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22.xml"/>
  <Override ContentType="application/vnd.openxmlformats-officedocument.presentationml.notesSlide+xml" PartName="/ppt/notesSlides/notesSlide311.xml"/>
  <Override ContentType="application/vnd.openxmlformats-officedocument.presentationml.notesSlide+xml" PartName="/ppt/notesSlides/notesSlide397.xml"/>
  <Override ContentType="application/vnd.openxmlformats-officedocument.presentationml.notesSlide+xml" PartName="/ppt/notesSlides/notesSlide125.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486.xml"/>
  <Override ContentType="application/vnd.openxmlformats-officedocument.presentationml.notesSlide+xml" PartName="/ppt/notesSlides/notesSlide206.xml"/>
  <Override ContentType="application/vnd.openxmlformats-officedocument.presentationml.notesSlide+xml" PartName="/ppt/notesSlides/notesSlide230.xml"/>
  <Override ContentType="application/vnd.openxmlformats-officedocument.presentationml.notesSlide+xml" PartName="/ppt/notesSlides/notesSlide494.xml"/>
  <Override ContentType="application/vnd.openxmlformats-officedocument.presentationml.notesSlide+xml" PartName="/ppt/notesSlides/notesSlide133.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16.xml"/>
  <Override ContentType="application/vnd.openxmlformats-officedocument.presentationml.notesSlide+xml" PartName="/ppt/notesSlides/notesSlide303.xml"/>
  <Override ContentType="application/vnd.openxmlformats-officedocument.presentationml.notesSlide+xml" PartName="/ppt/notesSlides/notesSlide389.xml"/>
  <Override ContentType="application/vnd.openxmlformats-officedocument.presentationml.notesSlide+xml" PartName="/ppt/notesSlides/notesSlide400.xml"/>
  <Override ContentType="application/vnd.openxmlformats-officedocument.presentationml.notesSlide+xml" PartName="/ppt/notesSlides/notesSlide478.xml"/>
  <Override ContentType="application/vnd.openxmlformats-officedocument.presentationml.notesSlide+xml" PartName="/ppt/notesSlides/notesSlide214.xml"/>
  <Override ContentType="application/vnd.openxmlformats-officedocument.presentationml.notesSlide+xml" PartName="/ppt/notesSlides/notesSlide1.xml"/>
  <Override ContentType="application/vnd.openxmlformats-officedocument.presentationml.notesSlide+xml" PartName="/ppt/notesSlides/notesSlide390.xml"/>
  <Override ContentType="application/vnd.openxmlformats-officedocument.presentationml.notesSlide+xml" PartName="/ppt/notesSlides/notesSlide407.xml"/>
  <Override ContentType="application/vnd.openxmlformats-officedocument.presentationml.notesSlide+xml" PartName="/ppt/notesSlides/notesSlide196.xml"/>
  <Override ContentType="application/vnd.openxmlformats-officedocument.presentationml.notesSlide+xml" PartName="/ppt/notesSlides/notesSlide423.xml"/>
  <Override ContentType="application/vnd.openxmlformats-officedocument.presentationml.notesSlide+xml" PartName="/ppt/notesSlides/notesSlide148.xml"/>
  <Override ContentType="application/vnd.openxmlformats-officedocument.presentationml.notesSlide+xml" PartName="/ppt/notesSlides/notesSlide520.xml"/>
  <Override ContentType="application/vnd.openxmlformats-officedocument.presentationml.notesSlide+xml" PartName="/ppt/notesSlides/notesSlide39.xml"/>
  <Override ContentType="application/vnd.openxmlformats-officedocument.presentationml.notesSlide+xml" PartName="/ppt/notesSlides/notesSlide293.xml"/>
  <Override ContentType="application/vnd.openxmlformats-officedocument.presentationml.notesSlide+xml" PartName="/ppt/notesSlides/notesSlide277.xml"/>
  <Override ContentType="application/vnd.openxmlformats-officedocument.presentationml.notesSlide+xml" PartName="/ppt/notesSlides/notesSlide455.xml"/>
  <Override ContentType="application/vnd.openxmlformats-officedocument.presentationml.notesSlide+xml" PartName="/ppt/notesSlides/notesSlide87.xml"/>
  <Override ContentType="application/vnd.openxmlformats-officedocument.presentationml.notesSlide+xml" PartName="/ppt/notesSlides/notesSlide471.xml"/>
  <Override ContentType="application/vnd.openxmlformats-officedocument.presentationml.notesSlide+xml" PartName="/ppt/notesSlides/notesSlide141.xml"/>
  <Override ContentType="application/vnd.openxmlformats-officedocument.presentationml.notesSlide+xml" PartName="/ppt/notesSlides/notesSlide326.xml"/>
  <Override ContentType="application/vnd.openxmlformats-officedocument.presentationml.notesSlide+xml" PartName="/ppt/notesSlides/notesSlide110.xml"/>
  <Override ContentType="application/vnd.openxmlformats-officedocument.presentationml.notesSlide+xml" PartName="/ppt/notesSlides/notesSlide374.xml"/>
  <Override ContentType="application/vnd.openxmlformats-officedocument.presentationml.notesSlide+xml" PartName="/ppt/notesSlides/notesSlide504.xml"/>
  <Override ContentType="application/vnd.openxmlformats-officedocument.presentationml.notesSlide+xml" PartName="/ppt/notesSlides/notesSlide229.xml"/>
  <Override ContentType="application/vnd.openxmlformats-officedocument.presentationml.notesSlide+xml" PartName="/ppt/notesSlides/notesSlide528.xml"/>
  <Override ContentType="application/vnd.openxmlformats-officedocument.presentationml.notesSlide+xml" PartName="/ppt/notesSlides/notesSlide180.xml"/>
  <Override ContentType="application/vnd.openxmlformats-officedocument.presentationml.notesSlide+xml" PartName="/ppt/notesSlides/notesSlide172.xml"/>
  <Override ContentType="application/vnd.openxmlformats-officedocument.presentationml.notesSlide+xml" PartName="/ppt/notesSlides/notesSlide261.xml"/>
  <Override ContentType="application/vnd.openxmlformats-officedocument.presentationml.notesSlide+xml" PartName="/ppt/notesSlides/notesSlide9.xml"/>
  <Override ContentType="application/vnd.openxmlformats-officedocument.presentationml.notesSlide+xml" PartName="/ppt/notesSlides/notesSlide63.xml"/>
  <Override ContentType="application/vnd.openxmlformats-officedocument.presentationml.notesSlide+xml" PartName="/ppt/notesSlides/notesSlide358.xml"/>
  <Override ContentType="application/vnd.openxmlformats-officedocument.presentationml.notesSlide+xml" PartName="/ppt/notesSlides/notesSlide342.xml"/>
  <Override ContentType="application/vnd.openxmlformats-officedocument.presentationml.notesSlide+xml" PartName="/ppt/notesSlides/notesSlide270.xml"/>
  <Override ContentType="application/vnd.openxmlformats-officedocument.presentationml.notesSlide+xml" PartName="/ppt/notesSlides/notesSlide447.xml"/>
  <Override ContentType="application/vnd.openxmlformats-officedocument.presentationml.notesSlide+xml" PartName="/ppt/notesSlides/notesSlide439.xml"/>
  <Override ContentType="application/vnd.openxmlformats-officedocument.presentationml.notesSlide+xml" PartName="/ppt/notesSlides/notesSlide253.xml"/>
  <Override ContentType="application/vnd.openxmlformats-officedocument.presentationml.notesSlide+xml" PartName="/ppt/notesSlides/notesSlide48.xml"/>
  <Override ContentType="application/vnd.openxmlformats-officedocument.presentationml.notesSlide+xml" PartName="/ppt/notesSlides/notesSlide238.xml"/>
  <Override ContentType="application/vnd.openxmlformats-officedocument.presentationml.notesSlide+xml" PartName="/ppt/notesSlides/notesSlide462.xml"/>
  <Override ContentType="application/vnd.openxmlformats-officedocument.presentationml.notesSlide+xml" PartName="/ppt/notesSlides/notesSlide157.xml"/>
  <Override ContentType="application/vnd.openxmlformats-officedocument.presentationml.notesSlide+xml" PartName="/ppt/notesSlides/notesSlide513.xml"/>
  <Override ContentType="application/vnd.openxmlformats-officedocument.presentationml.notesSlide+xml" PartName="/ppt/notesSlides/notesSlide101.xml"/>
  <Override ContentType="application/vnd.openxmlformats-officedocument.presentationml.notesSlide+xml" PartName="/ppt/notesSlides/notesSlide432.xml"/>
  <Override ContentType="application/vnd.openxmlformats-officedocument.presentationml.notesSlide+xml" PartName="/ppt/notesSlides/notesSlide95.xml"/>
  <Override ContentType="application/vnd.openxmlformats-officedocument.presentationml.notesSlide+xml" PartName="/ppt/notesSlides/notesSlide351.xml"/>
  <Override ContentType="application/vnd.openxmlformats-officedocument.presentationml.notesSlide+xml" PartName="/ppt/notesSlides/notesSlide319.xml"/>
  <Override ContentType="application/vnd.openxmlformats-officedocument.presentationml.notesSlide+xml" PartName="/ppt/notesSlides/notesSlide334.xml"/>
  <Override ContentType="application/vnd.openxmlformats-officedocument.presentationml.notesSlide+xml" PartName="/ppt/notesSlides/notesSlide349.xml"/>
  <Override ContentType="application/vnd.openxmlformats-officedocument.presentationml.notesSlide+xml" PartName="/ppt/notesSlides/notesSlide187.xml"/>
  <Override ContentType="application/vnd.openxmlformats-officedocument.presentationml.notesSlide+xml" PartName="/ppt/notesSlides/notesSlide78.xml"/>
  <Override ContentType="application/vnd.openxmlformats-officedocument.presentationml.notesSlide+xml" PartName="/ppt/notesSlides/notesSlide366.xml"/>
  <Override ContentType="application/vnd.openxmlformats-officedocument.presentationml.notesSlide+xml" PartName="/ppt/notesSlides/notesSlide71.xml"/>
  <Override ContentType="application/vnd.openxmlformats-officedocument.presentationml.notesSlide+xml" PartName="/ppt/notesSlides/notesSlide285.xml"/>
  <Override ContentType="application/vnd.openxmlformats-officedocument.presentationml.notesSlide+xml" PartName="/ppt/notesSlides/notesSlide415.xml"/>
  <Override ContentType="application/vnd.openxmlformats-officedocument.presentationml.notesSlide+xml" PartName="/ppt/notesSlides/notesSlide268.xml"/>
  <Override ContentType="application/vnd.openxmlformats-officedocument.presentationml.notesSlide+xml" PartName="/ppt/notesSlides/notesSlide302.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24.xml"/>
  <Override ContentType="application/vnd.openxmlformats-officedocument.presentationml.notesSlide+xml" PartName="/ppt/notesSlides/notesSlide213.xml"/>
  <Override ContentType="application/vnd.openxmlformats-officedocument.presentationml.notesSlide+xml" PartName="/ppt/notesSlides/notesSlide388.xml"/>
  <Override ContentType="application/vnd.openxmlformats-officedocument.presentationml.notesSlide+xml" PartName="/ppt/notesSlides/notesSlide223.xml"/>
  <Override ContentType="application/vnd.openxmlformats-officedocument.presentationml.notesSlide+xml" PartName="/ppt/notesSlides/notesSlide408.xml"/>
  <Override ContentType="application/vnd.openxmlformats-officedocument.presentationml.notesSlide+xml" PartName="/ppt/notesSlides/notesSlide17.xml"/>
  <Override ContentType="application/vnd.openxmlformats-officedocument.presentationml.notesSlide+xml" PartName="/ppt/notesSlides/notesSlide231.xml"/>
  <Override ContentType="application/vnd.openxmlformats-officedocument.presentationml.notesSlide+xml" PartName="/ppt/notesSlides/notesSlide94.xml"/>
  <Override ContentType="application/vnd.openxmlformats-officedocument.presentationml.notesSlide+xml" PartName="/ppt/notesSlides/notesSlide495.xml"/>
  <Override ContentType="application/vnd.openxmlformats-officedocument.presentationml.notesSlide+xml" PartName="/ppt/notesSlides/notesSlide134.xml"/>
  <Override ContentType="application/vnd.openxmlformats-officedocument.presentationml.notesSlide+xml" PartName="/ppt/notesSlides/notesSlide320.xml"/>
  <Override ContentType="application/vnd.openxmlformats-officedocument.presentationml.notesSlide+xml" PartName="/ppt/notesSlides/notesSlide246.xml"/>
  <Override ContentType="application/vnd.openxmlformats-officedocument.presentationml.notesSlide+xml" PartName="/ppt/notesSlides/notesSlide521.xml"/>
  <Override ContentType="application/vnd.openxmlformats-officedocument.presentationml.notesSlide+xml" PartName="/ppt/notesSlides/notesSlide470.xml"/>
  <Override ContentType="application/vnd.openxmlformats-officedocument.presentationml.notesSlide+xml" PartName="/ppt/notesSlides/notesSlide56.xml"/>
  <Override ContentType="application/vnd.openxmlformats-officedocument.presentationml.notesSlide+xml" PartName="/ppt/notesSlides/notesSlide195.xml"/>
  <Override ContentType="application/vnd.openxmlformats-officedocument.presentationml.notesSlide+xml" PartName="/ppt/notesSlides/notesSlide373.xml"/>
  <Override ContentType="application/vnd.openxmlformats-officedocument.presentationml.notesSlide+xml" PartName="/ppt/notesSlides/notesSlide479.xml"/>
  <Override ContentType="application/vnd.openxmlformats-officedocument.presentationml.notesSlide+xml" PartName="/ppt/notesSlides/notesSlide391.xml"/>
  <Override ContentType="application/vnd.openxmlformats-officedocument.presentationml.notesSlide+xml" PartName="/ppt/notesSlides/notesSlide503.xml"/>
  <Override ContentType="application/vnd.openxmlformats-officedocument.presentationml.notesSlide+xml" PartName="/ppt/notesSlides/notesSlide118.xml"/>
  <Override ContentType="application/vnd.openxmlformats-officedocument.presentationml.notesSlide+xml" PartName="/ppt/notesSlides/notesSlide485.xml"/>
  <Override ContentType="application/vnd.openxmlformats-officedocument.presentationml.notesSlide+xml" PartName="/ppt/notesSlides/notesSlide140.xml"/>
  <Override ContentType="application/vnd.openxmlformats-officedocument.presentationml.notesSlide+xml" PartName="/ppt/notesSlides/notesSlide88.xml"/>
  <Override ContentType="application/vnd.openxmlformats-officedocument.presentationml.notesSlide+xml" PartName="/ppt/notesSlides/notesSlide357.xml"/>
  <Override ContentType="application/vnd.openxmlformats-officedocument.presentationml.notesSlide+xml" PartName="/ppt/notesSlides/notesSlide424.xml"/>
  <Override ContentType="application/vnd.openxmlformats-officedocument.presentationml.notesSlide+xml" PartName="/ppt/notesSlides/notesSlide294.xml"/>
  <Override ContentType="application/vnd.openxmlformats-officedocument.presentationml.notesSlide+xml" PartName="/ppt/notesSlides/notesSlide149.xml"/>
  <Override ContentType="application/vnd.openxmlformats-officedocument.presentationml.notesSlide+xml" PartName="/ppt/notesSlides/notesSlide252.xml"/>
  <Override ContentType="application/vnd.openxmlformats-officedocument.presentationml.notesSlide+xml" PartName="/ppt/notesSlides/notesSlide62.xml"/>
  <Override ContentType="application/vnd.openxmlformats-officedocument.presentationml.notesSlide+xml" PartName="/ppt/notesSlides/notesSlide341.xml"/>
  <Override ContentType="application/vnd.openxmlformats-officedocument.presentationml.notesSlide+xml" PartName="/ppt/notesSlides/notesSlide367.xml"/>
  <Override ContentType="application/vnd.openxmlformats-officedocument.presentationml.notesSlide+xml" PartName="/ppt/notesSlides/notesSlide529.xml"/>
  <Override ContentType="application/vnd.openxmlformats-officedocument.presentationml.notesSlide+xml" PartName="/ppt/notesSlides/notesSlide139.xml"/>
  <Override ContentType="application/vnd.openxmlformats-officedocument.presentationml.notesSlide+xml" PartName="/ppt/notesSlides/notesSlide278.xml"/>
  <Override ContentType="application/vnd.openxmlformats-officedocument.presentationml.notesSlide+xml" PartName="/ppt/notesSlides/notesSlide414.xml"/>
  <Override ContentType="application/vnd.openxmlformats-officedocument.presentationml.notesSlide+xml" PartName="/ppt/notesSlides/notesSlide228.xml"/>
  <Override ContentType="application/vnd.openxmlformats-officedocument.presentationml.notesSlide+xml" PartName="/ppt/notesSlides/notesSlide55.xml"/>
  <Override ContentType="application/vnd.openxmlformats-officedocument.presentationml.notesSlide+xml" PartName="/ppt/notesSlides/notesSlide156.xml"/>
  <Override ContentType="application/vnd.openxmlformats-officedocument.presentationml.notesSlide+xml" PartName="/ppt/notesSlides/notesSlide245.xml"/>
  <Override ContentType="application/vnd.openxmlformats-officedocument.presentationml.notesSlide+xml" PartName="/ppt/notesSlides/notesSlide72.xml"/>
  <Override ContentType="application/vnd.openxmlformats-officedocument.presentationml.notesSlide+xml" PartName="/ppt/notesSlides/notesSlide431.xml"/>
  <Override ContentType="application/vnd.openxmlformats-officedocument.presentationml.notesSlide+xml" PartName="/ppt/notesSlides/notesSlide190.xml"/>
  <Override ContentType="application/vnd.openxmlformats-officedocument.presentationml.notesSlide+xml" PartName="/ppt/notesSlides/notesSlide262.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73.xml"/>
  <Override ContentType="application/vnd.openxmlformats-officedocument.presentationml.notesSlide+xml" PartName="/ppt/notesSlides/notesSlide519.xml"/>
  <Override ContentType="application/vnd.openxmlformats-officedocument.presentationml.notesSlide+xml" PartName="/ppt/notesSlides/notesSlide335.xml"/>
  <Override ContentType="application/vnd.openxmlformats-officedocument.presentationml.notesSlide+xml" PartName="/ppt/notesSlides/notesSlide318.xml"/>
  <Override ContentType="application/vnd.openxmlformats-officedocument.presentationml.notesSlide+xml" PartName="/ppt/notesSlides/notesSlide284.xml"/>
  <Override ContentType="application/vnd.openxmlformats-officedocument.presentationml.notesSlide+xml" PartName="/ppt/notesSlides/notesSlide352.xml"/>
  <Override ContentType="application/vnd.openxmlformats-officedocument.presentationml.notesSlide+xml" PartName="/ppt/notesSlides/notesSlide267.xml"/>
  <Override ContentType="application/vnd.openxmlformats-officedocument.presentationml.notesSlide+xml" PartName="/ppt/notesSlides/notesSlide429.xml"/>
  <Override ContentType="application/vnd.openxmlformats-officedocument.presentationml.notesSlide+xml" PartName="/ppt/notesSlides/notesSlide463.xml"/>
  <Override ContentType="application/vnd.openxmlformats-officedocument.presentationml.notesSlide+xml" PartName="/ppt/notesSlides/notesSlide480.xml"/>
  <Override ContentType="application/vnd.openxmlformats-officedocument.presentationml.notesSlide+xml" PartName="/ppt/notesSlides/notesSlide49.xml"/>
  <Override ContentType="application/vnd.openxmlformats-officedocument.presentationml.notesSlide+xml" PartName="/ppt/notesSlides/notesSlide207.xml"/>
  <Override ContentType="application/vnd.openxmlformats-officedocument.presentationml.notesSlide+xml" PartName="/ppt/notesSlides/notesSlide299.xml"/>
  <Override ContentType="application/vnd.openxmlformats-officedocument.presentationml.notesSlide+xml" PartName="/ppt/notesSlides/notesSlide102.xml"/>
  <Override ContentType="application/vnd.openxmlformats-officedocument.presentationml.notesSlide+xml" PartName="/ppt/notesSlides/notesSlide446.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88.xml"/>
  <Override ContentType="application/vnd.openxmlformats-officedocument.presentationml.notesSlide+xml" PartName="/ppt/notesSlides/notesSlide291.xml"/>
  <Override ContentType="application/vnd.openxmlformats-officedocument.presentationml.notesSlide+xml" PartName="/ppt/notesSlides/notesSlide50.xml"/>
  <Override ContentType="application/vnd.openxmlformats-officedocument.presentationml.notesSlide+xml" PartName="/ppt/notesSlides/notesSlide239.xml"/>
  <Override ContentType="application/vnd.openxmlformats-officedocument.presentationml.notesSlide+xml" PartName="/ppt/notesSlides/notesSlide107.xml"/>
  <Override ContentType="application/vnd.openxmlformats-officedocument.presentationml.notesSlide+xml" PartName="/ppt/notesSlides/notesSlide186.xml"/>
  <Override ContentType="application/vnd.openxmlformats-officedocument.presentationml.notesSlide+xml" PartName="/ppt/notesSlides/notesSlide143.xml"/>
  <Override ContentType="application/vnd.openxmlformats-officedocument.presentationml.notesSlide+xml" PartName="/ppt/notesSlides/notesSlide151.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94.xml"/>
  <Override ContentType="application/vnd.openxmlformats-officedocument.presentationml.notesSlide+xml" PartName="/ppt/notesSlides/notesSlide409.xml"/>
  <Override ContentType="application/vnd.openxmlformats-officedocument.presentationml.notesSlide+xml" PartName="/ppt/notesSlides/notesSlide34.xml"/>
  <Override ContentType="application/vnd.openxmlformats-officedocument.presentationml.notesSlide+xml" PartName="/ppt/notesSlides/notesSlide417.xml"/>
  <Override ContentType="application/vnd.openxmlformats-officedocument.presentationml.notesSlide+xml" PartName="/ppt/notesSlides/notesSlide77.xml"/>
  <Override ContentType="application/vnd.openxmlformats-officedocument.presentationml.notesSlide+xml" PartName="/ppt/notesSlides/notesSlide372.xml"/>
  <Override ContentType="application/vnd.openxmlformats-officedocument.presentationml.notesSlide+xml" PartName="/ppt/notesSlides/notesSlide263.xml"/>
  <Override ContentType="application/vnd.openxmlformats-officedocument.presentationml.notesSlide+xml" PartName="/ppt/notesSlides/notesSlide437.xml"/>
  <Override ContentType="application/vnd.openxmlformats-officedocument.presentationml.notesSlide+xml" PartName="/ppt/notesSlides/notesSlide259.xml"/>
  <Override ContentType="application/vnd.openxmlformats-officedocument.presentationml.notesSlide+xml" PartName="/ppt/notesSlides/notesSlide166.xml"/>
  <Override ContentType="application/vnd.openxmlformats-officedocument.presentationml.notesSlide+xml" PartName="/ppt/notesSlides/notesSlide220.xml"/>
  <Override ContentType="application/vnd.openxmlformats-officedocument.presentationml.notesSlide+xml" PartName="/ppt/notesSlides/notesSlide518.xml"/>
  <Override ContentType="application/vnd.openxmlformats-officedocument.presentationml.notesSlide+xml" PartName="/ppt/notesSlides/notesSlide178.xml"/>
  <Override ContentType="application/vnd.openxmlformats-officedocument.presentationml.notesSlide+xml" PartName="/ppt/notesSlides/notesSlide135.xml"/>
  <Override ContentType="application/vnd.openxmlformats-officedocument.presentationml.notesSlide+xml" PartName="/ppt/notesSlides/notesSlide93.xml"/>
  <Override ContentType="application/vnd.openxmlformats-officedocument.presentationml.notesSlide+xml" PartName="/ppt/notesSlides/notesSlide522.xml"/>
  <Override ContentType="application/vnd.openxmlformats-officedocument.presentationml.notesSlide+xml" PartName="/ppt/notesSlides/notesSlide301.xml"/>
  <Override ContentType="application/vnd.openxmlformats-officedocument.presentationml.notesSlide+xml" PartName="/ppt/notesSlides/notesSlide57.xml"/>
  <Override ContentType="application/vnd.openxmlformats-officedocument.presentationml.notesSlide+xml" PartName="/ppt/notesSlides/notesSlide123.xml"/>
  <Override ContentType="application/vnd.openxmlformats-officedocument.presentationml.notesSlide+xml" PartName="/ppt/notesSlides/notesSlide171.xml"/>
  <Override ContentType="application/vnd.openxmlformats-officedocument.presentationml.notesSlide+xml" PartName="/ppt/notesSlides/notesSlide344.xml"/>
  <Override ContentType="application/vnd.openxmlformats-officedocument.presentationml.notesSlide+xml" PartName="/ppt/notesSlides/notesSlide14.xml"/>
  <Override ContentType="application/vnd.openxmlformats-officedocument.presentationml.notesSlide+xml" PartName="/ppt/notesSlides/notesSlide216.xml"/>
  <Override ContentType="application/vnd.openxmlformats-officedocument.presentationml.notesSlide+xml" PartName="/ppt/notesSlides/notesSlide387.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163.xml"/>
  <Override ContentType="application/vnd.openxmlformats-officedocument.presentationml.notesSlide+xml" PartName="/ppt/notesSlides/notesSlide29.xml"/>
  <Override ContentType="application/vnd.openxmlformats-officedocument.presentationml.notesSlide+xml" PartName="/ppt/notesSlides/notesSlide502.xml"/>
  <Override ContentType="application/vnd.openxmlformats-officedocument.presentationml.notesSlide+xml" PartName="/ppt/notesSlides/notesSlide421.xml"/>
  <Override ContentType="application/vnd.openxmlformats-officedocument.presentationml.notesSlide+xml" PartName="/ppt/notesSlides/notesSlide473.xml"/>
  <Override ContentType="application/vnd.openxmlformats-officedocument.presentationml.notesSlide+xml" PartName="/ppt/notesSlides/notesSlide430.xml"/>
  <Override ContentType="application/vnd.openxmlformats-officedocument.presentationml.notesSlide+xml" PartName="/ppt/notesSlides/notesSlide287.xml"/>
  <Override ContentType="application/vnd.openxmlformats-officedocument.presentationml.notesSlide+xml" PartName="/ppt/notesSlides/notesSlide392.xml"/>
  <Override ContentType="application/vnd.openxmlformats-officedocument.presentationml.notesSlide+xml" PartName="/ppt/notesSlides/notesSlide464.xml"/>
  <Override ContentType="application/vnd.openxmlformats-officedocument.presentationml.notesSlide+xml" PartName="/ppt/notesSlides/notesSlide120.xml"/>
  <Override ContentType="application/vnd.openxmlformats-officedocument.presentationml.notesSlide+xml" PartName="/ppt/notesSlides/notesSlide308.xml"/>
  <Override ContentType="application/vnd.openxmlformats-officedocument.presentationml.notesSlide+xml" PartName="/ppt/notesSlides/notesSlide279.xml"/>
  <Override ContentType="application/vnd.openxmlformats-officedocument.presentationml.notesSlide+xml" PartName="/ppt/notesSlides/notesSlide236.xml"/>
  <Override ContentType="application/vnd.openxmlformats-officedocument.presentationml.notesSlide+xml" PartName="/ppt/notesSlides/notesSlide244.xml"/>
  <Override ContentType="application/vnd.openxmlformats-officedocument.presentationml.notesSlide+xml" PartName="/ppt/notesSlides/notesSlide201.xml"/>
  <Override ContentType="application/vnd.openxmlformats-officedocument.presentationml.notesSlide+xml" PartName="/ppt/notesSlides/notesSlide509.xml"/>
  <Override ContentType="application/vnd.openxmlformats-officedocument.presentationml.notesSlide+xml" PartName="/ppt/notesSlides/notesSlide402.xml"/>
  <Override ContentType="application/vnd.openxmlformats-officedocument.presentationml.notesSlide+xml" PartName="/ppt/notesSlides/notesSlide445.xml"/>
  <Override ContentType="application/vnd.openxmlformats-officedocument.presentationml.notesSlide+xml" PartName="/ppt/notesSlides/notesSlide191.xml"/>
  <Override ContentType="application/vnd.openxmlformats-officedocument.presentationml.notesSlide+xml" PartName="/ppt/notesSlides/notesSlide488.xml"/>
  <Override ContentType="application/vnd.openxmlformats-officedocument.presentationml.notesSlide+xml" PartName="/ppt/notesSlides/notesSlide208.xml"/>
  <Override ContentType="application/vnd.openxmlformats-officedocument.presentationml.notesSlide+xml" PartName="/ppt/notesSlides/notesSlide22.xml"/>
  <Override ContentType="application/vnd.openxmlformats-officedocument.presentationml.notesSlide+xml" PartName="/ppt/notesSlides/notesSlide321.xml"/>
  <Override ContentType="application/vnd.openxmlformats-officedocument.presentationml.notesSlide+xml" PartName="/ppt/notesSlides/notesSlide364.xml"/>
  <Override ContentType="application/vnd.openxmlformats-officedocument.presentationml.notesSlide+xml" PartName="/ppt/notesSlides/notesSlide7.xml"/>
  <Override ContentType="application/vnd.openxmlformats-officedocument.presentationml.notesSlide+xml" PartName="/ppt/notesSlides/notesSlide65.xml"/>
  <Override ContentType="application/vnd.openxmlformats-officedocument.presentationml.notesSlide+xml" PartName="/ppt/notesSlides/notesSlide492.xml"/>
  <Override ContentType="application/vnd.openxmlformats-officedocument.presentationml.notesSlide+xml" PartName="/ppt/notesSlides/notesSlide317.xml"/>
  <Override ContentType="application/vnd.openxmlformats-officedocument.presentationml.notesSlide+xml" PartName="/ppt/notesSlides/notesSlide336.xml"/>
  <Override ContentType="application/vnd.openxmlformats-officedocument.presentationml.notesSlide+xml" PartName="/ppt/notesSlides/notesSlide272.xml"/>
  <Override ContentType="application/vnd.openxmlformats-officedocument.presentationml.notesSlide+xml" PartName="/ppt/notesSlides/notesSlide379.xml"/>
  <Override ContentType="application/vnd.openxmlformats-officedocument.presentationml.notesSlide+xml" PartName="/ppt/notesSlides/notesSlide530.xml"/>
  <Override ContentType="application/vnd.openxmlformats-officedocument.presentationml.notesSlide+xml" PartName="/ppt/notesSlides/notesSlide92.xml"/>
  <Override ContentType="application/vnd.openxmlformats-officedocument.presentationml.notesSlide+xml" PartName="/ppt/notesSlides/notesSlide193.xml"/>
  <Override ContentType="application/vnd.openxmlformats-officedocument.presentationml.notesSlide+xml" PartName="/ppt/notesSlides/notesSlide150.xml"/>
  <Override ContentType="application/vnd.openxmlformats-officedocument.presentationml.notesSlide+xml" PartName="/ppt/notesSlides/notesSlide523.xml"/>
  <Override ContentType="application/vnd.openxmlformats-officedocument.presentationml.notesSlide+xml" PartName="/ppt/notesSlides/notesSlide142.xml"/>
  <Override ContentType="application/vnd.openxmlformats-officedocument.presentationml.notesSlide+xml" PartName="/ppt/notesSlides/notesSlide116.xml"/>
  <Override ContentType="application/vnd.openxmlformats-officedocument.presentationml.notesSlide+xml" PartName="/ppt/notesSlides/notesSlide15.xml"/>
  <Override ContentType="application/vnd.openxmlformats-officedocument.presentationml.notesSlide+xml" PartName="/ppt/notesSlides/notesSlide159.xml"/>
  <Override ContentType="application/vnd.openxmlformats-officedocument.presentationml.notesSlide+xml" PartName="/ppt/notesSlides/notesSlide185.xml"/>
  <Override ContentType="application/vnd.openxmlformats-officedocument.presentationml.notesSlide+xml" PartName="/ppt/notesSlides/notesSlide371.xml"/>
  <Override ContentType="application/vnd.openxmlformats-officedocument.presentationml.notesSlide+xml" PartName="/ppt/notesSlides/notesSlide215.xml"/>
  <Override ContentType="application/vnd.openxmlformats-officedocument.presentationml.notesSlide+xml" PartName="/ppt/notesSlides/notesSlide401.xml"/>
  <Override ContentType="application/vnd.openxmlformats-officedocument.presentationml.notesSlide+xml" PartName="/ppt/notesSlides/notesSlide444.xml"/>
  <Override ContentType="application/vnd.openxmlformats-officedocument.presentationml.notesSlide+xml" PartName="/ppt/notesSlides/notesSlide258.xml"/>
  <Override ContentType="application/vnd.openxmlformats-officedocument.presentationml.notesSlide+xml" PartName="/ppt/notesSlides/notesSlide487.xml"/>
  <Override ContentType="application/vnd.openxmlformats-officedocument.presentationml.notesSlide+xml" PartName="/ppt/notesSlides/notesSlide292.xml"/>
  <Override ContentType="application/vnd.openxmlformats-officedocument.presentationml.notesSlide+xml" PartName="/ppt/notesSlides/notesSlide337.xml"/>
  <Override ContentType="application/vnd.openxmlformats-officedocument.presentationml.notesSlide+xml" PartName="/ppt/notesSlides/notesSlide108.xml"/>
  <Override ContentType="application/vnd.openxmlformats-officedocument.presentationml.notesSlide+xml" PartName="/ppt/notesSlides/notesSlide43.xml"/>
  <Override ContentType="application/vnd.openxmlformats-officedocument.presentationml.notesSlide+xml" PartName="/ppt/notesSlides/notesSlide86.xml"/>
  <Override ContentType="application/vnd.openxmlformats-officedocument.presentationml.notesSlide+xml" PartName="/ppt/notesSlides/notesSlide179.xml"/>
  <Override ContentType="application/vnd.openxmlformats-officedocument.presentationml.notesSlide+xml" PartName="/ppt/notesSlides/notesSlide343.xml"/>
  <Override ContentType="application/vnd.openxmlformats-officedocument.presentationml.notesSlide+xml" PartName="/ppt/notesSlides/notesSlide300.xml"/>
  <Override ContentType="application/vnd.openxmlformats-officedocument.presentationml.notesSlide+xml" PartName="/ppt/notesSlides/notesSlide165.xml"/>
  <Override ContentType="application/vnd.openxmlformats-officedocument.presentationml.notesSlide+xml" PartName="/ppt/notesSlides/notesSlide386.xml"/>
  <Override ContentType="application/vnd.openxmlformats-officedocument.presentationml.notesSlide+xml" PartName="/ppt/notesSlides/notesSlide122.xml"/>
  <Override ContentType="application/vnd.openxmlformats-officedocument.presentationml.notesSlide+xml" PartName="/ppt/notesSlides/notesSlide264.xml"/>
  <Override ContentType="application/vnd.openxmlformats-officedocument.presentationml.notesSlide+xml" PartName="/ppt/notesSlides/notesSlide170.xml"/>
  <Override ContentType="application/vnd.openxmlformats-officedocument.presentationml.notesSlide+xml" PartName="/ppt/notesSlides/notesSlide221.xml"/>
  <Override ContentType="application/vnd.openxmlformats-officedocument.presentationml.notesSlide+xml" PartName="/ppt/notesSlides/notesSlide58.xml"/>
  <Override ContentType="application/vnd.openxmlformats-officedocument.presentationml.notesSlide+xml" PartName="/ppt/notesSlides/notesSlide472.xml"/>
  <Override ContentType="application/vnd.openxmlformats-officedocument.presentationml.notesSlide+xml" PartName="/ppt/notesSlides/notesSlide517.xml"/>
  <Override ContentType="application/vnd.openxmlformats-officedocument.presentationml.notesSlide+xml" PartName="/ppt/notesSlides/notesSlide136.xml"/>
  <Override ContentType="application/vnd.openxmlformats-officedocument.presentationml.notesSlide+xml" PartName="/ppt/notesSlides/notesSlide309.xml"/>
  <Override ContentType="application/vnd.openxmlformats-officedocument.presentationml.notesSlide+xml" PartName="/ppt/notesSlides/notesSlide359.xml"/>
  <Override ContentType="application/vnd.openxmlformats-officedocument.presentationml.notesSlide+xml" PartName="/ppt/notesSlides/notesSlide316.xml"/>
  <Override ContentType="application/vnd.openxmlformats-officedocument.presentationml.notesSlide+xml" PartName="/ppt/notesSlides/notesSlide70.xml"/>
  <Override ContentType="application/vnd.openxmlformats-officedocument.presentationml.notesSlide+xml" PartName="/ppt/notesSlides/notesSlide243.xml"/>
  <Override ContentType="application/vnd.openxmlformats-officedocument.presentationml.notesSlide+xml" PartName="/ppt/notesSlides/notesSlide501.xml"/>
  <Override ContentType="application/vnd.openxmlformats-officedocument.presentationml.notesSlide+xml" PartName="/ppt/notesSlides/notesSlide200.xml"/>
  <Override ContentType="application/vnd.openxmlformats-officedocument.presentationml.notesSlide+xml" PartName="/ppt/notesSlides/notesSlide438.xml"/>
  <Override ContentType="application/vnd.openxmlformats-officedocument.presentationml.notesSlide+xml" PartName="/ppt/notesSlides/notesSlide350.xml"/>
  <Override ContentType="application/vnd.openxmlformats-officedocument.presentationml.notesSlide+xml" PartName="/ppt/notesSlides/notesSlide393.xml"/>
  <Override ContentType="application/vnd.openxmlformats-officedocument.presentationml.notesSlide+xml" PartName="/ppt/notesSlides/notesSlide209.xml"/>
  <Override ContentType="application/vnd.openxmlformats-officedocument.presentationml.notesSlide+xml" PartName="/ppt/notesSlides/notesSlide465.xml"/>
  <Override ContentType="application/vnd.openxmlformats-officedocument.presentationml.notesSlide+xml" PartName="/ppt/notesSlides/notesSlide21.xml"/>
  <Override ContentType="application/vnd.openxmlformats-officedocument.presentationml.notesSlide+xml" PartName="/ppt/notesSlides/notesSlide164.xml"/>
  <Override ContentType="application/vnd.openxmlformats-officedocument.presentationml.notesSlide+xml" PartName="/ppt/notesSlides/notesSlide422.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271.xml"/>
  <Override ContentType="application/vnd.openxmlformats-officedocument.presentationml.notesSlide+xml" PartName="/ppt/notesSlides/notesSlide365.xml"/>
  <Override ContentType="application/vnd.openxmlformats-officedocument.presentationml.notesSlide+xml" PartName="/ppt/notesSlides/notesSlide416.xml"/>
  <Override ContentType="application/vnd.openxmlformats-officedocument.presentationml.notesSlide+xml" PartName="/ppt/notesSlides/notesSlide459.xml"/>
  <Override ContentType="application/vnd.openxmlformats-officedocument.presentationml.notesSlide+xml" PartName="/ppt/notesSlides/notesSlide237.xml"/>
  <Override ContentType="application/vnd.openxmlformats-officedocument.presentationml.notesSlide+xml" PartName="/ppt/notesSlides/notesSlide79.xml"/>
  <Override ContentType="application/vnd.openxmlformats-officedocument.presentationml.notesSlide+xml" PartName="/ppt/notesSlides/notesSlide450.xml"/>
  <Override ContentType="application/vnd.openxmlformats-officedocument.presentationml.notesSlide+xml" PartName="/ppt/notesSlides/notesSlide493.xml"/>
  <Override ContentType="application/vnd.openxmlformats-officedocument.presentationml.notesSlide+xml" PartName="/ppt/notesSlides/notesSlide36.xml"/>
  <Override ContentType="application/vnd.openxmlformats-officedocument.presentationml.notesSlide+xml" PartName="/ppt/notesSlides/notesSlide192.xml"/>
  <Override ContentType="application/vnd.openxmlformats-officedocument.presentationml.notesSlide+xml" PartName="/ppt/notesSlides/notesSlide286.xml"/>
  <Override ContentType="application/vnd.openxmlformats-officedocument.presentationml.notesSlide+xml" PartName="/ppt/notesSlides/notesSlide115.xml"/>
  <Override ContentType="application/vnd.openxmlformats-officedocument.presentationml.notesSlide+xml" PartName="/ppt/notesSlides/notesSlide158.xml"/>
  <Override ContentType="application/vnd.openxmlformats-officedocument.presentationml.notesSlide+xml" PartName="/ppt/notesSlides/notesSlide322.xml"/>
  <Override ContentType="application/vnd.openxmlformats-officedocument.presentationml.notesSlide+xml" PartName="/ppt/notesSlides/notesSlide67.xml"/>
  <Override ContentType="application/vnd.openxmlformats-officedocument.presentationml.notesSlide+xml" PartName="/ppt/notesSlides/notesSlide168.xml"/>
  <Override ContentType="application/vnd.openxmlformats-officedocument.presentationml.notesSlide+xml" PartName="/ppt/notesSlides/notesSlide354.xml"/>
  <Override ContentType="application/vnd.openxmlformats-officedocument.presentationml.notesSlide+xml" PartName="/ppt/notesSlides/notesSlide257.xml"/>
  <Override ContentType="application/vnd.openxmlformats-officedocument.presentationml.notesSlide+xml" PartName="/ppt/notesSlides/notesSlide265.xml"/>
  <Override ContentType="application/vnd.openxmlformats-officedocument.presentationml.notesSlide+xml" PartName="/ppt/notesSlides/notesSlide443.xml"/>
  <Override ContentType="application/vnd.openxmlformats-officedocument.presentationml.notesSlide+xml" PartName="/ppt/notesSlides/notesSlide59.xml"/>
  <Override ContentType="application/vnd.openxmlformats-officedocument.presentationml.notesSlide+xml" PartName="/ppt/notesSlides/notesSlide249.xml"/>
  <Override ContentType="application/vnd.openxmlformats-officedocument.presentationml.notesSlide+xml" PartName="/ppt/notesSlides/notesSlide273.xml"/>
  <Override ContentType="application/vnd.openxmlformats-officedocument.presentationml.notesSlide+xml" PartName="/ppt/notesSlides/notesSlide524.xml"/>
  <Override ContentType="application/vnd.openxmlformats-officedocument.presentationml.notesSlide+xml" PartName="/ppt/notesSlides/notesSlide338.xml"/>
  <Override ContentType="application/vnd.openxmlformats-officedocument.presentationml.notesSlide+xml" PartName="/ppt/notesSlides/notesSlide362.xml"/>
  <Override ContentType="application/vnd.openxmlformats-officedocument.presentationml.notesSlide+xml" PartName="/ppt/notesSlides/notesSlide91.xml"/>
  <Override ContentType="application/vnd.openxmlformats-officedocument.presentationml.notesSlide+xml" PartName="/ppt/notesSlides/notesSlide176.xml"/>
  <Override ContentType="application/vnd.openxmlformats-officedocument.presentationml.notesSlide+xml" PartName="/ppt/notesSlides/notesSlide451.xml"/>
  <Override ContentType="application/vnd.openxmlformats-officedocument.presentationml.notesSlide+xml" PartName="/ppt/notesSlides/notesSlide427.xml"/>
  <Override ContentType="application/vnd.openxmlformats-officedocument.presentationml.notesSlide+xml" PartName="/ppt/notesSlides/notesSlide435.xml"/>
  <Override ContentType="application/vnd.openxmlformats-officedocument.presentationml.notesSlide+xml" PartName="/ppt/notesSlides/notesSlide346.xml"/>
  <Override ContentType="application/vnd.openxmlformats-officedocument.presentationml.notesSlide+xml" PartName="/ppt/notesSlides/notesSlide532.xml"/>
  <Override ContentType="application/vnd.openxmlformats-officedocument.presentationml.notesSlide+xml" PartName="/ppt/notesSlides/notesSlide369.xml"/>
  <Override ContentType="application/vnd.openxmlformats-officedocument.presentationml.notesSlide+xml" PartName="/ppt/notesSlides/notesSlide250.xml"/>
  <Override ContentType="application/vnd.openxmlformats-officedocument.presentationml.notesSlide+xml" PartName="/ppt/notesSlides/notesSlide105.xml"/>
  <Override ContentType="application/vnd.openxmlformats-officedocument.presentationml.notesSlide+xml" PartName="/ppt/notesSlides/notesSlide202.xml"/>
  <Override ContentType="application/vnd.openxmlformats-officedocument.presentationml.notesSlide+xml" PartName="/ppt/notesSlides/notesSlide466.xml"/>
  <Override ContentType="application/vnd.openxmlformats-officedocument.presentationml.notesSlide+xml" PartName="/ppt/notesSlides/notesSlide137.xml"/>
  <Override ContentType="application/vnd.openxmlformats-officedocument.presentationml.notesSlide+xml" PartName="/ppt/notesSlides/notesSlide419.xml"/>
  <Override ContentType="application/vnd.openxmlformats-officedocument.presentationml.notesSlide+xml" PartName="/ppt/notesSlides/notesSlide498.xml"/>
  <Override ContentType="application/vnd.openxmlformats-officedocument.presentationml.notesSlide+xml" PartName="/ppt/notesSlides/notesSlide516.xml"/>
  <Override ContentType="application/vnd.openxmlformats-officedocument.presentationml.notesSlide+xml" PartName="/ppt/notesSlides/notesSlide44.xml"/>
  <Override ContentType="application/vnd.openxmlformats-officedocument.presentationml.notesSlide+xml" PartName="/ppt/notesSlides/notesSlide234.xml"/>
  <Override ContentType="application/vnd.openxmlformats-officedocument.presentationml.notesSlide+xml" PartName="/ppt/notesSlides/notesSlide153.xml"/>
  <Override ContentType="application/vnd.openxmlformats-officedocument.presentationml.notesSlide+xml" PartName="/ppt/notesSlides/notesSlide184.xml"/>
  <Override ContentType="application/vnd.openxmlformats-officedocument.presentationml.notesSlide+xml" PartName="/ppt/notesSlides/notesSlide75.xml"/>
  <Override ContentType="application/vnd.openxmlformats-officedocument.presentationml.notesSlide+xml" PartName="/ppt/notesSlides/notesSlide281.xml"/>
  <Override ContentType="application/vnd.openxmlformats-officedocument.presentationml.notesSlide+xml" PartName="/ppt/notesSlides/notesSlide331.xml"/>
  <Override ContentType="application/vnd.openxmlformats-officedocument.presentationml.notesSlide+xml" PartName="/ppt/notesSlides/notesSlide490.xml"/>
  <Override ContentType="application/vnd.openxmlformats-officedocument.presentationml.notesSlide+xml" PartName="/ppt/notesSlides/notesSlide20.xml"/>
  <Override ContentType="application/vnd.openxmlformats-officedocument.presentationml.notesSlide+xml" PartName="/ppt/notesSlides/notesSlide210.xml"/>
  <Override ContentType="application/vnd.openxmlformats-officedocument.presentationml.notesSlide+xml" PartName="/ppt/notesSlides/notesSlide377.xml"/>
  <Override ContentType="application/vnd.openxmlformats-officedocument.presentationml.notesSlide+xml" PartName="/ppt/notesSlides/notesSlide315.xml"/>
  <Override ContentType="application/vnd.openxmlformats-officedocument.presentationml.notesSlide+xml" PartName="/ppt/notesSlides/notesSlide129.xml"/>
  <Override ContentType="application/vnd.openxmlformats-officedocument.presentationml.notesSlide+xml" PartName="/ppt/notesSlides/notesSlide404.xml"/>
  <Override ContentType="application/vnd.openxmlformats-officedocument.presentationml.notesSlide+xml" PartName="/ppt/notesSlides/notesSlide394.xml"/>
  <Override ContentType="application/vnd.openxmlformats-officedocument.presentationml.notesSlide+xml" PartName="/ppt/notesSlides/notesSlide60.xml"/>
  <Override ContentType="application/vnd.openxmlformats-officedocument.presentationml.notesSlide+xml" PartName="/ppt/notesSlides/notesSlide296.xml"/>
  <Override ContentType="application/vnd.openxmlformats-officedocument.presentationml.notesSlide+xml" PartName="/ppt/notesSlides/notesSlide385.xml"/>
  <Override ContentType="application/vnd.openxmlformats-officedocument.presentationml.notesSlide+xml" PartName="/ppt/notesSlides/notesSlide144.xml"/>
  <Override ContentType="application/vnd.openxmlformats-officedocument.presentationml.notesSlide+xml" PartName="/ppt/notesSlides/notesSlide475.xml"/>
  <Override ContentType="application/vnd.openxmlformats-officedocument.presentationml.notesSlide+xml" PartName="/ppt/notesSlides/notesSlide114.xml"/>
  <Override ContentType="application/vnd.openxmlformats-officedocument.presentationml.notesSlide+xml" PartName="/ppt/notesSlides/notesSlide52.xml"/>
  <Override ContentType="application/vnd.openxmlformats-officedocument.presentationml.notesSlide+xml" PartName="/ppt/notesSlides/notesSlide35.xml"/>
  <Override ContentType="application/vnd.openxmlformats-officedocument.presentationml.notesSlide+xml" PartName="/ppt/notesSlides/notesSlide161.xml"/>
  <Override ContentType="application/vnd.openxmlformats-officedocument.presentationml.notesSlide+xml" PartName="/ppt/notesSlides/notesSlide306.xml"/>
  <Override ContentType="application/vnd.openxmlformats-officedocument.presentationml.notesSlide+xml" PartName="/ppt/notesSlides/notesSlide5.xml"/>
  <Override ContentType="application/vnd.openxmlformats-officedocument.presentationml.notesSlide+xml" PartName="/ppt/notesSlides/notesSlide323.xml"/>
  <Override ContentType="application/vnd.openxmlformats-officedocument.presentationml.notesSlide+xml" PartName="/ppt/notesSlides/notesSlide370.xml"/>
  <Override ContentType="application/vnd.openxmlformats-officedocument.presentationml.notesSlide+xml" PartName="/ppt/notesSlides/notesSlide458.xml"/>
  <Override ContentType="application/vnd.openxmlformats-officedocument.presentationml.notesSlide+xml" PartName="/ppt/notesSlides/notesSlide500.xml"/>
  <Override ContentType="application/vnd.openxmlformats-officedocument.presentationml.notesSlide+xml" PartName="/ppt/notesSlides/notesSlide225.xml"/>
  <Override ContentType="application/vnd.openxmlformats-officedocument.presentationml.notesSlide+xml" PartName="/ppt/notesSlides/notesSlide242.xml"/>
  <Override ContentType="application/vnd.openxmlformats-officedocument.presentationml.notesSlide+xml" PartName="/ppt/notesSlides/notesSlide329.xml"/>
  <Override ContentType="application/vnd.openxmlformats-officedocument.presentationml.notesSlide+xml" PartName="/ppt/notesSlides/notesSlide515.xml"/>
  <Override ContentType="application/vnd.openxmlformats-officedocument.presentationml.notesSlide+xml" PartName="/ppt/notesSlides/notesSlide290.xml"/>
  <Override ContentType="application/vnd.openxmlformats-officedocument.presentationml.notesSlide+xml" PartName="/ppt/notesSlides/notesSlide418.xml"/>
  <Override ContentType="application/vnd.openxmlformats-officedocument.presentationml.notesSlide+xml" PartName="/ppt/notesSlides/notesSlide274.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45.xml"/>
  <Override ContentType="application/vnd.openxmlformats-officedocument.presentationml.notesSlide+xml" PartName="/ppt/notesSlides/notesSlide442.xml"/>
  <Override ContentType="application/vnd.openxmlformats-officedocument.presentationml.notesSlide+xml" PartName="/ppt/notesSlides/notesSlide507.xml"/>
  <Override ContentType="application/vnd.openxmlformats-officedocument.presentationml.notesSlide+xml" PartName="/ppt/notesSlides/notesSlide256.xml"/>
  <Override ContentType="application/vnd.openxmlformats-officedocument.presentationml.notesSlide+xml" PartName="/ppt/notesSlides/notesSlide531.xml"/>
  <Override ContentType="application/vnd.openxmlformats-officedocument.presentationml.notesSlide+xml" PartName="/ppt/notesSlides/notesSlide82.xml"/>
  <Override ContentType="application/vnd.openxmlformats-officedocument.presentationml.notesSlide+xml" PartName="/ppt/notesSlides/notesSlide177.xml"/>
  <Override ContentType="application/vnd.openxmlformats-officedocument.presentationml.notesSlide+xml" PartName="/ppt/notesSlides/notesSlide363.xml"/>
  <Override ContentType="application/vnd.openxmlformats-officedocument.presentationml.notesSlide+xml" PartName="/ppt/notesSlides/notesSlide51.xml"/>
  <Override ContentType="application/vnd.openxmlformats-officedocument.presentationml.notesSlide+xml" PartName="/ppt/notesSlides/notesSlide266.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452.xml"/>
  <Override ContentType="application/vnd.openxmlformats-officedocument.presentationml.notesSlide+xml" PartName="/ppt/notesSlides/notesSlide203.xml"/>
  <Override ContentType="application/vnd.openxmlformats-officedocument.presentationml.notesSlide+xml" PartName="/ppt/notesSlides/notesSlide330.xml"/>
  <Override ContentType="application/vnd.openxmlformats-officedocument.presentationml.notesSlide+xml" PartName="/ppt/notesSlides/notesSlide13.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152.xml"/>
  <Override ContentType="application/vnd.openxmlformats-officedocument.presentationml.notesSlide+xml" PartName="/ppt/notesSlides/notesSlide289.xml"/>
  <Override ContentType="application/vnd.openxmlformats-officedocument.presentationml.notesSlide+xml" PartName="/ppt/notesSlides/notesSlide280.xml"/>
  <Override ContentType="application/vnd.openxmlformats-officedocument.presentationml.notesSlide+xml" PartName="/ppt/notesSlides/notesSlide183.xml"/>
  <Override ContentType="application/vnd.openxmlformats-officedocument.presentationml.notesSlide+xml" PartName="/ppt/notesSlides/notesSlide217.xml"/>
  <Override ContentType="application/vnd.openxmlformats-officedocument.presentationml.notesSlide+xml" PartName="/ppt/notesSlides/notesSlide61.xml"/>
  <Override ContentType="application/vnd.openxmlformats-officedocument.presentationml.notesSlide+xml" PartName="/ppt/notesSlides/notesSlide436.xml"/>
  <Override ContentType="application/vnd.openxmlformats-officedocument.presentationml.notesSlide+xml" PartName="/ppt/notesSlides/notesSlide167.xml"/>
  <Override ContentType="application/vnd.openxmlformats-officedocument.presentationml.notesSlide+xml" PartName="/ppt/notesSlides/notesSlide314.xml"/>
  <Override ContentType="application/vnd.openxmlformats-officedocument.presentationml.notesSlide+xml" PartName="/ppt/notesSlides/notesSlide27.xml"/>
  <Override ContentType="application/vnd.openxmlformats-officedocument.presentationml.notesSlide+xml" PartName="/ppt/notesSlides/notesSlide339.xml"/>
  <Override ContentType="application/vnd.openxmlformats-officedocument.presentationml.notesSlide+xml" PartName="/ppt/notesSlides/notesSlide251.xml"/>
  <Override ContentType="application/vnd.openxmlformats-officedocument.presentationml.notesSlide+xml" PartName="/ppt/notesSlides/notesSlide467.xml"/>
  <Override ContentType="application/vnd.openxmlformats-officedocument.presentationml.notesSlide+xml" PartName="/ppt/notesSlides/notesSlide295.xml"/>
  <Override ContentType="application/vnd.openxmlformats-officedocument.presentationml.notesSlide+xml" PartName="/ppt/notesSlides/notesSlide384.xml"/>
  <Override ContentType="application/vnd.openxmlformats-officedocument.presentationml.notesSlide+xml" PartName="/ppt/notesSlides/notesSlide510.xml"/>
  <Override ContentType="application/vnd.openxmlformats-officedocument.presentationml.notesSlide+xml" PartName="/ppt/notesSlides/notesSlide324.xml"/>
  <Override ContentType="application/vnd.openxmlformats-officedocument.presentationml.notesSlide+xml" PartName="/ppt/notesSlides/notesSlide235.xml"/>
  <Override ContentType="application/vnd.openxmlformats-officedocument.presentationml.notesSlide+xml" PartName="/ppt/notesSlides/notesSlide45.xml"/>
  <Override ContentType="application/vnd.openxmlformats-officedocument.presentationml.notesSlide+xml" PartName="/ppt/notesSlides/notesSlide28.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4.xml"/>
  <Override ContentType="application/vnd.openxmlformats-officedocument.presentationml.notesSlide+xml" PartName="/ppt/notesSlides/notesSlide199.xml"/>
  <Override ContentType="application/vnd.openxmlformats-officedocument.presentationml.notesSlide+xml" PartName="/ppt/notesSlides/notesSlide457.xml"/>
  <Override ContentType="application/vnd.openxmlformats-officedocument.presentationml.notesSlide+xml" PartName="/ppt/notesSlides/notesSlide98.xml"/>
  <Override ContentType="application/vnd.openxmlformats-officedocument.presentationml.notesSlide+xml" PartName="/ppt/notesSlides/notesSlide288.xml"/>
  <Override ContentType="application/vnd.openxmlformats-officedocument.presentationml.notesSlide+xml" PartName="/ppt/notesSlides/notesSlide218.xml"/>
  <Override ContentType="application/vnd.openxmlformats-officedocument.presentationml.notesSlide+xml" PartName="/ppt/notesSlides/notesSlide130.xml"/>
  <Override ContentType="application/vnd.openxmlformats-officedocument.presentationml.notesSlide+xml" PartName="/ppt/notesSlides/notesSlide307.xml"/>
  <Override ContentType="application/vnd.openxmlformats-officedocument.presentationml.notesSlide+xml" PartName="/ppt/notesSlides/notesSlide491.xml"/>
  <Override ContentType="application/vnd.openxmlformats-officedocument.presentationml.notesSlide+xml" PartName="/ppt/notesSlides/notesSlide378.xml"/>
  <Override ContentType="application/vnd.openxmlformats-officedocument.presentationml.notesSlide+xml" PartName="/ppt/notesSlides/notesSlide395.xml"/>
  <Override ContentType="application/vnd.openxmlformats-officedocument.presentationml.notesSlide+xml" PartName="/ppt/notesSlides/notesSlide128.xml"/>
  <Override ContentType="application/vnd.openxmlformats-officedocument.presentationml.notesSlide+xml" PartName="/ppt/notesSlides/notesSlide224.xml"/>
  <Override ContentType="application/vnd.openxmlformats-officedocument.presentationml.notesSlide+xml" PartName="/ppt/notesSlides/notesSlide403.xml"/>
  <Override ContentType="application/vnd.openxmlformats-officedocument.presentationml.notesSlide+xml" PartName="/ppt/notesSlides/notesSlide241.xml"/>
  <Override ContentType="application/vnd.openxmlformats-officedocument.presentationml.notesSlide+xml" PartName="/ppt/notesSlides/notesSlide162.xml"/>
  <Override ContentType="application/vnd.openxmlformats-officedocument.presentationml.notesSlide+xml" PartName="/ppt/notesSlides/notesSlide420.xml"/>
  <Override ContentType="application/vnd.openxmlformats-officedocument.presentationml.notesSlide+xml" PartName="/ppt/notesSlides/notesSlide508.xml"/>
  <Override ContentType="application/vnd.openxmlformats-officedocument.presentationml.notesSlide+xml" PartName="/ppt/notesSlides/notesSlide145.xml"/>
  <Override ContentType="application/vnd.openxmlformats-officedocument.presentationml.notesSlide+xml" PartName="/ppt/notesSlides/notesSlide525.xml"/>
  <Override ContentType="application/vnd.openxmlformats-officedocument.presentationml.notesSlide+xml" PartName="/ppt/notesSlides/notesSlide83.xml"/>
  <Override ContentType="application/vnd.openxmlformats-officedocument.presentationml.notesSlide+xml" PartName="/ppt/notesSlides/notesSlide489.xml"/>
  <Override ContentType="application/vnd.openxmlformats-officedocument.presentationml.notesSlide+xml" PartName="/ppt/notesSlides/notesSlide66.xml"/>
  <Override ContentType="application/vnd.openxmlformats-officedocument.presentationml.notesSlide+xml" PartName="/ppt/notesSlides/notesSlide3.xml"/>
  <Override ContentType="application/vnd.openxmlformats-officedocument.presentationml.notesSlide+xml" PartName="/ppt/notesSlides/notesSlide240.xml"/>
  <Override ContentType="application/vnd.openxmlformats-officedocument.presentationml.notesSlide+xml" PartName="/ppt/notesSlides/notesSlide425.xml"/>
  <Override ContentType="application/vnd.openxmlformats-officedocument.presentationml.notesSlide+xml" PartName="/ppt/notesSlides/notesSlide283.xml"/>
  <Override ContentType="application/vnd.openxmlformats-officedocument.presentationml.notesSlide+xml" PartName="/ppt/notesSlides/notesSlide461.xml"/>
  <Override ContentType="application/vnd.openxmlformats-officedocument.presentationml.notesSlide+xml" PartName="/ppt/notesSlides/notesSlide232.xml"/>
  <Override ContentType="application/vnd.openxmlformats-officedocument.presentationml.notesSlide+xml" PartName="/ppt/notesSlides/notesSlide275.xml"/>
  <Override ContentType="application/vnd.openxmlformats-officedocument.presentationml.notesSlide+xml" PartName="/ppt/notesSlides/notesSlide380.xml"/>
  <Override ContentType="application/vnd.openxmlformats-officedocument.presentationml.notesSlide+xml" PartName="/ppt/notesSlides/notesSlide514.xml"/>
  <Override ContentType="application/vnd.openxmlformats-officedocument.presentationml.notesSlide+xml" PartName="/ppt/notesSlides/notesSlide328.xml"/>
  <Override ContentType="application/vnd.openxmlformats-officedocument.presentationml.notesSlide+xml" PartName="/ppt/notesSlides/notesSlide506.xml"/>
  <Override ContentType="application/vnd.openxmlformats-officedocument.presentationml.notesSlide+xml" PartName="/ppt/notesSlides/notesSlide360.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182.xml"/>
  <Override ContentType="application/vnd.openxmlformats-officedocument.presentationml.notesSlide+xml" PartName="/ppt/notesSlides/notesSlide30.xml"/>
  <Override ContentType="application/vnd.openxmlformats-officedocument.presentationml.notesSlide+xml" PartName="/ppt/notesSlides/notesSlide313.xml"/>
  <Override ContentType="application/vnd.openxmlformats-officedocument.presentationml.notesSlide+xml" PartName="/ppt/notesSlides/notesSlide453.xml"/>
  <Override ContentType="application/vnd.openxmlformats-officedocument.presentationml.notesSlide+xml" PartName="/ppt/notesSlides/notesSlide399.xml"/>
  <Override ContentType="application/vnd.openxmlformats-officedocument.presentationml.notesSlide+xml" PartName="/ppt/notesSlides/notesSlide410.xml"/>
  <Override ContentType="application/vnd.openxmlformats-officedocument.presentationml.notesSlide+xml" PartName="/ppt/notesSlides/notesSlide69.xml"/>
  <Override ContentType="application/vnd.openxmlformats-officedocument.presentationml.notesSlide+xml" PartName="/ppt/notesSlides/notesSlide356.xml"/>
  <Override ContentType="application/vnd.openxmlformats-officedocument.presentationml.notesSlide+xml" PartName="/ppt/notesSlides/notesSlide496.xml"/>
  <Override ContentType="application/vnd.openxmlformats-officedocument.presentationml.notesSlide+xml" PartName="/ppt/notesSlides/notesSlide26.xml"/>
  <Override ContentType="application/vnd.openxmlformats-officedocument.presentationml.notesSlide+xml" PartName="/ppt/notesSlides/notesSlide468.xml"/>
  <Override ContentType="application/vnd.openxmlformats-officedocument.presentationml.notesSlide+xml" PartName="/ppt/notesSlides/notesSlide204.xml"/>
  <Override ContentType="application/vnd.openxmlformats-officedocument.presentationml.notesSlide+xml" PartName="/ppt/notesSlides/notesSlide247.xml"/>
  <Override ContentType="application/vnd.openxmlformats-officedocument.presentationml.notesSlide+xml" PartName="/ppt/notesSlides/notesSlide441.xml"/>
  <Override ContentType="application/vnd.openxmlformats-officedocument.presentationml.notesSlide+xml" PartName="/ppt/notesSlides/notesSlide484.xml"/>
  <Override ContentType="application/vnd.openxmlformats-officedocument.presentationml.notesSlide+xml" PartName="/ppt/notesSlides/notesSlide227.xml"/>
  <Override ContentType="application/vnd.openxmlformats-officedocument.presentationml.notesSlide+xml" PartName="/ppt/notesSlides/notesSlide54.xml"/>
  <Override ContentType="application/vnd.openxmlformats-officedocument.presentationml.notesSlide+xml" PartName="/ppt/notesSlides/notesSlide198.xml"/>
  <Override ContentType="application/vnd.openxmlformats-officedocument.presentationml.notesSlide+xml" PartName="/ppt/notesSlides/notesSlide456.xml"/>
  <Override ContentType="application/vnd.openxmlformats-officedocument.presentationml.notesSlide+xml" PartName="/ppt/notesSlides/notesSlide481.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155.xml"/>
  <Override ContentType="application/vnd.openxmlformats-officedocument.presentationml.notesSlide+xml" PartName="/ppt/notesSlides/notesSlide499.xml"/>
  <Override ContentType="application/vnd.openxmlformats-officedocument.presentationml.notesSlide+xml" PartName="/ppt/notesSlides/notesSlide189.xml"/>
  <Override ContentType="application/vnd.openxmlformats-officedocument.presentationml.notesSlide+xml" PartName="/ppt/notesSlides/notesSlide46.xml"/>
  <Override ContentType="application/vnd.openxmlformats-officedocument.presentationml.notesSlide+xml" PartName="/ppt/notesSlides/notesSlide375.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219.xml"/>
  <Override ContentType="application/vnd.openxmlformats-officedocument.presentationml.notesSlide+xml" PartName="/ppt/notesSlides/notesSlide11.xml"/>
  <Override ContentType="application/vnd.openxmlformats-officedocument.presentationml.notesSlide+xml" PartName="/ppt/notesSlides/notesSlide332.xml"/>
  <Override ContentType="application/vnd.openxmlformats-officedocument.presentationml.notesSlide+xml" PartName="/ppt/notesSlides/notesSlide511.xml"/>
  <Override ContentType="application/vnd.openxmlformats-officedocument.presentationml.notesSlide+xml" PartName="/ppt/notesSlides/notesSlide325.xml"/>
  <Override ContentType="application/vnd.openxmlformats-officedocument.presentationml.notesSlide+xml" PartName="/ppt/notesSlides/notesSlide368.xml"/>
  <Override ContentType="application/vnd.openxmlformats-officedocument.presentationml.notesSlide+xml" PartName="/ppt/notesSlides/notesSlide413.xml"/>
  <Override ContentType="application/vnd.openxmlformats-officedocument.presentationml.notesSlide+xml" PartName="/ppt/notesSlides/notesSlide1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526.xml"/>
  <Override ContentType="application/vnd.openxmlformats-officedocument.presentationml.notesSlide+xml" PartName="/ppt/notesSlides/notesSlide174.xml"/>
  <Override ContentType="application/vnd.openxmlformats-officedocument.presentationml.notesSlide+xml" PartName="/ppt/notesSlides/notesSlide347.xml"/>
  <Override ContentType="application/vnd.openxmlformats-officedocument.presentationml.notesSlide+xml" PartName="/ppt/notesSlides/notesSlide304.xml"/>
  <Override ContentType="application/vnd.openxmlformats-officedocument.presentationml.notesSlide+xml" PartName="/ppt/notesSlides/notesSlide396.xml"/>
  <Override ContentType="application/vnd.openxmlformats-officedocument.presentationml.notesSlide+xml" PartName="/ppt/notesSlides/notesSlide310.xml"/>
  <Override ContentType="application/vnd.openxmlformats-officedocument.presentationml.notesSlide+xml" PartName="/ppt/notesSlides/notesSlide340.xml"/>
  <Override ContentType="application/vnd.openxmlformats-officedocument.presentationml.notesSlide+xml" PartName="/ppt/notesSlides/notesSlide353.xml"/>
  <Override ContentType="application/vnd.openxmlformats-officedocument.presentationml.notesSlide+xml" PartName="/ppt/notesSlides/notesSlide255.xml"/>
  <Override ContentType="application/vnd.openxmlformats-officedocument.presentationml.notesSlide+xml" PartName="/ppt/notesSlides/notesSlide428.xml"/>
  <Override ContentType="application/vnd.openxmlformats-officedocument.presentationml.notesSlide+xml" PartName="/ppt/notesSlides/notesSlide212.xml"/>
  <Override ContentType="application/vnd.openxmlformats-officedocument.presentationml.notesSlide+xml" PartName="/ppt/notesSlides/notesSlide298.xml"/>
  <Override ContentType="application/vnd.openxmlformats-officedocument.presentationml.notesSlide+xml" PartName="/ppt/notesSlides/notesSlide383.xml"/>
  <Override ContentType="application/vnd.openxmlformats-officedocument.presentationml.notesSlide+xml" PartName="/ppt/notesSlides/notesSlide282.xml"/>
  <Override ContentType="application/vnd.openxmlformats-officedocument.presentationml.notesSlide+xml" PartName="/ppt/notesSlides/notesSlide248.xml"/>
  <Override ContentType="application/vnd.openxmlformats-officedocument.presentationml.notesSlide+xml" PartName="/ppt/notesSlides/notesSlide477.xml"/>
  <Override ContentType="application/vnd.openxmlformats-officedocument.presentationml.notesSlide+xml" PartName="/ppt/notesSlides/notesSlide434.xml"/>
  <Override ContentType="application/vnd.openxmlformats-officedocument.presentationml.notesSlide+xml" PartName="/ppt/notesSlides/notesSlide460.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355.xml"/>
  <Override ContentType="application/vnd.openxmlformats-officedocument.presentationml.notesSlide+xml" PartName="/ppt/notesSlides/notesSlide312.xml"/>
  <Override ContentType="application/vnd.openxmlformats-officedocument.presentationml.notesSlide+xml" PartName="/ppt/notesSlides/notesSlide169.xml"/>
  <Override ContentType="application/vnd.openxmlformats-officedocument.presentationml.notesSlide+xml" PartName="/ppt/notesSlides/notesSlide205.xml"/>
  <Override ContentType="application/vnd.openxmlformats-officedocument.presentationml.notesSlide+xml" PartName="/ppt/notesSlides/notesSlide381.xml"/>
  <Override ContentType="application/vnd.openxmlformats-officedocument.presentationml.notesSlide+xml" PartName="/ppt/notesSlides/notesSlide398.xml"/>
  <Override ContentType="application/vnd.openxmlformats-officedocument.presentationml.notesSlide+xml" PartName="/ppt/notesSlides/notesSlide469.xml"/>
  <Override ContentType="application/vnd.openxmlformats-officedocument.presentationml.notesSlide+xml" PartName="/ppt/notesSlides/notesSlide426.xml"/>
  <Override ContentType="application/vnd.openxmlformats-officedocument.presentationml.notesSlide+xml" PartName="/ppt/notesSlides/notesSlide25.xml"/>
  <Override ContentType="application/vnd.openxmlformats-officedocument.presentationml.notesSlide+xml" PartName="/ppt/notesSlides/notesSlide160.xml"/>
  <Override ContentType="application/vnd.openxmlformats-officedocument.presentationml.notesSlide+xml" PartName="/ppt/notesSlides/notesSlide276.xml"/>
  <Override ContentType="application/vnd.openxmlformats-officedocument.presentationml.notesSlide+xml" PartName="/ppt/notesSlides/notesSlide497.xml"/>
  <Override ContentType="application/vnd.openxmlformats-officedocument.presentationml.notesSlide+xml" PartName="/ppt/notesSlides/notesSlide233.xml"/>
  <Override ContentType="application/vnd.openxmlformats-officedocument.presentationml.notesSlide+xml" PartName="/ppt/notesSlides/notesSlide327.xml"/>
  <Override ContentType="application/vnd.openxmlformats-officedocument.presentationml.notesSlide+xml" PartName="/ppt/notesSlides/notesSlide483.xml"/>
  <Override ContentType="application/vnd.openxmlformats-officedocument.presentationml.notesSlide+xml" PartName="/ppt/notesSlides/notesSlide440.xml"/>
  <Override ContentType="application/vnd.openxmlformats-officedocument.presentationml.notesSlide+xml" PartName="/ppt/notesSlides/notesSlide505.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449.xml"/>
  <Override ContentType="application/vnd.openxmlformats-officedocument.presentationml.notesSlide+xml" PartName="/ppt/notesSlides/notesSlide361.xml"/>
  <Override ContentType="application/vnd.openxmlformats-officedocument.presentationml.notesSlide+xml" PartName="/ppt/notesSlides/notesSlide74.xml"/>
  <Override ContentType="application/vnd.openxmlformats-officedocument.presentationml.notesSlide+xml" PartName="/ppt/notesSlides/notesSlide197.xml"/>
  <Override ContentType="application/vnd.openxmlformats-officedocument.presentationml.notesSlide+xml" PartName="/ppt/notesSlides/notesSlide406.xml"/>
  <Override ContentType="application/vnd.openxmlformats-officedocument.presentationml.notesSlide+xml" PartName="/ppt/notesSlides/notesSlide154.xml"/>
  <Override ContentType="application/vnd.openxmlformats-officedocument.presentationml.notesSlide+xml" PartName="/ppt/notesSlides/notesSlide2.xml"/>
  <Override ContentType="application/vnd.openxmlformats-officedocument.presentationml.notesSlide+xml" PartName="/ppt/notesSlides/notesSlide454.xml"/>
  <Override ContentType="application/vnd.openxmlformats-officedocument.presentationml.notesSlide+xml" PartName="/ppt/notesSlides/notesSlide411.xml"/>
  <Override ContentType="application/vnd.openxmlformats-officedocument.presentationml.notesSlide+xml" PartName="/ppt/notesSlides/notesSlide260.xml"/>
  <Override ContentType="application/vnd.openxmlformats-officedocument.presentationml.notesSlide+xml" PartName="/ppt/notesSlides/notesSlide448.xml"/>
  <Override ContentType="application/vnd.openxmlformats-officedocument.presentationml.notesSlide+xml" PartName="/ppt/notesSlides/notesSlide405.xml"/>
  <Override ContentType="application/vnd.openxmlformats-officedocument.presentationml.notesSlide+xml" PartName="/ppt/notesSlides/notesSlide111.xml"/>
  <Override ContentType="application/vnd.openxmlformats-officedocument.presentationml.notesSlide+xml" PartName="/ppt/notesSlides/notesSlide226.xml"/>
  <Override ContentType="application/vnd.openxmlformats-officedocument.presentationml.notesSlide+xml" PartName="/ppt/notesSlides/notesSlide269.xml"/>
  <Override ContentType="application/vnd.openxmlformats-officedocument.presentationml.notesSlide+xml" PartName="/ppt/notesSlides/notesSlide412.xml"/>
  <Override ContentType="application/vnd.openxmlformats-officedocument.presentationml.notesSlide+xml" PartName="/ppt/notesSlides/notesSlide181.xml"/>
  <Override ContentType="application/vnd.openxmlformats-officedocument.presentationml.notesSlide+xml" PartName="/ppt/notesSlides/notesSlide527.xml"/>
  <Override ContentType="application/vnd.openxmlformats-officedocument.presentationml.notesSlide+xml" PartName="/ppt/notesSlides/notesSlide47.xml"/>
  <Override ContentType="application/vnd.openxmlformats-officedocument.presentationml.notesSlide+xml" PartName="/ppt/notesSlides/notesSlide482.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376.xml"/>
  <Override ContentType="application/vnd.openxmlformats-officedocument.presentationml.notesSlide+xml" PartName="/ppt/notesSlides/notesSlide333.xml"/>
  <Override ContentType="application/vnd.openxmlformats-officedocument.presentationml.notesSlide+xml" PartName="/ppt/notesSlides/notesSlide305.xml"/>
  <Override ContentType="application/vnd.openxmlformats-officedocument.presentationml.notesSlide+xml" PartName="/ppt/notesSlides/notesSlide512.xml"/>
  <Override ContentType="application/vnd.openxmlformats-officedocument.presentationml.notesSlide+xml" PartName="/ppt/notesSlides/notesSlide297.xml"/>
  <Override ContentType="application/vnd.openxmlformats-officedocument.presentationml.notesSlide+xml" PartName="/ppt/notesSlides/notesSlide382.xml"/>
  <Override ContentType="application/vnd.openxmlformats-officedocument.presentationml.notesSlide+xml" PartName="/ppt/notesSlides/notesSlide211.xml"/>
  <Override ContentType="application/vnd.openxmlformats-officedocument.presentationml.notesSlide+xml" PartName="/ppt/notesSlides/notesSlide254.xml"/>
  <Override ContentType="application/vnd.openxmlformats-officedocument.presentationml.notesSlide+xml" PartName="/ppt/notesSlides/notesSlide132.xml"/>
  <Override ContentType="application/vnd.openxmlformats-officedocument.presentationml.notesSlide+xml" PartName="/ppt/notesSlides/notesSlide433.xml"/>
  <Override ContentType="application/vnd.openxmlformats-officedocument.presentationml.notesSlide+xml" PartName="/ppt/notesSlides/notesSlide96.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76.xml"/>
  <Override ContentType="application/vnd.openxmlformats-officedocument.presentationml.notesSlide+xml" PartName="/ppt/notesSlides/notesSlide175.xml"/>
  <Override ContentType="application/vnd.openxmlformats-officedocument.presentationml.notesSlide+xml" PartName="/ppt/notesSlides/notesSlide348.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164.xml"/>
  <Override ContentType="application/vnd.openxmlformats-officedocument.presentationml.slide+xml" PartName="/ppt/slides/slide253.xml"/>
  <Override ContentType="application/vnd.openxmlformats-officedocument.presentationml.slide+xml" PartName="/ppt/slides/slide43.xml"/>
  <Override ContentType="application/vnd.openxmlformats-officedocument.presentationml.slide+xml" PartName="/ppt/slides/slide350.xml"/>
  <Override ContentType="application/vnd.openxmlformats-officedocument.presentationml.slide+xml" PartName="/ppt/slides/slide35.xml"/>
  <Override ContentType="application/vnd.openxmlformats-officedocument.presentationml.slide+xml" PartName="/ppt/slides/slide334.xml"/>
  <Override ContentType="application/vnd.openxmlformats-officedocument.presentationml.slide+xml" PartName="/ppt/slides/slide148.xml"/>
  <Override ContentType="application/vnd.openxmlformats-officedocument.presentationml.slide+xml" PartName="/ppt/slides/slide172.xml"/>
  <Override ContentType="application/vnd.openxmlformats-officedocument.presentationml.slide+xml" PartName="/ppt/slides/slide423.xml"/>
  <Override ContentType="application/vnd.openxmlformats-officedocument.presentationml.slide+xml" PartName="/ppt/slides/slide19.xml"/>
  <Override ContentType="application/vnd.openxmlformats-officedocument.presentationml.slide+xml" PartName="/ppt/slides/slide326.xml"/>
  <Override ContentType="application/vnd.openxmlformats-officedocument.presentationml.slide+xml" PartName="/ppt/slides/slide512.xml"/>
  <Override ContentType="application/vnd.openxmlformats-officedocument.presentationml.slide+xml" PartName="/ppt/slides/slide237.xml"/>
  <Override ContentType="application/vnd.openxmlformats-officedocument.presentationml.slide+xml" PartName="/ppt/slides/slide261.xml"/>
  <Override ContentType="application/vnd.openxmlformats-officedocument.presentationml.slide+xml" PartName="/ppt/slides/slide519.xml"/>
  <Override ContentType="application/vnd.openxmlformats-officedocument.presentationml.slide+xml" PartName="/ppt/slides/slide520.xml"/>
  <Override ContentType="application/vnd.openxmlformats-officedocument.presentationml.slide+xml" PartName="/ppt/slides/slide51.xml"/>
  <Override ContentType="application/vnd.openxmlformats-officedocument.presentationml.slide+xml" PartName="/ppt/slides/slide245.xml"/>
  <Override ContentType="application/vnd.openxmlformats-officedocument.presentationml.slide+xml" PartName="/ppt/slides/slide342.xml"/>
  <Override ContentType="application/vnd.openxmlformats-officedocument.presentationml.slide+xml" PartName="/ppt/slides/slide431.xml"/>
  <Override ContentType="application/vnd.openxmlformats-officedocument.presentationml.slide+xml" PartName="/ppt/slides/slide156.xml"/>
  <Override ContentType="application/vnd.openxmlformats-officedocument.presentationml.slide+xml" PartName="/ppt/slides/slide438.xml"/>
  <Override ContentType="application/vnd.openxmlformats-officedocument.presentationml.slide+xml" PartName="/ppt/slides/slide454.xml"/>
  <Override ContentType="application/vnd.openxmlformats-officedocument.presentationml.slide+xml" PartName="/ppt/slides/slide179.xml"/>
  <Override ContentType="application/vnd.openxmlformats-officedocument.presentationml.slide+xml" PartName="/ppt/slides/slide276.xml"/>
  <Override ContentType="application/vnd.openxmlformats-officedocument.presentationml.slide+xml" PartName="/ppt/slides/slide504.xml"/>
  <Override ContentType="application/vnd.openxmlformats-officedocument.presentationml.slide+xml" PartName="/ppt/slides/slide66.xml"/>
  <Override ContentType="application/vnd.openxmlformats-officedocument.presentationml.slide+xml" PartName="/ppt/slides/slide229.xml"/>
  <Override ContentType="application/vnd.openxmlformats-officedocument.presentationml.slide+xml" PartName="/ppt/slides/slide357.xml"/>
  <Override ContentType="application/vnd.openxmlformats-officedocument.presentationml.slide+xml" PartName="/ppt/slides/slide141.xml"/>
  <Override ContentType="application/vnd.openxmlformats-officedocument.presentationml.slide+xml" PartName="/ppt/slides/slide407.xml"/>
  <Override ContentType="application/vnd.openxmlformats-officedocument.presentationml.slide+xml" PartName="/ppt/slides/slide82.xml"/>
  <Override ContentType="application/vnd.openxmlformats-officedocument.presentationml.slide+xml" PartName="/ppt/slides/slide486.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469.xml"/>
  <Override ContentType="application/vnd.openxmlformats-officedocument.presentationml.slide+xml" PartName="/ppt/slides/slide470.xml"/>
  <Override ContentType="application/vnd.openxmlformats-officedocument.presentationml.slide+xml" PartName="/ppt/slides/slide187.xml"/>
  <Override ContentType="application/vnd.openxmlformats-officedocument.presentationml.slide+xml" PartName="/ppt/slides/slide98.xml"/>
  <Override ContentType="application/vnd.openxmlformats-officedocument.presentationml.slide+xml" PartName="/ppt/slides/slide125.xml"/>
  <Override ContentType="application/vnd.openxmlformats-officedocument.presentationml.slide+xml" PartName="/ppt/slides/slide20.xml"/>
  <Override ContentType="application/vnd.openxmlformats-officedocument.presentationml.slide+xml" PartName="/ppt/slides/slide400.xml"/>
  <Override ContentType="application/vnd.openxmlformats-officedocument.presentationml.slide+xml" PartName="/ppt/slides/slide214.xml"/>
  <Override ContentType="application/vnd.openxmlformats-officedocument.presentationml.slide+xml" PartName="/ppt/slides/slide206.xml"/>
  <Override ContentType="application/vnd.openxmlformats-officedocument.presentationml.slide+xml" PartName="/ppt/slides/slide381.xml"/>
  <Override ContentType="application/vnd.openxmlformats-officedocument.presentationml.slide+xml" PartName="/ppt/slides/slide195.xml"/>
  <Override ContentType="application/vnd.openxmlformats-officedocument.presentationml.slide+xml" PartName="/ppt/slides/slide59.xml"/>
  <Override ContentType="application/vnd.openxmlformats-officedocument.presentationml.slide+xml" PartName="/ppt/slides/slide285.xml"/>
  <Override ContentType="application/vnd.openxmlformats-officedocument.presentationml.slide+xml" PartName="/ppt/slides/slide89.xml"/>
  <Override ContentType="application/vnd.openxmlformats-officedocument.presentationml.slide+xml" PartName="/ppt/slides/slide349.xml"/>
  <Override ContentType="application/vnd.openxmlformats-officedocument.presentationml.slide+xml" PartName="/ppt/slides/slide477.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462.xml"/>
  <Override ContentType="application/vnd.openxmlformats-officedocument.presentationml.slide+xml" PartName="/ppt/slides/slide447.xml"/>
  <Override ContentType="application/vnd.openxmlformats-officedocument.presentationml.slide+xml" PartName="/ppt/slides/slide133.xml"/>
  <Override ContentType="application/vnd.openxmlformats-officedocument.presentationml.slide+xml" PartName="/ppt/slides/slide494.xml"/>
  <Override ContentType="application/vnd.openxmlformats-officedocument.presentationml.slide+xml" PartName="/ppt/slides/slide91.xml"/>
  <Override ContentType="application/vnd.openxmlformats-officedocument.presentationml.slide+xml" PartName="/ppt/slides/slide415.xml"/>
  <Override ContentType="application/vnd.openxmlformats-officedocument.presentationml.slide+xml" PartName="/ppt/slides/slide74.xml"/>
  <Override ContentType="application/vnd.openxmlformats-officedocument.presentationml.slide+xml" PartName="/ppt/slides/slide268.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310.xml"/>
  <Override ContentType="application/vnd.openxmlformats-officedocument.presentationml.slide+xml" PartName="/ppt/slides/slide366.xml"/>
  <Override ContentType="application/vnd.openxmlformats-officedocument.presentationml.slide+xml" PartName="/ppt/slides/slide396.xml"/>
  <Override ContentType="application/vnd.openxmlformats-officedocument.presentationml.slide+xml" PartName="/ppt/slides/slide180.xml"/>
  <Override ContentType="application/vnd.openxmlformats-officedocument.presentationml.slide+xml" PartName="/ppt/slides/slide511.xml"/>
  <Override ContentType="application/vnd.openxmlformats-officedocument.presentationml.slide+xml" PartName="/ppt/slides/slide18.xml"/>
  <Override ContentType="application/vnd.openxmlformats-officedocument.presentationml.slide+xml" PartName="/ppt/slides/slide333.xml"/>
  <Override ContentType="application/vnd.openxmlformats-officedocument.presentationml.slide+xml" PartName="/ppt/slides/slide309.xml"/>
  <Override ContentType="application/vnd.openxmlformats-officedocument.presentationml.slide+xml" PartName="/ppt/slides/slide244.xml"/>
  <Override ContentType="application/vnd.openxmlformats-officedocument.presentationml.slide+xml" PartName="/ppt/slides/slide52.xml"/>
  <Override ContentType="application/vnd.openxmlformats-officedocument.presentationml.slide+xml" PartName="/ppt/slides/slide270.xml"/>
  <Override ContentType="application/vnd.openxmlformats-officedocument.presentationml.slide+xml" PartName="/ppt/slides/slide406.xml"/>
  <Override ContentType="application/vnd.openxmlformats-officedocument.presentationml.slide+xml" PartName="/ppt/slides/slide181.xml"/>
  <Override ContentType="application/vnd.openxmlformats-officedocument.presentationml.slide+xml" PartName="/ppt/slides/slide157.xml"/>
  <Override ContentType="application/vnd.openxmlformats-officedocument.presentationml.slide+xml" PartName="/ppt/slides/slide343.xml"/>
  <Override ContentType="application/vnd.openxmlformats-officedocument.presentationml.slide+xml" PartName="/ppt/slides/slide528.xml"/>
  <Override ContentType="application/vnd.openxmlformats-officedocument.presentationml.slide+xml" PartName="/ppt/slides/slide165.xml"/>
  <Override ContentType="application/vnd.openxmlformats-officedocument.presentationml.slide+xml" PartName="/ppt/slides/slide34.xml"/>
  <Override ContentType="application/vnd.openxmlformats-officedocument.presentationml.slide+xml" PartName="/ppt/slides/slide254.xml"/>
  <Override ContentType="application/vnd.openxmlformats-officedocument.presentationml.slide+xml" PartName="/ppt/slides/slide440.xml"/>
  <Override ContentType="application/vnd.openxmlformats-officedocument.presentationml.slide+xml" PartName="/ppt/slides/slide147.xml"/>
  <Override ContentType="application/vnd.openxmlformats-officedocument.presentationml.slide+xml" PartName="/ppt/slides/slide236.xml"/>
  <Override ContentType="application/vnd.openxmlformats-officedocument.presentationml.slide+xml" PartName="/ppt/slides/slide422.xml"/>
  <Override ContentType="application/vnd.openxmlformats-officedocument.presentationml.slide+xml" PartName="/ppt/slides/slide505.xml"/>
  <Override ContentType="application/vnd.openxmlformats-officedocument.presentationml.slide+xml" PartName="/ppt/slides/slide110.xml"/>
  <Override ContentType="application/vnd.openxmlformats-officedocument.presentationml.slide+xml" PartName="/ppt/slides/slide455.xml"/>
  <Override ContentType="application/vnd.openxmlformats-officedocument.presentationml.slide+xml" PartName="/ppt/slides/slide293.xml"/>
  <Override ContentType="application/vnd.openxmlformats-officedocument.presentationml.slide+xml" PartName="/ppt/slides/slide358.xml"/>
  <Override ContentType="application/vnd.openxmlformats-officedocument.presentationml.slide+xml" PartName="/ppt/slides/slide471.xml"/>
  <Override ContentType="application/vnd.openxmlformats-officedocument.presentationml.slide+xml" PartName="/ppt/slides/slide67.xml"/>
  <Override ContentType="application/vnd.openxmlformats-officedocument.presentationml.slide+xml" PartName="/ppt/slides/slide196.xml"/>
  <Override ContentType="application/vnd.openxmlformats-officedocument.presentationml.slide+xml" PartName="/ppt/slides/slide171.xml"/>
  <Override ContentType="application/vnd.openxmlformats-officedocument.presentationml.slide+xml" PartName="/ppt/slides/slide259.xml"/>
  <Override ContentType="application/vnd.openxmlformats-officedocument.presentationml.slide+xml" PartName="/ppt/slides/slide49.xml"/>
  <Override ContentType="application/vnd.openxmlformats-officedocument.presentationml.slide+xml" PartName="/ppt/slides/slide327.xml"/>
  <Override ContentType="application/vnd.openxmlformats-officedocument.presentationml.slide+xml" PartName="/ppt/slides/slide83.xml"/>
  <Override ContentType="application/vnd.openxmlformats-officedocument.presentationml.slide+xml" PartName="/ppt/slides/slide437.xml"/>
  <Override ContentType="application/vnd.openxmlformats-officedocument.presentationml.slide+xml" PartName="/ppt/slides/slide221.xml"/>
  <Override ContentType="application/vnd.openxmlformats-officedocument.presentationml.slide+xml" PartName="/ppt/slides/slide73.xml"/>
  <Override ContentType="application/vnd.openxmlformats-officedocument.presentationml.slide+xml" PartName="/ppt/slides/slide126.xml"/>
  <Override ContentType="application/vnd.openxmlformats-officedocument.presentationml.slide+xml" PartName="/ppt/slides/slide186.xml"/>
  <Override ContentType="application/vnd.openxmlformats-officedocument.presentationml.slide+xml" PartName="/ppt/slides/slide215.xml"/>
  <Override ContentType="application/vnd.openxmlformats-officedocument.presentationml.slide+xml" PartName="/ppt/slides/slide401.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11.xml"/>
  <Override ContentType="application/vnd.openxmlformats-officedocument.presentationml.slide+xml" PartName="/ppt/slides/slide13.xml"/>
  <Override ContentType="application/vnd.openxmlformats-officedocument.presentationml.slide+xml" PartName="/ppt/slides/slide222.xml"/>
  <Override ContentType="application/vnd.openxmlformats-officedocument.presentationml.slide+xml" PartName="/ppt/slides/slide205.xml"/>
  <Override ContentType="application/vnd.openxmlformats-officedocument.presentationml.slide+xml" PartName="/ppt/slides/slide292.xml"/>
  <Override ContentType="application/vnd.openxmlformats-officedocument.presentationml.slide+xml" PartName="/ppt/slides/slide100.xml"/>
  <Override ContentType="application/vnd.openxmlformats-officedocument.presentationml.slide+xml" PartName="/ppt/slides/slide461.xml"/>
  <Override ContentType="application/vnd.openxmlformats-officedocument.presentationml.slide+xml" PartName="/ppt/slides/slide90.xml"/>
  <Override ContentType="application/vnd.openxmlformats-officedocument.presentationml.slide+xml" PartName="/ppt/slides/slide275.xml"/>
  <Override ContentType="application/vnd.openxmlformats-officedocument.presentationml.slide+xml" PartName="/ppt/slides/slide487.xml"/>
  <Override ContentType="application/vnd.openxmlformats-officedocument.presentationml.slide+xml" PartName="/ppt/slides/slide476.xml"/>
  <Override ContentType="application/vnd.openxmlformats-officedocument.presentationml.slide+xml" PartName="/ppt/slides/slide132.xml"/>
  <Override ContentType="application/vnd.openxmlformats-officedocument.presentationml.slide+xml" PartName="/ppt/slides/slide416.xml"/>
  <Override ContentType="application/vnd.openxmlformats-officedocument.presentationml.slide+xml" PartName="/ppt/slides/slide269.xml"/>
  <Override ContentType="application/vnd.openxmlformats-officedocument.presentationml.slide+xml" PartName="/ppt/slides/slide493.xml"/>
  <Override ContentType="application/vnd.openxmlformats-officedocument.presentationml.slide+xml" PartName="/ppt/slides/slide1.xml"/>
  <Override ContentType="application/vnd.openxmlformats-officedocument.presentationml.slide+xml" PartName="/ppt/slides/slide365.xml"/>
  <Override ContentType="application/vnd.openxmlformats-officedocument.presentationml.slide+xml" PartName="/ppt/slides/slide28.xml"/>
  <Override ContentType="application/vnd.openxmlformats-officedocument.presentationml.slide+xml" PartName="/ppt/slides/slide382.xml"/>
  <Override ContentType="application/vnd.openxmlformats-officedocument.presentationml.slide+xml" PartName="/ppt/slides/slide527.xml"/>
  <Override ContentType="application/vnd.openxmlformats-officedocument.presentationml.slide+xml" PartName="/ppt/slides/slide397.xml"/>
  <Override ContentType="application/vnd.openxmlformats-officedocument.presentationml.slide+xml" PartName="/ppt/slides/slide200.xml"/>
  <Override ContentType="application/vnd.openxmlformats-officedocument.presentationml.slide+xml" PartName="/ppt/slides/slide348.xml"/>
  <Override ContentType="application/vnd.openxmlformats-officedocument.presentationml.slide+xml" PartName="/ppt/slides/slide88.xml"/>
  <Override ContentType="application/vnd.openxmlformats-officedocument.presentationml.slide+xml" PartName="/ppt/slides/slide286.xml"/>
  <Override ContentType="application/vnd.openxmlformats-officedocument.presentationml.slide+xml" PartName="/ppt/slides/slide115.xml"/>
  <Override ContentType="application/vnd.openxmlformats-officedocument.presentationml.slide+xml" PartName="/ppt/slides/slide260.xml"/>
  <Override ContentType="application/vnd.openxmlformats-officedocument.presentationml.slide+xml" PartName="/ppt/slides/slide367.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71.xml"/>
  <Override ContentType="application/vnd.openxmlformats-officedocument.presentationml.slide+xml" PartName="/ppt/slides/slide324.xml"/>
  <Override ContentType="application/vnd.openxmlformats-officedocument.presentationml.slide+xml" PartName="/ppt/slides/slide510.xml"/>
  <Override ContentType="application/vnd.openxmlformats-officedocument.presentationml.slide+xml" PartName="/ppt/slides/slide174.xml"/>
  <Override ContentType="application/vnd.openxmlformats-officedocument.presentationml.slide+xml" PartName="/ppt/slides/slide360.xml"/>
  <Override ContentType="application/vnd.openxmlformats-officedocument.presentationml.slide+xml" PartName="/ppt/slides/slide219.xml"/>
  <Override ContentType="application/vnd.openxmlformats-officedocument.presentationml.slide+xml" PartName="/ppt/slides/slide405.xml"/>
  <Override ContentType="application/vnd.openxmlformats-officedocument.presentationml.slide+xml" PartName="/ppt/slides/slide502.xml"/>
  <Override ContentType="application/vnd.openxmlformats-officedocument.presentationml.slide+xml" PartName="/ppt/slides/slide359.xml"/>
  <Override ContentType="application/vnd.openxmlformats-officedocument.presentationml.slide+xml" PartName="/ppt/slides/slide316.xml"/>
  <Override ContentType="application/vnd.openxmlformats-officedocument.presentationml.slide+xml" PartName="/ppt/slides/slide448.xml"/>
  <Override ContentType="application/vnd.openxmlformats-officedocument.presentationml.slide+xml" PartName="/ppt/slides/slide204.xml"/>
  <Override ContentType="application/vnd.openxmlformats-officedocument.presentationml.slide+xml" PartName="/ppt/slides/slide247.xml"/>
  <Override ContentType="application/vnd.openxmlformats-officedocument.presentationml.slide+xml" PartName="/ppt/slides/slide84.xml"/>
  <Override ContentType="application/vnd.openxmlformats-officedocument.presentationml.slide+xml" PartName="/ppt/slides/slide344.xml"/>
  <Override ContentType="application/vnd.openxmlformats-officedocument.presentationml.slide+xml" PartName="/ppt/slides/slide387.xml"/>
  <Override ContentType="application/vnd.openxmlformats-officedocument.presentationml.slide+xml" PartName="/ppt/slides/slide425.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294.xml"/>
  <Override ContentType="application/vnd.openxmlformats-officedocument.presentationml.slide+xml" PartName="/ppt/slides/slide468.xml"/>
  <Override ContentType="application/vnd.openxmlformats-officedocument.presentationml.slide+xml" PartName="/ppt/slides/slide166.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17.xml"/>
  <Override ContentType="application/vnd.openxmlformats-officedocument.presentationml.slide+xml" PartName="/ppt/slides/slide375.xml"/>
  <Override ContentType="application/vnd.openxmlformats-officedocument.presentationml.slide+xml" PartName="/ppt/slides/slide332.xml"/>
  <Override ContentType="application/vnd.openxmlformats-officedocument.presentationml.slide+xml" PartName="/ppt/slides/slide251.xml"/>
  <Override ContentType="application/vnd.openxmlformats-officedocument.presentationml.slide+xml" PartName="/ppt/slides/slide472.xml"/>
  <Override ContentType="application/vnd.openxmlformats-officedocument.presentationml.slide+xml" PartName="/ppt/slides/slide301.xml"/>
  <Override ContentType="application/vnd.openxmlformats-officedocument.presentationml.slide+xml" PartName="/ppt/slides/slide223.xml"/>
  <Override ContentType="application/vnd.openxmlformats-officedocument.presentationml.slide+xml" PartName="/ppt/slides/slide266.xml"/>
  <Override ContentType="application/vnd.openxmlformats-officedocument.presentationml.slide+xml" PartName="/ppt/slides/slide347.xml"/>
  <Override ContentType="application/vnd.openxmlformats-officedocument.presentationml.slide+xml" PartName="/ppt/slides/slide372.xml"/>
  <Override ContentType="application/vnd.openxmlformats-officedocument.presentationml.slide+xml" PartName="/ppt/slides/slide22.xml"/>
  <Override ContentType="application/vnd.openxmlformats-officedocument.presentationml.slide+xml" PartName="/ppt/slides/slide304.xml"/>
  <Override ContentType="application/vnd.openxmlformats-officedocument.presentationml.slide+xml" PartName="/ppt/slides/slide231.xml"/>
  <Override ContentType="application/vnd.openxmlformats-officedocument.presentationml.slide+xml" PartName="/ppt/slides/slide65.xml"/>
  <Override ContentType="application/vnd.openxmlformats-officedocument.presentationml.slide+xml" PartName="/ppt/slides/slide118.xml"/>
  <Override ContentType="application/vnd.openxmlformats-officedocument.presentationml.slide+xml" PartName="/ppt/slides/slide274.xml"/>
  <Override ContentType="application/vnd.openxmlformats-officedocument.presentationml.slide+xml" PartName="/ppt/slides/slide460.xml"/>
  <Override ContentType="application/vnd.openxmlformats-officedocument.presentationml.slide+xml" PartName="/ppt/slides/slide488.xml"/>
  <Override ContentType="application/vnd.openxmlformats-officedocument.presentationml.slide+xml" PartName="/ppt/slides/slide410.xml"/>
  <Override ContentType="application/vnd.openxmlformats-officedocument.presentationml.slide+xml" PartName="/ppt/slides/slide72.xml"/>
  <Override ContentType="application/vnd.openxmlformats-officedocument.presentationml.slide+xml" PartName="/ppt/slides/slide453.xml"/>
  <Override ContentType="application/vnd.openxmlformats-officedocument.presentationml.slide+xml" PartName="/ppt/slides/slide496.xml"/>
  <Override ContentType="application/vnd.openxmlformats-officedocument.presentationml.slide+xml" PartName="/ppt/slides/slide29.xml"/>
  <Override ContentType="application/vnd.openxmlformats-officedocument.presentationml.slide+xml" PartName="/ppt/slides/slide530.xml"/>
  <Override ContentType="application/vnd.openxmlformats-officedocument.presentationml.slide+xml" PartName="/ppt/slides/slide319.xml"/>
  <Override ContentType="application/vnd.openxmlformats-officedocument.presentationml.slide+xml" PartName="/ppt/slides/slide417.xml"/>
  <Override ContentType="application/vnd.openxmlformats-officedocument.presentationml.slide+xml" PartName="/ppt/slides/slide131.xml"/>
  <Override ContentType="application/vnd.openxmlformats-officedocument.presentationml.slide+xml" PartName="/ppt/slides/slide93.xml"/>
  <Override ContentType="application/vnd.openxmlformats-officedocument.presentationml.slide+xml" PartName="/ppt/slides/slide432.xml"/>
  <Override ContentType="application/vnd.openxmlformats-officedocument.presentationml.slide+xml" PartName="/ppt/slides/slide103.xml"/>
  <Override ContentType="application/vnd.openxmlformats-officedocument.presentationml.slide+xml" PartName="/ppt/slides/slide445.xml"/>
  <Override ContentType="application/vnd.openxmlformats-officedocument.presentationml.slide+xml" PartName="/ppt/slides/slide402.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89.xml"/>
  <Override ContentType="application/vnd.openxmlformats-officedocument.presentationml.slide+xml" PartName="/ppt/slides/slide481.xml"/>
  <Override ContentType="application/vnd.openxmlformats-officedocument.presentationml.slide+xml" PartName="/ppt/slides/slide87.xml"/>
  <Override ContentType="application/vnd.openxmlformats-officedocument.presentationml.slide+xml" PartName="/ppt/slides/slide57.xml"/>
  <Override ContentType="application/vnd.openxmlformats-officedocument.presentationml.slide+xml" PartName="/ppt/slides/slide238.xml"/>
  <Override ContentType="application/vnd.openxmlformats-officedocument.presentationml.slide+xml" PartName="/ppt/slides/slide44.xml"/>
  <Override ContentType="application/vnd.openxmlformats-officedocument.presentationml.slide+xml" PartName="/ppt/slides/slide193.xml"/>
  <Override ContentType="application/vnd.openxmlformats-officedocument.presentationml.slide+xml" PartName="/ppt/slides/slide14.xml"/>
  <Override ContentType="application/vnd.openxmlformats-officedocument.presentationml.slide+xml" PartName="/ppt/slides/slide526.xml"/>
  <Override ContentType="application/vnd.openxmlformats-officedocument.presentationml.slide+xml" PartName="/ppt/slides/slide139.xml"/>
  <Override ContentType="application/vnd.openxmlformats-officedocument.presentationml.slide+xml" PartName="/ppt/slides/slide325.xml"/>
  <Override ContentType="application/vnd.openxmlformats-officedocument.presentationml.slide+xml" PartName="/ppt/slides/slide503.xml"/>
  <Override ContentType="application/vnd.openxmlformats-officedocument.presentationml.slide+xml" PartName="/ppt/slides/slide430.xml"/>
  <Override ContentType="application/vnd.openxmlformats-officedocument.presentationml.slide+xml" PartName="/ppt/slides/slide317.xml"/>
  <Override ContentType="application/vnd.openxmlformats-officedocument.presentationml.slide+xml" PartName="/ppt/slides/slide473.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439.xml"/>
  <Override ContentType="application/vnd.openxmlformats-officedocument.presentationml.slide+xml" PartName="/ppt/slides/slide50.xml"/>
  <Override ContentType="application/vnd.openxmlformats-officedocument.presentationml.slide+xml" PartName="/ppt/slides/slide218.xml"/>
  <Override ContentType="application/vnd.openxmlformats-officedocument.presentationml.slide+xml" PartName="/ppt/slides/slide130.xml"/>
  <Override ContentType="application/vnd.openxmlformats-officedocument.presentationml.slide+xml" PartName="/ppt/slides/slide173.xml"/>
  <Override ContentType="application/vnd.openxmlformats-officedocument.presentationml.slide+xml" PartName="/ppt/slides/slide16.xml"/>
  <Override ContentType="application/vnd.openxmlformats-officedocument.presentationml.slide+xml" PartName="/ppt/slides/slide351.xml"/>
  <Override ContentType="application/vnd.openxmlformats-officedocument.presentationml.slide+xml" PartName="/ppt/slides/slide368.xml"/>
  <Override ContentType="application/vnd.openxmlformats-officedocument.presentationml.slide+xml" PartName="/ppt/slides/slide394.xml"/>
  <Override ContentType="application/vnd.openxmlformats-officedocument.presentationml.slide+xml" PartName="/ppt/slides/slide331.xml"/>
  <Override ContentType="application/vnd.openxmlformats-officedocument.presentationml.slide+xml" PartName="/ppt/slides/slide280.xml"/>
  <Override ContentType="application/vnd.openxmlformats-officedocument.presentationml.slide+xml" PartName="/ppt/slides/slide374.xml"/>
  <Override ContentType="application/vnd.openxmlformats-officedocument.presentationml.slide+xml" PartName="/ppt/slides/slide345.xml"/>
  <Override ContentType="application/vnd.openxmlformats-officedocument.presentationml.slide+xml" PartName="/ppt/slides/slide518.xml"/>
  <Override ContentType="application/vnd.openxmlformats-officedocument.presentationml.slide+xml" PartName="/ppt/slides/slide302.xml"/>
  <Override ContentType="application/vnd.openxmlformats-officedocument.presentationml.slide+xml" PartName="/ppt/slides/slide289.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246.xml"/>
  <Override ContentType="application/vnd.openxmlformats-officedocument.presentationml.slide+xml" PartName="/ppt/slides/slide203.xml"/>
  <Override ContentType="application/vnd.openxmlformats-officedocument.presentationml.slide+xml" PartName="/ppt/slides/slide252.xml"/>
  <Override ContentType="application/vnd.openxmlformats-officedocument.presentationml.slide+xml" PartName="/ppt/slides/slide295.xml"/>
  <Override ContentType="application/vnd.openxmlformats-officedocument.presentationml.slide+xml" PartName="/ppt/slides/slide467.xml"/>
  <Override ContentType="application/vnd.openxmlformats-officedocument.presentationml.slide+xml" PartName="/ppt/slides/slide388.xml"/>
  <Override ContentType="application/vnd.openxmlformats-officedocument.presentationml.slide+xml" PartName="/ppt/slides/slide124.xml"/>
  <Override ContentType="application/vnd.openxmlformats-officedocument.presentationml.slide+xml" PartName="/ppt/slides/slide167.xml"/>
  <Override ContentType="application/vnd.openxmlformats-officedocument.presentationml.slide+xml" PartName="/ppt/slides/slide70.xml"/>
  <Override ContentType="application/vnd.openxmlformats-officedocument.presentationml.slide+xml" PartName="/ppt/slides/slide424.xml"/>
  <Override ContentType="application/vnd.openxmlformats-officedocument.presentationml.slide+xml" PartName="/ppt/slides/slide194.xml"/>
  <Override ContentType="application/vnd.openxmlformats-officedocument.presentationml.slide+xml" PartName="/ppt/slides/slide380.xml"/>
  <Override ContentType="application/vnd.openxmlformats-officedocument.presentationml.slide+xml" PartName="/ppt/slides/slide151.xml"/>
  <Override ContentType="application/vnd.openxmlformats-officedocument.presentationml.slide+xml" PartName="/ppt/slides/slide495.xml"/>
  <Override ContentType="application/vnd.openxmlformats-officedocument.presentationml.slide+xml" PartName="/ppt/slides/slide452.xml"/>
  <Override ContentType="application/vnd.openxmlformats-officedocument.presentationml.slide+xml" PartName="/ppt/slides/slide525.xml"/>
  <Override ContentType="application/vnd.openxmlformats-officedocument.presentationml.slide+xml" PartName="/ppt/slides/slide339.xml"/>
  <Override ContentType="application/vnd.openxmlformats-officedocument.presentationml.slide+xml" PartName="/ppt/slides/slide224.xml"/>
  <Override ContentType="application/vnd.openxmlformats-officedocument.presentationml.slide+xml" PartName="/ppt/slides/slide330.xml"/>
  <Override ContentType="application/vnd.openxmlformats-officedocument.presentationml.slide+xml" PartName="/ppt/slides/slide267.xml"/>
  <Override ContentType="application/vnd.openxmlformats-officedocument.presentationml.slide+xml" PartName="/ppt/slides/slide373.xml"/>
  <Override ContentType="application/vnd.openxmlformats-officedocument.presentationml.slide+xml" PartName="/ppt/slides/slide389.xml"/>
  <Override ContentType="application/vnd.openxmlformats-officedocument.presentationml.slide+xml" PartName="/ppt/slides/slide21.xml"/>
  <Override ContentType="application/vnd.openxmlformats-officedocument.presentationml.slide+xml" PartName="/ppt/slides/slide346.xml"/>
  <Override ContentType="application/vnd.openxmlformats-officedocument.presentationml.slide+xml" PartName="/ppt/slides/slide303.xml"/>
  <Override ContentType="application/vnd.openxmlformats-officedocument.presentationml.slide+xml" PartName="/ppt/slides/slide64.xml"/>
  <Override ContentType="application/vnd.openxmlformats-officedocument.presentationml.slide+xml" PartName="/ppt/slides/slide418.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88.xml"/>
  <Override ContentType="application/vnd.openxmlformats-officedocument.presentationml.slide+xml" PartName="/ppt/slides/slide403.xml"/>
  <Override ContentType="application/vnd.openxmlformats-officedocument.presentationml.slide+xml" PartName="/ppt/slides/slide480.xml"/>
  <Override ContentType="application/vnd.openxmlformats-officedocument.presentationml.slide+xml" PartName="/ppt/slides/slide395.xml"/>
  <Override ContentType="application/vnd.openxmlformats-officedocument.presentationml.slide+xml" PartName="/ppt/slides/slide352.xml"/>
  <Override ContentType="application/vnd.openxmlformats-officedocument.presentationml.slide+xml" PartName="/ppt/slides/slide58.xml"/>
  <Override ContentType="application/vnd.openxmlformats-officedocument.presentationml.slide+xml" PartName="/ppt/slides/slide239.xml"/>
  <Override ContentType="application/vnd.openxmlformats-officedocument.presentationml.slide+xml" PartName="/ppt/slides/slide15.xml"/>
  <Override ContentType="application/vnd.openxmlformats-officedocument.presentationml.slide+xml" PartName="/ppt/slides/slide318.xml"/>
  <Override ContentType="application/vnd.openxmlformats-officedocument.presentationml.slide+xml" PartName="/ppt/slides/slide230.xml"/>
  <Override ContentType="application/vnd.openxmlformats-officedocument.presentationml.slide+xml" PartName="/ppt/slides/slide531.xml"/>
  <Override ContentType="application/vnd.openxmlformats-officedocument.presentationml.slide+xml" PartName="/ppt/slides/slide273.xml"/>
  <Override ContentType="application/vnd.openxmlformats-officedocument.presentationml.slide+xml" PartName="/ppt/slides/slide446.xml"/>
  <Override ContentType="application/vnd.openxmlformats-officedocument.presentationml.slide+xml" PartName="/ppt/slides/slide489.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slide+xml" PartName="/ppt/slides/slide121.xml"/>
  <Override ContentType="application/vnd.openxmlformats-officedocument.presentationml.slide+xml" PartName="/ppt/slides/slide296.xml"/>
  <Override ContentType="application/vnd.openxmlformats-officedocument.presentationml.slide+xml" PartName="/ppt/slides/slide482.xml"/>
  <Override ContentType="application/vnd.openxmlformats-officedocument.presentationml.slide+xml" PartName="/ppt/slides/slide199.xml"/>
  <Override ContentType="application/vnd.openxmlformats-officedocument.presentationml.slide+xml" PartName="/ppt/slides/slide210.xml"/>
  <Override ContentType="application/vnd.openxmlformats-officedocument.presentationml.slide+xml" PartName="/ppt/slides/slide385.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490.xml"/>
  <Override ContentType="application/vnd.openxmlformats-officedocument.presentationml.slide+xml" PartName="/ppt/slides/slide202.xml"/>
  <Override ContentType="application/vnd.openxmlformats-officedocument.presentationml.slide+xml" PartName="/ppt/slides/slide466.xml"/>
  <Override ContentType="application/vnd.openxmlformats-officedocument.presentationml.slide+xml" PartName="/ppt/slides/slide105.xml"/>
  <Override ContentType="application/vnd.openxmlformats-officedocument.presentationml.slide+xml" PartName="/ppt/slides/slide5.xml"/>
  <Override ContentType="application/vnd.openxmlformats-officedocument.presentationml.slide+xml" PartName="/ppt/slides/slide369.xml"/>
  <Override ContentType="application/vnd.openxmlformats-officedocument.presentationml.slide+xml" PartName="/ppt/slides/slide393.xml"/>
  <Override ContentType="application/vnd.openxmlformats-officedocument.presentationml.slide+xml" PartName="/ppt/slides/slide377.xml"/>
  <Override ContentType="application/vnd.openxmlformats-officedocument.presentationml.slide+xml" PartName="/ppt/slides/slide113.xml"/>
  <Override ContentType="application/vnd.openxmlformats-officedocument.presentationml.slide+xml" PartName="/ppt/slides/slide288.xml"/>
  <Override ContentType="application/vnd.openxmlformats-officedocument.presentationml.slide+xml" PartName="/ppt/slides/slide474.xml"/>
  <Override ContentType="application/vnd.openxmlformats-officedocument.presentationml.slide+xml" PartName="/ppt/slides/slide94.xml"/>
  <Override ContentType="application/vnd.openxmlformats-officedocument.presentationml.slide+xml" PartName="/ppt/slides/slide217.xml"/>
  <Override ContentType="application/vnd.openxmlformats-officedocument.presentationml.slide+xml" PartName="/ppt/slides/slide281.xml"/>
  <Override ContentType="application/vnd.openxmlformats-officedocument.presentationml.slide+xml" PartName="/ppt/slides/slide71.xml"/>
  <Override ContentType="application/vnd.openxmlformats-officedocument.presentationml.slide+xml" PartName="/ppt/slides/slide497.xml"/>
  <Override ContentType="application/vnd.openxmlformats-officedocument.presentationml.slide+xml" PartName="/ppt/slides/slide233.xml"/>
  <Override ContentType="application/vnd.openxmlformats-officedocument.presentationml.slide+xml" PartName="/ppt/slides/slide362.xml"/>
  <Override ContentType="application/vnd.openxmlformats-officedocument.presentationml.slide+xml" PartName="/ppt/slides/slide265.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84.xml"/>
  <Override ContentType="application/vnd.openxmlformats-officedocument.presentationml.slide+xml" PartName="/ppt/slides/slide411.xml"/>
  <Override ContentType="application/vnd.openxmlformats-officedocument.presentationml.slide+xml" PartName="/ppt/slides/slide314.xml"/>
  <Override ContentType="application/vnd.openxmlformats-officedocument.presentationml.slide+xml" PartName="/ppt/slides/slide419.xml"/>
  <Override ContentType="application/vnd.openxmlformats-officedocument.presentationml.slide+xml" PartName="/ppt/slides/slide338.xml"/>
  <Override ContentType="application/vnd.openxmlformats-officedocument.presentationml.slide+xml" PartName="/ppt/slides/slide507.xml"/>
  <Override ContentType="application/vnd.openxmlformats-officedocument.presentationml.slide+xml" PartName="/ppt/slides/slide443.xml"/>
  <Override ContentType="application/vnd.openxmlformats-officedocument.presentationml.slide+xml" PartName="/ppt/slides/slide168.xml"/>
  <Override ContentType="application/vnd.openxmlformats-officedocument.presentationml.slide+xml" PartName="/ppt/slides/slide426.xml"/>
  <Override ContentType="application/vnd.openxmlformats-officedocument.presentationml.slide+xml" PartName="/ppt/slides/slide152.xml"/>
  <Override ContentType="application/vnd.openxmlformats-officedocument.presentationml.slide+xml" PartName="/ppt/slides/slide257.xml"/>
  <Override ContentType="application/vnd.openxmlformats-officedocument.presentationml.slide+xml" PartName="/ppt/slides/slide161.xml"/>
  <Override ContentType="application/vnd.openxmlformats-officedocument.presentationml.slide+xml" PartName="/ppt/slides/slide532.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24.xml"/>
  <Override ContentType="application/vnd.openxmlformats-officedocument.presentationml.slide+xml" PartName="/ppt/slides/slide515.xml"/>
  <Override ContentType="application/vnd.openxmlformats-officedocument.presentationml.slide+xml" PartName="/ppt/slides/slide55.xml"/>
  <Override ContentType="application/vnd.openxmlformats-officedocument.presentationml.slide+xml" PartName="/ppt/slides/slide249.xml"/>
  <Override ContentType="application/vnd.openxmlformats-officedocument.presentationml.slide+xml" PartName="/ppt/slides/slide306.xml"/>
  <Override ContentType="application/vnd.openxmlformats-officedocument.presentationml.slide+xml" PartName="/ppt/slides/slide272.xml"/>
  <Override ContentType="application/vnd.openxmlformats-officedocument.presentationml.slide+xml" PartName="/ppt/slides/slide323.xml"/>
  <Override ContentType="application/vnd.openxmlformats-officedocument.presentationml.slide+xml" PartName="/ppt/slides/slide242.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59.xml"/>
  <Override ContentType="application/vnd.openxmlformats-officedocument.presentationml.slide+xml" PartName="/ppt/slides/slide404.xml"/>
  <Override ContentType="application/vnd.openxmlformats-officedocument.presentationml.slide+xml" PartName="/ppt/slides/slide144.xml"/>
  <Override ContentType="application/vnd.openxmlformats-officedocument.presentationml.slide+xml" PartName="/ppt/slides/slide434.xml"/>
  <Override ContentType="application/vnd.openxmlformats-officedocument.presentationml.slide+xml" PartName="/ppt/slides/slide451.xml"/>
  <Override ContentType="application/vnd.openxmlformats-officedocument.presentationml.slide+xml" PartName="/ppt/slides/slide31.xml"/>
  <Override ContentType="application/vnd.openxmlformats-officedocument.presentationml.slide+xml" PartName="/ppt/slides/slide458.xml"/>
  <Override ContentType="application/vnd.openxmlformats-officedocument.presentationml.slide+xml" PartName="/ppt/slides/slide176.xml"/>
  <Override ContentType="application/vnd.openxmlformats-officedocument.presentationml.slide+xml" PartName="/ppt/slides/slide225.xml"/>
  <Override ContentType="application/vnd.openxmlformats-officedocument.presentationml.slide+xml" PartName="/ppt/slides/slide370.xml"/>
  <Override ContentType="application/vnd.openxmlformats-officedocument.presentationml.slide+xml" PartName="/ppt/slides/slide500.xml"/>
  <Override ContentType="application/vnd.openxmlformats-officedocument.presentationml.slide+xml" PartName="/ppt/slides/slide353.xml"/>
  <Override ContentType="application/vnd.openxmlformats-officedocument.presentationml.slide+xml" PartName="/ppt/slides/slide465.xml"/>
  <Override ContentType="application/vnd.openxmlformats-officedocument.presentationml.slide+xml" PartName="/ppt/slides/slide201.xml"/>
  <Override ContentType="application/vnd.openxmlformats-officedocument.presentationml.slide+xml" PartName="/ppt/slides/slide287.xml"/>
  <Override ContentType="application/vnd.openxmlformats-officedocument.presentationml.slide+xml" PartName="/ppt/slides/slide376.xml"/>
  <Override ContentType="application/vnd.openxmlformats-officedocument.presentationml.slide+xml" PartName="/ppt/slides/slide449.xml"/>
  <Override ContentType="application/vnd.openxmlformats-officedocument.presentationml.slide+xml" PartName="/ppt/slides/slide95.xml"/>
  <Override ContentType="application/vnd.openxmlformats-officedocument.presentationml.slide+xml" PartName="/ppt/slides/slide386.xml"/>
  <Override ContentType="application/vnd.openxmlformats-officedocument.presentationml.slide+xml" PartName="/ppt/slides/slide475.xml"/>
  <Override ContentType="application/vnd.openxmlformats-officedocument.presentationml.slide+xml" PartName="/ppt/slides/slide211.xml"/>
  <Override ContentType="application/vnd.openxmlformats-officedocument.presentationml.slide+xml" PartName="/ppt/slides/slide483.xml"/>
  <Override ContentType="application/vnd.openxmlformats-officedocument.presentationml.slide+xml" PartName="/ppt/slides/slide77.xml"/>
  <Override ContentType="application/vnd.openxmlformats-officedocument.presentationml.slide+xml" PartName="/ppt/slides/slide297.xml"/>
  <Override ContentType="application/vnd.openxmlformats-officedocument.presentationml.slide+xml" PartName="/ppt/slides/slide122.xml"/>
  <Override ContentType="application/vnd.openxmlformats-officedocument.presentationml.slide+xml" PartName="/ppt/slides/slide191.xml"/>
  <Override ContentType="application/vnd.openxmlformats-officedocument.presentationml.slide+xml" PartName="/ppt/slides/slide279.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137.xml"/>
  <Override ContentType="application/vnd.openxmlformats-officedocument.presentationml.slide+xml" PartName="/ppt/slides/slide361.xml"/>
  <Override ContentType="application/vnd.openxmlformats-officedocument.presentationml.slide+xml" PartName="/ppt/slides/slide412.xml"/>
  <Override ContentType="application/vnd.openxmlformats-officedocument.presentationml.slide+xml" PartName="/ppt/slides/slide250.xml"/>
  <Override ContentType="application/vnd.openxmlformats-officedocument.presentationml.slide+xml" PartName="/ppt/slides/slide153.xml"/>
  <Override ContentType="application/vnd.openxmlformats-officedocument.presentationml.slide+xml" PartName="/ppt/slides/slide248.xml"/>
  <Override ContentType="application/vnd.openxmlformats-officedocument.presentationml.slide+xml" PartName="/ppt/slides/slide300.xml"/>
  <Override ContentType="application/vnd.openxmlformats-officedocument.presentationml.slide+xml" PartName="/ppt/slides/slide315.xml"/>
  <Override ContentType="application/vnd.openxmlformats-officedocument.presentationml.slide+xml" PartName="/ppt/slides/slide392.xml"/>
  <Override ContentType="application/vnd.openxmlformats-officedocument.presentationml.slide+xml" PartName="/ppt/slides/slide282.xml"/>
  <Override ContentType="application/vnd.openxmlformats-officedocument.presentationml.slide+xml" PartName="/ppt/slides/slide216.xml"/>
  <Override ContentType="application/vnd.openxmlformats-officedocument.presentationml.slide+xml" PartName="/ppt/slides/slide6.xml"/>
  <Override ContentType="application/vnd.openxmlformats-officedocument.presentationml.slide+xml" PartName="/ppt/slides/slide264.xml"/>
  <Override ContentType="application/vnd.openxmlformats-officedocument.presentationml.slide+xml" PartName="/ppt/slides/slide498.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169.xml"/>
  <Override ContentType="application/vnd.openxmlformats-officedocument.presentationml.slide+xml" PartName="/ppt/slides/slide516.xml"/>
  <Override ContentType="application/vnd.openxmlformats-officedocument.presentationml.slide+xml" PartName="/ppt/slides/slide258.xml"/>
  <Override ContentType="application/vnd.openxmlformats-officedocument.presentationml.slide+xml" PartName="/ppt/slides/slide30.xml"/>
  <Override ContentType="application/vnd.openxmlformats-officedocument.presentationml.slide+xml" PartName="/ppt/slides/slide444.xml"/>
  <Override ContentType="application/vnd.openxmlformats-officedocument.presentationml.slide+xml" PartName="/ppt/slides/slide427.xml"/>
  <Override ContentType="application/vnd.openxmlformats-officedocument.presentationml.slide+xml" PartName="/ppt/slides/slide371.xml"/>
  <Override ContentType="application/vnd.openxmlformats-officedocument.presentationml.slide+xml" PartName="/ppt/slides/slide39.xml"/>
  <Override ContentType="application/vnd.openxmlformats-officedocument.presentationml.slide+xml" PartName="/ppt/slides/slide56.xml"/>
  <Override ContentType="application/vnd.openxmlformats-officedocument.presentationml.slide+xml" PartName="/ppt/slides/slide354.xml"/>
  <Override ContentType="application/vnd.openxmlformats-officedocument.presentationml.slide+xml" PartName="/ppt/slides/slide337.xml"/>
  <Override ContentType="application/vnd.openxmlformats-officedocument.presentationml.slide+xml" PartName="/ppt/slides/slide523.xml"/>
  <Override ContentType="application/vnd.openxmlformats-officedocument.presentationml.slide+xml" PartName="/ppt/slides/slide506.xml"/>
  <Override ContentType="application/vnd.openxmlformats-officedocument.presentationml.slide+xml" PartName="/ppt/slides/slide160.xml"/>
  <Override ContentType="application/vnd.openxmlformats-officedocument.presentationml.slide+xml" PartName="/ppt/slides/slide232.xml"/>
  <Override ContentType="application/vnd.openxmlformats-officedocument.presentationml.slide+xml" PartName="/ppt/slides/slide143.xml"/>
  <Override ContentType="application/vnd.openxmlformats-officedocument.presentationml.slide+xml" PartName="/ppt/slides/slide433.xml"/>
  <Override ContentType="application/vnd.openxmlformats-officedocument.presentationml.slide+xml" PartName="/ppt/slides/slide450.xml"/>
  <Override ContentType="application/vnd.openxmlformats-officedocument.presentationml.slide+xml" PartName="/ppt/slides/slide62.xml"/>
  <Override ContentType="application/vnd.openxmlformats-officedocument.presentationml.slide+xml" PartName="/ppt/slides/slide175.xml"/>
  <Override ContentType="application/vnd.openxmlformats-officedocument.presentationml.slide+xml" PartName="/ppt/slides/slide322.xml"/>
  <Override ContentType="application/vnd.openxmlformats-officedocument.presentationml.slide+xml" PartName="/ppt/slides/slide501.xml"/>
  <Override ContentType="application/vnd.openxmlformats-officedocument.presentationml.slide+xml" PartName="/ppt/slides/slide192.xml"/>
  <Override ContentType="application/vnd.openxmlformats-officedocument.presentationml.slide+xml" PartName="/ppt/slides/slide45.xml"/>
  <Override ContentType="application/vnd.openxmlformats-officedocument.presentationml.slide+xml" PartName="/ppt/slides/slide226.xml"/>
  <Override ContentType="application/vnd.openxmlformats-officedocument.presentationml.slide+xml" PartName="/ppt/slides/slide209.xml"/>
  <Override ContentType="application/vnd.openxmlformats-officedocument.presentationml.slide+xml" PartName="/ppt/slides/slide305.xml"/>
  <Override ContentType="application/vnd.openxmlformats-officedocument.presentationml.slide+xml" PartName="/ppt/slides/slide243.xml"/>
  <Override ContentType="application/vnd.openxmlformats-officedocument.presentationml.slide+xml" PartName="/ppt/slides/slide459.xml"/>
  <Override ContentType="application/vnd.openxmlformats-officedocument.presentationml.slide+xml" PartName="/ppt/slides/slide158.xml"/>
  <Override ContentType="application/vnd.openxmlformats-officedocument.presentationml.slide+xml" PartName="/ppt/slides/slide308.xml"/>
  <Override ContentType="application/vnd.openxmlformats-officedocument.presentationml.slide+xml" PartName="/ppt/slides/slide3.xml"/>
  <Override ContentType="application/vnd.openxmlformats-officedocument.presentationml.slide+xml" PartName="/ppt/slides/slide529.xml"/>
  <Override ContentType="application/vnd.openxmlformats-officedocument.presentationml.slide+xml" PartName="/ppt/slides/slide182.xml"/>
  <Override ContentType="application/vnd.openxmlformats-officedocument.presentationml.slide+xml" PartName="/ppt/slides/slide499.xml"/>
  <Override ContentType="application/vnd.openxmlformats-officedocument.presentationml.slide+xml" PartName="/ppt/slides/slide25.xml"/>
  <Override ContentType="application/vnd.openxmlformats-officedocument.presentationml.slide+xml" PartName="/ppt/slides/slide190.xml"/>
  <Override ContentType="application/vnd.openxmlformats-officedocument.presentationml.slide+xml" PartName="/ppt/slides/slide227.xml"/>
  <Override ContentType="application/vnd.openxmlformats-officedocument.presentationml.slide+xml" PartName="/ppt/slides/slide413.xml"/>
  <Override ContentType="application/vnd.openxmlformats-officedocument.presentationml.slide+xml" PartName="/ppt/slides/slide456.xml"/>
  <Override ContentType="application/vnd.openxmlformats-officedocument.presentationml.slide+xml" PartName="/ppt/slides/slide492.xml"/>
  <Override ContentType="application/vnd.openxmlformats-officedocument.presentationml.slide+xml" PartName="/ppt/slides/slide33.xml"/>
  <Override ContentType="application/vnd.openxmlformats-officedocument.presentationml.slide+xml" PartName="/ppt/slides/slide68.xml"/>
  <Override ContentType="application/vnd.openxmlformats-officedocument.presentationml.slide+xml" PartName="/ppt/slides/slide170.xml"/>
  <Override ContentType="application/vnd.openxmlformats-officedocument.presentationml.slide+xml" PartName="/ppt/slides/slide522.xml"/>
  <Override ContentType="application/vnd.openxmlformats-officedocument.presentationml.slide+xml" PartName="/ppt/slides/slide107.xml"/>
  <Override ContentType="application/vnd.openxmlformats-officedocument.presentationml.slide+xml" PartName="/ppt/slides/slide441.xml"/>
  <Override ContentType="application/vnd.openxmlformats-officedocument.presentationml.slide+xml" PartName="/ppt/slides/slide220.xml"/>
  <Override ContentType="application/vnd.openxmlformats-officedocument.presentationml.slide+xml" PartName="/ppt/slides/slide263.xml"/>
  <Override ContentType="application/vnd.openxmlformats-officedocument.presentationml.slide+xml" PartName="/ppt/slides/slide484.xml"/>
  <Override ContentType="application/vnd.openxmlformats-officedocument.presentationml.slide+xml" PartName="/ppt/slides/slide391.xml"/>
  <Override ContentType="application/vnd.openxmlformats-officedocument.presentationml.slide+xml" PartName="/ppt/slides/slide328.xml"/>
  <Override ContentType="application/vnd.openxmlformats-officedocument.presentationml.slide+xml" PartName="/ppt/slides/slide235.xml"/>
  <Override ContentType="application/vnd.openxmlformats-officedocument.presentationml.slide+xml" PartName="/ppt/slides/slide278.xml"/>
  <Override ContentType="application/vnd.openxmlformats-officedocument.presentationml.slide+xml" PartName="/ppt/slides/slide154.xml"/>
  <Override ContentType="application/vnd.openxmlformats-officedocument.presentationml.slide+xml" PartName="/ppt/slides/slide197.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355.xml"/>
  <Override ContentType="application/vnd.openxmlformats-officedocument.presentationml.slide+xml" PartName="/ppt/slides/slide283.xml"/>
  <Override ContentType="application/vnd.openxmlformats-officedocument.presentationml.slide+xml" PartName="/ppt/slides/slide291.xml"/>
  <Override ContentType="application/vnd.openxmlformats-officedocument.presentationml.slide+xml" PartName="/ppt/slides/slide312.xml"/>
  <Override ContentType="application/vnd.openxmlformats-officedocument.presentationml.slide+xml" PartName="/ppt/slides/slide398.xml"/>
  <Override ContentType="application/vnd.openxmlformats-officedocument.presentationml.slide+xml" PartName="/ppt/slides/slide240.xml"/>
  <Override ContentType="application/vnd.openxmlformats-officedocument.presentationml.slide+xml" PartName="/ppt/slides/slide436.xml"/>
  <Override ContentType="application/vnd.openxmlformats-officedocument.presentationml.slide+xml" PartName="/ppt/slides/slide479.xml"/>
  <Override ContentType="application/vnd.openxmlformats-officedocument.presentationml.slide+xml" PartName="/ppt/slides/slide185.xml"/>
  <Override ContentType="application/vnd.openxmlformats-officedocument.presentationml.slide+xml" PartName="/ppt/slides/slide142.xml"/>
  <Override ContentType="application/vnd.openxmlformats-officedocument.presentationml.slide+xml" PartName="/ppt/slides/slide135.xml"/>
  <Override ContentType="application/vnd.openxmlformats-officedocument.presentationml.slide+xml" PartName="/ppt/slides/slide321.xml"/>
  <Override ContentType="application/vnd.openxmlformats-officedocument.presentationml.slide+xml" PartName="/ppt/slides/slide178.xml"/>
  <Override ContentType="application/vnd.openxmlformats-officedocument.presentationml.slide+xml" PartName="/ppt/slides/slide364.xml"/>
  <Override ContentType="application/vnd.openxmlformats-officedocument.presentationml.slide+xml" PartName="/ppt/slides/slide409.xml"/>
  <Override ContentType="application/vnd.openxmlformats-officedocument.presentationml.slide+xml" PartName="/ppt/slides/slide379.xml"/>
  <Override ContentType="application/vnd.openxmlformats-officedocument.presentationml.slide+xml" PartName="/ppt/slides/slide212.xml"/>
  <Override ContentType="application/vnd.openxmlformats-officedocument.presentationml.slide+xml" PartName="/ppt/slides/slide336.xml"/>
  <Override ContentType="application/vnd.openxmlformats-officedocument.presentationml.slide+xml" PartName="/ppt/slides/slide255.xml"/>
  <Override ContentType="application/vnd.openxmlformats-officedocument.presentationml.slide+xml" PartName="/ppt/slides/slide76.xml"/>
  <Override ContentType="application/vnd.openxmlformats-officedocument.presentationml.slide+xml" PartName="/ppt/slides/slide298.xml"/>
  <Override ContentType="application/vnd.openxmlformats-officedocument.presentationml.slide+xml" PartName="/ppt/slides/slide80.xml"/>
  <Override ContentType="application/vnd.openxmlformats-officedocument.presentationml.slide+xml" PartName="/ppt/slides/slide61.xml"/>
  <Override ContentType="application/vnd.openxmlformats-officedocument.presentationml.slide+xml" PartName="/ppt/slides/slide421.xml"/>
  <Override ContentType="application/vnd.openxmlformats-officedocument.presentationml.slide+xml" PartName="/ppt/slides/slide114.xml"/>
  <Override ContentType="application/vnd.openxmlformats-officedocument.presentationml.slide+xml" PartName="/ppt/slides/slide163.xml"/>
  <Override ContentType="application/vnd.openxmlformats-officedocument.presentationml.slide+xml" PartName="/ppt/slides/slide127.xml"/>
  <Override ContentType="application/vnd.openxmlformats-officedocument.presentationml.slide+xml" PartName="/ppt/slides/slide464.xml"/>
  <Override ContentType="application/vnd.openxmlformats-officedocument.presentationml.slide+xml" PartName="/ppt/slides/slide120.xml"/>
  <Override ContentType="application/vnd.openxmlformats-officedocument.presentationml.slide+xml" PartName="/ppt/slides/slide509.xml"/>
  <Override ContentType="application/vnd.openxmlformats-officedocument.presentationml.slide+xml" PartName="/ppt/slides/slide428.xml"/>
  <Override ContentType="application/vnd.openxmlformats-officedocument.presentationml.slide+xml" PartName="/ppt/slides/slide383.xml"/>
  <Override ContentType="application/vnd.openxmlformats-officedocument.presentationml.slide+xml" PartName="/ppt/slides/slide208.xml"/>
  <Override ContentType="application/vnd.openxmlformats-officedocument.presentationml.slide+xml" PartName="/ppt/slides/slide340.xml"/>
  <Override ContentType="application/vnd.openxmlformats-officedocument.presentationml.slide+xml" PartName="/ppt/slides/slide513.xml"/>
  <Override ContentType="application/vnd.openxmlformats-officedocument.presentationml.slide+xml" PartName="/ppt/slides/slide457.xml"/>
  <Override ContentType="application/vnd.openxmlformats-officedocument.presentationml.slide+xml" PartName="/ppt/slides/slide4.xml"/>
  <Override ContentType="application/vnd.openxmlformats-officedocument.presentationml.slide+xml" PartName="/ppt/slides/slide228.xml"/>
  <Override ContentType="application/vnd.openxmlformats-officedocument.presentationml.slide+xml" PartName="/ppt/slides/slide60.xml"/>
  <Override ContentType="application/vnd.openxmlformats-officedocument.presentationml.slide+xml" PartName="/ppt/slides/slide414.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384.xml"/>
  <Override ContentType="application/vnd.openxmlformats-officedocument.presentationml.slide+xml" PartName="/ppt/slides/slide198.xml"/>
  <Override ContentType="application/vnd.openxmlformats-officedocument.presentationml.slide+xml" PartName="/ppt/slides/slide155.xml"/>
  <Override ContentType="application/vnd.openxmlformats-officedocument.presentationml.slide+xml" PartName="/ppt/slides/slide341.xml"/>
  <Override ContentType="application/vnd.openxmlformats-officedocument.presentationml.slide+xml" PartName="/ppt/slides/slide69.xml"/>
  <Override ContentType="application/vnd.openxmlformats-officedocument.presentationml.slide+xml" PartName="/ppt/slides/slide307.xml"/>
  <Override ContentType="application/vnd.openxmlformats-officedocument.presentationml.slide+xml" PartName="/ppt/slides/slide491.xml"/>
  <Override ContentType="application/vnd.openxmlformats-officedocument.presentationml.slide+xml" PartName="/ppt/slides/slide262.xml"/>
  <Override ContentType="application/vnd.openxmlformats-officedocument.presentationml.slide+xml" PartName="/ppt/slides/slide97.xml"/>
  <Override ContentType="application/vnd.openxmlformats-officedocument.presentationml.slide+xml" PartName="/ppt/slides/slide408.xml"/>
  <Override ContentType="application/vnd.openxmlformats-officedocument.presentationml.slide+xml" PartName="/ppt/slides/slide140.xml"/>
  <Override ContentType="application/vnd.openxmlformats-officedocument.presentationml.slide+xml" PartName="/ppt/slides/slide277.xml"/>
  <Override ContentType="application/vnd.openxmlformats-officedocument.presentationml.slide+xml" PartName="/ppt/slides/slide11.xml"/>
  <Override ContentType="application/vnd.openxmlformats-officedocument.presentationml.slide+xml" PartName="/ppt/slides/slide183.xml"/>
  <Override ContentType="application/vnd.openxmlformats-officedocument.presentationml.slide+xml" PartName="/ppt/slides/slide54.xml"/>
  <Override ContentType="application/vnd.openxmlformats-officedocument.presentationml.slide+xml" PartName="/ppt/slides/slide313.xml"/>
  <Override ContentType="application/vnd.openxmlformats-officedocument.presentationml.slide+xml" PartName="/ppt/slides/slide149.xml"/>
  <Override ContentType="application/vnd.openxmlformats-officedocument.presentationml.slide+xml" PartName="/ppt/slides/slide521.xml"/>
  <Override ContentType="application/vnd.openxmlformats-officedocument.presentationml.slide+xml" PartName="/ppt/slides/slide442.xml"/>
  <Override ContentType="application/vnd.openxmlformats-officedocument.presentationml.slide+xml" PartName="/ppt/slides/slide485.xml"/>
  <Override ContentType="application/vnd.openxmlformats-officedocument.presentationml.slide+xml" PartName="/ppt/slides/slide106.xml"/>
  <Override ContentType="application/vnd.openxmlformats-officedocument.presentationml.slide+xml" PartName="/ppt/slides/slide234.xml"/>
  <Override ContentType="application/vnd.openxmlformats-officedocument.presentationml.slide+xml" PartName="/ppt/slides/slide177.xml"/>
  <Override ContentType="application/vnd.openxmlformats-officedocument.presentationml.slide+xml" PartName="/ppt/slides/slide363.xml"/>
  <Override ContentType="application/vnd.openxmlformats-officedocument.presentationml.slide+xml" PartName="/ppt/slides/slide134.xml"/>
  <Override ContentType="application/vnd.openxmlformats-officedocument.presentationml.slide+xml" PartName="/ppt/slides/slide320.xml"/>
  <Override ContentType="application/vnd.openxmlformats-officedocument.presentationml.slide+xml" PartName="/ppt/slides/slide508.xml"/>
  <Override ContentType="application/vnd.openxmlformats-officedocument.presentationml.slide+xml" PartName="/ppt/slides/slide207.xml"/>
  <Override ContentType="application/vnd.openxmlformats-officedocument.presentationml.slide+xml" PartName="/ppt/slides/slide356.xml"/>
  <Override ContentType="application/vnd.openxmlformats-officedocument.presentationml.slide+xml" PartName="/ppt/slides/slide284.xml"/>
  <Override ContentType="application/vnd.openxmlformats-officedocument.presentationml.slide+xml" PartName="/ppt/slides/slide399.xml"/>
  <Override ContentType="application/vnd.openxmlformats-officedocument.presentationml.slide+xml" PartName="/ppt/slides/slide47.xml"/>
  <Override ContentType="application/vnd.openxmlformats-officedocument.presentationml.slide+xml" PartName="/ppt/slides/slide241.xml"/>
  <Override ContentType="application/vnd.openxmlformats-officedocument.presentationml.slide+xml" PartName="/ppt/slides/slide478.xml"/>
  <Override ContentType="application/vnd.openxmlformats-officedocument.presentationml.slide+xml" PartName="/ppt/slides/slide390.xml"/>
  <Override ContentType="application/vnd.openxmlformats-officedocument.presentationml.slide+xml" PartName="/ppt/slides/slide81.xml"/>
  <Override ContentType="application/vnd.openxmlformats-officedocument.presentationml.slide+xml" PartName="/ppt/slides/slide435.xml"/>
  <Override ContentType="application/vnd.openxmlformats-officedocument.presentationml.slide+xml" PartName="/ppt/slides/slide329.xml"/>
  <Override ContentType="application/vnd.openxmlformats-officedocument.presentationml.slide+xml" PartName="/ppt/slides/slide463.xml"/>
  <Override ContentType="application/vnd.openxmlformats-officedocument.presentationml.slide+xml" PartName="/ppt/slides/slide162.xml"/>
  <Override ContentType="application/vnd.openxmlformats-officedocument.presentationml.slide+xml" PartName="/ppt/slides/slide32.xml"/>
  <Override ContentType="application/vnd.openxmlformats-officedocument.presentationml.slide+xml" PartName="/ppt/slides/slide75.xml"/>
  <Override ContentType="application/vnd.openxmlformats-officedocument.presentationml.slide+xml" PartName="/ppt/slides/slide213.xml"/>
  <Override ContentType="application/vnd.openxmlformats-officedocument.presentationml.slide+xml" PartName="/ppt/slides/slide514.xml"/>
  <Override ContentType="application/vnd.openxmlformats-officedocument.presentationml.slide+xml" PartName="/ppt/slides/slide290.xml"/>
  <Override ContentType="application/vnd.openxmlformats-officedocument.presentationml.slide+xml" PartName="/ppt/slides/slide378.xml"/>
  <Override ContentType="application/vnd.openxmlformats-officedocument.presentationml.slide+xml" PartName="/ppt/slides/slide335.xml"/>
  <Override ContentType="application/vnd.openxmlformats-officedocument.presentationml.slide+xml" PartName="/ppt/slides/slide256.xml"/>
  <Override ContentType="application/vnd.openxmlformats-officedocument.presentationml.slide+xml" PartName="/ppt/slides/slide429.xml"/>
  <Override ContentType="application/vnd.openxmlformats-officedocument.presentationml.slide+xml" PartName="/ppt/slides/slide299.xml"/>
  <Override ContentType="application/vnd.openxmlformats-officedocument.presentationml.slide+xml" PartName="/ppt/slides/slide128.xml"/>
  <Override ContentType="application/vnd.openxmlformats-officedocument.presentationml.slide+xml" PartName="/ppt/slides/slide42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 id="359" r:id="rId110"/>
    <p:sldId id="360" r:id="rId111"/>
    <p:sldId id="361" r:id="rId112"/>
    <p:sldId id="362" r:id="rId113"/>
    <p:sldId id="363" r:id="rId114"/>
    <p:sldId id="364" r:id="rId115"/>
    <p:sldId id="365" r:id="rId116"/>
    <p:sldId id="366" r:id="rId117"/>
    <p:sldId id="367" r:id="rId118"/>
    <p:sldId id="368" r:id="rId119"/>
    <p:sldId id="369" r:id="rId120"/>
    <p:sldId id="370" r:id="rId121"/>
    <p:sldId id="371" r:id="rId122"/>
    <p:sldId id="372" r:id="rId123"/>
    <p:sldId id="373" r:id="rId124"/>
    <p:sldId id="374" r:id="rId125"/>
    <p:sldId id="375" r:id="rId126"/>
    <p:sldId id="376" r:id="rId127"/>
    <p:sldId id="377" r:id="rId128"/>
    <p:sldId id="378" r:id="rId129"/>
    <p:sldId id="379" r:id="rId130"/>
    <p:sldId id="380" r:id="rId131"/>
    <p:sldId id="381" r:id="rId132"/>
    <p:sldId id="382" r:id="rId133"/>
    <p:sldId id="383" r:id="rId134"/>
    <p:sldId id="384" r:id="rId135"/>
    <p:sldId id="385" r:id="rId136"/>
    <p:sldId id="386" r:id="rId137"/>
    <p:sldId id="387" r:id="rId138"/>
    <p:sldId id="388" r:id="rId139"/>
    <p:sldId id="389" r:id="rId140"/>
    <p:sldId id="390" r:id="rId141"/>
    <p:sldId id="391" r:id="rId142"/>
    <p:sldId id="392" r:id="rId143"/>
    <p:sldId id="393" r:id="rId144"/>
    <p:sldId id="394" r:id="rId145"/>
    <p:sldId id="395" r:id="rId146"/>
    <p:sldId id="396" r:id="rId147"/>
    <p:sldId id="397" r:id="rId148"/>
    <p:sldId id="398" r:id="rId149"/>
    <p:sldId id="399" r:id="rId150"/>
    <p:sldId id="400" r:id="rId151"/>
    <p:sldId id="401" r:id="rId152"/>
    <p:sldId id="402" r:id="rId153"/>
    <p:sldId id="403" r:id="rId154"/>
    <p:sldId id="404" r:id="rId155"/>
    <p:sldId id="405" r:id="rId156"/>
    <p:sldId id="406" r:id="rId157"/>
    <p:sldId id="407" r:id="rId158"/>
    <p:sldId id="408" r:id="rId159"/>
    <p:sldId id="409" r:id="rId160"/>
    <p:sldId id="410" r:id="rId161"/>
    <p:sldId id="411" r:id="rId162"/>
    <p:sldId id="412" r:id="rId163"/>
    <p:sldId id="413" r:id="rId164"/>
    <p:sldId id="414" r:id="rId165"/>
    <p:sldId id="415" r:id="rId166"/>
    <p:sldId id="416" r:id="rId167"/>
    <p:sldId id="417" r:id="rId168"/>
    <p:sldId id="418" r:id="rId169"/>
    <p:sldId id="419" r:id="rId170"/>
    <p:sldId id="420" r:id="rId171"/>
    <p:sldId id="421" r:id="rId172"/>
    <p:sldId id="422" r:id="rId173"/>
    <p:sldId id="423" r:id="rId174"/>
    <p:sldId id="424" r:id="rId175"/>
    <p:sldId id="425" r:id="rId176"/>
    <p:sldId id="426" r:id="rId177"/>
    <p:sldId id="427" r:id="rId178"/>
    <p:sldId id="428" r:id="rId179"/>
    <p:sldId id="429" r:id="rId180"/>
    <p:sldId id="430" r:id="rId181"/>
    <p:sldId id="431" r:id="rId182"/>
    <p:sldId id="432" r:id="rId183"/>
    <p:sldId id="433" r:id="rId184"/>
    <p:sldId id="434" r:id="rId185"/>
    <p:sldId id="435" r:id="rId186"/>
    <p:sldId id="436" r:id="rId187"/>
    <p:sldId id="437" r:id="rId188"/>
    <p:sldId id="438" r:id="rId189"/>
    <p:sldId id="439" r:id="rId190"/>
    <p:sldId id="440" r:id="rId191"/>
    <p:sldId id="441" r:id="rId192"/>
    <p:sldId id="442" r:id="rId193"/>
    <p:sldId id="443" r:id="rId194"/>
    <p:sldId id="444" r:id="rId195"/>
    <p:sldId id="445" r:id="rId196"/>
    <p:sldId id="446" r:id="rId197"/>
    <p:sldId id="447" r:id="rId198"/>
    <p:sldId id="448" r:id="rId199"/>
    <p:sldId id="449" r:id="rId200"/>
    <p:sldId id="450" r:id="rId201"/>
    <p:sldId id="451" r:id="rId202"/>
    <p:sldId id="452" r:id="rId203"/>
    <p:sldId id="453" r:id="rId204"/>
    <p:sldId id="454" r:id="rId205"/>
    <p:sldId id="455" r:id="rId206"/>
    <p:sldId id="456" r:id="rId207"/>
    <p:sldId id="457" r:id="rId208"/>
    <p:sldId id="458" r:id="rId209"/>
    <p:sldId id="459" r:id="rId210"/>
    <p:sldId id="460" r:id="rId211"/>
    <p:sldId id="461" r:id="rId212"/>
    <p:sldId id="462" r:id="rId213"/>
    <p:sldId id="463" r:id="rId214"/>
    <p:sldId id="464" r:id="rId215"/>
    <p:sldId id="465" r:id="rId216"/>
    <p:sldId id="466" r:id="rId217"/>
    <p:sldId id="467" r:id="rId218"/>
    <p:sldId id="468" r:id="rId219"/>
    <p:sldId id="469" r:id="rId220"/>
    <p:sldId id="470" r:id="rId221"/>
    <p:sldId id="471" r:id="rId222"/>
    <p:sldId id="472" r:id="rId223"/>
    <p:sldId id="473" r:id="rId224"/>
    <p:sldId id="474" r:id="rId225"/>
    <p:sldId id="475" r:id="rId226"/>
    <p:sldId id="476" r:id="rId227"/>
    <p:sldId id="477" r:id="rId228"/>
    <p:sldId id="478" r:id="rId229"/>
    <p:sldId id="479" r:id="rId230"/>
    <p:sldId id="480" r:id="rId231"/>
    <p:sldId id="481" r:id="rId232"/>
    <p:sldId id="482" r:id="rId233"/>
    <p:sldId id="483" r:id="rId234"/>
    <p:sldId id="484" r:id="rId235"/>
    <p:sldId id="485" r:id="rId236"/>
    <p:sldId id="486" r:id="rId237"/>
    <p:sldId id="487" r:id="rId238"/>
    <p:sldId id="488" r:id="rId239"/>
    <p:sldId id="489" r:id="rId240"/>
    <p:sldId id="490" r:id="rId241"/>
    <p:sldId id="491" r:id="rId242"/>
    <p:sldId id="492" r:id="rId243"/>
    <p:sldId id="493" r:id="rId244"/>
    <p:sldId id="494" r:id="rId245"/>
    <p:sldId id="495" r:id="rId246"/>
    <p:sldId id="496" r:id="rId247"/>
    <p:sldId id="497" r:id="rId248"/>
    <p:sldId id="498" r:id="rId249"/>
    <p:sldId id="499" r:id="rId250"/>
    <p:sldId id="500" r:id="rId251"/>
    <p:sldId id="501" r:id="rId252"/>
    <p:sldId id="502" r:id="rId253"/>
    <p:sldId id="503" r:id="rId254"/>
    <p:sldId id="504" r:id="rId255"/>
    <p:sldId id="505" r:id="rId256"/>
    <p:sldId id="506" r:id="rId257"/>
    <p:sldId id="507" r:id="rId258"/>
    <p:sldId id="508" r:id="rId259"/>
    <p:sldId id="509" r:id="rId260"/>
    <p:sldId id="510" r:id="rId261"/>
    <p:sldId id="511" r:id="rId262"/>
    <p:sldId id="512" r:id="rId263"/>
    <p:sldId id="513" r:id="rId264"/>
    <p:sldId id="514" r:id="rId265"/>
    <p:sldId id="515" r:id="rId266"/>
    <p:sldId id="516" r:id="rId267"/>
    <p:sldId id="517" r:id="rId268"/>
    <p:sldId id="518" r:id="rId269"/>
    <p:sldId id="519" r:id="rId270"/>
    <p:sldId id="520" r:id="rId271"/>
    <p:sldId id="521" r:id="rId272"/>
    <p:sldId id="522" r:id="rId273"/>
    <p:sldId id="523" r:id="rId274"/>
    <p:sldId id="524" r:id="rId275"/>
    <p:sldId id="525" r:id="rId276"/>
    <p:sldId id="526" r:id="rId277"/>
    <p:sldId id="527" r:id="rId278"/>
    <p:sldId id="528" r:id="rId279"/>
    <p:sldId id="529" r:id="rId280"/>
    <p:sldId id="530" r:id="rId281"/>
    <p:sldId id="531" r:id="rId282"/>
    <p:sldId id="532" r:id="rId283"/>
    <p:sldId id="533" r:id="rId284"/>
    <p:sldId id="534" r:id="rId285"/>
    <p:sldId id="535" r:id="rId286"/>
    <p:sldId id="536" r:id="rId287"/>
    <p:sldId id="537" r:id="rId288"/>
    <p:sldId id="538" r:id="rId289"/>
    <p:sldId id="539" r:id="rId290"/>
    <p:sldId id="540" r:id="rId291"/>
    <p:sldId id="541" r:id="rId292"/>
    <p:sldId id="542" r:id="rId293"/>
    <p:sldId id="543" r:id="rId294"/>
    <p:sldId id="544" r:id="rId295"/>
    <p:sldId id="545" r:id="rId296"/>
    <p:sldId id="546" r:id="rId297"/>
    <p:sldId id="547" r:id="rId298"/>
    <p:sldId id="548" r:id="rId299"/>
    <p:sldId id="549" r:id="rId300"/>
    <p:sldId id="550" r:id="rId301"/>
    <p:sldId id="551" r:id="rId302"/>
    <p:sldId id="552" r:id="rId303"/>
    <p:sldId id="553" r:id="rId304"/>
    <p:sldId id="554" r:id="rId305"/>
    <p:sldId id="555" r:id="rId306"/>
    <p:sldId id="556" r:id="rId307"/>
    <p:sldId id="557" r:id="rId308"/>
    <p:sldId id="558" r:id="rId309"/>
    <p:sldId id="559" r:id="rId310"/>
    <p:sldId id="560" r:id="rId311"/>
    <p:sldId id="561" r:id="rId312"/>
    <p:sldId id="562" r:id="rId313"/>
    <p:sldId id="563" r:id="rId314"/>
    <p:sldId id="564" r:id="rId315"/>
    <p:sldId id="565" r:id="rId316"/>
    <p:sldId id="566" r:id="rId317"/>
    <p:sldId id="567" r:id="rId318"/>
    <p:sldId id="568" r:id="rId319"/>
    <p:sldId id="569" r:id="rId320"/>
    <p:sldId id="570" r:id="rId321"/>
    <p:sldId id="571" r:id="rId322"/>
    <p:sldId id="572" r:id="rId323"/>
    <p:sldId id="573" r:id="rId324"/>
    <p:sldId id="574" r:id="rId325"/>
    <p:sldId id="575" r:id="rId326"/>
    <p:sldId id="576" r:id="rId327"/>
    <p:sldId id="577" r:id="rId328"/>
    <p:sldId id="578" r:id="rId329"/>
    <p:sldId id="579" r:id="rId330"/>
    <p:sldId id="580" r:id="rId331"/>
    <p:sldId id="581" r:id="rId332"/>
    <p:sldId id="582" r:id="rId333"/>
    <p:sldId id="583" r:id="rId334"/>
    <p:sldId id="584" r:id="rId335"/>
    <p:sldId id="585" r:id="rId336"/>
    <p:sldId id="586" r:id="rId337"/>
    <p:sldId id="587" r:id="rId338"/>
    <p:sldId id="588" r:id="rId339"/>
    <p:sldId id="589" r:id="rId340"/>
    <p:sldId id="590" r:id="rId341"/>
    <p:sldId id="591" r:id="rId342"/>
    <p:sldId id="592" r:id="rId343"/>
    <p:sldId id="593" r:id="rId344"/>
    <p:sldId id="594" r:id="rId345"/>
    <p:sldId id="595" r:id="rId346"/>
    <p:sldId id="596" r:id="rId347"/>
    <p:sldId id="597" r:id="rId348"/>
    <p:sldId id="598" r:id="rId349"/>
    <p:sldId id="599" r:id="rId350"/>
    <p:sldId id="600" r:id="rId351"/>
    <p:sldId id="601" r:id="rId352"/>
    <p:sldId id="602" r:id="rId353"/>
    <p:sldId id="603" r:id="rId354"/>
    <p:sldId id="604" r:id="rId355"/>
    <p:sldId id="605" r:id="rId356"/>
    <p:sldId id="606" r:id="rId357"/>
    <p:sldId id="607" r:id="rId358"/>
    <p:sldId id="608" r:id="rId359"/>
    <p:sldId id="609" r:id="rId360"/>
    <p:sldId id="610" r:id="rId361"/>
    <p:sldId id="611" r:id="rId362"/>
    <p:sldId id="612" r:id="rId363"/>
    <p:sldId id="613" r:id="rId364"/>
    <p:sldId id="614" r:id="rId365"/>
    <p:sldId id="615" r:id="rId366"/>
    <p:sldId id="616" r:id="rId367"/>
    <p:sldId id="617" r:id="rId368"/>
    <p:sldId id="618" r:id="rId369"/>
    <p:sldId id="619" r:id="rId370"/>
    <p:sldId id="620" r:id="rId371"/>
    <p:sldId id="621" r:id="rId372"/>
    <p:sldId id="622" r:id="rId373"/>
    <p:sldId id="623" r:id="rId374"/>
    <p:sldId id="624" r:id="rId375"/>
    <p:sldId id="625" r:id="rId376"/>
    <p:sldId id="626" r:id="rId377"/>
    <p:sldId id="627" r:id="rId378"/>
    <p:sldId id="628" r:id="rId379"/>
    <p:sldId id="629" r:id="rId380"/>
    <p:sldId id="630" r:id="rId381"/>
    <p:sldId id="631" r:id="rId382"/>
    <p:sldId id="632" r:id="rId383"/>
    <p:sldId id="633" r:id="rId384"/>
    <p:sldId id="634" r:id="rId385"/>
    <p:sldId id="635" r:id="rId386"/>
    <p:sldId id="636" r:id="rId387"/>
    <p:sldId id="637" r:id="rId388"/>
    <p:sldId id="638" r:id="rId389"/>
    <p:sldId id="639" r:id="rId390"/>
    <p:sldId id="640" r:id="rId391"/>
    <p:sldId id="641" r:id="rId392"/>
    <p:sldId id="642" r:id="rId393"/>
    <p:sldId id="643" r:id="rId394"/>
    <p:sldId id="644" r:id="rId395"/>
    <p:sldId id="645" r:id="rId396"/>
    <p:sldId id="646" r:id="rId397"/>
    <p:sldId id="647" r:id="rId398"/>
    <p:sldId id="648" r:id="rId399"/>
    <p:sldId id="649" r:id="rId400"/>
    <p:sldId id="650" r:id="rId401"/>
    <p:sldId id="651" r:id="rId402"/>
    <p:sldId id="652" r:id="rId403"/>
    <p:sldId id="653" r:id="rId404"/>
    <p:sldId id="654" r:id="rId405"/>
    <p:sldId id="655" r:id="rId406"/>
    <p:sldId id="656" r:id="rId407"/>
    <p:sldId id="657" r:id="rId408"/>
    <p:sldId id="658" r:id="rId409"/>
    <p:sldId id="659" r:id="rId410"/>
    <p:sldId id="660" r:id="rId411"/>
    <p:sldId id="661" r:id="rId412"/>
    <p:sldId id="662" r:id="rId413"/>
    <p:sldId id="663" r:id="rId414"/>
    <p:sldId id="664" r:id="rId415"/>
    <p:sldId id="665" r:id="rId416"/>
    <p:sldId id="666" r:id="rId417"/>
    <p:sldId id="667" r:id="rId418"/>
    <p:sldId id="668" r:id="rId419"/>
    <p:sldId id="669" r:id="rId420"/>
    <p:sldId id="670" r:id="rId421"/>
    <p:sldId id="671" r:id="rId422"/>
    <p:sldId id="672" r:id="rId423"/>
    <p:sldId id="673" r:id="rId424"/>
    <p:sldId id="674" r:id="rId425"/>
    <p:sldId id="675" r:id="rId426"/>
    <p:sldId id="676" r:id="rId427"/>
    <p:sldId id="677" r:id="rId428"/>
    <p:sldId id="678" r:id="rId429"/>
    <p:sldId id="679" r:id="rId430"/>
    <p:sldId id="680" r:id="rId431"/>
    <p:sldId id="681" r:id="rId432"/>
    <p:sldId id="682" r:id="rId433"/>
    <p:sldId id="683" r:id="rId434"/>
    <p:sldId id="684" r:id="rId435"/>
    <p:sldId id="685" r:id="rId436"/>
    <p:sldId id="686" r:id="rId437"/>
    <p:sldId id="687" r:id="rId438"/>
    <p:sldId id="688" r:id="rId439"/>
    <p:sldId id="689" r:id="rId440"/>
    <p:sldId id="690" r:id="rId441"/>
    <p:sldId id="691" r:id="rId442"/>
    <p:sldId id="692" r:id="rId443"/>
    <p:sldId id="693" r:id="rId444"/>
    <p:sldId id="694" r:id="rId445"/>
    <p:sldId id="695" r:id="rId446"/>
    <p:sldId id="696" r:id="rId447"/>
    <p:sldId id="697" r:id="rId448"/>
    <p:sldId id="698" r:id="rId449"/>
    <p:sldId id="699" r:id="rId450"/>
    <p:sldId id="700" r:id="rId451"/>
    <p:sldId id="701" r:id="rId452"/>
    <p:sldId id="702" r:id="rId453"/>
    <p:sldId id="703" r:id="rId454"/>
    <p:sldId id="704" r:id="rId455"/>
    <p:sldId id="705" r:id="rId456"/>
    <p:sldId id="706" r:id="rId457"/>
    <p:sldId id="707" r:id="rId458"/>
    <p:sldId id="708" r:id="rId459"/>
    <p:sldId id="709" r:id="rId460"/>
    <p:sldId id="710" r:id="rId461"/>
    <p:sldId id="711" r:id="rId462"/>
    <p:sldId id="712" r:id="rId463"/>
    <p:sldId id="713" r:id="rId464"/>
    <p:sldId id="714" r:id="rId465"/>
    <p:sldId id="715" r:id="rId466"/>
    <p:sldId id="716" r:id="rId467"/>
    <p:sldId id="717" r:id="rId468"/>
    <p:sldId id="718" r:id="rId469"/>
    <p:sldId id="719" r:id="rId470"/>
    <p:sldId id="720" r:id="rId471"/>
    <p:sldId id="721" r:id="rId472"/>
    <p:sldId id="722" r:id="rId473"/>
    <p:sldId id="723" r:id="rId474"/>
    <p:sldId id="724" r:id="rId475"/>
    <p:sldId id="725" r:id="rId476"/>
    <p:sldId id="726" r:id="rId477"/>
    <p:sldId id="727" r:id="rId478"/>
    <p:sldId id="728" r:id="rId479"/>
    <p:sldId id="729" r:id="rId480"/>
    <p:sldId id="730" r:id="rId481"/>
    <p:sldId id="731" r:id="rId482"/>
    <p:sldId id="732" r:id="rId483"/>
    <p:sldId id="733" r:id="rId484"/>
    <p:sldId id="734" r:id="rId485"/>
    <p:sldId id="735" r:id="rId486"/>
    <p:sldId id="736" r:id="rId487"/>
    <p:sldId id="737" r:id="rId488"/>
    <p:sldId id="738" r:id="rId489"/>
    <p:sldId id="739" r:id="rId490"/>
    <p:sldId id="740" r:id="rId491"/>
    <p:sldId id="741" r:id="rId492"/>
    <p:sldId id="742" r:id="rId493"/>
    <p:sldId id="743" r:id="rId494"/>
    <p:sldId id="744" r:id="rId495"/>
    <p:sldId id="745" r:id="rId496"/>
    <p:sldId id="746" r:id="rId497"/>
    <p:sldId id="747" r:id="rId498"/>
    <p:sldId id="748" r:id="rId499"/>
    <p:sldId id="749" r:id="rId500"/>
    <p:sldId id="750" r:id="rId501"/>
    <p:sldId id="751" r:id="rId502"/>
    <p:sldId id="752" r:id="rId503"/>
    <p:sldId id="753" r:id="rId504"/>
    <p:sldId id="754" r:id="rId505"/>
    <p:sldId id="755" r:id="rId506"/>
    <p:sldId id="756" r:id="rId507"/>
    <p:sldId id="757" r:id="rId508"/>
    <p:sldId id="758" r:id="rId509"/>
    <p:sldId id="759" r:id="rId510"/>
    <p:sldId id="760" r:id="rId511"/>
    <p:sldId id="761" r:id="rId512"/>
    <p:sldId id="762" r:id="rId513"/>
    <p:sldId id="763" r:id="rId514"/>
    <p:sldId id="764" r:id="rId515"/>
    <p:sldId id="765" r:id="rId516"/>
    <p:sldId id="766" r:id="rId517"/>
    <p:sldId id="767" r:id="rId518"/>
    <p:sldId id="768" r:id="rId519"/>
    <p:sldId id="769" r:id="rId520"/>
    <p:sldId id="770" r:id="rId521"/>
    <p:sldId id="771" r:id="rId522"/>
    <p:sldId id="772" r:id="rId523"/>
    <p:sldId id="773" r:id="rId524"/>
    <p:sldId id="774" r:id="rId525"/>
    <p:sldId id="775" r:id="rId526"/>
    <p:sldId id="776" r:id="rId527"/>
    <p:sldId id="777" r:id="rId528"/>
    <p:sldId id="778" r:id="rId529"/>
    <p:sldId id="779" r:id="rId530"/>
    <p:sldId id="780" r:id="rId531"/>
    <p:sldId id="781" r:id="rId532"/>
    <p:sldId id="782" r:id="rId533"/>
    <p:sldId id="783" r:id="rId534"/>
    <p:sldId id="784" r:id="rId535"/>
    <p:sldId id="785" r:id="rId536"/>
    <p:sldId id="786" r:id="rId537"/>
    <p:sldId id="787" r:id="rId538"/>
  </p:sldIdLst>
  <p:sldSz cy="6858000" cx="12192000"/>
  <p:notesSz cx="6858000" cy="9144000"/>
  <p:embeddedFontLst>
    <p:embeddedFont>
      <p:font typeface="Overlock"/>
      <p:regular r:id="rId539"/>
      <p:bold r:id="rId540"/>
      <p:italic r:id="rId541"/>
      <p:boldItalic r:id="rId542"/>
    </p:embeddedFont>
    <p:embeddedFont>
      <p:font typeface="Candara"/>
      <p:regular r:id="rId543"/>
      <p:bold r:id="rId544"/>
      <p:italic r:id="rId545"/>
      <p:boldItalic r:id="rId546"/>
    </p:embeddedFont>
    <p:embeddedFont>
      <p:font typeface="Helvetica Neue"/>
      <p:regular r:id="rId547"/>
      <p:bold r:id="rId548"/>
      <p:italic r:id="rId549"/>
      <p:boldItalic r:id="rId550"/>
    </p:embeddedFont>
    <p:embeddedFont>
      <p:font typeface="Noto Sans Symbols"/>
      <p:regular r:id="rId551"/>
      <p:bold r:id="rId552"/>
    </p:embeddedFont>
    <p:embeddedFont>
      <p:font typeface="Arial Black"/>
      <p:regular r:id="rId553"/>
    </p:embeddedFont>
    <p:embeddedFont>
      <p:font typeface="Open Sans"/>
      <p:regular r:id="rId554"/>
      <p:bold r:id="rId555"/>
      <p:italic r:id="rId556"/>
      <p:boldItalic r:id="rId55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GoogleSlidesCustomDataVersion2">
      <go:slidesCustomData xmlns:go="http://customooxmlschemas.google.com/" r:id="rId558" roundtripDataSignature="AMtx7mj/9CsbqF3959hVkSpmK+VHLWSQK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455E37F-15AD-4C7A-A259-15060B4E93F8}">
  <a:tblStyle styleId="{6455E37F-15AD-4C7A-A259-15060B4E93F8}"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B83724F5-1EE0-4DAF-A18B-D7C001F5DA8E}" styleName="Table_1">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a:tcStyle>
        <a:fill>
          <a:solidFill>
            <a:srgbClr val="CDD4EA"/>
          </a:solidFill>
        </a:fill>
      </a:tcStyle>
    </a:band1H>
    <a:band2H>
      <a:tcTxStyle/>
    </a:band2H>
    <a:band1V>
      <a:tcTxStyle/>
      <a:tcStyle>
        <a:fill>
          <a:solidFill>
            <a:srgbClr val="CDD4EA"/>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 styleId="{19A998E8-06D7-4877-9E4D-0F37F25FC3DB}" styleName="Table_2">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EF2F7"/>
          </a:solidFill>
        </a:fill>
      </a:tcStyle>
    </a:wholeTbl>
    <a:band1H>
      <a:tcTxStyle/>
      <a:tcStyle>
        <a:fill>
          <a:solidFill>
            <a:srgbClr val="DCE5EE"/>
          </a:solidFill>
        </a:fill>
      </a:tcStyle>
    </a:band1H>
    <a:band2H>
      <a:tcTxStyle/>
    </a:band2H>
    <a:band1V>
      <a:tcTxStyle/>
      <a:tcStyle>
        <a:fill>
          <a:solidFill>
            <a:srgbClr val="DCE5EE"/>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190" Type="http://schemas.openxmlformats.org/officeDocument/2006/relationships/slide" Target="slides/slide184.xml"/><Relationship Id="rId194" Type="http://schemas.openxmlformats.org/officeDocument/2006/relationships/slide" Target="slides/slide188.xml"/><Relationship Id="rId193" Type="http://schemas.openxmlformats.org/officeDocument/2006/relationships/slide" Target="slides/slide187.xml"/><Relationship Id="rId192" Type="http://schemas.openxmlformats.org/officeDocument/2006/relationships/slide" Target="slides/slide186.xml"/><Relationship Id="rId191" Type="http://schemas.openxmlformats.org/officeDocument/2006/relationships/slide" Target="slides/slide185.xml"/><Relationship Id="rId187" Type="http://schemas.openxmlformats.org/officeDocument/2006/relationships/slide" Target="slides/slide181.xml"/><Relationship Id="rId186" Type="http://schemas.openxmlformats.org/officeDocument/2006/relationships/slide" Target="slides/slide180.xml"/><Relationship Id="rId185" Type="http://schemas.openxmlformats.org/officeDocument/2006/relationships/slide" Target="slides/slide179.xml"/><Relationship Id="rId184" Type="http://schemas.openxmlformats.org/officeDocument/2006/relationships/slide" Target="slides/slide178.xml"/><Relationship Id="rId189" Type="http://schemas.openxmlformats.org/officeDocument/2006/relationships/slide" Target="slides/slide183.xml"/><Relationship Id="rId188" Type="http://schemas.openxmlformats.org/officeDocument/2006/relationships/slide" Target="slides/slide182.xml"/><Relationship Id="rId183" Type="http://schemas.openxmlformats.org/officeDocument/2006/relationships/slide" Target="slides/slide177.xml"/><Relationship Id="rId182" Type="http://schemas.openxmlformats.org/officeDocument/2006/relationships/slide" Target="slides/slide176.xml"/><Relationship Id="rId181" Type="http://schemas.openxmlformats.org/officeDocument/2006/relationships/slide" Target="slides/slide175.xml"/><Relationship Id="rId180" Type="http://schemas.openxmlformats.org/officeDocument/2006/relationships/slide" Target="slides/slide174.xml"/><Relationship Id="rId176" Type="http://schemas.openxmlformats.org/officeDocument/2006/relationships/slide" Target="slides/slide170.xml"/><Relationship Id="rId297" Type="http://schemas.openxmlformats.org/officeDocument/2006/relationships/slide" Target="slides/slide291.xml"/><Relationship Id="rId175" Type="http://schemas.openxmlformats.org/officeDocument/2006/relationships/slide" Target="slides/slide169.xml"/><Relationship Id="rId296" Type="http://schemas.openxmlformats.org/officeDocument/2006/relationships/slide" Target="slides/slide290.xml"/><Relationship Id="rId174" Type="http://schemas.openxmlformats.org/officeDocument/2006/relationships/slide" Target="slides/slide168.xml"/><Relationship Id="rId295" Type="http://schemas.openxmlformats.org/officeDocument/2006/relationships/slide" Target="slides/slide289.xml"/><Relationship Id="rId173" Type="http://schemas.openxmlformats.org/officeDocument/2006/relationships/slide" Target="slides/slide167.xml"/><Relationship Id="rId294" Type="http://schemas.openxmlformats.org/officeDocument/2006/relationships/slide" Target="slides/slide288.xml"/><Relationship Id="rId179" Type="http://schemas.openxmlformats.org/officeDocument/2006/relationships/slide" Target="slides/slide173.xml"/><Relationship Id="rId178" Type="http://schemas.openxmlformats.org/officeDocument/2006/relationships/slide" Target="slides/slide172.xml"/><Relationship Id="rId299" Type="http://schemas.openxmlformats.org/officeDocument/2006/relationships/slide" Target="slides/slide293.xml"/><Relationship Id="rId177" Type="http://schemas.openxmlformats.org/officeDocument/2006/relationships/slide" Target="slides/slide171.xml"/><Relationship Id="rId298" Type="http://schemas.openxmlformats.org/officeDocument/2006/relationships/slide" Target="slides/slide292.xml"/><Relationship Id="rId198" Type="http://schemas.openxmlformats.org/officeDocument/2006/relationships/slide" Target="slides/slide192.xml"/><Relationship Id="rId197" Type="http://schemas.openxmlformats.org/officeDocument/2006/relationships/slide" Target="slides/slide191.xml"/><Relationship Id="rId196" Type="http://schemas.openxmlformats.org/officeDocument/2006/relationships/slide" Target="slides/slide190.xml"/><Relationship Id="rId195" Type="http://schemas.openxmlformats.org/officeDocument/2006/relationships/slide" Target="slides/slide189.xml"/><Relationship Id="rId199" Type="http://schemas.openxmlformats.org/officeDocument/2006/relationships/slide" Target="slides/slide193.xml"/><Relationship Id="rId150" Type="http://schemas.openxmlformats.org/officeDocument/2006/relationships/slide" Target="slides/slide144.xml"/><Relationship Id="rId271" Type="http://schemas.openxmlformats.org/officeDocument/2006/relationships/slide" Target="slides/slide265.xml"/><Relationship Id="rId392" Type="http://schemas.openxmlformats.org/officeDocument/2006/relationships/slide" Target="slides/slide386.xml"/><Relationship Id="rId270" Type="http://schemas.openxmlformats.org/officeDocument/2006/relationships/slide" Target="slides/slide264.xml"/><Relationship Id="rId391" Type="http://schemas.openxmlformats.org/officeDocument/2006/relationships/slide" Target="slides/slide385.xml"/><Relationship Id="rId390" Type="http://schemas.openxmlformats.org/officeDocument/2006/relationships/slide" Target="slides/slide384.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slide" Target="slides/slide143.xml"/><Relationship Id="rId4" Type="http://schemas.openxmlformats.org/officeDocument/2006/relationships/tableStyles" Target="tableStyles.xml"/><Relationship Id="rId148" Type="http://schemas.openxmlformats.org/officeDocument/2006/relationships/slide" Target="slides/slide142.xml"/><Relationship Id="rId269" Type="http://schemas.openxmlformats.org/officeDocument/2006/relationships/slide" Target="slides/slide263.xml"/><Relationship Id="rId9" Type="http://schemas.openxmlformats.org/officeDocument/2006/relationships/slide" Target="slides/slide3.xml"/><Relationship Id="rId143" Type="http://schemas.openxmlformats.org/officeDocument/2006/relationships/slide" Target="slides/slide137.xml"/><Relationship Id="rId264" Type="http://schemas.openxmlformats.org/officeDocument/2006/relationships/slide" Target="slides/slide258.xml"/><Relationship Id="rId385" Type="http://schemas.openxmlformats.org/officeDocument/2006/relationships/slide" Target="slides/slide379.xml"/><Relationship Id="rId142" Type="http://schemas.openxmlformats.org/officeDocument/2006/relationships/slide" Target="slides/slide136.xml"/><Relationship Id="rId263" Type="http://schemas.openxmlformats.org/officeDocument/2006/relationships/slide" Target="slides/slide257.xml"/><Relationship Id="rId384" Type="http://schemas.openxmlformats.org/officeDocument/2006/relationships/slide" Target="slides/slide378.xml"/><Relationship Id="rId141" Type="http://schemas.openxmlformats.org/officeDocument/2006/relationships/slide" Target="slides/slide135.xml"/><Relationship Id="rId262" Type="http://schemas.openxmlformats.org/officeDocument/2006/relationships/slide" Target="slides/slide256.xml"/><Relationship Id="rId383" Type="http://schemas.openxmlformats.org/officeDocument/2006/relationships/slide" Target="slides/slide377.xml"/><Relationship Id="rId140" Type="http://schemas.openxmlformats.org/officeDocument/2006/relationships/slide" Target="slides/slide134.xml"/><Relationship Id="rId261" Type="http://schemas.openxmlformats.org/officeDocument/2006/relationships/slide" Target="slides/slide255.xml"/><Relationship Id="rId382" Type="http://schemas.openxmlformats.org/officeDocument/2006/relationships/slide" Target="slides/slide376.xml"/><Relationship Id="rId5" Type="http://schemas.openxmlformats.org/officeDocument/2006/relationships/slideMaster" Target="slideMasters/slideMaster1.xml"/><Relationship Id="rId147" Type="http://schemas.openxmlformats.org/officeDocument/2006/relationships/slide" Target="slides/slide141.xml"/><Relationship Id="rId268" Type="http://schemas.openxmlformats.org/officeDocument/2006/relationships/slide" Target="slides/slide262.xml"/><Relationship Id="rId389" Type="http://schemas.openxmlformats.org/officeDocument/2006/relationships/slide" Target="slides/slide383.xml"/><Relationship Id="rId6" Type="http://schemas.openxmlformats.org/officeDocument/2006/relationships/notesMaster" Target="notesMasters/notesMaster1.xml"/><Relationship Id="rId146" Type="http://schemas.openxmlformats.org/officeDocument/2006/relationships/slide" Target="slides/slide140.xml"/><Relationship Id="rId267" Type="http://schemas.openxmlformats.org/officeDocument/2006/relationships/slide" Target="slides/slide261.xml"/><Relationship Id="rId388" Type="http://schemas.openxmlformats.org/officeDocument/2006/relationships/slide" Target="slides/slide382.xml"/><Relationship Id="rId7" Type="http://schemas.openxmlformats.org/officeDocument/2006/relationships/slide" Target="slides/slide1.xml"/><Relationship Id="rId145" Type="http://schemas.openxmlformats.org/officeDocument/2006/relationships/slide" Target="slides/slide139.xml"/><Relationship Id="rId266" Type="http://schemas.openxmlformats.org/officeDocument/2006/relationships/slide" Target="slides/slide260.xml"/><Relationship Id="rId387" Type="http://schemas.openxmlformats.org/officeDocument/2006/relationships/slide" Target="slides/slide381.xml"/><Relationship Id="rId8" Type="http://schemas.openxmlformats.org/officeDocument/2006/relationships/slide" Target="slides/slide2.xml"/><Relationship Id="rId144" Type="http://schemas.openxmlformats.org/officeDocument/2006/relationships/slide" Target="slides/slide138.xml"/><Relationship Id="rId265" Type="http://schemas.openxmlformats.org/officeDocument/2006/relationships/slide" Target="slides/slide259.xml"/><Relationship Id="rId386" Type="http://schemas.openxmlformats.org/officeDocument/2006/relationships/slide" Target="slides/slide380.xml"/><Relationship Id="rId260" Type="http://schemas.openxmlformats.org/officeDocument/2006/relationships/slide" Target="slides/slide254.xml"/><Relationship Id="rId381" Type="http://schemas.openxmlformats.org/officeDocument/2006/relationships/slide" Target="slides/slide375.xml"/><Relationship Id="rId380" Type="http://schemas.openxmlformats.org/officeDocument/2006/relationships/slide" Target="slides/slide374.xml"/><Relationship Id="rId139" Type="http://schemas.openxmlformats.org/officeDocument/2006/relationships/slide" Target="slides/slide133.xml"/><Relationship Id="rId138" Type="http://schemas.openxmlformats.org/officeDocument/2006/relationships/slide" Target="slides/slide132.xml"/><Relationship Id="rId259" Type="http://schemas.openxmlformats.org/officeDocument/2006/relationships/slide" Target="slides/slide253.xml"/><Relationship Id="rId137" Type="http://schemas.openxmlformats.org/officeDocument/2006/relationships/slide" Target="slides/slide131.xml"/><Relationship Id="rId258" Type="http://schemas.openxmlformats.org/officeDocument/2006/relationships/slide" Target="slides/slide252.xml"/><Relationship Id="rId379" Type="http://schemas.openxmlformats.org/officeDocument/2006/relationships/slide" Target="slides/slide373.xml"/><Relationship Id="rId132" Type="http://schemas.openxmlformats.org/officeDocument/2006/relationships/slide" Target="slides/slide126.xml"/><Relationship Id="rId253" Type="http://schemas.openxmlformats.org/officeDocument/2006/relationships/slide" Target="slides/slide247.xml"/><Relationship Id="rId374" Type="http://schemas.openxmlformats.org/officeDocument/2006/relationships/slide" Target="slides/slide368.xml"/><Relationship Id="rId495" Type="http://schemas.openxmlformats.org/officeDocument/2006/relationships/slide" Target="slides/slide489.xml"/><Relationship Id="rId131" Type="http://schemas.openxmlformats.org/officeDocument/2006/relationships/slide" Target="slides/slide125.xml"/><Relationship Id="rId252" Type="http://schemas.openxmlformats.org/officeDocument/2006/relationships/slide" Target="slides/slide246.xml"/><Relationship Id="rId373" Type="http://schemas.openxmlformats.org/officeDocument/2006/relationships/slide" Target="slides/slide367.xml"/><Relationship Id="rId494" Type="http://schemas.openxmlformats.org/officeDocument/2006/relationships/slide" Target="slides/slide488.xml"/><Relationship Id="rId130" Type="http://schemas.openxmlformats.org/officeDocument/2006/relationships/slide" Target="slides/slide124.xml"/><Relationship Id="rId251" Type="http://schemas.openxmlformats.org/officeDocument/2006/relationships/slide" Target="slides/slide245.xml"/><Relationship Id="rId372" Type="http://schemas.openxmlformats.org/officeDocument/2006/relationships/slide" Target="slides/slide366.xml"/><Relationship Id="rId493" Type="http://schemas.openxmlformats.org/officeDocument/2006/relationships/slide" Target="slides/slide487.xml"/><Relationship Id="rId250" Type="http://schemas.openxmlformats.org/officeDocument/2006/relationships/slide" Target="slides/slide244.xml"/><Relationship Id="rId371" Type="http://schemas.openxmlformats.org/officeDocument/2006/relationships/slide" Target="slides/slide365.xml"/><Relationship Id="rId492" Type="http://schemas.openxmlformats.org/officeDocument/2006/relationships/slide" Target="slides/slide486.xml"/><Relationship Id="rId136" Type="http://schemas.openxmlformats.org/officeDocument/2006/relationships/slide" Target="slides/slide130.xml"/><Relationship Id="rId257" Type="http://schemas.openxmlformats.org/officeDocument/2006/relationships/slide" Target="slides/slide251.xml"/><Relationship Id="rId378" Type="http://schemas.openxmlformats.org/officeDocument/2006/relationships/slide" Target="slides/slide372.xml"/><Relationship Id="rId499" Type="http://schemas.openxmlformats.org/officeDocument/2006/relationships/slide" Target="slides/slide493.xml"/><Relationship Id="rId135" Type="http://schemas.openxmlformats.org/officeDocument/2006/relationships/slide" Target="slides/slide129.xml"/><Relationship Id="rId256" Type="http://schemas.openxmlformats.org/officeDocument/2006/relationships/slide" Target="slides/slide250.xml"/><Relationship Id="rId377" Type="http://schemas.openxmlformats.org/officeDocument/2006/relationships/slide" Target="slides/slide371.xml"/><Relationship Id="rId498" Type="http://schemas.openxmlformats.org/officeDocument/2006/relationships/slide" Target="slides/slide492.xml"/><Relationship Id="rId134" Type="http://schemas.openxmlformats.org/officeDocument/2006/relationships/slide" Target="slides/slide128.xml"/><Relationship Id="rId255" Type="http://schemas.openxmlformats.org/officeDocument/2006/relationships/slide" Target="slides/slide249.xml"/><Relationship Id="rId376" Type="http://schemas.openxmlformats.org/officeDocument/2006/relationships/slide" Target="slides/slide370.xml"/><Relationship Id="rId497" Type="http://schemas.openxmlformats.org/officeDocument/2006/relationships/slide" Target="slides/slide491.xml"/><Relationship Id="rId133" Type="http://schemas.openxmlformats.org/officeDocument/2006/relationships/slide" Target="slides/slide127.xml"/><Relationship Id="rId254" Type="http://schemas.openxmlformats.org/officeDocument/2006/relationships/slide" Target="slides/slide248.xml"/><Relationship Id="rId375" Type="http://schemas.openxmlformats.org/officeDocument/2006/relationships/slide" Target="slides/slide369.xml"/><Relationship Id="rId496" Type="http://schemas.openxmlformats.org/officeDocument/2006/relationships/slide" Target="slides/slide490.xml"/><Relationship Id="rId172" Type="http://schemas.openxmlformats.org/officeDocument/2006/relationships/slide" Target="slides/slide166.xml"/><Relationship Id="rId293" Type="http://schemas.openxmlformats.org/officeDocument/2006/relationships/slide" Target="slides/slide287.xml"/><Relationship Id="rId171" Type="http://schemas.openxmlformats.org/officeDocument/2006/relationships/slide" Target="slides/slide165.xml"/><Relationship Id="rId292" Type="http://schemas.openxmlformats.org/officeDocument/2006/relationships/slide" Target="slides/slide286.xml"/><Relationship Id="rId170" Type="http://schemas.openxmlformats.org/officeDocument/2006/relationships/slide" Target="slides/slide164.xml"/><Relationship Id="rId291" Type="http://schemas.openxmlformats.org/officeDocument/2006/relationships/slide" Target="slides/slide285.xml"/><Relationship Id="rId290" Type="http://schemas.openxmlformats.org/officeDocument/2006/relationships/slide" Target="slides/slide284.xml"/><Relationship Id="rId165" Type="http://schemas.openxmlformats.org/officeDocument/2006/relationships/slide" Target="slides/slide159.xml"/><Relationship Id="rId286" Type="http://schemas.openxmlformats.org/officeDocument/2006/relationships/slide" Target="slides/slide280.xml"/><Relationship Id="rId164" Type="http://schemas.openxmlformats.org/officeDocument/2006/relationships/slide" Target="slides/slide158.xml"/><Relationship Id="rId285" Type="http://schemas.openxmlformats.org/officeDocument/2006/relationships/slide" Target="slides/slide279.xml"/><Relationship Id="rId163" Type="http://schemas.openxmlformats.org/officeDocument/2006/relationships/slide" Target="slides/slide157.xml"/><Relationship Id="rId284" Type="http://schemas.openxmlformats.org/officeDocument/2006/relationships/slide" Target="slides/slide278.xml"/><Relationship Id="rId162" Type="http://schemas.openxmlformats.org/officeDocument/2006/relationships/slide" Target="slides/slide156.xml"/><Relationship Id="rId283" Type="http://schemas.openxmlformats.org/officeDocument/2006/relationships/slide" Target="slides/slide277.xml"/><Relationship Id="rId169" Type="http://schemas.openxmlformats.org/officeDocument/2006/relationships/slide" Target="slides/slide163.xml"/><Relationship Id="rId168" Type="http://schemas.openxmlformats.org/officeDocument/2006/relationships/slide" Target="slides/slide162.xml"/><Relationship Id="rId289" Type="http://schemas.openxmlformats.org/officeDocument/2006/relationships/slide" Target="slides/slide283.xml"/><Relationship Id="rId167" Type="http://schemas.openxmlformats.org/officeDocument/2006/relationships/slide" Target="slides/slide161.xml"/><Relationship Id="rId288" Type="http://schemas.openxmlformats.org/officeDocument/2006/relationships/slide" Target="slides/slide282.xml"/><Relationship Id="rId166" Type="http://schemas.openxmlformats.org/officeDocument/2006/relationships/slide" Target="slides/slide160.xml"/><Relationship Id="rId287" Type="http://schemas.openxmlformats.org/officeDocument/2006/relationships/slide" Target="slides/slide281.xml"/><Relationship Id="rId161" Type="http://schemas.openxmlformats.org/officeDocument/2006/relationships/slide" Target="slides/slide155.xml"/><Relationship Id="rId282" Type="http://schemas.openxmlformats.org/officeDocument/2006/relationships/slide" Target="slides/slide276.xml"/><Relationship Id="rId160" Type="http://schemas.openxmlformats.org/officeDocument/2006/relationships/slide" Target="slides/slide154.xml"/><Relationship Id="rId281" Type="http://schemas.openxmlformats.org/officeDocument/2006/relationships/slide" Target="slides/slide275.xml"/><Relationship Id="rId280" Type="http://schemas.openxmlformats.org/officeDocument/2006/relationships/slide" Target="slides/slide274.xml"/><Relationship Id="rId159" Type="http://schemas.openxmlformats.org/officeDocument/2006/relationships/slide" Target="slides/slide153.xml"/><Relationship Id="rId154" Type="http://schemas.openxmlformats.org/officeDocument/2006/relationships/slide" Target="slides/slide148.xml"/><Relationship Id="rId275" Type="http://schemas.openxmlformats.org/officeDocument/2006/relationships/slide" Target="slides/slide269.xml"/><Relationship Id="rId396" Type="http://schemas.openxmlformats.org/officeDocument/2006/relationships/slide" Target="slides/slide390.xml"/><Relationship Id="rId153" Type="http://schemas.openxmlformats.org/officeDocument/2006/relationships/slide" Target="slides/slide147.xml"/><Relationship Id="rId274" Type="http://schemas.openxmlformats.org/officeDocument/2006/relationships/slide" Target="slides/slide268.xml"/><Relationship Id="rId395" Type="http://schemas.openxmlformats.org/officeDocument/2006/relationships/slide" Target="slides/slide389.xml"/><Relationship Id="rId152" Type="http://schemas.openxmlformats.org/officeDocument/2006/relationships/slide" Target="slides/slide146.xml"/><Relationship Id="rId273" Type="http://schemas.openxmlformats.org/officeDocument/2006/relationships/slide" Target="slides/slide267.xml"/><Relationship Id="rId394" Type="http://schemas.openxmlformats.org/officeDocument/2006/relationships/slide" Target="slides/slide388.xml"/><Relationship Id="rId151" Type="http://schemas.openxmlformats.org/officeDocument/2006/relationships/slide" Target="slides/slide145.xml"/><Relationship Id="rId272" Type="http://schemas.openxmlformats.org/officeDocument/2006/relationships/slide" Target="slides/slide266.xml"/><Relationship Id="rId393" Type="http://schemas.openxmlformats.org/officeDocument/2006/relationships/slide" Target="slides/slide387.xml"/><Relationship Id="rId158" Type="http://schemas.openxmlformats.org/officeDocument/2006/relationships/slide" Target="slides/slide152.xml"/><Relationship Id="rId279" Type="http://schemas.openxmlformats.org/officeDocument/2006/relationships/slide" Target="slides/slide273.xml"/><Relationship Id="rId157" Type="http://schemas.openxmlformats.org/officeDocument/2006/relationships/slide" Target="slides/slide151.xml"/><Relationship Id="rId278" Type="http://schemas.openxmlformats.org/officeDocument/2006/relationships/slide" Target="slides/slide272.xml"/><Relationship Id="rId399" Type="http://schemas.openxmlformats.org/officeDocument/2006/relationships/slide" Target="slides/slide393.xml"/><Relationship Id="rId156" Type="http://schemas.openxmlformats.org/officeDocument/2006/relationships/slide" Target="slides/slide150.xml"/><Relationship Id="rId277" Type="http://schemas.openxmlformats.org/officeDocument/2006/relationships/slide" Target="slides/slide271.xml"/><Relationship Id="rId398" Type="http://schemas.openxmlformats.org/officeDocument/2006/relationships/slide" Target="slides/slide392.xml"/><Relationship Id="rId155" Type="http://schemas.openxmlformats.org/officeDocument/2006/relationships/slide" Target="slides/slide149.xml"/><Relationship Id="rId276" Type="http://schemas.openxmlformats.org/officeDocument/2006/relationships/slide" Target="slides/slide270.xml"/><Relationship Id="rId397" Type="http://schemas.openxmlformats.org/officeDocument/2006/relationships/slide" Target="slides/slide391.xml"/><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509" Type="http://schemas.openxmlformats.org/officeDocument/2006/relationships/slide" Target="slides/slide503.xml"/><Relationship Id="rId508" Type="http://schemas.openxmlformats.org/officeDocument/2006/relationships/slide" Target="slides/slide502.xml"/><Relationship Id="rId503" Type="http://schemas.openxmlformats.org/officeDocument/2006/relationships/slide" Target="slides/slide497.xml"/><Relationship Id="rId502" Type="http://schemas.openxmlformats.org/officeDocument/2006/relationships/slide" Target="slides/slide496.xml"/><Relationship Id="rId501" Type="http://schemas.openxmlformats.org/officeDocument/2006/relationships/slide" Target="slides/slide495.xml"/><Relationship Id="rId500" Type="http://schemas.openxmlformats.org/officeDocument/2006/relationships/slide" Target="slides/slide494.xml"/><Relationship Id="rId507" Type="http://schemas.openxmlformats.org/officeDocument/2006/relationships/slide" Target="slides/slide501.xml"/><Relationship Id="rId506" Type="http://schemas.openxmlformats.org/officeDocument/2006/relationships/slide" Target="slides/slide500.xml"/><Relationship Id="rId505" Type="http://schemas.openxmlformats.org/officeDocument/2006/relationships/slide" Target="slides/slide499.xml"/><Relationship Id="rId504" Type="http://schemas.openxmlformats.org/officeDocument/2006/relationships/slide" Target="slides/slide498.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409" Type="http://schemas.openxmlformats.org/officeDocument/2006/relationships/slide" Target="slides/slide403.xml"/><Relationship Id="rId404" Type="http://schemas.openxmlformats.org/officeDocument/2006/relationships/slide" Target="slides/slide398.xml"/><Relationship Id="rId525" Type="http://schemas.openxmlformats.org/officeDocument/2006/relationships/slide" Target="slides/slide519.xml"/><Relationship Id="rId403" Type="http://schemas.openxmlformats.org/officeDocument/2006/relationships/slide" Target="slides/slide397.xml"/><Relationship Id="rId524" Type="http://schemas.openxmlformats.org/officeDocument/2006/relationships/slide" Target="slides/slide518.xml"/><Relationship Id="rId402" Type="http://schemas.openxmlformats.org/officeDocument/2006/relationships/slide" Target="slides/slide396.xml"/><Relationship Id="rId523" Type="http://schemas.openxmlformats.org/officeDocument/2006/relationships/slide" Target="slides/slide517.xml"/><Relationship Id="rId401" Type="http://schemas.openxmlformats.org/officeDocument/2006/relationships/slide" Target="slides/slide395.xml"/><Relationship Id="rId522" Type="http://schemas.openxmlformats.org/officeDocument/2006/relationships/slide" Target="slides/slide516.xml"/><Relationship Id="rId408" Type="http://schemas.openxmlformats.org/officeDocument/2006/relationships/slide" Target="slides/slide402.xml"/><Relationship Id="rId529" Type="http://schemas.openxmlformats.org/officeDocument/2006/relationships/slide" Target="slides/slide523.xml"/><Relationship Id="rId407" Type="http://schemas.openxmlformats.org/officeDocument/2006/relationships/slide" Target="slides/slide401.xml"/><Relationship Id="rId528" Type="http://schemas.openxmlformats.org/officeDocument/2006/relationships/slide" Target="slides/slide522.xml"/><Relationship Id="rId406" Type="http://schemas.openxmlformats.org/officeDocument/2006/relationships/slide" Target="slides/slide400.xml"/><Relationship Id="rId527" Type="http://schemas.openxmlformats.org/officeDocument/2006/relationships/slide" Target="slides/slide521.xml"/><Relationship Id="rId405" Type="http://schemas.openxmlformats.org/officeDocument/2006/relationships/slide" Target="slides/slide399.xml"/><Relationship Id="rId526" Type="http://schemas.openxmlformats.org/officeDocument/2006/relationships/slide" Target="slides/slide520.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400" Type="http://schemas.openxmlformats.org/officeDocument/2006/relationships/slide" Target="slides/slide394.xml"/><Relationship Id="rId521" Type="http://schemas.openxmlformats.org/officeDocument/2006/relationships/slide" Target="slides/slide515.xml"/><Relationship Id="rId29" Type="http://schemas.openxmlformats.org/officeDocument/2006/relationships/slide" Target="slides/slide23.xml"/><Relationship Id="rId520" Type="http://schemas.openxmlformats.org/officeDocument/2006/relationships/slide" Target="slides/slide514.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519" Type="http://schemas.openxmlformats.org/officeDocument/2006/relationships/slide" Target="slides/slide513.xml"/><Relationship Id="rId514" Type="http://schemas.openxmlformats.org/officeDocument/2006/relationships/slide" Target="slides/slide508.xml"/><Relationship Id="rId513" Type="http://schemas.openxmlformats.org/officeDocument/2006/relationships/slide" Target="slides/slide507.xml"/><Relationship Id="rId512" Type="http://schemas.openxmlformats.org/officeDocument/2006/relationships/slide" Target="slides/slide506.xml"/><Relationship Id="rId511" Type="http://schemas.openxmlformats.org/officeDocument/2006/relationships/slide" Target="slides/slide505.xml"/><Relationship Id="rId518" Type="http://schemas.openxmlformats.org/officeDocument/2006/relationships/slide" Target="slides/slide512.xml"/><Relationship Id="rId517" Type="http://schemas.openxmlformats.org/officeDocument/2006/relationships/slide" Target="slides/slide511.xml"/><Relationship Id="rId516" Type="http://schemas.openxmlformats.org/officeDocument/2006/relationships/slide" Target="slides/slide510.xml"/><Relationship Id="rId515" Type="http://schemas.openxmlformats.org/officeDocument/2006/relationships/slide" Target="slides/slide509.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510" Type="http://schemas.openxmlformats.org/officeDocument/2006/relationships/slide" Target="slides/slide504.xml"/><Relationship Id="rId18" Type="http://schemas.openxmlformats.org/officeDocument/2006/relationships/slide" Target="slides/slide12.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 Id="rId107" Type="http://schemas.openxmlformats.org/officeDocument/2006/relationships/slide" Target="slides/slide101.xml"/><Relationship Id="rId228" Type="http://schemas.openxmlformats.org/officeDocument/2006/relationships/slide" Target="slides/slide222.xml"/><Relationship Id="rId349" Type="http://schemas.openxmlformats.org/officeDocument/2006/relationships/slide" Target="slides/slide343.xml"/><Relationship Id="rId106" Type="http://schemas.openxmlformats.org/officeDocument/2006/relationships/slide" Target="slides/slide100.xml"/><Relationship Id="rId227" Type="http://schemas.openxmlformats.org/officeDocument/2006/relationships/slide" Target="slides/slide221.xml"/><Relationship Id="rId348" Type="http://schemas.openxmlformats.org/officeDocument/2006/relationships/slide" Target="slides/slide342.xml"/><Relationship Id="rId469" Type="http://schemas.openxmlformats.org/officeDocument/2006/relationships/slide" Target="slides/slide463.xml"/><Relationship Id="rId105" Type="http://schemas.openxmlformats.org/officeDocument/2006/relationships/slide" Target="slides/slide99.xml"/><Relationship Id="rId226" Type="http://schemas.openxmlformats.org/officeDocument/2006/relationships/slide" Target="slides/slide220.xml"/><Relationship Id="rId347" Type="http://schemas.openxmlformats.org/officeDocument/2006/relationships/slide" Target="slides/slide341.xml"/><Relationship Id="rId468" Type="http://schemas.openxmlformats.org/officeDocument/2006/relationships/slide" Target="slides/slide462.xml"/><Relationship Id="rId104" Type="http://schemas.openxmlformats.org/officeDocument/2006/relationships/slide" Target="slides/slide98.xml"/><Relationship Id="rId225" Type="http://schemas.openxmlformats.org/officeDocument/2006/relationships/slide" Target="slides/slide219.xml"/><Relationship Id="rId346" Type="http://schemas.openxmlformats.org/officeDocument/2006/relationships/slide" Target="slides/slide340.xml"/><Relationship Id="rId467" Type="http://schemas.openxmlformats.org/officeDocument/2006/relationships/slide" Target="slides/slide461.xml"/><Relationship Id="rId109" Type="http://schemas.openxmlformats.org/officeDocument/2006/relationships/slide" Target="slides/slide103.xml"/><Relationship Id="rId108" Type="http://schemas.openxmlformats.org/officeDocument/2006/relationships/slide" Target="slides/slide102.xml"/><Relationship Id="rId229" Type="http://schemas.openxmlformats.org/officeDocument/2006/relationships/slide" Target="slides/slide223.xml"/><Relationship Id="rId220" Type="http://schemas.openxmlformats.org/officeDocument/2006/relationships/slide" Target="slides/slide214.xml"/><Relationship Id="rId341" Type="http://schemas.openxmlformats.org/officeDocument/2006/relationships/slide" Target="slides/slide335.xml"/><Relationship Id="rId462" Type="http://schemas.openxmlformats.org/officeDocument/2006/relationships/slide" Target="slides/slide456.xml"/><Relationship Id="rId340" Type="http://schemas.openxmlformats.org/officeDocument/2006/relationships/slide" Target="slides/slide334.xml"/><Relationship Id="rId461" Type="http://schemas.openxmlformats.org/officeDocument/2006/relationships/slide" Target="slides/slide455.xml"/><Relationship Id="rId460" Type="http://schemas.openxmlformats.org/officeDocument/2006/relationships/slide" Target="slides/slide454.xml"/><Relationship Id="rId103" Type="http://schemas.openxmlformats.org/officeDocument/2006/relationships/slide" Target="slides/slide97.xml"/><Relationship Id="rId224" Type="http://schemas.openxmlformats.org/officeDocument/2006/relationships/slide" Target="slides/slide218.xml"/><Relationship Id="rId345" Type="http://schemas.openxmlformats.org/officeDocument/2006/relationships/slide" Target="slides/slide339.xml"/><Relationship Id="rId466" Type="http://schemas.openxmlformats.org/officeDocument/2006/relationships/slide" Target="slides/slide460.xml"/><Relationship Id="rId102" Type="http://schemas.openxmlformats.org/officeDocument/2006/relationships/slide" Target="slides/slide96.xml"/><Relationship Id="rId223" Type="http://schemas.openxmlformats.org/officeDocument/2006/relationships/slide" Target="slides/slide217.xml"/><Relationship Id="rId344" Type="http://schemas.openxmlformats.org/officeDocument/2006/relationships/slide" Target="slides/slide338.xml"/><Relationship Id="rId465" Type="http://schemas.openxmlformats.org/officeDocument/2006/relationships/slide" Target="slides/slide459.xml"/><Relationship Id="rId101" Type="http://schemas.openxmlformats.org/officeDocument/2006/relationships/slide" Target="slides/slide95.xml"/><Relationship Id="rId222" Type="http://schemas.openxmlformats.org/officeDocument/2006/relationships/slide" Target="slides/slide216.xml"/><Relationship Id="rId343" Type="http://schemas.openxmlformats.org/officeDocument/2006/relationships/slide" Target="slides/slide337.xml"/><Relationship Id="rId464" Type="http://schemas.openxmlformats.org/officeDocument/2006/relationships/slide" Target="slides/slide458.xml"/><Relationship Id="rId100" Type="http://schemas.openxmlformats.org/officeDocument/2006/relationships/slide" Target="slides/slide94.xml"/><Relationship Id="rId221" Type="http://schemas.openxmlformats.org/officeDocument/2006/relationships/slide" Target="slides/slide215.xml"/><Relationship Id="rId342" Type="http://schemas.openxmlformats.org/officeDocument/2006/relationships/slide" Target="slides/slide336.xml"/><Relationship Id="rId463" Type="http://schemas.openxmlformats.org/officeDocument/2006/relationships/slide" Target="slides/slide457.xml"/><Relationship Id="rId217" Type="http://schemas.openxmlformats.org/officeDocument/2006/relationships/slide" Target="slides/slide211.xml"/><Relationship Id="rId338" Type="http://schemas.openxmlformats.org/officeDocument/2006/relationships/slide" Target="slides/slide332.xml"/><Relationship Id="rId459" Type="http://schemas.openxmlformats.org/officeDocument/2006/relationships/slide" Target="slides/slide453.xml"/><Relationship Id="rId216" Type="http://schemas.openxmlformats.org/officeDocument/2006/relationships/slide" Target="slides/slide210.xml"/><Relationship Id="rId337" Type="http://schemas.openxmlformats.org/officeDocument/2006/relationships/slide" Target="slides/slide331.xml"/><Relationship Id="rId458" Type="http://schemas.openxmlformats.org/officeDocument/2006/relationships/slide" Target="slides/slide452.xml"/><Relationship Id="rId215" Type="http://schemas.openxmlformats.org/officeDocument/2006/relationships/slide" Target="slides/slide209.xml"/><Relationship Id="rId336" Type="http://schemas.openxmlformats.org/officeDocument/2006/relationships/slide" Target="slides/slide330.xml"/><Relationship Id="rId457" Type="http://schemas.openxmlformats.org/officeDocument/2006/relationships/slide" Target="slides/slide451.xml"/><Relationship Id="rId214" Type="http://schemas.openxmlformats.org/officeDocument/2006/relationships/slide" Target="slides/slide208.xml"/><Relationship Id="rId335" Type="http://schemas.openxmlformats.org/officeDocument/2006/relationships/slide" Target="slides/slide329.xml"/><Relationship Id="rId456" Type="http://schemas.openxmlformats.org/officeDocument/2006/relationships/slide" Target="slides/slide450.xml"/><Relationship Id="rId219" Type="http://schemas.openxmlformats.org/officeDocument/2006/relationships/slide" Target="slides/slide213.xml"/><Relationship Id="rId218" Type="http://schemas.openxmlformats.org/officeDocument/2006/relationships/slide" Target="slides/slide212.xml"/><Relationship Id="rId339" Type="http://schemas.openxmlformats.org/officeDocument/2006/relationships/slide" Target="slides/slide333.xml"/><Relationship Id="rId330" Type="http://schemas.openxmlformats.org/officeDocument/2006/relationships/slide" Target="slides/slide324.xml"/><Relationship Id="rId451" Type="http://schemas.openxmlformats.org/officeDocument/2006/relationships/slide" Target="slides/slide445.xml"/><Relationship Id="rId450" Type="http://schemas.openxmlformats.org/officeDocument/2006/relationships/slide" Target="slides/slide444.xml"/><Relationship Id="rId213" Type="http://schemas.openxmlformats.org/officeDocument/2006/relationships/slide" Target="slides/slide207.xml"/><Relationship Id="rId334" Type="http://schemas.openxmlformats.org/officeDocument/2006/relationships/slide" Target="slides/slide328.xml"/><Relationship Id="rId455" Type="http://schemas.openxmlformats.org/officeDocument/2006/relationships/slide" Target="slides/slide449.xml"/><Relationship Id="rId212" Type="http://schemas.openxmlformats.org/officeDocument/2006/relationships/slide" Target="slides/slide206.xml"/><Relationship Id="rId333" Type="http://schemas.openxmlformats.org/officeDocument/2006/relationships/slide" Target="slides/slide327.xml"/><Relationship Id="rId454" Type="http://schemas.openxmlformats.org/officeDocument/2006/relationships/slide" Target="slides/slide448.xml"/><Relationship Id="rId211" Type="http://schemas.openxmlformats.org/officeDocument/2006/relationships/slide" Target="slides/slide205.xml"/><Relationship Id="rId332" Type="http://schemas.openxmlformats.org/officeDocument/2006/relationships/slide" Target="slides/slide326.xml"/><Relationship Id="rId453" Type="http://schemas.openxmlformats.org/officeDocument/2006/relationships/slide" Target="slides/slide447.xml"/><Relationship Id="rId210" Type="http://schemas.openxmlformats.org/officeDocument/2006/relationships/slide" Target="slides/slide204.xml"/><Relationship Id="rId331" Type="http://schemas.openxmlformats.org/officeDocument/2006/relationships/slide" Target="slides/slide325.xml"/><Relationship Id="rId452" Type="http://schemas.openxmlformats.org/officeDocument/2006/relationships/slide" Target="slides/slide446.xml"/><Relationship Id="rId370" Type="http://schemas.openxmlformats.org/officeDocument/2006/relationships/slide" Target="slides/slide364.xml"/><Relationship Id="rId491" Type="http://schemas.openxmlformats.org/officeDocument/2006/relationships/slide" Target="slides/slide485.xml"/><Relationship Id="rId490" Type="http://schemas.openxmlformats.org/officeDocument/2006/relationships/slide" Target="slides/slide484.xml"/><Relationship Id="rId129" Type="http://schemas.openxmlformats.org/officeDocument/2006/relationships/slide" Target="slides/slide123.xml"/><Relationship Id="rId128" Type="http://schemas.openxmlformats.org/officeDocument/2006/relationships/slide" Target="slides/slide122.xml"/><Relationship Id="rId249" Type="http://schemas.openxmlformats.org/officeDocument/2006/relationships/slide" Target="slides/slide243.xml"/><Relationship Id="rId127" Type="http://schemas.openxmlformats.org/officeDocument/2006/relationships/slide" Target="slides/slide121.xml"/><Relationship Id="rId248" Type="http://schemas.openxmlformats.org/officeDocument/2006/relationships/slide" Target="slides/slide242.xml"/><Relationship Id="rId369" Type="http://schemas.openxmlformats.org/officeDocument/2006/relationships/slide" Target="slides/slide363.xml"/><Relationship Id="rId126" Type="http://schemas.openxmlformats.org/officeDocument/2006/relationships/slide" Target="slides/slide120.xml"/><Relationship Id="rId247" Type="http://schemas.openxmlformats.org/officeDocument/2006/relationships/slide" Target="slides/slide241.xml"/><Relationship Id="rId368" Type="http://schemas.openxmlformats.org/officeDocument/2006/relationships/slide" Target="slides/slide362.xml"/><Relationship Id="rId489" Type="http://schemas.openxmlformats.org/officeDocument/2006/relationships/slide" Target="slides/slide483.xml"/><Relationship Id="rId121" Type="http://schemas.openxmlformats.org/officeDocument/2006/relationships/slide" Target="slides/slide115.xml"/><Relationship Id="rId242" Type="http://schemas.openxmlformats.org/officeDocument/2006/relationships/slide" Target="slides/slide236.xml"/><Relationship Id="rId363" Type="http://schemas.openxmlformats.org/officeDocument/2006/relationships/slide" Target="slides/slide357.xml"/><Relationship Id="rId484" Type="http://schemas.openxmlformats.org/officeDocument/2006/relationships/slide" Target="slides/slide478.xml"/><Relationship Id="rId120" Type="http://schemas.openxmlformats.org/officeDocument/2006/relationships/slide" Target="slides/slide114.xml"/><Relationship Id="rId241" Type="http://schemas.openxmlformats.org/officeDocument/2006/relationships/slide" Target="slides/slide235.xml"/><Relationship Id="rId362" Type="http://schemas.openxmlformats.org/officeDocument/2006/relationships/slide" Target="slides/slide356.xml"/><Relationship Id="rId483" Type="http://schemas.openxmlformats.org/officeDocument/2006/relationships/slide" Target="slides/slide477.xml"/><Relationship Id="rId240" Type="http://schemas.openxmlformats.org/officeDocument/2006/relationships/slide" Target="slides/slide234.xml"/><Relationship Id="rId361" Type="http://schemas.openxmlformats.org/officeDocument/2006/relationships/slide" Target="slides/slide355.xml"/><Relationship Id="rId482" Type="http://schemas.openxmlformats.org/officeDocument/2006/relationships/slide" Target="slides/slide476.xml"/><Relationship Id="rId360" Type="http://schemas.openxmlformats.org/officeDocument/2006/relationships/slide" Target="slides/slide354.xml"/><Relationship Id="rId481" Type="http://schemas.openxmlformats.org/officeDocument/2006/relationships/slide" Target="slides/slide475.xml"/><Relationship Id="rId125" Type="http://schemas.openxmlformats.org/officeDocument/2006/relationships/slide" Target="slides/slide119.xml"/><Relationship Id="rId246" Type="http://schemas.openxmlformats.org/officeDocument/2006/relationships/slide" Target="slides/slide240.xml"/><Relationship Id="rId367" Type="http://schemas.openxmlformats.org/officeDocument/2006/relationships/slide" Target="slides/slide361.xml"/><Relationship Id="rId488" Type="http://schemas.openxmlformats.org/officeDocument/2006/relationships/slide" Target="slides/slide482.xml"/><Relationship Id="rId124" Type="http://schemas.openxmlformats.org/officeDocument/2006/relationships/slide" Target="slides/slide118.xml"/><Relationship Id="rId245" Type="http://schemas.openxmlformats.org/officeDocument/2006/relationships/slide" Target="slides/slide239.xml"/><Relationship Id="rId366" Type="http://schemas.openxmlformats.org/officeDocument/2006/relationships/slide" Target="slides/slide360.xml"/><Relationship Id="rId487" Type="http://schemas.openxmlformats.org/officeDocument/2006/relationships/slide" Target="slides/slide481.xml"/><Relationship Id="rId123" Type="http://schemas.openxmlformats.org/officeDocument/2006/relationships/slide" Target="slides/slide117.xml"/><Relationship Id="rId244" Type="http://schemas.openxmlformats.org/officeDocument/2006/relationships/slide" Target="slides/slide238.xml"/><Relationship Id="rId365" Type="http://schemas.openxmlformats.org/officeDocument/2006/relationships/slide" Target="slides/slide359.xml"/><Relationship Id="rId486" Type="http://schemas.openxmlformats.org/officeDocument/2006/relationships/slide" Target="slides/slide480.xml"/><Relationship Id="rId122" Type="http://schemas.openxmlformats.org/officeDocument/2006/relationships/slide" Target="slides/slide116.xml"/><Relationship Id="rId243" Type="http://schemas.openxmlformats.org/officeDocument/2006/relationships/slide" Target="slides/slide237.xml"/><Relationship Id="rId364" Type="http://schemas.openxmlformats.org/officeDocument/2006/relationships/slide" Target="slides/slide358.xml"/><Relationship Id="rId485" Type="http://schemas.openxmlformats.org/officeDocument/2006/relationships/slide" Target="slides/slide479.xml"/><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99" Type="http://schemas.openxmlformats.org/officeDocument/2006/relationships/slide" Target="slides/slide93.xml"/><Relationship Id="rId480" Type="http://schemas.openxmlformats.org/officeDocument/2006/relationships/slide" Target="slides/slide474.xml"/><Relationship Id="rId98" Type="http://schemas.openxmlformats.org/officeDocument/2006/relationships/slide" Target="slides/slide92.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18" Type="http://schemas.openxmlformats.org/officeDocument/2006/relationships/slide" Target="slides/slide112.xml"/><Relationship Id="rId239" Type="http://schemas.openxmlformats.org/officeDocument/2006/relationships/slide" Target="slides/slide233.xml"/><Relationship Id="rId117" Type="http://schemas.openxmlformats.org/officeDocument/2006/relationships/slide" Target="slides/slide111.xml"/><Relationship Id="rId238" Type="http://schemas.openxmlformats.org/officeDocument/2006/relationships/slide" Target="slides/slide232.xml"/><Relationship Id="rId359" Type="http://schemas.openxmlformats.org/officeDocument/2006/relationships/slide" Target="slides/slide353.xml"/><Relationship Id="rId116" Type="http://schemas.openxmlformats.org/officeDocument/2006/relationships/slide" Target="slides/slide110.xml"/><Relationship Id="rId237" Type="http://schemas.openxmlformats.org/officeDocument/2006/relationships/slide" Target="slides/slide231.xml"/><Relationship Id="rId358" Type="http://schemas.openxmlformats.org/officeDocument/2006/relationships/slide" Target="slides/slide352.xml"/><Relationship Id="rId479" Type="http://schemas.openxmlformats.org/officeDocument/2006/relationships/slide" Target="slides/slide473.xml"/><Relationship Id="rId115" Type="http://schemas.openxmlformats.org/officeDocument/2006/relationships/slide" Target="slides/slide109.xml"/><Relationship Id="rId236" Type="http://schemas.openxmlformats.org/officeDocument/2006/relationships/slide" Target="slides/slide230.xml"/><Relationship Id="rId357" Type="http://schemas.openxmlformats.org/officeDocument/2006/relationships/slide" Target="slides/slide351.xml"/><Relationship Id="rId478" Type="http://schemas.openxmlformats.org/officeDocument/2006/relationships/slide" Target="slides/slide472.xml"/><Relationship Id="rId119" Type="http://schemas.openxmlformats.org/officeDocument/2006/relationships/slide" Target="slides/slide113.xml"/><Relationship Id="rId110" Type="http://schemas.openxmlformats.org/officeDocument/2006/relationships/slide" Target="slides/slide104.xml"/><Relationship Id="rId231" Type="http://schemas.openxmlformats.org/officeDocument/2006/relationships/slide" Target="slides/slide225.xml"/><Relationship Id="rId352" Type="http://schemas.openxmlformats.org/officeDocument/2006/relationships/slide" Target="slides/slide346.xml"/><Relationship Id="rId473" Type="http://schemas.openxmlformats.org/officeDocument/2006/relationships/slide" Target="slides/slide467.xml"/><Relationship Id="rId230" Type="http://schemas.openxmlformats.org/officeDocument/2006/relationships/slide" Target="slides/slide224.xml"/><Relationship Id="rId351" Type="http://schemas.openxmlformats.org/officeDocument/2006/relationships/slide" Target="slides/slide345.xml"/><Relationship Id="rId472" Type="http://schemas.openxmlformats.org/officeDocument/2006/relationships/slide" Target="slides/slide466.xml"/><Relationship Id="rId350" Type="http://schemas.openxmlformats.org/officeDocument/2006/relationships/slide" Target="slides/slide344.xml"/><Relationship Id="rId471" Type="http://schemas.openxmlformats.org/officeDocument/2006/relationships/slide" Target="slides/slide465.xml"/><Relationship Id="rId470" Type="http://schemas.openxmlformats.org/officeDocument/2006/relationships/slide" Target="slides/slide464.xml"/><Relationship Id="rId114" Type="http://schemas.openxmlformats.org/officeDocument/2006/relationships/slide" Target="slides/slide108.xml"/><Relationship Id="rId235" Type="http://schemas.openxmlformats.org/officeDocument/2006/relationships/slide" Target="slides/slide229.xml"/><Relationship Id="rId356" Type="http://schemas.openxmlformats.org/officeDocument/2006/relationships/slide" Target="slides/slide350.xml"/><Relationship Id="rId477" Type="http://schemas.openxmlformats.org/officeDocument/2006/relationships/slide" Target="slides/slide471.xml"/><Relationship Id="rId113" Type="http://schemas.openxmlformats.org/officeDocument/2006/relationships/slide" Target="slides/slide107.xml"/><Relationship Id="rId234" Type="http://schemas.openxmlformats.org/officeDocument/2006/relationships/slide" Target="slides/slide228.xml"/><Relationship Id="rId355" Type="http://schemas.openxmlformats.org/officeDocument/2006/relationships/slide" Target="slides/slide349.xml"/><Relationship Id="rId476" Type="http://schemas.openxmlformats.org/officeDocument/2006/relationships/slide" Target="slides/slide470.xml"/><Relationship Id="rId112" Type="http://schemas.openxmlformats.org/officeDocument/2006/relationships/slide" Target="slides/slide106.xml"/><Relationship Id="rId233" Type="http://schemas.openxmlformats.org/officeDocument/2006/relationships/slide" Target="slides/slide227.xml"/><Relationship Id="rId354" Type="http://schemas.openxmlformats.org/officeDocument/2006/relationships/slide" Target="slides/slide348.xml"/><Relationship Id="rId475" Type="http://schemas.openxmlformats.org/officeDocument/2006/relationships/slide" Target="slides/slide469.xml"/><Relationship Id="rId111" Type="http://schemas.openxmlformats.org/officeDocument/2006/relationships/slide" Target="slides/slide105.xml"/><Relationship Id="rId232" Type="http://schemas.openxmlformats.org/officeDocument/2006/relationships/slide" Target="slides/slide226.xml"/><Relationship Id="rId353" Type="http://schemas.openxmlformats.org/officeDocument/2006/relationships/slide" Target="slides/slide347.xml"/><Relationship Id="rId474" Type="http://schemas.openxmlformats.org/officeDocument/2006/relationships/slide" Target="slides/slide468.xml"/><Relationship Id="rId305" Type="http://schemas.openxmlformats.org/officeDocument/2006/relationships/slide" Target="slides/slide299.xml"/><Relationship Id="rId426" Type="http://schemas.openxmlformats.org/officeDocument/2006/relationships/slide" Target="slides/slide420.xml"/><Relationship Id="rId547" Type="http://schemas.openxmlformats.org/officeDocument/2006/relationships/font" Target="fonts/HelveticaNeue-regular.fntdata"/><Relationship Id="rId304" Type="http://schemas.openxmlformats.org/officeDocument/2006/relationships/slide" Target="slides/slide298.xml"/><Relationship Id="rId425" Type="http://schemas.openxmlformats.org/officeDocument/2006/relationships/slide" Target="slides/slide419.xml"/><Relationship Id="rId546" Type="http://schemas.openxmlformats.org/officeDocument/2006/relationships/font" Target="fonts/Candara-boldItalic.fntdata"/><Relationship Id="rId303" Type="http://schemas.openxmlformats.org/officeDocument/2006/relationships/slide" Target="slides/slide297.xml"/><Relationship Id="rId424" Type="http://schemas.openxmlformats.org/officeDocument/2006/relationships/slide" Target="slides/slide418.xml"/><Relationship Id="rId545" Type="http://schemas.openxmlformats.org/officeDocument/2006/relationships/font" Target="fonts/Candara-italic.fntdata"/><Relationship Id="rId302" Type="http://schemas.openxmlformats.org/officeDocument/2006/relationships/slide" Target="slides/slide296.xml"/><Relationship Id="rId423" Type="http://schemas.openxmlformats.org/officeDocument/2006/relationships/slide" Target="slides/slide417.xml"/><Relationship Id="rId544" Type="http://schemas.openxmlformats.org/officeDocument/2006/relationships/font" Target="fonts/Candara-bold.fntdata"/><Relationship Id="rId309" Type="http://schemas.openxmlformats.org/officeDocument/2006/relationships/slide" Target="slides/slide303.xml"/><Relationship Id="rId308" Type="http://schemas.openxmlformats.org/officeDocument/2006/relationships/slide" Target="slides/slide302.xml"/><Relationship Id="rId429" Type="http://schemas.openxmlformats.org/officeDocument/2006/relationships/slide" Target="slides/slide423.xml"/><Relationship Id="rId307" Type="http://schemas.openxmlformats.org/officeDocument/2006/relationships/slide" Target="slides/slide301.xml"/><Relationship Id="rId428" Type="http://schemas.openxmlformats.org/officeDocument/2006/relationships/slide" Target="slides/slide422.xml"/><Relationship Id="rId549" Type="http://schemas.openxmlformats.org/officeDocument/2006/relationships/font" Target="fonts/HelveticaNeue-italic.fntdata"/><Relationship Id="rId306" Type="http://schemas.openxmlformats.org/officeDocument/2006/relationships/slide" Target="slides/slide300.xml"/><Relationship Id="rId427" Type="http://schemas.openxmlformats.org/officeDocument/2006/relationships/slide" Target="slides/slide421.xml"/><Relationship Id="rId548" Type="http://schemas.openxmlformats.org/officeDocument/2006/relationships/font" Target="fonts/HelveticaNeue-bold.fntdata"/><Relationship Id="rId301" Type="http://schemas.openxmlformats.org/officeDocument/2006/relationships/slide" Target="slides/slide295.xml"/><Relationship Id="rId422" Type="http://schemas.openxmlformats.org/officeDocument/2006/relationships/slide" Target="slides/slide416.xml"/><Relationship Id="rId543" Type="http://schemas.openxmlformats.org/officeDocument/2006/relationships/font" Target="fonts/Candara-regular.fntdata"/><Relationship Id="rId300" Type="http://schemas.openxmlformats.org/officeDocument/2006/relationships/slide" Target="slides/slide294.xml"/><Relationship Id="rId421" Type="http://schemas.openxmlformats.org/officeDocument/2006/relationships/slide" Target="slides/slide415.xml"/><Relationship Id="rId542" Type="http://schemas.openxmlformats.org/officeDocument/2006/relationships/font" Target="fonts/Overlock-boldItalic.fntdata"/><Relationship Id="rId420" Type="http://schemas.openxmlformats.org/officeDocument/2006/relationships/slide" Target="slides/slide414.xml"/><Relationship Id="rId541" Type="http://schemas.openxmlformats.org/officeDocument/2006/relationships/font" Target="fonts/Overlock-italic.fntdata"/><Relationship Id="rId540" Type="http://schemas.openxmlformats.org/officeDocument/2006/relationships/font" Target="fonts/Overlock-bold.fntdata"/><Relationship Id="rId415" Type="http://schemas.openxmlformats.org/officeDocument/2006/relationships/slide" Target="slides/slide409.xml"/><Relationship Id="rId536" Type="http://schemas.openxmlformats.org/officeDocument/2006/relationships/slide" Target="slides/slide530.xml"/><Relationship Id="rId414" Type="http://schemas.openxmlformats.org/officeDocument/2006/relationships/slide" Target="slides/slide408.xml"/><Relationship Id="rId535" Type="http://schemas.openxmlformats.org/officeDocument/2006/relationships/slide" Target="slides/slide529.xml"/><Relationship Id="rId413" Type="http://schemas.openxmlformats.org/officeDocument/2006/relationships/slide" Target="slides/slide407.xml"/><Relationship Id="rId534" Type="http://schemas.openxmlformats.org/officeDocument/2006/relationships/slide" Target="slides/slide528.xml"/><Relationship Id="rId412" Type="http://schemas.openxmlformats.org/officeDocument/2006/relationships/slide" Target="slides/slide406.xml"/><Relationship Id="rId533" Type="http://schemas.openxmlformats.org/officeDocument/2006/relationships/slide" Target="slides/slide527.xml"/><Relationship Id="rId419" Type="http://schemas.openxmlformats.org/officeDocument/2006/relationships/slide" Target="slides/slide413.xml"/><Relationship Id="rId418" Type="http://schemas.openxmlformats.org/officeDocument/2006/relationships/slide" Target="slides/slide412.xml"/><Relationship Id="rId539" Type="http://schemas.openxmlformats.org/officeDocument/2006/relationships/font" Target="fonts/Overlock-regular.fntdata"/><Relationship Id="rId417" Type="http://schemas.openxmlformats.org/officeDocument/2006/relationships/slide" Target="slides/slide411.xml"/><Relationship Id="rId538" Type="http://schemas.openxmlformats.org/officeDocument/2006/relationships/slide" Target="slides/slide532.xml"/><Relationship Id="rId416" Type="http://schemas.openxmlformats.org/officeDocument/2006/relationships/slide" Target="slides/slide410.xml"/><Relationship Id="rId537" Type="http://schemas.openxmlformats.org/officeDocument/2006/relationships/slide" Target="slides/slide531.xml"/><Relationship Id="rId411" Type="http://schemas.openxmlformats.org/officeDocument/2006/relationships/slide" Target="slides/slide405.xml"/><Relationship Id="rId532" Type="http://schemas.openxmlformats.org/officeDocument/2006/relationships/slide" Target="slides/slide526.xml"/><Relationship Id="rId410" Type="http://schemas.openxmlformats.org/officeDocument/2006/relationships/slide" Target="slides/slide404.xml"/><Relationship Id="rId531" Type="http://schemas.openxmlformats.org/officeDocument/2006/relationships/slide" Target="slides/slide525.xml"/><Relationship Id="rId530" Type="http://schemas.openxmlformats.org/officeDocument/2006/relationships/slide" Target="slides/slide524.xml"/><Relationship Id="rId206" Type="http://schemas.openxmlformats.org/officeDocument/2006/relationships/slide" Target="slides/slide200.xml"/><Relationship Id="rId327" Type="http://schemas.openxmlformats.org/officeDocument/2006/relationships/slide" Target="slides/slide321.xml"/><Relationship Id="rId448" Type="http://schemas.openxmlformats.org/officeDocument/2006/relationships/slide" Target="slides/slide442.xml"/><Relationship Id="rId205" Type="http://schemas.openxmlformats.org/officeDocument/2006/relationships/slide" Target="slides/slide199.xml"/><Relationship Id="rId326" Type="http://schemas.openxmlformats.org/officeDocument/2006/relationships/slide" Target="slides/slide320.xml"/><Relationship Id="rId447" Type="http://schemas.openxmlformats.org/officeDocument/2006/relationships/slide" Target="slides/slide441.xml"/><Relationship Id="rId204" Type="http://schemas.openxmlformats.org/officeDocument/2006/relationships/slide" Target="slides/slide198.xml"/><Relationship Id="rId325" Type="http://schemas.openxmlformats.org/officeDocument/2006/relationships/slide" Target="slides/slide319.xml"/><Relationship Id="rId446" Type="http://schemas.openxmlformats.org/officeDocument/2006/relationships/slide" Target="slides/slide440.xml"/><Relationship Id="rId203" Type="http://schemas.openxmlformats.org/officeDocument/2006/relationships/slide" Target="slides/slide197.xml"/><Relationship Id="rId324" Type="http://schemas.openxmlformats.org/officeDocument/2006/relationships/slide" Target="slides/slide318.xml"/><Relationship Id="rId445" Type="http://schemas.openxmlformats.org/officeDocument/2006/relationships/slide" Target="slides/slide439.xml"/><Relationship Id="rId209" Type="http://schemas.openxmlformats.org/officeDocument/2006/relationships/slide" Target="slides/slide203.xml"/><Relationship Id="rId208" Type="http://schemas.openxmlformats.org/officeDocument/2006/relationships/slide" Target="slides/slide202.xml"/><Relationship Id="rId329" Type="http://schemas.openxmlformats.org/officeDocument/2006/relationships/slide" Target="slides/slide323.xml"/><Relationship Id="rId207" Type="http://schemas.openxmlformats.org/officeDocument/2006/relationships/slide" Target="slides/slide201.xml"/><Relationship Id="rId328" Type="http://schemas.openxmlformats.org/officeDocument/2006/relationships/slide" Target="slides/slide322.xml"/><Relationship Id="rId449" Type="http://schemas.openxmlformats.org/officeDocument/2006/relationships/slide" Target="slides/slide443.xml"/><Relationship Id="rId440" Type="http://schemas.openxmlformats.org/officeDocument/2006/relationships/slide" Target="slides/slide434.xml"/><Relationship Id="rId202" Type="http://schemas.openxmlformats.org/officeDocument/2006/relationships/slide" Target="slides/slide196.xml"/><Relationship Id="rId323" Type="http://schemas.openxmlformats.org/officeDocument/2006/relationships/slide" Target="slides/slide317.xml"/><Relationship Id="rId444" Type="http://schemas.openxmlformats.org/officeDocument/2006/relationships/slide" Target="slides/slide438.xml"/><Relationship Id="rId201" Type="http://schemas.openxmlformats.org/officeDocument/2006/relationships/slide" Target="slides/slide195.xml"/><Relationship Id="rId322" Type="http://schemas.openxmlformats.org/officeDocument/2006/relationships/slide" Target="slides/slide316.xml"/><Relationship Id="rId443" Type="http://schemas.openxmlformats.org/officeDocument/2006/relationships/slide" Target="slides/slide437.xml"/><Relationship Id="rId200" Type="http://schemas.openxmlformats.org/officeDocument/2006/relationships/slide" Target="slides/slide194.xml"/><Relationship Id="rId321" Type="http://schemas.openxmlformats.org/officeDocument/2006/relationships/slide" Target="slides/slide315.xml"/><Relationship Id="rId442" Type="http://schemas.openxmlformats.org/officeDocument/2006/relationships/slide" Target="slides/slide436.xml"/><Relationship Id="rId320" Type="http://schemas.openxmlformats.org/officeDocument/2006/relationships/slide" Target="slides/slide314.xml"/><Relationship Id="rId441" Type="http://schemas.openxmlformats.org/officeDocument/2006/relationships/slide" Target="slides/slide435.xml"/><Relationship Id="rId316" Type="http://schemas.openxmlformats.org/officeDocument/2006/relationships/slide" Target="slides/slide310.xml"/><Relationship Id="rId437" Type="http://schemas.openxmlformats.org/officeDocument/2006/relationships/slide" Target="slides/slide431.xml"/><Relationship Id="rId558" Type="http://customschemas.google.com/relationships/presentationmetadata" Target="metadata"/><Relationship Id="rId315" Type="http://schemas.openxmlformats.org/officeDocument/2006/relationships/slide" Target="slides/slide309.xml"/><Relationship Id="rId436" Type="http://schemas.openxmlformats.org/officeDocument/2006/relationships/slide" Target="slides/slide430.xml"/><Relationship Id="rId557" Type="http://schemas.openxmlformats.org/officeDocument/2006/relationships/font" Target="fonts/OpenSans-boldItalic.fntdata"/><Relationship Id="rId314" Type="http://schemas.openxmlformats.org/officeDocument/2006/relationships/slide" Target="slides/slide308.xml"/><Relationship Id="rId435" Type="http://schemas.openxmlformats.org/officeDocument/2006/relationships/slide" Target="slides/slide429.xml"/><Relationship Id="rId556" Type="http://schemas.openxmlformats.org/officeDocument/2006/relationships/font" Target="fonts/OpenSans-italic.fntdata"/><Relationship Id="rId313" Type="http://schemas.openxmlformats.org/officeDocument/2006/relationships/slide" Target="slides/slide307.xml"/><Relationship Id="rId434" Type="http://schemas.openxmlformats.org/officeDocument/2006/relationships/slide" Target="slides/slide428.xml"/><Relationship Id="rId555" Type="http://schemas.openxmlformats.org/officeDocument/2006/relationships/font" Target="fonts/OpenSans-bold.fntdata"/><Relationship Id="rId319" Type="http://schemas.openxmlformats.org/officeDocument/2006/relationships/slide" Target="slides/slide313.xml"/><Relationship Id="rId318" Type="http://schemas.openxmlformats.org/officeDocument/2006/relationships/slide" Target="slides/slide312.xml"/><Relationship Id="rId439" Type="http://schemas.openxmlformats.org/officeDocument/2006/relationships/slide" Target="slides/slide433.xml"/><Relationship Id="rId317" Type="http://schemas.openxmlformats.org/officeDocument/2006/relationships/slide" Target="slides/slide311.xml"/><Relationship Id="rId438" Type="http://schemas.openxmlformats.org/officeDocument/2006/relationships/slide" Target="slides/slide432.xml"/><Relationship Id="rId550" Type="http://schemas.openxmlformats.org/officeDocument/2006/relationships/font" Target="fonts/HelveticaNeue-boldItalic.fntdata"/><Relationship Id="rId312" Type="http://schemas.openxmlformats.org/officeDocument/2006/relationships/slide" Target="slides/slide306.xml"/><Relationship Id="rId433" Type="http://schemas.openxmlformats.org/officeDocument/2006/relationships/slide" Target="slides/slide427.xml"/><Relationship Id="rId554" Type="http://schemas.openxmlformats.org/officeDocument/2006/relationships/font" Target="fonts/OpenSans-regular.fntdata"/><Relationship Id="rId311" Type="http://schemas.openxmlformats.org/officeDocument/2006/relationships/slide" Target="slides/slide305.xml"/><Relationship Id="rId432" Type="http://schemas.openxmlformats.org/officeDocument/2006/relationships/slide" Target="slides/slide426.xml"/><Relationship Id="rId553" Type="http://schemas.openxmlformats.org/officeDocument/2006/relationships/font" Target="fonts/ArialBlack-regular.fntdata"/><Relationship Id="rId310" Type="http://schemas.openxmlformats.org/officeDocument/2006/relationships/slide" Target="slides/slide304.xml"/><Relationship Id="rId431" Type="http://schemas.openxmlformats.org/officeDocument/2006/relationships/slide" Target="slides/slide425.xml"/><Relationship Id="rId552" Type="http://schemas.openxmlformats.org/officeDocument/2006/relationships/font" Target="fonts/NotoSansSymbols-bold.fntdata"/><Relationship Id="rId430" Type="http://schemas.openxmlformats.org/officeDocument/2006/relationships/slide" Target="slides/slide424.xml"/><Relationship Id="rId551" Type="http://schemas.openxmlformats.org/officeDocument/2006/relationships/font" Target="fonts/NotoSansSymbols-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5" name="Google Shape;13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2" name="Google Shape;192;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4" name="Shape 904"/>
        <p:cNvGrpSpPr/>
        <p:nvPr/>
      </p:nvGrpSpPr>
      <p:grpSpPr>
        <a:xfrm>
          <a:off x="0" y="0"/>
          <a:ext cx="0" cy="0"/>
          <a:chOff x="0" y="0"/>
          <a:chExt cx="0" cy="0"/>
        </a:xfrm>
      </p:grpSpPr>
      <p:sp>
        <p:nvSpPr>
          <p:cNvPr id="905" name="Google Shape;905;p8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6" name="Google Shape;906;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3" name="Shape 913"/>
        <p:cNvGrpSpPr/>
        <p:nvPr/>
      </p:nvGrpSpPr>
      <p:grpSpPr>
        <a:xfrm>
          <a:off x="0" y="0"/>
          <a:ext cx="0" cy="0"/>
          <a:chOff x="0" y="0"/>
          <a:chExt cx="0" cy="0"/>
        </a:xfrm>
      </p:grpSpPr>
      <p:sp>
        <p:nvSpPr>
          <p:cNvPr id="914" name="Google Shape;914;p9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915" name="Google Shape;915;p9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Cups diameter average 40-60 mm</a:t>
            </a:r>
            <a:endParaRPr/>
          </a:p>
          <a:p>
            <a:pPr indent="0" lvl="0" marL="0" rtl="0" algn="l">
              <a:spcBef>
                <a:spcPts val="0"/>
              </a:spcBef>
              <a:spcAft>
                <a:spcPts val="0"/>
              </a:spcAft>
              <a:buNone/>
            </a:pPr>
            <a:r>
              <a:rPr lang="en-US"/>
              <a:t>Shapes : mushroom , bell</a:t>
            </a:r>
            <a:endParaRPr/>
          </a:p>
        </p:txBody>
      </p:sp>
      <p:sp>
        <p:nvSpPr>
          <p:cNvPr id="916" name="Google Shape;916;p90:notes"/>
          <p:cNvSpPr txBox="1"/>
          <p:nvPr>
            <p:ph idx="12" type="sldNum"/>
          </p:nvPr>
        </p:nvSpPr>
        <p:spPr>
          <a:xfrm>
            <a:off x="1588" y="8685213"/>
            <a:ext cx="2971800" cy="4572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latin typeface="Arial"/>
                <a:ea typeface="Arial"/>
                <a:cs typeface="Arial"/>
                <a:sym typeface="Arial"/>
              </a:rPr>
              <a:t>‹#›</a:t>
            </a:fld>
            <a:endParaRPr>
              <a:latin typeface="Arial"/>
              <a:ea typeface="Arial"/>
              <a:cs typeface="Arial"/>
              <a:sym typeface="Arial"/>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2" name="Shape 922"/>
        <p:cNvGrpSpPr/>
        <p:nvPr/>
      </p:nvGrpSpPr>
      <p:grpSpPr>
        <a:xfrm>
          <a:off x="0" y="0"/>
          <a:ext cx="0" cy="0"/>
          <a:chOff x="0" y="0"/>
          <a:chExt cx="0" cy="0"/>
        </a:xfrm>
      </p:grpSpPr>
      <p:sp>
        <p:nvSpPr>
          <p:cNvPr id="923" name="Google Shape;923;p9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4" name="Google Shape;924;p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2" name="Shape 932"/>
        <p:cNvGrpSpPr/>
        <p:nvPr/>
      </p:nvGrpSpPr>
      <p:grpSpPr>
        <a:xfrm>
          <a:off x="0" y="0"/>
          <a:ext cx="0" cy="0"/>
          <a:chOff x="0" y="0"/>
          <a:chExt cx="0" cy="0"/>
        </a:xfrm>
      </p:grpSpPr>
      <p:sp>
        <p:nvSpPr>
          <p:cNvPr id="933" name="Google Shape;933;p9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4" name="Google Shape;934;p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0" name="Shape 940"/>
        <p:cNvGrpSpPr/>
        <p:nvPr/>
      </p:nvGrpSpPr>
      <p:grpSpPr>
        <a:xfrm>
          <a:off x="0" y="0"/>
          <a:ext cx="0" cy="0"/>
          <a:chOff x="0" y="0"/>
          <a:chExt cx="0" cy="0"/>
        </a:xfrm>
      </p:grpSpPr>
      <p:sp>
        <p:nvSpPr>
          <p:cNvPr id="941" name="Google Shape;941;p9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2" name="Google Shape;942;p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6" name="Shape 946"/>
        <p:cNvGrpSpPr/>
        <p:nvPr/>
      </p:nvGrpSpPr>
      <p:grpSpPr>
        <a:xfrm>
          <a:off x="0" y="0"/>
          <a:ext cx="0" cy="0"/>
          <a:chOff x="0" y="0"/>
          <a:chExt cx="0" cy="0"/>
        </a:xfrm>
      </p:grpSpPr>
      <p:sp>
        <p:nvSpPr>
          <p:cNvPr id="947" name="Google Shape;947;p9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8" name="Google Shape;948;p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2" name="Shape 952"/>
        <p:cNvGrpSpPr/>
        <p:nvPr/>
      </p:nvGrpSpPr>
      <p:grpSpPr>
        <a:xfrm>
          <a:off x="0" y="0"/>
          <a:ext cx="0" cy="0"/>
          <a:chOff x="0" y="0"/>
          <a:chExt cx="0" cy="0"/>
        </a:xfrm>
      </p:grpSpPr>
      <p:sp>
        <p:nvSpPr>
          <p:cNvPr id="953" name="Google Shape;953;p9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4" name="Google Shape;954;p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7" name="Shape 957"/>
        <p:cNvGrpSpPr/>
        <p:nvPr/>
      </p:nvGrpSpPr>
      <p:grpSpPr>
        <a:xfrm>
          <a:off x="0" y="0"/>
          <a:ext cx="0" cy="0"/>
          <a:chOff x="0" y="0"/>
          <a:chExt cx="0" cy="0"/>
        </a:xfrm>
      </p:grpSpPr>
      <p:sp>
        <p:nvSpPr>
          <p:cNvPr id="958" name="Google Shape;958;p96:notes"/>
          <p:cNvSpPr txBox="1"/>
          <p:nvPr>
            <p:ph idx="12" type="sldNum"/>
          </p:nvPr>
        </p:nvSpPr>
        <p:spPr>
          <a:xfrm>
            <a:off x="1588" y="8685213"/>
            <a:ext cx="2971800" cy="4572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latin typeface="Arial"/>
                <a:ea typeface="Arial"/>
                <a:cs typeface="Arial"/>
                <a:sym typeface="Arial"/>
              </a:rPr>
              <a:t>‹#›</a:t>
            </a:fld>
            <a:endParaRPr>
              <a:latin typeface="Arial"/>
              <a:ea typeface="Arial"/>
              <a:cs typeface="Arial"/>
              <a:sym typeface="Arial"/>
            </a:endParaRPr>
          </a:p>
        </p:txBody>
      </p:sp>
      <p:sp>
        <p:nvSpPr>
          <p:cNvPr id="959" name="Google Shape;959;p96:notes"/>
          <p:cNvSpPr/>
          <p:nvPr>
            <p:ph idx="2" type="sldImg"/>
          </p:nvPr>
        </p:nvSpPr>
        <p:spPr>
          <a:xfrm>
            <a:off x="217488" y="812800"/>
            <a:ext cx="7124700" cy="4008438"/>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960" name="Google Shape;960;p96:notes"/>
          <p:cNvSpPr txBox="1"/>
          <p:nvPr>
            <p:ph idx="1" type="body"/>
          </p:nvPr>
        </p:nvSpPr>
        <p:spPr>
          <a:xfrm>
            <a:off x="755650" y="5078413"/>
            <a:ext cx="6048375" cy="4811712"/>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4" name="Shape 964"/>
        <p:cNvGrpSpPr/>
        <p:nvPr/>
      </p:nvGrpSpPr>
      <p:grpSpPr>
        <a:xfrm>
          <a:off x="0" y="0"/>
          <a:ext cx="0" cy="0"/>
          <a:chOff x="0" y="0"/>
          <a:chExt cx="0" cy="0"/>
        </a:xfrm>
      </p:grpSpPr>
      <p:sp>
        <p:nvSpPr>
          <p:cNvPr id="965" name="Google Shape;965;p97:notes"/>
          <p:cNvSpPr txBox="1"/>
          <p:nvPr>
            <p:ph idx="12" type="sldNum"/>
          </p:nvPr>
        </p:nvSpPr>
        <p:spPr>
          <a:xfrm>
            <a:off x="1588" y="8685213"/>
            <a:ext cx="2971800" cy="4572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latin typeface="Arial"/>
                <a:ea typeface="Arial"/>
                <a:cs typeface="Arial"/>
                <a:sym typeface="Arial"/>
              </a:rPr>
              <a:t>‹#›</a:t>
            </a:fld>
            <a:endParaRPr>
              <a:latin typeface="Arial"/>
              <a:ea typeface="Arial"/>
              <a:cs typeface="Arial"/>
              <a:sym typeface="Arial"/>
            </a:endParaRPr>
          </a:p>
        </p:txBody>
      </p:sp>
      <p:sp>
        <p:nvSpPr>
          <p:cNvPr id="966" name="Google Shape;966;p97:notes"/>
          <p:cNvSpPr/>
          <p:nvPr>
            <p:ph idx="2" type="sldImg"/>
          </p:nvPr>
        </p:nvSpPr>
        <p:spPr>
          <a:xfrm>
            <a:off x="217488" y="812800"/>
            <a:ext cx="7124700" cy="4008438"/>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967" name="Google Shape;967;p97:notes"/>
          <p:cNvSpPr txBox="1"/>
          <p:nvPr>
            <p:ph idx="1" type="body"/>
          </p:nvPr>
        </p:nvSpPr>
        <p:spPr>
          <a:xfrm>
            <a:off x="755650" y="5078413"/>
            <a:ext cx="6048375" cy="4811712"/>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1" name="Shape 971"/>
        <p:cNvGrpSpPr/>
        <p:nvPr/>
      </p:nvGrpSpPr>
      <p:grpSpPr>
        <a:xfrm>
          <a:off x="0" y="0"/>
          <a:ext cx="0" cy="0"/>
          <a:chOff x="0" y="0"/>
          <a:chExt cx="0" cy="0"/>
        </a:xfrm>
      </p:grpSpPr>
      <p:sp>
        <p:nvSpPr>
          <p:cNvPr id="972" name="Google Shape;972;p98:notes"/>
          <p:cNvSpPr txBox="1"/>
          <p:nvPr>
            <p:ph idx="12" type="sldNum"/>
          </p:nvPr>
        </p:nvSpPr>
        <p:spPr>
          <a:xfrm>
            <a:off x="1588" y="8685213"/>
            <a:ext cx="2971800" cy="4572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latin typeface="Arial"/>
                <a:ea typeface="Arial"/>
                <a:cs typeface="Arial"/>
                <a:sym typeface="Arial"/>
              </a:rPr>
              <a:t>‹#›</a:t>
            </a:fld>
            <a:endParaRPr>
              <a:latin typeface="Arial"/>
              <a:ea typeface="Arial"/>
              <a:cs typeface="Arial"/>
              <a:sym typeface="Arial"/>
            </a:endParaRPr>
          </a:p>
        </p:txBody>
      </p:sp>
      <p:sp>
        <p:nvSpPr>
          <p:cNvPr id="973" name="Google Shape;973;p98:notes"/>
          <p:cNvSpPr/>
          <p:nvPr>
            <p:ph idx="2" type="sldImg"/>
          </p:nvPr>
        </p:nvSpPr>
        <p:spPr>
          <a:xfrm>
            <a:off x="217488" y="812800"/>
            <a:ext cx="7124700" cy="4008438"/>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974" name="Google Shape;974;p98:notes"/>
          <p:cNvSpPr txBox="1"/>
          <p:nvPr>
            <p:ph idx="1" type="body"/>
          </p:nvPr>
        </p:nvSpPr>
        <p:spPr>
          <a:xfrm>
            <a:off x="755650" y="5078413"/>
            <a:ext cx="6048375" cy="4811712"/>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9" name="Google Shape;199;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8" name="Shape 978"/>
        <p:cNvGrpSpPr/>
        <p:nvPr/>
      </p:nvGrpSpPr>
      <p:grpSpPr>
        <a:xfrm>
          <a:off x="0" y="0"/>
          <a:ext cx="0" cy="0"/>
          <a:chOff x="0" y="0"/>
          <a:chExt cx="0" cy="0"/>
        </a:xfrm>
      </p:grpSpPr>
      <p:sp>
        <p:nvSpPr>
          <p:cNvPr id="979" name="Google Shape;979;p9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0" name="Google Shape;980;p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4" name="Shape 984"/>
        <p:cNvGrpSpPr/>
        <p:nvPr/>
      </p:nvGrpSpPr>
      <p:grpSpPr>
        <a:xfrm>
          <a:off x="0" y="0"/>
          <a:ext cx="0" cy="0"/>
          <a:chOff x="0" y="0"/>
          <a:chExt cx="0" cy="0"/>
        </a:xfrm>
      </p:grpSpPr>
      <p:sp>
        <p:nvSpPr>
          <p:cNvPr id="985" name="Google Shape;985;p10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6" name="Google Shape;986;p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9" name="Shape 989"/>
        <p:cNvGrpSpPr/>
        <p:nvPr/>
      </p:nvGrpSpPr>
      <p:grpSpPr>
        <a:xfrm>
          <a:off x="0" y="0"/>
          <a:ext cx="0" cy="0"/>
          <a:chOff x="0" y="0"/>
          <a:chExt cx="0" cy="0"/>
        </a:xfrm>
      </p:grpSpPr>
      <p:sp>
        <p:nvSpPr>
          <p:cNvPr id="990" name="Google Shape;990;p10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1" name="Google Shape;991;p1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5" name="Shape 995"/>
        <p:cNvGrpSpPr/>
        <p:nvPr/>
      </p:nvGrpSpPr>
      <p:grpSpPr>
        <a:xfrm>
          <a:off x="0" y="0"/>
          <a:ext cx="0" cy="0"/>
          <a:chOff x="0" y="0"/>
          <a:chExt cx="0" cy="0"/>
        </a:xfrm>
      </p:grpSpPr>
      <p:sp>
        <p:nvSpPr>
          <p:cNvPr id="996" name="Google Shape;996;g30ee63f3211_15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7" name="Google Shape;997;g30ee63f3211_15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2" name="Shape 1002"/>
        <p:cNvGrpSpPr/>
        <p:nvPr/>
      </p:nvGrpSpPr>
      <p:grpSpPr>
        <a:xfrm>
          <a:off x="0" y="0"/>
          <a:ext cx="0" cy="0"/>
          <a:chOff x="0" y="0"/>
          <a:chExt cx="0" cy="0"/>
        </a:xfrm>
      </p:grpSpPr>
      <p:sp>
        <p:nvSpPr>
          <p:cNvPr id="1003" name="Google Shape;1003;g30ee63f3211_15_1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4" name="Google Shape;1004;g30ee63f3211_15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9" name="Shape 1009"/>
        <p:cNvGrpSpPr/>
        <p:nvPr/>
      </p:nvGrpSpPr>
      <p:grpSpPr>
        <a:xfrm>
          <a:off x="0" y="0"/>
          <a:ext cx="0" cy="0"/>
          <a:chOff x="0" y="0"/>
          <a:chExt cx="0" cy="0"/>
        </a:xfrm>
      </p:grpSpPr>
      <p:sp>
        <p:nvSpPr>
          <p:cNvPr id="1010" name="Google Shape;1010;p10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1" name="Google Shape;1011;p1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4" name="Shape 1014"/>
        <p:cNvGrpSpPr/>
        <p:nvPr/>
      </p:nvGrpSpPr>
      <p:grpSpPr>
        <a:xfrm>
          <a:off x="0" y="0"/>
          <a:ext cx="0" cy="0"/>
          <a:chOff x="0" y="0"/>
          <a:chExt cx="0" cy="0"/>
        </a:xfrm>
      </p:grpSpPr>
      <p:sp>
        <p:nvSpPr>
          <p:cNvPr id="1015" name="Google Shape;1015;p10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6" name="Google Shape;1016;p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9" name="Shape 1019"/>
        <p:cNvGrpSpPr/>
        <p:nvPr/>
      </p:nvGrpSpPr>
      <p:grpSpPr>
        <a:xfrm>
          <a:off x="0" y="0"/>
          <a:ext cx="0" cy="0"/>
          <a:chOff x="0" y="0"/>
          <a:chExt cx="0" cy="0"/>
        </a:xfrm>
      </p:grpSpPr>
      <p:sp>
        <p:nvSpPr>
          <p:cNvPr id="1020" name="Google Shape;1020;p10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1" name="Google Shape;1021;p1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4" name="Shape 1024"/>
        <p:cNvGrpSpPr/>
        <p:nvPr/>
      </p:nvGrpSpPr>
      <p:grpSpPr>
        <a:xfrm>
          <a:off x="0" y="0"/>
          <a:ext cx="0" cy="0"/>
          <a:chOff x="0" y="0"/>
          <a:chExt cx="0" cy="0"/>
        </a:xfrm>
      </p:grpSpPr>
      <p:sp>
        <p:nvSpPr>
          <p:cNvPr id="1025" name="Google Shape;1025;p10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6" name="Google Shape;1026;p1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9" name="Shape 1029"/>
        <p:cNvGrpSpPr/>
        <p:nvPr/>
      </p:nvGrpSpPr>
      <p:grpSpPr>
        <a:xfrm>
          <a:off x="0" y="0"/>
          <a:ext cx="0" cy="0"/>
          <a:chOff x="0" y="0"/>
          <a:chExt cx="0" cy="0"/>
        </a:xfrm>
      </p:grpSpPr>
      <p:sp>
        <p:nvSpPr>
          <p:cNvPr id="1030" name="Google Shape;1030;p10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1" name="Google Shape;1031;p1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6" name="Google Shape;206;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4" name="Shape 1034"/>
        <p:cNvGrpSpPr/>
        <p:nvPr/>
      </p:nvGrpSpPr>
      <p:grpSpPr>
        <a:xfrm>
          <a:off x="0" y="0"/>
          <a:ext cx="0" cy="0"/>
          <a:chOff x="0" y="0"/>
          <a:chExt cx="0" cy="0"/>
        </a:xfrm>
      </p:grpSpPr>
      <p:sp>
        <p:nvSpPr>
          <p:cNvPr id="1035" name="Google Shape;1035;p10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6" name="Google Shape;1036;p1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2" name="Shape 1042"/>
        <p:cNvGrpSpPr/>
        <p:nvPr/>
      </p:nvGrpSpPr>
      <p:grpSpPr>
        <a:xfrm>
          <a:off x="0" y="0"/>
          <a:ext cx="0" cy="0"/>
          <a:chOff x="0" y="0"/>
          <a:chExt cx="0" cy="0"/>
        </a:xfrm>
      </p:grpSpPr>
      <p:sp>
        <p:nvSpPr>
          <p:cNvPr id="1043" name="Google Shape;1043;p10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4" name="Google Shape;1044;p1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7" name="Shape 1047"/>
        <p:cNvGrpSpPr/>
        <p:nvPr/>
      </p:nvGrpSpPr>
      <p:grpSpPr>
        <a:xfrm>
          <a:off x="0" y="0"/>
          <a:ext cx="0" cy="0"/>
          <a:chOff x="0" y="0"/>
          <a:chExt cx="0" cy="0"/>
        </a:xfrm>
      </p:grpSpPr>
      <p:sp>
        <p:nvSpPr>
          <p:cNvPr id="1048" name="Google Shape;1048;p10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9" name="Google Shape;1049;p1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2" name="Shape 1052"/>
        <p:cNvGrpSpPr/>
        <p:nvPr/>
      </p:nvGrpSpPr>
      <p:grpSpPr>
        <a:xfrm>
          <a:off x="0" y="0"/>
          <a:ext cx="0" cy="0"/>
          <a:chOff x="0" y="0"/>
          <a:chExt cx="0" cy="0"/>
        </a:xfrm>
      </p:grpSpPr>
      <p:sp>
        <p:nvSpPr>
          <p:cNvPr id="1053" name="Google Shape;1053;p1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4" name="Google Shape;1054;p1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0" name="Shape 1060"/>
        <p:cNvGrpSpPr/>
        <p:nvPr/>
      </p:nvGrpSpPr>
      <p:grpSpPr>
        <a:xfrm>
          <a:off x="0" y="0"/>
          <a:ext cx="0" cy="0"/>
          <a:chOff x="0" y="0"/>
          <a:chExt cx="0" cy="0"/>
        </a:xfrm>
      </p:grpSpPr>
      <p:sp>
        <p:nvSpPr>
          <p:cNvPr id="1061" name="Google Shape;1061;p1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2" name="Google Shape;1062;p1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5" name="Shape 1065"/>
        <p:cNvGrpSpPr/>
        <p:nvPr/>
      </p:nvGrpSpPr>
      <p:grpSpPr>
        <a:xfrm>
          <a:off x="0" y="0"/>
          <a:ext cx="0" cy="0"/>
          <a:chOff x="0" y="0"/>
          <a:chExt cx="0" cy="0"/>
        </a:xfrm>
      </p:grpSpPr>
      <p:sp>
        <p:nvSpPr>
          <p:cNvPr id="1066" name="Google Shape;1066;p1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7" name="Google Shape;1067;p1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1" name="Shape 1071"/>
        <p:cNvGrpSpPr/>
        <p:nvPr/>
      </p:nvGrpSpPr>
      <p:grpSpPr>
        <a:xfrm>
          <a:off x="0" y="0"/>
          <a:ext cx="0" cy="0"/>
          <a:chOff x="0" y="0"/>
          <a:chExt cx="0" cy="0"/>
        </a:xfrm>
      </p:grpSpPr>
      <p:sp>
        <p:nvSpPr>
          <p:cNvPr id="1072" name="Google Shape;1072;p1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3" name="Google Shape;1073;p1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6" name="Shape 1076"/>
        <p:cNvGrpSpPr/>
        <p:nvPr/>
      </p:nvGrpSpPr>
      <p:grpSpPr>
        <a:xfrm>
          <a:off x="0" y="0"/>
          <a:ext cx="0" cy="0"/>
          <a:chOff x="0" y="0"/>
          <a:chExt cx="0" cy="0"/>
        </a:xfrm>
      </p:grpSpPr>
      <p:sp>
        <p:nvSpPr>
          <p:cNvPr id="1077" name="Google Shape;1077;p1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8" name="Google Shape;1078;p1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4" name="Shape 1084"/>
        <p:cNvGrpSpPr/>
        <p:nvPr/>
      </p:nvGrpSpPr>
      <p:grpSpPr>
        <a:xfrm>
          <a:off x="0" y="0"/>
          <a:ext cx="0" cy="0"/>
          <a:chOff x="0" y="0"/>
          <a:chExt cx="0" cy="0"/>
        </a:xfrm>
      </p:grpSpPr>
      <p:sp>
        <p:nvSpPr>
          <p:cNvPr id="1085" name="Google Shape;1085;p1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6" name="Google Shape;1086;p1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1" name="Shape 1091"/>
        <p:cNvGrpSpPr/>
        <p:nvPr/>
      </p:nvGrpSpPr>
      <p:grpSpPr>
        <a:xfrm>
          <a:off x="0" y="0"/>
          <a:ext cx="0" cy="0"/>
          <a:chOff x="0" y="0"/>
          <a:chExt cx="0" cy="0"/>
        </a:xfrm>
      </p:grpSpPr>
      <p:sp>
        <p:nvSpPr>
          <p:cNvPr id="1092" name="Google Shape;1092;p1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3" name="Google Shape;1093;p1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3" name="Google Shape;213;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8" name="Shape 1098"/>
        <p:cNvGrpSpPr/>
        <p:nvPr/>
      </p:nvGrpSpPr>
      <p:grpSpPr>
        <a:xfrm>
          <a:off x="0" y="0"/>
          <a:ext cx="0" cy="0"/>
          <a:chOff x="0" y="0"/>
          <a:chExt cx="0" cy="0"/>
        </a:xfrm>
      </p:grpSpPr>
      <p:sp>
        <p:nvSpPr>
          <p:cNvPr id="1099" name="Google Shape;1099;p1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0" name="Google Shape;1100;p1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6" name="Shape 1106"/>
        <p:cNvGrpSpPr/>
        <p:nvPr/>
      </p:nvGrpSpPr>
      <p:grpSpPr>
        <a:xfrm>
          <a:off x="0" y="0"/>
          <a:ext cx="0" cy="0"/>
          <a:chOff x="0" y="0"/>
          <a:chExt cx="0" cy="0"/>
        </a:xfrm>
      </p:grpSpPr>
      <p:sp>
        <p:nvSpPr>
          <p:cNvPr id="1107" name="Google Shape;1107;p1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8" name="Google Shape;1108;p1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2" name="Shape 1112"/>
        <p:cNvGrpSpPr/>
        <p:nvPr/>
      </p:nvGrpSpPr>
      <p:grpSpPr>
        <a:xfrm>
          <a:off x="0" y="0"/>
          <a:ext cx="0" cy="0"/>
          <a:chOff x="0" y="0"/>
          <a:chExt cx="0" cy="0"/>
        </a:xfrm>
      </p:grpSpPr>
      <p:sp>
        <p:nvSpPr>
          <p:cNvPr id="1113" name="Google Shape;1113;p1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4" name="Google Shape;1114;p1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0" name="Shape 1120"/>
        <p:cNvGrpSpPr/>
        <p:nvPr/>
      </p:nvGrpSpPr>
      <p:grpSpPr>
        <a:xfrm>
          <a:off x="0" y="0"/>
          <a:ext cx="0" cy="0"/>
          <a:chOff x="0" y="0"/>
          <a:chExt cx="0" cy="0"/>
        </a:xfrm>
      </p:grpSpPr>
      <p:sp>
        <p:nvSpPr>
          <p:cNvPr id="1121" name="Google Shape;1121;p1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2" name="Google Shape;1122;p1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8" name="Shape 1128"/>
        <p:cNvGrpSpPr/>
        <p:nvPr/>
      </p:nvGrpSpPr>
      <p:grpSpPr>
        <a:xfrm>
          <a:off x="0" y="0"/>
          <a:ext cx="0" cy="0"/>
          <a:chOff x="0" y="0"/>
          <a:chExt cx="0" cy="0"/>
        </a:xfrm>
      </p:grpSpPr>
      <p:sp>
        <p:nvSpPr>
          <p:cNvPr id="1129" name="Google Shape;1129;p1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0" name="Google Shape;1130;p1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4" name="Shape 1134"/>
        <p:cNvGrpSpPr/>
        <p:nvPr/>
      </p:nvGrpSpPr>
      <p:grpSpPr>
        <a:xfrm>
          <a:off x="0" y="0"/>
          <a:ext cx="0" cy="0"/>
          <a:chOff x="0" y="0"/>
          <a:chExt cx="0" cy="0"/>
        </a:xfrm>
      </p:grpSpPr>
      <p:sp>
        <p:nvSpPr>
          <p:cNvPr id="1135" name="Google Shape;1135;p1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6" name="Google Shape;1136;p1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3" name="Shape 1143"/>
        <p:cNvGrpSpPr/>
        <p:nvPr/>
      </p:nvGrpSpPr>
      <p:grpSpPr>
        <a:xfrm>
          <a:off x="0" y="0"/>
          <a:ext cx="0" cy="0"/>
          <a:chOff x="0" y="0"/>
          <a:chExt cx="0" cy="0"/>
        </a:xfrm>
      </p:grpSpPr>
      <p:sp>
        <p:nvSpPr>
          <p:cNvPr id="1144" name="Google Shape;1144;p1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5" name="Google Shape;1145;p1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8" name="Shape 1148"/>
        <p:cNvGrpSpPr/>
        <p:nvPr/>
      </p:nvGrpSpPr>
      <p:grpSpPr>
        <a:xfrm>
          <a:off x="0" y="0"/>
          <a:ext cx="0" cy="0"/>
          <a:chOff x="0" y="0"/>
          <a:chExt cx="0" cy="0"/>
        </a:xfrm>
      </p:grpSpPr>
      <p:sp>
        <p:nvSpPr>
          <p:cNvPr id="1149" name="Google Shape;1149;p1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0" name="Google Shape;1150;p1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3" name="Shape 1153"/>
        <p:cNvGrpSpPr/>
        <p:nvPr/>
      </p:nvGrpSpPr>
      <p:grpSpPr>
        <a:xfrm>
          <a:off x="0" y="0"/>
          <a:ext cx="0" cy="0"/>
          <a:chOff x="0" y="0"/>
          <a:chExt cx="0" cy="0"/>
        </a:xfrm>
      </p:grpSpPr>
      <p:sp>
        <p:nvSpPr>
          <p:cNvPr id="1154" name="Google Shape;1154;p1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5" name="Google Shape;1155;p1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0" name="Shape 1160"/>
        <p:cNvGrpSpPr/>
        <p:nvPr/>
      </p:nvGrpSpPr>
      <p:grpSpPr>
        <a:xfrm>
          <a:off x="0" y="0"/>
          <a:ext cx="0" cy="0"/>
          <a:chOff x="0" y="0"/>
          <a:chExt cx="0" cy="0"/>
        </a:xfrm>
      </p:grpSpPr>
      <p:sp>
        <p:nvSpPr>
          <p:cNvPr id="1161" name="Google Shape;1161;p1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2" name="Google Shape;1162;p1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9" name="Google Shape;219;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8" name="Shape 1168"/>
        <p:cNvGrpSpPr/>
        <p:nvPr/>
      </p:nvGrpSpPr>
      <p:grpSpPr>
        <a:xfrm>
          <a:off x="0" y="0"/>
          <a:ext cx="0" cy="0"/>
          <a:chOff x="0" y="0"/>
          <a:chExt cx="0" cy="0"/>
        </a:xfrm>
      </p:grpSpPr>
      <p:sp>
        <p:nvSpPr>
          <p:cNvPr id="1169" name="Google Shape;1169;p1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0" name="Google Shape;1170;p1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4" name="Shape 1174"/>
        <p:cNvGrpSpPr/>
        <p:nvPr/>
      </p:nvGrpSpPr>
      <p:grpSpPr>
        <a:xfrm>
          <a:off x="0" y="0"/>
          <a:ext cx="0" cy="0"/>
          <a:chOff x="0" y="0"/>
          <a:chExt cx="0" cy="0"/>
        </a:xfrm>
      </p:grpSpPr>
      <p:sp>
        <p:nvSpPr>
          <p:cNvPr id="1175" name="Google Shape;1175;p1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6" name="Google Shape;1176;p1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1" name="Shape 1181"/>
        <p:cNvGrpSpPr/>
        <p:nvPr/>
      </p:nvGrpSpPr>
      <p:grpSpPr>
        <a:xfrm>
          <a:off x="0" y="0"/>
          <a:ext cx="0" cy="0"/>
          <a:chOff x="0" y="0"/>
          <a:chExt cx="0" cy="0"/>
        </a:xfrm>
      </p:grpSpPr>
      <p:sp>
        <p:nvSpPr>
          <p:cNvPr id="1182" name="Google Shape;1182;p1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3" name="Google Shape;1183;p1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8" name="Shape 1188"/>
        <p:cNvGrpSpPr/>
        <p:nvPr/>
      </p:nvGrpSpPr>
      <p:grpSpPr>
        <a:xfrm>
          <a:off x="0" y="0"/>
          <a:ext cx="0" cy="0"/>
          <a:chOff x="0" y="0"/>
          <a:chExt cx="0" cy="0"/>
        </a:xfrm>
      </p:grpSpPr>
      <p:sp>
        <p:nvSpPr>
          <p:cNvPr id="1189" name="Google Shape;1189;p1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0" name="Google Shape;1190;p1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5" name="Shape 1195"/>
        <p:cNvGrpSpPr/>
        <p:nvPr/>
      </p:nvGrpSpPr>
      <p:grpSpPr>
        <a:xfrm>
          <a:off x="0" y="0"/>
          <a:ext cx="0" cy="0"/>
          <a:chOff x="0" y="0"/>
          <a:chExt cx="0" cy="0"/>
        </a:xfrm>
      </p:grpSpPr>
      <p:sp>
        <p:nvSpPr>
          <p:cNvPr id="1196" name="Google Shape;1196;p1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7" name="Google Shape;1197;p1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0" name="Shape 1200"/>
        <p:cNvGrpSpPr/>
        <p:nvPr/>
      </p:nvGrpSpPr>
      <p:grpSpPr>
        <a:xfrm>
          <a:off x="0" y="0"/>
          <a:ext cx="0" cy="0"/>
          <a:chOff x="0" y="0"/>
          <a:chExt cx="0" cy="0"/>
        </a:xfrm>
      </p:grpSpPr>
      <p:sp>
        <p:nvSpPr>
          <p:cNvPr id="1201" name="Google Shape;1201;p1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02" name="Google Shape;1202;p1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5" name="Shape 1205"/>
        <p:cNvGrpSpPr/>
        <p:nvPr/>
      </p:nvGrpSpPr>
      <p:grpSpPr>
        <a:xfrm>
          <a:off x="0" y="0"/>
          <a:ext cx="0" cy="0"/>
          <a:chOff x="0" y="0"/>
          <a:chExt cx="0" cy="0"/>
        </a:xfrm>
      </p:grpSpPr>
      <p:sp>
        <p:nvSpPr>
          <p:cNvPr id="1206" name="Google Shape;1206;p1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07" name="Google Shape;1207;p1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0" name="Shape 1210"/>
        <p:cNvGrpSpPr/>
        <p:nvPr/>
      </p:nvGrpSpPr>
      <p:grpSpPr>
        <a:xfrm>
          <a:off x="0" y="0"/>
          <a:ext cx="0" cy="0"/>
          <a:chOff x="0" y="0"/>
          <a:chExt cx="0" cy="0"/>
        </a:xfrm>
      </p:grpSpPr>
      <p:sp>
        <p:nvSpPr>
          <p:cNvPr id="1211" name="Google Shape;1211;p1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2" name="Google Shape;1212;p1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8" name="Shape 1218"/>
        <p:cNvGrpSpPr/>
        <p:nvPr/>
      </p:nvGrpSpPr>
      <p:grpSpPr>
        <a:xfrm>
          <a:off x="0" y="0"/>
          <a:ext cx="0" cy="0"/>
          <a:chOff x="0" y="0"/>
          <a:chExt cx="0" cy="0"/>
        </a:xfrm>
      </p:grpSpPr>
      <p:sp>
        <p:nvSpPr>
          <p:cNvPr id="1219" name="Google Shape;1219;p1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0" name="Google Shape;1220;p1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3" name="Shape 1223"/>
        <p:cNvGrpSpPr/>
        <p:nvPr/>
      </p:nvGrpSpPr>
      <p:grpSpPr>
        <a:xfrm>
          <a:off x="0" y="0"/>
          <a:ext cx="0" cy="0"/>
          <a:chOff x="0" y="0"/>
          <a:chExt cx="0" cy="0"/>
        </a:xfrm>
      </p:grpSpPr>
      <p:sp>
        <p:nvSpPr>
          <p:cNvPr id="1224" name="Google Shape;1224;p1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5" name="Google Shape;1225;p1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6" name="Google Shape;226;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9" name="Shape 1229"/>
        <p:cNvGrpSpPr/>
        <p:nvPr/>
      </p:nvGrpSpPr>
      <p:grpSpPr>
        <a:xfrm>
          <a:off x="0" y="0"/>
          <a:ext cx="0" cy="0"/>
          <a:chOff x="0" y="0"/>
          <a:chExt cx="0" cy="0"/>
        </a:xfrm>
      </p:grpSpPr>
      <p:sp>
        <p:nvSpPr>
          <p:cNvPr id="1230" name="Google Shape;1230;p1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31" name="Google Shape;1231;p1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7" name="Shape 1237"/>
        <p:cNvGrpSpPr/>
        <p:nvPr/>
      </p:nvGrpSpPr>
      <p:grpSpPr>
        <a:xfrm>
          <a:off x="0" y="0"/>
          <a:ext cx="0" cy="0"/>
          <a:chOff x="0" y="0"/>
          <a:chExt cx="0" cy="0"/>
        </a:xfrm>
      </p:grpSpPr>
      <p:sp>
        <p:nvSpPr>
          <p:cNvPr id="1238" name="Google Shape;1238;p1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39" name="Google Shape;1239;p1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4" name="Shape 1244"/>
        <p:cNvGrpSpPr/>
        <p:nvPr/>
      </p:nvGrpSpPr>
      <p:grpSpPr>
        <a:xfrm>
          <a:off x="0" y="0"/>
          <a:ext cx="0" cy="0"/>
          <a:chOff x="0" y="0"/>
          <a:chExt cx="0" cy="0"/>
        </a:xfrm>
      </p:grpSpPr>
      <p:sp>
        <p:nvSpPr>
          <p:cNvPr id="1245" name="Google Shape;1245;p1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46" name="Google Shape;1246;p1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0" name="Shape 1250"/>
        <p:cNvGrpSpPr/>
        <p:nvPr/>
      </p:nvGrpSpPr>
      <p:grpSpPr>
        <a:xfrm>
          <a:off x="0" y="0"/>
          <a:ext cx="0" cy="0"/>
          <a:chOff x="0" y="0"/>
          <a:chExt cx="0" cy="0"/>
        </a:xfrm>
      </p:grpSpPr>
      <p:sp>
        <p:nvSpPr>
          <p:cNvPr id="1251" name="Google Shape;1251;p1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2" name="Google Shape;1252;p1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6" name="Shape 1256"/>
        <p:cNvGrpSpPr/>
        <p:nvPr/>
      </p:nvGrpSpPr>
      <p:grpSpPr>
        <a:xfrm>
          <a:off x="0" y="0"/>
          <a:ext cx="0" cy="0"/>
          <a:chOff x="0" y="0"/>
          <a:chExt cx="0" cy="0"/>
        </a:xfrm>
      </p:grpSpPr>
      <p:sp>
        <p:nvSpPr>
          <p:cNvPr id="1257" name="Google Shape;1257;p1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8" name="Google Shape;1258;p1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2" name="Shape 1262"/>
        <p:cNvGrpSpPr/>
        <p:nvPr/>
      </p:nvGrpSpPr>
      <p:grpSpPr>
        <a:xfrm>
          <a:off x="0" y="0"/>
          <a:ext cx="0" cy="0"/>
          <a:chOff x="0" y="0"/>
          <a:chExt cx="0" cy="0"/>
        </a:xfrm>
      </p:grpSpPr>
      <p:sp>
        <p:nvSpPr>
          <p:cNvPr id="1263" name="Google Shape;1263;p1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64" name="Google Shape;1264;p1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0" name="Shape 1270"/>
        <p:cNvGrpSpPr/>
        <p:nvPr/>
      </p:nvGrpSpPr>
      <p:grpSpPr>
        <a:xfrm>
          <a:off x="0" y="0"/>
          <a:ext cx="0" cy="0"/>
          <a:chOff x="0" y="0"/>
          <a:chExt cx="0" cy="0"/>
        </a:xfrm>
      </p:grpSpPr>
      <p:sp>
        <p:nvSpPr>
          <p:cNvPr id="1271" name="Google Shape;1271;p1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2" name="Google Shape;1272;p1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7" name="Shape 1277"/>
        <p:cNvGrpSpPr/>
        <p:nvPr/>
      </p:nvGrpSpPr>
      <p:grpSpPr>
        <a:xfrm>
          <a:off x="0" y="0"/>
          <a:ext cx="0" cy="0"/>
          <a:chOff x="0" y="0"/>
          <a:chExt cx="0" cy="0"/>
        </a:xfrm>
      </p:grpSpPr>
      <p:sp>
        <p:nvSpPr>
          <p:cNvPr id="1278" name="Google Shape;1278;p1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9" name="Google Shape;1279;p1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4" name="Shape 1284"/>
        <p:cNvGrpSpPr/>
        <p:nvPr/>
      </p:nvGrpSpPr>
      <p:grpSpPr>
        <a:xfrm>
          <a:off x="0" y="0"/>
          <a:ext cx="0" cy="0"/>
          <a:chOff x="0" y="0"/>
          <a:chExt cx="0" cy="0"/>
        </a:xfrm>
      </p:grpSpPr>
      <p:sp>
        <p:nvSpPr>
          <p:cNvPr id="1285" name="Google Shape;1285;p1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6" name="Google Shape;1286;p1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1" name="Shape 1291"/>
        <p:cNvGrpSpPr/>
        <p:nvPr/>
      </p:nvGrpSpPr>
      <p:grpSpPr>
        <a:xfrm>
          <a:off x="0" y="0"/>
          <a:ext cx="0" cy="0"/>
          <a:chOff x="0" y="0"/>
          <a:chExt cx="0" cy="0"/>
        </a:xfrm>
      </p:grpSpPr>
      <p:sp>
        <p:nvSpPr>
          <p:cNvPr id="1292" name="Google Shape;1292;p1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93" name="Google Shape;1293;p1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2" name="Google Shape;232;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7" name="Shape 1297"/>
        <p:cNvGrpSpPr/>
        <p:nvPr/>
      </p:nvGrpSpPr>
      <p:grpSpPr>
        <a:xfrm>
          <a:off x="0" y="0"/>
          <a:ext cx="0" cy="0"/>
          <a:chOff x="0" y="0"/>
          <a:chExt cx="0" cy="0"/>
        </a:xfrm>
      </p:grpSpPr>
      <p:sp>
        <p:nvSpPr>
          <p:cNvPr id="1298" name="Google Shape;1298;p1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99" name="Google Shape;1299;p1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3" name="Shape 1303"/>
        <p:cNvGrpSpPr/>
        <p:nvPr/>
      </p:nvGrpSpPr>
      <p:grpSpPr>
        <a:xfrm>
          <a:off x="0" y="0"/>
          <a:ext cx="0" cy="0"/>
          <a:chOff x="0" y="0"/>
          <a:chExt cx="0" cy="0"/>
        </a:xfrm>
      </p:grpSpPr>
      <p:sp>
        <p:nvSpPr>
          <p:cNvPr id="1304" name="Google Shape;1304;p1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1305" name="Google Shape;1305;p1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6" name="Shape 1316"/>
        <p:cNvGrpSpPr/>
        <p:nvPr/>
      </p:nvGrpSpPr>
      <p:grpSpPr>
        <a:xfrm>
          <a:off x="0" y="0"/>
          <a:ext cx="0" cy="0"/>
          <a:chOff x="0" y="0"/>
          <a:chExt cx="0" cy="0"/>
        </a:xfrm>
      </p:grpSpPr>
      <p:sp>
        <p:nvSpPr>
          <p:cNvPr id="1317" name="Google Shape;1317;p1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8" name="Google Shape;1318;p1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2" name="Shape 1322"/>
        <p:cNvGrpSpPr/>
        <p:nvPr/>
      </p:nvGrpSpPr>
      <p:grpSpPr>
        <a:xfrm>
          <a:off x="0" y="0"/>
          <a:ext cx="0" cy="0"/>
          <a:chOff x="0" y="0"/>
          <a:chExt cx="0" cy="0"/>
        </a:xfrm>
      </p:grpSpPr>
      <p:sp>
        <p:nvSpPr>
          <p:cNvPr id="1323" name="Google Shape;1323;p1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4" name="Google Shape;1324;p1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9" name="Shape 1329"/>
        <p:cNvGrpSpPr/>
        <p:nvPr/>
      </p:nvGrpSpPr>
      <p:grpSpPr>
        <a:xfrm>
          <a:off x="0" y="0"/>
          <a:ext cx="0" cy="0"/>
          <a:chOff x="0" y="0"/>
          <a:chExt cx="0" cy="0"/>
        </a:xfrm>
      </p:grpSpPr>
      <p:sp>
        <p:nvSpPr>
          <p:cNvPr id="1330" name="Google Shape;1330;p1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1" name="Google Shape;1331;p1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6" name="Shape 1336"/>
        <p:cNvGrpSpPr/>
        <p:nvPr/>
      </p:nvGrpSpPr>
      <p:grpSpPr>
        <a:xfrm>
          <a:off x="0" y="0"/>
          <a:ext cx="0" cy="0"/>
          <a:chOff x="0" y="0"/>
          <a:chExt cx="0" cy="0"/>
        </a:xfrm>
      </p:grpSpPr>
      <p:sp>
        <p:nvSpPr>
          <p:cNvPr id="1337" name="Google Shape;1337;p1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8" name="Google Shape;1338;p1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2" name="Shape 1342"/>
        <p:cNvGrpSpPr/>
        <p:nvPr/>
      </p:nvGrpSpPr>
      <p:grpSpPr>
        <a:xfrm>
          <a:off x="0" y="0"/>
          <a:ext cx="0" cy="0"/>
          <a:chOff x="0" y="0"/>
          <a:chExt cx="0" cy="0"/>
        </a:xfrm>
      </p:grpSpPr>
      <p:sp>
        <p:nvSpPr>
          <p:cNvPr id="1343" name="Google Shape;1343;p1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44" name="Google Shape;1344;p1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8" name="Shape 1348"/>
        <p:cNvGrpSpPr/>
        <p:nvPr/>
      </p:nvGrpSpPr>
      <p:grpSpPr>
        <a:xfrm>
          <a:off x="0" y="0"/>
          <a:ext cx="0" cy="0"/>
          <a:chOff x="0" y="0"/>
          <a:chExt cx="0" cy="0"/>
        </a:xfrm>
      </p:grpSpPr>
      <p:sp>
        <p:nvSpPr>
          <p:cNvPr id="1349" name="Google Shape;1349;p15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50" name="Google Shape;1350;p1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8" name="Shape 1358"/>
        <p:cNvGrpSpPr/>
        <p:nvPr/>
      </p:nvGrpSpPr>
      <p:grpSpPr>
        <a:xfrm>
          <a:off x="0" y="0"/>
          <a:ext cx="0" cy="0"/>
          <a:chOff x="0" y="0"/>
          <a:chExt cx="0" cy="0"/>
        </a:xfrm>
      </p:grpSpPr>
      <p:sp>
        <p:nvSpPr>
          <p:cNvPr id="1359" name="Google Shape;1359;p15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60" name="Google Shape;1360;p1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4" name="Shape 1364"/>
        <p:cNvGrpSpPr/>
        <p:nvPr/>
      </p:nvGrpSpPr>
      <p:grpSpPr>
        <a:xfrm>
          <a:off x="0" y="0"/>
          <a:ext cx="0" cy="0"/>
          <a:chOff x="0" y="0"/>
          <a:chExt cx="0" cy="0"/>
        </a:xfrm>
      </p:grpSpPr>
      <p:sp>
        <p:nvSpPr>
          <p:cNvPr id="1365" name="Google Shape;1365;p15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66" name="Google Shape;1366;p1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9" name="Google Shape;239;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1" name="Shape 1371"/>
        <p:cNvGrpSpPr/>
        <p:nvPr/>
      </p:nvGrpSpPr>
      <p:grpSpPr>
        <a:xfrm>
          <a:off x="0" y="0"/>
          <a:ext cx="0" cy="0"/>
          <a:chOff x="0" y="0"/>
          <a:chExt cx="0" cy="0"/>
        </a:xfrm>
      </p:grpSpPr>
      <p:sp>
        <p:nvSpPr>
          <p:cNvPr id="1372" name="Google Shape;1372;p15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73" name="Google Shape;1373;p1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8" name="Shape 1378"/>
        <p:cNvGrpSpPr/>
        <p:nvPr/>
      </p:nvGrpSpPr>
      <p:grpSpPr>
        <a:xfrm>
          <a:off x="0" y="0"/>
          <a:ext cx="0" cy="0"/>
          <a:chOff x="0" y="0"/>
          <a:chExt cx="0" cy="0"/>
        </a:xfrm>
      </p:grpSpPr>
      <p:sp>
        <p:nvSpPr>
          <p:cNvPr id="1379" name="Google Shape;1379;p15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80" name="Google Shape;1380;p1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4" name="Shape 1384"/>
        <p:cNvGrpSpPr/>
        <p:nvPr/>
      </p:nvGrpSpPr>
      <p:grpSpPr>
        <a:xfrm>
          <a:off x="0" y="0"/>
          <a:ext cx="0" cy="0"/>
          <a:chOff x="0" y="0"/>
          <a:chExt cx="0" cy="0"/>
        </a:xfrm>
      </p:grpSpPr>
      <p:sp>
        <p:nvSpPr>
          <p:cNvPr id="1385" name="Google Shape;1385;p15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86" name="Google Shape;1386;p1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1" name="Shape 1391"/>
        <p:cNvGrpSpPr/>
        <p:nvPr/>
      </p:nvGrpSpPr>
      <p:grpSpPr>
        <a:xfrm>
          <a:off x="0" y="0"/>
          <a:ext cx="0" cy="0"/>
          <a:chOff x="0" y="0"/>
          <a:chExt cx="0" cy="0"/>
        </a:xfrm>
      </p:grpSpPr>
      <p:sp>
        <p:nvSpPr>
          <p:cNvPr id="1392" name="Google Shape;1392;p16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93" name="Google Shape;1393;p1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8" name="Shape 1398"/>
        <p:cNvGrpSpPr/>
        <p:nvPr/>
      </p:nvGrpSpPr>
      <p:grpSpPr>
        <a:xfrm>
          <a:off x="0" y="0"/>
          <a:ext cx="0" cy="0"/>
          <a:chOff x="0" y="0"/>
          <a:chExt cx="0" cy="0"/>
        </a:xfrm>
      </p:grpSpPr>
      <p:sp>
        <p:nvSpPr>
          <p:cNvPr id="1399" name="Google Shape;1399;p16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0" name="Google Shape;1400;p1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5" name="Shape 1405"/>
        <p:cNvGrpSpPr/>
        <p:nvPr/>
      </p:nvGrpSpPr>
      <p:grpSpPr>
        <a:xfrm>
          <a:off x="0" y="0"/>
          <a:ext cx="0" cy="0"/>
          <a:chOff x="0" y="0"/>
          <a:chExt cx="0" cy="0"/>
        </a:xfrm>
      </p:grpSpPr>
      <p:sp>
        <p:nvSpPr>
          <p:cNvPr id="1406" name="Google Shape;1406;p16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7" name="Google Shape;1407;p1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2" name="Shape 1412"/>
        <p:cNvGrpSpPr/>
        <p:nvPr/>
      </p:nvGrpSpPr>
      <p:grpSpPr>
        <a:xfrm>
          <a:off x="0" y="0"/>
          <a:ext cx="0" cy="0"/>
          <a:chOff x="0" y="0"/>
          <a:chExt cx="0" cy="0"/>
        </a:xfrm>
      </p:grpSpPr>
      <p:sp>
        <p:nvSpPr>
          <p:cNvPr id="1413" name="Google Shape;1413;p16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14" name="Google Shape;1414;p1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9" name="Shape 1419"/>
        <p:cNvGrpSpPr/>
        <p:nvPr/>
      </p:nvGrpSpPr>
      <p:grpSpPr>
        <a:xfrm>
          <a:off x="0" y="0"/>
          <a:ext cx="0" cy="0"/>
          <a:chOff x="0" y="0"/>
          <a:chExt cx="0" cy="0"/>
        </a:xfrm>
      </p:grpSpPr>
      <p:sp>
        <p:nvSpPr>
          <p:cNvPr id="1420" name="Google Shape;1420;p16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21" name="Google Shape;1421;p1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0" name="Shape 1430"/>
        <p:cNvGrpSpPr/>
        <p:nvPr/>
      </p:nvGrpSpPr>
      <p:grpSpPr>
        <a:xfrm>
          <a:off x="0" y="0"/>
          <a:ext cx="0" cy="0"/>
          <a:chOff x="0" y="0"/>
          <a:chExt cx="0" cy="0"/>
        </a:xfrm>
      </p:grpSpPr>
      <p:sp>
        <p:nvSpPr>
          <p:cNvPr id="1431" name="Google Shape;1431;p16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32" name="Google Shape;1432;p1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7" name="Shape 1437"/>
        <p:cNvGrpSpPr/>
        <p:nvPr/>
      </p:nvGrpSpPr>
      <p:grpSpPr>
        <a:xfrm>
          <a:off x="0" y="0"/>
          <a:ext cx="0" cy="0"/>
          <a:chOff x="0" y="0"/>
          <a:chExt cx="0" cy="0"/>
        </a:xfrm>
      </p:grpSpPr>
      <p:sp>
        <p:nvSpPr>
          <p:cNvPr id="1438" name="Google Shape;1438;p16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39" name="Google Shape;1439;p1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0" name="Google Shape;250;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4" name="Shape 1444"/>
        <p:cNvGrpSpPr/>
        <p:nvPr/>
      </p:nvGrpSpPr>
      <p:grpSpPr>
        <a:xfrm>
          <a:off x="0" y="0"/>
          <a:ext cx="0" cy="0"/>
          <a:chOff x="0" y="0"/>
          <a:chExt cx="0" cy="0"/>
        </a:xfrm>
      </p:grpSpPr>
      <p:sp>
        <p:nvSpPr>
          <p:cNvPr id="1445" name="Google Shape;1445;p16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46" name="Google Shape;1446;p1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1" name="Shape 1451"/>
        <p:cNvGrpSpPr/>
        <p:nvPr/>
      </p:nvGrpSpPr>
      <p:grpSpPr>
        <a:xfrm>
          <a:off x="0" y="0"/>
          <a:ext cx="0" cy="0"/>
          <a:chOff x="0" y="0"/>
          <a:chExt cx="0" cy="0"/>
        </a:xfrm>
      </p:grpSpPr>
      <p:sp>
        <p:nvSpPr>
          <p:cNvPr id="1452" name="Google Shape;1452;p16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53" name="Google Shape;1453;p1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8" name="Shape 1458"/>
        <p:cNvGrpSpPr/>
        <p:nvPr/>
      </p:nvGrpSpPr>
      <p:grpSpPr>
        <a:xfrm>
          <a:off x="0" y="0"/>
          <a:ext cx="0" cy="0"/>
          <a:chOff x="0" y="0"/>
          <a:chExt cx="0" cy="0"/>
        </a:xfrm>
      </p:grpSpPr>
      <p:sp>
        <p:nvSpPr>
          <p:cNvPr id="1459" name="Google Shape;1459;p16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60" name="Google Shape;1460;p1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5" name="Shape 1465"/>
        <p:cNvGrpSpPr/>
        <p:nvPr/>
      </p:nvGrpSpPr>
      <p:grpSpPr>
        <a:xfrm>
          <a:off x="0" y="0"/>
          <a:ext cx="0" cy="0"/>
          <a:chOff x="0" y="0"/>
          <a:chExt cx="0" cy="0"/>
        </a:xfrm>
      </p:grpSpPr>
      <p:sp>
        <p:nvSpPr>
          <p:cNvPr id="1466" name="Google Shape;1466;p17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67" name="Google Shape;1467;p1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1" name="Shape 1471"/>
        <p:cNvGrpSpPr/>
        <p:nvPr/>
      </p:nvGrpSpPr>
      <p:grpSpPr>
        <a:xfrm>
          <a:off x="0" y="0"/>
          <a:ext cx="0" cy="0"/>
          <a:chOff x="0" y="0"/>
          <a:chExt cx="0" cy="0"/>
        </a:xfrm>
      </p:grpSpPr>
      <p:sp>
        <p:nvSpPr>
          <p:cNvPr id="1472" name="Google Shape;1472;p17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73" name="Google Shape;1473;p1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6" name="Shape 1476"/>
        <p:cNvGrpSpPr/>
        <p:nvPr/>
      </p:nvGrpSpPr>
      <p:grpSpPr>
        <a:xfrm>
          <a:off x="0" y="0"/>
          <a:ext cx="0" cy="0"/>
          <a:chOff x="0" y="0"/>
          <a:chExt cx="0" cy="0"/>
        </a:xfrm>
      </p:grpSpPr>
      <p:sp>
        <p:nvSpPr>
          <p:cNvPr id="1477" name="Google Shape;1477;g30ca38124cc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78" name="Google Shape;1478;g30ca38124cc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2" name="Shape 1482"/>
        <p:cNvGrpSpPr/>
        <p:nvPr/>
      </p:nvGrpSpPr>
      <p:grpSpPr>
        <a:xfrm>
          <a:off x="0" y="0"/>
          <a:ext cx="0" cy="0"/>
          <a:chOff x="0" y="0"/>
          <a:chExt cx="0" cy="0"/>
        </a:xfrm>
      </p:grpSpPr>
      <p:sp>
        <p:nvSpPr>
          <p:cNvPr id="1483" name="Google Shape;1483;g30ca38124cc_0_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84" name="Google Shape;1484;g30ca38124cc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8" name="Shape 1488"/>
        <p:cNvGrpSpPr/>
        <p:nvPr/>
      </p:nvGrpSpPr>
      <p:grpSpPr>
        <a:xfrm>
          <a:off x="0" y="0"/>
          <a:ext cx="0" cy="0"/>
          <a:chOff x="0" y="0"/>
          <a:chExt cx="0" cy="0"/>
        </a:xfrm>
      </p:grpSpPr>
      <p:sp>
        <p:nvSpPr>
          <p:cNvPr id="1489" name="Google Shape;1489;g30ca38124cc_0_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90" name="Google Shape;1490;g30ca38124cc_0_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9" name="Shape 1499"/>
        <p:cNvGrpSpPr/>
        <p:nvPr/>
      </p:nvGrpSpPr>
      <p:grpSpPr>
        <a:xfrm>
          <a:off x="0" y="0"/>
          <a:ext cx="0" cy="0"/>
          <a:chOff x="0" y="0"/>
          <a:chExt cx="0" cy="0"/>
        </a:xfrm>
      </p:grpSpPr>
      <p:sp>
        <p:nvSpPr>
          <p:cNvPr id="1500" name="Google Shape;1500;p17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1" name="Google Shape;1501;p1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9" name="Shape 1509"/>
        <p:cNvGrpSpPr/>
        <p:nvPr/>
      </p:nvGrpSpPr>
      <p:grpSpPr>
        <a:xfrm>
          <a:off x="0" y="0"/>
          <a:ext cx="0" cy="0"/>
          <a:chOff x="0" y="0"/>
          <a:chExt cx="0" cy="0"/>
        </a:xfrm>
      </p:grpSpPr>
      <p:sp>
        <p:nvSpPr>
          <p:cNvPr id="1510" name="Google Shape;1510;p17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11" name="Google Shape;1511;p1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9" name="Google Shape;259;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5" name="Shape 1515"/>
        <p:cNvGrpSpPr/>
        <p:nvPr/>
      </p:nvGrpSpPr>
      <p:grpSpPr>
        <a:xfrm>
          <a:off x="0" y="0"/>
          <a:ext cx="0" cy="0"/>
          <a:chOff x="0" y="0"/>
          <a:chExt cx="0" cy="0"/>
        </a:xfrm>
      </p:grpSpPr>
      <p:sp>
        <p:nvSpPr>
          <p:cNvPr id="1516" name="Google Shape;1516;p17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17" name="Google Shape;1517;p1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1" name="Shape 1521"/>
        <p:cNvGrpSpPr/>
        <p:nvPr/>
      </p:nvGrpSpPr>
      <p:grpSpPr>
        <a:xfrm>
          <a:off x="0" y="0"/>
          <a:ext cx="0" cy="0"/>
          <a:chOff x="0" y="0"/>
          <a:chExt cx="0" cy="0"/>
        </a:xfrm>
      </p:grpSpPr>
      <p:sp>
        <p:nvSpPr>
          <p:cNvPr id="1522" name="Google Shape;1522;p17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23" name="Google Shape;1523;p1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7" name="Shape 1527"/>
        <p:cNvGrpSpPr/>
        <p:nvPr/>
      </p:nvGrpSpPr>
      <p:grpSpPr>
        <a:xfrm>
          <a:off x="0" y="0"/>
          <a:ext cx="0" cy="0"/>
          <a:chOff x="0" y="0"/>
          <a:chExt cx="0" cy="0"/>
        </a:xfrm>
      </p:grpSpPr>
      <p:sp>
        <p:nvSpPr>
          <p:cNvPr id="1528" name="Google Shape;1528;p17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29" name="Google Shape;1529;p1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5" name="Shape 1535"/>
        <p:cNvGrpSpPr/>
        <p:nvPr/>
      </p:nvGrpSpPr>
      <p:grpSpPr>
        <a:xfrm>
          <a:off x="0" y="0"/>
          <a:ext cx="0" cy="0"/>
          <a:chOff x="0" y="0"/>
          <a:chExt cx="0" cy="0"/>
        </a:xfrm>
      </p:grpSpPr>
      <p:sp>
        <p:nvSpPr>
          <p:cNvPr id="1536" name="Google Shape;1536;p17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37" name="Google Shape;1537;p1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2" name="Shape 1542"/>
        <p:cNvGrpSpPr/>
        <p:nvPr/>
      </p:nvGrpSpPr>
      <p:grpSpPr>
        <a:xfrm>
          <a:off x="0" y="0"/>
          <a:ext cx="0" cy="0"/>
          <a:chOff x="0" y="0"/>
          <a:chExt cx="0" cy="0"/>
        </a:xfrm>
      </p:grpSpPr>
      <p:sp>
        <p:nvSpPr>
          <p:cNvPr id="1543" name="Google Shape;1543;g30ee63f3211_15_1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44" name="Google Shape;1544;g30ee63f3211_15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7" name="Shape 1547"/>
        <p:cNvGrpSpPr/>
        <p:nvPr/>
      </p:nvGrpSpPr>
      <p:grpSpPr>
        <a:xfrm>
          <a:off x="0" y="0"/>
          <a:ext cx="0" cy="0"/>
          <a:chOff x="0" y="0"/>
          <a:chExt cx="0" cy="0"/>
        </a:xfrm>
      </p:grpSpPr>
      <p:sp>
        <p:nvSpPr>
          <p:cNvPr id="1548" name="Google Shape;1548;g30ee63f3211_15_2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49" name="Google Shape;1549;g30ee63f3211_15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3" name="Shape 1553"/>
        <p:cNvGrpSpPr/>
        <p:nvPr/>
      </p:nvGrpSpPr>
      <p:grpSpPr>
        <a:xfrm>
          <a:off x="0" y="0"/>
          <a:ext cx="0" cy="0"/>
          <a:chOff x="0" y="0"/>
          <a:chExt cx="0" cy="0"/>
        </a:xfrm>
      </p:grpSpPr>
      <p:sp>
        <p:nvSpPr>
          <p:cNvPr id="1554" name="Google Shape;1554;p17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55" name="Google Shape;1555;p1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8" name="Shape 1558"/>
        <p:cNvGrpSpPr/>
        <p:nvPr/>
      </p:nvGrpSpPr>
      <p:grpSpPr>
        <a:xfrm>
          <a:off x="0" y="0"/>
          <a:ext cx="0" cy="0"/>
          <a:chOff x="0" y="0"/>
          <a:chExt cx="0" cy="0"/>
        </a:xfrm>
      </p:grpSpPr>
      <p:sp>
        <p:nvSpPr>
          <p:cNvPr id="1559" name="Google Shape;1559;g30ca38124cc_0_22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60" name="Google Shape;1560;g30ca38124cc_0_22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4" name="Shape 1564"/>
        <p:cNvGrpSpPr/>
        <p:nvPr/>
      </p:nvGrpSpPr>
      <p:grpSpPr>
        <a:xfrm>
          <a:off x="0" y="0"/>
          <a:ext cx="0" cy="0"/>
          <a:chOff x="0" y="0"/>
          <a:chExt cx="0" cy="0"/>
        </a:xfrm>
      </p:grpSpPr>
      <p:sp>
        <p:nvSpPr>
          <p:cNvPr id="1565" name="Google Shape;1565;g30ca38124cc_0_23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66" name="Google Shape;1566;g30ca38124cc_0_2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0" name="Shape 1570"/>
        <p:cNvGrpSpPr/>
        <p:nvPr/>
      </p:nvGrpSpPr>
      <p:grpSpPr>
        <a:xfrm>
          <a:off x="0" y="0"/>
          <a:ext cx="0" cy="0"/>
          <a:chOff x="0" y="0"/>
          <a:chExt cx="0" cy="0"/>
        </a:xfrm>
      </p:grpSpPr>
      <p:sp>
        <p:nvSpPr>
          <p:cNvPr id="1571" name="Google Shape;1571;g30ca38124cc_0_23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72" name="Google Shape;1572;g30ca38124cc_0_2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1" name="Google Shape;141;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9" name="Google Shape;269;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7" name="Shape 1577"/>
        <p:cNvGrpSpPr/>
        <p:nvPr/>
      </p:nvGrpSpPr>
      <p:grpSpPr>
        <a:xfrm>
          <a:off x="0" y="0"/>
          <a:ext cx="0" cy="0"/>
          <a:chOff x="0" y="0"/>
          <a:chExt cx="0" cy="0"/>
        </a:xfrm>
      </p:grpSpPr>
      <p:sp>
        <p:nvSpPr>
          <p:cNvPr id="1578" name="Google Shape;1578;g30ca38124cc_0_24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79" name="Google Shape;1579;g30ca38124cc_0_24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3" name="Shape 1583"/>
        <p:cNvGrpSpPr/>
        <p:nvPr/>
      </p:nvGrpSpPr>
      <p:grpSpPr>
        <a:xfrm>
          <a:off x="0" y="0"/>
          <a:ext cx="0" cy="0"/>
          <a:chOff x="0" y="0"/>
          <a:chExt cx="0" cy="0"/>
        </a:xfrm>
      </p:grpSpPr>
      <p:sp>
        <p:nvSpPr>
          <p:cNvPr id="1584" name="Google Shape;1584;p17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85" name="Google Shape;1585;p1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0" name="Shape 1590"/>
        <p:cNvGrpSpPr/>
        <p:nvPr/>
      </p:nvGrpSpPr>
      <p:grpSpPr>
        <a:xfrm>
          <a:off x="0" y="0"/>
          <a:ext cx="0" cy="0"/>
          <a:chOff x="0" y="0"/>
          <a:chExt cx="0" cy="0"/>
        </a:xfrm>
      </p:grpSpPr>
      <p:sp>
        <p:nvSpPr>
          <p:cNvPr id="1591" name="Google Shape;1591;p18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92" name="Google Shape;1592;p1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6" name="Shape 1596"/>
        <p:cNvGrpSpPr/>
        <p:nvPr/>
      </p:nvGrpSpPr>
      <p:grpSpPr>
        <a:xfrm>
          <a:off x="0" y="0"/>
          <a:ext cx="0" cy="0"/>
          <a:chOff x="0" y="0"/>
          <a:chExt cx="0" cy="0"/>
        </a:xfrm>
      </p:grpSpPr>
      <p:sp>
        <p:nvSpPr>
          <p:cNvPr id="1597" name="Google Shape;1597;p18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98" name="Google Shape;1598;p1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3" name="Shape 1603"/>
        <p:cNvGrpSpPr/>
        <p:nvPr/>
      </p:nvGrpSpPr>
      <p:grpSpPr>
        <a:xfrm>
          <a:off x="0" y="0"/>
          <a:ext cx="0" cy="0"/>
          <a:chOff x="0" y="0"/>
          <a:chExt cx="0" cy="0"/>
        </a:xfrm>
      </p:grpSpPr>
      <p:sp>
        <p:nvSpPr>
          <p:cNvPr id="1604" name="Google Shape;1604;p18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05" name="Google Shape;1605;p1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0" name="Shape 1610"/>
        <p:cNvGrpSpPr/>
        <p:nvPr/>
      </p:nvGrpSpPr>
      <p:grpSpPr>
        <a:xfrm>
          <a:off x="0" y="0"/>
          <a:ext cx="0" cy="0"/>
          <a:chOff x="0" y="0"/>
          <a:chExt cx="0" cy="0"/>
        </a:xfrm>
      </p:grpSpPr>
      <p:sp>
        <p:nvSpPr>
          <p:cNvPr id="1611" name="Google Shape;1611;g30ca38124cc_0_2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612" name="Google Shape;1612;g30ca38124cc_0_20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13" name="Google Shape;1613;g30ca38124cc_0_20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8" name="Shape 1618"/>
        <p:cNvGrpSpPr/>
        <p:nvPr/>
      </p:nvGrpSpPr>
      <p:grpSpPr>
        <a:xfrm>
          <a:off x="0" y="0"/>
          <a:ext cx="0" cy="0"/>
          <a:chOff x="0" y="0"/>
          <a:chExt cx="0" cy="0"/>
        </a:xfrm>
      </p:grpSpPr>
      <p:sp>
        <p:nvSpPr>
          <p:cNvPr id="1619" name="Google Shape;1619;g30ee63f3211_15_5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20" name="Google Shape;1620;g30ee63f3211_15_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3" name="Shape 1623"/>
        <p:cNvGrpSpPr/>
        <p:nvPr/>
      </p:nvGrpSpPr>
      <p:grpSpPr>
        <a:xfrm>
          <a:off x="0" y="0"/>
          <a:ext cx="0" cy="0"/>
          <a:chOff x="0" y="0"/>
          <a:chExt cx="0" cy="0"/>
        </a:xfrm>
      </p:grpSpPr>
      <p:sp>
        <p:nvSpPr>
          <p:cNvPr id="1624" name="Google Shape;1624;g30ee63f3211_15_5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25" name="Google Shape;1625;g30ee63f3211_15_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9" name="Shape 1629"/>
        <p:cNvGrpSpPr/>
        <p:nvPr/>
      </p:nvGrpSpPr>
      <p:grpSpPr>
        <a:xfrm>
          <a:off x="0" y="0"/>
          <a:ext cx="0" cy="0"/>
          <a:chOff x="0" y="0"/>
          <a:chExt cx="0" cy="0"/>
        </a:xfrm>
      </p:grpSpPr>
      <p:sp>
        <p:nvSpPr>
          <p:cNvPr id="1630" name="Google Shape;1630;g30ee63f3211_15_7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31" name="Google Shape;1631;g30ee63f3211_15_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5" name="Shape 1635"/>
        <p:cNvGrpSpPr/>
        <p:nvPr/>
      </p:nvGrpSpPr>
      <p:grpSpPr>
        <a:xfrm>
          <a:off x="0" y="0"/>
          <a:ext cx="0" cy="0"/>
          <a:chOff x="0" y="0"/>
          <a:chExt cx="0" cy="0"/>
        </a:xfrm>
      </p:grpSpPr>
      <p:sp>
        <p:nvSpPr>
          <p:cNvPr id="1636" name="Google Shape;1636;g30ee63f3211_15_6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37" name="Google Shape;1637;g30ee63f3211_15_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6" name="Google Shape;276;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1" name="Shape 1641"/>
        <p:cNvGrpSpPr/>
        <p:nvPr/>
      </p:nvGrpSpPr>
      <p:grpSpPr>
        <a:xfrm>
          <a:off x="0" y="0"/>
          <a:ext cx="0" cy="0"/>
          <a:chOff x="0" y="0"/>
          <a:chExt cx="0" cy="0"/>
        </a:xfrm>
      </p:grpSpPr>
      <p:sp>
        <p:nvSpPr>
          <p:cNvPr id="1642" name="Google Shape;1642;p18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43" name="Google Shape;1643;p1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6" name="Shape 1646"/>
        <p:cNvGrpSpPr/>
        <p:nvPr/>
      </p:nvGrpSpPr>
      <p:grpSpPr>
        <a:xfrm>
          <a:off x="0" y="0"/>
          <a:ext cx="0" cy="0"/>
          <a:chOff x="0" y="0"/>
          <a:chExt cx="0" cy="0"/>
        </a:xfrm>
      </p:grpSpPr>
      <p:sp>
        <p:nvSpPr>
          <p:cNvPr id="1647" name="Google Shape;1647;p18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48" name="Google Shape;1648;p1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4" name="Shape 1654"/>
        <p:cNvGrpSpPr/>
        <p:nvPr/>
      </p:nvGrpSpPr>
      <p:grpSpPr>
        <a:xfrm>
          <a:off x="0" y="0"/>
          <a:ext cx="0" cy="0"/>
          <a:chOff x="0" y="0"/>
          <a:chExt cx="0" cy="0"/>
        </a:xfrm>
      </p:grpSpPr>
      <p:sp>
        <p:nvSpPr>
          <p:cNvPr id="1655" name="Google Shape;1655;p18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56" name="Google Shape;1656;p1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1" name="Shape 1661"/>
        <p:cNvGrpSpPr/>
        <p:nvPr/>
      </p:nvGrpSpPr>
      <p:grpSpPr>
        <a:xfrm>
          <a:off x="0" y="0"/>
          <a:ext cx="0" cy="0"/>
          <a:chOff x="0" y="0"/>
          <a:chExt cx="0" cy="0"/>
        </a:xfrm>
      </p:grpSpPr>
      <p:sp>
        <p:nvSpPr>
          <p:cNvPr id="1662" name="Google Shape;1662;p18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63" name="Google Shape;1663;p1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8" name="Shape 1668"/>
        <p:cNvGrpSpPr/>
        <p:nvPr/>
      </p:nvGrpSpPr>
      <p:grpSpPr>
        <a:xfrm>
          <a:off x="0" y="0"/>
          <a:ext cx="0" cy="0"/>
          <a:chOff x="0" y="0"/>
          <a:chExt cx="0" cy="0"/>
        </a:xfrm>
      </p:grpSpPr>
      <p:sp>
        <p:nvSpPr>
          <p:cNvPr id="1669" name="Google Shape;1669;p18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70" name="Google Shape;1670;p1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5" name="Shape 1675"/>
        <p:cNvGrpSpPr/>
        <p:nvPr/>
      </p:nvGrpSpPr>
      <p:grpSpPr>
        <a:xfrm>
          <a:off x="0" y="0"/>
          <a:ext cx="0" cy="0"/>
          <a:chOff x="0" y="0"/>
          <a:chExt cx="0" cy="0"/>
        </a:xfrm>
      </p:grpSpPr>
      <p:sp>
        <p:nvSpPr>
          <p:cNvPr id="1676" name="Google Shape;1676;p18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77" name="Google Shape;1677;p1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2" name="Shape 1682"/>
        <p:cNvGrpSpPr/>
        <p:nvPr/>
      </p:nvGrpSpPr>
      <p:grpSpPr>
        <a:xfrm>
          <a:off x="0" y="0"/>
          <a:ext cx="0" cy="0"/>
          <a:chOff x="0" y="0"/>
          <a:chExt cx="0" cy="0"/>
        </a:xfrm>
      </p:grpSpPr>
      <p:sp>
        <p:nvSpPr>
          <p:cNvPr id="1683" name="Google Shape;1683;g30ca38124cc_0_42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84" name="Google Shape;1684;g30ca38124cc_0_4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9" name="Shape 1689"/>
        <p:cNvGrpSpPr/>
        <p:nvPr/>
      </p:nvGrpSpPr>
      <p:grpSpPr>
        <a:xfrm>
          <a:off x="0" y="0"/>
          <a:ext cx="0" cy="0"/>
          <a:chOff x="0" y="0"/>
          <a:chExt cx="0" cy="0"/>
        </a:xfrm>
      </p:grpSpPr>
      <p:sp>
        <p:nvSpPr>
          <p:cNvPr id="1690" name="Google Shape;1690;g30ca38124cc_0_21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91" name="Google Shape;1691;g30ca38124cc_0_2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6" name="Shape 1696"/>
        <p:cNvGrpSpPr/>
        <p:nvPr/>
      </p:nvGrpSpPr>
      <p:grpSpPr>
        <a:xfrm>
          <a:off x="0" y="0"/>
          <a:ext cx="0" cy="0"/>
          <a:chOff x="0" y="0"/>
          <a:chExt cx="0" cy="0"/>
        </a:xfrm>
      </p:grpSpPr>
      <p:sp>
        <p:nvSpPr>
          <p:cNvPr id="1697" name="Google Shape;1697;g30ca38124cc_0_43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98" name="Google Shape;1698;g30ca38124cc_0_4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3" name="Shape 1703"/>
        <p:cNvGrpSpPr/>
        <p:nvPr/>
      </p:nvGrpSpPr>
      <p:grpSpPr>
        <a:xfrm>
          <a:off x="0" y="0"/>
          <a:ext cx="0" cy="0"/>
          <a:chOff x="0" y="0"/>
          <a:chExt cx="0" cy="0"/>
        </a:xfrm>
      </p:grpSpPr>
      <p:sp>
        <p:nvSpPr>
          <p:cNvPr id="1704" name="Google Shape;1704;p18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05" name="Google Shape;1705;p1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6" name="Google Shape;286;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9" name="Shape 1709"/>
        <p:cNvGrpSpPr/>
        <p:nvPr/>
      </p:nvGrpSpPr>
      <p:grpSpPr>
        <a:xfrm>
          <a:off x="0" y="0"/>
          <a:ext cx="0" cy="0"/>
          <a:chOff x="0" y="0"/>
          <a:chExt cx="0" cy="0"/>
        </a:xfrm>
      </p:grpSpPr>
      <p:sp>
        <p:nvSpPr>
          <p:cNvPr id="1710" name="Google Shape;1710;p19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11" name="Google Shape;1711;p1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6" name="Shape 1716"/>
        <p:cNvGrpSpPr/>
        <p:nvPr/>
      </p:nvGrpSpPr>
      <p:grpSpPr>
        <a:xfrm>
          <a:off x="0" y="0"/>
          <a:ext cx="0" cy="0"/>
          <a:chOff x="0" y="0"/>
          <a:chExt cx="0" cy="0"/>
        </a:xfrm>
      </p:grpSpPr>
      <p:sp>
        <p:nvSpPr>
          <p:cNvPr id="1717" name="Google Shape;1717;p19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18" name="Google Shape;1718;p1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3" name="Shape 1723"/>
        <p:cNvGrpSpPr/>
        <p:nvPr/>
      </p:nvGrpSpPr>
      <p:grpSpPr>
        <a:xfrm>
          <a:off x="0" y="0"/>
          <a:ext cx="0" cy="0"/>
          <a:chOff x="0" y="0"/>
          <a:chExt cx="0" cy="0"/>
        </a:xfrm>
      </p:grpSpPr>
      <p:sp>
        <p:nvSpPr>
          <p:cNvPr id="1724" name="Google Shape;1724;p19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25" name="Google Shape;1725;p1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0" name="Shape 1730"/>
        <p:cNvGrpSpPr/>
        <p:nvPr/>
      </p:nvGrpSpPr>
      <p:grpSpPr>
        <a:xfrm>
          <a:off x="0" y="0"/>
          <a:ext cx="0" cy="0"/>
          <a:chOff x="0" y="0"/>
          <a:chExt cx="0" cy="0"/>
        </a:xfrm>
      </p:grpSpPr>
      <p:sp>
        <p:nvSpPr>
          <p:cNvPr id="1731" name="Google Shape;1731;p19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32" name="Google Shape;1732;p1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5" name="Shape 1735"/>
        <p:cNvGrpSpPr/>
        <p:nvPr/>
      </p:nvGrpSpPr>
      <p:grpSpPr>
        <a:xfrm>
          <a:off x="0" y="0"/>
          <a:ext cx="0" cy="0"/>
          <a:chOff x="0" y="0"/>
          <a:chExt cx="0" cy="0"/>
        </a:xfrm>
      </p:grpSpPr>
      <p:sp>
        <p:nvSpPr>
          <p:cNvPr id="1736" name="Google Shape;1736;p19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37" name="Google Shape;1737;p1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2" name="Shape 1742"/>
        <p:cNvGrpSpPr/>
        <p:nvPr/>
      </p:nvGrpSpPr>
      <p:grpSpPr>
        <a:xfrm>
          <a:off x="0" y="0"/>
          <a:ext cx="0" cy="0"/>
          <a:chOff x="0" y="0"/>
          <a:chExt cx="0" cy="0"/>
        </a:xfrm>
      </p:grpSpPr>
      <p:sp>
        <p:nvSpPr>
          <p:cNvPr id="1743" name="Google Shape;1743;p19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44" name="Google Shape;1744;p1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9" name="Shape 1749"/>
        <p:cNvGrpSpPr/>
        <p:nvPr/>
      </p:nvGrpSpPr>
      <p:grpSpPr>
        <a:xfrm>
          <a:off x="0" y="0"/>
          <a:ext cx="0" cy="0"/>
          <a:chOff x="0" y="0"/>
          <a:chExt cx="0" cy="0"/>
        </a:xfrm>
      </p:grpSpPr>
      <p:sp>
        <p:nvSpPr>
          <p:cNvPr id="1750" name="Google Shape;1750;p19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51" name="Google Shape;1751;p1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6" name="Shape 1756"/>
        <p:cNvGrpSpPr/>
        <p:nvPr/>
      </p:nvGrpSpPr>
      <p:grpSpPr>
        <a:xfrm>
          <a:off x="0" y="0"/>
          <a:ext cx="0" cy="0"/>
          <a:chOff x="0" y="0"/>
          <a:chExt cx="0" cy="0"/>
        </a:xfrm>
      </p:grpSpPr>
      <p:sp>
        <p:nvSpPr>
          <p:cNvPr id="1757" name="Google Shape;1757;p19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58" name="Google Shape;1758;p1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1" name="Shape 1761"/>
        <p:cNvGrpSpPr/>
        <p:nvPr/>
      </p:nvGrpSpPr>
      <p:grpSpPr>
        <a:xfrm>
          <a:off x="0" y="0"/>
          <a:ext cx="0" cy="0"/>
          <a:chOff x="0" y="0"/>
          <a:chExt cx="0" cy="0"/>
        </a:xfrm>
      </p:grpSpPr>
      <p:sp>
        <p:nvSpPr>
          <p:cNvPr id="1762" name="Google Shape;1762;p19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63" name="Google Shape;1763;p1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8" name="Shape 1768"/>
        <p:cNvGrpSpPr/>
        <p:nvPr/>
      </p:nvGrpSpPr>
      <p:grpSpPr>
        <a:xfrm>
          <a:off x="0" y="0"/>
          <a:ext cx="0" cy="0"/>
          <a:chOff x="0" y="0"/>
          <a:chExt cx="0" cy="0"/>
        </a:xfrm>
      </p:grpSpPr>
      <p:sp>
        <p:nvSpPr>
          <p:cNvPr id="1769" name="Google Shape;1769;p19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70" name="Google Shape;1770;p1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6" name="Google Shape;296;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4" name="Shape 1774"/>
        <p:cNvGrpSpPr/>
        <p:nvPr/>
      </p:nvGrpSpPr>
      <p:grpSpPr>
        <a:xfrm>
          <a:off x="0" y="0"/>
          <a:ext cx="0" cy="0"/>
          <a:chOff x="0" y="0"/>
          <a:chExt cx="0" cy="0"/>
        </a:xfrm>
      </p:grpSpPr>
      <p:sp>
        <p:nvSpPr>
          <p:cNvPr id="1775" name="Google Shape;1775;p20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76" name="Google Shape;1776;p2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3" name="Shape 1783"/>
        <p:cNvGrpSpPr/>
        <p:nvPr/>
      </p:nvGrpSpPr>
      <p:grpSpPr>
        <a:xfrm>
          <a:off x="0" y="0"/>
          <a:ext cx="0" cy="0"/>
          <a:chOff x="0" y="0"/>
          <a:chExt cx="0" cy="0"/>
        </a:xfrm>
      </p:grpSpPr>
      <p:sp>
        <p:nvSpPr>
          <p:cNvPr id="1784" name="Google Shape;1784;p20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85" name="Google Shape;1785;p2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4" name="Shape 1794"/>
        <p:cNvGrpSpPr/>
        <p:nvPr/>
      </p:nvGrpSpPr>
      <p:grpSpPr>
        <a:xfrm>
          <a:off x="0" y="0"/>
          <a:ext cx="0" cy="0"/>
          <a:chOff x="0" y="0"/>
          <a:chExt cx="0" cy="0"/>
        </a:xfrm>
      </p:grpSpPr>
      <p:sp>
        <p:nvSpPr>
          <p:cNvPr id="1795" name="Google Shape;1795;p20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96" name="Google Shape;1796;p2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5" name="Shape 1805"/>
        <p:cNvGrpSpPr/>
        <p:nvPr/>
      </p:nvGrpSpPr>
      <p:grpSpPr>
        <a:xfrm>
          <a:off x="0" y="0"/>
          <a:ext cx="0" cy="0"/>
          <a:chOff x="0" y="0"/>
          <a:chExt cx="0" cy="0"/>
        </a:xfrm>
      </p:grpSpPr>
      <p:sp>
        <p:nvSpPr>
          <p:cNvPr id="1806" name="Google Shape;1806;p20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07" name="Google Shape;1807;p2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0" name="Shape 1810"/>
        <p:cNvGrpSpPr/>
        <p:nvPr/>
      </p:nvGrpSpPr>
      <p:grpSpPr>
        <a:xfrm>
          <a:off x="0" y="0"/>
          <a:ext cx="0" cy="0"/>
          <a:chOff x="0" y="0"/>
          <a:chExt cx="0" cy="0"/>
        </a:xfrm>
      </p:grpSpPr>
      <p:sp>
        <p:nvSpPr>
          <p:cNvPr id="1811" name="Google Shape;1811;p20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12" name="Google Shape;1812;p2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5" name="Shape 1815"/>
        <p:cNvGrpSpPr/>
        <p:nvPr/>
      </p:nvGrpSpPr>
      <p:grpSpPr>
        <a:xfrm>
          <a:off x="0" y="0"/>
          <a:ext cx="0" cy="0"/>
          <a:chOff x="0" y="0"/>
          <a:chExt cx="0" cy="0"/>
        </a:xfrm>
      </p:grpSpPr>
      <p:sp>
        <p:nvSpPr>
          <p:cNvPr id="1816" name="Google Shape;1816;p20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17" name="Google Shape;1817;p2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2" name="Shape 1822"/>
        <p:cNvGrpSpPr/>
        <p:nvPr/>
      </p:nvGrpSpPr>
      <p:grpSpPr>
        <a:xfrm>
          <a:off x="0" y="0"/>
          <a:ext cx="0" cy="0"/>
          <a:chOff x="0" y="0"/>
          <a:chExt cx="0" cy="0"/>
        </a:xfrm>
      </p:grpSpPr>
      <p:sp>
        <p:nvSpPr>
          <p:cNvPr id="1823" name="Google Shape;1823;p20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24" name="Google Shape;1824;p2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8" name="Shape 1828"/>
        <p:cNvGrpSpPr/>
        <p:nvPr/>
      </p:nvGrpSpPr>
      <p:grpSpPr>
        <a:xfrm>
          <a:off x="0" y="0"/>
          <a:ext cx="0" cy="0"/>
          <a:chOff x="0" y="0"/>
          <a:chExt cx="0" cy="0"/>
        </a:xfrm>
      </p:grpSpPr>
      <p:sp>
        <p:nvSpPr>
          <p:cNvPr id="1829" name="Google Shape;1829;p20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30" name="Google Shape;1830;p2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5" name="Shape 1835"/>
        <p:cNvGrpSpPr/>
        <p:nvPr/>
      </p:nvGrpSpPr>
      <p:grpSpPr>
        <a:xfrm>
          <a:off x="0" y="0"/>
          <a:ext cx="0" cy="0"/>
          <a:chOff x="0" y="0"/>
          <a:chExt cx="0" cy="0"/>
        </a:xfrm>
      </p:grpSpPr>
      <p:sp>
        <p:nvSpPr>
          <p:cNvPr id="1836" name="Google Shape;1836;g30ca38124cc_0_4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837" name="Google Shape;1837;g30ca38124cc_0_44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38" name="Google Shape;1838;g30ca38124cc_0_44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3" name="Shape 1843"/>
        <p:cNvGrpSpPr/>
        <p:nvPr/>
      </p:nvGrpSpPr>
      <p:grpSpPr>
        <a:xfrm>
          <a:off x="0" y="0"/>
          <a:ext cx="0" cy="0"/>
          <a:chOff x="0" y="0"/>
          <a:chExt cx="0" cy="0"/>
        </a:xfrm>
      </p:grpSpPr>
      <p:sp>
        <p:nvSpPr>
          <p:cNvPr id="1844" name="Google Shape;1844;g30ca38124cc_0_4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845" name="Google Shape;1845;g30ca38124cc_0_45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46" name="Google Shape;1846;g30ca38124cc_0_45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4" name="Google Shape;304;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1" name="Shape 1851"/>
        <p:cNvGrpSpPr/>
        <p:nvPr/>
      </p:nvGrpSpPr>
      <p:grpSpPr>
        <a:xfrm>
          <a:off x="0" y="0"/>
          <a:ext cx="0" cy="0"/>
          <a:chOff x="0" y="0"/>
          <a:chExt cx="0" cy="0"/>
        </a:xfrm>
      </p:grpSpPr>
      <p:sp>
        <p:nvSpPr>
          <p:cNvPr id="1852" name="Google Shape;1852;p20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53" name="Google Shape;1853;p2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6" name="Shape 1856"/>
        <p:cNvGrpSpPr/>
        <p:nvPr/>
      </p:nvGrpSpPr>
      <p:grpSpPr>
        <a:xfrm>
          <a:off x="0" y="0"/>
          <a:ext cx="0" cy="0"/>
          <a:chOff x="0" y="0"/>
          <a:chExt cx="0" cy="0"/>
        </a:xfrm>
      </p:grpSpPr>
      <p:sp>
        <p:nvSpPr>
          <p:cNvPr id="1857" name="Google Shape;1857;p20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58" name="Google Shape;1858;p2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4" name="Shape 1864"/>
        <p:cNvGrpSpPr/>
        <p:nvPr/>
      </p:nvGrpSpPr>
      <p:grpSpPr>
        <a:xfrm>
          <a:off x="0" y="0"/>
          <a:ext cx="0" cy="0"/>
          <a:chOff x="0" y="0"/>
          <a:chExt cx="0" cy="0"/>
        </a:xfrm>
      </p:grpSpPr>
      <p:sp>
        <p:nvSpPr>
          <p:cNvPr id="1865" name="Google Shape;1865;p2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66" name="Google Shape;1866;p2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0" name="Shape 1870"/>
        <p:cNvGrpSpPr/>
        <p:nvPr/>
      </p:nvGrpSpPr>
      <p:grpSpPr>
        <a:xfrm>
          <a:off x="0" y="0"/>
          <a:ext cx="0" cy="0"/>
          <a:chOff x="0" y="0"/>
          <a:chExt cx="0" cy="0"/>
        </a:xfrm>
      </p:grpSpPr>
      <p:sp>
        <p:nvSpPr>
          <p:cNvPr id="1871" name="Google Shape;1871;p2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72" name="Google Shape;1872;p2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7" name="Shape 1877"/>
        <p:cNvGrpSpPr/>
        <p:nvPr/>
      </p:nvGrpSpPr>
      <p:grpSpPr>
        <a:xfrm>
          <a:off x="0" y="0"/>
          <a:ext cx="0" cy="0"/>
          <a:chOff x="0" y="0"/>
          <a:chExt cx="0" cy="0"/>
        </a:xfrm>
      </p:grpSpPr>
      <p:sp>
        <p:nvSpPr>
          <p:cNvPr id="1878" name="Google Shape;1878;g30f4bf1522e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879" name="Google Shape;1879;g30f4bf1522e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80" name="Google Shape;1880;g30f4bf1522e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5" name="Shape 1885"/>
        <p:cNvGrpSpPr/>
        <p:nvPr/>
      </p:nvGrpSpPr>
      <p:grpSpPr>
        <a:xfrm>
          <a:off x="0" y="0"/>
          <a:ext cx="0" cy="0"/>
          <a:chOff x="0" y="0"/>
          <a:chExt cx="0" cy="0"/>
        </a:xfrm>
      </p:grpSpPr>
      <p:sp>
        <p:nvSpPr>
          <p:cNvPr id="1886" name="Google Shape;1886;p2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87" name="Google Shape;1887;p2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0" name="Shape 1890"/>
        <p:cNvGrpSpPr/>
        <p:nvPr/>
      </p:nvGrpSpPr>
      <p:grpSpPr>
        <a:xfrm>
          <a:off x="0" y="0"/>
          <a:ext cx="0" cy="0"/>
          <a:chOff x="0" y="0"/>
          <a:chExt cx="0" cy="0"/>
        </a:xfrm>
      </p:grpSpPr>
      <p:sp>
        <p:nvSpPr>
          <p:cNvPr id="1891" name="Google Shape;1891;p2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92" name="Google Shape;1892;p2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7" name="Shape 1897"/>
        <p:cNvGrpSpPr/>
        <p:nvPr/>
      </p:nvGrpSpPr>
      <p:grpSpPr>
        <a:xfrm>
          <a:off x="0" y="0"/>
          <a:ext cx="0" cy="0"/>
          <a:chOff x="0" y="0"/>
          <a:chExt cx="0" cy="0"/>
        </a:xfrm>
      </p:grpSpPr>
      <p:sp>
        <p:nvSpPr>
          <p:cNvPr id="1898" name="Google Shape;1898;p2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99" name="Google Shape;1899;p2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3" name="Shape 1903"/>
        <p:cNvGrpSpPr/>
        <p:nvPr/>
      </p:nvGrpSpPr>
      <p:grpSpPr>
        <a:xfrm>
          <a:off x="0" y="0"/>
          <a:ext cx="0" cy="0"/>
          <a:chOff x="0" y="0"/>
          <a:chExt cx="0" cy="0"/>
        </a:xfrm>
      </p:grpSpPr>
      <p:sp>
        <p:nvSpPr>
          <p:cNvPr id="1904" name="Google Shape;1904;p2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05" name="Google Shape;1905;p2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1" name="Shape 1911"/>
        <p:cNvGrpSpPr/>
        <p:nvPr/>
      </p:nvGrpSpPr>
      <p:grpSpPr>
        <a:xfrm>
          <a:off x="0" y="0"/>
          <a:ext cx="0" cy="0"/>
          <a:chOff x="0" y="0"/>
          <a:chExt cx="0" cy="0"/>
        </a:xfrm>
      </p:grpSpPr>
      <p:sp>
        <p:nvSpPr>
          <p:cNvPr id="1912" name="Google Shape;1912;p2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13" name="Google Shape;1913;p2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1" name="Google Shape;311;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8" name="Shape 1918"/>
        <p:cNvGrpSpPr/>
        <p:nvPr/>
      </p:nvGrpSpPr>
      <p:grpSpPr>
        <a:xfrm>
          <a:off x="0" y="0"/>
          <a:ext cx="0" cy="0"/>
          <a:chOff x="0" y="0"/>
          <a:chExt cx="0" cy="0"/>
        </a:xfrm>
      </p:grpSpPr>
      <p:sp>
        <p:nvSpPr>
          <p:cNvPr id="1919" name="Google Shape;1919;p2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20" name="Google Shape;1920;p2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3" name="Shape 1923"/>
        <p:cNvGrpSpPr/>
        <p:nvPr/>
      </p:nvGrpSpPr>
      <p:grpSpPr>
        <a:xfrm>
          <a:off x="0" y="0"/>
          <a:ext cx="0" cy="0"/>
          <a:chOff x="0" y="0"/>
          <a:chExt cx="0" cy="0"/>
        </a:xfrm>
      </p:grpSpPr>
      <p:sp>
        <p:nvSpPr>
          <p:cNvPr id="1924" name="Google Shape;1924;p2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25" name="Google Shape;1925;p2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9" name="Shape 1929"/>
        <p:cNvGrpSpPr/>
        <p:nvPr/>
      </p:nvGrpSpPr>
      <p:grpSpPr>
        <a:xfrm>
          <a:off x="0" y="0"/>
          <a:ext cx="0" cy="0"/>
          <a:chOff x="0" y="0"/>
          <a:chExt cx="0" cy="0"/>
        </a:xfrm>
      </p:grpSpPr>
      <p:sp>
        <p:nvSpPr>
          <p:cNvPr id="1930" name="Google Shape;1930;p2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31" name="Google Shape;1931;p2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7" name="Shape 1937"/>
        <p:cNvGrpSpPr/>
        <p:nvPr/>
      </p:nvGrpSpPr>
      <p:grpSpPr>
        <a:xfrm>
          <a:off x="0" y="0"/>
          <a:ext cx="0" cy="0"/>
          <a:chOff x="0" y="0"/>
          <a:chExt cx="0" cy="0"/>
        </a:xfrm>
      </p:grpSpPr>
      <p:sp>
        <p:nvSpPr>
          <p:cNvPr id="1938" name="Google Shape;1938;p2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39" name="Google Shape;1939;p2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3" name="Shape 1943"/>
        <p:cNvGrpSpPr/>
        <p:nvPr/>
      </p:nvGrpSpPr>
      <p:grpSpPr>
        <a:xfrm>
          <a:off x="0" y="0"/>
          <a:ext cx="0" cy="0"/>
          <a:chOff x="0" y="0"/>
          <a:chExt cx="0" cy="0"/>
        </a:xfrm>
      </p:grpSpPr>
      <p:sp>
        <p:nvSpPr>
          <p:cNvPr id="1944" name="Google Shape;1944;g30ca38124cc_0_4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945" name="Google Shape;1945;g30ca38124cc_0_45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46" name="Google Shape;1946;g30ca38124cc_0_45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0" name="Shape 1950"/>
        <p:cNvGrpSpPr/>
        <p:nvPr/>
      </p:nvGrpSpPr>
      <p:grpSpPr>
        <a:xfrm>
          <a:off x="0" y="0"/>
          <a:ext cx="0" cy="0"/>
          <a:chOff x="0" y="0"/>
          <a:chExt cx="0" cy="0"/>
        </a:xfrm>
      </p:grpSpPr>
      <p:sp>
        <p:nvSpPr>
          <p:cNvPr id="1951" name="Google Shape;1951;g30ca38124cc_0_4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952" name="Google Shape;1952;g30ca38124cc_0_47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53" name="Google Shape;1953;g30ca38124cc_0_47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8" name="Shape 1958"/>
        <p:cNvGrpSpPr/>
        <p:nvPr/>
      </p:nvGrpSpPr>
      <p:grpSpPr>
        <a:xfrm>
          <a:off x="0" y="0"/>
          <a:ext cx="0" cy="0"/>
          <a:chOff x="0" y="0"/>
          <a:chExt cx="0" cy="0"/>
        </a:xfrm>
      </p:grpSpPr>
      <p:sp>
        <p:nvSpPr>
          <p:cNvPr id="1959" name="Google Shape;1959;g30ca38124cc_0_4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960" name="Google Shape;1960;g30ca38124cc_0_48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61" name="Google Shape;1961;g30ca38124cc_0_48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5" name="Shape 1965"/>
        <p:cNvGrpSpPr/>
        <p:nvPr/>
      </p:nvGrpSpPr>
      <p:grpSpPr>
        <a:xfrm>
          <a:off x="0" y="0"/>
          <a:ext cx="0" cy="0"/>
          <a:chOff x="0" y="0"/>
          <a:chExt cx="0" cy="0"/>
        </a:xfrm>
      </p:grpSpPr>
      <p:sp>
        <p:nvSpPr>
          <p:cNvPr id="1966" name="Google Shape;1966;p2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67" name="Google Shape;1967;p2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0" name="Shape 1970"/>
        <p:cNvGrpSpPr/>
        <p:nvPr/>
      </p:nvGrpSpPr>
      <p:grpSpPr>
        <a:xfrm>
          <a:off x="0" y="0"/>
          <a:ext cx="0" cy="0"/>
          <a:chOff x="0" y="0"/>
          <a:chExt cx="0" cy="0"/>
        </a:xfrm>
      </p:grpSpPr>
      <p:sp>
        <p:nvSpPr>
          <p:cNvPr id="1971" name="Google Shape;1971;p2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72" name="Google Shape;1972;p2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7" name="Shape 1977"/>
        <p:cNvGrpSpPr/>
        <p:nvPr/>
      </p:nvGrpSpPr>
      <p:grpSpPr>
        <a:xfrm>
          <a:off x="0" y="0"/>
          <a:ext cx="0" cy="0"/>
          <a:chOff x="0" y="0"/>
          <a:chExt cx="0" cy="0"/>
        </a:xfrm>
      </p:grpSpPr>
      <p:sp>
        <p:nvSpPr>
          <p:cNvPr id="1978" name="Google Shape;1978;p2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79" name="Google Shape;1979;p2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9" name="Google Shape;319;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4" name="Shape 1984"/>
        <p:cNvGrpSpPr/>
        <p:nvPr/>
      </p:nvGrpSpPr>
      <p:grpSpPr>
        <a:xfrm>
          <a:off x="0" y="0"/>
          <a:ext cx="0" cy="0"/>
          <a:chOff x="0" y="0"/>
          <a:chExt cx="0" cy="0"/>
        </a:xfrm>
      </p:grpSpPr>
      <p:sp>
        <p:nvSpPr>
          <p:cNvPr id="1985" name="Google Shape;1985;g30e66a05e7f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986" name="Google Shape;1986;g30e66a05e7f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87" name="Google Shape;1987;g30e66a05e7f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0" name="Shape 1990"/>
        <p:cNvGrpSpPr/>
        <p:nvPr/>
      </p:nvGrpSpPr>
      <p:grpSpPr>
        <a:xfrm>
          <a:off x="0" y="0"/>
          <a:ext cx="0" cy="0"/>
          <a:chOff x="0" y="0"/>
          <a:chExt cx="0" cy="0"/>
        </a:xfrm>
      </p:grpSpPr>
      <p:sp>
        <p:nvSpPr>
          <p:cNvPr id="1991" name="Google Shape;1991;g30e66a05e7f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992" name="Google Shape;1992;g30e66a05e7f_0_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93" name="Google Shape;1993;g30e66a05e7f_0_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8" name="Shape 1998"/>
        <p:cNvGrpSpPr/>
        <p:nvPr/>
      </p:nvGrpSpPr>
      <p:grpSpPr>
        <a:xfrm>
          <a:off x="0" y="0"/>
          <a:ext cx="0" cy="0"/>
          <a:chOff x="0" y="0"/>
          <a:chExt cx="0" cy="0"/>
        </a:xfrm>
      </p:grpSpPr>
      <p:sp>
        <p:nvSpPr>
          <p:cNvPr id="1999" name="Google Shape;1999;g30ee63f3211_15_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000" name="Google Shape;2000;g30ee63f3211_15_8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01" name="Google Shape;2001;g30ee63f3211_15_8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4" name="Shape 2004"/>
        <p:cNvGrpSpPr/>
        <p:nvPr/>
      </p:nvGrpSpPr>
      <p:grpSpPr>
        <a:xfrm>
          <a:off x="0" y="0"/>
          <a:ext cx="0" cy="0"/>
          <a:chOff x="0" y="0"/>
          <a:chExt cx="0" cy="0"/>
        </a:xfrm>
      </p:grpSpPr>
      <p:sp>
        <p:nvSpPr>
          <p:cNvPr id="2005" name="Google Shape;2005;g30ee63f3211_15_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006" name="Google Shape;2006;g30ee63f3211_15_8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07" name="Google Shape;2007;g30ee63f3211_15_8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2" name="Shape 2012"/>
        <p:cNvGrpSpPr/>
        <p:nvPr/>
      </p:nvGrpSpPr>
      <p:grpSpPr>
        <a:xfrm>
          <a:off x="0" y="0"/>
          <a:ext cx="0" cy="0"/>
          <a:chOff x="0" y="0"/>
          <a:chExt cx="0" cy="0"/>
        </a:xfrm>
      </p:grpSpPr>
      <p:sp>
        <p:nvSpPr>
          <p:cNvPr id="2013" name="Google Shape;2013;g30ee63f3211_15_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014" name="Google Shape;2014;g30ee63f3211_15_9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15" name="Google Shape;2015;g30ee63f3211_15_9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9" name="Shape 2019"/>
        <p:cNvGrpSpPr/>
        <p:nvPr/>
      </p:nvGrpSpPr>
      <p:grpSpPr>
        <a:xfrm>
          <a:off x="0" y="0"/>
          <a:ext cx="0" cy="0"/>
          <a:chOff x="0" y="0"/>
          <a:chExt cx="0" cy="0"/>
        </a:xfrm>
      </p:grpSpPr>
      <p:sp>
        <p:nvSpPr>
          <p:cNvPr id="2020" name="Google Shape;2020;p2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21" name="Google Shape;2021;p2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5" name="Shape 2025"/>
        <p:cNvGrpSpPr/>
        <p:nvPr/>
      </p:nvGrpSpPr>
      <p:grpSpPr>
        <a:xfrm>
          <a:off x="0" y="0"/>
          <a:ext cx="0" cy="0"/>
          <a:chOff x="0" y="0"/>
          <a:chExt cx="0" cy="0"/>
        </a:xfrm>
      </p:grpSpPr>
      <p:sp>
        <p:nvSpPr>
          <p:cNvPr id="2026" name="Google Shape;2026;p2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27" name="Google Shape;2027;p2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0" name="Shape 2030"/>
        <p:cNvGrpSpPr/>
        <p:nvPr/>
      </p:nvGrpSpPr>
      <p:grpSpPr>
        <a:xfrm>
          <a:off x="0" y="0"/>
          <a:ext cx="0" cy="0"/>
          <a:chOff x="0" y="0"/>
          <a:chExt cx="0" cy="0"/>
        </a:xfrm>
      </p:grpSpPr>
      <p:sp>
        <p:nvSpPr>
          <p:cNvPr id="2031" name="Google Shape;2031;p2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32" name="Google Shape;2032;p2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8" name="Shape 2038"/>
        <p:cNvGrpSpPr/>
        <p:nvPr/>
      </p:nvGrpSpPr>
      <p:grpSpPr>
        <a:xfrm>
          <a:off x="0" y="0"/>
          <a:ext cx="0" cy="0"/>
          <a:chOff x="0" y="0"/>
          <a:chExt cx="0" cy="0"/>
        </a:xfrm>
      </p:grpSpPr>
      <p:sp>
        <p:nvSpPr>
          <p:cNvPr id="2039" name="Google Shape;2039;p2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40" name="Google Shape;2040;p2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3" name="Shape 2043"/>
        <p:cNvGrpSpPr/>
        <p:nvPr/>
      </p:nvGrpSpPr>
      <p:grpSpPr>
        <a:xfrm>
          <a:off x="0" y="0"/>
          <a:ext cx="0" cy="0"/>
          <a:chOff x="0" y="0"/>
          <a:chExt cx="0" cy="0"/>
        </a:xfrm>
      </p:grpSpPr>
      <p:sp>
        <p:nvSpPr>
          <p:cNvPr id="2044" name="Google Shape;2044;p2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45" name="Google Shape;2045;p2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5" name="Google Shape;325;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9" name="Shape 2049"/>
        <p:cNvGrpSpPr/>
        <p:nvPr/>
      </p:nvGrpSpPr>
      <p:grpSpPr>
        <a:xfrm>
          <a:off x="0" y="0"/>
          <a:ext cx="0" cy="0"/>
          <a:chOff x="0" y="0"/>
          <a:chExt cx="0" cy="0"/>
        </a:xfrm>
      </p:grpSpPr>
      <p:sp>
        <p:nvSpPr>
          <p:cNvPr id="2050" name="Google Shape;2050;p2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51" name="Google Shape;2051;p2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4" name="Shape 2054"/>
        <p:cNvGrpSpPr/>
        <p:nvPr/>
      </p:nvGrpSpPr>
      <p:grpSpPr>
        <a:xfrm>
          <a:off x="0" y="0"/>
          <a:ext cx="0" cy="0"/>
          <a:chOff x="0" y="0"/>
          <a:chExt cx="0" cy="0"/>
        </a:xfrm>
      </p:grpSpPr>
      <p:sp>
        <p:nvSpPr>
          <p:cNvPr id="2055" name="Google Shape;2055;p2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56" name="Google Shape;2056;p2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0" name="Shape 2060"/>
        <p:cNvGrpSpPr/>
        <p:nvPr/>
      </p:nvGrpSpPr>
      <p:grpSpPr>
        <a:xfrm>
          <a:off x="0" y="0"/>
          <a:ext cx="0" cy="0"/>
          <a:chOff x="0" y="0"/>
          <a:chExt cx="0" cy="0"/>
        </a:xfrm>
      </p:grpSpPr>
      <p:sp>
        <p:nvSpPr>
          <p:cNvPr id="2061" name="Google Shape;2061;p2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62" name="Google Shape;2062;p2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6" name="Shape 2066"/>
        <p:cNvGrpSpPr/>
        <p:nvPr/>
      </p:nvGrpSpPr>
      <p:grpSpPr>
        <a:xfrm>
          <a:off x="0" y="0"/>
          <a:ext cx="0" cy="0"/>
          <a:chOff x="0" y="0"/>
          <a:chExt cx="0" cy="0"/>
        </a:xfrm>
      </p:grpSpPr>
      <p:sp>
        <p:nvSpPr>
          <p:cNvPr id="2067" name="Google Shape;2067;p2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68" name="Google Shape;2068;p2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2" name="Shape 2072"/>
        <p:cNvGrpSpPr/>
        <p:nvPr/>
      </p:nvGrpSpPr>
      <p:grpSpPr>
        <a:xfrm>
          <a:off x="0" y="0"/>
          <a:ext cx="0" cy="0"/>
          <a:chOff x="0" y="0"/>
          <a:chExt cx="0" cy="0"/>
        </a:xfrm>
      </p:grpSpPr>
      <p:sp>
        <p:nvSpPr>
          <p:cNvPr id="2073" name="Google Shape;2073;p2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74" name="Google Shape;2074;p2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8" name="Shape 2078"/>
        <p:cNvGrpSpPr/>
        <p:nvPr/>
      </p:nvGrpSpPr>
      <p:grpSpPr>
        <a:xfrm>
          <a:off x="0" y="0"/>
          <a:ext cx="0" cy="0"/>
          <a:chOff x="0" y="0"/>
          <a:chExt cx="0" cy="0"/>
        </a:xfrm>
      </p:grpSpPr>
      <p:sp>
        <p:nvSpPr>
          <p:cNvPr id="2079" name="Google Shape;2079;p2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80" name="Google Shape;2080;p2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7" name="Shape 2087"/>
        <p:cNvGrpSpPr/>
        <p:nvPr/>
      </p:nvGrpSpPr>
      <p:grpSpPr>
        <a:xfrm>
          <a:off x="0" y="0"/>
          <a:ext cx="0" cy="0"/>
          <a:chOff x="0" y="0"/>
          <a:chExt cx="0" cy="0"/>
        </a:xfrm>
      </p:grpSpPr>
      <p:sp>
        <p:nvSpPr>
          <p:cNvPr id="2088" name="Google Shape;2088;p2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89" name="Google Shape;2089;p2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5" name="Shape 2095"/>
        <p:cNvGrpSpPr/>
        <p:nvPr/>
      </p:nvGrpSpPr>
      <p:grpSpPr>
        <a:xfrm>
          <a:off x="0" y="0"/>
          <a:ext cx="0" cy="0"/>
          <a:chOff x="0" y="0"/>
          <a:chExt cx="0" cy="0"/>
        </a:xfrm>
      </p:grpSpPr>
      <p:sp>
        <p:nvSpPr>
          <p:cNvPr id="2096" name="Google Shape;2096;p2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97" name="Google Shape;2097;p2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2" name="Shape 2102"/>
        <p:cNvGrpSpPr/>
        <p:nvPr/>
      </p:nvGrpSpPr>
      <p:grpSpPr>
        <a:xfrm>
          <a:off x="0" y="0"/>
          <a:ext cx="0" cy="0"/>
          <a:chOff x="0" y="0"/>
          <a:chExt cx="0" cy="0"/>
        </a:xfrm>
      </p:grpSpPr>
      <p:sp>
        <p:nvSpPr>
          <p:cNvPr id="2103" name="Google Shape;2103;p2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04" name="Google Shape;2104;p2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1" name="Shape 2131"/>
        <p:cNvGrpSpPr/>
        <p:nvPr/>
      </p:nvGrpSpPr>
      <p:grpSpPr>
        <a:xfrm>
          <a:off x="0" y="0"/>
          <a:ext cx="0" cy="0"/>
          <a:chOff x="0" y="0"/>
          <a:chExt cx="0" cy="0"/>
        </a:xfrm>
      </p:grpSpPr>
      <p:sp>
        <p:nvSpPr>
          <p:cNvPr id="2132" name="Google Shape;2132;p2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33" name="Google Shape;2133;p2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2" name="Google Shape;332;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0" name="Shape 2140"/>
        <p:cNvGrpSpPr/>
        <p:nvPr/>
      </p:nvGrpSpPr>
      <p:grpSpPr>
        <a:xfrm>
          <a:off x="0" y="0"/>
          <a:ext cx="0" cy="0"/>
          <a:chOff x="0" y="0"/>
          <a:chExt cx="0" cy="0"/>
        </a:xfrm>
      </p:grpSpPr>
      <p:sp>
        <p:nvSpPr>
          <p:cNvPr id="2141" name="Google Shape;2141;p2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42" name="Google Shape;2142;p2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6" name="Shape 2146"/>
        <p:cNvGrpSpPr/>
        <p:nvPr/>
      </p:nvGrpSpPr>
      <p:grpSpPr>
        <a:xfrm>
          <a:off x="0" y="0"/>
          <a:ext cx="0" cy="0"/>
          <a:chOff x="0" y="0"/>
          <a:chExt cx="0" cy="0"/>
        </a:xfrm>
      </p:grpSpPr>
      <p:sp>
        <p:nvSpPr>
          <p:cNvPr id="2147" name="Google Shape;2147;p2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48" name="Google Shape;2148;p2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2" name="Shape 2152"/>
        <p:cNvGrpSpPr/>
        <p:nvPr/>
      </p:nvGrpSpPr>
      <p:grpSpPr>
        <a:xfrm>
          <a:off x="0" y="0"/>
          <a:ext cx="0" cy="0"/>
          <a:chOff x="0" y="0"/>
          <a:chExt cx="0" cy="0"/>
        </a:xfrm>
      </p:grpSpPr>
      <p:sp>
        <p:nvSpPr>
          <p:cNvPr id="2153" name="Google Shape;2153;p2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54" name="Google Shape;2154;p2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8" name="Shape 2158"/>
        <p:cNvGrpSpPr/>
        <p:nvPr/>
      </p:nvGrpSpPr>
      <p:grpSpPr>
        <a:xfrm>
          <a:off x="0" y="0"/>
          <a:ext cx="0" cy="0"/>
          <a:chOff x="0" y="0"/>
          <a:chExt cx="0" cy="0"/>
        </a:xfrm>
      </p:grpSpPr>
      <p:sp>
        <p:nvSpPr>
          <p:cNvPr id="2159" name="Google Shape;2159;p2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60" name="Google Shape;2160;p2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4" name="Shape 2164"/>
        <p:cNvGrpSpPr/>
        <p:nvPr/>
      </p:nvGrpSpPr>
      <p:grpSpPr>
        <a:xfrm>
          <a:off x="0" y="0"/>
          <a:ext cx="0" cy="0"/>
          <a:chOff x="0" y="0"/>
          <a:chExt cx="0" cy="0"/>
        </a:xfrm>
      </p:grpSpPr>
      <p:sp>
        <p:nvSpPr>
          <p:cNvPr id="2165" name="Google Shape;2165;p2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66" name="Google Shape;2166;p2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0" name="Shape 2170"/>
        <p:cNvGrpSpPr/>
        <p:nvPr/>
      </p:nvGrpSpPr>
      <p:grpSpPr>
        <a:xfrm>
          <a:off x="0" y="0"/>
          <a:ext cx="0" cy="0"/>
          <a:chOff x="0" y="0"/>
          <a:chExt cx="0" cy="0"/>
        </a:xfrm>
      </p:grpSpPr>
      <p:sp>
        <p:nvSpPr>
          <p:cNvPr id="2171" name="Google Shape;2171;p2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72" name="Google Shape;2172;p2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7" name="Shape 2177"/>
        <p:cNvGrpSpPr/>
        <p:nvPr/>
      </p:nvGrpSpPr>
      <p:grpSpPr>
        <a:xfrm>
          <a:off x="0" y="0"/>
          <a:ext cx="0" cy="0"/>
          <a:chOff x="0" y="0"/>
          <a:chExt cx="0" cy="0"/>
        </a:xfrm>
      </p:grpSpPr>
      <p:sp>
        <p:nvSpPr>
          <p:cNvPr id="2178" name="Google Shape;2178;p2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79" name="Google Shape;2179;p2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0" name="Shape 2190"/>
        <p:cNvGrpSpPr/>
        <p:nvPr/>
      </p:nvGrpSpPr>
      <p:grpSpPr>
        <a:xfrm>
          <a:off x="0" y="0"/>
          <a:ext cx="0" cy="0"/>
          <a:chOff x="0" y="0"/>
          <a:chExt cx="0" cy="0"/>
        </a:xfrm>
      </p:grpSpPr>
      <p:sp>
        <p:nvSpPr>
          <p:cNvPr id="2191" name="Google Shape;2191;p2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92" name="Google Shape;2192;p2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6" name="Shape 2196"/>
        <p:cNvGrpSpPr/>
        <p:nvPr/>
      </p:nvGrpSpPr>
      <p:grpSpPr>
        <a:xfrm>
          <a:off x="0" y="0"/>
          <a:ext cx="0" cy="0"/>
          <a:chOff x="0" y="0"/>
          <a:chExt cx="0" cy="0"/>
        </a:xfrm>
      </p:grpSpPr>
      <p:sp>
        <p:nvSpPr>
          <p:cNvPr id="2197" name="Google Shape;2197;p2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98" name="Google Shape;2198;p2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2" name="Shape 2202"/>
        <p:cNvGrpSpPr/>
        <p:nvPr/>
      </p:nvGrpSpPr>
      <p:grpSpPr>
        <a:xfrm>
          <a:off x="0" y="0"/>
          <a:ext cx="0" cy="0"/>
          <a:chOff x="0" y="0"/>
          <a:chExt cx="0" cy="0"/>
        </a:xfrm>
      </p:grpSpPr>
      <p:sp>
        <p:nvSpPr>
          <p:cNvPr id="2203" name="Google Shape;2203;p2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04" name="Google Shape;2204;p2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8" name="Google Shape;338;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8" name="Shape 2208"/>
        <p:cNvGrpSpPr/>
        <p:nvPr/>
      </p:nvGrpSpPr>
      <p:grpSpPr>
        <a:xfrm>
          <a:off x="0" y="0"/>
          <a:ext cx="0" cy="0"/>
          <a:chOff x="0" y="0"/>
          <a:chExt cx="0" cy="0"/>
        </a:xfrm>
      </p:grpSpPr>
      <p:sp>
        <p:nvSpPr>
          <p:cNvPr id="2209" name="Google Shape;2209;p2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10" name="Google Shape;2210;p2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0" name="Shape 2220"/>
        <p:cNvGrpSpPr/>
        <p:nvPr/>
      </p:nvGrpSpPr>
      <p:grpSpPr>
        <a:xfrm>
          <a:off x="0" y="0"/>
          <a:ext cx="0" cy="0"/>
          <a:chOff x="0" y="0"/>
          <a:chExt cx="0" cy="0"/>
        </a:xfrm>
      </p:grpSpPr>
      <p:sp>
        <p:nvSpPr>
          <p:cNvPr id="2221" name="Google Shape;2221;p2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22" name="Google Shape;2222;p2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6" name="Shape 2226"/>
        <p:cNvGrpSpPr/>
        <p:nvPr/>
      </p:nvGrpSpPr>
      <p:grpSpPr>
        <a:xfrm>
          <a:off x="0" y="0"/>
          <a:ext cx="0" cy="0"/>
          <a:chOff x="0" y="0"/>
          <a:chExt cx="0" cy="0"/>
        </a:xfrm>
      </p:grpSpPr>
      <p:sp>
        <p:nvSpPr>
          <p:cNvPr id="2227" name="Google Shape;2227;g1afdecca7d6ddd49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228" name="Google Shape;2228;g1afdecca7d6ddd49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29" name="Google Shape;2229;g1afdecca7d6ddd49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4" name="Shape 2234"/>
        <p:cNvGrpSpPr/>
        <p:nvPr/>
      </p:nvGrpSpPr>
      <p:grpSpPr>
        <a:xfrm>
          <a:off x="0" y="0"/>
          <a:ext cx="0" cy="0"/>
          <a:chOff x="0" y="0"/>
          <a:chExt cx="0" cy="0"/>
        </a:xfrm>
      </p:grpSpPr>
      <p:sp>
        <p:nvSpPr>
          <p:cNvPr id="2235" name="Google Shape;2235;g2eeb524d1608480b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236" name="Google Shape;2236;g2eeb524d1608480b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37" name="Google Shape;2237;g2eeb524d1608480b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2" name="Shape 2242"/>
        <p:cNvGrpSpPr/>
        <p:nvPr/>
      </p:nvGrpSpPr>
      <p:grpSpPr>
        <a:xfrm>
          <a:off x="0" y="0"/>
          <a:ext cx="0" cy="0"/>
          <a:chOff x="0" y="0"/>
          <a:chExt cx="0" cy="0"/>
        </a:xfrm>
      </p:grpSpPr>
      <p:sp>
        <p:nvSpPr>
          <p:cNvPr id="2243" name="Google Shape;2243;p2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44" name="Google Shape;2244;p2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7" name="Shape 2247"/>
        <p:cNvGrpSpPr/>
        <p:nvPr/>
      </p:nvGrpSpPr>
      <p:grpSpPr>
        <a:xfrm>
          <a:off x="0" y="0"/>
          <a:ext cx="0" cy="0"/>
          <a:chOff x="0" y="0"/>
          <a:chExt cx="0" cy="0"/>
        </a:xfrm>
      </p:grpSpPr>
      <p:sp>
        <p:nvSpPr>
          <p:cNvPr id="2248" name="Google Shape;2248;p2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49" name="Google Shape;2249;p2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5" name="Shape 2255"/>
        <p:cNvGrpSpPr/>
        <p:nvPr/>
      </p:nvGrpSpPr>
      <p:grpSpPr>
        <a:xfrm>
          <a:off x="0" y="0"/>
          <a:ext cx="0" cy="0"/>
          <a:chOff x="0" y="0"/>
          <a:chExt cx="0" cy="0"/>
        </a:xfrm>
      </p:grpSpPr>
      <p:sp>
        <p:nvSpPr>
          <p:cNvPr id="2256" name="Google Shape;2256;p2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57" name="Google Shape;2257;p2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1" name="Shape 2261"/>
        <p:cNvGrpSpPr/>
        <p:nvPr/>
      </p:nvGrpSpPr>
      <p:grpSpPr>
        <a:xfrm>
          <a:off x="0" y="0"/>
          <a:ext cx="0" cy="0"/>
          <a:chOff x="0" y="0"/>
          <a:chExt cx="0" cy="0"/>
        </a:xfrm>
      </p:grpSpPr>
      <p:sp>
        <p:nvSpPr>
          <p:cNvPr id="2262" name="Google Shape;2262;p25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63" name="Google Shape;2263;p2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9" name="Shape 2269"/>
        <p:cNvGrpSpPr/>
        <p:nvPr/>
      </p:nvGrpSpPr>
      <p:grpSpPr>
        <a:xfrm>
          <a:off x="0" y="0"/>
          <a:ext cx="0" cy="0"/>
          <a:chOff x="0" y="0"/>
          <a:chExt cx="0" cy="0"/>
        </a:xfrm>
      </p:grpSpPr>
      <p:sp>
        <p:nvSpPr>
          <p:cNvPr id="2270" name="Google Shape;2270;p25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71" name="Google Shape;2271;p2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9" name="Shape 2279"/>
        <p:cNvGrpSpPr/>
        <p:nvPr/>
      </p:nvGrpSpPr>
      <p:grpSpPr>
        <a:xfrm>
          <a:off x="0" y="0"/>
          <a:ext cx="0" cy="0"/>
          <a:chOff x="0" y="0"/>
          <a:chExt cx="0" cy="0"/>
        </a:xfrm>
      </p:grpSpPr>
      <p:sp>
        <p:nvSpPr>
          <p:cNvPr id="2280" name="Google Shape;2280;p25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81" name="Google Shape;2281;p2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6" name="Google Shape;146;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5" name="Google Shape;345;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0" name="Shape 2290"/>
        <p:cNvGrpSpPr/>
        <p:nvPr/>
      </p:nvGrpSpPr>
      <p:grpSpPr>
        <a:xfrm>
          <a:off x="0" y="0"/>
          <a:ext cx="0" cy="0"/>
          <a:chOff x="0" y="0"/>
          <a:chExt cx="0" cy="0"/>
        </a:xfrm>
      </p:grpSpPr>
      <p:sp>
        <p:nvSpPr>
          <p:cNvPr id="2291" name="Google Shape;2291;p25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92" name="Google Shape;2292;p2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6" name="Shape 2296"/>
        <p:cNvGrpSpPr/>
        <p:nvPr/>
      </p:nvGrpSpPr>
      <p:grpSpPr>
        <a:xfrm>
          <a:off x="0" y="0"/>
          <a:ext cx="0" cy="0"/>
          <a:chOff x="0" y="0"/>
          <a:chExt cx="0" cy="0"/>
        </a:xfrm>
      </p:grpSpPr>
      <p:sp>
        <p:nvSpPr>
          <p:cNvPr id="2297" name="Google Shape;2297;p25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98" name="Google Shape;2298;p2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2" name="Shape 2302"/>
        <p:cNvGrpSpPr/>
        <p:nvPr/>
      </p:nvGrpSpPr>
      <p:grpSpPr>
        <a:xfrm>
          <a:off x="0" y="0"/>
          <a:ext cx="0" cy="0"/>
          <a:chOff x="0" y="0"/>
          <a:chExt cx="0" cy="0"/>
        </a:xfrm>
      </p:grpSpPr>
      <p:sp>
        <p:nvSpPr>
          <p:cNvPr id="2303" name="Google Shape;2303;p25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04" name="Google Shape;2304;p2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8" name="Shape 2308"/>
        <p:cNvGrpSpPr/>
        <p:nvPr/>
      </p:nvGrpSpPr>
      <p:grpSpPr>
        <a:xfrm>
          <a:off x="0" y="0"/>
          <a:ext cx="0" cy="0"/>
          <a:chOff x="0" y="0"/>
          <a:chExt cx="0" cy="0"/>
        </a:xfrm>
      </p:grpSpPr>
      <p:sp>
        <p:nvSpPr>
          <p:cNvPr id="2309" name="Google Shape;2309;p26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10" name="Google Shape;2310;p2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4" name="Shape 2314"/>
        <p:cNvGrpSpPr/>
        <p:nvPr/>
      </p:nvGrpSpPr>
      <p:grpSpPr>
        <a:xfrm>
          <a:off x="0" y="0"/>
          <a:ext cx="0" cy="0"/>
          <a:chOff x="0" y="0"/>
          <a:chExt cx="0" cy="0"/>
        </a:xfrm>
      </p:grpSpPr>
      <p:sp>
        <p:nvSpPr>
          <p:cNvPr id="2315" name="Google Shape;2315;p26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16" name="Google Shape;2316;p2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3" name="Shape 2323"/>
        <p:cNvGrpSpPr/>
        <p:nvPr/>
      </p:nvGrpSpPr>
      <p:grpSpPr>
        <a:xfrm>
          <a:off x="0" y="0"/>
          <a:ext cx="0" cy="0"/>
          <a:chOff x="0" y="0"/>
          <a:chExt cx="0" cy="0"/>
        </a:xfrm>
      </p:grpSpPr>
      <p:sp>
        <p:nvSpPr>
          <p:cNvPr id="2324" name="Google Shape;2324;p26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25" name="Google Shape;2325;p2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0" name="Shape 2330"/>
        <p:cNvGrpSpPr/>
        <p:nvPr/>
      </p:nvGrpSpPr>
      <p:grpSpPr>
        <a:xfrm>
          <a:off x="0" y="0"/>
          <a:ext cx="0" cy="0"/>
          <a:chOff x="0" y="0"/>
          <a:chExt cx="0" cy="0"/>
        </a:xfrm>
      </p:grpSpPr>
      <p:sp>
        <p:nvSpPr>
          <p:cNvPr id="2331" name="Google Shape;2331;p26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32" name="Google Shape;2332;p2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6" name="Shape 2336"/>
        <p:cNvGrpSpPr/>
        <p:nvPr/>
      </p:nvGrpSpPr>
      <p:grpSpPr>
        <a:xfrm>
          <a:off x="0" y="0"/>
          <a:ext cx="0" cy="0"/>
          <a:chOff x="0" y="0"/>
          <a:chExt cx="0" cy="0"/>
        </a:xfrm>
      </p:grpSpPr>
      <p:sp>
        <p:nvSpPr>
          <p:cNvPr id="2337" name="Google Shape;2337;p26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38" name="Google Shape;2338;p2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3" name="Shape 2343"/>
        <p:cNvGrpSpPr/>
        <p:nvPr/>
      </p:nvGrpSpPr>
      <p:grpSpPr>
        <a:xfrm>
          <a:off x="0" y="0"/>
          <a:ext cx="0" cy="0"/>
          <a:chOff x="0" y="0"/>
          <a:chExt cx="0" cy="0"/>
        </a:xfrm>
      </p:grpSpPr>
      <p:sp>
        <p:nvSpPr>
          <p:cNvPr id="2344" name="Google Shape;2344;p26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45" name="Google Shape;2345;p2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9" name="Shape 2349"/>
        <p:cNvGrpSpPr/>
        <p:nvPr/>
      </p:nvGrpSpPr>
      <p:grpSpPr>
        <a:xfrm>
          <a:off x="0" y="0"/>
          <a:ext cx="0" cy="0"/>
          <a:chOff x="0" y="0"/>
          <a:chExt cx="0" cy="0"/>
        </a:xfrm>
      </p:grpSpPr>
      <p:sp>
        <p:nvSpPr>
          <p:cNvPr id="2350" name="Google Shape;2350;p26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51" name="Google Shape;2351;p2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30eb599036f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30eb599036f_0_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3" name="Google Shape;353;g30eb599036f_0_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4" name="Shape 2354"/>
        <p:cNvGrpSpPr/>
        <p:nvPr/>
      </p:nvGrpSpPr>
      <p:grpSpPr>
        <a:xfrm>
          <a:off x="0" y="0"/>
          <a:ext cx="0" cy="0"/>
          <a:chOff x="0" y="0"/>
          <a:chExt cx="0" cy="0"/>
        </a:xfrm>
      </p:grpSpPr>
      <p:sp>
        <p:nvSpPr>
          <p:cNvPr id="2355" name="Google Shape;2355;p26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56" name="Google Shape;2356;p2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0" name="Shape 2360"/>
        <p:cNvGrpSpPr/>
        <p:nvPr/>
      </p:nvGrpSpPr>
      <p:grpSpPr>
        <a:xfrm>
          <a:off x="0" y="0"/>
          <a:ext cx="0" cy="0"/>
          <a:chOff x="0" y="0"/>
          <a:chExt cx="0" cy="0"/>
        </a:xfrm>
      </p:grpSpPr>
      <p:sp>
        <p:nvSpPr>
          <p:cNvPr id="2361" name="Google Shape;2361;p26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62" name="Google Shape;2362;p2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6" name="Shape 2366"/>
        <p:cNvGrpSpPr/>
        <p:nvPr/>
      </p:nvGrpSpPr>
      <p:grpSpPr>
        <a:xfrm>
          <a:off x="0" y="0"/>
          <a:ext cx="0" cy="0"/>
          <a:chOff x="0" y="0"/>
          <a:chExt cx="0" cy="0"/>
        </a:xfrm>
      </p:grpSpPr>
      <p:sp>
        <p:nvSpPr>
          <p:cNvPr id="2367" name="Google Shape;2367;p26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68" name="Google Shape;2368;p2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3" name="Shape 2373"/>
        <p:cNvGrpSpPr/>
        <p:nvPr/>
      </p:nvGrpSpPr>
      <p:grpSpPr>
        <a:xfrm>
          <a:off x="0" y="0"/>
          <a:ext cx="0" cy="0"/>
          <a:chOff x="0" y="0"/>
          <a:chExt cx="0" cy="0"/>
        </a:xfrm>
      </p:grpSpPr>
      <p:sp>
        <p:nvSpPr>
          <p:cNvPr id="2374" name="Google Shape;2374;p27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75" name="Google Shape;2375;p2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4" name="Shape 2394"/>
        <p:cNvGrpSpPr/>
        <p:nvPr/>
      </p:nvGrpSpPr>
      <p:grpSpPr>
        <a:xfrm>
          <a:off x="0" y="0"/>
          <a:ext cx="0" cy="0"/>
          <a:chOff x="0" y="0"/>
          <a:chExt cx="0" cy="0"/>
        </a:xfrm>
      </p:grpSpPr>
      <p:sp>
        <p:nvSpPr>
          <p:cNvPr id="2395" name="Google Shape;2395;p27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96" name="Google Shape;2396;p2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0" name="Shape 2400"/>
        <p:cNvGrpSpPr/>
        <p:nvPr/>
      </p:nvGrpSpPr>
      <p:grpSpPr>
        <a:xfrm>
          <a:off x="0" y="0"/>
          <a:ext cx="0" cy="0"/>
          <a:chOff x="0" y="0"/>
          <a:chExt cx="0" cy="0"/>
        </a:xfrm>
      </p:grpSpPr>
      <p:sp>
        <p:nvSpPr>
          <p:cNvPr id="2401" name="Google Shape;2401;p27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02" name="Google Shape;2402;p2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6" name="Shape 2406"/>
        <p:cNvGrpSpPr/>
        <p:nvPr/>
      </p:nvGrpSpPr>
      <p:grpSpPr>
        <a:xfrm>
          <a:off x="0" y="0"/>
          <a:ext cx="0" cy="0"/>
          <a:chOff x="0" y="0"/>
          <a:chExt cx="0" cy="0"/>
        </a:xfrm>
      </p:grpSpPr>
      <p:sp>
        <p:nvSpPr>
          <p:cNvPr id="2407" name="Google Shape;2407;p27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08" name="Google Shape;2408;p2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3" name="Shape 2413"/>
        <p:cNvGrpSpPr/>
        <p:nvPr/>
      </p:nvGrpSpPr>
      <p:grpSpPr>
        <a:xfrm>
          <a:off x="0" y="0"/>
          <a:ext cx="0" cy="0"/>
          <a:chOff x="0" y="0"/>
          <a:chExt cx="0" cy="0"/>
        </a:xfrm>
      </p:grpSpPr>
      <p:sp>
        <p:nvSpPr>
          <p:cNvPr id="2414" name="Google Shape;2414;p27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15" name="Google Shape;2415;p2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9" name="Shape 2419"/>
        <p:cNvGrpSpPr/>
        <p:nvPr/>
      </p:nvGrpSpPr>
      <p:grpSpPr>
        <a:xfrm>
          <a:off x="0" y="0"/>
          <a:ext cx="0" cy="0"/>
          <a:chOff x="0" y="0"/>
          <a:chExt cx="0" cy="0"/>
        </a:xfrm>
      </p:grpSpPr>
      <p:sp>
        <p:nvSpPr>
          <p:cNvPr id="2420" name="Google Shape;2420;p27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21" name="Google Shape;2421;p2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7" name="Shape 2427"/>
        <p:cNvGrpSpPr/>
        <p:nvPr/>
      </p:nvGrpSpPr>
      <p:grpSpPr>
        <a:xfrm>
          <a:off x="0" y="0"/>
          <a:ext cx="0" cy="0"/>
          <a:chOff x="0" y="0"/>
          <a:chExt cx="0" cy="0"/>
        </a:xfrm>
      </p:grpSpPr>
      <p:sp>
        <p:nvSpPr>
          <p:cNvPr id="2428" name="Google Shape;2428;p27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29" name="Google Shape;2429;p2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66ad8203e0073e34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66ad8203e0073e34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1" name="Google Shape;361;g66ad8203e0073e34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5" name="Shape 2435"/>
        <p:cNvGrpSpPr/>
        <p:nvPr/>
      </p:nvGrpSpPr>
      <p:grpSpPr>
        <a:xfrm>
          <a:off x="0" y="0"/>
          <a:ext cx="0" cy="0"/>
          <a:chOff x="0" y="0"/>
          <a:chExt cx="0" cy="0"/>
        </a:xfrm>
      </p:grpSpPr>
      <p:sp>
        <p:nvSpPr>
          <p:cNvPr id="2436" name="Google Shape;2436;p27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37" name="Google Shape;2437;p2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4" name="Shape 2444"/>
        <p:cNvGrpSpPr/>
        <p:nvPr/>
      </p:nvGrpSpPr>
      <p:grpSpPr>
        <a:xfrm>
          <a:off x="0" y="0"/>
          <a:ext cx="0" cy="0"/>
          <a:chOff x="0" y="0"/>
          <a:chExt cx="0" cy="0"/>
        </a:xfrm>
      </p:grpSpPr>
      <p:sp>
        <p:nvSpPr>
          <p:cNvPr id="2445" name="Google Shape;2445;p27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46" name="Google Shape;2446;p2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2" name="Shape 2452"/>
        <p:cNvGrpSpPr/>
        <p:nvPr/>
      </p:nvGrpSpPr>
      <p:grpSpPr>
        <a:xfrm>
          <a:off x="0" y="0"/>
          <a:ext cx="0" cy="0"/>
          <a:chOff x="0" y="0"/>
          <a:chExt cx="0" cy="0"/>
        </a:xfrm>
      </p:grpSpPr>
      <p:sp>
        <p:nvSpPr>
          <p:cNvPr id="2453" name="Google Shape;2453;p27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54" name="Google Shape;2454;p2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9" name="Shape 2459"/>
        <p:cNvGrpSpPr/>
        <p:nvPr/>
      </p:nvGrpSpPr>
      <p:grpSpPr>
        <a:xfrm>
          <a:off x="0" y="0"/>
          <a:ext cx="0" cy="0"/>
          <a:chOff x="0" y="0"/>
          <a:chExt cx="0" cy="0"/>
        </a:xfrm>
      </p:grpSpPr>
      <p:sp>
        <p:nvSpPr>
          <p:cNvPr id="2460" name="Google Shape;2460;p28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61" name="Google Shape;2461;p2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5" name="Shape 2465"/>
        <p:cNvGrpSpPr/>
        <p:nvPr/>
      </p:nvGrpSpPr>
      <p:grpSpPr>
        <a:xfrm>
          <a:off x="0" y="0"/>
          <a:ext cx="0" cy="0"/>
          <a:chOff x="0" y="0"/>
          <a:chExt cx="0" cy="0"/>
        </a:xfrm>
      </p:grpSpPr>
      <p:sp>
        <p:nvSpPr>
          <p:cNvPr id="2466" name="Google Shape;2466;p28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67" name="Google Shape;2467;p2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1" name="Shape 2471"/>
        <p:cNvGrpSpPr/>
        <p:nvPr/>
      </p:nvGrpSpPr>
      <p:grpSpPr>
        <a:xfrm>
          <a:off x="0" y="0"/>
          <a:ext cx="0" cy="0"/>
          <a:chOff x="0" y="0"/>
          <a:chExt cx="0" cy="0"/>
        </a:xfrm>
      </p:grpSpPr>
      <p:sp>
        <p:nvSpPr>
          <p:cNvPr id="2472" name="Google Shape;2472;p28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73" name="Google Shape;2473;p2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8" name="Shape 2478"/>
        <p:cNvGrpSpPr/>
        <p:nvPr/>
      </p:nvGrpSpPr>
      <p:grpSpPr>
        <a:xfrm>
          <a:off x="0" y="0"/>
          <a:ext cx="0" cy="0"/>
          <a:chOff x="0" y="0"/>
          <a:chExt cx="0" cy="0"/>
        </a:xfrm>
      </p:grpSpPr>
      <p:sp>
        <p:nvSpPr>
          <p:cNvPr id="2479" name="Google Shape;2479;p28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80" name="Google Shape;2480;p2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5" name="Shape 2485"/>
        <p:cNvGrpSpPr/>
        <p:nvPr/>
      </p:nvGrpSpPr>
      <p:grpSpPr>
        <a:xfrm>
          <a:off x="0" y="0"/>
          <a:ext cx="0" cy="0"/>
          <a:chOff x="0" y="0"/>
          <a:chExt cx="0" cy="0"/>
        </a:xfrm>
      </p:grpSpPr>
      <p:sp>
        <p:nvSpPr>
          <p:cNvPr id="2486" name="Google Shape;2486;p28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87" name="Google Shape;2487;p2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1" name="Shape 2491"/>
        <p:cNvGrpSpPr/>
        <p:nvPr/>
      </p:nvGrpSpPr>
      <p:grpSpPr>
        <a:xfrm>
          <a:off x="0" y="0"/>
          <a:ext cx="0" cy="0"/>
          <a:chOff x="0" y="0"/>
          <a:chExt cx="0" cy="0"/>
        </a:xfrm>
      </p:grpSpPr>
      <p:sp>
        <p:nvSpPr>
          <p:cNvPr id="2492" name="Google Shape;2492;p28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93" name="Google Shape;2493;p2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7" name="Shape 2497"/>
        <p:cNvGrpSpPr/>
        <p:nvPr/>
      </p:nvGrpSpPr>
      <p:grpSpPr>
        <a:xfrm>
          <a:off x="0" y="0"/>
          <a:ext cx="0" cy="0"/>
          <a:chOff x="0" y="0"/>
          <a:chExt cx="0" cy="0"/>
        </a:xfrm>
      </p:grpSpPr>
      <p:sp>
        <p:nvSpPr>
          <p:cNvPr id="2498" name="Google Shape;2498;p28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99" name="Google Shape;2499;p2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8" name="Google Shape;368;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3" name="Shape 2503"/>
        <p:cNvGrpSpPr/>
        <p:nvPr/>
      </p:nvGrpSpPr>
      <p:grpSpPr>
        <a:xfrm>
          <a:off x="0" y="0"/>
          <a:ext cx="0" cy="0"/>
          <a:chOff x="0" y="0"/>
          <a:chExt cx="0" cy="0"/>
        </a:xfrm>
      </p:grpSpPr>
      <p:sp>
        <p:nvSpPr>
          <p:cNvPr id="2504" name="Google Shape;2504;p28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05" name="Google Shape;2505;p2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9" name="Shape 2509"/>
        <p:cNvGrpSpPr/>
        <p:nvPr/>
      </p:nvGrpSpPr>
      <p:grpSpPr>
        <a:xfrm>
          <a:off x="0" y="0"/>
          <a:ext cx="0" cy="0"/>
          <a:chOff x="0" y="0"/>
          <a:chExt cx="0" cy="0"/>
        </a:xfrm>
      </p:grpSpPr>
      <p:sp>
        <p:nvSpPr>
          <p:cNvPr id="2510" name="Google Shape;2510;p28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11" name="Google Shape;2511;p2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6" name="Shape 2516"/>
        <p:cNvGrpSpPr/>
        <p:nvPr/>
      </p:nvGrpSpPr>
      <p:grpSpPr>
        <a:xfrm>
          <a:off x="0" y="0"/>
          <a:ext cx="0" cy="0"/>
          <a:chOff x="0" y="0"/>
          <a:chExt cx="0" cy="0"/>
        </a:xfrm>
      </p:grpSpPr>
      <p:sp>
        <p:nvSpPr>
          <p:cNvPr id="2517" name="Google Shape;2517;p28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18" name="Google Shape;2518;p2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2" name="Shape 2522"/>
        <p:cNvGrpSpPr/>
        <p:nvPr/>
      </p:nvGrpSpPr>
      <p:grpSpPr>
        <a:xfrm>
          <a:off x="0" y="0"/>
          <a:ext cx="0" cy="0"/>
          <a:chOff x="0" y="0"/>
          <a:chExt cx="0" cy="0"/>
        </a:xfrm>
      </p:grpSpPr>
      <p:sp>
        <p:nvSpPr>
          <p:cNvPr id="2523" name="Google Shape;2523;g1afdecca7d6ddd49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524" name="Google Shape;2524;g1afdecca7d6ddd49_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25" name="Google Shape;2525;g1afdecca7d6ddd49_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0" name="Shape 2530"/>
        <p:cNvGrpSpPr/>
        <p:nvPr/>
      </p:nvGrpSpPr>
      <p:grpSpPr>
        <a:xfrm>
          <a:off x="0" y="0"/>
          <a:ext cx="0" cy="0"/>
          <a:chOff x="0" y="0"/>
          <a:chExt cx="0" cy="0"/>
        </a:xfrm>
      </p:grpSpPr>
      <p:sp>
        <p:nvSpPr>
          <p:cNvPr id="2531" name="Google Shape;2531;g1afdecca7d6ddd49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532" name="Google Shape;2532;g1afdecca7d6ddd49_1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33" name="Google Shape;2533;g1afdecca7d6ddd49_1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6" name="Shape 2536"/>
        <p:cNvGrpSpPr/>
        <p:nvPr/>
      </p:nvGrpSpPr>
      <p:grpSpPr>
        <a:xfrm>
          <a:off x="0" y="0"/>
          <a:ext cx="0" cy="0"/>
          <a:chOff x="0" y="0"/>
          <a:chExt cx="0" cy="0"/>
        </a:xfrm>
      </p:grpSpPr>
      <p:sp>
        <p:nvSpPr>
          <p:cNvPr id="2537" name="Google Shape;2537;g30f160e7000_79_1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38" name="Google Shape;2538;g30f160e7000_79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2" name="Shape 2542"/>
        <p:cNvGrpSpPr/>
        <p:nvPr/>
      </p:nvGrpSpPr>
      <p:grpSpPr>
        <a:xfrm>
          <a:off x="0" y="0"/>
          <a:ext cx="0" cy="0"/>
          <a:chOff x="0" y="0"/>
          <a:chExt cx="0" cy="0"/>
        </a:xfrm>
      </p:grpSpPr>
      <p:sp>
        <p:nvSpPr>
          <p:cNvPr id="2543" name="Google Shape;2543;g30f160e7000_79_1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44" name="Google Shape;2544;g30f160e7000_79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0" name="Shape 2550"/>
        <p:cNvGrpSpPr/>
        <p:nvPr/>
      </p:nvGrpSpPr>
      <p:grpSpPr>
        <a:xfrm>
          <a:off x="0" y="0"/>
          <a:ext cx="0" cy="0"/>
          <a:chOff x="0" y="0"/>
          <a:chExt cx="0" cy="0"/>
        </a:xfrm>
      </p:grpSpPr>
      <p:sp>
        <p:nvSpPr>
          <p:cNvPr id="2551" name="Google Shape;2551;g30f160e7000_79_2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52" name="Google Shape;2552;g30f160e7000_79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6" name="Shape 2556"/>
        <p:cNvGrpSpPr/>
        <p:nvPr/>
      </p:nvGrpSpPr>
      <p:grpSpPr>
        <a:xfrm>
          <a:off x="0" y="0"/>
          <a:ext cx="0" cy="0"/>
          <a:chOff x="0" y="0"/>
          <a:chExt cx="0" cy="0"/>
        </a:xfrm>
      </p:grpSpPr>
      <p:sp>
        <p:nvSpPr>
          <p:cNvPr id="2557" name="Google Shape;2557;g30f160e7000_79_2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58" name="Google Shape;2558;g30f160e7000_79_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3" name="Shape 2563"/>
        <p:cNvGrpSpPr/>
        <p:nvPr/>
      </p:nvGrpSpPr>
      <p:grpSpPr>
        <a:xfrm>
          <a:off x="0" y="0"/>
          <a:ext cx="0" cy="0"/>
          <a:chOff x="0" y="0"/>
          <a:chExt cx="0" cy="0"/>
        </a:xfrm>
      </p:grpSpPr>
      <p:sp>
        <p:nvSpPr>
          <p:cNvPr id="2564" name="Google Shape;2564;g30f160e7000_79_3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65" name="Google Shape;2565;g30f160e7000_79_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4" name="Google Shape;374;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1" name="Shape 2571"/>
        <p:cNvGrpSpPr/>
        <p:nvPr/>
      </p:nvGrpSpPr>
      <p:grpSpPr>
        <a:xfrm>
          <a:off x="0" y="0"/>
          <a:ext cx="0" cy="0"/>
          <a:chOff x="0" y="0"/>
          <a:chExt cx="0" cy="0"/>
        </a:xfrm>
      </p:grpSpPr>
      <p:sp>
        <p:nvSpPr>
          <p:cNvPr id="2572" name="Google Shape;2572;g30f160e7000_79_4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73" name="Google Shape;2573;g30f160e7000_79_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8" name="Shape 2578"/>
        <p:cNvGrpSpPr/>
        <p:nvPr/>
      </p:nvGrpSpPr>
      <p:grpSpPr>
        <a:xfrm>
          <a:off x="0" y="0"/>
          <a:ext cx="0" cy="0"/>
          <a:chOff x="0" y="0"/>
          <a:chExt cx="0" cy="0"/>
        </a:xfrm>
      </p:grpSpPr>
      <p:sp>
        <p:nvSpPr>
          <p:cNvPr id="2579" name="Google Shape;2579;g30f160e7000_79_4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80" name="Google Shape;2580;g30f160e7000_79_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4" name="Shape 2584"/>
        <p:cNvGrpSpPr/>
        <p:nvPr/>
      </p:nvGrpSpPr>
      <p:grpSpPr>
        <a:xfrm>
          <a:off x="0" y="0"/>
          <a:ext cx="0" cy="0"/>
          <a:chOff x="0" y="0"/>
          <a:chExt cx="0" cy="0"/>
        </a:xfrm>
      </p:grpSpPr>
      <p:sp>
        <p:nvSpPr>
          <p:cNvPr id="2585" name="Google Shape;2585;g30f160e7000_79_5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86" name="Google Shape;2586;g30f160e7000_79_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0" name="Shape 2590"/>
        <p:cNvGrpSpPr/>
        <p:nvPr/>
      </p:nvGrpSpPr>
      <p:grpSpPr>
        <a:xfrm>
          <a:off x="0" y="0"/>
          <a:ext cx="0" cy="0"/>
          <a:chOff x="0" y="0"/>
          <a:chExt cx="0" cy="0"/>
        </a:xfrm>
      </p:grpSpPr>
      <p:sp>
        <p:nvSpPr>
          <p:cNvPr id="2591" name="Google Shape;2591;g30f160e7000_79_5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92" name="Google Shape;2592;g30f160e7000_79_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6" name="Shape 2596"/>
        <p:cNvGrpSpPr/>
        <p:nvPr/>
      </p:nvGrpSpPr>
      <p:grpSpPr>
        <a:xfrm>
          <a:off x="0" y="0"/>
          <a:ext cx="0" cy="0"/>
          <a:chOff x="0" y="0"/>
          <a:chExt cx="0" cy="0"/>
        </a:xfrm>
      </p:grpSpPr>
      <p:sp>
        <p:nvSpPr>
          <p:cNvPr id="2597" name="Google Shape;2597;g30f160e7000_79_6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98" name="Google Shape;2598;g30f160e7000_79_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2" name="Shape 2602"/>
        <p:cNvGrpSpPr/>
        <p:nvPr/>
      </p:nvGrpSpPr>
      <p:grpSpPr>
        <a:xfrm>
          <a:off x="0" y="0"/>
          <a:ext cx="0" cy="0"/>
          <a:chOff x="0" y="0"/>
          <a:chExt cx="0" cy="0"/>
        </a:xfrm>
      </p:grpSpPr>
      <p:sp>
        <p:nvSpPr>
          <p:cNvPr id="2603" name="Google Shape;2603;g30f160e7000_79_6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04" name="Google Shape;2604;g30f160e7000_79_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8" name="Shape 2608"/>
        <p:cNvGrpSpPr/>
        <p:nvPr/>
      </p:nvGrpSpPr>
      <p:grpSpPr>
        <a:xfrm>
          <a:off x="0" y="0"/>
          <a:ext cx="0" cy="0"/>
          <a:chOff x="0" y="0"/>
          <a:chExt cx="0" cy="0"/>
        </a:xfrm>
      </p:grpSpPr>
      <p:sp>
        <p:nvSpPr>
          <p:cNvPr id="2609" name="Google Shape;2609;g30f160e7000_79_7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10" name="Google Shape;2610;g30f160e7000_79_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4" name="Shape 2614"/>
        <p:cNvGrpSpPr/>
        <p:nvPr/>
      </p:nvGrpSpPr>
      <p:grpSpPr>
        <a:xfrm>
          <a:off x="0" y="0"/>
          <a:ext cx="0" cy="0"/>
          <a:chOff x="0" y="0"/>
          <a:chExt cx="0" cy="0"/>
        </a:xfrm>
      </p:grpSpPr>
      <p:sp>
        <p:nvSpPr>
          <p:cNvPr id="2615" name="Google Shape;2615;g30f160e7000_79_7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16" name="Google Shape;2616;g30f160e7000_79_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1" name="Shape 2621"/>
        <p:cNvGrpSpPr/>
        <p:nvPr/>
      </p:nvGrpSpPr>
      <p:grpSpPr>
        <a:xfrm>
          <a:off x="0" y="0"/>
          <a:ext cx="0" cy="0"/>
          <a:chOff x="0" y="0"/>
          <a:chExt cx="0" cy="0"/>
        </a:xfrm>
      </p:grpSpPr>
      <p:sp>
        <p:nvSpPr>
          <p:cNvPr id="2622" name="Google Shape;2622;g30f160e7000_79_8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23" name="Google Shape;2623;g30f160e7000_79_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8" name="Shape 2628"/>
        <p:cNvGrpSpPr/>
        <p:nvPr/>
      </p:nvGrpSpPr>
      <p:grpSpPr>
        <a:xfrm>
          <a:off x="0" y="0"/>
          <a:ext cx="0" cy="0"/>
          <a:chOff x="0" y="0"/>
          <a:chExt cx="0" cy="0"/>
        </a:xfrm>
      </p:grpSpPr>
      <p:sp>
        <p:nvSpPr>
          <p:cNvPr id="2629" name="Google Shape;2629;g30f160e7000_79_9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30" name="Google Shape;2630;g30f160e7000_79_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2" name="Google Shape;382;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4" name="Shape 2634"/>
        <p:cNvGrpSpPr/>
        <p:nvPr/>
      </p:nvGrpSpPr>
      <p:grpSpPr>
        <a:xfrm>
          <a:off x="0" y="0"/>
          <a:ext cx="0" cy="0"/>
          <a:chOff x="0" y="0"/>
          <a:chExt cx="0" cy="0"/>
        </a:xfrm>
      </p:grpSpPr>
      <p:sp>
        <p:nvSpPr>
          <p:cNvPr id="2635" name="Google Shape;2635;g30f160e7000_79_9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36" name="Google Shape;2636;g30f160e7000_79_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0" name="Shape 2640"/>
        <p:cNvGrpSpPr/>
        <p:nvPr/>
      </p:nvGrpSpPr>
      <p:grpSpPr>
        <a:xfrm>
          <a:off x="0" y="0"/>
          <a:ext cx="0" cy="0"/>
          <a:chOff x="0" y="0"/>
          <a:chExt cx="0" cy="0"/>
        </a:xfrm>
      </p:grpSpPr>
      <p:sp>
        <p:nvSpPr>
          <p:cNvPr id="2641" name="Google Shape;2641;g30f160e7000_79_10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42" name="Google Shape;2642;g30f160e7000_79_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6" name="Shape 2646"/>
        <p:cNvGrpSpPr/>
        <p:nvPr/>
      </p:nvGrpSpPr>
      <p:grpSpPr>
        <a:xfrm>
          <a:off x="0" y="0"/>
          <a:ext cx="0" cy="0"/>
          <a:chOff x="0" y="0"/>
          <a:chExt cx="0" cy="0"/>
        </a:xfrm>
      </p:grpSpPr>
      <p:sp>
        <p:nvSpPr>
          <p:cNvPr id="2647" name="Google Shape;2647;g1afdecca7d6ddd49_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648" name="Google Shape;2648;g1afdecca7d6ddd49_2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49" name="Google Shape;2649;g1afdecca7d6ddd49_2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3" name="Shape 2653"/>
        <p:cNvGrpSpPr/>
        <p:nvPr/>
      </p:nvGrpSpPr>
      <p:grpSpPr>
        <a:xfrm>
          <a:off x="0" y="0"/>
          <a:ext cx="0" cy="0"/>
          <a:chOff x="0" y="0"/>
          <a:chExt cx="0" cy="0"/>
        </a:xfrm>
      </p:grpSpPr>
      <p:sp>
        <p:nvSpPr>
          <p:cNvPr id="2654" name="Google Shape;2654;p29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55" name="Google Shape;2655;p2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8" name="Shape 2658"/>
        <p:cNvGrpSpPr/>
        <p:nvPr/>
      </p:nvGrpSpPr>
      <p:grpSpPr>
        <a:xfrm>
          <a:off x="0" y="0"/>
          <a:ext cx="0" cy="0"/>
          <a:chOff x="0" y="0"/>
          <a:chExt cx="0" cy="0"/>
        </a:xfrm>
      </p:grpSpPr>
      <p:sp>
        <p:nvSpPr>
          <p:cNvPr id="2659" name="Google Shape;2659;p29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60" name="Google Shape;2660;p2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4" name="Shape 2664"/>
        <p:cNvGrpSpPr/>
        <p:nvPr/>
      </p:nvGrpSpPr>
      <p:grpSpPr>
        <a:xfrm>
          <a:off x="0" y="0"/>
          <a:ext cx="0" cy="0"/>
          <a:chOff x="0" y="0"/>
          <a:chExt cx="0" cy="0"/>
        </a:xfrm>
      </p:grpSpPr>
      <p:sp>
        <p:nvSpPr>
          <p:cNvPr id="2665" name="Google Shape;2665;p29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66" name="Google Shape;2666;p2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0" name="Shape 2670"/>
        <p:cNvGrpSpPr/>
        <p:nvPr/>
      </p:nvGrpSpPr>
      <p:grpSpPr>
        <a:xfrm>
          <a:off x="0" y="0"/>
          <a:ext cx="0" cy="0"/>
          <a:chOff x="0" y="0"/>
          <a:chExt cx="0" cy="0"/>
        </a:xfrm>
      </p:grpSpPr>
      <p:sp>
        <p:nvSpPr>
          <p:cNvPr id="2671" name="Google Shape;2671;p29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72" name="Google Shape;2672;p2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6" name="Shape 2676"/>
        <p:cNvGrpSpPr/>
        <p:nvPr/>
      </p:nvGrpSpPr>
      <p:grpSpPr>
        <a:xfrm>
          <a:off x="0" y="0"/>
          <a:ext cx="0" cy="0"/>
          <a:chOff x="0" y="0"/>
          <a:chExt cx="0" cy="0"/>
        </a:xfrm>
      </p:grpSpPr>
      <p:sp>
        <p:nvSpPr>
          <p:cNvPr id="2677" name="Google Shape;2677;p29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78" name="Google Shape;2678;p2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2" name="Shape 2682"/>
        <p:cNvGrpSpPr/>
        <p:nvPr/>
      </p:nvGrpSpPr>
      <p:grpSpPr>
        <a:xfrm>
          <a:off x="0" y="0"/>
          <a:ext cx="0" cy="0"/>
          <a:chOff x="0" y="0"/>
          <a:chExt cx="0" cy="0"/>
        </a:xfrm>
      </p:grpSpPr>
      <p:sp>
        <p:nvSpPr>
          <p:cNvPr id="2683" name="Google Shape;2683;p29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84" name="Google Shape;2684;p2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8" name="Shape 2688"/>
        <p:cNvGrpSpPr/>
        <p:nvPr/>
      </p:nvGrpSpPr>
      <p:grpSpPr>
        <a:xfrm>
          <a:off x="0" y="0"/>
          <a:ext cx="0" cy="0"/>
          <a:chOff x="0" y="0"/>
          <a:chExt cx="0" cy="0"/>
        </a:xfrm>
      </p:grpSpPr>
      <p:sp>
        <p:nvSpPr>
          <p:cNvPr id="2689" name="Google Shape;2689;p29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90" name="Google Shape;2690;p2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8" name="Google Shape;388;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4" name="Shape 2694"/>
        <p:cNvGrpSpPr/>
        <p:nvPr/>
      </p:nvGrpSpPr>
      <p:grpSpPr>
        <a:xfrm>
          <a:off x="0" y="0"/>
          <a:ext cx="0" cy="0"/>
          <a:chOff x="0" y="0"/>
          <a:chExt cx="0" cy="0"/>
        </a:xfrm>
      </p:grpSpPr>
      <p:sp>
        <p:nvSpPr>
          <p:cNvPr id="2695" name="Google Shape;2695;p29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96" name="Google Shape;2696;p2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3" name="Shape 2703"/>
        <p:cNvGrpSpPr/>
        <p:nvPr/>
      </p:nvGrpSpPr>
      <p:grpSpPr>
        <a:xfrm>
          <a:off x="0" y="0"/>
          <a:ext cx="0" cy="0"/>
          <a:chOff x="0" y="0"/>
          <a:chExt cx="0" cy="0"/>
        </a:xfrm>
      </p:grpSpPr>
      <p:sp>
        <p:nvSpPr>
          <p:cNvPr id="2704" name="Google Shape;2704;p29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05" name="Google Shape;2705;p2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9" name="Shape 2709"/>
        <p:cNvGrpSpPr/>
        <p:nvPr/>
      </p:nvGrpSpPr>
      <p:grpSpPr>
        <a:xfrm>
          <a:off x="0" y="0"/>
          <a:ext cx="0" cy="0"/>
          <a:chOff x="0" y="0"/>
          <a:chExt cx="0" cy="0"/>
        </a:xfrm>
      </p:grpSpPr>
      <p:sp>
        <p:nvSpPr>
          <p:cNvPr id="2710" name="Google Shape;2710;p29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11" name="Google Shape;2711;p2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5" name="Shape 2715"/>
        <p:cNvGrpSpPr/>
        <p:nvPr/>
      </p:nvGrpSpPr>
      <p:grpSpPr>
        <a:xfrm>
          <a:off x="0" y="0"/>
          <a:ext cx="0" cy="0"/>
          <a:chOff x="0" y="0"/>
          <a:chExt cx="0" cy="0"/>
        </a:xfrm>
      </p:grpSpPr>
      <p:sp>
        <p:nvSpPr>
          <p:cNvPr id="2716" name="Google Shape;2716;p30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17" name="Google Shape;2717;p3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2" name="Shape 2722"/>
        <p:cNvGrpSpPr/>
        <p:nvPr/>
      </p:nvGrpSpPr>
      <p:grpSpPr>
        <a:xfrm>
          <a:off x="0" y="0"/>
          <a:ext cx="0" cy="0"/>
          <a:chOff x="0" y="0"/>
          <a:chExt cx="0" cy="0"/>
        </a:xfrm>
      </p:grpSpPr>
      <p:sp>
        <p:nvSpPr>
          <p:cNvPr id="2723" name="Google Shape;2723;p3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24" name="Google Shape;2724;p3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7" name="Shape 2727"/>
        <p:cNvGrpSpPr/>
        <p:nvPr/>
      </p:nvGrpSpPr>
      <p:grpSpPr>
        <a:xfrm>
          <a:off x="0" y="0"/>
          <a:ext cx="0" cy="0"/>
          <a:chOff x="0" y="0"/>
          <a:chExt cx="0" cy="0"/>
        </a:xfrm>
      </p:grpSpPr>
      <p:sp>
        <p:nvSpPr>
          <p:cNvPr id="2728" name="Google Shape;2728;p3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29" name="Google Shape;2729;p3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4" name="Shape 2734"/>
        <p:cNvGrpSpPr/>
        <p:nvPr/>
      </p:nvGrpSpPr>
      <p:grpSpPr>
        <a:xfrm>
          <a:off x="0" y="0"/>
          <a:ext cx="0" cy="0"/>
          <a:chOff x="0" y="0"/>
          <a:chExt cx="0" cy="0"/>
        </a:xfrm>
      </p:grpSpPr>
      <p:sp>
        <p:nvSpPr>
          <p:cNvPr id="2735" name="Google Shape;2735;p3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36" name="Google Shape;2736;p3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1" name="Shape 2741"/>
        <p:cNvGrpSpPr/>
        <p:nvPr/>
      </p:nvGrpSpPr>
      <p:grpSpPr>
        <a:xfrm>
          <a:off x="0" y="0"/>
          <a:ext cx="0" cy="0"/>
          <a:chOff x="0" y="0"/>
          <a:chExt cx="0" cy="0"/>
        </a:xfrm>
      </p:grpSpPr>
      <p:sp>
        <p:nvSpPr>
          <p:cNvPr id="2742" name="Google Shape;2742;p3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43" name="Google Shape;2743;p3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7" name="Shape 2747"/>
        <p:cNvGrpSpPr/>
        <p:nvPr/>
      </p:nvGrpSpPr>
      <p:grpSpPr>
        <a:xfrm>
          <a:off x="0" y="0"/>
          <a:ext cx="0" cy="0"/>
          <a:chOff x="0" y="0"/>
          <a:chExt cx="0" cy="0"/>
        </a:xfrm>
      </p:grpSpPr>
      <p:sp>
        <p:nvSpPr>
          <p:cNvPr id="2748" name="Google Shape;2748;p3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49" name="Google Shape;2749;p3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3" name="Shape 2753"/>
        <p:cNvGrpSpPr/>
        <p:nvPr/>
      </p:nvGrpSpPr>
      <p:grpSpPr>
        <a:xfrm>
          <a:off x="0" y="0"/>
          <a:ext cx="0" cy="0"/>
          <a:chOff x="0" y="0"/>
          <a:chExt cx="0" cy="0"/>
        </a:xfrm>
      </p:grpSpPr>
      <p:sp>
        <p:nvSpPr>
          <p:cNvPr id="2754" name="Google Shape;2754;p3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55" name="Google Shape;2755;p3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3" name="Google Shape;393;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2" name="Shape 2762"/>
        <p:cNvGrpSpPr/>
        <p:nvPr/>
      </p:nvGrpSpPr>
      <p:grpSpPr>
        <a:xfrm>
          <a:off x="0" y="0"/>
          <a:ext cx="0" cy="0"/>
          <a:chOff x="0" y="0"/>
          <a:chExt cx="0" cy="0"/>
        </a:xfrm>
      </p:grpSpPr>
      <p:sp>
        <p:nvSpPr>
          <p:cNvPr id="2763" name="Google Shape;2763;p3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64" name="Google Shape;2764;p3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8" name="Shape 2768"/>
        <p:cNvGrpSpPr/>
        <p:nvPr/>
      </p:nvGrpSpPr>
      <p:grpSpPr>
        <a:xfrm>
          <a:off x="0" y="0"/>
          <a:ext cx="0" cy="0"/>
          <a:chOff x="0" y="0"/>
          <a:chExt cx="0" cy="0"/>
        </a:xfrm>
      </p:grpSpPr>
      <p:sp>
        <p:nvSpPr>
          <p:cNvPr id="2769" name="Google Shape;2769;p3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70" name="Google Shape;2770;p3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5" name="Shape 2775"/>
        <p:cNvGrpSpPr/>
        <p:nvPr/>
      </p:nvGrpSpPr>
      <p:grpSpPr>
        <a:xfrm>
          <a:off x="0" y="0"/>
          <a:ext cx="0" cy="0"/>
          <a:chOff x="0" y="0"/>
          <a:chExt cx="0" cy="0"/>
        </a:xfrm>
      </p:grpSpPr>
      <p:sp>
        <p:nvSpPr>
          <p:cNvPr id="2776" name="Google Shape;2776;p3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77" name="Google Shape;2777;p3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2" name="Shape 2782"/>
        <p:cNvGrpSpPr/>
        <p:nvPr/>
      </p:nvGrpSpPr>
      <p:grpSpPr>
        <a:xfrm>
          <a:off x="0" y="0"/>
          <a:ext cx="0" cy="0"/>
          <a:chOff x="0" y="0"/>
          <a:chExt cx="0" cy="0"/>
        </a:xfrm>
      </p:grpSpPr>
      <p:sp>
        <p:nvSpPr>
          <p:cNvPr id="2783" name="Google Shape;2783;p3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84" name="Google Shape;2784;p3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8" name="Shape 2788"/>
        <p:cNvGrpSpPr/>
        <p:nvPr/>
      </p:nvGrpSpPr>
      <p:grpSpPr>
        <a:xfrm>
          <a:off x="0" y="0"/>
          <a:ext cx="0" cy="0"/>
          <a:chOff x="0" y="0"/>
          <a:chExt cx="0" cy="0"/>
        </a:xfrm>
      </p:grpSpPr>
      <p:sp>
        <p:nvSpPr>
          <p:cNvPr id="2789" name="Google Shape;2789;p3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90" name="Google Shape;2790;p3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3" name="Shape 2793"/>
        <p:cNvGrpSpPr/>
        <p:nvPr/>
      </p:nvGrpSpPr>
      <p:grpSpPr>
        <a:xfrm>
          <a:off x="0" y="0"/>
          <a:ext cx="0" cy="0"/>
          <a:chOff x="0" y="0"/>
          <a:chExt cx="0" cy="0"/>
        </a:xfrm>
      </p:grpSpPr>
      <p:sp>
        <p:nvSpPr>
          <p:cNvPr id="2794" name="Google Shape;2794;p3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95" name="Google Shape;2795;p3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8" name="Shape 2798"/>
        <p:cNvGrpSpPr/>
        <p:nvPr/>
      </p:nvGrpSpPr>
      <p:grpSpPr>
        <a:xfrm>
          <a:off x="0" y="0"/>
          <a:ext cx="0" cy="0"/>
          <a:chOff x="0" y="0"/>
          <a:chExt cx="0" cy="0"/>
        </a:xfrm>
      </p:grpSpPr>
      <p:sp>
        <p:nvSpPr>
          <p:cNvPr id="2799" name="Google Shape;2799;p3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00" name="Google Shape;2800;p3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5" name="Shape 2805"/>
        <p:cNvGrpSpPr/>
        <p:nvPr/>
      </p:nvGrpSpPr>
      <p:grpSpPr>
        <a:xfrm>
          <a:off x="0" y="0"/>
          <a:ext cx="0" cy="0"/>
          <a:chOff x="0" y="0"/>
          <a:chExt cx="0" cy="0"/>
        </a:xfrm>
      </p:grpSpPr>
      <p:sp>
        <p:nvSpPr>
          <p:cNvPr id="2806" name="Google Shape;2806;p3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07" name="Google Shape;2807;p3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2" name="Shape 2812"/>
        <p:cNvGrpSpPr/>
        <p:nvPr/>
      </p:nvGrpSpPr>
      <p:grpSpPr>
        <a:xfrm>
          <a:off x="0" y="0"/>
          <a:ext cx="0" cy="0"/>
          <a:chOff x="0" y="0"/>
          <a:chExt cx="0" cy="0"/>
        </a:xfrm>
      </p:grpSpPr>
      <p:sp>
        <p:nvSpPr>
          <p:cNvPr id="2813" name="Google Shape;2813;p3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14" name="Google Shape;2814;p3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8" name="Shape 2818"/>
        <p:cNvGrpSpPr/>
        <p:nvPr/>
      </p:nvGrpSpPr>
      <p:grpSpPr>
        <a:xfrm>
          <a:off x="0" y="0"/>
          <a:ext cx="0" cy="0"/>
          <a:chOff x="0" y="0"/>
          <a:chExt cx="0" cy="0"/>
        </a:xfrm>
      </p:grpSpPr>
      <p:sp>
        <p:nvSpPr>
          <p:cNvPr id="2819" name="Google Shape;2819;p3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20" name="Google Shape;2820;p3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4" name="Google Shape;404;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8" name="Shape 2828"/>
        <p:cNvGrpSpPr/>
        <p:nvPr/>
      </p:nvGrpSpPr>
      <p:grpSpPr>
        <a:xfrm>
          <a:off x="0" y="0"/>
          <a:ext cx="0" cy="0"/>
          <a:chOff x="0" y="0"/>
          <a:chExt cx="0" cy="0"/>
        </a:xfrm>
      </p:grpSpPr>
      <p:sp>
        <p:nvSpPr>
          <p:cNvPr id="2829" name="Google Shape;2829;p3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30" name="Google Shape;2830;p3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5" name="Shape 2835"/>
        <p:cNvGrpSpPr/>
        <p:nvPr/>
      </p:nvGrpSpPr>
      <p:grpSpPr>
        <a:xfrm>
          <a:off x="0" y="0"/>
          <a:ext cx="0" cy="0"/>
          <a:chOff x="0" y="0"/>
          <a:chExt cx="0" cy="0"/>
        </a:xfrm>
      </p:grpSpPr>
      <p:sp>
        <p:nvSpPr>
          <p:cNvPr id="2836" name="Google Shape;2836;p3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37" name="Google Shape;2837;p3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2" name="Shape 2842"/>
        <p:cNvGrpSpPr/>
        <p:nvPr/>
      </p:nvGrpSpPr>
      <p:grpSpPr>
        <a:xfrm>
          <a:off x="0" y="0"/>
          <a:ext cx="0" cy="0"/>
          <a:chOff x="0" y="0"/>
          <a:chExt cx="0" cy="0"/>
        </a:xfrm>
      </p:grpSpPr>
      <p:sp>
        <p:nvSpPr>
          <p:cNvPr id="2843" name="Google Shape;2843;p3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44" name="Google Shape;2844;p3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7" name="Shape 2847"/>
        <p:cNvGrpSpPr/>
        <p:nvPr/>
      </p:nvGrpSpPr>
      <p:grpSpPr>
        <a:xfrm>
          <a:off x="0" y="0"/>
          <a:ext cx="0" cy="0"/>
          <a:chOff x="0" y="0"/>
          <a:chExt cx="0" cy="0"/>
        </a:xfrm>
      </p:grpSpPr>
      <p:sp>
        <p:nvSpPr>
          <p:cNvPr id="2848" name="Google Shape;2848;p3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49" name="Google Shape;2849;p3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2" name="Shape 2852"/>
        <p:cNvGrpSpPr/>
        <p:nvPr/>
      </p:nvGrpSpPr>
      <p:grpSpPr>
        <a:xfrm>
          <a:off x="0" y="0"/>
          <a:ext cx="0" cy="0"/>
          <a:chOff x="0" y="0"/>
          <a:chExt cx="0" cy="0"/>
        </a:xfrm>
      </p:grpSpPr>
      <p:sp>
        <p:nvSpPr>
          <p:cNvPr id="2853" name="Google Shape;2853;p3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54" name="Google Shape;2854;p3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1" name="Shape 2861"/>
        <p:cNvGrpSpPr/>
        <p:nvPr/>
      </p:nvGrpSpPr>
      <p:grpSpPr>
        <a:xfrm>
          <a:off x="0" y="0"/>
          <a:ext cx="0" cy="0"/>
          <a:chOff x="0" y="0"/>
          <a:chExt cx="0" cy="0"/>
        </a:xfrm>
      </p:grpSpPr>
      <p:sp>
        <p:nvSpPr>
          <p:cNvPr id="2862" name="Google Shape;2862;p3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63" name="Google Shape;2863;p3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7" name="Shape 2877"/>
        <p:cNvGrpSpPr/>
        <p:nvPr/>
      </p:nvGrpSpPr>
      <p:grpSpPr>
        <a:xfrm>
          <a:off x="0" y="0"/>
          <a:ext cx="0" cy="0"/>
          <a:chOff x="0" y="0"/>
          <a:chExt cx="0" cy="0"/>
        </a:xfrm>
      </p:grpSpPr>
      <p:sp>
        <p:nvSpPr>
          <p:cNvPr id="2878" name="Google Shape;2878;p3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79" name="Google Shape;2879;p3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6" name="Shape 2896"/>
        <p:cNvGrpSpPr/>
        <p:nvPr/>
      </p:nvGrpSpPr>
      <p:grpSpPr>
        <a:xfrm>
          <a:off x="0" y="0"/>
          <a:ext cx="0" cy="0"/>
          <a:chOff x="0" y="0"/>
          <a:chExt cx="0" cy="0"/>
        </a:xfrm>
      </p:grpSpPr>
      <p:sp>
        <p:nvSpPr>
          <p:cNvPr id="2897" name="Google Shape;2897;p3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98" name="Google Shape;2898;p3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2" name="Shape 2902"/>
        <p:cNvGrpSpPr/>
        <p:nvPr/>
      </p:nvGrpSpPr>
      <p:grpSpPr>
        <a:xfrm>
          <a:off x="0" y="0"/>
          <a:ext cx="0" cy="0"/>
          <a:chOff x="0" y="0"/>
          <a:chExt cx="0" cy="0"/>
        </a:xfrm>
      </p:grpSpPr>
      <p:sp>
        <p:nvSpPr>
          <p:cNvPr id="2903" name="Google Shape;2903;p3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04" name="Google Shape;2904;p3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7" name="Shape 2907"/>
        <p:cNvGrpSpPr/>
        <p:nvPr/>
      </p:nvGrpSpPr>
      <p:grpSpPr>
        <a:xfrm>
          <a:off x="0" y="0"/>
          <a:ext cx="0" cy="0"/>
          <a:chOff x="0" y="0"/>
          <a:chExt cx="0" cy="0"/>
        </a:xfrm>
      </p:grpSpPr>
      <p:sp>
        <p:nvSpPr>
          <p:cNvPr id="2908" name="Google Shape;2908;p3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09" name="Google Shape;2909;p3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0" name="Google Shape;410;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4" name="Shape 2914"/>
        <p:cNvGrpSpPr/>
        <p:nvPr/>
      </p:nvGrpSpPr>
      <p:grpSpPr>
        <a:xfrm>
          <a:off x="0" y="0"/>
          <a:ext cx="0" cy="0"/>
          <a:chOff x="0" y="0"/>
          <a:chExt cx="0" cy="0"/>
        </a:xfrm>
      </p:grpSpPr>
      <p:sp>
        <p:nvSpPr>
          <p:cNvPr id="2915" name="Google Shape;2915;p3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16" name="Google Shape;2916;p3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1" name="Shape 2921"/>
        <p:cNvGrpSpPr/>
        <p:nvPr/>
      </p:nvGrpSpPr>
      <p:grpSpPr>
        <a:xfrm>
          <a:off x="0" y="0"/>
          <a:ext cx="0" cy="0"/>
          <a:chOff x="0" y="0"/>
          <a:chExt cx="0" cy="0"/>
        </a:xfrm>
      </p:grpSpPr>
      <p:sp>
        <p:nvSpPr>
          <p:cNvPr id="2922" name="Google Shape;2922;p3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23" name="Google Shape;2923;p3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0" name="Shape 2930"/>
        <p:cNvGrpSpPr/>
        <p:nvPr/>
      </p:nvGrpSpPr>
      <p:grpSpPr>
        <a:xfrm>
          <a:off x="0" y="0"/>
          <a:ext cx="0" cy="0"/>
          <a:chOff x="0" y="0"/>
          <a:chExt cx="0" cy="0"/>
        </a:xfrm>
      </p:grpSpPr>
      <p:sp>
        <p:nvSpPr>
          <p:cNvPr id="2931" name="Google Shape;2931;p3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32" name="Google Shape;2932;p3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8" name="Shape 2938"/>
        <p:cNvGrpSpPr/>
        <p:nvPr/>
      </p:nvGrpSpPr>
      <p:grpSpPr>
        <a:xfrm>
          <a:off x="0" y="0"/>
          <a:ext cx="0" cy="0"/>
          <a:chOff x="0" y="0"/>
          <a:chExt cx="0" cy="0"/>
        </a:xfrm>
      </p:grpSpPr>
      <p:sp>
        <p:nvSpPr>
          <p:cNvPr id="2939" name="Google Shape;2939;p3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40" name="Google Shape;2940;p3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7" name="Shape 2947"/>
        <p:cNvGrpSpPr/>
        <p:nvPr/>
      </p:nvGrpSpPr>
      <p:grpSpPr>
        <a:xfrm>
          <a:off x="0" y="0"/>
          <a:ext cx="0" cy="0"/>
          <a:chOff x="0" y="0"/>
          <a:chExt cx="0" cy="0"/>
        </a:xfrm>
      </p:grpSpPr>
      <p:sp>
        <p:nvSpPr>
          <p:cNvPr id="2948" name="Google Shape;2948;p3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49" name="Google Shape;2949;p3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3" name="Shape 2953"/>
        <p:cNvGrpSpPr/>
        <p:nvPr/>
      </p:nvGrpSpPr>
      <p:grpSpPr>
        <a:xfrm>
          <a:off x="0" y="0"/>
          <a:ext cx="0" cy="0"/>
          <a:chOff x="0" y="0"/>
          <a:chExt cx="0" cy="0"/>
        </a:xfrm>
      </p:grpSpPr>
      <p:sp>
        <p:nvSpPr>
          <p:cNvPr id="2954" name="Google Shape;2954;g30ee63f3211_1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955" name="Google Shape;2955;g30ee63f3211_1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56" name="Google Shape;2956;g30ee63f3211_1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3" name="Shape 2963"/>
        <p:cNvGrpSpPr/>
        <p:nvPr/>
      </p:nvGrpSpPr>
      <p:grpSpPr>
        <a:xfrm>
          <a:off x="0" y="0"/>
          <a:ext cx="0" cy="0"/>
          <a:chOff x="0" y="0"/>
          <a:chExt cx="0" cy="0"/>
        </a:xfrm>
      </p:grpSpPr>
      <p:sp>
        <p:nvSpPr>
          <p:cNvPr id="2964" name="Google Shape;2964;g30ee63f3211_1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965" name="Google Shape;2965;g30ee63f3211_10_1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66" name="Google Shape;2966;g30ee63f3211_10_1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1" name="Shape 2971"/>
        <p:cNvGrpSpPr/>
        <p:nvPr/>
      </p:nvGrpSpPr>
      <p:grpSpPr>
        <a:xfrm>
          <a:off x="0" y="0"/>
          <a:ext cx="0" cy="0"/>
          <a:chOff x="0" y="0"/>
          <a:chExt cx="0" cy="0"/>
        </a:xfrm>
      </p:grpSpPr>
      <p:sp>
        <p:nvSpPr>
          <p:cNvPr id="2972" name="Google Shape;2972;g30ee63f3211_1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973" name="Google Shape;2973;g30ee63f3211_10_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74" name="Google Shape;2974;g30ee63f3211_10_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9" name="Shape 2979"/>
        <p:cNvGrpSpPr/>
        <p:nvPr/>
      </p:nvGrpSpPr>
      <p:grpSpPr>
        <a:xfrm>
          <a:off x="0" y="0"/>
          <a:ext cx="0" cy="0"/>
          <a:chOff x="0" y="0"/>
          <a:chExt cx="0" cy="0"/>
        </a:xfrm>
      </p:grpSpPr>
      <p:sp>
        <p:nvSpPr>
          <p:cNvPr id="2980" name="Google Shape;2980;g30ee63f3211_5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981" name="Google Shape;2981;g30ee63f3211_5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82" name="Google Shape;2982;g30ee63f3211_5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6" name="Shape 2986"/>
        <p:cNvGrpSpPr/>
        <p:nvPr/>
      </p:nvGrpSpPr>
      <p:grpSpPr>
        <a:xfrm>
          <a:off x="0" y="0"/>
          <a:ext cx="0" cy="0"/>
          <a:chOff x="0" y="0"/>
          <a:chExt cx="0" cy="0"/>
        </a:xfrm>
      </p:grpSpPr>
      <p:sp>
        <p:nvSpPr>
          <p:cNvPr id="2987" name="Google Shape;2987;p3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88" name="Google Shape;2988;p3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30fc7e0e23c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30fc7e0e23c_0_1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2" name="Google Shape;152;g30fc7e0e23c_0_1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6" name="Google Shape;416;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2" name="Shape 2992"/>
        <p:cNvGrpSpPr/>
        <p:nvPr/>
      </p:nvGrpSpPr>
      <p:grpSpPr>
        <a:xfrm>
          <a:off x="0" y="0"/>
          <a:ext cx="0" cy="0"/>
          <a:chOff x="0" y="0"/>
          <a:chExt cx="0" cy="0"/>
        </a:xfrm>
      </p:grpSpPr>
      <p:sp>
        <p:nvSpPr>
          <p:cNvPr id="2993" name="Google Shape;2993;p3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94" name="Google Shape;2994;p3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1" name="Shape 3001"/>
        <p:cNvGrpSpPr/>
        <p:nvPr/>
      </p:nvGrpSpPr>
      <p:grpSpPr>
        <a:xfrm>
          <a:off x="0" y="0"/>
          <a:ext cx="0" cy="0"/>
          <a:chOff x="0" y="0"/>
          <a:chExt cx="0" cy="0"/>
        </a:xfrm>
      </p:grpSpPr>
      <p:sp>
        <p:nvSpPr>
          <p:cNvPr id="3002" name="Google Shape;3002;p3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03" name="Google Shape;3003;p3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7" name="Shape 3007"/>
        <p:cNvGrpSpPr/>
        <p:nvPr/>
      </p:nvGrpSpPr>
      <p:grpSpPr>
        <a:xfrm>
          <a:off x="0" y="0"/>
          <a:ext cx="0" cy="0"/>
          <a:chOff x="0" y="0"/>
          <a:chExt cx="0" cy="0"/>
        </a:xfrm>
      </p:grpSpPr>
      <p:sp>
        <p:nvSpPr>
          <p:cNvPr id="3008" name="Google Shape;3008;g5c8bce6b903ebc5f_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009" name="Google Shape;3009;g5c8bce6b903ebc5f_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10" name="Google Shape;3010;g5c8bce6b903ebc5f_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6" name="Shape 3016"/>
        <p:cNvGrpSpPr/>
        <p:nvPr/>
      </p:nvGrpSpPr>
      <p:grpSpPr>
        <a:xfrm>
          <a:off x="0" y="0"/>
          <a:ext cx="0" cy="0"/>
          <a:chOff x="0" y="0"/>
          <a:chExt cx="0" cy="0"/>
        </a:xfrm>
      </p:grpSpPr>
      <p:sp>
        <p:nvSpPr>
          <p:cNvPr id="3017" name="Google Shape;3017;p3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18" name="Google Shape;3018;p3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2" name="Shape 3022"/>
        <p:cNvGrpSpPr/>
        <p:nvPr/>
      </p:nvGrpSpPr>
      <p:grpSpPr>
        <a:xfrm>
          <a:off x="0" y="0"/>
          <a:ext cx="0" cy="0"/>
          <a:chOff x="0" y="0"/>
          <a:chExt cx="0" cy="0"/>
        </a:xfrm>
      </p:grpSpPr>
      <p:sp>
        <p:nvSpPr>
          <p:cNvPr id="3023" name="Google Shape;3023;p3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24" name="Google Shape;3024;p3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9" name="Shape 3029"/>
        <p:cNvGrpSpPr/>
        <p:nvPr/>
      </p:nvGrpSpPr>
      <p:grpSpPr>
        <a:xfrm>
          <a:off x="0" y="0"/>
          <a:ext cx="0" cy="0"/>
          <a:chOff x="0" y="0"/>
          <a:chExt cx="0" cy="0"/>
        </a:xfrm>
      </p:grpSpPr>
      <p:sp>
        <p:nvSpPr>
          <p:cNvPr id="3030" name="Google Shape;3030;p35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31" name="Google Shape;3031;p3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7" name="Shape 3037"/>
        <p:cNvGrpSpPr/>
        <p:nvPr/>
      </p:nvGrpSpPr>
      <p:grpSpPr>
        <a:xfrm>
          <a:off x="0" y="0"/>
          <a:ext cx="0" cy="0"/>
          <a:chOff x="0" y="0"/>
          <a:chExt cx="0" cy="0"/>
        </a:xfrm>
      </p:grpSpPr>
      <p:sp>
        <p:nvSpPr>
          <p:cNvPr id="3038" name="Google Shape;3038;p35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39" name="Google Shape;3039;p3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3" name="Shape 3043"/>
        <p:cNvGrpSpPr/>
        <p:nvPr/>
      </p:nvGrpSpPr>
      <p:grpSpPr>
        <a:xfrm>
          <a:off x="0" y="0"/>
          <a:ext cx="0" cy="0"/>
          <a:chOff x="0" y="0"/>
          <a:chExt cx="0" cy="0"/>
        </a:xfrm>
      </p:grpSpPr>
      <p:sp>
        <p:nvSpPr>
          <p:cNvPr id="3044" name="Google Shape;3044;p35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45" name="Google Shape;3045;p3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1" name="Shape 3051"/>
        <p:cNvGrpSpPr/>
        <p:nvPr/>
      </p:nvGrpSpPr>
      <p:grpSpPr>
        <a:xfrm>
          <a:off x="0" y="0"/>
          <a:ext cx="0" cy="0"/>
          <a:chOff x="0" y="0"/>
          <a:chExt cx="0" cy="0"/>
        </a:xfrm>
      </p:grpSpPr>
      <p:sp>
        <p:nvSpPr>
          <p:cNvPr id="3052" name="Google Shape;3052;p35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53" name="Google Shape;3053;p3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9" name="Shape 3059"/>
        <p:cNvGrpSpPr/>
        <p:nvPr/>
      </p:nvGrpSpPr>
      <p:grpSpPr>
        <a:xfrm>
          <a:off x="0" y="0"/>
          <a:ext cx="0" cy="0"/>
          <a:chOff x="0" y="0"/>
          <a:chExt cx="0" cy="0"/>
        </a:xfrm>
      </p:grpSpPr>
      <p:sp>
        <p:nvSpPr>
          <p:cNvPr id="3060" name="Google Shape;3060;p35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61" name="Google Shape;3061;p3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5" name="Google Shape;425;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6" name="Shape 3066"/>
        <p:cNvGrpSpPr/>
        <p:nvPr/>
      </p:nvGrpSpPr>
      <p:grpSpPr>
        <a:xfrm>
          <a:off x="0" y="0"/>
          <a:ext cx="0" cy="0"/>
          <a:chOff x="0" y="0"/>
          <a:chExt cx="0" cy="0"/>
        </a:xfrm>
      </p:grpSpPr>
      <p:sp>
        <p:nvSpPr>
          <p:cNvPr id="3067" name="Google Shape;3067;p35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68" name="Google Shape;3068;p3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5" name="Shape 3075"/>
        <p:cNvGrpSpPr/>
        <p:nvPr/>
      </p:nvGrpSpPr>
      <p:grpSpPr>
        <a:xfrm>
          <a:off x="0" y="0"/>
          <a:ext cx="0" cy="0"/>
          <a:chOff x="0" y="0"/>
          <a:chExt cx="0" cy="0"/>
        </a:xfrm>
      </p:grpSpPr>
      <p:sp>
        <p:nvSpPr>
          <p:cNvPr id="3076" name="Google Shape;3076;p36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77" name="Google Shape;3077;p3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1" name="Shape 3081"/>
        <p:cNvGrpSpPr/>
        <p:nvPr/>
      </p:nvGrpSpPr>
      <p:grpSpPr>
        <a:xfrm>
          <a:off x="0" y="0"/>
          <a:ext cx="0" cy="0"/>
          <a:chOff x="0" y="0"/>
          <a:chExt cx="0" cy="0"/>
        </a:xfrm>
      </p:grpSpPr>
      <p:sp>
        <p:nvSpPr>
          <p:cNvPr id="3082" name="Google Shape;3082;p36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83" name="Google Shape;3083;p3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4" name="Shape 3094"/>
        <p:cNvGrpSpPr/>
        <p:nvPr/>
      </p:nvGrpSpPr>
      <p:grpSpPr>
        <a:xfrm>
          <a:off x="0" y="0"/>
          <a:ext cx="0" cy="0"/>
          <a:chOff x="0" y="0"/>
          <a:chExt cx="0" cy="0"/>
        </a:xfrm>
      </p:grpSpPr>
      <p:sp>
        <p:nvSpPr>
          <p:cNvPr id="3095" name="Google Shape;3095;p36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96" name="Google Shape;3096;p3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0" name="Shape 3100"/>
        <p:cNvGrpSpPr/>
        <p:nvPr/>
      </p:nvGrpSpPr>
      <p:grpSpPr>
        <a:xfrm>
          <a:off x="0" y="0"/>
          <a:ext cx="0" cy="0"/>
          <a:chOff x="0" y="0"/>
          <a:chExt cx="0" cy="0"/>
        </a:xfrm>
      </p:grpSpPr>
      <p:sp>
        <p:nvSpPr>
          <p:cNvPr id="3101" name="Google Shape;3101;p36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02" name="Google Shape;3102;p3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6" name="Shape 3106"/>
        <p:cNvGrpSpPr/>
        <p:nvPr/>
      </p:nvGrpSpPr>
      <p:grpSpPr>
        <a:xfrm>
          <a:off x="0" y="0"/>
          <a:ext cx="0" cy="0"/>
          <a:chOff x="0" y="0"/>
          <a:chExt cx="0" cy="0"/>
        </a:xfrm>
      </p:grpSpPr>
      <p:sp>
        <p:nvSpPr>
          <p:cNvPr id="3107" name="Google Shape;3107;p36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08" name="Google Shape;3108;p3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7" name="Shape 3117"/>
        <p:cNvGrpSpPr/>
        <p:nvPr/>
      </p:nvGrpSpPr>
      <p:grpSpPr>
        <a:xfrm>
          <a:off x="0" y="0"/>
          <a:ext cx="0" cy="0"/>
          <a:chOff x="0" y="0"/>
          <a:chExt cx="0" cy="0"/>
        </a:xfrm>
      </p:grpSpPr>
      <p:sp>
        <p:nvSpPr>
          <p:cNvPr id="3118" name="Google Shape;3118;p36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19" name="Google Shape;3119;p3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3" name="Shape 3123"/>
        <p:cNvGrpSpPr/>
        <p:nvPr/>
      </p:nvGrpSpPr>
      <p:grpSpPr>
        <a:xfrm>
          <a:off x="0" y="0"/>
          <a:ext cx="0" cy="0"/>
          <a:chOff x="0" y="0"/>
          <a:chExt cx="0" cy="0"/>
        </a:xfrm>
      </p:grpSpPr>
      <p:sp>
        <p:nvSpPr>
          <p:cNvPr id="3124" name="Google Shape;3124;p36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25" name="Google Shape;3125;p3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8" name="Shape 3128"/>
        <p:cNvGrpSpPr/>
        <p:nvPr/>
      </p:nvGrpSpPr>
      <p:grpSpPr>
        <a:xfrm>
          <a:off x="0" y="0"/>
          <a:ext cx="0" cy="0"/>
          <a:chOff x="0" y="0"/>
          <a:chExt cx="0" cy="0"/>
        </a:xfrm>
      </p:grpSpPr>
      <p:sp>
        <p:nvSpPr>
          <p:cNvPr id="3129" name="Google Shape;3129;p36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30" name="Google Shape;3130;p3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5" name="Shape 3135"/>
        <p:cNvGrpSpPr/>
        <p:nvPr/>
      </p:nvGrpSpPr>
      <p:grpSpPr>
        <a:xfrm>
          <a:off x="0" y="0"/>
          <a:ext cx="0" cy="0"/>
          <a:chOff x="0" y="0"/>
          <a:chExt cx="0" cy="0"/>
        </a:xfrm>
      </p:grpSpPr>
      <p:sp>
        <p:nvSpPr>
          <p:cNvPr id="3136" name="Google Shape;3136;p36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37" name="Google Shape;3137;p3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1" name="Google Shape;431;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2" name="Shape 3142"/>
        <p:cNvGrpSpPr/>
        <p:nvPr/>
      </p:nvGrpSpPr>
      <p:grpSpPr>
        <a:xfrm>
          <a:off x="0" y="0"/>
          <a:ext cx="0" cy="0"/>
          <a:chOff x="0" y="0"/>
          <a:chExt cx="0" cy="0"/>
        </a:xfrm>
      </p:grpSpPr>
      <p:sp>
        <p:nvSpPr>
          <p:cNvPr id="3143" name="Google Shape;3143;p36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44" name="Google Shape;3144;p3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2" name="Shape 3152"/>
        <p:cNvGrpSpPr/>
        <p:nvPr/>
      </p:nvGrpSpPr>
      <p:grpSpPr>
        <a:xfrm>
          <a:off x="0" y="0"/>
          <a:ext cx="0" cy="0"/>
          <a:chOff x="0" y="0"/>
          <a:chExt cx="0" cy="0"/>
        </a:xfrm>
      </p:grpSpPr>
      <p:sp>
        <p:nvSpPr>
          <p:cNvPr id="3153" name="Google Shape;3153;p37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54" name="Google Shape;3154;p3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2" name="Shape 3162"/>
        <p:cNvGrpSpPr/>
        <p:nvPr/>
      </p:nvGrpSpPr>
      <p:grpSpPr>
        <a:xfrm>
          <a:off x="0" y="0"/>
          <a:ext cx="0" cy="0"/>
          <a:chOff x="0" y="0"/>
          <a:chExt cx="0" cy="0"/>
        </a:xfrm>
      </p:grpSpPr>
      <p:sp>
        <p:nvSpPr>
          <p:cNvPr id="3163" name="Google Shape;3163;p37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64" name="Google Shape;3164;p3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9" name="Shape 3169"/>
        <p:cNvGrpSpPr/>
        <p:nvPr/>
      </p:nvGrpSpPr>
      <p:grpSpPr>
        <a:xfrm>
          <a:off x="0" y="0"/>
          <a:ext cx="0" cy="0"/>
          <a:chOff x="0" y="0"/>
          <a:chExt cx="0" cy="0"/>
        </a:xfrm>
      </p:grpSpPr>
      <p:sp>
        <p:nvSpPr>
          <p:cNvPr id="3170" name="Google Shape;3170;p37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71" name="Google Shape;3171;p3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6" name="Shape 3176"/>
        <p:cNvGrpSpPr/>
        <p:nvPr/>
      </p:nvGrpSpPr>
      <p:grpSpPr>
        <a:xfrm>
          <a:off x="0" y="0"/>
          <a:ext cx="0" cy="0"/>
          <a:chOff x="0" y="0"/>
          <a:chExt cx="0" cy="0"/>
        </a:xfrm>
      </p:grpSpPr>
      <p:sp>
        <p:nvSpPr>
          <p:cNvPr id="3177" name="Google Shape;3177;p37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78" name="Google Shape;3178;p3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3" name="Shape 3183"/>
        <p:cNvGrpSpPr/>
        <p:nvPr/>
      </p:nvGrpSpPr>
      <p:grpSpPr>
        <a:xfrm>
          <a:off x="0" y="0"/>
          <a:ext cx="0" cy="0"/>
          <a:chOff x="0" y="0"/>
          <a:chExt cx="0" cy="0"/>
        </a:xfrm>
      </p:grpSpPr>
      <p:sp>
        <p:nvSpPr>
          <p:cNvPr id="3184" name="Google Shape;3184;p37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85" name="Google Shape;3185;p3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7" name="Shape 3197"/>
        <p:cNvGrpSpPr/>
        <p:nvPr/>
      </p:nvGrpSpPr>
      <p:grpSpPr>
        <a:xfrm>
          <a:off x="0" y="0"/>
          <a:ext cx="0" cy="0"/>
          <a:chOff x="0" y="0"/>
          <a:chExt cx="0" cy="0"/>
        </a:xfrm>
      </p:grpSpPr>
      <p:sp>
        <p:nvSpPr>
          <p:cNvPr id="3198" name="Google Shape;3198;p37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99" name="Google Shape;3199;p3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1" name="Shape 3211"/>
        <p:cNvGrpSpPr/>
        <p:nvPr/>
      </p:nvGrpSpPr>
      <p:grpSpPr>
        <a:xfrm>
          <a:off x="0" y="0"/>
          <a:ext cx="0" cy="0"/>
          <a:chOff x="0" y="0"/>
          <a:chExt cx="0" cy="0"/>
        </a:xfrm>
      </p:grpSpPr>
      <p:sp>
        <p:nvSpPr>
          <p:cNvPr id="3212" name="Google Shape;3212;p37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13" name="Google Shape;3213;p3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7" name="Shape 3217"/>
        <p:cNvGrpSpPr/>
        <p:nvPr/>
      </p:nvGrpSpPr>
      <p:grpSpPr>
        <a:xfrm>
          <a:off x="0" y="0"/>
          <a:ext cx="0" cy="0"/>
          <a:chOff x="0" y="0"/>
          <a:chExt cx="0" cy="0"/>
        </a:xfrm>
      </p:grpSpPr>
      <p:sp>
        <p:nvSpPr>
          <p:cNvPr id="3218" name="Google Shape;3218;p37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19" name="Google Shape;3219;p3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3" name="Shape 3223"/>
        <p:cNvGrpSpPr/>
        <p:nvPr/>
      </p:nvGrpSpPr>
      <p:grpSpPr>
        <a:xfrm>
          <a:off x="0" y="0"/>
          <a:ext cx="0" cy="0"/>
          <a:chOff x="0" y="0"/>
          <a:chExt cx="0" cy="0"/>
        </a:xfrm>
      </p:grpSpPr>
      <p:sp>
        <p:nvSpPr>
          <p:cNvPr id="3224" name="Google Shape;3224;g5c8bce6b903ebc5f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225" name="Google Shape;3225;g5c8bce6b903ebc5f_1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26" name="Google Shape;3226;g5c8bce6b903ebc5f_1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1" name="Google Shape;441;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1" name="Shape 3231"/>
        <p:cNvGrpSpPr/>
        <p:nvPr/>
      </p:nvGrpSpPr>
      <p:grpSpPr>
        <a:xfrm>
          <a:off x="0" y="0"/>
          <a:ext cx="0" cy="0"/>
          <a:chOff x="0" y="0"/>
          <a:chExt cx="0" cy="0"/>
        </a:xfrm>
      </p:grpSpPr>
      <p:sp>
        <p:nvSpPr>
          <p:cNvPr id="3232" name="Google Shape;3232;g5c8bce6b903ebc5f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233" name="Google Shape;3233;g5c8bce6b903ebc5f_1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34" name="Google Shape;3234;g5c8bce6b903ebc5f_1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9" name="Shape 3239"/>
        <p:cNvGrpSpPr/>
        <p:nvPr/>
      </p:nvGrpSpPr>
      <p:grpSpPr>
        <a:xfrm>
          <a:off x="0" y="0"/>
          <a:ext cx="0" cy="0"/>
          <a:chOff x="0" y="0"/>
          <a:chExt cx="0" cy="0"/>
        </a:xfrm>
      </p:grpSpPr>
      <p:sp>
        <p:nvSpPr>
          <p:cNvPr id="3240" name="Google Shape;3240;p37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41" name="Google Shape;3241;p3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4" name="Shape 3244"/>
        <p:cNvGrpSpPr/>
        <p:nvPr/>
      </p:nvGrpSpPr>
      <p:grpSpPr>
        <a:xfrm>
          <a:off x="0" y="0"/>
          <a:ext cx="0" cy="0"/>
          <a:chOff x="0" y="0"/>
          <a:chExt cx="0" cy="0"/>
        </a:xfrm>
      </p:grpSpPr>
      <p:sp>
        <p:nvSpPr>
          <p:cNvPr id="3245" name="Google Shape;3245;p37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46" name="Google Shape;3246;p3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0" name="Shape 3250"/>
        <p:cNvGrpSpPr/>
        <p:nvPr/>
      </p:nvGrpSpPr>
      <p:grpSpPr>
        <a:xfrm>
          <a:off x="0" y="0"/>
          <a:ext cx="0" cy="0"/>
          <a:chOff x="0" y="0"/>
          <a:chExt cx="0" cy="0"/>
        </a:xfrm>
      </p:grpSpPr>
      <p:sp>
        <p:nvSpPr>
          <p:cNvPr id="3251" name="Google Shape;3251;p38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52" name="Google Shape;3252;p3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6" name="Shape 3256"/>
        <p:cNvGrpSpPr/>
        <p:nvPr/>
      </p:nvGrpSpPr>
      <p:grpSpPr>
        <a:xfrm>
          <a:off x="0" y="0"/>
          <a:ext cx="0" cy="0"/>
          <a:chOff x="0" y="0"/>
          <a:chExt cx="0" cy="0"/>
        </a:xfrm>
      </p:grpSpPr>
      <p:sp>
        <p:nvSpPr>
          <p:cNvPr id="3257" name="Google Shape;3257;p38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58" name="Google Shape;3258;p3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2" name="Shape 3262"/>
        <p:cNvGrpSpPr/>
        <p:nvPr/>
      </p:nvGrpSpPr>
      <p:grpSpPr>
        <a:xfrm>
          <a:off x="0" y="0"/>
          <a:ext cx="0" cy="0"/>
          <a:chOff x="0" y="0"/>
          <a:chExt cx="0" cy="0"/>
        </a:xfrm>
      </p:grpSpPr>
      <p:sp>
        <p:nvSpPr>
          <p:cNvPr id="3263" name="Google Shape;3263;p38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64" name="Google Shape;3264;p3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8" name="Shape 3268"/>
        <p:cNvGrpSpPr/>
        <p:nvPr/>
      </p:nvGrpSpPr>
      <p:grpSpPr>
        <a:xfrm>
          <a:off x="0" y="0"/>
          <a:ext cx="0" cy="0"/>
          <a:chOff x="0" y="0"/>
          <a:chExt cx="0" cy="0"/>
        </a:xfrm>
      </p:grpSpPr>
      <p:sp>
        <p:nvSpPr>
          <p:cNvPr id="3269" name="Google Shape;3269;p38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70" name="Google Shape;3270;p3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4" name="Shape 3274"/>
        <p:cNvGrpSpPr/>
        <p:nvPr/>
      </p:nvGrpSpPr>
      <p:grpSpPr>
        <a:xfrm>
          <a:off x="0" y="0"/>
          <a:ext cx="0" cy="0"/>
          <a:chOff x="0" y="0"/>
          <a:chExt cx="0" cy="0"/>
        </a:xfrm>
      </p:grpSpPr>
      <p:sp>
        <p:nvSpPr>
          <p:cNvPr id="3275" name="Google Shape;3275;p38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76" name="Google Shape;3276;p3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2" name="Shape 3282"/>
        <p:cNvGrpSpPr/>
        <p:nvPr/>
      </p:nvGrpSpPr>
      <p:grpSpPr>
        <a:xfrm>
          <a:off x="0" y="0"/>
          <a:ext cx="0" cy="0"/>
          <a:chOff x="0" y="0"/>
          <a:chExt cx="0" cy="0"/>
        </a:xfrm>
      </p:grpSpPr>
      <p:sp>
        <p:nvSpPr>
          <p:cNvPr id="3283" name="Google Shape;3283;p38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84" name="Google Shape;3284;p3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9" name="Shape 3289"/>
        <p:cNvGrpSpPr/>
        <p:nvPr/>
      </p:nvGrpSpPr>
      <p:grpSpPr>
        <a:xfrm>
          <a:off x="0" y="0"/>
          <a:ext cx="0" cy="0"/>
          <a:chOff x="0" y="0"/>
          <a:chExt cx="0" cy="0"/>
        </a:xfrm>
      </p:grpSpPr>
      <p:sp>
        <p:nvSpPr>
          <p:cNvPr id="3290" name="Google Shape;3290;p38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91" name="Google Shape;3291;p3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7" name="Google Shape;447;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5" name="Shape 3295"/>
        <p:cNvGrpSpPr/>
        <p:nvPr/>
      </p:nvGrpSpPr>
      <p:grpSpPr>
        <a:xfrm>
          <a:off x="0" y="0"/>
          <a:ext cx="0" cy="0"/>
          <a:chOff x="0" y="0"/>
          <a:chExt cx="0" cy="0"/>
        </a:xfrm>
      </p:grpSpPr>
      <p:sp>
        <p:nvSpPr>
          <p:cNvPr id="3296" name="Google Shape;3296;p38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97" name="Google Shape;3297;p3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3" name="Shape 3303"/>
        <p:cNvGrpSpPr/>
        <p:nvPr/>
      </p:nvGrpSpPr>
      <p:grpSpPr>
        <a:xfrm>
          <a:off x="0" y="0"/>
          <a:ext cx="0" cy="0"/>
          <a:chOff x="0" y="0"/>
          <a:chExt cx="0" cy="0"/>
        </a:xfrm>
      </p:grpSpPr>
      <p:sp>
        <p:nvSpPr>
          <p:cNvPr id="3304" name="Google Shape;3304;p38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05" name="Google Shape;3305;p3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0" name="Shape 3310"/>
        <p:cNvGrpSpPr/>
        <p:nvPr/>
      </p:nvGrpSpPr>
      <p:grpSpPr>
        <a:xfrm>
          <a:off x="0" y="0"/>
          <a:ext cx="0" cy="0"/>
          <a:chOff x="0" y="0"/>
          <a:chExt cx="0" cy="0"/>
        </a:xfrm>
      </p:grpSpPr>
      <p:sp>
        <p:nvSpPr>
          <p:cNvPr id="3311" name="Google Shape;3311;p38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12" name="Google Shape;3312;p3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6" name="Shape 3316"/>
        <p:cNvGrpSpPr/>
        <p:nvPr/>
      </p:nvGrpSpPr>
      <p:grpSpPr>
        <a:xfrm>
          <a:off x="0" y="0"/>
          <a:ext cx="0" cy="0"/>
          <a:chOff x="0" y="0"/>
          <a:chExt cx="0" cy="0"/>
        </a:xfrm>
      </p:grpSpPr>
      <p:sp>
        <p:nvSpPr>
          <p:cNvPr id="3317" name="Google Shape;3317;p39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18" name="Google Shape;3318;p3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1" name="Shape 3321"/>
        <p:cNvGrpSpPr/>
        <p:nvPr/>
      </p:nvGrpSpPr>
      <p:grpSpPr>
        <a:xfrm>
          <a:off x="0" y="0"/>
          <a:ext cx="0" cy="0"/>
          <a:chOff x="0" y="0"/>
          <a:chExt cx="0" cy="0"/>
        </a:xfrm>
      </p:grpSpPr>
      <p:sp>
        <p:nvSpPr>
          <p:cNvPr id="3322" name="Google Shape;3322;p39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23" name="Google Shape;3323;p3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7" name="Shape 3327"/>
        <p:cNvGrpSpPr/>
        <p:nvPr/>
      </p:nvGrpSpPr>
      <p:grpSpPr>
        <a:xfrm>
          <a:off x="0" y="0"/>
          <a:ext cx="0" cy="0"/>
          <a:chOff x="0" y="0"/>
          <a:chExt cx="0" cy="0"/>
        </a:xfrm>
      </p:grpSpPr>
      <p:sp>
        <p:nvSpPr>
          <p:cNvPr id="3328" name="Google Shape;3328;p39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29" name="Google Shape;3329;p3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3" name="Shape 3333"/>
        <p:cNvGrpSpPr/>
        <p:nvPr/>
      </p:nvGrpSpPr>
      <p:grpSpPr>
        <a:xfrm>
          <a:off x="0" y="0"/>
          <a:ext cx="0" cy="0"/>
          <a:chOff x="0" y="0"/>
          <a:chExt cx="0" cy="0"/>
        </a:xfrm>
      </p:grpSpPr>
      <p:sp>
        <p:nvSpPr>
          <p:cNvPr id="3334" name="Google Shape;3334;p39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35" name="Google Shape;3335;p3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3" name="Shape 3343"/>
        <p:cNvGrpSpPr/>
        <p:nvPr/>
      </p:nvGrpSpPr>
      <p:grpSpPr>
        <a:xfrm>
          <a:off x="0" y="0"/>
          <a:ext cx="0" cy="0"/>
          <a:chOff x="0" y="0"/>
          <a:chExt cx="0" cy="0"/>
        </a:xfrm>
      </p:grpSpPr>
      <p:sp>
        <p:nvSpPr>
          <p:cNvPr id="3344" name="Google Shape;3344;p39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45" name="Google Shape;3345;p3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9" name="Shape 3349"/>
        <p:cNvGrpSpPr/>
        <p:nvPr/>
      </p:nvGrpSpPr>
      <p:grpSpPr>
        <a:xfrm>
          <a:off x="0" y="0"/>
          <a:ext cx="0" cy="0"/>
          <a:chOff x="0" y="0"/>
          <a:chExt cx="0" cy="0"/>
        </a:xfrm>
      </p:grpSpPr>
      <p:sp>
        <p:nvSpPr>
          <p:cNvPr id="3350" name="Google Shape;3350;p3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3351" name="Google Shape;3351;p39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6" name="Shape 3356"/>
        <p:cNvGrpSpPr/>
        <p:nvPr/>
      </p:nvGrpSpPr>
      <p:grpSpPr>
        <a:xfrm>
          <a:off x="0" y="0"/>
          <a:ext cx="0" cy="0"/>
          <a:chOff x="0" y="0"/>
          <a:chExt cx="0" cy="0"/>
        </a:xfrm>
      </p:grpSpPr>
      <p:sp>
        <p:nvSpPr>
          <p:cNvPr id="3357" name="Google Shape;3357;p39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58" name="Google Shape;3358;p3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4" name="Google Shape;454;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2" name="Shape 3362"/>
        <p:cNvGrpSpPr/>
        <p:nvPr/>
      </p:nvGrpSpPr>
      <p:grpSpPr>
        <a:xfrm>
          <a:off x="0" y="0"/>
          <a:ext cx="0" cy="0"/>
          <a:chOff x="0" y="0"/>
          <a:chExt cx="0" cy="0"/>
        </a:xfrm>
      </p:grpSpPr>
      <p:sp>
        <p:nvSpPr>
          <p:cNvPr id="3363" name="Google Shape;3363;p39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64" name="Google Shape;3364;p3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0" name="Shape 3370"/>
        <p:cNvGrpSpPr/>
        <p:nvPr/>
      </p:nvGrpSpPr>
      <p:grpSpPr>
        <a:xfrm>
          <a:off x="0" y="0"/>
          <a:ext cx="0" cy="0"/>
          <a:chOff x="0" y="0"/>
          <a:chExt cx="0" cy="0"/>
        </a:xfrm>
      </p:grpSpPr>
      <p:sp>
        <p:nvSpPr>
          <p:cNvPr id="3371" name="Google Shape;3371;g30ee63f3211_14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372" name="Google Shape;3372;g30ee63f3211_14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73" name="Google Shape;3373;g30ee63f3211_14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8" name="Shape 3378"/>
        <p:cNvGrpSpPr/>
        <p:nvPr/>
      </p:nvGrpSpPr>
      <p:grpSpPr>
        <a:xfrm>
          <a:off x="0" y="0"/>
          <a:ext cx="0" cy="0"/>
          <a:chOff x="0" y="0"/>
          <a:chExt cx="0" cy="0"/>
        </a:xfrm>
      </p:grpSpPr>
      <p:sp>
        <p:nvSpPr>
          <p:cNvPr id="3379" name="Google Shape;3379;g30ee63f3211_14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380" name="Google Shape;3380;g30ee63f3211_14_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81" name="Google Shape;3381;g30ee63f3211_14_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6" name="Shape 3386"/>
        <p:cNvGrpSpPr/>
        <p:nvPr/>
      </p:nvGrpSpPr>
      <p:grpSpPr>
        <a:xfrm>
          <a:off x="0" y="0"/>
          <a:ext cx="0" cy="0"/>
          <a:chOff x="0" y="0"/>
          <a:chExt cx="0" cy="0"/>
        </a:xfrm>
      </p:grpSpPr>
      <p:sp>
        <p:nvSpPr>
          <p:cNvPr id="3387" name="Google Shape;3387;p39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88" name="Google Shape;3388;p3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2" name="Shape 3392"/>
        <p:cNvGrpSpPr/>
        <p:nvPr/>
      </p:nvGrpSpPr>
      <p:grpSpPr>
        <a:xfrm>
          <a:off x="0" y="0"/>
          <a:ext cx="0" cy="0"/>
          <a:chOff x="0" y="0"/>
          <a:chExt cx="0" cy="0"/>
        </a:xfrm>
      </p:grpSpPr>
      <p:sp>
        <p:nvSpPr>
          <p:cNvPr id="3393" name="Google Shape;3393;p39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94" name="Google Shape;3394;p3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7" name="Shape 3397"/>
        <p:cNvGrpSpPr/>
        <p:nvPr/>
      </p:nvGrpSpPr>
      <p:grpSpPr>
        <a:xfrm>
          <a:off x="0" y="0"/>
          <a:ext cx="0" cy="0"/>
          <a:chOff x="0" y="0"/>
          <a:chExt cx="0" cy="0"/>
        </a:xfrm>
      </p:grpSpPr>
      <p:sp>
        <p:nvSpPr>
          <p:cNvPr id="3398" name="Google Shape;3398;g62f1494e41c85d6a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399" name="Google Shape;3399;g62f1494e41c85d6a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00" name="Google Shape;3400;g62f1494e41c85d6a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4" name="Shape 3404"/>
        <p:cNvGrpSpPr/>
        <p:nvPr/>
      </p:nvGrpSpPr>
      <p:grpSpPr>
        <a:xfrm>
          <a:off x="0" y="0"/>
          <a:ext cx="0" cy="0"/>
          <a:chOff x="0" y="0"/>
          <a:chExt cx="0" cy="0"/>
        </a:xfrm>
      </p:grpSpPr>
      <p:sp>
        <p:nvSpPr>
          <p:cNvPr id="3405" name="Google Shape;3405;g2f65e1154dff0934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406" name="Google Shape;3406;g2f65e1154dff0934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07" name="Google Shape;3407;g2f65e1154dff0934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2" name="Shape 3412"/>
        <p:cNvGrpSpPr/>
        <p:nvPr/>
      </p:nvGrpSpPr>
      <p:grpSpPr>
        <a:xfrm>
          <a:off x="0" y="0"/>
          <a:ext cx="0" cy="0"/>
          <a:chOff x="0" y="0"/>
          <a:chExt cx="0" cy="0"/>
        </a:xfrm>
      </p:grpSpPr>
      <p:sp>
        <p:nvSpPr>
          <p:cNvPr id="3413" name="Google Shape;3413;g2f65e1154dff0934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414" name="Google Shape;3414;g2f65e1154dff0934_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15" name="Google Shape;3415;g2f65e1154dff0934_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9" name="Shape 3419"/>
        <p:cNvGrpSpPr/>
        <p:nvPr/>
      </p:nvGrpSpPr>
      <p:grpSpPr>
        <a:xfrm>
          <a:off x="0" y="0"/>
          <a:ext cx="0" cy="0"/>
          <a:chOff x="0" y="0"/>
          <a:chExt cx="0" cy="0"/>
        </a:xfrm>
      </p:grpSpPr>
      <p:sp>
        <p:nvSpPr>
          <p:cNvPr id="3420" name="Google Shape;3420;g2f65e1154dff0934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421" name="Google Shape;3421;g2f65e1154dff0934_1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22" name="Google Shape;3422;g2f65e1154dff0934_1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5" name="Shape 3425"/>
        <p:cNvGrpSpPr/>
        <p:nvPr/>
      </p:nvGrpSpPr>
      <p:grpSpPr>
        <a:xfrm>
          <a:off x="0" y="0"/>
          <a:ext cx="0" cy="0"/>
          <a:chOff x="0" y="0"/>
          <a:chExt cx="0" cy="0"/>
        </a:xfrm>
      </p:grpSpPr>
      <p:sp>
        <p:nvSpPr>
          <p:cNvPr id="3426" name="Google Shape;3426;g2f65e1154dff0934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427" name="Google Shape;3427;g2f65e1154dff0934_1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28" name="Google Shape;3428;g2f65e1154dff0934_1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2" name="Google Shape;462;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2" name="Shape 3432"/>
        <p:cNvGrpSpPr/>
        <p:nvPr/>
      </p:nvGrpSpPr>
      <p:grpSpPr>
        <a:xfrm>
          <a:off x="0" y="0"/>
          <a:ext cx="0" cy="0"/>
          <a:chOff x="0" y="0"/>
          <a:chExt cx="0" cy="0"/>
        </a:xfrm>
      </p:grpSpPr>
      <p:sp>
        <p:nvSpPr>
          <p:cNvPr id="3433" name="Google Shape;3433;g2f65e1154dff0934_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434" name="Google Shape;3434;g2f65e1154dff0934_2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35" name="Google Shape;3435;g2f65e1154dff0934_2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9" name="Shape 3439"/>
        <p:cNvGrpSpPr/>
        <p:nvPr/>
      </p:nvGrpSpPr>
      <p:grpSpPr>
        <a:xfrm>
          <a:off x="0" y="0"/>
          <a:ext cx="0" cy="0"/>
          <a:chOff x="0" y="0"/>
          <a:chExt cx="0" cy="0"/>
        </a:xfrm>
      </p:grpSpPr>
      <p:sp>
        <p:nvSpPr>
          <p:cNvPr id="3440" name="Google Shape;3440;g73e5d8886a6e2c6c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441" name="Google Shape;3441;g73e5d8886a6e2c6c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42" name="Google Shape;3442;g73e5d8886a6e2c6c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7" name="Shape 3447"/>
        <p:cNvGrpSpPr/>
        <p:nvPr/>
      </p:nvGrpSpPr>
      <p:grpSpPr>
        <a:xfrm>
          <a:off x="0" y="0"/>
          <a:ext cx="0" cy="0"/>
          <a:chOff x="0" y="0"/>
          <a:chExt cx="0" cy="0"/>
        </a:xfrm>
      </p:grpSpPr>
      <p:sp>
        <p:nvSpPr>
          <p:cNvPr id="3448" name="Google Shape;3448;g73e5d8886a6e2c6c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449" name="Google Shape;3449;g73e5d8886a6e2c6c_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50" name="Google Shape;3450;g73e5d8886a6e2c6c_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3" name="Shape 3453"/>
        <p:cNvGrpSpPr/>
        <p:nvPr/>
      </p:nvGrpSpPr>
      <p:grpSpPr>
        <a:xfrm>
          <a:off x="0" y="0"/>
          <a:ext cx="0" cy="0"/>
          <a:chOff x="0" y="0"/>
          <a:chExt cx="0" cy="0"/>
        </a:xfrm>
      </p:grpSpPr>
      <p:sp>
        <p:nvSpPr>
          <p:cNvPr id="3454" name="Google Shape;3454;g73e5d8886a6e2c6c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455" name="Google Shape;3455;g73e5d8886a6e2c6c_1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56" name="Google Shape;3456;g73e5d8886a6e2c6c_1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9" name="Shape 3459"/>
        <p:cNvGrpSpPr/>
        <p:nvPr/>
      </p:nvGrpSpPr>
      <p:grpSpPr>
        <a:xfrm>
          <a:off x="0" y="0"/>
          <a:ext cx="0" cy="0"/>
          <a:chOff x="0" y="0"/>
          <a:chExt cx="0" cy="0"/>
        </a:xfrm>
      </p:grpSpPr>
      <p:sp>
        <p:nvSpPr>
          <p:cNvPr id="3460" name="Google Shape;3460;g73e5d8886a6e2c6c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461" name="Google Shape;3461;g73e5d8886a6e2c6c_1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62" name="Google Shape;3462;g73e5d8886a6e2c6c_1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6" name="Shape 3466"/>
        <p:cNvGrpSpPr/>
        <p:nvPr/>
      </p:nvGrpSpPr>
      <p:grpSpPr>
        <a:xfrm>
          <a:off x="0" y="0"/>
          <a:ext cx="0" cy="0"/>
          <a:chOff x="0" y="0"/>
          <a:chExt cx="0" cy="0"/>
        </a:xfrm>
      </p:grpSpPr>
      <p:sp>
        <p:nvSpPr>
          <p:cNvPr id="3467" name="Google Shape;3467;g73e5d8886a6e2c6c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468" name="Google Shape;3468;g73e5d8886a6e2c6c_2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69" name="Google Shape;3469;g73e5d8886a6e2c6c_2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3" name="Shape 3473"/>
        <p:cNvGrpSpPr/>
        <p:nvPr/>
      </p:nvGrpSpPr>
      <p:grpSpPr>
        <a:xfrm>
          <a:off x="0" y="0"/>
          <a:ext cx="0" cy="0"/>
          <a:chOff x="0" y="0"/>
          <a:chExt cx="0" cy="0"/>
        </a:xfrm>
      </p:grpSpPr>
      <p:sp>
        <p:nvSpPr>
          <p:cNvPr id="3474" name="Google Shape;3474;g73e5d8886a6e2c6c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475" name="Google Shape;3475;g73e5d8886a6e2c6c_3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76" name="Google Shape;3476;g73e5d8886a6e2c6c_3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0" name="Shape 3480"/>
        <p:cNvGrpSpPr/>
        <p:nvPr/>
      </p:nvGrpSpPr>
      <p:grpSpPr>
        <a:xfrm>
          <a:off x="0" y="0"/>
          <a:ext cx="0" cy="0"/>
          <a:chOff x="0" y="0"/>
          <a:chExt cx="0" cy="0"/>
        </a:xfrm>
      </p:grpSpPr>
      <p:sp>
        <p:nvSpPr>
          <p:cNvPr id="3481" name="Google Shape;3481;g73e5d8886a6e2c6c_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482" name="Google Shape;3482;g73e5d8886a6e2c6c_3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83" name="Google Shape;3483;g73e5d8886a6e2c6c_3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7" name="Shape 3487"/>
        <p:cNvGrpSpPr/>
        <p:nvPr/>
      </p:nvGrpSpPr>
      <p:grpSpPr>
        <a:xfrm>
          <a:off x="0" y="0"/>
          <a:ext cx="0" cy="0"/>
          <a:chOff x="0" y="0"/>
          <a:chExt cx="0" cy="0"/>
        </a:xfrm>
      </p:grpSpPr>
      <p:sp>
        <p:nvSpPr>
          <p:cNvPr id="3488" name="Google Shape;3488;g73e5d8886a6e2c6c_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489" name="Google Shape;3489;g73e5d8886a6e2c6c_4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90" name="Google Shape;3490;g73e5d8886a6e2c6c_4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5" name="Shape 3495"/>
        <p:cNvGrpSpPr/>
        <p:nvPr/>
      </p:nvGrpSpPr>
      <p:grpSpPr>
        <a:xfrm>
          <a:off x="0" y="0"/>
          <a:ext cx="0" cy="0"/>
          <a:chOff x="0" y="0"/>
          <a:chExt cx="0" cy="0"/>
        </a:xfrm>
      </p:grpSpPr>
      <p:sp>
        <p:nvSpPr>
          <p:cNvPr id="3496" name="Google Shape;3496;g201ae6d123f0a713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497" name="Google Shape;3497;g201ae6d123f0a713_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98" name="Google Shape;3498;g201ae6d123f0a713_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469" name="Google Shape;469;p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3" name="Shape 3503"/>
        <p:cNvGrpSpPr/>
        <p:nvPr/>
      </p:nvGrpSpPr>
      <p:grpSpPr>
        <a:xfrm>
          <a:off x="0" y="0"/>
          <a:ext cx="0" cy="0"/>
          <a:chOff x="0" y="0"/>
          <a:chExt cx="0" cy="0"/>
        </a:xfrm>
      </p:grpSpPr>
      <p:sp>
        <p:nvSpPr>
          <p:cNvPr id="3504" name="Google Shape;3504;g201ae6d123f0a713_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505" name="Google Shape;3505;g201ae6d123f0a713_2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06" name="Google Shape;3506;g201ae6d123f0a713_2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9" name="Shape 3509"/>
        <p:cNvGrpSpPr/>
        <p:nvPr/>
      </p:nvGrpSpPr>
      <p:grpSpPr>
        <a:xfrm>
          <a:off x="0" y="0"/>
          <a:ext cx="0" cy="0"/>
          <a:chOff x="0" y="0"/>
          <a:chExt cx="0" cy="0"/>
        </a:xfrm>
      </p:grpSpPr>
      <p:sp>
        <p:nvSpPr>
          <p:cNvPr id="3510" name="Google Shape;3510;p40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11" name="Google Shape;3511;p4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6" name="Shape 3516"/>
        <p:cNvGrpSpPr/>
        <p:nvPr/>
      </p:nvGrpSpPr>
      <p:grpSpPr>
        <a:xfrm>
          <a:off x="0" y="0"/>
          <a:ext cx="0" cy="0"/>
          <a:chOff x="0" y="0"/>
          <a:chExt cx="0" cy="0"/>
        </a:xfrm>
      </p:grpSpPr>
      <p:sp>
        <p:nvSpPr>
          <p:cNvPr id="3517" name="Google Shape;3517;p40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18" name="Google Shape;3518;p4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4" name="Shape 3524"/>
        <p:cNvGrpSpPr/>
        <p:nvPr/>
      </p:nvGrpSpPr>
      <p:grpSpPr>
        <a:xfrm>
          <a:off x="0" y="0"/>
          <a:ext cx="0" cy="0"/>
          <a:chOff x="0" y="0"/>
          <a:chExt cx="0" cy="0"/>
        </a:xfrm>
      </p:grpSpPr>
      <p:sp>
        <p:nvSpPr>
          <p:cNvPr id="3525" name="Google Shape;3525;p40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26" name="Google Shape;3526;p4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2" name="Shape 3532"/>
        <p:cNvGrpSpPr/>
        <p:nvPr/>
      </p:nvGrpSpPr>
      <p:grpSpPr>
        <a:xfrm>
          <a:off x="0" y="0"/>
          <a:ext cx="0" cy="0"/>
          <a:chOff x="0" y="0"/>
          <a:chExt cx="0" cy="0"/>
        </a:xfrm>
      </p:grpSpPr>
      <p:sp>
        <p:nvSpPr>
          <p:cNvPr id="3533" name="Google Shape;3533;p40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34" name="Google Shape;3534;p4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2" name="Shape 3542"/>
        <p:cNvGrpSpPr/>
        <p:nvPr/>
      </p:nvGrpSpPr>
      <p:grpSpPr>
        <a:xfrm>
          <a:off x="0" y="0"/>
          <a:ext cx="0" cy="0"/>
          <a:chOff x="0" y="0"/>
          <a:chExt cx="0" cy="0"/>
        </a:xfrm>
      </p:grpSpPr>
      <p:sp>
        <p:nvSpPr>
          <p:cNvPr id="3543" name="Google Shape;3543;p40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44" name="Google Shape;3544;p4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7" name="Shape 3547"/>
        <p:cNvGrpSpPr/>
        <p:nvPr/>
      </p:nvGrpSpPr>
      <p:grpSpPr>
        <a:xfrm>
          <a:off x="0" y="0"/>
          <a:ext cx="0" cy="0"/>
          <a:chOff x="0" y="0"/>
          <a:chExt cx="0" cy="0"/>
        </a:xfrm>
      </p:grpSpPr>
      <p:sp>
        <p:nvSpPr>
          <p:cNvPr id="3548" name="Google Shape;3548;g201ae6d123f0a713_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549" name="Google Shape;3549;g201ae6d123f0a713_2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50" name="Google Shape;3550;g201ae6d123f0a713_2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4" name="Shape 3554"/>
        <p:cNvGrpSpPr/>
        <p:nvPr/>
      </p:nvGrpSpPr>
      <p:grpSpPr>
        <a:xfrm>
          <a:off x="0" y="0"/>
          <a:ext cx="0" cy="0"/>
          <a:chOff x="0" y="0"/>
          <a:chExt cx="0" cy="0"/>
        </a:xfrm>
      </p:grpSpPr>
      <p:sp>
        <p:nvSpPr>
          <p:cNvPr id="3555" name="Google Shape;3555;g201ae6d123f0a713_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556" name="Google Shape;3556;g201ae6d123f0a713_3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57" name="Google Shape;3557;g201ae6d123f0a713_3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2" name="Shape 3562"/>
        <p:cNvGrpSpPr/>
        <p:nvPr/>
      </p:nvGrpSpPr>
      <p:grpSpPr>
        <a:xfrm>
          <a:off x="0" y="0"/>
          <a:ext cx="0" cy="0"/>
          <a:chOff x="0" y="0"/>
          <a:chExt cx="0" cy="0"/>
        </a:xfrm>
      </p:grpSpPr>
      <p:sp>
        <p:nvSpPr>
          <p:cNvPr id="3563" name="Google Shape;3563;g201ae6d123f0a713_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564" name="Google Shape;3564;g201ae6d123f0a713_3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65" name="Google Shape;3565;g201ae6d123f0a713_3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0" name="Shape 3570"/>
        <p:cNvGrpSpPr/>
        <p:nvPr/>
      </p:nvGrpSpPr>
      <p:grpSpPr>
        <a:xfrm>
          <a:off x="0" y="0"/>
          <a:ext cx="0" cy="0"/>
          <a:chOff x="0" y="0"/>
          <a:chExt cx="0" cy="0"/>
        </a:xfrm>
      </p:grpSpPr>
      <p:sp>
        <p:nvSpPr>
          <p:cNvPr id="3571" name="Google Shape;3571;g201ae6d123f0a713_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572" name="Google Shape;3572;g201ae6d123f0a713_4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73" name="Google Shape;3573;g201ae6d123f0a713_4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475" name="Google Shape;475;p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8" name="Shape 3578"/>
        <p:cNvGrpSpPr/>
        <p:nvPr/>
      </p:nvGrpSpPr>
      <p:grpSpPr>
        <a:xfrm>
          <a:off x="0" y="0"/>
          <a:ext cx="0" cy="0"/>
          <a:chOff x="0" y="0"/>
          <a:chExt cx="0" cy="0"/>
        </a:xfrm>
      </p:grpSpPr>
      <p:sp>
        <p:nvSpPr>
          <p:cNvPr id="3579" name="Google Shape;3579;g201ae6d123f0a713_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580" name="Google Shape;3580;g201ae6d123f0a713_5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81" name="Google Shape;3581;g201ae6d123f0a713_5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6" name="Shape 3586"/>
        <p:cNvGrpSpPr/>
        <p:nvPr/>
      </p:nvGrpSpPr>
      <p:grpSpPr>
        <a:xfrm>
          <a:off x="0" y="0"/>
          <a:ext cx="0" cy="0"/>
          <a:chOff x="0" y="0"/>
          <a:chExt cx="0" cy="0"/>
        </a:xfrm>
      </p:grpSpPr>
      <p:sp>
        <p:nvSpPr>
          <p:cNvPr id="3587" name="Google Shape;3587;g201ae6d123f0a713_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588" name="Google Shape;3588;g201ae6d123f0a713_5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89" name="Google Shape;3589;g201ae6d123f0a713_5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2" name="Shape 3592"/>
        <p:cNvGrpSpPr/>
        <p:nvPr/>
      </p:nvGrpSpPr>
      <p:grpSpPr>
        <a:xfrm>
          <a:off x="0" y="0"/>
          <a:ext cx="0" cy="0"/>
          <a:chOff x="0" y="0"/>
          <a:chExt cx="0" cy="0"/>
        </a:xfrm>
      </p:grpSpPr>
      <p:sp>
        <p:nvSpPr>
          <p:cNvPr id="3593" name="Google Shape;3593;g201ae6d123f0a713_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594" name="Google Shape;3594;g201ae6d123f0a713_6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95" name="Google Shape;3595;g201ae6d123f0a713_6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0" name="Shape 3600"/>
        <p:cNvGrpSpPr/>
        <p:nvPr/>
      </p:nvGrpSpPr>
      <p:grpSpPr>
        <a:xfrm>
          <a:off x="0" y="0"/>
          <a:ext cx="0" cy="0"/>
          <a:chOff x="0" y="0"/>
          <a:chExt cx="0" cy="0"/>
        </a:xfrm>
      </p:grpSpPr>
      <p:sp>
        <p:nvSpPr>
          <p:cNvPr id="3601" name="Google Shape;3601;p4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02" name="Google Shape;3602;p4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9" name="Shape 3609"/>
        <p:cNvGrpSpPr/>
        <p:nvPr/>
      </p:nvGrpSpPr>
      <p:grpSpPr>
        <a:xfrm>
          <a:off x="0" y="0"/>
          <a:ext cx="0" cy="0"/>
          <a:chOff x="0" y="0"/>
          <a:chExt cx="0" cy="0"/>
        </a:xfrm>
      </p:grpSpPr>
      <p:sp>
        <p:nvSpPr>
          <p:cNvPr id="3610" name="Google Shape;3610;p4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11" name="Google Shape;3611;p4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7" name="Shape 3617"/>
        <p:cNvGrpSpPr/>
        <p:nvPr/>
      </p:nvGrpSpPr>
      <p:grpSpPr>
        <a:xfrm>
          <a:off x="0" y="0"/>
          <a:ext cx="0" cy="0"/>
          <a:chOff x="0" y="0"/>
          <a:chExt cx="0" cy="0"/>
        </a:xfrm>
      </p:grpSpPr>
      <p:sp>
        <p:nvSpPr>
          <p:cNvPr id="3618" name="Google Shape;3618;p4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19" name="Google Shape;3619;p4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20" name="Google Shape;3620;p4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5" name="Shape 3625"/>
        <p:cNvGrpSpPr/>
        <p:nvPr/>
      </p:nvGrpSpPr>
      <p:grpSpPr>
        <a:xfrm>
          <a:off x="0" y="0"/>
          <a:ext cx="0" cy="0"/>
          <a:chOff x="0" y="0"/>
          <a:chExt cx="0" cy="0"/>
        </a:xfrm>
      </p:grpSpPr>
      <p:sp>
        <p:nvSpPr>
          <p:cNvPr id="3626" name="Google Shape;3626;g201ae6d123f0a713_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627" name="Google Shape;3627;g201ae6d123f0a713_7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28" name="Google Shape;3628;g201ae6d123f0a713_7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3" name="Shape 3633"/>
        <p:cNvGrpSpPr/>
        <p:nvPr/>
      </p:nvGrpSpPr>
      <p:grpSpPr>
        <a:xfrm>
          <a:off x="0" y="0"/>
          <a:ext cx="0" cy="0"/>
          <a:chOff x="0" y="0"/>
          <a:chExt cx="0" cy="0"/>
        </a:xfrm>
      </p:grpSpPr>
      <p:sp>
        <p:nvSpPr>
          <p:cNvPr id="3634" name="Google Shape;3634;p4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35" name="Google Shape;3635;p4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8" name="Shape 3638"/>
        <p:cNvGrpSpPr/>
        <p:nvPr/>
      </p:nvGrpSpPr>
      <p:grpSpPr>
        <a:xfrm>
          <a:off x="0" y="0"/>
          <a:ext cx="0" cy="0"/>
          <a:chOff x="0" y="0"/>
          <a:chExt cx="0" cy="0"/>
        </a:xfrm>
      </p:grpSpPr>
      <p:sp>
        <p:nvSpPr>
          <p:cNvPr id="3639" name="Google Shape;3639;g6dc123a94921b6ac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640" name="Google Shape;3640;g6dc123a94921b6ac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41" name="Google Shape;3641;g6dc123a94921b6ac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5" name="Shape 3645"/>
        <p:cNvGrpSpPr/>
        <p:nvPr/>
      </p:nvGrpSpPr>
      <p:grpSpPr>
        <a:xfrm>
          <a:off x="0" y="0"/>
          <a:ext cx="0" cy="0"/>
          <a:chOff x="0" y="0"/>
          <a:chExt cx="0" cy="0"/>
        </a:xfrm>
      </p:grpSpPr>
      <p:sp>
        <p:nvSpPr>
          <p:cNvPr id="3646" name="Google Shape;3646;g6dc123a94921b6ac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647" name="Google Shape;3647;g6dc123a94921b6ac_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48" name="Google Shape;3648;g6dc123a94921b6ac_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481" name="Google Shape;481;p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1" name="Shape 3651"/>
        <p:cNvGrpSpPr/>
        <p:nvPr/>
      </p:nvGrpSpPr>
      <p:grpSpPr>
        <a:xfrm>
          <a:off x="0" y="0"/>
          <a:ext cx="0" cy="0"/>
          <a:chOff x="0" y="0"/>
          <a:chExt cx="0" cy="0"/>
        </a:xfrm>
      </p:grpSpPr>
      <p:sp>
        <p:nvSpPr>
          <p:cNvPr id="3652" name="Google Shape;3652;p4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53" name="Google Shape;3653;p4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7" name="Shape 3657"/>
        <p:cNvGrpSpPr/>
        <p:nvPr/>
      </p:nvGrpSpPr>
      <p:grpSpPr>
        <a:xfrm>
          <a:off x="0" y="0"/>
          <a:ext cx="0" cy="0"/>
          <a:chOff x="0" y="0"/>
          <a:chExt cx="0" cy="0"/>
        </a:xfrm>
      </p:grpSpPr>
      <p:sp>
        <p:nvSpPr>
          <p:cNvPr id="3658" name="Google Shape;3658;p4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59" name="Google Shape;3659;p4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3" name="Shape 3663"/>
        <p:cNvGrpSpPr/>
        <p:nvPr/>
      </p:nvGrpSpPr>
      <p:grpSpPr>
        <a:xfrm>
          <a:off x="0" y="0"/>
          <a:ext cx="0" cy="0"/>
          <a:chOff x="0" y="0"/>
          <a:chExt cx="0" cy="0"/>
        </a:xfrm>
      </p:grpSpPr>
      <p:sp>
        <p:nvSpPr>
          <p:cNvPr id="3664" name="Google Shape;3664;g6dc123a94921b6ac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665" name="Google Shape;3665;g6dc123a94921b6ac_1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66" name="Google Shape;3666;g6dc123a94921b6ac_1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9" name="Shape 3669"/>
        <p:cNvGrpSpPr/>
        <p:nvPr/>
      </p:nvGrpSpPr>
      <p:grpSpPr>
        <a:xfrm>
          <a:off x="0" y="0"/>
          <a:ext cx="0" cy="0"/>
          <a:chOff x="0" y="0"/>
          <a:chExt cx="0" cy="0"/>
        </a:xfrm>
      </p:grpSpPr>
      <p:sp>
        <p:nvSpPr>
          <p:cNvPr id="3670" name="Google Shape;3670;p4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71" name="Google Shape;3671;p4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5" name="Shape 3675"/>
        <p:cNvGrpSpPr/>
        <p:nvPr/>
      </p:nvGrpSpPr>
      <p:grpSpPr>
        <a:xfrm>
          <a:off x="0" y="0"/>
          <a:ext cx="0" cy="0"/>
          <a:chOff x="0" y="0"/>
          <a:chExt cx="0" cy="0"/>
        </a:xfrm>
      </p:grpSpPr>
      <p:sp>
        <p:nvSpPr>
          <p:cNvPr id="3676" name="Google Shape;3676;p4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77" name="Google Shape;3677;p4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2" name="Shape 3682"/>
        <p:cNvGrpSpPr/>
        <p:nvPr/>
      </p:nvGrpSpPr>
      <p:grpSpPr>
        <a:xfrm>
          <a:off x="0" y="0"/>
          <a:ext cx="0" cy="0"/>
          <a:chOff x="0" y="0"/>
          <a:chExt cx="0" cy="0"/>
        </a:xfrm>
      </p:grpSpPr>
      <p:sp>
        <p:nvSpPr>
          <p:cNvPr id="3683" name="Google Shape;3683;p4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84" name="Google Shape;3684;p4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9" name="Shape 3689"/>
        <p:cNvGrpSpPr/>
        <p:nvPr/>
      </p:nvGrpSpPr>
      <p:grpSpPr>
        <a:xfrm>
          <a:off x="0" y="0"/>
          <a:ext cx="0" cy="0"/>
          <a:chOff x="0" y="0"/>
          <a:chExt cx="0" cy="0"/>
        </a:xfrm>
      </p:grpSpPr>
      <p:sp>
        <p:nvSpPr>
          <p:cNvPr id="3690" name="Google Shape;3690;p4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91" name="Google Shape;3691;p4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8" name="Shape 3698"/>
        <p:cNvGrpSpPr/>
        <p:nvPr/>
      </p:nvGrpSpPr>
      <p:grpSpPr>
        <a:xfrm>
          <a:off x="0" y="0"/>
          <a:ext cx="0" cy="0"/>
          <a:chOff x="0" y="0"/>
          <a:chExt cx="0" cy="0"/>
        </a:xfrm>
      </p:grpSpPr>
      <p:sp>
        <p:nvSpPr>
          <p:cNvPr id="3699" name="Google Shape;3699;p4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00" name="Google Shape;3700;p4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6" name="Shape 3706"/>
        <p:cNvGrpSpPr/>
        <p:nvPr/>
      </p:nvGrpSpPr>
      <p:grpSpPr>
        <a:xfrm>
          <a:off x="0" y="0"/>
          <a:ext cx="0" cy="0"/>
          <a:chOff x="0" y="0"/>
          <a:chExt cx="0" cy="0"/>
        </a:xfrm>
      </p:grpSpPr>
      <p:sp>
        <p:nvSpPr>
          <p:cNvPr id="3707" name="Google Shape;3707;p4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08" name="Google Shape;3708;p4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3" name="Shape 3713"/>
        <p:cNvGrpSpPr/>
        <p:nvPr/>
      </p:nvGrpSpPr>
      <p:grpSpPr>
        <a:xfrm>
          <a:off x="0" y="0"/>
          <a:ext cx="0" cy="0"/>
          <a:chOff x="0" y="0"/>
          <a:chExt cx="0" cy="0"/>
        </a:xfrm>
      </p:grpSpPr>
      <p:sp>
        <p:nvSpPr>
          <p:cNvPr id="3714" name="Google Shape;3714;p4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15" name="Google Shape;3715;p4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8" name="Google Shape;158;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488" name="Google Shape;488;p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0" name="Shape 3720"/>
        <p:cNvGrpSpPr/>
        <p:nvPr/>
      </p:nvGrpSpPr>
      <p:grpSpPr>
        <a:xfrm>
          <a:off x="0" y="0"/>
          <a:ext cx="0" cy="0"/>
          <a:chOff x="0" y="0"/>
          <a:chExt cx="0" cy="0"/>
        </a:xfrm>
      </p:grpSpPr>
      <p:sp>
        <p:nvSpPr>
          <p:cNvPr id="3721" name="Google Shape;3721;p4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22" name="Google Shape;3722;p4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6" name="Shape 3726"/>
        <p:cNvGrpSpPr/>
        <p:nvPr/>
      </p:nvGrpSpPr>
      <p:grpSpPr>
        <a:xfrm>
          <a:off x="0" y="0"/>
          <a:ext cx="0" cy="0"/>
          <a:chOff x="0" y="0"/>
          <a:chExt cx="0" cy="0"/>
        </a:xfrm>
      </p:grpSpPr>
      <p:sp>
        <p:nvSpPr>
          <p:cNvPr id="3727" name="Google Shape;3727;g6dc123a94921b6ac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728" name="Google Shape;3728;g6dc123a94921b6ac_2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29" name="Google Shape;3729;g6dc123a94921b6ac_2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4" name="Shape 3734"/>
        <p:cNvGrpSpPr/>
        <p:nvPr/>
      </p:nvGrpSpPr>
      <p:grpSpPr>
        <a:xfrm>
          <a:off x="0" y="0"/>
          <a:ext cx="0" cy="0"/>
          <a:chOff x="0" y="0"/>
          <a:chExt cx="0" cy="0"/>
        </a:xfrm>
      </p:grpSpPr>
      <p:sp>
        <p:nvSpPr>
          <p:cNvPr id="3735" name="Google Shape;3735;p4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36" name="Google Shape;3736;p4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9" name="Shape 3739"/>
        <p:cNvGrpSpPr/>
        <p:nvPr/>
      </p:nvGrpSpPr>
      <p:grpSpPr>
        <a:xfrm>
          <a:off x="0" y="0"/>
          <a:ext cx="0" cy="0"/>
          <a:chOff x="0" y="0"/>
          <a:chExt cx="0" cy="0"/>
        </a:xfrm>
      </p:grpSpPr>
      <p:sp>
        <p:nvSpPr>
          <p:cNvPr id="3740" name="Google Shape;3740;p4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41" name="Google Shape;3741;p4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5" name="Shape 3745"/>
        <p:cNvGrpSpPr/>
        <p:nvPr/>
      </p:nvGrpSpPr>
      <p:grpSpPr>
        <a:xfrm>
          <a:off x="0" y="0"/>
          <a:ext cx="0" cy="0"/>
          <a:chOff x="0" y="0"/>
          <a:chExt cx="0" cy="0"/>
        </a:xfrm>
      </p:grpSpPr>
      <p:sp>
        <p:nvSpPr>
          <p:cNvPr id="3746" name="Google Shape;3746;p4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47" name="Google Shape;3747;p4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2" name="Shape 3752"/>
        <p:cNvGrpSpPr/>
        <p:nvPr/>
      </p:nvGrpSpPr>
      <p:grpSpPr>
        <a:xfrm>
          <a:off x="0" y="0"/>
          <a:ext cx="0" cy="0"/>
          <a:chOff x="0" y="0"/>
          <a:chExt cx="0" cy="0"/>
        </a:xfrm>
      </p:grpSpPr>
      <p:sp>
        <p:nvSpPr>
          <p:cNvPr id="3753" name="Google Shape;3753;p4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54" name="Google Shape;3754;p4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8" name="Shape 3758"/>
        <p:cNvGrpSpPr/>
        <p:nvPr/>
      </p:nvGrpSpPr>
      <p:grpSpPr>
        <a:xfrm>
          <a:off x="0" y="0"/>
          <a:ext cx="0" cy="0"/>
          <a:chOff x="0" y="0"/>
          <a:chExt cx="0" cy="0"/>
        </a:xfrm>
      </p:grpSpPr>
      <p:sp>
        <p:nvSpPr>
          <p:cNvPr id="3759" name="Google Shape;3759;p4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60" name="Google Shape;3760;p4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4" name="Shape 3764"/>
        <p:cNvGrpSpPr/>
        <p:nvPr/>
      </p:nvGrpSpPr>
      <p:grpSpPr>
        <a:xfrm>
          <a:off x="0" y="0"/>
          <a:ext cx="0" cy="0"/>
          <a:chOff x="0" y="0"/>
          <a:chExt cx="0" cy="0"/>
        </a:xfrm>
      </p:grpSpPr>
      <p:sp>
        <p:nvSpPr>
          <p:cNvPr id="3765" name="Google Shape;3765;g763c33146ff5864b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766" name="Google Shape;3766;g763c33146ff5864b_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67" name="Google Shape;3767;g763c33146ff5864b_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2" name="Shape 3772"/>
        <p:cNvGrpSpPr/>
        <p:nvPr/>
      </p:nvGrpSpPr>
      <p:grpSpPr>
        <a:xfrm>
          <a:off x="0" y="0"/>
          <a:ext cx="0" cy="0"/>
          <a:chOff x="0" y="0"/>
          <a:chExt cx="0" cy="0"/>
        </a:xfrm>
      </p:grpSpPr>
      <p:sp>
        <p:nvSpPr>
          <p:cNvPr id="3773" name="Google Shape;3773;g763c33146ff5864b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774" name="Google Shape;3774;g763c33146ff5864b_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75" name="Google Shape;3775;g763c33146ff5864b_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9" name="Shape 3779"/>
        <p:cNvGrpSpPr/>
        <p:nvPr/>
      </p:nvGrpSpPr>
      <p:grpSpPr>
        <a:xfrm>
          <a:off x="0" y="0"/>
          <a:ext cx="0" cy="0"/>
          <a:chOff x="0" y="0"/>
          <a:chExt cx="0" cy="0"/>
        </a:xfrm>
      </p:grpSpPr>
      <p:sp>
        <p:nvSpPr>
          <p:cNvPr id="3780" name="Google Shape;3780;p4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81" name="Google Shape;3781;p4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p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494" name="Google Shape;494;p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7" name="Shape 3787"/>
        <p:cNvGrpSpPr/>
        <p:nvPr/>
      </p:nvGrpSpPr>
      <p:grpSpPr>
        <a:xfrm>
          <a:off x="0" y="0"/>
          <a:ext cx="0" cy="0"/>
          <a:chOff x="0" y="0"/>
          <a:chExt cx="0" cy="0"/>
        </a:xfrm>
      </p:grpSpPr>
      <p:sp>
        <p:nvSpPr>
          <p:cNvPr id="3788" name="Google Shape;3788;p4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89" name="Google Shape;3789;p4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4" name="Shape 3794"/>
        <p:cNvGrpSpPr/>
        <p:nvPr/>
      </p:nvGrpSpPr>
      <p:grpSpPr>
        <a:xfrm>
          <a:off x="0" y="0"/>
          <a:ext cx="0" cy="0"/>
          <a:chOff x="0" y="0"/>
          <a:chExt cx="0" cy="0"/>
        </a:xfrm>
      </p:grpSpPr>
      <p:sp>
        <p:nvSpPr>
          <p:cNvPr id="3795" name="Google Shape;3795;p4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96" name="Google Shape;3796;p4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1" name="Shape 3801"/>
        <p:cNvGrpSpPr/>
        <p:nvPr/>
      </p:nvGrpSpPr>
      <p:grpSpPr>
        <a:xfrm>
          <a:off x="0" y="0"/>
          <a:ext cx="0" cy="0"/>
          <a:chOff x="0" y="0"/>
          <a:chExt cx="0" cy="0"/>
        </a:xfrm>
      </p:grpSpPr>
      <p:sp>
        <p:nvSpPr>
          <p:cNvPr id="3802" name="Google Shape;3802;p4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03" name="Google Shape;3803;p4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6" name="Shape 3806"/>
        <p:cNvGrpSpPr/>
        <p:nvPr/>
      </p:nvGrpSpPr>
      <p:grpSpPr>
        <a:xfrm>
          <a:off x="0" y="0"/>
          <a:ext cx="0" cy="0"/>
          <a:chOff x="0" y="0"/>
          <a:chExt cx="0" cy="0"/>
        </a:xfrm>
      </p:grpSpPr>
      <p:sp>
        <p:nvSpPr>
          <p:cNvPr id="3807" name="Google Shape;3807;g763c33146ff5864b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808" name="Google Shape;3808;g763c33146ff5864b_1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09" name="Google Shape;3809;g763c33146ff5864b_1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2" name="Shape 3812"/>
        <p:cNvGrpSpPr/>
        <p:nvPr/>
      </p:nvGrpSpPr>
      <p:grpSpPr>
        <a:xfrm>
          <a:off x="0" y="0"/>
          <a:ext cx="0" cy="0"/>
          <a:chOff x="0" y="0"/>
          <a:chExt cx="0" cy="0"/>
        </a:xfrm>
      </p:grpSpPr>
      <p:sp>
        <p:nvSpPr>
          <p:cNvPr id="3813" name="Google Shape;3813;p4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14" name="Google Shape;3814;p4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1" name="Shape 3821"/>
        <p:cNvGrpSpPr/>
        <p:nvPr/>
      </p:nvGrpSpPr>
      <p:grpSpPr>
        <a:xfrm>
          <a:off x="0" y="0"/>
          <a:ext cx="0" cy="0"/>
          <a:chOff x="0" y="0"/>
          <a:chExt cx="0" cy="0"/>
        </a:xfrm>
      </p:grpSpPr>
      <p:sp>
        <p:nvSpPr>
          <p:cNvPr id="3822" name="Google Shape;3822;p4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23" name="Google Shape;3823;p4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6" name="Shape 3826"/>
        <p:cNvGrpSpPr/>
        <p:nvPr/>
      </p:nvGrpSpPr>
      <p:grpSpPr>
        <a:xfrm>
          <a:off x="0" y="0"/>
          <a:ext cx="0" cy="0"/>
          <a:chOff x="0" y="0"/>
          <a:chExt cx="0" cy="0"/>
        </a:xfrm>
      </p:grpSpPr>
      <p:sp>
        <p:nvSpPr>
          <p:cNvPr id="3827" name="Google Shape;3827;p4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28" name="Google Shape;3828;p4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2" name="Shape 3832"/>
        <p:cNvGrpSpPr/>
        <p:nvPr/>
      </p:nvGrpSpPr>
      <p:grpSpPr>
        <a:xfrm>
          <a:off x="0" y="0"/>
          <a:ext cx="0" cy="0"/>
          <a:chOff x="0" y="0"/>
          <a:chExt cx="0" cy="0"/>
        </a:xfrm>
      </p:grpSpPr>
      <p:sp>
        <p:nvSpPr>
          <p:cNvPr id="3833" name="Google Shape;3833;p4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34" name="Google Shape;3834;p4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8" name="Shape 3838"/>
        <p:cNvGrpSpPr/>
        <p:nvPr/>
      </p:nvGrpSpPr>
      <p:grpSpPr>
        <a:xfrm>
          <a:off x="0" y="0"/>
          <a:ext cx="0" cy="0"/>
          <a:chOff x="0" y="0"/>
          <a:chExt cx="0" cy="0"/>
        </a:xfrm>
      </p:grpSpPr>
      <p:sp>
        <p:nvSpPr>
          <p:cNvPr id="3839" name="Google Shape;3839;p4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40" name="Google Shape;3840;p4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5" name="Shape 3845"/>
        <p:cNvGrpSpPr/>
        <p:nvPr/>
      </p:nvGrpSpPr>
      <p:grpSpPr>
        <a:xfrm>
          <a:off x="0" y="0"/>
          <a:ext cx="0" cy="0"/>
          <a:chOff x="0" y="0"/>
          <a:chExt cx="0" cy="0"/>
        </a:xfrm>
      </p:grpSpPr>
      <p:sp>
        <p:nvSpPr>
          <p:cNvPr id="3846" name="Google Shape;3846;p4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47" name="Google Shape;3847;p4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500" name="Google Shape;500;p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2" name="Shape 3852"/>
        <p:cNvGrpSpPr/>
        <p:nvPr/>
      </p:nvGrpSpPr>
      <p:grpSpPr>
        <a:xfrm>
          <a:off x="0" y="0"/>
          <a:ext cx="0" cy="0"/>
          <a:chOff x="0" y="0"/>
          <a:chExt cx="0" cy="0"/>
        </a:xfrm>
      </p:grpSpPr>
      <p:sp>
        <p:nvSpPr>
          <p:cNvPr id="3853" name="Google Shape;3853;p4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54" name="Google Shape;3854;p4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9" name="Shape 3859"/>
        <p:cNvGrpSpPr/>
        <p:nvPr/>
      </p:nvGrpSpPr>
      <p:grpSpPr>
        <a:xfrm>
          <a:off x="0" y="0"/>
          <a:ext cx="0" cy="0"/>
          <a:chOff x="0" y="0"/>
          <a:chExt cx="0" cy="0"/>
        </a:xfrm>
      </p:grpSpPr>
      <p:sp>
        <p:nvSpPr>
          <p:cNvPr id="3860" name="Google Shape;3860;p4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61" name="Google Shape;3861;p4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8" name="Shape 3868"/>
        <p:cNvGrpSpPr/>
        <p:nvPr/>
      </p:nvGrpSpPr>
      <p:grpSpPr>
        <a:xfrm>
          <a:off x="0" y="0"/>
          <a:ext cx="0" cy="0"/>
          <a:chOff x="0" y="0"/>
          <a:chExt cx="0" cy="0"/>
        </a:xfrm>
      </p:grpSpPr>
      <p:sp>
        <p:nvSpPr>
          <p:cNvPr id="3869" name="Google Shape;3869;p4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70" name="Google Shape;3870;p4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7" name="Shape 3877"/>
        <p:cNvGrpSpPr/>
        <p:nvPr/>
      </p:nvGrpSpPr>
      <p:grpSpPr>
        <a:xfrm>
          <a:off x="0" y="0"/>
          <a:ext cx="0" cy="0"/>
          <a:chOff x="0" y="0"/>
          <a:chExt cx="0" cy="0"/>
        </a:xfrm>
      </p:grpSpPr>
      <p:sp>
        <p:nvSpPr>
          <p:cNvPr id="3878" name="Google Shape;3878;p4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79" name="Google Shape;3879;p4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2" name="Shape 3882"/>
        <p:cNvGrpSpPr/>
        <p:nvPr/>
      </p:nvGrpSpPr>
      <p:grpSpPr>
        <a:xfrm>
          <a:off x="0" y="0"/>
          <a:ext cx="0" cy="0"/>
          <a:chOff x="0" y="0"/>
          <a:chExt cx="0" cy="0"/>
        </a:xfrm>
      </p:grpSpPr>
      <p:sp>
        <p:nvSpPr>
          <p:cNvPr id="3883" name="Google Shape;3883;p4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84" name="Google Shape;3884;p4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1" name="Shape 3891"/>
        <p:cNvGrpSpPr/>
        <p:nvPr/>
      </p:nvGrpSpPr>
      <p:grpSpPr>
        <a:xfrm>
          <a:off x="0" y="0"/>
          <a:ext cx="0" cy="0"/>
          <a:chOff x="0" y="0"/>
          <a:chExt cx="0" cy="0"/>
        </a:xfrm>
      </p:grpSpPr>
      <p:sp>
        <p:nvSpPr>
          <p:cNvPr id="3892" name="Google Shape;3892;p4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93" name="Google Shape;3893;p4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8" name="Shape 3898"/>
        <p:cNvGrpSpPr/>
        <p:nvPr/>
      </p:nvGrpSpPr>
      <p:grpSpPr>
        <a:xfrm>
          <a:off x="0" y="0"/>
          <a:ext cx="0" cy="0"/>
          <a:chOff x="0" y="0"/>
          <a:chExt cx="0" cy="0"/>
        </a:xfrm>
      </p:grpSpPr>
      <p:sp>
        <p:nvSpPr>
          <p:cNvPr id="3899" name="Google Shape;3899;p4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00" name="Google Shape;3900;p4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4" name="Shape 3904"/>
        <p:cNvGrpSpPr/>
        <p:nvPr/>
      </p:nvGrpSpPr>
      <p:grpSpPr>
        <a:xfrm>
          <a:off x="0" y="0"/>
          <a:ext cx="0" cy="0"/>
          <a:chOff x="0" y="0"/>
          <a:chExt cx="0" cy="0"/>
        </a:xfrm>
      </p:grpSpPr>
      <p:sp>
        <p:nvSpPr>
          <p:cNvPr id="3905" name="Google Shape;3905;p4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06" name="Google Shape;3906;p4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2" name="Shape 3912"/>
        <p:cNvGrpSpPr/>
        <p:nvPr/>
      </p:nvGrpSpPr>
      <p:grpSpPr>
        <a:xfrm>
          <a:off x="0" y="0"/>
          <a:ext cx="0" cy="0"/>
          <a:chOff x="0" y="0"/>
          <a:chExt cx="0" cy="0"/>
        </a:xfrm>
      </p:grpSpPr>
      <p:sp>
        <p:nvSpPr>
          <p:cNvPr id="3913" name="Google Shape;3913;p4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14" name="Google Shape;3914;p4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0" name="Shape 3920"/>
        <p:cNvGrpSpPr/>
        <p:nvPr/>
      </p:nvGrpSpPr>
      <p:grpSpPr>
        <a:xfrm>
          <a:off x="0" y="0"/>
          <a:ext cx="0" cy="0"/>
          <a:chOff x="0" y="0"/>
          <a:chExt cx="0" cy="0"/>
        </a:xfrm>
      </p:grpSpPr>
      <p:sp>
        <p:nvSpPr>
          <p:cNvPr id="3921" name="Google Shape;3921;p4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22" name="Google Shape;3922;p4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p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506" name="Google Shape;506;p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6" name="Shape 3926"/>
        <p:cNvGrpSpPr/>
        <p:nvPr/>
      </p:nvGrpSpPr>
      <p:grpSpPr>
        <a:xfrm>
          <a:off x="0" y="0"/>
          <a:ext cx="0" cy="0"/>
          <a:chOff x="0" y="0"/>
          <a:chExt cx="0" cy="0"/>
        </a:xfrm>
      </p:grpSpPr>
      <p:sp>
        <p:nvSpPr>
          <p:cNvPr id="3927" name="Google Shape;3927;p4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28" name="Google Shape;3928;p4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4" name="Shape 3934"/>
        <p:cNvGrpSpPr/>
        <p:nvPr/>
      </p:nvGrpSpPr>
      <p:grpSpPr>
        <a:xfrm>
          <a:off x="0" y="0"/>
          <a:ext cx="0" cy="0"/>
          <a:chOff x="0" y="0"/>
          <a:chExt cx="0" cy="0"/>
        </a:xfrm>
      </p:grpSpPr>
      <p:sp>
        <p:nvSpPr>
          <p:cNvPr id="3935" name="Google Shape;3935;p4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36" name="Google Shape;3936;p4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1" name="Shape 3941"/>
        <p:cNvGrpSpPr/>
        <p:nvPr/>
      </p:nvGrpSpPr>
      <p:grpSpPr>
        <a:xfrm>
          <a:off x="0" y="0"/>
          <a:ext cx="0" cy="0"/>
          <a:chOff x="0" y="0"/>
          <a:chExt cx="0" cy="0"/>
        </a:xfrm>
      </p:grpSpPr>
      <p:sp>
        <p:nvSpPr>
          <p:cNvPr id="3942" name="Google Shape;3942;p45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43" name="Google Shape;3943;p4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p5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2" name="Google Shape;512;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231eb691ee87ca9d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19" name="Google Shape;519;g231eb691ee87ca9d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0" name="Google Shape;520;g231eb691ee87ca9d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30ee63f3211_85_2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7" name="Google Shape;527;g30ee63f3211_85_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30ee63f3211_85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32" name="Google Shape;532;g30ee63f3211_85_2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3" name="Google Shape;533;g30ee63f3211_85_2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30ee63f3211_85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39" name="Google Shape;539;g30ee63f3211_85_3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0" name="Google Shape;540;g30ee63f3211_85_3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30ee63f3211_85_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50" name="Google Shape;550;g30ee63f3211_85_4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1" name="Google Shape;551;g30ee63f3211_85_4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3" name="Google Shape;163;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g30ee63f3211_85_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57" name="Google Shape;557;g30ee63f3211_85_5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8" name="Google Shape;558;g30ee63f3211_85_5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30ee63f3211_85_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64" name="Google Shape;564;g30ee63f3211_85_9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5" name="Google Shape;565;g30ee63f3211_85_9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30ee63f3211_85_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71" name="Google Shape;571;g30ee63f3211_85_3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2" name="Google Shape;572;g30ee63f3211_85_3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g30ee63f3211_85_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79" name="Google Shape;579;g30ee63f3211_85_5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0" name="Google Shape;580;g30ee63f3211_85_5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g30ee63f3211_85_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87" name="Google Shape;587;g30ee63f3211_85_7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8" name="Google Shape;588;g30ee63f3211_85_7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g30ee63f3211_85_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95" name="Google Shape;595;g30ee63f3211_85_7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6" name="Google Shape;596;g30ee63f3211_85_7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30ee63f3211_85_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03" name="Google Shape;603;g30ee63f3211_85_6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4" name="Google Shape;604;g30ee63f3211_85_6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p5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2" name="Google Shape;612;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p5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7" name="Google Shape;617;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p5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4" name="Google Shape;624;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1" name="Google Shape;171;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p5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1" name="Google Shape;631;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p6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9" name="Google Shape;639;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p6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6" name="Google Shape;646;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p6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6" name="Google Shape;656;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2" name="Google Shape;662;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3" name="Google Shape;663;p6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p6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2" name="Google Shape;672;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p6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9" name="Google Shape;679;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p6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7" name="Google Shape;687;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p6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4" name="Google Shape;694;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p6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3" name="Google Shape;703;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8" name="Google Shape;178;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p6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1" name="Google Shape;711;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p7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3" name="Google Shape;723;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p7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0" name="Google Shape;730;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p7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8" name="Google Shape;738;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p7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7" name="Google Shape;747;p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3" name="Shape 753"/>
        <p:cNvGrpSpPr/>
        <p:nvPr/>
      </p:nvGrpSpPr>
      <p:grpSpPr>
        <a:xfrm>
          <a:off x="0" y="0"/>
          <a:ext cx="0" cy="0"/>
          <a:chOff x="0" y="0"/>
          <a:chExt cx="0" cy="0"/>
        </a:xfrm>
      </p:grpSpPr>
      <p:sp>
        <p:nvSpPr>
          <p:cNvPr id="754" name="Google Shape;754;p7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5" name="Google Shape;755;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p7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1" name="Google Shape;761;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6" name="Shape 776"/>
        <p:cNvGrpSpPr/>
        <p:nvPr/>
      </p:nvGrpSpPr>
      <p:grpSpPr>
        <a:xfrm>
          <a:off x="0" y="0"/>
          <a:ext cx="0" cy="0"/>
          <a:chOff x="0" y="0"/>
          <a:chExt cx="0" cy="0"/>
        </a:xfrm>
      </p:grpSpPr>
      <p:sp>
        <p:nvSpPr>
          <p:cNvPr id="777" name="Google Shape;777;p7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8" name="Google Shape;778;p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p7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4" name="Google Shape;794;p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8" name="Shape 808"/>
        <p:cNvGrpSpPr/>
        <p:nvPr/>
      </p:nvGrpSpPr>
      <p:grpSpPr>
        <a:xfrm>
          <a:off x="0" y="0"/>
          <a:ext cx="0" cy="0"/>
          <a:chOff x="0" y="0"/>
          <a:chExt cx="0" cy="0"/>
        </a:xfrm>
      </p:grpSpPr>
      <p:sp>
        <p:nvSpPr>
          <p:cNvPr id="809" name="Google Shape;809;p7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0" name="Google Shape;810;p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5" name="Google Shape;185;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p7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8" name="Google Shape;818;p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p8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5" name="Google Shape;825;p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2" name="Shape 842"/>
        <p:cNvGrpSpPr/>
        <p:nvPr/>
      </p:nvGrpSpPr>
      <p:grpSpPr>
        <a:xfrm>
          <a:off x="0" y="0"/>
          <a:ext cx="0" cy="0"/>
          <a:chOff x="0" y="0"/>
          <a:chExt cx="0" cy="0"/>
        </a:xfrm>
      </p:grpSpPr>
      <p:sp>
        <p:nvSpPr>
          <p:cNvPr id="843" name="Google Shape;843;p8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4" name="Google Shape;844;p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8" name="Shape 848"/>
        <p:cNvGrpSpPr/>
        <p:nvPr/>
      </p:nvGrpSpPr>
      <p:grpSpPr>
        <a:xfrm>
          <a:off x="0" y="0"/>
          <a:ext cx="0" cy="0"/>
          <a:chOff x="0" y="0"/>
          <a:chExt cx="0" cy="0"/>
        </a:xfrm>
      </p:grpSpPr>
      <p:sp>
        <p:nvSpPr>
          <p:cNvPr id="849" name="Google Shape;849;p8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0" name="Google Shape;850;p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p8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6" name="Google Shape;856;p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2" name="Shape 862"/>
        <p:cNvGrpSpPr/>
        <p:nvPr/>
      </p:nvGrpSpPr>
      <p:grpSpPr>
        <a:xfrm>
          <a:off x="0" y="0"/>
          <a:ext cx="0" cy="0"/>
          <a:chOff x="0" y="0"/>
          <a:chExt cx="0" cy="0"/>
        </a:xfrm>
      </p:grpSpPr>
      <p:sp>
        <p:nvSpPr>
          <p:cNvPr id="863" name="Google Shape;863;p8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4" name="Google Shape;864;p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0" name="Shape 870"/>
        <p:cNvGrpSpPr/>
        <p:nvPr/>
      </p:nvGrpSpPr>
      <p:grpSpPr>
        <a:xfrm>
          <a:off x="0" y="0"/>
          <a:ext cx="0" cy="0"/>
          <a:chOff x="0" y="0"/>
          <a:chExt cx="0" cy="0"/>
        </a:xfrm>
      </p:grpSpPr>
      <p:sp>
        <p:nvSpPr>
          <p:cNvPr id="871" name="Google Shape;871;p8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2" name="Google Shape;872;p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8" name="Shape 878"/>
        <p:cNvGrpSpPr/>
        <p:nvPr/>
      </p:nvGrpSpPr>
      <p:grpSpPr>
        <a:xfrm>
          <a:off x="0" y="0"/>
          <a:ext cx="0" cy="0"/>
          <a:chOff x="0" y="0"/>
          <a:chExt cx="0" cy="0"/>
        </a:xfrm>
      </p:grpSpPr>
      <p:sp>
        <p:nvSpPr>
          <p:cNvPr id="879" name="Google Shape;879;p8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0" name="Google Shape;880;p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4" name="Shape 884"/>
        <p:cNvGrpSpPr/>
        <p:nvPr/>
      </p:nvGrpSpPr>
      <p:grpSpPr>
        <a:xfrm>
          <a:off x="0" y="0"/>
          <a:ext cx="0" cy="0"/>
          <a:chOff x="0" y="0"/>
          <a:chExt cx="0" cy="0"/>
        </a:xfrm>
      </p:grpSpPr>
      <p:sp>
        <p:nvSpPr>
          <p:cNvPr id="885" name="Google Shape;885;p8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6" name="Google Shape;886;p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5" name="Shape 895"/>
        <p:cNvGrpSpPr/>
        <p:nvPr/>
      </p:nvGrpSpPr>
      <p:grpSpPr>
        <a:xfrm>
          <a:off x="0" y="0"/>
          <a:ext cx="0" cy="0"/>
          <a:chOff x="0" y="0"/>
          <a:chExt cx="0" cy="0"/>
        </a:xfrm>
      </p:grpSpPr>
      <p:sp>
        <p:nvSpPr>
          <p:cNvPr id="896" name="Google Shape;896;p8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7" name="Google Shape;897;p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1" Type="http://schemas.openxmlformats.org/officeDocument/2006/relationships/image" Target="../media/image12.png"/><Relationship Id="rId10" Type="http://schemas.openxmlformats.org/officeDocument/2006/relationships/image" Target="../media/image14.png"/><Relationship Id="rId13" Type="http://schemas.openxmlformats.org/officeDocument/2006/relationships/image" Target="../media/image5.png"/><Relationship Id="rId12" Type="http://schemas.openxmlformats.org/officeDocument/2006/relationships/image" Target="../media/image7.png"/><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13.png"/><Relationship Id="rId5" Type="http://schemas.openxmlformats.org/officeDocument/2006/relationships/image" Target="../media/image3.png"/><Relationship Id="rId6" Type="http://schemas.openxmlformats.org/officeDocument/2006/relationships/image" Target="../media/image6.png"/><Relationship Id="rId7" Type="http://schemas.openxmlformats.org/officeDocument/2006/relationships/image" Target="../media/image10.png"/><Relationship Id="rId8"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ver slide layout">
  <p:cSld name="1_Cover slide layout">
    <p:bg>
      <p:bgPr>
        <a:blipFill>
          <a:blip r:embed="rId2">
            <a:alphaModFix/>
          </a:blip>
          <a:stretch>
            <a:fillRect/>
          </a:stretch>
        </a:blipFill>
      </p:bgPr>
    </p:bg>
    <p:spTree>
      <p:nvGrpSpPr>
        <p:cNvPr id="15" name="Shape 15"/>
        <p:cNvGrpSpPr/>
        <p:nvPr/>
      </p:nvGrpSpPr>
      <p:grpSpPr>
        <a:xfrm>
          <a:off x="0" y="0"/>
          <a:ext cx="0" cy="0"/>
          <a:chOff x="0" y="0"/>
          <a:chExt cx="0" cy="0"/>
        </a:xfrm>
      </p:grpSpPr>
      <p:sp>
        <p:nvSpPr>
          <p:cNvPr id="16" name="Google Shape;16;p456"/>
          <p:cNvSpPr/>
          <p:nvPr/>
        </p:nvSpPr>
        <p:spPr>
          <a:xfrm flipH="1" rot="10800000">
            <a:off x="0" y="0"/>
            <a:ext cx="7507224" cy="4306529"/>
          </a:xfrm>
          <a:prstGeom prst="rtTriangle">
            <a:avLst/>
          </a:prstGeom>
          <a:solidFill>
            <a:schemeClr val="accent4">
              <a:alpha val="20000"/>
            </a:schemeClr>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7" name="Google Shape;17;p456"/>
          <p:cNvSpPr txBox="1"/>
          <p:nvPr>
            <p:ph type="ctrTitle"/>
          </p:nvPr>
        </p:nvSpPr>
        <p:spPr>
          <a:xfrm>
            <a:off x="3963476" y="1647313"/>
            <a:ext cx="4265049" cy="3563374"/>
          </a:xfrm>
          <a:prstGeom prst="rect">
            <a:avLst/>
          </a:prstGeom>
          <a:noFill/>
          <a:ln>
            <a:noFill/>
          </a:ln>
          <a:effectLst>
            <a:outerShdw blurRad="50800" rotWithShape="0" algn="t" dir="5400000" dist="38100">
              <a:srgbClr val="000000">
                <a:alpha val="40000"/>
              </a:srgbClr>
            </a:outerShdw>
          </a:effectLst>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6000"/>
              <a:buFont typeface="Arial Black"/>
              <a:buNone/>
              <a:defRPr sz="6000">
                <a:solidFill>
                  <a:schemeClr val="lt1"/>
                </a:solidFill>
                <a:latin typeface="Arial Black"/>
                <a:ea typeface="Arial Black"/>
                <a:cs typeface="Arial Black"/>
                <a:sym typeface="Arial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456"/>
          <p:cNvSpPr/>
          <p:nvPr/>
        </p:nvSpPr>
        <p:spPr>
          <a:xfrm flipH="1">
            <a:off x="4686300" y="2551471"/>
            <a:ext cx="7505700" cy="4306529"/>
          </a:xfrm>
          <a:prstGeom prst="rtTriangle">
            <a:avLst/>
          </a:prstGeom>
          <a:solidFill>
            <a:srgbClr val="BF9000">
              <a:alpha val="20000"/>
            </a:srgbClr>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Logo&#10;&#10;Description automatically generated" id="19" name="Google Shape;19;p456"/>
          <p:cNvPicPr preferRelativeResize="0"/>
          <p:nvPr/>
        </p:nvPicPr>
        <p:blipFill rotWithShape="1">
          <a:blip r:embed="rId3">
            <a:alphaModFix/>
          </a:blip>
          <a:srcRect b="0" l="0" r="0" t="0"/>
          <a:stretch/>
        </p:blipFill>
        <p:spPr>
          <a:xfrm>
            <a:off x="10932095" y="6097084"/>
            <a:ext cx="1259905" cy="750693"/>
          </a:xfrm>
          <a:prstGeom prst="rect">
            <a:avLst/>
          </a:prstGeom>
          <a:noFill/>
          <a:ln>
            <a:noFill/>
          </a:ln>
          <a:effectLst>
            <a:outerShdw blurRad="127000" rotWithShape="0" algn="r" dir="10800000" dist="38100">
              <a:schemeClr val="dk1">
                <a:alpha val="40000"/>
              </a:schemeClr>
            </a:outerShdw>
          </a:effectLst>
        </p:spPr>
      </p:pic>
      <p:sp>
        <p:nvSpPr>
          <p:cNvPr id="20" name="Google Shape;20;p456"/>
          <p:cNvSpPr/>
          <p:nvPr/>
        </p:nvSpPr>
        <p:spPr>
          <a:xfrm>
            <a:off x="3726426" y="1059426"/>
            <a:ext cx="4739148" cy="4739148"/>
          </a:xfrm>
          <a:prstGeom prst="ellipse">
            <a:avLst/>
          </a:prstGeom>
          <a:no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layout">
  <p:cSld name="Cover slide layout">
    <p:bg>
      <p:bgPr>
        <a:solidFill>
          <a:schemeClr val="accent1"/>
        </a:solidFill>
      </p:bgPr>
    </p:bg>
    <p:spTree>
      <p:nvGrpSpPr>
        <p:cNvPr id="21" name="Shape 21"/>
        <p:cNvGrpSpPr/>
        <p:nvPr/>
      </p:nvGrpSpPr>
      <p:grpSpPr>
        <a:xfrm>
          <a:off x="0" y="0"/>
          <a:ext cx="0" cy="0"/>
          <a:chOff x="0" y="0"/>
          <a:chExt cx="0" cy="0"/>
        </a:xfrm>
      </p:grpSpPr>
      <p:sp>
        <p:nvSpPr>
          <p:cNvPr id="22" name="Google Shape;22;p457"/>
          <p:cNvSpPr/>
          <p:nvPr/>
        </p:nvSpPr>
        <p:spPr>
          <a:xfrm>
            <a:off x="0" y="0"/>
            <a:ext cx="12192000" cy="6858000"/>
          </a:xfrm>
          <a:prstGeom prst="rect">
            <a:avLst/>
          </a:prstGeom>
          <a:solidFill>
            <a:srgbClr val="595959">
              <a:alpha val="6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 name="Google Shape;23;p457"/>
          <p:cNvSpPr/>
          <p:nvPr/>
        </p:nvSpPr>
        <p:spPr>
          <a:xfrm flipH="1">
            <a:off x="8052178" y="0"/>
            <a:ext cx="4139819" cy="6858000"/>
          </a:xfrm>
          <a:prstGeom prst="rtTriangle">
            <a:avLst/>
          </a:prstGeom>
          <a:solidFill>
            <a:srgbClr val="2F5496">
              <a:alpha val="89803"/>
            </a:srgbClr>
          </a:solidFill>
          <a:ln>
            <a:noFill/>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 name="Google Shape;24;p457"/>
          <p:cNvSpPr/>
          <p:nvPr/>
        </p:nvSpPr>
        <p:spPr>
          <a:xfrm flipH="1" rot="10800000">
            <a:off x="4" y="0"/>
            <a:ext cx="4139819" cy="6858000"/>
          </a:xfrm>
          <a:prstGeom prst="rtTriangle">
            <a:avLst/>
          </a:prstGeom>
          <a:solidFill>
            <a:schemeClr val="accent1">
              <a:alpha val="89803"/>
            </a:schemeClr>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5" name="Google Shape;25;p457"/>
          <p:cNvGrpSpPr/>
          <p:nvPr/>
        </p:nvGrpSpPr>
        <p:grpSpPr>
          <a:xfrm>
            <a:off x="-491345" y="4748022"/>
            <a:ext cx="10267188" cy="2109978"/>
            <a:chOff x="-491345" y="1077822"/>
            <a:chExt cx="10267188" cy="2109978"/>
          </a:xfrm>
        </p:grpSpPr>
        <p:grpSp>
          <p:nvGrpSpPr>
            <p:cNvPr id="26" name="Google Shape;26;p457"/>
            <p:cNvGrpSpPr/>
            <p:nvPr/>
          </p:nvGrpSpPr>
          <p:grpSpPr>
            <a:xfrm>
              <a:off x="-491345" y="1077822"/>
              <a:ext cx="10267188" cy="2109978"/>
              <a:chOff x="-491345" y="1077822"/>
              <a:chExt cx="10267188" cy="2109978"/>
            </a:xfrm>
          </p:grpSpPr>
          <p:pic>
            <p:nvPicPr>
              <p:cNvPr id="27" name="Google Shape;27;p457"/>
              <p:cNvPicPr preferRelativeResize="0"/>
              <p:nvPr/>
            </p:nvPicPr>
            <p:blipFill rotWithShape="1">
              <a:blip r:embed="rId2">
                <a:alphaModFix/>
              </a:blip>
              <a:srcRect b="0" l="0" r="0" t="0"/>
              <a:stretch/>
            </p:blipFill>
            <p:spPr>
              <a:xfrm>
                <a:off x="8099443" y="1808913"/>
                <a:ext cx="1676400" cy="495300"/>
              </a:xfrm>
              <a:custGeom>
                <a:rect b="b" l="l" r="r" t="t"/>
                <a:pathLst>
                  <a:path extrusionOk="0" h="495300" w="1676400">
                    <a:moveTo>
                      <a:pt x="0" y="0"/>
                    </a:moveTo>
                    <a:lnTo>
                      <a:pt x="1684782" y="0"/>
                    </a:lnTo>
                    <a:lnTo>
                      <a:pt x="1684782" y="498348"/>
                    </a:lnTo>
                    <a:lnTo>
                      <a:pt x="0" y="498348"/>
                    </a:lnTo>
                    <a:close/>
                  </a:path>
                </a:pathLst>
              </a:custGeom>
              <a:noFill/>
              <a:ln>
                <a:noFill/>
              </a:ln>
            </p:spPr>
          </p:pic>
          <p:sp>
            <p:nvSpPr>
              <p:cNvPr id="28" name="Google Shape;28;p457"/>
              <p:cNvSpPr/>
              <p:nvPr/>
            </p:nvSpPr>
            <p:spPr>
              <a:xfrm>
                <a:off x="8125446" y="1833631"/>
                <a:ext cx="1600200" cy="409575"/>
              </a:xfrm>
              <a:custGeom>
                <a:rect b="b" l="l" r="r" t="t"/>
                <a:pathLst>
                  <a:path extrusionOk="0" h="409575" w="1600200">
                    <a:moveTo>
                      <a:pt x="1578769" y="285274"/>
                    </a:moveTo>
                    <a:lnTo>
                      <a:pt x="1285398" y="285274"/>
                    </a:lnTo>
                    <a:lnTo>
                      <a:pt x="1257776" y="323374"/>
                    </a:lnTo>
                    <a:lnTo>
                      <a:pt x="1217771" y="153829"/>
                    </a:lnTo>
                    <a:lnTo>
                      <a:pt x="1181576" y="285274"/>
                    </a:lnTo>
                    <a:lnTo>
                      <a:pt x="1093946" y="285274"/>
                    </a:lnTo>
                    <a:lnTo>
                      <a:pt x="1080611" y="335756"/>
                    </a:lnTo>
                    <a:lnTo>
                      <a:pt x="1056798" y="277654"/>
                    </a:lnTo>
                    <a:lnTo>
                      <a:pt x="1032986" y="322421"/>
                    </a:lnTo>
                    <a:lnTo>
                      <a:pt x="988219" y="21431"/>
                    </a:lnTo>
                    <a:lnTo>
                      <a:pt x="932973" y="393859"/>
                    </a:lnTo>
                    <a:lnTo>
                      <a:pt x="912019" y="285274"/>
                    </a:lnTo>
                    <a:lnTo>
                      <a:pt x="686276" y="285274"/>
                    </a:lnTo>
                    <a:lnTo>
                      <a:pt x="656748" y="344329"/>
                    </a:lnTo>
                    <a:lnTo>
                      <a:pt x="621506" y="150971"/>
                    </a:lnTo>
                    <a:lnTo>
                      <a:pt x="578644" y="285274"/>
                    </a:lnTo>
                    <a:lnTo>
                      <a:pt x="491966" y="285274"/>
                    </a:lnTo>
                    <a:lnTo>
                      <a:pt x="467201" y="322421"/>
                    </a:lnTo>
                    <a:lnTo>
                      <a:pt x="441484" y="275749"/>
                    </a:lnTo>
                    <a:lnTo>
                      <a:pt x="408146" y="336709"/>
                    </a:lnTo>
                    <a:lnTo>
                      <a:pt x="376714" y="72866"/>
                    </a:lnTo>
                    <a:lnTo>
                      <a:pt x="335756" y="377666"/>
                    </a:lnTo>
                    <a:lnTo>
                      <a:pt x="308134" y="285274"/>
                    </a:lnTo>
                    <a:lnTo>
                      <a:pt x="238601" y="285274"/>
                    </a:lnTo>
                    <a:lnTo>
                      <a:pt x="210026" y="237649"/>
                    </a:lnTo>
                    <a:lnTo>
                      <a:pt x="177641" y="285274"/>
                    </a:lnTo>
                    <a:lnTo>
                      <a:pt x="21431" y="285274"/>
                    </a:lnTo>
                  </a:path>
                </a:pathLst>
              </a:custGeom>
              <a:noFill/>
              <a:ln cap="rnd" cmpd="sng" w="2857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9" name="Google Shape;29;p457"/>
              <p:cNvPicPr preferRelativeResize="0"/>
              <p:nvPr/>
            </p:nvPicPr>
            <p:blipFill rotWithShape="1">
              <a:blip r:embed="rId3">
                <a:alphaModFix/>
              </a:blip>
              <a:srcRect b="0" l="-8934" r="0" t="0"/>
              <a:stretch/>
            </p:blipFill>
            <p:spPr>
              <a:xfrm>
                <a:off x="-491345" y="1797483"/>
                <a:ext cx="5676900" cy="495300"/>
              </a:xfrm>
              <a:custGeom>
                <a:rect b="b" l="l" r="r" t="t"/>
                <a:pathLst>
                  <a:path extrusionOk="0" h="495300" w="5676900">
                    <a:moveTo>
                      <a:pt x="0" y="0"/>
                    </a:moveTo>
                    <a:lnTo>
                      <a:pt x="5685282" y="0"/>
                    </a:lnTo>
                    <a:lnTo>
                      <a:pt x="5685282" y="500634"/>
                    </a:lnTo>
                    <a:lnTo>
                      <a:pt x="0" y="500634"/>
                    </a:lnTo>
                    <a:close/>
                  </a:path>
                </a:pathLst>
              </a:custGeom>
              <a:noFill/>
              <a:ln>
                <a:noFill/>
              </a:ln>
            </p:spPr>
          </p:pic>
          <p:sp>
            <p:nvSpPr>
              <p:cNvPr id="30" name="Google Shape;30;p457"/>
              <p:cNvSpPr/>
              <p:nvPr/>
            </p:nvSpPr>
            <p:spPr>
              <a:xfrm>
                <a:off x="14351" y="1860842"/>
                <a:ext cx="5196891" cy="372428"/>
              </a:xfrm>
              <a:custGeom>
                <a:rect b="b" l="l" r="r" t="t"/>
                <a:pathLst>
                  <a:path extrusionOk="0" h="372428" w="5196891">
                    <a:moveTo>
                      <a:pt x="5196891" y="263843"/>
                    </a:moveTo>
                    <a:lnTo>
                      <a:pt x="4903521" y="263843"/>
                    </a:lnTo>
                    <a:lnTo>
                      <a:pt x="4875899" y="301943"/>
                    </a:lnTo>
                    <a:lnTo>
                      <a:pt x="4835893" y="132398"/>
                    </a:lnTo>
                    <a:lnTo>
                      <a:pt x="4799699" y="263843"/>
                    </a:lnTo>
                    <a:lnTo>
                      <a:pt x="4712068" y="263843"/>
                    </a:lnTo>
                    <a:lnTo>
                      <a:pt x="4698733" y="314325"/>
                    </a:lnTo>
                    <a:lnTo>
                      <a:pt x="4674921" y="256223"/>
                    </a:lnTo>
                    <a:lnTo>
                      <a:pt x="4651108" y="300990"/>
                    </a:lnTo>
                    <a:lnTo>
                      <a:pt x="4606341" y="0"/>
                    </a:lnTo>
                    <a:lnTo>
                      <a:pt x="4551096" y="372428"/>
                    </a:lnTo>
                    <a:lnTo>
                      <a:pt x="4530141" y="263843"/>
                    </a:lnTo>
                    <a:lnTo>
                      <a:pt x="4304399" y="263843"/>
                    </a:lnTo>
                    <a:lnTo>
                      <a:pt x="4274871" y="322898"/>
                    </a:lnTo>
                    <a:lnTo>
                      <a:pt x="4239628" y="129540"/>
                    </a:lnTo>
                    <a:lnTo>
                      <a:pt x="4196766" y="263843"/>
                    </a:lnTo>
                    <a:lnTo>
                      <a:pt x="4110088" y="263843"/>
                    </a:lnTo>
                    <a:lnTo>
                      <a:pt x="4085324" y="300990"/>
                    </a:lnTo>
                    <a:lnTo>
                      <a:pt x="4059606" y="254318"/>
                    </a:lnTo>
                    <a:lnTo>
                      <a:pt x="4026268" y="315278"/>
                    </a:lnTo>
                    <a:lnTo>
                      <a:pt x="3994836" y="51435"/>
                    </a:lnTo>
                    <a:lnTo>
                      <a:pt x="3953878" y="356235"/>
                    </a:lnTo>
                    <a:lnTo>
                      <a:pt x="3926256" y="263843"/>
                    </a:lnTo>
                    <a:lnTo>
                      <a:pt x="3856724" y="263843"/>
                    </a:lnTo>
                    <a:lnTo>
                      <a:pt x="3828149" y="216218"/>
                    </a:lnTo>
                    <a:lnTo>
                      <a:pt x="3795763" y="263843"/>
                    </a:lnTo>
                    <a:lnTo>
                      <a:pt x="0" y="263842"/>
                    </a:lnTo>
                  </a:path>
                </a:pathLst>
              </a:custGeom>
              <a:noFill/>
              <a:ln cap="rnd" cmpd="sng" w="2857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31" name="Google Shape;31;p457"/>
              <p:cNvPicPr preferRelativeResize="0"/>
              <p:nvPr/>
            </p:nvPicPr>
            <p:blipFill rotWithShape="1">
              <a:blip r:embed="rId4">
                <a:alphaModFix/>
              </a:blip>
              <a:srcRect b="0" l="0" r="0" t="0"/>
              <a:stretch/>
            </p:blipFill>
            <p:spPr>
              <a:xfrm>
                <a:off x="5082352" y="1731618"/>
                <a:ext cx="904875" cy="800100"/>
              </a:xfrm>
              <a:custGeom>
                <a:rect b="b" l="l" r="r" t="t"/>
                <a:pathLst>
                  <a:path extrusionOk="0" h="800100" w="904875">
                    <a:moveTo>
                      <a:pt x="0" y="0"/>
                    </a:moveTo>
                    <a:lnTo>
                      <a:pt x="907542" y="0"/>
                    </a:lnTo>
                    <a:lnTo>
                      <a:pt x="907542" y="804672"/>
                    </a:lnTo>
                    <a:lnTo>
                      <a:pt x="0" y="804672"/>
                    </a:lnTo>
                    <a:close/>
                  </a:path>
                </a:pathLst>
              </a:custGeom>
              <a:noFill/>
              <a:ln>
                <a:noFill/>
              </a:ln>
            </p:spPr>
          </p:pic>
          <p:sp>
            <p:nvSpPr>
              <p:cNvPr id="32" name="Google Shape;32;p457"/>
              <p:cNvSpPr/>
              <p:nvPr/>
            </p:nvSpPr>
            <p:spPr>
              <a:xfrm>
                <a:off x="5117451" y="1766003"/>
                <a:ext cx="800100" cy="695325"/>
              </a:xfrm>
              <a:custGeom>
                <a:rect b="b" l="l" r="r" t="t"/>
                <a:pathLst>
                  <a:path extrusionOk="0" h="695325" w="800100">
                    <a:moveTo>
                      <a:pt x="778669" y="349091"/>
                    </a:moveTo>
                    <a:lnTo>
                      <a:pt x="589122" y="676751"/>
                    </a:lnTo>
                    <a:lnTo>
                      <a:pt x="210027" y="676751"/>
                    </a:lnTo>
                    <a:lnTo>
                      <a:pt x="21431" y="349091"/>
                    </a:lnTo>
                    <a:lnTo>
                      <a:pt x="210027" y="21431"/>
                    </a:lnTo>
                    <a:lnTo>
                      <a:pt x="589122" y="21431"/>
                    </a:lnTo>
                    <a:close/>
                  </a:path>
                </a:pathLst>
              </a:custGeom>
              <a:noFill/>
              <a:ln cap="flat" cmpd="sng" w="28575">
                <a:solidFill>
                  <a:srgbClr val="FFFFF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33" name="Google Shape;33;p457"/>
              <p:cNvPicPr preferRelativeResize="0"/>
              <p:nvPr/>
            </p:nvPicPr>
            <p:blipFill rotWithShape="1">
              <a:blip r:embed="rId5">
                <a:alphaModFix/>
              </a:blip>
              <a:srcRect b="0" l="0" r="0" t="0"/>
              <a:stretch/>
            </p:blipFill>
            <p:spPr>
              <a:xfrm>
                <a:off x="5653852" y="2058516"/>
                <a:ext cx="904875" cy="800100"/>
              </a:xfrm>
              <a:custGeom>
                <a:rect b="b" l="l" r="r" t="t"/>
                <a:pathLst>
                  <a:path extrusionOk="0" h="800100" w="904875">
                    <a:moveTo>
                      <a:pt x="0" y="0"/>
                    </a:moveTo>
                    <a:lnTo>
                      <a:pt x="907542" y="0"/>
                    </a:lnTo>
                    <a:lnTo>
                      <a:pt x="907542" y="804672"/>
                    </a:lnTo>
                    <a:lnTo>
                      <a:pt x="0" y="804672"/>
                    </a:lnTo>
                    <a:close/>
                  </a:path>
                </a:pathLst>
              </a:custGeom>
              <a:noFill/>
              <a:ln>
                <a:noFill/>
              </a:ln>
            </p:spPr>
          </p:pic>
          <p:sp>
            <p:nvSpPr>
              <p:cNvPr id="34" name="Google Shape;34;p457"/>
              <p:cNvSpPr/>
              <p:nvPr/>
            </p:nvSpPr>
            <p:spPr>
              <a:xfrm>
                <a:off x="5688951" y="2092711"/>
                <a:ext cx="800100" cy="695325"/>
              </a:xfrm>
              <a:custGeom>
                <a:rect b="b" l="l" r="r" t="t"/>
                <a:pathLst>
                  <a:path extrusionOk="0" h="695325" w="800100">
                    <a:moveTo>
                      <a:pt x="778669" y="349091"/>
                    </a:moveTo>
                    <a:lnTo>
                      <a:pt x="589122" y="676751"/>
                    </a:lnTo>
                    <a:lnTo>
                      <a:pt x="210027" y="676751"/>
                    </a:lnTo>
                    <a:lnTo>
                      <a:pt x="21431" y="349091"/>
                    </a:lnTo>
                    <a:lnTo>
                      <a:pt x="210027" y="21431"/>
                    </a:lnTo>
                    <a:lnTo>
                      <a:pt x="589122" y="21431"/>
                    </a:lnTo>
                    <a:close/>
                  </a:path>
                </a:pathLst>
              </a:custGeom>
              <a:noFill/>
              <a:ln cap="flat" cmpd="sng" w="28575">
                <a:solidFill>
                  <a:srgbClr val="FFFFF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35" name="Google Shape;35;p457"/>
              <p:cNvPicPr preferRelativeResize="0"/>
              <p:nvPr/>
            </p:nvPicPr>
            <p:blipFill rotWithShape="1">
              <a:blip r:embed="rId6">
                <a:alphaModFix/>
              </a:blip>
              <a:srcRect b="0" l="0" r="0" t="0"/>
              <a:stretch/>
            </p:blipFill>
            <p:spPr>
              <a:xfrm>
                <a:off x="5649280" y="1404720"/>
                <a:ext cx="904875" cy="800100"/>
              </a:xfrm>
              <a:custGeom>
                <a:rect b="b" l="l" r="r" t="t"/>
                <a:pathLst>
                  <a:path extrusionOk="0" h="800100" w="904875">
                    <a:moveTo>
                      <a:pt x="0" y="0"/>
                    </a:moveTo>
                    <a:lnTo>
                      <a:pt x="909828" y="0"/>
                    </a:lnTo>
                    <a:lnTo>
                      <a:pt x="909828" y="802386"/>
                    </a:lnTo>
                    <a:lnTo>
                      <a:pt x="0" y="802386"/>
                    </a:lnTo>
                    <a:close/>
                  </a:path>
                </a:pathLst>
              </a:custGeom>
              <a:noFill/>
              <a:ln>
                <a:noFill/>
              </a:ln>
            </p:spPr>
          </p:pic>
          <p:sp>
            <p:nvSpPr>
              <p:cNvPr id="36" name="Google Shape;36;p457"/>
              <p:cNvSpPr/>
              <p:nvPr/>
            </p:nvSpPr>
            <p:spPr>
              <a:xfrm>
                <a:off x="5685141" y="1437391"/>
                <a:ext cx="800100" cy="695325"/>
              </a:xfrm>
              <a:custGeom>
                <a:rect b="b" l="l" r="r" t="t"/>
                <a:pathLst>
                  <a:path extrusionOk="0" h="695325" w="800100">
                    <a:moveTo>
                      <a:pt x="778669" y="350044"/>
                    </a:moveTo>
                    <a:lnTo>
                      <a:pt x="589121" y="677704"/>
                    </a:lnTo>
                    <a:lnTo>
                      <a:pt x="210978" y="677704"/>
                    </a:lnTo>
                    <a:lnTo>
                      <a:pt x="21431" y="350044"/>
                    </a:lnTo>
                    <a:lnTo>
                      <a:pt x="210978" y="21431"/>
                    </a:lnTo>
                    <a:lnTo>
                      <a:pt x="589121" y="21431"/>
                    </a:lnTo>
                    <a:close/>
                  </a:path>
                </a:pathLst>
              </a:custGeom>
              <a:noFill/>
              <a:ln cap="flat" cmpd="sng" w="28575">
                <a:solidFill>
                  <a:srgbClr val="FFFFF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37" name="Google Shape;37;p457"/>
              <p:cNvPicPr preferRelativeResize="0"/>
              <p:nvPr/>
            </p:nvPicPr>
            <p:blipFill rotWithShape="1">
              <a:blip r:embed="rId7">
                <a:alphaModFix/>
              </a:blip>
              <a:srcRect b="0" l="0" r="0" t="0"/>
              <a:stretch/>
            </p:blipFill>
            <p:spPr>
              <a:xfrm>
                <a:off x="7354636" y="1731618"/>
                <a:ext cx="904875" cy="800100"/>
              </a:xfrm>
              <a:custGeom>
                <a:rect b="b" l="l" r="r" t="t"/>
                <a:pathLst>
                  <a:path extrusionOk="0" h="800100" w="904875">
                    <a:moveTo>
                      <a:pt x="0" y="0"/>
                    </a:moveTo>
                    <a:lnTo>
                      <a:pt x="909828" y="0"/>
                    </a:lnTo>
                    <a:lnTo>
                      <a:pt x="909828" y="802386"/>
                    </a:lnTo>
                    <a:lnTo>
                      <a:pt x="0" y="802386"/>
                    </a:lnTo>
                    <a:close/>
                  </a:path>
                </a:pathLst>
              </a:custGeom>
              <a:noFill/>
              <a:ln>
                <a:noFill/>
              </a:ln>
            </p:spPr>
          </p:pic>
          <p:sp>
            <p:nvSpPr>
              <p:cNvPr id="38" name="Google Shape;38;p457"/>
              <p:cNvSpPr/>
              <p:nvPr/>
            </p:nvSpPr>
            <p:spPr>
              <a:xfrm>
                <a:off x="7390116" y="1764098"/>
                <a:ext cx="800100" cy="695325"/>
              </a:xfrm>
              <a:custGeom>
                <a:rect b="b" l="l" r="r" t="t"/>
                <a:pathLst>
                  <a:path extrusionOk="0" h="695325" w="800100">
                    <a:moveTo>
                      <a:pt x="778669" y="350044"/>
                    </a:moveTo>
                    <a:lnTo>
                      <a:pt x="589121" y="677704"/>
                    </a:lnTo>
                    <a:lnTo>
                      <a:pt x="210978" y="677704"/>
                    </a:lnTo>
                    <a:lnTo>
                      <a:pt x="21431" y="350044"/>
                    </a:lnTo>
                    <a:lnTo>
                      <a:pt x="210978" y="21431"/>
                    </a:lnTo>
                    <a:lnTo>
                      <a:pt x="589121" y="21431"/>
                    </a:lnTo>
                    <a:close/>
                  </a:path>
                </a:pathLst>
              </a:custGeom>
              <a:noFill/>
              <a:ln cap="flat" cmpd="sng" w="28575">
                <a:solidFill>
                  <a:srgbClr val="FFFFF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39" name="Google Shape;39;p457"/>
              <p:cNvPicPr preferRelativeResize="0"/>
              <p:nvPr/>
            </p:nvPicPr>
            <p:blipFill rotWithShape="1">
              <a:blip r:embed="rId8">
                <a:alphaModFix/>
              </a:blip>
              <a:srcRect b="0" l="0" r="0" t="0"/>
              <a:stretch/>
            </p:blipFill>
            <p:spPr>
              <a:xfrm>
                <a:off x="6218494" y="2387700"/>
                <a:ext cx="904875" cy="800100"/>
              </a:xfrm>
              <a:custGeom>
                <a:rect b="b" l="l" r="r" t="t"/>
                <a:pathLst>
                  <a:path extrusionOk="0" h="800100" w="904875">
                    <a:moveTo>
                      <a:pt x="0" y="0"/>
                    </a:moveTo>
                    <a:lnTo>
                      <a:pt x="907542" y="0"/>
                    </a:lnTo>
                    <a:lnTo>
                      <a:pt x="907542" y="804672"/>
                    </a:lnTo>
                    <a:lnTo>
                      <a:pt x="0" y="804672"/>
                    </a:lnTo>
                    <a:close/>
                  </a:path>
                </a:pathLst>
              </a:custGeom>
              <a:noFill/>
              <a:ln>
                <a:noFill/>
              </a:ln>
            </p:spPr>
          </p:pic>
          <p:sp>
            <p:nvSpPr>
              <p:cNvPr id="40" name="Google Shape;40;p457"/>
              <p:cNvSpPr/>
              <p:nvPr/>
            </p:nvSpPr>
            <p:spPr>
              <a:xfrm>
                <a:off x="6252831" y="2421323"/>
                <a:ext cx="800100" cy="695325"/>
              </a:xfrm>
              <a:custGeom>
                <a:rect b="b" l="l" r="r" t="t"/>
                <a:pathLst>
                  <a:path extrusionOk="0" h="695325" w="800100">
                    <a:moveTo>
                      <a:pt x="778669" y="349091"/>
                    </a:moveTo>
                    <a:lnTo>
                      <a:pt x="589122" y="677704"/>
                    </a:lnTo>
                    <a:lnTo>
                      <a:pt x="210979" y="677704"/>
                    </a:lnTo>
                    <a:lnTo>
                      <a:pt x="21431" y="349091"/>
                    </a:lnTo>
                    <a:lnTo>
                      <a:pt x="210979" y="21431"/>
                    </a:lnTo>
                    <a:lnTo>
                      <a:pt x="589122" y="21431"/>
                    </a:lnTo>
                    <a:close/>
                  </a:path>
                </a:pathLst>
              </a:custGeom>
              <a:noFill/>
              <a:ln cap="flat" cmpd="sng" w="28575">
                <a:solidFill>
                  <a:srgbClr val="FFFFF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41" name="Google Shape;41;p457"/>
              <p:cNvPicPr preferRelativeResize="0"/>
              <p:nvPr/>
            </p:nvPicPr>
            <p:blipFill rotWithShape="1">
              <a:blip r:embed="rId9">
                <a:alphaModFix/>
              </a:blip>
              <a:srcRect b="0" l="0" r="0" t="0"/>
              <a:stretch/>
            </p:blipFill>
            <p:spPr>
              <a:xfrm>
                <a:off x="6218494" y="1731618"/>
                <a:ext cx="904875" cy="800100"/>
              </a:xfrm>
              <a:custGeom>
                <a:rect b="b" l="l" r="r" t="t"/>
                <a:pathLst>
                  <a:path extrusionOk="0" h="800100" w="904875">
                    <a:moveTo>
                      <a:pt x="0" y="0"/>
                    </a:moveTo>
                    <a:lnTo>
                      <a:pt x="907542" y="0"/>
                    </a:lnTo>
                    <a:lnTo>
                      <a:pt x="907542" y="804672"/>
                    </a:lnTo>
                    <a:lnTo>
                      <a:pt x="0" y="804672"/>
                    </a:lnTo>
                    <a:close/>
                  </a:path>
                </a:pathLst>
              </a:custGeom>
              <a:noFill/>
              <a:ln>
                <a:noFill/>
              </a:ln>
            </p:spPr>
          </p:pic>
          <p:sp>
            <p:nvSpPr>
              <p:cNvPr id="42" name="Google Shape;42;p457"/>
              <p:cNvSpPr/>
              <p:nvPr/>
            </p:nvSpPr>
            <p:spPr>
              <a:xfrm>
                <a:off x="6252831" y="1766003"/>
                <a:ext cx="800100" cy="695325"/>
              </a:xfrm>
              <a:custGeom>
                <a:rect b="b" l="l" r="r" t="t"/>
                <a:pathLst>
                  <a:path extrusionOk="0" h="695325" w="800100">
                    <a:moveTo>
                      <a:pt x="778669" y="349091"/>
                    </a:moveTo>
                    <a:lnTo>
                      <a:pt x="589122" y="676751"/>
                    </a:lnTo>
                    <a:lnTo>
                      <a:pt x="210979" y="676751"/>
                    </a:lnTo>
                    <a:lnTo>
                      <a:pt x="21431" y="349091"/>
                    </a:lnTo>
                    <a:lnTo>
                      <a:pt x="210979" y="21431"/>
                    </a:lnTo>
                    <a:lnTo>
                      <a:pt x="589122" y="21431"/>
                    </a:lnTo>
                    <a:close/>
                  </a:path>
                </a:pathLst>
              </a:custGeom>
              <a:noFill/>
              <a:ln cap="flat" cmpd="sng" w="28575">
                <a:solidFill>
                  <a:srgbClr val="FFFFF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43" name="Google Shape;43;p457"/>
              <p:cNvPicPr preferRelativeResize="0"/>
              <p:nvPr/>
            </p:nvPicPr>
            <p:blipFill rotWithShape="1">
              <a:blip r:embed="rId10">
                <a:alphaModFix/>
              </a:blip>
              <a:srcRect b="0" l="0" r="0" t="0"/>
              <a:stretch/>
            </p:blipFill>
            <p:spPr>
              <a:xfrm>
                <a:off x="6218494" y="1077822"/>
                <a:ext cx="904875" cy="800100"/>
              </a:xfrm>
              <a:custGeom>
                <a:rect b="b" l="l" r="r" t="t"/>
                <a:pathLst>
                  <a:path extrusionOk="0" h="800100" w="904875">
                    <a:moveTo>
                      <a:pt x="0" y="0"/>
                    </a:moveTo>
                    <a:lnTo>
                      <a:pt x="907542" y="0"/>
                    </a:lnTo>
                    <a:lnTo>
                      <a:pt x="907542" y="802386"/>
                    </a:lnTo>
                    <a:lnTo>
                      <a:pt x="0" y="802386"/>
                    </a:lnTo>
                    <a:close/>
                  </a:path>
                </a:pathLst>
              </a:custGeom>
              <a:noFill/>
              <a:ln>
                <a:noFill/>
              </a:ln>
            </p:spPr>
          </p:pic>
          <p:sp>
            <p:nvSpPr>
              <p:cNvPr id="44" name="Google Shape;44;p457"/>
              <p:cNvSpPr/>
              <p:nvPr/>
            </p:nvSpPr>
            <p:spPr>
              <a:xfrm>
                <a:off x="6252831" y="1109731"/>
                <a:ext cx="800100" cy="695325"/>
              </a:xfrm>
              <a:custGeom>
                <a:rect b="b" l="l" r="r" t="t"/>
                <a:pathLst>
                  <a:path extrusionOk="0" h="695325" w="800100">
                    <a:moveTo>
                      <a:pt x="778669" y="349091"/>
                    </a:moveTo>
                    <a:lnTo>
                      <a:pt x="589122" y="677704"/>
                    </a:lnTo>
                    <a:lnTo>
                      <a:pt x="210979" y="677704"/>
                    </a:lnTo>
                    <a:lnTo>
                      <a:pt x="21431" y="349091"/>
                    </a:lnTo>
                    <a:lnTo>
                      <a:pt x="210979" y="21431"/>
                    </a:lnTo>
                    <a:lnTo>
                      <a:pt x="589122" y="21431"/>
                    </a:lnTo>
                    <a:close/>
                  </a:path>
                </a:pathLst>
              </a:custGeom>
              <a:noFill/>
              <a:ln cap="flat" cmpd="sng" w="28575">
                <a:solidFill>
                  <a:srgbClr val="FFFFF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45" name="Google Shape;45;p457"/>
              <p:cNvPicPr preferRelativeResize="0"/>
              <p:nvPr/>
            </p:nvPicPr>
            <p:blipFill rotWithShape="1">
              <a:blip r:embed="rId11">
                <a:alphaModFix/>
              </a:blip>
              <a:srcRect b="0" l="0" r="0" t="0"/>
              <a:stretch/>
            </p:blipFill>
            <p:spPr>
              <a:xfrm>
                <a:off x="6785422" y="1409292"/>
                <a:ext cx="904875" cy="800100"/>
              </a:xfrm>
              <a:custGeom>
                <a:rect b="b" l="l" r="r" t="t"/>
                <a:pathLst>
                  <a:path extrusionOk="0" h="800100" w="904875">
                    <a:moveTo>
                      <a:pt x="0" y="0"/>
                    </a:moveTo>
                    <a:lnTo>
                      <a:pt x="909828" y="0"/>
                    </a:lnTo>
                    <a:lnTo>
                      <a:pt x="909828" y="802386"/>
                    </a:lnTo>
                    <a:lnTo>
                      <a:pt x="0" y="802386"/>
                    </a:lnTo>
                    <a:close/>
                  </a:path>
                </a:pathLst>
              </a:custGeom>
              <a:noFill/>
              <a:ln>
                <a:noFill/>
              </a:ln>
            </p:spPr>
          </p:pic>
          <p:sp>
            <p:nvSpPr>
              <p:cNvPr id="46" name="Google Shape;46;p457"/>
              <p:cNvSpPr/>
              <p:nvPr/>
            </p:nvSpPr>
            <p:spPr>
              <a:xfrm>
                <a:off x="6820521" y="1442153"/>
                <a:ext cx="800100" cy="695325"/>
              </a:xfrm>
              <a:custGeom>
                <a:rect b="b" l="l" r="r" t="t"/>
                <a:pathLst>
                  <a:path extrusionOk="0" h="695325" w="800100">
                    <a:moveTo>
                      <a:pt x="778669" y="349091"/>
                    </a:moveTo>
                    <a:lnTo>
                      <a:pt x="589121" y="676751"/>
                    </a:lnTo>
                    <a:lnTo>
                      <a:pt x="210978" y="676751"/>
                    </a:lnTo>
                    <a:lnTo>
                      <a:pt x="21431" y="349091"/>
                    </a:lnTo>
                    <a:lnTo>
                      <a:pt x="210978" y="21431"/>
                    </a:lnTo>
                    <a:lnTo>
                      <a:pt x="589121" y="21431"/>
                    </a:lnTo>
                    <a:close/>
                  </a:path>
                </a:pathLst>
              </a:custGeom>
              <a:noFill/>
              <a:ln cap="flat" cmpd="sng" w="28575">
                <a:solidFill>
                  <a:srgbClr val="FFFFF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47" name="Google Shape;47;p457"/>
              <p:cNvPicPr preferRelativeResize="0"/>
              <p:nvPr/>
            </p:nvPicPr>
            <p:blipFill rotWithShape="1">
              <a:blip r:embed="rId12">
                <a:alphaModFix/>
              </a:blip>
              <a:srcRect b="0" l="0" r="0" t="0"/>
              <a:stretch/>
            </p:blipFill>
            <p:spPr>
              <a:xfrm>
                <a:off x="6783136" y="2056230"/>
                <a:ext cx="904875" cy="800100"/>
              </a:xfrm>
              <a:custGeom>
                <a:rect b="b" l="l" r="r" t="t"/>
                <a:pathLst>
                  <a:path extrusionOk="0" h="800100" w="904875">
                    <a:moveTo>
                      <a:pt x="0" y="0"/>
                    </a:moveTo>
                    <a:lnTo>
                      <a:pt x="909828" y="0"/>
                    </a:lnTo>
                    <a:lnTo>
                      <a:pt x="909828" y="802386"/>
                    </a:lnTo>
                    <a:lnTo>
                      <a:pt x="0" y="802386"/>
                    </a:lnTo>
                    <a:close/>
                  </a:path>
                </a:pathLst>
              </a:custGeom>
              <a:noFill/>
              <a:ln>
                <a:noFill/>
              </a:ln>
            </p:spPr>
          </p:pic>
          <p:sp>
            <p:nvSpPr>
              <p:cNvPr id="48" name="Google Shape;48;p457"/>
              <p:cNvSpPr/>
              <p:nvPr/>
            </p:nvSpPr>
            <p:spPr>
              <a:xfrm>
                <a:off x="6818616" y="2088901"/>
                <a:ext cx="800100" cy="695325"/>
              </a:xfrm>
              <a:custGeom>
                <a:rect b="b" l="l" r="r" t="t"/>
                <a:pathLst>
                  <a:path extrusionOk="0" h="695325" w="800100">
                    <a:moveTo>
                      <a:pt x="778669" y="349091"/>
                    </a:moveTo>
                    <a:lnTo>
                      <a:pt x="589121" y="677704"/>
                    </a:lnTo>
                    <a:lnTo>
                      <a:pt x="210978" y="677704"/>
                    </a:lnTo>
                    <a:lnTo>
                      <a:pt x="21431" y="349091"/>
                    </a:lnTo>
                    <a:lnTo>
                      <a:pt x="210978" y="21431"/>
                    </a:lnTo>
                    <a:lnTo>
                      <a:pt x="589121" y="21431"/>
                    </a:lnTo>
                    <a:close/>
                  </a:path>
                </a:pathLst>
              </a:custGeom>
              <a:noFill/>
              <a:ln cap="flat" cmpd="sng" w="28575">
                <a:solidFill>
                  <a:srgbClr val="FFFFF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 name="Google Shape;49;p457"/>
              <p:cNvSpPr/>
              <p:nvPr/>
            </p:nvSpPr>
            <p:spPr>
              <a:xfrm>
                <a:off x="5662281" y="2396558"/>
                <a:ext cx="95250" cy="95250"/>
              </a:xfrm>
              <a:custGeom>
                <a:rect b="b" l="l" r="r" t="t"/>
                <a:pathLst>
                  <a:path extrusionOk="0" h="95250" w="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 name="Google Shape;50;p457"/>
              <p:cNvSpPr/>
              <p:nvPr/>
            </p:nvSpPr>
            <p:spPr>
              <a:xfrm>
                <a:off x="6411899" y="2396558"/>
                <a:ext cx="95250" cy="95250"/>
              </a:xfrm>
              <a:custGeom>
                <a:rect b="b" l="l" r="r" t="t"/>
                <a:pathLst>
                  <a:path extrusionOk="0" h="95250" w="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 name="Google Shape;51;p457"/>
              <p:cNvSpPr/>
              <p:nvPr/>
            </p:nvSpPr>
            <p:spPr>
              <a:xfrm>
                <a:off x="5087924" y="2064136"/>
                <a:ext cx="95250" cy="95250"/>
              </a:xfrm>
              <a:custGeom>
                <a:rect b="b" l="l" r="r" t="t"/>
                <a:pathLst>
                  <a:path extrusionOk="0" h="95250" w="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6194"/>
                      <a:pt x="26194" y="7144"/>
                      <a:pt x="50959" y="714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 name="Google Shape;52;p457"/>
              <p:cNvSpPr/>
              <p:nvPr/>
            </p:nvSpPr>
            <p:spPr>
              <a:xfrm>
                <a:off x="5836589" y="2064136"/>
                <a:ext cx="95250" cy="95250"/>
              </a:xfrm>
              <a:custGeom>
                <a:rect b="b" l="l" r="r" t="t"/>
                <a:pathLst>
                  <a:path extrusionOk="0" h="95250" w="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 name="Google Shape;53;p457"/>
              <p:cNvSpPr/>
              <p:nvPr/>
            </p:nvSpPr>
            <p:spPr>
              <a:xfrm>
                <a:off x="6223304" y="2719456"/>
                <a:ext cx="95250" cy="95250"/>
              </a:xfrm>
              <a:custGeom>
                <a:rect b="b" l="l" r="r" t="t"/>
                <a:pathLst>
                  <a:path extrusionOk="0" h="95250" w="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7146" y="7144"/>
                      <a:pt x="50959" y="714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 name="Google Shape;54;p457"/>
              <p:cNvSpPr/>
              <p:nvPr/>
            </p:nvSpPr>
            <p:spPr>
              <a:xfrm>
                <a:off x="6971969" y="2719456"/>
                <a:ext cx="95250" cy="95250"/>
              </a:xfrm>
              <a:custGeom>
                <a:rect b="b" l="l" r="r" t="t"/>
                <a:pathLst>
                  <a:path extrusionOk="0" h="95250" w="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8097" y="27146"/>
                      <a:pt x="27147" y="7144"/>
                      <a:pt x="50959" y="714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 name="Google Shape;55;p457"/>
              <p:cNvSpPr/>
              <p:nvPr/>
            </p:nvSpPr>
            <p:spPr>
              <a:xfrm>
                <a:off x="6793851" y="1743143"/>
                <a:ext cx="95250" cy="95250"/>
              </a:xfrm>
              <a:custGeom>
                <a:rect b="b" l="l" r="r" t="t"/>
                <a:pathLst>
                  <a:path extrusionOk="0" h="95250" w="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 name="Google Shape;56;p457"/>
              <p:cNvSpPr/>
              <p:nvPr/>
            </p:nvSpPr>
            <p:spPr>
              <a:xfrm>
                <a:off x="7543469" y="1743143"/>
                <a:ext cx="95250" cy="95250"/>
              </a:xfrm>
              <a:custGeom>
                <a:rect b="b" l="l" r="r" t="t"/>
                <a:pathLst>
                  <a:path extrusionOk="0" h="95250" w="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 name="Google Shape;57;p457"/>
              <p:cNvSpPr/>
              <p:nvPr/>
            </p:nvSpPr>
            <p:spPr>
              <a:xfrm>
                <a:off x="6237591" y="2070803"/>
                <a:ext cx="95250" cy="95250"/>
              </a:xfrm>
              <a:custGeom>
                <a:rect b="b" l="l" r="r" t="t"/>
                <a:pathLst>
                  <a:path extrusionOk="0" h="95250" w="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 name="Google Shape;58;p457"/>
              <p:cNvSpPr/>
              <p:nvPr/>
            </p:nvSpPr>
            <p:spPr>
              <a:xfrm>
                <a:off x="6986256" y="2070803"/>
                <a:ext cx="95250" cy="95250"/>
              </a:xfrm>
              <a:custGeom>
                <a:rect b="b" l="l" r="r" t="t"/>
                <a:pathLst>
                  <a:path extrusionOk="0" h="95250" w="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 name="Google Shape;59;p457"/>
              <p:cNvSpPr/>
              <p:nvPr/>
            </p:nvSpPr>
            <p:spPr>
              <a:xfrm>
                <a:off x="6405231" y="1080203"/>
                <a:ext cx="95250" cy="95250"/>
              </a:xfrm>
              <a:custGeom>
                <a:rect b="b" l="l" r="r" t="t"/>
                <a:pathLst>
                  <a:path extrusionOk="0" h="95250" w="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 name="Google Shape;60;p457"/>
              <p:cNvSpPr/>
              <p:nvPr/>
            </p:nvSpPr>
            <p:spPr>
              <a:xfrm>
                <a:off x="5281281" y="1743143"/>
                <a:ext cx="95250" cy="95250"/>
              </a:xfrm>
              <a:custGeom>
                <a:rect b="b" l="l" r="r" t="t"/>
                <a:pathLst>
                  <a:path extrusionOk="0" h="95250" w="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 name="Google Shape;61;p457"/>
              <p:cNvSpPr/>
              <p:nvPr/>
            </p:nvSpPr>
            <p:spPr>
              <a:xfrm>
                <a:off x="5281281" y="2390843"/>
                <a:ext cx="95250" cy="95250"/>
              </a:xfrm>
              <a:custGeom>
                <a:rect b="b" l="l" r="r" t="t"/>
                <a:pathLst>
                  <a:path extrusionOk="0" h="95250" w="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 name="Google Shape;62;p457"/>
              <p:cNvSpPr/>
              <p:nvPr/>
            </p:nvSpPr>
            <p:spPr>
              <a:xfrm>
                <a:off x="7928279" y="1732666"/>
                <a:ext cx="95250" cy="95250"/>
              </a:xfrm>
              <a:custGeom>
                <a:rect b="b" l="l" r="r" t="t"/>
                <a:pathLst>
                  <a:path extrusionOk="0" h="95250" w="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 name="Google Shape;63;p457"/>
              <p:cNvSpPr/>
              <p:nvPr/>
            </p:nvSpPr>
            <p:spPr>
              <a:xfrm>
                <a:off x="7919706" y="2386081"/>
                <a:ext cx="95250" cy="95250"/>
              </a:xfrm>
              <a:custGeom>
                <a:rect b="b" l="l" r="r" t="t"/>
                <a:pathLst>
                  <a:path extrusionOk="0" h="95250" w="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 name="Google Shape;64;p457"/>
              <p:cNvSpPr/>
              <p:nvPr/>
            </p:nvSpPr>
            <p:spPr>
              <a:xfrm>
                <a:off x="5852781" y="2724218"/>
                <a:ext cx="95250" cy="95250"/>
              </a:xfrm>
              <a:custGeom>
                <a:rect b="b" l="l" r="r" t="t"/>
                <a:pathLst>
                  <a:path extrusionOk="0" h="95250" w="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 name="Google Shape;65;p457"/>
              <p:cNvSpPr/>
              <p:nvPr/>
            </p:nvSpPr>
            <p:spPr>
              <a:xfrm>
                <a:off x="5848019" y="1405006"/>
                <a:ext cx="95250" cy="95250"/>
              </a:xfrm>
              <a:custGeom>
                <a:rect b="b" l="l" r="r" t="t"/>
                <a:pathLst>
                  <a:path extrusionOk="0" h="95250" w="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 name="Google Shape;66;p457"/>
              <p:cNvSpPr/>
              <p:nvPr/>
            </p:nvSpPr>
            <p:spPr>
              <a:xfrm>
                <a:off x="6795756" y="1090681"/>
                <a:ext cx="95250" cy="95250"/>
              </a:xfrm>
              <a:custGeom>
                <a:rect b="b" l="l" r="r" t="t"/>
                <a:pathLst>
                  <a:path extrusionOk="0" h="95250" w="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 name="Google Shape;67;p457"/>
              <p:cNvSpPr/>
              <p:nvPr/>
            </p:nvSpPr>
            <p:spPr>
              <a:xfrm>
                <a:off x="6414756" y="3051878"/>
                <a:ext cx="95250" cy="95250"/>
              </a:xfrm>
              <a:custGeom>
                <a:rect b="b" l="l" r="r" t="t"/>
                <a:pathLst>
                  <a:path extrusionOk="0" h="95250" w="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8" name="Google Shape;68;p457"/>
              <p:cNvSpPr/>
              <p:nvPr/>
            </p:nvSpPr>
            <p:spPr>
              <a:xfrm>
                <a:off x="6809091" y="3051878"/>
                <a:ext cx="95250" cy="95250"/>
              </a:xfrm>
              <a:custGeom>
                <a:rect b="b" l="l" r="r" t="t"/>
                <a:pathLst>
                  <a:path extrusionOk="0" h="95250" w="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 name="Google Shape;69;p457"/>
              <p:cNvSpPr/>
              <p:nvPr/>
            </p:nvSpPr>
            <p:spPr>
              <a:xfrm>
                <a:off x="7357731" y="1418341"/>
                <a:ext cx="95250" cy="95250"/>
              </a:xfrm>
              <a:custGeom>
                <a:rect b="b" l="l" r="r" t="t"/>
                <a:pathLst>
                  <a:path extrusionOk="0" h="95250" w="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0" name="Google Shape;70;p457"/>
              <p:cNvSpPr/>
              <p:nvPr/>
            </p:nvSpPr>
            <p:spPr>
              <a:xfrm>
                <a:off x="5656566" y="1727903"/>
                <a:ext cx="95250" cy="95250"/>
              </a:xfrm>
              <a:custGeom>
                <a:rect b="b" l="l" r="r" t="t"/>
                <a:pathLst>
                  <a:path extrusionOk="0" h="95250" w="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 name="Google Shape;71;p457"/>
              <p:cNvSpPr/>
              <p:nvPr/>
            </p:nvSpPr>
            <p:spPr>
              <a:xfrm>
                <a:off x="6405231" y="1727903"/>
                <a:ext cx="95250" cy="95250"/>
              </a:xfrm>
              <a:custGeom>
                <a:rect b="b" l="l" r="r" t="t"/>
                <a:pathLst>
                  <a:path extrusionOk="0" h="95250" w="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 name="Google Shape;72;p457"/>
              <p:cNvSpPr/>
              <p:nvPr/>
            </p:nvSpPr>
            <p:spPr>
              <a:xfrm>
                <a:off x="6237591" y="1413578"/>
                <a:ext cx="95250" cy="95250"/>
              </a:xfrm>
              <a:custGeom>
                <a:rect b="b" l="l" r="r" t="t"/>
                <a:pathLst>
                  <a:path extrusionOk="0" h="95250" w="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 name="Google Shape;73;p457"/>
              <p:cNvSpPr/>
              <p:nvPr/>
            </p:nvSpPr>
            <p:spPr>
              <a:xfrm>
                <a:off x="6986256" y="1413578"/>
                <a:ext cx="95250" cy="95250"/>
              </a:xfrm>
              <a:custGeom>
                <a:rect b="b" l="l" r="r" t="t"/>
                <a:pathLst>
                  <a:path extrusionOk="0" h="95250" w="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 name="Google Shape;74;p457"/>
              <p:cNvSpPr/>
              <p:nvPr/>
            </p:nvSpPr>
            <p:spPr>
              <a:xfrm>
                <a:off x="7355826" y="2066993"/>
                <a:ext cx="95250" cy="95250"/>
              </a:xfrm>
              <a:custGeom>
                <a:rect b="b" l="l" r="r" t="t"/>
                <a:pathLst>
                  <a:path extrusionOk="0" h="95250" w="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5" name="Google Shape;75;p457"/>
              <p:cNvSpPr/>
              <p:nvPr/>
            </p:nvSpPr>
            <p:spPr>
              <a:xfrm>
                <a:off x="8105444" y="2066993"/>
                <a:ext cx="95250" cy="95250"/>
              </a:xfrm>
              <a:custGeom>
                <a:rect b="b" l="l" r="r" t="t"/>
                <a:pathLst>
                  <a:path extrusionOk="0" h="95250" w="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6" name="Google Shape;76;p457"/>
              <p:cNvSpPr/>
              <p:nvPr/>
            </p:nvSpPr>
            <p:spPr>
              <a:xfrm>
                <a:off x="6794804" y="2397511"/>
                <a:ext cx="95250" cy="95250"/>
              </a:xfrm>
              <a:custGeom>
                <a:rect b="b" l="l" r="r" t="t"/>
                <a:pathLst>
                  <a:path extrusionOk="0" h="95250" w="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 name="Google Shape;77;p457"/>
              <p:cNvSpPr/>
              <p:nvPr/>
            </p:nvSpPr>
            <p:spPr>
              <a:xfrm>
                <a:off x="7543469" y="2397511"/>
                <a:ext cx="95250" cy="95250"/>
              </a:xfrm>
              <a:custGeom>
                <a:rect b="b" l="l" r="r" t="t"/>
                <a:pathLst>
                  <a:path extrusionOk="0" h="95250" w="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8" name="Google Shape;78;p457"/>
            <p:cNvSpPr/>
            <p:nvPr/>
          </p:nvSpPr>
          <p:spPr>
            <a:xfrm>
              <a:off x="6525711" y="1969510"/>
              <a:ext cx="304016" cy="343366"/>
            </a:xfrm>
            <a:custGeom>
              <a:rect b="b" l="l" r="r" t="t"/>
              <a:pathLst>
                <a:path extrusionOk="0" h="3240000" w="2868687">
                  <a:moveTo>
                    <a:pt x="1433799" y="2290728"/>
                  </a:moveTo>
                  <a:cubicBezTo>
                    <a:pt x="1317650" y="2346839"/>
                    <a:pt x="1203301" y="2394700"/>
                    <a:pt x="1093028" y="2434329"/>
                  </a:cubicBezTo>
                  <a:cubicBezTo>
                    <a:pt x="1167481" y="2812207"/>
                    <a:pt x="1292592" y="3060000"/>
                    <a:pt x="1434343" y="3060000"/>
                  </a:cubicBezTo>
                  <a:cubicBezTo>
                    <a:pt x="1576138" y="3060000"/>
                    <a:pt x="1701284" y="2812053"/>
                    <a:pt x="1774025" y="2433735"/>
                  </a:cubicBezTo>
                  <a:cubicBezTo>
                    <a:pt x="1663854" y="2394452"/>
                    <a:pt x="1549823" y="2346469"/>
                    <a:pt x="1433799" y="2290728"/>
                  </a:cubicBezTo>
                  <a:close/>
                  <a:moveTo>
                    <a:pt x="1824954" y="2078037"/>
                  </a:moveTo>
                  <a:cubicBezTo>
                    <a:pt x="1794480" y="2097450"/>
                    <a:pt x="1763147" y="2116057"/>
                    <a:pt x="1731343" y="2134419"/>
                  </a:cubicBezTo>
                  <a:lnTo>
                    <a:pt x="1635415" y="2187161"/>
                  </a:lnTo>
                  <a:cubicBezTo>
                    <a:pt x="1691788" y="2215044"/>
                    <a:pt x="1747931" y="2239109"/>
                    <a:pt x="1803378" y="2259350"/>
                  </a:cubicBezTo>
                  <a:cubicBezTo>
                    <a:pt x="1812120" y="2201101"/>
                    <a:pt x="1819148" y="2140526"/>
                    <a:pt x="1824954" y="2078037"/>
                  </a:cubicBezTo>
                  <a:close/>
                  <a:moveTo>
                    <a:pt x="1042306" y="2077178"/>
                  </a:moveTo>
                  <a:cubicBezTo>
                    <a:pt x="1047949" y="2140175"/>
                    <a:pt x="1055328" y="2201182"/>
                    <a:pt x="1063873" y="2259905"/>
                  </a:cubicBezTo>
                  <a:cubicBezTo>
                    <a:pt x="1119365" y="2238275"/>
                    <a:pt x="1176217" y="2214355"/>
                    <a:pt x="1233887" y="2187801"/>
                  </a:cubicBezTo>
                  <a:cubicBezTo>
                    <a:pt x="1201538" y="2170955"/>
                    <a:pt x="1169452" y="2152957"/>
                    <a:pt x="1137343" y="2134419"/>
                  </a:cubicBezTo>
                  <a:close/>
                  <a:moveTo>
                    <a:pt x="559768" y="1732679"/>
                  </a:moveTo>
                  <a:cubicBezTo>
                    <a:pt x="268524" y="1984850"/>
                    <a:pt x="116369" y="2217202"/>
                    <a:pt x="187266" y="2340000"/>
                  </a:cubicBezTo>
                  <a:cubicBezTo>
                    <a:pt x="258144" y="2462764"/>
                    <a:pt x="535307" y="2447213"/>
                    <a:pt x="899736" y="2322555"/>
                  </a:cubicBezTo>
                  <a:cubicBezTo>
                    <a:pt x="878937" y="2207297"/>
                    <a:pt x="863223" y="2084405"/>
                    <a:pt x="853746" y="1955834"/>
                  </a:cubicBezTo>
                  <a:cubicBezTo>
                    <a:pt x="747454" y="1883220"/>
                    <a:pt x="648878" y="1808453"/>
                    <a:pt x="559768" y="1732679"/>
                  </a:cubicBezTo>
                  <a:close/>
                  <a:moveTo>
                    <a:pt x="2309048" y="1730507"/>
                  </a:moveTo>
                  <a:cubicBezTo>
                    <a:pt x="2220666" y="1807660"/>
                    <a:pt x="2121792" y="1882664"/>
                    <a:pt x="2015235" y="1955625"/>
                  </a:cubicBezTo>
                  <a:cubicBezTo>
                    <a:pt x="2005364" y="2084180"/>
                    <a:pt x="1989894" y="2207119"/>
                    <a:pt x="1967330" y="2322070"/>
                  </a:cubicBezTo>
                  <a:lnTo>
                    <a:pt x="2081685" y="2358048"/>
                  </a:lnTo>
                  <a:cubicBezTo>
                    <a:pt x="2116015" y="2320492"/>
                    <a:pt x="2165526" y="2297468"/>
                    <a:pt x="2220415" y="2297468"/>
                  </a:cubicBezTo>
                  <a:cubicBezTo>
                    <a:pt x="2302230" y="2297468"/>
                    <a:pt x="2372097" y="2348622"/>
                    <a:pt x="2399287" y="2420880"/>
                  </a:cubicBezTo>
                  <a:cubicBezTo>
                    <a:pt x="2542053" y="2432945"/>
                    <a:pt x="2642630" y="2407186"/>
                    <a:pt x="2681420" y="2340000"/>
                  </a:cubicBezTo>
                  <a:cubicBezTo>
                    <a:pt x="2752393" y="2217071"/>
                    <a:pt x="2599836" y="1984353"/>
                    <a:pt x="2309048" y="1730507"/>
                  </a:cubicBezTo>
                  <a:close/>
                  <a:moveTo>
                    <a:pt x="2026056" y="1510554"/>
                  </a:moveTo>
                  <a:cubicBezTo>
                    <a:pt x="2027893" y="1546708"/>
                    <a:pt x="2028343" y="1583211"/>
                    <a:pt x="2028343" y="1620000"/>
                  </a:cubicBezTo>
                  <a:lnTo>
                    <a:pt x="2024251" y="1730716"/>
                  </a:lnTo>
                  <a:lnTo>
                    <a:pt x="2173722" y="1619092"/>
                  </a:lnTo>
                  <a:cubicBezTo>
                    <a:pt x="2127526" y="1582190"/>
                    <a:pt x="2078507" y="1545517"/>
                    <a:pt x="2026056" y="1510554"/>
                  </a:cubicBezTo>
                  <a:close/>
                  <a:moveTo>
                    <a:pt x="844436" y="1509285"/>
                  </a:moveTo>
                  <a:lnTo>
                    <a:pt x="694964" y="1620908"/>
                  </a:lnTo>
                  <a:cubicBezTo>
                    <a:pt x="741160" y="1657811"/>
                    <a:pt x="790179" y="1694484"/>
                    <a:pt x="842630" y="1729447"/>
                  </a:cubicBezTo>
                  <a:cubicBezTo>
                    <a:pt x="840793" y="1693293"/>
                    <a:pt x="840343" y="1656790"/>
                    <a:pt x="840343" y="1620000"/>
                  </a:cubicBezTo>
                  <a:close/>
                  <a:moveTo>
                    <a:pt x="1434343" y="1361184"/>
                  </a:moveTo>
                  <a:cubicBezTo>
                    <a:pt x="1573534" y="1361184"/>
                    <a:pt x="1686371" y="1474021"/>
                    <a:pt x="1686371" y="1613212"/>
                  </a:cubicBezTo>
                  <a:cubicBezTo>
                    <a:pt x="1686371" y="1752403"/>
                    <a:pt x="1573534" y="1865240"/>
                    <a:pt x="1434343" y="1865240"/>
                  </a:cubicBezTo>
                  <a:cubicBezTo>
                    <a:pt x="1295152" y="1865240"/>
                    <a:pt x="1182315" y="1752403"/>
                    <a:pt x="1182315" y="1613212"/>
                  </a:cubicBezTo>
                  <a:cubicBezTo>
                    <a:pt x="1182315" y="1474021"/>
                    <a:pt x="1295152" y="1361184"/>
                    <a:pt x="1434343" y="1361184"/>
                  </a:cubicBezTo>
                  <a:close/>
                  <a:moveTo>
                    <a:pt x="1433770" y="1149513"/>
                  </a:moveTo>
                  <a:cubicBezTo>
                    <a:pt x="1365445" y="1183896"/>
                    <a:pt x="1296585" y="1221489"/>
                    <a:pt x="1227343" y="1261466"/>
                  </a:cubicBezTo>
                  <a:lnTo>
                    <a:pt x="1027157" y="1384911"/>
                  </a:lnTo>
                  <a:cubicBezTo>
                    <a:pt x="1022222" y="1461370"/>
                    <a:pt x="1020343" y="1539922"/>
                    <a:pt x="1020343" y="1620000"/>
                  </a:cubicBezTo>
                  <a:lnTo>
                    <a:pt x="1028287" y="1855786"/>
                  </a:lnTo>
                  <a:cubicBezTo>
                    <a:pt x="1091680" y="1898065"/>
                    <a:pt x="1158394" y="1938727"/>
                    <a:pt x="1227343" y="1978535"/>
                  </a:cubicBezTo>
                  <a:lnTo>
                    <a:pt x="1434916" y="2090488"/>
                  </a:lnTo>
                  <a:cubicBezTo>
                    <a:pt x="1503241" y="2056105"/>
                    <a:pt x="1572101" y="2018511"/>
                    <a:pt x="1641343" y="1978535"/>
                  </a:cubicBezTo>
                  <a:lnTo>
                    <a:pt x="1841530" y="1855090"/>
                  </a:lnTo>
                  <a:cubicBezTo>
                    <a:pt x="1846464" y="1778631"/>
                    <a:pt x="1848343" y="1700079"/>
                    <a:pt x="1848343" y="1620000"/>
                  </a:cubicBezTo>
                  <a:lnTo>
                    <a:pt x="1840399" y="1384214"/>
                  </a:lnTo>
                  <a:cubicBezTo>
                    <a:pt x="1777006" y="1341936"/>
                    <a:pt x="1710293" y="1301274"/>
                    <a:pt x="1641343" y="1261466"/>
                  </a:cubicBezTo>
                  <a:close/>
                  <a:moveTo>
                    <a:pt x="1065308" y="980650"/>
                  </a:moveTo>
                  <a:cubicBezTo>
                    <a:pt x="1056566" y="1038899"/>
                    <a:pt x="1049538" y="1099475"/>
                    <a:pt x="1043732" y="1161964"/>
                  </a:cubicBezTo>
                  <a:cubicBezTo>
                    <a:pt x="1074206" y="1142551"/>
                    <a:pt x="1105539" y="1123943"/>
                    <a:pt x="1137343" y="1105581"/>
                  </a:cubicBezTo>
                  <a:lnTo>
                    <a:pt x="1233271" y="1052839"/>
                  </a:lnTo>
                  <a:cubicBezTo>
                    <a:pt x="1176898" y="1024957"/>
                    <a:pt x="1120756" y="1000892"/>
                    <a:pt x="1065308" y="980650"/>
                  </a:cubicBezTo>
                  <a:close/>
                  <a:moveTo>
                    <a:pt x="1804814" y="980095"/>
                  </a:moveTo>
                  <a:cubicBezTo>
                    <a:pt x="1749321" y="1001726"/>
                    <a:pt x="1692469" y="1025646"/>
                    <a:pt x="1634800" y="1052200"/>
                  </a:cubicBezTo>
                  <a:cubicBezTo>
                    <a:pt x="1667149" y="1069046"/>
                    <a:pt x="1699234" y="1087043"/>
                    <a:pt x="1731343" y="1105581"/>
                  </a:cubicBezTo>
                  <a:lnTo>
                    <a:pt x="1826380" y="1162822"/>
                  </a:lnTo>
                  <a:cubicBezTo>
                    <a:pt x="1820738" y="1099825"/>
                    <a:pt x="1813359" y="1038819"/>
                    <a:pt x="1804814" y="980095"/>
                  </a:cubicBezTo>
                  <a:close/>
                  <a:moveTo>
                    <a:pt x="2432236" y="816002"/>
                  </a:moveTo>
                  <a:cubicBezTo>
                    <a:pt x="2308930" y="820546"/>
                    <a:pt x="2149627" y="855445"/>
                    <a:pt x="1968950" y="917446"/>
                  </a:cubicBezTo>
                  <a:cubicBezTo>
                    <a:pt x="1989749" y="1032703"/>
                    <a:pt x="2005463" y="1155596"/>
                    <a:pt x="2014941" y="1284167"/>
                  </a:cubicBezTo>
                  <a:cubicBezTo>
                    <a:pt x="2121232" y="1356780"/>
                    <a:pt x="2219808" y="1431548"/>
                    <a:pt x="2308918" y="1507322"/>
                  </a:cubicBezTo>
                  <a:cubicBezTo>
                    <a:pt x="2600162" y="1255150"/>
                    <a:pt x="2752317" y="1022798"/>
                    <a:pt x="2681420" y="900000"/>
                  </a:cubicBezTo>
                  <a:cubicBezTo>
                    <a:pt x="2645694" y="838121"/>
                    <a:pt x="2557557" y="811383"/>
                    <a:pt x="2432236" y="816002"/>
                  </a:cubicBezTo>
                  <a:close/>
                  <a:moveTo>
                    <a:pt x="436450" y="816001"/>
                  </a:moveTo>
                  <a:cubicBezTo>
                    <a:pt x="311129" y="811383"/>
                    <a:pt x="222992" y="838121"/>
                    <a:pt x="187266" y="900000"/>
                  </a:cubicBezTo>
                  <a:cubicBezTo>
                    <a:pt x="158404" y="949991"/>
                    <a:pt x="166508" y="1018139"/>
                    <a:pt x="206887" y="1097970"/>
                  </a:cubicBezTo>
                  <a:cubicBezTo>
                    <a:pt x="213842" y="1096217"/>
                    <a:pt x="221021" y="1095812"/>
                    <a:pt x="228294" y="1095812"/>
                  </a:cubicBezTo>
                  <a:cubicBezTo>
                    <a:pt x="334372" y="1095812"/>
                    <a:pt x="420366" y="1181806"/>
                    <a:pt x="420366" y="1287884"/>
                  </a:cubicBezTo>
                  <a:cubicBezTo>
                    <a:pt x="420366" y="1314219"/>
                    <a:pt x="415066" y="1339317"/>
                    <a:pt x="405427" y="1362148"/>
                  </a:cubicBezTo>
                  <a:cubicBezTo>
                    <a:pt x="450585" y="1410442"/>
                    <a:pt x="502437" y="1459559"/>
                    <a:pt x="559639" y="1509493"/>
                  </a:cubicBezTo>
                  <a:cubicBezTo>
                    <a:pt x="648020" y="1432341"/>
                    <a:pt x="746894" y="1357336"/>
                    <a:pt x="853451" y="1284376"/>
                  </a:cubicBezTo>
                  <a:cubicBezTo>
                    <a:pt x="863322" y="1155820"/>
                    <a:pt x="878792" y="1032881"/>
                    <a:pt x="901357" y="917930"/>
                  </a:cubicBezTo>
                  <a:cubicBezTo>
                    <a:pt x="719999" y="855651"/>
                    <a:pt x="560119" y="820559"/>
                    <a:pt x="436450" y="816001"/>
                  </a:cubicBezTo>
                  <a:close/>
                  <a:moveTo>
                    <a:pt x="1434343" y="180000"/>
                  </a:moveTo>
                  <a:cubicBezTo>
                    <a:pt x="1292548" y="180000"/>
                    <a:pt x="1167402" y="427948"/>
                    <a:pt x="1094661" y="806265"/>
                  </a:cubicBezTo>
                  <a:cubicBezTo>
                    <a:pt x="1204832" y="845548"/>
                    <a:pt x="1318864" y="893532"/>
                    <a:pt x="1434887" y="949272"/>
                  </a:cubicBezTo>
                  <a:cubicBezTo>
                    <a:pt x="1551037" y="893162"/>
                    <a:pt x="1665385" y="845301"/>
                    <a:pt x="1775658" y="805671"/>
                  </a:cubicBezTo>
                  <a:cubicBezTo>
                    <a:pt x="1751860" y="684885"/>
                    <a:pt x="1722886" y="577390"/>
                    <a:pt x="1688823" y="487405"/>
                  </a:cubicBezTo>
                  <a:cubicBezTo>
                    <a:pt x="1688009" y="487647"/>
                    <a:pt x="1687191" y="487652"/>
                    <a:pt x="1686371" y="487652"/>
                  </a:cubicBezTo>
                  <a:cubicBezTo>
                    <a:pt x="1580293" y="487652"/>
                    <a:pt x="1494299" y="401658"/>
                    <a:pt x="1494299" y="295580"/>
                  </a:cubicBezTo>
                  <a:cubicBezTo>
                    <a:pt x="1494299" y="264819"/>
                    <a:pt x="1501530" y="235747"/>
                    <a:pt x="1516122" y="210837"/>
                  </a:cubicBezTo>
                  <a:cubicBezTo>
                    <a:pt x="1490583" y="189985"/>
                    <a:pt x="1462798" y="180000"/>
                    <a:pt x="1434343" y="180000"/>
                  </a:cubicBezTo>
                  <a:close/>
                  <a:moveTo>
                    <a:pt x="1434343" y="0"/>
                  </a:moveTo>
                  <a:cubicBezTo>
                    <a:pt x="1509303" y="0"/>
                    <a:pt x="1581019" y="37868"/>
                    <a:pt x="1646062" y="107907"/>
                  </a:cubicBezTo>
                  <a:cubicBezTo>
                    <a:pt x="1659037" y="104972"/>
                    <a:pt x="1672533" y="103508"/>
                    <a:pt x="1686371" y="103508"/>
                  </a:cubicBezTo>
                  <a:cubicBezTo>
                    <a:pt x="1792449" y="103508"/>
                    <a:pt x="1878443" y="189502"/>
                    <a:pt x="1878443" y="295580"/>
                  </a:cubicBezTo>
                  <a:cubicBezTo>
                    <a:pt x="1878443" y="342831"/>
                    <a:pt x="1861381" y="386097"/>
                    <a:pt x="1831228" y="417985"/>
                  </a:cubicBezTo>
                  <a:cubicBezTo>
                    <a:pt x="1871860" y="515668"/>
                    <a:pt x="1906636" y="628220"/>
                    <a:pt x="1935357" y="752219"/>
                  </a:cubicBezTo>
                  <a:cubicBezTo>
                    <a:pt x="2379384" y="616814"/>
                    <a:pt x="2731816" y="627289"/>
                    <a:pt x="2837304" y="810000"/>
                  </a:cubicBezTo>
                  <a:cubicBezTo>
                    <a:pt x="2942793" y="992711"/>
                    <a:pt x="2775650" y="1303161"/>
                    <a:pt x="2436521" y="1620139"/>
                  </a:cubicBezTo>
                  <a:cubicBezTo>
                    <a:pt x="2775698" y="1936928"/>
                    <a:pt x="2942777" y="2247316"/>
                    <a:pt x="2837304" y="2430000"/>
                  </a:cubicBezTo>
                  <a:cubicBezTo>
                    <a:pt x="2771439" y="2544083"/>
                    <a:pt x="2609300" y="2591017"/>
                    <a:pt x="2388706" y="2577188"/>
                  </a:cubicBezTo>
                  <a:cubicBezTo>
                    <a:pt x="2358753" y="2639691"/>
                    <a:pt x="2294480" y="2681612"/>
                    <a:pt x="2220415" y="2681612"/>
                  </a:cubicBezTo>
                  <a:cubicBezTo>
                    <a:pt x="2122541" y="2681612"/>
                    <a:pt x="2041764" y="2608405"/>
                    <a:pt x="2030773" y="2513644"/>
                  </a:cubicBezTo>
                  <a:cubicBezTo>
                    <a:pt x="1999304" y="2506661"/>
                    <a:pt x="1967635" y="2497623"/>
                    <a:pt x="1935485" y="2487821"/>
                  </a:cubicBezTo>
                  <a:cubicBezTo>
                    <a:pt x="1830610" y="2940018"/>
                    <a:pt x="1645322" y="3240000"/>
                    <a:pt x="1434343" y="3240000"/>
                  </a:cubicBezTo>
                  <a:cubicBezTo>
                    <a:pt x="1223366" y="3240000"/>
                    <a:pt x="1038079" y="2940023"/>
                    <a:pt x="933330" y="2487781"/>
                  </a:cubicBezTo>
                  <a:cubicBezTo>
                    <a:pt x="489302" y="2623186"/>
                    <a:pt x="136870" y="2612712"/>
                    <a:pt x="31382" y="2430000"/>
                  </a:cubicBezTo>
                  <a:cubicBezTo>
                    <a:pt x="-74106" y="2247290"/>
                    <a:pt x="93037" y="1936840"/>
                    <a:pt x="432165" y="1619862"/>
                  </a:cubicBezTo>
                  <a:cubicBezTo>
                    <a:pt x="378689" y="1569916"/>
                    <a:pt x="329491" y="1520128"/>
                    <a:pt x="285801" y="1470219"/>
                  </a:cubicBezTo>
                  <a:cubicBezTo>
                    <a:pt x="267844" y="1476857"/>
                    <a:pt x="248431" y="1479956"/>
                    <a:pt x="228294" y="1479956"/>
                  </a:cubicBezTo>
                  <a:cubicBezTo>
                    <a:pt x="122216" y="1479956"/>
                    <a:pt x="36222" y="1393962"/>
                    <a:pt x="36222" y="1287884"/>
                  </a:cubicBezTo>
                  <a:cubicBezTo>
                    <a:pt x="36222" y="1246866"/>
                    <a:pt x="49080" y="1208850"/>
                    <a:pt x="73868" y="1179672"/>
                  </a:cubicBezTo>
                  <a:cubicBezTo>
                    <a:pt x="-4733" y="1033688"/>
                    <a:pt x="-23287" y="904690"/>
                    <a:pt x="31382" y="810000"/>
                  </a:cubicBezTo>
                  <a:cubicBezTo>
                    <a:pt x="136860" y="627306"/>
                    <a:pt x="489234" y="616816"/>
                    <a:pt x="933201" y="752179"/>
                  </a:cubicBezTo>
                  <a:cubicBezTo>
                    <a:pt x="1038076" y="299982"/>
                    <a:pt x="1223365" y="0"/>
                    <a:pt x="1434343" y="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chemeClr val="lt1"/>
                </a:solidFill>
                <a:latin typeface="Calibri"/>
                <a:ea typeface="Calibri"/>
                <a:cs typeface="Calibri"/>
                <a:sym typeface="Calibri"/>
              </a:endParaRPr>
            </a:p>
          </p:txBody>
        </p:sp>
        <p:sp>
          <p:nvSpPr>
            <p:cNvPr id="79" name="Google Shape;79;p457"/>
            <p:cNvSpPr/>
            <p:nvPr/>
          </p:nvSpPr>
          <p:spPr>
            <a:xfrm>
              <a:off x="7080464" y="1663425"/>
              <a:ext cx="324888" cy="318540"/>
            </a:xfrm>
            <a:custGeom>
              <a:rect b="b" l="l" r="r" t="t"/>
              <a:pathLst>
                <a:path extrusionOk="0" h="3199863" w="3263621">
                  <a:moveTo>
                    <a:pt x="1896188" y="786599"/>
                  </a:moveTo>
                  <a:cubicBezTo>
                    <a:pt x="1878938" y="786251"/>
                    <a:pt x="1861335" y="789280"/>
                    <a:pt x="1844305" y="796082"/>
                  </a:cubicBezTo>
                  <a:cubicBezTo>
                    <a:pt x="1792333" y="816839"/>
                    <a:pt x="1760707" y="866742"/>
                    <a:pt x="1761231" y="919486"/>
                  </a:cubicBezTo>
                  <a:lnTo>
                    <a:pt x="1573886" y="1618665"/>
                  </a:lnTo>
                  <a:lnTo>
                    <a:pt x="1438574" y="1113672"/>
                  </a:lnTo>
                  <a:cubicBezTo>
                    <a:pt x="1424335" y="1060531"/>
                    <a:pt x="1379808" y="1023594"/>
                    <a:pt x="1328543" y="1016456"/>
                  </a:cubicBezTo>
                  <a:cubicBezTo>
                    <a:pt x="1320071" y="1015276"/>
                    <a:pt x="1311415" y="1014911"/>
                    <a:pt x="1302836" y="1018067"/>
                  </a:cubicBezTo>
                  <a:lnTo>
                    <a:pt x="1300556" y="1017667"/>
                  </a:lnTo>
                  <a:cubicBezTo>
                    <a:pt x="1298914" y="1017711"/>
                    <a:pt x="1297275" y="1017786"/>
                    <a:pt x="1295680" y="1018515"/>
                  </a:cubicBezTo>
                  <a:lnTo>
                    <a:pt x="1275904" y="1019755"/>
                  </a:lnTo>
                  <a:cubicBezTo>
                    <a:pt x="1273459" y="1020410"/>
                    <a:pt x="1271049" y="1021129"/>
                    <a:pt x="1269080" y="1023145"/>
                  </a:cubicBezTo>
                  <a:cubicBezTo>
                    <a:pt x="1229892" y="1033156"/>
                    <a:pt x="1196286" y="1061513"/>
                    <a:pt x="1180414" y="1102068"/>
                  </a:cubicBezTo>
                  <a:lnTo>
                    <a:pt x="902406" y="1812437"/>
                  </a:lnTo>
                  <a:lnTo>
                    <a:pt x="612897" y="1812437"/>
                  </a:lnTo>
                  <a:cubicBezTo>
                    <a:pt x="539543" y="1812437"/>
                    <a:pt x="480078" y="1871902"/>
                    <a:pt x="480078" y="1945256"/>
                  </a:cubicBezTo>
                  <a:cubicBezTo>
                    <a:pt x="480078" y="2018610"/>
                    <a:pt x="539543" y="2078075"/>
                    <a:pt x="612897" y="2078075"/>
                  </a:cubicBezTo>
                  <a:lnTo>
                    <a:pt x="966673" y="2078075"/>
                  </a:lnTo>
                  <a:cubicBezTo>
                    <a:pt x="1008666" y="2088839"/>
                    <a:pt x="1051924" y="2075535"/>
                    <a:pt x="1081835" y="2045978"/>
                  </a:cubicBezTo>
                  <a:cubicBezTo>
                    <a:pt x="1105846" y="2028294"/>
                    <a:pt x="1122213" y="2001701"/>
                    <a:pt x="1125659" y="1970866"/>
                  </a:cubicBezTo>
                  <a:lnTo>
                    <a:pt x="1284498" y="1565001"/>
                  </a:lnTo>
                  <a:lnTo>
                    <a:pt x="1443089" y="2156868"/>
                  </a:lnTo>
                  <a:cubicBezTo>
                    <a:pt x="1455914" y="2204733"/>
                    <a:pt x="1493311" y="2239452"/>
                    <a:pt x="1538593" y="2249086"/>
                  </a:cubicBezTo>
                  <a:lnTo>
                    <a:pt x="1542015" y="2250785"/>
                  </a:lnTo>
                  <a:cubicBezTo>
                    <a:pt x="1542604" y="2250943"/>
                    <a:pt x="1543193" y="2251097"/>
                    <a:pt x="1543870" y="2250902"/>
                  </a:cubicBezTo>
                  <a:cubicBezTo>
                    <a:pt x="1553422" y="2254514"/>
                    <a:pt x="1563610" y="2255524"/>
                    <a:pt x="1573886" y="2252783"/>
                  </a:cubicBezTo>
                  <a:cubicBezTo>
                    <a:pt x="1584162" y="2255524"/>
                    <a:pt x="1594351" y="2254515"/>
                    <a:pt x="1603903" y="2250901"/>
                  </a:cubicBezTo>
                  <a:lnTo>
                    <a:pt x="1605758" y="2250785"/>
                  </a:lnTo>
                  <a:cubicBezTo>
                    <a:pt x="1606974" y="2250459"/>
                    <a:pt x="1608181" y="2250118"/>
                    <a:pt x="1609178" y="2249086"/>
                  </a:cubicBezTo>
                  <a:cubicBezTo>
                    <a:pt x="1654461" y="2239453"/>
                    <a:pt x="1691859" y="2204734"/>
                    <a:pt x="1704684" y="2156868"/>
                  </a:cubicBezTo>
                  <a:lnTo>
                    <a:pt x="1921541" y="1347547"/>
                  </a:lnTo>
                  <a:lnTo>
                    <a:pt x="2181705" y="1998928"/>
                  </a:lnTo>
                  <a:cubicBezTo>
                    <a:pt x="2205326" y="2058070"/>
                    <a:pt x="2266689" y="2090865"/>
                    <a:pt x="2326593" y="2078075"/>
                  </a:cubicBezTo>
                  <a:lnTo>
                    <a:pt x="2671200" y="2078075"/>
                  </a:lnTo>
                  <a:cubicBezTo>
                    <a:pt x="2744554" y="2078075"/>
                    <a:pt x="2804019" y="2018610"/>
                    <a:pt x="2804019" y="1945256"/>
                  </a:cubicBezTo>
                  <a:cubicBezTo>
                    <a:pt x="2804019" y="1871902"/>
                    <a:pt x="2744554" y="1812437"/>
                    <a:pt x="2671200" y="1812437"/>
                  </a:cubicBezTo>
                  <a:lnTo>
                    <a:pt x="2393261" y="1812437"/>
                  </a:lnTo>
                  <a:lnTo>
                    <a:pt x="2016914" y="870162"/>
                  </a:lnTo>
                  <a:cubicBezTo>
                    <a:pt x="1996508" y="819071"/>
                    <a:pt x="1947937" y="787642"/>
                    <a:pt x="1896188" y="786599"/>
                  </a:cubicBezTo>
                  <a:close/>
                  <a:moveTo>
                    <a:pt x="773454" y="106"/>
                  </a:moveTo>
                  <a:cubicBezTo>
                    <a:pt x="1097282" y="5742"/>
                    <a:pt x="1441967" y="238301"/>
                    <a:pt x="1631811" y="769863"/>
                  </a:cubicBezTo>
                  <a:cubicBezTo>
                    <a:pt x="2306811" y="-1120137"/>
                    <a:pt x="4939311" y="769863"/>
                    <a:pt x="1631811" y="3199863"/>
                  </a:cubicBezTo>
                  <a:cubicBezTo>
                    <a:pt x="-745455" y="1453301"/>
                    <a:pt x="-54107" y="-14297"/>
                    <a:pt x="773454" y="106"/>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chemeClr val="lt1"/>
                </a:solidFill>
                <a:latin typeface="Calibri"/>
                <a:ea typeface="Calibri"/>
                <a:cs typeface="Calibri"/>
                <a:sym typeface="Calibri"/>
              </a:endParaRPr>
            </a:p>
          </p:txBody>
        </p:sp>
        <p:sp>
          <p:nvSpPr>
            <p:cNvPr id="80" name="Google Shape;80;p457"/>
            <p:cNvSpPr/>
            <p:nvPr/>
          </p:nvSpPr>
          <p:spPr>
            <a:xfrm>
              <a:off x="5940450" y="1659330"/>
              <a:ext cx="322534" cy="271830"/>
            </a:xfrm>
            <a:custGeom>
              <a:rect b="b" l="l" r="r" t="t"/>
              <a:pathLst>
                <a:path extrusionOk="0" h="2730652" w="3240000">
                  <a:moveTo>
                    <a:pt x="1452811" y="1541940"/>
                  </a:moveTo>
                  <a:lnTo>
                    <a:pt x="1452811" y="1831951"/>
                  </a:lnTo>
                  <a:lnTo>
                    <a:pt x="1162800" y="1831951"/>
                  </a:lnTo>
                  <a:lnTo>
                    <a:pt x="1162800" y="2166329"/>
                  </a:lnTo>
                  <a:lnTo>
                    <a:pt x="1452811" y="2166329"/>
                  </a:lnTo>
                  <a:lnTo>
                    <a:pt x="1452811" y="2456340"/>
                  </a:lnTo>
                  <a:lnTo>
                    <a:pt x="1787189" y="2456340"/>
                  </a:lnTo>
                  <a:lnTo>
                    <a:pt x="1787189" y="2166329"/>
                  </a:lnTo>
                  <a:lnTo>
                    <a:pt x="2077200" y="2166329"/>
                  </a:lnTo>
                  <a:lnTo>
                    <a:pt x="2077200" y="1831951"/>
                  </a:lnTo>
                  <a:lnTo>
                    <a:pt x="1787189" y="1831951"/>
                  </a:lnTo>
                  <a:lnTo>
                    <a:pt x="1787189" y="1541940"/>
                  </a:lnTo>
                  <a:close/>
                  <a:moveTo>
                    <a:pt x="0" y="1278453"/>
                  </a:moveTo>
                  <a:lnTo>
                    <a:pt x="3240000" y="1278453"/>
                  </a:lnTo>
                  <a:lnTo>
                    <a:pt x="3240000" y="2376509"/>
                  </a:lnTo>
                  <a:cubicBezTo>
                    <a:pt x="3240000" y="2572097"/>
                    <a:pt x="3081445" y="2730652"/>
                    <a:pt x="2885857" y="2730652"/>
                  </a:cubicBezTo>
                  <a:lnTo>
                    <a:pt x="354143" y="2730652"/>
                  </a:lnTo>
                  <a:cubicBezTo>
                    <a:pt x="158555" y="2730652"/>
                    <a:pt x="0" y="2572097"/>
                    <a:pt x="0" y="2376509"/>
                  </a:cubicBezTo>
                  <a:close/>
                  <a:moveTo>
                    <a:pt x="1001150" y="200505"/>
                  </a:moveTo>
                  <a:cubicBezTo>
                    <a:pt x="933045" y="200505"/>
                    <a:pt x="877834" y="255715"/>
                    <a:pt x="877834" y="323821"/>
                  </a:cubicBezTo>
                  <a:lnTo>
                    <a:pt x="877834" y="605836"/>
                  </a:lnTo>
                  <a:lnTo>
                    <a:pt x="2362163" y="605836"/>
                  </a:lnTo>
                  <a:lnTo>
                    <a:pt x="2362163" y="323821"/>
                  </a:lnTo>
                  <a:cubicBezTo>
                    <a:pt x="2362163" y="255715"/>
                    <a:pt x="2306952" y="200505"/>
                    <a:pt x="2238846" y="200505"/>
                  </a:cubicBezTo>
                  <a:close/>
                  <a:moveTo>
                    <a:pt x="843301" y="0"/>
                  </a:moveTo>
                  <a:lnTo>
                    <a:pt x="2396696" y="0"/>
                  </a:lnTo>
                  <a:cubicBezTo>
                    <a:pt x="2488075" y="0"/>
                    <a:pt x="2562152" y="74077"/>
                    <a:pt x="2562152" y="165456"/>
                  </a:cubicBezTo>
                  <a:lnTo>
                    <a:pt x="2562152" y="605836"/>
                  </a:lnTo>
                  <a:lnTo>
                    <a:pt x="2885857" y="605836"/>
                  </a:lnTo>
                  <a:cubicBezTo>
                    <a:pt x="3081445" y="605836"/>
                    <a:pt x="3240000" y="764391"/>
                    <a:pt x="3240000" y="959979"/>
                  </a:cubicBezTo>
                  <a:lnTo>
                    <a:pt x="3240000" y="1134437"/>
                  </a:lnTo>
                  <a:lnTo>
                    <a:pt x="0" y="1134437"/>
                  </a:lnTo>
                  <a:lnTo>
                    <a:pt x="0" y="959979"/>
                  </a:lnTo>
                  <a:cubicBezTo>
                    <a:pt x="0" y="764391"/>
                    <a:pt x="158555" y="605836"/>
                    <a:pt x="354143" y="605836"/>
                  </a:cubicBezTo>
                  <a:lnTo>
                    <a:pt x="677845" y="605836"/>
                  </a:lnTo>
                  <a:lnTo>
                    <a:pt x="677845" y="165456"/>
                  </a:lnTo>
                  <a:cubicBezTo>
                    <a:pt x="677845" y="74077"/>
                    <a:pt x="751923" y="0"/>
                    <a:pt x="843301" y="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chemeClr val="lt1"/>
                </a:solidFill>
                <a:latin typeface="Calibri"/>
                <a:ea typeface="Calibri"/>
                <a:cs typeface="Calibri"/>
                <a:sym typeface="Calibri"/>
              </a:endParaRPr>
            </a:p>
          </p:txBody>
        </p:sp>
        <p:sp>
          <p:nvSpPr>
            <p:cNvPr id="81" name="Google Shape;81;p457"/>
            <p:cNvSpPr/>
            <p:nvPr/>
          </p:nvSpPr>
          <p:spPr>
            <a:xfrm>
              <a:off x="6509664" y="2627883"/>
              <a:ext cx="322534" cy="319706"/>
            </a:xfrm>
            <a:custGeom>
              <a:rect b="b" l="l" r="r" t="t"/>
              <a:pathLst>
                <a:path extrusionOk="0" h="3211580" w="3240000">
                  <a:moveTo>
                    <a:pt x="991906" y="2959580"/>
                  </a:moveTo>
                  <a:lnTo>
                    <a:pt x="2193254" y="2959580"/>
                  </a:lnTo>
                  <a:cubicBezTo>
                    <a:pt x="2215674" y="2959580"/>
                    <a:pt x="2233849" y="2977755"/>
                    <a:pt x="2233849" y="3000175"/>
                  </a:cubicBezTo>
                  <a:lnTo>
                    <a:pt x="2233849" y="3170985"/>
                  </a:lnTo>
                  <a:cubicBezTo>
                    <a:pt x="2233849" y="3193405"/>
                    <a:pt x="2215674" y="3211580"/>
                    <a:pt x="2193254" y="3211580"/>
                  </a:cubicBezTo>
                  <a:lnTo>
                    <a:pt x="991906" y="3211580"/>
                  </a:lnTo>
                  <a:cubicBezTo>
                    <a:pt x="969486" y="3211580"/>
                    <a:pt x="951311" y="3193405"/>
                    <a:pt x="951311" y="3170985"/>
                  </a:cubicBezTo>
                  <a:lnTo>
                    <a:pt x="951311" y="3000175"/>
                  </a:lnTo>
                  <a:cubicBezTo>
                    <a:pt x="951311" y="2977755"/>
                    <a:pt x="969486" y="2959580"/>
                    <a:pt x="991906" y="2959580"/>
                  </a:cubicBezTo>
                  <a:close/>
                  <a:moveTo>
                    <a:pt x="1439043" y="1763796"/>
                  </a:moveTo>
                  <a:lnTo>
                    <a:pt x="1439043" y="2067459"/>
                  </a:lnTo>
                  <a:lnTo>
                    <a:pt x="1135380" y="2067459"/>
                  </a:lnTo>
                  <a:lnTo>
                    <a:pt x="1135380" y="2374533"/>
                  </a:lnTo>
                  <a:lnTo>
                    <a:pt x="1439043" y="2374533"/>
                  </a:lnTo>
                  <a:lnTo>
                    <a:pt x="1439043" y="2678196"/>
                  </a:lnTo>
                  <a:lnTo>
                    <a:pt x="1746117" y="2678196"/>
                  </a:lnTo>
                  <a:lnTo>
                    <a:pt x="1746117" y="2374533"/>
                  </a:lnTo>
                  <a:lnTo>
                    <a:pt x="2049780" y="2374533"/>
                  </a:lnTo>
                  <a:lnTo>
                    <a:pt x="2049780" y="2067459"/>
                  </a:lnTo>
                  <a:lnTo>
                    <a:pt x="1746117" y="2067459"/>
                  </a:lnTo>
                  <a:lnTo>
                    <a:pt x="1746117" y="1763796"/>
                  </a:lnTo>
                  <a:close/>
                  <a:moveTo>
                    <a:pt x="128358" y="1541040"/>
                  </a:moveTo>
                  <a:lnTo>
                    <a:pt x="3056915" y="1550917"/>
                  </a:lnTo>
                  <a:cubicBezTo>
                    <a:pt x="3061111" y="2078028"/>
                    <a:pt x="2781683" y="2566719"/>
                    <a:pt x="2325284" y="2830467"/>
                  </a:cubicBezTo>
                  <a:lnTo>
                    <a:pt x="2182018" y="2900953"/>
                  </a:lnTo>
                  <a:lnTo>
                    <a:pt x="1002135" y="2900953"/>
                  </a:lnTo>
                  <a:cubicBezTo>
                    <a:pt x="950374" y="2879821"/>
                    <a:pt x="900231" y="2854191"/>
                    <a:pt x="851341" y="2825496"/>
                  </a:cubicBezTo>
                  <a:cubicBezTo>
                    <a:pt x="396732" y="2558675"/>
                    <a:pt x="120607" y="2068110"/>
                    <a:pt x="128358" y="1541040"/>
                  </a:cubicBezTo>
                  <a:close/>
                  <a:moveTo>
                    <a:pt x="61067" y="1230414"/>
                  </a:moveTo>
                  <a:lnTo>
                    <a:pt x="3178933" y="1230414"/>
                  </a:lnTo>
                  <a:cubicBezTo>
                    <a:pt x="3212659" y="1230414"/>
                    <a:pt x="3240000" y="1257755"/>
                    <a:pt x="3240000" y="1291481"/>
                  </a:cubicBezTo>
                  <a:lnTo>
                    <a:pt x="3240000" y="1421347"/>
                  </a:lnTo>
                  <a:cubicBezTo>
                    <a:pt x="3240000" y="1455073"/>
                    <a:pt x="3212659" y="1482414"/>
                    <a:pt x="3178933" y="1482414"/>
                  </a:cubicBezTo>
                  <a:lnTo>
                    <a:pt x="61067" y="1482414"/>
                  </a:lnTo>
                  <a:cubicBezTo>
                    <a:pt x="27341" y="1482414"/>
                    <a:pt x="0" y="1455073"/>
                    <a:pt x="0" y="1421347"/>
                  </a:cubicBezTo>
                  <a:lnTo>
                    <a:pt x="0" y="1291481"/>
                  </a:lnTo>
                  <a:cubicBezTo>
                    <a:pt x="0" y="1257755"/>
                    <a:pt x="27341" y="1230414"/>
                    <a:pt x="61067" y="1230414"/>
                  </a:cubicBezTo>
                  <a:close/>
                  <a:moveTo>
                    <a:pt x="2481726" y="315922"/>
                  </a:moveTo>
                  <a:lnTo>
                    <a:pt x="2862412" y="696608"/>
                  </a:lnTo>
                  <a:lnTo>
                    <a:pt x="2420437" y="1138584"/>
                  </a:lnTo>
                  <a:lnTo>
                    <a:pt x="1659064" y="1138584"/>
                  </a:lnTo>
                  <a:close/>
                  <a:moveTo>
                    <a:pt x="2730827" y="0"/>
                  </a:moveTo>
                  <a:cubicBezTo>
                    <a:pt x="2765703" y="0"/>
                    <a:pt x="2800581" y="13305"/>
                    <a:pt x="2827191" y="39915"/>
                  </a:cubicBezTo>
                  <a:lnTo>
                    <a:pt x="3143636" y="356360"/>
                  </a:lnTo>
                  <a:cubicBezTo>
                    <a:pt x="3196857" y="409581"/>
                    <a:pt x="3196857" y="495868"/>
                    <a:pt x="3143636" y="549088"/>
                  </a:cubicBezTo>
                  <a:lnTo>
                    <a:pt x="3082882" y="609843"/>
                  </a:lnTo>
                  <a:cubicBezTo>
                    <a:pt x="3029661" y="663063"/>
                    <a:pt x="2943375" y="663064"/>
                    <a:pt x="2890155" y="609843"/>
                  </a:cubicBezTo>
                  <a:lnTo>
                    <a:pt x="2573708" y="293397"/>
                  </a:lnTo>
                  <a:cubicBezTo>
                    <a:pt x="2520488" y="240176"/>
                    <a:pt x="2520488" y="153889"/>
                    <a:pt x="2573708" y="100669"/>
                  </a:cubicBezTo>
                  <a:lnTo>
                    <a:pt x="2634463" y="39914"/>
                  </a:lnTo>
                  <a:cubicBezTo>
                    <a:pt x="2661073" y="13305"/>
                    <a:pt x="2695950" y="0"/>
                    <a:pt x="2730827" y="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chemeClr val="lt1"/>
                </a:solidFill>
                <a:latin typeface="Calibri"/>
                <a:ea typeface="Calibri"/>
                <a:cs typeface="Calibri"/>
                <a:sym typeface="Calibri"/>
              </a:endParaRPr>
            </a:p>
          </p:txBody>
        </p:sp>
        <p:sp>
          <p:nvSpPr>
            <p:cNvPr id="82" name="Google Shape;82;p457"/>
            <p:cNvSpPr/>
            <p:nvPr/>
          </p:nvSpPr>
          <p:spPr>
            <a:xfrm rot="2942052">
              <a:off x="6522986" y="1320229"/>
              <a:ext cx="299808" cy="318950"/>
            </a:xfrm>
            <a:custGeom>
              <a:rect b="b" l="l" r="r" t="t"/>
              <a:pathLst>
                <a:path extrusionOk="0" h="3204001" w="3011706">
                  <a:moveTo>
                    <a:pt x="2432249" y="1011942"/>
                  </a:moveTo>
                  <a:cubicBezTo>
                    <a:pt x="2423608" y="1019482"/>
                    <a:pt x="2416303" y="1028841"/>
                    <a:pt x="2410966" y="1039800"/>
                  </a:cubicBezTo>
                  <a:lnTo>
                    <a:pt x="1969837" y="1945620"/>
                  </a:lnTo>
                  <a:cubicBezTo>
                    <a:pt x="1948488" y="1989457"/>
                    <a:pt x="1966719" y="2042300"/>
                    <a:pt x="2010556" y="2063648"/>
                  </a:cubicBezTo>
                  <a:cubicBezTo>
                    <a:pt x="2054392" y="2084996"/>
                    <a:pt x="2107235" y="2066766"/>
                    <a:pt x="2128583" y="2022929"/>
                  </a:cubicBezTo>
                  <a:lnTo>
                    <a:pt x="2569712" y="1117109"/>
                  </a:lnTo>
                  <a:cubicBezTo>
                    <a:pt x="2591061" y="1073271"/>
                    <a:pt x="2572830" y="1020430"/>
                    <a:pt x="2528993" y="999081"/>
                  </a:cubicBezTo>
                  <a:cubicBezTo>
                    <a:pt x="2496115" y="983070"/>
                    <a:pt x="2458172" y="989322"/>
                    <a:pt x="2432249" y="1011942"/>
                  </a:cubicBezTo>
                  <a:close/>
                  <a:moveTo>
                    <a:pt x="1709549" y="1044955"/>
                  </a:moveTo>
                  <a:cubicBezTo>
                    <a:pt x="1978186" y="735551"/>
                    <a:pt x="2446780" y="702502"/>
                    <a:pt x="2756184" y="971139"/>
                  </a:cubicBezTo>
                  <a:cubicBezTo>
                    <a:pt x="3065588" y="1239776"/>
                    <a:pt x="3098636" y="1708370"/>
                    <a:pt x="2830000" y="2017774"/>
                  </a:cubicBezTo>
                  <a:cubicBezTo>
                    <a:pt x="2561363" y="2327178"/>
                    <a:pt x="2092769" y="2360227"/>
                    <a:pt x="1783365" y="2091590"/>
                  </a:cubicBezTo>
                  <a:cubicBezTo>
                    <a:pt x="1473960" y="1822953"/>
                    <a:pt x="1440912" y="1354359"/>
                    <a:pt x="1709549" y="1044955"/>
                  </a:cubicBezTo>
                  <a:close/>
                  <a:moveTo>
                    <a:pt x="208197" y="1872243"/>
                  </a:moveTo>
                  <a:cubicBezTo>
                    <a:pt x="195168" y="1885273"/>
                    <a:pt x="187109" y="1903273"/>
                    <a:pt x="187109" y="1923155"/>
                  </a:cubicBezTo>
                  <a:lnTo>
                    <a:pt x="187109" y="2715155"/>
                  </a:lnTo>
                  <a:cubicBezTo>
                    <a:pt x="187109" y="2754920"/>
                    <a:pt x="219344" y="2787155"/>
                    <a:pt x="259109" y="2787155"/>
                  </a:cubicBezTo>
                  <a:cubicBezTo>
                    <a:pt x="298874" y="2787155"/>
                    <a:pt x="331109" y="2754920"/>
                    <a:pt x="331109" y="2715155"/>
                  </a:cubicBezTo>
                  <a:lnTo>
                    <a:pt x="331109" y="1923155"/>
                  </a:lnTo>
                  <a:cubicBezTo>
                    <a:pt x="331109" y="1883390"/>
                    <a:pt x="298874" y="1851155"/>
                    <a:pt x="259109" y="1851155"/>
                  </a:cubicBezTo>
                  <a:cubicBezTo>
                    <a:pt x="239226" y="1851156"/>
                    <a:pt x="221226" y="1859214"/>
                    <a:pt x="208197" y="1872243"/>
                  </a:cubicBezTo>
                  <a:close/>
                  <a:moveTo>
                    <a:pt x="0" y="1625202"/>
                  </a:moveTo>
                  <a:cubicBezTo>
                    <a:pt x="418057" y="1737228"/>
                    <a:pt x="858998" y="1737384"/>
                    <a:pt x="1277606" y="1625336"/>
                  </a:cubicBezTo>
                  <a:cubicBezTo>
                    <a:pt x="1277605" y="1938624"/>
                    <a:pt x="1277605" y="2251911"/>
                    <a:pt x="1277605" y="2565198"/>
                  </a:cubicBezTo>
                  <a:cubicBezTo>
                    <a:pt x="1277605" y="2917999"/>
                    <a:pt x="991603" y="3204001"/>
                    <a:pt x="638802" y="3204001"/>
                  </a:cubicBezTo>
                  <a:lnTo>
                    <a:pt x="638803" y="3204000"/>
                  </a:lnTo>
                  <a:cubicBezTo>
                    <a:pt x="286002" y="3204000"/>
                    <a:pt x="0" y="2917999"/>
                    <a:pt x="0" y="2565197"/>
                  </a:cubicBezTo>
                  <a:close/>
                  <a:moveTo>
                    <a:pt x="208197" y="459897"/>
                  </a:moveTo>
                  <a:cubicBezTo>
                    <a:pt x="195167" y="472926"/>
                    <a:pt x="187109" y="490926"/>
                    <a:pt x="187109" y="510808"/>
                  </a:cubicBezTo>
                  <a:lnTo>
                    <a:pt x="187109" y="1302808"/>
                  </a:lnTo>
                  <a:cubicBezTo>
                    <a:pt x="187109" y="1342573"/>
                    <a:pt x="219344" y="1374808"/>
                    <a:pt x="259109" y="1374808"/>
                  </a:cubicBezTo>
                  <a:cubicBezTo>
                    <a:pt x="298874" y="1374808"/>
                    <a:pt x="331109" y="1342573"/>
                    <a:pt x="331109" y="1302808"/>
                  </a:cubicBezTo>
                  <a:lnTo>
                    <a:pt x="331109" y="510808"/>
                  </a:lnTo>
                  <a:cubicBezTo>
                    <a:pt x="331109" y="471043"/>
                    <a:pt x="298874" y="438808"/>
                    <a:pt x="259109" y="438808"/>
                  </a:cubicBezTo>
                  <a:cubicBezTo>
                    <a:pt x="239226" y="438808"/>
                    <a:pt x="221226" y="446867"/>
                    <a:pt x="208197" y="459897"/>
                  </a:cubicBezTo>
                  <a:close/>
                  <a:moveTo>
                    <a:pt x="187101" y="187101"/>
                  </a:moveTo>
                  <a:cubicBezTo>
                    <a:pt x="302701" y="71501"/>
                    <a:pt x="462402" y="0"/>
                    <a:pt x="638803" y="0"/>
                  </a:cubicBezTo>
                  <a:cubicBezTo>
                    <a:pt x="991604" y="0"/>
                    <a:pt x="1277606" y="286002"/>
                    <a:pt x="1277606" y="638803"/>
                  </a:cubicBezTo>
                  <a:lnTo>
                    <a:pt x="1277606" y="1497764"/>
                  </a:lnTo>
                  <a:cubicBezTo>
                    <a:pt x="859958" y="1616355"/>
                    <a:pt x="417375" y="1616210"/>
                    <a:pt x="0" y="1498771"/>
                  </a:cubicBezTo>
                  <a:lnTo>
                    <a:pt x="0" y="638803"/>
                  </a:lnTo>
                  <a:cubicBezTo>
                    <a:pt x="0" y="462403"/>
                    <a:pt x="71500" y="302702"/>
                    <a:pt x="187101" y="187101"/>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chemeClr val="lt1"/>
                </a:solidFill>
                <a:latin typeface="Calibri"/>
                <a:ea typeface="Calibri"/>
                <a:cs typeface="Calibri"/>
                <a:sym typeface="Calibri"/>
              </a:endParaRPr>
            </a:p>
          </p:txBody>
        </p:sp>
        <p:sp>
          <p:nvSpPr>
            <p:cNvPr id="83" name="Google Shape;83;p457"/>
            <p:cNvSpPr/>
            <p:nvPr/>
          </p:nvSpPr>
          <p:spPr>
            <a:xfrm>
              <a:off x="7117850" y="2281894"/>
              <a:ext cx="215808" cy="343366"/>
            </a:xfrm>
            <a:custGeom>
              <a:rect b="b" l="l" r="r" t="t"/>
              <a:pathLst>
                <a:path extrusionOk="0" h="3207971" w="2016224">
                  <a:moveTo>
                    <a:pt x="854575" y="1382799"/>
                  </a:moveTo>
                  <a:lnTo>
                    <a:pt x="854575" y="1686462"/>
                  </a:lnTo>
                  <a:lnTo>
                    <a:pt x="550912" y="1686462"/>
                  </a:lnTo>
                  <a:lnTo>
                    <a:pt x="550912" y="1993536"/>
                  </a:lnTo>
                  <a:lnTo>
                    <a:pt x="854575" y="1993536"/>
                  </a:lnTo>
                  <a:lnTo>
                    <a:pt x="854575" y="2297199"/>
                  </a:lnTo>
                  <a:lnTo>
                    <a:pt x="1161649" y="2297199"/>
                  </a:lnTo>
                  <a:lnTo>
                    <a:pt x="1161649" y="1993536"/>
                  </a:lnTo>
                  <a:lnTo>
                    <a:pt x="1465312" y="1993536"/>
                  </a:lnTo>
                  <a:lnTo>
                    <a:pt x="1465312" y="1686462"/>
                  </a:lnTo>
                  <a:lnTo>
                    <a:pt x="1161649" y="1686462"/>
                  </a:lnTo>
                  <a:lnTo>
                    <a:pt x="1161649" y="1382799"/>
                  </a:lnTo>
                  <a:close/>
                  <a:moveTo>
                    <a:pt x="397285" y="941591"/>
                  </a:moveTo>
                  <a:lnTo>
                    <a:pt x="1618940" y="941591"/>
                  </a:lnTo>
                  <a:lnTo>
                    <a:pt x="1618940" y="2738407"/>
                  </a:lnTo>
                  <a:lnTo>
                    <a:pt x="397285" y="2738407"/>
                  </a:lnTo>
                  <a:close/>
                  <a:moveTo>
                    <a:pt x="305673" y="849979"/>
                  </a:moveTo>
                  <a:lnTo>
                    <a:pt x="305673" y="2830019"/>
                  </a:lnTo>
                  <a:lnTo>
                    <a:pt x="1710552" y="2830019"/>
                  </a:lnTo>
                  <a:lnTo>
                    <a:pt x="1710552" y="849979"/>
                  </a:lnTo>
                  <a:close/>
                  <a:moveTo>
                    <a:pt x="240515" y="472027"/>
                  </a:moveTo>
                  <a:lnTo>
                    <a:pt x="1775709" y="472027"/>
                  </a:lnTo>
                  <a:cubicBezTo>
                    <a:pt x="1908542" y="472027"/>
                    <a:pt x="2016224" y="579709"/>
                    <a:pt x="2016224" y="712542"/>
                  </a:cubicBezTo>
                  <a:lnTo>
                    <a:pt x="2016224" y="2967456"/>
                  </a:lnTo>
                  <a:cubicBezTo>
                    <a:pt x="2016224" y="3100289"/>
                    <a:pt x="1908542" y="3207971"/>
                    <a:pt x="1775709" y="3207971"/>
                  </a:cubicBezTo>
                  <a:lnTo>
                    <a:pt x="240515" y="3207971"/>
                  </a:lnTo>
                  <a:cubicBezTo>
                    <a:pt x="107682" y="3207971"/>
                    <a:pt x="0" y="3100289"/>
                    <a:pt x="0" y="2967456"/>
                  </a:cubicBezTo>
                  <a:lnTo>
                    <a:pt x="0" y="712542"/>
                  </a:lnTo>
                  <a:cubicBezTo>
                    <a:pt x="0" y="579709"/>
                    <a:pt x="107682" y="472027"/>
                    <a:pt x="240515" y="472027"/>
                  </a:cubicBezTo>
                  <a:close/>
                  <a:moveTo>
                    <a:pt x="515787" y="0"/>
                  </a:moveTo>
                  <a:lnTo>
                    <a:pt x="1500437" y="0"/>
                  </a:lnTo>
                  <a:cubicBezTo>
                    <a:pt x="1541893" y="0"/>
                    <a:pt x="1575500" y="33607"/>
                    <a:pt x="1575500" y="75063"/>
                  </a:cubicBezTo>
                  <a:lnTo>
                    <a:pt x="1575500" y="367990"/>
                  </a:lnTo>
                  <a:lnTo>
                    <a:pt x="440724" y="367990"/>
                  </a:lnTo>
                  <a:lnTo>
                    <a:pt x="440724" y="75063"/>
                  </a:lnTo>
                  <a:cubicBezTo>
                    <a:pt x="440724" y="33607"/>
                    <a:pt x="474331" y="0"/>
                    <a:pt x="515787" y="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chemeClr val="lt1"/>
                </a:solidFill>
                <a:latin typeface="Calibri"/>
                <a:ea typeface="Calibri"/>
                <a:cs typeface="Calibri"/>
                <a:sym typeface="Calibri"/>
              </a:endParaRPr>
            </a:p>
          </p:txBody>
        </p:sp>
        <p:sp>
          <p:nvSpPr>
            <p:cNvPr id="84" name="Google Shape;84;p457"/>
            <p:cNvSpPr/>
            <p:nvPr/>
          </p:nvSpPr>
          <p:spPr>
            <a:xfrm>
              <a:off x="7651283" y="1958406"/>
              <a:ext cx="342900" cy="343366"/>
            </a:xfrm>
            <a:custGeom>
              <a:rect b="b" l="l" r="r" t="t"/>
              <a:pathLst>
                <a:path extrusionOk="0" h="3229762" w="3225370">
                  <a:moveTo>
                    <a:pt x="1355872" y="0"/>
                  </a:moveTo>
                  <a:cubicBezTo>
                    <a:pt x="1564636" y="0"/>
                    <a:pt x="1733872" y="169236"/>
                    <a:pt x="1733872" y="378000"/>
                  </a:cubicBezTo>
                  <a:cubicBezTo>
                    <a:pt x="1733872" y="530834"/>
                    <a:pt x="1643169" y="662483"/>
                    <a:pt x="1512292" y="721255"/>
                  </a:cubicBezTo>
                  <a:lnTo>
                    <a:pt x="1607042" y="1169019"/>
                  </a:lnTo>
                  <a:cubicBezTo>
                    <a:pt x="1611319" y="1167786"/>
                    <a:pt x="1615651" y="1167712"/>
                    <a:pt x="1620000" y="1167712"/>
                  </a:cubicBezTo>
                  <a:cubicBezTo>
                    <a:pt x="1828764" y="1167712"/>
                    <a:pt x="1998000" y="1336948"/>
                    <a:pt x="1998000" y="1545712"/>
                  </a:cubicBezTo>
                  <a:lnTo>
                    <a:pt x="1996362" y="1567711"/>
                  </a:lnTo>
                  <a:lnTo>
                    <a:pt x="2525816" y="1711728"/>
                  </a:lnTo>
                  <a:cubicBezTo>
                    <a:pt x="2591164" y="1602543"/>
                    <a:pt x="2710810" y="1530128"/>
                    <a:pt x="2847370" y="1530128"/>
                  </a:cubicBezTo>
                  <a:cubicBezTo>
                    <a:pt x="3056134" y="1530128"/>
                    <a:pt x="3225370" y="1699364"/>
                    <a:pt x="3225370" y="1908128"/>
                  </a:cubicBezTo>
                  <a:cubicBezTo>
                    <a:pt x="3225370" y="2116892"/>
                    <a:pt x="3056134" y="2286128"/>
                    <a:pt x="2847370" y="2286128"/>
                  </a:cubicBezTo>
                  <a:cubicBezTo>
                    <a:pt x="2638606" y="2286128"/>
                    <a:pt x="2469370" y="2116892"/>
                    <a:pt x="2469370" y="1908128"/>
                  </a:cubicBezTo>
                  <a:lnTo>
                    <a:pt x="2475505" y="1847275"/>
                  </a:lnTo>
                  <a:lnTo>
                    <a:pt x="1957861" y="1706471"/>
                  </a:lnTo>
                  <a:cubicBezTo>
                    <a:pt x="1922674" y="1789256"/>
                    <a:pt x="1855841" y="1854310"/>
                    <a:pt x="1773397" y="1890608"/>
                  </a:cubicBezTo>
                  <a:lnTo>
                    <a:pt x="1908290" y="2478637"/>
                  </a:lnTo>
                  <a:cubicBezTo>
                    <a:pt x="2094333" y="2500701"/>
                    <a:pt x="2237929" y="2659462"/>
                    <a:pt x="2237929" y="2851762"/>
                  </a:cubicBezTo>
                  <a:cubicBezTo>
                    <a:pt x="2237929" y="3060526"/>
                    <a:pt x="2068693" y="3229762"/>
                    <a:pt x="1859929" y="3229762"/>
                  </a:cubicBezTo>
                  <a:cubicBezTo>
                    <a:pt x="1651165" y="3229762"/>
                    <a:pt x="1481929" y="3060526"/>
                    <a:pt x="1481929" y="2851762"/>
                  </a:cubicBezTo>
                  <a:cubicBezTo>
                    <a:pt x="1481929" y="2676759"/>
                    <a:pt x="1600854" y="2529533"/>
                    <a:pt x="1762693" y="2487978"/>
                  </a:cubicBezTo>
                  <a:lnTo>
                    <a:pt x="1632951" y="1922407"/>
                  </a:lnTo>
                  <a:cubicBezTo>
                    <a:pt x="1628677" y="1923639"/>
                    <a:pt x="1624347" y="1923712"/>
                    <a:pt x="1620000" y="1923712"/>
                  </a:cubicBezTo>
                  <a:cubicBezTo>
                    <a:pt x="1474614" y="1923712"/>
                    <a:pt x="1348399" y="1841634"/>
                    <a:pt x="1286703" y="1720478"/>
                  </a:cubicBezTo>
                  <a:lnTo>
                    <a:pt x="726463" y="1950491"/>
                  </a:lnTo>
                  <a:cubicBezTo>
                    <a:pt x="745503" y="1995553"/>
                    <a:pt x="756000" y="2045092"/>
                    <a:pt x="756000" y="2097083"/>
                  </a:cubicBezTo>
                  <a:cubicBezTo>
                    <a:pt x="756000" y="2305847"/>
                    <a:pt x="586764" y="2475083"/>
                    <a:pt x="378000" y="2475083"/>
                  </a:cubicBezTo>
                  <a:cubicBezTo>
                    <a:pt x="169236" y="2475083"/>
                    <a:pt x="0" y="2305847"/>
                    <a:pt x="0" y="2097083"/>
                  </a:cubicBezTo>
                  <a:cubicBezTo>
                    <a:pt x="0" y="1888319"/>
                    <a:pt x="169236" y="1719083"/>
                    <a:pt x="378000" y="1719083"/>
                  </a:cubicBezTo>
                  <a:cubicBezTo>
                    <a:pt x="481765" y="1719083"/>
                    <a:pt x="575764" y="1760894"/>
                    <a:pt x="643957" y="1828700"/>
                  </a:cubicBezTo>
                  <a:lnTo>
                    <a:pt x="1245626" y="1581679"/>
                  </a:lnTo>
                  <a:cubicBezTo>
                    <a:pt x="1242578" y="1569964"/>
                    <a:pt x="1242000" y="1557905"/>
                    <a:pt x="1242000" y="1545712"/>
                  </a:cubicBezTo>
                  <a:cubicBezTo>
                    <a:pt x="1242000" y="1391666"/>
                    <a:pt x="1334148" y="1259142"/>
                    <a:pt x="1466584" y="1200827"/>
                  </a:cubicBezTo>
                  <a:lnTo>
                    <a:pt x="1372109" y="754363"/>
                  </a:lnTo>
                  <a:cubicBezTo>
                    <a:pt x="1366762" y="755885"/>
                    <a:pt x="1361331" y="756000"/>
                    <a:pt x="1355872" y="756000"/>
                  </a:cubicBezTo>
                  <a:cubicBezTo>
                    <a:pt x="1147108" y="756000"/>
                    <a:pt x="977872" y="586764"/>
                    <a:pt x="977872" y="378000"/>
                  </a:cubicBezTo>
                  <a:cubicBezTo>
                    <a:pt x="977872" y="169236"/>
                    <a:pt x="1147108" y="0"/>
                    <a:pt x="1355872" y="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chemeClr val="lt1"/>
                </a:solidFill>
                <a:latin typeface="Calibri"/>
                <a:ea typeface="Calibri"/>
                <a:cs typeface="Calibri"/>
                <a:sym typeface="Calibri"/>
              </a:endParaRPr>
            </a:p>
          </p:txBody>
        </p:sp>
        <p:sp>
          <p:nvSpPr>
            <p:cNvPr id="85" name="Google Shape;85;p457"/>
            <p:cNvSpPr/>
            <p:nvPr/>
          </p:nvSpPr>
          <p:spPr>
            <a:xfrm rot="10800000">
              <a:off x="5913625" y="2280181"/>
              <a:ext cx="355562" cy="385538"/>
            </a:xfrm>
            <a:custGeom>
              <a:rect b="b" l="l" r="r" t="t"/>
              <a:pathLst>
                <a:path extrusionOk="0" h="3207983" w="2958558">
                  <a:moveTo>
                    <a:pt x="376920" y="2960896"/>
                  </a:moveTo>
                  <a:cubicBezTo>
                    <a:pt x="266613" y="2960896"/>
                    <a:pt x="177192" y="2871475"/>
                    <a:pt x="177192" y="2761168"/>
                  </a:cubicBezTo>
                  <a:cubicBezTo>
                    <a:pt x="177192" y="2650861"/>
                    <a:pt x="266613" y="2561440"/>
                    <a:pt x="376920" y="2561440"/>
                  </a:cubicBezTo>
                  <a:cubicBezTo>
                    <a:pt x="487227" y="2561440"/>
                    <a:pt x="576648" y="2650861"/>
                    <a:pt x="576648" y="2761168"/>
                  </a:cubicBezTo>
                  <a:cubicBezTo>
                    <a:pt x="576648" y="2871475"/>
                    <a:pt x="487227" y="2960896"/>
                    <a:pt x="376920" y="2960896"/>
                  </a:cubicBezTo>
                  <a:close/>
                  <a:moveTo>
                    <a:pt x="376921" y="3072323"/>
                  </a:moveTo>
                  <a:cubicBezTo>
                    <a:pt x="539434" y="3072323"/>
                    <a:pt x="671176" y="2940581"/>
                    <a:pt x="671176" y="2778068"/>
                  </a:cubicBezTo>
                  <a:cubicBezTo>
                    <a:pt x="671176" y="2615555"/>
                    <a:pt x="539434" y="2483813"/>
                    <a:pt x="376921" y="2483813"/>
                  </a:cubicBezTo>
                  <a:cubicBezTo>
                    <a:pt x="214408" y="2483813"/>
                    <a:pt x="82666" y="2615555"/>
                    <a:pt x="82666" y="2778068"/>
                  </a:cubicBezTo>
                  <a:cubicBezTo>
                    <a:pt x="82666" y="2940581"/>
                    <a:pt x="214408" y="3072323"/>
                    <a:pt x="376921" y="3072323"/>
                  </a:cubicBezTo>
                  <a:close/>
                  <a:moveTo>
                    <a:pt x="2379939" y="3207575"/>
                  </a:moveTo>
                  <a:cubicBezTo>
                    <a:pt x="2342159" y="3210380"/>
                    <a:pt x="2303308" y="3198772"/>
                    <a:pt x="2272342" y="3172087"/>
                  </a:cubicBezTo>
                  <a:cubicBezTo>
                    <a:pt x="2210411" y="3118717"/>
                    <a:pt x="2203469" y="3025247"/>
                    <a:pt x="2256839" y="2963315"/>
                  </a:cubicBezTo>
                  <a:cubicBezTo>
                    <a:pt x="2292137" y="2922355"/>
                    <a:pt x="2344975" y="2905450"/>
                    <a:pt x="2394194" y="2916618"/>
                  </a:cubicBezTo>
                  <a:lnTo>
                    <a:pt x="2482323" y="2842744"/>
                  </a:lnTo>
                  <a:lnTo>
                    <a:pt x="2486558" y="2847797"/>
                  </a:lnTo>
                  <a:cubicBezTo>
                    <a:pt x="2638916" y="2767056"/>
                    <a:pt x="2628462" y="2744879"/>
                    <a:pt x="2689889" y="2690172"/>
                  </a:cubicBezTo>
                  <a:cubicBezTo>
                    <a:pt x="2722819" y="2655246"/>
                    <a:pt x="2732363" y="2657367"/>
                    <a:pt x="2726376" y="2568558"/>
                  </a:cubicBezTo>
                  <a:lnTo>
                    <a:pt x="2730335" y="2568172"/>
                  </a:lnTo>
                  <a:lnTo>
                    <a:pt x="2726098" y="2568172"/>
                  </a:lnTo>
                  <a:lnTo>
                    <a:pt x="2726098" y="2140027"/>
                  </a:lnTo>
                  <a:lnTo>
                    <a:pt x="2686068" y="2140105"/>
                  </a:lnTo>
                  <a:cubicBezTo>
                    <a:pt x="2685662" y="1932305"/>
                    <a:pt x="2574529" y="1740506"/>
                    <a:pt x="2394530" y="1636956"/>
                  </a:cubicBezTo>
                  <a:cubicBezTo>
                    <a:pt x="2214320" y="1533284"/>
                    <a:pt x="1992511" y="1533845"/>
                    <a:pt x="1812826" y="1638426"/>
                  </a:cubicBezTo>
                  <a:cubicBezTo>
                    <a:pt x="1633353" y="1742884"/>
                    <a:pt x="1523189" y="1935240"/>
                    <a:pt x="1523830" y="2143038"/>
                  </a:cubicBezTo>
                  <a:lnTo>
                    <a:pt x="1483625" y="2143162"/>
                  </a:lnTo>
                  <a:lnTo>
                    <a:pt x="1483625" y="2568172"/>
                  </a:lnTo>
                  <a:lnTo>
                    <a:pt x="1479388" y="2568172"/>
                  </a:lnTo>
                  <a:lnTo>
                    <a:pt x="1483347" y="2568558"/>
                  </a:lnTo>
                  <a:cubicBezTo>
                    <a:pt x="1477359" y="2657367"/>
                    <a:pt x="1486903" y="2655246"/>
                    <a:pt x="1519833" y="2690172"/>
                  </a:cubicBezTo>
                  <a:cubicBezTo>
                    <a:pt x="1581261" y="2744879"/>
                    <a:pt x="1570806" y="2767057"/>
                    <a:pt x="1723166" y="2847797"/>
                  </a:cubicBezTo>
                  <a:lnTo>
                    <a:pt x="1727402" y="2842744"/>
                  </a:lnTo>
                  <a:lnTo>
                    <a:pt x="1815530" y="2916618"/>
                  </a:lnTo>
                  <a:cubicBezTo>
                    <a:pt x="1864749" y="2905450"/>
                    <a:pt x="1917587" y="2922356"/>
                    <a:pt x="1952884" y="2963315"/>
                  </a:cubicBezTo>
                  <a:cubicBezTo>
                    <a:pt x="2006254" y="3025247"/>
                    <a:pt x="1999313" y="3118717"/>
                    <a:pt x="1937381" y="3172087"/>
                  </a:cubicBezTo>
                  <a:cubicBezTo>
                    <a:pt x="1906416" y="3198772"/>
                    <a:pt x="1867565" y="3210380"/>
                    <a:pt x="1829785" y="3207575"/>
                  </a:cubicBezTo>
                  <a:cubicBezTo>
                    <a:pt x="1792004" y="3204769"/>
                    <a:pt x="1755294" y="3187551"/>
                    <a:pt x="1728609" y="3156586"/>
                  </a:cubicBezTo>
                  <a:cubicBezTo>
                    <a:pt x="1704170" y="3128225"/>
                    <a:pt x="1692377" y="3093251"/>
                    <a:pt x="1694258" y="3058558"/>
                  </a:cubicBezTo>
                  <a:lnTo>
                    <a:pt x="1607474" y="2985811"/>
                  </a:lnTo>
                  <a:lnTo>
                    <a:pt x="1609754" y="2983092"/>
                  </a:lnTo>
                  <a:cubicBezTo>
                    <a:pt x="1505378" y="2914609"/>
                    <a:pt x="1454899" y="2874388"/>
                    <a:pt x="1372959" y="2808609"/>
                  </a:cubicBezTo>
                  <a:cubicBezTo>
                    <a:pt x="1301402" y="2768123"/>
                    <a:pt x="1295976" y="2652344"/>
                    <a:pt x="1300245" y="2568172"/>
                  </a:cubicBezTo>
                  <a:lnTo>
                    <a:pt x="1296941" y="2568172"/>
                  </a:lnTo>
                  <a:lnTo>
                    <a:pt x="1296941" y="2143739"/>
                  </a:lnTo>
                  <a:lnTo>
                    <a:pt x="1251342" y="2143880"/>
                  </a:lnTo>
                  <a:cubicBezTo>
                    <a:pt x="1250400" y="1838694"/>
                    <a:pt x="1412261" y="1556194"/>
                    <a:pt x="1675942" y="1402813"/>
                  </a:cubicBezTo>
                  <a:cubicBezTo>
                    <a:pt x="1778114" y="1343381"/>
                    <a:pt x="1889554" y="1306836"/>
                    <a:pt x="2003205" y="1293823"/>
                  </a:cubicBezTo>
                  <a:lnTo>
                    <a:pt x="2003205" y="878785"/>
                  </a:lnTo>
                  <a:lnTo>
                    <a:pt x="1998176" y="878621"/>
                  </a:lnTo>
                  <a:cubicBezTo>
                    <a:pt x="2009560" y="630102"/>
                    <a:pt x="1847671" y="398939"/>
                    <a:pt x="1584243" y="287563"/>
                  </a:cubicBezTo>
                  <a:cubicBezTo>
                    <a:pt x="1373323" y="198386"/>
                    <a:pt x="1125012" y="198092"/>
                    <a:pt x="913796" y="286769"/>
                  </a:cubicBezTo>
                  <a:cubicBezTo>
                    <a:pt x="650203" y="397436"/>
                    <a:pt x="487575" y="627955"/>
                    <a:pt x="497878" y="876315"/>
                  </a:cubicBezTo>
                  <a:lnTo>
                    <a:pt x="492947" y="876461"/>
                  </a:lnTo>
                  <a:lnTo>
                    <a:pt x="492947" y="2424958"/>
                  </a:lnTo>
                  <a:cubicBezTo>
                    <a:pt x="646520" y="2471832"/>
                    <a:pt x="757382" y="2615059"/>
                    <a:pt x="757382" y="2784179"/>
                  </a:cubicBezTo>
                  <a:cubicBezTo>
                    <a:pt x="757382" y="2993324"/>
                    <a:pt x="587836" y="3162870"/>
                    <a:pt x="378691" y="3162870"/>
                  </a:cubicBezTo>
                  <a:cubicBezTo>
                    <a:pt x="169546" y="3162870"/>
                    <a:pt x="0" y="2993324"/>
                    <a:pt x="0" y="2784179"/>
                  </a:cubicBezTo>
                  <a:cubicBezTo>
                    <a:pt x="0" y="2610447"/>
                    <a:pt x="116991" y="2464039"/>
                    <a:pt x="276947" y="2421074"/>
                  </a:cubicBezTo>
                  <a:lnTo>
                    <a:pt x="276947" y="783746"/>
                  </a:lnTo>
                  <a:lnTo>
                    <a:pt x="281758" y="783746"/>
                  </a:lnTo>
                  <a:cubicBezTo>
                    <a:pt x="307533" y="493124"/>
                    <a:pt x="502412" y="231983"/>
                    <a:pt x="801266" y="95774"/>
                  </a:cubicBezTo>
                  <a:cubicBezTo>
                    <a:pt x="1082323" y="-32324"/>
                    <a:pt x="1416727" y="-31901"/>
                    <a:pt x="1697364" y="96907"/>
                  </a:cubicBezTo>
                  <a:cubicBezTo>
                    <a:pt x="1994951" y="233494"/>
                    <a:pt x="2188714" y="494056"/>
                    <a:pt x="2214549" y="783746"/>
                  </a:cubicBezTo>
                  <a:lnTo>
                    <a:pt x="2219205" y="783746"/>
                  </a:lnTo>
                  <a:lnTo>
                    <a:pt x="2219205" y="1295162"/>
                  </a:lnTo>
                  <a:cubicBezTo>
                    <a:pt x="2327099" y="1309357"/>
                    <a:pt x="2432799" y="1344641"/>
                    <a:pt x="2530224" y="1400656"/>
                  </a:cubicBezTo>
                  <a:cubicBezTo>
                    <a:pt x="2794677" y="1552703"/>
                    <a:pt x="2957961" y="1834385"/>
                    <a:pt x="2958558" y="2139573"/>
                  </a:cubicBezTo>
                  <a:lnTo>
                    <a:pt x="2912782" y="2139663"/>
                  </a:lnTo>
                  <a:lnTo>
                    <a:pt x="2912782" y="2568172"/>
                  </a:lnTo>
                  <a:lnTo>
                    <a:pt x="2909478" y="2568172"/>
                  </a:lnTo>
                  <a:cubicBezTo>
                    <a:pt x="2913747" y="2652344"/>
                    <a:pt x="2908320" y="2768123"/>
                    <a:pt x="2836763" y="2808609"/>
                  </a:cubicBezTo>
                  <a:cubicBezTo>
                    <a:pt x="2754824" y="2874388"/>
                    <a:pt x="2704345" y="2914609"/>
                    <a:pt x="2599970" y="2983091"/>
                  </a:cubicBezTo>
                  <a:lnTo>
                    <a:pt x="2602250" y="2985811"/>
                  </a:lnTo>
                  <a:lnTo>
                    <a:pt x="2515466" y="3058559"/>
                  </a:lnTo>
                  <a:cubicBezTo>
                    <a:pt x="2517346" y="3093252"/>
                    <a:pt x="2505554" y="3128225"/>
                    <a:pt x="2481114" y="3156586"/>
                  </a:cubicBezTo>
                  <a:cubicBezTo>
                    <a:pt x="2454429" y="3187551"/>
                    <a:pt x="2417719" y="3204769"/>
                    <a:pt x="2379939" y="3207575"/>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chemeClr val="dk1"/>
                </a:solidFill>
                <a:latin typeface="Calibri"/>
                <a:ea typeface="Calibri"/>
                <a:cs typeface="Calibri"/>
                <a:sym typeface="Calibri"/>
              </a:endParaRPr>
            </a:p>
          </p:txBody>
        </p:sp>
        <p:sp>
          <p:nvSpPr>
            <p:cNvPr id="86" name="Google Shape;86;p457"/>
            <p:cNvSpPr/>
            <p:nvPr/>
          </p:nvSpPr>
          <p:spPr>
            <a:xfrm>
              <a:off x="5391982" y="1942120"/>
              <a:ext cx="283330" cy="343366"/>
            </a:xfrm>
            <a:custGeom>
              <a:rect b="b" l="l" r="r" t="t"/>
              <a:pathLst>
                <a:path extrusionOk="0" h="3228846" w="2664297">
                  <a:moveTo>
                    <a:pt x="2006233" y="1910002"/>
                  </a:moveTo>
                  <a:cubicBezTo>
                    <a:pt x="2195393" y="2270441"/>
                    <a:pt x="2396463" y="2592453"/>
                    <a:pt x="2218318" y="2693318"/>
                  </a:cubicBezTo>
                  <a:cubicBezTo>
                    <a:pt x="1760490" y="2959655"/>
                    <a:pt x="875097" y="3011972"/>
                    <a:pt x="413381" y="2693318"/>
                  </a:cubicBezTo>
                  <a:cubicBezTo>
                    <a:pt x="278026" y="2578660"/>
                    <a:pt x="448417" y="2270210"/>
                    <a:pt x="622358" y="1918652"/>
                  </a:cubicBezTo>
                  <a:close/>
                  <a:moveTo>
                    <a:pt x="998355" y="318176"/>
                  </a:moveTo>
                  <a:lnTo>
                    <a:pt x="1054483" y="938365"/>
                  </a:lnTo>
                  <a:cubicBezTo>
                    <a:pt x="1073419" y="1202005"/>
                    <a:pt x="-94533" y="2544942"/>
                    <a:pt x="263185" y="2803859"/>
                  </a:cubicBezTo>
                  <a:cubicBezTo>
                    <a:pt x="799752" y="3120272"/>
                    <a:pt x="1828684" y="3068324"/>
                    <a:pt x="2360732" y="2803859"/>
                  </a:cubicBezTo>
                  <a:cubicBezTo>
                    <a:pt x="2817826" y="2582721"/>
                    <a:pt x="1567592" y="1249230"/>
                    <a:pt x="1559424" y="938364"/>
                  </a:cubicBezTo>
                  <a:lnTo>
                    <a:pt x="1635785" y="320808"/>
                  </a:lnTo>
                  <a:lnTo>
                    <a:pt x="1616510" y="323841"/>
                  </a:lnTo>
                  <a:cubicBezTo>
                    <a:pt x="1541035" y="362546"/>
                    <a:pt x="1432716" y="386340"/>
                    <a:pt x="1312455" y="386340"/>
                  </a:cubicBezTo>
                  <a:cubicBezTo>
                    <a:pt x="1186664" y="386340"/>
                    <a:pt x="1073940" y="360308"/>
                    <a:pt x="998355" y="318176"/>
                  </a:cubicBezTo>
                  <a:close/>
                  <a:moveTo>
                    <a:pt x="1312455" y="60748"/>
                  </a:moveTo>
                  <a:cubicBezTo>
                    <a:pt x="1155275" y="60748"/>
                    <a:pt x="1027857" y="120035"/>
                    <a:pt x="1027857" y="193171"/>
                  </a:cubicBezTo>
                  <a:cubicBezTo>
                    <a:pt x="1027857" y="266307"/>
                    <a:pt x="1155275" y="325594"/>
                    <a:pt x="1312455" y="325594"/>
                  </a:cubicBezTo>
                  <a:cubicBezTo>
                    <a:pt x="1469634" y="325594"/>
                    <a:pt x="1597052" y="266307"/>
                    <a:pt x="1597052" y="193171"/>
                  </a:cubicBezTo>
                  <a:cubicBezTo>
                    <a:pt x="1597052" y="120035"/>
                    <a:pt x="1469634" y="60748"/>
                    <a:pt x="1312455" y="60748"/>
                  </a:cubicBezTo>
                  <a:close/>
                  <a:moveTo>
                    <a:pt x="1312455" y="0"/>
                  </a:moveTo>
                  <a:cubicBezTo>
                    <a:pt x="1537130" y="0"/>
                    <a:pt x="1720121" y="83046"/>
                    <a:pt x="1726235" y="186847"/>
                  </a:cubicBezTo>
                  <a:cubicBezTo>
                    <a:pt x="1726742" y="186524"/>
                    <a:pt x="1727174" y="186120"/>
                    <a:pt x="1727606" y="185717"/>
                  </a:cubicBezTo>
                  <a:lnTo>
                    <a:pt x="1727102" y="190850"/>
                  </a:lnTo>
                  <a:cubicBezTo>
                    <a:pt x="1727595" y="191614"/>
                    <a:pt x="1727605" y="192391"/>
                    <a:pt x="1727605" y="193170"/>
                  </a:cubicBezTo>
                  <a:lnTo>
                    <a:pt x="1726271" y="199326"/>
                  </a:lnTo>
                  <a:lnTo>
                    <a:pt x="1655630" y="919826"/>
                  </a:lnTo>
                  <a:cubicBezTo>
                    <a:pt x="1665213" y="1268678"/>
                    <a:pt x="3079202" y="2735754"/>
                    <a:pt x="2542920" y="2983914"/>
                  </a:cubicBezTo>
                  <a:cubicBezTo>
                    <a:pt x="1918698" y="3280693"/>
                    <a:pt x="711513" y="3338989"/>
                    <a:pt x="81991" y="2983914"/>
                  </a:cubicBezTo>
                  <a:cubicBezTo>
                    <a:pt x="-337699" y="2693358"/>
                    <a:pt x="991496" y="1215684"/>
                    <a:pt x="969280" y="919828"/>
                  </a:cubicBezTo>
                  <a:lnTo>
                    <a:pt x="898640" y="199335"/>
                  </a:lnTo>
                  <a:cubicBezTo>
                    <a:pt x="897375" y="197339"/>
                    <a:pt x="897304" y="195258"/>
                    <a:pt x="897304" y="193170"/>
                  </a:cubicBezTo>
                  <a:lnTo>
                    <a:pt x="897808" y="190847"/>
                  </a:lnTo>
                  <a:lnTo>
                    <a:pt x="897305" y="185717"/>
                  </a:lnTo>
                  <a:lnTo>
                    <a:pt x="898687" y="186789"/>
                  </a:lnTo>
                  <a:cubicBezTo>
                    <a:pt x="904857" y="83015"/>
                    <a:pt x="1087821" y="0"/>
                    <a:pt x="1312455" y="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chemeClr val="lt1"/>
                </a:solidFill>
                <a:latin typeface="Calibri"/>
                <a:ea typeface="Calibri"/>
                <a:cs typeface="Calibri"/>
                <a:sym typeface="Calibri"/>
              </a:endParaRPr>
            </a:p>
          </p:txBody>
        </p:sp>
      </p:grpSp>
      <p:sp>
        <p:nvSpPr>
          <p:cNvPr id="87" name="Google Shape;87;p457"/>
          <p:cNvSpPr/>
          <p:nvPr/>
        </p:nvSpPr>
        <p:spPr>
          <a:xfrm>
            <a:off x="1524000" y="1127145"/>
            <a:ext cx="10667997" cy="2402027"/>
          </a:xfrm>
          <a:prstGeom prst="rect">
            <a:avLst/>
          </a:prstGeom>
          <a:solidFill>
            <a:srgbClr val="1F3864">
              <a:alpha val="6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8" name="Google Shape;88;p457"/>
          <p:cNvSpPr txBox="1"/>
          <p:nvPr>
            <p:ph type="ctrTitle"/>
          </p:nvPr>
        </p:nvSpPr>
        <p:spPr>
          <a:xfrm>
            <a:off x="1524000" y="1122363"/>
            <a:ext cx="9144000" cy="2387600"/>
          </a:xfrm>
          <a:prstGeom prst="rect">
            <a:avLst/>
          </a:prstGeom>
          <a:noFill/>
          <a:ln>
            <a:noFill/>
          </a:ln>
          <a:effectLst>
            <a:outerShdw blurRad="50800" rotWithShape="0" algn="t" dir="5400000" dist="38100">
              <a:srgbClr val="000000">
                <a:alpha val="40000"/>
              </a:srgbClr>
            </a:outerShdw>
          </a:effectLst>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6000"/>
              <a:buFont typeface="Arial Black"/>
              <a:buNone/>
              <a:defRPr sz="6000">
                <a:solidFill>
                  <a:schemeClr val="lt1"/>
                </a:solidFill>
                <a:latin typeface="Arial Black"/>
                <a:ea typeface="Arial Black"/>
                <a:cs typeface="Arial Black"/>
                <a:sym typeface="Arial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9" name="Google Shape;89;p457"/>
          <p:cNvSpPr txBox="1"/>
          <p:nvPr>
            <p:ph idx="1" type="subTitle"/>
          </p:nvPr>
        </p:nvSpPr>
        <p:spPr>
          <a:xfrm>
            <a:off x="1524000" y="3602038"/>
            <a:ext cx="9144000" cy="1655762"/>
          </a:xfrm>
          <a:prstGeom prst="rect">
            <a:avLst/>
          </a:prstGeom>
          <a:noFill/>
          <a:ln>
            <a:noFill/>
          </a:ln>
          <a:effectLst>
            <a:outerShdw blurRad="50800" rotWithShape="0" algn="t" dir="5400000" dist="38100">
              <a:srgbClr val="000000">
                <a:alpha val="40000"/>
              </a:srgbClr>
            </a:outerShdw>
          </a:effectLst>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solidFill>
                  <a:schemeClr val="lt1"/>
                </a:solidFill>
                <a:latin typeface="Arial"/>
                <a:ea typeface="Arial"/>
                <a:cs typeface="Arial"/>
                <a:sym typeface="Arial"/>
              </a:defRPr>
            </a:lvl1pPr>
            <a:lvl2pPr lvl="1" algn="ctr">
              <a:lnSpc>
                <a:spcPct val="90000"/>
              </a:lnSpc>
              <a:spcBef>
                <a:spcPts val="500"/>
              </a:spcBef>
              <a:spcAft>
                <a:spcPts val="0"/>
              </a:spcAft>
              <a:buClr>
                <a:srgbClr val="45515E"/>
              </a:buClr>
              <a:buSzPts val="2000"/>
              <a:buNone/>
              <a:defRPr sz="2000"/>
            </a:lvl2pPr>
            <a:lvl3pPr lvl="2" algn="ctr">
              <a:lnSpc>
                <a:spcPct val="90000"/>
              </a:lnSpc>
              <a:spcBef>
                <a:spcPts val="500"/>
              </a:spcBef>
              <a:spcAft>
                <a:spcPts val="0"/>
              </a:spcAft>
              <a:buClr>
                <a:srgbClr val="45515E"/>
              </a:buClr>
              <a:buSzPts val="1800"/>
              <a:buNone/>
              <a:defRPr sz="1800"/>
            </a:lvl3pPr>
            <a:lvl4pPr lvl="3" algn="ctr">
              <a:lnSpc>
                <a:spcPct val="90000"/>
              </a:lnSpc>
              <a:spcBef>
                <a:spcPts val="500"/>
              </a:spcBef>
              <a:spcAft>
                <a:spcPts val="0"/>
              </a:spcAft>
              <a:buClr>
                <a:srgbClr val="45515E"/>
              </a:buClr>
              <a:buSzPts val="1600"/>
              <a:buNone/>
              <a:defRPr sz="1600"/>
            </a:lvl4pPr>
            <a:lvl5pPr lvl="4" algn="ctr">
              <a:lnSpc>
                <a:spcPct val="90000"/>
              </a:lnSpc>
              <a:spcBef>
                <a:spcPts val="500"/>
              </a:spcBef>
              <a:spcAft>
                <a:spcPts val="0"/>
              </a:spcAft>
              <a:buClr>
                <a:srgbClr val="45515E"/>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descr="Logo&#10;&#10;Description automatically generated" id="90" name="Google Shape;90;p457"/>
          <p:cNvPicPr preferRelativeResize="0"/>
          <p:nvPr/>
        </p:nvPicPr>
        <p:blipFill rotWithShape="1">
          <a:blip r:embed="rId13">
            <a:alphaModFix/>
          </a:blip>
          <a:srcRect b="0" l="0" r="0" t="0"/>
          <a:stretch/>
        </p:blipFill>
        <p:spPr>
          <a:xfrm>
            <a:off x="10932095" y="6097084"/>
            <a:ext cx="1259905" cy="750693"/>
          </a:xfrm>
          <a:prstGeom prst="rect">
            <a:avLst/>
          </a:prstGeom>
          <a:noFill/>
          <a:ln>
            <a:noFill/>
          </a:ln>
          <a:effectLst>
            <a:outerShdw blurRad="127000" rotWithShape="0" algn="r" dir="10800000" dist="38100">
              <a:schemeClr val="dk1">
                <a:alpha val="40000"/>
              </a:schemeClr>
            </a:outerShdw>
          </a:effectLst>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1" name="Shape 91"/>
        <p:cNvGrpSpPr/>
        <p:nvPr/>
      </p:nvGrpSpPr>
      <p:grpSpPr>
        <a:xfrm>
          <a:off x="0" y="0"/>
          <a:ext cx="0" cy="0"/>
          <a:chOff x="0" y="0"/>
          <a:chExt cx="0" cy="0"/>
        </a:xfrm>
      </p:grpSpPr>
      <p:sp>
        <p:nvSpPr>
          <p:cNvPr id="92" name="Google Shape;92;p45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rgbClr val="45515E"/>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3" name="Google Shape;93;p45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rgbClr val="45515E"/>
              </a:buClr>
              <a:buSzPts val="2400"/>
              <a:buNone/>
              <a:defRPr sz="2400"/>
            </a:lvl1pPr>
            <a:lvl2pPr lvl="1" algn="ctr">
              <a:lnSpc>
                <a:spcPct val="90000"/>
              </a:lnSpc>
              <a:spcBef>
                <a:spcPts val="500"/>
              </a:spcBef>
              <a:spcAft>
                <a:spcPts val="0"/>
              </a:spcAft>
              <a:buClr>
                <a:srgbClr val="45515E"/>
              </a:buClr>
              <a:buSzPts val="2000"/>
              <a:buNone/>
              <a:defRPr sz="2000"/>
            </a:lvl2pPr>
            <a:lvl3pPr lvl="2" algn="ctr">
              <a:lnSpc>
                <a:spcPct val="90000"/>
              </a:lnSpc>
              <a:spcBef>
                <a:spcPts val="500"/>
              </a:spcBef>
              <a:spcAft>
                <a:spcPts val="0"/>
              </a:spcAft>
              <a:buClr>
                <a:srgbClr val="45515E"/>
              </a:buClr>
              <a:buSzPts val="1800"/>
              <a:buNone/>
              <a:defRPr sz="1800"/>
            </a:lvl3pPr>
            <a:lvl4pPr lvl="3" algn="ctr">
              <a:lnSpc>
                <a:spcPct val="90000"/>
              </a:lnSpc>
              <a:spcBef>
                <a:spcPts val="500"/>
              </a:spcBef>
              <a:spcAft>
                <a:spcPts val="0"/>
              </a:spcAft>
              <a:buClr>
                <a:srgbClr val="45515E"/>
              </a:buClr>
              <a:buSzPts val="1600"/>
              <a:buNone/>
              <a:defRPr sz="1600"/>
            </a:lvl4pPr>
            <a:lvl5pPr lvl="4" algn="ctr">
              <a:lnSpc>
                <a:spcPct val="90000"/>
              </a:lnSpc>
              <a:spcBef>
                <a:spcPts val="500"/>
              </a:spcBef>
              <a:spcAft>
                <a:spcPts val="0"/>
              </a:spcAft>
              <a:buClr>
                <a:srgbClr val="45515E"/>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94" name="Google Shape;94;p45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45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 name="Google Shape;96;p45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descr="Logo&#10;&#10;Description automatically generated" id="97" name="Google Shape;97;p458"/>
          <p:cNvPicPr preferRelativeResize="0"/>
          <p:nvPr/>
        </p:nvPicPr>
        <p:blipFill rotWithShape="1">
          <a:blip r:embed="rId2">
            <a:alphaModFix/>
          </a:blip>
          <a:srcRect b="0" l="0" r="0" t="0"/>
          <a:stretch/>
        </p:blipFill>
        <p:spPr>
          <a:xfrm>
            <a:off x="10932095" y="6097084"/>
            <a:ext cx="1259905" cy="750693"/>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8" name="Shape 98"/>
        <p:cNvGrpSpPr/>
        <p:nvPr/>
      </p:nvGrpSpPr>
      <p:grpSpPr>
        <a:xfrm>
          <a:off x="0" y="0"/>
          <a:ext cx="0" cy="0"/>
          <a:chOff x="0" y="0"/>
          <a:chExt cx="0" cy="0"/>
        </a:xfrm>
      </p:grpSpPr>
      <p:sp>
        <p:nvSpPr>
          <p:cNvPr id="99" name="Google Shape;99;p459"/>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rgbClr val="45515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0" name="Google Shape;100;p459"/>
          <p:cNvSpPr txBox="1"/>
          <p:nvPr>
            <p:ph idx="1" type="body"/>
          </p:nvPr>
        </p:nvSpPr>
        <p:spPr>
          <a:xfrm>
            <a:off x="838200" y="1305026"/>
            <a:ext cx="10515600" cy="48719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45515E"/>
              </a:buClr>
              <a:buSzPts val="1800"/>
              <a:buChar char="❖"/>
              <a:defRPr/>
            </a:lvl1pPr>
            <a:lvl2pPr indent="-342900" lvl="1" marL="914400" algn="l">
              <a:lnSpc>
                <a:spcPct val="90000"/>
              </a:lnSpc>
              <a:spcBef>
                <a:spcPts val="500"/>
              </a:spcBef>
              <a:spcAft>
                <a:spcPts val="0"/>
              </a:spcAft>
              <a:buClr>
                <a:srgbClr val="45515E"/>
              </a:buClr>
              <a:buSzPts val="1800"/>
              <a:buChar char="o"/>
              <a:defRPr/>
            </a:lvl2pPr>
            <a:lvl3pPr indent="-342900" lvl="2" marL="1371600" algn="l">
              <a:lnSpc>
                <a:spcPct val="90000"/>
              </a:lnSpc>
              <a:spcBef>
                <a:spcPts val="500"/>
              </a:spcBef>
              <a:spcAft>
                <a:spcPts val="0"/>
              </a:spcAft>
              <a:buClr>
                <a:srgbClr val="45515E"/>
              </a:buClr>
              <a:buSzPts val="1800"/>
              <a:buChar char="•"/>
              <a:defRPr/>
            </a:lvl3pPr>
            <a:lvl4pPr indent="-342900" lvl="3" marL="1828800" algn="l">
              <a:lnSpc>
                <a:spcPct val="90000"/>
              </a:lnSpc>
              <a:spcBef>
                <a:spcPts val="500"/>
              </a:spcBef>
              <a:spcAft>
                <a:spcPts val="0"/>
              </a:spcAft>
              <a:buClr>
                <a:srgbClr val="45515E"/>
              </a:buClr>
              <a:buSzPts val="1800"/>
              <a:buChar char="•"/>
              <a:defRPr/>
            </a:lvl4pPr>
            <a:lvl5pPr indent="-342900" lvl="4" marL="2286000" algn="l">
              <a:lnSpc>
                <a:spcPct val="90000"/>
              </a:lnSpc>
              <a:spcBef>
                <a:spcPts val="500"/>
              </a:spcBef>
              <a:spcAft>
                <a:spcPts val="0"/>
              </a:spcAft>
              <a:buClr>
                <a:srgbClr val="45515E"/>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1" name="Google Shape;101;p45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 name="Google Shape;102;p45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3" name="Google Shape;103;p45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104" name="Google Shape;104;p459"/>
          <p:cNvCxnSpPr/>
          <p:nvPr/>
        </p:nvCxnSpPr>
        <p:spPr>
          <a:xfrm>
            <a:off x="838200" y="1127464"/>
            <a:ext cx="10515600" cy="0"/>
          </a:xfrm>
          <a:prstGeom prst="straightConnector1">
            <a:avLst/>
          </a:prstGeom>
          <a:noFill/>
          <a:ln cap="flat" cmpd="sng" w="9525">
            <a:solidFill>
              <a:schemeClr val="accent1"/>
            </a:solidFill>
            <a:prstDash val="solid"/>
            <a:miter lim="800000"/>
            <a:headEnd len="sm" w="sm" type="none"/>
            <a:tailEnd len="sm" w="sm" type="none"/>
          </a:ln>
        </p:spPr>
      </p:cxnSp>
      <p:pic>
        <p:nvPicPr>
          <p:cNvPr descr="Logo&#10;&#10;Description automatically generated" id="105" name="Google Shape;105;p459"/>
          <p:cNvPicPr preferRelativeResize="0"/>
          <p:nvPr/>
        </p:nvPicPr>
        <p:blipFill rotWithShape="1">
          <a:blip r:embed="rId2">
            <a:alphaModFix/>
          </a:blip>
          <a:srcRect b="0" l="0" r="0" t="0"/>
          <a:stretch/>
        </p:blipFill>
        <p:spPr>
          <a:xfrm>
            <a:off x="10932095" y="6097084"/>
            <a:ext cx="1259905" cy="75069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6" name="Shape 106"/>
        <p:cNvGrpSpPr/>
        <p:nvPr/>
      </p:nvGrpSpPr>
      <p:grpSpPr>
        <a:xfrm>
          <a:off x="0" y="0"/>
          <a:ext cx="0" cy="0"/>
          <a:chOff x="0" y="0"/>
          <a:chExt cx="0" cy="0"/>
        </a:xfrm>
      </p:grpSpPr>
      <p:sp>
        <p:nvSpPr>
          <p:cNvPr id="107" name="Google Shape;107;p46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8" name="Google Shape;108;p46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9" name="Google Shape;109;p46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descr="Logo&#10;&#10;Description automatically generated" id="110" name="Google Shape;110;p460"/>
          <p:cNvPicPr preferRelativeResize="0"/>
          <p:nvPr/>
        </p:nvPicPr>
        <p:blipFill rotWithShape="1">
          <a:blip r:embed="rId2">
            <a:alphaModFix/>
          </a:blip>
          <a:srcRect b="0" l="0" r="0" t="0"/>
          <a:stretch/>
        </p:blipFill>
        <p:spPr>
          <a:xfrm>
            <a:off x="10932095" y="6097084"/>
            <a:ext cx="1259905" cy="750693"/>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11" name="Shape 111"/>
        <p:cNvGrpSpPr/>
        <p:nvPr/>
      </p:nvGrpSpPr>
      <p:grpSpPr>
        <a:xfrm>
          <a:off x="0" y="0"/>
          <a:ext cx="0" cy="0"/>
          <a:chOff x="0" y="0"/>
          <a:chExt cx="0" cy="0"/>
        </a:xfrm>
      </p:grpSpPr>
      <p:sp>
        <p:nvSpPr>
          <p:cNvPr id="112" name="Google Shape;112;p461"/>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rgbClr val="45515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3" name="Google Shape;113;p461"/>
          <p:cNvSpPr txBox="1"/>
          <p:nvPr>
            <p:ph idx="1" type="body"/>
          </p:nvPr>
        </p:nvSpPr>
        <p:spPr>
          <a:xfrm>
            <a:off x="838200" y="1306851"/>
            <a:ext cx="5181600" cy="4870112"/>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45515E"/>
              </a:buClr>
              <a:buSzPts val="1800"/>
              <a:buChar char="❖"/>
              <a:defRPr/>
            </a:lvl1pPr>
            <a:lvl2pPr indent="-342900" lvl="1" marL="914400" algn="l">
              <a:lnSpc>
                <a:spcPct val="90000"/>
              </a:lnSpc>
              <a:spcBef>
                <a:spcPts val="500"/>
              </a:spcBef>
              <a:spcAft>
                <a:spcPts val="0"/>
              </a:spcAft>
              <a:buClr>
                <a:srgbClr val="45515E"/>
              </a:buClr>
              <a:buSzPts val="1800"/>
              <a:buChar char="o"/>
              <a:defRPr/>
            </a:lvl2pPr>
            <a:lvl3pPr indent="-342900" lvl="2" marL="1371600" algn="l">
              <a:lnSpc>
                <a:spcPct val="90000"/>
              </a:lnSpc>
              <a:spcBef>
                <a:spcPts val="500"/>
              </a:spcBef>
              <a:spcAft>
                <a:spcPts val="0"/>
              </a:spcAft>
              <a:buClr>
                <a:srgbClr val="45515E"/>
              </a:buClr>
              <a:buSzPts val="1800"/>
              <a:buChar char="•"/>
              <a:defRPr/>
            </a:lvl3pPr>
            <a:lvl4pPr indent="-342900" lvl="3" marL="1828800" algn="l">
              <a:lnSpc>
                <a:spcPct val="90000"/>
              </a:lnSpc>
              <a:spcBef>
                <a:spcPts val="500"/>
              </a:spcBef>
              <a:spcAft>
                <a:spcPts val="0"/>
              </a:spcAft>
              <a:buClr>
                <a:srgbClr val="45515E"/>
              </a:buClr>
              <a:buSzPts val="1800"/>
              <a:buChar char="•"/>
              <a:defRPr/>
            </a:lvl4pPr>
            <a:lvl5pPr indent="-342900" lvl="4" marL="2286000" algn="l">
              <a:lnSpc>
                <a:spcPct val="90000"/>
              </a:lnSpc>
              <a:spcBef>
                <a:spcPts val="500"/>
              </a:spcBef>
              <a:spcAft>
                <a:spcPts val="0"/>
              </a:spcAft>
              <a:buClr>
                <a:srgbClr val="45515E"/>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4" name="Google Shape;114;p461"/>
          <p:cNvSpPr txBox="1"/>
          <p:nvPr>
            <p:ph idx="2" type="body"/>
          </p:nvPr>
        </p:nvSpPr>
        <p:spPr>
          <a:xfrm>
            <a:off x="6172200" y="1306851"/>
            <a:ext cx="5181600" cy="4870112"/>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45515E"/>
              </a:buClr>
              <a:buSzPts val="1800"/>
              <a:buChar char="❖"/>
              <a:defRPr/>
            </a:lvl1pPr>
            <a:lvl2pPr indent="-342900" lvl="1" marL="914400" algn="l">
              <a:lnSpc>
                <a:spcPct val="90000"/>
              </a:lnSpc>
              <a:spcBef>
                <a:spcPts val="500"/>
              </a:spcBef>
              <a:spcAft>
                <a:spcPts val="0"/>
              </a:spcAft>
              <a:buClr>
                <a:srgbClr val="45515E"/>
              </a:buClr>
              <a:buSzPts val="1800"/>
              <a:buChar char="o"/>
              <a:defRPr/>
            </a:lvl2pPr>
            <a:lvl3pPr indent="-342900" lvl="2" marL="1371600" algn="l">
              <a:lnSpc>
                <a:spcPct val="90000"/>
              </a:lnSpc>
              <a:spcBef>
                <a:spcPts val="500"/>
              </a:spcBef>
              <a:spcAft>
                <a:spcPts val="0"/>
              </a:spcAft>
              <a:buClr>
                <a:srgbClr val="45515E"/>
              </a:buClr>
              <a:buSzPts val="1800"/>
              <a:buChar char="•"/>
              <a:defRPr/>
            </a:lvl3pPr>
            <a:lvl4pPr indent="-342900" lvl="3" marL="1828800" algn="l">
              <a:lnSpc>
                <a:spcPct val="90000"/>
              </a:lnSpc>
              <a:spcBef>
                <a:spcPts val="500"/>
              </a:spcBef>
              <a:spcAft>
                <a:spcPts val="0"/>
              </a:spcAft>
              <a:buClr>
                <a:srgbClr val="45515E"/>
              </a:buClr>
              <a:buSzPts val="1800"/>
              <a:buChar char="•"/>
              <a:defRPr/>
            </a:lvl4pPr>
            <a:lvl5pPr indent="-342900" lvl="4" marL="2286000" algn="l">
              <a:lnSpc>
                <a:spcPct val="90000"/>
              </a:lnSpc>
              <a:spcBef>
                <a:spcPts val="500"/>
              </a:spcBef>
              <a:spcAft>
                <a:spcPts val="0"/>
              </a:spcAft>
              <a:buClr>
                <a:srgbClr val="45515E"/>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5" name="Google Shape;115;p46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6" name="Google Shape;116;p46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 name="Google Shape;117;p46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118" name="Google Shape;118;p461"/>
          <p:cNvCxnSpPr/>
          <p:nvPr/>
        </p:nvCxnSpPr>
        <p:spPr>
          <a:xfrm>
            <a:off x="838200" y="1127464"/>
            <a:ext cx="10515600" cy="0"/>
          </a:xfrm>
          <a:prstGeom prst="straightConnector1">
            <a:avLst/>
          </a:prstGeom>
          <a:noFill/>
          <a:ln cap="flat" cmpd="sng" w="9525">
            <a:solidFill>
              <a:schemeClr val="accent1"/>
            </a:solidFill>
            <a:prstDash val="solid"/>
            <a:miter lim="800000"/>
            <a:headEnd len="sm" w="sm" type="none"/>
            <a:tailEnd len="sm" w="sm" type="none"/>
          </a:ln>
        </p:spPr>
      </p:cxnSp>
      <p:pic>
        <p:nvPicPr>
          <p:cNvPr descr="Logo&#10;&#10;Description automatically generated" id="119" name="Google Shape;119;p461"/>
          <p:cNvPicPr preferRelativeResize="0"/>
          <p:nvPr/>
        </p:nvPicPr>
        <p:blipFill rotWithShape="1">
          <a:blip r:embed="rId2">
            <a:alphaModFix/>
          </a:blip>
          <a:srcRect b="0" l="0" r="0" t="0"/>
          <a:stretch/>
        </p:blipFill>
        <p:spPr>
          <a:xfrm>
            <a:off x="10932095" y="6097084"/>
            <a:ext cx="1259905" cy="750693"/>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0" name="Shape 120"/>
        <p:cNvGrpSpPr/>
        <p:nvPr/>
      </p:nvGrpSpPr>
      <p:grpSpPr>
        <a:xfrm>
          <a:off x="0" y="0"/>
          <a:ext cx="0" cy="0"/>
          <a:chOff x="0" y="0"/>
          <a:chExt cx="0" cy="0"/>
        </a:xfrm>
      </p:grpSpPr>
      <p:sp>
        <p:nvSpPr>
          <p:cNvPr id="121" name="Google Shape;121;p462"/>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rgbClr val="45515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2" name="Google Shape;122;p46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3" name="Google Shape;123;p46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4" name="Google Shape;124;p46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descr="Logo&#10;&#10;Description automatically generated" id="125" name="Google Shape;125;p462"/>
          <p:cNvPicPr preferRelativeResize="0"/>
          <p:nvPr/>
        </p:nvPicPr>
        <p:blipFill rotWithShape="1">
          <a:blip r:embed="rId2">
            <a:alphaModFix/>
          </a:blip>
          <a:srcRect b="0" l="0" r="0" t="0"/>
          <a:stretch/>
        </p:blipFill>
        <p:spPr>
          <a:xfrm>
            <a:off x="10932095" y="6097084"/>
            <a:ext cx="1259905" cy="750693"/>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6" name="Shape 126"/>
        <p:cNvGrpSpPr/>
        <p:nvPr/>
      </p:nvGrpSpPr>
      <p:grpSpPr>
        <a:xfrm>
          <a:off x="0" y="0"/>
          <a:ext cx="0" cy="0"/>
          <a:chOff x="0" y="0"/>
          <a:chExt cx="0" cy="0"/>
        </a:xfrm>
      </p:grpSpPr>
      <p:sp>
        <p:nvSpPr>
          <p:cNvPr id="127" name="Google Shape;127;p463"/>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rgbClr val="45515E"/>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8" name="Google Shape;128;p463"/>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29" name="Google Shape;129;p46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0" name="Google Shape;130;p46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1" name="Google Shape;131;p46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descr="Logo&#10;&#10;Description automatically generated" id="132" name="Google Shape;132;p463"/>
          <p:cNvPicPr preferRelativeResize="0"/>
          <p:nvPr/>
        </p:nvPicPr>
        <p:blipFill rotWithShape="1">
          <a:blip r:embed="rId2">
            <a:alphaModFix/>
          </a:blip>
          <a:srcRect b="0" l="0" r="0" t="0"/>
          <a:stretch/>
        </p:blipFill>
        <p:spPr>
          <a:xfrm>
            <a:off x="10932095" y="6097084"/>
            <a:ext cx="1259905" cy="750693"/>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455"/>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lvl1pPr lvl="0" marR="0" rtl="0" algn="ctr">
              <a:lnSpc>
                <a:spcPct val="90000"/>
              </a:lnSpc>
              <a:spcBef>
                <a:spcPts val="0"/>
              </a:spcBef>
              <a:spcAft>
                <a:spcPts val="0"/>
              </a:spcAft>
              <a:buClr>
                <a:srgbClr val="45515E"/>
              </a:buClr>
              <a:buSzPts val="4400"/>
              <a:buFont typeface="Calibri"/>
              <a:buNone/>
              <a:defRPr b="0" i="0" sz="4400" u="none" cap="none" strike="noStrike">
                <a:solidFill>
                  <a:srgbClr val="45515E"/>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455"/>
          <p:cNvSpPr txBox="1"/>
          <p:nvPr>
            <p:ph idx="1" type="body"/>
          </p:nvPr>
        </p:nvSpPr>
        <p:spPr>
          <a:xfrm>
            <a:off x="838200" y="1386730"/>
            <a:ext cx="10515600" cy="4790233"/>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rgbClr val="45515E"/>
              </a:buClr>
              <a:buSzPts val="2800"/>
              <a:buFont typeface="Noto Sans Symbols"/>
              <a:buChar char="❖"/>
              <a:defRPr b="0" i="0" sz="2800" u="none" cap="none" strike="noStrike">
                <a:solidFill>
                  <a:srgbClr val="45515E"/>
                </a:solidFill>
                <a:latin typeface="Calibri"/>
                <a:ea typeface="Calibri"/>
                <a:cs typeface="Calibri"/>
                <a:sym typeface="Calibri"/>
              </a:defRPr>
            </a:lvl1pPr>
            <a:lvl2pPr indent="-381000" lvl="1" marL="914400" marR="0" rtl="0" algn="l">
              <a:lnSpc>
                <a:spcPct val="90000"/>
              </a:lnSpc>
              <a:spcBef>
                <a:spcPts val="500"/>
              </a:spcBef>
              <a:spcAft>
                <a:spcPts val="0"/>
              </a:spcAft>
              <a:buClr>
                <a:srgbClr val="45515E"/>
              </a:buClr>
              <a:buSzPts val="2400"/>
              <a:buFont typeface="Courier New"/>
              <a:buChar char="o"/>
              <a:defRPr b="0" i="0" sz="2400" u="none" cap="none" strike="noStrike">
                <a:solidFill>
                  <a:srgbClr val="45515E"/>
                </a:solidFill>
                <a:latin typeface="Calibri"/>
                <a:ea typeface="Calibri"/>
                <a:cs typeface="Calibri"/>
                <a:sym typeface="Calibri"/>
              </a:defRPr>
            </a:lvl2pPr>
            <a:lvl3pPr indent="-355600" lvl="2" marL="1371600" marR="0" rtl="0" algn="l">
              <a:lnSpc>
                <a:spcPct val="90000"/>
              </a:lnSpc>
              <a:spcBef>
                <a:spcPts val="500"/>
              </a:spcBef>
              <a:spcAft>
                <a:spcPts val="0"/>
              </a:spcAft>
              <a:buClr>
                <a:srgbClr val="45515E"/>
              </a:buClr>
              <a:buSzPts val="2000"/>
              <a:buFont typeface="Arial"/>
              <a:buChar char="•"/>
              <a:defRPr b="0" i="0" sz="2000" u="none" cap="none" strike="noStrike">
                <a:solidFill>
                  <a:srgbClr val="45515E"/>
                </a:solidFill>
                <a:latin typeface="Calibri"/>
                <a:ea typeface="Calibri"/>
                <a:cs typeface="Calibri"/>
                <a:sym typeface="Calibri"/>
              </a:defRPr>
            </a:lvl3pPr>
            <a:lvl4pPr indent="-342900" lvl="3" marL="1828800" marR="0" rtl="0" algn="l">
              <a:lnSpc>
                <a:spcPct val="90000"/>
              </a:lnSpc>
              <a:spcBef>
                <a:spcPts val="500"/>
              </a:spcBef>
              <a:spcAft>
                <a:spcPts val="0"/>
              </a:spcAft>
              <a:buClr>
                <a:srgbClr val="45515E"/>
              </a:buClr>
              <a:buSzPts val="1800"/>
              <a:buFont typeface="Arial"/>
              <a:buChar char="•"/>
              <a:defRPr b="0" i="0" sz="1800" u="none" cap="none" strike="noStrike">
                <a:solidFill>
                  <a:srgbClr val="45515E"/>
                </a:solidFill>
                <a:latin typeface="Calibri"/>
                <a:ea typeface="Calibri"/>
                <a:cs typeface="Calibri"/>
                <a:sym typeface="Calibri"/>
              </a:defRPr>
            </a:lvl4pPr>
            <a:lvl5pPr indent="-342900" lvl="4" marL="2286000" marR="0" rtl="0" algn="l">
              <a:lnSpc>
                <a:spcPct val="90000"/>
              </a:lnSpc>
              <a:spcBef>
                <a:spcPts val="500"/>
              </a:spcBef>
              <a:spcAft>
                <a:spcPts val="0"/>
              </a:spcAft>
              <a:buClr>
                <a:srgbClr val="45515E"/>
              </a:buClr>
              <a:buSzPts val="1800"/>
              <a:buFont typeface="Arial"/>
              <a:buChar char="•"/>
              <a:defRPr b="0" i="0" sz="1800" u="none" cap="none" strike="noStrike">
                <a:solidFill>
                  <a:srgbClr val="45515E"/>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45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45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45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0.xml"/><Relationship Id="rId3" Type="http://schemas.openxmlformats.org/officeDocument/2006/relationships/image" Target="../media/image123.jp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1.xml"/><Relationship Id="rId3" Type="http://schemas.openxmlformats.org/officeDocument/2006/relationships/image" Target="../media/image114.jpg"/><Relationship Id="rId4" Type="http://schemas.openxmlformats.org/officeDocument/2006/relationships/image" Target="../media/image116.jp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2.xml"/><Relationship Id="rId3" Type="http://schemas.openxmlformats.org/officeDocument/2006/relationships/image" Target="../media/image125.jp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5.xml"/><Relationship Id="rId3" Type="http://schemas.openxmlformats.org/officeDocument/2006/relationships/image" Target="../media/image124.jp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8.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3.xml"/><Relationship Id="rId3" Type="http://schemas.openxmlformats.org/officeDocument/2006/relationships/image" Target="../media/image130.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4.xml"/><Relationship Id="rId3" Type="http://schemas.openxmlformats.org/officeDocument/2006/relationships/image" Target="../media/image130.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25.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0.xml"/><Relationship Id="rId3" Type="http://schemas.openxmlformats.org/officeDocument/2006/relationships/image" Target="../media/image132.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3.xml"/><Relationship Id="rId3" Type="http://schemas.openxmlformats.org/officeDocument/2006/relationships/image" Target="../media/image127.png"/><Relationship Id="rId4" Type="http://schemas.openxmlformats.org/officeDocument/2006/relationships/image" Target="../media/image129.jp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7.xml"/><Relationship Id="rId3" Type="http://schemas.openxmlformats.org/officeDocument/2006/relationships/image" Target="../media/image128.jp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8.xml"/><Relationship Id="rId3" Type="http://schemas.openxmlformats.org/officeDocument/2006/relationships/image" Target="../media/image135.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9.xml"/><Relationship Id="rId3" Type="http://schemas.openxmlformats.org/officeDocument/2006/relationships/image" Target="../media/image13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0.xml"/><Relationship Id="rId3" Type="http://schemas.openxmlformats.org/officeDocument/2006/relationships/image" Target="../media/image133.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2.xml"/><Relationship Id="rId3" Type="http://schemas.openxmlformats.org/officeDocument/2006/relationships/image" Target="../media/image137.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3.xml"/><Relationship Id="rId3" Type="http://schemas.openxmlformats.org/officeDocument/2006/relationships/image" Target="../media/image144.gif"/></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5.xml"/><Relationship Id="rId3" Type="http://schemas.openxmlformats.org/officeDocument/2006/relationships/image" Target="../media/image146.png"/><Relationship Id="rId4" Type="http://schemas.openxmlformats.org/officeDocument/2006/relationships/image" Target="../media/image138.jpg"/><Relationship Id="rId5" Type="http://schemas.openxmlformats.org/officeDocument/2006/relationships/image" Target="../media/image136.jp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8.xml"/><Relationship Id="rId3" Type="http://schemas.openxmlformats.org/officeDocument/2006/relationships/image" Target="../media/image142.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9.xml"/><Relationship Id="rId3" Type="http://schemas.openxmlformats.org/officeDocument/2006/relationships/image" Target="../media/image139.png"/><Relationship Id="rId4" Type="http://schemas.openxmlformats.org/officeDocument/2006/relationships/image" Target="../media/image14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48.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0.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1.xml"/><Relationship Id="rId3" Type="http://schemas.openxmlformats.org/officeDocument/2006/relationships/image" Target="../media/image141.jp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2.xml"/><Relationship Id="rId3" Type="http://schemas.openxmlformats.org/officeDocument/2006/relationships/image" Target="../media/image141.jp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3.xml"/><Relationship Id="rId3" Type="http://schemas.openxmlformats.org/officeDocument/2006/relationships/image" Target="../media/image145.jp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5.xml"/><Relationship Id="rId3" Type="http://schemas.openxmlformats.org/officeDocument/2006/relationships/hyperlink" Target="https://teachmeobgyn.com/history-taking-examinations/examinations/bimanual/" TargetMode="Externa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7.xml"/><Relationship Id="rId3" Type="http://schemas.openxmlformats.org/officeDocument/2006/relationships/image" Target="../media/image147.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8.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9.xml"/><Relationship Id="rId3" Type="http://schemas.openxmlformats.org/officeDocument/2006/relationships/image" Target="../media/image15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0.xml"/><Relationship Id="rId3" Type="http://schemas.openxmlformats.org/officeDocument/2006/relationships/image" Target="../media/image148.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1.xml"/><Relationship Id="rId3" Type="http://schemas.openxmlformats.org/officeDocument/2006/relationships/image" Target="../media/image149.jp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5.xml"/><Relationship Id="rId3" Type="http://schemas.openxmlformats.org/officeDocument/2006/relationships/image" Target="../media/image161.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6.xml"/><Relationship Id="rId3" Type="http://schemas.openxmlformats.org/officeDocument/2006/relationships/image" Target="../media/image150.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7.xml"/><Relationship Id="rId3" Type="http://schemas.openxmlformats.org/officeDocument/2006/relationships/image" Target="../media/image152.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8.xml"/><Relationship Id="rId3" Type="http://schemas.openxmlformats.org/officeDocument/2006/relationships/image" Target="../media/image153.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9.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0.xml"/><Relationship Id="rId3" Type="http://schemas.openxmlformats.org/officeDocument/2006/relationships/image" Target="../media/image157.jpg"/><Relationship Id="rId4" Type="http://schemas.openxmlformats.org/officeDocument/2006/relationships/image" Target="../media/image155.jp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1.xml"/><Relationship Id="rId3" Type="http://schemas.openxmlformats.org/officeDocument/2006/relationships/image" Target="../media/image154.jpg"/><Relationship Id="rId4" Type="http://schemas.openxmlformats.org/officeDocument/2006/relationships/image" Target="../media/image159.jpg"/><Relationship Id="rId5" Type="http://schemas.openxmlformats.org/officeDocument/2006/relationships/image" Target="../media/image156.jp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3.xml"/><Relationship Id="rId3" Type="http://schemas.openxmlformats.org/officeDocument/2006/relationships/image" Target="../media/image158.jp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4.xml"/><Relationship Id="rId3" Type="http://schemas.openxmlformats.org/officeDocument/2006/relationships/image" Target="../media/image160.jp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5.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6.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7.xml"/><Relationship Id="rId3" Type="http://schemas.openxmlformats.org/officeDocument/2006/relationships/image" Target="../media/image162.jpg"/><Relationship Id="rId4" Type="http://schemas.openxmlformats.org/officeDocument/2006/relationships/image" Target="../media/image163.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8.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9.xml"/><Relationship Id="rId3" Type="http://schemas.openxmlformats.org/officeDocument/2006/relationships/image" Target="../media/image16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31.png"/><Relationship Id="rId4" Type="http://schemas.openxmlformats.org/officeDocument/2006/relationships/image" Target="../media/image21.png"/><Relationship Id="rId5" Type="http://schemas.openxmlformats.org/officeDocument/2006/relationships/image" Target="../media/image27.png"/><Relationship Id="rId6" Type="http://schemas.openxmlformats.org/officeDocument/2006/relationships/image" Target="../media/image29.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0.xml"/><Relationship Id="rId3" Type="http://schemas.openxmlformats.org/officeDocument/2006/relationships/image" Target="../media/image165.jp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1.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2.xml"/><Relationship Id="rId3" Type="http://schemas.openxmlformats.org/officeDocument/2006/relationships/image" Target="../media/image166.jp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3.xml"/><Relationship Id="rId3" Type="http://schemas.openxmlformats.org/officeDocument/2006/relationships/image" Target="../media/image167.jp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4.xml"/><Relationship Id="rId3" Type="http://schemas.openxmlformats.org/officeDocument/2006/relationships/image" Target="../media/image168.pn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5.xml"/><Relationship Id="rId3" Type="http://schemas.openxmlformats.org/officeDocument/2006/relationships/image" Target="../media/image168.pn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6.xml"/><Relationship Id="rId3" Type="http://schemas.openxmlformats.org/officeDocument/2006/relationships/image" Target="../media/image178.pn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7.xml"/><Relationship Id="rId3" Type="http://schemas.openxmlformats.org/officeDocument/2006/relationships/image" Target="../media/image170.jpg"/><Relationship Id="rId4" Type="http://schemas.openxmlformats.org/officeDocument/2006/relationships/image" Target="../media/image171.jpg"/><Relationship Id="rId5" Type="http://schemas.openxmlformats.org/officeDocument/2006/relationships/image" Target="../media/image169.pn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8.xml"/><Relationship Id="rId3" Type="http://schemas.openxmlformats.org/officeDocument/2006/relationships/image" Target="../media/image172.jp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9.xml"/><Relationship Id="rId3" Type="http://schemas.openxmlformats.org/officeDocument/2006/relationships/image" Target="../media/image17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23.jp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0.xml"/><Relationship Id="rId3" Type="http://schemas.openxmlformats.org/officeDocument/2006/relationships/image" Target="../media/image174.pn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1.xml"/><Relationship Id="rId3" Type="http://schemas.openxmlformats.org/officeDocument/2006/relationships/image" Target="../media/image174.pn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2.xml"/><Relationship Id="rId3" Type="http://schemas.openxmlformats.org/officeDocument/2006/relationships/image" Target="../media/image176.pn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3.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4.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5.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6.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7.xml"/><Relationship Id="rId3" Type="http://schemas.openxmlformats.org/officeDocument/2006/relationships/image" Target="../media/image180.png"/><Relationship Id="rId4" Type="http://schemas.openxmlformats.org/officeDocument/2006/relationships/image" Target="../media/image182.pn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8.xml"/><Relationship Id="rId3" Type="http://schemas.openxmlformats.org/officeDocument/2006/relationships/image" Target="../media/image181.png"/><Relationship Id="rId4" Type="http://schemas.openxmlformats.org/officeDocument/2006/relationships/image" Target="../media/image183.jp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26.jpg"/><Relationship Id="rId4" Type="http://schemas.openxmlformats.org/officeDocument/2006/relationships/image" Target="../media/image28.jp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0.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1.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2.xml"/><Relationship Id="rId3" Type="http://schemas.openxmlformats.org/officeDocument/2006/relationships/image" Target="../media/image185.png"/></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3.xml"/><Relationship Id="rId3" Type="http://schemas.openxmlformats.org/officeDocument/2006/relationships/image" Target="../media/image184.pn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4.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5.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6.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7.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8.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0.xml"/><Relationship Id="rId3" Type="http://schemas.openxmlformats.org/officeDocument/2006/relationships/image" Target="../media/image189.jpg"/></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1.xml"/><Relationship Id="rId3" Type="http://schemas.openxmlformats.org/officeDocument/2006/relationships/image" Target="../media/image188.jpg"/></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3.xml"/><Relationship Id="rId3" Type="http://schemas.openxmlformats.org/officeDocument/2006/relationships/image" Target="../media/image186.jpg"/></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4.xml"/><Relationship Id="rId3" Type="http://schemas.openxmlformats.org/officeDocument/2006/relationships/image" Target="../media/image187.png"/></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5.xml"/><Relationship Id="rId3" Type="http://schemas.openxmlformats.org/officeDocument/2006/relationships/image" Target="../media/image190.png"/></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6.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7.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8.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24.jpg"/><Relationship Id="rId4" Type="http://schemas.openxmlformats.org/officeDocument/2006/relationships/image" Target="../media/image33.jpg"/></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0.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1.xml"/><Relationship Id="rId3" Type="http://schemas.openxmlformats.org/officeDocument/2006/relationships/image" Target="../media/image195.jpg"/></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2.xml"/><Relationship Id="rId3" Type="http://schemas.openxmlformats.org/officeDocument/2006/relationships/image" Target="../media/image191.jpg"/></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3.xml"/><Relationship Id="rId3" Type="http://schemas.openxmlformats.org/officeDocument/2006/relationships/image" Target="../media/image199.jpg"/></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4.xml"/><Relationship Id="rId3" Type="http://schemas.openxmlformats.org/officeDocument/2006/relationships/image" Target="../media/image193.jpg"/></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5.xml"/><Relationship Id="rId3" Type="http://schemas.openxmlformats.org/officeDocument/2006/relationships/image" Target="../media/image192.jpg"/></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6.xml"/><Relationship Id="rId3" Type="http://schemas.openxmlformats.org/officeDocument/2006/relationships/image" Target="../media/image192.jpg"/></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7.xml"/><Relationship Id="rId3" Type="http://schemas.openxmlformats.org/officeDocument/2006/relationships/image" Target="../media/image194.png"/></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8.xml"/><Relationship Id="rId3" Type="http://schemas.openxmlformats.org/officeDocument/2006/relationships/image" Target="../media/image194.png"/></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9.xml"/><Relationship Id="rId3" Type="http://schemas.openxmlformats.org/officeDocument/2006/relationships/image" Target="../media/image19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30.png"/><Relationship Id="rId4" Type="http://schemas.openxmlformats.org/officeDocument/2006/relationships/image" Target="../media/image32.png"/><Relationship Id="rId5" Type="http://schemas.openxmlformats.org/officeDocument/2006/relationships/image" Target="../media/image37.png"/><Relationship Id="rId6" Type="http://schemas.openxmlformats.org/officeDocument/2006/relationships/image" Target="../media/image36.png"/></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0.xml"/><Relationship Id="rId3" Type="http://schemas.openxmlformats.org/officeDocument/2006/relationships/image" Target="../media/image196.jpg"/></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1.xml"/><Relationship Id="rId3" Type="http://schemas.openxmlformats.org/officeDocument/2006/relationships/image" Target="../media/image198.png"/></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2.xml"/><Relationship Id="rId3" Type="http://schemas.openxmlformats.org/officeDocument/2006/relationships/image" Target="../media/image203.png"/></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3.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4.xml"/><Relationship Id="rId3" Type="http://schemas.openxmlformats.org/officeDocument/2006/relationships/image" Target="../media/image200.jpg"/></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5.xml"/><Relationship Id="rId3" Type="http://schemas.openxmlformats.org/officeDocument/2006/relationships/image" Target="../media/image201.jpg"/></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6.xml"/><Relationship Id="rId3" Type="http://schemas.openxmlformats.org/officeDocument/2006/relationships/image" Target="../media/image158.jpg"/></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7.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8.xml"/><Relationship Id="rId3" Type="http://schemas.openxmlformats.org/officeDocument/2006/relationships/image" Target="../media/image208.jpg"/></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35.png"/><Relationship Id="rId4" Type="http://schemas.openxmlformats.org/officeDocument/2006/relationships/image" Target="../media/image34.png"/></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0.xml"/><Relationship Id="rId3" Type="http://schemas.openxmlformats.org/officeDocument/2006/relationships/image" Target="../media/image119.png"/><Relationship Id="rId4" Type="http://schemas.openxmlformats.org/officeDocument/2006/relationships/image" Target="../media/image122.png"/></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1.xml"/><Relationship Id="rId3" Type="http://schemas.openxmlformats.org/officeDocument/2006/relationships/image" Target="../media/image101.jpg"/><Relationship Id="rId4" Type="http://schemas.openxmlformats.org/officeDocument/2006/relationships/image" Target="../media/image94.jpg"/><Relationship Id="rId5" Type="http://schemas.openxmlformats.org/officeDocument/2006/relationships/image" Target="../media/image93.jpg"/><Relationship Id="rId6" Type="http://schemas.openxmlformats.org/officeDocument/2006/relationships/image" Target="../media/image99.jpg"/><Relationship Id="rId7" Type="http://schemas.openxmlformats.org/officeDocument/2006/relationships/image" Target="../media/image102.jpg"/></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2.xml"/><Relationship Id="rId3" Type="http://schemas.openxmlformats.org/officeDocument/2006/relationships/image" Target="../media/image101.jpg"/><Relationship Id="rId4" Type="http://schemas.openxmlformats.org/officeDocument/2006/relationships/image" Target="../media/image94.jpg"/><Relationship Id="rId5" Type="http://schemas.openxmlformats.org/officeDocument/2006/relationships/image" Target="../media/image93.jpg"/><Relationship Id="rId6" Type="http://schemas.openxmlformats.org/officeDocument/2006/relationships/image" Target="../media/image99.jpg"/><Relationship Id="rId7" Type="http://schemas.openxmlformats.org/officeDocument/2006/relationships/image" Target="../media/image102.jpg"/></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3.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4.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5.xml"/><Relationship Id="rId3" Type="http://schemas.openxmlformats.org/officeDocument/2006/relationships/image" Target="../media/image210.jpg"/></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6.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7.xml"/><Relationship Id="rId3" Type="http://schemas.openxmlformats.org/officeDocument/2006/relationships/image" Target="../media/image209.jpg"/></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8.xml"/><Relationship Id="rId3" Type="http://schemas.openxmlformats.org/officeDocument/2006/relationships/image" Target="../media/image215.png"/></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9.xml"/><Relationship Id="rId3" Type="http://schemas.openxmlformats.org/officeDocument/2006/relationships/image" Target="../media/image2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43.jpg"/></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0.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1.xml"/><Relationship Id="rId3" Type="http://schemas.openxmlformats.org/officeDocument/2006/relationships/image" Target="../media/image214.jpg"/><Relationship Id="rId4" Type="http://schemas.openxmlformats.org/officeDocument/2006/relationships/image" Target="../media/image216.jpg"/></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3.xml"/><Relationship Id="rId3" Type="http://schemas.openxmlformats.org/officeDocument/2006/relationships/image" Target="../media/image217.jpg"/></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4.xml"/><Relationship Id="rId3" Type="http://schemas.openxmlformats.org/officeDocument/2006/relationships/image" Target="../media/image228.png"/></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5.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6.xml"/><Relationship Id="rId3" Type="http://schemas.openxmlformats.org/officeDocument/2006/relationships/image" Target="../media/image218.png"/></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7.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8.xml"/><Relationship Id="rId3" Type="http://schemas.openxmlformats.org/officeDocument/2006/relationships/image" Target="../media/image221.jpg"/></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39.png"/></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0.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1.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2.xml"/><Relationship Id="rId3" Type="http://schemas.openxmlformats.org/officeDocument/2006/relationships/image" Target="../media/image219.jpg"/><Relationship Id="rId4" Type="http://schemas.openxmlformats.org/officeDocument/2006/relationships/image" Target="../media/image220.png"/></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3.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4.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5.xml"/><Relationship Id="rId3" Type="http://schemas.openxmlformats.org/officeDocument/2006/relationships/image" Target="../media/image223.png"/></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6.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7.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8.xml"/><Relationship Id="rId3" Type="http://schemas.openxmlformats.org/officeDocument/2006/relationships/image" Target="../media/image222.jpg"/></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9.xml"/><Relationship Id="rId3" Type="http://schemas.openxmlformats.org/officeDocument/2006/relationships/image" Target="../media/image2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60.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1.xml"/><Relationship Id="rId3" Type="http://schemas.openxmlformats.org/officeDocument/2006/relationships/image" Target="../media/image225.png"/></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6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3.xml"/><Relationship Id="rId3" Type="http://schemas.openxmlformats.org/officeDocument/2006/relationships/image" Target="../media/image227.png"/></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4.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5.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6.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7.xml"/><Relationship Id="rId3" Type="http://schemas.openxmlformats.org/officeDocument/2006/relationships/image" Target="../media/image226.jpg"/></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8.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126.png"/></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0.xml"/><Relationship Id="rId3" Type="http://schemas.openxmlformats.org/officeDocument/2006/relationships/image" Target="../media/image229.png"/></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1.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3.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4.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5.xml"/><Relationship Id="rId3" Type="http://schemas.openxmlformats.org/officeDocument/2006/relationships/image" Target="../media/image236.png"/></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6.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7.xml"/><Relationship Id="rId3" Type="http://schemas.openxmlformats.org/officeDocument/2006/relationships/image" Target="../media/image230.png"/></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8.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9.xml"/><Relationship Id="rId3" Type="http://schemas.openxmlformats.org/officeDocument/2006/relationships/image" Target="../media/image231.png"/><Relationship Id="rId4" Type="http://schemas.openxmlformats.org/officeDocument/2006/relationships/image" Target="../media/image23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0.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1.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3.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4.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5.xml"/><Relationship Id="rId3" Type="http://schemas.openxmlformats.org/officeDocument/2006/relationships/image" Target="../media/image233.jpg"/></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6.xml"/><Relationship Id="rId3" Type="http://schemas.openxmlformats.org/officeDocument/2006/relationships/image" Target="../media/image242.png"/></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7.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8.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59.jpg"/></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0.xml"/><Relationship Id="rId3" Type="http://schemas.openxmlformats.org/officeDocument/2006/relationships/image" Target="../media/image235.png"/><Relationship Id="rId4" Type="http://schemas.openxmlformats.org/officeDocument/2006/relationships/image" Target="../media/image234.png"/></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1.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2.xml"/><Relationship Id="rId3" Type="http://schemas.openxmlformats.org/officeDocument/2006/relationships/image" Target="../media/image311.jpg"/></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3.xml"/><Relationship Id="rId3" Type="http://schemas.openxmlformats.org/officeDocument/2006/relationships/image" Target="../media/image250.jpg"/></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4.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5.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6.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7.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8.xml"/><Relationship Id="rId3" Type="http://schemas.openxmlformats.org/officeDocument/2006/relationships/image" Target="../media/image237.png"/><Relationship Id="rId4" Type="http://schemas.openxmlformats.org/officeDocument/2006/relationships/image" Target="../media/image240.png"/></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9.xml"/><Relationship Id="rId3" Type="http://schemas.openxmlformats.org/officeDocument/2006/relationships/image" Target="../media/image239.png"/><Relationship Id="rId4" Type="http://schemas.openxmlformats.org/officeDocument/2006/relationships/image" Target="../media/image2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45.jpg"/></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0.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1.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2.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3.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4.xml"/><Relationship Id="rId3" Type="http://schemas.openxmlformats.org/officeDocument/2006/relationships/image" Target="../media/image241.png"/><Relationship Id="rId4" Type="http://schemas.openxmlformats.org/officeDocument/2006/relationships/image" Target="../media/image244.png"/></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5.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6.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7.xml"/><Relationship Id="rId3" Type="http://schemas.openxmlformats.org/officeDocument/2006/relationships/image" Target="../media/image243.png"/></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8.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42.png"/></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0.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1.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2.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3.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4.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5.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6.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7.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8.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53.jpg"/></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0.xml"/><Relationship Id="rId3" Type="http://schemas.openxmlformats.org/officeDocument/2006/relationships/image" Target="../media/image245.png"/><Relationship Id="rId4" Type="http://schemas.openxmlformats.org/officeDocument/2006/relationships/image" Target="../media/image246.png"/></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1.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2.xml"/><Relationship Id="rId3" Type="http://schemas.openxmlformats.org/officeDocument/2006/relationships/image" Target="../media/image247.png"/></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3.xml"/><Relationship Id="rId3" Type="http://schemas.openxmlformats.org/officeDocument/2006/relationships/image" Target="../media/image249.png"/></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4.xml"/><Relationship Id="rId3" Type="http://schemas.openxmlformats.org/officeDocument/2006/relationships/image" Target="../media/image248.png"/></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5.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6.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7.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8.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0.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1.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2.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3.xml"/><Relationship Id="rId3" Type="http://schemas.openxmlformats.org/officeDocument/2006/relationships/image" Target="../media/image307.jpg"/></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4.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5.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6.xml"/><Relationship Id="rId3" Type="http://schemas.openxmlformats.org/officeDocument/2006/relationships/image" Target="../media/image251.png"/></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7.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8.xml"/></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38.gif"/></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0.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1.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2.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3.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4.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5.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6.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7.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8.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0.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1.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2.xml"/></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3.xml"/></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4.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5.xml"/></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6.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7.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8.xml"/></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0.xml"/><Relationship Id="rId3" Type="http://schemas.openxmlformats.org/officeDocument/2006/relationships/image" Target="../media/image252.png"/><Relationship Id="rId4" Type="http://schemas.openxmlformats.org/officeDocument/2006/relationships/image" Target="../media/image253.png"/><Relationship Id="rId5" Type="http://schemas.openxmlformats.org/officeDocument/2006/relationships/image" Target="../media/image257.png"/></Relationships>
</file>

<file path=ppt/slides/_rels/slide36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1.xml"/></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2.xml"/></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3.xml"/><Relationship Id="rId3" Type="http://schemas.openxmlformats.org/officeDocument/2006/relationships/image" Target="../media/image254.jpg"/></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4.xml"/></Relationships>
</file>

<file path=ppt/slides/_rels/slide36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5.xml"/><Relationship Id="rId3" Type="http://schemas.openxmlformats.org/officeDocument/2006/relationships/image" Target="../media/image255.jpg"/></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6.xml"/></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7.xml"/></Relationships>
</file>

<file path=ppt/slides/_rels/slide36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8.xml"/></Relationships>
</file>

<file path=ppt/slides/_rels/slide36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9.xml"/><Relationship Id="rId3" Type="http://schemas.openxmlformats.org/officeDocument/2006/relationships/image" Target="../media/image256.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40.png"/></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0.xml"/></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1.xml"/></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2.xml"/><Relationship Id="rId3" Type="http://schemas.openxmlformats.org/officeDocument/2006/relationships/image" Target="../media/image258.jpg"/></Relationships>
</file>

<file path=ppt/slides/_rels/slide37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3.xml"/></Relationships>
</file>

<file path=ppt/slides/_rels/slide3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4.xml"/></Relationships>
</file>

<file path=ppt/slides/_rels/slide3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5.xml"/></Relationships>
</file>

<file path=ppt/slides/_rels/slide37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6.xml"/></Relationships>
</file>

<file path=ppt/slides/_rels/slide37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7.xml"/><Relationship Id="rId3" Type="http://schemas.openxmlformats.org/officeDocument/2006/relationships/image" Target="../media/image259.png"/></Relationships>
</file>

<file path=ppt/slides/_rels/slide37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8.xml"/></Relationships>
</file>

<file path=ppt/slides/_rels/slide37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9.xml"/><Relationship Id="rId3" Type="http://schemas.openxmlformats.org/officeDocument/2006/relationships/image" Target="../media/image26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41.png"/></Relationships>
</file>

<file path=ppt/slides/_rels/slide38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0.xml"/><Relationship Id="rId3" Type="http://schemas.openxmlformats.org/officeDocument/2006/relationships/image" Target="../media/image262.png"/></Relationships>
</file>

<file path=ppt/slides/_rels/slide38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1.xml"/><Relationship Id="rId3" Type="http://schemas.openxmlformats.org/officeDocument/2006/relationships/image" Target="../media/image260.jpg"/></Relationships>
</file>

<file path=ppt/slides/_rels/slide3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2.xml"/></Relationships>
</file>

<file path=ppt/slides/_rels/slide3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3.xml"/></Relationships>
</file>

<file path=ppt/slides/_rels/slide38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4.xml"/><Relationship Id="rId3" Type="http://schemas.openxmlformats.org/officeDocument/2006/relationships/image" Target="../media/image269.png"/><Relationship Id="rId4" Type="http://schemas.openxmlformats.org/officeDocument/2006/relationships/image" Target="../media/image278.png"/><Relationship Id="rId5" Type="http://schemas.openxmlformats.org/officeDocument/2006/relationships/image" Target="../media/image263.png"/></Relationships>
</file>

<file path=ppt/slides/_rels/slide38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5.xml"/><Relationship Id="rId3" Type="http://schemas.openxmlformats.org/officeDocument/2006/relationships/image" Target="../media/image264.png"/><Relationship Id="rId4" Type="http://schemas.openxmlformats.org/officeDocument/2006/relationships/image" Target="../media/image266.png"/><Relationship Id="rId9" Type="http://schemas.openxmlformats.org/officeDocument/2006/relationships/image" Target="../media/image268.png"/><Relationship Id="rId5" Type="http://schemas.openxmlformats.org/officeDocument/2006/relationships/image" Target="../media/image267.png"/><Relationship Id="rId6" Type="http://schemas.openxmlformats.org/officeDocument/2006/relationships/image" Target="../media/image287.png"/><Relationship Id="rId7" Type="http://schemas.openxmlformats.org/officeDocument/2006/relationships/image" Target="../media/image289.png"/><Relationship Id="rId8" Type="http://schemas.openxmlformats.org/officeDocument/2006/relationships/image" Target="../media/image265.png"/></Relationships>
</file>

<file path=ppt/slides/_rels/slide38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6.xml"/><Relationship Id="rId3" Type="http://schemas.openxmlformats.org/officeDocument/2006/relationships/image" Target="../media/image276.jpg"/><Relationship Id="rId4" Type="http://schemas.openxmlformats.org/officeDocument/2006/relationships/image" Target="../media/image270.jpg"/><Relationship Id="rId5" Type="http://schemas.openxmlformats.org/officeDocument/2006/relationships/image" Target="../media/image273.jpg"/><Relationship Id="rId6" Type="http://schemas.openxmlformats.org/officeDocument/2006/relationships/image" Target="../media/image274.png"/><Relationship Id="rId7" Type="http://schemas.openxmlformats.org/officeDocument/2006/relationships/image" Target="../media/image271.jpg"/><Relationship Id="rId8" Type="http://schemas.openxmlformats.org/officeDocument/2006/relationships/image" Target="../media/image277.png"/></Relationships>
</file>

<file path=ppt/slides/_rels/slide38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7.xml"/></Relationships>
</file>

<file path=ppt/slides/_rels/slide38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8.xml"/><Relationship Id="rId3" Type="http://schemas.openxmlformats.org/officeDocument/2006/relationships/image" Target="../media/image279.png"/></Relationships>
</file>

<file path=ppt/slides/_rels/slide38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9.xml"/><Relationship Id="rId3" Type="http://schemas.openxmlformats.org/officeDocument/2006/relationships/image" Target="../media/image272.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44.png"/></Relationships>
</file>

<file path=ppt/slides/_rels/slide39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90.xml"/></Relationships>
</file>

<file path=ppt/slides/_rels/slide39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1.xml"/><Relationship Id="rId3" Type="http://schemas.openxmlformats.org/officeDocument/2006/relationships/image" Target="../media/image280.jpg"/><Relationship Id="rId4" Type="http://schemas.openxmlformats.org/officeDocument/2006/relationships/image" Target="../media/image275.jpg"/></Relationships>
</file>

<file path=ppt/slides/_rels/slide39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2.xml"/><Relationship Id="rId3" Type="http://schemas.openxmlformats.org/officeDocument/2006/relationships/image" Target="../media/image284.png"/><Relationship Id="rId4" Type="http://schemas.openxmlformats.org/officeDocument/2006/relationships/image" Target="../media/image283.png"/></Relationships>
</file>

<file path=ppt/slides/_rels/slide39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3.xml"/><Relationship Id="rId3" Type="http://schemas.openxmlformats.org/officeDocument/2006/relationships/image" Target="../media/image282.jpg"/><Relationship Id="rId4" Type="http://schemas.openxmlformats.org/officeDocument/2006/relationships/image" Target="../media/image288.png"/></Relationships>
</file>

<file path=ppt/slides/_rels/slide39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4.xml"/></Relationships>
</file>

<file path=ppt/slides/_rels/slide39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5.xml"/><Relationship Id="rId3" Type="http://schemas.openxmlformats.org/officeDocument/2006/relationships/image" Target="../media/image292.jpg"/></Relationships>
</file>

<file path=ppt/slides/_rels/slide39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6.xml"/><Relationship Id="rId3" Type="http://schemas.openxmlformats.org/officeDocument/2006/relationships/image" Target="../media/image293.jpg"/></Relationships>
</file>

<file path=ppt/slides/_rels/slide39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7.xml"/><Relationship Id="rId3" Type="http://schemas.openxmlformats.org/officeDocument/2006/relationships/image" Target="../media/image301.jpg"/></Relationships>
</file>

<file path=ppt/slides/_rels/slide39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8.xml"/></Relationships>
</file>

<file path=ppt/slides/_rels/slide39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60.png"/><Relationship Id="rId4" Type="http://schemas.openxmlformats.org/officeDocument/2006/relationships/image" Target="../media/image46.png"/></Relationships>
</file>

<file path=ppt/slides/_rels/slide40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0.xml"/><Relationship Id="rId3" Type="http://schemas.openxmlformats.org/officeDocument/2006/relationships/image" Target="../media/image281.png"/><Relationship Id="rId4" Type="http://schemas.openxmlformats.org/officeDocument/2006/relationships/image" Target="../media/image290.png"/></Relationships>
</file>

<file path=ppt/slides/_rels/slide40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1.xml"/><Relationship Id="rId3" Type="http://schemas.openxmlformats.org/officeDocument/2006/relationships/image" Target="../media/image285.png"/></Relationships>
</file>

<file path=ppt/slides/_rels/slide40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2.xml"/><Relationship Id="rId3" Type="http://schemas.openxmlformats.org/officeDocument/2006/relationships/image" Target="../media/image302.jpg"/></Relationships>
</file>

<file path=ppt/slides/_rels/slide40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3.xml"/><Relationship Id="rId3" Type="http://schemas.openxmlformats.org/officeDocument/2006/relationships/image" Target="../media/image291.png"/></Relationships>
</file>

<file path=ppt/slides/_rels/slide40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4.xml"/><Relationship Id="rId3" Type="http://schemas.openxmlformats.org/officeDocument/2006/relationships/image" Target="../media/image286.png"/></Relationships>
</file>

<file path=ppt/slides/_rels/slide40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5.xml"/><Relationship Id="rId3" Type="http://schemas.openxmlformats.org/officeDocument/2006/relationships/image" Target="../media/image297.jpg"/><Relationship Id="rId4" Type="http://schemas.openxmlformats.org/officeDocument/2006/relationships/image" Target="../media/image294.png"/></Relationships>
</file>

<file path=ppt/slides/_rels/slide40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6.xml"/></Relationships>
</file>

<file path=ppt/slides/_rels/slide40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7.xml"/><Relationship Id="rId3" Type="http://schemas.openxmlformats.org/officeDocument/2006/relationships/image" Target="../media/image312.png"/></Relationships>
</file>

<file path=ppt/slides/_rels/slide40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8.xml"/><Relationship Id="rId3" Type="http://schemas.openxmlformats.org/officeDocument/2006/relationships/image" Target="../media/image295.png"/><Relationship Id="rId4" Type="http://schemas.openxmlformats.org/officeDocument/2006/relationships/image" Target="../media/image310.png"/><Relationship Id="rId5" Type="http://schemas.openxmlformats.org/officeDocument/2006/relationships/image" Target="../media/image305.png"/><Relationship Id="rId6" Type="http://schemas.openxmlformats.org/officeDocument/2006/relationships/image" Target="../media/image299.png"/></Relationships>
</file>

<file path=ppt/slides/_rels/slide40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9.xml"/><Relationship Id="rId3" Type="http://schemas.openxmlformats.org/officeDocument/2006/relationships/image" Target="../media/image30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s>
</file>

<file path=ppt/slides/_rels/slide4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0.xml"/><Relationship Id="rId3" Type="http://schemas.openxmlformats.org/officeDocument/2006/relationships/image" Target="../media/image296.png"/><Relationship Id="rId4" Type="http://schemas.openxmlformats.org/officeDocument/2006/relationships/image" Target="../media/image298.png"/></Relationships>
</file>

<file path=ppt/slides/_rels/slide4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1.xml"/></Relationships>
</file>

<file path=ppt/slides/_rels/slide4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2.xml"/><Relationship Id="rId3" Type="http://schemas.openxmlformats.org/officeDocument/2006/relationships/image" Target="../media/image304.png"/><Relationship Id="rId4" Type="http://schemas.openxmlformats.org/officeDocument/2006/relationships/image" Target="../media/image306.png"/><Relationship Id="rId5" Type="http://schemas.openxmlformats.org/officeDocument/2006/relationships/image" Target="../media/image309.png"/><Relationship Id="rId6" Type="http://schemas.openxmlformats.org/officeDocument/2006/relationships/image" Target="../media/image303.png"/></Relationships>
</file>

<file path=ppt/slides/_rels/slide4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3.xml"/></Relationships>
</file>

<file path=ppt/slides/_rels/slide4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4.xml"/></Relationships>
</file>

<file path=ppt/slides/_rels/slide4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5.xml"/><Relationship Id="rId3" Type="http://schemas.openxmlformats.org/officeDocument/2006/relationships/image" Target="../media/image313.jpg"/><Relationship Id="rId4" Type="http://schemas.openxmlformats.org/officeDocument/2006/relationships/image" Target="../media/image326.jpg"/></Relationships>
</file>

<file path=ppt/slides/_rels/slide4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6.xml"/></Relationships>
</file>

<file path=ppt/slides/_rels/slide4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17.xml"/></Relationships>
</file>

<file path=ppt/slides/_rels/slide4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8.xml"/><Relationship Id="rId3" Type="http://schemas.openxmlformats.org/officeDocument/2006/relationships/image" Target="../media/image392.png"/></Relationships>
</file>

<file path=ppt/slides/_rels/slide4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9.xml"/><Relationship Id="rId3" Type="http://schemas.openxmlformats.org/officeDocument/2006/relationships/image" Target="../media/image39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47.png"/><Relationship Id="rId4" Type="http://schemas.openxmlformats.org/officeDocument/2006/relationships/image" Target="../media/image52.png"/><Relationship Id="rId5" Type="http://schemas.openxmlformats.org/officeDocument/2006/relationships/image" Target="../media/image50.png"/><Relationship Id="rId6" Type="http://schemas.openxmlformats.org/officeDocument/2006/relationships/image" Target="../media/image54.png"/></Relationships>
</file>

<file path=ppt/slides/_rels/slide4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0.xml"/><Relationship Id="rId3" Type="http://schemas.openxmlformats.org/officeDocument/2006/relationships/image" Target="../media/image308.png"/><Relationship Id="rId4" Type="http://schemas.openxmlformats.org/officeDocument/2006/relationships/image" Target="../media/image317.png"/><Relationship Id="rId5" Type="http://schemas.openxmlformats.org/officeDocument/2006/relationships/image" Target="../media/image321.png"/></Relationships>
</file>

<file path=ppt/slides/_rels/slide4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1.xml"/><Relationship Id="rId3" Type="http://schemas.openxmlformats.org/officeDocument/2006/relationships/image" Target="../media/image308.png"/><Relationship Id="rId4" Type="http://schemas.openxmlformats.org/officeDocument/2006/relationships/image" Target="../media/image317.png"/><Relationship Id="rId5" Type="http://schemas.openxmlformats.org/officeDocument/2006/relationships/image" Target="../media/image321.png"/></Relationships>
</file>

<file path=ppt/slides/_rels/slide4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2.xml"/><Relationship Id="rId3" Type="http://schemas.openxmlformats.org/officeDocument/2006/relationships/image" Target="../media/image328.jpg"/></Relationships>
</file>

<file path=ppt/slides/_rels/slide4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3.xml"/><Relationship Id="rId3" Type="http://schemas.openxmlformats.org/officeDocument/2006/relationships/image" Target="../media/image322.jpg"/></Relationships>
</file>

<file path=ppt/slides/_rels/slide4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4.xml"/><Relationship Id="rId3" Type="http://schemas.openxmlformats.org/officeDocument/2006/relationships/image" Target="../media/image323.png"/></Relationships>
</file>

<file path=ppt/slides/_rels/slide4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5.xml"/><Relationship Id="rId3" Type="http://schemas.openxmlformats.org/officeDocument/2006/relationships/image" Target="../media/image319.jpg"/><Relationship Id="rId4" Type="http://schemas.openxmlformats.org/officeDocument/2006/relationships/image" Target="../media/image316.png"/><Relationship Id="rId5" Type="http://schemas.openxmlformats.org/officeDocument/2006/relationships/image" Target="../media/image330.jpg"/><Relationship Id="rId6" Type="http://schemas.openxmlformats.org/officeDocument/2006/relationships/image" Target="../media/image318.png"/></Relationships>
</file>

<file path=ppt/slides/_rels/slide4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6.xml"/><Relationship Id="rId3" Type="http://schemas.openxmlformats.org/officeDocument/2006/relationships/image" Target="../media/image319.jpg"/><Relationship Id="rId4" Type="http://schemas.openxmlformats.org/officeDocument/2006/relationships/image" Target="../media/image316.png"/><Relationship Id="rId5" Type="http://schemas.openxmlformats.org/officeDocument/2006/relationships/image" Target="../media/image330.jpg"/></Relationships>
</file>

<file path=ppt/slides/_rels/slide4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7.xml"/><Relationship Id="rId3" Type="http://schemas.openxmlformats.org/officeDocument/2006/relationships/image" Target="../media/image327.jpg"/></Relationships>
</file>

<file path=ppt/slides/_rels/slide4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8.xml"/></Relationships>
</file>

<file path=ppt/slides/_rels/slide4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9.xml"/><Relationship Id="rId3" Type="http://schemas.openxmlformats.org/officeDocument/2006/relationships/image" Target="../media/image332.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s>
</file>

<file path=ppt/slides/_rels/slide4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0.xml"/><Relationship Id="rId3" Type="http://schemas.openxmlformats.org/officeDocument/2006/relationships/image" Target="../media/image331.jpg"/></Relationships>
</file>

<file path=ppt/slides/_rels/slide4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1.xml"/></Relationships>
</file>

<file path=ppt/slides/_rels/slide4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2.xml"/></Relationships>
</file>

<file path=ppt/slides/_rels/slide4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3.xml"/></Relationships>
</file>

<file path=ppt/slides/_rels/slide4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4.xml"/></Relationships>
</file>

<file path=ppt/slides/_rels/slide4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5.xml"/></Relationships>
</file>

<file path=ppt/slides/_rels/slide4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6.xml"/></Relationships>
</file>

<file path=ppt/slides/_rels/slide4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7.xml"/><Relationship Id="rId3" Type="http://schemas.openxmlformats.org/officeDocument/2006/relationships/image" Target="../media/image354.png"/></Relationships>
</file>

<file path=ppt/slides/_rels/slide4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8.xml"/><Relationship Id="rId3" Type="http://schemas.openxmlformats.org/officeDocument/2006/relationships/image" Target="../media/image340.png"/></Relationships>
</file>

<file path=ppt/slides/_rels/slide4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51.png"/></Relationships>
</file>

<file path=ppt/slides/_rels/slide4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0.xml"/><Relationship Id="rId3" Type="http://schemas.openxmlformats.org/officeDocument/2006/relationships/image" Target="../media/image338.jpg"/><Relationship Id="rId4" Type="http://schemas.openxmlformats.org/officeDocument/2006/relationships/image" Target="../media/image336.jpg"/></Relationships>
</file>

<file path=ppt/slides/_rels/slide4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1.xml"/></Relationships>
</file>

<file path=ppt/slides/_rels/slide4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2.xml"/></Relationships>
</file>

<file path=ppt/slides/_rels/slide4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3.xml"/></Relationships>
</file>

<file path=ppt/slides/_rels/slide4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4.xml"/></Relationships>
</file>

<file path=ppt/slides/_rels/slide4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5.xml"/></Relationships>
</file>

<file path=ppt/slides/_rels/slide4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6.xml"/><Relationship Id="rId3" Type="http://schemas.openxmlformats.org/officeDocument/2006/relationships/image" Target="../media/image343.png"/><Relationship Id="rId4" Type="http://schemas.openxmlformats.org/officeDocument/2006/relationships/image" Target="../media/image335.png"/></Relationships>
</file>

<file path=ppt/slides/_rels/slide4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7.xml"/></Relationships>
</file>

<file path=ppt/slides/_rels/slide4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8.xml"/><Relationship Id="rId3" Type="http://schemas.openxmlformats.org/officeDocument/2006/relationships/image" Target="../media/image333.jpg"/></Relationships>
</file>

<file path=ppt/slides/_rels/slide4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49.png"/></Relationships>
</file>

<file path=ppt/slides/_rels/slide4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0.xml"/><Relationship Id="rId3" Type="http://schemas.openxmlformats.org/officeDocument/2006/relationships/image" Target="../media/image337.png"/></Relationships>
</file>

<file path=ppt/slides/_rels/slide4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1.xml"/><Relationship Id="rId3" Type="http://schemas.openxmlformats.org/officeDocument/2006/relationships/image" Target="../media/image358.jpg"/></Relationships>
</file>

<file path=ppt/slides/_rels/slide4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2.xml"/></Relationships>
</file>

<file path=ppt/slides/_rels/slide4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3.xml"/></Relationships>
</file>

<file path=ppt/slides/_rels/slide4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4.xml"/></Relationships>
</file>

<file path=ppt/slides/_rels/slide4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5.xml"/></Relationships>
</file>

<file path=ppt/slides/_rels/slide4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6.xml"/><Relationship Id="rId3" Type="http://schemas.openxmlformats.org/officeDocument/2006/relationships/image" Target="../media/image334.png"/></Relationships>
</file>

<file path=ppt/slides/_rels/slide4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7.xml"/></Relationships>
</file>

<file path=ppt/slides/_rels/slide4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8.xml"/></Relationships>
</file>

<file path=ppt/slides/_rels/slide45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57.jpg"/></Relationships>
</file>

<file path=ppt/slides/_rels/slide46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0.xml"/></Relationships>
</file>

<file path=ppt/slides/_rels/slide46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1.xml"/><Relationship Id="rId3" Type="http://schemas.openxmlformats.org/officeDocument/2006/relationships/image" Target="../media/image350.png"/></Relationships>
</file>

<file path=ppt/slides/_rels/slide46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62.xml"/><Relationship Id="rId3" Type="http://schemas.openxmlformats.org/officeDocument/2006/relationships/image" Target="../media/image341.png"/></Relationships>
</file>

<file path=ppt/slides/_rels/slide4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3.xml"/></Relationships>
</file>

<file path=ppt/slides/_rels/slide46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4.xml"/></Relationships>
</file>

<file path=ppt/slides/_rels/slide46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5.xml"/></Relationships>
</file>

<file path=ppt/slides/_rels/slide46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6.xml"/></Relationships>
</file>

<file path=ppt/slides/_rels/slide46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7.xml"/></Relationships>
</file>

<file path=ppt/slides/_rels/slide46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8.xml"/><Relationship Id="rId3" Type="http://schemas.openxmlformats.org/officeDocument/2006/relationships/image" Target="../media/image352.png"/></Relationships>
</file>

<file path=ppt/slides/_rels/slide46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9.xml"/><Relationship Id="rId3" Type="http://schemas.openxmlformats.org/officeDocument/2006/relationships/image" Target="../media/image33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7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70.xml"/><Relationship Id="rId3" Type="http://schemas.openxmlformats.org/officeDocument/2006/relationships/image" Target="../media/image347.png"/></Relationships>
</file>

<file path=ppt/slides/_rels/slide47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1.xml"/><Relationship Id="rId3" Type="http://schemas.openxmlformats.org/officeDocument/2006/relationships/image" Target="../media/image342.jpg"/></Relationships>
</file>

<file path=ppt/slides/_rels/slide47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2.xml"/><Relationship Id="rId3" Type="http://schemas.openxmlformats.org/officeDocument/2006/relationships/image" Target="../media/image351.png"/><Relationship Id="rId4" Type="http://schemas.openxmlformats.org/officeDocument/2006/relationships/image" Target="../media/image345.png"/></Relationships>
</file>

<file path=ppt/slides/_rels/slide47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3.xml"/><Relationship Id="rId3" Type="http://schemas.openxmlformats.org/officeDocument/2006/relationships/image" Target="../media/image344.jpg"/></Relationships>
</file>

<file path=ppt/slides/_rels/slide47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4.xml"/><Relationship Id="rId3" Type="http://schemas.openxmlformats.org/officeDocument/2006/relationships/image" Target="../media/image348.jpg"/><Relationship Id="rId4" Type="http://schemas.openxmlformats.org/officeDocument/2006/relationships/image" Target="../media/image346.jpg"/></Relationships>
</file>

<file path=ppt/slides/_rels/slide4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5.xml"/></Relationships>
</file>

<file path=ppt/slides/_rels/slide47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6.xml"/></Relationships>
</file>

<file path=ppt/slides/_rels/slide47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7.xml"/><Relationship Id="rId3" Type="http://schemas.openxmlformats.org/officeDocument/2006/relationships/image" Target="../media/image355.png"/></Relationships>
</file>

<file path=ppt/slides/_rels/slide47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8.xml"/><Relationship Id="rId3" Type="http://schemas.openxmlformats.org/officeDocument/2006/relationships/image" Target="../media/image353.png"/></Relationships>
</file>

<file path=ppt/slides/_rels/slide47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9.xml"/><Relationship Id="rId3" Type="http://schemas.openxmlformats.org/officeDocument/2006/relationships/image" Target="../media/image34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s>
</file>

<file path=ppt/slides/_rels/slide48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0.xml"/><Relationship Id="rId3" Type="http://schemas.openxmlformats.org/officeDocument/2006/relationships/image" Target="../media/image360.png"/></Relationships>
</file>

<file path=ppt/slides/_rels/slide48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81.xml"/><Relationship Id="rId3" Type="http://schemas.openxmlformats.org/officeDocument/2006/relationships/image" Target="../media/image356.png"/></Relationships>
</file>

<file path=ppt/slides/_rels/slide48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2.xml"/><Relationship Id="rId3" Type="http://schemas.openxmlformats.org/officeDocument/2006/relationships/image" Target="../media/image359.png"/></Relationships>
</file>

<file path=ppt/slides/_rels/slide48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3.xml"/><Relationship Id="rId3" Type="http://schemas.openxmlformats.org/officeDocument/2006/relationships/image" Target="../media/image357.jpg"/></Relationships>
</file>

<file path=ppt/slides/_rels/slide48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4.xml"/><Relationship Id="rId3" Type="http://schemas.openxmlformats.org/officeDocument/2006/relationships/image" Target="../media/image362.jpg"/></Relationships>
</file>

<file path=ppt/slides/_rels/slide48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5.xml"/><Relationship Id="rId3" Type="http://schemas.openxmlformats.org/officeDocument/2006/relationships/image" Target="../media/image362.jpg"/></Relationships>
</file>

<file path=ppt/slides/_rels/slide48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6.xml"/><Relationship Id="rId3" Type="http://schemas.openxmlformats.org/officeDocument/2006/relationships/image" Target="../media/image363.png"/></Relationships>
</file>

<file path=ppt/slides/_rels/slide4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7.xml"/></Relationships>
</file>

<file path=ppt/slides/_rels/slide48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8.xml"/></Relationships>
</file>

<file path=ppt/slides/_rels/slide48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89.xml"/><Relationship Id="rId3" Type="http://schemas.openxmlformats.org/officeDocument/2006/relationships/image" Target="../media/image36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s>
</file>

<file path=ppt/slides/_rels/slide49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0.xml"/></Relationships>
</file>

<file path=ppt/slides/_rels/slide49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1.xml"/></Relationships>
</file>

<file path=ppt/slides/_rels/slide49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92.xml"/><Relationship Id="rId3" Type="http://schemas.openxmlformats.org/officeDocument/2006/relationships/image" Target="../media/image366.png"/></Relationships>
</file>

<file path=ppt/slides/_rels/slide49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3.xml"/></Relationships>
</file>

<file path=ppt/slides/_rels/slide49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4.xml"/><Relationship Id="rId3" Type="http://schemas.openxmlformats.org/officeDocument/2006/relationships/image" Target="../media/image365.jpg"/></Relationships>
</file>

<file path=ppt/slides/_rels/slide49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5.xml"/><Relationship Id="rId3" Type="http://schemas.openxmlformats.org/officeDocument/2006/relationships/image" Target="../media/image368.jpg"/></Relationships>
</file>

<file path=ppt/slides/_rels/slide49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6.xml"/><Relationship Id="rId3" Type="http://schemas.openxmlformats.org/officeDocument/2006/relationships/image" Target="../media/image377.jpg"/><Relationship Id="rId4" Type="http://schemas.openxmlformats.org/officeDocument/2006/relationships/image" Target="../media/image367.jpg"/></Relationships>
</file>

<file path=ppt/slides/_rels/slide49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7.xml"/><Relationship Id="rId3" Type="http://schemas.openxmlformats.org/officeDocument/2006/relationships/image" Target="../media/image370.png"/></Relationships>
</file>

<file path=ppt/slides/_rels/slide49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8.xml"/><Relationship Id="rId3" Type="http://schemas.openxmlformats.org/officeDocument/2006/relationships/image" Target="../media/image372.png"/></Relationships>
</file>

<file path=ppt/slides/_rels/slide49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9.xml"/><Relationship Id="rId3" Type="http://schemas.openxmlformats.org/officeDocument/2006/relationships/image" Target="../media/image36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0.xml"/><Relationship Id="rId3" Type="http://schemas.openxmlformats.org/officeDocument/2006/relationships/image" Target="../media/image56.png"/></Relationships>
</file>

<file path=ppt/slides/_rels/slide50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0.xml"/></Relationships>
</file>

<file path=ppt/slides/_rels/slide50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1.xml"/><Relationship Id="rId3" Type="http://schemas.openxmlformats.org/officeDocument/2006/relationships/image" Target="../media/image371.png"/></Relationships>
</file>

<file path=ppt/slides/_rels/slide50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2.xml"/></Relationships>
</file>

<file path=ppt/slides/_rels/slide50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3.xml"/></Relationships>
</file>

<file path=ppt/slides/_rels/slide50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4.xml"/><Relationship Id="rId3" Type="http://schemas.openxmlformats.org/officeDocument/2006/relationships/image" Target="../media/image373.png"/></Relationships>
</file>

<file path=ppt/slides/_rels/slide50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5.xml"/></Relationships>
</file>

<file path=ppt/slides/_rels/slide50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6.xml"/></Relationships>
</file>

<file path=ppt/slides/_rels/slide50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07.xml"/></Relationships>
</file>

<file path=ppt/slides/_rels/slide50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8.xml"/></Relationships>
</file>

<file path=ppt/slides/_rels/slide50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9.xml"/><Relationship Id="rId3" Type="http://schemas.openxmlformats.org/officeDocument/2006/relationships/image" Target="../media/image374.jpg"/><Relationship Id="rId4" Type="http://schemas.openxmlformats.org/officeDocument/2006/relationships/image" Target="../media/image38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s>
</file>

<file path=ppt/slides/_rels/slide5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0.xml"/><Relationship Id="rId3" Type="http://schemas.openxmlformats.org/officeDocument/2006/relationships/image" Target="../media/image375.png"/></Relationships>
</file>

<file path=ppt/slides/_rels/slide5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1.xml"/><Relationship Id="rId3" Type="http://schemas.openxmlformats.org/officeDocument/2006/relationships/image" Target="../media/image378.png"/></Relationships>
</file>

<file path=ppt/slides/_rels/slide5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2.xml"/></Relationships>
</file>

<file path=ppt/slides/_rels/slide5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13.xml"/><Relationship Id="rId3" Type="http://schemas.openxmlformats.org/officeDocument/2006/relationships/image" Target="../media/image379.png"/></Relationships>
</file>

<file path=ppt/slides/_rels/slide5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4.xml"/><Relationship Id="rId3" Type="http://schemas.openxmlformats.org/officeDocument/2006/relationships/image" Target="../media/image256.jpg"/></Relationships>
</file>

<file path=ppt/slides/_rels/slide5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5.xml"/></Relationships>
</file>

<file path=ppt/slides/_rels/slide5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6.xml"/></Relationships>
</file>

<file path=ppt/slides/_rels/slide5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7.xml"/></Relationships>
</file>

<file path=ppt/slides/_rels/slide5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8.xml"/><Relationship Id="rId3" Type="http://schemas.openxmlformats.org/officeDocument/2006/relationships/image" Target="../media/image165.jpg"/></Relationships>
</file>

<file path=ppt/slides/_rels/slide5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9.xml"/><Relationship Id="rId3" Type="http://schemas.openxmlformats.org/officeDocument/2006/relationships/image" Target="../media/image380.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s>
</file>

<file path=ppt/slides/_rels/slide5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0.xml"/></Relationships>
</file>

<file path=ppt/slides/_rels/slide5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1.xml"/><Relationship Id="rId3" Type="http://schemas.openxmlformats.org/officeDocument/2006/relationships/image" Target="../media/image382.jpg"/><Relationship Id="rId4" Type="http://schemas.openxmlformats.org/officeDocument/2006/relationships/image" Target="../media/image385.jpg"/></Relationships>
</file>

<file path=ppt/slides/_rels/slide5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2.xml"/><Relationship Id="rId3" Type="http://schemas.openxmlformats.org/officeDocument/2006/relationships/image" Target="../media/image382.jpg"/><Relationship Id="rId4" Type="http://schemas.openxmlformats.org/officeDocument/2006/relationships/image" Target="../media/image385.jpg"/></Relationships>
</file>

<file path=ppt/slides/_rels/slide5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3.xml"/></Relationships>
</file>

<file path=ppt/slides/_rels/slide5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4.xml"/><Relationship Id="rId3" Type="http://schemas.openxmlformats.org/officeDocument/2006/relationships/image" Target="../media/image386.jpg"/></Relationships>
</file>

<file path=ppt/slides/_rels/slide5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5.xml"/></Relationships>
</file>

<file path=ppt/slides/_rels/slide5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6.xml"/></Relationships>
</file>

<file path=ppt/slides/_rels/slide5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7.xml"/><Relationship Id="rId3" Type="http://schemas.openxmlformats.org/officeDocument/2006/relationships/image" Target="../media/image387.jpg"/></Relationships>
</file>

<file path=ppt/slides/_rels/slide5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8.xml"/><Relationship Id="rId3" Type="http://schemas.openxmlformats.org/officeDocument/2006/relationships/image" Target="../media/image388.jpg"/></Relationships>
</file>

<file path=ppt/slides/_rels/slide5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s>
</file>

<file path=ppt/slides/_rels/slide5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0.xml"/><Relationship Id="rId3" Type="http://schemas.openxmlformats.org/officeDocument/2006/relationships/image" Target="../media/image391.jpg"/></Relationships>
</file>

<file path=ppt/slides/_rels/slide5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1.xml"/><Relationship Id="rId3" Type="http://schemas.openxmlformats.org/officeDocument/2006/relationships/image" Target="../media/image389.png"/></Relationships>
</file>

<file path=ppt/slides/_rels/slide5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2.xml"/><Relationship Id="rId3" Type="http://schemas.openxmlformats.org/officeDocument/2006/relationships/image" Target="../media/image390.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 Id="rId3" Type="http://schemas.openxmlformats.org/officeDocument/2006/relationships/image" Target="../media/image5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 Id="rId3" Type="http://schemas.openxmlformats.org/officeDocument/2006/relationships/image" Target="../media/image120.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8.xml"/><Relationship Id="rId3" Type="http://schemas.openxmlformats.org/officeDocument/2006/relationships/image" Target="../media/image58.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2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2.xml"/><Relationship Id="rId3" Type="http://schemas.openxmlformats.org/officeDocument/2006/relationships/image" Target="../media/image6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3.xml"/><Relationship Id="rId3" Type="http://schemas.openxmlformats.org/officeDocument/2006/relationships/image" Target="../media/image6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4.xml"/><Relationship Id="rId3" Type="http://schemas.openxmlformats.org/officeDocument/2006/relationships/image" Target="../media/image6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5.xml"/><Relationship Id="rId3" Type="http://schemas.openxmlformats.org/officeDocument/2006/relationships/image" Target="../media/image68.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6.xml"/><Relationship Id="rId3" Type="http://schemas.openxmlformats.org/officeDocument/2006/relationships/image" Target="../media/image6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8.xml"/><Relationship Id="rId3" Type="http://schemas.openxmlformats.org/officeDocument/2006/relationships/image" Target="../media/image67.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9.xml"/><Relationship Id="rId3" Type="http://schemas.openxmlformats.org/officeDocument/2006/relationships/image" Target="../media/image6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0.xml"/><Relationship Id="rId3" Type="http://schemas.openxmlformats.org/officeDocument/2006/relationships/image" Target="../media/image61.jpg"/><Relationship Id="rId4" Type="http://schemas.openxmlformats.org/officeDocument/2006/relationships/image" Target="../media/image65.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1.xml"/><Relationship Id="rId3" Type="http://schemas.openxmlformats.org/officeDocument/2006/relationships/image" Target="../media/image83.png"/><Relationship Id="rId4" Type="http://schemas.openxmlformats.org/officeDocument/2006/relationships/image" Target="../media/image70.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2.xml"/><Relationship Id="rId3" Type="http://schemas.openxmlformats.org/officeDocument/2006/relationships/image" Target="../media/image75.png"/><Relationship Id="rId4" Type="http://schemas.openxmlformats.org/officeDocument/2006/relationships/image" Target="../media/image76.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4.xml"/><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85.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5.xml"/><Relationship Id="rId3" Type="http://schemas.openxmlformats.org/officeDocument/2006/relationships/image" Target="../media/image74.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6.xml"/><Relationship Id="rId3" Type="http://schemas.openxmlformats.org/officeDocument/2006/relationships/image" Target="../media/image71.png"/><Relationship Id="rId4" Type="http://schemas.openxmlformats.org/officeDocument/2006/relationships/image" Target="../media/image77.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7.xml"/><Relationship Id="rId3" Type="http://schemas.openxmlformats.org/officeDocument/2006/relationships/image" Target="../media/image88.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8.xml"/><Relationship Id="rId3" Type="http://schemas.openxmlformats.org/officeDocument/2006/relationships/image" Target="../media/image82.jpg"/><Relationship Id="rId4" Type="http://schemas.openxmlformats.org/officeDocument/2006/relationships/image" Target="../media/image79.jpg"/><Relationship Id="rId5" Type="http://schemas.openxmlformats.org/officeDocument/2006/relationships/image" Target="../media/image80.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9.xml"/><Relationship Id="rId3" Type="http://schemas.openxmlformats.org/officeDocument/2006/relationships/image" Target="../media/image78.png"/><Relationship Id="rId4" Type="http://schemas.openxmlformats.org/officeDocument/2006/relationships/image" Target="../media/image8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20.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0.xml"/><Relationship Id="rId3" Type="http://schemas.openxmlformats.org/officeDocument/2006/relationships/image" Target="../media/image97.jpg"/><Relationship Id="rId4" Type="http://schemas.openxmlformats.org/officeDocument/2006/relationships/image" Target="../media/image91.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1.xml"/><Relationship Id="rId3" Type="http://schemas.openxmlformats.org/officeDocument/2006/relationships/image" Target="../media/image81.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2.xml"/><Relationship Id="rId3" Type="http://schemas.openxmlformats.org/officeDocument/2006/relationships/image" Target="../media/image90.jpg"/><Relationship Id="rId4" Type="http://schemas.openxmlformats.org/officeDocument/2006/relationships/image" Target="../media/image92.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3.xml"/><Relationship Id="rId3" Type="http://schemas.openxmlformats.org/officeDocument/2006/relationships/image" Target="../media/image89.jpg"/><Relationship Id="rId4" Type="http://schemas.openxmlformats.org/officeDocument/2006/relationships/image" Target="../media/image100.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4.xml"/><Relationship Id="rId3" Type="http://schemas.openxmlformats.org/officeDocument/2006/relationships/image" Target="../media/image95.jpg"/><Relationship Id="rId4" Type="http://schemas.openxmlformats.org/officeDocument/2006/relationships/image" Target="../media/image87.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5.xml"/><Relationship Id="rId3" Type="http://schemas.openxmlformats.org/officeDocument/2006/relationships/image" Target="../media/image86.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6.xml"/><Relationship Id="rId3" Type="http://schemas.openxmlformats.org/officeDocument/2006/relationships/image" Target="../media/image93.jpg"/><Relationship Id="rId4" Type="http://schemas.openxmlformats.org/officeDocument/2006/relationships/image" Target="../media/image99.jpg"/><Relationship Id="rId5" Type="http://schemas.openxmlformats.org/officeDocument/2006/relationships/image" Target="../media/image102.jpg"/><Relationship Id="rId6" Type="http://schemas.openxmlformats.org/officeDocument/2006/relationships/image" Target="../media/image101.jpg"/><Relationship Id="rId7" Type="http://schemas.openxmlformats.org/officeDocument/2006/relationships/image" Target="../media/image94.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7.xml"/><Relationship Id="rId3" Type="http://schemas.openxmlformats.org/officeDocument/2006/relationships/image" Target="../media/image69.jpg"/><Relationship Id="rId4" Type="http://schemas.openxmlformats.org/officeDocument/2006/relationships/image" Target="../media/image65.jpg"/><Relationship Id="rId5" Type="http://schemas.openxmlformats.org/officeDocument/2006/relationships/image" Target="../media/image74.jpg"/><Relationship Id="rId6" Type="http://schemas.openxmlformats.org/officeDocument/2006/relationships/image" Target="../media/image71.png"/><Relationship Id="rId7" Type="http://schemas.openxmlformats.org/officeDocument/2006/relationships/image" Target="../media/image81.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8.xml"/><Relationship Id="rId3" Type="http://schemas.openxmlformats.org/officeDocument/2006/relationships/image" Target="../media/image69.jpg"/><Relationship Id="rId4" Type="http://schemas.openxmlformats.org/officeDocument/2006/relationships/image" Target="../media/image65.jpg"/><Relationship Id="rId5" Type="http://schemas.openxmlformats.org/officeDocument/2006/relationships/image" Target="../media/image74.jpg"/><Relationship Id="rId6" Type="http://schemas.openxmlformats.org/officeDocument/2006/relationships/image" Target="../media/image71.png"/><Relationship Id="rId7" Type="http://schemas.openxmlformats.org/officeDocument/2006/relationships/image" Target="../media/image81.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9.xml"/><Relationship Id="rId3" Type="http://schemas.openxmlformats.org/officeDocument/2006/relationships/image" Target="../media/image108.png"/><Relationship Id="rId4" Type="http://schemas.openxmlformats.org/officeDocument/2006/relationships/image" Target="../media/image10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5.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0.xml"/><Relationship Id="rId3" Type="http://schemas.openxmlformats.org/officeDocument/2006/relationships/image" Target="../media/image117.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1.xml"/><Relationship Id="rId3" Type="http://schemas.openxmlformats.org/officeDocument/2006/relationships/image" Target="../media/image106.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4.xml"/><Relationship Id="rId3" Type="http://schemas.openxmlformats.org/officeDocument/2006/relationships/image" Target="../media/image112.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5.xml"/><Relationship Id="rId3" Type="http://schemas.openxmlformats.org/officeDocument/2006/relationships/image" Target="../media/image118.png"/><Relationship Id="rId4" Type="http://schemas.openxmlformats.org/officeDocument/2006/relationships/image" Target="../media/image111.jp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6.xml"/><Relationship Id="rId3" Type="http://schemas.openxmlformats.org/officeDocument/2006/relationships/image" Target="../media/image110.png"/><Relationship Id="rId4" Type="http://schemas.openxmlformats.org/officeDocument/2006/relationships/image" Target="../media/image109.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8.xml"/><Relationship Id="rId3" Type="http://schemas.openxmlformats.org/officeDocument/2006/relationships/image" Target="../media/image119.png"/><Relationship Id="rId4" Type="http://schemas.openxmlformats.org/officeDocument/2006/relationships/image" Target="../media/image122.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9.xml"/><Relationship Id="rId3" Type="http://schemas.openxmlformats.org/officeDocument/2006/relationships/image" Target="../media/image115.png"/><Relationship Id="rId4" Type="http://schemas.openxmlformats.org/officeDocument/2006/relationships/image" Target="../media/image113.jpg"/><Relationship Id="rId5" Type="http://schemas.openxmlformats.org/officeDocument/2006/relationships/image" Target="../media/image1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1"/>
          <p:cNvSpPr txBox="1"/>
          <p:nvPr>
            <p:ph type="ctrTitle"/>
          </p:nvPr>
        </p:nvSpPr>
        <p:spPr>
          <a:xfrm>
            <a:off x="3146898" y="2027136"/>
            <a:ext cx="5898204" cy="2803728"/>
          </a:xfrm>
          <a:prstGeom prst="rect">
            <a:avLst/>
          </a:prstGeom>
          <a:noFill/>
          <a:ln>
            <a:noFill/>
          </a:ln>
          <a:effectLst>
            <a:outerShdw blurRad="50800" rotWithShape="0" algn="t" dir="5400000" dist="38100">
              <a:srgbClr val="000000">
                <a:alpha val="40000"/>
              </a:srgbClr>
            </a:outerShdw>
          </a:effectLst>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6000"/>
              <a:buFont typeface="Arial Black"/>
              <a:buNone/>
            </a:pPr>
            <a:r>
              <a:rPr lang="en-US"/>
              <a:t>OB/GYN</a:t>
            </a:r>
            <a:br>
              <a:rPr lang="en-US"/>
            </a:br>
            <a:r>
              <a:rPr lang="en-US"/>
              <a:t>Mini-OSCE</a:t>
            </a:r>
            <a:endParaRPr/>
          </a:p>
        </p:txBody>
      </p:sp>
      <p:sp>
        <p:nvSpPr>
          <p:cNvPr id="138" name="Google Shape;138;p1"/>
          <p:cNvSpPr txBox="1"/>
          <p:nvPr/>
        </p:nvSpPr>
        <p:spPr>
          <a:xfrm>
            <a:off x="596348" y="580445"/>
            <a:ext cx="3291900" cy="2862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800" u="none" cap="none" strike="noStrike">
                <a:solidFill>
                  <a:schemeClr val="lt1"/>
                </a:solidFill>
                <a:latin typeface="Calibri"/>
                <a:ea typeface="Calibri"/>
                <a:cs typeface="Calibri"/>
                <a:sym typeface="Calibri"/>
              </a:rPr>
              <a:t>Edited by : </a:t>
            </a:r>
            <a:endParaRPr/>
          </a:p>
          <a:p>
            <a:pPr indent="0" lvl="0" marL="0" marR="0" rtl="0" algn="l">
              <a:spcBef>
                <a:spcPts val="0"/>
              </a:spcBef>
              <a:spcAft>
                <a:spcPts val="0"/>
              </a:spcAft>
              <a:buNone/>
            </a:pPr>
            <a:r>
              <a:rPr b="1" lang="en-US" sz="1800">
                <a:solidFill>
                  <a:schemeClr val="lt1"/>
                </a:solidFill>
                <a:latin typeface="Calibri"/>
                <a:ea typeface="Calibri"/>
                <a:cs typeface="Calibri"/>
                <a:sym typeface="Calibri"/>
              </a:rPr>
              <a:t>Hala Emad Samara</a:t>
            </a:r>
            <a:br>
              <a:rPr b="1" lang="en-US" sz="1800">
                <a:solidFill>
                  <a:schemeClr val="lt1"/>
                </a:solidFill>
                <a:latin typeface="Calibri"/>
                <a:ea typeface="Calibri"/>
                <a:cs typeface="Calibri"/>
                <a:sym typeface="Calibri"/>
              </a:rPr>
            </a:br>
            <a:r>
              <a:rPr b="1" lang="en-US" sz="1800">
                <a:solidFill>
                  <a:schemeClr val="lt1"/>
                </a:solidFill>
                <a:latin typeface="Calibri"/>
                <a:ea typeface="Calibri"/>
                <a:cs typeface="Calibri"/>
                <a:sym typeface="Calibri"/>
              </a:rPr>
              <a:t>Jana Nassar Almuhaisen</a:t>
            </a:r>
            <a:endParaRPr b="1" sz="1800">
              <a:solidFill>
                <a:schemeClr val="lt1"/>
              </a:solidFill>
              <a:latin typeface="Calibri"/>
              <a:ea typeface="Calibri"/>
              <a:cs typeface="Calibri"/>
              <a:sym typeface="Calibri"/>
            </a:endParaRPr>
          </a:p>
          <a:p>
            <a:pPr indent="0" lvl="0" marL="0" marR="0" rtl="0" algn="l">
              <a:spcBef>
                <a:spcPts val="0"/>
              </a:spcBef>
              <a:spcAft>
                <a:spcPts val="0"/>
              </a:spcAft>
              <a:buNone/>
            </a:pPr>
            <a:r>
              <a:rPr b="1" lang="en-US" sz="1800">
                <a:solidFill>
                  <a:schemeClr val="lt1"/>
                </a:solidFill>
                <a:latin typeface="Calibri"/>
                <a:ea typeface="Calibri"/>
                <a:cs typeface="Calibri"/>
                <a:sym typeface="Calibri"/>
              </a:rPr>
              <a:t>Rama Ismail Abu Qdeiri</a:t>
            </a:r>
            <a:br>
              <a:rPr b="1" lang="en-US" sz="1800">
                <a:solidFill>
                  <a:schemeClr val="lt1"/>
                </a:solidFill>
                <a:latin typeface="Calibri"/>
                <a:ea typeface="Calibri"/>
                <a:cs typeface="Calibri"/>
                <a:sym typeface="Calibri"/>
              </a:rPr>
            </a:br>
            <a:r>
              <a:rPr b="1" lang="en-US" sz="1800">
                <a:solidFill>
                  <a:schemeClr val="lt1"/>
                </a:solidFill>
                <a:latin typeface="Calibri"/>
                <a:ea typeface="Calibri"/>
                <a:cs typeface="Calibri"/>
                <a:sym typeface="Calibri"/>
              </a:rPr>
              <a:t>Eslam wasfi AL-tarawneh</a:t>
            </a:r>
            <a:br>
              <a:rPr b="1" lang="en-US" sz="1800">
                <a:solidFill>
                  <a:schemeClr val="lt1"/>
                </a:solidFill>
                <a:latin typeface="Calibri"/>
                <a:ea typeface="Calibri"/>
                <a:cs typeface="Calibri"/>
                <a:sym typeface="Calibri"/>
              </a:rPr>
            </a:br>
            <a:r>
              <a:rPr b="1" lang="en-US" sz="1800">
                <a:solidFill>
                  <a:schemeClr val="lt1"/>
                </a:solidFill>
                <a:latin typeface="Calibri"/>
                <a:ea typeface="Calibri"/>
                <a:cs typeface="Calibri"/>
                <a:sym typeface="Calibri"/>
              </a:rPr>
              <a:t>shaden abd dalain </a:t>
            </a:r>
            <a:br>
              <a:rPr b="1" lang="en-US" sz="1800">
                <a:solidFill>
                  <a:schemeClr val="lt1"/>
                </a:solidFill>
                <a:latin typeface="Calibri"/>
                <a:ea typeface="Calibri"/>
                <a:cs typeface="Calibri"/>
                <a:sym typeface="Calibri"/>
              </a:rPr>
            </a:br>
            <a:r>
              <a:rPr b="1" lang="en-US" sz="1800">
                <a:solidFill>
                  <a:schemeClr val="lt1"/>
                </a:solidFill>
                <a:latin typeface="Calibri"/>
                <a:ea typeface="Calibri"/>
                <a:cs typeface="Calibri"/>
                <a:sym typeface="Calibri"/>
              </a:rPr>
              <a:t>Leen ayham allaan</a:t>
            </a:r>
            <a:endParaRPr b="1" sz="1800">
              <a:solidFill>
                <a:schemeClr val="lt1"/>
              </a:solidFill>
              <a:latin typeface="Calibri"/>
              <a:ea typeface="Calibri"/>
              <a:cs typeface="Calibri"/>
              <a:sym typeface="Calibri"/>
            </a:endParaRPr>
          </a:p>
          <a:p>
            <a:pPr indent="0" lvl="0" marL="0" marR="0" rtl="0" algn="l">
              <a:spcBef>
                <a:spcPts val="0"/>
              </a:spcBef>
              <a:spcAft>
                <a:spcPts val="0"/>
              </a:spcAft>
              <a:buNone/>
            </a:pPr>
            <a:r>
              <a:rPr b="1" lang="en-US" sz="1800">
                <a:solidFill>
                  <a:schemeClr val="lt1"/>
                </a:solidFill>
                <a:latin typeface="Calibri"/>
                <a:ea typeface="Calibri"/>
                <a:cs typeface="Calibri"/>
                <a:sym typeface="Calibri"/>
              </a:rPr>
              <a:t>Yousef hatem AL-tarawneh</a:t>
            </a:r>
            <a:br>
              <a:rPr b="1" lang="en-US" sz="1800">
                <a:solidFill>
                  <a:schemeClr val="lt1"/>
                </a:solidFill>
                <a:latin typeface="Calibri"/>
                <a:ea typeface="Calibri"/>
                <a:cs typeface="Calibri"/>
                <a:sym typeface="Calibri"/>
              </a:rPr>
            </a:br>
            <a:r>
              <a:rPr b="1" lang="en-US" sz="1800">
                <a:solidFill>
                  <a:schemeClr val="lt1"/>
                </a:solidFill>
                <a:latin typeface="Calibri"/>
                <a:ea typeface="Calibri"/>
                <a:cs typeface="Calibri"/>
                <a:sym typeface="Calibri"/>
              </a:rPr>
              <a:t>Mothana AL-takhaineh </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9"/>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4. Internal rotation</a:t>
            </a:r>
            <a:endParaRPr/>
          </a:p>
        </p:txBody>
      </p:sp>
      <p:sp>
        <p:nvSpPr>
          <p:cNvPr id="195" name="Google Shape;195;p9"/>
          <p:cNvSpPr txBox="1"/>
          <p:nvPr>
            <p:ph idx="1" type="body"/>
          </p:nvPr>
        </p:nvSpPr>
        <p:spPr>
          <a:xfrm>
            <a:off x="838200" y="1305026"/>
            <a:ext cx="10515600" cy="48719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400"/>
              <a:buChar char="❖"/>
            </a:pPr>
            <a:r>
              <a:rPr lang="en-US" sz="2400"/>
              <a:t>Occurs after the descent between the 2 ischial spines. If the head is well flexed, the occiput will be the leading point, and on reaching the sloping gutter of the levator ani muscles it will be encouraged to rotate anteriorly so that the sagittal suture now lies in the AP diameter of the pelvic outlet (i.e., the widest diameter). </a:t>
            </a:r>
            <a:endParaRPr/>
          </a:p>
          <a:p>
            <a:pPr indent="-228600" lvl="0" marL="228600" rtl="0" algn="l">
              <a:lnSpc>
                <a:spcPct val="90000"/>
              </a:lnSpc>
              <a:spcBef>
                <a:spcPts val="1000"/>
              </a:spcBef>
              <a:spcAft>
                <a:spcPts val="0"/>
              </a:spcAft>
              <a:buClr>
                <a:srgbClr val="45515E"/>
              </a:buClr>
              <a:buSzPts val="2400"/>
              <a:buChar char="❖"/>
            </a:pPr>
            <a:r>
              <a:rPr lang="en-US" sz="2400"/>
              <a:t>If the fetus has engaged in the OP position, internal rotation can occur from an OP position to an OA position. This long internal rotation may explain the increased duration of labor associated with OP position. </a:t>
            </a:r>
            <a:endParaRPr/>
          </a:p>
          <a:p>
            <a:pPr indent="-228600" lvl="0" marL="228600" rtl="0" algn="l">
              <a:lnSpc>
                <a:spcPct val="90000"/>
              </a:lnSpc>
              <a:spcBef>
                <a:spcPts val="1000"/>
              </a:spcBef>
              <a:spcAft>
                <a:spcPts val="0"/>
              </a:spcAft>
              <a:buClr>
                <a:srgbClr val="45515E"/>
              </a:buClr>
              <a:buSzPts val="2400"/>
              <a:buChar char="❖"/>
            </a:pPr>
            <a:r>
              <a:rPr lang="en-US" sz="2400"/>
              <a:t>Alternatively, an OP position may persist, resulting in a ‘face to pubes’ delivery. Furthermore, the persistent OP position may be associated with extension of the fetal head and a resulting increase in the diameter presented to the pelvic outlet. This may lead to obstructed labor and the need for instrumental delivery or even caesarean section.</a:t>
            </a:r>
            <a:endParaRPr/>
          </a:p>
        </p:txBody>
      </p:sp>
      <p:pic>
        <p:nvPicPr>
          <p:cNvPr id="196" name="Google Shape;196;p9"/>
          <p:cNvPicPr preferRelativeResize="0"/>
          <p:nvPr/>
        </p:nvPicPr>
        <p:blipFill rotWithShape="1">
          <a:blip r:embed="rId3">
            <a:alphaModFix/>
          </a:blip>
          <a:srcRect b="0" l="0" r="0" t="0"/>
          <a:stretch/>
        </p:blipFill>
        <p:spPr>
          <a:xfrm>
            <a:off x="10412867" y="5142268"/>
            <a:ext cx="1779132" cy="1715732"/>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7" name="Shape 907"/>
        <p:cNvGrpSpPr/>
        <p:nvPr/>
      </p:nvGrpSpPr>
      <p:grpSpPr>
        <a:xfrm>
          <a:off x="0" y="0"/>
          <a:ext cx="0" cy="0"/>
          <a:chOff x="0" y="0"/>
          <a:chExt cx="0" cy="0"/>
        </a:xfrm>
      </p:grpSpPr>
      <p:sp>
        <p:nvSpPr>
          <p:cNvPr id="908" name="Google Shape;908;p89"/>
          <p:cNvSpPr txBox="1"/>
          <p:nvPr>
            <p:ph type="title"/>
          </p:nvPr>
        </p:nvSpPr>
        <p:spPr>
          <a:xfrm>
            <a:off x="2875757" y="191239"/>
            <a:ext cx="6348413" cy="13208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sz="4400"/>
              <a:t>Vacuum </a:t>
            </a:r>
            <a:endParaRPr sz="4400"/>
          </a:p>
        </p:txBody>
      </p:sp>
      <p:sp>
        <p:nvSpPr>
          <p:cNvPr id="909" name="Google Shape;909;p89"/>
          <p:cNvSpPr txBox="1"/>
          <p:nvPr>
            <p:ph idx="1" type="body"/>
          </p:nvPr>
        </p:nvSpPr>
        <p:spPr>
          <a:xfrm>
            <a:off x="695400" y="1169243"/>
            <a:ext cx="11017224" cy="5572125"/>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rgbClr val="2F5496"/>
              </a:buClr>
              <a:buSzPts val="2240"/>
              <a:buNone/>
            </a:pPr>
            <a:r>
              <a:rPr lang="en-US" sz="2800"/>
              <a:t>    Has different sizes (according to the </a:t>
            </a:r>
            <a:r>
              <a:rPr lang="en-US" sz="2800" u="sng"/>
              <a:t>size of the fetal head</a:t>
            </a:r>
            <a:r>
              <a:rPr lang="en-US" sz="2800"/>
              <a:t> and </a:t>
            </a:r>
            <a:r>
              <a:rPr lang="en-US" sz="2800" u="sng"/>
              <a:t>whether the mother is multi or primi</a:t>
            </a:r>
            <a:r>
              <a:rPr lang="en-US" sz="2800"/>
              <a:t> )</a:t>
            </a:r>
            <a:endParaRPr/>
          </a:p>
          <a:p>
            <a:pPr indent="-228600" lvl="0" marL="228600" rtl="0" algn="l">
              <a:lnSpc>
                <a:spcPct val="100000"/>
              </a:lnSpc>
              <a:spcBef>
                <a:spcPts val="1000"/>
              </a:spcBef>
              <a:spcAft>
                <a:spcPts val="0"/>
              </a:spcAft>
              <a:buClr>
                <a:srgbClr val="2F5496"/>
              </a:buClr>
              <a:buSzPts val="2560"/>
              <a:buChar char="❖"/>
            </a:pPr>
            <a:r>
              <a:rPr b="1" lang="en-US" sz="3200"/>
              <a:t>Indications</a:t>
            </a:r>
            <a:r>
              <a:rPr b="1" lang="en-US" sz="2800"/>
              <a:t> :</a:t>
            </a:r>
            <a:endParaRPr b="1" sz="2800"/>
          </a:p>
          <a:p>
            <a:pPr indent="-228600" lvl="1" marL="685800" rtl="0" algn="l">
              <a:lnSpc>
                <a:spcPct val="100000"/>
              </a:lnSpc>
              <a:spcBef>
                <a:spcPts val="1000"/>
              </a:spcBef>
              <a:spcAft>
                <a:spcPts val="0"/>
              </a:spcAft>
              <a:buClr>
                <a:srgbClr val="2F5496"/>
              </a:buClr>
              <a:buSzPts val="2000"/>
              <a:buChar char="o"/>
            </a:pPr>
            <a:r>
              <a:rPr lang="en-US" sz="2500"/>
              <a:t> </a:t>
            </a:r>
            <a:r>
              <a:rPr lang="en-US" sz="2800"/>
              <a:t>Prolonged second-stage labor. </a:t>
            </a:r>
            <a:endParaRPr/>
          </a:p>
          <a:p>
            <a:pPr indent="-228600" lvl="1" marL="685800" rtl="0" algn="l">
              <a:lnSpc>
                <a:spcPct val="100000"/>
              </a:lnSpc>
              <a:spcBef>
                <a:spcPts val="1000"/>
              </a:spcBef>
              <a:spcAft>
                <a:spcPts val="0"/>
              </a:spcAft>
              <a:buClr>
                <a:srgbClr val="2F5496"/>
              </a:buClr>
              <a:buSzPts val="2240"/>
              <a:buChar char="o"/>
            </a:pPr>
            <a:r>
              <a:rPr lang="en-US" sz="2800"/>
              <a:t> Fetal distress </a:t>
            </a:r>
            <a:endParaRPr/>
          </a:p>
          <a:p>
            <a:pPr indent="-228600" lvl="0" marL="228600" rtl="0" algn="l">
              <a:lnSpc>
                <a:spcPct val="100000"/>
              </a:lnSpc>
              <a:spcBef>
                <a:spcPts val="1000"/>
              </a:spcBef>
              <a:spcAft>
                <a:spcPts val="0"/>
              </a:spcAft>
              <a:buClr>
                <a:srgbClr val="2F5496"/>
              </a:buClr>
              <a:buSzPts val="2560"/>
              <a:buChar char="❖"/>
            </a:pPr>
            <a:r>
              <a:rPr b="1" lang="en-US" sz="3200"/>
              <a:t>Prerequisite : </a:t>
            </a:r>
            <a:endParaRPr/>
          </a:p>
          <a:p>
            <a:pPr indent="-228600" lvl="1" marL="685800" rtl="0" algn="l">
              <a:lnSpc>
                <a:spcPct val="100000"/>
              </a:lnSpc>
              <a:spcBef>
                <a:spcPts val="1000"/>
              </a:spcBef>
              <a:spcAft>
                <a:spcPts val="0"/>
              </a:spcAft>
              <a:buClr>
                <a:srgbClr val="2F5496"/>
              </a:buClr>
              <a:buSzPts val="2000"/>
              <a:buChar char="o"/>
            </a:pPr>
            <a:r>
              <a:rPr lang="en-US" sz="2500"/>
              <a:t> </a:t>
            </a:r>
            <a:r>
              <a:rPr lang="en-US" sz="2800"/>
              <a:t>Verbal consent from the patient </a:t>
            </a:r>
            <a:endParaRPr sz="2800"/>
          </a:p>
          <a:p>
            <a:pPr indent="-228600" lvl="1" marL="685800" rtl="0" algn="l">
              <a:lnSpc>
                <a:spcPct val="100000"/>
              </a:lnSpc>
              <a:spcBef>
                <a:spcPts val="1000"/>
              </a:spcBef>
              <a:spcAft>
                <a:spcPts val="0"/>
              </a:spcAft>
              <a:buClr>
                <a:srgbClr val="2F5496"/>
              </a:buClr>
              <a:buSzPts val="2240"/>
              <a:buChar char="o"/>
            </a:pPr>
            <a:r>
              <a:rPr lang="en-US" sz="2800"/>
              <a:t> Adequate pelvis with empty bladder . </a:t>
            </a:r>
            <a:endParaRPr/>
          </a:p>
          <a:p>
            <a:pPr indent="-228600" lvl="1" marL="685800" rtl="0" algn="l">
              <a:lnSpc>
                <a:spcPct val="100000"/>
              </a:lnSpc>
              <a:spcBef>
                <a:spcPts val="1000"/>
              </a:spcBef>
              <a:spcAft>
                <a:spcPts val="0"/>
              </a:spcAft>
              <a:buClr>
                <a:srgbClr val="2F5496"/>
              </a:buClr>
              <a:buSzPts val="2240"/>
              <a:buChar char="o"/>
            </a:pPr>
            <a:r>
              <a:rPr lang="en-US" sz="2800"/>
              <a:t>Ruptured membranes ,and engaged head .</a:t>
            </a:r>
            <a:endParaRPr/>
          </a:p>
          <a:p>
            <a:pPr indent="-228600" lvl="1" marL="685800" rtl="0" algn="l">
              <a:lnSpc>
                <a:spcPct val="100000"/>
              </a:lnSpc>
              <a:spcBef>
                <a:spcPts val="1000"/>
              </a:spcBef>
              <a:spcAft>
                <a:spcPts val="0"/>
              </a:spcAft>
              <a:buClr>
                <a:srgbClr val="2F5496"/>
              </a:buClr>
              <a:buSzPts val="2240"/>
              <a:buChar char="o"/>
            </a:pPr>
            <a:r>
              <a:rPr lang="en-US" sz="2800"/>
              <a:t> Vertex presentation .</a:t>
            </a:r>
            <a:endParaRPr/>
          </a:p>
          <a:p>
            <a:pPr indent="-342900" lvl="0" marL="342900" rtl="0" algn="l">
              <a:lnSpc>
                <a:spcPct val="100000"/>
              </a:lnSpc>
              <a:spcBef>
                <a:spcPts val="1000"/>
              </a:spcBef>
              <a:spcAft>
                <a:spcPts val="0"/>
              </a:spcAft>
              <a:buClr>
                <a:srgbClr val="2F5496"/>
              </a:buClr>
              <a:buSzPts val="2240"/>
              <a:buFont typeface="Noto Sans Symbols"/>
              <a:buNone/>
            </a:pPr>
            <a:r>
              <a:rPr lang="en-US" sz="2800"/>
              <a:t> </a:t>
            </a:r>
            <a:endParaRPr sz="2800"/>
          </a:p>
          <a:p>
            <a:pPr indent="0" lvl="1" marL="342900" rtl="0" algn="l">
              <a:lnSpc>
                <a:spcPct val="100000"/>
              </a:lnSpc>
              <a:spcBef>
                <a:spcPts val="1000"/>
              </a:spcBef>
              <a:spcAft>
                <a:spcPts val="0"/>
              </a:spcAft>
              <a:buClr>
                <a:srgbClr val="2F5496"/>
              </a:buClr>
              <a:buSzPts val="2240"/>
              <a:buNone/>
            </a:pPr>
            <a:r>
              <a:t/>
            </a:r>
            <a:endParaRPr sz="2800"/>
          </a:p>
          <a:p>
            <a:pPr indent="0" lvl="0" marL="0" rtl="0" algn="l">
              <a:lnSpc>
                <a:spcPct val="100000"/>
              </a:lnSpc>
              <a:spcBef>
                <a:spcPts val="1000"/>
              </a:spcBef>
              <a:spcAft>
                <a:spcPts val="0"/>
              </a:spcAft>
              <a:buClr>
                <a:srgbClr val="2F5496"/>
              </a:buClr>
              <a:buSzPts val="2240"/>
              <a:buNone/>
            </a:pPr>
            <a:r>
              <a:t/>
            </a:r>
            <a:endParaRPr sz="2800"/>
          </a:p>
        </p:txBody>
      </p:sp>
      <p:pic>
        <p:nvPicPr>
          <p:cNvPr id="910" name="Google Shape;910;p89"/>
          <p:cNvPicPr preferRelativeResize="0"/>
          <p:nvPr/>
        </p:nvPicPr>
        <p:blipFill rotWithShape="1">
          <a:blip r:embed="rId3">
            <a:alphaModFix/>
          </a:blip>
          <a:srcRect b="4534" l="2275" r="4288" t="2578"/>
          <a:stretch/>
        </p:blipFill>
        <p:spPr>
          <a:xfrm>
            <a:off x="8436330" y="3321045"/>
            <a:ext cx="3564326" cy="2916267"/>
          </a:xfrm>
          <a:prstGeom prst="rect">
            <a:avLst/>
          </a:prstGeom>
          <a:noFill/>
          <a:ln>
            <a:noFill/>
          </a:ln>
        </p:spPr>
      </p:pic>
      <p:sp>
        <p:nvSpPr>
          <p:cNvPr id="911" name="Google Shape;911;p89"/>
          <p:cNvSpPr txBox="1"/>
          <p:nvPr/>
        </p:nvSpPr>
        <p:spPr>
          <a:xfrm>
            <a:off x="8436330" y="5874722"/>
            <a:ext cx="1512168"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Calibri"/>
                <a:ea typeface="Calibri"/>
                <a:cs typeface="Calibri"/>
                <a:sym typeface="Calibri"/>
              </a:rPr>
              <a:t>Metal Vacuum</a:t>
            </a:r>
            <a:endParaRPr/>
          </a:p>
        </p:txBody>
      </p:sp>
      <p:sp>
        <p:nvSpPr>
          <p:cNvPr id="912" name="Google Shape;912;p89"/>
          <p:cNvSpPr txBox="1"/>
          <p:nvPr/>
        </p:nvSpPr>
        <p:spPr>
          <a:xfrm>
            <a:off x="4613120" y="6173975"/>
            <a:ext cx="3524683" cy="954107"/>
          </a:xfrm>
          <a:prstGeom prst="rect">
            <a:avLst/>
          </a:prstGeom>
          <a:noFill/>
          <a:ln>
            <a:noFill/>
          </a:ln>
        </p:spPr>
        <p:txBody>
          <a:bodyPr anchorCtr="0" anchor="t" bIns="45700" lIns="91425" spcFirstLastPara="1" rIns="91425" wrap="square" tIns="45700">
            <a:spAutoFit/>
          </a:bodyPr>
          <a:lstStyle/>
          <a:p>
            <a:pPr indent="-457200" lvl="0" marL="457200" marR="0" rtl="0" algn="l">
              <a:spcBef>
                <a:spcPts val="0"/>
              </a:spcBef>
              <a:spcAft>
                <a:spcPts val="0"/>
              </a:spcAft>
              <a:buClr>
                <a:srgbClr val="45515E"/>
              </a:buClr>
              <a:buSzPts val="2800"/>
              <a:buFont typeface="Courier New"/>
              <a:buChar char="o"/>
            </a:pPr>
            <a:r>
              <a:rPr lang="en-US" sz="2800">
                <a:solidFill>
                  <a:srgbClr val="45515E"/>
                </a:solidFill>
                <a:latin typeface="Calibri"/>
                <a:ea typeface="Calibri"/>
                <a:cs typeface="Calibri"/>
                <a:sym typeface="Calibri"/>
              </a:rPr>
              <a:t>Fully dilated cervix .</a:t>
            </a:r>
            <a:endParaRPr/>
          </a:p>
          <a:p>
            <a:pPr indent="0" lvl="0" marL="0" marR="0" rtl="0" algn="l">
              <a:spcBef>
                <a:spcPts val="0"/>
              </a:spcBef>
              <a:spcAft>
                <a:spcPts val="0"/>
              </a:spcAft>
              <a:buNone/>
            </a:pPr>
            <a:r>
              <a:t/>
            </a:r>
            <a:endParaRPr sz="2800">
              <a:solidFill>
                <a:srgbClr val="45515E"/>
              </a:solidFill>
              <a:latin typeface="Calibri"/>
              <a:ea typeface="Calibri"/>
              <a:cs typeface="Calibri"/>
              <a:sym typeface="Calibri"/>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7" name="Shape 917"/>
        <p:cNvGrpSpPr/>
        <p:nvPr/>
      </p:nvGrpSpPr>
      <p:grpSpPr>
        <a:xfrm>
          <a:off x="0" y="0"/>
          <a:ext cx="0" cy="0"/>
          <a:chOff x="0" y="0"/>
          <a:chExt cx="0" cy="0"/>
        </a:xfrm>
      </p:grpSpPr>
      <p:sp>
        <p:nvSpPr>
          <p:cNvPr id="918" name="Google Shape;918;p90"/>
          <p:cNvSpPr txBox="1"/>
          <p:nvPr>
            <p:ph idx="1" type="body"/>
          </p:nvPr>
        </p:nvSpPr>
        <p:spPr>
          <a:xfrm>
            <a:off x="767408" y="1340768"/>
            <a:ext cx="7272808" cy="5229225"/>
          </a:xfrm>
          <a:prstGeom prst="rect">
            <a:avLst/>
          </a:prstGeom>
          <a:noFill/>
          <a:ln>
            <a:noFill/>
          </a:ln>
        </p:spPr>
        <p:txBody>
          <a:bodyPr anchorCtr="0" anchor="t" bIns="45700" lIns="91425" spcFirstLastPara="1" rIns="91425" wrap="square" tIns="45700">
            <a:normAutofit/>
          </a:bodyPr>
          <a:lstStyle/>
          <a:p>
            <a:pPr indent="-228600" lvl="0" marL="228600" rtl="0" algn="l">
              <a:lnSpc>
                <a:spcPct val="100000"/>
              </a:lnSpc>
              <a:spcBef>
                <a:spcPts val="0"/>
              </a:spcBef>
              <a:spcAft>
                <a:spcPts val="0"/>
              </a:spcAft>
              <a:buClr>
                <a:srgbClr val="2F5496"/>
              </a:buClr>
              <a:buSzPts val="2240"/>
              <a:buChar char="❖"/>
            </a:pPr>
            <a:r>
              <a:rPr b="1" lang="en-US" sz="2800"/>
              <a:t>Soft Cups </a:t>
            </a:r>
            <a:r>
              <a:rPr lang="en-US" sz="2800">
                <a:solidFill>
                  <a:srgbClr val="3F3F3F"/>
                </a:solidFill>
              </a:rPr>
              <a:t>(polyethylene or silastic )  </a:t>
            </a:r>
            <a:endParaRPr/>
          </a:p>
          <a:p>
            <a:pPr indent="0" lvl="1" marL="342900" rtl="0" algn="l">
              <a:lnSpc>
                <a:spcPct val="100000"/>
              </a:lnSpc>
              <a:spcBef>
                <a:spcPts val="1000"/>
              </a:spcBef>
              <a:spcAft>
                <a:spcPts val="0"/>
              </a:spcAft>
              <a:buClr>
                <a:srgbClr val="2F5496"/>
              </a:buClr>
              <a:buSzPts val="2240"/>
              <a:buNone/>
            </a:pPr>
            <a:r>
              <a:rPr lang="en-US" sz="2800">
                <a:solidFill>
                  <a:srgbClr val="3F3F3F"/>
                </a:solidFill>
              </a:rPr>
              <a:t>are associated with less scalp injuries and appropriate for occipito-anterior position .</a:t>
            </a:r>
            <a:endParaRPr/>
          </a:p>
          <a:p>
            <a:pPr indent="-200660" lvl="0" marL="342900" rtl="0" algn="l">
              <a:lnSpc>
                <a:spcPct val="100000"/>
              </a:lnSpc>
              <a:spcBef>
                <a:spcPts val="1000"/>
              </a:spcBef>
              <a:spcAft>
                <a:spcPts val="0"/>
              </a:spcAft>
              <a:buClr>
                <a:srgbClr val="2F5496"/>
              </a:buClr>
              <a:buSzPts val="2240"/>
              <a:buFont typeface="Noto Sans Symbols"/>
              <a:buNone/>
            </a:pPr>
            <a:r>
              <a:t/>
            </a:r>
            <a:endParaRPr sz="2800">
              <a:solidFill>
                <a:srgbClr val="3F3F3F"/>
              </a:solidFill>
            </a:endParaRPr>
          </a:p>
          <a:p>
            <a:pPr indent="-228600" lvl="0" marL="228600" rtl="0" algn="l">
              <a:lnSpc>
                <a:spcPct val="100000"/>
              </a:lnSpc>
              <a:spcBef>
                <a:spcPts val="1000"/>
              </a:spcBef>
              <a:spcAft>
                <a:spcPts val="0"/>
              </a:spcAft>
              <a:buClr>
                <a:srgbClr val="2F5496"/>
              </a:buClr>
              <a:buSzPts val="2240"/>
              <a:buChar char="❖"/>
            </a:pPr>
            <a:r>
              <a:rPr b="1" lang="en-US" sz="2800"/>
              <a:t>Rigid cups</a:t>
            </a:r>
            <a:r>
              <a:rPr lang="en-US" sz="2800"/>
              <a:t> </a:t>
            </a:r>
            <a:r>
              <a:rPr lang="en-US" sz="2800">
                <a:solidFill>
                  <a:srgbClr val="3F3F3F"/>
                </a:solidFill>
              </a:rPr>
              <a:t>(Metal or Plastic ) </a:t>
            </a:r>
            <a:endParaRPr/>
          </a:p>
          <a:p>
            <a:pPr indent="0" lvl="1" marL="342900" rtl="0" algn="l">
              <a:lnSpc>
                <a:spcPct val="100000"/>
              </a:lnSpc>
              <a:spcBef>
                <a:spcPts val="1000"/>
              </a:spcBef>
              <a:spcAft>
                <a:spcPts val="0"/>
              </a:spcAft>
              <a:buClr>
                <a:srgbClr val="2F5496"/>
              </a:buClr>
              <a:buSzPts val="2240"/>
              <a:buNone/>
            </a:pPr>
            <a:r>
              <a:rPr lang="en-US" sz="2800">
                <a:solidFill>
                  <a:srgbClr val="3F3F3F"/>
                </a:solidFill>
              </a:rPr>
              <a:t>are more suitable for occipito-posterior , transverse , and difficult occipito-anterior position where the infant is larger.</a:t>
            </a:r>
            <a:endParaRPr/>
          </a:p>
          <a:p>
            <a:pPr indent="0" lvl="1" marL="342900" rtl="0" algn="l">
              <a:lnSpc>
                <a:spcPct val="100000"/>
              </a:lnSpc>
              <a:spcBef>
                <a:spcPts val="1000"/>
              </a:spcBef>
              <a:spcAft>
                <a:spcPts val="0"/>
              </a:spcAft>
              <a:buClr>
                <a:srgbClr val="2F5496"/>
              </a:buClr>
              <a:buSzPts val="2240"/>
              <a:buNone/>
            </a:pPr>
            <a:r>
              <a:t/>
            </a:r>
            <a:endParaRPr sz="2800">
              <a:solidFill>
                <a:srgbClr val="3F3F3F"/>
              </a:solidFill>
            </a:endParaRPr>
          </a:p>
          <a:p>
            <a:pPr indent="-228600" lvl="0" marL="228600" rtl="0" algn="l">
              <a:lnSpc>
                <a:spcPct val="100000"/>
              </a:lnSpc>
              <a:spcBef>
                <a:spcPts val="1000"/>
              </a:spcBef>
              <a:spcAft>
                <a:spcPts val="0"/>
              </a:spcAft>
              <a:buClr>
                <a:srgbClr val="2F5496"/>
              </a:buClr>
              <a:buSzPts val="2240"/>
              <a:buChar char="❖"/>
            </a:pPr>
            <a:r>
              <a:rPr lang="en-US" sz="2800">
                <a:solidFill>
                  <a:srgbClr val="3F3F3F"/>
                </a:solidFill>
              </a:rPr>
              <a:t>There is </a:t>
            </a:r>
            <a:r>
              <a:rPr lang="en-US" sz="2800" u="sng">
                <a:solidFill>
                  <a:srgbClr val="3F3F3F"/>
                </a:solidFill>
              </a:rPr>
              <a:t>higher</a:t>
            </a:r>
            <a:r>
              <a:rPr lang="en-US" sz="2800">
                <a:solidFill>
                  <a:srgbClr val="3F3F3F"/>
                </a:solidFill>
              </a:rPr>
              <a:t> rate of failure with </a:t>
            </a:r>
            <a:r>
              <a:rPr lang="en-US" sz="2800" u="sng">
                <a:solidFill>
                  <a:srgbClr val="3F3F3F"/>
                </a:solidFill>
              </a:rPr>
              <a:t>soft cups .</a:t>
            </a:r>
            <a:endParaRPr sz="2800" u="sng">
              <a:solidFill>
                <a:srgbClr val="3F3F3F"/>
              </a:solidFill>
            </a:endParaRPr>
          </a:p>
        </p:txBody>
      </p:sp>
      <p:pic>
        <p:nvPicPr>
          <p:cNvPr id="919" name="Google Shape;919;p90"/>
          <p:cNvPicPr preferRelativeResize="0"/>
          <p:nvPr/>
        </p:nvPicPr>
        <p:blipFill rotWithShape="1">
          <a:blip r:embed="rId3">
            <a:alphaModFix/>
          </a:blip>
          <a:srcRect b="0" l="0" r="0" t="0"/>
          <a:stretch/>
        </p:blipFill>
        <p:spPr>
          <a:xfrm>
            <a:off x="7951013" y="1305372"/>
            <a:ext cx="3381375" cy="1893888"/>
          </a:xfrm>
          <a:prstGeom prst="rect">
            <a:avLst/>
          </a:prstGeom>
          <a:noFill/>
          <a:ln>
            <a:noFill/>
          </a:ln>
        </p:spPr>
      </p:pic>
      <p:pic>
        <p:nvPicPr>
          <p:cNvPr id="920" name="Google Shape;920;p90"/>
          <p:cNvPicPr preferRelativeResize="0"/>
          <p:nvPr/>
        </p:nvPicPr>
        <p:blipFill rotWithShape="1">
          <a:blip r:embed="rId4">
            <a:alphaModFix/>
          </a:blip>
          <a:srcRect b="0" l="0" r="0" t="0"/>
          <a:stretch/>
        </p:blipFill>
        <p:spPr>
          <a:xfrm>
            <a:off x="7951013" y="3607098"/>
            <a:ext cx="3473579" cy="3010247"/>
          </a:xfrm>
          <a:prstGeom prst="rect">
            <a:avLst/>
          </a:prstGeom>
          <a:noFill/>
          <a:ln>
            <a:noFill/>
          </a:ln>
        </p:spPr>
      </p:pic>
      <p:sp>
        <p:nvSpPr>
          <p:cNvPr id="921" name="Google Shape;921;p90"/>
          <p:cNvSpPr txBox="1"/>
          <p:nvPr/>
        </p:nvSpPr>
        <p:spPr>
          <a:xfrm>
            <a:off x="2639616" y="250366"/>
            <a:ext cx="8044779" cy="1320800"/>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rgbClr val="45515E"/>
              </a:buClr>
              <a:buSzPts val="4400"/>
              <a:buFont typeface="Calibri"/>
              <a:buNone/>
            </a:pPr>
            <a:r>
              <a:rPr lang="en-US" sz="4400">
                <a:solidFill>
                  <a:srgbClr val="45515E"/>
                </a:solidFill>
                <a:latin typeface="Calibri"/>
                <a:ea typeface="Calibri"/>
                <a:cs typeface="Calibri"/>
                <a:sym typeface="Calibri"/>
              </a:rPr>
              <a:t>Vacuum Cont. </a:t>
            </a:r>
            <a:r>
              <a:rPr lang="en-US" sz="3600">
                <a:solidFill>
                  <a:srgbClr val="45515E"/>
                </a:solidFill>
                <a:latin typeface="Calibri"/>
                <a:ea typeface="Calibri"/>
                <a:cs typeface="Calibri"/>
                <a:sym typeface="Calibri"/>
              </a:rPr>
              <a:t>(Rigid Vs Soft cups) </a:t>
            </a:r>
            <a:endParaRPr sz="3600">
              <a:solidFill>
                <a:srgbClr val="45515E"/>
              </a:solidFill>
              <a:latin typeface="Calibri"/>
              <a:ea typeface="Calibri"/>
              <a:cs typeface="Calibri"/>
              <a:sym typeface="Calibri"/>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5" name="Shape 925"/>
        <p:cNvGrpSpPr/>
        <p:nvPr/>
      </p:nvGrpSpPr>
      <p:grpSpPr>
        <a:xfrm>
          <a:off x="0" y="0"/>
          <a:ext cx="0" cy="0"/>
          <a:chOff x="0" y="0"/>
          <a:chExt cx="0" cy="0"/>
        </a:xfrm>
      </p:grpSpPr>
      <p:pic>
        <p:nvPicPr>
          <p:cNvPr descr="C:\Users\SMILEY\Desktop\Ventouse\11_ventouse_position.jpg" id="926" name="Google Shape;926;p91"/>
          <p:cNvPicPr preferRelativeResize="0"/>
          <p:nvPr/>
        </p:nvPicPr>
        <p:blipFill rotWithShape="1">
          <a:blip r:embed="rId3">
            <a:alphaModFix/>
          </a:blip>
          <a:srcRect b="0" l="0" r="0" t="0"/>
          <a:stretch/>
        </p:blipFill>
        <p:spPr>
          <a:xfrm>
            <a:off x="8688288" y="1250296"/>
            <a:ext cx="3532187" cy="5143500"/>
          </a:xfrm>
          <a:prstGeom prst="rect">
            <a:avLst/>
          </a:prstGeom>
          <a:noFill/>
          <a:ln>
            <a:noFill/>
          </a:ln>
        </p:spPr>
      </p:pic>
      <p:sp>
        <p:nvSpPr>
          <p:cNvPr id="927" name="Google Shape;927;p91"/>
          <p:cNvSpPr/>
          <p:nvPr/>
        </p:nvSpPr>
        <p:spPr>
          <a:xfrm>
            <a:off x="9663742" y="5063730"/>
            <a:ext cx="1341759" cy="617538"/>
          </a:xfrm>
          <a:prstGeom prst="ellipse">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Post Fontanelle</a:t>
            </a:r>
            <a:endParaRPr sz="1400">
              <a:solidFill>
                <a:schemeClr val="dk1"/>
              </a:solidFill>
              <a:latin typeface="Calibri"/>
              <a:ea typeface="Calibri"/>
              <a:cs typeface="Calibri"/>
              <a:sym typeface="Calibri"/>
            </a:endParaRPr>
          </a:p>
        </p:txBody>
      </p:sp>
      <p:sp>
        <p:nvSpPr>
          <p:cNvPr id="928" name="Google Shape;928;p91"/>
          <p:cNvSpPr/>
          <p:nvPr/>
        </p:nvSpPr>
        <p:spPr>
          <a:xfrm>
            <a:off x="9663742" y="1640682"/>
            <a:ext cx="1341760" cy="635000"/>
          </a:xfrm>
          <a:prstGeom prst="ellipse">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Ant Fontanelle</a:t>
            </a:r>
            <a:endParaRPr sz="1400">
              <a:solidFill>
                <a:schemeClr val="dk1"/>
              </a:solidFill>
              <a:latin typeface="Calibri"/>
              <a:ea typeface="Calibri"/>
              <a:cs typeface="Calibri"/>
              <a:sym typeface="Calibri"/>
            </a:endParaRPr>
          </a:p>
        </p:txBody>
      </p:sp>
      <p:sp>
        <p:nvSpPr>
          <p:cNvPr id="929" name="Google Shape;929;p91"/>
          <p:cNvSpPr txBox="1"/>
          <p:nvPr/>
        </p:nvSpPr>
        <p:spPr>
          <a:xfrm>
            <a:off x="9516267" y="4175989"/>
            <a:ext cx="1188245"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C00000"/>
              </a:buClr>
              <a:buSzPts val="2000"/>
              <a:buFont typeface="Noto Sans Symbols"/>
              <a:buNone/>
            </a:pPr>
            <a:r>
              <a:rPr b="1" lang="en-US" sz="2000">
                <a:solidFill>
                  <a:srgbClr val="C00000"/>
                </a:solidFill>
                <a:latin typeface="Calibri"/>
                <a:ea typeface="Calibri"/>
                <a:cs typeface="Calibri"/>
                <a:sym typeface="Calibri"/>
              </a:rPr>
              <a:t>Pivot Point</a:t>
            </a:r>
            <a:endParaRPr b="1" sz="2000">
              <a:solidFill>
                <a:srgbClr val="C00000"/>
              </a:solidFill>
              <a:latin typeface="Calibri"/>
              <a:ea typeface="Calibri"/>
              <a:cs typeface="Calibri"/>
              <a:sym typeface="Calibri"/>
            </a:endParaRPr>
          </a:p>
        </p:txBody>
      </p:sp>
      <p:sp>
        <p:nvSpPr>
          <p:cNvPr id="930" name="Google Shape;930;p91"/>
          <p:cNvSpPr txBox="1"/>
          <p:nvPr>
            <p:ph type="title"/>
          </p:nvPr>
        </p:nvSpPr>
        <p:spPr>
          <a:xfrm>
            <a:off x="2999657" y="246653"/>
            <a:ext cx="6787987" cy="13208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sz="4400"/>
              <a:t>Vacuum Cont. </a:t>
            </a:r>
            <a:r>
              <a:rPr lang="en-US" sz="3600"/>
              <a:t>(Technique)</a:t>
            </a:r>
            <a:endParaRPr sz="4400"/>
          </a:p>
        </p:txBody>
      </p:sp>
      <p:sp>
        <p:nvSpPr>
          <p:cNvPr id="931" name="Google Shape;931;p91"/>
          <p:cNvSpPr txBox="1"/>
          <p:nvPr>
            <p:ph idx="1" type="body"/>
          </p:nvPr>
        </p:nvSpPr>
        <p:spPr>
          <a:xfrm>
            <a:off x="171294" y="1116742"/>
            <a:ext cx="9101059" cy="5414595"/>
          </a:xfrm>
          <a:prstGeom prst="rect">
            <a:avLst/>
          </a:prstGeom>
          <a:noFill/>
          <a:ln>
            <a:noFill/>
          </a:ln>
        </p:spPr>
        <p:txBody>
          <a:bodyPr anchorCtr="0" anchor="t" bIns="45700" lIns="91425" spcFirstLastPara="1" rIns="91425" wrap="square" tIns="45700">
            <a:noAutofit/>
          </a:bodyPr>
          <a:lstStyle/>
          <a:p>
            <a:pPr indent="-514350" lvl="0" marL="514350" rtl="0" algn="l">
              <a:lnSpc>
                <a:spcPct val="90000"/>
              </a:lnSpc>
              <a:spcBef>
                <a:spcPts val="0"/>
              </a:spcBef>
              <a:spcAft>
                <a:spcPts val="0"/>
              </a:spcAft>
              <a:buClr>
                <a:srgbClr val="45515E"/>
              </a:buClr>
              <a:buSzPts val="2800"/>
              <a:buFont typeface="Calibri"/>
              <a:buAutoNum type="arabicPeriod"/>
            </a:pPr>
            <a:r>
              <a:rPr lang="en-US" sz="2800"/>
              <a:t>The woman is placed in the </a:t>
            </a:r>
            <a:r>
              <a:rPr b="1" lang="en-US" sz="2800"/>
              <a:t>Lithotomy</a:t>
            </a:r>
            <a:r>
              <a:rPr lang="en-US" sz="2800"/>
              <a:t> position and assises throughout the process by pushing.</a:t>
            </a:r>
            <a:endParaRPr/>
          </a:p>
          <a:p>
            <a:pPr indent="-514350" lvl="0" marL="514350" rtl="0" algn="l">
              <a:lnSpc>
                <a:spcPct val="90000"/>
              </a:lnSpc>
              <a:spcBef>
                <a:spcPts val="1000"/>
              </a:spcBef>
              <a:spcAft>
                <a:spcPts val="0"/>
              </a:spcAft>
              <a:buClr>
                <a:srgbClr val="45515E"/>
              </a:buClr>
              <a:buSzPts val="2800"/>
              <a:buFont typeface="Calibri"/>
              <a:buAutoNum type="arabicPeriod"/>
            </a:pPr>
            <a:r>
              <a:rPr lang="en-US" sz="2800"/>
              <a:t>The suction cup is placed onto the head of the baby.</a:t>
            </a:r>
            <a:endParaRPr/>
          </a:p>
          <a:p>
            <a:pPr indent="-514350" lvl="0" marL="514350" rtl="0" algn="l">
              <a:lnSpc>
                <a:spcPct val="90000"/>
              </a:lnSpc>
              <a:spcBef>
                <a:spcPts val="1000"/>
              </a:spcBef>
              <a:spcAft>
                <a:spcPts val="0"/>
              </a:spcAft>
              <a:buClr>
                <a:srgbClr val="45515E"/>
              </a:buClr>
              <a:buSzPts val="2800"/>
              <a:buFont typeface="Calibri"/>
              <a:buAutoNum type="arabicPeriod"/>
            </a:pPr>
            <a:r>
              <a:rPr lang="en-US" sz="2800"/>
              <a:t>Correct placement of the cup directly over the flexion point </a:t>
            </a:r>
            <a:r>
              <a:rPr b="1" lang="en-US" sz="2800"/>
              <a:t>(Pivot Point) </a:t>
            </a:r>
            <a:r>
              <a:rPr lang="en-US" sz="2400"/>
              <a:t>“about 3 cm anterior to the posterior fontanelle ,and 6 cm posterior to the anterior fontanelle”</a:t>
            </a:r>
            <a:endParaRPr/>
          </a:p>
          <a:p>
            <a:pPr indent="-361950" lvl="0" marL="514350" rtl="0" algn="l">
              <a:lnSpc>
                <a:spcPct val="90000"/>
              </a:lnSpc>
              <a:spcBef>
                <a:spcPts val="1000"/>
              </a:spcBef>
              <a:spcAft>
                <a:spcPts val="0"/>
              </a:spcAft>
              <a:buClr>
                <a:srgbClr val="45515E"/>
              </a:buClr>
              <a:buSzPts val="2400"/>
              <a:buFont typeface="Calibri"/>
              <a:buNone/>
            </a:pPr>
            <a:r>
              <a:t/>
            </a:r>
            <a:endParaRPr b="1" sz="2400"/>
          </a:p>
          <a:p>
            <a:pPr indent="-228600" lvl="0" marL="228600" rtl="0" algn="l">
              <a:lnSpc>
                <a:spcPct val="90000"/>
              </a:lnSpc>
              <a:spcBef>
                <a:spcPts val="1000"/>
              </a:spcBef>
              <a:spcAft>
                <a:spcPts val="0"/>
              </a:spcAft>
              <a:buClr>
                <a:srgbClr val="45515E"/>
              </a:buClr>
              <a:buSzPts val="3200"/>
              <a:buChar char="❖"/>
            </a:pPr>
            <a:r>
              <a:rPr b="1" lang="en-US" sz="3200"/>
              <a:t> For proper use :</a:t>
            </a:r>
            <a:endParaRPr/>
          </a:p>
          <a:p>
            <a:pPr indent="-228600" lvl="1" marL="685800" rtl="0" algn="l">
              <a:lnSpc>
                <a:spcPct val="90000"/>
              </a:lnSpc>
              <a:spcBef>
                <a:spcPts val="500"/>
              </a:spcBef>
              <a:spcAft>
                <a:spcPts val="0"/>
              </a:spcAft>
              <a:buClr>
                <a:srgbClr val="45515E"/>
              </a:buClr>
              <a:buSzPts val="2800"/>
              <a:buChar char="o"/>
            </a:pPr>
            <a:r>
              <a:rPr b="1" lang="en-US" sz="2800"/>
              <a:t> </a:t>
            </a:r>
            <a:r>
              <a:rPr lang="en-US" sz="2800"/>
              <a:t>The maternal cervix has to be fully dilated.</a:t>
            </a:r>
            <a:endParaRPr/>
          </a:p>
          <a:p>
            <a:pPr indent="-228600" lvl="1" marL="685800" rtl="0" algn="l">
              <a:lnSpc>
                <a:spcPct val="90000"/>
              </a:lnSpc>
              <a:spcBef>
                <a:spcPts val="500"/>
              </a:spcBef>
              <a:spcAft>
                <a:spcPts val="0"/>
              </a:spcAft>
              <a:buClr>
                <a:srgbClr val="45515E"/>
              </a:buClr>
              <a:buSzPts val="2800"/>
              <a:buChar char="o"/>
            </a:pPr>
            <a:r>
              <a:rPr lang="en-US" sz="2800"/>
              <a:t> The head engaged in the birth canal.</a:t>
            </a:r>
            <a:endParaRPr/>
          </a:p>
          <a:p>
            <a:pPr indent="-228600" lvl="1" marL="685800" rtl="0" algn="l">
              <a:lnSpc>
                <a:spcPct val="90000"/>
              </a:lnSpc>
              <a:spcBef>
                <a:spcPts val="500"/>
              </a:spcBef>
              <a:spcAft>
                <a:spcPts val="0"/>
              </a:spcAft>
              <a:buClr>
                <a:srgbClr val="45515E"/>
              </a:buClr>
              <a:buSzPts val="2800"/>
              <a:buChar char="o"/>
            </a:pPr>
            <a:r>
              <a:rPr lang="en-US" sz="2800"/>
              <a:t> The baby shouldn’t be preterm.</a:t>
            </a:r>
            <a:endParaRPr/>
          </a:p>
          <a:p>
            <a:pPr indent="-228600" lvl="1" marL="685800" rtl="0" algn="l">
              <a:lnSpc>
                <a:spcPct val="90000"/>
              </a:lnSpc>
              <a:spcBef>
                <a:spcPts val="500"/>
              </a:spcBef>
              <a:spcAft>
                <a:spcPts val="0"/>
              </a:spcAft>
              <a:buClr>
                <a:srgbClr val="45515E"/>
              </a:buClr>
              <a:buSzPts val="2800"/>
              <a:buChar char="o"/>
            </a:pPr>
            <a:r>
              <a:rPr lang="en-US" sz="2800"/>
              <a:t> Not previously exposed to scalp sampling or failed forceps delivery , if the ventouse (vacuum) delivery failed</a:t>
            </a:r>
            <a:endParaRPr/>
          </a:p>
          <a:p>
            <a:pPr indent="-50800" lvl="1" marL="685800" rtl="0" algn="l">
              <a:lnSpc>
                <a:spcPct val="90000"/>
              </a:lnSpc>
              <a:spcBef>
                <a:spcPts val="500"/>
              </a:spcBef>
              <a:spcAft>
                <a:spcPts val="0"/>
              </a:spcAft>
              <a:buClr>
                <a:srgbClr val="45515E"/>
              </a:buClr>
              <a:buSzPts val="2800"/>
              <a:buNone/>
            </a:pPr>
            <a:r>
              <a:t/>
            </a:r>
            <a:endParaRPr b="1" sz="2800"/>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5" name="Shape 935"/>
        <p:cNvGrpSpPr/>
        <p:nvPr/>
      </p:nvGrpSpPr>
      <p:grpSpPr>
        <a:xfrm>
          <a:off x="0" y="0"/>
          <a:ext cx="0" cy="0"/>
          <a:chOff x="0" y="0"/>
          <a:chExt cx="0" cy="0"/>
        </a:xfrm>
      </p:grpSpPr>
      <p:sp>
        <p:nvSpPr>
          <p:cNvPr id="936" name="Google Shape;936;p92"/>
          <p:cNvSpPr txBox="1"/>
          <p:nvPr>
            <p:ph type="title"/>
          </p:nvPr>
        </p:nvSpPr>
        <p:spPr>
          <a:xfrm>
            <a:off x="838200" y="365125"/>
            <a:ext cx="10515600" cy="762339"/>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latin typeface="Calibri"/>
                <a:ea typeface="Calibri"/>
                <a:cs typeface="Calibri"/>
                <a:sym typeface="Calibri"/>
              </a:rPr>
              <a:t>  </a:t>
            </a:r>
            <a:endParaRPr>
              <a:latin typeface="Calibri"/>
              <a:ea typeface="Calibri"/>
              <a:cs typeface="Calibri"/>
              <a:sym typeface="Calibri"/>
            </a:endParaRPr>
          </a:p>
        </p:txBody>
      </p:sp>
      <p:sp>
        <p:nvSpPr>
          <p:cNvPr id="937" name="Google Shape;937;p92"/>
          <p:cNvSpPr txBox="1"/>
          <p:nvPr>
            <p:ph idx="1" type="body"/>
          </p:nvPr>
        </p:nvSpPr>
        <p:spPr>
          <a:xfrm>
            <a:off x="479376" y="1124744"/>
            <a:ext cx="9649072" cy="5364163"/>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2F5496"/>
              </a:buClr>
              <a:buSzPts val="2560"/>
              <a:buChar char="❖"/>
            </a:pPr>
            <a:r>
              <a:rPr b="1" lang="en-US" sz="3200"/>
              <a:t> Advantages </a:t>
            </a:r>
            <a:endParaRPr/>
          </a:p>
          <a:p>
            <a:pPr indent="-514350" lvl="1" marL="857250" rtl="0" algn="l">
              <a:lnSpc>
                <a:spcPct val="100000"/>
              </a:lnSpc>
              <a:spcBef>
                <a:spcPts val="1000"/>
              </a:spcBef>
              <a:spcAft>
                <a:spcPts val="0"/>
              </a:spcAft>
              <a:buClr>
                <a:srgbClr val="2F5496"/>
              </a:buClr>
              <a:buSzPts val="2240"/>
              <a:buFont typeface="Calibri"/>
              <a:buAutoNum type="arabicPeriod"/>
            </a:pPr>
            <a:r>
              <a:rPr lang="en-US" sz="2800"/>
              <a:t>Less training.</a:t>
            </a:r>
            <a:endParaRPr/>
          </a:p>
          <a:p>
            <a:pPr indent="-514350" lvl="1" marL="857250" rtl="0" algn="l">
              <a:lnSpc>
                <a:spcPct val="100000"/>
              </a:lnSpc>
              <a:spcBef>
                <a:spcPts val="1000"/>
              </a:spcBef>
              <a:spcAft>
                <a:spcPts val="0"/>
              </a:spcAft>
              <a:buClr>
                <a:srgbClr val="2F5496"/>
              </a:buClr>
              <a:buSzPts val="2240"/>
              <a:buFont typeface="Calibri"/>
              <a:buAutoNum type="arabicPeriod"/>
            </a:pPr>
            <a:r>
              <a:rPr lang="en-US" sz="2800"/>
              <a:t>No risk of excessive traction.</a:t>
            </a:r>
            <a:endParaRPr/>
          </a:p>
          <a:p>
            <a:pPr indent="-514350" lvl="1" marL="857250" rtl="0" algn="l">
              <a:lnSpc>
                <a:spcPct val="100000"/>
              </a:lnSpc>
              <a:spcBef>
                <a:spcPts val="1000"/>
              </a:spcBef>
              <a:spcAft>
                <a:spcPts val="0"/>
              </a:spcAft>
              <a:buClr>
                <a:srgbClr val="2F5496"/>
              </a:buClr>
              <a:buSzPts val="2240"/>
              <a:buFont typeface="Calibri"/>
              <a:buAutoNum type="arabicPeriod"/>
            </a:pPr>
            <a:r>
              <a:rPr lang="en-US" sz="2800"/>
              <a:t>Clear cut roles.</a:t>
            </a:r>
            <a:endParaRPr b="1" i="1" sz="2800"/>
          </a:p>
          <a:p>
            <a:pPr indent="-228600" lvl="0" marL="228600" rtl="0" algn="l">
              <a:lnSpc>
                <a:spcPct val="100000"/>
              </a:lnSpc>
              <a:spcBef>
                <a:spcPts val="1000"/>
              </a:spcBef>
              <a:spcAft>
                <a:spcPts val="0"/>
              </a:spcAft>
              <a:buClr>
                <a:srgbClr val="2F5496"/>
              </a:buClr>
              <a:buSzPts val="2560"/>
              <a:buChar char="❖"/>
            </a:pPr>
            <a:r>
              <a:rPr b="1" lang="en-US" sz="3200"/>
              <a:t> Disadvantages</a:t>
            </a:r>
            <a:r>
              <a:rPr lang="en-US" sz="3200"/>
              <a:t> </a:t>
            </a:r>
            <a:endParaRPr/>
          </a:p>
          <a:p>
            <a:pPr indent="-514350" lvl="1" marL="857250" rtl="0" algn="l">
              <a:lnSpc>
                <a:spcPct val="100000"/>
              </a:lnSpc>
              <a:spcBef>
                <a:spcPts val="1000"/>
              </a:spcBef>
              <a:spcAft>
                <a:spcPts val="0"/>
              </a:spcAft>
              <a:buClr>
                <a:srgbClr val="2F5496"/>
              </a:buClr>
              <a:buSzPts val="2240"/>
              <a:buFont typeface="Calibri"/>
              <a:buAutoNum type="arabicPeriod"/>
            </a:pPr>
            <a:r>
              <a:rPr lang="en-US" sz="2800"/>
              <a:t>Cannot be used for :preterm , face or breech presentation , and the mother is unable to assist the delivery with expulsive effort.</a:t>
            </a:r>
            <a:endParaRPr/>
          </a:p>
          <a:p>
            <a:pPr indent="-514350" lvl="1" marL="857250" rtl="0" algn="l">
              <a:lnSpc>
                <a:spcPct val="100000"/>
              </a:lnSpc>
              <a:spcBef>
                <a:spcPts val="1000"/>
              </a:spcBef>
              <a:spcAft>
                <a:spcPts val="0"/>
              </a:spcAft>
              <a:buClr>
                <a:srgbClr val="2F5496"/>
              </a:buClr>
              <a:buSzPts val="2240"/>
              <a:buFont typeface="Calibri"/>
              <a:buAutoNum type="arabicPeriod"/>
            </a:pPr>
            <a:r>
              <a:rPr lang="en-US" sz="2800"/>
              <a:t>Need more complex equipment</a:t>
            </a:r>
            <a:endParaRPr/>
          </a:p>
          <a:p>
            <a:pPr indent="-514350" lvl="1" marL="857250" rtl="0" algn="l">
              <a:lnSpc>
                <a:spcPct val="100000"/>
              </a:lnSpc>
              <a:spcBef>
                <a:spcPts val="1000"/>
              </a:spcBef>
              <a:spcAft>
                <a:spcPts val="0"/>
              </a:spcAft>
              <a:buClr>
                <a:srgbClr val="2F5496"/>
              </a:buClr>
              <a:buSzPts val="2240"/>
              <a:buFont typeface="Calibri"/>
              <a:buAutoNum type="arabicPeriod"/>
            </a:pPr>
            <a:r>
              <a:rPr lang="en-US" sz="2800"/>
              <a:t>More trauma for baby</a:t>
            </a:r>
            <a:endParaRPr sz="2800"/>
          </a:p>
        </p:txBody>
      </p:sp>
      <p:sp>
        <p:nvSpPr>
          <p:cNvPr id="938" name="Google Shape;938;p92"/>
          <p:cNvSpPr txBox="1"/>
          <p:nvPr/>
        </p:nvSpPr>
        <p:spPr>
          <a:xfrm>
            <a:off x="2999657" y="246653"/>
            <a:ext cx="6787987" cy="1320800"/>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rgbClr val="45515E"/>
              </a:buClr>
              <a:buSzPts val="4400"/>
              <a:buFont typeface="Calibri"/>
              <a:buNone/>
            </a:pPr>
            <a:r>
              <a:rPr lang="en-US" sz="4400">
                <a:solidFill>
                  <a:srgbClr val="45515E"/>
                </a:solidFill>
                <a:latin typeface="Calibri"/>
                <a:ea typeface="Calibri"/>
                <a:cs typeface="Calibri"/>
                <a:sym typeface="Calibri"/>
              </a:rPr>
              <a:t>Vacuum Cont. </a:t>
            </a:r>
            <a:endParaRPr sz="4400">
              <a:solidFill>
                <a:srgbClr val="45515E"/>
              </a:solidFill>
              <a:latin typeface="Calibri"/>
              <a:ea typeface="Calibri"/>
              <a:cs typeface="Calibri"/>
              <a:sym typeface="Calibri"/>
            </a:endParaRPr>
          </a:p>
        </p:txBody>
      </p:sp>
      <p:sp>
        <p:nvSpPr>
          <p:cNvPr id="939" name="Google Shape;939;p92"/>
          <p:cNvSpPr txBox="1"/>
          <p:nvPr/>
        </p:nvSpPr>
        <p:spPr>
          <a:xfrm>
            <a:off x="4227066" y="2905780"/>
            <a:ext cx="432048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306886"/>
                </a:solidFill>
                <a:latin typeface="Calibri"/>
                <a:ea typeface="Calibri"/>
                <a:cs typeface="Calibri"/>
                <a:sym typeface="Calibri"/>
              </a:rPr>
              <a:t>4. </a:t>
            </a:r>
            <a:r>
              <a:rPr lang="en-US" sz="2800">
                <a:solidFill>
                  <a:srgbClr val="45515E"/>
                </a:solidFill>
                <a:latin typeface="Calibri"/>
                <a:ea typeface="Calibri"/>
                <a:cs typeface="Calibri"/>
                <a:sym typeface="Calibri"/>
              </a:rPr>
              <a:t>Less injury to the mother</a:t>
            </a:r>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3" name="Shape 943"/>
        <p:cNvGrpSpPr/>
        <p:nvPr/>
      </p:nvGrpSpPr>
      <p:grpSpPr>
        <a:xfrm>
          <a:off x="0" y="0"/>
          <a:ext cx="0" cy="0"/>
          <a:chOff x="0" y="0"/>
          <a:chExt cx="0" cy="0"/>
        </a:xfrm>
      </p:grpSpPr>
      <p:sp>
        <p:nvSpPr>
          <p:cNvPr id="944" name="Google Shape;944;p93"/>
          <p:cNvSpPr txBox="1"/>
          <p:nvPr>
            <p:ph idx="1" type="body"/>
          </p:nvPr>
        </p:nvSpPr>
        <p:spPr>
          <a:xfrm>
            <a:off x="577110" y="1253331"/>
            <a:ext cx="10873208" cy="5358016"/>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rgbClr val="45515E"/>
              </a:buClr>
              <a:buSzPts val="3200"/>
              <a:buChar char="❖"/>
            </a:pPr>
            <a:r>
              <a:rPr lang="en-US" sz="3200"/>
              <a:t> The </a:t>
            </a:r>
            <a:r>
              <a:rPr b="1" lang="en-US" sz="3200"/>
              <a:t>ventouse</a:t>
            </a:r>
            <a:r>
              <a:rPr lang="en-US" sz="3200"/>
              <a:t> compared to forceps </a:t>
            </a:r>
            <a:r>
              <a:rPr b="1" lang="en-US" sz="3200" u="sng"/>
              <a:t>is more likely </a:t>
            </a:r>
            <a:r>
              <a:rPr b="1" lang="en-US" sz="3200"/>
              <a:t>to be</a:t>
            </a:r>
            <a:endParaRPr/>
          </a:p>
          <a:p>
            <a:pPr indent="0" lvl="0" marL="0" rtl="0" algn="l">
              <a:lnSpc>
                <a:spcPct val="90000"/>
              </a:lnSpc>
              <a:spcBef>
                <a:spcPts val="1000"/>
              </a:spcBef>
              <a:spcAft>
                <a:spcPts val="0"/>
              </a:spcAft>
              <a:buClr>
                <a:srgbClr val="45515E"/>
              </a:buClr>
              <a:buSzPts val="3200"/>
              <a:buNone/>
            </a:pPr>
            <a:r>
              <a:rPr b="1" lang="en-US" sz="3200"/>
              <a:t>associated with :</a:t>
            </a:r>
            <a:endParaRPr/>
          </a:p>
          <a:p>
            <a:pPr indent="-228600" lvl="1" marL="685800" rtl="0" algn="l">
              <a:lnSpc>
                <a:spcPct val="90000"/>
              </a:lnSpc>
              <a:spcBef>
                <a:spcPts val="500"/>
              </a:spcBef>
              <a:spcAft>
                <a:spcPts val="0"/>
              </a:spcAft>
              <a:buClr>
                <a:srgbClr val="45515E"/>
              </a:buClr>
              <a:buSzPts val="2800"/>
              <a:buChar char="o"/>
            </a:pPr>
            <a:r>
              <a:rPr lang="en-US" sz="2800"/>
              <a:t> Failure to achieve a vaginal delivery.</a:t>
            </a:r>
            <a:endParaRPr/>
          </a:p>
          <a:p>
            <a:pPr indent="-228600" lvl="1" marL="685800" rtl="0" algn="l">
              <a:lnSpc>
                <a:spcPct val="90000"/>
              </a:lnSpc>
              <a:spcBef>
                <a:spcPts val="500"/>
              </a:spcBef>
              <a:spcAft>
                <a:spcPts val="0"/>
              </a:spcAft>
              <a:buClr>
                <a:srgbClr val="45515E"/>
              </a:buClr>
              <a:buSzPts val="2800"/>
              <a:buChar char="o"/>
            </a:pPr>
            <a:r>
              <a:rPr lang="en-US" sz="2800"/>
              <a:t> Cephalo-haematoma (subperiosteal bleed).</a:t>
            </a:r>
            <a:endParaRPr/>
          </a:p>
          <a:p>
            <a:pPr indent="-228600" lvl="1" marL="685800" rtl="0" algn="l">
              <a:lnSpc>
                <a:spcPct val="90000"/>
              </a:lnSpc>
              <a:spcBef>
                <a:spcPts val="500"/>
              </a:spcBef>
              <a:spcAft>
                <a:spcPts val="0"/>
              </a:spcAft>
              <a:buClr>
                <a:srgbClr val="45515E"/>
              </a:buClr>
              <a:buSzPts val="2800"/>
              <a:buChar char="o"/>
            </a:pPr>
            <a:r>
              <a:rPr lang="en-US" sz="2800"/>
              <a:t> Retinal hemorrhage.</a:t>
            </a:r>
            <a:endParaRPr/>
          </a:p>
          <a:p>
            <a:pPr indent="-228600" lvl="1" marL="685800" rtl="0" algn="l">
              <a:lnSpc>
                <a:spcPct val="90000"/>
              </a:lnSpc>
              <a:spcBef>
                <a:spcPts val="500"/>
              </a:spcBef>
              <a:spcAft>
                <a:spcPts val="0"/>
              </a:spcAft>
              <a:buClr>
                <a:srgbClr val="45515E"/>
              </a:buClr>
              <a:buSzPts val="2800"/>
              <a:buChar char="o"/>
            </a:pPr>
            <a:r>
              <a:rPr lang="en-US" sz="2800"/>
              <a:t> Maternal worries about the baby.</a:t>
            </a:r>
            <a:endParaRPr/>
          </a:p>
          <a:p>
            <a:pPr indent="-50800" lvl="1" marL="685800" rtl="0" algn="l">
              <a:lnSpc>
                <a:spcPct val="90000"/>
              </a:lnSpc>
              <a:spcBef>
                <a:spcPts val="500"/>
              </a:spcBef>
              <a:spcAft>
                <a:spcPts val="0"/>
              </a:spcAft>
              <a:buClr>
                <a:srgbClr val="45515E"/>
              </a:buClr>
              <a:buSzPts val="2800"/>
              <a:buNone/>
            </a:pPr>
            <a:r>
              <a:t/>
            </a:r>
            <a:endParaRPr sz="2800"/>
          </a:p>
          <a:p>
            <a:pPr indent="-228600" lvl="0" marL="228600" rtl="0" algn="l">
              <a:lnSpc>
                <a:spcPct val="90000"/>
              </a:lnSpc>
              <a:spcBef>
                <a:spcPts val="1000"/>
              </a:spcBef>
              <a:spcAft>
                <a:spcPts val="0"/>
              </a:spcAft>
              <a:buClr>
                <a:srgbClr val="45515E"/>
              </a:buClr>
              <a:buSzPts val="3200"/>
              <a:buChar char="❖"/>
            </a:pPr>
            <a:r>
              <a:rPr lang="en-US" sz="3200">
                <a:solidFill>
                  <a:srgbClr val="45515E"/>
                </a:solidFill>
              </a:rPr>
              <a:t>The </a:t>
            </a:r>
            <a:r>
              <a:rPr b="1" lang="en-US" sz="3200">
                <a:solidFill>
                  <a:srgbClr val="45515E"/>
                </a:solidFill>
              </a:rPr>
              <a:t>ventouse</a:t>
            </a:r>
            <a:r>
              <a:rPr lang="en-US" sz="3200">
                <a:solidFill>
                  <a:srgbClr val="45515E"/>
                </a:solidFill>
              </a:rPr>
              <a:t> compared to forceps is </a:t>
            </a:r>
            <a:r>
              <a:rPr b="1" lang="en-US" sz="3200" u="sng">
                <a:solidFill>
                  <a:srgbClr val="45515E"/>
                </a:solidFill>
              </a:rPr>
              <a:t>significantly less likely to be </a:t>
            </a:r>
            <a:r>
              <a:rPr b="1" lang="en-US" sz="3200">
                <a:solidFill>
                  <a:srgbClr val="45515E"/>
                </a:solidFill>
              </a:rPr>
              <a:t>associated </a:t>
            </a:r>
            <a:r>
              <a:rPr lang="en-US" sz="3200">
                <a:solidFill>
                  <a:srgbClr val="45515E"/>
                </a:solidFill>
              </a:rPr>
              <a:t>With: </a:t>
            </a:r>
            <a:endParaRPr/>
          </a:p>
          <a:p>
            <a:pPr indent="-228600" lvl="1" marL="685800" rtl="0" algn="l">
              <a:lnSpc>
                <a:spcPct val="90000"/>
              </a:lnSpc>
              <a:spcBef>
                <a:spcPts val="500"/>
              </a:spcBef>
              <a:spcAft>
                <a:spcPts val="0"/>
              </a:spcAft>
              <a:buClr>
                <a:srgbClr val="45515E"/>
              </a:buClr>
              <a:buSzPts val="3000"/>
              <a:buChar char="o"/>
            </a:pPr>
            <a:r>
              <a:rPr lang="en-US" sz="3000">
                <a:solidFill>
                  <a:srgbClr val="45515E"/>
                </a:solidFill>
              </a:rPr>
              <a:t> Use of maternal regional/general anaesthesia.</a:t>
            </a:r>
            <a:endParaRPr/>
          </a:p>
          <a:p>
            <a:pPr indent="-228600" lvl="1" marL="685800" rtl="0" algn="l">
              <a:lnSpc>
                <a:spcPct val="90000"/>
              </a:lnSpc>
              <a:spcBef>
                <a:spcPts val="500"/>
              </a:spcBef>
              <a:spcAft>
                <a:spcPts val="0"/>
              </a:spcAft>
              <a:buClr>
                <a:srgbClr val="45515E"/>
              </a:buClr>
              <a:buSzPts val="3000"/>
              <a:buChar char="o"/>
            </a:pPr>
            <a:r>
              <a:rPr lang="en-US" sz="3000">
                <a:solidFill>
                  <a:srgbClr val="45515E"/>
                </a:solidFill>
              </a:rPr>
              <a:t> Significant maternal perineal and vaginal trauma.</a:t>
            </a:r>
            <a:endParaRPr/>
          </a:p>
          <a:p>
            <a:pPr indent="-228600" lvl="1" marL="685800" rtl="0" algn="l">
              <a:lnSpc>
                <a:spcPct val="90000"/>
              </a:lnSpc>
              <a:spcBef>
                <a:spcPts val="500"/>
              </a:spcBef>
              <a:spcAft>
                <a:spcPts val="0"/>
              </a:spcAft>
              <a:buClr>
                <a:srgbClr val="45515E"/>
              </a:buClr>
              <a:buSzPts val="3000"/>
              <a:buChar char="o"/>
            </a:pPr>
            <a:r>
              <a:rPr lang="en-US" sz="3000">
                <a:solidFill>
                  <a:srgbClr val="45515E"/>
                </a:solidFill>
              </a:rPr>
              <a:t> Severe perineal pain at 24 hours.</a:t>
            </a:r>
            <a:endParaRPr sz="3000">
              <a:solidFill>
                <a:srgbClr val="45515E"/>
              </a:solidFill>
            </a:endParaRPr>
          </a:p>
          <a:p>
            <a:pPr indent="-50800" lvl="1" marL="685800" rtl="0" algn="l">
              <a:lnSpc>
                <a:spcPct val="90000"/>
              </a:lnSpc>
              <a:spcBef>
                <a:spcPts val="500"/>
              </a:spcBef>
              <a:spcAft>
                <a:spcPts val="0"/>
              </a:spcAft>
              <a:buClr>
                <a:srgbClr val="45515E"/>
              </a:buClr>
              <a:buSzPts val="2800"/>
              <a:buNone/>
            </a:pPr>
            <a:r>
              <a:t/>
            </a:r>
            <a:endParaRPr sz="2800"/>
          </a:p>
        </p:txBody>
      </p:sp>
      <p:sp>
        <p:nvSpPr>
          <p:cNvPr id="945" name="Google Shape;945;p93"/>
          <p:cNvSpPr txBox="1"/>
          <p:nvPr>
            <p:ph type="title"/>
          </p:nvPr>
        </p:nvSpPr>
        <p:spPr>
          <a:xfrm>
            <a:off x="2999657" y="246653"/>
            <a:ext cx="6787987" cy="13208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sz="4400"/>
              <a:t>Vacuum Cont. </a:t>
            </a:r>
            <a:endParaRPr sz="4400"/>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9" name="Shape 949"/>
        <p:cNvGrpSpPr/>
        <p:nvPr/>
      </p:nvGrpSpPr>
      <p:grpSpPr>
        <a:xfrm>
          <a:off x="0" y="0"/>
          <a:ext cx="0" cy="0"/>
          <a:chOff x="0" y="0"/>
          <a:chExt cx="0" cy="0"/>
        </a:xfrm>
      </p:grpSpPr>
      <p:sp>
        <p:nvSpPr>
          <p:cNvPr id="950" name="Google Shape;950;p94"/>
          <p:cNvSpPr txBox="1"/>
          <p:nvPr>
            <p:ph idx="1" type="body"/>
          </p:nvPr>
        </p:nvSpPr>
        <p:spPr>
          <a:xfrm>
            <a:off x="767408" y="1268760"/>
            <a:ext cx="9505056" cy="3881437"/>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3200"/>
              <a:buChar char="❖"/>
            </a:pPr>
            <a:r>
              <a:rPr lang="en-US" sz="3200"/>
              <a:t>The ventouse compared to forceps is </a:t>
            </a:r>
            <a:r>
              <a:rPr b="1" lang="en-US" sz="3200"/>
              <a:t>similar in terms of:</a:t>
            </a:r>
            <a:endParaRPr/>
          </a:p>
          <a:p>
            <a:pPr indent="-228600" lvl="1" marL="685800" rtl="0" algn="l">
              <a:lnSpc>
                <a:spcPct val="90000"/>
              </a:lnSpc>
              <a:spcBef>
                <a:spcPts val="500"/>
              </a:spcBef>
              <a:spcAft>
                <a:spcPts val="0"/>
              </a:spcAft>
              <a:buClr>
                <a:srgbClr val="45515E"/>
              </a:buClr>
              <a:buSzPts val="2800"/>
              <a:buChar char="o"/>
            </a:pPr>
            <a:r>
              <a:rPr lang="en-US" sz="2800"/>
              <a:t>Delivery by caesarean section (where failed vacuum is completed by forceps).</a:t>
            </a:r>
            <a:endParaRPr/>
          </a:p>
          <a:p>
            <a:pPr indent="-228600" lvl="1" marL="685800" rtl="0" algn="l">
              <a:lnSpc>
                <a:spcPct val="90000"/>
              </a:lnSpc>
              <a:spcBef>
                <a:spcPts val="500"/>
              </a:spcBef>
              <a:spcAft>
                <a:spcPts val="0"/>
              </a:spcAft>
              <a:buClr>
                <a:srgbClr val="45515E"/>
              </a:buClr>
              <a:buSzPts val="2800"/>
              <a:buChar char="o"/>
            </a:pPr>
            <a:r>
              <a:rPr lang="en-US" sz="2800"/>
              <a:t>Low 5 minute Apgar scores.</a:t>
            </a:r>
            <a:endParaRPr/>
          </a:p>
        </p:txBody>
      </p:sp>
      <p:pic>
        <p:nvPicPr>
          <p:cNvPr id="951" name="Google Shape;951;p94"/>
          <p:cNvPicPr preferRelativeResize="0"/>
          <p:nvPr/>
        </p:nvPicPr>
        <p:blipFill rotWithShape="1">
          <a:blip r:embed="rId3">
            <a:alphaModFix/>
          </a:blip>
          <a:srcRect b="12511" l="0" r="0" t="9999"/>
          <a:stretch/>
        </p:blipFill>
        <p:spPr>
          <a:xfrm>
            <a:off x="3087328" y="3629727"/>
            <a:ext cx="6017344" cy="3040940"/>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5" name="Shape 955"/>
        <p:cNvGrpSpPr/>
        <p:nvPr/>
      </p:nvGrpSpPr>
      <p:grpSpPr>
        <a:xfrm>
          <a:off x="0" y="0"/>
          <a:ext cx="0" cy="0"/>
          <a:chOff x="0" y="0"/>
          <a:chExt cx="0" cy="0"/>
        </a:xfrm>
      </p:grpSpPr>
      <p:sp>
        <p:nvSpPr>
          <p:cNvPr id="956" name="Google Shape;956;p95"/>
          <p:cNvSpPr txBox="1"/>
          <p:nvPr>
            <p:ph type="title"/>
          </p:nvPr>
        </p:nvSpPr>
        <p:spPr>
          <a:xfrm>
            <a:off x="2009299" y="2390775"/>
            <a:ext cx="8173401" cy="3240088"/>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45515E"/>
              </a:buClr>
              <a:buSzPts val="5400"/>
              <a:buFont typeface="Calibri"/>
              <a:buNone/>
            </a:pPr>
            <a:r>
              <a:rPr b="1" lang="en-US" sz="5400"/>
              <a:t>Complications of Instruments in Examination </a:t>
            </a:r>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1" name="Shape 961"/>
        <p:cNvGrpSpPr/>
        <p:nvPr/>
      </p:nvGrpSpPr>
      <p:grpSpPr>
        <a:xfrm>
          <a:off x="0" y="0"/>
          <a:ext cx="0" cy="0"/>
          <a:chOff x="0" y="0"/>
          <a:chExt cx="0" cy="0"/>
        </a:xfrm>
      </p:grpSpPr>
      <p:sp>
        <p:nvSpPr>
          <p:cNvPr id="962" name="Google Shape;962;p96"/>
          <p:cNvSpPr txBox="1"/>
          <p:nvPr/>
        </p:nvSpPr>
        <p:spPr>
          <a:xfrm>
            <a:off x="643890" y="1624331"/>
            <a:ext cx="10709910" cy="5590857"/>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rgbClr val="45515E"/>
              </a:buClr>
              <a:buSzPts val="3200"/>
              <a:buFont typeface="Noto Sans Symbols"/>
              <a:buChar char="❖"/>
            </a:pPr>
            <a:r>
              <a:rPr lang="en-US" sz="3200">
                <a:solidFill>
                  <a:srgbClr val="45515E"/>
                </a:solidFill>
                <a:latin typeface="Calibri"/>
                <a:ea typeface="Calibri"/>
                <a:cs typeface="Calibri"/>
                <a:sym typeface="Calibri"/>
              </a:rPr>
              <a:t>perforation and bleeding .</a:t>
            </a:r>
            <a:endParaRPr/>
          </a:p>
          <a:p>
            <a:pPr indent="-285750" lvl="1" marL="742950" marR="0" rtl="0" algn="l">
              <a:spcBef>
                <a:spcPts val="1000"/>
              </a:spcBef>
              <a:spcAft>
                <a:spcPts val="0"/>
              </a:spcAft>
              <a:buClr>
                <a:srgbClr val="45515E"/>
              </a:buClr>
              <a:buSzPts val="2800"/>
              <a:buFont typeface="Courier New"/>
              <a:buChar char="o"/>
            </a:pPr>
            <a:r>
              <a:rPr b="0" i="0" lang="en-US" sz="2800" u="none" cap="none" strike="noStrike">
                <a:solidFill>
                  <a:srgbClr val="45515E"/>
                </a:solidFill>
                <a:latin typeface="Calibri"/>
                <a:ea typeface="Calibri"/>
                <a:cs typeface="Calibri"/>
                <a:sym typeface="Calibri"/>
              </a:rPr>
              <a:t>How to asses if this happened ?</a:t>
            </a:r>
            <a:endParaRPr/>
          </a:p>
          <a:p>
            <a:pPr indent="-514350" lvl="2" marL="1314450" marR="0" rtl="0" algn="l">
              <a:spcBef>
                <a:spcPts val="1000"/>
              </a:spcBef>
              <a:spcAft>
                <a:spcPts val="0"/>
              </a:spcAft>
              <a:buClr>
                <a:srgbClr val="45515E"/>
              </a:buClr>
              <a:buSzPts val="2400"/>
              <a:buFont typeface="Calibri"/>
              <a:buAutoNum type="arabicPeriod"/>
            </a:pPr>
            <a:r>
              <a:rPr b="0" i="0" lang="en-US" sz="2400" u="none" cap="none" strike="noStrike">
                <a:solidFill>
                  <a:srgbClr val="45515E"/>
                </a:solidFill>
                <a:latin typeface="Calibri"/>
                <a:ea typeface="Calibri"/>
                <a:cs typeface="Calibri"/>
                <a:sym typeface="Calibri"/>
              </a:rPr>
              <a:t>Changes in the vital signs of the mother (hypotension and Tachycardia).</a:t>
            </a:r>
            <a:endParaRPr/>
          </a:p>
          <a:p>
            <a:pPr indent="-514350" lvl="2" marL="1314450" marR="0" rtl="0" algn="l">
              <a:spcBef>
                <a:spcPts val="1000"/>
              </a:spcBef>
              <a:spcAft>
                <a:spcPts val="0"/>
              </a:spcAft>
              <a:buClr>
                <a:srgbClr val="45515E"/>
              </a:buClr>
              <a:buSzPts val="2400"/>
              <a:buFont typeface="Calibri"/>
              <a:buAutoNum type="arabicPeriod"/>
            </a:pPr>
            <a:r>
              <a:rPr b="0" i="0" lang="en-US" sz="2400" u="none" cap="none" strike="noStrike">
                <a:solidFill>
                  <a:srgbClr val="45515E"/>
                </a:solidFill>
                <a:latin typeface="Calibri"/>
                <a:ea typeface="Calibri"/>
                <a:cs typeface="Calibri"/>
                <a:sym typeface="Calibri"/>
              </a:rPr>
              <a:t>Bleeding (large, new onset of bleeding) , call the blood bank for blood , go for laparotomy / laparoscopy to define the direct cause of bleeding and manage it.</a:t>
            </a:r>
            <a:endParaRPr/>
          </a:p>
          <a:p>
            <a:pPr indent="-514350" lvl="2" marL="1314450" marR="0" rtl="0" algn="l">
              <a:spcBef>
                <a:spcPts val="1000"/>
              </a:spcBef>
              <a:spcAft>
                <a:spcPts val="0"/>
              </a:spcAft>
              <a:buClr>
                <a:srgbClr val="45515E"/>
              </a:buClr>
              <a:buSzPts val="2400"/>
              <a:buFont typeface="Calibri"/>
              <a:buAutoNum type="arabicPeriod"/>
            </a:pPr>
            <a:r>
              <a:rPr b="0" i="0" lang="en-US" sz="2400" u="none" cap="none" strike="noStrike">
                <a:solidFill>
                  <a:srgbClr val="45515E"/>
                </a:solidFill>
                <a:latin typeface="Calibri"/>
                <a:ea typeface="Calibri"/>
                <a:cs typeface="Calibri"/>
                <a:sym typeface="Calibri"/>
              </a:rPr>
              <a:t>When using the uterine sound , you can asses if perforation happened if the tool goes further than expected. </a:t>
            </a:r>
            <a:endParaRPr/>
          </a:p>
          <a:p>
            <a:pPr indent="0" lvl="0" marL="0" marR="0" rtl="0" algn="l">
              <a:lnSpc>
                <a:spcPct val="90000"/>
              </a:lnSpc>
              <a:spcBef>
                <a:spcPts val="1425"/>
              </a:spcBef>
              <a:spcAft>
                <a:spcPts val="0"/>
              </a:spcAft>
              <a:buClr>
                <a:srgbClr val="404040"/>
              </a:buClr>
              <a:buSzPts val="2800"/>
              <a:buFont typeface="Noto Sans Symbols"/>
              <a:buNone/>
            </a:pPr>
            <a:r>
              <a:t/>
            </a:r>
            <a:endParaRPr b="1" sz="2800">
              <a:solidFill>
                <a:srgbClr val="45515E"/>
              </a:solidFill>
              <a:latin typeface="Calibri"/>
              <a:ea typeface="Calibri"/>
              <a:cs typeface="Calibri"/>
              <a:sym typeface="Calibri"/>
            </a:endParaRPr>
          </a:p>
          <a:p>
            <a:pPr indent="0" lvl="0" marL="0" marR="0" rtl="0" algn="l">
              <a:lnSpc>
                <a:spcPct val="90000"/>
              </a:lnSpc>
              <a:spcBef>
                <a:spcPts val="1425"/>
              </a:spcBef>
              <a:spcAft>
                <a:spcPts val="0"/>
              </a:spcAft>
              <a:buClr>
                <a:srgbClr val="404040"/>
              </a:buClr>
              <a:buSzPts val="2800"/>
              <a:buFont typeface="Noto Sans Symbols"/>
              <a:buNone/>
            </a:pPr>
            <a:r>
              <a:t/>
            </a:r>
            <a:endParaRPr sz="2800">
              <a:solidFill>
                <a:srgbClr val="45515E"/>
              </a:solidFill>
              <a:latin typeface="Calibri"/>
              <a:ea typeface="Calibri"/>
              <a:cs typeface="Calibri"/>
              <a:sym typeface="Calibri"/>
            </a:endParaRPr>
          </a:p>
          <a:p>
            <a:pPr indent="0" lvl="0" marL="0" marR="0" rtl="0" algn="l">
              <a:lnSpc>
                <a:spcPct val="90000"/>
              </a:lnSpc>
              <a:spcBef>
                <a:spcPts val="500"/>
              </a:spcBef>
              <a:spcAft>
                <a:spcPts val="0"/>
              </a:spcAft>
              <a:buClr>
                <a:srgbClr val="404040"/>
              </a:buClr>
              <a:buSzPts val="2800"/>
              <a:buFont typeface="Noto Sans Symbols"/>
              <a:buNone/>
            </a:pPr>
            <a:r>
              <a:t/>
            </a:r>
            <a:endParaRPr sz="2800">
              <a:solidFill>
                <a:srgbClr val="45515E"/>
              </a:solidFill>
              <a:latin typeface="Calibri"/>
              <a:ea typeface="Calibri"/>
              <a:cs typeface="Calibri"/>
              <a:sym typeface="Calibri"/>
            </a:endParaRPr>
          </a:p>
        </p:txBody>
      </p:sp>
      <p:sp>
        <p:nvSpPr>
          <p:cNvPr id="963" name="Google Shape;963;p96"/>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GYN Exam. Complications (Curette or Sound)</a:t>
            </a:r>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8" name="Shape 968"/>
        <p:cNvGrpSpPr/>
        <p:nvPr/>
      </p:nvGrpSpPr>
      <p:grpSpPr>
        <a:xfrm>
          <a:off x="0" y="0"/>
          <a:ext cx="0" cy="0"/>
          <a:chOff x="0" y="0"/>
          <a:chExt cx="0" cy="0"/>
        </a:xfrm>
      </p:grpSpPr>
      <p:sp>
        <p:nvSpPr>
          <p:cNvPr id="969" name="Google Shape;969;p97"/>
          <p:cNvSpPr txBox="1"/>
          <p:nvPr/>
        </p:nvSpPr>
        <p:spPr>
          <a:xfrm>
            <a:off x="125730" y="1014418"/>
            <a:ext cx="12066270" cy="5869300"/>
          </a:xfrm>
          <a:prstGeom prst="rect">
            <a:avLst/>
          </a:prstGeom>
          <a:noFill/>
          <a:ln>
            <a:noFill/>
          </a:ln>
        </p:spPr>
        <p:txBody>
          <a:bodyPr anchorCtr="0" anchor="t" bIns="45700" lIns="91425" spcFirstLastPara="1" rIns="91425" wrap="square" tIns="45700">
            <a:noAutofit/>
          </a:bodyPr>
          <a:lstStyle/>
          <a:p>
            <a:pPr indent="-285750" lvl="1" marL="742950" marR="0" rtl="0" algn="l">
              <a:spcBef>
                <a:spcPts val="0"/>
              </a:spcBef>
              <a:spcAft>
                <a:spcPts val="0"/>
              </a:spcAft>
              <a:buClr>
                <a:srgbClr val="45515E"/>
              </a:buClr>
              <a:buSzPts val="2560"/>
              <a:buFont typeface="Noto Sans Symbols"/>
              <a:buChar char="❖"/>
            </a:pPr>
            <a:r>
              <a:rPr b="1" i="0" lang="en-US" sz="3200" u="none" cap="none" strike="noStrike">
                <a:solidFill>
                  <a:srgbClr val="45515E"/>
                </a:solidFill>
                <a:latin typeface="Calibri"/>
                <a:ea typeface="Calibri"/>
                <a:cs typeface="Calibri"/>
                <a:sym typeface="Calibri"/>
              </a:rPr>
              <a:t> </a:t>
            </a:r>
            <a:r>
              <a:rPr b="1" i="0" lang="en-US" sz="2800" u="none" cap="none" strike="noStrike">
                <a:solidFill>
                  <a:srgbClr val="45515E"/>
                </a:solidFill>
                <a:latin typeface="Calibri"/>
                <a:ea typeface="Calibri"/>
                <a:cs typeface="Calibri"/>
                <a:sym typeface="Calibri"/>
              </a:rPr>
              <a:t>Early </a:t>
            </a:r>
            <a:endParaRPr/>
          </a:p>
          <a:p>
            <a:pPr indent="-514350" lvl="2" marL="1371600" marR="0" rtl="0" algn="l">
              <a:spcBef>
                <a:spcPts val="500"/>
              </a:spcBef>
              <a:spcAft>
                <a:spcPts val="0"/>
              </a:spcAft>
              <a:buClr>
                <a:srgbClr val="45515E"/>
              </a:buClr>
              <a:buSzPts val="2080"/>
              <a:buFont typeface="Calibri"/>
              <a:buAutoNum type="arabicPeriod"/>
            </a:pPr>
            <a:r>
              <a:rPr b="1" i="0" lang="en-US" sz="2600" u="none" cap="none" strike="noStrike">
                <a:solidFill>
                  <a:srgbClr val="45515E"/>
                </a:solidFill>
                <a:latin typeface="Calibri"/>
                <a:ea typeface="Calibri"/>
                <a:cs typeface="Calibri"/>
                <a:sym typeface="Calibri"/>
              </a:rPr>
              <a:t>Injury </a:t>
            </a:r>
            <a:r>
              <a:rPr b="0" i="0" lang="en-US" sz="2600" u="none" cap="none" strike="noStrike">
                <a:solidFill>
                  <a:srgbClr val="45515E"/>
                </a:solidFill>
                <a:latin typeface="Calibri"/>
                <a:ea typeface="Calibri"/>
                <a:cs typeface="Calibri"/>
                <a:sym typeface="Calibri"/>
              </a:rPr>
              <a:t>: (acute)</a:t>
            </a:r>
            <a:endParaRPr/>
          </a:p>
          <a:p>
            <a:pPr indent="-228600" lvl="3" marL="1600200" marR="0" rtl="0" algn="l">
              <a:spcBef>
                <a:spcPts val="500"/>
              </a:spcBef>
              <a:spcAft>
                <a:spcPts val="0"/>
              </a:spcAft>
              <a:buClr>
                <a:srgbClr val="45515E"/>
              </a:buClr>
              <a:buSzPts val="1920"/>
              <a:buFont typeface="Arial"/>
              <a:buChar char="•"/>
            </a:pPr>
            <a:r>
              <a:rPr b="0" i="0" lang="en-US" sz="2400" u="none" cap="none" strike="noStrike">
                <a:solidFill>
                  <a:srgbClr val="45515E"/>
                </a:solidFill>
                <a:latin typeface="Calibri"/>
                <a:ea typeface="Calibri"/>
                <a:cs typeface="Calibri"/>
                <a:sym typeface="Calibri"/>
              </a:rPr>
              <a:t>Extension of the episiotomy involving anus &amp; rectum or vaginal vault.</a:t>
            </a:r>
            <a:endParaRPr/>
          </a:p>
          <a:p>
            <a:pPr indent="-228600" lvl="3" marL="1600200" marR="0" rtl="0" algn="l">
              <a:spcBef>
                <a:spcPts val="500"/>
              </a:spcBef>
              <a:spcAft>
                <a:spcPts val="0"/>
              </a:spcAft>
              <a:buClr>
                <a:srgbClr val="45515E"/>
              </a:buClr>
              <a:buSzPts val="1920"/>
              <a:buFont typeface="Arial"/>
              <a:buChar char="•"/>
            </a:pPr>
            <a:r>
              <a:rPr b="0" i="0" lang="en-US" sz="2400" u="none" cap="none" strike="noStrike">
                <a:solidFill>
                  <a:srgbClr val="45515E"/>
                </a:solidFill>
                <a:latin typeface="Calibri"/>
                <a:ea typeface="Calibri"/>
                <a:cs typeface="Calibri"/>
                <a:sym typeface="Calibri"/>
              </a:rPr>
              <a:t>Vaginal lacerations and cervical tear if cervix was not fully dilated.</a:t>
            </a:r>
            <a:endParaRPr/>
          </a:p>
          <a:p>
            <a:pPr indent="-228600" lvl="2" marL="1143000" marR="0" rtl="0" algn="l">
              <a:spcBef>
                <a:spcPts val="500"/>
              </a:spcBef>
              <a:spcAft>
                <a:spcPts val="0"/>
              </a:spcAft>
              <a:buClr>
                <a:srgbClr val="45515E"/>
              </a:buClr>
              <a:buSzPts val="2080"/>
              <a:buFont typeface="Calibri"/>
              <a:buAutoNum type="arabicPeriod"/>
            </a:pPr>
            <a:r>
              <a:rPr b="1" i="0" lang="en-US" sz="2600" u="none" cap="none" strike="noStrike">
                <a:solidFill>
                  <a:srgbClr val="45515E"/>
                </a:solidFill>
                <a:latin typeface="Calibri"/>
                <a:ea typeface="Calibri"/>
                <a:cs typeface="Calibri"/>
                <a:sym typeface="Calibri"/>
              </a:rPr>
              <a:t>   Post partum hemorrhage : </a:t>
            </a:r>
            <a:r>
              <a:rPr b="0" i="0" lang="en-US" sz="2600" u="none" cap="none" strike="noStrike">
                <a:solidFill>
                  <a:srgbClr val="45515E"/>
                </a:solidFill>
                <a:latin typeface="Calibri"/>
                <a:ea typeface="Calibri"/>
                <a:cs typeface="Calibri"/>
                <a:sym typeface="Calibri"/>
              </a:rPr>
              <a:t>due to trauma or atonic uterus.</a:t>
            </a:r>
            <a:endParaRPr/>
          </a:p>
          <a:p>
            <a:pPr indent="-228600" lvl="2" marL="1143000" marR="0" rtl="0" algn="l">
              <a:spcBef>
                <a:spcPts val="500"/>
              </a:spcBef>
              <a:spcAft>
                <a:spcPts val="0"/>
              </a:spcAft>
              <a:buClr>
                <a:srgbClr val="45515E"/>
              </a:buClr>
              <a:buSzPts val="2080"/>
              <a:buFont typeface="Calibri"/>
              <a:buAutoNum type="arabicPeriod"/>
            </a:pPr>
            <a:r>
              <a:rPr b="1" i="0" lang="en-US" sz="2600" u="none" cap="none" strike="noStrike">
                <a:solidFill>
                  <a:srgbClr val="45515E"/>
                </a:solidFill>
                <a:latin typeface="Calibri"/>
                <a:ea typeface="Calibri"/>
                <a:cs typeface="Calibri"/>
                <a:sym typeface="Calibri"/>
              </a:rPr>
              <a:t>   Shock: </a:t>
            </a:r>
            <a:r>
              <a:rPr b="0" i="0" lang="en-US" sz="2600" u="none" cap="none" strike="noStrike">
                <a:solidFill>
                  <a:srgbClr val="45515E"/>
                </a:solidFill>
                <a:latin typeface="Calibri"/>
                <a:ea typeface="Calibri"/>
                <a:cs typeface="Calibri"/>
                <a:sym typeface="Calibri"/>
              </a:rPr>
              <a:t>due to blood loss, dehydration or prolonged labour.</a:t>
            </a:r>
            <a:endParaRPr/>
          </a:p>
          <a:p>
            <a:pPr indent="-285750" lvl="1" marL="742950" marR="0" rtl="0" algn="l">
              <a:spcBef>
                <a:spcPts val="500"/>
              </a:spcBef>
              <a:spcAft>
                <a:spcPts val="0"/>
              </a:spcAft>
              <a:buClr>
                <a:srgbClr val="45515E"/>
              </a:buClr>
              <a:buSzPts val="2240"/>
              <a:buFont typeface="Noto Sans Symbols"/>
              <a:buChar char="❖"/>
            </a:pPr>
            <a:r>
              <a:rPr b="1" i="0" lang="en-US" sz="2800" u="none" cap="none" strike="noStrike">
                <a:solidFill>
                  <a:srgbClr val="45515E"/>
                </a:solidFill>
                <a:latin typeface="Calibri"/>
                <a:ea typeface="Calibri"/>
                <a:cs typeface="Calibri"/>
                <a:sym typeface="Calibri"/>
              </a:rPr>
              <a:t> Long term</a:t>
            </a:r>
            <a:endParaRPr/>
          </a:p>
          <a:p>
            <a:pPr indent="-228600" lvl="2" marL="1143000" marR="0" rtl="0" algn="l">
              <a:spcBef>
                <a:spcPts val="500"/>
              </a:spcBef>
              <a:spcAft>
                <a:spcPts val="0"/>
              </a:spcAft>
              <a:buClr>
                <a:srgbClr val="45515E"/>
              </a:buClr>
              <a:buSzPts val="2080"/>
              <a:buFont typeface="Calibri"/>
              <a:buAutoNum type="arabicPeriod"/>
            </a:pPr>
            <a:r>
              <a:rPr b="0" i="0" lang="en-US" sz="2600" u="none" cap="none" strike="noStrike">
                <a:solidFill>
                  <a:srgbClr val="45515E"/>
                </a:solidFill>
                <a:latin typeface="Calibri"/>
                <a:ea typeface="Calibri"/>
                <a:cs typeface="Calibri"/>
                <a:sym typeface="Calibri"/>
              </a:rPr>
              <a:t> </a:t>
            </a:r>
            <a:r>
              <a:rPr b="1" i="0" lang="en-US" sz="2600" u="none" cap="none" strike="noStrike">
                <a:solidFill>
                  <a:srgbClr val="45515E"/>
                </a:solidFill>
                <a:latin typeface="Calibri"/>
                <a:ea typeface="Calibri"/>
                <a:cs typeface="Calibri"/>
                <a:sym typeface="Calibri"/>
              </a:rPr>
              <a:t>Urinary incontinence </a:t>
            </a:r>
            <a:r>
              <a:rPr b="0" i="0" lang="en-US" sz="2600" u="none" cap="none" strike="noStrike">
                <a:solidFill>
                  <a:srgbClr val="45515E"/>
                </a:solidFill>
                <a:latin typeface="Calibri"/>
                <a:ea typeface="Calibri"/>
                <a:cs typeface="Calibri"/>
                <a:sym typeface="Calibri"/>
              </a:rPr>
              <a:t>has been reported in up to 24% of women within 6 months of a forceps delivery.</a:t>
            </a:r>
            <a:endParaRPr/>
          </a:p>
          <a:p>
            <a:pPr indent="-228600" lvl="2" marL="1143000" marR="0" rtl="0" algn="l">
              <a:spcBef>
                <a:spcPts val="500"/>
              </a:spcBef>
              <a:spcAft>
                <a:spcPts val="0"/>
              </a:spcAft>
              <a:buClr>
                <a:srgbClr val="45515E"/>
              </a:buClr>
              <a:buSzPts val="2080"/>
              <a:buFont typeface="Calibri"/>
              <a:buAutoNum type="arabicPeriod"/>
            </a:pPr>
            <a:r>
              <a:rPr b="0" i="0" lang="en-US" sz="2600" u="none" cap="none" strike="noStrike">
                <a:solidFill>
                  <a:srgbClr val="45515E"/>
                </a:solidFill>
                <a:latin typeface="Calibri"/>
                <a:ea typeface="Calibri"/>
                <a:cs typeface="Calibri"/>
                <a:sym typeface="Calibri"/>
              </a:rPr>
              <a:t> Decrease in pelvic muscle strength, as a result increase in </a:t>
            </a:r>
            <a:r>
              <a:rPr b="1" i="0" lang="en-US" sz="2600" u="none" cap="none" strike="noStrike">
                <a:solidFill>
                  <a:srgbClr val="45515E"/>
                </a:solidFill>
                <a:latin typeface="Calibri"/>
                <a:ea typeface="Calibri"/>
                <a:cs typeface="Calibri"/>
                <a:sym typeface="Calibri"/>
              </a:rPr>
              <a:t>fecal incontinence</a:t>
            </a:r>
            <a:r>
              <a:rPr b="1" baseline="30000" i="0" lang="en-US" sz="2600" u="none" cap="none" strike="noStrike">
                <a:solidFill>
                  <a:srgbClr val="45515E"/>
                </a:solidFill>
                <a:latin typeface="Calibri"/>
                <a:ea typeface="Calibri"/>
                <a:cs typeface="Calibri"/>
                <a:sym typeface="Calibri"/>
              </a:rPr>
              <a:t> </a:t>
            </a:r>
            <a:r>
              <a:rPr b="0" i="0" lang="en-US" sz="2600" u="none" cap="none" strike="noStrike">
                <a:solidFill>
                  <a:srgbClr val="45515E"/>
                </a:solidFill>
                <a:latin typeface="Calibri"/>
                <a:ea typeface="Calibri"/>
                <a:cs typeface="Calibri"/>
                <a:sym typeface="Calibri"/>
              </a:rPr>
              <a:t>and in a general index of pelvic floor disorders (incontinence of urine and feces and pelvic organ prolapse).</a:t>
            </a:r>
            <a:endParaRPr/>
          </a:p>
          <a:p>
            <a:pPr indent="-228600" lvl="2" marL="1143000" marR="0" rtl="0" algn="l">
              <a:spcBef>
                <a:spcPts val="500"/>
              </a:spcBef>
              <a:spcAft>
                <a:spcPts val="0"/>
              </a:spcAft>
              <a:buClr>
                <a:srgbClr val="45515E"/>
              </a:buClr>
              <a:buSzPts val="2080"/>
              <a:buFont typeface="Calibri"/>
              <a:buAutoNum type="arabicPeriod"/>
            </a:pPr>
            <a:r>
              <a:rPr b="1" i="0" lang="en-US" sz="2600" u="none" cap="none" strike="noStrike">
                <a:solidFill>
                  <a:srgbClr val="45515E"/>
                </a:solidFill>
                <a:latin typeface="Calibri"/>
                <a:ea typeface="Calibri"/>
                <a:cs typeface="Calibri"/>
                <a:sym typeface="Calibri"/>
              </a:rPr>
              <a:t> Fistula </a:t>
            </a:r>
            <a:endParaRPr b="1" i="0" sz="2600" u="none" cap="none" strike="noStrike">
              <a:solidFill>
                <a:srgbClr val="45515E"/>
              </a:solidFill>
              <a:latin typeface="Calibri"/>
              <a:ea typeface="Calibri"/>
              <a:cs typeface="Calibri"/>
              <a:sym typeface="Calibri"/>
            </a:endParaRPr>
          </a:p>
        </p:txBody>
      </p:sp>
      <p:sp>
        <p:nvSpPr>
          <p:cNvPr id="970" name="Google Shape;970;p97"/>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Maternal Comlications of Forceps</a:t>
            </a:r>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5" name="Shape 975"/>
        <p:cNvGrpSpPr/>
        <p:nvPr/>
      </p:nvGrpSpPr>
      <p:grpSpPr>
        <a:xfrm>
          <a:off x="0" y="0"/>
          <a:ext cx="0" cy="0"/>
          <a:chOff x="0" y="0"/>
          <a:chExt cx="0" cy="0"/>
        </a:xfrm>
      </p:grpSpPr>
      <p:sp>
        <p:nvSpPr>
          <p:cNvPr id="976" name="Google Shape;976;p98"/>
          <p:cNvSpPr txBox="1"/>
          <p:nvPr>
            <p:ph type="title"/>
          </p:nvPr>
        </p:nvSpPr>
        <p:spPr>
          <a:xfrm>
            <a:off x="1630680" y="329248"/>
            <a:ext cx="9559290" cy="1141412"/>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Fetal Complications (more in vacuum)</a:t>
            </a:r>
            <a:endParaRPr/>
          </a:p>
        </p:txBody>
      </p:sp>
      <p:sp>
        <p:nvSpPr>
          <p:cNvPr id="977" name="Google Shape;977;p98"/>
          <p:cNvSpPr txBox="1"/>
          <p:nvPr/>
        </p:nvSpPr>
        <p:spPr>
          <a:xfrm>
            <a:off x="868680" y="1295400"/>
            <a:ext cx="9932670" cy="5324792"/>
          </a:xfrm>
          <a:prstGeom prst="rect">
            <a:avLst/>
          </a:prstGeom>
          <a:noFill/>
          <a:ln>
            <a:noFill/>
          </a:ln>
        </p:spPr>
        <p:txBody>
          <a:bodyPr anchorCtr="0" anchor="t" bIns="45700" lIns="91425" spcFirstLastPara="1" rIns="91425" wrap="square" tIns="45700">
            <a:noAutofit/>
          </a:bodyPr>
          <a:lstStyle/>
          <a:p>
            <a:pPr indent="-514350" lvl="1" marL="881380" marR="0" rtl="0" algn="l">
              <a:spcBef>
                <a:spcPts val="0"/>
              </a:spcBef>
              <a:spcAft>
                <a:spcPts val="0"/>
              </a:spcAft>
              <a:buClr>
                <a:srgbClr val="45515E"/>
              </a:buClr>
              <a:buSzPts val="2800"/>
              <a:buFont typeface="Calibri"/>
              <a:buAutoNum type="arabicPeriod"/>
            </a:pPr>
            <a:r>
              <a:rPr b="0" i="0" lang="en-US" sz="2800" u="none" cap="none" strike="noStrike">
                <a:solidFill>
                  <a:srgbClr val="45515E"/>
                </a:solidFill>
                <a:latin typeface="Calibri"/>
                <a:ea typeface="Calibri"/>
                <a:cs typeface="Calibri"/>
                <a:sym typeface="Calibri"/>
              </a:rPr>
              <a:t>Asphyxia.</a:t>
            </a:r>
            <a:endParaRPr/>
          </a:p>
          <a:p>
            <a:pPr indent="-455294" lvl="1" marL="822325" marR="0" rtl="0" algn="l">
              <a:spcBef>
                <a:spcPts val="500"/>
              </a:spcBef>
              <a:spcAft>
                <a:spcPts val="0"/>
              </a:spcAft>
              <a:buClr>
                <a:srgbClr val="45515E"/>
              </a:buClr>
              <a:buSzPts val="2800"/>
              <a:buFont typeface="Calibri"/>
              <a:buAutoNum type="arabicPeriod"/>
            </a:pPr>
            <a:r>
              <a:rPr b="0" i="0" lang="en-US" sz="2800" u="none" cap="none" strike="noStrike">
                <a:solidFill>
                  <a:srgbClr val="45515E"/>
                </a:solidFill>
                <a:latin typeface="Calibri"/>
                <a:ea typeface="Calibri"/>
                <a:cs typeface="Calibri"/>
                <a:sym typeface="Calibri"/>
              </a:rPr>
              <a:t> Trauma:</a:t>
            </a:r>
            <a:endParaRPr/>
          </a:p>
          <a:p>
            <a:pPr indent="-457200" lvl="2" marL="1144905" marR="0" rtl="0" algn="l">
              <a:spcBef>
                <a:spcPts val="500"/>
              </a:spcBef>
              <a:spcAft>
                <a:spcPts val="0"/>
              </a:spcAft>
              <a:buClr>
                <a:srgbClr val="45515E"/>
              </a:buClr>
              <a:buSzPts val="2800"/>
              <a:buFont typeface="Arial"/>
              <a:buChar char="•"/>
            </a:pPr>
            <a:r>
              <a:rPr b="0" i="0" lang="en-US" sz="2800" u="none" cap="none" strike="noStrike">
                <a:solidFill>
                  <a:srgbClr val="45515E"/>
                </a:solidFill>
                <a:latin typeface="Calibri"/>
                <a:ea typeface="Calibri"/>
                <a:cs typeface="Calibri"/>
                <a:sym typeface="Calibri"/>
              </a:rPr>
              <a:t>Intracranial haemorrhage.</a:t>
            </a:r>
            <a:endParaRPr/>
          </a:p>
          <a:p>
            <a:pPr indent="-457200" lvl="2" marL="1144905" marR="0" rtl="0" algn="l">
              <a:spcBef>
                <a:spcPts val="500"/>
              </a:spcBef>
              <a:spcAft>
                <a:spcPts val="0"/>
              </a:spcAft>
              <a:buClr>
                <a:srgbClr val="45515E"/>
              </a:buClr>
              <a:buSzPts val="2800"/>
              <a:buFont typeface="Arial"/>
              <a:buChar char="•"/>
            </a:pPr>
            <a:r>
              <a:rPr b="0" i="0" lang="en-US" sz="2800" u="none" cap="none" strike="noStrike">
                <a:solidFill>
                  <a:srgbClr val="45515E"/>
                </a:solidFill>
                <a:latin typeface="Calibri"/>
                <a:ea typeface="Calibri"/>
                <a:cs typeface="Calibri"/>
                <a:sym typeface="Calibri"/>
              </a:rPr>
              <a:t>Cephalic haematoma.</a:t>
            </a:r>
            <a:endParaRPr/>
          </a:p>
          <a:p>
            <a:pPr indent="-457200" lvl="2" marL="1144905" marR="0" rtl="0" algn="l">
              <a:spcBef>
                <a:spcPts val="500"/>
              </a:spcBef>
              <a:spcAft>
                <a:spcPts val="0"/>
              </a:spcAft>
              <a:buClr>
                <a:srgbClr val="45515E"/>
              </a:buClr>
              <a:buSzPts val="2800"/>
              <a:buFont typeface="Arial"/>
              <a:buChar char="•"/>
            </a:pPr>
            <a:r>
              <a:rPr b="0" i="0" lang="en-US" sz="2800" u="none" cap="none" strike="noStrike">
                <a:solidFill>
                  <a:srgbClr val="45515E"/>
                </a:solidFill>
                <a:latin typeface="Calibri"/>
                <a:ea typeface="Calibri"/>
                <a:cs typeface="Calibri"/>
                <a:sym typeface="Calibri"/>
              </a:rPr>
              <a:t>Facial / Brachial palsy.</a:t>
            </a:r>
            <a:endParaRPr/>
          </a:p>
          <a:p>
            <a:pPr indent="-457200" lvl="2" marL="1144905" marR="0" rtl="0" algn="l">
              <a:spcBef>
                <a:spcPts val="500"/>
              </a:spcBef>
              <a:spcAft>
                <a:spcPts val="0"/>
              </a:spcAft>
              <a:buClr>
                <a:srgbClr val="45515E"/>
              </a:buClr>
              <a:buSzPts val="2800"/>
              <a:buFont typeface="Arial"/>
              <a:buChar char="•"/>
            </a:pPr>
            <a:r>
              <a:rPr b="0" i="0" lang="en-US" sz="2800" u="none" cap="none" strike="noStrike">
                <a:solidFill>
                  <a:srgbClr val="45515E"/>
                </a:solidFill>
                <a:latin typeface="Calibri"/>
                <a:ea typeface="Calibri"/>
                <a:cs typeface="Calibri"/>
                <a:sym typeface="Calibri"/>
              </a:rPr>
              <a:t>Injury to the soft tissues of face &amp; forehead.</a:t>
            </a:r>
            <a:endParaRPr/>
          </a:p>
          <a:p>
            <a:pPr indent="-457200" lvl="2" marL="1144905" marR="0" rtl="0" algn="l">
              <a:spcBef>
                <a:spcPts val="500"/>
              </a:spcBef>
              <a:spcAft>
                <a:spcPts val="0"/>
              </a:spcAft>
              <a:buClr>
                <a:srgbClr val="45515E"/>
              </a:buClr>
              <a:buSzPts val="2800"/>
              <a:buFont typeface="Arial"/>
              <a:buChar char="•"/>
            </a:pPr>
            <a:r>
              <a:rPr b="0" i="0" lang="en-US" sz="2800" u="none" cap="none" strike="noStrike">
                <a:solidFill>
                  <a:srgbClr val="45515E"/>
                </a:solidFill>
                <a:latin typeface="Calibri"/>
                <a:ea typeface="Calibri"/>
                <a:cs typeface="Calibri"/>
                <a:sym typeface="Calibri"/>
              </a:rPr>
              <a:t>Skull fractures.</a:t>
            </a:r>
            <a:endParaRPr/>
          </a:p>
          <a:p>
            <a:pPr indent="-455294" lvl="1" marL="822325" marR="0" rtl="0" algn="l">
              <a:spcBef>
                <a:spcPts val="500"/>
              </a:spcBef>
              <a:spcAft>
                <a:spcPts val="0"/>
              </a:spcAft>
              <a:buClr>
                <a:srgbClr val="45515E"/>
              </a:buClr>
              <a:buSzPts val="2800"/>
              <a:buFont typeface="Calibri"/>
              <a:buAutoNum type="arabicPeriod"/>
            </a:pPr>
            <a:r>
              <a:rPr b="0" i="0" lang="en-US" sz="2800" u="none" cap="none" strike="noStrike">
                <a:solidFill>
                  <a:srgbClr val="45515E"/>
                </a:solidFill>
                <a:latin typeface="Calibri"/>
                <a:ea typeface="Calibri"/>
                <a:cs typeface="Calibri"/>
                <a:sym typeface="Calibri"/>
              </a:rPr>
              <a:t> Cerebral palsy ,mental retardation ,and behavioral problems.</a:t>
            </a:r>
            <a:endParaRPr/>
          </a:p>
          <a:p>
            <a:pPr indent="-455294" lvl="1" marL="822325" marR="0" rtl="0" algn="l">
              <a:spcBef>
                <a:spcPts val="500"/>
              </a:spcBef>
              <a:spcAft>
                <a:spcPts val="0"/>
              </a:spcAft>
              <a:buClr>
                <a:srgbClr val="45515E"/>
              </a:buClr>
              <a:buSzPts val="2800"/>
              <a:buFont typeface="Calibri"/>
              <a:buAutoNum type="arabicPeriod"/>
            </a:pPr>
            <a:r>
              <a:rPr b="0" i="0" lang="en-US" sz="2800" u="none" cap="none" strike="noStrike">
                <a:solidFill>
                  <a:srgbClr val="45515E"/>
                </a:solidFill>
                <a:latin typeface="Calibri"/>
                <a:ea typeface="Calibri"/>
                <a:cs typeface="Calibri"/>
                <a:sym typeface="Calibri"/>
              </a:rPr>
              <a:t> The risk for serious morbidity is 1.5% and the risk of fetal or neonatal death is 0.05%.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10"/>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5. Extension</a:t>
            </a:r>
            <a:endParaRPr/>
          </a:p>
        </p:txBody>
      </p:sp>
      <p:sp>
        <p:nvSpPr>
          <p:cNvPr id="202" name="Google Shape;202;p10"/>
          <p:cNvSpPr txBox="1"/>
          <p:nvPr>
            <p:ph idx="1" type="body"/>
          </p:nvPr>
        </p:nvSpPr>
        <p:spPr>
          <a:xfrm>
            <a:off x="838200" y="1305026"/>
            <a:ext cx="10515600" cy="48719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400"/>
              <a:buChar char="❖"/>
            </a:pPr>
            <a:r>
              <a:rPr lang="en-US" sz="2400"/>
              <a:t>Following completion of internal rotation, the occiput is beneath the symphysis pubis and the bregma is near the lower border of the sacrum. </a:t>
            </a:r>
            <a:endParaRPr/>
          </a:p>
          <a:p>
            <a:pPr indent="-228600" lvl="0" marL="228600" rtl="0" algn="l">
              <a:lnSpc>
                <a:spcPct val="90000"/>
              </a:lnSpc>
              <a:spcBef>
                <a:spcPts val="1000"/>
              </a:spcBef>
              <a:spcAft>
                <a:spcPts val="0"/>
              </a:spcAft>
              <a:buClr>
                <a:srgbClr val="45515E"/>
              </a:buClr>
              <a:buSzPts val="2400"/>
              <a:buChar char="❖"/>
            </a:pPr>
            <a:r>
              <a:rPr lang="en-US" sz="2400"/>
              <a:t>The well-flexed head now extends and the occiput escapes from underneath the symphysis pubis and distends the vulva. This is known as ‘</a:t>
            </a:r>
            <a:r>
              <a:rPr lang="en-US" sz="2400">
                <a:solidFill>
                  <a:srgbClr val="FF0000"/>
                </a:solidFill>
              </a:rPr>
              <a:t>crowning</a:t>
            </a:r>
            <a:r>
              <a:rPr lang="en-US" sz="2400"/>
              <a:t>’ of the head. </a:t>
            </a:r>
            <a:endParaRPr/>
          </a:p>
          <a:p>
            <a:pPr indent="-228600" lvl="0" marL="228600" rtl="0" algn="l">
              <a:lnSpc>
                <a:spcPct val="90000"/>
              </a:lnSpc>
              <a:spcBef>
                <a:spcPts val="1000"/>
              </a:spcBef>
              <a:spcAft>
                <a:spcPts val="0"/>
              </a:spcAft>
              <a:buClr>
                <a:srgbClr val="45515E"/>
              </a:buClr>
              <a:buSzPts val="2400"/>
              <a:buChar char="❖"/>
            </a:pPr>
            <a:r>
              <a:rPr lang="en-US" sz="2400"/>
              <a:t>The head extends further and the occiput underneath the symphysis pubis acts as a fulcrum point as the bregma, face and chin appear in succession over the posterior vaginal opening and perineal body. </a:t>
            </a:r>
            <a:endParaRPr/>
          </a:p>
          <a:p>
            <a:pPr indent="-228600" lvl="0" marL="228600" rtl="0" algn="l">
              <a:lnSpc>
                <a:spcPct val="90000"/>
              </a:lnSpc>
              <a:spcBef>
                <a:spcPts val="1000"/>
              </a:spcBef>
              <a:spcAft>
                <a:spcPts val="0"/>
              </a:spcAft>
              <a:buClr>
                <a:srgbClr val="45515E"/>
              </a:buClr>
              <a:buSzPts val="2400"/>
              <a:buChar char="❖"/>
            </a:pPr>
            <a:r>
              <a:rPr lang="en-US" sz="2400"/>
              <a:t>This extension process, if controlled, reduces the risk of perineal trauma. However, the soft tissues of the perineum offer resistance, and some degree of tearing occurs in the majority of first births</a:t>
            </a:r>
            <a:endParaRPr/>
          </a:p>
        </p:txBody>
      </p:sp>
      <p:pic>
        <p:nvPicPr>
          <p:cNvPr id="203" name="Google Shape;203;p10"/>
          <p:cNvPicPr preferRelativeResize="0"/>
          <p:nvPr/>
        </p:nvPicPr>
        <p:blipFill rotWithShape="1">
          <a:blip r:embed="rId3">
            <a:alphaModFix/>
          </a:blip>
          <a:srcRect b="0" l="0" r="0" t="0"/>
          <a:stretch/>
        </p:blipFill>
        <p:spPr>
          <a:xfrm>
            <a:off x="10318240" y="5142268"/>
            <a:ext cx="1873760" cy="1715732"/>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1" name="Shape 981"/>
        <p:cNvGrpSpPr/>
        <p:nvPr/>
      </p:nvGrpSpPr>
      <p:grpSpPr>
        <a:xfrm>
          <a:off x="0" y="0"/>
          <a:ext cx="0" cy="0"/>
          <a:chOff x="0" y="0"/>
          <a:chExt cx="0" cy="0"/>
        </a:xfrm>
      </p:grpSpPr>
      <p:sp>
        <p:nvSpPr>
          <p:cNvPr id="982" name="Google Shape;982;p99"/>
          <p:cNvSpPr txBox="1"/>
          <p:nvPr>
            <p:ph type="title"/>
          </p:nvPr>
        </p:nvSpPr>
        <p:spPr>
          <a:xfrm>
            <a:off x="838200" y="365125"/>
            <a:ext cx="10515600" cy="762339"/>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latin typeface="Calibri"/>
                <a:ea typeface="Calibri"/>
                <a:cs typeface="Calibri"/>
                <a:sym typeface="Calibri"/>
              </a:rPr>
              <a:t>Analgesia in Vacuum and Forceps </a:t>
            </a:r>
            <a:endParaRPr>
              <a:latin typeface="Calibri"/>
              <a:ea typeface="Calibri"/>
              <a:cs typeface="Calibri"/>
              <a:sym typeface="Calibri"/>
            </a:endParaRPr>
          </a:p>
        </p:txBody>
      </p:sp>
      <p:sp>
        <p:nvSpPr>
          <p:cNvPr id="983" name="Google Shape;983;p99"/>
          <p:cNvSpPr txBox="1"/>
          <p:nvPr>
            <p:ph idx="1" type="body"/>
          </p:nvPr>
        </p:nvSpPr>
        <p:spPr>
          <a:xfrm>
            <a:off x="468630" y="1142682"/>
            <a:ext cx="11510010" cy="569245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45515E"/>
              </a:buClr>
              <a:buSzPts val="2800"/>
              <a:buChar char="❖"/>
            </a:pPr>
            <a:r>
              <a:rPr lang="en-US"/>
              <a:t> Analgesic requirements are </a:t>
            </a:r>
            <a:r>
              <a:rPr b="1" lang="en-US"/>
              <a:t>greater for forceps </a:t>
            </a:r>
            <a:r>
              <a:rPr lang="en-US"/>
              <a:t>than for ventouse delivery. </a:t>
            </a:r>
            <a:endParaRPr/>
          </a:p>
          <a:p>
            <a:pPr indent="-228600" lvl="0" marL="228600" rtl="0" algn="l">
              <a:lnSpc>
                <a:spcPct val="90000"/>
              </a:lnSpc>
              <a:spcBef>
                <a:spcPts val="1000"/>
              </a:spcBef>
              <a:spcAft>
                <a:spcPts val="0"/>
              </a:spcAft>
              <a:buClr>
                <a:srgbClr val="45515E"/>
              </a:buClr>
              <a:buSzPts val="2800"/>
              <a:buChar char="❖"/>
            </a:pPr>
            <a:r>
              <a:rPr lang="en-US"/>
              <a:t> Where rotational </a:t>
            </a:r>
            <a:r>
              <a:rPr b="1" lang="en-US"/>
              <a:t>forceps</a:t>
            </a:r>
            <a:r>
              <a:rPr lang="en-US"/>
              <a:t> or midpelvic direct traction forceps are needed </a:t>
            </a:r>
            <a:r>
              <a:rPr b="1" lang="en-US"/>
              <a:t>regional analgesia </a:t>
            </a:r>
            <a:r>
              <a:rPr lang="en-US"/>
              <a:t>is preferred. </a:t>
            </a:r>
            <a:endParaRPr/>
          </a:p>
          <a:p>
            <a:pPr indent="-228600" lvl="0" marL="228600" rtl="0" algn="l">
              <a:lnSpc>
                <a:spcPct val="90000"/>
              </a:lnSpc>
              <a:spcBef>
                <a:spcPts val="1000"/>
              </a:spcBef>
              <a:spcAft>
                <a:spcPts val="0"/>
              </a:spcAft>
              <a:buClr>
                <a:srgbClr val="45515E"/>
              </a:buClr>
              <a:buSzPts val="2800"/>
              <a:buChar char="❖"/>
            </a:pPr>
            <a:r>
              <a:rPr lang="en-US"/>
              <a:t> For a </a:t>
            </a:r>
            <a:r>
              <a:rPr b="1" lang="en-US"/>
              <a:t>rigid cup ventouse</a:t>
            </a:r>
            <a:r>
              <a:rPr lang="en-US"/>
              <a:t> delivery, a </a:t>
            </a:r>
            <a:r>
              <a:rPr b="1" lang="en-US"/>
              <a:t>pudendal block with perineal infiltration </a:t>
            </a:r>
            <a:r>
              <a:rPr lang="en-US"/>
              <a:t>may be all that is needed.</a:t>
            </a:r>
            <a:endParaRPr/>
          </a:p>
          <a:p>
            <a:pPr indent="-228600" lvl="0" marL="228600" rtl="0" algn="l">
              <a:lnSpc>
                <a:spcPct val="90000"/>
              </a:lnSpc>
              <a:spcBef>
                <a:spcPts val="1000"/>
              </a:spcBef>
              <a:spcAft>
                <a:spcPts val="0"/>
              </a:spcAft>
              <a:buClr>
                <a:srgbClr val="45515E"/>
              </a:buClr>
              <a:buSzPts val="2800"/>
              <a:buChar char="❖"/>
            </a:pPr>
            <a:r>
              <a:rPr lang="en-US"/>
              <a:t> If a </a:t>
            </a:r>
            <a:r>
              <a:rPr b="1" lang="en-US"/>
              <a:t>soft cup </a:t>
            </a:r>
            <a:r>
              <a:rPr lang="en-US"/>
              <a:t>is used analgesic requirements may be limited to </a:t>
            </a:r>
            <a:r>
              <a:rPr b="1" lang="en-US"/>
              <a:t>perineal infiltration with local anaesthetic            </a:t>
            </a:r>
            <a:endParaRPr/>
          </a:p>
          <a:p>
            <a:pPr indent="-228600" lvl="0" marL="228600" rtl="0" algn="l">
              <a:lnSpc>
                <a:spcPct val="90000"/>
              </a:lnSpc>
              <a:spcBef>
                <a:spcPts val="1000"/>
              </a:spcBef>
              <a:spcAft>
                <a:spcPts val="0"/>
              </a:spcAft>
              <a:buClr>
                <a:srgbClr val="45515E"/>
              </a:buClr>
              <a:buSzPts val="2800"/>
              <a:buFont typeface="Calibri"/>
              <a:buNone/>
            </a:pPr>
            <a:r>
              <a:t/>
            </a:r>
            <a:endParaRPr/>
          </a:p>
          <a:p>
            <a:pPr indent="-228600" lvl="0" marL="228600" rtl="0" algn="l">
              <a:lnSpc>
                <a:spcPct val="90000"/>
              </a:lnSpc>
              <a:spcBef>
                <a:spcPts val="1000"/>
              </a:spcBef>
              <a:spcAft>
                <a:spcPts val="0"/>
              </a:spcAft>
              <a:buClr>
                <a:srgbClr val="45515E"/>
              </a:buClr>
              <a:buSzPts val="2800"/>
              <a:buFont typeface="Courier New"/>
              <a:buChar char="o"/>
            </a:pPr>
            <a:r>
              <a:rPr lang="en-US"/>
              <a:t> If one fails don’t try another.</a:t>
            </a:r>
            <a:endParaRPr/>
          </a:p>
          <a:p>
            <a:pPr indent="-228600" lvl="0" marL="228600" rtl="0" algn="l">
              <a:lnSpc>
                <a:spcPct val="90000"/>
              </a:lnSpc>
              <a:spcBef>
                <a:spcPts val="1000"/>
              </a:spcBef>
              <a:spcAft>
                <a:spcPts val="0"/>
              </a:spcAft>
              <a:buClr>
                <a:srgbClr val="45515E"/>
              </a:buClr>
              <a:buSzPts val="2800"/>
              <a:buFont typeface="Courier New"/>
              <a:buChar char="o"/>
            </a:pPr>
            <a:r>
              <a:rPr lang="en-US"/>
              <a:t> If 2 tries with vacuum without descent go for C/S.</a:t>
            </a:r>
            <a:endParaRPr/>
          </a:p>
          <a:p>
            <a:pPr indent="-228600" lvl="0" marL="228600" rtl="0" algn="l">
              <a:lnSpc>
                <a:spcPct val="90000"/>
              </a:lnSpc>
              <a:spcBef>
                <a:spcPts val="1000"/>
              </a:spcBef>
              <a:spcAft>
                <a:spcPts val="0"/>
              </a:spcAft>
              <a:buClr>
                <a:srgbClr val="45515E"/>
              </a:buClr>
              <a:buSzPts val="2800"/>
              <a:buFont typeface="Courier New"/>
              <a:buChar char="o"/>
            </a:pPr>
            <a:r>
              <a:rPr lang="en-US"/>
              <a:t> Max pressure vaccum is 400-600 mmhg.</a:t>
            </a:r>
            <a:endParaRPr/>
          </a:p>
          <a:p>
            <a:pPr indent="-228600" lvl="0" marL="228600" rtl="0" algn="l">
              <a:lnSpc>
                <a:spcPct val="90000"/>
              </a:lnSpc>
              <a:spcBef>
                <a:spcPts val="1000"/>
              </a:spcBef>
              <a:spcAft>
                <a:spcPts val="0"/>
              </a:spcAft>
              <a:buClr>
                <a:srgbClr val="45515E"/>
              </a:buClr>
              <a:buSzPts val="2800"/>
              <a:buFont typeface="Courier New"/>
              <a:buChar char="o"/>
            </a:pPr>
            <a:r>
              <a:rPr lang="en-US"/>
              <a:t> Max time vacuum is 15- 20 minute .</a:t>
            </a:r>
            <a:endParaRPr/>
          </a:p>
          <a:p>
            <a:pPr indent="-228600" lvl="0" marL="228600" rtl="0" algn="l">
              <a:lnSpc>
                <a:spcPct val="90000"/>
              </a:lnSpc>
              <a:spcBef>
                <a:spcPts val="1000"/>
              </a:spcBef>
              <a:spcAft>
                <a:spcPts val="0"/>
              </a:spcAft>
              <a:buClr>
                <a:srgbClr val="45515E"/>
              </a:buClr>
              <a:buSzPts val="2800"/>
              <a:buFont typeface="Calibri"/>
              <a:buNone/>
            </a:pPr>
            <a:r>
              <a:rPr lang="en-US"/>
              <a:t>                                                                                                     </a:t>
            </a:r>
            <a:endParaRPr/>
          </a:p>
          <a:p>
            <a:pPr indent="-228600" lvl="0" marL="228600" rtl="0" algn="l">
              <a:lnSpc>
                <a:spcPct val="90000"/>
              </a:lnSpc>
              <a:spcBef>
                <a:spcPts val="1000"/>
              </a:spcBef>
              <a:spcAft>
                <a:spcPts val="0"/>
              </a:spcAft>
              <a:buClr>
                <a:srgbClr val="45515E"/>
              </a:buClr>
              <a:buSzPts val="2800"/>
              <a:buFont typeface="Calibri"/>
              <a:buNone/>
            </a:pPr>
            <a:r>
              <a:t/>
            </a:r>
            <a:endParaRPr b="1"/>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7" name="Shape 987"/>
        <p:cNvGrpSpPr/>
        <p:nvPr/>
      </p:nvGrpSpPr>
      <p:grpSpPr>
        <a:xfrm>
          <a:off x="0" y="0"/>
          <a:ext cx="0" cy="0"/>
          <a:chOff x="0" y="0"/>
          <a:chExt cx="0" cy="0"/>
        </a:xfrm>
      </p:grpSpPr>
      <p:graphicFrame>
        <p:nvGraphicFramePr>
          <p:cNvPr id="988" name="Google Shape;988;p100"/>
          <p:cNvGraphicFramePr/>
          <p:nvPr/>
        </p:nvGraphicFramePr>
        <p:xfrm>
          <a:off x="263353" y="332657"/>
          <a:ext cx="3000000" cy="3000000"/>
        </p:xfrm>
        <a:graphic>
          <a:graphicData uri="http://schemas.openxmlformats.org/drawingml/2006/table">
            <a:tbl>
              <a:tblPr bandRow="1" firstRow="1">
                <a:noFill/>
                <a:tableStyleId>{B83724F5-1EE0-4DAF-A18B-D7C001F5DA8E}</a:tableStyleId>
              </a:tblPr>
              <a:tblGrid>
                <a:gridCol w="2396075"/>
                <a:gridCol w="2396075"/>
                <a:gridCol w="414675"/>
                <a:gridCol w="2442975"/>
                <a:gridCol w="364000"/>
                <a:gridCol w="3507475"/>
              </a:tblGrid>
              <a:tr h="513725">
                <a:tc>
                  <a:txBody>
                    <a:bodyPr/>
                    <a:lstStyle/>
                    <a:p>
                      <a:pPr indent="0" lvl="0" marL="0" marR="0" rtl="0" algn="ctr">
                        <a:spcBef>
                          <a:spcPts val="0"/>
                        </a:spcBef>
                        <a:spcAft>
                          <a:spcPts val="0"/>
                        </a:spcAft>
                        <a:buNone/>
                      </a:pPr>
                      <a:r>
                        <a:t/>
                      </a:r>
                      <a:endParaRPr b="1" sz="2000">
                        <a:latin typeface="Calibri"/>
                        <a:ea typeface="Calibri"/>
                        <a:cs typeface="Calibri"/>
                        <a:sym typeface="Calibri"/>
                      </a:endParaRPr>
                    </a:p>
                  </a:txBody>
                  <a:tcPr marT="45725" marB="45725" marR="68575" marL="68575"/>
                </a:tc>
                <a:tc>
                  <a:txBody>
                    <a:bodyPr/>
                    <a:lstStyle/>
                    <a:p>
                      <a:pPr indent="0" lvl="0" marL="0" marR="0" rtl="1" algn="ctr">
                        <a:spcBef>
                          <a:spcPts val="0"/>
                        </a:spcBef>
                        <a:spcAft>
                          <a:spcPts val="0"/>
                        </a:spcAft>
                        <a:buNone/>
                      </a:pPr>
                      <a:r>
                        <a:rPr b="1" lang="en-US" sz="2800">
                          <a:latin typeface="Calibri"/>
                          <a:ea typeface="Calibri"/>
                          <a:cs typeface="Calibri"/>
                          <a:sym typeface="Calibri"/>
                        </a:rPr>
                        <a:t>OVD</a:t>
                      </a:r>
                      <a:endParaRPr b="1" sz="2800">
                        <a:latin typeface="Calibri"/>
                        <a:ea typeface="Calibri"/>
                        <a:cs typeface="Calibri"/>
                        <a:sym typeface="Calibri"/>
                      </a:endParaRPr>
                    </a:p>
                  </a:txBody>
                  <a:tcPr marT="45725" marB="45725" marR="68575" marL="68575"/>
                </a:tc>
                <a:tc gridSpan="2">
                  <a:txBody>
                    <a:bodyPr/>
                    <a:lstStyle/>
                    <a:p>
                      <a:pPr indent="0" lvl="0" marL="0" marR="0" rtl="1" algn="ctr">
                        <a:spcBef>
                          <a:spcPts val="0"/>
                        </a:spcBef>
                        <a:spcAft>
                          <a:spcPts val="0"/>
                        </a:spcAft>
                        <a:buNone/>
                      </a:pPr>
                      <a:r>
                        <a:rPr b="1" lang="en-US" sz="2800">
                          <a:solidFill>
                            <a:schemeClr val="lt1"/>
                          </a:solidFill>
                          <a:latin typeface="Calibri"/>
                          <a:ea typeface="Calibri"/>
                          <a:cs typeface="Calibri"/>
                          <a:sym typeface="Calibri"/>
                        </a:rPr>
                        <a:t>Vacuum  </a:t>
                      </a:r>
                      <a:endParaRPr b="1" sz="2800">
                        <a:latin typeface="Calibri"/>
                        <a:ea typeface="Calibri"/>
                        <a:cs typeface="Calibri"/>
                        <a:sym typeface="Calibri"/>
                      </a:endParaRPr>
                    </a:p>
                  </a:txBody>
                  <a:tcPr marT="45725" marB="45725" marR="68575" marL="68575"/>
                </a:tc>
                <a:tc hMerge="1"/>
                <a:tc gridSpan="2">
                  <a:txBody>
                    <a:bodyPr/>
                    <a:lstStyle/>
                    <a:p>
                      <a:pPr indent="0" lvl="0" marL="0" marR="0" rtl="1" algn="ctr">
                        <a:spcBef>
                          <a:spcPts val="0"/>
                        </a:spcBef>
                        <a:spcAft>
                          <a:spcPts val="0"/>
                        </a:spcAft>
                        <a:buNone/>
                      </a:pPr>
                      <a:r>
                        <a:rPr b="1" lang="en-US" sz="2800">
                          <a:latin typeface="Calibri"/>
                          <a:ea typeface="Calibri"/>
                          <a:cs typeface="Calibri"/>
                          <a:sym typeface="Calibri"/>
                        </a:rPr>
                        <a:t>Forceps </a:t>
                      </a:r>
                      <a:endParaRPr b="1" sz="2800">
                        <a:latin typeface="Calibri"/>
                        <a:ea typeface="Calibri"/>
                        <a:cs typeface="Calibri"/>
                        <a:sym typeface="Calibri"/>
                      </a:endParaRPr>
                    </a:p>
                  </a:txBody>
                  <a:tcPr marT="45725" marB="45725" marR="68575" marL="68575"/>
                </a:tc>
                <a:tc hMerge="1"/>
              </a:tr>
              <a:tr h="2070400">
                <a:tc>
                  <a:txBody>
                    <a:bodyPr/>
                    <a:lstStyle/>
                    <a:p>
                      <a:pPr indent="0" lvl="0" marL="0" marR="0" rtl="0" algn="l">
                        <a:spcBef>
                          <a:spcPts val="0"/>
                        </a:spcBef>
                        <a:spcAft>
                          <a:spcPts val="0"/>
                        </a:spcAft>
                        <a:buNone/>
                      </a:pPr>
                      <a:r>
                        <a:rPr b="1" lang="en-US" sz="2800">
                          <a:latin typeface="Calibri"/>
                          <a:ea typeface="Calibri"/>
                          <a:cs typeface="Calibri"/>
                          <a:sym typeface="Calibri"/>
                        </a:rPr>
                        <a:t>Indications</a:t>
                      </a:r>
                      <a:endParaRPr b="1" sz="2800">
                        <a:latin typeface="Calibri"/>
                        <a:ea typeface="Calibri"/>
                        <a:cs typeface="Calibri"/>
                        <a:sym typeface="Calibri"/>
                      </a:endParaRPr>
                    </a:p>
                  </a:txBody>
                  <a:tcPr marT="45725" marB="45725" marR="68575" marL="68575"/>
                </a:tc>
                <a:tc gridSpan="5">
                  <a:txBody>
                    <a:bodyPr/>
                    <a:lstStyle/>
                    <a:p>
                      <a:pPr indent="-457200" lvl="0" marL="457200" marR="0" rtl="1" algn="l">
                        <a:spcBef>
                          <a:spcPts val="0"/>
                        </a:spcBef>
                        <a:spcAft>
                          <a:spcPts val="0"/>
                        </a:spcAft>
                        <a:buClr>
                          <a:schemeClr val="dk1"/>
                        </a:buClr>
                        <a:buSzPts val="2000"/>
                        <a:buFont typeface="Calibri"/>
                        <a:buAutoNum type="arabicPeriod"/>
                      </a:pPr>
                      <a:r>
                        <a:rPr b="0" lang="en-US" sz="2000">
                          <a:latin typeface="Calibri"/>
                          <a:ea typeface="Calibri"/>
                          <a:cs typeface="Calibri"/>
                          <a:sym typeface="Calibri"/>
                        </a:rPr>
                        <a:t>1- delay in 2</a:t>
                      </a:r>
                      <a:r>
                        <a:rPr b="0" baseline="30000" lang="en-US" sz="2000">
                          <a:latin typeface="Calibri"/>
                          <a:ea typeface="Calibri"/>
                          <a:cs typeface="Calibri"/>
                          <a:sym typeface="Calibri"/>
                        </a:rPr>
                        <a:t>nd</a:t>
                      </a:r>
                      <a:r>
                        <a:rPr b="0" lang="en-US" sz="2000">
                          <a:latin typeface="Calibri"/>
                          <a:ea typeface="Calibri"/>
                          <a:cs typeface="Calibri"/>
                          <a:sym typeface="Calibri"/>
                        </a:rPr>
                        <a:t>  stage of labor (eg. Uterine inertia)</a:t>
                      </a:r>
                      <a:endParaRPr b="0" sz="2000">
                        <a:latin typeface="Calibri"/>
                        <a:ea typeface="Calibri"/>
                        <a:cs typeface="Calibri"/>
                        <a:sym typeface="Calibri"/>
                      </a:endParaRPr>
                    </a:p>
                    <a:p>
                      <a:pPr indent="0" lvl="0" marL="0" marR="0" rtl="1" algn="l">
                        <a:spcBef>
                          <a:spcPts val="0"/>
                        </a:spcBef>
                        <a:spcAft>
                          <a:spcPts val="0"/>
                        </a:spcAft>
                        <a:buNone/>
                      </a:pPr>
                      <a:r>
                        <a:rPr b="0" lang="en-US" sz="2000">
                          <a:latin typeface="Calibri"/>
                          <a:ea typeface="Calibri"/>
                          <a:cs typeface="Calibri"/>
                          <a:sym typeface="Calibri"/>
                        </a:rPr>
                        <a:t>2-</a:t>
                      </a:r>
                      <a:r>
                        <a:rPr b="1" lang="en-US" sz="2000">
                          <a:latin typeface="Calibri"/>
                          <a:ea typeface="Calibri"/>
                          <a:cs typeface="Calibri"/>
                          <a:sym typeface="Calibri"/>
                        </a:rPr>
                        <a:t>Maternal indications </a:t>
                      </a:r>
                      <a:r>
                        <a:rPr b="0" lang="en-US" sz="2000">
                          <a:latin typeface="Calibri"/>
                          <a:ea typeface="Calibri"/>
                          <a:cs typeface="Calibri"/>
                          <a:sym typeface="Calibri"/>
                        </a:rPr>
                        <a:t>(</a:t>
                      </a:r>
                      <a:r>
                        <a:rPr b="0" lang="en-US" sz="2000">
                          <a:solidFill>
                            <a:srgbClr val="FF0000"/>
                          </a:solidFill>
                          <a:latin typeface="Calibri"/>
                          <a:ea typeface="Calibri"/>
                          <a:cs typeface="Calibri"/>
                          <a:sym typeface="Calibri"/>
                        </a:rPr>
                        <a:t>Pre-eclampsia </a:t>
                      </a:r>
                      <a:r>
                        <a:rPr b="0" lang="en-US" sz="2000">
                          <a:latin typeface="Calibri"/>
                          <a:ea typeface="Calibri"/>
                          <a:cs typeface="Calibri"/>
                          <a:sym typeface="Calibri"/>
                        </a:rPr>
                        <a:t>, Intrapartum infection , bleeding ,</a:t>
                      </a:r>
                      <a:r>
                        <a:rPr b="0" lang="en-US" sz="2000">
                          <a:latin typeface="Calibri"/>
                          <a:ea typeface="Calibri"/>
                          <a:cs typeface="Calibri"/>
                          <a:sym typeface="Calibri"/>
                        </a:rPr>
                        <a:t> </a:t>
                      </a:r>
                      <a:r>
                        <a:rPr b="0" lang="en-US" sz="2000">
                          <a:latin typeface="Calibri"/>
                          <a:ea typeface="Calibri"/>
                          <a:cs typeface="Calibri"/>
                          <a:sym typeface="Calibri"/>
                        </a:rPr>
                        <a:t>Cardiac or pulmonary diseases)</a:t>
                      </a:r>
                      <a:endParaRPr b="0" sz="2000">
                        <a:latin typeface="Calibri"/>
                        <a:ea typeface="Calibri"/>
                        <a:cs typeface="Calibri"/>
                        <a:sym typeface="Calibri"/>
                      </a:endParaRPr>
                    </a:p>
                    <a:p>
                      <a:pPr indent="0" lvl="0" marL="0" marR="0" rtl="1" algn="l">
                        <a:spcBef>
                          <a:spcPts val="0"/>
                        </a:spcBef>
                        <a:spcAft>
                          <a:spcPts val="0"/>
                        </a:spcAft>
                        <a:buNone/>
                      </a:pPr>
                      <a:r>
                        <a:rPr b="0" lang="en-US" sz="2000">
                          <a:latin typeface="Calibri"/>
                          <a:ea typeface="Calibri"/>
                          <a:cs typeface="Calibri"/>
                          <a:sym typeface="Calibri"/>
                        </a:rPr>
                        <a:t>3-</a:t>
                      </a:r>
                      <a:r>
                        <a:rPr b="1" lang="en-US" sz="2000">
                          <a:latin typeface="Calibri"/>
                          <a:ea typeface="Calibri"/>
                          <a:cs typeface="Calibri"/>
                          <a:sym typeface="Calibri"/>
                        </a:rPr>
                        <a:t>Fetal indications </a:t>
                      </a:r>
                      <a:r>
                        <a:rPr b="0" lang="en-US" sz="2000">
                          <a:latin typeface="Calibri"/>
                          <a:ea typeface="Calibri"/>
                          <a:cs typeface="Calibri"/>
                          <a:sym typeface="Calibri"/>
                        </a:rPr>
                        <a:t>(Fetal distress or compromise  “Abnormal </a:t>
                      </a:r>
                      <a:r>
                        <a:rPr b="0" lang="en-US" sz="2000">
                          <a:solidFill>
                            <a:srgbClr val="FF0000"/>
                          </a:solidFill>
                          <a:latin typeface="Calibri"/>
                          <a:ea typeface="Calibri"/>
                          <a:cs typeface="Calibri"/>
                          <a:sym typeface="Calibri"/>
                        </a:rPr>
                        <a:t>heart rate </a:t>
                      </a:r>
                      <a:r>
                        <a:rPr b="0" lang="en-US" sz="2000">
                          <a:latin typeface="Calibri"/>
                          <a:ea typeface="Calibri"/>
                          <a:cs typeface="Calibri"/>
                          <a:sym typeface="Calibri"/>
                        </a:rPr>
                        <a:t>pattern , Abnormal </a:t>
                      </a:r>
                      <a:r>
                        <a:rPr b="0" lang="en-US" sz="2000">
                          <a:solidFill>
                            <a:srgbClr val="FF0000"/>
                          </a:solidFill>
                          <a:latin typeface="Calibri"/>
                          <a:ea typeface="Calibri"/>
                          <a:cs typeface="Calibri"/>
                          <a:sym typeface="Calibri"/>
                        </a:rPr>
                        <a:t>scalp blood pH </a:t>
                      </a:r>
                      <a:r>
                        <a:rPr b="0" lang="en-US" sz="2000">
                          <a:latin typeface="Calibri"/>
                          <a:ea typeface="Calibri"/>
                          <a:cs typeface="Calibri"/>
                          <a:sym typeface="Calibri"/>
                        </a:rPr>
                        <a:t>“ ,</a:t>
                      </a:r>
                      <a:r>
                        <a:rPr b="0" lang="en-US" sz="2000">
                          <a:solidFill>
                            <a:srgbClr val="FF0000"/>
                          </a:solidFill>
                          <a:latin typeface="Calibri"/>
                          <a:ea typeface="Calibri"/>
                          <a:cs typeface="Calibri"/>
                          <a:sym typeface="Calibri"/>
                        </a:rPr>
                        <a:t>Fetal malposition </a:t>
                      </a:r>
                      <a:r>
                        <a:rPr b="0" lang="en-US" sz="2000">
                          <a:latin typeface="Calibri"/>
                          <a:ea typeface="Calibri"/>
                          <a:cs typeface="Calibri"/>
                          <a:sym typeface="Calibri"/>
                        </a:rPr>
                        <a:t>including the after-coming head in breech vaginal delivery</a:t>
                      </a:r>
                      <a:r>
                        <a:rPr b="0" lang="en-US" sz="2000">
                          <a:latin typeface="Calibri"/>
                          <a:ea typeface="Calibri"/>
                          <a:cs typeface="Calibri"/>
                          <a:sym typeface="Calibri"/>
                        </a:rPr>
                        <a:t>) </a:t>
                      </a:r>
                      <a:endParaRPr b="0" sz="2000">
                        <a:latin typeface="Calibri"/>
                        <a:ea typeface="Calibri"/>
                        <a:cs typeface="Calibri"/>
                        <a:sym typeface="Calibri"/>
                      </a:endParaRPr>
                    </a:p>
                  </a:txBody>
                  <a:tcPr marT="45725" marB="45725" marR="68575" marL="68575"/>
                </a:tc>
                <a:tc hMerge="1"/>
                <a:tc hMerge="1"/>
                <a:tc hMerge="1"/>
                <a:tc hMerge="1"/>
              </a:tr>
              <a:tr h="3680575">
                <a:tc>
                  <a:txBody>
                    <a:bodyPr/>
                    <a:lstStyle/>
                    <a:p>
                      <a:pPr indent="0" lvl="0" marL="0" marR="0" rtl="0" algn="l">
                        <a:spcBef>
                          <a:spcPts val="0"/>
                        </a:spcBef>
                        <a:spcAft>
                          <a:spcPts val="0"/>
                        </a:spcAft>
                        <a:buNone/>
                      </a:pPr>
                      <a:r>
                        <a:rPr b="1" lang="en-US" sz="2800">
                          <a:latin typeface="Calibri"/>
                          <a:ea typeface="Calibri"/>
                          <a:cs typeface="Calibri"/>
                          <a:sym typeface="Calibri"/>
                        </a:rPr>
                        <a:t>Prerequisites</a:t>
                      </a:r>
                      <a:endParaRPr/>
                    </a:p>
                  </a:txBody>
                  <a:tcPr marT="45725" marB="45725" marR="68575" marL="68575"/>
                </a:tc>
                <a:tc gridSpan="2">
                  <a:txBody>
                    <a:bodyPr/>
                    <a:lstStyle/>
                    <a:p>
                      <a:pPr indent="0" lvl="0" marL="0" marR="0" rtl="1" algn="l">
                        <a:spcBef>
                          <a:spcPts val="0"/>
                        </a:spcBef>
                        <a:spcAft>
                          <a:spcPts val="0"/>
                        </a:spcAft>
                        <a:buNone/>
                      </a:pPr>
                      <a:r>
                        <a:rPr b="0" lang="en-US" sz="2000">
                          <a:latin typeface="Calibri"/>
                          <a:ea typeface="Calibri"/>
                          <a:cs typeface="Calibri"/>
                          <a:sym typeface="Calibri"/>
                        </a:rPr>
                        <a:t>1- Informed consent</a:t>
                      </a:r>
                      <a:endParaRPr/>
                    </a:p>
                    <a:p>
                      <a:pPr indent="0" lvl="0" marL="0" marR="0" rtl="1" algn="l">
                        <a:spcBef>
                          <a:spcPts val="0"/>
                        </a:spcBef>
                        <a:spcAft>
                          <a:spcPts val="0"/>
                        </a:spcAft>
                        <a:buNone/>
                      </a:pPr>
                      <a:r>
                        <a:rPr b="0" lang="en-US" sz="2000">
                          <a:latin typeface="Calibri"/>
                          <a:ea typeface="Calibri"/>
                          <a:cs typeface="Calibri"/>
                          <a:sym typeface="Calibri"/>
                        </a:rPr>
                        <a:t>2-Vertex , Engaged</a:t>
                      </a:r>
                      <a:endParaRPr/>
                    </a:p>
                    <a:p>
                      <a:pPr indent="0" lvl="0" marL="0" marR="0" rtl="1" algn="l">
                        <a:spcBef>
                          <a:spcPts val="0"/>
                        </a:spcBef>
                        <a:spcAft>
                          <a:spcPts val="0"/>
                        </a:spcAft>
                        <a:buNone/>
                      </a:pPr>
                      <a:r>
                        <a:rPr b="0" lang="en-US" sz="2000">
                          <a:latin typeface="Calibri"/>
                          <a:ea typeface="Calibri"/>
                          <a:cs typeface="Calibri"/>
                          <a:sym typeface="Calibri"/>
                        </a:rPr>
                        <a:t>3-Fully dilated cervix</a:t>
                      </a:r>
                      <a:endParaRPr/>
                    </a:p>
                    <a:p>
                      <a:pPr indent="0" lvl="0" marL="0" marR="0" rtl="1" algn="l">
                        <a:spcBef>
                          <a:spcPts val="0"/>
                        </a:spcBef>
                        <a:spcAft>
                          <a:spcPts val="0"/>
                        </a:spcAft>
                        <a:buNone/>
                      </a:pPr>
                      <a:r>
                        <a:rPr b="0" lang="en-US" sz="2000">
                          <a:latin typeface="Calibri"/>
                          <a:ea typeface="Calibri"/>
                          <a:cs typeface="Calibri"/>
                          <a:sym typeface="Calibri"/>
                        </a:rPr>
                        <a:t>4-Membranes ruptured</a:t>
                      </a:r>
                      <a:endParaRPr/>
                    </a:p>
                    <a:p>
                      <a:pPr indent="0" lvl="0" marL="0" marR="0" rtl="1" algn="l">
                        <a:spcBef>
                          <a:spcPts val="0"/>
                        </a:spcBef>
                        <a:spcAft>
                          <a:spcPts val="0"/>
                        </a:spcAft>
                        <a:buNone/>
                      </a:pPr>
                      <a:r>
                        <a:rPr b="0" lang="en-US" sz="2000">
                          <a:latin typeface="Calibri"/>
                          <a:ea typeface="Calibri"/>
                          <a:cs typeface="Calibri"/>
                          <a:sym typeface="Calibri"/>
                        </a:rPr>
                        <a:t>5-Adequate maternal pelvis</a:t>
                      </a:r>
                      <a:endParaRPr/>
                    </a:p>
                    <a:p>
                      <a:pPr indent="0" lvl="0" marL="0" marR="0" rtl="1" algn="l">
                        <a:spcBef>
                          <a:spcPts val="0"/>
                        </a:spcBef>
                        <a:spcAft>
                          <a:spcPts val="0"/>
                        </a:spcAft>
                        <a:buNone/>
                      </a:pPr>
                      <a:r>
                        <a:rPr b="0" lang="en-US" sz="2000">
                          <a:latin typeface="Calibri"/>
                          <a:ea typeface="Calibri"/>
                          <a:cs typeface="Calibri"/>
                          <a:sym typeface="Calibri"/>
                        </a:rPr>
                        <a:t>6-Adequate anaesthesia</a:t>
                      </a:r>
                      <a:endParaRPr/>
                    </a:p>
                    <a:p>
                      <a:pPr indent="0" lvl="0" marL="0" marR="0" rtl="1" algn="l">
                        <a:spcBef>
                          <a:spcPts val="0"/>
                        </a:spcBef>
                        <a:spcAft>
                          <a:spcPts val="0"/>
                        </a:spcAft>
                        <a:buNone/>
                      </a:pPr>
                      <a:r>
                        <a:rPr b="0" lang="en-US" sz="2000">
                          <a:latin typeface="Calibri"/>
                          <a:ea typeface="Calibri"/>
                          <a:cs typeface="Calibri"/>
                          <a:sym typeface="Calibri"/>
                        </a:rPr>
                        <a:t>7-Maternal empty bladder</a:t>
                      </a:r>
                      <a:endParaRPr/>
                    </a:p>
                    <a:p>
                      <a:pPr indent="0" lvl="0" marL="0" marR="0" rtl="1" algn="l">
                        <a:spcBef>
                          <a:spcPts val="0"/>
                        </a:spcBef>
                        <a:spcAft>
                          <a:spcPts val="0"/>
                        </a:spcAft>
                        <a:buNone/>
                      </a:pPr>
                      <a:r>
                        <a:rPr b="0" lang="en-US" sz="2000">
                          <a:latin typeface="Calibri"/>
                          <a:ea typeface="Calibri"/>
                          <a:cs typeface="Calibri"/>
                          <a:sym typeface="Calibri"/>
                        </a:rPr>
                        <a:t>8-fetal and maternal assessment</a:t>
                      </a:r>
                      <a:endParaRPr/>
                    </a:p>
                  </a:txBody>
                  <a:tcPr marT="45725" marB="45725" marR="68575" marL="68575"/>
                </a:tc>
                <a:tc hMerge="1"/>
                <a:tc gridSpan="2">
                  <a:txBody>
                    <a:bodyPr/>
                    <a:lstStyle/>
                    <a:p>
                      <a:pPr indent="0" lvl="0" marL="0" marR="0" rtl="1" algn="l">
                        <a:lnSpc>
                          <a:spcPct val="100000"/>
                        </a:lnSpc>
                        <a:spcBef>
                          <a:spcPts val="0"/>
                        </a:spcBef>
                        <a:spcAft>
                          <a:spcPts val="0"/>
                        </a:spcAft>
                        <a:buClr>
                          <a:schemeClr val="dk1"/>
                        </a:buClr>
                        <a:buSzPts val="2000"/>
                        <a:buFont typeface="Calibri"/>
                        <a:buNone/>
                      </a:pPr>
                      <a:r>
                        <a:rPr b="0" lang="en-US" sz="2000">
                          <a:latin typeface="Calibri"/>
                          <a:ea typeface="Calibri"/>
                          <a:cs typeface="Calibri"/>
                          <a:sym typeface="Calibri"/>
                        </a:rPr>
                        <a:t>1- Informed consent</a:t>
                      </a:r>
                      <a:endParaRPr/>
                    </a:p>
                    <a:p>
                      <a:pPr indent="0" lvl="0" marL="0" marR="0" rtl="1" algn="l">
                        <a:lnSpc>
                          <a:spcPct val="100000"/>
                        </a:lnSpc>
                        <a:spcBef>
                          <a:spcPts val="0"/>
                        </a:spcBef>
                        <a:spcAft>
                          <a:spcPts val="0"/>
                        </a:spcAft>
                        <a:buClr>
                          <a:schemeClr val="dk1"/>
                        </a:buClr>
                        <a:buSzPts val="2000"/>
                        <a:buFont typeface="Calibri"/>
                        <a:buNone/>
                      </a:pPr>
                      <a:r>
                        <a:rPr b="0" lang="en-US" sz="2000">
                          <a:latin typeface="Calibri"/>
                          <a:ea typeface="Calibri"/>
                          <a:cs typeface="Calibri"/>
                          <a:sym typeface="Calibri"/>
                        </a:rPr>
                        <a:t>2-Prepared physician</a:t>
                      </a:r>
                      <a:endParaRPr/>
                    </a:p>
                    <a:p>
                      <a:pPr indent="0" lvl="0" marL="0" marR="0" rtl="1" algn="l">
                        <a:lnSpc>
                          <a:spcPct val="100000"/>
                        </a:lnSpc>
                        <a:spcBef>
                          <a:spcPts val="0"/>
                        </a:spcBef>
                        <a:spcAft>
                          <a:spcPts val="0"/>
                        </a:spcAft>
                        <a:buClr>
                          <a:schemeClr val="dk1"/>
                        </a:buClr>
                        <a:buSzPts val="2000"/>
                        <a:buFont typeface="Calibri"/>
                        <a:buNone/>
                      </a:pPr>
                      <a:r>
                        <a:rPr b="0" lang="en-US" sz="2000">
                          <a:latin typeface="Calibri"/>
                          <a:ea typeface="Calibri"/>
                          <a:cs typeface="Calibri"/>
                          <a:sym typeface="Calibri"/>
                        </a:rPr>
                        <a:t>3-Prepared patient</a:t>
                      </a:r>
                      <a:endParaRPr/>
                    </a:p>
                    <a:p>
                      <a:pPr indent="0" lvl="0" marL="0" marR="0" rtl="1" algn="l">
                        <a:lnSpc>
                          <a:spcPct val="100000"/>
                        </a:lnSpc>
                        <a:spcBef>
                          <a:spcPts val="0"/>
                        </a:spcBef>
                        <a:spcAft>
                          <a:spcPts val="0"/>
                        </a:spcAft>
                        <a:buClr>
                          <a:schemeClr val="dk1"/>
                        </a:buClr>
                        <a:buSzPts val="2000"/>
                        <a:buFont typeface="Calibri"/>
                        <a:buNone/>
                      </a:pPr>
                      <a:r>
                        <a:rPr b="0" lang="en-US" sz="2000">
                          <a:latin typeface="Calibri"/>
                          <a:ea typeface="Calibri"/>
                          <a:cs typeface="Calibri"/>
                          <a:sym typeface="Calibri"/>
                        </a:rPr>
                        <a:t>4-Acceptable analgesia/anesthesia (regional (eg, pudendal block) or</a:t>
                      </a:r>
                      <a:r>
                        <a:rPr b="0" lang="en-US" sz="2000">
                          <a:latin typeface="Calibri"/>
                          <a:ea typeface="Calibri"/>
                          <a:cs typeface="Calibri"/>
                          <a:sym typeface="Calibri"/>
                        </a:rPr>
                        <a:t> </a:t>
                      </a:r>
                      <a:r>
                        <a:rPr b="0" lang="en-US" sz="2000">
                          <a:latin typeface="Calibri"/>
                          <a:ea typeface="Calibri"/>
                          <a:cs typeface="Calibri"/>
                          <a:sym typeface="Calibri"/>
                        </a:rPr>
                        <a:t>a conduction anesthetic (eg, epidural, spinal, saddle block )</a:t>
                      </a:r>
                      <a:endParaRPr b="0" sz="2000">
                        <a:latin typeface="Calibri"/>
                        <a:ea typeface="Calibri"/>
                        <a:cs typeface="Calibri"/>
                        <a:sym typeface="Calibri"/>
                      </a:endParaRPr>
                    </a:p>
                  </a:txBody>
                  <a:tcPr marT="45725" marB="45725" marR="68575" marL="68575"/>
                </a:tc>
                <a:tc hMerge="1"/>
                <a:tc>
                  <a:txBody>
                    <a:bodyPr/>
                    <a:lstStyle/>
                    <a:p>
                      <a:pPr indent="0" lvl="0" marL="0" marR="0" rtl="1" algn="l">
                        <a:spcBef>
                          <a:spcPts val="0"/>
                        </a:spcBef>
                        <a:spcAft>
                          <a:spcPts val="0"/>
                        </a:spcAft>
                        <a:buNone/>
                      </a:pPr>
                      <a:r>
                        <a:rPr b="0" lang="en-US" sz="2000">
                          <a:latin typeface="Calibri"/>
                          <a:ea typeface="Calibri"/>
                          <a:cs typeface="Calibri"/>
                          <a:sym typeface="Calibri"/>
                        </a:rPr>
                        <a:t>1- head must be engaged</a:t>
                      </a:r>
                      <a:endParaRPr/>
                    </a:p>
                    <a:p>
                      <a:pPr indent="0" lvl="0" marL="0" marR="0" rtl="1" algn="l">
                        <a:spcBef>
                          <a:spcPts val="0"/>
                        </a:spcBef>
                        <a:spcAft>
                          <a:spcPts val="0"/>
                        </a:spcAft>
                        <a:buNone/>
                      </a:pPr>
                      <a:r>
                        <a:rPr b="0" lang="en-US" sz="2000">
                          <a:latin typeface="Calibri"/>
                          <a:ea typeface="Calibri"/>
                          <a:cs typeface="Calibri"/>
                          <a:sym typeface="Calibri"/>
                        </a:rPr>
                        <a:t>2-cervix must be fully dilated and retracted</a:t>
                      </a:r>
                      <a:endParaRPr/>
                    </a:p>
                    <a:p>
                      <a:pPr indent="0" lvl="0" marL="0" marR="0" rtl="1" algn="l">
                        <a:spcBef>
                          <a:spcPts val="0"/>
                        </a:spcBef>
                        <a:spcAft>
                          <a:spcPts val="0"/>
                        </a:spcAft>
                        <a:buNone/>
                      </a:pPr>
                      <a:r>
                        <a:rPr b="0" lang="en-US" sz="2000">
                          <a:latin typeface="Calibri"/>
                          <a:ea typeface="Calibri"/>
                          <a:cs typeface="Calibri"/>
                          <a:sym typeface="Calibri"/>
                        </a:rPr>
                        <a:t>3-position of the head must be known</a:t>
                      </a:r>
                      <a:endParaRPr/>
                    </a:p>
                    <a:p>
                      <a:pPr indent="0" lvl="0" marL="0" marR="0" rtl="1" algn="l">
                        <a:spcBef>
                          <a:spcPts val="0"/>
                        </a:spcBef>
                        <a:spcAft>
                          <a:spcPts val="0"/>
                        </a:spcAft>
                        <a:buNone/>
                      </a:pPr>
                      <a:r>
                        <a:rPr b="0" lang="en-US" sz="2000">
                          <a:latin typeface="Calibri"/>
                          <a:ea typeface="Calibri"/>
                          <a:cs typeface="Calibri"/>
                          <a:sym typeface="Calibri"/>
                        </a:rPr>
                        <a:t>4-no CPD</a:t>
                      </a:r>
                      <a:r>
                        <a:rPr b="0" lang="en-US" sz="2000">
                          <a:latin typeface="Calibri"/>
                          <a:ea typeface="Calibri"/>
                          <a:cs typeface="Calibri"/>
                          <a:sym typeface="Calibri"/>
                        </a:rPr>
                        <a:t> </a:t>
                      </a:r>
                      <a:endParaRPr b="0" sz="2000">
                        <a:latin typeface="Calibri"/>
                        <a:ea typeface="Calibri"/>
                        <a:cs typeface="Calibri"/>
                        <a:sym typeface="Calibri"/>
                      </a:endParaRPr>
                    </a:p>
                    <a:p>
                      <a:pPr indent="0" lvl="0" marL="0" marR="0" rtl="1" algn="l">
                        <a:spcBef>
                          <a:spcPts val="0"/>
                        </a:spcBef>
                        <a:spcAft>
                          <a:spcPts val="0"/>
                        </a:spcAft>
                        <a:buNone/>
                      </a:pPr>
                      <a:r>
                        <a:rPr b="0" lang="en-US" sz="2000">
                          <a:latin typeface="Calibri"/>
                          <a:ea typeface="Calibri"/>
                          <a:cs typeface="Calibri"/>
                          <a:sym typeface="Calibri"/>
                        </a:rPr>
                        <a:t>5-membranes must be ruptured</a:t>
                      </a:r>
                      <a:endParaRPr/>
                    </a:p>
                    <a:p>
                      <a:pPr indent="0" lvl="0" marL="0" marR="0" rtl="1" algn="l">
                        <a:spcBef>
                          <a:spcPts val="0"/>
                        </a:spcBef>
                        <a:spcAft>
                          <a:spcPts val="0"/>
                        </a:spcAft>
                        <a:buNone/>
                      </a:pPr>
                      <a:r>
                        <a:rPr b="0" lang="en-US" sz="2000">
                          <a:latin typeface="Calibri"/>
                          <a:ea typeface="Calibri"/>
                          <a:cs typeface="Calibri"/>
                          <a:sym typeface="Calibri"/>
                        </a:rPr>
                        <a:t>6-patient must have adequate analgesia</a:t>
                      </a:r>
                      <a:endParaRPr/>
                    </a:p>
                  </a:txBody>
                  <a:tcPr marT="45725" marB="45725" marR="68575" marL="68575"/>
                </a:tc>
              </a:tr>
            </a:tbl>
          </a:graphicData>
        </a:graphic>
      </p:graphicFrame>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2" name="Shape 992"/>
        <p:cNvGrpSpPr/>
        <p:nvPr/>
      </p:nvGrpSpPr>
      <p:grpSpPr>
        <a:xfrm>
          <a:off x="0" y="0"/>
          <a:ext cx="0" cy="0"/>
          <a:chOff x="0" y="0"/>
          <a:chExt cx="0" cy="0"/>
        </a:xfrm>
      </p:grpSpPr>
      <p:sp>
        <p:nvSpPr>
          <p:cNvPr id="993" name="Google Shape;993;p101"/>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t/>
            </a:r>
            <a:endParaRPr/>
          </a:p>
        </p:txBody>
      </p:sp>
      <p:graphicFrame>
        <p:nvGraphicFramePr>
          <p:cNvPr id="994" name="Google Shape;994;p101"/>
          <p:cNvGraphicFramePr/>
          <p:nvPr/>
        </p:nvGraphicFramePr>
        <p:xfrm>
          <a:off x="191344" y="365126"/>
          <a:ext cx="3000000" cy="3000000"/>
        </p:xfrm>
        <a:graphic>
          <a:graphicData uri="http://schemas.openxmlformats.org/drawingml/2006/table">
            <a:tbl>
              <a:tblPr bandRow="1" firstRow="1">
                <a:noFill/>
                <a:tableStyleId>{B83724F5-1EE0-4DAF-A18B-D7C001F5DA8E}</a:tableStyleId>
              </a:tblPr>
              <a:tblGrid>
                <a:gridCol w="2916325"/>
                <a:gridCol w="2916325"/>
                <a:gridCol w="2916325"/>
                <a:gridCol w="2916325"/>
              </a:tblGrid>
              <a:tr h="752575">
                <a:tc>
                  <a:txBody>
                    <a:bodyPr/>
                    <a:lstStyle/>
                    <a:p>
                      <a:pPr indent="0" lvl="0" marL="0" marR="0" rtl="0" algn="l">
                        <a:spcBef>
                          <a:spcPts val="0"/>
                        </a:spcBef>
                        <a:spcAft>
                          <a:spcPts val="0"/>
                        </a:spcAft>
                        <a:buNone/>
                      </a:pPr>
                      <a:r>
                        <a:t/>
                      </a:r>
                      <a:endParaRPr sz="2000"/>
                    </a:p>
                  </a:txBody>
                  <a:tcPr marT="45725" marB="45725" marR="91450" marL="91450"/>
                </a:tc>
                <a:tc>
                  <a:txBody>
                    <a:bodyPr/>
                    <a:lstStyle/>
                    <a:p>
                      <a:pPr indent="0" lvl="0" marL="0" marR="0" rtl="0" algn="l">
                        <a:spcBef>
                          <a:spcPts val="0"/>
                        </a:spcBef>
                        <a:spcAft>
                          <a:spcPts val="0"/>
                        </a:spcAft>
                        <a:buNone/>
                      </a:pPr>
                      <a:r>
                        <a:rPr lang="en-US" sz="2800"/>
                        <a:t>OVD</a:t>
                      </a:r>
                      <a:endParaRPr/>
                    </a:p>
                  </a:txBody>
                  <a:tcPr marT="45725" marB="45725" marR="91450" marL="91450"/>
                </a:tc>
                <a:tc>
                  <a:txBody>
                    <a:bodyPr/>
                    <a:lstStyle/>
                    <a:p>
                      <a:pPr indent="0" lvl="0" marL="0" marR="0" rtl="0" algn="l">
                        <a:spcBef>
                          <a:spcPts val="0"/>
                        </a:spcBef>
                        <a:spcAft>
                          <a:spcPts val="0"/>
                        </a:spcAft>
                        <a:buNone/>
                      </a:pPr>
                      <a:r>
                        <a:rPr lang="en-US" sz="2800"/>
                        <a:t>Vacuum</a:t>
                      </a:r>
                      <a:endParaRPr/>
                    </a:p>
                  </a:txBody>
                  <a:tcPr marT="45725" marB="45725" marR="91450" marL="91450"/>
                </a:tc>
                <a:tc>
                  <a:txBody>
                    <a:bodyPr/>
                    <a:lstStyle/>
                    <a:p>
                      <a:pPr indent="0" lvl="0" marL="0" marR="0" rtl="0" algn="l">
                        <a:spcBef>
                          <a:spcPts val="0"/>
                        </a:spcBef>
                        <a:spcAft>
                          <a:spcPts val="0"/>
                        </a:spcAft>
                        <a:buNone/>
                      </a:pPr>
                      <a:r>
                        <a:rPr lang="en-US" sz="2800"/>
                        <a:t>Forceps</a:t>
                      </a:r>
                      <a:endParaRPr/>
                    </a:p>
                  </a:txBody>
                  <a:tcPr marT="45725" marB="45725" marR="91450" marL="91450"/>
                </a:tc>
              </a:tr>
              <a:tr h="4687550">
                <a:tc>
                  <a:txBody>
                    <a:bodyPr/>
                    <a:lstStyle/>
                    <a:p>
                      <a:pPr indent="0" lvl="0" marL="0" marR="0" rtl="0" algn="l">
                        <a:spcBef>
                          <a:spcPts val="0"/>
                        </a:spcBef>
                        <a:spcAft>
                          <a:spcPts val="0"/>
                        </a:spcAft>
                        <a:buNone/>
                      </a:pPr>
                      <a:r>
                        <a:rPr b="1" lang="en-US" sz="2800"/>
                        <a:t>Containdictions</a:t>
                      </a:r>
                      <a:endParaRPr/>
                    </a:p>
                  </a:txBody>
                  <a:tcPr marT="45725" marB="45725" marR="91450" marL="91450"/>
                </a:tc>
                <a:tc>
                  <a:txBody>
                    <a:bodyPr/>
                    <a:lstStyle/>
                    <a:p>
                      <a:pPr indent="0" lvl="0" marL="0" marR="0" rtl="0" algn="l">
                        <a:spcBef>
                          <a:spcPts val="0"/>
                        </a:spcBef>
                        <a:spcAft>
                          <a:spcPts val="0"/>
                        </a:spcAft>
                        <a:buClr>
                          <a:schemeClr val="dk1"/>
                        </a:buClr>
                        <a:buSzPts val="2000"/>
                        <a:buFont typeface="Calibri"/>
                        <a:buNone/>
                      </a:pPr>
                      <a:r>
                        <a:rPr lang="en-US" sz="2000">
                          <a:latin typeface="Calibri"/>
                          <a:ea typeface="Calibri"/>
                          <a:cs typeface="Calibri"/>
                          <a:sym typeface="Calibri"/>
                        </a:rPr>
                        <a:t>1-Non-verex</a:t>
                      </a:r>
                      <a:r>
                        <a:rPr lang="en-US" sz="2000">
                          <a:latin typeface="Calibri"/>
                          <a:ea typeface="Calibri"/>
                          <a:cs typeface="Calibri"/>
                          <a:sym typeface="Calibri"/>
                        </a:rPr>
                        <a:t> </a:t>
                      </a:r>
                      <a:r>
                        <a:rPr lang="en-US" sz="2000">
                          <a:latin typeface="Calibri"/>
                          <a:ea typeface="Calibri"/>
                          <a:cs typeface="Calibri"/>
                          <a:sym typeface="Calibri"/>
                        </a:rPr>
                        <a:t>presentation</a:t>
                      </a:r>
                      <a:endParaRPr/>
                    </a:p>
                    <a:p>
                      <a:pPr indent="0" lvl="0" marL="0" marR="0" rtl="0" algn="l">
                        <a:spcBef>
                          <a:spcPts val="0"/>
                        </a:spcBef>
                        <a:spcAft>
                          <a:spcPts val="0"/>
                        </a:spcAft>
                        <a:buClr>
                          <a:schemeClr val="dk1"/>
                        </a:buClr>
                        <a:buSzPts val="2000"/>
                        <a:buFont typeface="Calibri"/>
                        <a:buNone/>
                      </a:pPr>
                      <a:r>
                        <a:rPr lang="en-US" sz="2000">
                          <a:latin typeface="Calibri"/>
                          <a:ea typeface="Calibri"/>
                          <a:cs typeface="Calibri"/>
                          <a:sym typeface="Calibri"/>
                        </a:rPr>
                        <a:t>2-non-engaged vertex</a:t>
                      </a:r>
                      <a:endParaRPr/>
                    </a:p>
                    <a:p>
                      <a:pPr indent="0" lvl="0" marL="0" marR="0" rtl="0" algn="l">
                        <a:spcBef>
                          <a:spcPts val="0"/>
                        </a:spcBef>
                        <a:spcAft>
                          <a:spcPts val="0"/>
                        </a:spcAft>
                        <a:buClr>
                          <a:schemeClr val="dk1"/>
                        </a:buClr>
                        <a:buSzPts val="2000"/>
                        <a:buFont typeface="Calibri"/>
                        <a:buNone/>
                      </a:pPr>
                      <a:r>
                        <a:rPr lang="en-US" sz="2000">
                          <a:latin typeface="Calibri"/>
                          <a:ea typeface="Calibri"/>
                          <a:cs typeface="Calibri"/>
                          <a:sym typeface="Calibri"/>
                        </a:rPr>
                        <a:t>3-Incompletely dilated cervix</a:t>
                      </a:r>
                      <a:endParaRPr/>
                    </a:p>
                    <a:p>
                      <a:pPr indent="0" lvl="0" marL="0" marR="0" rtl="0" algn="l">
                        <a:spcBef>
                          <a:spcPts val="0"/>
                        </a:spcBef>
                        <a:spcAft>
                          <a:spcPts val="0"/>
                        </a:spcAft>
                        <a:buClr>
                          <a:schemeClr val="dk1"/>
                        </a:buClr>
                        <a:buSzPts val="2000"/>
                        <a:buFont typeface="Calibri"/>
                        <a:buNone/>
                      </a:pPr>
                      <a:r>
                        <a:rPr lang="en-US" sz="2000">
                          <a:latin typeface="Calibri"/>
                          <a:ea typeface="Calibri"/>
                          <a:cs typeface="Calibri"/>
                          <a:sym typeface="Calibri"/>
                        </a:rPr>
                        <a:t>4-Clinical evidence of CPD</a:t>
                      </a:r>
                      <a:endParaRPr/>
                    </a:p>
                    <a:p>
                      <a:pPr indent="0" lvl="0" marL="0" marR="0" rtl="0" algn="l">
                        <a:spcBef>
                          <a:spcPts val="0"/>
                        </a:spcBef>
                        <a:spcAft>
                          <a:spcPts val="0"/>
                        </a:spcAft>
                        <a:buClr>
                          <a:schemeClr val="dk1"/>
                        </a:buClr>
                        <a:buSzPts val="2000"/>
                        <a:buFont typeface="Calibri"/>
                        <a:buNone/>
                      </a:pPr>
                      <a:r>
                        <a:rPr lang="en-US" sz="2000">
                          <a:latin typeface="Calibri"/>
                          <a:ea typeface="Calibri"/>
                          <a:cs typeface="Calibri"/>
                          <a:sym typeface="Calibri"/>
                        </a:rPr>
                        <a:t>5-&lt; 34 weeks gestation </a:t>
                      </a:r>
                      <a:endParaRPr/>
                    </a:p>
                    <a:p>
                      <a:pPr indent="0" lvl="0" marL="0" marR="0" rtl="0" algn="l">
                        <a:spcBef>
                          <a:spcPts val="0"/>
                        </a:spcBef>
                        <a:spcAft>
                          <a:spcPts val="0"/>
                        </a:spcAft>
                        <a:buClr>
                          <a:schemeClr val="dk1"/>
                        </a:buClr>
                        <a:buSzPts val="2000"/>
                        <a:buFont typeface="Calibri"/>
                        <a:buNone/>
                      </a:pPr>
                      <a:r>
                        <a:rPr lang="en-US" sz="2000">
                          <a:latin typeface="Calibri"/>
                          <a:ea typeface="Calibri"/>
                          <a:cs typeface="Calibri"/>
                          <a:sym typeface="Calibri"/>
                        </a:rPr>
                        <a:t>6-Need for device rotation </a:t>
                      </a:r>
                      <a:endParaRPr/>
                    </a:p>
                    <a:p>
                      <a:pPr indent="0" lvl="0" marL="0" marR="0" rtl="0" algn="l">
                        <a:spcBef>
                          <a:spcPts val="0"/>
                        </a:spcBef>
                        <a:spcAft>
                          <a:spcPts val="0"/>
                        </a:spcAft>
                        <a:buClr>
                          <a:schemeClr val="dk1"/>
                        </a:buClr>
                        <a:buSzPts val="2000"/>
                        <a:buFont typeface="Calibri"/>
                        <a:buNone/>
                      </a:pPr>
                      <a:r>
                        <a:rPr lang="en-US" sz="2000">
                          <a:latin typeface="Calibri"/>
                          <a:ea typeface="Calibri"/>
                          <a:cs typeface="Calibri"/>
                          <a:sym typeface="Calibri"/>
                        </a:rPr>
                        <a:t>7-Deflexed attitude of fetal head</a:t>
                      </a:r>
                      <a:endParaRPr/>
                    </a:p>
                    <a:p>
                      <a:pPr indent="0" lvl="0" marL="0" marR="0" rtl="0" algn="l">
                        <a:spcBef>
                          <a:spcPts val="0"/>
                        </a:spcBef>
                        <a:spcAft>
                          <a:spcPts val="0"/>
                        </a:spcAft>
                        <a:buClr>
                          <a:schemeClr val="dk1"/>
                        </a:buClr>
                        <a:buSzPts val="2000"/>
                        <a:buFont typeface="Calibri"/>
                        <a:buNone/>
                      </a:pPr>
                      <a:r>
                        <a:rPr lang="en-US" sz="2000">
                          <a:latin typeface="Calibri"/>
                          <a:ea typeface="Calibri"/>
                          <a:cs typeface="Calibri"/>
                          <a:sym typeface="Calibri"/>
                        </a:rPr>
                        <a:t>8-Fetal conditions (e.g. thrombocytopenia)</a:t>
                      </a:r>
                      <a:endParaRPr/>
                    </a:p>
                    <a:p>
                      <a:pPr indent="0" lvl="0" marL="0" marR="0" rtl="0" algn="l">
                        <a:spcBef>
                          <a:spcPts val="0"/>
                        </a:spcBef>
                        <a:spcAft>
                          <a:spcPts val="0"/>
                        </a:spcAft>
                        <a:buNone/>
                      </a:pPr>
                      <a:r>
                        <a:t/>
                      </a:r>
                      <a:endParaRPr sz="2000"/>
                    </a:p>
                  </a:txBody>
                  <a:tcPr marT="45725" marB="45725" marR="91450" marL="91450"/>
                </a:tc>
                <a:tc>
                  <a:txBody>
                    <a:bodyPr/>
                    <a:lstStyle/>
                    <a:p>
                      <a:pPr indent="0" lvl="0" marL="0" marR="0" rtl="1" algn="l">
                        <a:spcBef>
                          <a:spcPts val="0"/>
                        </a:spcBef>
                        <a:spcAft>
                          <a:spcPts val="0"/>
                        </a:spcAft>
                        <a:buNone/>
                      </a:pPr>
                      <a:r>
                        <a:rPr b="0" lang="en-US" sz="2000">
                          <a:latin typeface="Calibri"/>
                          <a:ea typeface="Calibri"/>
                          <a:cs typeface="Calibri"/>
                          <a:sym typeface="Calibri"/>
                        </a:rPr>
                        <a:t>1-Inability to achieve a correct application </a:t>
                      </a:r>
                      <a:endParaRPr/>
                    </a:p>
                    <a:p>
                      <a:pPr indent="0" lvl="0" marL="0" marR="0" rtl="1" algn="l">
                        <a:spcBef>
                          <a:spcPts val="0"/>
                        </a:spcBef>
                        <a:spcAft>
                          <a:spcPts val="0"/>
                        </a:spcAft>
                        <a:buNone/>
                      </a:pPr>
                      <a:r>
                        <a:rPr b="0" lang="en-US" sz="2000">
                          <a:latin typeface="Calibri"/>
                          <a:ea typeface="Calibri"/>
                          <a:cs typeface="Calibri"/>
                          <a:sym typeface="Calibri"/>
                        </a:rPr>
                        <a:t>2-lack of a standard indication</a:t>
                      </a:r>
                      <a:endParaRPr/>
                    </a:p>
                    <a:p>
                      <a:pPr indent="0" lvl="0" marL="0" marR="0" rtl="1" algn="l">
                        <a:spcBef>
                          <a:spcPts val="0"/>
                        </a:spcBef>
                        <a:spcAft>
                          <a:spcPts val="0"/>
                        </a:spcAft>
                        <a:buNone/>
                      </a:pPr>
                      <a:r>
                        <a:rPr b="0" lang="en-US" sz="2000">
                          <a:latin typeface="Calibri"/>
                          <a:ea typeface="Calibri"/>
                          <a:cs typeface="Calibri"/>
                          <a:sym typeface="Calibri"/>
                        </a:rPr>
                        <a:t>3-Uncertaint fetal position or station</a:t>
                      </a:r>
                      <a:endParaRPr/>
                    </a:p>
                    <a:p>
                      <a:pPr indent="0" lvl="0" marL="0" marR="0" rtl="1" algn="l">
                        <a:spcBef>
                          <a:spcPts val="0"/>
                        </a:spcBef>
                        <a:spcAft>
                          <a:spcPts val="0"/>
                        </a:spcAft>
                        <a:buNone/>
                      </a:pPr>
                      <a:r>
                        <a:rPr b="0" lang="en-US" sz="2000">
                          <a:latin typeface="Calibri"/>
                          <a:ea typeface="Calibri"/>
                          <a:cs typeface="Calibri"/>
                          <a:sym typeface="Calibri"/>
                        </a:rPr>
                        <a:t>4-Suspicion of CPD </a:t>
                      </a:r>
                      <a:endParaRPr/>
                    </a:p>
                    <a:p>
                      <a:pPr indent="0" lvl="0" marL="0" marR="0" rtl="1" algn="l">
                        <a:spcBef>
                          <a:spcPts val="0"/>
                        </a:spcBef>
                        <a:spcAft>
                          <a:spcPts val="0"/>
                        </a:spcAft>
                        <a:buNone/>
                      </a:pPr>
                      <a:r>
                        <a:rPr b="0" lang="en-US" sz="2000">
                          <a:latin typeface="Calibri"/>
                          <a:ea typeface="Calibri"/>
                          <a:cs typeface="Calibri"/>
                          <a:sym typeface="Calibri"/>
                        </a:rPr>
                        <a:t>5-inappropriate presentation </a:t>
                      </a:r>
                      <a:endParaRPr/>
                    </a:p>
                    <a:p>
                      <a:pPr indent="0" lvl="0" marL="0" marR="0" rtl="1" algn="l">
                        <a:spcBef>
                          <a:spcPts val="0"/>
                        </a:spcBef>
                        <a:spcAft>
                          <a:spcPts val="0"/>
                        </a:spcAft>
                        <a:buNone/>
                      </a:pPr>
                      <a:r>
                        <a:rPr b="0" lang="en-US" sz="2000">
                          <a:latin typeface="Calibri"/>
                          <a:ea typeface="Calibri"/>
                          <a:cs typeface="Calibri"/>
                          <a:sym typeface="Calibri"/>
                        </a:rPr>
                        <a:t>6-known or </a:t>
                      </a:r>
                      <a:r>
                        <a:rPr b="0" lang="en-US" sz="2000">
                          <a:solidFill>
                            <a:srgbClr val="FF0000"/>
                          </a:solidFill>
                          <a:latin typeface="Calibri"/>
                          <a:ea typeface="Calibri"/>
                          <a:cs typeface="Calibri"/>
                          <a:sym typeface="Calibri"/>
                        </a:rPr>
                        <a:t>suspected fetal bleeding diathesis or demineralizing bone disease</a:t>
                      </a:r>
                      <a:endParaRPr b="0" sz="2000">
                        <a:solidFill>
                          <a:srgbClr val="FF0000"/>
                        </a:solidFill>
                        <a:latin typeface="Calibri"/>
                        <a:ea typeface="Calibri"/>
                        <a:cs typeface="Calibri"/>
                        <a:sym typeface="Calibri"/>
                      </a:endParaRPr>
                    </a:p>
                    <a:p>
                      <a:pPr indent="0" lvl="0" marL="0" marR="0" rtl="0" algn="l">
                        <a:spcBef>
                          <a:spcPts val="0"/>
                        </a:spcBef>
                        <a:spcAft>
                          <a:spcPts val="0"/>
                        </a:spcAft>
                        <a:buNone/>
                      </a:pPr>
                      <a:r>
                        <a:t/>
                      </a:r>
                      <a:endParaRPr sz="2000"/>
                    </a:p>
                  </a:txBody>
                  <a:tcPr marT="45725" marB="45725" marR="91450" marL="91450"/>
                </a:tc>
                <a:tc>
                  <a:txBody>
                    <a:bodyPr/>
                    <a:lstStyle/>
                    <a:p>
                      <a:pPr indent="0" lvl="0" marL="0" marR="0" rtl="1" algn="l">
                        <a:spcBef>
                          <a:spcPts val="0"/>
                        </a:spcBef>
                        <a:spcAft>
                          <a:spcPts val="0"/>
                        </a:spcAft>
                        <a:buNone/>
                      </a:pPr>
                      <a:r>
                        <a:rPr b="0" lang="en-US" sz="2000">
                          <a:latin typeface="Calibri"/>
                          <a:ea typeface="Calibri"/>
                          <a:cs typeface="Calibri"/>
                          <a:sym typeface="Calibri"/>
                        </a:rPr>
                        <a:t>1-Any contraindication to vaginal delivery</a:t>
                      </a:r>
                      <a:endParaRPr/>
                    </a:p>
                    <a:p>
                      <a:pPr indent="0" lvl="0" marL="0" marR="0" rtl="1" algn="l">
                        <a:spcBef>
                          <a:spcPts val="0"/>
                        </a:spcBef>
                        <a:spcAft>
                          <a:spcPts val="0"/>
                        </a:spcAft>
                        <a:buNone/>
                      </a:pPr>
                      <a:r>
                        <a:rPr b="0" lang="en-US" sz="2000">
                          <a:latin typeface="Calibri"/>
                          <a:ea typeface="Calibri"/>
                          <a:cs typeface="Calibri"/>
                          <a:sym typeface="Calibri"/>
                        </a:rPr>
                        <a:t>2-Inability to obtain adequate verbal consent</a:t>
                      </a:r>
                      <a:endParaRPr/>
                    </a:p>
                    <a:p>
                      <a:pPr indent="0" lvl="0" marL="0" marR="0" rtl="1" algn="l">
                        <a:spcBef>
                          <a:spcPts val="0"/>
                        </a:spcBef>
                        <a:spcAft>
                          <a:spcPts val="0"/>
                        </a:spcAft>
                        <a:buNone/>
                      </a:pPr>
                      <a:r>
                        <a:rPr b="0" lang="en-US" sz="2000">
                          <a:latin typeface="Calibri"/>
                          <a:ea typeface="Calibri"/>
                          <a:cs typeface="Calibri"/>
                          <a:sym typeface="Calibri"/>
                        </a:rPr>
                        <a:t>3-A cervix that is not fully dilated or retracted</a:t>
                      </a:r>
                      <a:endParaRPr/>
                    </a:p>
                    <a:p>
                      <a:pPr indent="0" lvl="0" marL="0" marR="0" rtl="1" algn="l">
                        <a:spcBef>
                          <a:spcPts val="0"/>
                        </a:spcBef>
                        <a:spcAft>
                          <a:spcPts val="0"/>
                        </a:spcAft>
                        <a:buNone/>
                      </a:pPr>
                      <a:r>
                        <a:rPr b="0" lang="en-US" sz="2000">
                          <a:latin typeface="Calibri"/>
                          <a:ea typeface="Calibri"/>
                          <a:cs typeface="Calibri"/>
                          <a:sym typeface="Calibri"/>
                        </a:rPr>
                        <a:t>4-Inability to determine the presentation and fetal head position</a:t>
                      </a:r>
                      <a:endParaRPr/>
                    </a:p>
                    <a:p>
                      <a:pPr indent="0" lvl="0" marL="0" marR="0" rtl="1" algn="l">
                        <a:spcBef>
                          <a:spcPts val="0"/>
                        </a:spcBef>
                        <a:spcAft>
                          <a:spcPts val="0"/>
                        </a:spcAft>
                        <a:buNone/>
                      </a:pPr>
                      <a:r>
                        <a:rPr b="0" lang="en-US" sz="2000">
                          <a:latin typeface="Calibri"/>
                          <a:ea typeface="Calibri"/>
                          <a:cs typeface="Calibri"/>
                          <a:sym typeface="Calibri"/>
                        </a:rPr>
                        <a:t>5-Inadequate pelvic size</a:t>
                      </a:r>
                      <a:endParaRPr/>
                    </a:p>
                    <a:p>
                      <a:pPr indent="0" lvl="0" marL="0" marR="0" rtl="1" algn="l">
                        <a:spcBef>
                          <a:spcPts val="0"/>
                        </a:spcBef>
                        <a:spcAft>
                          <a:spcPts val="0"/>
                        </a:spcAft>
                        <a:buNone/>
                      </a:pPr>
                      <a:r>
                        <a:rPr b="0" lang="en-US" sz="2000">
                          <a:latin typeface="Calibri"/>
                          <a:ea typeface="Calibri"/>
                          <a:cs typeface="Calibri"/>
                          <a:sym typeface="Calibri"/>
                        </a:rPr>
                        <a:t>6-Confirmed CPD</a:t>
                      </a:r>
                      <a:endParaRPr/>
                    </a:p>
                    <a:p>
                      <a:pPr indent="0" lvl="0" marL="0" marR="0" rtl="1" algn="l">
                        <a:spcBef>
                          <a:spcPts val="0"/>
                        </a:spcBef>
                        <a:spcAft>
                          <a:spcPts val="0"/>
                        </a:spcAft>
                        <a:buNone/>
                      </a:pPr>
                      <a:r>
                        <a:rPr b="0" lang="en-US" sz="2000">
                          <a:latin typeface="Calibri"/>
                          <a:ea typeface="Calibri"/>
                          <a:cs typeface="Calibri"/>
                          <a:sym typeface="Calibri"/>
                        </a:rPr>
                        <a:t>7-insufficiently experienced operator</a:t>
                      </a:r>
                      <a:endParaRPr sz="2000"/>
                    </a:p>
                  </a:txBody>
                  <a:tcPr marT="45725" marB="45725" marR="91450" marL="91450"/>
                </a:tc>
              </a:tr>
            </a:tbl>
          </a:graphicData>
        </a:graphic>
      </p:graphicFrame>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8" name="Shape 998"/>
        <p:cNvGrpSpPr/>
        <p:nvPr/>
      </p:nvGrpSpPr>
      <p:grpSpPr>
        <a:xfrm>
          <a:off x="0" y="0"/>
          <a:ext cx="0" cy="0"/>
          <a:chOff x="0" y="0"/>
          <a:chExt cx="0" cy="0"/>
        </a:xfrm>
      </p:grpSpPr>
      <p:sp>
        <p:nvSpPr>
          <p:cNvPr id="999" name="Google Shape;999;g30ee63f3211_15_0"/>
          <p:cNvSpPr txBox="1"/>
          <p:nvPr>
            <p:ph type="title"/>
          </p:nvPr>
        </p:nvSpPr>
        <p:spPr>
          <a:xfrm>
            <a:off x="838200" y="365125"/>
            <a:ext cx="10515600" cy="7623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latin typeface="Calibri"/>
                <a:ea typeface="Calibri"/>
                <a:cs typeface="Calibri"/>
                <a:sym typeface="Calibri"/>
              </a:rPr>
              <a:t>Analgesia in Vacuum and Forceps </a:t>
            </a:r>
            <a:endParaRPr>
              <a:latin typeface="Calibri"/>
              <a:ea typeface="Calibri"/>
              <a:cs typeface="Calibri"/>
              <a:sym typeface="Calibri"/>
            </a:endParaRPr>
          </a:p>
        </p:txBody>
      </p:sp>
      <p:sp>
        <p:nvSpPr>
          <p:cNvPr id="1000" name="Google Shape;1000;g30ee63f3211_15_0"/>
          <p:cNvSpPr txBox="1"/>
          <p:nvPr>
            <p:ph idx="1" type="body"/>
          </p:nvPr>
        </p:nvSpPr>
        <p:spPr>
          <a:xfrm>
            <a:off x="468627" y="1142675"/>
            <a:ext cx="7451700" cy="56925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2400">
                <a:solidFill>
                  <a:srgbClr val="800000"/>
                </a:solidFill>
              </a:rPr>
              <a:t>1</a:t>
            </a:r>
            <a:r>
              <a:rPr lang="en-US" sz="2400">
                <a:solidFill>
                  <a:schemeClr val="dk1"/>
                </a:solidFill>
              </a:rPr>
              <a:t>. What is the procedure and type ?</a:t>
            </a:r>
            <a:endParaRPr sz="24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2400">
                <a:solidFill>
                  <a:schemeClr val="dk1"/>
                </a:solidFill>
              </a:rPr>
              <a:t>epsiotomy, mediolateral</a:t>
            </a:r>
            <a:endParaRPr sz="24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24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2400">
                <a:solidFill>
                  <a:schemeClr val="dk1"/>
                </a:solidFill>
              </a:rPr>
              <a:t> </a:t>
            </a:r>
            <a:r>
              <a:rPr lang="en-US" sz="2400">
                <a:solidFill>
                  <a:srgbClr val="800000"/>
                </a:solidFill>
              </a:rPr>
              <a:t>2. </a:t>
            </a:r>
            <a:r>
              <a:rPr lang="en-US" sz="2400">
                <a:solidFill>
                  <a:schemeClr val="dk1"/>
                </a:solidFill>
              </a:rPr>
              <a:t>Instruments used</a:t>
            </a:r>
            <a:endParaRPr sz="24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2400">
                <a:solidFill>
                  <a:schemeClr val="dk1"/>
                </a:solidFill>
              </a:rPr>
              <a:t>kidney dish, local anaesthetic (lidocaine),syringe, sponge forceps,epsiotomy scissor, artery forceps,needdle holder, absorbent sutures</a:t>
            </a:r>
            <a:endParaRPr sz="2400">
              <a:solidFill>
                <a:schemeClr val="dk1"/>
              </a:solidFill>
            </a:endParaRPr>
          </a:p>
          <a:p>
            <a:pPr indent="0" lvl="0" marL="0" rtl="0" algn="l">
              <a:lnSpc>
                <a:spcPct val="115000"/>
              </a:lnSpc>
              <a:spcBef>
                <a:spcPts val="0"/>
              </a:spcBef>
              <a:spcAft>
                <a:spcPts val="0"/>
              </a:spcAft>
              <a:buClr>
                <a:schemeClr val="dk1"/>
              </a:buClr>
              <a:buSzPts val="1100"/>
              <a:buFont typeface="Arial"/>
              <a:buNone/>
            </a:pPr>
            <a:br>
              <a:rPr lang="en-US" sz="2400">
                <a:solidFill>
                  <a:schemeClr val="dk1"/>
                </a:solidFill>
              </a:rPr>
            </a:br>
            <a:r>
              <a:rPr lang="en-US" sz="2400">
                <a:solidFill>
                  <a:schemeClr val="dk1"/>
                </a:solidFill>
              </a:rPr>
              <a:t> </a:t>
            </a:r>
            <a:r>
              <a:rPr lang="en-US" sz="2400">
                <a:solidFill>
                  <a:srgbClr val="800000"/>
                </a:solidFill>
              </a:rPr>
              <a:t>3</a:t>
            </a:r>
            <a:r>
              <a:rPr lang="en-US" sz="2400">
                <a:solidFill>
                  <a:schemeClr val="dk1"/>
                </a:solidFill>
              </a:rPr>
              <a:t>. If she complain  after 3 hours of perineal pain what do u think the cause?</a:t>
            </a:r>
            <a:endParaRPr sz="24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2400">
                <a:solidFill>
                  <a:schemeClr val="dk1"/>
                </a:solidFill>
              </a:rPr>
              <a:t>vulval hematoma</a:t>
            </a:r>
            <a:endParaRPr sz="2400">
              <a:solidFill>
                <a:schemeClr val="dk1"/>
              </a:solidFill>
            </a:endParaRPr>
          </a:p>
          <a:p>
            <a:pPr indent="0" lvl="0" marL="0" rtl="0" algn="l">
              <a:lnSpc>
                <a:spcPct val="115000"/>
              </a:lnSpc>
              <a:spcBef>
                <a:spcPts val="0"/>
              </a:spcBef>
              <a:spcAft>
                <a:spcPts val="0"/>
              </a:spcAft>
              <a:buNone/>
            </a:pPr>
            <a:r>
              <a:rPr lang="en-US"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US" sz="2400">
                <a:solidFill>
                  <a:schemeClr val="dk1"/>
                </a:solidFill>
              </a:rPr>
              <a:t> </a:t>
            </a:r>
            <a:endParaRPr sz="2400">
              <a:solidFill>
                <a:schemeClr val="dk1"/>
              </a:solidFill>
            </a:endParaRPr>
          </a:p>
          <a:p>
            <a:pPr indent="-228600" lvl="0" marL="228600" rtl="0" algn="l">
              <a:lnSpc>
                <a:spcPct val="90000"/>
              </a:lnSpc>
              <a:spcBef>
                <a:spcPts val="1000"/>
              </a:spcBef>
              <a:spcAft>
                <a:spcPts val="0"/>
              </a:spcAft>
              <a:buClr>
                <a:srgbClr val="45515E"/>
              </a:buClr>
              <a:buSzPts val="2800"/>
              <a:buFont typeface="Calibri"/>
              <a:buNone/>
            </a:pPr>
            <a:r>
              <a:t/>
            </a:r>
            <a:endParaRPr/>
          </a:p>
        </p:txBody>
      </p:sp>
      <p:pic>
        <p:nvPicPr>
          <p:cNvPr id="1001" name="Google Shape;1001;g30ee63f3211_15_0"/>
          <p:cNvPicPr preferRelativeResize="0"/>
          <p:nvPr/>
        </p:nvPicPr>
        <p:blipFill>
          <a:blip r:embed="rId3">
            <a:alphaModFix/>
          </a:blip>
          <a:stretch>
            <a:fillRect/>
          </a:stretch>
        </p:blipFill>
        <p:spPr>
          <a:xfrm>
            <a:off x="7603420" y="2484775"/>
            <a:ext cx="3750375" cy="3714750"/>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5" name="Shape 1005"/>
        <p:cNvGrpSpPr/>
        <p:nvPr/>
      </p:nvGrpSpPr>
      <p:grpSpPr>
        <a:xfrm>
          <a:off x="0" y="0"/>
          <a:ext cx="0" cy="0"/>
          <a:chOff x="0" y="0"/>
          <a:chExt cx="0" cy="0"/>
        </a:xfrm>
      </p:grpSpPr>
      <p:sp>
        <p:nvSpPr>
          <p:cNvPr id="1006" name="Google Shape;1006;g30ee63f3211_15_11"/>
          <p:cNvSpPr txBox="1"/>
          <p:nvPr>
            <p:ph type="title"/>
          </p:nvPr>
        </p:nvSpPr>
        <p:spPr>
          <a:xfrm>
            <a:off x="838200" y="365125"/>
            <a:ext cx="10515600" cy="7623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latin typeface="Calibri"/>
                <a:ea typeface="Calibri"/>
                <a:cs typeface="Calibri"/>
                <a:sym typeface="Calibri"/>
              </a:rPr>
              <a:t>Analgesia in Vacuum and Forceps </a:t>
            </a:r>
            <a:endParaRPr>
              <a:latin typeface="Calibri"/>
              <a:ea typeface="Calibri"/>
              <a:cs typeface="Calibri"/>
              <a:sym typeface="Calibri"/>
            </a:endParaRPr>
          </a:p>
        </p:txBody>
      </p:sp>
      <p:sp>
        <p:nvSpPr>
          <p:cNvPr id="1007" name="Google Shape;1007;g30ee63f3211_15_11"/>
          <p:cNvSpPr txBox="1"/>
          <p:nvPr>
            <p:ph idx="1" type="body"/>
          </p:nvPr>
        </p:nvSpPr>
        <p:spPr>
          <a:xfrm>
            <a:off x="468627" y="1142675"/>
            <a:ext cx="7451700" cy="56925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24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2400">
                <a:solidFill>
                  <a:schemeClr val="dk1"/>
                </a:solidFill>
              </a:rPr>
              <a:t> </a:t>
            </a:r>
            <a:r>
              <a:rPr lang="en-US" sz="2400">
                <a:solidFill>
                  <a:srgbClr val="800000"/>
                </a:solidFill>
              </a:rPr>
              <a:t>4. </a:t>
            </a:r>
            <a:r>
              <a:rPr lang="en-US" sz="2400">
                <a:solidFill>
                  <a:schemeClr val="dk1"/>
                </a:solidFill>
              </a:rPr>
              <a:t>How to confirm?pelvic examination </a:t>
            </a:r>
            <a:endParaRPr sz="24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2400">
                <a:solidFill>
                  <a:schemeClr val="dk1"/>
                </a:solidFill>
              </a:rPr>
              <a:t>by inspection (mass) and palpation (tenderness,tense swelling)</a:t>
            </a:r>
            <a:endParaRPr sz="2400">
              <a:solidFill>
                <a:schemeClr val="dk1"/>
              </a:solidFill>
            </a:endParaRPr>
          </a:p>
          <a:p>
            <a:pPr indent="0" lvl="0" marL="0" rtl="0" algn="l">
              <a:lnSpc>
                <a:spcPct val="115000"/>
              </a:lnSpc>
              <a:spcBef>
                <a:spcPts val="0"/>
              </a:spcBef>
              <a:spcAft>
                <a:spcPts val="0"/>
              </a:spcAft>
              <a:buClr>
                <a:schemeClr val="dk1"/>
              </a:buClr>
              <a:buSzPts val="1100"/>
              <a:buFont typeface="Arial"/>
              <a:buNone/>
            </a:pPr>
            <a:br>
              <a:rPr lang="en-US" sz="2400">
                <a:solidFill>
                  <a:schemeClr val="dk1"/>
                </a:solidFill>
              </a:rPr>
            </a:br>
            <a:r>
              <a:rPr lang="en-US" sz="2400">
                <a:solidFill>
                  <a:schemeClr val="dk1"/>
                </a:solidFill>
              </a:rPr>
              <a:t> </a:t>
            </a:r>
            <a:r>
              <a:rPr lang="en-US" sz="2400">
                <a:solidFill>
                  <a:srgbClr val="800000"/>
                </a:solidFill>
              </a:rPr>
              <a:t>5</a:t>
            </a:r>
            <a:r>
              <a:rPr lang="en-US" sz="2400">
                <a:solidFill>
                  <a:schemeClr val="dk1"/>
                </a:solidFill>
              </a:rPr>
              <a:t>. Mangment</a:t>
            </a:r>
            <a:endParaRPr sz="2400">
              <a:solidFill>
                <a:schemeClr val="dk1"/>
              </a:solidFill>
            </a:endParaRPr>
          </a:p>
          <a:p>
            <a:pPr indent="-381000" lvl="0" marL="914400" rtl="0" algn="l">
              <a:lnSpc>
                <a:spcPct val="115000"/>
              </a:lnSpc>
              <a:spcBef>
                <a:spcPts val="0"/>
              </a:spcBef>
              <a:spcAft>
                <a:spcPts val="0"/>
              </a:spcAft>
              <a:buClr>
                <a:srgbClr val="000000"/>
              </a:buClr>
              <a:buSzPts val="2400"/>
              <a:buFont typeface="Arial"/>
              <a:buChar char="●"/>
            </a:pPr>
            <a:r>
              <a:rPr b="1" lang="en-US" sz="2400">
                <a:solidFill>
                  <a:srgbClr val="000000"/>
                </a:solidFill>
                <a:latin typeface="Arial"/>
                <a:ea typeface="Arial"/>
                <a:cs typeface="Arial"/>
                <a:sym typeface="Arial"/>
              </a:rPr>
              <a:t>incision and drainage of hematoma</a:t>
            </a:r>
            <a:endParaRPr sz="2400">
              <a:solidFill>
                <a:srgbClr val="000000"/>
              </a:solidFill>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US" sz="2400">
                <a:solidFill>
                  <a:schemeClr val="dk1"/>
                </a:solidFill>
              </a:rPr>
              <a:t> </a:t>
            </a:r>
            <a:endParaRPr sz="2400">
              <a:solidFill>
                <a:schemeClr val="dk1"/>
              </a:solidFill>
            </a:endParaRPr>
          </a:p>
          <a:p>
            <a:pPr indent="-228600" lvl="0" marL="228600" rtl="0" algn="l">
              <a:lnSpc>
                <a:spcPct val="90000"/>
              </a:lnSpc>
              <a:spcBef>
                <a:spcPts val="1000"/>
              </a:spcBef>
              <a:spcAft>
                <a:spcPts val="0"/>
              </a:spcAft>
              <a:buClr>
                <a:srgbClr val="45515E"/>
              </a:buClr>
              <a:buSzPts val="2800"/>
              <a:buFont typeface="Calibri"/>
              <a:buNone/>
            </a:pPr>
            <a:r>
              <a:t/>
            </a:r>
            <a:endParaRPr sz="2400"/>
          </a:p>
        </p:txBody>
      </p:sp>
      <p:pic>
        <p:nvPicPr>
          <p:cNvPr id="1008" name="Google Shape;1008;g30ee63f3211_15_11"/>
          <p:cNvPicPr preferRelativeResize="0"/>
          <p:nvPr/>
        </p:nvPicPr>
        <p:blipFill>
          <a:blip r:embed="rId3">
            <a:alphaModFix/>
          </a:blip>
          <a:stretch>
            <a:fillRect/>
          </a:stretch>
        </p:blipFill>
        <p:spPr>
          <a:xfrm>
            <a:off x="7603420" y="2484775"/>
            <a:ext cx="3750375" cy="3714750"/>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2" name="Shape 1012"/>
        <p:cNvGrpSpPr/>
        <p:nvPr/>
      </p:nvGrpSpPr>
      <p:grpSpPr>
        <a:xfrm>
          <a:off x="0" y="0"/>
          <a:ext cx="0" cy="0"/>
          <a:chOff x="0" y="0"/>
          <a:chExt cx="0" cy="0"/>
        </a:xfrm>
      </p:grpSpPr>
      <p:sp>
        <p:nvSpPr>
          <p:cNvPr id="1013" name="Google Shape;1013;p102"/>
          <p:cNvSpPr txBox="1"/>
          <p:nvPr>
            <p:ph type="ctrTitle"/>
          </p:nvPr>
        </p:nvSpPr>
        <p:spPr>
          <a:xfrm>
            <a:off x="1524000" y="1122363"/>
            <a:ext cx="9144000" cy="2387600"/>
          </a:xfrm>
          <a:prstGeom prst="rect">
            <a:avLst/>
          </a:prstGeom>
          <a:noFill/>
          <a:ln>
            <a:noFill/>
          </a:ln>
          <a:effectLst>
            <a:outerShdw blurRad="50800" rotWithShape="0" algn="t" dir="5400000" dist="38100">
              <a:srgbClr val="000000">
                <a:alpha val="40000"/>
              </a:srgbClr>
            </a:outerShdw>
          </a:effectLst>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lt1"/>
              </a:buClr>
              <a:buSzPct val="100000"/>
              <a:buFont typeface="Arial Black"/>
              <a:buNone/>
            </a:pPr>
            <a:r>
              <a:rPr b="1" lang="en-US" sz="6000"/>
              <a:t>Obstetric Examination</a:t>
            </a:r>
            <a:br>
              <a:rPr b="1" lang="en-US" sz="6000"/>
            </a:br>
            <a:br>
              <a:rPr b="1" lang="en-US" sz="6000"/>
            </a:br>
            <a:endParaRPr/>
          </a:p>
        </p:txBody>
      </p: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7" name="Shape 1017"/>
        <p:cNvGrpSpPr/>
        <p:nvPr/>
      </p:nvGrpSpPr>
      <p:grpSpPr>
        <a:xfrm>
          <a:off x="0" y="0"/>
          <a:ext cx="0" cy="0"/>
          <a:chOff x="0" y="0"/>
          <a:chExt cx="0" cy="0"/>
        </a:xfrm>
      </p:grpSpPr>
      <p:sp>
        <p:nvSpPr>
          <p:cNvPr id="1018" name="Google Shape;1018;p103"/>
          <p:cNvSpPr txBox="1"/>
          <p:nvPr>
            <p:ph idx="1" type="body"/>
          </p:nvPr>
        </p:nvSpPr>
        <p:spPr>
          <a:xfrm>
            <a:off x="659396" y="1700808"/>
            <a:ext cx="10873207" cy="5328592"/>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45515E"/>
              </a:buClr>
              <a:buSzPts val="2560"/>
              <a:buChar char="❖"/>
            </a:pPr>
            <a:r>
              <a:rPr b="1" lang="en-US" sz="3200"/>
              <a:t> Introduction</a:t>
            </a:r>
            <a:endParaRPr/>
          </a:p>
          <a:p>
            <a:pPr indent="-228600" lvl="1" marL="685800" rtl="0" algn="l">
              <a:lnSpc>
                <a:spcPct val="100000"/>
              </a:lnSpc>
              <a:spcBef>
                <a:spcPts val="1000"/>
              </a:spcBef>
              <a:spcAft>
                <a:spcPts val="0"/>
              </a:spcAft>
              <a:buClr>
                <a:srgbClr val="45515E"/>
              </a:buClr>
              <a:buSzPts val="2240"/>
              <a:buChar char="o"/>
            </a:pPr>
            <a:r>
              <a:rPr lang="en-US" sz="2800"/>
              <a:t> Introduce yourself to the patient.</a:t>
            </a:r>
            <a:endParaRPr/>
          </a:p>
          <a:p>
            <a:pPr indent="-228600" lvl="1" marL="685800" rtl="0" algn="l">
              <a:lnSpc>
                <a:spcPct val="100000"/>
              </a:lnSpc>
              <a:spcBef>
                <a:spcPts val="1000"/>
              </a:spcBef>
              <a:spcAft>
                <a:spcPts val="0"/>
              </a:spcAft>
              <a:buClr>
                <a:srgbClr val="45515E"/>
              </a:buClr>
              <a:buSzPts val="2240"/>
              <a:buChar char="o"/>
            </a:pPr>
            <a:r>
              <a:rPr lang="en-US" sz="2800"/>
              <a:t> Wash your hands.</a:t>
            </a:r>
            <a:endParaRPr/>
          </a:p>
          <a:p>
            <a:pPr indent="-228600" lvl="1" marL="685800" rtl="0" algn="l">
              <a:lnSpc>
                <a:spcPct val="100000"/>
              </a:lnSpc>
              <a:spcBef>
                <a:spcPts val="1000"/>
              </a:spcBef>
              <a:spcAft>
                <a:spcPts val="0"/>
              </a:spcAft>
              <a:buClr>
                <a:srgbClr val="45515E"/>
              </a:buClr>
              <a:buSzPts val="2240"/>
              <a:buChar char="o"/>
            </a:pPr>
            <a:r>
              <a:rPr lang="en-US" sz="2800"/>
              <a:t> Explain to the patient what the examination involves and why it is necessary.</a:t>
            </a:r>
            <a:endParaRPr/>
          </a:p>
          <a:p>
            <a:pPr indent="-228600" lvl="1" marL="685800" rtl="0" algn="l">
              <a:lnSpc>
                <a:spcPct val="100000"/>
              </a:lnSpc>
              <a:spcBef>
                <a:spcPts val="1000"/>
              </a:spcBef>
              <a:spcAft>
                <a:spcPts val="0"/>
              </a:spcAft>
              <a:buClr>
                <a:srgbClr val="45515E"/>
              </a:buClr>
              <a:buSzPts val="2240"/>
              <a:buChar char="o"/>
            </a:pPr>
            <a:r>
              <a:rPr lang="en-US" sz="2800"/>
              <a:t> Obtain verbal consent.</a:t>
            </a:r>
            <a:endParaRPr/>
          </a:p>
          <a:p>
            <a:pPr indent="0" lvl="0" marL="0" rtl="0" algn="l">
              <a:lnSpc>
                <a:spcPct val="100000"/>
              </a:lnSpc>
              <a:spcBef>
                <a:spcPts val="1000"/>
              </a:spcBef>
              <a:spcAft>
                <a:spcPts val="0"/>
              </a:spcAft>
              <a:buClr>
                <a:srgbClr val="EB3D9F"/>
              </a:buClr>
              <a:buSzPts val="2240"/>
              <a:buNone/>
            </a:pPr>
            <a:r>
              <a:t/>
            </a:r>
            <a:endParaRPr sz="2800"/>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2" name="Shape 1022"/>
        <p:cNvGrpSpPr/>
        <p:nvPr/>
      </p:nvGrpSpPr>
      <p:grpSpPr>
        <a:xfrm>
          <a:off x="0" y="0"/>
          <a:ext cx="0" cy="0"/>
          <a:chOff x="0" y="0"/>
          <a:chExt cx="0" cy="0"/>
        </a:xfrm>
      </p:grpSpPr>
      <p:sp>
        <p:nvSpPr>
          <p:cNvPr id="1023" name="Google Shape;1023;p104"/>
          <p:cNvSpPr txBox="1"/>
          <p:nvPr>
            <p:ph idx="1" type="body"/>
          </p:nvPr>
        </p:nvSpPr>
        <p:spPr>
          <a:xfrm>
            <a:off x="155339" y="1124744"/>
            <a:ext cx="11881320" cy="5733256"/>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45515E"/>
              </a:buClr>
              <a:buSzPts val="2560"/>
              <a:buChar char="❖"/>
            </a:pPr>
            <a:r>
              <a:rPr b="1" lang="en-US" sz="3200"/>
              <a:t> Preparation</a:t>
            </a:r>
            <a:endParaRPr/>
          </a:p>
          <a:p>
            <a:pPr indent="-228600" lvl="1" marL="685800" rtl="0" algn="l">
              <a:lnSpc>
                <a:spcPct val="100000"/>
              </a:lnSpc>
              <a:spcBef>
                <a:spcPts val="1000"/>
              </a:spcBef>
              <a:spcAft>
                <a:spcPts val="0"/>
              </a:spcAft>
              <a:buClr>
                <a:srgbClr val="45515E"/>
              </a:buClr>
              <a:buSzPts val="2240"/>
              <a:buChar char="o"/>
            </a:pPr>
            <a:r>
              <a:rPr lang="en-US" sz="2800"/>
              <a:t> Measure the patient’s </a:t>
            </a:r>
            <a:r>
              <a:rPr b="1" lang="en-US" sz="2800"/>
              <a:t>height</a:t>
            </a:r>
            <a:r>
              <a:rPr lang="en-US" sz="2800"/>
              <a:t> and </a:t>
            </a:r>
            <a:r>
              <a:rPr b="1" lang="en-US" sz="2800"/>
              <a:t>weight</a:t>
            </a:r>
            <a:endParaRPr/>
          </a:p>
          <a:p>
            <a:pPr indent="-342900" lvl="2" marL="1143000" rtl="0" algn="l">
              <a:lnSpc>
                <a:spcPct val="100000"/>
              </a:lnSpc>
              <a:spcBef>
                <a:spcPts val="1000"/>
              </a:spcBef>
              <a:spcAft>
                <a:spcPts val="0"/>
              </a:spcAft>
              <a:buClr>
                <a:srgbClr val="45515E"/>
              </a:buClr>
              <a:buSzPts val="1920"/>
              <a:buChar char="•"/>
            </a:pPr>
            <a:r>
              <a:rPr lang="en-US" sz="2400"/>
              <a:t>In the UK, this is performed at the </a:t>
            </a:r>
            <a:r>
              <a:rPr b="1" lang="en-US" sz="2400"/>
              <a:t>booking appointment</a:t>
            </a:r>
            <a:r>
              <a:rPr lang="en-US" sz="2400"/>
              <a:t>, and is not routinely recommended at subsequent visits.</a:t>
            </a:r>
            <a:endParaRPr/>
          </a:p>
          <a:p>
            <a:pPr indent="-228600" lvl="1" marL="685800" rtl="0" algn="l">
              <a:lnSpc>
                <a:spcPct val="100000"/>
              </a:lnSpc>
              <a:spcBef>
                <a:spcPts val="1000"/>
              </a:spcBef>
              <a:spcAft>
                <a:spcPts val="0"/>
              </a:spcAft>
              <a:buClr>
                <a:srgbClr val="45515E"/>
              </a:buClr>
              <a:buSzPts val="2240"/>
              <a:buChar char="o"/>
            </a:pPr>
            <a:r>
              <a:rPr lang="en-US" sz="2800"/>
              <a:t> Patient should have an </a:t>
            </a:r>
            <a:r>
              <a:rPr b="1" lang="en-US" sz="2800"/>
              <a:t>empty bladder</a:t>
            </a:r>
            <a:endParaRPr/>
          </a:p>
          <a:p>
            <a:pPr indent="-228600" lvl="1" marL="685800" rtl="0" algn="l">
              <a:lnSpc>
                <a:spcPct val="100000"/>
              </a:lnSpc>
              <a:spcBef>
                <a:spcPts val="1000"/>
              </a:spcBef>
              <a:spcAft>
                <a:spcPts val="0"/>
              </a:spcAft>
              <a:buClr>
                <a:srgbClr val="45515E"/>
              </a:buClr>
              <a:buSzPts val="2240"/>
              <a:buChar char="o"/>
            </a:pPr>
            <a:r>
              <a:rPr lang="en-US" sz="2800"/>
              <a:t> Expose the abdomen from the </a:t>
            </a:r>
            <a:r>
              <a:rPr b="1" lang="en-US" sz="2800"/>
              <a:t>xiphisternum to the pubic symphysis</a:t>
            </a:r>
            <a:endParaRPr/>
          </a:p>
          <a:p>
            <a:pPr indent="-342900" lvl="2" marL="1143000" rtl="0" algn="l">
              <a:lnSpc>
                <a:spcPct val="100000"/>
              </a:lnSpc>
              <a:spcBef>
                <a:spcPts val="1000"/>
              </a:spcBef>
              <a:spcAft>
                <a:spcPts val="0"/>
              </a:spcAft>
              <a:buClr>
                <a:srgbClr val="45515E"/>
              </a:buClr>
              <a:buSzPts val="1920"/>
              <a:buChar char="•"/>
            </a:pPr>
            <a:r>
              <a:rPr lang="en-US" sz="2400"/>
              <a:t>Cover above and below where appropriate</a:t>
            </a:r>
            <a:endParaRPr/>
          </a:p>
          <a:p>
            <a:pPr indent="-228600" lvl="1" marL="685800" rtl="0" algn="l">
              <a:lnSpc>
                <a:spcPct val="100000"/>
              </a:lnSpc>
              <a:spcBef>
                <a:spcPts val="1000"/>
              </a:spcBef>
              <a:spcAft>
                <a:spcPts val="0"/>
              </a:spcAft>
              <a:buClr>
                <a:srgbClr val="45515E"/>
              </a:buClr>
              <a:buSzPts val="2240"/>
              <a:buChar char="o"/>
            </a:pPr>
            <a:r>
              <a:rPr lang="en-US" sz="2800"/>
              <a:t> Ask the patient to lie in the supine position with the head of the bed raised to 45 degrees</a:t>
            </a:r>
            <a:endParaRPr/>
          </a:p>
          <a:p>
            <a:pPr indent="-228600" lvl="1" marL="685800" rtl="0" algn="l">
              <a:lnSpc>
                <a:spcPct val="100000"/>
              </a:lnSpc>
              <a:spcBef>
                <a:spcPts val="1000"/>
              </a:spcBef>
              <a:spcAft>
                <a:spcPts val="0"/>
              </a:spcAft>
              <a:buClr>
                <a:srgbClr val="45515E"/>
              </a:buClr>
              <a:buSzPts val="2240"/>
              <a:buChar char="o"/>
            </a:pPr>
            <a:r>
              <a:rPr lang="en-US" sz="2800"/>
              <a:t> Prepare your equipment: measuring tape, pinard stethoscope or doppler transducer, ultrasound gel</a:t>
            </a:r>
            <a:endParaRPr/>
          </a:p>
          <a:p>
            <a:pPr indent="-200660" lvl="0" marL="342900" rtl="0" algn="l">
              <a:lnSpc>
                <a:spcPct val="100000"/>
              </a:lnSpc>
              <a:spcBef>
                <a:spcPts val="1000"/>
              </a:spcBef>
              <a:spcAft>
                <a:spcPts val="0"/>
              </a:spcAft>
              <a:buClr>
                <a:srgbClr val="EB3D9F"/>
              </a:buClr>
              <a:buSzPts val="2240"/>
              <a:buFont typeface="Noto Sans Symbols"/>
              <a:buNone/>
            </a:pPr>
            <a:r>
              <a:t/>
            </a:r>
            <a:endParaRPr sz="2800"/>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7" name="Shape 1027"/>
        <p:cNvGrpSpPr/>
        <p:nvPr/>
      </p:nvGrpSpPr>
      <p:grpSpPr>
        <a:xfrm>
          <a:off x="0" y="0"/>
          <a:ext cx="0" cy="0"/>
          <a:chOff x="0" y="0"/>
          <a:chExt cx="0" cy="0"/>
        </a:xfrm>
      </p:grpSpPr>
      <p:sp>
        <p:nvSpPr>
          <p:cNvPr id="1028" name="Google Shape;1028;p105"/>
          <p:cNvSpPr txBox="1"/>
          <p:nvPr>
            <p:ph idx="1" type="body"/>
          </p:nvPr>
        </p:nvSpPr>
        <p:spPr>
          <a:xfrm>
            <a:off x="623392" y="1419770"/>
            <a:ext cx="11233248" cy="5033566"/>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45515E"/>
              </a:buClr>
              <a:buSzPts val="2560"/>
              <a:buChar char="❖"/>
            </a:pPr>
            <a:r>
              <a:rPr b="1" lang="en-US" sz="3200"/>
              <a:t>General Inspection</a:t>
            </a:r>
            <a:endParaRPr/>
          </a:p>
          <a:p>
            <a:pPr indent="-228600" lvl="1" marL="685800" rtl="0" algn="l">
              <a:lnSpc>
                <a:spcPct val="100000"/>
              </a:lnSpc>
              <a:spcBef>
                <a:spcPts val="1000"/>
              </a:spcBef>
              <a:spcAft>
                <a:spcPts val="0"/>
              </a:spcAft>
              <a:buClr>
                <a:srgbClr val="45515E"/>
              </a:buClr>
              <a:buSzPts val="2240"/>
              <a:buChar char="o"/>
            </a:pPr>
            <a:r>
              <a:rPr lang="en-US" sz="2800"/>
              <a:t> General wellbeing – at ease or distressed by physical pain.</a:t>
            </a:r>
            <a:endParaRPr/>
          </a:p>
          <a:p>
            <a:pPr indent="-228600" lvl="1" marL="685800" rtl="0" algn="l">
              <a:lnSpc>
                <a:spcPct val="100000"/>
              </a:lnSpc>
              <a:spcBef>
                <a:spcPts val="1000"/>
              </a:spcBef>
              <a:spcAft>
                <a:spcPts val="0"/>
              </a:spcAft>
              <a:buClr>
                <a:srgbClr val="45515E"/>
              </a:buClr>
              <a:buSzPts val="2240"/>
              <a:buChar char="o"/>
            </a:pPr>
            <a:r>
              <a:rPr lang="en-US" sz="2800"/>
              <a:t> Hands – palpate the </a:t>
            </a:r>
            <a:r>
              <a:rPr b="1" lang="en-US" sz="2800"/>
              <a:t>radial</a:t>
            </a:r>
            <a:r>
              <a:rPr lang="en-US" sz="2800"/>
              <a:t> pulse.</a:t>
            </a:r>
            <a:endParaRPr/>
          </a:p>
          <a:p>
            <a:pPr indent="-228600" lvl="1" marL="685800" rtl="0" algn="l">
              <a:lnSpc>
                <a:spcPct val="100000"/>
              </a:lnSpc>
              <a:spcBef>
                <a:spcPts val="1000"/>
              </a:spcBef>
              <a:spcAft>
                <a:spcPts val="0"/>
              </a:spcAft>
              <a:buClr>
                <a:srgbClr val="45515E"/>
              </a:buClr>
              <a:buSzPts val="2240"/>
              <a:buChar char="o"/>
            </a:pPr>
            <a:r>
              <a:rPr lang="en-US" sz="2800"/>
              <a:t> Head and neck – melasma, conjunctival pallor, jaundice, oedema, hirsutism, malar rash, acanthosis nigricans.</a:t>
            </a:r>
            <a:endParaRPr/>
          </a:p>
          <a:p>
            <a:pPr indent="-228600" lvl="1" marL="685800" rtl="0" algn="l">
              <a:lnSpc>
                <a:spcPct val="100000"/>
              </a:lnSpc>
              <a:spcBef>
                <a:spcPts val="1000"/>
              </a:spcBef>
              <a:spcAft>
                <a:spcPts val="0"/>
              </a:spcAft>
              <a:buClr>
                <a:srgbClr val="45515E"/>
              </a:buClr>
              <a:buSzPts val="2240"/>
              <a:buChar char="o"/>
            </a:pPr>
            <a:r>
              <a:rPr lang="en-US" sz="2800"/>
              <a:t> Legs and feet – calf swelling, oedema and varicose veins.</a:t>
            </a:r>
            <a:endParaRPr/>
          </a:p>
          <a:p>
            <a:pPr indent="-200660" lvl="0" marL="342900" rtl="0" algn="l">
              <a:lnSpc>
                <a:spcPct val="100000"/>
              </a:lnSpc>
              <a:spcBef>
                <a:spcPts val="1000"/>
              </a:spcBef>
              <a:spcAft>
                <a:spcPts val="0"/>
              </a:spcAft>
              <a:buClr>
                <a:srgbClr val="EB3D9F"/>
              </a:buClr>
              <a:buSzPts val="2240"/>
              <a:buFont typeface="Noto Sans Symbols"/>
              <a:buNone/>
            </a:pPr>
            <a:r>
              <a:t/>
            </a:r>
            <a:endParaRPr sz="2800"/>
          </a:p>
        </p:txBody>
      </p:sp>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2" name="Shape 1032"/>
        <p:cNvGrpSpPr/>
        <p:nvPr/>
      </p:nvGrpSpPr>
      <p:grpSpPr>
        <a:xfrm>
          <a:off x="0" y="0"/>
          <a:ext cx="0" cy="0"/>
          <a:chOff x="0" y="0"/>
          <a:chExt cx="0" cy="0"/>
        </a:xfrm>
      </p:grpSpPr>
      <p:sp>
        <p:nvSpPr>
          <p:cNvPr id="1033" name="Google Shape;1033;p106"/>
          <p:cNvSpPr txBox="1"/>
          <p:nvPr/>
        </p:nvSpPr>
        <p:spPr>
          <a:xfrm>
            <a:off x="25" y="1136475"/>
            <a:ext cx="12192000" cy="5546400"/>
          </a:xfrm>
          <a:prstGeom prst="rect">
            <a:avLst/>
          </a:prstGeom>
          <a:noFill/>
          <a:ln>
            <a:noFill/>
          </a:ln>
        </p:spPr>
        <p:txBody>
          <a:bodyPr anchorCtr="0" anchor="t" bIns="45700" lIns="91425" spcFirstLastPara="1" rIns="91425" wrap="square" tIns="45700">
            <a:spAutoFit/>
          </a:bodyPr>
          <a:lstStyle/>
          <a:p>
            <a:pPr indent="-457200" lvl="0" marL="457200" marR="0" rtl="0" algn="l">
              <a:lnSpc>
                <a:spcPct val="100000"/>
              </a:lnSpc>
              <a:spcBef>
                <a:spcPts val="0"/>
              </a:spcBef>
              <a:spcAft>
                <a:spcPts val="0"/>
              </a:spcAft>
              <a:buClr>
                <a:srgbClr val="45515E"/>
              </a:buClr>
              <a:buSzPts val="2560"/>
              <a:buFont typeface="Noto Sans Symbols"/>
              <a:buChar char="❖"/>
            </a:pPr>
            <a:r>
              <a:rPr b="1" lang="en-US" sz="3200">
                <a:solidFill>
                  <a:srgbClr val="45515E"/>
                </a:solidFill>
                <a:latin typeface="Calibri"/>
                <a:ea typeface="Calibri"/>
                <a:cs typeface="Calibri"/>
                <a:sym typeface="Calibri"/>
              </a:rPr>
              <a:t>Abdominal Inspection</a:t>
            </a:r>
            <a:endParaRPr/>
          </a:p>
          <a:p>
            <a:pPr indent="0" lvl="0" marL="0" marR="0" rtl="0" algn="l">
              <a:lnSpc>
                <a:spcPct val="100000"/>
              </a:lnSpc>
              <a:spcBef>
                <a:spcPts val="1000"/>
              </a:spcBef>
              <a:spcAft>
                <a:spcPts val="0"/>
              </a:spcAft>
              <a:buNone/>
            </a:pPr>
            <a:r>
              <a:rPr lang="en-US" sz="2400">
                <a:solidFill>
                  <a:srgbClr val="45515E"/>
                </a:solidFill>
                <a:latin typeface="Calibri"/>
                <a:ea typeface="Calibri"/>
                <a:cs typeface="Calibri"/>
                <a:sym typeface="Calibri"/>
              </a:rPr>
              <a:t>In the obstetric examination, inspect the abdomen form the </a:t>
            </a:r>
            <a:r>
              <a:rPr b="1" lang="en-US" sz="2400">
                <a:solidFill>
                  <a:srgbClr val="45515E"/>
                </a:solidFill>
                <a:latin typeface="Calibri"/>
                <a:ea typeface="Calibri"/>
                <a:cs typeface="Calibri"/>
                <a:sym typeface="Calibri"/>
              </a:rPr>
              <a:t>foot of the bed</a:t>
            </a:r>
            <a:r>
              <a:rPr lang="en-US" sz="2400">
                <a:solidFill>
                  <a:srgbClr val="45515E"/>
                </a:solidFill>
                <a:latin typeface="Calibri"/>
                <a:ea typeface="Calibri"/>
                <a:cs typeface="Calibri"/>
                <a:sym typeface="Calibri"/>
              </a:rPr>
              <a:t>:</a:t>
            </a:r>
            <a:endParaRPr/>
          </a:p>
          <a:p>
            <a:pPr indent="-457200" lvl="1" marL="914400" marR="0" rtl="0" algn="l">
              <a:spcBef>
                <a:spcPts val="1000"/>
              </a:spcBef>
              <a:spcAft>
                <a:spcPts val="0"/>
              </a:spcAft>
              <a:buClr>
                <a:srgbClr val="45515E"/>
              </a:buClr>
              <a:buSzPts val="2240"/>
              <a:buFont typeface="Courier New"/>
              <a:buChar char="o"/>
            </a:pPr>
            <a:r>
              <a:rPr b="0" i="0" lang="en-US" sz="2800" u="none" cap="none" strike="noStrike">
                <a:solidFill>
                  <a:srgbClr val="45515E"/>
                </a:solidFill>
                <a:latin typeface="Calibri"/>
                <a:ea typeface="Calibri"/>
                <a:cs typeface="Calibri"/>
                <a:sym typeface="Calibri"/>
              </a:rPr>
              <a:t>Distension compatible with pregnancy, symmetry, umbilicus, </a:t>
            </a:r>
            <a:r>
              <a:rPr lang="en-US" sz="2800">
                <a:solidFill>
                  <a:srgbClr val="45515E"/>
                </a:solidFill>
                <a:latin typeface="Calibri"/>
                <a:ea typeface="Calibri"/>
                <a:cs typeface="Calibri"/>
                <a:sym typeface="Calibri"/>
              </a:rPr>
              <a:t>abdominal</a:t>
            </a:r>
            <a:r>
              <a:rPr b="0" i="0" lang="en-US" sz="2800" u="none" cap="none" strike="noStrike">
                <a:solidFill>
                  <a:srgbClr val="45515E"/>
                </a:solidFill>
                <a:latin typeface="Calibri"/>
                <a:ea typeface="Calibri"/>
                <a:cs typeface="Calibri"/>
                <a:sym typeface="Calibri"/>
              </a:rPr>
              <a:t> movement with respiration</a:t>
            </a:r>
            <a:endParaRPr b="0" i="0" sz="2800" u="none" cap="none" strike="noStrike">
              <a:solidFill>
                <a:srgbClr val="45515E"/>
              </a:solidFill>
              <a:latin typeface="Calibri"/>
              <a:ea typeface="Calibri"/>
              <a:cs typeface="Calibri"/>
              <a:sym typeface="Calibri"/>
            </a:endParaRPr>
          </a:p>
          <a:p>
            <a:pPr indent="0" lvl="0" marL="0" marR="0" rtl="0" algn="l">
              <a:spcBef>
                <a:spcPts val="1000"/>
              </a:spcBef>
              <a:spcAft>
                <a:spcPts val="0"/>
              </a:spcAft>
              <a:buNone/>
            </a:pPr>
            <a:r>
              <a:rPr b="1" lang="en-US" sz="2400">
                <a:solidFill>
                  <a:srgbClr val="45515E"/>
                </a:solidFill>
                <a:latin typeface="Calibri"/>
                <a:ea typeface="Calibri"/>
                <a:cs typeface="Calibri"/>
                <a:sym typeface="Calibri"/>
              </a:rPr>
              <a:t>from the right side:</a:t>
            </a:r>
            <a:endParaRPr b="1" sz="2200">
              <a:solidFill>
                <a:srgbClr val="45515E"/>
              </a:solidFill>
              <a:latin typeface="Calibri"/>
              <a:ea typeface="Calibri"/>
              <a:cs typeface="Calibri"/>
              <a:sym typeface="Calibri"/>
            </a:endParaRPr>
          </a:p>
          <a:p>
            <a:pPr indent="-457200" lvl="1" marL="914400" marR="0" rtl="0" algn="l">
              <a:spcBef>
                <a:spcPts val="1000"/>
              </a:spcBef>
              <a:spcAft>
                <a:spcPts val="0"/>
              </a:spcAft>
              <a:buClr>
                <a:srgbClr val="45515E"/>
              </a:buClr>
              <a:buSzPts val="2240"/>
              <a:buFont typeface="Courier New"/>
              <a:buChar char="o"/>
            </a:pPr>
            <a:r>
              <a:rPr b="0" i="0" lang="en-US" sz="2800" u="none" cap="none" strike="noStrike">
                <a:solidFill>
                  <a:srgbClr val="45515E"/>
                </a:solidFill>
                <a:latin typeface="Calibri"/>
                <a:ea typeface="Calibri"/>
                <a:cs typeface="Calibri"/>
                <a:sym typeface="Calibri"/>
              </a:rPr>
              <a:t>Fetal movement (&gt;24 weeks)</a:t>
            </a:r>
            <a:endParaRPr/>
          </a:p>
          <a:p>
            <a:pPr indent="-457200" lvl="1" marL="914400" marR="0" rtl="0" algn="l">
              <a:spcBef>
                <a:spcPts val="1000"/>
              </a:spcBef>
              <a:spcAft>
                <a:spcPts val="0"/>
              </a:spcAft>
              <a:buClr>
                <a:srgbClr val="45515E"/>
              </a:buClr>
              <a:buSzPts val="2240"/>
              <a:buFont typeface="Courier New"/>
              <a:buChar char="o"/>
            </a:pPr>
            <a:r>
              <a:rPr b="0" i="0" lang="en-US" sz="2800" u="none" cap="none" strike="noStrike">
                <a:solidFill>
                  <a:srgbClr val="45515E"/>
                </a:solidFill>
                <a:latin typeface="Calibri"/>
                <a:ea typeface="Calibri"/>
                <a:cs typeface="Calibri"/>
                <a:sym typeface="Calibri"/>
              </a:rPr>
              <a:t>Surgical scars – previous Caesarean section, laparoscopic port scars</a:t>
            </a:r>
            <a:endParaRPr/>
          </a:p>
          <a:p>
            <a:pPr indent="-457200" lvl="1" marL="914400" marR="0" rtl="0" algn="l">
              <a:spcBef>
                <a:spcPts val="1000"/>
              </a:spcBef>
              <a:spcAft>
                <a:spcPts val="0"/>
              </a:spcAft>
              <a:buClr>
                <a:srgbClr val="45515E"/>
              </a:buClr>
              <a:buSzPts val="2240"/>
              <a:buFont typeface="Courier New"/>
              <a:buChar char="o"/>
            </a:pPr>
            <a:r>
              <a:rPr b="0" i="0" lang="en-US" sz="2800" u="none" cap="none" strike="noStrike">
                <a:solidFill>
                  <a:srgbClr val="45515E"/>
                </a:solidFill>
                <a:latin typeface="Calibri"/>
                <a:ea typeface="Calibri"/>
                <a:cs typeface="Calibri"/>
                <a:sym typeface="Calibri"/>
              </a:rPr>
              <a:t>Skin changes indicative of pregnancy – </a:t>
            </a:r>
            <a:r>
              <a:rPr b="1" i="0" lang="en-US" sz="2800" u="none" cap="none" strike="noStrike">
                <a:solidFill>
                  <a:srgbClr val="45515E"/>
                </a:solidFill>
                <a:latin typeface="Calibri"/>
                <a:ea typeface="Calibri"/>
                <a:cs typeface="Calibri"/>
                <a:sym typeface="Calibri"/>
              </a:rPr>
              <a:t>Linea nigra </a:t>
            </a:r>
            <a:r>
              <a:rPr b="0" i="0" lang="en-US" sz="2400" u="none" cap="none" strike="noStrike">
                <a:solidFill>
                  <a:srgbClr val="45515E"/>
                </a:solidFill>
                <a:latin typeface="Calibri"/>
                <a:ea typeface="Calibri"/>
                <a:cs typeface="Calibri"/>
                <a:sym typeface="Calibri"/>
              </a:rPr>
              <a:t>(dark vertical line from umbilicus to the pubis)</a:t>
            </a:r>
            <a:r>
              <a:rPr b="0" i="0" lang="en-US" sz="2800" u="none" cap="none" strike="noStrike">
                <a:solidFill>
                  <a:srgbClr val="45515E"/>
                </a:solidFill>
                <a:latin typeface="Calibri"/>
                <a:ea typeface="Calibri"/>
                <a:cs typeface="Calibri"/>
                <a:sym typeface="Calibri"/>
              </a:rPr>
              <a:t>, </a:t>
            </a:r>
            <a:r>
              <a:rPr b="1" i="0" lang="en-US" sz="2800" u="none" cap="none" strike="noStrike">
                <a:solidFill>
                  <a:srgbClr val="45515E"/>
                </a:solidFill>
                <a:latin typeface="Calibri"/>
                <a:ea typeface="Calibri"/>
                <a:cs typeface="Calibri"/>
                <a:sym typeface="Calibri"/>
              </a:rPr>
              <a:t>striae gravidarum </a:t>
            </a:r>
            <a:r>
              <a:rPr b="0" i="0" lang="en-US" sz="2400" u="none" cap="none" strike="noStrike">
                <a:solidFill>
                  <a:srgbClr val="45515E"/>
                </a:solidFill>
                <a:latin typeface="Calibri"/>
                <a:ea typeface="Calibri"/>
                <a:cs typeface="Calibri"/>
                <a:sym typeface="Calibri"/>
              </a:rPr>
              <a:t>(‘stretch marks’), </a:t>
            </a:r>
            <a:r>
              <a:rPr b="1" i="0" lang="en-US" sz="2800" u="none" cap="none" strike="noStrike">
                <a:solidFill>
                  <a:srgbClr val="45515E"/>
                </a:solidFill>
                <a:latin typeface="Calibri"/>
                <a:ea typeface="Calibri"/>
                <a:cs typeface="Calibri"/>
                <a:sym typeface="Calibri"/>
              </a:rPr>
              <a:t>striae albicans </a:t>
            </a:r>
            <a:r>
              <a:rPr b="0" i="0" lang="en-US" sz="2400" u="none" cap="none" strike="noStrike">
                <a:solidFill>
                  <a:srgbClr val="45515E"/>
                </a:solidFill>
                <a:latin typeface="Calibri"/>
                <a:ea typeface="Calibri"/>
                <a:cs typeface="Calibri"/>
                <a:sym typeface="Calibri"/>
              </a:rPr>
              <a:t>(old, silvery-white striae)</a:t>
            </a:r>
            <a:endParaRPr b="0" i="0" sz="2400" u="none" cap="none" strike="noStrike">
              <a:solidFill>
                <a:srgbClr val="45515E"/>
              </a:solidFill>
              <a:latin typeface="Calibri"/>
              <a:ea typeface="Calibri"/>
              <a:cs typeface="Calibri"/>
              <a:sym typeface="Calibri"/>
            </a:endParaRPr>
          </a:p>
          <a:p>
            <a:pPr indent="-467360" lvl="1" marL="914400" marR="0" rtl="0" algn="l">
              <a:spcBef>
                <a:spcPts val="1000"/>
              </a:spcBef>
              <a:spcAft>
                <a:spcPts val="0"/>
              </a:spcAft>
              <a:buClr>
                <a:srgbClr val="45515E"/>
              </a:buClr>
              <a:buSzPts val="2400"/>
              <a:buFont typeface="Calibri"/>
              <a:buChar char="o"/>
            </a:pPr>
            <a:r>
              <a:rPr lang="en-US" sz="2400">
                <a:solidFill>
                  <a:srgbClr val="45515E"/>
                </a:solidFill>
                <a:latin typeface="Calibri"/>
                <a:ea typeface="Calibri"/>
                <a:cs typeface="Calibri"/>
                <a:sym typeface="Calibri"/>
              </a:rPr>
              <a:t>E</a:t>
            </a:r>
            <a:r>
              <a:rPr lang="en-US" sz="2400">
                <a:solidFill>
                  <a:srgbClr val="45515E"/>
                </a:solidFill>
                <a:latin typeface="Calibri"/>
                <a:ea typeface="Calibri"/>
                <a:cs typeface="Calibri"/>
                <a:sym typeface="Calibri"/>
              </a:rPr>
              <a:t>xcoriation</a:t>
            </a:r>
            <a:r>
              <a:rPr lang="en-US" sz="2400">
                <a:solidFill>
                  <a:srgbClr val="45515E"/>
                </a:solidFill>
                <a:latin typeface="Calibri"/>
                <a:ea typeface="Calibri"/>
                <a:cs typeface="Calibri"/>
                <a:sym typeface="Calibri"/>
              </a:rPr>
              <a:t> marks, Bruises, Hair distribution </a:t>
            </a:r>
            <a:endParaRPr sz="2400">
              <a:solidFill>
                <a:srgbClr val="45515E"/>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11"/>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6. Restitution &amp; External rotation</a:t>
            </a:r>
            <a:endParaRPr/>
          </a:p>
        </p:txBody>
      </p:sp>
      <p:sp>
        <p:nvSpPr>
          <p:cNvPr id="209" name="Google Shape;209;p11"/>
          <p:cNvSpPr txBox="1"/>
          <p:nvPr>
            <p:ph idx="1" type="body"/>
          </p:nvPr>
        </p:nvSpPr>
        <p:spPr>
          <a:xfrm>
            <a:off x="838200" y="1305026"/>
            <a:ext cx="10515600" cy="48719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600"/>
              <a:buChar char="❖"/>
            </a:pPr>
            <a:r>
              <a:rPr lang="en-US" sz="2600"/>
              <a:t>When the head is delivering, the occiput is directly anterior. As soon as it crosses the perineum, the head aligns itself with the shoulders, which have entered the pelvis in the oblique position. This slight rotation of the occiput through one-eighth of the circle is called ‘</a:t>
            </a:r>
            <a:r>
              <a:rPr lang="en-US" sz="2600">
                <a:solidFill>
                  <a:srgbClr val="FF0000"/>
                </a:solidFill>
              </a:rPr>
              <a:t>restitution</a:t>
            </a:r>
            <a:r>
              <a:rPr lang="en-US" sz="2600"/>
              <a:t>’.</a:t>
            </a:r>
            <a:endParaRPr/>
          </a:p>
          <a:p>
            <a:pPr indent="-228600" lvl="0" marL="228600" rtl="0" algn="l">
              <a:lnSpc>
                <a:spcPct val="90000"/>
              </a:lnSpc>
              <a:spcBef>
                <a:spcPts val="1000"/>
              </a:spcBef>
              <a:spcAft>
                <a:spcPts val="0"/>
              </a:spcAft>
              <a:buClr>
                <a:srgbClr val="45515E"/>
              </a:buClr>
              <a:buSzPts val="2600"/>
              <a:buChar char="❖"/>
            </a:pPr>
            <a:r>
              <a:rPr lang="en-US" sz="2600"/>
              <a:t>In order to be delivered, the shoulders have to rotate into the direct AP plane (remember, the widest diameter at the outlet). When this occurs, the occiput rotates through a further one-eighth of a circle to the transverse position. This is called </a:t>
            </a:r>
            <a:r>
              <a:rPr lang="en-US" sz="2600">
                <a:solidFill>
                  <a:srgbClr val="FF0000"/>
                </a:solidFill>
              </a:rPr>
              <a:t>external rotation</a:t>
            </a:r>
            <a:r>
              <a:rPr lang="en-US" sz="2600"/>
              <a:t>. </a:t>
            </a:r>
            <a:endParaRPr/>
          </a:p>
        </p:txBody>
      </p:sp>
      <p:pic>
        <p:nvPicPr>
          <p:cNvPr id="210" name="Google Shape;210;p11"/>
          <p:cNvPicPr preferRelativeResize="0"/>
          <p:nvPr/>
        </p:nvPicPr>
        <p:blipFill rotWithShape="1">
          <a:blip r:embed="rId3">
            <a:alphaModFix/>
          </a:blip>
          <a:srcRect b="0" l="0" r="0" t="0"/>
          <a:stretch/>
        </p:blipFill>
        <p:spPr>
          <a:xfrm>
            <a:off x="10235463" y="5142268"/>
            <a:ext cx="1956537" cy="1715732"/>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7" name="Shape 1037"/>
        <p:cNvGrpSpPr/>
        <p:nvPr/>
      </p:nvGrpSpPr>
      <p:grpSpPr>
        <a:xfrm>
          <a:off x="0" y="0"/>
          <a:ext cx="0" cy="0"/>
          <a:chOff x="0" y="0"/>
          <a:chExt cx="0" cy="0"/>
        </a:xfrm>
      </p:grpSpPr>
      <p:sp>
        <p:nvSpPr>
          <p:cNvPr id="1038" name="Google Shape;1038;p107"/>
          <p:cNvSpPr txBox="1"/>
          <p:nvPr>
            <p:ph idx="1" type="body"/>
          </p:nvPr>
        </p:nvSpPr>
        <p:spPr>
          <a:xfrm>
            <a:off x="2616738" y="1772816"/>
            <a:ext cx="2593554" cy="79406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45515E"/>
              </a:buClr>
              <a:buSzPts val="2800"/>
              <a:buNone/>
            </a:pPr>
            <a:r>
              <a:rPr lang="en-US" sz="2800"/>
              <a:t>Linea nigra</a:t>
            </a:r>
            <a:endParaRPr/>
          </a:p>
        </p:txBody>
      </p:sp>
      <p:pic>
        <p:nvPicPr>
          <p:cNvPr id="1039" name="Google Shape;1039;p107"/>
          <p:cNvPicPr preferRelativeResize="0"/>
          <p:nvPr/>
        </p:nvPicPr>
        <p:blipFill rotWithShape="1">
          <a:blip r:embed="rId3">
            <a:alphaModFix/>
          </a:blip>
          <a:srcRect b="0" l="0" r="0" t="0"/>
          <a:stretch/>
        </p:blipFill>
        <p:spPr>
          <a:xfrm>
            <a:off x="1703512" y="2276872"/>
            <a:ext cx="8655050" cy="3490913"/>
          </a:xfrm>
          <a:prstGeom prst="rect">
            <a:avLst/>
          </a:prstGeom>
          <a:noFill/>
          <a:ln>
            <a:noFill/>
          </a:ln>
        </p:spPr>
      </p:pic>
      <p:sp>
        <p:nvSpPr>
          <p:cNvPr id="1040" name="Google Shape;1040;p107"/>
          <p:cNvSpPr txBox="1"/>
          <p:nvPr>
            <p:ph type="title"/>
          </p:nvPr>
        </p:nvSpPr>
        <p:spPr>
          <a:xfrm>
            <a:off x="2424112" y="260648"/>
            <a:ext cx="7343775" cy="13208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45515E"/>
              </a:buClr>
              <a:buSzPts val="4400"/>
              <a:buFont typeface="Calibri"/>
              <a:buNone/>
            </a:pPr>
            <a:r>
              <a:rPr b="1" lang="en-US" sz="4400"/>
              <a:t>Skin Changes in Pregnancy</a:t>
            </a:r>
            <a:endParaRPr/>
          </a:p>
        </p:txBody>
      </p:sp>
      <p:sp>
        <p:nvSpPr>
          <p:cNvPr id="1041" name="Google Shape;1041;p107"/>
          <p:cNvSpPr txBox="1"/>
          <p:nvPr/>
        </p:nvSpPr>
        <p:spPr>
          <a:xfrm>
            <a:off x="6095999" y="1749909"/>
            <a:ext cx="4536504"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rgbClr val="45515E"/>
                </a:solidFill>
                <a:latin typeface="Calibri"/>
                <a:ea typeface="Calibri"/>
                <a:cs typeface="Calibri"/>
                <a:sym typeface="Calibri"/>
              </a:rPr>
              <a:t>Stria gravidarum ,albicans</a:t>
            </a:r>
            <a:endParaRPr/>
          </a:p>
        </p:txBody>
      </p:sp>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5" name="Shape 1045"/>
        <p:cNvGrpSpPr/>
        <p:nvPr/>
      </p:nvGrpSpPr>
      <p:grpSpPr>
        <a:xfrm>
          <a:off x="0" y="0"/>
          <a:ext cx="0" cy="0"/>
          <a:chOff x="0" y="0"/>
          <a:chExt cx="0" cy="0"/>
        </a:xfrm>
      </p:grpSpPr>
      <p:sp>
        <p:nvSpPr>
          <p:cNvPr id="1046" name="Google Shape;1046;p108"/>
          <p:cNvSpPr txBox="1"/>
          <p:nvPr>
            <p:ph idx="1" type="body"/>
          </p:nvPr>
        </p:nvSpPr>
        <p:spPr>
          <a:xfrm>
            <a:off x="911424" y="1268760"/>
            <a:ext cx="10513168" cy="5616624"/>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45515E"/>
              </a:buClr>
              <a:buSzPts val="2560"/>
              <a:buChar char="❖"/>
            </a:pPr>
            <a:r>
              <a:rPr b="1" lang="en-US" sz="3200"/>
              <a:t> Palpation</a:t>
            </a:r>
            <a:endParaRPr/>
          </a:p>
          <a:p>
            <a:pPr indent="-228600" lvl="1" marL="685800" rtl="0" algn="l">
              <a:lnSpc>
                <a:spcPct val="100000"/>
              </a:lnSpc>
              <a:spcBef>
                <a:spcPts val="1000"/>
              </a:spcBef>
              <a:spcAft>
                <a:spcPts val="0"/>
              </a:spcAft>
              <a:buClr>
                <a:srgbClr val="45515E"/>
              </a:buClr>
              <a:buSzPts val="2240"/>
              <a:buChar char="o"/>
            </a:pPr>
            <a:r>
              <a:rPr lang="en-US" sz="2800"/>
              <a:t> Ask the patient to comment on any tenderness and observe her facial and verbal responses throughout. Note any guarding.</a:t>
            </a:r>
            <a:endParaRPr/>
          </a:p>
          <a:p>
            <a:pPr indent="-514350" lvl="1" marL="857250" rtl="0" algn="l">
              <a:lnSpc>
                <a:spcPct val="100000"/>
              </a:lnSpc>
              <a:spcBef>
                <a:spcPts val="1000"/>
              </a:spcBef>
              <a:spcAft>
                <a:spcPts val="0"/>
              </a:spcAft>
              <a:buClr>
                <a:srgbClr val="45515E"/>
              </a:buClr>
              <a:buSzPts val="2240"/>
              <a:buFont typeface="Calibri"/>
              <a:buAutoNum type="arabicPeriod"/>
            </a:pPr>
            <a:r>
              <a:rPr b="1" lang="en-US" sz="2800" u="sng"/>
              <a:t>Fundal Height</a:t>
            </a:r>
            <a:endParaRPr/>
          </a:p>
          <a:p>
            <a:pPr indent="-228600" lvl="2" marL="1143000" rtl="0" algn="l">
              <a:lnSpc>
                <a:spcPct val="100000"/>
              </a:lnSpc>
              <a:spcBef>
                <a:spcPts val="1000"/>
              </a:spcBef>
              <a:spcAft>
                <a:spcPts val="0"/>
              </a:spcAft>
              <a:buClr>
                <a:srgbClr val="45515E"/>
              </a:buClr>
              <a:buSzPts val="2240"/>
              <a:buFont typeface="Courier New"/>
              <a:buChar char="o"/>
            </a:pPr>
            <a:r>
              <a:rPr lang="en-US" sz="2800"/>
              <a:t> Use the medial edge of the left hand to press down at the xiphisternum, working downwards to locate the fundus.</a:t>
            </a:r>
            <a:endParaRPr/>
          </a:p>
          <a:p>
            <a:pPr indent="-86360" lvl="2" marL="1143000" rtl="0" algn="l">
              <a:lnSpc>
                <a:spcPct val="100000"/>
              </a:lnSpc>
              <a:spcBef>
                <a:spcPts val="1000"/>
              </a:spcBef>
              <a:spcAft>
                <a:spcPts val="0"/>
              </a:spcAft>
              <a:buClr>
                <a:srgbClr val="45515E"/>
              </a:buClr>
              <a:buSzPts val="2240"/>
              <a:buFont typeface="Courier New"/>
              <a:buNone/>
            </a:pPr>
            <a:r>
              <a:t/>
            </a:r>
            <a:endParaRPr sz="2800"/>
          </a:p>
          <a:p>
            <a:pPr indent="-228600" lvl="2" marL="1143000" rtl="0" algn="l">
              <a:lnSpc>
                <a:spcPct val="100000"/>
              </a:lnSpc>
              <a:spcBef>
                <a:spcPts val="1000"/>
              </a:spcBef>
              <a:spcAft>
                <a:spcPts val="0"/>
              </a:spcAft>
              <a:buClr>
                <a:srgbClr val="45515E"/>
              </a:buClr>
              <a:buSzPts val="2240"/>
              <a:buFont typeface="Courier New"/>
              <a:buChar char="o"/>
            </a:pPr>
            <a:r>
              <a:rPr lang="en-US" sz="2800"/>
              <a:t> Measure from here to the pubic symphysis in both cm and inches. Turn the measuring tape so that the numbers face the abdomen </a:t>
            </a:r>
            <a:r>
              <a:rPr lang="en-US" sz="2400"/>
              <a:t>(to avoid bias in your measurements).</a:t>
            </a:r>
            <a:endParaRPr sz="2800"/>
          </a:p>
          <a:p>
            <a:pPr indent="-200660" lvl="0" marL="342900" rtl="0" algn="l">
              <a:lnSpc>
                <a:spcPct val="100000"/>
              </a:lnSpc>
              <a:spcBef>
                <a:spcPts val="1000"/>
              </a:spcBef>
              <a:spcAft>
                <a:spcPts val="0"/>
              </a:spcAft>
              <a:buClr>
                <a:srgbClr val="EB3D9F"/>
              </a:buClr>
              <a:buSzPts val="2240"/>
              <a:buFont typeface="Noto Sans Symbols"/>
              <a:buNone/>
            </a:pPr>
            <a:r>
              <a:t/>
            </a:r>
            <a:endParaRPr sz="2800"/>
          </a:p>
        </p:txBody>
      </p:sp>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0" name="Shape 1050"/>
        <p:cNvGrpSpPr/>
        <p:nvPr/>
      </p:nvGrpSpPr>
      <p:grpSpPr>
        <a:xfrm>
          <a:off x="0" y="0"/>
          <a:ext cx="0" cy="0"/>
          <a:chOff x="0" y="0"/>
          <a:chExt cx="0" cy="0"/>
        </a:xfrm>
      </p:grpSpPr>
      <p:sp>
        <p:nvSpPr>
          <p:cNvPr id="1051" name="Google Shape;1051;p109"/>
          <p:cNvSpPr txBox="1"/>
          <p:nvPr/>
        </p:nvSpPr>
        <p:spPr>
          <a:xfrm>
            <a:off x="767408" y="1556792"/>
            <a:ext cx="10729192" cy="3493264"/>
          </a:xfrm>
          <a:prstGeom prst="rect">
            <a:avLst/>
          </a:prstGeom>
          <a:noFill/>
          <a:ln>
            <a:noFill/>
          </a:ln>
        </p:spPr>
        <p:txBody>
          <a:bodyPr anchorCtr="0" anchor="t" bIns="45700" lIns="91425" spcFirstLastPara="1" rIns="91425" wrap="square" tIns="45700">
            <a:spAutoFit/>
          </a:bodyPr>
          <a:lstStyle/>
          <a:p>
            <a:pPr indent="-457200" lvl="0" marL="457200" marR="0" rtl="0" algn="l">
              <a:lnSpc>
                <a:spcPct val="100000"/>
              </a:lnSpc>
              <a:spcBef>
                <a:spcPts val="0"/>
              </a:spcBef>
              <a:spcAft>
                <a:spcPts val="0"/>
              </a:spcAft>
              <a:buClr>
                <a:srgbClr val="45515E"/>
              </a:buClr>
              <a:buSzPts val="2240"/>
              <a:buFont typeface="Courier New"/>
              <a:buChar char="o"/>
            </a:pPr>
            <a:r>
              <a:rPr lang="en-US" sz="2800">
                <a:solidFill>
                  <a:srgbClr val="45515E"/>
                </a:solidFill>
                <a:latin typeface="Calibri"/>
                <a:ea typeface="Calibri"/>
                <a:cs typeface="Calibri"/>
                <a:sym typeface="Calibri"/>
              </a:rPr>
              <a:t>Uterus should be </a:t>
            </a:r>
            <a:r>
              <a:rPr b="1" lang="en-US" sz="2800">
                <a:solidFill>
                  <a:srgbClr val="45515E"/>
                </a:solidFill>
                <a:latin typeface="Calibri"/>
                <a:ea typeface="Calibri"/>
                <a:cs typeface="Calibri"/>
                <a:sym typeface="Calibri"/>
              </a:rPr>
              <a:t>palpable after 12 weeks</a:t>
            </a:r>
            <a:r>
              <a:rPr lang="en-US" sz="2800">
                <a:solidFill>
                  <a:srgbClr val="45515E"/>
                </a:solidFill>
                <a:latin typeface="Calibri"/>
                <a:ea typeface="Calibri"/>
                <a:cs typeface="Calibri"/>
                <a:sym typeface="Calibri"/>
              </a:rPr>
              <a:t>, </a:t>
            </a:r>
            <a:r>
              <a:rPr b="1" lang="en-US" sz="2800">
                <a:solidFill>
                  <a:srgbClr val="45515E"/>
                </a:solidFill>
                <a:latin typeface="Calibri"/>
                <a:ea typeface="Calibri"/>
                <a:cs typeface="Calibri"/>
                <a:sym typeface="Calibri"/>
              </a:rPr>
              <a:t>near the umbilicus at 20 weeks</a:t>
            </a:r>
            <a:r>
              <a:rPr lang="en-US" sz="2800">
                <a:solidFill>
                  <a:srgbClr val="45515E"/>
                </a:solidFill>
                <a:latin typeface="Calibri"/>
                <a:ea typeface="Calibri"/>
                <a:cs typeface="Calibri"/>
                <a:sym typeface="Calibri"/>
              </a:rPr>
              <a:t> and </a:t>
            </a:r>
            <a:r>
              <a:rPr b="1" lang="en-US" sz="2800">
                <a:solidFill>
                  <a:srgbClr val="45515E"/>
                </a:solidFill>
                <a:latin typeface="Calibri"/>
                <a:ea typeface="Calibri"/>
                <a:cs typeface="Calibri"/>
                <a:sym typeface="Calibri"/>
              </a:rPr>
              <a:t>near the xiphisternum at 36 weeks </a:t>
            </a:r>
            <a:r>
              <a:rPr lang="en-US" sz="2400">
                <a:solidFill>
                  <a:srgbClr val="45515E"/>
                </a:solidFill>
                <a:latin typeface="Calibri"/>
                <a:ea typeface="Calibri"/>
                <a:cs typeface="Calibri"/>
                <a:sym typeface="Calibri"/>
              </a:rPr>
              <a:t>(these measurements are often slightly different if the woman is tall or short).</a:t>
            </a:r>
            <a:endParaRPr/>
          </a:p>
          <a:p>
            <a:pPr indent="-314960" lvl="0" marL="457200" marR="0" rtl="0" algn="l">
              <a:lnSpc>
                <a:spcPct val="100000"/>
              </a:lnSpc>
              <a:spcBef>
                <a:spcPts val="1000"/>
              </a:spcBef>
              <a:spcAft>
                <a:spcPts val="0"/>
              </a:spcAft>
              <a:buClr>
                <a:srgbClr val="45515E"/>
              </a:buClr>
              <a:buSzPts val="2240"/>
              <a:buFont typeface="Courier New"/>
              <a:buNone/>
            </a:pPr>
            <a:r>
              <a:t/>
            </a:r>
            <a:endParaRPr sz="2800">
              <a:solidFill>
                <a:srgbClr val="45515E"/>
              </a:solidFill>
              <a:latin typeface="Calibri"/>
              <a:ea typeface="Calibri"/>
              <a:cs typeface="Calibri"/>
              <a:sym typeface="Calibri"/>
            </a:endParaRPr>
          </a:p>
          <a:p>
            <a:pPr indent="-457200" lvl="0" marL="457200" marR="0" rtl="0" algn="l">
              <a:lnSpc>
                <a:spcPct val="100000"/>
              </a:lnSpc>
              <a:spcBef>
                <a:spcPts val="1000"/>
              </a:spcBef>
              <a:spcAft>
                <a:spcPts val="0"/>
              </a:spcAft>
              <a:buClr>
                <a:srgbClr val="45515E"/>
              </a:buClr>
              <a:buSzPts val="2240"/>
              <a:buFont typeface="Courier New"/>
              <a:buChar char="o"/>
            </a:pPr>
            <a:r>
              <a:rPr lang="en-US" sz="2800">
                <a:solidFill>
                  <a:srgbClr val="45515E"/>
                </a:solidFill>
                <a:latin typeface="Calibri"/>
                <a:ea typeface="Calibri"/>
                <a:cs typeface="Calibri"/>
                <a:sym typeface="Calibri"/>
              </a:rPr>
              <a:t>The distance in cm should be similar to the gestational age in weeks (+/- 2 cm).</a:t>
            </a:r>
            <a:endParaRPr/>
          </a:p>
          <a:p>
            <a:pPr indent="0" lvl="0" marL="0" marR="0" rtl="0" algn="ctr">
              <a:lnSpc>
                <a:spcPct val="100000"/>
              </a:lnSpc>
              <a:spcBef>
                <a:spcPts val="1000"/>
              </a:spcBef>
              <a:spcAft>
                <a:spcPts val="0"/>
              </a:spcAft>
              <a:buClr>
                <a:srgbClr val="EB3D9F"/>
              </a:buClr>
              <a:buSzPts val="2240"/>
              <a:buFont typeface="Calibri"/>
              <a:buNone/>
            </a:pPr>
            <a:r>
              <a:rPr lang="en-US" sz="2800">
                <a:solidFill>
                  <a:srgbClr val="45515E"/>
                </a:solidFill>
                <a:latin typeface="Calibri"/>
                <a:ea typeface="Calibri"/>
                <a:cs typeface="Calibri"/>
                <a:sym typeface="Calibri"/>
              </a:rPr>
              <a:t>    </a:t>
            </a:r>
            <a:r>
              <a:rPr b="1" lang="en-US" sz="2800" u="sng">
                <a:solidFill>
                  <a:srgbClr val="45515E"/>
                </a:solidFill>
                <a:latin typeface="Calibri"/>
                <a:ea typeface="Calibri"/>
                <a:cs typeface="Calibri"/>
                <a:sym typeface="Calibri"/>
              </a:rPr>
              <a:t>fundal height in cm = GA in weeks </a:t>
            </a:r>
            <a:endParaRPr/>
          </a:p>
        </p:txBody>
      </p:sp>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5" name="Shape 1055"/>
        <p:cNvGrpSpPr/>
        <p:nvPr/>
      </p:nvGrpSpPr>
      <p:grpSpPr>
        <a:xfrm>
          <a:off x="0" y="0"/>
          <a:ext cx="0" cy="0"/>
          <a:chOff x="0" y="0"/>
          <a:chExt cx="0" cy="0"/>
        </a:xfrm>
      </p:grpSpPr>
      <p:pic>
        <p:nvPicPr>
          <p:cNvPr id="1056" name="Google Shape;1056;p110"/>
          <p:cNvPicPr preferRelativeResize="0"/>
          <p:nvPr/>
        </p:nvPicPr>
        <p:blipFill rotWithShape="1">
          <a:blip r:embed="rId3">
            <a:alphaModFix/>
          </a:blip>
          <a:srcRect b="39570" l="0" r="0" t="6152"/>
          <a:stretch/>
        </p:blipFill>
        <p:spPr>
          <a:xfrm>
            <a:off x="530358" y="1268760"/>
            <a:ext cx="4972050" cy="3024336"/>
          </a:xfrm>
          <a:prstGeom prst="rect">
            <a:avLst/>
          </a:prstGeom>
          <a:noFill/>
          <a:ln>
            <a:noFill/>
          </a:ln>
        </p:spPr>
      </p:pic>
      <p:pic>
        <p:nvPicPr>
          <p:cNvPr id="1057" name="Google Shape;1057;p110"/>
          <p:cNvPicPr preferRelativeResize="0"/>
          <p:nvPr/>
        </p:nvPicPr>
        <p:blipFill rotWithShape="1">
          <a:blip r:embed="rId4">
            <a:alphaModFix/>
          </a:blip>
          <a:srcRect b="10301" l="0" r="-1223" t="0"/>
          <a:stretch/>
        </p:blipFill>
        <p:spPr>
          <a:xfrm>
            <a:off x="6672064" y="1268760"/>
            <a:ext cx="3816424" cy="3168352"/>
          </a:xfrm>
          <a:prstGeom prst="rect">
            <a:avLst/>
          </a:prstGeom>
          <a:noFill/>
          <a:ln>
            <a:noFill/>
          </a:ln>
        </p:spPr>
      </p:pic>
      <p:sp>
        <p:nvSpPr>
          <p:cNvPr id="1058" name="Google Shape;1058;p110"/>
          <p:cNvSpPr txBox="1"/>
          <p:nvPr/>
        </p:nvSpPr>
        <p:spPr>
          <a:xfrm>
            <a:off x="2424112" y="260648"/>
            <a:ext cx="7343775" cy="1320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45515E"/>
              </a:buClr>
              <a:buSzPts val="4400"/>
              <a:buFont typeface="Calibri"/>
              <a:buNone/>
            </a:pPr>
            <a:r>
              <a:rPr b="1" lang="en-US" sz="4400">
                <a:solidFill>
                  <a:srgbClr val="45515E"/>
                </a:solidFill>
                <a:latin typeface="Calibri"/>
                <a:ea typeface="Calibri"/>
                <a:cs typeface="Calibri"/>
                <a:sym typeface="Calibri"/>
              </a:rPr>
              <a:t>Fundal Height</a:t>
            </a:r>
            <a:endParaRPr/>
          </a:p>
        </p:txBody>
      </p:sp>
      <p:pic>
        <p:nvPicPr>
          <p:cNvPr id="1059" name="Google Shape;1059;p110"/>
          <p:cNvPicPr preferRelativeResize="0"/>
          <p:nvPr/>
        </p:nvPicPr>
        <p:blipFill rotWithShape="1">
          <a:blip r:embed="rId3">
            <a:alphaModFix/>
          </a:blip>
          <a:srcRect b="0" l="0" r="0" t="61570"/>
          <a:stretch/>
        </p:blipFill>
        <p:spPr>
          <a:xfrm>
            <a:off x="393288" y="4377045"/>
            <a:ext cx="5558696" cy="2394021"/>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3" name="Shape 1063"/>
        <p:cNvGrpSpPr/>
        <p:nvPr/>
      </p:nvGrpSpPr>
      <p:grpSpPr>
        <a:xfrm>
          <a:off x="0" y="0"/>
          <a:ext cx="0" cy="0"/>
          <a:chOff x="0" y="0"/>
          <a:chExt cx="0" cy="0"/>
        </a:xfrm>
      </p:grpSpPr>
      <p:sp>
        <p:nvSpPr>
          <p:cNvPr id="1064" name="Google Shape;1064;p111"/>
          <p:cNvSpPr txBox="1"/>
          <p:nvPr>
            <p:ph idx="1" type="body"/>
          </p:nvPr>
        </p:nvSpPr>
        <p:spPr>
          <a:xfrm>
            <a:off x="407368" y="1268760"/>
            <a:ext cx="10945216" cy="511175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45515E"/>
              </a:buClr>
              <a:buSzPts val="2800"/>
              <a:buFont typeface="Arial"/>
              <a:buChar char="•"/>
            </a:pPr>
            <a:r>
              <a:rPr lang="en-US" sz="2800"/>
              <a:t>GA at the level of the umbilicus is 20–22 wks , and every cm above this level = 1 week</a:t>
            </a:r>
            <a:endParaRPr/>
          </a:p>
          <a:p>
            <a:pPr indent="-228600" lvl="0" marL="228600" rtl="0" algn="l">
              <a:lnSpc>
                <a:spcPct val="90000"/>
              </a:lnSpc>
              <a:spcBef>
                <a:spcPts val="1000"/>
              </a:spcBef>
              <a:spcAft>
                <a:spcPts val="0"/>
              </a:spcAft>
              <a:buClr>
                <a:srgbClr val="45515E"/>
              </a:buClr>
              <a:buSzPts val="2800"/>
              <a:buFont typeface="Arial"/>
              <a:buChar char="•"/>
            </a:pPr>
            <a:r>
              <a:rPr lang="en-US" sz="2800"/>
              <a:t>or measure the whole distance in cm and this is equal to the GA (for e.g : 29 cm = 29 wks)</a:t>
            </a:r>
            <a:endParaRPr/>
          </a:p>
          <a:p>
            <a:pPr indent="-228600" lvl="0" marL="228600" rtl="0" algn="l">
              <a:lnSpc>
                <a:spcPct val="90000"/>
              </a:lnSpc>
              <a:spcBef>
                <a:spcPts val="1000"/>
              </a:spcBef>
              <a:spcAft>
                <a:spcPts val="0"/>
              </a:spcAft>
              <a:buClr>
                <a:srgbClr val="45515E"/>
              </a:buClr>
              <a:buSzPts val="3200"/>
              <a:buFont typeface="Arial"/>
              <a:buChar char="•"/>
            </a:pPr>
            <a:r>
              <a:rPr b="1" lang="en-US" sz="3200"/>
              <a:t> Notes :</a:t>
            </a:r>
            <a:endParaRPr/>
          </a:p>
          <a:p>
            <a:pPr indent="-228600" lvl="1" marL="685800" rtl="0" algn="l">
              <a:lnSpc>
                <a:spcPct val="90000"/>
              </a:lnSpc>
              <a:spcBef>
                <a:spcPts val="500"/>
              </a:spcBef>
              <a:spcAft>
                <a:spcPts val="0"/>
              </a:spcAft>
              <a:buClr>
                <a:srgbClr val="45515E"/>
              </a:buClr>
              <a:buSzPts val="2800"/>
              <a:buChar char="o"/>
            </a:pPr>
            <a:r>
              <a:rPr lang="en-US" sz="2800"/>
              <a:t> A </a:t>
            </a:r>
            <a:r>
              <a:rPr b="1" lang="en-US" sz="2800"/>
              <a:t>primiparous</a:t>
            </a:r>
            <a:r>
              <a:rPr lang="en-US" sz="2800"/>
              <a:t> uterus fundus at </a:t>
            </a:r>
            <a:r>
              <a:rPr b="1" lang="en-US" sz="2800"/>
              <a:t>term</a:t>
            </a:r>
            <a:r>
              <a:rPr lang="en-US" sz="2800"/>
              <a:t> (40wks) is at the level of the </a:t>
            </a:r>
            <a:r>
              <a:rPr b="1" lang="en-US" sz="2800"/>
              <a:t>xiphysternum</a:t>
            </a:r>
            <a:endParaRPr b="1" sz="2800"/>
          </a:p>
          <a:p>
            <a:pPr indent="-228600" lvl="1" marL="685800" rtl="0" algn="l">
              <a:lnSpc>
                <a:spcPct val="90000"/>
              </a:lnSpc>
              <a:spcBef>
                <a:spcPts val="500"/>
              </a:spcBef>
              <a:spcAft>
                <a:spcPts val="0"/>
              </a:spcAft>
              <a:buClr>
                <a:srgbClr val="45515E"/>
              </a:buClr>
              <a:buSzPts val="2800"/>
              <a:buChar char="o"/>
            </a:pPr>
            <a:r>
              <a:rPr lang="en-US" sz="2800"/>
              <a:t>While a </a:t>
            </a:r>
            <a:r>
              <a:rPr b="1" lang="en-US" sz="2800"/>
              <a:t>multiparous</a:t>
            </a:r>
            <a:r>
              <a:rPr lang="en-US" sz="2800"/>
              <a:t> uterus fundus is at the same level at </a:t>
            </a:r>
            <a:r>
              <a:rPr b="1" lang="en-US" sz="2800"/>
              <a:t>36 wks </a:t>
            </a:r>
            <a:r>
              <a:rPr lang="en-US" sz="2500"/>
              <a:t>(</a:t>
            </a:r>
            <a:r>
              <a:rPr lang="en-US" sz="2800"/>
              <a:t>the uterus of primipara is at a lower level than multipara) . </a:t>
            </a:r>
            <a:endParaRPr/>
          </a:p>
          <a:p>
            <a:pPr indent="-228600" lvl="1" marL="685800" rtl="0" algn="l">
              <a:lnSpc>
                <a:spcPct val="90000"/>
              </a:lnSpc>
              <a:spcBef>
                <a:spcPts val="500"/>
              </a:spcBef>
              <a:spcAft>
                <a:spcPts val="0"/>
              </a:spcAft>
              <a:buClr>
                <a:srgbClr val="45515E"/>
              </a:buClr>
              <a:buSzPts val="2800"/>
              <a:buChar char="o"/>
            </a:pPr>
            <a:r>
              <a:rPr lang="en-US" sz="2800"/>
              <a:t> in primipara the head gets down at 36-37wks (</a:t>
            </a:r>
            <a:r>
              <a:rPr lang="en-US" sz="2800"/>
              <a:t>engagement then labor)</a:t>
            </a:r>
            <a:r>
              <a:rPr lang="en-US" sz="2800"/>
              <a:t>. While for multipara the head gets down in labor (engagement at the same time of labor).</a:t>
            </a:r>
            <a:endParaRPr/>
          </a:p>
        </p:txBody>
      </p:sp>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8" name="Shape 1068"/>
        <p:cNvGrpSpPr/>
        <p:nvPr/>
      </p:nvGrpSpPr>
      <p:grpSpPr>
        <a:xfrm>
          <a:off x="0" y="0"/>
          <a:ext cx="0" cy="0"/>
          <a:chOff x="0" y="0"/>
          <a:chExt cx="0" cy="0"/>
        </a:xfrm>
      </p:grpSpPr>
      <p:sp>
        <p:nvSpPr>
          <p:cNvPr id="1069" name="Google Shape;1069;p112"/>
          <p:cNvSpPr txBox="1"/>
          <p:nvPr>
            <p:ph idx="1" type="body"/>
          </p:nvPr>
        </p:nvSpPr>
        <p:spPr>
          <a:xfrm>
            <a:off x="623392" y="1484784"/>
            <a:ext cx="10945216" cy="540060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45515E"/>
              </a:buClr>
              <a:buSzPts val="2800"/>
              <a:buChar char="❖"/>
            </a:pPr>
            <a:r>
              <a:rPr lang="en-US" sz="2800"/>
              <a:t> Leopold's Maneuvers are a common and systematic way to determine the position of a fetus inside the woman's uterus; they are named after the gynecologist Christian Gerhard Leopold. </a:t>
            </a:r>
            <a:endParaRPr/>
          </a:p>
          <a:p>
            <a:pPr indent="-228600" lvl="0" marL="228600" rtl="0" algn="l">
              <a:lnSpc>
                <a:spcPct val="90000"/>
              </a:lnSpc>
              <a:spcBef>
                <a:spcPts val="1000"/>
              </a:spcBef>
              <a:spcAft>
                <a:spcPts val="0"/>
              </a:spcAft>
              <a:buClr>
                <a:srgbClr val="45515E"/>
              </a:buClr>
              <a:buSzPts val="2800"/>
              <a:buChar char="❖"/>
            </a:pPr>
            <a:r>
              <a:rPr lang="en-US" sz="2800"/>
              <a:t> The maneuvers consist of </a:t>
            </a:r>
            <a:r>
              <a:rPr b="1" lang="en-US" sz="2800"/>
              <a:t>four</a:t>
            </a:r>
            <a:r>
              <a:rPr lang="en-US" sz="2800"/>
              <a:t> distinct actions, each helping to determine the position of the fetus. </a:t>
            </a:r>
            <a:endParaRPr/>
          </a:p>
          <a:p>
            <a:pPr indent="-228600" lvl="0" marL="228600" rtl="0" algn="l">
              <a:lnSpc>
                <a:spcPct val="90000"/>
              </a:lnSpc>
              <a:spcBef>
                <a:spcPts val="1000"/>
              </a:spcBef>
              <a:spcAft>
                <a:spcPts val="0"/>
              </a:spcAft>
              <a:buClr>
                <a:srgbClr val="45515E"/>
              </a:buClr>
              <a:buSzPts val="2800"/>
              <a:buChar char="❖"/>
            </a:pPr>
            <a:r>
              <a:rPr lang="en-US" sz="2800"/>
              <a:t> The maneuvers are important because they help  determine the position and presentation of the fetus, which in conjunction with correct assessment of the shape of the maternal pelvis </a:t>
            </a:r>
            <a:r>
              <a:rPr b="1" lang="en-US" sz="2800"/>
              <a:t>can indicate whether the delivery is going to be complicated</a:t>
            </a:r>
            <a:r>
              <a:rPr lang="en-US" sz="2800"/>
              <a:t>, or </a:t>
            </a:r>
            <a:r>
              <a:rPr b="1" lang="en-US" sz="2800"/>
              <a:t>whether a Cesarean section is necessary .</a:t>
            </a:r>
            <a:endParaRPr/>
          </a:p>
          <a:p>
            <a:pPr indent="0" lvl="0" marL="0" rtl="0" algn="l">
              <a:lnSpc>
                <a:spcPct val="90000"/>
              </a:lnSpc>
              <a:spcBef>
                <a:spcPts val="1000"/>
              </a:spcBef>
              <a:spcAft>
                <a:spcPts val="0"/>
              </a:spcAft>
              <a:buClr>
                <a:srgbClr val="45515E"/>
              </a:buClr>
              <a:buSzPts val="2800"/>
              <a:buNone/>
            </a:pPr>
            <a:r>
              <a:t/>
            </a:r>
            <a:endParaRPr sz="2800"/>
          </a:p>
        </p:txBody>
      </p:sp>
      <p:sp>
        <p:nvSpPr>
          <p:cNvPr id="1070" name="Google Shape;1070;p112"/>
          <p:cNvSpPr txBox="1"/>
          <p:nvPr/>
        </p:nvSpPr>
        <p:spPr>
          <a:xfrm>
            <a:off x="2424112" y="260648"/>
            <a:ext cx="7343775" cy="1320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45515E"/>
              </a:buClr>
              <a:buSzPts val="4400"/>
              <a:buFont typeface="Calibri"/>
              <a:buNone/>
            </a:pPr>
            <a:r>
              <a:rPr b="1" lang="en-US" sz="4400">
                <a:solidFill>
                  <a:srgbClr val="45515E"/>
                </a:solidFill>
                <a:latin typeface="Calibri"/>
                <a:ea typeface="Calibri"/>
                <a:cs typeface="Calibri"/>
                <a:sym typeface="Calibri"/>
              </a:rPr>
              <a:t>Leopold’s Maneuvers</a:t>
            </a:r>
            <a:endParaRPr/>
          </a:p>
        </p:txBody>
      </p:sp>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4" name="Shape 1074"/>
        <p:cNvGrpSpPr/>
        <p:nvPr/>
      </p:nvGrpSpPr>
      <p:grpSpPr>
        <a:xfrm>
          <a:off x="0" y="0"/>
          <a:ext cx="0" cy="0"/>
          <a:chOff x="0" y="0"/>
          <a:chExt cx="0" cy="0"/>
        </a:xfrm>
      </p:grpSpPr>
      <p:sp>
        <p:nvSpPr>
          <p:cNvPr id="1075" name="Google Shape;1075;p113"/>
          <p:cNvSpPr txBox="1"/>
          <p:nvPr/>
        </p:nvSpPr>
        <p:spPr>
          <a:xfrm>
            <a:off x="1127448" y="1772816"/>
            <a:ext cx="9217024" cy="3539430"/>
          </a:xfrm>
          <a:prstGeom prst="rect">
            <a:avLst/>
          </a:prstGeom>
          <a:noFill/>
          <a:ln>
            <a:noFill/>
          </a:ln>
        </p:spPr>
        <p:txBody>
          <a:bodyPr anchorCtr="0" anchor="t" bIns="45700" lIns="91425" spcFirstLastPara="1" rIns="91425" wrap="square" tIns="45700">
            <a:spAutoFit/>
          </a:bodyPr>
          <a:lstStyle/>
          <a:p>
            <a:pPr indent="-457200" lvl="0" marL="457200" marR="0" rtl="0" algn="l">
              <a:spcBef>
                <a:spcPts val="0"/>
              </a:spcBef>
              <a:spcAft>
                <a:spcPts val="0"/>
              </a:spcAft>
              <a:buClr>
                <a:srgbClr val="45515E"/>
              </a:buClr>
              <a:buSzPts val="2800"/>
              <a:buFont typeface="Noto Sans Symbols"/>
              <a:buChar char="❖"/>
            </a:pPr>
            <a:r>
              <a:rPr lang="en-US" sz="2800">
                <a:solidFill>
                  <a:srgbClr val="45515E"/>
                </a:solidFill>
                <a:latin typeface="Calibri"/>
                <a:ea typeface="Calibri"/>
                <a:cs typeface="Calibri"/>
                <a:sym typeface="Calibri"/>
              </a:rPr>
              <a:t>To aid in this, the health care provider should first ensure that the woman has recently </a:t>
            </a:r>
            <a:r>
              <a:rPr b="1" lang="en-US" sz="2800">
                <a:solidFill>
                  <a:srgbClr val="45515E"/>
                </a:solidFill>
                <a:latin typeface="Calibri"/>
                <a:ea typeface="Calibri"/>
                <a:cs typeface="Calibri"/>
                <a:sym typeface="Calibri"/>
              </a:rPr>
              <a:t>emptied her bladder</a:t>
            </a:r>
            <a:endParaRPr/>
          </a:p>
          <a:p>
            <a:pPr indent="-279400" lvl="0" marL="457200" marR="0" rtl="0" algn="l">
              <a:spcBef>
                <a:spcPts val="0"/>
              </a:spcBef>
              <a:spcAft>
                <a:spcPts val="0"/>
              </a:spcAft>
              <a:buClr>
                <a:schemeClr val="dk1"/>
              </a:buClr>
              <a:buSzPts val="2800"/>
              <a:buFont typeface="Noto Sans Symbols"/>
              <a:buNone/>
            </a:pPr>
            <a:r>
              <a:t/>
            </a:r>
            <a:endParaRPr sz="2800">
              <a:solidFill>
                <a:srgbClr val="45515E"/>
              </a:solidFill>
              <a:latin typeface="Calibri"/>
              <a:ea typeface="Calibri"/>
              <a:cs typeface="Calibri"/>
              <a:sym typeface="Calibri"/>
            </a:endParaRPr>
          </a:p>
          <a:p>
            <a:pPr indent="-457200" lvl="0" marL="457200" marR="0" rtl="0" algn="l">
              <a:spcBef>
                <a:spcPts val="0"/>
              </a:spcBef>
              <a:spcAft>
                <a:spcPts val="0"/>
              </a:spcAft>
              <a:buClr>
                <a:srgbClr val="45515E"/>
              </a:buClr>
              <a:buSzPts val="2800"/>
              <a:buFont typeface="Noto Sans Symbols"/>
              <a:buChar char="❖"/>
            </a:pPr>
            <a:r>
              <a:rPr lang="en-US" sz="2800">
                <a:solidFill>
                  <a:srgbClr val="45515E"/>
                </a:solidFill>
                <a:latin typeface="Calibri"/>
                <a:ea typeface="Calibri"/>
                <a:cs typeface="Calibri"/>
                <a:sym typeface="Calibri"/>
              </a:rPr>
              <a:t>Leopold's Maneuvers are difficult to perform on : </a:t>
            </a:r>
            <a:endParaRPr/>
          </a:p>
          <a:p>
            <a:pPr indent="-514350" lvl="2" marL="1428750" marR="0" rtl="0" algn="l">
              <a:spcBef>
                <a:spcPts val="0"/>
              </a:spcBef>
              <a:spcAft>
                <a:spcPts val="0"/>
              </a:spcAft>
              <a:buClr>
                <a:srgbClr val="45515E"/>
              </a:buClr>
              <a:buSzPts val="2800"/>
              <a:buFont typeface="Calibri"/>
              <a:buAutoNum type="arabicPeriod"/>
            </a:pPr>
            <a:r>
              <a:rPr b="0" i="0" lang="en-US" sz="2800" u="none" cap="none" strike="noStrike">
                <a:solidFill>
                  <a:srgbClr val="45515E"/>
                </a:solidFill>
                <a:latin typeface="Calibri"/>
                <a:ea typeface="Calibri"/>
                <a:cs typeface="Calibri"/>
                <a:sym typeface="Calibri"/>
              </a:rPr>
              <a:t>Obese women </a:t>
            </a:r>
            <a:endParaRPr/>
          </a:p>
          <a:p>
            <a:pPr indent="-514350" lvl="2" marL="1428750" marR="0" rtl="0" algn="l">
              <a:spcBef>
                <a:spcPts val="0"/>
              </a:spcBef>
              <a:spcAft>
                <a:spcPts val="0"/>
              </a:spcAft>
              <a:buClr>
                <a:srgbClr val="45515E"/>
              </a:buClr>
              <a:buSzPts val="2800"/>
              <a:buFont typeface="Calibri"/>
              <a:buAutoNum type="arabicPeriod"/>
            </a:pPr>
            <a:r>
              <a:rPr b="0" i="0" lang="en-US" sz="2800" u="none" cap="none" strike="noStrike">
                <a:solidFill>
                  <a:srgbClr val="45515E"/>
                </a:solidFill>
                <a:latin typeface="Calibri"/>
                <a:ea typeface="Calibri"/>
                <a:cs typeface="Calibri"/>
                <a:sym typeface="Calibri"/>
              </a:rPr>
              <a:t>Women who have polyhydramnios</a:t>
            </a:r>
            <a:endParaRPr/>
          </a:p>
          <a:p>
            <a:pPr indent="0" lvl="0" marL="0" marR="0" rtl="0" algn="l">
              <a:spcBef>
                <a:spcPts val="0"/>
              </a:spcBef>
              <a:spcAft>
                <a:spcPts val="0"/>
              </a:spcAft>
              <a:buClr>
                <a:schemeClr val="dk1"/>
              </a:buClr>
              <a:buSzPts val="2800"/>
              <a:buFont typeface="Calibri"/>
              <a:buNone/>
            </a:pPr>
            <a:r>
              <a:t/>
            </a:r>
            <a:endParaRPr sz="2800">
              <a:solidFill>
                <a:srgbClr val="45515E"/>
              </a:solidFill>
              <a:latin typeface="Calibri"/>
              <a:ea typeface="Calibri"/>
              <a:cs typeface="Calibri"/>
              <a:sym typeface="Calibri"/>
            </a:endParaRPr>
          </a:p>
          <a:p>
            <a:pPr indent="0" lvl="0" marL="0" marR="0" rtl="0" algn="l">
              <a:spcBef>
                <a:spcPts val="0"/>
              </a:spcBef>
              <a:spcAft>
                <a:spcPts val="0"/>
              </a:spcAft>
              <a:buClr>
                <a:schemeClr val="dk1"/>
              </a:buClr>
              <a:buSzPts val="2800"/>
              <a:buFont typeface="Calibri"/>
              <a:buNone/>
            </a:pPr>
            <a:r>
              <a:t/>
            </a:r>
            <a:endParaRPr sz="2800">
              <a:solidFill>
                <a:srgbClr val="45515E"/>
              </a:solidFill>
              <a:latin typeface="Calibri"/>
              <a:ea typeface="Calibri"/>
              <a:cs typeface="Calibri"/>
              <a:sym typeface="Calibri"/>
            </a:endParaRPr>
          </a:p>
        </p:txBody>
      </p:sp>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9" name="Shape 1079"/>
        <p:cNvGrpSpPr/>
        <p:nvPr/>
      </p:nvGrpSpPr>
      <p:grpSpPr>
        <a:xfrm>
          <a:off x="0" y="0"/>
          <a:ext cx="0" cy="0"/>
          <a:chOff x="0" y="0"/>
          <a:chExt cx="0" cy="0"/>
        </a:xfrm>
      </p:grpSpPr>
      <p:sp>
        <p:nvSpPr>
          <p:cNvPr id="1080" name="Google Shape;1080;p114"/>
          <p:cNvSpPr txBox="1"/>
          <p:nvPr>
            <p:ph idx="1" type="body"/>
          </p:nvPr>
        </p:nvSpPr>
        <p:spPr>
          <a:xfrm>
            <a:off x="623392" y="980728"/>
            <a:ext cx="10519825" cy="1224136"/>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45515E"/>
              </a:buClr>
              <a:buSzPts val="2400"/>
              <a:buNone/>
            </a:pPr>
            <a:r>
              <a:t/>
            </a:r>
            <a:endParaRPr sz="2400"/>
          </a:p>
          <a:p>
            <a:pPr indent="-228600" lvl="0" marL="228600" rtl="0" algn="l">
              <a:lnSpc>
                <a:spcPct val="90000"/>
              </a:lnSpc>
              <a:spcBef>
                <a:spcPts val="1000"/>
              </a:spcBef>
              <a:spcAft>
                <a:spcPts val="0"/>
              </a:spcAft>
              <a:buClr>
                <a:srgbClr val="45515E"/>
              </a:buClr>
              <a:buSzPts val="2400"/>
              <a:buChar char="❖"/>
            </a:pPr>
            <a:r>
              <a:rPr lang="en-US" sz="2400"/>
              <a:t> While </a:t>
            </a:r>
            <a:r>
              <a:rPr b="1" lang="en-US" sz="2400"/>
              <a:t>facing</a:t>
            </a:r>
            <a:r>
              <a:rPr lang="en-US" sz="2400"/>
              <a:t> the woman, palpate her upper abdomen with </a:t>
            </a:r>
            <a:r>
              <a:rPr b="1" lang="en-US" sz="2400"/>
              <a:t>both</a:t>
            </a:r>
            <a:r>
              <a:rPr lang="en-US" sz="2400"/>
              <a:t> hands.</a:t>
            </a:r>
            <a:endParaRPr/>
          </a:p>
        </p:txBody>
      </p:sp>
      <p:pic>
        <p:nvPicPr>
          <p:cNvPr descr="ldc_session2_fig4" id="1081" name="Google Shape;1081;p114"/>
          <p:cNvPicPr preferRelativeResize="0"/>
          <p:nvPr/>
        </p:nvPicPr>
        <p:blipFill rotWithShape="1">
          <a:blip r:embed="rId3">
            <a:alphaModFix/>
          </a:blip>
          <a:srcRect b="0" l="0" r="0" t="0"/>
          <a:stretch/>
        </p:blipFill>
        <p:spPr>
          <a:xfrm>
            <a:off x="9281522" y="2157854"/>
            <a:ext cx="2540000" cy="3022600"/>
          </a:xfrm>
          <a:prstGeom prst="rect">
            <a:avLst/>
          </a:prstGeom>
          <a:noFill/>
          <a:ln>
            <a:noFill/>
          </a:ln>
        </p:spPr>
      </p:pic>
      <p:sp>
        <p:nvSpPr>
          <p:cNvPr id="1082" name="Google Shape;1082;p114"/>
          <p:cNvSpPr txBox="1"/>
          <p:nvPr/>
        </p:nvSpPr>
        <p:spPr>
          <a:xfrm>
            <a:off x="678230" y="2157854"/>
            <a:ext cx="9090300" cy="3601800"/>
          </a:xfrm>
          <a:prstGeom prst="rect">
            <a:avLst/>
          </a:prstGeom>
          <a:noFill/>
          <a:ln>
            <a:noFill/>
          </a:ln>
        </p:spPr>
        <p:txBody>
          <a:bodyPr anchorCtr="0" anchor="t" bIns="45700" lIns="91425" spcFirstLastPara="1" rIns="91425" wrap="square" tIns="45700">
            <a:spAutoFit/>
          </a:bodyPr>
          <a:lstStyle/>
          <a:p>
            <a:pPr indent="-457200" lvl="0" marL="457200" marR="0" rtl="0" algn="l">
              <a:spcBef>
                <a:spcPts val="0"/>
              </a:spcBef>
              <a:spcAft>
                <a:spcPts val="0"/>
              </a:spcAft>
              <a:buClr>
                <a:srgbClr val="45515E"/>
              </a:buClr>
              <a:buSzPts val="3200"/>
              <a:buFont typeface="Noto Sans Symbols"/>
              <a:buChar char="❖"/>
            </a:pPr>
            <a:r>
              <a:rPr lang="en-US" sz="3200">
                <a:solidFill>
                  <a:srgbClr val="45515E"/>
                </a:solidFill>
                <a:latin typeface="Calibri"/>
                <a:ea typeface="Calibri"/>
                <a:cs typeface="Calibri"/>
                <a:sym typeface="Calibri"/>
              </a:rPr>
              <a:t>Findings :</a:t>
            </a:r>
            <a:endParaRPr sz="2800">
              <a:solidFill>
                <a:srgbClr val="45515E"/>
              </a:solidFill>
              <a:latin typeface="Calibri"/>
              <a:ea typeface="Calibri"/>
              <a:cs typeface="Calibri"/>
              <a:sym typeface="Calibri"/>
            </a:endParaRPr>
          </a:p>
          <a:p>
            <a:pPr indent="-514350" lvl="1" marL="971550" marR="0" rtl="0" algn="l">
              <a:spcBef>
                <a:spcPts val="0"/>
              </a:spcBef>
              <a:spcAft>
                <a:spcPts val="0"/>
              </a:spcAft>
              <a:buClr>
                <a:srgbClr val="45515E"/>
              </a:buClr>
              <a:buSzPts val="2800"/>
              <a:buFont typeface="Calibri"/>
              <a:buAutoNum type="arabicPeriod"/>
            </a:pPr>
            <a:r>
              <a:rPr b="0" i="0" lang="en-US" sz="2800" u="none" cap="none" strike="noStrike">
                <a:solidFill>
                  <a:srgbClr val="45515E"/>
                </a:solidFill>
                <a:latin typeface="Calibri"/>
                <a:ea typeface="Calibri"/>
                <a:cs typeface="Calibri"/>
                <a:sym typeface="Calibri"/>
              </a:rPr>
              <a:t>The level of uterine fundus and GA</a:t>
            </a:r>
            <a:endParaRPr/>
          </a:p>
          <a:p>
            <a:pPr indent="-514350" lvl="1" marL="971550" marR="0" rtl="0" algn="l">
              <a:spcBef>
                <a:spcPts val="0"/>
              </a:spcBef>
              <a:spcAft>
                <a:spcPts val="0"/>
              </a:spcAft>
              <a:buClr>
                <a:srgbClr val="45515E"/>
              </a:buClr>
              <a:buSzPts val="2800"/>
              <a:buFont typeface="Calibri"/>
              <a:buAutoNum type="arabicPeriod"/>
            </a:pPr>
            <a:r>
              <a:rPr b="1" i="0" lang="en-US" sz="2800" u="none" cap="none" strike="noStrike">
                <a:solidFill>
                  <a:srgbClr val="A64D79"/>
                </a:solidFill>
                <a:latin typeface="Calibri"/>
                <a:ea typeface="Calibri"/>
                <a:cs typeface="Calibri"/>
                <a:sym typeface="Calibri"/>
              </a:rPr>
              <a:t>which part of the fetus is occupying the fundus?</a:t>
            </a:r>
            <a:r>
              <a:rPr b="0" i="0" lang="en-US" sz="2800" u="none" cap="none" strike="noStrike">
                <a:solidFill>
                  <a:srgbClr val="45515E"/>
                </a:solidFill>
                <a:latin typeface="Calibri"/>
                <a:ea typeface="Calibri"/>
                <a:cs typeface="Calibri"/>
                <a:sym typeface="Calibri"/>
              </a:rPr>
              <a:t> </a:t>
            </a:r>
            <a:endParaRPr/>
          </a:p>
          <a:p>
            <a:pPr indent="-457200" lvl="2" marL="1371600" marR="0" rtl="0" algn="l">
              <a:spcBef>
                <a:spcPts val="0"/>
              </a:spcBef>
              <a:spcAft>
                <a:spcPts val="0"/>
              </a:spcAft>
              <a:buClr>
                <a:srgbClr val="45515E"/>
              </a:buClr>
              <a:buSzPts val="2800"/>
              <a:buFont typeface="Courier New"/>
              <a:buChar char="o"/>
            </a:pPr>
            <a:r>
              <a:rPr b="0" i="0" lang="en-US" sz="2800" u="none" cap="none" strike="noStrike">
                <a:solidFill>
                  <a:srgbClr val="45515E"/>
                </a:solidFill>
                <a:latin typeface="Calibri"/>
                <a:ea typeface="Calibri"/>
                <a:cs typeface="Calibri"/>
                <a:sym typeface="Calibri"/>
              </a:rPr>
              <a:t>The </a:t>
            </a:r>
            <a:r>
              <a:rPr b="0" i="0" lang="en-US" sz="2800" u="sng" cap="none" strike="noStrike">
                <a:solidFill>
                  <a:srgbClr val="45515E"/>
                </a:solidFill>
                <a:latin typeface="Calibri"/>
                <a:ea typeface="Calibri"/>
                <a:cs typeface="Calibri"/>
                <a:sym typeface="Calibri"/>
              </a:rPr>
              <a:t>fetal head </a:t>
            </a:r>
            <a:r>
              <a:rPr b="0" i="0" lang="en-US" sz="2800" u="none" cap="none" strike="noStrike">
                <a:solidFill>
                  <a:srgbClr val="45515E"/>
                </a:solidFill>
                <a:latin typeface="Calibri"/>
                <a:ea typeface="Calibri"/>
                <a:cs typeface="Calibri"/>
                <a:sym typeface="Calibri"/>
              </a:rPr>
              <a:t>is hard, firm, independently of the trunk i.e. ballotable</a:t>
            </a:r>
            <a:endParaRPr/>
          </a:p>
          <a:p>
            <a:pPr indent="-457200" lvl="2" marL="1371600" marR="0" rtl="0" algn="l">
              <a:spcBef>
                <a:spcPts val="0"/>
              </a:spcBef>
              <a:spcAft>
                <a:spcPts val="0"/>
              </a:spcAft>
              <a:buClr>
                <a:srgbClr val="45515E"/>
              </a:buClr>
              <a:buSzPts val="2800"/>
              <a:buFont typeface="Courier New"/>
              <a:buChar char="o"/>
            </a:pPr>
            <a:r>
              <a:rPr b="0" i="0" lang="en-US" sz="2800" u="none" cap="none" strike="noStrike">
                <a:solidFill>
                  <a:srgbClr val="45515E"/>
                </a:solidFill>
                <a:latin typeface="Calibri"/>
                <a:ea typeface="Calibri"/>
                <a:cs typeface="Calibri"/>
                <a:sym typeface="Calibri"/>
              </a:rPr>
              <a:t>the </a:t>
            </a:r>
            <a:r>
              <a:rPr b="0" i="0" lang="en-US" sz="2800" u="sng" cap="none" strike="noStrike">
                <a:solidFill>
                  <a:srgbClr val="45515E"/>
                </a:solidFill>
                <a:latin typeface="Calibri"/>
                <a:ea typeface="Calibri"/>
                <a:cs typeface="Calibri"/>
                <a:sym typeface="Calibri"/>
              </a:rPr>
              <a:t>buttocks</a:t>
            </a:r>
            <a:r>
              <a:rPr b="0" i="0" lang="en-US" sz="2800" u="none" cap="none" strike="noStrike">
                <a:solidFill>
                  <a:srgbClr val="45515E"/>
                </a:solidFill>
                <a:latin typeface="Calibri"/>
                <a:ea typeface="Calibri"/>
                <a:cs typeface="Calibri"/>
                <a:sym typeface="Calibri"/>
              </a:rPr>
              <a:t> feel softer</a:t>
            </a:r>
            <a:endParaRPr/>
          </a:p>
          <a:p>
            <a:pPr indent="-457200" lvl="2" marL="1371600" marR="0" rtl="0" algn="l">
              <a:spcBef>
                <a:spcPts val="0"/>
              </a:spcBef>
              <a:spcAft>
                <a:spcPts val="0"/>
              </a:spcAft>
              <a:buClr>
                <a:srgbClr val="45515E"/>
              </a:buClr>
              <a:buSzPts val="2800"/>
              <a:buFont typeface="Courier New"/>
              <a:buChar char="o"/>
            </a:pPr>
            <a:r>
              <a:rPr b="0" i="0" lang="en-US" sz="2800" u="sng" cap="none" strike="noStrike">
                <a:solidFill>
                  <a:srgbClr val="45515E"/>
                </a:solidFill>
                <a:latin typeface="Calibri"/>
                <a:ea typeface="Calibri"/>
                <a:cs typeface="Calibri"/>
                <a:sym typeface="Calibri"/>
              </a:rPr>
              <a:t>shoulders and limbs </a:t>
            </a:r>
            <a:r>
              <a:rPr b="0" i="0" lang="en-US" sz="2800" u="none" cap="none" strike="noStrike">
                <a:solidFill>
                  <a:srgbClr val="45515E"/>
                </a:solidFill>
                <a:latin typeface="Calibri"/>
                <a:ea typeface="Calibri"/>
                <a:cs typeface="Calibri"/>
                <a:sym typeface="Calibri"/>
              </a:rPr>
              <a:t>have small bony processes; unlike the head, they move with the trunk.</a:t>
            </a:r>
            <a:endParaRPr/>
          </a:p>
        </p:txBody>
      </p:sp>
      <p:sp>
        <p:nvSpPr>
          <p:cNvPr id="1083" name="Google Shape;1083;p114"/>
          <p:cNvSpPr txBox="1"/>
          <p:nvPr/>
        </p:nvSpPr>
        <p:spPr>
          <a:xfrm>
            <a:off x="2424112" y="260648"/>
            <a:ext cx="7343775" cy="1320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45515E"/>
              </a:buClr>
              <a:buSzPts val="4400"/>
              <a:buFont typeface="Calibri"/>
              <a:buNone/>
            </a:pPr>
            <a:r>
              <a:rPr b="1" lang="en-US" sz="4400">
                <a:solidFill>
                  <a:srgbClr val="45515E"/>
                </a:solidFill>
                <a:latin typeface="Calibri"/>
                <a:ea typeface="Calibri"/>
                <a:cs typeface="Calibri"/>
                <a:sym typeface="Calibri"/>
              </a:rPr>
              <a:t>1</a:t>
            </a:r>
            <a:r>
              <a:rPr b="1" baseline="30000" lang="en-US" sz="4400">
                <a:solidFill>
                  <a:srgbClr val="45515E"/>
                </a:solidFill>
                <a:latin typeface="Calibri"/>
                <a:ea typeface="Calibri"/>
                <a:cs typeface="Calibri"/>
                <a:sym typeface="Calibri"/>
              </a:rPr>
              <a:t>st</a:t>
            </a:r>
            <a:r>
              <a:rPr b="1" lang="en-US" sz="4400">
                <a:solidFill>
                  <a:srgbClr val="45515E"/>
                </a:solidFill>
                <a:latin typeface="Calibri"/>
                <a:ea typeface="Calibri"/>
                <a:cs typeface="Calibri"/>
                <a:sym typeface="Calibri"/>
              </a:rPr>
              <a:t> Maneuver : Fundal Grip</a:t>
            </a:r>
            <a:endParaRPr/>
          </a:p>
        </p:txBody>
      </p:sp>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7" name="Shape 1087"/>
        <p:cNvGrpSpPr/>
        <p:nvPr/>
      </p:nvGrpSpPr>
      <p:grpSpPr>
        <a:xfrm>
          <a:off x="0" y="0"/>
          <a:ext cx="0" cy="0"/>
          <a:chOff x="0" y="0"/>
          <a:chExt cx="0" cy="0"/>
        </a:xfrm>
      </p:grpSpPr>
      <p:sp>
        <p:nvSpPr>
          <p:cNvPr id="1088" name="Google Shape;1088;p115"/>
          <p:cNvSpPr txBox="1"/>
          <p:nvPr>
            <p:ph idx="1" type="body"/>
          </p:nvPr>
        </p:nvSpPr>
        <p:spPr>
          <a:xfrm>
            <a:off x="623392" y="1581448"/>
            <a:ext cx="7920880" cy="5015904"/>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800"/>
              <a:buFont typeface="Arial"/>
              <a:buChar char="•"/>
            </a:pPr>
            <a:r>
              <a:rPr lang="en-US" sz="2800"/>
              <a:t> Attempts to determine the </a:t>
            </a:r>
            <a:r>
              <a:rPr b="1" lang="en-US" sz="2800">
                <a:solidFill>
                  <a:srgbClr val="A64D79"/>
                </a:solidFill>
              </a:rPr>
              <a:t>location of the fetal back. </a:t>
            </a:r>
            <a:endParaRPr>
              <a:solidFill>
                <a:srgbClr val="A64D79"/>
              </a:solidFill>
            </a:endParaRPr>
          </a:p>
          <a:p>
            <a:pPr indent="-228600" lvl="0" marL="228600" rtl="0" algn="l">
              <a:lnSpc>
                <a:spcPct val="90000"/>
              </a:lnSpc>
              <a:spcBef>
                <a:spcPts val="1000"/>
              </a:spcBef>
              <a:spcAft>
                <a:spcPts val="0"/>
              </a:spcAft>
              <a:buClr>
                <a:srgbClr val="45515E"/>
              </a:buClr>
              <a:buSzPts val="2800"/>
              <a:buFont typeface="Arial"/>
              <a:buChar char="•"/>
            </a:pPr>
            <a:r>
              <a:rPr b="1" lang="en-US" sz="2800"/>
              <a:t> </a:t>
            </a:r>
            <a:r>
              <a:rPr lang="en-US" sz="2800"/>
              <a:t>Still facing the woman ,both hands are placed on the lateral  surfaces of uterus at the level of umbilicus .</a:t>
            </a:r>
            <a:endParaRPr/>
          </a:p>
          <a:p>
            <a:pPr indent="-228600" lvl="0" marL="228600" rtl="0" algn="l">
              <a:lnSpc>
                <a:spcPct val="90000"/>
              </a:lnSpc>
              <a:spcBef>
                <a:spcPts val="1000"/>
              </a:spcBef>
              <a:spcAft>
                <a:spcPts val="0"/>
              </a:spcAft>
              <a:buClr>
                <a:srgbClr val="45515E"/>
              </a:buClr>
              <a:buSzPts val="2800"/>
              <a:buFont typeface="Arial"/>
              <a:buChar char="•"/>
            </a:pPr>
            <a:r>
              <a:rPr lang="en-US" sz="2800"/>
              <a:t> First the right hand remains steady on one side of the abdomen while the left hand explores the right  side of the woman's uterus. This is then repeated using the opposite side and hands.</a:t>
            </a:r>
            <a:endParaRPr/>
          </a:p>
        </p:txBody>
      </p:sp>
      <p:sp>
        <p:nvSpPr>
          <p:cNvPr id="1089" name="Google Shape;1089;p115"/>
          <p:cNvSpPr txBox="1"/>
          <p:nvPr/>
        </p:nvSpPr>
        <p:spPr>
          <a:xfrm>
            <a:off x="2424112" y="260648"/>
            <a:ext cx="7343775" cy="1320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45515E"/>
              </a:buClr>
              <a:buSzPts val="4400"/>
              <a:buFont typeface="Calibri"/>
              <a:buNone/>
            </a:pPr>
            <a:r>
              <a:rPr b="1" lang="en-US" sz="4400">
                <a:solidFill>
                  <a:srgbClr val="45515E"/>
                </a:solidFill>
                <a:latin typeface="Calibri"/>
                <a:ea typeface="Calibri"/>
                <a:cs typeface="Calibri"/>
                <a:sym typeface="Calibri"/>
              </a:rPr>
              <a:t>2</a:t>
            </a:r>
            <a:r>
              <a:rPr b="1" baseline="30000" lang="en-US" sz="4400">
                <a:solidFill>
                  <a:srgbClr val="45515E"/>
                </a:solidFill>
                <a:latin typeface="Calibri"/>
                <a:ea typeface="Calibri"/>
                <a:cs typeface="Calibri"/>
                <a:sym typeface="Calibri"/>
              </a:rPr>
              <a:t>nd </a:t>
            </a:r>
            <a:r>
              <a:rPr b="1" lang="en-US" sz="4400">
                <a:solidFill>
                  <a:srgbClr val="45515E"/>
                </a:solidFill>
                <a:latin typeface="Calibri"/>
                <a:ea typeface="Calibri"/>
                <a:cs typeface="Calibri"/>
                <a:sym typeface="Calibri"/>
              </a:rPr>
              <a:t>Maneuver : Lateral Grip</a:t>
            </a:r>
            <a:endParaRPr/>
          </a:p>
        </p:txBody>
      </p:sp>
      <p:pic>
        <p:nvPicPr>
          <p:cNvPr id="1090" name="Google Shape;1090;p115"/>
          <p:cNvPicPr preferRelativeResize="0"/>
          <p:nvPr>
            <p:ph idx="2" type="body"/>
          </p:nvPr>
        </p:nvPicPr>
        <p:blipFill rotWithShape="1">
          <a:blip r:embed="rId3">
            <a:alphaModFix/>
          </a:blip>
          <a:srcRect b="12288" l="5602" r="10370" t="3853"/>
          <a:stretch/>
        </p:blipFill>
        <p:spPr>
          <a:xfrm>
            <a:off x="8832304" y="1880828"/>
            <a:ext cx="2997335" cy="3420380"/>
          </a:xfrm>
          <a:prstGeom prst="rect">
            <a:avLst/>
          </a:prstGeom>
          <a:noFill/>
          <a:ln>
            <a:noFill/>
          </a:ln>
        </p:spPr>
      </p:pic>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4" name="Shape 1094"/>
        <p:cNvGrpSpPr/>
        <p:nvPr/>
      </p:nvGrpSpPr>
      <p:grpSpPr>
        <a:xfrm>
          <a:off x="0" y="0"/>
          <a:ext cx="0" cy="0"/>
          <a:chOff x="0" y="0"/>
          <a:chExt cx="0" cy="0"/>
        </a:xfrm>
      </p:grpSpPr>
      <p:sp>
        <p:nvSpPr>
          <p:cNvPr id="1095" name="Google Shape;1095;p116"/>
          <p:cNvSpPr txBox="1"/>
          <p:nvPr/>
        </p:nvSpPr>
        <p:spPr>
          <a:xfrm>
            <a:off x="1875272" y="260648"/>
            <a:ext cx="8541207" cy="1320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45515E"/>
              </a:buClr>
              <a:buSzPts val="4400"/>
              <a:buFont typeface="Calibri"/>
              <a:buNone/>
            </a:pPr>
            <a:r>
              <a:rPr b="1" lang="en-US" sz="4400">
                <a:solidFill>
                  <a:srgbClr val="45515E"/>
                </a:solidFill>
                <a:latin typeface="Calibri"/>
                <a:ea typeface="Calibri"/>
                <a:cs typeface="Calibri"/>
                <a:sym typeface="Calibri"/>
              </a:rPr>
              <a:t>2</a:t>
            </a:r>
            <a:r>
              <a:rPr b="1" baseline="30000" lang="en-US" sz="4400">
                <a:solidFill>
                  <a:srgbClr val="45515E"/>
                </a:solidFill>
                <a:latin typeface="Calibri"/>
                <a:ea typeface="Calibri"/>
                <a:cs typeface="Calibri"/>
                <a:sym typeface="Calibri"/>
              </a:rPr>
              <a:t>nd </a:t>
            </a:r>
            <a:r>
              <a:rPr b="1" lang="en-US" sz="4400">
                <a:solidFill>
                  <a:srgbClr val="45515E"/>
                </a:solidFill>
                <a:latin typeface="Calibri"/>
                <a:ea typeface="Calibri"/>
                <a:cs typeface="Calibri"/>
                <a:sym typeface="Calibri"/>
              </a:rPr>
              <a:t>Maneuver : Lateral Grip Cont.</a:t>
            </a:r>
            <a:endParaRPr/>
          </a:p>
        </p:txBody>
      </p:sp>
      <p:pic>
        <p:nvPicPr>
          <p:cNvPr id="1096" name="Google Shape;1096;p116"/>
          <p:cNvPicPr preferRelativeResize="0"/>
          <p:nvPr>
            <p:ph idx="2" type="body"/>
          </p:nvPr>
        </p:nvPicPr>
        <p:blipFill rotWithShape="1">
          <a:blip r:embed="rId3">
            <a:alphaModFix/>
          </a:blip>
          <a:srcRect b="12288" l="5602" r="10370" t="3853"/>
          <a:stretch/>
        </p:blipFill>
        <p:spPr>
          <a:xfrm>
            <a:off x="8832304" y="1880828"/>
            <a:ext cx="2997335" cy="3420380"/>
          </a:xfrm>
          <a:prstGeom prst="rect">
            <a:avLst/>
          </a:prstGeom>
          <a:noFill/>
          <a:ln>
            <a:noFill/>
          </a:ln>
        </p:spPr>
      </p:pic>
      <p:sp>
        <p:nvSpPr>
          <p:cNvPr id="1097" name="Google Shape;1097;p116"/>
          <p:cNvSpPr txBox="1"/>
          <p:nvPr/>
        </p:nvSpPr>
        <p:spPr>
          <a:xfrm>
            <a:off x="767408" y="1581448"/>
            <a:ext cx="8928900" cy="4740900"/>
          </a:xfrm>
          <a:prstGeom prst="rect">
            <a:avLst/>
          </a:prstGeom>
          <a:noFill/>
          <a:ln>
            <a:noFill/>
          </a:ln>
        </p:spPr>
        <p:txBody>
          <a:bodyPr anchorCtr="0" anchor="t" bIns="45700" lIns="91425" spcFirstLastPara="1" rIns="91425" wrap="square" tIns="45700">
            <a:spAutoFit/>
          </a:bodyPr>
          <a:lstStyle/>
          <a:p>
            <a:pPr indent="-457200" lvl="0" marL="457200" marR="0" rtl="0" algn="l">
              <a:spcBef>
                <a:spcPts val="0"/>
              </a:spcBef>
              <a:spcAft>
                <a:spcPts val="0"/>
              </a:spcAft>
              <a:buClr>
                <a:srgbClr val="45515E"/>
              </a:buClr>
              <a:buSzPts val="3200"/>
              <a:buFont typeface="Noto Sans Symbols"/>
              <a:buChar char="❖"/>
            </a:pPr>
            <a:r>
              <a:rPr b="1" lang="en-US" sz="3200">
                <a:solidFill>
                  <a:srgbClr val="45515E"/>
                </a:solidFill>
                <a:latin typeface="Calibri"/>
                <a:ea typeface="Calibri"/>
                <a:cs typeface="Calibri"/>
                <a:sym typeface="Calibri"/>
              </a:rPr>
              <a:t>Findings :</a:t>
            </a:r>
            <a:endParaRPr/>
          </a:p>
          <a:p>
            <a:pPr indent="-254000" lvl="0" marL="457200" marR="0" rtl="0" algn="l">
              <a:spcBef>
                <a:spcPts val="0"/>
              </a:spcBef>
              <a:spcAft>
                <a:spcPts val="0"/>
              </a:spcAft>
              <a:buClr>
                <a:schemeClr val="dk1"/>
              </a:buClr>
              <a:buSzPts val="3200"/>
              <a:buFont typeface="Noto Sans Symbols"/>
              <a:buNone/>
            </a:pPr>
            <a:r>
              <a:t/>
            </a:r>
            <a:endParaRPr b="1" sz="1800">
              <a:solidFill>
                <a:srgbClr val="45515E"/>
              </a:solidFill>
              <a:latin typeface="Calibri"/>
              <a:ea typeface="Calibri"/>
              <a:cs typeface="Calibri"/>
              <a:sym typeface="Calibri"/>
            </a:endParaRPr>
          </a:p>
          <a:p>
            <a:pPr indent="-514350" lvl="1" marL="971550" marR="0" rtl="0" algn="l">
              <a:spcBef>
                <a:spcPts val="0"/>
              </a:spcBef>
              <a:spcAft>
                <a:spcPts val="0"/>
              </a:spcAft>
              <a:buClr>
                <a:srgbClr val="45515E"/>
              </a:buClr>
              <a:buSzPts val="2800"/>
              <a:buFont typeface="Calibri"/>
              <a:buAutoNum type="arabicPeriod"/>
            </a:pPr>
            <a:r>
              <a:rPr b="0" i="0" lang="en-US" sz="2800" u="none" cap="none" strike="noStrike">
                <a:solidFill>
                  <a:srgbClr val="45515E"/>
                </a:solidFill>
                <a:latin typeface="Calibri"/>
                <a:ea typeface="Calibri"/>
                <a:cs typeface="Calibri"/>
                <a:sym typeface="Calibri"/>
              </a:rPr>
              <a:t>Lie</a:t>
            </a:r>
            <a:endParaRPr/>
          </a:p>
          <a:p>
            <a:pPr indent="-514350" lvl="1" marL="971550" marR="0" rtl="0" algn="l">
              <a:spcBef>
                <a:spcPts val="0"/>
              </a:spcBef>
              <a:spcAft>
                <a:spcPts val="0"/>
              </a:spcAft>
              <a:buClr>
                <a:srgbClr val="45515E"/>
              </a:buClr>
              <a:buSzPts val="2800"/>
              <a:buFont typeface="Calibri"/>
              <a:buAutoNum type="arabicPeriod"/>
            </a:pPr>
            <a:r>
              <a:rPr b="0" i="0" lang="en-US" sz="2800" u="none" cap="none" strike="noStrike">
                <a:solidFill>
                  <a:srgbClr val="45515E"/>
                </a:solidFill>
                <a:latin typeface="Calibri"/>
                <a:ea typeface="Calibri"/>
                <a:cs typeface="Calibri"/>
                <a:sym typeface="Calibri"/>
              </a:rPr>
              <a:t>Position</a:t>
            </a:r>
            <a:endParaRPr/>
          </a:p>
          <a:p>
            <a:pPr indent="-514350" lvl="1" marL="971550" marR="0" rtl="0" algn="l">
              <a:spcBef>
                <a:spcPts val="0"/>
              </a:spcBef>
              <a:spcAft>
                <a:spcPts val="0"/>
              </a:spcAft>
              <a:buClr>
                <a:srgbClr val="45515E"/>
              </a:buClr>
              <a:buSzPts val="2800"/>
              <a:buFont typeface="Calibri"/>
              <a:buAutoNum type="arabicPeriod"/>
            </a:pPr>
            <a:r>
              <a:rPr b="0" i="0" lang="en-US" sz="2800" u="none" cap="none" strike="noStrike">
                <a:solidFill>
                  <a:srgbClr val="45515E"/>
                </a:solidFill>
                <a:latin typeface="Calibri"/>
                <a:ea typeface="Calibri"/>
                <a:cs typeface="Calibri"/>
                <a:sym typeface="Calibri"/>
              </a:rPr>
              <a:t>Uterine tone </a:t>
            </a:r>
            <a:endParaRPr/>
          </a:p>
          <a:p>
            <a:pPr indent="-514350" lvl="1" marL="971550" marR="0" rtl="0" algn="l">
              <a:spcBef>
                <a:spcPts val="0"/>
              </a:spcBef>
              <a:spcAft>
                <a:spcPts val="0"/>
              </a:spcAft>
              <a:buClr>
                <a:srgbClr val="45515E"/>
              </a:buClr>
              <a:buSzPts val="2800"/>
              <a:buFont typeface="Calibri"/>
              <a:buAutoNum type="arabicPeriod"/>
            </a:pPr>
            <a:r>
              <a:rPr b="0" i="0" lang="en-US" sz="2800" u="none" cap="none" strike="noStrike">
                <a:solidFill>
                  <a:srgbClr val="45515E"/>
                </a:solidFill>
                <a:latin typeface="Calibri"/>
                <a:ea typeface="Calibri"/>
                <a:cs typeface="Calibri"/>
                <a:sym typeface="Calibri"/>
              </a:rPr>
              <a:t>Quantity of amniotic fluid</a:t>
            </a:r>
            <a:endParaRPr/>
          </a:p>
          <a:p>
            <a:pPr indent="-514350" lvl="1" marL="971550" marR="0" rtl="0" algn="l">
              <a:spcBef>
                <a:spcPts val="0"/>
              </a:spcBef>
              <a:spcAft>
                <a:spcPts val="0"/>
              </a:spcAft>
              <a:buClr>
                <a:srgbClr val="45515E"/>
              </a:buClr>
              <a:buSzPts val="2800"/>
              <a:buFont typeface="Calibri"/>
              <a:buAutoNum type="arabicPeriod"/>
            </a:pPr>
            <a:r>
              <a:rPr b="0" i="0" lang="en-US" sz="2800" u="none" cap="none" strike="noStrike">
                <a:solidFill>
                  <a:srgbClr val="45515E"/>
                </a:solidFill>
                <a:latin typeface="Calibri"/>
                <a:ea typeface="Calibri"/>
                <a:cs typeface="Calibri"/>
                <a:sym typeface="Calibri"/>
              </a:rPr>
              <a:t>fetal movement</a:t>
            </a:r>
            <a:endParaRPr/>
          </a:p>
          <a:p>
            <a:pPr indent="0" lvl="0" marL="0" marR="0" rtl="0" algn="l">
              <a:spcBef>
                <a:spcPts val="0"/>
              </a:spcBef>
              <a:spcAft>
                <a:spcPts val="0"/>
              </a:spcAft>
              <a:buNone/>
            </a:pPr>
            <a:r>
              <a:t/>
            </a:r>
            <a:endParaRPr sz="2800">
              <a:solidFill>
                <a:srgbClr val="45515E"/>
              </a:solidFill>
              <a:latin typeface="Calibri"/>
              <a:ea typeface="Calibri"/>
              <a:cs typeface="Calibri"/>
              <a:sym typeface="Calibri"/>
            </a:endParaRPr>
          </a:p>
          <a:p>
            <a:pPr indent="-457200" lvl="1" marL="914400" marR="0" rtl="0" algn="l">
              <a:spcBef>
                <a:spcPts val="0"/>
              </a:spcBef>
              <a:spcAft>
                <a:spcPts val="0"/>
              </a:spcAft>
              <a:buClr>
                <a:srgbClr val="45515E"/>
              </a:buClr>
              <a:buSzPts val="2800"/>
              <a:buFont typeface="Arial"/>
              <a:buChar char="•"/>
            </a:pPr>
            <a:r>
              <a:rPr b="0" i="0" lang="en-US" sz="2800" u="none" cap="none" strike="noStrike">
                <a:solidFill>
                  <a:srgbClr val="45515E"/>
                </a:solidFill>
                <a:latin typeface="Calibri"/>
                <a:ea typeface="Calibri"/>
                <a:cs typeface="Calibri"/>
                <a:sym typeface="Calibri"/>
              </a:rPr>
              <a:t>The fetal back will feel firm and smooth</a:t>
            </a:r>
            <a:endParaRPr/>
          </a:p>
          <a:p>
            <a:pPr indent="-457200" lvl="1" marL="914400" marR="0" rtl="0" algn="l">
              <a:spcBef>
                <a:spcPts val="0"/>
              </a:spcBef>
              <a:spcAft>
                <a:spcPts val="0"/>
              </a:spcAft>
              <a:buClr>
                <a:srgbClr val="45515E"/>
              </a:buClr>
              <a:buSzPts val="2800"/>
              <a:buFont typeface="Arial"/>
              <a:buChar char="•"/>
            </a:pPr>
            <a:r>
              <a:rPr b="0" i="0" lang="en-US" sz="2800" u="none" cap="none" strike="noStrike">
                <a:solidFill>
                  <a:srgbClr val="45515E"/>
                </a:solidFill>
                <a:latin typeface="Calibri"/>
                <a:ea typeface="Calibri"/>
                <a:cs typeface="Calibri"/>
                <a:sym typeface="Calibri"/>
              </a:rPr>
              <a:t>fetal extremities (arms, legs, etc.) should feel like small irregularities and protrusions.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12"/>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7. Expulsion</a:t>
            </a:r>
            <a:endParaRPr/>
          </a:p>
        </p:txBody>
      </p:sp>
      <p:sp>
        <p:nvSpPr>
          <p:cNvPr id="216" name="Google Shape;216;p12"/>
          <p:cNvSpPr txBox="1"/>
          <p:nvPr>
            <p:ph idx="1" type="body"/>
          </p:nvPr>
        </p:nvSpPr>
        <p:spPr>
          <a:xfrm>
            <a:off x="838200" y="1305026"/>
            <a:ext cx="10515600" cy="48719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600"/>
              <a:buChar char="❖"/>
            </a:pPr>
            <a:r>
              <a:rPr lang="en-US" sz="2600"/>
              <a:t>After the external rotation, the anterior shoulder appears under the symphysis pubis (we apply downward retraction to facilitate anterior shoulder delivery) and soon the perineum becomes distended by the posterior shoulder (we apply upward retraction to facilitate posterior shoulder delivery)</a:t>
            </a:r>
            <a:endParaRPr/>
          </a:p>
          <a:p>
            <a:pPr indent="-228600" lvl="0" marL="228600" rtl="0" algn="l">
              <a:lnSpc>
                <a:spcPct val="90000"/>
              </a:lnSpc>
              <a:spcBef>
                <a:spcPts val="1000"/>
              </a:spcBef>
              <a:spcAft>
                <a:spcPts val="0"/>
              </a:spcAft>
              <a:buClr>
                <a:srgbClr val="45515E"/>
              </a:buClr>
              <a:buSzPts val="2600"/>
              <a:buChar char="❖"/>
            </a:pPr>
            <a:r>
              <a:rPr lang="en-US" sz="2600"/>
              <a:t>After delivery of the shoulders, the rest of the body is easily extruded.</a:t>
            </a:r>
            <a:endParaRPr/>
          </a:p>
          <a:p>
            <a:pPr indent="-228600" lvl="0" marL="228600" rtl="0" algn="l">
              <a:lnSpc>
                <a:spcPct val="90000"/>
              </a:lnSpc>
              <a:spcBef>
                <a:spcPts val="1000"/>
              </a:spcBef>
              <a:spcAft>
                <a:spcPts val="0"/>
              </a:spcAft>
              <a:buClr>
                <a:srgbClr val="45515E"/>
              </a:buClr>
              <a:buSzPts val="2600"/>
              <a:buChar char="❖"/>
            </a:pPr>
            <a:r>
              <a:rPr lang="en-US" sz="2600"/>
              <a:t>This marks occur at the end of the 2</a:t>
            </a:r>
            <a:r>
              <a:rPr baseline="30000" lang="en-US" sz="2600"/>
              <a:t>nd</a:t>
            </a:r>
            <a:r>
              <a:rPr lang="en-US" sz="2600"/>
              <a:t> stage of labor</a:t>
            </a:r>
            <a:endParaRPr/>
          </a:p>
          <a:p>
            <a:pPr indent="-228600" lvl="0" marL="228600" rtl="0" algn="l">
              <a:lnSpc>
                <a:spcPct val="90000"/>
              </a:lnSpc>
              <a:spcBef>
                <a:spcPts val="1000"/>
              </a:spcBef>
              <a:spcAft>
                <a:spcPts val="0"/>
              </a:spcAft>
              <a:buClr>
                <a:srgbClr val="45515E"/>
              </a:buClr>
              <a:buSzPts val="2600"/>
              <a:buChar char="❖"/>
            </a:pPr>
            <a:r>
              <a:rPr lang="en-US" sz="2600"/>
              <a:t>Difficult shoulder delivery is called </a:t>
            </a:r>
            <a:r>
              <a:rPr lang="en-US" sz="2600">
                <a:solidFill>
                  <a:srgbClr val="FF0000"/>
                </a:solidFill>
              </a:rPr>
              <a:t>Shoulder Dystocia</a:t>
            </a:r>
            <a:r>
              <a:rPr lang="en-US" sz="2600"/>
              <a:t> which is an Obstetric Emergency</a:t>
            </a:r>
            <a:endParaRPr/>
          </a:p>
          <a:p>
            <a:pPr indent="-63500" lvl="0" marL="228600" rtl="0" algn="l">
              <a:lnSpc>
                <a:spcPct val="90000"/>
              </a:lnSpc>
              <a:spcBef>
                <a:spcPts val="1000"/>
              </a:spcBef>
              <a:spcAft>
                <a:spcPts val="0"/>
              </a:spcAft>
              <a:buClr>
                <a:srgbClr val="45515E"/>
              </a:buClr>
              <a:buSzPts val="2600"/>
              <a:buNone/>
            </a:pPr>
            <a:r>
              <a:t/>
            </a:r>
            <a:endParaRPr sz="2600"/>
          </a:p>
        </p:txBody>
      </p:sp>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1" name="Shape 1101"/>
        <p:cNvGrpSpPr/>
        <p:nvPr/>
      </p:nvGrpSpPr>
      <p:grpSpPr>
        <a:xfrm>
          <a:off x="0" y="0"/>
          <a:ext cx="0" cy="0"/>
          <a:chOff x="0" y="0"/>
          <a:chExt cx="0" cy="0"/>
        </a:xfrm>
      </p:grpSpPr>
      <p:sp>
        <p:nvSpPr>
          <p:cNvPr id="1102" name="Google Shape;1102;p117"/>
          <p:cNvSpPr txBox="1"/>
          <p:nvPr/>
        </p:nvSpPr>
        <p:spPr>
          <a:xfrm>
            <a:off x="901575" y="205625"/>
            <a:ext cx="10451100" cy="1320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45515E"/>
              </a:buClr>
              <a:buSzPts val="4400"/>
              <a:buFont typeface="Calibri"/>
              <a:buNone/>
            </a:pPr>
            <a:r>
              <a:rPr b="1" lang="en-US" sz="4400">
                <a:solidFill>
                  <a:srgbClr val="45515E"/>
                </a:solidFill>
                <a:latin typeface="Calibri"/>
                <a:ea typeface="Calibri"/>
                <a:cs typeface="Calibri"/>
                <a:sym typeface="Calibri"/>
              </a:rPr>
              <a:t>3</a:t>
            </a:r>
            <a:r>
              <a:rPr b="1" baseline="30000" lang="en-US" sz="4400">
                <a:solidFill>
                  <a:srgbClr val="45515E"/>
                </a:solidFill>
                <a:latin typeface="Calibri"/>
                <a:ea typeface="Calibri"/>
                <a:cs typeface="Calibri"/>
                <a:sym typeface="Calibri"/>
              </a:rPr>
              <a:t>rd</a:t>
            </a:r>
            <a:r>
              <a:rPr b="1" lang="en-US" sz="4400">
                <a:solidFill>
                  <a:srgbClr val="45515E"/>
                </a:solidFill>
                <a:latin typeface="Calibri"/>
                <a:ea typeface="Calibri"/>
                <a:cs typeface="Calibri"/>
                <a:sym typeface="Calibri"/>
              </a:rPr>
              <a:t> Maneuver : Pawlick’s Grip </a:t>
            </a:r>
            <a:r>
              <a:rPr b="1" lang="en-US" sz="4000">
                <a:solidFill>
                  <a:srgbClr val="45515E"/>
                </a:solidFill>
                <a:latin typeface="Calibri"/>
                <a:ea typeface="Calibri"/>
                <a:cs typeface="Calibri"/>
                <a:sym typeface="Calibri"/>
              </a:rPr>
              <a:t>(1</a:t>
            </a:r>
            <a:r>
              <a:rPr b="1" baseline="30000" lang="en-US" sz="4000">
                <a:solidFill>
                  <a:srgbClr val="45515E"/>
                </a:solidFill>
                <a:latin typeface="Calibri"/>
                <a:ea typeface="Calibri"/>
                <a:cs typeface="Calibri"/>
                <a:sym typeface="Calibri"/>
              </a:rPr>
              <a:t>st</a:t>
            </a:r>
            <a:r>
              <a:rPr b="1" lang="en-US" sz="4000">
                <a:solidFill>
                  <a:srgbClr val="45515E"/>
                </a:solidFill>
                <a:latin typeface="Calibri"/>
                <a:ea typeface="Calibri"/>
                <a:cs typeface="Calibri"/>
                <a:sym typeface="Calibri"/>
              </a:rPr>
              <a:t> Pelvic Grip)</a:t>
            </a:r>
            <a:endParaRPr/>
          </a:p>
        </p:txBody>
      </p:sp>
      <p:sp>
        <p:nvSpPr>
          <p:cNvPr id="1103" name="Google Shape;1103;p117"/>
          <p:cNvSpPr txBox="1"/>
          <p:nvPr>
            <p:ph idx="1" type="body"/>
          </p:nvPr>
        </p:nvSpPr>
        <p:spPr>
          <a:xfrm>
            <a:off x="901577" y="1052736"/>
            <a:ext cx="6994623" cy="339538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515E"/>
              </a:buClr>
              <a:buSzPts val="2800"/>
              <a:buNone/>
            </a:pPr>
            <a:r>
              <a:t/>
            </a:r>
            <a:endParaRPr sz="2800"/>
          </a:p>
          <a:p>
            <a:pPr indent="-228600" lvl="0" marL="228600" rtl="0" algn="l">
              <a:lnSpc>
                <a:spcPct val="90000"/>
              </a:lnSpc>
              <a:spcBef>
                <a:spcPts val="1000"/>
              </a:spcBef>
              <a:spcAft>
                <a:spcPts val="0"/>
              </a:spcAft>
              <a:buClr>
                <a:srgbClr val="45515E"/>
              </a:buClr>
              <a:buSzPts val="2800"/>
              <a:buFont typeface="Arial"/>
              <a:buChar char="•"/>
            </a:pPr>
            <a:r>
              <a:rPr lang="en-US" sz="2800"/>
              <a:t>Your thumb is placed on one side of the pelvis while the remaining 4 other fingers are placed on the other side. </a:t>
            </a:r>
            <a:endParaRPr/>
          </a:p>
          <a:p>
            <a:pPr indent="-228600" lvl="0" marL="228600" rtl="0" algn="l">
              <a:lnSpc>
                <a:spcPct val="90000"/>
              </a:lnSpc>
              <a:spcBef>
                <a:spcPts val="1000"/>
              </a:spcBef>
              <a:spcAft>
                <a:spcPts val="0"/>
              </a:spcAft>
              <a:buClr>
                <a:srgbClr val="45515E"/>
              </a:buClr>
              <a:buSzPts val="2800"/>
              <a:buFont typeface="Arial"/>
              <a:buChar char="•"/>
            </a:pPr>
            <a:r>
              <a:rPr b="1" lang="en-US" sz="2800"/>
              <a:t>Deep</a:t>
            </a:r>
            <a:r>
              <a:rPr lang="en-US" sz="2800"/>
              <a:t> but gentle palpation is required till the presenting part is felt. In the majority of cases we can palpate a round and hard object (the fetal head) .</a:t>
            </a:r>
            <a:endParaRPr/>
          </a:p>
        </p:txBody>
      </p:sp>
      <p:sp>
        <p:nvSpPr>
          <p:cNvPr id="1104" name="Google Shape;1104;p117"/>
          <p:cNvSpPr txBox="1"/>
          <p:nvPr/>
        </p:nvSpPr>
        <p:spPr>
          <a:xfrm>
            <a:off x="1127448" y="4220214"/>
            <a:ext cx="9442800" cy="3170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2800">
              <a:solidFill>
                <a:srgbClr val="45515E"/>
              </a:solidFill>
              <a:latin typeface="Calibri"/>
              <a:ea typeface="Calibri"/>
              <a:cs typeface="Calibri"/>
              <a:sym typeface="Calibri"/>
            </a:endParaRPr>
          </a:p>
          <a:p>
            <a:pPr indent="-457200" lvl="0" marL="457200" marR="0" rtl="0" algn="l">
              <a:spcBef>
                <a:spcPts val="0"/>
              </a:spcBef>
              <a:spcAft>
                <a:spcPts val="0"/>
              </a:spcAft>
              <a:buClr>
                <a:srgbClr val="45515E"/>
              </a:buClr>
              <a:buSzPts val="3200"/>
              <a:buFont typeface="Noto Sans Symbols"/>
              <a:buChar char="❖"/>
            </a:pPr>
            <a:r>
              <a:rPr b="1" lang="en-US" sz="3200">
                <a:solidFill>
                  <a:srgbClr val="45515E"/>
                </a:solidFill>
                <a:latin typeface="Calibri"/>
                <a:ea typeface="Calibri"/>
                <a:cs typeface="Calibri"/>
                <a:sym typeface="Calibri"/>
              </a:rPr>
              <a:t>Findings :</a:t>
            </a:r>
            <a:endParaRPr/>
          </a:p>
          <a:p>
            <a:pPr indent="-514350" lvl="0" marL="514350" marR="0" rtl="0" algn="l">
              <a:spcBef>
                <a:spcPts val="0"/>
              </a:spcBef>
              <a:spcAft>
                <a:spcPts val="0"/>
              </a:spcAft>
              <a:buClr>
                <a:srgbClr val="A64D79"/>
              </a:buClr>
              <a:buSzPts val="2800"/>
              <a:buFont typeface="Calibri"/>
              <a:buAutoNum type="arabicPeriod"/>
            </a:pPr>
            <a:r>
              <a:rPr b="1" lang="en-US" sz="2800">
                <a:solidFill>
                  <a:srgbClr val="A64D79"/>
                </a:solidFill>
                <a:latin typeface="Calibri"/>
                <a:ea typeface="Calibri"/>
                <a:cs typeface="Calibri"/>
                <a:sym typeface="Calibri"/>
              </a:rPr>
              <a:t>Identify the presenting part. </a:t>
            </a:r>
            <a:endParaRPr b="1">
              <a:solidFill>
                <a:srgbClr val="A64D79"/>
              </a:solidFill>
            </a:endParaRPr>
          </a:p>
          <a:p>
            <a:pPr indent="-514350" lvl="0" marL="514350" marR="0" rtl="0" algn="l">
              <a:spcBef>
                <a:spcPts val="0"/>
              </a:spcBef>
              <a:spcAft>
                <a:spcPts val="0"/>
              </a:spcAft>
              <a:buClr>
                <a:srgbClr val="A64D79"/>
              </a:buClr>
              <a:buSzPts val="2800"/>
              <a:buFont typeface="Calibri"/>
              <a:buAutoNum type="arabicPeriod"/>
            </a:pPr>
            <a:r>
              <a:rPr b="1" lang="en-US" sz="2800">
                <a:solidFill>
                  <a:srgbClr val="A64D79"/>
                </a:solidFill>
                <a:latin typeface="Calibri"/>
                <a:ea typeface="Calibri"/>
                <a:cs typeface="Calibri"/>
                <a:sym typeface="Calibri"/>
              </a:rPr>
              <a:t>Assess if the presenting part has engaged or not.</a:t>
            </a:r>
            <a:endParaRPr b="1">
              <a:solidFill>
                <a:srgbClr val="A64D79"/>
              </a:solidFill>
            </a:endParaRPr>
          </a:p>
          <a:p>
            <a:pPr indent="0" lvl="0" marL="0" marR="0" rtl="0" algn="l">
              <a:spcBef>
                <a:spcPts val="0"/>
              </a:spcBef>
              <a:spcAft>
                <a:spcPts val="0"/>
              </a:spcAft>
              <a:buNone/>
            </a:pPr>
            <a:r>
              <a:t/>
            </a:r>
            <a:endParaRPr sz="2800">
              <a:solidFill>
                <a:srgbClr val="45515E"/>
              </a:solidFill>
              <a:latin typeface="Calibri"/>
              <a:ea typeface="Calibri"/>
              <a:cs typeface="Calibri"/>
              <a:sym typeface="Calibri"/>
            </a:endParaRPr>
          </a:p>
          <a:p>
            <a:pPr indent="0" lvl="0" marL="0" marR="0" rtl="0" algn="l">
              <a:spcBef>
                <a:spcPts val="0"/>
              </a:spcBef>
              <a:spcAft>
                <a:spcPts val="0"/>
              </a:spcAft>
              <a:buNone/>
            </a:pPr>
            <a:r>
              <a:t/>
            </a:r>
            <a:endParaRPr sz="2800">
              <a:solidFill>
                <a:srgbClr val="45515E"/>
              </a:solidFill>
              <a:latin typeface="Calibri"/>
              <a:ea typeface="Calibri"/>
              <a:cs typeface="Calibri"/>
              <a:sym typeface="Calibri"/>
            </a:endParaRPr>
          </a:p>
          <a:p>
            <a:pPr indent="0" lvl="0" marL="0" marR="0" rtl="0" algn="r">
              <a:spcBef>
                <a:spcPts val="0"/>
              </a:spcBef>
              <a:spcAft>
                <a:spcPts val="0"/>
              </a:spcAft>
              <a:buNone/>
            </a:pPr>
            <a:r>
              <a:t/>
            </a:r>
            <a:endParaRPr sz="2800">
              <a:solidFill>
                <a:srgbClr val="45515E"/>
              </a:solidFill>
              <a:latin typeface="Calibri"/>
              <a:ea typeface="Calibri"/>
              <a:cs typeface="Calibri"/>
              <a:sym typeface="Calibri"/>
            </a:endParaRPr>
          </a:p>
        </p:txBody>
      </p:sp>
      <p:pic>
        <p:nvPicPr>
          <p:cNvPr id="1105" name="Google Shape;1105;p117"/>
          <p:cNvPicPr preferRelativeResize="0"/>
          <p:nvPr/>
        </p:nvPicPr>
        <p:blipFill rotWithShape="1">
          <a:blip r:embed="rId3">
            <a:alphaModFix/>
          </a:blip>
          <a:srcRect b="13367" l="7395" r="4465" t="6128"/>
          <a:stretch/>
        </p:blipFill>
        <p:spPr>
          <a:xfrm>
            <a:off x="8364544" y="1806447"/>
            <a:ext cx="3616602" cy="3384376"/>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9" name="Shape 1109"/>
        <p:cNvGrpSpPr/>
        <p:nvPr/>
      </p:nvGrpSpPr>
      <p:grpSpPr>
        <a:xfrm>
          <a:off x="0" y="0"/>
          <a:ext cx="0" cy="0"/>
          <a:chOff x="0" y="0"/>
          <a:chExt cx="0" cy="0"/>
        </a:xfrm>
      </p:grpSpPr>
      <p:sp>
        <p:nvSpPr>
          <p:cNvPr id="1110" name="Google Shape;1110;p118"/>
          <p:cNvSpPr txBox="1"/>
          <p:nvPr/>
        </p:nvSpPr>
        <p:spPr>
          <a:xfrm>
            <a:off x="479377" y="235992"/>
            <a:ext cx="11521279" cy="1320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45515E"/>
              </a:buClr>
              <a:buSzPts val="4400"/>
              <a:buFont typeface="Calibri"/>
              <a:buNone/>
            </a:pPr>
            <a:r>
              <a:rPr b="1" lang="en-US" sz="4400">
                <a:solidFill>
                  <a:srgbClr val="45515E"/>
                </a:solidFill>
                <a:latin typeface="Calibri"/>
                <a:ea typeface="Calibri"/>
                <a:cs typeface="Calibri"/>
                <a:sym typeface="Calibri"/>
              </a:rPr>
              <a:t>3</a:t>
            </a:r>
            <a:r>
              <a:rPr b="1" baseline="30000" lang="en-US" sz="4400">
                <a:solidFill>
                  <a:srgbClr val="45515E"/>
                </a:solidFill>
                <a:latin typeface="Calibri"/>
                <a:ea typeface="Calibri"/>
                <a:cs typeface="Calibri"/>
                <a:sym typeface="Calibri"/>
              </a:rPr>
              <a:t>rd</a:t>
            </a:r>
            <a:r>
              <a:rPr b="1" lang="en-US" sz="4400">
                <a:solidFill>
                  <a:srgbClr val="45515E"/>
                </a:solidFill>
                <a:latin typeface="Calibri"/>
                <a:ea typeface="Calibri"/>
                <a:cs typeface="Calibri"/>
                <a:sym typeface="Calibri"/>
              </a:rPr>
              <a:t> Maneuver : Pawlick’s Grip </a:t>
            </a:r>
            <a:r>
              <a:rPr b="1" lang="en-US" sz="4000">
                <a:solidFill>
                  <a:srgbClr val="45515E"/>
                </a:solidFill>
                <a:latin typeface="Calibri"/>
                <a:ea typeface="Calibri"/>
                <a:cs typeface="Calibri"/>
                <a:sym typeface="Calibri"/>
              </a:rPr>
              <a:t>(1</a:t>
            </a:r>
            <a:r>
              <a:rPr b="1" baseline="30000" lang="en-US" sz="4000">
                <a:solidFill>
                  <a:srgbClr val="45515E"/>
                </a:solidFill>
                <a:latin typeface="Calibri"/>
                <a:ea typeface="Calibri"/>
                <a:cs typeface="Calibri"/>
                <a:sym typeface="Calibri"/>
              </a:rPr>
              <a:t>st</a:t>
            </a:r>
            <a:r>
              <a:rPr b="1" lang="en-US" sz="4000">
                <a:solidFill>
                  <a:srgbClr val="45515E"/>
                </a:solidFill>
                <a:latin typeface="Calibri"/>
                <a:ea typeface="Calibri"/>
                <a:cs typeface="Calibri"/>
                <a:sym typeface="Calibri"/>
              </a:rPr>
              <a:t> Pelvic Grip) Cont.</a:t>
            </a:r>
            <a:endParaRPr/>
          </a:p>
        </p:txBody>
      </p:sp>
      <p:sp>
        <p:nvSpPr>
          <p:cNvPr id="1111" name="Google Shape;1111;p118"/>
          <p:cNvSpPr txBox="1"/>
          <p:nvPr/>
        </p:nvSpPr>
        <p:spPr>
          <a:xfrm>
            <a:off x="623392" y="1481270"/>
            <a:ext cx="10945216" cy="5111750"/>
          </a:xfrm>
          <a:prstGeom prst="rect">
            <a:avLst/>
          </a:prstGeom>
          <a:noFill/>
          <a:ln>
            <a:noFill/>
          </a:ln>
        </p:spPr>
        <p:txBody>
          <a:bodyPr anchorCtr="0" anchor="t" bIns="45700" lIns="91425" spcFirstLastPara="1" rIns="91425" wrap="square" tIns="45700">
            <a:noAutofit/>
          </a:bodyPr>
          <a:lstStyle/>
          <a:p>
            <a:pPr indent="-203200" lvl="0" marL="171450" marR="0" rtl="0" algn="l">
              <a:lnSpc>
                <a:spcPct val="90000"/>
              </a:lnSpc>
              <a:spcBef>
                <a:spcPts val="0"/>
              </a:spcBef>
              <a:spcAft>
                <a:spcPts val="0"/>
              </a:spcAft>
              <a:buClr>
                <a:srgbClr val="45515E"/>
              </a:buClr>
              <a:buSzPts val="3200"/>
              <a:buFont typeface="Arial"/>
              <a:buChar char="•"/>
            </a:pPr>
            <a:r>
              <a:rPr b="1" lang="en-US" sz="3200">
                <a:solidFill>
                  <a:srgbClr val="45515E"/>
                </a:solidFill>
                <a:latin typeface="Calibri"/>
                <a:ea typeface="Calibri"/>
                <a:cs typeface="Calibri"/>
                <a:sym typeface="Calibri"/>
              </a:rPr>
              <a:t> Notes :</a:t>
            </a:r>
            <a:endParaRPr/>
          </a:p>
          <a:p>
            <a:pPr indent="-177800" lvl="1" marL="514350" marR="0" rtl="0" algn="l">
              <a:lnSpc>
                <a:spcPct val="90000"/>
              </a:lnSpc>
              <a:spcBef>
                <a:spcPts val="375"/>
              </a:spcBef>
              <a:spcAft>
                <a:spcPts val="0"/>
              </a:spcAft>
              <a:buClr>
                <a:srgbClr val="45515E"/>
              </a:buClr>
              <a:buSzPts val="2800"/>
              <a:buFont typeface="Courier New"/>
              <a:buChar char="o"/>
            </a:pPr>
            <a:r>
              <a:rPr b="0" i="0" lang="en-US" sz="2800" u="none" cap="none" strike="noStrike">
                <a:solidFill>
                  <a:srgbClr val="45515E"/>
                </a:solidFill>
                <a:latin typeface="Calibri"/>
                <a:ea typeface="Calibri"/>
                <a:cs typeface="Calibri"/>
                <a:sym typeface="Calibri"/>
              </a:rPr>
              <a:t> A </a:t>
            </a:r>
            <a:r>
              <a:rPr b="1" i="0" lang="en-US" sz="2800" u="none" cap="none" strike="noStrike">
                <a:solidFill>
                  <a:srgbClr val="45515E"/>
                </a:solidFill>
                <a:latin typeface="Calibri"/>
                <a:ea typeface="Calibri"/>
                <a:cs typeface="Calibri"/>
                <a:sym typeface="Calibri"/>
              </a:rPr>
              <a:t>primiparous</a:t>
            </a:r>
            <a:r>
              <a:rPr b="0" i="0" lang="en-US" sz="2800" u="none" cap="none" strike="noStrike">
                <a:solidFill>
                  <a:srgbClr val="45515E"/>
                </a:solidFill>
                <a:latin typeface="Calibri"/>
                <a:ea typeface="Calibri"/>
                <a:cs typeface="Calibri"/>
                <a:sym typeface="Calibri"/>
              </a:rPr>
              <a:t> uterus fundus at </a:t>
            </a:r>
            <a:r>
              <a:rPr b="1" i="0" lang="en-US" sz="2800" u="none" cap="none" strike="noStrike">
                <a:solidFill>
                  <a:srgbClr val="45515E"/>
                </a:solidFill>
                <a:latin typeface="Calibri"/>
                <a:ea typeface="Calibri"/>
                <a:cs typeface="Calibri"/>
                <a:sym typeface="Calibri"/>
              </a:rPr>
              <a:t>term</a:t>
            </a:r>
            <a:r>
              <a:rPr b="0" i="0" lang="en-US" sz="2800" u="none" cap="none" strike="noStrike">
                <a:solidFill>
                  <a:srgbClr val="45515E"/>
                </a:solidFill>
                <a:latin typeface="Calibri"/>
                <a:ea typeface="Calibri"/>
                <a:cs typeface="Calibri"/>
                <a:sym typeface="Calibri"/>
              </a:rPr>
              <a:t> (40wks) is at the level of the </a:t>
            </a:r>
            <a:r>
              <a:rPr b="1" i="0" lang="en-US" sz="2800" u="none" cap="none" strike="noStrike">
                <a:solidFill>
                  <a:srgbClr val="45515E"/>
                </a:solidFill>
                <a:latin typeface="Calibri"/>
                <a:ea typeface="Calibri"/>
                <a:cs typeface="Calibri"/>
                <a:sym typeface="Calibri"/>
              </a:rPr>
              <a:t>xiphysternum</a:t>
            </a:r>
            <a:endParaRPr b="1" i="0" sz="2800" u="none" cap="none" strike="noStrike">
              <a:solidFill>
                <a:srgbClr val="45515E"/>
              </a:solidFill>
              <a:latin typeface="Calibri"/>
              <a:ea typeface="Calibri"/>
              <a:cs typeface="Calibri"/>
              <a:sym typeface="Calibri"/>
            </a:endParaRPr>
          </a:p>
          <a:p>
            <a:pPr indent="-177800" lvl="1" marL="514350" marR="0" rtl="0" algn="l">
              <a:lnSpc>
                <a:spcPct val="90000"/>
              </a:lnSpc>
              <a:spcBef>
                <a:spcPts val="375"/>
              </a:spcBef>
              <a:spcAft>
                <a:spcPts val="0"/>
              </a:spcAft>
              <a:buClr>
                <a:srgbClr val="45515E"/>
              </a:buClr>
              <a:buSzPts val="2800"/>
              <a:buFont typeface="Courier New"/>
              <a:buChar char="o"/>
            </a:pPr>
            <a:r>
              <a:rPr b="0" i="0" lang="en-US" sz="2800" u="none" cap="none" strike="noStrike">
                <a:solidFill>
                  <a:srgbClr val="45515E"/>
                </a:solidFill>
                <a:latin typeface="Calibri"/>
                <a:ea typeface="Calibri"/>
                <a:cs typeface="Calibri"/>
                <a:sym typeface="Calibri"/>
              </a:rPr>
              <a:t>While a </a:t>
            </a:r>
            <a:r>
              <a:rPr b="1" i="0" lang="en-US" sz="2800" u="none" cap="none" strike="noStrike">
                <a:solidFill>
                  <a:srgbClr val="45515E"/>
                </a:solidFill>
                <a:latin typeface="Calibri"/>
                <a:ea typeface="Calibri"/>
                <a:cs typeface="Calibri"/>
                <a:sym typeface="Calibri"/>
              </a:rPr>
              <a:t>multiparpus</a:t>
            </a:r>
            <a:r>
              <a:rPr b="0" i="0" lang="en-US" sz="2800" u="none" cap="none" strike="noStrike">
                <a:solidFill>
                  <a:srgbClr val="45515E"/>
                </a:solidFill>
                <a:latin typeface="Calibri"/>
                <a:ea typeface="Calibri"/>
                <a:cs typeface="Calibri"/>
                <a:sym typeface="Calibri"/>
              </a:rPr>
              <a:t> uterus fundus is at the same level at </a:t>
            </a:r>
            <a:r>
              <a:rPr b="1" i="0" lang="en-US" sz="2800" u="none" cap="none" strike="noStrike">
                <a:solidFill>
                  <a:srgbClr val="45515E"/>
                </a:solidFill>
                <a:latin typeface="Calibri"/>
                <a:ea typeface="Calibri"/>
                <a:cs typeface="Calibri"/>
                <a:sym typeface="Calibri"/>
              </a:rPr>
              <a:t>36 wks </a:t>
            </a:r>
            <a:r>
              <a:rPr b="0" i="0" lang="en-US" sz="2500" u="none" cap="none" strike="noStrike">
                <a:solidFill>
                  <a:srgbClr val="45515E"/>
                </a:solidFill>
                <a:latin typeface="Calibri"/>
                <a:ea typeface="Calibri"/>
                <a:cs typeface="Calibri"/>
                <a:sym typeface="Calibri"/>
              </a:rPr>
              <a:t>(</a:t>
            </a:r>
            <a:r>
              <a:rPr b="0" i="0" lang="en-US" sz="2800" u="none" cap="none" strike="noStrike">
                <a:solidFill>
                  <a:srgbClr val="45515E"/>
                </a:solidFill>
                <a:latin typeface="Calibri"/>
                <a:ea typeface="Calibri"/>
                <a:cs typeface="Calibri"/>
                <a:sym typeface="Calibri"/>
              </a:rPr>
              <a:t>the uterus of primipara is at a lower level than multipara) . </a:t>
            </a:r>
            <a:endParaRPr/>
          </a:p>
          <a:p>
            <a:pPr indent="-177800" lvl="1" marL="514350" marR="0" rtl="0" algn="l">
              <a:lnSpc>
                <a:spcPct val="90000"/>
              </a:lnSpc>
              <a:spcBef>
                <a:spcPts val="375"/>
              </a:spcBef>
              <a:spcAft>
                <a:spcPts val="0"/>
              </a:spcAft>
              <a:buClr>
                <a:srgbClr val="45515E"/>
              </a:buClr>
              <a:buSzPts val="2800"/>
              <a:buFont typeface="Courier New"/>
              <a:buChar char="o"/>
            </a:pPr>
            <a:r>
              <a:rPr b="0" i="0" lang="en-US" sz="2800" u="none" cap="none" strike="noStrike">
                <a:solidFill>
                  <a:srgbClr val="45515E"/>
                </a:solidFill>
                <a:latin typeface="Calibri"/>
                <a:ea typeface="Calibri"/>
                <a:cs typeface="Calibri"/>
                <a:sym typeface="Calibri"/>
              </a:rPr>
              <a:t> in primipara the head gets down at 36-37wks. While for multipara the head gets down in labor.</a:t>
            </a:r>
            <a:endParaRPr/>
          </a:p>
        </p:txBody>
      </p:sp>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5" name="Shape 1115"/>
        <p:cNvGrpSpPr/>
        <p:nvPr/>
      </p:nvGrpSpPr>
      <p:grpSpPr>
        <a:xfrm>
          <a:off x="0" y="0"/>
          <a:ext cx="0" cy="0"/>
          <a:chOff x="0" y="0"/>
          <a:chExt cx="0" cy="0"/>
        </a:xfrm>
      </p:grpSpPr>
      <p:sp>
        <p:nvSpPr>
          <p:cNvPr id="1116" name="Google Shape;1116;p119"/>
          <p:cNvSpPr txBox="1"/>
          <p:nvPr/>
        </p:nvSpPr>
        <p:spPr>
          <a:xfrm>
            <a:off x="1415480" y="205616"/>
            <a:ext cx="9937103" cy="1320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45515E"/>
              </a:buClr>
              <a:buSzPts val="4400"/>
              <a:buFont typeface="Calibri"/>
              <a:buNone/>
            </a:pPr>
            <a:r>
              <a:rPr b="1" lang="en-US" sz="4400">
                <a:solidFill>
                  <a:srgbClr val="45515E"/>
                </a:solidFill>
                <a:latin typeface="Calibri"/>
                <a:ea typeface="Calibri"/>
                <a:cs typeface="Calibri"/>
                <a:sym typeface="Calibri"/>
              </a:rPr>
              <a:t>4th Maneuver : 2</a:t>
            </a:r>
            <a:r>
              <a:rPr b="1" baseline="30000" lang="en-US" sz="4400">
                <a:solidFill>
                  <a:srgbClr val="45515E"/>
                </a:solidFill>
                <a:latin typeface="Calibri"/>
                <a:ea typeface="Calibri"/>
                <a:cs typeface="Calibri"/>
                <a:sym typeface="Calibri"/>
              </a:rPr>
              <a:t>nd</a:t>
            </a:r>
            <a:r>
              <a:rPr b="1" lang="en-US" sz="4400">
                <a:solidFill>
                  <a:srgbClr val="45515E"/>
                </a:solidFill>
                <a:latin typeface="Calibri"/>
                <a:ea typeface="Calibri"/>
                <a:cs typeface="Calibri"/>
                <a:sym typeface="Calibri"/>
              </a:rPr>
              <a:t> </a:t>
            </a:r>
            <a:r>
              <a:rPr b="1" lang="en-US" sz="4000">
                <a:solidFill>
                  <a:srgbClr val="45515E"/>
                </a:solidFill>
                <a:latin typeface="Calibri"/>
                <a:ea typeface="Calibri"/>
                <a:cs typeface="Calibri"/>
                <a:sym typeface="Calibri"/>
              </a:rPr>
              <a:t>Pelvic Grip</a:t>
            </a:r>
            <a:endParaRPr/>
          </a:p>
        </p:txBody>
      </p:sp>
      <p:pic>
        <p:nvPicPr>
          <p:cNvPr id="1117" name="Google Shape;1117;p119"/>
          <p:cNvPicPr preferRelativeResize="0"/>
          <p:nvPr/>
        </p:nvPicPr>
        <p:blipFill rotWithShape="1">
          <a:blip r:embed="rId3">
            <a:alphaModFix/>
          </a:blip>
          <a:srcRect b="10904" l="7688" r="7743" t="6588"/>
          <a:stretch/>
        </p:blipFill>
        <p:spPr>
          <a:xfrm>
            <a:off x="8462417" y="1772816"/>
            <a:ext cx="3538239" cy="3312368"/>
          </a:xfrm>
          <a:prstGeom prst="rect">
            <a:avLst/>
          </a:prstGeom>
          <a:noFill/>
          <a:ln>
            <a:noFill/>
          </a:ln>
        </p:spPr>
      </p:pic>
      <p:sp>
        <p:nvSpPr>
          <p:cNvPr id="1118" name="Google Shape;1118;p119"/>
          <p:cNvSpPr txBox="1"/>
          <p:nvPr>
            <p:ph idx="1" type="body"/>
          </p:nvPr>
        </p:nvSpPr>
        <p:spPr>
          <a:xfrm>
            <a:off x="479387" y="628028"/>
            <a:ext cx="8074800" cy="38805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45515E"/>
              </a:buClr>
              <a:buSzPts val="2800"/>
              <a:buNone/>
            </a:pPr>
            <a:r>
              <a:t/>
            </a:r>
            <a:endParaRPr b="1" sz="2800" u="sng">
              <a:solidFill>
                <a:srgbClr val="1F3864"/>
              </a:solidFill>
            </a:endParaRPr>
          </a:p>
          <a:p>
            <a:pPr indent="-228600" lvl="0" marL="228600" rtl="0" algn="l">
              <a:lnSpc>
                <a:spcPct val="90000"/>
              </a:lnSpc>
              <a:spcBef>
                <a:spcPts val="1000"/>
              </a:spcBef>
              <a:spcAft>
                <a:spcPts val="0"/>
              </a:spcAft>
              <a:buClr>
                <a:srgbClr val="45515E"/>
              </a:buClr>
              <a:buSzPts val="2800"/>
              <a:buFont typeface="Arial"/>
              <a:buChar char="•"/>
            </a:pPr>
            <a:r>
              <a:rPr lang="en-US" sz="2800"/>
              <a:t> A doctor is standing </a:t>
            </a:r>
            <a:r>
              <a:rPr b="1" lang="en-US" sz="2800">
                <a:solidFill>
                  <a:srgbClr val="FF0000"/>
                </a:solidFill>
              </a:rPr>
              <a:t>towards the Pt.’s feet.</a:t>
            </a:r>
            <a:endParaRPr>
              <a:solidFill>
                <a:srgbClr val="FF0000"/>
              </a:solidFill>
            </a:endParaRPr>
          </a:p>
          <a:p>
            <a:pPr indent="-228600" lvl="0" marL="228600" rtl="0" algn="l">
              <a:lnSpc>
                <a:spcPct val="90000"/>
              </a:lnSpc>
              <a:spcBef>
                <a:spcPts val="1000"/>
              </a:spcBef>
              <a:spcAft>
                <a:spcPts val="0"/>
              </a:spcAft>
              <a:buClr>
                <a:srgbClr val="45515E"/>
              </a:buClr>
              <a:buSzPts val="2800"/>
              <a:buFont typeface="Arial"/>
              <a:buChar char="•"/>
            </a:pPr>
            <a:r>
              <a:rPr lang="en-US" sz="2800"/>
              <a:t> The fingers of both hands are located on the lateral surfaces of lower uterine segment and carefully try to insert the fingers between presented part and pelvic inlet.</a:t>
            </a:r>
            <a:endParaRPr/>
          </a:p>
        </p:txBody>
      </p:sp>
      <p:sp>
        <p:nvSpPr>
          <p:cNvPr id="1119" name="Google Shape;1119;p119"/>
          <p:cNvSpPr txBox="1"/>
          <p:nvPr/>
        </p:nvSpPr>
        <p:spPr>
          <a:xfrm>
            <a:off x="479375" y="3256202"/>
            <a:ext cx="10657200" cy="3601800"/>
          </a:xfrm>
          <a:prstGeom prst="rect">
            <a:avLst/>
          </a:prstGeom>
          <a:noFill/>
          <a:ln>
            <a:noFill/>
          </a:ln>
        </p:spPr>
        <p:txBody>
          <a:bodyPr anchorCtr="0" anchor="t" bIns="45700" lIns="91425" spcFirstLastPara="1" rIns="91425" wrap="square" tIns="45700">
            <a:spAutoFit/>
          </a:bodyPr>
          <a:lstStyle/>
          <a:p>
            <a:pPr indent="-457200" lvl="0" marL="457200" marR="0" rtl="0" algn="l">
              <a:spcBef>
                <a:spcPts val="0"/>
              </a:spcBef>
              <a:spcAft>
                <a:spcPts val="0"/>
              </a:spcAft>
              <a:buClr>
                <a:srgbClr val="45515E"/>
              </a:buClr>
              <a:buSzPts val="3200"/>
              <a:buFont typeface="Noto Sans Symbols"/>
              <a:buChar char="❖"/>
            </a:pPr>
            <a:r>
              <a:rPr b="1" lang="en-US" sz="3200">
                <a:solidFill>
                  <a:srgbClr val="45515E"/>
                </a:solidFill>
                <a:latin typeface="Calibri"/>
                <a:ea typeface="Calibri"/>
                <a:cs typeface="Calibri"/>
                <a:sym typeface="Calibri"/>
              </a:rPr>
              <a:t>Findings </a:t>
            </a:r>
            <a:r>
              <a:rPr lang="en-US" sz="3200">
                <a:solidFill>
                  <a:srgbClr val="45515E"/>
                </a:solidFill>
                <a:latin typeface="Calibri"/>
                <a:ea typeface="Calibri"/>
                <a:cs typeface="Calibri"/>
                <a:sym typeface="Calibri"/>
              </a:rPr>
              <a:t>,</a:t>
            </a:r>
            <a:r>
              <a:rPr lang="en-US" sz="2800">
                <a:solidFill>
                  <a:srgbClr val="45515E"/>
                </a:solidFill>
                <a:latin typeface="Calibri"/>
                <a:ea typeface="Calibri"/>
                <a:cs typeface="Calibri"/>
                <a:sym typeface="Calibri"/>
              </a:rPr>
              <a:t>we can determine : </a:t>
            </a:r>
            <a:endParaRPr/>
          </a:p>
          <a:p>
            <a:pPr indent="-514350" lvl="2" marL="1428750" marR="0" rtl="0" algn="l">
              <a:spcBef>
                <a:spcPts val="0"/>
              </a:spcBef>
              <a:spcAft>
                <a:spcPts val="0"/>
              </a:spcAft>
              <a:buClr>
                <a:srgbClr val="45515E"/>
              </a:buClr>
              <a:buSzPts val="2800"/>
              <a:buFont typeface="Calibri"/>
              <a:buAutoNum type="arabicPeriod"/>
            </a:pPr>
            <a:r>
              <a:rPr b="0" i="0" lang="en-US" sz="2800" u="none" cap="none" strike="noStrike">
                <a:solidFill>
                  <a:srgbClr val="45515E"/>
                </a:solidFill>
                <a:latin typeface="Calibri"/>
                <a:ea typeface="Calibri"/>
                <a:cs typeface="Calibri"/>
                <a:sym typeface="Calibri"/>
              </a:rPr>
              <a:t>The presenting part </a:t>
            </a:r>
            <a:endParaRPr/>
          </a:p>
          <a:p>
            <a:pPr indent="-514350" lvl="2" marL="1428750" marR="0" rtl="0" algn="l">
              <a:spcBef>
                <a:spcPts val="0"/>
              </a:spcBef>
              <a:spcAft>
                <a:spcPts val="0"/>
              </a:spcAft>
              <a:buClr>
                <a:srgbClr val="45515E"/>
              </a:buClr>
              <a:buSzPts val="2800"/>
              <a:buFont typeface="Calibri"/>
              <a:buAutoNum type="arabicPeriod"/>
            </a:pPr>
            <a:r>
              <a:rPr b="0" i="0" lang="en-US" sz="2800" u="none" cap="none" strike="noStrike">
                <a:solidFill>
                  <a:srgbClr val="45515E"/>
                </a:solidFill>
                <a:latin typeface="Calibri"/>
                <a:ea typeface="Calibri"/>
                <a:cs typeface="Calibri"/>
                <a:sym typeface="Calibri"/>
              </a:rPr>
              <a:t>Station . </a:t>
            </a:r>
            <a:endParaRPr b="0" i="0" sz="2800" u="none" cap="none" strike="noStrike">
              <a:solidFill>
                <a:srgbClr val="45515E"/>
              </a:solidFill>
              <a:latin typeface="Calibri"/>
              <a:ea typeface="Calibri"/>
              <a:cs typeface="Calibri"/>
              <a:sym typeface="Calibri"/>
            </a:endParaRPr>
          </a:p>
          <a:p>
            <a:pPr indent="-514350" lvl="2" marL="1428750" marR="0" rtl="0" algn="l">
              <a:spcBef>
                <a:spcPts val="0"/>
              </a:spcBef>
              <a:spcAft>
                <a:spcPts val="0"/>
              </a:spcAft>
              <a:buClr>
                <a:srgbClr val="A64D79"/>
              </a:buClr>
              <a:buSzPts val="2800"/>
              <a:buFont typeface="Calibri"/>
              <a:buAutoNum type="arabicPeriod"/>
            </a:pPr>
            <a:r>
              <a:rPr b="1" lang="en-US" sz="2800">
                <a:solidFill>
                  <a:srgbClr val="A64D79"/>
                </a:solidFill>
                <a:latin typeface="Calibri"/>
                <a:ea typeface="Calibri"/>
                <a:cs typeface="Calibri"/>
                <a:sym typeface="Calibri"/>
              </a:rPr>
              <a:t>A</a:t>
            </a:r>
            <a:r>
              <a:rPr b="1" lang="en-US" sz="2800">
                <a:solidFill>
                  <a:srgbClr val="A64D79"/>
                </a:solidFill>
                <a:latin typeface="Calibri"/>
                <a:ea typeface="Calibri"/>
                <a:cs typeface="Calibri"/>
                <a:sym typeface="Calibri"/>
              </a:rPr>
              <a:t>ttitude</a:t>
            </a:r>
            <a:endParaRPr b="1" sz="2800">
              <a:solidFill>
                <a:srgbClr val="A64D79"/>
              </a:solidFill>
              <a:latin typeface="Calibri"/>
              <a:ea typeface="Calibri"/>
              <a:cs typeface="Calibri"/>
              <a:sym typeface="Calibri"/>
            </a:endParaRPr>
          </a:p>
          <a:p>
            <a:pPr indent="-457200" lvl="1" marL="914400" marR="0" rtl="0" algn="l">
              <a:spcBef>
                <a:spcPts val="0"/>
              </a:spcBef>
              <a:spcAft>
                <a:spcPts val="0"/>
              </a:spcAft>
              <a:buClr>
                <a:srgbClr val="45515E"/>
              </a:buClr>
              <a:buSzPts val="2800"/>
              <a:buFont typeface="Courier New"/>
              <a:buChar char="o"/>
            </a:pPr>
            <a:r>
              <a:rPr b="0" i="0" lang="en-US" sz="2800" u="none" cap="none" strike="noStrike">
                <a:solidFill>
                  <a:srgbClr val="45515E"/>
                </a:solidFill>
                <a:latin typeface="Calibri"/>
                <a:ea typeface="Calibri"/>
                <a:cs typeface="Calibri"/>
                <a:sym typeface="Calibri"/>
              </a:rPr>
              <a:t>If the head of the fetus is </a:t>
            </a:r>
            <a:r>
              <a:rPr b="1" i="0" lang="en-US" sz="2800" u="none" cap="none" strike="noStrike">
                <a:solidFill>
                  <a:srgbClr val="45515E"/>
                </a:solidFill>
                <a:latin typeface="Calibri"/>
                <a:ea typeface="Calibri"/>
                <a:cs typeface="Calibri"/>
                <a:sym typeface="Calibri"/>
              </a:rPr>
              <a:t>well flexed</a:t>
            </a:r>
            <a:r>
              <a:rPr b="0" i="0" lang="en-US" sz="2800" u="none" cap="none" strike="noStrike">
                <a:solidFill>
                  <a:srgbClr val="45515E"/>
                </a:solidFill>
                <a:latin typeface="Calibri"/>
                <a:ea typeface="Calibri"/>
                <a:cs typeface="Calibri"/>
                <a:sym typeface="Calibri"/>
              </a:rPr>
              <a:t>, it should be on the opposite side from the fetal back. </a:t>
            </a:r>
            <a:endParaRPr/>
          </a:p>
          <a:p>
            <a:pPr indent="-457200" lvl="1" marL="914400" marR="0" rtl="0" algn="l">
              <a:spcBef>
                <a:spcPts val="0"/>
              </a:spcBef>
              <a:spcAft>
                <a:spcPts val="0"/>
              </a:spcAft>
              <a:buClr>
                <a:srgbClr val="45515E"/>
              </a:buClr>
              <a:buSzPts val="2800"/>
              <a:buFont typeface="Courier New"/>
              <a:buChar char="o"/>
            </a:pPr>
            <a:r>
              <a:rPr b="0" i="0" lang="en-US" sz="2800" u="none" cap="none" strike="noStrike">
                <a:solidFill>
                  <a:srgbClr val="45515E"/>
                </a:solidFill>
                <a:latin typeface="Calibri"/>
                <a:ea typeface="Calibri"/>
                <a:cs typeface="Calibri"/>
                <a:sym typeface="Calibri"/>
              </a:rPr>
              <a:t>If the fetal head is </a:t>
            </a:r>
            <a:r>
              <a:rPr b="1" i="0" lang="en-US" sz="2800" u="none" cap="none" strike="noStrike">
                <a:solidFill>
                  <a:srgbClr val="45515E"/>
                </a:solidFill>
                <a:latin typeface="Calibri"/>
                <a:ea typeface="Calibri"/>
                <a:cs typeface="Calibri"/>
                <a:sym typeface="Calibri"/>
              </a:rPr>
              <a:t>extended</a:t>
            </a:r>
            <a:r>
              <a:rPr b="0" i="0" lang="en-US" sz="2800" u="none" cap="none" strike="noStrike">
                <a:solidFill>
                  <a:srgbClr val="45515E"/>
                </a:solidFill>
                <a:latin typeface="Calibri"/>
                <a:ea typeface="Calibri"/>
                <a:cs typeface="Calibri"/>
                <a:sym typeface="Calibri"/>
              </a:rPr>
              <a:t> though, the occiput is instead felt and is located on the same side as the back.</a:t>
            </a:r>
            <a:endParaRPr/>
          </a:p>
        </p:txBody>
      </p:sp>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3" name="Shape 1123"/>
        <p:cNvGrpSpPr/>
        <p:nvPr/>
      </p:nvGrpSpPr>
      <p:grpSpPr>
        <a:xfrm>
          <a:off x="0" y="0"/>
          <a:ext cx="0" cy="0"/>
          <a:chOff x="0" y="0"/>
          <a:chExt cx="0" cy="0"/>
        </a:xfrm>
      </p:grpSpPr>
      <p:sp>
        <p:nvSpPr>
          <p:cNvPr id="1124" name="Google Shape;1124;p120"/>
          <p:cNvSpPr txBox="1"/>
          <p:nvPr/>
        </p:nvSpPr>
        <p:spPr>
          <a:xfrm>
            <a:off x="1415480" y="205616"/>
            <a:ext cx="9937103" cy="1320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45515E"/>
              </a:buClr>
              <a:buSzPts val="4400"/>
              <a:buFont typeface="Calibri"/>
              <a:buNone/>
            </a:pPr>
            <a:r>
              <a:rPr b="1" lang="en-US" sz="4400">
                <a:solidFill>
                  <a:srgbClr val="45515E"/>
                </a:solidFill>
                <a:latin typeface="Calibri"/>
                <a:ea typeface="Calibri"/>
                <a:cs typeface="Calibri"/>
                <a:sym typeface="Calibri"/>
              </a:rPr>
              <a:t>Rule of 5</a:t>
            </a:r>
            <a:endParaRPr b="1" sz="4000">
              <a:solidFill>
                <a:srgbClr val="45515E"/>
              </a:solidFill>
              <a:latin typeface="Calibri"/>
              <a:ea typeface="Calibri"/>
              <a:cs typeface="Calibri"/>
              <a:sym typeface="Calibri"/>
            </a:endParaRPr>
          </a:p>
        </p:txBody>
      </p:sp>
      <p:sp>
        <p:nvSpPr>
          <p:cNvPr id="1125" name="Google Shape;1125;p120"/>
          <p:cNvSpPr txBox="1"/>
          <p:nvPr>
            <p:ph idx="1" type="body"/>
          </p:nvPr>
        </p:nvSpPr>
        <p:spPr>
          <a:xfrm>
            <a:off x="983431" y="1268760"/>
            <a:ext cx="10369151" cy="3880485"/>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800"/>
              <a:buFont typeface="Arial"/>
              <a:buChar char="•"/>
            </a:pPr>
            <a:r>
              <a:rPr lang="en-US" sz="2800"/>
              <a:t> If you can feel the whole of fetus head above the pelvic brim so it is (free) and  recorded as 5/5. </a:t>
            </a:r>
            <a:endParaRPr/>
          </a:p>
          <a:p>
            <a:pPr indent="-228600" lvl="0" marL="228600" rtl="0" algn="l">
              <a:lnSpc>
                <a:spcPct val="90000"/>
              </a:lnSpc>
              <a:spcBef>
                <a:spcPts val="1000"/>
              </a:spcBef>
              <a:spcAft>
                <a:spcPts val="0"/>
              </a:spcAft>
              <a:buClr>
                <a:srgbClr val="45515E"/>
              </a:buClr>
              <a:buSzPts val="2800"/>
              <a:buFont typeface="Arial"/>
              <a:buChar char="•"/>
            </a:pPr>
            <a:r>
              <a:rPr lang="en-US" sz="2800"/>
              <a:t>But it is (engaged) if you feel only 2/5th or less </a:t>
            </a:r>
            <a:r>
              <a:rPr lang="en-US" sz="2400"/>
              <a:t>(method for diagnosis of engagement on abdominal exam).</a:t>
            </a:r>
            <a:endParaRPr sz="2800"/>
          </a:p>
        </p:txBody>
      </p:sp>
      <p:pic>
        <p:nvPicPr>
          <p:cNvPr descr="unnamed (1)" id="1126" name="Google Shape;1126;p120"/>
          <p:cNvPicPr preferRelativeResize="0"/>
          <p:nvPr/>
        </p:nvPicPr>
        <p:blipFill rotWithShape="1">
          <a:blip r:embed="rId3">
            <a:alphaModFix/>
          </a:blip>
          <a:srcRect b="57399" l="1639" r="0" t="1198"/>
          <a:stretch/>
        </p:blipFill>
        <p:spPr>
          <a:xfrm>
            <a:off x="1152538" y="3140968"/>
            <a:ext cx="4655430" cy="3195196"/>
          </a:xfrm>
          <a:prstGeom prst="rect">
            <a:avLst/>
          </a:prstGeom>
          <a:noFill/>
          <a:ln>
            <a:noFill/>
          </a:ln>
        </p:spPr>
      </p:pic>
      <p:pic>
        <p:nvPicPr>
          <p:cNvPr descr="unnamed (1)" id="1127" name="Google Shape;1127;p120"/>
          <p:cNvPicPr preferRelativeResize="0"/>
          <p:nvPr>
            <p:ph idx="2" type="body"/>
          </p:nvPr>
        </p:nvPicPr>
        <p:blipFill rotWithShape="1">
          <a:blip r:embed="rId3">
            <a:alphaModFix/>
          </a:blip>
          <a:srcRect b="0" l="0" r="0" t="43951"/>
          <a:stretch/>
        </p:blipFill>
        <p:spPr>
          <a:xfrm>
            <a:off x="6408421" y="2719315"/>
            <a:ext cx="4320480" cy="3948472"/>
          </a:xfrm>
          <a:prstGeom prst="rect">
            <a:avLst/>
          </a:prstGeom>
          <a:noFill/>
          <a:ln>
            <a:noFill/>
          </a:ln>
        </p:spPr>
      </p:pic>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1" name="Shape 1131"/>
        <p:cNvGrpSpPr/>
        <p:nvPr/>
      </p:nvGrpSpPr>
      <p:grpSpPr>
        <a:xfrm>
          <a:off x="0" y="0"/>
          <a:ext cx="0" cy="0"/>
          <a:chOff x="0" y="0"/>
          <a:chExt cx="0" cy="0"/>
        </a:xfrm>
      </p:grpSpPr>
      <p:sp>
        <p:nvSpPr>
          <p:cNvPr id="1132" name="Google Shape;1132;p121"/>
          <p:cNvSpPr txBox="1"/>
          <p:nvPr>
            <p:ph type="title"/>
          </p:nvPr>
        </p:nvSpPr>
        <p:spPr>
          <a:xfrm>
            <a:off x="263352" y="1052736"/>
            <a:ext cx="11017224" cy="1320800"/>
          </a:xfrm>
          <a:prstGeom prst="rect">
            <a:avLst/>
          </a:prstGeom>
          <a:noFill/>
          <a:ln>
            <a:noFill/>
          </a:ln>
        </p:spPr>
        <p:txBody>
          <a:bodyPr anchorCtr="0" anchor="ctr" bIns="45700" lIns="91425" spcFirstLastPara="1" rIns="91425" wrap="square" tIns="45700">
            <a:normAutofit/>
          </a:bodyPr>
          <a:lstStyle/>
          <a:p>
            <a:pPr indent="-457200" lvl="0" marL="457200" rtl="0" algn="l">
              <a:lnSpc>
                <a:spcPct val="90000"/>
              </a:lnSpc>
              <a:spcBef>
                <a:spcPts val="0"/>
              </a:spcBef>
              <a:spcAft>
                <a:spcPts val="0"/>
              </a:spcAft>
              <a:buClr>
                <a:srgbClr val="45515E"/>
              </a:buClr>
              <a:buSzPts val="3200"/>
              <a:buFont typeface="Noto Sans Symbols"/>
              <a:buChar char="❖"/>
            </a:pPr>
            <a:r>
              <a:rPr lang="en-US" sz="3200">
                <a:latin typeface="Calibri"/>
                <a:ea typeface="Calibri"/>
                <a:cs typeface="Calibri"/>
                <a:sym typeface="Calibri"/>
              </a:rPr>
              <a:t>to complete the obstetric examination you have to mention : </a:t>
            </a:r>
            <a:endParaRPr/>
          </a:p>
        </p:txBody>
      </p:sp>
      <p:sp>
        <p:nvSpPr>
          <p:cNvPr id="1133" name="Google Shape;1133;p121"/>
          <p:cNvSpPr txBox="1"/>
          <p:nvPr>
            <p:ph idx="1" type="body"/>
          </p:nvPr>
        </p:nvSpPr>
        <p:spPr>
          <a:xfrm>
            <a:off x="551384" y="1988840"/>
            <a:ext cx="10873208" cy="475252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45515E"/>
              </a:buClr>
              <a:buSzPts val="2800"/>
              <a:buFont typeface="Courier New"/>
              <a:buChar char="o"/>
            </a:pPr>
            <a:r>
              <a:rPr lang="en-US" sz="2800"/>
              <a:t> Measure blood pressure </a:t>
            </a:r>
            <a:r>
              <a:rPr lang="en-US" sz="2400"/>
              <a:t>(It's very Important and has it's own mark on the check list/OSCE ) </a:t>
            </a:r>
            <a:endParaRPr/>
          </a:p>
          <a:p>
            <a:pPr indent="-228600" lvl="0" marL="228600" rtl="0" algn="l">
              <a:lnSpc>
                <a:spcPct val="90000"/>
              </a:lnSpc>
              <a:spcBef>
                <a:spcPts val="1000"/>
              </a:spcBef>
              <a:spcAft>
                <a:spcPts val="0"/>
              </a:spcAft>
              <a:buClr>
                <a:srgbClr val="45515E"/>
              </a:buClr>
              <a:buSzPts val="2800"/>
              <a:buFont typeface="Courier New"/>
              <a:buChar char="o"/>
            </a:pPr>
            <a:r>
              <a:rPr lang="en-US" sz="2800"/>
              <a:t> Auscultating the baby’s heart : </a:t>
            </a:r>
            <a:endParaRPr/>
          </a:p>
          <a:p>
            <a:pPr indent="-228600" lvl="1" marL="685800" rtl="0" algn="l">
              <a:lnSpc>
                <a:spcPct val="90000"/>
              </a:lnSpc>
              <a:spcBef>
                <a:spcPts val="500"/>
              </a:spcBef>
              <a:spcAft>
                <a:spcPts val="0"/>
              </a:spcAft>
              <a:buClr>
                <a:srgbClr val="45515E"/>
              </a:buClr>
              <a:buSzPts val="2800"/>
              <a:buFont typeface="Arial"/>
              <a:buChar char="•"/>
            </a:pPr>
            <a:r>
              <a:rPr lang="en-US" sz="2800"/>
              <a:t>This is best heard over the baby’s shoulder. If you have correctly identified the lie ,you should roughly know where this is.</a:t>
            </a:r>
            <a:endParaRPr/>
          </a:p>
          <a:p>
            <a:pPr indent="-228600" lvl="1" marL="685800" rtl="0" algn="l">
              <a:lnSpc>
                <a:spcPct val="90000"/>
              </a:lnSpc>
              <a:spcBef>
                <a:spcPts val="500"/>
              </a:spcBef>
              <a:spcAft>
                <a:spcPts val="0"/>
              </a:spcAft>
              <a:buClr>
                <a:srgbClr val="45515E"/>
              </a:buClr>
              <a:buSzPts val="2800"/>
              <a:buFont typeface="Arial"/>
              <a:buChar char="•"/>
            </a:pPr>
            <a:r>
              <a:rPr lang="en-US" sz="2800"/>
              <a:t>Put either your Doppler ultrasound or Pinard stethoscope over this area and listen. </a:t>
            </a:r>
            <a:endParaRPr/>
          </a:p>
          <a:p>
            <a:pPr indent="-228600" lvl="1" marL="685800" rtl="0" algn="l">
              <a:lnSpc>
                <a:spcPct val="90000"/>
              </a:lnSpc>
              <a:spcBef>
                <a:spcPts val="500"/>
              </a:spcBef>
              <a:spcAft>
                <a:spcPts val="0"/>
              </a:spcAft>
              <a:buClr>
                <a:srgbClr val="45515E"/>
              </a:buClr>
              <a:buSzPts val="2800"/>
              <a:buFont typeface="Arial"/>
              <a:buChar char="•"/>
            </a:pPr>
            <a:r>
              <a:rPr lang="en-US" sz="2800"/>
              <a:t>The baby’s heart rate should be between 110-160bpm (ensure you are not incorrectly hearing the transmission of mum’s, remember hers will be slower).</a:t>
            </a:r>
            <a:endParaRPr/>
          </a:p>
          <a:p>
            <a:pPr indent="-228600" lvl="0" marL="228600" rtl="0" algn="l">
              <a:lnSpc>
                <a:spcPct val="90000"/>
              </a:lnSpc>
              <a:spcBef>
                <a:spcPts val="1000"/>
              </a:spcBef>
              <a:spcAft>
                <a:spcPts val="0"/>
              </a:spcAft>
              <a:buClr>
                <a:srgbClr val="45515E"/>
              </a:buClr>
              <a:buSzPts val="2800"/>
              <a:buFont typeface="Courier New"/>
              <a:buChar char="o"/>
            </a:pPr>
            <a:r>
              <a:rPr lang="en-US" sz="2800"/>
              <a:t> Perform a vaginal examination ONLY IF INDICATED </a:t>
            </a:r>
            <a:endParaRPr/>
          </a:p>
          <a:p>
            <a:pPr indent="0" lvl="0" marL="0" rtl="0" algn="l">
              <a:lnSpc>
                <a:spcPct val="90000"/>
              </a:lnSpc>
              <a:spcBef>
                <a:spcPts val="1000"/>
              </a:spcBef>
              <a:spcAft>
                <a:spcPts val="0"/>
              </a:spcAft>
              <a:buClr>
                <a:srgbClr val="45515E"/>
              </a:buClr>
              <a:buSzPts val="2800"/>
              <a:buNone/>
            </a:pPr>
            <a:r>
              <a:t/>
            </a:r>
            <a:endParaRPr sz="2800"/>
          </a:p>
        </p:txBody>
      </p:sp>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7" name="Shape 1137"/>
        <p:cNvGrpSpPr/>
        <p:nvPr/>
      </p:nvGrpSpPr>
      <p:grpSpPr>
        <a:xfrm>
          <a:off x="0" y="0"/>
          <a:ext cx="0" cy="0"/>
          <a:chOff x="0" y="0"/>
          <a:chExt cx="0" cy="0"/>
        </a:xfrm>
      </p:grpSpPr>
      <p:sp>
        <p:nvSpPr>
          <p:cNvPr id="1138" name="Google Shape;1138;p122"/>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Station </a:t>
            </a:r>
            <a:endParaRPr/>
          </a:p>
        </p:txBody>
      </p:sp>
      <p:sp>
        <p:nvSpPr>
          <p:cNvPr id="1139" name="Google Shape;1139;p122"/>
          <p:cNvSpPr txBox="1"/>
          <p:nvPr>
            <p:ph idx="1" type="body"/>
          </p:nvPr>
        </p:nvSpPr>
        <p:spPr>
          <a:xfrm>
            <a:off x="0" y="1127475"/>
            <a:ext cx="8346000" cy="573060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45515E"/>
              </a:buClr>
              <a:buSzPts val="2800"/>
              <a:buChar char="❖"/>
            </a:pPr>
            <a:r>
              <a:rPr b="1" lang="en-US"/>
              <a:t> </a:t>
            </a:r>
            <a:r>
              <a:rPr b="1" lang="en-US" sz="2400"/>
              <a:t>33 years old , primiparous , GA 41 wks , planned for induction of labor.  </a:t>
            </a:r>
            <a:endParaRPr sz="2400"/>
          </a:p>
          <a:p>
            <a:pPr indent="-514350" lvl="1" marL="971550" rtl="0" algn="l">
              <a:lnSpc>
                <a:spcPct val="90000"/>
              </a:lnSpc>
              <a:spcBef>
                <a:spcPts val="500"/>
              </a:spcBef>
              <a:spcAft>
                <a:spcPts val="0"/>
              </a:spcAft>
              <a:buClr>
                <a:srgbClr val="45515E"/>
              </a:buClr>
              <a:buSzPts val="2800"/>
              <a:buFont typeface="Calibri"/>
              <a:buAutoNum type="arabicPeriod"/>
            </a:pPr>
            <a:r>
              <a:rPr lang="en-US"/>
              <a:t>What are the relevant points in Hx you want to ask about? </a:t>
            </a:r>
            <a:r>
              <a:rPr b="1" lang="en-US" sz="2100">
                <a:solidFill>
                  <a:srgbClr val="FF9900"/>
                </a:solidFill>
              </a:rPr>
              <a:t>sure date, fetal movement, ROM, bleeding, abdominal pain</a:t>
            </a:r>
            <a:endParaRPr b="1" sz="1700">
              <a:solidFill>
                <a:srgbClr val="FF9900"/>
              </a:solidFill>
            </a:endParaRPr>
          </a:p>
          <a:p>
            <a:pPr indent="-488950" lvl="1" marL="971550" rtl="0" algn="l">
              <a:lnSpc>
                <a:spcPct val="90000"/>
              </a:lnSpc>
              <a:spcBef>
                <a:spcPts val="500"/>
              </a:spcBef>
              <a:spcAft>
                <a:spcPts val="0"/>
              </a:spcAft>
              <a:buClr>
                <a:srgbClr val="45515E"/>
              </a:buClr>
              <a:buSzPts val="2400"/>
              <a:buFont typeface="Calibri"/>
              <a:buAutoNum type="arabicPeriod"/>
            </a:pPr>
            <a:r>
              <a:rPr lang="en-US"/>
              <a:t>Name the maneuvers in </a:t>
            </a:r>
            <a:endParaRPr/>
          </a:p>
          <a:p>
            <a:pPr indent="0" lvl="0" marL="0" rtl="0" algn="l">
              <a:lnSpc>
                <a:spcPct val="90000"/>
              </a:lnSpc>
              <a:spcBef>
                <a:spcPts val="500"/>
              </a:spcBef>
              <a:spcAft>
                <a:spcPts val="0"/>
              </a:spcAft>
              <a:buNone/>
            </a:pPr>
            <a:r>
              <a:rPr lang="en-US" sz="2400"/>
              <a:t>A</a:t>
            </a:r>
            <a:r>
              <a:rPr lang="en-US" sz="2400"/>
              <a:t>→ </a:t>
            </a:r>
            <a:r>
              <a:rPr b="1" lang="en-US" sz="2100">
                <a:solidFill>
                  <a:srgbClr val="FF9900"/>
                </a:solidFill>
              </a:rPr>
              <a:t>1st pelvic grip</a:t>
            </a:r>
            <a:r>
              <a:rPr lang="en-US" sz="2400"/>
              <a:t>, B</a:t>
            </a:r>
            <a:r>
              <a:rPr lang="en-US" sz="2400"/>
              <a:t>→ </a:t>
            </a:r>
            <a:r>
              <a:rPr b="1" lang="en-US" sz="2100">
                <a:solidFill>
                  <a:srgbClr val="FF9900"/>
                </a:solidFill>
              </a:rPr>
              <a:t>lateral grip</a:t>
            </a:r>
            <a:r>
              <a:rPr lang="en-US" sz="2400"/>
              <a:t>, C</a:t>
            </a:r>
            <a:r>
              <a:rPr lang="en-US" sz="2400"/>
              <a:t>→ </a:t>
            </a:r>
            <a:r>
              <a:rPr b="1" lang="en-US" sz="2100">
                <a:solidFill>
                  <a:srgbClr val="FF9900"/>
                </a:solidFill>
              </a:rPr>
              <a:t>symphyseal</a:t>
            </a:r>
            <a:r>
              <a:rPr b="1" lang="en-US" sz="2100">
                <a:solidFill>
                  <a:srgbClr val="FF9900"/>
                </a:solidFill>
              </a:rPr>
              <a:t> fundal </a:t>
            </a:r>
            <a:r>
              <a:rPr b="1" lang="en-US" sz="2100">
                <a:solidFill>
                  <a:srgbClr val="FF9900"/>
                </a:solidFill>
              </a:rPr>
              <a:t>height</a:t>
            </a:r>
            <a:endParaRPr b="1" sz="2100">
              <a:solidFill>
                <a:srgbClr val="FF9900"/>
              </a:solidFill>
            </a:endParaRPr>
          </a:p>
          <a:p>
            <a:pPr indent="-488950" lvl="1" marL="971550" rtl="0" algn="l">
              <a:lnSpc>
                <a:spcPct val="90000"/>
              </a:lnSpc>
              <a:spcBef>
                <a:spcPts val="500"/>
              </a:spcBef>
              <a:spcAft>
                <a:spcPts val="0"/>
              </a:spcAft>
              <a:buClr>
                <a:srgbClr val="45515E"/>
              </a:buClr>
              <a:buSzPts val="2400"/>
              <a:buFont typeface="Calibri"/>
              <a:buAutoNum type="arabicPeriod"/>
            </a:pPr>
            <a:r>
              <a:rPr lang="en-US"/>
              <a:t>What are the findings on physical exam on </a:t>
            </a:r>
            <a:endParaRPr/>
          </a:p>
          <a:p>
            <a:pPr indent="0" lvl="0" marL="0" rtl="0" algn="l">
              <a:lnSpc>
                <a:spcPct val="90000"/>
              </a:lnSpc>
              <a:spcBef>
                <a:spcPts val="500"/>
              </a:spcBef>
              <a:spcAft>
                <a:spcPts val="0"/>
              </a:spcAft>
              <a:buNone/>
            </a:pPr>
            <a:r>
              <a:rPr lang="en-US" sz="2400"/>
              <a:t>B</a:t>
            </a:r>
            <a:r>
              <a:rPr lang="en-US" sz="2400"/>
              <a:t>→ </a:t>
            </a:r>
            <a:r>
              <a:rPr b="1" lang="en-US" sz="2000">
                <a:solidFill>
                  <a:srgbClr val="FF9900"/>
                </a:solidFill>
              </a:rPr>
              <a:t>fetal back</a:t>
            </a:r>
            <a:r>
              <a:rPr b="1" lang="en-US" sz="2000">
                <a:solidFill>
                  <a:srgbClr val="FF9900"/>
                </a:solidFill>
              </a:rPr>
              <a:t> location</a:t>
            </a:r>
            <a:r>
              <a:rPr lang="en-US" sz="2400"/>
              <a:t>, C</a:t>
            </a:r>
            <a:r>
              <a:rPr lang="en-US" sz="2400"/>
              <a:t>→ </a:t>
            </a:r>
            <a:r>
              <a:rPr b="1" lang="en-US" sz="2000">
                <a:solidFill>
                  <a:srgbClr val="FF9900"/>
                </a:solidFill>
              </a:rPr>
              <a:t>uterine size (any discrepancy with GA)</a:t>
            </a:r>
            <a:endParaRPr b="1" sz="2000">
              <a:solidFill>
                <a:srgbClr val="FF9900"/>
              </a:solidFill>
            </a:endParaRPr>
          </a:p>
          <a:p>
            <a:pPr indent="-488950" lvl="1" marL="971550" rtl="0" algn="l">
              <a:lnSpc>
                <a:spcPct val="90000"/>
              </a:lnSpc>
              <a:spcBef>
                <a:spcPts val="500"/>
              </a:spcBef>
              <a:spcAft>
                <a:spcPts val="0"/>
              </a:spcAft>
              <a:buClr>
                <a:srgbClr val="45515E"/>
              </a:buClr>
              <a:buSzPts val="2400"/>
              <a:buFont typeface="Calibri"/>
              <a:buAutoNum type="arabicPeriod"/>
            </a:pPr>
            <a:r>
              <a:rPr lang="en-US"/>
              <a:t>what are the relevant physical exam findings in this patient? </a:t>
            </a:r>
            <a:r>
              <a:rPr b="1" lang="en-US" sz="2100">
                <a:solidFill>
                  <a:srgbClr val="FF9900"/>
                </a:solidFill>
              </a:rPr>
              <a:t>engagement+ fetal attitude to confirm presentation, fetal lie, discrepancy between ut. size and GA </a:t>
            </a:r>
            <a:endParaRPr b="1" sz="1700">
              <a:solidFill>
                <a:srgbClr val="FF9900"/>
              </a:solidFill>
            </a:endParaRPr>
          </a:p>
          <a:p>
            <a:pPr indent="-488950" lvl="1" marL="971550" rtl="0" algn="l">
              <a:lnSpc>
                <a:spcPct val="90000"/>
              </a:lnSpc>
              <a:spcBef>
                <a:spcPts val="500"/>
              </a:spcBef>
              <a:spcAft>
                <a:spcPts val="0"/>
              </a:spcAft>
              <a:buClr>
                <a:srgbClr val="45515E"/>
              </a:buClr>
              <a:buSzPts val="2400"/>
              <a:buFont typeface="Calibri"/>
              <a:buAutoNum type="arabicPeriod"/>
            </a:pPr>
            <a:r>
              <a:rPr lang="en-US"/>
              <a:t>CTG pic ? It was Reactive </a:t>
            </a:r>
            <a:endParaRPr sz="2000"/>
          </a:p>
          <a:p>
            <a:pPr indent="-488950" lvl="1" marL="971550" rtl="0" algn="l">
              <a:lnSpc>
                <a:spcPct val="90000"/>
              </a:lnSpc>
              <a:spcBef>
                <a:spcPts val="500"/>
              </a:spcBef>
              <a:spcAft>
                <a:spcPts val="0"/>
              </a:spcAft>
              <a:buClr>
                <a:srgbClr val="45515E"/>
              </a:buClr>
              <a:buSzPts val="2400"/>
              <a:buFont typeface="Calibri"/>
              <a:buAutoNum type="arabicPeriod"/>
            </a:pPr>
            <a:r>
              <a:rPr lang="en-US"/>
              <a:t>before proceeding into (induction of labor) what do you want to make sure of? </a:t>
            </a:r>
            <a:r>
              <a:rPr b="1" lang="en-US" sz="2100">
                <a:solidFill>
                  <a:srgbClr val="FF9900"/>
                </a:solidFill>
              </a:rPr>
              <a:t>sure date, if the pt. </a:t>
            </a:r>
            <a:r>
              <a:rPr b="1" lang="en-US" sz="2100">
                <a:solidFill>
                  <a:srgbClr val="FF9900"/>
                </a:solidFill>
              </a:rPr>
              <a:t>candidate</a:t>
            </a:r>
            <a:r>
              <a:rPr b="1" lang="en-US" sz="2100">
                <a:solidFill>
                  <a:srgbClr val="FF9900"/>
                </a:solidFill>
              </a:rPr>
              <a:t> for vaginal </a:t>
            </a:r>
            <a:r>
              <a:rPr b="1" lang="en-US" sz="2100">
                <a:solidFill>
                  <a:srgbClr val="FF9900"/>
                </a:solidFill>
              </a:rPr>
              <a:t>delivery</a:t>
            </a:r>
            <a:endParaRPr b="1" sz="1700">
              <a:solidFill>
                <a:srgbClr val="FF9900"/>
              </a:solidFill>
            </a:endParaRPr>
          </a:p>
          <a:p>
            <a:pPr indent="-50800" lvl="0" marL="228600" rtl="0" algn="l">
              <a:lnSpc>
                <a:spcPct val="90000"/>
              </a:lnSpc>
              <a:spcBef>
                <a:spcPts val="1000"/>
              </a:spcBef>
              <a:spcAft>
                <a:spcPts val="0"/>
              </a:spcAft>
              <a:buClr>
                <a:srgbClr val="45515E"/>
              </a:buClr>
              <a:buSzPts val="2800"/>
              <a:buNone/>
            </a:pPr>
            <a:r>
              <a:t/>
            </a:r>
            <a:endParaRPr/>
          </a:p>
        </p:txBody>
      </p:sp>
      <p:pic>
        <p:nvPicPr>
          <p:cNvPr id="1140" name="Google Shape;1140;p122"/>
          <p:cNvPicPr preferRelativeResize="0"/>
          <p:nvPr/>
        </p:nvPicPr>
        <p:blipFill rotWithShape="1">
          <a:blip r:embed="rId3">
            <a:alphaModFix/>
          </a:blip>
          <a:srcRect b="0" l="0" r="0" t="0"/>
          <a:stretch/>
        </p:blipFill>
        <p:spPr>
          <a:xfrm>
            <a:off x="8346005" y="1127472"/>
            <a:ext cx="3291942" cy="2053114"/>
          </a:xfrm>
          <a:prstGeom prst="rect">
            <a:avLst/>
          </a:prstGeom>
          <a:noFill/>
          <a:ln>
            <a:noFill/>
          </a:ln>
        </p:spPr>
      </p:pic>
      <p:pic>
        <p:nvPicPr>
          <p:cNvPr descr="Objective investigation of a pregnant woman" id="1141" name="Google Shape;1141;p122"/>
          <p:cNvPicPr preferRelativeResize="0"/>
          <p:nvPr/>
        </p:nvPicPr>
        <p:blipFill rotWithShape="1">
          <a:blip r:embed="rId4">
            <a:alphaModFix/>
          </a:blip>
          <a:srcRect b="0" l="0" r="27788" t="0"/>
          <a:stretch/>
        </p:blipFill>
        <p:spPr>
          <a:xfrm>
            <a:off x="9049678" y="4855974"/>
            <a:ext cx="1884592" cy="1752600"/>
          </a:xfrm>
          <a:prstGeom prst="rect">
            <a:avLst/>
          </a:prstGeom>
          <a:noFill/>
          <a:ln>
            <a:noFill/>
          </a:ln>
        </p:spPr>
      </p:pic>
      <p:pic>
        <p:nvPicPr>
          <p:cNvPr descr="Objective investigation of a pregnant woman" id="1142" name="Google Shape;1142;p122"/>
          <p:cNvPicPr preferRelativeResize="0"/>
          <p:nvPr/>
        </p:nvPicPr>
        <p:blipFill rotWithShape="1">
          <a:blip r:embed="rId5">
            <a:alphaModFix/>
          </a:blip>
          <a:srcRect b="13543" l="9701" r="7955" t="0"/>
          <a:stretch/>
        </p:blipFill>
        <p:spPr>
          <a:xfrm>
            <a:off x="8767690" y="3129574"/>
            <a:ext cx="2448560" cy="1726391"/>
          </a:xfrm>
          <a:prstGeom prst="rect">
            <a:avLst/>
          </a:prstGeom>
          <a:noFill/>
          <a:ln>
            <a:noFill/>
          </a:ln>
        </p:spPr>
      </p:pic>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6" name="Shape 1146"/>
        <p:cNvGrpSpPr/>
        <p:nvPr/>
      </p:nvGrpSpPr>
      <p:grpSpPr>
        <a:xfrm>
          <a:off x="0" y="0"/>
          <a:ext cx="0" cy="0"/>
          <a:chOff x="0" y="0"/>
          <a:chExt cx="0" cy="0"/>
        </a:xfrm>
      </p:grpSpPr>
      <p:sp>
        <p:nvSpPr>
          <p:cNvPr id="1147" name="Google Shape;1147;p123"/>
          <p:cNvSpPr txBox="1"/>
          <p:nvPr>
            <p:ph type="title"/>
          </p:nvPr>
        </p:nvSpPr>
        <p:spPr>
          <a:xfrm>
            <a:off x="1919511" y="2060848"/>
            <a:ext cx="8352977" cy="4176464"/>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45515E"/>
              </a:buClr>
              <a:buSzPts val="6600"/>
              <a:buFont typeface="Calibri"/>
              <a:buNone/>
            </a:pPr>
            <a:r>
              <a:rPr b="1" lang="en-US" sz="6600"/>
              <a:t>Pelvic Examination </a:t>
            </a:r>
            <a:br>
              <a:rPr b="1" lang="en-US" sz="6600"/>
            </a:br>
            <a:r>
              <a:rPr b="1" lang="en-US" sz="5400"/>
              <a:t>(Bimanual ,Speculum Examination) </a:t>
            </a:r>
            <a:endParaRPr b="1" sz="6600"/>
          </a:p>
        </p:txBody>
      </p:sp>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1" name="Shape 1151"/>
        <p:cNvGrpSpPr/>
        <p:nvPr/>
      </p:nvGrpSpPr>
      <p:grpSpPr>
        <a:xfrm>
          <a:off x="0" y="0"/>
          <a:ext cx="0" cy="0"/>
          <a:chOff x="0" y="0"/>
          <a:chExt cx="0" cy="0"/>
        </a:xfrm>
      </p:grpSpPr>
      <p:sp>
        <p:nvSpPr>
          <p:cNvPr id="1152" name="Google Shape;1152;p124"/>
          <p:cNvSpPr txBox="1"/>
          <p:nvPr>
            <p:ph type="title"/>
          </p:nvPr>
        </p:nvSpPr>
        <p:spPr>
          <a:xfrm>
            <a:off x="1379736" y="2768600"/>
            <a:ext cx="9432528" cy="13208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45515E"/>
              </a:buClr>
              <a:buSzPts val="6600"/>
              <a:buFont typeface="Calibri"/>
              <a:buNone/>
            </a:pPr>
            <a:r>
              <a:rPr b="1" lang="en-US" sz="6600"/>
              <a:t>Bimanual Examination</a:t>
            </a:r>
            <a:br>
              <a:rPr b="1" lang="en-US" sz="6600"/>
            </a:br>
            <a:br>
              <a:rPr b="1" lang="en-US" sz="6600"/>
            </a:br>
            <a:endParaRPr b="1" sz="6600"/>
          </a:p>
        </p:txBody>
      </p:sp>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6" name="Shape 1156"/>
        <p:cNvGrpSpPr/>
        <p:nvPr/>
      </p:nvGrpSpPr>
      <p:grpSpPr>
        <a:xfrm>
          <a:off x="0" y="0"/>
          <a:ext cx="0" cy="0"/>
          <a:chOff x="0" y="0"/>
          <a:chExt cx="0" cy="0"/>
        </a:xfrm>
      </p:grpSpPr>
      <p:sp>
        <p:nvSpPr>
          <p:cNvPr id="1157" name="Google Shape;1157;p125"/>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Bimanual Examination :</a:t>
            </a:r>
            <a:endParaRPr/>
          </a:p>
        </p:txBody>
      </p:sp>
      <p:sp>
        <p:nvSpPr>
          <p:cNvPr id="1158" name="Google Shape;1158;p125"/>
          <p:cNvSpPr txBox="1"/>
          <p:nvPr>
            <p:ph idx="1" type="body"/>
          </p:nvPr>
        </p:nvSpPr>
        <p:spPr>
          <a:xfrm>
            <a:off x="121024" y="1305026"/>
            <a:ext cx="7476564" cy="4871938"/>
          </a:xfrm>
          <a:prstGeom prst="rect">
            <a:avLst/>
          </a:prstGeom>
          <a:noFill/>
          <a:ln>
            <a:noFill/>
          </a:ln>
        </p:spPr>
        <p:txBody>
          <a:bodyPr anchorCtr="0" anchor="t" bIns="45700" lIns="91425" spcFirstLastPara="1" rIns="91425" wrap="square" tIns="45700">
            <a:normAutofit fontScale="92500" lnSpcReduction="20000"/>
          </a:bodyPr>
          <a:lstStyle/>
          <a:p>
            <a:pPr indent="-228600" lvl="0" marL="228600" rtl="0" algn="l">
              <a:lnSpc>
                <a:spcPct val="90000"/>
              </a:lnSpc>
              <a:spcBef>
                <a:spcPts val="0"/>
              </a:spcBef>
              <a:spcAft>
                <a:spcPts val="0"/>
              </a:spcAft>
              <a:buClr>
                <a:srgbClr val="45515E"/>
              </a:buClr>
              <a:buSzPct val="100000"/>
              <a:buChar char="❖"/>
            </a:pPr>
            <a:r>
              <a:rPr b="1" lang="en-US"/>
              <a:t>After emptying the urinary bladder , bimanual examination Should be done before doing any procedure introducing to the uterus </a:t>
            </a:r>
            <a:r>
              <a:rPr lang="en-US"/>
              <a:t>.</a:t>
            </a:r>
            <a:endParaRPr/>
          </a:p>
          <a:p>
            <a:pPr indent="-228600" lvl="0" marL="228600" rtl="0" algn="l">
              <a:lnSpc>
                <a:spcPct val="90000"/>
              </a:lnSpc>
              <a:spcBef>
                <a:spcPts val="1000"/>
              </a:spcBef>
              <a:spcAft>
                <a:spcPts val="0"/>
              </a:spcAft>
              <a:buClr>
                <a:srgbClr val="45515E"/>
              </a:buClr>
              <a:buSzPct val="100000"/>
              <a:buFont typeface="Arial"/>
              <a:buChar char="•"/>
            </a:pPr>
            <a:r>
              <a:rPr lang="en-US"/>
              <a:t> Sterile hands with gloves then :-</a:t>
            </a:r>
            <a:endParaRPr/>
          </a:p>
          <a:p>
            <a:pPr indent="0" lvl="0" marL="0" rtl="0" algn="l">
              <a:lnSpc>
                <a:spcPct val="90000"/>
              </a:lnSpc>
              <a:spcBef>
                <a:spcPts val="1000"/>
              </a:spcBef>
              <a:spcAft>
                <a:spcPts val="0"/>
              </a:spcAft>
              <a:buClr>
                <a:srgbClr val="45515E"/>
              </a:buClr>
              <a:buSzPct val="100000"/>
              <a:buNone/>
            </a:pPr>
            <a:r>
              <a:rPr lang="en-US"/>
              <a:t>1- Apply lubricating gel to your right index and middle finger.</a:t>
            </a:r>
            <a:endParaRPr/>
          </a:p>
          <a:p>
            <a:pPr indent="0" lvl="0" marL="0" rtl="0" algn="l">
              <a:lnSpc>
                <a:spcPct val="90000"/>
              </a:lnSpc>
              <a:spcBef>
                <a:spcPts val="1000"/>
              </a:spcBef>
              <a:spcAft>
                <a:spcPts val="0"/>
              </a:spcAft>
              <a:buClr>
                <a:srgbClr val="45515E"/>
              </a:buClr>
              <a:buSzPct val="100000"/>
              <a:buNone/>
            </a:pPr>
            <a:r>
              <a:rPr lang="en-US"/>
              <a:t>2- Gently insert them into the vagina and feel for the firm cervix. </a:t>
            </a:r>
            <a:endParaRPr/>
          </a:p>
          <a:p>
            <a:pPr indent="-228600" lvl="0" marL="228600" rtl="0" algn="l">
              <a:lnSpc>
                <a:spcPct val="90000"/>
              </a:lnSpc>
              <a:spcBef>
                <a:spcPts val="1000"/>
              </a:spcBef>
              <a:spcAft>
                <a:spcPts val="0"/>
              </a:spcAft>
              <a:buClr>
                <a:srgbClr val="45515E"/>
              </a:buClr>
              <a:buSzPct val="100000"/>
              <a:buFont typeface="Arial"/>
              <a:buChar char="•"/>
            </a:pPr>
            <a:r>
              <a:rPr lang="en-US"/>
              <a:t> The uterus is usually </a:t>
            </a:r>
            <a:r>
              <a:rPr lang="en-US" u="sng"/>
              <a:t>anteverted</a:t>
            </a:r>
            <a:r>
              <a:rPr lang="en-US"/>
              <a:t> and you  feel its firmness anterior to the cervix. </a:t>
            </a:r>
            <a:endParaRPr/>
          </a:p>
          <a:p>
            <a:pPr indent="-228600" lvl="0" marL="228600" rtl="0" algn="l">
              <a:lnSpc>
                <a:spcPct val="90000"/>
              </a:lnSpc>
              <a:spcBef>
                <a:spcPts val="1000"/>
              </a:spcBef>
              <a:spcAft>
                <a:spcPts val="0"/>
              </a:spcAft>
              <a:buClr>
                <a:srgbClr val="45515E"/>
              </a:buClr>
              <a:buSzPct val="100000"/>
              <a:buFont typeface="Arial"/>
              <a:buChar char="•"/>
            </a:pPr>
            <a:r>
              <a:rPr lang="en-US"/>
              <a:t> If the uterus is </a:t>
            </a:r>
            <a:r>
              <a:rPr lang="en-US" u="sng"/>
              <a:t>retroverted</a:t>
            </a:r>
            <a:r>
              <a:rPr lang="en-US"/>
              <a:t> and lying over the bowel, feel the firmness posterior to the cervix .</a:t>
            </a:r>
            <a:endParaRPr/>
          </a:p>
          <a:p>
            <a:pPr indent="-64135" lvl="0" marL="228600" rtl="0" algn="l">
              <a:lnSpc>
                <a:spcPct val="90000"/>
              </a:lnSpc>
              <a:spcBef>
                <a:spcPts val="1000"/>
              </a:spcBef>
              <a:spcAft>
                <a:spcPts val="0"/>
              </a:spcAft>
              <a:buClr>
                <a:srgbClr val="45515E"/>
              </a:buClr>
              <a:buSzPct val="100000"/>
              <a:buNone/>
            </a:pPr>
            <a:r>
              <a:t/>
            </a:r>
            <a:endParaRPr/>
          </a:p>
          <a:p>
            <a:pPr indent="-64135" lvl="0" marL="228600" rtl="0" algn="l">
              <a:lnSpc>
                <a:spcPct val="90000"/>
              </a:lnSpc>
              <a:spcBef>
                <a:spcPts val="1000"/>
              </a:spcBef>
              <a:spcAft>
                <a:spcPts val="0"/>
              </a:spcAft>
              <a:buClr>
                <a:srgbClr val="45515E"/>
              </a:buClr>
              <a:buSzPct val="100000"/>
              <a:buNone/>
            </a:pPr>
            <a:r>
              <a:t/>
            </a:r>
            <a:endParaRPr/>
          </a:p>
        </p:txBody>
      </p:sp>
      <p:pic>
        <p:nvPicPr>
          <p:cNvPr id="1159" name="Google Shape;1159;p125"/>
          <p:cNvPicPr preferRelativeResize="0"/>
          <p:nvPr/>
        </p:nvPicPr>
        <p:blipFill rotWithShape="1">
          <a:blip r:embed="rId3">
            <a:alphaModFix/>
          </a:blip>
          <a:srcRect b="0" l="0" r="0" t="0"/>
          <a:stretch/>
        </p:blipFill>
        <p:spPr>
          <a:xfrm>
            <a:off x="7597588" y="4171110"/>
            <a:ext cx="4057650" cy="1752600"/>
          </a:xfrm>
          <a:prstGeom prst="rect">
            <a:avLst/>
          </a:prstGeom>
          <a:noFill/>
          <a:ln cap="flat" cmpd="sng" w="9525">
            <a:solidFill>
              <a:schemeClr val="dk1"/>
            </a:solidFill>
            <a:prstDash val="solid"/>
            <a:round/>
            <a:headEnd len="sm" w="sm" type="none"/>
            <a:tailEnd len="sm" w="sm" type="none"/>
          </a:ln>
          <a:effectLst>
            <a:outerShdw blurRad="292100" rotWithShape="0" algn="tl" dir="2700000" dist="139700">
              <a:srgbClr val="333333">
                <a:alpha val="64705"/>
              </a:srgbClr>
            </a:outerShdw>
          </a:effectLst>
        </p:spPr>
      </p:pic>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3" name="Shape 1163"/>
        <p:cNvGrpSpPr/>
        <p:nvPr/>
      </p:nvGrpSpPr>
      <p:grpSpPr>
        <a:xfrm>
          <a:off x="0" y="0"/>
          <a:ext cx="0" cy="0"/>
          <a:chOff x="0" y="0"/>
          <a:chExt cx="0" cy="0"/>
        </a:xfrm>
      </p:grpSpPr>
      <p:sp>
        <p:nvSpPr>
          <p:cNvPr id="1164" name="Google Shape;1164;p126"/>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t/>
            </a:r>
            <a:endParaRPr/>
          </a:p>
        </p:txBody>
      </p:sp>
      <p:sp>
        <p:nvSpPr>
          <p:cNvPr id="1165" name="Google Shape;1165;p126"/>
          <p:cNvSpPr txBox="1"/>
          <p:nvPr>
            <p:ph idx="1" type="body"/>
          </p:nvPr>
        </p:nvSpPr>
        <p:spPr>
          <a:xfrm>
            <a:off x="542364" y="1399155"/>
            <a:ext cx="6651812" cy="4871938"/>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rgbClr val="45515E"/>
              </a:buClr>
              <a:buSzPts val="2800"/>
              <a:buNone/>
            </a:pPr>
            <a:r>
              <a:rPr lang="en-US"/>
              <a:t>3- Push your fingers into the posterior fornix  and lift the uterus while pushing on the abdomen with your left  hand.</a:t>
            </a:r>
            <a:endParaRPr/>
          </a:p>
          <a:p>
            <a:pPr indent="0" lvl="0" marL="0" rtl="0" algn="l">
              <a:lnSpc>
                <a:spcPct val="90000"/>
              </a:lnSpc>
              <a:spcBef>
                <a:spcPts val="1000"/>
              </a:spcBef>
              <a:spcAft>
                <a:spcPts val="0"/>
              </a:spcAft>
              <a:buClr>
                <a:srgbClr val="45515E"/>
              </a:buClr>
              <a:buSzPts val="2800"/>
              <a:buNone/>
            </a:pPr>
            <a:r>
              <a:rPr lang="en-US"/>
              <a:t>4- Place your left hand above the umbilicus and bring it down, palpating the uterus between both hands and  note its size, regularity and any discomfort.</a:t>
            </a:r>
            <a:endParaRPr/>
          </a:p>
          <a:p>
            <a:pPr indent="0" lvl="0" marL="0" rtl="0" algn="l">
              <a:lnSpc>
                <a:spcPct val="90000"/>
              </a:lnSpc>
              <a:spcBef>
                <a:spcPts val="1000"/>
              </a:spcBef>
              <a:spcAft>
                <a:spcPts val="0"/>
              </a:spcAft>
              <a:buClr>
                <a:srgbClr val="45515E"/>
              </a:buClr>
              <a:buSzPts val="2800"/>
              <a:buNone/>
            </a:pPr>
            <a:r>
              <a:rPr lang="en-US"/>
              <a:t>5- Move your fingers to the lateral fornix and , with your left hand above and lateral to the Umbilicus, bring it down to assess any adnexal masses between your hands on each side.</a:t>
            </a:r>
            <a:endParaRPr/>
          </a:p>
        </p:txBody>
      </p:sp>
      <p:pic>
        <p:nvPicPr>
          <p:cNvPr id="1166" name="Google Shape;1166;p126"/>
          <p:cNvPicPr preferRelativeResize="0"/>
          <p:nvPr/>
        </p:nvPicPr>
        <p:blipFill rotWithShape="1">
          <a:blip r:embed="rId3">
            <a:alphaModFix/>
          </a:blip>
          <a:srcRect b="0" l="0" r="0" t="0"/>
          <a:stretch/>
        </p:blipFill>
        <p:spPr>
          <a:xfrm>
            <a:off x="7865547" y="1127464"/>
            <a:ext cx="2998788" cy="2593975"/>
          </a:xfrm>
          <a:prstGeom prst="rect">
            <a:avLst/>
          </a:prstGeom>
          <a:noFill/>
          <a:ln cap="flat" cmpd="sng" w="9525">
            <a:solidFill>
              <a:schemeClr val="dk1"/>
            </a:solidFill>
            <a:prstDash val="solid"/>
            <a:round/>
            <a:headEnd len="sm" w="sm" type="none"/>
            <a:tailEnd len="sm" w="sm" type="none"/>
          </a:ln>
          <a:effectLst>
            <a:outerShdw blurRad="292100" rotWithShape="0" algn="tl" dir="2700000" dist="139700">
              <a:srgbClr val="333333">
                <a:alpha val="64705"/>
              </a:srgbClr>
            </a:outerShdw>
          </a:effectLst>
        </p:spPr>
      </p:pic>
      <p:pic>
        <p:nvPicPr>
          <p:cNvPr id="1167" name="Google Shape;1167;p126"/>
          <p:cNvPicPr preferRelativeResize="0"/>
          <p:nvPr/>
        </p:nvPicPr>
        <p:blipFill rotWithShape="1">
          <a:blip r:embed="rId4">
            <a:alphaModFix/>
          </a:blip>
          <a:srcRect b="0" l="0" r="0" t="0"/>
          <a:stretch/>
        </p:blipFill>
        <p:spPr>
          <a:xfrm>
            <a:off x="7865547" y="4023192"/>
            <a:ext cx="3071813" cy="2432050"/>
          </a:xfrm>
          <a:prstGeom prst="rect">
            <a:avLst/>
          </a:prstGeom>
          <a:noFill/>
          <a:ln cap="flat" cmpd="sng" w="9525">
            <a:solidFill>
              <a:schemeClr val="dk1"/>
            </a:solidFill>
            <a:prstDash val="solid"/>
            <a:round/>
            <a:headEnd len="sm" w="sm" type="none"/>
            <a:tailEnd len="sm" w="sm" type="none"/>
          </a:ln>
          <a:effectLst>
            <a:outerShdw blurRad="292100" rotWithShape="0" algn="tl" dir="2700000" dist="139700">
              <a:srgbClr val="333333">
                <a:alpha val="64705"/>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13"/>
          <p:cNvSpPr txBox="1"/>
          <p:nvPr>
            <p:ph type="title"/>
          </p:nvPr>
        </p:nvSpPr>
        <p:spPr>
          <a:xfrm>
            <a:off x="838200" y="365125"/>
            <a:ext cx="10938000" cy="7623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45515E"/>
              </a:buClr>
              <a:buSzPct val="100000"/>
              <a:buFont typeface="Calibri"/>
              <a:buNone/>
            </a:pPr>
            <a:r>
              <a:rPr b="1" lang="en-US" sz="5300"/>
              <a:t>Mini-osce</a:t>
            </a:r>
            <a:r>
              <a:rPr lang="en-US"/>
              <a:t> :which part of the mechanism of labor </a:t>
            </a:r>
            <a:endParaRPr/>
          </a:p>
        </p:txBody>
      </p:sp>
      <p:pic>
        <p:nvPicPr>
          <p:cNvPr id="222" name="Google Shape;222;p13"/>
          <p:cNvPicPr preferRelativeResize="0"/>
          <p:nvPr>
            <p:ph idx="1" type="body"/>
          </p:nvPr>
        </p:nvPicPr>
        <p:blipFill rotWithShape="1">
          <a:blip r:embed="rId3">
            <a:alphaModFix/>
          </a:blip>
          <a:srcRect b="0" l="0" r="0" t="0"/>
          <a:stretch/>
        </p:blipFill>
        <p:spPr>
          <a:xfrm>
            <a:off x="3339548" y="1433865"/>
            <a:ext cx="4075471" cy="3990270"/>
          </a:xfrm>
          <a:prstGeom prst="rect">
            <a:avLst/>
          </a:prstGeom>
          <a:noFill/>
          <a:ln>
            <a:noFill/>
          </a:ln>
        </p:spPr>
      </p:pic>
      <p:sp>
        <p:nvSpPr>
          <p:cNvPr id="223" name="Google Shape;223;p13"/>
          <p:cNvSpPr txBox="1"/>
          <p:nvPr/>
        </p:nvSpPr>
        <p:spPr>
          <a:xfrm>
            <a:off x="838200" y="6031210"/>
            <a:ext cx="982980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Answer : restitution ( external rotation ) to deliver the anterior shoulder </a:t>
            </a:r>
            <a:endParaRPr/>
          </a:p>
        </p:txBody>
      </p:sp>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1" name="Shape 1171"/>
        <p:cNvGrpSpPr/>
        <p:nvPr/>
      </p:nvGrpSpPr>
      <p:grpSpPr>
        <a:xfrm>
          <a:off x="0" y="0"/>
          <a:ext cx="0" cy="0"/>
          <a:chOff x="0" y="0"/>
          <a:chExt cx="0" cy="0"/>
        </a:xfrm>
      </p:grpSpPr>
      <p:sp>
        <p:nvSpPr>
          <p:cNvPr id="1172" name="Google Shape;1172;p127"/>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t/>
            </a:r>
            <a:endParaRPr/>
          </a:p>
        </p:txBody>
      </p:sp>
      <p:sp>
        <p:nvSpPr>
          <p:cNvPr id="1173" name="Google Shape;1173;p127"/>
          <p:cNvSpPr txBox="1"/>
          <p:nvPr>
            <p:ph idx="1" type="body"/>
          </p:nvPr>
        </p:nvSpPr>
        <p:spPr>
          <a:xfrm>
            <a:off x="838200" y="1305026"/>
            <a:ext cx="10515600" cy="48719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800"/>
              <a:buChar char="❖"/>
            </a:pPr>
            <a:r>
              <a:rPr b="1" lang="en-US"/>
              <a:t>So from the bimanual examination we can determine :</a:t>
            </a:r>
            <a:endParaRPr/>
          </a:p>
          <a:p>
            <a:pPr indent="-228600" lvl="0" marL="228600" rtl="0" algn="l">
              <a:lnSpc>
                <a:spcPct val="90000"/>
              </a:lnSpc>
              <a:spcBef>
                <a:spcPts val="1000"/>
              </a:spcBef>
              <a:spcAft>
                <a:spcPts val="0"/>
              </a:spcAft>
              <a:buClr>
                <a:srgbClr val="45515E"/>
              </a:buClr>
              <a:buSzPts val="2800"/>
              <a:buFont typeface="Arial"/>
              <a:buChar char="•"/>
            </a:pPr>
            <a:r>
              <a:rPr lang="en-US"/>
              <a:t>The consistency of the </a:t>
            </a:r>
            <a:r>
              <a:rPr lang="en-US" u="sng"/>
              <a:t>cervix</a:t>
            </a:r>
            <a:r>
              <a:rPr lang="en-US"/>
              <a:t> , The size of the cervix , if there is any tenderness to motion.</a:t>
            </a:r>
            <a:endParaRPr/>
          </a:p>
          <a:p>
            <a:pPr indent="-228600" lvl="0" marL="228600" rtl="0" algn="l">
              <a:lnSpc>
                <a:spcPct val="90000"/>
              </a:lnSpc>
              <a:spcBef>
                <a:spcPts val="1000"/>
              </a:spcBef>
              <a:spcAft>
                <a:spcPts val="0"/>
              </a:spcAft>
              <a:buClr>
                <a:srgbClr val="45515E"/>
              </a:buClr>
              <a:buSzPts val="2800"/>
              <a:buFont typeface="Arial"/>
              <a:buChar char="•"/>
            </a:pPr>
            <a:r>
              <a:rPr lang="en-US"/>
              <a:t>The size of the </a:t>
            </a:r>
            <a:r>
              <a:rPr lang="en-US" u="sng"/>
              <a:t>uterus</a:t>
            </a:r>
            <a:r>
              <a:rPr lang="en-US"/>
              <a:t> , SHAP-REGULARITY-masses in uterus , mobile or fixed “as in </a:t>
            </a:r>
            <a:r>
              <a:rPr lang="en-US" u="sng"/>
              <a:t>endometriosis</a:t>
            </a:r>
            <a:r>
              <a:rPr lang="en-US"/>
              <a:t>” ,the direction of the uterus “we should know it to avoid the uterine perforation”</a:t>
            </a:r>
            <a:endParaRPr/>
          </a:p>
          <a:p>
            <a:pPr indent="-228600" lvl="0" marL="228600" rtl="0" algn="l">
              <a:lnSpc>
                <a:spcPct val="90000"/>
              </a:lnSpc>
              <a:spcBef>
                <a:spcPts val="1000"/>
              </a:spcBef>
              <a:spcAft>
                <a:spcPts val="0"/>
              </a:spcAft>
              <a:buClr>
                <a:srgbClr val="45515E"/>
              </a:buClr>
              <a:buSzPts val="2800"/>
              <a:buFont typeface="Arial"/>
              <a:buChar char="•"/>
            </a:pPr>
            <a:r>
              <a:rPr lang="en-US"/>
              <a:t>If there is any adnexal masses .</a:t>
            </a:r>
            <a:endParaRPr/>
          </a:p>
          <a:p>
            <a:pPr indent="-50800" lvl="0" marL="228600" rtl="0" algn="l">
              <a:lnSpc>
                <a:spcPct val="90000"/>
              </a:lnSpc>
              <a:spcBef>
                <a:spcPts val="1000"/>
              </a:spcBef>
              <a:spcAft>
                <a:spcPts val="0"/>
              </a:spcAft>
              <a:buClr>
                <a:srgbClr val="45515E"/>
              </a:buClr>
              <a:buSzPts val="2800"/>
              <a:buNone/>
            </a:pPr>
            <a:r>
              <a:t/>
            </a:r>
            <a:endParaRPr/>
          </a:p>
        </p:txBody>
      </p:sp>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7" name="Shape 1177"/>
        <p:cNvGrpSpPr/>
        <p:nvPr/>
      </p:nvGrpSpPr>
      <p:grpSpPr>
        <a:xfrm>
          <a:off x="0" y="0"/>
          <a:ext cx="0" cy="0"/>
          <a:chOff x="0" y="0"/>
          <a:chExt cx="0" cy="0"/>
        </a:xfrm>
      </p:grpSpPr>
      <p:sp>
        <p:nvSpPr>
          <p:cNvPr id="1178" name="Google Shape;1178;p128"/>
          <p:cNvSpPr txBox="1"/>
          <p:nvPr>
            <p:ph idx="1" type="body"/>
          </p:nvPr>
        </p:nvSpPr>
        <p:spPr>
          <a:xfrm>
            <a:off x="457199" y="1560521"/>
            <a:ext cx="11164049" cy="4871938"/>
          </a:xfrm>
          <a:prstGeom prst="rect">
            <a:avLst/>
          </a:prstGeom>
          <a:noFill/>
          <a:ln>
            <a:noFill/>
          </a:ln>
        </p:spPr>
        <p:txBody>
          <a:bodyPr anchorCtr="0" anchor="t" bIns="45700" lIns="91425" spcFirstLastPara="1" rIns="91425" wrap="square" tIns="45700">
            <a:normAutofit fontScale="92500" lnSpcReduction="20000"/>
          </a:bodyPr>
          <a:lstStyle/>
          <a:p>
            <a:pPr indent="-262164" lvl="0" marL="228600" rtl="0" algn="l">
              <a:lnSpc>
                <a:spcPct val="90000"/>
              </a:lnSpc>
              <a:spcBef>
                <a:spcPts val="0"/>
              </a:spcBef>
              <a:spcAft>
                <a:spcPts val="0"/>
              </a:spcAft>
              <a:buClr>
                <a:srgbClr val="45515E"/>
              </a:buClr>
              <a:buSzPct val="100000"/>
              <a:buChar char="❖"/>
            </a:pPr>
            <a:r>
              <a:rPr lang="en-US" sz="3371"/>
              <a:t>What is the name of this examination ?</a:t>
            </a:r>
            <a:endParaRPr sz="3371"/>
          </a:p>
          <a:p>
            <a:pPr indent="-251337" lvl="0" marL="228600" rtl="0" algn="l">
              <a:lnSpc>
                <a:spcPct val="90000"/>
              </a:lnSpc>
              <a:spcBef>
                <a:spcPts val="1000"/>
              </a:spcBef>
              <a:spcAft>
                <a:spcPts val="0"/>
              </a:spcAft>
              <a:buClr>
                <a:srgbClr val="FF9900"/>
              </a:buClr>
              <a:buSzPct val="100000"/>
              <a:buFont typeface="Courier New"/>
              <a:buChar char="o"/>
            </a:pPr>
            <a:r>
              <a:rPr b="1" lang="en-US" sz="3187">
                <a:solidFill>
                  <a:srgbClr val="FF9900"/>
                </a:solidFill>
              </a:rPr>
              <a:t>Bimanual Pelvic Examination </a:t>
            </a:r>
            <a:endParaRPr b="1" sz="3187">
              <a:solidFill>
                <a:srgbClr val="FF9900"/>
              </a:solidFill>
            </a:endParaRPr>
          </a:p>
          <a:p>
            <a:pPr indent="-262164" lvl="0" marL="228600" rtl="0" algn="l">
              <a:lnSpc>
                <a:spcPct val="90000"/>
              </a:lnSpc>
              <a:spcBef>
                <a:spcPts val="1000"/>
              </a:spcBef>
              <a:spcAft>
                <a:spcPts val="0"/>
              </a:spcAft>
              <a:buClr>
                <a:srgbClr val="45515E"/>
              </a:buClr>
              <a:buSzPct val="100000"/>
              <a:buChar char="❖"/>
            </a:pPr>
            <a:r>
              <a:rPr lang="en-US" sz="3371"/>
              <a:t>what is the position of patient during it ? </a:t>
            </a:r>
            <a:endParaRPr sz="3371"/>
          </a:p>
          <a:p>
            <a:pPr indent="-251337" lvl="0" marL="228600" rtl="0" algn="l">
              <a:lnSpc>
                <a:spcPct val="90000"/>
              </a:lnSpc>
              <a:spcBef>
                <a:spcPts val="1000"/>
              </a:spcBef>
              <a:spcAft>
                <a:spcPts val="0"/>
              </a:spcAft>
              <a:buClr>
                <a:srgbClr val="FF9900"/>
              </a:buClr>
              <a:buSzPct val="100000"/>
              <a:buFont typeface="Courier New"/>
              <a:buChar char="o"/>
            </a:pPr>
            <a:r>
              <a:rPr b="1" lang="en-US" sz="3187">
                <a:solidFill>
                  <a:srgbClr val="FF9900"/>
                </a:solidFill>
              </a:rPr>
              <a:t>Lithotomy position </a:t>
            </a:r>
            <a:endParaRPr b="1" sz="3187">
              <a:solidFill>
                <a:srgbClr val="FF9900"/>
              </a:solidFill>
            </a:endParaRPr>
          </a:p>
          <a:p>
            <a:pPr indent="-268119" lvl="0" marL="228600" rtl="0" algn="l">
              <a:lnSpc>
                <a:spcPct val="90000"/>
              </a:lnSpc>
              <a:spcBef>
                <a:spcPts val="1000"/>
              </a:spcBef>
              <a:spcAft>
                <a:spcPts val="0"/>
              </a:spcAft>
              <a:buClr>
                <a:srgbClr val="45515E"/>
              </a:buClr>
              <a:buSzPct val="100000"/>
              <a:buChar char="❖"/>
            </a:pPr>
            <a:r>
              <a:rPr lang="en-US" sz="3472"/>
              <a:t>3-what are the structures and related findings during it ?</a:t>
            </a:r>
            <a:endParaRPr sz="3472"/>
          </a:p>
          <a:p>
            <a:pPr indent="-251337" lvl="0" marL="228600" rtl="0" algn="l">
              <a:lnSpc>
                <a:spcPct val="90000"/>
              </a:lnSpc>
              <a:spcBef>
                <a:spcPts val="1000"/>
              </a:spcBef>
              <a:spcAft>
                <a:spcPts val="0"/>
              </a:spcAft>
              <a:buClr>
                <a:srgbClr val="FF9900"/>
              </a:buClr>
              <a:buSzPct val="100000"/>
              <a:buFont typeface="Courier New"/>
              <a:buChar char="o"/>
            </a:pPr>
            <a:r>
              <a:rPr b="1" lang="en-US" sz="3187" u="sng">
                <a:solidFill>
                  <a:srgbClr val="FF9900"/>
                </a:solidFill>
              </a:rPr>
              <a:t>Uterus</a:t>
            </a:r>
            <a:r>
              <a:rPr b="1" lang="en-US" sz="3187">
                <a:solidFill>
                  <a:srgbClr val="FF9900"/>
                </a:solidFill>
              </a:rPr>
              <a:t>: Size, shape, direction and position, Tenderness </a:t>
            </a:r>
            <a:endParaRPr b="1" sz="3187">
              <a:solidFill>
                <a:srgbClr val="FF9900"/>
              </a:solidFill>
            </a:endParaRPr>
          </a:p>
          <a:p>
            <a:pPr indent="-251337" lvl="0" marL="228600" rtl="0" algn="l">
              <a:lnSpc>
                <a:spcPct val="90000"/>
              </a:lnSpc>
              <a:spcBef>
                <a:spcPts val="1000"/>
              </a:spcBef>
              <a:spcAft>
                <a:spcPts val="0"/>
              </a:spcAft>
              <a:buClr>
                <a:srgbClr val="FF9900"/>
              </a:buClr>
              <a:buSzPct val="100000"/>
              <a:buFont typeface="Courier New"/>
              <a:buChar char="o"/>
            </a:pPr>
            <a:r>
              <a:rPr b="1" lang="en-US" sz="3187" u="sng">
                <a:solidFill>
                  <a:srgbClr val="FF9900"/>
                </a:solidFill>
              </a:rPr>
              <a:t>Ovaries and Fallopian Tube (Adnexa)</a:t>
            </a:r>
            <a:r>
              <a:rPr b="1" lang="en-US" sz="3187">
                <a:solidFill>
                  <a:srgbClr val="FF9900"/>
                </a:solidFill>
              </a:rPr>
              <a:t>: Masses (cyst), Size, shape, Tenderness </a:t>
            </a:r>
            <a:endParaRPr b="1" sz="3187">
              <a:solidFill>
                <a:srgbClr val="FF9900"/>
              </a:solidFill>
            </a:endParaRPr>
          </a:p>
          <a:p>
            <a:pPr indent="-251337" lvl="0" marL="228600" rtl="0" algn="l">
              <a:lnSpc>
                <a:spcPct val="90000"/>
              </a:lnSpc>
              <a:spcBef>
                <a:spcPts val="1000"/>
              </a:spcBef>
              <a:spcAft>
                <a:spcPts val="0"/>
              </a:spcAft>
              <a:buClr>
                <a:srgbClr val="FF9900"/>
              </a:buClr>
              <a:buSzPct val="100000"/>
              <a:buFont typeface="Courier New"/>
              <a:buChar char="o"/>
            </a:pPr>
            <a:r>
              <a:rPr b="1" lang="en-US" sz="3187" u="sng">
                <a:solidFill>
                  <a:srgbClr val="FF9900"/>
                </a:solidFill>
              </a:rPr>
              <a:t>Uterosacral ligament Nodularity</a:t>
            </a:r>
            <a:endParaRPr b="1" sz="3187">
              <a:solidFill>
                <a:srgbClr val="FF9900"/>
              </a:solidFill>
            </a:endParaRPr>
          </a:p>
          <a:p>
            <a:pPr indent="-251337" lvl="0" marL="228600" rtl="0" algn="l">
              <a:lnSpc>
                <a:spcPct val="90000"/>
              </a:lnSpc>
              <a:spcBef>
                <a:spcPts val="1000"/>
              </a:spcBef>
              <a:spcAft>
                <a:spcPts val="0"/>
              </a:spcAft>
              <a:buClr>
                <a:srgbClr val="FF9900"/>
              </a:buClr>
              <a:buSzPct val="100000"/>
              <a:buFont typeface="Courier New"/>
              <a:buChar char="o"/>
            </a:pPr>
            <a:r>
              <a:rPr b="1" lang="en-US" sz="3187" u="sng">
                <a:solidFill>
                  <a:srgbClr val="FF9900"/>
                </a:solidFill>
              </a:rPr>
              <a:t>Cervix: </a:t>
            </a:r>
            <a:r>
              <a:rPr b="1" lang="en-US" sz="3187">
                <a:solidFill>
                  <a:srgbClr val="FF9900"/>
                </a:solidFill>
              </a:rPr>
              <a:t>Masses, Polyp, motion Tenderness, size, consistency.</a:t>
            </a:r>
            <a:endParaRPr b="1" sz="3187">
              <a:solidFill>
                <a:srgbClr val="FF9900"/>
              </a:solidFill>
            </a:endParaRPr>
          </a:p>
          <a:p>
            <a:pPr indent="-251337" lvl="0" marL="228600" rtl="0" algn="l">
              <a:lnSpc>
                <a:spcPct val="90000"/>
              </a:lnSpc>
              <a:spcBef>
                <a:spcPts val="1000"/>
              </a:spcBef>
              <a:spcAft>
                <a:spcPts val="0"/>
              </a:spcAft>
              <a:buClr>
                <a:srgbClr val="FF9900"/>
              </a:buClr>
              <a:buSzPct val="100000"/>
              <a:buFont typeface="Courier New"/>
              <a:buChar char="o"/>
            </a:pPr>
            <a:r>
              <a:rPr b="1" lang="en-US" sz="3187">
                <a:solidFill>
                  <a:srgbClr val="FF9900"/>
                </a:solidFill>
              </a:rPr>
              <a:t>After that inspect your gloves.</a:t>
            </a:r>
            <a:endParaRPr/>
          </a:p>
        </p:txBody>
      </p:sp>
      <p:pic>
        <p:nvPicPr>
          <p:cNvPr id="1179" name="Google Shape;1179;p128"/>
          <p:cNvPicPr preferRelativeResize="0"/>
          <p:nvPr/>
        </p:nvPicPr>
        <p:blipFill rotWithShape="1">
          <a:blip r:embed="rId3">
            <a:alphaModFix/>
          </a:blip>
          <a:srcRect b="0" l="21906" r="9696" t="0"/>
          <a:stretch/>
        </p:blipFill>
        <p:spPr>
          <a:xfrm>
            <a:off x="7549776" y="1168400"/>
            <a:ext cx="3942977" cy="2171133"/>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sp>
        <p:nvSpPr>
          <p:cNvPr id="1180" name="Google Shape;1180;p128"/>
          <p:cNvSpPr txBox="1"/>
          <p:nvPr/>
        </p:nvSpPr>
        <p:spPr>
          <a:xfrm>
            <a:off x="977153" y="406061"/>
            <a:ext cx="10515600" cy="762339"/>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45515E"/>
              </a:buClr>
              <a:buSzPts val="4400"/>
              <a:buFont typeface="Calibri"/>
              <a:buNone/>
            </a:pPr>
            <a:r>
              <a:rPr lang="en-US" sz="4400">
                <a:solidFill>
                  <a:srgbClr val="45515E"/>
                </a:solidFill>
                <a:latin typeface="Calibri"/>
                <a:ea typeface="Calibri"/>
                <a:cs typeface="Calibri"/>
                <a:sym typeface="Calibri"/>
              </a:rPr>
              <a:t>Station :</a:t>
            </a:r>
            <a:endParaRPr/>
          </a:p>
        </p:txBody>
      </p:sp>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4" name="Shape 1184"/>
        <p:cNvGrpSpPr/>
        <p:nvPr/>
      </p:nvGrpSpPr>
      <p:grpSpPr>
        <a:xfrm>
          <a:off x="0" y="0"/>
          <a:ext cx="0" cy="0"/>
          <a:chOff x="0" y="0"/>
          <a:chExt cx="0" cy="0"/>
        </a:xfrm>
      </p:grpSpPr>
      <p:sp>
        <p:nvSpPr>
          <p:cNvPr id="1185" name="Google Shape;1185;p129"/>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Cont.</a:t>
            </a:r>
            <a:endParaRPr/>
          </a:p>
        </p:txBody>
      </p:sp>
      <p:sp>
        <p:nvSpPr>
          <p:cNvPr id="1186" name="Google Shape;1186;p129"/>
          <p:cNvSpPr txBox="1"/>
          <p:nvPr>
            <p:ph idx="1" type="body"/>
          </p:nvPr>
        </p:nvSpPr>
        <p:spPr>
          <a:xfrm>
            <a:off x="259975" y="1127464"/>
            <a:ext cx="10874189" cy="48719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800"/>
              <a:buChar char="❖"/>
            </a:pPr>
            <a:r>
              <a:rPr lang="en-US" u="sng"/>
              <a:t>your findings with </a:t>
            </a:r>
            <a:r>
              <a:rPr lang="en-US"/>
              <a:t>: </a:t>
            </a:r>
            <a:endParaRPr/>
          </a:p>
          <a:p>
            <a:pPr indent="-228600" lvl="0" marL="228600" rtl="0" algn="l">
              <a:lnSpc>
                <a:spcPct val="90000"/>
              </a:lnSpc>
              <a:spcBef>
                <a:spcPts val="1000"/>
              </a:spcBef>
              <a:spcAft>
                <a:spcPts val="0"/>
              </a:spcAft>
              <a:buClr>
                <a:srgbClr val="45515E"/>
              </a:buClr>
              <a:buSzPts val="2800"/>
              <a:buFont typeface="Arial"/>
              <a:buChar char="•"/>
            </a:pPr>
            <a:r>
              <a:rPr lang="en-US"/>
              <a:t>A- Acute pelvic inflammatory disorder</a:t>
            </a:r>
            <a:endParaRPr/>
          </a:p>
          <a:p>
            <a:pPr indent="-228600" lvl="0" marL="228600" rtl="0" algn="l">
              <a:lnSpc>
                <a:spcPct val="90000"/>
              </a:lnSpc>
              <a:spcBef>
                <a:spcPts val="1000"/>
              </a:spcBef>
              <a:spcAft>
                <a:spcPts val="0"/>
              </a:spcAft>
              <a:buClr>
                <a:srgbClr val="45515E"/>
              </a:buClr>
              <a:buSzPts val="2800"/>
              <a:buFont typeface="Arial"/>
              <a:buChar char="•"/>
            </a:pPr>
            <a:r>
              <a:rPr lang="en-US"/>
              <a:t>B-10 Weeks Incomplete miscarriage </a:t>
            </a:r>
            <a:endParaRPr/>
          </a:p>
          <a:p>
            <a:pPr indent="-228600" lvl="0" marL="228600" rtl="0" algn="l">
              <a:lnSpc>
                <a:spcPct val="90000"/>
              </a:lnSpc>
              <a:spcBef>
                <a:spcPts val="1000"/>
              </a:spcBef>
              <a:spcAft>
                <a:spcPts val="0"/>
              </a:spcAft>
              <a:buClr>
                <a:srgbClr val="45515E"/>
              </a:buClr>
              <a:buSzPts val="2800"/>
              <a:buFont typeface="Arial"/>
              <a:buChar char="•"/>
            </a:pPr>
            <a:r>
              <a:rPr lang="en-US"/>
              <a:t>C- Adenomyosis </a:t>
            </a:r>
            <a:endParaRPr/>
          </a:p>
          <a:p>
            <a:pPr indent="-228600" lvl="0" marL="228600" rtl="0" algn="l">
              <a:lnSpc>
                <a:spcPct val="90000"/>
              </a:lnSpc>
              <a:spcBef>
                <a:spcPts val="1000"/>
              </a:spcBef>
              <a:spcAft>
                <a:spcPts val="0"/>
              </a:spcAft>
              <a:buClr>
                <a:srgbClr val="45515E"/>
              </a:buClr>
              <a:buSzPts val="2800"/>
              <a:buFont typeface="Courier New"/>
              <a:buChar char="o"/>
            </a:pPr>
            <a:r>
              <a:rPr lang="en-US"/>
              <a:t>A: </a:t>
            </a:r>
            <a:r>
              <a:rPr b="1" lang="en-US" sz="2600">
                <a:solidFill>
                  <a:srgbClr val="FF9900"/>
                </a:solidFill>
              </a:rPr>
              <a:t>purulent endocervical discharge and/or acute cervical motion and adnexal tenderness, Adnexal masses</a:t>
            </a:r>
            <a:r>
              <a:rPr lang="en-US"/>
              <a:t> </a:t>
            </a:r>
            <a:endParaRPr/>
          </a:p>
          <a:p>
            <a:pPr indent="-228600" lvl="0" marL="228600" rtl="0" algn="l">
              <a:lnSpc>
                <a:spcPct val="90000"/>
              </a:lnSpc>
              <a:spcBef>
                <a:spcPts val="1000"/>
              </a:spcBef>
              <a:spcAft>
                <a:spcPts val="0"/>
              </a:spcAft>
              <a:buClr>
                <a:srgbClr val="45515E"/>
              </a:buClr>
              <a:buSzPts val="2800"/>
              <a:buFont typeface="Courier New"/>
              <a:buChar char="o"/>
            </a:pPr>
            <a:r>
              <a:rPr lang="en-US"/>
              <a:t>B: </a:t>
            </a:r>
            <a:r>
              <a:rPr b="1" lang="en-US" sz="2600">
                <a:solidFill>
                  <a:srgbClr val="FF9900"/>
                </a:solidFill>
              </a:rPr>
              <a:t>dilated cervix, small uterus not well contracted, conception tissues.</a:t>
            </a:r>
            <a:endParaRPr b="1" sz="2600">
              <a:solidFill>
                <a:srgbClr val="FF9900"/>
              </a:solidFill>
            </a:endParaRPr>
          </a:p>
          <a:p>
            <a:pPr indent="-228600" lvl="0" marL="228600" rtl="0" algn="l">
              <a:lnSpc>
                <a:spcPct val="90000"/>
              </a:lnSpc>
              <a:spcBef>
                <a:spcPts val="1000"/>
              </a:spcBef>
              <a:spcAft>
                <a:spcPts val="0"/>
              </a:spcAft>
              <a:buClr>
                <a:srgbClr val="45515E"/>
              </a:buClr>
              <a:buSzPts val="2800"/>
              <a:buFont typeface="Courier New"/>
              <a:buChar char="o"/>
            </a:pPr>
            <a:r>
              <a:rPr lang="en-US"/>
              <a:t>C: </a:t>
            </a:r>
            <a:r>
              <a:rPr b="1" lang="en-US" sz="2600">
                <a:solidFill>
                  <a:srgbClr val="FF9900"/>
                </a:solidFill>
              </a:rPr>
              <a:t>Regular enlarged uterus, boggy tender uterus, Mobile.</a:t>
            </a:r>
            <a:r>
              <a:rPr lang="en-US"/>
              <a:t>       </a:t>
            </a:r>
            <a:endParaRPr/>
          </a:p>
          <a:p>
            <a:pPr indent="0" lvl="0" marL="0" rtl="0" algn="l">
              <a:lnSpc>
                <a:spcPct val="90000"/>
              </a:lnSpc>
              <a:spcBef>
                <a:spcPts val="1000"/>
              </a:spcBef>
              <a:spcAft>
                <a:spcPts val="0"/>
              </a:spcAft>
              <a:buClr>
                <a:srgbClr val="45515E"/>
              </a:buClr>
              <a:buSzPts val="2800"/>
              <a:buNone/>
            </a:pPr>
            <a:r>
              <a:t/>
            </a:r>
            <a:endParaRPr/>
          </a:p>
        </p:txBody>
      </p:sp>
      <p:pic>
        <p:nvPicPr>
          <p:cNvPr id="1187" name="Google Shape;1187;p129"/>
          <p:cNvPicPr preferRelativeResize="0"/>
          <p:nvPr/>
        </p:nvPicPr>
        <p:blipFill rotWithShape="1">
          <a:blip r:embed="rId3">
            <a:alphaModFix/>
          </a:blip>
          <a:srcRect b="0" l="21906" r="9696" t="0"/>
          <a:stretch/>
        </p:blipFill>
        <p:spPr>
          <a:xfrm>
            <a:off x="8229600" y="1235636"/>
            <a:ext cx="3222812" cy="1774586"/>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1" name="Shape 1191"/>
        <p:cNvGrpSpPr/>
        <p:nvPr/>
      </p:nvGrpSpPr>
      <p:grpSpPr>
        <a:xfrm>
          <a:off x="0" y="0"/>
          <a:ext cx="0" cy="0"/>
          <a:chOff x="0" y="0"/>
          <a:chExt cx="0" cy="0"/>
        </a:xfrm>
      </p:grpSpPr>
      <p:sp>
        <p:nvSpPr>
          <p:cNvPr id="1192" name="Google Shape;1192;p130"/>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Station: this method is used for? </a:t>
            </a:r>
            <a:endParaRPr/>
          </a:p>
        </p:txBody>
      </p:sp>
      <p:pic>
        <p:nvPicPr>
          <p:cNvPr id="1193" name="Google Shape;1193;p130"/>
          <p:cNvPicPr preferRelativeResize="0"/>
          <p:nvPr>
            <p:ph idx="1" type="body"/>
          </p:nvPr>
        </p:nvPicPr>
        <p:blipFill rotWithShape="1">
          <a:blip r:embed="rId3">
            <a:alphaModFix/>
          </a:blip>
          <a:srcRect b="0" l="0" r="0" t="0"/>
          <a:stretch/>
        </p:blipFill>
        <p:spPr>
          <a:xfrm>
            <a:off x="8160801" y="3843148"/>
            <a:ext cx="3192999" cy="1977850"/>
          </a:xfrm>
          <a:prstGeom prst="rect">
            <a:avLst/>
          </a:prstGeom>
          <a:noFill/>
          <a:ln>
            <a:noFill/>
          </a:ln>
        </p:spPr>
      </p:pic>
      <p:sp>
        <p:nvSpPr>
          <p:cNvPr id="1194" name="Google Shape;1194;p130"/>
          <p:cNvSpPr txBox="1"/>
          <p:nvPr/>
        </p:nvSpPr>
        <p:spPr>
          <a:xfrm>
            <a:off x="838200" y="1268760"/>
            <a:ext cx="10515600" cy="2739900"/>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rgbClr val="45515E"/>
              </a:buClr>
              <a:buSzPts val="2400"/>
              <a:buFont typeface="Noto Sans Symbols"/>
              <a:buChar char="❖"/>
            </a:pPr>
            <a:r>
              <a:rPr lang="en-US" sz="2400">
                <a:solidFill>
                  <a:srgbClr val="45515E"/>
                </a:solidFill>
                <a:latin typeface="Calibri"/>
                <a:ea typeface="Calibri"/>
                <a:cs typeface="Calibri"/>
                <a:sym typeface="Calibri"/>
              </a:rPr>
              <a:t>Answer :</a:t>
            </a:r>
            <a:r>
              <a:rPr b="0" i="0" lang="en-US" sz="2400">
                <a:solidFill>
                  <a:srgbClr val="45515E"/>
                </a:solidFill>
                <a:latin typeface="Calibri"/>
                <a:ea typeface="Calibri"/>
                <a:cs typeface="Calibri"/>
                <a:sym typeface="Calibri"/>
              </a:rPr>
              <a:t> to assess the rectovaginal septum for scarring or peritoneal studding. to exclude masses , The uterosacral ligaments are also palpated to determine if they are symmetrical, smooth, and nontender (as normally), or if they are nodular, slack, or thickened. The rectal canal is </a:t>
            </a:r>
            <a:r>
              <a:rPr lang="en-US" sz="2400">
                <a:solidFill>
                  <a:srgbClr val="45515E"/>
                </a:solidFill>
                <a:latin typeface="Calibri"/>
                <a:ea typeface="Calibri"/>
                <a:cs typeface="Calibri"/>
                <a:sym typeface="Calibri"/>
              </a:rPr>
              <a:t>evaluated</a:t>
            </a:r>
            <a:r>
              <a:rPr b="0" i="0" lang="en-US" sz="2400">
                <a:solidFill>
                  <a:srgbClr val="45515E"/>
                </a:solidFill>
                <a:latin typeface="Calibri"/>
                <a:ea typeface="Calibri"/>
                <a:cs typeface="Calibri"/>
                <a:sym typeface="Calibri"/>
              </a:rPr>
              <a:t>, as are the integrity and function of the rectal </a:t>
            </a:r>
            <a:r>
              <a:rPr lang="en-US" sz="2400">
                <a:solidFill>
                  <a:srgbClr val="45515E"/>
                </a:solidFill>
                <a:latin typeface="Calibri"/>
                <a:ea typeface="Calibri"/>
                <a:cs typeface="Calibri"/>
                <a:sym typeface="Calibri"/>
              </a:rPr>
              <a:t>sphincter</a:t>
            </a:r>
            <a:r>
              <a:rPr b="0" i="0" lang="en-US" sz="2400">
                <a:solidFill>
                  <a:srgbClr val="45515E"/>
                </a:solidFill>
                <a:latin typeface="Calibri"/>
                <a:ea typeface="Calibri"/>
                <a:cs typeface="Calibri"/>
                <a:sym typeface="Calibri"/>
              </a:rPr>
              <a:t>.</a:t>
            </a:r>
            <a:r>
              <a:rPr b="1" lang="en-US" sz="2400">
                <a:solidFill>
                  <a:srgbClr val="45515E"/>
                </a:solidFill>
                <a:latin typeface="Calibri"/>
                <a:ea typeface="Calibri"/>
                <a:cs typeface="Calibri"/>
                <a:sym typeface="Calibri"/>
              </a:rPr>
              <a:t> combined rectal and vaginal digital exam, we can differentiate between rectocele and enterocele</a:t>
            </a:r>
            <a:endParaRPr sz="2400">
              <a:solidFill>
                <a:srgbClr val="45515E"/>
              </a:solidFill>
              <a:latin typeface="Calibri"/>
              <a:ea typeface="Calibri"/>
              <a:cs typeface="Calibri"/>
              <a:sym typeface="Calibri"/>
            </a:endParaRPr>
          </a:p>
          <a:p>
            <a:pPr indent="-285750" lvl="0" marL="285750" marR="0" rtl="0" algn="l">
              <a:spcBef>
                <a:spcPts val="0"/>
              </a:spcBef>
              <a:spcAft>
                <a:spcPts val="0"/>
              </a:spcAft>
              <a:buClr>
                <a:srgbClr val="FF0000"/>
              </a:buClr>
              <a:buSzPts val="2800"/>
              <a:buFont typeface="Noto Sans Symbols"/>
              <a:buChar char="❖"/>
            </a:pPr>
            <a:r>
              <a:rPr b="1" i="1" lang="en-US" sz="2800">
                <a:solidFill>
                  <a:srgbClr val="FF0000"/>
                </a:solidFill>
                <a:latin typeface="Calibri"/>
                <a:ea typeface="Calibri"/>
                <a:cs typeface="Calibri"/>
                <a:sym typeface="Calibri"/>
              </a:rPr>
              <a:t>Bimanual recto-vaginal examination</a:t>
            </a:r>
            <a:endParaRPr b="1" sz="2800">
              <a:solidFill>
                <a:srgbClr val="FF0000"/>
              </a:solidFill>
              <a:latin typeface="Calibri"/>
              <a:ea typeface="Calibri"/>
              <a:cs typeface="Calibri"/>
              <a:sym typeface="Calibri"/>
            </a:endParaRPr>
          </a:p>
        </p:txBody>
      </p:sp>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8" name="Shape 1198"/>
        <p:cNvGrpSpPr/>
        <p:nvPr/>
      </p:nvGrpSpPr>
      <p:grpSpPr>
        <a:xfrm>
          <a:off x="0" y="0"/>
          <a:ext cx="0" cy="0"/>
          <a:chOff x="0" y="0"/>
          <a:chExt cx="0" cy="0"/>
        </a:xfrm>
      </p:grpSpPr>
      <p:sp>
        <p:nvSpPr>
          <p:cNvPr id="1199" name="Google Shape;1199;p131"/>
          <p:cNvSpPr txBox="1"/>
          <p:nvPr>
            <p:ph type="title"/>
          </p:nvPr>
        </p:nvSpPr>
        <p:spPr>
          <a:xfrm>
            <a:off x="952500" y="2978656"/>
            <a:ext cx="10515600" cy="762339"/>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45515E"/>
              </a:buClr>
              <a:buSzPts val="6600"/>
              <a:buFont typeface="Calibri"/>
              <a:buNone/>
            </a:pPr>
            <a:r>
              <a:rPr lang="en-US" sz="6600"/>
              <a:t>Speculum Examination</a:t>
            </a:r>
            <a:endParaRPr/>
          </a:p>
        </p:txBody>
      </p:sp>
    </p:spTree>
  </p:cSld>
  <p:clrMapOvr>
    <a:masterClrMapping/>
  </p:clrMapOvr>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3" name="Shape 1203"/>
        <p:cNvGrpSpPr/>
        <p:nvPr/>
      </p:nvGrpSpPr>
      <p:grpSpPr>
        <a:xfrm>
          <a:off x="0" y="0"/>
          <a:ext cx="0" cy="0"/>
          <a:chOff x="0" y="0"/>
          <a:chExt cx="0" cy="0"/>
        </a:xfrm>
      </p:grpSpPr>
      <p:sp>
        <p:nvSpPr>
          <p:cNvPr id="1204" name="Google Shape;1204;p132"/>
          <p:cNvSpPr txBox="1"/>
          <p:nvPr>
            <p:ph idx="1" type="body"/>
          </p:nvPr>
        </p:nvSpPr>
        <p:spPr>
          <a:xfrm>
            <a:off x="479376" y="1772816"/>
            <a:ext cx="11233248" cy="4134832"/>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45515E"/>
              </a:buClr>
              <a:buSzPts val="2240"/>
              <a:buChar char="❖"/>
            </a:pPr>
            <a:r>
              <a:rPr lang="en-US" sz="2800"/>
              <a:t> </a:t>
            </a:r>
            <a:r>
              <a:rPr b="1" lang="en-US" sz="2800"/>
              <a:t>A speculum</a:t>
            </a:r>
            <a:r>
              <a:rPr lang="en-US" sz="2800"/>
              <a:t> is a device used to look inside in the vagina and observe the cervix. A speculum examination is often performed alongside a </a:t>
            </a:r>
            <a:r>
              <a:rPr lang="en-US" sz="2800" u="sng">
                <a:solidFill>
                  <a:schemeClr val="hlink"/>
                </a:solidFill>
                <a:hlinkClick r:id="rId3"/>
              </a:rPr>
              <a:t>bimanual examination</a:t>
            </a:r>
            <a:r>
              <a:rPr lang="en-US" sz="2800"/>
              <a:t>, as part of a complete gynecological workup.</a:t>
            </a:r>
            <a:endParaRPr/>
          </a:p>
          <a:p>
            <a:pPr indent="-228600" lvl="0" marL="228600" rtl="0" algn="l">
              <a:lnSpc>
                <a:spcPct val="100000"/>
              </a:lnSpc>
              <a:spcBef>
                <a:spcPts val="1000"/>
              </a:spcBef>
              <a:spcAft>
                <a:spcPts val="0"/>
              </a:spcAft>
              <a:buClr>
                <a:srgbClr val="45515E"/>
              </a:buClr>
              <a:buSzPts val="2240"/>
              <a:buChar char="❖"/>
            </a:pPr>
            <a:r>
              <a:rPr lang="en-US" sz="2800"/>
              <a:t>In these slides , we shall look at how to perform an speculum examination in an OSCE-style setting.</a:t>
            </a:r>
            <a:endParaRPr/>
          </a:p>
          <a:p>
            <a:pPr indent="0" lvl="0" marL="0" rtl="0" algn="l">
              <a:lnSpc>
                <a:spcPct val="100000"/>
              </a:lnSpc>
              <a:spcBef>
                <a:spcPts val="1000"/>
              </a:spcBef>
              <a:spcAft>
                <a:spcPts val="0"/>
              </a:spcAft>
              <a:buClr>
                <a:srgbClr val="EB3D9F"/>
              </a:buClr>
              <a:buSzPts val="2240"/>
              <a:buNone/>
            </a:pPr>
            <a:r>
              <a:t/>
            </a:r>
            <a:endParaRPr sz="2800"/>
          </a:p>
          <a:p>
            <a:pPr indent="-200660" lvl="0" marL="342900" rtl="0" algn="l">
              <a:lnSpc>
                <a:spcPct val="100000"/>
              </a:lnSpc>
              <a:spcBef>
                <a:spcPts val="1000"/>
              </a:spcBef>
              <a:spcAft>
                <a:spcPts val="0"/>
              </a:spcAft>
              <a:buClr>
                <a:srgbClr val="EB3D9F"/>
              </a:buClr>
              <a:buSzPts val="2240"/>
              <a:buFont typeface="Noto Sans Symbols"/>
              <a:buNone/>
            </a:pPr>
            <a:r>
              <a:t/>
            </a:r>
            <a:endParaRPr sz="2800"/>
          </a:p>
        </p:txBody>
      </p:sp>
    </p:spTree>
  </p:cSld>
  <p:clrMapOvr>
    <a:masterClrMapping/>
  </p:clrMapOvr>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8" name="Shape 1208"/>
        <p:cNvGrpSpPr/>
        <p:nvPr/>
      </p:nvGrpSpPr>
      <p:grpSpPr>
        <a:xfrm>
          <a:off x="0" y="0"/>
          <a:ext cx="0" cy="0"/>
          <a:chOff x="0" y="0"/>
          <a:chExt cx="0" cy="0"/>
        </a:xfrm>
      </p:grpSpPr>
      <p:sp>
        <p:nvSpPr>
          <p:cNvPr id="1209" name="Google Shape;1209;p133"/>
          <p:cNvSpPr txBox="1"/>
          <p:nvPr/>
        </p:nvSpPr>
        <p:spPr>
          <a:xfrm>
            <a:off x="335360" y="1110992"/>
            <a:ext cx="11928648" cy="6104235"/>
          </a:xfrm>
          <a:prstGeom prst="rect">
            <a:avLst/>
          </a:prstGeom>
          <a:noFill/>
          <a:ln>
            <a:noFill/>
          </a:ln>
        </p:spPr>
        <p:txBody>
          <a:bodyPr anchorCtr="0" anchor="t" bIns="45700" lIns="91425" spcFirstLastPara="1" rIns="91425" wrap="square" tIns="45700">
            <a:spAutoFit/>
          </a:bodyPr>
          <a:lstStyle/>
          <a:p>
            <a:pPr indent="-457200" lvl="0" marL="457200" marR="0" rtl="0" algn="l">
              <a:lnSpc>
                <a:spcPct val="100000"/>
              </a:lnSpc>
              <a:spcBef>
                <a:spcPts val="0"/>
              </a:spcBef>
              <a:spcAft>
                <a:spcPts val="0"/>
              </a:spcAft>
              <a:buClr>
                <a:srgbClr val="45515E"/>
              </a:buClr>
              <a:buSzPts val="2560"/>
              <a:buFont typeface="Noto Sans Symbols"/>
              <a:buChar char="❖"/>
            </a:pPr>
            <a:r>
              <a:rPr b="1" lang="en-US" sz="3200">
                <a:solidFill>
                  <a:srgbClr val="45515E"/>
                </a:solidFill>
                <a:latin typeface="Calibri"/>
                <a:ea typeface="Calibri"/>
                <a:cs typeface="Calibri"/>
                <a:sym typeface="Calibri"/>
              </a:rPr>
              <a:t>Introduction</a:t>
            </a:r>
            <a:endParaRPr/>
          </a:p>
          <a:p>
            <a:pPr indent="-457200" lvl="1" marL="914400" marR="0" rtl="0" algn="l">
              <a:spcBef>
                <a:spcPts val="1000"/>
              </a:spcBef>
              <a:spcAft>
                <a:spcPts val="0"/>
              </a:spcAft>
              <a:buClr>
                <a:srgbClr val="45515E"/>
              </a:buClr>
              <a:buSzPts val="2240"/>
              <a:buFont typeface="Courier New"/>
              <a:buChar char="o"/>
            </a:pPr>
            <a:r>
              <a:rPr b="0" i="0" lang="en-US" sz="2800" u="none" cap="none" strike="noStrike">
                <a:solidFill>
                  <a:srgbClr val="45515E"/>
                </a:solidFill>
                <a:latin typeface="Calibri"/>
                <a:ea typeface="Calibri"/>
                <a:cs typeface="Calibri"/>
                <a:sym typeface="Calibri"/>
              </a:rPr>
              <a:t>Introduce yourself to the patient.</a:t>
            </a:r>
            <a:endParaRPr/>
          </a:p>
          <a:p>
            <a:pPr indent="-457200" lvl="1" marL="914400" marR="0" rtl="0" algn="l">
              <a:spcBef>
                <a:spcPts val="1000"/>
              </a:spcBef>
              <a:spcAft>
                <a:spcPts val="0"/>
              </a:spcAft>
              <a:buClr>
                <a:srgbClr val="45515E"/>
              </a:buClr>
              <a:buSzPts val="2240"/>
              <a:buFont typeface="Courier New"/>
              <a:buChar char="o"/>
            </a:pPr>
            <a:r>
              <a:rPr b="0" i="0" lang="en-US" sz="2800" u="none" cap="none" strike="noStrike">
                <a:solidFill>
                  <a:srgbClr val="45515E"/>
                </a:solidFill>
                <a:latin typeface="Calibri"/>
                <a:ea typeface="Calibri"/>
                <a:cs typeface="Calibri"/>
                <a:sym typeface="Calibri"/>
              </a:rPr>
              <a:t>Wash your hands.</a:t>
            </a:r>
            <a:endParaRPr/>
          </a:p>
          <a:p>
            <a:pPr indent="-457200" lvl="1" marL="914400" marR="0" rtl="0" algn="l">
              <a:spcBef>
                <a:spcPts val="1000"/>
              </a:spcBef>
              <a:spcAft>
                <a:spcPts val="0"/>
              </a:spcAft>
              <a:buClr>
                <a:srgbClr val="45515E"/>
              </a:buClr>
              <a:buSzPts val="2240"/>
              <a:buFont typeface="Courier New"/>
              <a:buChar char="o"/>
            </a:pPr>
            <a:r>
              <a:rPr b="0" i="0" lang="en-US" sz="2800" u="none" cap="none" strike="noStrike">
                <a:solidFill>
                  <a:srgbClr val="45515E"/>
                </a:solidFill>
                <a:latin typeface="Calibri"/>
                <a:ea typeface="Calibri"/>
                <a:cs typeface="Calibri"/>
                <a:sym typeface="Calibri"/>
              </a:rPr>
              <a:t>Explain to the patient what the examination involves and why it is necessary.</a:t>
            </a:r>
            <a:endParaRPr/>
          </a:p>
          <a:p>
            <a:pPr indent="-457200" lvl="3" marL="1828800" marR="0" rtl="0" algn="l">
              <a:spcBef>
                <a:spcPts val="1000"/>
              </a:spcBef>
              <a:spcAft>
                <a:spcPts val="0"/>
              </a:spcAft>
              <a:buClr>
                <a:srgbClr val="45515E"/>
              </a:buClr>
              <a:buSzPts val="1920"/>
              <a:buFont typeface="Arial"/>
              <a:buChar char="•"/>
            </a:pPr>
            <a:r>
              <a:rPr b="0" i="0" lang="en-US" sz="2400" u="none" cap="none" strike="noStrike">
                <a:solidFill>
                  <a:srgbClr val="45515E"/>
                </a:solidFill>
                <a:latin typeface="Calibri"/>
                <a:ea typeface="Calibri"/>
                <a:cs typeface="Calibri"/>
                <a:sym typeface="Calibri"/>
              </a:rPr>
              <a:t>For example: </a:t>
            </a:r>
            <a:r>
              <a:rPr b="0" i="1" lang="en-US" sz="2400" u="none" cap="none" strike="noStrike">
                <a:solidFill>
                  <a:srgbClr val="45515E"/>
                </a:solidFill>
                <a:latin typeface="Calibri"/>
                <a:ea typeface="Calibri"/>
                <a:cs typeface="Calibri"/>
                <a:sym typeface="Calibri"/>
              </a:rPr>
              <a:t>“I will be passing a speculum, which is a plastic/metal instrument, through the vagina to visualize the neck of the womb.”</a:t>
            </a:r>
            <a:endParaRPr/>
          </a:p>
          <a:p>
            <a:pPr indent="-457200" lvl="3" marL="1828800" marR="0" rtl="0" algn="l">
              <a:spcBef>
                <a:spcPts val="1000"/>
              </a:spcBef>
              <a:spcAft>
                <a:spcPts val="0"/>
              </a:spcAft>
              <a:buClr>
                <a:srgbClr val="45515E"/>
              </a:buClr>
              <a:buSzPts val="1920"/>
              <a:buFont typeface="Arial"/>
              <a:buChar char="•"/>
            </a:pPr>
            <a:r>
              <a:rPr b="0" i="0" lang="en-US" sz="2400" u="none" cap="none" strike="noStrike">
                <a:solidFill>
                  <a:srgbClr val="45515E"/>
                </a:solidFill>
                <a:latin typeface="Calibri"/>
                <a:ea typeface="Calibri"/>
                <a:cs typeface="Calibri"/>
                <a:sym typeface="Calibri"/>
              </a:rPr>
              <a:t>Reassure them that this should not be painful, but you will stop immediately if it becomes too uncomfortable.</a:t>
            </a:r>
            <a:endParaRPr/>
          </a:p>
          <a:p>
            <a:pPr indent="-457200" lvl="1" marL="914400" marR="0" rtl="0" algn="l">
              <a:spcBef>
                <a:spcPts val="1000"/>
              </a:spcBef>
              <a:spcAft>
                <a:spcPts val="0"/>
              </a:spcAft>
              <a:buClr>
                <a:srgbClr val="45515E"/>
              </a:buClr>
              <a:buSzPts val="2240"/>
              <a:buFont typeface="Courier New"/>
              <a:buChar char="o"/>
            </a:pPr>
            <a:r>
              <a:rPr b="0" i="0" lang="en-US" sz="2800" u="none" cap="none" strike="noStrike">
                <a:solidFill>
                  <a:srgbClr val="45515E"/>
                </a:solidFill>
                <a:latin typeface="Calibri"/>
                <a:ea typeface="Calibri"/>
                <a:cs typeface="Calibri"/>
                <a:sym typeface="Calibri"/>
              </a:rPr>
              <a:t>Obtain verbal consent.</a:t>
            </a:r>
            <a:endParaRPr/>
          </a:p>
          <a:p>
            <a:pPr indent="-457200" lvl="1" marL="914400" marR="0" rtl="0" algn="l">
              <a:spcBef>
                <a:spcPts val="1000"/>
              </a:spcBef>
              <a:spcAft>
                <a:spcPts val="0"/>
              </a:spcAft>
              <a:buClr>
                <a:srgbClr val="45515E"/>
              </a:buClr>
              <a:buSzPts val="2240"/>
              <a:buFont typeface="Courier New"/>
              <a:buChar char="o"/>
            </a:pPr>
            <a:r>
              <a:rPr b="0" i="0" lang="en-US" sz="2800" u="none" cap="none" strike="noStrike">
                <a:solidFill>
                  <a:srgbClr val="45515E"/>
                </a:solidFill>
                <a:latin typeface="Calibri"/>
                <a:ea typeface="Calibri"/>
                <a:cs typeface="Calibri"/>
                <a:sym typeface="Calibri"/>
              </a:rPr>
              <a:t>Request a chaperone.</a:t>
            </a:r>
            <a:endParaRPr/>
          </a:p>
          <a:p>
            <a:pPr indent="0" lvl="0" marL="0" marR="0" rtl="0" algn="l">
              <a:lnSpc>
                <a:spcPct val="100000"/>
              </a:lnSpc>
              <a:spcBef>
                <a:spcPts val="1000"/>
              </a:spcBef>
              <a:spcAft>
                <a:spcPts val="0"/>
              </a:spcAft>
              <a:buClr>
                <a:srgbClr val="EB3D9F"/>
              </a:buClr>
              <a:buSzPts val="2240"/>
              <a:buFont typeface="Calibri"/>
              <a:buNone/>
            </a:pPr>
            <a:r>
              <a:t/>
            </a:r>
            <a:endParaRPr sz="2800">
              <a:solidFill>
                <a:srgbClr val="45515E"/>
              </a:solidFill>
              <a:latin typeface="Calibri"/>
              <a:ea typeface="Calibri"/>
              <a:cs typeface="Calibri"/>
              <a:sym typeface="Calibri"/>
            </a:endParaRPr>
          </a:p>
        </p:txBody>
      </p:sp>
    </p:spTree>
  </p:cSld>
  <p:clrMapOvr>
    <a:masterClrMapping/>
  </p:clrMapOvr>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3" name="Shape 1213"/>
        <p:cNvGrpSpPr/>
        <p:nvPr/>
      </p:nvGrpSpPr>
      <p:grpSpPr>
        <a:xfrm>
          <a:off x="0" y="0"/>
          <a:ext cx="0" cy="0"/>
          <a:chOff x="0" y="0"/>
          <a:chExt cx="0" cy="0"/>
        </a:xfrm>
      </p:grpSpPr>
      <p:sp>
        <p:nvSpPr>
          <p:cNvPr id="1214" name="Google Shape;1214;p134"/>
          <p:cNvSpPr txBox="1"/>
          <p:nvPr>
            <p:ph idx="1" type="body"/>
          </p:nvPr>
        </p:nvSpPr>
        <p:spPr>
          <a:xfrm>
            <a:off x="695400" y="1179939"/>
            <a:ext cx="10832704" cy="4409301"/>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45515E"/>
              </a:buClr>
              <a:buSzPts val="2560"/>
              <a:buChar char="❖"/>
            </a:pPr>
            <a:r>
              <a:rPr b="1" lang="en-US" sz="3200"/>
              <a:t> Preparation</a:t>
            </a:r>
            <a:endParaRPr b="1" sz="3200"/>
          </a:p>
          <a:p>
            <a:pPr indent="-228600" lvl="1" marL="685800" rtl="0" algn="l">
              <a:lnSpc>
                <a:spcPct val="100000"/>
              </a:lnSpc>
              <a:spcBef>
                <a:spcPts val="1000"/>
              </a:spcBef>
              <a:spcAft>
                <a:spcPts val="0"/>
              </a:spcAft>
              <a:buClr>
                <a:srgbClr val="45515E"/>
              </a:buClr>
              <a:buSzPts val="2000"/>
              <a:buChar char="o"/>
            </a:pPr>
            <a:r>
              <a:rPr lang="en-US" sz="2500"/>
              <a:t> The patient ought to have an </a:t>
            </a:r>
            <a:r>
              <a:rPr b="1" lang="en-US" sz="2500"/>
              <a:t>empty bladder</a:t>
            </a:r>
            <a:r>
              <a:rPr lang="en-US" sz="2500"/>
              <a:t>.</a:t>
            </a:r>
            <a:endParaRPr/>
          </a:p>
          <a:p>
            <a:pPr indent="-228600" lvl="1" marL="685800" rtl="0" algn="l">
              <a:lnSpc>
                <a:spcPct val="100000"/>
              </a:lnSpc>
              <a:spcBef>
                <a:spcPts val="1000"/>
              </a:spcBef>
              <a:spcAft>
                <a:spcPts val="0"/>
              </a:spcAft>
              <a:buClr>
                <a:srgbClr val="45515E"/>
              </a:buClr>
              <a:buSzPts val="2000"/>
              <a:buChar char="o"/>
            </a:pPr>
            <a:r>
              <a:rPr b="1" lang="en-US" sz="2500"/>
              <a:t> </a:t>
            </a:r>
            <a:r>
              <a:rPr b="1" lang="en-US" sz="2800"/>
              <a:t>Exposure</a:t>
            </a:r>
            <a:r>
              <a:rPr lang="en-US" sz="2800"/>
              <a:t> : ask the patient to remove all clothing from the waist down and any sanitary protection </a:t>
            </a:r>
            <a:r>
              <a:rPr lang="en-US" sz="2400"/>
              <a:t>(Cover with a sheet when appropriate)</a:t>
            </a:r>
            <a:endParaRPr sz="2800"/>
          </a:p>
          <a:p>
            <a:pPr indent="-228600" lvl="1" marL="685800" rtl="0" algn="l">
              <a:lnSpc>
                <a:spcPct val="100000"/>
              </a:lnSpc>
              <a:spcBef>
                <a:spcPts val="1000"/>
              </a:spcBef>
              <a:spcAft>
                <a:spcPts val="0"/>
              </a:spcAft>
              <a:buClr>
                <a:srgbClr val="45515E"/>
              </a:buClr>
              <a:buSzPts val="2240"/>
              <a:buChar char="o"/>
            </a:pPr>
            <a:r>
              <a:rPr lang="en-US" sz="2800"/>
              <a:t> Prepare your equipment: gloves, lubricant, speculum (for example Cusco’s speculum) +/- smear, swabs, Pipelle biopsy.</a:t>
            </a:r>
            <a:endParaRPr/>
          </a:p>
          <a:p>
            <a:pPr indent="-200660" lvl="0" marL="342900" rtl="0" algn="l">
              <a:lnSpc>
                <a:spcPct val="100000"/>
              </a:lnSpc>
              <a:spcBef>
                <a:spcPts val="1000"/>
              </a:spcBef>
              <a:spcAft>
                <a:spcPts val="0"/>
              </a:spcAft>
              <a:buClr>
                <a:srgbClr val="EB3D9F"/>
              </a:buClr>
              <a:buSzPts val="2240"/>
              <a:buFont typeface="Noto Sans Symbols"/>
              <a:buNone/>
            </a:pPr>
            <a:r>
              <a:t/>
            </a:r>
            <a:endParaRPr sz="2800"/>
          </a:p>
          <a:p>
            <a:pPr indent="-200660" lvl="0" marL="342900" rtl="0" algn="l">
              <a:lnSpc>
                <a:spcPct val="100000"/>
              </a:lnSpc>
              <a:spcBef>
                <a:spcPts val="1000"/>
              </a:spcBef>
              <a:spcAft>
                <a:spcPts val="0"/>
              </a:spcAft>
              <a:buClr>
                <a:srgbClr val="EB3D9F"/>
              </a:buClr>
              <a:buSzPts val="2240"/>
              <a:buFont typeface="Noto Sans Symbols"/>
              <a:buNone/>
            </a:pPr>
            <a:r>
              <a:t/>
            </a:r>
            <a:endParaRPr sz="2800"/>
          </a:p>
        </p:txBody>
      </p:sp>
      <p:pic>
        <p:nvPicPr>
          <p:cNvPr id="1215" name="Google Shape;1215;p134"/>
          <p:cNvPicPr preferRelativeResize="0"/>
          <p:nvPr/>
        </p:nvPicPr>
        <p:blipFill rotWithShape="1">
          <a:blip r:embed="rId3">
            <a:alphaModFix/>
          </a:blip>
          <a:srcRect b="0" l="0" r="0" t="0"/>
          <a:stretch/>
        </p:blipFill>
        <p:spPr>
          <a:xfrm>
            <a:off x="3132857" y="4474418"/>
            <a:ext cx="6059487" cy="2266950"/>
          </a:xfrm>
          <a:prstGeom prst="rect">
            <a:avLst/>
          </a:prstGeom>
          <a:noFill/>
          <a:ln>
            <a:noFill/>
          </a:ln>
        </p:spPr>
      </p:pic>
      <p:sp>
        <p:nvSpPr>
          <p:cNvPr id="1216" name="Google Shape;1216;p134"/>
          <p:cNvSpPr txBox="1"/>
          <p:nvPr/>
        </p:nvSpPr>
        <p:spPr>
          <a:xfrm>
            <a:off x="3400988" y="6310834"/>
            <a:ext cx="309634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Calibri"/>
                <a:ea typeface="Calibri"/>
                <a:cs typeface="Calibri"/>
                <a:sym typeface="Calibri"/>
              </a:rPr>
              <a:t> Cusco’s speculum </a:t>
            </a:r>
            <a:endParaRPr b="1" sz="2400">
              <a:solidFill>
                <a:schemeClr val="lt1"/>
              </a:solidFill>
              <a:latin typeface="Calibri"/>
              <a:ea typeface="Calibri"/>
              <a:cs typeface="Calibri"/>
              <a:sym typeface="Calibri"/>
            </a:endParaRPr>
          </a:p>
        </p:txBody>
      </p:sp>
      <p:sp>
        <p:nvSpPr>
          <p:cNvPr id="1217" name="Google Shape;1217;p134"/>
          <p:cNvSpPr txBox="1"/>
          <p:nvPr/>
        </p:nvSpPr>
        <p:spPr>
          <a:xfrm>
            <a:off x="6497332" y="6310834"/>
            <a:ext cx="2952328"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Calibri"/>
                <a:ea typeface="Calibri"/>
                <a:cs typeface="Calibri"/>
                <a:sym typeface="Calibri"/>
              </a:rPr>
              <a:t>Sim’s speculum</a:t>
            </a:r>
            <a:endParaRPr sz="2400">
              <a:solidFill>
                <a:schemeClr val="lt1"/>
              </a:solidFill>
              <a:latin typeface="Calibri"/>
              <a:ea typeface="Calibri"/>
              <a:cs typeface="Calibri"/>
              <a:sym typeface="Calibri"/>
            </a:endParaRPr>
          </a:p>
        </p:txBody>
      </p:sp>
    </p:spTree>
  </p:cSld>
  <p:clrMapOvr>
    <a:masterClrMapping/>
  </p:clrMapOvr>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1" name="Shape 1221"/>
        <p:cNvGrpSpPr/>
        <p:nvPr/>
      </p:nvGrpSpPr>
      <p:grpSpPr>
        <a:xfrm>
          <a:off x="0" y="0"/>
          <a:ext cx="0" cy="0"/>
          <a:chOff x="0" y="0"/>
          <a:chExt cx="0" cy="0"/>
        </a:xfrm>
      </p:grpSpPr>
      <p:sp>
        <p:nvSpPr>
          <p:cNvPr id="1222" name="Google Shape;1222;p135"/>
          <p:cNvSpPr txBox="1"/>
          <p:nvPr>
            <p:ph idx="1" type="body"/>
          </p:nvPr>
        </p:nvSpPr>
        <p:spPr>
          <a:xfrm>
            <a:off x="234776" y="1203747"/>
            <a:ext cx="11795298" cy="5321597"/>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45515E"/>
              </a:buClr>
              <a:buSzPts val="3200"/>
              <a:buChar char="❖"/>
            </a:pPr>
            <a:r>
              <a:rPr b="1" lang="en-US" sz="3200"/>
              <a:t> External examination</a:t>
            </a:r>
            <a:endParaRPr/>
          </a:p>
          <a:p>
            <a:pPr indent="-228600" lvl="1" marL="685800" rtl="0" algn="l">
              <a:lnSpc>
                <a:spcPct val="90000"/>
              </a:lnSpc>
              <a:spcBef>
                <a:spcPts val="500"/>
              </a:spcBef>
              <a:spcAft>
                <a:spcPts val="0"/>
              </a:spcAft>
              <a:buClr>
                <a:srgbClr val="45515E"/>
              </a:buClr>
              <a:buSzPts val="2800"/>
              <a:buChar char="o"/>
            </a:pPr>
            <a:r>
              <a:rPr lang="en-US" sz="2800"/>
              <a:t> The patient should be laid on their back, with legs bent at the hip (feet towards their buttocks), and asked to flop their knees apart.</a:t>
            </a:r>
            <a:endParaRPr/>
          </a:p>
          <a:p>
            <a:pPr indent="-228600" lvl="1" marL="685800" rtl="0" algn="l">
              <a:lnSpc>
                <a:spcPct val="90000"/>
              </a:lnSpc>
              <a:spcBef>
                <a:spcPts val="500"/>
              </a:spcBef>
              <a:spcAft>
                <a:spcPts val="0"/>
              </a:spcAft>
              <a:buClr>
                <a:srgbClr val="45515E"/>
              </a:buClr>
              <a:buSzPts val="2800"/>
              <a:buChar char="o"/>
            </a:pPr>
            <a:r>
              <a:rPr lang="en-US" sz="2800"/>
              <a:t> Put on a pair of gloves.</a:t>
            </a:r>
            <a:endParaRPr/>
          </a:p>
          <a:p>
            <a:pPr indent="-228600" lvl="1" marL="685800" rtl="0" algn="l">
              <a:lnSpc>
                <a:spcPct val="90000"/>
              </a:lnSpc>
              <a:spcBef>
                <a:spcPts val="500"/>
              </a:spcBef>
              <a:spcAft>
                <a:spcPts val="0"/>
              </a:spcAft>
              <a:buClr>
                <a:srgbClr val="45515E"/>
              </a:buClr>
              <a:buSzPts val="2800"/>
              <a:buChar char="o"/>
            </a:pPr>
            <a:r>
              <a:rPr lang="en-US" sz="2800"/>
              <a:t> Inspect the external genitalia for:</a:t>
            </a:r>
            <a:endParaRPr/>
          </a:p>
          <a:p>
            <a:pPr indent="-228600" lvl="2" marL="1143000" rtl="0" algn="l">
              <a:lnSpc>
                <a:spcPct val="90000"/>
              </a:lnSpc>
              <a:spcBef>
                <a:spcPts val="500"/>
              </a:spcBef>
              <a:spcAft>
                <a:spcPts val="0"/>
              </a:spcAft>
              <a:buClr>
                <a:srgbClr val="45515E"/>
              </a:buClr>
              <a:buSzPts val="2400"/>
              <a:buChar char="•"/>
            </a:pPr>
            <a:r>
              <a:rPr lang="en-US" sz="2400"/>
              <a:t>Deficiency associated with childbirth.</a:t>
            </a:r>
            <a:endParaRPr/>
          </a:p>
          <a:p>
            <a:pPr indent="-228600" lvl="2" marL="1143000" rtl="0" algn="l">
              <a:lnSpc>
                <a:spcPct val="90000"/>
              </a:lnSpc>
              <a:spcBef>
                <a:spcPts val="500"/>
              </a:spcBef>
              <a:spcAft>
                <a:spcPts val="0"/>
              </a:spcAft>
              <a:buClr>
                <a:srgbClr val="45515E"/>
              </a:buClr>
              <a:buSzPts val="2400"/>
              <a:buChar char="•"/>
            </a:pPr>
            <a:r>
              <a:rPr lang="en-US" sz="2400"/>
              <a:t>Abnormal secondary sexual characteristics – hair distribution, cliteromegaly.</a:t>
            </a:r>
            <a:endParaRPr/>
          </a:p>
          <a:p>
            <a:pPr indent="-228600" lvl="2" marL="1143000" rtl="0" algn="l">
              <a:lnSpc>
                <a:spcPct val="90000"/>
              </a:lnSpc>
              <a:spcBef>
                <a:spcPts val="500"/>
              </a:spcBef>
              <a:spcAft>
                <a:spcPts val="0"/>
              </a:spcAft>
              <a:buClr>
                <a:srgbClr val="45515E"/>
              </a:buClr>
              <a:buSzPts val="2400"/>
              <a:buChar char="•"/>
            </a:pPr>
            <a:r>
              <a:rPr lang="en-US" sz="2400"/>
              <a:t>Skin abnormalities – lesions, warts, erythema</a:t>
            </a:r>
            <a:endParaRPr/>
          </a:p>
          <a:p>
            <a:pPr indent="-228600" lvl="2" marL="1143000" rtl="0" algn="l">
              <a:lnSpc>
                <a:spcPct val="90000"/>
              </a:lnSpc>
              <a:spcBef>
                <a:spcPts val="500"/>
              </a:spcBef>
              <a:spcAft>
                <a:spcPts val="0"/>
              </a:spcAft>
              <a:buClr>
                <a:srgbClr val="45515E"/>
              </a:buClr>
              <a:buSzPts val="2400"/>
              <a:buChar char="•"/>
            </a:pPr>
            <a:r>
              <a:rPr lang="en-US" sz="2400"/>
              <a:t>Discharge – colour, consistency / Bleeding </a:t>
            </a:r>
            <a:endParaRPr/>
          </a:p>
          <a:p>
            <a:pPr indent="-228600" lvl="2" marL="1143000" rtl="0" algn="l">
              <a:lnSpc>
                <a:spcPct val="90000"/>
              </a:lnSpc>
              <a:spcBef>
                <a:spcPts val="500"/>
              </a:spcBef>
              <a:spcAft>
                <a:spcPts val="0"/>
              </a:spcAft>
              <a:buClr>
                <a:srgbClr val="45515E"/>
              </a:buClr>
              <a:buSzPts val="2400"/>
              <a:buChar char="•"/>
            </a:pPr>
            <a:r>
              <a:rPr lang="en-US" sz="2400"/>
              <a:t>Swellings of the vulva – tumours, cysts (sebaceous, Bartholin’s)</a:t>
            </a:r>
            <a:endParaRPr/>
          </a:p>
          <a:p>
            <a:pPr indent="-228600" lvl="1" marL="685800" rtl="0" algn="l">
              <a:lnSpc>
                <a:spcPct val="90000"/>
              </a:lnSpc>
              <a:spcBef>
                <a:spcPts val="500"/>
              </a:spcBef>
              <a:spcAft>
                <a:spcPts val="0"/>
              </a:spcAft>
              <a:buClr>
                <a:srgbClr val="45515E"/>
              </a:buClr>
              <a:buSzPts val="2800"/>
              <a:buChar char="o"/>
            </a:pPr>
            <a:r>
              <a:rPr lang="en-US" sz="2800"/>
              <a:t> Ask the patient to cough or strain to observe any incontinence or prolapse.</a:t>
            </a:r>
            <a:endParaRPr/>
          </a:p>
          <a:p>
            <a:pPr indent="-228600" lvl="1" marL="685800" rtl="0" algn="l">
              <a:lnSpc>
                <a:spcPct val="90000"/>
              </a:lnSpc>
              <a:spcBef>
                <a:spcPts val="500"/>
              </a:spcBef>
              <a:spcAft>
                <a:spcPts val="0"/>
              </a:spcAft>
              <a:buClr>
                <a:srgbClr val="45515E"/>
              </a:buClr>
              <a:buSzPts val="2800"/>
              <a:buChar char="o"/>
            </a:pPr>
            <a:r>
              <a:rPr lang="en-US" sz="2800"/>
              <a:t>Palpate the labia majora with the index finger and thumb for any swellings.</a:t>
            </a:r>
            <a:endParaRPr/>
          </a:p>
          <a:p>
            <a:pPr indent="-50800" lvl="0" marL="228600" rtl="0" algn="l">
              <a:lnSpc>
                <a:spcPct val="90000"/>
              </a:lnSpc>
              <a:spcBef>
                <a:spcPts val="1000"/>
              </a:spcBef>
              <a:spcAft>
                <a:spcPts val="0"/>
              </a:spcAft>
              <a:buClr>
                <a:srgbClr val="45515E"/>
              </a:buClr>
              <a:buSzPts val="2800"/>
              <a:buNone/>
            </a:pPr>
            <a:r>
              <a:t/>
            </a:r>
            <a:endParaRPr sz="2800"/>
          </a:p>
        </p:txBody>
      </p:sp>
    </p:spTree>
  </p:cSld>
  <p:clrMapOvr>
    <a:masterClrMapping/>
  </p:clrMapOvr>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6" name="Shape 1226"/>
        <p:cNvGrpSpPr/>
        <p:nvPr/>
      </p:nvGrpSpPr>
      <p:grpSpPr>
        <a:xfrm>
          <a:off x="0" y="0"/>
          <a:ext cx="0" cy="0"/>
          <a:chOff x="0" y="0"/>
          <a:chExt cx="0" cy="0"/>
        </a:xfrm>
      </p:grpSpPr>
      <p:sp>
        <p:nvSpPr>
          <p:cNvPr id="1227" name="Google Shape;1227;p136"/>
          <p:cNvSpPr txBox="1"/>
          <p:nvPr>
            <p:ph idx="1" type="body"/>
          </p:nvPr>
        </p:nvSpPr>
        <p:spPr>
          <a:xfrm>
            <a:off x="119336" y="1355624"/>
            <a:ext cx="8064896" cy="5118847"/>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45515E"/>
              </a:buClr>
              <a:buSzPts val="3200"/>
              <a:buChar char="❖"/>
            </a:pPr>
            <a:r>
              <a:rPr b="1" lang="en-US" sz="3200"/>
              <a:t> Speculum examination</a:t>
            </a:r>
            <a:endParaRPr/>
          </a:p>
          <a:p>
            <a:pPr indent="-228600" lvl="1" marL="685800" rtl="0" algn="l">
              <a:lnSpc>
                <a:spcPct val="90000"/>
              </a:lnSpc>
              <a:spcBef>
                <a:spcPts val="500"/>
              </a:spcBef>
              <a:spcAft>
                <a:spcPts val="0"/>
              </a:spcAft>
              <a:buClr>
                <a:srgbClr val="45515E"/>
              </a:buClr>
              <a:buSzPts val="2800"/>
              <a:buChar char="o"/>
            </a:pPr>
            <a:r>
              <a:rPr lang="en-US" sz="2800"/>
              <a:t> Lubricate the speculum and warn the patient.</a:t>
            </a:r>
            <a:endParaRPr/>
          </a:p>
          <a:p>
            <a:pPr indent="-228600" lvl="1" marL="685800" rtl="0" algn="l">
              <a:lnSpc>
                <a:spcPct val="90000"/>
              </a:lnSpc>
              <a:spcBef>
                <a:spcPts val="500"/>
              </a:spcBef>
              <a:spcAft>
                <a:spcPts val="0"/>
              </a:spcAft>
              <a:buClr>
                <a:srgbClr val="45515E"/>
              </a:buClr>
              <a:buSzPts val="2800"/>
              <a:buChar char="o"/>
            </a:pPr>
            <a:r>
              <a:rPr lang="en-US" sz="2800"/>
              <a:t> Part the labia using your left hand.</a:t>
            </a:r>
            <a:endParaRPr/>
          </a:p>
          <a:p>
            <a:pPr indent="-228600" lvl="1" marL="685800" rtl="0" algn="l">
              <a:lnSpc>
                <a:spcPct val="90000"/>
              </a:lnSpc>
              <a:spcBef>
                <a:spcPts val="500"/>
              </a:spcBef>
              <a:spcAft>
                <a:spcPts val="0"/>
              </a:spcAft>
              <a:buClr>
                <a:srgbClr val="45515E"/>
              </a:buClr>
              <a:buSzPts val="2800"/>
              <a:buChar char="o"/>
            </a:pPr>
            <a:r>
              <a:rPr lang="en-US" sz="2800"/>
              <a:t> Gently insert the speculum with your right hand:</a:t>
            </a:r>
            <a:endParaRPr/>
          </a:p>
          <a:p>
            <a:pPr indent="-228600" lvl="2" marL="1143000" rtl="0" algn="l">
              <a:lnSpc>
                <a:spcPct val="90000"/>
              </a:lnSpc>
              <a:spcBef>
                <a:spcPts val="500"/>
              </a:spcBef>
              <a:spcAft>
                <a:spcPts val="0"/>
              </a:spcAft>
              <a:buClr>
                <a:srgbClr val="45515E"/>
              </a:buClr>
              <a:buSzPts val="2400"/>
              <a:buChar char="•"/>
            </a:pPr>
            <a:r>
              <a:rPr lang="en-US" sz="2400"/>
              <a:t>Fully insert the speculum with the screw facing sideways and the blades vertical.</a:t>
            </a:r>
            <a:endParaRPr/>
          </a:p>
          <a:p>
            <a:pPr indent="-228600" lvl="2" marL="1143000" rtl="0" algn="l">
              <a:lnSpc>
                <a:spcPct val="90000"/>
              </a:lnSpc>
              <a:spcBef>
                <a:spcPts val="500"/>
              </a:spcBef>
              <a:spcAft>
                <a:spcPts val="0"/>
              </a:spcAft>
              <a:buClr>
                <a:srgbClr val="45515E"/>
              </a:buClr>
              <a:buSzPts val="2400"/>
              <a:buChar char="•"/>
            </a:pPr>
            <a:r>
              <a:rPr lang="en-US" sz="2400"/>
              <a:t>Rotate 90 degrees during insertion so the screw faces upwards and the blades become horizontal.</a:t>
            </a:r>
            <a:endParaRPr/>
          </a:p>
          <a:p>
            <a:pPr indent="-228600" lvl="1" marL="685800" rtl="0" algn="l">
              <a:lnSpc>
                <a:spcPct val="90000"/>
              </a:lnSpc>
              <a:spcBef>
                <a:spcPts val="500"/>
              </a:spcBef>
              <a:spcAft>
                <a:spcPts val="0"/>
              </a:spcAft>
              <a:buClr>
                <a:srgbClr val="45515E"/>
              </a:buClr>
              <a:buSzPts val="2800"/>
              <a:buChar char="o"/>
            </a:pPr>
            <a:r>
              <a:rPr lang="en-US" sz="2800"/>
              <a:t> Slowly open the blades and use light to inspect the cervix.</a:t>
            </a:r>
            <a:endParaRPr/>
          </a:p>
          <a:p>
            <a:pPr indent="-228600" lvl="2" marL="1143000" rtl="0" algn="l">
              <a:lnSpc>
                <a:spcPct val="90000"/>
              </a:lnSpc>
              <a:spcBef>
                <a:spcPts val="500"/>
              </a:spcBef>
              <a:spcAft>
                <a:spcPts val="0"/>
              </a:spcAft>
              <a:buClr>
                <a:srgbClr val="45515E"/>
              </a:buClr>
              <a:buSzPts val="2400"/>
              <a:buChar char="•"/>
            </a:pPr>
            <a:r>
              <a:rPr lang="en-US" sz="2400"/>
              <a:t>Tighten the screw to hold open the speculum so you can use your right hand for swabs or Pipelle biopsy if necessary.</a:t>
            </a:r>
            <a:endParaRPr/>
          </a:p>
          <a:p>
            <a:pPr indent="-50800" lvl="0" marL="228600" rtl="0" algn="l">
              <a:lnSpc>
                <a:spcPct val="90000"/>
              </a:lnSpc>
              <a:spcBef>
                <a:spcPts val="1000"/>
              </a:spcBef>
              <a:spcAft>
                <a:spcPts val="0"/>
              </a:spcAft>
              <a:buClr>
                <a:srgbClr val="45515E"/>
              </a:buClr>
              <a:buSzPts val="2800"/>
              <a:buNone/>
            </a:pPr>
            <a:r>
              <a:t/>
            </a:r>
            <a:endParaRPr sz="2800"/>
          </a:p>
        </p:txBody>
      </p:sp>
      <p:pic>
        <p:nvPicPr>
          <p:cNvPr id="1228" name="Google Shape;1228;p136"/>
          <p:cNvPicPr preferRelativeResize="0"/>
          <p:nvPr/>
        </p:nvPicPr>
        <p:blipFill rotWithShape="1">
          <a:blip r:embed="rId3">
            <a:alphaModFix/>
          </a:blip>
          <a:srcRect b="0" l="0" r="0" t="0"/>
          <a:stretch/>
        </p:blipFill>
        <p:spPr>
          <a:xfrm>
            <a:off x="8400256" y="1446376"/>
            <a:ext cx="2957513" cy="445928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14"/>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45515E"/>
              </a:buClr>
              <a:buSzPts val="6000"/>
              <a:buFont typeface="Calibri"/>
              <a:buNone/>
            </a:pPr>
            <a:r>
              <a:rPr lang="en-US"/>
              <a:t>Orientation in utero</a:t>
            </a:r>
            <a:endParaRPr/>
          </a:p>
        </p:txBody>
      </p:sp>
      <p:sp>
        <p:nvSpPr>
          <p:cNvPr id="229" name="Google Shape;229;p14"/>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45515E"/>
              </a:buClr>
              <a:buSzPts val="4000"/>
              <a:buNone/>
            </a:pPr>
            <a:r>
              <a:rPr lang="en-US" sz="4000"/>
              <a:t>Lie, Presentation, Position &amp; Engagement</a:t>
            </a:r>
            <a:endParaRPr/>
          </a:p>
        </p:txBody>
      </p:sp>
    </p:spTree>
  </p:cSld>
  <p:clrMapOvr>
    <a:masterClrMapping/>
  </p:clrMapOvr>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2" name="Shape 1232"/>
        <p:cNvGrpSpPr/>
        <p:nvPr/>
      </p:nvGrpSpPr>
      <p:grpSpPr>
        <a:xfrm>
          <a:off x="0" y="0"/>
          <a:ext cx="0" cy="0"/>
          <a:chOff x="0" y="0"/>
          <a:chExt cx="0" cy="0"/>
        </a:xfrm>
      </p:grpSpPr>
      <p:sp>
        <p:nvSpPr>
          <p:cNvPr id="1233" name="Google Shape;1233;p137"/>
          <p:cNvSpPr txBox="1"/>
          <p:nvPr>
            <p:ph idx="1" type="body"/>
          </p:nvPr>
        </p:nvSpPr>
        <p:spPr>
          <a:xfrm>
            <a:off x="263352" y="1088874"/>
            <a:ext cx="11593288" cy="5726262"/>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45515E"/>
              </a:buClr>
              <a:buSzPts val="2800"/>
              <a:buChar char="❖"/>
            </a:pPr>
            <a:r>
              <a:rPr b="1" lang="en-US" sz="2800"/>
              <a:t> Look for :</a:t>
            </a:r>
            <a:endParaRPr/>
          </a:p>
          <a:p>
            <a:pPr indent="-228600" lvl="1" marL="685800" rtl="0" algn="l">
              <a:lnSpc>
                <a:spcPct val="90000"/>
              </a:lnSpc>
              <a:spcBef>
                <a:spcPts val="500"/>
              </a:spcBef>
              <a:spcAft>
                <a:spcPts val="0"/>
              </a:spcAft>
              <a:buClr>
                <a:srgbClr val="45515E"/>
              </a:buClr>
              <a:buSzPts val="2800"/>
              <a:buChar char="o"/>
            </a:pPr>
            <a:r>
              <a:rPr lang="en-US" sz="2800"/>
              <a:t> Abnormal discharge</a:t>
            </a:r>
            <a:endParaRPr/>
          </a:p>
          <a:p>
            <a:pPr indent="-228600" lvl="1" marL="685800" rtl="0" algn="l">
              <a:lnSpc>
                <a:spcPct val="90000"/>
              </a:lnSpc>
              <a:spcBef>
                <a:spcPts val="500"/>
              </a:spcBef>
              <a:spcAft>
                <a:spcPts val="0"/>
              </a:spcAft>
              <a:buClr>
                <a:srgbClr val="45515E"/>
              </a:buClr>
              <a:buSzPts val="2800"/>
              <a:buChar char="o"/>
            </a:pPr>
            <a:r>
              <a:rPr lang="en-US" sz="2800"/>
              <a:t> Erosions</a:t>
            </a:r>
            <a:endParaRPr/>
          </a:p>
          <a:p>
            <a:pPr indent="-228600" lvl="1" marL="685800" rtl="0" algn="l">
              <a:lnSpc>
                <a:spcPct val="90000"/>
              </a:lnSpc>
              <a:spcBef>
                <a:spcPts val="500"/>
              </a:spcBef>
              <a:spcAft>
                <a:spcPts val="0"/>
              </a:spcAft>
              <a:buClr>
                <a:srgbClr val="45515E"/>
              </a:buClr>
              <a:buSzPts val="2800"/>
              <a:buChar char="o"/>
            </a:pPr>
            <a:r>
              <a:rPr lang="en-US" sz="2800"/>
              <a:t> Ulcerations</a:t>
            </a:r>
            <a:endParaRPr/>
          </a:p>
          <a:p>
            <a:pPr indent="-228600" lvl="1" marL="685800" rtl="0" algn="l">
              <a:lnSpc>
                <a:spcPct val="90000"/>
              </a:lnSpc>
              <a:spcBef>
                <a:spcPts val="500"/>
              </a:spcBef>
              <a:spcAft>
                <a:spcPts val="0"/>
              </a:spcAft>
              <a:buClr>
                <a:srgbClr val="45515E"/>
              </a:buClr>
              <a:buSzPts val="2800"/>
              <a:buChar char="o"/>
            </a:pPr>
            <a:r>
              <a:rPr lang="en-US" sz="2800"/>
              <a:t> Growths</a:t>
            </a:r>
            <a:endParaRPr/>
          </a:p>
          <a:p>
            <a:pPr indent="-228600" lvl="1" marL="685800" rtl="0" algn="l">
              <a:lnSpc>
                <a:spcPct val="90000"/>
              </a:lnSpc>
              <a:spcBef>
                <a:spcPts val="500"/>
              </a:spcBef>
              <a:spcAft>
                <a:spcPts val="0"/>
              </a:spcAft>
              <a:buClr>
                <a:srgbClr val="45515E"/>
              </a:buClr>
              <a:buSzPts val="2800"/>
              <a:buChar char="o"/>
            </a:pPr>
            <a:r>
              <a:rPr lang="en-US" sz="2800"/>
              <a:t> Inflammation</a:t>
            </a:r>
            <a:endParaRPr/>
          </a:p>
          <a:p>
            <a:pPr indent="-228600" lvl="1" marL="685800" rtl="0" algn="l">
              <a:lnSpc>
                <a:spcPct val="90000"/>
              </a:lnSpc>
              <a:spcBef>
                <a:spcPts val="500"/>
              </a:spcBef>
              <a:spcAft>
                <a:spcPts val="0"/>
              </a:spcAft>
              <a:buClr>
                <a:srgbClr val="45515E"/>
              </a:buClr>
              <a:buSzPts val="2800"/>
              <a:buChar char="o"/>
            </a:pPr>
            <a:r>
              <a:rPr lang="en-US" sz="2800"/>
              <a:t> Bleeding</a:t>
            </a:r>
            <a:endParaRPr/>
          </a:p>
          <a:p>
            <a:pPr indent="-228600" lvl="1" marL="685800" rtl="0" algn="l">
              <a:lnSpc>
                <a:spcPct val="90000"/>
              </a:lnSpc>
              <a:spcBef>
                <a:spcPts val="500"/>
              </a:spcBef>
              <a:spcAft>
                <a:spcPts val="0"/>
              </a:spcAft>
              <a:buClr>
                <a:srgbClr val="45515E"/>
              </a:buClr>
              <a:buSzPts val="2800"/>
              <a:buChar char="o"/>
            </a:pPr>
            <a:r>
              <a:rPr lang="en-US" sz="2800"/>
              <a:t> Polyps</a:t>
            </a:r>
            <a:endParaRPr/>
          </a:p>
          <a:p>
            <a:pPr indent="-228600" lvl="1" marL="685800" rtl="0" algn="l">
              <a:lnSpc>
                <a:spcPct val="90000"/>
              </a:lnSpc>
              <a:spcBef>
                <a:spcPts val="500"/>
              </a:spcBef>
              <a:spcAft>
                <a:spcPts val="0"/>
              </a:spcAft>
              <a:buClr>
                <a:srgbClr val="45515E"/>
              </a:buClr>
              <a:buSzPts val="2800"/>
              <a:buChar char="o"/>
            </a:pPr>
            <a:r>
              <a:rPr lang="en-US" sz="2800"/>
              <a:t> Ectropion</a:t>
            </a:r>
            <a:endParaRPr/>
          </a:p>
          <a:p>
            <a:pPr indent="-228600" lvl="0" marL="228600" rtl="0" algn="l">
              <a:lnSpc>
                <a:spcPct val="90000"/>
              </a:lnSpc>
              <a:spcBef>
                <a:spcPts val="1000"/>
              </a:spcBef>
              <a:spcAft>
                <a:spcPts val="0"/>
              </a:spcAft>
              <a:buClr>
                <a:srgbClr val="45515E"/>
              </a:buClr>
              <a:buSzPts val="2800"/>
              <a:buChar char="❖"/>
            </a:pPr>
            <a:r>
              <a:rPr lang="en-US" sz="2800"/>
              <a:t>At this point swabs/endometrial biopsy should be taken if required.</a:t>
            </a:r>
            <a:endParaRPr/>
          </a:p>
          <a:p>
            <a:pPr indent="-228600" lvl="0" marL="228600" rtl="0" algn="l">
              <a:lnSpc>
                <a:spcPct val="90000"/>
              </a:lnSpc>
              <a:spcBef>
                <a:spcPts val="1000"/>
              </a:spcBef>
              <a:spcAft>
                <a:spcPts val="0"/>
              </a:spcAft>
              <a:buClr>
                <a:srgbClr val="45515E"/>
              </a:buClr>
              <a:buSzPts val="2800"/>
              <a:buChar char="❖"/>
            </a:pPr>
            <a:r>
              <a:rPr lang="en-US" sz="2800"/>
              <a:t>To remove the speculum, undo the screw to allow the blades to close (leave open slightly to not pinch the vaginal walls), rotating back 90 degrees and gently remove.</a:t>
            </a:r>
            <a:endParaRPr/>
          </a:p>
          <a:p>
            <a:pPr indent="-50800" lvl="0" marL="228600" rtl="0" algn="l">
              <a:lnSpc>
                <a:spcPct val="90000"/>
              </a:lnSpc>
              <a:spcBef>
                <a:spcPts val="1000"/>
              </a:spcBef>
              <a:spcAft>
                <a:spcPts val="0"/>
              </a:spcAft>
              <a:buClr>
                <a:srgbClr val="45515E"/>
              </a:buClr>
              <a:buSzPts val="2800"/>
              <a:buNone/>
            </a:pPr>
            <a:r>
              <a:t/>
            </a:r>
            <a:endParaRPr sz="2800"/>
          </a:p>
        </p:txBody>
      </p:sp>
      <p:pic>
        <p:nvPicPr>
          <p:cNvPr id="1234" name="Google Shape;1234;p137"/>
          <p:cNvPicPr preferRelativeResize="0"/>
          <p:nvPr/>
        </p:nvPicPr>
        <p:blipFill rotWithShape="1">
          <a:blip r:embed="rId3">
            <a:alphaModFix/>
          </a:blip>
          <a:srcRect b="0" l="0" r="0" t="0"/>
          <a:stretch/>
        </p:blipFill>
        <p:spPr>
          <a:xfrm>
            <a:off x="5158556" y="1484784"/>
            <a:ext cx="6340475" cy="3384550"/>
          </a:xfrm>
          <a:prstGeom prst="rect">
            <a:avLst/>
          </a:prstGeom>
          <a:noFill/>
          <a:ln>
            <a:noFill/>
          </a:ln>
        </p:spPr>
      </p:pic>
      <p:sp>
        <p:nvSpPr>
          <p:cNvPr id="1235" name="Google Shape;1235;p137"/>
          <p:cNvSpPr txBox="1"/>
          <p:nvPr/>
        </p:nvSpPr>
        <p:spPr>
          <a:xfrm>
            <a:off x="5519936" y="4293096"/>
            <a:ext cx="547370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lt1"/>
              </a:buClr>
              <a:buSzPts val="2400"/>
              <a:buFont typeface="Noto Sans Symbols"/>
              <a:buNone/>
            </a:pPr>
            <a:r>
              <a:rPr b="1" lang="en-US" sz="2400">
                <a:solidFill>
                  <a:schemeClr val="lt1"/>
                </a:solidFill>
                <a:latin typeface="Calibri"/>
                <a:ea typeface="Calibri"/>
                <a:cs typeface="Calibri"/>
                <a:sym typeface="Calibri"/>
              </a:rPr>
              <a:t>Normal cervix</a:t>
            </a:r>
            <a:endParaRPr b="1" sz="2400">
              <a:solidFill>
                <a:schemeClr val="lt1"/>
              </a:solidFill>
              <a:latin typeface="Calibri"/>
              <a:ea typeface="Calibri"/>
              <a:cs typeface="Calibri"/>
              <a:sym typeface="Calibri"/>
            </a:endParaRPr>
          </a:p>
        </p:txBody>
      </p:sp>
      <p:sp>
        <p:nvSpPr>
          <p:cNvPr id="1236" name="Google Shape;1236;p137"/>
          <p:cNvSpPr txBox="1"/>
          <p:nvPr/>
        </p:nvSpPr>
        <p:spPr>
          <a:xfrm>
            <a:off x="8553979" y="4293096"/>
            <a:ext cx="3312368"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Calibri"/>
                <a:ea typeface="Calibri"/>
                <a:cs typeface="Calibri"/>
                <a:sym typeface="Calibri"/>
              </a:rPr>
              <a:t>Cervical ectropion</a:t>
            </a:r>
            <a:endParaRPr/>
          </a:p>
        </p:txBody>
      </p:sp>
    </p:spTree>
  </p:cSld>
  <p:clrMapOvr>
    <a:masterClrMapping/>
  </p:clrMapOvr>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0" name="Shape 1240"/>
        <p:cNvGrpSpPr/>
        <p:nvPr/>
      </p:nvGrpSpPr>
      <p:grpSpPr>
        <a:xfrm>
          <a:off x="0" y="0"/>
          <a:ext cx="0" cy="0"/>
          <a:chOff x="0" y="0"/>
          <a:chExt cx="0" cy="0"/>
        </a:xfrm>
      </p:grpSpPr>
      <p:sp>
        <p:nvSpPr>
          <p:cNvPr id="1241" name="Google Shape;1241;p138"/>
          <p:cNvSpPr txBox="1"/>
          <p:nvPr>
            <p:ph idx="1" type="body"/>
          </p:nvPr>
        </p:nvSpPr>
        <p:spPr>
          <a:xfrm>
            <a:off x="263352" y="1700808"/>
            <a:ext cx="7416824" cy="4896544"/>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45515E"/>
              </a:buClr>
              <a:buSzPts val="2240"/>
              <a:buChar char="❖"/>
            </a:pPr>
            <a:r>
              <a:rPr lang="en-US" sz="2800">
                <a:solidFill>
                  <a:srgbClr val="404040"/>
                </a:solidFill>
              </a:rPr>
              <a:t> A Sim’s speculum can be used to assess prolapse :</a:t>
            </a:r>
            <a:endParaRPr/>
          </a:p>
          <a:p>
            <a:pPr indent="-228600" lvl="1" marL="685800" rtl="0" algn="l">
              <a:lnSpc>
                <a:spcPct val="100000"/>
              </a:lnSpc>
              <a:spcBef>
                <a:spcPts val="1000"/>
              </a:spcBef>
              <a:spcAft>
                <a:spcPts val="0"/>
              </a:spcAft>
              <a:buClr>
                <a:srgbClr val="45515E"/>
              </a:buClr>
              <a:buSzPts val="2000"/>
              <a:buChar char="o"/>
            </a:pPr>
            <a:r>
              <a:rPr lang="en-US" sz="2500">
                <a:solidFill>
                  <a:srgbClr val="404040"/>
                </a:solidFill>
              </a:rPr>
              <a:t> </a:t>
            </a:r>
            <a:r>
              <a:rPr lang="en-US" sz="2800">
                <a:solidFill>
                  <a:srgbClr val="404040"/>
                </a:solidFill>
              </a:rPr>
              <a:t>Ask the patient to lie on her left side and bring her knees to her chest.</a:t>
            </a:r>
            <a:endParaRPr/>
          </a:p>
          <a:p>
            <a:pPr indent="-228600" lvl="1" marL="685800" rtl="0" algn="l">
              <a:lnSpc>
                <a:spcPct val="100000"/>
              </a:lnSpc>
              <a:spcBef>
                <a:spcPts val="1000"/>
              </a:spcBef>
              <a:spcAft>
                <a:spcPts val="0"/>
              </a:spcAft>
              <a:buClr>
                <a:srgbClr val="45515E"/>
              </a:buClr>
              <a:buSzPts val="2240"/>
              <a:buChar char="o"/>
            </a:pPr>
            <a:r>
              <a:rPr lang="en-US" sz="2800">
                <a:solidFill>
                  <a:srgbClr val="404040"/>
                </a:solidFill>
              </a:rPr>
              <a:t> Insert the blade of the speculum along the posterior wall of the vagina to hold it back.</a:t>
            </a:r>
            <a:endParaRPr/>
          </a:p>
          <a:p>
            <a:pPr indent="-228600" lvl="1" marL="685800" rtl="0" algn="l">
              <a:lnSpc>
                <a:spcPct val="100000"/>
              </a:lnSpc>
              <a:spcBef>
                <a:spcPts val="1000"/>
              </a:spcBef>
              <a:spcAft>
                <a:spcPts val="0"/>
              </a:spcAft>
              <a:buClr>
                <a:srgbClr val="45515E"/>
              </a:buClr>
              <a:buSzPts val="2240"/>
              <a:buChar char="o"/>
            </a:pPr>
            <a:r>
              <a:rPr lang="en-US" sz="2800">
                <a:solidFill>
                  <a:srgbClr val="404040"/>
                </a:solidFill>
              </a:rPr>
              <a:t> Ask the woman to cough whilst looking for uterine descent and cystocele.</a:t>
            </a:r>
            <a:endParaRPr/>
          </a:p>
          <a:p>
            <a:pPr indent="-228600" lvl="1" marL="685800" rtl="0" algn="l">
              <a:lnSpc>
                <a:spcPct val="100000"/>
              </a:lnSpc>
              <a:spcBef>
                <a:spcPts val="1000"/>
              </a:spcBef>
              <a:spcAft>
                <a:spcPts val="0"/>
              </a:spcAft>
              <a:buClr>
                <a:srgbClr val="45515E"/>
              </a:buClr>
              <a:buSzPts val="2240"/>
              <a:buChar char="o"/>
            </a:pPr>
            <a:r>
              <a:rPr lang="en-US" sz="2800">
                <a:solidFill>
                  <a:srgbClr val="404040"/>
                </a:solidFill>
              </a:rPr>
              <a:t> Repeat whilst holding back the anterior wall, looking for rectocele/enterocoele.</a:t>
            </a:r>
            <a:endParaRPr/>
          </a:p>
          <a:p>
            <a:pPr indent="-200660" lvl="0" marL="342900" rtl="0" algn="l">
              <a:lnSpc>
                <a:spcPct val="100000"/>
              </a:lnSpc>
              <a:spcBef>
                <a:spcPts val="1000"/>
              </a:spcBef>
              <a:spcAft>
                <a:spcPts val="0"/>
              </a:spcAft>
              <a:buClr>
                <a:srgbClr val="EB3D9F"/>
              </a:buClr>
              <a:buSzPts val="2240"/>
              <a:buFont typeface="Noto Sans Symbols"/>
              <a:buNone/>
            </a:pPr>
            <a:r>
              <a:t/>
            </a:r>
            <a:endParaRPr sz="2800">
              <a:solidFill>
                <a:srgbClr val="404040"/>
              </a:solidFill>
            </a:endParaRPr>
          </a:p>
        </p:txBody>
      </p:sp>
      <p:sp>
        <p:nvSpPr>
          <p:cNvPr id="1242" name="Google Shape;1242;p138"/>
          <p:cNvSpPr txBox="1"/>
          <p:nvPr/>
        </p:nvSpPr>
        <p:spPr>
          <a:xfrm>
            <a:off x="1127448" y="260648"/>
            <a:ext cx="9937103" cy="1320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45515E"/>
              </a:buClr>
              <a:buSzPts val="4400"/>
              <a:buFont typeface="Calibri"/>
              <a:buNone/>
            </a:pPr>
            <a:r>
              <a:rPr b="1" lang="en-US" sz="4400">
                <a:solidFill>
                  <a:srgbClr val="45515E"/>
                </a:solidFill>
                <a:latin typeface="Calibri"/>
                <a:ea typeface="Calibri"/>
                <a:cs typeface="Calibri"/>
                <a:sym typeface="Calibri"/>
              </a:rPr>
              <a:t>Sims Speculum</a:t>
            </a:r>
            <a:endParaRPr b="1" sz="4000">
              <a:solidFill>
                <a:srgbClr val="45515E"/>
              </a:solidFill>
              <a:latin typeface="Calibri"/>
              <a:ea typeface="Calibri"/>
              <a:cs typeface="Calibri"/>
              <a:sym typeface="Calibri"/>
            </a:endParaRPr>
          </a:p>
        </p:txBody>
      </p:sp>
      <p:pic>
        <p:nvPicPr>
          <p:cNvPr id="1243" name="Google Shape;1243;p138"/>
          <p:cNvPicPr preferRelativeResize="0"/>
          <p:nvPr/>
        </p:nvPicPr>
        <p:blipFill rotWithShape="1">
          <a:blip r:embed="rId3">
            <a:alphaModFix/>
          </a:blip>
          <a:srcRect b="0" l="0" r="0" t="0"/>
          <a:stretch/>
        </p:blipFill>
        <p:spPr>
          <a:xfrm>
            <a:off x="7536160" y="1700808"/>
            <a:ext cx="4079235" cy="4079235"/>
          </a:xfrm>
          <a:prstGeom prst="rect">
            <a:avLst/>
          </a:prstGeom>
          <a:noFill/>
          <a:ln>
            <a:noFill/>
          </a:ln>
        </p:spPr>
      </p:pic>
    </p:spTree>
  </p:cSld>
  <p:clrMapOvr>
    <a:masterClrMapping/>
  </p:clrMapOvr>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7" name="Shape 1247"/>
        <p:cNvGrpSpPr/>
        <p:nvPr/>
      </p:nvGrpSpPr>
      <p:grpSpPr>
        <a:xfrm>
          <a:off x="0" y="0"/>
          <a:ext cx="0" cy="0"/>
          <a:chOff x="0" y="0"/>
          <a:chExt cx="0" cy="0"/>
        </a:xfrm>
      </p:grpSpPr>
      <p:sp>
        <p:nvSpPr>
          <p:cNvPr id="1248" name="Google Shape;1248;p139"/>
          <p:cNvSpPr txBox="1"/>
          <p:nvPr>
            <p:ph idx="1" type="body"/>
          </p:nvPr>
        </p:nvSpPr>
        <p:spPr>
          <a:xfrm>
            <a:off x="263352" y="1124744"/>
            <a:ext cx="11233248" cy="54006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45515E"/>
              </a:buClr>
              <a:buSzPts val="2240"/>
              <a:buChar char="❖"/>
            </a:pPr>
            <a:r>
              <a:rPr lang="en-US" sz="2800"/>
              <a:t> Swabs are often required in cases of suspected infection:</a:t>
            </a:r>
            <a:endParaRPr/>
          </a:p>
          <a:p>
            <a:pPr indent="-228600" lvl="1" marL="685800" rtl="0" algn="l">
              <a:lnSpc>
                <a:spcPct val="100000"/>
              </a:lnSpc>
              <a:spcBef>
                <a:spcPts val="1000"/>
              </a:spcBef>
              <a:spcAft>
                <a:spcPts val="0"/>
              </a:spcAft>
              <a:buClr>
                <a:srgbClr val="45515E"/>
              </a:buClr>
              <a:buSzPts val="2000"/>
              <a:buChar char="o"/>
            </a:pPr>
            <a:r>
              <a:rPr lang="en-US" sz="2500"/>
              <a:t> </a:t>
            </a:r>
            <a:r>
              <a:rPr lang="en-US" sz="2800"/>
              <a:t>Pick up the sample tube with the right hand and place it in the left hand </a:t>
            </a:r>
            <a:r>
              <a:rPr lang="en-US" sz="2400"/>
              <a:t>(with the speculum secured with the screw) </a:t>
            </a:r>
            <a:r>
              <a:rPr lang="en-US" sz="2800"/>
              <a:t>and remove the lid if a separate one is present. Sometimes using the chaperone is useful.</a:t>
            </a:r>
            <a:endParaRPr/>
          </a:p>
          <a:p>
            <a:pPr indent="-228600" lvl="1" marL="685800" rtl="0" algn="l">
              <a:lnSpc>
                <a:spcPct val="100000"/>
              </a:lnSpc>
              <a:spcBef>
                <a:spcPts val="1000"/>
              </a:spcBef>
              <a:spcAft>
                <a:spcPts val="0"/>
              </a:spcAft>
              <a:buClr>
                <a:srgbClr val="45515E"/>
              </a:buClr>
              <a:buSzPts val="2240"/>
              <a:buChar char="o"/>
            </a:pPr>
            <a:r>
              <a:rPr lang="en-US" sz="2800"/>
              <a:t> Take out the swab with the right hand and perform swabs in this order</a:t>
            </a:r>
            <a:endParaRPr/>
          </a:p>
          <a:p>
            <a:pPr indent="-342900" lvl="2" marL="1143000" rtl="0" algn="l">
              <a:lnSpc>
                <a:spcPct val="100000"/>
              </a:lnSpc>
              <a:spcBef>
                <a:spcPts val="1000"/>
              </a:spcBef>
              <a:spcAft>
                <a:spcPts val="0"/>
              </a:spcAft>
              <a:buClr>
                <a:srgbClr val="45515E"/>
              </a:buClr>
              <a:buSzPts val="1920"/>
              <a:buChar char="•"/>
            </a:pPr>
            <a:r>
              <a:rPr lang="en-US" sz="2400"/>
              <a:t>Hi-vaginal charcoal media swab – circle around the high vaginal wall once (</a:t>
            </a:r>
            <a:r>
              <a:rPr i="1" lang="en-US" sz="2400"/>
              <a:t>BV, TV, Candida, group B strep)</a:t>
            </a:r>
            <a:endParaRPr/>
          </a:p>
          <a:p>
            <a:pPr indent="-342900" lvl="2" marL="1143000" rtl="0" algn="l">
              <a:lnSpc>
                <a:spcPct val="100000"/>
              </a:lnSpc>
              <a:spcBef>
                <a:spcPts val="1000"/>
              </a:spcBef>
              <a:spcAft>
                <a:spcPts val="0"/>
              </a:spcAft>
              <a:buClr>
                <a:srgbClr val="45515E"/>
              </a:buClr>
              <a:buSzPts val="1920"/>
              <a:buChar char="•"/>
            </a:pPr>
            <a:r>
              <a:rPr lang="en-US" sz="2400"/>
              <a:t>Endocervical charcoal media swab – place in endocervical canal and do a 360-degree sweep (</a:t>
            </a:r>
            <a:r>
              <a:rPr i="1" lang="en-US" sz="2400"/>
              <a:t>gonorrhea)</a:t>
            </a:r>
            <a:endParaRPr/>
          </a:p>
          <a:p>
            <a:pPr indent="-342900" lvl="2" marL="1143000" rtl="0" algn="l">
              <a:lnSpc>
                <a:spcPct val="100000"/>
              </a:lnSpc>
              <a:spcBef>
                <a:spcPts val="1000"/>
              </a:spcBef>
              <a:spcAft>
                <a:spcPts val="0"/>
              </a:spcAft>
              <a:buClr>
                <a:srgbClr val="45515E"/>
              </a:buClr>
              <a:buSzPts val="1920"/>
              <a:buChar char="•"/>
            </a:pPr>
            <a:r>
              <a:rPr lang="en-US" sz="2400"/>
              <a:t>Endocervical chlamydia swab – scrub endocervical region for 10-30 seconds</a:t>
            </a:r>
            <a:endParaRPr/>
          </a:p>
          <a:p>
            <a:pPr indent="-228600" lvl="1" marL="685800" rtl="0" algn="l">
              <a:lnSpc>
                <a:spcPct val="100000"/>
              </a:lnSpc>
              <a:spcBef>
                <a:spcPts val="1000"/>
              </a:spcBef>
              <a:spcAft>
                <a:spcPts val="0"/>
              </a:spcAft>
              <a:buClr>
                <a:srgbClr val="45515E"/>
              </a:buClr>
              <a:buSzPts val="2000"/>
              <a:buChar char="o"/>
            </a:pPr>
            <a:r>
              <a:rPr lang="en-US" sz="2500"/>
              <a:t> </a:t>
            </a:r>
            <a:r>
              <a:rPr lang="en-US" sz="2800"/>
              <a:t>Place the used swab back into the tube in your left hand, close the lid and label the specimens.</a:t>
            </a:r>
            <a:endParaRPr/>
          </a:p>
          <a:p>
            <a:pPr indent="-200660" lvl="0" marL="342900" rtl="0" algn="l">
              <a:lnSpc>
                <a:spcPct val="100000"/>
              </a:lnSpc>
              <a:spcBef>
                <a:spcPts val="1000"/>
              </a:spcBef>
              <a:spcAft>
                <a:spcPts val="0"/>
              </a:spcAft>
              <a:buClr>
                <a:srgbClr val="EB3D9F"/>
              </a:buClr>
              <a:buSzPts val="2240"/>
              <a:buFont typeface="Noto Sans Symbols"/>
              <a:buNone/>
            </a:pPr>
            <a:r>
              <a:t/>
            </a:r>
            <a:endParaRPr sz="2800"/>
          </a:p>
        </p:txBody>
      </p:sp>
      <p:sp>
        <p:nvSpPr>
          <p:cNvPr id="1249" name="Google Shape;1249;p139"/>
          <p:cNvSpPr txBox="1"/>
          <p:nvPr/>
        </p:nvSpPr>
        <p:spPr>
          <a:xfrm>
            <a:off x="1126972" y="260648"/>
            <a:ext cx="9937103" cy="1320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45515E"/>
              </a:buClr>
              <a:buSzPts val="4400"/>
              <a:buFont typeface="Calibri"/>
              <a:buNone/>
            </a:pPr>
            <a:r>
              <a:rPr b="1" lang="en-US" sz="4400">
                <a:solidFill>
                  <a:srgbClr val="45515E"/>
                </a:solidFill>
                <a:latin typeface="Calibri"/>
                <a:ea typeface="Calibri"/>
                <a:cs typeface="Calibri"/>
                <a:sym typeface="Calibri"/>
              </a:rPr>
              <a:t>Obtaining Swabs</a:t>
            </a:r>
            <a:endParaRPr b="1" sz="4000">
              <a:solidFill>
                <a:srgbClr val="45515E"/>
              </a:solidFill>
              <a:latin typeface="Calibri"/>
              <a:ea typeface="Calibri"/>
              <a:cs typeface="Calibri"/>
              <a:sym typeface="Calibri"/>
            </a:endParaRPr>
          </a:p>
        </p:txBody>
      </p:sp>
    </p:spTree>
  </p:cSld>
  <p:clrMapOvr>
    <a:masterClrMapping/>
  </p:clrMapOvr>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3" name="Shape 1253"/>
        <p:cNvGrpSpPr/>
        <p:nvPr/>
      </p:nvGrpSpPr>
      <p:grpSpPr>
        <a:xfrm>
          <a:off x="0" y="0"/>
          <a:ext cx="0" cy="0"/>
          <a:chOff x="0" y="0"/>
          <a:chExt cx="0" cy="0"/>
        </a:xfrm>
      </p:grpSpPr>
      <p:sp>
        <p:nvSpPr>
          <p:cNvPr id="1254" name="Google Shape;1254;p140"/>
          <p:cNvSpPr txBox="1"/>
          <p:nvPr/>
        </p:nvSpPr>
        <p:spPr>
          <a:xfrm>
            <a:off x="1126972" y="260648"/>
            <a:ext cx="9937103" cy="1320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45515E"/>
              </a:buClr>
              <a:buSzPts val="4400"/>
              <a:buFont typeface="Calibri"/>
              <a:buNone/>
            </a:pPr>
            <a:r>
              <a:rPr b="1" lang="en-US" sz="4400">
                <a:solidFill>
                  <a:srgbClr val="45515E"/>
                </a:solidFill>
                <a:latin typeface="Calibri"/>
                <a:ea typeface="Calibri"/>
                <a:cs typeface="Calibri"/>
                <a:sym typeface="Calibri"/>
              </a:rPr>
              <a:t>Endocervical Smear</a:t>
            </a:r>
            <a:endParaRPr b="1" sz="4000">
              <a:solidFill>
                <a:srgbClr val="45515E"/>
              </a:solidFill>
              <a:latin typeface="Calibri"/>
              <a:ea typeface="Calibri"/>
              <a:cs typeface="Calibri"/>
              <a:sym typeface="Calibri"/>
            </a:endParaRPr>
          </a:p>
        </p:txBody>
      </p:sp>
      <p:sp>
        <p:nvSpPr>
          <p:cNvPr id="1255" name="Google Shape;1255;p140"/>
          <p:cNvSpPr txBox="1"/>
          <p:nvPr>
            <p:ph idx="1" type="body"/>
          </p:nvPr>
        </p:nvSpPr>
        <p:spPr>
          <a:xfrm>
            <a:off x="838199" y="1305026"/>
            <a:ext cx="10930467" cy="487193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45505D"/>
              </a:buClr>
              <a:buSzPts val="2800"/>
              <a:buFont typeface="Noto Sans Symbols"/>
              <a:buChar char="❖"/>
            </a:pPr>
            <a:r>
              <a:rPr b="1" lang="en-US">
                <a:solidFill>
                  <a:srgbClr val="45505D"/>
                </a:solidFill>
              </a:rPr>
              <a:t> Goal of Pap smear : </a:t>
            </a:r>
            <a:endParaRPr/>
          </a:p>
          <a:p>
            <a:pPr indent="-228600" lvl="1" marL="685800" rtl="0" algn="l">
              <a:lnSpc>
                <a:spcPct val="90000"/>
              </a:lnSpc>
              <a:spcBef>
                <a:spcPts val="500"/>
              </a:spcBef>
              <a:spcAft>
                <a:spcPts val="0"/>
              </a:spcAft>
              <a:buClr>
                <a:srgbClr val="45505D"/>
              </a:buClr>
              <a:buSzPts val="2400"/>
              <a:buChar char="o"/>
            </a:pPr>
            <a:r>
              <a:rPr lang="en-US">
                <a:solidFill>
                  <a:srgbClr val="45505D"/>
                </a:solidFill>
              </a:rPr>
              <a:t>Cervical cancer screening detects pre-invasive neoplasia, thereby making treatment possible before the disease becomes invasive (Before the development of cancer).</a:t>
            </a:r>
            <a:endParaRPr/>
          </a:p>
          <a:p>
            <a:pPr indent="-228600" lvl="0" marL="228600" rtl="0" algn="l">
              <a:lnSpc>
                <a:spcPct val="90000"/>
              </a:lnSpc>
              <a:spcBef>
                <a:spcPts val="1000"/>
              </a:spcBef>
              <a:spcAft>
                <a:spcPts val="0"/>
              </a:spcAft>
              <a:buClr>
                <a:srgbClr val="45505D"/>
              </a:buClr>
              <a:buSzPts val="2800"/>
              <a:buFont typeface="Noto Sans Symbols"/>
              <a:buChar char="❖"/>
            </a:pPr>
            <a:r>
              <a:rPr b="1" lang="en-US">
                <a:solidFill>
                  <a:srgbClr val="45505D"/>
                </a:solidFill>
              </a:rPr>
              <a:t>Screening is performed using :</a:t>
            </a:r>
            <a:endParaRPr/>
          </a:p>
          <a:p>
            <a:pPr indent="-457200" lvl="1" marL="914400" rtl="0" algn="l">
              <a:lnSpc>
                <a:spcPct val="90000"/>
              </a:lnSpc>
              <a:spcBef>
                <a:spcPts val="500"/>
              </a:spcBef>
              <a:spcAft>
                <a:spcPts val="0"/>
              </a:spcAft>
              <a:buClr>
                <a:srgbClr val="45505D"/>
              </a:buClr>
              <a:buSzPts val="2400"/>
              <a:buFont typeface="Calibri"/>
              <a:buAutoNum type="arabicPeriod"/>
            </a:pPr>
            <a:r>
              <a:rPr lang="en-US">
                <a:solidFill>
                  <a:srgbClr val="45505D"/>
                </a:solidFill>
              </a:rPr>
              <a:t>Cervical cytology under microscope (Pap test).</a:t>
            </a:r>
            <a:endParaRPr/>
          </a:p>
          <a:p>
            <a:pPr indent="-457200" lvl="1" marL="914400" rtl="0" algn="l">
              <a:lnSpc>
                <a:spcPct val="90000"/>
              </a:lnSpc>
              <a:spcBef>
                <a:spcPts val="500"/>
              </a:spcBef>
              <a:spcAft>
                <a:spcPts val="0"/>
              </a:spcAft>
              <a:buClr>
                <a:srgbClr val="45505D"/>
              </a:buClr>
              <a:buSzPts val="2400"/>
              <a:buFont typeface="Calibri"/>
              <a:buAutoNum type="arabicPeriod"/>
            </a:pPr>
            <a:r>
              <a:rPr lang="en-US">
                <a:solidFill>
                  <a:srgbClr val="45505D"/>
                </a:solidFill>
              </a:rPr>
              <a:t>Human papillomavirus test (The pathogen).</a:t>
            </a:r>
            <a:endParaRPr/>
          </a:p>
          <a:p>
            <a:pPr indent="-457200" lvl="1" marL="914400" rtl="0" algn="l">
              <a:lnSpc>
                <a:spcPct val="90000"/>
              </a:lnSpc>
              <a:spcBef>
                <a:spcPts val="500"/>
              </a:spcBef>
              <a:spcAft>
                <a:spcPts val="0"/>
              </a:spcAft>
              <a:buClr>
                <a:srgbClr val="45505D"/>
              </a:buClr>
              <a:buSzPts val="2400"/>
              <a:buFont typeface="Calibri"/>
              <a:buAutoNum type="arabicPeriod"/>
            </a:pPr>
            <a:r>
              <a:rPr lang="en-US">
                <a:solidFill>
                  <a:srgbClr val="45505D"/>
                </a:solidFill>
              </a:rPr>
              <a:t>Or a combination of the two tests.</a:t>
            </a:r>
            <a:endParaRPr/>
          </a:p>
          <a:p>
            <a:pPr indent="-228600" lvl="0" marL="228600" rtl="0" algn="l">
              <a:lnSpc>
                <a:spcPct val="90000"/>
              </a:lnSpc>
              <a:spcBef>
                <a:spcPts val="1000"/>
              </a:spcBef>
              <a:spcAft>
                <a:spcPts val="0"/>
              </a:spcAft>
              <a:buClr>
                <a:srgbClr val="45505D"/>
              </a:buClr>
              <a:buSzPts val="2800"/>
              <a:buFont typeface="Noto Sans Symbols"/>
              <a:buChar char="⮚"/>
            </a:pPr>
            <a:r>
              <a:rPr lang="en-US">
                <a:solidFill>
                  <a:srgbClr val="45505D"/>
                </a:solidFill>
              </a:rPr>
              <a:t>The specimen is taken from the </a:t>
            </a:r>
            <a:r>
              <a:rPr b="1" lang="en-US">
                <a:solidFill>
                  <a:srgbClr val="45505D"/>
                </a:solidFill>
              </a:rPr>
              <a:t>Transformational zone </a:t>
            </a:r>
            <a:r>
              <a:rPr lang="en-US">
                <a:solidFill>
                  <a:srgbClr val="45505D"/>
                </a:solidFill>
              </a:rPr>
              <a:t>of the cervix (The area between the old and new </a:t>
            </a:r>
            <a:r>
              <a:rPr b="1" lang="en-US">
                <a:solidFill>
                  <a:srgbClr val="45505D"/>
                </a:solidFill>
              </a:rPr>
              <a:t>squamo-columnar junction</a:t>
            </a:r>
            <a:r>
              <a:rPr lang="en-US">
                <a:solidFill>
                  <a:srgbClr val="45505D"/>
                </a:solidFill>
              </a:rPr>
              <a:t>). </a:t>
            </a:r>
            <a:endParaRPr/>
          </a:p>
          <a:p>
            <a:pPr indent="-228600" lvl="0" marL="228600" rtl="0" algn="l">
              <a:lnSpc>
                <a:spcPct val="90000"/>
              </a:lnSpc>
              <a:spcBef>
                <a:spcPts val="1000"/>
              </a:spcBef>
              <a:spcAft>
                <a:spcPts val="0"/>
              </a:spcAft>
              <a:buClr>
                <a:srgbClr val="45505D"/>
              </a:buClr>
              <a:buSzPts val="2800"/>
              <a:buFont typeface="Noto Sans Symbols"/>
              <a:buChar char="⮚"/>
            </a:pPr>
            <a:r>
              <a:rPr lang="en-US">
                <a:solidFill>
                  <a:srgbClr val="45505D"/>
                </a:solidFill>
              </a:rPr>
              <a:t>This area has high mitotic activity and thus the cells don’t get mature enough , </a:t>
            </a:r>
            <a:r>
              <a:rPr lang="en-US" u="sng">
                <a:solidFill>
                  <a:srgbClr val="45505D"/>
                </a:solidFill>
              </a:rPr>
              <a:t>so its liable for infection and transformation to cancer.</a:t>
            </a:r>
            <a:endParaRPr/>
          </a:p>
        </p:txBody>
      </p:sp>
    </p:spTree>
  </p:cSld>
  <p:clrMapOvr>
    <a:masterClrMapping/>
  </p:clrMapOvr>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9" name="Shape 1259"/>
        <p:cNvGrpSpPr/>
        <p:nvPr/>
      </p:nvGrpSpPr>
      <p:grpSpPr>
        <a:xfrm>
          <a:off x="0" y="0"/>
          <a:ext cx="0" cy="0"/>
          <a:chOff x="0" y="0"/>
          <a:chExt cx="0" cy="0"/>
        </a:xfrm>
      </p:grpSpPr>
      <p:sp>
        <p:nvSpPr>
          <p:cNvPr id="1260" name="Google Shape;1260;p141"/>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b="1" lang="en-US"/>
              <a:t>Techniques for Obtaining Specimens</a:t>
            </a:r>
            <a:endParaRPr/>
          </a:p>
        </p:txBody>
      </p:sp>
      <p:sp>
        <p:nvSpPr>
          <p:cNvPr id="1261" name="Google Shape;1261;p141"/>
          <p:cNvSpPr txBox="1"/>
          <p:nvPr>
            <p:ph idx="1" type="body"/>
          </p:nvPr>
        </p:nvSpPr>
        <p:spPr>
          <a:xfrm>
            <a:off x="507690" y="1305026"/>
            <a:ext cx="10839680" cy="5552974"/>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45505D"/>
              </a:buClr>
              <a:buSzPts val="2800"/>
              <a:buFont typeface="Noto Sans Symbols"/>
              <a:buChar char="❖"/>
            </a:pPr>
            <a:r>
              <a:rPr b="1" lang="en-US">
                <a:solidFill>
                  <a:srgbClr val="45505D"/>
                </a:solidFill>
              </a:rPr>
              <a:t> How to obtain a sample ?</a:t>
            </a:r>
            <a:endParaRPr/>
          </a:p>
          <a:p>
            <a:pPr indent="-228600" lvl="1" marL="685800" rtl="0" algn="l">
              <a:lnSpc>
                <a:spcPct val="90000"/>
              </a:lnSpc>
              <a:spcBef>
                <a:spcPts val="500"/>
              </a:spcBef>
              <a:spcAft>
                <a:spcPts val="0"/>
              </a:spcAft>
              <a:buClr>
                <a:srgbClr val="45505D"/>
              </a:buClr>
              <a:buSzPts val="2400"/>
              <a:buChar char="o"/>
            </a:pPr>
            <a:r>
              <a:rPr lang="en-US">
                <a:solidFill>
                  <a:srgbClr val="45505D"/>
                </a:solidFill>
              </a:rPr>
              <a:t> Cell samples for cervical cytology and HPV testing are obtained during the speculum examination.</a:t>
            </a:r>
            <a:endParaRPr/>
          </a:p>
          <a:p>
            <a:pPr indent="-228600" lvl="1" marL="685800" rtl="0" algn="l">
              <a:lnSpc>
                <a:spcPct val="90000"/>
              </a:lnSpc>
              <a:spcBef>
                <a:spcPts val="500"/>
              </a:spcBef>
              <a:spcAft>
                <a:spcPts val="0"/>
              </a:spcAft>
              <a:buClr>
                <a:srgbClr val="45505D"/>
              </a:buClr>
              <a:buSzPts val="2400"/>
              <a:buChar char="o"/>
            </a:pPr>
            <a:r>
              <a:rPr lang="en-US">
                <a:solidFill>
                  <a:srgbClr val="45505D"/>
                </a:solidFill>
              </a:rPr>
              <a:t> The same specimen can be used for both tests or separate specimens can be obtained. </a:t>
            </a:r>
            <a:endParaRPr/>
          </a:p>
          <a:p>
            <a:pPr indent="-228600" lvl="0" marL="228600" rtl="0" algn="l">
              <a:lnSpc>
                <a:spcPct val="90000"/>
              </a:lnSpc>
              <a:spcBef>
                <a:spcPts val="1000"/>
              </a:spcBef>
              <a:spcAft>
                <a:spcPts val="0"/>
              </a:spcAft>
              <a:buClr>
                <a:srgbClr val="45505D"/>
              </a:buClr>
              <a:buSzPts val="2800"/>
              <a:buFont typeface="Noto Sans Symbols"/>
              <a:buChar char="❖"/>
            </a:pPr>
            <a:r>
              <a:rPr b="1" lang="en-US">
                <a:solidFill>
                  <a:srgbClr val="45505D"/>
                </a:solidFill>
              </a:rPr>
              <a:t>Collection device : </a:t>
            </a:r>
            <a:endParaRPr/>
          </a:p>
          <a:p>
            <a:pPr indent="0" lvl="0" marL="0" rtl="0" algn="l">
              <a:lnSpc>
                <a:spcPct val="90000"/>
              </a:lnSpc>
              <a:spcBef>
                <a:spcPts val="1000"/>
              </a:spcBef>
              <a:spcAft>
                <a:spcPts val="0"/>
              </a:spcAft>
              <a:buClr>
                <a:srgbClr val="45505D"/>
              </a:buClr>
              <a:buSzPts val="2400"/>
              <a:buNone/>
            </a:pPr>
            <a:r>
              <a:rPr lang="en-US" sz="2400">
                <a:solidFill>
                  <a:srgbClr val="45505D"/>
                </a:solidFill>
              </a:rPr>
              <a:t>Several collection devices are available for cervical cytology sampling :</a:t>
            </a:r>
            <a:endParaRPr/>
          </a:p>
          <a:p>
            <a:pPr indent="-457200" lvl="1" marL="914400" rtl="0" algn="l">
              <a:lnSpc>
                <a:spcPct val="90000"/>
              </a:lnSpc>
              <a:spcBef>
                <a:spcPts val="500"/>
              </a:spcBef>
              <a:spcAft>
                <a:spcPts val="0"/>
              </a:spcAft>
              <a:buClr>
                <a:srgbClr val="45505D"/>
              </a:buClr>
              <a:buSzPts val="2400"/>
              <a:buFont typeface="Calibri"/>
              <a:buAutoNum type="arabicPeriod"/>
            </a:pPr>
            <a:r>
              <a:rPr b="1" lang="en-US">
                <a:solidFill>
                  <a:srgbClr val="45505D"/>
                </a:solidFill>
              </a:rPr>
              <a:t>Ayre Spatula.</a:t>
            </a:r>
            <a:endParaRPr/>
          </a:p>
          <a:p>
            <a:pPr indent="-457200" lvl="1" marL="914400" rtl="0" algn="l">
              <a:lnSpc>
                <a:spcPct val="90000"/>
              </a:lnSpc>
              <a:spcBef>
                <a:spcPts val="500"/>
              </a:spcBef>
              <a:spcAft>
                <a:spcPts val="0"/>
              </a:spcAft>
              <a:buClr>
                <a:srgbClr val="45505D"/>
              </a:buClr>
              <a:buSzPts val="2400"/>
              <a:buFont typeface="Calibri"/>
              <a:buAutoNum type="arabicPeriod"/>
            </a:pPr>
            <a:r>
              <a:rPr b="1" lang="en-US">
                <a:solidFill>
                  <a:srgbClr val="45505D"/>
                </a:solidFill>
              </a:rPr>
              <a:t>Endocervical brush.</a:t>
            </a:r>
            <a:endParaRPr/>
          </a:p>
          <a:p>
            <a:pPr indent="0" lvl="0" marL="0" rtl="0" algn="l">
              <a:lnSpc>
                <a:spcPct val="90000"/>
              </a:lnSpc>
              <a:spcBef>
                <a:spcPts val="1000"/>
              </a:spcBef>
              <a:spcAft>
                <a:spcPts val="0"/>
              </a:spcAft>
              <a:buClr>
                <a:srgbClr val="45505D"/>
              </a:buClr>
              <a:buSzPts val="2400"/>
              <a:buNone/>
            </a:pPr>
            <a:r>
              <a:rPr lang="en-US" sz="2400">
                <a:solidFill>
                  <a:srgbClr val="45505D"/>
                </a:solidFill>
              </a:rPr>
              <a:t>* Cotton tipped swabs should be avoided because they collect </a:t>
            </a:r>
            <a:r>
              <a:rPr b="1" lang="en-US" sz="2400">
                <a:solidFill>
                  <a:srgbClr val="45505D"/>
                </a:solidFill>
              </a:rPr>
              <a:t>fewer</a:t>
            </a:r>
            <a:r>
              <a:rPr lang="en-US" sz="2400">
                <a:solidFill>
                  <a:srgbClr val="45505D"/>
                </a:solidFill>
              </a:rPr>
              <a:t> endocervical cells and do not detect CIN as well as other </a:t>
            </a:r>
            <a:r>
              <a:rPr lang="en-US">
                <a:solidFill>
                  <a:srgbClr val="45505D"/>
                </a:solidFill>
              </a:rPr>
              <a:t>devices. </a:t>
            </a:r>
            <a:endParaRPr/>
          </a:p>
          <a:p>
            <a:pPr indent="-50800" lvl="0" marL="228600" rtl="0" algn="l">
              <a:lnSpc>
                <a:spcPct val="90000"/>
              </a:lnSpc>
              <a:spcBef>
                <a:spcPts val="1000"/>
              </a:spcBef>
              <a:spcAft>
                <a:spcPts val="0"/>
              </a:spcAft>
              <a:buClr>
                <a:srgbClr val="45515E"/>
              </a:buClr>
              <a:buSzPts val="2800"/>
              <a:buNone/>
            </a:pPr>
            <a:r>
              <a:t/>
            </a:r>
            <a:endParaRPr>
              <a:solidFill>
                <a:srgbClr val="45505D"/>
              </a:solidFill>
            </a:endParaRPr>
          </a:p>
          <a:p>
            <a:pPr indent="-50800" lvl="0" marL="228600" rtl="0" algn="l">
              <a:lnSpc>
                <a:spcPct val="90000"/>
              </a:lnSpc>
              <a:spcBef>
                <a:spcPts val="1000"/>
              </a:spcBef>
              <a:spcAft>
                <a:spcPts val="0"/>
              </a:spcAft>
              <a:buClr>
                <a:srgbClr val="45515E"/>
              </a:buClr>
              <a:buSzPts val="2800"/>
              <a:buFont typeface="Noto Sans Symbols"/>
              <a:buNone/>
            </a:pPr>
            <a:r>
              <a:t/>
            </a:r>
            <a:endParaRPr>
              <a:solidFill>
                <a:srgbClr val="45505D"/>
              </a:solidFill>
            </a:endParaRPr>
          </a:p>
          <a:p>
            <a:pPr indent="-50800" lvl="0" marL="228600" rtl="0" algn="l">
              <a:lnSpc>
                <a:spcPct val="90000"/>
              </a:lnSpc>
              <a:spcBef>
                <a:spcPts val="1000"/>
              </a:spcBef>
              <a:spcAft>
                <a:spcPts val="0"/>
              </a:spcAft>
              <a:buClr>
                <a:srgbClr val="45515E"/>
              </a:buClr>
              <a:buSzPts val="2800"/>
              <a:buNone/>
            </a:pPr>
            <a:r>
              <a:t/>
            </a:r>
            <a:endParaRPr>
              <a:solidFill>
                <a:srgbClr val="45505D"/>
              </a:solidFill>
            </a:endParaRPr>
          </a:p>
        </p:txBody>
      </p:sp>
    </p:spTree>
  </p:cSld>
  <p:clrMapOvr>
    <a:masterClrMapping/>
  </p:clrMapOvr>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5" name="Shape 1265"/>
        <p:cNvGrpSpPr/>
        <p:nvPr/>
      </p:nvGrpSpPr>
      <p:grpSpPr>
        <a:xfrm>
          <a:off x="0" y="0"/>
          <a:ext cx="0" cy="0"/>
          <a:chOff x="0" y="0"/>
          <a:chExt cx="0" cy="0"/>
        </a:xfrm>
      </p:grpSpPr>
      <p:sp>
        <p:nvSpPr>
          <p:cNvPr id="1266" name="Google Shape;1266;p142"/>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Collection Device</a:t>
            </a:r>
            <a:endParaRPr/>
          </a:p>
        </p:txBody>
      </p:sp>
      <p:pic>
        <p:nvPicPr>
          <p:cNvPr id="1267" name="Google Shape;1267;p142"/>
          <p:cNvPicPr preferRelativeResize="0"/>
          <p:nvPr/>
        </p:nvPicPr>
        <p:blipFill rotWithShape="1">
          <a:blip r:embed="rId3">
            <a:alphaModFix/>
          </a:blip>
          <a:srcRect b="924" l="0" r="0" t="0"/>
          <a:stretch/>
        </p:blipFill>
        <p:spPr>
          <a:xfrm>
            <a:off x="7172899" y="1267567"/>
            <a:ext cx="4652010" cy="5122437"/>
          </a:xfrm>
          <a:prstGeom prst="rect">
            <a:avLst/>
          </a:prstGeom>
          <a:noFill/>
          <a:ln>
            <a:noFill/>
          </a:ln>
        </p:spPr>
      </p:pic>
      <p:sp>
        <p:nvSpPr>
          <p:cNvPr id="1268" name="Google Shape;1268;p142"/>
          <p:cNvSpPr/>
          <p:nvPr/>
        </p:nvSpPr>
        <p:spPr>
          <a:xfrm>
            <a:off x="739049" y="1069261"/>
            <a:ext cx="6621137" cy="7386182"/>
          </a:xfrm>
          <a:prstGeom prst="rect">
            <a:avLst/>
          </a:prstGeom>
          <a:no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rgbClr val="45505D"/>
              </a:buClr>
              <a:buSzPts val="2400"/>
              <a:buFont typeface="Noto Sans Symbols"/>
              <a:buChar char="❖"/>
            </a:pPr>
            <a:r>
              <a:rPr b="1" lang="en-US" sz="2400">
                <a:solidFill>
                  <a:srgbClr val="45505D"/>
                </a:solidFill>
                <a:latin typeface="Calibri"/>
                <a:ea typeface="Calibri"/>
                <a:cs typeface="Calibri"/>
                <a:sym typeface="Calibri"/>
              </a:rPr>
              <a:t>Ayre spatula </a:t>
            </a:r>
            <a:r>
              <a:rPr lang="en-US" sz="2400">
                <a:solidFill>
                  <a:srgbClr val="45505D"/>
                </a:solidFill>
                <a:latin typeface="Calibri"/>
                <a:ea typeface="Calibri"/>
                <a:cs typeface="Calibri"/>
                <a:sym typeface="Calibri"/>
              </a:rPr>
              <a:t>: </a:t>
            </a:r>
            <a:r>
              <a:rPr lang="en-US" sz="2000">
                <a:solidFill>
                  <a:srgbClr val="45505D"/>
                </a:solidFill>
                <a:latin typeface="Calibri"/>
                <a:ea typeface="Calibri"/>
                <a:cs typeface="Calibri"/>
                <a:sym typeface="Calibri"/>
              </a:rPr>
              <a:t>Its end has 2 heads :</a:t>
            </a:r>
            <a:endParaRPr/>
          </a:p>
          <a:p>
            <a:pPr indent="-457200" lvl="1" marL="914400" marR="0" rtl="0" algn="l">
              <a:spcBef>
                <a:spcPts val="0"/>
              </a:spcBef>
              <a:spcAft>
                <a:spcPts val="0"/>
              </a:spcAft>
              <a:buClr>
                <a:srgbClr val="45505D"/>
              </a:buClr>
              <a:buSzPts val="2000"/>
              <a:buFont typeface="Courier New"/>
              <a:buChar char="o"/>
            </a:pPr>
            <a:r>
              <a:rPr b="0" i="0" lang="en-US" sz="2000" u="none" cap="none" strike="noStrike">
                <a:solidFill>
                  <a:srgbClr val="45505D"/>
                </a:solidFill>
                <a:latin typeface="Calibri"/>
                <a:ea typeface="Calibri"/>
                <a:cs typeface="Calibri"/>
                <a:sym typeface="Calibri"/>
              </a:rPr>
              <a:t>Long head : introduced in the cervical canal.</a:t>
            </a:r>
            <a:endParaRPr/>
          </a:p>
          <a:p>
            <a:pPr indent="-457200" lvl="1" marL="914400" marR="0" rtl="0" algn="l">
              <a:spcBef>
                <a:spcPts val="0"/>
              </a:spcBef>
              <a:spcAft>
                <a:spcPts val="0"/>
              </a:spcAft>
              <a:buClr>
                <a:srgbClr val="45505D"/>
              </a:buClr>
              <a:buSzPts val="2000"/>
              <a:buFont typeface="Courier New"/>
              <a:buChar char="o"/>
            </a:pPr>
            <a:r>
              <a:rPr b="0" i="0" lang="en-US" sz="2000" u="none" cap="none" strike="noStrike">
                <a:solidFill>
                  <a:srgbClr val="45505D"/>
                </a:solidFill>
                <a:latin typeface="Calibri"/>
                <a:ea typeface="Calibri"/>
                <a:cs typeface="Calibri"/>
                <a:sym typeface="Calibri"/>
              </a:rPr>
              <a:t>Short head : outside the canal.</a:t>
            </a:r>
            <a:endParaRPr/>
          </a:p>
          <a:p>
            <a:pPr indent="-457200" lvl="1" marL="914400" marR="0" rtl="0" algn="l">
              <a:spcBef>
                <a:spcPts val="0"/>
              </a:spcBef>
              <a:spcAft>
                <a:spcPts val="0"/>
              </a:spcAft>
              <a:buClr>
                <a:srgbClr val="45505D"/>
              </a:buClr>
              <a:buSzPts val="2000"/>
              <a:buFont typeface="Courier New"/>
              <a:buChar char="o"/>
            </a:pPr>
            <a:r>
              <a:rPr b="0" i="0" lang="en-US" sz="2000" u="none" cap="none" strike="noStrike">
                <a:solidFill>
                  <a:srgbClr val="45505D"/>
                </a:solidFill>
                <a:latin typeface="Calibri"/>
                <a:ea typeface="Calibri"/>
                <a:cs typeface="Calibri"/>
                <a:sym typeface="Calibri"/>
              </a:rPr>
              <a:t>Should be rotated 360°.</a:t>
            </a:r>
            <a:endParaRPr/>
          </a:p>
          <a:p>
            <a:pPr indent="0" lvl="0" marL="0" marR="0" rtl="0" algn="l">
              <a:spcBef>
                <a:spcPts val="0"/>
              </a:spcBef>
              <a:spcAft>
                <a:spcPts val="0"/>
              </a:spcAft>
              <a:buNone/>
            </a:pPr>
            <a:r>
              <a:t/>
            </a:r>
            <a:endParaRPr sz="2400">
              <a:solidFill>
                <a:srgbClr val="45505D"/>
              </a:solidFill>
              <a:latin typeface="Calibri"/>
              <a:ea typeface="Calibri"/>
              <a:cs typeface="Calibri"/>
              <a:sym typeface="Calibri"/>
            </a:endParaRPr>
          </a:p>
          <a:p>
            <a:pPr indent="-285750" lvl="0" marL="285750" marR="0" rtl="0" algn="l">
              <a:spcBef>
                <a:spcPts val="0"/>
              </a:spcBef>
              <a:spcAft>
                <a:spcPts val="0"/>
              </a:spcAft>
              <a:buClr>
                <a:srgbClr val="45505D"/>
              </a:buClr>
              <a:buSzPts val="2400"/>
              <a:buFont typeface="Noto Sans Symbols"/>
              <a:buChar char="❖"/>
            </a:pPr>
            <a:r>
              <a:rPr b="1" lang="en-US" sz="2400">
                <a:solidFill>
                  <a:srgbClr val="45505D"/>
                </a:solidFill>
                <a:latin typeface="Calibri"/>
                <a:ea typeface="Calibri"/>
                <a:cs typeface="Calibri"/>
                <a:sym typeface="Calibri"/>
              </a:rPr>
              <a:t>Endocervical brush : </a:t>
            </a:r>
            <a:endParaRPr/>
          </a:p>
          <a:p>
            <a:pPr indent="-457200" lvl="1" marL="914400" marR="0" rtl="0" algn="l">
              <a:spcBef>
                <a:spcPts val="0"/>
              </a:spcBef>
              <a:spcAft>
                <a:spcPts val="0"/>
              </a:spcAft>
              <a:buClr>
                <a:srgbClr val="45505D"/>
              </a:buClr>
              <a:buSzPts val="2000"/>
              <a:buFont typeface="Courier New"/>
              <a:buChar char="o"/>
            </a:pPr>
            <a:r>
              <a:rPr b="0" i="0" lang="en-US" sz="2000" u="none" cap="none" strike="noStrike">
                <a:solidFill>
                  <a:srgbClr val="45505D"/>
                </a:solidFill>
                <a:latin typeface="Calibri"/>
                <a:ea typeface="Calibri"/>
                <a:cs typeface="Calibri"/>
                <a:sym typeface="Calibri"/>
              </a:rPr>
              <a:t>The brush is introduced inside the cervical canal and rotated 360°.</a:t>
            </a:r>
            <a:endParaRPr/>
          </a:p>
          <a:p>
            <a:pPr indent="-457200" lvl="1" marL="914400" marR="0" rtl="0" algn="l">
              <a:spcBef>
                <a:spcPts val="0"/>
              </a:spcBef>
              <a:spcAft>
                <a:spcPts val="0"/>
              </a:spcAft>
              <a:buClr>
                <a:srgbClr val="45505D"/>
              </a:buClr>
              <a:buSzPts val="2000"/>
              <a:buFont typeface="Courier New"/>
              <a:buChar char="o"/>
            </a:pPr>
            <a:r>
              <a:rPr b="0" i="0" lang="en-US" sz="2000" u="none" cap="none" strike="noStrike">
                <a:solidFill>
                  <a:srgbClr val="45505D"/>
                </a:solidFill>
                <a:latin typeface="Calibri"/>
                <a:ea typeface="Calibri"/>
                <a:cs typeface="Calibri"/>
                <a:sym typeface="Calibri"/>
              </a:rPr>
              <a:t>In menopause : the squamocolumnar junction is located deeply inside so the Endocervical brush is better in this case for obtaining cytology.</a:t>
            </a:r>
            <a:endParaRPr/>
          </a:p>
          <a:p>
            <a:pPr indent="0" lvl="0" marL="0" marR="0" rtl="0" algn="l">
              <a:spcBef>
                <a:spcPts val="0"/>
              </a:spcBef>
              <a:spcAft>
                <a:spcPts val="0"/>
              </a:spcAft>
              <a:buNone/>
            </a:pPr>
            <a:r>
              <a:t/>
            </a:r>
            <a:endParaRPr sz="2400">
              <a:solidFill>
                <a:srgbClr val="45505D"/>
              </a:solidFill>
              <a:latin typeface="Calibri"/>
              <a:ea typeface="Calibri"/>
              <a:cs typeface="Calibri"/>
              <a:sym typeface="Calibri"/>
            </a:endParaRPr>
          </a:p>
        </p:txBody>
      </p:sp>
      <p:sp>
        <p:nvSpPr>
          <p:cNvPr id="1269" name="Google Shape;1269;p142"/>
          <p:cNvSpPr txBox="1"/>
          <p:nvPr>
            <p:ph idx="1" type="body"/>
          </p:nvPr>
        </p:nvSpPr>
        <p:spPr>
          <a:xfrm>
            <a:off x="739049" y="4794084"/>
            <a:ext cx="6433850" cy="3775287"/>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05D"/>
              </a:buClr>
              <a:buSzPts val="2400"/>
              <a:buFont typeface="Noto Sans Symbols"/>
              <a:buChar char="❖"/>
            </a:pPr>
            <a:r>
              <a:rPr b="1" lang="en-US" sz="2400">
                <a:solidFill>
                  <a:srgbClr val="45505D"/>
                </a:solidFill>
              </a:rPr>
              <a:t> Specimens </a:t>
            </a:r>
            <a:r>
              <a:rPr lang="en-US" sz="2400">
                <a:solidFill>
                  <a:srgbClr val="45505D"/>
                </a:solidFill>
              </a:rPr>
              <a:t>for cytology , There are two methods for preparing a specimen for cervical cytology :</a:t>
            </a:r>
            <a:endParaRPr/>
          </a:p>
          <a:p>
            <a:pPr indent="-457200" lvl="1" marL="914400" rtl="0" algn="l">
              <a:lnSpc>
                <a:spcPct val="90000"/>
              </a:lnSpc>
              <a:spcBef>
                <a:spcPts val="500"/>
              </a:spcBef>
              <a:spcAft>
                <a:spcPts val="0"/>
              </a:spcAft>
              <a:buClr>
                <a:srgbClr val="45505D"/>
              </a:buClr>
              <a:buSzPts val="2000"/>
              <a:buFont typeface="Calibri"/>
              <a:buAutoNum type="arabicPeriod"/>
            </a:pPr>
            <a:r>
              <a:rPr lang="en-US" sz="2000">
                <a:solidFill>
                  <a:srgbClr val="45505D"/>
                </a:solidFill>
              </a:rPr>
              <a:t>The conventional Pap smear.</a:t>
            </a:r>
            <a:endParaRPr/>
          </a:p>
          <a:p>
            <a:pPr indent="-457200" lvl="1" marL="914400" rtl="0" algn="l">
              <a:lnSpc>
                <a:spcPct val="90000"/>
              </a:lnSpc>
              <a:spcBef>
                <a:spcPts val="500"/>
              </a:spcBef>
              <a:spcAft>
                <a:spcPts val="0"/>
              </a:spcAft>
              <a:buClr>
                <a:srgbClr val="45505D"/>
              </a:buClr>
              <a:buSzPts val="2000"/>
              <a:buFont typeface="Calibri"/>
              <a:buAutoNum type="arabicPeriod"/>
            </a:pPr>
            <a:r>
              <a:rPr lang="en-US" sz="2000">
                <a:solidFill>
                  <a:srgbClr val="45505D"/>
                </a:solidFill>
              </a:rPr>
              <a:t>The liquid-based, thin layer preparation (ThinPrep®, SurePath™). </a:t>
            </a:r>
            <a:endParaRPr/>
          </a:p>
          <a:p>
            <a:pPr indent="-101600" lvl="0" marL="228600" rtl="0" algn="l">
              <a:lnSpc>
                <a:spcPct val="90000"/>
              </a:lnSpc>
              <a:spcBef>
                <a:spcPts val="1000"/>
              </a:spcBef>
              <a:spcAft>
                <a:spcPts val="0"/>
              </a:spcAft>
              <a:buClr>
                <a:srgbClr val="45515E"/>
              </a:buClr>
              <a:buSzPts val="2000"/>
              <a:buNone/>
            </a:pPr>
            <a:r>
              <a:t/>
            </a:r>
            <a:endParaRPr sz="2000">
              <a:solidFill>
                <a:srgbClr val="45505D"/>
              </a:solidFill>
            </a:endParaRPr>
          </a:p>
          <a:p>
            <a:pPr indent="-76200" lvl="0" marL="228600" rtl="0" algn="l">
              <a:lnSpc>
                <a:spcPct val="90000"/>
              </a:lnSpc>
              <a:spcBef>
                <a:spcPts val="1000"/>
              </a:spcBef>
              <a:spcAft>
                <a:spcPts val="0"/>
              </a:spcAft>
              <a:buClr>
                <a:srgbClr val="45515E"/>
              </a:buClr>
              <a:buSzPts val="2400"/>
              <a:buNone/>
            </a:pPr>
            <a:r>
              <a:t/>
            </a:r>
            <a:endParaRPr sz="2400">
              <a:solidFill>
                <a:srgbClr val="45505D"/>
              </a:solidFill>
            </a:endParaRPr>
          </a:p>
        </p:txBody>
      </p:sp>
    </p:spTree>
  </p:cSld>
  <p:clrMapOvr>
    <a:masterClrMapping/>
  </p:clrMapOvr>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3" name="Shape 1273"/>
        <p:cNvGrpSpPr/>
        <p:nvPr/>
      </p:nvGrpSpPr>
      <p:grpSpPr>
        <a:xfrm>
          <a:off x="0" y="0"/>
          <a:ext cx="0" cy="0"/>
          <a:chOff x="0" y="0"/>
          <a:chExt cx="0" cy="0"/>
        </a:xfrm>
      </p:grpSpPr>
      <p:sp>
        <p:nvSpPr>
          <p:cNvPr id="1274" name="Google Shape;1274;p143"/>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Conventional Pap Smear</a:t>
            </a:r>
            <a:endParaRPr/>
          </a:p>
        </p:txBody>
      </p:sp>
      <p:pic>
        <p:nvPicPr>
          <p:cNvPr id="1275" name="Google Shape;1275;p143"/>
          <p:cNvPicPr preferRelativeResize="0"/>
          <p:nvPr/>
        </p:nvPicPr>
        <p:blipFill rotWithShape="1">
          <a:blip r:embed="rId3">
            <a:alphaModFix/>
          </a:blip>
          <a:srcRect b="0" l="0" r="0" t="0"/>
          <a:stretch/>
        </p:blipFill>
        <p:spPr>
          <a:xfrm>
            <a:off x="7481371" y="1288782"/>
            <a:ext cx="3469395" cy="5204093"/>
          </a:xfrm>
          <a:prstGeom prst="rect">
            <a:avLst/>
          </a:prstGeom>
          <a:noFill/>
          <a:ln>
            <a:noFill/>
          </a:ln>
        </p:spPr>
      </p:pic>
      <p:sp>
        <p:nvSpPr>
          <p:cNvPr id="1276" name="Google Shape;1276;p143"/>
          <p:cNvSpPr txBox="1"/>
          <p:nvPr/>
        </p:nvSpPr>
        <p:spPr>
          <a:xfrm>
            <a:off x="657342" y="1610517"/>
            <a:ext cx="6569723" cy="3785652"/>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rgbClr val="45505D"/>
              </a:buClr>
              <a:buSzPts val="2400"/>
              <a:buFont typeface="Noto Sans Symbols"/>
              <a:buChar char="❖"/>
            </a:pPr>
            <a:r>
              <a:rPr lang="en-US" sz="2400">
                <a:solidFill>
                  <a:srgbClr val="45505D"/>
                </a:solidFill>
                <a:latin typeface="Calibri"/>
                <a:ea typeface="Calibri"/>
                <a:cs typeface="Calibri"/>
                <a:sym typeface="Calibri"/>
              </a:rPr>
              <a:t>The ectocervical spatula is smeared and the endocervical brush is rolled uniformly onto a single slide promptly after obtaining the specimens. The slide is then rapidly fixed to avoid air-drying; the usual fixatives are either ethyl ether plus 95% ethyl alcohol or 95% ethyl alcohol alone. If spray fixatives are used, the spray should be held at least 10 inches away from the slide to prevent disruption of cells by the propellant. </a:t>
            </a:r>
            <a:endParaRPr/>
          </a:p>
        </p:txBody>
      </p:sp>
    </p:spTree>
  </p:cSld>
  <p:clrMapOvr>
    <a:masterClrMapping/>
  </p:clrMapOvr>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0" name="Shape 1280"/>
        <p:cNvGrpSpPr/>
        <p:nvPr/>
      </p:nvGrpSpPr>
      <p:grpSpPr>
        <a:xfrm>
          <a:off x="0" y="0"/>
          <a:ext cx="0" cy="0"/>
          <a:chOff x="0" y="0"/>
          <a:chExt cx="0" cy="0"/>
        </a:xfrm>
      </p:grpSpPr>
      <p:sp>
        <p:nvSpPr>
          <p:cNvPr id="1281" name="Google Shape;1281;p144"/>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Liquid Based Cytology</a:t>
            </a:r>
            <a:endParaRPr/>
          </a:p>
        </p:txBody>
      </p:sp>
      <p:pic>
        <p:nvPicPr>
          <p:cNvPr id="1282" name="Google Shape;1282;p144"/>
          <p:cNvPicPr preferRelativeResize="0"/>
          <p:nvPr/>
        </p:nvPicPr>
        <p:blipFill rotWithShape="1">
          <a:blip r:embed="rId3">
            <a:alphaModFix/>
          </a:blip>
          <a:srcRect b="0" l="0" r="0" t="0"/>
          <a:stretch/>
        </p:blipFill>
        <p:spPr>
          <a:xfrm>
            <a:off x="7954180" y="1254356"/>
            <a:ext cx="3492346" cy="5238519"/>
          </a:xfrm>
          <a:prstGeom prst="rect">
            <a:avLst/>
          </a:prstGeom>
          <a:noFill/>
          <a:ln>
            <a:noFill/>
          </a:ln>
        </p:spPr>
      </p:pic>
      <p:sp>
        <p:nvSpPr>
          <p:cNvPr id="1283" name="Google Shape;1283;p144"/>
          <p:cNvSpPr txBox="1"/>
          <p:nvPr/>
        </p:nvSpPr>
        <p:spPr>
          <a:xfrm>
            <a:off x="745474" y="1561363"/>
            <a:ext cx="6261254" cy="2677656"/>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rgbClr val="45505D"/>
              </a:buClr>
              <a:buSzPts val="2400"/>
              <a:buFont typeface="Noto Sans Symbols"/>
              <a:buChar char="❖"/>
            </a:pPr>
            <a:r>
              <a:rPr lang="en-US" sz="2400">
                <a:solidFill>
                  <a:srgbClr val="45505D"/>
                </a:solidFill>
                <a:latin typeface="Calibri"/>
                <a:ea typeface="Calibri"/>
                <a:cs typeface="Calibri"/>
                <a:sym typeface="Calibri"/>
              </a:rPr>
              <a:t>The collecting device is placed into a liquid fixative solution and vigorously swirled or rotated ten times in the solution (Centrifugation). When the liquid is processed by the cytology laboratory, loose cells are trapped onto a filter and then plated in a monolayer onto a glass slide.</a:t>
            </a:r>
            <a:endParaRPr/>
          </a:p>
        </p:txBody>
      </p:sp>
    </p:spTree>
  </p:cSld>
  <p:clrMapOvr>
    <a:masterClrMapping/>
  </p:clrMapOvr>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7" name="Shape 1287"/>
        <p:cNvGrpSpPr/>
        <p:nvPr/>
      </p:nvGrpSpPr>
      <p:grpSpPr>
        <a:xfrm>
          <a:off x="0" y="0"/>
          <a:ext cx="0" cy="0"/>
          <a:chOff x="0" y="0"/>
          <a:chExt cx="0" cy="0"/>
        </a:xfrm>
      </p:grpSpPr>
      <p:sp>
        <p:nvSpPr>
          <p:cNvPr id="1288" name="Google Shape;1288;p145"/>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Colposcopy</a:t>
            </a:r>
            <a:endParaRPr/>
          </a:p>
        </p:txBody>
      </p:sp>
      <p:pic>
        <p:nvPicPr>
          <p:cNvPr id="1289" name="Google Shape;1289;p145"/>
          <p:cNvPicPr preferRelativeResize="0"/>
          <p:nvPr>
            <p:ph idx="1" type="body"/>
          </p:nvPr>
        </p:nvPicPr>
        <p:blipFill rotWithShape="1">
          <a:blip r:embed="rId3">
            <a:alphaModFix/>
          </a:blip>
          <a:srcRect b="0" l="4146" r="34554" t="0"/>
          <a:stretch/>
        </p:blipFill>
        <p:spPr>
          <a:xfrm>
            <a:off x="7544841" y="1387991"/>
            <a:ext cx="3593211" cy="4617378"/>
          </a:xfrm>
          <a:prstGeom prst="rect">
            <a:avLst/>
          </a:prstGeom>
          <a:noFill/>
          <a:ln>
            <a:noFill/>
          </a:ln>
        </p:spPr>
      </p:pic>
      <p:sp>
        <p:nvSpPr>
          <p:cNvPr id="1290" name="Google Shape;1290;p145"/>
          <p:cNvSpPr txBox="1"/>
          <p:nvPr/>
        </p:nvSpPr>
        <p:spPr>
          <a:xfrm>
            <a:off x="683046" y="1387991"/>
            <a:ext cx="6544019" cy="6202362"/>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0"/>
              </a:spcBef>
              <a:spcAft>
                <a:spcPts val="0"/>
              </a:spcAft>
              <a:buClr>
                <a:srgbClr val="45505D"/>
              </a:buClr>
              <a:buSzPts val="2400"/>
              <a:buFont typeface="Noto Sans Symbols"/>
              <a:buChar char="❖"/>
            </a:pPr>
            <a:r>
              <a:rPr lang="en-US" sz="2400">
                <a:solidFill>
                  <a:srgbClr val="45505D"/>
                </a:solidFill>
                <a:latin typeface="Calibri"/>
                <a:ea typeface="Calibri"/>
                <a:cs typeface="Calibri"/>
                <a:sym typeface="Calibri"/>
              </a:rPr>
              <a:t> Colposcopy is a diagnostic procedure in which a colposcope (a dissecting microscope with various magnification lenses) is used to provide an illuminated, magnified view of the cervix, vagina, and vulva. </a:t>
            </a:r>
            <a:endParaRPr/>
          </a:p>
          <a:p>
            <a:pPr indent="-228600" lvl="0" marL="228600" marR="0" rtl="0" algn="l">
              <a:lnSpc>
                <a:spcPct val="90000"/>
              </a:lnSpc>
              <a:spcBef>
                <a:spcPts val="1000"/>
              </a:spcBef>
              <a:spcAft>
                <a:spcPts val="0"/>
              </a:spcAft>
              <a:buClr>
                <a:srgbClr val="45505D"/>
              </a:buClr>
              <a:buSzPts val="2400"/>
              <a:buFont typeface="Noto Sans Symbols"/>
              <a:buChar char="❖"/>
            </a:pPr>
            <a:r>
              <a:rPr lang="en-US" sz="2400">
                <a:solidFill>
                  <a:srgbClr val="45505D"/>
                </a:solidFill>
                <a:latin typeface="Calibri"/>
                <a:ea typeface="Calibri"/>
                <a:cs typeface="Calibri"/>
                <a:sym typeface="Calibri"/>
              </a:rPr>
              <a:t> Colposcopic evaluation of the cervix and vagina is based on the finding that malignant and premalignant epithelium have specific macroscopic characteristics relating to contour, color, and vascular pattern that are recognizable by colposcopy. </a:t>
            </a:r>
            <a:endParaRPr/>
          </a:p>
          <a:p>
            <a:pPr indent="-228600" lvl="0" marL="228600" marR="0" rtl="0" algn="l">
              <a:lnSpc>
                <a:spcPct val="90000"/>
              </a:lnSpc>
              <a:spcBef>
                <a:spcPts val="1000"/>
              </a:spcBef>
              <a:spcAft>
                <a:spcPts val="0"/>
              </a:spcAft>
              <a:buClr>
                <a:srgbClr val="45505D"/>
              </a:buClr>
              <a:buSzPts val="2400"/>
              <a:buFont typeface="Noto Sans Symbols"/>
              <a:buChar char="❖"/>
            </a:pPr>
            <a:r>
              <a:rPr lang="en-US" sz="2400">
                <a:solidFill>
                  <a:srgbClr val="45505D"/>
                </a:solidFill>
                <a:latin typeface="Calibri"/>
                <a:ea typeface="Calibri"/>
                <a:cs typeface="Calibri"/>
                <a:sym typeface="Calibri"/>
              </a:rPr>
              <a:t> The </a:t>
            </a:r>
            <a:r>
              <a:rPr b="1" lang="en-US" sz="2400">
                <a:solidFill>
                  <a:srgbClr val="45505D"/>
                </a:solidFill>
                <a:latin typeface="Calibri"/>
                <a:ea typeface="Calibri"/>
                <a:cs typeface="Calibri"/>
                <a:sym typeface="Calibri"/>
              </a:rPr>
              <a:t>primary goal of colposcopy </a:t>
            </a:r>
            <a:r>
              <a:rPr lang="en-US" sz="2400">
                <a:solidFill>
                  <a:srgbClr val="45505D"/>
                </a:solidFill>
                <a:latin typeface="Calibri"/>
                <a:ea typeface="Calibri"/>
                <a:cs typeface="Calibri"/>
                <a:sym typeface="Calibri"/>
              </a:rPr>
              <a:t>is to identify precancerous and cancerous lesions by taking biopsies , so that they may be treated early.</a:t>
            </a:r>
            <a:endParaRPr/>
          </a:p>
        </p:txBody>
      </p:sp>
    </p:spTree>
  </p:cSld>
  <p:clrMapOvr>
    <a:masterClrMapping/>
  </p:clrMapOvr>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4" name="Shape 1294"/>
        <p:cNvGrpSpPr/>
        <p:nvPr/>
      </p:nvGrpSpPr>
      <p:grpSpPr>
        <a:xfrm>
          <a:off x="0" y="0"/>
          <a:ext cx="0" cy="0"/>
          <a:chOff x="0" y="0"/>
          <a:chExt cx="0" cy="0"/>
        </a:xfrm>
      </p:grpSpPr>
      <p:sp>
        <p:nvSpPr>
          <p:cNvPr id="1295" name="Google Shape;1295;p146"/>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Indications of Colposcopy</a:t>
            </a:r>
            <a:endParaRPr/>
          </a:p>
        </p:txBody>
      </p:sp>
      <p:sp>
        <p:nvSpPr>
          <p:cNvPr id="1296" name="Google Shape;1296;p146"/>
          <p:cNvSpPr txBox="1"/>
          <p:nvPr>
            <p:ph idx="1" type="body"/>
          </p:nvPr>
        </p:nvSpPr>
        <p:spPr>
          <a:xfrm>
            <a:off x="407318" y="1061063"/>
            <a:ext cx="11622757" cy="6054241"/>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45505D"/>
              </a:buClr>
              <a:buSzPts val="2000"/>
              <a:buChar char="❖"/>
            </a:pPr>
            <a:r>
              <a:rPr b="1" lang="en-US" sz="2000">
                <a:solidFill>
                  <a:srgbClr val="45505D"/>
                </a:solidFill>
              </a:rPr>
              <a:t> Specific cytological abnormalities </a:t>
            </a:r>
            <a:r>
              <a:rPr lang="en-US" sz="2000">
                <a:solidFill>
                  <a:srgbClr val="45505D"/>
                </a:solidFill>
              </a:rPr>
              <a:t>(Any abnormal cytology) : </a:t>
            </a:r>
            <a:endParaRPr/>
          </a:p>
          <a:p>
            <a:pPr indent="-457200" lvl="1" marL="914400" rtl="0" algn="l">
              <a:lnSpc>
                <a:spcPct val="90000"/>
              </a:lnSpc>
              <a:spcBef>
                <a:spcPts val="500"/>
              </a:spcBef>
              <a:spcAft>
                <a:spcPts val="0"/>
              </a:spcAft>
              <a:buClr>
                <a:srgbClr val="45505D"/>
              </a:buClr>
              <a:buSzPts val="1800"/>
              <a:buFont typeface="Calibri"/>
              <a:buAutoNum type="arabicPeriod"/>
            </a:pPr>
            <a:r>
              <a:rPr lang="en-US" sz="1800">
                <a:solidFill>
                  <a:srgbClr val="45505D"/>
                </a:solidFill>
              </a:rPr>
              <a:t>Persistent atypical cells of undetermined significance (ASC-US) or ASC-US with positive high-risk human papillomavirus (HPV) subtypes.</a:t>
            </a:r>
            <a:endParaRPr/>
          </a:p>
          <a:p>
            <a:pPr indent="-457200" lvl="1" marL="914400" rtl="0" algn="l">
              <a:lnSpc>
                <a:spcPct val="90000"/>
              </a:lnSpc>
              <a:spcBef>
                <a:spcPts val="500"/>
              </a:spcBef>
              <a:spcAft>
                <a:spcPts val="0"/>
              </a:spcAft>
              <a:buClr>
                <a:srgbClr val="45505D"/>
              </a:buClr>
              <a:buSzPts val="1800"/>
              <a:buFont typeface="Calibri"/>
              <a:buAutoNum type="arabicPeriod"/>
            </a:pPr>
            <a:r>
              <a:rPr lang="en-US" sz="1800">
                <a:solidFill>
                  <a:srgbClr val="45505D"/>
                </a:solidFill>
              </a:rPr>
              <a:t>ASC suggestive of high-grade lesion (ASC-H). </a:t>
            </a:r>
            <a:endParaRPr/>
          </a:p>
          <a:p>
            <a:pPr indent="-457200" lvl="1" marL="914400" rtl="0" algn="l">
              <a:lnSpc>
                <a:spcPct val="90000"/>
              </a:lnSpc>
              <a:spcBef>
                <a:spcPts val="500"/>
              </a:spcBef>
              <a:spcAft>
                <a:spcPts val="0"/>
              </a:spcAft>
              <a:buClr>
                <a:srgbClr val="45505D"/>
              </a:buClr>
              <a:buSzPts val="1800"/>
              <a:buFont typeface="Calibri"/>
              <a:buAutoNum type="arabicPeriod"/>
            </a:pPr>
            <a:r>
              <a:rPr lang="en-US" sz="1800">
                <a:solidFill>
                  <a:srgbClr val="45505D"/>
                </a:solidFill>
              </a:rPr>
              <a:t>Atypical glandular cells (AGC).</a:t>
            </a:r>
            <a:endParaRPr/>
          </a:p>
          <a:p>
            <a:pPr indent="-457200" lvl="1" marL="914400" rtl="0" algn="l">
              <a:lnSpc>
                <a:spcPct val="90000"/>
              </a:lnSpc>
              <a:spcBef>
                <a:spcPts val="500"/>
              </a:spcBef>
              <a:spcAft>
                <a:spcPts val="0"/>
              </a:spcAft>
              <a:buClr>
                <a:srgbClr val="45505D"/>
              </a:buClr>
              <a:buSzPts val="1800"/>
              <a:buFont typeface="Calibri"/>
              <a:buAutoNum type="arabicPeriod"/>
            </a:pPr>
            <a:r>
              <a:rPr lang="en-US" sz="1800">
                <a:solidFill>
                  <a:srgbClr val="45505D"/>
                </a:solidFill>
              </a:rPr>
              <a:t>Low-grade squamous intraepithelial lesions (LSIL). </a:t>
            </a:r>
            <a:endParaRPr/>
          </a:p>
          <a:p>
            <a:pPr indent="-457200" lvl="1" marL="914400" rtl="0" algn="l">
              <a:lnSpc>
                <a:spcPct val="90000"/>
              </a:lnSpc>
              <a:spcBef>
                <a:spcPts val="500"/>
              </a:spcBef>
              <a:spcAft>
                <a:spcPts val="0"/>
              </a:spcAft>
              <a:buClr>
                <a:srgbClr val="45505D"/>
              </a:buClr>
              <a:buSzPts val="1800"/>
              <a:buFont typeface="Calibri"/>
              <a:buAutoNum type="arabicPeriod"/>
            </a:pPr>
            <a:r>
              <a:rPr lang="en-US" sz="1800">
                <a:solidFill>
                  <a:srgbClr val="45505D"/>
                </a:solidFill>
              </a:rPr>
              <a:t>High-grade squamous intraepithelial lesion (HSIL). </a:t>
            </a:r>
            <a:endParaRPr/>
          </a:p>
          <a:p>
            <a:pPr indent="-457200" lvl="1" marL="914400" rtl="0" algn="l">
              <a:lnSpc>
                <a:spcPct val="90000"/>
              </a:lnSpc>
              <a:spcBef>
                <a:spcPts val="500"/>
              </a:spcBef>
              <a:spcAft>
                <a:spcPts val="0"/>
              </a:spcAft>
              <a:buClr>
                <a:srgbClr val="45505D"/>
              </a:buClr>
              <a:buSzPts val="1800"/>
              <a:buFont typeface="Calibri"/>
              <a:buAutoNum type="arabicPeriod"/>
            </a:pPr>
            <a:r>
              <a:rPr lang="en-US" sz="1800">
                <a:solidFill>
                  <a:srgbClr val="45505D"/>
                </a:solidFill>
              </a:rPr>
              <a:t>Suspicious for invasive cancer.</a:t>
            </a:r>
            <a:endParaRPr/>
          </a:p>
          <a:p>
            <a:pPr indent="-457200" lvl="1" marL="914400" rtl="0" algn="l">
              <a:lnSpc>
                <a:spcPct val="90000"/>
              </a:lnSpc>
              <a:spcBef>
                <a:spcPts val="500"/>
              </a:spcBef>
              <a:spcAft>
                <a:spcPts val="0"/>
              </a:spcAft>
              <a:buClr>
                <a:srgbClr val="45505D"/>
              </a:buClr>
              <a:buSzPts val="1800"/>
              <a:buFont typeface="Calibri"/>
              <a:buAutoNum type="arabicPeriod"/>
            </a:pPr>
            <a:r>
              <a:rPr lang="en-US" sz="1800">
                <a:solidFill>
                  <a:srgbClr val="45505D"/>
                </a:solidFill>
              </a:rPr>
              <a:t>Malignant cells present. </a:t>
            </a:r>
            <a:endParaRPr/>
          </a:p>
          <a:p>
            <a:pPr indent="-228600" lvl="0" marL="228600" rtl="0" algn="l">
              <a:lnSpc>
                <a:spcPct val="90000"/>
              </a:lnSpc>
              <a:spcBef>
                <a:spcPts val="1000"/>
              </a:spcBef>
              <a:spcAft>
                <a:spcPts val="0"/>
              </a:spcAft>
              <a:buClr>
                <a:srgbClr val="45505D"/>
              </a:buClr>
              <a:buSzPts val="2000"/>
              <a:buChar char="❖"/>
            </a:pPr>
            <a:r>
              <a:rPr lang="en-US" sz="2000">
                <a:solidFill>
                  <a:srgbClr val="45505D"/>
                </a:solidFill>
              </a:rPr>
              <a:t> Evaluation of patients with </a:t>
            </a:r>
            <a:r>
              <a:rPr b="1" lang="en-US" sz="2000">
                <a:solidFill>
                  <a:srgbClr val="45505D"/>
                </a:solidFill>
              </a:rPr>
              <a:t>persistent</a:t>
            </a:r>
            <a:r>
              <a:rPr lang="en-US" sz="2000">
                <a:solidFill>
                  <a:srgbClr val="45505D"/>
                </a:solidFill>
              </a:rPr>
              <a:t> (two consecutive years) </a:t>
            </a:r>
            <a:r>
              <a:rPr b="1" lang="en-US" sz="2000">
                <a:solidFill>
                  <a:srgbClr val="45505D"/>
                </a:solidFill>
              </a:rPr>
              <a:t>positive testing for high-risk human papilloma virus and normal cytology. </a:t>
            </a:r>
            <a:endParaRPr/>
          </a:p>
          <a:p>
            <a:pPr indent="-228600" lvl="0" marL="228600" rtl="0" algn="l">
              <a:lnSpc>
                <a:spcPct val="90000"/>
              </a:lnSpc>
              <a:spcBef>
                <a:spcPts val="1000"/>
              </a:spcBef>
              <a:spcAft>
                <a:spcPts val="0"/>
              </a:spcAft>
              <a:buClr>
                <a:srgbClr val="45505D"/>
              </a:buClr>
              <a:buSzPts val="2000"/>
              <a:buChar char="❖"/>
            </a:pPr>
            <a:r>
              <a:rPr lang="en-US" sz="2000">
                <a:solidFill>
                  <a:srgbClr val="45505D"/>
                </a:solidFill>
              </a:rPr>
              <a:t> Assessment of </a:t>
            </a:r>
            <a:r>
              <a:rPr b="1" lang="en-US" sz="2000">
                <a:solidFill>
                  <a:srgbClr val="45505D"/>
                </a:solidFill>
              </a:rPr>
              <a:t>women exposed to diethylstilbestrol (DES) in utero</a:t>
            </a:r>
            <a:r>
              <a:rPr lang="en-US" sz="2000">
                <a:solidFill>
                  <a:srgbClr val="45505D"/>
                </a:solidFill>
              </a:rPr>
              <a:t>. </a:t>
            </a:r>
            <a:endParaRPr/>
          </a:p>
          <a:p>
            <a:pPr indent="-228600" lvl="0" marL="228600" rtl="0" algn="l">
              <a:lnSpc>
                <a:spcPct val="90000"/>
              </a:lnSpc>
              <a:spcBef>
                <a:spcPts val="1000"/>
              </a:spcBef>
              <a:spcAft>
                <a:spcPts val="0"/>
              </a:spcAft>
              <a:buClr>
                <a:srgbClr val="45505D"/>
              </a:buClr>
              <a:buSzPts val="2000"/>
              <a:buChar char="❖"/>
            </a:pPr>
            <a:r>
              <a:rPr lang="en-US" sz="2000">
                <a:solidFill>
                  <a:srgbClr val="45505D"/>
                </a:solidFill>
              </a:rPr>
              <a:t> Evaluation of a </a:t>
            </a:r>
            <a:r>
              <a:rPr b="1" lang="en-US" sz="2000">
                <a:solidFill>
                  <a:srgbClr val="45505D"/>
                </a:solidFill>
              </a:rPr>
              <a:t>palpably or visually abnormal cervix, vagina, or vulva</a:t>
            </a:r>
            <a:r>
              <a:rPr lang="en-US" sz="2000">
                <a:solidFill>
                  <a:srgbClr val="45505D"/>
                </a:solidFill>
              </a:rPr>
              <a:t>.</a:t>
            </a:r>
            <a:endParaRPr/>
          </a:p>
          <a:p>
            <a:pPr indent="-228600" lvl="0" marL="228600" rtl="0" algn="l">
              <a:lnSpc>
                <a:spcPct val="90000"/>
              </a:lnSpc>
              <a:spcBef>
                <a:spcPts val="1000"/>
              </a:spcBef>
              <a:spcAft>
                <a:spcPts val="0"/>
              </a:spcAft>
              <a:buClr>
                <a:srgbClr val="45505D"/>
              </a:buClr>
              <a:buSzPts val="2000"/>
              <a:buChar char="❖"/>
            </a:pPr>
            <a:r>
              <a:rPr b="1" lang="en-US" sz="2000">
                <a:solidFill>
                  <a:srgbClr val="45505D"/>
                </a:solidFill>
              </a:rPr>
              <a:t> In conjunction with laser </a:t>
            </a:r>
            <a:r>
              <a:rPr lang="en-US" sz="2000">
                <a:solidFill>
                  <a:srgbClr val="45505D"/>
                </a:solidFill>
              </a:rPr>
              <a:t>or other treatment modalities (Cautery , Cryotherapy) </a:t>
            </a:r>
            <a:endParaRPr/>
          </a:p>
          <a:p>
            <a:pPr indent="-228600" lvl="1" marL="685800" rtl="0" algn="l">
              <a:lnSpc>
                <a:spcPct val="90000"/>
              </a:lnSpc>
              <a:spcBef>
                <a:spcPts val="500"/>
              </a:spcBef>
              <a:spcAft>
                <a:spcPts val="0"/>
              </a:spcAft>
              <a:buClr>
                <a:srgbClr val="45505D"/>
              </a:buClr>
              <a:buSzPts val="1800"/>
              <a:buChar char="o"/>
            </a:pPr>
            <a:r>
              <a:rPr b="1" lang="en-US" sz="1800">
                <a:solidFill>
                  <a:srgbClr val="45505D"/>
                </a:solidFill>
              </a:rPr>
              <a:t>to ensure that known lesions are completely removed or treated</a:t>
            </a:r>
            <a:r>
              <a:rPr lang="en-US" sz="1800">
                <a:solidFill>
                  <a:srgbClr val="45505D"/>
                </a:solidFill>
              </a:rPr>
              <a:t>, to detect any other lesions in surrounding areas, and for post-treatment surveillance. </a:t>
            </a:r>
            <a:endParaRPr/>
          </a:p>
          <a:p>
            <a:pPr indent="-228600" lvl="0" marL="228600" rtl="0" algn="l">
              <a:lnSpc>
                <a:spcPct val="90000"/>
              </a:lnSpc>
              <a:spcBef>
                <a:spcPts val="1000"/>
              </a:spcBef>
              <a:spcAft>
                <a:spcPts val="0"/>
              </a:spcAft>
              <a:buClr>
                <a:srgbClr val="45505D"/>
              </a:buClr>
              <a:buSzPts val="2000"/>
              <a:buChar char="❖"/>
            </a:pPr>
            <a:r>
              <a:rPr b="1" lang="en-US" sz="2000">
                <a:solidFill>
                  <a:srgbClr val="45505D"/>
                </a:solidFill>
              </a:rPr>
              <a:t> Evaluation of a positive screening test for cervical neoplasia</a:t>
            </a:r>
            <a:r>
              <a:rPr lang="en-US" sz="2000">
                <a:solidFill>
                  <a:srgbClr val="45505D"/>
                </a:solidFill>
              </a:rPr>
              <a:t> </a:t>
            </a:r>
            <a:r>
              <a:rPr lang="en-US" sz="1800">
                <a:solidFill>
                  <a:srgbClr val="45505D"/>
                </a:solidFill>
              </a:rPr>
              <a:t>( spectroscopy, cervicography, or speculoscopy.)</a:t>
            </a:r>
            <a:endParaRPr sz="2000">
              <a:solidFill>
                <a:srgbClr val="45505D"/>
              </a:solidFill>
            </a:endParaRPr>
          </a:p>
          <a:p>
            <a:pPr indent="-222250" lvl="0" marL="342900" rtl="0" algn="l">
              <a:lnSpc>
                <a:spcPct val="100000"/>
              </a:lnSpc>
              <a:spcBef>
                <a:spcPts val="380"/>
              </a:spcBef>
              <a:spcAft>
                <a:spcPts val="0"/>
              </a:spcAft>
              <a:buClr>
                <a:schemeClr val="dk2"/>
              </a:buClr>
              <a:buSzPts val="1900"/>
              <a:buNone/>
            </a:pPr>
            <a:r>
              <a:t/>
            </a:r>
            <a:endParaRPr sz="1900">
              <a:solidFill>
                <a:srgbClr val="45505D"/>
              </a:solidFill>
            </a:endParaRPr>
          </a:p>
          <a:p>
            <a:pPr indent="-107950" lvl="1" marL="685800" rtl="0" algn="l">
              <a:lnSpc>
                <a:spcPct val="90000"/>
              </a:lnSpc>
              <a:spcBef>
                <a:spcPts val="1100"/>
              </a:spcBef>
              <a:spcAft>
                <a:spcPts val="0"/>
              </a:spcAft>
              <a:buClr>
                <a:srgbClr val="45515E"/>
              </a:buClr>
              <a:buSzPts val="1900"/>
              <a:buFont typeface="Calibri"/>
              <a:buNone/>
            </a:pPr>
            <a:r>
              <a:t/>
            </a:r>
            <a:endParaRPr sz="1900">
              <a:solidFill>
                <a:srgbClr val="45505D"/>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15"/>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Fetal Lie</a:t>
            </a:r>
            <a:endParaRPr/>
          </a:p>
        </p:txBody>
      </p:sp>
      <p:sp>
        <p:nvSpPr>
          <p:cNvPr id="235" name="Google Shape;235;p15"/>
          <p:cNvSpPr txBox="1"/>
          <p:nvPr>
            <p:ph idx="1" type="body"/>
          </p:nvPr>
        </p:nvSpPr>
        <p:spPr>
          <a:xfrm>
            <a:off x="838200" y="1305026"/>
            <a:ext cx="10515600" cy="48719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800"/>
              <a:buChar char="❖"/>
            </a:pPr>
            <a:r>
              <a:rPr b="1" lang="en-US"/>
              <a:t>Definition</a:t>
            </a:r>
            <a:r>
              <a:rPr lang="en-US"/>
              <a:t>: relation of the fetal long axis to the long axis of the maternal uterus</a:t>
            </a:r>
            <a:endParaRPr/>
          </a:p>
          <a:p>
            <a:pPr indent="-228600" lvl="0" marL="228600" rtl="0" algn="l">
              <a:lnSpc>
                <a:spcPct val="90000"/>
              </a:lnSpc>
              <a:spcBef>
                <a:spcPts val="1000"/>
              </a:spcBef>
              <a:spcAft>
                <a:spcPts val="0"/>
              </a:spcAft>
              <a:buClr>
                <a:srgbClr val="45515E"/>
              </a:buClr>
              <a:buSzPts val="2800"/>
              <a:buChar char="❖"/>
            </a:pPr>
            <a:r>
              <a:rPr b="1" lang="en-US"/>
              <a:t>Types</a:t>
            </a:r>
            <a:endParaRPr/>
          </a:p>
          <a:p>
            <a:pPr indent="-228600" lvl="1" marL="685800" rtl="0" algn="l">
              <a:lnSpc>
                <a:spcPct val="90000"/>
              </a:lnSpc>
              <a:spcBef>
                <a:spcPts val="500"/>
              </a:spcBef>
              <a:spcAft>
                <a:spcPts val="0"/>
              </a:spcAft>
              <a:buClr>
                <a:srgbClr val="45515E"/>
              </a:buClr>
              <a:buSzPts val="2400"/>
              <a:buChar char="o"/>
            </a:pPr>
            <a:r>
              <a:rPr lang="en-US"/>
              <a:t>Longitudinal lie: fetus is in the same axis (most common)</a:t>
            </a:r>
            <a:endParaRPr/>
          </a:p>
          <a:p>
            <a:pPr indent="-228600" lvl="1" marL="685800" rtl="0" algn="l">
              <a:lnSpc>
                <a:spcPct val="90000"/>
              </a:lnSpc>
              <a:spcBef>
                <a:spcPts val="500"/>
              </a:spcBef>
              <a:spcAft>
                <a:spcPts val="0"/>
              </a:spcAft>
              <a:buClr>
                <a:srgbClr val="45515E"/>
              </a:buClr>
              <a:buSzPts val="2400"/>
              <a:buChar char="o"/>
            </a:pPr>
            <a:r>
              <a:rPr lang="en-US"/>
              <a:t>Transverse lie: fetus is at a 90° angle  </a:t>
            </a:r>
            <a:endParaRPr/>
          </a:p>
          <a:p>
            <a:pPr indent="-228600" lvl="1" marL="685800" rtl="0" algn="l">
              <a:lnSpc>
                <a:spcPct val="90000"/>
              </a:lnSpc>
              <a:spcBef>
                <a:spcPts val="500"/>
              </a:spcBef>
              <a:spcAft>
                <a:spcPts val="0"/>
              </a:spcAft>
              <a:buClr>
                <a:srgbClr val="45515E"/>
              </a:buClr>
              <a:buSzPts val="2400"/>
              <a:buChar char="o"/>
            </a:pPr>
            <a:r>
              <a:rPr lang="en-US"/>
              <a:t>Oblique lie: fetus is at a 45° angle</a:t>
            </a:r>
            <a:endParaRPr/>
          </a:p>
        </p:txBody>
      </p:sp>
      <p:pic>
        <p:nvPicPr>
          <p:cNvPr id="236" name="Google Shape;236;p15"/>
          <p:cNvPicPr preferRelativeResize="0"/>
          <p:nvPr/>
        </p:nvPicPr>
        <p:blipFill rotWithShape="1">
          <a:blip r:embed="rId3">
            <a:alphaModFix/>
          </a:blip>
          <a:srcRect b="0" l="0" r="0" t="0"/>
          <a:stretch/>
        </p:blipFill>
        <p:spPr>
          <a:xfrm>
            <a:off x="2757728" y="4225708"/>
            <a:ext cx="6676544" cy="2354716"/>
          </a:xfrm>
          <a:prstGeom prst="rect">
            <a:avLst/>
          </a:prstGeom>
          <a:noFill/>
          <a:ln>
            <a:noFill/>
          </a:ln>
        </p:spPr>
      </p:pic>
    </p:spTree>
  </p:cSld>
  <p:clrMapOvr>
    <a:masterClrMapping/>
  </p:clrMapOvr>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0" name="Shape 1300"/>
        <p:cNvGrpSpPr/>
        <p:nvPr/>
      </p:nvGrpSpPr>
      <p:grpSpPr>
        <a:xfrm>
          <a:off x="0" y="0"/>
          <a:ext cx="0" cy="0"/>
          <a:chOff x="0" y="0"/>
          <a:chExt cx="0" cy="0"/>
        </a:xfrm>
      </p:grpSpPr>
      <p:pic>
        <p:nvPicPr>
          <p:cNvPr id="1301" name="Google Shape;1301;p147"/>
          <p:cNvPicPr preferRelativeResize="0"/>
          <p:nvPr/>
        </p:nvPicPr>
        <p:blipFill rotWithShape="1">
          <a:blip r:embed="rId3">
            <a:alphaModFix/>
          </a:blip>
          <a:srcRect b="37742" l="2252" r="4168" t="2706"/>
          <a:stretch/>
        </p:blipFill>
        <p:spPr>
          <a:xfrm>
            <a:off x="6600056" y="2060848"/>
            <a:ext cx="4791792" cy="3456484"/>
          </a:xfrm>
          <a:prstGeom prst="rect">
            <a:avLst/>
          </a:prstGeom>
          <a:noFill/>
          <a:ln>
            <a:noFill/>
          </a:ln>
        </p:spPr>
      </p:pic>
      <p:pic>
        <p:nvPicPr>
          <p:cNvPr id="1302" name="Google Shape;1302;p147"/>
          <p:cNvPicPr preferRelativeResize="0"/>
          <p:nvPr/>
        </p:nvPicPr>
        <p:blipFill rotWithShape="1">
          <a:blip r:embed="rId4">
            <a:alphaModFix/>
          </a:blip>
          <a:srcRect b="0" l="0" r="0" t="0"/>
          <a:stretch/>
        </p:blipFill>
        <p:spPr>
          <a:xfrm>
            <a:off x="911424" y="1340768"/>
            <a:ext cx="5328592" cy="4800386"/>
          </a:xfrm>
          <a:prstGeom prst="rect">
            <a:avLst/>
          </a:prstGeom>
          <a:noFill/>
          <a:ln>
            <a:noFill/>
          </a:ln>
        </p:spPr>
      </p:pic>
    </p:spTree>
  </p:cSld>
  <p:clrMapOvr>
    <a:masterClrMapping/>
  </p:clrMapOvr>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6" name="Shape 1306"/>
        <p:cNvGrpSpPr/>
        <p:nvPr/>
      </p:nvGrpSpPr>
      <p:grpSpPr>
        <a:xfrm>
          <a:off x="0" y="0"/>
          <a:ext cx="0" cy="0"/>
          <a:chOff x="0" y="0"/>
          <a:chExt cx="0" cy="0"/>
        </a:xfrm>
      </p:grpSpPr>
      <p:sp>
        <p:nvSpPr>
          <p:cNvPr id="1307" name="Google Shape;1307;p148"/>
          <p:cNvSpPr txBox="1"/>
          <p:nvPr>
            <p:ph idx="1" type="body"/>
          </p:nvPr>
        </p:nvSpPr>
        <p:spPr>
          <a:xfrm>
            <a:off x="204834" y="1464884"/>
            <a:ext cx="7555230" cy="5381524"/>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800"/>
              <a:buChar char="❖"/>
            </a:pPr>
            <a:r>
              <a:rPr b="1" lang="en-US">
                <a:latin typeface="Calibri"/>
                <a:ea typeface="Calibri"/>
                <a:cs typeface="Calibri"/>
                <a:sym typeface="Calibri"/>
              </a:rPr>
              <a:t> Identify the letters : </a:t>
            </a:r>
            <a:endParaRPr/>
          </a:p>
          <a:p>
            <a:pPr indent="-514350" lvl="1" marL="971550" rtl="0" algn="l">
              <a:lnSpc>
                <a:spcPct val="90000"/>
              </a:lnSpc>
              <a:spcBef>
                <a:spcPts val="0"/>
              </a:spcBef>
              <a:spcAft>
                <a:spcPts val="0"/>
              </a:spcAft>
              <a:buClr>
                <a:srgbClr val="FF9900"/>
              </a:buClr>
              <a:buSzPts val="2400"/>
              <a:buFont typeface="Calibri"/>
              <a:buAutoNum type="alphaUcPeriod"/>
            </a:pPr>
            <a:r>
              <a:rPr b="1" lang="en-US">
                <a:solidFill>
                  <a:srgbClr val="FF9900"/>
                </a:solidFill>
              </a:rPr>
              <a:t>Ayer spatula </a:t>
            </a:r>
            <a:endParaRPr b="1">
              <a:solidFill>
                <a:srgbClr val="FF9900"/>
              </a:solidFill>
            </a:endParaRPr>
          </a:p>
          <a:p>
            <a:pPr indent="-514350" lvl="1" marL="971550" rtl="0" algn="l">
              <a:lnSpc>
                <a:spcPct val="90000"/>
              </a:lnSpc>
              <a:spcBef>
                <a:spcPts val="0"/>
              </a:spcBef>
              <a:spcAft>
                <a:spcPts val="0"/>
              </a:spcAft>
              <a:buClr>
                <a:srgbClr val="FF9900"/>
              </a:buClr>
              <a:buSzPts val="2400"/>
              <a:buFont typeface="Calibri"/>
              <a:buAutoNum type="alphaUcPeriod"/>
            </a:pPr>
            <a:r>
              <a:rPr b="1" lang="en-US">
                <a:solidFill>
                  <a:srgbClr val="FF9900"/>
                </a:solidFill>
              </a:rPr>
              <a:t>Endocervical brush</a:t>
            </a:r>
            <a:endParaRPr b="1">
              <a:solidFill>
                <a:srgbClr val="FF9900"/>
              </a:solidFill>
            </a:endParaRPr>
          </a:p>
          <a:p>
            <a:pPr indent="-514350" lvl="1" marL="971550" rtl="0" algn="l">
              <a:lnSpc>
                <a:spcPct val="90000"/>
              </a:lnSpc>
              <a:spcBef>
                <a:spcPts val="0"/>
              </a:spcBef>
              <a:spcAft>
                <a:spcPts val="0"/>
              </a:spcAft>
              <a:buClr>
                <a:srgbClr val="FF9900"/>
              </a:buClr>
              <a:buSzPts val="2400"/>
              <a:buFont typeface="Calibri"/>
              <a:buAutoNum type="alphaUcPeriod"/>
            </a:pPr>
            <a:r>
              <a:rPr b="1" lang="en-US">
                <a:solidFill>
                  <a:srgbClr val="FF9900"/>
                </a:solidFill>
              </a:rPr>
              <a:t>Transformational zone </a:t>
            </a:r>
            <a:endParaRPr b="1">
              <a:solidFill>
                <a:srgbClr val="FF9900"/>
              </a:solidFill>
            </a:endParaRPr>
          </a:p>
          <a:p>
            <a:pPr indent="-514350" lvl="1" marL="971550" rtl="0" algn="l">
              <a:lnSpc>
                <a:spcPct val="90000"/>
              </a:lnSpc>
              <a:spcBef>
                <a:spcPts val="0"/>
              </a:spcBef>
              <a:spcAft>
                <a:spcPts val="0"/>
              </a:spcAft>
              <a:buClr>
                <a:srgbClr val="FF9900"/>
              </a:buClr>
              <a:buSzPts val="2400"/>
              <a:buFont typeface="Calibri"/>
              <a:buAutoNum type="alphaUcPeriod"/>
            </a:pPr>
            <a:r>
              <a:rPr b="1" lang="en-US">
                <a:solidFill>
                  <a:srgbClr val="FF9900"/>
                </a:solidFill>
              </a:rPr>
              <a:t>Endocervix</a:t>
            </a:r>
            <a:endParaRPr b="1">
              <a:solidFill>
                <a:srgbClr val="FF9900"/>
              </a:solidFill>
            </a:endParaRPr>
          </a:p>
          <a:p>
            <a:pPr indent="-361950" lvl="1" marL="971550" rtl="0" algn="l">
              <a:lnSpc>
                <a:spcPct val="90000"/>
              </a:lnSpc>
              <a:spcBef>
                <a:spcPts val="0"/>
              </a:spcBef>
              <a:spcAft>
                <a:spcPts val="0"/>
              </a:spcAft>
              <a:buClr>
                <a:srgbClr val="45515E"/>
              </a:buClr>
              <a:buSzPts val="2400"/>
              <a:buFont typeface="Calibri"/>
              <a:buNone/>
            </a:pPr>
            <a:r>
              <a:t/>
            </a:r>
            <a:endParaRPr>
              <a:latin typeface="Calibri"/>
              <a:ea typeface="Calibri"/>
              <a:cs typeface="Calibri"/>
              <a:sym typeface="Calibri"/>
            </a:endParaRPr>
          </a:p>
          <a:p>
            <a:pPr indent="-228600" lvl="0" marL="228600" rtl="0" algn="l">
              <a:lnSpc>
                <a:spcPct val="90000"/>
              </a:lnSpc>
              <a:spcBef>
                <a:spcPts val="1000"/>
              </a:spcBef>
              <a:spcAft>
                <a:spcPts val="0"/>
              </a:spcAft>
              <a:buClr>
                <a:schemeClr val="dk1"/>
              </a:buClr>
              <a:buSzPts val="2800"/>
              <a:buChar char="❖"/>
            </a:pPr>
            <a:r>
              <a:rPr b="1" lang="en-US">
                <a:latin typeface="Calibri"/>
                <a:ea typeface="Calibri"/>
                <a:cs typeface="Calibri"/>
                <a:sym typeface="Calibri"/>
              </a:rPr>
              <a:t> Define C anatomically </a:t>
            </a:r>
            <a:endParaRPr/>
          </a:p>
          <a:p>
            <a:pPr indent="-228600" lvl="1" marL="685800" rtl="0" algn="l">
              <a:lnSpc>
                <a:spcPct val="90000"/>
              </a:lnSpc>
              <a:spcBef>
                <a:spcPts val="500"/>
              </a:spcBef>
              <a:spcAft>
                <a:spcPts val="0"/>
              </a:spcAft>
              <a:buClr>
                <a:srgbClr val="FF9900"/>
              </a:buClr>
              <a:buSzPts val="2400"/>
              <a:buChar char="o"/>
            </a:pPr>
            <a:r>
              <a:rPr b="1" lang="en-US">
                <a:solidFill>
                  <a:srgbClr val="FF9900"/>
                </a:solidFill>
              </a:rPr>
              <a:t>area between old and new squamo-columnar junction. </a:t>
            </a:r>
            <a:endParaRPr b="1">
              <a:solidFill>
                <a:srgbClr val="FF9900"/>
              </a:solidFill>
            </a:endParaRPr>
          </a:p>
          <a:p>
            <a:pPr indent="0" lvl="0" marL="0" rtl="0" algn="l">
              <a:lnSpc>
                <a:spcPct val="90000"/>
              </a:lnSpc>
              <a:spcBef>
                <a:spcPts val="1000"/>
              </a:spcBef>
              <a:spcAft>
                <a:spcPts val="0"/>
              </a:spcAft>
              <a:buClr>
                <a:schemeClr val="dk1"/>
              </a:buClr>
              <a:buSzPts val="2800"/>
              <a:buNone/>
            </a:pPr>
            <a:r>
              <a:t/>
            </a:r>
            <a:endParaRPr>
              <a:latin typeface="Calibri"/>
              <a:ea typeface="Calibri"/>
              <a:cs typeface="Calibri"/>
              <a:sym typeface="Calibri"/>
            </a:endParaRPr>
          </a:p>
        </p:txBody>
      </p:sp>
      <p:pic>
        <p:nvPicPr>
          <p:cNvPr id="1308" name="Google Shape;1308;p148"/>
          <p:cNvPicPr preferRelativeResize="0"/>
          <p:nvPr/>
        </p:nvPicPr>
        <p:blipFill rotWithShape="1">
          <a:blip r:embed="rId3">
            <a:alphaModFix/>
          </a:blip>
          <a:srcRect b="0" l="0" r="0" t="0"/>
          <a:stretch/>
        </p:blipFill>
        <p:spPr>
          <a:xfrm>
            <a:off x="6562583" y="1410264"/>
            <a:ext cx="2561924" cy="1922194"/>
          </a:xfrm>
          <a:prstGeom prst="rect">
            <a:avLst/>
          </a:prstGeom>
          <a:noFill/>
          <a:ln>
            <a:noFill/>
          </a:ln>
        </p:spPr>
      </p:pic>
      <p:pic>
        <p:nvPicPr>
          <p:cNvPr descr="A close-up of a needle&#10;&#10;Description automatically generated with low confidence" id="1309" name="Google Shape;1309;p148"/>
          <p:cNvPicPr preferRelativeResize="0"/>
          <p:nvPr/>
        </p:nvPicPr>
        <p:blipFill rotWithShape="1">
          <a:blip r:embed="rId4">
            <a:alphaModFix/>
          </a:blip>
          <a:srcRect b="0" l="0" r="0" t="0"/>
          <a:stretch/>
        </p:blipFill>
        <p:spPr>
          <a:xfrm>
            <a:off x="9733157" y="1464884"/>
            <a:ext cx="1834468" cy="1696390"/>
          </a:xfrm>
          <a:prstGeom prst="rect">
            <a:avLst/>
          </a:prstGeom>
          <a:noFill/>
          <a:ln>
            <a:noFill/>
          </a:ln>
        </p:spPr>
      </p:pic>
      <p:pic>
        <p:nvPicPr>
          <p:cNvPr descr="Diagram&#10;&#10;Description automatically generated" id="1310" name="Google Shape;1310;p148"/>
          <p:cNvPicPr preferRelativeResize="0"/>
          <p:nvPr/>
        </p:nvPicPr>
        <p:blipFill rotWithShape="1">
          <a:blip r:embed="rId5">
            <a:alphaModFix/>
          </a:blip>
          <a:srcRect b="0" l="0" r="0" t="0"/>
          <a:stretch/>
        </p:blipFill>
        <p:spPr>
          <a:xfrm>
            <a:off x="7323460" y="3296211"/>
            <a:ext cx="3912681" cy="3064933"/>
          </a:xfrm>
          <a:prstGeom prst="rect">
            <a:avLst/>
          </a:prstGeom>
          <a:noFill/>
          <a:ln>
            <a:noFill/>
          </a:ln>
        </p:spPr>
      </p:pic>
      <p:sp>
        <p:nvSpPr>
          <p:cNvPr id="1311" name="Google Shape;1311;p148"/>
          <p:cNvSpPr/>
          <p:nvPr/>
        </p:nvSpPr>
        <p:spPr>
          <a:xfrm>
            <a:off x="6514344" y="1621792"/>
            <a:ext cx="711200" cy="561269"/>
          </a:xfrm>
          <a:prstGeom prst="ellipse">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2400"/>
              <a:buFont typeface="Calibri"/>
              <a:buNone/>
            </a:pPr>
            <a:r>
              <a:rPr b="1" i="0" lang="en-US" sz="2400" u="none" cap="none" strike="noStrike">
                <a:solidFill>
                  <a:schemeClr val="dk1"/>
                </a:solidFill>
                <a:latin typeface="Calibri"/>
                <a:ea typeface="Calibri"/>
                <a:cs typeface="Calibri"/>
                <a:sym typeface="Calibri"/>
              </a:rPr>
              <a:t>A</a:t>
            </a:r>
            <a:endParaRPr/>
          </a:p>
        </p:txBody>
      </p:sp>
      <p:sp>
        <p:nvSpPr>
          <p:cNvPr id="1312" name="Google Shape;1312;p148"/>
          <p:cNvSpPr/>
          <p:nvPr/>
        </p:nvSpPr>
        <p:spPr>
          <a:xfrm>
            <a:off x="10319059" y="1368282"/>
            <a:ext cx="711200" cy="561269"/>
          </a:xfrm>
          <a:prstGeom prst="ellipse">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2400"/>
              <a:buFont typeface="Calibri"/>
              <a:buNone/>
            </a:pPr>
            <a:r>
              <a:rPr b="1" i="0" lang="en-US" sz="2400" u="none" cap="none" strike="noStrike">
                <a:solidFill>
                  <a:schemeClr val="dk1"/>
                </a:solidFill>
                <a:latin typeface="Calibri"/>
                <a:ea typeface="Calibri"/>
                <a:cs typeface="Calibri"/>
                <a:sym typeface="Calibri"/>
              </a:rPr>
              <a:t>b</a:t>
            </a:r>
            <a:endParaRPr/>
          </a:p>
        </p:txBody>
      </p:sp>
      <p:sp>
        <p:nvSpPr>
          <p:cNvPr id="1313" name="Google Shape;1313;p148"/>
          <p:cNvSpPr/>
          <p:nvPr/>
        </p:nvSpPr>
        <p:spPr>
          <a:xfrm>
            <a:off x="10272889" y="3595512"/>
            <a:ext cx="963251" cy="561269"/>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2400"/>
              <a:buFont typeface="Calibri"/>
              <a:buNone/>
            </a:pPr>
            <a:r>
              <a:rPr b="1" i="0" lang="en-US" sz="2400" u="none" cap="none" strike="noStrike">
                <a:solidFill>
                  <a:schemeClr val="dk1"/>
                </a:solidFill>
                <a:latin typeface="Calibri"/>
                <a:ea typeface="Calibri"/>
                <a:cs typeface="Calibri"/>
                <a:sym typeface="Calibri"/>
              </a:rPr>
              <a:t>c</a:t>
            </a:r>
            <a:endParaRPr/>
          </a:p>
        </p:txBody>
      </p:sp>
      <p:sp>
        <p:nvSpPr>
          <p:cNvPr id="1314" name="Google Shape;1314;p148"/>
          <p:cNvSpPr/>
          <p:nvPr/>
        </p:nvSpPr>
        <p:spPr>
          <a:xfrm>
            <a:off x="10232636" y="5254978"/>
            <a:ext cx="1110418" cy="561269"/>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2400"/>
              <a:buFont typeface="Calibri"/>
              <a:buNone/>
            </a:pPr>
            <a:r>
              <a:rPr b="1" i="0" lang="en-US" sz="2400" u="none" cap="none" strike="noStrike">
                <a:solidFill>
                  <a:schemeClr val="dk1"/>
                </a:solidFill>
                <a:latin typeface="Calibri"/>
                <a:ea typeface="Calibri"/>
                <a:cs typeface="Calibri"/>
                <a:sym typeface="Calibri"/>
              </a:rPr>
              <a:t>d</a:t>
            </a:r>
            <a:endParaRPr/>
          </a:p>
        </p:txBody>
      </p:sp>
      <p:sp>
        <p:nvSpPr>
          <p:cNvPr id="1315" name="Google Shape;1315;p148"/>
          <p:cNvSpPr txBox="1"/>
          <p:nvPr/>
        </p:nvSpPr>
        <p:spPr>
          <a:xfrm>
            <a:off x="1126972" y="260648"/>
            <a:ext cx="9937103" cy="1320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45515E"/>
              </a:buClr>
              <a:buSzPts val="4400"/>
              <a:buFont typeface="Calibri"/>
              <a:buNone/>
            </a:pPr>
            <a:r>
              <a:rPr b="1" lang="en-US" sz="4400">
                <a:solidFill>
                  <a:srgbClr val="45515E"/>
                </a:solidFill>
                <a:latin typeface="Calibri"/>
                <a:ea typeface="Calibri"/>
                <a:cs typeface="Calibri"/>
                <a:sym typeface="Calibri"/>
              </a:rPr>
              <a:t>Station</a:t>
            </a:r>
            <a:endParaRPr b="1" sz="4000">
              <a:solidFill>
                <a:srgbClr val="45515E"/>
              </a:solidFill>
              <a:latin typeface="Calibri"/>
              <a:ea typeface="Calibri"/>
              <a:cs typeface="Calibri"/>
              <a:sym typeface="Calibri"/>
            </a:endParaRPr>
          </a:p>
        </p:txBody>
      </p:sp>
    </p:spTree>
  </p:cSld>
  <p:clrMapOvr>
    <a:masterClrMapping/>
  </p:clrMapOvr>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9" name="Shape 1319"/>
        <p:cNvGrpSpPr/>
        <p:nvPr/>
      </p:nvGrpSpPr>
      <p:grpSpPr>
        <a:xfrm>
          <a:off x="0" y="0"/>
          <a:ext cx="0" cy="0"/>
          <a:chOff x="0" y="0"/>
          <a:chExt cx="0" cy="0"/>
        </a:xfrm>
      </p:grpSpPr>
      <p:sp>
        <p:nvSpPr>
          <p:cNvPr id="1320" name="Google Shape;1320;p149"/>
          <p:cNvSpPr txBox="1"/>
          <p:nvPr/>
        </p:nvSpPr>
        <p:spPr>
          <a:xfrm>
            <a:off x="1126972" y="260648"/>
            <a:ext cx="9937103" cy="1320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45515E"/>
              </a:buClr>
              <a:buSzPts val="4400"/>
              <a:buFont typeface="Calibri"/>
              <a:buNone/>
            </a:pPr>
            <a:r>
              <a:rPr b="1" lang="en-US" sz="4400">
                <a:solidFill>
                  <a:srgbClr val="45515E"/>
                </a:solidFill>
                <a:latin typeface="Calibri"/>
                <a:ea typeface="Calibri"/>
                <a:cs typeface="Calibri"/>
                <a:sym typeface="Calibri"/>
              </a:rPr>
              <a:t>Station Cont.</a:t>
            </a:r>
            <a:endParaRPr b="1" sz="4000">
              <a:solidFill>
                <a:srgbClr val="45515E"/>
              </a:solidFill>
              <a:latin typeface="Calibri"/>
              <a:ea typeface="Calibri"/>
              <a:cs typeface="Calibri"/>
              <a:sym typeface="Calibri"/>
            </a:endParaRPr>
          </a:p>
        </p:txBody>
      </p:sp>
      <p:sp>
        <p:nvSpPr>
          <p:cNvPr id="1321" name="Google Shape;1321;p149"/>
          <p:cNvSpPr txBox="1"/>
          <p:nvPr/>
        </p:nvSpPr>
        <p:spPr>
          <a:xfrm>
            <a:off x="831532" y="1419255"/>
            <a:ext cx="8244000" cy="4833300"/>
          </a:xfrm>
          <a:prstGeom prst="rect">
            <a:avLst/>
          </a:prstGeom>
          <a:noFill/>
          <a:ln>
            <a:noFill/>
          </a:ln>
        </p:spPr>
        <p:txBody>
          <a:bodyPr anchorCtr="0" anchor="t" bIns="45700" lIns="91425" spcFirstLastPara="1" rIns="91425" wrap="square" tIns="45700">
            <a:spAutoFit/>
          </a:bodyPr>
          <a:lstStyle/>
          <a:p>
            <a:pPr indent="-457200" lvl="0" marL="457200" marR="0" rtl="0" algn="l">
              <a:spcBef>
                <a:spcPts val="0"/>
              </a:spcBef>
              <a:spcAft>
                <a:spcPts val="0"/>
              </a:spcAft>
              <a:buClr>
                <a:srgbClr val="45515E"/>
              </a:buClr>
              <a:buSzPts val="2800"/>
              <a:buFont typeface="Noto Sans Symbols"/>
              <a:buChar char="❖"/>
            </a:pPr>
            <a:r>
              <a:rPr b="1" lang="en-US" sz="2800">
                <a:solidFill>
                  <a:srgbClr val="45515E"/>
                </a:solidFill>
                <a:latin typeface="Calibri"/>
                <a:ea typeface="Calibri"/>
                <a:cs typeface="Calibri"/>
                <a:sym typeface="Calibri"/>
              </a:rPr>
              <a:t>Mention Bethesda finding by a+b ? </a:t>
            </a:r>
            <a:endParaRPr/>
          </a:p>
          <a:p>
            <a:pPr indent="-457200" lvl="1" marL="914400" marR="0" rtl="0" algn="l">
              <a:spcBef>
                <a:spcPts val="0"/>
              </a:spcBef>
              <a:spcAft>
                <a:spcPts val="0"/>
              </a:spcAft>
              <a:buClr>
                <a:srgbClr val="FF9900"/>
              </a:buClr>
              <a:buSzPts val="2800"/>
              <a:buFont typeface="Courier New"/>
              <a:buChar char="o"/>
            </a:pPr>
            <a:r>
              <a:rPr b="1" i="0" lang="en-US" sz="2800" u="none" cap="none" strike="noStrike">
                <a:solidFill>
                  <a:srgbClr val="FF9900"/>
                </a:solidFill>
                <a:latin typeface="Calibri"/>
                <a:ea typeface="Calibri"/>
                <a:cs typeface="Calibri"/>
                <a:sym typeface="Calibri"/>
              </a:rPr>
              <a:t>HSIL, LSIL </a:t>
            </a:r>
            <a:endParaRPr b="1">
              <a:solidFill>
                <a:srgbClr val="FF9900"/>
              </a:solidFill>
            </a:endParaRPr>
          </a:p>
          <a:p>
            <a:pPr indent="-279400" lvl="1" marL="914400" marR="0" rtl="0" algn="l">
              <a:spcBef>
                <a:spcPts val="0"/>
              </a:spcBef>
              <a:spcAft>
                <a:spcPts val="0"/>
              </a:spcAft>
              <a:buClr>
                <a:srgbClr val="45515E"/>
              </a:buClr>
              <a:buSzPts val="2800"/>
              <a:buFont typeface="Courier New"/>
              <a:buNone/>
            </a:pPr>
            <a:r>
              <a:t/>
            </a:r>
            <a:endParaRPr b="0" i="0" sz="2800" u="none" cap="none" strike="noStrike">
              <a:solidFill>
                <a:srgbClr val="45515E"/>
              </a:solidFill>
              <a:latin typeface="Calibri"/>
              <a:ea typeface="Calibri"/>
              <a:cs typeface="Calibri"/>
              <a:sym typeface="Calibri"/>
            </a:endParaRPr>
          </a:p>
          <a:p>
            <a:pPr indent="-457200" lvl="0" marL="457200" marR="0" rtl="0" algn="l">
              <a:spcBef>
                <a:spcPts val="0"/>
              </a:spcBef>
              <a:spcAft>
                <a:spcPts val="0"/>
              </a:spcAft>
              <a:buClr>
                <a:srgbClr val="45515E"/>
              </a:buClr>
              <a:buSzPts val="2800"/>
              <a:buFont typeface="Noto Sans Symbols"/>
              <a:buChar char="❖"/>
            </a:pPr>
            <a:r>
              <a:rPr b="1" lang="en-US" sz="2800">
                <a:solidFill>
                  <a:srgbClr val="45515E"/>
                </a:solidFill>
                <a:latin typeface="Calibri"/>
                <a:ea typeface="Calibri"/>
                <a:cs typeface="Calibri"/>
                <a:sym typeface="Calibri"/>
              </a:rPr>
              <a:t>Cytology screening and method of preparing ?</a:t>
            </a:r>
            <a:endParaRPr/>
          </a:p>
          <a:p>
            <a:pPr indent="-457200" lvl="1" marL="914400" marR="0" rtl="0" algn="l">
              <a:spcBef>
                <a:spcPts val="0"/>
              </a:spcBef>
              <a:spcAft>
                <a:spcPts val="0"/>
              </a:spcAft>
              <a:buClr>
                <a:srgbClr val="FF9900"/>
              </a:buClr>
              <a:buSzPts val="2800"/>
              <a:buFont typeface="Courier New"/>
              <a:buChar char="o"/>
            </a:pPr>
            <a:r>
              <a:rPr b="1" i="0" lang="en-US" sz="2800" u="none" cap="none" strike="noStrike">
                <a:solidFill>
                  <a:srgbClr val="FF9900"/>
                </a:solidFill>
                <a:latin typeface="Calibri"/>
                <a:ea typeface="Calibri"/>
                <a:cs typeface="Calibri"/>
                <a:sym typeface="Calibri"/>
              </a:rPr>
              <a:t>Pap smear, conventional and liquid based</a:t>
            </a:r>
            <a:endParaRPr b="1">
              <a:solidFill>
                <a:srgbClr val="FF9900"/>
              </a:solidFill>
            </a:endParaRPr>
          </a:p>
          <a:p>
            <a:pPr indent="0" lvl="1" marL="457200" marR="0" rtl="0" algn="l">
              <a:spcBef>
                <a:spcPts val="0"/>
              </a:spcBef>
              <a:spcAft>
                <a:spcPts val="0"/>
              </a:spcAft>
              <a:buNone/>
            </a:pPr>
            <a:r>
              <a:rPr b="0" i="0" lang="en-US" sz="2800" u="none" cap="none" strike="noStrike">
                <a:solidFill>
                  <a:srgbClr val="45515E"/>
                </a:solidFill>
                <a:latin typeface="Calibri"/>
                <a:ea typeface="Calibri"/>
                <a:cs typeface="Calibri"/>
                <a:sym typeface="Calibri"/>
              </a:rPr>
              <a:t> </a:t>
            </a:r>
            <a:endParaRPr/>
          </a:p>
          <a:p>
            <a:pPr indent="-457200" lvl="0" marL="457200" marR="0" rtl="0" algn="l">
              <a:spcBef>
                <a:spcPts val="0"/>
              </a:spcBef>
              <a:spcAft>
                <a:spcPts val="0"/>
              </a:spcAft>
              <a:buClr>
                <a:srgbClr val="45515E"/>
              </a:buClr>
              <a:buSzPts val="2800"/>
              <a:buFont typeface="Noto Sans Symbols"/>
              <a:buChar char="❖"/>
            </a:pPr>
            <a:r>
              <a:rPr b="1" lang="en-US" sz="2800">
                <a:solidFill>
                  <a:srgbClr val="45515E"/>
                </a:solidFill>
                <a:latin typeface="Calibri"/>
                <a:ea typeface="Calibri"/>
                <a:cs typeface="Calibri"/>
                <a:sym typeface="Calibri"/>
              </a:rPr>
              <a:t>CIN II patient without visible lesion next step?</a:t>
            </a:r>
            <a:endParaRPr b="1" sz="2800">
              <a:solidFill>
                <a:srgbClr val="45515E"/>
              </a:solidFill>
              <a:latin typeface="Calibri"/>
              <a:ea typeface="Calibri"/>
              <a:cs typeface="Calibri"/>
              <a:sym typeface="Calibri"/>
            </a:endParaRPr>
          </a:p>
          <a:p>
            <a:pPr indent="-457200" lvl="1" marL="914400" marR="0" rtl="0" algn="l">
              <a:spcBef>
                <a:spcPts val="0"/>
              </a:spcBef>
              <a:spcAft>
                <a:spcPts val="0"/>
              </a:spcAft>
              <a:buClr>
                <a:srgbClr val="FF9900"/>
              </a:buClr>
              <a:buSzPts val="2800"/>
              <a:buFont typeface="Courier New"/>
              <a:buChar char="o"/>
            </a:pPr>
            <a:r>
              <a:rPr b="1" i="0" lang="en-US" sz="2800" u="none" cap="none" strike="noStrike">
                <a:solidFill>
                  <a:srgbClr val="FF9900"/>
                </a:solidFill>
                <a:latin typeface="Calibri"/>
                <a:ea typeface="Calibri"/>
                <a:cs typeface="Calibri"/>
                <a:sym typeface="Calibri"/>
              </a:rPr>
              <a:t>colposcop</a:t>
            </a:r>
            <a:r>
              <a:rPr b="1" lang="en-US" sz="2800">
                <a:solidFill>
                  <a:srgbClr val="FF9900"/>
                </a:solidFill>
                <a:latin typeface="Calibri"/>
                <a:ea typeface="Calibri"/>
                <a:cs typeface="Calibri"/>
                <a:sym typeface="Calibri"/>
              </a:rPr>
              <a:t>ic exam</a:t>
            </a:r>
            <a:endParaRPr b="1">
              <a:solidFill>
                <a:srgbClr val="FF9900"/>
              </a:solidFill>
            </a:endParaRPr>
          </a:p>
          <a:p>
            <a:pPr indent="0" lvl="1" marL="457200" marR="0" rtl="0" algn="l">
              <a:spcBef>
                <a:spcPts val="0"/>
              </a:spcBef>
              <a:spcAft>
                <a:spcPts val="0"/>
              </a:spcAft>
              <a:buNone/>
            </a:pPr>
            <a:r>
              <a:t/>
            </a:r>
            <a:endParaRPr b="0" i="0" sz="2800" u="none" cap="none" strike="noStrike">
              <a:solidFill>
                <a:srgbClr val="45515E"/>
              </a:solidFill>
              <a:latin typeface="Calibri"/>
              <a:ea typeface="Calibri"/>
              <a:cs typeface="Calibri"/>
              <a:sym typeface="Calibri"/>
            </a:endParaRPr>
          </a:p>
          <a:p>
            <a:pPr indent="-457200" lvl="0" marL="457200" marR="0" rtl="0" algn="l">
              <a:spcBef>
                <a:spcPts val="0"/>
              </a:spcBef>
              <a:spcAft>
                <a:spcPts val="0"/>
              </a:spcAft>
              <a:buClr>
                <a:srgbClr val="45515E"/>
              </a:buClr>
              <a:buSzPts val="2800"/>
              <a:buFont typeface="Noto Sans Symbols"/>
              <a:buChar char="❖"/>
            </a:pPr>
            <a:r>
              <a:rPr b="1" lang="en-US" sz="2800">
                <a:solidFill>
                  <a:srgbClr val="45515E"/>
                </a:solidFill>
                <a:latin typeface="Calibri"/>
                <a:ea typeface="Calibri"/>
                <a:cs typeface="Calibri"/>
                <a:sym typeface="Calibri"/>
              </a:rPr>
              <a:t>Confined cervical lesion management? </a:t>
            </a:r>
            <a:endParaRPr b="1" sz="2800">
              <a:solidFill>
                <a:srgbClr val="45515E"/>
              </a:solidFill>
              <a:latin typeface="Calibri"/>
              <a:ea typeface="Calibri"/>
              <a:cs typeface="Calibri"/>
              <a:sym typeface="Calibri"/>
            </a:endParaRPr>
          </a:p>
          <a:p>
            <a:pPr indent="-457200" lvl="1" marL="914400" marR="0" rtl="0" algn="l">
              <a:spcBef>
                <a:spcPts val="0"/>
              </a:spcBef>
              <a:spcAft>
                <a:spcPts val="0"/>
              </a:spcAft>
              <a:buClr>
                <a:srgbClr val="FF9900"/>
              </a:buClr>
              <a:buSzPts val="2800"/>
              <a:buFont typeface="Courier New"/>
              <a:buChar char="o"/>
            </a:pPr>
            <a:r>
              <a:rPr b="1" i="0" lang="en-US" sz="2800" u="none" cap="none" strike="noStrike">
                <a:solidFill>
                  <a:srgbClr val="FF9900"/>
                </a:solidFill>
                <a:latin typeface="Calibri"/>
                <a:ea typeface="Calibri"/>
                <a:cs typeface="Calibri"/>
                <a:sym typeface="Calibri"/>
              </a:rPr>
              <a:t>excisional therapy (conization, LEEP)</a:t>
            </a:r>
            <a:endParaRPr b="1">
              <a:solidFill>
                <a:srgbClr val="FF9900"/>
              </a:solidFill>
            </a:endParaRPr>
          </a:p>
        </p:txBody>
      </p:sp>
    </p:spTree>
  </p:cSld>
  <p:clrMapOvr>
    <a:masterClrMapping/>
  </p:clrMapOvr>
</p:sld>
</file>

<file path=ppt/slides/slide1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5" name="Shape 1325"/>
        <p:cNvGrpSpPr/>
        <p:nvPr/>
      </p:nvGrpSpPr>
      <p:grpSpPr>
        <a:xfrm>
          <a:off x="0" y="0"/>
          <a:ext cx="0" cy="0"/>
          <a:chOff x="0" y="0"/>
          <a:chExt cx="0" cy="0"/>
        </a:xfrm>
      </p:grpSpPr>
      <p:sp>
        <p:nvSpPr>
          <p:cNvPr id="1326" name="Google Shape;1326;p150"/>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b="1" lang="en-US"/>
              <a:t>Station </a:t>
            </a:r>
            <a:endParaRPr/>
          </a:p>
        </p:txBody>
      </p:sp>
      <p:sp>
        <p:nvSpPr>
          <p:cNvPr id="1327" name="Google Shape;1327;p150"/>
          <p:cNvSpPr txBox="1"/>
          <p:nvPr>
            <p:ph idx="1" type="body"/>
          </p:nvPr>
        </p:nvSpPr>
        <p:spPr>
          <a:xfrm>
            <a:off x="483870" y="1124584"/>
            <a:ext cx="10515600" cy="6044464"/>
          </a:xfrm>
          <a:prstGeom prst="rect">
            <a:avLst/>
          </a:prstGeom>
          <a:noFill/>
          <a:ln>
            <a:noFill/>
          </a:ln>
        </p:spPr>
        <p:txBody>
          <a:bodyPr anchorCtr="0" anchor="t" bIns="45700" lIns="91425" spcFirstLastPara="1" rIns="91425" wrap="square" tIns="45700">
            <a:noAutofit/>
          </a:bodyPr>
          <a:lstStyle/>
          <a:p>
            <a:pPr indent="-514350" lvl="0" marL="596900" rtl="0" algn="l">
              <a:lnSpc>
                <a:spcPct val="90000"/>
              </a:lnSpc>
              <a:spcBef>
                <a:spcPts val="0"/>
              </a:spcBef>
              <a:spcAft>
                <a:spcPts val="0"/>
              </a:spcAft>
              <a:buClr>
                <a:srgbClr val="45515E"/>
              </a:buClr>
              <a:buSzPts val="2800"/>
              <a:buFont typeface="Calibri"/>
              <a:buAutoNum type="arabicPeriod"/>
            </a:pPr>
            <a:r>
              <a:rPr b="1" lang="en-US"/>
              <a:t>Instrument’s name:</a:t>
            </a:r>
            <a:endParaRPr/>
          </a:p>
          <a:p>
            <a:pPr indent="-514350" lvl="1" marL="1054100" rtl="0" algn="l">
              <a:lnSpc>
                <a:spcPct val="90000"/>
              </a:lnSpc>
              <a:spcBef>
                <a:spcPts val="500"/>
              </a:spcBef>
              <a:spcAft>
                <a:spcPts val="0"/>
              </a:spcAft>
              <a:buClr>
                <a:srgbClr val="FF9900"/>
              </a:buClr>
              <a:buSzPts val="2800"/>
              <a:buChar char="o"/>
            </a:pPr>
            <a:r>
              <a:rPr b="1" lang="en-US" sz="2800">
                <a:solidFill>
                  <a:srgbClr val="FF9900"/>
                </a:solidFill>
              </a:rPr>
              <a:t>A) cervical spatula.    B) endocervical brush</a:t>
            </a:r>
            <a:endParaRPr b="1">
              <a:solidFill>
                <a:srgbClr val="FF9900"/>
              </a:solidFill>
            </a:endParaRPr>
          </a:p>
          <a:p>
            <a:pPr indent="-514350" lvl="0" marL="596900" rtl="0" algn="l">
              <a:lnSpc>
                <a:spcPct val="90000"/>
              </a:lnSpc>
              <a:spcBef>
                <a:spcPts val="1000"/>
              </a:spcBef>
              <a:spcAft>
                <a:spcPts val="0"/>
              </a:spcAft>
              <a:buClr>
                <a:srgbClr val="45515E"/>
              </a:buClr>
              <a:buSzPts val="2800"/>
              <a:buFont typeface="Calibri"/>
              <a:buAutoNum type="arabicPeriod"/>
            </a:pPr>
            <a:r>
              <a:rPr b="1" lang="en-US"/>
              <a:t>Name of the labelled area:</a:t>
            </a:r>
            <a:endParaRPr/>
          </a:p>
          <a:p>
            <a:pPr indent="-514350" lvl="1" marL="1054100" rtl="0" algn="l">
              <a:lnSpc>
                <a:spcPct val="90000"/>
              </a:lnSpc>
              <a:spcBef>
                <a:spcPts val="500"/>
              </a:spcBef>
              <a:spcAft>
                <a:spcPts val="0"/>
              </a:spcAft>
              <a:buClr>
                <a:srgbClr val="FF9900"/>
              </a:buClr>
              <a:buSzPts val="2800"/>
              <a:buChar char="o"/>
            </a:pPr>
            <a:r>
              <a:rPr b="1" lang="en-US" sz="2800">
                <a:solidFill>
                  <a:srgbClr val="FF9900"/>
                </a:solidFill>
              </a:rPr>
              <a:t>Transformation zone</a:t>
            </a:r>
            <a:endParaRPr b="1">
              <a:solidFill>
                <a:srgbClr val="FF9900"/>
              </a:solidFill>
            </a:endParaRPr>
          </a:p>
          <a:p>
            <a:pPr indent="-514350" lvl="0" marL="596900" rtl="0" algn="l">
              <a:lnSpc>
                <a:spcPct val="90000"/>
              </a:lnSpc>
              <a:spcBef>
                <a:spcPts val="1000"/>
              </a:spcBef>
              <a:spcAft>
                <a:spcPts val="0"/>
              </a:spcAft>
              <a:buClr>
                <a:srgbClr val="45515E"/>
              </a:buClr>
              <a:buSzPts val="2800"/>
              <a:buFont typeface="Calibri"/>
              <a:buAutoNum type="arabicPeriod"/>
            </a:pPr>
            <a:r>
              <a:rPr b="1" lang="en-US"/>
              <a:t>Definition of the area:</a:t>
            </a:r>
            <a:endParaRPr/>
          </a:p>
          <a:p>
            <a:pPr indent="-514350" lvl="1" marL="1054100" rtl="0" algn="l">
              <a:lnSpc>
                <a:spcPct val="90000"/>
              </a:lnSpc>
              <a:spcBef>
                <a:spcPts val="500"/>
              </a:spcBef>
              <a:spcAft>
                <a:spcPts val="0"/>
              </a:spcAft>
              <a:buClr>
                <a:srgbClr val="FF9900"/>
              </a:buClr>
              <a:buSzPts val="2800"/>
              <a:buChar char="o"/>
            </a:pPr>
            <a:r>
              <a:rPr b="1" lang="en-US" sz="2800">
                <a:solidFill>
                  <a:srgbClr val="FF9900"/>
                </a:solidFill>
              </a:rPr>
              <a:t>Area between old and new squamocolumnar junction</a:t>
            </a:r>
            <a:endParaRPr b="1">
              <a:solidFill>
                <a:srgbClr val="FF9900"/>
              </a:solidFill>
            </a:endParaRPr>
          </a:p>
          <a:p>
            <a:pPr indent="-514350" lvl="0" marL="596900" rtl="0" algn="l">
              <a:lnSpc>
                <a:spcPct val="90000"/>
              </a:lnSpc>
              <a:spcBef>
                <a:spcPts val="1000"/>
              </a:spcBef>
              <a:spcAft>
                <a:spcPts val="0"/>
              </a:spcAft>
              <a:buClr>
                <a:srgbClr val="45515E"/>
              </a:buClr>
              <a:buSzPts val="2800"/>
              <a:buFont typeface="Calibri"/>
              <a:buAutoNum type="arabicPeriod"/>
            </a:pPr>
            <a:r>
              <a:rPr b="1" lang="en-US"/>
              <a:t>2 methods for screening:</a:t>
            </a:r>
            <a:endParaRPr/>
          </a:p>
          <a:p>
            <a:pPr indent="-514350" lvl="1" marL="1054100" rtl="0" algn="l">
              <a:lnSpc>
                <a:spcPct val="90000"/>
              </a:lnSpc>
              <a:spcBef>
                <a:spcPts val="500"/>
              </a:spcBef>
              <a:spcAft>
                <a:spcPts val="0"/>
              </a:spcAft>
              <a:buClr>
                <a:srgbClr val="FF9900"/>
              </a:buClr>
              <a:buSzPts val="2800"/>
              <a:buChar char="o"/>
            </a:pPr>
            <a:r>
              <a:rPr b="1" lang="en-US" sz="2800">
                <a:solidFill>
                  <a:srgbClr val="FF9900"/>
                </a:solidFill>
              </a:rPr>
              <a:t>Cervical cytology under microscope, HPV testing</a:t>
            </a:r>
            <a:endParaRPr b="1">
              <a:solidFill>
                <a:srgbClr val="FF9900"/>
              </a:solidFill>
            </a:endParaRPr>
          </a:p>
          <a:p>
            <a:pPr indent="-514350" lvl="0" marL="596900" rtl="0" algn="l">
              <a:lnSpc>
                <a:spcPct val="90000"/>
              </a:lnSpc>
              <a:spcBef>
                <a:spcPts val="1000"/>
              </a:spcBef>
              <a:spcAft>
                <a:spcPts val="0"/>
              </a:spcAft>
              <a:buClr>
                <a:srgbClr val="45515E"/>
              </a:buClr>
              <a:buSzPts val="2800"/>
              <a:buFont typeface="Calibri"/>
              <a:buAutoNum type="arabicPeriod"/>
            </a:pPr>
            <a:r>
              <a:rPr b="1" lang="en-US"/>
              <a:t>Methods of cervical cytology;</a:t>
            </a:r>
            <a:endParaRPr/>
          </a:p>
          <a:p>
            <a:pPr indent="-508000" lvl="1" marL="1054100" rtl="0" algn="l">
              <a:lnSpc>
                <a:spcPct val="90000"/>
              </a:lnSpc>
              <a:spcBef>
                <a:spcPts val="500"/>
              </a:spcBef>
              <a:spcAft>
                <a:spcPts val="0"/>
              </a:spcAft>
              <a:buClr>
                <a:srgbClr val="FF9900"/>
              </a:buClr>
              <a:buSzPts val="2700"/>
              <a:buChar char="o"/>
            </a:pPr>
            <a:r>
              <a:rPr b="1" lang="en-US" sz="2700">
                <a:solidFill>
                  <a:srgbClr val="FF9900"/>
                </a:solidFill>
              </a:rPr>
              <a:t>Conventional method, liquid based cervical cytology</a:t>
            </a:r>
            <a:endParaRPr b="1" sz="2300">
              <a:solidFill>
                <a:srgbClr val="FF9900"/>
              </a:solidFill>
            </a:endParaRPr>
          </a:p>
          <a:p>
            <a:pPr indent="-514350" lvl="0" marL="596900" rtl="0" algn="l">
              <a:lnSpc>
                <a:spcPct val="90000"/>
              </a:lnSpc>
              <a:spcBef>
                <a:spcPts val="1000"/>
              </a:spcBef>
              <a:spcAft>
                <a:spcPts val="0"/>
              </a:spcAft>
              <a:buClr>
                <a:srgbClr val="45515E"/>
              </a:buClr>
              <a:buSzPts val="2800"/>
              <a:buFont typeface="Calibri"/>
              <a:buAutoNum type="arabicPeriod"/>
            </a:pPr>
            <a:r>
              <a:rPr b="1" lang="en-US"/>
              <a:t>If cytology shows CIN 2 what is the next step:</a:t>
            </a:r>
            <a:r>
              <a:rPr lang="en-US"/>
              <a:t> </a:t>
            </a:r>
            <a:endParaRPr/>
          </a:p>
          <a:p>
            <a:pPr indent="-292100" lvl="1" marL="685800" rtl="0" algn="l">
              <a:lnSpc>
                <a:spcPct val="100000"/>
              </a:lnSpc>
              <a:spcBef>
                <a:spcPts val="0"/>
              </a:spcBef>
              <a:spcAft>
                <a:spcPts val="0"/>
              </a:spcAft>
              <a:buClr>
                <a:srgbClr val="FF9900"/>
              </a:buClr>
              <a:buSzPts val="2800"/>
              <a:buChar char="o"/>
            </a:pPr>
            <a:r>
              <a:rPr b="1" lang="en-US" sz="2800">
                <a:solidFill>
                  <a:srgbClr val="FF9900"/>
                </a:solidFill>
              </a:rPr>
              <a:t>excisional therapy (conization, LEEP)</a:t>
            </a:r>
            <a:endParaRPr b="1" sz="2800">
              <a:solidFill>
                <a:srgbClr val="FF9900"/>
              </a:solidFill>
            </a:endParaRPr>
          </a:p>
        </p:txBody>
      </p:sp>
      <p:pic>
        <p:nvPicPr>
          <p:cNvPr id="1328" name="Google Shape;1328;p150"/>
          <p:cNvPicPr preferRelativeResize="0"/>
          <p:nvPr/>
        </p:nvPicPr>
        <p:blipFill rotWithShape="1">
          <a:blip r:embed="rId3">
            <a:alphaModFix/>
          </a:blip>
          <a:srcRect b="0" l="0" r="0" t="0"/>
          <a:stretch/>
        </p:blipFill>
        <p:spPr>
          <a:xfrm>
            <a:off x="8162925" y="1198880"/>
            <a:ext cx="3724275" cy="17526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2" name="Shape 1332"/>
        <p:cNvGrpSpPr/>
        <p:nvPr/>
      </p:nvGrpSpPr>
      <p:grpSpPr>
        <a:xfrm>
          <a:off x="0" y="0"/>
          <a:ext cx="0" cy="0"/>
          <a:chOff x="0" y="0"/>
          <a:chExt cx="0" cy="0"/>
        </a:xfrm>
      </p:grpSpPr>
      <p:sp>
        <p:nvSpPr>
          <p:cNvPr id="1333" name="Google Shape;1333;p151"/>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Amniotomy :</a:t>
            </a:r>
            <a:endParaRPr/>
          </a:p>
        </p:txBody>
      </p:sp>
      <p:sp>
        <p:nvSpPr>
          <p:cNvPr id="1334" name="Google Shape;1334;p151"/>
          <p:cNvSpPr txBox="1"/>
          <p:nvPr>
            <p:ph idx="1" type="body"/>
          </p:nvPr>
        </p:nvSpPr>
        <p:spPr>
          <a:xfrm>
            <a:off x="838200" y="1305026"/>
            <a:ext cx="6275294" cy="48719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800"/>
              <a:buChar char="❖"/>
            </a:pPr>
            <a:r>
              <a:rPr b="1" lang="en-US"/>
              <a:t>Amniotomy</a:t>
            </a:r>
            <a:r>
              <a:rPr lang="en-US"/>
              <a:t> (also referred to as </a:t>
            </a:r>
            <a:r>
              <a:rPr lang="en-US" u="sng"/>
              <a:t>artificial rupture of membranes </a:t>
            </a:r>
            <a:r>
              <a:rPr lang="en-US"/>
              <a:t>[AROM]) is the procedure by which the amniotic sac is deliberately ruptured so as to cause the release of amniotic fluid, it is usually </a:t>
            </a:r>
            <a:r>
              <a:rPr lang="en-US" u="sng"/>
              <a:t>performed for the purpose of inducing or expediting labor or in anticipation of the placement of internal monitors</a:t>
            </a:r>
            <a:r>
              <a:rPr lang="en-US"/>
              <a:t> (uterine pressure catheters or fetal scalp electrodes).</a:t>
            </a:r>
            <a:endParaRPr/>
          </a:p>
          <a:p>
            <a:pPr indent="-50800" lvl="0" marL="228600" rtl="0" algn="l">
              <a:lnSpc>
                <a:spcPct val="90000"/>
              </a:lnSpc>
              <a:spcBef>
                <a:spcPts val="1000"/>
              </a:spcBef>
              <a:spcAft>
                <a:spcPts val="0"/>
              </a:spcAft>
              <a:buClr>
                <a:srgbClr val="45515E"/>
              </a:buClr>
              <a:buSzPts val="2800"/>
              <a:buNone/>
            </a:pPr>
            <a:r>
              <a:t/>
            </a:r>
            <a:endParaRPr/>
          </a:p>
          <a:p>
            <a:pPr indent="-50800" lvl="0" marL="228600" rtl="0" algn="l">
              <a:lnSpc>
                <a:spcPct val="90000"/>
              </a:lnSpc>
              <a:spcBef>
                <a:spcPts val="1000"/>
              </a:spcBef>
              <a:spcAft>
                <a:spcPts val="0"/>
              </a:spcAft>
              <a:buClr>
                <a:srgbClr val="45515E"/>
              </a:buClr>
              <a:buSzPts val="2800"/>
              <a:buNone/>
            </a:pPr>
            <a:r>
              <a:t/>
            </a:r>
            <a:endParaRPr/>
          </a:p>
        </p:txBody>
      </p:sp>
      <p:pic>
        <p:nvPicPr>
          <p:cNvPr id="1335" name="Google Shape;1335;p151"/>
          <p:cNvPicPr preferRelativeResize="0"/>
          <p:nvPr/>
        </p:nvPicPr>
        <p:blipFill rotWithShape="1">
          <a:blip r:embed="rId3">
            <a:alphaModFix/>
          </a:blip>
          <a:srcRect b="0" l="0" r="0" t="0"/>
          <a:stretch/>
        </p:blipFill>
        <p:spPr>
          <a:xfrm>
            <a:off x="7210796" y="1412603"/>
            <a:ext cx="4420910" cy="4266820"/>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spTree>
  </p:cSld>
  <p:clrMapOvr>
    <a:masterClrMapping/>
  </p:clrMapOvr>
</p:sld>
</file>

<file path=ppt/slides/slide1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9" name="Shape 1339"/>
        <p:cNvGrpSpPr/>
        <p:nvPr/>
      </p:nvGrpSpPr>
      <p:grpSpPr>
        <a:xfrm>
          <a:off x="0" y="0"/>
          <a:ext cx="0" cy="0"/>
          <a:chOff x="0" y="0"/>
          <a:chExt cx="0" cy="0"/>
        </a:xfrm>
      </p:grpSpPr>
      <p:sp>
        <p:nvSpPr>
          <p:cNvPr id="1340" name="Google Shape;1340;p152"/>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Cont.</a:t>
            </a:r>
            <a:endParaRPr/>
          </a:p>
        </p:txBody>
      </p:sp>
      <p:sp>
        <p:nvSpPr>
          <p:cNvPr id="1341" name="Google Shape;1341;p152"/>
          <p:cNvSpPr txBox="1"/>
          <p:nvPr>
            <p:ph idx="1" type="body"/>
          </p:nvPr>
        </p:nvSpPr>
        <p:spPr>
          <a:xfrm>
            <a:off x="838200" y="1305026"/>
            <a:ext cx="10515600" cy="48719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800"/>
              <a:buFont typeface="Arial"/>
              <a:buChar char="•"/>
            </a:pPr>
            <a:r>
              <a:rPr lang="en-US"/>
              <a:t>Used if cervix is 3-4 cm dilated.</a:t>
            </a:r>
            <a:endParaRPr/>
          </a:p>
          <a:p>
            <a:pPr indent="-228600" lvl="0" marL="228600" rtl="0" algn="l">
              <a:lnSpc>
                <a:spcPct val="90000"/>
              </a:lnSpc>
              <a:spcBef>
                <a:spcPts val="1000"/>
              </a:spcBef>
              <a:spcAft>
                <a:spcPts val="0"/>
              </a:spcAft>
              <a:buClr>
                <a:srgbClr val="45515E"/>
              </a:buClr>
              <a:buSzPts val="2800"/>
              <a:buFont typeface="Arial"/>
              <a:buChar char="•"/>
            </a:pPr>
            <a:r>
              <a:rPr lang="en-US"/>
              <a:t>The head should be engaged (Risk for </a:t>
            </a:r>
            <a:r>
              <a:rPr lang="en-US" u="sng"/>
              <a:t>cord prolapse</a:t>
            </a:r>
            <a:r>
              <a:rPr lang="en-US"/>
              <a:t>).</a:t>
            </a:r>
            <a:endParaRPr/>
          </a:p>
          <a:p>
            <a:pPr indent="-228600" lvl="0" marL="228600" rtl="0" algn="l">
              <a:lnSpc>
                <a:spcPct val="90000"/>
              </a:lnSpc>
              <a:spcBef>
                <a:spcPts val="1000"/>
              </a:spcBef>
              <a:spcAft>
                <a:spcPts val="0"/>
              </a:spcAft>
              <a:buClr>
                <a:srgbClr val="45515E"/>
              </a:buClr>
              <a:buSzPts val="2800"/>
              <a:buFont typeface="Arial"/>
              <a:buChar char="•"/>
            </a:pPr>
            <a:r>
              <a:rPr lang="en-US"/>
              <a:t>With the release of the fluid , More head descent , Dilatation of cervix and uterine contractions due to release of Prostaglandins.</a:t>
            </a:r>
            <a:endParaRPr/>
          </a:p>
          <a:p>
            <a:pPr indent="-228600" lvl="0" marL="228600" rtl="0" algn="l">
              <a:lnSpc>
                <a:spcPct val="90000"/>
              </a:lnSpc>
              <a:spcBef>
                <a:spcPts val="1000"/>
              </a:spcBef>
              <a:spcAft>
                <a:spcPts val="0"/>
              </a:spcAft>
              <a:buClr>
                <a:srgbClr val="45515E"/>
              </a:buClr>
              <a:buSzPts val="2800"/>
              <a:buFont typeface="Arial"/>
              <a:buChar char="•"/>
            </a:pPr>
            <a:r>
              <a:rPr lang="en-US"/>
              <a:t>Need oxytocin augmentation.</a:t>
            </a:r>
            <a:endParaRPr/>
          </a:p>
          <a:p>
            <a:pPr indent="-228600" lvl="0" marL="228600" rtl="0" algn="l">
              <a:lnSpc>
                <a:spcPct val="90000"/>
              </a:lnSpc>
              <a:spcBef>
                <a:spcPts val="1000"/>
              </a:spcBef>
              <a:spcAft>
                <a:spcPts val="0"/>
              </a:spcAft>
              <a:buClr>
                <a:srgbClr val="45515E"/>
              </a:buClr>
              <a:buSzPts val="2800"/>
              <a:buFont typeface="Arial"/>
              <a:buChar char="•"/>
            </a:pPr>
            <a:r>
              <a:rPr lang="en-US"/>
              <a:t>The membranes should be physically  accessible.</a:t>
            </a:r>
            <a:endParaRPr/>
          </a:p>
          <a:p>
            <a:pPr indent="-228600" lvl="0" marL="228600" rtl="0" algn="l">
              <a:lnSpc>
                <a:spcPct val="90000"/>
              </a:lnSpc>
              <a:spcBef>
                <a:spcPts val="1000"/>
              </a:spcBef>
              <a:spcAft>
                <a:spcPts val="0"/>
              </a:spcAft>
              <a:buClr>
                <a:srgbClr val="45515E"/>
              </a:buClr>
              <a:buSzPts val="2800"/>
              <a:buChar char="❖"/>
            </a:pPr>
            <a:r>
              <a:rPr b="1" lang="en-US"/>
              <a:t>Other indications :</a:t>
            </a:r>
            <a:endParaRPr/>
          </a:p>
          <a:p>
            <a:pPr indent="-228600" lvl="0" marL="228600" rtl="0" algn="l">
              <a:lnSpc>
                <a:spcPct val="90000"/>
              </a:lnSpc>
              <a:spcBef>
                <a:spcPts val="1000"/>
              </a:spcBef>
              <a:spcAft>
                <a:spcPts val="0"/>
              </a:spcAft>
              <a:buClr>
                <a:srgbClr val="45515E"/>
              </a:buClr>
              <a:buSzPts val="2800"/>
              <a:buFont typeface="Arial"/>
              <a:buChar char="•"/>
            </a:pPr>
            <a:r>
              <a:rPr lang="en-US"/>
              <a:t>Color (Blood , Meconium).</a:t>
            </a:r>
            <a:endParaRPr/>
          </a:p>
          <a:p>
            <a:pPr indent="-228600" lvl="0" marL="228600" rtl="0" algn="l">
              <a:lnSpc>
                <a:spcPct val="90000"/>
              </a:lnSpc>
              <a:spcBef>
                <a:spcPts val="1000"/>
              </a:spcBef>
              <a:spcAft>
                <a:spcPts val="0"/>
              </a:spcAft>
              <a:buClr>
                <a:srgbClr val="45515E"/>
              </a:buClr>
              <a:buSzPts val="2800"/>
              <a:buFont typeface="Arial"/>
              <a:buChar char="•"/>
            </a:pPr>
            <a:r>
              <a:rPr lang="en-US"/>
              <a:t>Internal monitoring</a:t>
            </a:r>
            <a:endParaRPr/>
          </a:p>
        </p:txBody>
      </p:sp>
    </p:spTree>
  </p:cSld>
  <p:clrMapOvr>
    <a:masterClrMapping/>
  </p:clrMapOvr>
</p:sld>
</file>

<file path=ppt/slides/slide1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5" name="Shape 1345"/>
        <p:cNvGrpSpPr/>
        <p:nvPr/>
      </p:nvGrpSpPr>
      <p:grpSpPr>
        <a:xfrm>
          <a:off x="0" y="0"/>
          <a:ext cx="0" cy="0"/>
          <a:chOff x="0" y="0"/>
          <a:chExt cx="0" cy="0"/>
        </a:xfrm>
      </p:grpSpPr>
      <p:sp>
        <p:nvSpPr>
          <p:cNvPr id="1346" name="Google Shape;1346;p153"/>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Indications and Contraindications</a:t>
            </a:r>
            <a:endParaRPr/>
          </a:p>
        </p:txBody>
      </p:sp>
      <p:sp>
        <p:nvSpPr>
          <p:cNvPr id="1347" name="Google Shape;1347;p153"/>
          <p:cNvSpPr txBox="1"/>
          <p:nvPr>
            <p:ph idx="1" type="body"/>
          </p:nvPr>
        </p:nvSpPr>
        <p:spPr>
          <a:xfrm>
            <a:off x="838200" y="1305026"/>
            <a:ext cx="10515600" cy="4871938"/>
          </a:xfrm>
          <a:prstGeom prst="rect">
            <a:avLst/>
          </a:prstGeom>
          <a:noFill/>
          <a:ln>
            <a:noFill/>
          </a:ln>
        </p:spPr>
        <p:txBody>
          <a:bodyPr anchorCtr="0" anchor="t" bIns="45700" lIns="91425" spcFirstLastPara="1" rIns="91425" wrap="square" tIns="45700">
            <a:normAutofit fontScale="92500" lnSpcReduction="10000"/>
          </a:bodyPr>
          <a:lstStyle/>
          <a:p>
            <a:pPr indent="-228600" lvl="0" marL="228600" rtl="0" algn="l">
              <a:lnSpc>
                <a:spcPct val="90000"/>
              </a:lnSpc>
              <a:spcBef>
                <a:spcPts val="0"/>
              </a:spcBef>
              <a:spcAft>
                <a:spcPts val="0"/>
              </a:spcAft>
              <a:buClr>
                <a:srgbClr val="45515E"/>
              </a:buClr>
              <a:buSzPct val="100000"/>
              <a:buChar char="❖"/>
            </a:pPr>
            <a:r>
              <a:rPr b="1" lang="en-US"/>
              <a:t>Amniotomy is indicated in the following situations:</a:t>
            </a:r>
            <a:endParaRPr/>
          </a:p>
          <a:p>
            <a:pPr indent="-228600" lvl="0" marL="228600" rtl="0" algn="l">
              <a:lnSpc>
                <a:spcPct val="90000"/>
              </a:lnSpc>
              <a:spcBef>
                <a:spcPts val="1000"/>
              </a:spcBef>
              <a:spcAft>
                <a:spcPts val="0"/>
              </a:spcAft>
              <a:buClr>
                <a:srgbClr val="45515E"/>
              </a:buClr>
              <a:buSzPct val="100000"/>
              <a:buFont typeface="Arial"/>
              <a:buChar char="•"/>
            </a:pPr>
            <a:r>
              <a:rPr lang="en-US"/>
              <a:t>When internal fetal or uterine monitoring is needed.</a:t>
            </a:r>
            <a:endParaRPr/>
          </a:p>
          <a:p>
            <a:pPr indent="-228600" lvl="0" marL="228600" rtl="0" algn="l">
              <a:lnSpc>
                <a:spcPct val="90000"/>
              </a:lnSpc>
              <a:spcBef>
                <a:spcPts val="1000"/>
              </a:spcBef>
              <a:spcAft>
                <a:spcPts val="0"/>
              </a:spcAft>
              <a:buClr>
                <a:srgbClr val="45515E"/>
              </a:buClr>
              <a:buSzPct val="100000"/>
              <a:buFont typeface="Arial"/>
              <a:buChar char="•"/>
            </a:pPr>
            <a:r>
              <a:rPr lang="en-US"/>
              <a:t>For induction of labor, usually in conjunction with an oxytocin infusion .</a:t>
            </a:r>
            <a:endParaRPr/>
          </a:p>
          <a:p>
            <a:pPr indent="-228600" lvl="0" marL="228600" rtl="0" algn="l">
              <a:lnSpc>
                <a:spcPct val="90000"/>
              </a:lnSpc>
              <a:spcBef>
                <a:spcPts val="1000"/>
              </a:spcBef>
              <a:spcAft>
                <a:spcPts val="0"/>
              </a:spcAft>
              <a:buClr>
                <a:srgbClr val="45515E"/>
              </a:buClr>
              <a:buSzPct val="100000"/>
              <a:buFont typeface="Arial"/>
              <a:buChar char="•"/>
            </a:pPr>
            <a:r>
              <a:rPr lang="en-US"/>
              <a:t>For augmentation of labor, in that amniotomy leads to an increase in plasma prostaglandin.</a:t>
            </a:r>
            <a:endParaRPr/>
          </a:p>
          <a:p>
            <a:pPr indent="-228600" lvl="0" marL="228600" rtl="0" algn="l">
              <a:lnSpc>
                <a:spcPct val="90000"/>
              </a:lnSpc>
              <a:spcBef>
                <a:spcPts val="1000"/>
              </a:spcBef>
              <a:spcAft>
                <a:spcPts val="0"/>
              </a:spcAft>
              <a:buClr>
                <a:srgbClr val="45515E"/>
              </a:buClr>
              <a:buSzPct val="100000"/>
              <a:buChar char="❖"/>
            </a:pPr>
            <a:r>
              <a:rPr b="1" lang="en-US"/>
              <a:t>Amniotomy may be contraindicated in the following situations:</a:t>
            </a:r>
            <a:endParaRPr/>
          </a:p>
          <a:p>
            <a:pPr indent="-228600" lvl="0" marL="228600" rtl="0" algn="l">
              <a:lnSpc>
                <a:spcPct val="90000"/>
              </a:lnSpc>
              <a:spcBef>
                <a:spcPts val="1000"/>
              </a:spcBef>
              <a:spcAft>
                <a:spcPts val="0"/>
              </a:spcAft>
              <a:buClr>
                <a:srgbClr val="45515E"/>
              </a:buClr>
              <a:buSzPct val="100000"/>
              <a:buFont typeface="Arial"/>
              <a:buChar char="•"/>
            </a:pPr>
            <a:r>
              <a:rPr lang="en-US"/>
              <a:t>Known or suspected vasa previa</a:t>
            </a:r>
            <a:endParaRPr/>
          </a:p>
          <a:p>
            <a:pPr indent="-228600" lvl="0" marL="228600" rtl="0" algn="l">
              <a:lnSpc>
                <a:spcPct val="90000"/>
              </a:lnSpc>
              <a:spcBef>
                <a:spcPts val="1000"/>
              </a:spcBef>
              <a:spcAft>
                <a:spcPts val="0"/>
              </a:spcAft>
              <a:buClr>
                <a:srgbClr val="45515E"/>
              </a:buClr>
              <a:buSzPct val="100000"/>
              <a:buFont typeface="Arial"/>
              <a:buChar char="•"/>
            </a:pPr>
            <a:r>
              <a:rPr lang="en-US"/>
              <a:t>Any contraindications to vaginal delivery</a:t>
            </a:r>
            <a:endParaRPr/>
          </a:p>
          <a:p>
            <a:pPr indent="-228600" lvl="0" marL="228600" rtl="0" algn="l">
              <a:lnSpc>
                <a:spcPct val="90000"/>
              </a:lnSpc>
              <a:spcBef>
                <a:spcPts val="1000"/>
              </a:spcBef>
              <a:spcAft>
                <a:spcPts val="0"/>
              </a:spcAft>
              <a:buClr>
                <a:srgbClr val="45515E"/>
              </a:buClr>
              <a:buSzPct val="100000"/>
              <a:buFont typeface="Arial"/>
              <a:buChar char="•"/>
            </a:pPr>
            <a:r>
              <a:rPr lang="en-US"/>
              <a:t>Unengaged presenting part (although this obstacle may be overcome with the use of a controlled amniotomy or the application of fundal or suprapubic pressure)</a:t>
            </a:r>
            <a:endParaRPr/>
          </a:p>
          <a:p>
            <a:pPr indent="-64135" lvl="0" marL="228600" rtl="0" algn="l">
              <a:lnSpc>
                <a:spcPct val="90000"/>
              </a:lnSpc>
              <a:spcBef>
                <a:spcPts val="1000"/>
              </a:spcBef>
              <a:spcAft>
                <a:spcPts val="0"/>
              </a:spcAft>
              <a:buClr>
                <a:srgbClr val="45515E"/>
              </a:buClr>
              <a:buSzPct val="100000"/>
              <a:buNone/>
            </a:pPr>
            <a:r>
              <a:t/>
            </a:r>
            <a:endParaRPr b="1"/>
          </a:p>
          <a:p>
            <a:pPr indent="-64135" lvl="0" marL="228600" rtl="0" algn="l">
              <a:lnSpc>
                <a:spcPct val="90000"/>
              </a:lnSpc>
              <a:spcBef>
                <a:spcPts val="1000"/>
              </a:spcBef>
              <a:spcAft>
                <a:spcPts val="0"/>
              </a:spcAft>
              <a:buClr>
                <a:srgbClr val="45515E"/>
              </a:buClr>
              <a:buSzPct val="100000"/>
              <a:buFont typeface="Arial"/>
              <a:buNone/>
            </a:pPr>
            <a:r>
              <a:t/>
            </a:r>
            <a:endParaRPr b="1"/>
          </a:p>
        </p:txBody>
      </p:sp>
    </p:spTree>
  </p:cSld>
  <p:clrMapOvr>
    <a:masterClrMapping/>
  </p:clrMapOvr>
</p:sld>
</file>

<file path=ppt/slides/slide1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1" name="Shape 1351"/>
        <p:cNvGrpSpPr/>
        <p:nvPr/>
      </p:nvGrpSpPr>
      <p:grpSpPr>
        <a:xfrm>
          <a:off x="0" y="0"/>
          <a:ext cx="0" cy="0"/>
          <a:chOff x="0" y="0"/>
          <a:chExt cx="0" cy="0"/>
        </a:xfrm>
      </p:grpSpPr>
      <p:sp>
        <p:nvSpPr>
          <p:cNvPr id="1352" name="Google Shape;1352;p154"/>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Amniotomy Equipment</a:t>
            </a:r>
            <a:endParaRPr/>
          </a:p>
        </p:txBody>
      </p:sp>
      <p:sp>
        <p:nvSpPr>
          <p:cNvPr id="1353" name="Google Shape;1353;p154"/>
          <p:cNvSpPr txBox="1"/>
          <p:nvPr>
            <p:ph idx="1" type="body"/>
          </p:nvPr>
        </p:nvSpPr>
        <p:spPr>
          <a:xfrm>
            <a:off x="313766" y="1291579"/>
            <a:ext cx="4782670" cy="4871938"/>
          </a:xfrm>
          <a:prstGeom prst="rect">
            <a:avLst/>
          </a:prstGeom>
          <a:noFill/>
          <a:ln>
            <a:noFill/>
          </a:ln>
        </p:spPr>
        <p:txBody>
          <a:bodyPr anchorCtr="0" anchor="t" bIns="45700" lIns="91425" spcFirstLastPara="1" rIns="91425" wrap="square" tIns="45700">
            <a:normAutofit fontScale="92500"/>
          </a:bodyPr>
          <a:lstStyle/>
          <a:p>
            <a:pPr indent="-228600" lvl="0" marL="228600" rtl="0" algn="l">
              <a:lnSpc>
                <a:spcPct val="90000"/>
              </a:lnSpc>
              <a:spcBef>
                <a:spcPts val="0"/>
              </a:spcBef>
              <a:spcAft>
                <a:spcPts val="0"/>
              </a:spcAft>
              <a:buClr>
                <a:srgbClr val="45515E"/>
              </a:buClr>
              <a:buSzPct val="100000"/>
              <a:buChar char="❖"/>
            </a:pPr>
            <a:r>
              <a:rPr b="1" lang="en-US"/>
              <a:t>Equipment for amniotomy includes the following</a:t>
            </a:r>
            <a:r>
              <a:rPr lang="en-US"/>
              <a:t>:</a:t>
            </a:r>
            <a:endParaRPr/>
          </a:p>
          <a:p>
            <a:pPr indent="-228600" lvl="0" marL="228600" rtl="0" algn="l">
              <a:lnSpc>
                <a:spcPct val="90000"/>
              </a:lnSpc>
              <a:spcBef>
                <a:spcPts val="1000"/>
              </a:spcBef>
              <a:spcAft>
                <a:spcPts val="0"/>
              </a:spcAft>
              <a:buClr>
                <a:srgbClr val="45515E"/>
              </a:buClr>
              <a:buSzPct val="100000"/>
              <a:buFont typeface="Courier New"/>
              <a:buChar char="o"/>
            </a:pPr>
            <a:r>
              <a:rPr lang="en-US"/>
              <a:t>Examination gloves</a:t>
            </a:r>
            <a:endParaRPr/>
          </a:p>
          <a:p>
            <a:pPr indent="-228600" lvl="0" marL="228600" rtl="0" algn="l">
              <a:lnSpc>
                <a:spcPct val="90000"/>
              </a:lnSpc>
              <a:spcBef>
                <a:spcPts val="1000"/>
              </a:spcBef>
              <a:spcAft>
                <a:spcPts val="0"/>
              </a:spcAft>
              <a:buClr>
                <a:srgbClr val="45515E"/>
              </a:buClr>
              <a:buSzPct val="100000"/>
              <a:buFont typeface="Courier New"/>
              <a:buChar char="o"/>
            </a:pPr>
            <a:r>
              <a:rPr lang="en-US"/>
              <a:t>Vaginal speculum and spinal needle (if a controlled amniotomy is to be performed)</a:t>
            </a:r>
            <a:endParaRPr/>
          </a:p>
          <a:p>
            <a:pPr indent="-228600" lvl="0" marL="228600" rtl="0" algn="l">
              <a:lnSpc>
                <a:spcPct val="90000"/>
              </a:lnSpc>
              <a:spcBef>
                <a:spcPts val="1000"/>
              </a:spcBef>
              <a:spcAft>
                <a:spcPts val="0"/>
              </a:spcAft>
              <a:buClr>
                <a:srgbClr val="45515E"/>
              </a:buClr>
              <a:buSzPct val="100000"/>
              <a:buFont typeface="Courier New"/>
              <a:buChar char="o"/>
            </a:pPr>
            <a:r>
              <a:rPr lang="en-US"/>
              <a:t>Amniotic membrane perforator: This may be an </a:t>
            </a:r>
            <a:r>
              <a:rPr lang="en-US" u="sng"/>
              <a:t>amniotomy howk</a:t>
            </a:r>
            <a:r>
              <a:rPr lang="en-US"/>
              <a:t>,such as the </a:t>
            </a:r>
            <a:r>
              <a:rPr b="1" lang="en-US"/>
              <a:t>AmniHowk,</a:t>
            </a:r>
            <a:r>
              <a:rPr lang="en-US"/>
              <a:t> </a:t>
            </a:r>
            <a:r>
              <a:rPr lang="en-US" u="sng"/>
              <a:t>amniotomy finger cot</a:t>
            </a:r>
            <a:r>
              <a:rPr lang="en-US"/>
              <a:t>, such as the </a:t>
            </a:r>
            <a:r>
              <a:rPr b="1" lang="en-US"/>
              <a:t>Amnicot </a:t>
            </a:r>
            <a:endParaRPr/>
          </a:p>
          <a:p>
            <a:pPr indent="-64135" lvl="0" marL="228600" rtl="0" algn="l">
              <a:lnSpc>
                <a:spcPct val="90000"/>
              </a:lnSpc>
              <a:spcBef>
                <a:spcPts val="1000"/>
              </a:spcBef>
              <a:spcAft>
                <a:spcPts val="0"/>
              </a:spcAft>
              <a:buClr>
                <a:srgbClr val="45515E"/>
              </a:buClr>
              <a:buSzPct val="100000"/>
              <a:buNone/>
            </a:pPr>
            <a:r>
              <a:t/>
            </a:r>
            <a:endParaRPr/>
          </a:p>
        </p:txBody>
      </p:sp>
      <p:pic>
        <p:nvPicPr>
          <p:cNvPr id="1354" name="Google Shape;1354;p154"/>
          <p:cNvPicPr preferRelativeResize="0"/>
          <p:nvPr/>
        </p:nvPicPr>
        <p:blipFill rotWithShape="1">
          <a:blip r:embed="rId3">
            <a:alphaModFix/>
          </a:blip>
          <a:srcRect b="0" l="0" r="0" t="0"/>
          <a:stretch/>
        </p:blipFill>
        <p:spPr>
          <a:xfrm>
            <a:off x="5096436" y="1291579"/>
            <a:ext cx="4540623" cy="4871938"/>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pic>
        <p:nvPicPr>
          <p:cNvPr id="1355" name="Google Shape;1355;p154"/>
          <p:cNvPicPr preferRelativeResize="0"/>
          <p:nvPr/>
        </p:nvPicPr>
        <p:blipFill rotWithShape="1">
          <a:blip r:embed="rId4">
            <a:alphaModFix/>
          </a:blip>
          <a:srcRect b="0" l="0" r="0" t="0"/>
          <a:stretch/>
        </p:blipFill>
        <p:spPr>
          <a:xfrm>
            <a:off x="9637059" y="1314548"/>
            <a:ext cx="2375647" cy="4826000"/>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sp>
        <p:nvSpPr>
          <p:cNvPr id="1356" name="Google Shape;1356;p154"/>
          <p:cNvSpPr txBox="1"/>
          <p:nvPr/>
        </p:nvSpPr>
        <p:spPr>
          <a:xfrm>
            <a:off x="6510170" y="6140548"/>
            <a:ext cx="2122842"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323F4F"/>
                </a:solidFill>
                <a:latin typeface="Calibri"/>
                <a:ea typeface="Calibri"/>
                <a:cs typeface="Calibri"/>
                <a:sym typeface="Calibri"/>
              </a:rPr>
              <a:t>Amnihowk</a:t>
            </a:r>
            <a:endParaRPr b="1" sz="2800">
              <a:solidFill>
                <a:srgbClr val="323F4F"/>
              </a:solidFill>
              <a:latin typeface="Calibri"/>
              <a:ea typeface="Calibri"/>
              <a:cs typeface="Calibri"/>
              <a:sym typeface="Calibri"/>
            </a:endParaRPr>
          </a:p>
        </p:txBody>
      </p:sp>
      <p:sp>
        <p:nvSpPr>
          <p:cNvPr id="1357" name="Google Shape;1357;p154"/>
          <p:cNvSpPr txBox="1"/>
          <p:nvPr/>
        </p:nvSpPr>
        <p:spPr>
          <a:xfrm>
            <a:off x="9857590" y="6140548"/>
            <a:ext cx="1713155"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323F4F"/>
                </a:solidFill>
                <a:latin typeface="Calibri"/>
                <a:ea typeface="Calibri"/>
                <a:cs typeface="Calibri"/>
                <a:sym typeface="Calibri"/>
              </a:rPr>
              <a:t>Amnicot</a:t>
            </a:r>
            <a:endParaRPr b="1" sz="2800">
              <a:solidFill>
                <a:srgbClr val="323F4F"/>
              </a:solidFill>
              <a:latin typeface="Calibri"/>
              <a:ea typeface="Calibri"/>
              <a:cs typeface="Calibri"/>
              <a:sym typeface="Calibri"/>
            </a:endParaRPr>
          </a:p>
        </p:txBody>
      </p:sp>
    </p:spTree>
  </p:cSld>
  <p:clrMapOvr>
    <a:masterClrMapping/>
  </p:clrMapOvr>
</p:sld>
</file>

<file path=ppt/slides/slide1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1" name="Shape 1361"/>
        <p:cNvGrpSpPr/>
        <p:nvPr/>
      </p:nvGrpSpPr>
      <p:grpSpPr>
        <a:xfrm>
          <a:off x="0" y="0"/>
          <a:ext cx="0" cy="0"/>
          <a:chOff x="0" y="0"/>
          <a:chExt cx="0" cy="0"/>
        </a:xfrm>
      </p:grpSpPr>
      <p:sp>
        <p:nvSpPr>
          <p:cNvPr id="1362" name="Google Shape;1362;p155"/>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Complications</a:t>
            </a:r>
            <a:endParaRPr/>
          </a:p>
        </p:txBody>
      </p:sp>
      <p:sp>
        <p:nvSpPr>
          <p:cNvPr id="1363" name="Google Shape;1363;p155"/>
          <p:cNvSpPr txBox="1"/>
          <p:nvPr>
            <p:ph idx="1" type="body"/>
          </p:nvPr>
        </p:nvSpPr>
        <p:spPr>
          <a:xfrm>
            <a:off x="838200" y="1305026"/>
            <a:ext cx="10511118" cy="48719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800"/>
              <a:buChar char="❖"/>
            </a:pPr>
            <a:r>
              <a:rPr b="1" lang="en-US"/>
              <a:t>Complications :</a:t>
            </a:r>
            <a:endParaRPr/>
          </a:p>
          <a:p>
            <a:pPr indent="-228600" lvl="0" marL="228600" rtl="0" algn="l">
              <a:lnSpc>
                <a:spcPct val="90000"/>
              </a:lnSpc>
              <a:spcBef>
                <a:spcPts val="1000"/>
              </a:spcBef>
              <a:spcAft>
                <a:spcPts val="0"/>
              </a:spcAft>
              <a:buClr>
                <a:srgbClr val="45515E"/>
              </a:buClr>
              <a:buSzPts val="2800"/>
              <a:buFont typeface="Arial"/>
              <a:buChar char="•"/>
            </a:pPr>
            <a:r>
              <a:rPr lang="en-US"/>
              <a:t>The most common complication of amniotomy is </a:t>
            </a:r>
            <a:r>
              <a:rPr lang="en-US" u="sng"/>
              <a:t>cord prolapse</a:t>
            </a:r>
            <a:r>
              <a:rPr lang="en-US"/>
              <a:t>, </a:t>
            </a:r>
            <a:r>
              <a:rPr lang="en-US">
                <a:solidFill>
                  <a:srgbClr val="8296B0"/>
                </a:solidFill>
              </a:rPr>
              <a:t>which usually occurs during the sudden and rapid egress of amniotic fluid</a:t>
            </a:r>
            <a:r>
              <a:rPr lang="en-US"/>
              <a:t>, </a:t>
            </a:r>
            <a:r>
              <a:rPr lang="en-US" u="sng"/>
              <a:t>Rupture of a vasa previa</a:t>
            </a:r>
            <a:r>
              <a:rPr lang="en-US"/>
              <a:t> during amniotomy can cause life-threatening fetal blood loss, Both of these complications require emergency cesarean delivery.</a:t>
            </a:r>
            <a:endParaRPr/>
          </a:p>
          <a:p>
            <a:pPr indent="-228600" lvl="0" marL="228600" rtl="0" algn="l">
              <a:lnSpc>
                <a:spcPct val="90000"/>
              </a:lnSpc>
              <a:spcBef>
                <a:spcPts val="1000"/>
              </a:spcBef>
              <a:spcAft>
                <a:spcPts val="0"/>
              </a:spcAft>
              <a:buClr>
                <a:srgbClr val="45515E"/>
              </a:buClr>
              <a:buSzPts val="2800"/>
              <a:buFont typeface="Arial"/>
              <a:buChar char="•"/>
            </a:pPr>
            <a:r>
              <a:rPr lang="en-US"/>
              <a:t>An increased incidence of </a:t>
            </a:r>
            <a:r>
              <a:rPr lang="en-US" u="sng"/>
              <a:t>chorioamnionitis</a:t>
            </a:r>
            <a:r>
              <a:rPr lang="en-US"/>
              <a:t>, especially with prolonged rupture of </a:t>
            </a:r>
            <a:r>
              <a:rPr lang="en-US" u="sng"/>
              <a:t>membranes,Cord compression associated with variable decelerations of the fetal heart rate </a:t>
            </a:r>
            <a:r>
              <a:rPr lang="en-US"/>
              <a:t>occurs more often after amniotomy</a:t>
            </a:r>
            <a:r>
              <a:rPr lang="en-US" u="sng"/>
              <a:t>, Minor fetal scalp trauma </a:t>
            </a:r>
            <a:r>
              <a:rPr lang="en-US"/>
              <a:t>may also occur.</a:t>
            </a:r>
            <a:endParaRPr/>
          </a:p>
        </p:txBody>
      </p:sp>
    </p:spTree>
  </p:cSld>
  <p:clrMapOvr>
    <a:masterClrMapping/>
  </p:clrMapOvr>
</p:sld>
</file>

<file path=ppt/slides/slide1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7" name="Shape 1367"/>
        <p:cNvGrpSpPr/>
        <p:nvPr/>
      </p:nvGrpSpPr>
      <p:grpSpPr>
        <a:xfrm>
          <a:off x="0" y="0"/>
          <a:ext cx="0" cy="0"/>
          <a:chOff x="0" y="0"/>
          <a:chExt cx="0" cy="0"/>
        </a:xfrm>
      </p:grpSpPr>
      <p:sp>
        <p:nvSpPr>
          <p:cNvPr id="1368" name="Google Shape;1368;p156"/>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b="1" lang="en-US"/>
              <a:t>Station :</a:t>
            </a:r>
            <a:r>
              <a:rPr b="1" lang="en-US" sz="2700"/>
              <a:t>مكرر باختلاف الأفرع</a:t>
            </a:r>
            <a:endParaRPr b="1" sz="2700"/>
          </a:p>
        </p:txBody>
      </p:sp>
      <p:sp>
        <p:nvSpPr>
          <p:cNvPr id="1369" name="Google Shape;1369;p156"/>
          <p:cNvSpPr txBox="1"/>
          <p:nvPr>
            <p:ph idx="1" type="body"/>
          </p:nvPr>
        </p:nvSpPr>
        <p:spPr>
          <a:xfrm>
            <a:off x="329450" y="1127475"/>
            <a:ext cx="11721300" cy="766680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45515E"/>
              </a:buClr>
              <a:buSzPts val="2400"/>
              <a:buChar char="❖"/>
            </a:pPr>
            <a:r>
              <a:rPr b="1" lang="en-US" sz="2400"/>
              <a:t>what's this instrument</a:t>
            </a:r>
            <a:r>
              <a:rPr lang="en-US" sz="2400"/>
              <a:t>?</a:t>
            </a:r>
            <a:endParaRPr/>
          </a:p>
          <a:p>
            <a:pPr indent="-228600" lvl="0" marL="228600" rtl="0" algn="l">
              <a:lnSpc>
                <a:spcPct val="90000"/>
              </a:lnSpc>
              <a:spcBef>
                <a:spcPts val="1000"/>
              </a:spcBef>
              <a:spcAft>
                <a:spcPts val="0"/>
              </a:spcAft>
              <a:buClr>
                <a:srgbClr val="45515E"/>
              </a:buClr>
              <a:buSzPts val="2400"/>
              <a:buFont typeface="Courier New"/>
              <a:buChar char="o"/>
            </a:pPr>
            <a:r>
              <a:rPr lang="en-US" sz="2400"/>
              <a:t> </a:t>
            </a:r>
            <a:r>
              <a:rPr b="1" lang="en-US" sz="2400">
                <a:solidFill>
                  <a:srgbClr val="FF9900"/>
                </a:solidFill>
              </a:rPr>
              <a:t>Amniohowk</a:t>
            </a:r>
            <a:endParaRPr b="1" sz="2400">
              <a:solidFill>
                <a:srgbClr val="FF9900"/>
              </a:solidFill>
            </a:endParaRPr>
          </a:p>
          <a:p>
            <a:pPr indent="-228600" lvl="0" marL="228600" rtl="0" algn="l">
              <a:lnSpc>
                <a:spcPct val="90000"/>
              </a:lnSpc>
              <a:spcBef>
                <a:spcPts val="1000"/>
              </a:spcBef>
              <a:spcAft>
                <a:spcPts val="0"/>
              </a:spcAft>
              <a:buClr>
                <a:srgbClr val="45515E"/>
              </a:buClr>
              <a:buSzPts val="2400"/>
              <a:buChar char="❖"/>
            </a:pPr>
            <a:r>
              <a:rPr b="1" lang="en-US" sz="2400"/>
              <a:t>name of procedure?</a:t>
            </a:r>
            <a:endParaRPr/>
          </a:p>
          <a:p>
            <a:pPr indent="-228600" lvl="0" marL="228600" rtl="0" algn="l">
              <a:lnSpc>
                <a:spcPct val="90000"/>
              </a:lnSpc>
              <a:spcBef>
                <a:spcPts val="1000"/>
              </a:spcBef>
              <a:spcAft>
                <a:spcPts val="0"/>
              </a:spcAft>
              <a:buClr>
                <a:srgbClr val="FF9900"/>
              </a:buClr>
              <a:buSzPts val="2400"/>
              <a:buFont typeface="Courier New"/>
              <a:buChar char="o"/>
            </a:pPr>
            <a:r>
              <a:rPr b="1" lang="en-US" sz="2400">
                <a:solidFill>
                  <a:srgbClr val="FF9900"/>
                </a:solidFill>
              </a:rPr>
              <a:t> Amniotomy, artificial rupture of membrane</a:t>
            </a:r>
            <a:endParaRPr b="1">
              <a:solidFill>
                <a:srgbClr val="FF9900"/>
              </a:solidFill>
            </a:endParaRPr>
          </a:p>
          <a:p>
            <a:pPr indent="-228600" lvl="0" marL="228600" rtl="0" algn="l">
              <a:lnSpc>
                <a:spcPct val="90000"/>
              </a:lnSpc>
              <a:spcBef>
                <a:spcPts val="1000"/>
              </a:spcBef>
              <a:spcAft>
                <a:spcPts val="0"/>
              </a:spcAft>
              <a:buClr>
                <a:srgbClr val="45515E"/>
              </a:buClr>
              <a:buSzPts val="2400"/>
              <a:buChar char="❖"/>
            </a:pPr>
            <a:r>
              <a:rPr b="1" lang="en-US" sz="2400"/>
              <a:t>Give 4 advantages of this procedure?</a:t>
            </a:r>
            <a:endParaRPr/>
          </a:p>
          <a:p>
            <a:pPr indent="-228600" lvl="0" marL="228600" rtl="0" algn="l">
              <a:lnSpc>
                <a:spcPct val="90000"/>
              </a:lnSpc>
              <a:spcBef>
                <a:spcPts val="1000"/>
              </a:spcBef>
              <a:spcAft>
                <a:spcPts val="0"/>
              </a:spcAft>
              <a:buClr>
                <a:srgbClr val="FF9900"/>
              </a:buClr>
              <a:buSzPts val="2400"/>
              <a:buFont typeface="Courier New"/>
              <a:buChar char="o"/>
            </a:pPr>
            <a:r>
              <a:rPr b="1" lang="en-US" sz="2400">
                <a:solidFill>
                  <a:srgbClr val="FF9900"/>
                </a:solidFill>
              </a:rPr>
              <a:t>Enhance uterine contraction </a:t>
            </a:r>
            <a:endParaRPr b="1">
              <a:solidFill>
                <a:srgbClr val="FF9900"/>
              </a:solidFill>
            </a:endParaRPr>
          </a:p>
          <a:p>
            <a:pPr indent="-228600" lvl="0" marL="228600" rtl="0" algn="l">
              <a:lnSpc>
                <a:spcPct val="90000"/>
              </a:lnSpc>
              <a:spcBef>
                <a:spcPts val="1000"/>
              </a:spcBef>
              <a:spcAft>
                <a:spcPts val="0"/>
              </a:spcAft>
              <a:buClr>
                <a:srgbClr val="FF9900"/>
              </a:buClr>
              <a:buSzPts val="2400"/>
              <a:buFont typeface="Courier New"/>
              <a:buChar char="o"/>
            </a:pPr>
            <a:r>
              <a:rPr b="1" lang="en-US" sz="2400">
                <a:solidFill>
                  <a:srgbClr val="FF9900"/>
                </a:solidFill>
              </a:rPr>
              <a:t>Shorten active phase of first stage </a:t>
            </a:r>
            <a:endParaRPr b="1">
              <a:solidFill>
                <a:srgbClr val="FF9900"/>
              </a:solidFill>
            </a:endParaRPr>
          </a:p>
          <a:p>
            <a:pPr indent="-228600" lvl="0" marL="228600" rtl="0" algn="l">
              <a:lnSpc>
                <a:spcPct val="90000"/>
              </a:lnSpc>
              <a:spcBef>
                <a:spcPts val="1000"/>
              </a:spcBef>
              <a:spcAft>
                <a:spcPts val="0"/>
              </a:spcAft>
              <a:buClr>
                <a:srgbClr val="FF9900"/>
              </a:buClr>
              <a:buSzPts val="2400"/>
              <a:buFont typeface="Courier New"/>
              <a:buChar char="o"/>
            </a:pPr>
            <a:r>
              <a:rPr b="1" lang="en-US" sz="2400">
                <a:solidFill>
                  <a:srgbClr val="FF9900"/>
                </a:solidFill>
              </a:rPr>
              <a:t>Assess fetal well being from liquor state </a:t>
            </a:r>
            <a:endParaRPr b="1">
              <a:solidFill>
                <a:srgbClr val="FF9900"/>
              </a:solidFill>
            </a:endParaRPr>
          </a:p>
          <a:p>
            <a:pPr indent="-228600" lvl="0" marL="228600" rtl="0" algn="l">
              <a:lnSpc>
                <a:spcPct val="90000"/>
              </a:lnSpc>
              <a:spcBef>
                <a:spcPts val="1000"/>
              </a:spcBef>
              <a:spcAft>
                <a:spcPts val="0"/>
              </a:spcAft>
              <a:buClr>
                <a:srgbClr val="FF9900"/>
              </a:buClr>
              <a:buSzPts val="2400"/>
              <a:buFont typeface="Courier New"/>
              <a:buChar char="o"/>
            </a:pPr>
            <a:r>
              <a:rPr b="1" lang="en-US" sz="2400">
                <a:solidFill>
                  <a:srgbClr val="FF9900"/>
                </a:solidFill>
              </a:rPr>
              <a:t>To check if there's cord prolapse </a:t>
            </a:r>
            <a:endParaRPr b="1">
              <a:solidFill>
                <a:srgbClr val="FF9900"/>
              </a:solidFill>
            </a:endParaRPr>
          </a:p>
        </p:txBody>
      </p:sp>
      <p:pic>
        <p:nvPicPr>
          <p:cNvPr id="1370" name="Google Shape;1370;p156"/>
          <p:cNvPicPr preferRelativeResize="0"/>
          <p:nvPr/>
        </p:nvPicPr>
        <p:blipFill rotWithShape="1">
          <a:blip r:embed="rId3">
            <a:alphaModFix/>
          </a:blip>
          <a:srcRect b="0" l="0" r="50311" t="52074"/>
          <a:stretch/>
        </p:blipFill>
        <p:spPr>
          <a:xfrm>
            <a:off x="7422776" y="1318473"/>
            <a:ext cx="3931024" cy="1990898"/>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16"/>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Fetal presentation</a:t>
            </a:r>
            <a:endParaRPr/>
          </a:p>
        </p:txBody>
      </p:sp>
      <p:sp>
        <p:nvSpPr>
          <p:cNvPr id="242" name="Google Shape;242;p16"/>
          <p:cNvSpPr txBox="1"/>
          <p:nvPr>
            <p:ph idx="1" type="body"/>
          </p:nvPr>
        </p:nvSpPr>
        <p:spPr>
          <a:xfrm>
            <a:off x="838200" y="1305025"/>
            <a:ext cx="7957665" cy="5122873"/>
          </a:xfrm>
          <a:prstGeom prst="rect">
            <a:avLst/>
          </a:prstGeom>
          <a:noFill/>
          <a:ln>
            <a:noFill/>
          </a:ln>
        </p:spPr>
        <p:txBody>
          <a:bodyPr anchorCtr="0" anchor="t" bIns="45700" lIns="91425" spcFirstLastPara="1" rIns="91425" wrap="square" tIns="45700">
            <a:normAutofit fontScale="92500" lnSpcReduction="20000"/>
          </a:bodyPr>
          <a:lstStyle/>
          <a:p>
            <a:pPr indent="-228600" lvl="0" marL="228600" rtl="0" algn="l">
              <a:lnSpc>
                <a:spcPct val="90000"/>
              </a:lnSpc>
              <a:spcBef>
                <a:spcPts val="0"/>
              </a:spcBef>
              <a:spcAft>
                <a:spcPts val="0"/>
              </a:spcAft>
              <a:buClr>
                <a:srgbClr val="45515E"/>
              </a:buClr>
              <a:buSzPct val="100000"/>
              <a:buChar char="❖"/>
            </a:pPr>
            <a:r>
              <a:rPr b="1" lang="en-US"/>
              <a:t>Definition</a:t>
            </a:r>
            <a:r>
              <a:rPr lang="en-US"/>
              <a:t>: part of the fetus that overlies the maternal pelvic inlet</a:t>
            </a:r>
            <a:endParaRPr/>
          </a:p>
          <a:p>
            <a:pPr indent="-228600" lvl="0" marL="228600" rtl="0" algn="l">
              <a:lnSpc>
                <a:spcPct val="90000"/>
              </a:lnSpc>
              <a:spcBef>
                <a:spcPts val="1000"/>
              </a:spcBef>
              <a:spcAft>
                <a:spcPts val="0"/>
              </a:spcAft>
              <a:buClr>
                <a:srgbClr val="45515E"/>
              </a:buClr>
              <a:buSzPct val="100000"/>
              <a:buChar char="❖"/>
            </a:pPr>
            <a:r>
              <a:rPr b="1" lang="en-US"/>
              <a:t>Types</a:t>
            </a:r>
            <a:endParaRPr/>
          </a:p>
          <a:p>
            <a:pPr indent="-228600" lvl="1" marL="685800" rtl="0" algn="l">
              <a:lnSpc>
                <a:spcPct val="90000"/>
              </a:lnSpc>
              <a:spcBef>
                <a:spcPts val="500"/>
              </a:spcBef>
              <a:spcAft>
                <a:spcPts val="0"/>
              </a:spcAft>
              <a:buClr>
                <a:srgbClr val="45515E"/>
              </a:buClr>
              <a:buSzPct val="100000"/>
              <a:buChar char="o"/>
            </a:pPr>
            <a:r>
              <a:rPr b="1" lang="en-US"/>
              <a:t>Cephalic presentation</a:t>
            </a:r>
            <a:r>
              <a:rPr lang="en-US"/>
              <a:t>: head (most common)</a:t>
            </a:r>
            <a:endParaRPr/>
          </a:p>
          <a:p>
            <a:pPr indent="-228600" lvl="1" marL="685800" rtl="0" algn="l">
              <a:lnSpc>
                <a:spcPct val="90000"/>
              </a:lnSpc>
              <a:spcBef>
                <a:spcPts val="500"/>
              </a:spcBef>
              <a:spcAft>
                <a:spcPts val="0"/>
              </a:spcAft>
              <a:buClr>
                <a:srgbClr val="45515E"/>
              </a:buClr>
              <a:buSzPct val="100000"/>
              <a:buChar char="o"/>
            </a:pPr>
            <a:r>
              <a:rPr b="1" lang="en-US"/>
              <a:t>Breech presentation</a:t>
            </a:r>
            <a:r>
              <a:rPr lang="en-US"/>
              <a:t>: buttocks or feet</a:t>
            </a:r>
            <a:endParaRPr/>
          </a:p>
          <a:p>
            <a:pPr indent="-228600" lvl="2" marL="1143000" rtl="0" algn="l">
              <a:lnSpc>
                <a:spcPct val="90000"/>
              </a:lnSpc>
              <a:spcBef>
                <a:spcPts val="500"/>
              </a:spcBef>
              <a:spcAft>
                <a:spcPts val="0"/>
              </a:spcAft>
              <a:buClr>
                <a:srgbClr val="45515E"/>
              </a:buClr>
              <a:buSzPct val="100000"/>
              <a:buChar char="•"/>
            </a:pPr>
            <a:r>
              <a:rPr lang="en-US"/>
              <a:t>Frank breech 65%: flexed hips and extended knees </a:t>
            </a:r>
            <a:endParaRPr/>
          </a:p>
          <a:p>
            <a:pPr indent="-228600" lvl="2" marL="1143000" rtl="0" algn="l">
              <a:lnSpc>
                <a:spcPct val="90000"/>
              </a:lnSpc>
              <a:spcBef>
                <a:spcPts val="500"/>
              </a:spcBef>
              <a:spcAft>
                <a:spcPts val="0"/>
              </a:spcAft>
              <a:buClr>
                <a:srgbClr val="45515E"/>
              </a:buClr>
              <a:buSzPct val="100000"/>
              <a:buChar char="•"/>
            </a:pPr>
            <a:r>
              <a:rPr lang="en-US"/>
              <a:t>Complete breech 10%: thighs and legs flexed</a:t>
            </a:r>
            <a:endParaRPr/>
          </a:p>
          <a:p>
            <a:pPr indent="-228600" lvl="2" marL="1143000" rtl="0" algn="l">
              <a:lnSpc>
                <a:spcPct val="90000"/>
              </a:lnSpc>
              <a:spcBef>
                <a:spcPts val="500"/>
              </a:spcBef>
              <a:spcAft>
                <a:spcPts val="0"/>
              </a:spcAft>
              <a:buClr>
                <a:srgbClr val="45515E"/>
              </a:buClr>
              <a:buSzPct val="100000"/>
              <a:buChar char="•"/>
            </a:pPr>
            <a:r>
              <a:rPr lang="en-US"/>
              <a:t>Single Footling breech: hip of one leg is flexed and the knee of the other is extended</a:t>
            </a:r>
            <a:endParaRPr/>
          </a:p>
          <a:p>
            <a:pPr indent="-228600" lvl="2" marL="1143000" rtl="0" algn="l">
              <a:lnSpc>
                <a:spcPct val="90000"/>
              </a:lnSpc>
              <a:spcBef>
                <a:spcPts val="500"/>
              </a:spcBef>
              <a:spcAft>
                <a:spcPts val="0"/>
              </a:spcAft>
              <a:buClr>
                <a:srgbClr val="45515E"/>
              </a:buClr>
              <a:buSzPct val="100000"/>
              <a:buChar char="•"/>
            </a:pPr>
            <a:r>
              <a:rPr lang="en-US"/>
              <a:t>Double Footling breech: both thighs and legs are extended</a:t>
            </a:r>
            <a:endParaRPr/>
          </a:p>
          <a:p>
            <a:pPr indent="-228600" lvl="1" marL="685800" rtl="0" algn="l">
              <a:lnSpc>
                <a:spcPct val="90000"/>
              </a:lnSpc>
              <a:spcBef>
                <a:spcPts val="500"/>
              </a:spcBef>
              <a:spcAft>
                <a:spcPts val="0"/>
              </a:spcAft>
              <a:buClr>
                <a:srgbClr val="45515E"/>
              </a:buClr>
              <a:buSzPct val="100000"/>
              <a:buChar char="o"/>
            </a:pPr>
            <a:r>
              <a:rPr b="1" lang="en-US"/>
              <a:t>Compound presentation</a:t>
            </a:r>
            <a:r>
              <a:rPr lang="en-US"/>
              <a:t>: ≥ 1 anatomical presenting part (e.g., cephalic or breech presentation with presentation of an extremity)</a:t>
            </a:r>
            <a:endParaRPr/>
          </a:p>
          <a:p>
            <a:pPr indent="-228600" lvl="1" marL="685800" rtl="0" algn="l">
              <a:lnSpc>
                <a:spcPct val="90000"/>
              </a:lnSpc>
              <a:spcBef>
                <a:spcPts val="500"/>
              </a:spcBef>
              <a:spcAft>
                <a:spcPts val="0"/>
              </a:spcAft>
              <a:buClr>
                <a:srgbClr val="45515E"/>
              </a:buClr>
              <a:buSzPct val="100000"/>
              <a:buChar char="o"/>
            </a:pPr>
            <a:r>
              <a:rPr b="1" lang="en-US"/>
              <a:t>Shoulder presentation</a:t>
            </a:r>
            <a:r>
              <a:rPr lang="en-US"/>
              <a:t>: shoulder presentations combined with a transverse or oblique lie</a:t>
            </a:r>
            <a:endParaRPr/>
          </a:p>
          <a:p>
            <a:pPr indent="-228600" lvl="0" marL="228600" rtl="0" algn="l">
              <a:lnSpc>
                <a:spcPct val="90000"/>
              </a:lnSpc>
              <a:spcBef>
                <a:spcPts val="1000"/>
              </a:spcBef>
              <a:spcAft>
                <a:spcPts val="0"/>
              </a:spcAft>
              <a:buClr>
                <a:srgbClr val="45515E"/>
              </a:buClr>
              <a:buSzPct val="100000"/>
              <a:buChar char="❖"/>
            </a:pPr>
            <a:r>
              <a:rPr b="1" lang="en-US" sz="2600"/>
              <a:t>Abdominal examination</a:t>
            </a:r>
            <a:r>
              <a:rPr lang="en-US" sz="2600"/>
              <a:t>; determine (identify) presentation</a:t>
            </a:r>
            <a:endParaRPr/>
          </a:p>
          <a:p>
            <a:pPr indent="-228600" lvl="0" marL="228600" rtl="0" algn="l">
              <a:lnSpc>
                <a:spcPct val="90000"/>
              </a:lnSpc>
              <a:spcBef>
                <a:spcPts val="1000"/>
              </a:spcBef>
              <a:spcAft>
                <a:spcPts val="0"/>
              </a:spcAft>
              <a:buClr>
                <a:srgbClr val="45515E"/>
              </a:buClr>
              <a:buSzPct val="100000"/>
              <a:buChar char="❖"/>
            </a:pPr>
            <a:r>
              <a:rPr b="1" lang="en-US" sz="2600"/>
              <a:t>Vaginal examination</a:t>
            </a:r>
            <a:r>
              <a:rPr lang="en-US" sz="2600"/>
              <a:t>; determine (identify) presenting part</a:t>
            </a:r>
            <a:endParaRPr/>
          </a:p>
        </p:txBody>
      </p:sp>
      <p:grpSp>
        <p:nvGrpSpPr>
          <p:cNvPr id="243" name="Google Shape;243;p16"/>
          <p:cNvGrpSpPr/>
          <p:nvPr/>
        </p:nvGrpSpPr>
        <p:grpSpPr>
          <a:xfrm>
            <a:off x="8863050" y="1305026"/>
            <a:ext cx="2492483" cy="1599889"/>
            <a:chOff x="8586824" y="1927117"/>
            <a:chExt cx="2785683" cy="1788090"/>
          </a:xfrm>
        </p:grpSpPr>
        <p:pic>
          <p:nvPicPr>
            <p:cNvPr id="244" name="Google Shape;244;p16"/>
            <p:cNvPicPr preferRelativeResize="0"/>
            <p:nvPr/>
          </p:nvPicPr>
          <p:blipFill rotWithShape="1">
            <a:blip r:embed="rId3">
              <a:alphaModFix/>
            </a:blip>
            <a:srcRect b="0" l="0" r="0" t="0"/>
            <a:stretch/>
          </p:blipFill>
          <p:spPr>
            <a:xfrm>
              <a:off x="8586824" y="1927117"/>
              <a:ext cx="1354330" cy="1788090"/>
            </a:xfrm>
            <a:prstGeom prst="rect">
              <a:avLst/>
            </a:prstGeom>
            <a:noFill/>
            <a:ln>
              <a:noFill/>
            </a:ln>
          </p:spPr>
        </p:pic>
        <p:pic>
          <p:nvPicPr>
            <p:cNvPr id="245" name="Google Shape;245;p16"/>
            <p:cNvPicPr preferRelativeResize="0"/>
            <p:nvPr/>
          </p:nvPicPr>
          <p:blipFill rotWithShape="1">
            <a:blip r:embed="rId4">
              <a:alphaModFix/>
            </a:blip>
            <a:srcRect b="0" l="0" r="0" t="16093"/>
            <a:stretch/>
          </p:blipFill>
          <p:spPr>
            <a:xfrm>
              <a:off x="9941154" y="1927117"/>
              <a:ext cx="1431353" cy="1788090"/>
            </a:xfrm>
            <a:prstGeom prst="rect">
              <a:avLst/>
            </a:prstGeom>
            <a:noFill/>
            <a:ln>
              <a:noFill/>
            </a:ln>
          </p:spPr>
        </p:pic>
      </p:grpSp>
      <p:pic>
        <p:nvPicPr>
          <p:cNvPr id="246" name="Google Shape;246;p16"/>
          <p:cNvPicPr preferRelativeResize="0"/>
          <p:nvPr/>
        </p:nvPicPr>
        <p:blipFill rotWithShape="1">
          <a:blip r:embed="rId5">
            <a:alphaModFix/>
          </a:blip>
          <a:srcRect b="0" l="0" r="0" t="0"/>
          <a:stretch/>
        </p:blipFill>
        <p:spPr>
          <a:xfrm>
            <a:off x="8863050" y="2904915"/>
            <a:ext cx="2490750" cy="1761492"/>
          </a:xfrm>
          <a:prstGeom prst="rect">
            <a:avLst/>
          </a:prstGeom>
          <a:noFill/>
          <a:ln>
            <a:noFill/>
          </a:ln>
        </p:spPr>
      </p:pic>
      <p:pic>
        <p:nvPicPr>
          <p:cNvPr id="247" name="Google Shape;247;p16"/>
          <p:cNvPicPr preferRelativeResize="0"/>
          <p:nvPr/>
        </p:nvPicPr>
        <p:blipFill rotWithShape="1">
          <a:blip r:embed="rId6">
            <a:alphaModFix/>
          </a:blip>
          <a:srcRect b="0" l="0" r="0" t="0"/>
          <a:stretch/>
        </p:blipFill>
        <p:spPr>
          <a:xfrm>
            <a:off x="8943955" y="4666407"/>
            <a:ext cx="2261755" cy="1761492"/>
          </a:xfrm>
          <a:prstGeom prst="rect">
            <a:avLst/>
          </a:prstGeom>
          <a:noFill/>
          <a:ln>
            <a:noFill/>
          </a:ln>
        </p:spPr>
      </p:pic>
    </p:spTree>
  </p:cSld>
  <p:clrMapOvr>
    <a:masterClrMapping/>
  </p:clrMapOvr>
</p:sld>
</file>

<file path=ppt/slides/slide1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4" name="Shape 1374"/>
        <p:cNvGrpSpPr/>
        <p:nvPr/>
      </p:nvGrpSpPr>
      <p:grpSpPr>
        <a:xfrm>
          <a:off x="0" y="0"/>
          <a:ext cx="0" cy="0"/>
          <a:chOff x="0" y="0"/>
          <a:chExt cx="0" cy="0"/>
        </a:xfrm>
      </p:grpSpPr>
      <p:sp>
        <p:nvSpPr>
          <p:cNvPr id="1375" name="Google Shape;1375;p157"/>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 Station Cont. </a:t>
            </a:r>
            <a:endParaRPr/>
          </a:p>
        </p:txBody>
      </p:sp>
      <p:sp>
        <p:nvSpPr>
          <p:cNvPr id="1376" name="Google Shape;1376;p157"/>
          <p:cNvSpPr txBox="1"/>
          <p:nvPr>
            <p:ph idx="1" type="body"/>
          </p:nvPr>
        </p:nvSpPr>
        <p:spPr>
          <a:xfrm>
            <a:off x="117575" y="1305025"/>
            <a:ext cx="7305300" cy="53961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800"/>
              <a:buChar char="❖"/>
            </a:pPr>
            <a:r>
              <a:rPr b="1" lang="en-US"/>
              <a:t>if pt. pregnant with 24w , length of fundal pubic height  29cm, what's the sequence if this procedure make to she?( polyhydramnios)</a:t>
            </a:r>
            <a:endParaRPr b="1"/>
          </a:p>
          <a:p>
            <a:pPr indent="0" lvl="0" marL="0" rtl="0" algn="l">
              <a:spcBef>
                <a:spcPts val="1000"/>
              </a:spcBef>
              <a:spcAft>
                <a:spcPts val="0"/>
              </a:spcAft>
              <a:buNone/>
            </a:pPr>
            <a:r>
              <a:rPr b="1" lang="en-US" sz="2500">
                <a:solidFill>
                  <a:srgbClr val="FF9900"/>
                </a:solidFill>
              </a:rPr>
              <a:t>cord prolapse, abruptio placenta, fetal bradycardia </a:t>
            </a:r>
            <a:endParaRPr b="1" sz="2500">
              <a:solidFill>
                <a:srgbClr val="FF9900"/>
              </a:solidFill>
            </a:endParaRPr>
          </a:p>
          <a:p>
            <a:pPr indent="-165100" lvl="0" marL="228600" rtl="0" algn="l">
              <a:lnSpc>
                <a:spcPct val="90000"/>
              </a:lnSpc>
              <a:spcBef>
                <a:spcPts val="0"/>
              </a:spcBef>
              <a:spcAft>
                <a:spcPts val="0"/>
              </a:spcAft>
              <a:buSzPts val="1800"/>
              <a:buChar char="❖"/>
            </a:pPr>
            <a:r>
              <a:rPr b="1" lang="en-US"/>
              <a:t>d)if the amniotic index was 29 and on rule of 5 was 5/5 what </a:t>
            </a:r>
            <a:r>
              <a:rPr b="1" lang="en-US"/>
              <a:t>will</a:t>
            </a:r>
            <a:r>
              <a:rPr b="1" lang="en-US"/>
              <a:t> happen if you use this instrument</a:t>
            </a:r>
            <a:r>
              <a:rPr b="1" lang="en-US"/>
              <a:t>?</a:t>
            </a:r>
            <a:endParaRPr b="1"/>
          </a:p>
          <a:p>
            <a:pPr indent="0" lvl="0" marL="0" rtl="0" algn="l">
              <a:lnSpc>
                <a:spcPct val="90000"/>
              </a:lnSpc>
              <a:spcBef>
                <a:spcPts val="0"/>
              </a:spcBef>
              <a:spcAft>
                <a:spcPts val="0"/>
              </a:spcAft>
              <a:buNone/>
            </a:pPr>
            <a:r>
              <a:rPr b="1" lang="en-US" sz="2500">
                <a:solidFill>
                  <a:srgbClr val="FF9900"/>
                </a:solidFill>
              </a:rPr>
              <a:t>not engaged baby→ cord prolapse</a:t>
            </a:r>
            <a:endParaRPr b="1" sz="2500">
              <a:solidFill>
                <a:srgbClr val="FF9900"/>
              </a:solidFill>
            </a:endParaRPr>
          </a:p>
          <a:p>
            <a:pPr indent="-165100" lvl="0" marL="228600" rtl="0" algn="l">
              <a:lnSpc>
                <a:spcPct val="90000"/>
              </a:lnSpc>
              <a:spcBef>
                <a:spcPts val="0"/>
              </a:spcBef>
              <a:spcAft>
                <a:spcPts val="0"/>
              </a:spcAft>
              <a:buSzPts val="1800"/>
              <a:buChar char="❖"/>
            </a:pPr>
            <a:r>
              <a:rPr b="1" lang="en-US"/>
              <a:t>if the patient had previous one C/S can you use this instrument and why?</a:t>
            </a:r>
            <a:endParaRPr b="1"/>
          </a:p>
          <a:p>
            <a:pPr indent="0" lvl="0" marL="0" rtl="0" algn="l">
              <a:lnSpc>
                <a:spcPct val="90000"/>
              </a:lnSpc>
              <a:spcBef>
                <a:spcPts val="0"/>
              </a:spcBef>
              <a:spcAft>
                <a:spcPts val="0"/>
              </a:spcAft>
              <a:buNone/>
            </a:pPr>
            <a:r>
              <a:rPr b="1" lang="en-US" sz="2500">
                <a:solidFill>
                  <a:srgbClr val="FF9900"/>
                </a:solidFill>
              </a:rPr>
              <a:t>YES. Amniotomy not c/i in pt. with previous one cs; as we may need a method of labor induction in our TOLACS in this pt. </a:t>
            </a:r>
            <a:endParaRPr b="1" sz="2500">
              <a:solidFill>
                <a:srgbClr val="FF9900"/>
              </a:solidFill>
            </a:endParaRPr>
          </a:p>
          <a:p>
            <a:pPr indent="0" lvl="0" marL="0" rtl="0" algn="l">
              <a:lnSpc>
                <a:spcPct val="90000"/>
              </a:lnSpc>
              <a:spcBef>
                <a:spcPts val="0"/>
              </a:spcBef>
              <a:spcAft>
                <a:spcPts val="0"/>
              </a:spcAft>
              <a:buNone/>
            </a:pPr>
            <a:r>
              <a:rPr b="1" lang="en-US" sz="2600">
                <a:solidFill>
                  <a:srgbClr val="E06666"/>
                </a:solidFill>
              </a:rPr>
              <a:t>Note: IOL by PG avoided in pt. with previous one cs</a:t>
            </a:r>
            <a:endParaRPr b="1" sz="2600">
              <a:solidFill>
                <a:srgbClr val="E06666"/>
              </a:solidFill>
            </a:endParaRPr>
          </a:p>
        </p:txBody>
      </p:sp>
      <p:pic>
        <p:nvPicPr>
          <p:cNvPr id="1377" name="Google Shape;1377;p157"/>
          <p:cNvPicPr preferRelativeResize="0"/>
          <p:nvPr/>
        </p:nvPicPr>
        <p:blipFill rotWithShape="1">
          <a:blip r:embed="rId3">
            <a:alphaModFix/>
          </a:blip>
          <a:srcRect b="0" l="0" r="50311" t="52074"/>
          <a:stretch/>
        </p:blipFill>
        <p:spPr>
          <a:xfrm>
            <a:off x="7422776" y="1318473"/>
            <a:ext cx="3931024" cy="1990898"/>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spTree>
  </p:cSld>
  <p:clrMapOvr>
    <a:masterClrMapping/>
  </p:clrMapOvr>
</p:sld>
</file>

<file path=ppt/slides/slide1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1" name="Shape 1381"/>
        <p:cNvGrpSpPr/>
        <p:nvPr/>
      </p:nvGrpSpPr>
      <p:grpSpPr>
        <a:xfrm>
          <a:off x="0" y="0"/>
          <a:ext cx="0" cy="0"/>
          <a:chOff x="0" y="0"/>
          <a:chExt cx="0" cy="0"/>
        </a:xfrm>
      </p:grpSpPr>
      <p:sp>
        <p:nvSpPr>
          <p:cNvPr id="1382" name="Google Shape;1382;p158"/>
          <p:cNvSpPr txBox="1"/>
          <p:nvPr>
            <p:ph type="ctrTitle"/>
          </p:nvPr>
        </p:nvSpPr>
        <p:spPr>
          <a:xfrm>
            <a:off x="1524000" y="1122363"/>
            <a:ext cx="9144000" cy="2387600"/>
          </a:xfrm>
          <a:prstGeom prst="rect">
            <a:avLst/>
          </a:prstGeom>
          <a:noFill/>
          <a:ln>
            <a:noFill/>
          </a:ln>
          <a:effectLst>
            <a:outerShdw blurRad="50800" rotWithShape="0" algn="t" dir="5400000" dist="38100">
              <a:srgbClr val="000000">
                <a:alpha val="40000"/>
              </a:srgbClr>
            </a:outerShdw>
          </a:effectLst>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6000"/>
              <a:buFont typeface="Arial Black"/>
              <a:buNone/>
            </a:pPr>
            <a:r>
              <a:rPr lang="en-US"/>
              <a:t>Partogram</a:t>
            </a:r>
            <a:endParaRPr/>
          </a:p>
        </p:txBody>
      </p:sp>
      <p:sp>
        <p:nvSpPr>
          <p:cNvPr id="1383" name="Google Shape;1383;p158"/>
          <p:cNvSpPr txBox="1"/>
          <p:nvPr>
            <p:ph idx="1" type="subTitle"/>
          </p:nvPr>
        </p:nvSpPr>
        <p:spPr>
          <a:xfrm>
            <a:off x="2113950" y="3607950"/>
            <a:ext cx="7964100" cy="1655700"/>
          </a:xfrm>
          <a:prstGeom prst="rect">
            <a:avLst/>
          </a:prstGeom>
          <a:noFill/>
          <a:ln>
            <a:noFill/>
          </a:ln>
          <a:effectLst>
            <a:outerShdw blurRad="50800" rotWithShape="0" algn="t" dir="5400000" dist="38100">
              <a:srgbClr val="000000">
                <a:alpha val="40000"/>
              </a:srgbClr>
            </a:outerShdw>
          </a:effectLst>
        </p:spPr>
        <p:txBody>
          <a:bodyPr anchorCtr="0" anchor="t" bIns="45700" lIns="91425" spcFirstLastPara="1" rIns="91425" wrap="square" tIns="45700">
            <a:normAutofit/>
          </a:bodyPr>
          <a:lstStyle/>
          <a:p>
            <a:pPr indent="0" lvl="0" marL="0" rtl="1" algn="ctr">
              <a:lnSpc>
                <a:spcPct val="90000"/>
              </a:lnSpc>
              <a:spcBef>
                <a:spcPts val="0"/>
              </a:spcBef>
              <a:spcAft>
                <a:spcPts val="0"/>
              </a:spcAft>
              <a:buClr>
                <a:schemeClr val="lt1"/>
              </a:buClr>
              <a:buSzPts val="2400"/>
              <a:buNone/>
            </a:pPr>
            <a:r>
              <a:rPr b="1" lang="en-US">
                <a:solidFill>
                  <a:srgbClr val="FF9900"/>
                </a:solidFill>
              </a:rPr>
              <a:t>ضروري تطلبوا من الدكاترة يعبوا معكم ورقة ال partogram لأنه في سؤال أرشيف كان معطي المعلومات وانت عبي :) </a:t>
            </a:r>
            <a:endParaRPr b="1">
              <a:solidFill>
                <a:srgbClr val="FF9900"/>
              </a:solidFill>
            </a:endParaRPr>
          </a:p>
          <a:p>
            <a:pPr indent="0" lvl="0" marL="0" rtl="1" algn="ctr">
              <a:lnSpc>
                <a:spcPct val="90000"/>
              </a:lnSpc>
              <a:spcBef>
                <a:spcPts val="0"/>
              </a:spcBef>
              <a:spcAft>
                <a:spcPts val="0"/>
              </a:spcAft>
              <a:buClr>
                <a:schemeClr val="lt1"/>
              </a:buClr>
              <a:buSzPts val="2400"/>
              <a:buNone/>
            </a:pPr>
            <a:r>
              <a:rPr b="1" lang="en-US">
                <a:solidFill>
                  <a:srgbClr val="FF9900"/>
                </a:solidFill>
              </a:rPr>
              <a:t>اثناء التعباية انتبهوا انه المربع </a:t>
            </a:r>
            <a:r>
              <a:rPr b="1" lang="en-US">
                <a:solidFill>
                  <a:srgbClr val="FF9900"/>
                </a:solidFill>
              </a:rPr>
              <a:t>بال dilatation</a:t>
            </a:r>
            <a:r>
              <a:rPr b="1" lang="en-US">
                <a:solidFill>
                  <a:srgbClr val="FF9900"/>
                </a:solidFill>
              </a:rPr>
              <a:t> عبارة عن ساعة وحدة لكن الدكتور بكون معطيك ال </a:t>
            </a:r>
            <a:r>
              <a:rPr b="1" lang="en-US">
                <a:solidFill>
                  <a:srgbClr val="FF9900"/>
                </a:solidFill>
              </a:rPr>
              <a:t>dilatation خلال ساعتين أو أكثر.</a:t>
            </a:r>
            <a:r>
              <a:rPr b="1" lang="en-US">
                <a:solidFill>
                  <a:srgbClr val="FF9900"/>
                </a:solidFill>
              </a:rPr>
              <a:t> </a:t>
            </a:r>
            <a:endParaRPr b="1">
              <a:solidFill>
                <a:srgbClr val="FF9900"/>
              </a:solidFill>
            </a:endParaRPr>
          </a:p>
        </p:txBody>
      </p:sp>
    </p:spTree>
  </p:cSld>
  <p:clrMapOvr>
    <a:masterClrMapping/>
  </p:clrMapOvr>
</p:sld>
</file>

<file path=ppt/slides/slide1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7" name="Shape 1387"/>
        <p:cNvGrpSpPr/>
        <p:nvPr/>
      </p:nvGrpSpPr>
      <p:grpSpPr>
        <a:xfrm>
          <a:off x="0" y="0"/>
          <a:ext cx="0" cy="0"/>
          <a:chOff x="0" y="0"/>
          <a:chExt cx="0" cy="0"/>
        </a:xfrm>
      </p:grpSpPr>
      <p:sp>
        <p:nvSpPr>
          <p:cNvPr id="1388" name="Google Shape;1388;p159"/>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  مهمممم جدااا </a:t>
            </a:r>
            <a:r>
              <a:rPr b="1" lang="en-US"/>
              <a:t>Partogram</a:t>
            </a:r>
            <a:endParaRPr b="1"/>
          </a:p>
        </p:txBody>
      </p:sp>
      <p:sp>
        <p:nvSpPr>
          <p:cNvPr id="1389" name="Google Shape;1389;p159"/>
          <p:cNvSpPr txBox="1"/>
          <p:nvPr>
            <p:ph idx="1" type="body"/>
          </p:nvPr>
        </p:nvSpPr>
        <p:spPr>
          <a:xfrm>
            <a:off x="838200" y="1305026"/>
            <a:ext cx="10515600" cy="4706668"/>
          </a:xfrm>
          <a:prstGeom prst="rect">
            <a:avLst/>
          </a:prstGeom>
          <a:noFill/>
          <a:ln>
            <a:noFill/>
          </a:ln>
        </p:spPr>
        <p:txBody>
          <a:bodyPr anchorCtr="0" anchor="t" bIns="45700" lIns="91425" spcFirstLastPara="1" rIns="91425" wrap="square" tIns="45700">
            <a:normAutofit fontScale="92500" lnSpcReduction="20000"/>
          </a:bodyPr>
          <a:lstStyle/>
          <a:p>
            <a:pPr indent="-228600" lvl="0" marL="228600" rtl="0" algn="l">
              <a:lnSpc>
                <a:spcPct val="90000"/>
              </a:lnSpc>
              <a:spcBef>
                <a:spcPts val="0"/>
              </a:spcBef>
              <a:spcAft>
                <a:spcPts val="0"/>
              </a:spcAft>
              <a:buClr>
                <a:srgbClr val="45515E"/>
              </a:buClr>
              <a:buSzPct val="100000"/>
              <a:buChar char="❖"/>
            </a:pPr>
            <a:r>
              <a:rPr b="1" lang="en-US"/>
              <a:t>Definition</a:t>
            </a:r>
            <a:r>
              <a:rPr lang="en-US"/>
              <a:t>: A tool to assess &amp; interpret the progress of labor</a:t>
            </a:r>
            <a:endParaRPr/>
          </a:p>
          <a:p>
            <a:pPr indent="-228600" lvl="0" marL="228600" rtl="0" algn="l">
              <a:lnSpc>
                <a:spcPct val="90000"/>
              </a:lnSpc>
              <a:spcBef>
                <a:spcPts val="1000"/>
              </a:spcBef>
              <a:spcAft>
                <a:spcPts val="0"/>
              </a:spcAft>
              <a:buClr>
                <a:srgbClr val="45515E"/>
              </a:buClr>
              <a:buSzPct val="100000"/>
              <a:buChar char="❖"/>
            </a:pPr>
            <a:r>
              <a:rPr b="1" lang="en-US"/>
              <a:t>Contents</a:t>
            </a:r>
            <a:endParaRPr/>
          </a:p>
          <a:p>
            <a:pPr indent="-228600" lvl="1" marL="685800" rtl="0" algn="l">
              <a:lnSpc>
                <a:spcPct val="90000"/>
              </a:lnSpc>
              <a:spcBef>
                <a:spcPts val="500"/>
              </a:spcBef>
              <a:spcAft>
                <a:spcPts val="0"/>
              </a:spcAft>
              <a:buClr>
                <a:srgbClr val="45515E"/>
              </a:buClr>
              <a:buSzPct val="100000"/>
              <a:buChar char="o"/>
            </a:pPr>
            <a:r>
              <a:rPr b="1" lang="en-US"/>
              <a:t>Record fetal condition including</a:t>
            </a:r>
            <a:endParaRPr/>
          </a:p>
          <a:p>
            <a:pPr indent="-228600" lvl="2" marL="1143000" rtl="0" algn="l">
              <a:lnSpc>
                <a:spcPct val="90000"/>
              </a:lnSpc>
              <a:spcBef>
                <a:spcPts val="500"/>
              </a:spcBef>
              <a:spcAft>
                <a:spcPts val="0"/>
              </a:spcAft>
              <a:buClr>
                <a:srgbClr val="45515E"/>
              </a:buClr>
              <a:buSzPct val="100000"/>
              <a:buChar char="•"/>
            </a:pPr>
            <a:r>
              <a:rPr lang="en-US"/>
              <a:t>Fetal heart-beat rate</a:t>
            </a:r>
            <a:endParaRPr/>
          </a:p>
          <a:p>
            <a:pPr indent="-228600" lvl="2" marL="1143000" rtl="0" algn="l">
              <a:lnSpc>
                <a:spcPct val="90000"/>
              </a:lnSpc>
              <a:spcBef>
                <a:spcPts val="500"/>
              </a:spcBef>
              <a:spcAft>
                <a:spcPts val="0"/>
              </a:spcAft>
              <a:buClr>
                <a:srgbClr val="45515E"/>
              </a:buClr>
              <a:buSzPct val="100000"/>
              <a:buChar char="•"/>
            </a:pPr>
            <a:r>
              <a:rPr lang="en-US"/>
              <a:t>Molding of the fetal head</a:t>
            </a:r>
            <a:endParaRPr/>
          </a:p>
          <a:p>
            <a:pPr indent="-228600" lvl="2" marL="1143000" rtl="0" algn="l">
              <a:lnSpc>
                <a:spcPct val="90000"/>
              </a:lnSpc>
              <a:spcBef>
                <a:spcPts val="500"/>
              </a:spcBef>
              <a:spcAft>
                <a:spcPts val="0"/>
              </a:spcAft>
              <a:buClr>
                <a:srgbClr val="45515E"/>
              </a:buClr>
              <a:buSzPct val="100000"/>
              <a:buChar char="•"/>
            </a:pPr>
            <a:r>
              <a:rPr lang="en-US"/>
              <a:t>Condition of amniotic fluid</a:t>
            </a:r>
            <a:endParaRPr/>
          </a:p>
          <a:p>
            <a:pPr indent="-228600" lvl="1" marL="685800" rtl="0" algn="l">
              <a:lnSpc>
                <a:spcPct val="90000"/>
              </a:lnSpc>
              <a:spcBef>
                <a:spcPts val="500"/>
              </a:spcBef>
              <a:spcAft>
                <a:spcPts val="0"/>
              </a:spcAft>
              <a:buClr>
                <a:srgbClr val="45515E"/>
              </a:buClr>
              <a:buSzPct val="100000"/>
              <a:buChar char="o"/>
            </a:pPr>
            <a:r>
              <a:rPr b="1" lang="en-US"/>
              <a:t>Record maternal condition</a:t>
            </a:r>
            <a:endParaRPr/>
          </a:p>
          <a:p>
            <a:pPr indent="-228600" lvl="2" marL="1143000" rtl="0" algn="l">
              <a:lnSpc>
                <a:spcPct val="90000"/>
              </a:lnSpc>
              <a:spcBef>
                <a:spcPts val="500"/>
              </a:spcBef>
              <a:spcAft>
                <a:spcPts val="0"/>
              </a:spcAft>
              <a:buClr>
                <a:srgbClr val="45515E"/>
              </a:buClr>
              <a:buSzPct val="100000"/>
              <a:buChar char="•"/>
            </a:pPr>
            <a:r>
              <a:rPr lang="en-US"/>
              <a:t>Pulse and blood pressure </a:t>
            </a:r>
            <a:endParaRPr/>
          </a:p>
          <a:p>
            <a:pPr indent="-228600" lvl="2" marL="1143000" rtl="0" algn="l">
              <a:lnSpc>
                <a:spcPct val="90000"/>
              </a:lnSpc>
              <a:spcBef>
                <a:spcPts val="500"/>
              </a:spcBef>
              <a:spcAft>
                <a:spcPts val="0"/>
              </a:spcAft>
              <a:buClr>
                <a:srgbClr val="45515E"/>
              </a:buClr>
              <a:buSzPct val="100000"/>
              <a:buChar char="•"/>
            </a:pPr>
            <a:r>
              <a:rPr lang="en-US"/>
              <a:t>Body temperature </a:t>
            </a:r>
            <a:endParaRPr/>
          </a:p>
          <a:p>
            <a:pPr indent="-228600" lvl="2" marL="1143000" rtl="0" algn="l">
              <a:lnSpc>
                <a:spcPct val="90000"/>
              </a:lnSpc>
              <a:spcBef>
                <a:spcPts val="500"/>
              </a:spcBef>
              <a:spcAft>
                <a:spcPts val="0"/>
              </a:spcAft>
              <a:buClr>
                <a:srgbClr val="45515E"/>
              </a:buClr>
              <a:buSzPct val="100000"/>
              <a:buChar char="•"/>
            </a:pPr>
            <a:r>
              <a:rPr lang="en-US"/>
              <a:t>Urine (quantity, presence of protein and acetone) </a:t>
            </a:r>
            <a:endParaRPr/>
          </a:p>
          <a:p>
            <a:pPr indent="-228600" lvl="2" marL="1143000" rtl="0" algn="l">
              <a:lnSpc>
                <a:spcPct val="90000"/>
              </a:lnSpc>
              <a:spcBef>
                <a:spcPts val="500"/>
              </a:spcBef>
              <a:spcAft>
                <a:spcPts val="0"/>
              </a:spcAft>
              <a:buClr>
                <a:srgbClr val="45515E"/>
              </a:buClr>
              <a:buSzPct val="100000"/>
              <a:buChar char="•"/>
            </a:pPr>
            <a:r>
              <a:rPr lang="en-US"/>
              <a:t>Drugs administered including Oxytocin</a:t>
            </a:r>
            <a:endParaRPr/>
          </a:p>
          <a:p>
            <a:pPr indent="-228600" lvl="2" marL="1143000" rtl="0" algn="l">
              <a:lnSpc>
                <a:spcPct val="90000"/>
              </a:lnSpc>
              <a:spcBef>
                <a:spcPts val="500"/>
              </a:spcBef>
              <a:spcAft>
                <a:spcPts val="0"/>
              </a:spcAft>
              <a:buClr>
                <a:srgbClr val="45515E"/>
              </a:buClr>
              <a:buSzPct val="100000"/>
              <a:buChar char="•"/>
            </a:pPr>
            <a:r>
              <a:rPr lang="en-US"/>
              <a:t>IV fluids</a:t>
            </a:r>
            <a:endParaRPr/>
          </a:p>
          <a:p>
            <a:pPr indent="-228600" lvl="1" marL="685800" rtl="0" algn="l">
              <a:lnSpc>
                <a:spcPct val="90000"/>
              </a:lnSpc>
              <a:spcBef>
                <a:spcPts val="500"/>
              </a:spcBef>
              <a:spcAft>
                <a:spcPts val="0"/>
              </a:spcAft>
              <a:buClr>
                <a:srgbClr val="45515E"/>
              </a:buClr>
              <a:buSzPct val="100000"/>
              <a:buChar char="o"/>
            </a:pPr>
            <a:r>
              <a:rPr b="1" lang="en-US"/>
              <a:t>Record progress of labor</a:t>
            </a:r>
            <a:endParaRPr/>
          </a:p>
          <a:p>
            <a:pPr indent="-228600" lvl="2" marL="1143000" rtl="0" algn="l">
              <a:lnSpc>
                <a:spcPct val="90000"/>
              </a:lnSpc>
              <a:spcBef>
                <a:spcPts val="500"/>
              </a:spcBef>
              <a:spcAft>
                <a:spcPts val="0"/>
              </a:spcAft>
              <a:buClr>
                <a:srgbClr val="45515E"/>
              </a:buClr>
              <a:buSzPct val="100000"/>
              <a:buChar char="•"/>
            </a:pPr>
            <a:r>
              <a:rPr lang="en-US"/>
              <a:t>Cervical dilatation </a:t>
            </a:r>
            <a:endParaRPr/>
          </a:p>
          <a:p>
            <a:pPr indent="-228600" lvl="2" marL="1143000" rtl="0" algn="l">
              <a:lnSpc>
                <a:spcPct val="90000"/>
              </a:lnSpc>
              <a:spcBef>
                <a:spcPts val="500"/>
              </a:spcBef>
              <a:spcAft>
                <a:spcPts val="0"/>
              </a:spcAft>
              <a:buClr>
                <a:srgbClr val="45515E"/>
              </a:buClr>
              <a:buSzPct val="100000"/>
              <a:buChar char="•"/>
            </a:pPr>
            <a:r>
              <a:rPr lang="en-US"/>
              <a:t>Descent of the head</a:t>
            </a:r>
            <a:endParaRPr/>
          </a:p>
          <a:p>
            <a:pPr indent="-228600" lvl="2" marL="1143000" rtl="0" algn="l">
              <a:lnSpc>
                <a:spcPct val="90000"/>
              </a:lnSpc>
              <a:spcBef>
                <a:spcPts val="500"/>
              </a:spcBef>
              <a:spcAft>
                <a:spcPts val="0"/>
              </a:spcAft>
              <a:buClr>
                <a:srgbClr val="45515E"/>
              </a:buClr>
              <a:buSzPct val="100000"/>
              <a:buChar char="•"/>
            </a:pPr>
            <a:r>
              <a:rPr lang="en-US"/>
              <a:t>Uterine contractions</a:t>
            </a:r>
            <a:endParaRPr/>
          </a:p>
        </p:txBody>
      </p:sp>
      <p:pic>
        <p:nvPicPr>
          <p:cNvPr descr="Рисунок1_e" id="1390" name="Google Shape;1390;p159"/>
          <p:cNvPicPr preferRelativeResize="0"/>
          <p:nvPr/>
        </p:nvPicPr>
        <p:blipFill rotWithShape="1">
          <a:blip r:embed="rId3">
            <a:alphaModFix/>
          </a:blip>
          <a:srcRect b="0" l="5912" r="8311" t="0"/>
          <a:stretch/>
        </p:blipFill>
        <p:spPr>
          <a:xfrm>
            <a:off x="7996136" y="1741943"/>
            <a:ext cx="3357664" cy="4269751"/>
          </a:xfrm>
          <a:prstGeom prst="rect">
            <a:avLst/>
          </a:prstGeom>
          <a:noFill/>
          <a:ln>
            <a:noFill/>
          </a:ln>
        </p:spPr>
      </p:pic>
    </p:spTree>
  </p:cSld>
  <p:clrMapOvr>
    <a:masterClrMapping/>
  </p:clrMapOvr>
</p:sld>
</file>

<file path=ppt/slides/slide1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4" name="Shape 1394"/>
        <p:cNvGrpSpPr/>
        <p:nvPr/>
      </p:nvGrpSpPr>
      <p:grpSpPr>
        <a:xfrm>
          <a:off x="0" y="0"/>
          <a:ext cx="0" cy="0"/>
          <a:chOff x="0" y="0"/>
          <a:chExt cx="0" cy="0"/>
        </a:xfrm>
      </p:grpSpPr>
      <p:sp>
        <p:nvSpPr>
          <p:cNvPr id="1395" name="Google Shape;1395;p160"/>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70C0"/>
              </a:buClr>
              <a:buSzPts val="3600"/>
              <a:buFont typeface="Calibri"/>
              <a:buNone/>
            </a:pPr>
            <a:r>
              <a:rPr lang="en-US" sz="3600">
                <a:solidFill>
                  <a:srgbClr val="0070C0"/>
                </a:solidFill>
              </a:rPr>
              <a:t>What is your interpretation regarding fetal well-being ?</a:t>
            </a:r>
            <a:endParaRPr/>
          </a:p>
        </p:txBody>
      </p:sp>
      <p:sp>
        <p:nvSpPr>
          <p:cNvPr id="1396" name="Google Shape;1396;p160"/>
          <p:cNvSpPr txBox="1"/>
          <p:nvPr>
            <p:ph idx="1" type="body"/>
          </p:nvPr>
        </p:nvSpPr>
        <p:spPr>
          <a:xfrm>
            <a:off x="838200" y="1305026"/>
            <a:ext cx="5155678" cy="48719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0070C0"/>
              </a:buClr>
              <a:buSzPts val="2800"/>
              <a:buChar char="❖"/>
            </a:pPr>
            <a:r>
              <a:rPr b="1" lang="en-US">
                <a:solidFill>
                  <a:srgbClr val="0070C0"/>
                </a:solidFill>
              </a:rPr>
              <a:t>Fetal heart rate</a:t>
            </a:r>
            <a:endParaRPr/>
          </a:p>
          <a:p>
            <a:pPr indent="-228600" lvl="1" marL="685800" rtl="0" algn="l">
              <a:lnSpc>
                <a:spcPct val="90000"/>
              </a:lnSpc>
              <a:spcBef>
                <a:spcPts val="500"/>
              </a:spcBef>
              <a:spcAft>
                <a:spcPts val="0"/>
              </a:spcAft>
              <a:buClr>
                <a:srgbClr val="0070C0"/>
              </a:buClr>
              <a:buSzPts val="2400"/>
              <a:buChar char="o"/>
            </a:pPr>
            <a:r>
              <a:rPr lang="en-US">
                <a:solidFill>
                  <a:srgbClr val="0070C0"/>
                </a:solidFill>
              </a:rPr>
              <a:t>FHR is between 130-150 through out labor (reassuring FHR)</a:t>
            </a:r>
            <a:endParaRPr/>
          </a:p>
          <a:p>
            <a:pPr indent="-228600" lvl="0" marL="228600" rtl="0" algn="l">
              <a:lnSpc>
                <a:spcPct val="90000"/>
              </a:lnSpc>
              <a:spcBef>
                <a:spcPts val="1000"/>
              </a:spcBef>
              <a:spcAft>
                <a:spcPts val="0"/>
              </a:spcAft>
              <a:buClr>
                <a:srgbClr val="0070C0"/>
              </a:buClr>
              <a:buSzPts val="2800"/>
              <a:buChar char="❖"/>
            </a:pPr>
            <a:r>
              <a:rPr b="1" lang="en-US">
                <a:solidFill>
                  <a:srgbClr val="0070C0"/>
                </a:solidFill>
              </a:rPr>
              <a:t>Character of amniotic fluid</a:t>
            </a:r>
            <a:endParaRPr/>
          </a:p>
          <a:p>
            <a:pPr indent="-228600" lvl="1" marL="685800" rtl="0" algn="l">
              <a:lnSpc>
                <a:spcPct val="90000"/>
              </a:lnSpc>
              <a:spcBef>
                <a:spcPts val="500"/>
              </a:spcBef>
              <a:spcAft>
                <a:spcPts val="0"/>
              </a:spcAft>
              <a:buClr>
                <a:srgbClr val="0070C0"/>
              </a:buClr>
              <a:buSzPts val="2400"/>
              <a:buChar char="o"/>
            </a:pPr>
            <a:r>
              <a:rPr lang="en-US">
                <a:solidFill>
                  <a:srgbClr val="0070C0"/>
                </a:solidFill>
              </a:rPr>
              <a:t>Membranes were ruptured artificial at 4h past admission</a:t>
            </a:r>
            <a:endParaRPr/>
          </a:p>
          <a:p>
            <a:pPr indent="-228600" lvl="1" marL="685800" rtl="0" algn="l">
              <a:lnSpc>
                <a:spcPct val="90000"/>
              </a:lnSpc>
              <a:spcBef>
                <a:spcPts val="500"/>
              </a:spcBef>
              <a:spcAft>
                <a:spcPts val="0"/>
              </a:spcAft>
              <a:buClr>
                <a:srgbClr val="0070C0"/>
              </a:buClr>
              <a:buSzPts val="2400"/>
              <a:buChar char="o"/>
            </a:pPr>
            <a:r>
              <a:rPr lang="en-US">
                <a:solidFill>
                  <a:srgbClr val="0070C0"/>
                </a:solidFill>
              </a:rPr>
              <a:t>Liquor is clear</a:t>
            </a:r>
            <a:endParaRPr/>
          </a:p>
          <a:p>
            <a:pPr indent="-228600" lvl="0" marL="228600" rtl="0" algn="l">
              <a:lnSpc>
                <a:spcPct val="90000"/>
              </a:lnSpc>
              <a:spcBef>
                <a:spcPts val="1000"/>
              </a:spcBef>
              <a:spcAft>
                <a:spcPts val="0"/>
              </a:spcAft>
              <a:buClr>
                <a:srgbClr val="0070C0"/>
              </a:buClr>
              <a:buSzPts val="2800"/>
              <a:buChar char="❖"/>
            </a:pPr>
            <a:r>
              <a:rPr b="1" lang="en-US">
                <a:solidFill>
                  <a:srgbClr val="0070C0"/>
                </a:solidFill>
              </a:rPr>
              <a:t>Molding of fetal skull</a:t>
            </a:r>
            <a:endParaRPr/>
          </a:p>
          <a:p>
            <a:pPr indent="-228600" lvl="1" marL="685800" rtl="0" algn="l">
              <a:lnSpc>
                <a:spcPct val="90000"/>
              </a:lnSpc>
              <a:spcBef>
                <a:spcPts val="500"/>
              </a:spcBef>
              <a:spcAft>
                <a:spcPts val="0"/>
              </a:spcAft>
              <a:buClr>
                <a:srgbClr val="0070C0"/>
              </a:buClr>
              <a:buSzPts val="2400"/>
              <a:buChar char="o"/>
            </a:pPr>
            <a:r>
              <a:rPr lang="en-US">
                <a:solidFill>
                  <a:srgbClr val="0070C0"/>
                </a:solidFill>
              </a:rPr>
              <a:t>Not recorded</a:t>
            </a:r>
            <a:endParaRPr/>
          </a:p>
        </p:txBody>
      </p:sp>
      <p:pic>
        <p:nvPicPr>
          <p:cNvPr id="1397" name="Google Shape;1397;p160"/>
          <p:cNvPicPr preferRelativeResize="0"/>
          <p:nvPr/>
        </p:nvPicPr>
        <p:blipFill rotWithShape="1">
          <a:blip r:embed="rId3">
            <a:alphaModFix/>
          </a:blip>
          <a:srcRect b="0" l="0" r="0" t="0"/>
          <a:stretch/>
        </p:blipFill>
        <p:spPr>
          <a:xfrm>
            <a:off x="5993878" y="1305026"/>
            <a:ext cx="5359922" cy="4024142"/>
          </a:xfrm>
          <a:prstGeom prst="rect">
            <a:avLst/>
          </a:prstGeom>
          <a:noFill/>
          <a:ln>
            <a:noFill/>
          </a:ln>
        </p:spPr>
      </p:pic>
    </p:spTree>
  </p:cSld>
  <p:clrMapOvr>
    <a:masterClrMapping/>
  </p:clrMapOvr>
</p:sld>
</file>

<file path=ppt/slides/slide1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1" name="Shape 1401"/>
        <p:cNvGrpSpPr/>
        <p:nvPr/>
      </p:nvGrpSpPr>
      <p:grpSpPr>
        <a:xfrm>
          <a:off x="0" y="0"/>
          <a:ext cx="0" cy="0"/>
          <a:chOff x="0" y="0"/>
          <a:chExt cx="0" cy="0"/>
        </a:xfrm>
      </p:grpSpPr>
      <p:sp>
        <p:nvSpPr>
          <p:cNvPr id="1402" name="Google Shape;1402;p161"/>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Mini-OSCE Q1</a:t>
            </a:r>
            <a:endParaRPr/>
          </a:p>
        </p:txBody>
      </p:sp>
      <p:sp>
        <p:nvSpPr>
          <p:cNvPr id="1403" name="Google Shape;1403;p161"/>
          <p:cNvSpPr txBox="1"/>
          <p:nvPr>
            <p:ph idx="1" type="body"/>
          </p:nvPr>
        </p:nvSpPr>
        <p:spPr>
          <a:xfrm>
            <a:off x="838200" y="1305026"/>
            <a:ext cx="7284396" cy="48719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800"/>
              <a:buChar char="❖"/>
            </a:pPr>
            <a:r>
              <a:rPr b="1" lang="en-US"/>
              <a:t>At admission, describe the following</a:t>
            </a:r>
            <a:r>
              <a:rPr lang="en-US"/>
              <a:t>:</a:t>
            </a:r>
            <a:endParaRPr/>
          </a:p>
          <a:p>
            <a:pPr indent="-228600" lvl="1" marL="685800" rtl="0" algn="l">
              <a:lnSpc>
                <a:spcPct val="90000"/>
              </a:lnSpc>
              <a:spcBef>
                <a:spcPts val="500"/>
              </a:spcBef>
              <a:spcAft>
                <a:spcPts val="0"/>
              </a:spcAft>
              <a:buClr>
                <a:srgbClr val="45515E"/>
              </a:buClr>
              <a:buSzPts val="2400"/>
              <a:buChar char="o"/>
            </a:pPr>
            <a:r>
              <a:rPr b="1" lang="en-US"/>
              <a:t>Dilation</a:t>
            </a:r>
            <a:r>
              <a:rPr lang="en-US"/>
              <a:t>: </a:t>
            </a:r>
            <a:r>
              <a:rPr b="1" lang="en-US">
                <a:solidFill>
                  <a:srgbClr val="FF9900"/>
                </a:solidFill>
              </a:rPr>
              <a:t>4cm</a:t>
            </a:r>
            <a:endParaRPr b="1">
              <a:solidFill>
                <a:srgbClr val="FF9900"/>
              </a:solidFill>
            </a:endParaRPr>
          </a:p>
          <a:p>
            <a:pPr indent="-228600" lvl="1" marL="685800" rtl="0" algn="l">
              <a:lnSpc>
                <a:spcPct val="90000"/>
              </a:lnSpc>
              <a:spcBef>
                <a:spcPts val="500"/>
              </a:spcBef>
              <a:spcAft>
                <a:spcPts val="0"/>
              </a:spcAft>
              <a:buClr>
                <a:srgbClr val="45515E"/>
              </a:buClr>
              <a:buSzPts val="2400"/>
              <a:buChar char="o"/>
            </a:pPr>
            <a:r>
              <a:rPr b="1" lang="en-US"/>
              <a:t>Head descent</a:t>
            </a:r>
            <a:r>
              <a:rPr lang="en-US"/>
              <a:t>: </a:t>
            </a:r>
            <a:r>
              <a:rPr b="1" lang="en-US">
                <a:solidFill>
                  <a:srgbClr val="FF9900"/>
                </a:solidFill>
              </a:rPr>
              <a:t>3/5</a:t>
            </a:r>
            <a:endParaRPr b="1">
              <a:solidFill>
                <a:srgbClr val="FF9900"/>
              </a:solidFill>
            </a:endParaRPr>
          </a:p>
          <a:p>
            <a:pPr indent="-228600" lvl="1" marL="685800" rtl="0" algn="l">
              <a:lnSpc>
                <a:spcPct val="90000"/>
              </a:lnSpc>
              <a:spcBef>
                <a:spcPts val="500"/>
              </a:spcBef>
              <a:spcAft>
                <a:spcPts val="0"/>
              </a:spcAft>
              <a:buClr>
                <a:srgbClr val="45515E"/>
              </a:buClr>
              <a:buSzPts val="2400"/>
              <a:buChar char="o"/>
            </a:pPr>
            <a:r>
              <a:rPr b="1" lang="en-US"/>
              <a:t>Amniotic fluid</a:t>
            </a:r>
            <a:r>
              <a:rPr lang="en-US"/>
              <a:t>: </a:t>
            </a:r>
            <a:r>
              <a:rPr b="1" lang="en-US">
                <a:solidFill>
                  <a:srgbClr val="FF9900"/>
                </a:solidFill>
              </a:rPr>
              <a:t>Clear fluid</a:t>
            </a:r>
            <a:endParaRPr b="1">
              <a:solidFill>
                <a:srgbClr val="FF9900"/>
              </a:solidFill>
            </a:endParaRPr>
          </a:p>
          <a:p>
            <a:pPr indent="-228600" lvl="0" marL="228600" rtl="0" algn="l">
              <a:lnSpc>
                <a:spcPct val="90000"/>
              </a:lnSpc>
              <a:spcBef>
                <a:spcPts val="1000"/>
              </a:spcBef>
              <a:spcAft>
                <a:spcPts val="0"/>
              </a:spcAft>
              <a:buClr>
                <a:srgbClr val="45515E"/>
              </a:buClr>
              <a:buSzPts val="2800"/>
              <a:buChar char="❖"/>
            </a:pPr>
            <a:r>
              <a:rPr b="1" lang="en-US"/>
              <a:t>Describe uterine contraction after 2 hours of admission</a:t>
            </a:r>
            <a:endParaRPr/>
          </a:p>
          <a:p>
            <a:pPr indent="-228600" lvl="1" marL="685800" rtl="0" algn="l">
              <a:lnSpc>
                <a:spcPct val="90000"/>
              </a:lnSpc>
              <a:spcBef>
                <a:spcPts val="500"/>
              </a:spcBef>
              <a:spcAft>
                <a:spcPts val="0"/>
              </a:spcAft>
              <a:buClr>
                <a:srgbClr val="FF9900"/>
              </a:buClr>
              <a:buSzPts val="2400"/>
              <a:buChar char="o"/>
            </a:pPr>
            <a:r>
              <a:rPr b="1" lang="en-US">
                <a:solidFill>
                  <a:srgbClr val="FF9900"/>
                </a:solidFill>
              </a:rPr>
              <a:t>Moderate</a:t>
            </a:r>
            <a:endParaRPr b="1">
              <a:solidFill>
                <a:srgbClr val="FF9900"/>
              </a:solidFill>
            </a:endParaRPr>
          </a:p>
          <a:p>
            <a:pPr indent="-228600" lvl="0" marL="228600" rtl="0" algn="l">
              <a:lnSpc>
                <a:spcPct val="90000"/>
              </a:lnSpc>
              <a:spcBef>
                <a:spcPts val="1000"/>
              </a:spcBef>
              <a:spcAft>
                <a:spcPts val="0"/>
              </a:spcAft>
              <a:buClr>
                <a:srgbClr val="45515E"/>
              </a:buClr>
              <a:buSzPts val="2800"/>
              <a:buChar char="❖"/>
            </a:pPr>
            <a:r>
              <a:rPr b="1" lang="en-US"/>
              <a:t>When did rupture of membranes happened ?</a:t>
            </a:r>
            <a:endParaRPr/>
          </a:p>
          <a:p>
            <a:pPr indent="-228600" lvl="1" marL="685800" rtl="0" algn="l">
              <a:lnSpc>
                <a:spcPct val="90000"/>
              </a:lnSpc>
              <a:spcBef>
                <a:spcPts val="500"/>
              </a:spcBef>
              <a:spcAft>
                <a:spcPts val="0"/>
              </a:spcAft>
              <a:buClr>
                <a:srgbClr val="FF9900"/>
              </a:buClr>
              <a:buSzPts val="2400"/>
              <a:buChar char="o"/>
            </a:pPr>
            <a:r>
              <a:rPr b="1" lang="en-US">
                <a:solidFill>
                  <a:srgbClr val="FF9900"/>
                </a:solidFill>
              </a:rPr>
              <a:t>1 hour prior to admission</a:t>
            </a:r>
            <a:endParaRPr b="1">
              <a:solidFill>
                <a:srgbClr val="FF9900"/>
              </a:solidFill>
            </a:endParaRPr>
          </a:p>
        </p:txBody>
      </p:sp>
      <p:pic>
        <p:nvPicPr>
          <p:cNvPr id="1404" name="Google Shape;1404;p161"/>
          <p:cNvPicPr preferRelativeResize="0"/>
          <p:nvPr/>
        </p:nvPicPr>
        <p:blipFill rotWithShape="1">
          <a:blip r:embed="rId3">
            <a:alphaModFix/>
          </a:blip>
          <a:srcRect b="13509" l="0" r="0" t="13352"/>
          <a:stretch/>
        </p:blipFill>
        <p:spPr>
          <a:xfrm>
            <a:off x="8198509" y="1305025"/>
            <a:ext cx="3155291" cy="4871937"/>
          </a:xfrm>
          <a:prstGeom prst="rect">
            <a:avLst/>
          </a:prstGeom>
          <a:noFill/>
          <a:ln>
            <a:noFill/>
          </a:ln>
        </p:spPr>
      </p:pic>
    </p:spTree>
  </p:cSld>
  <p:clrMapOvr>
    <a:masterClrMapping/>
  </p:clrMapOvr>
</p:sld>
</file>

<file path=ppt/slides/slide1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8" name="Shape 1408"/>
        <p:cNvGrpSpPr/>
        <p:nvPr/>
      </p:nvGrpSpPr>
      <p:grpSpPr>
        <a:xfrm>
          <a:off x="0" y="0"/>
          <a:ext cx="0" cy="0"/>
          <a:chOff x="0" y="0"/>
          <a:chExt cx="0" cy="0"/>
        </a:xfrm>
      </p:grpSpPr>
      <p:sp>
        <p:nvSpPr>
          <p:cNvPr id="1409" name="Google Shape;1409;p162"/>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Mini-OSCE Q1 cont.</a:t>
            </a:r>
            <a:endParaRPr/>
          </a:p>
        </p:txBody>
      </p:sp>
      <p:sp>
        <p:nvSpPr>
          <p:cNvPr id="1410" name="Google Shape;1410;p162"/>
          <p:cNvSpPr txBox="1"/>
          <p:nvPr>
            <p:ph idx="1" type="body"/>
          </p:nvPr>
        </p:nvSpPr>
        <p:spPr>
          <a:xfrm>
            <a:off x="838200" y="1305026"/>
            <a:ext cx="7284396" cy="4871938"/>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rgbClr val="45515E"/>
              </a:buClr>
              <a:buSzPts val="2800"/>
              <a:buChar char="❖"/>
            </a:pPr>
            <a:r>
              <a:rPr b="1" lang="en-US"/>
              <a:t>What is you interpretation about labor progress ?</a:t>
            </a:r>
            <a:endParaRPr/>
          </a:p>
          <a:p>
            <a:pPr indent="-228600" lvl="1" marL="685800" rtl="0" algn="l">
              <a:lnSpc>
                <a:spcPct val="90000"/>
              </a:lnSpc>
              <a:spcBef>
                <a:spcPts val="500"/>
              </a:spcBef>
              <a:spcAft>
                <a:spcPts val="0"/>
              </a:spcAft>
              <a:buClr>
                <a:srgbClr val="FF9900"/>
              </a:buClr>
              <a:buSzPts val="2400"/>
              <a:buChar char="o"/>
            </a:pPr>
            <a:r>
              <a:rPr b="1" lang="en-US">
                <a:solidFill>
                  <a:srgbClr val="FF9900"/>
                </a:solidFill>
              </a:rPr>
              <a:t>Primary dysfunction of labor </a:t>
            </a:r>
            <a:endParaRPr b="1">
              <a:solidFill>
                <a:srgbClr val="FF9900"/>
              </a:solidFill>
            </a:endParaRPr>
          </a:p>
          <a:p>
            <a:pPr indent="-228600" lvl="0" marL="228600" rtl="0" algn="l">
              <a:lnSpc>
                <a:spcPct val="90000"/>
              </a:lnSpc>
              <a:spcBef>
                <a:spcPts val="1000"/>
              </a:spcBef>
              <a:spcAft>
                <a:spcPts val="0"/>
              </a:spcAft>
              <a:buClr>
                <a:srgbClr val="45515E"/>
              </a:buClr>
              <a:buSzPts val="2800"/>
              <a:buChar char="❖"/>
            </a:pPr>
            <a:r>
              <a:rPr b="1" lang="en-US"/>
              <a:t>What points on partogram support your interpretation ?</a:t>
            </a:r>
            <a:endParaRPr/>
          </a:p>
          <a:p>
            <a:pPr indent="-228600" lvl="1" marL="685800" rtl="0" algn="l">
              <a:lnSpc>
                <a:spcPct val="90000"/>
              </a:lnSpc>
              <a:spcBef>
                <a:spcPts val="500"/>
              </a:spcBef>
              <a:spcAft>
                <a:spcPts val="0"/>
              </a:spcAft>
              <a:buClr>
                <a:srgbClr val="FF9900"/>
              </a:buClr>
              <a:buSzPts val="2400"/>
              <a:buChar char="o"/>
            </a:pPr>
            <a:r>
              <a:rPr b="1" lang="en-US">
                <a:solidFill>
                  <a:srgbClr val="FF9900"/>
                </a:solidFill>
              </a:rPr>
              <a:t>Poor </a:t>
            </a:r>
            <a:r>
              <a:rPr b="1" lang="en-US">
                <a:solidFill>
                  <a:srgbClr val="FF9900"/>
                </a:solidFill>
              </a:rPr>
              <a:t>Cervical dilatation progress</a:t>
            </a:r>
            <a:endParaRPr b="1">
              <a:solidFill>
                <a:srgbClr val="FF9900"/>
              </a:solidFill>
            </a:endParaRPr>
          </a:p>
          <a:p>
            <a:pPr indent="-228600" lvl="1" marL="685800" rtl="0" algn="l">
              <a:lnSpc>
                <a:spcPct val="90000"/>
              </a:lnSpc>
              <a:spcBef>
                <a:spcPts val="500"/>
              </a:spcBef>
              <a:spcAft>
                <a:spcPts val="0"/>
              </a:spcAft>
              <a:buClr>
                <a:srgbClr val="FF9900"/>
              </a:buClr>
              <a:buSzPts val="2400"/>
              <a:buChar char="o"/>
            </a:pPr>
            <a:r>
              <a:rPr b="1" lang="en-US">
                <a:solidFill>
                  <a:srgbClr val="FF9900"/>
                </a:solidFill>
              </a:rPr>
              <a:t>No descent</a:t>
            </a:r>
            <a:endParaRPr b="1">
              <a:solidFill>
                <a:srgbClr val="FF9900"/>
              </a:solidFill>
            </a:endParaRPr>
          </a:p>
          <a:p>
            <a:pPr indent="-228600" lvl="1" marL="685800" rtl="0" algn="l">
              <a:lnSpc>
                <a:spcPct val="90000"/>
              </a:lnSpc>
              <a:spcBef>
                <a:spcPts val="500"/>
              </a:spcBef>
              <a:spcAft>
                <a:spcPts val="0"/>
              </a:spcAft>
              <a:buClr>
                <a:srgbClr val="FF9900"/>
              </a:buClr>
              <a:buSzPts val="2400"/>
              <a:buChar char="o"/>
            </a:pPr>
            <a:r>
              <a:rPr b="1" lang="en-US">
                <a:solidFill>
                  <a:srgbClr val="FF9900"/>
                </a:solidFill>
              </a:rPr>
              <a:t>FHR worsening </a:t>
            </a:r>
            <a:endParaRPr b="1">
              <a:solidFill>
                <a:srgbClr val="FF9900"/>
              </a:solidFill>
            </a:endParaRPr>
          </a:p>
          <a:p>
            <a:pPr indent="-228600" lvl="0" marL="228600" rtl="0" algn="l">
              <a:lnSpc>
                <a:spcPct val="90000"/>
              </a:lnSpc>
              <a:spcBef>
                <a:spcPts val="1000"/>
              </a:spcBef>
              <a:spcAft>
                <a:spcPts val="0"/>
              </a:spcAft>
              <a:buClr>
                <a:srgbClr val="45515E"/>
              </a:buClr>
              <a:buSzPts val="2800"/>
              <a:buChar char="❖"/>
            </a:pPr>
            <a:r>
              <a:rPr b="1" lang="en-US"/>
              <a:t>What are the cause</a:t>
            </a:r>
            <a:r>
              <a:rPr b="1" lang="en-US">
                <a:solidFill>
                  <a:srgbClr val="FF0000"/>
                </a:solidFill>
              </a:rPr>
              <a:t>s </a:t>
            </a:r>
            <a:r>
              <a:rPr b="1" lang="en-US"/>
              <a:t>?</a:t>
            </a:r>
            <a:endParaRPr b="1"/>
          </a:p>
          <a:p>
            <a:pPr indent="-228600" lvl="1" marL="685800" rtl="0" algn="l">
              <a:lnSpc>
                <a:spcPct val="90000"/>
              </a:lnSpc>
              <a:spcBef>
                <a:spcPts val="500"/>
              </a:spcBef>
              <a:spcAft>
                <a:spcPts val="0"/>
              </a:spcAft>
              <a:buClr>
                <a:srgbClr val="FF9900"/>
              </a:buClr>
              <a:buSzPts val="2400"/>
              <a:buChar char="o"/>
            </a:pPr>
            <a:r>
              <a:rPr b="1" lang="en-US">
                <a:solidFill>
                  <a:srgbClr val="FF9900"/>
                </a:solidFill>
              </a:rPr>
              <a:t>Cephalopelvic disproportion (CPD)</a:t>
            </a:r>
            <a:endParaRPr b="1">
              <a:solidFill>
                <a:srgbClr val="FF9900"/>
              </a:solidFill>
            </a:endParaRPr>
          </a:p>
          <a:p>
            <a:pPr indent="-228600" lvl="1" marL="685800" rtl="0" algn="l">
              <a:lnSpc>
                <a:spcPct val="90000"/>
              </a:lnSpc>
              <a:spcBef>
                <a:spcPts val="500"/>
              </a:spcBef>
              <a:spcAft>
                <a:spcPts val="0"/>
              </a:spcAft>
              <a:buClr>
                <a:srgbClr val="FF9900"/>
              </a:buClr>
              <a:buSzPts val="2400"/>
              <a:buChar char="o"/>
            </a:pPr>
            <a:r>
              <a:rPr b="1" lang="en-US">
                <a:solidFill>
                  <a:srgbClr val="FF9900"/>
                </a:solidFill>
              </a:rPr>
              <a:t>Malposition or malpresentation</a:t>
            </a:r>
            <a:endParaRPr b="1">
              <a:solidFill>
                <a:srgbClr val="FF9900"/>
              </a:solidFill>
            </a:endParaRPr>
          </a:p>
          <a:p>
            <a:pPr indent="-190500" lvl="1" marL="685800" rtl="0" algn="l">
              <a:lnSpc>
                <a:spcPct val="90000"/>
              </a:lnSpc>
              <a:spcBef>
                <a:spcPts val="500"/>
              </a:spcBef>
              <a:spcAft>
                <a:spcPts val="0"/>
              </a:spcAft>
              <a:buClr>
                <a:srgbClr val="FF9900"/>
              </a:buClr>
              <a:buSzPts val="1800"/>
              <a:buChar char="o"/>
            </a:pPr>
            <a:r>
              <a:rPr b="1" lang="en-US">
                <a:solidFill>
                  <a:srgbClr val="FF9900"/>
                </a:solidFill>
              </a:rPr>
              <a:t>Inadequate</a:t>
            </a:r>
            <a:r>
              <a:rPr b="1" lang="en-US">
                <a:solidFill>
                  <a:srgbClr val="FF9900"/>
                </a:solidFill>
              </a:rPr>
              <a:t> uterine contractions</a:t>
            </a:r>
            <a:endParaRPr b="1">
              <a:solidFill>
                <a:srgbClr val="FF9900"/>
              </a:solidFill>
            </a:endParaRPr>
          </a:p>
        </p:txBody>
      </p:sp>
      <p:pic>
        <p:nvPicPr>
          <p:cNvPr id="1411" name="Google Shape;1411;p162"/>
          <p:cNvPicPr preferRelativeResize="0"/>
          <p:nvPr/>
        </p:nvPicPr>
        <p:blipFill rotWithShape="1">
          <a:blip r:embed="rId3">
            <a:alphaModFix/>
          </a:blip>
          <a:srcRect b="13509" l="0" r="0" t="13352"/>
          <a:stretch/>
        </p:blipFill>
        <p:spPr>
          <a:xfrm>
            <a:off x="8198509" y="1305025"/>
            <a:ext cx="3155291" cy="4871937"/>
          </a:xfrm>
          <a:prstGeom prst="rect">
            <a:avLst/>
          </a:prstGeom>
          <a:noFill/>
          <a:ln>
            <a:noFill/>
          </a:ln>
        </p:spPr>
      </p:pic>
    </p:spTree>
  </p:cSld>
  <p:clrMapOvr>
    <a:masterClrMapping/>
  </p:clrMapOvr>
</p:sld>
</file>

<file path=ppt/slides/slide1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5" name="Shape 1415"/>
        <p:cNvGrpSpPr/>
        <p:nvPr/>
      </p:nvGrpSpPr>
      <p:grpSpPr>
        <a:xfrm>
          <a:off x="0" y="0"/>
          <a:ext cx="0" cy="0"/>
          <a:chOff x="0" y="0"/>
          <a:chExt cx="0" cy="0"/>
        </a:xfrm>
      </p:grpSpPr>
      <p:sp>
        <p:nvSpPr>
          <p:cNvPr id="1416" name="Google Shape;1416;p163"/>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Mini-OSCE Q2</a:t>
            </a:r>
            <a:endParaRPr/>
          </a:p>
        </p:txBody>
      </p:sp>
      <p:sp>
        <p:nvSpPr>
          <p:cNvPr id="1417" name="Google Shape;1417;p163"/>
          <p:cNvSpPr txBox="1"/>
          <p:nvPr>
            <p:ph idx="1" type="body"/>
          </p:nvPr>
        </p:nvSpPr>
        <p:spPr>
          <a:xfrm>
            <a:off x="838200" y="1305025"/>
            <a:ext cx="10515600" cy="5102400"/>
          </a:xfrm>
          <a:prstGeom prst="rect">
            <a:avLst/>
          </a:prstGeom>
          <a:noFill/>
          <a:ln>
            <a:noFill/>
          </a:ln>
        </p:spPr>
        <p:txBody>
          <a:bodyPr anchorCtr="0" anchor="t" bIns="45700" lIns="91425" spcFirstLastPara="1" rIns="91425" wrap="square" tIns="45700">
            <a:normAutofit fontScale="92500" lnSpcReduction="20000"/>
          </a:bodyPr>
          <a:lstStyle/>
          <a:p>
            <a:pPr indent="-228600" lvl="0" marL="228600" rtl="0" algn="l">
              <a:lnSpc>
                <a:spcPct val="90000"/>
              </a:lnSpc>
              <a:spcBef>
                <a:spcPts val="0"/>
              </a:spcBef>
              <a:spcAft>
                <a:spcPts val="0"/>
              </a:spcAft>
              <a:buClr>
                <a:srgbClr val="45515E"/>
              </a:buClr>
              <a:buSzPct val="100000"/>
              <a:buChar char="❖"/>
            </a:pPr>
            <a:r>
              <a:rPr b="1" lang="en-US"/>
              <a:t>Write what represented in each line ?</a:t>
            </a:r>
            <a:endParaRPr/>
          </a:p>
          <a:p>
            <a:pPr indent="-457200" lvl="1" marL="914400" rtl="0" algn="l">
              <a:lnSpc>
                <a:spcPct val="90000"/>
              </a:lnSpc>
              <a:spcBef>
                <a:spcPts val="500"/>
              </a:spcBef>
              <a:spcAft>
                <a:spcPts val="0"/>
              </a:spcAft>
              <a:buClr>
                <a:srgbClr val="FF9900"/>
              </a:buClr>
              <a:buSzPct val="100000"/>
              <a:buFont typeface="Calibri"/>
              <a:buAutoNum type="alphaLcPeriod"/>
            </a:pPr>
            <a:r>
              <a:rPr b="1" lang="en-US">
                <a:solidFill>
                  <a:srgbClr val="FF9900"/>
                </a:solidFill>
              </a:rPr>
              <a:t>Normal labor</a:t>
            </a:r>
            <a:endParaRPr b="1">
              <a:solidFill>
                <a:srgbClr val="FF9900"/>
              </a:solidFill>
            </a:endParaRPr>
          </a:p>
          <a:p>
            <a:pPr indent="-457200" lvl="1" marL="914400" rtl="0" algn="l">
              <a:lnSpc>
                <a:spcPct val="90000"/>
              </a:lnSpc>
              <a:spcBef>
                <a:spcPts val="500"/>
              </a:spcBef>
              <a:spcAft>
                <a:spcPts val="0"/>
              </a:spcAft>
              <a:buClr>
                <a:srgbClr val="FF9900"/>
              </a:buClr>
              <a:buSzPct val="100000"/>
              <a:buFont typeface="Calibri"/>
              <a:buAutoNum type="alphaLcPeriod"/>
            </a:pPr>
            <a:r>
              <a:rPr b="1" lang="en-US">
                <a:solidFill>
                  <a:srgbClr val="FF9900"/>
                </a:solidFill>
              </a:rPr>
              <a:t>Secondary arrest</a:t>
            </a:r>
            <a:endParaRPr b="1">
              <a:solidFill>
                <a:srgbClr val="FF9900"/>
              </a:solidFill>
            </a:endParaRPr>
          </a:p>
          <a:p>
            <a:pPr indent="-457200" lvl="1" marL="914400" rtl="0" algn="l">
              <a:lnSpc>
                <a:spcPct val="90000"/>
              </a:lnSpc>
              <a:spcBef>
                <a:spcPts val="500"/>
              </a:spcBef>
              <a:spcAft>
                <a:spcPts val="0"/>
              </a:spcAft>
              <a:buClr>
                <a:srgbClr val="FF9900"/>
              </a:buClr>
              <a:buSzPct val="100000"/>
              <a:buFont typeface="Calibri"/>
              <a:buAutoNum type="alphaLcPeriod"/>
            </a:pPr>
            <a:r>
              <a:rPr b="1" lang="en-US">
                <a:solidFill>
                  <a:srgbClr val="FF9900"/>
                </a:solidFill>
              </a:rPr>
              <a:t>Prolonged Latent phase</a:t>
            </a:r>
            <a:endParaRPr b="1">
              <a:solidFill>
                <a:srgbClr val="FF9900"/>
              </a:solidFill>
            </a:endParaRPr>
          </a:p>
          <a:p>
            <a:pPr indent="-457200" lvl="1" marL="914400" rtl="0" algn="l">
              <a:lnSpc>
                <a:spcPct val="90000"/>
              </a:lnSpc>
              <a:spcBef>
                <a:spcPts val="500"/>
              </a:spcBef>
              <a:spcAft>
                <a:spcPts val="0"/>
              </a:spcAft>
              <a:buClr>
                <a:srgbClr val="FF9900"/>
              </a:buClr>
              <a:buSzPct val="100000"/>
              <a:buFont typeface="Calibri"/>
              <a:buAutoNum type="alphaLcPeriod"/>
            </a:pPr>
            <a:r>
              <a:rPr b="1" lang="en-US">
                <a:solidFill>
                  <a:srgbClr val="FF9900"/>
                </a:solidFill>
              </a:rPr>
              <a:t>Primary dysfunction </a:t>
            </a:r>
            <a:endParaRPr b="1">
              <a:solidFill>
                <a:srgbClr val="FF9900"/>
              </a:solidFill>
            </a:endParaRPr>
          </a:p>
          <a:p>
            <a:pPr indent="0" lvl="0" marL="0" rtl="0" algn="l">
              <a:lnSpc>
                <a:spcPct val="90000"/>
              </a:lnSpc>
              <a:spcBef>
                <a:spcPts val="500"/>
              </a:spcBef>
              <a:spcAft>
                <a:spcPts val="0"/>
              </a:spcAft>
              <a:buNone/>
            </a:pPr>
            <a:r>
              <a:t/>
            </a:r>
            <a:endParaRPr b="1">
              <a:solidFill>
                <a:srgbClr val="FF9900"/>
              </a:solidFill>
            </a:endParaRPr>
          </a:p>
          <a:p>
            <a:pPr indent="-228600" lvl="0" marL="228600" rtl="0" algn="l">
              <a:lnSpc>
                <a:spcPct val="90000"/>
              </a:lnSpc>
              <a:spcBef>
                <a:spcPts val="1000"/>
              </a:spcBef>
              <a:spcAft>
                <a:spcPts val="0"/>
              </a:spcAft>
              <a:buClr>
                <a:srgbClr val="45515E"/>
              </a:buClr>
              <a:buSzPct val="130150"/>
              <a:buChar char="❖"/>
            </a:pPr>
            <a:r>
              <a:rPr b="1" lang="en-US"/>
              <a:t>What is the management of line c ?</a:t>
            </a:r>
            <a:endParaRPr b="1" sz="2151"/>
          </a:p>
          <a:p>
            <a:pPr indent="-228600" lvl="1" marL="685800" rtl="0" algn="l">
              <a:lnSpc>
                <a:spcPct val="90000"/>
              </a:lnSpc>
              <a:spcBef>
                <a:spcPts val="500"/>
              </a:spcBef>
              <a:spcAft>
                <a:spcPts val="0"/>
              </a:spcAft>
              <a:buClr>
                <a:srgbClr val="FF9900"/>
              </a:buClr>
              <a:buSzPct val="100000"/>
              <a:buChar char="o"/>
            </a:pPr>
            <a:r>
              <a:rPr b="1" lang="en-US">
                <a:solidFill>
                  <a:srgbClr val="FF9900"/>
                </a:solidFill>
              </a:rPr>
              <a:t>Simple analgesics, mobilization, reassurance and discharge patient from labor </a:t>
            </a:r>
            <a:endParaRPr b="1">
              <a:solidFill>
                <a:srgbClr val="FF9900"/>
              </a:solidFill>
            </a:endParaRPr>
          </a:p>
          <a:p>
            <a:pPr indent="-228600" lvl="0" marL="228600" rtl="0" algn="l">
              <a:lnSpc>
                <a:spcPct val="90000"/>
              </a:lnSpc>
              <a:spcBef>
                <a:spcPts val="1000"/>
              </a:spcBef>
              <a:spcAft>
                <a:spcPts val="0"/>
              </a:spcAft>
              <a:buClr>
                <a:srgbClr val="45515E"/>
              </a:buClr>
              <a:buSzPct val="100000"/>
              <a:buChar char="❖"/>
            </a:pPr>
            <a:r>
              <a:rPr b="1" lang="en-US"/>
              <a:t>What is the cause</a:t>
            </a:r>
            <a:r>
              <a:rPr b="1" lang="en-US">
                <a:solidFill>
                  <a:srgbClr val="FF0000"/>
                </a:solidFill>
              </a:rPr>
              <a:t>s</a:t>
            </a:r>
            <a:r>
              <a:rPr b="1" lang="en-US"/>
              <a:t> of line b ?</a:t>
            </a:r>
            <a:endParaRPr/>
          </a:p>
          <a:p>
            <a:pPr indent="-228600" lvl="1" marL="685800" rtl="0" algn="l">
              <a:lnSpc>
                <a:spcPct val="90000"/>
              </a:lnSpc>
              <a:spcBef>
                <a:spcPts val="500"/>
              </a:spcBef>
              <a:spcAft>
                <a:spcPts val="0"/>
              </a:spcAft>
              <a:buClr>
                <a:srgbClr val="FF9900"/>
              </a:buClr>
              <a:buSzPct val="100000"/>
              <a:buChar char="o"/>
            </a:pPr>
            <a:r>
              <a:rPr b="1" lang="en-US">
                <a:solidFill>
                  <a:srgbClr val="FF9900"/>
                </a:solidFill>
              </a:rPr>
              <a:t>CPD (most common), inefficient uterine contraction, malposition or presentation</a:t>
            </a:r>
            <a:endParaRPr b="1">
              <a:solidFill>
                <a:srgbClr val="FF9900"/>
              </a:solidFill>
            </a:endParaRPr>
          </a:p>
          <a:p>
            <a:pPr indent="-228600" lvl="0" marL="228600" rtl="0" algn="l">
              <a:lnSpc>
                <a:spcPct val="90000"/>
              </a:lnSpc>
              <a:spcBef>
                <a:spcPts val="1000"/>
              </a:spcBef>
              <a:spcAft>
                <a:spcPts val="0"/>
              </a:spcAft>
              <a:buClr>
                <a:srgbClr val="45515E"/>
              </a:buClr>
              <a:buSzPct val="100000"/>
              <a:buChar char="❖"/>
            </a:pPr>
            <a:r>
              <a:rPr b="1" lang="en-US"/>
              <a:t>What is the most important things you should look for in the partogram of the patient represented by line b ?</a:t>
            </a:r>
            <a:endParaRPr/>
          </a:p>
          <a:p>
            <a:pPr indent="-228600" lvl="1" marL="685800" rtl="0" algn="l">
              <a:lnSpc>
                <a:spcPct val="90000"/>
              </a:lnSpc>
              <a:spcBef>
                <a:spcPts val="500"/>
              </a:spcBef>
              <a:spcAft>
                <a:spcPts val="0"/>
              </a:spcAft>
              <a:buClr>
                <a:srgbClr val="FF9900"/>
              </a:buClr>
              <a:buSzPct val="100000"/>
              <a:buChar char="o"/>
            </a:pPr>
            <a:r>
              <a:rPr b="1" lang="en-US">
                <a:solidFill>
                  <a:srgbClr val="FF9900"/>
                </a:solidFill>
              </a:rPr>
              <a:t>Molding, amniotic membrane (liquor), uterine contraction, fetal </a:t>
            </a:r>
            <a:r>
              <a:rPr b="1" lang="en-US">
                <a:solidFill>
                  <a:srgbClr val="FF9900"/>
                </a:solidFill>
              </a:rPr>
              <a:t>presentation</a:t>
            </a:r>
            <a:r>
              <a:rPr b="1" lang="en-US">
                <a:solidFill>
                  <a:srgbClr val="FF9900"/>
                </a:solidFill>
              </a:rPr>
              <a:t> position</a:t>
            </a:r>
            <a:endParaRPr b="1">
              <a:solidFill>
                <a:srgbClr val="FF9900"/>
              </a:solidFill>
            </a:endParaRPr>
          </a:p>
          <a:p>
            <a:pPr indent="-64135" lvl="0" marL="228600" rtl="0" algn="l">
              <a:lnSpc>
                <a:spcPct val="90000"/>
              </a:lnSpc>
              <a:spcBef>
                <a:spcPts val="1000"/>
              </a:spcBef>
              <a:spcAft>
                <a:spcPts val="0"/>
              </a:spcAft>
              <a:buClr>
                <a:srgbClr val="45515E"/>
              </a:buClr>
              <a:buSzPct val="100000"/>
              <a:buNone/>
            </a:pPr>
            <a:r>
              <a:t/>
            </a:r>
            <a:endParaRPr/>
          </a:p>
        </p:txBody>
      </p:sp>
      <p:pic>
        <p:nvPicPr>
          <p:cNvPr id="1418" name="Google Shape;1418;p163"/>
          <p:cNvPicPr preferRelativeResize="0"/>
          <p:nvPr/>
        </p:nvPicPr>
        <p:blipFill rotWithShape="1">
          <a:blip r:embed="rId3">
            <a:alphaModFix/>
          </a:blip>
          <a:srcRect b="3293" l="2165" r="3259" t="8844"/>
          <a:stretch/>
        </p:blipFill>
        <p:spPr>
          <a:xfrm>
            <a:off x="6896911" y="1305026"/>
            <a:ext cx="4456889" cy="2284064"/>
          </a:xfrm>
          <a:prstGeom prst="rect">
            <a:avLst/>
          </a:prstGeom>
          <a:noFill/>
          <a:ln>
            <a:noFill/>
          </a:ln>
        </p:spPr>
      </p:pic>
    </p:spTree>
  </p:cSld>
  <p:clrMapOvr>
    <a:masterClrMapping/>
  </p:clrMapOvr>
</p:sld>
</file>

<file path=ppt/slides/slide1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2" name="Shape 1422"/>
        <p:cNvGrpSpPr/>
        <p:nvPr/>
      </p:nvGrpSpPr>
      <p:grpSpPr>
        <a:xfrm>
          <a:off x="0" y="0"/>
          <a:ext cx="0" cy="0"/>
          <a:chOff x="0" y="0"/>
          <a:chExt cx="0" cy="0"/>
        </a:xfrm>
      </p:grpSpPr>
      <p:sp>
        <p:nvSpPr>
          <p:cNvPr id="1423" name="Google Shape;1423;p164"/>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Mini-OSCE Q3</a:t>
            </a:r>
            <a:endParaRPr/>
          </a:p>
        </p:txBody>
      </p:sp>
      <p:sp>
        <p:nvSpPr>
          <p:cNvPr id="1424" name="Google Shape;1424;p164"/>
          <p:cNvSpPr txBox="1"/>
          <p:nvPr>
            <p:ph idx="1" type="body"/>
          </p:nvPr>
        </p:nvSpPr>
        <p:spPr>
          <a:xfrm>
            <a:off x="809017" y="1305026"/>
            <a:ext cx="6846651" cy="4871938"/>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rgbClr val="45515E"/>
              </a:buClr>
              <a:buSzPts val="2800"/>
              <a:buChar char="❖"/>
            </a:pPr>
            <a:r>
              <a:rPr b="1" lang="en-US"/>
              <a:t>Regarding this partogram what is your interpretation ?</a:t>
            </a:r>
            <a:endParaRPr/>
          </a:p>
          <a:p>
            <a:pPr indent="-228600" lvl="1" marL="685800" rtl="0" algn="l">
              <a:lnSpc>
                <a:spcPct val="90000"/>
              </a:lnSpc>
              <a:spcBef>
                <a:spcPts val="500"/>
              </a:spcBef>
              <a:spcAft>
                <a:spcPts val="0"/>
              </a:spcAft>
              <a:buClr>
                <a:srgbClr val="FF9900"/>
              </a:buClr>
              <a:buSzPts val="2400"/>
              <a:buChar char="o"/>
            </a:pPr>
            <a:r>
              <a:rPr b="1" lang="en-US">
                <a:solidFill>
                  <a:srgbClr val="FF9900"/>
                </a:solidFill>
              </a:rPr>
              <a:t>Primary dysfunctional labor</a:t>
            </a:r>
            <a:endParaRPr b="1">
              <a:solidFill>
                <a:srgbClr val="FF9900"/>
              </a:solidFill>
            </a:endParaRPr>
          </a:p>
          <a:p>
            <a:pPr indent="-228600" lvl="0" marL="228600" rtl="0" algn="l">
              <a:lnSpc>
                <a:spcPct val="90000"/>
              </a:lnSpc>
              <a:spcBef>
                <a:spcPts val="1000"/>
              </a:spcBef>
              <a:spcAft>
                <a:spcPts val="0"/>
              </a:spcAft>
              <a:buClr>
                <a:srgbClr val="45515E"/>
              </a:buClr>
              <a:buSzPts val="2800"/>
              <a:buChar char="❖"/>
            </a:pPr>
            <a:r>
              <a:rPr b="1" lang="en-US"/>
              <a:t>Describe CTG with explanation</a:t>
            </a:r>
            <a:endParaRPr/>
          </a:p>
          <a:p>
            <a:pPr indent="-228600" lvl="1" marL="685800" rtl="0" algn="l">
              <a:lnSpc>
                <a:spcPct val="90000"/>
              </a:lnSpc>
              <a:spcBef>
                <a:spcPts val="500"/>
              </a:spcBef>
              <a:spcAft>
                <a:spcPts val="0"/>
              </a:spcAft>
              <a:buClr>
                <a:srgbClr val="FF9900"/>
              </a:buClr>
              <a:buSzPts val="2400"/>
              <a:buChar char="o"/>
            </a:pPr>
            <a:r>
              <a:rPr b="1" lang="en-US">
                <a:solidFill>
                  <a:srgbClr val="FF9900"/>
                </a:solidFill>
              </a:rPr>
              <a:t>Normal CTG</a:t>
            </a:r>
            <a:endParaRPr b="1">
              <a:solidFill>
                <a:srgbClr val="FF9900"/>
              </a:solidFill>
            </a:endParaRPr>
          </a:p>
          <a:p>
            <a:pPr indent="-228600" lvl="0" marL="228600" rtl="0" algn="l">
              <a:lnSpc>
                <a:spcPct val="90000"/>
              </a:lnSpc>
              <a:spcBef>
                <a:spcPts val="1000"/>
              </a:spcBef>
              <a:spcAft>
                <a:spcPts val="0"/>
              </a:spcAft>
              <a:buClr>
                <a:srgbClr val="45515E"/>
              </a:buClr>
              <a:buSzPts val="2800"/>
              <a:buChar char="❖"/>
            </a:pPr>
            <a:r>
              <a:rPr b="1" lang="en-US"/>
              <a:t>What is the stage according to picture C ?</a:t>
            </a:r>
            <a:endParaRPr/>
          </a:p>
          <a:p>
            <a:pPr indent="-228600" lvl="1" marL="685800" rtl="0" algn="l">
              <a:lnSpc>
                <a:spcPct val="90000"/>
              </a:lnSpc>
              <a:spcBef>
                <a:spcPts val="500"/>
              </a:spcBef>
              <a:spcAft>
                <a:spcPts val="0"/>
              </a:spcAft>
              <a:buClr>
                <a:srgbClr val="FF9900"/>
              </a:buClr>
              <a:buSzPts val="2400"/>
              <a:buChar char="o"/>
            </a:pPr>
            <a:r>
              <a:rPr b="1" lang="en-US">
                <a:solidFill>
                  <a:srgbClr val="FF9900"/>
                </a:solidFill>
              </a:rPr>
              <a:t>Extension, Second stage</a:t>
            </a:r>
            <a:endParaRPr b="1">
              <a:solidFill>
                <a:srgbClr val="FF9900"/>
              </a:solidFill>
            </a:endParaRPr>
          </a:p>
          <a:p>
            <a:pPr indent="-228600" lvl="0" marL="228600" rtl="0" algn="l">
              <a:lnSpc>
                <a:spcPct val="90000"/>
              </a:lnSpc>
              <a:spcBef>
                <a:spcPts val="1000"/>
              </a:spcBef>
              <a:spcAft>
                <a:spcPts val="0"/>
              </a:spcAft>
              <a:buClr>
                <a:srgbClr val="45515E"/>
              </a:buClr>
              <a:buSzPts val="2800"/>
              <a:buChar char="❖"/>
            </a:pPr>
            <a:r>
              <a:rPr b="1" lang="en-US"/>
              <a:t>What is your management of picture C ?</a:t>
            </a:r>
            <a:endParaRPr/>
          </a:p>
          <a:p>
            <a:pPr indent="-228600" lvl="1" marL="685800" rtl="0" algn="l">
              <a:lnSpc>
                <a:spcPct val="90000"/>
              </a:lnSpc>
              <a:spcBef>
                <a:spcPts val="500"/>
              </a:spcBef>
              <a:spcAft>
                <a:spcPts val="0"/>
              </a:spcAft>
              <a:buClr>
                <a:srgbClr val="FF9900"/>
              </a:buClr>
              <a:buSzPts val="2400"/>
              <a:buChar char="o"/>
            </a:pPr>
            <a:r>
              <a:rPr b="1" lang="en-US">
                <a:solidFill>
                  <a:srgbClr val="FF9900"/>
                </a:solidFill>
              </a:rPr>
              <a:t>Encourage the mother to push down</a:t>
            </a:r>
            <a:endParaRPr b="1">
              <a:solidFill>
                <a:srgbClr val="FF9900"/>
              </a:solidFill>
            </a:endParaRPr>
          </a:p>
          <a:p>
            <a:pPr indent="-228600" lvl="1" marL="685800" rtl="0" algn="l">
              <a:lnSpc>
                <a:spcPct val="90000"/>
              </a:lnSpc>
              <a:spcBef>
                <a:spcPts val="500"/>
              </a:spcBef>
              <a:spcAft>
                <a:spcPts val="0"/>
              </a:spcAft>
              <a:buClr>
                <a:srgbClr val="FF9900"/>
              </a:buClr>
              <a:buSzPts val="2400"/>
              <a:buChar char="o"/>
            </a:pPr>
            <a:r>
              <a:rPr b="1" lang="en-US">
                <a:solidFill>
                  <a:srgbClr val="FF9900"/>
                </a:solidFill>
              </a:rPr>
              <a:t>Continue to monitor the mother and fetus</a:t>
            </a:r>
            <a:endParaRPr b="1">
              <a:solidFill>
                <a:srgbClr val="FF9900"/>
              </a:solidFill>
            </a:endParaRPr>
          </a:p>
          <a:p>
            <a:pPr indent="-228600" lvl="1" marL="685800" rtl="0" algn="l">
              <a:lnSpc>
                <a:spcPct val="90000"/>
              </a:lnSpc>
              <a:spcBef>
                <a:spcPts val="500"/>
              </a:spcBef>
              <a:spcAft>
                <a:spcPts val="0"/>
              </a:spcAft>
              <a:buClr>
                <a:srgbClr val="FF9900"/>
              </a:buClr>
              <a:buSzPts val="2400"/>
              <a:buChar char="o"/>
            </a:pPr>
            <a:r>
              <a:rPr b="1" lang="en-US">
                <a:solidFill>
                  <a:srgbClr val="FF9900"/>
                </a:solidFill>
              </a:rPr>
              <a:t>Controlled delivery of the head is needed by pushing the hand against the perineum</a:t>
            </a:r>
            <a:endParaRPr b="1">
              <a:solidFill>
                <a:srgbClr val="FF9900"/>
              </a:solidFill>
            </a:endParaRPr>
          </a:p>
        </p:txBody>
      </p:sp>
      <p:pic>
        <p:nvPicPr>
          <p:cNvPr id="1425" name="Google Shape;1425;p164"/>
          <p:cNvPicPr preferRelativeResize="0"/>
          <p:nvPr/>
        </p:nvPicPr>
        <p:blipFill rotWithShape="1">
          <a:blip r:embed="rId3">
            <a:alphaModFix/>
          </a:blip>
          <a:srcRect b="22120" l="7293" r="7858" t="28901"/>
          <a:stretch/>
        </p:blipFill>
        <p:spPr>
          <a:xfrm>
            <a:off x="7850221" y="1305026"/>
            <a:ext cx="3503578" cy="1137604"/>
          </a:xfrm>
          <a:prstGeom prst="rect">
            <a:avLst/>
          </a:prstGeom>
          <a:noFill/>
          <a:ln>
            <a:noFill/>
          </a:ln>
          <a:effectLst>
            <a:outerShdw blurRad="292100" rotWithShape="0" algn="tl" dir="2700000" dist="139700">
              <a:srgbClr val="333333">
                <a:alpha val="64705"/>
              </a:srgbClr>
            </a:outerShdw>
          </a:effectLst>
        </p:spPr>
      </p:pic>
      <p:pic>
        <p:nvPicPr>
          <p:cNvPr descr="download (1).jpg" id="1426" name="Google Shape;1426;p164"/>
          <p:cNvPicPr preferRelativeResize="0"/>
          <p:nvPr/>
        </p:nvPicPr>
        <p:blipFill rotWithShape="1">
          <a:blip r:embed="rId4">
            <a:alphaModFix/>
          </a:blip>
          <a:srcRect b="0" l="0" r="0" t="0"/>
          <a:stretch/>
        </p:blipFill>
        <p:spPr>
          <a:xfrm>
            <a:off x="7850219" y="2457945"/>
            <a:ext cx="3503579" cy="1762876"/>
          </a:xfrm>
          <a:prstGeom prst="rect">
            <a:avLst/>
          </a:prstGeom>
          <a:noFill/>
          <a:ln>
            <a:noFill/>
          </a:ln>
          <a:effectLst>
            <a:outerShdw blurRad="292100" rotWithShape="0" algn="tl" dir="2700000" dist="139700">
              <a:srgbClr val="333333">
                <a:alpha val="64705"/>
              </a:srgbClr>
            </a:outerShdw>
          </a:effectLst>
        </p:spPr>
      </p:pic>
      <p:grpSp>
        <p:nvGrpSpPr>
          <p:cNvPr id="1427" name="Google Shape;1427;p164"/>
          <p:cNvGrpSpPr/>
          <p:nvPr/>
        </p:nvGrpSpPr>
        <p:grpSpPr>
          <a:xfrm>
            <a:off x="9281086" y="4296136"/>
            <a:ext cx="2072713" cy="1880827"/>
            <a:chOff x="9281086" y="4296136"/>
            <a:chExt cx="2072713" cy="1880827"/>
          </a:xfrm>
        </p:grpSpPr>
        <p:pic>
          <p:nvPicPr>
            <p:cNvPr id="1428" name="Google Shape;1428;p164"/>
            <p:cNvPicPr preferRelativeResize="0"/>
            <p:nvPr/>
          </p:nvPicPr>
          <p:blipFill rotWithShape="1">
            <a:blip r:embed="rId5">
              <a:alphaModFix/>
            </a:blip>
            <a:srcRect b="11905" l="0" r="0" t="9099"/>
            <a:stretch/>
          </p:blipFill>
          <p:spPr>
            <a:xfrm>
              <a:off x="9289915" y="4296136"/>
              <a:ext cx="2063884" cy="1880827"/>
            </a:xfrm>
            <a:prstGeom prst="rect">
              <a:avLst/>
            </a:prstGeom>
            <a:noFill/>
            <a:ln>
              <a:noFill/>
            </a:ln>
            <a:effectLst>
              <a:outerShdw blurRad="292100" rotWithShape="0" algn="tl" dir="2700000" dist="139700">
                <a:srgbClr val="333333">
                  <a:alpha val="64705"/>
                </a:srgbClr>
              </a:outerShdw>
            </a:effectLst>
          </p:spPr>
        </p:pic>
        <p:sp>
          <p:nvSpPr>
            <p:cNvPr id="1429" name="Google Shape;1429;p164"/>
            <p:cNvSpPr txBox="1"/>
            <p:nvPr/>
          </p:nvSpPr>
          <p:spPr>
            <a:xfrm>
              <a:off x="9281086" y="5776853"/>
              <a:ext cx="320922" cy="4001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Calibri"/>
                  <a:ea typeface="Calibri"/>
                  <a:cs typeface="Calibri"/>
                  <a:sym typeface="Calibri"/>
                </a:rPr>
                <a:t>C</a:t>
              </a:r>
              <a:endParaRPr/>
            </a:p>
          </p:txBody>
        </p:sp>
      </p:grpSp>
    </p:spTree>
  </p:cSld>
  <p:clrMapOvr>
    <a:masterClrMapping/>
  </p:clrMapOvr>
</p:sld>
</file>

<file path=ppt/slides/slide1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3" name="Shape 1433"/>
        <p:cNvGrpSpPr/>
        <p:nvPr/>
      </p:nvGrpSpPr>
      <p:grpSpPr>
        <a:xfrm>
          <a:off x="0" y="0"/>
          <a:ext cx="0" cy="0"/>
          <a:chOff x="0" y="0"/>
          <a:chExt cx="0" cy="0"/>
        </a:xfrm>
      </p:grpSpPr>
      <p:sp>
        <p:nvSpPr>
          <p:cNvPr id="1434" name="Google Shape;1434;p165"/>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Mini-OSCE Q4</a:t>
            </a:r>
            <a:endParaRPr/>
          </a:p>
        </p:txBody>
      </p:sp>
      <p:sp>
        <p:nvSpPr>
          <p:cNvPr id="1435" name="Google Shape;1435;p165"/>
          <p:cNvSpPr txBox="1"/>
          <p:nvPr>
            <p:ph idx="1" type="body"/>
          </p:nvPr>
        </p:nvSpPr>
        <p:spPr>
          <a:xfrm>
            <a:off x="838200" y="1305026"/>
            <a:ext cx="7025364" cy="48719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800"/>
              <a:buChar char="❖"/>
            </a:pPr>
            <a:r>
              <a:rPr b="1" lang="en-US"/>
              <a:t>At admission, describe the following</a:t>
            </a:r>
            <a:r>
              <a:rPr lang="en-US"/>
              <a:t>:</a:t>
            </a:r>
            <a:endParaRPr/>
          </a:p>
          <a:p>
            <a:pPr indent="-228600" lvl="1" marL="685800" rtl="0" algn="l">
              <a:lnSpc>
                <a:spcPct val="90000"/>
              </a:lnSpc>
              <a:spcBef>
                <a:spcPts val="500"/>
              </a:spcBef>
              <a:spcAft>
                <a:spcPts val="0"/>
              </a:spcAft>
              <a:buClr>
                <a:srgbClr val="45515E"/>
              </a:buClr>
              <a:buSzPts val="2400"/>
              <a:buChar char="o"/>
            </a:pPr>
            <a:r>
              <a:rPr b="1" lang="en-US"/>
              <a:t>Dilation</a:t>
            </a:r>
            <a:r>
              <a:rPr lang="en-US"/>
              <a:t>: </a:t>
            </a:r>
            <a:r>
              <a:rPr b="1" lang="en-US">
                <a:solidFill>
                  <a:srgbClr val="FF9900"/>
                </a:solidFill>
              </a:rPr>
              <a:t>4cm</a:t>
            </a:r>
            <a:endParaRPr b="1">
              <a:solidFill>
                <a:srgbClr val="FF9900"/>
              </a:solidFill>
            </a:endParaRPr>
          </a:p>
          <a:p>
            <a:pPr indent="-228600" lvl="1" marL="685800" rtl="0" algn="l">
              <a:lnSpc>
                <a:spcPct val="90000"/>
              </a:lnSpc>
              <a:spcBef>
                <a:spcPts val="500"/>
              </a:spcBef>
              <a:spcAft>
                <a:spcPts val="0"/>
              </a:spcAft>
              <a:buClr>
                <a:srgbClr val="45515E"/>
              </a:buClr>
              <a:buSzPts val="2400"/>
              <a:buChar char="o"/>
            </a:pPr>
            <a:r>
              <a:rPr b="1" lang="en-US"/>
              <a:t>Head descent</a:t>
            </a:r>
            <a:r>
              <a:rPr lang="en-US"/>
              <a:t>: </a:t>
            </a:r>
            <a:r>
              <a:rPr b="1" lang="en-US">
                <a:solidFill>
                  <a:srgbClr val="FF9900"/>
                </a:solidFill>
              </a:rPr>
              <a:t>4/5</a:t>
            </a:r>
            <a:endParaRPr b="1">
              <a:solidFill>
                <a:srgbClr val="FF9900"/>
              </a:solidFill>
            </a:endParaRPr>
          </a:p>
          <a:p>
            <a:pPr indent="-228600" lvl="0" marL="228600" rtl="0" algn="l">
              <a:lnSpc>
                <a:spcPct val="90000"/>
              </a:lnSpc>
              <a:spcBef>
                <a:spcPts val="1000"/>
              </a:spcBef>
              <a:spcAft>
                <a:spcPts val="0"/>
              </a:spcAft>
              <a:buClr>
                <a:srgbClr val="45515E"/>
              </a:buClr>
              <a:buSzPts val="2800"/>
              <a:buChar char="❖"/>
            </a:pPr>
            <a:r>
              <a:rPr b="1" lang="en-US"/>
              <a:t>What is you interpretation about labor progress ?</a:t>
            </a:r>
            <a:endParaRPr/>
          </a:p>
          <a:p>
            <a:pPr indent="-228600" lvl="1" marL="685800" rtl="0" algn="l">
              <a:lnSpc>
                <a:spcPct val="90000"/>
              </a:lnSpc>
              <a:spcBef>
                <a:spcPts val="500"/>
              </a:spcBef>
              <a:spcAft>
                <a:spcPts val="0"/>
              </a:spcAft>
              <a:buClr>
                <a:srgbClr val="FF9900"/>
              </a:buClr>
              <a:buSzPts val="2400"/>
              <a:buChar char="o"/>
            </a:pPr>
            <a:r>
              <a:rPr b="1" lang="en-US">
                <a:solidFill>
                  <a:srgbClr val="FF9900"/>
                </a:solidFill>
              </a:rPr>
              <a:t>Primary dysfunction of labor</a:t>
            </a:r>
            <a:endParaRPr b="1">
              <a:solidFill>
                <a:srgbClr val="FF9900"/>
              </a:solidFill>
            </a:endParaRPr>
          </a:p>
          <a:p>
            <a:pPr indent="-228600" lvl="0" marL="228600" rtl="0" algn="l">
              <a:lnSpc>
                <a:spcPct val="90000"/>
              </a:lnSpc>
              <a:spcBef>
                <a:spcPts val="1000"/>
              </a:spcBef>
              <a:spcAft>
                <a:spcPts val="0"/>
              </a:spcAft>
              <a:buClr>
                <a:srgbClr val="45515E"/>
              </a:buClr>
              <a:buSzPts val="2800"/>
              <a:buChar char="❖"/>
            </a:pPr>
            <a:r>
              <a:rPr b="1" lang="en-US"/>
              <a:t>Mention 3 findings from Partogram support your</a:t>
            </a:r>
            <a:endParaRPr/>
          </a:p>
          <a:p>
            <a:pPr indent="-228600" lvl="1" marL="685800" rtl="0" algn="l">
              <a:lnSpc>
                <a:spcPct val="90000"/>
              </a:lnSpc>
              <a:spcBef>
                <a:spcPts val="500"/>
              </a:spcBef>
              <a:spcAft>
                <a:spcPts val="0"/>
              </a:spcAft>
              <a:buClr>
                <a:srgbClr val="FF9900"/>
              </a:buClr>
              <a:buSzPts val="2400"/>
              <a:buChar char="o"/>
            </a:pPr>
            <a:r>
              <a:rPr b="1" lang="en-US">
                <a:solidFill>
                  <a:srgbClr val="FF9900"/>
                </a:solidFill>
              </a:rPr>
              <a:t>Poor </a:t>
            </a:r>
            <a:r>
              <a:rPr b="1" lang="en-US">
                <a:solidFill>
                  <a:srgbClr val="FF9900"/>
                </a:solidFill>
              </a:rPr>
              <a:t>Cervical dilatation progression  </a:t>
            </a:r>
            <a:endParaRPr b="1">
              <a:solidFill>
                <a:srgbClr val="FF9900"/>
              </a:solidFill>
            </a:endParaRPr>
          </a:p>
          <a:p>
            <a:pPr indent="-228600" lvl="1" marL="685800" rtl="0" algn="l">
              <a:lnSpc>
                <a:spcPct val="90000"/>
              </a:lnSpc>
              <a:spcBef>
                <a:spcPts val="500"/>
              </a:spcBef>
              <a:spcAft>
                <a:spcPts val="0"/>
              </a:spcAft>
              <a:buClr>
                <a:srgbClr val="FF9900"/>
              </a:buClr>
              <a:buSzPts val="2400"/>
              <a:buChar char="o"/>
            </a:pPr>
            <a:r>
              <a:rPr b="1" lang="en-US">
                <a:solidFill>
                  <a:srgbClr val="FF9900"/>
                </a:solidFill>
              </a:rPr>
              <a:t>No descent</a:t>
            </a:r>
            <a:endParaRPr b="1">
              <a:solidFill>
                <a:srgbClr val="FF9900"/>
              </a:solidFill>
            </a:endParaRPr>
          </a:p>
          <a:p>
            <a:pPr indent="-228600" lvl="1" marL="685800" rtl="0" algn="l">
              <a:lnSpc>
                <a:spcPct val="90000"/>
              </a:lnSpc>
              <a:spcBef>
                <a:spcPts val="500"/>
              </a:spcBef>
              <a:spcAft>
                <a:spcPts val="0"/>
              </a:spcAft>
              <a:buClr>
                <a:srgbClr val="FF9900"/>
              </a:buClr>
              <a:buSzPts val="2400"/>
              <a:buChar char="o"/>
            </a:pPr>
            <a:r>
              <a:rPr b="1" lang="en-US">
                <a:solidFill>
                  <a:srgbClr val="FF9900"/>
                </a:solidFill>
              </a:rPr>
              <a:t>FHR worsening </a:t>
            </a:r>
            <a:endParaRPr b="1">
              <a:solidFill>
                <a:srgbClr val="FF9900"/>
              </a:solidFill>
            </a:endParaRPr>
          </a:p>
        </p:txBody>
      </p:sp>
      <p:pic>
        <p:nvPicPr>
          <p:cNvPr descr="C:\Users\Pc city\Downloads\87175986_194634831811948_4984238156061605888_n.jpg" id="1436" name="Google Shape;1436;p165"/>
          <p:cNvPicPr preferRelativeResize="0"/>
          <p:nvPr/>
        </p:nvPicPr>
        <p:blipFill rotWithShape="1">
          <a:blip r:embed="rId3">
            <a:alphaModFix/>
          </a:blip>
          <a:srcRect b="2727" l="12409" r="8159" t="1634"/>
          <a:stretch/>
        </p:blipFill>
        <p:spPr>
          <a:xfrm>
            <a:off x="7863564" y="1305026"/>
            <a:ext cx="3490236" cy="3443492"/>
          </a:xfrm>
          <a:prstGeom prst="rect">
            <a:avLst/>
          </a:prstGeom>
          <a:noFill/>
          <a:ln>
            <a:noFill/>
          </a:ln>
        </p:spPr>
      </p:pic>
    </p:spTree>
  </p:cSld>
  <p:clrMapOvr>
    <a:masterClrMapping/>
  </p:clrMapOvr>
</p:sld>
</file>

<file path=ppt/slides/slide1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0" name="Shape 1440"/>
        <p:cNvGrpSpPr/>
        <p:nvPr/>
      </p:nvGrpSpPr>
      <p:grpSpPr>
        <a:xfrm>
          <a:off x="0" y="0"/>
          <a:ext cx="0" cy="0"/>
          <a:chOff x="0" y="0"/>
          <a:chExt cx="0" cy="0"/>
        </a:xfrm>
      </p:grpSpPr>
      <p:sp>
        <p:nvSpPr>
          <p:cNvPr id="1441" name="Google Shape;1441;p166"/>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Mini-OSCE Q5</a:t>
            </a:r>
            <a:endParaRPr/>
          </a:p>
        </p:txBody>
      </p:sp>
      <p:sp>
        <p:nvSpPr>
          <p:cNvPr id="1442" name="Google Shape;1442;p166"/>
          <p:cNvSpPr txBox="1"/>
          <p:nvPr>
            <p:ph idx="1" type="body"/>
          </p:nvPr>
        </p:nvSpPr>
        <p:spPr>
          <a:xfrm>
            <a:off x="838200" y="1305026"/>
            <a:ext cx="6866106" cy="4871938"/>
          </a:xfrm>
          <a:prstGeom prst="rect">
            <a:avLst/>
          </a:prstGeom>
          <a:noFill/>
          <a:ln>
            <a:noFill/>
          </a:ln>
        </p:spPr>
        <p:txBody>
          <a:bodyPr anchorCtr="0" anchor="t" bIns="45700" lIns="91425" spcFirstLastPara="1" rIns="91425" wrap="square" tIns="45700">
            <a:normAutofit fontScale="92500" lnSpcReduction="20000"/>
          </a:bodyPr>
          <a:lstStyle/>
          <a:p>
            <a:pPr indent="-228600" lvl="0" marL="228600" rtl="0" algn="l">
              <a:lnSpc>
                <a:spcPct val="90000"/>
              </a:lnSpc>
              <a:spcBef>
                <a:spcPts val="0"/>
              </a:spcBef>
              <a:spcAft>
                <a:spcPts val="0"/>
              </a:spcAft>
              <a:buClr>
                <a:srgbClr val="45515E"/>
              </a:buClr>
              <a:buSzPct val="100000"/>
              <a:buChar char="❖"/>
            </a:pPr>
            <a:r>
              <a:rPr b="1" lang="en-US"/>
              <a:t>What is the vaginal examination finding on admission ?</a:t>
            </a:r>
            <a:endParaRPr/>
          </a:p>
          <a:p>
            <a:pPr indent="-228600" lvl="1" marL="685800" rtl="0" algn="l">
              <a:lnSpc>
                <a:spcPct val="90000"/>
              </a:lnSpc>
              <a:spcBef>
                <a:spcPts val="500"/>
              </a:spcBef>
              <a:spcAft>
                <a:spcPts val="0"/>
              </a:spcAft>
              <a:buClr>
                <a:srgbClr val="FF9900"/>
              </a:buClr>
              <a:buSzPct val="100000"/>
              <a:buChar char="o"/>
            </a:pPr>
            <a:r>
              <a:rPr b="1" lang="en-US">
                <a:solidFill>
                  <a:srgbClr val="FF9900"/>
                </a:solidFill>
              </a:rPr>
              <a:t>Intact membranes</a:t>
            </a:r>
            <a:endParaRPr b="1">
              <a:solidFill>
                <a:srgbClr val="FF9900"/>
              </a:solidFill>
            </a:endParaRPr>
          </a:p>
          <a:p>
            <a:pPr indent="-228600" lvl="1" marL="685800" rtl="0" algn="l">
              <a:lnSpc>
                <a:spcPct val="90000"/>
              </a:lnSpc>
              <a:spcBef>
                <a:spcPts val="500"/>
              </a:spcBef>
              <a:spcAft>
                <a:spcPts val="0"/>
              </a:spcAft>
              <a:buClr>
                <a:srgbClr val="FF9900"/>
              </a:buClr>
              <a:buSzPct val="100000"/>
              <a:buChar char="o"/>
            </a:pPr>
            <a:r>
              <a:rPr b="1" lang="en-US">
                <a:solidFill>
                  <a:srgbClr val="FF9900"/>
                </a:solidFill>
              </a:rPr>
              <a:t>No molding</a:t>
            </a:r>
            <a:endParaRPr b="1">
              <a:solidFill>
                <a:srgbClr val="FF9900"/>
              </a:solidFill>
            </a:endParaRPr>
          </a:p>
          <a:p>
            <a:pPr indent="-228600" lvl="1" marL="685800" rtl="0" algn="l">
              <a:lnSpc>
                <a:spcPct val="90000"/>
              </a:lnSpc>
              <a:spcBef>
                <a:spcPts val="500"/>
              </a:spcBef>
              <a:spcAft>
                <a:spcPts val="0"/>
              </a:spcAft>
              <a:buClr>
                <a:srgbClr val="FF9900"/>
              </a:buClr>
              <a:buSzPct val="100000"/>
              <a:buChar char="o"/>
            </a:pPr>
            <a:r>
              <a:rPr b="1" lang="en-US">
                <a:solidFill>
                  <a:srgbClr val="FF9900"/>
                </a:solidFill>
              </a:rPr>
              <a:t>Cervical dilation = 5cm</a:t>
            </a:r>
            <a:endParaRPr b="1">
              <a:solidFill>
                <a:srgbClr val="FF9900"/>
              </a:solidFill>
            </a:endParaRPr>
          </a:p>
          <a:p>
            <a:pPr indent="-228600" lvl="0" marL="228600" rtl="0" algn="l">
              <a:lnSpc>
                <a:spcPct val="90000"/>
              </a:lnSpc>
              <a:spcBef>
                <a:spcPts val="1000"/>
              </a:spcBef>
              <a:spcAft>
                <a:spcPts val="0"/>
              </a:spcAft>
              <a:buClr>
                <a:srgbClr val="45515E"/>
              </a:buClr>
              <a:buSzPct val="100000"/>
              <a:buChar char="❖"/>
            </a:pPr>
            <a:r>
              <a:rPr b="1" lang="en-US"/>
              <a:t>what are the physical findings in vaginal exam at 5 pm that indicate obstructed labor?</a:t>
            </a:r>
            <a:endParaRPr/>
          </a:p>
          <a:p>
            <a:pPr indent="-228600" lvl="1" marL="685800" rtl="0" algn="l">
              <a:lnSpc>
                <a:spcPct val="90000"/>
              </a:lnSpc>
              <a:spcBef>
                <a:spcPts val="500"/>
              </a:spcBef>
              <a:spcAft>
                <a:spcPts val="0"/>
              </a:spcAft>
              <a:buClr>
                <a:srgbClr val="FF9900"/>
              </a:buClr>
              <a:buSzPct val="100000"/>
              <a:buChar char="o"/>
            </a:pPr>
            <a:r>
              <a:rPr b="1" lang="en-US">
                <a:solidFill>
                  <a:srgbClr val="FF9900"/>
                </a:solidFill>
              </a:rPr>
              <a:t>Fetal bradycardia</a:t>
            </a:r>
            <a:endParaRPr b="1">
              <a:solidFill>
                <a:srgbClr val="FF9900"/>
              </a:solidFill>
            </a:endParaRPr>
          </a:p>
          <a:p>
            <a:pPr indent="-228600" lvl="1" marL="685800" rtl="0" algn="l">
              <a:lnSpc>
                <a:spcPct val="90000"/>
              </a:lnSpc>
              <a:spcBef>
                <a:spcPts val="500"/>
              </a:spcBef>
              <a:spcAft>
                <a:spcPts val="0"/>
              </a:spcAft>
              <a:buClr>
                <a:srgbClr val="FF9900"/>
              </a:buClr>
              <a:buSzPct val="100000"/>
              <a:buChar char="o"/>
            </a:pPr>
            <a:r>
              <a:rPr b="1" lang="en-US">
                <a:solidFill>
                  <a:srgbClr val="FF9900"/>
                </a:solidFill>
              </a:rPr>
              <a:t>Meconium-stained amniotic fluid</a:t>
            </a:r>
            <a:endParaRPr b="1">
              <a:solidFill>
                <a:srgbClr val="FF9900"/>
              </a:solidFill>
            </a:endParaRPr>
          </a:p>
          <a:p>
            <a:pPr indent="-228600" lvl="1" marL="685800" rtl="0" algn="l">
              <a:lnSpc>
                <a:spcPct val="90000"/>
              </a:lnSpc>
              <a:spcBef>
                <a:spcPts val="500"/>
              </a:spcBef>
              <a:spcAft>
                <a:spcPts val="0"/>
              </a:spcAft>
              <a:buClr>
                <a:srgbClr val="FF9900"/>
              </a:buClr>
              <a:buSzPct val="100000"/>
              <a:buChar char="o"/>
            </a:pPr>
            <a:r>
              <a:rPr b="1" lang="en-US">
                <a:solidFill>
                  <a:srgbClr val="FF9900"/>
                </a:solidFill>
              </a:rPr>
              <a:t>Severe head molding</a:t>
            </a:r>
            <a:endParaRPr b="1">
              <a:solidFill>
                <a:srgbClr val="FF9900"/>
              </a:solidFill>
            </a:endParaRPr>
          </a:p>
          <a:p>
            <a:pPr indent="-228600" lvl="1" marL="685800" rtl="0" algn="l">
              <a:lnSpc>
                <a:spcPct val="90000"/>
              </a:lnSpc>
              <a:spcBef>
                <a:spcPts val="500"/>
              </a:spcBef>
              <a:spcAft>
                <a:spcPts val="0"/>
              </a:spcAft>
              <a:buClr>
                <a:srgbClr val="FF9900"/>
              </a:buClr>
              <a:buSzPct val="100000"/>
              <a:buChar char="o"/>
            </a:pPr>
            <a:r>
              <a:rPr b="1" lang="en-US">
                <a:solidFill>
                  <a:srgbClr val="FF9900"/>
                </a:solidFill>
              </a:rPr>
              <a:t>Arrest of cervical dilation at 8 cm</a:t>
            </a:r>
            <a:endParaRPr b="1">
              <a:solidFill>
                <a:srgbClr val="FF9900"/>
              </a:solidFill>
            </a:endParaRPr>
          </a:p>
          <a:p>
            <a:pPr indent="-228600" lvl="0" marL="228600" rtl="0" algn="l">
              <a:lnSpc>
                <a:spcPct val="90000"/>
              </a:lnSpc>
              <a:spcBef>
                <a:spcPts val="1000"/>
              </a:spcBef>
              <a:spcAft>
                <a:spcPts val="0"/>
              </a:spcAft>
              <a:buClr>
                <a:srgbClr val="45515E"/>
              </a:buClr>
              <a:buSzPct val="100000"/>
              <a:buChar char="❖"/>
            </a:pPr>
            <a:r>
              <a:rPr b="1" lang="en-US"/>
              <a:t>What is the action you would do to the pt now?</a:t>
            </a:r>
            <a:endParaRPr/>
          </a:p>
          <a:p>
            <a:pPr indent="-228600" lvl="1" marL="685800" rtl="0" algn="l">
              <a:lnSpc>
                <a:spcPct val="90000"/>
              </a:lnSpc>
              <a:spcBef>
                <a:spcPts val="500"/>
              </a:spcBef>
              <a:spcAft>
                <a:spcPts val="0"/>
              </a:spcAft>
              <a:buClr>
                <a:srgbClr val="FF9900"/>
              </a:buClr>
              <a:buSzPct val="100000"/>
              <a:buChar char="o"/>
            </a:pPr>
            <a:r>
              <a:rPr b="1" lang="en-US">
                <a:solidFill>
                  <a:srgbClr val="FF9900"/>
                </a:solidFill>
              </a:rPr>
              <a:t>Cesarean</a:t>
            </a:r>
            <a:r>
              <a:rPr b="1" lang="en-US">
                <a:solidFill>
                  <a:srgbClr val="FF9900"/>
                </a:solidFill>
              </a:rPr>
              <a:t> section</a:t>
            </a:r>
            <a:endParaRPr b="1">
              <a:solidFill>
                <a:srgbClr val="FF9900"/>
              </a:solidFill>
            </a:endParaRPr>
          </a:p>
        </p:txBody>
      </p:sp>
      <p:pic>
        <p:nvPicPr>
          <p:cNvPr id="1443" name="Google Shape;1443;p166"/>
          <p:cNvPicPr preferRelativeResize="0"/>
          <p:nvPr/>
        </p:nvPicPr>
        <p:blipFill rotWithShape="1">
          <a:blip r:embed="rId3">
            <a:alphaModFix/>
          </a:blip>
          <a:srcRect b="7385" l="10505" r="6966" t="7157"/>
          <a:stretch/>
        </p:blipFill>
        <p:spPr>
          <a:xfrm>
            <a:off x="7825059" y="1305026"/>
            <a:ext cx="3528741" cy="487193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17"/>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Fetal Attitude</a:t>
            </a:r>
            <a:endParaRPr/>
          </a:p>
        </p:txBody>
      </p:sp>
      <p:sp>
        <p:nvSpPr>
          <p:cNvPr id="253" name="Google Shape;253;p17"/>
          <p:cNvSpPr txBox="1"/>
          <p:nvPr>
            <p:ph idx="1" type="body"/>
          </p:nvPr>
        </p:nvSpPr>
        <p:spPr>
          <a:xfrm>
            <a:off x="838200" y="1305026"/>
            <a:ext cx="10515600" cy="86424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600"/>
              <a:buChar char="❖"/>
            </a:pPr>
            <a:r>
              <a:rPr b="1" lang="en-US" sz="2600"/>
              <a:t>Definition</a:t>
            </a:r>
            <a:r>
              <a:rPr lang="en-US" sz="2600"/>
              <a:t>: degree of extension/flexion of the fetal head during cephalic presentation</a:t>
            </a:r>
            <a:endParaRPr/>
          </a:p>
        </p:txBody>
      </p:sp>
      <p:sp>
        <p:nvSpPr>
          <p:cNvPr id="254" name="Google Shape;254;p17"/>
          <p:cNvSpPr txBox="1"/>
          <p:nvPr/>
        </p:nvSpPr>
        <p:spPr>
          <a:xfrm>
            <a:off x="838199" y="2169268"/>
            <a:ext cx="6292175" cy="4007696"/>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rgbClr val="45515E"/>
              </a:buClr>
              <a:buSzPts val="2600"/>
              <a:buFont typeface="Noto Sans Symbols"/>
              <a:buChar char="❖"/>
            </a:pPr>
            <a:r>
              <a:rPr b="1" lang="en-US" sz="2600">
                <a:solidFill>
                  <a:srgbClr val="45515E"/>
                </a:solidFill>
                <a:latin typeface="Calibri"/>
                <a:ea typeface="Calibri"/>
                <a:cs typeface="Calibri"/>
                <a:sym typeface="Calibri"/>
              </a:rPr>
              <a:t>Types</a:t>
            </a:r>
            <a:endParaRPr/>
          </a:p>
          <a:p>
            <a:pPr indent="-457200" lvl="1" marL="914400" marR="0" rtl="0" algn="l">
              <a:lnSpc>
                <a:spcPct val="90000"/>
              </a:lnSpc>
              <a:spcBef>
                <a:spcPts val="500"/>
              </a:spcBef>
              <a:spcAft>
                <a:spcPts val="0"/>
              </a:spcAft>
              <a:buClr>
                <a:srgbClr val="45515E"/>
              </a:buClr>
              <a:buSzPts val="2400"/>
              <a:buFont typeface="Calibri"/>
              <a:buAutoNum type="alphaUcPeriod"/>
            </a:pPr>
            <a:r>
              <a:rPr b="0" i="0" lang="en-US" sz="2400" u="none" cap="none" strike="noStrike">
                <a:solidFill>
                  <a:srgbClr val="45515E"/>
                </a:solidFill>
                <a:latin typeface="Calibri"/>
                <a:ea typeface="Calibri"/>
                <a:cs typeface="Calibri"/>
                <a:sym typeface="Calibri"/>
              </a:rPr>
              <a:t>Vertex presentation </a:t>
            </a:r>
            <a:r>
              <a:rPr b="1" i="0" lang="en-US" sz="2400" u="none" cap="none" strike="noStrike">
                <a:solidFill>
                  <a:srgbClr val="FF0000"/>
                </a:solidFill>
                <a:latin typeface="Calibri"/>
                <a:ea typeface="Calibri"/>
                <a:cs typeface="Calibri"/>
                <a:sym typeface="Calibri"/>
              </a:rPr>
              <a:t>(maximally flexed) </a:t>
            </a:r>
            <a:endParaRPr/>
          </a:p>
          <a:p>
            <a:pPr indent="-228600" lvl="2" marL="1143000" marR="0" rtl="0" algn="l">
              <a:lnSpc>
                <a:spcPct val="90000"/>
              </a:lnSpc>
              <a:spcBef>
                <a:spcPts val="500"/>
              </a:spcBef>
              <a:spcAft>
                <a:spcPts val="0"/>
              </a:spcAft>
              <a:buClr>
                <a:srgbClr val="45515E"/>
              </a:buClr>
              <a:buSzPts val="2200"/>
              <a:buFont typeface="Arial"/>
              <a:buChar char="•"/>
            </a:pPr>
            <a:r>
              <a:rPr b="0" i="0" lang="en-US" sz="2200" u="none" cap="none" strike="noStrike">
                <a:solidFill>
                  <a:srgbClr val="45515E"/>
                </a:solidFill>
                <a:latin typeface="Calibri"/>
                <a:ea typeface="Calibri"/>
                <a:cs typeface="Calibri"/>
                <a:sym typeface="Calibri"/>
              </a:rPr>
              <a:t>most common attitude</a:t>
            </a:r>
            <a:endParaRPr/>
          </a:p>
          <a:p>
            <a:pPr indent="-457200" lvl="1" marL="914400" marR="0" rtl="0" algn="l">
              <a:lnSpc>
                <a:spcPct val="90000"/>
              </a:lnSpc>
              <a:spcBef>
                <a:spcPts val="500"/>
              </a:spcBef>
              <a:spcAft>
                <a:spcPts val="0"/>
              </a:spcAft>
              <a:buClr>
                <a:srgbClr val="45515E"/>
              </a:buClr>
              <a:buSzPts val="2400"/>
              <a:buFont typeface="Calibri"/>
              <a:buAutoNum type="alphaUcPeriod"/>
            </a:pPr>
            <a:r>
              <a:rPr b="0" i="0" lang="en-US" sz="2400" u="none" cap="none" strike="noStrike">
                <a:solidFill>
                  <a:srgbClr val="45515E"/>
                </a:solidFill>
                <a:latin typeface="Calibri"/>
                <a:ea typeface="Calibri"/>
                <a:cs typeface="Calibri"/>
                <a:sym typeface="Calibri"/>
              </a:rPr>
              <a:t>Forehead presentation (</a:t>
            </a:r>
            <a:r>
              <a:rPr b="1" i="0" lang="en-US" sz="2400" u="none" cap="none" strike="noStrike">
                <a:solidFill>
                  <a:srgbClr val="FF0000"/>
                </a:solidFill>
                <a:latin typeface="Calibri"/>
                <a:ea typeface="Calibri"/>
                <a:cs typeface="Calibri"/>
                <a:sym typeface="Calibri"/>
              </a:rPr>
              <a:t>partially flexed</a:t>
            </a:r>
            <a:r>
              <a:rPr b="0" i="0" lang="en-US" sz="2400" u="none" cap="none" strike="noStrike">
                <a:solidFill>
                  <a:srgbClr val="45515E"/>
                </a:solidFill>
                <a:latin typeface="Calibri"/>
                <a:ea typeface="Calibri"/>
                <a:cs typeface="Calibri"/>
                <a:sym typeface="Calibri"/>
              </a:rPr>
              <a:t>) </a:t>
            </a:r>
            <a:endParaRPr/>
          </a:p>
          <a:p>
            <a:pPr indent="-228600" lvl="2" marL="1143000" marR="0" rtl="0" algn="l">
              <a:lnSpc>
                <a:spcPct val="90000"/>
              </a:lnSpc>
              <a:spcBef>
                <a:spcPts val="500"/>
              </a:spcBef>
              <a:spcAft>
                <a:spcPts val="0"/>
              </a:spcAft>
              <a:buClr>
                <a:srgbClr val="45515E"/>
              </a:buClr>
              <a:buSzPts val="2200"/>
              <a:buFont typeface="Arial"/>
              <a:buChar char="•"/>
            </a:pPr>
            <a:r>
              <a:rPr b="0" i="0" lang="en-US" sz="2200" u="none" cap="none" strike="noStrike">
                <a:solidFill>
                  <a:srgbClr val="45515E"/>
                </a:solidFill>
                <a:latin typeface="Calibri"/>
                <a:ea typeface="Calibri"/>
                <a:cs typeface="Calibri"/>
                <a:sym typeface="Calibri"/>
              </a:rPr>
              <a:t>Spontaneous vaginal delivery is possible </a:t>
            </a:r>
            <a:endParaRPr/>
          </a:p>
          <a:p>
            <a:pPr indent="-457200" lvl="1" marL="914400" marR="0" rtl="0" algn="l">
              <a:lnSpc>
                <a:spcPct val="90000"/>
              </a:lnSpc>
              <a:spcBef>
                <a:spcPts val="500"/>
              </a:spcBef>
              <a:spcAft>
                <a:spcPts val="0"/>
              </a:spcAft>
              <a:buClr>
                <a:srgbClr val="45515E"/>
              </a:buClr>
              <a:buSzPts val="2400"/>
              <a:buFont typeface="Calibri"/>
              <a:buAutoNum type="alphaUcPeriod"/>
            </a:pPr>
            <a:r>
              <a:rPr b="0" i="0" lang="en-US" sz="2400" u="none" cap="none" strike="noStrike">
                <a:solidFill>
                  <a:srgbClr val="45515E"/>
                </a:solidFill>
                <a:latin typeface="Calibri"/>
                <a:ea typeface="Calibri"/>
                <a:cs typeface="Calibri"/>
                <a:sym typeface="Calibri"/>
              </a:rPr>
              <a:t>Brow presentation (</a:t>
            </a:r>
            <a:r>
              <a:rPr b="1" i="0" lang="en-US" sz="2400" u="none" cap="none" strike="noStrike">
                <a:solidFill>
                  <a:srgbClr val="FF0000"/>
                </a:solidFill>
                <a:latin typeface="Calibri"/>
                <a:ea typeface="Calibri"/>
                <a:cs typeface="Calibri"/>
                <a:sym typeface="Calibri"/>
              </a:rPr>
              <a:t>partially extended</a:t>
            </a:r>
            <a:r>
              <a:rPr b="0" i="0" lang="en-US" sz="2400" u="none" cap="none" strike="noStrike">
                <a:solidFill>
                  <a:srgbClr val="45515E"/>
                </a:solidFill>
                <a:latin typeface="Calibri"/>
                <a:ea typeface="Calibri"/>
                <a:cs typeface="Calibri"/>
                <a:sym typeface="Calibri"/>
              </a:rPr>
              <a:t>)</a:t>
            </a:r>
            <a:endParaRPr/>
          </a:p>
          <a:p>
            <a:pPr indent="-457200" lvl="1" marL="914400" marR="0" rtl="0" algn="l">
              <a:lnSpc>
                <a:spcPct val="90000"/>
              </a:lnSpc>
              <a:spcBef>
                <a:spcPts val="500"/>
              </a:spcBef>
              <a:spcAft>
                <a:spcPts val="0"/>
              </a:spcAft>
              <a:buClr>
                <a:srgbClr val="45515E"/>
              </a:buClr>
              <a:buSzPts val="2400"/>
              <a:buFont typeface="Calibri"/>
              <a:buAutoNum type="alphaUcPeriod"/>
            </a:pPr>
            <a:r>
              <a:rPr b="0" i="0" lang="en-US" sz="2400" u="none" cap="none" strike="noStrike">
                <a:solidFill>
                  <a:srgbClr val="45515E"/>
                </a:solidFill>
                <a:latin typeface="Calibri"/>
                <a:ea typeface="Calibri"/>
                <a:cs typeface="Calibri"/>
                <a:sym typeface="Calibri"/>
              </a:rPr>
              <a:t>Face presentation (</a:t>
            </a:r>
            <a:r>
              <a:rPr b="1" i="0" lang="en-US" sz="2400" u="none" cap="none" strike="noStrike">
                <a:solidFill>
                  <a:srgbClr val="FF0000"/>
                </a:solidFill>
                <a:latin typeface="Calibri"/>
                <a:ea typeface="Calibri"/>
                <a:cs typeface="Calibri"/>
                <a:sym typeface="Calibri"/>
              </a:rPr>
              <a:t>maximally extended</a:t>
            </a:r>
            <a:r>
              <a:rPr b="0" i="0" lang="en-US" sz="2400" u="none" cap="none" strike="noStrike">
                <a:solidFill>
                  <a:srgbClr val="45515E"/>
                </a:solidFill>
                <a:latin typeface="Calibri"/>
                <a:ea typeface="Calibri"/>
                <a:cs typeface="Calibri"/>
                <a:sym typeface="Calibri"/>
              </a:rPr>
              <a:t>)</a:t>
            </a:r>
            <a:endParaRPr/>
          </a:p>
          <a:p>
            <a:pPr indent="-228600" lvl="2" marL="1143000" marR="0" rtl="0" algn="l">
              <a:lnSpc>
                <a:spcPct val="90000"/>
              </a:lnSpc>
              <a:spcBef>
                <a:spcPts val="500"/>
              </a:spcBef>
              <a:spcAft>
                <a:spcPts val="0"/>
              </a:spcAft>
              <a:buClr>
                <a:srgbClr val="45515E"/>
              </a:buClr>
              <a:buSzPts val="2200"/>
              <a:buFont typeface="Arial"/>
              <a:buChar char="•"/>
            </a:pPr>
            <a:r>
              <a:rPr b="0" i="0" lang="en-US" sz="2200" u="none" cap="none" strike="noStrike">
                <a:solidFill>
                  <a:srgbClr val="45515E"/>
                </a:solidFill>
                <a:latin typeface="Calibri"/>
                <a:ea typeface="Calibri"/>
                <a:cs typeface="Calibri"/>
                <a:sym typeface="Calibri"/>
              </a:rPr>
              <a:t>Mentum anterior face presentation: </a:t>
            </a:r>
            <a:r>
              <a:rPr b="1" i="0" lang="en-US" sz="2200" u="none" cap="none" strike="noStrike">
                <a:solidFill>
                  <a:srgbClr val="00B050"/>
                </a:solidFill>
                <a:latin typeface="Calibri"/>
                <a:ea typeface="Calibri"/>
                <a:cs typeface="Calibri"/>
                <a:sym typeface="Calibri"/>
              </a:rPr>
              <a:t>Spontaneous vaginal delivery is possible</a:t>
            </a:r>
            <a:endParaRPr/>
          </a:p>
          <a:p>
            <a:pPr indent="-228600" lvl="2" marL="1143000" marR="0" rtl="0" algn="l">
              <a:lnSpc>
                <a:spcPct val="90000"/>
              </a:lnSpc>
              <a:spcBef>
                <a:spcPts val="500"/>
              </a:spcBef>
              <a:spcAft>
                <a:spcPts val="0"/>
              </a:spcAft>
              <a:buClr>
                <a:srgbClr val="45515E"/>
              </a:buClr>
              <a:buSzPts val="2200"/>
              <a:buFont typeface="Arial"/>
              <a:buChar char="•"/>
            </a:pPr>
            <a:r>
              <a:rPr b="0" i="0" lang="en-US" sz="2200" u="none" cap="none" strike="noStrike">
                <a:solidFill>
                  <a:srgbClr val="45515E"/>
                </a:solidFill>
                <a:latin typeface="Calibri"/>
                <a:ea typeface="Calibri"/>
                <a:cs typeface="Calibri"/>
                <a:sym typeface="Calibri"/>
              </a:rPr>
              <a:t>Mentum posterior face presentation </a:t>
            </a:r>
            <a:endParaRPr/>
          </a:p>
        </p:txBody>
      </p:sp>
      <p:pic>
        <p:nvPicPr>
          <p:cNvPr descr="Figure_10_2_Types_of_attitudes_500" id="255" name="Google Shape;255;p17"/>
          <p:cNvPicPr preferRelativeResize="0"/>
          <p:nvPr/>
        </p:nvPicPr>
        <p:blipFill rotWithShape="1">
          <a:blip r:embed="rId3">
            <a:alphaModFix/>
          </a:blip>
          <a:srcRect b="0" l="50187" r="9628" t="729"/>
          <a:stretch/>
        </p:blipFill>
        <p:spPr>
          <a:xfrm>
            <a:off x="9367736" y="2382907"/>
            <a:ext cx="1986064" cy="3580418"/>
          </a:xfrm>
          <a:prstGeom prst="rect">
            <a:avLst/>
          </a:prstGeom>
          <a:noFill/>
          <a:ln>
            <a:noFill/>
          </a:ln>
        </p:spPr>
      </p:pic>
      <p:pic>
        <p:nvPicPr>
          <p:cNvPr descr="Figure_10_2_Types_of_attitudes_500" id="256" name="Google Shape;256;p17"/>
          <p:cNvPicPr preferRelativeResize="0"/>
          <p:nvPr/>
        </p:nvPicPr>
        <p:blipFill rotWithShape="1">
          <a:blip r:embed="rId3">
            <a:alphaModFix/>
          </a:blip>
          <a:srcRect b="0" l="0" r="59816" t="729"/>
          <a:stretch/>
        </p:blipFill>
        <p:spPr>
          <a:xfrm>
            <a:off x="7381672" y="2382907"/>
            <a:ext cx="1986064" cy="3580418"/>
          </a:xfrm>
          <a:prstGeom prst="rect">
            <a:avLst/>
          </a:prstGeom>
          <a:noFill/>
          <a:ln>
            <a:noFill/>
          </a:ln>
        </p:spPr>
      </p:pic>
    </p:spTree>
  </p:cSld>
  <p:clrMapOvr>
    <a:masterClrMapping/>
  </p:clrMapOvr>
</p:sld>
</file>

<file path=ppt/slides/slide1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7" name="Shape 1447"/>
        <p:cNvGrpSpPr/>
        <p:nvPr/>
      </p:nvGrpSpPr>
      <p:grpSpPr>
        <a:xfrm>
          <a:off x="0" y="0"/>
          <a:ext cx="0" cy="0"/>
          <a:chOff x="0" y="0"/>
          <a:chExt cx="0" cy="0"/>
        </a:xfrm>
      </p:grpSpPr>
      <p:sp>
        <p:nvSpPr>
          <p:cNvPr id="1448" name="Google Shape;1448;p167"/>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Mini-OSCE Q6</a:t>
            </a:r>
            <a:endParaRPr/>
          </a:p>
        </p:txBody>
      </p:sp>
      <p:sp>
        <p:nvSpPr>
          <p:cNvPr id="1449" name="Google Shape;1449;p167"/>
          <p:cNvSpPr txBox="1"/>
          <p:nvPr>
            <p:ph idx="1" type="body"/>
          </p:nvPr>
        </p:nvSpPr>
        <p:spPr>
          <a:xfrm>
            <a:off x="838200" y="1305025"/>
            <a:ext cx="7410900" cy="4872000"/>
          </a:xfrm>
          <a:prstGeom prst="rect">
            <a:avLst/>
          </a:prstGeom>
          <a:noFill/>
          <a:ln>
            <a:noFill/>
          </a:ln>
        </p:spPr>
        <p:txBody>
          <a:bodyPr anchorCtr="0" anchor="t" bIns="45700" lIns="91425" spcFirstLastPara="1" rIns="91425" wrap="square" tIns="45700">
            <a:normAutofit lnSpcReduction="20000"/>
          </a:bodyPr>
          <a:lstStyle/>
          <a:p>
            <a:pPr indent="-241934" lvl="0" marL="228600" rtl="0" algn="l">
              <a:lnSpc>
                <a:spcPct val="90000"/>
              </a:lnSpc>
              <a:spcBef>
                <a:spcPts val="0"/>
              </a:spcBef>
              <a:spcAft>
                <a:spcPts val="0"/>
              </a:spcAft>
              <a:buClr>
                <a:srgbClr val="45515E"/>
              </a:buClr>
              <a:buSzPts val="2800"/>
              <a:buChar char="❖"/>
            </a:pPr>
            <a:r>
              <a:rPr b="1" lang="en-US"/>
              <a:t>Describe the following</a:t>
            </a:r>
            <a:r>
              <a:rPr lang="en-US"/>
              <a:t>:</a:t>
            </a:r>
            <a:endParaRPr/>
          </a:p>
          <a:p>
            <a:pPr indent="-240030" lvl="1" marL="685800" rtl="0" algn="l">
              <a:lnSpc>
                <a:spcPct val="90000"/>
              </a:lnSpc>
              <a:spcBef>
                <a:spcPts val="500"/>
              </a:spcBef>
              <a:spcAft>
                <a:spcPts val="0"/>
              </a:spcAft>
              <a:buClr>
                <a:srgbClr val="45515E"/>
              </a:buClr>
              <a:buSzPts val="2400"/>
              <a:buChar char="o"/>
            </a:pPr>
            <a:r>
              <a:rPr b="1" lang="en-US"/>
              <a:t>Dilation at admission </a:t>
            </a:r>
            <a:r>
              <a:rPr lang="en-US"/>
              <a:t>: </a:t>
            </a:r>
            <a:r>
              <a:rPr b="1" lang="en-US">
                <a:solidFill>
                  <a:srgbClr val="FF9900"/>
                </a:solidFill>
              </a:rPr>
              <a:t>4cm</a:t>
            </a:r>
            <a:endParaRPr b="1">
              <a:solidFill>
                <a:srgbClr val="FF9900"/>
              </a:solidFill>
            </a:endParaRPr>
          </a:p>
          <a:p>
            <a:pPr indent="-240030" lvl="1" marL="685800" rtl="0" algn="l">
              <a:lnSpc>
                <a:spcPct val="90000"/>
              </a:lnSpc>
              <a:spcBef>
                <a:spcPts val="500"/>
              </a:spcBef>
              <a:spcAft>
                <a:spcPts val="0"/>
              </a:spcAft>
              <a:buClr>
                <a:srgbClr val="45515E"/>
              </a:buClr>
              <a:buSzPts val="2400"/>
              <a:buChar char="o"/>
            </a:pPr>
            <a:r>
              <a:rPr b="1" lang="en-US"/>
              <a:t>Head descent at admission </a:t>
            </a:r>
            <a:r>
              <a:rPr lang="en-US"/>
              <a:t>: </a:t>
            </a:r>
            <a:r>
              <a:rPr b="1" lang="en-US">
                <a:solidFill>
                  <a:srgbClr val="FF9900"/>
                </a:solidFill>
              </a:rPr>
              <a:t>5/5</a:t>
            </a:r>
            <a:endParaRPr b="1">
              <a:solidFill>
                <a:srgbClr val="FF9900"/>
              </a:solidFill>
            </a:endParaRPr>
          </a:p>
          <a:p>
            <a:pPr indent="-240030" lvl="1" marL="685800" rtl="0" algn="l">
              <a:lnSpc>
                <a:spcPct val="90000"/>
              </a:lnSpc>
              <a:spcBef>
                <a:spcPts val="500"/>
              </a:spcBef>
              <a:spcAft>
                <a:spcPts val="0"/>
              </a:spcAft>
              <a:buClr>
                <a:srgbClr val="45515E"/>
              </a:buClr>
              <a:buSzPts val="2400"/>
              <a:buChar char="o"/>
            </a:pPr>
            <a:r>
              <a:rPr b="1" lang="en-US"/>
              <a:t>Uterine contractions after 3 hr of admission</a:t>
            </a:r>
            <a:r>
              <a:rPr lang="en-US"/>
              <a:t>: </a:t>
            </a:r>
            <a:r>
              <a:rPr b="1" lang="en-US">
                <a:solidFill>
                  <a:srgbClr val="FF9900"/>
                </a:solidFill>
              </a:rPr>
              <a:t>4 moderate contractions</a:t>
            </a:r>
            <a:endParaRPr b="1">
              <a:solidFill>
                <a:srgbClr val="FF9900"/>
              </a:solidFill>
            </a:endParaRPr>
          </a:p>
          <a:p>
            <a:pPr indent="-241934" lvl="0" marL="228600" rtl="0" algn="l">
              <a:lnSpc>
                <a:spcPct val="90000"/>
              </a:lnSpc>
              <a:spcBef>
                <a:spcPts val="1000"/>
              </a:spcBef>
              <a:spcAft>
                <a:spcPts val="0"/>
              </a:spcAft>
              <a:buClr>
                <a:srgbClr val="45515E"/>
              </a:buClr>
              <a:buSzPts val="2800"/>
              <a:buChar char="❖"/>
            </a:pPr>
            <a:r>
              <a:rPr b="1" lang="en-US"/>
              <a:t>How to assess the progress of labor regarding what points ?</a:t>
            </a:r>
            <a:endParaRPr/>
          </a:p>
          <a:p>
            <a:pPr indent="-240030" lvl="1" marL="685800" rtl="0" algn="l">
              <a:lnSpc>
                <a:spcPct val="90000"/>
              </a:lnSpc>
              <a:spcBef>
                <a:spcPts val="500"/>
              </a:spcBef>
              <a:spcAft>
                <a:spcPts val="0"/>
              </a:spcAft>
              <a:buClr>
                <a:srgbClr val="FF9900"/>
              </a:buClr>
              <a:buSzPts val="2400"/>
              <a:buChar char="o"/>
            </a:pPr>
            <a:r>
              <a:rPr b="1" lang="en-US">
                <a:solidFill>
                  <a:srgbClr val="FF9900"/>
                </a:solidFill>
              </a:rPr>
              <a:t>Descent, Dilatation, Molding, Uterine contractions</a:t>
            </a:r>
            <a:endParaRPr b="1">
              <a:solidFill>
                <a:srgbClr val="FF9900"/>
              </a:solidFill>
            </a:endParaRPr>
          </a:p>
          <a:p>
            <a:pPr indent="-241934" lvl="0" marL="228600" rtl="0" algn="l">
              <a:lnSpc>
                <a:spcPct val="90000"/>
              </a:lnSpc>
              <a:spcBef>
                <a:spcPts val="1000"/>
              </a:spcBef>
              <a:spcAft>
                <a:spcPts val="0"/>
              </a:spcAft>
              <a:buClr>
                <a:srgbClr val="45515E"/>
              </a:buClr>
              <a:buSzPts val="2800"/>
              <a:buChar char="❖"/>
            </a:pPr>
            <a:r>
              <a:rPr b="1" lang="en-US"/>
              <a:t>What is the name of this problem in the partogram ? And what is the most common cause?</a:t>
            </a:r>
            <a:endParaRPr/>
          </a:p>
          <a:p>
            <a:pPr indent="-240030" lvl="1" marL="685800" rtl="0" algn="l">
              <a:lnSpc>
                <a:spcPct val="90000"/>
              </a:lnSpc>
              <a:spcBef>
                <a:spcPts val="500"/>
              </a:spcBef>
              <a:spcAft>
                <a:spcPts val="0"/>
              </a:spcAft>
              <a:buClr>
                <a:srgbClr val="FF9900"/>
              </a:buClr>
              <a:buSzPts val="2400"/>
              <a:buChar char="o"/>
            </a:pPr>
            <a:r>
              <a:rPr b="1" lang="en-US">
                <a:solidFill>
                  <a:srgbClr val="FF9900"/>
                </a:solidFill>
              </a:rPr>
              <a:t>Secondary arrest, Cephalopelvic disproportion</a:t>
            </a:r>
            <a:endParaRPr b="1">
              <a:solidFill>
                <a:srgbClr val="FF9900"/>
              </a:solidFill>
            </a:endParaRPr>
          </a:p>
          <a:p>
            <a:pPr indent="-241934" lvl="0" marL="228600" rtl="0" algn="l">
              <a:lnSpc>
                <a:spcPct val="90000"/>
              </a:lnSpc>
              <a:spcBef>
                <a:spcPts val="1000"/>
              </a:spcBef>
              <a:spcAft>
                <a:spcPts val="0"/>
              </a:spcAft>
              <a:buClr>
                <a:srgbClr val="45515E"/>
              </a:buClr>
              <a:buSzPts val="2800"/>
              <a:buChar char="❖"/>
            </a:pPr>
            <a:r>
              <a:rPr b="1" lang="en-US"/>
              <a:t>What is the management in this situation ?</a:t>
            </a:r>
            <a:endParaRPr/>
          </a:p>
          <a:p>
            <a:pPr indent="-240030" lvl="1" marL="685800" rtl="0" algn="l">
              <a:lnSpc>
                <a:spcPct val="90000"/>
              </a:lnSpc>
              <a:spcBef>
                <a:spcPts val="500"/>
              </a:spcBef>
              <a:spcAft>
                <a:spcPts val="0"/>
              </a:spcAft>
              <a:buClr>
                <a:srgbClr val="FF9900"/>
              </a:buClr>
              <a:buSzPts val="2400"/>
              <a:buChar char="o"/>
            </a:pPr>
            <a:r>
              <a:rPr b="1" lang="en-US">
                <a:solidFill>
                  <a:srgbClr val="FF9900"/>
                </a:solidFill>
              </a:rPr>
              <a:t>C/S Delivery</a:t>
            </a:r>
            <a:endParaRPr b="1">
              <a:solidFill>
                <a:srgbClr val="FF9900"/>
              </a:solidFill>
            </a:endParaRPr>
          </a:p>
        </p:txBody>
      </p:sp>
      <p:pic>
        <p:nvPicPr>
          <p:cNvPr descr="No description available." id="1450" name="Google Shape;1450;p167"/>
          <p:cNvPicPr preferRelativeResize="0"/>
          <p:nvPr/>
        </p:nvPicPr>
        <p:blipFill rotWithShape="1">
          <a:blip r:embed="rId3">
            <a:alphaModFix/>
          </a:blip>
          <a:srcRect b="18168" l="6807" r="3013" t="7597"/>
          <a:stretch/>
        </p:blipFill>
        <p:spPr>
          <a:xfrm>
            <a:off x="7936656" y="1305028"/>
            <a:ext cx="3417143" cy="1778640"/>
          </a:xfrm>
          <a:prstGeom prst="rect">
            <a:avLst/>
          </a:prstGeom>
          <a:noFill/>
          <a:ln>
            <a:noFill/>
          </a:ln>
        </p:spPr>
      </p:pic>
    </p:spTree>
  </p:cSld>
  <p:clrMapOvr>
    <a:masterClrMapping/>
  </p:clrMapOvr>
</p:sld>
</file>

<file path=ppt/slides/slide1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4" name="Shape 1454"/>
        <p:cNvGrpSpPr/>
        <p:nvPr/>
      </p:nvGrpSpPr>
      <p:grpSpPr>
        <a:xfrm>
          <a:off x="0" y="0"/>
          <a:ext cx="0" cy="0"/>
          <a:chOff x="0" y="0"/>
          <a:chExt cx="0" cy="0"/>
        </a:xfrm>
      </p:grpSpPr>
      <p:sp>
        <p:nvSpPr>
          <p:cNvPr id="1455" name="Google Shape;1455;p168"/>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Mini-OSCE Q7</a:t>
            </a:r>
            <a:endParaRPr/>
          </a:p>
        </p:txBody>
      </p:sp>
      <p:sp>
        <p:nvSpPr>
          <p:cNvPr id="1456" name="Google Shape;1456;p168"/>
          <p:cNvSpPr txBox="1"/>
          <p:nvPr>
            <p:ph idx="1" type="body"/>
          </p:nvPr>
        </p:nvSpPr>
        <p:spPr>
          <a:xfrm>
            <a:off x="838200" y="1305025"/>
            <a:ext cx="7391400" cy="5187849"/>
          </a:xfrm>
          <a:prstGeom prst="rect">
            <a:avLst/>
          </a:prstGeom>
          <a:noFill/>
          <a:ln>
            <a:noFill/>
          </a:ln>
        </p:spPr>
        <p:txBody>
          <a:bodyPr anchorCtr="0" anchor="t" bIns="45700" lIns="91425" spcFirstLastPara="1" rIns="91425" wrap="square" tIns="45700">
            <a:normAutofit fontScale="92500" lnSpcReduction="20000"/>
          </a:bodyPr>
          <a:lstStyle/>
          <a:p>
            <a:pPr indent="-228600" lvl="0" marL="228600" rtl="0" algn="l">
              <a:lnSpc>
                <a:spcPct val="90000"/>
              </a:lnSpc>
              <a:spcBef>
                <a:spcPts val="0"/>
              </a:spcBef>
              <a:spcAft>
                <a:spcPts val="0"/>
              </a:spcAft>
              <a:buClr>
                <a:srgbClr val="45515E"/>
              </a:buClr>
              <a:buSzPct val="100000"/>
              <a:buChar char="❖"/>
            </a:pPr>
            <a:r>
              <a:rPr b="1" lang="en-US"/>
              <a:t>What is your diagnosis ?</a:t>
            </a:r>
            <a:endParaRPr/>
          </a:p>
          <a:p>
            <a:pPr indent="-228600" lvl="1" marL="685800" rtl="0" algn="l">
              <a:lnSpc>
                <a:spcPct val="90000"/>
              </a:lnSpc>
              <a:spcBef>
                <a:spcPts val="500"/>
              </a:spcBef>
              <a:spcAft>
                <a:spcPts val="0"/>
              </a:spcAft>
              <a:buClr>
                <a:srgbClr val="FF9900"/>
              </a:buClr>
              <a:buSzPct val="100000"/>
              <a:buChar char="o"/>
            </a:pPr>
            <a:r>
              <a:rPr b="1" lang="en-US">
                <a:solidFill>
                  <a:srgbClr val="FF9900"/>
                </a:solidFill>
              </a:rPr>
              <a:t>Secondary arrest</a:t>
            </a:r>
            <a:endParaRPr b="1">
              <a:solidFill>
                <a:srgbClr val="FF9900"/>
              </a:solidFill>
            </a:endParaRPr>
          </a:p>
          <a:p>
            <a:pPr indent="-228600" lvl="0" marL="228600" rtl="0" algn="l">
              <a:lnSpc>
                <a:spcPct val="90000"/>
              </a:lnSpc>
              <a:spcBef>
                <a:spcPts val="1000"/>
              </a:spcBef>
              <a:spcAft>
                <a:spcPts val="0"/>
              </a:spcAft>
              <a:buClr>
                <a:srgbClr val="45515E"/>
              </a:buClr>
              <a:buSzPct val="100000"/>
              <a:buChar char="❖"/>
            </a:pPr>
            <a:r>
              <a:rPr b="1" lang="en-US"/>
              <a:t>What are the cause</a:t>
            </a:r>
            <a:r>
              <a:rPr b="1" lang="en-US">
                <a:solidFill>
                  <a:srgbClr val="FF0000"/>
                </a:solidFill>
              </a:rPr>
              <a:t>s</a:t>
            </a:r>
            <a:r>
              <a:rPr b="1" lang="en-US"/>
              <a:t> ?</a:t>
            </a:r>
            <a:endParaRPr/>
          </a:p>
          <a:p>
            <a:pPr indent="-228600" lvl="1" marL="685800" rtl="0" algn="l">
              <a:lnSpc>
                <a:spcPct val="90000"/>
              </a:lnSpc>
              <a:spcBef>
                <a:spcPts val="500"/>
              </a:spcBef>
              <a:spcAft>
                <a:spcPts val="0"/>
              </a:spcAft>
              <a:buClr>
                <a:srgbClr val="FF9900"/>
              </a:buClr>
              <a:buSzPct val="100000"/>
              <a:buChar char="o"/>
            </a:pPr>
            <a:r>
              <a:rPr b="1" lang="en-US">
                <a:solidFill>
                  <a:srgbClr val="FF9900"/>
                </a:solidFill>
              </a:rPr>
              <a:t>Cephalopelvic disproportion, malposition, malpresentation insufficient uterine contractions</a:t>
            </a:r>
            <a:endParaRPr b="1">
              <a:solidFill>
                <a:srgbClr val="FF9900"/>
              </a:solidFill>
            </a:endParaRPr>
          </a:p>
          <a:p>
            <a:pPr indent="-228600" lvl="0" marL="228600" rtl="0" algn="l">
              <a:lnSpc>
                <a:spcPct val="90000"/>
              </a:lnSpc>
              <a:spcBef>
                <a:spcPts val="1000"/>
              </a:spcBef>
              <a:spcAft>
                <a:spcPts val="0"/>
              </a:spcAft>
              <a:buClr>
                <a:srgbClr val="45515E"/>
              </a:buClr>
              <a:buSzPct val="100000"/>
              <a:buChar char="❖"/>
            </a:pPr>
            <a:r>
              <a:rPr b="1" lang="en-US"/>
              <a:t>If you came to examine this patient at 6 hours, what do you want to assess ?</a:t>
            </a:r>
            <a:endParaRPr/>
          </a:p>
          <a:p>
            <a:pPr indent="-228600" lvl="1" marL="685800" rtl="0" algn="l">
              <a:lnSpc>
                <a:spcPct val="90000"/>
              </a:lnSpc>
              <a:spcBef>
                <a:spcPts val="500"/>
              </a:spcBef>
              <a:spcAft>
                <a:spcPts val="0"/>
              </a:spcAft>
              <a:buClr>
                <a:srgbClr val="FF9900"/>
              </a:buClr>
              <a:buSzPct val="100000"/>
              <a:buChar char="o"/>
            </a:pPr>
            <a:r>
              <a:rPr b="1" lang="en-US">
                <a:solidFill>
                  <a:srgbClr val="FF9900"/>
                </a:solidFill>
              </a:rPr>
              <a:t>Assess the adequacy of the pelvis via clinical pelvimetry, assess for any signs of obstruction like excessive molding and caput, and assess uterine contractions along with position and the presentation of the baby</a:t>
            </a:r>
            <a:endParaRPr b="1">
              <a:solidFill>
                <a:srgbClr val="FF9900"/>
              </a:solidFill>
            </a:endParaRPr>
          </a:p>
          <a:p>
            <a:pPr indent="-228600" lvl="0" marL="228600" rtl="0" algn="l">
              <a:lnSpc>
                <a:spcPct val="90000"/>
              </a:lnSpc>
              <a:spcBef>
                <a:spcPts val="1000"/>
              </a:spcBef>
              <a:spcAft>
                <a:spcPts val="0"/>
              </a:spcAft>
              <a:buClr>
                <a:srgbClr val="45515E"/>
              </a:buClr>
              <a:buSzPct val="100000"/>
              <a:buChar char="❖"/>
            </a:pPr>
            <a:r>
              <a:rPr b="1" lang="en-US"/>
              <a:t>If there was inadequate uterine contraction, what do you want to do ?</a:t>
            </a:r>
            <a:endParaRPr/>
          </a:p>
          <a:p>
            <a:pPr indent="-228600" lvl="1" marL="685800" rtl="0" algn="l">
              <a:lnSpc>
                <a:spcPct val="90000"/>
              </a:lnSpc>
              <a:spcBef>
                <a:spcPts val="500"/>
              </a:spcBef>
              <a:spcAft>
                <a:spcPts val="0"/>
              </a:spcAft>
              <a:buClr>
                <a:srgbClr val="FF9900"/>
              </a:buClr>
              <a:buSzPct val="100000"/>
              <a:buChar char="o"/>
            </a:pPr>
            <a:r>
              <a:rPr b="1" lang="en-US">
                <a:solidFill>
                  <a:srgbClr val="FF9900"/>
                </a:solidFill>
              </a:rPr>
              <a:t>Exclude CPD</a:t>
            </a:r>
            <a:endParaRPr b="1">
              <a:solidFill>
                <a:srgbClr val="FF9900"/>
              </a:solidFill>
            </a:endParaRPr>
          </a:p>
          <a:p>
            <a:pPr indent="-228600" lvl="1" marL="685800" rtl="0" algn="l">
              <a:lnSpc>
                <a:spcPct val="90000"/>
              </a:lnSpc>
              <a:spcBef>
                <a:spcPts val="500"/>
              </a:spcBef>
              <a:spcAft>
                <a:spcPts val="0"/>
              </a:spcAft>
              <a:buClr>
                <a:srgbClr val="FF9900"/>
              </a:buClr>
              <a:buSzPct val="100000"/>
              <a:buChar char="o"/>
            </a:pPr>
            <a:r>
              <a:rPr b="1" lang="en-US">
                <a:solidFill>
                  <a:srgbClr val="FF9900"/>
                </a:solidFill>
              </a:rPr>
              <a:t>Augmentation of labor via amniotomy and oxytocin</a:t>
            </a:r>
            <a:r>
              <a:rPr lang="en-US"/>
              <a:t> </a:t>
            </a:r>
            <a:endParaRPr/>
          </a:p>
        </p:txBody>
      </p:sp>
      <p:pic>
        <p:nvPicPr>
          <p:cNvPr descr="No description available." id="1457" name="Google Shape;1457;p168"/>
          <p:cNvPicPr preferRelativeResize="0"/>
          <p:nvPr/>
        </p:nvPicPr>
        <p:blipFill rotWithShape="1">
          <a:blip r:embed="rId3">
            <a:alphaModFix/>
          </a:blip>
          <a:srcRect b="18168" l="6807" r="3013" t="7597"/>
          <a:stretch/>
        </p:blipFill>
        <p:spPr>
          <a:xfrm>
            <a:off x="7936656" y="1305028"/>
            <a:ext cx="3417143" cy="1778640"/>
          </a:xfrm>
          <a:prstGeom prst="rect">
            <a:avLst/>
          </a:prstGeom>
          <a:noFill/>
          <a:ln>
            <a:noFill/>
          </a:ln>
        </p:spPr>
      </p:pic>
    </p:spTree>
  </p:cSld>
  <p:clrMapOvr>
    <a:masterClrMapping/>
  </p:clrMapOvr>
</p:sld>
</file>

<file path=ppt/slides/slide1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1" name="Shape 1461"/>
        <p:cNvGrpSpPr/>
        <p:nvPr/>
      </p:nvGrpSpPr>
      <p:grpSpPr>
        <a:xfrm>
          <a:off x="0" y="0"/>
          <a:ext cx="0" cy="0"/>
          <a:chOff x="0" y="0"/>
          <a:chExt cx="0" cy="0"/>
        </a:xfrm>
      </p:grpSpPr>
      <p:sp>
        <p:nvSpPr>
          <p:cNvPr id="1462" name="Google Shape;1462;p169"/>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Mini-OSCE</a:t>
            </a:r>
            <a:endParaRPr/>
          </a:p>
        </p:txBody>
      </p:sp>
      <p:sp>
        <p:nvSpPr>
          <p:cNvPr id="1463" name="Google Shape;1463;p169"/>
          <p:cNvSpPr txBox="1"/>
          <p:nvPr>
            <p:ph idx="1" type="body"/>
          </p:nvPr>
        </p:nvSpPr>
        <p:spPr>
          <a:xfrm>
            <a:off x="0" y="1306850"/>
            <a:ext cx="6505200" cy="5394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200"/>
              <a:buNone/>
            </a:pPr>
            <a:r>
              <a:rPr b="1" lang="en-US" sz="2200">
                <a:solidFill>
                  <a:schemeClr val="dk1"/>
                </a:solidFill>
              </a:rPr>
              <a:t>Case about Partogram:</a:t>
            </a:r>
            <a:endParaRPr/>
          </a:p>
          <a:p>
            <a:pPr indent="0" lvl="0" marL="0" rtl="0" algn="l">
              <a:lnSpc>
                <a:spcPct val="90000"/>
              </a:lnSpc>
              <a:spcBef>
                <a:spcPts val="1000"/>
              </a:spcBef>
              <a:spcAft>
                <a:spcPts val="0"/>
              </a:spcAft>
              <a:buClr>
                <a:schemeClr val="dk1"/>
              </a:buClr>
              <a:buSzPts val="2200"/>
              <a:buNone/>
            </a:pPr>
            <a:r>
              <a:rPr b="1" lang="en-US" sz="2200">
                <a:solidFill>
                  <a:schemeClr val="dk1"/>
                </a:solidFill>
              </a:rPr>
              <a:t>1-Primary dysfunctional labor </a:t>
            </a:r>
            <a:endParaRPr/>
          </a:p>
          <a:p>
            <a:pPr indent="0" lvl="0" marL="0" rtl="0" algn="l">
              <a:lnSpc>
                <a:spcPct val="90000"/>
              </a:lnSpc>
              <a:spcBef>
                <a:spcPts val="1000"/>
              </a:spcBef>
              <a:spcAft>
                <a:spcPts val="0"/>
              </a:spcAft>
              <a:buClr>
                <a:schemeClr val="dk1"/>
              </a:buClr>
              <a:buSzPts val="2200"/>
              <a:buNone/>
            </a:pPr>
            <a:r>
              <a:rPr b="1" lang="en-US" sz="2200">
                <a:solidFill>
                  <a:schemeClr val="dk1"/>
                </a:solidFill>
              </a:rPr>
              <a:t>Causes: insufficient uterine contraction</a:t>
            </a:r>
            <a:endParaRPr/>
          </a:p>
          <a:p>
            <a:pPr indent="0" lvl="0" marL="0" rtl="0" algn="l">
              <a:lnSpc>
                <a:spcPct val="90000"/>
              </a:lnSpc>
              <a:spcBef>
                <a:spcPts val="1000"/>
              </a:spcBef>
              <a:spcAft>
                <a:spcPts val="0"/>
              </a:spcAft>
              <a:buClr>
                <a:schemeClr val="dk1"/>
              </a:buClr>
              <a:buSzPts val="2200"/>
              <a:buNone/>
            </a:pPr>
            <a:r>
              <a:rPr b="1" lang="en-US" sz="2200">
                <a:solidFill>
                  <a:schemeClr val="dk1"/>
                </a:solidFill>
              </a:rPr>
              <a:t>(dr alaa say this is the </a:t>
            </a:r>
            <a:r>
              <a:rPr b="1" lang="en-US" sz="2200">
                <a:solidFill>
                  <a:schemeClr val="dk1"/>
                </a:solidFill>
              </a:rPr>
              <a:t>perfect</a:t>
            </a:r>
            <a:r>
              <a:rPr b="1" lang="en-US" sz="2200">
                <a:solidFill>
                  <a:schemeClr val="dk1"/>
                </a:solidFill>
              </a:rPr>
              <a:t> answer and </a:t>
            </a:r>
            <a:endParaRPr/>
          </a:p>
          <a:p>
            <a:pPr indent="0" lvl="0" marL="0" rtl="0" algn="l">
              <a:lnSpc>
                <a:spcPct val="90000"/>
              </a:lnSpc>
              <a:spcBef>
                <a:spcPts val="1000"/>
              </a:spcBef>
              <a:spcAft>
                <a:spcPts val="0"/>
              </a:spcAft>
              <a:buClr>
                <a:schemeClr val="dk1"/>
              </a:buClr>
              <a:buSzPts val="2200"/>
              <a:buNone/>
            </a:pPr>
            <a:r>
              <a:rPr b="1" lang="en-US" sz="2200">
                <a:solidFill>
                  <a:schemeClr val="dk1"/>
                </a:solidFill>
              </a:rPr>
              <a:t>if you write 3 causes it’s wrong)</a:t>
            </a:r>
            <a:endParaRPr/>
          </a:p>
          <a:p>
            <a:pPr indent="0" lvl="0" marL="0" rtl="0" algn="l">
              <a:lnSpc>
                <a:spcPct val="90000"/>
              </a:lnSpc>
              <a:spcBef>
                <a:spcPts val="1000"/>
              </a:spcBef>
              <a:spcAft>
                <a:spcPts val="0"/>
              </a:spcAft>
              <a:buClr>
                <a:schemeClr val="dk1"/>
              </a:buClr>
              <a:buSzPts val="2200"/>
              <a:buNone/>
            </a:pPr>
            <a:r>
              <a:rPr b="1" lang="en-US" sz="2200">
                <a:solidFill>
                  <a:schemeClr val="dk1"/>
                </a:solidFill>
              </a:rPr>
              <a:t>2- Management: </a:t>
            </a:r>
            <a:r>
              <a:rPr lang="en-US" sz="2200">
                <a:solidFill>
                  <a:schemeClr val="dk1"/>
                </a:solidFill>
              </a:rPr>
              <a:t>Exclude CPD, Augmentation of labor via amniotomy and oxytocin</a:t>
            </a:r>
            <a:endParaRPr sz="1600">
              <a:solidFill>
                <a:schemeClr val="dk1"/>
              </a:solidFill>
            </a:endParaRPr>
          </a:p>
          <a:p>
            <a:pPr indent="0" lvl="0" marL="0" rtl="0" algn="l">
              <a:lnSpc>
                <a:spcPct val="90000"/>
              </a:lnSpc>
              <a:spcBef>
                <a:spcPts val="1000"/>
              </a:spcBef>
              <a:spcAft>
                <a:spcPts val="0"/>
              </a:spcAft>
              <a:buClr>
                <a:schemeClr val="dk1"/>
              </a:buClr>
              <a:buSzPts val="2200"/>
              <a:buNone/>
            </a:pPr>
            <a:r>
              <a:rPr b="1" lang="en-US" sz="2200">
                <a:solidFill>
                  <a:schemeClr val="dk1"/>
                </a:solidFill>
              </a:rPr>
              <a:t>3- What is Dilation after – hour?</a:t>
            </a:r>
            <a:endParaRPr/>
          </a:p>
          <a:p>
            <a:pPr indent="0" lvl="0" marL="0" rtl="0" algn="l">
              <a:lnSpc>
                <a:spcPct val="90000"/>
              </a:lnSpc>
              <a:spcBef>
                <a:spcPts val="1000"/>
              </a:spcBef>
              <a:spcAft>
                <a:spcPts val="0"/>
              </a:spcAft>
              <a:buClr>
                <a:schemeClr val="dk1"/>
              </a:buClr>
              <a:buSzPts val="2200"/>
              <a:buNone/>
            </a:pPr>
            <a:r>
              <a:rPr b="1" lang="en-US" sz="2200">
                <a:solidFill>
                  <a:schemeClr val="dk1"/>
                </a:solidFill>
              </a:rPr>
              <a:t>4- </a:t>
            </a:r>
            <a:r>
              <a:rPr b="1" lang="en-US" sz="2200">
                <a:solidFill>
                  <a:schemeClr val="dk1"/>
                </a:solidFill>
              </a:rPr>
              <a:t>Duration of active phase from second stage: primi: </a:t>
            </a:r>
            <a:r>
              <a:rPr b="1" lang="en-US" sz="2200">
                <a:solidFill>
                  <a:schemeClr val="dk1"/>
                </a:solidFill>
              </a:rPr>
              <a:t>&lt; 2 hours (&lt; 3 hrs. if epidural)</a:t>
            </a:r>
            <a:endParaRPr b="1" sz="2200">
              <a:solidFill>
                <a:schemeClr val="dk1"/>
              </a:solidFill>
            </a:endParaRPr>
          </a:p>
          <a:p>
            <a:pPr indent="0" lvl="0" marL="0" rtl="0" algn="l">
              <a:lnSpc>
                <a:spcPct val="90000"/>
              </a:lnSpc>
              <a:spcBef>
                <a:spcPts val="1000"/>
              </a:spcBef>
              <a:spcAft>
                <a:spcPts val="0"/>
              </a:spcAft>
              <a:buClr>
                <a:schemeClr val="dk1"/>
              </a:buClr>
              <a:buSzPts val="2200"/>
              <a:buNone/>
            </a:pPr>
            <a:r>
              <a:rPr b="1" lang="en-US" sz="2200">
                <a:solidFill>
                  <a:schemeClr val="dk1"/>
                </a:solidFill>
              </a:rPr>
              <a:t>M</a:t>
            </a:r>
            <a:r>
              <a:rPr b="1" lang="en-US" sz="2200">
                <a:solidFill>
                  <a:schemeClr val="dk1"/>
                </a:solidFill>
              </a:rPr>
              <a:t>ulti: &lt; 1 hour (&lt; 2 hrs. if epidural)</a:t>
            </a:r>
            <a:endParaRPr b="1" sz="2200">
              <a:solidFill>
                <a:schemeClr val="dk1"/>
              </a:solidFill>
            </a:endParaRPr>
          </a:p>
          <a:p>
            <a:pPr indent="0" lvl="0" marL="0" rtl="0" algn="l">
              <a:lnSpc>
                <a:spcPct val="90000"/>
              </a:lnSpc>
              <a:spcBef>
                <a:spcPts val="1000"/>
              </a:spcBef>
              <a:spcAft>
                <a:spcPts val="0"/>
              </a:spcAft>
              <a:buClr>
                <a:schemeClr val="dk1"/>
              </a:buClr>
              <a:buSzPts val="2200"/>
              <a:buNone/>
            </a:pPr>
            <a:r>
              <a:rPr b="1" lang="en-US" sz="2200">
                <a:solidFill>
                  <a:schemeClr val="dk1"/>
                </a:solidFill>
              </a:rPr>
              <a:t>Mention physical examination findings</a:t>
            </a:r>
            <a:endParaRPr/>
          </a:p>
        </p:txBody>
      </p:sp>
      <p:pic>
        <p:nvPicPr>
          <p:cNvPr id="1464" name="Google Shape;1464;p169"/>
          <p:cNvPicPr preferRelativeResize="0"/>
          <p:nvPr/>
        </p:nvPicPr>
        <p:blipFill rotWithShape="1">
          <a:blip r:embed="rId3">
            <a:alphaModFix/>
          </a:blip>
          <a:srcRect b="0" l="4141" r="3280" t="3508"/>
          <a:stretch/>
        </p:blipFill>
        <p:spPr>
          <a:xfrm>
            <a:off x="7097932" y="1907995"/>
            <a:ext cx="4797083" cy="4087357"/>
          </a:xfrm>
          <a:prstGeom prst="rect">
            <a:avLst/>
          </a:prstGeom>
          <a:noFill/>
          <a:ln>
            <a:noFill/>
          </a:ln>
        </p:spPr>
      </p:pic>
    </p:spTree>
  </p:cSld>
  <p:clrMapOvr>
    <a:masterClrMapping/>
  </p:clrMapOvr>
</p:sld>
</file>

<file path=ppt/slides/slide1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8" name="Shape 1468"/>
        <p:cNvGrpSpPr/>
        <p:nvPr/>
      </p:nvGrpSpPr>
      <p:grpSpPr>
        <a:xfrm>
          <a:off x="0" y="0"/>
          <a:ext cx="0" cy="0"/>
          <a:chOff x="0" y="0"/>
          <a:chExt cx="0" cy="0"/>
        </a:xfrm>
      </p:grpSpPr>
      <p:sp>
        <p:nvSpPr>
          <p:cNvPr id="1469" name="Google Shape;1469;p170"/>
          <p:cNvSpPr txBox="1"/>
          <p:nvPr>
            <p:ph type="ctrTitle"/>
          </p:nvPr>
        </p:nvSpPr>
        <p:spPr>
          <a:xfrm>
            <a:off x="1524000" y="1122363"/>
            <a:ext cx="9144000" cy="2387600"/>
          </a:xfrm>
          <a:prstGeom prst="rect">
            <a:avLst/>
          </a:prstGeom>
          <a:noFill/>
          <a:ln>
            <a:noFill/>
          </a:ln>
          <a:effectLst>
            <a:outerShdw blurRad="50800" rotWithShape="0" algn="t" dir="5400000" dist="38100">
              <a:srgbClr val="000000">
                <a:alpha val="40000"/>
              </a:srgbClr>
            </a:outerShdw>
          </a:effectLst>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6000"/>
              <a:buFont typeface="Arial Black"/>
              <a:buNone/>
            </a:pPr>
            <a:r>
              <a:rPr lang="en-US"/>
              <a:t>Dr.Mohammed mini OSCE</a:t>
            </a:r>
            <a:endParaRPr/>
          </a:p>
        </p:txBody>
      </p:sp>
      <p:sp>
        <p:nvSpPr>
          <p:cNvPr id="1470" name="Google Shape;1470;p170"/>
          <p:cNvSpPr txBox="1"/>
          <p:nvPr>
            <p:ph idx="1" type="subTitle"/>
          </p:nvPr>
        </p:nvSpPr>
        <p:spPr>
          <a:xfrm>
            <a:off x="1524000" y="3602038"/>
            <a:ext cx="9144000" cy="1655762"/>
          </a:xfrm>
          <a:prstGeom prst="rect">
            <a:avLst/>
          </a:prstGeom>
          <a:noFill/>
          <a:ln>
            <a:noFill/>
          </a:ln>
          <a:effectLst>
            <a:outerShdw blurRad="50800" rotWithShape="0" algn="t" dir="5400000" dist="38100">
              <a:srgbClr val="000000">
                <a:alpha val="40000"/>
              </a:srgbClr>
            </a:outerShdw>
          </a:effectLst>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2400"/>
              <a:buNone/>
            </a:pPr>
            <a:r>
              <a:t/>
            </a:r>
            <a:endParaRPr/>
          </a:p>
        </p:txBody>
      </p:sp>
    </p:spTree>
  </p:cSld>
  <p:clrMapOvr>
    <a:masterClrMapping/>
  </p:clrMapOvr>
</p:sld>
</file>

<file path=ppt/slides/slide1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4" name="Shape 1474"/>
        <p:cNvGrpSpPr/>
        <p:nvPr/>
      </p:nvGrpSpPr>
      <p:grpSpPr>
        <a:xfrm>
          <a:off x="0" y="0"/>
          <a:ext cx="0" cy="0"/>
          <a:chOff x="0" y="0"/>
          <a:chExt cx="0" cy="0"/>
        </a:xfrm>
      </p:grpSpPr>
      <p:sp>
        <p:nvSpPr>
          <p:cNvPr id="1475" name="Google Shape;1475;p171"/>
          <p:cNvSpPr txBox="1"/>
          <p:nvPr>
            <p:ph type="title"/>
          </p:nvPr>
        </p:nvSpPr>
        <p:spPr>
          <a:xfrm>
            <a:off x="1066800" y="2624328"/>
            <a:ext cx="10058400" cy="1609344"/>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Gestational trophoblastic disease </a:t>
            </a:r>
            <a:endParaRPr/>
          </a:p>
        </p:txBody>
      </p:sp>
    </p:spTree>
  </p:cSld>
  <p:clrMapOvr>
    <a:masterClrMapping/>
  </p:clrMapOvr>
</p:sld>
</file>

<file path=ppt/slides/slide1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9" name="Shape 1479"/>
        <p:cNvGrpSpPr/>
        <p:nvPr/>
      </p:nvGrpSpPr>
      <p:grpSpPr>
        <a:xfrm>
          <a:off x="0" y="0"/>
          <a:ext cx="0" cy="0"/>
          <a:chOff x="0" y="0"/>
          <a:chExt cx="0" cy="0"/>
        </a:xfrm>
      </p:grpSpPr>
      <p:sp>
        <p:nvSpPr>
          <p:cNvPr id="1480" name="Google Shape;1480;g30ca38124cc_0_0"/>
          <p:cNvSpPr txBox="1"/>
          <p:nvPr>
            <p:ph type="title"/>
          </p:nvPr>
        </p:nvSpPr>
        <p:spPr>
          <a:xfrm>
            <a:off x="838200" y="365125"/>
            <a:ext cx="10515600" cy="7623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Overview of gestational trophoblastic disease</a:t>
            </a:r>
            <a:endParaRPr/>
          </a:p>
        </p:txBody>
      </p:sp>
      <p:graphicFrame>
        <p:nvGraphicFramePr>
          <p:cNvPr id="1481" name="Google Shape;1481;g30ca38124cc_0_0"/>
          <p:cNvGraphicFramePr/>
          <p:nvPr/>
        </p:nvGraphicFramePr>
        <p:xfrm>
          <a:off x="838200" y="1304926"/>
          <a:ext cx="3000000" cy="3000000"/>
        </p:xfrm>
        <a:graphic>
          <a:graphicData uri="http://schemas.openxmlformats.org/drawingml/2006/table">
            <a:tbl>
              <a:tblPr bandRow="1" firstRow="1">
                <a:noFill/>
                <a:tableStyleId>{19A998E8-06D7-4877-9E4D-0F37F25FC3DB}</a:tableStyleId>
              </a:tblPr>
              <a:tblGrid>
                <a:gridCol w="1749350"/>
                <a:gridCol w="2733475"/>
                <a:gridCol w="3110700"/>
                <a:gridCol w="2922075"/>
              </a:tblGrid>
              <a:tr h="317725">
                <a:tc>
                  <a:txBody>
                    <a:bodyPr/>
                    <a:lstStyle/>
                    <a:p>
                      <a:pPr indent="0" lvl="0" marL="0" marR="0" rtl="0" algn="ctr">
                        <a:spcBef>
                          <a:spcPts val="0"/>
                        </a:spcBef>
                        <a:spcAft>
                          <a:spcPts val="0"/>
                        </a:spcAft>
                        <a:buNone/>
                      </a:pPr>
                      <a:r>
                        <a:rPr b="1" lang="en-US" sz="2000" u="none" cap="none" strike="noStrike">
                          <a:solidFill>
                            <a:schemeClr val="lt1"/>
                          </a:solidFill>
                          <a:latin typeface="Calibri"/>
                          <a:ea typeface="Calibri"/>
                          <a:cs typeface="Calibri"/>
                          <a:sym typeface="Calibri"/>
                        </a:rPr>
                        <a:t>Characteristics</a:t>
                      </a:r>
                      <a:endParaRPr/>
                    </a:p>
                  </a:txBody>
                  <a:tcPr marT="45725" marB="45725" marR="91450" marL="91450" anchor="ctr"/>
                </a:tc>
                <a:tc>
                  <a:txBody>
                    <a:bodyPr/>
                    <a:lstStyle/>
                    <a:p>
                      <a:pPr indent="0" lvl="0" marL="0" marR="0" rtl="0" algn="ctr">
                        <a:spcBef>
                          <a:spcPts val="0"/>
                        </a:spcBef>
                        <a:spcAft>
                          <a:spcPts val="0"/>
                        </a:spcAft>
                        <a:buNone/>
                      </a:pPr>
                      <a:r>
                        <a:rPr lang="en-US" sz="2000" u="none" cap="none" strike="noStrike"/>
                        <a:t>Partial mole</a:t>
                      </a:r>
                      <a:endParaRPr/>
                    </a:p>
                  </a:txBody>
                  <a:tcPr marT="45725" marB="45725" marR="91450" marL="91450" anchor="ctr"/>
                </a:tc>
                <a:tc>
                  <a:txBody>
                    <a:bodyPr/>
                    <a:lstStyle/>
                    <a:p>
                      <a:pPr indent="0" lvl="0" marL="0" marR="0" rtl="0" algn="ctr">
                        <a:spcBef>
                          <a:spcPts val="0"/>
                        </a:spcBef>
                        <a:spcAft>
                          <a:spcPts val="0"/>
                        </a:spcAft>
                        <a:buNone/>
                      </a:pPr>
                      <a:r>
                        <a:rPr lang="en-US" sz="2000" u="none" cap="none" strike="noStrike"/>
                        <a:t>Complete mole</a:t>
                      </a:r>
                      <a:endParaRPr/>
                    </a:p>
                  </a:txBody>
                  <a:tcPr marT="45725" marB="45725" marR="91450" marL="91450" anchor="ctr"/>
                </a:tc>
                <a:tc>
                  <a:txBody>
                    <a:bodyPr/>
                    <a:lstStyle/>
                    <a:p>
                      <a:pPr indent="0" lvl="0" marL="0" marR="0" rtl="0" algn="ctr">
                        <a:spcBef>
                          <a:spcPts val="0"/>
                        </a:spcBef>
                        <a:spcAft>
                          <a:spcPts val="0"/>
                        </a:spcAft>
                        <a:buNone/>
                      </a:pPr>
                      <a:r>
                        <a:rPr lang="en-US" sz="2000" u="none" cap="none" strike="noStrike"/>
                        <a:t>Choriocarcinoma</a:t>
                      </a:r>
                      <a:endParaRPr/>
                    </a:p>
                  </a:txBody>
                  <a:tcPr marT="45725" marB="45725" marR="91450" marL="91450" anchor="ctr"/>
                </a:tc>
              </a:tr>
              <a:tr h="618425">
                <a:tc>
                  <a:txBody>
                    <a:bodyPr/>
                    <a:lstStyle/>
                    <a:p>
                      <a:pPr indent="0" lvl="0" marL="0" marR="0" rtl="0" algn="ctr">
                        <a:spcBef>
                          <a:spcPts val="0"/>
                        </a:spcBef>
                        <a:spcAft>
                          <a:spcPts val="0"/>
                        </a:spcAft>
                        <a:buNone/>
                      </a:pPr>
                      <a:r>
                        <a:rPr b="1" lang="en-US" sz="1800" u="none" cap="none" strike="noStrike"/>
                        <a:t>Etiology</a:t>
                      </a:r>
                      <a:endParaRPr/>
                    </a:p>
                  </a:txBody>
                  <a:tcPr marT="45725" marB="45725" marR="91450" marL="91450" anchor="ctr"/>
                </a:tc>
                <a:tc>
                  <a:txBody>
                    <a:bodyPr/>
                    <a:lstStyle/>
                    <a:p>
                      <a:pPr indent="0" lvl="0" marL="0" marR="0" rtl="0" algn="ctr">
                        <a:spcBef>
                          <a:spcPts val="0"/>
                        </a:spcBef>
                        <a:spcAft>
                          <a:spcPts val="0"/>
                        </a:spcAft>
                        <a:buNone/>
                      </a:pPr>
                      <a:r>
                        <a:rPr lang="en-US" sz="1700" u="none" cap="none" strike="noStrike"/>
                        <a:t>Fetal karyotypes: 69XXX, 69XXY, 69XYY</a:t>
                      </a:r>
                      <a:endParaRPr/>
                    </a:p>
                  </a:txBody>
                  <a:tcPr marT="45725" marB="45725" marR="91450" marL="91450" anchor="ctr"/>
                </a:tc>
                <a:tc>
                  <a:txBody>
                    <a:bodyPr/>
                    <a:lstStyle/>
                    <a:p>
                      <a:pPr indent="0" lvl="0" marL="0" marR="0" rtl="0" algn="ctr">
                        <a:spcBef>
                          <a:spcPts val="0"/>
                        </a:spcBef>
                        <a:spcAft>
                          <a:spcPts val="0"/>
                        </a:spcAft>
                        <a:buNone/>
                      </a:pPr>
                      <a:r>
                        <a:rPr lang="en-US" sz="1700" u="none" cap="none" strike="noStrike"/>
                        <a:t>Fetal karyotypes: 46XX (∼ 90% of cases), 46XY (∼ 10% of cases)</a:t>
                      </a:r>
                      <a:endParaRPr/>
                    </a:p>
                  </a:txBody>
                  <a:tcPr marT="45725" marB="45725" marR="91450" marL="91450" anchor="ctr"/>
                </a:tc>
                <a:tc>
                  <a:txBody>
                    <a:bodyPr/>
                    <a:lstStyle/>
                    <a:p>
                      <a:pPr indent="0" lvl="0" marL="0" marR="0" rtl="0" algn="ctr">
                        <a:spcBef>
                          <a:spcPts val="0"/>
                        </a:spcBef>
                        <a:spcAft>
                          <a:spcPts val="0"/>
                        </a:spcAft>
                        <a:buNone/>
                      </a:pPr>
                      <a:r>
                        <a:rPr lang="en-US" sz="1700" u="none" cap="none" strike="noStrike"/>
                        <a:t>Most cases of choriocarcinoma are preceded by hydatidiform mole (50%)</a:t>
                      </a:r>
                      <a:endParaRPr/>
                    </a:p>
                  </a:txBody>
                  <a:tcPr marT="45725" marB="45725" marR="91450" marL="91450" anchor="ctr"/>
                </a:tc>
              </a:tr>
              <a:tr h="635425">
                <a:tc>
                  <a:txBody>
                    <a:bodyPr/>
                    <a:lstStyle/>
                    <a:p>
                      <a:pPr indent="0" lvl="0" marL="0" marR="0" rtl="0" algn="ctr">
                        <a:spcBef>
                          <a:spcPts val="0"/>
                        </a:spcBef>
                        <a:spcAft>
                          <a:spcPts val="0"/>
                        </a:spcAft>
                        <a:buNone/>
                      </a:pPr>
                      <a:r>
                        <a:rPr b="1" lang="en-US" sz="1800" u="none" cap="none" strike="noStrike"/>
                        <a:t>Mechanism</a:t>
                      </a:r>
                      <a:endParaRPr/>
                    </a:p>
                  </a:txBody>
                  <a:tcPr marT="45725" marB="45725" marR="91450" marL="91450" anchor="ctr"/>
                </a:tc>
                <a:tc>
                  <a:txBody>
                    <a:bodyPr/>
                    <a:lstStyle/>
                    <a:p>
                      <a:pPr indent="0" lvl="0" marL="0" marR="0" rtl="0" algn="ctr">
                        <a:spcBef>
                          <a:spcPts val="0"/>
                        </a:spcBef>
                        <a:spcAft>
                          <a:spcPts val="0"/>
                        </a:spcAft>
                        <a:buNone/>
                      </a:pPr>
                      <a:r>
                        <a:rPr lang="en-US" sz="1700" u="none" cap="none" strike="noStrike"/>
                        <a:t>Fertilization of an egg containing a haploid set of chromosomes with 2 sperms</a:t>
                      </a:r>
                      <a:endParaRPr/>
                    </a:p>
                  </a:txBody>
                  <a:tcPr marT="45725" marB="45725" marR="91450" marL="91450" anchor="ctr"/>
                </a:tc>
                <a:tc>
                  <a:txBody>
                    <a:bodyPr/>
                    <a:lstStyle/>
                    <a:p>
                      <a:pPr indent="0" lvl="0" marL="0" marR="0" rtl="0" algn="ctr">
                        <a:spcBef>
                          <a:spcPts val="0"/>
                        </a:spcBef>
                        <a:spcAft>
                          <a:spcPts val="0"/>
                        </a:spcAft>
                        <a:buNone/>
                      </a:pPr>
                      <a:r>
                        <a:rPr lang="en-US" sz="1700" u="none" cap="none" strike="noStrike"/>
                        <a:t>Fertilization of an empty egg that does not carry any chromosomes</a:t>
                      </a:r>
                      <a:endParaRPr/>
                    </a:p>
                  </a:txBody>
                  <a:tcPr marT="45725" marB="45725" marR="91450" marL="91450" anchor="ctr"/>
                </a:tc>
                <a:tc>
                  <a:txBody>
                    <a:bodyPr/>
                    <a:lstStyle/>
                    <a:p>
                      <a:pPr indent="0" lvl="0" marL="0" marR="0" rtl="0" algn="ctr">
                        <a:spcBef>
                          <a:spcPts val="0"/>
                        </a:spcBef>
                        <a:spcAft>
                          <a:spcPts val="0"/>
                        </a:spcAft>
                        <a:buNone/>
                      </a:pPr>
                      <a:r>
                        <a:rPr lang="en-US" sz="1700" u="none" cap="none" strike="noStrike"/>
                        <a:t>Malignant transformation of cytotrophoblasts &amp; syncytiotrophoblasts</a:t>
                      </a:r>
                      <a:endParaRPr/>
                    </a:p>
                  </a:txBody>
                  <a:tcPr marT="45725" marB="45725" marR="91450" marL="91450" anchor="ctr"/>
                </a:tc>
              </a:tr>
              <a:tr h="1909525">
                <a:tc>
                  <a:txBody>
                    <a:bodyPr/>
                    <a:lstStyle/>
                    <a:p>
                      <a:pPr indent="0" lvl="0" marL="0" marR="0" rtl="0" algn="ctr">
                        <a:spcBef>
                          <a:spcPts val="0"/>
                        </a:spcBef>
                        <a:spcAft>
                          <a:spcPts val="0"/>
                        </a:spcAft>
                        <a:buNone/>
                      </a:pPr>
                      <a:r>
                        <a:rPr b="1" lang="en-US" sz="1800" u="none" cap="none" strike="noStrike"/>
                        <a:t>Clinical features</a:t>
                      </a:r>
                      <a:endParaRPr/>
                    </a:p>
                  </a:txBody>
                  <a:tcPr marT="45725" marB="45725" marR="91450" marL="91450" anchor="ctr"/>
                </a:tc>
                <a:tc>
                  <a:txBody>
                    <a:bodyPr/>
                    <a:lstStyle/>
                    <a:p>
                      <a:pPr indent="-342900" lvl="0" marL="342900" marR="0" rtl="0" algn="l">
                        <a:spcBef>
                          <a:spcPts val="0"/>
                        </a:spcBef>
                        <a:spcAft>
                          <a:spcPts val="0"/>
                        </a:spcAft>
                        <a:buClr>
                          <a:schemeClr val="dk1"/>
                        </a:buClr>
                        <a:buSzPts val="1800"/>
                        <a:buFont typeface="Calibri"/>
                        <a:buAutoNum type="arabicPeriod"/>
                      </a:pPr>
                      <a:r>
                        <a:rPr lang="en-US" sz="1800" u="none" cap="none" strike="noStrike"/>
                        <a:t>Vaginal bleeding</a:t>
                      </a:r>
                      <a:endParaRPr/>
                    </a:p>
                    <a:p>
                      <a:pPr indent="-342900" lvl="0" marL="342900" marR="0" rtl="0" algn="l">
                        <a:spcBef>
                          <a:spcPts val="0"/>
                        </a:spcBef>
                        <a:spcAft>
                          <a:spcPts val="0"/>
                        </a:spcAft>
                        <a:buClr>
                          <a:schemeClr val="dk1"/>
                        </a:buClr>
                        <a:buSzPts val="1800"/>
                        <a:buFont typeface="Calibri"/>
                        <a:buAutoNum type="arabicPeriod"/>
                      </a:pPr>
                      <a:r>
                        <a:rPr lang="en-US" sz="1800" u="none" cap="none" strike="noStrike"/>
                        <a:t>No change in uterine size</a:t>
                      </a:r>
                      <a:endParaRPr/>
                    </a:p>
                    <a:p>
                      <a:pPr indent="-342900" lvl="0" marL="342900" marR="0" rtl="0" algn="l">
                        <a:spcBef>
                          <a:spcPts val="0"/>
                        </a:spcBef>
                        <a:spcAft>
                          <a:spcPts val="0"/>
                        </a:spcAft>
                        <a:buClr>
                          <a:schemeClr val="dk1"/>
                        </a:buClr>
                        <a:buSzPts val="1800"/>
                        <a:buFont typeface="Calibri"/>
                        <a:buAutoNum type="arabicPeriod"/>
                      </a:pPr>
                      <a:r>
                        <a:rPr lang="en-US" sz="1800" u="none" cap="none" strike="noStrike"/>
                        <a:t>Pelvic tenderness</a:t>
                      </a:r>
                      <a:endParaRPr/>
                    </a:p>
                  </a:txBody>
                  <a:tcPr marT="45725" marB="45725" marR="91450" marL="91450" anchor="ctr"/>
                </a:tc>
                <a:tc>
                  <a:txBody>
                    <a:bodyPr/>
                    <a:lstStyle/>
                    <a:p>
                      <a:pPr indent="-342900" lvl="0" marL="342900" marR="0" rtl="0" algn="l">
                        <a:spcBef>
                          <a:spcPts val="0"/>
                        </a:spcBef>
                        <a:spcAft>
                          <a:spcPts val="0"/>
                        </a:spcAft>
                        <a:buClr>
                          <a:schemeClr val="dk1"/>
                        </a:buClr>
                        <a:buSzPts val="1700"/>
                        <a:buFont typeface="Calibri"/>
                        <a:buAutoNum type="arabicPeriod"/>
                      </a:pPr>
                      <a:r>
                        <a:rPr lang="en-US" sz="1700" u="none" cap="none" strike="noStrike"/>
                        <a:t>Vaginal bleeding during the first trimester</a:t>
                      </a:r>
                      <a:endParaRPr/>
                    </a:p>
                    <a:p>
                      <a:pPr indent="-342900" lvl="0" marL="342900" marR="0" rtl="0" algn="l">
                        <a:spcBef>
                          <a:spcPts val="0"/>
                        </a:spcBef>
                        <a:spcAft>
                          <a:spcPts val="0"/>
                        </a:spcAft>
                        <a:buClr>
                          <a:schemeClr val="dk1"/>
                        </a:buClr>
                        <a:buSzPts val="1700"/>
                        <a:buFont typeface="Calibri"/>
                        <a:buAutoNum type="arabicPeriod"/>
                      </a:pPr>
                      <a:r>
                        <a:rPr lang="en-US" sz="1700" u="none" cap="none" strike="noStrike"/>
                        <a:t>Uterus size greater than normal for gestational age</a:t>
                      </a:r>
                      <a:endParaRPr/>
                    </a:p>
                    <a:p>
                      <a:pPr indent="-342900" lvl="0" marL="342900" marR="0" rtl="0" algn="l">
                        <a:spcBef>
                          <a:spcPts val="0"/>
                        </a:spcBef>
                        <a:spcAft>
                          <a:spcPts val="0"/>
                        </a:spcAft>
                        <a:buClr>
                          <a:schemeClr val="dk1"/>
                        </a:buClr>
                        <a:buSzPts val="1700"/>
                        <a:buFont typeface="Calibri"/>
                        <a:buAutoNum type="arabicPeriod"/>
                      </a:pPr>
                      <a:r>
                        <a:rPr lang="en-US" sz="1700" u="none" cap="none" strike="noStrike"/>
                        <a:t>Pelvic pressure or pain</a:t>
                      </a:r>
                      <a:endParaRPr/>
                    </a:p>
                    <a:p>
                      <a:pPr indent="-342900" lvl="0" marL="342900" marR="0" rtl="0" algn="l">
                        <a:spcBef>
                          <a:spcPts val="0"/>
                        </a:spcBef>
                        <a:spcAft>
                          <a:spcPts val="0"/>
                        </a:spcAft>
                        <a:buClr>
                          <a:schemeClr val="dk1"/>
                        </a:buClr>
                        <a:buSzPts val="1700"/>
                        <a:buFont typeface="Calibri"/>
                        <a:buAutoNum type="arabicPeriod"/>
                      </a:pPr>
                      <a:r>
                        <a:rPr lang="en-US" sz="1700" u="none" cap="none" strike="noStrike"/>
                        <a:t>Passage of vesicles</a:t>
                      </a:r>
                      <a:endParaRPr/>
                    </a:p>
                    <a:p>
                      <a:pPr indent="-342900" lvl="0" marL="342900" marR="0" rtl="0" algn="l">
                        <a:spcBef>
                          <a:spcPts val="0"/>
                        </a:spcBef>
                        <a:spcAft>
                          <a:spcPts val="0"/>
                        </a:spcAft>
                        <a:buClr>
                          <a:schemeClr val="dk1"/>
                        </a:buClr>
                        <a:buSzPts val="1700"/>
                        <a:buFont typeface="Calibri"/>
                        <a:buAutoNum type="arabicPeriod"/>
                      </a:pPr>
                      <a:r>
                        <a:rPr lang="en-US" sz="1700" u="none" cap="none" strike="noStrike"/>
                        <a:t>Endocrine symptoms; due to ↑hCG (e.g., hyperemesis gravidarum, ovarian theca lutein cysts, hyperthyroidism)</a:t>
                      </a:r>
                      <a:endParaRPr/>
                    </a:p>
                  </a:txBody>
                  <a:tcPr marT="45725" marB="45725" marR="91450" marL="91450" anchor="ctr"/>
                </a:tc>
                <a:tc>
                  <a:txBody>
                    <a:bodyPr/>
                    <a:lstStyle/>
                    <a:p>
                      <a:pPr indent="-342900" lvl="0" marL="342900" marR="0" rtl="0" algn="l">
                        <a:spcBef>
                          <a:spcPts val="0"/>
                        </a:spcBef>
                        <a:spcAft>
                          <a:spcPts val="0"/>
                        </a:spcAft>
                        <a:buClr>
                          <a:schemeClr val="dk1"/>
                        </a:buClr>
                        <a:buSzPts val="1700"/>
                        <a:buFont typeface="Calibri"/>
                        <a:buAutoNum type="arabicPeriod"/>
                      </a:pPr>
                      <a:r>
                        <a:rPr lang="en-US" sz="1700" u="none" cap="none" strike="noStrike"/>
                        <a:t>Postpartum vaginal bleeding</a:t>
                      </a:r>
                      <a:endParaRPr/>
                    </a:p>
                    <a:p>
                      <a:pPr indent="-342900" lvl="0" marL="342900" marR="0" rtl="0" algn="l">
                        <a:spcBef>
                          <a:spcPts val="0"/>
                        </a:spcBef>
                        <a:spcAft>
                          <a:spcPts val="0"/>
                        </a:spcAft>
                        <a:buClr>
                          <a:schemeClr val="dk1"/>
                        </a:buClr>
                        <a:buSzPts val="1700"/>
                        <a:buFont typeface="Calibri"/>
                        <a:buAutoNum type="arabicPeriod"/>
                      </a:pPr>
                      <a:r>
                        <a:rPr lang="en-US" sz="1700" u="none" cap="none" strike="noStrike"/>
                        <a:t>Inadequate uterine regression after delivery</a:t>
                      </a:r>
                      <a:endParaRPr/>
                    </a:p>
                    <a:p>
                      <a:pPr indent="-342900" lvl="0" marL="342900" marR="0" rtl="0" algn="l">
                        <a:spcBef>
                          <a:spcPts val="0"/>
                        </a:spcBef>
                        <a:spcAft>
                          <a:spcPts val="0"/>
                        </a:spcAft>
                        <a:buClr>
                          <a:schemeClr val="dk1"/>
                        </a:buClr>
                        <a:buSzPts val="1700"/>
                        <a:buFont typeface="Calibri"/>
                        <a:buAutoNum type="arabicPeriod"/>
                      </a:pPr>
                      <a:r>
                        <a:rPr lang="en-US" sz="1700" u="none" cap="none" strike="noStrike"/>
                        <a:t>Multiple theca lutein cysts</a:t>
                      </a:r>
                      <a:endParaRPr/>
                    </a:p>
                    <a:p>
                      <a:pPr indent="-342900" lvl="0" marL="342900" marR="0" rtl="0" algn="l">
                        <a:spcBef>
                          <a:spcPts val="0"/>
                        </a:spcBef>
                        <a:spcAft>
                          <a:spcPts val="0"/>
                        </a:spcAft>
                        <a:buClr>
                          <a:schemeClr val="dk1"/>
                        </a:buClr>
                        <a:buSzPts val="1700"/>
                        <a:buFont typeface="Calibri"/>
                        <a:buAutoNum type="arabicPeriod"/>
                      </a:pPr>
                      <a:r>
                        <a:rPr lang="en-US" sz="1700" u="none" cap="none" strike="noStrike"/>
                        <a:t>Additional symptoms (e.g., dyspnea or hemoptysis </a:t>
                      </a:r>
                      <a:r>
                        <a:rPr lang="en-US" sz="1700" u="none" cap="none" strike="noStrike">
                          <a:solidFill>
                            <a:srgbClr val="FF0000"/>
                          </a:solidFill>
                        </a:rPr>
                        <a:t>from metastases </a:t>
                      </a:r>
                      <a:r>
                        <a:rPr lang="en-US" sz="1700" u="none" cap="none" strike="noStrike"/>
                        <a:t>in the lungs) </a:t>
                      </a:r>
                      <a:endParaRPr/>
                    </a:p>
                  </a:txBody>
                  <a:tcPr marT="45725" marB="45725" marR="91450" marL="91450" anchor="ctr"/>
                </a:tc>
              </a:tr>
            </a:tbl>
          </a:graphicData>
        </a:graphic>
      </p:graphicFrame>
    </p:spTree>
  </p:cSld>
  <p:clrMapOvr>
    <a:masterClrMapping/>
  </p:clrMapOvr>
</p:sld>
</file>

<file path=ppt/slides/slide1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5" name="Shape 1485"/>
        <p:cNvGrpSpPr/>
        <p:nvPr/>
      </p:nvGrpSpPr>
      <p:grpSpPr>
        <a:xfrm>
          <a:off x="0" y="0"/>
          <a:ext cx="0" cy="0"/>
          <a:chOff x="0" y="0"/>
          <a:chExt cx="0" cy="0"/>
        </a:xfrm>
      </p:grpSpPr>
      <p:sp>
        <p:nvSpPr>
          <p:cNvPr id="1486" name="Google Shape;1486;g30ca38124cc_0_5"/>
          <p:cNvSpPr txBox="1"/>
          <p:nvPr>
            <p:ph type="title"/>
          </p:nvPr>
        </p:nvSpPr>
        <p:spPr>
          <a:xfrm>
            <a:off x="838200" y="365125"/>
            <a:ext cx="10515600" cy="7623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Overview of gestational trophoblastic disease</a:t>
            </a:r>
            <a:endParaRPr/>
          </a:p>
        </p:txBody>
      </p:sp>
      <p:graphicFrame>
        <p:nvGraphicFramePr>
          <p:cNvPr id="1487" name="Google Shape;1487;g30ca38124cc_0_5"/>
          <p:cNvGraphicFramePr/>
          <p:nvPr/>
        </p:nvGraphicFramePr>
        <p:xfrm>
          <a:off x="838200" y="1304925"/>
          <a:ext cx="3000000" cy="3000000"/>
        </p:xfrm>
        <a:graphic>
          <a:graphicData uri="http://schemas.openxmlformats.org/drawingml/2006/table">
            <a:tbl>
              <a:tblPr bandRow="1" firstRow="1">
                <a:noFill/>
                <a:tableStyleId>{19A998E8-06D7-4877-9E4D-0F37F25FC3DB}</a:tableStyleId>
              </a:tblPr>
              <a:tblGrid>
                <a:gridCol w="523675"/>
                <a:gridCol w="1235425"/>
                <a:gridCol w="3210125"/>
                <a:gridCol w="2627550"/>
                <a:gridCol w="2918850"/>
              </a:tblGrid>
              <a:tr h="319475">
                <a:tc gridSpan="2">
                  <a:txBody>
                    <a:bodyPr/>
                    <a:lstStyle/>
                    <a:p>
                      <a:pPr indent="0" lvl="0" marL="0" marR="0" rtl="0" algn="ctr">
                        <a:spcBef>
                          <a:spcPts val="0"/>
                        </a:spcBef>
                        <a:spcAft>
                          <a:spcPts val="0"/>
                        </a:spcAft>
                        <a:buNone/>
                      </a:pPr>
                      <a:r>
                        <a:rPr lang="en-US" sz="2000" u="none" cap="none" strike="noStrike"/>
                        <a:t>Characteristics</a:t>
                      </a:r>
                      <a:endParaRPr/>
                    </a:p>
                  </a:txBody>
                  <a:tcPr marT="45725" marB="45725" marR="91450" marL="91450" anchor="ctr"/>
                </a:tc>
                <a:tc hMerge="1"/>
                <a:tc>
                  <a:txBody>
                    <a:bodyPr/>
                    <a:lstStyle/>
                    <a:p>
                      <a:pPr indent="0" lvl="0" marL="0" marR="0" rtl="0" algn="ctr">
                        <a:spcBef>
                          <a:spcPts val="0"/>
                        </a:spcBef>
                        <a:spcAft>
                          <a:spcPts val="0"/>
                        </a:spcAft>
                        <a:buNone/>
                      </a:pPr>
                      <a:r>
                        <a:rPr lang="en-US" sz="2000" u="none" cap="none" strike="noStrike"/>
                        <a:t>Partial mole</a:t>
                      </a:r>
                      <a:endParaRPr/>
                    </a:p>
                  </a:txBody>
                  <a:tcPr marT="45725" marB="45725" marR="91450" marL="91450" anchor="ctr"/>
                </a:tc>
                <a:tc>
                  <a:txBody>
                    <a:bodyPr/>
                    <a:lstStyle/>
                    <a:p>
                      <a:pPr indent="0" lvl="0" marL="0" marR="0" rtl="0" algn="ctr">
                        <a:spcBef>
                          <a:spcPts val="0"/>
                        </a:spcBef>
                        <a:spcAft>
                          <a:spcPts val="0"/>
                        </a:spcAft>
                        <a:buNone/>
                      </a:pPr>
                      <a:r>
                        <a:rPr lang="en-US" sz="2000" u="none" cap="none" strike="noStrike"/>
                        <a:t>Complete mole</a:t>
                      </a:r>
                      <a:endParaRPr/>
                    </a:p>
                  </a:txBody>
                  <a:tcPr marT="45725" marB="45725" marR="91450" marL="91450" anchor="ctr"/>
                </a:tc>
                <a:tc>
                  <a:txBody>
                    <a:bodyPr/>
                    <a:lstStyle/>
                    <a:p>
                      <a:pPr indent="0" lvl="0" marL="0" marR="0" rtl="0" algn="ctr">
                        <a:spcBef>
                          <a:spcPts val="0"/>
                        </a:spcBef>
                        <a:spcAft>
                          <a:spcPts val="0"/>
                        </a:spcAft>
                        <a:buNone/>
                      </a:pPr>
                      <a:r>
                        <a:rPr lang="en-US" sz="2000" u="none" cap="none" strike="noStrike"/>
                        <a:t>Choriocarcinoma</a:t>
                      </a:r>
                      <a:endParaRPr/>
                    </a:p>
                  </a:txBody>
                  <a:tcPr marT="45725" marB="45725" marR="91450" marL="91450" anchor="ctr"/>
                </a:tc>
              </a:tr>
              <a:tr h="319475">
                <a:tc rowSpan="2">
                  <a:txBody>
                    <a:bodyPr/>
                    <a:lstStyle/>
                    <a:p>
                      <a:pPr indent="0" lvl="0" marL="0" marR="0" rtl="0" algn="ctr">
                        <a:spcBef>
                          <a:spcPts val="0"/>
                        </a:spcBef>
                        <a:spcAft>
                          <a:spcPts val="0"/>
                        </a:spcAft>
                        <a:buNone/>
                      </a:pPr>
                      <a:r>
                        <a:rPr b="1" lang="en-US" sz="2000" u="none" cap="none" strike="noStrike"/>
                        <a:t>Diagnostics</a:t>
                      </a:r>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2000"/>
                        <a:buFont typeface="Calibri"/>
                        <a:buNone/>
                      </a:pPr>
                      <a:r>
                        <a:rPr b="1" lang="en-US" sz="2000" u="none" cap="none" strike="noStrike"/>
                        <a:t>β-hCG</a:t>
                      </a:r>
                      <a:endParaRPr/>
                    </a:p>
                  </a:txBody>
                  <a:tcPr marT="45725" marB="45725" marR="91450" marL="91450" anchor="ctr"/>
                </a:tc>
                <a:tc gridSpan="3">
                  <a:txBody>
                    <a:bodyPr/>
                    <a:lstStyle/>
                    <a:p>
                      <a:pPr indent="0" lvl="0" marL="0" marR="0" rtl="0" algn="ctr">
                        <a:spcBef>
                          <a:spcPts val="0"/>
                        </a:spcBef>
                        <a:spcAft>
                          <a:spcPts val="0"/>
                        </a:spcAft>
                        <a:buNone/>
                      </a:pPr>
                      <a:r>
                        <a:rPr lang="en-US" sz="1600" u="none" cap="none" strike="noStrike"/>
                        <a:t>Increased in all three; (40% &gt;100,000 mIU/mL); (partial mole &lt; complete mole &lt; choriocarcinoma)</a:t>
                      </a:r>
                      <a:endParaRPr/>
                    </a:p>
                  </a:txBody>
                  <a:tcPr marT="45725" marB="45725" marR="91450" marL="91450" anchor="ctr"/>
                </a:tc>
                <a:tc hMerge="1"/>
                <a:tc hMerge="1"/>
              </a:tr>
              <a:tr h="2310125">
                <a:tc vMerge="1"/>
                <a:tc>
                  <a:txBody>
                    <a:bodyPr/>
                    <a:lstStyle/>
                    <a:p>
                      <a:pPr indent="0" lvl="0" marL="0" marR="0" rtl="0" algn="ctr">
                        <a:lnSpc>
                          <a:spcPct val="100000"/>
                        </a:lnSpc>
                        <a:spcBef>
                          <a:spcPts val="0"/>
                        </a:spcBef>
                        <a:spcAft>
                          <a:spcPts val="0"/>
                        </a:spcAft>
                        <a:buClr>
                          <a:schemeClr val="dk1"/>
                        </a:buClr>
                        <a:buSzPts val="2000"/>
                        <a:buFont typeface="Calibri"/>
                        <a:buNone/>
                      </a:pPr>
                      <a:r>
                        <a:rPr b="1" lang="en-US" sz="2000" u="none" cap="none" strike="noStrike"/>
                        <a:t>Ultrasound</a:t>
                      </a:r>
                      <a:endParaRPr/>
                    </a:p>
                    <a:p>
                      <a:pPr indent="0" lvl="0" marL="0" marR="0" rtl="0" algn="ctr">
                        <a:lnSpc>
                          <a:spcPct val="100000"/>
                        </a:lnSpc>
                        <a:spcBef>
                          <a:spcPts val="0"/>
                        </a:spcBef>
                        <a:spcAft>
                          <a:spcPts val="0"/>
                        </a:spcAft>
                        <a:buClr>
                          <a:schemeClr val="dk1"/>
                        </a:buClr>
                        <a:buSzPts val="1600"/>
                        <a:buFont typeface="Calibri"/>
                        <a:buNone/>
                      </a:pPr>
                      <a:r>
                        <a:rPr b="1" lang="en-US" sz="1600" u="none" cap="none" strike="noStrike"/>
                        <a:t>(See next 2 slides)</a:t>
                      </a:r>
                      <a:endParaRPr/>
                    </a:p>
                  </a:txBody>
                  <a:tcPr marT="45725" marB="45725" marR="91450" marL="91450" anchor="ctr"/>
                </a:tc>
                <a:tc>
                  <a:txBody>
                    <a:bodyPr/>
                    <a:lstStyle/>
                    <a:p>
                      <a:pPr indent="-342900" lvl="0" marL="342900" marR="0" rtl="0" algn="l">
                        <a:spcBef>
                          <a:spcPts val="0"/>
                        </a:spcBef>
                        <a:spcAft>
                          <a:spcPts val="0"/>
                        </a:spcAft>
                        <a:buClr>
                          <a:schemeClr val="dk1"/>
                        </a:buClr>
                        <a:buSzPts val="1400"/>
                        <a:buFont typeface="Calibri"/>
                        <a:buAutoNum type="arabicPeriod"/>
                      </a:pPr>
                      <a:r>
                        <a:rPr lang="en-US" sz="1400" u="none" cap="none" strike="noStrike"/>
                        <a:t>Fetal parts may be visualized</a:t>
                      </a:r>
                      <a:endParaRPr/>
                    </a:p>
                    <a:p>
                      <a:pPr indent="-342900" lvl="0" marL="342900" marR="0" rtl="0" algn="l">
                        <a:spcBef>
                          <a:spcPts val="0"/>
                        </a:spcBef>
                        <a:spcAft>
                          <a:spcPts val="0"/>
                        </a:spcAft>
                        <a:buClr>
                          <a:schemeClr val="dk1"/>
                        </a:buClr>
                        <a:buSzPts val="1400"/>
                        <a:buFont typeface="Calibri"/>
                        <a:buAutoNum type="arabicPeriod"/>
                      </a:pPr>
                      <a:r>
                        <a:rPr lang="en-US" sz="1400" u="none" cap="none" strike="noStrike"/>
                        <a:t>Fetal heart tones may be detectable</a:t>
                      </a:r>
                      <a:endParaRPr/>
                    </a:p>
                    <a:p>
                      <a:pPr indent="-342900" lvl="0" marL="342900" marR="0" rtl="0" algn="l">
                        <a:spcBef>
                          <a:spcPts val="0"/>
                        </a:spcBef>
                        <a:spcAft>
                          <a:spcPts val="0"/>
                        </a:spcAft>
                        <a:buClr>
                          <a:schemeClr val="dk1"/>
                        </a:buClr>
                        <a:buSzPts val="1400"/>
                        <a:buFont typeface="Calibri"/>
                        <a:buAutoNum type="arabicPeriod"/>
                      </a:pPr>
                      <a:r>
                        <a:rPr lang="en-US" sz="1400" u="none" cap="none" strike="noStrike"/>
                        <a:t>Amniotic fluid is present</a:t>
                      </a:r>
                      <a:endParaRPr/>
                    </a:p>
                    <a:p>
                      <a:pPr indent="-342900" lvl="0" marL="342900" marR="0" rtl="0" algn="l">
                        <a:spcBef>
                          <a:spcPts val="0"/>
                        </a:spcBef>
                        <a:spcAft>
                          <a:spcPts val="0"/>
                        </a:spcAft>
                        <a:buClr>
                          <a:schemeClr val="dk1"/>
                        </a:buClr>
                        <a:buSzPts val="1400"/>
                        <a:buFont typeface="Calibri"/>
                        <a:buAutoNum type="arabicPeriod"/>
                      </a:pPr>
                      <a:r>
                        <a:rPr lang="en-US" sz="1400" u="none" cap="none" strike="noStrike"/>
                        <a:t>Increased placental thickness</a:t>
                      </a:r>
                      <a:endParaRPr/>
                    </a:p>
                    <a:p>
                      <a:pPr indent="-342900" lvl="0" marL="342900" marR="0" rtl="0" algn="l">
                        <a:spcBef>
                          <a:spcPts val="0"/>
                        </a:spcBef>
                        <a:spcAft>
                          <a:spcPts val="0"/>
                        </a:spcAft>
                        <a:buClr>
                          <a:schemeClr val="dk1"/>
                        </a:buClr>
                        <a:buSzPts val="1400"/>
                        <a:buFont typeface="Calibri"/>
                        <a:buAutoNum type="arabicPeriod"/>
                      </a:pPr>
                      <a:r>
                        <a:rPr lang="en-US" sz="1400" u="none" cap="none" strike="noStrike"/>
                        <a:t>Focal anechoic spaces and/or increased echogenicity of chorionic villi (Swiss cheese pattern)</a:t>
                      </a:r>
                      <a:endParaRPr/>
                    </a:p>
                    <a:p>
                      <a:pPr indent="-342900" lvl="0" marL="342900" marR="0" rtl="0" algn="l">
                        <a:spcBef>
                          <a:spcPts val="0"/>
                        </a:spcBef>
                        <a:spcAft>
                          <a:spcPts val="0"/>
                        </a:spcAft>
                        <a:buClr>
                          <a:schemeClr val="dk1"/>
                        </a:buClr>
                        <a:buSzPts val="1400"/>
                        <a:buFont typeface="Calibri"/>
                        <a:buAutoNum type="arabicPeriod"/>
                      </a:pPr>
                      <a:r>
                        <a:rPr lang="en-US" sz="1400" u="none" cap="none" strike="noStrike"/>
                        <a:t>Increased transverse diameter of the gestational sac</a:t>
                      </a:r>
                      <a:endParaRPr/>
                    </a:p>
                    <a:p>
                      <a:pPr indent="-342900" lvl="0" marL="342900" marR="0" rtl="0" algn="l">
                        <a:spcBef>
                          <a:spcPts val="0"/>
                        </a:spcBef>
                        <a:spcAft>
                          <a:spcPts val="0"/>
                        </a:spcAft>
                        <a:buClr>
                          <a:schemeClr val="dk1"/>
                        </a:buClr>
                        <a:buSzPts val="1400"/>
                        <a:buFont typeface="Calibri"/>
                        <a:buAutoNum type="arabicPeriod"/>
                      </a:pPr>
                      <a:r>
                        <a:rPr lang="en-US" sz="1400" u="none" cap="none" strike="noStrike"/>
                        <a:t>Theca lutein cysts are usually absent</a:t>
                      </a:r>
                      <a:endParaRPr/>
                    </a:p>
                  </a:txBody>
                  <a:tcPr marT="45725" marB="45725" marR="91450" marL="91450" anchor="ctr"/>
                </a:tc>
                <a:tc>
                  <a:txBody>
                    <a:bodyPr/>
                    <a:lstStyle/>
                    <a:p>
                      <a:pPr indent="-342900" lvl="0" marL="342900" marR="0" rtl="0" algn="l">
                        <a:spcBef>
                          <a:spcPts val="0"/>
                        </a:spcBef>
                        <a:spcAft>
                          <a:spcPts val="0"/>
                        </a:spcAft>
                        <a:buClr>
                          <a:schemeClr val="dk1"/>
                        </a:buClr>
                        <a:buSzPts val="1600"/>
                        <a:buFont typeface="Calibri"/>
                        <a:buAutoNum type="arabicPeriod"/>
                      </a:pPr>
                      <a:r>
                        <a:rPr lang="en-US" sz="1600" u="none" cap="none" strike="noStrike"/>
                        <a:t>Echogenic mass interspersed with many hypoechogenic cystic spaces “snowstorm” </a:t>
                      </a:r>
                      <a:endParaRPr/>
                    </a:p>
                    <a:p>
                      <a:pPr indent="-342900" lvl="0" marL="342900" marR="0" rtl="0" algn="l">
                        <a:spcBef>
                          <a:spcPts val="0"/>
                        </a:spcBef>
                        <a:spcAft>
                          <a:spcPts val="0"/>
                        </a:spcAft>
                        <a:buClr>
                          <a:schemeClr val="dk1"/>
                        </a:buClr>
                        <a:buSzPts val="1600"/>
                        <a:buFont typeface="Calibri"/>
                        <a:buAutoNum type="arabicPeriod"/>
                      </a:pPr>
                      <a:r>
                        <a:rPr lang="en-US" sz="1600" u="none" cap="none" strike="noStrike"/>
                        <a:t>No fetal parts</a:t>
                      </a:r>
                      <a:endParaRPr/>
                    </a:p>
                    <a:p>
                      <a:pPr indent="-342900" lvl="0" marL="342900" marR="0" rtl="0" algn="l">
                        <a:spcBef>
                          <a:spcPts val="0"/>
                        </a:spcBef>
                        <a:spcAft>
                          <a:spcPts val="0"/>
                        </a:spcAft>
                        <a:buClr>
                          <a:schemeClr val="dk1"/>
                        </a:buClr>
                        <a:buSzPts val="1600"/>
                        <a:buFont typeface="Calibri"/>
                        <a:buAutoNum type="arabicPeriod"/>
                      </a:pPr>
                      <a:r>
                        <a:rPr lang="en-US" sz="1600" u="none" cap="none" strike="noStrike"/>
                        <a:t>Lack of fetal heart tones</a:t>
                      </a:r>
                      <a:endParaRPr/>
                    </a:p>
                    <a:p>
                      <a:pPr indent="-342900" lvl="0" marL="342900" marR="0" rtl="0" algn="l">
                        <a:spcBef>
                          <a:spcPts val="0"/>
                        </a:spcBef>
                        <a:spcAft>
                          <a:spcPts val="0"/>
                        </a:spcAft>
                        <a:buClr>
                          <a:schemeClr val="dk1"/>
                        </a:buClr>
                        <a:buSzPts val="1600"/>
                        <a:buFont typeface="Calibri"/>
                        <a:buAutoNum type="arabicPeriod"/>
                      </a:pPr>
                      <a:r>
                        <a:rPr lang="en-US" sz="1600" u="none" cap="none" strike="noStrike"/>
                        <a:t>No amniotic fluid</a:t>
                      </a:r>
                      <a:endParaRPr/>
                    </a:p>
                    <a:p>
                      <a:pPr indent="-342900" lvl="0" marL="342900" marR="0" rtl="0" algn="l">
                        <a:spcBef>
                          <a:spcPts val="0"/>
                        </a:spcBef>
                        <a:spcAft>
                          <a:spcPts val="0"/>
                        </a:spcAft>
                        <a:buClr>
                          <a:schemeClr val="dk1"/>
                        </a:buClr>
                        <a:buSzPts val="1600"/>
                        <a:buFont typeface="Calibri"/>
                        <a:buAutoNum type="arabicPeriod"/>
                      </a:pPr>
                      <a:r>
                        <a:rPr lang="en-US" sz="1600" u="none" cap="none" strike="noStrike"/>
                        <a:t>Theca lutein cysts</a:t>
                      </a:r>
                      <a:endParaRPr/>
                    </a:p>
                  </a:txBody>
                  <a:tcPr marT="45725" marB="45725" marR="91450" marL="91450" anchor="ctr"/>
                </a:tc>
                <a:tc>
                  <a:txBody>
                    <a:bodyPr/>
                    <a:lstStyle/>
                    <a:p>
                      <a:pPr indent="-342900" lvl="0" marL="342900" marR="0" rtl="0" algn="l">
                        <a:spcBef>
                          <a:spcPts val="0"/>
                        </a:spcBef>
                        <a:spcAft>
                          <a:spcPts val="0"/>
                        </a:spcAft>
                        <a:buClr>
                          <a:schemeClr val="dk1"/>
                        </a:buClr>
                        <a:buSzPts val="1500"/>
                        <a:buFont typeface="Calibri"/>
                        <a:buAutoNum type="arabicPeriod"/>
                      </a:pPr>
                      <a:r>
                        <a:rPr lang="en-US" sz="1500" u="none" cap="none" strike="noStrike"/>
                        <a:t>Invasive mole typically appears as one or more poorly defined masses in the uterus with anechoic areas </a:t>
                      </a:r>
                      <a:endParaRPr/>
                    </a:p>
                    <a:p>
                      <a:pPr indent="-342900" lvl="0" marL="342900" marR="0" rtl="0" algn="l">
                        <a:spcBef>
                          <a:spcPts val="0"/>
                        </a:spcBef>
                        <a:spcAft>
                          <a:spcPts val="0"/>
                        </a:spcAft>
                        <a:buClr>
                          <a:schemeClr val="dk1"/>
                        </a:buClr>
                        <a:buSzPts val="1500"/>
                        <a:buFont typeface="Calibri"/>
                        <a:buAutoNum type="arabicPeriod"/>
                      </a:pPr>
                      <a:r>
                        <a:rPr lang="en-US" sz="1500" u="none" cap="none" strike="noStrike"/>
                        <a:t>Color Doppler of the anechoic areas reveals high vascular flow. Invasion into the myometrium may be visualized</a:t>
                      </a:r>
                      <a:endParaRPr/>
                    </a:p>
                  </a:txBody>
                  <a:tcPr marT="45725" marB="45725" marR="91450" marL="91450" anchor="ctr"/>
                </a:tc>
              </a:tr>
              <a:tr h="860150">
                <a:tc gridSpan="2">
                  <a:txBody>
                    <a:bodyPr/>
                    <a:lstStyle/>
                    <a:p>
                      <a:pPr indent="0" lvl="0" marL="0" marR="0" rtl="0" algn="ctr">
                        <a:spcBef>
                          <a:spcPts val="0"/>
                        </a:spcBef>
                        <a:spcAft>
                          <a:spcPts val="0"/>
                        </a:spcAft>
                        <a:buNone/>
                      </a:pPr>
                      <a:r>
                        <a:rPr b="1" lang="en-US" sz="2000" u="none" cap="none" strike="noStrike"/>
                        <a:t>Treatment</a:t>
                      </a:r>
                      <a:endParaRPr/>
                    </a:p>
                  </a:txBody>
                  <a:tcPr marT="45725" marB="45725" marR="91450" marL="91450" anchor="ctr"/>
                </a:tc>
                <a:tc hMerge="1"/>
                <a:tc gridSpan="2">
                  <a:txBody>
                    <a:bodyPr/>
                    <a:lstStyle/>
                    <a:p>
                      <a:pPr indent="-342900" lvl="0" marL="342900" marR="0" rtl="0" algn="l">
                        <a:spcBef>
                          <a:spcPts val="0"/>
                        </a:spcBef>
                        <a:spcAft>
                          <a:spcPts val="0"/>
                        </a:spcAft>
                        <a:buClr>
                          <a:schemeClr val="dk1"/>
                        </a:buClr>
                        <a:buSzPts val="1600"/>
                        <a:buFont typeface="Calibri"/>
                        <a:buAutoNum type="arabicPeriod"/>
                      </a:pPr>
                      <a:r>
                        <a:rPr lang="en-US" sz="1600" u="none" cap="none" strike="noStrike"/>
                        <a:t>Uterine evacuation</a:t>
                      </a:r>
                      <a:endParaRPr/>
                    </a:p>
                    <a:p>
                      <a:pPr indent="-342900" lvl="0" marL="342900" marR="0" rtl="0" algn="l">
                        <a:spcBef>
                          <a:spcPts val="0"/>
                        </a:spcBef>
                        <a:spcAft>
                          <a:spcPts val="0"/>
                        </a:spcAft>
                        <a:buClr>
                          <a:schemeClr val="dk1"/>
                        </a:buClr>
                        <a:buSzPts val="1600"/>
                        <a:buFont typeface="Calibri"/>
                        <a:buAutoNum type="arabicPeriod"/>
                      </a:pPr>
                      <a:r>
                        <a:rPr lang="en-US" sz="1600" u="none" cap="none" strike="noStrike"/>
                        <a:t>Monitor β-HCG levels (usually 8-12 weeks)</a:t>
                      </a:r>
                      <a:endParaRPr/>
                    </a:p>
                    <a:p>
                      <a:pPr indent="0" lvl="0" marL="457200" marR="0" rtl="0" algn="l">
                        <a:spcBef>
                          <a:spcPts val="0"/>
                        </a:spcBef>
                        <a:spcAft>
                          <a:spcPts val="0"/>
                        </a:spcAft>
                        <a:buNone/>
                      </a:pPr>
                      <a:r>
                        <a:t/>
                      </a:r>
                      <a:endParaRPr/>
                    </a:p>
                  </a:txBody>
                  <a:tcPr marT="45725" marB="45725" marR="91450" marL="91450" anchor="ctr"/>
                </a:tc>
                <a:tc hMerge="1"/>
                <a:tc>
                  <a:txBody>
                    <a:bodyPr/>
                    <a:lstStyle/>
                    <a:p>
                      <a:pPr indent="-342900" lvl="0" marL="342900" marR="0" rtl="0" algn="l">
                        <a:spcBef>
                          <a:spcPts val="0"/>
                        </a:spcBef>
                        <a:spcAft>
                          <a:spcPts val="0"/>
                        </a:spcAft>
                        <a:buClr>
                          <a:schemeClr val="dk1"/>
                        </a:buClr>
                        <a:buSzPts val="1600"/>
                        <a:buFont typeface="Calibri"/>
                        <a:buAutoNum type="arabicPeriod"/>
                      </a:pPr>
                      <a:r>
                        <a:rPr lang="en-US" sz="1600" u="none" cap="none" strike="noStrike"/>
                        <a:t>Methotrexate</a:t>
                      </a:r>
                      <a:endParaRPr/>
                    </a:p>
                    <a:p>
                      <a:pPr indent="-342900" lvl="0" marL="342900" marR="0" rtl="0" algn="l">
                        <a:spcBef>
                          <a:spcPts val="0"/>
                        </a:spcBef>
                        <a:spcAft>
                          <a:spcPts val="0"/>
                        </a:spcAft>
                        <a:buClr>
                          <a:schemeClr val="dk1"/>
                        </a:buClr>
                        <a:buSzPts val="1600"/>
                        <a:buFont typeface="Calibri"/>
                        <a:buAutoNum type="arabicPeriod"/>
                      </a:pPr>
                      <a:r>
                        <a:rPr lang="en-US" sz="1600" u="none" cap="none" strike="noStrike"/>
                        <a:t>Monitor β-HCG levels for at least 12 months.</a:t>
                      </a:r>
                      <a:endParaRPr/>
                    </a:p>
                  </a:txBody>
                  <a:tcPr marT="45725" marB="45725" marR="91450" marL="91450" anchor="ctr"/>
                </a:tc>
              </a:tr>
              <a:tr h="479225">
                <a:tc gridSpan="2">
                  <a:txBody>
                    <a:bodyPr/>
                    <a:lstStyle/>
                    <a:p>
                      <a:pPr indent="0" lvl="0" marL="0" marR="0" rtl="0" algn="ctr">
                        <a:spcBef>
                          <a:spcPts val="0"/>
                        </a:spcBef>
                        <a:spcAft>
                          <a:spcPts val="0"/>
                        </a:spcAft>
                        <a:buNone/>
                      </a:pPr>
                      <a:r>
                        <a:rPr b="1" lang="en-US" sz="2000" u="none" cap="none" strike="noStrike"/>
                        <a:t>Prognosis</a:t>
                      </a:r>
                      <a:endParaRPr/>
                    </a:p>
                  </a:txBody>
                  <a:tcPr marT="45725" marB="45725" marR="91450" marL="91450" anchor="ctr"/>
                </a:tc>
                <a:tc hMerge="1"/>
                <a:tc gridSpan="2">
                  <a:txBody>
                    <a:bodyPr/>
                    <a:lstStyle/>
                    <a:p>
                      <a:pPr indent="0" lvl="0" marL="0" marR="0" rtl="0" algn="ctr">
                        <a:spcBef>
                          <a:spcPts val="0"/>
                        </a:spcBef>
                        <a:spcAft>
                          <a:spcPts val="0"/>
                        </a:spcAft>
                        <a:buNone/>
                      </a:pPr>
                      <a:r>
                        <a:rPr lang="en-US" sz="1650" u="none" cap="none" strike="noStrike"/>
                        <a:t>Most patients achieve normal reproductive function after recovery</a:t>
                      </a:r>
                      <a:endParaRPr/>
                    </a:p>
                  </a:txBody>
                  <a:tcPr marT="45725" marB="45725" marR="91450" marL="91450" anchor="ctr"/>
                </a:tc>
                <a:tc hMerge="1"/>
                <a:tc>
                  <a:txBody>
                    <a:bodyPr/>
                    <a:lstStyle/>
                    <a:p>
                      <a:pPr indent="0" lvl="0" marL="0" marR="0" rtl="0" algn="ctr">
                        <a:spcBef>
                          <a:spcPts val="0"/>
                        </a:spcBef>
                        <a:spcAft>
                          <a:spcPts val="0"/>
                        </a:spcAft>
                        <a:buNone/>
                      </a:pPr>
                      <a:r>
                        <a:rPr lang="en-US" sz="1650" u="none" cap="none" strike="noStrike"/>
                        <a:t>Cure rate of 95–100%</a:t>
                      </a:r>
                      <a:endParaRPr/>
                    </a:p>
                  </a:txBody>
                  <a:tcPr marT="45725" marB="45725" marR="91450" marL="91450" anchor="ctr"/>
                </a:tc>
              </a:tr>
            </a:tbl>
          </a:graphicData>
        </a:graphic>
      </p:graphicFrame>
    </p:spTree>
  </p:cSld>
  <p:clrMapOvr>
    <a:masterClrMapping/>
  </p:clrMapOvr>
</p:sld>
</file>

<file path=ppt/slides/slide1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1" name="Shape 1491"/>
        <p:cNvGrpSpPr/>
        <p:nvPr/>
      </p:nvGrpSpPr>
      <p:grpSpPr>
        <a:xfrm>
          <a:off x="0" y="0"/>
          <a:ext cx="0" cy="0"/>
          <a:chOff x="0" y="0"/>
          <a:chExt cx="0" cy="0"/>
        </a:xfrm>
      </p:grpSpPr>
      <p:sp>
        <p:nvSpPr>
          <p:cNvPr id="1492" name="Google Shape;1492;g30ca38124cc_0_10"/>
          <p:cNvSpPr txBox="1"/>
          <p:nvPr>
            <p:ph type="title"/>
          </p:nvPr>
        </p:nvSpPr>
        <p:spPr>
          <a:xfrm>
            <a:off x="838200" y="365125"/>
            <a:ext cx="10515600" cy="7623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Overview of gestational trophoblastic disease</a:t>
            </a:r>
            <a:endParaRPr/>
          </a:p>
        </p:txBody>
      </p:sp>
      <p:graphicFrame>
        <p:nvGraphicFramePr>
          <p:cNvPr id="1493" name="Google Shape;1493;g30ca38124cc_0_10"/>
          <p:cNvGraphicFramePr/>
          <p:nvPr/>
        </p:nvGraphicFramePr>
        <p:xfrm>
          <a:off x="838200" y="1304925"/>
          <a:ext cx="3000000" cy="3000000"/>
        </p:xfrm>
        <a:graphic>
          <a:graphicData uri="http://schemas.openxmlformats.org/drawingml/2006/table">
            <a:tbl>
              <a:tblPr bandRow="1" firstRow="1">
                <a:noFill/>
                <a:tableStyleId>{19A998E8-06D7-4877-9E4D-0F37F25FC3DB}</a:tableStyleId>
              </a:tblPr>
              <a:tblGrid>
                <a:gridCol w="7010400"/>
                <a:gridCol w="3505200"/>
              </a:tblGrid>
              <a:tr h="370850">
                <a:tc>
                  <a:txBody>
                    <a:bodyPr/>
                    <a:lstStyle/>
                    <a:p>
                      <a:pPr indent="0" lvl="0" marL="0" marR="0" rtl="0" algn="ctr">
                        <a:spcBef>
                          <a:spcPts val="0"/>
                        </a:spcBef>
                        <a:spcAft>
                          <a:spcPts val="0"/>
                        </a:spcAft>
                        <a:buNone/>
                      </a:pPr>
                      <a:r>
                        <a:rPr lang="en-US" sz="2400" u="none" cap="none" strike="noStrike"/>
                        <a:t>Partial mole</a:t>
                      </a:r>
                      <a:endParaRPr/>
                    </a:p>
                  </a:txBody>
                  <a:tcPr marT="45725" marB="45725" marR="91450" marL="91450" anchor="ctr"/>
                </a:tc>
                <a:tc>
                  <a:txBody>
                    <a:bodyPr/>
                    <a:lstStyle/>
                    <a:p>
                      <a:pPr indent="0" lvl="0" marL="0" marR="0" rtl="0" algn="ctr">
                        <a:spcBef>
                          <a:spcPts val="0"/>
                        </a:spcBef>
                        <a:spcAft>
                          <a:spcPts val="0"/>
                        </a:spcAft>
                        <a:buNone/>
                      </a:pPr>
                      <a:r>
                        <a:rPr lang="en-US" sz="2400" u="none" cap="none" strike="noStrike"/>
                        <a:t>Complete mole</a:t>
                      </a:r>
                      <a:endParaRPr/>
                    </a:p>
                  </a:txBody>
                  <a:tcPr marT="45725" marB="45725" marR="91450" marL="91450" anchor="ctr"/>
                </a:tc>
              </a:tr>
            </a:tbl>
          </a:graphicData>
        </a:graphic>
      </p:graphicFrame>
      <p:pic>
        <p:nvPicPr>
          <p:cNvPr id="1494" name="Google Shape;1494;g30ca38124cc_0_10"/>
          <p:cNvPicPr preferRelativeResize="0"/>
          <p:nvPr/>
        </p:nvPicPr>
        <p:blipFill rotWithShape="1">
          <a:blip r:embed="rId3">
            <a:alphaModFix/>
          </a:blip>
          <a:srcRect b="0" l="0" r="0" t="0"/>
          <a:stretch/>
        </p:blipFill>
        <p:spPr>
          <a:xfrm>
            <a:off x="7855432" y="1761075"/>
            <a:ext cx="3498365" cy="3334801"/>
          </a:xfrm>
          <a:prstGeom prst="rect">
            <a:avLst/>
          </a:prstGeom>
          <a:noFill/>
          <a:ln>
            <a:noFill/>
          </a:ln>
        </p:spPr>
      </p:pic>
      <p:pic>
        <p:nvPicPr>
          <p:cNvPr id="1495" name="Google Shape;1495;g30ca38124cc_0_10"/>
          <p:cNvPicPr preferRelativeResize="0"/>
          <p:nvPr/>
        </p:nvPicPr>
        <p:blipFill rotWithShape="1">
          <a:blip r:embed="rId4">
            <a:alphaModFix/>
          </a:blip>
          <a:srcRect b="5926" l="2621" r="53093" t="15893"/>
          <a:stretch/>
        </p:blipFill>
        <p:spPr>
          <a:xfrm>
            <a:off x="837162" y="1761599"/>
            <a:ext cx="3499406" cy="3334277"/>
          </a:xfrm>
          <a:prstGeom prst="rect">
            <a:avLst/>
          </a:prstGeom>
          <a:noFill/>
          <a:ln>
            <a:noFill/>
          </a:ln>
        </p:spPr>
      </p:pic>
      <p:pic>
        <p:nvPicPr>
          <p:cNvPr id="1496" name="Google Shape;1496;g30ca38124cc_0_10"/>
          <p:cNvPicPr preferRelativeResize="0"/>
          <p:nvPr/>
        </p:nvPicPr>
        <p:blipFill rotWithShape="1">
          <a:blip r:embed="rId4">
            <a:alphaModFix/>
          </a:blip>
          <a:srcRect b="6522" l="46836" r="10929" t="16648"/>
          <a:stretch/>
        </p:blipFill>
        <p:spPr>
          <a:xfrm>
            <a:off x="4345778" y="1761075"/>
            <a:ext cx="3499406" cy="3334276"/>
          </a:xfrm>
          <a:prstGeom prst="rect">
            <a:avLst/>
          </a:prstGeom>
          <a:noFill/>
          <a:ln>
            <a:noFill/>
          </a:ln>
        </p:spPr>
      </p:pic>
      <p:sp>
        <p:nvSpPr>
          <p:cNvPr id="1497" name="Google Shape;1497;g30ca38124cc_0_10"/>
          <p:cNvSpPr txBox="1"/>
          <p:nvPr/>
        </p:nvSpPr>
        <p:spPr>
          <a:xfrm>
            <a:off x="8353800" y="5358500"/>
            <a:ext cx="3000000" cy="6465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lang="en-US" sz="3000">
                <a:solidFill>
                  <a:schemeClr val="dk1"/>
                </a:solidFill>
                <a:latin typeface="Calibri"/>
                <a:ea typeface="Calibri"/>
                <a:cs typeface="Calibri"/>
                <a:sym typeface="Calibri"/>
              </a:rPr>
              <a:t>snowstorm</a:t>
            </a:r>
            <a:endParaRPr sz="2800"/>
          </a:p>
        </p:txBody>
      </p:sp>
      <p:sp>
        <p:nvSpPr>
          <p:cNvPr id="1498" name="Google Shape;1498;g30ca38124cc_0_10"/>
          <p:cNvSpPr txBox="1"/>
          <p:nvPr/>
        </p:nvSpPr>
        <p:spPr>
          <a:xfrm>
            <a:off x="2557975" y="5358500"/>
            <a:ext cx="3947100" cy="6465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lang="en-US" sz="3000">
                <a:solidFill>
                  <a:schemeClr val="dk1"/>
                </a:solidFill>
                <a:latin typeface="Calibri"/>
                <a:ea typeface="Calibri"/>
                <a:cs typeface="Calibri"/>
                <a:sym typeface="Calibri"/>
              </a:rPr>
              <a:t>s</a:t>
            </a:r>
            <a:r>
              <a:rPr lang="en-US" sz="3000">
                <a:solidFill>
                  <a:schemeClr val="dk1"/>
                </a:solidFill>
                <a:latin typeface="Calibri"/>
                <a:ea typeface="Calibri"/>
                <a:cs typeface="Calibri"/>
                <a:sym typeface="Calibri"/>
              </a:rPr>
              <a:t>wiss cheese pattern</a:t>
            </a:r>
            <a:endParaRPr sz="3000"/>
          </a:p>
        </p:txBody>
      </p:sp>
    </p:spTree>
  </p:cSld>
  <p:clrMapOvr>
    <a:masterClrMapping/>
  </p:clrMapOvr>
</p:sld>
</file>

<file path=ppt/slides/slide1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2" name="Shape 1502"/>
        <p:cNvGrpSpPr/>
        <p:nvPr/>
      </p:nvGrpSpPr>
      <p:grpSpPr>
        <a:xfrm>
          <a:off x="0" y="0"/>
          <a:ext cx="0" cy="0"/>
          <a:chOff x="0" y="0"/>
          <a:chExt cx="0" cy="0"/>
        </a:xfrm>
      </p:grpSpPr>
      <p:sp>
        <p:nvSpPr>
          <p:cNvPr id="1503" name="Google Shape;1503;p172"/>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1 </a:t>
            </a:r>
            <a:endParaRPr/>
          </a:p>
        </p:txBody>
      </p:sp>
      <p:sp>
        <p:nvSpPr>
          <p:cNvPr id="1504" name="Google Shape;1504;p172"/>
          <p:cNvSpPr txBox="1"/>
          <p:nvPr>
            <p:ph idx="1" type="body"/>
          </p:nvPr>
        </p:nvSpPr>
        <p:spPr>
          <a:xfrm>
            <a:off x="838200" y="1308392"/>
            <a:ext cx="10515599" cy="48719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45515E"/>
              </a:buClr>
              <a:buSzPts val="2800"/>
              <a:buNone/>
            </a:pPr>
            <a:r>
              <a:rPr lang="en-US"/>
              <a:t>A female that her last menstrual period was 8 weeks ago, presented with bleeding and passage of the structures in figure A</a:t>
            </a:r>
            <a:endParaRPr/>
          </a:p>
          <a:p>
            <a:pPr indent="-50800" lvl="0" marL="228600" rtl="0" algn="l">
              <a:lnSpc>
                <a:spcPct val="90000"/>
              </a:lnSpc>
              <a:spcBef>
                <a:spcPts val="1000"/>
              </a:spcBef>
              <a:spcAft>
                <a:spcPts val="0"/>
              </a:spcAft>
              <a:buClr>
                <a:srgbClr val="45515E"/>
              </a:buClr>
              <a:buSzPts val="2800"/>
              <a:buNone/>
            </a:pPr>
            <a:r>
              <a:t/>
            </a:r>
            <a:endParaRPr/>
          </a:p>
          <a:p>
            <a:pPr indent="-228600" lvl="0" marL="228600" rtl="0" algn="l">
              <a:lnSpc>
                <a:spcPct val="90000"/>
              </a:lnSpc>
              <a:spcBef>
                <a:spcPts val="1000"/>
              </a:spcBef>
              <a:spcAft>
                <a:spcPts val="0"/>
              </a:spcAft>
              <a:buClr>
                <a:srgbClr val="45515E"/>
              </a:buClr>
              <a:buSzPts val="2800"/>
              <a:buChar char="❖"/>
            </a:pPr>
            <a:r>
              <a:rPr lang="en-US"/>
              <a:t> Describe what you see in figures</a:t>
            </a:r>
            <a:endParaRPr/>
          </a:p>
          <a:p>
            <a:pPr indent="0" lvl="1" marL="457200" rtl="0" algn="l">
              <a:lnSpc>
                <a:spcPct val="90000"/>
              </a:lnSpc>
              <a:spcBef>
                <a:spcPts val="500"/>
              </a:spcBef>
              <a:spcAft>
                <a:spcPts val="0"/>
              </a:spcAft>
              <a:buClr>
                <a:srgbClr val="45515E"/>
              </a:buClr>
              <a:buSzPts val="2400"/>
              <a:buNone/>
            </a:pPr>
            <a:r>
              <a:rPr lang="en-US"/>
              <a:t>A-   Hydropic vesicles	</a:t>
            </a:r>
            <a:endParaRPr/>
          </a:p>
          <a:p>
            <a:pPr indent="0" lvl="1" marL="457200" rtl="0" algn="l">
              <a:lnSpc>
                <a:spcPct val="90000"/>
              </a:lnSpc>
              <a:spcBef>
                <a:spcPts val="500"/>
              </a:spcBef>
              <a:spcAft>
                <a:spcPts val="0"/>
              </a:spcAft>
              <a:buClr>
                <a:srgbClr val="45515E"/>
              </a:buClr>
              <a:buSzPts val="2400"/>
              <a:buNone/>
            </a:pPr>
            <a:r>
              <a:rPr lang="en-US"/>
              <a:t>B-  snowstorm appearance</a:t>
            </a:r>
            <a:endParaRPr/>
          </a:p>
          <a:p>
            <a:pPr indent="-228600" lvl="0" marL="228600" rtl="0" algn="l">
              <a:lnSpc>
                <a:spcPct val="90000"/>
              </a:lnSpc>
              <a:spcBef>
                <a:spcPts val="1000"/>
              </a:spcBef>
              <a:spcAft>
                <a:spcPts val="0"/>
              </a:spcAft>
              <a:buClr>
                <a:srgbClr val="45515E"/>
              </a:buClr>
              <a:buSzPts val="2800"/>
              <a:buChar char="❖"/>
            </a:pPr>
            <a:r>
              <a:rPr lang="en-US"/>
              <a:t>What is your diagnosis?</a:t>
            </a:r>
            <a:endParaRPr/>
          </a:p>
          <a:p>
            <a:pPr indent="-228600" lvl="1" marL="685800" rtl="0" algn="l">
              <a:lnSpc>
                <a:spcPct val="90000"/>
              </a:lnSpc>
              <a:spcBef>
                <a:spcPts val="500"/>
              </a:spcBef>
              <a:spcAft>
                <a:spcPts val="0"/>
              </a:spcAft>
              <a:buClr>
                <a:srgbClr val="45515E"/>
              </a:buClr>
              <a:buSzPts val="2400"/>
              <a:buChar char="o"/>
            </a:pPr>
            <a:r>
              <a:rPr lang="en-US"/>
              <a:t>Complete Molar Pregnancy</a:t>
            </a:r>
            <a:endParaRPr/>
          </a:p>
          <a:p>
            <a:pPr indent="0" lvl="1" marL="457200" rtl="0" algn="l">
              <a:lnSpc>
                <a:spcPct val="90000"/>
              </a:lnSpc>
              <a:spcBef>
                <a:spcPts val="500"/>
              </a:spcBef>
              <a:spcAft>
                <a:spcPts val="0"/>
              </a:spcAft>
              <a:buClr>
                <a:srgbClr val="45515E"/>
              </a:buClr>
              <a:buSzPts val="2400"/>
              <a:buNone/>
            </a:pPr>
            <a:r>
              <a:t/>
            </a:r>
            <a:endParaRPr/>
          </a:p>
          <a:p>
            <a:pPr indent="-50800" lvl="0" marL="228600" rtl="0" algn="l">
              <a:lnSpc>
                <a:spcPct val="90000"/>
              </a:lnSpc>
              <a:spcBef>
                <a:spcPts val="1000"/>
              </a:spcBef>
              <a:spcAft>
                <a:spcPts val="0"/>
              </a:spcAft>
              <a:buClr>
                <a:srgbClr val="45515E"/>
              </a:buClr>
              <a:buSzPts val="2800"/>
              <a:buNone/>
            </a:pPr>
            <a:r>
              <a:t/>
            </a:r>
            <a:endParaRPr/>
          </a:p>
          <a:p>
            <a:pPr indent="-50800" lvl="0" marL="228600" rtl="0" algn="l">
              <a:lnSpc>
                <a:spcPct val="90000"/>
              </a:lnSpc>
              <a:spcBef>
                <a:spcPts val="1000"/>
              </a:spcBef>
              <a:spcAft>
                <a:spcPts val="0"/>
              </a:spcAft>
              <a:buClr>
                <a:srgbClr val="45515E"/>
              </a:buClr>
              <a:buSzPts val="2800"/>
              <a:buNone/>
            </a:pPr>
            <a:r>
              <a:t/>
            </a:r>
            <a:endParaRPr/>
          </a:p>
        </p:txBody>
      </p:sp>
      <p:pic>
        <p:nvPicPr>
          <p:cNvPr id="1505" name="Google Shape;1505;p172"/>
          <p:cNvPicPr preferRelativeResize="0"/>
          <p:nvPr/>
        </p:nvPicPr>
        <p:blipFill rotWithShape="1">
          <a:blip r:embed="rId3">
            <a:alphaModFix/>
          </a:blip>
          <a:srcRect b="0" l="0" r="15940" t="12037"/>
          <a:stretch/>
        </p:blipFill>
        <p:spPr>
          <a:xfrm>
            <a:off x="9123340" y="3659475"/>
            <a:ext cx="2764809" cy="2401361"/>
          </a:xfrm>
          <a:prstGeom prst="rect">
            <a:avLst/>
          </a:prstGeom>
          <a:noFill/>
          <a:ln>
            <a:noFill/>
          </a:ln>
        </p:spPr>
      </p:pic>
      <p:pic>
        <p:nvPicPr>
          <p:cNvPr descr="Gross appearance of the hydatidiform mole (left) with grape-like tissue and another normal placenta with umbilical cord (right). " id="1506" name="Google Shape;1506;p172"/>
          <p:cNvPicPr preferRelativeResize="0"/>
          <p:nvPr/>
        </p:nvPicPr>
        <p:blipFill rotWithShape="1">
          <a:blip r:embed="rId4">
            <a:alphaModFix/>
          </a:blip>
          <a:srcRect b="6668" l="0" r="58251" t="0"/>
          <a:stretch/>
        </p:blipFill>
        <p:spPr>
          <a:xfrm>
            <a:off x="6759240" y="3659474"/>
            <a:ext cx="1829749" cy="2401361"/>
          </a:xfrm>
          <a:prstGeom prst="rect">
            <a:avLst/>
          </a:prstGeom>
          <a:noFill/>
          <a:ln>
            <a:noFill/>
          </a:ln>
        </p:spPr>
      </p:pic>
      <p:sp>
        <p:nvSpPr>
          <p:cNvPr id="1507" name="Google Shape;1507;p172"/>
          <p:cNvSpPr/>
          <p:nvPr/>
        </p:nvSpPr>
        <p:spPr>
          <a:xfrm>
            <a:off x="6645805" y="5995664"/>
            <a:ext cx="120253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figure A</a:t>
            </a:r>
            <a:endParaRPr/>
          </a:p>
        </p:txBody>
      </p:sp>
      <p:sp>
        <p:nvSpPr>
          <p:cNvPr id="1508" name="Google Shape;1508;p172"/>
          <p:cNvSpPr/>
          <p:nvPr/>
        </p:nvSpPr>
        <p:spPr>
          <a:xfrm>
            <a:off x="9123340" y="5985194"/>
            <a:ext cx="93391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figure B</a:t>
            </a:r>
            <a:endParaRPr/>
          </a:p>
        </p:txBody>
      </p:sp>
    </p:spTree>
  </p:cSld>
  <p:clrMapOvr>
    <a:masterClrMapping/>
  </p:clrMapOvr>
</p:sld>
</file>

<file path=ppt/slides/slide1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2" name="Shape 1512"/>
        <p:cNvGrpSpPr/>
        <p:nvPr/>
      </p:nvGrpSpPr>
      <p:grpSpPr>
        <a:xfrm>
          <a:off x="0" y="0"/>
          <a:ext cx="0" cy="0"/>
          <a:chOff x="0" y="0"/>
          <a:chExt cx="0" cy="0"/>
        </a:xfrm>
      </p:grpSpPr>
      <p:sp>
        <p:nvSpPr>
          <p:cNvPr id="1513" name="Google Shape;1513;p173"/>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1 </a:t>
            </a:r>
            <a:endParaRPr/>
          </a:p>
        </p:txBody>
      </p:sp>
      <p:sp>
        <p:nvSpPr>
          <p:cNvPr id="1514" name="Google Shape;1514;p173"/>
          <p:cNvSpPr txBox="1"/>
          <p:nvPr>
            <p:ph idx="1" type="body"/>
          </p:nvPr>
        </p:nvSpPr>
        <p:spPr>
          <a:xfrm>
            <a:off x="838199" y="1305026"/>
            <a:ext cx="10515599" cy="4871938"/>
          </a:xfrm>
          <a:prstGeom prst="rect">
            <a:avLst/>
          </a:prstGeom>
          <a:noFill/>
          <a:ln>
            <a:noFill/>
          </a:ln>
        </p:spPr>
        <p:txBody>
          <a:bodyPr anchorCtr="0" anchor="t" bIns="45700" lIns="91425" spcFirstLastPara="1" rIns="91425" wrap="square" tIns="45700">
            <a:normAutofit fontScale="85000" lnSpcReduction="20000"/>
          </a:bodyPr>
          <a:lstStyle/>
          <a:p>
            <a:pPr indent="-201930" lvl="0" marL="228600" rtl="0" algn="l">
              <a:lnSpc>
                <a:spcPct val="90000"/>
              </a:lnSpc>
              <a:spcBef>
                <a:spcPts val="0"/>
              </a:spcBef>
              <a:spcAft>
                <a:spcPts val="0"/>
              </a:spcAft>
              <a:buClr>
                <a:srgbClr val="45515E"/>
              </a:buClr>
              <a:buSzPct val="100000"/>
              <a:buChar char="❖"/>
            </a:pPr>
            <a:r>
              <a:rPr lang="en-US"/>
              <a:t>Mention 6 relevant questions in the history that you’ll ask?</a:t>
            </a:r>
            <a:endParaRPr/>
          </a:p>
          <a:p>
            <a:pPr indent="-205740" lvl="1" marL="685800" rtl="0" algn="l">
              <a:lnSpc>
                <a:spcPct val="90000"/>
              </a:lnSpc>
              <a:spcBef>
                <a:spcPts val="500"/>
              </a:spcBef>
              <a:spcAft>
                <a:spcPts val="0"/>
              </a:spcAft>
              <a:buClr>
                <a:srgbClr val="45515E"/>
              </a:buClr>
              <a:buSzPct val="100000"/>
              <a:buChar char="o"/>
            </a:pPr>
            <a:r>
              <a:rPr lang="en-US"/>
              <a:t>Previous molar pregnancy </a:t>
            </a:r>
            <a:endParaRPr/>
          </a:p>
          <a:p>
            <a:pPr indent="-205740" lvl="1" marL="685800" rtl="0" algn="l">
              <a:lnSpc>
                <a:spcPct val="90000"/>
              </a:lnSpc>
              <a:spcBef>
                <a:spcPts val="500"/>
              </a:spcBef>
              <a:spcAft>
                <a:spcPts val="0"/>
              </a:spcAft>
              <a:buClr>
                <a:srgbClr val="45515E"/>
              </a:buClr>
              <a:buSzPct val="100000"/>
              <a:buChar char="o"/>
            </a:pPr>
            <a:r>
              <a:rPr lang="en-US"/>
              <a:t>Maternal age especially if it was &gt;35 years</a:t>
            </a:r>
            <a:endParaRPr/>
          </a:p>
          <a:p>
            <a:pPr indent="-205740" lvl="1" marL="685800" rtl="0" algn="l">
              <a:lnSpc>
                <a:spcPct val="90000"/>
              </a:lnSpc>
              <a:spcBef>
                <a:spcPts val="500"/>
              </a:spcBef>
              <a:spcAft>
                <a:spcPts val="0"/>
              </a:spcAft>
              <a:buClr>
                <a:srgbClr val="45515E"/>
              </a:buClr>
              <a:buSzPct val="100000"/>
              <a:buChar char="o"/>
            </a:pPr>
            <a:r>
              <a:rPr lang="en-US"/>
              <a:t>History of Infertility</a:t>
            </a:r>
            <a:endParaRPr/>
          </a:p>
          <a:p>
            <a:pPr indent="-205740" lvl="1" marL="685800" rtl="0" algn="l">
              <a:lnSpc>
                <a:spcPct val="90000"/>
              </a:lnSpc>
              <a:spcBef>
                <a:spcPts val="500"/>
              </a:spcBef>
              <a:spcAft>
                <a:spcPts val="0"/>
              </a:spcAft>
              <a:buClr>
                <a:srgbClr val="45515E"/>
              </a:buClr>
              <a:buSzPct val="100000"/>
              <a:buChar char="o"/>
            </a:pPr>
            <a:r>
              <a:rPr lang="en-US"/>
              <a:t>history of spontenouse abortion, ectopic pregnance</a:t>
            </a:r>
            <a:endParaRPr/>
          </a:p>
          <a:p>
            <a:pPr indent="-205740" lvl="1" marL="685800" rtl="0" algn="l">
              <a:lnSpc>
                <a:spcPct val="90000"/>
              </a:lnSpc>
              <a:spcBef>
                <a:spcPts val="500"/>
              </a:spcBef>
              <a:spcAft>
                <a:spcPts val="0"/>
              </a:spcAft>
              <a:buClr>
                <a:srgbClr val="45515E"/>
              </a:buClr>
              <a:buSzPct val="100000"/>
              <a:buChar char="o"/>
            </a:pPr>
            <a:r>
              <a:rPr lang="en-US"/>
              <a:t>The use of contraception </a:t>
            </a:r>
            <a:endParaRPr/>
          </a:p>
          <a:p>
            <a:pPr indent="-205740" lvl="1" marL="685800" rtl="0" algn="l">
              <a:lnSpc>
                <a:spcPct val="90000"/>
              </a:lnSpc>
              <a:spcBef>
                <a:spcPts val="500"/>
              </a:spcBef>
              <a:spcAft>
                <a:spcPts val="0"/>
              </a:spcAft>
              <a:buClr>
                <a:srgbClr val="45515E"/>
              </a:buClr>
              <a:buSzPct val="100000"/>
              <a:buChar char="o"/>
            </a:pPr>
            <a:r>
              <a:rPr lang="en-US"/>
              <a:t>History of heavy smoking</a:t>
            </a:r>
            <a:endParaRPr/>
          </a:p>
          <a:p>
            <a:pPr indent="-201930" lvl="0" marL="228600" rtl="0" algn="l">
              <a:lnSpc>
                <a:spcPct val="90000"/>
              </a:lnSpc>
              <a:spcBef>
                <a:spcPts val="1000"/>
              </a:spcBef>
              <a:spcAft>
                <a:spcPts val="0"/>
              </a:spcAft>
              <a:buClr>
                <a:srgbClr val="45515E"/>
              </a:buClr>
              <a:buSzPct val="100000"/>
              <a:buChar char="❖"/>
            </a:pPr>
            <a:r>
              <a:rPr lang="en-US"/>
              <a:t>Mention 4 steps in management. </a:t>
            </a:r>
            <a:endParaRPr/>
          </a:p>
          <a:p>
            <a:pPr indent="-205740" lvl="1" marL="685800" rtl="0" algn="l">
              <a:lnSpc>
                <a:spcPct val="90000"/>
              </a:lnSpc>
              <a:spcBef>
                <a:spcPts val="500"/>
              </a:spcBef>
              <a:spcAft>
                <a:spcPts val="0"/>
              </a:spcAft>
              <a:buClr>
                <a:srgbClr val="45515E"/>
              </a:buClr>
              <a:buSzPct val="100000"/>
              <a:buChar char="o"/>
            </a:pPr>
            <a:r>
              <a:rPr lang="en-US"/>
              <a:t>Admission and stabilize the patient if anemia or preeclampsia present </a:t>
            </a:r>
            <a:endParaRPr/>
          </a:p>
          <a:p>
            <a:pPr indent="-205740" lvl="1" marL="685800" rtl="0" algn="l">
              <a:lnSpc>
                <a:spcPct val="90000"/>
              </a:lnSpc>
              <a:spcBef>
                <a:spcPts val="500"/>
              </a:spcBef>
              <a:spcAft>
                <a:spcPts val="0"/>
              </a:spcAft>
              <a:buClr>
                <a:srgbClr val="45515E"/>
              </a:buClr>
              <a:buSzPct val="100000"/>
              <a:buChar char="o"/>
            </a:pPr>
            <a:r>
              <a:rPr lang="en-US"/>
              <a:t>Pelvic and abdominal U/S to exclude invasive mole or coexisting pregnancy</a:t>
            </a:r>
            <a:endParaRPr/>
          </a:p>
          <a:p>
            <a:pPr indent="-205740" lvl="1" marL="685800" rtl="0" algn="l">
              <a:lnSpc>
                <a:spcPct val="90000"/>
              </a:lnSpc>
              <a:spcBef>
                <a:spcPts val="500"/>
              </a:spcBef>
              <a:spcAft>
                <a:spcPts val="0"/>
              </a:spcAft>
              <a:buClr>
                <a:srgbClr val="45515E"/>
              </a:buClr>
              <a:buSzPct val="100000"/>
              <a:buChar char="o"/>
            </a:pPr>
            <a:r>
              <a:rPr lang="en-US"/>
              <a:t>Suction evacuation</a:t>
            </a:r>
            <a:endParaRPr/>
          </a:p>
          <a:p>
            <a:pPr indent="-205740" lvl="1" marL="685800" rtl="0" algn="l">
              <a:lnSpc>
                <a:spcPct val="90000"/>
              </a:lnSpc>
              <a:spcBef>
                <a:spcPts val="500"/>
              </a:spcBef>
              <a:spcAft>
                <a:spcPts val="0"/>
              </a:spcAft>
              <a:buClr>
                <a:srgbClr val="45515E"/>
              </a:buClr>
              <a:buSzPct val="100000"/>
              <a:buChar char="o"/>
            </a:pPr>
            <a:r>
              <a:rPr lang="en-US"/>
              <a:t>If she is Rh(D)-negative, give anti-D IG after evacuation (GA &gt; 7W)</a:t>
            </a:r>
            <a:endParaRPr/>
          </a:p>
          <a:p>
            <a:pPr indent="-50800" lvl="0" marL="228600" rtl="0" algn="l">
              <a:lnSpc>
                <a:spcPct val="90000"/>
              </a:lnSpc>
              <a:spcBef>
                <a:spcPts val="1000"/>
              </a:spcBef>
              <a:spcAft>
                <a:spcPts val="0"/>
              </a:spcAft>
              <a:buClr>
                <a:srgbClr val="45515E"/>
              </a:buClr>
              <a:buSzPct val="100000"/>
              <a:buNone/>
            </a:pPr>
            <a:r>
              <a:t/>
            </a:r>
            <a:endParaRPr/>
          </a:p>
          <a:p>
            <a:pPr indent="-50800" lvl="0" marL="228600" rtl="0" algn="l">
              <a:lnSpc>
                <a:spcPct val="90000"/>
              </a:lnSpc>
              <a:spcBef>
                <a:spcPts val="1000"/>
              </a:spcBef>
              <a:spcAft>
                <a:spcPts val="0"/>
              </a:spcAft>
              <a:buClr>
                <a:srgbClr val="45515E"/>
              </a:buClr>
              <a:buSzPct val="100000"/>
              <a:buNone/>
            </a:pPr>
            <a:r>
              <a:t/>
            </a:r>
            <a:endParaRPr/>
          </a:p>
          <a:p>
            <a:pPr indent="-50800" lvl="0" marL="228600" rtl="0" algn="l">
              <a:lnSpc>
                <a:spcPct val="90000"/>
              </a:lnSpc>
              <a:spcBef>
                <a:spcPts val="1000"/>
              </a:spcBef>
              <a:spcAft>
                <a:spcPts val="0"/>
              </a:spcAft>
              <a:buClr>
                <a:srgbClr val="45515E"/>
              </a:buClr>
              <a:buSzPct val="100000"/>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18"/>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Fetal position (Denominator or Indicator)</a:t>
            </a:r>
            <a:endParaRPr/>
          </a:p>
        </p:txBody>
      </p:sp>
      <p:sp>
        <p:nvSpPr>
          <p:cNvPr id="262" name="Google Shape;262;p18"/>
          <p:cNvSpPr txBox="1"/>
          <p:nvPr>
            <p:ph idx="1" type="body"/>
          </p:nvPr>
        </p:nvSpPr>
        <p:spPr>
          <a:xfrm>
            <a:off x="838200" y="1305026"/>
            <a:ext cx="10515600" cy="762339"/>
          </a:xfrm>
          <a:prstGeom prst="rect">
            <a:avLst/>
          </a:prstGeom>
          <a:noFill/>
          <a:ln>
            <a:noFill/>
          </a:ln>
        </p:spPr>
        <p:txBody>
          <a:bodyPr anchorCtr="0" anchor="t" bIns="45700" lIns="91425" spcFirstLastPara="1" rIns="91425" wrap="square" tIns="45700">
            <a:normAutofit fontScale="92500" lnSpcReduction="10000"/>
          </a:bodyPr>
          <a:lstStyle/>
          <a:p>
            <a:pPr indent="-228600" lvl="0" marL="228600" rtl="0" algn="l">
              <a:lnSpc>
                <a:spcPct val="90000"/>
              </a:lnSpc>
              <a:spcBef>
                <a:spcPts val="0"/>
              </a:spcBef>
              <a:spcAft>
                <a:spcPts val="0"/>
              </a:spcAft>
              <a:buClr>
                <a:srgbClr val="45515E"/>
              </a:buClr>
              <a:buSzPct val="100000"/>
              <a:buChar char="❖"/>
            </a:pPr>
            <a:r>
              <a:rPr b="1" lang="en-US"/>
              <a:t>Definition</a:t>
            </a:r>
            <a:r>
              <a:rPr lang="en-US"/>
              <a:t>: </a:t>
            </a:r>
            <a:r>
              <a:rPr lang="en-US">
                <a:solidFill>
                  <a:srgbClr val="FF0000"/>
                </a:solidFill>
              </a:rPr>
              <a:t>relationship and orientation </a:t>
            </a:r>
            <a:r>
              <a:rPr lang="en-US"/>
              <a:t>(i.e., fetal occiput pointing towards maternal left or right) </a:t>
            </a:r>
            <a:r>
              <a:rPr lang="en-US">
                <a:solidFill>
                  <a:srgbClr val="FF0000"/>
                </a:solidFill>
              </a:rPr>
              <a:t>of the presenting fetal part to the maternal pelvis</a:t>
            </a:r>
            <a:endParaRPr/>
          </a:p>
        </p:txBody>
      </p:sp>
      <p:sp>
        <p:nvSpPr>
          <p:cNvPr id="263" name="Google Shape;263;p18"/>
          <p:cNvSpPr txBox="1"/>
          <p:nvPr/>
        </p:nvSpPr>
        <p:spPr>
          <a:xfrm>
            <a:off x="838200" y="2067364"/>
            <a:ext cx="8008935" cy="4109599"/>
          </a:xfrm>
          <a:prstGeom prst="rect">
            <a:avLst/>
          </a:prstGeom>
          <a:noFill/>
          <a:ln>
            <a:noFill/>
          </a:ln>
        </p:spPr>
        <p:txBody>
          <a:bodyPr anchorCtr="0" anchor="t" bIns="45700" lIns="91425" spcFirstLastPara="1" rIns="91425" wrap="square" tIns="45700">
            <a:normAutofit fontScale="92500" lnSpcReduction="10000"/>
          </a:bodyPr>
          <a:lstStyle/>
          <a:p>
            <a:pPr indent="-228600" lvl="0" marL="228600" marR="0" rtl="0" algn="l">
              <a:lnSpc>
                <a:spcPct val="90000"/>
              </a:lnSpc>
              <a:spcBef>
                <a:spcPts val="0"/>
              </a:spcBef>
              <a:spcAft>
                <a:spcPts val="0"/>
              </a:spcAft>
              <a:buClr>
                <a:srgbClr val="45515E"/>
              </a:buClr>
              <a:buSzPct val="100000"/>
              <a:buFont typeface="Noto Sans Symbols"/>
              <a:buChar char="❖"/>
            </a:pPr>
            <a:r>
              <a:rPr b="1" lang="en-US" sz="2800">
                <a:solidFill>
                  <a:srgbClr val="45515E"/>
                </a:solidFill>
                <a:latin typeface="Calibri"/>
                <a:ea typeface="Calibri"/>
                <a:cs typeface="Calibri"/>
                <a:sym typeface="Calibri"/>
              </a:rPr>
              <a:t>Types</a:t>
            </a:r>
            <a:endParaRPr/>
          </a:p>
          <a:p>
            <a:pPr indent="-457200" lvl="1" marL="914400" marR="0" rtl="0" algn="l">
              <a:lnSpc>
                <a:spcPct val="90000"/>
              </a:lnSpc>
              <a:spcBef>
                <a:spcPts val="500"/>
              </a:spcBef>
              <a:spcAft>
                <a:spcPts val="0"/>
              </a:spcAft>
              <a:buClr>
                <a:srgbClr val="45515E"/>
              </a:buClr>
              <a:buSzPct val="100000"/>
              <a:buFont typeface="Calibri"/>
              <a:buAutoNum type="arabicPeriod"/>
            </a:pPr>
            <a:r>
              <a:rPr b="1" i="0" lang="en-US" sz="2400" u="none" cap="none" strike="noStrike">
                <a:solidFill>
                  <a:srgbClr val="45515E"/>
                </a:solidFill>
                <a:latin typeface="Calibri"/>
                <a:ea typeface="Calibri"/>
                <a:cs typeface="Calibri"/>
                <a:sym typeface="Calibri"/>
              </a:rPr>
              <a:t>Occiput anterior position</a:t>
            </a:r>
            <a:r>
              <a:rPr b="0" i="0" lang="en-US" sz="2400" u="none" cap="none" strike="noStrike">
                <a:solidFill>
                  <a:srgbClr val="45515E"/>
                </a:solidFill>
                <a:latin typeface="Calibri"/>
                <a:ea typeface="Calibri"/>
                <a:cs typeface="Calibri"/>
                <a:sym typeface="Calibri"/>
              </a:rPr>
              <a:t>: Fetal occiput points towards maternal symphysis pubis; fetus faces downwards.</a:t>
            </a:r>
            <a:endParaRPr/>
          </a:p>
          <a:p>
            <a:pPr indent="-457200" lvl="1" marL="914400" marR="0" rtl="0" algn="l">
              <a:lnSpc>
                <a:spcPct val="90000"/>
              </a:lnSpc>
              <a:spcBef>
                <a:spcPts val="500"/>
              </a:spcBef>
              <a:spcAft>
                <a:spcPts val="0"/>
              </a:spcAft>
              <a:buClr>
                <a:srgbClr val="45515E"/>
              </a:buClr>
              <a:buSzPct val="100000"/>
              <a:buFont typeface="Calibri"/>
              <a:buAutoNum type="arabicPeriod"/>
            </a:pPr>
            <a:r>
              <a:rPr b="1" i="0" lang="en-US" sz="2400" u="none" cap="none" strike="noStrike">
                <a:solidFill>
                  <a:srgbClr val="45515E"/>
                </a:solidFill>
                <a:latin typeface="Calibri"/>
                <a:ea typeface="Calibri"/>
                <a:cs typeface="Calibri"/>
                <a:sym typeface="Calibri"/>
              </a:rPr>
              <a:t>Left occiput anterior (LOA)</a:t>
            </a:r>
            <a:r>
              <a:rPr b="0" i="0" lang="en-US" sz="2400" u="none" cap="none" strike="noStrike">
                <a:solidFill>
                  <a:srgbClr val="45515E"/>
                </a:solidFill>
                <a:latin typeface="Calibri"/>
                <a:ea typeface="Calibri"/>
                <a:cs typeface="Calibri"/>
                <a:sym typeface="Calibri"/>
              </a:rPr>
              <a:t>: Fetal back faces the maternal left, anterior fontanelle faces the maternal right, sagittal suture lies in the right oblique diameter; (most common position).</a:t>
            </a:r>
            <a:endParaRPr/>
          </a:p>
          <a:p>
            <a:pPr indent="-457200" lvl="1" marL="914400" marR="0" rtl="0" algn="l">
              <a:lnSpc>
                <a:spcPct val="90000"/>
              </a:lnSpc>
              <a:spcBef>
                <a:spcPts val="500"/>
              </a:spcBef>
              <a:spcAft>
                <a:spcPts val="0"/>
              </a:spcAft>
              <a:buClr>
                <a:srgbClr val="45515E"/>
              </a:buClr>
              <a:buSzPct val="100000"/>
              <a:buFont typeface="Calibri"/>
              <a:buAutoNum type="arabicPeriod"/>
            </a:pPr>
            <a:r>
              <a:rPr b="1" i="0" lang="en-US" sz="2400" u="none" cap="none" strike="noStrike">
                <a:solidFill>
                  <a:srgbClr val="45515E"/>
                </a:solidFill>
                <a:latin typeface="Calibri"/>
                <a:ea typeface="Calibri"/>
                <a:cs typeface="Calibri"/>
                <a:sym typeface="Calibri"/>
              </a:rPr>
              <a:t>Right occiput anterior (ROA)</a:t>
            </a:r>
            <a:r>
              <a:rPr b="0" i="0" lang="en-US" sz="2400" u="none" cap="none" strike="noStrike">
                <a:solidFill>
                  <a:srgbClr val="45515E"/>
                </a:solidFill>
                <a:latin typeface="Calibri"/>
                <a:ea typeface="Calibri"/>
                <a:cs typeface="Calibri"/>
                <a:sym typeface="Calibri"/>
              </a:rPr>
              <a:t>: Fetal back faces the maternal right, anterior fontanelle faces the maternal left, sagittal suture lies in the left oblique diameter.</a:t>
            </a:r>
            <a:endParaRPr/>
          </a:p>
          <a:p>
            <a:pPr indent="-457200" lvl="1" marL="914400" marR="0" rtl="0" algn="l">
              <a:lnSpc>
                <a:spcPct val="90000"/>
              </a:lnSpc>
              <a:spcBef>
                <a:spcPts val="500"/>
              </a:spcBef>
              <a:spcAft>
                <a:spcPts val="0"/>
              </a:spcAft>
              <a:buClr>
                <a:srgbClr val="45515E"/>
              </a:buClr>
              <a:buSzPct val="100000"/>
              <a:buFont typeface="Calibri"/>
              <a:buAutoNum type="arabicPeriod"/>
            </a:pPr>
            <a:r>
              <a:rPr b="1" i="0" lang="en-US" sz="2400" u="none" cap="none" strike="noStrike">
                <a:solidFill>
                  <a:srgbClr val="45515E"/>
                </a:solidFill>
                <a:latin typeface="Calibri"/>
                <a:ea typeface="Calibri"/>
                <a:cs typeface="Calibri"/>
                <a:sym typeface="Calibri"/>
              </a:rPr>
              <a:t>Occiput posterior position</a:t>
            </a:r>
            <a:r>
              <a:rPr b="0" i="0" lang="en-US" sz="2400" u="none" cap="none" strike="noStrike">
                <a:solidFill>
                  <a:srgbClr val="45515E"/>
                </a:solidFill>
                <a:latin typeface="Calibri"/>
                <a:ea typeface="Calibri"/>
                <a:cs typeface="Calibri"/>
                <a:sym typeface="Calibri"/>
              </a:rPr>
              <a:t>: Fetal occiput points towards the maternal sacral promontory with face to pubis symphysis; the fetus faces upward</a:t>
            </a:r>
            <a:endParaRPr/>
          </a:p>
        </p:txBody>
      </p:sp>
      <p:grpSp>
        <p:nvGrpSpPr>
          <p:cNvPr id="264" name="Google Shape;264;p18"/>
          <p:cNvGrpSpPr/>
          <p:nvPr/>
        </p:nvGrpSpPr>
        <p:grpSpPr>
          <a:xfrm>
            <a:off x="8847135" y="2067363"/>
            <a:ext cx="2506665" cy="4109599"/>
            <a:chOff x="8920264" y="2067364"/>
            <a:chExt cx="2433536" cy="3989706"/>
          </a:xfrm>
        </p:grpSpPr>
        <p:pic>
          <p:nvPicPr>
            <p:cNvPr descr="Occiput anterior position" id="265" name="Google Shape;265;p18"/>
            <p:cNvPicPr preferRelativeResize="0"/>
            <p:nvPr/>
          </p:nvPicPr>
          <p:blipFill rotWithShape="1">
            <a:blip r:embed="rId3">
              <a:alphaModFix/>
            </a:blip>
            <a:srcRect b="0" l="0" r="0" t="0"/>
            <a:stretch/>
          </p:blipFill>
          <p:spPr>
            <a:xfrm>
              <a:off x="8920264" y="2067364"/>
              <a:ext cx="2433536" cy="1994853"/>
            </a:xfrm>
            <a:prstGeom prst="rect">
              <a:avLst/>
            </a:prstGeom>
            <a:noFill/>
            <a:ln>
              <a:noFill/>
            </a:ln>
          </p:spPr>
        </p:pic>
        <p:pic>
          <p:nvPicPr>
            <p:cNvPr descr="Occiput posterior position" id="266" name="Google Shape;266;p18"/>
            <p:cNvPicPr preferRelativeResize="0"/>
            <p:nvPr/>
          </p:nvPicPr>
          <p:blipFill rotWithShape="1">
            <a:blip r:embed="rId4">
              <a:alphaModFix/>
            </a:blip>
            <a:srcRect b="0" l="0" r="0" t="0"/>
            <a:stretch/>
          </p:blipFill>
          <p:spPr>
            <a:xfrm>
              <a:off x="8920264" y="4062217"/>
              <a:ext cx="2433536" cy="1994853"/>
            </a:xfrm>
            <a:prstGeom prst="rect">
              <a:avLst/>
            </a:prstGeom>
            <a:noFill/>
            <a:ln>
              <a:noFill/>
            </a:ln>
          </p:spPr>
        </p:pic>
      </p:grpSp>
    </p:spTree>
  </p:cSld>
  <p:clrMapOvr>
    <a:masterClrMapping/>
  </p:clrMapOvr>
</p:sld>
</file>

<file path=ppt/slides/slide1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8" name="Shape 1518"/>
        <p:cNvGrpSpPr/>
        <p:nvPr/>
      </p:nvGrpSpPr>
      <p:grpSpPr>
        <a:xfrm>
          <a:off x="0" y="0"/>
          <a:ext cx="0" cy="0"/>
          <a:chOff x="0" y="0"/>
          <a:chExt cx="0" cy="0"/>
        </a:xfrm>
      </p:grpSpPr>
      <p:sp>
        <p:nvSpPr>
          <p:cNvPr id="1519" name="Google Shape;1519;p174"/>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2</a:t>
            </a:r>
            <a:endParaRPr/>
          </a:p>
        </p:txBody>
      </p:sp>
      <p:sp>
        <p:nvSpPr>
          <p:cNvPr id="1520" name="Google Shape;1520;p174"/>
          <p:cNvSpPr txBox="1"/>
          <p:nvPr>
            <p:ph idx="1" type="body"/>
          </p:nvPr>
        </p:nvSpPr>
        <p:spPr>
          <a:xfrm>
            <a:off x="838199" y="1305026"/>
            <a:ext cx="10515599" cy="48719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45515E"/>
              </a:buClr>
              <a:buSzPts val="2800"/>
              <a:buNone/>
            </a:pPr>
            <a:r>
              <a:rPr lang="en-US"/>
              <a:t>35 years old female comes with hemoptysis after complete molar evacuation , B-HCG  done for her  was 100,000.</a:t>
            </a:r>
            <a:endParaRPr/>
          </a:p>
          <a:p>
            <a:pPr indent="-228600" lvl="0" marL="228600" rtl="0" algn="l">
              <a:lnSpc>
                <a:spcPct val="90000"/>
              </a:lnSpc>
              <a:spcBef>
                <a:spcPts val="1000"/>
              </a:spcBef>
              <a:spcAft>
                <a:spcPts val="0"/>
              </a:spcAft>
              <a:buClr>
                <a:srgbClr val="45515E"/>
              </a:buClr>
              <a:buSzPts val="2800"/>
              <a:buChar char="❖"/>
            </a:pPr>
            <a:r>
              <a:rPr lang="en-US"/>
              <a:t>Most likely diagnosis?</a:t>
            </a:r>
            <a:endParaRPr/>
          </a:p>
          <a:p>
            <a:pPr indent="-228600" lvl="1" marL="685800" rtl="0" algn="l">
              <a:lnSpc>
                <a:spcPct val="90000"/>
              </a:lnSpc>
              <a:spcBef>
                <a:spcPts val="500"/>
              </a:spcBef>
              <a:spcAft>
                <a:spcPts val="0"/>
              </a:spcAft>
              <a:buClr>
                <a:srgbClr val="45515E"/>
              </a:buClr>
              <a:buSzPts val="2400"/>
              <a:buChar char="o"/>
            </a:pPr>
            <a:r>
              <a:rPr lang="en-US"/>
              <a:t>Choriocarcinoma </a:t>
            </a:r>
            <a:endParaRPr/>
          </a:p>
          <a:p>
            <a:pPr indent="-228600" lvl="0" marL="228600" rtl="0" algn="l">
              <a:lnSpc>
                <a:spcPct val="90000"/>
              </a:lnSpc>
              <a:spcBef>
                <a:spcPts val="1000"/>
              </a:spcBef>
              <a:spcAft>
                <a:spcPts val="0"/>
              </a:spcAft>
              <a:buClr>
                <a:srgbClr val="45515E"/>
              </a:buClr>
              <a:buSzPts val="2800"/>
              <a:buChar char="❖"/>
            </a:pPr>
            <a:r>
              <a:rPr lang="en-US"/>
              <a:t>Other investigations you would do for her?</a:t>
            </a:r>
            <a:endParaRPr/>
          </a:p>
          <a:p>
            <a:pPr indent="-228600" lvl="1" marL="685800" rtl="0" algn="l">
              <a:lnSpc>
                <a:spcPct val="90000"/>
              </a:lnSpc>
              <a:spcBef>
                <a:spcPts val="500"/>
              </a:spcBef>
              <a:spcAft>
                <a:spcPts val="0"/>
              </a:spcAft>
              <a:buClr>
                <a:srgbClr val="45515E"/>
              </a:buClr>
              <a:buSzPts val="2400"/>
              <a:buChar char="o"/>
            </a:pPr>
            <a:r>
              <a:rPr lang="en-US"/>
              <a:t>Pelvis U/S</a:t>
            </a:r>
            <a:endParaRPr/>
          </a:p>
          <a:p>
            <a:pPr indent="-228600" lvl="1" marL="685800" rtl="0" algn="l">
              <a:lnSpc>
                <a:spcPct val="90000"/>
              </a:lnSpc>
              <a:spcBef>
                <a:spcPts val="500"/>
              </a:spcBef>
              <a:spcAft>
                <a:spcPts val="0"/>
              </a:spcAft>
              <a:buClr>
                <a:srgbClr val="45515E"/>
              </a:buClr>
              <a:buSzPts val="2400"/>
              <a:buChar char="o"/>
            </a:pPr>
            <a:r>
              <a:rPr lang="en-US"/>
              <a:t>Chest x-ray</a:t>
            </a:r>
            <a:endParaRPr/>
          </a:p>
          <a:p>
            <a:pPr indent="-228600" lvl="1" marL="685800" rtl="0" algn="l">
              <a:lnSpc>
                <a:spcPct val="90000"/>
              </a:lnSpc>
              <a:spcBef>
                <a:spcPts val="500"/>
              </a:spcBef>
              <a:spcAft>
                <a:spcPts val="0"/>
              </a:spcAft>
              <a:buClr>
                <a:srgbClr val="45515E"/>
              </a:buClr>
              <a:buSzPts val="2400"/>
              <a:buChar char="o"/>
            </a:pPr>
            <a:r>
              <a:rPr lang="en-US"/>
              <a:t>CT for abdomen and brain</a:t>
            </a:r>
            <a:endParaRPr/>
          </a:p>
          <a:p>
            <a:pPr indent="-228600" lvl="0" marL="228600" rtl="0" algn="l">
              <a:lnSpc>
                <a:spcPct val="90000"/>
              </a:lnSpc>
              <a:spcBef>
                <a:spcPts val="1000"/>
              </a:spcBef>
              <a:spcAft>
                <a:spcPts val="0"/>
              </a:spcAft>
              <a:buClr>
                <a:srgbClr val="45515E"/>
              </a:buClr>
              <a:buSzPts val="2800"/>
              <a:buChar char="❖"/>
            </a:pPr>
            <a:r>
              <a:rPr lang="en-US"/>
              <a:t>Relevant gynecological symptoms may present with it?</a:t>
            </a:r>
            <a:endParaRPr/>
          </a:p>
          <a:p>
            <a:pPr indent="-228600" lvl="1" marL="685800" rtl="0" algn="l">
              <a:lnSpc>
                <a:spcPct val="90000"/>
              </a:lnSpc>
              <a:spcBef>
                <a:spcPts val="500"/>
              </a:spcBef>
              <a:spcAft>
                <a:spcPts val="0"/>
              </a:spcAft>
              <a:buClr>
                <a:srgbClr val="45515E"/>
              </a:buClr>
              <a:buSzPts val="2400"/>
              <a:buChar char="o"/>
            </a:pPr>
            <a:r>
              <a:rPr lang="en-US"/>
              <a:t>vaginal bleeding (typically late postpartum hemorrhage)</a:t>
            </a:r>
            <a:endParaRPr/>
          </a:p>
          <a:p>
            <a:pPr indent="-228600" lvl="1" marL="685800" rtl="0" algn="l">
              <a:lnSpc>
                <a:spcPct val="90000"/>
              </a:lnSpc>
              <a:spcBef>
                <a:spcPts val="500"/>
              </a:spcBef>
              <a:spcAft>
                <a:spcPts val="0"/>
              </a:spcAft>
              <a:buClr>
                <a:srgbClr val="45515E"/>
              </a:buClr>
              <a:buSzPts val="2400"/>
              <a:buChar char="o"/>
            </a:pPr>
            <a:r>
              <a:rPr lang="en-US"/>
              <a:t>Uterine rupture (rare)</a:t>
            </a:r>
            <a:endParaRPr/>
          </a:p>
          <a:p>
            <a:pPr indent="-50800" lvl="0" marL="228600" rtl="0" algn="l">
              <a:lnSpc>
                <a:spcPct val="90000"/>
              </a:lnSpc>
              <a:spcBef>
                <a:spcPts val="1000"/>
              </a:spcBef>
              <a:spcAft>
                <a:spcPts val="0"/>
              </a:spcAft>
              <a:buClr>
                <a:srgbClr val="45515E"/>
              </a:buClr>
              <a:buSzPts val="2800"/>
              <a:buNone/>
            </a:pPr>
            <a:r>
              <a:t/>
            </a:r>
            <a:endParaRPr/>
          </a:p>
          <a:p>
            <a:pPr indent="-50800" lvl="0" marL="228600" rtl="0" algn="l">
              <a:lnSpc>
                <a:spcPct val="90000"/>
              </a:lnSpc>
              <a:spcBef>
                <a:spcPts val="1000"/>
              </a:spcBef>
              <a:spcAft>
                <a:spcPts val="0"/>
              </a:spcAft>
              <a:buClr>
                <a:srgbClr val="45515E"/>
              </a:buClr>
              <a:buSzPts val="2800"/>
              <a:buNone/>
            </a:pPr>
            <a:r>
              <a:t/>
            </a:r>
            <a:endParaRPr/>
          </a:p>
          <a:p>
            <a:pPr indent="-50800" lvl="0" marL="228600" rtl="0" algn="l">
              <a:lnSpc>
                <a:spcPct val="90000"/>
              </a:lnSpc>
              <a:spcBef>
                <a:spcPts val="1000"/>
              </a:spcBef>
              <a:spcAft>
                <a:spcPts val="0"/>
              </a:spcAft>
              <a:buClr>
                <a:srgbClr val="45515E"/>
              </a:buClr>
              <a:buSzPts val="2800"/>
              <a:buNone/>
            </a:pPr>
            <a:r>
              <a:t/>
            </a:r>
            <a:endParaRPr/>
          </a:p>
          <a:p>
            <a:pPr indent="-50800" lvl="0" marL="228600" rtl="0" algn="l">
              <a:lnSpc>
                <a:spcPct val="90000"/>
              </a:lnSpc>
              <a:spcBef>
                <a:spcPts val="1000"/>
              </a:spcBef>
              <a:spcAft>
                <a:spcPts val="0"/>
              </a:spcAft>
              <a:buClr>
                <a:srgbClr val="45515E"/>
              </a:buClr>
              <a:buSzPts val="2800"/>
              <a:buNone/>
            </a:pPr>
            <a:r>
              <a:t/>
            </a:r>
            <a:endParaRPr/>
          </a:p>
        </p:txBody>
      </p:sp>
    </p:spTree>
  </p:cSld>
  <p:clrMapOvr>
    <a:masterClrMapping/>
  </p:clrMapOvr>
</p:sld>
</file>

<file path=ppt/slides/slide1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4" name="Shape 1524"/>
        <p:cNvGrpSpPr/>
        <p:nvPr/>
      </p:nvGrpSpPr>
      <p:grpSpPr>
        <a:xfrm>
          <a:off x="0" y="0"/>
          <a:ext cx="0" cy="0"/>
          <a:chOff x="0" y="0"/>
          <a:chExt cx="0" cy="0"/>
        </a:xfrm>
      </p:grpSpPr>
      <p:sp>
        <p:nvSpPr>
          <p:cNvPr id="1525" name="Google Shape;1525;p175"/>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2 </a:t>
            </a:r>
            <a:endParaRPr/>
          </a:p>
        </p:txBody>
      </p:sp>
      <p:sp>
        <p:nvSpPr>
          <p:cNvPr id="1526" name="Google Shape;1526;p175"/>
          <p:cNvSpPr txBox="1"/>
          <p:nvPr>
            <p:ph idx="1" type="body"/>
          </p:nvPr>
        </p:nvSpPr>
        <p:spPr>
          <a:xfrm>
            <a:off x="838199" y="1305026"/>
            <a:ext cx="10515599" cy="48719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800"/>
              <a:buChar char="❖"/>
            </a:pPr>
            <a:r>
              <a:rPr lang="en-US"/>
              <a:t>What is your management plan?</a:t>
            </a:r>
            <a:endParaRPr/>
          </a:p>
          <a:p>
            <a:pPr indent="-228600" lvl="1" marL="685800" rtl="0" algn="l">
              <a:lnSpc>
                <a:spcPct val="90000"/>
              </a:lnSpc>
              <a:spcBef>
                <a:spcPts val="500"/>
              </a:spcBef>
              <a:spcAft>
                <a:spcPts val="0"/>
              </a:spcAft>
              <a:buClr>
                <a:srgbClr val="45515E"/>
              </a:buClr>
              <a:buSzPts val="2400"/>
              <a:buChar char="o"/>
            </a:pPr>
            <a:r>
              <a:rPr lang="en-US"/>
              <a:t>Treatment with chemotherapy methotrexate or dactinomycin &amp;monitored with weekly serial measurements of serum beta-hCG during therapy. Remission is defined as three consecutive normal hCG values  over 14 to 21 days, then monthly monitoring of beta-hCG until one year of normal levels.</a:t>
            </a:r>
            <a:endParaRPr/>
          </a:p>
          <a:p>
            <a:pPr indent="-50800" lvl="0" marL="228600" rtl="0" algn="l">
              <a:lnSpc>
                <a:spcPct val="90000"/>
              </a:lnSpc>
              <a:spcBef>
                <a:spcPts val="1000"/>
              </a:spcBef>
              <a:spcAft>
                <a:spcPts val="0"/>
              </a:spcAft>
              <a:buClr>
                <a:srgbClr val="45515E"/>
              </a:buClr>
              <a:buSzPts val="2800"/>
              <a:buNone/>
            </a:pPr>
            <a:r>
              <a:t/>
            </a:r>
            <a:endParaRPr/>
          </a:p>
          <a:p>
            <a:pPr indent="-50800" lvl="0" marL="228600" rtl="0" algn="l">
              <a:lnSpc>
                <a:spcPct val="90000"/>
              </a:lnSpc>
              <a:spcBef>
                <a:spcPts val="1000"/>
              </a:spcBef>
              <a:spcAft>
                <a:spcPts val="0"/>
              </a:spcAft>
              <a:buClr>
                <a:srgbClr val="45515E"/>
              </a:buClr>
              <a:buSzPts val="2800"/>
              <a:buNone/>
            </a:pPr>
            <a:r>
              <a:t/>
            </a:r>
            <a:endParaRPr/>
          </a:p>
          <a:p>
            <a:pPr indent="-50800" lvl="0" marL="228600" rtl="0" algn="l">
              <a:lnSpc>
                <a:spcPct val="90000"/>
              </a:lnSpc>
              <a:spcBef>
                <a:spcPts val="1000"/>
              </a:spcBef>
              <a:spcAft>
                <a:spcPts val="0"/>
              </a:spcAft>
              <a:buClr>
                <a:srgbClr val="45515E"/>
              </a:buClr>
              <a:buSzPts val="2800"/>
              <a:buNone/>
            </a:pPr>
            <a:r>
              <a:t/>
            </a:r>
            <a:endParaRPr/>
          </a:p>
          <a:p>
            <a:pPr indent="-50800" lvl="0" marL="228600" rtl="0" algn="l">
              <a:lnSpc>
                <a:spcPct val="90000"/>
              </a:lnSpc>
              <a:spcBef>
                <a:spcPts val="1000"/>
              </a:spcBef>
              <a:spcAft>
                <a:spcPts val="0"/>
              </a:spcAft>
              <a:buClr>
                <a:srgbClr val="45515E"/>
              </a:buClr>
              <a:buSzPts val="2800"/>
              <a:buNone/>
            </a:pPr>
            <a:r>
              <a:t/>
            </a:r>
            <a:endParaRPr/>
          </a:p>
        </p:txBody>
      </p:sp>
    </p:spTree>
  </p:cSld>
  <p:clrMapOvr>
    <a:masterClrMapping/>
  </p:clrMapOvr>
</p:sld>
</file>

<file path=ppt/slides/slide1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0" name="Shape 1530"/>
        <p:cNvGrpSpPr/>
        <p:nvPr/>
      </p:nvGrpSpPr>
      <p:grpSpPr>
        <a:xfrm>
          <a:off x="0" y="0"/>
          <a:ext cx="0" cy="0"/>
          <a:chOff x="0" y="0"/>
          <a:chExt cx="0" cy="0"/>
        </a:xfrm>
      </p:grpSpPr>
      <p:sp>
        <p:nvSpPr>
          <p:cNvPr id="1531" name="Google Shape;1531;p176"/>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3</a:t>
            </a:r>
            <a:endParaRPr/>
          </a:p>
        </p:txBody>
      </p:sp>
      <p:sp>
        <p:nvSpPr>
          <p:cNvPr id="1532" name="Google Shape;1532;p176"/>
          <p:cNvSpPr txBox="1"/>
          <p:nvPr>
            <p:ph idx="1" type="body"/>
          </p:nvPr>
        </p:nvSpPr>
        <p:spPr>
          <a:xfrm>
            <a:off x="838199" y="1305026"/>
            <a:ext cx="10515599" cy="4871938"/>
          </a:xfrm>
          <a:prstGeom prst="rect">
            <a:avLst/>
          </a:prstGeom>
          <a:noFill/>
          <a:ln>
            <a:noFill/>
          </a:ln>
        </p:spPr>
        <p:txBody>
          <a:bodyPr anchorCtr="0" anchor="t" bIns="45700" lIns="91425" spcFirstLastPara="1" rIns="91425" wrap="square" tIns="45700">
            <a:noAutofit/>
          </a:bodyPr>
          <a:lstStyle/>
          <a:p>
            <a:pPr indent="-223520" lvl="0" marL="228600" rtl="0" algn="l">
              <a:lnSpc>
                <a:spcPct val="70000"/>
              </a:lnSpc>
              <a:spcBef>
                <a:spcPts val="0"/>
              </a:spcBef>
              <a:spcAft>
                <a:spcPts val="0"/>
              </a:spcAft>
              <a:buClr>
                <a:srgbClr val="45515E"/>
              </a:buClr>
              <a:buSzPts val="2300"/>
              <a:buChar char="❖"/>
            </a:pPr>
            <a:r>
              <a:rPr lang="en-US" sz="2300"/>
              <a:t>Diagnosis: </a:t>
            </a:r>
            <a:endParaRPr sz="2300"/>
          </a:p>
          <a:p>
            <a:pPr indent="-245109" lvl="1" marL="685800" rtl="0" algn="l">
              <a:lnSpc>
                <a:spcPct val="70000"/>
              </a:lnSpc>
              <a:spcBef>
                <a:spcPts val="500"/>
              </a:spcBef>
              <a:spcAft>
                <a:spcPts val="0"/>
              </a:spcAft>
              <a:buClr>
                <a:srgbClr val="45515E"/>
              </a:buClr>
              <a:buSzPts val="2300"/>
              <a:buChar char="o"/>
            </a:pPr>
            <a:r>
              <a:rPr lang="en-US" sz="2300"/>
              <a:t>Partial hydatidiform mole</a:t>
            </a:r>
            <a:endParaRPr sz="2300"/>
          </a:p>
          <a:p>
            <a:pPr indent="-223520" lvl="0" marL="228600" rtl="0" algn="l">
              <a:lnSpc>
                <a:spcPct val="70000"/>
              </a:lnSpc>
              <a:spcBef>
                <a:spcPts val="1000"/>
              </a:spcBef>
              <a:spcAft>
                <a:spcPts val="0"/>
              </a:spcAft>
              <a:buClr>
                <a:srgbClr val="45515E"/>
              </a:buClr>
              <a:buSzPts val="2300"/>
              <a:buChar char="❖"/>
            </a:pPr>
            <a:r>
              <a:rPr lang="en-US" sz="2300"/>
              <a:t>Karyotyping : </a:t>
            </a:r>
            <a:endParaRPr sz="2300"/>
          </a:p>
          <a:p>
            <a:pPr indent="-245109" lvl="1" marL="685800" rtl="0" algn="l">
              <a:lnSpc>
                <a:spcPct val="70000"/>
              </a:lnSpc>
              <a:spcBef>
                <a:spcPts val="500"/>
              </a:spcBef>
              <a:spcAft>
                <a:spcPts val="0"/>
              </a:spcAft>
              <a:buClr>
                <a:srgbClr val="45515E"/>
              </a:buClr>
              <a:buSzPts val="2300"/>
              <a:buChar char="o"/>
            </a:pPr>
            <a:r>
              <a:rPr lang="en-US" sz="2300"/>
              <a:t>69XXX, 69XYY ,69XXY </a:t>
            </a:r>
            <a:endParaRPr sz="2300"/>
          </a:p>
          <a:p>
            <a:pPr indent="-223520" lvl="0" marL="228600" rtl="0" algn="l">
              <a:lnSpc>
                <a:spcPct val="70000"/>
              </a:lnSpc>
              <a:spcBef>
                <a:spcPts val="1000"/>
              </a:spcBef>
              <a:spcAft>
                <a:spcPts val="0"/>
              </a:spcAft>
              <a:buClr>
                <a:srgbClr val="45515E"/>
              </a:buClr>
              <a:buSzPts val="2300"/>
              <a:buChar char="❖"/>
            </a:pPr>
            <a:r>
              <a:rPr lang="en-US" sz="2300"/>
              <a:t>The pt didn’t accept the treatment and she came after 2 month with seizure and no fetal cardiac activity, what is the cause of seaizure ?</a:t>
            </a:r>
            <a:endParaRPr sz="2300"/>
          </a:p>
          <a:p>
            <a:pPr indent="-245109" lvl="1" marL="685800" rtl="0" algn="l">
              <a:lnSpc>
                <a:spcPct val="70000"/>
              </a:lnSpc>
              <a:spcBef>
                <a:spcPts val="500"/>
              </a:spcBef>
              <a:spcAft>
                <a:spcPts val="0"/>
              </a:spcAft>
              <a:buClr>
                <a:srgbClr val="45515E"/>
              </a:buClr>
              <a:buSzPts val="2300"/>
              <a:buChar char="o"/>
            </a:pPr>
            <a:r>
              <a:rPr lang="en-US" sz="2300"/>
              <a:t>Eclampsia </a:t>
            </a:r>
            <a:endParaRPr sz="2300"/>
          </a:p>
          <a:p>
            <a:pPr indent="-223520" lvl="0" marL="228600" rtl="0" algn="l">
              <a:lnSpc>
                <a:spcPct val="70000"/>
              </a:lnSpc>
              <a:spcBef>
                <a:spcPts val="1000"/>
              </a:spcBef>
              <a:spcAft>
                <a:spcPts val="0"/>
              </a:spcAft>
              <a:buClr>
                <a:srgbClr val="45515E"/>
              </a:buClr>
              <a:buSzPts val="2300"/>
              <a:buChar char="❖"/>
            </a:pPr>
            <a:r>
              <a:rPr lang="en-US" sz="2300"/>
              <a:t>Management : </a:t>
            </a:r>
            <a:endParaRPr sz="2300"/>
          </a:p>
          <a:p>
            <a:pPr indent="-245109" lvl="1" marL="685800" rtl="0" algn="l">
              <a:lnSpc>
                <a:spcPct val="70000"/>
              </a:lnSpc>
              <a:spcBef>
                <a:spcPts val="500"/>
              </a:spcBef>
              <a:spcAft>
                <a:spcPts val="0"/>
              </a:spcAft>
              <a:buClr>
                <a:srgbClr val="45515E"/>
              </a:buClr>
              <a:buSzPts val="2300"/>
              <a:buChar char="o"/>
            </a:pPr>
            <a:r>
              <a:rPr lang="en-US" sz="2300"/>
              <a:t>Suction evacuation</a:t>
            </a:r>
            <a:endParaRPr sz="2300"/>
          </a:p>
          <a:p>
            <a:pPr indent="-223520" lvl="0" marL="228600" rtl="0" algn="l">
              <a:lnSpc>
                <a:spcPct val="70000"/>
              </a:lnSpc>
              <a:spcBef>
                <a:spcPts val="1000"/>
              </a:spcBef>
              <a:spcAft>
                <a:spcPts val="0"/>
              </a:spcAft>
              <a:buClr>
                <a:srgbClr val="45515E"/>
              </a:buClr>
              <a:buSzPts val="2300"/>
              <a:buChar char="❖"/>
            </a:pPr>
            <a:r>
              <a:rPr lang="en-US" sz="2300"/>
              <a:t>How to confirm dx : </a:t>
            </a:r>
            <a:endParaRPr sz="2300"/>
          </a:p>
          <a:p>
            <a:pPr indent="-245109" lvl="1" marL="685800" rtl="0" algn="l">
              <a:lnSpc>
                <a:spcPct val="70000"/>
              </a:lnSpc>
              <a:spcBef>
                <a:spcPts val="500"/>
              </a:spcBef>
              <a:spcAft>
                <a:spcPts val="0"/>
              </a:spcAft>
              <a:buClr>
                <a:srgbClr val="45515E"/>
              </a:buClr>
              <a:buSzPts val="2300"/>
              <a:buChar char="o"/>
            </a:pPr>
            <a:r>
              <a:rPr lang="en-US" sz="2300"/>
              <a:t>Histology </a:t>
            </a:r>
            <a:endParaRPr sz="2300"/>
          </a:p>
          <a:p>
            <a:pPr indent="-223520" lvl="0" marL="228600" rtl="0" algn="l">
              <a:lnSpc>
                <a:spcPct val="70000"/>
              </a:lnSpc>
              <a:spcBef>
                <a:spcPts val="1000"/>
              </a:spcBef>
              <a:spcAft>
                <a:spcPts val="0"/>
              </a:spcAft>
              <a:buClr>
                <a:srgbClr val="45515E"/>
              </a:buClr>
              <a:buSzPts val="2300"/>
              <a:buChar char="❖"/>
            </a:pPr>
            <a:r>
              <a:rPr lang="en-US" sz="2300"/>
              <a:t>Other investigation : </a:t>
            </a:r>
            <a:endParaRPr sz="2300"/>
          </a:p>
          <a:p>
            <a:pPr indent="-245109" lvl="1" marL="685800" rtl="0" algn="l">
              <a:lnSpc>
                <a:spcPct val="70000"/>
              </a:lnSpc>
              <a:spcBef>
                <a:spcPts val="500"/>
              </a:spcBef>
              <a:spcAft>
                <a:spcPts val="0"/>
              </a:spcAft>
              <a:buClr>
                <a:srgbClr val="45515E"/>
              </a:buClr>
              <a:buSzPts val="2300"/>
              <a:buChar char="o"/>
            </a:pPr>
            <a:r>
              <a:rPr lang="en-US" sz="2300"/>
              <a:t>HCG  , karyotyping , chest X-ray ,</a:t>
            </a:r>
            <a:endParaRPr sz="2300"/>
          </a:p>
          <a:p>
            <a:pPr indent="-164147" lvl="1" marL="685800" rtl="0" algn="l">
              <a:lnSpc>
                <a:spcPct val="70000"/>
              </a:lnSpc>
              <a:spcBef>
                <a:spcPts val="500"/>
              </a:spcBef>
              <a:spcAft>
                <a:spcPts val="0"/>
              </a:spcAft>
              <a:buSzPts val="1025"/>
              <a:buChar char="o"/>
            </a:pPr>
            <a:r>
              <a:rPr lang="en-US" sz="2300"/>
              <a:t>urine analysis</a:t>
            </a:r>
            <a:endParaRPr sz="2300"/>
          </a:p>
          <a:p>
            <a:pPr indent="-223520" lvl="0" marL="228600" rtl="0" algn="l">
              <a:lnSpc>
                <a:spcPct val="70000"/>
              </a:lnSpc>
              <a:spcBef>
                <a:spcPts val="1000"/>
              </a:spcBef>
              <a:spcAft>
                <a:spcPts val="0"/>
              </a:spcAft>
              <a:buClr>
                <a:srgbClr val="45515E"/>
              </a:buClr>
              <a:buSzPts val="2300"/>
              <a:buChar char="❖"/>
            </a:pPr>
            <a:r>
              <a:rPr lang="en-US" sz="2300"/>
              <a:t>How do you follow up her : </a:t>
            </a:r>
            <a:endParaRPr sz="2300"/>
          </a:p>
          <a:p>
            <a:pPr indent="-245109" lvl="1" marL="685800" rtl="0" algn="l">
              <a:lnSpc>
                <a:spcPct val="70000"/>
              </a:lnSpc>
              <a:spcBef>
                <a:spcPts val="500"/>
              </a:spcBef>
              <a:spcAft>
                <a:spcPts val="0"/>
              </a:spcAft>
              <a:buClr>
                <a:srgbClr val="45515E"/>
              </a:buClr>
              <a:buSzPts val="2300"/>
              <a:buChar char="o"/>
            </a:pPr>
            <a:r>
              <a:rPr lang="en-US" sz="2300"/>
              <a:t>beta-HCG level weekly  until 3 repeated negative </a:t>
            </a:r>
            <a:endParaRPr sz="2300"/>
          </a:p>
          <a:p>
            <a:pPr indent="0" lvl="0" marL="685800" rtl="0" algn="l">
              <a:lnSpc>
                <a:spcPct val="70000"/>
              </a:lnSpc>
              <a:spcBef>
                <a:spcPts val="500"/>
              </a:spcBef>
              <a:spcAft>
                <a:spcPts val="0"/>
              </a:spcAft>
              <a:buNone/>
            </a:pPr>
            <a:r>
              <a:rPr lang="en-US" sz="2700"/>
              <a:t>result then monthly for 6 m,</a:t>
            </a:r>
            <a:endParaRPr sz="2700"/>
          </a:p>
          <a:p>
            <a:pPr indent="-77470" lvl="0" marL="228600" rtl="0" algn="l">
              <a:lnSpc>
                <a:spcPct val="70000"/>
              </a:lnSpc>
              <a:spcBef>
                <a:spcPts val="1000"/>
              </a:spcBef>
              <a:spcAft>
                <a:spcPts val="0"/>
              </a:spcAft>
              <a:buClr>
                <a:srgbClr val="45515E"/>
              </a:buClr>
              <a:buSzPts val="1750"/>
              <a:buNone/>
            </a:pPr>
            <a:r>
              <a:t/>
            </a:r>
            <a:endParaRPr sz="2300"/>
          </a:p>
          <a:p>
            <a:pPr indent="-77470" lvl="0" marL="228600" rtl="0" algn="l">
              <a:lnSpc>
                <a:spcPct val="70000"/>
              </a:lnSpc>
              <a:spcBef>
                <a:spcPts val="1000"/>
              </a:spcBef>
              <a:spcAft>
                <a:spcPts val="0"/>
              </a:spcAft>
              <a:buClr>
                <a:srgbClr val="45515E"/>
              </a:buClr>
              <a:buSzPts val="1750"/>
              <a:buNone/>
            </a:pPr>
            <a:r>
              <a:t/>
            </a:r>
            <a:endParaRPr sz="2300"/>
          </a:p>
        </p:txBody>
      </p:sp>
      <p:pic>
        <p:nvPicPr>
          <p:cNvPr id="1533" name="Google Shape;1533;p176"/>
          <p:cNvPicPr preferRelativeResize="0"/>
          <p:nvPr/>
        </p:nvPicPr>
        <p:blipFill rotWithShape="1">
          <a:blip r:embed="rId3">
            <a:alphaModFix/>
          </a:blip>
          <a:srcRect b="0" l="0" r="0" t="0"/>
          <a:stretch/>
        </p:blipFill>
        <p:spPr>
          <a:xfrm>
            <a:off x="7823963" y="3162972"/>
            <a:ext cx="4018672" cy="3014003"/>
          </a:xfrm>
          <a:prstGeom prst="rect">
            <a:avLst/>
          </a:prstGeom>
          <a:noFill/>
          <a:ln>
            <a:noFill/>
          </a:ln>
        </p:spPr>
      </p:pic>
      <p:sp>
        <p:nvSpPr>
          <p:cNvPr id="1534" name="Google Shape;1534;p176"/>
          <p:cNvSpPr txBox="1"/>
          <p:nvPr/>
        </p:nvSpPr>
        <p:spPr>
          <a:xfrm>
            <a:off x="7603376" y="6354518"/>
            <a:ext cx="4018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Partial molar 3d ultrasound </a:t>
            </a:r>
            <a:endParaRPr/>
          </a:p>
        </p:txBody>
      </p:sp>
    </p:spTree>
  </p:cSld>
  <p:clrMapOvr>
    <a:masterClrMapping/>
  </p:clrMapOvr>
</p:sld>
</file>

<file path=ppt/slides/slide1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8" name="Shape 1538"/>
        <p:cNvGrpSpPr/>
        <p:nvPr/>
      </p:nvGrpSpPr>
      <p:grpSpPr>
        <a:xfrm>
          <a:off x="0" y="0"/>
          <a:ext cx="0" cy="0"/>
          <a:chOff x="0" y="0"/>
          <a:chExt cx="0" cy="0"/>
        </a:xfrm>
      </p:grpSpPr>
      <p:sp>
        <p:nvSpPr>
          <p:cNvPr id="1539" name="Google Shape;1539;p177"/>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4</a:t>
            </a:r>
            <a:endParaRPr/>
          </a:p>
        </p:txBody>
      </p:sp>
      <p:sp>
        <p:nvSpPr>
          <p:cNvPr id="1540" name="Google Shape;1540;p177"/>
          <p:cNvSpPr txBox="1"/>
          <p:nvPr>
            <p:ph idx="1" type="body"/>
          </p:nvPr>
        </p:nvSpPr>
        <p:spPr>
          <a:xfrm>
            <a:off x="838199" y="1305026"/>
            <a:ext cx="10515599" cy="487193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515E"/>
              </a:buClr>
              <a:buSzPts val="2800"/>
              <a:buNone/>
            </a:pPr>
            <a:r>
              <a:rPr lang="en-US" sz="2300"/>
              <a:t>Lady who is 8 weeks gestation came to you complaining of vaginal bleeding .</a:t>
            </a:r>
            <a:endParaRPr sz="2300"/>
          </a:p>
          <a:p>
            <a:pPr indent="-210184" lvl="0" marL="228600" rtl="0" algn="l">
              <a:lnSpc>
                <a:spcPct val="90000"/>
              </a:lnSpc>
              <a:spcBef>
                <a:spcPts val="1000"/>
              </a:spcBef>
              <a:spcAft>
                <a:spcPts val="0"/>
              </a:spcAft>
              <a:buClr>
                <a:srgbClr val="45515E"/>
              </a:buClr>
              <a:buSzPts val="2300"/>
              <a:buChar char="❖"/>
            </a:pPr>
            <a:r>
              <a:rPr lang="en-US" sz="2300"/>
              <a:t>What do you see ?</a:t>
            </a:r>
            <a:endParaRPr sz="2300"/>
          </a:p>
          <a:p>
            <a:pPr indent="-233680" lvl="1" marL="685800" rtl="0" algn="l">
              <a:lnSpc>
                <a:spcPct val="90000"/>
              </a:lnSpc>
              <a:spcBef>
                <a:spcPts val="500"/>
              </a:spcBef>
              <a:spcAft>
                <a:spcPts val="0"/>
              </a:spcAft>
              <a:buClr>
                <a:srgbClr val="45515E"/>
              </a:buClr>
              <a:buSzPts val="2300"/>
              <a:buChar char="o"/>
            </a:pPr>
            <a:r>
              <a:rPr lang="en-US" sz="2300"/>
              <a:t>Snowstorm appearance </a:t>
            </a:r>
            <a:endParaRPr sz="2300"/>
          </a:p>
          <a:p>
            <a:pPr indent="-210184" lvl="0" marL="228600" rtl="0" algn="l">
              <a:lnSpc>
                <a:spcPct val="90000"/>
              </a:lnSpc>
              <a:spcBef>
                <a:spcPts val="1000"/>
              </a:spcBef>
              <a:spcAft>
                <a:spcPts val="0"/>
              </a:spcAft>
              <a:buClr>
                <a:srgbClr val="45515E"/>
              </a:buClr>
              <a:buSzPts val="2300"/>
              <a:buChar char="❖"/>
            </a:pPr>
            <a:r>
              <a:rPr lang="en-US" sz="2300"/>
              <a:t>What is your diagnosis ?</a:t>
            </a:r>
            <a:endParaRPr sz="2300"/>
          </a:p>
          <a:p>
            <a:pPr indent="-233680" lvl="1" marL="685800" rtl="0" algn="l">
              <a:lnSpc>
                <a:spcPct val="90000"/>
              </a:lnSpc>
              <a:spcBef>
                <a:spcPts val="500"/>
              </a:spcBef>
              <a:spcAft>
                <a:spcPts val="0"/>
              </a:spcAft>
              <a:buClr>
                <a:srgbClr val="45515E"/>
              </a:buClr>
              <a:buSzPts val="2300"/>
              <a:buChar char="o"/>
            </a:pPr>
            <a:r>
              <a:rPr lang="en-US" sz="2300"/>
              <a:t>Complete hydatiform molar pregnancy </a:t>
            </a:r>
            <a:endParaRPr sz="2300"/>
          </a:p>
          <a:p>
            <a:pPr indent="-210184" lvl="0" marL="228600" rtl="0" algn="l">
              <a:lnSpc>
                <a:spcPct val="90000"/>
              </a:lnSpc>
              <a:spcBef>
                <a:spcPts val="1000"/>
              </a:spcBef>
              <a:spcAft>
                <a:spcPts val="0"/>
              </a:spcAft>
              <a:buClr>
                <a:srgbClr val="45515E"/>
              </a:buClr>
              <a:buSzPts val="2300"/>
              <a:buChar char="❖"/>
            </a:pPr>
            <a:r>
              <a:rPr lang="en-US" sz="2300"/>
              <a:t>What other finding you might see on US ?</a:t>
            </a:r>
            <a:endParaRPr sz="2300"/>
          </a:p>
          <a:p>
            <a:pPr indent="-233680" lvl="1" marL="685800" rtl="0" algn="l">
              <a:lnSpc>
                <a:spcPct val="90000"/>
              </a:lnSpc>
              <a:spcBef>
                <a:spcPts val="500"/>
              </a:spcBef>
              <a:spcAft>
                <a:spcPts val="0"/>
              </a:spcAft>
              <a:buClr>
                <a:srgbClr val="45515E"/>
              </a:buClr>
              <a:buSzPts val="2300"/>
              <a:buChar char="o"/>
            </a:pPr>
            <a:r>
              <a:rPr lang="en-US" sz="2300"/>
              <a:t>Theca lutein cyst </a:t>
            </a:r>
            <a:endParaRPr sz="2300"/>
          </a:p>
          <a:p>
            <a:pPr indent="-210184" lvl="0" marL="228600" rtl="0" algn="l">
              <a:lnSpc>
                <a:spcPct val="90000"/>
              </a:lnSpc>
              <a:spcBef>
                <a:spcPts val="1000"/>
              </a:spcBef>
              <a:spcAft>
                <a:spcPts val="0"/>
              </a:spcAft>
              <a:buClr>
                <a:srgbClr val="45515E"/>
              </a:buClr>
              <a:buSzPts val="2300"/>
              <a:buChar char="❖"/>
            </a:pPr>
            <a:r>
              <a:rPr lang="en-US" sz="2300"/>
              <a:t>What is the treatment ?</a:t>
            </a:r>
            <a:endParaRPr sz="2300"/>
          </a:p>
          <a:p>
            <a:pPr indent="-233680" lvl="1" marL="685800" rtl="0" algn="l">
              <a:lnSpc>
                <a:spcPct val="90000"/>
              </a:lnSpc>
              <a:spcBef>
                <a:spcPts val="500"/>
              </a:spcBef>
              <a:spcAft>
                <a:spcPts val="0"/>
              </a:spcAft>
              <a:buClr>
                <a:srgbClr val="45515E"/>
              </a:buClr>
              <a:buSzPts val="2300"/>
              <a:buChar char="o"/>
            </a:pPr>
            <a:r>
              <a:rPr lang="en-US" sz="2300"/>
              <a:t>Suction evacuation</a:t>
            </a:r>
            <a:endParaRPr sz="2300"/>
          </a:p>
          <a:p>
            <a:pPr indent="-210184" lvl="0" marL="228600" rtl="0" algn="l">
              <a:lnSpc>
                <a:spcPct val="90000"/>
              </a:lnSpc>
              <a:spcBef>
                <a:spcPts val="1000"/>
              </a:spcBef>
              <a:spcAft>
                <a:spcPts val="0"/>
              </a:spcAft>
              <a:buClr>
                <a:srgbClr val="45515E"/>
              </a:buClr>
              <a:buSzPts val="2300"/>
              <a:buChar char="❖"/>
            </a:pPr>
            <a:r>
              <a:rPr lang="en-US" sz="2300"/>
              <a:t>What would you advise her after she has completed treatment and before discharge from hospital ?</a:t>
            </a:r>
            <a:endParaRPr sz="2300"/>
          </a:p>
          <a:p>
            <a:pPr indent="-233680" lvl="1" marL="685800" rtl="0" algn="l">
              <a:lnSpc>
                <a:spcPct val="90000"/>
              </a:lnSpc>
              <a:spcBef>
                <a:spcPts val="500"/>
              </a:spcBef>
              <a:spcAft>
                <a:spcPts val="0"/>
              </a:spcAft>
              <a:buClr>
                <a:srgbClr val="45515E"/>
              </a:buClr>
              <a:buSzPts val="2300"/>
              <a:buChar char="o"/>
            </a:pPr>
            <a:r>
              <a:rPr lang="en-US" sz="2300"/>
              <a:t>Follow up with B-HCG every week until 3 repeated negative result then </a:t>
            </a:r>
            <a:r>
              <a:rPr lang="en-US" sz="2300"/>
              <a:t>monthly</a:t>
            </a:r>
            <a:r>
              <a:rPr lang="en-US" sz="2300"/>
              <a:t> for 6 m</a:t>
            </a:r>
            <a:endParaRPr sz="2300"/>
          </a:p>
          <a:p>
            <a:pPr indent="-233680" lvl="1" marL="685800" rtl="0" algn="l">
              <a:lnSpc>
                <a:spcPct val="90000"/>
              </a:lnSpc>
              <a:spcBef>
                <a:spcPts val="500"/>
              </a:spcBef>
              <a:spcAft>
                <a:spcPts val="0"/>
              </a:spcAft>
              <a:buClr>
                <a:srgbClr val="45515E"/>
              </a:buClr>
              <a:buSzPts val="2300"/>
              <a:buChar char="o"/>
            </a:pPr>
            <a:r>
              <a:rPr lang="en-US" sz="2300"/>
              <a:t> , and use double contraception method </a:t>
            </a:r>
            <a:endParaRPr sz="2300"/>
          </a:p>
          <a:p>
            <a:pPr indent="-64135" lvl="0" marL="228600" rtl="0" algn="l">
              <a:lnSpc>
                <a:spcPct val="90000"/>
              </a:lnSpc>
              <a:spcBef>
                <a:spcPts val="1000"/>
              </a:spcBef>
              <a:spcAft>
                <a:spcPts val="0"/>
              </a:spcAft>
              <a:buClr>
                <a:srgbClr val="45515E"/>
              </a:buClr>
              <a:buSzPts val="2800"/>
              <a:buNone/>
            </a:pPr>
            <a:r>
              <a:t/>
            </a:r>
            <a:endParaRPr sz="2300"/>
          </a:p>
          <a:p>
            <a:pPr indent="-64135" lvl="0" marL="228600" rtl="0" algn="l">
              <a:lnSpc>
                <a:spcPct val="90000"/>
              </a:lnSpc>
              <a:spcBef>
                <a:spcPts val="1000"/>
              </a:spcBef>
              <a:spcAft>
                <a:spcPts val="0"/>
              </a:spcAft>
              <a:buClr>
                <a:srgbClr val="45515E"/>
              </a:buClr>
              <a:buSzPts val="2800"/>
              <a:buNone/>
            </a:pPr>
            <a:r>
              <a:t/>
            </a:r>
            <a:endParaRPr sz="2300"/>
          </a:p>
          <a:p>
            <a:pPr indent="-64135" lvl="0" marL="228600" rtl="0" algn="l">
              <a:lnSpc>
                <a:spcPct val="90000"/>
              </a:lnSpc>
              <a:spcBef>
                <a:spcPts val="1000"/>
              </a:spcBef>
              <a:spcAft>
                <a:spcPts val="0"/>
              </a:spcAft>
              <a:buClr>
                <a:srgbClr val="45515E"/>
              </a:buClr>
              <a:buSzPts val="2800"/>
              <a:buNone/>
            </a:pPr>
            <a:r>
              <a:t/>
            </a:r>
            <a:endParaRPr sz="2300"/>
          </a:p>
        </p:txBody>
      </p:sp>
      <p:pic>
        <p:nvPicPr>
          <p:cNvPr descr="screen_shot_2015-09-12_at_111055_am-14FC21BFCB26E492FCF-thumb400.png" id="1541" name="Google Shape;1541;p177"/>
          <p:cNvPicPr preferRelativeResize="0"/>
          <p:nvPr/>
        </p:nvPicPr>
        <p:blipFill rotWithShape="1">
          <a:blip r:embed="rId3">
            <a:alphaModFix/>
          </a:blip>
          <a:srcRect b="0" l="0" r="0" t="0"/>
          <a:stretch/>
        </p:blipFill>
        <p:spPr>
          <a:xfrm>
            <a:off x="8083380" y="1925185"/>
            <a:ext cx="3215614" cy="2654852"/>
          </a:xfrm>
          <a:prstGeom prst="rect">
            <a:avLst/>
          </a:prstGeom>
          <a:noFill/>
          <a:ln>
            <a:noFill/>
          </a:ln>
        </p:spPr>
      </p:pic>
    </p:spTree>
  </p:cSld>
  <p:clrMapOvr>
    <a:masterClrMapping/>
  </p:clrMapOvr>
</p:sld>
</file>

<file path=ppt/slides/slide1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5" name="Shape 1545"/>
        <p:cNvGrpSpPr/>
        <p:nvPr/>
      </p:nvGrpSpPr>
      <p:grpSpPr>
        <a:xfrm>
          <a:off x="0" y="0"/>
          <a:ext cx="0" cy="0"/>
          <a:chOff x="0" y="0"/>
          <a:chExt cx="0" cy="0"/>
        </a:xfrm>
      </p:grpSpPr>
      <p:sp>
        <p:nvSpPr>
          <p:cNvPr id="1546" name="Google Shape;1546;g30ee63f3211_15_18"/>
          <p:cNvSpPr txBox="1"/>
          <p:nvPr>
            <p:ph type="title"/>
          </p:nvPr>
        </p:nvSpPr>
        <p:spPr>
          <a:xfrm>
            <a:off x="956959" y="2624328"/>
            <a:ext cx="10058400" cy="16092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Osce </a:t>
            </a:r>
            <a:endParaRPr/>
          </a:p>
        </p:txBody>
      </p:sp>
    </p:spTree>
  </p:cSld>
  <p:clrMapOvr>
    <a:masterClrMapping/>
  </p:clrMapOvr>
</p:sld>
</file>

<file path=ppt/slides/slide1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0" name="Shape 1550"/>
        <p:cNvGrpSpPr/>
        <p:nvPr/>
      </p:nvGrpSpPr>
      <p:grpSpPr>
        <a:xfrm>
          <a:off x="0" y="0"/>
          <a:ext cx="0" cy="0"/>
          <a:chOff x="0" y="0"/>
          <a:chExt cx="0" cy="0"/>
        </a:xfrm>
      </p:grpSpPr>
      <p:sp>
        <p:nvSpPr>
          <p:cNvPr id="1551" name="Google Shape;1551;g30ee63f3211_15_22"/>
          <p:cNvSpPr txBox="1"/>
          <p:nvPr>
            <p:ph type="title"/>
          </p:nvPr>
        </p:nvSpPr>
        <p:spPr>
          <a:xfrm>
            <a:off x="838200" y="365125"/>
            <a:ext cx="10515600" cy="7623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OSCE </a:t>
            </a:r>
            <a:endParaRPr/>
          </a:p>
        </p:txBody>
      </p:sp>
      <p:sp>
        <p:nvSpPr>
          <p:cNvPr id="1552" name="Google Shape;1552;g30ee63f3211_15_22"/>
          <p:cNvSpPr txBox="1"/>
          <p:nvPr>
            <p:ph idx="1" type="body"/>
          </p:nvPr>
        </p:nvSpPr>
        <p:spPr>
          <a:xfrm>
            <a:off x="838199" y="1305026"/>
            <a:ext cx="10515600" cy="4872000"/>
          </a:xfrm>
          <a:prstGeom prst="rect">
            <a:avLst/>
          </a:prstGeom>
          <a:noFill/>
          <a:ln>
            <a:noFill/>
          </a:ln>
        </p:spPr>
        <p:txBody>
          <a:bodyPr anchorCtr="0" anchor="t" bIns="45700" lIns="91425" spcFirstLastPara="1" rIns="91425" wrap="square" tIns="45700">
            <a:noAutofit/>
          </a:bodyPr>
          <a:lstStyle/>
          <a:p>
            <a:pPr indent="-64135" lvl="0" marL="228600" rtl="0" algn="l">
              <a:lnSpc>
                <a:spcPct val="90000"/>
              </a:lnSpc>
              <a:spcBef>
                <a:spcPts val="1000"/>
              </a:spcBef>
              <a:spcAft>
                <a:spcPts val="0"/>
              </a:spcAft>
              <a:buClr>
                <a:srgbClr val="45515E"/>
              </a:buClr>
              <a:buSzPts val="2800"/>
              <a:buNone/>
            </a:pPr>
            <a:r>
              <a:rPr lang="en-US" sz="1800">
                <a:solidFill>
                  <a:schemeClr val="dk1"/>
                </a:solidFill>
                <a:latin typeface="Arial"/>
                <a:ea typeface="Arial"/>
                <a:cs typeface="Arial"/>
                <a:sym typeface="Arial"/>
              </a:rPr>
              <a:t>History : women pregnant in 10 week GA ,on examination the uterus between symphysis pubis and umbilicus?</a:t>
            </a:r>
            <a:endParaRPr sz="1800">
              <a:solidFill>
                <a:schemeClr val="dk1"/>
              </a:solidFill>
              <a:latin typeface="Arial"/>
              <a:ea typeface="Arial"/>
              <a:cs typeface="Arial"/>
              <a:sym typeface="Arial"/>
            </a:endParaRPr>
          </a:p>
          <a:p>
            <a:pPr indent="0" lvl="0" marL="12700" rtl="0" algn="l">
              <a:spcBef>
                <a:spcPts val="1000"/>
              </a:spcBef>
              <a:spcAft>
                <a:spcPts val="0"/>
              </a:spcAft>
              <a:buClr>
                <a:schemeClr val="dk1"/>
              </a:buClr>
              <a:buSzPts val="1100"/>
              <a:buFont typeface="Arial"/>
              <a:buNone/>
            </a:pPr>
            <a:r>
              <a:rPr lang="en-US" sz="1800">
                <a:solidFill>
                  <a:schemeClr val="dk1"/>
                </a:solidFill>
                <a:latin typeface="Arial"/>
                <a:ea typeface="Arial"/>
                <a:cs typeface="Arial"/>
                <a:sym typeface="Arial"/>
              </a:rPr>
              <a:t>1.</a:t>
            </a:r>
            <a:r>
              <a:rPr lang="en-US" sz="1800">
                <a:solidFill>
                  <a:schemeClr val="dk1"/>
                </a:solidFill>
              </a:rPr>
              <a:t>What the wrong things related to history ?</a:t>
            </a:r>
            <a:endParaRPr sz="1800">
              <a:solidFill>
                <a:schemeClr val="dk1"/>
              </a:solidFill>
            </a:endParaRPr>
          </a:p>
          <a:p>
            <a:pPr indent="0" lvl="0" marL="0" rtl="0" algn="l">
              <a:spcBef>
                <a:spcPts val="1000"/>
              </a:spcBef>
              <a:spcAft>
                <a:spcPts val="0"/>
              </a:spcAft>
              <a:buClr>
                <a:schemeClr val="dk1"/>
              </a:buClr>
              <a:buSzPts val="1100"/>
              <a:buFont typeface="Arial"/>
              <a:buNone/>
            </a:pPr>
            <a:r>
              <a:rPr lang="en-US" sz="1800">
                <a:solidFill>
                  <a:srgbClr val="FF0000"/>
                </a:solidFill>
              </a:rPr>
              <a:t>Large for date uterus</a:t>
            </a:r>
            <a:endParaRPr sz="1800">
              <a:solidFill>
                <a:srgbClr val="FF0000"/>
              </a:solidFill>
            </a:endParaRPr>
          </a:p>
          <a:p>
            <a:pPr indent="0" lvl="0" marL="0" rtl="0" algn="l">
              <a:spcBef>
                <a:spcPts val="1000"/>
              </a:spcBef>
              <a:spcAft>
                <a:spcPts val="0"/>
              </a:spcAft>
              <a:buClr>
                <a:schemeClr val="dk1"/>
              </a:buClr>
              <a:buSzPts val="1100"/>
              <a:buFont typeface="Arial"/>
              <a:buNone/>
            </a:pPr>
            <a:r>
              <a:rPr lang="en-US" sz="1800">
                <a:solidFill>
                  <a:schemeClr val="dk1"/>
                </a:solidFill>
              </a:rPr>
              <a:t>2.Give me 3 differentials ?</a:t>
            </a:r>
            <a:endParaRPr sz="1800">
              <a:solidFill>
                <a:schemeClr val="dk1"/>
              </a:solidFill>
            </a:endParaRPr>
          </a:p>
          <a:p>
            <a:pPr indent="0" lvl="0" marL="0" rtl="0" algn="l">
              <a:spcBef>
                <a:spcPts val="1000"/>
              </a:spcBef>
              <a:spcAft>
                <a:spcPts val="0"/>
              </a:spcAft>
              <a:buClr>
                <a:schemeClr val="dk1"/>
              </a:buClr>
              <a:buSzPts val="1100"/>
              <a:buFont typeface="Arial"/>
              <a:buNone/>
            </a:pPr>
            <a:r>
              <a:rPr lang="en-US" sz="1800">
                <a:solidFill>
                  <a:srgbClr val="FF0000"/>
                </a:solidFill>
              </a:rPr>
              <a:t>Wrong date /multiple gestation/molar pregnancy</a:t>
            </a:r>
            <a:endParaRPr sz="1800">
              <a:solidFill>
                <a:srgbClr val="FF0000"/>
              </a:solidFill>
            </a:endParaRPr>
          </a:p>
          <a:p>
            <a:pPr indent="0" lvl="0" marL="0" rtl="0" algn="l">
              <a:spcBef>
                <a:spcPts val="1000"/>
              </a:spcBef>
              <a:spcAft>
                <a:spcPts val="0"/>
              </a:spcAft>
              <a:buClr>
                <a:schemeClr val="dk1"/>
              </a:buClr>
              <a:buSzPts val="1100"/>
              <a:buFont typeface="Arial"/>
              <a:buNone/>
            </a:pPr>
            <a:r>
              <a:rPr lang="en-US" sz="1800">
                <a:solidFill>
                  <a:schemeClr val="dk1"/>
                </a:solidFill>
              </a:rPr>
              <a:t>3. Other investigation and what you look for ?</a:t>
            </a:r>
            <a:endParaRPr sz="1800">
              <a:solidFill>
                <a:schemeClr val="dk1"/>
              </a:solidFill>
            </a:endParaRPr>
          </a:p>
          <a:p>
            <a:pPr indent="0" lvl="0" marL="0" rtl="0" algn="l">
              <a:spcBef>
                <a:spcPts val="1000"/>
              </a:spcBef>
              <a:spcAft>
                <a:spcPts val="0"/>
              </a:spcAft>
              <a:buClr>
                <a:schemeClr val="dk1"/>
              </a:buClr>
              <a:buSzPts val="1100"/>
              <a:buNone/>
            </a:pPr>
            <a:r>
              <a:rPr lang="en-US" sz="1800">
                <a:solidFill>
                  <a:srgbClr val="FF0000"/>
                </a:solidFill>
              </a:rPr>
              <a:t>US: wrong date look for CRL</a:t>
            </a:r>
            <a:endParaRPr sz="1800">
              <a:solidFill>
                <a:srgbClr val="FF0000"/>
              </a:solidFill>
            </a:endParaRPr>
          </a:p>
          <a:p>
            <a:pPr indent="0" lvl="0" marL="0" rtl="0" algn="l">
              <a:spcBef>
                <a:spcPts val="1000"/>
              </a:spcBef>
              <a:spcAft>
                <a:spcPts val="0"/>
              </a:spcAft>
              <a:buClr>
                <a:schemeClr val="dk1"/>
              </a:buClr>
              <a:buSzPts val="1100"/>
              <a:buNone/>
            </a:pPr>
            <a:r>
              <a:rPr lang="en-US" sz="1800">
                <a:solidFill>
                  <a:srgbClr val="FF0000"/>
                </a:solidFill>
              </a:rPr>
              <a:t>multiple gestation look for mutlipte gestational sac</a:t>
            </a:r>
            <a:endParaRPr sz="1800">
              <a:solidFill>
                <a:srgbClr val="FF0000"/>
              </a:solidFill>
            </a:endParaRPr>
          </a:p>
          <a:p>
            <a:pPr indent="0" lvl="0" marL="0" rtl="0" algn="l">
              <a:spcBef>
                <a:spcPts val="1000"/>
              </a:spcBef>
              <a:spcAft>
                <a:spcPts val="0"/>
              </a:spcAft>
              <a:buClr>
                <a:schemeClr val="dk1"/>
              </a:buClr>
              <a:buSzPts val="1100"/>
              <a:buNone/>
            </a:pPr>
            <a:r>
              <a:rPr lang="en-US" sz="1800">
                <a:solidFill>
                  <a:srgbClr val="FF0000"/>
                </a:solidFill>
              </a:rPr>
              <a:t>molar pregnancy look for snowstorm apperance</a:t>
            </a:r>
            <a:endParaRPr sz="1800">
              <a:solidFill>
                <a:srgbClr val="FF0000"/>
              </a:solidFill>
            </a:endParaRPr>
          </a:p>
          <a:p>
            <a:pPr indent="0" lvl="0" marL="0" rtl="0" algn="l">
              <a:spcBef>
                <a:spcPts val="1000"/>
              </a:spcBef>
              <a:spcAft>
                <a:spcPts val="0"/>
              </a:spcAft>
              <a:buClr>
                <a:schemeClr val="dk1"/>
              </a:buClr>
              <a:buSzPts val="1100"/>
              <a:buFont typeface="Arial"/>
              <a:buNone/>
            </a:pPr>
            <a:r>
              <a:rPr lang="en-US" sz="1800">
                <a:solidFill>
                  <a:srgbClr val="FF0000"/>
                </a:solidFill>
              </a:rPr>
              <a:t>B-hCG for normal doubling</a:t>
            </a:r>
            <a:endParaRPr sz="1800">
              <a:solidFill>
                <a:srgbClr val="FF0000"/>
              </a:solidFill>
            </a:endParaRPr>
          </a:p>
          <a:p>
            <a:pPr indent="0" lvl="0" marL="0" rtl="0" algn="l">
              <a:spcBef>
                <a:spcPts val="1000"/>
              </a:spcBef>
              <a:spcAft>
                <a:spcPts val="0"/>
              </a:spcAft>
              <a:buClr>
                <a:schemeClr val="dk1"/>
              </a:buClr>
              <a:buSzPts val="1100"/>
              <a:buFont typeface="Arial"/>
              <a:buNone/>
            </a:pPr>
            <a:r>
              <a:rPr lang="en-US" sz="1800">
                <a:solidFill>
                  <a:schemeClr val="dk1"/>
                </a:solidFill>
              </a:rPr>
              <a:t> 4. other questions asked by examiner </a:t>
            </a:r>
            <a:endParaRPr sz="1800">
              <a:solidFill>
                <a:schemeClr val="dk1"/>
              </a:solidFill>
            </a:endParaRPr>
          </a:p>
          <a:p>
            <a:pPr indent="-64135" lvl="0" marL="228600" rtl="0" algn="l">
              <a:lnSpc>
                <a:spcPct val="90000"/>
              </a:lnSpc>
              <a:spcBef>
                <a:spcPts val="1000"/>
              </a:spcBef>
              <a:spcAft>
                <a:spcPts val="0"/>
              </a:spcAft>
              <a:buClr>
                <a:srgbClr val="45515E"/>
              </a:buClr>
              <a:buSzPts val="2800"/>
              <a:buNone/>
            </a:pPr>
            <a:r>
              <a:rPr lang="en-US" sz="1800">
                <a:solidFill>
                  <a:schemeClr val="dk1"/>
                </a:solidFill>
                <a:latin typeface="Arial"/>
                <a:ea typeface="Arial"/>
                <a:cs typeface="Arial"/>
                <a:sym typeface="Arial"/>
              </a:rPr>
              <a:t> </a:t>
            </a:r>
            <a:endParaRPr sz="1800"/>
          </a:p>
        </p:txBody>
      </p:sp>
    </p:spTree>
  </p:cSld>
  <p:clrMapOvr>
    <a:masterClrMapping/>
  </p:clrMapOvr>
</p:sld>
</file>

<file path=ppt/slides/slide1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6" name="Shape 1556"/>
        <p:cNvGrpSpPr/>
        <p:nvPr/>
      </p:nvGrpSpPr>
      <p:grpSpPr>
        <a:xfrm>
          <a:off x="0" y="0"/>
          <a:ext cx="0" cy="0"/>
          <a:chOff x="0" y="0"/>
          <a:chExt cx="0" cy="0"/>
        </a:xfrm>
      </p:grpSpPr>
      <p:sp>
        <p:nvSpPr>
          <p:cNvPr id="1557" name="Google Shape;1557;p178"/>
          <p:cNvSpPr txBox="1"/>
          <p:nvPr>
            <p:ph type="title"/>
          </p:nvPr>
        </p:nvSpPr>
        <p:spPr>
          <a:xfrm>
            <a:off x="956959" y="2624328"/>
            <a:ext cx="10058400" cy="1609344"/>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Miscarriage </a:t>
            </a:r>
            <a:endParaRPr/>
          </a:p>
        </p:txBody>
      </p:sp>
    </p:spTree>
  </p:cSld>
  <p:clrMapOvr>
    <a:masterClrMapping/>
  </p:clrMapOvr>
</p:sld>
</file>

<file path=ppt/slides/slide1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1" name="Shape 1561"/>
        <p:cNvGrpSpPr/>
        <p:nvPr/>
      </p:nvGrpSpPr>
      <p:grpSpPr>
        <a:xfrm>
          <a:off x="0" y="0"/>
          <a:ext cx="0" cy="0"/>
          <a:chOff x="0" y="0"/>
          <a:chExt cx="0" cy="0"/>
        </a:xfrm>
      </p:grpSpPr>
      <p:sp>
        <p:nvSpPr>
          <p:cNvPr id="1562" name="Google Shape;1562;g30ca38124cc_0_227"/>
          <p:cNvSpPr txBox="1"/>
          <p:nvPr>
            <p:ph type="title"/>
          </p:nvPr>
        </p:nvSpPr>
        <p:spPr>
          <a:xfrm>
            <a:off x="838200" y="365125"/>
            <a:ext cx="10515600" cy="7623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Miscarriage</a:t>
            </a:r>
            <a:endParaRPr/>
          </a:p>
        </p:txBody>
      </p:sp>
      <p:sp>
        <p:nvSpPr>
          <p:cNvPr id="1563" name="Google Shape;1563;g30ca38124cc_0_227"/>
          <p:cNvSpPr txBox="1"/>
          <p:nvPr>
            <p:ph idx="1" type="body"/>
          </p:nvPr>
        </p:nvSpPr>
        <p:spPr>
          <a:xfrm>
            <a:off x="838200" y="1305026"/>
            <a:ext cx="10515600" cy="5120700"/>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rgbClr val="45515E"/>
              </a:buClr>
              <a:buSzPts val="2800"/>
              <a:buChar char="❖"/>
            </a:pPr>
            <a:r>
              <a:rPr b="1" lang="en-US"/>
              <a:t>Definition</a:t>
            </a:r>
            <a:r>
              <a:rPr lang="en-US"/>
              <a:t>: Termination of pregnancy before the age of viability (&lt;24 weeks, &lt;500 g), can be either spontaneous or induced (abortion)</a:t>
            </a:r>
            <a:endParaRPr/>
          </a:p>
          <a:p>
            <a:pPr indent="-228600" lvl="0" marL="228600" rtl="0" algn="l">
              <a:lnSpc>
                <a:spcPct val="90000"/>
              </a:lnSpc>
              <a:spcBef>
                <a:spcPts val="1000"/>
              </a:spcBef>
              <a:spcAft>
                <a:spcPts val="0"/>
              </a:spcAft>
              <a:buClr>
                <a:srgbClr val="45515E"/>
              </a:buClr>
              <a:buSzPts val="2800"/>
              <a:buChar char="❖"/>
            </a:pPr>
            <a:r>
              <a:rPr b="1" lang="en-US"/>
              <a:t>Incidence</a:t>
            </a:r>
            <a:r>
              <a:rPr lang="en-US"/>
              <a:t>:</a:t>
            </a:r>
            <a:endParaRPr/>
          </a:p>
          <a:p>
            <a:pPr indent="-228600" lvl="1" marL="685800" rtl="0" algn="l">
              <a:lnSpc>
                <a:spcPct val="90000"/>
              </a:lnSpc>
              <a:spcBef>
                <a:spcPts val="500"/>
              </a:spcBef>
              <a:spcAft>
                <a:spcPts val="0"/>
              </a:spcAft>
              <a:buClr>
                <a:srgbClr val="45515E"/>
              </a:buClr>
              <a:buSzPts val="2400"/>
              <a:buChar char="o"/>
            </a:pPr>
            <a:r>
              <a:rPr lang="en-US"/>
              <a:t>The most common complication of Early Pregnancy.</a:t>
            </a:r>
            <a:endParaRPr/>
          </a:p>
          <a:p>
            <a:pPr indent="-228600" lvl="1" marL="685800" rtl="0" algn="l">
              <a:lnSpc>
                <a:spcPct val="90000"/>
              </a:lnSpc>
              <a:spcBef>
                <a:spcPts val="500"/>
              </a:spcBef>
              <a:spcAft>
                <a:spcPts val="0"/>
              </a:spcAft>
              <a:buClr>
                <a:srgbClr val="45515E"/>
              </a:buClr>
              <a:buSzPts val="2400"/>
              <a:buChar char="o"/>
            </a:pPr>
            <a:r>
              <a:rPr lang="en-US"/>
              <a:t>The frequency decreases with increasing gestational age. </a:t>
            </a:r>
            <a:endParaRPr/>
          </a:p>
          <a:p>
            <a:pPr indent="-228600" lvl="0" marL="228600" rtl="0" algn="l">
              <a:lnSpc>
                <a:spcPct val="90000"/>
              </a:lnSpc>
              <a:spcBef>
                <a:spcPts val="1000"/>
              </a:spcBef>
              <a:spcAft>
                <a:spcPts val="0"/>
              </a:spcAft>
              <a:buClr>
                <a:srgbClr val="45515E"/>
              </a:buClr>
              <a:buSzPts val="2800"/>
              <a:buChar char="❖"/>
            </a:pPr>
            <a:r>
              <a:rPr b="1" lang="en-US"/>
              <a:t>Risk factors</a:t>
            </a:r>
            <a:r>
              <a:rPr lang="en-US"/>
              <a:t>:</a:t>
            </a:r>
            <a:endParaRPr/>
          </a:p>
          <a:p>
            <a:pPr indent="-228600" lvl="1" marL="685800" rtl="0" algn="l">
              <a:lnSpc>
                <a:spcPct val="90000"/>
              </a:lnSpc>
              <a:spcBef>
                <a:spcPts val="500"/>
              </a:spcBef>
              <a:spcAft>
                <a:spcPts val="0"/>
              </a:spcAft>
              <a:buClr>
                <a:srgbClr val="45515E"/>
              </a:buClr>
              <a:buSzPts val="2400"/>
              <a:buChar char="o"/>
            </a:pPr>
            <a:r>
              <a:rPr lang="en-US"/>
              <a:t>Advancing Maternal Age; most important risk factor</a:t>
            </a:r>
            <a:endParaRPr/>
          </a:p>
          <a:p>
            <a:pPr indent="-228600" lvl="1" marL="685800" rtl="0" algn="l">
              <a:lnSpc>
                <a:spcPct val="90000"/>
              </a:lnSpc>
              <a:spcBef>
                <a:spcPts val="500"/>
              </a:spcBef>
              <a:spcAft>
                <a:spcPts val="0"/>
              </a:spcAft>
              <a:buClr>
                <a:srgbClr val="45515E"/>
              </a:buClr>
              <a:buSzPts val="2400"/>
              <a:buChar char="o"/>
            </a:pPr>
            <a:r>
              <a:rPr lang="en-US"/>
              <a:t>Previous spontaneous Miscarriage (5% 🡪 20% 🡪 28% 🡪 43%)</a:t>
            </a:r>
            <a:endParaRPr/>
          </a:p>
          <a:p>
            <a:pPr indent="-228600" lvl="1" marL="685800" rtl="0" algn="l">
              <a:lnSpc>
                <a:spcPct val="90000"/>
              </a:lnSpc>
              <a:spcBef>
                <a:spcPts val="500"/>
              </a:spcBef>
              <a:spcAft>
                <a:spcPts val="0"/>
              </a:spcAft>
              <a:buClr>
                <a:srgbClr val="45515E"/>
              </a:buClr>
              <a:buSzPts val="2400"/>
              <a:buChar char="o"/>
            </a:pPr>
            <a:r>
              <a:rPr lang="en-US"/>
              <a:t>Maternal weight (BMI &lt;18.5</a:t>
            </a:r>
            <a:r>
              <a:rPr lang="en-US" sz="2400"/>
              <a:t> kg/m</a:t>
            </a:r>
            <a:r>
              <a:rPr baseline="30000" lang="en-US" sz="2400"/>
              <a:t>2</a:t>
            </a:r>
            <a:r>
              <a:rPr lang="en-US"/>
              <a:t> or &gt;25</a:t>
            </a:r>
            <a:r>
              <a:rPr lang="en-US" sz="2400"/>
              <a:t> kg/m</a:t>
            </a:r>
            <a:r>
              <a:rPr baseline="30000" lang="en-US" sz="2400"/>
              <a:t>2</a:t>
            </a:r>
            <a:r>
              <a:rPr lang="en-US"/>
              <a:t>)</a:t>
            </a:r>
            <a:endParaRPr/>
          </a:p>
          <a:p>
            <a:pPr indent="-228600" lvl="1" marL="685800" rtl="0" algn="l">
              <a:lnSpc>
                <a:spcPct val="90000"/>
              </a:lnSpc>
              <a:spcBef>
                <a:spcPts val="500"/>
              </a:spcBef>
              <a:spcAft>
                <a:spcPts val="0"/>
              </a:spcAft>
              <a:buClr>
                <a:srgbClr val="45515E"/>
              </a:buClr>
              <a:buSzPts val="2400"/>
              <a:buChar char="o"/>
            </a:pPr>
            <a:r>
              <a:rPr lang="en-US"/>
              <a:t>Drugs: Smoking, Alcohol, cocaine, caffeine, NSAIDs, Low folate levels</a:t>
            </a:r>
            <a:endParaRPr/>
          </a:p>
          <a:p>
            <a:pPr indent="-228600" lvl="1" marL="685800" rtl="0" algn="l">
              <a:lnSpc>
                <a:spcPct val="90000"/>
              </a:lnSpc>
              <a:spcBef>
                <a:spcPts val="500"/>
              </a:spcBef>
              <a:spcAft>
                <a:spcPts val="0"/>
              </a:spcAft>
              <a:buClr>
                <a:srgbClr val="45515E"/>
              </a:buClr>
              <a:buSzPts val="2400"/>
              <a:buChar char="o"/>
            </a:pPr>
            <a:r>
              <a:rPr lang="en-US"/>
              <a:t>Fever</a:t>
            </a:r>
            <a:endParaRPr/>
          </a:p>
          <a:p>
            <a:pPr indent="-228600" lvl="1" marL="685800" rtl="0" algn="l">
              <a:lnSpc>
                <a:spcPct val="90000"/>
              </a:lnSpc>
              <a:spcBef>
                <a:spcPts val="500"/>
              </a:spcBef>
              <a:spcAft>
                <a:spcPts val="0"/>
              </a:spcAft>
              <a:buClr>
                <a:srgbClr val="45515E"/>
              </a:buClr>
              <a:buSzPts val="2400"/>
              <a:buChar char="o"/>
            </a:pPr>
            <a:r>
              <a:rPr lang="en-US"/>
              <a:t>Prolonged time to Pregnancy</a:t>
            </a:r>
            <a:endParaRPr/>
          </a:p>
          <a:p>
            <a:pPr indent="-228600" lvl="1" marL="685800" rtl="0" algn="l">
              <a:lnSpc>
                <a:spcPct val="90000"/>
              </a:lnSpc>
              <a:spcBef>
                <a:spcPts val="500"/>
              </a:spcBef>
              <a:spcAft>
                <a:spcPts val="0"/>
              </a:spcAft>
              <a:buClr>
                <a:srgbClr val="45515E"/>
              </a:buClr>
              <a:buSzPts val="2400"/>
              <a:buChar char="o"/>
            </a:pPr>
            <a:r>
              <a:rPr lang="en-US"/>
              <a:t>Celiac disease</a:t>
            </a:r>
            <a:endParaRPr/>
          </a:p>
        </p:txBody>
      </p:sp>
    </p:spTree>
  </p:cSld>
  <p:clrMapOvr>
    <a:masterClrMapping/>
  </p:clrMapOvr>
</p:sld>
</file>

<file path=ppt/slides/slide1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7" name="Shape 1567"/>
        <p:cNvGrpSpPr/>
        <p:nvPr/>
      </p:nvGrpSpPr>
      <p:grpSpPr>
        <a:xfrm>
          <a:off x="0" y="0"/>
          <a:ext cx="0" cy="0"/>
          <a:chOff x="0" y="0"/>
          <a:chExt cx="0" cy="0"/>
        </a:xfrm>
      </p:grpSpPr>
      <p:sp>
        <p:nvSpPr>
          <p:cNvPr id="1568" name="Google Shape;1568;g30ca38124cc_0_232"/>
          <p:cNvSpPr txBox="1"/>
          <p:nvPr>
            <p:ph type="title"/>
          </p:nvPr>
        </p:nvSpPr>
        <p:spPr>
          <a:xfrm>
            <a:off x="838200" y="365125"/>
            <a:ext cx="10515600" cy="7623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Etiology</a:t>
            </a:r>
            <a:endParaRPr/>
          </a:p>
        </p:txBody>
      </p:sp>
      <p:graphicFrame>
        <p:nvGraphicFramePr>
          <p:cNvPr id="1569" name="Google Shape;1569;g30ca38124cc_0_232"/>
          <p:cNvGraphicFramePr/>
          <p:nvPr/>
        </p:nvGraphicFramePr>
        <p:xfrm>
          <a:off x="838200" y="1304925"/>
          <a:ext cx="3000000" cy="3000000"/>
        </p:xfrm>
        <a:graphic>
          <a:graphicData uri="http://schemas.openxmlformats.org/drawingml/2006/table">
            <a:tbl>
              <a:tblPr bandRow="1" firstRow="1">
                <a:noFill/>
                <a:tableStyleId>{19A998E8-06D7-4877-9E4D-0F37F25FC3DB}</a:tableStyleId>
              </a:tblPr>
              <a:tblGrid>
                <a:gridCol w="5257800"/>
                <a:gridCol w="5257800"/>
              </a:tblGrid>
              <a:tr h="370850">
                <a:tc>
                  <a:txBody>
                    <a:bodyPr/>
                    <a:lstStyle/>
                    <a:p>
                      <a:pPr indent="0" lvl="0" marL="0" marR="0" rtl="0" algn="ctr">
                        <a:spcBef>
                          <a:spcPts val="0"/>
                        </a:spcBef>
                        <a:spcAft>
                          <a:spcPts val="0"/>
                        </a:spcAft>
                        <a:buNone/>
                      </a:pPr>
                      <a:r>
                        <a:rPr lang="en-US" sz="2400" u="none" cap="none" strike="noStrike"/>
                        <a:t>Fetal Etiology</a:t>
                      </a:r>
                      <a:endParaRPr/>
                    </a:p>
                  </a:txBody>
                  <a:tcPr marT="45725" marB="45725" marR="91450" marL="91450"/>
                </a:tc>
                <a:tc>
                  <a:txBody>
                    <a:bodyPr/>
                    <a:lstStyle/>
                    <a:p>
                      <a:pPr indent="0" lvl="0" marL="0" marR="0" rtl="0" algn="ctr">
                        <a:spcBef>
                          <a:spcPts val="0"/>
                        </a:spcBef>
                        <a:spcAft>
                          <a:spcPts val="0"/>
                        </a:spcAft>
                        <a:buNone/>
                      </a:pPr>
                      <a:r>
                        <a:rPr lang="en-US" sz="2400" u="none" cap="none" strike="noStrike"/>
                        <a:t>Maternal Etiology</a:t>
                      </a:r>
                      <a:endParaRPr/>
                    </a:p>
                  </a:txBody>
                  <a:tcPr marT="45725" marB="45725" marR="91450" marL="91450"/>
                </a:tc>
              </a:tr>
              <a:tr h="370850">
                <a:tc>
                  <a:txBody>
                    <a:bodyPr/>
                    <a:lstStyle/>
                    <a:p>
                      <a:pPr indent="-342900" lvl="0" marL="342900" marR="0" rtl="0" algn="l">
                        <a:spcBef>
                          <a:spcPts val="0"/>
                        </a:spcBef>
                        <a:spcAft>
                          <a:spcPts val="0"/>
                        </a:spcAft>
                        <a:buClr>
                          <a:schemeClr val="dk1"/>
                        </a:buClr>
                        <a:buSzPts val="2400"/>
                        <a:buFont typeface="Noto Sans Symbols"/>
                        <a:buChar char="❖"/>
                      </a:pPr>
                      <a:r>
                        <a:rPr lang="en-US" sz="2400" u="none" cap="none" strike="noStrike"/>
                        <a:t>Chromosomal abnormalities:</a:t>
                      </a:r>
                      <a:endParaRPr/>
                    </a:p>
                    <a:p>
                      <a:pPr indent="-342900" lvl="1" marL="800100" marR="0" rtl="0" algn="l">
                        <a:spcBef>
                          <a:spcPts val="0"/>
                        </a:spcBef>
                        <a:spcAft>
                          <a:spcPts val="0"/>
                        </a:spcAft>
                        <a:buClr>
                          <a:schemeClr val="dk1"/>
                        </a:buClr>
                        <a:buSzPts val="2200"/>
                        <a:buFont typeface="Courier New"/>
                        <a:buChar char="o"/>
                      </a:pPr>
                      <a:r>
                        <a:rPr lang="en-US" sz="2200" u="none" cap="none" strike="noStrike"/>
                        <a:t>Account for 50% of all Miscarriages</a:t>
                      </a:r>
                      <a:endParaRPr/>
                    </a:p>
                    <a:p>
                      <a:pPr indent="-342900" lvl="1" marL="800100" marR="0" rtl="0" algn="l">
                        <a:spcBef>
                          <a:spcPts val="0"/>
                        </a:spcBef>
                        <a:spcAft>
                          <a:spcPts val="0"/>
                        </a:spcAft>
                        <a:buClr>
                          <a:schemeClr val="dk1"/>
                        </a:buClr>
                        <a:buSzPts val="2200"/>
                        <a:buFont typeface="Courier New"/>
                        <a:buChar char="o"/>
                      </a:pPr>
                      <a:r>
                        <a:rPr lang="en-US" sz="2200" u="none" cap="none" strike="noStrike"/>
                        <a:t>The earlier the gestational age at abortion, the higher the incidence of cytogenetic defects</a:t>
                      </a:r>
                      <a:endParaRPr/>
                    </a:p>
                    <a:p>
                      <a:pPr indent="-342900" lvl="2" marL="1257300" marR="0" rtl="0" algn="l">
                        <a:spcBef>
                          <a:spcPts val="0"/>
                        </a:spcBef>
                        <a:spcAft>
                          <a:spcPts val="0"/>
                        </a:spcAft>
                        <a:buClr>
                          <a:schemeClr val="dk1"/>
                        </a:buClr>
                        <a:buSzPts val="2000"/>
                        <a:buFont typeface="Arial"/>
                        <a:buChar char="•"/>
                      </a:pPr>
                      <a:r>
                        <a:rPr lang="en-US" sz="2000" u="none" cap="none" strike="noStrike"/>
                        <a:t>Autosomal trisomies esp. Trisomy 16, 52%.</a:t>
                      </a:r>
                      <a:endParaRPr/>
                    </a:p>
                    <a:p>
                      <a:pPr indent="-342900" lvl="2" marL="1257300" marR="0" rtl="0" algn="l">
                        <a:spcBef>
                          <a:spcPts val="0"/>
                        </a:spcBef>
                        <a:spcAft>
                          <a:spcPts val="0"/>
                        </a:spcAft>
                        <a:buClr>
                          <a:schemeClr val="dk1"/>
                        </a:buClr>
                        <a:buSzPts val="2000"/>
                        <a:buFont typeface="Arial"/>
                        <a:buChar char="•"/>
                      </a:pPr>
                      <a:r>
                        <a:rPr lang="en-US" sz="2000" u="none" cap="none" strike="noStrike"/>
                        <a:t>Monosomy-X, 19%</a:t>
                      </a:r>
                      <a:endParaRPr/>
                    </a:p>
                    <a:p>
                      <a:pPr indent="-342900" lvl="2" marL="1257300" marR="0" rtl="0" algn="l">
                        <a:spcBef>
                          <a:spcPts val="0"/>
                        </a:spcBef>
                        <a:spcAft>
                          <a:spcPts val="0"/>
                        </a:spcAft>
                        <a:buClr>
                          <a:schemeClr val="dk1"/>
                        </a:buClr>
                        <a:buSzPts val="2000"/>
                        <a:buFont typeface="Arial"/>
                        <a:buChar char="•"/>
                      </a:pPr>
                      <a:r>
                        <a:rPr lang="en-US" sz="2000" u="none" cap="none" strike="noStrike"/>
                        <a:t>Polyploidies, 22%</a:t>
                      </a:r>
                      <a:endParaRPr/>
                    </a:p>
                    <a:p>
                      <a:pPr indent="-342900" lvl="2" marL="1257300" marR="0" rtl="0" algn="l">
                        <a:spcBef>
                          <a:spcPts val="0"/>
                        </a:spcBef>
                        <a:spcAft>
                          <a:spcPts val="0"/>
                        </a:spcAft>
                        <a:buClr>
                          <a:schemeClr val="dk1"/>
                        </a:buClr>
                        <a:buSzPts val="2000"/>
                        <a:buFont typeface="Arial"/>
                        <a:buChar char="•"/>
                      </a:pPr>
                      <a:r>
                        <a:rPr lang="en-US" sz="2000" u="none" cap="none" strike="noStrike"/>
                        <a:t>Other, 7%</a:t>
                      </a:r>
                      <a:endParaRPr/>
                    </a:p>
                    <a:p>
                      <a:pPr indent="-342900" lvl="0" marL="342900" marR="0" rtl="0" algn="l">
                        <a:spcBef>
                          <a:spcPts val="0"/>
                        </a:spcBef>
                        <a:spcAft>
                          <a:spcPts val="0"/>
                        </a:spcAft>
                        <a:buClr>
                          <a:schemeClr val="dk1"/>
                        </a:buClr>
                        <a:buSzPts val="2400"/>
                        <a:buFont typeface="Noto Sans Symbols"/>
                        <a:buChar char="❖"/>
                      </a:pPr>
                      <a:r>
                        <a:rPr lang="en-US" sz="2400" u="none" cap="none" strike="noStrike"/>
                        <a:t>Congenital anomalies</a:t>
                      </a:r>
                      <a:endParaRPr/>
                    </a:p>
                  </a:txBody>
                  <a:tcPr marT="45725" marB="45725" marR="91450" marL="91450"/>
                </a:tc>
                <a:tc>
                  <a:txBody>
                    <a:bodyPr/>
                    <a:lstStyle/>
                    <a:p>
                      <a:pPr indent="-342900" lvl="0" marL="342900" marR="0" rtl="0" algn="l">
                        <a:spcBef>
                          <a:spcPts val="0"/>
                        </a:spcBef>
                        <a:spcAft>
                          <a:spcPts val="0"/>
                        </a:spcAft>
                        <a:buClr>
                          <a:schemeClr val="dk1"/>
                        </a:buClr>
                        <a:buSzPts val="2400"/>
                        <a:buFont typeface="Noto Sans Symbols"/>
                        <a:buChar char="❖"/>
                      </a:pPr>
                      <a:r>
                        <a:rPr b="0" lang="en-US" sz="2400" u="none" cap="none" strike="noStrike"/>
                        <a:t>Congenital or acquired uterine abnormalities</a:t>
                      </a:r>
                      <a:endParaRPr/>
                    </a:p>
                    <a:p>
                      <a:pPr indent="-342900" lvl="0" marL="342900" marR="0" rtl="0" algn="l">
                        <a:spcBef>
                          <a:spcPts val="0"/>
                        </a:spcBef>
                        <a:spcAft>
                          <a:spcPts val="0"/>
                        </a:spcAft>
                        <a:buClr>
                          <a:schemeClr val="dk1"/>
                        </a:buClr>
                        <a:buSzPts val="2400"/>
                        <a:buFont typeface="Noto Sans Symbols"/>
                        <a:buChar char="❖"/>
                      </a:pPr>
                      <a:r>
                        <a:rPr b="0" lang="en-US" sz="2400" u="none" cap="none" strike="noStrike"/>
                        <a:t>Invasive intrauterine Procedures or Trauma</a:t>
                      </a:r>
                      <a:endParaRPr/>
                    </a:p>
                    <a:p>
                      <a:pPr indent="-342900" lvl="0" marL="342900" marR="0" rtl="0" algn="l">
                        <a:spcBef>
                          <a:spcPts val="0"/>
                        </a:spcBef>
                        <a:spcAft>
                          <a:spcPts val="0"/>
                        </a:spcAft>
                        <a:buClr>
                          <a:schemeClr val="dk1"/>
                        </a:buClr>
                        <a:buSzPts val="2400"/>
                        <a:buFont typeface="Noto Sans Symbols"/>
                        <a:buChar char="❖"/>
                      </a:pPr>
                      <a:r>
                        <a:rPr b="0" lang="en-US" sz="2400" u="none" cap="none" strike="noStrike"/>
                        <a:t>Acute Maternal Infection (due to </a:t>
                      </a:r>
                      <a:r>
                        <a:rPr lang="en-US" sz="2400" u="none" cap="none" strike="noStrike"/>
                        <a:t>fetal or placental infection</a:t>
                      </a:r>
                      <a:r>
                        <a:rPr b="0" lang="en-US" sz="2400" u="none" cap="none" strike="noStrike"/>
                        <a:t>)</a:t>
                      </a:r>
                      <a:endParaRPr/>
                    </a:p>
                    <a:p>
                      <a:pPr indent="-342900" lvl="0" marL="342900" marR="0" rtl="0" algn="l">
                        <a:spcBef>
                          <a:spcPts val="0"/>
                        </a:spcBef>
                        <a:spcAft>
                          <a:spcPts val="0"/>
                        </a:spcAft>
                        <a:buClr>
                          <a:schemeClr val="dk1"/>
                        </a:buClr>
                        <a:buSzPts val="2400"/>
                        <a:buFont typeface="Noto Sans Symbols"/>
                        <a:buChar char="❖"/>
                      </a:pPr>
                      <a:r>
                        <a:rPr b="0" lang="en-US" sz="2400" u="none" cap="none" strike="noStrike"/>
                        <a:t>Uncontrolled Maternal Endocrinopathies</a:t>
                      </a:r>
                      <a:endParaRPr/>
                    </a:p>
                    <a:p>
                      <a:pPr indent="-342900" lvl="0" marL="342900" marR="0" rtl="0" algn="l">
                        <a:spcBef>
                          <a:spcPts val="0"/>
                        </a:spcBef>
                        <a:spcAft>
                          <a:spcPts val="0"/>
                        </a:spcAft>
                        <a:buClr>
                          <a:schemeClr val="dk1"/>
                        </a:buClr>
                        <a:buSzPts val="2400"/>
                        <a:buFont typeface="Noto Sans Symbols"/>
                        <a:buChar char="❖"/>
                      </a:pPr>
                      <a:r>
                        <a:rPr b="0" lang="en-US" sz="2400" u="none" cap="none" strike="noStrike"/>
                        <a:t>Hypercoagulable state </a:t>
                      </a:r>
                      <a:endParaRPr/>
                    </a:p>
                    <a:p>
                      <a:pPr indent="-342900" lvl="0" marL="342900" marR="0" rtl="0" algn="l">
                        <a:spcBef>
                          <a:spcPts val="0"/>
                        </a:spcBef>
                        <a:spcAft>
                          <a:spcPts val="0"/>
                        </a:spcAft>
                        <a:buClr>
                          <a:schemeClr val="dk1"/>
                        </a:buClr>
                        <a:buSzPts val="2400"/>
                        <a:buFont typeface="Noto Sans Symbols"/>
                        <a:buChar char="❖"/>
                      </a:pPr>
                      <a:r>
                        <a:rPr b="0" lang="en-US" sz="2400" u="none" cap="none" strike="noStrike"/>
                        <a:t>Unexplained</a:t>
                      </a:r>
                      <a:endParaRPr/>
                    </a:p>
                  </a:txBody>
                  <a:tcPr marT="45725" marB="45725" marR="91450" marL="91450"/>
                </a:tc>
              </a:tr>
            </a:tbl>
          </a:graphicData>
        </a:graphic>
      </p:graphicFrame>
    </p:spTree>
  </p:cSld>
  <p:clrMapOvr>
    <a:masterClrMapping/>
  </p:clrMapOvr>
</p:sld>
</file>

<file path=ppt/slides/slide1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3" name="Shape 1573"/>
        <p:cNvGrpSpPr/>
        <p:nvPr/>
      </p:nvGrpSpPr>
      <p:grpSpPr>
        <a:xfrm>
          <a:off x="0" y="0"/>
          <a:ext cx="0" cy="0"/>
          <a:chOff x="0" y="0"/>
          <a:chExt cx="0" cy="0"/>
        </a:xfrm>
      </p:grpSpPr>
      <p:sp>
        <p:nvSpPr>
          <p:cNvPr id="1574" name="Google Shape;1574;g30ca38124cc_0_237"/>
          <p:cNvSpPr txBox="1"/>
          <p:nvPr>
            <p:ph type="title"/>
          </p:nvPr>
        </p:nvSpPr>
        <p:spPr>
          <a:xfrm>
            <a:off x="838200" y="365125"/>
            <a:ext cx="10515600" cy="7623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Types of miscarriage</a:t>
            </a:r>
            <a:endParaRPr/>
          </a:p>
        </p:txBody>
      </p:sp>
      <p:sp>
        <p:nvSpPr>
          <p:cNvPr id="1575" name="Google Shape;1575;g30ca38124cc_0_237"/>
          <p:cNvSpPr txBox="1"/>
          <p:nvPr>
            <p:ph idx="1" type="body"/>
          </p:nvPr>
        </p:nvSpPr>
        <p:spPr>
          <a:xfrm>
            <a:off x="838200" y="4515146"/>
            <a:ext cx="10515600" cy="1661700"/>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rgbClr val="45515E"/>
              </a:buClr>
              <a:buSzPts val="2400"/>
              <a:buChar char="❖"/>
            </a:pPr>
            <a:r>
              <a:rPr b="1" lang="en-US" sz="2400"/>
              <a:t>Uterus size</a:t>
            </a:r>
            <a:endParaRPr/>
          </a:p>
          <a:p>
            <a:pPr indent="-228600" lvl="1" marL="685800" rtl="0" algn="l">
              <a:lnSpc>
                <a:spcPct val="90000"/>
              </a:lnSpc>
              <a:spcBef>
                <a:spcPts val="500"/>
              </a:spcBef>
              <a:spcAft>
                <a:spcPts val="0"/>
              </a:spcAft>
              <a:buClr>
                <a:srgbClr val="45515E"/>
              </a:buClr>
              <a:buSzPts val="2000"/>
              <a:buChar char="o"/>
            </a:pPr>
            <a:r>
              <a:rPr b="1" lang="en-US" sz="2000"/>
              <a:t>Threatened</a:t>
            </a:r>
            <a:r>
              <a:rPr lang="en-US" sz="2000"/>
              <a:t>: appropriate for gestational age</a:t>
            </a:r>
            <a:endParaRPr/>
          </a:p>
          <a:p>
            <a:pPr indent="-228600" lvl="1" marL="685800" rtl="0" algn="l">
              <a:lnSpc>
                <a:spcPct val="90000"/>
              </a:lnSpc>
              <a:spcBef>
                <a:spcPts val="500"/>
              </a:spcBef>
              <a:spcAft>
                <a:spcPts val="0"/>
              </a:spcAft>
              <a:buClr>
                <a:srgbClr val="FF0000"/>
              </a:buClr>
              <a:buSzPts val="2000"/>
              <a:buChar char="o"/>
            </a:pPr>
            <a:r>
              <a:rPr b="1" lang="en-US" sz="2000">
                <a:solidFill>
                  <a:srgbClr val="FF0000"/>
                </a:solidFill>
              </a:rPr>
              <a:t>C</a:t>
            </a:r>
            <a:r>
              <a:rPr b="1" lang="en-US" sz="2000"/>
              <a:t>omplete</a:t>
            </a:r>
            <a:r>
              <a:rPr lang="en-US" sz="2000"/>
              <a:t>: Small and well </a:t>
            </a:r>
            <a:r>
              <a:rPr lang="en-US" sz="2000">
                <a:solidFill>
                  <a:srgbClr val="FF0000"/>
                </a:solidFill>
              </a:rPr>
              <a:t>c</a:t>
            </a:r>
            <a:r>
              <a:rPr lang="en-US" sz="2000"/>
              <a:t>ontracted</a:t>
            </a:r>
            <a:endParaRPr/>
          </a:p>
          <a:p>
            <a:pPr indent="-228600" lvl="1" marL="685800" rtl="0" algn="l">
              <a:lnSpc>
                <a:spcPct val="90000"/>
              </a:lnSpc>
              <a:spcBef>
                <a:spcPts val="500"/>
              </a:spcBef>
              <a:spcAft>
                <a:spcPts val="0"/>
              </a:spcAft>
              <a:buClr>
                <a:srgbClr val="45515E"/>
              </a:buClr>
              <a:buSzPts val="2000"/>
              <a:buChar char="o"/>
            </a:pPr>
            <a:r>
              <a:rPr b="1" lang="en-US" sz="2000"/>
              <a:t>Incomplete</a:t>
            </a:r>
            <a:r>
              <a:rPr lang="en-US" sz="2000"/>
              <a:t>: smaller than expected for gestational age, but NOT well contracted</a:t>
            </a:r>
            <a:endParaRPr/>
          </a:p>
          <a:p>
            <a:pPr indent="-228600" lvl="1" marL="685800" rtl="0" algn="l">
              <a:lnSpc>
                <a:spcPct val="90000"/>
              </a:lnSpc>
              <a:spcBef>
                <a:spcPts val="500"/>
              </a:spcBef>
              <a:spcAft>
                <a:spcPts val="0"/>
              </a:spcAft>
              <a:buClr>
                <a:srgbClr val="45515E"/>
              </a:buClr>
              <a:buSzPts val="2000"/>
              <a:buChar char="o"/>
            </a:pPr>
            <a:r>
              <a:rPr b="1" lang="en-US" sz="2000"/>
              <a:t>Missed</a:t>
            </a:r>
            <a:r>
              <a:rPr lang="en-US" sz="2000"/>
              <a:t>: Usually, smaller than expected for gestational age</a:t>
            </a:r>
            <a:endParaRPr/>
          </a:p>
        </p:txBody>
      </p:sp>
      <p:graphicFrame>
        <p:nvGraphicFramePr>
          <p:cNvPr id="1576" name="Google Shape;1576;g30ca38124cc_0_237"/>
          <p:cNvGraphicFramePr/>
          <p:nvPr/>
        </p:nvGraphicFramePr>
        <p:xfrm>
          <a:off x="838200" y="1304925"/>
          <a:ext cx="3000000" cy="3000000"/>
        </p:xfrm>
        <a:graphic>
          <a:graphicData uri="http://schemas.openxmlformats.org/drawingml/2006/table">
            <a:tbl>
              <a:tblPr bandRow="1" firstRow="1">
                <a:noFill/>
                <a:tableStyleId>{19A998E8-06D7-4877-9E4D-0F37F25FC3DB}</a:tableStyleId>
              </a:tblPr>
              <a:tblGrid>
                <a:gridCol w="1458875"/>
                <a:gridCol w="1370250"/>
                <a:gridCol w="1400775"/>
                <a:gridCol w="2373550"/>
                <a:gridCol w="1198475"/>
                <a:gridCol w="1466900"/>
                <a:gridCol w="1246775"/>
              </a:tblGrid>
              <a:tr h="370850">
                <a:tc>
                  <a:txBody>
                    <a:bodyPr/>
                    <a:lstStyle/>
                    <a:p>
                      <a:pPr indent="0" lvl="0" marL="0" marR="0" rtl="0" algn="ctr">
                        <a:spcBef>
                          <a:spcPts val="0"/>
                        </a:spcBef>
                        <a:spcAft>
                          <a:spcPts val="0"/>
                        </a:spcAft>
                        <a:buNone/>
                      </a:pPr>
                      <a:r>
                        <a:rPr b="1" i="0" lang="en-US" sz="1800" u="none" cap="none" strike="noStrike">
                          <a:solidFill>
                            <a:schemeClr val="lt1"/>
                          </a:solidFill>
                          <a:latin typeface="Calibri"/>
                          <a:ea typeface="Calibri"/>
                          <a:cs typeface="Calibri"/>
                          <a:sym typeface="Calibri"/>
                        </a:rPr>
                        <a:t>Type</a:t>
                      </a:r>
                      <a:endParaRPr sz="1800" u="none" cap="none" strike="noStrike"/>
                    </a:p>
                  </a:txBody>
                  <a:tcPr marT="45725" marB="45725" marR="91450" marL="91450" anchor="ctr"/>
                </a:tc>
                <a:tc>
                  <a:txBody>
                    <a:bodyPr/>
                    <a:lstStyle/>
                    <a:p>
                      <a:pPr indent="0" lvl="0" marL="0" marR="0" rtl="0" algn="ctr">
                        <a:spcBef>
                          <a:spcPts val="0"/>
                        </a:spcBef>
                        <a:spcAft>
                          <a:spcPts val="0"/>
                        </a:spcAft>
                        <a:buNone/>
                      </a:pPr>
                      <a:r>
                        <a:rPr lang="en-US" sz="1800" u="none" cap="none" strike="noStrike"/>
                        <a:t>V bleed</a:t>
                      </a:r>
                      <a:endParaRPr/>
                    </a:p>
                  </a:txBody>
                  <a:tcPr marT="45725" marB="45725" marR="91450" marL="91450" anchor="ctr"/>
                </a:tc>
                <a:tc>
                  <a:txBody>
                    <a:bodyPr/>
                    <a:lstStyle/>
                    <a:p>
                      <a:pPr indent="0" lvl="0" marL="0" marR="0" rtl="0" algn="ctr">
                        <a:spcBef>
                          <a:spcPts val="0"/>
                        </a:spcBef>
                        <a:spcAft>
                          <a:spcPts val="0"/>
                        </a:spcAft>
                        <a:buNone/>
                      </a:pPr>
                      <a:r>
                        <a:rPr lang="en-US" sz="1800" u="none" cap="none" strike="noStrike"/>
                        <a:t>Fetal activity</a:t>
                      </a:r>
                      <a:endParaRPr/>
                    </a:p>
                  </a:txBody>
                  <a:tcPr marT="45725" marB="45725" marR="91450" marL="91450" anchor="ctr"/>
                </a:tc>
                <a:tc>
                  <a:txBody>
                    <a:bodyPr/>
                    <a:lstStyle/>
                    <a:p>
                      <a:pPr indent="0" lvl="0" marL="0" marR="0" rtl="0" algn="ctr">
                        <a:spcBef>
                          <a:spcPts val="0"/>
                        </a:spcBef>
                        <a:spcAft>
                          <a:spcPts val="0"/>
                        </a:spcAft>
                        <a:buNone/>
                      </a:pPr>
                      <a:r>
                        <a:rPr lang="en-US" sz="1800" u="none" cap="none" strike="noStrike"/>
                        <a:t>Products of conception</a:t>
                      </a:r>
                      <a:endParaRPr/>
                    </a:p>
                  </a:txBody>
                  <a:tcPr marT="45725" marB="45725" marR="91450" marL="91450" anchor="ctr"/>
                </a:tc>
                <a:tc>
                  <a:txBody>
                    <a:bodyPr/>
                    <a:lstStyle/>
                    <a:p>
                      <a:pPr indent="0" lvl="0" marL="0" marR="0" rtl="0" algn="ctr">
                        <a:spcBef>
                          <a:spcPts val="0"/>
                        </a:spcBef>
                        <a:spcAft>
                          <a:spcPts val="0"/>
                        </a:spcAft>
                        <a:buNone/>
                      </a:pPr>
                      <a:r>
                        <a:rPr lang="en-US" sz="1800" u="none" cap="none" strike="noStrike"/>
                        <a:t>Cervical os</a:t>
                      </a:r>
                      <a:endParaRPr sz="1800" u="none" cap="none" strike="noStrike"/>
                    </a:p>
                  </a:txBody>
                  <a:tcPr marT="45725" marB="45725" marR="91450" marL="91450" anchor="ctr"/>
                </a:tc>
                <a:tc>
                  <a:txBody>
                    <a:bodyPr/>
                    <a:lstStyle/>
                    <a:p>
                      <a:pPr indent="0" lvl="0" marL="0" marR="0" rtl="0" algn="ctr">
                        <a:spcBef>
                          <a:spcPts val="0"/>
                        </a:spcBef>
                        <a:spcAft>
                          <a:spcPts val="0"/>
                        </a:spcAft>
                        <a:buNone/>
                      </a:pPr>
                      <a:r>
                        <a:rPr lang="en-US" sz="1800" u="none" cap="none" strike="noStrike"/>
                        <a:t>Management</a:t>
                      </a:r>
                      <a:endParaRPr/>
                    </a:p>
                  </a:txBody>
                  <a:tcPr marT="45725" marB="45725" marR="91450" marL="91450" anchor="ctr"/>
                </a:tc>
                <a:tc>
                  <a:txBody>
                    <a:bodyPr/>
                    <a:lstStyle/>
                    <a:p>
                      <a:pPr indent="0" lvl="0" marL="0" marR="0" rtl="0" algn="ctr">
                        <a:spcBef>
                          <a:spcPts val="0"/>
                        </a:spcBef>
                        <a:spcAft>
                          <a:spcPts val="0"/>
                        </a:spcAft>
                        <a:buNone/>
                      </a:pPr>
                      <a:r>
                        <a:rPr lang="en-US" sz="1800" u="none" cap="none" strike="noStrike"/>
                        <a:t>Prognosis</a:t>
                      </a:r>
                      <a:endParaRPr/>
                    </a:p>
                  </a:txBody>
                  <a:tcPr marT="45725" marB="45725" marR="91450" marL="91450" anchor="ctr"/>
                </a:tc>
              </a:tr>
              <a:tr h="370850">
                <a:tc>
                  <a:txBody>
                    <a:bodyPr/>
                    <a:lstStyle/>
                    <a:p>
                      <a:pPr indent="0" lvl="0" marL="0" marR="0" rtl="0" algn="ctr">
                        <a:spcBef>
                          <a:spcPts val="0"/>
                        </a:spcBef>
                        <a:spcAft>
                          <a:spcPts val="0"/>
                        </a:spcAft>
                        <a:buNone/>
                      </a:pPr>
                      <a:r>
                        <a:rPr lang="en-US" sz="1800" u="none" cap="none" strike="noStrike"/>
                        <a:t>Threatened</a:t>
                      </a:r>
                      <a:endParaRPr/>
                    </a:p>
                  </a:txBody>
                  <a:tcPr marT="45725" marB="45725" marR="91450" marL="91450" anchor="ctr"/>
                </a:tc>
                <a:tc>
                  <a:txBody>
                    <a:bodyPr/>
                    <a:lstStyle/>
                    <a:p>
                      <a:pPr indent="0" lvl="0" marL="0" marR="0" rtl="0" algn="ctr">
                        <a:spcBef>
                          <a:spcPts val="0"/>
                        </a:spcBef>
                        <a:spcAft>
                          <a:spcPts val="0"/>
                        </a:spcAft>
                        <a:buNone/>
                      </a:pPr>
                      <a:r>
                        <a:rPr lang="en-US" sz="1800" u="none" cap="none" strike="noStrike"/>
                        <a:t>Yes, painless</a:t>
                      </a:r>
                      <a:endParaRPr/>
                    </a:p>
                  </a:txBody>
                  <a:tcPr marT="45725" marB="45725" marR="91450" marL="91450" anchor="ctr"/>
                </a:tc>
                <a:tc>
                  <a:txBody>
                    <a:bodyPr/>
                    <a:lstStyle/>
                    <a:p>
                      <a:pPr indent="0" lvl="0" marL="0" marR="0" rtl="0" algn="ctr">
                        <a:spcBef>
                          <a:spcPts val="0"/>
                        </a:spcBef>
                        <a:spcAft>
                          <a:spcPts val="0"/>
                        </a:spcAft>
                        <a:buNone/>
                      </a:pPr>
                      <a:r>
                        <a:rPr lang="en-US" sz="1800" u="none" cap="none" strike="noStrike"/>
                        <a:t>Yes</a:t>
                      </a:r>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1800"/>
                        <a:buFont typeface="Calibri"/>
                        <a:buNone/>
                      </a:pPr>
                      <a:r>
                        <a:rPr b="0" i="0" lang="en-US" sz="1800" u="none" cap="none" strike="noStrike">
                          <a:solidFill>
                            <a:schemeClr val="dk1"/>
                          </a:solidFill>
                          <a:latin typeface="Calibri"/>
                          <a:ea typeface="Calibri"/>
                          <a:cs typeface="Calibri"/>
                          <a:sym typeface="Calibri"/>
                        </a:rPr>
                        <a:t>Intrauterine</a:t>
                      </a:r>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1800"/>
                        <a:buFont typeface="Calibri"/>
                        <a:buNone/>
                      </a:pPr>
                      <a:r>
                        <a:rPr b="0" i="0" lang="en-US" sz="1800" u="none" cap="none" strike="noStrike">
                          <a:solidFill>
                            <a:schemeClr val="dk1"/>
                          </a:solidFill>
                          <a:latin typeface="Calibri"/>
                          <a:ea typeface="Calibri"/>
                          <a:cs typeface="Calibri"/>
                          <a:sym typeface="Calibri"/>
                        </a:rPr>
                        <a:t>Closed</a:t>
                      </a:r>
                      <a:endParaRPr/>
                    </a:p>
                  </a:txBody>
                  <a:tcPr marT="45725" marB="45725" marR="91450" marL="91450" anchor="ctr"/>
                </a:tc>
                <a:tc>
                  <a:txBody>
                    <a:bodyPr/>
                    <a:lstStyle/>
                    <a:p>
                      <a:pPr indent="0" lvl="0" marL="0" marR="0" rtl="0" algn="ctr">
                        <a:spcBef>
                          <a:spcPts val="0"/>
                        </a:spcBef>
                        <a:spcAft>
                          <a:spcPts val="0"/>
                        </a:spcAft>
                        <a:buNone/>
                      </a:pPr>
                      <a:r>
                        <a:rPr lang="en-US" sz="1800" u="none" cap="none" strike="noStrike"/>
                        <a:t>Nothing</a:t>
                      </a:r>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1800"/>
                        <a:buFont typeface="Calibri"/>
                        <a:buNone/>
                      </a:pPr>
                      <a:r>
                        <a:rPr b="0" i="0" lang="en-US" sz="1800" u="none" cap="none" strike="noStrike">
                          <a:solidFill>
                            <a:schemeClr val="dk1"/>
                          </a:solidFill>
                          <a:latin typeface="Calibri"/>
                          <a:ea typeface="Calibri"/>
                          <a:cs typeface="Calibri"/>
                          <a:sym typeface="Calibri"/>
                        </a:rPr>
                        <a:t>Reversible</a:t>
                      </a:r>
                      <a:endParaRPr/>
                    </a:p>
                  </a:txBody>
                  <a:tcPr marT="45725" marB="45725" marR="91450" marL="91450" anchor="ctr"/>
                </a:tc>
              </a:tr>
              <a:tr h="370850">
                <a:tc>
                  <a:txBody>
                    <a:bodyPr/>
                    <a:lstStyle/>
                    <a:p>
                      <a:pPr indent="0" lvl="0" marL="0" marR="0" rtl="0" algn="ctr">
                        <a:spcBef>
                          <a:spcPts val="0"/>
                        </a:spcBef>
                        <a:spcAft>
                          <a:spcPts val="0"/>
                        </a:spcAft>
                        <a:buNone/>
                      </a:pPr>
                      <a:r>
                        <a:rPr lang="en-US" sz="1800" u="none" cap="none" strike="noStrike"/>
                        <a:t>Inevitable</a:t>
                      </a:r>
                      <a:endParaRPr/>
                    </a:p>
                  </a:txBody>
                  <a:tcPr marT="45725" marB="45725" marR="91450" marL="91450" anchor="ctr"/>
                </a:tc>
                <a:tc>
                  <a:txBody>
                    <a:bodyPr/>
                    <a:lstStyle/>
                    <a:p>
                      <a:pPr indent="0" lvl="0" marL="0" marR="0" rtl="0" algn="ctr">
                        <a:spcBef>
                          <a:spcPts val="0"/>
                        </a:spcBef>
                        <a:spcAft>
                          <a:spcPts val="0"/>
                        </a:spcAft>
                        <a:buNone/>
                      </a:pPr>
                      <a:r>
                        <a:rPr lang="en-US" sz="1800" u="none" cap="none" strike="noStrike"/>
                        <a:t>Yes, painful</a:t>
                      </a:r>
                      <a:endParaRPr/>
                    </a:p>
                  </a:txBody>
                  <a:tcPr marT="45725" marB="45725" marR="91450" marL="91450" anchor="ctr"/>
                </a:tc>
                <a:tc>
                  <a:txBody>
                    <a:bodyPr/>
                    <a:lstStyle/>
                    <a:p>
                      <a:pPr indent="0" lvl="0" marL="0" marR="0" rtl="0" algn="ctr">
                        <a:spcBef>
                          <a:spcPts val="0"/>
                        </a:spcBef>
                        <a:spcAft>
                          <a:spcPts val="0"/>
                        </a:spcAft>
                        <a:buNone/>
                      </a:pPr>
                      <a:r>
                        <a:rPr lang="en-US" sz="1800" u="none" cap="none" strike="noStrike"/>
                        <a:t>May present</a:t>
                      </a:r>
                      <a:endParaRPr/>
                    </a:p>
                  </a:txBody>
                  <a:tcPr marT="45725" marB="45725" marR="91450" marL="91450" anchor="ctr"/>
                </a:tc>
                <a:tc>
                  <a:txBody>
                    <a:bodyPr/>
                    <a:lstStyle/>
                    <a:p>
                      <a:pPr indent="0" lvl="0" marL="0" marR="0" rtl="0" algn="ctr">
                        <a:spcBef>
                          <a:spcPts val="0"/>
                        </a:spcBef>
                        <a:spcAft>
                          <a:spcPts val="0"/>
                        </a:spcAft>
                        <a:buNone/>
                      </a:pPr>
                      <a:r>
                        <a:rPr lang="en-US" sz="1800" u="none" cap="none" strike="noStrike"/>
                        <a:t>Visible/palpable POC</a:t>
                      </a:r>
                      <a:endParaRPr/>
                    </a:p>
                  </a:txBody>
                  <a:tcPr marT="45725" marB="45725" marR="91450" marL="91450" anchor="ctr"/>
                </a:tc>
                <a:tc>
                  <a:txBody>
                    <a:bodyPr/>
                    <a:lstStyle/>
                    <a:p>
                      <a:pPr indent="0" lvl="0" marL="0" marR="0" rtl="0" algn="ctr">
                        <a:spcBef>
                          <a:spcPts val="0"/>
                        </a:spcBef>
                        <a:spcAft>
                          <a:spcPts val="0"/>
                        </a:spcAft>
                        <a:buNone/>
                      </a:pPr>
                      <a:r>
                        <a:rPr lang="en-US" sz="1800" u="none" cap="none" strike="noStrike"/>
                        <a:t>Dilated</a:t>
                      </a:r>
                      <a:endParaRPr/>
                    </a:p>
                  </a:txBody>
                  <a:tcPr marT="45725" marB="45725" marR="91450" marL="91450" anchor="ctr"/>
                </a:tc>
                <a:tc>
                  <a:txBody>
                    <a:bodyPr/>
                    <a:lstStyle/>
                    <a:p>
                      <a:pPr indent="0" lvl="0" marL="0" marR="0" rtl="0" algn="ctr">
                        <a:spcBef>
                          <a:spcPts val="0"/>
                        </a:spcBef>
                        <a:spcAft>
                          <a:spcPts val="0"/>
                        </a:spcAft>
                        <a:buNone/>
                      </a:pPr>
                      <a:r>
                        <a:rPr lang="en-US" sz="1800" u="none" cap="none" strike="noStrike"/>
                        <a:t>Wait</a:t>
                      </a:r>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1800"/>
                        <a:buFont typeface="Calibri"/>
                        <a:buNone/>
                      </a:pPr>
                      <a:r>
                        <a:rPr b="0" i="0" lang="en-US" sz="1800" u="none" cap="none" strike="noStrike">
                          <a:solidFill>
                            <a:schemeClr val="dk1"/>
                          </a:solidFill>
                          <a:latin typeface="Calibri"/>
                          <a:ea typeface="Calibri"/>
                          <a:cs typeface="Calibri"/>
                          <a:sym typeface="Calibri"/>
                        </a:rPr>
                        <a:t>Irreversible</a:t>
                      </a:r>
                      <a:endParaRPr/>
                    </a:p>
                  </a:txBody>
                  <a:tcPr marT="45725" marB="45725" marR="91450" marL="91450" anchor="ctr"/>
                </a:tc>
              </a:tr>
              <a:tr h="370850">
                <a:tc>
                  <a:txBody>
                    <a:bodyPr/>
                    <a:lstStyle/>
                    <a:p>
                      <a:pPr indent="0" lvl="0" marL="0" marR="0" rtl="0" algn="ctr">
                        <a:spcBef>
                          <a:spcPts val="0"/>
                        </a:spcBef>
                        <a:spcAft>
                          <a:spcPts val="0"/>
                        </a:spcAft>
                        <a:buNone/>
                      </a:pPr>
                      <a:r>
                        <a:rPr lang="en-US" sz="1800" u="none" cap="none" strike="noStrike">
                          <a:solidFill>
                            <a:schemeClr val="dk1"/>
                          </a:solidFill>
                          <a:latin typeface="Calibri"/>
                          <a:ea typeface="Calibri"/>
                          <a:cs typeface="Calibri"/>
                          <a:sym typeface="Calibri"/>
                        </a:rPr>
                        <a:t>Complete</a:t>
                      </a:r>
                      <a:endParaRPr/>
                    </a:p>
                  </a:txBody>
                  <a:tcPr marT="45725" marB="45725" marR="91450" marL="91450" anchor="ctr"/>
                </a:tc>
                <a:tc>
                  <a:txBody>
                    <a:bodyPr/>
                    <a:lstStyle/>
                    <a:p>
                      <a:pPr indent="0" lvl="0" marL="0" marR="0" rtl="0" algn="ctr">
                        <a:spcBef>
                          <a:spcPts val="0"/>
                        </a:spcBef>
                        <a:spcAft>
                          <a:spcPts val="0"/>
                        </a:spcAft>
                        <a:buNone/>
                      </a:pPr>
                      <a:r>
                        <a:rPr lang="en-US" sz="1800" u="none" cap="none" strike="noStrike"/>
                        <a:t>Yes</a:t>
                      </a:r>
                      <a:endParaRPr/>
                    </a:p>
                  </a:txBody>
                  <a:tcPr marT="45725" marB="45725" marR="91450" marL="91450" anchor="ctr"/>
                </a:tc>
                <a:tc>
                  <a:txBody>
                    <a:bodyPr/>
                    <a:lstStyle/>
                    <a:p>
                      <a:pPr indent="0" lvl="0" marL="0" marR="0" rtl="0" algn="ctr">
                        <a:spcBef>
                          <a:spcPts val="0"/>
                        </a:spcBef>
                        <a:spcAft>
                          <a:spcPts val="0"/>
                        </a:spcAft>
                        <a:buNone/>
                      </a:pPr>
                      <a:r>
                        <a:rPr lang="en-US" sz="1800" u="none" cap="none" strike="noStrike"/>
                        <a:t>No</a:t>
                      </a:r>
                      <a:endParaRPr/>
                    </a:p>
                  </a:txBody>
                  <a:tcPr marT="45725" marB="45725" marR="91450" marL="91450" anchor="ctr"/>
                </a:tc>
                <a:tc>
                  <a:txBody>
                    <a:bodyPr/>
                    <a:lstStyle/>
                    <a:p>
                      <a:pPr indent="0" lvl="0" marL="0" marR="0" rtl="0" algn="ctr">
                        <a:spcBef>
                          <a:spcPts val="0"/>
                        </a:spcBef>
                        <a:spcAft>
                          <a:spcPts val="0"/>
                        </a:spcAft>
                        <a:buNone/>
                      </a:pPr>
                      <a:r>
                        <a:rPr lang="en-US" sz="1800" u="none" cap="none" strike="noStrike"/>
                        <a:t>POC completely outside of the uterus</a:t>
                      </a:r>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1800"/>
                        <a:buFont typeface="Calibri"/>
                        <a:buNone/>
                      </a:pPr>
                      <a:r>
                        <a:rPr b="0" i="0" lang="en-US" sz="1800" u="none" cap="none" strike="noStrike">
                          <a:solidFill>
                            <a:schemeClr val="dk1"/>
                          </a:solidFill>
                          <a:latin typeface="Calibri"/>
                          <a:ea typeface="Calibri"/>
                          <a:cs typeface="Calibri"/>
                          <a:sym typeface="Calibri"/>
                        </a:rPr>
                        <a:t>Closed</a:t>
                      </a:r>
                      <a:endParaRPr/>
                    </a:p>
                  </a:txBody>
                  <a:tcPr marT="45725" marB="45725" marR="91450" marL="91450" anchor="ctr"/>
                </a:tc>
                <a:tc>
                  <a:txBody>
                    <a:bodyPr/>
                    <a:lstStyle/>
                    <a:p>
                      <a:pPr indent="0" lvl="0" marL="0" marR="0" rtl="0" algn="ctr">
                        <a:spcBef>
                          <a:spcPts val="0"/>
                        </a:spcBef>
                        <a:spcAft>
                          <a:spcPts val="0"/>
                        </a:spcAft>
                        <a:buNone/>
                      </a:pPr>
                      <a:r>
                        <a:rPr lang="en-US" sz="1800" u="none" cap="none" strike="noStrike"/>
                        <a:t>Nothing</a:t>
                      </a:r>
                      <a:endParaRPr/>
                    </a:p>
                  </a:txBody>
                  <a:tcPr marT="45725" marB="45725" marR="91450" marL="91450" anchor="ctr"/>
                </a:tc>
                <a:tc>
                  <a:txBody>
                    <a:bodyPr/>
                    <a:lstStyle/>
                    <a:p>
                      <a:pPr indent="0" lvl="0" marL="0" marR="0" rtl="0" algn="ctr">
                        <a:spcBef>
                          <a:spcPts val="0"/>
                        </a:spcBef>
                        <a:spcAft>
                          <a:spcPts val="0"/>
                        </a:spcAft>
                        <a:buNone/>
                      </a:pPr>
                      <a:r>
                        <a:rPr b="0" i="0" lang="en-US" sz="1800" u="none" cap="none" strike="noStrike">
                          <a:solidFill>
                            <a:schemeClr val="dk1"/>
                          </a:solidFill>
                          <a:latin typeface="Calibri"/>
                          <a:ea typeface="Calibri"/>
                          <a:cs typeface="Calibri"/>
                          <a:sym typeface="Calibri"/>
                        </a:rPr>
                        <a:t>Irreversible</a:t>
                      </a:r>
                      <a:endParaRPr sz="1800" u="none" cap="none" strike="noStrike"/>
                    </a:p>
                  </a:txBody>
                  <a:tcPr marT="45725" marB="45725" marR="91450" marL="91450" anchor="ctr"/>
                </a:tc>
              </a:tr>
              <a:tr h="370850">
                <a:tc>
                  <a:txBody>
                    <a:bodyPr/>
                    <a:lstStyle/>
                    <a:p>
                      <a:pPr indent="0" lvl="0" marL="0" marR="0" rtl="0" algn="ctr">
                        <a:spcBef>
                          <a:spcPts val="0"/>
                        </a:spcBef>
                        <a:spcAft>
                          <a:spcPts val="0"/>
                        </a:spcAft>
                        <a:buNone/>
                      </a:pPr>
                      <a:r>
                        <a:rPr lang="en-US" sz="1800" u="none" cap="none" strike="noStrike"/>
                        <a:t>incomplete</a:t>
                      </a:r>
                      <a:endParaRPr/>
                    </a:p>
                  </a:txBody>
                  <a:tcPr marT="45725" marB="45725" marR="91450" marL="91450" anchor="ctr"/>
                </a:tc>
                <a:tc>
                  <a:txBody>
                    <a:bodyPr/>
                    <a:lstStyle/>
                    <a:p>
                      <a:pPr indent="0" lvl="0" marL="0" marR="0" rtl="0" algn="ctr">
                        <a:spcBef>
                          <a:spcPts val="0"/>
                        </a:spcBef>
                        <a:spcAft>
                          <a:spcPts val="0"/>
                        </a:spcAft>
                        <a:buNone/>
                      </a:pPr>
                      <a:r>
                        <a:rPr lang="en-US" sz="1700" u="none" cap="none" strike="noStrike"/>
                        <a:t>Yes, painful, Risk of shock</a:t>
                      </a:r>
                      <a:endParaRPr/>
                    </a:p>
                  </a:txBody>
                  <a:tcPr marT="45725" marB="45725" marR="91450" marL="91450" anchor="ctr"/>
                </a:tc>
                <a:tc>
                  <a:txBody>
                    <a:bodyPr/>
                    <a:lstStyle/>
                    <a:p>
                      <a:pPr indent="0" lvl="0" marL="0" marR="0" rtl="0" algn="ctr">
                        <a:spcBef>
                          <a:spcPts val="0"/>
                        </a:spcBef>
                        <a:spcAft>
                          <a:spcPts val="0"/>
                        </a:spcAft>
                        <a:buNone/>
                      </a:pPr>
                      <a:r>
                        <a:rPr lang="en-US" sz="1800" u="none" cap="none" strike="noStrike"/>
                        <a:t>No</a:t>
                      </a:r>
                      <a:endParaRPr/>
                    </a:p>
                  </a:txBody>
                  <a:tcPr marT="45725" marB="45725" marR="91450" marL="91450" anchor="ctr"/>
                </a:tc>
                <a:tc>
                  <a:txBody>
                    <a:bodyPr/>
                    <a:lstStyle/>
                    <a:p>
                      <a:pPr indent="0" lvl="0" marL="0" marR="0" rtl="0" algn="ctr">
                        <a:spcBef>
                          <a:spcPts val="0"/>
                        </a:spcBef>
                        <a:spcAft>
                          <a:spcPts val="0"/>
                        </a:spcAft>
                        <a:buNone/>
                      </a:pPr>
                      <a:r>
                        <a:rPr lang="en-US" sz="1800" u="none" cap="none" strike="noStrike"/>
                        <a:t>POC within the cervical canal or uterus</a:t>
                      </a:r>
                      <a:endParaRPr/>
                    </a:p>
                  </a:txBody>
                  <a:tcPr marT="45725" marB="45725" marR="91450" marL="91450" anchor="ctr"/>
                </a:tc>
                <a:tc>
                  <a:txBody>
                    <a:bodyPr/>
                    <a:lstStyle/>
                    <a:p>
                      <a:pPr indent="0" lvl="0" marL="0" marR="0" rtl="0" algn="ctr">
                        <a:spcBef>
                          <a:spcPts val="0"/>
                        </a:spcBef>
                        <a:spcAft>
                          <a:spcPts val="0"/>
                        </a:spcAft>
                        <a:buNone/>
                      </a:pPr>
                      <a:r>
                        <a:rPr lang="en-US" sz="1800" u="none" cap="none" strike="noStrike"/>
                        <a:t>Dilated</a:t>
                      </a:r>
                      <a:endParaRPr/>
                    </a:p>
                  </a:txBody>
                  <a:tcPr marT="45725" marB="45725" marR="91450" marL="91450" anchor="ctr"/>
                </a:tc>
                <a:tc>
                  <a:txBody>
                    <a:bodyPr/>
                    <a:lstStyle/>
                    <a:p>
                      <a:pPr indent="0" lvl="0" marL="0" marR="0" rtl="0" algn="ctr">
                        <a:spcBef>
                          <a:spcPts val="0"/>
                        </a:spcBef>
                        <a:spcAft>
                          <a:spcPts val="0"/>
                        </a:spcAft>
                        <a:buNone/>
                      </a:pPr>
                      <a:r>
                        <a:rPr lang="en-US" sz="1800" u="none" cap="none" strike="noStrike"/>
                        <a:t>Expulsion</a:t>
                      </a:r>
                      <a:endParaRPr/>
                    </a:p>
                  </a:txBody>
                  <a:tcPr marT="45725" marB="45725" marR="91450" marL="91450" anchor="ctr"/>
                </a:tc>
                <a:tc>
                  <a:txBody>
                    <a:bodyPr/>
                    <a:lstStyle/>
                    <a:p>
                      <a:pPr indent="0" lvl="0" marL="0" marR="0" rtl="0" algn="ctr">
                        <a:spcBef>
                          <a:spcPts val="0"/>
                        </a:spcBef>
                        <a:spcAft>
                          <a:spcPts val="0"/>
                        </a:spcAft>
                        <a:buNone/>
                      </a:pPr>
                      <a:r>
                        <a:rPr b="0" i="0" lang="en-US" sz="1800" u="none" cap="none" strike="noStrike">
                          <a:solidFill>
                            <a:schemeClr val="dk1"/>
                          </a:solidFill>
                          <a:latin typeface="Calibri"/>
                          <a:ea typeface="Calibri"/>
                          <a:cs typeface="Calibri"/>
                          <a:sym typeface="Calibri"/>
                        </a:rPr>
                        <a:t>Irreversible</a:t>
                      </a:r>
                      <a:endParaRPr sz="1800" u="none" cap="none" strike="noStrike"/>
                    </a:p>
                  </a:txBody>
                  <a:tcPr marT="45725" marB="45725" marR="91450" marL="91450" anchor="ctr"/>
                </a:tc>
              </a:tr>
              <a:tr h="370850">
                <a:tc>
                  <a:txBody>
                    <a:bodyPr/>
                    <a:lstStyle/>
                    <a:p>
                      <a:pPr indent="0" lvl="0" marL="0" marR="0" rtl="0" algn="ctr">
                        <a:spcBef>
                          <a:spcPts val="0"/>
                        </a:spcBef>
                        <a:spcAft>
                          <a:spcPts val="0"/>
                        </a:spcAft>
                        <a:buNone/>
                      </a:pPr>
                      <a:r>
                        <a:rPr lang="en-US" sz="1800" u="none" cap="none" strike="noStrike"/>
                        <a:t>Missed</a:t>
                      </a:r>
                      <a:endParaRPr/>
                    </a:p>
                  </a:txBody>
                  <a:tcPr marT="45725" marB="45725" marR="91450" marL="91450" anchor="ctr"/>
                </a:tc>
                <a:tc>
                  <a:txBody>
                    <a:bodyPr/>
                    <a:lstStyle/>
                    <a:p>
                      <a:pPr indent="0" lvl="0" marL="0" marR="0" rtl="0" algn="ctr">
                        <a:spcBef>
                          <a:spcPts val="0"/>
                        </a:spcBef>
                        <a:spcAft>
                          <a:spcPts val="0"/>
                        </a:spcAft>
                        <a:buNone/>
                      </a:pPr>
                      <a:r>
                        <a:rPr lang="en-US" sz="1800" u="none" cap="none" strike="noStrike"/>
                        <a:t>No</a:t>
                      </a:r>
                      <a:endParaRPr/>
                    </a:p>
                  </a:txBody>
                  <a:tcPr marT="45725" marB="45725" marR="91450" marL="91450" anchor="ctr"/>
                </a:tc>
                <a:tc>
                  <a:txBody>
                    <a:bodyPr/>
                    <a:lstStyle/>
                    <a:p>
                      <a:pPr indent="0" lvl="0" marL="0" marR="0" rtl="0" algn="ctr">
                        <a:spcBef>
                          <a:spcPts val="0"/>
                        </a:spcBef>
                        <a:spcAft>
                          <a:spcPts val="0"/>
                        </a:spcAft>
                        <a:buNone/>
                      </a:pPr>
                      <a:r>
                        <a:rPr lang="en-US" sz="1800" u="none" cap="none" strike="noStrike"/>
                        <a:t>No</a:t>
                      </a:r>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1800"/>
                        <a:buFont typeface="Calibri"/>
                        <a:buNone/>
                      </a:pPr>
                      <a:r>
                        <a:rPr lang="en-US" sz="1800" u="none" cap="none" strike="noStrike"/>
                        <a:t>No expulsion of the POC</a:t>
                      </a:r>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1800"/>
                        <a:buFont typeface="Calibri"/>
                        <a:buNone/>
                      </a:pPr>
                      <a:r>
                        <a:rPr b="0" i="0" lang="en-US" sz="1800" u="none" cap="none" strike="noStrike">
                          <a:solidFill>
                            <a:schemeClr val="dk1"/>
                          </a:solidFill>
                          <a:latin typeface="Calibri"/>
                          <a:ea typeface="Calibri"/>
                          <a:cs typeface="Calibri"/>
                          <a:sym typeface="Calibri"/>
                        </a:rPr>
                        <a:t>Closed</a:t>
                      </a:r>
                      <a:endParaRPr/>
                    </a:p>
                  </a:txBody>
                  <a:tcPr marT="45725" marB="45725" marR="91450" marL="91450" anchor="ctr"/>
                </a:tc>
                <a:tc>
                  <a:txBody>
                    <a:bodyPr/>
                    <a:lstStyle/>
                    <a:p>
                      <a:pPr indent="0" lvl="0" marL="0" marR="0" rtl="0" algn="ctr">
                        <a:spcBef>
                          <a:spcPts val="0"/>
                        </a:spcBef>
                        <a:spcAft>
                          <a:spcPts val="0"/>
                        </a:spcAft>
                        <a:buNone/>
                      </a:pPr>
                      <a:r>
                        <a:rPr lang="en-US" sz="1800" u="none" cap="none" strike="noStrike"/>
                        <a:t>Expulsion</a:t>
                      </a:r>
                      <a:endParaRPr/>
                    </a:p>
                  </a:txBody>
                  <a:tcPr marT="45725" marB="45725" marR="91450" marL="91450" anchor="ctr"/>
                </a:tc>
                <a:tc>
                  <a:txBody>
                    <a:bodyPr/>
                    <a:lstStyle/>
                    <a:p>
                      <a:pPr indent="0" lvl="0" marL="0" marR="0" rtl="0" algn="ctr">
                        <a:spcBef>
                          <a:spcPts val="0"/>
                        </a:spcBef>
                        <a:spcAft>
                          <a:spcPts val="0"/>
                        </a:spcAft>
                        <a:buNone/>
                      </a:pPr>
                      <a:r>
                        <a:rPr b="0" i="0" lang="en-US" sz="1800" u="none" cap="none" strike="noStrike">
                          <a:solidFill>
                            <a:schemeClr val="dk1"/>
                          </a:solidFill>
                          <a:latin typeface="Calibri"/>
                          <a:ea typeface="Calibri"/>
                          <a:cs typeface="Calibri"/>
                          <a:sym typeface="Calibri"/>
                        </a:rPr>
                        <a:t>Irreversible</a:t>
                      </a:r>
                      <a:endParaRPr sz="1800" u="none" cap="none" strike="noStrike"/>
                    </a:p>
                  </a:txBody>
                  <a:tcPr marT="45725" marB="45725" marR="91450" marL="91450" anchor="ctr"/>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
          <p:cNvSpPr txBox="1"/>
          <p:nvPr>
            <p:ph idx="1" type="subTitle"/>
          </p:nvPr>
        </p:nvSpPr>
        <p:spPr>
          <a:xfrm>
            <a:off x="1528350" y="1176900"/>
            <a:ext cx="10663800" cy="2573400"/>
          </a:xfrm>
          <a:prstGeom prst="rect">
            <a:avLst/>
          </a:prstGeom>
          <a:noFill/>
          <a:ln>
            <a:noFill/>
          </a:ln>
          <a:effectLst>
            <a:outerShdw blurRad="50800" rotWithShape="0" algn="t" dir="5400000" dist="38100">
              <a:srgbClr val="000000">
                <a:alpha val="40000"/>
              </a:srgbClr>
            </a:outerShdw>
          </a:effectLst>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2400"/>
              <a:buNone/>
            </a:pPr>
            <a:r>
              <a:rPr b="1" lang="en-US" sz="2600"/>
              <a:t>هذي النسخة الثان</a:t>
            </a:r>
            <a:r>
              <a:rPr b="1" lang="en-US" sz="2600"/>
              <a:t>ي</a:t>
            </a:r>
            <a:r>
              <a:rPr b="1" lang="en-US" sz="2600"/>
              <a:t>ة</a:t>
            </a:r>
            <a:endParaRPr sz="2600"/>
          </a:p>
          <a:p>
            <a:pPr indent="0" lvl="0" marL="0" rtl="1" algn="ctr">
              <a:lnSpc>
                <a:spcPct val="90000"/>
              </a:lnSpc>
              <a:spcBef>
                <a:spcPts val="1000"/>
              </a:spcBef>
              <a:spcAft>
                <a:spcPts val="0"/>
              </a:spcAft>
              <a:buClr>
                <a:schemeClr val="lt1"/>
              </a:buClr>
              <a:buSzPts val="2400"/>
              <a:buNone/>
            </a:pPr>
            <a:r>
              <a:rPr b="1" lang="en-US" sz="2300">
                <a:solidFill>
                  <a:srgbClr val="C27BA0"/>
                </a:solidFill>
              </a:rPr>
              <a:t>تم تحريرها بواسطة: سديل </a:t>
            </a:r>
            <a:r>
              <a:rPr b="1" lang="en-US" sz="2300">
                <a:solidFill>
                  <a:srgbClr val="C27BA0"/>
                </a:solidFill>
              </a:rPr>
              <a:t>ابو</a:t>
            </a:r>
            <a:r>
              <a:rPr b="1" lang="en-US" sz="2300">
                <a:solidFill>
                  <a:srgbClr val="C27BA0"/>
                </a:solidFill>
              </a:rPr>
              <a:t> حليمة, رؤى النشاش, رؤى الزواهرة , رغد زغول, رغد عمرو, أنسام الزبيدي, أسيل جمال, سنابل الحسنات, منى الزعبي.</a:t>
            </a:r>
            <a:endParaRPr b="1" sz="2300">
              <a:solidFill>
                <a:srgbClr val="C27BA0"/>
              </a:solidFill>
            </a:endParaRPr>
          </a:p>
          <a:p>
            <a:pPr indent="0" lvl="0" marL="0" rtl="0" algn="ctr">
              <a:lnSpc>
                <a:spcPct val="90000"/>
              </a:lnSpc>
              <a:spcBef>
                <a:spcPts val="1000"/>
              </a:spcBef>
              <a:spcAft>
                <a:spcPts val="0"/>
              </a:spcAft>
              <a:buClr>
                <a:schemeClr val="lt1"/>
              </a:buClr>
              <a:buSzPts val="2400"/>
              <a:buNone/>
            </a:pPr>
            <a:r>
              <a:rPr b="1" lang="en-US" sz="2300"/>
              <a:t>حاولنا كثير انه يكون اغلب الإجابات صح</a:t>
            </a:r>
            <a:r>
              <a:rPr lang="en-US" sz="2300"/>
              <a:t>, </a:t>
            </a:r>
            <a:r>
              <a:rPr b="1" lang="en-US" sz="2300"/>
              <a:t>أي </a:t>
            </a:r>
            <a:r>
              <a:rPr b="1" lang="en-US" sz="2300"/>
              <a:t>خطأ</a:t>
            </a:r>
            <a:r>
              <a:rPr b="1" lang="en-US" sz="2300"/>
              <a:t> او تعديل ارسلوه وبنعدله بإذن الله</a:t>
            </a:r>
            <a:r>
              <a:rPr lang="en-US" sz="2300"/>
              <a:t> </a:t>
            </a:r>
            <a:r>
              <a:rPr b="1" lang="en-US" sz="2300"/>
              <a:t>ومع الوقت يتطور الملف، اعذرونا عن أي تقص</a:t>
            </a:r>
            <a:r>
              <a:rPr b="1" lang="en-US" sz="2300"/>
              <a:t>ير, </a:t>
            </a:r>
            <a:r>
              <a:rPr b="1" lang="en-US" sz="2300"/>
              <a:t>ربنا يكتب </a:t>
            </a:r>
            <a:r>
              <a:rPr b="1" lang="en-US" sz="2300"/>
              <a:t>أجر</a:t>
            </a:r>
            <a:r>
              <a:rPr b="1" lang="en-US" sz="2300"/>
              <a:t> جميع الي ساعدوا، نتمنى التوفيق للجميع</a:t>
            </a:r>
            <a:r>
              <a:rPr b="1" lang="en-US"/>
              <a:t>.</a:t>
            </a:r>
            <a:endParaRPr b="1"/>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20"/>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Fetal Engagement &amp; Station</a:t>
            </a:r>
            <a:endParaRPr/>
          </a:p>
        </p:txBody>
      </p:sp>
      <p:sp>
        <p:nvSpPr>
          <p:cNvPr id="272" name="Google Shape;272;p20"/>
          <p:cNvSpPr txBox="1"/>
          <p:nvPr>
            <p:ph idx="1" type="body"/>
          </p:nvPr>
        </p:nvSpPr>
        <p:spPr>
          <a:xfrm>
            <a:off x="838200" y="1217475"/>
            <a:ext cx="10515600" cy="3344797"/>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rgbClr val="45515E"/>
              </a:buClr>
              <a:buSzPts val="2600"/>
              <a:buChar char="❖"/>
            </a:pPr>
            <a:r>
              <a:rPr b="1" lang="en-US" sz="2600"/>
              <a:t>Fetal Engagement</a:t>
            </a:r>
            <a:endParaRPr/>
          </a:p>
          <a:p>
            <a:pPr indent="-228600" lvl="1" marL="685800" rtl="0" algn="l">
              <a:lnSpc>
                <a:spcPct val="90000"/>
              </a:lnSpc>
              <a:spcBef>
                <a:spcPts val="500"/>
              </a:spcBef>
              <a:spcAft>
                <a:spcPts val="0"/>
              </a:spcAft>
              <a:buClr>
                <a:srgbClr val="45515E"/>
              </a:buClr>
              <a:buSzPts val="2200"/>
              <a:buChar char="o"/>
            </a:pPr>
            <a:r>
              <a:rPr lang="en-US" sz="2200"/>
              <a:t>When the widest transverse diameter of the head (presenting part) passes through the pelvic inlet</a:t>
            </a:r>
            <a:endParaRPr/>
          </a:p>
          <a:p>
            <a:pPr indent="-228600" lvl="1" marL="685800" rtl="0" algn="l">
              <a:lnSpc>
                <a:spcPct val="90000"/>
              </a:lnSpc>
              <a:spcBef>
                <a:spcPts val="500"/>
              </a:spcBef>
              <a:spcAft>
                <a:spcPts val="0"/>
              </a:spcAft>
              <a:buClr>
                <a:srgbClr val="45515E"/>
              </a:buClr>
              <a:buSzPts val="2200"/>
              <a:buChar char="o"/>
            </a:pPr>
            <a:r>
              <a:rPr lang="en-US" sz="2200"/>
              <a:t>In cephalic presentation, the largest transverse diameter of the presenting part it is the Bi-parietal diameter</a:t>
            </a:r>
            <a:endParaRPr/>
          </a:p>
          <a:p>
            <a:pPr indent="-228600" lvl="1" marL="685800" rtl="0" algn="l">
              <a:lnSpc>
                <a:spcPct val="90000"/>
              </a:lnSpc>
              <a:spcBef>
                <a:spcPts val="500"/>
              </a:spcBef>
              <a:spcAft>
                <a:spcPts val="0"/>
              </a:spcAft>
              <a:buClr>
                <a:srgbClr val="45515E"/>
              </a:buClr>
              <a:buSzPts val="2200"/>
              <a:buChar char="o"/>
            </a:pPr>
            <a:r>
              <a:rPr lang="en-US" sz="2200"/>
              <a:t>Once the head is engaged, it will go out</a:t>
            </a:r>
            <a:endParaRPr/>
          </a:p>
          <a:p>
            <a:pPr indent="-228600" lvl="1" marL="685800" rtl="0" algn="l">
              <a:lnSpc>
                <a:spcPct val="90000"/>
              </a:lnSpc>
              <a:spcBef>
                <a:spcPts val="500"/>
              </a:spcBef>
              <a:spcAft>
                <a:spcPts val="0"/>
              </a:spcAft>
              <a:buClr>
                <a:srgbClr val="45515E"/>
              </a:buClr>
              <a:buSzPts val="2200"/>
              <a:buChar char="o"/>
            </a:pPr>
            <a:r>
              <a:rPr lang="en-US" sz="2200"/>
              <a:t>Use the </a:t>
            </a:r>
            <a:r>
              <a:rPr b="1" lang="en-US" sz="2200">
                <a:solidFill>
                  <a:srgbClr val="FF0000"/>
                </a:solidFill>
              </a:rPr>
              <a:t>rule of fifths</a:t>
            </a:r>
            <a:r>
              <a:rPr lang="en-US" sz="2200"/>
              <a:t>: engagement is clinically identified when ≤ 2/5 of the fetal head are felt above the symphysis pubis through the maternal abdomen</a:t>
            </a:r>
            <a:endParaRPr/>
          </a:p>
          <a:p>
            <a:pPr indent="-228600" lvl="0" marL="228600" rtl="0" algn="l">
              <a:lnSpc>
                <a:spcPct val="90000"/>
              </a:lnSpc>
              <a:spcBef>
                <a:spcPts val="1000"/>
              </a:spcBef>
              <a:spcAft>
                <a:spcPts val="0"/>
              </a:spcAft>
              <a:buClr>
                <a:srgbClr val="45515E"/>
              </a:buClr>
              <a:buSzPts val="2600"/>
              <a:buChar char="❖"/>
            </a:pPr>
            <a:r>
              <a:rPr b="1" lang="en-US" sz="2600"/>
              <a:t>Station</a:t>
            </a:r>
            <a:r>
              <a:rPr lang="en-US" sz="2600"/>
              <a:t>: measurement (in cm) of the presenting part above and below the maternal ischial spine</a:t>
            </a:r>
            <a:endParaRPr/>
          </a:p>
        </p:txBody>
      </p:sp>
      <p:graphicFrame>
        <p:nvGraphicFramePr>
          <p:cNvPr id="273" name="Google Shape;273;p20"/>
          <p:cNvGraphicFramePr/>
          <p:nvPr/>
        </p:nvGraphicFramePr>
        <p:xfrm>
          <a:off x="1119762" y="4562272"/>
          <a:ext cx="3000000" cy="3000000"/>
        </p:xfrm>
        <a:graphic>
          <a:graphicData uri="http://schemas.openxmlformats.org/drawingml/2006/table">
            <a:tbl>
              <a:tblPr bandRow="1" firstRow="1">
                <a:noFill/>
                <a:tableStyleId>{6455E37F-15AD-4C7A-A259-15060B4E93F8}</a:tableStyleId>
              </a:tblPr>
              <a:tblGrid>
                <a:gridCol w="1597425"/>
                <a:gridCol w="8355050"/>
              </a:tblGrid>
              <a:tr h="370850">
                <a:tc>
                  <a:txBody>
                    <a:bodyPr/>
                    <a:lstStyle/>
                    <a:p>
                      <a:pPr indent="0" lvl="0" marL="0" marR="0" rtl="0" algn="ctr">
                        <a:spcBef>
                          <a:spcPts val="0"/>
                        </a:spcBef>
                        <a:spcAft>
                          <a:spcPts val="0"/>
                        </a:spcAft>
                        <a:buNone/>
                      </a:pPr>
                      <a:r>
                        <a:rPr lang="en-US" sz="2200" u="none" cap="none" strike="noStrike"/>
                        <a:t>Station</a:t>
                      </a:r>
                      <a:endParaRPr/>
                    </a:p>
                  </a:txBody>
                  <a:tcPr marT="45725" marB="45725" marR="91450" marL="91450" anchor="ctr"/>
                </a:tc>
                <a:tc>
                  <a:txBody>
                    <a:bodyPr/>
                    <a:lstStyle/>
                    <a:p>
                      <a:pPr indent="0" lvl="0" marL="0" marR="0" rtl="0" algn="ctr">
                        <a:spcBef>
                          <a:spcPts val="0"/>
                        </a:spcBef>
                        <a:spcAft>
                          <a:spcPts val="0"/>
                        </a:spcAft>
                        <a:buNone/>
                      </a:pPr>
                      <a:r>
                        <a:rPr lang="en-US" sz="2200" u="none" cap="none" strike="noStrike"/>
                        <a:t>Description</a:t>
                      </a:r>
                      <a:endParaRPr/>
                    </a:p>
                  </a:txBody>
                  <a:tcPr marT="45725" marB="45725" marR="91450" marL="91450" anchor="ctr"/>
                </a:tc>
              </a:tr>
              <a:tr h="370850">
                <a:tc>
                  <a:txBody>
                    <a:bodyPr/>
                    <a:lstStyle/>
                    <a:p>
                      <a:pPr indent="0" lvl="0" marL="0" marR="0" rtl="0" algn="ctr">
                        <a:spcBef>
                          <a:spcPts val="0"/>
                        </a:spcBef>
                        <a:spcAft>
                          <a:spcPts val="0"/>
                        </a:spcAft>
                        <a:buNone/>
                      </a:pPr>
                      <a:r>
                        <a:rPr lang="en-US" sz="2200" u="none" cap="none" strike="noStrike"/>
                        <a:t>-1, -2, -3</a:t>
                      </a:r>
                      <a:endParaRPr/>
                    </a:p>
                  </a:txBody>
                  <a:tcPr marT="45725" marB="45725" marR="91450" marL="91450" anchor="ctr"/>
                </a:tc>
                <a:tc>
                  <a:txBody>
                    <a:bodyPr/>
                    <a:lstStyle/>
                    <a:p>
                      <a:pPr indent="0" lvl="0" marL="0" marR="0" rtl="0" algn="l">
                        <a:spcBef>
                          <a:spcPts val="0"/>
                        </a:spcBef>
                        <a:spcAft>
                          <a:spcPts val="0"/>
                        </a:spcAft>
                        <a:buNone/>
                      </a:pPr>
                      <a:r>
                        <a:rPr lang="en-US" sz="2200" u="none" cap="none" strike="noStrike"/>
                        <a:t>1, 2, and 3 cm above the level of the ischial spines, respectively</a:t>
                      </a:r>
                      <a:endParaRPr/>
                    </a:p>
                  </a:txBody>
                  <a:tcPr marT="45725" marB="45725" marR="91450" marL="91450"/>
                </a:tc>
              </a:tr>
              <a:tr h="370850">
                <a:tc>
                  <a:txBody>
                    <a:bodyPr/>
                    <a:lstStyle/>
                    <a:p>
                      <a:pPr indent="0" lvl="0" marL="0" marR="0" rtl="0" algn="ctr">
                        <a:spcBef>
                          <a:spcPts val="0"/>
                        </a:spcBef>
                        <a:spcAft>
                          <a:spcPts val="0"/>
                        </a:spcAft>
                        <a:buNone/>
                      </a:pPr>
                      <a:r>
                        <a:rPr lang="en-US" sz="2200"/>
                        <a:t>0</a:t>
                      </a:r>
                      <a:endParaRPr/>
                    </a:p>
                  </a:txBody>
                  <a:tcPr marT="45725" marB="45725" marR="91450" marL="91450" anchor="ctr"/>
                </a:tc>
                <a:tc>
                  <a:txBody>
                    <a:bodyPr/>
                    <a:lstStyle/>
                    <a:p>
                      <a:pPr indent="0" lvl="0" marL="0" marR="0" rtl="0" algn="l">
                        <a:spcBef>
                          <a:spcPts val="0"/>
                        </a:spcBef>
                        <a:spcAft>
                          <a:spcPts val="0"/>
                        </a:spcAft>
                        <a:buNone/>
                      </a:pPr>
                      <a:r>
                        <a:rPr lang="en-US" sz="2200"/>
                        <a:t>the presenting part is at the level of the ischial spines</a:t>
                      </a:r>
                      <a:endParaRPr/>
                    </a:p>
                  </a:txBody>
                  <a:tcPr marT="45725" marB="45725" marR="91450" marL="91450"/>
                </a:tc>
              </a:tr>
              <a:tr h="370850">
                <a:tc>
                  <a:txBody>
                    <a:bodyPr/>
                    <a:lstStyle/>
                    <a:p>
                      <a:pPr indent="0" lvl="0" marL="0" marR="0" rtl="0" algn="ctr">
                        <a:spcBef>
                          <a:spcPts val="0"/>
                        </a:spcBef>
                        <a:spcAft>
                          <a:spcPts val="0"/>
                        </a:spcAft>
                        <a:buNone/>
                      </a:pPr>
                      <a:r>
                        <a:rPr lang="en-US" sz="2200"/>
                        <a:t>+1, +2, +3</a:t>
                      </a:r>
                      <a:endParaRPr/>
                    </a:p>
                  </a:txBody>
                  <a:tcPr marT="45725" marB="45725" marR="91450" marL="91450" anchor="ctr"/>
                </a:tc>
                <a:tc>
                  <a:txBody>
                    <a:bodyPr/>
                    <a:lstStyle/>
                    <a:p>
                      <a:pPr indent="0" lvl="0" marL="0" marR="0" rtl="0" algn="l">
                        <a:spcBef>
                          <a:spcPts val="0"/>
                        </a:spcBef>
                        <a:spcAft>
                          <a:spcPts val="0"/>
                        </a:spcAft>
                        <a:buNone/>
                      </a:pPr>
                      <a:r>
                        <a:rPr lang="en-US" sz="2200"/>
                        <a:t>1, 2, and 3 cm below the level of the ischial spines, respectively</a:t>
                      </a:r>
                      <a:endParaRPr/>
                    </a:p>
                  </a:txBody>
                  <a:tcPr marT="45725" marB="45725" marR="91450" marL="91450"/>
                </a:tc>
              </a:tr>
            </a:tbl>
          </a:graphicData>
        </a:graphic>
      </p:graphicFrame>
    </p:spTree>
  </p:cSld>
  <p:clrMapOvr>
    <a:masterClrMapping/>
  </p:clrMapOvr>
</p:sld>
</file>

<file path=ppt/slides/slide2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0" name="Shape 1580"/>
        <p:cNvGrpSpPr/>
        <p:nvPr/>
      </p:nvGrpSpPr>
      <p:grpSpPr>
        <a:xfrm>
          <a:off x="0" y="0"/>
          <a:ext cx="0" cy="0"/>
          <a:chOff x="0" y="0"/>
          <a:chExt cx="0" cy="0"/>
        </a:xfrm>
      </p:grpSpPr>
      <p:sp>
        <p:nvSpPr>
          <p:cNvPr id="1581" name="Google Shape;1581;g30ca38124cc_0_243"/>
          <p:cNvSpPr txBox="1"/>
          <p:nvPr>
            <p:ph type="title"/>
          </p:nvPr>
        </p:nvSpPr>
        <p:spPr>
          <a:xfrm>
            <a:off x="838200" y="365125"/>
            <a:ext cx="10515600" cy="7623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Types of miscarriage</a:t>
            </a:r>
            <a:endParaRPr/>
          </a:p>
        </p:txBody>
      </p:sp>
      <p:pic>
        <p:nvPicPr>
          <p:cNvPr descr="Types of spontaneous abortion" id="1582" name="Google Shape;1582;g30ca38124cc_0_243"/>
          <p:cNvPicPr preferRelativeResize="0"/>
          <p:nvPr/>
        </p:nvPicPr>
        <p:blipFill rotWithShape="1">
          <a:blip r:embed="rId3">
            <a:alphaModFix/>
          </a:blip>
          <a:srcRect b="0" l="0" r="0" t="0"/>
          <a:stretch/>
        </p:blipFill>
        <p:spPr>
          <a:xfrm>
            <a:off x="838200" y="1184664"/>
            <a:ext cx="10515600" cy="5112664"/>
          </a:xfrm>
          <a:prstGeom prst="rect">
            <a:avLst/>
          </a:prstGeom>
          <a:noFill/>
          <a:ln>
            <a:noFill/>
          </a:ln>
        </p:spPr>
      </p:pic>
    </p:spTree>
  </p:cSld>
  <p:clrMapOvr>
    <a:masterClrMapping/>
  </p:clrMapOvr>
</p:sld>
</file>

<file path=ppt/slides/slide2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6" name="Shape 1586"/>
        <p:cNvGrpSpPr/>
        <p:nvPr/>
      </p:nvGrpSpPr>
      <p:grpSpPr>
        <a:xfrm>
          <a:off x="0" y="0"/>
          <a:ext cx="0" cy="0"/>
          <a:chOff x="0" y="0"/>
          <a:chExt cx="0" cy="0"/>
        </a:xfrm>
      </p:grpSpPr>
      <p:sp>
        <p:nvSpPr>
          <p:cNvPr id="1587" name="Google Shape;1587;p179"/>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1 </a:t>
            </a:r>
            <a:endParaRPr/>
          </a:p>
        </p:txBody>
      </p:sp>
      <p:sp>
        <p:nvSpPr>
          <p:cNvPr id="1588" name="Google Shape;1588;p179"/>
          <p:cNvSpPr txBox="1"/>
          <p:nvPr>
            <p:ph idx="1" type="body"/>
          </p:nvPr>
        </p:nvSpPr>
        <p:spPr>
          <a:xfrm>
            <a:off x="838200" y="1305026"/>
            <a:ext cx="6948488" cy="4871938"/>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rgbClr val="45515E"/>
              </a:buClr>
              <a:buSzPts val="2800"/>
              <a:buNone/>
            </a:pPr>
            <a:r>
              <a:rPr lang="en-US"/>
              <a:t>8 weeks came to ER with vaginal bleeding </a:t>
            </a:r>
            <a:endParaRPr/>
          </a:p>
          <a:p>
            <a:pPr indent="-228600" lvl="0" marL="228600" rtl="0" algn="l">
              <a:lnSpc>
                <a:spcPct val="90000"/>
              </a:lnSpc>
              <a:spcBef>
                <a:spcPts val="1000"/>
              </a:spcBef>
              <a:spcAft>
                <a:spcPts val="0"/>
              </a:spcAft>
              <a:buClr>
                <a:srgbClr val="45515E"/>
              </a:buClr>
              <a:buSzPts val="2800"/>
              <a:buChar char="❖"/>
            </a:pPr>
            <a:r>
              <a:rPr lang="en-US"/>
              <a:t>Diagnosis:</a:t>
            </a:r>
            <a:endParaRPr/>
          </a:p>
          <a:p>
            <a:pPr indent="-228600" lvl="1" marL="685800" rtl="0" algn="l">
              <a:lnSpc>
                <a:spcPct val="90000"/>
              </a:lnSpc>
              <a:spcBef>
                <a:spcPts val="500"/>
              </a:spcBef>
              <a:spcAft>
                <a:spcPts val="0"/>
              </a:spcAft>
              <a:buClr>
                <a:srgbClr val="45515E"/>
              </a:buClr>
              <a:buSzPts val="2400"/>
              <a:buChar char="o"/>
            </a:pPr>
            <a:r>
              <a:rPr lang="en-US"/>
              <a:t>Missed miscarriage </a:t>
            </a:r>
            <a:endParaRPr/>
          </a:p>
          <a:p>
            <a:pPr indent="-228600" lvl="0" marL="228600" rtl="0" algn="l">
              <a:lnSpc>
                <a:spcPct val="90000"/>
              </a:lnSpc>
              <a:spcBef>
                <a:spcPts val="1000"/>
              </a:spcBef>
              <a:spcAft>
                <a:spcPts val="0"/>
              </a:spcAft>
              <a:buClr>
                <a:srgbClr val="45515E"/>
              </a:buClr>
              <a:buSzPts val="2800"/>
              <a:buChar char="❖"/>
            </a:pPr>
            <a:r>
              <a:rPr lang="en-US"/>
              <a:t>Things support it :</a:t>
            </a:r>
            <a:endParaRPr/>
          </a:p>
          <a:p>
            <a:pPr indent="-228600" lvl="1" marL="685800" rtl="0" algn="l">
              <a:lnSpc>
                <a:spcPct val="90000"/>
              </a:lnSpc>
              <a:spcBef>
                <a:spcPts val="500"/>
              </a:spcBef>
              <a:spcAft>
                <a:spcPts val="0"/>
              </a:spcAft>
              <a:buClr>
                <a:srgbClr val="45515E"/>
              </a:buClr>
              <a:buSzPts val="2400"/>
              <a:buChar char="o"/>
            </a:pPr>
            <a:r>
              <a:rPr lang="en-US"/>
              <a:t>Absence of embryonic cardiac activity in an embryo with crown- rump length greater than 5 mm</a:t>
            </a:r>
            <a:endParaRPr/>
          </a:p>
          <a:p>
            <a:pPr indent="-228600" lvl="1" marL="685800" rtl="0" algn="l">
              <a:lnSpc>
                <a:spcPct val="90000"/>
              </a:lnSpc>
              <a:spcBef>
                <a:spcPts val="500"/>
              </a:spcBef>
              <a:spcAft>
                <a:spcPts val="0"/>
              </a:spcAft>
              <a:buClr>
                <a:srgbClr val="45515E"/>
              </a:buClr>
              <a:buSzPts val="2400"/>
              <a:buChar char="o"/>
            </a:pPr>
            <a:r>
              <a:rPr lang="en-US"/>
              <a:t>Absence of a yolk sac when the mean sac diameter is 13 mm</a:t>
            </a:r>
            <a:endParaRPr/>
          </a:p>
          <a:p>
            <a:pPr indent="-228600" lvl="1" marL="685800" rtl="0" algn="l">
              <a:lnSpc>
                <a:spcPct val="90000"/>
              </a:lnSpc>
              <a:spcBef>
                <a:spcPts val="500"/>
              </a:spcBef>
              <a:spcAft>
                <a:spcPts val="0"/>
              </a:spcAft>
              <a:buClr>
                <a:srgbClr val="45515E"/>
              </a:buClr>
              <a:buSzPts val="2400"/>
              <a:buChar char="o"/>
            </a:pPr>
            <a:r>
              <a:rPr lang="en-US"/>
              <a:t>Absence of an embryonic pole when the mean sac diameter (average of diameters measured in each of three orthogonal planes) is greater than 25 mm measured transabdominally or greater than 18 mm by the transvaginal technique</a:t>
            </a:r>
            <a:endParaRPr/>
          </a:p>
          <a:p>
            <a:pPr indent="-50800" lvl="0" marL="228600" rtl="0" algn="l">
              <a:lnSpc>
                <a:spcPct val="90000"/>
              </a:lnSpc>
              <a:spcBef>
                <a:spcPts val="1000"/>
              </a:spcBef>
              <a:spcAft>
                <a:spcPts val="0"/>
              </a:spcAft>
              <a:buClr>
                <a:srgbClr val="45515E"/>
              </a:buClr>
              <a:buSzPts val="2800"/>
              <a:buNone/>
            </a:pPr>
            <a:r>
              <a:t/>
            </a:r>
            <a:endParaRPr/>
          </a:p>
          <a:p>
            <a:pPr indent="-50800" lvl="0" marL="228600" rtl="0" algn="l">
              <a:lnSpc>
                <a:spcPct val="90000"/>
              </a:lnSpc>
              <a:spcBef>
                <a:spcPts val="1000"/>
              </a:spcBef>
              <a:spcAft>
                <a:spcPts val="0"/>
              </a:spcAft>
              <a:buClr>
                <a:srgbClr val="45515E"/>
              </a:buClr>
              <a:buSzPts val="2800"/>
              <a:buNone/>
            </a:pPr>
            <a:r>
              <a:t/>
            </a:r>
            <a:endParaRPr/>
          </a:p>
        </p:txBody>
      </p:sp>
      <p:pic>
        <p:nvPicPr>
          <p:cNvPr descr="cc17ead0-b63e-4aac-a60d-e40a4606a856.jpg" id="1589" name="Google Shape;1589;p179"/>
          <p:cNvPicPr preferRelativeResize="0"/>
          <p:nvPr/>
        </p:nvPicPr>
        <p:blipFill rotWithShape="1">
          <a:blip r:embed="rId3">
            <a:alphaModFix/>
          </a:blip>
          <a:srcRect b="0" l="0" r="0" t="0"/>
          <a:stretch/>
        </p:blipFill>
        <p:spPr>
          <a:xfrm>
            <a:off x="7895389" y="2017315"/>
            <a:ext cx="3853699" cy="2823369"/>
          </a:xfrm>
          <a:prstGeom prst="rect">
            <a:avLst/>
          </a:prstGeom>
          <a:noFill/>
          <a:ln>
            <a:noFill/>
          </a:ln>
        </p:spPr>
      </p:pic>
    </p:spTree>
  </p:cSld>
  <p:clrMapOvr>
    <a:masterClrMapping/>
  </p:clrMapOvr>
</p:sld>
</file>

<file path=ppt/slides/slide2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3" name="Shape 1593"/>
        <p:cNvGrpSpPr/>
        <p:nvPr/>
      </p:nvGrpSpPr>
      <p:grpSpPr>
        <a:xfrm>
          <a:off x="0" y="0"/>
          <a:ext cx="0" cy="0"/>
          <a:chOff x="0" y="0"/>
          <a:chExt cx="0" cy="0"/>
        </a:xfrm>
      </p:grpSpPr>
      <p:sp>
        <p:nvSpPr>
          <p:cNvPr id="1594" name="Google Shape;1594;p180"/>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1</a:t>
            </a:r>
            <a:endParaRPr/>
          </a:p>
        </p:txBody>
      </p:sp>
      <p:sp>
        <p:nvSpPr>
          <p:cNvPr id="1595" name="Google Shape;1595;p180"/>
          <p:cNvSpPr txBox="1"/>
          <p:nvPr>
            <p:ph idx="1" type="body"/>
          </p:nvPr>
        </p:nvSpPr>
        <p:spPr>
          <a:xfrm>
            <a:off x="838199" y="1305026"/>
            <a:ext cx="10515599" cy="4871938"/>
          </a:xfrm>
          <a:prstGeom prst="rect">
            <a:avLst/>
          </a:prstGeom>
          <a:noFill/>
          <a:ln>
            <a:noFill/>
          </a:ln>
        </p:spPr>
        <p:txBody>
          <a:bodyPr anchorCtr="0" anchor="t" bIns="45700" lIns="91425" spcFirstLastPara="1" rIns="91425" wrap="square" tIns="45700">
            <a:normAutofit fontScale="92500" lnSpcReduction="10000"/>
          </a:bodyPr>
          <a:lstStyle/>
          <a:p>
            <a:pPr indent="-228600" lvl="0" marL="228600" rtl="0" algn="l">
              <a:lnSpc>
                <a:spcPct val="90000"/>
              </a:lnSpc>
              <a:spcBef>
                <a:spcPts val="0"/>
              </a:spcBef>
              <a:spcAft>
                <a:spcPts val="0"/>
              </a:spcAft>
              <a:buClr>
                <a:srgbClr val="45515E"/>
              </a:buClr>
              <a:buSzPct val="100000"/>
              <a:buChar char="❖"/>
            </a:pPr>
            <a:r>
              <a:rPr lang="en-US"/>
              <a:t>Risk factors :</a:t>
            </a:r>
            <a:endParaRPr/>
          </a:p>
          <a:p>
            <a:pPr indent="-228600" lvl="1" marL="685800" rtl="0" algn="l">
              <a:lnSpc>
                <a:spcPct val="90000"/>
              </a:lnSpc>
              <a:spcBef>
                <a:spcPts val="500"/>
              </a:spcBef>
              <a:spcAft>
                <a:spcPts val="0"/>
              </a:spcAft>
              <a:buClr>
                <a:srgbClr val="45515E"/>
              </a:buClr>
              <a:buSzPct val="100000"/>
              <a:buChar char="o"/>
            </a:pPr>
            <a:r>
              <a:rPr lang="en-US"/>
              <a:t>Age — Advancing maternal age is the most important risk factor for spontaneous miscarriage in healthy women.</a:t>
            </a:r>
            <a:endParaRPr/>
          </a:p>
          <a:p>
            <a:pPr indent="-228600" lvl="1" marL="685800" rtl="0" algn="l">
              <a:lnSpc>
                <a:spcPct val="90000"/>
              </a:lnSpc>
              <a:spcBef>
                <a:spcPts val="500"/>
              </a:spcBef>
              <a:spcAft>
                <a:spcPts val="0"/>
              </a:spcAft>
              <a:buClr>
                <a:srgbClr val="45515E"/>
              </a:buClr>
              <a:buSzPct val="100000"/>
              <a:buChar char="o"/>
            </a:pPr>
            <a:r>
              <a:rPr lang="en-US"/>
              <a:t>Previous spontaneous abortion .</a:t>
            </a:r>
            <a:endParaRPr/>
          </a:p>
          <a:p>
            <a:pPr indent="-228600" lvl="1" marL="685800" rtl="0" algn="l">
              <a:lnSpc>
                <a:spcPct val="90000"/>
              </a:lnSpc>
              <a:spcBef>
                <a:spcPts val="500"/>
              </a:spcBef>
              <a:spcAft>
                <a:spcPts val="0"/>
              </a:spcAft>
              <a:buClr>
                <a:srgbClr val="45515E"/>
              </a:buClr>
              <a:buSzPct val="100000"/>
              <a:buChar char="o"/>
            </a:pPr>
            <a:r>
              <a:rPr lang="en-US"/>
              <a:t>Smoking Alcohol/ Cocaine / NDAIDs </a:t>
            </a:r>
            <a:endParaRPr/>
          </a:p>
          <a:p>
            <a:pPr indent="-228600" lvl="1" marL="685800" rtl="0" algn="l">
              <a:lnSpc>
                <a:spcPct val="90000"/>
              </a:lnSpc>
              <a:spcBef>
                <a:spcPts val="500"/>
              </a:spcBef>
              <a:spcAft>
                <a:spcPts val="0"/>
              </a:spcAft>
              <a:buClr>
                <a:srgbClr val="45515E"/>
              </a:buClr>
              <a:buSzPct val="100000"/>
              <a:buChar char="o"/>
            </a:pPr>
            <a:r>
              <a:rPr lang="en-US"/>
              <a:t>Fever /Caffeine </a:t>
            </a:r>
            <a:endParaRPr/>
          </a:p>
          <a:p>
            <a:pPr indent="-228600" lvl="1" marL="685800" rtl="0" algn="l">
              <a:lnSpc>
                <a:spcPct val="90000"/>
              </a:lnSpc>
              <a:spcBef>
                <a:spcPts val="500"/>
              </a:spcBef>
              <a:spcAft>
                <a:spcPts val="0"/>
              </a:spcAft>
              <a:buClr>
                <a:srgbClr val="45515E"/>
              </a:buClr>
              <a:buSzPct val="100000"/>
              <a:buChar char="o"/>
            </a:pPr>
            <a:r>
              <a:rPr lang="en-US"/>
              <a:t>Prolonged time to pregnancy </a:t>
            </a:r>
            <a:endParaRPr/>
          </a:p>
          <a:p>
            <a:pPr indent="-228600" lvl="1" marL="685800" rtl="0" algn="l">
              <a:lnSpc>
                <a:spcPct val="90000"/>
              </a:lnSpc>
              <a:spcBef>
                <a:spcPts val="500"/>
              </a:spcBef>
              <a:spcAft>
                <a:spcPts val="0"/>
              </a:spcAft>
              <a:buClr>
                <a:srgbClr val="45515E"/>
              </a:buClr>
              <a:buSzPct val="100000"/>
              <a:buChar char="o"/>
            </a:pPr>
            <a:r>
              <a:rPr lang="en-US"/>
              <a:t>Low-folate level /Maternal weight /Celiac disease </a:t>
            </a:r>
            <a:endParaRPr/>
          </a:p>
          <a:p>
            <a:pPr indent="-228600" lvl="0" marL="228600" rtl="0" algn="l">
              <a:lnSpc>
                <a:spcPct val="90000"/>
              </a:lnSpc>
              <a:spcBef>
                <a:spcPts val="1000"/>
              </a:spcBef>
              <a:spcAft>
                <a:spcPts val="0"/>
              </a:spcAft>
              <a:buClr>
                <a:srgbClr val="45515E"/>
              </a:buClr>
              <a:buSzPct val="100000"/>
              <a:buChar char="❖"/>
            </a:pPr>
            <a:r>
              <a:rPr lang="en-US"/>
              <a:t>If she came after two months pregnant with HbA1c =8 what you should advice her ?</a:t>
            </a:r>
            <a:endParaRPr/>
          </a:p>
          <a:p>
            <a:pPr indent="-228600" lvl="1" marL="685800" rtl="0" algn="l">
              <a:lnSpc>
                <a:spcPct val="90000"/>
              </a:lnSpc>
              <a:spcBef>
                <a:spcPts val="500"/>
              </a:spcBef>
              <a:spcAft>
                <a:spcPts val="0"/>
              </a:spcAft>
              <a:buClr>
                <a:srgbClr val="45515E"/>
              </a:buClr>
              <a:buSzPct val="100000"/>
              <a:buChar char="o"/>
            </a:pPr>
            <a:r>
              <a:rPr lang="en-US"/>
              <a:t>She should do OGTT, if its abnormal then she has to control her blood sugar by lifestyle change (3 meal instead of one big meal) and metformin, because miscarriage is one of the most common DM complication, and  I will give her folic acid (5 mg/day) and advice her to visit the gynecologist doctor regularly every week </a:t>
            </a:r>
            <a:endParaRPr/>
          </a:p>
        </p:txBody>
      </p:sp>
    </p:spTree>
  </p:cSld>
  <p:clrMapOvr>
    <a:masterClrMapping/>
  </p:clrMapOvr>
</p:sld>
</file>

<file path=ppt/slides/slide2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9" name="Shape 1599"/>
        <p:cNvGrpSpPr/>
        <p:nvPr/>
      </p:nvGrpSpPr>
      <p:grpSpPr>
        <a:xfrm>
          <a:off x="0" y="0"/>
          <a:ext cx="0" cy="0"/>
          <a:chOff x="0" y="0"/>
          <a:chExt cx="0" cy="0"/>
        </a:xfrm>
      </p:grpSpPr>
      <p:sp>
        <p:nvSpPr>
          <p:cNvPr id="1600" name="Google Shape;1600;p181"/>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2</a:t>
            </a:r>
            <a:endParaRPr/>
          </a:p>
        </p:txBody>
      </p:sp>
      <p:sp>
        <p:nvSpPr>
          <p:cNvPr id="1601" name="Google Shape;1601;p181"/>
          <p:cNvSpPr txBox="1"/>
          <p:nvPr>
            <p:ph idx="1" type="body"/>
          </p:nvPr>
        </p:nvSpPr>
        <p:spPr>
          <a:xfrm>
            <a:off x="838200" y="1306851"/>
            <a:ext cx="5181600" cy="4870112"/>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rgbClr val="45515E"/>
              </a:buClr>
              <a:buSzPts val="2400"/>
              <a:buNone/>
            </a:pPr>
            <a:r>
              <a:rPr lang="en-US" sz="2400"/>
              <a:t>women with recurrent loss of pregnancy  first loss at 8w second 12w third 26w </a:t>
            </a:r>
            <a:endParaRPr/>
          </a:p>
          <a:p>
            <a:pPr indent="-228600" lvl="0" marL="228600" rtl="0" algn="l">
              <a:lnSpc>
                <a:spcPct val="90000"/>
              </a:lnSpc>
              <a:spcBef>
                <a:spcPts val="1000"/>
              </a:spcBef>
              <a:spcAft>
                <a:spcPts val="0"/>
              </a:spcAft>
              <a:buClr>
                <a:srgbClr val="45515E"/>
              </a:buClr>
              <a:buSzPts val="2400"/>
              <a:buChar char="❖"/>
            </a:pPr>
            <a:r>
              <a:rPr lang="en-US" sz="2400"/>
              <a:t>Name of this procedure </a:t>
            </a:r>
            <a:endParaRPr/>
          </a:p>
          <a:p>
            <a:pPr indent="-228600" lvl="1" marL="685800" rtl="0" algn="l">
              <a:lnSpc>
                <a:spcPct val="90000"/>
              </a:lnSpc>
              <a:spcBef>
                <a:spcPts val="500"/>
              </a:spcBef>
              <a:spcAft>
                <a:spcPts val="0"/>
              </a:spcAft>
              <a:buClr>
                <a:srgbClr val="45515E"/>
              </a:buClr>
              <a:buSzPts val="2400"/>
              <a:buChar char="o"/>
            </a:pPr>
            <a:r>
              <a:rPr lang="en-US"/>
              <a:t> hysteroscopy</a:t>
            </a:r>
            <a:endParaRPr/>
          </a:p>
          <a:p>
            <a:pPr indent="-228600" lvl="0" marL="228600" rtl="0" algn="l">
              <a:lnSpc>
                <a:spcPct val="90000"/>
              </a:lnSpc>
              <a:spcBef>
                <a:spcPts val="1000"/>
              </a:spcBef>
              <a:spcAft>
                <a:spcPts val="0"/>
              </a:spcAft>
              <a:buClr>
                <a:srgbClr val="45515E"/>
              </a:buClr>
              <a:buSzPts val="2400"/>
              <a:buChar char="❖"/>
            </a:pPr>
            <a:r>
              <a:rPr lang="en-US" sz="2400"/>
              <a:t>Name of abnormality </a:t>
            </a:r>
            <a:endParaRPr/>
          </a:p>
          <a:p>
            <a:pPr indent="-228600" lvl="1" marL="685800" rtl="0" algn="l">
              <a:lnSpc>
                <a:spcPct val="90000"/>
              </a:lnSpc>
              <a:spcBef>
                <a:spcPts val="500"/>
              </a:spcBef>
              <a:spcAft>
                <a:spcPts val="0"/>
              </a:spcAft>
              <a:buClr>
                <a:srgbClr val="45515E"/>
              </a:buClr>
              <a:buSzPts val="2400"/>
              <a:buChar char="o"/>
            </a:pPr>
            <a:r>
              <a:rPr lang="en-US"/>
              <a:t>Septate uterus </a:t>
            </a:r>
            <a:endParaRPr/>
          </a:p>
          <a:p>
            <a:pPr indent="-228600" lvl="0" marL="228600" rtl="0" algn="l">
              <a:lnSpc>
                <a:spcPct val="90000"/>
              </a:lnSpc>
              <a:spcBef>
                <a:spcPts val="1000"/>
              </a:spcBef>
              <a:spcAft>
                <a:spcPts val="0"/>
              </a:spcAft>
              <a:buClr>
                <a:srgbClr val="45515E"/>
              </a:buClr>
              <a:buSzPts val="2400"/>
              <a:buChar char="❖"/>
            </a:pPr>
            <a:r>
              <a:rPr lang="en-US" sz="2400"/>
              <a:t>3-فسر لماذا كل مرة كان عمر الحمل يزداد</a:t>
            </a:r>
            <a:endParaRPr/>
          </a:p>
          <a:p>
            <a:pPr indent="0" lvl="0" marL="685800" rtl="0" algn="l">
              <a:lnSpc>
                <a:spcPct val="90000"/>
              </a:lnSpc>
              <a:spcBef>
                <a:spcPts val="500"/>
              </a:spcBef>
              <a:spcAft>
                <a:spcPts val="0"/>
              </a:spcAft>
              <a:buNone/>
            </a:pPr>
            <a:r>
              <a:t/>
            </a:r>
            <a:endParaRPr/>
          </a:p>
          <a:p>
            <a:pPr indent="-228600" lvl="1" marL="685800" rtl="0" algn="l">
              <a:lnSpc>
                <a:spcPct val="90000"/>
              </a:lnSpc>
              <a:spcBef>
                <a:spcPts val="500"/>
              </a:spcBef>
              <a:spcAft>
                <a:spcPts val="0"/>
              </a:spcAft>
              <a:buClr>
                <a:srgbClr val="45515E"/>
              </a:buClr>
              <a:buSzPts val="2400"/>
              <a:buChar char="o"/>
            </a:pPr>
            <a:r>
              <a:rPr lang="en-US"/>
              <a:t>Do septoplasty for the patient </a:t>
            </a:r>
            <a:endParaRPr/>
          </a:p>
          <a:p>
            <a:pPr indent="0" lvl="0" marL="685800" rtl="0" algn="l">
              <a:lnSpc>
                <a:spcPct val="90000"/>
              </a:lnSpc>
              <a:spcBef>
                <a:spcPts val="500"/>
              </a:spcBef>
              <a:spcAft>
                <a:spcPts val="0"/>
              </a:spcAft>
              <a:buNone/>
            </a:pPr>
            <a:r>
              <a:rPr lang="en-US" sz="2400"/>
              <a:t>(high recurrence rate)</a:t>
            </a:r>
            <a:endParaRPr/>
          </a:p>
          <a:p>
            <a:pPr indent="-76200" lvl="0" marL="228600" rtl="0" algn="l">
              <a:lnSpc>
                <a:spcPct val="90000"/>
              </a:lnSpc>
              <a:spcBef>
                <a:spcPts val="1000"/>
              </a:spcBef>
              <a:spcAft>
                <a:spcPts val="0"/>
              </a:spcAft>
              <a:buClr>
                <a:srgbClr val="45515E"/>
              </a:buClr>
              <a:buSzPts val="2400"/>
              <a:buNone/>
            </a:pPr>
            <a:r>
              <a:t/>
            </a:r>
            <a:endParaRPr sz="2400"/>
          </a:p>
        </p:txBody>
      </p:sp>
      <p:pic>
        <p:nvPicPr>
          <p:cNvPr descr="c824fc66-c621-4e63-a56b-22c0f90cbe76.jpg" id="1602" name="Google Shape;1602;p181"/>
          <p:cNvPicPr preferRelativeResize="0"/>
          <p:nvPr/>
        </p:nvPicPr>
        <p:blipFill rotWithShape="1">
          <a:blip r:embed="rId3">
            <a:alphaModFix/>
          </a:blip>
          <a:srcRect b="-2" l="0" r="14797" t="0"/>
          <a:stretch/>
        </p:blipFill>
        <p:spPr>
          <a:xfrm>
            <a:off x="6172200" y="1306851"/>
            <a:ext cx="5181600" cy="4870112"/>
          </a:xfrm>
          <a:prstGeom prst="rect">
            <a:avLst/>
          </a:prstGeom>
          <a:noFill/>
          <a:ln>
            <a:noFill/>
          </a:ln>
        </p:spPr>
      </p:pic>
    </p:spTree>
  </p:cSld>
  <p:clrMapOvr>
    <a:masterClrMapping/>
  </p:clrMapOvr>
</p:sld>
</file>

<file path=ppt/slides/slide2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6" name="Shape 1606"/>
        <p:cNvGrpSpPr/>
        <p:nvPr/>
      </p:nvGrpSpPr>
      <p:grpSpPr>
        <a:xfrm>
          <a:off x="0" y="0"/>
          <a:ext cx="0" cy="0"/>
          <a:chOff x="0" y="0"/>
          <a:chExt cx="0" cy="0"/>
        </a:xfrm>
      </p:grpSpPr>
      <p:sp>
        <p:nvSpPr>
          <p:cNvPr id="1607" name="Google Shape;1607;p182"/>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3 </a:t>
            </a:r>
            <a:endParaRPr/>
          </a:p>
        </p:txBody>
      </p:sp>
      <p:sp>
        <p:nvSpPr>
          <p:cNvPr id="1608" name="Google Shape;1608;p182"/>
          <p:cNvSpPr txBox="1"/>
          <p:nvPr>
            <p:ph idx="1" type="body"/>
          </p:nvPr>
        </p:nvSpPr>
        <p:spPr>
          <a:xfrm>
            <a:off x="838199" y="1306851"/>
            <a:ext cx="6255133" cy="4870112"/>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rgbClr val="45515E"/>
              </a:buClr>
              <a:buSzPct val="100000"/>
              <a:buNone/>
            </a:pPr>
            <a:r>
              <a:rPr b="1" lang="en-US" sz="2400"/>
              <a:t>This lady came with history of 8 week amenorrhea ,vaginal bleeding and lower abdominal discomfort .</a:t>
            </a:r>
            <a:endParaRPr/>
          </a:p>
          <a:p>
            <a:pPr indent="-228600" lvl="0" marL="228600" rtl="0" algn="l">
              <a:lnSpc>
                <a:spcPct val="90000"/>
              </a:lnSpc>
              <a:spcBef>
                <a:spcPts val="1000"/>
              </a:spcBef>
              <a:spcAft>
                <a:spcPts val="0"/>
              </a:spcAft>
              <a:buClr>
                <a:srgbClr val="45515E"/>
              </a:buClr>
              <a:buSzPct val="100000"/>
              <a:buChar char="❖"/>
            </a:pPr>
            <a:r>
              <a:rPr lang="en-US" sz="2400"/>
              <a:t>What is the diagnosis ? And why ?</a:t>
            </a:r>
            <a:endParaRPr/>
          </a:p>
          <a:p>
            <a:pPr indent="-228600" lvl="1" marL="685800" rtl="0" algn="l">
              <a:lnSpc>
                <a:spcPct val="90000"/>
              </a:lnSpc>
              <a:spcBef>
                <a:spcPts val="500"/>
              </a:spcBef>
              <a:spcAft>
                <a:spcPts val="0"/>
              </a:spcAft>
              <a:buClr>
                <a:srgbClr val="45515E"/>
              </a:buClr>
              <a:buSzPct val="100000"/>
              <a:buChar char="o"/>
            </a:pPr>
            <a:r>
              <a:rPr lang="en-US"/>
              <a:t>Missed miscarriage , because no fetal heart activity on doppler US </a:t>
            </a:r>
            <a:endParaRPr/>
          </a:p>
          <a:p>
            <a:pPr indent="-228600" lvl="0" marL="228600" rtl="0" algn="l">
              <a:lnSpc>
                <a:spcPct val="90000"/>
              </a:lnSpc>
              <a:spcBef>
                <a:spcPts val="1000"/>
              </a:spcBef>
              <a:spcAft>
                <a:spcPts val="0"/>
              </a:spcAft>
              <a:buClr>
                <a:srgbClr val="45515E"/>
              </a:buClr>
              <a:buSzPct val="100000"/>
              <a:buChar char="❖"/>
            </a:pPr>
            <a:r>
              <a:rPr lang="en-US" sz="2400"/>
              <a:t>Mention 3 bimanual examination findings ?</a:t>
            </a:r>
            <a:endParaRPr/>
          </a:p>
          <a:p>
            <a:pPr indent="-228600" lvl="1" marL="685800" rtl="0" algn="l">
              <a:lnSpc>
                <a:spcPct val="90000"/>
              </a:lnSpc>
              <a:spcBef>
                <a:spcPts val="500"/>
              </a:spcBef>
              <a:spcAft>
                <a:spcPts val="0"/>
              </a:spcAft>
              <a:buClr>
                <a:srgbClr val="45515E"/>
              </a:buClr>
              <a:buSzPct val="100000"/>
              <a:buChar char="o"/>
            </a:pPr>
            <a:r>
              <a:rPr lang="en-US"/>
              <a:t>Small uterus for gestational age , closed cervix , Tenderness upon uterine palpation may indicate infection. </a:t>
            </a:r>
            <a:endParaRPr/>
          </a:p>
          <a:p>
            <a:pPr indent="-228600" lvl="0" marL="228600" rtl="0" algn="l">
              <a:lnSpc>
                <a:spcPct val="90000"/>
              </a:lnSpc>
              <a:spcBef>
                <a:spcPts val="1000"/>
              </a:spcBef>
              <a:spcAft>
                <a:spcPts val="0"/>
              </a:spcAft>
              <a:buClr>
                <a:srgbClr val="45515E"/>
              </a:buClr>
              <a:buSzPct val="100000"/>
              <a:buChar char="❖"/>
            </a:pPr>
            <a:r>
              <a:rPr lang="en-US" sz="2400"/>
              <a:t>Serious complication you should avoid ?</a:t>
            </a:r>
            <a:endParaRPr/>
          </a:p>
          <a:p>
            <a:pPr indent="-228600" lvl="1" marL="685800" rtl="0" algn="l">
              <a:lnSpc>
                <a:spcPct val="90000"/>
              </a:lnSpc>
              <a:spcBef>
                <a:spcPts val="500"/>
              </a:spcBef>
              <a:spcAft>
                <a:spcPts val="0"/>
              </a:spcAft>
              <a:buClr>
                <a:srgbClr val="45515E"/>
              </a:buClr>
              <a:buSzPct val="100000"/>
              <a:buChar char="o"/>
            </a:pPr>
            <a:r>
              <a:rPr lang="en-US"/>
              <a:t>DIC or septic miscarriage </a:t>
            </a:r>
            <a:endParaRPr/>
          </a:p>
          <a:p>
            <a:pPr indent="-228600" lvl="0" marL="228600" rtl="0" algn="l">
              <a:lnSpc>
                <a:spcPct val="90000"/>
              </a:lnSpc>
              <a:spcBef>
                <a:spcPts val="1000"/>
              </a:spcBef>
              <a:spcAft>
                <a:spcPts val="0"/>
              </a:spcAft>
              <a:buClr>
                <a:srgbClr val="45515E"/>
              </a:buClr>
              <a:buSzPct val="100000"/>
              <a:buChar char="❖"/>
            </a:pPr>
            <a:r>
              <a:rPr lang="en-US" sz="2400"/>
              <a:t>What lab investigations you should order ?</a:t>
            </a:r>
            <a:endParaRPr/>
          </a:p>
          <a:p>
            <a:pPr indent="-228600" lvl="1" marL="685800" rtl="0" algn="l">
              <a:lnSpc>
                <a:spcPct val="90000"/>
              </a:lnSpc>
              <a:spcBef>
                <a:spcPts val="500"/>
              </a:spcBef>
              <a:spcAft>
                <a:spcPts val="0"/>
              </a:spcAft>
              <a:buClr>
                <a:srgbClr val="45515E"/>
              </a:buClr>
              <a:buSzPct val="100000"/>
              <a:buChar char="o"/>
            </a:pPr>
            <a:r>
              <a:rPr lang="en-US"/>
              <a:t>PT , PTT , fibrinogen , platelet count , CBC, blood culture</a:t>
            </a:r>
            <a:endParaRPr/>
          </a:p>
        </p:txBody>
      </p:sp>
      <p:pic>
        <p:nvPicPr>
          <p:cNvPr id="1609" name="Google Shape;1609;p182"/>
          <p:cNvPicPr preferRelativeResize="0"/>
          <p:nvPr/>
        </p:nvPicPr>
        <p:blipFill rotWithShape="1">
          <a:blip r:embed="rId3">
            <a:alphaModFix/>
          </a:blip>
          <a:srcRect b="2" l="14222" r="5983" t="0"/>
          <a:stretch/>
        </p:blipFill>
        <p:spPr>
          <a:xfrm>
            <a:off x="7093333" y="1729464"/>
            <a:ext cx="4282314" cy="4024886"/>
          </a:xfrm>
          <a:prstGeom prst="rect">
            <a:avLst/>
          </a:prstGeom>
          <a:noFill/>
          <a:ln>
            <a:noFill/>
          </a:ln>
        </p:spPr>
      </p:pic>
    </p:spTree>
  </p:cSld>
  <p:clrMapOvr>
    <a:masterClrMapping/>
  </p:clrMapOvr>
</p:sld>
</file>

<file path=ppt/slides/slide2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4" name="Shape 1614"/>
        <p:cNvGrpSpPr/>
        <p:nvPr/>
      </p:nvGrpSpPr>
      <p:grpSpPr>
        <a:xfrm>
          <a:off x="0" y="0"/>
          <a:ext cx="0" cy="0"/>
          <a:chOff x="0" y="0"/>
          <a:chExt cx="0" cy="0"/>
        </a:xfrm>
      </p:grpSpPr>
      <p:sp>
        <p:nvSpPr>
          <p:cNvPr id="1615" name="Google Shape;1615;g30ca38124cc_0_205"/>
          <p:cNvSpPr txBox="1"/>
          <p:nvPr>
            <p:ph type="title"/>
          </p:nvPr>
        </p:nvSpPr>
        <p:spPr>
          <a:xfrm>
            <a:off x="838200" y="365125"/>
            <a:ext cx="10515600" cy="762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Clr>
                <a:srgbClr val="45515E"/>
              </a:buClr>
              <a:buSzPts val="4400"/>
              <a:buFont typeface="Calibri"/>
              <a:buNone/>
            </a:pPr>
            <a:r>
              <a:rPr lang="en-US"/>
              <a:t>Mini OSCE – 4</a:t>
            </a:r>
            <a:endParaRPr/>
          </a:p>
        </p:txBody>
      </p:sp>
      <p:sp>
        <p:nvSpPr>
          <p:cNvPr id="1616" name="Google Shape;1616;g30ca38124cc_0_205"/>
          <p:cNvSpPr txBox="1"/>
          <p:nvPr>
            <p:ph idx="1" type="body"/>
          </p:nvPr>
        </p:nvSpPr>
        <p:spPr>
          <a:xfrm>
            <a:off x="132300" y="1306850"/>
            <a:ext cx="8335500" cy="4870200"/>
          </a:xfrm>
          <a:prstGeom prst="rect">
            <a:avLst/>
          </a:prstGeom>
        </p:spPr>
        <p:txBody>
          <a:bodyPr anchorCtr="0" anchor="t" bIns="45700" lIns="91425" spcFirstLastPara="1" rIns="91425" wrap="square" tIns="45700">
            <a:noAutofit/>
          </a:bodyPr>
          <a:lstStyle/>
          <a:p>
            <a:pPr indent="0" lvl="0" marL="0" marR="0" rtl="0" algn="l">
              <a:lnSpc>
                <a:spcPct val="90000"/>
              </a:lnSpc>
              <a:spcBef>
                <a:spcPts val="500"/>
              </a:spcBef>
              <a:spcAft>
                <a:spcPts val="0"/>
              </a:spcAft>
              <a:buNone/>
            </a:pPr>
            <a:r>
              <a:rPr b="1" lang="en-US" sz="2400"/>
              <a:t>G3P0+2 /GA :8Weeks  presented with mild vaginal bleeding</a:t>
            </a:r>
            <a:endParaRPr b="1" sz="2400"/>
          </a:p>
          <a:p>
            <a:pPr indent="0" lvl="0" marL="0" marR="0" rtl="0" algn="l">
              <a:lnSpc>
                <a:spcPct val="90000"/>
              </a:lnSpc>
              <a:spcBef>
                <a:spcPts val="500"/>
              </a:spcBef>
              <a:spcAft>
                <a:spcPts val="0"/>
              </a:spcAft>
              <a:buNone/>
            </a:pPr>
            <a:r>
              <a:rPr lang="en-US"/>
              <a:t>1)Relevant hx</a:t>
            </a:r>
            <a:endParaRPr/>
          </a:p>
          <a:p>
            <a:pPr indent="0" lvl="0" marL="0" marR="0" rtl="0" algn="l">
              <a:lnSpc>
                <a:spcPct val="90000"/>
              </a:lnSpc>
              <a:spcBef>
                <a:spcPts val="500"/>
              </a:spcBef>
              <a:spcAft>
                <a:spcPts val="0"/>
              </a:spcAft>
              <a:buNone/>
            </a:pPr>
            <a:r>
              <a:rPr lang="en-US" sz="2400"/>
              <a:t>abd. pain, medical history (DM,PCOS, Thyroid disease,hypercoagulable state), did she do HSG, Karyotyping </a:t>
            </a:r>
            <a:endParaRPr sz="2400"/>
          </a:p>
          <a:p>
            <a:pPr indent="0" lvl="0" marL="0" marR="0" rtl="0" algn="l">
              <a:lnSpc>
                <a:spcPct val="90000"/>
              </a:lnSpc>
              <a:spcBef>
                <a:spcPts val="500"/>
              </a:spcBef>
              <a:spcAft>
                <a:spcPts val="0"/>
              </a:spcAft>
              <a:buNone/>
            </a:pPr>
            <a:r>
              <a:rPr lang="en-US"/>
              <a:t>2) name of us finding </a:t>
            </a:r>
            <a:endParaRPr/>
          </a:p>
          <a:p>
            <a:pPr indent="0" lvl="0" marL="0" marR="0" rtl="0" algn="l">
              <a:lnSpc>
                <a:spcPct val="90000"/>
              </a:lnSpc>
              <a:spcBef>
                <a:spcPts val="500"/>
              </a:spcBef>
              <a:spcAft>
                <a:spcPts val="0"/>
              </a:spcAft>
              <a:buNone/>
            </a:pPr>
            <a:r>
              <a:rPr lang="en-US" sz="2400"/>
              <a:t> anembryonic gestational sac (blighted ovum)</a:t>
            </a:r>
            <a:endParaRPr sz="2400"/>
          </a:p>
          <a:p>
            <a:pPr indent="0" lvl="0" marL="0" marR="0" rtl="0" algn="l">
              <a:lnSpc>
                <a:spcPct val="90000"/>
              </a:lnSpc>
              <a:spcBef>
                <a:spcPts val="500"/>
              </a:spcBef>
              <a:spcAft>
                <a:spcPts val="0"/>
              </a:spcAft>
              <a:buNone/>
            </a:pPr>
            <a:r>
              <a:rPr lang="en-US"/>
              <a:t>3) if bleeding increased +abdominal pain+ open cervix :</a:t>
            </a:r>
            <a:endParaRPr/>
          </a:p>
          <a:p>
            <a:pPr indent="-240030" lvl="1" marL="685800" marR="0" rtl="0" algn="l">
              <a:lnSpc>
                <a:spcPct val="90000"/>
              </a:lnSpc>
              <a:spcBef>
                <a:spcPts val="500"/>
              </a:spcBef>
              <a:spcAft>
                <a:spcPts val="0"/>
              </a:spcAft>
              <a:buSzPts val="2400"/>
              <a:buChar char="o"/>
            </a:pPr>
            <a:r>
              <a:rPr lang="en-US"/>
              <a:t>a. Diagnosis: inevitable miscarrige</a:t>
            </a:r>
            <a:endParaRPr/>
          </a:p>
          <a:p>
            <a:pPr indent="-240030" lvl="1" marL="685800" marR="0" rtl="0" algn="l">
              <a:lnSpc>
                <a:spcPct val="90000"/>
              </a:lnSpc>
              <a:spcBef>
                <a:spcPts val="500"/>
              </a:spcBef>
              <a:spcAft>
                <a:spcPts val="0"/>
              </a:spcAft>
              <a:buSzPts val="2400"/>
              <a:buChar char="o"/>
            </a:pPr>
            <a:r>
              <a:rPr lang="en-US"/>
              <a:t>b. Managment: admitted , E &amp; C</a:t>
            </a:r>
            <a:endParaRPr/>
          </a:p>
          <a:p>
            <a:pPr indent="0" lvl="0" marL="0" marR="0" rtl="0" algn="l">
              <a:lnSpc>
                <a:spcPct val="90000"/>
              </a:lnSpc>
              <a:spcBef>
                <a:spcPts val="500"/>
              </a:spcBef>
              <a:spcAft>
                <a:spcPts val="0"/>
              </a:spcAft>
              <a:buNone/>
            </a:pPr>
            <a:r>
              <a:rPr lang="en-US"/>
              <a:t>4)If she came to the clinic after 6 weeks . what investigations you would order </a:t>
            </a:r>
            <a:endParaRPr/>
          </a:p>
          <a:p>
            <a:pPr indent="0" lvl="0" marL="0" marR="0" rtl="0" algn="l">
              <a:lnSpc>
                <a:spcPct val="90000"/>
              </a:lnSpc>
              <a:spcBef>
                <a:spcPts val="500"/>
              </a:spcBef>
              <a:spcAft>
                <a:spcPts val="0"/>
              </a:spcAft>
              <a:buNone/>
            </a:pPr>
            <a:r>
              <a:rPr lang="en-US" sz="2400"/>
              <a:t>Karyotyping</a:t>
            </a:r>
            <a:endParaRPr sz="2400"/>
          </a:p>
          <a:p>
            <a:pPr indent="0" lvl="0" marL="0" rtl="0" algn="l">
              <a:spcBef>
                <a:spcPts val="1000"/>
              </a:spcBef>
              <a:spcAft>
                <a:spcPts val="0"/>
              </a:spcAft>
              <a:buNone/>
            </a:pPr>
            <a:r>
              <a:t/>
            </a:r>
            <a:endParaRPr sz="2400">
              <a:solidFill>
                <a:schemeClr val="dk1"/>
              </a:solidFill>
              <a:latin typeface="Arial"/>
              <a:ea typeface="Arial"/>
              <a:cs typeface="Arial"/>
              <a:sym typeface="Arial"/>
            </a:endParaRPr>
          </a:p>
        </p:txBody>
      </p:sp>
      <p:pic>
        <p:nvPicPr>
          <p:cNvPr id="1617" name="Google Shape;1617;g30ca38124cc_0_205"/>
          <p:cNvPicPr preferRelativeResize="0"/>
          <p:nvPr/>
        </p:nvPicPr>
        <p:blipFill>
          <a:blip r:embed="rId3">
            <a:alphaModFix/>
          </a:blip>
          <a:stretch>
            <a:fillRect/>
          </a:stretch>
        </p:blipFill>
        <p:spPr>
          <a:xfrm>
            <a:off x="8688275" y="1595300"/>
            <a:ext cx="3211925" cy="3667401"/>
          </a:xfrm>
          <a:prstGeom prst="rect">
            <a:avLst/>
          </a:prstGeom>
          <a:noFill/>
          <a:ln>
            <a:noFill/>
          </a:ln>
        </p:spPr>
      </p:pic>
    </p:spTree>
  </p:cSld>
  <p:clrMapOvr>
    <a:masterClrMapping/>
  </p:clrMapOvr>
</p:sld>
</file>

<file path=ppt/slides/slide2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1" name="Shape 1621"/>
        <p:cNvGrpSpPr/>
        <p:nvPr/>
      </p:nvGrpSpPr>
      <p:grpSpPr>
        <a:xfrm>
          <a:off x="0" y="0"/>
          <a:ext cx="0" cy="0"/>
          <a:chOff x="0" y="0"/>
          <a:chExt cx="0" cy="0"/>
        </a:xfrm>
      </p:grpSpPr>
      <p:sp>
        <p:nvSpPr>
          <p:cNvPr id="1622" name="Google Shape;1622;g30ee63f3211_15_54"/>
          <p:cNvSpPr txBox="1"/>
          <p:nvPr>
            <p:ph type="title"/>
          </p:nvPr>
        </p:nvSpPr>
        <p:spPr>
          <a:xfrm>
            <a:off x="1066800" y="2624328"/>
            <a:ext cx="10058400" cy="16092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Osce</a:t>
            </a:r>
            <a:endParaRPr/>
          </a:p>
        </p:txBody>
      </p:sp>
    </p:spTree>
  </p:cSld>
  <p:clrMapOvr>
    <a:masterClrMapping/>
  </p:clrMapOvr>
</p:sld>
</file>

<file path=ppt/slides/slide2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6" name="Shape 1626"/>
        <p:cNvGrpSpPr/>
        <p:nvPr/>
      </p:nvGrpSpPr>
      <p:grpSpPr>
        <a:xfrm>
          <a:off x="0" y="0"/>
          <a:ext cx="0" cy="0"/>
          <a:chOff x="0" y="0"/>
          <a:chExt cx="0" cy="0"/>
        </a:xfrm>
      </p:grpSpPr>
      <p:sp>
        <p:nvSpPr>
          <p:cNvPr id="1627" name="Google Shape;1627;g30ee63f3211_15_58"/>
          <p:cNvSpPr txBox="1"/>
          <p:nvPr>
            <p:ph type="title"/>
          </p:nvPr>
        </p:nvSpPr>
        <p:spPr>
          <a:xfrm>
            <a:off x="838200" y="365125"/>
            <a:ext cx="10515600" cy="7623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OSCE – 1  </a:t>
            </a:r>
            <a:endParaRPr/>
          </a:p>
        </p:txBody>
      </p:sp>
      <p:sp>
        <p:nvSpPr>
          <p:cNvPr id="1628" name="Google Shape;1628;g30ee63f3211_15_58"/>
          <p:cNvSpPr txBox="1"/>
          <p:nvPr>
            <p:ph idx="1" type="body"/>
          </p:nvPr>
        </p:nvSpPr>
        <p:spPr>
          <a:xfrm>
            <a:off x="838200" y="1305025"/>
            <a:ext cx="8572800" cy="48720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None/>
            </a:pPr>
            <a:r>
              <a:rPr lang="en-US" sz="3000">
                <a:solidFill>
                  <a:schemeClr val="dk1"/>
                </a:solidFill>
              </a:rPr>
              <a:t>37years old,recurrent miscarrage para zero +4</a:t>
            </a:r>
            <a:br>
              <a:rPr lang="en-US" sz="3000">
                <a:solidFill>
                  <a:schemeClr val="dk1"/>
                </a:solidFill>
              </a:rPr>
            </a:br>
            <a:br>
              <a:rPr lang="en-US" sz="3000">
                <a:solidFill>
                  <a:schemeClr val="dk1"/>
                </a:solidFill>
              </a:rPr>
            </a:br>
            <a:r>
              <a:rPr lang="en-US" sz="3000">
                <a:solidFill>
                  <a:schemeClr val="dk1"/>
                </a:solidFill>
              </a:rPr>
              <a:t> </a:t>
            </a:r>
            <a:r>
              <a:rPr lang="en-US" sz="3000" u="sng">
                <a:solidFill>
                  <a:schemeClr val="dk1"/>
                </a:solidFill>
              </a:rPr>
              <a:t>1.cause of miscarrage in general?</a:t>
            </a:r>
            <a:endParaRPr sz="3000" u="sng">
              <a:solidFill>
                <a:schemeClr val="dk1"/>
              </a:solidFill>
            </a:endParaRPr>
          </a:p>
          <a:p>
            <a:pPr indent="0" lvl="0" marL="0" rtl="0" algn="l">
              <a:lnSpc>
                <a:spcPct val="115000"/>
              </a:lnSpc>
              <a:spcBef>
                <a:spcPts val="0"/>
              </a:spcBef>
              <a:spcAft>
                <a:spcPts val="0"/>
              </a:spcAft>
              <a:buClr>
                <a:schemeClr val="dk1"/>
              </a:buClr>
              <a:buSzPts val="1100"/>
              <a:buNone/>
            </a:pPr>
            <a:r>
              <a:rPr lang="en-US" sz="3000">
                <a:solidFill>
                  <a:schemeClr val="dk1"/>
                </a:solidFill>
              </a:rPr>
              <a:t>antiphospholipid syndrome, thrombophilia, luteal phase defect , cervical incompetence, uterine anomalies, congenital causes, DM, thyroid di</a:t>
            </a:r>
            <a:r>
              <a:rPr lang="en-US" sz="3000">
                <a:solidFill>
                  <a:schemeClr val="dk1"/>
                </a:solidFill>
              </a:rPr>
              <a:t>sease, </a:t>
            </a:r>
            <a:br>
              <a:rPr lang="en-US" sz="3000">
                <a:solidFill>
                  <a:schemeClr val="dk1"/>
                </a:solidFill>
              </a:rPr>
            </a:br>
            <a:r>
              <a:rPr lang="en-US" sz="3000">
                <a:solidFill>
                  <a:schemeClr val="dk1"/>
                </a:solidFill>
              </a:rPr>
              <a:t> </a:t>
            </a:r>
            <a:r>
              <a:rPr lang="en-US" sz="3000" u="sng">
                <a:solidFill>
                  <a:schemeClr val="dk1"/>
                </a:solidFill>
              </a:rPr>
              <a:t>2.most common cause with this case?</a:t>
            </a:r>
            <a:endParaRPr sz="3000" u="sng">
              <a:solidFill>
                <a:schemeClr val="dk1"/>
              </a:solidFill>
            </a:endParaRPr>
          </a:p>
          <a:p>
            <a:pPr indent="0" lvl="0" marL="0" rtl="0" algn="l">
              <a:lnSpc>
                <a:spcPct val="100000"/>
              </a:lnSpc>
              <a:spcBef>
                <a:spcPts val="0"/>
              </a:spcBef>
              <a:spcAft>
                <a:spcPts val="0"/>
              </a:spcAft>
              <a:buNone/>
            </a:pPr>
            <a:r>
              <a:rPr lang="en-US" sz="2400">
                <a:solidFill>
                  <a:schemeClr val="dk1"/>
                </a:solidFill>
              </a:rPr>
              <a:t>antiphospholipid </a:t>
            </a:r>
            <a:endParaRPr sz="2400">
              <a:solidFill>
                <a:schemeClr val="dk1"/>
              </a:solidFill>
            </a:endParaRPr>
          </a:p>
          <a:p>
            <a:pPr indent="0" lvl="0" marL="0" rtl="0" algn="l">
              <a:lnSpc>
                <a:spcPct val="100000"/>
              </a:lnSpc>
              <a:spcBef>
                <a:spcPts val="0"/>
              </a:spcBef>
              <a:spcAft>
                <a:spcPts val="0"/>
              </a:spcAft>
              <a:buNone/>
            </a:pPr>
            <a:r>
              <a:rPr lang="en-US" sz="3000" u="sng">
                <a:solidFill>
                  <a:schemeClr val="dk1"/>
                </a:solidFill>
              </a:rPr>
              <a:t>3. investigation? </a:t>
            </a:r>
            <a:r>
              <a:rPr lang="en-US" sz="3000">
                <a:solidFill>
                  <a:schemeClr val="dk1"/>
                </a:solidFill>
              </a:rPr>
              <a:t>anticardolipin , lupus anticoagulant antibodies of  IgG AND IgM </a:t>
            </a:r>
            <a:endParaRPr sz="3000">
              <a:solidFill>
                <a:schemeClr val="dk1"/>
              </a:solidFill>
            </a:endParaRPr>
          </a:p>
          <a:p>
            <a:pPr indent="0" lvl="0" marL="0" rtl="0" algn="l">
              <a:lnSpc>
                <a:spcPct val="100000"/>
              </a:lnSpc>
              <a:spcBef>
                <a:spcPts val="0"/>
              </a:spcBef>
              <a:spcAft>
                <a:spcPts val="0"/>
              </a:spcAft>
              <a:buNone/>
            </a:pPr>
            <a:r>
              <a:rPr lang="en-US" sz="3000" u="sng">
                <a:solidFill>
                  <a:schemeClr val="dk1"/>
                </a:solidFill>
              </a:rPr>
              <a:t>4. Management?</a:t>
            </a:r>
            <a:r>
              <a:rPr lang="en-US" sz="3000">
                <a:solidFill>
                  <a:schemeClr val="dk1"/>
                </a:solidFill>
              </a:rPr>
              <a:t> aspirin and LMWH</a:t>
            </a:r>
            <a:endParaRPr sz="3000">
              <a:solidFill>
                <a:schemeClr val="dk1"/>
              </a:solidFill>
            </a:endParaRPr>
          </a:p>
          <a:p>
            <a:pPr indent="0" lvl="0" marL="0" rtl="0" algn="l">
              <a:lnSpc>
                <a:spcPct val="115000"/>
              </a:lnSpc>
              <a:spcBef>
                <a:spcPts val="0"/>
              </a:spcBef>
              <a:spcAft>
                <a:spcPts val="0"/>
              </a:spcAft>
              <a:buClr>
                <a:schemeClr val="dk1"/>
              </a:buClr>
              <a:buSzPts val="1100"/>
              <a:buNone/>
            </a:pPr>
            <a:r>
              <a:t/>
            </a:r>
            <a:endParaRPr sz="3000">
              <a:solidFill>
                <a:schemeClr val="dk1"/>
              </a:solidFill>
            </a:endParaRPr>
          </a:p>
          <a:p>
            <a:pPr indent="-50800" lvl="0" marL="228600" rtl="0" algn="l">
              <a:lnSpc>
                <a:spcPct val="90000"/>
              </a:lnSpc>
              <a:spcBef>
                <a:spcPts val="1000"/>
              </a:spcBef>
              <a:spcAft>
                <a:spcPts val="0"/>
              </a:spcAft>
              <a:buClr>
                <a:srgbClr val="45515E"/>
              </a:buClr>
              <a:buSzPts val="2800"/>
              <a:buNone/>
            </a:pPr>
            <a:r>
              <a:t/>
            </a:r>
            <a:endParaRPr sz="2400">
              <a:solidFill>
                <a:schemeClr val="dk1"/>
              </a:solidFill>
            </a:endParaRPr>
          </a:p>
        </p:txBody>
      </p:sp>
    </p:spTree>
  </p:cSld>
  <p:clrMapOvr>
    <a:masterClrMapping/>
  </p:clrMapOvr>
</p:sld>
</file>

<file path=ppt/slides/slide2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2" name="Shape 1632"/>
        <p:cNvGrpSpPr/>
        <p:nvPr/>
      </p:nvGrpSpPr>
      <p:grpSpPr>
        <a:xfrm>
          <a:off x="0" y="0"/>
          <a:ext cx="0" cy="0"/>
          <a:chOff x="0" y="0"/>
          <a:chExt cx="0" cy="0"/>
        </a:xfrm>
      </p:grpSpPr>
      <p:sp>
        <p:nvSpPr>
          <p:cNvPr id="1633" name="Google Shape;1633;g30ee63f3211_15_70"/>
          <p:cNvSpPr txBox="1"/>
          <p:nvPr>
            <p:ph type="title"/>
          </p:nvPr>
        </p:nvSpPr>
        <p:spPr>
          <a:xfrm>
            <a:off x="838200" y="365125"/>
            <a:ext cx="10515600" cy="7623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OSCE – 2  </a:t>
            </a:r>
            <a:endParaRPr/>
          </a:p>
        </p:txBody>
      </p:sp>
      <p:sp>
        <p:nvSpPr>
          <p:cNvPr id="1634" name="Google Shape;1634;g30ee63f3211_15_70"/>
          <p:cNvSpPr txBox="1"/>
          <p:nvPr>
            <p:ph idx="1" type="body"/>
          </p:nvPr>
        </p:nvSpPr>
        <p:spPr>
          <a:xfrm>
            <a:off x="838200" y="1305025"/>
            <a:ext cx="10231500" cy="48720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None/>
            </a:pPr>
            <a:r>
              <a:rPr lang="en-US" sz="3300">
                <a:solidFill>
                  <a:schemeClr val="dk1"/>
                </a:solidFill>
              </a:rPr>
              <a:t>2 previous second trimester miscarrage. one preterm labor </a:t>
            </a:r>
            <a:endParaRPr sz="3300">
              <a:solidFill>
                <a:schemeClr val="dk1"/>
              </a:solidFill>
            </a:endParaRPr>
          </a:p>
          <a:p>
            <a:pPr indent="0" lvl="0" marL="0" rtl="0" algn="l">
              <a:lnSpc>
                <a:spcPct val="115000"/>
              </a:lnSpc>
              <a:spcBef>
                <a:spcPts val="0"/>
              </a:spcBef>
              <a:spcAft>
                <a:spcPts val="0"/>
              </a:spcAft>
              <a:buClr>
                <a:schemeClr val="dk1"/>
              </a:buClr>
              <a:buSzPts val="1100"/>
              <a:buNone/>
            </a:pPr>
            <a:r>
              <a:rPr i="1" lang="en-US" sz="2100" u="sng">
                <a:solidFill>
                  <a:schemeClr val="dk1"/>
                </a:solidFill>
              </a:rPr>
              <a:t>1.what  is the most likely cause? </a:t>
            </a:r>
            <a:endParaRPr i="1" sz="2100" u="sng">
              <a:solidFill>
                <a:schemeClr val="dk1"/>
              </a:solidFill>
            </a:endParaRPr>
          </a:p>
          <a:p>
            <a:pPr indent="0" lvl="0" marL="0" rtl="0" algn="l">
              <a:lnSpc>
                <a:spcPct val="115000"/>
              </a:lnSpc>
              <a:spcBef>
                <a:spcPts val="0"/>
              </a:spcBef>
              <a:spcAft>
                <a:spcPts val="0"/>
              </a:spcAft>
              <a:buClr>
                <a:schemeClr val="dk1"/>
              </a:buClr>
              <a:buSzPts val="1100"/>
              <a:buNone/>
            </a:pPr>
            <a:r>
              <a:rPr lang="en-US" sz="3300">
                <a:solidFill>
                  <a:schemeClr val="dk1"/>
                </a:solidFill>
              </a:rPr>
              <a:t>cervical incompetence</a:t>
            </a:r>
            <a:endParaRPr sz="3300">
              <a:solidFill>
                <a:schemeClr val="dk1"/>
              </a:solidFill>
            </a:endParaRPr>
          </a:p>
          <a:p>
            <a:pPr indent="0" lvl="0" marL="0" rtl="0" algn="l">
              <a:lnSpc>
                <a:spcPct val="115000"/>
              </a:lnSpc>
              <a:spcBef>
                <a:spcPts val="0"/>
              </a:spcBef>
              <a:spcAft>
                <a:spcPts val="0"/>
              </a:spcAft>
              <a:buClr>
                <a:schemeClr val="dk1"/>
              </a:buClr>
              <a:buSzPts val="1100"/>
              <a:buNone/>
            </a:pPr>
            <a:r>
              <a:rPr lang="en-US" sz="2100" u="sng">
                <a:solidFill>
                  <a:schemeClr val="dk1"/>
                </a:solidFill>
              </a:rPr>
              <a:t>2.what is the relievant point in history and examination</a:t>
            </a:r>
            <a:endParaRPr sz="2100" u="sng">
              <a:solidFill>
                <a:schemeClr val="dk1"/>
              </a:solidFill>
            </a:endParaRPr>
          </a:p>
          <a:p>
            <a:pPr indent="0" lvl="0" marL="0" rtl="0" algn="l">
              <a:lnSpc>
                <a:spcPct val="115000"/>
              </a:lnSpc>
              <a:spcBef>
                <a:spcPts val="0"/>
              </a:spcBef>
              <a:spcAft>
                <a:spcPts val="0"/>
              </a:spcAft>
              <a:buClr>
                <a:schemeClr val="dk1"/>
              </a:buClr>
              <a:buSzPts val="1100"/>
              <a:buNone/>
            </a:pPr>
            <a:r>
              <a:rPr lang="en-US" sz="2100">
                <a:solidFill>
                  <a:schemeClr val="dk1"/>
                </a:solidFill>
              </a:rPr>
              <a:t>in two second miscarrige baby was alive or not, there was painless dilation or not , there is cervical laceration in previous labor , history of LEEP, collagen diseaes, her mother or sister diagnosed w cervical incompetence, history of D &amp; C, , uterine anomalies</a:t>
            </a:r>
            <a:endParaRPr sz="2100">
              <a:solidFill>
                <a:schemeClr val="dk1"/>
              </a:solidFill>
            </a:endParaRPr>
          </a:p>
          <a:p>
            <a:pPr indent="0" lvl="0" marL="0" rtl="0" algn="l">
              <a:lnSpc>
                <a:spcPct val="115000"/>
              </a:lnSpc>
              <a:spcBef>
                <a:spcPts val="0"/>
              </a:spcBef>
              <a:spcAft>
                <a:spcPts val="0"/>
              </a:spcAft>
              <a:buClr>
                <a:schemeClr val="dk1"/>
              </a:buClr>
              <a:buSzPts val="1100"/>
              <a:buNone/>
            </a:pPr>
            <a:r>
              <a:rPr lang="en-US" sz="2100" u="sng">
                <a:solidFill>
                  <a:schemeClr val="dk1"/>
                </a:solidFill>
              </a:rPr>
              <a:t>3.investigation</a:t>
            </a:r>
            <a:endParaRPr sz="2100" u="sng">
              <a:solidFill>
                <a:schemeClr val="dk1"/>
              </a:solidFill>
            </a:endParaRPr>
          </a:p>
          <a:p>
            <a:pPr indent="0" lvl="0" marL="0" rtl="0" algn="l">
              <a:lnSpc>
                <a:spcPct val="115000"/>
              </a:lnSpc>
              <a:spcBef>
                <a:spcPts val="0"/>
              </a:spcBef>
              <a:spcAft>
                <a:spcPts val="0"/>
              </a:spcAft>
              <a:buClr>
                <a:schemeClr val="dk1"/>
              </a:buClr>
              <a:buSzPts val="1100"/>
              <a:buNone/>
            </a:pPr>
            <a:r>
              <a:rPr lang="en-US" sz="2100">
                <a:solidFill>
                  <a:schemeClr val="dk1"/>
                </a:solidFill>
              </a:rPr>
              <a:t>during pregnancy need to measure the cervical length at 18-20W</a:t>
            </a:r>
            <a:endParaRPr sz="2100">
              <a:solidFill>
                <a:schemeClr val="dk1"/>
              </a:solidFill>
            </a:endParaRPr>
          </a:p>
          <a:p>
            <a:pPr indent="0" lvl="0" marL="0" rtl="0" algn="l">
              <a:lnSpc>
                <a:spcPct val="115000"/>
              </a:lnSpc>
              <a:spcBef>
                <a:spcPts val="0"/>
              </a:spcBef>
              <a:spcAft>
                <a:spcPts val="0"/>
              </a:spcAft>
              <a:buClr>
                <a:schemeClr val="dk1"/>
              </a:buClr>
              <a:buSzPts val="1100"/>
              <a:buNone/>
            </a:pPr>
            <a:r>
              <a:rPr lang="en-US" sz="2100">
                <a:solidFill>
                  <a:schemeClr val="dk1"/>
                </a:solidFill>
              </a:rPr>
              <a:t>IN non preg.  HSG  may help</a:t>
            </a:r>
            <a:endParaRPr sz="2100">
              <a:solidFill>
                <a:schemeClr val="dk1"/>
              </a:solidFill>
            </a:endParaRPr>
          </a:p>
          <a:p>
            <a:pPr indent="0" lvl="0" marL="0" rtl="0" algn="l">
              <a:lnSpc>
                <a:spcPct val="115000"/>
              </a:lnSpc>
              <a:spcBef>
                <a:spcPts val="0"/>
              </a:spcBef>
              <a:spcAft>
                <a:spcPts val="0"/>
              </a:spcAft>
              <a:buClr>
                <a:schemeClr val="dk1"/>
              </a:buClr>
              <a:buSzPts val="1100"/>
              <a:buNone/>
            </a:pPr>
            <a:r>
              <a:rPr lang="en-US" sz="2100" u="sng">
                <a:solidFill>
                  <a:schemeClr val="dk1"/>
                </a:solidFill>
              </a:rPr>
              <a:t>4.managment </a:t>
            </a:r>
            <a:endParaRPr sz="2100" u="sng">
              <a:solidFill>
                <a:schemeClr val="dk1"/>
              </a:solidFill>
            </a:endParaRPr>
          </a:p>
          <a:p>
            <a:pPr indent="0" lvl="0" marL="0" rtl="0" algn="l">
              <a:lnSpc>
                <a:spcPct val="115000"/>
              </a:lnSpc>
              <a:spcBef>
                <a:spcPts val="0"/>
              </a:spcBef>
              <a:spcAft>
                <a:spcPts val="0"/>
              </a:spcAft>
              <a:buClr>
                <a:schemeClr val="dk1"/>
              </a:buClr>
              <a:buSzPts val="1100"/>
              <a:buNone/>
            </a:pPr>
            <a:r>
              <a:rPr lang="en-US" sz="2100">
                <a:solidFill>
                  <a:schemeClr val="dk1"/>
                </a:solidFill>
              </a:rPr>
              <a:t>cervical cercalge at 14w</a:t>
            </a:r>
            <a:endParaRPr sz="2100">
              <a:solidFill>
                <a:schemeClr val="dk1"/>
              </a:solidFill>
            </a:endParaRPr>
          </a:p>
          <a:p>
            <a:pPr indent="0" lvl="0" marL="0" rtl="0" algn="l">
              <a:lnSpc>
                <a:spcPct val="115000"/>
              </a:lnSpc>
              <a:spcBef>
                <a:spcPts val="0"/>
              </a:spcBef>
              <a:spcAft>
                <a:spcPts val="0"/>
              </a:spcAft>
              <a:buClr>
                <a:schemeClr val="dk1"/>
              </a:buClr>
              <a:buSzPts val="1100"/>
              <a:buNone/>
            </a:pPr>
            <a:r>
              <a:t/>
            </a:r>
            <a:endParaRPr sz="2100">
              <a:solidFill>
                <a:schemeClr val="dk1"/>
              </a:solidFill>
            </a:endParaRPr>
          </a:p>
          <a:p>
            <a:pPr indent="-50800" lvl="0" marL="228600" rtl="0" algn="l">
              <a:lnSpc>
                <a:spcPct val="90000"/>
              </a:lnSpc>
              <a:spcBef>
                <a:spcPts val="1000"/>
              </a:spcBef>
              <a:spcAft>
                <a:spcPts val="0"/>
              </a:spcAft>
              <a:buClr>
                <a:srgbClr val="45515E"/>
              </a:buClr>
              <a:buSzPts val="2800"/>
              <a:buNone/>
            </a:pPr>
            <a:r>
              <a:t/>
            </a:r>
            <a:endParaRPr sz="3000">
              <a:solidFill>
                <a:schemeClr val="dk1"/>
              </a:solidFill>
            </a:endParaRPr>
          </a:p>
        </p:txBody>
      </p:sp>
    </p:spTree>
  </p:cSld>
  <p:clrMapOvr>
    <a:masterClrMapping/>
  </p:clrMapOvr>
</p:sld>
</file>

<file path=ppt/slides/slide2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8" name="Shape 1638"/>
        <p:cNvGrpSpPr/>
        <p:nvPr/>
      </p:nvGrpSpPr>
      <p:grpSpPr>
        <a:xfrm>
          <a:off x="0" y="0"/>
          <a:ext cx="0" cy="0"/>
          <a:chOff x="0" y="0"/>
          <a:chExt cx="0" cy="0"/>
        </a:xfrm>
      </p:grpSpPr>
      <p:sp>
        <p:nvSpPr>
          <p:cNvPr id="1639" name="Google Shape;1639;g30ee63f3211_15_64"/>
          <p:cNvSpPr txBox="1"/>
          <p:nvPr>
            <p:ph type="title"/>
          </p:nvPr>
        </p:nvSpPr>
        <p:spPr>
          <a:xfrm>
            <a:off x="838200" y="365125"/>
            <a:ext cx="10515600" cy="7623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OSCE – 3  </a:t>
            </a:r>
            <a:endParaRPr/>
          </a:p>
        </p:txBody>
      </p:sp>
      <p:sp>
        <p:nvSpPr>
          <p:cNvPr id="1640" name="Google Shape;1640;g30ee63f3211_15_64"/>
          <p:cNvSpPr txBox="1"/>
          <p:nvPr>
            <p:ph idx="1" type="body"/>
          </p:nvPr>
        </p:nvSpPr>
        <p:spPr>
          <a:xfrm>
            <a:off x="838200" y="1305025"/>
            <a:ext cx="10827900" cy="48720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2100">
                <a:solidFill>
                  <a:schemeClr val="dk1"/>
                </a:solidFill>
              </a:rPr>
              <a:t>27 year old married woman G4P0+4 come to clinic my to explore the cause in US the uterus is normal</a:t>
            </a:r>
            <a:br>
              <a:rPr lang="en-US" sz="2100">
                <a:solidFill>
                  <a:schemeClr val="dk1"/>
                </a:solidFill>
              </a:rPr>
            </a:br>
            <a:r>
              <a:rPr lang="en-US" sz="2100">
                <a:solidFill>
                  <a:schemeClr val="dk1"/>
                </a:solidFill>
              </a:rPr>
              <a:t> </a:t>
            </a:r>
            <a:r>
              <a:rPr lang="en-US" sz="2100" u="sng">
                <a:solidFill>
                  <a:schemeClr val="dk1"/>
                </a:solidFill>
              </a:rPr>
              <a:t>What is the name of this case ?</a:t>
            </a:r>
            <a:r>
              <a:rPr lang="en-US" sz="2100">
                <a:solidFill>
                  <a:schemeClr val="dk1"/>
                </a:solidFill>
              </a:rPr>
              <a:t> recurrent miscarriage</a:t>
            </a:r>
            <a:br>
              <a:rPr lang="en-US" sz="2100">
                <a:solidFill>
                  <a:schemeClr val="dk1"/>
                </a:solidFill>
              </a:rPr>
            </a:br>
            <a:r>
              <a:rPr lang="en-US" sz="2100">
                <a:solidFill>
                  <a:schemeClr val="dk1"/>
                </a:solidFill>
              </a:rPr>
              <a:t> </a:t>
            </a:r>
            <a:r>
              <a:rPr lang="en-US" sz="2100" u="sng">
                <a:solidFill>
                  <a:schemeClr val="dk1"/>
                </a:solidFill>
              </a:rPr>
              <a:t>What is the possible causes?</a:t>
            </a:r>
            <a:r>
              <a:rPr lang="en-US" sz="2100">
                <a:solidFill>
                  <a:schemeClr val="dk1"/>
                </a:solidFill>
              </a:rPr>
              <a:t>thrombophilia, cervical incompetence, DM, PCOS, thyroid disease</a:t>
            </a:r>
            <a:br>
              <a:rPr lang="en-US" sz="2100">
                <a:solidFill>
                  <a:schemeClr val="dk1"/>
                </a:solidFill>
              </a:rPr>
            </a:br>
            <a:r>
              <a:rPr lang="en-US" sz="2100">
                <a:solidFill>
                  <a:schemeClr val="dk1"/>
                </a:solidFill>
              </a:rPr>
              <a:t> </a:t>
            </a:r>
            <a:r>
              <a:rPr lang="en-US" sz="2100" u="sng">
                <a:solidFill>
                  <a:schemeClr val="dk1"/>
                </a:solidFill>
              </a:rPr>
              <a:t>What are the relevant questions in history?</a:t>
            </a:r>
            <a:r>
              <a:rPr lang="en-US" sz="2100">
                <a:solidFill>
                  <a:schemeClr val="dk1"/>
                </a:solidFill>
              </a:rPr>
              <a:t>history of DM, PCOS, THYROID DISEASE, </a:t>
            </a:r>
            <a:endParaRPr sz="2100">
              <a:solidFill>
                <a:schemeClr val="dk1"/>
              </a:solidFill>
            </a:endParaRPr>
          </a:p>
          <a:p>
            <a:pPr indent="0" lvl="0" marL="0" rtl="0" algn="l">
              <a:lnSpc>
                <a:spcPct val="115000"/>
              </a:lnSpc>
              <a:spcBef>
                <a:spcPts val="0"/>
              </a:spcBef>
              <a:spcAft>
                <a:spcPts val="0"/>
              </a:spcAft>
              <a:buNone/>
            </a:pPr>
            <a:r>
              <a:rPr lang="en-US" sz="2100" u="sng">
                <a:solidFill>
                  <a:schemeClr val="dk1"/>
                </a:solidFill>
              </a:rPr>
              <a:t>“”””””””””””””in examination?</a:t>
            </a:r>
            <a:r>
              <a:rPr lang="en-US" sz="2100">
                <a:solidFill>
                  <a:schemeClr val="dk1"/>
                </a:solidFill>
              </a:rPr>
              <a:t> General exam and vital signs, abd exam ,pelvic exam ( bimanual)</a:t>
            </a:r>
            <a:br>
              <a:rPr lang="en-US" sz="2100">
                <a:solidFill>
                  <a:schemeClr val="dk1"/>
                </a:solidFill>
              </a:rPr>
            </a:br>
            <a:r>
              <a:rPr lang="en-US" sz="2100">
                <a:solidFill>
                  <a:schemeClr val="dk1"/>
                </a:solidFill>
              </a:rPr>
              <a:t> </a:t>
            </a:r>
            <a:r>
              <a:rPr lang="en-US" sz="2100" u="sng">
                <a:solidFill>
                  <a:schemeClr val="dk1"/>
                </a:solidFill>
              </a:rPr>
              <a:t>What is the investigation if the cause is antiphospholiped syndrom ?</a:t>
            </a:r>
            <a:endParaRPr sz="2100" u="sng">
              <a:solidFill>
                <a:schemeClr val="dk1"/>
              </a:solidFill>
            </a:endParaRPr>
          </a:p>
          <a:p>
            <a:pPr indent="0" lvl="0" marL="0" rtl="0" algn="l">
              <a:lnSpc>
                <a:spcPct val="115000"/>
              </a:lnSpc>
              <a:spcBef>
                <a:spcPts val="0"/>
              </a:spcBef>
              <a:spcAft>
                <a:spcPts val="0"/>
              </a:spcAft>
              <a:buNone/>
            </a:pPr>
            <a:r>
              <a:rPr lang="en-US" sz="2100">
                <a:solidFill>
                  <a:schemeClr val="dk1"/>
                </a:solidFill>
              </a:rPr>
              <a:t>lupus </a:t>
            </a:r>
            <a:r>
              <a:rPr lang="en-US" sz="2100">
                <a:solidFill>
                  <a:schemeClr val="dk1"/>
                </a:solidFill>
              </a:rPr>
              <a:t>anticoagulant</a:t>
            </a:r>
            <a:r>
              <a:rPr lang="en-US" sz="2100">
                <a:solidFill>
                  <a:schemeClr val="dk1"/>
                </a:solidFill>
              </a:rPr>
              <a:t>, anticardiolipin, antibodies of IgG/IgM</a:t>
            </a:r>
            <a:br>
              <a:rPr lang="en-US" sz="2100">
                <a:solidFill>
                  <a:schemeClr val="dk1"/>
                </a:solidFill>
              </a:rPr>
            </a:br>
            <a:r>
              <a:rPr lang="en-US" sz="2100" u="sng">
                <a:solidFill>
                  <a:schemeClr val="dk1"/>
                </a:solidFill>
              </a:rPr>
              <a:t> What are the treatments?</a:t>
            </a:r>
            <a:endParaRPr sz="2100" u="sng">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2100">
                <a:solidFill>
                  <a:schemeClr val="dk1"/>
                </a:solidFill>
              </a:rPr>
              <a:t>LOW dose aspirin . LMWH</a:t>
            </a:r>
            <a:endParaRPr sz="2100">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19"/>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Fetal position (Denominator or Indicator)</a:t>
            </a:r>
            <a:endParaRPr/>
          </a:p>
        </p:txBody>
      </p:sp>
      <p:pic>
        <p:nvPicPr>
          <p:cNvPr descr="Left occiput anterior position" id="279" name="Google Shape;279;p19"/>
          <p:cNvPicPr preferRelativeResize="0"/>
          <p:nvPr/>
        </p:nvPicPr>
        <p:blipFill rotWithShape="1">
          <a:blip r:embed="rId3">
            <a:alphaModFix/>
          </a:blip>
          <a:srcRect b="0" l="0" r="0" t="0"/>
          <a:stretch/>
        </p:blipFill>
        <p:spPr>
          <a:xfrm>
            <a:off x="8463103" y="2067364"/>
            <a:ext cx="2890696" cy="2803728"/>
          </a:xfrm>
          <a:prstGeom prst="rect">
            <a:avLst/>
          </a:prstGeom>
          <a:noFill/>
          <a:ln>
            <a:noFill/>
          </a:ln>
        </p:spPr>
      </p:pic>
      <p:sp>
        <p:nvSpPr>
          <p:cNvPr id="280" name="Google Shape;280;p19"/>
          <p:cNvSpPr txBox="1"/>
          <p:nvPr/>
        </p:nvSpPr>
        <p:spPr>
          <a:xfrm>
            <a:off x="821485" y="1492436"/>
            <a:ext cx="5105399" cy="4425511"/>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rgbClr val="45515E"/>
              </a:buClr>
              <a:buSzPts val="2600"/>
              <a:buFont typeface="Noto Sans Symbols"/>
              <a:buChar char="❖"/>
            </a:pPr>
            <a:r>
              <a:rPr b="1" lang="en-US" sz="2600">
                <a:solidFill>
                  <a:srgbClr val="45515E"/>
                </a:solidFill>
                <a:latin typeface="Calibri"/>
                <a:ea typeface="Calibri"/>
                <a:cs typeface="Calibri"/>
                <a:sym typeface="Calibri"/>
              </a:rPr>
              <a:t>Types</a:t>
            </a:r>
            <a:endParaRPr/>
          </a:p>
          <a:p>
            <a:pPr indent="-457200" lvl="1" marL="914400" marR="0" rtl="0" algn="l">
              <a:lnSpc>
                <a:spcPct val="90000"/>
              </a:lnSpc>
              <a:spcBef>
                <a:spcPts val="500"/>
              </a:spcBef>
              <a:spcAft>
                <a:spcPts val="0"/>
              </a:spcAft>
              <a:buClr>
                <a:srgbClr val="45515E"/>
              </a:buClr>
              <a:buSzPts val="2200"/>
              <a:buFont typeface="Calibri"/>
              <a:buAutoNum type="arabicPeriod" startAt="5"/>
            </a:pPr>
            <a:r>
              <a:rPr b="1" i="0" lang="en-US" sz="2200" u="none" cap="none" strike="noStrike">
                <a:solidFill>
                  <a:srgbClr val="45515E"/>
                </a:solidFill>
                <a:latin typeface="Calibri"/>
                <a:ea typeface="Calibri"/>
                <a:cs typeface="Calibri"/>
                <a:sym typeface="Calibri"/>
              </a:rPr>
              <a:t>Sacrum</a:t>
            </a:r>
            <a:r>
              <a:rPr b="0" i="0" lang="en-US" sz="2200" u="none" cap="none" strike="noStrike">
                <a:solidFill>
                  <a:srgbClr val="45515E"/>
                </a:solidFill>
                <a:latin typeface="Calibri"/>
                <a:ea typeface="Calibri"/>
                <a:cs typeface="Calibri"/>
                <a:sym typeface="Calibri"/>
              </a:rPr>
              <a:t> in </a:t>
            </a:r>
            <a:r>
              <a:rPr b="1" i="0" lang="en-US" sz="2200" u="none" cap="none" strike="noStrike">
                <a:solidFill>
                  <a:srgbClr val="45515E"/>
                </a:solidFill>
                <a:latin typeface="Calibri"/>
                <a:ea typeface="Calibri"/>
                <a:cs typeface="Calibri"/>
                <a:sym typeface="Calibri"/>
              </a:rPr>
              <a:t>breech</a:t>
            </a:r>
            <a:r>
              <a:rPr b="0" i="0" lang="en-US" sz="2200" u="none" cap="none" strike="noStrike">
                <a:solidFill>
                  <a:srgbClr val="45515E"/>
                </a:solidFill>
                <a:latin typeface="Calibri"/>
                <a:ea typeface="Calibri"/>
                <a:cs typeface="Calibri"/>
                <a:sym typeface="Calibri"/>
              </a:rPr>
              <a:t> presentation</a:t>
            </a:r>
            <a:endParaRPr/>
          </a:p>
          <a:p>
            <a:pPr indent="-457200" lvl="1" marL="914400" marR="0" rtl="0" algn="l">
              <a:lnSpc>
                <a:spcPct val="90000"/>
              </a:lnSpc>
              <a:spcBef>
                <a:spcPts val="500"/>
              </a:spcBef>
              <a:spcAft>
                <a:spcPts val="0"/>
              </a:spcAft>
              <a:buClr>
                <a:srgbClr val="45515E"/>
              </a:buClr>
              <a:buSzPts val="2200"/>
              <a:buFont typeface="Calibri"/>
              <a:buAutoNum type="arabicPeriod" startAt="5"/>
            </a:pPr>
            <a:r>
              <a:rPr b="1" i="0" lang="en-US" sz="2200" u="none" cap="none" strike="noStrike">
                <a:solidFill>
                  <a:srgbClr val="45515E"/>
                </a:solidFill>
                <a:latin typeface="Calibri"/>
                <a:ea typeface="Calibri"/>
                <a:cs typeface="Calibri"/>
                <a:sym typeface="Calibri"/>
              </a:rPr>
              <a:t>Mentum</a:t>
            </a:r>
            <a:r>
              <a:rPr b="0" i="0" lang="en-US" sz="2200" u="none" cap="none" strike="noStrike">
                <a:solidFill>
                  <a:srgbClr val="45515E"/>
                </a:solidFill>
                <a:latin typeface="Calibri"/>
                <a:ea typeface="Calibri"/>
                <a:cs typeface="Calibri"/>
                <a:sym typeface="Calibri"/>
              </a:rPr>
              <a:t> (chin) in extended cephalic (</a:t>
            </a:r>
            <a:r>
              <a:rPr b="1" i="0" lang="en-US" sz="2200" u="none" cap="none" strike="noStrike">
                <a:solidFill>
                  <a:srgbClr val="45515E"/>
                </a:solidFill>
                <a:latin typeface="Calibri"/>
                <a:ea typeface="Calibri"/>
                <a:cs typeface="Calibri"/>
                <a:sym typeface="Calibri"/>
              </a:rPr>
              <a:t>face</a:t>
            </a:r>
            <a:r>
              <a:rPr b="0" i="0" lang="en-US" sz="2200" u="none" cap="none" strike="noStrike">
                <a:solidFill>
                  <a:srgbClr val="45515E"/>
                </a:solidFill>
                <a:latin typeface="Calibri"/>
                <a:ea typeface="Calibri"/>
                <a:cs typeface="Calibri"/>
                <a:sym typeface="Calibri"/>
              </a:rPr>
              <a:t>) presentation</a:t>
            </a:r>
            <a:endParaRPr/>
          </a:p>
          <a:p>
            <a:pPr indent="-457200" lvl="1" marL="914400" marR="0" rtl="0" algn="l">
              <a:lnSpc>
                <a:spcPct val="90000"/>
              </a:lnSpc>
              <a:spcBef>
                <a:spcPts val="500"/>
              </a:spcBef>
              <a:spcAft>
                <a:spcPts val="0"/>
              </a:spcAft>
              <a:buClr>
                <a:srgbClr val="45515E"/>
              </a:buClr>
              <a:buSzPts val="2200"/>
              <a:buFont typeface="Calibri"/>
              <a:buAutoNum type="arabicPeriod" startAt="5"/>
            </a:pPr>
            <a:r>
              <a:rPr b="1" i="0" lang="en-US" sz="2200" u="none" cap="none" strike="noStrike">
                <a:solidFill>
                  <a:srgbClr val="45515E"/>
                </a:solidFill>
                <a:latin typeface="Calibri"/>
                <a:ea typeface="Calibri"/>
                <a:cs typeface="Calibri"/>
                <a:sym typeface="Calibri"/>
              </a:rPr>
              <a:t>Sinciput</a:t>
            </a:r>
            <a:r>
              <a:rPr b="0" i="0" lang="en-US" sz="2200" u="none" cap="none" strike="noStrike">
                <a:solidFill>
                  <a:srgbClr val="45515E"/>
                </a:solidFill>
                <a:latin typeface="Calibri"/>
                <a:ea typeface="Calibri"/>
                <a:cs typeface="Calibri"/>
                <a:sym typeface="Calibri"/>
              </a:rPr>
              <a:t> in partially extended cephalic (</a:t>
            </a:r>
            <a:r>
              <a:rPr b="1" i="0" lang="en-US" sz="2200" u="none" cap="none" strike="noStrike">
                <a:solidFill>
                  <a:srgbClr val="45515E"/>
                </a:solidFill>
                <a:latin typeface="Calibri"/>
                <a:ea typeface="Calibri"/>
                <a:cs typeface="Calibri"/>
                <a:sym typeface="Calibri"/>
              </a:rPr>
              <a:t>brow</a:t>
            </a:r>
            <a:r>
              <a:rPr b="0" i="0" lang="en-US" sz="2200" u="none" cap="none" strike="noStrike">
                <a:solidFill>
                  <a:srgbClr val="45515E"/>
                </a:solidFill>
                <a:latin typeface="Calibri"/>
                <a:ea typeface="Calibri"/>
                <a:cs typeface="Calibri"/>
                <a:sym typeface="Calibri"/>
              </a:rPr>
              <a:t>) presentation</a:t>
            </a:r>
            <a:endParaRPr/>
          </a:p>
          <a:p>
            <a:pPr indent="-457200" lvl="1" marL="914400" marR="0" rtl="0" algn="l">
              <a:lnSpc>
                <a:spcPct val="90000"/>
              </a:lnSpc>
              <a:spcBef>
                <a:spcPts val="500"/>
              </a:spcBef>
              <a:spcAft>
                <a:spcPts val="0"/>
              </a:spcAft>
              <a:buClr>
                <a:srgbClr val="45515E"/>
              </a:buClr>
              <a:buSzPts val="2200"/>
              <a:buFont typeface="Calibri"/>
              <a:buAutoNum type="arabicPeriod" startAt="5"/>
            </a:pPr>
            <a:r>
              <a:rPr b="1" i="0" lang="en-US" sz="2200" u="none" cap="none" strike="noStrike">
                <a:solidFill>
                  <a:srgbClr val="45515E"/>
                </a:solidFill>
                <a:latin typeface="Calibri"/>
                <a:ea typeface="Calibri"/>
                <a:cs typeface="Calibri"/>
                <a:sym typeface="Calibri"/>
              </a:rPr>
              <a:t>Acromion</a:t>
            </a:r>
            <a:r>
              <a:rPr b="0" i="0" lang="en-US" sz="2200" u="none" cap="none" strike="noStrike">
                <a:solidFill>
                  <a:srgbClr val="45515E"/>
                </a:solidFill>
                <a:latin typeface="Calibri"/>
                <a:ea typeface="Calibri"/>
                <a:cs typeface="Calibri"/>
                <a:sym typeface="Calibri"/>
              </a:rPr>
              <a:t> in </a:t>
            </a:r>
            <a:r>
              <a:rPr b="1" i="0" lang="en-US" sz="2200" u="none" cap="none" strike="noStrike">
                <a:solidFill>
                  <a:srgbClr val="45515E"/>
                </a:solidFill>
                <a:latin typeface="Calibri"/>
                <a:ea typeface="Calibri"/>
                <a:cs typeface="Calibri"/>
                <a:sym typeface="Calibri"/>
              </a:rPr>
              <a:t>shoulder</a:t>
            </a:r>
            <a:r>
              <a:rPr b="0" i="0" lang="en-US" sz="2200" u="none" cap="none" strike="noStrike">
                <a:solidFill>
                  <a:srgbClr val="45515E"/>
                </a:solidFill>
                <a:latin typeface="Calibri"/>
                <a:ea typeface="Calibri"/>
                <a:cs typeface="Calibri"/>
                <a:sym typeface="Calibri"/>
              </a:rPr>
              <a:t> presentation</a:t>
            </a:r>
            <a:endParaRPr/>
          </a:p>
          <a:p>
            <a:pPr indent="-317500" lvl="1" marL="914400" marR="0" rtl="0" algn="l">
              <a:lnSpc>
                <a:spcPct val="90000"/>
              </a:lnSpc>
              <a:spcBef>
                <a:spcPts val="500"/>
              </a:spcBef>
              <a:spcAft>
                <a:spcPts val="0"/>
              </a:spcAft>
              <a:buClr>
                <a:srgbClr val="45515E"/>
              </a:buClr>
              <a:buSzPts val="2200"/>
              <a:buFont typeface="Calibri"/>
              <a:buNone/>
            </a:pPr>
            <a:r>
              <a:t/>
            </a:r>
            <a:endParaRPr b="0" i="0" sz="2200" u="none" cap="none" strike="noStrike">
              <a:solidFill>
                <a:srgbClr val="45515E"/>
              </a:solidFill>
              <a:latin typeface="Calibri"/>
              <a:ea typeface="Calibri"/>
              <a:cs typeface="Calibri"/>
              <a:sym typeface="Calibri"/>
            </a:endParaRPr>
          </a:p>
          <a:p>
            <a:pPr indent="-317500" lvl="1" marL="914400" marR="0" rtl="0" algn="l">
              <a:lnSpc>
                <a:spcPct val="90000"/>
              </a:lnSpc>
              <a:spcBef>
                <a:spcPts val="500"/>
              </a:spcBef>
              <a:spcAft>
                <a:spcPts val="0"/>
              </a:spcAft>
              <a:buClr>
                <a:srgbClr val="45515E"/>
              </a:buClr>
              <a:buSzPts val="2200"/>
              <a:buFont typeface="Calibri"/>
              <a:buNone/>
            </a:pPr>
            <a:r>
              <a:t/>
            </a:r>
            <a:endParaRPr b="0" i="0" sz="2200" u="none" cap="none" strike="noStrike">
              <a:solidFill>
                <a:srgbClr val="45515E"/>
              </a:solidFill>
              <a:latin typeface="Calibri"/>
              <a:ea typeface="Calibri"/>
              <a:cs typeface="Calibri"/>
              <a:sym typeface="Calibri"/>
            </a:endParaRPr>
          </a:p>
          <a:p>
            <a:pPr indent="-228600" lvl="0" marL="228600" marR="0" rtl="0" algn="l">
              <a:lnSpc>
                <a:spcPct val="90000"/>
              </a:lnSpc>
              <a:spcBef>
                <a:spcPts val="1000"/>
              </a:spcBef>
              <a:spcAft>
                <a:spcPts val="0"/>
              </a:spcAft>
              <a:buClr>
                <a:srgbClr val="45515E"/>
              </a:buClr>
              <a:buSzPts val="2400"/>
              <a:buFont typeface="Noto Sans Symbols"/>
              <a:buChar char="❖"/>
            </a:pPr>
            <a:r>
              <a:rPr lang="en-US" sz="2400">
                <a:solidFill>
                  <a:srgbClr val="45515E"/>
                </a:solidFill>
                <a:latin typeface="Calibri"/>
                <a:ea typeface="Calibri"/>
                <a:cs typeface="Calibri"/>
                <a:sym typeface="Calibri"/>
              </a:rPr>
              <a:t>Fetal position is</a:t>
            </a:r>
            <a:r>
              <a:rPr b="1" lang="en-US" sz="2400">
                <a:solidFill>
                  <a:srgbClr val="45515E"/>
                </a:solidFill>
                <a:latin typeface="Calibri"/>
                <a:ea typeface="Calibri"/>
                <a:cs typeface="Calibri"/>
                <a:sym typeface="Calibri"/>
              </a:rPr>
              <a:t> important for vertex and face presentation </a:t>
            </a:r>
            <a:r>
              <a:rPr lang="en-US" sz="2400">
                <a:solidFill>
                  <a:srgbClr val="45515E"/>
                </a:solidFill>
                <a:latin typeface="Calibri"/>
                <a:ea typeface="Calibri"/>
                <a:cs typeface="Calibri"/>
                <a:sym typeface="Calibri"/>
              </a:rPr>
              <a:t>because it will change the way of delivery</a:t>
            </a:r>
            <a:endParaRPr sz="2400">
              <a:solidFill>
                <a:srgbClr val="45515E"/>
              </a:solidFill>
              <a:latin typeface="Calibri"/>
              <a:ea typeface="Calibri"/>
              <a:cs typeface="Calibri"/>
              <a:sym typeface="Calibri"/>
            </a:endParaRPr>
          </a:p>
        </p:txBody>
      </p:sp>
      <p:pic>
        <p:nvPicPr>
          <p:cNvPr descr="Right occiput anterior position" id="281" name="Google Shape;281;p19"/>
          <p:cNvPicPr preferRelativeResize="0"/>
          <p:nvPr/>
        </p:nvPicPr>
        <p:blipFill rotWithShape="1">
          <a:blip r:embed="rId4">
            <a:alphaModFix/>
          </a:blip>
          <a:srcRect b="0" l="0" r="0" t="0"/>
          <a:stretch/>
        </p:blipFill>
        <p:spPr>
          <a:xfrm>
            <a:off x="5865783" y="3373234"/>
            <a:ext cx="2823199" cy="2803729"/>
          </a:xfrm>
          <a:prstGeom prst="rect">
            <a:avLst/>
          </a:prstGeom>
          <a:noFill/>
          <a:ln>
            <a:noFill/>
          </a:ln>
        </p:spPr>
      </p:pic>
      <p:sp>
        <p:nvSpPr>
          <p:cNvPr id="282" name="Google Shape;282;p19"/>
          <p:cNvSpPr txBox="1"/>
          <p:nvPr/>
        </p:nvSpPr>
        <p:spPr>
          <a:xfrm>
            <a:off x="5865783" y="6176961"/>
            <a:ext cx="2823199"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Calibri"/>
                <a:ea typeface="Calibri"/>
                <a:cs typeface="Calibri"/>
                <a:sym typeface="Calibri"/>
              </a:rPr>
              <a:t>Right occiput anterior position</a:t>
            </a:r>
            <a:endParaRPr/>
          </a:p>
        </p:txBody>
      </p:sp>
      <p:sp>
        <p:nvSpPr>
          <p:cNvPr id="283" name="Google Shape;283;p19"/>
          <p:cNvSpPr txBox="1"/>
          <p:nvPr/>
        </p:nvSpPr>
        <p:spPr>
          <a:xfrm>
            <a:off x="8591702" y="4871092"/>
            <a:ext cx="2762098"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Calibri"/>
                <a:ea typeface="Calibri"/>
                <a:cs typeface="Calibri"/>
                <a:sym typeface="Calibri"/>
              </a:rPr>
              <a:t>Left occiput anterior position</a:t>
            </a:r>
            <a:endParaRPr/>
          </a:p>
        </p:txBody>
      </p:sp>
    </p:spTree>
  </p:cSld>
  <p:clrMapOvr>
    <a:masterClrMapping/>
  </p:clrMapOvr>
</p:sld>
</file>

<file path=ppt/slides/slide2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4" name="Shape 1644"/>
        <p:cNvGrpSpPr/>
        <p:nvPr/>
      </p:nvGrpSpPr>
      <p:grpSpPr>
        <a:xfrm>
          <a:off x="0" y="0"/>
          <a:ext cx="0" cy="0"/>
          <a:chOff x="0" y="0"/>
          <a:chExt cx="0" cy="0"/>
        </a:xfrm>
      </p:grpSpPr>
      <p:sp>
        <p:nvSpPr>
          <p:cNvPr id="1645" name="Google Shape;1645;p183"/>
          <p:cNvSpPr txBox="1"/>
          <p:nvPr>
            <p:ph type="title"/>
          </p:nvPr>
        </p:nvSpPr>
        <p:spPr>
          <a:xfrm>
            <a:off x="1066800" y="2502521"/>
            <a:ext cx="10058400" cy="1609344"/>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Ectopic pregnancy </a:t>
            </a:r>
            <a:endParaRPr/>
          </a:p>
        </p:txBody>
      </p:sp>
    </p:spTree>
  </p:cSld>
  <p:clrMapOvr>
    <a:masterClrMapping/>
  </p:clrMapOvr>
</p:sld>
</file>

<file path=ppt/slides/slide2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9" name="Shape 1649"/>
        <p:cNvGrpSpPr/>
        <p:nvPr/>
      </p:nvGrpSpPr>
      <p:grpSpPr>
        <a:xfrm>
          <a:off x="0" y="0"/>
          <a:ext cx="0" cy="0"/>
          <a:chOff x="0" y="0"/>
          <a:chExt cx="0" cy="0"/>
        </a:xfrm>
      </p:grpSpPr>
      <p:sp>
        <p:nvSpPr>
          <p:cNvPr id="1650" name="Google Shape;1650;p184"/>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1</a:t>
            </a:r>
            <a:endParaRPr/>
          </a:p>
        </p:txBody>
      </p:sp>
      <p:sp>
        <p:nvSpPr>
          <p:cNvPr id="1651" name="Google Shape;1651;p184"/>
          <p:cNvSpPr txBox="1"/>
          <p:nvPr>
            <p:ph idx="1" type="body"/>
          </p:nvPr>
        </p:nvSpPr>
        <p:spPr>
          <a:xfrm>
            <a:off x="838200" y="1306851"/>
            <a:ext cx="6705600" cy="487011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400"/>
              <a:buChar char="❖"/>
            </a:pPr>
            <a:r>
              <a:rPr lang="en-US" sz="2400"/>
              <a:t>What is the following finding? </a:t>
            </a:r>
            <a:endParaRPr/>
          </a:p>
          <a:p>
            <a:pPr indent="-228600" lvl="1" marL="685800" rtl="0" algn="l">
              <a:lnSpc>
                <a:spcPct val="90000"/>
              </a:lnSpc>
              <a:spcBef>
                <a:spcPts val="500"/>
              </a:spcBef>
              <a:spcAft>
                <a:spcPts val="0"/>
              </a:spcAft>
              <a:buClr>
                <a:srgbClr val="45515E"/>
              </a:buClr>
              <a:buSzPts val="1800"/>
              <a:buChar char="o"/>
            </a:pPr>
            <a:r>
              <a:rPr lang="en-US" sz="1800"/>
              <a:t>Pseudosac</a:t>
            </a:r>
            <a:endParaRPr/>
          </a:p>
          <a:p>
            <a:pPr indent="-228600" lvl="0" marL="228600" rtl="0" algn="l">
              <a:lnSpc>
                <a:spcPct val="90000"/>
              </a:lnSpc>
              <a:spcBef>
                <a:spcPts val="1000"/>
              </a:spcBef>
              <a:spcAft>
                <a:spcPts val="0"/>
              </a:spcAft>
              <a:buClr>
                <a:srgbClr val="45515E"/>
              </a:buClr>
              <a:buSzPts val="2400"/>
              <a:buChar char="❖"/>
            </a:pPr>
            <a:r>
              <a:rPr lang="en-US" sz="2400"/>
              <a:t>How to differentiate it from gestational sac? </a:t>
            </a:r>
            <a:endParaRPr/>
          </a:p>
          <a:p>
            <a:pPr indent="-228600" lvl="1" marL="685800" rtl="0" algn="l">
              <a:lnSpc>
                <a:spcPct val="90000"/>
              </a:lnSpc>
              <a:spcBef>
                <a:spcPts val="500"/>
              </a:spcBef>
              <a:spcAft>
                <a:spcPts val="0"/>
              </a:spcAft>
              <a:buClr>
                <a:srgbClr val="45515E"/>
              </a:buClr>
              <a:buSzPts val="1800"/>
              <a:buChar char="o"/>
            </a:pPr>
            <a:r>
              <a:rPr lang="en-US" sz="1800"/>
              <a:t>Does not have an echogenic rim ( absence double decidual sac sign) </a:t>
            </a:r>
            <a:endParaRPr/>
          </a:p>
          <a:p>
            <a:pPr indent="-228600" lvl="1" marL="685800" rtl="0" algn="l">
              <a:lnSpc>
                <a:spcPct val="90000"/>
              </a:lnSpc>
              <a:spcBef>
                <a:spcPts val="500"/>
              </a:spcBef>
              <a:spcAft>
                <a:spcPts val="0"/>
              </a:spcAft>
              <a:buClr>
                <a:srgbClr val="45515E"/>
              </a:buClr>
              <a:buSzPts val="1800"/>
              <a:buChar char="o"/>
            </a:pPr>
            <a:r>
              <a:rPr lang="en-US" sz="1800"/>
              <a:t>Tends to be located in the middle of the uterine cavity rather than embedded in the decidua </a:t>
            </a:r>
            <a:endParaRPr/>
          </a:p>
          <a:p>
            <a:pPr indent="-228600" lvl="1" marL="685800" rtl="0" algn="l">
              <a:lnSpc>
                <a:spcPct val="90000"/>
              </a:lnSpc>
              <a:spcBef>
                <a:spcPts val="500"/>
              </a:spcBef>
              <a:spcAft>
                <a:spcPts val="0"/>
              </a:spcAft>
              <a:buClr>
                <a:srgbClr val="45515E"/>
              </a:buClr>
              <a:buSzPts val="1800"/>
              <a:buChar char="o"/>
            </a:pPr>
            <a:r>
              <a:rPr lang="en-US" sz="1800"/>
              <a:t>Can change in shape during the scan </a:t>
            </a:r>
            <a:endParaRPr/>
          </a:p>
          <a:p>
            <a:pPr indent="-228600" lvl="1" marL="685800" rtl="0" algn="l">
              <a:lnSpc>
                <a:spcPct val="90000"/>
              </a:lnSpc>
              <a:spcBef>
                <a:spcPts val="500"/>
              </a:spcBef>
              <a:spcAft>
                <a:spcPts val="0"/>
              </a:spcAft>
              <a:buClr>
                <a:srgbClr val="45515E"/>
              </a:buClr>
              <a:buSzPts val="1800"/>
              <a:buChar char="o"/>
            </a:pPr>
            <a:r>
              <a:rPr lang="en-US" sz="1800"/>
              <a:t>May appear to be complex since it contains blood</a:t>
            </a:r>
            <a:endParaRPr/>
          </a:p>
          <a:p>
            <a:pPr indent="-228600" lvl="1" marL="685800" rtl="0" algn="l">
              <a:lnSpc>
                <a:spcPct val="90000"/>
              </a:lnSpc>
              <a:spcBef>
                <a:spcPts val="500"/>
              </a:spcBef>
              <a:spcAft>
                <a:spcPts val="0"/>
              </a:spcAft>
              <a:buClr>
                <a:srgbClr val="45515E"/>
              </a:buClr>
              <a:buSzPts val="1800"/>
              <a:buChar char="o"/>
            </a:pPr>
            <a:r>
              <a:rPr lang="en-US" sz="1800"/>
              <a:t>Decrease blood flow on doppler</a:t>
            </a:r>
            <a:endParaRPr/>
          </a:p>
          <a:p>
            <a:pPr indent="-228600" lvl="0" marL="228600" rtl="0" algn="l">
              <a:lnSpc>
                <a:spcPct val="90000"/>
              </a:lnSpc>
              <a:spcBef>
                <a:spcPts val="1000"/>
              </a:spcBef>
              <a:spcAft>
                <a:spcPts val="0"/>
              </a:spcAft>
              <a:buClr>
                <a:srgbClr val="45515E"/>
              </a:buClr>
              <a:buSzPts val="2400"/>
              <a:buChar char="❖"/>
            </a:pPr>
            <a:r>
              <a:rPr lang="en-US" sz="2400"/>
              <a:t>Diagnosis? </a:t>
            </a:r>
            <a:endParaRPr/>
          </a:p>
          <a:p>
            <a:pPr indent="-228600" lvl="1" marL="685800" rtl="0" algn="l">
              <a:lnSpc>
                <a:spcPct val="90000"/>
              </a:lnSpc>
              <a:spcBef>
                <a:spcPts val="500"/>
              </a:spcBef>
              <a:spcAft>
                <a:spcPts val="0"/>
              </a:spcAft>
              <a:buClr>
                <a:srgbClr val="45515E"/>
              </a:buClr>
              <a:buSzPts val="1800"/>
              <a:buChar char="o"/>
            </a:pPr>
            <a:r>
              <a:rPr lang="en-US" sz="1800"/>
              <a:t>Ectopic </a:t>
            </a:r>
            <a:endParaRPr/>
          </a:p>
          <a:p>
            <a:pPr indent="-228600" lvl="0" marL="228600" rtl="0" algn="l">
              <a:lnSpc>
                <a:spcPct val="90000"/>
              </a:lnSpc>
              <a:spcBef>
                <a:spcPts val="1000"/>
              </a:spcBef>
              <a:spcAft>
                <a:spcPts val="0"/>
              </a:spcAft>
              <a:buClr>
                <a:srgbClr val="45515E"/>
              </a:buClr>
              <a:buSzPts val="2400"/>
              <a:buChar char="❖"/>
            </a:pPr>
            <a:r>
              <a:rPr lang="en-US" sz="2400"/>
              <a:t>2 additional investigation? </a:t>
            </a:r>
            <a:endParaRPr/>
          </a:p>
          <a:p>
            <a:pPr indent="-228600" lvl="1" marL="685800" rtl="0" algn="l">
              <a:lnSpc>
                <a:spcPct val="90000"/>
              </a:lnSpc>
              <a:spcBef>
                <a:spcPts val="500"/>
              </a:spcBef>
              <a:spcAft>
                <a:spcPts val="0"/>
              </a:spcAft>
              <a:buClr>
                <a:srgbClr val="45515E"/>
              </a:buClr>
              <a:buSzPts val="1800"/>
              <a:buChar char="o"/>
            </a:pPr>
            <a:r>
              <a:rPr lang="en-US" sz="1800"/>
              <a:t>B HCG, progesterone, Doppler, laparoscopy</a:t>
            </a:r>
            <a:endParaRPr/>
          </a:p>
          <a:p>
            <a:pPr indent="-76200" lvl="0" marL="228600" rtl="0" algn="l">
              <a:lnSpc>
                <a:spcPct val="90000"/>
              </a:lnSpc>
              <a:spcBef>
                <a:spcPts val="1000"/>
              </a:spcBef>
              <a:spcAft>
                <a:spcPts val="0"/>
              </a:spcAft>
              <a:buClr>
                <a:srgbClr val="45515E"/>
              </a:buClr>
              <a:buSzPts val="2400"/>
              <a:buNone/>
            </a:pPr>
            <a:r>
              <a:t/>
            </a:r>
            <a:endParaRPr sz="2400"/>
          </a:p>
        </p:txBody>
      </p:sp>
      <p:pic>
        <p:nvPicPr>
          <p:cNvPr id="1652" name="Google Shape;1652;p184"/>
          <p:cNvPicPr preferRelativeResize="0"/>
          <p:nvPr/>
        </p:nvPicPr>
        <p:blipFill rotWithShape="1">
          <a:blip r:embed="rId3">
            <a:alphaModFix/>
          </a:blip>
          <a:srcRect b="1" l="11893" r="12833" t="0"/>
          <a:stretch/>
        </p:blipFill>
        <p:spPr>
          <a:xfrm>
            <a:off x="7779265" y="2078731"/>
            <a:ext cx="3539103" cy="3326352"/>
          </a:xfrm>
          <a:prstGeom prst="rect">
            <a:avLst/>
          </a:prstGeom>
          <a:noFill/>
          <a:ln>
            <a:noFill/>
          </a:ln>
        </p:spPr>
      </p:pic>
      <p:sp>
        <p:nvSpPr>
          <p:cNvPr id="1653" name="Google Shape;1653;p184"/>
          <p:cNvSpPr txBox="1"/>
          <p:nvPr/>
        </p:nvSpPr>
        <p:spPr>
          <a:xfrm>
            <a:off x="7779265" y="5405083"/>
            <a:ext cx="205739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Ectopic US picture</a:t>
            </a:r>
            <a:endParaRPr/>
          </a:p>
        </p:txBody>
      </p:sp>
    </p:spTree>
  </p:cSld>
  <p:clrMapOvr>
    <a:masterClrMapping/>
  </p:clrMapOvr>
</p:sld>
</file>

<file path=ppt/slides/slide2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7" name="Shape 1657"/>
        <p:cNvGrpSpPr/>
        <p:nvPr/>
      </p:nvGrpSpPr>
      <p:grpSpPr>
        <a:xfrm>
          <a:off x="0" y="0"/>
          <a:ext cx="0" cy="0"/>
          <a:chOff x="0" y="0"/>
          <a:chExt cx="0" cy="0"/>
        </a:xfrm>
      </p:grpSpPr>
      <p:sp>
        <p:nvSpPr>
          <p:cNvPr id="1658" name="Google Shape;1658;p185"/>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2 </a:t>
            </a:r>
            <a:endParaRPr/>
          </a:p>
        </p:txBody>
      </p:sp>
      <p:sp>
        <p:nvSpPr>
          <p:cNvPr id="1659" name="Google Shape;1659;p185"/>
          <p:cNvSpPr txBox="1"/>
          <p:nvPr>
            <p:ph idx="1" type="body"/>
          </p:nvPr>
        </p:nvSpPr>
        <p:spPr>
          <a:xfrm>
            <a:off x="838199" y="1305026"/>
            <a:ext cx="10515599" cy="4871938"/>
          </a:xfrm>
          <a:prstGeom prst="rect">
            <a:avLst/>
          </a:prstGeom>
          <a:noFill/>
          <a:ln>
            <a:noFill/>
          </a:ln>
        </p:spPr>
        <p:txBody>
          <a:bodyPr anchorCtr="0" anchor="t" bIns="45700" lIns="91425" spcFirstLastPara="1" rIns="91425" wrap="square" tIns="45700">
            <a:normAutofit lnSpcReduction="20000"/>
          </a:bodyPr>
          <a:lstStyle/>
          <a:p>
            <a:pPr indent="-240030" lvl="0" marL="228600" rtl="0" algn="l">
              <a:lnSpc>
                <a:spcPct val="90000"/>
              </a:lnSpc>
              <a:spcBef>
                <a:spcPts val="0"/>
              </a:spcBef>
              <a:spcAft>
                <a:spcPts val="0"/>
              </a:spcAft>
              <a:buClr>
                <a:srgbClr val="45515E"/>
              </a:buClr>
              <a:buSzPts val="2400"/>
              <a:buChar char="❖"/>
            </a:pPr>
            <a:r>
              <a:rPr lang="en-US" sz="2400"/>
              <a:t>22 years old female p2+ come with vaginal bleeding abd lower abdominal pain and amenorrhea 8 w :</a:t>
            </a:r>
            <a:endParaRPr/>
          </a:p>
          <a:p>
            <a:pPr indent="-240030" lvl="0" marL="228600" rtl="0" algn="l">
              <a:lnSpc>
                <a:spcPct val="90000"/>
              </a:lnSpc>
              <a:spcBef>
                <a:spcPts val="1000"/>
              </a:spcBef>
              <a:spcAft>
                <a:spcPts val="0"/>
              </a:spcAft>
              <a:buClr>
                <a:srgbClr val="45515E"/>
              </a:buClr>
              <a:buSzPts val="2400"/>
              <a:buChar char="❖"/>
            </a:pPr>
            <a:r>
              <a:rPr lang="en-US" sz="2400"/>
              <a:t>Describe what can You see?</a:t>
            </a:r>
            <a:endParaRPr/>
          </a:p>
          <a:p>
            <a:pPr indent="-237172" lvl="1" marL="685800" rtl="0" algn="l">
              <a:lnSpc>
                <a:spcPct val="90000"/>
              </a:lnSpc>
              <a:spcBef>
                <a:spcPts val="500"/>
              </a:spcBef>
              <a:spcAft>
                <a:spcPts val="0"/>
              </a:spcAft>
              <a:buClr>
                <a:srgbClr val="45515E"/>
              </a:buClr>
              <a:buSzPts val="1800"/>
              <a:buChar char="o"/>
            </a:pPr>
            <a:r>
              <a:rPr lang="en-US" sz="1800"/>
              <a:t>a small fluid collection that is centrally located </a:t>
            </a:r>
            <a:endParaRPr/>
          </a:p>
          <a:p>
            <a:pPr indent="0" lvl="1" marL="457200" rtl="0" algn="l">
              <a:lnSpc>
                <a:spcPct val="90000"/>
              </a:lnSpc>
              <a:spcBef>
                <a:spcPts val="500"/>
              </a:spcBef>
              <a:spcAft>
                <a:spcPts val="0"/>
              </a:spcAft>
              <a:buClr>
                <a:srgbClr val="45515E"/>
              </a:buClr>
              <a:buSzPts val="1800"/>
              <a:buNone/>
            </a:pPr>
            <a:r>
              <a:rPr lang="en-US" sz="1800"/>
              <a:t>     within the  endometrial cavity psudosac</a:t>
            </a:r>
            <a:endParaRPr sz="1800"/>
          </a:p>
          <a:p>
            <a:pPr indent="-240030" lvl="0" marL="228600" rtl="0" algn="l">
              <a:lnSpc>
                <a:spcPct val="90000"/>
              </a:lnSpc>
              <a:spcBef>
                <a:spcPts val="1000"/>
              </a:spcBef>
              <a:spcAft>
                <a:spcPts val="0"/>
              </a:spcAft>
              <a:buClr>
                <a:srgbClr val="45515E"/>
              </a:buClr>
              <a:buSzPts val="2400"/>
              <a:buChar char="❖"/>
            </a:pPr>
            <a:r>
              <a:rPr lang="en-US" sz="2400"/>
              <a:t>What's the diagnosis?</a:t>
            </a:r>
            <a:endParaRPr/>
          </a:p>
          <a:p>
            <a:pPr indent="-238125" lvl="1" marL="685800" rtl="0" algn="l">
              <a:lnSpc>
                <a:spcPct val="90000"/>
              </a:lnSpc>
              <a:spcBef>
                <a:spcPts val="500"/>
              </a:spcBef>
              <a:spcAft>
                <a:spcPts val="0"/>
              </a:spcAft>
              <a:buClr>
                <a:srgbClr val="45515E"/>
              </a:buClr>
              <a:buSzPts val="2000"/>
              <a:buChar char="o"/>
            </a:pPr>
            <a:r>
              <a:rPr lang="en-US" sz="2000"/>
              <a:t>ectopic pregnancy </a:t>
            </a:r>
            <a:endParaRPr/>
          </a:p>
          <a:p>
            <a:pPr indent="-240030" lvl="0" marL="228600" rtl="0" algn="l">
              <a:lnSpc>
                <a:spcPct val="90000"/>
              </a:lnSpc>
              <a:spcBef>
                <a:spcPts val="1000"/>
              </a:spcBef>
              <a:spcAft>
                <a:spcPts val="0"/>
              </a:spcAft>
              <a:buClr>
                <a:srgbClr val="45515E"/>
              </a:buClr>
              <a:buSzPts val="2400"/>
              <a:buChar char="❖"/>
            </a:pPr>
            <a:r>
              <a:rPr lang="en-US" sz="2400"/>
              <a:t>Mention another differential diagnosis?</a:t>
            </a:r>
            <a:endParaRPr/>
          </a:p>
          <a:p>
            <a:pPr indent="-237172" lvl="1" marL="685800" rtl="0" algn="l">
              <a:lnSpc>
                <a:spcPct val="90000"/>
              </a:lnSpc>
              <a:spcBef>
                <a:spcPts val="500"/>
              </a:spcBef>
              <a:spcAft>
                <a:spcPts val="0"/>
              </a:spcAft>
              <a:buClr>
                <a:srgbClr val="45515E"/>
              </a:buClr>
              <a:buSzPts val="1800"/>
              <a:buChar char="o"/>
            </a:pPr>
            <a:r>
              <a:rPr lang="en-US" sz="1800"/>
              <a:t>Missed miscarriage, blighted ovum.</a:t>
            </a:r>
            <a:endParaRPr/>
          </a:p>
          <a:p>
            <a:pPr indent="-240030" lvl="0" marL="228600" rtl="0" algn="l">
              <a:lnSpc>
                <a:spcPct val="90000"/>
              </a:lnSpc>
              <a:spcBef>
                <a:spcPts val="1000"/>
              </a:spcBef>
              <a:spcAft>
                <a:spcPts val="0"/>
              </a:spcAft>
              <a:buClr>
                <a:srgbClr val="45515E"/>
              </a:buClr>
              <a:buSzPts val="2400"/>
              <a:buChar char="❖"/>
            </a:pPr>
            <a:r>
              <a:rPr lang="en-US" sz="2400"/>
              <a:t>Mention another abnormality on US ? </a:t>
            </a:r>
            <a:endParaRPr/>
          </a:p>
          <a:p>
            <a:pPr indent="-237172" lvl="1" marL="685800" rtl="0" algn="l">
              <a:lnSpc>
                <a:spcPct val="90000"/>
              </a:lnSpc>
              <a:spcBef>
                <a:spcPts val="500"/>
              </a:spcBef>
              <a:spcAft>
                <a:spcPts val="0"/>
              </a:spcAft>
              <a:buClr>
                <a:srgbClr val="45515E"/>
              </a:buClr>
              <a:buSzPts val="1800"/>
              <a:buChar char="o"/>
            </a:pPr>
            <a:r>
              <a:rPr lang="en-US" sz="1800"/>
              <a:t>Adnexal mass  / Tubal ring sign</a:t>
            </a:r>
            <a:endParaRPr/>
          </a:p>
          <a:p>
            <a:pPr indent="-237172" lvl="1" marL="685800" rtl="0" algn="l">
              <a:lnSpc>
                <a:spcPct val="90000"/>
              </a:lnSpc>
              <a:spcBef>
                <a:spcPts val="500"/>
              </a:spcBef>
              <a:spcAft>
                <a:spcPts val="0"/>
              </a:spcAft>
              <a:buClr>
                <a:srgbClr val="45515E"/>
              </a:buClr>
              <a:buSzPts val="1800"/>
              <a:buChar char="o"/>
            </a:pPr>
            <a:r>
              <a:rPr lang="en-US" sz="1800"/>
              <a:t>Peritoneal fluid / Interstitial line sign</a:t>
            </a:r>
            <a:endParaRPr/>
          </a:p>
          <a:p>
            <a:pPr indent="-240030" lvl="0" marL="228600" rtl="0" algn="l">
              <a:lnSpc>
                <a:spcPct val="90000"/>
              </a:lnSpc>
              <a:spcBef>
                <a:spcPts val="1000"/>
              </a:spcBef>
              <a:spcAft>
                <a:spcPts val="0"/>
              </a:spcAft>
              <a:buClr>
                <a:srgbClr val="45515E"/>
              </a:buClr>
              <a:buSzPts val="2400"/>
              <a:buChar char="❖"/>
            </a:pPr>
            <a:r>
              <a:rPr lang="en-US" sz="2400"/>
              <a:t>What’s your management if this patient comes with sever abdominal pain to ER? </a:t>
            </a:r>
            <a:endParaRPr/>
          </a:p>
          <a:p>
            <a:pPr indent="-237172" lvl="1" marL="685800" rtl="0" algn="l">
              <a:lnSpc>
                <a:spcPct val="90000"/>
              </a:lnSpc>
              <a:spcBef>
                <a:spcPts val="500"/>
              </a:spcBef>
              <a:spcAft>
                <a:spcPts val="0"/>
              </a:spcAft>
              <a:buClr>
                <a:srgbClr val="45515E"/>
              </a:buClr>
              <a:buSzPts val="1800"/>
              <a:buChar char="o"/>
            </a:pPr>
            <a:r>
              <a:rPr lang="en-US" sz="1800"/>
              <a:t>Signs of impending or ongoing ectopic mass rupture (i.e, severe or persistent abdominal pain or &gt;300 mL of free peritoneal fluid outside the pelvic cavity) </a:t>
            </a:r>
            <a:endParaRPr/>
          </a:p>
          <a:p>
            <a:pPr indent="-237172" lvl="1" marL="685800" rtl="0" algn="l">
              <a:lnSpc>
                <a:spcPct val="90000"/>
              </a:lnSpc>
              <a:spcBef>
                <a:spcPts val="500"/>
              </a:spcBef>
              <a:spcAft>
                <a:spcPts val="0"/>
              </a:spcAft>
              <a:buClr>
                <a:srgbClr val="45515E"/>
              </a:buClr>
              <a:buSzPts val="1800"/>
              <a:buChar char="o"/>
            </a:pPr>
            <a:r>
              <a:rPr lang="en-US" sz="1800"/>
              <a:t>A laparoscopic surgical approach  (laparoscopic salpigectomy)</a:t>
            </a:r>
            <a:endParaRPr/>
          </a:p>
        </p:txBody>
      </p:sp>
      <p:pic>
        <p:nvPicPr>
          <p:cNvPr descr="Ø±Ø¨ÙØ§ ØªØ­ØªÙÙ Ø§ÙØµÙØ±Ø© Ø¹ÙÙ: ââÙÙØ¬Ø§Øª ÙÙÙ ØµÙØªÙØ©ââ" id="1660" name="Google Shape;1660;p185"/>
          <p:cNvPicPr preferRelativeResize="0"/>
          <p:nvPr/>
        </p:nvPicPr>
        <p:blipFill rotWithShape="1">
          <a:blip r:embed="rId3">
            <a:alphaModFix/>
          </a:blip>
          <a:srcRect b="0" l="12490" r="12502" t="0"/>
          <a:stretch/>
        </p:blipFill>
        <p:spPr>
          <a:xfrm>
            <a:off x="8136431" y="1674256"/>
            <a:ext cx="3217367" cy="3023956"/>
          </a:xfrm>
          <a:prstGeom prst="rect">
            <a:avLst/>
          </a:prstGeom>
          <a:solidFill>
            <a:srgbClr val="FFFFFF"/>
          </a:solidFill>
          <a:ln>
            <a:noFill/>
          </a:ln>
        </p:spPr>
      </p:pic>
    </p:spTree>
  </p:cSld>
  <p:clrMapOvr>
    <a:masterClrMapping/>
  </p:clrMapOvr>
</p:sld>
</file>

<file path=ppt/slides/slide2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4" name="Shape 1664"/>
        <p:cNvGrpSpPr/>
        <p:nvPr/>
      </p:nvGrpSpPr>
      <p:grpSpPr>
        <a:xfrm>
          <a:off x="0" y="0"/>
          <a:ext cx="0" cy="0"/>
          <a:chOff x="0" y="0"/>
          <a:chExt cx="0" cy="0"/>
        </a:xfrm>
      </p:grpSpPr>
      <p:sp>
        <p:nvSpPr>
          <p:cNvPr id="1665" name="Google Shape;1665;p186"/>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3 </a:t>
            </a:r>
            <a:endParaRPr/>
          </a:p>
        </p:txBody>
      </p:sp>
      <p:sp>
        <p:nvSpPr>
          <p:cNvPr id="1666" name="Google Shape;1666;p186"/>
          <p:cNvSpPr txBox="1"/>
          <p:nvPr>
            <p:ph idx="1" type="body"/>
          </p:nvPr>
        </p:nvSpPr>
        <p:spPr>
          <a:xfrm>
            <a:off x="838199" y="1305026"/>
            <a:ext cx="7419536" cy="4871938"/>
          </a:xfrm>
          <a:prstGeom prst="rect">
            <a:avLst/>
          </a:prstGeom>
          <a:noFill/>
          <a:ln>
            <a:noFill/>
          </a:ln>
        </p:spPr>
        <p:txBody>
          <a:bodyPr anchorCtr="0" anchor="t" bIns="45700" lIns="91425" spcFirstLastPara="1" rIns="91425" wrap="square" tIns="45700">
            <a:normAutofit fontScale="85000" lnSpcReduction="20000"/>
          </a:bodyPr>
          <a:lstStyle/>
          <a:p>
            <a:pPr indent="-217169" lvl="0" marL="228600" rtl="0" algn="l">
              <a:lnSpc>
                <a:spcPct val="110000"/>
              </a:lnSpc>
              <a:spcBef>
                <a:spcPts val="0"/>
              </a:spcBef>
              <a:spcAft>
                <a:spcPts val="0"/>
              </a:spcAft>
              <a:buClr>
                <a:srgbClr val="45515E"/>
              </a:buClr>
              <a:buSzPct val="100000"/>
              <a:buChar char="❖"/>
            </a:pPr>
            <a:r>
              <a:rPr b="1" lang="en-US" sz="2400"/>
              <a:t> Findings ? </a:t>
            </a:r>
            <a:endParaRPr/>
          </a:p>
          <a:p>
            <a:pPr indent="-219075" lvl="1" marL="685800" rtl="0" algn="l">
              <a:lnSpc>
                <a:spcPct val="110000"/>
              </a:lnSpc>
              <a:spcBef>
                <a:spcPts val="0"/>
              </a:spcBef>
              <a:spcAft>
                <a:spcPts val="0"/>
              </a:spcAft>
              <a:buClr>
                <a:srgbClr val="45515E"/>
              </a:buClr>
              <a:buSzPct val="100000"/>
              <a:buChar char="o"/>
            </a:pPr>
            <a:r>
              <a:rPr lang="en-US" sz="2000"/>
              <a:t>Congested enlarged left tube with free peritoneal fluid  </a:t>
            </a:r>
            <a:endParaRPr/>
          </a:p>
          <a:p>
            <a:pPr indent="-217169" lvl="0" marL="228600" rtl="0" algn="l">
              <a:lnSpc>
                <a:spcPct val="110000"/>
              </a:lnSpc>
              <a:spcBef>
                <a:spcPts val="0"/>
              </a:spcBef>
              <a:spcAft>
                <a:spcPts val="0"/>
              </a:spcAft>
              <a:buClr>
                <a:srgbClr val="45515E"/>
              </a:buClr>
              <a:buSzPct val="100000"/>
              <a:buChar char="❖"/>
            </a:pPr>
            <a:r>
              <a:rPr b="1" lang="en-US" sz="2400"/>
              <a:t>diagnosis ? </a:t>
            </a:r>
            <a:endParaRPr/>
          </a:p>
          <a:p>
            <a:pPr indent="-219075" lvl="1" marL="685800" rtl="0" algn="l">
              <a:lnSpc>
                <a:spcPct val="110000"/>
              </a:lnSpc>
              <a:spcBef>
                <a:spcPts val="0"/>
              </a:spcBef>
              <a:spcAft>
                <a:spcPts val="0"/>
              </a:spcAft>
              <a:buClr>
                <a:srgbClr val="45515E"/>
              </a:buClr>
              <a:buSzPct val="100000"/>
              <a:buChar char="o"/>
            </a:pPr>
            <a:r>
              <a:rPr lang="en-US" sz="2000"/>
              <a:t>Ectopic pregnancy </a:t>
            </a:r>
            <a:endParaRPr/>
          </a:p>
          <a:p>
            <a:pPr indent="-217169" lvl="0" marL="228600" rtl="0" algn="l">
              <a:lnSpc>
                <a:spcPct val="110000"/>
              </a:lnSpc>
              <a:spcBef>
                <a:spcPts val="0"/>
              </a:spcBef>
              <a:spcAft>
                <a:spcPts val="0"/>
              </a:spcAft>
              <a:buClr>
                <a:srgbClr val="45515E"/>
              </a:buClr>
              <a:buSzPct val="100000"/>
              <a:buChar char="❖"/>
            </a:pPr>
            <a:r>
              <a:rPr b="1" lang="en-US" sz="2400"/>
              <a:t>Examination ? </a:t>
            </a:r>
            <a:endParaRPr b="1" sz="2400"/>
          </a:p>
          <a:p>
            <a:pPr indent="0" lvl="0" marL="228600" rtl="0" algn="l">
              <a:lnSpc>
                <a:spcPct val="110000"/>
              </a:lnSpc>
              <a:spcBef>
                <a:spcPts val="0"/>
              </a:spcBef>
              <a:spcAft>
                <a:spcPts val="0"/>
              </a:spcAft>
              <a:buNone/>
            </a:pPr>
            <a:r>
              <a:rPr b="1" lang="en-US" sz="2400"/>
              <a:t>-vital signs</a:t>
            </a:r>
            <a:endParaRPr b="1" sz="2400"/>
          </a:p>
          <a:p>
            <a:pPr indent="0" lvl="0" marL="228600" rtl="0" algn="l">
              <a:lnSpc>
                <a:spcPct val="110000"/>
              </a:lnSpc>
              <a:spcBef>
                <a:spcPts val="0"/>
              </a:spcBef>
              <a:spcAft>
                <a:spcPts val="0"/>
              </a:spcAft>
              <a:buNone/>
            </a:pPr>
            <a:r>
              <a:rPr b="1" lang="en-US" sz="2400"/>
              <a:t>-abdominal tenderness</a:t>
            </a:r>
            <a:endParaRPr b="1" sz="2400"/>
          </a:p>
          <a:p>
            <a:pPr indent="0" lvl="0" marL="228600" rtl="0" algn="l">
              <a:lnSpc>
                <a:spcPct val="110000"/>
              </a:lnSpc>
              <a:spcBef>
                <a:spcPts val="0"/>
              </a:spcBef>
              <a:spcAft>
                <a:spcPts val="0"/>
              </a:spcAft>
              <a:buNone/>
            </a:pPr>
            <a:r>
              <a:rPr b="1" lang="en-US" sz="2400"/>
              <a:t>-bimanual examination: adnexal mass, unilateral cervical motion</a:t>
            </a:r>
            <a:endParaRPr b="1" sz="2400"/>
          </a:p>
          <a:p>
            <a:pPr indent="0" lvl="0" marL="0" rtl="0" algn="l">
              <a:lnSpc>
                <a:spcPct val="110000"/>
              </a:lnSpc>
              <a:spcBef>
                <a:spcPts val="0"/>
              </a:spcBef>
              <a:spcAft>
                <a:spcPts val="0"/>
              </a:spcAft>
              <a:buNone/>
            </a:pPr>
            <a:r>
              <a:t/>
            </a:r>
            <a:endParaRPr/>
          </a:p>
          <a:p>
            <a:pPr indent="-217169" lvl="0" marL="228600" rtl="0" algn="l">
              <a:lnSpc>
                <a:spcPct val="110000"/>
              </a:lnSpc>
              <a:spcBef>
                <a:spcPts val="0"/>
              </a:spcBef>
              <a:spcAft>
                <a:spcPts val="0"/>
              </a:spcAft>
              <a:buClr>
                <a:srgbClr val="45515E"/>
              </a:buClr>
              <a:buSzPct val="100000"/>
              <a:buChar char="❖"/>
            </a:pPr>
            <a:r>
              <a:rPr b="1" lang="en-US" sz="2400"/>
              <a:t>Ultrasound finding ? </a:t>
            </a:r>
            <a:endParaRPr/>
          </a:p>
          <a:p>
            <a:pPr indent="-219075" lvl="1" marL="685800" rtl="0" algn="l">
              <a:lnSpc>
                <a:spcPct val="110000"/>
              </a:lnSpc>
              <a:spcBef>
                <a:spcPts val="0"/>
              </a:spcBef>
              <a:spcAft>
                <a:spcPts val="0"/>
              </a:spcAft>
              <a:buClr>
                <a:srgbClr val="45515E"/>
              </a:buClr>
              <a:buSzPct val="100000"/>
              <a:buChar char="o"/>
            </a:pPr>
            <a:r>
              <a:rPr lang="en-US" sz="2000"/>
              <a:t>Pseudosac , tubal ring or a non cystic adnexal mass , peritoneal free fluid , cardiac activity in tube </a:t>
            </a:r>
            <a:endParaRPr/>
          </a:p>
          <a:p>
            <a:pPr indent="-217169" lvl="0" marL="228600" rtl="0" algn="l">
              <a:lnSpc>
                <a:spcPct val="110000"/>
              </a:lnSpc>
              <a:spcBef>
                <a:spcPts val="0"/>
              </a:spcBef>
              <a:spcAft>
                <a:spcPts val="0"/>
              </a:spcAft>
              <a:buClr>
                <a:srgbClr val="45515E"/>
              </a:buClr>
              <a:buSzPct val="100000"/>
              <a:buChar char="❖"/>
            </a:pPr>
            <a:r>
              <a:rPr b="1" lang="en-US" sz="2400"/>
              <a:t>5- surgical management ? </a:t>
            </a:r>
            <a:endParaRPr/>
          </a:p>
          <a:p>
            <a:pPr indent="-219075" lvl="1" marL="685800" rtl="0" algn="l">
              <a:lnSpc>
                <a:spcPct val="110000"/>
              </a:lnSpc>
              <a:spcBef>
                <a:spcPts val="0"/>
              </a:spcBef>
              <a:spcAft>
                <a:spcPts val="0"/>
              </a:spcAft>
              <a:buClr>
                <a:srgbClr val="45515E"/>
              </a:buClr>
              <a:buSzPct val="100000"/>
              <a:buChar char="o"/>
            </a:pPr>
            <a:r>
              <a:rPr lang="en-US" sz="2000"/>
              <a:t>In the presence of a healthy contralateral tube, salpingectomy  , In women with a history of fertility-reducing factors (previous ectopic pregnancy, contralateral tubal damage, previous abdominal surgery, previous pelvic inflammatory disease), salpingotomy </a:t>
            </a:r>
            <a:endParaRPr/>
          </a:p>
        </p:txBody>
      </p:sp>
      <p:pic>
        <p:nvPicPr>
          <p:cNvPr descr="download.jpg" id="1667" name="Google Shape;1667;p186"/>
          <p:cNvPicPr preferRelativeResize="0"/>
          <p:nvPr/>
        </p:nvPicPr>
        <p:blipFill rotWithShape="1">
          <a:blip r:embed="rId3">
            <a:alphaModFix/>
          </a:blip>
          <a:srcRect b="0" l="0" r="0" t="0"/>
          <a:stretch/>
        </p:blipFill>
        <p:spPr>
          <a:xfrm>
            <a:off x="8650805" y="1305026"/>
            <a:ext cx="3430695" cy="2840470"/>
          </a:xfrm>
          <a:prstGeom prst="rect">
            <a:avLst/>
          </a:prstGeom>
          <a:noFill/>
          <a:ln>
            <a:noFill/>
          </a:ln>
        </p:spPr>
      </p:pic>
    </p:spTree>
  </p:cSld>
  <p:clrMapOvr>
    <a:masterClrMapping/>
  </p:clrMapOvr>
</p:sld>
</file>

<file path=ppt/slides/slide2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1" name="Shape 1671"/>
        <p:cNvGrpSpPr/>
        <p:nvPr/>
      </p:nvGrpSpPr>
      <p:grpSpPr>
        <a:xfrm>
          <a:off x="0" y="0"/>
          <a:ext cx="0" cy="0"/>
          <a:chOff x="0" y="0"/>
          <a:chExt cx="0" cy="0"/>
        </a:xfrm>
      </p:grpSpPr>
      <p:sp>
        <p:nvSpPr>
          <p:cNvPr id="1672" name="Google Shape;1672;p187"/>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4 </a:t>
            </a:r>
            <a:endParaRPr/>
          </a:p>
        </p:txBody>
      </p:sp>
      <p:sp>
        <p:nvSpPr>
          <p:cNvPr id="1673" name="Google Shape;1673;p187"/>
          <p:cNvSpPr txBox="1"/>
          <p:nvPr>
            <p:ph idx="1" type="body"/>
          </p:nvPr>
        </p:nvSpPr>
        <p:spPr>
          <a:xfrm>
            <a:off x="838199" y="1305026"/>
            <a:ext cx="10515599" cy="48719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45515E"/>
              </a:buClr>
              <a:buSzPts val="2800"/>
              <a:buNone/>
            </a:pPr>
            <a:r>
              <a:rPr lang="en-US"/>
              <a:t>A 33 years old G4P2+1 presents at 7 weeks of amenorrhea complaining of vaginal spotting  check her transvaginal US image , what is your next step of management ( given that both adnexa are free)</a:t>
            </a:r>
            <a:endParaRPr/>
          </a:p>
          <a:p>
            <a:pPr indent="-514350" lvl="0" marL="514350" rtl="0" algn="l">
              <a:lnSpc>
                <a:spcPct val="90000"/>
              </a:lnSpc>
              <a:spcBef>
                <a:spcPts val="1000"/>
              </a:spcBef>
              <a:spcAft>
                <a:spcPts val="0"/>
              </a:spcAft>
              <a:buClr>
                <a:srgbClr val="45515E"/>
              </a:buClr>
              <a:buSzPts val="2800"/>
              <a:buFont typeface="Calibri"/>
              <a:buAutoNum type="alphaLcPeriod"/>
            </a:pPr>
            <a:r>
              <a:rPr lang="en-US" sz="2800"/>
              <a:t>Do urine pregnancy test</a:t>
            </a:r>
            <a:endParaRPr/>
          </a:p>
          <a:p>
            <a:pPr indent="-514350" lvl="0" marL="514350" rtl="0" algn="l">
              <a:lnSpc>
                <a:spcPct val="90000"/>
              </a:lnSpc>
              <a:spcBef>
                <a:spcPts val="1000"/>
              </a:spcBef>
              <a:spcAft>
                <a:spcPts val="0"/>
              </a:spcAft>
              <a:buClr>
                <a:srgbClr val="FF0000"/>
              </a:buClr>
              <a:buSzPts val="2800"/>
              <a:buFont typeface="Calibri"/>
              <a:buAutoNum type="alphaLcPeriod"/>
            </a:pPr>
            <a:r>
              <a:rPr lang="en-US" sz="2800">
                <a:solidFill>
                  <a:srgbClr val="FF0000"/>
                </a:solidFill>
              </a:rPr>
              <a:t>Do beta HCG-titer</a:t>
            </a:r>
            <a:endParaRPr/>
          </a:p>
          <a:p>
            <a:pPr indent="-514350" lvl="0" marL="514350" rtl="0" algn="l">
              <a:lnSpc>
                <a:spcPct val="90000"/>
              </a:lnSpc>
              <a:spcBef>
                <a:spcPts val="1000"/>
              </a:spcBef>
              <a:spcAft>
                <a:spcPts val="0"/>
              </a:spcAft>
              <a:buClr>
                <a:srgbClr val="45515E"/>
              </a:buClr>
              <a:buSzPts val="2800"/>
              <a:buFont typeface="Calibri"/>
              <a:buAutoNum type="alphaLcPeriod"/>
            </a:pPr>
            <a:r>
              <a:rPr lang="en-US" sz="2800"/>
              <a:t>Discharge home after reassurance</a:t>
            </a:r>
            <a:endParaRPr/>
          </a:p>
          <a:p>
            <a:pPr indent="-514350" lvl="0" marL="514350" rtl="0" algn="l">
              <a:lnSpc>
                <a:spcPct val="90000"/>
              </a:lnSpc>
              <a:spcBef>
                <a:spcPts val="1000"/>
              </a:spcBef>
              <a:spcAft>
                <a:spcPts val="0"/>
              </a:spcAft>
              <a:buClr>
                <a:srgbClr val="45515E"/>
              </a:buClr>
              <a:buSzPts val="2800"/>
              <a:buFont typeface="Calibri"/>
              <a:buAutoNum type="alphaLcPeriod"/>
            </a:pPr>
            <a:r>
              <a:rPr lang="en-US" sz="2800"/>
              <a:t>Immediate admission </a:t>
            </a:r>
            <a:endParaRPr/>
          </a:p>
          <a:p>
            <a:pPr indent="-514350" lvl="0" marL="514350" rtl="0" algn="l">
              <a:lnSpc>
                <a:spcPct val="90000"/>
              </a:lnSpc>
              <a:spcBef>
                <a:spcPts val="1000"/>
              </a:spcBef>
              <a:spcAft>
                <a:spcPts val="0"/>
              </a:spcAft>
              <a:buClr>
                <a:srgbClr val="45515E"/>
              </a:buClr>
              <a:buSzPts val="2800"/>
              <a:buFont typeface="Calibri"/>
              <a:buAutoNum type="alphaLcPeriod"/>
            </a:pPr>
            <a:r>
              <a:rPr lang="en-US" sz="2800"/>
              <a:t>Give her misoprostol</a:t>
            </a:r>
            <a:endParaRPr/>
          </a:p>
          <a:p>
            <a:pPr indent="-50800" lvl="0" marL="228600" rtl="0" algn="l">
              <a:lnSpc>
                <a:spcPct val="90000"/>
              </a:lnSpc>
              <a:spcBef>
                <a:spcPts val="1000"/>
              </a:spcBef>
              <a:spcAft>
                <a:spcPts val="0"/>
              </a:spcAft>
              <a:buClr>
                <a:srgbClr val="45515E"/>
              </a:buClr>
              <a:buSzPts val="2800"/>
              <a:buNone/>
            </a:pPr>
            <a:r>
              <a:t/>
            </a:r>
            <a:endParaRPr/>
          </a:p>
          <a:p>
            <a:pPr indent="-50800" lvl="0" marL="228600" rtl="0" algn="l">
              <a:lnSpc>
                <a:spcPct val="90000"/>
              </a:lnSpc>
              <a:spcBef>
                <a:spcPts val="1000"/>
              </a:spcBef>
              <a:spcAft>
                <a:spcPts val="0"/>
              </a:spcAft>
              <a:buClr>
                <a:srgbClr val="45515E"/>
              </a:buClr>
              <a:buSzPts val="2800"/>
              <a:buNone/>
            </a:pPr>
            <a:r>
              <a:t/>
            </a:r>
            <a:endParaRPr/>
          </a:p>
        </p:txBody>
      </p:sp>
      <p:pic>
        <p:nvPicPr>
          <p:cNvPr id="1674" name="Google Shape;1674;p187"/>
          <p:cNvPicPr preferRelativeResize="0"/>
          <p:nvPr/>
        </p:nvPicPr>
        <p:blipFill rotWithShape="1">
          <a:blip r:embed="rId3">
            <a:alphaModFix/>
          </a:blip>
          <a:srcRect b="0" l="0" r="0" t="0"/>
          <a:stretch/>
        </p:blipFill>
        <p:spPr>
          <a:xfrm>
            <a:off x="6723875" y="2757823"/>
            <a:ext cx="4629923" cy="3072957"/>
          </a:xfrm>
          <a:prstGeom prst="rect">
            <a:avLst/>
          </a:prstGeom>
          <a:noFill/>
          <a:ln>
            <a:noFill/>
          </a:ln>
        </p:spPr>
      </p:pic>
    </p:spTree>
  </p:cSld>
  <p:clrMapOvr>
    <a:masterClrMapping/>
  </p:clrMapOvr>
</p:sld>
</file>

<file path=ppt/slides/slide2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8" name="Shape 1678"/>
        <p:cNvGrpSpPr/>
        <p:nvPr/>
      </p:nvGrpSpPr>
      <p:grpSpPr>
        <a:xfrm>
          <a:off x="0" y="0"/>
          <a:ext cx="0" cy="0"/>
          <a:chOff x="0" y="0"/>
          <a:chExt cx="0" cy="0"/>
        </a:xfrm>
      </p:grpSpPr>
      <p:sp>
        <p:nvSpPr>
          <p:cNvPr id="1679" name="Google Shape;1679;p188"/>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5  </a:t>
            </a:r>
            <a:endParaRPr/>
          </a:p>
        </p:txBody>
      </p:sp>
      <p:sp>
        <p:nvSpPr>
          <p:cNvPr id="1680" name="Google Shape;1680;p188"/>
          <p:cNvSpPr txBox="1"/>
          <p:nvPr>
            <p:ph idx="1" type="body"/>
          </p:nvPr>
        </p:nvSpPr>
        <p:spPr>
          <a:xfrm>
            <a:off x="838199" y="1305026"/>
            <a:ext cx="10515599" cy="4871938"/>
          </a:xfrm>
          <a:prstGeom prst="rect">
            <a:avLst/>
          </a:prstGeom>
          <a:noFill/>
          <a:ln>
            <a:noFill/>
          </a:ln>
        </p:spPr>
        <p:txBody>
          <a:bodyPr anchorCtr="0" anchor="t" bIns="45700" lIns="91425" spcFirstLastPara="1" rIns="91425" wrap="square" tIns="45700">
            <a:noAutofit/>
          </a:bodyPr>
          <a:lstStyle/>
          <a:p>
            <a:pPr indent="-50800" lvl="0" marL="228600" rtl="0" algn="l">
              <a:lnSpc>
                <a:spcPct val="90000"/>
              </a:lnSpc>
              <a:spcBef>
                <a:spcPts val="0"/>
              </a:spcBef>
              <a:spcAft>
                <a:spcPts val="0"/>
              </a:spcAft>
              <a:buClr>
                <a:srgbClr val="45515E"/>
              </a:buClr>
              <a:buSzPts val="2800"/>
              <a:buNone/>
            </a:pPr>
            <a:r>
              <a:t/>
            </a:r>
            <a:endParaRPr sz="2400"/>
          </a:p>
          <a:p>
            <a:pPr indent="-203200" lvl="0" marL="228600" rtl="0" algn="l">
              <a:lnSpc>
                <a:spcPct val="90000"/>
              </a:lnSpc>
              <a:spcBef>
                <a:spcPts val="1000"/>
              </a:spcBef>
              <a:spcAft>
                <a:spcPts val="0"/>
              </a:spcAft>
              <a:buClr>
                <a:srgbClr val="45515E"/>
              </a:buClr>
              <a:buSzPts val="2400"/>
              <a:buChar char="❖"/>
            </a:pPr>
            <a:r>
              <a:rPr lang="en-US" sz="2400"/>
              <a:t>Mention 8 findings in history?</a:t>
            </a:r>
            <a:endParaRPr sz="2400"/>
          </a:p>
          <a:p>
            <a:pPr indent="0" lvl="0" marL="228600" rtl="0" algn="l">
              <a:lnSpc>
                <a:spcPct val="90000"/>
              </a:lnSpc>
              <a:spcBef>
                <a:spcPts val="1000"/>
              </a:spcBef>
              <a:spcAft>
                <a:spcPts val="0"/>
              </a:spcAft>
              <a:buNone/>
            </a:pPr>
            <a:r>
              <a:rPr lang="en-US" sz="2400"/>
              <a:t>1.vaginal bleeding</a:t>
            </a:r>
            <a:endParaRPr sz="2400"/>
          </a:p>
          <a:p>
            <a:pPr indent="0" lvl="0" marL="228600" rtl="0" algn="l">
              <a:lnSpc>
                <a:spcPct val="90000"/>
              </a:lnSpc>
              <a:spcBef>
                <a:spcPts val="1000"/>
              </a:spcBef>
              <a:spcAft>
                <a:spcPts val="0"/>
              </a:spcAft>
              <a:buNone/>
            </a:pPr>
            <a:r>
              <a:rPr lang="en-US" sz="2400"/>
              <a:t>2.abdominal pain</a:t>
            </a:r>
            <a:endParaRPr sz="2400"/>
          </a:p>
          <a:p>
            <a:pPr indent="0" lvl="0" marL="228600" rtl="0" algn="l">
              <a:lnSpc>
                <a:spcPct val="90000"/>
              </a:lnSpc>
              <a:spcBef>
                <a:spcPts val="1000"/>
              </a:spcBef>
              <a:spcAft>
                <a:spcPts val="0"/>
              </a:spcAft>
              <a:buNone/>
            </a:pPr>
            <a:r>
              <a:rPr lang="en-US" sz="2400"/>
              <a:t>3.previous ectopic pregnancy</a:t>
            </a:r>
            <a:endParaRPr sz="2400"/>
          </a:p>
          <a:p>
            <a:pPr indent="0" lvl="0" marL="228600" rtl="0" algn="l">
              <a:lnSpc>
                <a:spcPct val="90000"/>
              </a:lnSpc>
              <a:spcBef>
                <a:spcPts val="1000"/>
              </a:spcBef>
              <a:spcAft>
                <a:spcPts val="0"/>
              </a:spcAft>
              <a:buNone/>
            </a:pPr>
            <a:r>
              <a:rPr lang="en-US" sz="2400"/>
              <a:t>4.previous tubal surgery</a:t>
            </a:r>
            <a:endParaRPr sz="2400"/>
          </a:p>
          <a:p>
            <a:pPr indent="0" lvl="0" marL="228600" rtl="0" algn="l">
              <a:lnSpc>
                <a:spcPct val="90000"/>
              </a:lnSpc>
              <a:spcBef>
                <a:spcPts val="1000"/>
              </a:spcBef>
              <a:spcAft>
                <a:spcPts val="0"/>
              </a:spcAft>
              <a:buNone/>
            </a:pPr>
            <a:r>
              <a:rPr lang="en-US" sz="2400"/>
              <a:t>5.previous history of PID</a:t>
            </a:r>
            <a:endParaRPr sz="2400"/>
          </a:p>
          <a:p>
            <a:pPr indent="0" lvl="0" marL="228600" rtl="0" algn="l">
              <a:lnSpc>
                <a:spcPct val="90000"/>
              </a:lnSpc>
              <a:spcBef>
                <a:spcPts val="1000"/>
              </a:spcBef>
              <a:spcAft>
                <a:spcPts val="0"/>
              </a:spcAft>
              <a:buNone/>
            </a:pPr>
            <a:r>
              <a:rPr lang="en-US" sz="2400"/>
              <a:t>6.Use of IUD</a:t>
            </a:r>
            <a:endParaRPr sz="2400"/>
          </a:p>
          <a:p>
            <a:pPr indent="0" lvl="0" marL="228600" rtl="0" algn="l">
              <a:lnSpc>
                <a:spcPct val="90000"/>
              </a:lnSpc>
              <a:spcBef>
                <a:spcPts val="1000"/>
              </a:spcBef>
              <a:spcAft>
                <a:spcPts val="0"/>
              </a:spcAft>
              <a:buNone/>
            </a:pPr>
            <a:r>
              <a:rPr lang="en-US" sz="2400"/>
              <a:t>7.Smoking</a:t>
            </a:r>
            <a:endParaRPr sz="2400"/>
          </a:p>
          <a:p>
            <a:pPr indent="0" lvl="0" marL="228600" rtl="0" algn="l">
              <a:lnSpc>
                <a:spcPct val="90000"/>
              </a:lnSpc>
              <a:spcBef>
                <a:spcPts val="1000"/>
              </a:spcBef>
              <a:spcAft>
                <a:spcPts val="0"/>
              </a:spcAft>
              <a:buNone/>
            </a:pPr>
            <a:r>
              <a:rPr lang="en-US" sz="2400"/>
              <a:t>8.age</a:t>
            </a:r>
            <a:endParaRPr sz="2400"/>
          </a:p>
          <a:p>
            <a:pPr indent="-50800" lvl="0" marL="228600" rtl="0" algn="l">
              <a:lnSpc>
                <a:spcPct val="90000"/>
              </a:lnSpc>
              <a:spcBef>
                <a:spcPts val="1000"/>
              </a:spcBef>
              <a:spcAft>
                <a:spcPts val="0"/>
              </a:spcAft>
              <a:buClr>
                <a:srgbClr val="45515E"/>
              </a:buClr>
              <a:buSzPts val="2800"/>
              <a:buNone/>
            </a:pPr>
            <a:r>
              <a:t/>
            </a:r>
            <a:endParaRPr sz="2400"/>
          </a:p>
        </p:txBody>
      </p:sp>
      <p:pic>
        <p:nvPicPr>
          <p:cNvPr id="1681" name="Google Shape;1681;p188"/>
          <p:cNvPicPr preferRelativeResize="0"/>
          <p:nvPr/>
        </p:nvPicPr>
        <p:blipFill rotWithShape="1">
          <a:blip r:embed="rId3">
            <a:alphaModFix/>
          </a:blip>
          <a:srcRect b="0" l="0" r="0" t="0"/>
          <a:stretch/>
        </p:blipFill>
        <p:spPr>
          <a:xfrm>
            <a:off x="6371128" y="1714500"/>
            <a:ext cx="4982670" cy="3429000"/>
          </a:xfrm>
          <a:prstGeom prst="rect">
            <a:avLst/>
          </a:prstGeom>
          <a:noFill/>
          <a:ln>
            <a:noFill/>
          </a:ln>
        </p:spPr>
      </p:pic>
    </p:spTree>
  </p:cSld>
  <p:clrMapOvr>
    <a:masterClrMapping/>
  </p:clrMapOvr>
</p:sld>
</file>

<file path=ppt/slides/slide2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5" name="Shape 1685"/>
        <p:cNvGrpSpPr/>
        <p:nvPr/>
      </p:nvGrpSpPr>
      <p:grpSpPr>
        <a:xfrm>
          <a:off x="0" y="0"/>
          <a:ext cx="0" cy="0"/>
          <a:chOff x="0" y="0"/>
          <a:chExt cx="0" cy="0"/>
        </a:xfrm>
      </p:grpSpPr>
      <p:sp>
        <p:nvSpPr>
          <p:cNvPr id="1686" name="Google Shape;1686;g30ca38124cc_0_429"/>
          <p:cNvSpPr txBox="1"/>
          <p:nvPr>
            <p:ph type="title"/>
          </p:nvPr>
        </p:nvSpPr>
        <p:spPr>
          <a:xfrm>
            <a:off x="838200" y="365125"/>
            <a:ext cx="10515600" cy="7623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5  </a:t>
            </a:r>
            <a:endParaRPr/>
          </a:p>
        </p:txBody>
      </p:sp>
      <p:sp>
        <p:nvSpPr>
          <p:cNvPr id="1687" name="Google Shape;1687;g30ca38124cc_0_429"/>
          <p:cNvSpPr txBox="1"/>
          <p:nvPr>
            <p:ph idx="1" type="body"/>
          </p:nvPr>
        </p:nvSpPr>
        <p:spPr>
          <a:xfrm>
            <a:off x="463325" y="1305025"/>
            <a:ext cx="8599800" cy="48720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1000"/>
              </a:spcBef>
              <a:spcAft>
                <a:spcPts val="0"/>
              </a:spcAft>
              <a:buNone/>
            </a:pPr>
            <a:r>
              <a:t/>
            </a:r>
            <a:endParaRPr/>
          </a:p>
          <a:p>
            <a:pPr indent="-266700" lvl="0" marL="228600" rtl="0" algn="l">
              <a:spcBef>
                <a:spcPts val="1000"/>
              </a:spcBef>
              <a:spcAft>
                <a:spcPts val="0"/>
              </a:spcAft>
              <a:buSzPts val="2400"/>
              <a:buChar char="❖"/>
            </a:pPr>
            <a:r>
              <a:rPr lang="en-US" sz="2400"/>
              <a:t>Mention findings in physical Examination?</a:t>
            </a:r>
            <a:endParaRPr sz="2400"/>
          </a:p>
          <a:p>
            <a:pPr indent="0" lvl="0" marL="0" rtl="0" algn="l">
              <a:spcBef>
                <a:spcPts val="1000"/>
              </a:spcBef>
              <a:spcAft>
                <a:spcPts val="0"/>
              </a:spcAft>
              <a:buNone/>
            </a:pPr>
            <a:r>
              <a:rPr lang="en-US" sz="2400"/>
              <a:t>abdominal tenderness, adnexal mass, </a:t>
            </a:r>
            <a:endParaRPr sz="2400"/>
          </a:p>
          <a:p>
            <a:pPr indent="0" lvl="0" marL="0" rtl="0" algn="l">
              <a:spcBef>
                <a:spcPts val="1000"/>
              </a:spcBef>
              <a:spcAft>
                <a:spcPts val="0"/>
              </a:spcAft>
              <a:buNone/>
            </a:pPr>
            <a:r>
              <a:rPr lang="en-US" sz="2400"/>
              <a:t>unilateral cervical motion</a:t>
            </a:r>
            <a:endParaRPr sz="2400"/>
          </a:p>
          <a:p>
            <a:pPr indent="0" lvl="0" marL="0" rtl="0" algn="l">
              <a:spcBef>
                <a:spcPts val="1000"/>
              </a:spcBef>
              <a:spcAft>
                <a:spcPts val="0"/>
              </a:spcAft>
              <a:buNone/>
            </a:pPr>
            <a:r>
              <a:t/>
            </a:r>
            <a:endParaRPr sz="2400"/>
          </a:p>
          <a:p>
            <a:pPr indent="-228600" lvl="0" marL="228600" rtl="0" algn="l">
              <a:lnSpc>
                <a:spcPct val="90000"/>
              </a:lnSpc>
              <a:spcBef>
                <a:spcPts val="1000"/>
              </a:spcBef>
              <a:spcAft>
                <a:spcPts val="0"/>
              </a:spcAft>
              <a:buClr>
                <a:srgbClr val="45515E"/>
              </a:buClr>
              <a:buSzPts val="2800"/>
              <a:buChar char="❖"/>
            </a:pPr>
            <a:r>
              <a:rPr lang="en-US"/>
              <a:t>Shape in ultrasound?</a:t>
            </a:r>
            <a:endParaRPr/>
          </a:p>
          <a:p>
            <a:pPr indent="0" lvl="0" marL="0" rtl="0" algn="l">
              <a:lnSpc>
                <a:spcPct val="90000"/>
              </a:lnSpc>
              <a:spcBef>
                <a:spcPts val="1000"/>
              </a:spcBef>
              <a:spcAft>
                <a:spcPts val="0"/>
              </a:spcAft>
              <a:buNone/>
            </a:pPr>
            <a:r>
              <a:rPr lang="en-US"/>
              <a:t>pseudosac ,can change shape </a:t>
            </a:r>
            <a:endParaRPr/>
          </a:p>
          <a:p>
            <a:pPr indent="0" lvl="0" marL="0" rtl="0" algn="l">
              <a:lnSpc>
                <a:spcPct val="90000"/>
              </a:lnSpc>
              <a:spcBef>
                <a:spcPts val="1000"/>
              </a:spcBef>
              <a:spcAft>
                <a:spcPts val="0"/>
              </a:spcAft>
              <a:buNone/>
            </a:pPr>
            <a:r>
              <a:rPr lang="en-US"/>
              <a:t>during the scan </a:t>
            </a:r>
            <a:endParaRPr/>
          </a:p>
          <a:p>
            <a:pPr indent="0" lvl="0" marL="0" rtl="0" algn="l">
              <a:lnSpc>
                <a:spcPct val="90000"/>
              </a:lnSpc>
              <a:spcBef>
                <a:spcPts val="1000"/>
              </a:spcBef>
              <a:spcAft>
                <a:spcPts val="0"/>
              </a:spcAft>
              <a:buNone/>
            </a:pPr>
            <a:r>
              <a:t/>
            </a:r>
            <a:endParaRPr/>
          </a:p>
          <a:p>
            <a:pPr indent="-228600" lvl="0" marL="228600" rtl="0" algn="l">
              <a:lnSpc>
                <a:spcPct val="90000"/>
              </a:lnSpc>
              <a:spcBef>
                <a:spcPts val="1000"/>
              </a:spcBef>
              <a:spcAft>
                <a:spcPts val="0"/>
              </a:spcAft>
              <a:buClr>
                <a:srgbClr val="45515E"/>
              </a:buClr>
              <a:buSzPts val="2800"/>
              <a:buChar char="❖"/>
            </a:pPr>
            <a:r>
              <a:rPr lang="en-US"/>
              <a:t>The most relevant lab test:</a:t>
            </a:r>
            <a:endParaRPr/>
          </a:p>
          <a:p>
            <a:pPr indent="-228600" lvl="1" marL="685800" rtl="0" algn="l">
              <a:lnSpc>
                <a:spcPct val="90000"/>
              </a:lnSpc>
              <a:spcBef>
                <a:spcPts val="500"/>
              </a:spcBef>
              <a:spcAft>
                <a:spcPts val="0"/>
              </a:spcAft>
              <a:buClr>
                <a:srgbClr val="45515E"/>
              </a:buClr>
              <a:buSzPts val="2400"/>
              <a:buChar char="o"/>
            </a:pPr>
            <a:r>
              <a:rPr lang="en-US"/>
              <a:t>B-HCG</a:t>
            </a:r>
            <a:endParaRPr/>
          </a:p>
        </p:txBody>
      </p:sp>
      <p:pic>
        <p:nvPicPr>
          <p:cNvPr id="1688" name="Google Shape;1688;g30ca38124cc_0_429"/>
          <p:cNvPicPr preferRelativeResize="0"/>
          <p:nvPr/>
        </p:nvPicPr>
        <p:blipFill rotWithShape="1">
          <a:blip r:embed="rId3">
            <a:alphaModFix/>
          </a:blip>
          <a:srcRect b="0" l="0" r="0" t="0"/>
          <a:stretch/>
        </p:blipFill>
        <p:spPr>
          <a:xfrm>
            <a:off x="6371128" y="1714500"/>
            <a:ext cx="4982670" cy="3429001"/>
          </a:xfrm>
          <a:prstGeom prst="rect">
            <a:avLst/>
          </a:prstGeom>
          <a:noFill/>
          <a:ln>
            <a:noFill/>
          </a:ln>
        </p:spPr>
      </p:pic>
    </p:spTree>
  </p:cSld>
  <p:clrMapOvr>
    <a:masterClrMapping/>
  </p:clrMapOvr>
</p:sld>
</file>

<file path=ppt/slides/slide2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2" name="Shape 1692"/>
        <p:cNvGrpSpPr/>
        <p:nvPr/>
      </p:nvGrpSpPr>
      <p:grpSpPr>
        <a:xfrm>
          <a:off x="0" y="0"/>
          <a:ext cx="0" cy="0"/>
          <a:chOff x="0" y="0"/>
          <a:chExt cx="0" cy="0"/>
        </a:xfrm>
      </p:grpSpPr>
      <p:sp>
        <p:nvSpPr>
          <p:cNvPr id="1693" name="Google Shape;1693;g30ca38124cc_0_218"/>
          <p:cNvSpPr txBox="1"/>
          <p:nvPr>
            <p:ph type="title"/>
          </p:nvPr>
        </p:nvSpPr>
        <p:spPr>
          <a:xfrm>
            <a:off x="838200" y="365125"/>
            <a:ext cx="10515600" cy="7623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6  </a:t>
            </a:r>
            <a:endParaRPr/>
          </a:p>
        </p:txBody>
      </p:sp>
      <p:sp>
        <p:nvSpPr>
          <p:cNvPr id="1694" name="Google Shape;1694;g30ca38124cc_0_218"/>
          <p:cNvSpPr txBox="1"/>
          <p:nvPr>
            <p:ph idx="1" type="body"/>
          </p:nvPr>
        </p:nvSpPr>
        <p:spPr>
          <a:xfrm>
            <a:off x="838200" y="1305025"/>
            <a:ext cx="5818500" cy="4872000"/>
          </a:xfrm>
          <a:prstGeom prst="rect">
            <a:avLst/>
          </a:prstGeom>
          <a:noFill/>
          <a:ln>
            <a:noFill/>
          </a:ln>
        </p:spPr>
        <p:txBody>
          <a:bodyPr anchorCtr="0" anchor="t" bIns="45700" lIns="91425" spcFirstLastPara="1" rIns="91425" wrap="square" tIns="45700">
            <a:noAutofit/>
          </a:bodyPr>
          <a:lstStyle/>
          <a:p>
            <a:pPr indent="0" lvl="0" marL="0" rtl="0" algn="l">
              <a:spcBef>
                <a:spcPts val="1000"/>
              </a:spcBef>
              <a:spcAft>
                <a:spcPts val="0"/>
              </a:spcAft>
              <a:buNone/>
            </a:pPr>
            <a:r>
              <a:rPr lang="en-US" sz="2400">
                <a:solidFill>
                  <a:schemeClr val="dk1"/>
                </a:solidFill>
                <a:latin typeface="Arial"/>
                <a:ea typeface="Arial"/>
                <a:cs typeface="Arial"/>
                <a:sym typeface="Arial"/>
              </a:rPr>
              <a:t>A patient came to the clinic one month after inserting IUD.</a:t>
            </a:r>
            <a:endParaRPr sz="2400">
              <a:solidFill>
                <a:schemeClr val="dk1"/>
              </a:solidFill>
              <a:latin typeface="Arial"/>
              <a:ea typeface="Arial"/>
              <a:cs typeface="Arial"/>
              <a:sym typeface="Arial"/>
            </a:endParaRPr>
          </a:p>
          <a:p>
            <a:pPr indent="-228600" lvl="1" marL="685800" rtl="0" algn="l">
              <a:lnSpc>
                <a:spcPct val="90000"/>
              </a:lnSpc>
              <a:spcBef>
                <a:spcPts val="500"/>
              </a:spcBef>
              <a:spcAft>
                <a:spcPts val="0"/>
              </a:spcAft>
              <a:buClr>
                <a:srgbClr val="45515E"/>
              </a:buClr>
              <a:buSzPts val="2400"/>
              <a:buChar char="o"/>
            </a:pPr>
            <a:r>
              <a:rPr lang="en-US">
                <a:solidFill>
                  <a:schemeClr val="dk1"/>
                </a:solidFill>
                <a:latin typeface="Arial"/>
                <a:ea typeface="Arial"/>
                <a:cs typeface="Arial"/>
                <a:sym typeface="Arial"/>
              </a:rPr>
              <a:t>LMP: before one month . US was perfomed</a:t>
            </a:r>
            <a:endParaRPr>
              <a:solidFill>
                <a:schemeClr val="dk1"/>
              </a:solidFill>
              <a:latin typeface="Arial"/>
              <a:ea typeface="Arial"/>
              <a:cs typeface="Arial"/>
              <a:sym typeface="Arial"/>
            </a:endParaRPr>
          </a:p>
          <a:p>
            <a:pPr indent="0" lvl="0" marL="685800" rtl="0" algn="l">
              <a:lnSpc>
                <a:spcPct val="90000"/>
              </a:lnSpc>
              <a:spcBef>
                <a:spcPts val="500"/>
              </a:spcBef>
              <a:spcAft>
                <a:spcPts val="0"/>
              </a:spcAft>
              <a:buNone/>
            </a:pPr>
            <a:r>
              <a:t/>
            </a:r>
            <a:endParaRPr sz="2400">
              <a:solidFill>
                <a:schemeClr val="dk1"/>
              </a:solidFill>
              <a:latin typeface="Arial"/>
              <a:ea typeface="Arial"/>
              <a:cs typeface="Arial"/>
              <a:sym typeface="Arial"/>
            </a:endParaRPr>
          </a:p>
          <a:p>
            <a:pPr indent="0" lvl="0" marL="0" rtl="0" algn="l">
              <a:spcBef>
                <a:spcPts val="1000"/>
              </a:spcBef>
              <a:spcAft>
                <a:spcPts val="0"/>
              </a:spcAft>
              <a:buNone/>
            </a:pPr>
            <a:r>
              <a:rPr lang="en-US" sz="2400">
                <a:solidFill>
                  <a:schemeClr val="dk1"/>
                </a:solidFill>
              </a:rPr>
              <a:t>1.  What is the indication to do TVUS for this patiet?</a:t>
            </a:r>
            <a:endParaRPr sz="2400">
              <a:solidFill>
                <a:schemeClr val="dk1"/>
              </a:solidFill>
            </a:endParaRPr>
          </a:p>
          <a:p>
            <a:pPr indent="0" lvl="0" marL="0" rtl="0" algn="l">
              <a:spcBef>
                <a:spcPts val="1000"/>
              </a:spcBef>
              <a:spcAft>
                <a:spcPts val="0"/>
              </a:spcAft>
              <a:buNone/>
            </a:pPr>
            <a:r>
              <a:rPr lang="en-US" sz="2400">
                <a:solidFill>
                  <a:schemeClr val="dk1"/>
                </a:solidFill>
              </a:rPr>
              <a:t>amenorrhea , TO RULE out ectopic pregnancy</a:t>
            </a:r>
            <a:endParaRPr sz="2400">
              <a:solidFill>
                <a:schemeClr val="dk1"/>
              </a:solidFill>
            </a:endParaRPr>
          </a:p>
          <a:p>
            <a:pPr indent="0" lvl="0" marL="0" rtl="0" algn="l">
              <a:spcBef>
                <a:spcPts val="1000"/>
              </a:spcBef>
              <a:spcAft>
                <a:spcPts val="0"/>
              </a:spcAft>
              <a:buNone/>
            </a:pPr>
            <a:r>
              <a:t/>
            </a:r>
            <a:endParaRPr sz="2400">
              <a:solidFill>
                <a:schemeClr val="dk1"/>
              </a:solidFill>
            </a:endParaRPr>
          </a:p>
          <a:p>
            <a:pPr indent="0" lvl="0" marL="0" rtl="0" algn="l">
              <a:spcBef>
                <a:spcPts val="1000"/>
              </a:spcBef>
              <a:spcAft>
                <a:spcPts val="0"/>
              </a:spcAft>
              <a:buNone/>
            </a:pPr>
            <a:r>
              <a:rPr lang="en-US" sz="2400">
                <a:solidFill>
                  <a:schemeClr val="dk1"/>
                </a:solidFill>
              </a:rPr>
              <a:t>2. The finding in US?</a:t>
            </a:r>
            <a:endParaRPr sz="2400">
              <a:solidFill>
                <a:schemeClr val="dk1"/>
              </a:solidFill>
            </a:endParaRPr>
          </a:p>
          <a:p>
            <a:pPr indent="0" lvl="0" marL="0" rtl="0" algn="l">
              <a:spcBef>
                <a:spcPts val="1000"/>
              </a:spcBef>
              <a:spcAft>
                <a:spcPts val="0"/>
              </a:spcAft>
              <a:buNone/>
            </a:pPr>
            <a:r>
              <a:rPr lang="en-US" sz="2400">
                <a:solidFill>
                  <a:schemeClr val="dk1"/>
                </a:solidFill>
              </a:rPr>
              <a:t>empty uterus (endometrial stripe), no gestational sac, no IUD</a:t>
            </a:r>
            <a:endParaRPr sz="2400">
              <a:solidFill>
                <a:schemeClr val="dk1"/>
              </a:solidFill>
            </a:endParaRPr>
          </a:p>
          <a:p>
            <a:pPr indent="0" lvl="0" marL="0" rtl="0" algn="l">
              <a:spcBef>
                <a:spcPts val="1000"/>
              </a:spcBef>
              <a:spcAft>
                <a:spcPts val="0"/>
              </a:spcAft>
              <a:buNone/>
            </a:pPr>
            <a:r>
              <a:t/>
            </a:r>
            <a:endParaRPr sz="2400">
              <a:solidFill>
                <a:schemeClr val="dk1"/>
              </a:solidFill>
            </a:endParaRPr>
          </a:p>
          <a:p>
            <a:pPr indent="0" lvl="0" marL="0" rtl="0" algn="l">
              <a:spcBef>
                <a:spcPts val="1000"/>
              </a:spcBef>
              <a:spcAft>
                <a:spcPts val="0"/>
              </a:spcAft>
              <a:buNone/>
            </a:pPr>
            <a:r>
              <a:t/>
            </a:r>
            <a:endParaRPr sz="2400">
              <a:solidFill>
                <a:schemeClr val="dk1"/>
              </a:solidFill>
            </a:endParaRPr>
          </a:p>
          <a:p>
            <a:pPr indent="0" lvl="0" marL="685800" rtl="0" algn="l">
              <a:lnSpc>
                <a:spcPct val="90000"/>
              </a:lnSpc>
              <a:spcBef>
                <a:spcPts val="500"/>
              </a:spcBef>
              <a:spcAft>
                <a:spcPts val="0"/>
              </a:spcAft>
              <a:buNone/>
            </a:pPr>
            <a:r>
              <a:t/>
            </a:r>
            <a:endParaRPr sz="2400">
              <a:solidFill>
                <a:schemeClr val="dk1"/>
              </a:solidFill>
              <a:latin typeface="Arial"/>
              <a:ea typeface="Arial"/>
              <a:cs typeface="Arial"/>
              <a:sym typeface="Arial"/>
            </a:endParaRPr>
          </a:p>
          <a:p>
            <a:pPr indent="-50800" lvl="0" marL="228600" rtl="0" algn="l">
              <a:lnSpc>
                <a:spcPct val="90000"/>
              </a:lnSpc>
              <a:spcBef>
                <a:spcPts val="1000"/>
              </a:spcBef>
              <a:spcAft>
                <a:spcPts val="0"/>
              </a:spcAft>
              <a:buClr>
                <a:srgbClr val="45515E"/>
              </a:buClr>
              <a:buSzPts val="2800"/>
              <a:buNone/>
            </a:pPr>
            <a:r>
              <a:t/>
            </a:r>
            <a:endParaRPr sz="2400"/>
          </a:p>
          <a:p>
            <a:pPr indent="-50800" lvl="0" marL="228600" rtl="0" algn="l">
              <a:lnSpc>
                <a:spcPct val="90000"/>
              </a:lnSpc>
              <a:spcBef>
                <a:spcPts val="1000"/>
              </a:spcBef>
              <a:spcAft>
                <a:spcPts val="0"/>
              </a:spcAft>
              <a:buClr>
                <a:srgbClr val="45515E"/>
              </a:buClr>
              <a:buSzPts val="2800"/>
              <a:buNone/>
            </a:pPr>
            <a:r>
              <a:t/>
            </a:r>
            <a:endParaRPr sz="2400"/>
          </a:p>
        </p:txBody>
      </p:sp>
      <p:pic>
        <p:nvPicPr>
          <p:cNvPr id="1695" name="Google Shape;1695;g30ca38124cc_0_218"/>
          <p:cNvPicPr preferRelativeResize="0"/>
          <p:nvPr/>
        </p:nvPicPr>
        <p:blipFill>
          <a:blip r:embed="rId3">
            <a:alphaModFix/>
          </a:blip>
          <a:stretch>
            <a:fillRect/>
          </a:stretch>
        </p:blipFill>
        <p:spPr>
          <a:xfrm>
            <a:off x="7563648" y="1674850"/>
            <a:ext cx="4322374" cy="3905250"/>
          </a:xfrm>
          <a:prstGeom prst="rect">
            <a:avLst/>
          </a:prstGeom>
          <a:noFill/>
          <a:ln>
            <a:noFill/>
          </a:ln>
        </p:spPr>
      </p:pic>
    </p:spTree>
  </p:cSld>
  <p:clrMapOvr>
    <a:masterClrMapping/>
  </p:clrMapOvr>
</p:sld>
</file>

<file path=ppt/slides/slide2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9" name="Shape 1699"/>
        <p:cNvGrpSpPr/>
        <p:nvPr/>
      </p:nvGrpSpPr>
      <p:grpSpPr>
        <a:xfrm>
          <a:off x="0" y="0"/>
          <a:ext cx="0" cy="0"/>
          <a:chOff x="0" y="0"/>
          <a:chExt cx="0" cy="0"/>
        </a:xfrm>
      </p:grpSpPr>
      <p:sp>
        <p:nvSpPr>
          <p:cNvPr id="1700" name="Google Shape;1700;g30ca38124cc_0_435"/>
          <p:cNvSpPr txBox="1"/>
          <p:nvPr>
            <p:ph type="title"/>
          </p:nvPr>
        </p:nvSpPr>
        <p:spPr>
          <a:xfrm>
            <a:off x="838200" y="365125"/>
            <a:ext cx="10515600" cy="7623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6  </a:t>
            </a:r>
            <a:endParaRPr/>
          </a:p>
        </p:txBody>
      </p:sp>
      <p:sp>
        <p:nvSpPr>
          <p:cNvPr id="1701" name="Google Shape;1701;g30ca38124cc_0_435"/>
          <p:cNvSpPr txBox="1"/>
          <p:nvPr>
            <p:ph idx="1" type="body"/>
          </p:nvPr>
        </p:nvSpPr>
        <p:spPr>
          <a:xfrm>
            <a:off x="838200" y="1305025"/>
            <a:ext cx="6218400" cy="4872000"/>
          </a:xfrm>
          <a:prstGeom prst="rect">
            <a:avLst/>
          </a:prstGeom>
          <a:noFill/>
          <a:ln>
            <a:noFill/>
          </a:ln>
        </p:spPr>
        <p:txBody>
          <a:bodyPr anchorCtr="0" anchor="t" bIns="45700" lIns="91425" spcFirstLastPara="1" rIns="91425" wrap="square" tIns="45700">
            <a:noAutofit/>
          </a:bodyPr>
          <a:lstStyle/>
          <a:p>
            <a:pPr indent="0" lvl="0" marL="0" rtl="0" algn="l">
              <a:spcBef>
                <a:spcPts val="1000"/>
              </a:spcBef>
              <a:spcAft>
                <a:spcPts val="0"/>
              </a:spcAft>
              <a:buNone/>
            </a:pPr>
            <a:r>
              <a:rPr lang="en-US" sz="2400">
                <a:solidFill>
                  <a:schemeClr val="dk1"/>
                </a:solidFill>
              </a:rPr>
              <a:t>3.What are the risk factors for your diagnosis?</a:t>
            </a:r>
            <a:endParaRPr sz="2400">
              <a:solidFill>
                <a:schemeClr val="dk1"/>
              </a:solidFill>
            </a:endParaRPr>
          </a:p>
          <a:p>
            <a:pPr indent="0" lvl="0" marL="228600" rtl="0" algn="l">
              <a:spcBef>
                <a:spcPts val="1000"/>
              </a:spcBef>
              <a:spcAft>
                <a:spcPts val="0"/>
              </a:spcAft>
              <a:buClr>
                <a:schemeClr val="dk1"/>
              </a:buClr>
              <a:buSzPts val="1100"/>
              <a:buFont typeface="Arial"/>
              <a:buNone/>
            </a:pPr>
            <a:r>
              <a:rPr lang="en-US" sz="2400"/>
              <a:t>.previous ectopic pregnancy</a:t>
            </a:r>
            <a:endParaRPr sz="2400"/>
          </a:p>
          <a:p>
            <a:pPr indent="0" lvl="0" marL="228600" rtl="0" algn="l">
              <a:spcBef>
                <a:spcPts val="1000"/>
              </a:spcBef>
              <a:spcAft>
                <a:spcPts val="0"/>
              </a:spcAft>
              <a:buClr>
                <a:schemeClr val="dk1"/>
              </a:buClr>
              <a:buSzPts val="1100"/>
              <a:buFont typeface="Arial"/>
              <a:buNone/>
            </a:pPr>
            <a:r>
              <a:rPr lang="en-US" sz="2400"/>
              <a:t>previous tubal surgery</a:t>
            </a:r>
            <a:endParaRPr sz="2400"/>
          </a:p>
          <a:p>
            <a:pPr indent="0" lvl="0" marL="228600" rtl="0" algn="l">
              <a:spcBef>
                <a:spcPts val="1000"/>
              </a:spcBef>
              <a:spcAft>
                <a:spcPts val="0"/>
              </a:spcAft>
              <a:buClr>
                <a:schemeClr val="dk1"/>
              </a:buClr>
              <a:buSzPts val="1100"/>
              <a:buFont typeface="Arial"/>
              <a:buNone/>
            </a:pPr>
            <a:r>
              <a:rPr lang="en-US" sz="2400"/>
              <a:t>previous history of PID</a:t>
            </a:r>
            <a:endParaRPr sz="2400"/>
          </a:p>
          <a:p>
            <a:pPr indent="0" lvl="0" marL="228600" rtl="0" algn="l">
              <a:spcBef>
                <a:spcPts val="1000"/>
              </a:spcBef>
              <a:spcAft>
                <a:spcPts val="0"/>
              </a:spcAft>
              <a:buClr>
                <a:schemeClr val="dk1"/>
              </a:buClr>
              <a:buSzPts val="1100"/>
              <a:buFont typeface="Arial"/>
              <a:buNone/>
            </a:pPr>
            <a:r>
              <a:rPr lang="en-US" sz="2400"/>
              <a:t>Use of IUD</a:t>
            </a:r>
            <a:endParaRPr sz="2400"/>
          </a:p>
          <a:p>
            <a:pPr indent="0" lvl="0" marL="228600" rtl="0" algn="l">
              <a:spcBef>
                <a:spcPts val="1000"/>
              </a:spcBef>
              <a:spcAft>
                <a:spcPts val="0"/>
              </a:spcAft>
              <a:buClr>
                <a:schemeClr val="dk1"/>
              </a:buClr>
              <a:buSzPts val="1100"/>
              <a:buFont typeface="Arial"/>
              <a:buNone/>
            </a:pPr>
            <a:r>
              <a:rPr lang="en-US" sz="2400"/>
              <a:t>Smoking</a:t>
            </a:r>
            <a:endParaRPr sz="2400"/>
          </a:p>
          <a:p>
            <a:pPr indent="0" lvl="0" marL="228600" rtl="0" algn="l">
              <a:spcBef>
                <a:spcPts val="1000"/>
              </a:spcBef>
              <a:spcAft>
                <a:spcPts val="0"/>
              </a:spcAft>
              <a:buClr>
                <a:schemeClr val="dk1"/>
              </a:buClr>
              <a:buSzPts val="1100"/>
              <a:buFont typeface="Arial"/>
              <a:buNone/>
            </a:pPr>
            <a:r>
              <a:rPr lang="en-US" sz="2400"/>
              <a:t>age</a:t>
            </a:r>
            <a:endParaRPr sz="2400"/>
          </a:p>
          <a:p>
            <a:pPr indent="0" lvl="0" marL="0" rtl="0" algn="l">
              <a:spcBef>
                <a:spcPts val="1000"/>
              </a:spcBef>
              <a:spcAft>
                <a:spcPts val="0"/>
              </a:spcAft>
              <a:buNone/>
            </a:pPr>
            <a:r>
              <a:t/>
            </a:r>
            <a:endParaRPr sz="2400">
              <a:solidFill>
                <a:schemeClr val="dk1"/>
              </a:solidFill>
            </a:endParaRPr>
          </a:p>
          <a:p>
            <a:pPr indent="0" lvl="0" marL="0" rtl="0" algn="l">
              <a:spcBef>
                <a:spcPts val="1000"/>
              </a:spcBef>
              <a:spcAft>
                <a:spcPts val="0"/>
              </a:spcAft>
              <a:buNone/>
            </a:pPr>
            <a:r>
              <a:rPr lang="en-US" sz="2400">
                <a:solidFill>
                  <a:schemeClr val="dk1"/>
                </a:solidFill>
              </a:rPr>
              <a:t>4. The best contraception method to be used in the future for her case? </a:t>
            </a:r>
            <a:endParaRPr sz="2400">
              <a:solidFill>
                <a:schemeClr val="dk1"/>
              </a:solidFill>
            </a:endParaRPr>
          </a:p>
          <a:p>
            <a:pPr indent="0" lvl="0" marL="0" rtl="0" algn="l">
              <a:spcBef>
                <a:spcPts val="1000"/>
              </a:spcBef>
              <a:spcAft>
                <a:spcPts val="0"/>
              </a:spcAft>
              <a:buNone/>
            </a:pPr>
            <a:r>
              <a:rPr lang="en-US" sz="2400">
                <a:solidFill>
                  <a:schemeClr val="dk1"/>
                </a:solidFill>
              </a:rPr>
              <a:t>long acting reversible contraceptive as implant</a:t>
            </a:r>
            <a:endParaRPr sz="2400">
              <a:solidFill>
                <a:schemeClr val="dk1"/>
              </a:solidFill>
            </a:endParaRPr>
          </a:p>
          <a:p>
            <a:pPr indent="0" lvl="0" marL="685800" rtl="0" algn="l">
              <a:lnSpc>
                <a:spcPct val="90000"/>
              </a:lnSpc>
              <a:spcBef>
                <a:spcPts val="500"/>
              </a:spcBef>
              <a:spcAft>
                <a:spcPts val="0"/>
              </a:spcAft>
              <a:buNone/>
            </a:pPr>
            <a:r>
              <a:t/>
            </a:r>
            <a:endParaRPr sz="2400">
              <a:solidFill>
                <a:schemeClr val="dk1"/>
              </a:solidFill>
              <a:latin typeface="Arial"/>
              <a:ea typeface="Arial"/>
              <a:cs typeface="Arial"/>
              <a:sym typeface="Arial"/>
            </a:endParaRPr>
          </a:p>
          <a:p>
            <a:pPr indent="-50800" lvl="0" marL="228600" rtl="0" algn="l">
              <a:lnSpc>
                <a:spcPct val="90000"/>
              </a:lnSpc>
              <a:spcBef>
                <a:spcPts val="1000"/>
              </a:spcBef>
              <a:spcAft>
                <a:spcPts val="0"/>
              </a:spcAft>
              <a:buClr>
                <a:srgbClr val="45515E"/>
              </a:buClr>
              <a:buSzPts val="2800"/>
              <a:buNone/>
            </a:pPr>
            <a:r>
              <a:t/>
            </a:r>
            <a:endParaRPr sz="2400"/>
          </a:p>
          <a:p>
            <a:pPr indent="-50800" lvl="0" marL="228600" rtl="0" algn="l">
              <a:lnSpc>
                <a:spcPct val="90000"/>
              </a:lnSpc>
              <a:spcBef>
                <a:spcPts val="1000"/>
              </a:spcBef>
              <a:spcAft>
                <a:spcPts val="0"/>
              </a:spcAft>
              <a:buClr>
                <a:srgbClr val="45515E"/>
              </a:buClr>
              <a:buSzPts val="2800"/>
              <a:buNone/>
            </a:pPr>
            <a:r>
              <a:t/>
            </a:r>
            <a:endParaRPr sz="2400"/>
          </a:p>
        </p:txBody>
      </p:sp>
      <p:pic>
        <p:nvPicPr>
          <p:cNvPr id="1702" name="Google Shape;1702;g30ca38124cc_0_435"/>
          <p:cNvPicPr preferRelativeResize="0"/>
          <p:nvPr/>
        </p:nvPicPr>
        <p:blipFill>
          <a:blip r:embed="rId3">
            <a:alphaModFix/>
          </a:blip>
          <a:stretch>
            <a:fillRect/>
          </a:stretch>
        </p:blipFill>
        <p:spPr>
          <a:xfrm>
            <a:off x="7563648" y="1674850"/>
            <a:ext cx="4322374" cy="3905250"/>
          </a:xfrm>
          <a:prstGeom prst="rect">
            <a:avLst/>
          </a:prstGeom>
          <a:noFill/>
          <a:ln>
            <a:noFill/>
          </a:ln>
        </p:spPr>
      </p:pic>
    </p:spTree>
  </p:cSld>
  <p:clrMapOvr>
    <a:masterClrMapping/>
  </p:clrMapOvr>
</p:sld>
</file>

<file path=ppt/slides/slide2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6" name="Shape 1706"/>
        <p:cNvGrpSpPr/>
        <p:nvPr/>
      </p:nvGrpSpPr>
      <p:grpSpPr>
        <a:xfrm>
          <a:off x="0" y="0"/>
          <a:ext cx="0" cy="0"/>
          <a:chOff x="0" y="0"/>
          <a:chExt cx="0" cy="0"/>
        </a:xfrm>
      </p:grpSpPr>
      <p:sp>
        <p:nvSpPr>
          <p:cNvPr id="1707" name="Google Shape;1707;p189"/>
          <p:cNvSpPr txBox="1"/>
          <p:nvPr>
            <p:ph type="title"/>
          </p:nvPr>
        </p:nvSpPr>
        <p:spPr>
          <a:xfrm>
            <a:off x="1066800" y="2624328"/>
            <a:ext cx="10058400" cy="1609344"/>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Benign lesions of uterus &amp; cervix</a:t>
            </a:r>
            <a:endParaRPr/>
          </a:p>
        </p:txBody>
      </p:sp>
      <p:pic>
        <p:nvPicPr>
          <p:cNvPr id="1708" name="Google Shape;1708;p189"/>
          <p:cNvPicPr preferRelativeResize="0"/>
          <p:nvPr/>
        </p:nvPicPr>
        <p:blipFill rotWithShape="1">
          <a:blip r:embed="rId3">
            <a:alphaModFix/>
          </a:blip>
          <a:srcRect b="0" l="0" r="0" t="0"/>
          <a:stretch/>
        </p:blipFill>
        <p:spPr>
          <a:xfrm>
            <a:off x="0" y="0"/>
            <a:ext cx="2848340" cy="281851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21"/>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مهم  </a:t>
            </a:r>
            <a:endParaRPr/>
          </a:p>
        </p:txBody>
      </p:sp>
      <p:sp>
        <p:nvSpPr>
          <p:cNvPr id="289" name="Google Shape;289;p21"/>
          <p:cNvSpPr txBox="1"/>
          <p:nvPr>
            <p:ph idx="1" type="body"/>
          </p:nvPr>
        </p:nvSpPr>
        <p:spPr>
          <a:xfrm>
            <a:off x="838200" y="1258957"/>
            <a:ext cx="8088611" cy="5459895"/>
          </a:xfrm>
          <a:prstGeom prst="rect">
            <a:avLst/>
          </a:prstGeom>
          <a:noFill/>
          <a:ln>
            <a:noFill/>
          </a:ln>
        </p:spPr>
        <p:txBody>
          <a:bodyPr anchorCtr="0" anchor="t" bIns="45700" lIns="91425" spcFirstLastPara="1" rIns="91425" wrap="square" tIns="45700">
            <a:normAutofit fontScale="62500" lnSpcReduction="20000"/>
          </a:bodyPr>
          <a:lstStyle/>
          <a:p>
            <a:pPr indent="-250507" lvl="0" marL="228600" rtl="0" algn="l">
              <a:lnSpc>
                <a:spcPct val="90000"/>
              </a:lnSpc>
              <a:spcBef>
                <a:spcPts val="0"/>
              </a:spcBef>
              <a:spcAft>
                <a:spcPts val="0"/>
              </a:spcAft>
              <a:buClr>
                <a:srgbClr val="45515E"/>
              </a:buClr>
              <a:buSzPct val="100000"/>
              <a:buChar char="❖"/>
            </a:pPr>
            <a:r>
              <a:rPr b="1" lang="en-US" sz="4600">
                <a:highlight>
                  <a:srgbClr val="C0C0C0"/>
                </a:highlight>
              </a:rPr>
              <a:t>How we assess pelvic cavity clinically :</a:t>
            </a:r>
            <a:endParaRPr/>
          </a:p>
          <a:p>
            <a:pPr indent="-67945" lvl="0" marL="228600" rtl="0" algn="l">
              <a:lnSpc>
                <a:spcPct val="90000"/>
              </a:lnSpc>
              <a:spcBef>
                <a:spcPts val="1000"/>
              </a:spcBef>
              <a:spcAft>
                <a:spcPts val="0"/>
              </a:spcAft>
              <a:buClr>
                <a:srgbClr val="45515E"/>
              </a:buClr>
              <a:buSzPct val="100000"/>
              <a:buNone/>
            </a:pPr>
            <a:r>
              <a:t/>
            </a:r>
            <a:endParaRPr b="1" sz="4600">
              <a:highlight>
                <a:srgbClr val="000000"/>
              </a:highlight>
            </a:endParaRPr>
          </a:p>
          <a:p>
            <a:pPr indent="0" lvl="0" marL="0" rtl="0" algn="l">
              <a:lnSpc>
                <a:spcPct val="90000"/>
              </a:lnSpc>
              <a:spcBef>
                <a:spcPts val="1000"/>
              </a:spcBef>
              <a:spcAft>
                <a:spcPts val="0"/>
              </a:spcAft>
              <a:buClr>
                <a:srgbClr val="45515E"/>
              </a:buClr>
              <a:buSzPct val="100000"/>
              <a:buNone/>
            </a:pPr>
            <a:r>
              <a:rPr lang="en-US"/>
              <a:t> </a:t>
            </a:r>
            <a:r>
              <a:rPr b="1" lang="en-US" sz="3400">
                <a:solidFill>
                  <a:srgbClr val="FF0000"/>
                </a:solidFill>
              </a:rPr>
              <a:t>#Pelvic inlet </a:t>
            </a:r>
            <a:r>
              <a:rPr lang="en-US" sz="3400">
                <a:solidFill>
                  <a:srgbClr val="FF0000"/>
                </a:solidFill>
              </a:rPr>
              <a:t>:</a:t>
            </a:r>
            <a:endParaRPr/>
          </a:p>
          <a:p>
            <a:pPr indent="0" lvl="0" marL="0" rtl="0" algn="l">
              <a:lnSpc>
                <a:spcPct val="90000"/>
              </a:lnSpc>
              <a:spcBef>
                <a:spcPts val="1000"/>
              </a:spcBef>
              <a:spcAft>
                <a:spcPts val="0"/>
              </a:spcAft>
              <a:buClr>
                <a:srgbClr val="002060"/>
              </a:buClr>
              <a:buSzPct val="100000"/>
              <a:buNone/>
            </a:pPr>
            <a:r>
              <a:rPr b="1" lang="en-US">
                <a:solidFill>
                  <a:srgbClr val="002060"/>
                </a:solidFill>
                <a:highlight>
                  <a:srgbClr val="FFFF00"/>
                </a:highlight>
              </a:rPr>
              <a:t>1-By sacral promontory reaching </a:t>
            </a:r>
            <a:r>
              <a:rPr lang="en-US"/>
              <a:t>:diagonal conjugate diameter(13cm)</a:t>
            </a:r>
            <a:endParaRPr/>
          </a:p>
          <a:p>
            <a:pPr indent="0" lvl="0" marL="0" rtl="0" algn="l">
              <a:lnSpc>
                <a:spcPct val="90000"/>
              </a:lnSpc>
              <a:spcBef>
                <a:spcPts val="1000"/>
              </a:spcBef>
              <a:spcAft>
                <a:spcPts val="0"/>
              </a:spcAft>
              <a:buClr>
                <a:srgbClr val="45515E"/>
              </a:buClr>
              <a:buSzPct val="100000"/>
              <a:buNone/>
            </a:pPr>
            <a:r>
              <a:rPr lang="en-US"/>
              <a:t> (you can examine it by digital vaginal examination towards promontory of sacrum)</a:t>
            </a:r>
            <a:endParaRPr/>
          </a:p>
          <a:p>
            <a:pPr indent="0" lvl="0" marL="0" rtl="0" algn="l">
              <a:lnSpc>
                <a:spcPct val="90000"/>
              </a:lnSpc>
              <a:spcBef>
                <a:spcPts val="1000"/>
              </a:spcBef>
              <a:spcAft>
                <a:spcPts val="0"/>
              </a:spcAft>
              <a:buClr>
                <a:srgbClr val="45515E"/>
              </a:buClr>
              <a:buSzPct val="100000"/>
              <a:buNone/>
            </a:pPr>
            <a:r>
              <a:rPr lang="en-US"/>
              <a:t> </a:t>
            </a:r>
            <a:r>
              <a:rPr lang="en-US">
                <a:highlight>
                  <a:srgbClr val="00FF00"/>
                </a:highlight>
              </a:rPr>
              <a:t>if we reach the sacrum =too small pelvis</a:t>
            </a:r>
            <a:endParaRPr/>
          </a:p>
          <a:p>
            <a:pPr indent="0" lvl="0" marL="0" rtl="0" algn="l">
              <a:lnSpc>
                <a:spcPct val="90000"/>
              </a:lnSpc>
              <a:spcBef>
                <a:spcPts val="1000"/>
              </a:spcBef>
              <a:spcAft>
                <a:spcPts val="0"/>
              </a:spcAft>
              <a:buClr>
                <a:srgbClr val="45515E"/>
              </a:buClr>
              <a:buSzPct val="100000"/>
              <a:buNone/>
            </a:pPr>
            <a:r>
              <a:rPr lang="en-US">
                <a:highlight>
                  <a:srgbClr val="00FF00"/>
                </a:highlight>
              </a:rPr>
              <a:t> if not reach = adequate pelvis</a:t>
            </a:r>
            <a:endParaRPr/>
          </a:p>
          <a:p>
            <a:pPr indent="0" lvl="0" marL="0" rtl="0" algn="l">
              <a:lnSpc>
                <a:spcPct val="90000"/>
              </a:lnSpc>
              <a:spcBef>
                <a:spcPts val="1000"/>
              </a:spcBef>
              <a:spcAft>
                <a:spcPts val="0"/>
              </a:spcAft>
              <a:buClr>
                <a:srgbClr val="FF0000"/>
              </a:buClr>
              <a:buSzPct val="100000"/>
              <a:buNone/>
            </a:pPr>
            <a:r>
              <a:rPr b="1" lang="en-US" sz="2800">
                <a:solidFill>
                  <a:srgbClr val="FF0000"/>
                </a:solidFill>
              </a:rPr>
              <a:t>#midpelvis </a:t>
            </a:r>
            <a:endParaRPr b="1" sz="2800">
              <a:solidFill>
                <a:srgbClr val="FF0000"/>
              </a:solidFill>
            </a:endParaRPr>
          </a:p>
          <a:p>
            <a:pPr indent="0" lvl="0" marL="0" rtl="0" algn="l">
              <a:lnSpc>
                <a:spcPct val="90000"/>
              </a:lnSpc>
              <a:spcBef>
                <a:spcPts val="1000"/>
              </a:spcBef>
              <a:spcAft>
                <a:spcPts val="0"/>
              </a:spcAft>
              <a:buClr>
                <a:srgbClr val="002060"/>
              </a:buClr>
              <a:buSzPct val="100000"/>
              <a:buNone/>
            </a:pPr>
            <a:r>
              <a:rPr b="1" lang="en-US">
                <a:solidFill>
                  <a:srgbClr val="002060"/>
                </a:solidFill>
                <a:highlight>
                  <a:srgbClr val="FFFF00"/>
                </a:highlight>
              </a:rPr>
              <a:t>1-Inter spinous diameter(10.5)</a:t>
            </a:r>
            <a:endParaRPr b="1">
              <a:solidFill>
                <a:srgbClr val="002060"/>
              </a:solidFill>
              <a:highlight>
                <a:srgbClr val="FFFF00"/>
              </a:highlight>
            </a:endParaRPr>
          </a:p>
          <a:p>
            <a:pPr indent="0" lvl="0" marL="0" rtl="1" algn="r">
              <a:lnSpc>
                <a:spcPct val="90000"/>
              </a:lnSpc>
              <a:spcBef>
                <a:spcPts val="1000"/>
              </a:spcBef>
              <a:spcAft>
                <a:spcPts val="0"/>
              </a:spcAft>
              <a:buClr>
                <a:srgbClr val="002060"/>
              </a:buClr>
              <a:buSzPct val="77777"/>
              <a:buNone/>
            </a:pPr>
            <a:r>
              <a:rPr b="1" lang="en-US">
                <a:solidFill>
                  <a:srgbClr val="002060"/>
                </a:solidFill>
                <a:highlight>
                  <a:srgbClr val="FFFF00"/>
                </a:highlight>
              </a:rPr>
              <a:t>لانه اصغر diameter رح يمر منه الطفل –biparital diameter 9.5 لو كان الinterspinous diameter اصغر من 10 صعب الطفل يمر</a:t>
            </a:r>
            <a:endParaRPr b="1" sz="3600">
              <a:solidFill>
                <a:srgbClr val="002060"/>
              </a:solidFill>
              <a:highlight>
                <a:srgbClr val="FFFF00"/>
              </a:highlight>
            </a:endParaRPr>
          </a:p>
          <a:p>
            <a:pPr indent="0" lvl="0" marL="0" rtl="0" algn="l">
              <a:lnSpc>
                <a:spcPct val="90000"/>
              </a:lnSpc>
              <a:spcBef>
                <a:spcPts val="1000"/>
              </a:spcBef>
              <a:spcAft>
                <a:spcPts val="0"/>
              </a:spcAft>
              <a:buClr>
                <a:srgbClr val="45515E"/>
              </a:buClr>
              <a:buSzPct val="144000"/>
              <a:buNone/>
            </a:pPr>
            <a:r>
              <a:rPr b="1" lang="en-US" sz="2500">
                <a:solidFill>
                  <a:srgbClr val="002060"/>
                </a:solidFill>
                <a:highlight>
                  <a:srgbClr val="00FF00"/>
                </a:highlight>
              </a:rPr>
              <a:t>B</a:t>
            </a:r>
            <a:r>
              <a:rPr b="1" lang="en-US" sz="2500">
                <a:solidFill>
                  <a:srgbClr val="002060"/>
                </a:solidFill>
                <a:highlight>
                  <a:srgbClr val="00FF00"/>
                </a:highlight>
              </a:rPr>
              <a:t>y PV: if interspinous diameter matched with my 2 fingers→ </a:t>
            </a:r>
            <a:r>
              <a:rPr b="1" lang="en-US" sz="2500">
                <a:solidFill>
                  <a:srgbClr val="002060"/>
                </a:solidFill>
                <a:highlight>
                  <a:srgbClr val="00FF00"/>
                </a:highlight>
              </a:rPr>
              <a:t>inadequate</a:t>
            </a:r>
            <a:r>
              <a:rPr b="1" lang="en-US" sz="2500">
                <a:solidFill>
                  <a:srgbClr val="002060"/>
                </a:solidFill>
                <a:highlight>
                  <a:srgbClr val="00FF00"/>
                </a:highlight>
              </a:rPr>
              <a:t> pelvis على الأكيد</a:t>
            </a:r>
            <a:endParaRPr b="1" sz="2500">
              <a:solidFill>
                <a:srgbClr val="002060"/>
              </a:solidFill>
              <a:highlight>
                <a:srgbClr val="00FF00"/>
              </a:highlight>
            </a:endParaRPr>
          </a:p>
          <a:p>
            <a:pPr indent="0" lvl="0" marL="0" rtl="0" algn="l">
              <a:lnSpc>
                <a:spcPct val="90000"/>
              </a:lnSpc>
              <a:spcBef>
                <a:spcPts val="1000"/>
              </a:spcBef>
              <a:spcAft>
                <a:spcPts val="0"/>
              </a:spcAft>
              <a:buClr>
                <a:srgbClr val="45515E"/>
              </a:buClr>
              <a:buSzPct val="144000"/>
              <a:buNone/>
            </a:pPr>
            <a:r>
              <a:rPr b="1" lang="en-US" sz="2500">
                <a:solidFill>
                  <a:srgbClr val="002060"/>
                </a:solidFill>
                <a:highlight>
                  <a:srgbClr val="00FF00"/>
                </a:highlight>
              </a:rPr>
              <a:t>if not matched with my fingers→ might be </a:t>
            </a:r>
            <a:r>
              <a:rPr b="1" lang="en-US" sz="2500">
                <a:solidFill>
                  <a:srgbClr val="002060"/>
                </a:solidFill>
                <a:highlight>
                  <a:srgbClr val="00FF00"/>
                </a:highlight>
              </a:rPr>
              <a:t>adequate</a:t>
            </a:r>
            <a:r>
              <a:rPr b="1" lang="en-US" sz="2500">
                <a:solidFill>
                  <a:srgbClr val="002060"/>
                </a:solidFill>
                <a:highlight>
                  <a:srgbClr val="00FF00"/>
                </a:highlight>
              </a:rPr>
              <a:t>/ </a:t>
            </a:r>
            <a:r>
              <a:rPr b="1" lang="en-US" sz="2500">
                <a:solidFill>
                  <a:srgbClr val="002060"/>
                </a:solidFill>
                <a:highlight>
                  <a:srgbClr val="00FF00"/>
                </a:highlight>
              </a:rPr>
              <a:t>inadequate</a:t>
            </a:r>
            <a:endParaRPr b="1" sz="2500">
              <a:solidFill>
                <a:srgbClr val="002060"/>
              </a:solidFill>
              <a:highlight>
                <a:srgbClr val="00FF00"/>
              </a:highlight>
            </a:endParaRPr>
          </a:p>
          <a:p>
            <a:pPr indent="0" lvl="0" marL="0" rtl="0" algn="l">
              <a:lnSpc>
                <a:spcPct val="90000"/>
              </a:lnSpc>
              <a:spcBef>
                <a:spcPts val="1000"/>
              </a:spcBef>
              <a:spcAft>
                <a:spcPts val="0"/>
              </a:spcAft>
              <a:buClr>
                <a:srgbClr val="002060"/>
              </a:buClr>
              <a:buSzPct val="100000"/>
              <a:buNone/>
            </a:pPr>
            <a:r>
              <a:rPr b="1" lang="en-US" sz="3200">
                <a:solidFill>
                  <a:srgbClr val="002060"/>
                </a:solidFill>
                <a:highlight>
                  <a:srgbClr val="FFFF00"/>
                </a:highlight>
              </a:rPr>
              <a:t>2-Sacral curvature </a:t>
            </a:r>
            <a:r>
              <a:rPr lang="en-US">
                <a:solidFill>
                  <a:srgbClr val="002060"/>
                </a:solidFill>
              </a:rPr>
              <a:t>(angle of inclination)الزاوية اسفل الظهر والتي كل ما زادت الزاوية زاد صعوبة الولادة طبيعي </a:t>
            </a:r>
            <a:endParaRPr/>
          </a:p>
          <a:p>
            <a:pPr indent="0" lvl="0" marL="0" rtl="0" algn="l">
              <a:lnSpc>
                <a:spcPct val="90000"/>
              </a:lnSpc>
              <a:spcBef>
                <a:spcPts val="1000"/>
              </a:spcBef>
              <a:spcAft>
                <a:spcPts val="0"/>
              </a:spcAft>
              <a:buClr>
                <a:srgbClr val="002060"/>
              </a:buClr>
              <a:buSzPct val="100000"/>
              <a:buNone/>
            </a:pPr>
            <a:r>
              <a:rPr lang="en-US">
                <a:solidFill>
                  <a:srgbClr val="002060"/>
                </a:solidFill>
              </a:rPr>
              <a:t> usually =55-60</a:t>
            </a:r>
            <a:endParaRPr>
              <a:solidFill>
                <a:srgbClr val="002060"/>
              </a:solidFill>
            </a:endParaRPr>
          </a:p>
          <a:p>
            <a:pPr indent="0" lvl="0" marL="0" rtl="0" algn="l">
              <a:lnSpc>
                <a:spcPct val="90000"/>
              </a:lnSpc>
              <a:spcBef>
                <a:spcPts val="1000"/>
              </a:spcBef>
              <a:spcAft>
                <a:spcPts val="0"/>
              </a:spcAft>
              <a:buClr>
                <a:srgbClr val="45515E"/>
              </a:buClr>
              <a:buSzPct val="100000"/>
              <a:buNone/>
            </a:pPr>
            <a:r>
              <a:t/>
            </a:r>
            <a:endParaRPr b="1" sz="3400">
              <a:solidFill>
                <a:srgbClr val="FF0000"/>
              </a:solidFill>
            </a:endParaRPr>
          </a:p>
        </p:txBody>
      </p:sp>
      <p:pic>
        <p:nvPicPr>
          <p:cNvPr id="290" name="Google Shape;290;p21"/>
          <p:cNvPicPr preferRelativeResize="0"/>
          <p:nvPr/>
        </p:nvPicPr>
        <p:blipFill rotWithShape="1">
          <a:blip r:embed="rId3">
            <a:alphaModFix/>
          </a:blip>
          <a:srcRect b="0" l="0" r="0" t="0"/>
          <a:stretch/>
        </p:blipFill>
        <p:spPr>
          <a:xfrm>
            <a:off x="10463327" y="5035826"/>
            <a:ext cx="1780946" cy="1822174"/>
          </a:xfrm>
          <a:prstGeom prst="rect">
            <a:avLst/>
          </a:prstGeom>
          <a:noFill/>
          <a:ln>
            <a:noFill/>
          </a:ln>
        </p:spPr>
      </p:pic>
      <p:pic>
        <p:nvPicPr>
          <p:cNvPr id="291" name="Google Shape;291;p21"/>
          <p:cNvPicPr preferRelativeResize="0"/>
          <p:nvPr/>
        </p:nvPicPr>
        <p:blipFill rotWithShape="1">
          <a:blip r:embed="rId4">
            <a:alphaModFix/>
          </a:blip>
          <a:srcRect b="0" l="0" r="0" t="0"/>
          <a:stretch/>
        </p:blipFill>
        <p:spPr>
          <a:xfrm>
            <a:off x="8926811" y="5186559"/>
            <a:ext cx="1802206" cy="1671441"/>
          </a:xfrm>
          <a:prstGeom prst="rect">
            <a:avLst/>
          </a:prstGeom>
          <a:noFill/>
          <a:ln>
            <a:noFill/>
          </a:ln>
        </p:spPr>
      </p:pic>
      <p:pic>
        <p:nvPicPr>
          <p:cNvPr id="292" name="Google Shape;292;p21"/>
          <p:cNvPicPr preferRelativeResize="0"/>
          <p:nvPr/>
        </p:nvPicPr>
        <p:blipFill rotWithShape="1">
          <a:blip r:embed="rId5">
            <a:alphaModFix/>
          </a:blip>
          <a:srcRect b="0" l="0" r="0" t="0"/>
          <a:stretch/>
        </p:blipFill>
        <p:spPr>
          <a:xfrm>
            <a:off x="8926811" y="1127464"/>
            <a:ext cx="2319131" cy="2171960"/>
          </a:xfrm>
          <a:prstGeom prst="rect">
            <a:avLst/>
          </a:prstGeom>
          <a:noFill/>
          <a:ln>
            <a:noFill/>
          </a:ln>
        </p:spPr>
      </p:pic>
      <p:pic>
        <p:nvPicPr>
          <p:cNvPr id="293" name="Google Shape;293;p21"/>
          <p:cNvPicPr preferRelativeResize="0"/>
          <p:nvPr/>
        </p:nvPicPr>
        <p:blipFill rotWithShape="1">
          <a:blip r:embed="rId6">
            <a:alphaModFix/>
          </a:blip>
          <a:srcRect b="0" l="0" r="0" t="0"/>
          <a:stretch/>
        </p:blipFill>
        <p:spPr>
          <a:xfrm>
            <a:off x="9271872" y="3299424"/>
            <a:ext cx="2602076" cy="1736401"/>
          </a:xfrm>
          <a:prstGeom prst="rect">
            <a:avLst/>
          </a:prstGeom>
          <a:noFill/>
          <a:ln>
            <a:noFill/>
          </a:ln>
        </p:spPr>
      </p:pic>
    </p:spTree>
  </p:cSld>
  <p:clrMapOvr>
    <a:masterClrMapping/>
  </p:clrMapOvr>
</p:sld>
</file>

<file path=ppt/slides/slide2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2" name="Shape 1712"/>
        <p:cNvGrpSpPr/>
        <p:nvPr/>
      </p:nvGrpSpPr>
      <p:grpSpPr>
        <a:xfrm>
          <a:off x="0" y="0"/>
          <a:ext cx="0" cy="0"/>
          <a:chOff x="0" y="0"/>
          <a:chExt cx="0" cy="0"/>
        </a:xfrm>
      </p:grpSpPr>
      <p:sp>
        <p:nvSpPr>
          <p:cNvPr id="1713" name="Google Shape;1713;p190"/>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1  </a:t>
            </a:r>
            <a:endParaRPr/>
          </a:p>
        </p:txBody>
      </p:sp>
      <p:sp>
        <p:nvSpPr>
          <p:cNvPr id="1714" name="Google Shape;1714;p190"/>
          <p:cNvSpPr txBox="1"/>
          <p:nvPr>
            <p:ph idx="1" type="body"/>
          </p:nvPr>
        </p:nvSpPr>
        <p:spPr>
          <a:xfrm>
            <a:off x="838199" y="1305026"/>
            <a:ext cx="10515599" cy="4871938"/>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rgbClr val="45515E"/>
              </a:buClr>
              <a:buSzPct val="100000"/>
              <a:buNone/>
            </a:pPr>
            <a:r>
              <a:rPr lang="en-US"/>
              <a:t>50-year-old patient came with irregular bleeding and pelvic pain, On the exam there was an intramural mass. </a:t>
            </a:r>
            <a:endParaRPr/>
          </a:p>
          <a:p>
            <a:pPr indent="-228600" lvl="0" marL="228600" rtl="0" algn="l">
              <a:lnSpc>
                <a:spcPct val="90000"/>
              </a:lnSpc>
              <a:spcBef>
                <a:spcPts val="1000"/>
              </a:spcBef>
              <a:spcAft>
                <a:spcPts val="0"/>
              </a:spcAft>
              <a:buClr>
                <a:srgbClr val="45515E"/>
              </a:buClr>
              <a:buSzPct val="100000"/>
              <a:buChar char="❖"/>
            </a:pPr>
            <a:r>
              <a:rPr lang="en-US"/>
              <a:t>What is your diagnosis and what type ? </a:t>
            </a:r>
            <a:endParaRPr/>
          </a:p>
          <a:p>
            <a:pPr indent="-228600" lvl="1" marL="685800" rtl="0" algn="l">
              <a:lnSpc>
                <a:spcPct val="90000"/>
              </a:lnSpc>
              <a:spcBef>
                <a:spcPts val="500"/>
              </a:spcBef>
              <a:spcAft>
                <a:spcPts val="0"/>
              </a:spcAft>
              <a:buClr>
                <a:srgbClr val="45515E"/>
              </a:buClr>
              <a:buSzPct val="100000"/>
              <a:buChar char="o"/>
            </a:pPr>
            <a:r>
              <a:rPr lang="en-US"/>
              <a:t>Uterine leiomyoma , intramural </a:t>
            </a:r>
            <a:endParaRPr/>
          </a:p>
          <a:p>
            <a:pPr indent="-228600" lvl="0" marL="228600" rtl="0" algn="l">
              <a:lnSpc>
                <a:spcPct val="90000"/>
              </a:lnSpc>
              <a:spcBef>
                <a:spcPts val="1000"/>
              </a:spcBef>
              <a:spcAft>
                <a:spcPts val="0"/>
              </a:spcAft>
              <a:buClr>
                <a:srgbClr val="45515E"/>
              </a:buClr>
              <a:buSzPct val="100000"/>
              <a:buChar char="❖"/>
            </a:pPr>
            <a:r>
              <a:rPr lang="en-US"/>
              <a:t>What other symptoms according to her case ?</a:t>
            </a:r>
            <a:endParaRPr/>
          </a:p>
          <a:p>
            <a:pPr indent="-228600" lvl="1" marL="685800" rtl="0" algn="l">
              <a:lnSpc>
                <a:spcPct val="90000"/>
              </a:lnSpc>
              <a:spcBef>
                <a:spcPts val="500"/>
              </a:spcBef>
              <a:spcAft>
                <a:spcPts val="0"/>
              </a:spcAft>
              <a:buClr>
                <a:srgbClr val="45515E"/>
              </a:buClr>
              <a:buSzPct val="100000"/>
              <a:buChar char="o"/>
            </a:pPr>
            <a:r>
              <a:rPr lang="en-US"/>
              <a:t>Secondary dysmenorrhea ,deep dyspareunia </a:t>
            </a:r>
            <a:endParaRPr/>
          </a:p>
          <a:p>
            <a:pPr indent="-228600" lvl="0" marL="228600" rtl="0" algn="l">
              <a:lnSpc>
                <a:spcPct val="90000"/>
              </a:lnSpc>
              <a:spcBef>
                <a:spcPts val="1000"/>
              </a:spcBef>
              <a:spcAft>
                <a:spcPts val="0"/>
              </a:spcAft>
              <a:buClr>
                <a:srgbClr val="45515E"/>
              </a:buClr>
              <a:buSzPct val="100000"/>
              <a:buChar char="❖"/>
            </a:pPr>
            <a:r>
              <a:rPr lang="en-US"/>
              <a:t>What will you find on bimanual examination ?</a:t>
            </a:r>
            <a:endParaRPr/>
          </a:p>
          <a:p>
            <a:pPr indent="-228600" lvl="1" marL="685800" rtl="0" algn="l">
              <a:lnSpc>
                <a:spcPct val="90000"/>
              </a:lnSpc>
              <a:spcBef>
                <a:spcPts val="500"/>
              </a:spcBef>
              <a:spcAft>
                <a:spcPts val="0"/>
              </a:spcAft>
              <a:buClr>
                <a:srgbClr val="45515E"/>
              </a:buClr>
              <a:buSzPct val="100000"/>
              <a:buChar char="o"/>
            </a:pPr>
            <a:r>
              <a:rPr lang="en-US"/>
              <a:t>Firm non tender irregular enlarged mobile uterus  </a:t>
            </a:r>
            <a:endParaRPr/>
          </a:p>
          <a:p>
            <a:pPr indent="-228600" lvl="0" marL="228600" rtl="0" algn="l">
              <a:lnSpc>
                <a:spcPct val="90000"/>
              </a:lnSpc>
              <a:spcBef>
                <a:spcPts val="1000"/>
              </a:spcBef>
              <a:spcAft>
                <a:spcPts val="0"/>
              </a:spcAft>
              <a:buClr>
                <a:srgbClr val="45515E"/>
              </a:buClr>
              <a:buSzPct val="100000"/>
              <a:buChar char="❖"/>
            </a:pPr>
            <a:r>
              <a:rPr lang="en-US"/>
              <a:t>What the diagnostic image ? (size and location )</a:t>
            </a:r>
            <a:endParaRPr/>
          </a:p>
          <a:p>
            <a:pPr indent="-228600" lvl="1" marL="685800" rtl="0" algn="l">
              <a:lnSpc>
                <a:spcPct val="90000"/>
              </a:lnSpc>
              <a:spcBef>
                <a:spcPts val="500"/>
              </a:spcBef>
              <a:spcAft>
                <a:spcPts val="0"/>
              </a:spcAft>
              <a:buClr>
                <a:srgbClr val="45515E"/>
              </a:buClr>
              <a:buSzPct val="100000"/>
              <a:buChar char="o"/>
            </a:pPr>
            <a:r>
              <a:rPr lang="en-US"/>
              <a:t>MRI  </a:t>
            </a:r>
            <a:endParaRPr/>
          </a:p>
          <a:p>
            <a:pPr indent="-228600" lvl="0" marL="228600" rtl="0" algn="l">
              <a:lnSpc>
                <a:spcPct val="90000"/>
              </a:lnSpc>
              <a:spcBef>
                <a:spcPts val="1000"/>
              </a:spcBef>
              <a:spcAft>
                <a:spcPts val="0"/>
              </a:spcAft>
              <a:buClr>
                <a:srgbClr val="45515E"/>
              </a:buClr>
              <a:buSzPct val="100000"/>
              <a:buChar char="❖"/>
            </a:pPr>
            <a:r>
              <a:rPr lang="en-US"/>
              <a:t>What is the definitive treatment ? </a:t>
            </a:r>
            <a:endParaRPr/>
          </a:p>
          <a:p>
            <a:pPr indent="-228600" lvl="1" marL="685800" rtl="0" algn="l">
              <a:lnSpc>
                <a:spcPct val="90000"/>
              </a:lnSpc>
              <a:spcBef>
                <a:spcPts val="500"/>
              </a:spcBef>
              <a:spcAft>
                <a:spcPts val="0"/>
              </a:spcAft>
              <a:buClr>
                <a:srgbClr val="45515E"/>
              </a:buClr>
              <a:buSzPct val="100000"/>
              <a:buChar char="o"/>
            </a:pPr>
            <a:r>
              <a:rPr lang="en-US"/>
              <a:t>Hysterectomy </a:t>
            </a:r>
            <a:endParaRPr/>
          </a:p>
          <a:p>
            <a:pPr indent="-64135" lvl="0" marL="228600" rtl="0" algn="l">
              <a:lnSpc>
                <a:spcPct val="90000"/>
              </a:lnSpc>
              <a:spcBef>
                <a:spcPts val="1000"/>
              </a:spcBef>
              <a:spcAft>
                <a:spcPts val="0"/>
              </a:spcAft>
              <a:buClr>
                <a:srgbClr val="45515E"/>
              </a:buClr>
              <a:buSzPct val="100000"/>
              <a:buNone/>
            </a:pPr>
            <a:r>
              <a:t/>
            </a:r>
            <a:endParaRPr/>
          </a:p>
          <a:p>
            <a:pPr indent="-64135" lvl="0" marL="228600" rtl="0" algn="l">
              <a:lnSpc>
                <a:spcPct val="90000"/>
              </a:lnSpc>
              <a:spcBef>
                <a:spcPts val="1000"/>
              </a:spcBef>
              <a:spcAft>
                <a:spcPts val="0"/>
              </a:spcAft>
              <a:buClr>
                <a:srgbClr val="45515E"/>
              </a:buClr>
              <a:buSzPct val="100000"/>
              <a:buNone/>
            </a:pPr>
            <a:r>
              <a:t/>
            </a:r>
            <a:endParaRPr/>
          </a:p>
        </p:txBody>
      </p:sp>
      <p:pic>
        <p:nvPicPr>
          <p:cNvPr descr="hghg.jpg" id="1715" name="Google Shape;1715;p190"/>
          <p:cNvPicPr preferRelativeResize="0"/>
          <p:nvPr/>
        </p:nvPicPr>
        <p:blipFill rotWithShape="1">
          <a:blip r:embed="rId3">
            <a:alphaModFix/>
          </a:blip>
          <a:srcRect b="0" l="0" r="0" t="0"/>
          <a:stretch/>
        </p:blipFill>
        <p:spPr>
          <a:xfrm>
            <a:off x="8267183" y="2101848"/>
            <a:ext cx="3086615" cy="2654304"/>
          </a:xfrm>
          <a:prstGeom prst="rect">
            <a:avLst/>
          </a:prstGeom>
          <a:noFill/>
          <a:ln>
            <a:noFill/>
          </a:ln>
        </p:spPr>
      </p:pic>
    </p:spTree>
  </p:cSld>
  <p:clrMapOvr>
    <a:masterClrMapping/>
  </p:clrMapOvr>
</p:sld>
</file>

<file path=ppt/slides/slide2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9" name="Shape 1719"/>
        <p:cNvGrpSpPr/>
        <p:nvPr/>
      </p:nvGrpSpPr>
      <p:grpSpPr>
        <a:xfrm>
          <a:off x="0" y="0"/>
          <a:ext cx="0" cy="0"/>
          <a:chOff x="0" y="0"/>
          <a:chExt cx="0" cy="0"/>
        </a:xfrm>
      </p:grpSpPr>
      <p:sp>
        <p:nvSpPr>
          <p:cNvPr id="1720" name="Google Shape;1720;p191"/>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2  </a:t>
            </a:r>
            <a:endParaRPr/>
          </a:p>
        </p:txBody>
      </p:sp>
      <p:sp>
        <p:nvSpPr>
          <p:cNvPr id="1721" name="Google Shape;1721;p191"/>
          <p:cNvSpPr txBox="1"/>
          <p:nvPr>
            <p:ph idx="1" type="body"/>
          </p:nvPr>
        </p:nvSpPr>
        <p:spPr>
          <a:xfrm>
            <a:off x="838199" y="1305026"/>
            <a:ext cx="10515599" cy="4871938"/>
          </a:xfrm>
          <a:prstGeom prst="rect">
            <a:avLst/>
          </a:prstGeom>
          <a:noFill/>
          <a:ln>
            <a:noFill/>
          </a:ln>
        </p:spPr>
        <p:txBody>
          <a:bodyPr anchorCtr="0" anchor="t" bIns="45700" lIns="91425" spcFirstLastPara="1" rIns="91425" wrap="square" tIns="45700">
            <a:normAutofit fontScale="85000" lnSpcReduction="20000"/>
          </a:bodyPr>
          <a:lstStyle/>
          <a:p>
            <a:pPr indent="-228600" lvl="0" marL="228600" rtl="0" algn="l">
              <a:lnSpc>
                <a:spcPct val="90000"/>
              </a:lnSpc>
              <a:spcBef>
                <a:spcPts val="0"/>
              </a:spcBef>
              <a:spcAft>
                <a:spcPts val="0"/>
              </a:spcAft>
              <a:buClr>
                <a:srgbClr val="45515E"/>
              </a:buClr>
              <a:buSzPct val="100000"/>
              <a:buChar char="❖"/>
            </a:pPr>
            <a:r>
              <a:rPr lang="en-US"/>
              <a:t>1- Name the two epithelium:</a:t>
            </a:r>
            <a:endParaRPr/>
          </a:p>
          <a:p>
            <a:pPr indent="-228600" lvl="1" marL="685800" rtl="0" algn="l">
              <a:lnSpc>
                <a:spcPct val="90000"/>
              </a:lnSpc>
              <a:spcBef>
                <a:spcPts val="500"/>
              </a:spcBef>
              <a:spcAft>
                <a:spcPts val="0"/>
              </a:spcAft>
              <a:buClr>
                <a:srgbClr val="45515E"/>
              </a:buClr>
              <a:buSzPct val="100000"/>
              <a:buChar char="o"/>
            </a:pPr>
            <a:r>
              <a:rPr lang="en-US"/>
              <a:t>A- Columnar epithelium (Reddish appearance)</a:t>
            </a:r>
            <a:endParaRPr/>
          </a:p>
          <a:p>
            <a:pPr indent="-228600" lvl="1" marL="685800" rtl="0" algn="l">
              <a:lnSpc>
                <a:spcPct val="90000"/>
              </a:lnSpc>
              <a:spcBef>
                <a:spcPts val="500"/>
              </a:spcBef>
              <a:spcAft>
                <a:spcPts val="0"/>
              </a:spcAft>
              <a:buClr>
                <a:srgbClr val="45515E"/>
              </a:buClr>
              <a:buSzPct val="100000"/>
              <a:buChar char="o"/>
            </a:pPr>
            <a:r>
              <a:rPr lang="en-US"/>
              <a:t>b- Stratified squamous epithelium</a:t>
            </a:r>
            <a:endParaRPr/>
          </a:p>
          <a:p>
            <a:pPr indent="-228600" lvl="0" marL="228600" rtl="0" algn="l">
              <a:lnSpc>
                <a:spcPct val="90000"/>
              </a:lnSpc>
              <a:spcBef>
                <a:spcPts val="1000"/>
              </a:spcBef>
              <a:spcAft>
                <a:spcPts val="0"/>
              </a:spcAft>
              <a:buClr>
                <a:srgbClr val="45515E"/>
              </a:buClr>
              <a:buSzPct val="100000"/>
              <a:buChar char="❖"/>
            </a:pPr>
            <a:r>
              <a:rPr lang="en-US"/>
              <a:t>The most likely dx ?  </a:t>
            </a:r>
            <a:endParaRPr/>
          </a:p>
          <a:p>
            <a:pPr indent="-228600" lvl="1" marL="685800" rtl="0" algn="l">
              <a:lnSpc>
                <a:spcPct val="90000"/>
              </a:lnSpc>
              <a:spcBef>
                <a:spcPts val="500"/>
              </a:spcBef>
              <a:spcAft>
                <a:spcPts val="0"/>
              </a:spcAft>
              <a:buClr>
                <a:srgbClr val="45515E"/>
              </a:buClr>
              <a:buSzPct val="100000"/>
              <a:buChar char="o"/>
            </a:pPr>
            <a:r>
              <a:rPr lang="en-US"/>
              <a:t>Ectropion </a:t>
            </a:r>
            <a:endParaRPr/>
          </a:p>
          <a:p>
            <a:pPr indent="-228600" lvl="0" marL="228600" rtl="0" algn="l">
              <a:lnSpc>
                <a:spcPct val="90000"/>
              </a:lnSpc>
              <a:spcBef>
                <a:spcPts val="1000"/>
              </a:spcBef>
              <a:spcAft>
                <a:spcPts val="0"/>
              </a:spcAft>
              <a:buClr>
                <a:srgbClr val="45515E"/>
              </a:buClr>
              <a:buSzPct val="100000"/>
              <a:buChar char="❖"/>
            </a:pPr>
            <a:r>
              <a:rPr lang="en-US"/>
              <a:t>Mention Two risk factors for this condition ?</a:t>
            </a:r>
            <a:endParaRPr/>
          </a:p>
          <a:p>
            <a:pPr indent="-228600" lvl="1" marL="685800" rtl="0" algn="l">
              <a:lnSpc>
                <a:spcPct val="90000"/>
              </a:lnSpc>
              <a:spcBef>
                <a:spcPts val="500"/>
              </a:spcBef>
              <a:spcAft>
                <a:spcPts val="0"/>
              </a:spcAft>
              <a:buClr>
                <a:srgbClr val="45515E"/>
              </a:buClr>
              <a:buSzPct val="100000"/>
              <a:buChar char="o"/>
            </a:pPr>
            <a:r>
              <a:rPr lang="en-US"/>
              <a:t> 1-Adolescents </a:t>
            </a:r>
            <a:endParaRPr/>
          </a:p>
          <a:p>
            <a:pPr indent="-228600" lvl="1" marL="685800" rtl="0" algn="l">
              <a:lnSpc>
                <a:spcPct val="90000"/>
              </a:lnSpc>
              <a:spcBef>
                <a:spcPts val="500"/>
              </a:spcBef>
              <a:spcAft>
                <a:spcPts val="0"/>
              </a:spcAft>
              <a:buClr>
                <a:srgbClr val="45515E"/>
              </a:buClr>
              <a:buSzPct val="100000"/>
              <a:buChar char="o"/>
            </a:pPr>
            <a:r>
              <a:rPr lang="en-US"/>
              <a:t>2-Pregnancy and taking estrogen-progestin contraceptives or who had a cervical laceration during labor and delivery. </a:t>
            </a:r>
            <a:endParaRPr/>
          </a:p>
          <a:p>
            <a:pPr indent="-228600" lvl="0" marL="228600" rtl="0" algn="l">
              <a:lnSpc>
                <a:spcPct val="90000"/>
              </a:lnSpc>
              <a:spcBef>
                <a:spcPts val="1000"/>
              </a:spcBef>
              <a:spcAft>
                <a:spcPts val="0"/>
              </a:spcAft>
              <a:buClr>
                <a:srgbClr val="45515E"/>
              </a:buClr>
              <a:buSzPct val="100000"/>
              <a:buChar char="❖"/>
            </a:pPr>
            <a:r>
              <a:rPr lang="en-US"/>
              <a:t>Before starting the treatment what do you want to assess ?</a:t>
            </a:r>
            <a:endParaRPr/>
          </a:p>
          <a:p>
            <a:pPr indent="-228600" lvl="1" marL="685800" rtl="0" algn="l">
              <a:lnSpc>
                <a:spcPct val="90000"/>
              </a:lnSpc>
              <a:spcBef>
                <a:spcPts val="500"/>
              </a:spcBef>
              <a:spcAft>
                <a:spcPts val="0"/>
              </a:spcAft>
              <a:buClr>
                <a:srgbClr val="45515E"/>
              </a:buClr>
              <a:buSzPct val="100000"/>
              <a:buChar char="o"/>
            </a:pPr>
            <a:r>
              <a:rPr lang="en-US"/>
              <a:t>Malignancy should be excluded before treatment (Pap smear)</a:t>
            </a:r>
            <a:endParaRPr/>
          </a:p>
          <a:p>
            <a:pPr indent="-228600" lvl="0" marL="228600" rtl="0" algn="l">
              <a:lnSpc>
                <a:spcPct val="90000"/>
              </a:lnSpc>
              <a:spcBef>
                <a:spcPts val="1000"/>
              </a:spcBef>
              <a:spcAft>
                <a:spcPts val="0"/>
              </a:spcAft>
              <a:buClr>
                <a:srgbClr val="45515E"/>
              </a:buClr>
              <a:buSzPct val="100000"/>
              <a:buChar char="❖"/>
            </a:pPr>
            <a:r>
              <a:rPr lang="en-US"/>
              <a:t>Mention two treatment options :</a:t>
            </a:r>
            <a:endParaRPr/>
          </a:p>
          <a:p>
            <a:pPr indent="-228600" lvl="1" marL="685800" rtl="0" algn="l">
              <a:lnSpc>
                <a:spcPct val="90000"/>
              </a:lnSpc>
              <a:spcBef>
                <a:spcPts val="500"/>
              </a:spcBef>
              <a:spcAft>
                <a:spcPts val="0"/>
              </a:spcAft>
              <a:buClr>
                <a:srgbClr val="45515E"/>
              </a:buClr>
              <a:buSzPct val="100000"/>
              <a:buChar char="o"/>
            </a:pPr>
            <a:r>
              <a:rPr lang="en-US"/>
              <a:t>Boric acid suppositories 600 mg vaginally at bedtime or deoxyribonucleic acid 5 mg vaginal suppositories (for 2 weeks).</a:t>
            </a:r>
            <a:endParaRPr/>
          </a:p>
          <a:p>
            <a:pPr indent="-228600" lvl="1" marL="685800" rtl="0" algn="l">
              <a:lnSpc>
                <a:spcPct val="90000"/>
              </a:lnSpc>
              <a:spcBef>
                <a:spcPts val="500"/>
              </a:spcBef>
              <a:spcAft>
                <a:spcPts val="0"/>
              </a:spcAft>
              <a:buClr>
                <a:srgbClr val="45515E"/>
              </a:buClr>
              <a:buSzPct val="100000"/>
              <a:buChar char="o"/>
            </a:pPr>
            <a:r>
              <a:rPr lang="en-US"/>
              <a:t>An ablative procedure using cryocautery or electrocautery </a:t>
            </a:r>
            <a:endParaRPr/>
          </a:p>
        </p:txBody>
      </p:sp>
      <p:pic>
        <p:nvPicPr>
          <p:cNvPr descr="PDF] What is better: cryocautery or electrocautery for cervical erosion? |  Semantic Scholar" id="1722" name="Google Shape;1722;p191"/>
          <p:cNvPicPr preferRelativeResize="0"/>
          <p:nvPr/>
        </p:nvPicPr>
        <p:blipFill rotWithShape="1">
          <a:blip r:embed="rId3">
            <a:alphaModFix/>
          </a:blip>
          <a:srcRect b="0" l="0" r="0" t="0"/>
          <a:stretch/>
        </p:blipFill>
        <p:spPr>
          <a:xfrm>
            <a:off x="8666912" y="1225940"/>
            <a:ext cx="2686886" cy="2180808"/>
          </a:xfrm>
          <a:prstGeom prst="rect">
            <a:avLst/>
          </a:prstGeom>
          <a:noFill/>
          <a:ln>
            <a:noFill/>
          </a:ln>
        </p:spPr>
      </p:pic>
    </p:spTree>
  </p:cSld>
  <p:clrMapOvr>
    <a:masterClrMapping/>
  </p:clrMapOvr>
</p:sld>
</file>

<file path=ppt/slides/slide2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6" name="Shape 1726"/>
        <p:cNvGrpSpPr/>
        <p:nvPr/>
      </p:nvGrpSpPr>
      <p:grpSpPr>
        <a:xfrm>
          <a:off x="0" y="0"/>
          <a:ext cx="0" cy="0"/>
          <a:chOff x="0" y="0"/>
          <a:chExt cx="0" cy="0"/>
        </a:xfrm>
      </p:grpSpPr>
      <p:sp>
        <p:nvSpPr>
          <p:cNvPr id="1727" name="Google Shape;1727;p192"/>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3  </a:t>
            </a:r>
            <a:endParaRPr/>
          </a:p>
        </p:txBody>
      </p:sp>
      <p:sp>
        <p:nvSpPr>
          <p:cNvPr id="1728" name="Google Shape;1728;p192"/>
          <p:cNvSpPr txBox="1"/>
          <p:nvPr>
            <p:ph idx="1" type="body"/>
          </p:nvPr>
        </p:nvSpPr>
        <p:spPr>
          <a:xfrm>
            <a:off x="838199" y="1305026"/>
            <a:ext cx="7883770" cy="4871938"/>
          </a:xfrm>
          <a:prstGeom prst="rect">
            <a:avLst/>
          </a:prstGeom>
          <a:noFill/>
          <a:ln>
            <a:noFill/>
          </a:ln>
        </p:spPr>
        <p:txBody>
          <a:bodyPr anchorCtr="0" anchor="t" bIns="45700" lIns="91425" spcFirstLastPara="1" rIns="91425" wrap="square" tIns="45700">
            <a:normAutofit fontScale="85000" lnSpcReduction="10000"/>
          </a:bodyPr>
          <a:lstStyle/>
          <a:p>
            <a:pPr indent="0" lvl="0" marL="0" rtl="0" algn="l">
              <a:lnSpc>
                <a:spcPct val="90000"/>
              </a:lnSpc>
              <a:spcBef>
                <a:spcPts val="0"/>
              </a:spcBef>
              <a:spcAft>
                <a:spcPts val="0"/>
              </a:spcAft>
              <a:buClr>
                <a:srgbClr val="45515E"/>
              </a:buClr>
              <a:buSzPct val="100000"/>
              <a:buNone/>
            </a:pPr>
            <a:r>
              <a:rPr b="1" lang="en-US"/>
              <a:t>52 Years Female with post menopausal bleeding , and this US (Arrows: Endometrium)</a:t>
            </a:r>
            <a:endParaRPr/>
          </a:p>
          <a:p>
            <a:pPr indent="-228600" lvl="0" marL="228600" rtl="0" algn="l">
              <a:lnSpc>
                <a:spcPct val="90000"/>
              </a:lnSpc>
              <a:spcBef>
                <a:spcPts val="1000"/>
              </a:spcBef>
              <a:spcAft>
                <a:spcPts val="0"/>
              </a:spcAft>
              <a:buClr>
                <a:srgbClr val="45515E"/>
              </a:buClr>
              <a:buSzPct val="100000"/>
              <a:buChar char="❖"/>
            </a:pPr>
            <a:r>
              <a:rPr lang="en-US"/>
              <a:t>1-What does the US measure?</a:t>
            </a:r>
            <a:endParaRPr/>
          </a:p>
          <a:p>
            <a:pPr indent="-228600" lvl="1" marL="685800" rtl="0" algn="l">
              <a:lnSpc>
                <a:spcPct val="90000"/>
              </a:lnSpc>
              <a:spcBef>
                <a:spcPts val="500"/>
              </a:spcBef>
              <a:spcAft>
                <a:spcPts val="0"/>
              </a:spcAft>
              <a:buClr>
                <a:srgbClr val="45515E"/>
              </a:buClr>
              <a:buSzPct val="100000"/>
              <a:buChar char="o"/>
            </a:pPr>
            <a:r>
              <a:rPr lang="en-US"/>
              <a:t>Endometrial thickness</a:t>
            </a:r>
            <a:endParaRPr/>
          </a:p>
          <a:p>
            <a:pPr indent="-228600" lvl="0" marL="228600" rtl="0" algn="l">
              <a:lnSpc>
                <a:spcPct val="90000"/>
              </a:lnSpc>
              <a:spcBef>
                <a:spcPts val="1000"/>
              </a:spcBef>
              <a:spcAft>
                <a:spcPts val="0"/>
              </a:spcAft>
              <a:buClr>
                <a:srgbClr val="45515E"/>
              </a:buClr>
              <a:buSzPct val="100000"/>
              <a:buChar char="❖"/>
            </a:pPr>
            <a:r>
              <a:rPr lang="en-US"/>
              <a:t>2-What is Your Deferential diagnosis ? </a:t>
            </a:r>
            <a:endParaRPr/>
          </a:p>
          <a:p>
            <a:pPr indent="-228600" lvl="1" marL="685800" rtl="0" algn="l">
              <a:lnSpc>
                <a:spcPct val="90000"/>
              </a:lnSpc>
              <a:spcBef>
                <a:spcPts val="500"/>
              </a:spcBef>
              <a:spcAft>
                <a:spcPts val="0"/>
              </a:spcAft>
              <a:buClr>
                <a:srgbClr val="45515E"/>
              </a:buClr>
              <a:buSzPct val="100000"/>
              <a:buChar char="o"/>
            </a:pPr>
            <a:r>
              <a:rPr lang="en-US"/>
              <a:t>Endometrial hyperplasia, Endometrial cancer, Adenomyosis and Fibroid</a:t>
            </a:r>
            <a:endParaRPr/>
          </a:p>
          <a:p>
            <a:pPr indent="-228600" lvl="0" marL="228600" rtl="0" algn="l">
              <a:lnSpc>
                <a:spcPct val="90000"/>
              </a:lnSpc>
              <a:spcBef>
                <a:spcPts val="1000"/>
              </a:spcBef>
              <a:spcAft>
                <a:spcPts val="0"/>
              </a:spcAft>
              <a:buClr>
                <a:srgbClr val="45515E"/>
              </a:buClr>
              <a:buSzPct val="100000"/>
              <a:buChar char="❖"/>
            </a:pPr>
            <a:r>
              <a:rPr lang="en-US"/>
              <a:t>How much the probability for this female to have endometrial cancer ?</a:t>
            </a:r>
            <a:endParaRPr/>
          </a:p>
          <a:p>
            <a:pPr indent="-228600" lvl="0" marL="228600" rtl="0" algn="l">
              <a:lnSpc>
                <a:spcPct val="90000"/>
              </a:lnSpc>
              <a:spcBef>
                <a:spcPts val="1000"/>
              </a:spcBef>
              <a:spcAft>
                <a:spcPts val="0"/>
              </a:spcAft>
              <a:buClr>
                <a:srgbClr val="45515E"/>
              </a:buClr>
              <a:buSzPct val="100000"/>
              <a:buChar char="❖"/>
            </a:pPr>
            <a:r>
              <a:rPr lang="en-US"/>
              <a:t>4-Your next step and why  ?  </a:t>
            </a:r>
            <a:endParaRPr/>
          </a:p>
          <a:p>
            <a:pPr indent="-228600" lvl="1" marL="685800" rtl="0" algn="l">
              <a:lnSpc>
                <a:spcPct val="90000"/>
              </a:lnSpc>
              <a:spcBef>
                <a:spcPts val="500"/>
              </a:spcBef>
              <a:spcAft>
                <a:spcPts val="0"/>
              </a:spcAft>
              <a:buClr>
                <a:srgbClr val="45515E"/>
              </a:buClr>
              <a:buSzPct val="100000"/>
              <a:buChar char="o"/>
            </a:pPr>
            <a:r>
              <a:rPr lang="en-US"/>
              <a:t>Hysteroscopic guided endometrial biopsy , to assess the stage of hyperplasia and management ? </a:t>
            </a:r>
            <a:endParaRPr/>
          </a:p>
          <a:p>
            <a:pPr indent="-228600" lvl="0" marL="228600" rtl="0" algn="l">
              <a:lnSpc>
                <a:spcPct val="90000"/>
              </a:lnSpc>
              <a:spcBef>
                <a:spcPts val="1000"/>
              </a:spcBef>
              <a:spcAft>
                <a:spcPts val="0"/>
              </a:spcAft>
              <a:buClr>
                <a:srgbClr val="45515E"/>
              </a:buClr>
              <a:buSzPct val="100000"/>
              <a:buChar char="❖"/>
            </a:pPr>
            <a:r>
              <a:rPr lang="en-US"/>
              <a:t>5-If she has endometrial cancer what is your management ? </a:t>
            </a:r>
            <a:endParaRPr/>
          </a:p>
          <a:p>
            <a:pPr indent="-228600" lvl="1" marL="685800" rtl="0" algn="l">
              <a:lnSpc>
                <a:spcPct val="90000"/>
              </a:lnSpc>
              <a:spcBef>
                <a:spcPts val="500"/>
              </a:spcBef>
              <a:spcAft>
                <a:spcPts val="0"/>
              </a:spcAft>
              <a:buClr>
                <a:srgbClr val="45515E"/>
              </a:buClr>
              <a:buSzPct val="100000"/>
              <a:buChar char="o"/>
            </a:pPr>
            <a:r>
              <a:rPr lang="en-US"/>
              <a:t>Total hysterectomy and chemotherapy </a:t>
            </a:r>
            <a:endParaRPr/>
          </a:p>
        </p:txBody>
      </p:sp>
      <p:pic>
        <p:nvPicPr>
          <p:cNvPr id="1729" name="Google Shape;1729;p192"/>
          <p:cNvPicPr preferRelativeResize="0"/>
          <p:nvPr/>
        </p:nvPicPr>
        <p:blipFill rotWithShape="1">
          <a:blip r:embed="rId3">
            <a:alphaModFix/>
          </a:blip>
          <a:srcRect b="0" l="0" r="0" t="0"/>
          <a:stretch/>
        </p:blipFill>
        <p:spPr>
          <a:xfrm>
            <a:off x="8403359" y="1331476"/>
            <a:ext cx="3788641" cy="2409519"/>
          </a:xfrm>
          <a:prstGeom prst="rect">
            <a:avLst/>
          </a:prstGeom>
          <a:noFill/>
          <a:ln>
            <a:noFill/>
          </a:ln>
        </p:spPr>
      </p:pic>
    </p:spTree>
  </p:cSld>
  <p:clrMapOvr>
    <a:masterClrMapping/>
  </p:clrMapOvr>
</p:sld>
</file>

<file path=ppt/slides/slide2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3" name="Shape 1733"/>
        <p:cNvGrpSpPr/>
        <p:nvPr/>
      </p:nvGrpSpPr>
      <p:grpSpPr>
        <a:xfrm>
          <a:off x="0" y="0"/>
          <a:ext cx="0" cy="0"/>
          <a:chOff x="0" y="0"/>
          <a:chExt cx="0" cy="0"/>
        </a:xfrm>
      </p:grpSpPr>
      <p:sp>
        <p:nvSpPr>
          <p:cNvPr id="1734" name="Google Shape;1734;p193"/>
          <p:cNvSpPr txBox="1"/>
          <p:nvPr>
            <p:ph type="title"/>
          </p:nvPr>
        </p:nvSpPr>
        <p:spPr>
          <a:xfrm>
            <a:off x="1066800" y="2537460"/>
            <a:ext cx="10058400" cy="1609344"/>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Cervical intraepthelial hyperplasia </a:t>
            </a:r>
            <a:endParaRPr/>
          </a:p>
        </p:txBody>
      </p:sp>
    </p:spTree>
  </p:cSld>
  <p:clrMapOvr>
    <a:masterClrMapping/>
  </p:clrMapOvr>
</p:sld>
</file>

<file path=ppt/slides/slide2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8" name="Shape 1738"/>
        <p:cNvGrpSpPr/>
        <p:nvPr/>
      </p:nvGrpSpPr>
      <p:grpSpPr>
        <a:xfrm>
          <a:off x="0" y="0"/>
          <a:ext cx="0" cy="0"/>
          <a:chOff x="0" y="0"/>
          <a:chExt cx="0" cy="0"/>
        </a:xfrm>
      </p:grpSpPr>
      <p:sp>
        <p:nvSpPr>
          <p:cNvPr id="1739" name="Google Shape;1739;p194"/>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1  </a:t>
            </a:r>
            <a:endParaRPr/>
          </a:p>
        </p:txBody>
      </p:sp>
      <p:sp>
        <p:nvSpPr>
          <p:cNvPr id="1740" name="Google Shape;1740;p194"/>
          <p:cNvSpPr txBox="1"/>
          <p:nvPr>
            <p:ph idx="1" type="body"/>
          </p:nvPr>
        </p:nvSpPr>
        <p:spPr>
          <a:xfrm>
            <a:off x="838199" y="1305026"/>
            <a:ext cx="10515599" cy="4871938"/>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rgbClr val="45515E"/>
              </a:buClr>
              <a:buSzPts val="2800"/>
              <a:buChar char="❖"/>
            </a:pPr>
            <a:r>
              <a:rPr lang="en-US"/>
              <a:t>Procedure ? </a:t>
            </a:r>
            <a:endParaRPr/>
          </a:p>
          <a:p>
            <a:pPr indent="-228600" lvl="1" marL="685800" rtl="0" algn="l">
              <a:lnSpc>
                <a:spcPct val="90000"/>
              </a:lnSpc>
              <a:spcBef>
                <a:spcPts val="500"/>
              </a:spcBef>
              <a:spcAft>
                <a:spcPts val="0"/>
              </a:spcAft>
              <a:buClr>
                <a:srgbClr val="45515E"/>
              </a:buClr>
              <a:buSzPts val="2400"/>
              <a:buChar char="o"/>
            </a:pPr>
            <a:r>
              <a:rPr lang="en-US"/>
              <a:t>Colposcopy</a:t>
            </a:r>
            <a:endParaRPr/>
          </a:p>
          <a:p>
            <a:pPr indent="-228600" lvl="0" marL="228600" rtl="0" algn="l">
              <a:lnSpc>
                <a:spcPct val="90000"/>
              </a:lnSpc>
              <a:spcBef>
                <a:spcPts val="1000"/>
              </a:spcBef>
              <a:spcAft>
                <a:spcPts val="0"/>
              </a:spcAft>
              <a:buClr>
                <a:srgbClr val="45515E"/>
              </a:buClr>
              <a:buSzPts val="2800"/>
              <a:buChar char="❖"/>
            </a:pPr>
            <a:r>
              <a:rPr lang="en-US"/>
              <a:t>Name of this site ? </a:t>
            </a:r>
            <a:endParaRPr/>
          </a:p>
          <a:p>
            <a:pPr indent="-228600" lvl="1" marL="685800" rtl="0" algn="l">
              <a:lnSpc>
                <a:spcPct val="90000"/>
              </a:lnSpc>
              <a:spcBef>
                <a:spcPts val="500"/>
              </a:spcBef>
              <a:spcAft>
                <a:spcPts val="0"/>
              </a:spcAft>
              <a:buClr>
                <a:srgbClr val="45515E"/>
              </a:buClr>
              <a:buSzPts val="2400"/>
              <a:buChar char="o"/>
            </a:pPr>
            <a:r>
              <a:rPr lang="en-US"/>
              <a:t>Transformation zone </a:t>
            </a:r>
            <a:endParaRPr/>
          </a:p>
          <a:p>
            <a:pPr indent="-228600" lvl="0" marL="228600" rtl="0" algn="l">
              <a:lnSpc>
                <a:spcPct val="90000"/>
              </a:lnSpc>
              <a:spcBef>
                <a:spcPts val="1000"/>
              </a:spcBef>
              <a:spcAft>
                <a:spcPts val="0"/>
              </a:spcAft>
              <a:buClr>
                <a:srgbClr val="45515E"/>
              </a:buClr>
              <a:buSzPts val="2800"/>
              <a:buChar char="❖"/>
            </a:pPr>
            <a:r>
              <a:rPr lang="en-US"/>
              <a:t>Name of lesion ? </a:t>
            </a:r>
            <a:endParaRPr/>
          </a:p>
          <a:p>
            <a:pPr indent="-228600" lvl="1" marL="685800" rtl="0" algn="l">
              <a:lnSpc>
                <a:spcPct val="90000"/>
              </a:lnSpc>
              <a:spcBef>
                <a:spcPts val="500"/>
              </a:spcBef>
              <a:spcAft>
                <a:spcPts val="0"/>
              </a:spcAft>
              <a:buClr>
                <a:srgbClr val="45515E"/>
              </a:buClr>
              <a:buSzPts val="2400"/>
              <a:buChar char="o"/>
            </a:pPr>
            <a:r>
              <a:rPr lang="en-US"/>
              <a:t>Acetowhite lesion </a:t>
            </a:r>
            <a:endParaRPr/>
          </a:p>
          <a:p>
            <a:pPr indent="-228600" lvl="0" marL="228600" rtl="0" algn="l">
              <a:lnSpc>
                <a:spcPct val="90000"/>
              </a:lnSpc>
              <a:spcBef>
                <a:spcPts val="1000"/>
              </a:spcBef>
              <a:spcAft>
                <a:spcPts val="0"/>
              </a:spcAft>
              <a:buClr>
                <a:srgbClr val="45515E"/>
              </a:buClr>
              <a:buSzPts val="2800"/>
              <a:buChar char="❖"/>
            </a:pPr>
            <a:r>
              <a:rPr lang="en-US"/>
              <a:t>Name of substance used ? </a:t>
            </a:r>
            <a:endParaRPr/>
          </a:p>
          <a:p>
            <a:pPr indent="-228600" lvl="1" marL="685800" rtl="0" algn="l">
              <a:lnSpc>
                <a:spcPct val="90000"/>
              </a:lnSpc>
              <a:spcBef>
                <a:spcPts val="500"/>
              </a:spcBef>
              <a:spcAft>
                <a:spcPts val="0"/>
              </a:spcAft>
              <a:buClr>
                <a:srgbClr val="45515E"/>
              </a:buClr>
              <a:buSzPts val="2400"/>
              <a:buChar char="o"/>
            </a:pPr>
            <a:r>
              <a:rPr lang="en-US"/>
              <a:t>5% acetic acid</a:t>
            </a:r>
            <a:endParaRPr/>
          </a:p>
          <a:p>
            <a:pPr indent="-228600" lvl="0" marL="228600" rtl="0" algn="l">
              <a:lnSpc>
                <a:spcPct val="90000"/>
              </a:lnSpc>
              <a:spcBef>
                <a:spcPts val="1000"/>
              </a:spcBef>
              <a:spcAft>
                <a:spcPts val="0"/>
              </a:spcAft>
              <a:buClr>
                <a:srgbClr val="45515E"/>
              </a:buClr>
              <a:buSzPts val="2800"/>
              <a:buChar char="❖"/>
            </a:pPr>
            <a:r>
              <a:rPr lang="en-US"/>
              <a:t>If this is CIN3 what the management ?</a:t>
            </a:r>
            <a:endParaRPr/>
          </a:p>
          <a:p>
            <a:pPr indent="-228600" lvl="1" marL="685800" rtl="0" algn="l">
              <a:lnSpc>
                <a:spcPct val="90000"/>
              </a:lnSpc>
              <a:spcBef>
                <a:spcPts val="500"/>
              </a:spcBef>
              <a:spcAft>
                <a:spcPts val="0"/>
              </a:spcAft>
              <a:buClr>
                <a:srgbClr val="45515E"/>
              </a:buClr>
              <a:buSzPts val="2400"/>
              <a:buChar char="o"/>
            </a:pPr>
            <a:r>
              <a:rPr lang="en-US"/>
              <a:t> loop electrosurgical excision procedure (LEEP) but , with suspected micro-invasion or adenocarcinoma in situ (AIS), cold knife conization is often recommended so that margins can be evaluated without cautery artifact.</a:t>
            </a:r>
            <a:endParaRPr/>
          </a:p>
        </p:txBody>
      </p:sp>
      <p:pic>
        <p:nvPicPr>
          <p:cNvPr descr="images (12).jpg" id="1741" name="Google Shape;1741;p194"/>
          <p:cNvPicPr preferRelativeResize="0"/>
          <p:nvPr/>
        </p:nvPicPr>
        <p:blipFill rotWithShape="1">
          <a:blip r:embed="rId3">
            <a:alphaModFix/>
          </a:blip>
          <a:srcRect b="0" l="0" r="0" t="0"/>
          <a:stretch/>
        </p:blipFill>
        <p:spPr>
          <a:xfrm>
            <a:off x="7212280" y="1305026"/>
            <a:ext cx="4141518" cy="3244733"/>
          </a:xfrm>
          <a:prstGeom prst="rect">
            <a:avLst/>
          </a:prstGeom>
          <a:noFill/>
          <a:ln>
            <a:noFill/>
          </a:ln>
        </p:spPr>
      </p:pic>
    </p:spTree>
  </p:cSld>
  <p:clrMapOvr>
    <a:masterClrMapping/>
  </p:clrMapOvr>
</p:sld>
</file>

<file path=ppt/slides/slide2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5" name="Shape 1745"/>
        <p:cNvGrpSpPr/>
        <p:nvPr/>
      </p:nvGrpSpPr>
      <p:grpSpPr>
        <a:xfrm>
          <a:off x="0" y="0"/>
          <a:ext cx="0" cy="0"/>
          <a:chOff x="0" y="0"/>
          <a:chExt cx="0" cy="0"/>
        </a:xfrm>
      </p:grpSpPr>
      <p:sp>
        <p:nvSpPr>
          <p:cNvPr id="1746" name="Google Shape;1746;p195"/>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2  </a:t>
            </a:r>
            <a:endParaRPr/>
          </a:p>
        </p:txBody>
      </p:sp>
      <p:sp>
        <p:nvSpPr>
          <p:cNvPr id="1747" name="Google Shape;1747;p195"/>
          <p:cNvSpPr txBox="1"/>
          <p:nvPr>
            <p:ph idx="1" type="body"/>
          </p:nvPr>
        </p:nvSpPr>
        <p:spPr>
          <a:xfrm>
            <a:off x="838199" y="1305026"/>
            <a:ext cx="10515599" cy="48719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800"/>
              <a:buChar char="❖"/>
            </a:pPr>
            <a:r>
              <a:rPr lang="en-US"/>
              <a:t>Colposcopic views. where are the normal areas:</a:t>
            </a:r>
            <a:endParaRPr/>
          </a:p>
          <a:p>
            <a:pPr indent="-228600" lvl="1" marL="685800" rtl="0" algn="l">
              <a:lnSpc>
                <a:spcPct val="90000"/>
              </a:lnSpc>
              <a:spcBef>
                <a:spcPts val="500"/>
              </a:spcBef>
              <a:spcAft>
                <a:spcPts val="0"/>
              </a:spcAft>
              <a:buClr>
                <a:srgbClr val="45515E"/>
              </a:buClr>
              <a:buSzPts val="2400"/>
              <a:buChar char="o"/>
            </a:pPr>
            <a:r>
              <a:rPr lang="en-US"/>
              <a:t>A and E</a:t>
            </a:r>
            <a:endParaRPr/>
          </a:p>
        </p:txBody>
      </p:sp>
      <p:pic>
        <p:nvPicPr>
          <p:cNvPr id="1748" name="Google Shape;1748;p195"/>
          <p:cNvPicPr preferRelativeResize="0"/>
          <p:nvPr/>
        </p:nvPicPr>
        <p:blipFill rotWithShape="1">
          <a:blip r:embed="rId3">
            <a:alphaModFix/>
          </a:blip>
          <a:srcRect b="0" l="0" r="0" t="0"/>
          <a:stretch/>
        </p:blipFill>
        <p:spPr>
          <a:xfrm>
            <a:off x="2414209" y="3107993"/>
            <a:ext cx="7363578" cy="2703362"/>
          </a:xfrm>
          <a:prstGeom prst="rect">
            <a:avLst/>
          </a:prstGeom>
          <a:noFill/>
          <a:ln>
            <a:noFill/>
          </a:ln>
        </p:spPr>
      </p:pic>
    </p:spTree>
  </p:cSld>
  <p:clrMapOvr>
    <a:masterClrMapping/>
  </p:clrMapOvr>
</p:sld>
</file>

<file path=ppt/slides/slide2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2" name="Shape 1752"/>
        <p:cNvGrpSpPr/>
        <p:nvPr/>
      </p:nvGrpSpPr>
      <p:grpSpPr>
        <a:xfrm>
          <a:off x="0" y="0"/>
          <a:ext cx="0" cy="0"/>
          <a:chOff x="0" y="0"/>
          <a:chExt cx="0" cy="0"/>
        </a:xfrm>
      </p:grpSpPr>
      <p:sp>
        <p:nvSpPr>
          <p:cNvPr id="1753" name="Google Shape;1753;p196"/>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3  </a:t>
            </a:r>
            <a:endParaRPr/>
          </a:p>
        </p:txBody>
      </p:sp>
      <p:sp>
        <p:nvSpPr>
          <p:cNvPr id="1754" name="Google Shape;1754;p196"/>
          <p:cNvSpPr txBox="1"/>
          <p:nvPr>
            <p:ph idx="1" type="body"/>
          </p:nvPr>
        </p:nvSpPr>
        <p:spPr>
          <a:xfrm>
            <a:off x="838199" y="1305026"/>
            <a:ext cx="10515599" cy="4871938"/>
          </a:xfrm>
          <a:prstGeom prst="rect">
            <a:avLst/>
          </a:prstGeom>
          <a:noFill/>
          <a:ln>
            <a:noFill/>
          </a:ln>
        </p:spPr>
        <p:txBody>
          <a:bodyPr anchorCtr="0" anchor="t" bIns="45700" lIns="91425" spcFirstLastPara="1" rIns="91425" wrap="square" tIns="45700">
            <a:normAutofit fontScale="92500" lnSpcReduction="10000"/>
          </a:bodyPr>
          <a:lstStyle/>
          <a:p>
            <a:pPr indent="-228600" lvl="0" marL="228600" rtl="0" algn="l">
              <a:lnSpc>
                <a:spcPct val="90000"/>
              </a:lnSpc>
              <a:spcBef>
                <a:spcPts val="0"/>
              </a:spcBef>
              <a:spcAft>
                <a:spcPts val="0"/>
              </a:spcAft>
              <a:buClr>
                <a:srgbClr val="45515E"/>
              </a:buClr>
              <a:buSzPct val="100000"/>
              <a:buChar char="❖"/>
            </a:pPr>
            <a:r>
              <a:rPr lang="en-US"/>
              <a:t>Instruments name:</a:t>
            </a:r>
            <a:endParaRPr/>
          </a:p>
          <a:p>
            <a:pPr indent="-228600" lvl="1" marL="685800" rtl="0" algn="l">
              <a:lnSpc>
                <a:spcPct val="90000"/>
              </a:lnSpc>
              <a:spcBef>
                <a:spcPts val="500"/>
              </a:spcBef>
              <a:spcAft>
                <a:spcPts val="0"/>
              </a:spcAft>
              <a:buClr>
                <a:srgbClr val="45515E"/>
              </a:buClr>
              <a:buSzPct val="100000"/>
              <a:buChar char="o"/>
            </a:pPr>
            <a:r>
              <a:rPr lang="en-US"/>
              <a:t>cervical spatula, endocervical brush</a:t>
            </a:r>
            <a:endParaRPr/>
          </a:p>
          <a:p>
            <a:pPr indent="-228600" lvl="0" marL="228600" rtl="0" algn="l">
              <a:lnSpc>
                <a:spcPct val="90000"/>
              </a:lnSpc>
              <a:spcBef>
                <a:spcPts val="1000"/>
              </a:spcBef>
              <a:spcAft>
                <a:spcPts val="0"/>
              </a:spcAft>
              <a:buClr>
                <a:srgbClr val="45515E"/>
              </a:buClr>
              <a:buSzPct val="100000"/>
              <a:buChar char="❖"/>
            </a:pPr>
            <a:r>
              <a:rPr lang="en-US"/>
              <a:t>Name of the labelled area:</a:t>
            </a:r>
            <a:endParaRPr/>
          </a:p>
          <a:p>
            <a:pPr indent="-228600" lvl="1" marL="685800" rtl="0" algn="l">
              <a:lnSpc>
                <a:spcPct val="90000"/>
              </a:lnSpc>
              <a:spcBef>
                <a:spcPts val="500"/>
              </a:spcBef>
              <a:spcAft>
                <a:spcPts val="0"/>
              </a:spcAft>
              <a:buClr>
                <a:srgbClr val="45515E"/>
              </a:buClr>
              <a:buSzPct val="100000"/>
              <a:buChar char="o"/>
            </a:pPr>
            <a:r>
              <a:rPr lang="en-US"/>
              <a:t>transformational zone</a:t>
            </a:r>
            <a:endParaRPr/>
          </a:p>
          <a:p>
            <a:pPr indent="-228600" lvl="0" marL="228600" rtl="0" algn="l">
              <a:lnSpc>
                <a:spcPct val="90000"/>
              </a:lnSpc>
              <a:spcBef>
                <a:spcPts val="1000"/>
              </a:spcBef>
              <a:spcAft>
                <a:spcPts val="0"/>
              </a:spcAft>
              <a:buClr>
                <a:srgbClr val="45515E"/>
              </a:buClr>
              <a:buSzPct val="100000"/>
              <a:buChar char="❖"/>
            </a:pPr>
            <a:r>
              <a:rPr lang="en-US"/>
              <a:t>Definition of the area:</a:t>
            </a:r>
            <a:endParaRPr/>
          </a:p>
          <a:p>
            <a:pPr indent="-228600" lvl="1" marL="685800" rtl="0" algn="l">
              <a:lnSpc>
                <a:spcPct val="90000"/>
              </a:lnSpc>
              <a:spcBef>
                <a:spcPts val="500"/>
              </a:spcBef>
              <a:spcAft>
                <a:spcPts val="0"/>
              </a:spcAft>
              <a:buClr>
                <a:srgbClr val="45515E"/>
              </a:buClr>
              <a:buSzPct val="100000"/>
              <a:buChar char="o"/>
            </a:pPr>
            <a:r>
              <a:rPr lang="en-US"/>
              <a:t>Area between old and new sequamocolumner junction</a:t>
            </a:r>
            <a:endParaRPr/>
          </a:p>
          <a:p>
            <a:pPr indent="-228600" lvl="0" marL="228600" rtl="0" algn="l">
              <a:lnSpc>
                <a:spcPct val="90000"/>
              </a:lnSpc>
              <a:spcBef>
                <a:spcPts val="1000"/>
              </a:spcBef>
              <a:spcAft>
                <a:spcPts val="0"/>
              </a:spcAft>
              <a:buClr>
                <a:srgbClr val="45515E"/>
              </a:buClr>
              <a:buSzPct val="100000"/>
              <a:buChar char="❖"/>
            </a:pPr>
            <a:r>
              <a:rPr lang="en-US"/>
              <a:t>2 methods for screening:</a:t>
            </a:r>
            <a:endParaRPr/>
          </a:p>
          <a:p>
            <a:pPr indent="-228600" lvl="1" marL="685800" rtl="0" algn="l">
              <a:lnSpc>
                <a:spcPct val="90000"/>
              </a:lnSpc>
              <a:spcBef>
                <a:spcPts val="500"/>
              </a:spcBef>
              <a:spcAft>
                <a:spcPts val="0"/>
              </a:spcAft>
              <a:buClr>
                <a:srgbClr val="45515E"/>
              </a:buClr>
              <a:buSzPct val="100000"/>
              <a:buChar char="o"/>
            </a:pPr>
            <a:r>
              <a:rPr lang="en-US"/>
              <a:t>cervical cytology, high risk HPV testing</a:t>
            </a:r>
            <a:endParaRPr/>
          </a:p>
          <a:p>
            <a:pPr indent="-228600" lvl="0" marL="228600" rtl="0" algn="l">
              <a:lnSpc>
                <a:spcPct val="90000"/>
              </a:lnSpc>
              <a:spcBef>
                <a:spcPts val="1000"/>
              </a:spcBef>
              <a:spcAft>
                <a:spcPts val="0"/>
              </a:spcAft>
              <a:buClr>
                <a:srgbClr val="45515E"/>
              </a:buClr>
              <a:buSzPct val="100000"/>
              <a:buChar char="❖"/>
            </a:pPr>
            <a:r>
              <a:rPr lang="en-US"/>
              <a:t>Methods of cervical cytology:</a:t>
            </a:r>
            <a:endParaRPr/>
          </a:p>
          <a:p>
            <a:pPr indent="-228600" lvl="1" marL="685800" rtl="0" algn="l">
              <a:lnSpc>
                <a:spcPct val="90000"/>
              </a:lnSpc>
              <a:spcBef>
                <a:spcPts val="500"/>
              </a:spcBef>
              <a:spcAft>
                <a:spcPts val="0"/>
              </a:spcAft>
              <a:buClr>
                <a:srgbClr val="45515E"/>
              </a:buClr>
              <a:buSzPct val="100000"/>
              <a:buChar char="o"/>
            </a:pPr>
            <a:r>
              <a:rPr lang="en-US"/>
              <a:t>Conventional method, liquid based cervical cytology</a:t>
            </a:r>
            <a:endParaRPr/>
          </a:p>
          <a:p>
            <a:pPr indent="-228600" lvl="0" marL="228600" rtl="0" algn="l">
              <a:lnSpc>
                <a:spcPct val="90000"/>
              </a:lnSpc>
              <a:spcBef>
                <a:spcPts val="1000"/>
              </a:spcBef>
              <a:spcAft>
                <a:spcPts val="0"/>
              </a:spcAft>
              <a:buClr>
                <a:srgbClr val="45515E"/>
              </a:buClr>
              <a:buSzPct val="100000"/>
              <a:buChar char="❖"/>
            </a:pPr>
            <a:r>
              <a:rPr lang="en-US"/>
              <a:t>If cytology show CIN 2 what is the next step:</a:t>
            </a:r>
            <a:endParaRPr/>
          </a:p>
          <a:p>
            <a:pPr indent="-228600" lvl="1" marL="685800" rtl="0" algn="l">
              <a:lnSpc>
                <a:spcPct val="90000"/>
              </a:lnSpc>
              <a:spcBef>
                <a:spcPts val="500"/>
              </a:spcBef>
              <a:spcAft>
                <a:spcPts val="0"/>
              </a:spcAft>
              <a:buClr>
                <a:srgbClr val="45515E"/>
              </a:buClr>
              <a:buSzPct val="100000"/>
              <a:buChar char="o"/>
            </a:pPr>
            <a:r>
              <a:rPr lang="en-US"/>
              <a:t>Colposcopy + cervical punch biopsy + endocervical curettage</a:t>
            </a:r>
            <a:endParaRPr/>
          </a:p>
          <a:p>
            <a:pPr indent="-64135" lvl="0" marL="228600" rtl="0" algn="l">
              <a:lnSpc>
                <a:spcPct val="90000"/>
              </a:lnSpc>
              <a:spcBef>
                <a:spcPts val="1000"/>
              </a:spcBef>
              <a:spcAft>
                <a:spcPts val="0"/>
              </a:spcAft>
              <a:buClr>
                <a:srgbClr val="45515E"/>
              </a:buClr>
              <a:buSzPct val="100000"/>
              <a:buNone/>
            </a:pPr>
            <a:r>
              <a:t/>
            </a:r>
            <a:endParaRPr/>
          </a:p>
        </p:txBody>
      </p:sp>
      <p:pic>
        <p:nvPicPr>
          <p:cNvPr id="1755" name="Google Shape;1755;p196"/>
          <p:cNvPicPr preferRelativeResize="0"/>
          <p:nvPr/>
        </p:nvPicPr>
        <p:blipFill rotWithShape="1">
          <a:blip r:embed="rId3">
            <a:alphaModFix/>
          </a:blip>
          <a:srcRect b="0" l="0" r="0" t="0"/>
          <a:stretch/>
        </p:blipFill>
        <p:spPr>
          <a:xfrm>
            <a:off x="7552539" y="1305026"/>
            <a:ext cx="3801259" cy="2035623"/>
          </a:xfrm>
          <a:prstGeom prst="rect">
            <a:avLst/>
          </a:prstGeom>
          <a:noFill/>
          <a:ln>
            <a:noFill/>
          </a:ln>
        </p:spPr>
      </p:pic>
    </p:spTree>
  </p:cSld>
  <p:clrMapOvr>
    <a:masterClrMapping/>
  </p:clrMapOvr>
</p:sld>
</file>

<file path=ppt/slides/slide2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9" name="Shape 1759"/>
        <p:cNvGrpSpPr/>
        <p:nvPr/>
      </p:nvGrpSpPr>
      <p:grpSpPr>
        <a:xfrm>
          <a:off x="0" y="0"/>
          <a:ext cx="0" cy="0"/>
          <a:chOff x="0" y="0"/>
          <a:chExt cx="0" cy="0"/>
        </a:xfrm>
      </p:grpSpPr>
      <p:sp>
        <p:nvSpPr>
          <p:cNvPr id="1760" name="Google Shape;1760;p197"/>
          <p:cNvSpPr txBox="1"/>
          <p:nvPr>
            <p:ph type="title"/>
          </p:nvPr>
        </p:nvSpPr>
        <p:spPr>
          <a:xfrm>
            <a:off x="1066800" y="2502520"/>
            <a:ext cx="10058400" cy="1609344"/>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Others</a:t>
            </a:r>
            <a:br>
              <a:rPr lang="en-US"/>
            </a:br>
            <a:endParaRPr/>
          </a:p>
        </p:txBody>
      </p:sp>
    </p:spTree>
  </p:cSld>
  <p:clrMapOvr>
    <a:masterClrMapping/>
  </p:clrMapOvr>
</p:sld>
</file>

<file path=ppt/slides/slide2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4" name="Shape 1764"/>
        <p:cNvGrpSpPr/>
        <p:nvPr/>
      </p:nvGrpSpPr>
      <p:grpSpPr>
        <a:xfrm>
          <a:off x="0" y="0"/>
          <a:ext cx="0" cy="0"/>
          <a:chOff x="0" y="0"/>
          <a:chExt cx="0" cy="0"/>
        </a:xfrm>
      </p:grpSpPr>
      <p:sp>
        <p:nvSpPr>
          <p:cNvPr id="1765" name="Google Shape;1765;p198"/>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1 </a:t>
            </a:r>
            <a:endParaRPr/>
          </a:p>
        </p:txBody>
      </p:sp>
      <p:sp>
        <p:nvSpPr>
          <p:cNvPr id="1766" name="Google Shape;1766;p198"/>
          <p:cNvSpPr txBox="1"/>
          <p:nvPr>
            <p:ph idx="1" type="body"/>
          </p:nvPr>
        </p:nvSpPr>
        <p:spPr>
          <a:xfrm>
            <a:off x="838199" y="1305026"/>
            <a:ext cx="7954109" cy="4871938"/>
          </a:xfrm>
          <a:prstGeom prst="rect">
            <a:avLst/>
          </a:prstGeom>
          <a:noFill/>
          <a:ln>
            <a:noFill/>
          </a:ln>
        </p:spPr>
        <p:txBody>
          <a:bodyPr anchorCtr="0" anchor="t" bIns="45700" lIns="91425" spcFirstLastPara="1" rIns="91425" wrap="square" tIns="45700">
            <a:normAutofit fontScale="92500" lnSpcReduction="10000"/>
          </a:bodyPr>
          <a:lstStyle/>
          <a:p>
            <a:pPr indent="-228600" lvl="0" marL="228600" rtl="0" algn="l">
              <a:lnSpc>
                <a:spcPct val="90000"/>
              </a:lnSpc>
              <a:spcBef>
                <a:spcPts val="0"/>
              </a:spcBef>
              <a:spcAft>
                <a:spcPts val="0"/>
              </a:spcAft>
              <a:buClr>
                <a:srgbClr val="45515E"/>
              </a:buClr>
              <a:buSzPct val="100000"/>
              <a:buChar char="❖"/>
            </a:pPr>
            <a:r>
              <a:rPr lang="en-US"/>
              <a:t>Name of this procedure? </a:t>
            </a:r>
            <a:endParaRPr/>
          </a:p>
          <a:p>
            <a:pPr indent="-228600" lvl="1" marL="685800" rtl="0" algn="l">
              <a:lnSpc>
                <a:spcPct val="90000"/>
              </a:lnSpc>
              <a:spcBef>
                <a:spcPts val="500"/>
              </a:spcBef>
              <a:spcAft>
                <a:spcPts val="0"/>
              </a:spcAft>
              <a:buClr>
                <a:srgbClr val="45515E"/>
              </a:buClr>
              <a:buSzPct val="100000"/>
              <a:buChar char="o"/>
            </a:pPr>
            <a:r>
              <a:rPr lang="en-US"/>
              <a:t>Cervical cerclage</a:t>
            </a:r>
            <a:endParaRPr/>
          </a:p>
          <a:p>
            <a:pPr indent="-228600" lvl="0" marL="228600" rtl="0" algn="l">
              <a:lnSpc>
                <a:spcPct val="90000"/>
              </a:lnSpc>
              <a:spcBef>
                <a:spcPts val="1000"/>
              </a:spcBef>
              <a:spcAft>
                <a:spcPts val="0"/>
              </a:spcAft>
              <a:buClr>
                <a:srgbClr val="45515E"/>
              </a:buClr>
              <a:buSzPct val="100000"/>
              <a:buChar char="❖"/>
            </a:pPr>
            <a:r>
              <a:rPr lang="en-US"/>
              <a:t>Indication? </a:t>
            </a:r>
            <a:endParaRPr/>
          </a:p>
          <a:p>
            <a:pPr indent="-228600" lvl="1" marL="685800" rtl="0" algn="l">
              <a:lnSpc>
                <a:spcPct val="90000"/>
              </a:lnSpc>
              <a:spcBef>
                <a:spcPts val="500"/>
              </a:spcBef>
              <a:spcAft>
                <a:spcPts val="0"/>
              </a:spcAft>
              <a:buClr>
                <a:srgbClr val="45515E"/>
              </a:buClr>
              <a:buSzPct val="100000"/>
              <a:buChar char="o"/>
            </a:pPr>
            <a:r>
              <a:rPr lang="en-US"/>
              <a:t>Multiple previous preterm births or pregnancy losses in the 2nd trimester</a:t>
            </a:r>
            <a:endParaRPr/>
          </a:p>
          <a:p>
            <a:pPr indent="-228600" lvl="1" marL="685800" rtl="0" algn="l">
              <a:lnSpc>
                <a:spcPct val="90000"/>
              </a:lnSpc>
              <a:spcBef>
                <a:spcPts val="500"/>
              </a:spcBef>
              <a:spcAft>
                <a:spcPts val="0"/>
              </a:spcAft>
              <a:buClr>
                <a:srgbClr val="45515E"/>
              </a:buClr>
              <a:buSzPct val="100000"/>
              <a:buChar char="o"/>
            </a:pPr>
            <a:r>
              <a:rPr lang="en-US"/>
              <a:t>Previous preterm birth with short cervix (&lt;25mm) on U/S at &lt;24 weeks</a:t>
            </a:r>
            <a:endParaRPr/>
          </a:p>
          <a:p>
            <a:pPr indent="-228600" lvl="1" marL="685800" rtl="0" algn="l">
              <a:lnSpc>
                <a:spcPct val="90000"/>
              </a:lnSpc>
              <a:spcBef>
                <a:spcPts val="500"/>
              </a:spcBef>
              <a:spcAft>
                <a:spcPts val="0"/>
              </a:spcAft>
              <a:buClr>
                <a:srgbClr val="45515E"/>
              </a:buClr>
              <a:buSzPct val="100000"/>
              <a:buChar char="o"/>
            </a:pPr>
            <a:r>
              <a:rPr lang="en-US"/>
              <a:t>Prior cerclage due to cervical insufficiency at &lt;24 weeks</a:t>
            </a:r>
            <a:endParaRPr/>
          </a:p>
          <a:p>
            <a:pPr indent="-228600" lvl="0" marL="228600" rtl="0" algn="l">
              <a:lnSpc>
                <a:spcPct val="90000"/>
              </a:lnSpc>
              <a:spcBef>
                <a:spcPts val="1000"/>
              </a:spcBef>
              <a:spcAft>
                <a:spcPts val="0"/>
              </a:spcAft>
              <a:buClr>
                <a:srgbClr val="45515E"/>
              </a:buClr>
              <a:buSzPct val="100000"/>
              <a:buChar char="❖"/>
            </a:pPr>
            <a:r>
              <a:rPr lang="en-US"/>
              <a:t>Causes of this problem?</a:t>
            </a:r>
            <a:endParaRPr/>
          </a:p>
          <a:p>
            <a:pPr indent="-228600" lvl="1" marL="685800" rtl="0" algn="l">
              <a:lnSpc>
                <a:spcPct val="90000"/>
              </a:lnSpc>
              <a:spcBef>
                <a:spcPts val="500"/>
              </a:spcBef>
              <a:spcAft>
                <a:spcPts val="0"/>
              </a:spcAft>
              <a:buClr>
                <a:srgbClr val="45515E"/>
              </a:buClr>
              <a:buSzPct val="100000"/>
              <a:buChar char="o"/>
            </a:pPr>
            <a:r>
              <a:rPr lang="en-US"/>
              <a:t>Cervical trauma in previous deliveries    </a:t>
            </a:r>
            <a:endParaRPr/>
          </a:p>
          <a:p>
            <a:pPr indent="-228600" lvl="1" marL="685800" rtl="0" algn="l">
              <a:lnSpc>
                <a:spcPct val="90000"/>
              </a:lnSpc>
              <a:spcBef>
                <a:spcPts val="500"/>
              </a:spcBef>
              <a:spcAft>
                <a:spcPts val="0"/>
              </a:spcAft>
              <a:buClr>
                <a:srgbClr val="45515E"/>
              </a:buClr>
              <a:buSzPct val="100000"/>
              <a:buChar char="o"/>
            </a:pPr>
            <a:r>
              <a:rPr lang="en-US"/>
              <a:t>Short cervix &lt;2.5 cm   </a:t>
            </a:r>
            <a:endParaRPr/>
          </a:p>
          <a:p>
            <a:pPr indent="-228600" lvl="1" marL="685800" rtl="0" algn="l">
              <a:lnSpc>
                <a:spcPct val="90000"/>
              </a:lnSpc>
              <a:spcBef>
                <a:spcPts val="500"/>
              </a:spcBef>
              <a:spcAft>
                <a:spcPts val="0"/>
              </a:spcAft>
              <a:buClr>
                <a:srgbClr val="45515E"/>
              </a:buClr>
              <a:buSzPct val="100000"/>
              <a:buChar char="o"/>
            </a:pPr>
            <a:r>
              <a:rPr lang="en-US"/>
              <a:t>Previous termination of pregnancy   </a:t>
            </a:r>
            <a:endParaRPr/>
          </a:p>
          <a:p>
            <a:pPr indent="-228600" lvl="1" marL="685800" rtl="0" algn="l">
              <a:lnSpc>
                <a:spcPct val="90000"/>
              </a:lnSpc>
              <a:spcBef>
                <a:spcPts val="500"/>
              </a:spcBef>
              <a:spcAft>
                <a:spcPts val="0"/>
              </a:spcAft>
              <a:buClr>
                <a:srgbClr val="45515E"/>
              </a:buClr>
              <a:buSzPct val="100000"/>
              <a:buChar char="o"/>
            </a:pPr>
            <a:r>
              <a:rPr lang="en-US"/>
              <a:t>Connective tissue disease </a:t>
            </a:r>
            <a:endParaRPr/>
          </a:p>
        </p:txBody>
      </p:sp>
      <p:pic>
        <p:nvPicPr>
          <p:cNvPr id="1767" name="Google Shape;1767;p198"/>
          <p:cNvPicPr preferRelativeResize="0"/>
          <p:nvPr/>
        </p:nvPicPr>
        <p:blipFill rotWithShape="1">
          <a:blip r:embed="rId3">
            <a:alphaModFix/>
          </a:blip>
          <a:srcRect b="0" l="0" r="0" t="0"/>
          <a:stretch/>
        </p:blipFill>
        <p:spPr>
          <a:xfrm>
            <a:off x="8639886" y="2324823"/>
            <a:ext cx="3552114" cy="2832343"/>
          </a:xfrm>
          <a:prstGeom prst="rect">
            <a:avLst/>
          </a:prstGeom>
          <a:noFill/>
          <a:ln>
            <a:noFill/>
          </a:ln>
        </p:spPr>
      </p:pic>
    </p:spTree>
  </p:cSld>
  <p:clrMapOvr>
    <a:masterClrMapping/>
  </p:clrMapOvr>
</p:sld>
</file>

<file path=ppt/slides/slide2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1" name="Shape 1771"/>
        <p:cNvGrpSpPr/>
        <p:nvPr/>
      </p:nvGrpSpPr>
      <p:grpSpPr>
        <a:xfrm>
          <a:off x="0" y="0"/>
          <a:ext cx="0" cy="0"/>
          <a:chOff x="0" y="0"/>
          <a:chExt cx="0" cy="0"/>
        </a:xfrm>
      </p:grpSpPr>
      <p:sp>
        <p:nvSpPr>
          <p:cNvPr id="1772" name="Google Shape;1772;p199"/>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1  </a:t>
            </a:r>
            <a:endParaRPr/>
          </a:p>
        </p:txBody>
      </p:sp>
      <p:sp>
        <p:nvSpPr>
          <p:cNvPr id="1773" name="Google Shape;1773;p199"/>
          <p:cNvSpPr txBox="1"/>
          <p:nvPr>
            <p:ph idx="1" type="body"/>
          </p:nvPr>
        </p:nvSpPr>
        <p:spPr>
          <a:xfrm>
            <a:off x="838199" y="1305026"/>
            <a:ext cx="10515599" cy="48719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800"/>
              <a:buChar char="❖"/>
            </a:pPr>
            <a:r>
              <a:rPr lang="en-US"/>
              <a:t>At what gestational age this procedure is done and why?</a:t>
            </a:r>
            <a:endParaRPr/>
          </a:p>
          <a:p>
            <a:pPr indent="-228600" lvl="1" marL="685800" rtl="0" algn="l">
              <a:lnSpc>
                <a:spcPct val="90000"/>
              </a:lnSpc>
              <a:spcBef>
                <a:spcPts val="500"/>
              </a:spcBef>
              <a:spcAft>
                <a:spcPts val="0"/>
              </a:spcAft>
              <a:buClr>
                <a:srgbClr val="45515E"/>
              </a:buClr>
              <a:buSzPts val="2400"/>
              <a:buChar char="o"/>
            </a:pPr>
            <a:r>
              <a:rPr lang="en-US"/>
              <a:t>14 weeks , to bypass the high risk of miscarriage and to make sure that the fetus is healthy </a:t>
            </a:r>
            <a:endParaRPr/>
          </a:p>
          <a:p>
            <a:pPr indent="-228600" lvl="0" marL="228600" rtl="0" algn="l">
              <a:lnSpc>
                <a:spcPct val="90000"/>
              </a:lnSpc>
              <a:spcBef>
                <a:spcPts val="1000"/>
              </a:spcBef>
              <a:spcAft>
                <a:spcPts val="0"/>
              </a:spcAft>
              <a:buClr>
                <a:srgbClr val="45515E"/>
              </a:buClr>
              <a:buSzPts val="2800"/>
              <a:buChar char="❖"/>
            </a:pPr>
            <a:r>
              <a:rPr lang="en-US"/>
              <a:t>When to remove?</a:t>
            </a:r>
            <a:endParaRPr/>
          </a:p>
          <a:p>
            <a:pPr indent="-228600" lvl="1" marL="685800" rtl="0" algn="l">
              <a:lnSpc>
                <a:spcPct val="90000"/>
              </a:lnSpc>
              <a:spcBef>
                <a:spcPts val="500"/>
              </a:spcBef>
              <a:spcAft>
                <a:spcPts val="0"/>
              </a:spcAft>
              <a:buClr>
                <a:srgbClr val="45515E"/>
              </a:buClr>
              <a:buSzPts val="2400"/>
              <a:buChar char="o"/>
            </a:pPr>
            <a:r>
              <a:rPr lang="en-US"/>
              <a:t>In case of preterm labor    </a:t>
            </a:r>
            <a:endParaRPr/>
          </a:p>
          <a:p>
            <a:pPr indent="-228600" lvl="1" marL="685800" rtl="0" algn="l">
              <a:lnSpc>
                <a:spcPct val="90000"/>
              </a:lnSpc>
              <a:spcBef>
                <a:spcPts val="500"/>
              </a:spcBef>
              <a:spcAft>
                <a:spcPts val="0"/>
              </a:spcAft>
              <a:buClr>
                <a:srgbClr val="45515E"/>
              </a:buClr>
              <a:buSzPts val="2400"/>
              <a:buChar char="o"/>
            </a:pPr>
            <a:r>
              <a:rPr lang="en-US"/>
              <a:t>At 37 weeks     </a:t>
            </a:r>
            <a:endParaRPr/>
          </a:p>
          <a:p>
            <a:pPr indent="-228600" lvl="1" marL="685800" rtl="0" algn="l">
              <a:lnSpc>
                <a:spcPct val="90000"/>
              </a:lnSpc>
              <a:spcBef>
                <a:spcPts val="500"/>
              </a:spcBef>
              <a:spcAft>
                <a:spcPts val="0"/>
              </a:spcAft>
              <a:buClr>
                <a:srgbClr val="45515E"/>
              </a:buClr>
              <a:buSzPts val="2400"/>
              <a:buChar char="o"/>
            </a:pPr>
            <a:r>
              <a:rPr lang="en-US"/>
              <a:t>Miscarriage</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22"/>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t/>
            </a:r>
            <a:endParaRPr/>
          </a:p>
        </p:txBody>
      </p:sp>
      <p:sp>
        <p:nvSpPr>
          <p:cNvPr id="299" name="Google Shape;299;p22"/>
          <p:cNvSpPr txBox="1"/>
          <p:nvPr>
            <p:ph idx="1" type="body"/>
          </p:nvPr>
        </p:nvSpPr>
        <p:spPr>
          <a:xfrm>
            <a:off x="838199" y="1305025"/>
            <a:ext cx="6198705" cy="5187849"/>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90000"/>
              </a:lnSpc>
              <a:spcBef>
                <a:spcPts val="0"/>
              </a:spcBef>
              <a:spcAft>
                <a:spcPts val="0"/>
              </a:spcAft>
              <a:buClr>
                <a:srgbClr val="FF0000"/>
              </a:buClr>
              <a:buSzPts val="2800"/>
              <a:buNone/>
            </a:pPr>
            <a:r>
              <a:rPr b="1" lang="en-US" sz="2800">
                <a:solidFill>
                  <a:srgbClr val="FF0000"/>
                </a:solidFill>
              </a:rPr>
              <a:t>#Pelvic outlet:</a:t>
            </a:r>
            <a:endParaRPr b="1" sz="2800">
              <a:solidFill>
                <a:srgbClr val="FF0000"/>
              </a:solidFill>
            </a:endParaRPr>
          </a:p>
          <a:p>
            <a:pPr indent="0" lvl="0" marL="0" rtl="0" algn="l">
              <a:lnSpc>
                <a:spcPct val="90000"/>
              </a:lnSpc>
              <a:spcBef>
                <a:spcPts val="1000"/>
              </a:spcBef>
              <a:spcAft>
                <a:spcPts val="0"/>
              </a:spcAft>
              <a:buClr>
                <a:srgbClr val="002060"/>
              </a:buClr>
              <a:buSzPts val="2200"/>
              <a:buNone/>
            </a:pPr>
            <a:r>
              <a:rPr b="1" lang="en-US" sz="2200">
                <a:solidFill>
                  <a:srgbClr val="002060"/>
                </a:solidFill>
                <a:highlight>
                  <a:srgbClr val="FFFF00"/>
                </a:highlight>
              </a:rPr>
              <a:t>1-Sacro-sciatic notch: </a:t>
            </a:r>
            <a:endParaRPr/>
          </a:p>
          <a:p>
            <a:pPr indent="0" lvl="0" marL="0" rtl="0" algn="l">
              <a:lnSpc>
                <a:spcPct val="90000"/>
              </a:lnSpc>
              <a:spcBef>
                <a:spcPts val="1000"/>
              </a:spcBef>
              <a:spcAft>
                <a:spcPts val="0"/>
              </a:spcAft>
              <a:buClr>
                <a:schemeClr val="dk2"/>
              </a:buClr>
              <a:buSzPts val="2800"/>
              <a:buNone/>
            </a:pPr>
            <a:r>
              <a:rPr lang="en-US">
                <a:solidFill>
                  <a:schemeClr val="dk2"/>
                </a:solidFill>
              </a:rPr>
              <a:t>wide=gynecoid pelvic form or anthropoid /narrow=plateylpelloid or android </a:t>
            </a:r>
            <a:endParaRPr/>
          </a:p>
          <a:p>
            <a:pPr indent="0" lvl="0" marL="0" rtl="0" algn="l">
              <a:lnSpc>
                <a:spcPct val="90000"/>
              </a:lnSpc>
              <a:spcBef>
                <a:spcPts val="1000"/>
              </a:spcBef>
              <a:spcAft>
                <a:spcPts val="0"/>
              </a:spcAft>
              <a:buClr>
                <a:srgbClr val="45515E"/>
              </a:buClr>
              <a:buSzPts val="2800"/>
              <a:buNone/>
            </a:pPr>
            <a:r>
              <a:t/>
            </a:r>
            <a:endParaRPr/>
          </a:p>
          <a:p>
            <a:pPr indent="0" lvl="0" marL="0" rtl="0" algn="l">
              <a:lnSpc>
                <a:spcPct val="90000"/>
              </a:lnSpc>
              <a:spcBef>
                <a:spcPts val="1000"/>
              </a:spcBef>
              <a:spcAft>
                <a:spcPts val="0"/>
              </a:spcAft>
              <a:buClr>
                <a:srgbClr val="002060"/>
              </a:buClr>
              <a:buSzPts val="2200"/>
              <a:buNone/>
            </a:pPr>
            <a:r>
              <a:rPr b="1" lang="en-US" sz="2200">
                <a:solidFill>
                  <a:srgbClr val="002060"/>
                </a:solidFill>
                <a:highlight>
                  <a:srgbClr val="FFFF00"/>
                </a:highlight>
              </a:rPr>
              <a:t>2-Pelvic arch and pubic angle </a:t>
            </a:r>
            <a:endParaRPr/>
          </a:p>
          <a:p>
            <a:pPr indent="0" lvl="0" marL="0" rtl="0" algn="l">
              <a:lnSpc>
                <a:spcPct val="90000"/>
              </a:lnSpc>
              <a:spcBef>
                <a:spcPts val="1000"/>
              </a:spcBef>
              <a:spcAft>
                <a:spcPts val="0"/>
              </a:spcAft>
              <a:buClr>
                <a:srgbClr val="45515E"/>
              </a:buClr>
              <a:buSzPts val="2800"/>
              <a:buNone/>
            </a:pPr>
            <a:r>
              <a:rPr lang="en-US"/>
              <a:t>Wide=gynecoid /medium=anthropoid/ narrow: android or platypelloid</a:t>
            </a:r>
            <a:endParaRPr>
              <a:solidFill>
                <a:schemeClr val="dk2"/>
              </a:solidFill>
            </a:endParaRPr>
          </a:p>
          <a:p>
            <a:pPr indent="0" lvl="0" marL="0" rtl="0" algn="l">
              <a:lnSpc>
                <a:spcPct val="90000"/>
              </a:lnSpc>
              <a:spcBef>
                <a:spcPts val="1000"/>
              </a:spcBef>
              <a:spcAft>
                <a:spcPts val="0"/>
              </a:spcAft>
              <a:buClr>
                <a:srgbClr val="45515E"/>
              </a:buClr>
              <a:buSzPts val="2800"/>
              <a:buNone/>
            </a:pPr>
            <a:r>
              <a:t/>
            </a:r>
            <a:endParaRPr>
              <a:solidFill>
                <a:schemeClr val="dk2"/>
              </a:solidFill>
            </a:endParaRPr>
          </a:p>
          <a:p>
            <a:pPr indent="0" lvl="0" marL="0" rtl="0" algn="l">
              <a:lnSpc>
                <a:spcPct val="90000"/>
              </a:lnSpc>
              <a:spcBef>
                <a:spcPts val="1000"/>
              </a:spcBef>
              <a:spcAft>
                <a:spcPts val="0"/>
              </a:spcAft>
              <a:buClr>
                <a:srgbClr val="002060"/>
              </a:buClr>
              <a:buSzPts val="2200"/>
              <a:buNone/>
            </a:pPr>
            <a:r>
              <a:rPr b="1" lang="en-US" sz="2200">
                <a:solidFill>
                  <a:srgbClr val="002060"/>
                </a:solidFill>
                <a:highlight>
                  <a:srgbClr val="FFFF00"/>
                </a:highlight>
              </a:rPr>
              <a:t>3--inter-tuberous diameter(~8cm)  </a:t>
            </a:r>
            <a:r>
              <a:rPr lang="en-US" sz="2200"/>
              <a:t>by Drag your fist out to measure</a:t>
            </a:r>
            <a:endParaRPr sz="1500"/>
          </a:p>
          <a:p>
            <a:pPr indent="0" lvl="0" marL="0" rtl="0" algn="l">
              <a:lnSpc>
                <a:spcPct val="90000"/>
              </a:lnSpc>
              <a:spcBef>
                <a:spcPts val="1000"/>
              </a:spcBef>
              <a:spcAft>
                <a:spcPts val="0"/>
              </a:spcAft>
              <a:buClr>
                <a:srgbClr val="45515E"/>
              </a:buClr>
              <a:buSzPts val="2800"/>
              <a:buNone/>
            </a:pPr>
            <a:r>
              <a:t/>
            </a:r>
            <a:endParaRPr/>
          </a:p>
          <a:p>
            <a:pPr indent="0" lvl="0" marL="0" rtl="0" algn="l">
              <a:lnSpc>
                <a:spcPct val="90000"/>
              </a:lnSpc>
              <a:spcBef>
                <a:spcPts val="1000"/>
              </a:spcBef>
              <a:spcAft>
                <a:spcPts val="0"/>
              </a:spcAft>
              <a:buClr>
                <a:srgbClr val="45515E"/>
              </a:buClr>
              <a:buSzPts val="2800"/>
              <a:buNone/>
            </a:pPr>
            <a:r>
              <a:t/>
            </a:r>
            <a:endParaRPr/>
          </a:p>
        </p:txBody>
      </p:sp>
      <p:pic>
        <p:nvPicPr>
          <p:cNvPr id="300" name="Google Shape;300;p22"/>
          <p:cNvPicPr preferRelativeResize="0"/>
          <p:nvPr/>
        </p:nvPicPr>
        <p:blipFill rotWithShape="1">
          <a:blip r:embed="rId3">
            <a:alphaModFix/>
          </a:blip>
          <a:srcRect b="0" l="0" r="0" t="0"/>
          <a:stretch/>
        </p:blipFill>
        <p:spPr>
          <a:xfrm>
            <a:off x="7341705" y="1305026"/>
            <a:ext cx="4208685" cy="1943907"/>
          </a:xfrm>
          <a:prstGeom prst="rect">
            <a:avLst/>
          </a:prstGeom>
          <a:noFill/>
          <a:ln>
            <a:noFill/>
          </a:ln>
        </p:spPr>
      </p:pic>
      <p:pic>
        <p:nvPicPr>
          <p:cNvPr id="301" name="Google Shape;301;p22"/>
          <p:cNvPicPr preferRelativeResize="0"/>
          <p:nvPr/>
        </p:nvPicPr>
        <p:blipFill rotWithShape="1">
          <a:blip r:embed="rId4">
            <a:alphaModFix/>
          </a:blip>
          <a:srcRect b="0" l="0" r="0" t="0"/>
          <a:stretch/>
        </p:blipFill>
        <p:spPr>
          <a:xfrm>
            <a:off x="7402372" y="3426495"/>
            <a:ext cx="4543428" cy="3248932"/>
          </a:xfrm>
          <a:prstGeom prst="rect">
            <a:avLst/>
          </a:prstGeom>
          <a:noFill/>
          <a:ln>
            <a:noFill/>
          </a:ln>
        </p:spPr>
      </p:pic>
    </p:spTree>
  </p:cSld>
  <p:clrMapOvr>
    <a:masterClrMapping/>
  </p:clrMapOvr>
</p:sld>
</file>

<file path=ppt/slides/slide2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7" name="Shape 1777"/>
        <p:cNvGrpSpPr/>
        <p:nvPr/>
      </p:nvGrpSpPr>
      <p:grpSpPr>
        <a:xfrm>
          <a:off x="0" y="0"/>
          <a:ext cx="0" cy="0"/>
          <a:chOff x="0" y="0"/>
          <a:chExt cx="0" cy="0"/>
        </a:xfrm>
      </p:grpSpPr>
      <p:sp>
        <p:nvSpPr>
          <p:cNvPr id="1778" name="Google Shape;1778;p200"/>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2 </a:t>
            </a:r>
            <a:endParaRPr/>
          </a:p>
        </p:txBody>
      </p:sp>
      <p:sp>
        <p:nvSpPr>
          <p:cNvPr id="1779" name="Google Shape;1779;p200"/>
          <p:cNvSpPr txBox="1"/>
          <p:nvPr>
            <p:ph idx="1" type="body"/>
          </p:nvPr>
        </p:nvSpPr>
        <p:spPr>
          <a:xfrm>
            <a:off x="838199" y="1305026"/>
            <a:ext cx="10515599" cy="48719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800"/>
              <a:buChar char="❖"/>
            </a:pPr>
            <a:r>
              <a:rPr lang="en-US"/>
              <a:t>39 weeks primgravida , who has been in labour for 8 hours , next step?</a:t>
            </a:r>
            <a:endParaRPr/>
          </a:p>
          <a:p>
            <a:pPr indent="-228600" lvl="1" marL="685800" rtl="0" algn="l">
              <a:lnSpc>
                <a:spcPct val="90000"/>
              </a:lnSpc>
              <a:spcBef>
                <a:spcPts val="500"/>
              </a:spcBef>
              <a:spcAft>
                <a:spcPts val="0"/>
              </a:spcAft>
              <a:buClr>
                <a:srgbClr val="45515E"/>
              </a:buClr>
              <a:buSzPts val="2400"/>
              <a:buChar char="o"/>
            </a:pPr>
            <a:r>
              <a:rPr lang="en-US"/>
              <a:t>Operative delivery using forceps C</a:t>
            </a:r>
            <a:endParaRPr/>
          </a:p>
        </p:txBody>
      </p:sp>
      <p:pic>
        <p:nvPicPr>
          <p:cNvPr id="1780" name="Google Shape;1780;p200"/>
          <p:cNvPicPr preferRelativeResize="0"/>
          <p:nvPr/>
        </p:nvPicPr>
        <p:blipFill rotWithShape="1">
          <a:blip r:embed="rId3">
            <a:alphaModFix/>
          </a:blip>
          <a:srcRect b="0" l="0" r="0" t="0"/>
          <a:stretch/>
        </p:blipFill>
        <p:spPr>
          <a:xfrm>
            <a:off x="824131" y="3913126"/>
            <a:ext cx="2709650" cy="2319760"/>
          </a:xfrm>
          <a:prstGeom prst="rect">
            <a:avLst/>
          </a:prstGeom>
          <a:noFill/>
          <a:ln>
            <a:noFill/>
          </a:ln>
        </p:spPr>
      </p:pic>
      <p:pic>
        <p:nvPicPr>
          <p:cNvPr id="1781" name="Google Shape;1781;p200"/>
          <p:cNvPicPr preferRelativeResize="0"/>
          <p:nvPr/>
        </p:nvPicPr>
        <p:blipFill rotWithShape="1">
          <a:blip r:embed="rId4">
            <a:alphaModFix/>
          </a:blip>
          <a:srcRect b="0" l="0" r="0" t="0"/>
          <a:stretch/>
        </p:blipFill>
        <p:spPr>
          <a:xfrm>
            <a:off x="3519558" y="4283267"/>
            <a:ext cx="7848463" cy="1926903"/>
          </a:xfrm>
          <a:prstGeom prst="rect">
            <a:avLst/>
          </a:prstGeom>
          <a:noFill/>
          <a:ln>
            <a:noFill/>
          </a:ln>
        </p:spPr>
      </p:pic>
      <p:sp>
        <p:nvSpPr>
          <p:cNvPr id="1782" name="Google Shape;1782;p200"/>
          <p:cNvSpPr txBox="1"/>
          <p:nvPr/>
        </p:nvSpPr>
        <p:spPr>
          <a:xfrm>
            <a:off x="4291731" y="3947140"/>
            <a:ext cx="633670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C                             	               B 	                                 A </a:t>
            </a:r>
            <a:endParaRPr/>
          </a:p>
        </p:txBody>
      </p:sp>
    </p:spTree>
  </p:cSld>
  <p:clrMapOvr>
    <a:masterClrMapping/>
  </p:clrMapOvr>
</p:sld>
</file>

<file path=ppt/slides/slide2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6" name="Shape 1786"/>
        <p:cNvGrpSpPr/>
        <p:nvPr/>
      </p:nvGrpSpPr>
      <p:grpSpPr>
        <a:xfrm>
          <a:off x="0" y="0"/>
          <a:ext cx="0" cy="0"/>
          <a:chOff x="0" y="0"/>
          <a:chExt cx="0" cy="0"/>
        </a:xfrm>
      </p:grpSpPr>
      <p:sp>
        <p:nvSpPr>
          <p:cNvPr id="1787" name="Google Shape;1787;p201"/>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3   </a:t>
            </a:r>
            <a:endParaRPr/>
          </a:p>
        </p:txBody>
      </p:sp>
      <p:sp>
        <p:nvSpPr>
          <p:cNvPr id="1788" name="Google Shape;1788;p201"/>
          <p:cNvSpPr txBox="1"/>
          <p:nvPr>
            <p:ph idx="1" type="body"/>
          </p:nvPr>
        </p:nvSpPr>
        <p:spPr>
          <a:xfrm>
            <a:off x="838199" y="1305026"/>
            <a:ext cx="10515599" cy="48719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800"/>
              <a:buChar char="❖"/>
            </a:pPr>
            <a:r>
              <a:rPr b="1" lang="en-US"/>
              <a:t>N</a:t>
            </a:r>
            <a:r>
              <a:rPr b="1" lang="en-US" sz="2800"/>
              <a:t>aming them ? </a:t>
            </a:r>
            <a:r>
              <a:rPr lang="en-US" sz="2000">
                <a:solidFill>
                  <a:srgbClr val="FF0000"/>
                </a:solidFill>
              </a:rPr>
              <a:t>From right to left</a:t>
            </a:r>
            <a:endParaRPr/>
          </a:p>
          <a:p>
            <a:pPr indent="-228600" lvl="1" marL="685800" rtl="0" algn="l">
              <a:lnSpc>
                <a:spcPct val="90000"/>
              </a:lnSpc>
              <a:spcBef>
                <a:spcPts val="500"/>
              </a:spcBef>
              <a:spcAft>
                <a:spcPts val="0"/>
              </a:spcAft>
              <a:buClr>
                <a:srgbClr val="45515E"/>
              </a:buClr>
              <a:buSzPts val="2400"/>
              <a:buChar char="o"/>
            </a:pPr>
            <a:r>
              <a:rPr lang="en-US"/>
              <a:t>Cervical dilators (Hegar dilators)</a:t>
            </a:r>
            <a:endParaRPr/>
          </a:p>
          <a:p>
            <a:pPr indent="-228600" lvl="1" marL="685800" rtl="0" algn="l">
              <a:lnSpc>
                <a:spcPct val="90000"/>
              </a:lnSpc>
              <a:spcBef>
                <a:spcPts val="500"/>
              </a:spcBef>
              <a:spcAft>
                <a:spcPts val="0"/>
              </a:spcAft>
              <a:buClr>
                <a:srgbClr val="45515E"/>
              </a:buClr>
              <a:buSzPts val="2400"/>
              <a:buChar char="o"/>
            </a:pPr>
            <a:r>
              <a:rPr lang="en-US"/>
              <a:t>UTERINE CURETTE SINGLE ENDED</a:t>
            </a:r>
            <a:endParaRPr/>
          </a:p>
          <a:p>
            <a:pPr indent="-228600" lvl="1" marL="685800" rtl="0" algn="l">
              <a:lnSpc>
                <a:spcPct val="90000"/>
              </a:lnSpc>
              <a:spcBef>
                <a:spcPts val="500"/>
              </a:spcBef>
              <a:spcAft>
                <a:spcPts val="0"/>
              </a:spcAft>
              <a:buClr>
                <a:srgbClr val="45515E"/>
              </a:buClr>
              <a:buSzPts val="2400"/>
              <a:buChar char="o"/>
            </a:pPr>
            <a:r>
              <a:rPr lang="en-US"/>
              <a:t>Ovum forceps</a:t>
            </a:r>
            <a:endParaRPr/>
          </a:p>
          <a:p>
            <a:pPr indent="-228600" lvl="1" marL="685800" rtl="0" algn="l">
              <a:lnSpc>
                <a:spcPct val="90000"/>
              </a:lnSpc>
              <a:spcBef>
                <a:spcPts val="500"/>
              </a:spcBef>
              <a:spcAft>
                <a:spcPts val="0"/>
              </a:spcAft>
              <a:buClr>
                <a:srgbClr val="45515E"/>
              </a:buClr>
              <a:buSzPts val="2400"/>
              <a:buChar char="o"/>
            </a:pPr>
            <a:r>
              <a:rPr lang="en-US"/>
              <a:t>Uterine sound </a:t>
            </a:r>
            <a:endParaRPr/>
          </a:p>
          <a:p>
            <a:pPr indent="-228600" lvl="1" marL="685800" rtl="0" algn="l">
              <a:lnSpc>
                <a:spcPct val="90000"/>
              </a:lnSpc>
              <a:spcBef>
                <a:spcPts val="500"/>
              </a:spcBef>
              <a:spcAft>
                <a:spcPts val="0"/>
              </a:spcAft>
              <a:buClr>
                <a:srgbClr val="45515E"/>
              </a:buClr>
              <a:buSzPts val="2400"/>
              <a:buChar char="o"/>
            </a:pPr>
            <a:r>
              <a:rPr lang="en-US"/>
              <a:t>Sim's double-bladed vaginal speculum</a:t>
            </a:r>
            <a:endParaRPr/>
          </a:p>
          <a:p>
            <a:pPr indent="-76200" lvl="1" marL="685800" rtl="0" algn="l">
              <a:lnSpc>
                <a:spcPct val="90000"/>
              </a:lnSpc>
              <a:spcBef>
                <a:spcPts val="500"/>
              </a:spcBef>
              <a:spcAft>
                <a:spcPts val="0"/>
              </a:spcAft>
              <a:buClr>
                <a:srgbClr val="45515E"/>
              </a:buClr>
              <a:buSzPts val="2400"/>
              <a:buNone/>
            </a:pPr>
            <a:r>
              <a:t/>
            </a:r>
            <a:endParaRPr/>
          </a:p>
        </p:txBody>
      </p:sp>
      <p:pic>
        <p:nvPicPr>
          <p:cNvPr id="1789" name="Google Shape;1789;p201"/>
          <p:cNvPicPr preferRelativeResize="0"/>
          <p:nvPr/>
        </p:nvPicPr>
        <p:blipFill rotWithShape="1">
          <a:blip r:embed="rId3">
            <a:alphaModFix/>
          </a:blip>
          <a:srcRect b="0" l="0" r="0" t="0"/>
          <a:stretch/>
        </p:blipFill>
        <p:spPr>
          <a:xfrm rot="-5400000">
            <a:off x="7601284" y="4477424"/>
            <a:ext cx="1228395" cy="2151098"/>
          </a:xfrm>
          <a:prstGeom prst="rect">
            <a:avLst/>
          </a:prstGeom>
          <a:noFill/>
          <a:ln>
            <a:noFill/>
          </a:ln>
        </p:spPr>
      </p:pic>
      <p:pic>
        <p:nvPicPr>
          <p:cNvPr id="1790" name="Google Shape;1790;p201"/>
          <p:cNvPicPr preferRelativeResize="0"/>
          <p:nvPr/>
        </p:nvPicPr>
        <p:blipFill rotWithShape="1">
          <a:blip r:embed="rId4">
            <a:alphaModFix/>
          </a:blip>
          <a:srcRect b="0" l="0" r="0" t="0"/>
          <a:stretch/>
        </p:blipFill>
        <p:spPr>
          <a:xfrm>
            <a:off x="9580098" y="4657144"/>
            <a:ext cx="1773700" cy="1519819"/>
          </a:xfrm>
          <a:prstGeom prst="rect">
            <a:avLst/>
          </a:prstGeom>
          <a:noFill/>
          <a:ln>
            <a:noFill/>
          </a:ln>
        </p:spPr>
      </p:pic>
      <p:pic>
        <p:nvPicPr>
          <p:cNvPr id="1791" name="Google Shape;1791;p201"/>
          <p:cNvPicPr preferRelativeResize="0"/>
          <p:nvPr/>
        </p:nvPicPr>
        <p:blipFill rotWithShape="1">
          <a:blip r:embed="rId5">
            <a:alphaModFix/>
          </a:blip>
          <a:srcRect b="0" l="0" r="0" t="0"/>
          <a:stretch/>
        </p:blipFill>
        <p:spPr>
          <a:xfrm>
            <a:off x="838199" y="4559609"/>
            <a:ext cx="1534103" cy="1643589"/>
          </a:xfrm>
          <a:prstGeom prst="rect">
            <a:avLst/>
          </a:prstGeom>
          <a:noFill/>
          <a:ln>
            <a:noFill/>
          </a:ln>
        </p:spPr>
      </p:pic>
      <p:pic>
        <p:nvPicPr>
          <p:cNvPr id="1792" name="Google Shape;1792;p201"/>
          <p:cNvPicPr preferRelativeResize="0"/>
          <p:nvPr/>
        </p:nvPicPr>
        <p:blipFill rotWithShape="1">
          <a:blip r:embed="rId6">
            <a:alphaModFix/>
          </a:blip>
          <a:srcRect b="0" l="0" r="0" t="0"/>
          <a:stretch/>
        </p:blipFill>
        <p:spPr>
          <a:xfrm>
            <a:off x="2973203" y="4950260"/>
            <a:ext cx="1783331" cy="1252938"/>
          </a:xfrm>
          <a:prstGeom prst="rect">
            <a:avLst/>
          </a:prstGeom>
          <a:noFill/>
          <a:ln>
            <a:noFill/>
          </a:ln>
        </p:spPr>
      </p:pic>
      <p:pic>
        <p:nvPicPr>
          <p:cNvPr id="1793" name="Google Shape;1793;p201"/>
          <p:cNvPicPr preferRelativeResize="0"/>
          <p:nvPr/>
        </p:nvPicPr>
        <p:blipFill rotWithShape="1">
          <a:blip r:embed="rId7">
            <a:alphaModFix/>
          </a:blip>
          <a:srcRect b="0" l="0" r="0" t="0"/>
          <a:stretch/>
        </p:blipFill>
        <p:spPr>
          <a:xfrm>
            <a:off x="4959442" y="4683379"/>
            <a:ext cx="1903608" cy="1519819"/>
          </a:xfrm>
          <a:prstGeom prst="rect">
            <a:avLst/>
          </a:prstGeom>
          <a:noFill/>
          <a:ln>
            <a:noFill/>
          </a:ln>
        </p:spPr>
      </p:pic>
    </p:spTree>
  </p:cSld>
  <p:clrMapOvr>
    <a:masterClrMapping/>
  </p:clrMapOvr>
</p:sld>
</file>

<file path=ppt/slides/slide2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7" name="Shape 1797"/>
        <p:cNvGrpSpPr/>
        <p:nvPr/>
      </p:nvGrpSpPr>
      <p:grpSpPr>
        <a:xfrm>
          <a:off x="0" y="0"/>
          <a:ext cx="0" cy="0"/>
          <a:chOff x="0" y="0"/>
          <a:chExt cx="0" cy="0"/>
        </a:xfrm>
      </p:grpSpPr>
      <p:sp>
        <p:nvSpPr>
          <p:cNvPr id="1798" name="Google Shape;1798;p202"/>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3   </a:t>
            </a:r>
            <a:endParaRPr/>
          </a:p>
        </p:txBody>
      </p:sp>
      <p:sp>
        <p:nvSpPr>
          <p:cNvPr id="1799" name="Google Shape;1799;p202"/>
          <p:cNvSpPr txBox="1"/>
          <p:nvPr>
            <p:ph idx="1" type="body"/>
          </p:nvPr>
        </p:nvSpPr>
        <p:spPr>
          <a:xfrm>
            <a:off x="838199" y="1305026"/>
            <a:ext cx="10515599" cy="48719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800"/>
              <a:buChar char="❖"/>
            </a:pPr>
            <a:r>
              <a:rPr b="1" lang="en-US"/>
              <a:t>Operation could be used for:</a:t>
            </a:r>
            <a:endParaRPr/>
          </a:p>
          <a:p>
            <a:pPr indent="-228600" lvl="1" marL="685800" rtl="0" algn="l">
              <a:lnSpc>
                <a:spcPct val="90000"/>
              </a:lnSpc>
              <a:spcBef>
                <a:spcPts val="500"/>
              </a:spcBef>
              <a:spcAft>
                <a:spcPts val="0"/>
              </a:spcAft>
              <a:buClr>
                <a:srgbClr val="45515E"/>
              </a:buClr>
              <a:buSzPts val="2400"/>
              <a:buChar char="o"/>
            </a:pPr>
            <a:r>
              <a:rPr b="1" lang="en-US"/>
              <a:t>Dilatation and curettage , Hysteroscope  </a:t>
            </a:r>
            <a:endParaRPr/>
          </a:p>
          <a:p>
            <a:pPr indent="-228600" lvl="0" marL="228600" rtl="0" algn="l">
              <a:lnSpc>
                <a:spcPct val="90000"/>
              </a:lnSpc>
              <a:spcBef>
                <a:spcPts val="1000"/>
              </a:spcBef>
              <a:spcAft>
                <a:spcPts val="0"/>
              </a:spcAft>
              <a:buClr>
                <a:srgbClr val="45515E"/>
              </a:buClr>
              <a:buSzPts val="2800"/>
              <a:buChar char="❖"/>
            </a:pPr>
            <a:r>
              <a:rPr b="1" lang="en-US"/>
              <a:t>Early and late complications for that procedure  ?</a:t>
            </a:r>
            <a:endParaRPr/>
          </a:p>
          <a:p>
            <a:pPr indent="-228600" lvl="1" marL="685800" rtl="0" algn="l">
              <a:lnSpc>
                <a:spcPct val="90000"/>
              </a:lnSpc>
              <a:spcBef>
                <a:spcPts val="500"/>
              </a:spcBef>
              <a:spcAft>
                <a:spcPts val="0"/>
              </a:spcAft>
              <a:buClr>
                <a:srgbClr val="45515E"/>
              </a:buClr>
              <a:buSzPts val="2400"/>
              <a:buChar char="o"/>
            </a:pPr>
            <a:r>
              <a:rPr b="1" lang="en-US"/>
              <a:t>Cervical laceration , Uterine perforation, Asherman , Infection</a:t>
            </a:r>
            <a:endParaRPr/>
          </a:p>
          <a:p>
            <a:pPr indent="-228600" lvl="0" marL="228600" rtl="0" algn="l">
              <a:lnSpc>
                <a:spcPct val="90000"/>
              </a:lnSpc>
              <a:spcBef>
                <a:spcPts val="1000"/>
              </a:spcBef>
              <a:spcAft>
                <a:spcPts val="0"/>
              </a:spcAft>
              <a:buClr>
                <a:srgbClr val="45515E"/>
              </a:buClr>
              <a:buSzPts val="2800"/>
              <a:buChar char="❖"/>
            </a:pPr>
            <a:r>
              <a:rPr b="1" lang="en-US"/>
              <a:t>Pre- requests :</a:t>
            </a:r>
            <a:endParaRPr/>
          </a:p>
          <a:p>
            <a:pPr indent="-228600" lvl="1" marL="685800" rtl="0" algn="l">
              <a:lnSpc>
                <a:spcPct val="90000"/>
              </a:lnSpc>
              <a:spcBef>
                <a:spcPts val="500"/>
              </a:spcBef>
              <a:spcAft>
                <a:spcPts val="0"/>
              </a:spcAft>
              <a:buClr>
                <a:srgbClr val="45515E"/>
              </a:buClr>
              <a:buSzPts val="2400"/>
              <a:buChar char="o"/>
            </a:pPr>
            <a:r>
              <a:rPr b="1" lang="en-US"/>
              <a:t>GA , Lithotomy position and cleaning the area by sponge forceps</a:t>
            </a:r>
            <a:endParaRPr/>
          </a:p>
        </p:txBody>
      </p:sp>
      <p:pic>
        <p:nvPicPr>
          <p:cNvPr id="1800" name="Google Shape;1800;p202"/>
          <p:cNvPicPr preferRelativeResize="0"/>
          <p:nvPr/>
        </p:nvPicPr>
        <p:blipFill rotWithShape="1">
          <a:blip r:embed="rId3">
            <a:alphaModFix/>
          </a:blip>
          <a:srcRect b="0" l="0" r="0" t="0"/>
          <a:stretch/>
        </p:blipFill>
        <p:spPr>
          <a:xfrm rot="-5400000">
            <a:off x="7601284" y="4477424"/>
            <a:ext cx="1228395" cy="2151098"/>
          </a:xfrm>
          <a:prstGeom prst="rect">
            <a:avLst/>
          </a:prstGeom>
          <a:noFill/>
          <a:ln>
            <a:noFill/>
          </a:ln>
        </p:spPr>
      </p:pic>
      <p:pic>
        <p:nvPicPr>
          <p:cNvPr id="1801" name="Google Shape;1801;p202"/>
          <p:cNvPicPr preferRelativeResize="0"/>
          <p:nvPr/>
        </p:nvPicPr>
        <p:blipFill rotWithShape="1">
          <a:blip r:embed="rId4">
            <a:alphaModFix/>
          </a:blip>
          <a:srcRect b="0" l="0" r="0" t="0"/>
          <a:stretch/>
        </p:blipFill>
        <p:spPr>
          <a:xfrm>
            <a:off x="9580098" y="4657144"/>
            <a:ext cx="1773700" cy="1519819"/>
          </a:xfrm>
          <a:prstGeom prst="rect">
            <a:avLst/>
          </a:prstGeom>
          <a:noFill/>
          <a:ln>
            <a:noFill/>
          </a:ln>
        </p:spPr>
      </p:pic>
      <p:pic>
        <p:nvPicPr>
          <p:cNvPr id="1802" name="Google Shape;1802;p202"/>
          <p:cNvPicPr preferRelativeResize="0"/>
          <p:nvPr/>
        </p:nvPicPr>
        <p:blipFill rotWithShape="1">
          <a:blip r:embed="rId5">
            <a:alphaModFix/>
          </a:blip>
          <a:srcRect b="0" l="0" r="0" t="0"/>
          <a:stretch/>
        </p:blipFill>
        <p:spPr>
          <a:xfrm>
            <a:off x="838199" y="4559609"/>
            <a:ext cx="1534103" cy="1643589"/>
          </a:xfrm>
          <a:prstGeom prst="rect">
            <a:avLst/>
          </a:prstGeom>
          <a:noFill/>
          <a:ln>
            <a:noFill/>
          </a:ln>
        </p:spPr>
      </p:pic>
      <p:pic>
        <p:nvPicPr>
          <p:cNvPr id="1803" name="Google Shape;1803;p202"/>
          <p:cNvPicPr preferRelativeResize="0"/>
          <p:nvPr/>
        </p:nvPicPr>
        <p:blipFill rotWithShape="1">
          <a:blip r:embed="rId6">
            <a:alphaModFix/>
          </a:blip>
          <a:srcRect b="0" l="0" r="0" t="0"/>
          <a:stretch/>
        </p:blipFill>
        <p:spPr>
          <a:xfrm>
            <a:off x="2973203" y="4950260"/>
            <a:ext cx="1783331" cy="1252938"/>
          </a:xfrm>
          <a:prstGeom prst="rect">
            <a:avLst/>
          </a:prstGeom>
          <a:noFill/>
          <a:ln>
            <a:noFill/>
          </a:ln>
        </p:spPr>
      </p:pic>
      <p:pic>
        <p:nvPicPr>
          <p:cNvPr id="1804" name="Google Shape;1804;p202"/>
          <p:cNvPicPr preferRelativeResize="0"/>
          <p:nvPr/>
        </p:nvPicPr>
        <p:blipFill rotWithShape="1">
          <a:blip r:embed="rId7">
            <a:alphaModFix/>
          </a:blip>
          <a:srcRect b="0" l="0" r="0" t="0"/>
          <a:stretch/>
        </p:blipFill>
        <p:spPr>
          <a:xfrm>
            <a:off x="4959442" y="4683379"/>
            <a:ext cx="1903608" cy="1519819"/>
          </a:xfrm>
          <a:prstGeom prst="rect">
            <a:avLst/>
          </a:prstGeom>
          <a:noFill/>
          <a:ln>
            <a:noFill/>
          </a:ln>
        </p:spPr>
      </p:pic>
    </p:spTree>
  </p:cSld>
  <p:clrMapOvr>
    <a:masterClrMapping/>
  </p:clrMapOvr>
</p:sld>
</file>

<file path=ppt/slides/slide2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8" name="Shape 1808"/>
        <p:cNvGrpSpPr/>
        <p:nvPr/>
      </p:nvGrpSpPr>
      <p:grpSpPr>
        <a:xfrm>
          <a:off x="0" y="0"/>
          <a:ext cx="0" cy="0"/>
          <a:chOff x="0" y="0"/>
          <a:chExt cx="0" cy="0"/>
        </a:xfrm>
      </p:grpSpPr>
      <p:sp>
        <p:nvSpPr>
          <p:cNvPr id="1809" name="Google Shape;1809;p203"/>
          <p:cNvSpPr txBox="1"/>
          <p:nvPr>
            <p:ph type="ctrTitle"/>
          </p:nvPr>
        </p:nvSpPr>
        <p:spPr>
          <a:xfrm>
            <a:off x="1524000" y="1122363"/>
            <a:ext cx="9144000" cy="2387600"/>
          </a:xfrm>
          <a:prstGeom prst="rect">
            <a:avLst/>
          </a:prstGeom>
          <a:noFill/>
          <a:ln>
            <a:noFill/>
          </a:ln>
          <a:effectLst>
            <a:outerShdw blurRad="50800" rotWithShape="0" algn="t" dir="5400000" dist="38100">
              <a:srgbClr val="000000">
                <a:alpha val="40000"/>
              </a:srgbClr>
            </a:outerShdw>
          </a:effectLst>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6000"/>
              <a:buFont typeface="Arial Black"/>
              <a:buNone/>
            </a:pPr>
            <a:r>
              <a:rPr lang="en-US"/>
              <a:t>د.معمر/د. سامر </a:t>
            </a:r>
            <a:endParaRPr/>
          </a:p>
        </p:txBody>
      </p:sp>
    </p:spTree>
  </p:cSld>
  <p:clrMapOvr>
    <a:masterClrMapping/>
  </p:clrMapOvr>
</p:sld>
</file>

<file path=ppt/slides/slide2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3" name="Shape 1813"/>
        <p:cNvGrpSpPr/>
        <p:nvPr/>
      </p:nvGrpSpPr>
      <p:grpSpPr>
        <a:xfrm>
          <a:off x="0" y="0"/>
          <a:ext cx="0" cy="0"/>
          <a:chOff x="0" y="0"/>
          <a:chExt cx="0" cy="0"/>
        </a:xfrm>
      </p:grpSpPr>
      <p:sp>
        <p:nvSpPr>
          <p:cNvPr id="1814" name="Google Shape;1814;p204"/>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45515E"/>
              </a:buClr>
              <a:buSzPts val="6000"/>
              <a:buFont typeface="Calibri"/>
              <a:buNone/>
            </a:pPr>
            <a:r>
              <a:rPr lang="en-US"/>
              <a:t>Amenorrhea</a:t>
            </a:r>
            <a:endParaRPr/>
          </a:p>
        </p:txBody>
      </p:sp>
    </p:spTree>
  </p:cSld>
  <p:clrMapOvr>
    <a:masterClrMapping/>
  </p:clrMapOvr>
</p:sld>
</file>

<file path=ppt/slides/slide2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8" name="Shape 1818"/>
        <p:cNvGrpSpPr/>
        <p:nvPr/>
      </p:nvGrpSpPr>
      <p:grpSpPr>
        <a:xfrm>
          <a:off x="0" y="0"/>
          <a:ext cx="0" cy="0"/>
          <a:chOff x="0" y="0"/>
          <a:chExt cx="0" cy="0"/>
        </a:xfrm>
      </p:grpSpPr>
      <p:sp>
        <p:nvSpPr>
          <p:cNvPr id="1819" name="Google Shape;1819;p205"/>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1   </a:t>
            </a:r>
            <a:endParaRPr/>
          </a:p>
        </p:txBody>
      </p:sp>
      <p:sp>
        <p:nvSpPr>
          <p:cNvPr id="1820" name="Google Shape;1820;p205"/>
          <p:cNvSpPr txBox="1"/>
          <p:nvPr>
            <p:ph idx="1" type="body"/>
          </p:nvPr>
        </p:nvSpPr>
        <p:spPr>
          <a:xfrm>
            <a:off x="838200" y="1305026"/>
            <a:ext cx="7165984" cy="48719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45515E"/>
              </a:buClr>
              <a:buSzPts val="2800"/>
              <a:buNone/>
            </a:pPr>
            <a:r>
              <a:rPr lang="en-US"/>
              <a:t>A 17 years old female that never had her period comes to the clinic, blood pressure normal, thyroid normal, height is 163, all other tests are normal.</a:t>
            </a:r>
            <a:endParaRPr/>
          </a:p>
          <a:p>
            <a:pPr indent="-228600" lvl="0" marL="228600" rtl="0" algn="l">
              <a:lnSpc>
                <a:spcPct val="90000"/>
              </a:lnSpc>
              <a:spcBef>
                <a:spcPts val="1000"/>
              </a:spcBef>
              <a:spcAft>
                <a:spcPts val="0"/>
              </a:spcAft>
              <a:buClr>
                <a:srgbClr val="45515E"/>
              </a:buClr>
              <a:buSzPts val="2800"/>
              <a:buChar char="❖"/>
            </a:pPr>
            <a:r>
              <a:rPr lang="en-US"/>
              <a:t>What is your provisional diagnosis?</a:t>
            </a:r>
            <a:endParaRPr sz="2400"/>
          </a:p>
          <a:p>
            <a:pPr indent="-228600" lvl="1" marL="685800" rtl="0" algn="l">
              <a:lnSpc>
                <a:spcPct val="90000"/>
              </a:lnSpc>
              <a:spcBef>
                <a:spcPts val="500"/>
              </a:spcBef>
              <a:spcAft>
                <a:spcPts val="0"/>
              </a:spcAft>
              <a:buClr>
                <a:srgbClr val="45515E"/>
              </a:buClr>
              <a:buSzPts val="2400"/>
              <a:buChar char="o"/>
            </a:pPr>
            <a:r>
              <a:rPr lang="en-US"/>
              <a:t>Primary amenorrhea</a:t>
            </a:r>
            <a:endParaRPr/>
          </a:p>
          <a:p>
            <a:pPr indent="-228600" lvl="0" marL="228600" rtl="0" algn="l">
              <a:lnSpc>
                <a:spcPct val="90000"/>
              </a:lnSpc>
              <a:spcBef>
                <a:spcPts val="1000"/>
              </a:spcBef>
              <a:spcAft>
                <a:spcPts val="0"/>
              </a:spcAft>
              <a:buClr>
                <a:srgbClr val="45515E"/>
              </a:buClr>
              <a:buSzPts val="2800"/>
              <a:buChar char="❖"/>
            </a:pPr>
            <a:r>
              <a:rPr lang="en-US"/>
              <a:t>What does her Tanner stage tell you?</a:t>
            </a:r>
            <a:endParaRPr/>
          </a:p>
          <a:p>
            <a:pPr indent="-228600" lvl="1" marL="685800" rtl="0" algn="l">
              <a:lnSpc>
                <a:spcPct val="90000"/>
              </a:lnSpc>
              <a:spcBef>
                <a:spcPts val="500"/>
              </a:spcBef>
              <a:spcAft>
                <a:spcPts val="0"/>
              </a:spcAft>
              <a:buClr>
                <a:srgbClr val="45515E"/>
              </a:buClr>
              <a:buSzPts val="2400"/>
              <a:buChar char="o"/>
            </a:pPr>
            <a:r>
              <a:rPr lang="en-US"/>
              <a:t>an objective classification system that used to track the development of secondary sex characteristics( breast and sexual hair) , she have a Normal secondary characteristics development and external female genitalia</a:t>
            </a:r>
            <a:endParaRPr/>
          </a:p>
          <a:p>
            <a:pPr indent="-76200" lvl="1" marL="685800" rtl="0" algn="l">
              <a:lnSpc>
                <a:spcPct val="90000"/>
              </a:lnSpc>
              <a:spcBef>
                <a:spcPts val="500"/>
              </a:spcBef>
              <a:spcAft>
                <a:spcPts val="0"/>
              </a:spcAft>
              <a:buClr>
                <a:srgbClr val="45515E"/>
              </a:buClr>
              <a:buSzPts val="2400"/>
              <a:buNone/>
            </a:pPr>
            <a:r>
              <a:t/>
            </a:r>
            <a:endParaRPr/>
          </a:p>
          <a:p>
            <a:pPr indent="-50800" lvl="0" marL="228600" rtl="0" algn="l">
              <a:lnSpc>
                <a:spcPct val="90000"/>
              </a:lnSpc>
              <a:spcBef>
                <a:spcPts val="1000"/>
              </a:spcBef>
              <a:spcAft>
                <a:spcPts val="0"/>
              </a:spcAft>
              <a:buClr>
                <a:srgbClr val="45515E"/>
              </a:buClr>
              <a:buSzPts val="2800"/>
              <a:buNone/>
            </a:pPr>
            <a:r>
              <a:t/>
            </a:r>
            <a:endParaRPr/>
          </a:p>
        </p:txBody>
      </p:sp>
      <p:pic>
        <p:nvPicPr>
          <p:cNvPr descr="Normal sex dharacters" id="1821" name="Google Shape;1821;p205"/>
          <p:cNvPicPr preferRelativeResize="0"/>
          <p:nvPr/>
        </p:nvPicPr>
        <p:blipFill rotWithShape="1">
          <a:blip r:embed="rId3">
            <a:alphaModFix/>
          </a:blip>
          <a:srcRect b="0" l="0" r="0" t="0"/>
          <a:stretch/>
        </p:blipFill>
        <p:spPr>
          <a:xfrm>
            <a:off x="8142441" y="1465594"/>
            <a:ext cx="3211359" cy="3211359"/>
          </a:xfrm>
          <a:prstGeom prst="rect">
            <a:avLst/>
          </a:prstGeom>
          <a:noFill/>
          <a:ln>
            <a:noFill/>
          </a:ln>
        </p:spPr>
      </p:pic>
    </p:spTree>
  </p:cSld>
  <p:clrMapOvr>
    <a:masterClrMapping/>
  </p:clrMapOvr>
</p:sld>
</file>

<file path=ppt/slides/slide2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5" name="Shape 1825"/>
        <p:cNvGrpSpPr/>
        <p:nvPr/>
      </p:nvGrpSpPr>
      <p:grpSpPr>
        <a:xfrm>
          <a:off x="0" y="0"/>
          <a:ext cx="0" cy="0"/>
          <a:chOff x="0" y="0"/>
          <a:chExt cx="0" cy="0"/>
        </a:xfrm>
      </p:grpSpPr>
      <p:sp>
        <p:nvSpPr>
          <p:cNvPr id="1826" name="Google Shape;1826;p206"/>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1   </a:t>
            </a:r>
            <a:endParaRPr/>
          </a:p>
        </p:txBody>
      </p:sp>
      <p:sp>
        <p:nvSpPr>
          <p:cNvPr id="1827" name="Google Shape;1827;p206"/>
          <p:cNvSpPr txBox="1"/>
          <p:nvPr>
            <p:ph idx="1" type="body"/>
          </p:nvPr>
        </p:nvSpPr>
        <p:spPr>
          <a:xfrm>
            <a:off x="838199" y="1305026"/>
            <a:ext cx="10515599" cy="4871938"/>
          </a:xfrm>
          <a:prstGeom prst="rect">
            <a:avLst/>
          </a:prstGeom>
          <a:noFill/>
          <a:ln>
            <a:noFill/>
          </a:ln>
        </p:spPr>
        <p:txBody>
          <a:bodyPr anchorCtr="0" anchor="t" bIns="45700" lIns="91425" spcFirstLastPara="1" rIns="91425" wrap="square" tIns="45700">
            <a:normAutofit fontScale="92500" lnSpcReduction="20000"/>
          </a:bodyPr>
          <a:lstStyle/>
          <a:p>
            <a:pPr indent="-228600" lvl="0" marL="228600" rtl="0" algn="l">
              <a:lnSpc>
                <a:spcPct val="90000"/>
              </a:lnSpc>
              <a:spcBef>
                <a:spcPts val="0"/>
              </a:spcBef>
              <a:spcAft>
                <a:spcPts val="0"/>
              </a:spcAft>
              <a:buClr>
                <a:srgbClr val="45515E"/>
              </a:buClr>
              <a:buSzPct val="100000"/>
              <a:buChar char="❖"/>
            </a:pPr>
            <a:r>
              <a:rPr lang="en-US"/>
              <a:t>Mention 2 differential diagnosis</a:t>
            </a:r>
            <a:endParaRPr/>
          </a:p>
          <a:p>
            <a:pPr indent="-228600" lvl="1" marL="685800" rtl="0" algn="l">
              <a:lnSpc>
                <a:spcPct val="90000"/>
              </a:lnSpc>
              <a:spcBef>
                <a:spcPts val="500"/>
              </a:spcBef>
              <a:spcAft>
                <a:spcPts val="0"/>
              </a:spcAft>
              <a:buClr>
                <a:srgbClr val="45515E"/>
              </a:buClr>
              <a:buSzPct val="100000"/>
              <a:buChar char="o"/>
            </a:pPr>
            <a:r>
              <a:rPr lang="en-US"/>
              <a:t>Genito-urinary malformation: imperforate hymen, transverse vaginal septum, vagina agenesis with or without a functioning uterus {Mayer-Rokitansky-Kuster-Hauser Syndrome (utero-vaginal agenesis)}</a:t>
            </a:r>
            <a:endParaRPr/>
          </a:p>
          <a:p>
            <a:pPr indent="-228600" lvl="1" marL="685800" rtl="0" algn="l">
              <a:lnSpc>
                <a:spcPct val="90000"/>
              </a:lnSpc>
              <a:spcBef>
                <a:spcPts val="500"/>
              </a:spcBef>
              <a:spcAft>
                <a:spcPts val="0"/>
              </a:spcAft>
              <a:buClr>
                <a:srgbClr val="45515E"/>
              </a:buClr>
              <a:buSzPct val="100000"/>
              <a:buChar char="o"/>
            </a:pPr>
            <a:r>
              <a:rPr lang="en-US"/>
              <a:t>Constitutional delay </a:t>
            </a:r>
            <a:endParaRPr/>
          </a:p>
          <a:p>
            <a:pPr indent="-228600" lvl="1" marL="685800" rtl="0" algn="l">
              <a:lnSpc>
                <a:spcPct val="90000"/>
              </a:lnSpc>
              <a:spcBef>
                <a:spcPts val="500"/>
              </a:spcBef>
              <a:spcAft>
                <a:spcPts val="0"/>
              </a:spcAft>
              <a:buClr>
                <a:srgbClr val="45515E"/>
              </a:buClr>
              <a:buSzPct val="100000"/>
              <a:buChar char="o"/>
            </a:pPr>
            <a:r>
              <a:rPr lang="en-US"/>
              <a:t>Androgen insensitivity Syndrome</a:t>
            </a:r>
            <a:endParaRPr/>
          </a:p>
          <a:p>
            <a:pPr indent="-228600" lvl="0" marL="228600" rtl="0" algn="l">
              <a:lnSpc>
                <a:spcPct val="90000"/>
              </a:lnSpc>
              <a:spcBef>
                <a:spcPts val="1000"/>
              </a:spcBef>
              <a:spcAft>
                <a:spcPts val="0"/>
              </a:spcAft>
              <a:buClr>
                <a:srgbClr val="45515E"/>
              </a:buClr>
              <a:buSzPct val="100000"/>
              <a:buChar char="❖"/>
            </a:pPr>
            <a:r>
              <a:rPr lang="en-US"/>
              <a:t>Mention 2 investigations to do</a:t>
            </a:r>
            <a:endParaRPr/>
          </a:p>
          <a:p>
            <a:pPr indent="-228600" lvl="1" marL="685800" rtl="0" algn="l">
              <a:lnSpc>
                <a:spcPct val="90000"/>
              </a:lnSpc>
              <a:spcBef>
                <a:spcPts val="500"/>
              </a:spcBef>
              <a:spcAft>
                <a:spcPts val="0"/>
              </a:spcAft>
              <a:buClr>
                <a:srgbClr val="45515E"/>
              </a:buClr>
              <a:buSzPct val="100000"/>
              <a:buChar char="o"/>
            </a:pPr>
            <a:r>
              <a:rPr lang="en-US"/>
              <a:t>US (to check female anatomy) - Physical Examination – karyotyping - testosterone level-wrist xray</a:t>
            </a:r>
            <a:endParaRPr/>
          </a:p>
          <a:p>
            <a:pPr indent="-228600" lvl="0" marL="228600" rtl="0" algn="l">
              <a:lnSpc>
                <a:spcPct val="90000"/>
              </a:lnSpc>
              <a:spcBef>
                <a:spcPts val="1000"/>
              </a:spcBef>
              <a:spcAft>
                <a:spcPts val="0"/>
              </a:spcAft>
              <a:buClr>
                <a:srgbClr val="45515E"/>
              </a:buClr>
              <a:buSzPct val="100000"/>
              <a:buChar char="❖"/>
            </a:pPr>
            <a:r>
              <a:rPr lang="en-US"/>
              <a:t>Regarding presence of pubic and axillary hair, what is your diagnosis and why?</a:t>
            </a:r>
            <a:endParaRPr/>
          </a:p>
          <a:p>
            <a:pPr indent="-228600" lvl="1" marL="685800" rtl="0" algn="l">
              <a:lnSpc>
                <a:spcPct val="90000"/>
              </a:lnSpc>
              <a:spcBef>
                <a:spcPts val="500"/>
              </a:spcBef>
              <a:spcAft>
                <a:spcPts val="0"/>
              </a:spcAft>
              <a:buClr>
                <a:srgbClr val="45515E"/>
              </a:buClr>
              <a:buSzPct val="100000"/>
              <a:buChar char="o"/>
            </a:pPr>
            <a:r>
              <a:rPr lang="en-US"/>
              <a:t>Mayer-Rokitansky-Kuster-Hauser Syndrome (utero-vaginal agenesis).</a:t>
            </a:r>
            <a:endParaRPr/>
          </a:p>
          <a:p>
            <a:pPr indent="-228600" lvl="1" marL="685800" rtl="0" algn="l">
              <a:lnSpc>
                <a:spcPct val="90000"/>
              </a:lnSpc>
              <a:spcBef>
                <a:spcPts val="500"/>
              </a:spcBef>
              <a:spcAft>
                <a:spcPts val="0"/>
              </a:spcAft>
              <a:buClr>
                <a:srgbClr val="45515E"/>
              </a:buClr>
              <a:buSzPct val="100000"/>
              <a:buChar char="o"/>
            </a:pPr>
            <a:r>
              <a:rPr lang="en-US"/>
              <a:t>No cyclical pain - all other tests are normal - her height is 163cm – pubarche present- have Normal secondary characteristics development and external female genitalia so HPO axis preserved </a:t>
            </a:r>
            <a:endParaRPr/>
          </a:p>
        </p:txBody>
      </p:sp>
    </p:spTree>
  </p:cSld>
  <p:clrMapOvr>
    <a:masterClrMapping/>
  </p:clrMapOvr>
</p:sld>
</file>

<file path=ppt/slides/slide2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1" name="Shape 1831"/>
        <p:cNvGrpSpPr/>
        <p:nvPr/>
      </p:nvGrpSpPr>
      <p:grpSpPr>
        <a:xfrm>
          <a:off x="0" y="0"/>
          <a:ext cx="0" cy="0"/>
          <a:chOff x="0" y="0"/>
          <a:chExt cx="0" cy="0"/>
        </a:xfrm>
      </p:grpSpPr>
      <p:sp>
        <p:nvSpPr>
          <p:cNvPr id="1832" name="Google Shape;1832;p207"/>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2</a:t>
            </a:r>
            <a:endParaRPr/>
          </a:p>
        </p:txBody>
      </p:sp>
      <p:sp>
        <p:nvSpPr>
          <p:cNvPr id="1833" name="Google Shape;1833;p207"/>
          <p:cNvSpPr txBox="1"/>
          <p:nvPr>
            <p:ph idx="1" type="body"/>
          </p:nvPr>
        </p:nvSpPr>
        <p:spPr>
          <a:xfrm>
            <a:off x="838199" y="1305026"/>
            <a:ext cx="10515599" cy="48719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800"/>
              <a:buChar char="❖"/>
            </a:pPr>
            <a:r>
              <a:rPr lang="en-US"/>
              <a:t>what is the patient excepted karyotype ( normal pelvis anatomy on US) ?</a:t>
            </a:r>
            <a:endParaRPr/>
          </a:p>
          <a:p>
            <a:pPr indent="-228600" lvl="1" marL="685800" rtl="0" algn="l">
              <a:lnSpc>
                <a:spcPct val="90000"/>
              </a:lnSpc>
              <a:spcBef>
                <a:spcPts val="500"/>
              </a:spcBef>
              <a:spcAft>
                <a:spcPts val="0"/>
              </a:spcAft>
              <a:buClr>
                <a:srgbClr val="45515E"/>
              </a:buClr>
              <a:buSzPts val="2400"/>
              <a:buChar char="o"/>
            </a:pPr>
            <a:r>
              <a:rPr lang="en-US"/>
              <a:t>46-XX </a:t>
            </a:r>
            <a:endParaRPr/>
          </a:p>
          <a:p>
            <a:pPr indent="-228600" lvl="1" marL="685800" rtl="0" algn="l">
              <a:lnSpc>
                <a:spcPct val="90000"/>
              </a:lnSpc>
              <a:spcBef>
                <a:spcPts val="500"/>
              </a:spcBef>
              <a:spcAft>
                <a:spcPts val="0"/>
              </a:spcAft>
              <a:buClr>
                <a:srgbClr val="45515E"/>
              </a:buClr>
              <a:buSzPts val="2000"/>
              <a:buChar char="o"/>
            </a:pPr>
            <a:r>
              <a:rPr lang="en-US" sz="2000"/>
              <a:t>((Normal female with imperforated hymen))</a:t>
            </a:r>
            <a:endParaRPr/>
          </a:p>
        </p:txBody>
      </p:sp>
      <p:pic>
        <p:nvPicPr>
          <p:cNvPr id="1834" name="Google Shape;1834;p207"/>
          <p:cNvPicPr preferRelativeResize="0"/>
          <p:nvPr/>
        </p:nvPicPr>
        <p:blipFill rotWithShape="1">
          <a:blip r:embed="rId3">
            <a:alphaModFix/>
          </a:blip>
          <a:srcRect b="0" l="0" r="0" t="0"/>
          <a:stretch/>
        </p:blipFill>
        <p:spPr>
          <a:xfrm>
            <a:off x="7947820" y="2252003"/>
            <a:ext cx="3405978" cy="3405978"/>
          </a:xfrm>
          <a:prstGeom prst="rect">
            <a:avLst/>
          </a:prstGeom>
          <a:noFill/>
          <a:ln>
            <a:noFill/>
          </a:ln>
        </p:spPr>
      </p:pic>
    </p:spTree>
  </p:cSld>
  <p:clrMapOvr>
    <a:masterClrMapping/>
  </p:clrMapOvr>
</p:sld>
</file>

<file path=ppt/slides/slide2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9" name="Shape 1839"/>
        <p:cNvGrpSpPr/>
        <p:nvPr/>
      </p:nvGrpSpPr>
      <p:grpSpPr>
        <a:xfrm>
          <a:off x="0" y="0"/>
          <a:ext cx="0" cy="0"/>
          <a:chOff x="0" y="0"/>
          <a:chExt cx="0" cy="0"/>
        </a:xfrm>
      </p:grpSpPr>
      <p:sp>
        <p:nvSpPr>
          <p:cNvPr id="1840" name="Google Shape;1840;g30ca38124cc_0_443"/>
          <p:cNvSpPr txBox="1"/>
          <p:nvPr>
            <p:ph type="title"/>
          </p:nvPr>
        </p:nvSpPr>
        <p:spPr>
          <a:xfrm>
            <a:off x="838200" y="365125"/>
            <a:ext cx="10515600" cy="762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Mini OSCE –  3</a:t>
            </a:r>
            <a:endParaRPr/>
          </a:p>
        </p:txBody>
      </p:sp>
      <p:sp>
        <p:nvSpPr>
          <p:cNvPr id="1841" name="Google Shape;1841;g30ca38124cc_0_443"/>
          <p:cNvSpPr txBox="1"/>
          <p:nvPr>
            <p:ph idx="1" type="body"/>
          </p:nvPr>
        </p:nvSpPr>
        <p:spPr>
          <a:xfrm>
            <a:off x="381000" y="1381225"/>
            <a:ext cx="9432000" cy="4872000"/>
          </a:xfrm>
          <a:prstGeom prst="rect">
            <a:avLst/>
          </a:prstGeom>
        </p:spPr>
        <p:txBody>
          <a:bodyPr anchorCtr="0" anchor="t" bIns="45700" lIns="91425" spcFirstLastPara="1" rIns="91425" wrap="square" tIns="45700">
            <a:noAutofit/>
          </a:bodyPr>
          <a:lstStyle/>
          <a:p>
            <a:pPr indent="-381000" lvl="0" marL="457200" rtl="0" algn="l">
              <a:spcBef>
                <a:spcPts val="1000"/>
              </a:spcBef>
              <a:spcAft>
                <a:spcPts val="0"/>
              </a:spcAft>
              <a:buClr>
                <a:schemeClr val="dk1"/>
              </a:buClr>
              <a:buSzPts val="2400"/>
              <a:buFont typeface="Arial"/>
              <a:buChar char="❖"/>
            </a:pPr>
            <a:r>
              <a:rPr lang="en-US" sz="2400">
                <a:solidFill>
                  <a:schemeClr val="dk1"/>
                </a:solidFill>
                <a:latin typeface="Arial"/>
                <a:ea typeface="Arial"/>
                <a:cs typeface="Arial"/>
                <a:sym typeface="Arial"/>
              </a:rPr>
              <a:t>16 years old come to the clinic with her mother complaining she didn't have any menstrual bleeding in her life , please answer the questions below and use the figure when it is required </a:t>
            </a:r>
            <a:endParaRPr sz="2400">
              <a:solidFill>
                <a:schemeClr val="dk1"/>
              </a:solidFill>
              <a:latin typeface="Arial"/>
              <a:ea typeface="Arial"/>
              <a:cs typeface="Arial"/>
              <a:sym typeface="Arial"/>
            </a:endParaRPr>
          </a:p>
          <a:p>
            <a:pPr indent="-381000" lvl="0" marL="457200" rtl="0" algn="l">
              <a:spcBef>
                <a:spcPts val="0"/>
              </a:spcBef>
              <a:spcAft>
                <a:spcPts val="0"/>
              </a:spcAft>
              <a:buClr>
                <a:schemeClr val="dk1"/>
              </a:buClr>
              <a:buSzPts val="2400"/>
              <a:buChar char="❖"/>
            </a:pPr>
            <a:r>
              <a:rPr lang="en-US" sz="2400">
                <a:solidFill>
                  <a:schemeClr val="dk1"/>
                </a:solidFill>
              </a:rPr>
              <a:t>1. Points to ask in history</a:t>
            </a:r>
            <a:endParaRPr sz="2400">
              <a:solidFill>
                <a:schemeClr val="dk1"/>
              </a:solidFill>
            </a:endParaRPr>
          </a:p>
          <a:p>
            <a:pPr indent="0" lvl="0" marL="457200" rtl="0" algn="l">
              <a:spcBef>
                <a:spcPts val="1000"/>
              </a:spcBef>
              <a:spcAft>
                <a:spcPts val="0"/>
              </a:spcAft>
              <a:buNone/>
            </a:pPr>
            <a:r>
              <a:rPr lang="en-US" sz="2400">
                <a:solidFill>
                  <a:schemeClr val="dk1"/>
                </a:solidFill>
              </a:rPr>
              <a:t>-cyclic abdominal pain   -abdominal swelling   -family history</a:t>
            </a:r>
            <a:endParaRPr sz="2400">
              <a:solidFill>
                <a:schemeClr val="dk1"/>
              </a:solidFill>
            </a:endParaRPr>
          </a:p>
          <a:p>
            <a:pPr indent="0" lvl="0" marL="457200" rtl="0" algn="l">
              <a:spcBef>
                <a:spcPts val="1000"/>
              </a:spcBef>
              <a:spcAft>
                <a:spcPts val="0"/>
              </a:spcAft>
              <a:buClr>
                <a:schemeClr val="dk1"/>
              </a:buClr>
              <a:buSzPts val="1100"/>
              <a:buFont typeface="Arial"/>
              <a:buNone/>
            </a:pPr>
            <a:r>
              <a:rPr lang="en-US" sz="2400">
                <a:solidFill>
                  <a:schemeClr val="dk1"/>
                </a:solidFill>
              </a:rPr>
              <a:t>-hirsutism     -weight and length   -pubic and axillary hair</a:t>
            </a:r>
            <a:endParaRPr sz="2400">
              <a:solidFill>
                <a:schemeClr val="dk1"/>
              </a:solidFill>
            </a:endParaRPr>
          </a:p>
          <a:p>
            <a:pPr indent="-381000" lvl="0" marL="457200" rtl="0" algn="l">
              <a:spcBef>
                <a:spcPts val="1000"/>
              </a:spcBef>
              <a:spcAft>
                <a:spcPts val="0"/>
              </a:spcAft>
              <a:buClr>
                <a:schemeClr val="dk1"/>
              </a:buClr>
              <a:buSzPts val="2400"/>
              <a:buChar char="❖"/>
            </a:pPr>
            <a:r>
              <a:rPr lang="en-US" sz="2400">
                <a:solidFill>
                  <a:schemeClr val="dk1"/>
                </a:solidFill>
              </a:rPr>
              <a:t>2. 4 DDx</a:t>
            </a:r>
            <a:endParaRPr sz="2400">
              <a:solidFill>
                <a:schemeClr val="dk1"/>
              </a:solidFill>
            </a:endParaRPr>
          </a:p>
          <a:p>
            <a:pPr indent="0" lvl="0" marL="457200" rtl="0" algn="l">
              <a:spcBef>
                <a:spcPts val="1000"/>
              </a:spcBef>
              <a:spcAft>
                <a:spcPts val="0"/>
              </a:spcAft>
              <a:buNone/>
            </a:pPr>
            <a:r>
              <a:rPr lang="en-US" sz="2400">
                <a:solidFill>
                  <a:schemeClr val="dk1"/>
                </a:solidFill>
              </a:rPr>
              <a:t>- imperforate</a:t>
            </a:r>
            <a:r>
              <a:rPr lang="en-US" sz="2400">
                <a:solidFill>
                  <a:schemeClr val="dk1"/>
                </a:solidFill>
              </a:rPr>
              <a:t> hymen      -turner syndrome</a:t>
            </a:r>
            <a:endParaRPr sz="2400">
              <a:solidFill>
                <a:schemeClr val="dk1"/>
              </a:solidFill>
            </a:endParaRPr>
          </a:p>
          <a:p>
            <a:pPr indent="0" lvl="0" marL="457200" rtl="0" algn="l">
              <a:spcBef>
                <a:spcPts val="1000"/>
              </a:spcBef>
              <a:spcAft>
                <a:spcPts val="0"/>
              </a:spcAft>
              <a:buClr>
                <a:schemeClr val="dk1"/>
              </a:buClr>
              <a:buSzPts val="1100"/>
              <a:buFont typeface="Arial"/>
              <a:buNone/>
            </a:pPr>
            <a:r>
              <a:rPr lang="en-US" sz="2400">
                <a:solidFill>
                  <a:schemeClr val="dk1"/>
                </a:solidFill>
              </a:rPr>
              <a:t>-mullerin agenesis           -androgen insensitivity</a:t>
            </a:r>
            <a:endParaRPr sz="2400">
              <a:solidFill>
                <a:schemeClr val="dk1"/>
              </a:solidFill>
            </a:endParaRPr>
          </a:p>
          <a:p>
            <a:pPr indent="-381000" lvl="0" marL="457200" rtl="0" algn="l">
              <a:spcBef>
                <a:spcPts val="1000"/>
              </a:spcBef>
              <a:spcAft>
                <a:spcPts val="0"/>
              </a:spcAft>
              <a:buClr>
                <a:schemeClr val="dk1"/>
              </a:buClr>
              <a:buSzPts val="2400"/>
              <a:buChar char="❖"/>
            </a:pPr>
            <a:r>
              <a:rPr lang="en-US" sz="2400">
                <a:solidFill>
                  <a:schemeClr val="dk1"/>
                </a:solidFill>
              </a:rPr>
              <a:t>3. According to the figure , what is your diagnosis</a:t>
            </a:r>
            <a:endParaRPr sz="2400">
              <a:solidFill>
                <a:schemeClr val="dk1"/>
              </a:solidFill>
            </a:endParaRPr>
          </a:p>
          <a:p>
            <a:pPr indent="0" lvl="0" marL="457200" rtl="0" algn="l">
              <a:spcBef>
                <a:spcPts val="1000"/>
              </a:spcBef>
              <a:spcAft>
                <a:spcPts val="0"/>
              </a:spcAft>
              <a:buNone/>
            </a:pPr>
            <a:r>
              <a:rPr lang="en-US" sz="2400">
                <a:solidFill>
                  <a:schemeClr val="dk1"/>
                </a:solidFill>
              </a:rPr>
              <a:t>cryptomenorrhea</a:t>
            </a:r>
            <a:endParaRPr sz="2400">
              <a:solidFill>
                <a:schemeClr val="dk1"/>
              </a:solidFill>
              <a:latin typeface="Arial"/>
              <a:ea typeface="Arial"/>
              <a:cs typeface="Arial"/>
              <a:sym typeface="Arial"/>
            </a:endParaRPr>
          </a:p>
        </p:txBody>
      </p:sp>
      <p:pic>
        <p:nvPicPr>
          <p:cNvPr id="1842" name="Google Shape;1842;g30ca38124cc_0_443"/>
          <p:cNvPicPr preferRelativeResize="0"/>
          <p:nvPr/>
        </p:nvPicPr>
        <p:blipFill>
          <a:blip r:embed="rId3">
            <a:alphaModFix/>
          </a:blip>
          <a:stretch>
            <a:fillRect/>
          </a:stretch>
        </p:blipFill>
        <p:spPr>
          <a:xfrm>
            <a:off x="8329572" y="2854625"/>
            <a:ext cx="3925475" cy="3246200"/>
          </a:xfrm>
          <a:prstGeom prst="rect">
            <a:avLst/>
          </a:prstGeom>
          <a:noFill/>
          <a:ln>
            <a:noFill/>
          </a:ln>
        </p:spPr>
      </p:pic>
    </p:spTree>
  </p:cSld>
  <p:clrMapOvr>
    <a:masterClrMapping/>
  </p:clrMapOvr>
</p:sld>
</file>

<file path=ppt/slides/slide2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7" name="Shape 1847"/>
        <p:cNvGrpSpPr/>
        <p:nvPr/>
      </p:nvGrpSpPr>
      <p:grpSpPr>
        <a:xfrm>
          <a:off x="0" y="0"/>
          <a:ext cx="0" cy="0"/>
          <a:chOff x="0" y="0"/>
          <a:chExt cx="0" cy="0"/>
        </a:xfrm>
      </p:grpSpPr>
      <p:sp>
        <p:nvSpPr>
          <p:cNvPr id="1848" name="Google Shape;1848;g30ca38124cc_0_452"/>
          <p:cNvSpPr txBox="1"/>
          <p:nvPr>
            <p:ph type="title"/>
          </p:nvPr>
        </p:nvSpPr>
        <p:spPr>
          <a:xfrm>
            <a:off x="838200" y="365125"/>
            <a:ext cx="10515600" cy="762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t/>
            </a:r>
            <a:endParaRPr/>
          </a:p>
        </p:txBody>
      </p:sp>
      <p:sp>
        <p:nvSpPr>
          <p:cNvPr id="1849" name="Google Shape;1849;g30ca38124cc_0_452"/>
          <p:cNvSpPr txBox="1"/>
          <p:nvPr>
            <p:ph idx="1" type="body"/>
          </p:nvPr>
        </p:nvSpPr>
        <p:spPr>
          <a:xfrm>
            <a:off x="838200" y="1305026"/>
            <a:ext cx="10515600" cy="48720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sz="2400">
              <a:solidFill>
                <a:schemeClr val="dk1"/>
              </a:solidFill>
            </a:endParaRPr>
          </a:p>
          <a:p>
            <a:pPr indent="-381000" lvl="0" marL="457200" rtl="0" algn="l">
              <a:spcBef>
                <a:spcPts val="1000"/>
              </a:spcBef>
              <a:spcAft>
                <a:spcPts val="0"/>
              </a:spcAft>
              <a:buClr>
                <a:schemeClr val="dk1"/>
              </a:buClr>
              <a:buSzPts val="2400"/>
              <a:buChar char="❖"/>
            </a:pPr>
            <a:r>
              <a:rPr lang="en-US" sz="2400">
                <a:solidFill>
                  <a:schemeClr val="dk1"/>
                </a:solidFill>
              </a:rPr>
              <a:t>4.Other complaints the patient will come with</a:t>
            </a:r>
            <a:endParaRPr sz="2400">
              <a:solidFill>
                <a:schemeClr val="dk1"/>
              </a:solidFill>
            </a:endParaRPr>
          </a:p>
          <a:p>
            <a:pPr indent="457200" lvl="0" marL="0" rtl="0" algn="l">
              <a:spcBef>
                <a:spcPts val="1000"/>
              </a:spcBef>
              <a:spcAft>
                <a:spcPts val="0"/>
              </a:spcAft>
              <a:buNone/>
            </a:pPr>
            <a:r>
              <a:rPr lang="en-US" sz="2400">
                <a:solidFill>
                  <a:schemeClr val="dk1"/>
                </a:solidFill>
              </a:rPr>
              <a:t>cyclic abdominal pain, vaginal bulging, abdomina lump</a:t>
            </a:r>
            <a:endParaRPr sz="2400">
              <a:solidFill>
                <a:schemeClr val="dk1"/>
              </a:solidFill>
            </a:endParaRPr>
          </a:p>
          <a:p>
            <a:pPr indent="0" lvl="0" marL="0" rtl="0" algn="l">
              <a:spcBef>
                <a:spcPts val="1000"/>
              </a:spcBef>
              <a:spcAft>
                <a:spcPts val="0"/>
              </a:spcAft>
              <a:buNone/>
            </a:pPr>
            <a:r>
              <a:t/>
            </a:r>
            <a:endParaRPr sz="2400">
              <a:solidFill>
                <a:schemeClr val="dk1"/>
              </a:solidFill>
            </a:endParaRPr>
          </a:p>
          <a:p>
            <a:pPr indent="-381000" lvl="0" marL="457200" rtl="0" algn="l">
              <a:spcBef>
                <a:spcPts val="1000"/>
              </a:spcBef>
              <a:spcAft>
                <a:spcPts val="0"/>
              </a:spcAft>
              <a:buClr>
                <a:schemeClr val="dk1"/>
              </a:buClr>
              <a:buSzPts val="2400"/>
              <a:buChar char="❖"/>
            </a:pPr>
            <a:r>
              <a:rPr lang="en-US" sz="2400">
                <a:solidFill>
                  <a:schemeClr val="dk1"/>
                </a:solidFill>
              </a:rPr>
              <a:t>5.  What will happen to FSH levels in her case</a:t>
            </a:r>
            <a:endParaRPr sz="2400">
              <a:solidFill>
                <a:schemeClr val="dk1"/>
              </a:solidFill>
            </a:endParaRPr>
          </a:p>
          <a:p>
            <a:pPr indent="457200" lvl="0" marL="0" rtl="0" algn="l">
              <a:spcBef>
                <a:spcPts val="1000"/>
              </a:spcBef>
              <a:spcAft>
                <a:spcPts val="0"/>
              </a:spcAft>
              <a:buNone/>
            </a:pPr>
            <a:r>
              <a:rPr lang="en-US" sz="2400">
                <a:solidFill>
                  <a:schemeClr val="dk1"/>
                </a:solidFill>
              </a:rPr>
              <a:t>normal range</a:t>
            </a:r>
            <a:endParaRPr sz="2400">
              <a:solidFill>
                <a:schemeClr val="dk1"/>
              </a:solidFill>
            </a:endParaRPr>
          </a:p>
          <a:p>
            <a:pPr indent="0" lvl="0" marL="0" rtl="0" algn="l">
              <a:spcBef>
                <a:spcPts val="1000"/>
              </a:spcBef>
              <a:spcAft>
                <a:spcPts val="0"/>
              </a:spcAft>
              <a:buNone/>
            </a:pPr>
            <a:r>
              <a:t/>
            </a:r>
            <a:endParaRPr sz="2400">
              <a:solidFill>
                <a:schemeClr val="dk1"/>
              </a:solidFill>
            </a:endParaRPr>
          </a:p>
          <a:p>
            <a:pPr indent="-381000" lvl="0" marL="457200" rtl="0" algn="l">
              <a:spcBef>
                <a:spcPts val="1000"/>
              </a:spcBef>
              <a:spcAft>
                <a:spcPts val="0"/>
              </a:spcAft>
              <a:buClr>
                <a:schemeClr val="dk1"/>
              </a:buClr>
              <a:buSzPts val="2400"/>
              <a:buChar char="❖"/>
            </a:pPr>
            <a:r>
              <a:rPr lang="en-US" sz="2400">
                <a:solidFill>
                  <a:schemeClr val="dk1"/>
                </a:solidFill>
              </a:rPr>
              <a:t>6.Management</a:t>
            </a:r>
            <a:endParaRPr sz="2400">
              <a:solidFill>
                <a:schemeClr val="dk1"/>
              </a:solidFill>
            </a:endParaRPr>
          </a:p>
          <a:p>
            <a:pPr indent="457200" lvl="0" marL="0" rtl="0" algn="l">
              <a:spcBef>
                <a:spcPts val="1000"/>
              </a:spcBef>
              <a:spcAft>
                <a:spcPts val="0"/>
              </a:spcAft>
              <a:buNone/>
            </a:pPr>
            <a:r>
              <a:rPr lang="en-US" sz="2400">
                <a:solidFill>
                  <a:schemeClr val="dk1"/>
                </a:solidFill>
              </a:rPr>
              <a:t>cruciate incision</a:t>
            </a:r>
            <a:endParaRPr sz="2400">
              <a:solidFill>
                <a:schemeClr val="dk1"/>
              </a:solidFill>
            </a:endParaRPr>
          </a:p>
          <a:p>
            <a:pPr indent="0" lvl="0" marL="0" rtl="0" algn="l">
              <a:spcBef>
                <a:spcPts val="1000"/>
              </a:spcBef>
              <a:spcAft>
                <a:spcPts val="0"/>
              </a:spcAft>
              <a:buNone/>
            </a:pPr>
            <a:r>
              <a:t/>
            </a:r>
            <a:endParaRPr sz="2400">
              <a:solidFill>
                <a:schemeClr val="dk1"/>
              </a:solidFill>
              <a:latin typeface="Arial"/>
              <a:ea typeface="Arial"/>
              <a:cs typeface="Arial"/>
              <a:sym typeface="Arial"/>
            </a:endParaRPr>
          </a:p>
        </p:txBody>
      </p:sp>
      <p:pic>
        <p:nvPicPr>
          <p:cNvPr id="1850" name="Google Shape;1850;g30ca38124cc_0_452"/>
          <p:cNvPicPr preferRelativeResize="0"/>
          <p:nvPr/>
        </p:nvPicPr>
        <p:blipFill>
          <a:blip r:embed="rId3">
            <a:alphaModFix/>
          </a:blip>
          <a:stretch>
            <a:fillRect/>
          </a:stretch>
        </p:blipFill>
        <p:spPr>
          <a:xfrm>
            <a:off x="7872372" y="2930825"/>
            <a:ext cx="3925475" cy="32462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23"/>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b="1" lang="en-US"/>
              <a:t>Station 1</a:t>
            </a:r>
            <a:endParaRPr/>
          </a:p>
        </p:txBody>
      </p:sp>
      <p:sp>
        <p:nvSpPr>
          <p:cNvPr id="307" name="Google Shape;307;p23"/>
          <p:cNvSpPr txBox="1"/>
          <p:nvPr>
            <p:ph idx="1" type="body"/>
          </p:nvPr>
        </p:nvSpPr>
        <p:spPr>
          <a:xfrm>
            <a:off x="351125" y="1272801"/>
            <a:ext cx="5412300" cy="5011800"/>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90000"/>
              </a:lnSpc>
              <a:spcBef>
                <a:spcPts val="0"/>
              </a:spcBef>
              <a:spcAft>
                <a:spcPts val="0"/>
              </a:spcAft>
              <a:buClr>
                <a:srgbClr val="45515E"/>
              </a:buClr>
              <a:buSzPct val="100000"/>
              <a:buNone/>
            </a:pPr>
            <a:r>
              <a:rPr lang="en-US" sz="2400"/>
              <a:t>1.what is the presentation and position? </a:t>
            </a:r>
            <a:br>
              <a:rPr lang="en-US" sz="2400"/>
            </a:br>
            <a:r>
              <a:rPr lang="en-US" sz="2400"/>
              <a:t>Incidence? </a:t>
            </a:r>
            <a:r>
              <a:rPr b="1" lang="en-US" sz="2400">
                <a:solidFill>
                  <a:srgbClr val="FF9900"/>
                </a:solidFill>
              </a:rPr>
              <a:t>face/ </a:t>
            </a:r>
            <a:r>
              <a:rPr b="1" lang="en-US" sz="2447">
                <a:solidFill>
                  <a:srgbClr val="FF9900"/>
                </a:solidFill>
              </a:rPr>
              <a:t>mentoanterior- position: direct occiptopost.</a:t>
            </a:r>
            <a:r>
              <a:rPr b="1" lang="en-US" sz="2400">
                <a:solidFill>
                  <a:srgbClr val="FF9900"/>
                </a:solidFill>
              </a:rPr>
              <a:t>/ 2%</a:t>
            </a:r>
            <a:endParaRPr b="1">
              <a:solidFill>
                <a:srgbClr val="FF9900"/>
              </a:solidFill>
            </a:endParaRPr>
          </a:p>
          <a:p>
            <a:pPr indent="0" lvl="0" marL="0" rtl="0" algn="l">
              <a:lnSpc>
                <a:spcPct val="90000"/>
              </a:lnSpc>
              <a:spcBef>
                <a:spcPts val="1000"/>
              </a:spcBef>
              <a:spcAft>
                <a:spcPts val="0"/>
              </a:spcAft>
              <a:buClr>
                <a:srgbClr val="45515E"/>
              </a:buClr>
              <a:buSzPct val="100000"/>
              <a:buNone/>
            </a:pPr>
            <a:r>
              <a:t/>
            </a:r>
            <a:endParaRPr sz="2400"/>
          </a:p>
          <a:p>
            <a:pPr indent="0" lvl="0" marL="0" rtl="0" algn="l">
              <a:lnSpc>
                <a:spcPct val="90000"/>
              </a:lnSpc>
              <a:spcBef>
                <a:spcPts val="1000"/>
              </a:spcBef>
              <a:spcAft>
                <a:spcPts val="0"/>
              </a:spcAft>
              <a:buClr>
                <a:srgbClr val="45515E"/>
              </a:buClr>
              <a:buSzPct val="100000"/>
              <a:buNone/>
            </a:pPr>
            <a:r>
              <a:rPr lang="en-US" sz="2400"/>
              <a:t>2.Head attitude? </a:t>
            </a:r>
            <a:r>
              <a:rPr b="1" lang="en-US" sz="2400">
                <a:solidFill>
                  <a:srgbClr val="FF9900"/>
                </a:solidFill>
              </a:rPr>
              <a:t>maximally extended</a:t>
            </a:r>
            <a:r>
              <a:rPr lang="en-US" sz="2400"/>
              <a:t>/ </a:t>
            </a:r>
            <a:r>
              <a:rPr b="1" lang="en-US" sz="2447">
                <a:solidFill>
                  <a:srgbClr val="FF9900"/>
                </a:solidFill>
              </a:rPr>
              <a:t>Hyperextended</a:t>
            </a:r>
            <a:endParaRPr sz="2447">
              <a:solidFill>
                <a:srgbClr val="FF9900"/>
              </a:solidFill>
            </a:endParaRPr>
          </a:p>
          <a:p>
            <a:pPr indent="0" lvl="0" marL="0" rtl="0" algn="l">
              <a:lnSpc>
                <a:spcPct val="90000"/>
              </a:lnSpc>
              <a:spcBef>
                <a:spcPts val="1000"/>
              </a:spcBef>
              <a:spcAft>
                <a:spcPts val="0"/>
              </a:spcAft>
              <a:buClr>
                <a:srgbClr val="45515E"/>
              </a:buClr>
              <a:buSzPct val="100000"/>
              <a:buNone/>
            </a:pPr>
            <a:br>
              <a:rPr lang="en-US" sz="2400"/>
            </a:br>
            <a:r>
              <a:rPr lang="en-US" sz="2400"/>
              <a:t>3.presenting diameter and its length? </a:t>
            </a:r>
            <a:r>
              <a:rPr b="1" lang="en-US" sz="2400">
                <a:solidFill>
                  <a:srgbClr val="FF9900"/>
                </a:solidFill>
              </a:rPr>
              <a:t>submento- bregmatic/ 9.5 cm</a:t>
            </a:r>
            <a:endParaRPr b="1">
              <a:solidFill>
                <a:srgbClr val="FF9900"/>
              </a:solidFill>
            </a:endParaRPr>
          </a:p>
          <a:p>
            <a:pPr indent="0" lvl="0" marL="0" rtl="0" algn="l">
              <a:lnSpc>
                <a:spcPct val="90000"/>
              </a:lnSpc>
              <a:spcBef>
                <a:spcPts val="1000"/>
              </a:spcBef>
              <a:spcAft>
                <a:spcPts val="0"/>
              </a:spcAft>
              <a:buClr>
                <a:srgbClr val="45515E"/>
              </a:buClr>
              <a:buSzPct val="100000"/>
              <a:buNone/>
            </a:pPr>
            <a:br>
              <a:rPr lang="en-US" sz="2400"/>
            </a:br>
            <a:r>
              <a:rPr lang="en-US" sz="2400"/>
              <a:t>4.method of delivery? </a:t>
            </a:r>
            <a:r>
              <a:rPr b="1" lang="en-US" sz="2400">
                <a:solidFill>
                  <a:srgbClr val="FF9900"/>
                </a:solidFill>
              </a:rPr>
              <a:t>vaginal </a:t>
            </a:r>
            <a:r>
              <a:rPr b="1" lang="en-US" sz="2400">
                <a:solidFill>
                  <a:srgbClr val="FF9900"/>
                </a:solidFill>
              </a:rPr>
              <a:t>delivery</a:t>
            </a:r>
            <a:endParaRPr b="1">
              <a:solidFill>
                <a:srgbClr val="FF9900"/>
              </a:solidFill>
            </a:endParaRPr>
          </a:p>
          <a:p>
            <a:pPr indent="0" lvl="0" marL="0" rtl="0" algn="l">
              <a:lnSpc>
                <a:spcPct val="90000"/>
              </a:lnSpc>
              <a:spcBef>
                <a:spcPts val="1000"/>
              </a:spcBef>
              <a:spcAft>
                <a:spcPts val="0"/>
              </a:spcAft>
              <a:buClr>
                <a:srgbClr val="45515E"/>
              </a:buClr>
              <a:buSzPct val="100000"/>
              <a:buNone/>
            </a:pPr>
            <a:br>
              <a:rPr lang="en-US" sz="2400"/>
            </a:br>
            <a:r>
              <a:rPr lang="en-US" sz="2400"/>
              <a:t>5.if there is prolonged 2</a:t>
            </a:r>
            <a:r>
              <a:rPr baseline="30000" lang="en-US" sz="2400"/>
              <a:t>nd</a:t>
            </a:r>
            <a:r>
              <a:rPr lang="en-US" sz="2400"/>
              <a:t> stage of labor how to deliver? </a:t>
            </a:r>
            <a:r>
              <a:rPr b="1" lang="en-US" sz="2412">
                <a:solidFill>
                  <a:srgbClr val="FF9900"/>
                </a:solidFill>
              </a:rPr>
              <a:t>Instrumental vaginal delivery by forceps only</a:t>
            </a:r>
            <a:endParaRPr b="1" sz="2412">
              <a:solidFill>
                <a:srgbClr val="FF9900"/>
              </a:solidFill>
            </a:endParaRPr>
          </a:p>
          <a:p>
            <a:pPr indent="0" lvl="0" marL="0" rtl="0" algn="l">
              <a:lnSpc>
                <a:spcPct val="90000"/>
              </a:lnSpc>
              <a:spcBef>
                <a:spcPts val="1000"/>
              </a:spcBef>
              <a:spcAft>
                <a:spcPts val="0"/>
              </a:spcAft>
              <a:buClr>
                <a:srgbClr val="45515E"/>
              </a:buClr>
              <a:buSzPct val="94898"/>
              <a:buNone/>
            </a:pPr>
            <a:br>
              <a:rPr lang="en-US" sz="2529"/>
            </a:br>
            <a:endParaRPr sz="2529"/>
          </a:p>
        </p:txBody>
      </p:sp>
      <p:pic>
        <p:nvPicPr>
          <p:cNvPr id="308" name="Google Shape;308;p23"/>
          <p:cNvPicPr preferRelativeResize="0"/>
          <p:nvPr/>
        </p:nvPicPr>
        <p:blipFill rotWithShape="1">
          <a:blip r:embed="rId3">
            <a:alphaModFix/>
          </a:blip>
          <a:srcRect b="0" l="0" r="0" t="0"/>
          <a:stretch/>
        </p:blipFill>
        <p:spPr>
          <a:xfrm>
            <a:off x="5662705" y="1272801"/>
            <a:ext cx="6077323" cy="2226179"/>
          </a:xfrm>
          <a:prstGeom prst="rect">
            <a:avLst/>
          </a:prstGeom>
          <a:noFill/>
          <a:ln>
            <a:noFill/>
          </a:ln>
        </p:spPr>
      </p:pic>
    </p:spTree>
  </p:cSld>
  <p:clrMapOvr>
    <a:masterClrMapping/>
  </p:clrMapOvr>
</p:sld>
</file>

<file path=ppt/slides/slide2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4" name="Shape 1854"/>
        <p:cNvGrpSpPr/>
        <p:nvPr/>
      </p:nvGrpSpPr>
      <p:grpSpPr>
        <a:xfrm>
          <a:off x="0" y="0"/>
          <a:ext cx="0" cy="0"/>
          <a:chOff x="0" y="0"/>
          <a:chExt cx="0" cy="0"/>
        </a:xfrm>
      </p:grpSpPr>
      <p:sp>
        <p:nvSpPr>
          <p:cNvPr id="1855" name="Google Shape;1855;p20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45515E"/>
              </a:buClr>
              <a:buSzPts val="6000"/>
              <a:buFont typeface="Calibri"/>
              <a:buNone/>
            </a:pPr>
            <a:r>
              <a:rPr lang="en-US"/>
              <a:t>Adenomyosis</a:t>
            </a:r>
            <a:endParaRPr/>
          </a:p>
        </p:txBody>
      </p:sp>
    </p:spTree>
  </p:cSld>
  <p:clrMapOvr>
    <a:masterClrMapping/>
  </p:clrMapOvr>
</p:sld>
</file>

<file path=ppt/slides/slide2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9" name="Shape 1859"/>
        <p:cNvGrpSpPr/>
        <p:nvPr/>
      </p:nvGrpSpPr>
      <p:grpSpPr>
        <a:xfrm>
          <a:off x="0" y="0"/>
          <a:ext cx="0" cy="0"/>
          <a:chOff x="0" y="0"/>
          <a:chExt cx="0" cy="0"/>
        </a:xfrm>
      </p:grpSpPr>
      <p:sp>
        <p:nvSpPr>
          <p:cNvPr id="1860" name="Google Shape;1860;p209"/>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3   </a:t>
            </a:r>
            <a:endParaRPr/>
          </a:p>
        </p:txBody>
      </p:sp>
      <p:sp>
        <p:nvSpPr>
          <p:cNvPr id="1861" name="Google Shape;1861;p209"/>
          <p:cNvSpPr txBox="1"/>
          <p:nvPr>
            <p:ph idx="1" type="body"/>
          </p:nvPr>
        </p:nvSpPr>
        <p:spPr>
          <a:xfrm>
            <a:off x="838200" y="1305026"/>
            <a:ext cx="7616484" cy="48719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800"/>
              <a:buChar char="❖"/>
            </a:pPr>
            <a:r>
              <a:rPr lang="en-US"/>
              <a:t>49 year old female, multiparous, heavy period, cyclic pain</a:t>
            </a:r>
            <a:br>
              <a:rPr lang="en-US"/>
            </a:br>
            <a:r>
              <a:rPr lang="en-US"/>
              <a:t>The patient underwent TAH with BSO</a:t>
            </a:r>
            <a:endParaRPr/>
          </a:p>
          <a:p>
            <a:pPr indent="-228600" lvl="0" marL="228600" rtl="0" algn="l">
              <a:lnSpc>
                <a:spcPct val="90000"/>
              </a:lnSpc>
              <a:spcBef>
                <a:spcPts val="1000"/>
              </a:spcBef>
              <a:spcAft>
                <a:spcPts val="0"/>
              </a:spcAft>
              <a:buClr>
                <a:srgbClr val="45515E"/>
              </a:buClr>
              <a:buSzPts val="2800"/>
              <a:buChar char="❖"/>
            </a:pPr>
            <a:r>
              <a:rPr lang="en-US"/>
              <a:t>1.your dx</a:t>
            </a:r>
            <a:endParaRPr/>
          </a:p>
          <a:p>
            <a:pPr indent="-228600" lvl="1" marL="685800" rtl="0" algn="l">
              <a:lnSpc>
                <a:spcPct val="90000"/>
              </a:lnSpc>
              <a:spcBef>
                <a:spcPts val="500"/>
              </a:spcBef>
              <a:spcAft>
                <a:spcPts val="0"/>
              </a:spcAft>
              <a:buClr>
                <a:srgbClr val="45515E"/>
              </a:buClr>
              <a:buSzPts val="2400"/>
              <a:buChar char="o"/>
            </a:pPr>
            <a:r>
              <a:rPr lang="en-US"/>
              <a:t> Adenomyosis</a:t>
            </a:r>
            <a:endParaRPr/>
          </a:p>
          <a:p>
            <a:pPr indent="-228600" lvl="0" marL="228600" rtl="0" algn="l">
              <a:lnSpc>
                <a:spcPct val="90000"/>
              </a:lnSpc>
              <a:spcBef>
                <a:spcPts val="1000"/>
              </a:spcBef>
              <a:spcAft>
                <a:spcPts val="0"/>
              </a:spcAft>
              <a:buClr>
                <a:srgbClr val="45515E"/>
              </a:buClr>
              <a:buSzPts val="2800"/>
              <a:buChar char="❖"/>
            </a:pPr>
            <a:r>
              <a:rPr lang="en-US"/>
              <a:t>Points from hx support your dx:</a:t>
            </a:r>
            <a:endParaRPr/>
          </a:p>
          <a:p>
            <a:pPr indent="-228600" lvl="1" marL="685800" rtl="0" algn="l">
              <a:lnSpc>
                <a:spcPct val="90000"/>
              </a:lnSpc>
              <a:spcBef>
                <a:spcPts val="500"/>
              </a:spcBef>
              <a:spcAft>
                <a:spcPts val="0"/>
              </a:spcAft>
              <a:buClr>
                <a:srgbClr val="45515E"/>
              </a:buClr>
              <a:buSzPts val="2400"/>
              <a:buChar char="o"/>
            </a:pPr>
            <a:r>
              <a:rPr lang="en-US"/>
              <a:t>Heavy menstural bleeding (menorrhagia)</a:t>
            </a:r>
            <a:endParaRPr/>
          </a:p>
          <a:p>
            <a:pPr indent="-228600" lvl="1" marL="685800" rtl="0" algn="l">
              <a:lnSpc>
                <a:spcPct val="90000"/>
              </a:lnSpc>
              <a:spcBef>
                <a:spcPts val="500"/>
              </a:spcBef>
              <a:spcAft>
                <a:spcPts val="0"/>
              </a:spcAft>
              <a:buClr>
                <a:srgbClr val="45515E"/>
              </a:buClr>
              <a:buSzPts val="2400"/>
              <a:buChar char="o"/>
            </a:pPr>
            <a:r>
              <a:rPr lang="en-US"/>
              <a:t>Advanced maternal age </a:t>
            </a:r>
            <a:endParaRPr/>
          </a:p>
          <a:p>
            <a:pPr indent="-228600" lvl="1" marL="685800" rtl="0" algn="l">
              <a:lnSpc>
                <a:spcPct val="90000"/>
              </a:lnSpc>
              <a:spcBef>
                <a:spcPts val="500"/>
              </a:spcBef>
              <a:spcAft>
                <a:spcPts val="0"/>
              </a:spcAft>
              <a:buClr>
                <a:srgbClr val="45515E"/>
              </a:buClr>
              <a:buSzPts val="2400"/>
              <a:buChar char="o"/>
            </a:pPr>
            <a:r>
              <a:rPr lang="en-US"/>
              <a:t>Multiparous </a:t>
            </a:r>
            <a:br>
              <a:rPr lang="en-US"/>
            </a:br>
            <a:endParaRPr/>
          </a:p>
        </p:txBody>
      </p:sp>
      <p:pic>
        <p:nvPicPr>
          <p:cNvPr id="1862" name="Google Shape;1862;p209"/>
          <p:cNvPicPr preferRelativeResize="0"/>
          <p:nvPr/>
        </p:nvPicPr>
        <p:blipFill rotWithShape="1">
          <a:blip r:embed="rId3">
            <a:alphaModFix/>
          </a:blip>
          <a:srcRect b="0" l="0" r="0" t="0"/>
          <a:stretch/>
        </p:blipFill>
        <p:spPr>
          <a:xfrm>
            <a:off x="8358098" y="3918557"/>
            <a:ext cx="2995702" cy="2306215"/>
          </a:xfrm>
          <a:prstGeom prst="rect">
            <a:avLst/>
          </a:prstGeom>
          <a:noFill/>
          <a:ln>
            <a:noFill/>
          </a:ln>
        </p:spPr>
      </p:pic>
      <p:pic>
        <p:nvPicPr>
          <p:cNvPr id="1863" name="Google Shape;1863;p209"/>
          <p:cNvPicPr preferRelativeResize="0"/>
          <p:nvPr/>
        </p:nvPicPr>
        <p:blipFill rotWithShape="1">
          <a:blip r:embed="rId4">
            <a:alphaModFix/>
          </a:blip>
          <a:srcRect b="0" l="0" r="0" t="0"/>
          <a:stretch/>
        </p:blipFill>
        <p:spPr>
          <a:xfrm>
            <a:off x="8909722" y="1296917"/>
            <a:ext cx="2444078" cy="2444078"/>
          </a:xfrm>
          <a:prstGeom prst="rect">
            <a:avLst/>
          </a:prstGeom>
          <a:noFill/>
          <a:ln>
            <a:noFill/>
          </a:ln>
        </p:spPr>
      </p:pic>
    </p:spTree>
  </p:cSld>
  <p:clrMapOvr>
    <a:masterClrMapping/>
  </p:clrMapOvr>
</p:sld>
</file>

<file path=ppt/slides/slide2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7" name="Shape 1867"/>
        <p:cNvGrpSpPr/>
        <p:nvPr/>
      </p:nvGrpSpPr>
      <p:grpSpPr>
        <a:xfrm>
          <a:off x="0" y="0"/>
          <a:ext cx="0" cy="0"/>
          <a:chOff x="0" y="0"/>
          <a:chExt cx="0" cy="0"/>
        </a:xfrm>
      </p:grpSpPr>
      <p:sp>
        <p:nvSpPr>
          <p:cNvPr id="1868" name="Google Shape;1868;p210"/>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3 </a:t>
            </a:r>
            <a:endParaRPr/>
          </a:p>
        </p:txBody>
      </p:sp>
      <p:sp>
        <p:nvSpPr>
          <p:cNvPr id="1869" name="Google Shape;1869;p210"/>
          <p:cNvSpPr txBox="1"/>
          <p:nvPr>
            <p:ph idx="1" type="body"/>
          </p:nvPr>
        </p:nvSpPr>
        <p:spPr>
          <a:xfrm>
            <a:off x="838199" y="1305026"/>
            <a:ext cx="10515599" cy="48719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800"/>
              <a:buChar char="❖"/>
            </a:pPr>
            <a:r>
              <a:rPr lang="en-US"/>
              <a:t>Mention 3 complications may happen during this surgery?</a:t>
            </a:r>
            <a:endParaRPr/>
          </a:p>
          <a:p>
            <a:pPr indent="-228600" lvl="1" marL="685800" rtl="0" algn="l">
              <a:lnSpc>
                <a:spcPct val="90000"/>
              </a:lnSpc>
              <a:spcBef>
                <a:spcPts val="500"/>
              </a:spcBef>
              <a:spcAft>
                <a:spcPts val="0"/>
              </a:spcAft>
              <a:buClr>
                <a:srgbClr val="45515E"/>
              </a:buClr>
              <a:buSzPts val="2400"/>
              <a:buChar char="o"/>
            </a:pPr>
            <a:r>
              <a:rPr lang="en-US"/>
              <a:t>general anaesthetic complications.</a:t>
            </a:r>
            <a:br>
              <a:rPr lang="en-US"/>
            </a:br>
            <a:r>
              <a:rPr lang="en-US"/>
              <a:t>bleeding.</a:t>
            </a:r>
            <a:br>
              <a:rPr lang="en-US"/>
            </a:br>
            <a:r>
              <a:rPr lang="en-US"/>
              <a:t>ureter damage.</a:t>
            </a:r>
            <a:br>
              <a:rPr lang="en-US"/>
            </a:br>
            <a:r>
              <a:rPr lang="en-US"/>
              <a:t>bladder or bowel damage. </a:t>
            </a:r>
            <a:endParaRPr/>
          </a:p>
          <a:p>
            <a:pPr indent="-228600" lvl="0" marL="228600" rtl="0" algn="l">
              <a:lnSpc>
                <a:spcPct val="90000"/>
              </a:lnSpc>
              <a:spcBef>
                <a:spcPts val="1000"/>
              </a:spcBef>
              <a:spcAft>
                <a:spcPts val="0"/>
              </a:spcAft>
              <a:buClr>
                <a:srgbClr val="45515E"/>
              </a:buClr>
              <a:buSzPts val="2800"/>
              <a:buChar char="❖"/>
            </a:pPr>
            <a:r>
              <a:rPr lang="en-US"/>
              <a:t>Risk sites for ureter injury in this surgery?</a:t>
            </a:r>
            <a:endParaRPr/>
          </a:p>
          <a:p>
            <a:pPr indent="-228600" lvl="1" marL="685800" rtl="0" algn="l">
              <a:lnSpc>
                <a:spcPct val="90000"/>
              </a:lnSpc>
              <a:spcBef>
                <a:spcPts val="500"/>
              </a:spcBef>
              <a:spcAft>
                <a:spcPts val="0"/>
              </a:spcAft>
              <a:buClr>
                <a:srgbClr val="45515E"/>
              </a:buClr>
              <a:buSzPts val="2400"/>
              <a:buChar char="o"/>
            </a:pPr>
            <a:r>
              <a:rPr lang="en-US"/>
              <a:t>During clamping of the ligament as it passes below the ovarian vessels in the lateral pelvic wall.</a:t>
            </a:r>
            <a:endParaRPr/>
          </a:p>
          <a:p>
            <a:pPr indent="-228600" lvl="1" marL="685800" rtl="0" algn="l">
              <a:lnSpc>
                <a:spcPct val="90000"/>
              </a:lnSpc>
              <a:spcBef>
                <a:spcPts val="500"/>
              </a:spcBef>
              <a:spcAft>
                <a:spcPts val="0"/>
              </a:spcAft>
              <a:buClr>
                <a:srgbClr val="45515E"/>
              </a:buClr>
              <a:buSzPts val="2400"/>
              <a:buChar char="o"/>
            </a:pPr>
            <a:r>
              <a:rPr lang="en-US"/>
              <a:t>During clamping of the uterine arteries as it passes below the uterine artery 1 cm lateral to the cervix.</a:t>
            </a:r>
            <a:endParaRPr/>
          </a:p>
          <a:p>
            <a:pPr indent="-228600" lvl="1" marL="685800" rtl="0" algn="l">
              <a:lnSpc>
                <a:spcPct val="90000"/>
              </a:lnSpc>
              <a:spcBef>
                <a:spcPts val="500"/>
              </a:spcBef>
              <a:spcAft>
                <a:spcPts val="0"/>
              </a:spcAft>
              <a:buClr>
                <a:srgbClr val="45515E"/>
              </a:buClr>
              <a:buSzPts val="2400"/>
              <a:buChar char="o"/>
            </a:pPr>
            <a:r>
              <a:rPr lang="en-US"/>
              <a:t>During clamping the vaginal angles, and the parametrium 1.0 cm lateral to vaginal vault.</a:t>
            </a:r>
            <a:endParaRPr/>
          </a:p>
        </p:txBody>
      </p:sp>
    </p:spTree>
  </p:cSld>
  <p:clrMapOvr>
    <a:masterClrMapping/>
  </p:clrMapOvr>
</p:sld>
</file>

<file path=ppt/slides/slide2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3" name="Shape 1873"/>
        <p:cNvGrpSpPr/>
        <p:nvPr/>
      </p:nvGrpSpPr>
      <p:grpSpPr>
        <a:xfrm>
          <a:off x="0" y="0"/>
          <a:ext cx="0" cy="0"/>
          <a:chOff x="0" y="0"/>
          <a:chExt cx="0" cy="0"/>
        </a:xfrm>
      </p:grpSpPr>
      <p:sp>
        <p:nvSpPr>
          <p:cNvPr id="1874" name="Google Shape;1874;p211"/>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4  </a:t>
            </a:r>
            <a:endParaRPr/>
          </a:p>
        </p:txBody>
      </p:sp>
      <p:sp>
        <p:nvSpPr>
          <p:cNvPr id="1875" name="Google Shape;1875;p211"/>
          <p:cNvSpPr txBox="1"/>
          <p:nvPr>
            <p:ph idx="1" type="body"/>
          </p:nvPr>
        </p:nvSpPr>
        <p:spPr>
          <a:xfrm>
            <a:off x="838199" y="1305026"/>
            <a:ext cx="10515599" cy="4871938"/>
          </a:xfrm>
          <a:prstGeom prst="rect">
            <a:avLst/>
          </a:prstGeom>
          <a:noFill/>
          <a:ln>
            <a:noFill/>
          </a:ln>
        </p:spPr>
        <p:txBody>
          <a:bodyPr anchorCtr="0" anchor="t" bIns="45700" lIns="91425" spcFirstLastPara="1" rIns="91425" wrap="square" tIns="45700">
            <a:normAutofit fontScale="92500" lnSpcReduction="20000"/>
          </a:bodyPr>
          <a:lstStyle/>
          <a:p>
            <a:pPr indent="-228600" lvl="0" marL="228600" rtl="0" algn="l">
              <a:lnSpc>
                <a:spcPct val="90000"/>
              </a:lnSpc>
              <a:spcBef>
                <a:spcPts val="0"/>
              </a:spcBef>
              <a:spcAft>
                <a:spcPts val="0"/>
              </a:spcAft>
              <a:buClr>
                <a:srgbClr val="45515E"/>
              </a:buClr>
              <a:buSzPct val="100000"/>
              <a:buChar char="❖"/>
            </a:pPr>
            <a:r>
              <a:rPr lang="en-US"/>
              <a:t>What’s the diagnosis? </a:t>
            </a:r>
            <a:endParaRPr/>
          </a:p>
          <a:p>
            <a:pPr indent="-228600" lvl="1" marL="685800" rtl="0" algn="l">
              <a:lnSpc>
                <a:spcPct val="90000"/>
              </a:lnSpc>
              <a:spcBef>
                <a:spcPts val="500"/>
              </a:spcBef>
              <a:spcAft>
                <a:spcPts val="0"/>
              </a:spcAft>
              <a:buClr>
                <a:srgbClr val="45515E"/>
              </a:buClr>
              <a:buSzPct val="100000"/>
              <a:buChar char="o"/>
            </a:pPr>
            <a:r>
              <a:rPr lang="en-US"/>
              <a:t>adenomyosis</a:t>
            </a:r>
            <a:endParaRPr/>
          </a:p>
          <a:p>
            <a:pPr indent="-228600" lvl="0" marL="228600" rtl="0" algn="l">
              <a:lnSpc>
                <a:spcPct val="90000"/>
              </a:lnSpc>
              <a:spcBef>
                <a:spcPts val="1000"/>
              </a:spcBef>
              <a:spcAft>
                <a:spcPts val="0"/>
              </a:spcAft>
              <a:buClr>
                <a:srgbClr val="45515E"/>
              </a:buClr>
              <a:buSzPct val="100000"/>
              <a:buChar char="❖"/>
            </a:pPr>
            <a:r>
              <a:rPr lang="en-US"/>
              <a:t>Another name for this variant? </a:t>
            </a:r>
            <a:endParaRPr/>
          </a:p>
          <a:p>
            <a:pPr indent="-228600" lvl="1" marL="685800" rtl="0" algn="l">
              <a:lnSpc>
                <a:spcPct val="90000"/>
              </a:lnSpc>
              <a:spcBef>
                <a:spcPts val="500"/>
              </a:spcBef>
              <a:spcAft>
                <a:spcPts val="0"/>
              </a:spcAft>
              <a:buClr>
                <a:srgbClr val="45515E"/>
              </a:buClr>
              <a:buSzPct val="100000"/>
              <a:buChar char="o"/>
            </a:pPr>
            <a:r>
              <a:rPr lang="en-US"/>
              <a:t>focal adenomyosis (also known as adenomyoma) </a:t>
            </a:r>
            <a:endParaRPr/>
          </a:p>
          <a:p>
            <a:pPr indent="-228600" lvl="0" marL="228600" rtl="0" algn="l">
              <a:lnSpc>
                <a:spcPct val="90000"/>
              </a:lnSpc>
              <a:spcBef>
                <a:spcPts val="1000"/>
              </a:spcBef>
              <a:spcAft>
                <a:spcPts val="0"/>
              </a:spcAft>
              <a:buClr>
                <a:srgbClr val="45515E"/>
              </a:buClr>
              <a:buSzPct val="100000"/>
              <a:buChar char="❖"/>
            </a:pPr>
            <a:r>
              <a:rPr lang="en-US"/>
              <a:t>Definitive treatment? </a:t>
            </a:r>
            <a:endParaRPr/>
          </a:p>
          <a:p>
            <a:pPr indent="-228600" lvl="1" marL="685800" rtl="0" algn="l">
              <a:lnSpc>
                <a:spcPct val="90000"/>
              </a:lnSpc>
              <a:spcBef>
                <a:spcPts val="500"/>
              </a:spcBef>
              <a:spcAft>
                <a:spcPts val="0"/>
              </a:spcAft>
              <a:buClr>
                <a:srgbClr val="45515E"/>
              </a:buClr>
              <a:buSzPct val="100000"/>
              <a:buChar char="o"/>
            </a:pPr>
            <a:r>
              <a:rPr lang="en-US"/>
              <a:t>Hysterectomy is the only definitive means of diagnosing and treating adenomyosis </a:t>
            </a:r>
            <a:endParaRPr/>
          </a:p>
          <a:p>
            <a:pPr indent="-228600" lvl="0" marL="228600" rtl="0" algn="l">
              <a:lnSpc>
                <a:spcPct val="90000"/>
              </a:lnSpc>
              <a:spcBef>
                <a:spcPts val="1000"/>
              </a:spcBef>
              <a:spcAft>
                <a:spcPts val="0"/>
              </a:spcAft>
              <a:buClr>
                <a:srgbClr val="45515E"/>
              </a:buClr>
              <a:buSzPct val="100000"/>
              <a:buChar char="❖"/>
            </a:pPr>
            <a:r>
              <a:rPr lang="en-US"/>
              <a:t>Possible drug? </a:t>
            </a:r>
            <a:endParaRPr/>
          </a:p>
          <a:p>
            <a:pPr indent="-228600" lvl="1" marL="685800" rtl="0" algn="l">
              <a:lnSpc>
                <a:spcPct val="90000"/>
              </a:lnSpc>
              <a:spcBef>
                <a:spcPts val="500"/>
              </a:spcBef>
              <a:spcAft>
                <a:spcPts val="0"/>
              </a:spcAft>
              <a:buClr>
                <a:srgbClr val="45515E"/>
              </a:buClr>
              <a:buSzPct val="100000"/>
              <a:buChar char="o"/>
            </a:pPr>
            <a:r>
              <a:rPr lang="en-US"/>
              <a:t>GnRH agonist </a:t>
            </a:r>
            <a:endParaRPr/>
          </a:p>
          <a:p>
            <a:pPr indent="-228600" lvl="0" marL="228600" rtl="0" algn="l">
              <a:lnSpc>
                <a:spcPct val="90000"/>
              </a:lnSpc>
              <a:spcBef>
                <a:spcPts val="1000"/>
              </a:spcBef>
              <a:spcAft>
                <a:spcPts val="0"/>
              </a:spcAft>
              <a:buClr>
                <a:srgbClr val="45515E"/>
              </a:buClr>
              <a:buSzPct val="100000"/>
              <a:buChar char="❖"/>
            </a:pPr>
            <a:r>
              <a:rPr lang="en-US"/>
              <a:t>Differential diagnosis? </a:t>
            </a:r>
            <a:endParaRPr/>
          </a:p>
          <a:p>
            <a:pPr indent="-228600" lvl="1" marL="685800" rtl="0" algn="l">
              <a:lnSpc>
                <a:spcPct val="90000"/>
              </a:lnSpc>
              <a:spcBef>
                <a:spcPts val="500"/>
              </a:spcBef>
              <a:spcAft>
                <a:spcPts val="0"/>
              </a:spcAft>
              <a:buClr>
                <a:srgbClr val="45515E"/>
              </a:buClr>
              <a:buSzPct val="100000"/>
              <a:buChar char="o"/>
            </a:pPr>
            <a:r>
              <a:rPr lang="en-US"/>
              <a:t>Fibroid</a:t>
            </a:r>
            <a:endParaRPr/>
          </a:p>
          <a:p>
            <a:pPr indent="-228600" lvl="0" marL="228600" rtl="0" algn="l">
              <a:lnSpc>
                <a:spcPct val="90000"/>
              </a:lnSpc>
              <a:spcBef>
                <a:spcPts val="1000"/>
              </a:spcBef>
              <a:spcAft>
                <a:spcPts val="0"/>
              </a:spcAft>
              <a:buClr>
                <a:srgbClr val="45515E"/>
              </a:buClr>
              <a:buSzPct val="100000"/>
              <a:buChar char="❖"/>
            </a:pPr>
            <a:r>
              <a:rPr lang="en-US"/>
              <a:t>How to differentiate it from fibroid? </a:t>
            </a:r>
            <a:endParaRPr/>
          </a:p>
          <a:p>
            <a:pPr indent="-228600" lvl="1" marL="685800" rtl="0" algn="l">
              <a:lnSpc>
                <a:spcPct val="90000"/>
              </a:lnSpc>
              <a:spcBef>
                <a:spcPts val="500"/>
              </a:spcBef>
              <a:spcAft>
                <a:spcPts val="0"/>
              </a:spcAft>
              <a:buClr>
                <a:srgbClr val="45515E"/>
              </a:buClr>
              <a:buSzPct val="100000"/>
              <a:buChar char="o"/>
            </a:pPr>
            <a:r>
              <a:rPr lang="en-US"/>
              <a:t>The pelvic examination of a patient with adenomyosis may reveal consistency of the uterus is typically softer and boggier than the </a:t>
            </a:r>
            <a:r>
              <a:rPr b="1" lang="en-US"/>
              <a:t>firmer</a:t>
            </a:r>
            <a:r>
              <a:rPr lang="en-US"/>
              <a:t>, </a:t>
            </a:r>
            <a:r>
              <a:rPr b="1" lang="en-US"/>
              <a:t>rubbery</a:t>
            </a:r>
            <a:r>
              <a:rPr lang="en-US"/>
              <a:t> uterus containing fibroids. </a:t>
            </a:r>
            <a:endParaRPr/>
          </a:p>
          <a:p>
            <a:pPr indent="-64135" lvl="0" marL="228600" rtl="0" algn="l">
              <a:lnSpc>
                <a:spcPct val="90000"/>
              </a:lnSpc>
              <a:spcBef>
                <a:spcPts val="1000"/>
              </a:spcBef>
              <a:spcAft>
                <a:spcPts val="0"/>
              </a:spcAft>
              <a:buClr>
                <a:srgbClr val="45515E"/>
              </a:buClr>
              <a:buSzPct val="100000"/>
              <a:buNone/>
            </a:pPr>
            <a:r>
              <a:t/>
            </a:r>
            <a:endParaRPr/>
          </a:p>
        </p:txBody>
      </p:sp>
      <p:pic>
        <p:nvPicPr>
          <p:cNvPr descr="Adenomyosis | Radiology Key" id="1876" name="Google Shape;1876;p211"/>
          <p:cNvPicPr preferRelativeResize="0"/>
          <p:nvPr/>
        </p:nvPicPr>
        <p:blipFill rotWithShape="1">
          <a:blip r:embed="rId3">
            <a:alphaModFix/>
          </a:blip>
          <a:srcRect b="17795" l="0" r="0" t="0"/>
          <a:stretch/>
        </p:blipFill>
        <p:spPr>
          <a:xfrm>
            <a:off x="7968921" y="1217167"/>
            <a:ext cx="3384467" cy="1794055"/>
          </a:xfrm>
          <a:prstGeom prst="rect">
            <a:avLst/>
          </a:prstGeom>
          <a:noFill/>
          <a:ln>
            <a:noFill/>
          </a:ln>
        </p:spPr>
      </p:pic>
    </p:spTree>
  </p:cSld>
  <p:clrMapOvr>
    <a:masterClrMapping/>
  </p:clrMapOvr>
</p:sld>
</file>

<file path=ppt/slides/slide2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1" name="Shape 1881"/>
        <p:cNvGrpSpPr/>
        <p:nvPr/>
      </p:nvGrpSpPr>
      <p:grpSpPr>
        <a:xfrm>
          <a:off x="0" y="0"/>
          <a:ext cx="0" cy="0"/>
          <a:chOff x="0" y="0"/>
          <a:chExt cx="0" cy="0"/>
        </a:xfrm>
      </p:grpSpPr>
      <p:sp>
        <p:nvSpPr>
          <p:cNvPr id="1882" name="Google Shape;1882;g30f4bf1522e_0_0"/>
          <p:cNvSpPr txBox="1"/>
          <p:nvPr>
            <p:ph type="title"/>
          </p:nvPr>
        </p:nvSpPr>
        <p:spPr>
          <a:xfrm>
            <a:off x="838200" y="365125"/>
            <a:ext cx="10515600" cy="762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Mini OSCE - 5</a:t>
            </a:r>
            <a:endParaRPr/>
          </a:p>
        </p:txBody>
      </p:sp>
      <p:sp>
        <p:nvSpPr>
          <p:cNvPr id="1883" name="Google Shape;1883;g30f4bf1522e_0_0"/>
          <p:cNvSpPr txBox="1"/>
          <p:nvPr>
            <p:ph idx="1" type="body"/>
          </p:nvPr>
        </p:nvSpPr>
        <p:spPr>
          <a:xfrm>
            <a:off x="838200" y="1305025"/>
            <a:ext cx="8771400" cy="5200200"/>
          </a:xfrm>
          <a:prstGeom prst="rect">
            <a:avLst/>
          </a:prstGeom>
        </p:spPr>
        <p:txBody>
          <a:bodyPr anchorCtr="0" anchor="t" bIns="45700" lIns="91425" spcFirstLastPara="1" rIns="91425" wrap="square" tIns="45700">
            <a:normAutofit fontScale="85000" lnSpcReduction="20000"/>
          </a:bodyPr>
          <a:lstStyle/>
          <a:p>
            <a:pPr indent="-325755" lvl="0" marL="457200" rtl="0" algn="l">
              <a:spcBef>
                <a:spcPts val="1000"/>
              </a:spcBef>
              <a:spcAft>
                <a:spcPts val="0"/>
              </a:spcAft>
              <a:buSzPct val="64285"/>
              <a:buChar char="❖"/>
            </a:pPr>
            <a:r>
              <a:rPr b="1" lang="en-US"/>
              <a:t>40 year old female, para 5, complaining of heavy menstrual bleeding and dysmenorrhea, MRI is shown </a:t>
            </a:r>
            <a:endParaRPr b="1"/>
          </a:p>
          <a:p>
            <a:pPr indent="-325755" lvl="0" marL="457200" rtl="0" algn="l">
              <a:spcBef>
                <a:spcPts val="1000"/>
              </a:spcBef>
              <a:spcAft>
                <a:spcPts val="0"/>
              </a:spcAft>
              <a:buSzPct val="64285"/>
              <a:buChar char="❖"/>
            </a:pPr>
            <a:r>
              <a:rPr lang="en-US"/>
              <a:t>1. Questions you would ask her about her cycle?</a:t>
            </a:r>
            <a:endParaRPr/>
          </a:p>
          <a:p>
            <a:pPr indent="-325755" lvl="1" marL="914400" rtl="0" algn="l">
              <a:spcBef>
                <a:spcPts val="500"/>
              </a:spcBef>
              <a:spcAft>
                <a:spcPts val="0"/>
              </a:spcAft>
              <a:buSzPct val="75000"/>
              <a:buChar char="o"/>
            </a:pPr>
            <a:r>
              <a:rPr lang="en-US"/>
              <a:t>Frequency, duration, severity, </a:t>
            </a:r>
            <a:r>
              <a:rPr lang="en-US"/>
              <a:t>presence</a:t>
            </a:r>
            <a:r>
              <a:rPr lang="en-US"/>
              <a:t> of clots, Pain related to period (dysmenorrhoea)</a:t>
            </a:r>
            <a:endParaRPr/>
          </a:p>
          <a:p>
            <a:pPr indent="-325755" lvl="0" marL="457200" rtl="0" algn="l">
              <a:spcBef>
                <a:spcPts val="1000"/>
              </a:spcBef>
              <a:spcAft>
                <a:spcPts val="0"/>
              </a:spcAft>
              <a:buSzPct val="64285"/>
              <a:buChar char="❖"/>
            </a:pPr>
            <a:r>
              <a:rPr lang="en-US"/>
              <a:t>2. Other investigation you do it for this patient?</a:t>
            </a:r>
            <a:endParaRPr/>
          </a:p>
          <a:p>
            <a:pPr indent="-325755" lvl="1" marL="914400" rtl="0" algn="l">
              <a:spcBef>
                <a:spcPts val="500"/>
              </a:spcBef>
              <a:spcAft>
                <a:spcPts val="0"/>
              </a:spcAft>
              <a:buSzPct val="75000"/>
              <a:buChar char="o"/>
            </a:pPr>
            <a:r>
              <a:rPr lang="en-US"/>
              <a:t>Transvaginal ultrasound / CBC</a:t>
            </a:r>
            <a:endParaRPr/>
          </a:p>
          <a:p>
            <a:pPr indent="-325755" lvl="0" marL="457200" rtl="0" algn="l">
              <a:spcBef>
                <a:spcPts val="1000"/>
              </a:spcBef>
              <a:spcAft>
                <a:spcPts val="0"/>
              </a:spcAft>
              <a:buSzPct val="64285"/>
              <a:buChar char="❖"/>
            </a:pPr>
            <a:r>
              <a:rPr lang="en-US"/>
              <a:t>3. Your diagnosis?</a:t>
            </a:r>
            <a:endParaRPr/>
          </a:p>
          <a:p>
            <a:pPr indent="-325755" lvl="1" marL="914400" rtl="0" algn="l">
              <a:spcBef>
                <a:spcPts val="500"/>
              </a:spcBef>
              <a:spcAft>
                <a:spcPts val="0"/>
              </a:spcAft>
              <a:buSzPct val="75000"/>
              <a:buChar char="o"/>
            </a:pPr>
            <a:r>
              <a:rPr lang="en-US"/>
              <a:t>Adenomyosis</a:t>
            </a:r>
            <a:endParaRPr/>
          </a:p>
          <a:p>
            <a:pPr indent="-325755" lvl="0" marL="457200" rtl="0" algn="l">
              <a:spcBef>
                <a:spcPts val="1000"/>
              </a:spcBef>
              <a:spcAft>
                <a:spcPts val="0"/>
              </a:spcAft>
              <a:buSzPct val="64285"/>
              <a:buChar char="❖"/>
            </a:pPr>
            <a:r>
              <a:rPr lang="en-US"/>
              <a:t>4. From her history what is the risk factor that will aid you in your diagnosis?</a:t>
            </a:r>
            <a:endParaRPr/>
          </a:p>
          <a:p>
            <a:pPr indent="-325755" lvl="1" marL="914400" rtl="0" algn="l">
              <a:spcBef>
                <a:spcPts val="500"/>
              </a:spcBef>
              <a:spcAft>
                <a:spcPts val="0"/>
              </a:spcAft>
              <a:buSzPct val="75000"/>
              <a:buChar char="o"/>
            </a:pPr>
            <a:r>
              <a:rPr lang="en-US"/>
              <a:t>Multipara</a:t>
            </a:r>
            <a:endParaRPr/>
          </a:p>
          <a:p>
            <a:pPr indent="-325755" lvl="0" marL="457200" rtl="0" algn="l">
              <a:spcBef>
                <a:spcPts val="1000"/>
              </a:spcBef>
              <a:spcAft>
                <a:spcPts val="0"/>
              </a:spcAft>
              <a:buSzPct val="64285"/>
              <a:buChar char="❖"/>
            </a:pPr>
            <a:r>
              <a:rPr lang="en-US"/>
              <a:t>5. Conservative management?</a:t>
            </a:r>
            <a:endParaRPr/>
          </a:p>
          <a:p>
            <a:pPr indent="-325755" lvl="1" marL="914400" rtl="0" algn="l">
              <a:spcBef>
                <a:spcPts val="500"/>
              </a:spcBef>
              <a:spcAft>
                <a:spcPts val="0"/>
              </a:spcAft>
              <a:buSzPct val="75000"/>
              <a:buChar char="o"/>
            </a:pPr>
            <a:r>
              <a:rPr lang="en-US"/>
              <a:t>NSAID / OCP / mirena / progestins</a:t>
            </a:r>
            <a:endParaRPr/>
          </a:p>
          <a:p>
            <a:pPr indent="-325755" lvl="0" marL="457200" rtl="0" algn="l">
              <a:spcBef>
                <a:spcPts val="1000"/>
              </a:spcBef>
              <a:spcAft>
                <a:spcPts val="0"/>
              </a:spcAft>
              <a:buSzPct val="64285"/>
              <a:buChar char="❖"/>
            </a:pPr>
            <a:r>
              <a:rPr lang="en-US"/>
              <a:t>What is your management if conservative management failed?</a:t>
            </a:r>
            <a:endParaRPr/>
          </a:p>
          <a:p>
            <a:pPr indent="-325755" lvl="1" marL="914400" rtl="0" algn="l">
              <a:spcBef>
                <a:spcPts val="500"/>
              </a:spcBef>
              <a:spcAft>
                <a:spcPts val="0"/>
              </a:spcAft>
              <a:buSzPct val="75000"/>
              <a:buChar char="o"/>
            </a:pPr>
            <a:r>
              <a:rPr lang="en-US"/>
              <a:t>Hysterectomy </a:t>
            </a:r>
            <a:endParaRPr/>
          </a:p>
        </p:txBody>
      </p:sp>
      <p:pic>
        <p:nvPicPr>
          <p:cNvPr id="1884" name="Google Shape;1884;g30f4bf1522e_0_0"/>
          <p:cNvPicPr preferRelativeResize="0"/>
          <p:nvPr/>
        </p:nvPicPr>
        <p:blipFill>
          <a:blip r:embed="rId3">
            <a:alphaModFix/>
          </a:blip>
          <a:stretch>
            <a:fillRect/>
          </a:stretch>
        </p:blipFill>
        <p:spPr>
          <a:xfrm>
            <a:off x="9762000" y="1279825"/>
            <a:ext cx="2277601" cy="2342871"/>
          </a:xfrm>
          <a:prstGeom prst="rect">
            <a:avLst/>
          </a:prstGeom>
          <a:noFill/>
          <a:ln>
            <a:noFill/>
          </a:ln>
        </p:spPr>
      </p:pic>
    </p:spTree>
  </p:cSld>
  <p:clrMapOvr>
    <a:masterClrMapping/>
  </p:clrMapOvr>
</p:sld>
</file>

<file path=ppt/slides/slide2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8" name="Shape 1888"/>
        <p:cNvGrpSpPr/>
        <p:nvPr/>
      </p:nvGrpSpPr>
      <p:grpSpPr>
        <a:xfrm>
          <a:off x="0" y="0"/>
          <a:ext cx="0" cy="0"/>
          <a:chOff x="0" y="0"/>
          <a:chExt cx="0" cy="0"/>
        </a:xfrm>
      </p:grpSpPr>
      <p:sp>
        <p:nvSpPr>
          <p:cNvPr id="1889" name="Google Shape;1889;p21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45515E"/>
              </a:buClr>
              <a:buSzPts val="6000"/>
              <a:buFont typeface="Calibri"/>
              <a:buNone/>
            </a:pPr>
            <a:r>
              <a:rPr lang="en-US"/>
              <a:t>endometriosis</a:t>
            </a:r>
            <a:endParaRPr/>
          </a:p>
        </p:txBody>
      </p:sp>
    </p:spTree>
  </p:cSld>
  <p:clrMapOvr>
    <a:masterClrMapping/>
  </p:clrMapOvr>
</p:sld>
</file>

<file path=ppt/slides/slide2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3" name="Shape 1893"/>
        <p:cNvGrpSpPr/>
        <p:nvPr/>
      </p:nvGrpSpPr>
      <p:grpSpPr>
        <a:xfrm>
          <a:off x="0" y="0"/>
          <a:ext cx="0" cy="0"/>
          <a:chOff x="0" y="0"/>
          <a:chExt cx="0" cy="0"/>
        </a:xfrm>
      </p:grpSpPr>
      <p:sp>
        <p:nvSpPr>
          <p:cNvPr id="1894" name="Google Shape;1894;p213"/>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5   </a:t>
            </a:r>
            <a:endParaRPr/>
          </a:p>
        </p:txBody>
      </p:sp>
      <p:sp>
        <p:nvSpPr>
          <p:cNvPr id="1895" name="Google Shape;1895;p213"/>
          <p:cNvSpPr txBox="1"/>
          <p:nvPr>
            <p:ph idx="1" type="body"/>
          </p:nvPr>
        </p:nvSpPr>
        <p:spPr>
          <a:xfrm>
            <a:off x="838199" y="1305026"/>
            <a:ext cx="6378527" cy="48719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800"/>
              <a:buChar char="❖"/>
            </a:pPr>
            <a:r>
              <a:rPr lang="en-US"/>
              <a:t>What's the Stage ?</a:t>
            </a:r>
            <a:endParaRPr/>
          </a:p>
          <a:p>
            <a:pPr indent="-228600" lvl="1" marL="685800" rtl="0" algn="l">
              <a:lnSpc>
                <a:spcPct val="90000"/>
              </a:lnSpc>
              <a:spcBef>
                <a:spcPts val="500"/>
              </a:spcBef>
              <a:spcAft>
                <a:spcPts val="0"/>
              </a:spcAft>
              <a:buClr>
                <a:srgbClr val="45515E"/>
              </a:buClr>
              <a:buSzPts val="2400"/>
              <a:buChar char="o"/>
            </a:pPr>
            <a:r>
              <a:rPr lang="en-US">
                <a:latin typeface="Arial"/>
                <a:ea typeface="Arial"/>
                <a:cs typeface="Arial"/>
                <a:sym typeface="Arial"/>
              </a:rPr>
              <a:t>Stage IV (Severe): (Superficial and deep lesions in cul-de-sac + extensive adhesions +large endometriomas on the ovary)</a:t>
            </a:r>
            <a:endParaRPr/>
          </a:p>
          <a:p>
            <a:pPr indent="-228600" lvl="0" marL="228600" rtl="0" algn="l">
              <a:lnSpc>
                <a:spcPct val="90000"/>
              </a:lnSpc>
              <a:spcBef>
                <a:spcPts val="1000"/>
              </a:spcBef>
              <a:spcAft>
                <a:spcPts val="0"/>
              </a:spcAft>
              <a:buClr>
                <a:srgbClr val="45515E"/>
              </a:buClr>
              <a:buSzPts val="2800"/>
              <a:buChar char="❖"/>
            </a:pPr>
            <a:r>
              <a:rPr lang="en-US"/>
              <a:t>Why is it important to stage endometriosis ?</a:t>
            </a:r>
            <a:endParaRPr/>
          </a:p>
          <a:p>
            <a:pPr indent="-228600" lvl="1" marL="685800" rtl="0" algn="l">
              <a:lnSpc>
                <a:spcPct val="90000"/>
              </a:lnSpc>
              <a:spcBef>
                <a:spcPts val="500"/>
              </a:spcBef>
              <a:spcAft>
                <a:spcPts val="0"/>
              </a:spcAft>
              <a:buClr>
                <a:srgbClr val="45515E"/>
              </a:buClr>
              <a:buSzPts val="2400"/>
              <a:buChar char="o"/>
            </a:pPr>
            <a:r>
              <a:rPr lang="en-US"/>
              <a:t>Severity of endometriosis - predict the likelihood of future fertility (chance of pregnancy without in vitro fertilization (IVF)) (but No clear relationship exists between the stage of the disease and a woman’s symptoms </a:t>
            </a:r>
            <a:endParaRPr/>
          </a:p>
        </p:txBody>
      </p:sp>
      <p:pic>
        <p:nvPicPr>
          <p:cNvPr id="1896" name="Google Shape;1896;p213"/>
          <p:cNvPicPr preferRelativeResize="0"/>
          <p:nvPr/>
        </p:nvPicPr>
        <p:blipFill rotWithShape="1">
          <a:blip r:embed="rId3">
            <a:alphaModFix/>
          </a:blip>
          <a:srcRect b="0" l="0" r="0" t="0"/>
          <a:stretch/>
        </p:blipFill>
        <p:spPr>
          <a:xfrm>
            <a:off x="7225793" y="1305026"/>
            <a:ext cx="4128007" cy="3151152"/>
          </a:xfrm>
          <a:prstGeom prst="rect">
            <a:avLst/>
          </a:prstGeom>
          <a:noFill/>
          <a:ln>
            <a:noFill/>
          </a:ln>
        </p:spPr>
      </p:pic>
    </p:spTree>
  </p:cSld>
  <p:clrMapOvr>
    <a:masterClrMapping/>
  </p:clrMapOvr>
</p:sld>
</file>

<file path=ppt/slides/slide2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0" name="Shape 1900"/>
        <p:cNvGrpSpPr/>
        <p:nvPr/>
      </p:nvGrpSpPr>
      <p:grpSpPr>
        <a:xfrm>
          <a:off x="0" y="0"/>
          <a:ext cx="0" cy="0"/>
          <a:chOff x="0" y="0"/>
          <a:chExt cx="0" cy="0"/>
        </a:xfrm>
      </p:grpSpPr>
      <p:sp>
        <p:nvSpPr>
          <p:cNvPr id="1901" name="Google Shape;1901;p214"/>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5   </a:t>
            </a:r>
            <a:endParaRPr/>
          </a:p>
        </p:txBody>
      </p:sp>
      <p:sp>
        <p:nvSpPr>
          <p:cNvPr id="1902" name="Google Shape;1902;p214"/>
          <p:cNvSpPr txBox="1"/>
          <p:nvPr>
            <p:ph idx="1" type="body"/>
          </p:nvPr>
        </p:nvSpPr>
        <p:spPr>
          <a:xfrm>
            <a:off x="838199" y="1305026"/>
            <a:ext cx="10515599" cy="48719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800"/>
              <a:buChar char="❖"/>
            </a:pPr>
            <a:r>
              <a:rPr lang="en-US"/>
              <a:t>What are the laparoscopic findings in this condition ?</a:t>
            </a:r>
            <a:endParaRPr/>
          </a:p>
          <a:p>
            <a:pPr indent="-228600" lvl="1" marL="685800" rtl="0" algn="l">
              <a:lnSpc>
                <a:spcPct val="90000"/>
              </a:lnSpc>
              <a:spcBef>
                <a:spcPts val="500"/>
              </a:spcBef>
              <a:spcAft>
                <a:spcPts val="0"/>
              </a:spcAft>
              <a:buClr>
                <a:srgbClr val="45515E"/>
              </a:buClr>
              <a:buSzPts val="2400"/>
              <a:buChar char="o"/>
            </a:pPr>
            <a:r>
              <a:rPr lang="en-US"/>
              <a:t>Adhesions – endometriosis lesions{red(new) – brown (powder) – white (old)} – chocolate cyst (endometrioma) </a:t>
            </a:r>
            <a:endParaRPr/>
          </a:p>
          <a:p>
            <a:pPr indent="-228600" lvl="0" marL="228600" rtl="0" algn="l">
              <a:lnSpc>
                <a:spcPct val="90000"/>
              </a:lnSpc>
              <a:spcBef>
                <a:spcPts val="1000"/>
              </a:spcBef>
              <a:spcAft>
                <a:spcPts val="0"/>
              </a:spcAft>
              <a:buClr>
                <a:srgbClr val="45515E"/>
              </a:buClr>
              <a:buSzPts val="2800"/>
              <a:buChar char="❖"/>
            </a:pPr>
            <a:r>
              <a:rPr lang="en-US"/>
              <a:t>What’re the tx options ?</a:t>
            </a:r>
            <a:endParaRPr/>
          </a:p>
          <a:p>
            <a:pPr indent="-228600" lvl="1" marL="685800" rtl="0" algn="l">
              <a:lnSpc>
                <a:spcPct val="90000"/>
              </a:lnSpc>
              <a:spcBef>
                <a:spcPts val="500"/>
              </a:spcBef>
              <a:spcAft>
                <a:spcPts val="0"/>
              </a:spcAft>
              <a:buClr>
                <a:srgbClr val="45515E"/>
              </a:buClr>
              <a:buSzPts val="2400"/>
              <a:buChar char="o"/>
            </a:pPr>
            <a:r>
              <a:rPr lang="en-US"/>
              <a:t>Medical:</a:t>
            </a:r>
            <a:endParaRPr/>
          </a:p>
          <a:p>
            <a:pPr indent="-228600" lvl="2" marL="1143000" rtl="0" algn="l">
              <a:lnSpc>
                <a:spcPct val="90000"/>
              </a:lnSpc>
              <a:spcBef>
                <a:spcPts val="500"/>
              </a:spcBef>
              <a:spcAft>
                <a:spcPts val="0"/>
              </a:spcAft>
              <a:buClr>
                <a:srgbClr val="45515E"/>
              </a:buClr>
              <a:buSzPts val="2000"/>
              <a:buChar char="•"/>
            </a:pPr>
            <a:r>
              <a:rPr lang="en-US"/>
              <a:t>Pain relief :NSAIDs - Opioids.</a:t>
            </a:r>
            <a:endParaRPr/>
          </a:p>
          <a:p>
            <a:pPr indent="-228600" lvl="2" marL="1143000" rtl="0" algn="l">
              <a:lnSpc>
                <a:spcPct val="90000"/>
              </a:lnSpc>
              <a:spcBef>
                <a:spcPts val="500"/>
              </a:spcBef>
              <a:spcAft>
                <a:spcPts val="0"/>
              </a:spcAft>
              <a:buClr>
                <a:srgbClr val="45515E"/>
              </a:buClr>
              <a:buSzPts val="2000"/>
              <a:buChar char="•"/>
            </a:pPr>
            <a:r>
              <a:rPr lang="en-US"/>
              <a:t>Hormonal Treatment: Danazol, Gestrinone, Combined OCPs, Progestins, GnRH-agonists +/- Add-back therapy , GnRH-antagonists</a:t>
            </a:r>
            <a:endParaRPr/>
          </a:p>
          <a:p>
            <a:pPr indent="-228600" lvl="1" marL="685800" rtl="0" algn="l">
              <a:lnSpc>
                <a:spcPct val="90000"/>
              </a:lnSpc>
              <a:spcBef>
                <a:spcPts val="500"/>
              </a:spcBef>
              <a:spcAft>
                <a:spcPts val="0"/>
              </a:spcAft>
              <a:buClr>
                <a:srgbClr val="45515E"/>
              </a:buClr>
              <a:buSzPts val="2400"/>
              <a:buChar char="o"/>
            </a:pPr>
            <a:r>
              <a:rPr lang="en-US"/>
              <a:t>Surgical: Laparoscopy -Laparotomy </a:t>
            </a:r>
            <a:endParaRPr/>
          </a:p>
          <a:p>
            <a:pPr indent="-228600" lvl="1" marL="685800" rtl="0" algn="l">
              <a:lnSpc>
                <a:spcPct val="90000"/>
              </a:lnSpc>
              <a:spcBef>
                <a:spcPts val="500"/>
              </a:spcBef>
              <a:spcAft>
                <a:spcPts val="0"/>
              </a:spcAft>
              <a:buClr>
                <a:srgbClr val="45515E"/>
              </a:buClr>
              <a:buSzPts val="2400"/>
              <a:buChar char="o"/>
            </a:pPr>
            <a:r>
              <a:rPr lang="en-US"/>
              <a:t>Combination of both</a:t>
            </a:r>
            <a:endParaRPr/>
          </a:p>
          <a:p>
            <a:pPr indent="-228600" lvl="0" marL="228600" rtl="0" algn="l">
              <a:lnSpc>
                <a:spcPct val="90000"/>
              </a:lnSpc>
              <a:spcBef>
                <a:spcPts val="1000"/>
              </a:spcBef>
              <a:spcAft>
                <a:spcPts val="0"/>
              </a:spcAft>
              <a:buClr>
                <a:srgbClr val="45515E"/>
              </a:buClr>
              <a:buSzPts val="2800"/>
              <a:buChar char="❖"/>
            </a:pPr>
            <a:r>
              <a:rPr lang="en-US"/>
              <a:t>What is the feared outcome following tx of these patient ?</a:t>
            </a:r>
            <a:endParaRPr/>
          </a:p>
          <a:p>
            <a:pPr indent="-228600" lvl="1" marL="685800" rtl="0" algn="l">
              <a:lnSpc>
                <a:spcPct val="90000"/>
              </a:lnSpc>
              <a:spcBef>
                <a:spcPts val="500"/>
              </a:spcBef>
              <a:spcAft>
                <a:spcPts val="0"/>
              </a:spcAft>
              <a:buClr>
                <a:srgbClr val="45515E"/>
              </a:buClr>
              <a:buSzPts val="2400"/>
              <a:buChar char="o"/>
            </a:pPr>
            <a:r>
              <a:rPr lang="en-US"/>
              <a:t>Recurrence??</a:t>
            </a:r>
            <a:endParaRPr/>
          </a:p>
        </p:txBody>
      </p:sp>
    </p:spTree>
  </p:cSld>
  <p:clrMapOvr>
    <a:masterClrMapping/>
  </p:clrMapOvr>
</p:sld>
</file>

<file path=ppt/slides/slide2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6" name="Shape 1906"/>
        <p:cNvGrpSpPr/>
        <p:nvPr/>
      </p:nvGrpSpPr>
      <p:grpSpPr>
        <a:xfrm>
          <a:off x="0" y="0"/>
          <a:ext cx="0" cy="0"/>
          <a:chOff x="0" y="0"/>
          <a:chExt cx="0" cy="0"/>
        </a:xfrm>
      </p:grpSpPr>
      <p:sp>
        <p:nvSpPr>
          <p:cNvPr id="1907" name="Google Shape;1907;p215"/>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6   </a:t>
            </a:r>
            <a:endParaRPr/>
          </a:p>
        </p:txBody>
      </p:sp>
      <p:sp>
        <p:nvSpPr>
          <p:cNvPr id="1908" name="Google Shape;1908;p215"/>
          <p:cNvSpPr txBox="1"/>
          <p:nvPr>
            <p:ph idx="1" type="body"/>
          </p:nvPr>
        </p:nvSpPr>
        <p:spPr>
          <a:xfrm>
            <a:off x="838199" y="1305026"/>
            <a:ext cx="6589543" cy="4871938"/>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rgbClr val="45515E"/>
              </a:buClr>
              <a:buSzPts val="2800"/>
              <a:buChar char="❖"/>
            </a:pPr>
            <a:r>
              <a:rPr lang="en-US"/>
              <a:t>nulligravid patient complain of !!!</a:t>
            </a:r>
            <a:endParaRPr/>
          </a:p>
          <a:p>
            <a:pPr indent="-228600" lvl="0" marL="228600" rtl="0" algn="l">
              <a:lnSpc>
                <a:spcPct val="90000"/>
              </a:lnSpc>
              <a:spcBef>
                <a:spcPts val="1000"/>
              </a:spcBef>
              <a:spcAft>
                <a:spcPts val="0"/>
              </a:spcAft>
              <a:buClr>
                <a:srgbClr val="45515E"/>
              </a:buClr>
              <a:buSzPts val="2800"/>
              <a:buChar char="❖"/>
            </a:pPr>
            <a:r>
              <a:rPr lang="en-US"/>
              <a:t>what’s your diagnosis?</a:t>
            </a:r>
            <a:endParaRPr/>
          </a:p>
          <a:p>
            <a:pPr indent="-228600" lvl="1" marL="685800" rtl="0" algn="l">
              <a:lnSpc>
                <a:spcPct val="90000"/>
              </a:lnSpc>
              <a:spcBef>
                <a:spcPts val="500"/>
              </a:spcBef>
              <a:spcAft>
                <a:spcPts val="0"/>
              </a:spcAft>
              <a:buClr>
                <a:srgbClr val="45515E"/>
              </a:buClr>
              <a:buSzPts val="2400"/>
              <a:buChar char="o"/>
            </a:pPr>
            <a:r>
              <a:rPr lang="en-US"/>
              <a:t>Endometriosis </a:t>
            </a:r>
            <a:endParaRPr/>
          </a:p>
          <a:p>
            <a:pPr indent="-228600" lvl="0" marL="228600" rtl="0" algn="l">
              <a:lnSpc>
                <a:spcPct val="90000"/>
              </a:lnSpc>
              <a:spcBef>
                <a:spcPts val="1000"/>
              </a:spcBef>
              <a:spcAft>
                <a:spcPts val="0"/>
              </a:spcAft>
              <a:buClr>
                <a:srgbClr val="45515E"/>
              </a:buClr>
              <a:buSzPts val="2800"/>
              <a:buChar char="❖"/>
            </a:pPr>
            <a:r>
              <a:rPr lang="en-US"/>
              <a:t>Gynecological symptoms to support your diagnosis?</a:t>
            </a:r>
            <a:endParaRPr/>
          </a:p>
          <a:p>
            <a:pPr indent="-228600" lvl="1" marL="685800" rtl="0" algn="l">
              <a:lnSpc>
                <a:spcPct val="90000"/>
              </a:lnSpc>
              <a:spcBef>
                <a:spcPts val="500"/>
              </a:spcBef>
              <a:spcAft>
                <a:spcPts val="0"/>
              </a:spcAft>
              <a:buClr>
                <a:srgbClr val="45515E"/>
              </a:buClr>
              <a:buSzPts val="2400"/>
              <a:buChar char="o"/>
            </a:pPr>
            <a:r>
              <a:rPr lang="en-US"/>
              <a:t>deep dyspareunia</a:t>
            </a:r>
            <a:endParaRPr/>
          </a:p>
          <a:p>
            <a:pPr indent="-228600" lvl="1" marL="685800" rtl="0" algn="l">
              <a:lnSpc>
                <a:spcPct val="90000"/>
              </a:lnSpc>
              <a:spcBef>
                <a:spcPts val="500"/>
              </a:spcBef>
              <a:spcAft>
                <a:spcPts val="0"/>
              </a:spcAft>
              <a:buClr>
                <a:srgbClr val="45515E"/>
              </a:buClr>
              <a:buSzPts val="2400"/>
              <a:buChar char="o"/>
            </a:pPr>
            <a:r>
              <a:rPr lang="en-US"/>
              <a:t>menorrhagia (irregular, heavy menstrual periods)</a:t>
            </a:r>
            <a:endParaRPr/>
          </a:p>
          <a:p>
            <a:pPr indent="-228600" lvl="1" marL="685800" rtl="0" algn="l">
              <a:lnSpc>
                <a:spcPct val="90000"/>
              </a:lnSpc>
              <a:spcBef>
                <a:spcPts val="500"/>
              </a:spcBef>
              <a:spcAft>
                <a:spcPts val="0"/>
              </a:spcAft>
              <a:buClr>
                <a:srgbClr val="45515E"/>
              </a:buClr>
              <a:buSzPts val="2400"/>
              <a:buChar char="o"/>
            </a:pPr>
            <a:r>
              <a:rPr lang="en-US"/>
              <a:t>lower abdominal, pelvic and low back pain</a:t>
            </a:r>
            <a:endParaRPr/>
          </a:p>
          <a:p>
            <a:pPr indent="-228600" lvl="1" marL="685800" rtl="0" algn="l">
              <a:lnSpc>
                <a:spcPct val="90000"/>
              </a:lnSpc>
              <a:spcBef>
                <a:spcPts val="500"/>
              </a:spcBef>
              <a:spcAft>
                <a:spcPts val="0"/>
              </a:spcAft>
              <a:buClr>
                <a:srgbClr val="45515E"/>
              </a:buClr>
              <a:buSzPts val="2400"/>
              <a:buChar char="o"/>
            </a:pPr>
            <a:r>
              <a:rPr lang="en-US"/>
              <a:t>infertility</a:t>
            </a:r>
            <a:endParaRPr/>
          </a:p>
          <a:p>
            <a:pPr indent="-228600" lvl="1" marL="685800" rtl="0" algn="l">
              <a:lnSpc>
                <a:spcPct val="90000"/>
              </a:lnSpc>
              <a:spcBef>
                <a:spcPts val="500"/>
              </a:spcBef>
              <a:spcAft>
                <a:spcPts val="0"/>
              </a:spcAft>
              <a:buClr>
                <a:srgbClr val="45515E"/>
              </a:buClr>
              <a:buSzPts val="2400"/>
              <a:buChar char="o"/>
            </a:pPr>
            <a:r>
              <a:rPr lang="en-US"/>
              <a:t>premenstrual spotting</a:t>
            </a:r>
            <a:endParaRPr/>
          </a:p>
          <a:p>
            <a:pPr indent="-228600" lvl="1" marL="685800" rtl="0" algn="l">
              <a:lnSpc>
                <a:spcPct val="90000"/>
              </a:lnSpc>
              <a:spcBef>
                <a:spcPts val="500"/>
              </a:spcBef>
              <a:spcAft>
                <a:spcPts val="0"/>
              </a:spcAft>
              <a:buClr>
                <a:srgbClr val="45515E"/>
              </a:buClr>
              <a:buSzPts val="2400"/>
              <a:buChar char="o"/>
            </a:pPr>
            <a:r>
              <a:rPr lang="en-US"/>
              <a:t>2ry dysmenorrhea</a:t>
            </a:r>
            <a:endParaRPr/>
          </a:p>
          <a:p>
            <a:pPr indent="-50800" lvl="0" marL="228600" rtl="0" algn="l">
              <a:lnSpc>
                <a:spcPct val="90000"/>
              </a:lnSpc>
              <a:spcBef>
                <a:spcPts val="1000"/>
              </a:spcBef>
              <a:spcAft>
                <a:spcPts val="0"/>
              </a:spcAft>
              <a:buClr>
                <a:srgbClr val="45515E"/>
              </a:buClr>
              <a:buSzPts val="2800"/>
              <a:buNone/>
            </a:pPr>
            <a:r>
              <a:t/>
            </a:r>
            <a:endParaRPr/>
          </a:p>
        </p:txBody>
      </p:sp>
      <p:pic>
        <p:nvPicPr>
          <p:cNvPr descr="A picture containing text&#10;&#10;Description automatically generated" id="1909" name="Google Shape;1909;p215"/>
          <p:cNvPicPr preferRelativeResize="0"/>
          <p:nvPr/>
        </p:nvPicPr>
        <p:blipFill rotWithShape="1">
          <a:blip r:embed="rId3">
            <a:alphaModFix/>
          </a:blip>
          <a:srcRect b="0" l="0" r="0" t="0"/>
          <a:stretch/>
        </p:blipFill>
        <p:spPr>
          <a:xfrm>
            <a:off x="7427742" y="1331053"/>
            <a:ext cx="3894855" cy="2409942"/>
          </a:xfrm>
          <a:prstGeom prst="rect">
            <a:avLst/>
          </a:prstGeom>
          <a:noFill/>
          <a:ln>
            <a:noFill/>
          </a:ln>
        </p:spPr>
      </p:pic>
      <p:sp>
        <p:nvSpPr>
          <p:cNvPr id="1910" name="Google Shape;1910;p215"/>
          <p:cNvSpPr txBox="1"/>
          <p:nvPr/>
        </p:nvSpPr>
        <p:spPr>
          <a:xfrm>
            <a:off x="11095225" y="-13958"/>
            <a:ext cx="1096775" cy="369332"/>
          </a:xfrm>
          <a:prstGeom prst="rect">
            <a:avLst/>
          </a:prstGeom>
          <a:solidFill>
            <a:schemeClr val="lt1"/>
          </a:solidFill>
          <a:ln cap="flat" cmpd="sng" w="12700">
            <a:solidFill>
              <a:srgbClr val="FF00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0000"/>
                </a:solidFill>
                <a:latin typeface="Calibri"/>
                <a:ea typeface="Calibri"/>
                <a:cs typeface="Calibri"/>
                <a:sym typeface="Calibri"/>
              </a:rPr>
              <a:t>سؤال سادسة</a:t>
            </a:r>
            <a:endParaRPr sz="1800">
              <a:solidFill>
                <a:srgbClr val="FF0000"/>
              </a:solidFill>
              <a:latin typeface="Calibri"/>
              <a:ea typeface="Calibri"/>
              <a:cs typeface="Calibri"/>
              <a:sym typeface="Calibri"/>
            </a:endParaRPr>
          </a:p>
        </p:txBody>
      </p:sp>
    </p:spTree>
  </p:cSld>
  <p:clrMapOvr>
    <a:masterClrMapping/>
  </p:clrMapOvr>
</p:sld>
</file>

<file path=ppt/slides/slide2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4" name="Shape 1914"/>
        <p:cNvGrpSpPr/>
        <p:nvPr/>
      </p:nvGrpSpPr>
      <p:grpSpPr>
        <a:xfrm>
          <a:off x="0" y="0"/>
          <a:ext cx="0" cy="0"/>
          <a:chOff x="0" y="0"/>
          <a:chExt cx="0" cy="0"/>
        </a:xfrm>
      </p:grpSpPr>
      <p:sp>
        <p:nvSpPr>
          <p:cNvPr id="1915" name="Google Shape;1915;p216"/>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6   </a:t>
            </a:r>
            <a:endParaRPr/>
          </a:p>
        </p:txBody>
      </p:sp>
      <p:sp>
        <p:nvSpPr>
          <p:cNvPr id="1916" name="Google Shape;1916;p216"/>
          <p:cNvSpPr txBox="1"/>
          <p:nvPr>
            <p:ph idx="1" type="body"/>
          </p:nvPr>
        </p:nvSpPr>
        <p:spPr>
          <a:xfrm>
            <a:off x="838199" y="1305026"/>
            <a:ext cx="10515599" cy="4871938"/>
          </a:xfrm>
          <a:prstGeom prst="rect">
            <a:avLst/>
          </a:prstGeom>
          <a:noFill/>
          <a:ln>
            <a:noFill/>
          </a:ln>
        </p:spPr>
        <p:txBody>
          <a:bodyPr anchorCtr="0" anchor="t" bIns="45700" lIns="91425" spcFirstLastPara="1" rIns="91425" wrap="square" tIns="45700">
            <a:normAutofit fontScale="92500" lnSpcReduction="10000"/>
          </a:bodyPr>
          <a:lstStyle/>
          <a:p>
            <a:pPr indent="-228600" lvl="0" marL="228600" rtl="0" algn="l">
              <a:lnSpc>
                <a:spcPct val="90000"/>
              </a:lnSpc>
              <a:spcBef>
                <a:spcPts val="0"/>
              </a:spcBef>
              <a:spcAft>
                <a:spcPts val="0"/>
              </a:spcAft>
              <a:buClr>
                <a:srgbClr val="45515E"/>
              </a:buClr>
              <a:buSzPct val="100000"/>
              <a:buChar char="❖"/>
            </a:pPr>
            <a:r>
              <a:rPr lang="en-US"/>
              <a:t>what finding expected on physical exam?</a:t>
            </a:r>
            <a:endParaRPr/>
          </a:p>
          <a:p>
            <a:pPr indent="-228600" lvl="1" marL="685800" rtl="0" algn="l">
              <a:lnSpc>
                <a:spcPct val="90000"/>
              </a:lnSpc>
              <a:spcBef>
                <a:spcPts val="500"/>
              </a:spcBef>
              <a:spcAft>
                <a:spcPts val="0"/>
              </a:spcAft>
              <a:buClr>
                <a:srgbClr val="45515E"/>
              </a:buClr>
              <a:buSzPct val="100000"/>
              <a:buChar char="o"/>
            </a:pPr>
            <a:r>
              <a:rPr lang="en-US"/>
              <a:t>pelvic tenderness.</a:t>
            </a:r>
            <a:endParaRPr/>
          </a:p>
          <a:p>
            <a:pPr indent="-228600" lvl="1" marL="685800" rtl="0" algn="l">
              <a:lnSpc>
                <a:spcPct val="90000"/>
              </a:lnSpc>
              <a:spcBef>
                <a:spcPts val="500"/>
              </a:spcBef>
              <a:spcAft>
                <a:spcPts val="0"/>
              </a:spcAft>
              <a:buClr>
                <a:srgbClr val="45515E"/>
              </a:buClr>
              <a:buSzPct val="100000"/>
              <a:buChar char="o"/>
            </a:pPr>
            <a:r>
              <a:rPr lang="en-US"/>
              <a:t>fixed retroverted uterus.</a:t>
            </a:r>
            <a:endParaRPr/>
          </a:p>
          <a:p>
            <a:pPr indent="-228600" lvl="1" marL="685800" rtl="0" algn="l">
              <a:lnSpc>
                <a:spcPct val="90000"/>
              </a:lnSpc>
              <a:spcBef>
                <a:spcPts val="500"/>
              </a:spcBef>
              <a:spcAft>
                <a:spcPts val="0"/>
              </a:spcAft>
              <a:buClr>
                <a:srgbClr val="45515E"/>
              </a:buClr>
              <a:buSzPct val="100000"/>
              <a:buChar char="o"/>
            </a:pPr>
            <a:r>
              <a:rPr lang="en-US"/>
              <a:t>nodularity of the Douglas pouch and uterosacral ligaments.</a:t>
            </a:r>
            <a:endParaRPr/>
          </a:p>
          <a:p>
            <a:pPr indent="-228600" lvl="1" marL="685800" rtl="0" algn="l">
              <a:lnSpc>
                <a:spcPct val="90000"/>
              </a:lnSpc>
              <a:spcBef>
                <a:spcPts val="500"/>
              </a:spcBef>
              <a:spcAft>
                <a:spcPts val="0"/>
              </a:spcAft>
              <a:buClr>
                <a:srgbClr val="45515E"/>
              </a:buClr>
              <a:buSzPct val="100000"/>
              <a:buChar char="o"/>
            </a:pPr>
            <a:r>
              <a:rPr lang="en-US"/>
              <a:t>ovaries may be enlarged and tender.</a:t>
            </a:r>
            <a:endParaRPr/>
          </a:p>
          <a:p>
            <a:pPr indent="-228600" lvl="1" marL="685800" rtl="0" algn="l">
              <a:lnSpc>
                <a:spcPct val="90000"/>
              </a:lnSpc>
              <a:spcBef>
                <a:spcPts val="500"/>
              </a:spcBef>
              <a:spcAft>
                <a:spcPts val="0"/>
              </a:spcAft>
              <a:buClr>
                <a:srgbClr val="45515E"/>
              </a:buClr>
              <a:buSzPct val="100000"/>
              <a:buChar char="o"/>
            </a:pPr>
            <a:r>
              <a:rPr lang="en-US"/>
              <a:t>tender adnexal mass (chocolate cyst)</a:t>
            </a:r>
            <a:endParaRPr/>
          </a:p>
          <a:p>
            <a:pPr indent="-228600" lvl="1" marL="685800" rtl="0" algn="l">
              <a:lnSpc>
                <a:spcPct val="90000"/>
              </a:lnSpc>
              <a:spcBef>
                <a:spcPts val="500"/>
              </a:spcBef>
              <a:spcAft>
                <a:spcPts val="0"/>
              </a:spcAft>
              <a:buClr>
                <a:srgbClr val="45515E"/>
              </a:buClr>
              <a:buSzPct val="100000"/>
              <a:buChar char="o"/>
            </a:pPr>
            <a:r>
              <a:rPr lang="en-US"/>
              <a:t>adnexal fixation</a:t>
            </a:r>
            <a:endParaRPr/>
          </a:p>
          <a:p>
            <a:pPr indent="-228600" lvl="1" marL="685800" rtl="0" algn="l">
              <a:lnSpc>
                <a:spcPct val="90000"/>
              </a:lnSpc>
              <a:spcBef>
                <a:spcPts val="500"/>
              </a:spcBef>
              <a:spcAft>
                <a:spcPts val="0"/>
              </a:spcAft>
              <a:buClr>
                <a:srgbClr val="45515E"/>
              </a:buClr>
              <a:buSzPct val="100000"/>
              <a:buChar char="o"/>
            </a:pPr>
            <a:r>
              <a:rPr lang="en-US"/>
              <a:t>fixed immobile cervix</a:t>
            </a:r>
            <a:endParaRPr/>
          </a:p>
          <a:p>
            <a:pPr indent="-228600" lvl="0" marL="228600" rtl="0" algn="l">
              <a:lnSpc>
                <a:spcPct val="90000"/>
              </a:lnSpc>
              <a:spcBef>
                <a:spcPts val="1000"/>
              </a:spcBef>
              <a:spcAft>
                <a:spcPts val="0"/>
              </a:spcAft>
              <a:buClr>
                <a:srgbClr val="45515E"/>
              </a:buClr>
              <a:buSzPct val="100000"/>
              <a:buChar char="❖"/>
            </a:pPr>
            <a:r>
              <a:rPr lang="en-US"/>
              <a:t>what do you expect to find on biopsy of the lesion? </a:t>
            </a:r>
            <a:endParaRPr/>
          </a:p>
          <a:p>
            <a:pPr indent="-228600" lvl="1" marL="685800" rtl="0" algn="l">
              <a:lnSpc>
                <a:spcPct val="90000"/>
              </a:lnSpc>
              <a:spcBef>
                <a:spcPts val="500"/>
              </a:spcBef>
              <a:spcAft>
                <a:spcPts val="0"/>
              </a:spcAft>
              <a:buClr>
                <a:srgbClr val="45515E"/>
              </a:buClr>
              <a:buSzPct val="100000"/>
              <a:buChar char="o"/>
            </a:pPr>
            <a:r>
              <a:rPr lang="en-US"/>
              <a:t>endometrial stroma and gland (fibrous tissue, blood and cysts and nervous tissue)</a:t>
            </a:r>
            <a:endParaRPr/>
          </a:p>
          <a:p>
            <a:pPr indent="-228600" lvl="0" marL="228600" rtl="0" algn="l">
              <a:lnSpc>
                <a:spcPct val="90000"/>
              </a:lnSpc>
              <a:spcBef>
                <a:spcPts val="1000"/>
              </a:spcBef>
              <a:spcAft>
                <a:spcPts val="0"/>
              </a:spcAft>
              <a:buClr>
                <a:srgbClr val="45515E"/>
              </a:buClr>
              <a:buSzPct val="100000"/>
              <a:buChar char="❖"/>
            </a:pPr>
            <a:r>
              <a:rPr lang="en-US"/>
              <a:t>mention a drug that’s given IM monthly, what’s the duration of the treatment, give a side effect?</a:t>
            </a:r>
            <a:endParaRPr/>
          </a:p>
          <a:p>
            <a:pPr indent="-228600" lvl="1" marL="685800" rtl="0" algn="l">
              <a:lnSpc>
                <a:spcPct val="90000"/>
              </a:lnSpc>
              <a:spcBef>
                <a:spcPts val="500"/>
              </a:spcBef>
              <a:spcAft>
                <a:spcPts val="0"/>
              </a:spcAft>
              <a:buClr>
                <a:srgbClr val="45515E"/>
              </a:buClr>
              <a:buSzPct val="100000"/>
              <a:buChar char="o"/>
            </a:pPr>
            <a:r>
              <a:rPr lang="en-US"/>
              <a:t>GnRH agonist, 6 month (if more add back therapy added):osteoporosis, hot flashes, vaginal dryness, headache,  reduced lipido.</a:t>
            </a:r>
            <a:endParaRPr/>
          </a:p>
          <a:p>
            <a:pPr indent="-64135" lvl="0" marL="228600" rtl="0" algn="l">
              <a:lnSpc>
                <a:spcPct val="90000"/>
              </a:lnSpc>
              <a:spcBef>
                <a:spcPts val="1000"/>
              </a:spcBef>
              <a:spcAft>
                <a:spcPts val="0"/>
              </a:spcAft>
              <a:buClr>
                <a:srgbClr val="45515E"/>
              </a:buClr>
              <a:buSzPct val="100000"/>
              <a:buNone/>
            </a:pPr>
            <a:r>
              <a:t/>
            </a:r>
            <a:endParaRPr/>
          </a:p>
        </p:txBody>
      </p:sp>
      <p:sp>
        <p:nvSpPr>
          <p:cNvPr id="1917" name="Google Shape;1917;p216"/>
          <p:cNvSpPr txBox="1"/>
          <p:nvPr/>
        </p:nvSpPr>
        <p:spPr>
          <a:xfrm>
            <a:off x="11095225" y="-13958"/>
            <a:ext cx="1096775" cy="369332"/>
          </a:xfrm>
          <a:prstGeom prst="rect">
            <a:avLst/>
          </a:prstGeom>
          <a:solidFill>
            <a:schemeClr val="lt1"/>
          </a:solidFill>
          <a:ln cap="flat" cmpd="sng" w="12700">
            <a:solidFill>
              <a:srgbClr val="FF00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0000"/>
                </a:solidFill>
                <a:latin typeface="Calibri"/>
                <a:ea typeface="Calibri"/>
                <a:cs typeface="Calibri"/>
                <a:sym typeface="Calibri"/>
              </a:rPr>
              <a:t>سؤال سادسة</a:t>
            </a:r>
            <a:endParaRPr sz="1800">
              <a:solidFill>
                <a:srgbClr val="FF0000"/>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25"/>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b="1" lang="en-US"/>
              <a:t>Station 2</a:t>
            </a:r>
            <a:endParaRPr/>
          </a:p>
        </p:txBody>
      </p:sp>
      <p:sp>
        <p:nvSpPr>
          <p:cNvPr id="314" name="Google Shape;314;p25"/>
          <p:cNvSpPr txBox="1"/>
          <p:nvPr>
            <p:ph idx="1" type="body"/>
          </p:nvPr>
        </p:nvSpPr>
        <p:spPr>
          <a:xfrm>
            <a:off x="0" y="1127475"/>
            <a:ext cx="6897300" cy="5730600"/>
          </a:xfrm>
          <a:prstGeom prst="rect">
            <a:avLst/>
          </a:prstGeom>
          <a:noFill/>
          <a:ln>
            <a:noFill/>
          </a:ln>
        </p:spPr>
        <p:txBody>
          <a:bodyPr anchorCtr="0" anchor="t" bIns="45700" lIns="91425" spcFirstLastPara="1" rIns="91425" wrap="square" tIns="45700">
            <a:normAutofit lnSpcReduction="20000"/>
          </a:bodyPr>
          <a:lstStyle/>
          <a:p>
            <a:pPr indent="-241934" lvl="0" marL="228600" rtl="0" algn="l">
              <a:lnSpc>
                <a:spcPct val="90000"/>
              </a:lnSpc>
              <a:spcBef>
                <a:spcPts val="0"/>
              </a:spcBef>
              <a:spcAft>
                <a:spcPts val="0"/>
              </a:spcAft>
              <a:buClr>
                <a:srgbClr val="45515E"/>
              </a:buClr>
              <a:buSzPts val="2800"/>
              <a:buChar char="❖"/>
            </a:pPr>
            <a:r>
              <a:rPr lang="en-US"/>
              <a:t>your interpretation about picture</a:t>
            </a:r>
            <a:endParaRPr/>
          </a:p>
          <a:p>
            <a:pPr indent="0" lvl="0" marL="0" rtl="0" algn="l">
              <a:lnSpc>
                <a:spcPct val="90000"/>
              </a:lnSpc>
              <a:spcBef>
                <a:spcPts val="0"/>
              </a:spcBef>
              <a:spcAft>
                <a:spcPts val="0"/>
              </a:spcAft>
              <a:buNone/>
            </a:pPr>
            <a:r>
              <a:rPr b="1" lang="en-US" sz="2100">
                <a:solidFill>
                  <a:srgbClr val="FF9900"/>
                </a:solidFill>
              </a:rPr>
              <a:t>cephalic lie, maximally </a:t>
            </a:r>
            <a:r>
              <a:rPr b="1" lang="en-US" sz="2100">
                <a:solidFill>
                  <a:srgbClr val="FF9900"/>
                </a:solidFill>
              </a:rPr>
              <a:t>extended</a:t>
            </a:r>
            <a:r>
              <a:rPr b="1" lang="en-US" sz="2100">
                <a:solidFill>
                  <a:srgbClr val="FF9900"/>
                </a:solidFill>
              </a:rPr>
              <a:t> face presentation /mentoposterior position.</a:t>
            </a:r>
            <a:endParaRPr b="1" sz="2100">
              <a:solidFill>
                <a:srgbClr val="FF9900"/>
              </a:solidFill>
            </a:endParaRPr>
          </a:p>
          <a:p>
            <a:pPr indent="-241934" lvl="0" marL="228600" rtl="0" algn="l">
              <a:lnSpc>
                <a:spcPct val="90000"/>
              </a:lnSpc>
              <a:spcBef>
                <a:spcPts val="1000"/>
              </a:spcBef>
              <a:spcAft>
                <a:spcPts val="0"/>
              </a:spcAft>
              <a:buClr>
                <a:srgbClr val="45515E"/>
              </a:buClr>
              <a:buSzPts val="2800"/>
              <a:buChar char="❖"/>
            </a:pPr>
            <a:r>
              <a:rPr lang="en-US"/>
              <a:t>findings in abdominal/vaginal examination</a:t>
            </a:r>
            <a:endParaRPr/>
          </a:p>
          <a:p>
            <a:pPr indent="0" lvl="0" marL="0" rtl="0" algn="l">
              <a:lnSpc>
                <a:spcPct val="90000"/>
              </a:lnSpc>
              <a:spcBef>
                <a:spcPts val="1000"/>
              </a:spcBef>
              <a:spcAft>
                <a:spcPts val="0"/>
              </a:spcAft>
              <a:buNone/>
            </a:pPr>
            <a:r>
              <a:rPr b="1" lang="en-US" sz="2100">
                <a:solidFill>
                  <a:srgbClr val="FF9900"/>
                </a:solidFill>
              </a:rPr>
              <a:t>A</a:t>
            </a:r>
            <a:r>
              <a:rPr b="1" lang="en-US" sz="2100">
                <a:solidFill>
                  <a:srgbClr val="FF9900"/>
                </a:solidFill>
              </a:rPr>
              <a:t>bdominal exam: soft irregular </a:t>
            </a:r>
            <a:r>
              <a:rPr b="1" lang="en-US" sz="2100">
                <a:solidFill>
                  <a:srgbClr val="FF9900"/>
                </a:solidFill>
              </a:rPr>
              <a:t>non ballotable</a:t>
            </a:r>
            <a:r>
              <a:rPr b="1" lang="en-US" sz="2100">
                <a:solidFill>
                  <a:srgbClr val="FF9900"/>
                </a:solidFill>
              </a:rPr>
              <a:t> parts in the fundus (buttocks)+ back is felt to the front by lateral grip+ firm round fixed part which is the head in pelvic grip+ By rule of 5: </a:t>
            </a:r>
            <a:r>
              <a:rPr b="1" lang="en-US" sz="2100">
                <a:solidFill>
                  <a:srgbClr val="FF9900"/>
                </a:solidFill>
              </a:rPr>
              <a:t>engagement</a:t>
            </a:r>
            <a:endParaRPr b="1" sz="2100">
              <a:solidFill>
                <a:srgbClr val="FF9900"/>
              </a:solidFill>
            </a:endParaRPr>
          </a:p>
          <a:p>
            <a:pPr indent="0" lvl="0" marL="0" rtl="0" algn="l">
              <a:lnSpc>
                <a:spcPct val="90000"/>
              </a:lnSpc>
              <a:spcBef>
                <a:spcPts val="1000"/>
              </a:spcBef>
              <a:spcAft>
                <a:spcPts val="0"/>
              </a:spcAft>
              <a:buNone/>
            </a:pPr>
            <a:r>
              <a:rPr b="1" lang="en-US" sz="2100">
                <a:solidFill>
                  <a:srgbClr val="FF9900"/>
                </a:solidFill>
              </a:rPr>
              <a:t>Vaginal exam: nasal </a:t>
            </a:r>
            <a:r>
              <a:rPr b="1" lang="en-US" sz="2100">
                <a:solidFill>
                  <a:srgbClr val="FF9900"/>
                </a:solidFill>
              </a:rPr>
              <a:t>bridge</a:t>
            </a:r>
            <a:r>
              <a:rPr b="1" lang="en-US" sz="2100">
                <a:solidFill>
                  <a:srgbClr val="FF9900"/>
                </a:solidFill>
              </a:rPr>
              <a:t> station</a:t>
            </a:r>
            <a:endParaRPr b="1" sz="2100">
              <a:solidFill>
                <a:srgbClr val="FF9900"/>
              </a:solidFill>
            </a:endParaRPr>
          </a:p>
          <a:p>
            <a:pPr indent="-241934" lvl="0" marL="228600" rtl="0" algn="l">
              <a:lnSpc>
                <a:spcPct val="90000"/>
              </a:lnSpc>
              <a:spcBef>
                <a:spcPts val="1000"/>
              </a:spcBef>
              <a:spcAft>
                <a:spcPts val="0"/>
              </a:spcAft>
              <a:buClr>
                <a:srgbClr val="45515E"/>
              </a:buClr>
              <a:buSzPts val="2800"/>
              <a:buChar char="❖"/>
            </a:pPr>
            <a:r>
              <a:rPr lang="en-US"/>
              <a:t>engagement diameter: </a:t>
            </a:r>
            <a:r>
              <a:rPr b="1" lang="en-US" sz="2300">
                <a:solidFill>
                  <a:srgbClr val="FF9900"/>
                </a:solidFill>
              </a:rPr>
              <a:t>bregma-sternal/ 18 cm</a:t>
            </a:r>
            <a:endParaRPr b="1" sz="2300">
              <a:solidFill>
                <a:srgbClr val="FF9900"/>
              </a:solidFill>
            </a:endParaRPr>
          </a:p>
          <a:p>
            <a:pPr indent="-241934" lvl="0" marL="228600" rtl="0" algn="l">
              <a:lnSpc>
                <a:spcPct val="90000"/>
              </a:lnSpc>
              <a:spcBef>
                <a:spcPts val="1000"/>
              </a:spcBef>
              <a:spcAft>
                <a:spcPts val="0"/>
              </a:spcAft>
              <a:buClr>
                <a:srgbClr val="45515E"/>
              </a:buClr>
              <a:buSzPts val="2800"/>
              <a:buChar char="❖"/>
            </a:pPr>
            <a:r>
              <a:rPr lang="en-US"/>
              <a:t>if this patient come at 37 week ,station -3 , no cervical changes ..your next step: </a:t>
            </a:r>
            <a:r>
              <a:rPr b="1" lang="en-US" sz="2200">
                <a:solidFill>
                  <a:srgbClr val="FF9900"/>
                </a:solidFill>
              </a:rPr>
              <a:t>elective cs</a:t>
            </a:r>
            <a:endParaRPr b="1" sz="2200">
              <a:solidFill>
                <a:srgbClr val="FF9900"/>
              </a:solidFill>
            </a:endParaRPr>
          </a:p>
          <a:p>
            <a:pPr indent="-241934" lvl="0" marL="228600" rtl="0" algn="l">
              <a:lnSpc>
                <a:spcPct val="90000"/>
              </a:lnSpc>
              <a:spcBef>
                <a:spcPts val="1000"/>
              </a:spcBef>
              <a:spcAft>
                <a:spcPts val="0"/>
              </a:spcAft>
              <a:buClr>
                <a:srgbClr val="45515E"/>
              </a:buClr>
              <a:buSzPts val="2800"/>
              <a:buChar char="❖"/>
            </a:pPr>
            <a:r>
              <a:rPr lang="en-US"/>
              <a:t>if this patient deliver vaginally ,mention complication: </a:t>
            </a:r>
            <a:r>
              <a:rPr b="1" lang="en-US" sz="2200">
                <a:solidFill>
                  <a:srgbClr val="FF9900"/>
                </a:solidFill>
              </a:rPr>
              <a:t>fetal </a:t>
            </a:r>
            <a:r>
              <a:rPr b="1" lang="en-US" sz="2200">
                <a:solidFill>
                  <a:srgbClr val="FF9900"/>
                </a:solidFill>
              </a:rPr>
              <a:t>distress</a:t>
            </a:r>
            <a:r>
              <a:rPr b="1" lang="en-US" sz="2200">
                <a:solidFill>
                  <a:srgbClr val="FF9900"/>
                </a:solidFill>
              </a:rPr>
              <a:t>/prolonged labor/ birth canal trauma</a:t>
            </a:r>
            <a:endParaRPr b="1" sz="2200">
              <a:solidFill>
                <a:srgbClr val="FF9900"/>
              </a:solidFill>
            </a:endParaRPr>
          </a:p>
          <a:p>
            <a:pPr indent="-241934" lvl="0" marL="228600" rtl="0" algn="l">
              <a:lnSpc>
                <a:spcPct val="90000"/>
              </a:lnSpc>
              <a:spcBef>
                <a:spcPts val="1000"/>
              </a:spcBef>
              <a:spcAft>
                <a:spcPts val="0"/>
              </a:spcAft>
              <a:buClr>
                <a:srgbClr val="45515E"/>
              </a:buClr>
              <a:buSzPts val="2800"/>
              <a:buChar char="❖"/>
            </a:pPr>
            <a:r>
              <a:rPr lang="en-US"/>
              <a:t>mention four things you should follow up</a:t>
            </a:r>
            <a:endParaRPr/>
          </a:p>
          <a:p>
            <a:pPr indent="0" lvl="0" marL="0" rtl="0" algn="l">
              <a:lnSpc>
                <a:spcPct val="90000"/>
              </a:lnSpc>
              <a:spcBef>
                <a:spcPts val="1000"/>
              </a:spcBef>
              <a:spcAft>
                <a:spcPts val="0"/>
              </a:spcAft>
              <a:buNone/>
            </a:pPr>
            <a:r>
              <a:rPr b="1" lang="en-US" sz="2500">
                <a:solidFill>
                  <a:srgbClr val="FF9900"/>
                </a:solidFill>
              </a:rPr>
              <a:t>station, dilatation, fetal monitoring, </a:t>
            </a:r>
            <a:endParaRPr b="1" sz="2500">
              <a:solidFill>
                <a:srgbClr val="FF9900"/>
              </a:solidFill>
            </a:endParaRPr>
          </a:p>
        </p:txBody>
      </p:sp>
      <p:pic>
        <p:nvPicPr>
          <p:cNvPr id="315" name="Google Shape;315;p25"/>
          <p:cNvPicPr preferRelativeResize="0"/>
          <p:nvPr/>
        </p:nvPicPr>
        <p:blipFill rotWithShape="1">
          <a:blip r:embed="rId3">
            <a:alphaModFix/>
          </a:blip>
          <a:srcRect b="0" l="0" r="0" t="0"/>
          <a:stretch/>
        </p:blipFill>
        <p:spPr>
          <a:xfrm>
            <a:off x="6797927" y="2225040"/>
            <a:ext cx="5394073" cy="3307080"/>
          </a:xfrm>
          <a:prstGeom prst="rect">
            <a:avLst/>
          </a:prstGeom>
          <a:noFill/>
          <a:ln>
            <a:noFill/>
          </a:ln>
        </p:spPr>
      </p:pic>
      <p:sp>
        <p:nvSpPr>
          <p:cNvPr id="316" name="Google Shape;316;p25"/>
          <p:cNvSpPr txBox="1"/>
          <p:nvPr/>
        </p:nvSpPr>
        <p:spPr>
          <a:xfrm>
            <a:off x="9674352" y="6199632"/>
            <a:ext cx="109677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سؤال سادسة</a:t>
            </a:r>
            <a:endParaRPr sz="1800">
              <a:solidFill>
                <a:schemeClr val="dk1"/>
              </a:solidFill>
              <a:latin typeface="Calibri"/>
              <a:ea typeface="Calibri"/>
              <a:cs typeface="Calibri"/>
              <a:sym typeface="Calibri"/>
            </a:endParaRPr>
          </a:p>
        </p:txBody>
      </p:sp>
    </p:spTree>
  </p:cSld>
  <p:clrMapOvr>
    <a:masterClrMapping/>
  </p:clrMapOvr>
</p:sld>
</file>

<file path=ppt/slides/slide2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1" name="Shape 1921"/>
        <p:cNvGrpSpPr/>
        <p:nvPr/>
      </p:nvGrpSpPr>
      <p:grpSpPr>
        <a:xfrm>
          <a:off x="0" y="0"/>
          <a:ext cx="0" cy="0"/>
          <a:chOff x="0" y="0"/>
          <a:chExt cx="0" cy="0"/>
        </a:xfrm>
      </p:grpSpPr>
      <p:sp>
        <p:nvSpPr>
          <p:cNvPr id="1922" name="Google Shape;1922;p217"/>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45515E"/>
              </a:buClr>
              <a:buSzPts val="6000"/>
              <a:buFont typeface="Calibri"/>
              <a:buNone/>
            </a:pPr>
            <a:r>
              <a:rPr lang="en-US"/>
              <a:t>PCOS</a:t>
            </a:r>
            <a:endParaRPr/>
          </a:p>
        </p:txBody>
      </p:sp>
    </p:spTree>
  </p:cSld>
  <p:clrMapOvr>
    <a:masterClrMapping/>
  </p:clrMapOvr>
</p:sld>
</file>

<file path=ppt/slides/slide2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6" name="Shape 1926"/>
        <p:cNvGrpSpPr/>
        <p:nvPr/>
      </p:nvGrpSpPr>
      <p:grpSpPr>
        <a:xfrm>
          <a:off x="0" y="0"/>
          <a:ext cx="0" cy="0"/>
          <a:chOff x="0" y="0"/>
          <a:chExt cx="0" cy="0"/>
        </a:xfrm>
      </p:grpSpPr>
      <p:sp>
        <p:nvSpPr>
          <p:cNvPr id="1927" name="Google Shape;1927;p218"/>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1  </a:t>
            </a:r>
            <a:endParaRPr/>
          </a:p>
        </p:txBody>
      </p:sp>
      <p:sp>
        <p:nvSpPr>
          <p:cNvPr id="1928" name="Google Shape;1928;p218"/>
          <p:cNvSpPr txBox="1"/>
          <p:nvPr>
            <p:ph idx="1" type="body"/>
          </p:nvPr>
        </p:nvSpPr>
        <p:spPr>
          <a:xfrm>
            <a:off x="838199" y="1305026"/>
            <a:ext cx="10515599" cy="4871938"/>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90000"/>
              </a:lnSpc>
              <a:spcBef>
                <a:spcPts val="0"/>
              </a:spcBef>
              <a:spcAft>
                <a:spcPts val="0"/>
              </a:spcAft>
              <a:buClr>
                <a:srgbClr val="45515E"/>
              </a:buClr>
              <a:buSzPct val="100000"/>
              <a:buNone/>
            </a:pPr>
            <a:r>
              <a:rPr lang="en-US"/>
              <a:t>27-years-old woman G0P0 married 3 years ago her BMI 30.</a:t>
            </a:r>
            <a:endParaRPr/>
          </a:p>
          <a:p>
            <a:pPr indent="-228600" lvl="0" marL="228600" rtl="0" algn="l">
              <a:lnSpc>
                <a:spcPct val="90000"/>
              </a:lnSpc>
              <a:spcBef>
                <a:spcPts val="1000"/>
              </a:spcBef>
              <a:spcAft>
                <a:spcPts val="0"/>
              </a:spcAft>
              <a:buClr>
                <a:srgbClr val="45515E"/>
              </a:buClr>
              <a:buSzPct val="100000"/>
              <a:buChar char="❖"/>
            </a:pPr>
            <a:r>
              <a:rPr lang="en-US"/>
              <a:t>1 – cause of there infertility ? </a:t>
            </a:r>
            <a:endParaRPr/>
          </a:p>
          <a:p>
            <a:pPr indent="-228600" lvl="1" marL="685800" rtl="0" algn="l">
              <a:lnSpc>
                <a:spcPct val="90000"/>
              </a:lnSpc>
              <a:spcBef>
                <a:spcPts val="500"/>
              </a:spcBef>
              <a:spcAft>
                <a:spcPts val="0"/>
              </a:spcAft>
              <a:buClr>
                <a:srgbClr val="45515E"/>
              </a:buClr>
              <a:buSzPct val="100000"/>
              <a:buChar char="o"/>
            </a:pPr>
            <a:r>
              <a:rPr lang="en-US"/>
              <a:t>Anovulation </a:t>
            </a:r>
            <a:endParaRPr/>
          </a:p>
          <a:p>
            <a:pPr indent="-228600" lvl="0" marL="228600" rtl="0" algn="l">
              <a:lnSpc>
                <a:spcPct val="90000"/>
              </a:lnSpc>
              <a:spcBef>
                <a:spcPts val="1000"/>
              </a:spcBef>
              <a:spcAft>
                <a:spcPts val="0"/>
              </a:spcAft>
              <a:buClr>
                <a:srgbClr val="45515E"/>
              </a:buClr>
              <a:buSzPct val="100000"/>
              <a:buChar char="❖"/>
            </a:pPr>
            <a:r>
              <a:rPr lang="en-US"/>
              <a:t>2- condition ? </a:t>
            </a:r>
            <a:endParaRPr/>
          </a:p>
          <a:p>
            <a:pPr indent="-228600" lvl="1" marL="685800" rtl="0" algn="l">
              <a:lnSpc>
                <a:spcPct val="90000"/>
              </a:lnSpc>
              <a:spcBef>
                <a:spcPts val="500"/>
              </a:spcBef>
              <a:spcAft>
                <a:spcPts val="0"/>
              </a:spcAft>
              <a:buClr>
                <a:srgbClr val="45515E"/>
              </a:buClr>
              <a:buSzPct val="100000"/>
              <a:buChar char="o"/>
            </a:pPr>
            <a:r>
              <a:rPr lang="en-US"/>
              <a:t>PCOOS </a:t>
            </a:r>
            <a:endParaRPr/>
          </a:p>
          <a:p>
            <a:pPr indent="-228600" lvl="0" marL="228600" rtl="0" algn="l">
              <a:lnSpc>
                <a:spcPct val="90000"/>
              </a:lnSpc>
              <a:spcBef>
                <a:spcPts val="1000"/>
              </a:spcBef>
              <a:spcAft>
                <a:spcPts val="0"/>
              </a:spcAft>
              <a:buClr>
                <a:srgbClr val="45515E"/>
              </a:buClr>
              <a:buSzPct val="100000"/>
              <a:buChar char="❖"/>
            </a:pPr>
            <a:r>
              <a:rPr lang="en-US"/>
              <a:t>3- criteria ?? </a:t>
            </a:r>
            <a:endParaRPr/>
          </a:p>
          <a:p>
            <a:pPr indent="-228600" lvl="1" marL="685800" rtl="0" algn="l">
              <a:lnSpc>
                <a:spcPct val="90000"/>
              </a:lnSpc>
              <a:spcBef>
                <a:spcPts val="500"/>
              </a:spcBef>
              <a:spcAft>
                <a:spcPts val="0"/>
              </a:spcAft>
              <a:buClr>
                <a:srgbClr val="45515E"/>
              </a:buClr>
              <a:buSzPct val="100000"/>
              <a:buChar char="o"/>
            </a:pPr>
            <a:r>
              <a:rPr lang="en-US"/>
              <a:t>Evidence of clinical (hirsutism ,hyperandrogenemia acne, male pattern baldness) biochemical (High serum androgen levels)  hyperandrogenism </a:t>
            </a:r>
            <a:endParaRPr/>
          </a:p>
          <a:p>
            <a:pPr indent="-228600" lvl="1" marL="685800" rtl="0" algn="l">
              <a:lnSpc>
                <a:spcPct val="90000"/>
              </a:lnSpc>
              <a:spcBef>
                <a:spcPts val="500"/>
              </a:spcBef>
              <a:spcAft>
                <a:spcPts val="0"/>
              </a:spcAft>
              <a:buClr>
                <a:srgbClr val="45515E"/>
              </a:buClr>
              <a:buSzPct val="100000"/>
              <a:buChar char="o"/>
            </a:pPr>
            <a:r>
              <a:rPr lang="en-US"/>
              <a:t>Ovarian dysfunction (oligoanovulation , polycystic ovaries) </a:t>
            </a:r>
            <a:endParaRPr/>
          </a:p>
          <a:p>
            <a:pPr indent="-228600" lvl="1" marL="685800" rtl="0" algn="l">
              <a:lnSpc>
                <a:spcPct val="90000"/>
              </a:lnSpc>
              <a:spcBef>
                <a:spcPts val="500"/>
              </a:spcBef>
              <a:spcAft>
                <a:spcPts val="0"/>
              </a:spcAft>
              <a:buClr>
                <a:srgbClr val="45515E"/>
              </a:buClr>
              <a:buSzPct val="100000"/>
              <a:buChar char="o"/>
            </a:pPr>
            <a:r>
              <a:rPr lang="en-US"/>
              <a:t>Exclusion of related disorders .(CAH, Testosterone-producing tumors, Cushing's syndrome, Hyperprolactinemia)</a:t>
            </a:r>
            <a:endParaRPr/>
          </a:p>
          <a:p>
            <a:pPr indent="-228600" lvl="0" marL="228600" rtl="0" algn="l">
              <a:lnSpc>
                <a:spcPct val="90000"/>
              </a:lnSpc>
              <a:spcBef>
                <a:spcPts val="1000"/>
              </a:spcBef>
              <a:spcAft>
                <a:spcPts val="0"/>
              </a:spcAft>
              <a:buClr>
                <a:srgbClr val="45515E"/>
              </a:buClr>
              <a:buSzPct val="100000"/>
              <a:buChar char="❖"/>
            </a:pPr>
            <a:r>
              <a:rPr lang="en-US"/>
              <a:t>Your advice and why ?</a:t>
            </a:r>
            <a:endParaRPr/>
          </a:p>
          <a:p>
            <a:pPr indent="-228600" lvl="1" marL="685800" rtl="0" algn="l">
              <a:lnSpc>
                <a:spcPct val="90000"/>
              </a:lnSpc>
              <a:spcBef>
                <a:spcPts val="500"/>
              </a:spcBef>
              <a:spcAft>
                <a:spcPts val="0"/>
              </a:spcAft>
              <a:buClr>
                <a:srgbClr val="45515E"/>
              </a:buClr>
              <a:buSzPct val="100000"/>
              <a:buChar char="o"/>
            </a:pPr>
            <a:r>
              <a:rPr lang="en-US"/>
              <a:t>Weight loss to improve ovulation , improve their response to ovulation induction agents</a:t>
            </a:r>
            <a:endParaRPr/>
          </a:p>
          <a:p>
            <a:pPr indent="-228600" lvl="0" marL="228600" rtl="0" algn="l">
              <a:lnSpc>
                <a:spcPct val="90000"/>
              </a:lnSpc>
              <a:spcBef>
                <a:spcPts val="1000"/>
              </a:spcBef>
              <a:spcAft>
                <a:spcPts val="0"/>
              </a:spcAft>
              <a:buClr>
                <a:srgbClr val="45515E"/>
              </a:buClr>
              <a:buSzPct val="100000"/>
              <a:buChar char="❖"/>
            </a:pPr>
            <a:r>
              <a:rPr lang="en-US"/>
              <a:t>Other modality of treatment if want to become pregnant ? </a:t>
            </a:r>
            <a:endParaRPr/>
          </a:p>
          <a:p>
            <a:pPr indent="-228600" lvl="1" marL="685800" rtl="0" algn="l">
              <a:lnSpc>
                <a:spcPct val="90000"/>
              </a:lnSpc>
              <a:spcBef>
                <a:spcPts val="500"/>
              </a:spcBef>
              <a:spcAft>
                <a:spcPts val="0"/>
              </a:spcAft>
              <a:buClr>
                <a:srgbClr val="45515E"/>
              </a:buClr>
              <a:buSzPct val="100000"/>
              <a:buChar char="o"/>
            </a:pPr>
            <a:r>
              <a:rPr lang="en-US"/>
              <a:t>Letrozole, Metformin, Laparoscopic Ovarian drilling, Gonadotrophins and IVF</a:t>
            </a:r>
            <a:endParaRPr/>
          </a:p>
        </p:txBody>
      </p:sp>
    </p:spTree>
  </p:cSld>
  <p:clrMapOvr>
    <a:masterClrMapping/>
  </p:clrMapOvr>
</p:sld>
</file>

<file path=ppt/slides/slide2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2" name="Shape 1932"/>
        <p:cNvGrpSpPr/>
        <p:nvPr/>
      </p:nvGrpSpPr>
      <p:grpSpPr>
        <a:xfrm>
          <a:off x="0" y="0"/>
          <a:ext cx="0" cy="0"/>
          <a:chOff x="0" y="0"/>
          <a:chExt cx="0" cy="0"/>
        </a:xfrm>
      </p:grpSpPr>
      <p:sp>
        <p:nvSpPr>
          <p:cNvPr id="1933" name="Google Shape;1933;p219"/>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2   </a:t>
            </a:r>
            <a:endParaRPr/>
          </a:p>
        </p:txBody>
      </p:sp>
      <p:sp>
        <p:nvSpPr>
          <p:cNvPr id="1934" name="Google Shape;1934;p219"/>
          <p:cNvSpPr txBox="1"/>
          <p:nvPr>
            <p:ph idx="1" type="body"/>
          </p:nvPr>
        </p:nvSpPr>
        <p:spPr>
          <a:xfrm>
            <a:off x="838199" y="1305026"/>
            <a:ext cx="10515599" cy="48719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800"/>
              <a:buChar char="❖"/>
            </a:pPr>
            <a:r>
              <a:rPr lang="en-US"/>
              <a:t>What's your diagnosis?</a:t>
            </a:r>
            <a:endParaRPr/>
          </a:p>
          <a:p>
            <a:pPr indent="-228600" lvl="1" marL="685800" rtl="0" algn="l">
              <a:lnSpc>
                <a:spcPct val="90000"/>
              </a:lnSpc>
              <a:spcBef>
                <a:spcPts val="500"/>
              </a:spcBef>
              <a:spcAft>
                <a:spcPts val="0"/>
              </a:spcAft>
              <a:buClr>
                <a:srgbClr val="45515E"/>
              </a:buClr>
              <a:buSzPts val="2400"/>
              <a:buChar char="o"/>
            </a:pPr>
            <a:r>
              <a:rPr lang="en-US"/>
              <a:t>PCO </a:t>
            </a:r>
            <a:endParaRPr/>
          </a:p>
          <a:p>
            <a:pPr indent="-228600" lvl="0" marL="228600" rtl="0" algn="l">
              <a:lnSpc>
                <a:spcPct val="90000"/>
              </a:lnSpc>
              <a:spcBef>
                <a:spcPts val="1000"/>
              </a:spcBef>
              <a:spcAft>
                <a:spcPts val="0"/>
              </a:spcAft>
              <a:buClr>
                <a:srgbClr val="45515E"/>
              </a:buClr>
              <a:buSzPts val="2800"/>
              <a:buChar char="❖"/>
            </a:pPr>
            <a:r>
              <a:rPr lang="en-US"/>
              <a:t>Mention 6 result of hormonal abnormalities?</a:t>
            </a:r>
            <a:endParaRPr/>
          </a:p>
          <a:p>
            <a:pPr indent="-228600" lvl="1" marL="685800" rtl="0" algn="l">
              <a:lnSpc>
                <a:spcPct val="90000"/>
              </a:lnSpc>
              <a:spcBef>
                <a:spcPts val="500"/>
              </a:spcBef>
              <a:spcAft>
                <a:spcPts val="0"/>
              </a:spcAft>
              <a:buClr>
                <a:srgbClr val="45515E"/>
              </a:buClr>
              <a:buSzPts val="2400"/>
              <a:buChar char="o"/>
            </a:pPr>
            <a:r>
              <a:rPr lang="en-US"/>
              <a:t>Serum luteinizing hormone (LH) elevated </a:t>
            </a:r>
            <a:endParaRPr/>
          </a:p>
          <a:p>
            <a:pPr indent="-228600" lvl="1" marL="685800" rtl="0" algn="l">
              <a:lnSpc>
                <a:spcPct val="90000"/>
              </a:lnSpc>
              <a:spcBef>
                <a:spcPts val="500"/>
              </a:spcBef>
              <a:spcAft>
                <a:spcPts val="0"/>
              </a:spcAft>
              <a:buClr>
                <a:srgbClr val="45515E"/>
              </a:buClr>
              <a:buSzPts val="2400"/>
              <a:buChar char="o"/>
            </a:pPr>
            <a:r>
              <a:rPr lang="en-US"/>
              <a:t>Serum estrone elevated</a:t>
            </a:r>
            <a:endParaRPr/>
          </a:p>
          <a:p>
            <a:pPr indent="-228600" lvl="1" marL="685800" rtl="0" algn="l">
              <a:lnSpc>
                <a:spcPct val="90000"/>
              </a:lnSpc>
              <a:spcBef>
                <a:spcPts val="500"/>
              </a:spcBef>
              <a:spcAft>
                <a:spcPts val="0"/>
              </a:spcAft>
              <a:buClr>
                <a:srgbClr val="45515E"/>
              </a:buClr>
              <a:buSzPts val="2400"/>
              <a:buChar char="o"/>
            </a:pPr>
            <a:r>
              <a:rPr lang="en-US"/>
              <a:t>Serum Estradiol: normal</a:t>
            </a:r>
            <a:endParaRPr/>
          </a:p>
          <a:p>
            <a:pPr indent="-228600" lvl="1" marL="685800" rtl="0" algn="l">
              <a:lnSpc>
                <a:spcPct val="90000"/>
              </a:lnSpc>
              <a:spcBef>
                <a:spcPts val="500"/>
              </a:spcBef>
              <a:spcAft>
                <a:spcPts val="0"/>
              </a:spcAft>
              <a:buClr>
                <a:srgbClr val="45515E"/>
              </a:buClr>
              <a:buSzPts val="2400"/>
              <a:buChar char="o"/>
            </a:pPr>
            <a:r>
              <a:rPr lang="en-US"/>
              <a:t>Fasting insulin: elevated</a:t>
            </a:r>
            <a:endParaRPr/>
          </a:p>
          <a:p>
            <a:pPr indent="-228600" lvl="1" marL="685800" rtl="0" algn="l">
              <a:lnSpc>
                <a:spcPct val="90000"/>
              </a:lnSpc>
              <a:spcBef>
                <a:spcPts val="500"/>
              </a:spcBef>
              <a:spcAft>
                <a:spcPts val="0"/>
              </a:spcAft>
              <a:buClr>
                <a:srgbClr val="45515E"/>
              </a:buClr>
              <a:buSzPts val="2400"/>
              <a:buChar char="o"/>
            </a:pPr>
            <a:r>
              <a:rPr lang="en-US"/>
              <a:t>Fasting Glucose: elevated </a:t>
            </a:r>
            <a:endParaRPr/>
          </a:p>
          <a:p>
            <a:pPr indent="-228600" lvl="1" marL="685800" rtl="0" algn="l">
              <a:lnSpc>
                <a:spcPct val="90000"/>
              </a:lnSpc>
              <a:spcBef>
                <a:spcPts val="500"/>
              </a:spcBef>
              <a:spcAft>
                <a:spcPts val="0"/>
              </a:spcAft>
              <a:buClr>
                <a:srgbClr val="45515E"/>
              </a:buClr>
              <a:buSzPts val="2400"/>
              <a:buChar char="o"/>
            </a:pPr>
            <a:r>
              <a:rPr lang="en-US"/>
              <a:t>2-hour OGTT: elevated  </a:t>
            </a:r>
            <a:endParaRPr/>
          </a:p>
          <a:p>
            <a:pPr indent="-228600" lvl="1" marL="685800" rtl="0" algn="l">
              <a:lnSpc>
                <a:spcPct val="90000"/>
              </a:lnSpc>
              <a:spcBef>
                <a:spcPts val="500"/>
              </a:spcBef>
              <a:spcAft>
                <a:spcPts val="0"/>
              </a:spcAft>
              <a:buClr>
                <a:srgbClr val="45515E"/>
              </a:buClr>
              <a:buSzPts val="2400"/>
              <a:buChar char="o"/>
            </a:pPr>
            <a:r>
              <a:rPr lang="en-US"/>
              <a:t>Free testosterone: elevated</a:t>
            </a:r>
            <a:endParaRPr/>
          </a:p>
          <a:p>
            <a:pPr indent="-228600" lvl="1" marL="685800" rtl="0" algn="l">
              <a:lnSpc>
                <a:spcPct val="90000"/>
              </a:lnSpc>
              <a:spcBef>
                <a:spcPts val="500"/>
              </a:spcBef>
              <a:spcAft>
                <a:spcPts val="0"/>
              </a:spcAft>
              <a:buClr>
                <a:srgbClr val="45515E"/>
              </a:buClr>
              <a:buSzPts val="2400"/>
              <a:buChar char="o"/>
            </a:pPr>
            <a:r>
              <a:rPr lang="en-US"/>
              <a:t>high LH/FSH ratio &gt;2</a:t>
            </a:r>
            <a:endParaRPr/>
          </a:p>
          <a:p>
            <a:pPr indent="-50800" lvl="0" marL="228600" rtl="0" algn="l">
              <a:lnSpc>
                <a:spcPct val="90000"/>
              </a:lnSpc>
              <a:spcBef>
                <a:spcPts val="1000"/>
              </a:spcBef>
              <a:spcAft>
                <a:spcPts val="0"/>
              </a:spcAft>
              <a:buClr>
                <a:srgbClr val="45515E"/>
              </a:buClr>
              <a:buSzPts val="2800"/>
              <a:buNone/>
            </a:pPr>
            <a:r>
              <a:t/>
            </a:r>
            <a:endParaRPr/>
          </a:p>
          <a:p>
            <a:pPr indent="-50800" lvl="0" marL="228600" rtl="0" algn="l">
              <a:lnSpc>
                <a:spcPct val="90000"/>
              </a:lnSpc>
              <a:spcBef>
                <a:spcPts val="1000"/>
              </a:spcBef>
              <a:spcAft>
                <a:spcPts val="0"/>
              </a:spcAft>
              <a:buClr>
                <a:srgbClr val="45515E"/>
              </a:buClr>
              <a:buSzPts val="2800"/>
              <a:buNone/>
            </a:pPr>
            <a:r>
              <a:t/>
            </a:r>
            <a:endParaRPr/>
          </a:p>
        </p:txBody>
      </p:sp>
      <p:pic>
        <p:nvPicPr>
          <p:cNvPr descr="Ø±Ø¨ÙØ§ ØªØ­ØªÙÙ Ø§ÙØµÙØ±Ø© Ø¹ÙÙ: ââÙÙØ¬Ø§Øª ÙÙÙ ØµÙØªÙØ©ââ" id="1935" name="Google Shape;1935;p219"/>
          <p:cNvPicPr preferRelativeResize="0"/>
          <p:nvPr/>
        </p:nvPicPr>
        <p:blipFill rotWithShape="1">
          <a:blip r:embed="rId3">
            <a:alphaModFix/>
          </a:blip>
          <a:srcRect b="0" l="0" r="0" t="0"/>
          <a:stretch/>
        </p:blipFill>
        <p:spPr>
          <a:xfrm>
            <a:off x="8547652" y="1305026"/>
            <a:ext cx="3110946" cy="1698506"/>
          </a:xfrm>
          <a:prstGeom prst="rect">
            <a:avLst/>
          </a:prstGeom>
          <a:noFill/>
          <a:ln>
            <a:noFill/>
          </a:ln>
        </p:spPr>
      </p:pic>
      <p:pic>
        <p:nvPicPr>
          <p:cNvPr id="1936" name="Google Shape;1936;p219"/>
          <p:cNvPicPr preferRelativeResize="0"/>
          <p:nvPr/>
        </p:nvPicPr>
        <p:blipFill rotWithShape="1">
          <a:blip r:embed="rId4">
            <a:alphaModFix/>
          </a:blip>
          <a:srcRect b="0" l="0" r="0" t="0"/>
          <a:stretch/>
        </p:blipFill>
        <p:spPr>
          <a:xfrm>
            <a:off x="5305603" y="3274686"/>
            <a:ext cx="3242049" cy="2269434"/>
          </a:xfrm>
          <a:prstGeom prst="rect">
            <a:avLst/>
          </a:prstGeom>
          <a:noFill/>
          <a:ln>
            <a:noFill/>
          </a:ln>
        </p:spPr>
      </p:pic>
    </p:spTree>
  </p:cSld>
  <p:clrMapOvr>
    <a:masterClrMapping/>
  </p:clrMapOvr>
</p:sld>
</file>

<file path=ppt/slides/slide2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0" name="Shape 1940"/>
        <p:cNvGrpSpPr/>
        <p:nvPr/>
      </p:nvGrpSpPr>
      <p:grpSpPr>
        <a:xfrm>
          <a:off x="0" y="0"/>
          <a:ext cx="0" cy="0"/>
          <a:chOff x="0" y="0"/>
          <a:chExt cx="0" cy="0"/>
        </a:xfrm>
      </p:grpSpPr>
      <p:sp>
        <p:nvSpPr>
          <p:cNvPr id="1941" name="Google Shape;1941;p220"/>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2   </a:t>
            </a:r>
            <a:endParaRPr/>
          </a:p>
        </p:txBody>
      </p:sp>
      <p:sp>
        <p:nvSpPr>
          <p:cNvPr id="1942" name="Google Shape;1942;p220"/>
          <p:cNvSpPr txBox="1"/>
          <p:nvPr>
            <p:ph idx="1" type="body"/>
          </p:nvPr>
        </p:nvSpPr>
        <p:spPr>
          <a:xfrm>
            <a:off x="838199" y="1305026"/>
            <a:ext cx="10515599" cy="4871938"/>
          </a:xfrm>
          <a:prstGeom prst="rect">
            <a:avLst/>
          </a:prstGeom>
          <a:noFill/>
          <a:ln>
            <a:noFill/>
          </a:ln>
        </p:spPr>
        <p:txBody>
          <a:bodyPr anchorCtr="0" anchor="t" bIns="45700" lIns="91425" spcFirstLastPara="1" rIns="91425" wrap="square" tIns="45700">
            <a:normAutofit fontScale="92500" lnSpcReduction="20000"/>
          </a:bodyPr>
          <a:lstStyle/>
          <a:p>
            <a:pPr indent="-228600" lvl="0" marL="228600" rtl="0" algn="l">
              <a:lnSpc>
                <a:spcPct val="90000"/>
              </a:lnSpc>
              <a:spcBef>
                <a:spcPts val="0"/>
              </a:spcBef>
              <a:spcAft>
                <a:spcPts val="0"/>
              </a:spcAft>
              <a:buClr>
                <a:srgbClr val="45515E"/>
              </a:buClr>
              <a:buSzPct val="100000"/>
              <a:buChar char="❖"/>
            </a:pPr>
            <a:r>
              <a:rPr lang="en-US"/>
              <a:t>How can You manage the infertility in this pt?</a:t>
            </a:r>
            <a:endParaRPr/>
          </a:p>
          <a:p>
            <a:pPr indent="-228600" lvl="1" marL="685800" rtl="0" algn="l">
              <a:lnSpc>
                <a:spcPct val="90000"/>
              </a:lnSpc>
              <a:spcBef>
                <a:spcPts val="500"/>
              </a:spcBef>
              <a:spcAft>
                <a:spcPts val="0"/>
              </a:spcAft>
              <a:buClr>
                <a:srgbClr val="45515E"/>
              </a:buClr>
              <a:buSzPct val="100000"/>
              <a:buChar char="o"/>
            </a:pPr>
            <a:r>
              <a:rPr lang="en-US"/>
              <a:t>Lifestyle management of Weight Reduction, letrozole, Metformin, Laparoscopic Ovarian drilling, Gonadotrophins and IVF.</a:t>
            </a:r>
            <a:endParaRPr/>
          </a:p>
          <a:p>
            <a:pPr indent="-228600" lvl="0" marL="228600" rtl="0" algn="l">
              <a:lnSpc>
                <a:spcPct val="90000"/>
              </a:lnSpc>
              <a:spcBef>
                <a:spcPts val="1000"/>
              </a:spcBef>
              <a:spcAft>
                <a:spcPts val="0"/>
              </a:spcAft>
              <a:buClr>
                <a:srgbClr val="45515E"/>
              </a:buClr>
              <a:buSzPct val="100000"/>
              <a:buChar char="❖"/>
            </a:pPr>
            <a:r>
              <a:rPr lang="en-US"/>
              <a:t>Mention 4 long term complication</a:t>
            </a:r>
            <a:endParaRPr/>
          </a:p>
          <a:p>
            <a:pPr indent="-228600" lvl="1" marL="685800" rtl="0" algn="l">
              <a:lnSpc>
                <a:spcPct val="90000"/>
              </a:lnSpc>
              <a:spcBef>
                <a:spcPts val="500"/>
              </a:spcBef>
              <a:spcAft>
                <a:spcPts val="0"/>
              </a:spcAft>
              <a:buClr>
                <a:srgbClr val="45515E"/>
              </a:buClr>
              <a:buSzPct val="100000"/>
              <a:buChar char="o"/>
            </a:pPr>
            <a:r>
              <a:rPr lang="en-US"/>
              <a:t>Insulin Resistance, Obesity, Endometrial Cancer , Sleep Apnea ,Dyslipidaemia, Hypertension and Endothelial Dysfunction, Depression, Cardiovascular Disease</a:t>
            </a:r>
            <a:endParaRPr/>
          </a:p>
          <a:p>
            <a:pPr indent="-228600" lvl="0" marL="228600" rtl="0" algn="l">
              <a:lnSpc>
                <a:spcPct val="90000"/>
              </a:lnSpc>
              <a:spcBef>
                <a:spcPts val="1000"/>
              </a:spcBef>
              <a:spcAft>
                <a:spcPts val="0"/>
              </a:spcAft>
              <a:buClr>
                <a:srgbClr val="45515E"/>
              </a:buClr>
              <a:buSzPct val="100000"/>
              <a:buChar char="❖"/>
            </a:pPr>
            <a:r>
              <a:rPr lang="en-US"/>
              <a:t>Mention 2 complication if it become pregnant (I dont remember the Q exactly)</a:t>
            </a:r>
            <a:endParaRPr/>
          </a:p>
          <a:p>
            <a:pPr indent="-228600" lvl="1" marL="685800" rtl="0" algn="l">
              <a:lnSpc>
                <a:spcPct val="90000"/>
              </a:lnSpc>
              <a:spcBef>
                <a:spcPts val="500"/>
              </a:spcBef>
              <a:spcAft>
                <a:spcPts val="0"/>
              </a:spcAft>
              <a:buClr>
                <a:srgbClr val="45515E"/>
              </a:buClr>
              <a:buSzPct val="100000"/>
              <a:buChar char="o"/>
            </a:pPr>
            <a:r>
              <a:rPr lang="en-US"/>
              <a:t>gestational diabetes  </a:t>
            </a:r>
            <a:endParaRPr/>
          </a:p>
          <a:p>
            <a:pPr indent="-228600" lvl="1" marL="685800" rtl="0" algn="l">
              <a:lnSpc>
                <a:spcPct val="90000"/>
              </a:lnSpc>
              <a:spcBef>
                <a:spcPts val="500"/>
              </a:spcBef>
              <a:spcAft>
                <a:spcPts val="0"/>
              </a:spcAft>
              <a:buClr>
                <a:srgbClr val="45515E"/>
              </a:buClr>
              <a:buSzPct val="100000"/>
              <a:buChar char="o"/>
            </a:pPr>
            <a:r>
              <a:rPr lang="en-US"/>
              <a:t>PIH</a:t>
            </a:r>
            <a:endParaRPr/>
          </a:p>
          <a:p>
            <a:pPr indent="-228600" lvl="1" marL="685800" rtl="0" algn="l">
              <a:lnSpc>
                <a:spcPct val="90000"/>
              </a:lnSpc>
              <a:spcBef>
                <a:spcPts val="500"/>
              </a:spcBef>
              <a:spcAft>
                <a:spcPts val="0"/>
              </a:spcAft>
              <a:buClr>
                <a:srgbClr val="45515E"/>
              </a:buClr>
              <a:buSzPct val="100000"/>
              <a:buChar char="o"/>
            </a:pPr>
            <a:r>
              <a:rPr lang="en-US"/>
              <a:t>PET</a:t>
            </a:r>
            <a:endParaRPr/>
          </a:p>
          <a:p>
            <a:pPr indent="-228600" lvl="1" marL="685800" rtl="0" algn="l">
              <a:lnSpc>
                <a:spcPct val="90000"/>
              </a:lnSpc>
              <a:spcBef>
                <a:spcPts val="500"/>
              </a:spcBef>
              <a:spcAft>
                <a:spcPts val="0"/>
              </a:spcAft>
              <a:buClr>
                <a:srgbClr val="45515E"/>
              </a:buClr>
              <a:buSzPct val="100000"/>
              <a:buChar char="o"/>
            </a:pPr>
            <a:r>
              <a:rPr lang="en-US"/>
              <a:t>preterm birth. </a:t>
            </a:r>
            <a:endParaRPr/>
          </a:p>
          <a:p>
            <a:pPr indent="-228600" lvl="1" marL="685800" rtl="0" algn="l">
              <a:lnSpc>
                <a:spcPct val="90000"/>
              </a:lnSpc>
              <a:spcBef>
                <a:spcPts val="500"/>
              </a:spcBef>
              <a:spcAft>
                <a:spcPts val="0"/>
              </a:spcAft>
              <a:buClr>
                <a:srgbClr val="45515E"/>
              </a:buClr>
              <a:buSzPct val="100000"/>
              <a:buChar char="o"/>
            </a:pPr>
            <a:r>
              <a:rPr lang="en-US"/>
              <a:t>higher risk of admission to a NICU.</a:t>
            </a:r>
            <a:endParaRPr/>
          </a:p>
          <a:p>
            <a:pPr indent="-228600" lvl="1" marL="685800" rtl="0" algn="l">
              <a:lnSpc>
                <a:spcPct val="90000"/>
              </a:lnSpc>
              <a:spcBef>
                <a:spcPts val="500"/>
              </a:spcBef>
              <a:spcAft>
                <a:spcPts val="0"/>
              </a:spcAft>
              <a:buClr>
                <a:srgbClr val="45515E"/>
              </a:buClr>
              <a:buSzPct val="100000"/>
              <a:buChar char="o"/>
            </a:pPr>
            <a:r>
              <a:rPr lang="en-US"/>
              <a:t>SGA</a:t>
            </a:r>
            <a:endParaRPr/>
          </a:p>
          <a:p>
            <a:pPr indent="-228600" lvl="1" marL="685800" rtl="0" algn="l">
              <a:lnSpc>
                <a:spcPct val="90000"/>
              </a:lnSpc>
              <a:spcBef>
                <a:spcPts val="500"/>
              </a:spcBef>
              <a:spcAft>
                <a:spcPts val="0"/>
              </a:spcAft>
              <a:buClr>
                <a:srgbClr val="45515E"/>
              </a:buClr>
              <a:buSzPct val="100000"/>
              <a:buChar char="o"/>
            </a:pPr>
            <a:r>
              <a:rPr lang="en-US"/>
              <a:t>Spontaneous Abortions Increased in high BMI/PCOS patients,</a:t>
            </a:r>
            <a:endParaRPr/>
          </a:p>
        </p:txBody>
      </p:sp>
    </p:spTree>
  </p:cSld>
  <p:clrMapOvr>
    <a:masterClrMapping/>
  </p:clrMapOvr>
</p:sld>
</file>

<file path=ppt/slides/slide2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7" name="Shape 1947"/>
        <p:cNvGrpSpPr/>
        <p:nvPr/>
      </p:nvGrpSpPr>
      <p:grpSpPr>
        <a:xfrm>
          <a:off x="0" y="0"/>
          <a:ext cx="0" cy="0"/>
          <a:chOff x="0" y="0"/>
          <a:chExt cx="0" cy="0"/>
        </a:xfrm>
      </p:grpSpPr>
      <p:sp>
        <p:nvSpPr>
          <p:cNvPr id="1948" name="Google Shape;1948;g30ca38124cc_0_459"/>
          <p:cNvSpPr txBox="1"/>
          <p:nvPr>
            <p:ph type="title"/>
          </p:nvPr>
        </p:nvSpPr>
        <p:spPr>
          <a:xfrm>
            <a:off x="838200" y="365125"/>
            <a:ext cx="10515600" cy="762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Mini OSCE – 3</a:t>
            </a:r>
            <a:endParaRPr/>
          </a:p>
        </p:txBody>
      </p:sp>
      <p:sp>
        <p:nvSpPr>
          <p:cNvPr id="1949" name="Google Shape;1949;g30ca38124cc_0_459"/>
          <p:cNvSpPr txBox="1"/>
          <p:nvPr>
            <p:ph idx="1" type="body"/>
          </p:nvPr>
        </p:nvSpPr>
        <p:spPr>
          <a:xfrm>
            <a:off x="838200" y="1305026"/>
            <a:ext cx="10515600" cy="4872000"/>
          </a:xfrm>
          <a:prstGeom prst="rect">
            <a:avLst/>
          </a:prstGeom>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342900" lvl="0" marL="457200" rtl="0" algn="l">
              <a:spcBef>
                <a:spcPts val="1000"/>
              </a:spcBef>
              <a:spcAft>
                <a:spcPts val="0"/>
              </a:spcAft>
              <a:buSzPts val="1800"/>
              <a:buChar char="❖"/>
            </a:pPr>
            <a:r>
              <a:rPr b="1" lang="en-US"/>
              <a:t>33 female, para 1 by ovarian stimulation, (CS before 5 years) , infrequent cycle, </a:t>
            </a:r>
            <a:r>
              <a:rPr b="1" lang="en-US"/>
              <a:t>hirsutism</a:t>
            </a:r>
            <a:r>
              <a:rPr b="1" lang="en-US"/>
              <a:t>, DM</a:t>
            </a:r>
            <a:endParaRPr b="1"/>
          </a:p>
          <a:p>
            <a:pPr indent="-342900" lvl="0" marL="457200" rtl="0" algn="l">
              <a:spcBef>
                <a:spcPts val="0"/>
              </a:spcBef>
              <a:spcAft>
                <a:spcPts val="0"/>
              </a:spcAft>
              <a:buSzPts val="1800"/>
              <a:buChar char="❖"/>
            </a:pPr>
            <a:r>
              <a:rPr lang="en-US"/>
              <a:t>1. What is the cause of infrequent cycle in general? </a:t>
            </a:r>
            <a:endParaRPr/>
          </a:p>
          <a:p>
            <a:pPr indent="-342900" lvl="1" marL="914400" rtl="0" algn="l">
              <a:spcBef>
                <a:spcPts val="0"/>
              </a:spcBef>
              <a:spcAft>
                <a:spcPts val="0"/>
              </a:spcAft>
              <a:buSzPts val="1800"/>
              <a:buChar char="o"/>
            </a:pPr>
            <a:r>
              <a:rPr lang="en-US"/>
              <a:t>anovulation </a:t>
            </a:r>
            <a:endParaRPr/>
          </a:p>
          <a:p>
            <a:pPr indent="-342900" lvl="0" marL="457200" rtl="0" algn="l">
              <a:spcBef>
                <a:spcPts val="0"/>
              </a:spcBef>
              <a:spcAft>
                <a:spcPts val="0"/>
              </a:spcAft>
              <a:buSzPts val="1800"/>
              <a:buChar char="❖"/>
            </a:pPr>
            <a:r>
              <a:rPr lang="en-US"/>
              <a:t>2. What is the diagnosis in this case? </a:t>
            </a:r>
            <a:endParaRPr/>
          </a:p>
          <a:p>
            <a:pPr indent="-342900" lvl="1" marL="914400" rtl="0" algn="l">
              <a:spcBef>
                <a:spcPts val="0"/>
              </a:spcBef>
              <a:spcAft>
                <a:spcPts val="0"/>
              </a:spcAft>
              <a:buSzPts val="1800"/>
              <a:buChar char="o"/>
            </a:pPr>
            <a:r>
              <a:rPr lang="en-US"/>
              <a:t>PCOS</a:t>
            </a:r>
            <a:endParaRPr/>
          </a:p>
          <a:p>
            <a:pPr indent="-342900" lvl="0" marL="457200" rtl="0" algn="l">
              <a:spcBef>
                <a:spcPts val="0"/>
              </a:spcBef>
              <a:spcAft>
                <a:spcPts val="0"/>
              </a:spcAft>
              <a:buSzPts val="1800"/>
              <a:buChar char="❖"/>
            </a:pPr>
            <a:r>
              <a:rPr lang="en-US"/>
              <a:t>3. Investigation? </a:t>
            </a:r>
            <a:endParaRPr/>
          </a:p>
          <a:p>
            <a:pPr indent="-342900" lvl="1" marL="914400" rtl="0" algn="l">
              <a:spcBef>
                <a:spcPts val="0"/>
              </a:spcBef>
              <a:spcAft>
                <a:spcPts val="0"/>
              </a:spcAft>
              <a:buSzPts val="1800"/>
              <a:buChar char="o"/>
            </a:pPr>
            <a:r>
              <a:rPr lang="en-US"/>
              <a:t>LH/FSH ratio, US, fasting glucose, lipid profile, </a:t>
            </a:r>
            <a:r>
              <a:rPr lang="en-US"/>
              <a:t>Free testosterone,total testosterone</a:t>
            </a:r>
            <a:endParaRPr/>
          </a:p>
          <a:p>
            <a:pPr indent="-342900" lvl="0" marL="457200" rtl="0" algn="l">
              <a:spcBef>
                <a:spcPts val="0"/>
              </a:spcBef>
              <a:spcAft>
                <a:spcPts val="0"/>
              </a:spcAft>
              <a:buSzPts val="1800"/>
              <a:buChar char="❖"/>
            </a:pPr>
            <a:r>
              <a:rPr lang="en-US"/>
              <a:t>4. Management?</a:t>
            </a:r>
            <a:endParaRPr/>
          </a:p>
          <a:p>
            <a:pPr indent="-342900" lvl="1" marL="914400" rtl="0" algn="l">
              <a:spcBef>
                <a:spcPts val="0"/>
              </a:spcBef>
              <a:spcAft>
                <a:spcPts val="0"/>
              </a:spcAft>
              <a:buSzPts val="1800"/>
              <a:buChar char="o"/>
            </a:pPr>
            <a:r>
              <a:rPr lang="en-US"/>
              <a:t>OCP , weight loss, metformin, lifestyle change</a:t>
            </a:r>
            <a:endParaRPr/>
          </a:p>
          <a:p>
            <a:pPr indent="-342900" lvl="0" marL="457200" rtl="0" algn="l">
              <a:spcBef>
                <a:spcPts val="0"/>
              </a:spcBef>
              <a:spcAft>
                <a:spcPts val="0"/>
              </a:spcAft>
              <a:buSzPts val="1800"/>
              <a:buChar char="❖"/>
            </a:pPr>
            <a:r>
              <a:rPr lang="en-US"/>
              <a:t>5. If she came with vaginal spotting what is the management?</a:t>
            </a:r>
            <a:endParaRPr/>
          </a:p>
          <a:p>
            <a:pPr indent="-342900" lvl="1" marL="914400" rtl="0" algn="l">
              <a:spcBef>
                <a:spcPts val="0"/>
              </a:spcBef>
              <a:spcAft>
                <a:spcPts val="0"/>
              </a:spcAft>
              <a:buSzPts val="1800"/>
              <a:buChar char="o"/>
            </a:pPr>
            <a:r>
              <a:rPr lang="en-US"/>
              <a:t>do pregnancy test</a:t>
            </a:r>
            <a:endParaRPr/>
          </a:p>
          <a:p>
            <a:pPr indent="0" lvl="0" marL="0" rtl="0" algn="l">
              <a:spcBef>
                <a:spcPts val="1000"/>
              </a:spcBef>
              <a:spcAft>
                <a:spcPts val="0"/>
              </a:spcAft>
              <a:buClr>
                <a:schemeClr val="dk1"/>
              </a:buClr>
              <a:buSzPts val="1100"/>
              <a:buFont typeface="Arial"/>
              <a:buNone/>
            </a:pPr>
            <a:br>
              <a:rPr lang="en-US"/>
            </a:br>
            <a:br>
              <a:rPr lang="en-US"/>
            </a:br>
            <a:br>
              <a:rPr lang="en-US"/>
            </a:br>
            <a:br>
              <a:rPr lang="en-US"/>
            </a:br>
            <a:endParaRPr/>
          </a:p>
          <a:p>
            <a:pPr indent="0" lvl="0" marL="0" rtl="0" algn="l">
              <a:spcBef>
                <a:spcPts val="1000"/>
              </a:spcBef>
              <a:spcAft>
                <a:spcPts val="0"/>
              </a:spcAft>
              <a:buNone/>
            </a:pPr>
            <a:r>
              <a:t/>
            </a:r>
            <a:endParaRPr/>
          </a:p>
        </p:txBody>
      </p:sp>
    </p:spTree>
  </p:cSld>
  <p:clrMapOvr>
    <a:masterClrMapping/>
  </p:clrMapOvr>
</p:sld>
</file>

<file path=ppt/slides/slide2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4" name="Shape 1954"/>
        <p:cNvGrpSpPr/>
        <p:nvPr/>
      </p:nvGrpSpPr>
      <p:grpSpPr>
        <a:xfrm>
          <a:off x="0" y="0"/>
          <a:ext cx="0" cy="0"/>
          <a:chOff x="0" y="0"/>
          <a:chExt cx="0" cy="0"/>
        </a:xfrm>
      </p:grpSpPr>
      <p:sp>
        <p:nvSpPr>
          <p:cNvPr id="1955" name="Google Shape;1955;g30ca38124cc_0_475"/>
          <p:cNvSpPr txBox="1"/>
          <p:nvPr>
            <p:ph type="title"/>
          </p:nvPr>
        </p:nvSpPr>
        <p:spPr>
          <a:xfrm>
            <a:off x="838200" y="365125"/>
            <a:ext cx="10515600" cy="762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Mini OSCE – 4</a:t>
            </a:r>
            <a:endParaRPr/>
          </a:p>
        </p:txBody>
      </p:sp>
      <p:sp>
        <p:nvSpPr>
          <p:cNvPr id="1956" name="Google Shape;1956;g30ca38124cc_0_475"/>
          <p:cNvSpPr txBox="1"/>
          <p:nvPr>
            <p:ph idx="1" type="body"/>
          </p:nvPr>
        </p:nvSpPr>
        <p:spPr>
          <a:xfrm>
            <a:off x="838200" y="1305025"/>
            <a:ext cx="8114700" cy="48720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Clr>
                <a:schemeClr val="dk1"/>
              </a:buClr>
              <a:buSzPts val="1100"/>
              <a:buFont typeface="Arial"/>
              <a:buNone/>
            </a:pPr>
            <a:r>
              <a:rPr b="1" lang="en-US" sz="3000">
                <a:solidFill>
                  <a:schemeClr val="dk1"/>
                </a:solidFill>
              </a:rPr>
              <a:t>19 years old female complaining of hirsutism, acne:</a:t>
            </a:r>
            <a:endParaRPr b="1" sz="3000">
              <a:solidFill>
                <a:schemeClr val="dk1"/>
              </a:solidFill>
            </a:endParaRPr>
          </a:p>
          <a:p>
            <a:pPr indent="0" lvl="0" marL="0" rtl="0" algn="l">
              <a:spcBef>
                <a:spcPts val="1000"/>
              </a:spcBef>
              <a:spcAft>
                <a:spcPts val="0"/>
              </a:spcAft>
              <a:buNone/>
            </a:pPr>
            <a:r>
              <a:rPr lang="en-US" sz="3000" u="sng">
                <a:solidFill>
                  <a:schemeClr val="dk1"/>
                </a:solidFill>
              </a:rPr>
              <a:t>a- give 2 questions you will ask her in history</a:t>
            </a:r>
            <a:endParaRPr sz="3000" u="sng">
              <a:solidFill>
                <a:schemeClr val="dk1"/>
              </a:solidFill>
            </a:endParaRPr>
          </a:p>
          <a:p>
            <a:pPr indent="0" lvl="0" marL="0" rtl="0" algn="l">
              <a:spcBef>
                <a:spcPts val="1000"/>
              </a:spcBef>
              <a:spcAft>
                <a:spcPts val="0"/>
              </a:spcAft>
              <a:buNone/>
            </a:pPr>
            <a:r>
              <a:rPr lang="en-US" sz="3000">
                <a:solidFill>
                  <a:schemeClr val="dk1"/>
                </a:solidFill>
              </a:rPr>
              <a:t>-menstrual cycle    - family history of PCOS</a:t>
            </a:r>
            <a:endParaRPr sz="3000">
              <a:solidFill>
                <a:schemeClr val="dk1"/>
              </a:solidFill>
            </a:endParaRPr>
          </a:p>
          <a:p>
            <a:pPr indent="0" lvl="0" marL="0" rtl="0" algn="l">
              <a:spcBef>
                <a:spcPts val="1000"/>
              </a:spcBef>
              <a:spcAft>
                <a:spcPts val="0"/>
              </a:spcAft>
              <a:buClr>
                <a:schemeClr val="dk1"/>
              </a:buClr>
              <a:buSzPts val="1100"/>
              <a:buFont typeface="Arial"/>
              <a:buNone/>
            </a:pPr>
            <a:r>
              <a:rPr lang="en-US" sz="3000">
                <a:solidFill>
                  <a:schemeClr val="dk1"/>
                </a:solidFill>
              </a:rPr>
              <a:t>-medical history (DM, thyroid disease)</a:t>
            </a:r>
            <a:endParaRPr sz="3000">
              <a:solidFill>
                <a:schemeClr val="dk1"/>
              </a:solidFill>
            </a:endParaRPr>
          </a:p>
          <a:p>
            <a:pPr indent="0" lvl="0" marL="0" rtl="0" algn="l">
              <a:spcBef>
                <a:spcPts val="1000"/>
              </a:spcBef>
              <a:spcAft>
                <a:spcPts val="0"/>
              </a:spcAft>
              <a:buNone/>
            </a:pPr>
            <a:r>
              <a:rPr lang="en-US" sz="3000" u="sng">
                <a:solidFill>
                  <a:schemeClr val="dk1"/>
                </a:solidFill>
              </a:rPr>
              <a:t>b- give to finding you will see in P/E</a:t>
            </a:r>
            <a:endParaRPr sz="3000" u="sng">
              <a:solidFill>
                <a:schemeClr val="dk1"/>
              </a:solidFill>
            </a:endParaRPr>
          </a:p>
          <a:p>
            <a:pPr indent="0" lvl="0" marL="0" rtl="0" algn="l">
              <a:spcBef>
                <a:spcPts val="1000"/>
              </a:spcBef>
              <a:spcAft>
                <a:spcPts val="0"/>
              </a:spcAft>
              <a:buNone/>
            </a:pPr>
            <a:r>
              <a:rPr lang="en-US" sz="3000">
                <a:solidFill>
                  <a:schemeClr val="dk1"/>
                </a:solidFill>
              </a:rPr>
              <a:t>-acanthosis nigricans</a:t>
            </a:r>
            <a:endParaRPr sz="3000">
              <a:solidFill>
                <a:schemeClr val="dk1"/>
              </a:solidFill>
            </a:endParaRPr>
          </a:p>
          <a:p>
            <a:pPr indent="0" lvl="0" marL="0" rtl="0" algn="l">
              <a:spcBef>
                <a:spcPts val="1000"/>
              </a:spcBef>
              <a:spcAft>
                <a:spcPts val="0"/>
              </a:spcAft>
              <a:buNone/>
            </a:pPr>
            <a:r>
              <a:rPr lang="en-US" sz="3000">
                <a:solidFill>
                  <a:schemeClr val="dk1"/>
                </a:solidFill>
              </a:rPr>
              <a:t>-alopecia </a:t>
            </a:r>
            <a:endParaRPr sz="3000">
              <a:solidFill>
                <a:schemeClr val="dk1"/>
              </a:solidFill>
            </a:endParaRPr>
          </a:p>
        </p:txBody>
      </p:sp>
      <p:pic>
        <p:nvPicPr>
          <p:cNvPr id="1957" name="Google Shape;1957;g30ca38124cc_0_475"/>
          <p:cNvPicPr preferRelativeResize="0"/>
          <p:nvPr/>
        </p:nvPicPr>
        <p:blipFill>
          <a:blip r:embed="rId3">
            <a:alphaModFix/>
          </a:blip>
          <a:stretch>
            <a:fillRect/>
          </a:stretch>
        </p:blipFill>
        <p:spPr>
          <a:xfrm>
            <a:off x="8423650" y="1279825"/>
            <a:ext cx="3615950" cy="4497651"/>
          </a:xfrm>
          <a:prstGeom prst="rect">
            <a:avLst/>
          </a:prstGeom>
          <a:noFill/>
          <a:ln>
            <a:noFill/>
          </a:ln>
        </p:spPr>
      </p:pic>
    </p:spTree>
  </p:cSld>
  <p:clrMapOvr>
    <a:masterClrMapping/>
  </p:clrMapOvr>
</p:sld>
</file>

<file path=ppt/slides/slide2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2" name="Shape 1962"/>
        <p:cNvGrpSpPr/>
        <p:nvPr/>
      </p:nvGrpSpPr>
      <p:grpSpPr>
        <a:xfrm>
          <a:off x="0" y="0"/>
          <a:ext cx="0" cy="0"/>
          <a:chOff x="0" y="0"/>
          <a:chExt cx="0" cy="0"/>
        </a:xfrm>
      </p:grpSpPr>
      <p:sp>
        <p:nvSpPr>
          <p:cNvPr id="1963" name="Google Shape;1963;g30ca38124cc_0_483"/>
          <p:cNvSpPr txBox="1"/>
          <p:nvPr>
            <p:ph type="title"/>
          </p:nvPr>
        </p:nvSpPr>
        <p:spPr>
          <a:xfrm>
            <a:off x="838200" y="365125"/>
            <a:ext cx="10515600" cy="762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Mini OSCE – 4</a:t>
            </a:r>
            <a:endParaRPr/>
          </a:p>
        </p:txBody>
      </p:sp>
      <p:sp>
        <p:nvSpPr>
          <p:cNvPr id="1964" name="Google Shape;1964;g30ca38124cc_0_483"/>
          <p:cNvSpPr txBox="1"/>
          <p:nvPr>
            <p:ph idx="1" type="body"/>
          </p:nvPr>
        </p:nvSpPr>
        <p:spPr>
          <a:xfrm>
            <a:off x="838200" y="1305025"/>
            <a:ext cx="8114700" cy="48720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sz="2400" u="sng">
                <a:solidFill>
                  <a:schemeClr val="dk1"/>
                </a:solidFill>
              </a:rPr>
              <a:t>C-investigation to this patient</a:t>
            </a:r>
            <a:endParaRPr sz="2400" u="sng">
              <a:solidFill>
                <a:schemeClr val="dk1"/>
              </a:solidFill>
            </a:endParaRPr>
          </a:p>
          <a:p>
            <a:pPr indent="-228600" lvl="1" marL="685800" rtl="0" algn="l">
              <a:spcBef>
                <a:spcPts val="500"/>
              </a:spcBef>
              <a:spcAft>
                <a:spcPts val="0"/>
              </a:spcAft>
              <a:buSzPts val="2400"/>
              <a:buChar char="o"/>
            </a:pPr>
            <a:r>
              <a:rPr lang="en-US"/>
              <a:t>Free testosterone: elevated</a:t>
            </a:r>
            <a:endParaRPr/>
          </a:p>
          <a:p>
            <a:pPr indent="-228600" lvl="1" marL="685800" rtl="0" algn="l">
              <a:spcBef>
                <a:spcPts val="500"/>
              </a:spcBef>
              <a:spcAft>
                <a:spcPts val="0"/>
              </a:spcAft>
              <a:buSzPts val="2400"/>
              <a:buChar char="o"/>
            </a:pPr>
            <a:r>
              <a:rPr lang="en-US"/>
              <a:t>high LH/FSH ratio &gt;2</a:t>
            </a:r>
            <a:endParaRPr/>
          </a:p>
          <a:p>
            <a:pPr indent="-266700" lvl="1" marL="685800" rtl="0" algn="l">
              <a:spcBef>
                <a:spcPts val="500"/>
              </a:spcBef>
              <a:spcAft>
                <a:spcPts val="0"/>
              </a:spcAft>
              <a:buSzPts val="2400"/>
              <a:buChar char="o"/>
            </a:pPr>
            <a:r>
              <a:rPr lang="en-US"/>
              <a:t>Fasting Glucose: elevated </a:t>
            </a:r>
            <a:endParaRPr/>
          </a:p>
          <a:p>
            <a:pPr indent="-228600" lvl="1" marL="685800" rtl="0" algn="l">
              <a:spcBef>
                <a:spcPts val="500"/>
              </a:spcBef>
              <a:spcAft>
                <a:spcPts val="0"/>
              </a:spcAft>
              <a:buSzPts val="1800"/>
              <a:buChar char="o"/>
            </a:pPr>
            <a:r>
              <a:rPr lang="en-US"/>
              <a:t>US</a:t>
            </a:r>
            <a:endParaRPr/>
          </a:p>
          <a:p>
            <a:pPr indent="-228600" lvl="1" marL="685800" rtl="0" algn="l">
              <a:spcBef>
                <a:spcPts val="500"/>
              </a:spcBef>
              <a:spcAft>
                <a:spcPts val="0"/>
              </a:spcAft>
              <a:buSzPts val="1800"/>
              <a:buChar char="o"/>
            </a:pPr>
            <a:r>
              <a:rPr lang="en-US"/>
              <a:t>TSH, Prolactin</a:t>
            </a:r>
            <a:endParaRPr sz="2400">
              <a:solidFill>
                <a:schemeClr val="dk1"/>
              </a:solidFill>
            </a:endParaRPr>
          </a:p>
          <a:p>
            <a:pPr indent="0" lvl="0" marL="0" rtl="0" algn="l">
              <a:spcBef>
                <a:spcPts val="1000"/>
              </a:spcBef>
              <a:spcAft>
                <a:spcPts val="0"/>
              </a:spcAft>
              <a:buNone/>
            </a:pPr>
            <a:r>
              <a:rPr lang="en-US" sz="2400" u="sng">
                <a:solidFill>
                  <a:schemeClr val="dk1"/>
                </a:solidFill>
              </a:rPr>
              <a:t>d- if there is ultrasound findings of 12 follicles with normal total testosterone level what is you’re diagnosis?</a:t>
            </a:r>
            <a:endParaRPr sz="2400" u="sng">
              <a:solidFill>
                <a:schemeClr val="dk1"/>
              </a:solidFill>
            </a:endParaRPr>
          </a:p>
          <a:p>
            <a:pPr indent="0" lvl="0" marL="0" rtl="0" algn="l">
              <a:spcBef>
                <a:spcPts val="1000"/>
              </a:spcBef>
              <a:spcAft>
                <a:spcPts val="0"/>
              </a:spcAft>
              <a:buNone/>
            </a:pPr>
            <a:r>
              <a:rPr lang="en-US" sz="2400">
                <a:solidFill>
                  <a:schemeClr val="dk1"/>
                </a:solidFill>
              </a:rPr>
              <a:t>PCOS</a:t>
            </a:r>
            <a:endParaRPr sz="2400">
              <a:solidFill>
                <a:schemeClr val="dk1"/>
              </a:solidFill>
            </a:endParaRPr>
          </a:p>
          <a:p>
            <a:pPr indent="0" lvl="0" marL="0" rtl="0" algn="l">
              <a:spcBef>
                <a:spcPts val="1000"/>
              </a:spcBef>
              <a:spcAft>
                <a:spcPts val="0"/>
              </a:spcAft>
              <a:buNone/>
            </a:pPr>
            <a:r>
              <a:rPr lang="en-US" sz="2400" u="sng">
                <a:solidFill>
                  <a:schemeClr val="dk1"/>
                </a:solidFill>
              </a:rPr>
              <a:t>e- If it PCOS what is your management?</a:t>
            </a:r>
            <a:endParaRPr sz="2400" u="sng">
              <a:solidFill>
                <a:schemeClr val="dk1"/>
              </a:solidFill>
            </a:endParaRPr>
          </a:p>
          <a:p>
            <a:pPr indent="0" lvl="0" marL="0" rtl="0" algn="l">
              <a:spcBef>
                <a:spcPts val="1000"/>
              </a:spcBef>
              <a:spcAft>
                <a:spcPts val="0"/>
              </a:spcAft>
              <a:buNone/>
            </a:pPr>
            <a:r>
              <a:rPr lang="en-US" sz="2400">
                <a:solidFill>
                  <a:schemeClr val="dk1"/>
                </a:solidFill>
              </a:rPr>
              <a:t>Lifestyle</a:t>
            </a:r>
            <a:r>
              <a:rPr lang="en-US" sz="2400">
                <a:solidFill>
                  <a:schemeClr val="dk1"/>
                </a:solidFill>
              </a:rPr>
              <a:t> change, OCP, metformin, Surgery : ovarian drilling</a:t>
            </a:r>
            <a:endParaRPr sz="2400">
              <a:solidFill>
                <a:schemeClr val="dk1"/>
              </a:solidFill>
            </a:endParaRPr>
          </a:p>
          <a:p>
            <a:pPr indent="0" lvl="0" marL="0" rtl="0" algn="l">
              <a:spcBef>
                <a:spcPts val="1000"/>
              </a:spcBef>
              <a:spcAft>
                <a:spcPts val="0"/>
              </a:spcAft>
              <a:buNone/>
            </a:pPr>
            <a:r>
              <a:t/>
            </a:r>
            <a:endParaRPr sz="2400"/>
          </a:p>
        </p:txBody>
      </p:sp>
    </p:spTree>
  </p:cSld>
  <p:clrMapOvr>
    <a:masterClrMapping/>
  </p:clrMapOvr>
</p:sld>
</file>

<file path=ppt/slides/slide2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8" name="Shape 1968"/>
        <p:cNvGrpSpPr/>
        <p:nvPr/>
      </p:nvGrpSpPr>
      <p:grpSpPr>
        <a:xfrm>
          <a:off x="0" y="0"/>
          <a:ext cx="0" cy="0"/>
          <a:chOff x="0" y="0"/>
          <a:chExt cx="0" cy="0"/>
        </a:xfrm>
      </p:grpSpPr>
      <p:sp>
        <p:nvSpPr>
          <p:cNvPr id="1969" name="Google Shape;1969;p22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45515E"/>
              </a:buClr>
              <a:buSzPts val="6000"/>
              <a:buFont typeface="Calibri"/>
              <a:buNone/>
            </a:pPr>
            <a:r>
              <a:rPr lang="en-US"/>
              <a:t>Infertility</a:t>
            </a:r>
            <a:endParaRPr/>
          </a:p>
        </p:txBody>
      </p:sp>
    </p:spTree>
  </p:cSld>
  <p:clrMapOvr>
    <a:masterClrMapping/>
  </p:clrMapOvr>
</p:sld>
</file>

<file path=ppt/slides/slide2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3" name="Shape 1973"/>
        <p:cNvGrpSpPr/>
        <p:nvPr/>
      </p:nvGrpSpPr>
      <p:grpSpPr>
        <a:xfrm>
          <a:off x="0" y="0"/>
          <a:ext cx="0" cy="0"/>
          <a:chOff x="0" y="0"/>
          <a:chExt cx="0" cy="0"/>
        </a:xfrm>
      </p:grpSpPr>
      <p:sp>
        <p:nvSpPr>
          <p:cNvPr id="1974" name="Google Shape;1974;p222"/>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9   </a:t>
            </a:r>
            <a:endParaRPr/>
          </a:p>
        </p:txBody>
      </p:sp>
      <p:sp>
        <p:nvSpPr>
          <p:cNvPr id="1975" name="Google Shape;1975;p222"/>
          <p:cNvSpPr txBox="1"/>
          <p:nvPr>
            <p:ph idx="1" type="body"/>
          </p:nvPr>
        </p:nvSpPr>
        <p:spPr>
          <a:xfrm>
            <a:off x="838199" y="1305026"/>
            <a:ext cx="10515599" cy="4871938"/>
          </a:xfrm>
          <a:prstGeom prst="rect">
            <a:avLst/>
          </a:prstGeom>
          <a:noFill/>
          <a:ln>
            <a:noFill/>
          </a:ln>
        </p:spPr>
        <p:txBody>
          <a:bodyPr anchorCtr="0" anchor="t" bIns="45700" lIns="91425" spcFirstLastPara="1" rIns="91425" wrap="square" tIns="45700">
            <a:normAutofit fontScale="92500" lnSpcReduction="10000"/>
          </a:bodyPr>
          <a:lstStyle/>
          <a:p>
            <a:pPr indent="-228600" lvl="0" marL="228600" rtl="0" algn="l">
              <a:lnSpc>
                <a:spcPct val="90000"/>
              </a:lnSpc>
              <a:spcBef>
                <a:spcPts val="0"/>
              </a:spcBef>
              <a:spcAft>
                <a:spcPts val="0"/>
              </a:spcAft>
              <a:buClr>
                <a:srgbClr val="45515E"/>
              </a:buClr>
              <a:buSzPct val="100000"/>
              <a:buChar char="❖"/>
            </a:pPr>
            <a:r>
              <a:rPr lang="en-US"/>
              <a:t>Naming of that procedure ? </a:t>
            </a:r>
            <a:endParaRPr/>
          </a:p>
          <a:p>
            <a:pPr indent="-228600" lvl="1" marL="685800" rtl="0" algn="l">
              <a:lnSpc>
                <a:spcPct val="90000"/>
              </a:lnSpc>
              <a:spcBef>
                <a:spcPts val="500"/>
              </a:spcBef>
              <a:spcAft>
                <a:spcPts val="0"/>
              </a:spcAft>
              <a:buClr>
                <a:srgbClr val="45515E"/>
              </a:buClr>
              <a:buSzPct val="100000"/>
              <a:buChar char="o"/>
            </a:pPr>
            <a:r>
              <a:rPr lang="en-US"/>
              <a:t>hysterosalpingography</a:t>
            </a:r>
            <a:endParaRPr/>
          </a:p>
          <a:p>
            <a:pPr indent="-228600" lvl="0" marL="228600" rtl="0" algn="l">
              <a:lnSpc>
                <a:spcPct val="90000"/>
              </a:lnSpc>
              <a:spcBef>
                <a:spcPts val="1000"/>
              </a:spcBef>
              <a:spcAft>
                <a:spcPts val="0"/>
              </a:spcAft>
              <a:buClr>
                <a:srgbClr val="45515E"/>
              </a:buClr>
              <a:buSzPct val="100000"/>
              <a:buChar char="❖"/>
            </a:pPr>
            <a:r>
              <a:rPr lang="en-US"/>
              <a:t>Dye used for ? </a:t>
            </a:r>
            <a:endParaRPr/>
          </a:p>
          <a:p>
            <a:pPr indent="-228600" lvl="1" marL="685800" rtl="0" algn="l">
              <a:lnSpc>
                <a:spcPct val="90000"/>
              </a:lnSpc>
              <a:spcBef>
                <a:spcPts val="500"/>
              </a:spcBef>
              <a:spcAft>
                <a:spcPts val="0"/>
              </a:spcAft>
              <a:buClr>
                <a:srgbClr val="45515E"/>
              </a:buClr>
              <a:buSzPct val="100000"/>
              <a:buChar char="o"/>
            </a:pPr>
            <a:r>
              <a:rPr lang="en-US"/>
              <a:t>oil based contrast (Higher risk of anaphylaxis than H2O-based-May be associated with Higher fertility rates)</a:t>
            </a:r>
            <a:endParaRPr/>
          </a:p>
          <a:p>
            <a:pPr indent="-228600" lvl="0" marL="228600" rtl="0" algn="l">
              <a:lnSpc>
                <a:spcPct val="90000"/>
              </a:lnSpc>
              <a:spcBef>
                <a:spcPts val="1000"/>
              </a:spcBef>
              <a:spcAft>
                <a:spcPts val="0"/>
              </a:spcAft>
              <a:buClr>
                <a:srgbClr val="45515E"/>
              </a:buClr>
              <a:buSzPct val="100000"/>
              <a:buChar char="❖"/>
            </a:pPr>
            <a:r>
              <a:rPr lang="en-US"/>
              <a:t>What are pathologies that could be diagnosed by that procedure</a:t>
            </a:r>
            <a:endParaRPr/>
          </a:p>
          <a:p>
            <a:pPr indent="-228600" lvl="1" marL="685800" rtl="0" algn="l">
              <a:lnSpc>
                <a:spcPct val="90000"/>
              </a:lnSpc>
              <a:spcBef>
                <a:spcPts val="500"/>
              </a:spcBef>
              <a:spcAft>
                <a:spcPts val="0"/>
              </a:spcAft>
              <a:buClr>
                <a:srgbClr val="45515E"/>
              </a:buClr>
              <a:buSzPct val="100000"/>
              <a:buChar char="o"/>
            </a:pPr>
            <a:r>
              <a:rPr lang="en-US"/>
              <a:t>intrauterine and tubal disorders : Suterine malformation, Uterine adhesions (Asherman syndrome),submucous fibroid and congenital uterine malformation as septate and double uterus</a:t>
            </a:r>
            <a:endParaRPr/>
          </a:p>
          <a:p>
            <a:pPr indent="-228600" lvl="0" marL="228600" rtl="0" algn="l">
              <a:lnSpc>
                <a:spcPct val="90000"/>
              </a:lnSpc>
              <a:spcBef>
                <a:spcPts val="1000"/>
              </a:spcBef>
              <a:spcAft>
                <a:spcPts val="0"/>
              </a:spcAft>
              <a:buClr>
                <a:srgbClr val="45515E"/>
              </a:buClr>
              <a:buSzPct val="100000"/>
              <a:buChar char="❖"/>
            </a:pPr>
            <a:r>
              <a:rPr lang="en-US"/>
              <a:t>What is the pathology in the image ?</a:t>
            </a:r>
            <a:endParaRPr/>
          </a:p>
          <a:p>
            <a:pPr indent="-228600" lvl="1" marL="685800" rtl="0" algn="l">
              <a:lnSpc>
                <a:spcPct val="90000"/>
              </a:lnSpc>
              <a:spcBef>
                <a:spcPts val="500"/>
              </a:spcBef>
              <a:spcAft>
                <a:spcPts val="0"/>
              </a:spcAft>
              <a:buClr>
                <a:srgbClr val="45515E"/>
              </a:buClr>
              <a:buSzPct val="100000"/>
              <a:buChar char="o"/>
            </a:pPr>
            <a:r>
              <a:rPr lang="en-US"/>
              <a:t>Not patent right fallopian tube. </a:t>
            </a:r>
            <a:endParaRPr/>
          </a:p>
          <a:p>
            <a:pPr indent="-228600" lvl="0" marL="228600" rtl="0" algn="l">
              <a:lnSpc>
                <a:spcPct val="90000"/>
              </a:lnSpc>
              <a:spcBef>
                <a:spcPts val="1000"/>
              </a:spcBef>
              <a:spcAft>
                <a:spcPts val="0"/>
              </a:spcAft>
              <a:buClr>
                <a:srgbClr val="45515E"/>
              </a:buClr>
              <a:buSzPct val="100000"/>
              <a:buChar char="❖"/>
            </a:pPr>
            <a:r>
              <a:rPr lang="en-US"/>
              <a:t>What is your next step for that patient ?</a:t>
            </a:r>
            <a:endParaRPr/>
          </a:p>
          <a:p>
            <a:pPr indent="-228600" lvl="1" marL="685800" rtl="0" algn="l">
              <a:lnSpc>
                <a:spcPct val="90000"/>
              </a:lnSpc>
              <a:spcBef>
                <a:spcPts val="500"/>
              </a:spcBef>
              <a:spcAft>
                <a:spcPts val="0"/>
              </a:spcAft>
              <a:buClr>
                <a:srgbClr val="45515E"/>
              </a:buClr>
              <a:buSzPct val="100000"/>
              <a:buChar char="o"/>
            </a:pPr>
            <a:r>
              <a:rPr lang="en-US"/>
              <a:t>Laproscope</a:t>
            </a:r>
            <a:endParaRPr/>
          </a:p>
          <a:p>
            <a:pPr indent="-64135" lvl="0" marL="228600" rtl="0" algn="l">
              <a:lnSpc>
                <a:spcPct val="90000"/>
              </a:lnSpc>
              <a:spcBef>
                <a:spcPts val="1000"/>
              </a:spcBef>
              <a:spcAft>
                <a:spcPts val="0"/>
              </a:spcAft>
              <a:buClr>
                <a:srgbClr val="45515E"/>
              </a:buClr>
              <a:buSzPct val="100000"/>
              <a:buNone/>
            </a:pPr>
            <a:r>
              <a:t/>
            </a:r>
            <a:endParaRPr/>
          </a:p>
        </p:txBody>
      </p:sp>
      <p:pic>
        <p:nvPicPr>
          <p:cNvPr descr="An x-ray of a person's body&#10;&#10;Description automatically generated" id="1976" name="Google Shape;1976;p222"/>
          <p:cNvPicPr preferRelativeResize="0"/>
          <p:nvPr/>
        </p:nvPicPr>
        <p:blipFill rotWithShape="1">
          <a:blip r:embed="rId3">
            <a:alphaModFix/>
          </a:blip>
          <a:srcRect b="6010" l="0" r="-2" t="0"/>
          <a:stretch/>
        </p:blipFill>
        <p:spPr>
          <a:xfrm>
            <a:off x="7872514" y="4131968"/>
            <a:ext cx="2904041" cy="2729466"/>
          </a:xfrm>
          <a:prstGeom prst="rect">
            <a:avLst/>
          </a:prstGeom>
          <a:noFill/>
          <a:ln>
            <a:noFill/>
          </a:ln>
        </p:spPr>
      </p:pic>
    </p:spTree>
  </p:cSld>
  <p:clrMapOvr>
    <a:masterClrMapping/>
  </p:clrMapOvr>
</p:sld>
</file>

<file path=ppt/slides/slide2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0" name="Shape 1980"/>
        <p:cNvGrpSpPr/>
        <p:nvPr/>
      </p:nvGrpSpPr>
      <p:grpSpPr>
        <a:xfrm>
          <a:off x="0" y="0"/>
          <a:ext cx="0" cy="0"/>
          <a:chOff x="0" y="0"/>
          <a:chExt cx="0" cy="0"/>
        </a:xfrm>
      </p:grpSpPr>
      <p:sp>
        <p:nvSpPr>
          <p:cNvPr id="1981" name="Google Shape;1981;p223"/>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10   </a:t>
            </a:r>
            <a:endParaRPr/>
          </a:p>
        </p:txBody>
      </p:sp>
      <p:sp>
        <p:nvSpPr>
          <p:cNvPr id="1982" name="Google Shape;1982;p223"/>
          <p:cNvSpPr txBox="1"/>
          <p:nvPr>
            <p:ph idx="1" type="body"/>
          </p:nvPr>
        </p:nvSpPr>
        <p:spPr>
          <a:xfrm>
            <a:off x="838199" y="1305026"/>
            <a:ext cx="10515599" cy="4871938"/>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rgbClr val="45515E"/>
              </a:buClr>
              <a:buSzPts val="2800"/>
              <a:buChar char="❖"/>
            </a:pPr>
            <a:r>
              <a:rPr lang="en-US"/>
              <a:t>Name of the chart?</a:t>
            </a:r>
            <a:endParaRPr/>
          </a:p>
          <a:p>
            <a:pPr indent="-228600" lvl="1" marL="685800" rtl="0" algn="l">
              <a:lnSpc>
                <a:spcPct val="90000"/>
              </a:lnSpc>
              <a:spcBef>
                <a:spcPts val="500"/>
              </a:spcBef>
              <a:spcAft>
                <a:spcPts val="0"/>
              </a:spcAft>
              <a:buClr>
                <a:srgbClr val="45515E"/>
              </a:buClr>
              <a:buSzPts val="2400"/>
              <a:buChar char="o"/>
            </a:pPr>
            <a:r>
              <a:rPr lang="en-US"/>
              <a:t> Basal body temperature chart</a:t>
            </a:r>
            <a:endParaRPr/>
          </a:p>
          <a:p>
            <a:pPr indent="-228600" lvl="0" marL="228600" rtl="0" algn="l">
              <a:lnSpc>
                <a:spcPct val="90000"/>
              </a:lnSpc>
              <a:spcBef>
                <a:spcPts val="1000"/>
              </a:spcBef>
              <a:spcAft>
                <a:spcPts val="0"/>
              </a:spcAft>
              <a:buClr>
                <a:srgbClr val="45515E"/>
              </a:buClr>
              <a:buSzPts val="2800"/>
              <a:buChar char="❖"/>
            </a:pPr>
            <a:r>
              <a:rPr lang="en-US"/>
              <a:t>Is she ovulating, why ? And at any day?</a:t>
            </a:r>
            <a:endParaRPr/>
          </a:p>
          <a:p>
            <a:pPr indent="-228600" lvl="1" marL="685800" rtl="0" algn="l">
              <a:lnSpc>
                <a:spcPct val="90000"/>
              </a:lnSpc>
              <a:spcBef>
                <a:spcPts val="500"/>
              </a:spcBef>
              <a:spcAft>
                <a:spcPts val="0"/>
              </a:spcAft>
              <a:buClr>
                <a:srgbClr val="45515E"/>
              </a:buClr>
              <a:buSzPts val="2400"/>
              <a:buChar char="o"/>
            </a:pPr>
            <a:r>
              <a:rPr lang="en-US"/>
              <a:t>Yes, drop in temperature by 0.3C at time of ovulation then increase by 0.5C</a:t>
            </a:r>
            <a:endParaRPr/>
          </a:p>
          <a:p>
            <a:pPr indent="-228600" lvl="0" marL="228600" rtl="0" algn="l">
              <a:lnSpc>
                <a:spcPct val="90000"/>
              </a:lnSpc>
              <a:spcBef>
                <a:spcPts val="1000"/>
              </a:spcBef>
              <a:spcAft>
                <a:spcPts val="0"/>
              </a:spcAft>
              <a:buClr>
                <a:srgbClr val="45515E"/>
              </a:buClr>
              <a:buSzPts val="2800"/>
              <a:buChar char="❖"/>
            </a:pPr>
            <a:r>
              <a:rPr lang="en-US"/>
              <a:t>Give instructions to the women?</a:t>
            </a:r>
            <a:endParaRPr/>
          </a:p>
          <a:p>
            <a:pPr indent="-228600" lvl="1" marL="685800" rtl="0" algn="l">
              <a:lnSpc>
                <a:spcPct val="90000"/>
              </a:lnSpc>
              <a:spcBef>
                <a:spcPts val="500"/>
              </a:spcBef>
              <a:spcAft>
                <a:spcPts val="0"/>
              </a:spcAft>
              <a:buClr>
                <a:srgbClr val="45515E"/>
              </a:buClr>
              <a:buSzPts val="2400"/>
              <a:buChar char="o"/>
            </a:pPr>
            <a:r>
              <a:rPr lang="en-US"/>
              <a:t>women will ovulate within 3 days of the nadir and timing of intercourse in these phase increase the rate of pregnancy  </a:t>
            </a:r>
            <a:endParaRPr/>
          </a:p>
          <a:p>
            <a:pPr indent="-228600" lvl="0" marL="228600" rtl="0" algn="l">
              <a:lnSpc>
                <a:spcPct val="90000"/>
              </a:lnSpc>
              <a:spcBef>
                <a:spcPts val="1000"/>
              </a:spcBef>
              <a:spcAft>
                <a:spcPts val="0"/>
              </a:spcAft>
              <a:buClr>
                <a:srgbClr val="45515E"/>
              </a:buClr>
              <a:buSzPts val="2800"/>
              <a:buChar char="❖"/>
            </a:pPr>
            <a:r>
              <a:rPr lang="en-US"/>
              <a:t>Best day to do this investigation ?</a:t>
            </a:r>
            <a:endParaRPr/>
          </a:p>
          <a:p>
            <a:pPr indent="-228600" lvl="1" marL="685800" rtl="0" algn="l">
              <a:lnSpc>
                <a:spcPct val="90000"/>
              </a:lnSpc>
              <a:spcBef>
                <a:spcPts val="500"/>
              </a:spcBef>
              <a:spcAft>
                <a:spcPts val="0"/>
              </a:spcAft>
              <a:buClr>
                <a:srgbClr val="45515E"/>
              </a:buClr>
              <a:buSzPts val="2400"/>
              <a:buChar char="o"/>
            </a:pPr>
            <a:r>
              <a:rPr lang="en-US"/>
              <a:t>Ideally should start charting on the first day of the period and continue to take BBT temperature every morning intravaginally throughout the entire cycle</a:t>
            </a:r>
            <a:endParaRPr/>
          </a:p>
          <a:p>
            <a:pPr indent="-50800" lvl="0" marL="228600" rtl="0" algn="l">
              <a:lnSpc>
                <a:spcPct val="90000"/>
              </a:lnSpc>
              <a:spcBef>
                <a:spcPts val="1000"/>
              </a:spcBef>
              <a:spcAft>
                <a:spcPts val="0"/>
              </a:spcAft>
              <a:buClr>
                <a:srgbClr val="45515E"/>
              </a:buClr>
              <a:buSzPts val="2800"/>
              <a:buNone/>
            </a:pPr>
            <a:r>
              <a:t/>
            </a:r>
            <a:endParaRPr/>
          </a:p>
        </p:txBody>
      </p:sp>
      <p:pic>
        <p:nvPicPr>
          <p:cNvPr id="1983" name="Google Shape;1983;p223"/>
          <p:cNvPicPr preferRelativeResize="0"/>
          <p:nvPr/>
        </p:nvPicPr>
        <p:blipFill rotWithShape="1">
          <a:blip r:embed="rId3">
            <a:alphaModFix/>
          </a:blip>
          <a:srcRect b="0" l="0" r="0" t="0"/>
          <a:stretch/>
        </p:blipFill>
        <p:spPr>
          <a:xfrm>
            <a:off x="8684065" y="53497"/>
            <a:ext cx="3507935" cy="250305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27"/>
          <p:cNvSpPr txBox="1"/>
          <p:nvPr>
            <p:ph idx="1" type="body"/>
          </p:nvPr>
        </p:nvSpPr>
        <p:spPr>
          <a:xfrm>
            <a:off x="838200" y="1457739"/>
            <a:ext cx="10515600" cy="4719300"/>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rgbClr val="45515E"/>
              </a:buClr>
              <a:buSzPts val="2800"/>
              <a:buChar char="❖"/>
            </a:pPr>
            <a:r>
              <a:rPr lang="en-US"/>
              <a:t>What is the the diameter of pelvis that the baby’s head enter through and why? </a:t>
            </a:r>
            <a:r>
              <a:rPr b="1" lang="en-US" sz="2300">
                <a:solidFill>
                  <a:srgbClr val="FF9900"/>
                </a:solidFill>
              </a:rPr>
              <a:t>Pelvic inlet (transverse diameter-13cm), taking advantage of the widest pelvic diameter</a:t>
            </a:r>
            <a:endParaRPr/>
          </a:p>
          <a:p>
            <a:pPr indent="-228600" lvl="0" marL="228600" rtl="0" algn="l">
              <a:lnSpc>
                <a:spcPct val="90000"/>
              </a:lnSpc>
              <a:spcBef>
                <a:spcPts val="1000"/>
              </a:spcBef>
              <a:spcAft>
                <a:spcPts val="0"/>
              </a:spcAft>
              <a:buClr>
                <a:srgbClr val="45515E"/>
              </a:buClr>
              <a:buSzPts val="2800"/>
              <a:buChar char="❖"/>
            </a:pPr>
            <a:r>
              <a:rPr lang="en-US"/>
              <a:t>Level station the baby do internal rotation and why? </a:t>
            </a:r>
            <a:r>
              <a:rPr b="1" lang="en-US" sz="2300">
                <a:solidFill>
                  <a:srgbClr val="FF9900"/>
                </a:solidFill>
              </a:rPr>
              <a:t>station 5 at the level of </a:t>
            </a:r>
            <a:r>
              <a:rPr b="1" lang="en-US" sz="2300">
                <a:solidFill>
                  <a:srgbClr val="FF9900"/>
                </a:solidFill>
              </a:rPr>
              <a:t>ischial</a:t>
            </a:r>
            <a:r>
              <a:rPr b="1" lang="en-US" sz="2300">
                <a:solidFill>
                  <a:srgbClr val="FF9900"/>
                </a:solidFill>
              </a:rPr>
              <a:t> spines- pelvic floor/ The pelvic floor has a gutter shape with a forward and downward slope, encouraging the fetal head to rotate </a:t>
            </a:r>
            <a:endParaRPr b="1" sz="2300">
              <a:solidFill>
                <a:srgbClr val="FF9900"/>
              </a:solidFill>
            </a:endParaRPr>
          </a:p>
          <a:p>
            <a:pPr indent="-228600" lvl="0" marL="228600" rtl="0" algn="l">
              <a:lnSpc>
                <a:spcPct val="90000"/>
              </a:lnSpc>
              <a:spcBef>
                <a:spcPts val="1000"/>
              </a:spcBef>
              <a:spcAft>
                <a:spcPts val="0"/>
              </a:spcAft>
              <a:buClr>
                <a:srgbClr val="45515E"/>
              </a:buClr>
              <a:buSzPts val="2800"/>
              <a:buChar char="❖"/>
            </a:pPr>
            <a:r>
              <a:rPr lang="en-US"/>
              <a:t>What is the diameter of</a:t>
            </a:r>
            <a:endParaRPr/>
          </a:p>
          <a:p>
            <a:pPr indent="0" lvl="0" marL="0" rtl="0" algn="l">
              <a:lnSpc>
                <a:spcPct val="90000"/>
              </a:lnSpc>
              <a:spcBef>
                <a:spcPts val="1000"/>
              </a:spcBef>
              <a:spcAft>
                <a:spcPts val="0"/>
              </a:spcAft>
              <a:buClr>
                <a:srgbClr val="45515E"/>
              </a:buClr>
              <a:buSzPts val="2800"/>
              <a:buNone/>
            </a:pPr>
            <a:r>
              <a:rPr lang="en-US"/>
              <a:t> Transverse of pelvic inlet? </a:t>
            </a:r>
            <a:r>
              <a:rPr b="1" lang="en-US" sz="2600">
                <a:solidFill>
                  <a:srgbClr val="FF9900"/>
                </a:solidFill>
              </a:rPr>
              <a:t>13cm</a:t>
            </a:r>
            <a:r>
              <a:rPr lang="en-US"/>
              <a:t>/ interischial? </a:t>
            </a:r>
            <a:r>
              <a:rPr b="1" lang="en-US" sz="2500">
                <a:solidFill>
                  <a:srgbClr val="FF9900"/>
                </a:solidFill>
              </a:rPr>
              <a:t>10.5 cm</a:t>
            </a:r>
            <a:r>
              <a:rPr lang="en-US"/>
              <a:t>/ AP of outlet? </a:t>
            </a:r>
            <a:r>
              <a:rPr b="1" lang="en-US" sz="2691">
                <a:solidFill>
                  <a:srgbClr val="FF9900"/>
                </a:solidFill>
              </a:rPr>
              <a:t>12-13 cm</a:t>
            </a:r>
            <a:endParaRPr/>
          </a:p>
          <a:p>
            <a:pPr indent="-228600" lvl="0" marL="228600" rtl="0" algn="l">
              <a:lnSpc>
                <a:spcPct val="90000"/>
              </a:lnSpc>
              <a:spcBef>
                <a:spcPts val="1000"/>
              </a:spcBef>
              <a:spcAft>
                <a:spcPts val="0"/>
              </a:spcAft>
              <a:buClr>
                <a:srgbClr val="45515E"/>
              </a:buClr>
              <a:buSzPts val="2800"/>
              <a:buChar char="❖"/>
            </a:pPr>
            <a:r>
              <a:rPr lang="en-US"/>
              <a:t>How do we assess the pelvic outlet clinically (this qs was from the record</a:t>
            </a:r>
            <a:r>
              <a:rPr lang="en-US"/>
              <a:t>)? </a:t>
            </a:r>
            <a:endParaRPr/>
          </a:p>
          <a:p>
            <a:pPr indent="0" lvl="0" marL="0" rtl="0" algn="l">
              <a:lnSpc>
                <a:spcPct val="90000"/>
              </a:lnSpc>
              <a:spcBef>
                <a:spcPts val="1000"/>
              </a:spcBef>
              <a:spcAft>
                <a:spcPts val="0"/>
              </a:spcAft>
              <a:buNone/>
            </a:pPr>
            <a:r>
              <a:rPr b="1" lang="en-US" sz="2691">
                <a:solidFill>
                  <a:srgbClr val="FF9900"/>
                </a:solidFill>
              </a:rPr>
              <a:t>inter-tuberous diameter/Pelvic arch and pubic angle/ Sacro-sciatic notch</a:t>
            </a:r>
            <a:endParaRPr b="1" sz="2691">
              <a:solidFill>
                <a:srgbClr val="FF9900"/>
              </a:solidFill>
            </a:endParaRPr>
          </a:p>
        </p:txBody>
      </p:sp>
      <p:sp>
        <p:nvSpPr>
          <p:cNvPr id="322" name="Google Shape;322;p27"/>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b="1" lang="en-US"/>
              <a:t>Station 3</a:t>
            </a:r>
            <a:endParaRPr/>
          </a:p>
        </p:txBody>
      </p:sp>
    </p:spTree>
  </p:cSld>
  <p:clrMapOvr>
    <a:masterClrMapping/>
  </p:clrMapOvr>
</p:sld>
</file>

<file path=ppt/slides/slide2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8" name="Shape 1988"/>
        <p:cNvGrpSpPr/>
        <p:nvPr/>
      </p:nvGrpSpPr>
      <p:grpSpPr>
        <a:xfrm>
          <a:off x="0" y="0"/>
          <a:ext cx="0" cy="0"/>
          <a:chOff x="0" y="0"/>
          <a:chExt cx="0" cy="0"/>
        </a:xfrm>
      </p:grpSpPr>
      <p:sp>
        <p:nvSpPr>
          <p:cNvPr id="1989" name="Google Shape;1989;g30e66a05e7f_0_0"/>
          <p:cNvSpPr txBox="1"/>
          <p:nvPr>
            <p:ph type="title"/>
          </p:nvPr>
        </p:nvSpPr>
        <p:spPr>
          <a:xfrm>
            <a:off x="831850" y="1709738"/>
            <a:ext cx="10515600" cy="28527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Physiology of menstrual cycle</a:t>
            </a:r>
            <a:endParaRPr/>
          </a:p>
        </p:txBody>
      </p:sp>
    </p:spTree>
  </p:cSld>
  <p:clrMapOvr>
    <a:masterClrMapping/>
  </p:clrMapOvr>
</p:sld>
</file>

<file path=ppt/slides/slide2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4" name="Shape 1994"/>
        <p:cNvGrpSpPr/>
        <p:nvPr/>
      </p:nvGrpSpPr>
      <p:grpSpPr>
        <a:xfrm>
          <a:off x="0" y="0"/>
          <a:ext cx="0" cy="0"/>
          <a:chOff x="0" y="0"/>
          <a:chExt cx="0" cy="0"/>
        </a:xfrm>
      </p:grpSpPr>
      <p:sp>
        <p:nvSpPr>
          <p:cNvPr id="1995" name="Google Shape;1995;g30e66a05e7f_0_6"/>
          <p:cNvSpPr txBox="1"/>
          <p:nvPr>
            <p:ph type="title"/>
          </p:nvPr>
        </p:nvSpPr>
        <p:spPr>
          <a:xfrm>
            <a:off x="838200" y="365125"/>
            <a:ext cx="10515600" cy="762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M</a:t>
            </a:r>
            <a:r>
              <a:rPr lang="en-US"/>
              <a:t>ini OSCE</a:t>
            </a:r>
            <a:r>
              <a:rPr lang="en-US"/>
              <a:t>- 1</a:t>
            </a:r>
            <a:endParaRPr/>
          </a:p>
        </p:txBody>
      </p:sp>
      <p:sp>
        <p:nvSpPr>
          <p:cNvPr id="1996" name="Google Shape;1996;g30e66a05e7f_0_6"/>
          <p:cNvSpPr txBox="1"/>
          <p:nvPr>
            <p:ph idx="1" type="body"/>
          </p:nvPr>
        </p:nvSpPr>
        <p:spPr>
          <a:xfrm>
            <a:off x="719675" y="1305025"/>
            <a:ext cx="10634100" cy="5228400"/>
          </a:xfrm>
          <a:prstGeom prst="rect">
            <a:avLst/>
          </a:prstGeom>
        </p:spPr>
        <p:txBody>
          <a:bodyPr anchorCtr="0" anchor="t" bIns="45700" lIns="91425" spcFirstLastPara="1" rIns="91425" wrap="square" tIns="45700">
            <a:normAutofit/>
          </a:bodyPr>
          <a:lstStyle/>
          <a:p>
            <a:pPr indent="-342900" lvl="0" marL="457200" rtl="0" algn="l">
              <a:spcBef>
                <a:spcPts val="1000"/>
              </a:spcBef>
              <a:spcAft>
                <a:spcPts val="0"/>
              </a:spcAft>
              <a:buSzPts val="1800"/>
              <a:buChar char="❖"/>
            </a:pPr>
            <a:r>
              <a:rPr lang="en-US"/>
              <a:t>1.Name the labelled lines</a:t>
            </a:r>
            <a:endParaRPr/>
          </a:p>
          <a:p>
            <a:pPr indent="-342900" lvl="1" marL="914400" rtl="0" algn="l">
              <a:spcBef>
                <a:spcPts val="0"/>
              </a:spcBef>
              <a:spcAft>
                <a:spcPts val="0"/>
              </a:spcAft>
              <a:buSzPts val="1800"/>
              <a:buChar char="o"/>
            </a:pPr>
            <a:r>
              <a:rPr lang="en-US"/>
              <a:t>A: LH B: Estrogen C: FSH D: Progesterone</a:t>
            </a:r>
            <a:endParaRPr/>
          </a:p>
          <a:p>
            <a:pPr indent="-342900" lvl="1" marL="914400" rtl="0" algn="l">
              <a:spcBef>
                <a:spcPts val="0"/>
              </a:spcBef>
              <a:spcAft>
                <a:spcPts val="0"/>
              </a:spcAft>
              <a:buSzPts val="1800"/>
              <a:buChar char="o"/>
            </a:pPr>
            <a:r>
              <a:rPr lang="en-US"/>
              <a:t>E: follicular phase F: ovulation G: luteal phase</a:t>
            </a:r>
            <a:endParaRPr/>
          </a:p>
          <a:p>
            <a:pPr indent="-342900" lvl="0" marL="457200" rtl="0" algn="l">
              <a:spcBef>
                <a:spcPts val="0"/>
              </a:spcBef>
              <a:spcAft>
                <a:spcPts val="0"/>
              </a:spcAft>
              <a:buSzPts val="1800"/>
              <a:buChar char="❖"/>
            </a:pPr>
            <a:r>
              <a:rPr lang="en-US"/>
              <a:t>2. What is the source of hormones?</a:t>
            </a:r>
            <a:endParaRPr/>
          </a:p>
          <a:p>
            <a:pPr indent="-342900" lvl="1" marL="914400" rtl="0" algn="l">
              <a:spcBef>
                <a:spcPts val="0"/>
              </a:spcBef>
              <a:spcAft>
                <a:spcPts val="0"/>
              </a:spcAft>
              <a:buSzPts val="1800"/>
              <a:buChar char="o"/>
            </a:pPr>
            <a:r>
              <a:rPr lang="en-US"/>
              <a:t>A and C: anterior pituitary	</a:t>
            </a:r>
            <a:endParaRPr/>
          </a:p>
          <a:p>
            <a:pPr indent="-342900" lvl="1" marL="914400" rtl="0" algn="l">
              <a:spcBef>
                <a:spcPts val="0"/>
              </a:spcBef>
              <a:spcAft>
                <a:spcPts val="0"/>
              </a:spcAft>
              <a:buSzPts val="1800"/>
              <a:buChar char="o"/>
            </a:pPr>
            <a:r>
              <a:rPr lang="en-US"/>
              <a:t>B and D: Ovary</a:t>
            </a:r>
            <a:endParaRPr/>
          </a:p>
          <a:p>
            <a:pPr indent="-342900" lvl="0" marL="457200" rtl="0" algn="l">
              <a:spcBef>
                <a:spcPts val="0"/>
              </a:spcBef>
              <a:spcAft>
                <a:spcPts val="0"/>
              </a:spcAft>
              <a:buSzPts val="1800"/>
              <a:buChar char="❖"/>
            </a:pPr>
            <a:r>
              <a:rPr lang="en-US"/>
              <a:t>3. Between E and G, which phase is more constant?</a:t>
            </a:r>
            <a:endParaRPr/>
          </a:p>
          <a:p>
            <a:pPr indent="-342900" lvl="1" marL="914400" rtl="0" algn="l">
              <a:spcBef>
                <a:spcPts val="0"/>
              </a:spcBef>
              <a:spcAft>
                <a:spcPts val="0"/>
              </a:spcAft>
              <a:buSzPts val="1800"/>
              <a:buChar char="o"/>
            </a:pPr>
            <a:r>
              <a:rPr lang="en-US"/>
              <a:t>G</a:t>
            </a:r>
            <a:endParaRPr/>
          </a:p>
          <a:p>
            <a:pPr indent="-342900" lvl="0" marL="457200" rtl="0" algn="l">
              <a:spcBef>
                <a:spcPts val="0"/>
              </a:spcBef>
              <a:spcAft>
                <a:spcPts val="0"/>
              </a:spcAft>
              <a:buSzPts val="1800"/>
              <a:buChar char="❖"/>
            </a:pPr>
            <a:r>
              <a:rPr lang="en-US"/>
              <a:t>4. On what cells does each hormone act on</a:t>
            </a:r>
            <a:endParaRPr/>
          </a:p>
          <a:p>
            <a:pPr indent="-342900" lvl="1" marL="914400" rtl="0" algn="l">
              <a:spcBef>
                <a:spcPts val="0"/>
              </a:spcBef>
              <a:spcAft>
                <a:spcPts val="0"/>
              </a:spcAft>
              <a:buSzPts val="1800"/>
              <a:buChar char="o"/>
            </a:pPr>
            <a:r>
              <a:rPr lang="en-US"/>
              <a:t>A: theca cells</a:t>
            </a:r>
            <a:endParaRPr/>
          </a:p>
          <a:p>
            <a:pPr indent="-342900" lvl="1" marL="914400" rtl="0" algn="l">
              <a:spcBef>
                <a:spcPts val="0"/>
              </a:spcBef>
              <a:spcAft>
                <a:spcPts val="0"/>
              </a:spcAft>
              <a:buSzPts val="1800"/>
              <a:buChar char="o"/>
            </a:pPr>
            <a:r>
              <a:rPr lang="en-US"/>
              <a:t>B: granulosa cells</a:t>
            </a:r>
            <a:endParaRPr/>
          </a:p>
          <a:p>
            <a:pPr indent="-342900" lvl="0" marL="457200" rtl="0" algn="l">
              <a:spcBef>
                <a:spcPts val="0"/>
              </a:spcBef>
              <a:spcAft>
                <a:spcPts val="0"/>
              </a:spcAft>
              <a:buSzPts val="1800"/>
              <a:buChar char="❖"/>
            </a:pPr>
            <a:r>
              <a:rPr lang="en-US"/>
              <a:t>5. Give 3 tests to confirm ovulation</a:t>
            </a:r>
            <a:endParaRPr/>
          </a:p>
          <a:p>
            <a:pPr indent="-342900" lvl="1" marL="914400" rtl="0" algn="l">
              <a:spcBef>
                <a:spcPts val="0"/>
              </a:spcBef>
              <a:spcAft>
                <a:spcPts val="0"/>
              </a:spcAft>
              <a:buSzPts val="1800"/>
              <a:buChar char="o"/>
            </a:pPr>
            <a:r>
              <a:rPr lang="en-US"/>
              <a:t>Basal body temperature, serum progesterone measurement, urinary LH measurement </a:t>
            </a:r>
            <a:endParaRPr/>
          </a:p>
        </p:txBody>
      </p:sp>
      <p:pic>
        <p:nvPicPr>
          <p:cNvPr id="1997" name="Google Shape;1997;g30e66a05e7f_0_6"/>
          <p:cNvPicPr preferRelativeResize="0"/>
          <p:nvPr/>
        </p:nvPicPr>
        <p:blipFill>
          <a:blip r:embed="rId3">
            <a:alphaModFix/>
          </a:blip>
          <a:stretch>
            <a:fillRect/>
          </a:stretch>
        </p:blipFill>
        <p:spPr>
          <a:xfrm>
            <a:off x="8801675" y="1226200"/>
            <a:ext cx="3325250" cy="2470900"/>
          </a:xfrm>
          <a:prstGeom prst="rect">
            <a:avLst/>
          </a:prstGeom>
          <a:noFill/>
          <a:ln>
            <a:noFill/>
          </a:ln>
        </p:spPr>
      </p:pic>
    </p:spTree>
  </p:cSld>
  <p:clrMapOvr>
    <a:masterClrMapping/>
  </p:clrMapOvr>
</p:sld>
</file>

<file path=ppt/slides/slide2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2" name="Shape 2002"/>
        <p:cNvGrpSpPr/>
        <p:nvPr/>
      </p:nvGrpSpPr>
      <p:grpSpPr>
        <a:xfrm>
          <a:off x="0" y="0"/>
          <a:ext cx="0" cy="0"/>
          <a:chOff x="0" y="0"/>
          <a:chExt cx="0" cy="0"/>
        </a:xfrm>
      </p:grpSpPr>
      <p:sp>
        <p:nvSpPr>
          <p:cNvPr id="2003" name="Google Shape;2003;g30ee63f3211_15_81"/>
          <p:cNvSpPr txBox="1"/>
          <p:nvPr>
            <p:ph type="title"/>
          </p:nvPr>
        </p:nvSpPr>
        <p:spPr>
          <a:xfrm>
            <a:off x="831850" y="1709738"/>
            <a:ext cx="10515600" cy="28527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family planning</a:t>
            </a:r>
            <a:endParaRPr/>
          </a:p>
        </p:txBody>
      </p:sp>
    </p:spTree>
  </p:cSld>
  <p:clrMapOvr>
    <a:masterClrMapping/>
  </p:clrMapOvr>
</p:sld>
</file>

<file path=ppt/slides/slide2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8" name="Shape 2008"/>
        <p:cNvGrpSpPr/>
        <p:nvPr/>
      </p:nvGrpSpPr>
      <p:grpSpPr>
        <a:xfrm>
          <a:off x="0" y="0"/>
          <a:ext cx="0" cy="0"/>
          <a:chOff x="0" y="0"/>
          <a:chExt cx="0" cy="0"/>
        </a:xfrm>
      </p:grpSpPr>
      <p:sp>
        <p:nvSpPr>
          <p:cNvPr id="2009" name="Google Shape;2009;g30ee63f3211_15_87"/>
          <p:cNvSpPr txBox="1"/>
          <p:nvPr>
            <p:ph type="title"/>
          </p:nvPr>
        </p:nvSpPr>
        <p:spPr>
          <a:xfrm>
            <a:off x="838200" y="365125"/>
            <a:ext cx="10515600" cy="762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Mini OSCE- 1</a:t>
            </a:r>
            <a:endParaRPr/>
          </a:p>
        </p:txBody>
      </p:sp>
      <p:sp>
        <p:nvSpPr>
          <p:cNvPr id="2010" name="Google Shape;2010;g30ee63f3211_15_87"/>
          <p:cNvSpPr txBox="1"/>
          <p:nvPr>
            <p:ph idx="1" type="body"/>
          </p:nvPr>
        </p:nvSpPr>
        <p:spPr>
          <a:xfrm>
            <a:off x="838200" y="1305025"/>
            <a:ext cx="6467100" cy="4872000"/>
          </a:xfrm>
          <a:prstGeom prst="rect">
            <a:avLst/>
          </a:prstGeom>
        </p:spPr>
        <p:txBody>
          <a:bodyPr anchorCtr="0" anchor="t" bIns="45700" lIns="91425" spcFirstLastPara="1" rIns="91425" wrap="square" tIns="45700">
            <a:normAutofit/>
          </a:bodyPr>
          <a:lstStyle/>
          <a:p>
            <a:pPr indent="-342900" lvl="0" marL="457200" rtl="0" algn="l">
              <a:spcBef>
                <a:spcPts val="1000"/>
              </a:spcBef>
              <a:spcAft>
                <a:spcPts val="0"/>
              </a:spcAft>
              <a:buSzPts val="1800"/>
              <a:buChar char="❖"/>
            </a:pPr>
            <a:r>
              <a:rPr lang="en-US"/>
              <a:t>1. What is this?</a:t>
            </a:r>
            <a:endParaRPr/>
          </a:p>
          <a:p>
            <a:pPr indent="-342900" lvl="1" marL="914400" rtl="0" algn="l">
              <a:spcBef>
                <a:spcPts val="0"/>
              </a:spcBef>
              <a:spcAft>
                <a:spcPts val="0"/>
              </a:spcAft>
              <a:buSzPts val="1800"/>
              <a:buChar char="➢"/>
            </a:pPr>
            <a:r>
              <a:rPr lang="en-US"/>
              <a:t>copper IUD</a:t>
            </a:r>
            <a:endParaRPr/>
          </a:p>
          <a:p>
            <a:pPr indent="-342900" lvl="0" marL="457200" rtl="0" algn="l">
              <a:spcBef>
                <a:spcPts val="0"/>
              </a:spcBef>
              <a:spcAft>
                <a:spcPts val="0"/>
              </a:spcAft>
              <a:buSzPts val="1800"/>
              <a:buChar char="❖"/>
            </a:pPr>
            <a:r>
              <a:rPr lang="en-US"/>
              <a:t>2. </a:t>
            </a:r>
            <a:r>
              <a:rPr lang="en-US"/>
              <a:t>Prerequisites</a:t>
            </a:r>
            <a:endParaRPr/>
          </a:p>
          <a:p>
            <a:pPr indent="-342900" lvl="1" marL="914400" rtl="0" algn="l">
              <a:spcBef>
                <a:spcPts val="0"/>
              </a:spcBef>
              <a:spcAft>
                <a:spcPts val="0"/>
              </a:spcAft>
              <a:buSzPts val="1800"/>
              <a:buChar char="➢"/>
            </a:pPr>
            <a:r>
              <a:rPr lang="en-US"/>
              <a:t>Dysfunctional </a:t>
            </a:r>
            <a:r>
              <a:rPr lang="en-US"/>
              <a:t>uterine</a:t>
            </a:r>
            <a:r>
              <a:rPr lang="en-US"/>
              <a:t> bleeding, contraceptive for long period , emergency contraceptive</a:t>
            </a:r>
            <a:endParaRPr/>
          </a:p>
          <a:p>
            <a:pPr indent="-342900" lvl="0" marL="457200" rtl="0" algn="l">
              <a:spcBef>
                <a:spcPts val="0"/>
              </a:spcBef>
              <a:spcAft>
                <a:spcPts val="0"/>
              </a:spcAft>
              <a:buSzPts val="1800"/>
              <a:buChar char="❖"/>
            </a:pPr>
            <a:r>
              <a:rPr lang="en-US"/>
              <a:t>3. Complication?</a:t>
            </a:r>
            <a:endParaRPr/>
          </a:p>
          <a:p>
            <a:pPr indent="-342900" lvl="1" marL="914400" rtl="0" algn="l">
              <a:spcBef>
                <a:spcPts val="0"/>
              </a:spcBef>
              <a:spcAft>
                <a:spcPts val="0"/>
              </a:spcAft>
              <a:buSzPts val="1800"/>
              <a:buChar char="➢"/>
            </a:pPr>
            <a:r>
              <a:rPr lang="en-US"/>
              <a:t>menorrhagia</a:t>
            </a:r>
            <a:r>
              <a:rPr lang="en-US"/>
              <a:t>  in first several months, PID, expulsion, ectopic pregnancy , perforation </a:t>
            </a:r>
            <a:endParaRPr/>
          </a:p>
          <a:p>
            <a:pPr indent="-342900" lvl="0" marL="457200" rtl="0" algn="l">
              <a:spcBef>
                <a:spcPts val="0"/>
              </a:spcBef>
              <a:spcAft>
                <a:spcPts val="0"/>
              </a:spcAft>
              <a:buSzPts val="1800"/>
              <a:buChar char="❖"/>
            </a:pPr>
            <a:r>
              <a:rPr lang="en-US"/>
              <a:t>4. If she get pregnant with IUCD what is the </a:t>
            </a:r>
            <a:r>
              <a:rPr lang="en-US"/>
              <a:t>management</a:t>
            </a:r>
            <a:r>
              <a:rPr lang="en-US"/>
              <a:t>? </a:t>
            </a:r>
            <a:endParaRPr/>
          </a:p>
          <a:p>
            <a:pPr indent="-342900" lvl="1" marL="914400" rtl="0" algn="l">
              <a:spcBef>
                <a:spcPts val="0"/>
              </a:spcBef>
              <a:spcAft>
                <a:spcPts val="0"/>
              </a:spcAft>
              <a:buSzPts val="1800"/>
              <a:buChar char="➢"/>
            </a:pPr>
            <a:r>
              <a:rPr lang="en-US"/>
              <a:t>if GA less than 12w: remove IUD</a:t>
            </a:r>
            <a:endParaRPr/>
          </a:p>
        </p:txBody>
      </p:sp>
      <p:pic>
        <p:nvPicPr>
          <p:cNvPr id="2011" name="Google Shape;2011;g30ee63f3211_15_87"/>
          <p:cNvPicPr preferRelativeResize="0"/>
          <p:nvPr/>
        </p:nvPicPr>
        <p:blipFill>
          <a:blip r:embed="rId3">
            <a:alphaModFix/>
          </a:blip>
          <a:stretch>
            <a:fillRect/>
          </a:stretch>
        </p:blipFill>
        <p:spPr>
          <a:xfrm>
            <a:off x="7419150" y="1624025"/>
            <a:ext cx="4209625" cy="3609975"/>
          </a:xfrm>
          <a:prstGeom prst="rect">
            <a:avLst/>
          </a:prstGeom>
          <a:noFill/>
          <a:ln>
            <a:noFill/>
          </a:ln>
        </p:spPr>
      </p:pic>
    </p:spTree>
  </p:cSld>
  <p:clrMapOvr>
    <a:masterClrMapping/>
  </p:clrMapOvr>
</p:sld>
</file>

<file path=ppt/slides/slide2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6" name="Shape 2016"/>
        <p:cNvGrpSpPr/>
        <p:nvPr/>
      </p:nvGrpSpPr>
      <p:grpSpPr>
        <a:xfrm>
          <a:off x="0" y="0"/>
          <a:ext cx="0" cy="0"/>
          <a:chOff x="0" y="0"/>
          <a:chExt cx="0" cy="0"/>
        </a:xfrm>
      </p:grpSpPr>
      <p:sp>
        <p:nvSpPr>
          <p:cNvPr id="2017" name="Google Shape;2017;g30ee63f3211_15_96"/>
          <p:cNvSpPr txBox="1"/>
          <p:nvPr>
            <p:ph type="title"/>
          </p:nvPr>
        </p:nvSpPr>
        <p:spPr>
          <a:xfrm>
            <a:off x="838200" y="365125"/>
            <a:ext cx="10515600" cy="762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Mini OSCE- 2</a:t>
            </a:r>
            <a:endParaRPr/>
          </a:p>
        </p:txBody>
      </p:sp>
      <p:sp>
        <p:nvSpPr>
          <p:cNvPr id="2018" name="Google Shape;2018;g30ee63f3211_15_96"/>
          <p:cNvSpPr txBox="1"/>
          <p:nvPr>
            <p:ph idx="1" type="body"/>
          </p:nvPr>
        </p:nvSpPr>
        <p:spPr>
          <a:xfrm>
            <a:off x="838200" y="1305026"/>
            <a:ext cx="10515600" cy="4872000"/>
          </a:xfrm>
          <a:prstGeom prst="rect">
            <a:avLst/>
          </a:prstGeom>
        </p:spPr>
        <p:txBody>
          <a:bodyPr anchorCtr="0" anchor="t" bIns="45700" lIns="91425" spcFirstLastPara="1" rIns="91425" wrap="square" tIns="45700">
            <a:normAutofit/>
          </a:bodyPr>
          <a:lstStyle/>
          <a:p>
            <a:pPr indent="-342900" lvl="0" marL="457200" rtl="0" algn="l">
              <a:spcBef>
                <a:spcPts val="1000"/>
              </a:spcBef>
              <a:spcAft>
                <a:spcPts val="0"/>
              </a:spcAft>
              <a:buSzPts val="1800"/>
              <a:buChar char="❖"/>
            </a:pPr>
            <a:r>
              <a:rPr b="1" lang="en-US"/>
              <a:t>a case of a woman who wishes to use a contraceptive that is long-term and reversible, and she suffers from heavy menstrual bleeding and dysmenorrhea</a:t>
            </a:r>
            <a:endParaRPr b="1"/>
          </a:p>
          <a:p>
            <a:pPr indent="-342900" lvl="0" marL="457200" rtl="0" algn="l">
              <a:spcBef>
                <a:spcPts val="0"/>
              </a:spcBef>
              <a:spcAft>
                <a:spcPts val="0"/>
              </a:spcAft>
              <a:buSzPts val="1800"/>
              <a:buChar char="❖"/>
            </a:pPr>
            <a:r>
              <a:rPr lang="en-US"/>
              <a:t>1. Mention 2 long term contraceptives</a:t>
            </a:r>
            <a:endParaRPr/>
          </a:p>
          <a:p>
            <a:pPr indent="-342900" lvl="1" marL="914400" rtl="0" algn="l">
              <a:spcBef>
                <a:spcPts val="0"/>
              </a:spcBef>
              <a:spcAft>
                <a:spcPts val="0"/>
              </a:spcAft>
              <a:buSzPts val="1800"/>
              <a:buChar char="➢"/>
            </a:pPr>
            <a:r>
              <a:rPr lang="en-US"/>
              <a:t>Intrauterine device (copper or mirena), Implanon, depo-</a:t>
            </a:r>
            <a:r>
              <a:rPr lang="en-US"/>
              <a:t>provera</a:t>
            </a:r>
            <a:endParaRPr/>
          </a:p>
          <a:p>
            <a:pPr indent="-342900" lvl="0" marL="457200" rtl="0" algn="l">
              <a:spcBef>
                <a:spcPts val="0"/>
              </a:spcBef>
              <a:spcAft>
                <a:spcPts val="0"/>
              </a:spcAft>
              <a:buSzPts val="1800"/>
              <a:buChar char="❖"/>
            </a:pPr>
            <a:r>
              <a:rPr lang="en-US"/>
              <a:t>2. Which contraceptive is best for her, and justify your answer</a:t>
            </a:r>
            <a:endParaRPr/>
          </a:p>
          <a:p>
            <a:pPr indent="-342900" lvl="1" marL="914400" rtl="0" algn="l">
              <a:spcBef>
                <a:spcPts val="0"/>
              </a:spcBef>
              <a:spcAft>
                <a:spcPts val="0"/>
              </a:spcAft>
              <a:buSzPts val="1800"/>
              <a:buChar char="➢"/>
            </a:pPr>
            <a:r>
              <a:rPr lang="en-US"/>
              <a:t>Mirena, because the progesterone in it opposes the estrogen and decreases the heavy menstrual bleeding</a:t>
            </a:r>
            <a:endParaRPr/>
          </a:p>
          <a:p>
            <a:pPr indent="-342900" lvl="0" marL="457200" rtl="0" algn="l">
              <a:spcBef>
                <a:spcPts val="0"/>
              </a:spcBef>
              <a:spcAft>
                <a:spcPts val="0"/>
              </a:spcAft>
              <a:buSzPts val="1800"/>
              <a:buChar char="❖"/>
            </a:pPr>
            <a:r>
              <a:rPr lang="en-US"/>
              <a:t>3. Mention 4 side effects of the contraceptive you chose</a:t>
            </a:r>
            <a:endParaRPr/>
          </a:p>
          <a:p>
            <a:pPr indent="-342900" lvl="1" marL="914400" rtl="0" algn="l">
              <a:spcBef>
                <a:spcPts val="0"/>
              </a:spcBef>
              <a:spcAft>
                <a:spcPts val="0"/>
              </a:spcAft>
              <a:buSzPts val="1800"/>
              <a:buChar char="➢"/>
            </a:pPr>
            <a:r>
              <a:rPr lang="en-US"/>
              <a:t>Amenorrhea, irregular bleeding, PMS-like symptoms, infection</a:t>
            </a:r>
            <a:endParaRPr/>
          </a:p>
          <a:p>
            <a:pPr indent="-342900" lvl="0" marL="457200" rtl="0" algn="l">
              <a:spcBef>
                <a:spcPts val="0"/>
              </a:spcBef>
              <a:spcAft>
                <a:spcPts val="0"/>
              </a:spcAft>
              <a:buSzPts val="1800"/>
              <a:buChar char="❖"/>
            </a:pPr>
            <a:r>
              <a:rPr lang="en-US"/>
              <a:t>4. Mechanism of action of the contraceptive</a:t>
            </a:r>
            <a:endParaRPr/>
          </a:p>
          <a:p>
            <a:pPr indent="-342900" lvl="1" marL="914400" rtl="0" algn="l">
              <a:spcBef>
                <a:spcPts val="0"/>
              </a:spcBef>
              <a:spcAft>
                <a:spcPts val="0"/>
              </a:spcAft>
              <a:buSzPts val="1800"/>
              <a:buChar char="➢"/>
            </a:pPr>
            <a:r>
              <a:rPr lang="en-US"/>
              <a:t>Thickens cervical mucus, thins endometrium, local inflammatory reaction </a:t>
            </a:r>
            <a:endParaRPr/>
          </a:p>
        </p:txBody>
      </p:sp>
    </p:spTree>
  </p:cSld>
  <p:clrMapOvr>
    <a:masterClrMapping/>
  </p:clrMapOvr>
</p:sld>
</file>

<file path=ppt/slides/slide2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2" name="Shape 2022"/>
        <p:cNvGrpSpPr/>
        <p:nvPr/>
      </p:nvGrpSpPr>
      <p:grpSpPr>
        <a:xfrm>
          <a:off x="0" y="0"/>
          <a:ext cx="0" cy="0"/>
          <a:chOff x="0" y="0"/>
          <a:chExt cx="0" cy="0"/>
        </a:xfrm>
      </p:grpSpPr>
      <p:sp>
        <p:nvSpPr>
          <p:cNvPr id="2023" name="Google Shape;2023;p224"/>
          <p:cNvSpPr txBox="1"/>
          <p:nvPr>
            <p:ph type="ctrTitle"/>
          </p:nvPr>
        </p:nvSpPr>
        <p:spPr>
          <a:xfrm>
            <a:off x="1524000" y="1122363"/>
            <a:ext cx="9144000" cy="2387600"/>
          </a:xfrm>
          <a:prstGeom prst="rect">
            <a:avLst/>
          </a:prstGeom>
          <a:noFill/>
          <a:ln>
            <a:noFill/>
          </a:ln>
          <a:effectLst>
            <a:outerShdw blurRad="50800" rotWithShape="0" algn="t" dir="5400000" dist="38100">
              <a:srgbClr val="000000">
                <a:alpha val="40000"/>
              </a:srgbClr>
            </a:outerShdw>
          </a:effectLst>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6000"/>
              <a:buFont typeface="Arial Black"/>
              <a:buNone/>
            </a:pPr>
            <a:r>
              <a:rPr lang="en-US"/>
              <a:t>د.مالك</a:t>
            </a:r>
            <a:endParaRPr/>
          </a:p>
        </p:txBody>
      </p:sp>
      <p:sp>
        <p:nvSpPr>
          <p:cNvPr id="2024" name="Google Shape;2024;p224"/>
          <p:cNvSpPr txBox="1"/>
          <p:nvPr>
            <p:ph idx="1" type="subTitle"/>
          </p:nvPr>
        </p:nvSpPr>
        <p:spPr>
          <a:xfrm>
            <a:off x="1524000" y="3602038"/>
            <a:ext cx="9144000" cy="1655762"/>
          </a:xfrm>
          <a:prstGeom prst="rect">
            <a:avLst/>
          </a:prstGeom>
          <a:noFill/>
          <a:ln>
            <a:noFill/>
          </a:ln>
          <a:effectLst>
            <a:outerShdw blurRad="50800" rotWithShape="0" algn="t" dir="5400000" dist="38100">
              <a:srgbClr val="000000">
                <a:alpha val="40000"/>
              </a:srgbClr>
            </a:outerShdw>
          </a:effectLst>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2400"/>
              <a:buNone/>
            </a:pPr>
            <a:br>
              <a:rPr b="1" lang="en-US"/>
            </a:br>
            <a:r>
              <a:rPr b="1" lang="en-US"/>
              <a:t>اي معلومة مكتوبه هون ومش مكتوبه ب سلايدات الدكتور هي من تبيضات الريكورد </a:t>
            </a:r>
            <a:endParaRPr/>
          </a:p>
          <a:p>
            <a:pPr indent="0" lvl="0" marL="0" rtl="0" algn="ctr">
              <a:lnSpc>
                <a:spcPct val="90000"/>
              </a:lnSpc>
              <a:spcBef>
                <a:spcPts val="1000"/>
              </a:spcBef>
              <a:spcAft>
                <a:spcPts val="0"/>
              </a:spcAft>
              <a:buClr>
                <a:schemeClr val="lt1"/>
              </a:buClr>
              <a:buSzPts val="2400"/>
              <a:buNone/>
            </a:pPr>
            <a:r>
              <a:rPr b="1" lang="en-US"/>
              <a:t>ف ادرسوها </a:t>
            </a:r>
            <a:endParaRPr b="1"/>
          </a:p>
          <a:p>
            <a:pPr indent="0" lvl="0" marL="0" rtl="0" algn="ctr">
              <a:lnSpc>
                <a:spcPct val="90000"/>
              </a:lnSpc>
              <a:spcBef>
                <a:spcPts val="1000"/>
              </a:spcBef>
              <a:spcAft>
                <a:spcPts val="0"/>
              </a:spcAft>
              <a:buClr>
                <a:schemeClr val="lt1"/>
              </a:buClr>
              <a:buSzPts val="2400"/>
              <a:buNone/>
            </a:pPr>
            <a:r>
              <a:t/>
            </a:r>
            <a:endParaRPr b="1"/>
          </a:p>
        </p:txBody>
      </p:sp>
    </p:spTree>
  </p:cSld>
  <p:clrMapOvr>
    <a:masterClrMapping/>
  </p:clrMapOvr>
</p:sld>
</file>

<file path=ppt/slides/slide2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8" name="Shape 2028"/>
        <p:cNvGrpSpPr/>
        <p:nvPr/>
      </p:nvGrpSpPr>
      <p:grpSpPr>
        <a:xfrm>
          <a:off x="0" y="0"/>
          <a:ext cx="0" cy="0"/>
          <a:chOff x="0" y="0"/>
          <a:chExt cx="0" cy="0"/>
        </a:xfrm>
      </p:grpSpPr>
      <p:sp>
        <p:nvSpPr>
          <p:cNvPr id="2029" name="Google Shape;2029;p22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45515E"/>
              </a:buClr>
              <a:buSzPts val="6000"/>
              <a:buFont typeface="Calibri"/>
              <a:buNone/>
            </a:pPr>
            <a:r>
              <a:rPr lang="en-US"/>
              <a:t>PPH</a:t>
            </a:r>
            <a:endParaRPr/>
          </a:p>
        </p:txBody>
      </p:sp>
    </p:spTree>
  </p:cSld>
  <p:clrMapOvr>
    <a:masterClrMapping/>
  </p:clrMapOvr>
</p:sld>
</file>

<file path=ppt/slides/slide2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3" name="Shape 2033"/>
        <p:cNvGrpSpPr/>
        <p:nvPr/>
      </p:nvGrpSpPr>
      <p:grpSpPr>
        <a:xfrm>
          <a:off x="0" y="0"/>
          <a:ext cx="0" cy="0"/>
          <a:chOff x="0" y="0"/>
          <a:chExt cx="0" cy="0"/>
        </a:xfrm>
      </p:grpSpPr>
      <p:sp>
        <p:nvSpPr>
          <p:cNvPr id="2034" name="Google Shape;2034;p227"/>
          <p:cNvSpPr txBox="1"/>
          <p:nvPr>
            <p:ph type="title"/>
          </p:nvPr>
        </p:nvSpPr>
        <p:spPr>
          <a:xfrm>
            <a:off x="838200" y="80075"/>
            <a:ext cx="10515600" cy="7623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1   </a:t>
            </a:r>
            <a:endParaRPr/>
          </a:p>
        </p:txBody>
      </p:sp>
      <p:sp>
        <p:nvSpPr>
          <p:cNvPr id="2035" name="Google Shape;2035;p227"/>
          <p:cNvSpPr txBox="1"/>
          <p:nvPr>
            <p:ph idx="1" type="body"/>
          </p:nvPr>
        </p:nvSpPr>
        <p:spPr>
          <a:xfrm>
            <a:off x="462000" y="1187650"/>
            <a:ext cx="11268000" cy="5418900"/>
          </a:xfrm>
          <a:prstGeom prst="rect">
            <a:avLst/>
          </a:prstGeom>
          <a:noFill/>
          <a:ln>
            <a:noFill/>
          </a:ln>
        </p:spPr>
        <p:txBody>
          <a:bodyPr anchorCtr="0" anchor="t" bIns="45700" lIns="91425" spcFirstLastPara="1" rIns="91425" wrap="square" tIns="45700">
            <a:normAutofit fontScale="85000" lnSpcReduction="20000"/>
          </a:bodyPr>
          <a:lstStyle/>
          <a:p>
            <a:pPr indent="-332105" lvl="0" marL="457200" rtl="0" algn="l">
              <a:lnSpc>
                <a:spcPct val="90000"/>
              </a:lnSpc>
              <a:spcBef>
                <a:spcPts val="1000"/>
              </a:spcBef>
              <a:spcAft>
                <a:spcPts val="0"/>
              </a:spcAft>
              <a:buSzPct val="65725"/>
              <a:buChar char="●"/>
            </a:pPr>
            <a:r>
              <a:rPr b="1" lang="en-US" sz="2917"/>
              <a:t>one of causes of PPH:</a:t>
            </a:r>
            <a:endParaRPr b="1" sz="2917"/>
          </a:p>
          <a:p>
            <a:pPr indent="-212090" lvl="1" marL="685800" rtl="0" algn="l">
              <a:lnSpc>
                <a:spcPct val="90000"/>
              </a:lnSpc>
              <a:spcBef>
                <a:spcPts val="500"/>
              </a:spcBef>
              <a:spcAft>
                <a:spcPts val="0"/>
              </a:spcAft>
              <a:buClr>
                <a:srgbClr val="45515E"/>
              </a:buClr>
              <a:buSzPct val="100000"/>
              <a:buChar char="o"/>
            </a:pPr>
            <a:r>
              <a:rPr lang="en-US" sz="2517"/>
              <a:t>Placenta </a:t>
            </a:r>
            <a:r>
              <a:rPr lang="en-US" sz="2517"/>
              <a:t>accreta</a:t>
            </a:r>
            <a:r>
              <a:rPr lang="en-US" sz="2517"/>
              <a:t> (</a:t>
            </a:r>
            <a:r>
              <a:rPr b="1" lang="en-US" sz="2517">
                <a:solidFill>
                  <a:srgbClr val="1155CC"/>
                </a:solidFill>
              </a:rPr>
              <a:t>Abnormal placentation</a:t>
            </a:r>
            <a:r>
              <a:rPr lang="en-US" sz="2517"/>
              <a:t>)</a:t>
            </a:r>
            <a:endParaRPr sz="2517"/>
          </a:p>
          <a:p>
            <a:pPr indent="-208280" lvl="0" marL="228600" rtl="0" algn="l">
              <a:lnSpc>
                <a:spcPct val="90000"/>
              </a:lnSpc>
              <a:spcBef>
                <a:spcPts val="1000"/>
              </a:spcBef>
              <a:spcAft>
                <a:spcPts val="0"/>
              </a:spcAft>
              <a:buClr>
                <a:srgbClr val="45515E"/>
              </a:buClr>
              <a:buSzPct val="100000"/>
              <a:buChar char="❖"/>
            </a:pPr>
            <a:r>
              <a:rPr b="1" lang="en-US" sz="2917"/>
              <a:t>Calculate obstetric shock index and if patient need intensive resuscitation and blood transfusion</a:t>
            </a:r>
            <a:endParaRPr b="1" sz="2917"/>
          </a:p>
          <a:p>
            <a:pPr indent="0" lvl="0" marL="228600" rtl="0" algn="l">
              <a:lnSpc>
                <a:spcPct val="90000"/>
              </a:lnSpc>
              <a:spcBef>
                <a:spcPts val="1000"/>
              </a:spcBef>
              <a:spcAft>
                <a:spcPts val="0"/>
              </a:spcAft>
              <a:buNone/>
            </a:pPr>
            <a:r>
              <a:rPr lang="en-US" sz="2917">
                <a:solidFill>
                  <a:srgbClr val="1155CC"/>
                </a:solidFill>
              </a:rPr>
              <a:t>Pulse rate divided by systolic blood pressure (PR/SBP)</a:t>
            </a:r>
            <a:endParaRPr sz="2917">
              <a:solidFill>
                <a:srgbClr val="1155CC"/>
              </a:solidFill>
            </a:endParaRPr>
          </a:p>
          <a:p>
            <a:pPr indent="0" lvl="0" marL="228600" rtl="0" algn="l">
              <a:lnSpc>
                <a:spcPct val="90000"/>
              </a:lnSpc>
              <a:spcBef>
                <a:spcPts val="1000"/>
              </a:spcBef>
              <a:spcAft>
                <a:spcPts val="0"/>
              </a:spcAft>
              <a:buNone/>
            </a:pPr>
            <a:r>
              <a:rPr lang="en-US" sz="2917">
                <a:solidFill>
                  <a:srgbClr val="1155CC"/>
                </a:solidFill>
              </a:rPr>
              <a:t>PR/SBP &gt;1 is associated with substantial postpartum hemorrhage and the need for intensive resuscitation and blood transfusion (what is the next step if &gt;1 ?)</a:t>
            </a:r>
            <a:endParaRPr sz="2917">
              <a:solidFill>
                <a:srgbClr val="1155CC"/>
              </a:solidFill>
            </a:endParaRPr>
          </a:p>
          <a:p>
            <a:pPr indent="-208280" lvl="0" marL="228600" rtl="0" algn="l">
              <a:lnSpc>
                <a:spcPct val="90000"/>
              </a:lnSpc>
              <a:spcBef>
                <a:spcPts val="1000"/>
              </a:spcBef>
              <a:spcAft>
                <a:spcPts val="0"/>
              </a:spcAft>
              <a:buClr>
                <a:srgbClr val="45515E"/>
              </a:buClr>
              <a:buSzPct val="100000"/>
              <a:buChar char="❖"/>
            </a:pPr>
            <a:r>
              <a:rPr b="1" lang="en-US" sz="2917"/>
              <a:t>Mention predisposing factors for PPH</a:t>
            </a:r>
            <a:endParaRPr b="1" sz="2917"/>
          </a:p>
          <a:p>
            <a:pPr indent="-50800" lvl="0" marL="228600" rtl="0" algn="l">
              <a:lnSpc>
                <a:spcPct val="90000"/>
              </a:lnSpc>
              <a:spcBef>
                <a:spcPts val="1000"/>
              </a:spcBef>
              <a:spcAft>
                <a:spcPts val="0"/>
              </a:spcAft>
              <a:buClr>
                <a:srgbClr val="45515E"/>
              </a:buClr>
              <a:buSzPct val="95967"/>
              <a:buNone/>
            </a:pPr>
            <a:r>
              <a:rPr b="1" lang="en-US" sz="2917">
                <a:solidFill>
                  <a:schemeClr val="dk1"/>
                </a:solidFill>
              </a:rPr>
              <a:t>Antepartum</a:t>
            </a:r>
            <a:r>
              <a:rPr lang="en-US" sz="2917"/>
              <a:t>: </a:t>
            </a:r>
            <a:r>
              <a:rPr lang="en-US" sz="2917">
                <a:solidFill>
                  <a:srgbClr val="1155CC"/>
                </a:solidFill>
              </a:rPr>
              <a:t>Previous PPH or manual removal of placenta Abruption/previa, Fetal demise, Gestational hypertension, Over distended uterus, Bleeding disorder.</a:t>
            </a:r>
            <a:endParaRPr sz="2917">
              <a:solidFill>
                <a:srgbClr val="1155CC"/>
              </a:solidFill>
            </a:endParaRPr>
          </a:p>
          <a:p>
            <a:pPr indent="-50800" lvl="0" marL="228600" rtl="0" algn="l">
              <a:lnSpc>
                <a:spcPct val="90000"/>
              </a:lnSpc>
              <a:spcBef>
                <a:spcPts val="1000"/>
              </a:spcBef>
              <a:spcAft>
                <a:spcPts val="0"/>
              </a:spcAft>
              <a:buClr>
                <a:srgbClr val="45515E"/>
              </a:buClr>
              <a:buSzPct val="95967"/>
              <a:buNone/>
            </a:pPr>
            <a:r>
              <a:rPr b="1" lang="en-US" sz="2917">
                <a:solidFill>
                  <a:schemeClr val="dk1"/>
                </a:solidFill>
              </a:rPr>
              <a:t>Intrapartum:</a:t>
            </a:r>
            <a:r>
              <a:rPr lang="en-US" sz="2917">
                <a:solidFill>
                  <a:schemeClr val="dk1"/>
                </a:solidFill>
              </a:rPr>
              <a:t> </a:t>
            </a:r>
            <a:r>
              <a:rPr lang="en-US" sz="2917">
                <a:solidFill>
                  <a:srgbClr val="1155CC"/>
                </a:solidFill>
              </a:rPr>
              <a:t>Operative delivery, Prolonged or rapid labour, Induction or </a:t>
            </a:r>
            <a:r>
              <a:rPr lang="en-US" sz="2917">
                <a:solidFill>
                  <a:srgbClr val="1155CC"/>
                </a:solidFill>
              </a:rPr>
              <a:t>augmentation,</a:t>
            </a:r>
            <a:r>
              <a:rPr lang="en-US" sz="2917">
                <a:solidFill>
                  <a:srgbClr val="1155CC"/>
                </a:solidFill>
              </a:rPr>
              <a:t> Chorioamnionitis, Shoulder dystocia, Internal podalic version ,Coagulopathy.</a:t>
            </a:r>
            <a:endParaRPr sz="2917">
              <a:solidFill>
                <a:srgbClr val="1155CC"/>
              </a:solidFill>
            </a:endParaRPr>
          </a:p>
          <a:p>
            <a:pPr indent="-50800" lvl="0" marL="228600" rtl="0" algn="l">
              <a:lnSpc>
                <a:spcPct val="90000"/>
              </a:lnSpc>
              <a:spcBef>
                <a:spcPts val="1000"/>
              </a:spcBef>
              <a:spcAft>
                <a:spcPts val="0"/>
              </a:spcAft>
              <a:buClr>
                <a:srgbClr val="45515E"/>
              </a:buClr>
              <a:buSzPct val="95967"/>
              <a:buNone/>
            </a:pPr>
            <a:r>
              <a:rPr b="1" lang="en-US" sz="2917">
                <a:solidFill>
                  <a:schemeClr val="dk1"/>
                </a:solidFill>
              </a:rPr>
              <a:t>Postpartum: </a:t>
            </a:r>
            <a:r>
              <a:rPr lang="en-US" sz="2917">
                <a:solidFill>
                  <a:srgbClr val="1155CC"/>
                </a:solidFill>
              </a:rPr>
              <a:t>Lacerations or episiotomy Retained placental/ placental abnormalities Uterine rupture / inversion Coagulopathy</a:t>
            </a:r>
            <a:endParaRPr sz="2917">
              <a:solidFill>
                <a:srgbClr val="1155CC"/>
              </a:solidFill>
            </a:endParaRPr>
          </a:p>
          <a:p>
            <a:pPr indent="-50800" lvl="0" marL="228600" rtl="0" algn="l">
              <a:lnSpc>
                <a:spcPct val="90000"/>
              </a:lnSpc>
              <a:spcBef>
                <a:spcPts val="1000"/>
              </a:spcBef>
              <a:spcAft>
                <a:spcPts val="0"/>
              </a:spcAft>
              <a:buClr>
                <a:srgbClr val="45515E"/>
              </a:buClr>
              <a:buSzPct val="95967"/>
              <a:buNone/>
            </a:pPr>
            <a:r>
              <a:t/>
            </a:r>
            <a:endParaRPr sz="2917">
              <a:solidFill>
                <a:srgbClr val="1155CC"/>
              </a:solidFill>
            </a:endParaRPr>
          </a:p>
        </p:txBody>
      </p:sp>
      <p:pic>
        <p:nvPicPr>
          <p:cNvPr id="2036" name="Google Shape;2036;p227"/>
          <p:cNvPicPr preferRelativeResize="0"/>
          <p:nvPr/>
        </p:nvPicPr>
        <p:blipFill rotWithShape="1">
          <a:blip r:embed="rId3">
            <a:alphaModFix/>
          </a:blip>
          <a:srcRect b="0" l="0" r="0" t="0"/>
          <a:stretch/>
        </p:blipFill>
        <p:spPr>
          <a:xfrm>
            <a:off x="11083450" y="1187650"/>
            <a:ext cx="1022851" cy="1377800"/>
          </a:xfrm>
          <a:prstGeom prst="rect">
            <a:avLst/>
          </a:prstGeom>
          <a:noFill/>
          <a:ln>
            <a:noFill/>
          </a:ln>
        </p:spPr>
      </p:pic>
      <p:sp>
        <p:nvSpPr>
          <p:cNvPr id="2037" name="Google Shape;2037;p227"/>
          <p:cNvSpPr txBox="1"/>
          <p:nvPr/>
        </p:nvSpPr>
        <p:spPr>
          <a:xfrm>
            <a:off x="10607039" y="-14702"/>
            <a:ext cx="1584961" cy="369332"/>
          </a:xfrm>
          <a:prstGeom prst="rect">
            <a:avLst/>
          </a:prstGeom>
          <a:solidFill>
            <a:schemeClr val="lt1"/>
          </a:solidFill>
          <a:ln cap="flat" cmpd="sng" w="12700">
            <a:solidFill>
              <a:srgbClr val="FF00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0000"/>
                </a:solidFill>
                <a:latin typeface="Calibri"/>
                <a:ea typeface="Calibri"/>
                <a:cs typeface="Calibri"/>
                <a:sym typeface="Calibri"/>
              </a:rPr>
              <a:t>السؤال مش كامل </a:t>
            </a:r>
            <a:endParaRPr sz="1800">
              <a:solidFill>
                <a:srgbClr val="FF0000"/>
              </a:solidFill>
              <a:latin typeface="Calibri"/>
              <a:ea typeface="Calibri"/>
              <a:cs typeface="Calibri"/>
              <a:sym typeface="Calibri"/>
            </a:endParaRPr>
          </a:p>
        </p:txBody>
      </p:sp>
    </p:spTree>
  </p:cSld>
  <p:clrMapOvr>
    <a:masterClrMapping/>
  </p:clrMapOvr>
</p:sld>
</file>

<file path=ppt/slides/slide2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1" name="Shape 2041"/>
        <p:cNvGrpSpPr/>
        <p:nvPr/>
      </p:nvGrpSpPr>
      <p:grpSpPr>
        <a:xfrm>
          <a:off x="0" y="0"/>
          <a:ext cx="0" cy="0"/>
          <a:chOff x="0" y="0"/>
          <a:chExt cx="0" cy="0"/>
        </a:xfrm>
      </p:grpSpPr>
      <p:sp>
        <p:nvSpPr>
          <p:cNvPr id="2042" name="Google Shape;2042;p22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45515E"/>
              </a:buClr>
              <a:buSzPts val="6000"/>
              <a:buFont typeface="Calibri"/>
              <a:buNone/>
            </a:pPr>
            <a:r>
              <a:rPr lang="en-US"/>
              <a:t>Preterm labor </a:t>
            </a:r>
            <a:endParaRPr/>
          </a:p>
        </p:txBody>
      </p:sp>
    </p:spTree>
  </p:cSld>
  <p:clrMapOvr>
    <a:masterClrMapping/>
  </p:clrMapOvr>
</p:sld>
</file>

<file path=ppt/slides/slide2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6" name="Shape 2046"/>
        <p:cNvGrpSpPr/>
        <p:nvPr/>
      </p:nvGrpSpPr>
      <p:grpSpPr>
        <a:xfrm>
          <a:off x="0" y="0"/>
          <a:ext cx="0" cy="0"/>
          <a:chOff x="0" y="0"/>
          <a:chExt cx="0" cy="0"/>
        </a:xfrm>
      </p:grpSpPr>
      <p:sp>
        <p:nvSpPr>
          <p:cNvPr id="2047" name="Google Shape;2047;p228"/>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Definitions</a:t>
            </a:r>
            <a:endParaRPr/>
          </a:p>
        </p:txBody>
      </p:sp>
      <p:sp>
        <p:nvSpPr>
          <p:cNvPr id="2048" name="Google Shape;2048;p228"/>
          <p:cNvSpPr txBox="1"/>
          <p:nvPr>
            <p:ph idx="1" type="body"/>
          </p:nvPr>
        </p:nvSpPr>
        <p:spPr>
          <a:xfrm>
            <a:off x="838200" y="1305026"/>
            <a:ext cx="10515600" cy="48719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800"/>
              <a:buChar char="❖"/>
            </a:pPr>
            <a:r>
              <a:rPr b="1" lang="en-US" u="sng"/>
              <a:t>PTL</a:t>
            </a:r>
            <a:r>
              <a:rPr lang="en-US"/>
              <a:t>-The occurrence of regular uterine contraction associated with</a:t>
            </a:r>
            <a:endParaRPr/>
          </a:p>
          <a:p>
            <a:pPr indent="0" lvl="0" marL="0" rtl="0" algn="l">
              <a:lnSpc>
                <a:spcPct val="90000"/>
              </a:lnSpc>
              <a:spcBef>
                <a:spcPts val="1000"/>
              </a:spcBef>
              <a:spcAft>
                <a:spcPts val="0"/>
              </a:spcAft>
              <a:buClr>
                <a:srgbClr val="45515E"/>
              </a:buClr>
              <a:buSzPts val="2800"/>
              <a:buNone/>
            </a:pPr>
            <a:r>
              <a:rPr lang="en-US"/>
              <a:t>cervical changes before 37 completed weeks +/- PPROM</a:t>
            </a:r>
            <a:endParaRPr/>
          </a:p>
          <a:p>
            <a:pPr indent="-228600" lvl="0" marL="228600" rtl="0" algn="l">
              <a:lnSpc>
                <a:spcPct val="90000"/>
              </a:lnSpc>
              <a:spcBef>
                <a:spcPts val="1000"/>
              </a:spcBef>
              <a:spcAft>
                <a:spcPts val="0"/>
              </a:spcAft>
              <a:buClr>
                <a:srgbClr val="45515E"/>
              </a:buClr>
              <a:buSzPts val="2800"/>
              <a:buChar char="❖"/>
            </a:pPr>
            <a:r>
              <a:rPr b="1" lang="en-US" u="sng"/>
              <a:t>Threatened PLT- </a:t>
            </a:r>
            <a:r>
              <a:rPr lang="en-US"/>
              <a:t>regular uterine contractions without cervical</a:t>
            </a:r>
            <a:endParaRPr/>
          </a:p>
          <a:p>
            <a:pPr indent="0" lvl="0" marL="0" rtl="0" algn="l">
              <a:lnSpc>
                <a:spcPct val="90000"/>
              </a:lnSpc>
              <a:spcBef>
                <a:spcPts val="1000"/>
              </a:spcBef>
              <a:spcAft>
                <a:spcPts val="0"/>
              </a:spcAft>
              <a:buClr>
                <a:srgbClr val="45515E"/>
              </a:buClr>
              <a:buSzPts val="2800"/>
              <a:buNone/>
            </a:pPr>
            <a:r>
              <a:rPr lang="en-US"/>
              <a:t>changes</a:t>
            </a:r>
            <a:endParaRPr/>
          </a:p>
          <a:p>
            <a:pPr indent="-228600" lvl="0" marL="228600" rtl="0" algn="l">
              <a:lnSpc>
                <a:spcPct val="90000"/>
              </a:lnSpc>
              <a:spcBef>
                <a:spcPts val="1000"/>
              </a:spcBef>
              <a:spcAft>
                <a:spcPts val="0"/>
              </a:spcAft>
              <a:buClr>
                <a:srgbClr val="45515E"/>
              </a:buClr>
              <a:buSzPts val="2800"/>
              <a:buChar char="❖"/>
            </a:pPr>
            <a:r>
              <a:rPr b="1" lang="en-US" u="sng"/>
              <a:t>Preterm prelabor rupture of Membranes </a:t>
            </a:r>
            <a:r>
              <a:rPr lang="en-US"/>
              <a:t>:Spontaneous rupture of the amnion and chorion membranes before onset of labor.</a:t>
            </a:r>
            <a:endParaRPr/>
          </a:p>
          <a:p>
            <a:pPr indent="-228600" lvl="0" marL="228600" rtl="0" algn="l">
              <a:lnSpc>
                <a:spcPct val="90000"/>
              </a:lnSpc>
              <a:spcBef>
                <a:spcPts val="1000"/>
              </a:spcBef>
              <a:spcAft>
                <a:spcPts val="0"/>
              </a:spcAft>
              <a:buClr>
                <a:srgbClr val="45515E"/>
              </a:buClr>
              <a:buSzPts val="2800"/>
              <a:buChar char="❖"/>
            </a:pPr>
            <a:r>
              <a:rPr b="1" lang="en-US" u="sng"/>
              <a:t>Braxton hicks</a:t>
            </a:r>
            <a:r>
              <a:rPr lang="en-US"/>
              <a:t>: irregular infrequent uterine contraction and not getting closer and change with activity without cervical changes.</a:t>
            </a:r>
            <a:endParaRPr/>
          </a:p>
          <a:p>
            <a:pPr indent="-228600" lvl="0" marL="228600" rtl="0" algn="l">
              <a:lnSpc>
                <a:spcPct val="90000"/>
              </a:lnSpc>
              <a:spcBef>
                <a:spcPts val="1000"/>
              </a:spcBef>
              <a:spcAft>
                <a:spcPts val="0"/>
              </a:spcAft>
              <a:buClr>
                <a:srgbClr val="45515E"/>
              </a:buClr>
              <a:buSzPts val="2800"/>
              <a:buChar char="❖"/>
            </a:pPr>
            <a:r>
              <a:rPr b="1" lang="en-US" u="sng"/>
              <a:t>Cervical incompetence</a:t>
            </a:r>
            <a:r>
              <a:rPr lang="en-US"/>
              <a:t>: cervical changes without contractions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29"/>
          <p:cNvSpPr txBox="1"/>
          <p:nvPr>
            <p:ph idx="1" type="body"/>
          </p:nvPr>
        </p:nvSpPr>
        <p:spPr>
          <a:xfrm>
            <a:off x="325120" y="1270000"/>
            <a:ext cx="11480700" cy="5435700"/>
          </a:xfrm>
          <a:prstGeom prst="rect">
            <a:avLst/>
          </a:prstGeom>
          <a:noFill/>
          <a:ln>
            <a:noFill/>
          </a:ln>
        </p:spPr>
        <p:txBody>
          <a:bodyPr anchorCtr="0" anchor="t" bIns="45700" lIns="91425" spcFirstLastPara="1" rIns="91425" wrap="square" tIns="45700">
            <a:normAutofit fontScale="62500" lnSpcReduction="20000"/>
          </a:bodyPr>
          <a:lstStyle/>
          <a:p>
            <a:pPr indent="0" lvl="0" marL="0" rtl="0" algn="l">
              <a:lnSpc>
                <a:spcPct val="90000"/>
              </a:lnSpc>
              <a:spcBef>
                <a:spcPts val="0"/>
              </a:spcBef>
              <a:spcAft>
                <a:spcPts val="0"/>
              </a:spcAft>
              <a:buClr>
                <a:srgbClr val="45515E"/>
              </a:buClr>
              <a:buSzPct val="65811"/>
              <a:buNone/>
            </a:pPr>
            <a:r>
              <a:rPr b="1" lang="en-US" sz="4254"/>
              <a:t>1-What is  the difinition of  </a:t>
            </a:r>
            <a:r>
              <a:rPr lang="en-US" sz="4254">
                <a:solidFill>
                  <a:srgbClr val="FF0000"/>
                </a:solidFill>
              </a:rPr>
              <a:t>:</a:t>
            </a:r>
            <a:endParaRPr sz="4254"/>
          </a:p>
          <a:p>
            <a:pPr indent="-228600" lvl="0" marL="228600" rtl="0" algn="l">
              <a:lnSpc>
                <a:spcPct val="90000"/>
              </a:lnSpc>
              <a:spcBef>
                <a:spcPts val="1000"/>
              </a:spcBef>
              <a:spcAft>
                <a:spcPts val="0"/>
              </a:spcAft>
              <a:buClr>
                <a:srgbClr val="FF0000"/>
              </a:buClr>
              <a:buSzPct val="67961"/>
              <a:buNone/>
            </a:pPr>
            <a:r>
              <a:rPr b="1" i="1" lang="en-US" sz="4120" u="sng">
                <a:solidFill>
                  <a:srgbClr val="FF9900"/>
                </a:solidFill>
              </a:rPr>
              <a:t>Lie</a:t>
            </a:r>
            <a:r>
              <a:rPr lang="en-US" sz="4120">
                <a:solidFill>
                  <a:srgbClr val="FF9900"/>
                </a:solidFill>
              </a:rPr>
              <a:t> :The relationship of the long axis </a:t>
            </a:r>
            <a:br>
              <a:rPr lang="en-US" sz="4120">
                <a:solidFill>
                  <a:srgbClr val="FF9900"/>
                </a:solidFill>
              </a:rPr>
            </a:br>
            <a:r>
              <a:rPr lang="en-US" sz="4120">
                <a:solidFill>
                  <a:srgbClr val="FF9900"/>
                </a:solidFill>
              </a:rPr>
              <a:t>of the fetus to the long axis of the mother </a:t>
            </a:r>
            <a:endParaRPr sz="4120">
              <a:solidFill>
                <a:srgbClr val="FF9900"/>
              </a:solidFill>
            </a:endParaRPr>
          </a:p>
          <a:p>
            <a:pPr indent="-228600" lvl="0" marL="228600" rtl="0" algn="l">
              <a:lnSpc>
                <a:spcPct val="90000"/>
              </a:lnSpc>
              <a:spcBef>
                <a:spcPts val="1000"/>
              </a:spcBef>
              <a:spcAft>
                <a:spcPts val="0"/>
              </a:spcAft>
              <a:buClr>
                <a:srgbClr val="FF0000"/>
              </a:buClr>
              <a:buSzPct val="67961"/>
              <a:buNone/>
            </a:pPr>
            <a:r>
              <a:rPr i="1" lang="en-US" sz="4120" u="sng">
                <a:solidFill>
                  <a:srgbClr val="FF9900"/>
                </a:solidFill>
              </a:rPr>
              <a:t>Denominator</a:t>
            </a:r>
            <a:r>
              <a:rPr lang="en-US" sz="4120">
                <a:solidFill>
                  <a:srgbClr val="FF9900"/>
                </a:solidFill>
              </a:rPr>
              <a:t>: arbitrary part of the presentation</a:t>
            </a:r>
            <a:endParaRPr b="1" sz="4120">
              <a:solidFill>
                <a:srgbClr val="FF9900"/>
              </a:solidFill>
            </a:endParaRPr>
          </a:p>
          <a:p>
            <a:pPr indent="-228600" lvl="0" marL="228600" rtl="0" algn="l">
              <a:lnSpc>
                <a:spcPct val="90000"/>
              </a:lnSpc>
              <a:spcBef>
                <a:spcPts val="1000"/>
              </a:spcBef>
              <a:spcAft>
                <a:spcPts val="0"/>
              </a:spcAft>
              <a:buClr>
                <a:srgbClr val="45515E"/>
              </a:buClr>
              <a:buSzPct val="65033"/>
              <a:buNone/>
            </a:pPr>
            <a:r>
              <a:rPr b="1" lang="en-US" sz="4305"/>
              <a:t>2-Whats the presentation?</a:t>
            </a:r>
            <a:endParaRPr sz="4305"/>
          </a:p>
          <a:p>
            <a:pPr indent="-228600" lvl="0" marL="228600" rtl="0" algn="l">
              <a:lnSpc>
                <a:spcPct val="90000"/>
              </a:lnSpc>
              <a:spcBef>
                <a:spcPts val="1000"/>
              </a:spcBef>
              <a:spcAft>
                <a:spcPts val="0"/>
              </a:spcAft>
              <a:buClr>
                <a:srgbClr val="FF0000"/>
              </a:buClr>
              <a:buSzPct val="68627"/>
              <a:buNone/>
            </a:pPr>
            <a:r>
              <a:rPr lang="en-US" sz="4080">
                <a:solidFill>
                  <a:srgbClr val="FF9900"/>
                </a:solidFill>
              </a:rPr>
              <a:t>A)Frank  breech</a:t>
            </a:r>
            <a:endParaRPr sz="4080">
              <a:solidFill>
                <a:srgbClr val="FF9900"/>
              </a:solidFill>
            </a:endParaRPr>
          </a:p>
          <a:p>
            <a:pPr indent="-228600" lvl="0" marL="228600" rtl="0" algn="l">
              <a:lnSpc>
                <a:spcPct val="90000"/>
              </a:lnSpc>
              <a:spcBef>
                <a:spcPts val="1000"/>
              </a:spcBef>
              <a:spcAft>
                <a:spcPts val="0"/>
              </a:spcAft>
              <a:buClr>
                <a:srgbClr val="FF0000"/>
              </a:buClr>
              <a:buSzPct val="68627"/>
              <a:buNone/>
            </a:pPr>
            <a:r>
              <a:rPr lang="en-US" sz="4080">
                <a:solidFill>
                  <a:srgbClr val="FF9900"/>
                </a:solidFill>
              </a:rPr>
              <a:t>b)Footling breech</a:t>
            </a:r>
            <a:endParaRPr sz="4080">
              <a:solidFill>
                <a:srgbClr val="FF9900"/>
              </a:solidFill>
            </a:endParaRPr>
          </a:p>
          <a:p>
            <a:pPr indent="-228600" lvl="0" marL="228600" rtl="0" algn="l">
              <a:lnSpc>
                <a:spcPct val="90000"/>
              </a:lnSpc>
              <a:spcBef>
                <a:spcPts val="1000"/>
              </a:spcBef>
              <a:spcAft>
                <a:spcPts val="0"/>
              </a:spcAft>
              <a:buClr>
                <a:srgbClr val="FF0000"/>
              </a:buClr>
              <a:buSzPct val="68627"/>
              <a:buNone/>
            </a:pPr>
            <a:r>
              <a:rPr lang="en-US" sz="4080">
                <a:solidFill>
                  <a:srgbClr val="FF9900"/>
                </a:solidFill>
              </a:rPr>
              <a:t>c) Complete breech</a:t>
            </a:r>
            <a:endParaRPr sz="4080">
              <a:solidFill>
                <a:srgbClr val="FF9900"/>
              </a:solidFill>
            </a:endParaRPr>
          </a:p>
          <a:p>
            <a:pPr indent="-228600" lvl="0" marL="228600" rtl="0" algn="l">
              <a:lnSpc>
                <a:spcPct val="90000"/>
              </a:lnSpc>
              <a:spcBef>
                <a:spcPts val="1000"/>
              </a:spcBef>
              <a:spcAft>
                <a:spcPts val="0"/>
              </a:spcAft>
              <a:buClr>
                <a:srgbClr val="45515E"/>
              </a:buClr>
              <a:buSzPct val="65811"/>
              <a:buNone/>
            </a:pPr>
            <a:r>
              <a:rPr b="1" lang="en-US" sz="4254"/>
              <a:t>3-What are findings by abdominal examination for this presentation?</a:t>
            </a:r>
            <a:endParaRPr sz="4254"/>
          </a:p>
          <a:p>
            <a:pPr indent="0" lvl="0" marL="0" rtl="0" algn="l">
              <a:lnSpc>
                <a:spcPct val="90000"/>
              </a:lnSpc>
              <a:spcBef>
                <a:spcPts val="1000"/>
              </a:spcBef>
              <a:spcAft>
                <a:spcPts val="0"/>
              </a:spcAft>
              <a:buNone/>
            </a:pPr>
            <a:r>
              <a:rPr lang="en-US" sz="4493">
                <a:solidFill>
                  <a:srgbClr val="FF9900"/>
                </a:solidFill>
              </a:rPr>
              <a:t>1_Ballotable head at fundus</a:t>
            </a:r>
            <a:endParaRPr sz="4493">
              <a:solidFill>
                <a:srgbClr val="FF9900"/>
              </a:solidFill>
            </a:endParaRPr>
          </a:p>
          <a:p>
            <a:pPr indent="0" lvl="0" marL="0" rtl="0" algn="l">
              <a:lnSpc>
                <a:spcPct val="90000"/>
              </a:lnSpc>
              <a:spcBef>
                <a:spcPts val="1000"/>
              </a:spcBef>
              <a:spcAft>
                <a:spcPts val="0"/>
              </a:spcAft>
              <a:buNone/>
            </a:pPr>
            <a:r>
              <a:rPr lang="en-US" sz="4493">
                <a:solidFill>
                  <a:srgbClr val="FF9900"/>
                </a:solidFill>
              </a:rPr>
              <a:t>2_Soft presenting part/not ballotable </a:t>
            </a:r>
            <a:endParaRPr sz="4493">
              <a:solidFill>
                <a:srgbClr val="FF9900"/>
              </a:solidFill>
            </a:endParaRPr>
          </a:p>
          <a:p>
            <a:pPr indent="0" lvl="0" marL="0" rtl="0" algn="l">
              <a:lnSpc>
                <a:spcPct val="90000"/>
              </a:lnSpc>
              <a:spcBef>
                <a:spcPts val="1000"/>
              </a:spcBef>
              <a:spcAft>
                <a:spcPts val="0"/>
              </a:spcAft>
              <a:buNone/>
            </a:pPr>
            <a:r>
              <a:rPr lang="en-US" sz="4493">
                <a:solidFill>
                  <a:srgbClr val="FF9900"/>
                </a:solidFill>
              </a:rPr>
              <a:t>3_Fetal heart auscultated more commonly above umbilicus</a:t>
            </a:r>
            <a:endParaRPr b="1" sz="4493">
              <a:solidFill>
                <a:srgbClr val="FF9900"/>
              </a:solidFill>
            </a:endParaRPr>
          </a:p>
          <a:p>
            <a:pPr indent="-228600" lvl="0" marL="228600" rtl="0" algn="l">
              <a:lnSpc>
                <a:spcPct val="90000"/>
              </a:lnSpc>
              <a:spcBef>
                <a:spcPts val="1000"/>
              </a:spcBef>
              <a:spcAft>
                <a:spcPts val="0"/>
              </a:spcAft>
              <a:buClr>
                <a:srgbClr val="45515E"/>
              </a:buClr>
              <a:buSzPct val="100000"/>
              <a:buNone/>
            </a:pPr>
            <a:r>
              <a:t/>
            </a:r>
            <a:endParaRPr sz="2800">
              <a:solidFill>
                <a:srgbClr val="FF0000"/>
              </a:solidFill>
            </a:endParaRPr>
          </a:p>
          <a:p>
            <a:pPr indent="0" lvl="0" marL="0" rtl="0" algn="l">
              <a:lnSpc>
                <a:spcPct val="90000"/>
              </a:lnSpc>
              <a:spcBef>
                <a:spcPts val="1000"/>
              </a:spcBef>
              <a:spcAft>
                <a:spcPts val="0"/>
              </a:spcAft>
              <a:buClr>
                <a:srgbClr val="45515E"/>
              </a:buClr>
              <a:buSzPct val="100000"/>
              <a:buNone/>
            </a:pPr>
            <a:r>
              <a:t/>
            </a:r>
            <a:endParaRPr sz="2800"/>
          </a:p>
        </p:txBody>
      </p:sp>
      <p:pic>
        <p:nvPicPr>
          <p:cNvPr id="328" name="Google Shape;328;p29"/>
          <p:cNvPicPr preferRelativeResize="0"/>
          <p:nvPr/>
        </p:nvPicPr>
        <p:blipFill rotWithShape="1">
          <a:blip r:embed="rId3">
            <a:alphaModFix/>
          </a:blip>
          <a:srcRect b="0" l="0" r="0" t="0"/>
          <a:stretch/>
        </p:blipFill>
        <p:spPr>
          <a:xfrm>
            <a:off x="7752053" y="1178561"/>
            <a:ext cx="4175787" cy="3199943"/>
          </a:xfrm>
          <a:prstGeom prst="rect">
            <a:avLst/>
          </a:prstGeom>
          <a:noFill/>
          <a:ln>
            <a:noFill/>
          </a:ln>
          <a:effectLst>
            <a:outerShdw blurRad="292100" rotWithShape="0" algn="tl" dir="2700000" dist="139700">
              <a:srgbClr val="333333">
                <a:alpha val="64705"/>
              </a:srgbClr>
            </a:outerShdw>
          </a:effectLst>
        </p:spPr>
      </p:pic>
      <p:sp>
        <p:nvSpPr>
          <p:cNvPr id="329" name="Google Shape;329;p29"/>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b="1" lang="en-US"/>
              <a:t>Station 4</a:t>
            </a:r>
            <a:endParaRPr/>
          </a:p>
        </p:txBody>
      </p:sp>
    </p:spTree>
  </p:cSld>
  <p:clrMapOvr>
    <a:masterClrMapping/>
  </p:clrMapOvr>
</p:sld>
</file>

<file path=ppt/slides/slide2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2" name="Shape 2052"/>
        <p:cNvGrpSpPr/>
        <p:nvPr/>
      </p:nvGrpSpPr>
      <p:grpSpPr>
        <a:xfrm>
          <a:off x="0" y="0"/>
          <a:ext cx="0" cy="0"/>
          <a:chOff x="0" y="0"/>
          <a:chExt cx="0" cy="0"/>
        </a:xfrm>
      </p:grpSpPr>
      <p:pic>
        <p:nvPicPr>
          <p:cNvPr id="2053" name="Google Shape;2053;p229"/>
          <p:cNvPicPr preferRelativeResize="0"/>
          <p:nvPr>
            <p:ph idx="1" type="body"/>
          </p:nvPr>
        </p:nvPicPr>
        <p:blipFill rotWithShape="1">
          <a:blip r:embed="rId3">
            <a:alphaModFix/>
          </a:blip>
          <a:srcRect b="0" l="1596" r="367" t="0"/>
          <a:stretch/>
        </p:blipFill>
        <p:spPr>
          <a:xfrm>
            <a:off x="482966" y="0"/>
            <a:ext cx="11226067" cy="6858000"/>
          </a:xfrm>
          <a:prstGeom prst="rect">
            <a:avLst/>
          </a:prstGeom>
          <a:noFill/>
          <a:ln>
            <a:noFill/>
          </a:ln>
        </p:spPr>
      </p:pic>
    </p:spTree>
  </p:cSld>
  <p:clrMapOvr>
    <a:masterClrMapping/>
  </p:clrMapOvr>
</p:sld>
</file>

<file path=ppt/slides/slide2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7" name="Shape 2057"/>
        <p:cNvGrpSpPr/>
        <p:nvPr/>
      </p:nvGrpSpPr>
      <p:grpSpPr>
        <a:xfrm>
          <a:off x="0" y="0"/>
          <a:ext cx="0" cy="0"/>
          <a:chOff x="0" y="0"/>
          <a:chExt cx="0" cy="0"/>
        </a:xfrm>
      </p:grpSpPr>
      <p:sp>
        <p:nvSpPr>
          <p:cNvPr id="2058" name="Google Shape;2058;p230"/>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History and Physical examination</a:t>
            </a:r>
            <a:endParaRPr/>
          </a:p>
        </p:txBody>
      </p:sp>
      <p:sp>
        <p:nvSpPr>
          <p:cNvPr id="2059" name="Google Shape;2059;p230"/>
          <p:cNvSpPr txBox="1"/>
          <p:nvPr>
            <p:ph idx="1" type="body"/>
          </p:nvPr>
        </p:nvSpPr>
        <p:spPr>
          <a:xfrm>
            <a:off x="838199" y="1305026"/>
            <a:ext cx="10515599" cy="4871938"/>
          </a:xfrm>
          <a:prstGeom prst="rect">
            <a:avLst/>
          </a:prstGeom>
          <a:noFill/>
          <a:ln>
            <a:noFill/>
          </a:ln>
        </p:spPr>
        <p:txBody>
          <a:bodyPr anchorCtr="0" anchor="t" bIns="45700" lIns="91425" spcFirstLastPara="1" rIns="91425" wrap="square" tIns="45700">
            <a:normAutofit fontScale="85000" lnSpcReduction="20000"/>
          </a:bodyPr>
          <a:lstStyle/>
          <a:p>
            <a:pPr indent="-228600" lvl="0" marL="228600" rtl="0" algn="l">
              <a:lnSpc>
                <a:spcPct val="90000"/>
              </a:lnSpc>
              <a:spcBef>
                <a:spcPts val="0"/>
              </a:spcBef>
              <a:spcAft>
                <a:spcPts val="0"/>
              </a:spcAft>
              <a:buClr>
                <a:srgbClr val="45515E"/>
              </a:buClr>
              <a:buSzPct val="100000"/>
              <a:buChar char="❖"/>
            </a:pPr>
            <a:r>
              <a:rPr lang="en-US"/>
              <a:t>History:</a:t>
            </a:r>
            <a:endParaRPr/>
          </a:p>
          <a:p>
            <a:pPr indent="-228600" lvl="1" marL="685800" rtl="0" algn="l">
              <a:lnSpc>
                <a:spcPct val="90000"/>
              </a:lnSpc>
              <a:spcBef>
                <a:spcPts val="500"/>
              </a:spcBef>
              <a:spcAft>
                <a:spcPts val="0"/>
              </a:spcAft>
              <a:buClr>
                <a:srgbClr val="45515E"/>
              </a:buClr>
              <a:buSzPct val="100000"/>
              <a:buChar char="o"/>
            </a:pPr>
            <a:r>
              <a:rPr lang="en-US"/>
              <a:t>Pain-site, intensity, freq., duration, association.</a:t>
            </a:r>
            <a:endParaRPr/>
          </a:p>
          <a:p>
            <a:pPr indent="-228600" lvl="1" marL="685800" rtl="0" algn="l">
              <a:lnSpc>
                <a:spcPct val="90000"/>
              </a:lnSpc>
              <a:spcBef>
                <a:spcPts val="500"/>
              </a:spcBef>
              <a:spcAft>
                <a:spcPts val="0"/>
              </a:spcAft>
              <a:buClr>
                <a:srgbClr val="45515E"/>
              </a:buClr>
              <a:buSzPct val="100000"/>
              <a:buChar char="o"/>
            </a:pPr>
            <a:r>
              <a:rPr lang="en-US"/>
              <a:t>Discharge- color, amount (reaching legs), odor, recurrent.</a:t>
            </a:r>
            <a:endParaRPr/>
          </a:p>
          <a:p>
            <a:pPr indent="-228600" lvl="1" marL="685800" rtl="0" algn="l">
              <a:lnSpc>
                <a:spcPct val="90000"/>
              </a:lnSpc>
              <a:spcBef>
                <a:spcPts val="500"/>
              </a:spcBef>
              <a:spcAft>
                <a:spcPts val="0"/>
              </a:spcAft>
              <a:buClr>
                <a:srgbClr val="45515E"/>
              </a:buClr>
              <a:buSzPct val="100000"/>
              <a:buChar char="o"/>
            </a:pPr>
            <a:r>
              <a:rPr lang="en-US"/>
              <a:t>Confirm the gestational age- LMP, regular cycle or not, OCP use,</a:t>
            </a:r>
            <a:endParaRPr/>
          </a:p>
          <a:p>
            <a:pPr indent="-228600" lvl="1" marL="685800" rtl="0" algn="l">
              <a:lnSpc>
                <a:spcPct val="90000"/>
              </a:lnSpc>
              <a:spcBef>
                <a:spcPts val="500"/>
              </a:spcBef>
              <a:spcAft>
                <a:spcPts val="0"/>
              </a:spcAft>
              <a:buClr>
                <a:srgbClr val="45515E"/>
              </a:buClr>
              <a:buSzPct val="100000"/>
              <a:buChar char="o"/>
            </a:pPr>
            <a:r>
              <a:rPr lang="en-US"/>
              <a:t>lactation, US in early GA</a:t>
            </a:r>
            <a:endParaRPr/>
          </a:p>
          <a:p>
            <a:pPr indent="-228600" lvl="1" marL="685800" rtl="0" algn="l">
              <a:lnSpc>
                <a:spcPct val="90000"/>
              </a:lnSpc>
              <a:spcBef>
                <a:spcPts val="500"/>
              </a:spcBef>
              <a:spcAft>
                <a:spcPts val="0"/>
              </a:spcAft>
              <a:buClr>
                <a:srgbClr val="45515E"/>
              </a:buClr>
              <a:buSzPct val="100000"/>
              <a:buChar char="o"/>
            </a:pPr>
            <a:r>
              <a:rPr lang="en-US"/>
              <a:t>Other complain: fever, fetal movement</a:t>
            </a:r>
            <a:endParaRPr/>
          </a:p>
          <a:p>
            <a:pPr indent="-228600" lvl="1" marL="685800" rtl="0" algn="l">
              <a:lnSpc>
                <a:spcPct val="90000"/>
              </a:lnSpc>
              <a:spcBef>
                <a:spcPts val="500"/>
              </a:spcBef>
              <a:spcAft>
                <a:spcPts val="0"/>
              </a:spcAft>
              <a:buClr>
                <a:srgbClr val="45515E"/>
              </a:buClr>
              <a:buSzPct val="100000"/>
              <a:buChar char="o"/>
            </a:pPr>
            <a:r>
              <a:rPr lang="en-US"/>
              <a:t>Risk factors:</a:t>
            </a:r>
            <a:endParaRPr/>
          </a:p>
          <a:p>
            <a:pPr indent="-228600" lvl="1" marL="685800" rtl="0" algn="l">
              <a:lnSpc>
                <a:spcPct val="90000"/>
              </a:lnSpc>
              <a:spcBef>
                <a:spcPts val="500"/>
              </a:spcBef>
              <a:spcAft>
                <a:spcPts val="0"/>
              </a:spcAft>
              <a:buClr>
                <a:srgbClr val="45515E"/>
              </a:buClr>
              <a:buSzPct val="100000"/>
              <a:buChar char="o"/>
            </a:pPr>
            <a:r>
              <a:rPr lang="en-US"/>
              <a:t>Do you have previous PTL?</a:t>
            </a:r>
            <a:endParaRPr/>
          </a:p>
          <a:p>
            <a:pPr indent="-228600" lvl="1" marL="685800" rtl="0" algn="l">
              <a:lnSpc>
                <a:spcPct val="90000"/>
              </a:lnSpc>
              <a:spcBef>
                <a:spcPts val="500"/>
              </a:spcBef>
              <a:spcAft>
                <a:spcPts val="0"/>
              </a:spcAft>
              <a:buClr>
                <a:srgbClr val="45515E"/>
              </a:buClr>
              <a:buSzPct val="100000"/>
              <a:buChar char="o"/>
            </a:pPr>
            <a:r>
              <a:rPr lang="en-US"/>
              <a:t>Do you have a symptoms of infections?</a:t>
            </a:r>
            <a:endParaRPr/>
          </a:p>
          <a:p>
            <a:pPr indent="-228600" lvl="1" marL="685800" rtl="0" algn="l">
              <a:lnSpc>
                <a:spcPct val="90000"/>
              </a:lnSpc>
              <a:spcBef>
                <a:spcPts val="500"/>
              </a:spcBef>
              <a:spcAft>
                <a:spcPts val="0"/>
              </a:spcAft>
              <a:buClr>
                <a:srgbClr val="45515E"/>
              </a:buClr>
              <a:buSzPct val="100000"/>
              <a:buChar char="o"/>
            </a:pPr>
            <a:r>
              <a:rPr lang="en-US"/>
              <a:t>(dysuria, vaginal discharge, UA, culture, hx of pyelonephritis)</a:t>
            </a:r>
            <a:endParaRPr/>
          </a:p>
          <a:p>
            <a:pPr indent="-228600" lvl="1" marL="685800" rtl="0" algn="l">
              <a:lnSpc>
                <a:spcPct val="90000"/>
              </a:lnSpc>
              <a:spcBef>
                <a:spcPts val="500"/>
              </a:spcBef>
              <a:spcAft>
                <a:spcPts val="0"/>
              </a:spcAft>
              <a:buClr>
                <a:srgbClr val="45515E"/>
              </a:buClr>
              <a:buSzPct val="100000"/>
              <a:buChar char="o"/>
            </a:pPr>
            <a:r>
              <a:rPr lang="en-US"/>
              <a:t>(Hx of malaria or typhoid)</a:t>
            </a:r>
            <a:endParaRPr/>
          </a:p>
          <a:p>
            <a:pPr indent="-228600" lvl="1" marL="685800" rtl="0" algn="l">
              <a:lnSpc>
                <a:spcPct val="90000"/>
              </a:lnSpc>
              <a:spcBef>
                <a:spcPts val="500"/>
              </a:spcBef>
              <a:spcAft>
                <a:spcPts val="0"/>
              </a:spcAft>
              <a:buClr>
                <a:srgbClr val="45515E"/>
              </a:buClr>
              <a:buSzPct val="100000"/>
              <a:buChar char="o"/>
            </a:pPr>
            <a:r>
              <a:rPr lang="en-US"/>
              <a:t>Do you have previous cervical surgery or termination?</a:t>
            </a:r>
            <a:endParaRPr/>
          </a:p>
          <a:p>
            <a:pPr indent="-228600" lvl="1" marL="685800" rtl="0" algn="l">
              <a:lnSpc>
                <a:spcPct val="90000"/>
              </a:lnSpc>
              <a:spcBef>
                <a:spcPts val="500"/>
              </a:spcBef>
              <a:spcAft>
                <a:spcPts val="0"/>
              </a:spcAft>
              <a:buClr>
                <a:srgbClr val="45515E"/>
              </a:buClr>
              <a:buSzPct val="100000"/>
              <a:buChar char="o"/>
            </a:pPr>
            <a:r>
              <a:rPr lang="en-US"/>
              <a:t>Do you know if you have uterine anomaly or a previous trauma?</a:t>
            </a:r>
            <a:endParaRPr/>
          </a:p>
          <a:p>
            <a:pPr indent="-228600" lvl="1" marL="685800" rtl="0" algn="l">
              <a:lnSpc>
                <a:spcPct val="90000"/>
              </a:lnSpc>
              <a:spcBef>
                <a:spcPts val="500"/>
              </a:spcBef>
              <a:spcAft>
                <a:spcPts val="0"/>
              </a:spcAft>
              <a:buClr>
                <a:srgbClr val="45515E"/>
              </a:buClr>
              <a:buSzPct val="100000"/>
              <a:buChar char="o"/>
            </a:pPr>
            <a:r>
              <a:rPr lang="en-US"/>
              <a:t>Known fetal anomaly or multiple pregnancy?</a:t>
            </a:r>
            <a:endParaRPr/>
          </a:p>
          <a:p>
            <a:pPr indent="-228600" lvl="1" marL="685800" rtl="0" algn="l">
              <a:lnSpc>
                <a:spcPct val="90000"/>
              </a:lnSpc>
              <a:spcBef>
                <a:spcPts val="500"/>
              </a:spcBef>
              <a:spcAft>
                <a:spcPts val="0"/>
              </a:spcAft>
              <a:buClr>
                <a:srgbClr val="45515E"/>
              </a:buClr>
              <a:buSzPct val="100000"/>
              <a:buChar char="o"/>
            </a:pPr>
            <a:r>
              <a:rPr lang="en-US"/>
              <a:t>Medical Hx: PET...</a:t>
            </a:r>
            <a:endParaRPr/>
          </a:p>
          <a:p>
            <a:pPr indent="-228600" lvl="1" marL="685800" rtl="0" algn="l">
              <a:lnSpc>
                <a:spcPct val="90000"/>
              </a:lnSpc>
              <a:spcBef>
                <a:spcPts val="500"/>
              </a:spcBef>
              <a:spcAft>
                <a:spcPts val="0"/>
              </a:spcAft>
              <a:buClr>
                <a:srgbClr val="45515E"/>
              </a:buClr>
              <a:buSzPct val="100000"/>
              <a:buChar char="o"/>
            </a:pPr>
            <a:r>
              <a:rPr lang="en-US"/>
              <a:t>Social Hx: smoking</a:t>
            </a:r>
            <a:endParaRPr/>
          </a:p>
          <a:p>
            <a:pPr indent="-77470" lvl="0" marL="228600" rtl="0" algn="l">
              <a:lnSpc>
                <a:spcPct val="90000"/>
              </a:lnSpc>
              <a:spcBef>
                <a:spcPts val="1000"/>
              </a:spcBef>
              <a:spcAft>
                <a:spcPts val="0"/>
              </a:spcAft>
              <a:buClr>
                <a:srgbClr val="45515E"/>
              </a:buClr>
              <a:buSzPct val="100000"/>
              <a:buNone/>
            </a:pPr>
            <a:r>
              <a:t/>
            </a:r>
            <a:endParaRPr/>
          </a:p>
        </p:txBody>
      </p:sp>
    </p:spTree>
  </p:cSld>
  <p:clrMapOvr>
    <a:masterClrMapping/>
  </p:clrMapOvr>
</p:sld>
</file>

<file path=ppt/slides/slide2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3" name="Shape 2063"/>
        <p:cNvGrpSpPr/>
        <p:nvPr/>
      </p:nvGrpSpPr>
      <p:grpSpPr>
        <a:xfrm>
          <a:off x="0" y="0"/>
          <a:ext cx="0" cy="0"/>
          <a:chOff x="0" y="0"/>
          <a:chExt cx="0" cy="0"/>
        </a:xfrm>
      </p:grpSpPr>
      <p:sp>
        <p:nvSpPr>
          <p:cNvPr id="2064" name="Google Shape;2064;p231"/>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History and Physical examination</a:t>
            </a:r>
            <a:endParaRPr/>
          </a:p>
        </p:txBody>
      </p:sp>
      <p:sp>
        <p:nvSpPr>
          <p:cNvPr id="2065" name="Google Shape;2065;p231"/>
          <p:cNvSpPr txBox="1"/>
          <p:nvPr>
            <p:ph idx="1" type="body"/>
          </p:nvPr>
        </p:nvSpPr>
        <p:spPr>
          <a:xfrm>
            <a:off x="838199" y="1305026"/>
            <a:ext cx="10515599" cy="4871938"/>
          </a:xfrm>
          <a:prstGeom prst="rect">
            <a:avLst/>
          </a:prstGeom>
          <a:noFill/>
          <a:ln>
            <a:noFill/>
          </a:ln>
        </p:spPr>
        <p:txBody>
          <a:bodyPr anchorCtr="0" anchor="t" bIns="45700" lIns="91425" spcFirstLastPara="1" rIns="91425" wrap="square" tIns="45700">
            <a:normAutofit fontScale="85000" lnSpcReduction="20000"/>
          </a:bodyPr>
          <a:lstStyle/>
          <a:p>
            <a:pPr indent="-228600" lvl="0" marL="228600" rtl="0" algn="l">
              <a:lnSpc>
                <a:spcPct val="90000"/>
              </a:lnSpc>
              <a:spcBef>
                <a:spcPts val="0"/>
              </a:spcBef>
              <a:spcAft>
                <a:spcPts val="0"/>
              </a:spcAft>
              <a:buClr>
                <a:srgbClr val="45515E"/>
              </a:buClr>
              <a:buSzPct val="100000"/>
              <a:buChar char="❖"/>
            </a:pPr>
            <a:r>
              <a:rPr lang="en-US" sz="3100"/>
              <a:t>Examination</a:t>
            </a:r>
            <a:r>
              <a:rPr lang="en-US"/>
              <a:t>: </a:t>
            </a:r>
            <a:endParaRPr/>
          </a:p>
          <a:p>
            <a:pPr indent="-228600" lvl="1" marL="685800" rtl="0" algn="l">
              <a:lnSpc>
                <a:spcPct val="90000"/>
              </a:lnSpc>
              <a:spcBef>
                <a:spcPts val="500"/>
              </a:spcBef>
              <a:spcAft>
                <a:spcPts val="0"/>
              </a:spcAft>
              <a:buClr>
                <a:srgbClr val="45515E"/>
              </a:buClr>
              <a:buSzPct val="100000"/>
              <a:buChar char="o"/>
            </a:pPr>
            <a:r>
              <a:rPr lang="en-US"/>
              <a:t>Temperature &gt;38 fever,</a:t>
            </a:r>
            <a:endParaRPr/>
          </a:p>
          <a:p>
            <a:pPr indent="-228600" lvl="1" marL="685800" rtl="0" algn="l">
              <a:lnSpc>
                <a:spcPct val="90000"/>
              </a:lnSpc>
              <a:spcBef>
                <a:spcPts val="500"/>
              </a:spcBef>
              <a:spcAft>
                <a:spcPts val="0"/>
              </a:spcAft>
              <a:buClr>
                <a:srgbClr val="45515E"/>
              </a:buClr>
              <a:buSzPct val="100000"/>
              <a:buChar char="o"/>
            </a:pPr>
            <a:r>
              <a:rPr lang="en-US"/>
              <a:t>BP: hypotension with abruption</a:t>
            </a:r>
            <a:endParaRPr/>
          </a:p>
          <a:p>
            <a:pPr indent="-228600" lvl="1" marL="685800" rtl="0" algn="l">
              <a:lnSpc>
                <a:spcPct val="90000"/>
              </a:lnSpc>
              <a:spcBef>
                <a:spcPts val="500"/>
              </a:spcBef>
              <a:spcAft>
                <a:spcPts val="0"/>
              </a:spcAft>
              <a:buClr>
                <a:srgbClr val="45515E"/>
              </a:buClr>
              <a:buSzPct val="100000"/>
              <a:buChar char="o"/>
            </a:pPr>
            <a:r>
              <a:rPr lang="en-US"/>
              <a:t>Pulse: increase with Chorioamnionitis</a:t>
            </a:r>
            <a:endParaRPr/>
          </a:p>
          <a:p>
            <a:pPr indent="-228600" lvl="1" marL="685800" rtl="0" algn="l">
              <a:lnSpc>
                <a:spcPct val="90000"/>
              </a:lnSpc>
              <a:spcBef>
                <a:spcPts val="500"/>
              </a:spcBef>
              <a:spcAft>
                <a:spcPts val="0"/>
              </a:spcAft>
              <a:buClr>
                <a:srgbClr val="45515E"/>
              </a:buClr>
              <a:buSzPct val="100000"/>
              <a:buChar char="o"/>
            </a:pPr>
            <a:r>
              <a:rPr lang="en-US"/>
              <a:t>Abdominal</a:t>
            </a:r>
            <a:endParaRPr/>
          </a:p>
          <a:p>
            <a:pPr indent="-228600" lvl="1" marL="685800" rtl="0" algn="l">
              <a:lnSpc>
                <a:spcPct val="90000"/>
              </a:lnSpc>
              <a:spcBef>
                <a:spcPts val="500"/>
              </a:spcBef>
              <a:spcAft>
                <a:spcPts val="0"/>
              </a:spcAft>
              <a:buClr>
                <a:srgbClr val="45515E"/>
              </a:buClr>
              <a:buSzPct val="100000"/>
              <a:buChar char="o"/>
            </a:pPr>
            <a:r>
              <a:rPr lang="en-US"/>
              <a:t>Uterine contractions and its characteristics –</a:t>
            </a:r>
            <a:endParaRPr/>
          </a:p>
          <a:p>
            <a:pPr indent="-228600" lvl="1" marL="685800" rtl="0" algn="l">
              <a:lnSpc>
                <a:spcPct val="90000"/>
              </a:lnSpc>
              <a:spcBef>
                <a:spcPts val="500"/>
              </a:spcBef>
              <a:spcAft>
                <a:spcPts val="0"/>
              </a:spcAft>
              <a:buClr>
                <a:srgbClr val="45515E"/>
              </a:buClr>
              <a:buSzPct val="100000"/>
              <a:buChar char="o"/>
            </a:pPr>
            <a:r>
              <a:rPr lang="en-US"/>
              <a:t>Tenderness: Abruptio placenta</a:t>
            </a:r>
            <a:endParaRPr/>
          </a:p>
          <a:p>
            <a:pPr indent="-228600" lvl="1" marL="685800" rtl="0" algn="l">
              <a:lnSpc>
                <a:spcPct val="90000"/>
              </a:lnSpc>
              <a:spcBef>
                <a:spcPts val="500"/>
              </a:spcBef>
              <a:spcAft>
                <a:spcPts val="0"/>
              </a:spcAft>
              <a:buClr>
                <a:srgbClr val="45515E"/>
              </a:buClr>
              <a:buSzPct val="100000"/>
              <a:buChar char="o"/>
            </a:pPr>
            <a:r>
              <a:rPr lang="en-US"/>
              <a:t>Braxton hicks??</a:t>
            </a:r>
            <a:endParaRPr/>
          </a:p>
          <a:p>
            <a:pPr indent="-228600" lvl="1" marL="685800" rtl="0" algn="l">
              <a:lnSpc>
                <a:spcPct val="90000"/>
              </a:lnSpc>
              <a:spcBef>
                <a:spcPts val="500"/>
              </a:spcBef>
              <a:spcAft>
                <a:spcPts val="0"/>
              </a:spcAft>
              <a:buClr>
                <a:srgbClr val="45515E"/>
              </a:buClr>
              <a:buSzPct val="100000"/>
              <a:buChar char="o"/>
            </a:pPr>
            <a:r>
              <a:rPr lang="en-US"/>
              <a:t>Obstetric</a:t>
            </a:r>
            <a:endParaRPr/>
          </a:p>
          <a:p>
            <a:pPr indent="-228600" lvl="1" marL="685800" rtl="0" algn="l">
              <a:lnSpc>
                <a:spcPct val="90000"/>
              </a:lnSpc>
              <a:spcBef>
                <a:spcPts val="500"/>
              </a:spcBef>
              <a:spcAft>
                <a:spcPts val="0"/>
              </a:spcAft>
              <a:buClr>
                <a:srgbClr val="45515E"/>
              </a:buClr>
              <a:buSzPct val="100000"/>
              <a:buChar char="o"/>
            </a:pPr>
            <a:r>
              <a:rPr lang="en-US"/>
              <a:t>Assessment of presentation and engagement</a:t>
            </a:r>
            <a:endParaRPr/>
          </a:p>
          <a:p>
            <a:pPr indent="-228600" lvl="1" marL="685800" rtl="0" algn="l">
              <a:lnSpc>
                <a:spcPct val="90000"/>
              </a:lnSpc>
              <a:spcBef>
                <a:spcPts val="500"/>
              </a:spcBef>
              <a:spcAft>
                <a:spcPts val="0"/>
              </a:spcAft>
              <a:buClr>
                <a:srgbClr val="45515E"/>
              </a:buClr>
              <a:buSzPct val="100000"/>
              <a:buChar char="o"/>
            </a:pPr>
            <a:r>
              <a:rPr lang="en-US"/>
              <a:t>CTG</a:t>
            </a:r>
            <a:endParaRPr/>
          </a:p>
          <a:p>
            <a:pPr indent="-228600" lvl="1" marL="685800" rtl="0" algn="l">
              <a:lnSpc>
                <a:spcPct val="90000"/>
              </a:lnSpc>
              <a:spcBef>
                <a:spcPts val="500"/>
              </a:spcBef>
              <a:spcAft>
                <a:spcPts val="0"/>
              </a:spcAft>
              <a:buClr>
                <a:srgbClr val="45515E"/>
              </a:buClr>
              <a:buSzPct val="100000"/>
              <a:buChar char="o"/>
            </a:pPr>
            <a:r>
              <a:rPr lang="en-US"/>
              <a:t>Sterile speculum before vaginal ex: Fetal fibronectin, high vaginal</a:t>
            </a:r>
            <a:endParaRPr/>
          </a:p>
          <a:p>
            <a:pPr indent="-228600" lvl="1" marL="685800" rtl="0" algn="l">
              <a:lnSpc>
                <a:spcPct val="90000"/>
              </a:lnSpc>
              <a:spcBef>
                <a:spcPts val="500"/>
              </a:spcBef>
              <a:spcAft>
                <a:spcPts val="0"/>
              </a:spcAft>
              <a:buClr>
                <a:srgbClr val="45515E"/>
              </a:buClr>
              <a:buSzPct val="100000"/>
              <a:buChar char="o"/>
            </a:pPr>
            <a:r>
              <a:rPr lang="en-US"/>
              <a:t>swab for culture (GPS) and to evaluate PROM</a:t>
            </a:r>
            <a:endParaRPr/>
          </a:p>
          <a:p>
            <a:pPr indent="-228600" lvl="1" marL="685800" rtl="0" algn="l">
              <a:lnSpc>
                <a:spcPct val="90000"/>
              </a:lnSpc>
              <a:spcBef>
                <a:spcPts val="500"/>
              </a:spcBef>
              <a:spcAft>
                <a:spcPts val="0"/>
              </a:spcAft>
              <a:buClr>
                <a:srgbClr val="45515E"/>
              </a:buClr>
              <a:buSzPct val="100000"/>
              <a:buChar char="o"/>
            </a:pPr>
            <a:r>
              <a:rPr lang="en-US"/>
              <a:t>If we exclude ROM: vaginal ex (cervical changes)</a:t>
            </a:r>
            <a:endParaRPr/>
          </a:p>
          <a:p>
            <a:pPr indent="-228600" lvl="1" marL="685800" rtl="0" algn="l">
              <a:lnSpc>
                <a:spcPct val="90000"/>
              </a:lnSpc>
              <a:spcBef>
                <a:spcPts val="500"/>
              </a:spcBef>
              <a:spcAft>
                <a:spcPts val="0"/>
              </a:spcAft>
              <a:buClr>
                <a:srgbClr val="45515E"/>
              </a:buClr>
              <a:buSzPct val="100000"/>
              <a:buChar char="o"/>
            </a:pPr>
            <a:r>
              <a:rPr lang="en-US"/>
              <a:t>Ultrasound</a:t>
            </a:r>
            <a:endParaRPr/>
          </a:p>
          <a:p>
            <a:pPr indent="-228600" lvl="1" marL="685800" rtl="0" algn="l">
              <a:lnSpc>
                <a:spcPct val="90000"/>
              </a:lnSpc>
              <a:spcBef>
                <a:spcPts val="500"/>
              </a:spcBef>
              <a:spcAft>
                <a:spcPts val="0"/>
              </a:spcAft>
              <a:buClr>
                <a:srgbClr val="45515E"/>
              </a:buClr>
              <a:buSzPct val="100000"/>
              <a:buChar char="o"/>
            </a:pPr>
            <a:r>
              <a:rPr lang="en-US"/>
              <a:t>Risk factor assessment</a:t>
            </a:r>
            <a:endParaRPr/>
          </a:p>
          <a:p>
            <a:pPr indent="-228600" lvl="1" marL="685800" rtl="0" algn="l">
              <a:lnSpc>
                <a:spcPct val="90000"/>
              </a:lnSpc>
              <a:spcBef>
                <a:spcPts val="500"/>
              </a:spcBef>
              <a:spcAft>
                <a:spcPts val="0"/>
              </a:spcAft>
              <a:buClr>
                <a:srgbClr val="45515E"/>
              </a:buClr>
              <a:buSzPct val="100000"/>
              <a:buChar char="o"/>
            </a:pPr>
            <a:r>
              <a:rPr lang="en-US"/>
              <a:t>Cervical length</a:t>
            </a:r>
            <a:endParaRPr/>
          </a:p>
        </p:txBody>
      </p:sp>
    </p:spTree>
  </p:cSld>
  <p:clrMapOvr>
    <a:masterClrMapping/>
  </p:clrMapOvr>
</p:sld>
</file>

<file path=ppt/slides/slide2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9" name="Shape 2069"/>
        <p:cNvGrpSpPr/>
        <p:nvPr/>
      </p:nvGrpSpPr>
      <p:grpSpPr>
        <a:xfrm>
          <a:off x="0" y="0"/>
          <a:ext cx="0" cy="0"/>
          <a:chOff x="0" y="0"/>
          <a:chExt cx="0" cy="0"/>
        </a:xfrm>
      </p:grpSpPr>
      <p:sp>
        <p:nvSpPr>
          <p:cNvPr id="2070" name="Google Shape;2070;p232"/>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Screening</a:t>
            </a:r>
            <a:endParaRPr/>
          </a:p>
        </p:txBody>
      </p:sp>
      <p:sp>
        <p:nvSpPr>
          <p:cNvPr id="2071" name="Google Shape;2071;p232"/>
          <p:cNvSpPr txBox="1"/>
          <p:nvPr>
            <p:ph idx="1" type="body"/>
          </p:nvPr>
        </p:nvSpPr>
        <p:spPr>
          <a:xfrm>
            <a:off x="838199" y="1305026"/>
            <a:ext cx="10515599" cy="4871938"/>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rgbClr val="45515E"/>
              </a:buClr>
              <a:buSzPts val="2800"/>
              <a:buNone/>
            </a:pPr>
            <a:r>
              <a:rPr lang="en-US"/>
              <a:t>The two most important predictors of spontaneous preterm birth  are:</a:t>
            </a:r>
            <a:endParaRPr/>
          </a:p>
          <a:p>
            <a:pPr indent="-514350" lvl="0" marL="514350" rtl="0" algn="l">
              <a:lnSpc>
                <a:spcPct val="90000"/>
              </a:lnSpc>
              <a:spcBef>
                <a:spcPts val="1000"/>
              </a:spcBef>
              <a:spcAft>
                <a:spcPts val="0"/>
              </a:spcAft>
              <a:buClr>
                <a:srgbClr val="FF0000"/>
              </a:buClr>
              <a:buSzPts val="2800"/>
              <a:buFont typeface="Calibri"/>
              <a:buAutoNum type="arabicPeriod"/>
            </a:pPr>
            <a:r>
              <a:rPr lang="en-US">
                <a:solidFill>
                  <a:srgbClr val="FF0000"/>
                </a:solidFill>
              </a:rPr>
              <a:t>Sonographic short cervix in the midtrimester</a:t>
            </a:r>
            <a:endParaRPr/>
          </a:p>
          <a:p>
            <a:pPr indent="-228600" lvl="1" marL="685800" rtl="0" algn="l">
              <a:lnSpc>
                <a:spcPct val="90000"/>
              </a:lnSpc>
              <a:spcBef>
                <a:spcPts val="500"/>
              </a:spcBef>
              <a:spcAft>
                <a:spcPts val="0"/>
              </a:spcAft>
              <a:buClr>
                <a:srgbClr val="45515E"/>
              </a:buClr>
              <a:buSzPts val="2400"/>
              <a:buChar char="o"/>
            </a:pPr>
            <a:r>
              <a:rPr lang="en-US"/>
              <a:t>Cervical length at 18-22 weeks in pregnancies that deliver at term is normally distributed with a mean of 34 mm</a:t>
            </a:r>
            <a:endParaRPr/>
          </a:p>
          <a:p>
            <a:pPr indent="-514350" lvl="0" marL="514350" rtl="0" algn="l">
              <a:lnSpc>
                <a:spcPct val="90000"/>
              </a:lnSpc>
              <a:spcBef>
                <a:spcPts val="1000"/>
              </a:spcBef>
              <a:spcAft>
                <a:spcPts val="0"/>
              </a:spcAft>
              <a:buClr>
                <a:srgbClr val="FF0000"/>
              </a:buClr>
              <a:buSzPts val="2800"/>
              <a:buFont typeface="Calibri"/>
              <a:buAutoNum type="arabicPeriod"/>
            </a:pPr>
            <a:r>
              <a:rPr lang="en-US">
                <a:solidFill>
                  <a:srgbClr val="FF0000"/>
                </a:solidFill>
              </a:rPr>
              <a:t>Spontaneous preterm birth in a prior pregnancy “ by hx”</a:t>
            </a:r>
            <a:endParaRPr/>
          </a:p>
          <a:p>
            <a:pPr indent="0" lvl="2" marL="914400" rtl="0" algn="ctr">
              <a:lnSpc>
                <a:spcPct val="90000"/>
              </a:lnSpc>
              <a:spcBef>
                <a:spcPts val="500"/>
              </a:spcBef>
              <a:spcAft>
                <a:spcPts val="0"/>
              </a:spcAft>
              <a:buClr>
                <a:srgbClr val="45515E"/>
              </a:buClr>
              <a:buSzPts val="2000"/>
              <a:buNone/>
            </a:pPr>
            <a:r>
              <a:rPr lang="en-US"/>
              <a:t>هذول اهم نقطتين لازم ينذكروا !!	 </a:t>
            </a:r>
            <a:endParaRPr/>
          </a:p>
          <a:p>
            <a:pPr indent="-514350" lvl="0" marL="514350" rtl="0" algn="l">
              <a:lnSpc>
                <a:spcPct val="90000"/>
              </a:lnSpc>
              <a:spcBef>
                <a:spcPts val="1000"/>
              </a:spcBef>
              <a:spcAft>
                <a:spcPts val="0"/>
              </a:spcAft>
              <a:buClr>
                <a:srgbClr val="45515E"/>
              </a:buClr>
              <a:buSzPts val="2800"/>
              <a:buFont typeface="Calibri"/>
              <a:buAutoNum type="arabicPeriod"/>
            </a:pPr>
            <a:r>
              <a:rPr lang="en-US"/>
              <a:t>Cervico-vaginal fetal fibronectin</a:t>
            </a:r>
            <a:endParaRPr/>
          </a:p>
          <a:p>
            <a:pPr indent="-228600" lvl="1" marL="685800" rtl="0" algn="l">
              <a:lnSpc>
                <a:spcPct val="90000"/>
              </a:lnSpc>
              <a:spcBef>
                <a:spcPts val="500"/>
              </a:spcBef>
              <a:spcAft>
                <a:spcPts val="0"/>
              </a:spcAft>
              <a:buClr>
                <a:srgbClr val="45515E"/>
              </a:buClr>
              <a:buSzPts val="2400"/>
              <a:buChar char="o"/>
            </a:pPr>
            <a:r>
              <a:rPr lang="en-US"/>
              <a:t>Should do after 22w</a:t>
            </a:r>
            <a:endParaRPr/>
          </a:p>
          <a:p>
            <a:pPr indent="-228600" lvl="1" marL="685800" rtl="0" algn="l">
              <a:lnSpc>
                <a:spcPct val="90000"/>
              </a:lnSpc>
              <a:spcBef>
                <a:spcPts val="500"/>
              </a:spcBef>
              <a:spcAft>
                <a:spcPts val="0"/>
              </a:spcAft>
              <a:buClr>
                <a:srgbClr val="45515E"/>
              </a:buClr>
              <a:buSzPts val="2400"/>
              <a:buChar char="o"/>
            </a:pPr>
            <a:r>
              <a:rPr lang="en-US"/>
              <a:t>Fetal fibronectin is an extracellular matrix glycoprotein produced by amniocytes and by cytotrophoblast</a:t>
            </a:r>
            <a:endParaRPr/>
          </a:p>
          <a:p>
            <a:pPr indent="-228600" lvl="1" marL="685800" rtl="0" algn="l">
              <a:lnSpc>
                <a:spcPct val="90000"/>
              </a:lnSpc>
              <a:spcBef>
                <a:spcPts val="500"/>
              </a:spcBef>
              <a:spcAft>
                <a:spcPts val="0"/>
              </a:spcAft>
              <a:buClr>
                <a:srgbClr val="45515E"/>
              </a:buClr>
              <a:buSzPts val="2400"/>
              <a:buChar char="o"/>
            </a:pPr>
            <a:r>
              <a:rPr lang="en-US"/>
              <a:t> It is localized between chorion and decidua and acts as a ’glue’ between the pregnancy and the uterus</a:t>
            </a:r>
            <a:endParaRPr/>
          </a:p>
          <a:p>
            <a:pPr indent="-50800" lvl="0" marL="228600" rtl="0" algn="l">
              <a:lnSpc>
                <a:spcPct val="90000"/>
              </a:lnSpc>
              <a:spcBef>
                <a:spcPts val="1000"/>
              </a:spcBef>
              <a:spcAft>
                <a:spcPts val="0"/>
              </a:spcAft>
              <a:buClr>
                <a:srgbClr val="45515E"/>
              </a:buClr>
              <a:buSzPts val="2800"/>
              <a:buNone/>
            </a:pPr>
            <a:r>
              <a:t/>
            </a:r>
            <a:endParaRPr/>
          </a:p>
          <a:p>
            <a:pPr indent="-50800" lvl="0" marL="228600" rtl="0" algn="l">
              <a:lnSpc>
                <a:spcPct val="90000"/>
              </a:lnSpc>
              <a:spcBef>
                <a:spcPts val="1000"/>
              </a:spcBef>
              <a:spcAft>
                <a:spcPts val="0"/>
              </a:spcAft>
              <a:buClr>
                <a:srgbClr val="45515E"/>
              </a:buClr>
              <a:buSzPts val="2800"/>
              <a:buNone/>
            </a:pPr>
            <a:r>
              <a:t/>
            </a:r>
            <a:endParaRPr/>
          </a:p>
          <a:p>
            <a:pPr indent="-50800" lvl="0" marL="228600" rtl="0" algn="l">
              <a:lnSpc>
                <a:spcPct val="90000"/>
              </a:lnSpc>
              <a:spcBef>
                <a:spcPts val="1000"/>
              </a:spcBef>
              <a:spcAft>
                <a:spcPts val="0"/>
              </a:spcAft>
              <a:buClr>
                <a:srgbClr val="45515E"/>
              </a:buClr>
              <a:buSzPts val="2800"/>
              <a:buNone/>
            </a:pPr>
            <a:r>
              <a:t/>
            </a:r>
            <a:endParaRPr/>
          </a:p>
        </p:txBody>
      </p:sp>
    </p:spTree>
  </p:cSld>
  <p:clrMapOvr>
    <a:masterClrMapping/>
  </p:clrMapOvr>
</p:sld>
</file>

<file path=ppt/slides/slide2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5" name="Shape 2075"/>
        <p:cNvGrpSpPr/>
        <p:nvPr/>
      </p:nvGrpSpPr>
      <p:grpSpPr>
        <a:xfrm>
          <a:off x="0" y="0"/>
          <a:ext cx="0" cy="0"/>
          <a:chOff x="0" y="0"/>
          <a:chExt cx="0" cy="0"/>
        </a:xfrm>
      </p:grpSpPr>
      <p:sp>
        <p:nvSpPr>
          <p:cNvPr id="2076" name="Google Shape;2076;p233"/>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Screening</a:t>
            </a:r>
            <a:endParaRPr/>
          </a:p>
        </p:txBody>
      </p:sp>
      <p:sp>
        <p:nvSpPr>
          <p:cNvPr id="2077" name="Google Shape;2077;p233"/>
          <p:cNvSpPr txBox="1"/>
          <p:nvPr>
            <p:ph idx="1" type="body"/>
          </p:nvPr>
        </p:nvSpPr>
        <p:spPr>
          <a:xfrm>
            <a:off x="838200" y="1305026"/>
            <a:ext cx="10515599" cy="4871938"/>
          </a:xfrm>
          <a:prstGeom prst="rect">
            <a:avLst/>
          </a:prstGeom>
          <a:noFill/>
          <a:ln>
            <a:noFill/>
          </a:ln>
        </p:spPr>
        <p:txBody>
          <a:bodyPr anchorCtr="0" anchor="t" bIns="45700" lIns="91425" spcFirstLastPara="1" rIns="91425" wrap="square" tIns="45700">
            <a:normAutofit/>
          </a:bodyPr>
          <a:lstStyle/>
          <a:p>
            <a:pPr indent="-514350" lvl="0" marL="514350" rtl="0" algn="l">
              <a:lnSpc>
                <a:spcPct val="90000"/>
              </a:lnSpc>
              <a:spcBef>
                <a:spcPts val="0"/>
              </a:spcBef>
              <a:spcAft>
                <a:spcPts val="0"/>
              </a:spcAft>
              <a:buClr>
                <a:srgbClr val="45515E"/>
              </a:buClr>
              <a:buSzPts val="2800"/>
              <a:buFont typeface="Calibri"/>
              <a:buAutoNum type="arabicPeriod" startAt="4"/>
            </a:pPr>
            <a:r>
              <a:rPr lang="en-US"/>
              <a:t>Cell-free Fetal DNA</a:t>
            </a:r>
            <a:endParaRPr/>
          </a:p>
          <a:p>
            <a:pPr indent="-228600" lvl="1" marL="685800" rtl="0" algn="l">
              <a:lnSpc>
                <a:spcPct val="90000"/>
              </a:lnSpc>
              <a:spcBef>
                <a:spcPts val="500"/>
              </a:spcBef>
              <a:spcAft>
                <a:spcPts val="0"/>
              </a:spcAft>
              <a:buClr>
                <a:srgbClr val="45515E"/>
              </a:buClr>
              <a:buSzPts val="2400"/>
              <a:buChar char="o"/>
            </a:pPr>
            <a:r>
              <a:rPr lang="en-US"/>
              <a:t>done after 10 w </a:t>
            </a:r>
            <a:endParaRPr/>
          </a:p>
          <a:p>
            <a:pPr indent="-228600" lvl="1" marL="685800" rtl="0" algn="l">
              <a:lnSpc>
                <a:spcPct val="90000"/>
              </a:lnSpc>
              <a:spcBef>
                <a:spcPts val="500"/>
              </a:spcBef>
              <a:spcAft>
                <a:spcPts val="0"/>
              </a:spcAft>
              <a:buClr>
                <a:srgbClr val="45515E"/>
              </a:buClr>
              <a:buSzPts val="2400"/>
              <a:buChar char="o"/>
            </a:pPr>
            <a:r>
              <a:rPr lang="en-US"/>
              <a:t>A role for cell-free fetal (cff) DNA as a signal for the onset of labor has recently been proposed </a:t>
            </a:r>
            <a:endParaRPr/>
          </a:p>
          <a:p>
            <a:pPr indent="-228600" lvl="1" marL="685800" rtl="0" algn="l">
              <a:lnSpc>
                <a:spcPct val="90000"/>
              </a:lnSpc>
              <a:spcBef>
                <a:spcPts val="500"/>
              </a:spcBef>
              <a:spcAft>
                <a:spcPts val="0"/>
              </a:spcAft>
              <a:buClr>
                <a:srgbClr val="45515E"/>
              </a:buClr>
              <a:buSzPts val="2400"/>
              <a:buChar char="o"/>
            </a:pPr>
            <a:r>
              <a:rPr lang="en-US"/>
              <a:t>In pregnant women, cff DNA is normally present in the plasma, and concentrations increase as a function of gestational age - peaking at the end of pregnancy just prior to the onset of labor</a:t>
            </a:r>
            <a:endParaRPr/>
          </a:p>
          <a:p>
            <a:pPr indent="-228600" lvl="1" marL="685800" rtl="0" algn="l">
              <a:lnSpc>
                <a:spcPct val="90000"/>
              </a:lnSpc>
              <a:spcBef>
                <a:spcPts val="500"/>
              </a:spcBef>
              <a:spcAft>
                <a:spcPts val="0"/>
              </a:spcAft>
              <a:buClr>
                <a:srgbClr val="45515E"/>
              </a:buClr>
              <a:buSzPts val="2400"/>
              <a:buChar char="o"/>
            </a:pPr>
            <a:r>
              <a:rPr lang="en-US"/>
              <a:t>Patients who have an elevation of cff DNA in the midtrimester are at increased risk for spontaneous preterm delivery later in gestation </a:t>
            </a:r>
            <a:endParaRPr/>
          </a:p>
          <a:p>
            <a:pPr indent="-336550" lvl="0" marL="514350" rtl="0" algn="l">
              <a:lnSpc>
                <a:spcPct val="90000"/>
              </a:lnSpc>
              <a:spcBef>
                <a:spcPts val="1000"/>
              </a:spcBef>
              <a:spcAft>
                <a:spcPts val="0"/>
              </a:spcAft>
              <a:buClr>
                <a:srgbClr val="45515E"/>
              </a:buClr>
              <a:buSzPts val="2800"/>
              <a:buFont typeface="Calibri"/>
              <a:buNone/>
            </a:pPr>
            <a:r>
              <a:t/>
            </a:r>
            <a:endParaRPr/>
          </a:p>
        </p:txBody>
      </p:sp>
    </p:spTree>
  </p:cSld>
  <p:clrMapOvr>
    <a:masterClrMapping/>
  </p:clrMapOvr>
</p:sld>
</file>

<file path=ppt/slides/slide2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1" name="Shape 2081"/>
        <p:cNvGrpSpPr/>
        <p:nvPr/>
      </p:nvGrpSpPr>
      <p:grpSpPr>
        <a:xfrm>
          <a:off x="0" y="0"/>
          <a:ext cx="0" cy="0"/>
          <a:chOff x="0" y="0"/>
          <a:chExt cx="0" cy="0"/>
        </a:xfrm>
      </p:grpSpPr>
      <p:sp>
        <p:nvSpPr>
          <p:cNvPr id="2082" name="Google Shape;2082;p234"/>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Prevention PTB in short cervix </a:t>
            </a:r>
            <a:endParaRPr/>
          </a:p>
        </p:txBody>
      </p:sp>
      <p:pic>
        <p:nvPicPr>
          <p:cNvPr id="2083" name="Google Shape;2083;p234"/>
          <p:cNvPicPr preferRelativeResize="0"/>
          <p:nvPr/>
        </p:nvPicPr>
        <p:blipFill rotWithShape="1">
          <a:blip r:embed="rId3">
            <a:alphaModFix/>
          </a:blip>
          <a:srcRect b="0" l="0" r="0" t="0"/>
          <a:stretch/>
        </p:blipFill>
        <p:spPr>
          <a:xfrm>
            <a:off x="967740" y="1214263"/>
            <a:ext cx="10256519" cy="4429474"/>
          </a:xfrm>
          <a:prstGeom prst="rect">
            <a:avLst/>
          </a:prstGeom>
          <a:noFill/>
          <a:ln>
            <a:noFill/>
          </a:ln>
        </p:spPr>
      </p:pic>
      <p:sp>
        <p:nvSpPr>
          <p:cNvPr id="2084" name="Google Shape;2084;p234"/>
          <p:cNvSpPr/>
          <p:nvPr/>
        </p:nvSpPr>
        <p:spPr>
          <a:xfrm>
            <a:off x="6534096" y="2131668"/>
            <a:ext cx="682581" cy="1841679"/>
          </a:xfrm>
          <a:prstGeom prst="rect">
            <a:avLst/>
          </a:prstGeom>
          <a:noFill/>
          <a:ln cap="flat" cmpd="sng" w="57150">
            <a:solidFill>
              <a:srgbClr val="A5002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000"/>
              <a:buFont typeface="Calibri"/>
              <a:buNone/>
            </a:pPr>
            <a:r>
              <a:t/>
            </a:r>
            <a:endParaRPr b="1" i="0" sz="2000" u="none" cap="none" strike="noStrike">
              <a:solidFill>
                <a:schemeClr val="dk1"/>
              </a:solidFill>
              <a:latin typeface="Helvetica Neue"/>
              <a:ea typeface="Helvetica Neue"/>
              <a:cs typeface="Helvetica Neue"/>
              <a:sym typeface="Helvetica Neue"/>
            </a:endParaRPr>
          </a:p>
        </p:txBody>
      </p:sp>
      <p:sp>
        <p:nvSpPr>
          <p:cNvPr id="2085" name="Google Shape;2085;p234"/>
          <p:cNvSpPr/>
          <p:nvPr/>
        </p:nvSpPr>
        <p:spPr>
          <a:xfrm>
            <a:off x="4881430" y="4993636"/>
            <a:ext cx="2581539" cy="461665"/>
          </a:xfrm>
          <a:prstGeom prst="rect">
            <a:avLst/>
          </a:prstGeom>
          <a:solidFill>
            <a:schemeClr val="dk1"/>
          </a:solid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Calibri"/>
                <a:ea typeface="Calibri"/>
                <a:cs typeface="Calibri"/>
                <a:sym typeface="Calibri"/>
              </a:rPr>
              <a:t>McDonald cerclage</a:t>
            </a:r>
            <a:endParaRPr/>
          </a:p>
        </p:txBody>
      </p:sp>
      <p:sp>
        <p:nvSpPr>
          <p:cNvPr id="2086" name="Google Shape;2086;p234"/>
          <p:cNvSpPr/>
          <p:nvPr/>
        </p:nvSpPr>
        <p:spPr>
          <a:xfrm>
            <a:off x="8514693" y="5647468"/>
            <a:ext cx="168533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Weak evidence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8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0" name="Shape 2090"/>
        <p:cNvGrpSpPr/>
        <p:nvPr/>
      </p:nvGrpSpPr>
      <p:grpSpPr>
        <a:xfrm>
          <a:off x="0" y="0"/>
          <a:ext cx="0" cy="0"/>
          <a:chOff x="0" y="0"/>
          <a:chExt cx="0" cy="0"/>
        </a:xfrm>
      </p:grpSpPr>
      <p:sp>
        <p:nvSpPr>
          <p:cNvPr id="2091" name="Google Shape;2091;p235"/>
          <p:cNvSpPr txBox="1"/>
          <p:nvPr>
            <p:ph idx="1" type="body"/>
          </p:nvPr>
        </p:nvSpPr>
        <p:spPr>
          <a:xfrm>
            <a:off x="838200" y="1352570"/>
            <a:ext cx="3764280" cy="4907553"/>
          </a:xfrm>
          <a:prstGeom prst="rect">
            <a:avLst/>
          </a:prstGeom>
          <a:solidFill>
            <a:schemeClr val="lt1"/>
          </a:solidFill>
          <a:ln cap="flat" cmpd="sng" w="12700">
            <a:solidFill>
              <a:schemeClr val="accent1"/>
            </a:solidFill>
            <a:prstDash val="solid"/>
            <a:miter lim="800000"/>
            <a:headEnd len="sm" w="sm" type="none"/>
            <a:tailEnd len="sm" w="sm" type="none"/>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600"/>
              <a:buChar char="❖"/>
            </a:pPr>
            <a:r>
              <a:rPr lang="en-US" sz="2600">
                <a:solidFill>
                  <a:srgbClr val="45515E"/>
                </a:solidFill>
                <a:latin typeface="Calibri"/>
                <a:ea typeface="Calibri"/>
                <a:cs typeface="Calibri"/>
                <a:sym typeface="Calibri"/>
              </a:rPr>
              <a:t>women with previous preterm birth</a:t>
            </a:r>
            <a:endParaRPr/>
          </a:p>
          <a:p>
            <a:pPr indent="-228600" lvl="0" marL="228600" rtl="0" algn="l">
              <a:lnSpc>
                <a:spcPct val="90000"/>
              </a:lnSpc>
              <a:spcBef>
                <a:spcPts val="1000"/>
              </a:spcBef>
              <a:spcAft>
                <a:spcPts val="0"/>
              </a:spcAft>
              <a:buClr>
                <a:srgbClr val="45515E"/>
              </a:buClr>
              <a:buSzPts val="2200"/>
              <a:buFont typeface="Arial"/>
              <a:buChar char="•"/>
            </a:pPr>
            <a:r>
              <a:rPr lang="en-US" sz="2200">
                <a:solidFill>
                  <a:srgbClr val="45515E"/>
                </a:solidFill>
                <a:latin typeface="Calibri"/>
                <a:ea typeface="Calibri"/>
                <a:cs typeface="Calibri"/>
                <a:sym typeface="Calibri"/>
              </a:rPr>
              <a:t>No benefit from bed rest, prophylactic tocolytics or lifestyle interventions</a:t>
            </a:r>
            <a:endParaRPr/>
          </a:p>
          <a:p>
            <a:pPr indent="-228600" lvl="0" marL="228600" rtl="0" algn="l">
              <a:lnSpc>
                <a:spcPct val="90000"/>
              </a:lnSpc>
              <a:spcBef>
                <a:spcPts val="1000"/>
              </a:spcBef>
              <a:spcAft>
                <a:spcPts val="0"/>
              </a:spcAft>
              <a:buClr>
                <a:srgbClr val="45515E"/>
              </a:buClr>
              <a:buSzPts val="2200"/>
              <a:buFont typeface="Arial"/>
              <a:buChar char="•"/>
            </a:pPr>
            <a:r>
              <a:rPr lang="en-US" sz="2200">
                <a:solidFill>
                  <a:srgbClr val="45515E"/>
                </a:solidFill>
                <a:latin typeface="Calibri"/>
                <a:ea typeface="Calibri"/>
                <a:cs typeface="Calibri"/>
                <a:sym typeface="Calibri"/>
              </a:rPr>
              <a:t>Vaginal progesterone every night from 20 to 34 weeks reduces PTB by 25%</a:t>
            </a:r>
            <a:endParaRPr/>
          </a:p>
          <a:p>
            <a:pPr indent="-228600" lvl="0" marL="228600" rtl="0" algn="l">
              <a:lnSpc>
                <a:spcPct val="90000"/>
              </a:lnSpc>
              <a:spcBef>
                <a:spcPts val="1000"/>
              </a:spcBef>
              <a:spcAft>
                <a:spcPts val="0"/>
              </a:spcAft>
              <a:buClr>
                <a:srgbClr val="45515E"/>
              </a:buClr>
              <a:buSzPts val="2200"/>
              <a:buFont typeface="Arial"/>
              <a:buChar char="•"/>
            </a:pPr>
            <a:r>
              <a:rPr lang="en-US" sz="2200">
                <a:solidFill>
                  <a:srgbClr val="45515E"/>
                </a:solidFill>
                <a:latin typeface="Calibri"/>
                <a:ea typeface="Calibri"/>
                <a:cs typeface="Calibri"/>
                <a:sym typeface="Calibri"/>
              </a:rPr>
              <a:t>Measurement of cervical length every 2 weeks between 14 and 24 weeks and cervical cerclage if the cervix becomes less than 25 mm reduces PTB by 25%</a:t>
            </a:r>
            <a:endParaRPr/>
          </a:p>
          <a:p>
            <a:pPr indent="0" lvl="0" marL="0" rtl="0" algn="l">
              <a:lnSpc>
                <a:spcPct val="90000"/>
              </a:lnSpc>
              <a:spcBef>
                <a:spcPts val="1000"/>
              </a:spcBef>
              <a:spcAft>
                <a:spcPts val="0"/>
              </a:spcAft>
              <a:buClr>
                <a:srgbClr val="45515E"/>
              </a:buClr>
              <a:buSzPts val="2400"/>
              <a:buNone/>
            </a:pPr>
            <a:r>
              <a:t/>
            </a:r>
            <a:endParaRPr sz="2400">
              <a:solidFill>
                <a:srgbClr val="45515E"/>
              </a:solidFill>
            </a:endParaRPr>
          </a:p>
        </p:txBody>
      </p:sp>
      <p:sp>
        <p:nvSpPr>
          <p:cNvPr id="2092" name="Google Shape;2092;p235"/>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Prevention</a:t>
            </a:r>
            <a:endParaRPr/>
          </a:p>
        </p:txBody>
      </p:sp>
      <p:sp>
        <p:nvSpPr>
          <p:cNvPr id="2093" name="Google Shape;2093;p235"/>
          <p:cNvSpPr txBox="1"/>
          <p:nvPr>
            <p:ph idx="2" type="body"/>
          </p:nvPr>
        </p:nvSpPr>
        <p:spPr>
          <a:xfrm>
            <a:off x="4763672" y="1352570"/>
            <a:ext cx="3337560" cy="4907553"/>
          </a:xfrm>
          <a:prstGeom prst="rect">
            <a:avLst/>
          </a:prstGeom>
          <a:no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45515E"/>
              </a:buClr>
              <a:buSzPts val="2400"/>
              <a:buChar char="❖"/>
            </a:pPr>
            <a:r>
              <a:rPr lang="en-US" sz="2400"/>
              <a:t>women with no previous preterm birth but positive screening test</a:t>
            </a:r>
            <a:endParaRPr/>
          </a:p>
          <a:p>
            <a:pPr indent="-228600" lvl="0" marL="228600" rtl="0" algn="l">
              <a:lnSpc>
                <a:spcPct val="90000"/>
              </a:lnSpc>
              <a:spcBef>
                <a:spcPts val="1000"/>
              </a:spcBef>
              <a:spcAft>
                <a:spcPts val="0"/>
              </a:spcAft>
              <a:buClr>
                <a:srgbClr val="45515E"/>
              </a:buClr>
              <a:buSzPts val="2000"/>
              <a:buFont typeface="Arial"/>
              <a:buChar char="•"/>
            </a:pPr>
            <a:r>
              <a:rPr lang="en-US" sz="2000"/>
              <a:t>Bed rest /betamimetics/ life style modification</a:t>
            </a:r>
            <a:endParaRPr/>
          </a:p>
          <a:p>
            <a:pPr indent="-228600" lvl="0" marL="228600" rtl="0" algn="l">
              <a:lnSpc>
                <a:spcPct val="90000"/>
              </a:lnSpc>
              <a:spcBef>
                <a:spcPts val="1000"/>
              </a:spcBef>
              <a:spcAft>
                <a:spcPts val="0"/>
              </a:spcAft>
              <a:buClr>
                <a:srgbClr val="45515E"/>
              </a:buClr>
              <a:buSzPts val="2000"/>
              <a:buFont typeface="Arial"/>
              <a:buChar char="•"/>
            </a:pPr>
            <a:r>
              <a:rPr lang="en-US" sz="2000"/>
              <a:t>Short cervix at 20-24 weeks consider Cervical cerclage  it may reduce PTB at &lt;34 weeks by 15%</a:t>
            </a:r>
            <a:endParaRPr/>
          </a:p>
          <a:p>
            <a:pPr indent="-228600" lvl="0" marL="228600" rtl="0" algn="l">
              <a:lnSpc>
                <a:spcPct val="90000"/>
              </a:lnSpc>
              <a:spcBef>
                <a:spcPts val="1000"/>
              </a:spcBef>
              <a:spcAft>
                <a:spcPts val="0"/>
              </a:spcAft>
              <a:buClr>
                <a:srgbClr val="45515E"/>
              </a:buClr>
              <a:buSzPts val="2000"/>
              <a:buFont typeface="Arial"/>
              <a:buChar char="•"/>
            </a:pPr>
            <a:r>
              <a:rPr lang="en-US" sz="2000"/>
              <a:t>Vaginal progesterone every night from 20 to 34 weeks reduces PTB at &lt;34 weeks by 35-40%</a:t>
            </a:r>
            <a:endParaRPr/>
          </a:p>
          <a:p>
            <a:pPr indent="0" lvl="0" marL="0" rtl="0" algn="l">
              <a:lnSpc>
                <a:spcPct val="90000"/>
              </a:lnSpc>
              <a:spcBef>
                <a:spcPts val="1000"/>
              </a:spcBef>
              <a:spcAft>
                <a:spcPts val="0"/>
              </a:spcAft>
              <a:buClr>
                <a:srgbClr val="45515E"/>
              </a:buClr>
              <a:buSzPts val="2400"/>
              <a:buNone/>
            </a:pPr>
            <a:r>
              <a:t/>
            </a:r>
            <a:endParaRPr sz="2400"/>
          </a:p>
        </p:txBody>
      </p:sp>
      <p:sp>
        <p:nvSpPr>
          <p:cNvPr id="2094" name="Google Shape;2094;p235"/>
          <p:cNvSpPr txBox="1"/>
          <p:nvPr/>
        </p:nvSpPr>
        <p:spPr>
          <a:xfrm>
            <a:off x="8290560" y="1352570"/>
            <a:ext cx="3063240" cy="4907553"/>
          </a:xfrm>
          <a:prstGeom prst="rect">
            <a:avLst/>
          </a:prstGeom>
          <a:solidFill>
            <a:schemeClr val="lt1"/>
          </a:solidFill>
          <a:ln cap="flat" cmpd="sng" w="12700">
            <a:solidFill>
              <a:schemeClr val="accent1"/>
            </a:solidFill>
            <a:prstDash val="solid"/>
            <a:miter lim="800000"/>
            <a:headEnd len="sm" w="sm" type="none"/>
            <a:tailEnd len="sm" w="sm" type="none"/>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rgbClr val="45515E"/>
              </a:buClr>
              <a:buSzPts val="2400"/>
              <a:buFont typeface="Noto Sans Symbols"/>
              <a:buChar char="❖"/>
            </a:pPr>
            <a:r>
              <a:rPr lang="en-US" sz="2400">
                <a:solidFill>
                  <a:srgbClr val="45515E"/>
                </a:solidFill>
                <a:latin typeface="Calibri"/>
                <a:ea typeface="Calibri"/>
                <a:cs typeface="Calibri"/>
                <a:sym typeface="Calibri"/>
              </a:rPr>
              <a:t>Threatened preterm labor </a:t>
            </a:r>
            <a:endParaRPr/>
          </a:p>
          <a:p>
            <a:pPr indent="-228600" lvl="0" marL="228600" marR="0" rtl="0" algn="l">
              <a:lnSpc>
                <a:spcPct val="90000"/>
              </a:lnSpc>
              <a:spcBef>
                <a:spcPts val="1000"/>
              </a:spcBef>
              <a:spcAft>
                <a:spcPts val="0"/>
              </a:spcAft>
              <a:buClr>
                <a:srgbClr val="45515E"/>
              </a:buClr>
              <a:buSzPts val="2000"/>
              <a:buFont typeface="Arial"/>
              <a:buChar char="•"/>
            </a:pPr>
            <a:r>
              <a:rPr lang="en-US" sz="2000">
                <a:solidFill>
                  <a:srgbClr val="45515E"/>
                </a:solidFill>
                <a:latin typeface="Calibri"/>
                <a:ea typeface="Calibri"/>
                <a:cs typeface="Calibri"/>
                <a:sym typeface="Calibri"/>
              </a:rPr>
              <a:t>Hospitalization in a unit with facilities for neonatal intensive care</a:t>
            </a:r>
            <a:endParaRPr/>
          </a:p>
          <a:p>
            <a:pPr indent="-228600" lvl="0" marL="228600" marR="0" rtl="0" algn="l">
              <a:lnSpc>
                <a:spcPct val="90000"/>
              </a:lnSpc>
              <a:spcBef>
                <a:spcPts val="1000"/>
              </a:spcBef>
              <a:spcAft>
                <a:spcPts val="0"/>
              </a:spcAft>
              <a:buClr>
                <a:srgbClr val="45515E"/>
              </a:buClr>
              <a:buSzPts val="2000"/>
              <a:buFont typeface="Arial"/>
              <a:buChar char="•"/>
            </a:pPr>
            <a:r>
              <a:rPr lang="en-US" sz="2000">
                <a:solidFill>
                  <a:srgbClr val="45515E"/>
                </a:solidFill>
                <a:latin typeface="Calibri"/>
                <a:ea typeface="Calibri"/>
                <a:cs typeface="Calibri"/>
                <a:sym typeface="Calibri"/>
              </a:rPr>
              <a:t>Administration of tocolytics to prevent preterm birth</a:t>
            </a:r>
            <a:endParaRPr/>
          </a:p>
          <a:p>
            <a:pPr indent="-228600" lvl="0" marL="228600" marR="0" rtl="0" algn="l">
              <a:lnSpc>
                <a:spcPct val="90000"/>
              </a:lnSpc>
              <a:spcBef>
                <a:spcPts val="1000"/>
              </a:spcBef>
              <a:spcAft>
                <a:spcPts val="0"/>
              </a:spcAft>
              <a:buClr>
                <a:srgbClr val="45515E"/>
              </a:buClr>
              <a:buSzPts val="2000"/>
              <a:buFont typeface="Arial"/>
              <a:buChar char="•"/>
            </a:pPr>
            <a:r>
              <a:rPr lang="en-US" sz="2000">
                <a:solidFill>
                  <a:srgbClr val="45515E"/>
                </a:solidFill>
                <a:latin typeface="Calibri"/>
                <a:ea typeface="Calibri"/>
                <a:cs typeface="Calibri"/>
                <a:sym typeface="Calibri"/>
              </a:rPr>
              <a:t>Administration of steroids to improve fetal lung maturity</a:t>
            </a:r>
            <a:endParaRPr/>
          </a:p>
          <a:p>
            <a:pPr indent="0" lvl="0" marL="0" marR="0" rtl="0" algn="l">
              <a:lnSpc>
                <a:spcPct val="90000"/>
              </a:lnSpc>
              <a:spcBef>
                <a:spcPts val="1000"/>
              </a:spcBef>
              <a:spcAft>
                <a:spcPts val="0"/>
              </a:spcAft>
              <a:buClr>
                <a:srgbClr val="45515E"/>
              </a:buClr>
              <a:buSzPts val="2400"/>
              <a:buFont typeface="Noto Sans Symbols"/>
              <a:buNone/>
            </a:pPr>
            <a:r>
              <a:t/>
            </a:r>
            <a:endParaRPr sz="2400">
              <a:solidFill>
                <a:srgbClr val="45515E"/>
              </a:solidFill>
              <a:latin typeface="Calibri"/>
              <a:ea typeface="Calibri"/>
              <a:cs typeface="Calibri"/>
              <a:sym typeface="Calibri"/>
            </a:endParaRPr>
          </a:p>
        </p:txBody>
      </p:sp>
    </p:spTree>
  </p:cSld>
  <p:clrMapOvr>
    <a:masterClrMapping/>
  </p:clrMapOvr>
</p:sld>
</file>

<file path=ppt/slides/slide2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8" name="Shape 2098"/>
        <p:cNvGrpSpPr/>
        <p:nvPr/>
      </p:nvGrpSpPr>
      <p:grpSpPr>
        <a:xfrm>
          <a:off x="0" y="0"/>
          <a:ext cx="0" cy="0"/>
          <a:chOff x="0" y="0"/>
          <a:chExt cx="0" cy="0"/>
        </a:xfrm>
      </p:grpSpPr>
      <p:sp>
        <p:nvSpPr>
          <p:cNvPr id="2099" name="Google Shape;2099;p236"/>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Notes</a:t>
            </a:r>
            <a:endParaRPr/>
          </a:p>
        </p:txBody>
      </p:sp>
      <p:sp>
        <p:nvSpPr>
          <p:cNvPr id="2100" name="Google Shape;2100;p236"/>
          <p:cNvSpPr txBox="1"/>
          <p:nvPr>
            <p:ph idx="1" type="body"/>
          </p:nvPr>
        </p:nvSpPr>
        <p:spPr>
          <a:xfrm>
            <a:off x="838201" y="1305026"/>
            <a:ext cx="7194452" cy="48719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800"/>
              <a:buChar char="❖"/>
            </a:pPr>
            <a:r>
              <a:rPr lang="en-US"/>
              <a:t>IF your pt has hx of pre term labor you should start progesterone even before screening, so start it from first visit DON’T wait for 18w </a:t>
            </a:r>
            <a:endParaRPr/>
          </a:p>
          <a:p>
            <a:pPr indent="-228600" lvl="0" marL="228600" rtl="0" algn="l">
              <a:lnSpc>
                <a:spcPct val="90000"/>
              </a:lnSpc>
              <a:spcBef>
                <a:spcPts val="1000"/>
              </a:spcBef>
              <a:spcAft>
                <a:spcPts val="0"/>
              </a:spcAft>
              <a:buClr>
                <a:srgbClr val="45515E"/>
              </a:buClr>
              <a:buSzPts val="2800"/>
              <a:buChar char="❖"/>
            </a:pPr>
            <a:r>
              <a:rPr lang="en-US"/>
              <a:t> Progesterone increase thickness of mucosa </a:t>
            </a:r>
            <a:endParaRPr/>
          </a:p>
          <a:p>
            <a:pPr indent="-228600" lvl="0" marL="228600" rtl="0" algn="l">
              <a:lnSpc>
                <a:spcPct val="90000"/>
              </a:lnSpc>
              <a:spcBef>
                <a:spcPts val="1000"/>
              </a:spcBef>
              <a:spcAft>
                <a:spcPts val="0"/>
              </a:spcAft>
              <a:buClr>
                <a:srgbClr val="45515E"/>
              </a:buClr>
              <a:buSzPts val="2800"/>
              <a:buChar char="❖"/>
            </a:pPr>
            <a:r>
              <a:rPr lang="en-US"/>
              <a:t> for women has PTL even with long cervix in this case </a:t>
            </a:r>
            <a:r>
              <a:rPr lang="en-US" u="sng"/>
              <a:t>no efficacy of progesterone  so the effect of progesteron only for short cervix </a:t>
            </a:r>
            <a:endParaRPr/>
          </a:p>
          <a:p>
            <a:pPr indent="-228600" lvl="0" marL="228600" rtl="0" algn="l">
              <a:lnSpc>
                <a:spcPct val="90000"/>
              </a:lnSpc>
              <a:spcBef>
                <a:spcPts val="1000"/>
              </a:spcBef>
              <a:spcAft>
                <a:spcPts val="0"/>
              </a:spcAft>
              <a:buClr>
                <a:srgbClr val="45515E"/>
              </a:buClr>
              <a:buSzPts val="2800"/>
              <a:buChar char="❖"/>
            </a:pPr>
            <a:r>
              <a:rPr lang="en-US"/>
              <a:t> if your pt has hx of PPROM or lenghv 15 mm Go for cerclage early </a:t>
            </a:r>
            <a:endParaRPr/>
          </a:p>
          <a:p>
            <a:pPr indent="-50800" lvl="0" marL="228600" rtl="0" algn="l">
              <a:lnSpc>
                <a:spcPct val="90000"/>
              </a:lnSpc>
              <a:spcBef>
                <a:spcPts val="1000"/>
              </a:spcBef>
              <a:spcAft>
                <a:spcPts val="0"/>
              </a:spcAft>
              <a:buClr>
                <a:srgbClr val="45515E"/>
              </a:buClr>
              <a:buSzPts val="2800"/>
              <a:buNone/>
            </a:pPr>
            <a:r>
              <a:t/>
            </a:r>
            <a:endParaRPr/>
          </a:p>
        </p:txBody>
      </p:sp>
      <p:pic>
        <p:nvPicPr>
          <p:cNvPr id="2101" name="Google Shape;2101;p236"/>
          <p:cNvPicPr preferRelativeResize="0"/>
          <p:nvPr/>
        </p:nvPicPr>
        <p:blipFill rotWithShape="1">
          <a:blip r:embed="rId3">
            <a:alphaModFix/>
          </a:blip>
          <a:srcRect b="2596" l="0" r="0" t="0"/>
          <a:stretch/>
        </p:blipFill>
        <p:spPr>
          <a:xfrm>
            <a:off x="8032653" y="1478003"/>
            <a:ext cx="3321147" cy="3699022"/>
          </a:xfrm>
          <a:prstGeom prst="rect">
            <a:avLst/>
          </a:prstGeom>
          <a:noFill/>
          <a:ln>
            <a:noFill/>
          </a:ln>
        </p:spPr>
      </p:pic>
    </p:spTree>
  </p:cSld>
  <p:clrMapOvr>
    <a:masterClrMapping/>
  </p:clrMapOvr>
</p:sld>
</file>

<file path=ppt/slides/slide2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5" name="Shape 2105"/>
        <p:cNvGrpSpPr/>
        <p:nvPr/>
      </p:nvGrpSpPr>
      <p:grpSpPr>
        <a:xfrm>
          <a:off x="0" y="0"/>
          <a:ext cx="0" cy="0"/>
          <a:chOff x="0" y="0"/>
          <a:chExt cx="0" cy="0"/>
        </a:xfrm>
      </p:grpSpPr>
      <p:sp>
        <p:nvSpPr>
          <p:cNvPr id="2106" name="Google Shape;2106;p237"/>
          <p:cNvSpPr txBox="1"/>
          <p:nvPr>
            <p:ph type="title"/>
          </p:nvPr>
        </p:nvSpPr>
        <p:spPr>
          <a:xfrm>
            <a:off x="2085585" y="251692"/>
            <a:ext cx="8816331" cy="78085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3600"/>
              <a:buFont typeface="Calibri"/>
              <a:buNone/>
            </a:pPr>
            <a:r>
              <a:rPr lang="en-US" sz="3600"/>
              <a:t>Tests for fetal lung maturity </a:t>
            </a:r>
            <a:endParaRPr/>
          </a:p>
        </p:txBody>
      </p:sp>
      <p:grpSp>
        <p:nvGrpSpPr>
          <p:cNvPr id="2107" name="Google Shape;2107;p237"/>
          <p:cNvGrpSpPr/>
          <p:nvPr/>
        </p:nvGrpSpPr>
        <p:grpSpPr>
          <a:xfrm>
            <a:off x="3747148" y="924313"/>
            <a:ext cx="5007782" cy="1361572"/>
            <a:chOff x="2847150" y="1033946"/>
            <a:chExt cx="3755837" cy="1361572"/>
          </a:xfrm>
        </p:grpSpPr>
        <p:grpSp>
          <p:nvGrpSpPr>
            <p:cNvPr id="2108" name="Google Shape;2108;p237"/>
            <p:cNvGrpSpPr/>
            <p:nvPr/>
          </p:nvGrpSpPr>
          <p:grpSpPr>
            <a:xfrm>
              <a:off x="2847150" y="1033946"/>
              <a:ext cx="3755837" cy="1361572"/>
              <a:chOff x="2888094" y="965706"/>
              <a:chExt cx="3755837" cy="1361572"/>
            </a:xfrm>
          </p:grpSpPr>
          <p:cxnSp>
            <p:nvCxnSpPr>
              <p:cNvPr id="2109" name="Google Shape;2109;p237"/>
              <p:cNvCxnSpPr/>
              <p:nvPr/>
            </p:nvCxnSpPr>
            <p:spPr>
              <a:xfrm flipH="1" rot="-5400000">
                <a:off x="4947333" y="630681"/>
                <a:ext cx="1361572" cy="2031623"/>
              </a:xfrm>
              <a:prstGeom prst="bentConnector3">
                <a:avLst>
                  <a:gd fmla="val 50000" name="adj1"/>
                </a:avLst>
              </a:prstGeom>
              <a:solidFill>
                <a:schemeClr val="accent1"/>
              </a:solidFill>
              <a:ln cap="flat" cmpd="sng" w="38100">
                <a:solidFill>
                  <a:srgbClr val="A50021"/>
                </a:solidFill>
                <a:prstDash val="solid"/>
                <a:round/>
                <a:headEnd len="sm" w="sm" type="none"/>
                <a:tailEnd len="med" w="med" type="triangle"/>
              </a:ln>
            </p:spPr>
          </p:cxnSp>
          <p:cxnSp>
            <p:nvCxnSpPr>
              <p:cNvPr id="2110" name="Google Shape;2110;p237"/>
              <p:cNvCxnSpPr/>
              <p:nvPr/>
            </p:nvCxnSpPr>
            <p:spPr>
              <a:xfrm rot="10800000">
                <a:off x="2888094" y="1646266"/>
                <a:ext cx="1713578" cy="0"/>
              </a:xfrm>
              <a:prstGeom prst="straightConnector1">
                <a:avLst/>
              </a:prstGeom>
              <a:solidFill>
                <a:schemeClr val="accent1"/>
              </a:solidFill>
              <a:ln cap="flat" cmpd="sng" w="38100">
                <a:solidFill>
                  <a:srgbClr val="A50021"/>
                </a:solidFill>
                <a:prstDash val="solid"/>
                <a:round/>
                <a:headEnd len="sm" w="sm" type="none"/>
                <a:tailEnd len="sm" w="sm" type="none"/>
              </a:ln>
            </p:spPr>
          </p:cxnSp>
        </p:grpSp>
        <p:cxnSp>
          <p:nvCxnSpPr>
            <p:cNvPr id="2111" name="Google Shape;2111;p237"/>
            <p:cNvCxnSpPr/>
            <p:nvPr/>
          </p:nvCxnSpPr>
          <p:spPr>
            <a:xfrm flipH="1">
              <a:off x="2847150" y="1705744"/>
              <a:ext cx="23038" cy="479606"/>
            </a:xfrm>
            <a:prstGeom prst="straightConnector1">
              <a:avLst/>
            </a:prstGeom>
            <a:solidFill>
              <a:schemeClr val="accent1"/>
            </a:solidFill>
            <a:ln cap="flat" cmpd="sng" w="38100">
              <a:solidFill>
                <a:srgbClr val="A50021"/>
              </a:solidFill>
              <a:prstDash val="solid"/>
              <a:round/>
              <a:headEnd len="sm" w="sm" type="none"/>
              <a:tailEnd len="med" w="med" type="triangle"/>
            </a:ln>
          </p:spPr>
        </p:cxnSp>
      </p:grpSp>
      <p:grpSp>
        <p:nvGrpSpPr>
          <p:cNvPr id="2112" name="Google Shape;2112;p237"/>
          <p:cNvGrpSpPr/>
          <p:nvPr/>
        </p:nvGrpSpPr>
        <p:grpSpPr>
          <a:xfrm>
            <a:off x="7078487" y="2289867"/>
            <a:ext cx="3454835" cy="714893"/>
            <a:chOff x="5320070" y="2395519"/>
            <a:chExt cx="2490412" cy="714894"/>
          </a:xfrm>
        </p:grpSpPr>
        <p:sp>
          <p:nvSpPr>
            <p:cNvPr id="2113" name="Google Shape;2113;p237"/>
            <p:cNvSpPr txBox="1"/>
            <p:nvPr/>
          </p:nvSpPr>
          <p:spPr>
            <a:xfrm>
              <a:off x="5524788" y="2574318"/>
              <a:ext cx="215639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Non Invasive Tests </a:t>
              </a:r>
              <a:endParaRPr/>
            </a:p>
          </p:txBody>
        </p:sp>
        <p:sp>
          <p:nvSpPr>
            <p:cNvPr id="2114" name="Google Shape;2114;p237"/>
            <p:cNvSpPr/>
            <p:nvPr/>
          </p:nvSpPr>
          <p:spPr>
            <a:xfrm>
              <a:off x="5320070" y="2395519"/>
              <a:ext cx="2490412" cy="714894"/>
            </a:xfrm>
            <a:prstGeom prst="ellipse">
              <a:avLst/>
            </a:prstGeom>
            <a:noFill/>
            <a:ln cap="flat" cmpd="sng" w="38100">
              <a:solidFill>
                <a:srgbClr val="A5002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000"/>
                <a:buFont typeface="Calibri"/>
                <a:buNone/>
              </a:pPr>
              <a:r>
                <a:t/>
              </a:r>
              <a:endParaRPr b="1" i="0" sz="2000" u="none" cap="none" strike="noStrike">
                <a:solidFill>
                  <a:schemeClr val="dk1"/>
                </a:solidFill>
                <a:latin typeface="Helvetica Neue"/>
                <a:ea typeface="Helvetica Neue"/>
                <a:cs typeface="Helvetica Neue"/>
                <a:sym typeface="Helvetica Neue"/>
              </a:endParaRPr>
            </a:p>
          </p:txBody>
        </p:sp>
      </p:grpSp>
      <p:grpSp>
        <p:nvGrpSpPr>
          <p:cNvPr id="2115" name="Google Shape;2115;p237"/>
          <p:cNvGrpSpPr/>
          <p:nvPr/>
        </p:nvGrpSpPr>
        <p:grpSpPr>
          <a:xfrm>
            <a:off x="1904958" y="2075717"/>
            <a:ext cx="4361164" cy="934492"/>
            <a:chOff x="1500831" y="2365761"/>
            <a:chExt cx="3270873" cy="934492"/>
          </a:xfrm>
        </p:grpSpPr>
        <p:sp>
          <p:nvSpPr>
            <p:cNvPr id="2116" name="Google Shape;2116;p237"/>
            <p:cNvSpPr txBox="1"/>
            <p:nvPr/>
          </p:nvSpPr>
          <p:spPr>
            <a:xfrm>
              <a:off x="1636301" y="2531355"/>
              <a:ext cx="307863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Invasive Tests Requiring Amniocentesis </a:t>
              </a:r>
              <a:endParaRPr/>
            </a:p>
          </p:txBody>
        </p:sp>
        <p:sp>
          <p:nvSpPr>
            <p:cNvPr id="2117" name="Google Shape;2117;p237"/>
            <p:cNvSpPr/>
            <p:nvPr/>
          </p:nvSpPr>
          <p:spPr>
            <a:xfrm>
              <a:off x="1500831" y="2365761"/>
              <a:ext cx="3270873" cy="934492"/>
            </a:xfrm>
            <a:prstGeom prst="ellipse">
              <a:avLst/>
            </a:prstGeom>
            <a:noFill/>
            <a:ln cap="flat" cmpd="sng" w="38100">
              <a:solidFill>
                <a:srgbClr val="A5002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000"/>
                <a:buFont typeface="Calibri"/>
                <a:buNone/>
              </a:pPr>
              <a:r>
                <a:t/>
              </a:r>
              <a:endParaRPr b="1" i="0" sz="2000" u="none" cap="none" strike="noStrike">
                <a:solidFill>
                  <a:schemeClr val="dk1"/>
                </a:solidFill>
                <a:latin typeface="Helvetica Neue"/>
                <a:ea typeface="Helvetica Neue"/>
                <a:cs typeface="Helvetica Neue"/>
                <a:sym typeface="Helvetica Neue"/>
              </a:endParaRPr>
            </a:p>
          </p:txBody>
        </p:sp>
      </p:grpSp>
      <p:sp>
        <p:nvSpPr>
          <p:cNvPr id="2118" name="Google Shape;2118;p237"/>
          <p:cNvSpPr txBox="1"/>
          <p:nvPr/>
        </p:nvSpPr>
        <p:spPr>
          <a:xfrm>
            <a:off x="881754" y="3896578"/>
            <a:ext cx="1887940" cy="369332"/>
          </a:xfrm>
          <a:prstGeom prst="rect">
            <a:avLst/>
          </a:prstGeom>
          <a:noFill/>
          <a:ln cap="flat" cmpd="sng" w="38100">
            <a:solidFill>
              <a:srgbClr val="A5002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Direct Test </a:t>
            </a:r>
            <a:endParaRPr/>
          </a:p>
        </p:txBody>
      </p:sp>
      <p:sp>
        <p:nvSpPr>
          <p:cNvPr id="2119" name="Google Shape;2119;p237"/>
          <p:cNvSpPr txBox="1"/>
          <p:nvPr/>
        </p:nvSpPr>
        <p:spPr>
          <a:xfrm>
            <a:off x="4951752" y="3935093"/>
            <a:ext cx="2099635" cy="369332"/>
          </a:xfrm>
          <a:prstGeom prst="rect">
            <a:avLst/>
          </a:prstGeom>
          <a:noFill/>
          <a:ln cap="flat" cmpd="sng" w="38100">
            <a:solidFill>
              <a:srgbClr val="A5002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Indirect Test </a:t>
            </a:r>
            <a:endParaRPr/>
          </a:p>
        </p:txBody>
      </p:sp>
      <p:sp>
        <p:nvSpPr>
          <p:cNvPr id="2120" name="Google Shape;2120;p237"/>
          <p:cNvSpPr/>
          <p:nvPr/>
        </p:nvSpPr>
        <p:spPr>
          <a:xfrm>
            <a:off x="4892377" y="4831998"/>
            <a:ext cx="6096000" cy="923330"/>
          </a:xfrm>
          <a:prstGeom prst="rect">
            <a:avLst/>
          </a:prstGeom>
          <a:noFill/>
          <a:ln cap="flat" cmpd="sng" w="38100">
            <a:solidFill>
              <a:srgbClr val="A50021"/>
            </a:solidFill>
            <a:prstDash val="solid"/>
            <a:round/>
            <a:headEnd len="sm" w="sm" type="none"/>
            <a:tailEnd len="sm" w="sm" type="none"/>
          </a:ln>
        </p:spPr>
        <p:txBody>
          <a:bodyPr anchorCtr="0" anchor="t" bIns="45700" lIns="91425" spcFirstLastPara="1" rIns="91425" wrap="square" tIns="45700">
            <a:spAutoFit/>
          </a:bodyPr>
          <a:lstStyle/>
          <a:p>
            <a:pPr indent="-285750" lvl="0" marL="285750" marR="0" rtl="0" algn="l">
              <a:lnSpc>
                <a:spcPct val="150000"/>
              </a:lnSpc>
              <a:spcBef>
                <a:spcPts val="0"/>
              </a:spcBef>
              <a:spcAft>
                <a:spcPts val="0"/>
              </a:spcAft>
              <a:buClr>
                <a:srgbClr val="C00000"/>
              </a:buClr>
              <a:buSzPts val="1800"/>
              <a:buFont typeface="Arial"/>
              <a:buChar char="•"/>
            </a:pPr>
            <a:r>
              <a:rPr b="1" lang="en-US" sz="1800">
                <a:solidFill>
                  <a:schemeClr val="dk1"/>
                </a:solidFill>
                <a:latin typeface="Calibri"/>
                <a:ea typeface="Calibri"/>
                <a:cs typeface="Calibri"/>
                <a:sym typeface="Calibri"/>
              </a:rPr>
              <a:t>Foam Stability Test (or Shake Test)</a:t>
            </a:r>
            <a:endParaRPr/>
          </a:p>
          <a:p>
            <a:pPr indent="-285750" lvl="0" marL="285750" marR="0" rtl="0" algn="l">
              <a:lnSpc>
                <a:spcPct val="150000"/>
              </a:lnSpc>
              <a:spcBef>
                <a:spcPts val="0"/>
              </a:spcBef>
              <a:spcAft>
                <a:spcPts val="0"/>
              </a:spcAft>
              <a:buClr>
                <a:srgbClr val="C00000"/>
              </a:buClr>
              <a:buSzPts val="1800"/>
              <a:buFont typeface="Arial"/>
              <a:buChar char="•"/>
            </a:pPr>
            <a:r>
              <a:rPr b="1" lang="en-US" sz="1800">
                <a:solidFill>
                  <a:schemeClr val="dk1"/>
                </a:solidFill>
                <a:latin typeface="Calibri"/>
                <a:ea typeface="Calibri"/>
                <a:cs typeface="Calibri"/>
                <a:sym typeface="Calibri"/>
              </a:rPr>
              <a:t>Lamellar Body Count </a:t>
            </a:r>
            <a:endParaRPr/>
          </a:p>
        </p:txBody>
      </p:sp>
      <p:sp>
        <p:nvSpPr>
          <p:cNvPr id="2121" name="Google Shape;2121;p237"/>
          <p:cNvSpPr/>
          <p:nvPr/>
        </p:nvSpPr>
        <p:spPr>
          <a:xfrm>
            <a:off x="80415" y="4831998"/>
            <a:ext cx="4474960" cy="1337289"/>
          </a:xfrm>
          <a:prstGeom prst="rect">
            <a:avLst/>
          </a:prstGeom>
          <a:noFill/>
          <a:ln cap="flat" cmpd="sng" w="38100">
            <a:solidFill>
              <a:srgbClr val="A50021"/>
            </a:solidFill>
            <a:prstDash val="solid"/>
            <a:round/>
            <a:headEnd len="sm" w="sm" type="none"/>
            <a:tailEnd len="sm" w="sm" type="none"/>
          </a:ln>
        </p:spPr>
        <p:txBody>
          <a:bodyPr anchorCtr="0" anchor="t" bIns="45700" lIns="91425" spcFirstLastPara="1" rIns="91425" wrap="square" tIns="45700">
            <a:spAutoFit/>
          </a:bodyPr>
          <a:lstStyle/>
          <a:p>
            <a:pPr indent="-285750" lvl="0" marL="285750" marR="0" rtl="0" algn="l">
              <a:lnSpc>
                <a:spcPct val="150000"/>
              </a:lnSpc>
              <a:spcBef>
                <a:spcPts val="0"/>
              </a:spcBef>
              <a:spcAft>
                <a:spcPts val="0"/>
              </a:spcAft>
              <a:buClr>
                <a:srgbClr val="A50021"/>
              </a:buClr>
              <a:buSzPts val="1800"/>
              <a:buFont typeface="Arial"/>
              <a:buChar char="•"/>
            </a:pPr>
            <a:r>
              <a:rPr b="1" lang="en-US" sz="1800">
                <a:solidFill>
                  <a:schemeClr val="dk1"/>
                </a:solidFill>
                <a:latin typeface="Calibri"/>
                <a:ea typeface="Calibri"/>
                <a:cs typeface="Calibri"/>
                <a:sym typeface="Calibri"/>
              </a:rPr>
              <a:t>Lecithin/Sphingomyelin</a:t>
            </a:r>
            <a:endParaRPr/>
          </a:p>
          <a:p>
            <a:pPr indent="-285750" lvl="0" marL="285750" marR="0" rtl="0" algn="l">
              <a:lnSpc>
                <a:spcPct val="150000"/>
              </a:lnSpc>
              <a:spcBef>
                <a:spcPts val="0"/>
              </a:spcBef>
              <a:spcAft>
                <a:spcPts val="0"/>
              </a:spcAft>
              <a:buClr>
                <a:srgbClr val="A50021"/>
              </a:buClr>
              <a:buSzPts val="1800"/>
              <a:buFont typeface="Arial"/>
              <a:buChar char="•"/>
            </a:pPr>
            <a:r>
              <a:rPr b="1" lang="en-US" sz="1800">
                <a:solidFill>
                  <a:schemeClr val="dk1"/>
                </a:solidFill>
                <a:latin typeface="Calibri"/>
                <a:ea typeface="Calibri"/>
                <a:cs typeface="Calibri"/>
                <a:sym typeface="Calibri"/>
              </a:rPr>
              <a:t>Phosphatidylglycerol  </a:t>
            </a:r>
            <a:br>
              <a:rPr b="1" lang="en-US" sz="1800">
                <a:solidFill>
                  <a:schemeClr val="dk1"/>
                </a:solidFill>
                <a:latin typeface="Calibri"/>
                <a:ea typeface="Calibri"/>
                <a:cs typeface="Calibri"/>
                <a:sym typeface="Calibri"/>
              </a:rPr>
            </a:br>
            <a:r>
              <a:rPr b="1" lang="en-US" sz="2000" u="sng">
                <a:solidFill>
                  <a:srgbClr val="00B0F0"/>
                </a:solidFill>
                <a:latin typeface="Calibri"/>
                <a:ea typeface="Calibri"/>
                <a:cs typeface="Calibri"/>
                <a:sym typeface="Calibri"/>
              </a:rPr>
              <a:t>the most accurate test in diabetic pt </a:t>
            </a:r>
            <a:endParaRPr/>
          </a:p>
        </p:txBody>
      </p:sp>
      <p:grpSp>
        <p:nvGrpSpPr>
          <p:cNvPr id="2122" name="Google Shape;2122;p237"/>
          <p:cNvGrpSpPr/>
          <p:nvPr/>
        </p:nvGrpSpPr>
        <p:grpSpPr>
          <a:xfrm>
            <a:off x="1814540" y="2999106"/>
            <a:ext cx="4187030" cy="935989"/>
            <a:chOff x="2847150" y="1033946"/>
            <a:chExt cx="3755837" cy="1361572"/>
          </a:xfrm>
        </p:grpSpPr>
        <p:grpSp>
          <p:nvGrpSpPr>
            <p:cNvPr id="2123" name="Google Shape;2123;p237"/>
            <p:cNvGrpSpPr/>
            <p:nvPr/>
          </p:nvGrpSpPr>
          <p:grpSpPr>
            <a:xfrm>
              <a:off x="2847150" y="1033946"/>
              <a:ext cx="3755837" cy="1361572"/>
              <a:chOff x="2888094" y="965706"/>
              <a:chExt cx="3755837" cy="1361572"/>
            </a:xfrm>
          </p:grpSpPr>
          <p:cxnSp>
            <p:nvCxnSpPr>
              <p:cNvPr id="2124" name="Google Shape;2124;p237"/>
              <p:cNvCxnSpPr/>
              <p:nvPr/>
            </p:nvCxnSpPr>
            <p:spPr>
              <a:xfrm flipH="1" rot="-5400000">
                <a:off x="4947333" y="630681"/>
                <a:ext cx="1361572" cy="2031623"/>
              </a:xfrm>
              <a:prstGeom prst="bentConnector3">
                <a:avLst>
                  <a:gd fmla="val 50000" name="adj1"/>
                </a:avLst>
              </a:prstGeom>
              <a:solidFill>
                <a:schemeClr val="accent1"/>
              </a:solidFill>
              <a:ln cap="flat" cmpd="sng" w="38100">
                <a:solidFill>
                  <a:srgbClr val="A50021"/>
                </a:solidFill>
                <a:prstDash val="solid"/>
                <a:round/>
                <a:headEnd len="sm" w="sm" type="none"/>
                <a:tailEnd len="med" w="med" type="triangle"/>
              </a:ln>
            </p:spPr>
          </p:cxnSp>
          <p:cxnSp>
            <p:nvCxnSpPr>
              <p:cNvPr id="2125" name="Google Shape;2125;p237"/>
              <p:cNvCxnSpPr/>
              <p:nvPr/>
            </p:nvCxnSpPr>
            <p:spPr>
              <a:xfrm rot="10800000">
                <a:off x="2888094" y="1646266"/>
                <a:ext cx="1713578" cy="0"/>
              </a:xfrm>
              <a:prstGeom prst="straightConnector1">
                <a:avLst/>
              </a:prstGeom>
              <a:solidFill>
                <a:schemeClr val="accent1"/>
              </a:solidFill>
              <a:ln cap="flat" cmpd="sng" w="38100">
                <a:solidFill>
                  <a:srgbClr val="A50021"/>
                </a:solidFill>
                <a:prstDash val="solid"/>
                <a:round/>
                <a:headEnd len="sm" w="sm" type="none"/>
                <a:tailEnd len="sm" w="sm" type="none"/>
              </a:ln>
            </p:spPr>
          </p:cxnSp>
        </p:grpSp>
        <p:cxnSp>
          <p:nvCxnSpPr>
            <p:cNvPr id="2126" name="Google Shape;2126;p237"/>
            <p:cNvCxnSpPr/>
            <p:nvPr/>
          </p:nvCxnSpPr>
          <p:spPr>
            <a:xfrm flipH="1">
              <a:off x="2870186" y="1705744"/>
              <a:ext cx="1" cy="654424"/>
            </a:xfrm>
            <a:prstGeom prst="straightConnector1">
              <a:avLst/>
            </a:prstGeom>
            <a:solidFill>
              <a:schemeClr val="accent1"/>
            </a:solidFill>
            <a:ln cap="flat" cmpd="sng" w="38100">
              <a:solidFill>
                <a:srgbClr val="A50021"/>
              </a:solidFill>
              <a:prstDash val="solid"/>
              <a:round/>
              <a:headEnd len="sm" w="sm" type="none"/>
              <a:tailEnd len="med" w="med" type="triangle"/>
            </a:ln>
          </p:spPr>
        </p:cxnSp>
      </p:grpSp>
      <p:cxnSp>
        <p:nvCxnSpPr>
          <p:cNvPr id="2127" name="Google Shape;2127;p237"/>
          <p:cNvCxnSpPr/>
          <p:nvPr/>
        </p:nvCxnSpPr>
        <p:spPr>
          <a:xfrm>
            <a:off x="1834667" y="4290305"/>
            <a:ext cx="3948" cy="500177"/>
          </a:xfrm>
          <a:prstGeom prst="straightConnector1">
            <a:avLst/>
          </a:prstGeom>
          <a:solidFill>
            <a:schemeClr val="accent1"/>
          </a:solidFill>
          <a:ln cap="flat" cmpd="sng" w="38100">
            <a:solidFill>
              <a:srgbClr val="A50021"/>
            </a:solidFill>
            <a:prstDash val="solid"/>
            <a:round/>
            <a:headEnd len="sm" w="sm" type="none"/>
            <a:tailEnd len="med" w="med" type="triangle"/>
          </a:ln>
        </p:spPr>
      </p:cxnSp>
      <p:cxnSp>
        <p:nvCxnSpPr>
          <p:cNvPr id="2128" name="Google Shape;2128;p237"/>
          <p:cNvCxnSpPr/>
          <p:nvPr/>
        </p:nvCxnSpPr>
        <p:spPr>
          <a:xfrm>
            <a:off x="6039944" y="4326407"/>
            <a:ext cx="10512" cy="466487"/>
          </a:xfrm>
          <a:prstGeom prst="straightConnector1">
            <a:avLst/>
          </a:prstGeom>
          <a:solidFill>
            <a:schemeClr val="accent1"/>
          </a:solidFill>
          <a:ln cap="flat" cmpd="sng" w="38100">
            <a:solidFill>
              <a:srgbClr val="A50021"/>
            </a:solidFill>
            <a:prstDash val="solid"/>
            <a:round/>
            <a:headEnd len="sm" w="sm" type="none"/>
            <a:tailEnd len="med" w="med" type="triangle"/>
          </a:ln>
        </p:spPr>
      </p:cxnSp>
      <p:sp>
        <p:nvSpPr>
          <p:cNvPr id="2129" name="Google Shape;2129;p237"/>
          <p:cNvSpPr/>
          <p:nvPr/>
        </p:nvSpPr>
        <p:spPr>
          <a:xfrm>
            <a:off x="7940377" y="3224192"/>
            <a:ext cx="2800696" cy="923330"/>
          </a:xfrm>
          <a:prstGeom prst="rect">
            <a:avLst/>
          </a:prstGeom>
          <a:noFill/>
          <a:ln cap="flat" cmpd="sng" w="9525">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 The Fetal Pulmonary Maturity: the Ultrasound Role</a:t>
            </a:r>
            <a:endParaRPr/>
          </a:p>
        </p:txBody>
      </p:sp>
      <p:sp>
        <p:nvSpPr>
          <p:cNvPr id="2130" name="Google Shape;2130;p237"/>
          <p:cNvSpPr/>
          <p:nvPr/>
        </p:nvSpPr>
        <p:spPr>
          <a:xfrm>
            <a:off x="9067800" y="2837997"/>
            <a:ext cx="137160" cy="386195"/>
          </a:xfrm>
          <a:prstGeom prst="downArrow">
            <a:avLst>
              <a:gd fmla="val 50000" name="adj1"/>
              <a:gd fmla="val 50000" name="adj2"/>
            </a:avLst>
          </a:prstGeom>
          <a:solidFill>
            <a:schemeClr val="accent6"/>
          </a:solidFill>
          <a:ln cap="flat" cmpd="sng" w="190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0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1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1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2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1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1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2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2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2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2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4" name="Shape 2134"/>
        <p:cNvGrpSpPr/>
        <p:nvPr/>
      </p:nvGrpSpPr>
      <p:grpSpPr>
        <a:xfrm>
          <a:off x="0" y="0"/>
          <a:ext cx="0" cy="0"/>
          <a:chOff x="0" y="0"/>
          <a:chExt cx="0" cy="0"/>
        </a:xfrm>
      </p:grpSpPr>
      <p:sp>
        <p:nvSpPr>
          <p:cNvPr id="2135" name="Google Shape;2135;p238"/>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sz="4400"/>
              <a:t>Ultrasound Test For Lung Maturity </a:t>
            </a:r>
            <a:endParaRPr/>
          </a:p>
        </p:txBody>
      </p:sp>
      <p:pic>
        <p:nvPicPr>
          <p:cNvPr id="2136" name="Google Shape;2136;p238"/>
          <p:cNvPicPr preferRelativeResize="0"/>
          <p:nvPr/>
        </p:nvPicPr>
        <p:blipFill rotWithShape="1">
          <a:blip r:embed="rId3">
            <a:alphaModFix/>
          </a:blip>
          <a:srcRect b="3311" l="2916" r="1682" t="0"/>
          <a:stretch/>
        </p:blipFill>
        <p:spPr>
          <a:xfrm>
            <a:off x="6472339" y="2487289"/>
            <a:ext cx="4881459" cy="3714577"/>
          </a:xfrm>
          <a:prstGeom prst="rect">
            <a:avLst/>
          </a:prstGeom>
          <a:noFill/>
          <a:ln>
            <a:noFill/>
          </a:ln>
        </p:spPr>
      </p:pic>
      <p:sp>
        <p:nvSpPr>
          <p:cNvPr id="2137" name="Google Shape;2137;p238"/>
          <p:cNvSpPr/>
          <p:nvPr/>
        </p:nvSpPr>
        <p:spPr>
          <a:xfrm>
            <a:off x="7679918" y="3031024"/>
            <a:ext cx="1936646" cy="2320149"/>
          </a:xfrm>
          <a:custGeom>
            <a:rect b="b" l="l" r="r" t="t"/>
            <a:pathLst>
              <a:path extrusionOk="0" h="2320149" w="2343342">
                <a:moveTo>
                  <a:pt x="174567" y="290945"/>
                </a:moveTo>
                <a:lnTo>
                  <a:pt x="174567" y="290945"/>
                </a:lnTo>
                <a:cubicBezTo>
                  <a:pt x="202276" y="293716"/>
                  <a:pt x="230171" y="295023"/>
                  <a:pt x="257695" y="299258"/>
                </a:cubicBezTo>
                <a:cubicBezTo>
                  <a:pt x="266355" y="300590"/>
                  <a:pt x="274132" y="305446"/>
                  <a:pt x="282633" y="307571"/>
                </a:cubicBezTo>
                <a:cubicBezTo>
                  <a:pt x="296340" y="310998"/>
                  <a:pt x="310565" y="312166"/>
                  <a:pt x="324196" y="315883"/>
                </a:cubicBezTo>
                <a:cubicBezTo>
                  <a:pt x="324211" y="315887"/>
                  <a:pt x="386534" y="336663"/>
                  <a:pt x="399011" y="340822"/>
                </a:cubicBezTo>
                <a:lnTo>
                  <a:pt x="473825" y="365760"/>
                </a:lnTo>
                <a:lnTo>
                  <a:pt x="498764" y="374073"/>
                </a:lnTo>
                <a:cubicBezTo>
                  <a:pt x="528431" y="418574"/>
                  <a:pt x="508325" y="391947"/>
                  <a:pt x="565265" y="448887"/>
                </a:cubicBezTo>
                <a:lnTo>
                  <a:pt x="581891" y="465513"/>
                </a:lnTo>
                <a:lnTo>
                  <a:pt x="606829" y="490451"/>
                </a:lnTo>
                <a:cubicBezTo>
                  <a:pt x="627725" y="553136"/>
                  <a:pt x="597107" y="478298"/>
                  <a:pt x="640080" y="532014"/>
                </a:cubicBezTo>
                <a:cubicBezTo>
                  <a:pt x="645554" y="538857"/>
                  <a:pt x="643749" y="549522"/>
                  <a:pt x="648393" y="556953"/>
                </a:cubicBezTo>
                <a:cubicBezTo>
                  <a:pt x="657796" y="571998"/>
                  <a:pt x="669961" y="585164"/>
                  <a:pt x="681644" y="598516"/>
                </a:cubicBezTo>
                <a:cubicBezTo>
                  <a:pt x="689385" y="607363"/>
                  <a:pt x="699138" y="614355"/>
                  <a:pt x="706582" y="623454"/>
                </a:cubicBezTo>
                <a:cubicBezTo>
                  <a:pt x="743704" y="668826"/>
                  <a:pt x="758930" y="693665"/>
                  <a:pt x="789709" y="739833"/>
                </a:cubicBezTo>
                <a:cubicBezTo>
                  <a:pt x="795251" y="748146"/>
                  <a:pt x="801867" y="755835"/>
                  <a:pt x="806335" y="764771"/>
                </a:cubicBezTo>
                <a:cubicBezTo>
                  <a:pt x="833179" y="818460"/>
                  <a:pt x="819954" y="785999"/>
                  <a:pt x="839585" y="864523"/>
                </a:cubicBezTo>
                <a:cubicBezTo>
                  <a:pt x="842356" y="875607"/>
                  <a:pt x="846481" y="886437"/>
                  <a:pt x="847898" y="897774"/>
                </a:cubicBezTo>
                <a:cubicBezTo>
                  <a:pt x="851494" y="926540"/>
                  <a:pt x="857675" y="983330"/>
                  <a:pt x="864524" y="1014153"/>
                </a:cubicBezTo>
                <a:cubicBezTo>
                  <a:pt x="866425" y="1022707"/>
                  <a:pt x="870065" y="1030778"/>
                  <a:pt x="872836" y="1039091"/>
                </a:cubicBezTo>
                <a:cubicBezTo>
                  <a:pt x="893968" y="1187008"/>
                  <a:pt x="869864" y="1032547"/>
                  <a:pt x="889462" y="1130531"/>
                </a:cubicBezTo>
                <a:cubicBezTo>
                  <a:pt x="904093" y="1203684"/>
                  <a:pt x="889910" y="1156809"/>
                  <a:pt x="906087" y="1205345"/>
                </a:cubicBezTo>
                <a:cubicBezTo>
                  <a:pt x="908858" y="1307869"/>
                  <a:pt x="909635" y="1410466"/>
                  <a:pt x="914400" y="1512916"/>
                </a:cubicBezTo>
                <a:cubicBezTo>
                  <a:pt x="915183" y="1529753"/>
                  <a:pt x="921036" y="1546022"/>
                  <a:pt x="922713" y="1562793"/>
                </a:cubicBezTo>
                <a:cubicBezTo>
                  <a:pt x="926583" y="1601491"/>
                  <a:pt x="926730" y="1640517"/>
                  <a:pt x="931025" y="1679171"/>
                </a:cubicBezTo>
                <a:cubicBezTo>
                  <a:pt x="932287" y="1690526"/>
                  <a:pt x="937294" y="1701181"/>
                  <a:pt x="939338" y="1712422"/>
                </a:cubicBezTo>
                <a:cubicBezTo>
                  <a:pt x="942843" y="1731699"/>
                  <a:pt x="944146" y="1751334"/>
                  <a:pt x="947651" y="1770611"/>
                </a:cubicBezTo>
                <a:cubicBezTo>
                  <a:pt x="958015" y="1827611"/>
                  <a:pt x="952408" y="1781329"/>
                  <a:pt x="964276" y="1828800"/>
                </a:cubicBezTo>
                <a:cubicBezTo>
                  <a:pt x="967703" y="1842507"/>
                  <a:pt x="969818" y="1856509"/>
                  <a:pt x="972589" y="1870363"/>
                </a:cubicBezTo>
                <a:cubicBezTo>
                  <a:pt x="969818" y="1934094"/>
                  <a:pt x="968665" y="1997916"/>
                  <a:pt x="964276" y="2061556"/>
                </a:cubicBezTo>
                <a:cubicBezTo>
                  <a:pt x="958652" y="2143112"/>
                  <a:pt x="955505" y="2080478"/>
                  <a:pt x="939338" y="2161309"/>
                </a:cubicBezTo>
                <a:cubicBezTo>
                  <a:pt x="936567" y="2175164"/>
                  <a:pt x="934452" y="2189166"/>
                  <a:pt x="931025" y="2202873"/>
                </a:cubicBezTo>
                <a:cubicBezTo>
                  <a:pt x="928900" y="2211374"/>
                  <a:pt x="927221" y="2220297"/>
                  <a:pt x="922713" y="2227811"/>
                </a:cubicBezTo>
                <a:cubicBezTo>
                  <a:pt x="876321" y="2305131"/>
                  <a:pt x="939373" y="2169550"/>
                  <a:pt x="889462" y="2269374"/>
                </a:cubicBezTo>
                <a:cubicBezTo>
                  <a:pt x="885543" y="2277212"/>
                  <a:pt x="885068" y="2286475"/>
                  <a:pt x="881149" y="2294313"/>
                </a:cubicBezTo>
                <a:cubicBezTo>
                  <a:pt x="876681" y="2303249"/>
                  <a:pt x="856211" y="2324793"/>
                  <a:pt x="864524" y="2319251"/>
                </a:cubicBezTo>
                <a:cubicBezTo>
                  <a:pt x="889032" y="2302912"/>
                  <a:pt x="908661" y="2280231"/>
                  <a:pt x="931025" y="2261062"/>
                </a:cubicBezTo>
                <a:cubicBezTo>
                  <a:pt x="947457" y="2246978"/>
                  <a:pt x="964152" y="2233202"/>
                  <a:pt x="980902" y="2219498"/>
                </a:cubicBezTo>
                <a:cubicBezTo>
                  <a:pt x="994634" y="2208263"/>
                  <a:pt x="1006596" y="2194181"/>
                  <a:pt x="1022465" y="2186247"/>
                </a:cubicBezTo>
                <a:lnTo>
                  <a:pt x="1055716" y="2169622"/>
                </a:lnTo>
                <a:cubicBezTo>
                  <a:pt x="1120540" y="2104798"/>
                  <a:pt x="1013388" y="2209776"/>
                  <a:pt x="1097280" y="2136371"/>
                </a:cubicBezTo>
                <a:cubicBezTo>
                  <a:pt x="1112026" y="2123469"/>
                  <a:pt x="1122541" y="2105675"/>
                  <a:pt x="1138844" y="2094807"/>
                </a:cubicBezTo>
                <a:cubicBezTo>
                  <a:pt x="1147157" y="2089265"/>
                  <a:pt x="1156107" y="2084578"/>
                  <a:pt x="1163782" y="2078182"/>
                </a:cubicBezTo>
                <a:cubicBezTo>
                  <a:pt x="1205294" y="2043588"/>
                  <a:pt x="1169831" y="2059539"/>
                  <a:pt x="1213658" y="2044931"/>
                </a:cubicBezTo>
                <a:cubicBezTo>
                  <a:pt x="1243291" y="2015298"/>
                  <a:pt x="1216562" y="2038522"/>
                  <a:pt x="1263535" y="2011680"/>
                </a:cubicBezTo>
                <a:cubicBezTo>
                  <a:pt x="1272209" y="2006723"/>
                  <a:pt x="1279343" y="1999112"/>
                  <a:pt x="1288473" y="1995054"/>
                </a:cubicBezTo>
                <a:cubicBezTo>
                  <a:pt x="1324027" y="1979252"/>
                  <a:pt x="1337751" y="1979788"/>
                  <a:pt x="1371600" y="1970116"/>
                </a:cubicBezTo>
                <a:cubicBezTo>
                  <a:pt x="1380025" y="1967709"/>
                  <a:pt x="1388225" y="1964574"/>
                  <a:pt x="1396538" y="1961803"/>
                </a:cubicBezTo>
                <a:cubicBezTo>
                  <a:pt x="1425556" y="1932786"/>
                  <a:pt x="1405728" y="1947657"/>
                  <a:pt x="1463040" y="1928553"/>
                </a:cubicBezTo>
                <a:lnTo>
                  <a:pt x="1487978" y="1920240"/>
                </a:lnTo>
                <a:cubicBezTo>
                  <a:pt x="1503442" y="1904776"/>
                  <a:pt x="1508568" y="1897476"/>
                  <a:pt x="1529542" y="1886989"/>
                </a:cubicBezTo>
                <a:cubicBezTo>
                  <a:pt x="1598374" y="1852573"/>
                  <a:pt x="1507950" y="1909696"/>
                  <a:pt x="1579418" y="1862051"/>
                </a:cubicBezTo>
                <a:cubicBezTo>
                  <a:pt x="1584960" y="1853738"/>
                  <a:pt x="1588980" y="1844177"/>
                  <a:pt x="1596044" y="1837113"/>
                </a:cubicBezTo>
                <a:cubicBezTo>
                  <a:pt x="1606359" y="1826798"/>
                  <a:pt x="1640069" y="1804991"/>
                  <a:pt x="1654233" y="1795549"/>
                </a:cubicBezTo>
                <a:cubicBezTo>
                  <a:pt x="1659775" y="1787236"/>
                  <a:pt x="1664617" y="1778412"/>
                  <a:pt x="1670858" y="1770611"/>
                </a:cubicBezTo>
                <a:cubicBezTo>
                  <a:pt x="1675754" y="1764491"/>
                  <a:pt x="1683452" y="1760706"/>
                  <a:pt x="1687484" y="1753985"/>
                </a:cubicBezTo>
                <a:cubicBezTo>
                  <a:pt x="1691992" y="1746471"/>
                  <a:pt x="1690703" y="1736177"/>
                  <a:pt x="1695796" y="1729047"/>
                </a:cubicBezTo>
                <a:cubicBezTo>
                  <a:pt x="1704907" y="1716292"/>
                  <a:pt x="1729047" y="1695796"/>
                  <a:pt x="1729047" y="1695796"/>
                </a:cubicBezTo>
                <a:cubicBezTo>
                  <a:pt x="1743239" y="1653221"/>
                  <a:pt x="1727982" y="1683221"/>
                  <a:pt x="1770611" y="1645920"/>
                </a:cubicBezTo>
                <a:cubicBezTo>
                  <a:pt x="1819162" y="1603438"/>
                  <a:pt x="1783903" y="1619322"/>
                  <a:pt x="1828800" y="1604356"/>
                </a:cubicBezTo>
                <a:cubicBezTo>
                  <a:pt x="1837113" y="1596043"/>
                  <a:pt x="1843957" y="1585939"/>
                  <a:pt x="1853738" y="1579418"/>
                </a:cubicBezTo>
                <a:cubicBezTo>
                  <a:pt x="1945923" y="1517961"/>
                  <a:pt x="1805517" y="1632958"/>
                  <a:pt x="1903615" y="1554480"/>
                </a:cubicBezTo>
                <a:cubicBezTo>
                  <a:pt x="1909735" y="1549584"/>
                  <a:pt x="1914120" y="1542750"/>
                  <a:pt x="1920240" y="1537854"/>
                </a:cubicBezTo>
                <a:cubicBezTo>
                  <a:pt x="1928041" y="1531613"/>
                  <a:pt x="1937377" y="1527470"/>
                  <a:pt x="1945178" y="1521229"/>
                </a:cubicBezTo>
                <a:cubicBezTo>
                  <a:pt x="1951298" y="1516333"/>
                  <a:pt x="1955684" y="1509499"/>
                  <a:pt x="1961804" y="1504603"/>
                </a:cubicBezTo>
                <a:cubicBezTo>
                  <a:pt x="1969605" y="1498362"/>
                  <a:pt x="1979316" y="1494661"/>
                  <a:pt x="1986742" y="1487978"/>
                </a:cubicBezTo>
                <a:cubicBezTo>
                  <a:pt x="2007131" y="1469628"/>
                  <a:pt x="2025535" y="1449185"/>
                  <a:pt x="2044931" y="1429789"/>
                </a:cubicBezTo>
                <a:lnTo>
                  <a:pt x="2061556" y="1413163"/>
                </a:lnTo>
                <a:lnTo>
                  <a:pt x="2078182" y="1396538"/>
                </a:lnTo>
                <a:cubicBezTo>
                  <a:pt x="2101731" y="1325893"/>
                  <a:pt x="2068888" y="1412028"/>
                  <a:pt x="2103120" y="1354974"/>
                </a:cubicBezTo>
                <a:cubicBezTo>
                  <a:pt x="2107628" y="1347460"/>
                  <a:pt x="2107981" y="1338090"/>
                  <a:pt x="2111433" y="1330036"/>
                </a:cubicBezTo>
                <a:cubicBezTo>
                  <a:pt x="2116314" y="1318646"/>
                  <a:pt x="2123456" y="1308291"/>
                  <a:pt x="2128058" y="1296785"/>
                </a:cubicBezTo>
                <a:cubicBezTo>
                  <a:pt x="2146512" y="1250650"/>
                  <a:pt x="2135722" y="1253955"/>
                  <a:pt x="2161309" y="1221971"/>
                </a:cubicBezTo>
                <a:cubicBezTo>
                  <a:pt x="2166205" y="1215851"/>
                  <a:pt x="2172918" y="1211366"/>
                  <a:pt x="2177935" y="1205345"/>
                </a:cubicBezTo>
                <a:cubicBezTo>
                  <a:pt x="2186804" y="1194702"/>
                  <a:pt x="2193605" y="1182392"/>
                  <a:pt x="2202873" y="1172094"/>
                </a:cubicBezTo>
                <a:cubicBezTo>
                  <a:pt x="2218602" y="1154618"/>
                  <a:pt x="2236124" y="1138843"/>
                  <a:pt x="2252749" y="1122218"/>
                </a:cubicBezTo>
                <a:cubicBezTo>
                  <a:pt x="2258291" y="1116676"/>
                  <a:pt x="2265028" y="1112114"/>
                  <a:pt x="2269375" y="1105593"/>
                </a:cubicBezTo>
                <a:cubicBezTo>
                  <a:pt x="2280458" y="1088967"/>
                  <a:pt x="2296306" y="1074672"/>
                  <a:pt x="2302625" y="1055716"/>
                </a:cubicBezTo>
                <a:cubicBezTo>
                  <a:pt x="2313416" y="1023343"/>
                  <a:pt x="2304742" y="1036974"/>
                  <a:pt x="2327564" y="1014153"/>
                </a:cubicBezTo>
                <a:cubicBezTo>
                  <a:pt x="2352078" y="940601"/>
                  <a:pt x="2344814" y="972461"/>
                  <a:pt x="2327564" y="822960"/>
                </a:cubicBezTo>
                <a:cubicBezTo>
                  <a:pt x="2325555" y="805550"/>
                  <a:pt x="2316480" y="789709"/>
                  <a:pt x="2310938" y="773083"/>
                </a:cubicBezTo>
                <a:cubicBezTo>
                  <a:pt x="2284177" y="692801"/>
                  <a:pt x="2327091" y="817625"/>
                  <a:pt x="2286000" y="714894"/>
                </a:cubicBezTo>
                <a:cubicBezTo>
                  <a:pt x="2279492" y="698623"/>
                  <a:pt x="2274917" y="681643"/>
                  <a:pt x="2269375" y="665018"/>
                </a:cubicBezTo>
                <a:cubicBezTo>
                  <a:pt x="2266604" y="656705"/>
                  <a:pt x="2264981" y="647917"/>
                  <a:pt x="2261062" y="640080"/>
                </a:cubicBezTo>
                <a:cubicBezTo>
                  <a:pt x="2255520" y="628996"/>
                  <a:pt x="2250584" y="617588"/>
                  <a:pt x="2244436" y="606829"/>
                </a:cubicBezTo>
                <a:cubicBezTo>
                  <a:pt x="2239479" y="598155"/>
                  <a:pt x="2232279" y="590827"/>
                  <a:pt x="2227811" y="581891"/>
                </a:cubicBezTo>
                <a:cubicBezTo>
                  <a:pt x="2223892" y="574054"/>
                  <a:pt x="2222950" y="565007"/>
                  <a:pt x="2219498" y="556953"/>
                </a:cubicBezTo>
                <a:cubicBezTo>
                  <a:pt x="2214617" y="545563"/>
                  <a:pt x="2207754" y="535092"/>
                  <a:pt x="2202873" y="523702"/>
                </a:cubicBezTo>
                <a:cubicBezTo>
                  <a:pt x="2199421" y="515648"/>
                  <a:pt x="2198816" y="506423"/>
                  <a:pt x="2194560" y="498763"/>
                </a:cubicBezTo>
                <a:cubicBezTo>
                  <a:pt x="2184856" y="481296"/>
                  <a:pt x="2167628" y="467843"/>
                  <a:pt x="2161309" y="448887"/>
                </a:cubicBezTo>
                <a:cubicBezTo>
                  <a:pt x="2150518" y="416514"/>
                  <a:pt x="2159192" y="430145"/>
                  <a:pt x="2136371" y="407323"/>
                </a:cubicBezTo>
                <a:cubicBezTo>
                  <a:pt x="2125917" y="375963"/>
                  <a:pt x="2123391" y="361095"/>
                  <a:pt x="2094807" y="332509"/>
                </a:cubicBezTo>
                <a:cubicBezTo>
                  <a:pt x="2089265" y="326967"/>
                  <a:pt x="2083078" y="322003"/>
                  <a:pt x="2078182" y="315883"/>
                </a:cubicBezTo>
                <a:cubicBezTo>
                  <a:pt x="2071941" y="308082"/>
                  <a:pt x="2068621" y="298009"/>
                  <a:pt x="2061556" y="290945"/>
                </a:cubicBezTo>
                <a:cubicBezTo>
                  <a:pt x="2038147" y="267537"/>
                  <a:pt x="2026972" y="268266"/>
                  <a:pt x="2003367" y="249382"/>
                </a:cubicBezTo>
                <a:cubicBezTo>
                  <a:pt x="1981773" y="232107"/>
                  <a:pt x="1990592" y="228926"/>
                  <a:pt x="1961804" y="216131"/>
                </a:cubicBezTo>
                <a:cubicBezTo>
                  <a:pt x="1945789" y="209013"/>
                  <a:pt x="1926509" y="209226"/>
                  <a:pt x="1911927" y="199505"/>
                </a:cubicBezTo>
                <a:cubicBezTo>
                  <a:pt x="1895302" y="188421"/>
                  <a:pt x="1881436" y="171100"/>
                  <a:pt x="1862051" y="166254"/>
                </a:cubicBezTo>
                <a:cubicBezTo>
                  <a:pt x="1839884" y="160712"/>
                  <a:pt x="1817226" y="156855"/>
                  <a:pt x="1795549" y="149629"/>
                </a:cubicBezTo>
                <a:cubicBezTo>
                  <a:pt x="1787236" y="146858"/>
                  <a:pt x="1779036" y="143723"/>
                  <a:pt x="1770611" y="141316"/>
                </a:cubicBezTo>
                <a:cubicBezTo>
                  <a:pt x="1759626" y="138177"/>
                  <a:pt x="1748303" y="136286"/>
                  <a:pt x="1737360" y="133003"/>
                </a:cubicBezTo>
                <a:cubicBezTo>
                  <a:pt x="1720574" y="127967"/>
                  <a:pt x="1704109" y="121920"/>
                  <a:pt x="1687484" y="116378"/>
                </a:cubicBezTo>
                <a:cubicBezTo>
                  <a:pt x="1679171" y="113607"/>
                  <a:pt x="1671240" y="109152"/>
                  <a:pt x="1662545" y="108065"/>
                </a:cubicBezTo>
                <a:lnTo>
                  <a:pt x="1596044" y="99753"/>
                </a:lnTo>
                <a:cubicBezTo>
                  <a:pt x="1537377" y="80197"/>
                  <a:pt x="1596224" y="97697"/>
                  <a:pt x="1479665" y="83127"/>
                </a:cubicBezTo>
                <a:cubicBezTo>
                  <a:pt x="1321834" y="63397"/>
                  <a:pt x="1571024" y="86812"/>
                  <a:pt x="1388225" y="66502"/>
                </a:cubicBezTo>
                <a:cubicBezTo>
                  <a:pt x="1355063" y="62817"/>
                  <a:pt x="1321673" y="61509"/>
                  <a:pt x="1288473" y="58189"/>
                </a:cubicBezTo>
                <a:cubicBezTo>
                  <a:pt x="1266244" y="55966"/>
                  <a:pt x="1244188" y="52215"/>
                  <a:pt x="1221971" y="49876"/>
                </a:cubicBezTo>
                <a:cubicBezTo>
                  <a:pt x="1191533" y="46672"/>
                  <a:pt x="1161011" y="44334"/>
                  <a:pt x="1130531" y="41563"/>
                </a:cubicBezTo>
                <a:cubicBezTo>
                  <a:pt x="1020083" y="19476"/>
                  <a:pt x="1188453" y="51504"/>
                  <a:pt x="989215" y="24938"/>
                </a:cubicBezTo>
                <a:cubicBezTo>
                  <a:pt x="980529" y="23780"/>
                  <a:pt x="972951" y="17864"/>
                  <a:pt x="964276" y="16625"/>
                </a:cubicBezTo>
                <a:cubicBezTo>
                  <a:pt x="933978" y="12297"/>
                  <a:pt x="903316" y="11084"/>
                  <a:pt x="872836" y="8313"/>
                </a:cubicBezTo>
                <a:cubicBezTo>
                  <a:pt x="858982" y="5542"/>
                  <a:pt x="845402" y="0"/>
                  <a:pt x="831273" y="0"/>
                </a:cubicBezTo>
                <a:cubicBezTo>
                  <a:pt x="701011" y="0"/>
                  <a:pt x="570745" y="3401"/>
                  <a:pt x="440575" y="8313"/>
                </a:cubicBezTo>
                <a:cubicBezTo>
                  <a:pt x="423434" y="8960"/>
                  <a:pt x="377222" y="19006"/>
                  <a:pt x="357447" y="24938"/>
                </a:cubicBezTo>
                <a:cubicBezTo>
                  <a:pt x="340661" y="29974"/>
                  <a:pt x="324755" y="38126"/>
                  <a:pt x="307571" y="41563"/>
                </a:cubicBezTo>
                <a:cubicBezTo>
                  <a:pt x="285263" y="46025"/>
                  <a:pt x="234213" y="54448"/>
                  <a:pt x="216131" y="66502"/>
                </a:cubicBezTo>
                <a:cubicBezTo>
                  <a:pt x="207818" y="72044"/>
                  <a:pt x="200582" y="79713"/>
                  <a:pt x="191193" y="83127"/>
                </a:cubicBezTo>
                <a:cubicBezTo>
                  <a:pt x="169719" y="90936"/>
                  <a:pt x="146368" y="92528"/>
                  <a:pt x="124691" y="99753"/>
                </a:cubicBezTo>
                <a:cubicBezTo>
                  <a:pt x="116378" y="102524"/>
                  <a:pt x="108178" y="105658"/>
                  <a:pt x="99753" y="108065"/>
                </a:cubicBezTo>
                <a:cubicBezTo>
                  <a:pt x="87322" y="111617"/>
                  <a:pt x="54853" y="118047"/>
                  <a:pt x="41564" y="124691"/>
                </a:cubicBezTo>
                <a:cubicBezTo>
                  <a:pt x="20587" y="135179"/>
                  <a:pt x="15466" y="142475"/>
                  <a:pt x="0" y="157942"/>
                </a:cubicBezTo>
                <a:cubicBezTo>
                  <a:pt x="5542" y="166255"/>
                  <a:pt x="13754" y="173311"/>
                  <a:pt x="16625" y="182880"/>
                </a:cubicBezTo>
                <a:cubicBezTo>
                  <a:pt x="22255" y="201647"/>
                  <a:pt x="16830" y="223232"/>
                  <a:pt x="24938" y="241069"/>
                </a:cubicBezTo>
                <a:cubicBezTo>
                  <a:pt x="41239" y="276932"/>
                  <a:pt x="76123" y="280298"/>
                  <a:pt x="108065" y="290945"/>
                </a:cubicBezTo>
                <a:cubicBezTo>
                  <a:pt x="108067" y="290946"/>
                  <a:pt x="157939" y="307570"/>
                  <a:pt x="157942" y="307571"/>
                </a:cubicBezTo>
                <a:lnTo>
                  <a:pt x="174567" y="290945"/>
                </a:lnTo>
                <a:close/>
              </a:path>
            </a:pathLst>
          </a:custGeom>
          <a:noFill/>
          <a:ln cap="flat" cmpd="sng" w="38100">
            <a:solidFill>
              <a:srgbClr val="A5002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000"/>
              <a:buFont typeface="Calibri"/>
              <a:buNone/>
            </a:pPr>
            <a:r>
              <a:t/>
            </a:r>
            <a:endParaRPr b="1" i="0" sz="2000" u="none" cap="none" strike="noStrike">
              <a:solidFill>
                <a:schemeClr val="dk1"/>
              </a:solidFill>
              <a:latin typeface="Helvetica Neue"/>
              <a:ea typeface="Helvetica Neue"/>
              <a:cs typeface="Helvetica Neue"/>
              <a:sym typeface="Helvetica Neue"/>
            </a:endParaRPr>
          </a:p>
        </p:txBody>
      </p:sp>
      <p:pic>
        <p:nvPicPr>
          <p:cNvPr id="2138" name="Google Shape;2138;p238"/>
          <p:cNvPicPr preferRelativeResize="0"/>
          <p:nvPr/>
        </p:nvPicPr>
        <p:blipFill rotWithShape="1">
          <a:blip r:embed="rId4">
            <a:alphaModFix/>
          </a:blip>
          <a:srcRect b="0" l="0" r="0" t="0"/>
          <a:stretch/>
        </p:blipFill>
        <p:spPr>
          <a:xfrm>
            <a:off x="838199" y="2512192"/>
            <a:ext cx="4483834" cy="3714576"/>
          </a:xfrm>
          <a:prstGeom prst="rect">
            <a:avLst/>
          </a:prstGeom>
          <a:noFill/>
          <a:ln>
            <a:noFill/>
          </a:ln>
        </p:spPr>
      </p:pic>
      <p:sp>
        <p:nvSpPr>
          <p:cNvPr id="2139" name="Google Shape;2139;p238"/>
          <p:cNvSpPr/>
          <p:nvPr/>
        </p:nvSpPr>
        <p:spPr>
          <a:xfrm>
            <a:off x="2275240" y="3293485"/>
            <a:ext cx="1553399" cy="753044"/>
          </a:xfrm>
          <a:custGeom>
            <a:rect b="b" l="l" r="r" t="t"/>
            <a:pathLst>
              <a:path extrusionOk="0" h="753044" w="1879613">
                <a:moveTo>
                  <a:pt x="872836" y="337407"/>
                </a:moveTo>
                <a:lnTo>
                  <a:pt x="872836" y="337407"/>
                </a:lnTo>
                <a:lnTo>
                  <a:pt x="947651" y="354033"/>
                </a:lnTo>
                <a:cubicBezTo>
                  <a:pt x="980993" y="361972"/>
                  <a:pt x="1013946" y="371536"/>
                  <a:pt x="1047404" y="378971"/>
                </a:cubicBezTo>
                <a:lnTo>
                  <a:pt x="1122218" y="395597"/>
                </a:lnTo>
                <a:cubicBezTo>
                  <a:pt x="1136033" y="398557"/>
                  <a:pt x="1150075" y="400482"/>
                  <a:pt x="1163782" y="403909"/>
                </a:cubicBezTo>
                <a:cubicBezTo>
                  <a:pt x="1183352" y="408802"/>
                  <a:pt x="1202401" y="415642"/>
                  <a:pt x="1221971" y="420535"/>
                </a:cubicBezTo>
                <a:cubicBezTo>
                  <a:pt x="1235678" y="423962"/>
                  <a:pt x="1249742" y="425782"/>
                  <a:pt x="1263535" y="428847"/>
                </a:cubicBezTo>
                <a:cubicBezTo>
                  <a:pt x="1337958" y="445385"/>
                  <a:pt x="1248899" y="429179"/>
                  <a:pt x="1346662" y="445473"/>
                </a:cubicBezTo>
                <a:cubicBezTo>
                  <a:pt x="1354975" y="456557"/>
                  <a:pt x="1362730" y="468081"/>
                  <a:pt x="1371600" y="478724"/>
                </a:cubicBezTo>
                <a:cubicBezTo>
                  <a:pt x="1376617" y="484745"/>
                  <a:pt x="1383330" y="489229"/>
                  <a:pt x="1388226" y="495349"/>
                </a:cubicBezTo>
                <a:cubicBezTo>
                  <a:pt x="1394467" y="503150"/>
                  <a:pt x="1398610" y="512486"/>
                  <a:pt x="1404851" y="520287"/>
                </a:cubicBezTo>
                <a:cubicBezTo>
                  <a:pt x="1427357" y="548420"/>
                  <a:pt x="1438156" y="537077"/>
                  <a:pt x="1454727" y="586789"/>
                </a:cubicBezTo>
                <a:cubicBezTo>
                  <a:pt x="1460269" y="603415"/>
                  <a:pt x="1467916" y="619481"/>
                  <a:pt x="1471353" y="636666"/>
                </a:cubicBezTo>
                <a:cubicBezTo>
                  <a:pt x="1474712" y="653463"/>
                  <a:pt x="1477686" y="723197"/>
                  <a:pt x="1504604" y="744731"/>
                </a:cubicBezTo>
                <a:cubicBezTo>
                  <a:pt x="1511446" y="750205"/>
                  <a:pt x="1521229" y="750273"/>
                  <a:pt x="1529542" y="753044"/>
                </a:cubicBezTo>
                <a:cubicBezTo>
                  <a:pt x="1562793" y="750273"/>
                  <a:pt x="1596157" y="748630"/>
                  <a:pt x="1629295" y="744731"/>
                </a:cubicBezTo>
                <a:cubicBezTo>
                  <a:pt x="1643327" y="743080"/>
                  <a:pt x="1657872" y="741984"/>
                  <a:pt x="1670858" y="736418"/>
                </a:cubicBezTo>
                <a:cubicBezTo>
                  <a:pt x="1678062" y="733331"/>
                  <a:pt x="1680764" y="723825"/>
                  <a:pt x="1687484" y="719793"/>
                </a:cubicBezTo>
                <a:cubicBezTo>
                  <a:pt x="1694998" y="715285"/>
                  <a:pt x="1704109" y="714251"/>
                  <a:pt x="1712422" y="711480"/>
                </a:cubicBezTo>
                <a:cubicBezTo>
                  <a:pt x="1720735" y="700396"/>
                  <a:pt x="1728490" y="688872"/>
                  <a:pt x="1737360" y="678229"/>
                </a:cubicBezTo>
                <a:cubicBezTo>
                  <a:pt x="1742377" y="672208"/>
                  <a:pt x="1749090" y="667724"/>
                  <a:pt x="1753986" y="661604"/>
                </a:cubicBezTo>
                <a:cubicBezTo>
                  <a:pt x="1795942" y="609160"/>
                  <a:pt x="1747086" y="660193"/>
                  <a:pt x="1787236" y="620040"/>
                </a:cubicBezTo>
                <a:cubicBezTo>
                  <a:pt x="1800506" y="580232"/>
                  <a:pt x="1789353" y="601298"/>
                  <a:pt x="1828800" y="561851"/>
                </a:cubicBezTo>
                <a:lnTo>
                  <a:pt x="1828800" y="561851"/>
                </a:lnTo>
                <a:cubicBezTo>
                  <a:pt x="1849894" y="519664"/>
                  <a:pt x="1838552" y="538911"/>
                  <a:pt x="1862051" y="503662"/>
                </a:cubicBezTo>
                <a:cubicBezTo>
                  <a:pt x="1864822" y="489807"/>
                  <a:pt x="1867299" y="475891"/>
                  <a:pt x="1870364" y="462098"/>
                </a:cubicBezTo>
                <a:cubicBezTo>
                  <a:pt x="1872842" y="450945"/>
                  <a:pt x="1878676" y="440272"/>
                  <a:pt x="1878676" y="428847"/>
                </a:cubicBezTo>
                <a:cubicBezTo>
                  <a:pt x="1878676" y="365056"/>
                  <a:pt x="1883730" y="300030"/>
                  <a:pt x="1870364" y="237655"/>
                </a:cubicBezTo>
                <a:cubicBezTo>
                  <a:pt x="1865060" y="212901"/>
                  <a:pt x="1823012" y="194786"/>
                  <a:pt x="1803862" y="179466"/>
                </a:cubicBezTo>
                <a:cubicBezTo>
                  <a:pt x="1797742" y="174570"/>
                  <a:pt x="1793957" y="166872"/>
                  <a:pt x="1787236" y="162840"/>
                </a:cubicBezTo>
                <a:cubicBezTo>
                  <a:pt x="1779722" y="158332"/>
                  <a:pt x="1770611" y="157298"/>
                  <a:pt x="1762298" y="154527"/>
                </a:cubicBezTo>
                <a:cubicBezTo>
                  <a:pt x="1756756" y="146214"/>
                  <a:pt x="1753474" y="135830"/>
                  <a:pt x="1745673" y="129589"/>
                </a:cubicBezTo>
                <a:cubicBezTo>
                  <a:pt x="1738831" y="124115"/>
                  <a:pt x="1728395" y="125532"/>
                  <a:pt x="1720735" y="121277"/>
                </a:cubicBezTo>
                <a:cubicBezTo>
                  <a:pt x="1703268" y="111573"/>
                  <a:pt x="1684987" y="102155"/>
                  <a:pt x="1670858" y="88026"/>
                </a:cubicBezTo>
                <a:cubicBezTo>
                  <a:pt x="1641841" y="59007"/>
                  <a:pt x="1661669" y="73879"/>
                  <a:pt x="1604356" y="54775"/>
                </a:cubicBezTo>
                <a:lnTo>
                  <a:pt x="1579418" y="46462"/>
                </a:lnTo>
                <a:cubicBezTo>
                  <a:pt x="1571105" y="43691"/>
                  <a:pt x="1563212" y="38877"/>
                  <a:pt x="1554480" y="38149"/>
                </a:cubicBezTo>
                <a:lnTo>
                  <a:pt x="1454727" y="29837"/>
                </a:lnTo>
                <a:lnTo>
                  <a:pt x="1371600" y="21524"/>
                </a:lnTo>
                <a:cubicBezTo>
                  <a:pt x="1360516" y="18753"/>
                  <a:pt x="1349552" y="15452"/>
                  <a:pt x="1338349" y="13211"/>
                </a:cubicBezTo>
                <a:cubicBezTo>
                  <a:pt x="1202701" y="-13920"/>
                  <a:pt x="1150144" y="8356"/>
                  <a:pt x="955964" y="13211"/>
                </a:cubicBezTo>
                <a:cubicBezTo>
                  <a:pt x="944880" y="15982"/>
                  <a:pt x="933698" y="18385"/>
                  <a:pt x="922713" y="21524"/>
                </a:cubicBezTo>
                <a:cubicBezTo>
                  <a:pt x="914288" y="23931"/>
                  <a:pt x="906329" y="27936"/>
                  <a:pt x="897775" y="29837"/>
                </a:cubicBezTo>
                <a:cubicBezTo>
                  <a:pt x="881321" y="33493"/>
                  <a:pt x="864426" y="34844"/>
                  <a:pt x="847898" y="38149"/>
                </a:cubicBezTo>
                <a:cubicBezTo>
                  <a:pt x="836695" y="40390"/>
                  <a:pt x="825800" y="43984"/>
                  <a:pt x="814647" y="46462"/>
                </a:cubicBezTo>
                <a:cubicBezTo>
                  <a:pt x="800855" y="49527"/>
                  <a:pt x="786715" y="51058"/>
                  <a:pt x="773084" y="54775"/>
                </a:cubicBezTo>
                <a:cubicBezTo>
                  <a:pt x="756177" y="59386"/>
                  <a:pt x="739833" y="65858"/>
                  <a:pt x="723207" y="71400"/>
                </a:cubicBezTo>
                <a:cubicBezTo>
                  <a:pt x="714894" y="74171"/>
                  <a:pt x="706770" y="77588"/>
                  <a:pt x="698269" y="79713"/>
                </a:cubicBezTo>
                <a:cubicBezTo>
                  <a:pt x="687185" y="82484"/>
                  <a:pt x="675961" y="84743"/>
                  <a:pt x="665018" y="88026"/>
                </a:cubicBezTo>
                <a:cubicBezTo>
                  <a:pt x="664983" y="88036"/>
                  <a:pt x="602690" y="108802"/>
                  <a:pt x="590204" y="112964"/>
                </a:cubicBezTo>
                <a:lnTo>
                  <a:pt x="490451" y="146215"/>
                </a:lnTo>
                <a:lnTo>
                  <a:pt x="415636" y="171153"/>
                </a:lnTo>
                <a:cubicBezTo>
                  <a:pt x="407323" y="173924"/>
                  <a:pt x="399199" y="177341"/>
                  <a:pt x="390698" y="179466"/>
                </a:cubicBezTo>
                <a:cubicBezTo>
                  <a:pt x="369761" y="184700"/>
                  <a:pt x="323317" y="195406"/>
                  <a:pt x="307571" y="204404"/>
                </a:cubicBezTo>
                <a:cubicBezTo>
                  <a:pt x="288175" y="215488"/>
                  <a:pt x="267970" y="225263"/>
                  <a:pt x="249382" y="237655"/>
                </a:cubicBezTo>
                <a:cubicBezTo>
                  <a:pt x="242861" y="242002"/>
                  <a:pt x="239277" y="249933"/>
                  <a:pt x="232756" y="254280"/>
                </a:cubicBezTo>
                <a:cubicBezTo>
                  <a:pt x="212207" y="267980"/>
                  <a:pt x="196739" y="271828"/>
                  <a:pt x="174567" y="279218"/>
                </a:cubicBezTo>
                <a:cubicBezTo>
                  <a:pt x="163483" y="287531"/>
                  <a:pt x="152590" y="296104"/>
                  <a:pt x="141316" y="304157"/>
                </a:cubicBezTo>
                <a:cubicBezTo>
                  <a:pt x="133186" y="309964"/>
                  <a:pt x="123442" y="313718"/>
                  <a:pt x="116378" y="320782"/>
                </a:cubicBezTo>
                <a:cubicBezTo>
                  <a:pt x="109314" y="327846"/>
                  <a:pt x="106817" y="338656"/>
                  <a:pt x="99753" y="345720"/>
                </a:cubicBezTo>
                <a:cubicBezTo>
                  <a:pt x="92689" y="352785"/>
                  <a:pt x="82616" y="356105"/>
                  <a:pt x="74815" y="362346"/>
                </a:cubicBezTo>
                <a:cubicBezTo>
                  <a:pt x="57891" y="375885"/>
                  <a:pt x="53911" y="385388"/>
                  <a:pt x="41564" y="403909"/>
                </a:cubicBezTo>
                <a:cubicBezTo>
                  <a:pt x="20480" y="509326"/>
                  <a:pt x="48733" y="395494"/>
                  <a:pt x="16626" y="470411"/>
                </a:cubicBezTo>
                <a:cubicBezTo>
                  <a:pt x="12126" y="480912"/>
                  <a:pt x="11452" y="492677"/>
                  <a:pt x="8313" y="503662"/>
                </a:cubicBezTo>
                <a:cubicBezTo>
                  <a:pt x="5906" y="512087"/>
                  <a:pt x="2771" y="520287"/>
                  <a:pt x="0" y="528600"/>
                </a:cubicBezTo>
                <a:cubicBezTo>
                  <a:pt x="19396" y="559080"/>
                  <a:pt x="31456" y="595738"/>
                  <a:pt x="58189" y="620040"/>
                </a:cubicBezTo>
                <a:cubicBezTo>
                  <a:pt x="60078" y="621757"/>
                  <a:pt x="111174" y="606017"/>
                  <a:pt x="116378" y="603415"/>
                </a:cubicBezTo>
                <a:cubicBezTo>
                  <a:pt x="187129" y="568041"/>
                  <a:pt x="135620" y="593009"/>
                  <a:pt x="174567" y="561851"/>
                </a:cubicBezTo>
                <a:cubicBezTo>
                  <a:pt x="182369" y="555610"/>
                  <a:pt x="191704" y="551467"/>
                  <a:pt x="199506" y="545226"/>
                </a:cubicBezTo>
                <a:cubicBezTo>
                  <a:pt x="205626" y="540330"/>
                  <a:pt x="209411" y="532632"/>
                  <a:pt x="216131" y="528600"/>
                </a:cubicBezTo>
                <a:cubicBezTo>
                  <a:pt x="223645" y="524092"/>
                  <a:pt x="232756" y="523058"/>
                  <a:pt x="241069" y="520287"/>
                </a:cubicBezTo>
                <a:cubicBezTo>
                  <a:pt x="288346" y="473010"/>
                  <a:pt x="242822" y="511099"/>
                  <a:pt x="290946" y="487037"/>
                </a:cubicBezTo>
                <a:cubicBezTo>
                  <a:pt x="355415" y="454803"/>
                  <a:pt x="278130" y="482996"/>
                  <a:pt x="340822" y="462098"/>
                </a:cubicBezTo>
                <a:cubicBezTo>
                  <a:pt x="346364" y="453785"/>
                  <a:pt x="349134" y="442702"/>
                  <a:pt x="357447" y="437160"/>
                </a:cubicBezTo>
                <a:cubicBezTo>
                  <a:pt x="366953" y="430823"/>
                  <a:pt x="380001" y="432858"/>
                  <a:pt x="390698" y="428847"/>
                </a:cubicBezTo>
                <a:cubicBezTo>
                  <a:pt x="402301" y="424496"/>
                  <a:pt x="412443" y="416824"/>
                  <a:pt x="423949" y="412222"/>
                </a:cubicBezTo>
                <a:cubicBezTo>
                  <a:pt x="440221" y="405714"/>
                  <a:pt x="457200" y="401139"/>
                  <a:pt x="473826" y="395597"/>
                </a:cubicBezTo>
                <a:cubicBezTo>
                  <a:pt x="482139" y="392826"/>
                  <a:pt x="490927" y="391203"/>
                  <a:pt x="498764" y="387284"/>
                </a:cubicBezTo>
                <a:cubicBezTo>
                  <a:pt x="509848" y="381742"/>
                  <a:pt x="520146" y="374219"/>
                  <a:pt x="532015" y="370658"/>
                </a:cubicBezTo>
                <a:cubicBezTo>
                  <a:pt x="548159" y="365815"/>
                  <a:pt x="565364" y="365651"/>
                  <a:pt x="581891" y="362346"/>
                </a:cubicBezTo>
                <a:cubicBezTo>
                  <a:pt x="593094" y="360105"/>
                  <a:pt x="604199" y="357316"/>
                  <a:pt x="615142" y="354033"/>
                </a:cubicBezTo>
                <a:cubicBezTo>
                  <a:pt x="631928" y="348997"/>
                  <a:pt x="647732" y="340288"/>
                  <a:pt x="665018" y="337407"/>
                </a:cubicBezTo>
                <a:lnTo>
                  <a:pt x="714895" y="329095"/>
                </a:lnTo>
                <a:cubicBezTo>
                  <a:pt x="781892" y="306762"/>
                  <a:pt x="731071" y="320782"/>
                  <a:pt x="872836" y="337407"/>
                </a:cubicBezTo>
                <a:close/>
              </a:path>
            </a:pathLst>
          </a:custGeom>
          <a:noFill/>
          <a:ln cap="flat" cmpd="sng" w="38100">
            <a:solidFill>
              <a:srgbClr val="A5002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000"/>
              <a:buFont typeface="Calibri"/>
              <a:buNone/>
            </a:pPr>
            <a:r>
              <a:t/>
            </a:r>
            <a:endParaRPr b="1" i="0" sz="2000" u="none" cap="none" strike="noStrike">
              <a:solidFill>
                <a:schemeClr val="dk1"/>
              </a:solidFill>
              <a:latin typeface="Helvetica Neue"/>
              <a:ea typeface="Helvetica Neue"/>
              <a:cs typeface="Helvetica Neue"/>
              <a:sym typeface="Helvetica Neu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3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3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30"/>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b="1" lang="en-US"/>
              <a:t>Mini-0sce</a:t>
            </a:r>
            <a:endParaRPr/>
          </a:p>
        </p:txBody>
      </p:sp>
      <p:sp>
        <p:nvSpPr>
          <p:cNvPr id="335" name="Google Shape;335;p30"/>
          <p:cNvSpPr txBox="1"/>
          <p:nvPr>
            <p:ph idx="1" type="body"/>
          </p:nvPr>
        </p:nvSpPr>
        <p:spPr>
          <a:xfrm>
            <a:off x="838200" y="1305026"/>
            <a:ext cx="10515600" cy="4871938"/>
          </a:xfrm>
          <a:prstGeom prst="rect">
            <a:avLst/>
          </a:prstGeom>
          <a:noFill/>
          <a:ln>
            <a:noFill/>
          </a:ln>
        </p:spPr>
        <p:txBody>
          <a:bodyPr anchorCtr="0" anchor="t" bIns="45700" lIns="91425" spcFirstLastPara="1" rIns="91425" wrap="square" tIns="45700">
            <a:normAutofit lnSpcReduction="20000"/>
          </a:bodyPr>
          <a:lstStyle/>
          <a:p>
            <a:pPr indent="-228600" lvl="0" marL="228600" rtl="0" algn="l">
              <a:lnSpc>
                <a:spcPct val="90000"/>
              </a:lnSpc>
              <a:spcBef>
                <a:spcPts val="0"/>
              </a:spcBef>
              <a:spcAft>
                <a:spcPts val="0"/>
              </a:spcAft>
              <a:buClr>
                <a:srgbClr val="45515E"/>
              </a:buClr>
              <a:buSzPts val="2800"/>
              <a:buNone/>
            </a:pPr>
            <a:r>
              <a:rPr b="1" lang="en-US"/>
              <a:t>4-Whats the dominator for this presentation ?</a:t>
            </a:r>
            <a:endParaRPr/>
          </a:p>
          <a:p>
            <a:pPr indent="-228600" lvl="0" marL="228600" rtl="0" algn="l">
              <a:lnSpc>
                <a:spcPct val="90000"/>
              </a:lnSpc>
              <a:spcBef>
                <a:spcPts val="1000"/>
              </a:spcBef>
              <a:spcAft>
                <a:spcPts val="0"/>
              </a:spcAft>
              <a:buClr>
                <a:srgbClr val="FF0000"/>
              </a:buClr>
              <a:buSzPts val="2800"/>
              <a:buNone/>
            </a:pPr>
            <a:r>
              <a:rPr b="1" lang="en-US">
                <a:solidFill>
                  <a:srgbClr val="FF9900"/>
                </a:solidFill>
              </a:rPr>
              <a:t>Sacrum</a:t>
            </a:r>
            <a:endParaRPr b="1">
              <a:solidFill>
                <a:srgbClr val="FF9900"/>
              </a:solidFill>
            </a:endParaRPr>
          </a:p>
          <a:p>
            <a:pPr indent="-228600" lvl="0" marL="228600" rtl="0" algn="l">
              <a:lnSpc>
                <a:spcPct val="90000"/>
              </a:lnSpc>
              <a:spcBef>
                <a:spcPts val="1000"/>
              </a:spcBef>
              <a:spcAft>
                <a:spcPts val="0"/>
              </a:spcAft>
              <a:buClr>
                <a:srgbClr val="45515E"/>
              </a:buClr>
              <a:buSzPts val="2800"/>
              <a:buNone/>
            </a:pPr>
            <a:r>
              <a:rPr b="1" lang="en-US"/>
              <a:t>5-Engagement  diameter?</a:t>
            </a:r>
            <a:endParaRPr/>
          </a:p>
          <a:p>
            <a:pPr indent="-228600" lvl="0" marL="228600" rtl="0" algn="l">
              <a:lnSpc>
                <a:spcPct val="90000"/>
              </a:lnSpc>
              <a:spcBef>
                <a:spcPts val="1000"/>
              </a:spcBef>
              <a:spcAft>
                <a:spcPts val="0"/>
              </a:spcAft>
              <a:buClr>
                <a:srgbClr val="45515E"/>
              </a:buClr>
              <a:buSzPts val="2800"/>
              <a:buNone/>
            </a:pPr>
            <a:r>
              <a:rPr b="1" lang="en-US">
                <a:solidFill>
                  <a:srgbClr val="FF9900"/>
                </a:solidFill>
              </a:rPr>
              <a:t> </a:t>
            </a:r>
            <a:r>
              <a:rPr b="1" lang="en-US">
                <a:solidFill>
                  <a:srgbClr val="FF9900"/>
                </a:solidFill>
              </a:rPr>
              <a:t>10 cm/ bi trochanteric</a:t>
            </a:r>
            <a:endParaRPr b="1">
              <a:solidFill>
                <a:srgbClr val="FF9900"/>
              </a:solidFill>
            </a:endParaRPr>
          </a:p>
          <a:p>
            <a:pPr indent="-228600" lvl="0" marL="228600" rtl="0" algn="l">
              <a:lnSpc>
                <a:spcPct val="90000"/>
              </a:lnSpc>
              <a:spcBef>
                <a:spcPts val="1000"/>
              </a:spcBef>
              <a:spcAft>
                <a:spcPts val="0"/>
              </a:spcAft>
              <a:buClr>
                <a:srgbClr val="45515E"/>
              </a:buClr>
              <a:buSzPts val="2800"/>
              <a:buNone/>
            </a:pPr>
            <a:r>
              <a:rPr b="1" lang="en-US"/>
              <a:t>6-What is the risk found in (b) more than other ?</a:t>
            </a:r>
            <a:endParaRPr/>
          </a:p>
          <a:p>
            <a:pPr indent="-228600" lvl="0" marL="228600" rtl="0" algn="l">
              <a:lnSpc>
                <a:spcPct val="90000"/>
              </a:lnSpc>
              <a:spcBef>
                <a:spcPts val="1000"/>
              </a:spcBef>
              <a:spcAft>
                <a:spcPts val="0"/>
              </a:spcAft>
              <a:buClr>
                <a:srgbClr val="FF0000"/>
              </a:buClr>
              <a:buSzPts val="2800"/>
              <a:buNone/>
            </a:pPr>
            <a:r>
              <a:rPr b="1" lang="en-US">
                <a:solidFill>
                  <a:srgbClr val="FF9900"/>
                </a:solidFill>
              </a:rPr>
              <a:t>cord prolapse-15%</a:t>
            </a:r>
            <a:endParaRPr>
              <a:solidFill>
                <a:srgbClr val="FF0000"/>
              </a:solidFill>
            </a:endParaRPr>
          </a:p>
          <a:p>
            <a:pPr indent="-228600" lvl="0" marL="228600" rtl="0" algn="l">
              <a:lnSpc>
                <a:spcPct val="90000"/>
              </a:lnSpc>
              <a:spcBef>
                <a:spcPts val="1000"/>
              </a:spcBef>
              <a:spcAft>
                <a:spcPts val="0"/>
              </a:spcAft>
              <a:buClr>
                <a:srgbClr val="45515E"/>
              </a:buClr>
              <a:buSzPts val="2800"/>
              <a:buNone/>
            </a:pPr>
            <a:r>
              <a:rPr lang="en-US"/>
              <a:t>7-Pregnant women comes to obstetric room by examination she has presentation in picture (c) and she want to deliver vaginally&gt;&gt;&gt;</a:t>
            </a:r>
            <a:endParaRPr/>
          </a:p>
          <a:p>
            <a:pPr indent="-228600" lvl="0" marL="228600" rtl="0" algn="l">
              <a:lnSpc>
                <a:spcPct val="90000"/>
              </a:lnSpc>
              <a:spcBef>
                <a:spcPts val="1000"/>
              </a:spcBef>
              <a:spcAft>
                <a:spcPts val="0"/>
              </a:spcAft>
              <a:buClr>
                <a:srgbClr val="45515E"/>
              </a:buClr>
              <a:buSzPts val="2800"/>
              <a:buNone/>
            </a:pPr>
            <a:r>
              <a:rPr lang="en-US"/>
              <a:t>**</a:t>
            </a:r>
            <a:r>
              <a:rPr b="1" lang="en-US"/>
              <a:t>Can you deliver it vaginally and how ? </a:t>
            </a:r>
            <a:endParaRPr/>
          </a:p>
          <a:p>
            <a:pPr indent="-228600" lvl="0" marL="228600" rtl="0" algn="l">
              <a:lnSpc>
                <a:spcPct val="90000"/>
              </a:lnSpc>
              <a:spcBef>
                <a:spcPts val="1000"/>
              </a:spcBef>
              <a:spcAft>
                <a:spcPts val="0"/>
              </a:spcAft>
              <a:buClr>
                <a:srgbClr val="FF0000"/>
              </a:buClr>
              <a:buSzPts val="2800"/>
              <a:buNone/>
            </a:pPr>
            <a:r>
              <a:rPr b="1" lang="en-US">
                <a:solidFill>
                  <a:srgbClr val="FF9900"/>
                </a:solidFill>
              </a:rPr>
              <a:t>by external </a:t>
            </a:r>
            <a:r>
              <a:rPr b="1" lang="en-US">
                <a:solidFill>
                  <a:srgbClr val="FF9900"/>
                </a:solidFill>
              </a:rPr>
              <a:t>cephalic</a:t>
            </a:r>
            <a:r>
              <a:rPr b="1" lang="en-US">
                <a:solidFill>
                  <a:srgbClr val="FF9900"/>
                </a:solidFill>
              </a:rPr>
              <a:t> version if it succeeds, Yes. </a:t>
            </a:r>
            <a:endParaRPr b="1">
              <a:solidFill>
                <a:srgbClr val="FF9900"/>
              </a:solidFill>
            </a:endParaRPr>
          </a:p>
          <a:p>
            <a:pPr indent="-64135" lvl="0" marL="228600" rtl="0" algn="l">
              <a:lnSpc>
                <a:spcPct val="90000"/>
              </a:lnSpc>
              <a:spcBef>
                <a:spcPts val="1000"/>
              </a:spcBef>
              <a:spcAft>
                <a:spcPts val="0"/>
              </a:spcAft>
              <a:buClr>
                <a:srgbClr val="45515E"/>
              </a:buClr>
              <a:buSzPts val="2800"/>
              <a:buNone/>
            </a:pPr>
            <a:r>
              <a:t/>
            </a:r>
            <a:endParaRPr/>
          </a:p>
        </p:txBody>
      </p:sp>
    </p:spTree>
  </p:cSld>
  <p:clrMapOvr>
    <a:masterClrMapping/>
  </p:clrMapOvr>
</p:sld>
</file>

<file path=ppt/slides/slide2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3" name="Shape 2143"/>
        <p:cNvGrpSpPr/>
        <p:nvPr/>
      </p:nvGrpSpPr>
      <p:grpSpPr>
        <a:xfrm>
          <a:off x="0" y="0"/>
          <a:ext cx="0" cy="0"/>
          <a:chOff x="0" y="0"/>
          <a:chExt cx="0" cy="0"/>
        </a:xfrm>
      </p:grpSpPr>
      <p:sp>
        <p:nvSpPr>
          <p:cNvPr id="2144" name="Google Shape;2144;p239"/>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Cervical cerclage</a:t>
            </a:r>
            <a:endParaRPr/>
          </a:p>
        </p:txBody>
      </p:sp>
      <p:sp>
        <p:nvSpPr>
          <p:cNvPr id="2145" name="Google Shape;2145;p239"/>
          <p:cNvSpPr txBox="1"/>
          <p:nvPr>
            <p:ph idx="1" type="body"/>
          </p:nvPr>
        </p:nvSpPr>
        <p:spPr>
          <a:xfrm>
            <a:off x="838199" y="1305026"/>
            <a:ext cx="10515599" cy="48719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800"/>
              <a:buChar char="❖"/>
            </a:pPr>
            <a:r>
              <a:rPr lang="en-US"/>
              <a:t>Definition: </a:t>
            </a:r>
            <a:endParaRPr/>
          </a:p>
          <a:p>
            <a:pPr indent="-228600" lvl="1" marL="685800" rtl="0" algn="l">
              <a:lnSpc>
                <a:spcPct val="90000"/>
              </a:lnSpc>
              <a:spcBef>
                <a:spcPts val="500"/>
              </a:spcBef>
              <a:spcAft>
                <a:spcPts val="0"/>
              </a:spcAft>
              <a:buClr>
                <a:srgbClr val="45515E"/>
              </a:buClr>
              <a:buSzPts val="2400"/>
              <a:buChar char="o"/>
            </a:pPr>
            <a:r>
              <a:rPr lang="en-US"/>
              <a:t>placement of a supportive suture in the cervicovaginal junction to prevent early pregnancy loss or preterm birth</a:t>
            </a:r>
            <a:endParaRPr/>
          </a:p>
          <a:p>
            <a:pPr indent="-228600" lvl="0" marL="228600" rtl="0" algn="l">
              <a:lnSpc>
                <a:spcPct val="90000"/>
              </a:lnSpc>
              <a:spcBef>
                <a:spcPts val="1000"/>
              </a:spcBef>
              <a:spcAft>
                <a:spcPts val="0"/>
              </a:spcAft>
              <a:buClr>
                <a:srgbClr val="45515E"/>
              </a:buClr>
              <a:buSzPts val="2800"/>
              <a:buChar char="❖"/>
            </a:pPr>
            <a:r>
              <a:rPr lang="en-US"/>
              <a:t>Methods</a:t>
            </a:r>
            <a:endParaRPr/>
          </a:p>
          <a:p>
            <a:pPr indent="-228600" lvl="1" marL="685800" rtl="0" algn="l">
              <a:lnSpc>
                <a:spcPct val="90000"/>
              </a:lnSpc>
              <a:spcBef>
                <a:spcPts val="500"/>
              </a:spcBef>
              <a:spcAft>
                <a:spcPts val="0"/>
              </a:spcAft>
              <a:buClr>
                <a:srgbClr val="45515E"/>
              </a:buClr>
              <a:buSzPts val="2400"/>
              <a:buChar char="o"/>
            </a:pPr>
            <a:r>
              <a:rPr lang="en-US"/>
              <a:t>McDonald cerclage: a removable suture in the cervix that allows vaginal delivery; Removal is indicated between 36–37 weeks' gestation, before the onset of spontaneous labor.</a:t>
            </a:r>
            <a:endParaRPr/>
          </a:p>
          <a:p>
            <a:pPr indent="-228600" lvl="1" marL="685800" rtl="0" algn="l">
              <a:lnSpc>
                <a:spcPct val="90000"/>
              </a:lnSpc>
              <a:spcBef>
                <a:spcPts val="500"/>
              </a:spcBef>
              <a:spcAft>
                <a:spcPts val="0"/>
              </a:spcAft>
              <a:buClr>
                <a:srgbClr val="45515E"/>
              </a:buClr>
              <a:buSzPts val="2400"/>
              <a:buChar char="o"/>
            </a:pPr>
            <a:r>
              <a:rPr lang="en-US"/>
              <a:t>Shirodkar cerclage: a permanent suture placed that is placed in the cervical submucosal tissue; Cesarean delivery is necessary</a:t>
            </a:r>
            <a:endParaRPr/>
          </a:p>
        </p:txBody>
      </p:sp>
    </p:spTree>
  </p:cSld>
  <p:clrMapOvr>
    <a:masterClrMapping/>
  </p:clrMapOvr>
</p:sld>
</file>

<file path=ppt/slides/slide2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9" name="Shape 2149"/>
        <p:cNvGrpSpPr/>
        <p:nvPr/>
      </p:nvGrpSpPr>
      <p:grpSpPr>
        <a:xfrm>
          <a:off x="0" y="0"/>
          <a:ext cx="0" cy="0"/>
          <a:chOff x="0" y="0"/>
          <a:chExt cx="0" cy="0"/>
        </a:xfrm>
      </p:grpSpPr>
      <p:sp>
        <p:nvSpPr>
          <p:cNvPr id="2150" name="Google Shape;2150;p240"/>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Cervical cerclage</a:t>
            </a:r>
            <a:endParaRPr/>
          </a:p>
        </p:txBody>
      </p:sp>
      <p:sp>
        <p:nvSpPr>
          <p:cNvPr id="2151" name="Google Shape;2151;p240"/>
          <p:cNvSpPr txBox="1"/>
          <p:nvPr>
            <p:ph idx="1" type="body"/>
          </p:nvPr>
        </p:nvSpPr>
        <p:spPr>
          <a:xfrm>
            <a:off x="838199" y="1305026"/>
            <a:ext cx="10515599" cy="48719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800"/>
              <a:buChar char="❖"/>
            </a:pPr>
            <a:r>
              <a:rPr lang="en-US"/>
              <a:t>Indications: only in singleton pregnancies </a:t>
            </a:r>
            <a:endParaRPr/>
          </a:p>
          <a:p>
            <a:pPr indent="-228600" lvl="1" marL="685800" rtl="0" algn="l">
              <a:lnSpc>
                <a:spcPct val="90000"/>
              </a:lnSpc>
              <a:spcBef>
                <a:spcPts val="500"/>
              </a:spcBef>
              <a:spcAft>
                <a:spcPts val="0"/>
              </a:spcAft>
              <a:buClr>
                <a:srgbClr val="45515E"/>
              </a:buClr>
              <a:buSzPts val="2400"/>
              <a:buChar char="o"/>
            </a:pPr>
            <a:r>
              <a:rPr lang="en-US"/>
              <a:t>Multiple previous preterm births or pregnancy losses in the second trimester</a:t>
            </a:r>
            <a:endParaRPr/>
          </a:p>
          <a:p>
            <a:pPr indent="-228600" lvl="1" marL="685800" rtl="0" algn="l">
              <a:lnSpc>
                <a:spcPct val="90000"/>
              </a:lnSpc>
              <a:spcBef>
                <a:spcPts val="500"/>
              </a:spcBef>
              <a:spcAft>
                <a:spcPts val="0"/>
              </a:spcAft>
              <a:buClr>
                <a:srgbClr val="45515E"/>
              </a:buClr>
              <a:buSzPts val="2400"/>
              <a:buChar char="o"/>
            </a:pPr>
            <a:r>
              <a:rPr lang="en-US"/>
              <a:t>A previous preterm birth and current ultrasound diagnosis of a shortened cervix (cervix length &lt; 25 mm) at &lt; 24 weeks gestation </a:t>
            </a:r>
            <a:endParaRPr/>
          </a:p>
          <a:p>
            <a:pPr indent="-228600" lvl="1" marL="685800" rtl="0" algn="l">
              <a:lnSpc>
                <a:spcPct val="90000"/>
              </a:lnSpc>
              <a:spcBef>
                <a:spcPts val="500"/>
              </a:spcBef>
              <a:spcAft>
                <a:spcPts val="0"/>
              </a:spcAft>
              <a:buClr>
                <a:srgbClr val="45515E"/>
              </a:buClr>
              <a:buSzPts val="2400"/>
              <a:buChar char="o"/>
            </a:pPr>
            <a:r>
              <a:rPr lang="en-US"/>
              <a:t>Cervical dilation on inspection at &lt; 24 weeks gestation</a:t>
            </a:r>
            <a:endParaRPr/>
          </a:p>
          <a:p>
            <a:pPr indent="-228600" lvl="1" marL="685800" rtl="0" algn="l">
              <a:lnSpc>
                <a:spcPct val="90000"/>
              </a:lnSpc>
              <a:spcBef>
                <a:spcPts val="500"/>
              </a:spcBef>
              <a:spcAft>
                <a:spcPts val="0"/>
              </a:spcAft>
              <a:buClr>
                <a:srgbClr val="45515E"/>
              </a:buClr>
              <a:buSzPts val="2400"/>
              <a:buChar char="o"/>
            </a:pPr>
            <a:r>
              <a:rPr lang="en-US"/>
              <a:t>Prior cerclage due to cervical insufficiency at &lt; 24 weeks gestation</a:t>
            </a:r>
            <a:endParaRPr/>
          </a:p>
          <a:p>
            <a:pPr indent="-228600" lvl="0" marL="228600" rtl="0" algn="l">
              <a:lnSpc>
                <a:spcPct val="90000"/>
              </a:lnSpc>
              <a:spcBef>
                <a:spcPts val="1000"/>
              </a:spcBef>
              <a:spcAft>
                <a:spcPts val="0"/>
              </a:spcAft>
              <a:buClr>
                <a:srgbClr val="45515E"/>
              </a:buClr>
              <a:buSzPts val="2800"/>
              <a:buChar char="❖"/>
            </a:pPr>
            <a:r>
              <a:rPr lang="en-US"/>
              <a:t>Contraindications</a:t>
            </a:r>
            <a:endParaRPr/>
          </a:p>
          <a:p>
            <a:pPr indent="-228600" lvl="1" marL="685800" rtl="0" algn="l">
              <a:lnSpc>
                <a:spcPct val="90000"/>
              </a:lnSpc>
              <a:spcBef>
                <a:spcPts val="500"/>
              </a:spcBef>
              <a:spcAft>
                <a:spcPts val="0"/>
              </a:spcAft>
              <a:buClr>
                <a:srgbClr val="45515E"/>
              </a:buClr>
              <a:buSzPts val="2400"/>
              <a:buChar char="o"/>
            </a:pPr>
            <a:r>
              <a:rPr lang="en-US"/>
              <a:t>Preterm labor</a:t>
            </a:r>
            <a:endParaRPr/>
          </a:p>
          <a:p>
            <a:pPr indent="-228600" lvl="1" marL="685800" rtl="0" algn="l">
              <a:lnSpc>
                <a:spcPct val="90000"/>
              </a:lnSpc>
              <a:spcBef>
                <a:spcPts val="500"/>
              </a:spcBef>
              <a:spcAft>
                <a:spcPts val="0"/>
              </a:spcAft>
              <a:buClr>
                <a:srgbClr val="45515E"/>
              </a:buClr>
              <a:buSzPts val="2400"/>
              <a:buChar char="o"/>
            </a:pPr>
            <a:r>
              <a:rPr lang="en-US"/>
              <a:t>Premature rupture of membranes</a:t>
            </a:r>
            <a:endParaRPr/>
          </a:p>
          <a:p>
            <a:pPr indent="-228600" lvl="1" marL="685800" rtl="0" algn="l">
              <a:lnSpc>
                <a:spcPct val="90000"/>
              </a:lnSpc>
              <a:spcBef>
                <a:spcPts val="500"/>
              </a:spcBef>
              <a:spcAft>
                <a:spcPts val="0"/>
              </a:spcAft>
              <a:buClr>
                <a:srgbClr val="45515E"/>
              </a:buClr>
              <a:buSzPts val="2400"/>
              <a:buChar char="o"/>
            </a:pPr>
            <a:r>
              <a:rPr lang="en-US"/>
              <a:t>Chorioamnionitis or vaginal infection</a:t>
            </a:r>
            <a:endParaRPr/>
          </a:p>
          <a:p>
            <a:pPr indent="-228600" lvl="1" marL="685800" rtl="0" algn="l">
              <a:lnSpc>
                <a:spcPct val="90000"/>
              </a:lnSpc>
              <a:spcBef>
                <a:spcPts val="500"/>
              </a:spcBef>
              <a:spcAft>
                <a:spcPts val="0"/>
              </a:spcAft>
              <a:buClr>
                <a:srgbClr val="45515E"/>
              </a:buClr>
              <a:buSzPts val="2400"/>
              <a:buChar char="o"/>
            </a:pPr>
            <a:r>
              <a:rPr lang="en-US"/>
              <a:t>≥ 24 weeks' gestation</a:t>
            </a:r>
            <a:endParaRPr/>
          </a:p>
          <a:p>
            <a:pPr indent="-228600" lvl="1" marL="685800" rtl="0" algn="l">
              <a:lnSpc>
                <a:spcPct val="90000"/>
              </a:lnSpc>
              <a:spcBef>
                <a:spcPts val="500"/>
              </a:spcBef>
              <a:spcAft>
                <a:spcPts val="0"/>
              </a:spcAft>
              <a:buClr>
                <a:srgbClr val="45515E"/>
              </a:buClr>
              <a:buSzPts val="2400"/>
              <a:buChar char="o"/>
            </a:pPr>
            <a:r>
              <a:rPr lang="en-US"/>
              <a:t>Unexplained vaginal bleeding</a:t>
            </a:r>
            <a:endParaRPr/>
          </a:p>
          <a:p>
            <a:pPr indent="-50800" lvl="0" marL="228600" rtl="0" algn="l">
              <a:lnSpc>
                <a:spcPct val="90000"/>
              </a:lnSpc>
              <a:spcBef>
                <a:spcPts val="1000"/>
              </a:spcBef>
              <a:spcAft>
                <a:spcPts val="0"/>
              </a:spcAft>
              <a:buClr>
                <a:srgbClr val="45515E"/>
              </a:buClr>
              <a:buSzPts val="2800"/>
              <a:buNone/>
            </a:pPr>
            <a:r>
              <a:t/>
            </a:r>
            <a:endParaRPr/>
          </a:p>
        </p:txBody>
      </p:sp>
    </p:spTree>
  </p:cSld>
  <p:clrMapOvr>
    <a:masterClrMapping/>
  </p:clrMapOvr>
</p:sld>
</file>

<file path=ppt/slides/slide2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5" name="Shape 2155"/>
        <p:cNvGrpSpPr/>
        <p:nvPr/>
      </p:nvGrpSpPr>
      <p:grpSpPr>
        <a:xfrm>
          <a:off x="0" y="0"/>
          <a:ext cx="0" cy="0"/>
          <a:chOff x="0" y="0"/>
          <a:chExt cx="0" cy="0"/>
        </a:xfrm>
      </p:grpSpPr>
      <p:sp>
        <p:nvSpPr>
          <p:cNvPr id="2156" name="Google Shape;2156;p241"/>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Treatment</a:t>
            </a:r>
            <a:endParaRPr/>
          </a:p>
        </p:txBody>
      </p:sp>
      <p:sp>
        <p:nvSpPr>
          <p:cNvPr id="2157" name="Google Shape;2157;p241"/>
          <p:cNvSpPr txBox="1"/>
          <p:nvPr>
            <p:ph idx="1" type="body"/>
          </p:nvPr>
        </p:nvSpPr>
        <p:spPr>
          <a:xfrm>
            <a:off x="838199" y="1305026"/>
            <a:ext cx="10515599" cy="48719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800"/>
              <a:buChar char="❖"/>
            </a:pPr>
            <a:r>
              <a:rPr lang="en-US"/>
              <a:t>B -mimetics </a:t>
            </a:r>
            <a:endParaRPr/>
          </a:p>
          <a:p>
            <a:pPr indent="-228600" lvl="1" marL="685800" rtl="0" algn="l">
              <a:lnSpc>
                <a:spcPct val="90000"/>
              </a:lnSpc>
              <a:spcBef>
                <a:spcPts val="500"/>
              </a:spcBef>
              <a:spcAft>
                <a:spcPts val="0"/>
              </a:spcAft>
              <a:buClr>
                <a:srgbClr val="45515E"/>
              </a:buClr>
              <a:buSzPts val="2400"/>
              <a:buChar char="o"/>
            </a:pPr>
            <a:r>
              <a:rPr lang="en-US"/>
              <a:t>Ritodrine and salbutamol </a:t>
            </a:r>
            <a:endParaRPr/>
          </a:p>
          <a:p>
            <a:pPr indent="-228600" lvl="1" marL="685800" rtl="0" algn="l">
              <a:lnSpc>
                <a:spcPct val="90000"/>
              </a:lnSpc>
              <a:spcBef>
                <a:spcPts val="500"/>
              </a:spcBef>
              <a:spcAft>
                <a:spcPts val="0"/>
              </a:spcAft>
              <a:buClr>
                <a:srgbClr val="45515E"/>
              </a:buClr>
              <a:buSzPts val="2400"/>
              <a:buChar char="o"/>
            </a:pPr>
            <a:r>
              <a:rPr lang="en-US"/>
              <a:t>Stimulate B2 receptors and relax smooth muscle (uterus)</a:t>
            </a:r>
            <a:endParaRPr/>
          </a:p>
          <a:p>
            <a:pPr indent="-228600" lvl="1" marL="685800" rtl="0" algn="l">
              <a:lnSpc>
                <a:spcPct val="90000"/>
              </a:lnSpc>
              <a:spcBef>
                <a:spcPts val="500"/>
              </a:spcBef>
              <a:spcAft>
                <a:spcPts val="0"/>
              </a:spcAft>
              <a:buClr>
                <a:srgbClr val="45515E"/>
              </a:buClr>
              <a:buSzPts val="2400"/>
              <a:buChar char="o"/>
            </a:pPr>
            <a:r>
              <a:rPr lang="en-US"/>
              <a:t>Highly side effects : tremor ,nausea, hyperglycemia, pulmonary edema </a:t>
            </a:r>
            <a:endParaRPr/>
          </a:p>
          <a:p>
            <a:pPr indent="-228600" lvl="0" marL="228600" rtl="0" algn="l">
              <a:lnSpc>
                <a:spcPct val="90000"/>
              </a:lnSpc>
              <a:spcBef>
                <a:spcPts val="1000"/>
              </a:spcBef>
              <a:spcAft>
                <a:spcPts val="0"/>
              </a:spcAft>
              <a:buClr>
                <a:srgbClr val="45515E"/>
              </a:buClr>
              <a:buSzPts val="2800"/>
              <a:buChar char="❖"/>
            </a:pPr>
            <a:r>
              <a:rPr lang="en-US"/>
              <a:t>Calcium channel blockers </a:t>
            </a:r>
            <a:endParaRPr/>
          </a:p>
          <a:p>
            <a:pPr indent="-228600" lvl="1" marL="685800" rtl="0" algn="l">
              <a:lnSpc>
                <a:spcPct val="90000"/>
              </a:lnSpc>
              <a:spcBef>
                <a:spcPts val="500"/>
              </a:spcBef>
              <a:spcAft>
                <a:spcPts val="0"/>
              </a:spcAft>
              <a:buClr>
                <a:srgbClr val="45515E"/>
              </a:buClr>
              <a:buSzPts val="2400"/>
              <a:buChar char="o"/>
            </a:pPr>
            <a:r>
              <a:rPr lang="en-US"/>
              <a:t>Nifedipne ---inhibit myometrial contractions </a:t>
            </a:r>
            <a:endParaRPr/>
          </a:p>
          <a:p>
            <a:pPr indent="-228600" lvl="1" marL="685800" rtl="0" algn="l">
              <a:lnSpc>
                <a:spcPct val="90000"/>
              </a:lnSpc>
              <a:spcBef>
                <a:spcPts val="500"/>
              </a:spcBef>
              <a:spcAft>
                <a:spcPts val="0"/>
              </a:spcAft>
              <a:buClr>
                <a:srgbClr val="45515E"/>
              </a:buClr>
              <a:buSzPts val="2400"/>
              <a:buChar char="o"/>
            </a:pPr>
            <a:r>
              <a:rPr lang="en-US"/>
              <a:t>Effective –reduce PTD within 7 days and decreased RDS </a:t>
            </a:r>
            <a:endParaRPr/>
          </a:p>
          <a:p>
            <a:pPr indent="-228600" lvl="1" marL="685800" rtl="0" algn="l">
              <a:lnSpc>
                <a:spcPct val="90000"/>
              </a:lnSpc>
              <a:spcBef>
                <a:spcPts val="500"/>
              </a:spcBef>
              <a:spcAft>
                <a:spcPts val="0"/>
              </a:spcAft>
              <a:buClr>
                <a:srgbClr val="45515E"/>
              </a:buClr>
              <a:buSzPts val="2400"/>
              <a:buChar char="o"/>
            </a:pPr>
            <a:r>
              <a:rPr lang="en-US"/>
              <a:t>Fewer side effects comparing B-agonist </a:t>
            </a:r>
            <a:endParaRPr/>
          </a:p>
          <a:p>
            <a:pPr indent="-228600" lvl="1" marL="685800" rtl="0" algn="l">
              <a:lnSpc>
                <a:spcPct val="90000"/>
              </a:lnSpc>
              <a:spcBef>
                <a:spcPts val="500"/>
              </a:spcBef>
              <a:spcAft>
                <a:spcPts val="0"/>
              </a:spcAft>
              <a:buClr>
                <a:srgbClr val="45515E"/>
              </a:buClr>
              <a:buSzPts val="2400"/>
              <a:buChar char="o"/>
            </a:pPr>
            <a:r>
              <a:rPr lang="en-US"/>
              <a:t>Inexpensive and easy to use</a:t>
            </a:r>
            <a:endParaRPr/>
          </a:p>
          <a:p>
            <a:pPr indent="-228600" lvl="1" marL="685800" rtl="0" algn="l">
              <a:lnSpc>
                <a:spcPct val="90000"/>
              </a:lnSpc>
              <a:spcBef>
                <a:spcPts val="500"/>
              </a:spcBef>
              <a:spcAft>
                <a:spcPts val="0"/>
              </a:spcAft>
              <a:buClr>
                <a:srgbClr val="45515E"/>
              </a:buClr>
              <a:buSzPts val="2400"/>
              <a:buChar char="o"/>
            </a:pPr>
            <a:r>
              <a:rPr lang="en-US"/>
              <a:t>Side effects : hypotension ,flushing. diarrhea, constipation ,headaches.</a:t>
            </a:r>
            <a:endParaRPr/>
          </a:p>
          <a:p>
            <a:pPr indent="-50800" lvl="0" marL="228600" rtl="0" algn="l">
              <a:lnSpc>
                <a:spcPct val="90000"/>
              </a:lnSpc>
              <a:spcBef>
                <a:spcPts val="1000"/>
              </a:spcBef>
              <a:spcAft>
                <a:spcPts val="0"/>
              </a:spcAft>
              <a:buClr>
                <a:srgbClr val="45515E"/>
              </a:buClr>
              <a:buSzPts val="2800"/>
              <a:buNone/>
            </a:pPr>
            <a:r>
              <a:t/>
            </a:r>
            <a:endParaRPr/>
          </a:p>
          <a:p>
            <a:pPr indent="-50800" lvl="0" marL="228600" rtl="0" algn="l">
              <a:lnSpc>
                <a:spcPct val="90000"/>
              </a:lnSpc>
              <a:spcBef>
                <a:spcPts val="1000"/>
              </a:spcBef>
              <a:spcAft>
                <a:spcPts val="0"/>
              </a:spcAft>
              <a:buClr>
                <a:srgbClr val="45515E"/>
              </a:buClr>
              <a:buSzPts val="2800"/>
              <a:buNone/>
            </a:pPr>
            <a:r>
              <a:t/>
            </a:r>
            <a:endParaRPr/>
          </a:p>
          <a:p>
            <a:pPr indent="-50800" lvl="0" marL="228600" rtl="0" algn="l">
              <a:lnSpc>
                <a:spcPct val="90000"/>
              </a:lnSpc>
              <a:spcBef>
                <a:spcPts val="1000"/>
              </a:spcBef>
              <a:spcAft>
                <a:spcPts val="0"/>
              </a:spcAft>
              <a:buClr>
                <a:srgbClr val="45515E"/>
              </a:buClr>
              <a:buSzPts val="2800"/>
              <a:buNone/>
            </a:pPr>
            <a:r>
              <a:t/>
            </a:r>
            <a:endParaRPr/>
          </a:p>
          <a:p>
            <a:pPr indent="-50800" lvl="0" marL="228600" rtl="0" algn="l">
              <a:lnSpc>
                <a:spcPct val="90000"/>
              </a:lnSpc>
              <a:spcBef>
                <a:spcPts val="1000"/>
              </a:spcBef>
              <a:spcAft>
                <a:spcPts val="0"/>
              </a:spcAft>
              <a:buClr>
                <a:srgbClr val="45515E"/>
              </a:buClr>
              <a:buSzPts val="2800"/>
              <a:buNone/>
            </a:pPr>
            <a:r>
              <a:t/>
            </a:r>
            <a:endParaRPr/>
          </a:p>
          <a:p>
            <a:pPr indent="-50800" lvl="0" marL="228600" rtl="0" algn="l">
              <a:lnSpc>
                <a:spcPct val="90000"/>
              </a:lnSpc>
              <a:spcBef>
                <a:spcPts val="1000"/>
              </a:spcBef>
              <a:spcAft>
                <a:spcPts val="0"/>
              </a:spcAft>
              <a:buClr>
                <a:srgbClr val="45515E"/>
              </a:buClr>
              <a:buSzPts val="2800"/>
              <a:buNone/>
            </a:pPr>
            <a:r>
              <a:t/>
            </a:r>
            <a:endParaRPr/>
          </a:p>
          <a:p>
            <a:pPr indent="-50800" lvl="0" marL="228600" rtl="0" algn="l">
              <a:lnSpc>
                <a:spcPct val="90000"/>
              </a:lnSpc>
              <a:spcBef>
                <a:spcPts val="1000"/>
              </a:spcBef>
              <a:spcAft>
                <a:spcPts val="0"/>
              </a:spcAft>
              <a:buClr>
                <a:srgbClr val="45515E"/>
              </a:buClr>
              <a:buSzPts val="2800"/>
              <a:buNone/>
            </a:pPr>
            <a:r>
              <a:t/>
            </a:r>
            <a:endParaRPr/>
          </a:p>
        </p:txBody>
      </p:sp>
    </p:spTree>
  </p:cSld>
  <p:clrMapOvr>
    <a:masterClrMapping/>
  </p:clrMapOvr>
</p:sld>
</file>

<file path=ppt/slides/slide2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1" name="Shape 2161"/>
        <p:cNvGrpSpPr/>
        <p:nvPr/>
      </p:nvGrpSpPr>
      <p:grpSpPr>
        <a:xfrm>
          <a:off x="0" y="0"/>
          <a:ext cx="0" cy="0"/>
          <a:chOff x="0" y="0"/>
          <a:chExt cx="0" cy="0"/>
        </a:xfrm>
      </p:grpSpPr>
      <p:sp>
        <p:nvSpPr>
          <p:cNvPr id="2162" name="Google Shape;2162;p242"/>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Treatment</a:t>
            </a:r>
            <a:endParaRPr/>
          </a:p>
        </p:txBody>
      </p:sp>
      <p:sp>
        <p:nvSpPr>
          <p:cNvPr id="2163" name="Google Shape;2163;p242"/>
          <p:cNvSpPr txBox="1"/>
          <p:nvPr>
            <p:ph idx="1" type="body"/>
          </p:nvPr>
        </p:nvSpPr>
        <p:spPr>
          <a:xfrm>
            <a:off x="838199" y="1305026"/>
            <a:ext cx="10515599" cy="4871938"/>
          </a:xfrm>
          <a:prstGeom prst="rect">
            <a:avLst/>
          </a:prstGeom>
          <a:noFill/>
          <a:ln>
            <a:noFill/>
          </a:ln>
        </p:spPr>
        <p:txBody>
          <a:bodyPr anchorCtr="0" anchor="t" bIns="45700" lIns="91425" spcFirstLastPara="1" rIns="91425" wrap="square" tIns="45700">
            <a:normAutofit fontScale="92500" lnSpcReduction="10000"/>
          </a:bodyPr>
          <a:lstStyle/>
          <a:p>
            <a:pPr indent="-228600" lvl="0" marL="228600" rtl="0" algn="l">
              <a:lnSpc>
                <a:spcPct val="90000"/>
              </a:lnSpc>
              <a:spcBef>
                <a:spcPts val="0"/>
              </a:spcBef>
              <a:spcAft>
                <a:spcPts val="0"/>
              </a:spcAft>
              <a:buClr>
                <a:srgbClr val="45515E"/>
              </a:buClr>
              <a:buSzPct val="100000"/>
              <a:buChar char="❖"/>
            </a:pPr>
            <a:r>
              <a:rPr lang="en-US"/>
              <a:t>Magnesium sulfate</a:t>
            </a:r>
            <a:endParaRPr/>
          </a:p>
          <a:p>
            <a:pPr indent="-228600" lvl="1" marL="685800" rtl="0" algn="l">
              <a:lnSpc>
                <a:spcPct val="90000"/>
              </a:lnSpc>
              <a:spcBef>
                <a:spcPts val="500"/>
              </a:spcBef>
              <a:spcAft>
                <a:spcPts val="0"/>
              </a:spcAft>
              <a:buClr>
                <a:srgbClr val="45515E"/>
              </a:buClr>
              <a:buSzPct val="100000"/>
              <a:buChar char="o"/>
            </a:pPr>
            <a:r>
              <a:rPr lang="en-US"/>
              <a:t>For managing preeclampsia – eclampsia</a:t>
            </a:r>
            <a:endParaRPr/>
          </a:p>
          <a:p>
            <a:pPr indent="-228600" lvl="1" marL="685800" rtl="0" algn="l">
              <a:lnSpc>
                <a:spcPct val="90000"/>
              </a:lnSpc>
              <a:spcBef>
                <a:spcPts val="500"/>
              </a:spcBef>
              <a:spcAft>
                <a:spcPts val="0"/>
              </a:spcAft>
              <a:buClr>
                <a:srgbClr val="45515E"/>
              </a:buClr>
              <a:buSzPct val="100000"/>
              <a:buChar char="o"/>
            </a:pPr>
            <a:r>
              <a:rPr lang="en-US"/>
              <a:t>As tocolytics agent</a:t>
            </a:r>
            <a:endParaRPr/>
          </a:p>
          <a:p>
            <a:pPr indent="-228600" lvl="1" marL="685800" rtl="0" algn="l">
              <a:lnSpc>
                <a:spcPct val="90000"/>
              </a:lnSpc>
              <a:spcBef>
                <a:spcPts val="500"/>
              </a:spcBef>
              <a:spcAft>
                <a:spcPts val="0"/>
              </a:spcAft>
              <a:buClr>
                <a:srgbClr val="45515E"/>
              </a:buClr>
              <a:buSzPct val="100000"/>
              <a:buChar char="o"/>
            </a:pPr>
            <a:r>
              <a:rPr lang="en-US"/>
              <a:t>As fetal-neonatal neuroprotective agent</a:t>
            </a:r>
            <a:endParaRPr/>
          </a:p>
          <a:p>
            <a:pPr indent="-228600" lvl="1" marL="685800" rtl="0" algn="l">
              <a:lnSpc>
                <a:spcPct val="90000"/>
              </a:lnSpc>
              <a:spcBef>
                <a:spcPts val="500"/>
              </a:spcBef>
              <a:spcAft>
                <a:spcPts val="0"/>
              </a:spcAft>
              <a:buClr>
                <a:srgbClr val="45515E"/>
              </a:buClr>
              <a:buSzPct val="100000"/>
              <a:buChar char="o"/>
            </a:pPr>
            <a:r>
              <a:rPr lang="en-US"/>
              <a:t>Use 4 g, the smallest effective dose, with or without a 1 g/hour maintenance dose</a:t>
            </a:r>
            <a:endParaRPr/>
          </a:p>
          <a:p>
            <a:pPr indent="-228600" lvl="0" marL="228600" rtl="0" algn="l">
              <a:lnSpc>
                <a:spcPct val="90000"/>
              </a:lnSpc>
              <a:spcBef>
                <a:spcPts val="1000"/>
              </a:spcBef>
              <a:spcAft>
                <a:spcPts val="0"/>
              </a:spcAft>
              <a:buClr>
                <a:srgbClr val="45515E"/>
              </a:buClr>
              <a:buSzPct val="100000"/>
              <a:buChar char="❖"/>
            </a:pPr>
            <a:r>
              <a:rPr lang="en-US"/>
              <a:t>NSAIDs</a:t>
            </a:r>
            <a:endParaRPr/>
          </a:p>
          <a:p>
            <a:pPr indent="-228600" lvl="1" marL="685800" rtl="0" algn="l">
              <a:lnSpc>
                <a:spcPct val="90000"/>
              </a:lnSpc>
              <a:spcBef>
                <a:spcPts val="500"/>
              </a:spcBef>
              <a:spcAft>
                <a:spcPts val="0"/>
              </a:spcAft>
              <a:buClr>
                <a:srgbClr val="45515E"/>
              </a:buClr>
              <a:buSzPct val="100000"/>
              <a:buChar char="o"/>
            </a:pPr>
            <a:r>
              <a:rPr lang="en-US"/>
              <a:t>Indomethacin :Prostaglandin inhibitor (PGf2a)—50-100 mg orally </a:t>
            </a:r>
            <a:endParaRPr/>
          </a:p>
          <a:p>
            <a:pPr indent="-228600" lvl="1" marL="685800" rtl="0" algn="l">
              <a:lnSpc>
                <a:spcPct val="90000"/>
              </a:lnSpc>
              <a:spcBef>
                <a:spcPts val="500"/>
              </a:spcBef>
              <a:spcAft>
                <a:spcPts val="0"/>
              </a:spcAft>
              <a:buClr>
                <a:srgbClr val="45515E"/>
              </a:buClr>
              <a:buSzPct val="100000"/>
              <a:buChar char="o"/>
            </a:pPr>
            <a:r>
              <a:rPr lang="en-US"/>
              <a:t>S/E: Oligohydramnios , constriction of the ducts  arteriosus, renal effect </a:t>
            </a:r>
            <a:endParaRPr/>
          </a:p>
          <a:p>
            <a:pPr indent="-228600" lvl="0" marL="228600" rtl="0" algn="l">
              <a:lnSpc>
                <a:spcPct val="90000"/>
              </a:lnSpc>
              <a:spcBef>
                <a:spcPts val="1000"/>
              </a:spcBef>
              <a:spcAft>
                <a:spcPts val="0"/>
              </a:spcAft>
              <a:buClr>
                <a:srgbClr val="45515E"/>
              </a:buClr>
              <a:buSzPct val="100000"/>
              <a:buChar char="❖"/>
            </a:pPr>
            <a:r>
              <a:rPr lang="en-US"/>
              <a:t>Atosiban (tractocile) </a:t>
            </a:r>
            <a:endParaRPr/>
          </a:p>
          <a:p>
            <a:pPr indent="-228600" lvl="1" marL="685800" rtl="0" algn="l">
              <a:lnSpc>
                <a:spcPct val="90000"/>
              </a:lnSpc>
              <a:spcBef>
                <a:spcPts val="500"/>
              </a:spcBef>
              <a:spcAft>
                <a:spcPts val="0"/>
              </a:spcAft>
              <a:buClr>
                <a:srgbClr val="45515E"/>
              </a:buClr>
              <a:buSzPct val="100000"/>
              <a:buChar char="o"/>
            </a:pPr>
            <a:r>
              <a:rPr lang="en-US"/>
              <a:t>Oxytocin-vasopressin antagonist</a:t>
            </a:r>
            <a:endParaRPr/>
          </a:p>
          <a:p>
            <a:pPr indent="-228600" lvl="1" marL="685800" rtl="0" algn="l">
              <a:lnSpc>
                <a:spcPct val="90000"/>
              </a:lnSpc>
              <a:spcBef>
                <a:spcPts val="500"/>
              </a:spcBef>
              <a:spcAft>
                <a:spcPts val="0"/>
              </a:spcAft>
              <a:buClr>
                <a:srgbClr val="45515E"/>
              </a:buClr>
              <a:buSzPct val="100000"/>
              <a:buChar char="o"/>
            </a:pPr>
            <a:r>
              <a:rPr lang="en-US"/>
              <a:t>Fewer side effects; The most common side effect with Tractocile is nausea</a:t>
            </a:r>
            <a:endParaRPr/>
          </a:p>
          <a:p>
            <a:pPr indent="-228600" lvl="1" marL="685800" rtl="0" algn="l">
              <a:lnSpc>
                <a:spcPct val="90000"/>
              </a:lnSpc>
              <a:spcBef>
                <a:spcPts val="500"/>
              </a:spcBef>
              <a:spcAft>
                <a:spcPts val="0"/>
              </a:spcAft>
              <a:buClr>
                <a:srgbClr val="45515E"/>
              </a:buClr>
              <a:buSzPct val="100000"/>
              <a:buChar char="o"/>
            </a:pPr>
            <a:r>
              <a:rPr lang="en-US"/>
              <a:t>Reported cases of fetal demise  </a:t>
            </a:r>
            <a:endParaRPr/>
          </a:p>
          <a:p>
            <a:pPr indent="-228600" lvl="1" marL="685800" rtl="0" algn="l">
              <a:lnSpc>
                <a:spcPct val="90000"/>
              </a:lnSpc>
              <a:spcBef>
                <a:spcPts val="500"/>
              </a:spcBef>
              <a:spcAft>
                <a:spcPts val="0"/>
              </a:spcAft>
              <a:buClr>
                <a:srgbClr val="45515E"/>
              </a:buClr>
              <a:buSzPct val="100000"/>
              <a:buChar char="o"/>
            </a:pPr>
            <a:r>
              <a:rPr lang="en-US"/>
              <a:t>Expensive </a:t>
            </a:r>
            <a:endParaRPr/>
          </a:p>
          <a:p>
            <a:pPr indent="-64135" lvl="0" marL="228600" rtl="0" algn="l">
              <a:lnSpc>
                <a:spcPct val="90000"/>
              </a:lnSpc>
              <a:spcBef>
                <a:spcPts val="1000"/>
              </a:spcBef>
              <a:spcAft>
                <a:spcPts val="0"/>
              </a:spcAft>
              <a:buClr>
                <a:srgbClr val="45515E"/>
              </a:buClr>
              <a:buSzPct val="100000"/>
              <a:buNone/>
            </a:pPr>
            <a:r>
              <a:t/>
            </a:r>
            <a:endParaRPr/>
          </a:p>
          <a:p>
            <a:pPr indent="-64135" lvl="0" marL="228600" rtl="0" algn="l">
              <a:lnSpc>
                <a:spcPct val="90000"/>
              </a:lnSpc>
              <a:spcBef>
                <a:spcPts val="1000"/>
              </a:spcBef>
              <a:spcAft>
                <a:spcPts val="0"/>
              </a:spcAft>
              <a:buClr>
                <a:srgbClr val="45515E"/>
              </a:buClr>
              <a:buSzPct val="100000"/>
              <a:buNone/>
            </a:pPr>
            <a:r>
              <a:t/>
            </a:r>
            <a:endParaRPr/>
          </a:p>
          <a:p>
            <a:pPr indent="-64135" lvl="0" marL="228600" rtl="0" algn="l">
              <a:lnSpc>
                <a:spcPct val="90000"/>
              </a:lnSpc>
              <a:spcBef>
                <a:spcPts val="1000"/>
              </a:spcBef>
              <a:spcAft>
                <a:spcPts val="0"/>
              </a:spcAft>
              <a:buClr>
                <a:srgbClr val="45515E"/>
              </a:buClr>
              <a:buSzPct val="100000"/>
              <a:buNone/>
            </a:pPr>
            <a:r>
              <a:t/>
            </a:r>
            <a:endParaRPr/>
          </a:p>
          <a:p>
            <a:pPr indent="-64135" lvl="0" marL="228600" rtl="0" algn="l">
              <a:lnSpc>
                <a:spcPct val="90000"/>
              </a:lnSpc>
              <a:spcBef>
                <a:spcPts val="1000"/>
              </a:spcBef>
              <a:spcAft>
                <a:spcPts val="0"/>
              </a:spcAft>
              <a:buClr>
                <a:srgbClr val="45515E"/>
              </a:buClr>
              <a:buSzPct val="100000"/>
              <a:buNone/>
            </a:pPr>
            <a:r>
              <a:t/>
            </a:r>
            <a:endParaRPr/>
          </a:p>
        </p:txBody>
      </p:sp>
    </p:spTree>
  </p:cSld>
  <p:clrMapOvr>
    <a:masterClrMapping/>
  </p:clrMapOvr>
</p:sld>
</file>

<file path=ppt/slides/slide2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7" name="Shape 2167"/>
        <p:cNvGrpSpPr/>
        <p:nvPr/>
      </p:nvGrpSpPr>
      <p:grpSpPr>
        <a:xfrm>
          <a:off x="0" y="0"/>
          <a:ext cx="0" cy="0"/>
          <a:chOff x="0" y="0"/>
          <a:chExt cx="0" cy="0"/>
        </a:xfrm>
      </p:grpSpPr>
      <p:sp>
        <p:nvSpPr>
          <p:cNvPr id="2168" name="Google Shape;2168;p243"/>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1    </a:t>
            </a:r>
            <a:endParaRPr/>
          </a:p>
        </p:txBody>
      </p:sp>
      <p:sp>
        <p:nvSpPr>
          <p:cNvPr id="2169" name="Google Shape;2169;p243"/>
          <p:cNvSpPr txBox="1"/>
          <p:nvPr>
            <p:ph idx="1" type="body"/>
          </p:nvPr>
        </p:nvSpPr>
        <p:spPr>
          <a:xfrm>
            <a:off x="838199" y="1305026"/>
            <a:ext cx="10515599" cy="4871938"/>
          </a:xfrm>
          <a:prstGeom prst="rect">
            <a:avLst/>
          </a:prstGeom>
          <a:noFill/>
          <a:ln>
            <a:noFill/>
          </a:ln>
        </p:spPr>
        <p:txBody>
          <a:bodyPr anchorCtr="0" anchor="t" bIns="45700" lIns="91425" spcFirstLastPara="1" rIns="91425" wrap="square" tIns="45700">
            <a:noAutofit/>
          </a:bodyPr>
          <a:lstStyle/>
          <a:p>
            <a:pPr indent="-248284" lvl="0" marL="228600" rtl="0" algn="l">
              <a:lnSpc>
                <a:spcPct val="70000"/>
              </a:lnSpc>
              <a:spcBef>
                <a:spcPts val="0"/>
              </a:spcBef>
              <a:spcAft>
                <a:spcPts val="0"/>
              </a:spcAft>
              <a:buClr>
                <a:srgbClr val="45515E"/>
              </a:buClr>
              <a:buSzPts val="2900"/>
              <a:buChar char="❖"/>
            </a:pPr>
            <a:r>
              <a:rPr lang="en-US" sz="2900"/>
              <a:t> </a:t>
            </a:r>
            <a:r>
              <a:rPr b="1" lang="en-US" sz="2900">
                <a:solidFill>
                  <a:schemeClr val="dk1"/>
                </a:solidFill>
              </a:rPr>
              <a:t>mention The two most important predictors of spontaneous preterm birth  are:</a:t>
            </a:r>
            <a:endParaRPr b="1" sz="2900">
              <a:solidFill>
                <a:schemeClr val="dk1"/>
              </a:solidFill>
            </a:endParaRPr>
          </a:p>
          <a:p>
            <a:pPr indent="-246380" lvl="1" marL="685800" rtl="0" algn="l">
              <a:lnSpc>
                <a:spcPct val="70000"/>
              </a:lnSpc>
              <a:spcBef>
                <a:spcPts val="500"/>
              </a:spcBef>
              <a:spcAft>
                <a:spcPts val="0"/>
              </a:spcAft>
              <a:buClr>
                <a:srgbClr val="1155CC"/>
              </a:buClr>
              <a:buSzPts val="2500"/>
              <a:buChar char="o"/>
            </a:pPr>
            <a:r>
              <a:rPr lang="en-US" sz="2500">
                <a:solidFill>
                  <a:srgbClr val="1155CC"/>
                </a:solidFill>
              </a:rPr>
              <a:t>Sonographic short cervix in the midtrimester</a:t>
            </a:r>
            <a:endParaRPr sz="2500">
              <a:solidFill>
                <a:srgbClr val="1155CC"/>
              </a:solidFill>
            </a:endParaRPr>
          </a:p>
          <a:p>
            <a:pPr indent="-246380" lvl="1" marL="685800" rtl="0" algn="l">
              <a:lnSpc>
                <a:spcPct val="70000"/>
              </a:lnSpc>
              <a:spcBef>
                <a:spcPts val="500"/>
              </a:spcBef>
              <a:spcAft>
                <a:spcPts val="0"/>
              </a:spcAft>
              <a:buClr>
                <a:srgbClr val="1155CC"/>
              </a:buClr>
              <a:buSzPts val="2500"/>
              <a:buChar char="o"/>
            </a:pPr>
            <a:r>
              <a:rPr lang="en-US" sz="2500">
                <a:solidFill>
                  <a:srgbClr val="1155CC"/>
                </a:solidFill>
              </a:rPr>
              <a:t>Spontaneous preterm birth in a prior pregnancy</a:t>
            </a:r>
            <a:endParaRPr sz="2500">
              <a:solidFill>
                <a:srgbClr val="1155CC"/>
              </a:solidFill>
            </a:endParaRPr>
          </a:p>
          <a:p>
            <a:pPr indent="-248284" lvl="0" marL="228600" rtl="0" algn="l">
              <a:lnSpc>
                <a:spcPct val="70000"/>
              </a:lnSpc>
              <a:spcBef>
                <a:spcPts val="1000"/>
              </a:spcBef>
              <a:spcAft>
                <a:spcPts val="0"/>
              </a:spcAft>
              <a:buClr>
                <a:schemeClr val="dk1"/>
              </a:buClr>
              <a:buSzPts val="2900"/>
              <a:buChar char="❖"/>
            </a:pPr>
            <a:r>
              <a:rPr b="1" lang="en-US" sz="2900">
                <a:solidFill>
                  <a:schemeClr val="dk1"/>
                </a:solidFill>
              </a:rPr>
              <a:t>When you can do fibronectin as a screening :</a:t>
            </a:r>
            <a:endParaRPr b="1" sz="2900">
              <a:solidFill>
                <a:schemeClr val="dk1"/>
              </a:solidFill>
            </a:endParaRPr>
          </a:p>
          <a:p>
            <a:pPr indent="-246380" lvl="1" marL="685800" rtl="0" algn="l">
              <a:lnSpc>
                <a:spcPct val="70000"/>
              </a:lnSpc>
              <a:spcBef>
                <a:spcPts val="500"/>
              </a:spcBef>
              <a:spcAft>
                <a:spcPts val="0"/>
              </a:spcAft>
              <a:buClr>
                <a:srgbClr val="45515E"/>
              </a:buClr>
              <a:buSzPts val="2500"/>
              <a:buChar char="o"/>
            </a:pPr>
            <a:r>
              <a:rPr lang="en-US" sz="2500">
                <a:solidFill>
                  <a:srgbClr val="1155CC"/>
                </a:solidFill>
              </a:rPr>
              <a:t>After 22w</a:t>
            </a:r>
            <a:r>
              <a:rPr lang="en-US" sz="2500"/>
              <a:t> </a:t>
            </a:r>
            <a:endParaRPr sz="2500"/>
          </a:p>
          <a:p>
            <a:pPr indent="-248284" lvl="0" marL="228600" rtl="0" algn="l">
              <a:lnSpc>
                <a:spcPct val="70000"/>
              </a:lnSpc>
              <a:spcBef>
                <a:spcPts val="1000"/>
              </a:spcBef>
              <a:spcAft>
                <a:spcPts val="0"/>
              </a:spcAft>
              <a:buClr>
                <a:schemeClr val="dk1"/>
              </a:buClr>
              <a:buSzPts val="2900"/>
              <a:buChar char="❖"/>
            </a:pPr>
            <a:r>
              <a:rPr b="1" lang="en-US" sz="2900">
                <a:solidFill>
                  <a:schemeClr val="dk1"/>
                </a:solidFill>
              </a:rPr>
              <a:t> What the role of cell free fetal DNA ? How can predict preterm delivery ? From where you take a sample ?</a:t>
            </a:r>
            <a:endParaRPr b="1" sz="2900">
              <a:solidFill>
                <a:schemeClr val="dk1"/>
              </a:solidFill>
            </a:endParaRPr>
          </a:p>
          <a:p>
            <a:pPr indent="-246380" lvl="1" marL="685800" rtl="0" algn="l">
              <a:lnSpc>
                <a:spcPct val="70000"/>
              </a:lnSpc>
              <a:spcBef>
                <a:spcPts val="500"/>
              </a:spcBef>
              <a:spcAft>
                <a:spcPts val="0"/>
              </a:spcAft>
              <a:buClr>
                <a:srgbClr val="1155CC"/>
              </a:buClr>
              <a:buSzPts val="2500"/>
              <a:buChar char="o"/>
            </a:pPr>
            <a:r>
              <a:rPr lang="en-US" sz="2500">
                <a:solidFill>
                  <a:srgbClr val="1155CC"/>
                </a:solidFill>
              </a:rPr>
              <a:t>signal for the onset of labor has recently been proposed  </a:t>
            </a:r>
            <a:r>
              <a:rPr b="1" lang="en-US" sz="2500">
                <a:solidFill>
                  <a:srgbClr val="1155CC"/>
                </a:solidFill>
              </a:rPr>
              <a:t>(role)</a:t>
            </a:r>
            <a:r>
              <a:rPr lang="en-US" sz="2500">
                <a:solidFill>
                  <a:srgbClr val="1155CC"/>
                </a:solidFill>
              </a:rPr>
              <a:t> </a:t>
            </a:r>
            <a:endParaRPr sz="2500">
              <a:solidFill>
                <a:srgbClr val="1155CC"/>
              </a:solidFill>
            </a:endParaRPr>
          </a:p>
          <a:p>
            <a:pPr indent="-246380" lvl="1" marL="685800" rtl="0" algn="l">
              <a:lnSpc>
                <a:spcPct val="70000"/>
              </a:lnSpc>
              <a:spcBef>
                <a:spcPts val="500"/>
              </a:spcBef>
              <a:spcAft>
                <a:spcPts val="0"/>
              </a:spcAft>
              <a:buClr>
                <a:srgbClr val="1155CC"/>
              </a:buClr>
              <a:buSzPts val="2500"/>
              <a:buChar char="o"/>
            </a:pPr>
            <a:r>
              <a:rPr lang="en-US" sz="2500">
                <a:solidFill>
                  <a:srgbClr val="1155CC"/>
                </a:solidFill>
              </a:rPr>
              <a:t>Patients who have an elevation of </a:t>
            </a:r>
            <a:r>
              <a:rPr b="1" lang="en-US" sz="2500">
                <a:solidFill>
                  <a:srgbClr val="1155CC"/>
                </a:solidFill>
              </a:rPr>
              <a:t>cff DNA</a:t>
            </a:r>
            <a:r>
              <a:rPr lang="en-US" sz="2500">
                <a:solidFill>
                  <a:srgbClr val="1155CC"/>
                </a:solidFill>
              </a:rPr>
              <a:t> in the midtrimester are at increased risk for spontaneous preterm delivery later in gestation (</a:t>
            </a:r>
            <a:r>
              <a:rPr b="1" lang="en-US" sz="2500">
                <a:solidFill>
                  <a:srgbClr val="1155CC"/>
                </a:solidFill>
              </a:rPr>
              <a:t>prediction</a:t>
            </a:r>
            <a:r>
              <a:rPr lang="en-US" sz="2500">
                <a:solidFill>
                  <a:srgbClr val="1155CC"/>
                </a:solidFill>
              </a:rPr>
              <a:t>) </a:t>
            </a:r>
            <a:endParaRPr sz="2500">
              <a:solidFill>
                <a:srgbClr val="1155CC"/>
              </a:solidFill>
            </a:endParaRPr>
          </a:p>
          <a:p>
            <a:pPr indent="-246380" lvl="1" marL="685800" rtl="0" algn="l">
              <a:lnSpc>
                <a:spcPct val="70000"/>
              </a:lnSpc>
              <a:spcBef>
                <a:spcPts val="500"/>
              </a:spcBef>
              <a:spcAft>
                <a:spcPts val="0"/>
              </a:spcAft>
              <a:buClr>
                <a:srgbClr val="45515E"/>
              </a:buClr>
              <a:buSzPts val="2500"/>
              <a:buChar char="o"/>
            </a:pPr>
            <a:r>
              <a:rPr lang="en-US" sz="2500">
                <a:solidFill>
                  <a:srgbClr val="1155CC"/>
                </a:solidFill>
              </a:rPr>
              <a:t>Maternal blood (</a:t>
            </a:r>
            <a:r>
              <a:rPr b="1" lang="en-US" sz="2500">
                <a:solidFill>
                  <a:srgbClr val="1155CC"/>
                </a:solidFill>
              </a:rPr>
              <a:t>sample</a:t>
            </a:r>
            <a:r>
              <a:rPr lang="en-US" sz="2500">
                <a:solidFill>
                  <a:srgbClr val="1155CC"/>
                </a:solidFill>
              </a:rPr>
              <a:t>)</a:t>
            </a:r>
            <a:r>
              <a:rPr lang="en-US" sz="2500"/>
              <a:t> </a:t>
            </a:r>
            <a:br>
              <a:rPr lang="en-US" sz="2500"/>
            </a:br>
            <a:endParaRPr sz="2500"/>
          </a:p>
          <a:p>
            <a:pPr indent="-64135" lvl="0" marL="228600" rtl="0" algn="l">
              <a:lnSpc>
                <a:spcPct val="70000"/>
              </a:lnSpc>
              <a:spcBef>
                <a:spcPts val="1000"/>
              </a:spcBef>
              <a:spcAft>
                <a:spcPts val="0"/>
              </a:spcAft>
              <a:buClr>
                <a:srgbClr val="45515E"/>
              </a:buClr>
              <a:buSzPts val="2800"/>
              <a:buNone/>
            </a:pPr>
            <a:r>
              <a:t/>
            </a:r>
            <a:endParaRPr/>
          </a:p>
        </p:txBody>
      </p:sp>
    </p:spTree>
  </p:cSld>
  <p:clrMapOvr>
    <a:masterClrMapping/>
  </p:clrMapOvr>
</p:sld>
</file>

<file path=ppt/slides/slide2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3" name="Shape 2173"/>
        <p:cNvGrpSpPr/>
        <p:nvPr/>
      </p:nvGrpSpPr>
      <p:grpSpPr>
        <a:xfrm>
          <a:off x="0" y="0"/>
          <a:ext cx="0" cy="0"/>
          <a:chOff x="0" y="0"/>
          <a:chExt cx="0" cy="0"/>
        </a:xfrm>
      </p:grpSpPr>
      <p:sp>
        <p:nvSpPr>
          <p:cNvPr id="2174" name="Google Shape;2174;p244"/>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2    </a:t>
            </a:r>
            <a:endParaRPr/>
          </a:p>
        </p:txBody>
      </p:sp>
      <p:sp>
        <p:nvSpPr>
          <p:cNvPr id="2175" name="Google Shape;2175;p244"/>
          <p:cNvSpPr txBox="1"/>
          <p:nvPr>
            <p:ph idx="1" type="body"/>
          </p:nvPr>
        </p:nvSpPr>
        <p:spPr>
          <a:xfrm>
            <a:off x="838199" y="1305026"/>
            <a:ext cx="10515599" cy="4871938"/>
          </a:xfrm>
          <a:prstGeom prst="rect">
            <a:avLst/>
          </a:prstGeom>
          <a:noFill/>
          <a:ln>
            <a:noFill/>
          </a:ln>
        </p:spPr>
        <p:txBody>
          <a:bodyPr anchorCtr="0" anchor="t" bIns="45700" lIns="91425" spcFirstLastPara="1" rIns="91425" wrap="square" tIns="45700">
            <a:noAutofit/>
          </a:bodyPr>
          <a:lstStyle/>
          <a:p>
            <a:pPr indent="0" lvl="0" marL="0" rtl="0" algn="l">
              <a:lnSpc>
                <a:spcPct val="70000"/>
              </a:lnSpc>
              <a:spcBef>
                <a:spcPts val="0"/>
              </a:spcBef>
              <a:spcAft>
                <a:spcPts val="0"/>
              </a:spcAft>
              <a:buClr>
                <a:srgbClr val="45515E"/>
              </a:buClr>
              <a:buSzPts val="2590"/>
              <a:buNone/>
            </a:pPr>
            <a:r>
              <a:rPr lang="en-US" sz="2690"/>
              <a:t>Miss X  33y came with Premature labor pain, with some </a:t>
            </a:r>
            <a:r>
              <a:rPr b="1" lang="en-US" sz="2690"/>
              <a:t>nonspecific</a:t>
            </a:r>
            <a:r>
              <a:rPr lang="en-US" sz="2690"/>
              <a:t> vaginal discharge. 21+5d  weeks of gestation. When the dr ask pt to cough he find this sign on US </a:t>
            </a:r>
            <a:endParaRPr sz="2690"/>
          </a:p>
          <a:p>
            <a:pPr indent="-234950" lvl="0" marL="228600" rtl="0" algn="l">
              <a:lnSpc>
                <a:spcPct val="70000"/>
              </a:lnSpc>
              <a:spcBef>
                <a:spcPts val="1000"/>
              </a:spcBef>
              <a:spcAft>
                <a:spcPts val="0"/>
              </a:spcAft>
              <a:buClr>
                <a:srgbClr val="45515E"/>
              </a:buClr>
              <a:buSzPts val="2690"/>
              <a:buChar char="❖"/>
            </a:pPr>
            <a:r>
              <a:rPr lang="en-US" sz="2690"/>
              <a:t>What is the diagnosis?</a:t>
            </a:r>
            <a:endParaRPr sz="2690"/>
          </a:p>
          <a:p>
            <a:pPr indent="-234950" lvl="1" marL="685800" rtl="0" algn="l">
              <a:lnSpc>
                <a:spcPct val="70000"/>
              </a:lnSpc>
              <a:spcBef>
                <a:spcPts val="500"/>
              </a:spcBef>
              <a:spcAft>
                <a:spcPts val="0"/>
              </a:spcAft>
              <a:buClr>
                <a:srgbClr val="1155CC"/>
              </a:buClr>
              <a:buSzPts val="2320"/>
              <a:buChar char="o"/>
            </a:pPr>
            <a:r>
              <a:rPr lang="en-US" sz="2320">
                <a:solidFill>
                  <a:srgbClr val="1155CC"/>
                </a:solidFill>
              </a:rPr>
              <a:t>Cervical incompetence</a:t>
            </a:r>
            <a:endParaRPr sz="2320">
              <a:solidFill>
                <a:srgbClr val="1155CC"/>
              </a:solidFill>
            </a:endParaRPr>
          </a:p>
          <a:p>
            <a:pPr indent="-234950" lvl="0" marL="228600" rtl="0" algn="l">
              <a:lnSpc>
                <a:spcPct val="70000"/>
              </a:lnSpc>
              <a:spcBef>
                <a:spcPts val="1000"/>
              </a:spcBef>
              <a:spcAft>
                <a:spcPts val="0"/>
              </a:spcAft>
              <a:buClr>
                <a:srgbClr val="45515E"/>
              </a:buClr>
              <a:buSzPts val="2690"/>
              <a:buChar char="❖"/>
            </a:pPr>
            <a:r>
              <a:rPr lang="en-US" sz="2690"/>
              <a:t> What is the sign shown on us ?</a:t>
            </a:r>
            <a:endParaRPr sz="2690"/>
          </a:p>
          <a:p>
            <a:pPr indent="-234950" lvl="1" marL="685800" rtl="0" algn="l">
              <a:lnSpc>
                <a:spcPct val="70000"/>
              </a:lnSpc>
              <a:spcBef>
                <a:spcPts val="500"/>
              </a:spcBef>
              <a:spcAft>
                <a:spcPts val="0"/>
              </a:spcAft>
              <a:buClr>
                <a:srgbClr val="1155CC"/>
              </a:buClr>
              <a:buSzPts val="2320"/>
              <a:buChar char="o"/>
            </a:pPr>
            <a:r>
              <a:rPr lang="en-US" sz="2320">
                <a:solidFill>
                  <a:srgbClr val="1155CC"/>
                </a:solidFill>
              </a:rPr>
              <a:t>Cervical funnelling</a:t>
            </a:r>
            <a:endParaRPr sz="2320">
              <a:solidFill>
                <a:srgbClr val="1155CC"/>
              </a:solidFill>
            </a:endParaRPr>
          </a:p>
          <a:p>
            <a:pPr indent="-234950" lvl="0" marL="228600" rtl="0" algn="l">
              <a:lnSpc>
                <a:spcPct val="70000"/>
              </a:lnSpc>
              <a:spcBef>
                <a:spcPts val="1000"/>
              </a:spcBef>
              <a:spcAft>
                <a:spcPts val="0"/>
              </a:spcAft>
              <a:buClr>
                <a:srgbClr val="45515E"/>
              </a:buClr>
              <a:buSzPts val="2690"/>
              <a:buChar char="❖"/>
            </a:pPr>
            <a:r>
              <a:rPr lang="en-US" sz="2690"/>
              <a:t> what the type of US use her ?</a:t>
            </a:r>
            <a:endParaRPr sz="2690"/>
          </a:p>
          <a:p>
            <a:pPr indent="-234950" lvl="1" marL="685800" rtl="0" algn="l">
              <a:lnSpc>
                <a:spcPct val="70000"/>
              </a:lnSpc>
              <a:spcBef>
                <a:spcPts val="500"/>
              </a:spcBef>
              <a:spcAft>
                <a:spcPts val="0"/>
              </a:spcAft>
              <a:buClr>
                <a:srgbClr val="45515E"/>
              </a:buClr>
              <a:buSzPts val="2320"/>
              <a:buChar char="o"/>
            </a:pPr>
            <a:r>
              <a:rPr lang="en-US" sz="2320">
                <a:solidFill>
                  <a:srgbClr val="1155CC"/>
                </a:solidFill>
              </a:rPr>
              <a:t>TVUS</a:t>
            </a:r>
            <a:r>
              <a:rPr lang="en-US" sz="2320"/>
              <a:t> </a:t>
            </a:r>
            <a:endParaRPr sz="2320"/>
          </a:p>
          <a:p>
            <a:pPr indent="-234950" lvl="0" marL="228600" rtl="0" algn="l">
              <a:lnSpc>
                <a:spcPct val="70000"/>
              </a:lnSpc>
              <a:spcBef>
                <a:spcPts val="1000"/>
              </a:spcBef>
              <a:spcAft>
                <a:spcPts val="0"/>
              </a:spcAft>
              <a:buClr>
                <a:srgbClr val="45515E"/>
              </a:buClr>
              <a:buSzPts val="2690"/>
              <a:buChar char="❖"/>
            </a:pPr>
            <a:r>
              <a:rPr lang="en-US" sz="2690"/>
              <a:t>Prior this image the doctor ask the pt </a:t>
            </a:r>
            <a:endParaRPr sz="2690"/>
          </a:p>
          <a:p>
            <a:pPr indent="0" lvl="0" marL="0" rtl="0" algn="l">
              <a:lnSpc>
                <a:spcPct val="70000"/>
              </a:lnSpc>
              <a:spcBef>
                <a:spcPts val="1000"/>
              </a:spcBef>
              <a:spcAft>
                <a:spcPts val="0"/>
              </a:spcAft>
              <a:buClr>
                <a:srgbClr val="45515E"/>
              </a:buClr>
              <a:buSzPts val="2590"/>
              <a:buNone/>
            </a:pPr>
            <a:r>
              <a:rPr lang="en-US" sz="2690"/>
              <a:t>    to empty bladder or keep it full ?	</a:t>
            </a:r>
            <a:endParaRPr sz="2690"/>
          </a:p>
          <a:p>
            <a:pPr indent="-234950" lvl="1" marL="685800" rtl="0" algn="l">
              <a:lnSpc>
                <a:spcPct val="70000"/>
              </a:lnSpc>
              <a:spcBef>
                <a:spcPts val="500"/>
              </a:spcBef>
              <a:spcAft>
                <a:spcPts val="0"/>
              </a:spcAft>
              <a:buClr>
                <a:srgbClr val="45515E"/>
              </a:buClr>
              <a:buSzPts val="2320"/>
              <a:buChar char="o"/>
            </a:pPr>
            <a:r>
              <a:rPr lang="en-US" sz="2320">
                <a:solidFill>
                  <a:srgbClr val="3C78D8"/>
                </a:solidFill>
              </a:rPr>
              <a:t>Empty bladder</a:t>
            </a:r>
            <a:r>
              <a:rPr lang="en-US" sz="2320"/>
              <a:t> </a:t>
            </a:r>
            <a:endParaRPr sz="2320"/>
          </a:p>
          <a:p>
            <a:pPr indent="-234950" lvl="0" marL="228600" rtl="0" algn="l">
              <a:lnSpc>
                <a:spcPct val="70000"/>
              </a:lnSpc>
              <a:spcBef>
                <a:spcPts val="1000"/>
              </a:spcBef>
              <a:spcAft>
                <a:spcPts val="0"/>
              </a:spcAft>
              <a:buClr>
                <a:srgbClr val="45515E"/>
              </a:buClr>
              <a:buSzPts val="2690"/>
              <a:buChar char="❖"/>
            </a:pPr>
            <a:r>
              <a:rPr lang="en-US" sz="2690"/>
              <a:t>The arrow indicate.. </a:t>
            </a:r>
            <a:endParaRPr sz="2690"/>
          </a:p>
          <a:p>
            <a:pPr indent="-234950" lvl="1" marL="685800" rtl="0" algn="l">
              <a:lnSpc>
                <a:spcPct val="70000"/>
              </a:lnSpc>
              <a:spcBef>
                <a:spcPts val="500"/>
              </a:spcBef>
              <a:spcAft>
                <a:spcPts val="0"/>
              </a:spcAft>
              <a:buClr>
                <a:srgbClr val="1155CC"/>
              </a:buClr>
              <a:buSzPts val="2320"/>
              <a:buChar char="o"/>
            </a:pPr>
            <a:r>
              <a:rPr lang="en-US" sz="2320">
                <a:solidFill>
                  <a:srgbClr val="1155CC"/>
                </a:solidFill>
              </a:rPr>
              <a:t>Cervical length</a:t>
            </a:r>
            <a:endParaRPr sz="2320">
              <a:solidFill>
                <a:srgbClr val="1155CC"/>
              </a:solidFill>
            </a:endParaRPr>
          </a:p>
        </p:txBody>
      </p:sp>
      <p:pic>
        <p:nvPicPr>
          <p:cNvPr descr="https://prod-images-static.radiopaedia.org/images/723/9833ad1cdc9d202d0107439cb04f61_big_gallery.jpeg" id="2176" name="Google Shape;2176;p244"/>
          <p:cNvPicPr preferRelativeResize="0"/>
          <p:nvPr/>
        </p:nvPicPr>
        <p:blipFill rotWithShape="1">
          <a:blip r:embed="rId3">
            <a:alphaModFix/>
          </a:blip>
          <a:srcRect b="0" l="0" r="0" t="0"/>
          <a:stretch/>
        </p:blipFill>
        <p:spPr>
          <a:xfrm>
            <a:off x="7964675" y="2582225"/>
            <a:ext cx="4007476" cy="3349425"/>
          </a:xfrm>
          <a:prstGeom prst="rect">
            <a:avLst/>
          </a:prstGeom>
          <a:noFill/>
          <a:ln>
            <a:noFill/>
          </a:ln>
        </p:spPr>
      </p:pic>
    </p:spTree>
  </p:cSld>
  <p:clrMapOvr>
    <a:masterClrMapping/>
  </p:clrMapOvr>
</p:sld>
</file>

<file path=ppt/slides/slide2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0" name="Shape 2180"/>
        <p:cNvGrpSpPr/>
        <p:nvPr/>
      </p:nvGrpSpPr>
      <p:grpSpPr>
        <a:xfrm>
          <a:off x="0" y="0"/>
          <a:ext cx="0" cy="0"/>
          <a:chOff x="0" y="0"/>
          <a:chExt cx="0" cy="0"/>
        </a:xfrm>
      </p:grpSpPr>
      <p:sp>
        <p:nvSpPr>
          <p:cNvPr id="2181" name="Google Shape;2181;p245"/>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3    </a:t>
            </a:r>
            <a:endParaRPr/>
          </a:p>
        </p:txBody>
      </p:sp>
      <p:sp>
        <p:nvSpPr>
          <p:cNvPr id="2182" name="Google Shape;2182;p245"/>
          <p:cNvSpPr txBox="1"/>
          <p:nvPr>
            <p:ph idx="1" type="body"/>
          </p:nvPr>
        </p:nvSpPr>
        <p:spPr>
          <a:xfrm>
            <a:off x="838199" y="1305026"/>
            <a:ext cx="10515599" cy="4871938"/>
          </a:xfrm>
          <a:prstGeom prst="rect">
            <a:avLst/>
          </a:prstGeom>
          <a:noFill/>
          <a:ln>
            <a:noFill/>
          </a:ln>
        </p:spPr>
        <p:txBody>
          <a:bodyPr anchorCtr="0" anchor="t" bIns="45700" lIns="91425" spcFirstLastPara="1" rIns="91425" wrap="square" tIns="45700">
            <a:noAutofit/>
          </a:bodyPr>
          <a:lstStyle/>
          <a:p>
            <a:pPr indent="-234950" lvl="0" marL="228600" rtl="0" algn="l">
              <a:lnSpc>
                <a:spcPct val="70000"/>
              </a:lnSpc>
              <a:spcBef>
                <a:spcPts val="0"/>
              </a:spcBef>
              <a:spcAft>
                <a:spcPts val="0"/>
              </a:spcAft>
              <a:buClr>
                <a:srgbClr val="45515E"/>
              </a:buClr>
              <a:buSzPts val="2690"/>
              <a:buChar char="❖"/>
            </a:pPr>
            <a:r>
              <a:rPr lang="en-US" sz="2690"/>
              <a:t>What is the diagnosis?</a:t>
            </a:r>
            <a:endParaRPr sz="2690"/>
          </a:p>
          <a:p>
            <a:pPr indent="-241300" lvl="1" marL="685800" rtl="0" algn="l">
              <a:lnSpc>
                <a:spcPct val="70000"/>
              </a:lnSpc>
              <a:spcBef>
                <a:spcPts val="500"/>
              </a:spcBef>
              <a:spcAft>
                <a:spcPts val="0"/>
              </a:spcAft>
              <a:buClr>
                <a:srgbClr val="45515E"/>
              </a:buClr>
              <a:buSzPts val="2420"/>
              <a:buChar char="o"/>
            </a:pPr>
            <a:r>
              <a:rPr lang="en-US" sz="2420">
                <a:solidFill>
                  <a:srgbClr val="1155CC"/>
                </a:solidFill>
              </a:rPr>
              <a:t>Normal cervical length</a:t>
            </a:r>
            <a:r>
              <a:rPr lang="en-US" sz="2420"/>
              <a:t> </a:t>
            </a:r>
            <a:endParaRPr sz="2420"/>
          </a:p>
          <a:p>
            <a:pPr indent="-234950" lvl="0" marL="228600" rtl="0" algn="l">
              <a:lnSpc>
                <a:spcPct val="70000"/>
              </a:lnSpc>
              <a:spcBef>
                <a:spcPts val="1000"/>
              </a:spcBef>
              <a:spcAft>
                <a:spcPts val="0"/>
              </a:spcAft>
              <a:buClr>
                <a:srgbClr val="45515E"/>
              </a:buClr>
              <a:buSzPts val="2690"/>
              <a:buChar char="❖"/>
            </a:pPr>
            <a:r>
              <a:rPr lang="en-US" sz="2690"/>
              <a:t>Describe what you see ?</a:t>
            </a:r>
            <a:endParaRPr sz="2690"/>
          </a:p>
          <a:p>
            <a:pPr indent="-234950" lvl="1" marL="685800" rtl="0" algn="l">
              <a:lnSpc>
                <a:spcPct val="70000"/>
              </a:lnSpc>
              <a:spcBef>
                <a:spcPts val="500"/>
              </a:spcBef>
              <a:spcAft>
                <a:spcPts val="0"/>
              </a:spcAft>
              <a:buClr>
                <a:srgbClr val="45515E"/>
              </a:buClr>
              <a:buSzPts val="2320"/>
              <a:buChar char="o"/>
            </a:pPr>
            <a:r>
              <a:rPr lang="en-US" sz="2320"/>
              <a:t> </a:t>
            </a:r>
            <a:r>
              <a:rPr lang="en-US" sz="2420">
                <a:solidFill>
                  <a:srgbClr val="1155CC"/>
                </a:solidFill>
              </a:rPr>
              <a:t>Closed .. Long thick cervix</a:t>
            </a:r>
            <a:r>
              <a:rPr lang="en-US" sz="2320">
                <a:solidFill>
                  <a:srgbClr val="1155CC"/>
                </a:solidFill>
              </a:rPr>
              <a:t> </a:t>
            </a:r>
            <a:endParaRPr sz="2320">
              <a:solidFill>
                <a:srgbClr val="1155CC"/>
              </a:solidFill>
            </a:endParaRPr>
          </a:p>
          <a:p>
            <a:pPr indent="-234950" lvl="0" marL="228600" rtl="0" algn="l">
              <a:lnSpc>
                <a:spcPct val="70000"/>
              </a:lnSpc>
              <a:spcBef>
                <a:spcPts val="1000"/>
              </a:spcBef>
              <a:spcAft>
                <a:spcPts val="0"/>
              </a:spcAft>
              <a:buClr>
                <a:srgbClr val="45515E"/>
              </a:buClr>
              <a:buSzPts val="2690"/>
              <a:buChar char="❖"/>
            </a:pPr>
            <a:r>
              <a:rPr lang="en-US" sz="2690"/>
              <a:t>A B C D refer to what ? </a:t>
            </a:r>
            <a:endParaRPr sz="2690"/>
          </a:p>
          <a:p>
            <a:pPr indent="-241300" lvl="1" marL="685800" rtl="0" algn="l">
              <a:lnSpc>
                <a:spcPct val="70000"/>
              </a:lnSpc>
              <a:spcBef>
                <a:spcPts val="500"/>
              </a:spcBef>
              <a:spcAft>
                <a:spcPts val="0"/>
              </a:spcAft>
              <a:buClr>
                <a:srgbClr val="1155CC"/>
              </a:buClr>
              <a:buSzPts val="2420"/>
              <a:buChar char="o"/>
            </a:pPr>
            <a:r>
              <a:rPr b="1" lang="en-US" sz="2420">
                <a:solidFill>
                  <a:srgbClr val="1155CC"/>
                </a:solidFill>
              </a:rPr>
              <a:t>A </a:t>
            </a:r>
            <a:r>
              <a:rPr lang="en-US" sz="2420">
                <a:solidFill>
                  <a:srgbClr val="1155CC"/>
                </a:solidFill>
              </a:rPr>
              <a:t>: fetal head </a:t>
            </a:r>
            <a:endParaRPr sz="2420">
              <a:solidFill>
                <a:srgbClr val="1155CC"/>
              </a:solidFill>
            </a:endParaRPr>
          </a:p>
          <a:p>
            <a:pPr indent="-241300" lvl="1" marL="685800" rtl="0" algn="l">
              <a:lnSpc>
                <a:spcPct val="70000"/>
              </a:lnSpc>
              <a:spcBef>
                <a:spcPts val="500"/>
              </a:spcBef>
              <a:spcAft>
                <a:spcPts val="0"/>
              </a:spcAft>
              <a:buClr>
                <a:srgbClr val="1155CC"/>
              </a:buClr>
              <a:buSzPts val="2420"/>
              <a:buChar char="o"/>
            </a:pPr>
            <a:r>
              <a:rPr b="1" lang="en-US" sz="2420">
                <a:solidFill>
                  <a:srgbClr val="1155CC"/>
                </a:solidFill>
              </a:rPr>
              <a:t>B</a:t>
            </a:r>
            <a:r>
              <a:rPr lang="en-US" sz="2420">
                <a:solidFill>
                  <a:srgbClr val="1155CC"/>
                </a:solidFill>
              </a:rPr>
              <a:t>: amniotic fluid</a:t>
            </a:r>
            <a:endParaRPr sz="2420">
              <a:solidFill>
                <a:srgbClr val="1155CC"/>
              </a:solidFill>
            </a:endParaRPr>
          </a:p>
          <a:p>
            <a:pPr indent="-241300" lvl="1" marL="685800" rtl="0" algn="l">
              <a:lnSpc>
                <a:spcPct val="70000"/>
              </a:lnSpc>
              <a:spcBef>
                <a:spcPts val="500"/>
              </a:spcBef>
              <a:spcAft>
                <a:spcPts val="0"/>
              </a:spcAft>
              <a:buClr>
                <a:srgbClr val="1155CC"/>
              </a:buClr>
              <a:buSzPts val="2420"/>
              <a:buChar char="o"/>
            </a:pPr>
            <a:r>
              <a:rPr b="1" lang="en-US" sz="2420">
                <a:solidFill>
                  <a:srgbClr val="1155CC"/>
                </a:solidFill>
              </a:rPr>
              <a:t>C:</a:t>
            </a:r>
            <a:r>
              <a:rPr lang="en-US" sz="2420">
                <a:solidFill>
                  <a:srgbClr val="1155CC"/>
                </a:solidFill>
              </a:rPr>
              <a:t> cervical length </a:t>
            </a:r>
            <a:endParaRPr sz="2420">
              <a:solidFill>
                <a:srgbClr val="1155CC"/>
              </a:solidFill>
            </a:endParaRPr>
          </a:p>
          <a:p>
            <a:pPr indent="-234950" lvl="1" marL="685800" rtl="0" algn="l">
              <a:lnSpc>
                <a:spcPct val="70000"/>
              </a:lnSpc>
              <a:spcBef>
                <a:spcPts val="500"/>
              </a:spcBef>
              <a:spcAft>
                <a:spcPts val="0"/>
              </a:spcAft>
              <a:buClr>
                <a:srgbClr val="45515E"/>
              </a:buClr>
              <a:buSzPts val="2320"/>
              <a:buChar char="o"/>
            </a:pPr>
            <a:r>
              <a:rPr b="1" lang="en-US" sz="2420">
                <a:solidFill>
                  <a:srgbClr val="1155CC"/>
                </a:solidFill>
              </a:rPr>
              <a:t>D</a:t>
            </a:r>
            <a:r>
              <a:rPr lang="en-US" sz="2420">
                <a:solidFill>
                  <a:srgbClr val="1155CC"/>
                </a:solidFill>
              </a:rPr>
              <a:t>: vaginal probe</a:t>
            </a:r>
            <a:r>
              <a:rPr lang="en-US" sz="2320"/>
              <a:t> </a:t>
            </a:r>
            <a:endParaRPr sz="2320"/>
          </a:p>
          <a:p>
            <a:pPr indent="-234950" lvl="0" marL="228600" rtl="0" algn="l">
              <a:lnSpc>
                <a:spcPct val="70000"/>
              </a:lnSpc>
              <a:spcBef>
                <a:spcPts val="1000"/>
              </a:spcBef>
              <a:spcAft>
                <a:spcPts val="0"/>
              </a:spcAft>
              <a:buClr>
                <a:srgbClr val="45515E"/>
              </a:buClr>
              <a:buSzPts val="2690"/>
              <a:buChar char="❖"/>
            </a:pPr>
            <a:r>
              <a:rPr lang="en-US" sz="2690"/>
              <a:t> what the type of US use her ?</a:t>
            </a:r>
            <a:endParaRPr sz="2690"/>
          </a:p>
          <a:p>
            <a:pPr indent="-241300" lvl="1" marL="685800" rtl="0" algn="l">
              <a:lnSpc>
                <a:spcPct val="70000"/>
              </a:lnSpc>
              <a:spcBef>
                <a:spcPts val="500"/>
              </a:spcBef>
              <a:spcAft>
                <a:spcPts val="0"/>
              </a:spcAft>
              <a:buClr>
                <a:srgbClr val="1155CC"/>
              </a:buClr>
              <a:buSzPts val="2420"/>
              <a:buChar char="o"/>
            </a:pPr>
            <a:r>
              <a:rPr b="1" lang="en-US" sz="2420">
                <a:solidFill>
                  <a:srgbClr val="1155CC"/>
                </a:solidFill>
              </a:rPr>
              <a:t>TVUS </a:t>
            </a:r>
            <a:endParaRPr b="1" sz="2420">
              <a:solidFill>
                <a:srgbClr val="1155CC"/>
              </a:solidFill>
            </a:endParaRPr>
          </a:p>
          <a:p>
            <a:pPr indent="-234950" lvl="0" marL="228600" rtl="0" algn="l">
              <a:lnSpc>
                <a:spcPct val="70000"/>
              </a:lnSpc>
              <a:spcBef>
                <a:spcPts val="1000"/>
              </a:spcBef>
              <a:spcAft>
                <a:spcPts val="0"/>
              </a:spcAft>
              <a:buClr>
                <a:srgbClr val="45515E"/>
              </a:buClr>
              <a:buSzPts val="2690"/>
              <a:buChar char="❖"/>
            </a:pPr>
            <a:r>
              <a:rPr lang="en-US" sz="2690"/>
              <a:t>Prior this image the doctor ask the pt to empty bladder or keep it full?</a:t>
            </a:r>
            <a:endParaRPr sz="2690"/>
          </a:p>
          <a:p>
            <a:pPr indent="-247650" lvl="1" marL="685800" rtl="0" algn="l">
              <a:lnSpc>
                <a:spcPct val="70000"/>
              </a:lnSpc>
              <a:spcBef>
                <a:spcPts val="500"/>
              </a:spcBef>
              <a:spcAft>
                <a:spcPts val="0"/>
              </a:spcAft>
              <a:buClr>
                <a:srgbClr val="3C78D8"/>
              </a:buClr>
              <a:buSzPts val="2520"/>
              <a:buChar char="o"/>
            </a:pPr>
            <a:r>
              <a:rPr lang="en-US" sz="2520">
                <a:solidFill>
                  <a:srgbClr val="3C78D8"/>
                </a:solidFill>
              </a:rPr>
              <a:t>Empty bladder </a:t>
            </a:r>
            <a:endParaRPr sz="2520">
              <a:solidFill>
                <a:srgbClr val="3C78D8"/>
              </a:solidFill>
            </a:endParaRPr>
          </a:p>
          <a:p>
            <a:pPr indent="-64135" lvl="0" marL="228600" rtl="0" algn="l">
              <a:lnSpc>
                <a:spcPct val="70000"/>
              </a:lnSpc>
              <a:spcBef>
                <a:spcPts val="1000"/>
              </a:spcBef>
              <a:spcAft>
                <a:spcPts val="0"/>
              </a:spcAft>
              <a:buClr>
                <a:srgbClr val="45515E"/>
              </a:buClr>
              <a:buSzPts val="2590"/>
              <a:buNone/>
            </a:pPr>
            <a:r>
              <a:t/>
            </a:r>
            <a:endParaRPr sz="2790"/>
          </a:p>
        </p:txBody>
      </p:sp>
      <p:grpSp>
        <p:nvGrpSpPr>
          <p:cNvPr id="2183" name="Google Shape;2183;p245"/>
          <p:cNvGrpSpPr/>
          <p:nvPr/>
        </p:nvGrpSpPr>
        <p:grpSpPr>
          <a:xfrm>
            <a:off x="7359317" y="1305026"/>
            <a:ext cx="3994481" cy="3766210"/>
            <a:chOff x="5484161" y="655320"/>
            <a:chExt cx="6433151" cy="6065519"/>
          </a:xfrm>
        </p:grpSpPr>
        <p:pic>
          <p:nvPicPr>
            <p:cNvPr id="2184" name="Google Shape;2184;p245"/>
            <p:cNvPicPr preferRelativeResize="0"/>
            <p:nvPr/>
          </p:nvPicPr>
          <p:blipFill rotWithShape="1">
            <a:blip r:embed="rId3">
              <a:alphaModFix/>
            </a:blip>
            <a:srcRect b="0" l="8874" r="16211" t="0"/>
            <a:stretch/>
          </p:blipFill>
          <p:spPr>
            <a:xfrm>
              <a:off x="5484161" y="655320"/>
              <a:ext cx="6433151" cy="6065519"/>
            </a:xfrm>
            <a:prstGeom prst="rect">
              <a:avLst/>
            </a:prstGeom>
            <a:noFill/>
            <a:ln>
              <a:noFill/>
            </a:ln>
          </p:spPr>
        </p:pic>
        <p:cxnSp>
          <p:nvCxnSpPr>
            <p:cNvPr id="2185" name="Google Shape;2185;p245"/>
            <p:cNvCxnSpPr/>
            <p:nvPr/>
          </p:nvCxnSpPr>
          <p:spPr>
            <a:xfrm flipH="1">
              <a:off x="7481388" y="2284803"/>
              <a:ext cx="2009104" cy="708338"/>
            </a:xfrm>
            <a:prstGeom prst="straightConnector1">
              <a:avLst/>
            </a:prstGeom>
            <a:solidFill>
              <a:schemeClr val="accent1"/>
            </a:solidFill>
            <a:ln cap="flat" cmpd="sng" w="76200">
              <a:solidFill>
                <a:srgbClr val="A50021"/>
              </a:solidFill>
              <a:prstDash val="solid"/>
              <a:round/>
              <a:headEnd len="med" w="med" type="triangle"/>
              <a:tailEnd len="med" w="med" type="triangle"/>
            </a:ln>
          </p:spPr>
        </p:cxnSp>
        <p:sp>
          <p:nvSpPr>
            <p:cNvPr id="2186" name="Google Shape;2186;p245"/>
            <p:cNvSpPr/>
            <p:nvPr/>
          </p:nvSpPr>
          <p:spPr>
            <a:xfrm>
              <a:off x="6220393" y="2284803"/>
              <a:ext cx="604653"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5400">
                  <a:solidFill>
                    <a:srgbClr val="2F6B09"/>
                  </a:solidFill>
                  <a:latin typeface="Calibri"/>
                  <a:ea typeface="Calibri"/>
                  <a:cs typeface="Calibri"/>
                  <a:sym typeface="Calibri"/>
                </a:rPr>
                <a:t>A</a:t>
              </a:r>
              <a:endParaRPr b="1" sz="5400" cap="none">
                <a:solidFill>
                  <a:srgbClr val="2F6B09"/>
                </a:solidFill>
                <a:latin typeface="Calibri"/>
                <a:ea typeface="Calibri"/>
                <a:cs typeface="Calibri"/>
                <a:sym typeface="Calibri"/>
              </a:endParaRPr>
            </a:p>
          </p:txBody>
        </p:sp>
        <p:sp>
          <p:nvSpPr>
            <p:cNvPr id="2187" name="Google Shape;2187;p245"/>
            <p:cNvSpPr/>
            <p:nvPr/>
          </p:nvSpPr>
          <p:spPr>
            <a:xfrm>
              <a:off x="6901245" y="2720453"/>
              <a:ext cx="572593"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5400" cap="none">
                  <a:solidFill>
                    <a:srgbClr val="2F6B09"/>
                  </a:solidFill>
                  <a:latin typeface="Calibri"/>
                  <a:ea typeface="Calibri"/>
                  <a:cs typeface="Calibri"/>
                  <a:sym typeface="Calibri"/>
                </a:rPr>
                <a:t>B</a:t>
              </a:r>
              <a:endParaRPr b="1" sz="5400" cap="none">
                <a:solidFill>
                  <a:srgbClr val="2F6B09"/>
                </a:solidFill>
                <a:latin typeface="Calibri"/>
                <a:ea typeface="Calibri"/>
                <a:cs typeface="Calibri"/>
                <a:sym typeface="Calibri"/>
              </a:endParaRPr>
            </a:p>
          </p:txBody>
        </p:sp>
        <p:sp>
          <p:nvSpPr>
            <p:cNvPr id="2188" name="Google Shape;2188;p245"/>
            <p:cNvSpPr/>
            <p:nvPr/>
          </p:nvSpPr>
          <p:spPr>
            <a:xfrm>
              <a:off x="8148982" y="2106388"/>
              <a:ext cx="551754"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5400" cap="none">
                  <a:solidFill>
                    <a:srgbClr val="2F6B09"/>
                  </a:solidFill>
                  <a:latin typeface="Calibri"/>
                  <a:ea typeface="Calibri"/>
                  <a:cs typeface="Calibri"/>
                  <a:sym typeface="Calibri"/>
                </a:rPr>
                <a:t>C</a:t>
              </a:r>
              <a:endParaRPr b="1" sz="5400" cap="none">
                <a:solidFill>
                  <a:srgbClr val="2F6B09"/>
                </a:solidFill>
                <a:latin typeface="Calibri"/>
                <a:ea typeface="Calibri"/>
                <a:cs typeface="Calibri"/>
                <a:sym typeface="Calibri"/>
              </a:endParaRPr>
            </a:p>
          </p:txBody>
        </p:sp>
        <p:sp>
          <p:nvSpPr>
            <p:cNvPr id="2189" name="Google Shape;2189;p245"/>
            <p:cNvSpPr/>
            <p:nvPr/>
          </p:nvSpPr>
          <p:spPr>
            <a:xfrm>
              <a:off x="8175598" y="833735"/>
              <a:ext cx="620683"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5400" cap="none">
                  <a:solidFill>
                    <a:srgbClr val="2F6B09"/>
                  </a:solidFill>
                  <a:latin typeface="Calibri"/>
                  <a:ea typeface="Calibri"/>
                  <a:cs typeface="Calibri"/>
                  <a:sym typeface="Calibri"/>
                </a:rPr>
                <a:t>D</a:t>
              </a:r>
              <a:endParaRPr b="1" sz="5400" cap="none">
                <a:solidFill>
                  <a:srgbClr val="2F6B09"/>
                </a:solidFill>
                <a:latin typeface="Calibri"/>
                <a:ea typeface="Calibri"/>
                <a:cs typeface="Calibri"/>
                <a:sym typeface="Calibri"/>
              </a:endParaRPr>
            </a:p>
          </p:txBody>
        </p:sp>
      </p:grpSp>
    </p:spTree>
  </p:cSld>
  <p:clrMapOvr>
    <a:masterClrMapping/>
  </p:clrMapOvr>
</p:sld>
</file>

<file path=ppt/slides/slide2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3" name="Shape 2193"/>
        <p:cNvGrpSpPr/>
        <p:nvPr/>
      </p:nvGrpSpPr>
      <p:grpSpPr>
        <a:xfrm>
          <a:off x="0" y="0"/>
          <a:ext cx="0" cy="0"/>
          <a:chOff x="0" y="0"/>
          <a:chExt cx="0" cy="0"/>
        </a:xfrm>
      </p:grpSpPr>
      <p:sp>
        <p:nvSpPr>
          <p:cNvPr id="2194" name="Google Shape;2194;p246"/>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4   </a:t>
            </a:r>
            <a:endParaRPr/>
          </a:p>
        </p:txBody>
      </p:sp>
      <p:sp>
        <p:nvSpPr>
          <p:cNvPr id="2195" name="Google Shape;2195;p246"/>
          <p:cNvSpPr txBox="1"/>
          <p:nvPr>
            <p:ph idx="1" type="body"/>
          </p:nvPr>
        </p:nvSpPr>
        <p:spPr>
          <a:xfrm>
            <a:off x="838199" y="1305026"/>
            <a:ext cx="10515599" cy="4871938"/>
          </a:xfrm>
          <a:prstGeom prst="rect">
            <a:avLst/>
          </a:prstGeom>
          <a:noFill/>
          <a:ln>
            <a:noFill/>
          </a:ln>
        </p:spPr>
        <p:txBody>
          <a:bodyPr anchorCtr="0" anchor="t" bIns="45700" lIns="91425" spcFirstLastPara="1" rIns="91425" wrap="square" tIns="45700">
            <a:normAutofit fontScale="47500" lnSpcReduction="20000"/>
          </a:bodyPr>
          <a:lstStyle/>
          <a:p>
            <a:pPr indent="0" lvl="0" marL="0" rtl="0" algn="l">
              <a:lnSpc>
                <a:spcPct val="90000"/>
              </a:lnSpc>
              <a:spcBef>
                <a:spcPts val="0"/>
              </a:spcBef>
              <a:spcAft>
                <a:spcPts val="0"/>
              </a:spcAft>
              <a:buClr>
                <a:srgbClr val="45515E"/>
              </a:buClr>
              <a:buSzPct val="56835"/>
              <a:buNone/>
            </a:pPr>
            <a:r>
              <a:rPr lang="en-US" sz="4926"/>
              <a:t>A 38-year-old woman, gravida 4, para 3, at 20 weeks' gestation comes to the physician for a prenatal care visit. She used fertility enhancing treatment for her current pregnancy. Her other children were born before 37 weeks' gestation. She is 170 cm (5 ft 7 in) tall and weighs 82 kg (180 lb); BMI is 28 kg/m2. Her vital signs are within normal limits. The abdomen is nontender, and no contractions are felt. Ultrasonography shows a cervical length of 22 mm and a fetal heart rate of 140/min.</a:t>
            </a:r>
            <a:endParaRPr sz="4926"/>
          </a:p>
          <a:p>
            <a:pPr indent="0" lvl="0" marL="0" rtl="0" algn="l">
              <a:lnSpc>
                <a:spcPct val="90000"/>
              </a:lnSpc>
              <a:spcBef>
                <a:spcPts val="0"/>
              </a:spcBef>
              <a:spcAft>
                <a:spcPts val="0"/>
              </a:spcAft>
              <a:buClr>
                <a:srgbClr val="45515E"/>
              </a:buClr>
              <a:buSzPct val="62146"/>
              <a:buNone/>
            </a:pPr>
            <a:r>
              <a:rPr lang="en-US" sz="4505"/>
              <a:t> </a:t>
            </a:r>
            <a:endParaRPr sz="4505"/>
          </a:p>
          <a:p>
            <a:pPr indent="-178752" lvl="0" marL="228600" rtl="0" algn="l">
              <a:lnSpc>
                <a:spcPct val="90000"/>
              </a:lnSpc>
              <a:spcBef>
                <a:spcPts val="1000"/>
              </a:spcBef>
              <a:spcAft>
                <a:spcPts val="0"/>
              </a:spcAft>
              <a:buClr>
                <a:srgbClr val="45515E"/>
              </a:buClr>
              <a:buSzPct val="100000"/>
              <a:buChar char="❖"/>
            </a:pPr>
            <a:r>
              <a:rPr lang="en-US" sz="3800"/>
              <a:t> </a:t>
            </a:r>
            <a:r>
              <a:rPr lang="en-US" sz="5244"/>
              <a:t>What your diagnosis:</a:t>
            </a:r>
            <a:endParaRPr sz="5244"/>
          </a:p>
          <a:p>
            <a:pPr indent="-245831" lvl="1" marL="685800" rtl="0" algn="l">
              <a:lnSpc>
                <a:spcPct val="90000"/>
              </a:lnSpc>
              <a:spcBef>
                <a:spcPts val="500"/>
              </a:spcBef>
              <a:spcAft>
                <a:spcPts val="0"/>
              </a:spcAft>
              <a:buClr>
                <a:srgbClr val="1155CC"/>
              </a:buClr>
              <a:buSzPct val="100000"/>
              <a:buChar char="o"/>
            </a:pPr>
            <a:r>
              <a:rPr b="1" lang="en-US" sz="5244">
                <a:solidFill>
                  <a:srgbClr val="1155CC"/>
                </a:solidFill>
              </a:rPr>
              <a:t>Cervical insufficiency (</a:t>
            </a:r>
            <a:r>
              <a:rPr b="1" lang="en-US" sz="5244">
                <a:solidFill>
                  <a:srgbClr val="1155CC"/>
                </a:solidFill>
              </a:rPr>
              <a:t>normally</a:t>
            </a:r>
            <a:r>
              <a:rPr b="1" lang="en-US" sz="5244">
                <a:solidFill>
                  <a:srgbClr val="1155CC"/>
                </a:solidFill>
              </a:rPr>
              <a:t>: 34 mm)</a:t>
            </a:r>
            <a:endParaRPr b="1" sz="5244">
              <a:solidFill>
                <a:srgbClr val="1155CC"/>
              </a:solidFill>
            </a:endParaRPr>
          </a:p>
          <a:p>
            <a:pPr indent="-222336" lvl="0" marL="228600" rtl="0" algn="l">
              <a:lnSpc>
                <a:spcPct val="90000"/>
              </a:lnSpc>
              <a:spcBef>
                <a:spcPts val="1000"/>
              </a:spcBef>
              <a:spcAft>
                <a:spcPts val="0"/>
              </a:spcAft>
              <a:buClr>
                <a:srgbClr val="45515E"/>
              </a:buClr>
              <a:buSzPct val="100000"/>
              <a:buChar char="❖"/>
            </a:pPr>
            <a:r>
              <a:rPr lang="en-US" sz="5244"/>
              <a:t>  Your management :</a:t>
            </a:r>
            <a:endParaRPr sz="5244"/>
          </a:p>
          <a:p>
            <a:pPr indent="-245831" lvl="1" marL="685800" rtl="0" algn="l">
              <a:lnSpc>
                <a:spcPct val="90000"/>
              </a:lnSpc>
              <a:spcBef>
                <a:spcPts val="500"/>
              </a:spcBef>
              <a:spcAft>
                <a:spcPts val="0"/>
              </a:spcAft>
              <a:buClr>
                <a:srgbClr val="1155CC"/>
              </a:buClr>
              <a:buSzPct val="100000"/>
              <a:buChar char="o"/>
            </a:pPr>
            <a:r>
              <a:rPr b="1" lang="en-US" sz="5244">
                <a:solidFill>
                  <a:srgbClr val="1155CC"/>
                </a:solidFill>
              </a:rPr>
              <a:t>Transvaginal cervical cerclage </a:t>
            </a:r>
            <a:endParaRPr b="1" sz="5244">
              <a:solidFill>
                <a:srgbClr val="1155CC"/>
              </a:solidFill>
            </a:endParaRPr>
          </a:p>
          <a:p>
            <a:pPr indent="0" lvl="0" marL="0" rtl="0" algn="l">
              <a:lnSpc>
                <a:spcPct val="90000"/>
              </a:lnSpc>
              <a:spcBef>
                <a:spcPts val="1000"/>
              </a:spcBef>
              <a:spcAft>
                <a:spcPts val="0"/>
              </a:spcAft>
              <a:buClr>
                <a:srgbClr val="45515E"/>
              </a:buClr>
              <a:buSzPct val="53384"/>
              <a:buNone/>
            </a:pPr>
            <a:r>
              <a:t/>
            </a:r>
            <a:endParaRPr sz="5244"/>
          </a:p>
          <a:p>
            <a:pPr indent="0" lvl="0" marL="0" rtl="0" algn="l">
              <a:lnSpc>
                <a:spcPct val="90000"/>
              </a:lnSpc>
              <a:spcBef>
                <a:spcPts val="1000"/>
              </a:spcBef>
              <a:spcAft>
                <a:spcPts val="0"/>
              </a:spcAft>
              <a:buClr>
                <a:srgbClr val="45515E"/>
              </a:buClr>
              <a:buSzPct val="100000"/>
              <a:buNone/>
            </a:pPr>
            <a:br>
              <a:rPr lang="en-US"/>
            </a:br>
            <a:endParaRPr/>
          </a:p>
          <a:p>
            <a:pPr indent="-64135" lvl="0" marL="228600" rtl="0" algn="l">
              <a:lnSpc>
                <a:spcPct val="90000"/>
              </a:lnSpc>
              <a:spcBef>
                <a:spcPts val="1000"/>
              </a:spcBef>
              <a:spcAft>
                <a:spcPts val="0"/>
              </a:spcAft>
              <a:buClr>
                <a:srgbClr val="45515E"/>
              </a:buClr>
              <a:buSzPct val="100000"/>
              <a:buNone/>
            </a:pPr>
            <a:r>
              <a:t/>
            </a:r>
            <a:endParaRPr/>
          </a:p>
          <a:p>
            <a:pPr indent="-64135" lvl="0" marL="228600" rtl="0" algn="l">
              <a:lnSpc>
                <a:spcPct val="90000"/>
              </a:lnSpc>
              <a:spcBef>
                <a:spcPts val="1000"/>
              </a:spcBef>
              <a:spcAft>
                <a:spcPts val="0"/>
              </a:spcAft>
              <a:buClr>
                <a:srgbClr val="45515E"/>
              </a:buClr>
              <a:buSzPct val="100000"/>
              <a:buNone/>
            </a:pPr>
            <a:r>
              <a:t/>
            </a:r>
            <a:endParaRPr/>
          </a:p>
        </p:txBody>
      </p:sp>
    </p:spTree>
  </p:cSld>
  <p:clrMapOvr>
    <a:masterClrMapping/>
  </p:clrMapOvr>
</p:sld>
</file>

<file path=ppt/slides/slide2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9" name="Shape 2199"/>
        <p:cNvGrpSpPr/>
        <p:nvPr/>
      </p:nvGrpSpPr>
      <p:grpSpPr>
        <a:xfrm>
          <a:off x="0" y="0"/>
          <a:ext cx="0" cy="0"/>
          <a:chOff x="0" y="0"/>
          <a:chExt cx="0" cy="0"/>
        </a:xfrm>
      </p:grpSpPr>
      <p:sp>
        <p:nvSpPr>
          <p:cNvPr id="2200" name="Google Shape;2200;p247"/>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5    </a:t>
            </a:r>
            <a:endParaRPr/>
          </a:p>
        </p:txBody>
      </p:sp>
      <p:sp>
        <p:nvSpPr>
          <p:cNvPr id="2201" name="Google Shape;2201;p247"/>
          <p:cNvSpPr txBox="1"/>
          <p:nvPr>
            <p:ph idx="1" type="body"/>
          </p:nvPr>
        </p:nvSpPr>
        <p:spPr>
          <a:xfrm>
            <a:off x="838199" y="1305026"/>
            <a:ext cx="10515599" cy="4871938"/>
          </a:xfrm>
          <a:prstGeom prst="rect">
            <a:avLst/>
          </a:prstGeom>
          <a:noFill/>
          <a:ln>
            <a:noFill/>
          </a:ln>
        </p:spPr>
        <p:txBody>
          <a:bodyPr anchorCtr="0" anchor="t" bIns="45700" lIns="91425" spcFirstLastPara="1" rIns="91425" wrap="square" tIns="45700">
            <a:normAutofit fontScale="85000" lnSpcReduction="20000"/>
          </a:bodyPr>
          <a:lstStyle/>
          <a:p>
            <a:pPr indent="-221615" lvl="0" marL="228600" rtl="0" algn="l">
              <a:lnSpc>
                <a:spcPct val="90000"/>
              </a:lnSpc>
              <a:spcBef>
                <a:spcPts val="0"/>
              </a:spcBef>
              <a:spcAft>
                <a:spcPts val="0"/>
              </a:spcAft>
              <a:buClr>
                <a:srgbClr val="45515E"/>
              </a:buClr>
              <a:buSzPct val="100000"/>
              <a:buChar char="❖"/>
            </a:pPr>
            <a:r>
              <a:rPr lang="en-US" sz="2917"/>
              <a:t>A 30-year-old woman, </a:t>
            </a:r>
            <a:r>
              <a:rPr b="1" lang="en-US" sz="2917"/>
              <a:t>gravida 2, para 1, at 16 weeks</a:t>
            </a:r>
            <a:r>
              <a:rPr lang="en-US" sz="2917"/>
              <a:t>' gestation comes to the physician for a prenatal visit. She feels well and her pregnancy has been uneventful. She has received all routine prenatal diagnostic tests. Her other child was born </a:t>
            </a:r>
            <a:r>
              <a:rPr b="1" lang="en-US" sz="2917"/>
              <a:t>at 35 weeks' gestation</a:t>
            </a:r>
            <a:r>
              <a:rPr lang="en-US" sz="2917"/>
              <a:t> and is healthy. She has no personal or family history of serious illness and her only medication is a prenatal vitamin. Her vital signs are within normal limits. The abdomen is nontender to palpation and no contractions are felt. Pelvic examination shows a </a:t>
            </a:r>
            <a:r>
              <a:rPr b="1" lang="en-US" sz="2917"/>
              <a:t>closed cervical os that dilates to 1 cm when transabdominal pressure is applied to the uterine fundus.</a:t>
            </a:r>
            <a:r>
              <a:rPr lang="en-US" sz="2917"/>
              <a:t> There is no evidence of fluid exiting the cervix. Transvaginal ultrasonography shows a </a:t>
            </a:r>
            <a:r>
              <a:rPr b="1" lang="en-US" sz="2917"/>
              <a:t>cervical length of 17 mm</a:t>
            </a:r>
            <a:r>
              <a:rPr lang="en-US" sz="2917"/>
              <a:t>. Which of the following is the most appropriate next step in management?</a:t>
            </a:r>
            <a:endParaRPr sz="2917"/>
          </a:p>
          <a:p>
            <a:pPr indent="-509270" lvl="1" marL="971550" rtl="0" algn="l">
              <a:lnSpc>
                <a:spcPct val="90000"/>
              </a:lnSpc>
              <a:spcBef>
                <a:spcPts val="500"/>
              </a:spcBef>
              <a:spcAft>
                <a:spcPts val="0"/>
              </a:spcAft>
              <a:buClr>
                <a:srgbClr val="FF0000"/>
              </a:buClr>
              <a:buSzPct val="100000"/>
              <a:buFont typeface="Calibri"/>
              <a:buAutoNum type="alphaUcPeriod"/>
            </a:pPr>
            <a:r>
              <a:rPr b="1" lang="en-US" sz="2517">
                <a:solidFill>
                  <a:srgbClr val="1155CC"/>
                </a:solidFill>
              </a:rPr>
              <a:t>Cervical cerclage</a:t>
            </a:r>
            <a:r>
              <a:rPr lang="en-US" sz="2517">
                <a:solidFill>
                  <a:srgbClr val="FF0000"/>
                </a:solidFill>
              </a:rPr>
              <a:t>  </a:t>
            </a:r>
            <a:endParaRPr sz="2517"/>
          </a:p>
          <a:p>
            <a:pPr indent="-509270" lvl="1" marL="971550" rtl="0" algn="l">
              <a:lnSpc>
                <a:spcPct val="90000"/>
              </a:lnSpc>
              <a:spcBef>
                <a:spcPts val="500"/>
              </a:spcBef>
              <a:spcAft>
                <a:spcPts val="0"/>
              </a:spcAft>
              <a:buClr>
                <a:srgbClr val="45515E"/>
              </a:buClr>
              <a:buSzPct val="100000"/>
              <a:buFont typeface="Calibri"/>
              <a:buAutoNum type="alphaUcPeriod"/>
            </a:pPr>
            <a:r>
              <a:rPr lang="en-US" sz="2517"/>
              <a:t>Tocolytic and steroid</a:t>
            </a:r>
            <a:endParaRPr sz="2517"/>
          </a:p>
          <a:p>
            <a:pPr indent="-509270" lvl="1" marL="971550" rtl="0" algn="l">
              <a:lnSpc>
                <a:spcPct val="90000"/>
              </a:lnSpc>
              <a:spcBef>
                <a:spcPts val="500"/>
              </a:spcBef>
              <a:spcAft>
                <a:spcPts val="0"/>
              </a:spcAft>
              <a:buClr>
                <a:srgbClr val="45515E"/>
              </a:buClr>
              <a:buSzPct val="100000"/>
              <a:buFont typeface="Calibri"/>
              <a:buAutoNum type="alphaUcPeriod"/>
            </a:pPr>
            <a:r>
              <a:rPr lang="en-US" sz="2517"/>
              <a:t>Vaginal progesterone</a:t>
            </a:r>
            <a:endParaRPr sz="2517"/>
          </a:p>
          <a:p>
            <a:pPr indent="-509270" lvl="1" marL="971550" rtl="0" algn="l">
              <a:lnSpc>
                <a:spcPct val="90000"/>
              </a:lnSpc>
              <a:spcBef>
                <a:spcPts val="500"/>
              </a:spcBef>
              <a:spcAft>
                <a:spcPts val="0"/>
              </a:spcAft>
              <a:buClr>
                <a:srgbClr val="45515E"/>
              </a:buClr>
              <a:buSzPct val="100000"/>
              <a:buFont typeface="Calibri"/>
              <a:buAutoNum type="alphaUcPeriod"/>
            </a:pPr>
            <a:r>
              <a:rPr lang="en-US" sz="2517"/>
              <a:t>Antibiotic prophylaxis </a:t>
            </a:r>
            <a:endParaRPr sz="2517"/>
          </a:p>
          <a:p>
            <a:pPr indent="-509270" lvl="1" marL="971550" rtl="0" algn="l">
              <a:lnSpc>
                <a:spcPct val="90000"/>
              </a:lnSpc>
              <a:spcBef>
                <a:spcPts val="500"/>
              </a:spcBef>
              <a:spcAft>
                <a:spcPts val="0"/>
              </a:spcAft>
              <a:buClr>
                <a:srgbClr val="45515E"/>
              </a:buClr>
              <a:buSzPct val="100000"/>
              <a:buFont typeface="Calibri"/>
              <a:buAutoNum type="alphaUcPeriod"/>
            </a:pPr>
            <a:r>
              <a:rPr lang="en-US" sz="2517"/>
              <a:t>Bed rest</a:t>
            </a:r>
            <a:endParaRPr sz="2517"/>
          </a:p>
          <a:p>
            <a:pPr indent="-64135" lvl="0" marL="228600" rtl="0" algn="l">
              <a:lnSpc>
                <a:spcPct val="90000"/>
              </a:lnSpc>
              <a:spcBef>
                <a:spcPts val="1000"/>
              </a:spcBef>
              <a:spcAft>
                <a:spcPts val="0"/>
              </a:spcAft>
              <a:buClr>
                <a:srgbClr val="45515E"/>
              </a:buClr>
              <a:buSzPct val="95967"/>
              <a:buNone/>
            </a:pPr>
            <a:r>
              <a:t/>
            </a:r>
            <a:endParaRPr sz="2917"/>
          </a:p>
        </p:txBody>
      </p:sp>
    </p:spTree>
  </p:cSld>
  <p:clrMapOvr>
    <a:masterClrMapping/>
  </p:clrMapOvr>
</p:sld>
</file>

<file path=ppt/slides/slide2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5" name="Shape 2205"/>
        <p:cNvGrpSpPr/>
        <p:nvPr/>
      </p:nvGrpSpPr>
      <p:grpSpPr>
        <a:xfrm>
          <a:off x="0" y="0"/>
          <a:ext cx="0" cy="0"/>
          <a:chOff x="0" y="0"/>
          <a:chExt cx="0" cy="0"/>
        </a:xfrm>
      </p:grpSpPr>
      <p:sp>
        <p:nvSpPr>
          <p:cNvPr id="2206" name="Google Shape;2206;p248"/>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6    </a:t>
            </a:r>
            <a:endParaRPr/>
          </a:p>
        </p:txBody>
      </p:sp>
      <p:sp>
        <p:nvSpPr>
          <p:cNvPr id="2207" name="Google Shape;2207;p248"/>
          <p:cNvSpPr txBox="1"/>
          <p:nvPr>
            <p:ph idx="1" type="body"/>
          </p:nvPr>
        </p:nvSpPr>
        <p:spPr>
          <a:xfrm>
            <a:off x="838199" y="1305026"/>
            <a:ext cx="10515599" cy="4871938"/>
          </a:xfrm>
          <a:prstGeom prst="rect">
            <a:avLst/>
          </a:prstGeom>
          <a:noFill/>
          <a:ln>
            <a:noFill/>
          </a:ln>
        </p:spPr>
        <p:txBody>
          <a:bodyPr anchorCtr="0" anchor="t" bIns="45700" lIns="91425" spcFirstLastPara="1" rIns="91425" wrap="square" tIns="45700">
            <a:noAutofit/>
          </a:bodyPr>
          <a:lstStyle/>
          <a:p>
            <a:pPr indent="-210184" lvl="0" marL="228600" rtl="0" algn="l">
              <a:lnSpc>
                <a:spcPct val="90000"/>
              </a:lnSpc>
              <a:spcBef>
                <a:spcPts val="0"/>
              </a:spcBef>
              <a:spcAft>
                <a:spcPts val="0"/>
              </a:spcAft>
              <a:buClr>
                <a:srgbClr val="45515E"/>
              </a:buClr>
              <a:buSzPts val="2300"/>
              <a:buChar char="❖"/>
            </a:pPr>
            <a:r>
              <a:rPr lang="en-US" sz="2300"/>
              <a:t>A 31-year-old primigravid woman at 20 weeks' gestation comes to the physician for a routine prenatal visit. She feels well and her pregnancy has been uncomplicated. Four years ago, she underwent a </a:t>
            </a:r>
            <a:r>
              <a:rPr b="1" lang="en-US" sz="2300"/>
              <a:t>cervical cone biopsy for cervical intraepithelial neoplasia.</a:t>
            </a:r>
            <a:r>
              <a:rPr lang="en-US" sz="2300"/>
              <a:t> Follow-up examinations with annual HPV-based testing were normal. She does not smoke or drink alcohol. Her only medication is a prenatal vitamin. Her temperature is 36.7°C (98.1°F), pulse is 74/min, and blood pressure is 124/70 mm Hg. Fundal height is 21 cm. Pelvic examination shows a closed cervix without evidence of vaginal discharge or spotting. Transvaginal pelvic ultrasonography shows a </a:t>
            </a:r>
            <a:r>
              <a:rPr b="1" lang="en-US" sz="2300"/>
              <a:t>cervical length of 22 mm</a:t>
            </a:r>
            <a:r>
              <a:rPr lang="en-US" sz="2300"/>
              <a:t> and no evidence of fetal abnormalities. Which of the following is the most appropriate next step in management?</a:t>
            </a:r>
            <a:endParaRPr sz="2300"/>
          </a:p>
          <a:p>
            <a:pPr indent="0" lvl="0" marL="228600" rtl="0" algn="l">
              <a:lnSpc>
                <a:spcPct val="90000"/>
              </a:lnSpc>
              <a:spcBef>
                <a:spcPts val="0"/>
              </a:spcBef>
              <a:spcAft>
                <a:spcPts val="0"/>
              </a:spcAft>
              <a:buNone/>
            </a:pPr>
            <a:r>
              <a:t/>
            </a:r>
            <a:endParaRPr sz="2300"/>
          </a:p>
          <a:p>
            <a:pPr indent="-519430" lvl="1" marL="971550" rtl="0" algn="l">
              <a:lnSpc>
                <a:spcPct val="90000"/>
              </a:lnSpc>
              <a:spcBef>
                <a:spcPts val="500"/>
              </a:spcBef>
              <a:spcAft>
                <a:spcPts val="0"/>
              </a:spcAft>
              <a:buClr>
                <a:srgbClr val="45515E"/>
              </a:buClr>
              <a:buSzPts val="2300"/>
              <a:buFont typeface="Calibri"/>
              <a:buAutoNum type="alphaUcPeriod"/>
            </a:pPr>
            <a:r>
              <a:rPr lang="en-US" sz="2300"/>
              <a:t>Vaginal pessary </a:t>
            </a:r>
            <a:endParaRPr sz="2300"/>
          </a:p>
          <a:p>
            <a:pPr indent="-519430" lvl="1" marL="971550" rtl="0" algn="l">
              <a:lnSpc>
                <a:spcPct val="90000"/>
              </a:lnSpc>
              <a:spcBef>
                <a:spcPts val="500"/>
              </a:spcBef>
              <a:spcAft>
                <a:spcPts val="0"/>
              </a:spcAft>
              <a:buClr>
                <a:srgbClr val="45515E"/>
              </a:buClr>
              <a:buSzPts val="2300"/>
              <a:buFont typeface="Calibri"/>
              <a:buAutoNum type="alphaUcPeriod"/>
            </a:pPr>
            <a:r>
              <a:rPr lang="en-US" sz="2300"/>
              <a:t>Cervical cerclage </a:t>
            </a:r>
            <a:endParaRPr sz="2300"/>
          </a:p>
          <a:p>
            <a:pPr indent="-519430" lvl="1" marL="971550" rtl="0" algn="l">
              <a:lnSpc>
                <a:spcPct val="90000"/>
              </a:lnSpc>
              <a:spcBef>
                <a:spcPts val="500"/>
              </a:spcBef>
              <a:spcAft>
                <a:spcPts val="0"/>
              </a:spcAft>
              <a:buClr>
                <a:srgbClr val="1155CC"/>
              </a:buClr>
              <a:buSzPts val="2300"/>
              <a:buFont typeface="Calibri"/>
              <a:buAutoNum type="alphaUcPeriod"/>
            </a:pPr>
            <a:r>
              <a:rPr b="1" lang="en-US" sz="2300">
                <a:solidFill>
                  <a:srgbClr val="1155CC"/>
                </a:solidFill>
              </a:rPr>
              <a:t>Progesterone (no previous hx of PTL)</a:t>
            </a:r>
            <a:endParaRPr b="1" sz="2300">
              <a:solidFill>
                <a:srgbClr val="1155CC"/>
              </a:solidFill>
            </a:endParaRPr>
          </a:p>
          <a:p>
            <a:pPr indent="-519430" lvl="1" marL="971550" rtl="0" algn="l">
              <a:lnSpc>
                <a:spcPct val="90000"/>
              </a:lnSpc>
              <a:spcBef>
                <a:spcPts val="500"/>
              </a:spcBef>
              <a:spcAft>
                <a:spcPts val="0"/>
              </a:spcAft>
              <a:buClr>
                <a:srgbClr val="45515E"/>
              </a:buClr>
              <a:buSzPts val="2300"/>
              <a:buFont typeface="Calibri"/>
              <a:buAutoNum type="alphaUcPeriod"/>
            </a:pPr>
            <a:r>
              <a:rPr lang="en-US" sz="2300"/>
              <a:t>Repeat TVUS in 2w</a:t>
            </a:r>
            <a:endParaRPr sz="2300"/>
          </a:p>
          <a:p>
            <a:pPr indent="-64135" lvl="0" marL="228600" rtl="0" algn="l">
              <a:lnSpc>
                <a:spcPct val="90000"/>
              </a:lnSpc>
              <a:spcBef>
                <a:spcPts val="1000"/>
              </a:spcBef>
              <a:spcAft>
                <a:spcPts val="0"/>
              </a:spcAft>
              <a:buClr>
                <a:srgbClr val="45515E"/>
              </a:buClr>
              <a:buSzPts val="2800"/>
              <a:buNone/>
            </a:pPr>
            <a:r>
              <a:t/>
            </a:r>
            <a:endParaRPr sz="2300"/>
          </a:p>
          <a:p>
            <a:pPr indent="-64135" lvl="0" marL="228600" rtl="0" algn="l">
              <a:lnSpc>
                <a:spcPct val="90000"/>
              </a:lnSpc>
              <a:spcBef>
                <a:spcPts val="1000"/>
              </a:spcBef>
              <a:spcAft>
                <a:spcPts val="0"/>
              </a:spcAft>
              <a:buClr>
                <a:srgbClr val="45515E"/>
              </a:buClr>
              <a:buSzPts val="2800"/>
              <a:buNone/>
            </a:pPr>
            <a:r>
              <a:t/>
            </a:r>
            <a:endParaRPr sz="23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31"/>
          <p:cNvSpPr txBox="1"/>
          <p:nvPr>
            <p:ph idx="1" type="body"/>
          </p:nvPr>
        </p:nvSpPr>
        <p:spPr>
          <a:xfrm>
            <a:off x="0" y="1220475"/>
            <a:ext cx="11353800" cy="55395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515E"/>
              </a:buClr>
              <a:buSzPts val="2400"/>
              <a:buNone/>
            </a:pPr>
            <a:r>
              <a:rPr b="1" i="0" lang="en-US" sz="2400"/>
              <a:t>1- What's the lie of this presentation? </a:t>
            </a:r>
            <a:r>
              <a:rPr b="1" lang="en-US">
                <a:solidFill>
                  <a:srgbClr val="FF9900"/>
                </a:solidFill>
              </a:rPr>
              <a:t>Face presentation with Vertical lie</a:t>
            </a:r>
            <a:endParaRPr b="1" sz="2400">
              <a:solidFill>
                <a:srgbClr val="FF9900"/>
              </a:solidFill>
            </a:endParaRPr>
          </a:p>
          <a:p>
            <a:pPr indent="0" lvl="0" marL="0" rtl="0" algn="l">
              <a:lnSpc>
                <a:spcPct val="90000"/>
              </a:lnSpc>
              <a:spcBef>
                <a:spcPts val="1000"/>
              </a:spcBef>
              <a:spcAft>
                <a:spcPts val="0"/>
              </a:spcAft>
              <a:buClr>
                <a:srgbClr val="45515E"/>
              </a:buClr>
              <a:buSzPts val="2400"/>
              <a:buNone/>
            </a:pPr>
            <a:r>
              <a:rPr b="1" i="0" lang="en-US" sz="2400"/>
              <a:t>2- What's the presenting diameter? And its length?</a:t>
            </a:r>
            <a:r>
              <a:rPr b="1" i="0" lang="en-US" sz="2300">
                <a:solidFill>
                  <a:srgbClr val="FF9900"/>
                </a:solidFill>
              </a:rPr>
              <a:t> </a:t>
            </a:r>
            <a:r>
              <a:rPr b="1" lang="en-US" sz="2300">
                <a:solidFill>
                  <a:srgbClr val="FF9900"/>
                </a:solidFill>
              </a:rPr>
              <a:t>Submentobregmatic</a:t>
            </a:r>
            <a:r>
              <a:rPr b="1" i="0" lang="en-US" sz="2300">
                <a:solidFill>
                  <a:srgbClr val="FF9900"/>
                </a:solidFill>
              </a:rPr>
              <a:t> in mento-anterior 9.5 cm/ Face mento-</a:t>
            </a:r>
            <a:r>
              <a:rPr b="1" lang="en-US" sz="2300">
                <a:solidFill>
                  <a:srgbClr val="FF9900"/>
                </a:solidFill>
              </a:rPr>
              <a:t>posterior bregma</a:t>
            </a:r>
            <a:r>
              <a:rPr b="1" i="0" lang="en-US" sz="2300">
                <a:solidFill>
                  <a:srgbClr val="FF9900"/>
                </a:solidFill>
              </a:rPr>
              <a:t>-sternal diameter 18 cm</a:t>
            </a:r>
            <a:endParaRPr b="1" sz="2300">
              <a:solidFill>
                <a:srgbClr val="FF9900"/>
              </a:solidFill>
            </a:endParaRPr>
          </a:p>
          <a:p>
            <a:pPr indent="0" lvl="0" marL="0" rtl="0" algn="l">
              <a:lnSpc>
                <a:spcPct val="90000"/>
              </a:lnSpc>
              <a:spcBef>
                <a:spcPts val="1000"/>
              </a:spcBef>
              <a:spcAft>
                <a:spcPts val="0"/>
              </a:spcAft>
              <a:buClr>
                <a:srgbClr val="45515E"/>
              </a:buClr>
              <a:buSzPts val="2400"/>
              <a:buNone/>
            </a:pPr>
            <a:r>
              <a:rPr b="1" i="0" lang="en-US" sz="2400"/>
              <a:t>3-mention 4 causes of this presentation?</a:t>
            </a:r>
            <a:endParaRPr b="1" i="0" sz="2400"/>
          </a:p>
          <a:p>
            <a:pPr indent="-234950" lvl="0" marL="228600" rtl="0" algn="l">
              <a:spcBef>
                <a:spcPts val="1000"/>
              </a:spcBef>
              <a:spcAft>
                <a:spcPts val="0"/>
              </a:spcAft>
              <a:buClr>
                <a:srgbClr val="FF9900"/>
              </a:buClr>
              <a:buSzPts val="2100"/>
              <a:buChar char="❖"/>
            </a:pPr>
            <a:r>
              <a:rPr b="1" lang="en-US" sz="2100">
                <a:solidFill>
                  <a:srgbClr val="FF9900"/>
                </a:solidFill>
              </a:rPr>
              <a:t>Pelvic block (pelvic tumor,fibroid,pelvic shape)</a:t>
            </a:r>
            <a:endParaRPr b="1" sz="2900">
              <a:solidFill>
                <a:srgbClr val="FF9900"/>
              </a:solidFill>
            </a:endParaRPr>
          </a:p>
          <a:p>
            <a:pPr indent="-234950" lvl="0" marL="228600" rtl="0" algn="l">
              <a:spcBef>
                <a:spcPts val="1000"/>
              </a:spcBef>
              <a:spcAft>
                <a:spcPts val="0"/>
              </a:spcAft>
              <a:buClr>
                <a:srgbClr val="FF9900"/>
              </a:buClr>
              <a:buSzPts val="2100"/>
              <a:buChar char="❖"/>
            </a:pPr>
            <a:r>
              <a:rPr b="1" lang="en-US" sz="2100">
                <a:solidFill>
                  <a:srgbClr val="FF9900"/>
                </a:solidFill>
              </a:rPr>
              <a:t>decreased uterine polarity (Grand multiparty,Uterine malformation)</a:t>
            </a:r>
            <a:endParaRPr b="1" sz="2900">
              <a:solidFill>
                <a:srgbClr val="FF9900"/>
              </a:solidFill>
            </a:endParaRPr>
          </a:p>
          <a:p>
            <a:pPr indent="-234950" lvl="0" marL="228600" rtl="0" algn="l">
              <a:spcBef>
                <a:spcPts val="1000"/>
              </a:spcBef>
              <a:spcAft>
                <a:spcPts val="0"/>
              </a:spcAft>
              <a:buClr>
                <a:srgbClr val="FF9900"/>
              </a:buClr>
              <a:buSzPts val="2100"/>
              <a:buChar char="❖"/>
            </a:pPr>
            <a:r>
              <a:rPr b="1" lang="en-US" sz="2100">
                <a:solidFill>
                  <a:srgbClr val="FF9900"/>
                </a:solidFill>
              </a:rPr>
              <a:t>altered fetal mobility (•IUGR •Prematurity •Macrosomia  •Polyhydramnios </a:t>
            </a:r>
            <a:endParaRPr b="1" sz="2100">
              <a:solidFill>
                <a:srgbClr val="FF9900"/>
              </a:solidFill>
            </a:endParaRPr>
          </a:p>
          <a:p>
            <a:pPr indent="0" lvl="0" marL="0" rtl="0" algn="l">
              <a:spcBef>
                <a:spcPts val="1000"/>
              </a:spcBef>
              <a:spcAft>
                <a:spcPts val="0"/>
              </a:spcAft>
              <a:buNone/>
            </a:pPr>
            <a:r>
              <a:rPr b="1" lang="en-US" sz="2100">
                <a:solidFill>
                  <a:srgbClr val="FF9900"/>
                </a:solidFill>
              </a:rPr>
              <a:t>or oligohydramnios •Multiply gestation •Fetal abnormality)</a:t>
            </a:r>
            <a:endParaRPr b="1" sz="2500">
              <a:solidFill>
                <a:srgbClr val="FF9900"/>
              </a:solidFill>
            </a:endParaRPr>
          </a:p>
          <a:p>
            <a:pPr indent="0" lvl="0" marL="0" rtl="0" algn="l">
              <a:lnSpc>
                <a:spcPct val="90000"/>
              </a:lnSpc>
              <a:spcBef>
                <a:spcPts val="1000"/>
              </a:spcBef>
              <a:spcAft>
                <a:spcPts val="0"/>
              </a:spcAft>
              <a:buClr>
                <a:srgbClr val="45515E"/>
              </a:buClr>
              <a:buSzPts val="2400"/>
              <a:buNone/>
            </a:pPr>
            <a:r>
              <a:rPr b="1" lang="en-US" sz="2400"/>
              <a:t>4- how can You deliver this patient vaginaly? </a:t>
            </a:r>
            <a:r>
              <a:rPr b="1" lang="en-US" sz="2300">
                <a:solidFill>
                  <a:srgbClr val="FF9900"/>
                </a:solidFill>
              </a:rPr>
              <a:t>spontaneous</a:t>
            </a:r>
            <a:r>
              <a:rPr b="1" lang="en-US" sz="2300">
                <a:solidFill>
                  <a:srgbClr val="FF9900"/>
                </a:solidFill>
              </a:rPr>
              <a:t> vaginal </a:t>
            </a:r>
            <a:r>
              <a:rPr b="1" lang="en-US" sz="2300">
                <a:solidFill>
                  <a:srgbClr val="FF9900"/>
                </a:solidFill>
              </a:rPr>
              <a:t>delivery</a:t>
            </a:r>
            <a:endParaRPr b="1" sz="2300">
              <a:solidFill>
                <a:srgbClr val="FF9900"/>
              </a:solidFill>
            </a:endParaRPr>
          </a:p>
          <a:p>
            <a:pPr indent="0" lvl="0" marL="0" rtl="0" algn="l">
              <a:lnSpc>
                <a:spcPct val="90000"/>
              </a:lnSpc>
              <a:spcBef>
                <a:spcPts val="1000"/>
              </a:spcBef>
              <a:spcAft>
                <a:spcPts val="0"/>
              </a:spcAft>
              <a:buClr>
                <a:srgbClr val="45515E"/>
              </a:buClr>
              <a:buSzPts val="2400"/>
              <a:buNone/>
            </a:pPr>
            <a:r>
              <a:rPr b="1" lang="en-US" sz="2300">
                <a:solidFill>
                  <a:srgbClr val="FF9900"/>
                </a:solidFill>
              </a:rPr>
              <a:t> in case of mento- anterior only</a:t>
            </a:r>
            <a:endParaRPr sz="2700">
              <a:solidFill>
                <a:srgbClr val="FF9900"/>
              </a:solidFill>
            </a:endParaRPr>
          </a:p>
          <a:p>
            <a:pPr indent="0" lvl="0" marL="0" rtl="0" algn="l">
              <a:lnSpc>
                <a:spcPct val="90000"/>
              </a:lnSpc>
              <a:spcBef>
                <a:spcPts val="1000"/>
              </a:spcBef>
              <a:spcAft>
                <a:spcPts val="0"/>
              </a:spcAft>
              <a:buClr>
                <a:srgbClr val="45515E"/>
              </a:buClr>
              <a:buSzPts val="2400"/>
              <a:buNone/>
            </a:pPr>
            <a:r>
              <a:rPr b="1" lang="en-US" sz="2400"/>
              <a:t>5- If you deliver this pt vaginaly. What's the Instrument you want to use?</a:t>
            </a:r>
            <a:endParaRPr b="1" sz="2400"/>
          </a:p>
          <a:p>
            <a:pPr indent="0" lvl="0" marL="0" rtl="0" algn="l">
              <a:lnSpc>
                <a:spcPct val="90000"/>
              </a:lnSpc>
              <a:spcBef>
                <a:spcPts val="1000"/>
              </a:spcBef>
              <a:spcAft>
                <a:spcPts val="0"/>
              </a:spcAft>
              <a:buClr>
                <a:srgbClr val="45515E"/>
              </a:buClr>
              <a:buSzPts val="2400"/>
              <a:buNone/>
            </a:pPr>
            <a:r>
              <a:rPr b="1" lang="en-US" sz="2400">
                <a:solidFill>
                  <a:srgbClr val="FF9900"/>
                </a:solidFill>
              </a:rPr>
              <a:t> forceps only</a:t>
            </a:r>
            <a:endParaRPr>
              <a:solidFill>
                <a:srgbClr val="FF9900"/>
              </a:solidFill>
            </a:endParaRPr>
          </a:p>
          <a:p>
            <a:pPr indent="0" lvl="0" marL="0" rtl="0" algn="l">
              <a:lnSpc>
                <a:spcPct val="90000"/>
              </a:lnSpc>
              <a:spcBef>
                <a:spcPts val="1000"/>
              </a:spcBef>
              <a:spcAft>
                <a:spcPts val="0"/>
              </a:spcAft>
              <a:buClr>
                <a:srgbClr val="45515E"/>
              </a:buClr>
              <a:buSzPts val="2400"/>
              <a:buNone/>
            </a:pPr>
            <a:r>
              <a:rPr b="1" lang="en-US" sz="2400"/>
              <a:t>6- What’s the causes that lead to deliver her CS? </a:t>
            </a:r>
            <a:r>
              <a:rPr b="1" lang="en-US" sz="2400">
                <a:solidFill>
                  <a:srgbClr val="FF9900"/>
                </a:solidFill>
              </a:rPr>
              <a:t>Mento-posterior only by cs</a:t>
            </a:r>
            <a:endParaRPr>
              <a:solidFill>
                <a:srgbClr val="FF9900"/>
              </a:solidFill>
            </a:endParaRPr>
          </a:p>
          <a:p>
            <a:pPr indent="0" lvl="0" marL="0" rtl="0" algn="l">
              <a:lnSpc>
                <a:spcPct val="90000"/>
              </a:lnSpc>
              <a:spcBef>
                <a:spcPts val="1000"/>
              </a:spcBef>
              <a:spcAft>
                <a:spcPts val="0"/>
              </a:spcAft>
              <a:buClr>
                <a:srgbClr val="45515E"/>
              </a:buClr>
              <a:buSzPts val="2400"/>
              <a:buNone/>
            </a:pPr>
            <a:r>
              <a:t/>
            </a:r>
            <a:endParaRPr b="1" sz="2400">
              <a:highlight>
                <a:srgbClr val="C0C0C0"/>
              </a:highlight>
            </a:endParaRPr>
          </a:p>
          <a:p>
            <a:pPr indent="0" lvl="0" marL="0" rtl="0" algn="l">
              <a:lnSpc>
                <a:spcPct val="90000"/>
              </a:lnSpc>
              <a:spcBef>
                <a:spcPts val="1000"/>
              </a:spcBef>
              <a:spcAft>
                <a:spcPts val="0"/>
              </a:spcAft>
              <a:buClr>
                <a:srgbClr val="45515E"/>
              </a:buClr>
              <a:buSzPts val="2400"/>
              <a:buNone/>
            </a:pPr>
            <a:r>
              <a:t/>
            </a:r>
            <a:endParaRPr b="1" i="0" sz="2400">
              <a:highlight>
                <a:srgbClr val="C0C0C0"/>
              </a:highlight>
            </a:endParaRPr>
          </a:p>
        </p:txBody>
      </p:sp>
      <p:pic>
        <p:nvPicPr>
          <p:cNvPr descr="Ø±Ø¨ÙØ§ ØªØ­ØªÙÙ Ø§ÙØµÙØ±Ø© Ø¹ÙÙ: ââØ´Ø®Øµ Ø£Ù Ø£ÙØ«Ø±ââ" id="341" name="Google Shape;341;p31"/>
          <p:cNvPicPr preferRelativeResize="0"/>
          <p:nvPr/>
        </p:nvPicPr>
        <p:blipFill rotWithShape="1">
          <a:blip r:embed="rId3">
            <a:alphaModFix/>
          </a:blip>
          <a:srcRect b="0" l="0" r="0" t="0"/>
          <a:stretch/>
        </p:blipFill>
        <p:spPr>
          <a:xfrm>
            <a:off x="9346476" y="3834550"/>
            <a:ext cx="2845525" cy="2259650"/>
          </a:xfrm>
          <a:prstGeom prst="rect">
            <a:avLst/>
          </a:prstGeom>
          <a:noFill/>
          <a:ln>
            <a:noFill/>
          </a:ln>
        </p:spPr>
      </p:pic>
      <p:sp>
        <p:nvSpPr>
          <p:cNvPr id="342" name="Google Shape;342;p31"/>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b="1" lang="en-US"/>
              <a:t>Station 5</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1" name="Shape 2211"/>
        <p:cNvGrpSpPr/>
        <p:nvPr/>
      </p:nvGrpSpPr>
      <p:grpSpPr>
        <a:xfrm>
          <a:off x="0" y="0"/>
          <a:ext cx="0" cy="0"/>
          <a:chOff x="0" y="0"/>
          <a:chExt cx="0" cy="0"/>
        </a:xfrm>
      </p:grpSpPr>
      <p:sp>
        <p:nvSpPr>
          <p:cNvPr id="2212" name="Google Shape;2212;p249"/>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7    </a:t>
            </a:r>
            <a:endParaRPr/>
          </a:p>
        </p:txBody>
      </p:sp>
      <p:sp>
        <p:nvSpPr>
          <p:cNvPr id="2213" name="Google Shape;2213;p249"/>
          <p:cNvSpPr txBox="1"/>
          <p:nvPr>
            <p:ph idx="1" type="body"/>
          </p:nvPr>
        </p:nvSpPr>
        <p:spPr>
          <a:xfrm>
            <a:off x="318575" y="1305025"/>
            <a:ext cx="7998300" cy="5334900"/>
          </a:xfrm>
          <a:prstGeom prst="rect">
            <a:avLst/>
          </a:prstGeom>
          <a:noFill/>
          <a:ln>
            <a:noFill/>
          </a:ln>
        </p:spPr>
        <p:txBody>
          <a:bodyPr anchorCtr="0" anchor="t" bIns="45700" lIns="91425" spcFirstLastPara="1" rIns="91425" wrap="square" tIns="45700">
            <a:normAutofit fontScale="70000" lnSpcReduction="20000"/>
          </a:bodyPr>
          <a:lstStyle/>
          <a:p>
            <a:pPr indent="-188595" lvl="0" marL="228600" rtl="0" algn="l">
              <a:lnSpc>
                <a:spcPct val="90000"/>
              </a:lnSpc>
              <a:spcBef>
                <a:spcPts val="0"/>
              </a:spcBef>
              <a:spcAft>
                <a:spcPts val="0"/>
              </a:spcAft>
              <a:buClr>
                <a:srgbClr val="45515E"/>
              </a:buClr>
              <a:buSzPct val="78048"/>
              <a:buChar char="❖"/>
            </a:pPr>
            <a:r>
              <a:rPr lang="en-US"/>
              <a:t> </a:t>
            </a:r>
            <a:r>
              <a:rPr lang="en-US" sz="3587"/>
              <a:t>what is the test describing in this pic ? </a:t>
            </a:r>
            <a:endParaRPr sz="3587"/>
          </a:p>
          <a:p>
            <a:pPr indent="-229315" lvl="1" marL="685800" rtl="0" algn="l">
              <a:lnSpc>
                <a:spcPct val="90000"/>
              </a:lnSpc>
              <a:spcBef>
                <a:spcPts val="500"/>
              </a:spcBef>
              <a:spcAft>
                <a:spcPts val="0"/>
              </a:spcAft>
              <a:buClr>
                <a:srgbClr val="1155CC"/>
              </a:buClr>
              <a:buSzPct val="100000"/>
              <a:buChar char="o"/>
            </a:pPr>
            <a:r>
              <a:rPr b="1" lang="en-US" sz="3187">
                <a:solidFill>
                  <a:srgbClr val="1155CC"/>
                </a:solidFill>
              </a:rPr>
              <a:t>a=Shaking test </a:t>
            </a:r>
            <a:endParaRPr b="1" sz="3187">
              <a:solidFill>
                <a:srgbClr val="1155CC"/>
              </a:solidFill>
            </a:endParaRPr>
          </a:p>
          <a:p>
            <a:pPr indent="-229315" lvl="1" marL="685800" rtl="0" algn="l">
              <a:lnSpc>
                <a:spcPct val="90000"/>
              </a:lnSpc>
              <a:spcBef>
                <a:spcPts val="500"/>
              </a:spcBef>
              <a:spcAft>
                <a:spcPts val="0"/>
              </a:spcAft>
              <a:buClr>
                <a:srgbClr val="1155CC"/>
              </a:buClr>
              <a:buSzPct val="100000"/>
              <a:buChar char="o"/>
            </a:pPr>
            <a:r>
              <a:rPr b="1" lang="en-US" sz="3187">
                <a:solidFill>
                  <a:srgbClr val="1155CC"/>
                </a:solidFill>
              </a:rPr>
              <a:t>B =Lamellar body count </a:t>
            </a:r>
            <a:endParaRPr b="1" sz="3187">
              <a:solidFill>
                <a:srgbClr val="1155CC"/>
              </a:solidFill>
            </a:endParaRPr>
          </a:p>
          <a:p>
            <a:pPr indent="-223600" lvl="0" marL="228600" rtl="0" algn="l">
              <a:lnSpc>
                <a:spcPct val="90000"/>
              </a:lnSpc>
              <a:spcBef>
                <a:spcPts val="1000"/>
              </a:spcBef>
              <a:spcAft>
                <a:spcPts val="0"/>
              </a:spcAft>
              <a:buClr>
                <a:srgbClr val="45515E"/>
              </a:buClr>
              <a:buSzPct val="100000"/>
              <a:buChar char="❖"/>
            </a:pPr>
            <a:r>
              <a:rPr lang="en-US" sz="3587"/>
              <a:t>What is the principle:</a:t>
            </a:r>
            <a:endParaRPr sz="3587"/>
          </a:p>
          <a:p>
            <a:pPr indent="-229315" lvl="1" marL="685800" rtl="0" algn="l">
              <a:lnSpc>
                <a:spcPct val="90000"/>
              </a:lnSpc>
              <a:spcBef>
                <a:spcPts val="500"/>
              </a:spcBef>
              <a:spcAft>
                <a:spcPts val="0"/>
              </a:spcAft>
              <a:buClr>
                <a:srgbClr val="1155CC"/>
              </a:buClr>
              <a:buSzPct val="100000"/>
              <a:buChar char="o"/>
            </a:pPr>
            <a:r>
              <a:rPr lang="en-US" sz="3187">
                <a:solidFill>
                  <a:srgbClr val="1155CC"/>
                </a:solidFill>
              </a:rPr>
              <a:t>Addition of  amniotic fluid to different concentrations  of 95% ethanol solution  followed by shaking and observing the meniscus for the presence of a ring of bubbles</a:t>
            </a:r>
            <a:endParaRPr sz="3187">
              <a:solidFill>
                <a:srgbClr val="1155CC"/>
              </a:solidFill>
            </a:endParaRPr>
          </a:p>
          <a:p>
            <a:pPr indent="-202645" lvl="1" marL="685800" rtl="0" algn="l">
              <a:lnSpc>
                <a:spcPct val="90000"/>
              </a:lnSpc>
              <a:spcBef>
                <a:spcPts val="500"/>
              </a:spcBef>
              <a:spcAft>
                <a:spcPts val="0"/>
              </a:spcAft>
              <a:buClr>
                <a:srgbClr val="1155CC"/>
              </a:buClr>
              <a:buSzPct val="81176"/>
              <a:buChar char="o"/>
            </a:pPr>
            <a:r>
              <a:rPr lang="en-US" sz="3187">
                <a:solidFill>
                  <a:srgbClr val="1155CC"/>
                </a:solidFill>
              </a:rPr>
              <a:t>Phospholipids are packaged into multi-layered lamellar bodies They are similar in size to platelets Therefore they can be counted with an automated cell counter.</a:t>
            </a:r>
            <a:endParaRPr sz="3187">
              <a:solidFill>
                <a:srgbClr val="1155CC"/>
              </a:solidFill>
            </a:endParaRPr>
          </a:p>
          <a:p>
            <a:pPr indent="-223600" lvl="0" marL="228600" rtl="0" algn="l">
              <a:lnSpc>
                <a:spcPct val="90000"/>
              </a:lnSpc>
              <a:spcBef>
                <a:spcPts val="1000"/>
              </a:spcBef>
              <a:spcAft>
                <a:spcPts val="0"/>
              </a:spcAft>
              <a:buClr>
                <a:srgbClr val="45515E"/>
              </a:buClr>
              <a:buSzPct val="100000"/>
              <a:buChar char="❖"/>
            </a:pPr>
            <a:r>
              <a:rPr lang="en-US" sz="3587"/>
              <a:t>Mention 2 direct test for fetal lung maturity ?</a:t>
            </a:r>
            <a:endParaRPr sz="3587"/>
          </a:p>
          <a:p>
            <a:pPr indent="-229315" lvl="1" marL="685800" rtl="0" algn="l">
              <a:lnSpc>
                <a:spcPct val="90000"/>
              </a:lnSpc>
              <a:spcBef>
                <a:spcPts val="500"/>
              </a:spcBef>
              <a:spcAft>
                <a:spcPts val="0"/>
              </a:spcAft>
              <a:buClr>
                <a:srgbClr val="1155CC"/>
              </a:buClr>
              <a:buSzPct val="100000"/>
              <a:buChar char="o"/>
            </a:pPr>
            <a:r>
              <a:rPr b="1" lang="en-US" sz="3187">
                <a:solidFill>
                  <a:srgbClr val="1155CC"/>
                </a:solidFill>
              </a:rPr>
              <a:t>Lecithin/Sphingomyelin</a:t>
            </a:r>
            <a:endParaRPr b="1" sz="3187">
              <a:solidFill>
                <a:srgbClr val="1155CC"/>
              </a:solidFill>
            </a:endParaRPr>
          </a:p>
          <a:p>
            <a:pPr indent="-229315" lvl="1" marL="685800" rtl="0" algn="l">
              <a:lnSpc>
                <a:spcPct val="90000"/>
              </a:lnSpc>
              <a:spcBef>
                <a:spcPts val="500"/>
              </a:spcBef>
              <a:spcAft>
                <a:spcPts val="0"/>
              </a:spcAft>
              <a:buClr>
                <a:srgbClr val="1155CC"/>
              </a:buClr>
              <a:buSzPct val="100000"/>
              <a:buChar char="o"/>
            </a:pPr>
            <a:r>
              <a:rPr b="1" lang="en-US" sz="3187">
                <a:solidFill>
                  <a:srgbClr val="1155CC"/>
                </a:solidFill>
              </a:rPr>
              <a:t>Phosphatidylglycerol </a:t>
            </a:r>
            <a:endParaRPr b="1" sz="3187">
              <a:solidFill>
                <a:srgbClr val="1155CC"/>
              </a:solidFill>
            </a:endParaRPr>
          </a:p>
          <a:p>
            <a:pPr indent="-223600" lvl="0" marL="228600" rtl="0" algn="l">
              <a:lnSpc>
                <a:spcPct val="90000"/>
              </a:lnSpc>
              <a:spcBef>
                <a:spcPts val="1000"/>
              </a:spcBef>
              <a:spcAft>
                <a:spcPts val="0"/>
              </a:spcAft>
              <a:buClr>
                <a:srgbClr val="45515E"/>
              </a:buClr>
              <a:buSzPct val="100000"/>
              <a:buChar char="❖"/>
            </a:pPr>
            <a:r>
              <a:rPr lang="en-US" sz="3587"/>
              <a:t> what is the most accurate test in diabetic pt ?</a:t>
            </a:r>
            <a:endParaRPr sz="3587"/>
          </a:p>
          <a:p>
            <a:pPr indent="-229315" lvl="1" marL="685800" rtl="0" algn="l">
              <a:lnSpc>
                <a:spcPct val="90000"/>
              </a:lnSpc>
              <a:spcBef>
                <a:spcPts val="500"/>
              </a:spcBef>
              <a:spcAft>
                <a:spcPts val="0"/>
              </a:spcAft>
              <a:buClr>
                <a:srgbClr val="1155CC"/>
              </a:buClr>
              <a:buSzPct val="100000"/>
              <a:buChar char="o"/>
            </a:pPr>
            <a:r>
              <a:rPr lang="en-US" sz="3187">
                <a:solidFill>
                  <a:srgbClr val="1155CC"/>
                </a:solidFill>
              </a:rPr>
              <a:t>P</a:t>
            </a:r>
            <a:r>
              <a:rPr b="1" lang="en-US" sz="3187">
                <a:solidFill>
                  <a:srgbClr val="1155CC"/>
                </a:solidFill>
              </a:rPr>
              <a:t>hosphatidylglycerol </a:t>
            </a:r>
            <a:endParaRPr b="1" sz="3187">
              <a:solidFill>
                <a:srgbClr val="1155CC"/>
              </a:solidFill>
            </a:endParaRPr>
          </a:p>
          <a:p>
            <a:pPr indent="-64135" lvl="0" marL="228600" rtl="0" algn="l">
              <a:lnSpc>
                <a:spcPct val="90000"/>
              </a:lnSpc>
              <a:spcBef>
                <a:spcPts val="1000"/>
              </a:spcBef>
              <a:spcAft>
                <a:spcPts val="0"/>
              </a:spcAft>
              <a:buClr>
                <a:srgbClr val="45515E"/>
              </a:buClr>
              <a:buSzPct val="78048"/>
              <a:buNone/>
            </a:pPr>
            <a:r>
              <a:t/>
            </a:r>
            <a:endParaRPr b="1" sz="3587"/>
          </a:p>
        </p:txBody>
      </p:sp>
      <p:grpSp>
        <p:nvGrpSpPr>
          <p:cNvPr id="2214" name="Google Shape;2214;p249"/>
          <p:cNvGrpSpPr/>
          <p:nvPr/>
        </p:nvGrpSpPr>
        <p:grpSpPr>
          <a:xfrm>
            <a:off x="8400395" y="1305010"/>
            <a:ext cx="2953273" cy="2334955"/>
            <a:chOff x="7739021" y="843361"/>
            <a:chExt cx="3614777" cy="2670046"/>
          </a:xfrm>
        </p:grpSpPr>
        <p:pic>
          <p:nvPicPr>
            <p:cNvPr id="2215" name="Google Shape;2215;p249"/>
            <p:cNvPicPr preferRelativeResize="0"/>
            <p:nvPr/>
          </p:nvPicPr>
          <p:blipFill rotWithShape="1">
            <a:blip r:embed="rId3">
              <a:alphaModFix/>
            </a:blip>
            <a:srcRect b="0" l="0" r="0" t="0"/>
            <a:stretch/>
          </p:blipFill>
          <p:spPr>
            <a:xfrm>
              <a:off x="7739021" y="1164432"/>
              <a:ext cx="3614777" cy="2348975"/>
            </a:xfrm>
            <a:prstGeom prst="rect">
              <a:avLst/>
            </a:prstGeom>
            <a:noFill/>
            <a:ln>
              <a:noFill/>
            </a:ln>
          </p:spPr>
        </p:pic>
        <p:sp>
          <p:nvSpPr>
            <p:cNvPr id="2216" name="Google Shape;2216;p249"/>
            <p:cNvSpPr/>
            <p:nvPr/>
          </p:nvSpPr>
          <p:spPr>
            <a:xfrm>
              <a:off x="7760771" y="843361"/>
              <a:ext cx="434798"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5400" cap="none">
                  <a:solidFill>
                    <a:srgbClr val="2F6B09"/>
                  </a:solidFill>
                  <a:latin typeface="Calibri"/>
                  <a:ea typeface="Calibri"/>
                  <a:cs typeface="Calibri"/>
                  <a:sym typeface="Calibri"/>
                </a:rPr>
                <a:t>a</a:t>
              </a:r>
              <a:endParaRPr b="1" sz="5400" cap="none">
                <a:solidFill>
                  <a:srgbClr val="2F6B09"/>
                </a:solidFill>
                <a:latin typeface="Calibri"/>
                <a:ea typeface="Calibri"/>
                <a:cs typeface="Calibri"/>
                <a:sym typeface="Calibri"/>
              </a:endParaRPr>
            </a:p>
          </p:txBody>
        </p:sp>
      </p:grpSp>
      <p:grpSp>
        <p:nvGrpSpPr>
          <p:cNvPr id="2217" name="Google Shape;2217;p249"/>
          <p:cNvGrpSpPr/>
          <p:nvPr/>
        </p:nvGrpSpPr>
        <p:grpSpPr>
          <a:xfrm>
            <a:off x="8401188" y="3618357"/>
            <a:ext cx="2953392" cy="2522809"/>
            <a:chOff x="7195625" y="3164282"/>
            <a:chExt cx="4464014" cy="3693717"/>
          </a:xfrm>
        </p:grpSpPr>
        <p:pic>
          <p:nvPicPr>
            <p:cNvPr id="2218" name="Google Shape;2218;p249"/>
            <p:cNvPicPr preferRelativeResize="0"/>
            <p:nvPr/>
          </p:nvPicPr>
          <p:blipFill rotWithShape="1">
            <a:blip r:embed="rId4">
              <a:alphaModFix/>
            </a:blip>
            <a:srcRect b="0" l="0" r="0" t="0"/>
            <a:stretch/>
          </p:blipFill>
          <p:spPr>
            <a:xfrm>
              <a:off x="7223760" y="3228540"/>
              <a:ext cx="4435879" cy="3629459"/>
            </a:xfrm>
            <a:prstGeom prst="rect">
              <a:avLst/>
            </a:prstGeom>
            <a:noFill/>
            <a:ln>
              <a:noFill/>
            </a:ln>
          </p:spPr>
        </p:pic>
        <p:sp>
          <p:nvSpPr>
            <p:cNvPr id="2219" name="Google Shape;2219;p249"/>
            <p:cNvSpPr/>
            <p:nvPr/>
          </p:nvSpPr>
          <p:spPr>
            <a:xfrm>
              <a:off x="7195625" y="3164282"/>
              <a:ext cx="556563"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5400" cap="none">
                  <a:solidFill>
                    <a:srgbClr val="2F6B09"/>
                  </a:solidFill>
                  <a:latin typeface="Calibri"/>
                  <a:ea typeface="Calibri"/>
                  <a:cs typeface="Calibri"/>
                  <a:sym typeface="Calibri"/>
                </a:rPr>
                <a:t>b</a:t>
              </a:r>
              <a:endParaRPr b="1" sz="5400" cap="none">
                <a:solidFill>
                  <a:srgbClr val="2F6B09"/>
                </a:solidFill>
                <a:latin typeface="Calibri"/>
                <a:ea typeface="Calibri"/>
                <a:cs typeface="Calibri"/>
                <a:sym typeface="Calibri"/>
              </a:endParaRPr>
            </a:p>
          </p:txBody>
        </p:sp>
      </p:grpSp>
    </p:spTree>
  </p:cSld>
  <p:clrMapOvr>
    <a:masterClrMapping/>
  </p:clrMapOvr>
</p:sld>
</file>

<file path=ppt/slides/slide2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3" name="Shape 2223"/>
        <p:cNvGrpSpPr/>
        <p:nvPr/>
      </p:nvGrpSpPr>
      <p:grpSpPr>
        <a:xfrm>
          <a:off x="0" y="0"/>
          <a:ext cx="0" cy="0"/>
          <a:chOff x="0" y="0"/>
          <a:chExt cx="0" cy="0"/>
        </a:xfrm>
      </p:grpSpPr>
      <p:sp>
        <p:nvSpPr>
          <p:cNvPr id="2224" name="Google Shape;2224;p250"/>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8   </a:t>
            </a:r>
            <a:endParaRPr/>
          </a:p>
        </p:txBody>
      </p:sp>
      <p:sp>
        <p:nvSpPr>
          <p:cNvPr id="2225" name="Google Shape;2225;p250"/>
          <p:cNvSpPr txBox="1"/>
          <p:nvPr>
            <p:ph idx="1" type="body"/>
          </p:nvPr>
        </p:nvSpPr>
        <p:spPr>
          <a:xfrm>
            <a:off x="838200" y="1305025"/>
            <a:ext cx="9315600" cy="48720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45515E"/>
              </a:buClr>
              <a:buSzPts val="2800"/>
              <a:buNone/>
            </a:pPr>
            <a:r>
              <a:rPr lang="en-US"/>
              <a:t>38 years’ female with </a:t>
            </a:r>
            <a:r>
              <a:rPr lang="en-US"/>
              <a:t>twin</a:t>
            </a:r>
            <a:r>
              <a:rPr lang="en-US"/>
              <a:t> pregnancy 32 weeks, came with abdominal pain, and this CTG &gt;&gt;</a:t>
            </a:r>
            <a:endParaRPr/>
          </a:p>
          <a:p>
            <a:pPr indent="-228600" lvl="0" marL="228600" rtl="0" algn="l">
              <a:lnSpc>
                <a:spcPct val="90000"/>
              </a:lnSpc>
              <a:spcBef>
                <a:spcPts val="1000"/>
              </a:spcBef>
              <a:spcAft>
                <a:spcPts val="0"/>
              </a:spcAft>
              <a:buClr>
                <a:srgbClr val="45515E"/>
              </a:buClr>
              <a:buSzPts val="2800"/>
              <a:buChar char="❖"/>
            </a:pPr>
            <a:r>
              <a:rPr lang="en-US"/>
              <a:t>Question relevant to history? </a:t>
            </a:r>
            <a:endParaRPr/>
          </a:p>
          <a:p>
            <a:pPr indent="-228600" lvl="1" marL="685800" rtl="0" algn="l">
              <a:lnSpc>
                <a:spcPct val="90000"/>
              </a:lnSpc>
              <a:spcBef>
                <a:spcPts val="500"/>
              </a:spcBef>
              <a:spcAft>
                <a:spcPts val="0"/>
              </a:spcAft>
              <a:buClr>
                <a:srgbClr val="45515E"/>
              </a:buClr>
              <a:buSzPts val="2400"/>
              <a:buChar char="o"/>
            </a:pPr>
            <a:r>
              <a:rPr lang="en-US"/>
              <a:t>AS MENTION ABOVE</a:t>
            </a:r>
            <a:endParaRPr/>
          </a:p>
          <a:p>
            <a:pPr indent="-228600" lvl="0" marL="228600" rtl="0" algn="l">
              <a:lnSpc>
                <a:spcPct val="90000"/>
              </a:lnSpc>
              <a:spcBef>
                <a:spcPts val="1000"/>
              </a:spcBef>
              <a:spcAft>
                <a:spcPts val="0"/>
              </a:spcAft>
              <a:buClr>
                <a:srgbClr val="45515E"/>
              </a:buClr>
              <a:buSzPts val="2800"/>
              <a:buChar char="❖"/>
            </a:pPr>
            <a:r>
              <a:rPr lang="en-US"/>
              <a:t>she came with 2 cm dilation, Long cervix and intact membrane, Your Diagnosis?</a:t>
            </a:r>
            <a:endParaRPr/>
          </a:p>
          <a:p>
            <a:pPr indent="-234950" lvl="1" marL="685800" rtl="0" algn="l">
              <a:lnSpc>
                <a:spcPct val="90000"/>
              </a:lnSpc>
              <a:spcBef>
                <a:spcPts val="500"/>
              </a:spcBef>
              <a:spcAft>
                <a:spcPts val="0"/>
              </a:spcAft>
              <a:buClr>
                <a:srgbClr val="1155CC"/>
              </a:buClr>
              <a:buSzPts val="2500"/>
              <a:buChar char="o"/>
            </a:pPr>
            <a:r>
              <a:rPr lang="en-US" sz="2500">
                <a:solidFill>
                  <a:srgbClr val="1155CC"/>
                </a:solidFill>
              </a:rPr>
              <a:t>Preterm labor</a:t>
            </a:r>
            <a:endParaRPr sz="2500">
              <a:solidFill>
                <a:srgbClr val="1155CC"/>
              </a:solidFill>
            </a:endParaRPr>
          </a:p>
          <a:p>
            <a:pPr indent="-228600" lvl="0" marL="228600" rtl="0" algn="l">
              <a:lnSpc>
                <a:spcPct val="90000"/>
              </a:lnSpc>
              <a:spcBef>
                <a:spcPts val="1000"/>
              </a:spcBef>
              <a:spcAft>
                <a:spcPts val="0"/>
              </a:spcAft>
              <a:buClr>
                <a:srgbClr val="45515E"/>
              </a:buClr>
              <a:buSzPts val="2800"/>
              <a:buChar char="❖"/>
            </a:pPr>
            <a:r>
              <a:rPr lang="en-US"/>
              <a:t>Your management?</a:t>
            </a:r>
            <a:endParaRPr/>
          </a:p>
          <a:p>
            <a:pPr indent="-228600" lvl="1" marL="685800" rtl="0" algn="l">
              <a:lnSpc>
                <a:spcPct val="90000"/>
              </a:lnSpc>
              <a:spcBef>
                <a:spcPts val="500"/>
              </a:spcBef>
              <a:spcAft>
                <a:spcPts val="0"/>
              </a:spcAft>
              <a:buClr>
                <a:srgbClr val="45515E"/>
              </a:buClr>
              <a:buSzPts val="2400"/>
              <a:buChar char="o"/>
            </a:pPr>
            <a:r>
              <a:rPr lang="en-US" sz="2500">
                <a:solidFill>
                  <a:srgbClr val="1155CC"/>
                </a:solidFill>
              </a:rPr>
              <a:t>Admission, IV fluid, Prophylactic antibiotic, antenatal corticosteroid, Tocolytics</a:t>
            </a:r>
            <a:r>
              <a:rPr lang="en-US"/>
              <a:t>.</a:t>
            </a:r>
            <a:endParaRPr/>
          </a:p>
        </p:txBody>
      </p:sp>
    </p:spTree>
  </p:cSld>
  <p:clrMapOvr>
    <a:masterClrMapping/>
  </p:clrMapOvr>
</p:sld>
</file>

<file path=ppt/slides/slide2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0" name="Shape 2230"/>
        <p:cNvGrpSpPr/>
        <p:nvPr/>
      </p:nvGrpSpPr>
      <p:grpSpPr>
        <a:xfrm>
          <a:off x="0" y="0"/>
          <a:ext cx="0" cy="0"/>
          <a:chOff x="0" y="0"/>
          <a:chExt cx="0" cy="0"/>
        </a:xfrm>
      </p:grpSpPr>
      <p:sp>
        <p:nvSpPr>
          <p:cNvPr id="2231" name="Google Shape;2231;g1afdecca7d6ddd49_0"/>
          <p:cNvSpPr txBox="1"/>
          <p:nvPr>
            <p:ph type="title"/>
          </p:nvPr>
        </p:nvSpPr>
        <p:spPr>
          <a:xfrm>
            <a:off x="838200" y="365125"/>
            <a:ext cx="10515600" cy="762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Mini OSCE - 9</a:t>
            </a:r>
            <a:endParaRPr/>
          </a:p>
        </p:txBody>
      </p:sp>
      <p:sp>
        <p:nvSpPr>
          <p:cNvPr id="2232" name="Google Shape;2232;g1afdecca7d6ddd49_0"/>
          <p:cNvSpPr txBox="1"/>
          <p:nvPr>
            <p:ph idx="1" type="body"/>
          </p:nvPr>
        </p:nvSpPr>
        <p:spPr>
          <a:xfrm>
            <a:off x="838200" y="1305026"/>
            <a:ext cx="10515600" cy="4872000"/>
          </a:xfrm>
          <a:prstGeom prst="rect">
            <a:avLst/>
          </a:prstGeom>
        </p:spPr>
        <p:txBody>
          <a:bodyPr anchorCtr="0" anchor="t" bIns="45700" lIns="91425" spcFirstLastPara="1" rIns="91425" wrap="square" tIns="45700">
            <a:normAutofit fontScale="40000" lnSpcReduction="20000"/>
          </a:bodyPr>
          <a:lstStyle/>
          <a:p>
            <a:pPr indent="0" lvl="0" marL="0" rtl="0" algn="l">
              <a:spcBef>
                <a:spcPts val="1000"/>
              </a:spcBef>
              <a:spcAft>
                <a:spcPts val="0"/>
              </a:spcAft>
              <a:buNone/>
            </a:pPr>
            <a:r>
              <a:rPr lang="en-US"/>
              <a:t>1) Name of this procudure?</a:t>
            </a:r>
            <a:endParaRPr/>
          </a:p>
          <a:p>
            <a:pPr indent="0" lvl="0" marL="0" rtl="0" algn="l">
              <a:spcBef>
                <a:spcPts val="1000"/>
              </a:spcBef>
              <a:spcAft>
                <a:spcPts val="0"/>
              </a:spcAft>
              <a:buNone/>
            </a:pPr>
            <a:r>
              <a:rPr lang="en-US"/>
              <a:t>Cervical cerculage </a:t>
            </a:r>
            <a:endParaRPr/>
          </a:p>
          <a:p>
            <a:pPr indent="0" lvl="0" marL="0" rtl="0" algn="l">
              <a:spcBef>
                <a:spcPts val="1000"/>
              </a:spcBef>
              <a:spcAft>
                <a:spcPts val="0"/>
              </a:spcAft>
              <a:buNone/>
            </a:pPr>
            <a:r>
              <a:t/>
            </a:r>
            <a:endParaRPr/>
          </a:p>
          <a:p>
            <a:pPr indent="0" lvl="0" marL="0" rtl="0" algn="l">
              <a:spcBef>
                <a:spcPts val="1000"/>
              </a:spcBef>
              <a:spcAft>
                <a:spcPts val="0"/>
              </a:spcAft>
              <a:buNone/>
            </a:pPr>
            <a:r>
              <a:rPr lang="en-US"/>
              <a:t>2)Indication?</a:t>
            </a:r>
            <a:endParaRPr/>
          </a:p>
          <a:p>
            <a:pPr indent="0" lvl="0" marL="0" rtl="0" algn="l">
              <a:spcBef>
                <a:spcPts val="1000"/>
              </a:spcBef>
              <a:spcAft>
                <a:spcPts val="0"/>
              </a:spcAft>
              <a:buNone/>
            </a:pPr>
            <a:r>
              <a:rPr lang="en-US"/>
              <a:t>Cervical incompetence </a:t>
            </a:r>
            <a:endParaRPr/>
          </a:p>
          <a:p>
            <a:pPr indent="0" lvl="0" marL="0" rtl="0" algn="l">
              <a:spcBef>
                <a:spcPts val="1000"/>
              </a:spcBef>
              <a:spcAft>
                <a:spcPts val="0"/>
              </a:spcAft>
              <a:buNone/>
            </a:pPr>
            <a:r>
              <a:t/>
            </a:r>
            <a:endParaRPr/>
          </a:p>
          <a:p>
            <a:pPr indent="0" lvl="0" marL="0" rtl="0" algn="l">
              <a:spcBef>
                <a:spcPts val="1000"/>
              </a:spcBef>
              <a:spcAft>
                <a:spcPts val="0"/>
              </a:spcAft>
              <a:buNone/>
            </a:pPr>
            <a:r>
              <a:rPr lang="en-US"/>
              <a:t>3) Causes of this problem? (mention 4)        </a:t>
            </a:r>
            <a:endParaRPr/>
          </a:p>
          <a:p>
            <a:pPr indent="0" lvl="0" marL="0" rtl="0" algn="l">
              <a:spcBef>
                <a:spcPts val="1000"/>
              </a:spcBef>
              <a:spcAft>
                <a:spcPts val="0"/>
              </a:spcAft>
              <a:buNone/>
            </a:pPr>
            <a:r>
              <a:rPr lang="en-US"/>
              <a:t>1.Previous kone biopsy or LEEP  </a:t>
            </a:r>
            <a:endParaRPr/>
          </a:p>
          <a:p>
            <a:pPr indent="0" lvl="0" marL="0" rtl="0" algn="l">
              <a:spcBef>
                <a:spcPts val="1000"/>
              </a:spcBef>
              <a:spcAft>
                <a:spcPts val="0"/>
              </a:spcAft>
              <a:buNone/>
            </a:pPr>
            <a:r>
              <a:rPr lang="en-US"/>
              <a:t>2.Cervical trauma in previous deliveries </a:t>
            </a:r>
            <a:endParaRPr/>
          </a:p>
          <a:p>
            <a:pPr indent="0" lvl="0" marL="0" rtl="0" algn="l">
              <a:spcBef>
                <a:spcPts val="1000"/>
              </a:spcBef>
              <a:spcAft>
                <a:spcPts val="0"/>
              </a:spcAft>
              <a:buNone/>
            </a:pPr>
            <a:r>
              <a:rPr lang="en-US"/>
              <a:t>3.Short cervix &lt;2.5 cm</a:t>
            </a:r>
            <a:endParaRPr/>
          </a:p>
          <a:p>
            <a:pPr indent="0" lvl="0" marL="0" rtl="0" algn="l">
              <a:spcBef>
                <a:spcPts val="1000"/>
              </a:spcBef>
              <a:spcAft>
                <a:spcPts val="0"/>
              </a:spcAft>
              <a:buNone/>
            </a:pPr>
            <a:r>
              <a:rPr lang="en-US"/>
              <a:t>4.Previous termination of pregnancy </a:t>
            </a:r>
            <a:endParaRPr/>
          </a:p>
          <a:p>
            <a:pPr indent="0" lvl="0" marL="0" rtl="0" algn="l">
              <a:spcBef>
                <a:spcPts val="1000"/>
              </a:spcBef>
              <a:spcAft>
                <a:spcPts val="0"/>
              </a:spcAft>
              <a:buNone/>
            </a:pPr>
            <a:r>
              <a:t/>
            </a:r>
            <a:endParaRPr/>
          </a:p>
          <a:p>
            <a:pPr indent="0" lvl="0" marL="0" rtl="0" algn="l">
              <a:spcBef>
                <a:spcPts val="1000"/>
              </a:spcBef>
              <a:spcAft>
                <a:spcPts val="0"/>
              </a:spcAft>
              <a:buNone/>
            </a:pPr>
            <a:r>
              <a:rPr lang="en-US"/>
              <a:t>4)At what gestational age this procedure is done and why ?</a:t>
            </a:r>
            <a:endParaRPr/>
          </a:p>
          <a:p>
            <a:pPr indent="0" lvl="0" marL="0" rtl="0" algn="l">
              <a:spcBef>
                <a:spcPts val="1000"/>
              </a:spcBef>
              <a:spcAft>
                <a:spcPts val="0"/>
              </a:spcAft>
              <a:buNone/>
            </a:pPr>
            <a:r>
              <a:rPr lang="en-US"/>
              <a:t>14 weeks, to bypass the high risk of miscarriage and to make sure that the fetus is healthy </a:t>
            </a:r>
            <a:endParaRPr/>
          </a:p>
          <a:p>
            <a:pPr indent="0" lvl="0" marL="0" rtl="0" algn="l">
              <a:spcBef>
                <a:spcPts val="1000"/>
              </a:spcBef>
              <a:spcAft>
                <a:spcPts val="0"/>
              </a:spcAft>
              <a:buNone/>
            </a:pPr>
            <a:r>
              <a:t/>
            </a:r>
            <a:endParaRPr/>
          </a:p>
          <a:p>
            <a:pPr indent="0" lvl="0" marL="0" rtl="0" algn="l">
              <a:spcBef>
                <a:spcPts val="1000"/>
              </a:spcBef>
              <a:spcAft>
                <a:spcPts val="0"/>
              </a:spcAft>
              <a:buNone/>
            </a:pPr>
            <a:r>
              <a:rPr lang="en-US"/>
              <a:t>5) When to remove ? (mention 3)</a:t>
            </a:r>
            <a:endParaRPr/>
          </a:p>
          <a:p>
            <a:pPr indent="0" lvl="0" marL="0" rtl="0" algn="l">
              <a:spcBef>
                <a:spcPts val="1000"/>
              </a:spcBef>
              <a:spcAft>
                <a:spcPts val="0"/>
              </a:spcAft>
              <a:buNone/>
            </a:pPr>
            <a:r>
              <a:rPr lang="en-US"/>
              <a:t>1.ln case of preterm labor </a:t>
            </a:r>
            <a:endParaRPr/>
          </a:p>
          <a:p>
            <a:pPr indent="0" lvl="0" marL="0" rtl="0" algn="l">
              <a:spcBef>
                <a:spcPts val="1000"/>
              </a:spcBef>
              <a:spcAft>
                <a:spcPts val="0"/>
              </a:spcAft>
              <a:buNone/>
            </a:pPr>
            <a:r>
              <a:rPr lang="en-US"/>
              <a:t>2.At 37 weeks </a:t>
            </a:r>
            <a:endParaRPr/>
          </a:p>
          <a:p>
            <a:pPr indent="0" lvl="0" marL="0" rtl="0" algn="l">
              <a:spcBef>
                <a:spcPts val="1000"/>
              </a:spcBef>
              <a:spcAft>
                <a:spcPts val="0"/>
              </a:spcAft>
              <a:buNone/>
            </a:pPr>
            <a:r>
              <a:rPr lang="en-US"/>
              <a:t>3.Miscarriage </a:t>
            </a:r>
            <a:endParaRPr/>
          </a:p>
        </p:txBody>
      </p:sp>
      <p:pic>
        <p:nvPicPr>
          <p:cNvPr id="2233" name="Google Shape;2233;g1afdecca7d6ddd49_0"/>
          <p:cNvPicPr preferRelativeResize="0"/>
          <p:nvPr/>
        </p:nvPicPr>
        <p:blipFill>
          <a:blip r:embed="rId3">
            <a:alphaModFix/>
          </a:blip>
          <a:stretch>
            <a:fillRect/>
          </a:stretch>
        </p:blipFill>
        <p:spPr>
          <a:xfrm>
            <a:off x="7311324" y="1127424"/>
            <a:ext cx="3832899" cy="4872000"/>
          </a:xfrm>
          <a:prstGeom prst="rect">
            <a:avLst/>
          </a:prstGeom>
          <a:noFill/>
          <a:ln>
            <a:noFill/>
          </a:ln>
        </p:spPr>
      </p:pic>
    </p:spTree>
  </p:cSld>
  <p:clrMapOvr>
    <a:masterClrMapping/>
  </p:clrMapOvr>
</p:sld>
</file>

<file path=ppt/slides/slide2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8" name="Shape 2238"/>
        <p:cNvGrpSpPr/>
        <p:nvPr/>
      </p:nvGrpSpPr>
      <p:grpSpPr>
        <a:xfrm>
          <a:off x="0" y="0"/>
          <a:ext cx="0" cy="0"/>
          <a:chOff x="0" y="0"/>
          <a:chExt cx="0" cy="0"/>
        </a:xfrm>
      </p:grpSpPr>
      <p:sp>
        <p:nvSpPr>
          <p:cNvPr id="2239" name="Google Shape;2239;g2eeb524d1608480b_0"/>
          <p:cNvSpPr txBox="1"/>
          <p:nvPr>
            <p:ph type="title"/>
          </p:nvPr>
        </p:nvSpPr>
        <p:spPr>
          <a:xfrm>
            <a:off x="838200" y="365125"/>
            <a:ext cx="10515600" cy="762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Station 10</a:t>
            </a:r>
            <a:endParaRPr/>
          </a:p>
        </p:txBody>
      </p:sp>
      <p:sp>
        <p:nvSpPr>
          <p:cNvPr id="2240" name="Google Shape;2240;g2eeb524d1608480b_0"/>
          <p:cNvSpPr txBox="1"/>
          <p:nvPr>
            <p:ph idx="1" type="body"/>
          </p:nvPr>
        </p:nvSpPr>
        <p:spPr>
          <a:xfrm>
            <a:off x="838200" y="1305026"/>
            <a:ext cx="10515600" cy="4872000"/>
          </a:xfrm>
          <a:prstGeom prst="rect">
            <a:avLst/>
          </a:prstGeom>
        </p:spPr>
        <p:txBody>
          <a:bodyPr anchorCtr="0" anchor="t" bIns="45700" lIns="91425" spcFirstLastPara="1" rIns="91425" wrap="square" tIns="45700">
            <a:normAutofit fontScale="47500" lnSpcReduction="20000"/>
          </a:bodyPr>
          <a:lstStyle/>
          <a:p>
            <a:pPr indent="0" lvl="0" marL="0" rtl="0" algn="l">
              <a:spcBef>
                <a:spcPts val="1000"/>
              </a:spcBef>
              <a:spcAft>
                <a:spcPts val="0"/>
              </a:spcAft>
              <a:buNone/>
            </a:pPr>
            <a:r>
              <a:rPr lang="en-US"/>
              <a:t>female patient came with abdominal contractions pain, GA 32:</a:t>
            </a:r>
            <a:endParaRPr/>
          </a:p>
          <a:p>
            <a:pPr indent="0" lvl="0" marL="0" rtl="0" algn="l">
              <a:spcBef>
                <a:spcPts val="1000"/>
              </a:spcBef>
              <a:spcAft>
                <a:spcPts val="0"/>
              </a:spcAft>
              <a:buNone/>
            </a:pPr>
            <a:r>
              <a:rPr lang="en-US"/>
              <a:t>a-what is the name of this test?</a:t>
            </a:r>
            <a:endParaRPr/>
          </a:p>
          <a:p>
            <a:pPr indent="0" lvl="0" marL="0" rtl="0" algn="l">
              <a:spcBef>
                <a:spcPts val="1000"/>
              </a:spcBef>
              <a:spcAft>
                <a:spcPts val="0"/>
              </a:spcAft>
              <a:buNone/>
            </a:pPr>
            <a:r>
              <a:rPr lang="en-US"/>
              <a:t> Lamellar Body Count </a:t>
            </a:r>
            <a:endParaRPr/>
          </a:p>
          <a:p>
            <a:pPr indent="0" lvl="0" marL="0" rtl="0" algn="l">
              <a:spcBef>
                <a:spcPts val="1000"/>
              </a:spcBef>
              <a:spcAft>
                <a:spcPts val="0"/>
              </a:spcAft>
              <a:buNone/>
            </a:pPr>
            <a:r>
              <a:rPr lang="en-US"/>
              <a:t>b-reflect for what?</a:t>
            </a:r>
            <a:endParaRPr/>
          </a:p>
          <a:p>
            <a:pPr indent="0" lvl="0" marL="0" rtl="0" algn="l">
              <a:spcBef>
                <a:spcPts val="1000"/>
              </a:spcBef>
              <a:spcAft>
                <a:spcPts val="0"/>
              </a:spcAft>
              <a:buNone/>
            </a:pPr>
            <a:r>
              <a:rPr lang="en-US"/>
              <a:t> surfactant concentration </a:t>
            </a:r>
            <a:endParaRPr/>
          </a:p>
          <a:p>
            <a:pPr indent="0" lvl="0" marL="0" rtl="0" algn="l">
              <a:spcBef>
                <a:spcPts val="1000"/>
              </a:spcBef>
              <a:spcAft>
                <a:spcPts val="0"/>
              </a:spcAft>
              <a:buNone/>
            </a:pPr>
            <a:r>
              <a:t/>
            </a:r>
            <a:endParaRPr/>
          </a:p>
          <a:p>
            <a:pPr indent="0" lvl="0" marL="0" rtl="0" algn="l">
              <a:spcBef>
                <a:spcPts val="1000"/>
              </a:spcBef>
              <a:spcAft>
                <a:spcPts val="0"/>
              </a:spcAft>
              <a:buNone/>
            </a:pPr>
            <a:r>
              <a:rPr lang="en-US"/>
              <a:t>C-if the reading was 22.000 what is the name of the result?</a:t>
            </a:r>
            <a:endParaRPr/>
          </a:p>
          <a:p>
            <a:pPr indent="0" lvl="0" marL="0" rtl="0" algn="l">
              <a:spcBef>
                <a:spcPts val="1000"/>
              </a:spcBef>
              <a:spcAft>
                <a:spcPts val="0"/>
              </a:spcAft>
              <a:buNone/>
            </a:pPr>
            <a:r>
              <a:rPr lang="en-US"/>
              <a:t>transitional perform L/S and PG </a:t>
            </a:r>
            <a:endParaRPr/>
          </a:p>
          <a:p>
            <a:pPr indent="0" lvl="0" marL="0" rtl="0" algn="l">
              <a:spcBef>
                <a:spcPts val="1000"/>
              </a:spcBef>
              <a:spcAft>
                <a:spcPts val="0"/>
              </a:spcAft>
              <a:buNone/>
            </a:pPr>
            <a:r>
              <a:rPr lang="en-US"/>
              <a:t>d-what is the next step?</a:t>
            </a:r>
            <a:endParaRPr/>
          </a:p>
          <a:p>
            <a:pPr indent="0" lvl="0" marL="0" rtl="0" algn="l">
              <a:spcBef>
                <a:spcPts val="1000"/>
              </a:spcBef>
              <a:spcAft>
                <a:spcPts val="0"/>
              </a:spcAft>
              <a:buNone/>
            </a:pPr>
            <a:r>
              <a:rPr lang="en-US"/>
              <a:t> L/S ratio and PG </a:t>
            </a:r>
            <a:endParaRPr/>
          </a:p>
          <a:p>
            <a:pPr indent="0" lvl="0" marL="0" rtl="0" algn="l">
              <a:spcBef>
                <a:spcPts val="1000"/>
              </a:spcBef>
              <a:spcAft>
                <a:spcPts val="0"/>
              </a:spcAft>
              <a:buNone/>
            </a:pPr>
            <a:r>
              <a:rPr lang="en-US"/>
              <a:t>e-if there is gush of fluid what is your probable diagnosis?</a:t>
            </a:r>
            <a:endParaRPr/>
          </a:p>
          <a:p>
            <a:pPr indent="0" lvl="0" marL="0" rtl="0" algn="l">
              <a:spcBef>
                <a:spcPts val="1000"/>
              </a:spcBef>
              <a:spcAft>
                <a:spcPts val="0"/>
              </a:spcAft>
              <a:buNone/>
            </a:pPr>
            <a:r>
              <a:rPr lang="en-US"/>
              <a:t> PROM </a:t>
            </a:r>
            <a:endParaRPr/>
          </a:p>
          <a:p>
            <a:pPr indent="0" lvl="0" marL="0" rtl="0" algn="l">
              <a:spcBef>
                <a:spcPts val="1000"/>
              </a:spcBef>
              <a:spcAft>
                <a:spcPts val="0"/>
              </a:spcAft>
              <a:buNone/>
            </a:pPr>
            <a:r>
              <a:rPr lang="en-US"/>
              <a:t>f-how you will diagnose PPROM clinically?</a:t>
            </a:r>
            <a:endParaRPr/>
          </a:p>
          <a:p>
            <a:pPr indent="0" lvl="0" marL="0" rtl="0" algn="l">
              <a:spcBef>
                <a:spcPts val="1000"/>
              </a:spcBef>
              <a:spcAft>
                <a:spcPts val="0"/>
              </a:spcAft>
              <a:buNone/>
            </a:pPr>
            <a:r>
              <a:rPr lang="en-US"/>
              <a:t>Gush of fluid, uterine contraction </a:t>
            </a:r>
            <a:endParaRPr/>
          </a:p>
          <a:p>
            <a:pPr indent="0" lvl="0" marL="0" rtl="0" algn="l">
              <a:spcBef>
                <a:spcPts val="1000"/>
              </a:spcBef>
              <a:spcAft>
                <a:spcPts val="0"/>
              </a:spcAft>
              <a:buNone/>
            </a:pPr>
            <a:r>
              <a:t/>
            </a:r>
            <a:endParaRPr/>
          </a:p>
          <a:p>
            <a:pPr indent="0" lvl="0" marL="0" rtl="0" algn="l">
              <a:spcBef>
                <a:spcPts val="1000"/>
              </a:spcBef>
              <a:spcAft>
                <a:spcPts val="0"/>
              </a:spcAft>
              <a:buNone/>
            </a:pPr>
            <a:r>
              <a:rPr lang="en-US"/>
              <a:t>g-what is you're management?</a:t>
            </a:r>
            <a:endParaRPr/>
          </a:p>
          <a:p>
            <a:pPr indent="0" lvl="0" marL="0" rtl="0" algn="l">
              <a:spcBef>
                <a:spcPts val="1000"/>
              </a:spcBef>
              <a:spcAft>
                <a:spcPts val="0"/>
              </a:spcAft>
              <a:buNone/>
            </a:pPr>
            <a:r>
              <a:rPr lang="en-US"/>
              <a:t>Atosiban (tractocile),CCB,Bmimetics,NSAIDS, MgSo4</a:t>
            </a:r>
            <a:endParaRPr/>
          </a:p>
        </p:txBody>
      </p:sp>
      <p:pic>
        <p:nvPicPr>
          <p:cNvPr id="2241" name="Google Shape;2241;g2eeb524d1608480b_0"/>
          <p:cNvPicPr preferRelativeResize="0"/>
          <p:nvPr/>
        </p:nvPicPr>
        <p:blipFill>
          <a:blip r:embed="rId3">
            <a:alphaModFix/>
          </a:blip>
          <a:stretch>
            <a:fillRect/>
          </a:stretch>
        </p:blipFill>
        <p:spPr>
          <a:xfrm>
            <a:off x="6396210" y="1960301"/>
            <a:ext cx="5162550" cy="2752725"/>
          </a:xfrm>
          <a:prstGeom prst="rect">
            <a:avLst/>
          </a:prstGeom>
          <a:noFill/>
          <a:ln>
            <a:noFill/>
          </a:ln>
        </p:spPr>
      </p:pic>
    </p:spTree>
  </p:cSld>
  <p:clrMapOvr>
    <a:masterClrMapping/>
  </p:clrMapOvr>
</p:sld>
</file>

<file path=ppt/slides/slide2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5" name="Shape 2245"/>
        <p:cNvGrpSpPr/>
        <p:nvPr/>
      </p:nvGrpSpPr>
      <p:grpSpPr>
        <a:xfrm>
          <a:off x="0" y="0"/>
          <a:ext cx="0" cy="0"/>
          <a:chOff x="0" y="0"/>
          <a:chExt cx="0" cy="0"/>
        </a:xfrm>
      </p:grpSpPr>
      <p:sp>
        <p:nvSpPr>
          <p:cNvPr id="2246" name="Google Shape;2246;p25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45515E"/>
              </a:buClr>
              <a:buSzPts val="6000"/>
              <a:buFont typeface="Calibri"/>
              <a:buNone/>
            </a:pPr>
            <a:r>
              <a:rPr b="1" lang="en-US"/>
              <a:t>Preterm prelabor rupture of membranes </a:t>
            </a:r>
            <a:endParaRPr/>
          </a:p>
        </p:txBody>
      </p:sp>
    </p:spTree>
  </p:cSld>
  <p:clrMapOvr>
    <a:masterClrMapping/>
  </p:clrMapOvr>
</p:sld>
</file>

<file path=ppt/slides/slide2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0" name="Shape 2250"/>
        <p:cNvGrpSpPr/>
        <p:nvPr/>
      </p:nvGrpSpPr>
      <p:grpSpPr>
        <a:xfrm>
          <a:off x="0" y="0"/>
          <a:ext cx="0" cy="0"/>
          <a:chOff x="0" y="0"/>
          <a:chExt cx="0" cy="0"/>
        </a:xfrm>
      </p:grpSpPr>
      <p:sp>
        <p:nvSpPr>
          <p:cNvPr id="2251" name="Google Shape;2251;p252"/>
          <p:cNvSpPr txBox="1"/>
          <p:nvPr>
            <p:ph type="title"/>
          </p:nvPr>
        </p:nvSpPr>
        <p:spPr>
          <a:xfrm>
            <a:off x="838200" y="365125"/>
            <a:ext cx="514057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Complications</a:t>
            </a:r>
            <a:endParaRPr/>
          </a:p>
        </p:txBody>
      </p:sp>
      <p:sp>
        <p:nvSpPr>
          <p:cNvPr id="2252" name="Google Shape;2252;p252"/>
          <p:cNvSpPr txBox="1"/>
          <p:nvPr>
            <p:ph idx="1" type="body"/>
          </p:nvPr>
        </p:nvSpPr>
        <p:spPr>
          <a:xfrm>
            <a:off x="838200" y="1305026"/>
            <a:ext cx="5486400" cy="4871938"/>
          </a:xfrm>
          <a:prstGeom prst="rect">
            <a:avLst/>
          </a:prstGeom>
          <a:noFill/>
          <a:ln>
            <a:noFill/>
          </a:ln>
        </p:spPr>
        <p:txBody>
          <a:bodyPr anchorCtr="0" anchor="t" bIns="45700" lIns="91425" spcFirstLastPara="1" rIns="91425" wrap="square" tIns="45700">
            <a:normAutofit fontScale="92500" lnSpcReduction="10000"/>
          </a:bodyPr>
          <a:lstStyle/>
          <a:p>
            <a:pPr indent="-228600" lvl="0" marL="228600" rtl="0" algn="l">
              <a:lnSpc>
                <a:spcPct val="90000"/>
              </a:lnSpc>
              <a:spcBef>
                <a:spcPts val="0"/>
              </a:spcBef>
              <a:spcAft>
                <a:spcPts val="0"/>
              </a:spcAft>
              <a:buClr>
                <a:srgbClr val="45515E"/>
              </a:buClr>
              <a:buSzPct val="100000"/>
              <a:buChar char="❖"/>
            </a:pPr>
            <a:r>
              <a:rPr lang="en-US"/>
              <a:t>Prolonged maternal hospitalization</a:t>
            </a:r>
            <a:endParaRPr/>
          </a:p>
          <a:p>
            <a:pPr indent="-228600" lvl="0" marL="228600" rtl="0" algn="l">
              <a:lnSpc>
                <a:spcPct val="90000"/>
              </a:lnSpc>
              <a:spcBef>
                <a:spcPts val="1000"/>
              </a:spcBef>
              <a:spcAft>
                <a:spcPts val="0"/>
              </a:spcAft>
              <a:buClr>
                <a:srgbClr val="45515E"/>
              </a:buClr>
              <a:buSzPct val="100000"/>
              <a:buChar char="❖"/>
            </a:pPr>
            <a:r>
              <a:rPr lang="en-US"/>
              <a:t>Early onset neonatal sepsis</a:t>
            </a:r>
            <a:endParaRPr/>
          </a:p>
          <a:p>
            <a:pPr indent="-228600" lvl="0" marL="228600" rtl="0" algn="l">
              <a:lnSpc>
                <a:spcPct val="90000"/>
              </a:lnSpc>
              <a:spcBef>
                <a:spcPts val="1000"/>
              </a:spcBef>
              <a:spcAft>
                <a:spcPts val="0"/>
              </a:spcAft>
              <a:buClr>
                <a:srgbClr val="45515E"/>
              </a:buClr>
              <a:buSzPct val="100000"/>
              <a:buChar char="❖"/>
            </a:pPr>
            <a:r>
              <a:rPr lang="en-US"/>
              <a:t>Fetal Pulmonary hypoplasia depending on gestational age </a:t>
            </a:r>
            <a:endParaRPr/>
          </a:p>
          <a:p>
            <a:pPr indent="-228600" lvl="0" marL="228600" rtl="0" algn="l">
              <a:lnSpc>
                <a:spcPct val="90000"/>
              </a:lnSpc>
              <a:spcBef>
                <a:spcPts val="1000"/>
              </a:spcBef>
              <a:spcAft>
                <a:spcPts val="0"/>
              </a:spcAft>
              <a:buClr>
                <a:srgbClr val="45515E"/>
              </a:buClr>
              <a:buSzPct val="100000"/>
              <a:buChar char="❖"/>
            </a:pPr>
            <a:r>
              <a:rPr lang="en-US"/>
              <a:t>Higher neonatal morbidity and mortality </a:t>
            </a:r>
            <a:endParaRPr/>
          </a:p>
          <a:p>
            <a:pPr indent="-228600" lvl="0" marL="228600" rtl="0" algn="l">
              <a:lnSpc>
                <a:spcPct val="90000"/>
              </a:lnSpc>
              <a:spcBef>
                <a:spcPts val="1000"/>
              </a:spcBef>
              <a:spcAft>
                <a:spcPts val="0"/>
              </a:spcAft>
              <a:buClr>
                <a:srgbClr val="45515E"/>
              </a:buClr>
              <a:buSzPct val="100000"/>
              <a:buChar char="❖"/>
            </a:pPr>
            <a:r>
              <a:rPr lang="en-US"/>
              <a:t>Inflammation related adverse neurodevelopmental outcomes</a:t>
            </a:r>
            <a:endParaRPr/>
          </a:p>
          <a:p>
            <a:pPr indent="-228600" lvl="0" marL="228600" rtl="0" algn="l">
              <a:lnSpc>
                <a:spcPct val="90000"/>
              </a:lnSpc>
              <a:spcBef>
                <a:spcPts val="1000"/>
              </a:spcBef>
              <a:spcAft>
                <a:spcPts val="0"/>
              </a:spcAft>
              <a:buClr>
                <a:srgbClr val="45515E"/>
              </a:buClr>
              <a:buSzPct val="100000"/>
              <a:buChar char="❖"/>
            </a:pPr>
            <a:r>
              <a:rPr lang="en-US"/>
              <a:t>Infection includes chorioamnionitis </a:t>
            </a:r>
            <a:endParaRPr/>
          </a:p>
          <a:p>
            <a:pPr indent="-228600" lvl="0" marL="228600" rtl="0" algn="l">
              <a:lnSpc>
                <a:spcPct val="90000"/>
              </a:lnSpc>
              <a:spcBef>
                <a:spcPts val="1000"/>
              </a:spcBef>
              <a:spcAft>
                <a:spcPts val="0"/>
              </a:spcAft>
              <a:buClr>
                <a:srgbClr val="45515E"/>
              </a:buClr>
              <a:buSzPct val="100000"/>
              <a:buChar char="❖"/>
            </a:pPr>
            <a:r>
              <a:rPr lang="en-US"/>
              <a:t>Retained placenta</a:t>
            </a:r>
            <a:endParaRPr/>
          </a:p>
          <a:p>
            <a:pPr indent="-228600" lvl="0" marL="228600" rtl="0" algn="l">
              <a:lnSpc>
                <a:spcPct val="90000"/>
              </a:lnSpc>
              <a:spcBef>
                <a:spcPts val="1000"/>
              </a:spcBef>
              <a:spcAft>
                <a:spcPts val="0"/>
              </a:spcAft>
              <a:buClr>
                <a:srgbClr val="45515E"/>
              </a:buClr>
              <a:buSzPct val="100000"/>
              <a:buChar char="❖"/>
            </a:pPr>
            <a:r>
              <a:rPr lang="en-US"/>
              <a:t>Placental abruption</a:t>
            </a:r>
            <a:endParaRPr/>
          </a:p>
          <a:p>
            <a:pPr indent="0" lvl="0" marL="0" rtl="0" algn="l">
              <a:lnSpc>
                <a:spcPct val="90000"/>
              </a:lnSpc>
              <a:spcBef>
                <a:spcPts val="1000"/>
              </a:spcBef>
              <a:spcAft>
                <a:spcPts val="0"/>
              </a:spcAft>
              <a:buClr>
                <a:srgbClr val="45515E"/>
              </a:buClr>
              <a:buSzPct val="100000"/>
              <a:buNone/>
            </a:pPr>
            <a:r>
              <a:t/>
            </a:r>
            <a:endParaRPr/>
          </a:p>
          <a:p>
            <a:pPr indent="-64135" lvl="0" marL="228600" rtl="0" algn="l">
              <a:lnSpc>
                <a:spcPct val="90000"/>
              </a:lnSpc>
              <a:spcBef>
                <a:spcPts val="1000"/>
              </a:spcBef>
              <a:spcAft>
                <a:spcPts val="0"/>
              </a:spcAft>
              <a:buClr>
                <a:srgbClr val="45515E"/>
              </a:buClr>
              <a:buSzPct val="100000"/>
              <a:buNone/>
            </a:pPr>
            <a:r>
              <a:t/>
            </a:r>
            <a:endParaRPr/>
          </a:p>
        </p:txBody>
      </p:sp>
      <p:sp>
        <p:nvSpPr>
          <p:cNvPr id="2253" name="Google Shape;2253;p252"/>
          <p:cNvSpPr txBox="1"/>
          <p:nvPr/>
        </p:nvSpPr>
        <p:spPr>
          <a:xfrm>
            <a:off x="6324600" y="1305026"/>
            <a:ext cx="5029200" cy="4871938"/>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rgbClr val="45515E"/>
              </a:buClr>
              <a:buSzPts val="2800"/>
              <a:buFont typeface="Noto Sans Symbols"/>
              <a:buChar char="❖"/>
            </a:pPr>
            <a:r>
              <a:rPr lang="en-US" sz="2800">
                <a:solidFill>
                  <a:srgbClr val="45515E"/>
                </a:solidFill>
                <a:latin typeface="Calibri"/>
                <a:ea typeface="Calibri"/>
                <a:cs typeface="Calibri"/>
                <a:sym typeface="Calibri"/>
              </a:rPr>
              <a:t>Infection: the commonest risk factor such as BV, Chlamydia, gonorrhea (microorganisms cause of weakness of the membranes)</a:t>
            </a:r>
            <a:endParaRPr/>
          </a:p>
          <a:p>
            <a:pPr indent="-228600" lvl="0" marL="228600" marR="0" rtl="0" algn="l">
              <a:lnSpc>
                <a:spcPct val="90000"/>
              </a:lnSpc>
              <a:spcBef>
                <a:spcPts val="1000"/>
              </a:spcBef>
              <a:spcAft>
                <a:spcPts val="0"/>
              </a:spcAft>
              <a:buClr>
                <a:srgbClr val="45515E"/>
              </a:buClr>
              <a:buSzPts val="2800"/>
              <a:buFont typeface="Noto Sans Symbols"/>
              <a:buChar char="❖"/>
            </a:pPr>
            <a:r>
              <a:rPr lang="en-US" sz="2800">
                <a:solidFill>
                  <a:srgbClr val="45515E"/>
                </a:solidFill>
                <a:latin typeface="Calibri"/>
                <a:ea typeface="Calibri"/>
                <a:cs typeface="Calibri"/>
                <a:sym typeface="Calibri"/>
              </a:rPr>
              <a:t>Placenta abruption</a:t>
            </a:r>
            <a:endParaRPr/>
          </a:p>
          <a:p>
            <a:pPr indent="-228600" lvl="0" marL="228600" marR="0" rtl="0" algn="l">
              <a:lnSpc>
                <a:spcPct val="90000"/>
              </a:lnSpc>
              <a:spcBef>
                <a:spcPts val="1000"/>
              </a:spcBef>
              <a:spcAft>
                <a:spcPts val="0"/>
              </a:spcAft>
              <a:buClr>
                <a:srgbClr val="45515E"/>
              </a:buClr>
              <a:buSzPts val="2800"/>
              <a:buFont typeface="Noto Sans Symbols"/>
              <a:buChar char="❖"/>
            </a:pPr>
            <a:r>
              <a:rPr lang="en-US" sz="2800">
                <a:solidFill>
                  <a:srgbClr val="45515E"/>
                </a:solidFill>
                <a:latin typeface="Calibri"/>
                <a:ea typeface="Calibri"/>
                <a:cs typeface="Calibri"/>
                <a:sym typeface="Calibri"/>
              </a:rPr>
              <a:t>Uterine Overdistension</a:t>
            </a:r>
            <a:endParaRPr/>
          </a:p>
          <a:p>
            <a:pPr indent="-228600" lvl="0" marL="228600" marR="0" rtl="0" algn="l">
              <a:lnSpc>
                <a:spcPct val="90000"/>
              </a:lnSpc>
              <a:spcBef>
                <a:spcPts val="1000"/>
              </a:spcBef>
              <a:spcAft>
                <a:spcPts val="0"/>
              </a:spcAft>
              <a:buClr>
                <a:srgbClr val="45515E"/>
              </a:buClr>
              <a:buSzPts val="2800"/>
              <a:buFont typeface="Noto Sans Symbols"/>
              <a:buChar char="❖"/>
            </a:pPr>
            <a:r>
              <a:rPr lang="en-US" sz="2800">
                <a:solidFill>
                  <a:srgbClr val="45515E"/>
                </a:solidFill>
                <a:latin typeface="Calibri"/>
                <a:ea typeface="Calibri"/>
                <a:cs typeface="Calibri"/>
                <a:sym typeface="Calibri"/>
              </a:rPr>
              <a:t>Smoking</a:t>
            </a:r>
            <a:endParaRPr/>
          </a:p>
          <a:p>
            <a:pPr indent="-228600" lvl="0" marL="228600" marR="0" rtl="0" algn="l">
              <a:lnSpc>
                <a:spcPct val="90000"/>
              </a:lnSpc>
              <a:spcBef>
                <a:spcPts val="1000"/>
              </a:spcBef>
              <a:spcAft>
                <a:spcPts val="0"/>
              </a:spcAft>
              <a:buClr>
                <a:srgbClr val="45515E"/>
              </a:buClr>
              <a:buSzPts val="2800"/>
              <a:buFont typeface="Noto Sans Symbols"/>
              <a:buChar char="❖"/>
            </a:pPr>
            <a:r>
              <a:rPr lang="en-US" sz="2800">
                <a:solidFill>
                  <a:srgbClr val="45515E"/>
                </a:solidFill>
                <a:latin typeface="Calibri"/>
                <a:ea typeface="Calibri"/>
                <a:cs typeface="Calibri"/>
                <a:sym typeface="Calibri"/>
              </a:rPr>
              <a:t>Drug use</a:t>
            </a:r>
            <a:endParaRPr/>
          </a:p>
          <a:p>
            <a:pPr indent="-228600" lvl="0" marL="228600" marR="0" rtl="0" algn="l">
              <a:lnSpc>
                <a:spcPct val="90000"/>
              </a:lnSpc>
              <a:spcBef>
                <a:spcPts val="1000"/>
              </a:spcBef>
              <a:spcAft>
                <a:spcPts val="0"/>
              </a:spcAft>
              <a:buClr>
                <a:srgbClr val="45515E"/>
              </a:buClr>
              <a:buSzPts val="2800"/>
              <a:buFont typeface="Noto Sans Symbols"/>
              <a:buChar char="❖"/>
            </a:pPr>
            <a:r>
              <a:rPr lang="en-US" sz="2800">
                <a:solidFill>
                  <a:srgbClr val="45515E"/>
                </a:solidFill>
                <a:latin typeface="Calibri"/>
                <a:ea typeface="Calibri"/>
                <a:cs typeface="Calibri"/>
                <a:sym typeface="Calibri"/>
              </a:rPr>
              <a:t>History of PPROM</a:t>
            </a:r>
            <a:endParaRPr/>
          </a:p>
        </p:txBody>
      </p:sp>
      <p:sp>
        <p:nvSpPr>
          <p:cNvPr id="2254" name="Google Shape;2254;p252"/>
          <p:cNvSpPr txBox="1"/>
          <p:nvPr/>
        </p:nvSpPr>
        <p:spPr>
          <a:xfrm>
            <a:off x="5978770" y="365125"/>
            <a:ext cx="5375030" cy="762339"/>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45515E"/>
              </a:buClr>
              <a:buSzPts val="4400"/>
              <a:buFont typeface="Calibri"/>
              <a:buNone/>
            </a:pPr>
            <a:r>
              <a:rPr lang="en-US" sz="4400">
                <a:solidFill>
                  <a:srgbClr val="45515E"/>
                </a:solidFill>
                <a:latin typeface="Calibri"/>
                <a:ea typeface="Calibri"/>
                <a:cs typeface="Calibri"/>
                <a:sym typeface="Calibri"/>
              </a:rPr>
              <a:t>Risk factors</a:t>
            </a:r>
            <a:endParaRPr/>
          </a:p>
        </p:txBody>
      </p:sp>
    </p:spTree>
  </p:cSld>
  <p:clrMapOvr>
    <a:masterClrMapping/>
  </p:clrMapOvr>
</p:sld>
</file>

<file path=ppt/slides/slide2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8" name="Shape 2258"/>
        <p:cNvGrpSpPr/>
        <p:nvPr/>
      </p:nvGrpSpPr>
      <p:grpSpPr>
        <a:xfrm>
          <a:off x="0" y="0"/>
          <a:ext cx="0" cy="0"/>
          <a:chOff x="0" y="0"/>
          <a:chExt cx="0" cy="0"/>
        </a:xfrm>
      </p:grpSpPr>
      <p:sp>
        <p:nvSpPr>
          <p:cNvPr id="2259" name="Google Shape;2259;p253"/>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Chorioamnionitis</a:t>
            </a:r>
            <a:endParaRPr/>
          </a:p>
        </p:txBody>
      </p:sp>
      <p:sp>
        <p:nvSpPr>
          <p:cNvPr id="2260" name="Google Shape;2260;p253"/>
          <p:cNvSpPr txBox="1"/>
          <p:nvPr>
            <p:ph idx="1" type="body"/>
          </p:nvPr>
        </p:nvSpPr>
        <p:spPr>
          <a:xfrm>
            <a:off x="838199" y="1305026"/>
            <a:ext cx="10515599" cy="48719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800"/>
              <a:buChar char="❖"/>
            </a:pPr>
            <a:r>
              <a:rPr lang="en-US"/>
              <a:t>Diagnosed by the presence of maternal fever (temperature ≥37.8°C ) plus two or more of the five following clinical signs: </a:t>
            </a:r>
            <a:endParaRPr/>
          </a:p>
          <a:p>
            <a:pPr indent="-228600" lvl="1" marL="685800" rtl="0" algn="l">
              <a:lnSpc>
                <a:spcPct val="90000"/>
              </a:lnSpc>
              <a:spcBef>
                <a:spcPts val="500"/>
              </a:spcBef>
              <a:spcAft>
                <a:spcPts val="0"/>
              </a:spcAft>
              <a:buClr>
                <a:srgbClr val="45515E"/>
              </a:buClr>
              <a:buSzPts val="2400"/>
              <a:buChar char="o"/>
            </a:pPr>
            <a:r>
              <a:rPr lang="en-US"/>
              <a:t>Maternal tachycardia (heart rate &gt;100 beats/min)</a:t>
            </a:r>
            <a:endParaRPr/>
          </a:p>
          <a:p>
            <a:pPr indent="-228600" lvl="1" marL="685800" rtl="0" algn="l">
              <a:lnSpc>
                <a:spcPct val="90000"/>
              </a:lnSpc>
              <a:spcBef>
                <a:spcPts val="500"/>
              </a:spcBef>
              <a:spcAft>
                <a:spcPts val="0"/>
              </a:spcAft>
              <a:buClr>
                <a:srgbClr val="45515E"/>
              </a:buClr>
              <a:buSzPts val="2400"/>
              <a:buChar char="o"/>
            </a:pPr>
            <a:r>
              <a:rPr lang="en-US"/>
              <a:t>Fetal tachycardia (heart rate &gt;160 beats/min)</a:t>
            </a:r>
            <a:endParaRPr/>
          </a:p>
          <a:p>
            <a:pPr indent="-228600" lvl="1" marL="685800" rtl="0" algn="l">
              <a:lnSpc>
                <a:spcPct val="90000"/>
              </a:lnSpc>
              <a:spcBef>
                <a:spcPts val="500"/>
              </a:spcBef>
              <a:spcAft>
                <a:spcPts val="0"/>
              </a:spcAft>
              <a:buClr>
                <a:srgbClr val="45515E"/>
              </a:buClr>
              <a:buSzPts val="2400"/>
              <a:buChar char="o"/>
            </a:pPr>
            <a:r>
              <a:rPr lang="en-US"/>
              <a:t>Uterine tenderness</a:t>
            </a:r>
            <a:endParaRPr/>
          </a:p>
          <a:p>
            <a:pPr indent="-228600" lvl="1" marL="685800" rtl="0" algn="l">
              <a:lnSpc>
                <a:spcPct val="90000"/>
              </a:lnSpc>
              <a:spcBef>
                <a:spcPts val="500"/>
              </a:spcBef>
              <a:spcAft>
                <a:spcPts val="0"/>
              </a:spcAft>
              <a:buClr>
                <a:srgbClr val="45515E"/>
              </a:buClr>
              <a:buSzPts val="2400"/>
              <a:buChar char="o"/>
            </a:pPr>
            <a:r>
              <a:rPr lang="en-US"/>
              <a:t>Purulent or foul-smelling amniotic fluid or vaginal discharge</a:t>
            </a:r>
            <a:endParaRPr/>
          </a:p>
          <a:p>
            <a:pPr indent="-228600" lvl="1" marL="685800" rtl="0" algn="l">
              <a:lnSpc>
                <a:spcPct val="90000"/>
              </a:lnSpc>
              <a:spcBef>
                <a:spcPts val="500"/>
              </a:spcBef>
              <a:spcAft>
                <a:spcPts val="0"/>
              </a:spcAft>
              <a:buClr>
                <a:srgbClr val="45515E"/>
              </a:buClr>
              <a:buSzPts val="2400"/>
              <a:buChar char="o"/>
            </a:pPr>
            <a:r>
              <a:rPr lang="en-US"/>
              <a:t>Maternal leukocytosis (white blood cell count &gt;15,000/mm3)</a:t>
            </a:r>
            <a:endParaRPr/>
          </a:p>
          <a:p>
            <a:pPr indent="-228600" lvl="0" marL="228600" rtl="0" algn="l">
              <a:lnSpc>
                <a:spcPct val="90000"/>
              </a:lnSpc>
              <a:spcBef>
                <a:spcPts val="1000"/>
              </a:spcBef>
              <a:spcAft>
                <a:spcPts val="0"/>
              </a:spcAft>
              <a:buClr>
                <a:srgbClr val="45515E"/>
              </a:buClr>
              <a:buSzPts val="2800"/>
              <a:buChar char="❖"/>
            </a:pPr>
            <a:r>
              <a:rPr lang="en-US"/>
              <a:t>The most frequent microorganism identified in the  amniotic fluid of women with clinical chorioamnionitis include </a:t>
            </a:r>
            <a:r>
              <a:rPr i="1" lang="en-US" u="sng">
                <a:solidFill>
                  <a:srgbClr val="FF0000"/>
                </a:solidFill>
              </a:rPr>
              <a:t>Ureaplasma</a:t>
            </a:r>
            <a:endParaRPr i="1" u="sng">
              <a:solidFill>
                <a:srgbClr val="FF0000"/>
              </a:solidFill>
            </a:endParaRPr>
          </a:p>
          <a:p>
            <a:pPr indent="-228600" lvl="0" marL="228600" rtl="0" algn="l">
              <a:lnSpc>
                <a:spcPct val="90000"/>
              </a:lnSpc>
              <a:spcBef>
                <a:spcPts val="1000"/>
              </a:spcBef>
              <a:spcAft>
                <a:spcPts val="0"/>
              </a:spcAft>
              <a:buClr>
                <a:srgbClr val="45515E"/>
              </a:buClr>
              <a:buSzPts val="2800"/>
              <a:buChar char="❖"/>
            </a:pPr>
            <a:r>
              <a:rPr lang="en-US"/>
              <a:t>The standard treatment for clinical chorioamnionitis has been administration of antibiotics and antipyretics and expedited delivery</a:t>
            </a:r>
            <a:endParaRPr>
              <a:solidFill>
                <a:schemeClr val="dk1"/>
              </a:solidFill>
            </a:endParaRPr>
          </a:p>
        </p:txBody>
      </p:sp>
    </p:spTree>
  </p:cSld>
  <p:clrMapOvr>
    <a:masterClrMapping/>
  </p:clrMapOvr>
</p:sld>
</file>

<file path=ppt/slides/slide2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4" name="Shape 2264"/>
        <p:cNvGrpSpPr/>
        <p:nvPr/>
      </p:nvGrpSpPr>
      <p:grpSpPr>
        <a:xfrm>
          <a:off x="0" y="0"/>
          <a:ext cx="0" cy="0"/>
          <a:chOff x="0" y="0"/>
          <a:chExt cx="0" cy="0"/>
        </a:xfrm>
      </p:grpSpPr>
      <p:sp>
        <p:nvSpPr>
          <p:cNvPr id="2265" name="Google Shape;2265;p254"/>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Chorioamnionitis</a:t>
            </a:r>
            <a:endParaRPr/>
          </a:p>
        </p:txBody>
      </p:sp>
      <p:sp>
        <p:nvSpPr>
          <p:cNvPr id="2266" name="Google Shape;2266;p254"/>
          <p:cNvSpPr txBox="1"/>
          <p:nvPr>
            <p:ph idx="1" type="body"/>
          </p:nvPr>
        </p:nvSpPr>
        <p:spPr>
          <a:xfrm>
            <a:off x="838199" y="1305026"/>
            <a:ext cx="3733801" cy="4871938"/>
          </a:xfrm>
          <a:prstGeom prst="rect">
            <a:avLst/>
          </a:prstGeom>
          <a:noFill/>
          <a:ln>
            <a:noFill/>
          </a:ln>
        </p:spPr>
        <p:txBody>
          <a:bodyPr anchorCtr="0" anchor="t" bIns="45700" lIns="91425" spcFirstLastPara="1" rIns="91425" wrap="square" tIns="45700">
            <a:normAutofit fontScale="85000" lnSpcReduction="10000"/>
          </a:bodyPr>
          <a:lstStyle/>
          <a:p>
            <a:pPr indent="-228600" lvl="0" marL="228600" rtl="0" algn="l">
              <a:lnSpc>
                <a:spcPct val="90000"/>
              </a:lnSpc>
              <a:spcBef>
                <a:spcPts val="0"/>
              </a:spcBef>
              <a:spcAft>
                <a:spcPts val="0"/>
              </a:spcAft>
              <a:buClr>
                <a:srgbClr val="45515E"/>
              </a:buClr>
              <a:buSzPct val="100000"/>
              <a:buChar char="❖"/>
            </a:pPr>
            <a:r>
              <a:rPr lang="en-US"/>
              <a:t>History</a:t>
            </a:r>
            <a:endParaRPr/>
          </a:p>
          <a:p>
            <a:pPr indent="-228600" lvl="1" marL="393700" rtl="0" algn="l">
              <a:lnSpc>
                <a:spcPct val="90000"/>
              </a:lnSpc>
              <a:spcBef>
                <a:spcPts val="500"/>
              </a:spcBef>
              <a:spcAft>
                <a:spcPts val="0"/>
              </a:spcAft>
              <a:buClr>
                <a:srgbClr val="45515E"/>
              </a:buClr>
              <a:buSzPct val="100000"/>
              <a:buChar char="o"/>
            </a:pPr>
            <a:r>
              <a:rPr lang="en-US"/>
              <a:t>( sudden gush of fluid , soaking clothes, dampness of underwear mistaken urinary incontinence)</a:t>
            </a:r>
            <a:endParaRPr/>
          </a:p>
          <a:p>
            <a:pPr indent="-228600" lvl="1" marL="393700" rtl="0" algn="l">
              <a:lnSpc>
                <a:spcPct val="90000"/>
              </a:lnSpc>
              <a:spcBef>
                <a:spcPts val="500"/>
              </a:spcBef>
              <a:spcAft>
                <a:spcPts val="0"/>
              </a:spcAft>
              <a:buClr>
                <a:srgbClr val="45515E"/>
              </a:buClr>
              <a:buSzPct val="100000"/>
              <a:buChar char="o"/>
            </a:pPr>
            <a:r>
              <a:rPr lang="en-US"/>
              <a:t>Odder and color </a:t>
            </a:r>
            <a:endParaRPr/>
          </a:p>
          <a:p>
            <a:pPr indent="-228600" lvl="1" marL="393700" rtl="0" algn="l">
              <a:lnSpc>
                <a:spcPct val="90000"/>
              </a:lnSpc>
              <a:spcBef>
                <a:spcPts val="500"/>
              </a:spcBef>
              <a:spcAft>
                <a:spcPts val="0"/>
              </a:spcAft>
              <a:buClr>
                <a:srgbClr val="45515E"/>
              </a:buClr>
              <a:buSzPct val="100000"/>
              <a:buChar char="o"/>
            </a:pPr>
            <a:r>
              <a:rPr lang="en-US"/>
              <a:t>Abdominal pain , contractions </a:t>
            </a:r>
            <a:endParaRPr/>
          </a:p>
          <a:p>
            <a:pPr indent="-228600" lvl="1" marL="393700" rtl="0" algn="l">
              <a:lnSpc>
                <a:spcPct val="90000"/>
              </a:lnSpc>
              <a:spcBef>
                <a:spcPts val="500"/>
              </a:spcBef>
              <a:spcAft>
                <a:spcPts val="0"/>
              </a:spcAft>
              <a:buClr>
                <a:srgbClr val="45515E"/>
              </a:buClr>
              <a:buSzPct val="100000"/>
              <a:buChar char="o"/>
            </a:pPr>
            <a:r>
              <a:rPr lang="en-US"/>
              <a:t>Mild pyrexia , feeling unwell ,abnormal vaginal discharge</a:t>
            </a:r>
            <a:endParaRPr/>
          </a:p>
          <a:p>
            <a:pPr indent="-228600" lvl="1" marL="393700" rtl="0" algn="l">
              <a:lnSpc>
                <a:spcPct val="90000"/>
              </a:lnSpc>
              <a:spcBef>
                <a:spcPts val="500"/>
              </a:spcBef>
              <a:spcAft>
                <a:spcPts val="0"/>
              </a:spcAft>
              <a:buClr>
                <a:srgbClr val="45515E"/>
              </a:buClr>
              <a:buSzPct val="100000"/>
              <a:buChar char="o"/>
            </a:pPr>
            <a:r>
              <a:rPr lang="en-US"/>
              <a:t>Vaginal bleeding</a:t>
            </a:r>
            <a:endParaRPr/>
          </a:p>
          <a:p>
            <a:pPr indent="-228600" lvl="1" marL="393700" rtl="0" algn="l">
              <a:lnSpc>
                <a:spcPct val="90000"/>
              </a:lnSpc>
              <a:spcBef>
                <a:spcPts val="500"/>
              </a:spcBef>
              <a:spcAft>
                <a:spcPts val="0"/>
              </a:spcAft>
              <a:buClr>
                <a:srgbClr val="45515E"/>
              </a:buClr>
              <a:buSzPct val="100000"/>
              <a:buChar char="o"/>
            </a:pPr>
            <a:r>
              <a:rPr lang="en-US"/>
              <a:t>Dysuria</a:t>
            </a:r>
            <a:endParaRPr/>
          </a:p>
          <a:p>
            <a:pPr indent="-228600" lvl="1" marL="393700" rtl="0" algn="l">
              <a:lnSpc>
                <a:spcPct val="90000"/>
              </a:lnSpc>
              <a:spcBef>
                <a:spcPts val="500"/>
              </a:spcBef>
              <a:spcAft>
                <a:spcPts val="0"/>
              </a:spcAft>
              <a:buClr>
                <a:srgbClr val="45515E"/>
              </a:buClr>
              <a:buSzPct val="100000"/>
              <a:buChar char="o"/>
            </a:pPr>
            <a:r>
              <a:rPr lang="en-US"/>
              <a:t>Cord prolapse </a:t>
            </a:r>
            <a:endParaRPr/>
          </a:p>
          <a:p>
            <a:pPr indent="-228600" lvl="1" marL="393700" rtl="0" algn="l">
              <a:lnSpc>
                <a:spcPct val="90000"/>
              </a:lnSpc>
              <a:spcBef>
                <a:spcPts val="500"/>
              </a:spcBef>
              <a:spcAft>
                <a:spcPts val="0"/>
              </a:spcAft>
              <a:buClr>
                <a:srgbClr val="45515E"/>
              </a:buClr>
              <a:buSzPct val="100000"/>
              <a:buChar char="o"/>
            </a:pPr>
            <a:r>
              <a:rPr lang="en-US"/>
              <a:t>Bleeding?</a:t>
            </a:r>
            <a:endParaRPr/>
          </a:p>
          <a:p>
            <a:pPr indent="-228600" lvl="1" marL="393700" rtl="0" algn="l">
              <a:lnSpc>
                <a:spcPct val="90000"/>
              </a:lnSpc>
              <a:spcBef>
                <a:spcPts val="500"/>
              </a:spcBef>
              <a:spcAft>
                <a:spcPts val="0"/>
              </a:spcAft>
              <a:buClr>
                <a:srgbClr val="45515E"/>
              </a:buClr>
              <a:buSzPct val="100000"/>
              <a:buChar char="o"/>
            </a:pPr>
            <a:r>
              <a:rPr lang="en-US"/>
              <a:t>Recent intercourse? Douching?</a:t>
            </a:r>
            <a:endParaRPr/>
          </a:p>
          <a:p>
            <a:pPr indent="-228600" lvl="1" marL="393700" rtl="0" algn="l">
              <a:lnSpc>
                <a:spcPct val="90000"/>
              </a:lnSpc>
              <a:spcBef>
                <a:spcPts val="500"/>
              </a:spcBef>
              <a:spcAft>
                <a:spcPts val="0"/>
              </a:spcAft>
              <a:buClr>
                <a:srgbClr val="45515E"/>
              </a:buClr>
              <a:buSzPct val="100000"/>
              <a:buChar char="o"/>
            </a:pPr>
            <a:r>
              <a:rPr lang="en-US"/>
              <a:t>Fetal movement</a:t>
            </a:r>
            <a:endParaRPr/>
          </a:p>
        </p:txBody>
      </p:sp>
      <p:sp>
        <p:nvSpPr>
          <p:cNvPr id="2267" name="Google Shape;2267;p254"/>
          <p:cNvSpPr txBox="1"/>
          <p:nvPr/>
        </p:nvSpPr>
        <p:spPr>
          <a:xfrm>
            <a:off x="4389121" y="1305026"/>
            <a:ext cx="4248443" cy="4871938"/>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rgbClr val="45515E"/>
              </a:buClr>
              <a:buSzPts val="2400"/>
              <a:buFont typeface="Noto Sans Symbols"/>
              <a:buChar char="❖"/>
            </a:pPr>
            <a:r>
              <a:rPr lang="en-US" sz="2400">
                <a:solidFill>
                  <a:srgbClr val="45515E"/>
                </a:solidFill>
                <a:latin typeface="Calibri"/>
                <a:ea typeface="Calibri"/>
                <a:cs typeface="Calibri"/>
                <a:sym typeface="Calibri"/>
              </a:rPr>
              <a:t>Examination </a:t>
            </a:r>
            <a:endParaRPr/>
          </a:p>
          <a:p>
            <a:pPr indent="-228600" lvl="1" marL="463550" marR="0" rtl="0" algn="l">
              <a:lnSpc>
                <a:spcPct val="90000"/>
              </a:lnSpc>
              <a:spcBef>
                <a:spcPts val="500"/>
              </a:spcBef>
              <a:spcAft>
                <a:spcPts val="0"/>
              </a:spcAft>
              <a:buClr>
                <a:srgbClr val="45515E"/>
              </a:buClr>
              <a:buSzPts val="2000"/>
              <a:buFont typeface="Courier New"/>
              <a:buChar char="o"/>
            </a:pPr>
            <a:r>
              <a:rPr b="0" i="0" lang="en-US" sz="2000" u="none" cap="none" strike="noStrike">
                <a:solidFill>
                  <a:srgbClr val="45515E"/>
                </a:solidFill>
                <a:latin typeface="Calibri"/>
                <a:ea typeface="Calibri"/>
                <a:cs typeface="Calibri"/>
                <a:sym typeface="Calibri"/>
              </a:rPr>
              <a:t>Vital signs: temperature and PR</a:t>
            </a:r>
            <a:endParaRPr/>
          </a:p>
          <a:p>
            <a:pPr indent="-228600" lvl="1" marL="463550" marR="0" rtl="0" algn="l">
              <a:lnSpc>
                <a:spcPct val="90000"/>
              </a:lnSpc>
              <a:spcBef>
                <a:spcPts val="500"/>
              </a:spcBef>
              <a:spcAft>
                <a:spcPts val="0"/>
              </a:spcAft>
              <a:buClr>
                <a:srgbClr val="45515E"/>
              </a:buClr>
              <a:buSzPts val="2000"/>
              <a:buFont typeface="Courier New"/>
              <a:buChar char="o"/>
            </a:pPr>
            <a:r>
              <a:rPr b="0" i="0" lang="en-US" sz="2000" u="none" cap="none" strike="noStrike">
                <a:solidFill>
                  <a:srgbClr val="45515E"/>
                </a:solidFill>
                <a:latin typeface="Calibri"/>
                <a:ea typeface="Calibri"/>
                <a:cs typeface="Calibri"/>
                <a:sym typeface="Calibri"/>
              </a:rPr>
              <a:t>Abdominal exam: tender, CTG</a:t>
            </a:r>
            <a:endParaRPr/>
          </a:p>
          <a:p>
            <a:pPr indent="-228600" lvl="1" marL="463550" marR="0" rtl="0" algn="l">
              <a:lnSpc>
                <a:spcPct val="90000"/>
              </a:lnSpc>
              <a:spcBef>
                <a:spcPts val="500"/>
              </a:spcBef>
              <a:spcAft>
                <a:spcPts val="0"/>
              </a:spcAft>
              <a:buClr>
                <a:srgbClr val="45515E"/>
              </a:buClr>
              <a:buSzPts val="2000"/>
              <a:buFont typeface="Courier New"/>
              <a:buChar char="o"/>
            </a:pPr>
            <a:r>
              <a:rPr b="0" i="0" lang="en-US" sz="2000" u="none" cap="none" strike="noStrike">
                <a:solidFill>
                  <a:srgbClr val="45515E"/>
                </a:solidFill>
                <a:latin typeface="Calibri"/>
                <a:ea typeface="Calibri"/>
                <a:cs typeface="Calibri"/>
                <a:sym typeface="Calibri"/>
              </a:rPr>
              <a:t>Sterile speculum: cough or pooling signs, test for cord prolapse and Nitrazine test , ferning test.</a:t>
            </a:r>
            <a:endParaRPr/>
          </a:p>
          <a:p>
            <a:pPr indent="-228600" lvl="1" marL="463550" marR="0" rtl="0" algn="l">
              <a:lnSpc>
                <a:spcPct val="90000"/>
              </a:lnSpc>
              <a:spcBef>
                <a:spcPts val="500"/>
              </a:spcBef>
              <a:spcAft>
                <a:spcPts val="0"/>
              </a:spcAft>
              <a:buClr>
                <a:srgbClr val="45515E"/>
              </a:buClr>
              <a:buSzPts val="2000"/>
              <a:buFont typeface="Courier New"/>
              <a:buChar char="o"/>
            </a:pPr>
            <a:r>
              <a:rPr b="0" i="0" lang="en-US" sz="2000" u="none" cap="none" strike="noStrike">
                <a:solidFill>
                  <a:srgbClr val="45515E"/>
                </a:solidFill>
                <a:latin typeface="Calibri"/>
                <a:ea typeface="Calibri"/>
                <a:cs typeface="Calibri"/>
                <a:sym typeface="Calibri"/>
              </a:rPr>
              <a:t>If cord prolapse crash cesarean</a:t>
            </a:r>
            <a:endParaRPr/>
          </a:p>
          <a:p>
            <a:pPr indent="-228600" lvl="1" marL="463550" marR="0" rtl="0" algn="l">
              <a:lnSpc>
                <a:spcPct val="90000"/>
              </a:lnSpc>
              <a:spcBef>
                <a:spcPts val="500"/>
              </a:spcBef>
              <a:spcAft>
                <a:spcPts val="0"/>
              </a:spcAft>
              <a:buClr>
                <a:srgbClr val="45515E"/>
              </a:buClr>
              <a:buSzPts val="2000"/>
              <a:buFont typeface="Courier New"/>
              <a:buChar char="o"/>
            </a:pPr>
            <a:r>
              <a:rPr b="0" i="0" lang="en-US" sz="2000" u="none" cap="none" strike="noStrike">
                <a:solidFill>
                  <a:srgbClr val="45515E"/>
                </a:solidFill>
                <a:latin typeface="Calibri"/>
                <a:ea typeface="Calibri"/>
                <a:cs typeface="Calibri"/>
                <a:sym typeface="Calibri"/>
              </a:rPr>
              <a:t>DON’T do PV exam; unless immanent delivery</a:t>
            </a:r>
            <a:endParaRPr/>
          </a:p>
          <a:p>
            <a:pPr indent="-228600" lvl="1" marL="463550" marR="0" rtl="0" algn="l">
              <a:lnSpc>
                <a:spcPct val="90000"/>
              </a:lnSpc>
              <a:spcBef>
                <a:spcPts val="500"/>
              </a:spcBef>
              <a:spcAft>
                <a:spcPts val="0"/>
              </a:spcAft>
              <a:buClr>
                <a:srgbClr val="45515E"/>
              </a:buClr>
              <a:buSzPts val="2000"/>
              <a:buFont typeface="Courier New"/>
              <a:buChar char="o"/>
            </a:pPr>
            <a:r>
              <a:rPr b="0" i="0" lang="en-US" sz="2000" u="none" cap="none" strike="noStrike">
                <a:solidFill>
                  <a:srgbClr val="45515E"/>
                </a:solidFill>
                <a:latin typeface="Calibri"/>
                <a:ea typeface="Calibri"/>
                <a:cs typeface="Calibri"/>
                <a:sym typeface="Calibri"/>
              </a:rPr>
              <a:t>If we confirm the diagnosis: admission</a:t>
            </a:r>
            <a:endParaRPr/>
          </a:p>
        </p:txBody>
      </p:sp>
      <p:sp>
        <p:nvSpPr>
          <p:cNvPr id="2268" name="Google Shape;2268;p254"/>
          <p:cNvSpPr txBox="1"/>
          <p:nvPr/>
        </p:nvSpPr>
        <p:spPr>
          <a:xfrm>
            <a:off x="8637563" y="1305026"/>
            <a:ext cx="3249637" cy="4871938"/>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rgbClr val="45515E"/>
              </a:buClr>
              <a:buSzPts val="2400"/>
              <a:buFont typeface="Noto Sans Symbols"/>
              <a:buChar char="❖"/>
            </a:pPr>
            <a:r>
              <a:rPr lang="en-US" sz="2400">
                <a:solidFill>
                  <a:srgbClr val="45515E"/>
                </a:solidFill>
                <a:latin typeface="Calibri"/>
                <a:ea typeface="Calibri"/>
                <a:cs typeface="Calibri"/>
                <a:sym typeface="Calibri"/>
              </a:rPr>
              <a:t>Investigations</a:t>
            </a:r>
            <a:endParaRPr/>
          </a:p>
          <a:p>
            <a:pPr indent="-228600" lvl="1" marL="463550" marR="0" rtl="0" algn="l">
              <a:lnSpc>
                <a:spcPct val="90000"/>
              </a:lnSpc>
              <a:spcBef>
                <a:spcPts val="500"/>
              </a:spcBef>
              <a:spcAft>
                <a:spcPts val="0"/>
              </a:spcAft>
              <a:buClr>
                <a:srgbClr val="45515E"/>
              </a:buClr>
              <a:buSzPts val="2000"/>
              <a:buFont typeface="Courier New"/>
              <a:buChar char="o"/>
            </a:pPr>
            <a:r>
              <a:rPr b="0" i="0" lang="en-US" sz="2000" u="none" cap="none" strike="noStrike">
                <a:solidFill>
                  <a:srgbClr val="45515E"/>
                </a:solidFill>
                <a:latin typeface="Calibri"/>
                <a:ea typeface="Calibri"/>
                <a:cs typeface="Calibri"/>
                <a:sym typeface="Calibri"/>
              </a:rPr>
              <a:t>CBC (WBCs count)</a:t>
            </a:r>
            <a:endParaRPr/>
          </a:p>
          <a:p>
            <a:pPr indent="-228600" lvl="1" marL="463550" marR="0" rtl="0" algn="l">
              <a:lnSpc>
                <a:spcPct val="90000"/>
              </a:lnSpc>
              <a:spcBef>
                <a:spcPts val="500"/>
              </a:spcBef>
              <a:spcAft>
                <a:spcPts val="0"/>
              </a:spcAft>
              <a:buClr>
                <a:srgbClr val="45515E"/>
              </a:buClr>
              <a:buSzPts val="2000"/>
              <a:buFont typeface="Courier New"/>
              <a:buChar char="o"/>
            </a:pPr>
            <a:r>
              <a:rPr b="0" i="0" lang="en-US" sz="2000" u="none" cap="none" strike="noStrike">
                <a:solidFill>
                  <a:srgbClr val="45515E"/>
                </a:solidFill>
                <a:latin typeface="Calibri"/>
                <a:ea typeface="Calibri"/>
                <a:cs typeface="Calibri"/>
                <a:sym typeface="Calibri"/>
              </a:rPr>
              <a:t>Urinalysis (detect the infection)</a:t>
            </a:r>
            <a:endParaRPr/>
          </a:p>
          <a:p>
            <a:pPr indent="-228600" lvl="1" marL="463550" marR="0" rtl="0" algn="l">
              <a:lnSpc>
                <a:spcPct val="90000"/>
              </a:lnSpc>
              <a:spcBef>
                <a:spcPts val="500"/>
              </a:spcBef>
              <a:spcAft>
                <a:spcPts val="0"/>
              </a:spcAft>
              <a:buClr>
                <a:srgbClr val="45515E"/>
              </a:buClr>
              <a:buSzPts val="2000"/>
              <a:buFont typeface="Courier New"/>
              <a:buChar char="o"/>
            </a:pPr>
            <a:r>
              <a:rPr b="0" i="0" lang="en-US" sz="2000" u="none" cap="none" strike="noStrike">
                <a:solidFill>
                  <a:srgbClr val="45515E"/>
                </a:solidFill>
                <a:latin typeface="Calibri"/>
                <a:ea typeface="Calibri"/>
                <a:cs typeface="Calibri"/>
                <a:sym typeface="Calibri"/>
              </a:rPr>
              <a:t>High vaginal swab</a:t>
            </a:r>
            <a:endParaRPr/>
          </a:p>
          <a:p>
            <a:pPr indent="-228600" lvl="1" marL="463550" marR="0" rtl="0" algn="l">
              <a:lnSpc>
                <a:spcPct val="90000"/>
              </a:lnSpc>
              <a:spcBef>
                <a:spcPts val="500"/>
              </a:spcBef>
              <a:spcAft>
                <a:spcPts val="0"/>
              </a:spcAft>
              <a:buClr>
                <a:srgbClr val="45515E"/>
              </a:buClr>
              <a:buSzPts val="2000"/>
              <a:buFont typeface="Courier New"/>
              <a:buChar char="o"/>
            </a:pPr>
            <a:r>
              <a:rPr b="0" i="0" lang="en-US" sz="2000" u="none" cap="none" strike="noStrike">
                <a:solidFill>
                  <a:srgbClr val="45515E"/>
                </a:solidFill>
                <a:latin typeface="Calibri"/>
                <a:ea typeface="Calibri"/>
                <a:cs typeface="Calibri"/>
                <a:sym typeface="Calibri"/>
              </a:rPr>
              <a:t>CRP, ESR</a:t>
            </a:r>
            <a:endParaRPr/>
          </a:p>
          <a:p>
            <a:pPr indent="-228600" lvl="1" marL="463550" marR="0" rtl="0" algn="l">
              <a:lnSpc>
                <a:spcPct val="90000"/>
              </a:lnSpc>
              <a:spcBef>
                <a:spcPts val="500"/>
              </a:spcBef>
              <a:spcAft>
                <a:spcPts val="0"/>
              </a:spcAft>
              <a:buClr>
                <a:srgbClr val="45515E"/>
              </a:buClr>
              <a:buSzPts val="2000"/>
              <a:buFont typeface="Courier New"/>
              <a:buChar char="o"/>
            </a:pPr>
            <a:r>
              <a:rPr b="0" i="0" lang="en-US" sz="2000" u="none" cap="none" strike="noStrike">
                <a:solidFill>
                  <a:srgbClr val="45515E"/>
                </a:solidFill>
                <a:latin typeface="Calibri"/>
                <a:ea typeface="Calibri"/>
                <a:cs typeface="Calibri"/>
                <a:sym typeface="Calibri"/>
              </a:rPr>
              <a:t>US, NST</a:t>
            </a:r>
            <a:endParaRPr/>
          </a:p>
        </p:txBody>
      </p:sp>
    </p:spTree>
  </p:cSld>
  <p:clrMapOvr>
    <a:masterClrMapping/>
  </p:clrMapOvr>
</p:sld>
</file>

<file path=ppt/slides/slide2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2" name="Shape 2272"/>
        <p:cNvGrpSpPr/>
        <p:nvPr/>
      </p:nvGrpSpPr>
      <p:grpSpPr>
        <a:xfrm>
          <a:off x="0" y="0"/>
          <a:ext cx="0" cy="0"/>
          <a:chOff x="0" y="0"/>
          <a:chExt cx="0" cy="0"/>
        </a:xfrm>
      </p:grpSpPr>
      <p:sp>
        <p:nvSpPr>
          <p:cNvPr id="2273" name="Google Shape;2273;p255"/>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Diagnosis </a:t>
            </a:r>
            <a:endParaRPr b="1">
              <a:solidFill>
                <a:schemeClr val="dk2"/>
              </a:solidFill>
            </a:endParaRPr>
          </a:p>
        </p:txBody>
      </p:sp>
      <p:pic>
        <p:nvPicPr>
          <p:cNvPr id="2274" name="Google Shape;2274;p255"/>
          <p:cNvPicPr preferRelativeResize="0"/>
          <p:nvPr/>
        </p:nvPicPr>
        <p:blipFill rotWithShape="1">
          <a:blip r:embed="rId3">
            <a:alphaModFix/>
          </a:blip>
          <a:srcRect b="17430" l="6046" r="61549" t="23282"/>
          <a:stretch/>
        </p:blipFill>
        <p:spPr>
          <a:xfrm>
            <a:off x="723899" y="1300758"/>
            <a:ext cx="3398520" cy="2384740"/>
          </a:xfrm>
          <a:prstGeom prst="rect">
            <a:avLst/>
          </a:prstGeom>
          <a:noFill/>
          <a:ln>
            <a:noFill/>
          </a:ln>
        </p:spPr>
      </p:pic>
      <p:pic>
        <p:nvPicPr>
          <p:cNvPr id="2275" name="Google Shape;2275;p255"/>
          <p:cNvPicPr preferRelativeResize="0"/>
          <p:nvPr/>
        </p:nvPicPr>
        <p:blipFill rotWithShape="1">
          <a:blip r:embed="rId3">
            <a:alphaModFix/>
          </a:blip>
          <a:srcRect b="17783" l="52478" r="17698" t="22929"/>
          <a:stretch/>
        </p:blipFill>
        <p:spPr>
          <a:xfrm>
            <a:off x="921798" y="3852869"/>
            <a:ext cx="3002723" cy="2416301"/>
          </a:xfrm>
          <a:prstGeom prst="rect">
            <a:avLst/>
          </a:prstGeom>
          <a:noFill/>
          <a:ln>
            <a:noFill/>
          </a:ln>
        </p:spPr>
      </p:pic>
      <p:pic>
        <p:nvPicPr>
          <p:cNvPr id="2276" name="Google Shape;2276;p255"/>
          <p:cNvPicPr preferRelativeResize="0"/>
          <p:nvPr>
            <p:ph idx="2" type="body"/>
          </p:nvPr>
        </p:nvPicPr>
        <p:blipFill rotWithShape="1">
          <a:blip r:embed="rId4">
            <a:alphaModFix/>
          </a:blip>
          <a:srcRect b="0" l="0" r="0" t="4048"/>
          <a:stretch/>
        </p:blipFill>
        <p:spPr>
          <a:xfrm>
            <a:off x="6694170" y="1883019"/>
            <a:ext cx="4461510" cy="2756683"/>
          </a:xfrm>
          <a:prstGeom prst="rect">
            <a:avLst/>
          </a:prstGeom>
          <a:noFill/>
          <a:ln>
            <a:noFill/>
          </a:ln>
        </p:spPr>
      </p:pic>
      <p:sp>
        <p:nvSpPr>
          <p:cNvPr id="2277" name="Google Shape;2277;p255"/>
          <p:cNvSpPr/>
          <p:nvPr/>
        </p:nvSpPr>
        <p:spPr>
          <a:xfrm>
            <a:off x="8186238" y="1182320"/>
            <a:ext cx="1911292"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dk1"/>
                </a:solidFill>
                <a:latin typeface="Calibri"/>
                <a:ea typeface="Calibri"/>
                <a:cs typeface="Calibri"/>
                <a:sym typeface="Calibri"/>
              </a:rPr>
              <a:t>Amnisure </a:t>
            </a:r>
            <a:endParaRPr sz="3200">
              <a:solidFill>
                <a:schemeClr val="dk1"/>
              </a:solidFill>
              <a:latin typeface="Calibri"/>
              <a:ea typeface="Calibri"/>
              <a:cs typeface="Calibri"/>
              <a:sym typeface="Calibri"/>
            </a:endParaRPr>
          </a:p>
        </p:txBody>
      </p:sp>
      <p:sp>
        <p:nvSpPr>
          <p:cNvPr id="2278" name="Google Shape;2278;p255"/>
          <p:cNvSpPr/>
          <p:nvPr/>
        </p:nvSpPr>
        <p:spPr>
          <a:xfrm>
            <a:off x="7125879" y="4599355"/>
            <a:ext cx="4032010"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latin typeface="Calibri"/>
                <a:ea typeface="Calibri"/>
                <a:cs typeface="Calibri"/>
                <a:sym typeface="Calibri"/>
              </a:rPr>
              <a:t>non-invasive strip test for the detection of the placental alphamicroglobulin-1 protein</a:t>
            </a:r>
            <a:endParaRPr/>
          </a:p>
        </p:txBody>
      </p:sp>
    </p:spTree>
  </p:cSld>
  <p:clrMapOvr>
    <a:masterClrMapping/>
  </p:clrMapOvr>
</p:sld>
</file>

<file path=ppt/slides/slide2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2" name="Shape 2282"/>
        <p:cNvGrpSpPr/>
        <p:nvPr/>
      </p:nvGrpSpPr>
      <p:grpSpPr>
        <a:xfrm>
          <a:off x="0" y="0"/>
          <a:ext cx="0" cy="0"/>
          <a:chOff x="0" y="0"/>
          <a:chExt cx="0" cy="0"/>
        </a:xfrm>
      </p:grpSpPr>
      <p:sp>
        <p:nvSpPr>
          <p:cNvPr id="2283" name="Google Shape;2283;p256"/>
          <p:cNvSpPr txBox="1"/>
          <p:nvPr>
            <p:ph idx="1" type="body"/>
          </p:nvPr>
        </p:nvSpPr>
        <p:spPr>
          <a:xfrm>
            <a:off x="838200" y="4850423"/>
            <a:ext cx="5181600" cy="1418171"/>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800"/>
              <a:buChar char="❖"/>
            </a:pPr>
            <a:r>
              <a:rPr b="1" lang="en-US"/>
              <a:t> rapid test that reliably detects PROM, even before any visible signs can be detected</a:t>
            </a:r>
            <a:endParaRPr/>
          </a:p>
        </p:txBody>
      </p:sp>
      <p:pic>
        <p:nvPicPr>
          <p:cNvPr id="2284" name="Google Shape;2284;p256"/>
          <p:cNvPicPr preferRelativeResize="0"/>
          <p:nvPr/>
        </p:nvPicPr>
        <p:blipFill rotWithShape="1">
          <a:blip r:embed="rId3">
            <a:alphaModFix/>
          </a:blip>
          <a:srcRect b="0" l="0" r="0" t="0"/>
          <a:stretch/>
        </p:blipFill>
        <p:spPr>
          <a:xfrm>
            <a:off x="661783" y="2263417"/>
            <a:ext cx="6467215" cy="1842455"/>
          </a:xfrm>
          <a:prstGeom prst="rect">
            <a:avLst/>
          </a:prstGeom>
          <a:noFill/>
          <a:ln>
            <a:noFill/>
          </a:ln>
        </p:spPr>
      </p:pic>
      <p:sp>
        <p:nvSpPr>
          <p:cNvPr id="2285" name="Google Shape;2285;p256"/>
          <p:cNvSpPr/>
          <p:nvPr/>
        </p:nvSpPr>
        <p:spPr>
          <a:xfrm>
            <a:off x="975305" y="1298491"/>
            <a:ext cx="4114909"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5400">
                <a:solidFill>
                  <a:schemeClr val="dk1"/>
                </a:solidFill>
                <a:latin typeface="Calibri"/>
                <a:ea typeface="Calibri"/>
                <a:cs typeface="Calibri"/>
                <a:sym typeface="Calibri"/>
              </a:rPr>
              <a:t>Actim PPROM</a:t>
            </a:r>
            <a:endParaRPr b="1" sz="5400" cap="none">
              <a:solidFill>
                <a:srgbClr val="2F6B09"/>
              </a:solidFill>
              <a:latin typeface="Calibri"/>
              <a:ea typeface="Calibri"/>
              <a:cs typeface="Calibri"/>
              <a:sym typeface="Calibri"/>
            </a:endParaRPr>
          </a:p>
        </p:txBody>
      </p:sp>
      <p:pic>
        <p:nvPicPr>
          <p:cNvPr id="2286" name="Google Shape;2286;p256"/>
          <p:cNvPicPr preferRelativeResize="0"/>
          <p:nvPr>
            <p:ph idx="2" type="body"/>
          </p:nvPr>
        </p:nvPicPr>
        <p:blipFill rotWithShape="1">
          <a:blip r:embed="rId4">
            <a:alphaModFix/>
          </a:blip>
          <a:srcRect b="0" l="0" r="16628" t="0"/>
          <a:stretch/>
        </p:blipFill>
        <p:spPr>
          <a:xfrm>
            <a:off x="8304038" y="2221821"/>
            <a:ext cx="2472985" cy="3128484"/>
          </a:xfrm>
          <a:prstGeom prst="rect">
            <a:avLst/>
          </a:prstGeom>
          <a:noFill/>
          <a:ln>
            <a:noFill/>
          </a:ln>
        </p:spPr>
      </p:pic>
      <p:sp>
        <p:nvSpPr>
          <p:cNvPr id="2287" name="Google Shape;2287;p256"/>
          <p:cNvSpPr/>
          <p:nvPr/>
        </p:nvSpPr>
        <p:spPr>
          <a:xfrm>
            <a:off x="8304038" y="1196314"/>
            <a:ext cx="2912657"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5400">
                <a:solidFill>
                  <a:schemeClr val="dk1"/>
                </a:solidFill>
                <a:latin typeface="Calibri"/>
                <a:ea typeface="Calibri"/>
                <a:cs typeface="Calibri"/>
                <a:sym typeface="Calibri"/>
              </a:rPr>
              <a:t>ROM Plus</a:t>
            </a:r>
            <a:endParaRPr b="1" sz="5400" cap="none">
              <a:solidFill>
                <a:srgbClr val="2F6B09"/>
              </a:solidFill>
              <a:latin typeface="Calibri"/>
              <a:ea typeface="Calibri"/>
              <a:cs typeface="Calibri"/>
              <a:sym typeface="Calibri"/>
            </a:endParaRPr>
          </a:p>
        </p:txBody>
      </p:sp>
      <p:sp>
        <p:nvSpPr>
          <p:cNvPr id="2288" name="Google Shape;2288;p256"/>
          <p:cNvSpPr txBox="1"/>
          <p:nvPr/>
        </p:nvSpPr>
        <p:spPr>
          <a:xfrm>
            <a:off x="7587175" y="5200021"/>
            <a:ext cx="4145280" cy="923330"/>
          </a:xfrm>
          <a:prstGeom prst="rect">
            <a:avLst/>
          </a:prstGeom>
          <a:noFill/>
          <a:ln>
            <a:noFill/>
          </a:ln>
        </p:spPr>
        <p:txBody>
          <a:bodyPr anchorCtr="0" anchor="t" bIns="45700" lIns="91425" spcFirstLastPara="1" rIns="91425" wrap="square" tIns="45700">
            <a:normAutofit lnSpcReduction="10000"/>
          </a:bodyPr>
          <a:lstStyle/>
          <a:p>
            <a:pPr indent="-228600" lvl="0" marL="228600" marR="0" rtl="0" algn="l">
              <a:lnSpc>
                <a:spcPct val="200000"/>
              </a:lnSpc>
              <a:spcBef>
                <a:spcPts val="0"/>
              </a:spcBef>
              <a:spcAft>
                <a:spcPts val="0"/>
              </a:spcAft>
              <a:buClr>
                <a:srgbClr val="45515E"/>
              </a:buClr>
              <a:buSzPts val="2800"/>
              <a:buFont typeface="Noto Sans Symbols"/>
              <a:buChar char="❖"/>
            </a:pPr>
            <a:r>
              <a:rPr b="1" lang="en-US" sz="2800">
                <a:solidFill>
                  <a:srgbClr val="45515E"/>
                </a:solidFill>
                <a:latin typeface="Calibri"/>
                <a:ea typeface="Calibri"/>
                <a:cs typeface="Calibri"/>
                <a:sym typeface="Calibri"/>
              </a:rPr>
              <a:t>Detect IGFBP-1 and AFP</a:t>
            </a:r>
            <a:endParaRPr/>
          </a:p>
          <a:p>
            <a:pPr indent="0" lvl="0" marL="0" marR="0" rtl="0" algn="l">
              <a:lnSpc>
                <a:spcPct val="90000"/>
              </a:lnSpc>
              <a:spcBef>
                <a:spcPts val="1000"/>
              </a:spcBef>
              <a:spcAft>
                <a:spcPts val="0"/>
              </a:spcAft>
              <a:buClr>
                <a:srgbClr val="45515E"/>
              </a:buClr>
              <a:buSzPts val="2800"/>
              <a:buFont typeface="Noto Sans Symbols"/>
              <a:buNone/>
            </a:pPr>
            <a:r>
              <a:t/>
            </a:r>
            <a:endParaRPr sz="2800">
              <a:solidFill>
                <a:srgbClr val="45515E"/>
              </a:solidFill>
              <a:latin typeface="Calibri"/>
              <a:ea typeface="Calibri"/>
              <a:cs typeface="Calibri"/>
              <a:sym typeface="Calibri"/>
            </a:endParaRPr>
          </a:p>
        </p:txBody>
      </p:sp>
      <p:sp>
        <p:nvSpPr>
          <p:cNvPr id="2289" name="Google Shape;2289;p256"/>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Diagnosis</a:t>
            </a:r>
            <a:endParaRPr b="1">
              <a:solidFill>
                <a:schemeClr val="dk2"/>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3"/>
          <p:cNvSpPr txBox="1"/>
          <p:nvPr>
            <p:ph type="ctrTitle"/>
          </p:nvPr>
        </p:nvSpPr>
        <p:spPr>
          <a:xfrm>
            <a:off x="1524000" y="1122363"/>
            <a:ext cx="9144000" cy="2387600"/>
          </a:xfrm>
          <a:prstGeom prst="rect">
            <a:avLst/>
          </a:prstGeom>
          <a:noFill/>
          <a:ln>
            <a:noFill/>
          </a:ln>
          <a:effectLst>
            <a:outerShdw blurRad="50800" rotWithShape="0" algn="t" dir="5400000" dist="38100">
              <a:srgbClr val="000000">
                <a:alpha val="40000"/>
              </a:srgbClr>
            </a:outerShdw>
          </a:effectLst>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6000"/>
              <a:buFont typeface="Calibri"/>
              <a:buNone/>
            </a:pPr>
            <a:r>
              <a:rPr b="1" lang="en-US" sz="6000">
                <a:latin typeface="Calibri"/>
                <a:ea typeface="Calibri"/>
                <a:cs typeface="Calibri"/>
                <a:sym typeface="Calibri"/>
              </a:rPr>
              <a:t>د.علاء</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33"/>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b="1" lang="en-US"/>
              <a:t>Station 6</a:t>
            </a:r>
            <a:endParaRPr b="1"/>
          </a:p>
        </p:txBody>
      </p:sp>
      <p:sp>
        <p:nvSpPr>
          <p:cNvPr id="348" name="Google Shape;348;p33"/>
          <p:cNvSpPr txBox="1"/>
          <p:nvPr>
            <p:ph idx="1" type="body"/>
          </p:nvPr>
        </p:nvSpPr>
        <p:spPr>
          <a:xfrm>
            <a:off x="838200" y="1305026"/>
            <a:ext cx="8285480" cy="4871938"/>
          </a:xfrm>
          <a:prstGeom prst="rect">
            <a:avLst/>
          </a:prstGeom>
          <a:noFill/>
          <a:ln>
            <a:noFill/>
          </a:ln>
        </p:spPr>
        <p:txBody>
          <a:bodyPr anchorCtr="0" anchor="t" bIns="45700" lIns="91425" spcFirstLastPara="1" rIns="91425" wrap="square" tIns="45700">
            <a:normAutofit lnSpcReduction="20000"/>
          </a:bodyPr>
          <a:lstStyle/>
          <a:p>
            <a:pPr indent="0" lvl="0" marL="82550" rtl="0" algn="l">
              <a:lnSpc>
                <a:spcPct val="90000"/>
              </a:lnSpc>
              <a:spcBef>
                <a:spcPts val="0"/>
              </a:spcBef>
              <a:spcAft>
                <a:spcPts val="0"/>
              </a:spcAft>
              <a:buClr>
                <a:srgbClr val="45515E"/>
              </a:buClr>
              <a:buSzPts val="2800"/>
              <a:buNone/>
            </a:pPr>
            <a:r>
              <a:rPr b="1" lang="en-US"/>
              <a:t>1 ) Dx: </a:t>
            </a:r>
            <a:endParaRPr b="1"/>
          </a:p>
          <a:p>
            <a:pPr indent="0" lvl="0" marL="0" rtl="0" algn="l">
              <a:lnSpc>
                <a:spcPct val="90000"/>
              </a:lnSpc>
              <a:spcBef>
                <a:spcPts val="0"/>
              </a:spcBef>
              <a:spcAft>
                <a:spcPts val="0"/>
              </a:spcAft>
              <a:buClr>
                <a:srgbClr val="45515E"/>
              </a:buClr>
              <a:buSzPts val="2800"/>
              <a:buNone/>
            </a:pPr>
            <a:r>
              <a:rPr b="1" lang="en-US" sz="2600">
                <a:solidFill>
                  <a:srgbClr val="FF9900"/>
                </a:solidFill>
              </a:rPr>
              <a:t>shoulder impaction</a:t>
            </a:r>
            <a:endParaRPr b="1" sz="2600">
              <a:solidFill>
                <a:srgbClr val="FF9900"/>
              </a:solidFill>
            </a:endParaRPr>
          </a:p>
          <a:p>
            <a:pPr indent="0" lvl="0" marL="82550" rtl="0" algn="l">
              <a:lnSpc>
                <a:spcPct val="90000"/>
              </a:lnSpc>
              <a:spcBef>
                <a:spcPts val="1000"/>
              </a:spcBef>
              <a:spcAft>
                <a:spcPts val="0"/>
              </a:spcAft>
              <a:buClr>
                <a:srgbClr val="45515E"/>
              </a:buClr>
              <a:buSzPts val="2800"/>
              <a:buNone/>
            </a:pPr>
            <a:r>
              <a:rPr b="1" lang="en-US"/>
              <a:t>2 ) Presentation: </a:t>
            </a:r>
            <a:endParaRPr/>
          </a:p>
          <a:p>
            <a:pPr indent="0" lvl="0" marL="82550" rtl="0" algn="l">
              <a:lnSpc>
                <a:spcPct val="90000"/>
              </a:lnSpc>
              <a:spcBef>
                <a:spcPts val="1000"/>
              </a:spcBef>
              <a:spcAft>
                <a:spcPts val="0"/>
              </a:spcAft>
              <a:buClr>
                <a:srgbClr val="45515E"/>
              </a:buClr>
              <a:buSzPts val="2800"/>
              <a:buNone/>
            </a:pPr>
            <a:r>
              <a:rPr b="1" lang="en-US" sz="2600">
                <a:solidFill>
                  <a:srgbClr val="FF9900"/>
                </a:solidFill>
              </a:rPr>
              <a:t>shoulder presentation</a:t>
            </a:r>
            <a:endParaRPr b="1" sz="2600">
              <a:solidFill>
                <a:srgbClr val="FF9900"/>
              </a:solidFill>
            </a:endParaRPr>
          </a:p>
          <a:p>
            <a:pPr indent="0" lvl="0" marL="82550" rtl="0" algn="l">
              <a:lnSpc>
                <a:spcPct val="90000"/>
              </a:lnSpc>
              <a:spcBef>
                <a:spcPts val="1000"/>
              </a:spcBef>
              <a:spcAft>
                <a:spcPts val="0"/>
              </a:spcAft>
              <a:buClr>
                <a:srgbClr val="45515E"/>
              </a:buClr>
              <a:buSzPts val="2800"/>
              <a:buNone/>
            </a:pPr>
            <a:r>
              <a:rPr b="1" lang="en-US"/>
              <a:t>3 ) Lie: </a:t>
            </a:r>
            <a:endParaRPr/>
          </a:p>
          <a:p>
            <a:pPr indent="0" lvl="0" marL="82550" rtl="0" algn="l">
              <a:lnSpc>
                <a:spcPct val="90000"/>
              </a:lnSpc>
              <a:spcBef>
                <a:spcPts val="1000"/>
              </a:spcBef>
              <a:spcAft>
                <a:spcPts val="0"/>
              </a:spcAft>
              <a:buClr>
                <a:srgbClr val="45515E"/>
              </a:buClr>
              <a:buSzPts val="2800"/>
              <a:buNone/>
            </a:pPr>
            <a:r>
              <a:rPr b="1" lang="en-US" sz="2600">
                <a:solidFill>
                  <a:srgbClr val="FF9900"/>
                </a:solidFill>
              </a:rPr>
              <a:t>transversals lie</a:t>
            </a:r>
            <a:endParaRPr b="1" sz="2600">
              <a:solidFill>
                <a:srgbClr val="FF9900"/>
              </a:solidFill>
            </a:endParaRPr>
          </a:p>
          <a:p>
            <a:pPr indent="0" lvl="0" marL="82550" rtl="0" algn="l">
              <a:lnSpc>
                <a:spcPct val="90000"/>
              </a:lnSpc>
              <a:spcBef>
                <a:spcPts val="1000"/>
              </a:spcBef>
              <a:spcAft>
                <a:spcPts val="0"/>
              </a:spcAft>
              <a:buClr>
                <a:srgbClr val="45515E"/>
              </a:buClr>
              <a:buSzPts val="2800"/>
              <a:buNone/>
            </a:pPr>
            <a:r>
              <a:rPr b="1" lang="en-US"/>
              <a:t>4 ) 4 causes:</a:t>
            </a:r>
            <a:endParaRPr b="1"/>
          </a:p>
          <a:p>
            <a:pPr indent="0" lvl="0" marL="82550" rtl="0" algn="l">
              <a:lnSpc>
                <a:spcPct val="90000"/>
              </a:lnSpc>
              <a:spcBef>
                <a:spcPts val="1000"/>
              </a:spcBef>
              <a:spcAft>
                <a:spcPts val="0"/>
              </a:spcAft>
              <a:buClr>
                <a:srgbClr val="45515E"/>
              </a:buClr>
              <a:buSzPts val="2800"/>
              <a:buNone/>
            </a:pPr>
            <a:r>
              <a:rPr b="1" lang="en-US" sz="2600">
                <a:solidFill>
                  <a:srgbClr val="FF9900"/>
                </a:solidFill>
              </a:rPr>
              <a:t>polyhydramnios, abdominal wall laxity, placenta previa, large fibroid</a:t>
            </a:r>
            <a:endParaRPr b="1" sz="2600">
              <a:solidFill>
                <a:srgbClr val="FF9900"/>
              </a:solidFill>
            </a:endParaRPr>
          </a:p>
          <a:p>
            <a:pPr indent="0" lvl="0" marL="82550" rtl="0" algn="l">
              <a:lnSpc>
                <a:spcPct val="90000"/>
              </a:lnSpc>
              <a:spcBef>
                <a:spcPts val="1000"/>
              </a:spcBef>
              <a:spcAft>
                <a:spcPts val="0"/>
              </a:spcAft>
              <a:buClr>
                <a:srgbClr val="45515E"/>
              </a:buClr>
              <a:buSzPts val="2800"/>
              <a:buNone/>
            </a:pPr>
            <a:r>
              <a:rPr b="1" lang="en-US"/>
              <a:t>5 ) 3 maternal and fetal complication:</a:t>
            </a:r>
            <a:br>
              <a:rPr lang="en-US"/>
            </a:br>
            <a:r>
              <a:rPr b="1" lang="en-US" sz="2600">
                <a:solidFill>
                  <a:srgbClr val="FF9900"/>
                </a:solidFill>
              </a:rPr>
              <a:t>Asphyxia and death</a:t>
            </a:r>
            <a:br>
              <a:rPr b="1" lang="en-US" sz="2600">
                <a:solidFill>
                  <a:srgbClr val="FF9900"/>
                </a:solidFill>
              </a:rPr>
            </a:br>
            <a:r>
              <a:rPr b="1" lang="en-US" sz="2600">
                <a:solidFill>
                  <a:srgbClr val="FF9900"/>
                </a:solidFill>
              </a:rPr>
              <a:t>Brachial plexus injury and clavicular fracture</a:t>
            </a:r>
            <a:br>
              <a:rPr b="1" lang="en-US" sz="2600">
                <a:solidFill>
                  <a:srgbClr val="FF9900"/>
                </a:solidFill>
              </a:rPr>
            </a:br>
            <a:r>
              <a:rPr b="1" lang="en-US" sz="2600">
                <a:solidFill>
                  <a:srgbClr val="FF9900"/>
                </a:solidFill>
              </a:rPr>
              <a:t>Pelvic tissue lacerations and postpartum hemorrhage</a:t>
            </a:r>
            <a:endParaRPr b="1" sz="2600">
              <a:solidFill>
                <a:srgbClr val="FF9900"/>
              </a:solidFill>
            </a:endParaRPr>
          </a:p>
        </p:txBody>
      </p:sp>
      <p:pic>
        <p:nvPicPr>
          <p:cNvPr id="349" name="Google Shape;349;p33"/>
          <p:cNvPicPr preferRelativeResize="0"/>
          <p:nvPr/>
        </p:nvPicPr>
        <p:blipFill rotWithShape="1">
          <a:blip r:embed="rId3">
            <a:alphaModFix/>
          </a:blip>
          <a:srcRect b="0" l="0" r="0" t="0"/>
          <a:stretch/>
        </p:blipFill>
        <p:spPr>
          <a:xfrm>
            <a:off x="9499227" y="1564957"/>
            <a:ext cx="1778291" cy="3129792"/>
          </a:xfrm>
          <a:prstGeom prst="rect">
            <a:avLst/>
          </a:prstGeom>
          <a:noFill/>
          <a:ln>
            <a:noFill/>
          </a:ln>
          <a:effectLst>
            <a:outerShdw blurRad="292100" rotWithShape="0" algn="tl" dir="2700000" dist="139700">
              <a:srgbClr val="333333">
                <a:alpha val="64705"/>
              </a:srgbClr>
            </a:outerShdw>
          </a:effectLst>
        </p:spPr>
      </p:pic>
    </p:spTree>
  </p:cSld>
  <p:clrMapOvr>
    <a:masterClrMapping/>
  </p:clrMapOvr>
  <mc:AlternateContent>
    <mc:Choice Requires="p14">
      <p:transition spd="slow" p14:dur="700">
        <p:fade/>
      </p:transition>
    </mc:Choice>
    <mc:Fallback>
      <p:transition spd="slow">
        <p:fade/>
      </p:transition>
    </mc:Fallback>
  </mc:AlternateContent>
</p:sld>
</file>

<file path=ppt/slides/slide3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3" name="Shape 2293"/>
        <p:cNvGrpSpPr/>
        <p:nvPr/>
      </p:nvGrpSpPr>
      <p:grpSpPr>
        <a:xfrm>
          <a:off x="0" y="0"/>
          <a:ext cx="0" cy="0"/>
          <a:chOff x="0" y="0"/>
          <a:chExt cx="0" cy="0"/>
        </a:xfrm>
      </p:grpSpPr>
      <p:sp>
        <p:nvSpPr>
          <p:cNvPr id="2294" name="Google Shape;2294;p257"/>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Differential diagnosis</a:t>
            </a:r>
            <a:endParaRPr/>
          </a:p>
        </p:txBody>
      </p:sp>
      <p:sp>
        <p:nvSpPr>
          <p:cNvPr id="2295" name="Google Shape;2295;p257"/>
          <p:cNvSpPr txBox="1"/>
          <p:nvPr>
            <p:ph idx="1" type="body"/>
          </p:nvPr>
        </p:nvSpPr>
        <p:spPr>
          <a:xfrm>
            <a:off x="838199" y="1305026"/>
            <a:ext cx="10515599" cy="48719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800"/>
              <a:buChar char="❖"/>
            </a:pPr>
            <a:r>
              <a:rPr lang="en-US"/>
              <a:t>Urinary incontinence: leakage of small amounts of urine is common in the last part of pregnancy</a:t>
            </a:r>
            <a:endParaRPr/>
          </a:p>
          <a:p>
            <a:pPr indent="-228600" lvl="0" marL="228600" rtl="0" algn="l">
              <a:lnSpc>
                <a:spcPct val="90000"/>
              </a:lnSpc>
              <a:spcBef>
                <a:spcPts val="1000"/>
              </a:spcBef>
              <a:spcAft>
                <a:spcPts val="0"/>
              </a:spcAft>
              <a:buClr>
                <a:srgbClr val="45515E"/>
              </a:buClr>
              <a:buSzPts val="2800"/>
              <a:buChar char="❖"/>
            </a:pPr>
            <a:r>
              <a:rPr lang="en-US"/>
              <a:t>Normal vaginal secretions of pregnancy</a:t>
            </a:r>
            <a:endParaRPr/>
          </a:p>
          <a:p>
            <a:pPr indent="-228600" lvl="0" marL="228600" rtl="0" algn="l">
              <a:lnSpc>
                <a:spcPct val="90000"/>
              </a:lnSpc>
              <a:spcBef>
                <a:spcPts val="1000"/>
              </a:spcBef>
              <a:spcAft>
                <a:spcPts val="0"/>
              </a:spcAft>
              <a:buClr>
                <a:srgbClr val="45515E"/>
              </a:buClr>
              <a:buSzPts val="2800"/>
              <a:buChar char="❖"/>
            </a:pPr>
            <a:r>
              <a:rPr lang="en-US"/>
              <a:t>Increased sweat or moisture around the perineum</a:t>
            </a:r>
            <a:endParaRPr/>
          </a:p>
          <a:p>
            <a:pPr indent="-228600" lvl="0" marL="228600" rtl="0" algn="l">
              <a:lnSpc>
                <a:spcPct val="90000"/>
              </a:lnSpc>
              <a:spcBef>
                <a:spcPts val="1000"/>
              </a:spcBef>
              <a:spcAft>
                <a:spcPts val="0"/>
              </a:spcAft>
              <a:buClr>
                <a:srgbClr val="45515E"/>
              </a:buClr>
              <a:buSzPts val="2800"/>
              <a:buChar char="❖"/>
            </a:pPr>
            <a:r>
              <a:rPr lang="en-US"/>
              <a:t>Increased cervical discharge</a:t>
            </a:r>
            <a:endParaRPr/>
          </a:p>
          <a:p>
            <a:pPr indent="-228600" lvl="0" marL="228600" rtl="0" algn="l">
              <a:lnSpc>
                <a:spcPct val="90000"/>
              </a:lnSpc>
              <a:spcBef>
                <a:spcPts val="1000"/>
              </a:spcBef>
              <a:spcAft>
                <a:spcPts val="0"/>
              </a:spcAft>
              <a:buClr>
                <a:srgbClr val="45515E"/>
              </a:buClr>
              <a:buSzPts val="2800"/>
              <a:buChar char="❖"/>
            </a:pPr>
            <a:r>
              <a:rPr lang="en-US"/>
              <a:t>Semen</a:t>
            </a:r>
            <a:endParaRPr/>
          </a:p>
          <a:p>
            <a:pPr indent="-228600" lvl="0" marL="228600" rtl="0" algn="l">
              <a:lnSpc>
                <a:spcPct val="90000"/>
              </a:lnSpc>
              <a:spcBef>
                <a:spcPts val="1000"/>
              </a:spcBef>
              <a:spcAft>
                <a:spcPts val="0"/>
              </a:spcAft>
              <a:buClr>
                <a:srgbClr val="45515E"/>
              </a:buClr>
              <a:buSzPts val="2800"/>
              <a:buChar char="❖"/>
            </a:pPr>
            <a:r>
              <a:rPr lang="en-US"/>
              <a:t>Douching</a:t>
            </a:r>
            <a:endParaRPr/>
          </a:p>
          <a:p>
            <a:pPr indent="-50800" lvl="0" marL="228600" rtl="0" algn="l">
              <a:lnSpc>
                <a:spcPct val="90000"/>
              </a:lnSpc>
              <a:spcBef>
                <a:spcPts val="1000"/>
              </a:spcBef>
              <a:spcAft>
                <a:spcPts val="0"/>
              </a:spcAft>
              <a:buClr>
                <a:srgbClr val="45515E"/>
              </a:buClr>
              <a:buSzPts val="2800"/>
              <a:buNone/>
            </a:pPr>
            <a:r>
              <a:t/>
            </a:r>
            <a:endParaRPr/>
          </a:p>
          <a:p>
            <a:pPr indent="-50800" lvl="0" marL="228600" rtl="0" algn="l">
              <a:lnSpc>
                <a:spcPct val="90000"/>
              </a:lnSpc>
              <a:spcBef>
                <a:spcPts val="1000"/>
              </a:spcBef>
              <a:spcAft>
                <a:spcPts val="0"/>
              </a:spcAft>
              <a:buClr>
                <a:srgbClr val="45515E"/>
              </a:buClr>
              <a:buSzPts val="2800"/>
              <a:buNone/>
            </a:pPr>
            <a:r>
              <a:t/>
            </a:r>
            <a:endParaRPr/>
          </a:p>
        </p:txBody>
      </p:sp>
    </p:spTree>
  </p:cSld>
  <p:clrMapOvr>
    <a:masterClrMapping/>
  </p:clrMapOvr>
</p:sld>
</file>

<file path=ppt/slides/slide3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9" name="Shape 2299"/>
        <p:cNvGrpSpPr/>
        <p:nvPr/>
      </p:nvGrpSpPr>
      <p:grpSpPr>
        <a:xfrm>
          <a:off x="0" y="0"/>
          <a:ext cx="0" cy="0"/>
          <a:chOff x="0" y="0"/>
          <a:chExt cx="0" cy="0"/>
        </a:xfrm>
      </p:grpSpPr>
      <p:sp>
        <p:nvSpPr>
          <p:cNvPr id="2300" name="Google Shape;2300;p258"/>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Notes</a:t>
            </a:r>
            <a:endParaRPr/>
          </a:p>
        </p:txBody>
      </p:sp>
      <p:sp>
        <p:nvSpPr>
          <p:cNvPr id="2301" name="Google Shape;2301;p258"/>
          <p:cNvSpPr txBox="1"/>
          <p:nvPr>
            <p:ph idx="1" type="body"/>
          </p:nvPr>
        </p:nvSpPr>
        <p:spPr>
          <a:xfrm>
            <a:off x="838199" y="1305026"/>
            <a:ext cx="10515599" cy="48719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800"/>
              <a:buChar char="❖"/>
            </a:pPr>
            <a:r>
              <a:rPr lang="en-US"/>
              <a:t>Majority of pregnancies with PPROM deliver within one week of rupture</a:t>
            </a:r>
            <a:endParaRPr/>
          </a:p>
          <a:p>
            <a:pPr indent="-228600" lvl="0" marL="228600" rtl="0" algn="l">
              <a:lnSpc>
                <a:spcPct val="90000"/>
              </a:lnSpc>
              <a:spcBef>
                <a:spcPts val="1000"/>
              </a:spcBef>
              <a:spcAft>
                <a:spcPts val="0"/>
              </a:spcAft>
              <a:buClr>
                <a:srgbClr val="45515E"/>
              </a:buClr>
              <a:buSzPts val="2800"/>
              <a:buChar char="❖"/>
            </a:pPr>
            <a:r>
              <a:rPr lang="en-US"/>
              <a:t>Antenatal corticosteroids potent drugs with potent side effects:</a:t>
            </a:r>
            <a:endParaRPr/>
          </a:p>
          <a:p>
            <a:pPr indent="-228600" lvl="1" marL="685800" rtl="0" algn="l">
              <a:lnSpc>
                <a:spcPct val="90000"/>
              </a:lnSpc>
              <a:spcBef>
                <a:spcPts val="500"/>
              </a:spcBef>
              <a:spcAft>
                <a:spcPts val="0"/>
              </a:spcAft>
              <a:buClr>
                <a:srgbClr val="45515E"/>
              </a:buClr>
              <a:buSzPts val="2400"/>
              <a:buChar char="o"/>
            </a:pPr>
            <a:r>
              <a:rPr lang="en-US"/>
              <a:t>Reduced placental weight </a:t>
            </a:r>
            <a:endParaRPr/>
          </a:p>
          <a:p>
            <a:pPr indent="-228600" lvl="1" marL="685800" rtl="0" algn="l">
              <a:lnSpc>
                <a:spcPct val="90000"/>
              </a:lnSpc>
              <a:spcBef>
                <a:spcPts val="500"/>
              </a:spcBef>
              <a:spcAft>
                <a:spcPts val="0"/>
              </a:spcAft>
              <a:buClr>
                <a:srgbClr val="45515E"/>
              </a:buClr>
              <a:buSzPts val="2400"/>
              <a:buChar char="o"/>
            </a:pPr>
            <a:r>
              <a:rPr lang="en-US"/>
              <a:t>Reduced fetal weight and height</a:t>
            </a:r>
            <a:endParaRPr/>
          </a:p>
          <a:p>
            <a:pPr indent="-228600" lvl="1" marL="685800" rtl="0" algn="l">
              <a:lnSpc>
                <a:spcPct val="90000"/>
              </a:lnSpc>
              <a:spcBef>
                <a:spcPts val="500"/>
              </a:spcBef>
              <a:spcAft>
                <a:spcPts val="0"/>
              </a:spcAft>
              <a:buClr>
                <a:srgbClr val="45515E"/>
              </a:buClr>
              <a:buSzPts val="2400"/>
              <a:buChar char="o"/>
            </a:pPr>
            <a:r>
              <a:rPr lang="en-US"/>
              <a:t>Reduced head circumference</a:t>
            </a:r>
            <a:endParaRPr/>
          </a:p>
          <a:p>
            <a:pPr indent="-50800" lvl="0" marL="228600" rtl="0" algn="l">
              <a:lnSpc>
                <a:spcPct val="90000"/>
              </a:lnSpc>
              <a:spcBef>
                <a:spcPts val="1000"/>
              </a:spcBef>
              <a:spcAft>
                <a:spcPts val="0"/>
              </a:spcAft>
              <a:buClr>
                <a:srgbClr val="45515E"/>
              </a:buClr>
              <a:buSzPts val="2800"/>
              <a:buNone/>
            </a:pPr>
            <a:r>
              <a:t/>
            </a:r>
            <a:endParaRPr/>
          </a:p>
        </p:txBody>
      </p:sp>
    </p:spTree>
  </p:cSld>
  <p:clrMapOvr>
    <a:masterClrMapping/>
  </p:clrMapOvr>
</p:sld>
</file>

<file path=ppt/slides/slide3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5" name="Shape 2305"/>
        <p:cNvGrpSpPr/>
        <p:nvPr/>
      </p:nvGrpSpPr>
      <p:grpSpPr>
        <a:xfrm>
          <a:off x="0" y="0"/>
          <a:ext cx="0" cy="0"/>
          <a:chOff x="0" y="0"/>
          <a:chExt cx="0" cy="0"/>
        </a:xfrm>
      </p:grpSpPr>
      <p:sp>
        <p:nvSpPr>
          <p:cNvPr id="2306" name="Google Shape;2306;p259"/>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Management </a:t>
            </a:r>
            <a:endParaRPr/>
          </a:p>
        </p:txBody>
      </p:sp>
      <p:sp>
        <p:nvSpPr>
          <p:cNvPr id="2307" name="Google Shape;2307;p259"/>
          <p:cNvSpPr txBox="1"/>
          <p:nvPr>
            <p:ph idx="1" type="body"/>
          </p:nvPr>
        </p:nvSpPr>
        <p:spPr>
          <a:xfrm>
            <a:off x="838199" y="1305026"/>
            <a:ext cx="10515599" cy="48719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800"/>
              <a:buChar char="❖"/>
            </a:pPr>
            <a:r>
              <a:rPr lang="en-US"/>
              <a:t>Screening for infection including GBS</a:t>
            </a:r>
            <a:endParaRPr/>
          </a:p>
          <a:p>
            <a:pPr indent="-228600" lvl="0" marL="228600" rtl="0" algn="l">
              <a:lnSpc>
                <a:spcPct val="90000"/>
              </a:lnSpc>
              <a:spcBef>
                <a:spcPts val="1000"/>
              </a:spcBef>
              <a:spcAft>
                <a:spcPts val="0"/>
              </a:spcAft>
              <a:buClr>
                <a:srgbClr val="45515E"/>
              </a:buClr>
              <a:buSzPts val="2800"/>
              <a:buChar char="❖"/>
            </a:pPr>
            <a:r>
              <a:rPr lang="en-US"/>
              <a:t>Antenatal corticosteroids</a:t>
            </a:r>
            <a:endParaRPr/>
          </a:p>
          <a:p>
            <a:pPr indent="-228600" lvl="0" marL="228600" rtl="0" algn="l">
              <a:lnSpc>
                <a:spcPct val="90000"/>
              </a:lnSpc>
              <a:spcBef>
                <a:spcPts val="1000"/>
              </a:spcBef>
              <a:spcAft>
                <a:spcPts val="0"/>
              </a:spcAft>
              <a:buClr>
                <a:srgbClr val="45515E"/>
              </a:buClr>
              <a:buSzPts val="2800"/>
              <a:buChar char="❖"/>
            </a:pPr>
            <a:r>
              <a:rPr lang="en-US"/>
              <a:t>Tocolysis only to achieve benefit of corticosteroids</a:t>
            </a:r>
            <a:endParaRPr/>
          </a:p>
          <a:p>
            <a:pPr indent="-228600" lvl="0" marL="228600" rtl="0" algn="l">
              <a:lnSpc>
                <a:spcPct val="90000"/>
              </a:lnSpc>
              <a:spcBef>
                <a:spcPts val="1000"/>
              </a:spcBef>
              <a:spcAft>
                <a:spcPts val="0"/>
              </a:spcAft>
              <a:buClr>
                <a:srgbClr val="45515E"/>
              </a:buClr>
              <a:buSzPts val="2800"/>
              <a:buChar char="❖"/>
            </a:pPr>
            <a:r>
              <a:rPr lang="en-US"/>
              <a:t>Antibiotics prolong latency based on numerous trial (penicillin plus macrolide)</a:t>
            </a:r>
            <a:endParaRPr/>
          </a:p>
          <a:p>
            <a:pPr indent="-228600" lvl="0" marL="228600" rtl="0" algn="l">
              <a:lnSpc>
                <a:spcPct val="90000"/>
              </a:lnSpc>
              <a:spcBef>
                <a:spcPts val="1000"/>
              </a:spcBef>
              <a:spcAft>
                <a:spcPts val="0"/>
              </a:spcAft>
              <a:buClr>
                <a:srgbClr val="45515E"/>
              </a:buClr>
              <a:buSzPts val="2800"/>
              <a:buChar char="❖"/>
            </a:pPr>
            <a:r>
              <a:rPr lang="en-US"/>
              <a:t>Fetal monitoring NST,AFV and fetal growth </a:t>
            </a:r>
            <a:endParaRPr/>
          </a:p>
          <a:p>
            <a:pPr indent="-228600" lvl="0" marL="228600" rtl="0" algn="l">
              <a:lnSpc>
                <a:spcPct val="90000"/>
              </a:lnSpc>
              <a:spcBef>
                <a:spcPts val="1000"/>
              </a:spcBef>
              <a:spcAft>
                <a:spcPts val="0"/>
              </a:spcAft>
              <a:buClr>
                <a:srgbClr val="45515E"/>
              </a:buClr>
              <a:buSzPts val="2800"/>
              <a:buChar char="❖"/>
            </a:pPr>
            <a:r>
              <a:rPr lang="en-US"/>
              <a:t>Maternal monitoring for infection or labor </a:t>
            </a:r>
            <a:endParaRPr/>
          </a:p>
          <a:p>
            <a:pPr indent="-228600" lvl="0" marL="228600" rtl="0" algn="l">
              <a:lnSpc>
                <a:spcPct val="90000"/>
              </a:lnSpc>
              <a:spcBef>
                <a:spcPts val="1000"/>
              </a:spcBef>
              <a:spcAft>
                <a:spcPts val="0"/>
              </a:spcAft>
              <a:buClr>
                <a:srgbClr val="45515E"/>
              </a:buClr>
              <a:buSzPts val="2800"/>
              <a:buChar char="❖"/>
            </a:pPr>
            <a:r>
              <a:rPr lang="en-US"/>
              <a:t>Timing of delivery –dependent on NICU capability </a:t>
            </a:r>
            <a:endParaRPr/>
          </a:p>
          <a:p>
            <a:pPr indent="-50800" lvl="0" marL="228600" rtl="0" algn="l">
              <a:lnSpc>
                <a:spcPct val="90000"/>
              </a:lnSpc>
              <a:spcBef>
                <a:spcPts val="1000"/>
              </a:spcBef>
              <a:spcAft>
                <a:spcPts val="0"/>
              </a:spcAft>
              <a:buClr>
                <a:srgbClr val="45515E"/>
              </a:buClr>
              <a:buSzPts val="2800"/>
              <a:buNone/>
            </a:pPr>
            <a:r>
              <a:t/>
            </a:r>
            <a:endParaRPr/>
          </a:p>
          <a:p>
            <a:pPr indent="-50800" lvl="0" marL="228600" rtl="0" algn="l">
              <a:lnSpc>
                <a:spcPct val="90000"/>
              </a:lnSpc>
              <a:spcBef>
                <a:spcPts val="1000"/>
              </a:spcBef>
              <a:spcAft>
                <a:spcPts val="0"/>
              </a:spcAft>
              <a:buClr>
                <a:srgbClr val="45515E"/>
              </a:buClr>
              <a:buSzPts val="2800"/>
              <a:buNone/>
            </a:pPr>
            <a:r>
              <a:t/>
            </a:r>
            <a:endParaRPr/>
          </a:p>
        </p:txBody>
      </p:sp>
    </p:spTree>
  </p:cSld>
  <p:clrMapOvr>
    <a:masterClrMapping/>
  </p:clrMapOvr>
</p:sld>
</file>

<file path=ppt/slides/slide3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1" name="Shape 2311"/>
        <p:cNvGrpSpPr/>
        <p:nvPr/>
      </p:nvGrpSpPr>
      <p:grpSpPr>
        <a:xfrm>
          <a:off x="0" y="0"/>
          <a:ext cx="0" cy="0"/>
          <a:chOff x="0" y="0"/>
          <a:chExt cx="0" cy="0"/>
        </a:xfrm>
      </p:grpSpPr>
      <p:sp>
        <p:nvSpPr>
          <p:cNvPr id="2312" name="Google Shape;2312;p260"/>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Management</a:t>
            </a:r>
            <a:endParaRPr/>
          </a:p>
        </p:txBody>
      </p:sp>
      <p:sp>
        <p:nvSpPr>
          <p:cNvPr id="2313" name="Google Shape;2313;p260"/>
          <p:cNvSpPr txBox="1"/>
          <p:nvPr>
            <p:ph idx="1" type="body"/>
          </p:nvPr>
        </p:nvSpPr>
        <p:spPr>
          <a:xfrm>
            <a:off x="838199" y="1305026"/>
            <a:ext cx="10515599" cy="48719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800"/>
              <a:buChar char="❖"/>
            </a:pPr>
            <a:r>
              <a:rPr lang="en-US"/>
              <a:t>Malpresentation may require cesarean delivery </a:t>
            </a:r>
            <a:endParaRPr/>
          </a:p>
          <a:p>
            <a:pPr indent="-228600" lvl="0" marL="228600" rtl="0" algn="l">
              <a:lnSpc>
                <a:spcPct val="90000"/>
              </a:lnSpc>
              <a:spcBef>
                <a:spcPts val="1000"/>
              </a:spcBef>
              <a:spcAft>
                <a:spcPts val="0"/>
              </a:spcAft>
              <a:buClr>
                <a:srgbClr val="45515E"/>
              </a:buClr>
              <a:buSzPts val="2800"/>
              <a:buChar char="❖"/>
            </a:pPr>
            <a:r>
              <a:rPr lang="en-US"/>
              <a:t>Risk of cord prolapse should be evaluated </a:t>
            </a:r>
            <a:endParaRPr/>
          </a:p>
          <a:p>
            <a:pPr indent="-228600" lvl="0" marL="228600" rtl="0" algn="l">
              <a:lnSpc>
                <a:spcPct val="90000"/>
              </a:lnSpc>
              <a:spcBef>
                <a:spcPts val="1000"/>
              </a:spcBef>
              <a:spcAft>
                <a:spcPts val="0"/>
              </a:spcAft>
              <a:buClr>
                <a:srgbClr val="45515E"/>
              </a:buClr>
              <a:buSzPts val="2800"/>
              <a:buChar char="❖"/>
            </a:pPr>
            <a:r>
              <a:rPr lang="en-US"/>
              <a:t>Delivery at 34 weeks or sooner if indicated</a:t>
            </a:r>
            <a:endParaRPr/>
          </a:p>
          <a:p>
            <a:pPr indent="-228600" lvl="0" marL="228600" rtl="0" algn="l">
              <a:lnSpc>
                <a:spcPct val="90000"/>
              </a:lnSpc>
              <a:spcBef>
                <a:spcPts val="1000"/>
              </a:spcBef>
              <a:spcAft>
                <a:spcPts val="0"/>
              </a:spcAft>
              <a:buClr>
                <a:srgbClr val="45515E"/>
              </a:buClr>
              <a:buSzPts val="2800"/>
              <a:buChar char="❖"/>
            </a:pPr>
            <a:r>
              <a:rPr lang="en-US"/>
              <a:t>Surgical treatment</a:t>
            </a:r>
            <a:endParaRPr/>
          </a:p>
          <a:p>
            <a:pPr indent="-228600" lvl="1" marL="685800" rtl="0" algn="l">
              <a:lnSpc>
                <a:spcPct val="90000"/>
              </a:lnSpc>
              <a:spcBef>
                <a:spcPts val="500"/>
              </a:spcBef>
              <a:spcAft>
                <a:spcPts val="0"/>
              </a:spcAft>
              <a:buClr>
                <a:srgbClr val="45515E"/>
              </a:buClr>
              <a:buSzPts val="2400"/>
              <a:buChar char="o"/>
            </a:pPr>
            <a:r>
              <a:rPr lang="en-US"/>
              <a:t>Amniograft </a:t>
            </a:r>
            <a:endParaRPr/>
          </a:p>
          <a:p>
            <a:pPr indent="-228600" lvl="1" marL="685800" rtl="0" algn="l">
              <a:lnSpc>
                <a:spcPct val="90000"/>
              </a:lnSpc>
              <a:spcBef>
                <a:spcPts val="500"/>
              </a:spcBef>
              <a:spcAft>
                <a:spcPts val="0"/>
              </a:spcAft>
              <a:buClr>
                <a:srgbClr val="45515E"/>
              </a:buClr>
              <a:buSzPts val="2400"/>
              <a:buChar char="o"/>
            </a:pPr>
            <a:r>
              <a:rPr lang="en-US"/>
              <a:t>Amniotic patch </a:t>
            </a:r>
            <a:endParaRPr/>
          </a:p>
          <a:p>
            <a:pPr indent="-228600" lvl="0" marL="228600" rtl="0" algn="l">
              <a:lnSpc>
                <a:spcPct val="90000"/>
              </a:lnSpc>
              <a:spcBef>
                <a:spcPts val="1000"/>
              </a:spcBef>
              <a:spcAft>
                <a:spcPts val="0"/>
              </a:spcAft>
              <a:buClr>
                <a:srgbClr val="45515E"/>
              </a:buClr>
              <a:buSzPts val="2800"/>
              <a:buChar char="❖"/>
            </a:pPr>
            <a:r>
              <a:rPr lang="en-US"/>
              <a:t>The procedure can seal membrane defects up to 4 mm in diameter </a:t>
            </a:r>
            <a:endParaRPr/>
          </a:p>
          <a:p>
            <a:pPr indent="-228600" lvl="0" marL="228600" rtl="0" algn="l">
              <a:lnSpc>
                <a:spcPct val="90000"/>
              </a:lnSpc>
              <a:spcBef>
                <a:spcPts val="1000"/>
              </a:spcBef>
              <a:spcAft>
                <a:spcPts val="0"/>
              </a:spcAft>
              <a:buClr>
                <a:srgbClr val="45515E"/>
              </a:buClr>
              <a:buSzPts val="2800"/>
              <a:buChar char="❖"/>
            </a:pPr>
            <a:r>
              <a:rPr lang="en-US"/>
              <a:t>Mgso4 is an important drug in early PPROM </a:t>
            </a:r>
            <a:endParaRPr/>
          </a:p>
          <a:p>
            <a:pPr indent="-50800" lvl="0" marL="228600" rtl="0" algn="l">
              <a:lnSpc>
                <a:spcPct val="90000"/>
              </a:lnSpc>
              <a:spcBef>
                <a:spcPts val="1000"/>
              </a:spcBef>
              <a:spcAft>
                <a:spcPts val="0"/>
              </a:spcAft>
              <a:buClr>
                <a:srgbClr val="45515E"/>
              </a:buClr>
              <a:buSzPts val="2800"/>
              <a:buNone/>
            </a:pPr>
            <a:r>
              <a:t/>
            </a:r>
            <a:endParaRPr/>
          </a:p>
        </p:txBody>
      </p:sp>
    </p:spTree>
  </p:cSld>
  <p:clrMapOvr>
    <a:masterClrMapping/>
  </p:clrMapOvr>
</p:sld>
</file>

<file path=ppt/slides/slide3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7" name="Shape 2317"/>
        <p:cNvGrpSpPr/>
        <p:nvPr/>
      </p:nvGrpSpPr>
      <p:grpSpPr>
        <a:xfrm>
          <a:off x="0" y="0"/>
          <a:ext cx="0" cy="0"/>
          <a:chOff x="0" y="0"/>
          <a:chExt cx="0" cy="0"/>
        </a:xfrm>
      </p:grpSpPr>
      <p:sp>
        <p:nvSpPr>
          <p:cNvPr id="2318" name="Google Shape;2318;p261"/>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Amniopatch technique </a:t>
            </a:r>
            <a:endParaRPr/>
          </a:p>
        </p:txBody>
      </p:sp>
      <p:sp>
        <p:nvSpPr>
          <p:cNvPr id="2319" name="Google Shape;2319;p261"/>
          <p:cNvSpPr txBox="1"/>
          <p:nvPr>
            <p:ph idx="2" type="body"/>
          </p:nvPr>
        </p:nvSpPr>
        <p:spPr>
          <a:xfrm>
            <a:off x="818698" y="4058298"/>
            <a:ext cx="5568033" cy="248032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400"/>
              <a:buChar char="❖"/>
            </a:pPr>
            <a:r>
              <a:rPr lang="en-US" sz="2400"/>
              <a:t>22- gauge needle</a:t>
            </a:r>
            <a:endParaRPr/>
          </a:p>
          <a:p>
            <a:pPr indent="-228600" lvl="0" marL="228600" rtl="0" algn="l">
              <a:lnSpc>
                <a:spcPct val="90000"/>
              </a:lnSpc>
              <a:spcBef>
                <a:spcPts val="1000"/>
              </a:spcBef>
              <a:spcAft>
                <a:spcPts val="0"/>
              </a:spcAft>
              <a:buClr>
                <a:srgbClr val="45515E"/>
              </a:buClr>
              <a:buSzPts val="2400"/>
              <a:buChar char="❖"/>
            </a:pPr>
            <a:r>
              <a:rPr lang="en-US" sz="2400"/>
              <a:t>Injection into available pocket of fluid</a:t>
            </a:r>
            <a:endParaRPr/>
          </a:p>
          <a:p>
            <a:pPr indent="-228600" lvl="0" marL="228600" rtl="0" algn="l">
              <a:lnSpc>
                <a:spcPct val="90000"/>
              </a:lnSpc>
              <a:spcBef>
                <a:spcPts val="1000"/>
              </a:spcBef>
              <a:spcAft>
                <a:spcPts val="0"/>
              </a:spcAft>
              <a:buClr>
                <a:srgbClr val="45515E"/>
              </a:buClr>
              <a:buSzPts val="2400"/>
              <a:buChar char="❖"/>
            </a:pPr>
            <a:r>
              <a:rPr lang="en-US" sz="2400"/>
              <a:t>½ unit of platelets</a:t>
            </a:r>
            <a:endParaRPr/>
          </a:p>
          <a:p>
            <a:pPr indent="-228600" lvl="0" marL="228600" rtl="0" algn="l">
              <a:lnSpc>
                <a:spcPct val="90000"/>
              </a:lnSpc>
              <a:spcBef>
                <a:spcPts val="1000"/>
              </a:spcBef>
              <a:spcAft>
                <a:spcPts val="0"/>
              </a:spcAft>
              <a:buClr>
                <a:srgbClr val="45515E"/>
              </a:buClr>
              <a:buSzPts val="2400"/>
              <a:buChar char="❖"/>
            </a:pPr>
            <a:r>
              <a:rPr lang="en-US" sz="2400"/>
              <a:t>1 unit of cryoprecipitate</a:t>
            </a:r>
            <a:endParaRPr/>
          </a:p>
        </p:txBody>
      </p:sp>
      <p:pic>
        <p:nvPicPr>
          <p:cNvPr id="2320" name="Google Shape;2320;p261"/>
          <p:cNvPicPr preferRelativeResize="0"/>
          <p:nvPr>
            <p:ph idx="1" type="body"/>
          </p:nvPr>
        </p:nvPicPr>
        <p:blipFill rotWithShape="1">
          <a:blip r:embed="rId3">
            <a:alphaModFix/>
          </a:blip>
          <a:srcRect b="44643" l="3401" r="56713" t="19449"/>
          <a:stretch/>
        </p:blipFill>
        <p:spPr>
          <a:xfrm>
            <a:off x="804949" y="1263238"/>
            <a:ext cx="4211781" cy="2715490"/>
          </a:xfrm>
          <a:prstGeom prst="rect">
            <a:avLst/>
          </a:prstGeom>
          <a:noFill/>
          <a:ln>
            <a:noFill/>
          </a:ln>
        </p:spPr>
      </p:pic>
      <p:pic>
        <p:nvPicPr>
          <p:cNvPr id="2321" name="Google Shape;2321;p261"/>
          <p:cNvPicPr preferRelativeResize="0"/>
          <p:nvPr/>
        </p:nvPicPr>
        <p:blipFill rotWithShape="1">
          <a:blip r:embed="rId4">
            <a:alphaModFix/>
          </a:blip>
          <a:srcRect b="0" l="0" r="0" t="0"/>
          <a:stretch/>
        </p:blipFill>
        <p:spPr>
          <a:xfrm>
            <a:off x="6745883" y="1349055"/>
            <a:ext cx="4627418" cy="3529395"/>
          </a:xfrm>
          <a:prstGeom prst="rect">
            <a:avLst/>
          </a:prstGeom>
          <a:noFill/>
          <a:ln>
            <a:noFill/>
          </a:ln>
        </p:spPr>
      </p:pic>
      <p:sp>
        <p:nvSpPr>
          <p:cNvPr id="2322" name="Google Shape;2322;p261"/>
          <p:cNvSpPr/>
          <p:nvPr/>
        </p:nvSpPr>
        <p:spPr>
          <a:xfrm>
            <a:off x="7647323" y="4929130"/>
            <a:ext cx="323537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Amniopatch  Seen after delivary </a:t>
            </a:r>
            <a:endParaRPr/>
          </a:p>
        </p:txBody>
      </p:sp>
    </p:spTree>
  </p:cSld>
  <p:clrMapOvr>
    <a:masterClrMapping/>
  </p:clrMapOvr>
</p:sld>
</file>

<file path=ppt/slides/slide3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6" name="Shape 2326"/>
        <p:cNvGrpSpPr/>
        <p:nvPr/>
      </p:nvGrpSpPr>
      <p:grpSpPr>
        <a:xfrm>
          <a:off x="0" y="0"/>
          <a:ext cx="0" cy="0"/>
          <a:chOff x="0" y="0"/>
          <a:chExt cx="0" cy="0"/>
        </a:xfrm>
      </p:grpSpPr>
      <p:sp>
        <p:nvSpPr>
          <p:cNvPr id="2327" name="Google Shape;2327;p262"/>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45515E"/>
              </a:buClr>
              <a:buSzPts val="4400"/>
              <a:buFont typeface="Calibri"/>
              <a:buNone/>
            </a:pPr>
            <a:r>
              <a:rPr lang="en-US"/>
              <a:t>Mini OSCE – 9</a:t>
            </a:r>
            <a:endParaRPr/>
          </a:p>
        </p:txBody>
      </p:sp>
      <p:sp>
        <p:nvSpPr>
          <p:cNvPr id="2328" name="Google Shape;2328;p262"/>
          <p:cNvSpPr txBox="1"/>
          <p:nvPr>
            <p:ph idx="1" type="body"/>
          </p:nvPr>
        </p:nvSpPr>
        <p:spPr>
          <a:xfrm>
            <a:off x="838200" y="1305026"/>
            <a:ext cx="10515600" cy="4871938"/>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rgbClr val="45515E"/>
              </a:buClr>
              <a:buSzPts val="2800"/>
              <a:buNone/>
            </a:pPr>
            <a:r>
              <a:rPr lang="en-US"/>
              <a:t>A G4P3 female, previous 2 vaginal and 1 cesarean deliveries, she is in her 30</a:t>
            </a:r>
            <a:r>
              <a:rPr baseline="30000" lang="en-US"/>
              <a:t>th</a:t>
            </a:r>
            <a:r>
              <a:rPr lang="en-US"/>
              <a:t> week of gestation, she came to the hospital due to leakage of fluid and fetal distress.</a:t>
            </a:r>
            <a:br>
              <a:rPr lang="en-US"/>
            </a:br>
            <a:r>
              <a:rPr lang="en-US" sz="2400">
                <a:latin typeface="Calibri"/>
                <a:ea typeface="Calibri"/>
                <a:cs typeface="Calibri"/>
                <a:sym typeface="Calibri"/>
              </a:rPr>
              <a:t>1- Relevant history?</a:t>
            </a:r>
            <a:endParaRPr/>
          </a:p>
          <a:p>
            <a:pPr indent="0" lvl="0" marL="0" rtl="0" algn="l">
              <a:lnSpc>
                <a:spcPct val="100000"/>
              </a:lnSpc>
              <a:spcBef>
                <a:spcPts val="0"/>
              </a:spcBef>
              <a:spcAft>
                <a:spcPts val="0"/>
              </a:spcAft>
              <a:buClr>
                <a:srgbClr val="45515E"/>
              </a:buClr>
              <a:buSzPts val="2400"/>
              <a:buNone/>
            </a:pPr>
            <a:r>
              <a:rPr lang="en-US" sz="2400">
                <a:latin typeface="Calibri"/>
                <a:ea typeface="Calibri"/>
                <a:cs typeface="Calibri"/>
                <a:sym typeface="Calibri"/>
              </a:rPr>
              <a:t>2- what investigations should be done</a:t>
            </a:r>
            <a:endParaRPr/>
          </a:p>
          <a:p>
            <a:pPr indent="0" lvl="0" marL="0" rtl="0" algn="l">
              <a:lnSpc>
                <a:spcPct val="100000"/>
              </a:lnSpc>
              <a:spcBef>
                <a:spcPts val="0"/>
              </a:spcBef>
              <a:spcAft>
                <a:spcPts val="0"/>
              </a:spcAft>
              <a:buClr>
                <a:srgbClr val="45515E"/>
              </a:buClr>
              <a:buSzPts val="2400"/>
              <a:buNone/>
            </a:pPr>
            <a:r>
              <a:rPr lang="en-US" sz="2400">
                <a:latin typeface="Calibri"/>
                <a:ea typeface="Calibri"/>
                <a:cs typeface="Calibri"/>
                <a:sym typeface="Calibri"/>
              </a:rPr>
              <a:t>3- your diagnosis?</a:t>
            </a:r>
            <a:endParaRPr/>
          </a:p>
          <a:p>
            <a:pPr indent="0" lvl="0" marL="0" rtl="0" algn="l">
              <a:lnSpc>
                <a:spcPct val="100000"/>
              </a:lnSpc>
              <a:spcBef>
                <a:spcPts val="0"/>
              </a:spcBef>
              <a:spcAft>
                <a:spcPts val="0"/>
              </a:spcAft>
              <a:buClr>
                <a:srgbClr val="45515E"/>
              </a:buClr>
              <a:buSzPts val="2400"/>
              <a:buNone/>
            </a:pPr>
            <a:r>
              <a:rPr lang="en-US" sz="2400">
                <a:latin typeface="Calibri"/>
                <a:ea typeface="Calibri"/>
                <a:cs typeface="Calibri"/>
                <a:sym typeface="Calibri"/>
              </a:rPr>
              <a:t>4- if you find fluid in the posterior fornix with closed cervix what is the diagnosis and management?</a:t>
            </a:r>
            <a:endParaRPr/>
          </a:p>
          <a:p>
            <a:pPr indent="0" lvl="0" marL="0" rtl="0" algn="l">
              <a:lnSpc>
                <a:spcPct val="100000"/>
              </a:lnSpc>
              <a:spcBef>
                <a:spcPts val="0"/>
              </a:spcBef>
              <a:spcAft>
                <a:spcPts val="0"/>
              </a:spcAft>
              <a:buClr>
                <a:srgbClr val="45515E"/>
              </a:buClr>
              <a:buSzPts val="2400"/>
              <a:buNone/>
            </a:pPr>
            <a:r>
              <a:rPr lang="en-US" sz="2400">
                <a:latin typeface="Calibri"/>
                <a:ea typeface="Calibri"/>
                <a:cs typeface="Calibri"/>
                <a:sym typeface="Calibri"/>
              </a:rPr>
              <a:t>5- the most serious complication?</a:t>
            </a:r>
            <a:endParaRPr/>
          </a:p>
          <a:p>
            <a:pPr indent="-50800" lvl="0" marL="228600" rtl="0" algn="l">
              <a:lnSpc>
                <a:spcPct val="90000"/>
              </a:lnSpc>
              <a:spcBef>
                <a:spcPts val="1000"/>
              </a:spcBef>
              <a:spcAft>
                <a:spcPts val="0"/>
              </a:spcAft>
              <a:buClr>
                <a:srgbClr val="45515E"/>
              </a:buClr>
              <a:buSzPts val="2800"/>
              <a:buNone/>
            </a:pPr>
            <a:r>
              <a:t/>
            </a:r>
            <a:endParaRPr/>
          </a:p>
        </p:txBody>
      </p:sp>
      <p:sp>
        <p:nvSpPr>
          <p:cNvPr id="2329" name="Google Shape;2329;p262"/>
          <p:cNvSpPr/>
          <p:nvPr/>
        </p:nvSpPr>
        <p:spPr>
          <a:xfrm>
            <a:off x="4798037" y="5484614"/>
            <a:ext cx="2992165"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1800" u="sng">
                <a:solidFill>
                  <a:srgbClr val="00B050"/>
                </a:solidFill>
                <a:latin typeface="Calibri"/>
                <a:ea typeface="Calibri"/>
                <a:cs typeface="Calibri"/>
                <a:sym typeface="Calibri"/>
              </a:rPr>
              <a:t>all answers mentioned above</a:t>
            </a:r>
            <a:endParaRPr b="1" i="1" sz="1800" u="sng">
              <a:solidFill>
                <a:srgbClr val="00B050"/>
              </a:solidFill>
              <a:latin typeface="Calibri"/>
              <a:ea typeface="Calibri"/>
              <a:cs typeface="Calibri"/>
              <a:sym typeface="Calibri"/>
            </a:endParaRPr>
          </a:p>
        </p:txBody>
      </p:sp>
    </p:spTree>
  </p:cSld>
  <p:clrMapOvr>
    <a:masterClrMapping/>
  </p:clrMapOvr>
</p:sld>
</file>

<file path=ppt/slides/slide3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3" name="Shape 2333"/>
        <p:cNvGrpSpPr/>
        <p:nvPr/>
      </p:nvGrpSpPr>
      <p:grpSpPr>
        <a:xfrm>
          <a:off x="0" y="0"/>
          <a:ext cx="0" cy="0"/>
          <a:chOff x="0" y="0"/>
          <a:chExt cx="0" cy="0"/>
        </a:xfrm>
      </p:grpSpPr>
      <p:sp>
        <p:nvSpPr>
          <p:cNvPr id="2334" name="Google Shape;2334;p263"/>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10 </a:t>
            </a:r>
            <a:endParaRPr/>
          </a:p>
        </p:txBody>
      </p:sp>
      <p:sp>
        <p:nvSpPr>
          <p:cNvPr id="2335" name="Google Shape;2335;p263"/>
          <p:cNvSpPr txBox="1"/>
          <p:nvPr>
            <p:ph idx="1" type="body"/>
          </p:nvPr>
        </p:nvSpPr>
        <p:spPr>
          <a:xfrm>
            <a:off x="838200" y="1305026"/>
            <a:ext cx="10515600" cy="48719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45515E"/>
              </a:buClr>
              <a:buSzPts val="2400"/>
              <a:buNone/>
            </a:pPr>
            <a:r>
              <a:rPr lang="en-US" sz="2400"/>
              <a:t>pregnant women 33w came to emergency with watery vaginal discharge </a:t>
            </a:r>
            <a:endParaRPr b="1" sz="2400"/>
          </a:p>
          <a:p>
            <a:pPr indent="-228600" lvl="0" marL="228600" rtl="0" algn="l">
              <a:lnSpc>
                <a:spcPct val="90000"/>
              </a:lnSpc>
              <a:spcBef>
                <a:spcPts val="1000"/>
              </a:spcBef>
              <a:spcAft>
                <a:spcPts val="0"/>
              </a:spcAft>
              <a:buClr>
                <a:srgbClr val="45515E"/>
              </a:buClr>
              <a:buSzPts val="2400"/>
              <a:buChar char="❖"/>
            </a:pPr>
            <a:r>
              <a:rPr lang="en-US" sz="2400"/>
              <a:t>Imoprtant point you should ask about in history </a:t>
            </a:r>
            <a:endParaRPr/>
          </a:p>
          <a:p>
            <a:pPr indent="-228600" lvl="0" marL="228600" rtl="0" algn="l">
              <a:lnSpc>
                <a:spcPct val="90000"/>
              </a:lnSpc>
              <a:spcBef>
                <a:spcPts val="1000"/>
              </a:spcBef>
              <a:spcAft>
                <a:spcPts val="0"/>
              </a:spcAft>
              <a:buClr>
                <a:srgbClr val="45515E"/>
              </a:buClr>
              <a:buSzPts val="2400"/>
              <a:buChar char="❖"/>
            </a:pPr>
            <a:r>
              <a:rPr lang="en-US" sz="2400"/>
              <a:t>Findings in examination</a:t>
            </a:r>
            <a:endParaRPr/>
          </a:p>
          <a:p>
            <a:pPr indent="-228600" lvl="0" marL="228600" rtl="0" algn="l">
              <a:lnSpc>
                <a:spcPct val="90000"/>
              </a:lnSpc>
              <a:spcBef>
                <a:spcPts val="1000"/>
              </a:spcBef>
              <a:spcAft>
                <a:spcPts val="0"/>
              </a:spcAft>
              <a:buClr>
                <a:srgbClr val="45515E"/>
              </a:buClr>
              <a:buSzPts val="2400"/>
              <a:buChar char="❖"/>
            </a:pPr>
            <a:r>
              <a:rPr lang="en-US" sz="2400"/>
              <a:t>Management</a:t>
            </a:r>
            <a:endParaRPr/>
          </a:p>
          <a:p>
            <a:pPr indent="-228600" lvl="0" marL="228600" rtl="0" algn="l">
              <a:lnSpc>
                <a:spcPct val="90000"/>
              </a:lnSpc>
              <a:spcBef>
                <a:spcPts val="1000"/>
              </a:spcBef>
              <a:spcAft>
                <a:spcPts val="0"/>
              </a:spcAft>
              <a:buClr>
                <a:srgbClr val="45515E"/>
              </a:buClr>
              <a:buSzPts val="2400"/>
              <a:buChar char="❖"/>
            </a:pPr>
            <a:r>
              <a:rPr lang="en-US" sz="2400"/>
              <a:t>If she complain from fever ,most common cause </a:t>
            </a:r>
            <a:endParaRPr/>
          </a:p>
          <a:p>
            <a:pPr indent="-228600" lvl="0" marL="228600" rtl="0" algn="l">
              <a:lnSpc>
                <a:spcPct val="90000"/>
              </a:lnSpc>
              <a:spcBef>
                <a:spcPts val="1000"/>
              </a:spcBef>
              <a:spcAft>
                <a:spcPts val="0"/>
              </a:spcAft>
              <a:buClr>
                <a:srgbClr val="45515E"/>
              </a:buClr>
              <a:buSzPts val="2400"/>
              <a:buChar char="❖"/>
            </a:pPr>
            <a:r>
              <a:rPr lang="en-US" sz="2400"/>
              <a:t>Other symptoms for the condition above</a:t>
            </a:r>
            <a:endParaRPr/>
          </a:p>
          <a:p>
            <a:pPr indent="-76200" lvl="0" marL="228600" rtl="0" algn="l">
              <a:lnSpc>
                <a:spcPct val="90000"/>
              </a:lnSpc>
              <a:spcBef>
                <a:spcPts val="1000"/>
              </a:spcBef>
              <a:spcAft>
                <a:spcPts val="0"/>
              </a:spcAft>
              <a:buClr>
                <a:srgbClr val="45515E"/>
              </a:buClr>
              <a:buSzPts val="2400"/>
              <a:buNone/>
            </a:pPr>
            <a:r>
              <a:t/>
            </a:r>
            <a:endParaRPr b="1" sz="2400"/>
          </a:p>
          <a:p>
            <a:pPr indent="0" lvl="0" marL="0" rtl="0" algn="ctr">
              <a:lnSpc>
                <a:spcPct val="90000"/>
              </a:lnSpc>
              <a:spcBef>
                <a:spcPts val="1000"/>
              </a:spcBef>
              <a:spcAft>
                <a:spcPts val="0"/>
              </a:spcAft>
              <a:buClr>
                <a:srgbClr val="00B050"/>
              </a:buClr>
              <a:buSzPts val="2400"/>
              <a:buNone/>
            </a:pPr>
            <a:r>
              <a:rPr b="1" i="1" lang="en-US" sz="2400" u="sng">
                <a:solidFill>
                  <a:srgbClr val="00B050"/>
                </a:solidFill>
              </a:rPr>
              <a:t>all answers mentioned above</a:t>
            </a:r>
            <a:endParaRPr b="1" i="1" sz="2400" u="sng">
              <a:solidFill>
                <a:srgbClr val="00B050"/>
              </a:solidFill>
            </a:endParaRPr>
          </a:p>
        </p:txBody>
      </p:sp>
    </p:spTree>
  </p:cSld>
  <p:clrMapOvr>
    <a:masterClrMapping/>
  </p:clrMapOvr>
</p:sld>
</file>

<file path=ppt/slides/slide3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9" name="Shape 2339"/>
        <p:cNvGrpSpPr/>
        <p:nvPr/>
      </p:nvGrpSpPr>
      <p:grpSpPr>
        <a:xfrm>
          <a:off x="0" y="0"/>
          <a:ext cx="0" cy="0"/>
          <a:chOff x="0" y="0"/>
          <a:chExt cx="0" cy="0"/>
        </a:xfrm>
      </p:grpSpPr>
      <p:sp>
        <p:nvSpPr>
          <p:cNvPr id="2340" name="Google Shape;2340;p264"/>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Station 3</a:t>
            </a:r>
            <a:endParaRPr/>
          </a:p>
        </p:txBody>
      </p:sp>
      <p:sp>
        <p:nvSpPr>
          <p:cNvPr id="2341" name="Google Shape;2341;p264"/>
          <p:cNvSpPr txBox="1"/>
          <p:nvPr>
            <p:ph idx="1" type="body"/>
          </p:nvPr>
        </p:nvSpPr>
        <p:spPr>
          <a:xfrm>
            <a:off x="838200" y="1244103"/>
            <a:ext cx="10515600" cy="48719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400"/>
              <a:buChar char="❖"/>
            </a:pPr>
            <a:r>
              <a:rPr lang="en-US" sz="2400"/>
              <a:t>A 30-year-old primigravida, at gestational age of 32 weeks, presented to the ER complaining of uterine contractions every 15 min. After assessment and admission, the fibronectin test was positive. Her cervix is 60% effaced and 1-2 cm dilated. The CTG was normal on admission. A Tocolytic agent was started. After 24 hours, the CTG was repeated and it can be seen in the image. Based On that, which of the following Tocolytic has mostly been used?</a:t>
            </a:r>
            <a:endParaRPr/>
          </a:p>
          <a:p>
            <a:pPr indent="0" lvl="1" marL="457200" rtl="0" algn="l">
              <a:lnSpc>
                <a:spcPct val="90000"/>
              </a:lnSpc>
              <a:spcBef>
                <a:spcPts val="500"/>
              </a:spcBef>
              <a:spcAft>
                <a:spcPts val="0"/>
              </a:spcAft>
              <a:buClr>
                <a:srgbClr val="45515E"/>
              </a:buClr>
              <a:buSzPts val="2000"/>
              <a:buNone/>
            </a:pPr>
            <a:r>
              <a:rPr lang="en-US" sz="2000"/>
              <a:t>a. Terbutaline</a:t>
            </a:r>
            <a:endParaRPr sz="2000"/>
          </a:p>
          <a:p>
            <a:pPr indent="0" lvl="1" marL="457200" rtl="0" algn="l">
              <a:lnSpc>
                <a:spcPct val="90000"/>
              </a:lnSpc>
              <a:spcBef>
                <a:spcPts val="500"/>
              </a:spcBef>
              <a:spcAft>
                <a:spcPts val="0"/>
              </a:spcAft>
              <a:buClr>
                <a:srgbClr val="45515E"/>
              </a:buClr>
              <a:buSzPts val="2000"/>
              <a:buNone/>
            </a:pPr>
            <a:r>
              <a:rPr lang="en-US" sz="2000"/>
              <a:t>b. Ritodrine</a:t>
            </a:r>
            <a:endParaRPr sz="2000"/>
          </a:p>
          <a:p>
            <a:pPr indent="0" lvl="1" marL="457200" rtl="0" algn="l">
              <a:lnSpc>
                <a:spcPct val="90000"/>
              </a:lnSpc>
              <a:spcBef>
                <a:spcPts val="500"/>
              </a:spcBef>
              <a:spcAft>
                <a:spcPts val="0"/>
              </a:spcAft>
              <a:buClr>
                <a:srgbClr val="45515E"/>
              </a:buClr>
              <a:buSzPts val="2000"/>
              <a:buNone/>
            </a:pPr>
            <a:r>
              <a:rPr lang="en-US" sz="2000"/>
              <a:t>c. </a:t>
            </a:r>
            <a:r>
              <a:rPr lang="en-US" sz="2000">
                <a:solidFill>
                  <a:srgbClr val="FF0000"/>
                </a:solidFill>
              </a:rPr>
              <a:t>Magnesium sulphate</a:t>
            </a:r>
            <a:endParaRPr sz="2000">
              <a:solidFill>
                <a:srgbClr val="FF0000"/>
              </a:solidFill>
            </a:endParaRPr>
          </a:p>
          <a:p>
            <a:pPr indent="0" lvl="1" marL="457200" rtl="0" algn="l">
              <a:lnSpc>
                <a:spcPct val="90000"/>
              </a:lnSpc>
              <a:spcBef>
                <a:spcPts val="500"/>
              </a:spcBef>
              <a:spcAft>
                <a:spcPts val="0"/>
              </a:spcAft>
              <a:buClr>
                <a:srgbClr val="45515E"/>
              </a:buClr>
              <a:buSzPts val="2000"/>
              <a:buNone/>
            </a:pPr>
            <a:r>
              <a:rPr lang="en-US" sz="2000"/>
              <a:t>d. Nifedipine</a:t>
            </a:r>
            <a:endParaRPr sz="2000"/>
          </a:p>
          <a:p>
            <a:pPr indent="0" lvl="1" marL="457200" rtl="0" algn="l">
              <a:lnSpc>
                <a:spcPct val="90000"/>
              </a:lnSpc>
              <a:spcBef>
                <a:spcPts val="500"/>
              </a:spcBef>
              <a:spcAft>
                <a:spcPts val="0"/>
              </a:spcAft>
              <a:buClr>
                <a:srgbClr val="45515E"/>
              </a:buClr>
              <a:buSzPts val="2000"/>
              <a:buNone/>
            </a:pPr>
            <a:r>
              <a:rPr lang="en-US" sz="2000"/>
              <a:t>e. Indomethacin</a:t>
            </a:r>
            <a:endParaRPr/>
          </a:p>
          <a:p>
            <a:pPr indent="0" lvl="0" marL="0" rtl="0" algn="l">
              <a:lnSpc>
                <a:spcPct val="90000"/>
              </a:lnSpc>
              <a:spcBef>
                <a:spcPts val="1000"/>
              </a:spcBef>
              <a:spcAft>
                <a:spcPts val="0"/>
              </a:spcAft>
              <a:buClr>
                <a:srgbClr val="45515E"/>
              </a:buClr>
              <a:buSzPts val="2400"/>
              <a:buNone/>
            </a:pPr>
            <a:r>
              <a:t/>
            </a:r>
            <a:endParaRPr sz="2400"/>
          </a:p>
        </p:txBody>
      </p:sp>
      <p:pic>
        <p:nvPicPr>
          <p:cNvPr id="2342" name="Google Shape;2342;p264"/>
          <p:cNvPicPr preferRelativeResize="0"/>
          <p:nvPr/>
        </p:nvPicPr>
        <p:blipFill rotWithShape="1">
          <a:blip r:embed="rId3">
            <a:alphaModFix/>
          </a:blip>
          <a:srcRect b="0" l="0" r="0" t="0"/>
          <a:stretch/>
        </p:blipFill>
        <p:spPr>
          <a:xfrm>
            <a:off x="6096000" y="3378797"/>
            <a:ext cx="5239537" cy="2664857"/>
          </a:xfrm>
          <a:prstGeom prst="rect">
            <a:avLst/>
          </a:prstGeom>
          <a:noFill/>
          <a:ln>
            <a:noFill/>
          </a:ln>
        </p:spPr>
      </p:pic>
    </p:spTree>
  </p:cSld>
  <p:clrMapOvr>
    <a:masterClrMapping/>
  </p:clrMapOvr>
</p:sld>
</file>

<file path=ppt/slides/slide3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6" name="Shape 2346"/>
        <p:cNvGrpSpPr/>
        <p:nvPr/>
      </p:nvGrpSpPr>
      <p:grpSpPr>
        <a:xfrm>
          <a:off x="0" y="0"/>
          <a:ext cx="0" cy="0"/>
          <a:chOff x="0" y="0"/>
          <a:chExt cx="0" cy="0"/>
        </a:xfrm>
      </p:grpSpPr>
      <p:sp>
        <p:nvSpPr>
          <p:cNvPr id="2347" name="Google Shape;2347;p265"/>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11 </a:t>
            </a:r>
            <a:endParaRPr/>
          </a:p>
        </p:txBody>
      </p:sp>
      <p:sp>
        <p:nvSpPr>
          <p:cNvPr id="2348" name="Google Shape;2348;p265"/>
          <p:cNvSpPr txBox="1"/>
          <p:nvPr>
            <p:ph idx="1" type="body"/>
          </p:nvPr>
        </p:nvSpPr>
        <p:spPr>
          <a:xfrm>
            <a:off x="838200" y="1305026"/>
            <a:ext cx="10515599" cy="4871938"/>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90000"/>
              </a:lnSpc>
              <a:spcBef>
                <a:spcPts val="0"/>
              </a:spcBef>
              <a:spcAft>
                <a:spcPts val="0"/>
              </a:spcAft>
              <a:buClr>
                <a:srgbClr val="45515E"/>
              </a:buClr>
              <a:buSzPct val="100000"/>
              <a:buNone/>
            </a:pPr>
            <a:r>
              <a:rPr lang="en-US"/>
              <a:t>P1 lady, 31 weeks GA, her first pregnancy was a 30 weeks, admitted to ER with abdominal pain and watery vaginal discharge?</a:t>
            </a:r>
            <a:endParaRPr/>
          </a:p>
          <a:p>
            <a:pPr indent="-228600" lvl="0" marL="228600" rtl="0" algn="l">
              <a:lnSpc>
                <a:spcPct val="90000"/>
              </a:lnSpc>
              <a:spcBef>
                <a:spcPts val="1000"/>
              </a:spcBef>
              <a:spcAft>
                <a:spcPts val="0"/>
              </a:spcAft>
              <a:buClr>
                <a:srgbClr val="45515E"/>
              </a:buClr>
              <a:buSzPct val="100000"/>
              <a:buChar char="❖"/>
            </a:pPr>
            <a:r>
              <a:rPr lang="en-US"/>
              <a:t>what’s your diagnosis?</a:t>
            </a:r>
            <a:endParaRPr/>
          </a:p>
          <a:p>
            <a:pPr indent="-228600" lvl="1" marL="685800" rtl="0" algn="l">
              <a:lnSpc>
                <a:spcPct val="90000"/>
              </a:lnSpc>
              <a:spcBef>
                <a:spcPts val="500"/>
              </a:spcBef>
              <a:spcAft>
                <a:spcPts val="0"/>
              </a:spcAft>
              <a:buClr>
                <a:srgbClr val="45515E"/>
              </a:buClr>
              <a:buSzPct val="100000"/>
              <a:buChar char="o"/>
            </a:pPr>
            <a:r>
              <a:rPr lang="en-US"/>
              <a:t>PPROM</a:t>
            </a:r>
            <a:endParaRPr/>
          </a:p>
          <a:p>
            <a:pPr indent="-228600" lvl="0" marL="228600" rtl="0" algn="l">
              <a:lnSpc>
                <a:spcPct val="90000"/>
              </a:lnSpc>
              <a:spcBef>
                <a:spcPts val="1000"/>
              </a:spcBef>
              <a:spcAft>
                <a:spcPts val="0"/>
              </a:spcAft>
              <a:buClr>
                <a:srgbClr val="45515E"/>
              </a:buClr>
              <a:buSzPct val="100000"/>
              <a:buChar char="❖"/>
            </a:pPr>
            <a:r>
              <a:rPr lang="en-US"/>
              <a:t>how to confirm it?</a:t>
            </a:r>
            <a:endParaRPr/>
          </a:p>
          <a:p>
            <a:pPr indent="-228600" lvl="1" marL="685800" rtl="0" algn="l">
              <a:lnSpc>
                <a:spcPct val="90000"/>
              </a:lnSpc>
              <a:spcBef>
                <a:spcPts val="500"/>
              </a:spcBef>
              <a:spcAft>
                <a:spcPts val="0"/>
              </a:spcAft>
              <a:buClr>
                <a:srgbClr val="45515E"/>
              </a:buClr>
              <a:buSzPct val="100000"/>
              <a:buChar char="o"/>
            </a:pPr>
            <a:r>
              <a:rPr lang="en-US"/>
              <a:t>History (sudden gush of fluid, soaking clothes, dampness of underwear mistaken urinary incontinence) + Examination by speculum: cough or pooling signs + Nitrazine test + other diagnosis test as mentioned above </a:t>
            </a:r>
            <a:endParaRPr/>
          </a:p>
          <a:p>
            <a:pPr indent="-228600" lvl="0" marL="228600" rtl="0" algn="l">
              <a:lnSpc>
                <a:spcPct val="90000"/>
              </a:lnSpc>
              <a:spcBef>
                <a:spcPts val="1000"/>
              </a:spcBef>
              <a:spcAft>
                <a:spcPts val="0"/>
              </a:spcAft>
              <a:buClr>
                <a:srgbClr val="45515E"/>
              </a:buClr>
              <a:buSzPct val="100000"/>
              <a:buChar char="❖"/>
            </a:pPr>
            <a:r>
              <a:rPr lang="en-US"/>
              <a:t>what to do with this lady??</a:t>
            </a:r>
            <a:endParaRPr/>
          </a:p>
          <a:p>
            <a:pPr indent="-228600" lvl="1" marL="685800" rtl="0" algn="l">
              <a:lnSpc>
                <a:spcPct val="90000"/>
              </a:lnSpc>
              <a:spcBef>
                <a:spcPts val="500"/>
              </a:spcBef>
              <a:spcAft>
                <a:spcPts val="0"/>
              </a:spcAft>
              <a:buClr>
                <a:srgbClr val="45515E"/>
              </a:buClr>
              <a:buSzPct val="100000"/>
              <a:buChar char="o"/>
            </a:pPr>
            <a:r>
              <a:rPr lang="en-US"/>
              <a:t>expectant with monitoring and antibiotic</a:t>
            </a:r>
            <a:endParaRPr/>
          </a:p>
          <a:p>
            <a:pPr indent="-228600" lvl="0" marL="228600" rtl="0" algn="l">
              <a:lnSpc>
                <a:spcPct val="90000"/>
              </a:lnSpc>
              <a:spcBef>
                <a:spcPts val="1000"/>
              </a:spcBef>
              <a:spcAft>
                <a:spcPts val="0"/>
              </a:spcAft>
              <a:buClr>
                <a:srgbClr val="45515E"/>
              </a:buClr>
              <a:buSzPct val="100000"/>
              <a:buChar char="❖"/>
            </a:pPr>
            <a:r>
              <a:rPr lang="en-US"/>
              <a:t>when you decide to deliver her??</a:t>
            </a:r>
            <a:endParaRPr/>
          </a:p>
          <a:p>
            <a:pPr indent="-228600" lvl="1" marL="685800" rtl="0" algn="l">
              <a:lnSpc>
                <a:spcPct val="90000"/>
              </a:lnSpc>
              <a:spcBef>
                <a:spcPts val="500"/>
              </a:spcBef>
              <a:spcAft>
                <a:spcPts val="0"/>
              </a:spcAft>
              <a:buClr>
                <a:srgbClr val="45515E"/>
              </a:buClr>
              <a:buSzPct val="100000"/>
              <a:buChar char="o"/>
            </a:pPr>
            <a:r>
              <a:rPr lang="en-US"/>
              <a:t>After 34 weeks</a:t>
            </a:r>
            <a:endParaRPr/>
          </a:p>
          <a:p>
            <a:pPr indent="-228600" lvl="0" marL="228600" rtl="0" algn="l">
              <a:lnSpc>
                <a:spcPct val="90000"/>
              </a:lnSpc>
              <a:spcBef>
                <a:spcPts val="1000"/>
              </a:spcBef>
              <a:spcAft>
                <a:spcPts val="0"/>
              </a:spcAft>
              <a:buClr>
                <a:srgbClr val="45515E"/>
              </a:buClr>
              <a:buSzPct val="100000"/>
              <a:buChar char="❖"/>
            </a:pPr>
            <a:r>
              <a:rPr lang="en-US"/>
              <a:t>5) Chorioamnionitis prophylaxispenicillin plus macrolide esp. azithromycin </a:t>
            </a:r>
            <a:endParaRPr/>
          </a:p>
          <a:p>
            <a:pPr indent="-228600" lvl="0" marL="228600" rtl="0" algn="l">
              <a:lnSpc>
                <a:spcPct val="90000"/>
              </a:lnSpc>
              <a:spcBef>
                <a:spcPts val="1000"/>
              </a:spcBef>
              <a:spcAft>
                <a:spcPts val="0"/>
              </a:spcAft>
              <a:buClr>
                <a:srgbClr val="45515E"/>
              </a:buClr>
              <a:buSzPct val="100000"/>
              <a:buChar char="❖"/>
            </a:pPr>
            <a:r>
              <a:rPr lang="en-US"/>
              <a:t>6) Duration of PROM?</a:t>
            </a:r>
            <a:endParaRPr/>
          </a:p>
          <a:p>
            <a:pPr indent="-228600" lvl="1" marL="685800" rtl="0" algn="l">
              <a:lnSpc>
                <a:spcPct val="90000"/>
              </a:lnSpc>
              <a:spcBef>
                <a:spcPts val="500"/>
              </a:spcBef>
              <a:spcAft>
                <a:spcPts val="0"/>
              </a:spcAft>
              <a:buClr>
                <a:srgbClr val="45515E"/>
              </a:buClr>
              <a:buSzPct val="100000"/>
              <a:buChar char="o"/>
            </a:pPr>
            <a:r>
              <a:rPr lang="en-US"/>
              <a:t>10day </a:t>
            </a:r>
            <a:endParaRPr/>
          </a:p>
          <a:p>
            <a:pPr indent="0" lvl="0" marL="0" rtl="0" algn="l">
              <a:lnSpc>
                <a:spcPct val="90000"/>
              </a:lnSpc>
              <a:spcBef>
                <a:spcPts val="1000"/>
              </a:spcBef>
              <a:spcAft>
                <a:spcPts val="0"/>
              </a:spcAft>
              <a:buClr>
                <a:srgbClr val="45515E"/>
              </a:buClr>
              <a:buSzPct val="100000"/>
              <a:buNone/>
            </a:pPr>
            <a:r>
              <a:t/>
            </a:r>
            <a:endParaRPr/>
          </a:p>
        </p:txBody>
      </p:sp>
    </p:spTree>
  </p:cSld>
  <p:clrMapOvr>
    <a:masterClrMapping/>
  </p:clrMapOvr>
</p:sld>
</file>

<file path=ppt/slides/slide3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2" name="Shape 2352"/>
        <p:cNvGrpSpPr/>
        <p:nvPr/>
      </p:nvGrpSpPr>
      <p:grpSpPr>
        <a:xfrm>
          <a:off x="0" y="0"/>
          <a:ext cx="0" cy="0"/>
          <a:chOff x="0" y="0"/>
          <a:chExt cx="0" cy="0"/>
        </a:xfrm>
      </p:grpSpPr>
      <p:sp>
        <p:nvSpPr>
          <p:cNvPr id="2353" name="Google Shape;2353;p26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45515E"/>
              </a:buClr>
              <a:buSzPts val="6000"/>
              <a:buFont typeface="Calibri"/>
              <a:buNone/>
            </a:pPr>
            <a:r>
              <a:rPr lang="en-US"/>
              <a:t>Hypertension in Pregnancy</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g30eb599036f_0_1"/>
          <p:cNvSpPr txBox="1"/>
          <p:nvPr>
            <p:ph type="title"/>
          </p:nvPr>
        </p:nvSpPr>
        <p:spPr>
          <a:xfrm>
            <a:off x="838200" y="365125"/>
            <a:ext cx="10515600" cy="762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b="1" lang="en-US"/>
              <a:t>Station 7</a:t>
            </a:r>
            <a:endParaRPr b="1"/>
          </a:p>
        </p:txBody>
      </p:sp>
      <p:sp>
        <p:nvSpPr>
          <p:cNvPr id="356" name="Google Shape;356;g30eb599036f_0_1"/>
          <p:cNvSpPr txBox="1"/>
          <p:nvPr>
            <p:ph idx="1" type="body"/>
          </p:nvPr>
        </p:nvSpPr>
        <p:spPr>
          <a:xfrm>
            <a:off x="838200" y="1305025"/>
            <a:ext cx="10134600" cy="4872000"/>
          </a:xfrm>
          <a:prstGeom prst="rect">
            <a:avLst/>
          </a:prstGeom>
        </p:spPr>
        <p:txBody>
          <a:bodyPr anchorCtr="0" anchor="t" bIns="45700" lIns="91425" spcFirstLastPara="1" rIns="91425" wrap="square" tIns="45700">
            <a:normAutofit lnSpcReduction="20000"/>
          </a:bodyPr>
          <a:lstStyle/>
          <a:p>
            <a:pPr indent="0" lvl="0" marL="0" rtl="0" algn="l">
              <a:spcBef>
                <a:spcPts val="1000"/>
              </a:spcBef>
              <a:spcAft>
                <a:spcPts val="0"/>
              </a:spcAft>
              <a:buNone/>
            </a:pPr>
            <a:r>
              <a:rPr b="1" lang="en-US">
                <a:solidFill>
                  <a:srgbClr val="45515E"/>
                </a:solidFill>
              </a:rPr>
              <a:t>1. What is the presentation?</a:t>
            </a:r>
            <a:endParaRPr b="1">
              <a:solidFill>
                <a:srgbClr val="45515E"/>
              </a:solidFill>
            </a:endParaRPr>
          </a:p>
          <a:p>
            <a:pPr indent="0" lvl="0" marL="0" rtl="0" algn="l">
              <a:spcBef>
                <a:spcPts val="1000"/>
              </a:spcBef>
              <a:spcAft>
                <a:spcPts val="0"/>
              </a:spcAft>
              <a:buNone/>
            </a:pPr>
            <a:r>
              <a:rPr b="1" lang="en-US" sz="2500">
                <a:solidFill>
                  <a:srgbClr val="FF9900"/>
                </a:solidFill>
              </a:rPr>
              <a:t>brow presentation</a:t>
            </a:r>
            <a:endParaRPr b="1" sz="2500">
              <a:solidFill>
                <a:srgbClr val="FF9900"/>
              </a:solidFill>
            </a:endParaRPr>
          </a:p>
          <a:p>
            <a:pPr indent="0" lvl="0" marL="0" rtl="0" algn="l">
              <a:spcBef>
                <a:spcPts val="1000"/>
              </a:spcBef>
              <a:spcAft>
                <a:spcPts val="0"/>
              </a:spcAft>
              <a:buNone/>
            </a:pPr>
            <a:r>
              <a:rPr b="1" lang="en-US">
                <a:solidFill>
                  <a:srgbClr val="45515E"/>
                </a:solidFill>
              </a:rPr>
              <a:t>2.Diameter and it's name: </a:t>
            </a:r>
            <a:r>
              <a:rPr b="1" lang="en-US" sz="2500">
                <a:solidFill>
                  <a:srgbClr val="FF9900"/>
                </a:solidFill>
              </a:rPr>
              <a:t>occipitomental/ 13.5 cm</a:t>
            </a:r>
            <a:endParaRPr b="1" sz="2500">
              <a:solidFill>
                <a:srgbClr val="FF9900"/>
              </a:solidFill>
            </a:endParaRPr>
          </a:p>
          <a:p>
            <a:pPr indent="0" lvl="0" marL="0" rtl="0" algn="l">
              <a:spcBef>
                <a:spcPts val="1000"/>
              </a:spcBef>
              <a:spcAft>
                <a:spcPts val="0"/>
              </a:spcAft>
              <a:buNone/>
            </a:pPr>
            <a:r>
              <a:rPr b="1" lang="en-US">
                <a:solidFill>
                  <a:srgbClr val="45515E"/>
                </a:solidFill>
              </a:rPr>
              <a:t>3.finding in examination: </a:t>
            </a:r>
            <a:r>
              <a:rPr b="1" lang="en-US" sz="2500">
                <a:solidFill>
                  <a:srgbClr val="FF9900"/>
                </a:solidFill>
              </a:rPr>
              <a:t>supraorbital ridges, anterior fontanelle and frontal suture by PV</a:t>
            </a:r>
            <a:endParaRPr b="1" sz="2500">
              <a:solidFill>
                <a:srgbClr val="FF9900"/>
              </a:solidFill>
            </a:endParaRPr>
          </a:p>
          <a:p>
            <a:pPr indent="0" lvl="0" marL="0" rtl="0" algn="l">
              <a:spcBef>
                <a:spcPts val="1000"/>
              </a:spcBef>
              <a:spcAft>
                <a:spcPts val="0"/>
              </a:spcAft>
              <a:buNone/>
            </a:pPr>
            <a:r>
              <a:rPr b="1" lang="en-US">
                <a:solidFill>
                  <a:srgbClr val="45515E"/>
                </a:solidFill>
              </a:rPr>
              <a:t>4. If she is -2 station with 5cm dilatation and after 6hours she still like that what do you think the cause is ? </a:t>
            </a:r>
            <a:endParaRPr b="1">
              <a:solidFill>
                <a:srgbClr val="45515E"/>
              </a:solidFill>
            </a:endParaRPr>
          </a:p>
          <a:p>
            <a:pPr indent="0" lvl="0" marL="0" rtl="0" algn="l">
              <a:spcBef>
                <a:spcPts val="1000"/>
              </a:spcBef>
              <a:spcAft>
                <a:spcPts val="0"/>
              </a:spcAft>
              <a:buNone/>
            </a:pPr>
            <a:r>
              <a:rPr b="1" lang="en-US" sz="2500">
                <a:solidFill>
                  <a:srgbClr val="FF9900"/>
                </a:solidFill>
              </a:rPr>
              <a:t>1ry dysfunctional labor mostly due to: </a:t>
            </a:r>
            <a:r>
              <a:rPr b="1" lang="en-US" sz="2500">
                <a:solidFill>
                  <a:srgbClr val="FF9900"/>
                </a:solidFill>
              </a:rPr>
              <a:t>inadequate</a:t>
            </a:r>
            <a:r>
              <a:rPr b="1" lang="en-US" sz="2500">
                <a:solidFill>
                  <a:srgbClr val="FF9900"/>
                </a:solidFill>
              </a:rPr>
              <a:t> uterine </a:t>
            </a:r>
            <a:endParaRPr b="1" sz="2500">
              <a:solidFill>
                <a:srgbClr val="FF9900"/>
              </a:solidFill>
            </a:endParaRPr>
          </a:p>
          <a:p>
            <a:pPr indent="0" lvl="0" marL="0" rtl="0" algn="l">
              <a:spcBef>
                <a:spcPts val="1000"/>
              </a:spcBef>
              <a:spcAft>
                <a:spcPts val="0"/>
              </a:spcAft>
              <a:buNone/>
            </a:pPr>
            <a:r>
              <a:rPr b="1" lang="en-US" sz="2500">
                <a:solidFill>
                  <a:srgbClr val="FF9900"/>
                </a:solidFill>
              </a:rPr>
              <a:t>contractions/ other possible causes: CPD+ malpresentation</a:t>
            </a:r>
            <a:endParaRPr b="1" sz="2500">
              <a:solidFill>
                <a:srgbClr val="FF9900"/>
              </a:solidFill>
            </a:endParaRPr>
          </a:p>
          <a:p>
            <a:pPr indent="0" lvl="0" marL="0" rtl="0" algn="l">
              <a:spcBef>
                <a:spcPts val="1000"/>
              </a:spcBef>
              <a:spcAft>
                <a:spcPts val="0"/>
              </a:spcAft>
              <a:buNone/>
            </a:pPr>
            <a:r>
              <a:rPr b="1" lang="en-US">
                <a:solidFill>
                  <a:srgbClr val="45515E"/>
                </a:solidFill>
              </a:rPr>
              <a:t>5. How would you deliver her? </a:t>
            </a:r>
            <a:endParaRPr b="1">
              <a:solidFill>
                <a:srgbClr val="45515E"/>
              </a:solidFill>
            </a:endParaRPr>
          </a:p>
          <a:p>
            <a:pPr indent="0" lvl="0" marL="0" rtl="0" algn="l">
              <a:spcBef>
                <a:spcPts val="1000"/>
              </a:spcBef>
              <a:spcAft>
                <a:spcPts val="0"/>
              </a:spcAft>
              <a:buNone/>
            </a:pPr>
            <a:r>
              <a:rPr b="1" lang="en-US" sz="2500">
                <a:solidFill>
                  <a:srgbClr val="FF9900"/>
                </a:solidFill>
              </a:rPr>
              <a:t>c</a:t>
            </a:r>
            <a:r>
              <a:rPr b="1" lang="en-US" sz="2500">
                <a:solidFill>
                  <a:srgbClr val="FF9900"/>
                </a:solidFill>
              </a:rPr>
              <a:t>s in </a:t>
            </a:r>
            <a:r>
              <a:rPr b="1" lang="en-US" sz="2500">
                <a:solidFill>
                  <a:srgbClr val="FF9900"/>
                </a:solidFill>
              </a:rPr>
              <a:t>persistent</a:t>
            </a:r>
            <a:r>
              <a:rPr b="1" lang="en-US" sz="2500">
                <a:solidFill>
                  <a:srgbClr val="FF9900"/>
                </a:solidFill>
              </a:rPr>
              <a:t> brow presentation</a:t>
            </a:r>
            <a:endParaRPr b="1" sz="2500">
              <a:solidFill>
                <a:srgbClr val="FF9900"/>
              </a:solidFill>
            </a:endParaRPr>
          </a:p>
          <a:p>
            <a:pPr indent="0" lvl="0" marL="0" rtl="0" algn="l">
              <a:spcBef>
                <a:spcPts val="1000"/>
              </a:spcBef>
              <a:spcAft>
                <a:spcPts val="0"/>
              </a:spcAft>
              <a:buNone/>
            </a:pPr>
            <a:r>
              <a:t/>
            </a:r>
            <a:endParaRPr/>
          </a:p>
        </p:txBody>
      </p:sp>
      <p:pic>
        <p:nvPicPr>
          <p:cNvPr id="357" name="Google Shape;357;g30eb599036f_0_1"/>
          <p:cNvPicPr preferRelativeResize="0"/>
          <p:nvPr/>
        </p:nvPicPr>
        <p:blipFill>
          <a:blip r:embed="rId3">
            <a:alphaModFix/>
          </a:blip>
          <a:stretch>
            <a:fillRect/>
          </a:stretch>
        </p:blipFill>
        <p:spPr>
          <a:xfrm>
            <a:off x="8939204" y="4114849"/>
            <a:ext cx="3252794" cy="2062175"/>
          </a:xfrm>
          <a:prstGeom prst="rect">
            <a:avLst/>
          </a:prstGeom>
          <a:noFill/>
          <a:ln>
            <a:noFill/>
          </a:ln>
        </p:spPr>
      </p:pic>
    </p:spTree>
  </p:cSld>
  <p:clrMapOvr>
    <a:masterClrMapping/>
  </p:clrMapOvr>
</p:sld>
</file>

<file path=ppt/slides/slide3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7" name="Shape 2357"/>
        <p:cNvGrpSpPr/>
        <p:nvPr/>
      </p:nvGrpSpPr>
      <p:grpSpPr>
        <a:xfrm>
          <a:off x="0" y="0"/>
          <a:ext cx="0" cy="0"/>
          <a:chOff x="0" y="0"/>
          <a:chExt cx="0" cy="0"/>
        </a:xfrm>
      </p:grpSpPr>
      <p:sp>
        <p:nvSpPr>
          <p:cNvPr id="2358" name="Google Shape;2358;p267"/>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t/>
            </a:r>
            <a:endParaRPr/>
          </a:p>
        </p:txBody>
      </p:sp>
      <p:sp>
        <p:nvSpPr>
          <p:cNvPr id="2359" name="Google Shape;2359;p267"/>
          <p:cNvSpPr txBox="1"/>
          <p:nvPr>
            <p:ph idx="1" type="body"/>
          </p:nvPr>
        </p:nvSpPr>
        <p:spPr>
          <a:xfrm>
            <a:off x="838200" y="1305026"/>
            <a:ext cx="10515600" cy="48719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800"/>
              <a:buChar char="❖"/>
            </a:pPr>
            <a:r>
              <a:rPr b="1" lang="en-US"/>
              <a:t>Hypertension is systolic blood pressure of ≥140 mm Hg and/or diastolic blood pressure of ≥90 mmHg on ≥2 </a:t>
            </a:r>
            <a:r>
              <a:rPr b="1" lang="en-US" u="sng">
                <a:solidFill>
                  <a:srgbClr val="FF0000"/>
                </a:solidFill>
              </a:rPr>
              <a:t>occasions 4 hours apart</a:t>
            </a:r>
            <a:endParaRPr/>
          </a:p>
          <a:p>
            <a:pPr indent="-50800" lvl="0" marL="228600" rtl="0" algn="l">
              <a:lnSpc>
                <a:spcPct val="90000"/>
              </a:lnSpc>
              <a:spcBef>
                <a:spcPts val="1000"/>
              </a:spcBef>
              <a:spcAft>
                <a:spcPts val="0"/>
              </a:spcAft>
              <a:buClr>
                <a:srgbClr val="45515E"/>
              </a:buClr>
              <a:buSzPts val="2800"/>
              <a:buNone/>
            </a:pPr>
            <a:r>
              <a:t/>
            </a:r>
            <a:endParaRPr/>
          </a:p>
          <a:p>
            <a:pPr indent="-285750" lvl="0" marL="285750" rtl="0" algn="l">
              <a:lnSpc>
                <a:spcPct val="90000"/>
              </a:lnSpc>
              <a:spcBef>
                <a:spcPts val="1000"/>
              </a:spcBef>
              <a:spcAft>
                <a:spcPts val="0"/>
              </a:spcAft>
              <a:buClr>
                <a:srgbClr val="A50021"/>
              </a:buClr>
              <a:buSzPts val="2800"/>
              <a:buFont typeface="Arial"/>
              <a:buChar char="•"/>
            </a:pPr>
            <a:r>
              <a:rPr b="1" lang="en-US"/>
              <a:t>Proteinuria is the presence of ≥300 mg of protein in a 24-hour collection of urine </a:t>
            </a:r>
            <a:endParaRPr/>
          </a:p>
          <a:p>
            <a:pPr indent="-285750" lvl="0" marL="285750" rtl="0" algn="l">
              <a:lnSpc>
                <a:spcPct val="90000"/>
              </a:lnSpc>
              <a:spcBef>
                <a:spcPts val="1000"/>
              </a:spcBef>
              <a:spcAft>
                <a:spcPts val="0"/>
              </a:spcAft>
              <a:buClr>
                <a:srgbClr val="A50021"/>
              </a:buClr>
              <a:buSzPts val="2800"/>
              <a:buFont typeface="Arial"/>
              <a:buChar char="•"/>
            </a:pPr>
            <a:r>
              <a:rPr b="1" lang="en-US" u="sng"/>
              <a:t>OR</a:t>
            </a:r>
            <a:r>
              <a:rPr b="1" lang="en-US"/>
              <a:t> urinary protein to creatinine ratio of ≥30 mg/mmol  0.3 mg /dl</a:t>
            </a:r>
            <a:endParaRPr/>
          </a:p>
          <a:p>
            <a:pPr indent="-285750" lvl="0" marL="285750" rtl="0" algn="l">
              <a:lnSpc>
                <a:spcPct val="90000"/>
              </a:lnSpc>
              <a:spcBef>
                <a:spcPts val="1000"/>
              </a:spcBef>
              <a:spcAft>
                <a:spcPts val="0"/>
              </a:spcAft>
              <a:buClr>
                <a:srgbClr val="A50021"/>
              </a:buClr>
              <a:buSzPts val="2800"/>
              <a:buFont typeface="Arial"/>
              <a:buChar char="•"/>
            </a:pPr>
            <a:r>
              <a:rPr b="1" lang="en-US" u="sng"/>
              <a:t>OR</a:t>
            </a:r>
            <a:r>
              <a:rPr b="1" lang="en-US"/>
              <a:t> two readings of at least ++ on dipstick analysis of a midstream or catheter urine specimen</a:t>
            </a:r>
            <a:endParaRPr/>
          </a:p>
          <a:p>
            <a:pPr indent="-228600" lvl="0" marL="228600" rtl="0" algn="l">
              <a:lnSpc>
                <a:spcPct val="90000"/>
              </a:lnSpc>
              <a:spcBef>
                <a:spcPts val="1000"/>
              </a:spcBef>
              <a:spcAft>
                <a:spcPts val="0"/>
              </a:spcAft>
              <a:buClr>
                <a:srgbClr val="45515E"/>
              </a:buClr>
              <a:buSzPts val="2800"/>
              <a:buChar char="❖"/>
            </a:pPr>
            <a:r>
              <a:rPr lang="en-US"/>
              <a:t> any pre eclampsia befor 20w Ddx:</a:t>
            </a:r>
            <a:br>
              <a:rPr lang="en-US"/>
            </a:br>
            <a:r>
              <a:rPr lang="en-US"/>
              <a:t>*trophoblast   * twin</a:t>
            </a:r>
            <a:endParaRPr/>
          </a:p>
        </p:txBody>
      </p:sp>
    </p:spTree>
  </p:cSld>
  <p:clrMapOvr>
    <a:masterClrMapping/>
  </p:clrMapOvr>
</p:sld>
</file>

<file path=ppt/slides/slide3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3" name="Shape 2363"/>
        <p:cNvGrpSpPr/>
        <p:nvPr/>
      </p:nvGrpSpPr>
      <p:grpSpPr>
        <a:xfrm>
          <a:off x="0" y="0"/>
          <a:ext cx="0" cy="0"/>
          <a:chOff x="0" y="0"/>
          <a:chExt cx="0" cy="0"/>
        </a:xfrm>
      </p:grpSpPr>
      <p:sp>
        <p:nvSpPr>
          <p:cNvPr id="2364" name="Google Shape;2364;p268"/>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Introduction</a:t>
            </a:r>
            <a:endParaRPr/>
          </a:p>
        </p:txBody>
      </p:sp>
      <p:sp>
        <p:nvSpPr>
          <p:cNvPr id="2365" name="Google Shape;2365;p268"/>
          <p:cNvSpPr txBox="1"/>
          <p:nvPr>
            <p:ph idx="1" type="body"/>
          </p:nvPr>
        </p:nvSpPr>
        <p:spPr>
          <a:xfrm>
            <a:off x="838199" y="1305026"/>
            <a:ext cx="10515599" cy="48719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800"/>
              <a:buChar char="❖"/>
            </a:pPr>
            <a:r>
              <a:rPr lang="en-US"/>
              <a:t>Hypertension is systolic blood pressure of ≥140 mm Hg and/or diastolic blood pressure of ≥90 mmHg on ≥2 occasions 4 hours apart</a:t>
            </a:r>
            <a:endParaRPr/>
          </a:p>
          <a:p>
            <a:pPr indent="-228600" lvl="0" marL="228600" rtl="0" algn="l">
              <a:lnSpc>
                <a:spcPct val="90000"/>
              </a:lnSpc>
              <a:spcBef>
                <a:spcPts val="1000"/>
              </a:spcBef>
              <a:spcAft>
                <a:spcPts val="0"/>
              </a:spcAft>
              <a:buClr>
                <a:srgbClr val="45515E"/>
              </a:buClr>
              <a:buSzPts val="2800"/>
              <a:buChar char="❖"/>
            </a:pPr>
            <a:r>
              <a:rPr lang="en-US"/>
              <a:t>Proteinuria is the presence of ≥300 mg of protein in a 24-hour collection of urine </a:t>
            </a:r>
            <a:endParaRPr/>
          </a:p>
          <a:p>
            <a:pPr indent="-228600" lvl="0" marL="228600" rtl="0" algn="l">
              <a:lnSpc>
                <a:spcPct val="90000"/>
              </a:lnSpc>
              <a:spcBef>
                <a:spcPts val="1000"/>
              </a:spcBef>
              <a:spcAft>
                <a:spcPts val="0"/>
              </a:spcAft>
              <a:buClr>
                <a:srgbClr val="45515E"/>
              </a:buClr>
              <a:buSzPts val="2800"/>
              <a:buChar char="❖"/>
            </a:pPr>
            <a:r>
              <a:rPr lang="en-US"/>
              <a:t>OR urinary protein to creatinine ratio of ≥30 mg/mmol  0.3 mg /dl</a:t>
            </a:r>
            <a:endParaRPr/>
          </a:p>
          <a:p>
            <a:pPr indent="-228600" lvl="0" marL="228600" rtl="0" algn="l">
              <a:lnSpc>
                <a:spcPct val="90000"/>
              </a:lnSpc>
              <a:spcBef>
                <a:spcPts val="1000"/>
              </a:spcBef>
              <a:spcAft>
                <a:spcPts val="0"/>
              </a:spcAft>
              <a:buClr>
                <a:srgbClr val="45515E"/>
              </a:buClr>
              <a:buSzPts val="2800"/>
              <a:buChar char="❖"/>
            </a:pPr>
            <a:r>
              <a:rPr lang="en-US"/>
              <a:t>OR two readings of at least ++ on dipstick analysis of a midstream or catheter urine specimen</a:t>
            </a:r>
            <a:endParaRPr/>
          </a:p>
          <a:p>
            <a:pPr indent="-228600" lvl="0" marL="228600" rtl="0" algn="l">
              <a:lnSpc>
                <a:spcPct val="90000"/>
              </a:lnSpc>
              <a:spcBef>
                <a:spcPts val="1000"/>
              </a:spcBef>
              <a:spcAft>
                <a:spcPts val="0"/>
              </a:spcAft>
              <a:buClr>
                <a:srgbClr val="45515E"/>
              </a:buClr>
              <a:buSzPts val="2800"/>
              <a:buChar char="❖"/>
            </a:pPr>
            <a:r>
              <a:rPr lang="en-US"/>
              <a:t> any preeclampsia before 20w, Ddx:</a:t>
            </a:r>
            <a:endParaRPr/>
          </a:p>
          <a:p>
            <a:pPr indent="-228600" lvl="1" marL="685800" rtl="0" algn="l">
              <a:lnSpc>
                <a:spcPct val="90000"/>
              </a:lnSpc>
              <a:spcBef>
                <a:spcPts val="500"/>
              </a:spcBef>
              <a:spcAft>
                <a:spcPts val="0"/>
              </a:spcAft>
              <a:buClr>
                <a:srgbClr val="45515E"/>
              </a:buClr>
              <a:buSzPts val="2400"/>
              <a:buChar char="o"/>
            </a:pPr>
            <a:r>
              <a:rPr lang="en-US"/>
              <a:t>trophoblast  </a:t>
            </a:r>
            <a:endParaRPr/>
          </a:p>
          <a:p>
            <a:pPr indent="-228600" lvl="1" marL="685800" rtl="0" algn="l">
              <a:lnSpc>
                <a:spcPct val="90000"/>
              </a:lnSpc>
              <a:spcBef>
                <a:spcPts val="500"/>
              </a:spcBef>
              <a:spcAft>
                <a:spcPts val="0"/>
              </a:spcAft>
              <a:buClr>
                <a:srgbClr val="45515E"/>
              </a:buClr>
              <a:buSzPts val="2400"/>
              <a:buChar char="o"/>
            </a:pPr>
            <a:r>
              <a:rPr lang="en-US"/>
              <a:t>twin</a:t>
            </a:r>
            <a:endParaRPr/>
          </a:p>
          <a:p>
            <a:pPr indent="-50800" lvl="0" marL="228600" rtl="0" algn="l">
              <a:lnSpc>
                <a:spcPct val="90000"/>
              </a:lnSpc>
              <a:spcBef>
                <a:spcPts val="1000"/>
              </a:spcBef>
              <a:spcAft>
                <a:spcPts val="0"/>
              </a:spcAft>
              <a:buClr>
                <a:srgbClr val="45515E"/>
              </a:buClr>
              <a:buSzPts val="2800"/>
              <a:buNone/>
            </a:pPr>
            <a:r>
              <a:t/>
            </a:r>
            <a:endParaRPr/>
          </a:p>
        </p:txBody>
      </p:sp>
    </p:spTree>
  </p:cSld>
  <p:clrMapOvr>
    <a:masterClrMapping/>
  </p:clrMapOvr>
</p:sld>
</file>

<file path=ppt/slides/slide3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9" name="Shape 2369"/>
        <p:cNvGrpSpPr/>
        <p:nvPr/>
      </p:nvGrpSpPr>
      <p:grpSpPr>
        <a:xfrm>
          <a:off x="0" y="0"/>
          <a:ext cx="0" cy="0"/>
          <a:chOff x="0" y="0"/>
          <a:chExt cx="0" cy="0"/>
        </a:xfrm>
      </p:grpSpPr>
      <p:sp>
        <p:nvSpPr>
          <p:cNvPr id="2370" name="Google Shape;2370;p269"/>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Clinical features</a:t>
            </a:r>
            <a:endParaRPr/>
          </a:p>
        </p:txBody>
      </p:sp>
      <p:sp>
        <p:nvSpPr>
          <p:cNvPr id="2371" name="Google Shape;2371;p269"/>
          <p:cNvSpPr txBox="1"/>
          <p:nvPr>
            <p:ph idx="1" type="body"/>
          </p:nvPr>
        </p:nvSpPr>
        <p:spPr>
          <a:xfrm>
            <a:off x="838199" y="1305026"/>
            <a:ext cx="4915487" cy="48719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800"/>
              <a:buChar char="❖"/>
            </a:pPr>
            <a:r>
              <a:rPr lang="en-US"/>
              <a:t>History</a:t>
            </a:r>
            <a:endParaRPr/>
          </a:p>
          <a:p>
            <a:pPr indent="-228600" lvl="1" marL="463550" rtl="0" algn="l">
              <a:lnSpc>
                <a:spcPct val="90000"/>
              </a:lnSpc>
              <a:spcBef>
                <a:spcPts val="500"/>
              </a:spcBef>
              <a:spcAft>
                <a:spcPts val="0"/>
              </a:spcAft>
              <a:buClr>
                <a:srgbClr val="45515E"/>
              </a:buClr>
              <a:buSzPts val="2400"/>
              <a:buChar char="o"/>
            </a:pPr>
            <a:r>
              <a:rPr lang="en-US"/>
              <a:t>Patients with pre-eclampsia often have no symptoms.</a:t>
            </a:r>
            <a:endParaRPr/>
          </a:p>
          <a:p>
            <a:pPr indent="-228600" lvl="1" marL="463550" rtl="0" algn="l">
              <a:lnSpc>
                <a:spcPct val="90000"/>
              </a:lnSpc>
              <a:spcBef>
                <a:spcPts val="500"/>
              </a:spcBef>
              <a:spcAft>
                <a:spcPts val="0"/>
              </a:spcAft>
              <a:buClr>
                <a:srgbClr val="45515E"/>
              </a:buClr>
              <a:buSzPts val="2400"/>
              <a:buChar char="o"/>
            </a:pPr>
            <a:r>
              <a:rPr lang="en-US"/>
              <a:t>However, symptoms of pre-eclampsia may include:</a:t>
            </a:r>
            <a:endParaRPr/>
          </a:p>
          <a:p>
            <a:pPr indent="-228600" lvl="1" marL="463550" rtl="0" algn="l">
              <a:lnSpc>
                <a:spcPct val="90000"/>
              </a:lnSpc>
              <a:spcBef>
                <a:spcPts val="500"/>
              </a:spcBef>
              <a:spcAft>
                <a:spcPts val="0"/>
              </a:spcAft>
              <a:buClr>
                <a:srgbClr val="45515E"/>
              </a:buClr>
              <a:buSzPts val="2400"/>
              <a:buChar char="o"/>
            </a:pPr>
            <a:r>
              <a:rPr lang="en-US"/>
              <a:t>Headache</a:t>
            </a:r>
            <a:endParaRPr/>
          </a:p>
          <a:p>
            <a:pPr indent="-228600" lvl="1" marL="463550" rtl="0" algn="l">
              <a:lnSpc>
                <a:spcPct val="90000"/>
              </a:lnSpc>
              <a:spcBef>
                <a:spcPts val="500"/>
              </a:spcBef>
              <a:spcAft>
                <a:spcPts val="0"/>
              </a:spcAft>
              <a:buClr>
                <a:srgbClr val="45515E"/>
              </a:buClr>
              <a:buSzPts val="2400"/>
              <a:buChar char="o"/>
            </a:pPr>
            <a:r>
              <a:rPr lang="en-US"/>
              <a:t>Visual disturbance: such as blurring or flashing lights</a:t>
            </a:r>
            <a:endParaRPr/>
          </a:p>
          <a:p>
            <a:pPr indent="-228600" lvl="1" marL="463550" rtl="0" algn="l">
              <a:lnSpc>
                <a:spcPct val="90000"/>
              </a:lnSpc>
              <a:spcBef>
                <a:spcPts val="500"/>
              </a:spcBef>
              <a:spcAft>
                <a:spcPts val="0"/>
              </a:spcAft>
              <a:buClr>
                <a:srgbClr val="45515E"/>
              </a:buClr>
              <a:buSzPts val="2400"/>
              <a:buChar char="o"/>
            </a:pPr>
            <a:r>
              <a:rPr lang="en-US"/>
              <a:t>Swelling of the arms, legs and face</a:t>
            </a:r>
            <a:endParaRPr/>
          </a:p>
          <a:p>
            <a:pPr indent="-228600" lvl="1" marL="463550" rtl="0" algn="l">
              <a:lnSpc>
                <a:spcPct val="90000"/>
              </a:lnSpc>
              <a:spcBef>
                <a:spcPts val="500"/>
              </a:spcBef>
              <a:spcAft>
                <a:spcPts val="0"/>
              </a:spcAft>
              <a:buClr>
                <a:srgbClr val="45515E"/>
              </a:buClr>
              <a:buSzPts val="2400"/>
              <a:buChar char="o"/>
            </a:pPr>
            <a:r>
              <a:rPr lang="en-US"/>
              <a:t>Nausea and vomiting</a:t>
            </a:r>
            <a:endParaRPr/>
          </a:p>
          <a:p>
            <a:pPr indent="-228600" lvl="1" marL="463550" rtl="0" algn="l">
              <a:lnSpc>
                <a:spcPct val="90000"/>
              </a:lnSpc>
              <a:spcBef>
                <a:spcPts val="500"/>
              </a:spcBef>
              <a:spcAft>
                <a:spcPts val="0"/>
              </a:spcAft>
              <a:buClr>
                <a:srgbClr val="45515E"/>
              </a:buClr>
              <a:buSzPts val="2400"/>
              <a:buChar char="o"/>
            </a:pPr>
            <a:r>
              <a:rPr lang="en-US"/>
              <a:t>Abdominal pain</a:t>
            </a:r>
            <a:endParaRPr/>
          </a:p>
          <a:p>
            <a:pPr indent="-228600" lvl="1" marL="463550" rtl="0" algn="l">
              <a:lnSpc>
                <a:spcPct val="90000"/>
              </a:lnSpc>
              <a:spcBef>
                <a:spcPts val="500"/>
              </a:spcBef>
              <a:spcAft>
                <a:spcPts val="0"/>
              </a:spcAft>
              <a:buClr>
                <a:srgbClr val="45515E"/>
              </a:buClr>
              <a:buSzPts val="2400"/>
              <a:buChar char="o"/>
            </a:pPr>
            <a:r>
              <a:rPr lang="en-US"/>
              <a:t>Reduced urine output</a:t>
            </a:r>
            <a:endParaRPr/>
          </a:p>
          <a:p>
            <a:pPr indent="-50800" lvl="0" marL="228600" rtl="0" algn="l">
              <a:lnSpc>
                <a:spcPct val="90000"/>
              </a:lnSpc>
              <a:spcBef>
                <a:spcPts val="1000"/>
              </a:spcBef>
              <a:spcAft>
                <a:spcPts val="0"/>
              </a:spcAft>
              <a:buClr>
                <a:srgbClr val="45515E"/>
              </a:buClr>
              <a:buSzPts val="2800"/>
              <a:buNone/>
            </a:pPr>
            <a:r>
              <a:t/>
            </a:r>
            <a:endParaRPr/>
          </a:p>
          <a:p>
            <a:pPr indent="-50800" lvl="0" marL="228600" rtl="0" algn="l">
              <a:lnSpc>
                <a:spcPct val="90000"/>
              </a:lnSpc>
              <a:spcBef>
                <a:spcPts val="1000"/>
              </a:spcBef>
              <a:spcAft>
                <a:spcPts val="0"/>
              </a:spcAft>
              <a:buClr>
                <a:srgbClr val="45515E"/>
              </a:buClr>
              <a:buSzPts val="2800"/>
              <a:buNone/>
            </a:pPr>
            <a:r>
              <a:t/>
            </a:r>
            <a:endParaRPr/>
          </a:p>
        </p:txBody>
      </p:sp>
      <p:sp>
        <p:nvSpPr>
          <p:cNvPr id="2372" name="Google Shape;2372;p269"/>
          <p:cNvSpPr txBox="1"/>
          <p:nvPr/>
        </p:nvSpPr>
        <p:spPr>
          <a:xfrm>
            <a:off x="6438313" y="1305026"/>
            <a:ext cx="4915487" cy="4871938"/>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rgbClr val="45515E"/>
              </a:buClr>
              <a:buSzPts val="2800"/>
              <a:buFont typeface="Noto Sans Symbols"/>
              <a:buChar char="❖"/>
            </a:pPr>
            <a:r>
              <a:rPr lang="en-US" sz="2800">
                <a:solidFill>
                  <a:srgbClr val="45515E"/>
                </a:solidFill>
                <a:latin typeface="Calibri"/>
                <a:ea typeface="Calibri"/>
                <a:cs typeface="Calibri"/>
                <a:sym typeface="Calibri"/>
              </a:rPr>
              <a:t>Examination </a:t>
            </a:r>
            <a:endParaRPr/>
          </a:p>
          <a:p>
            <a:pPr indent="-228600" lvl="1" marL="463550" marR="0" rtl="0" algn="l">
              <a:lnSpc>
                <a:spcPct val="90000"/>
              </a:lnSpc>
              <a:spcBef>
                <a:spcPts val="500"/>
              </a:spcBef>
              <a:spcAft>
                <a:spcPts val="0"/>
              </a:spcAft>
              <a:buClr>
                <a:srgbClr val="45515E"/>
              </a:buClr>
              <a:buSzPts val="2400"/>
              <a:buFont typeface="Courier New"/>
              <a:buChar char="o"/>
            </a:pPr>
            <a:r>
              <a:rPr b="0" i="0" lang="en-US" sz="2400" u="none" cap="none" strike="noStrike">
                <a:solidFill>
                  <a:srgbClr val="45515E"/>
                </a:solidFill>
                <a:latin typeface="Calibri"/>
                <a:ea typeface="Calibri"/>
                <a:cs typeface="Calibri"/>
                <a:sym typeface="Calibri"/>
              </a:rPr>
              <a:t>Hypertension</a:t>
            </a:r>
            <a:endParaRPr/>
          </a:p>
          <a:p>
            <a:pPr indent="-228600" lvl="1" marL="463550" marR="0" rtl="0" algn="l">
              <a:lnSpc>
                <a:spcPct val="90000"/>
              </a:lnSpc>
              <a:spcBef>
                <a:spcPts val="500"/>
              </a:spcBef>
              <a:spcAft>
                <a:spcPts val="0"/>
              </a:spcAft>
              <a:buClr>
                <a:srgbClr val="45515E"/>
              </a:buClr>
              <a:buSzPts val="2400"/>
              <a:buFont typeface="Courier New"/>
              <a:buChar char="o"/>
            </a:pPr>
            <a:r>
              <a:rPr b="0" i="0" lang="en-US" sz="2400" u="none" cap="none" strike="noStrike">
                <a:solidFill>
                  <a:srgbClr val="45515E"/>
                </a:solidFill>
                <a:latin typeface="Calibri"/>
                <a:ea typeface="Calibri"/>
                <a:cs typeface="Calibri"/>
                <a:sym typeface="Calibri"/>
              </a:rPr>
              <a:t>Oedema: typically in the peripheries and face</a:t>
            </a:r>
            <a:endParaRPr/>
          </a:p>
          <a:p>
            <a:pPr indent="-228600" lvl="1" marL="463550" marR="0" rtl="0" algn="l">
              <a:lnSpc>
                <a:spcPct val="90000"/>
              </a:lnSpc>
              <a:spcBef>
                <a:spcPts val="500"/>
              </a:spcBef>
              <a:spcAft>
                <a:spcPts val="0"/>
              </a:spcAft>
              <a:buClr>
                <a:srgbClr val="45515E"/>
              </a:buClr>
              <a:buSzPts val="2400"/>
              <a:buFont typeface="Courier New"/>
              <a:buChar char="o"/>
            </a:pPr>
            <a:r>
              <a:rPr b="0" i="0" lang="en-US" sz="2400" u="none" cap="none" strike="noStrike">
                <a:solidFill>
                  <a:srgbClr val="45515E"/>
                </a:solidFill>
                <a:latin typeface="Calibri"/>
                <a:ea typeface="Calibri"/>
                <a:cs typeface="Calibri"/>
                <a:sym typeface="Calibri"/>
              </a:rPr>
              <a:t>Epigastric/right upper quadrant tenderness</a:t>
            </a:r>
            <a:endParaRPr/>
          </a:p>
          <a:p>
            <a:pPr indent="-228600" lvl="1" marL="463550" marR="0" rtl="0" algn="l">
              <a:lnSpc>
                <a:spcPct val="90000"/>
              </a:lnSpc>
              <a:spcBef>
                <a:spcPts val="500"/>
              </a:spcBef>
              <a:spcAft>
                <a:spcPts val="0"/>
              </a:spcAft>
              <a:buClr>
                <a:srgbClr val="45515E"/>
              </a:buClr>
              <a:buSzPts val="2400"/>
              <a:buFont typeface="Courier New"/>
              <a:buChar char="o"/>
            </a:pPr>
            <a:r>
              <a:rPr b="0" i="0" lang="en-US" sz="2400" u="none" cap="none" strike="noStrike">
                <a:solidFill>
                  <a:srgbClr val="45515E"/>
                </a:solidFill>
                <a:latin typeface="Calibri"/>
                <a:ea typeface="Calibri"/>
                <a:cs typeface="Calibri"/>
                <a:sym typeface="Calibri"/>
              </a:rPr>
              <a:t>Hyper-reflexia and clonus (indicates an increased risk of eclamptic seizure)</a:t>
            </a:r>
            <a:endParaRPr/>
          </a:p>
          <a:p>
            <a:pPr indent="-228600" lvl="1" marL="463550" marR="0" rtl="0" algn="l">
              <a:lnSpc>
                <a:spcPct val="90000"/>
              </a:lnSpc>
              <a:spcBef>
                <a:spcPts val="500"/>
              </a:spcBef>
              <a:spcAft>
                <a:spcPts val="0"/>
              </a:spcAft>
              <a:buClr>
                <a:srgbClr val="45515E"/>
              </a:buClr>
              <a:buSzPts val="2400"/>
              <a:buFont typeface="Courier New"/>
              <a:buChar char="o"/>
            </a:pPr>
            <a:r>
              <a:rPr b="0" i="0" lang="en-US" sz="2400" u="none" cap="none" strike="noStrike">
                <a:solidFill>
                  <a:srgbClr val="45515E"/>
                </a:solidFill>
                <a:latin typeface="Calibri"/>
                <a:ea typeface="Calibri"/>
                <a:cs typeface="Calibri"/>
                <a:sym typeface="Calibri"/>
              </a:rPr>
              <a:t>Papilloedema</a:t>
            </a:r>
            <a:endParaRPr b="0" i="0" sz="2400" u="none" cap="none" strike="noStrike">
              <a:solidFill>
                <a:srgbClr val="45515E"/>
              </a:solidFill>
              <a:latin typeface="Calibri"/>
              <a:ea typeface="Calibri"/>
              <a:cs typeface="Calibri"/>
              <a:sym typeface="Calibri"/>
            </a:endParaRPr>
          </a:p>
          <a:p>
            <a:pPr indent="-50800" lvl="0" marL="228600" marR="0" rtl="0" algn="l">
              <a:lnSpc>
                <a:spcPct val="90000"/>
              </a:lnSpc>
              <a:spcBef>
                <a:spcPts val="1000"/>
              </a:spcBef>
              <a:spcAft>
                <a:spcPts val="0"/>
              </a:spcAft>
              <a:buClr>
                <a:srgbClr val="45515E"/>
              </a:buClr>
              <a:buSzPts val="2800"/>
              <a:buFont typeface="Noto Sans Symbols"/>
              <a:buNone/>
            </a:pPr>
            <a:r>
              <a:t/>
            </a:r>
            <a:endParaRPr sz="2800">
              <a:solidFill>
                <a:srgbClr val="45515E"/>
              </a:solidFill>
              <a:latin typeface="Calibri"/>
              <a:ea typeface="Calibri"/>
              <a:cs typeface="Calibri"/>
              <a:sym typeface="Calibri"/>
            </a:endParaRPr>
          </a:p>
        </p:txBody>
      </p:sp>
    </p:spTree>
  </p:cSld>
  <p:clrMapOvr>
    <a:masterClrMapping/>
  </p:clrMapOvr>
</p:sld>
</file>

<file path=ppt/slides/slide3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6" name="Shape 2376"/>
        <p:cNvGrpSpPr/>
        <p:nvPr/>
      </p:nvGrpSpPr>
      <p:grpSpPr>
        <a:xfrm>
          <a:off x="0" y="0"/>
          <a:ext cx="0" cy="0"/>
          <a:chOff x="0" y="0"/>
          <a:chExt cx="0" cy="0"/>
        </a:xfrm>
      </p:grpSpPr>
      <p:sp>
        <p:nvSpPr>
          <p:cNvPr id="2377" name="Google Shape;2377;p270"/>
          <p:cNvSpPr txBox="1"/>
          <p:nvPr>
            <p:ph type="title"/>
          </p:nvPr>
        </p:nvSpPr>
        <p:spPr>
          <a:xfrm>
            <a:off x="1064653" y="47111"/>
            <a:ext cx="10114208" cy="1077218"/>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3200"/>
              <a:buFont typeface="Calibri"/>
              <a:buNone/>
            </a:pPr>
            <a:r>
              <a:rPr lang="en-US" sz="3200"/>
              <a:t>Classification of HTN in Pregnancy (HDP)</a:t>
            </a:r>
            <a:endParaRPr/>
          </a:p>
        </p:txBody>
      </p:sp>
      <p:grpSp>
        <p:nvGrpSpPr>
          <p:cNvPr id="2378" name="Google Shape;2378;p270"/>
          <p:cNvGrpSpPr/>
          <p:nvPr/>
        </p:nvGrpSpPr>
        <p:grpSpPr>
          <a:xfrm>
            <a:off x="503982" y="1455380"/>
            <a:ext cx="11224132" cy="4579789"/>
            <a:chOff x="-60101" y="865227"/>
            <a:chExt cx="12346545" cy="5541544"/>
          </a:xfrm>
        </p:grpSpPr>
        <p:cxnSp>
          <p:nvCxnSpPr>
            <p:cNvPr id="2379" name="Google Shape;2379;p270"/>
            <p:cNvCxnSpPr/>
            <p:nvPr/>
          </p:nvCxnSpPr>
          <p:spPr>
            <a:xfrm flipH="1">
              <a:off x="6138928" y="865227"/>
              <a:ext cx="8584" cy="1208270"/>
            </a:xfrm>
            <a:prstGeom prst="straightConnector1">
              <a:avLst/>
            </a:prstGeom>
            <a:solidFill>
              <a:schemeClr val="accent1"/>
            </a:solidFill>
            <a:ln cap="flat" cmpd="sng" w="38100">
              <a:solidFill>
                <a:srgbClr val="333399"/>
              </a:solidFill>
              <a:prstDash val="solid"/>
              <a:round/>
              <a:headEnd len="sm" w="sm" type="none"/>
              <a:tailEnd len="sm" w="sm" type="none"/>
            </a:ln>
          </p:spPr>
        </p:cxnSp>
        <p:sp>
          <p:nvSpPr>
            <p:cNvPr id="2380" name="Google Shape;2380;p270"/>
            <p:cNvSpPr/>
            <p:nvPr/>
          </p:nvSpPr>
          <p:spPr>
            <a:xfrm>
              <a:off x="-60101" y="2374130"/>
              <a:ext cx="3335628" cy="1200688"/>
            </a:xfrm>
            <a:prstGeom prst="ellipse">
              <a:avLst/>
            </a:prstGeom>
            <a:solidFill>
              <a:schemeClr val="lt1"/>
            </a:solidFill>
            <a:ln cap="flat" cmpd="sng" w="38100">
              <a:solidFill>
                <a:srgbClr val="C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600"/>
                <a:buFont typeface="Helvetica Neue"/>
                <a:buNone/>
              </a:pPr>
              <a:r>
                <a:rPr b="1" i="0" lang="en-US" sz="1600" u="none" cap="none" strike="noStrike">
                  <a:solidFill>
                    <a:schemeClr val="dk1"/>
                  </a:solidFill>
                  <a:latin typeface="Helvetica Neue"/>
                  <a:ea typeface="Helvetica Neue"/>
                  <a:cs typeface="Helvetica Neue"/>
                  <a:sym typeface="Helvetica Neue"/>
                </a:rPr>
                <a:t>Chronic/ essential HTN</a:t>
              </a:r>
              <a:endParaRPr/>
            </a:p>
          </p:txBody>
        </p:sp>
        <p:sp>
          <p:nvSpPr>
            <p:cNvPr id="2381" name="Google Shape;2381;p270"/>
            <p:cNvSpPr/>
            <p:nvPr/>
          </p:nvSpPr>
          <p:spPr>
            <a:xfrm>
              <a:off x="4722254" y="2385274"/>
              <a:ext cx="3211132" cy="968868"/>
            </a:xfrm>
            <a:prstGeom prst="ellipse">
              <a:avLst/>
            </a:prstGeom>
            <a:solidFill>
              <a:schemeClr val="lt1"/>
            </a:solidFill>
            <a:ln cap="flat" cmpd="sng" w="38100">
              <a:solidFill>
                <a:srgbClr val="C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600"/>
                <a:buFont typeface="Helvetica Neue"/>
                <a:buNone/>
              </a:pPr>
              <a:r>
                <a:rPr b="1" i="0" lang="en-US" sz="1600" u="none" cap="none" strike="noStrike">
                  <a:solidFill>
                    <a:schemeClr val="dk1"/>
                  </a:solidFill>
                  <a:latin typeface="Helvetica Neue"/>
                  <a:ea typeface="Helvetica Neue"/>
                  <a:cs typeface="Helvetica Neue"/>
                  <a:sym typeface="Helvetica Neue"/>
                </a:rPr>
                <a:t>Gestational HTN</a:t>
              </a:r>
              <a:endParaRPr/>
            </a:p>
          </p:txBody>
        </p:sp>
        <p:sp>
          <p:nvSpPr>
            <p:cNvPr id="2382" name="Google Shape;2382;p270"/>
            <p:cNvSpPr/>
            <p:nvPr/>
          </p:nvSpPr>
          <p:spPr>
            <a:xfrm>
              <a:off x="8718996" y="2343633"/>
              <a:ext cx="3567448" cy="909437"/>
            </a:xfrm>
            <a:prstGeom prst="ellipse">
              <a:avLst/>
            </a:prstGeom>
            <a:solidFill>
              <a:schemeClr val="lt1"/>
            </a:solidFill>
            <a:ln cap="flat" cmpd="sng" w="38100">
              <a:solidFill>
                <a:srgbClr val="C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600"/>
                <a:buFont typeface="Helvetica Neue"/>
                <a:buNone/>
              </a:pPr>
              <a:r>
                <a:rPr b="1" i="0" lang="en-US" sz="1600" u="none" cap="none" strike="noStrike">
                  <a:solidFill>
                    <a:schemeClr val="dk1"/>
                  </a:solidFill>
                  <a:latin typeface="Helvetica Neue"/>
                  <a:ea typeface="Helvetica Neue"/>
                  <a:cs typeface="Helvetica Neue"/>
                  <a:sym typeface="Helvetica Neue"/>
                </a:rPr>
                <a:t>Preeclampsia</a:t>
              </a:r>
              <a:endParaRPr/>
            </a:p>
          </p:txBody>
        </p:sp>
        <p:cxnSp>
          <p:nvCxnSpPr>
            <p:cNvPr id="2383" name="Google Shape;2383;p270"/>
            <p:cNvCxnSpPr/>
            <p:nvPr/>
          </p:nvCxnSpPr>
          <p:spPr>
            <a:xfrm rot="10800000">
              <a:off x="1210611" y="1265779"/>
              <a:ext cx="4936901" cy="0"/>
            </a:xfrm>
            <a:prstGeom prst="straightConnector1">
              <a:avLst/>
            </a:prstGeom>
            <a:solidFill>
              <a:schemeClr val="accent1"/>
            </a:solidFill>
            <a:ln cap="flat" cmpd="sng" w="38100">
              <a:solidFill>
                <a:srgbClr val="333399"/>
              </a:solidFill>
              <a:prstDash val="solid"/>
              <a:round/>
              <a:headEnd len="sm" w="sm" type="none"/>
              <a:tailEnd len="sm" w="sm" type="none"/>
            </a:ln>
          </p:spPr>
        </p:cxnSp>
        <p:cxnSp>
          <p:nvCxnSpPr>
            <p:cNvPr id="2384" name="Google Shape;2384;p270"/>
            <p:cNvCxnSpPr/>
            <p:nvPr/>
          </p:nvCxnSpPr>
          <p:spPr>
            <a:xfrm>
              <a:off x="6224788" y="1251398"/>
              <a:ext cx="4988416" cy="0"/>
            </a:xfrm>
            <a:prstGeom prst="straightConnector1">
              <a:avLst/>
            </a:prstGeom>
            <a:solidFill>
              <a:schemeClr val="accent1"/>
            </a:solidFill>
            <a:ln cap="flat" cmpd="sng" w="38100">
              <a:solidFill>
                <a:srgbClr val="333399"/>
              </a:solidFill>
              <a:prstDash val="solid"/>
              <a:round/>
              <a:headEnd len="sm" w="sm" type="none"/>
              <a:tailEnd len="sm" w="sm" type="none"/>
            </a:ln>
          </p:spPr>
        </p:cxnSp>
        <p:cxnSp>
          <p:nvCxnSpPr>
            <p:cNvPr id="2385" name="Google Shape;2385;p270"/>
            <p:cNvCxnSpPr/>
            <p:nvPr/>
          </p:nvCxnSpPr>
          <p:spPr>
            <a:xfrm>
              <a:off x="6149446" y="1251398"/>
              <a:ext cx="8585" cy="1130389"/>
            </a:xfrm>
            <a:prstGeom prst="straightConnector1">
              <a:avLst/>
            </a:prstGeom>
            <a:solidFill>
              <a:schemeClr val="accent1"/>
            </a:solidFill>
            <a:ln cap="flat" cmpd="sng" w="38100">
              <a:solidFill>
                <a:srgbClr val="333399"/>
              </a:solidFill>
              <a:prstDash val="solid"/>
              <a:round/>
              <a:headEnd len="sm" w="sm" type="none"/>
              <a:tailEnd len="med" w="med" type="stealth"/>
            </a:ln>
          </p:spPr>
        </p:cxnSp>
        <p:cxnSp>
          <p:nvCxnSpPr>
            <p:cNvPr id="2386" name="Google Shape;2386;p270"/>
            <p:cNvCxnSpPr/>
            <p:nvPr/>
          </p:nvCxnSpPr>
          <p:spPr>
            <a:xfrm>
              <a:off x="1193443" y="1297705"/>
              <a:ext cx="0" cy="1076425"/>
            </a:xfrm>
            <a:prstGeom prst="straightConnector1">
              <a:avLst/>
            </a:prstGeom>
            <a:solidFill>
              <a:schemeClr val="accent1"/>
            </a:solidFill>
            <a:ln cap="flat" cmpd="sng" w="38100">
              <a:solidFill>
                <a:srgbClr val="333399"/>
              </a:solidFill>
              <a:prstDash val="solid"/>
              <a:round/>
              <a:headEnd len="sm" w="sm" type="none"/>
              <a:tailEnd len="med" w="med" type="stealth"/>
            </a:ln>
          </p:spPr>
        </p:cxnSp>
        <p:cxnSp>
          <p:nvCxnSpPr>
            <p:cNvPr id="2387" name="Google Shape;2387;p270"/>
            <p:cNvCxnSpPr/>
            <p:nvPr/>
          </p:nvCxnSpPr>
          <p:spPr>
            <a:xfrm>
              <a:off x="11206764" y="1251397"/>
              <a:ext cx="0" cy="1130389"/>
            </a:xfrm>
            <a:prstGeom prst="straightConnector1">
              <a:avLst/>
            </a:prstGeom>
            <a:solidFill>
              <a:schemeClr val="accent1"/>
            </a:solidFill>
            <a:ln cap="flat" cmpd="sng" w="38100">
              <a:solidFill>
                <a:srgbClr val="333399"/>
              </a:solidFill>
              <a:prstDash val="solid"/>
              <a:round/>
              <a:headEnd len="sm" w="sm" type="none"/>
              <a:tailEnd len="med" w="med" type="stealth"/>
            </a:ln>
          </p:spPr>
        </p:cxnSp>
        <p:sp>
          <p:nvSpPr>
            <p:cNvPr id="2388" name="Google Shape;2388;p270"/>
            <p:cNvSpPr/>
            <p:nvPr/>
          </p:nvSpPr>
          <p:spPr>
            <a:xfrm>
              <a:off x="-60101" y="3728465"/>
              <a:ext cx="3215425" cy="1766485"/>
            </a:xfrm>
            <a:prstGeom prst="rect">
              <a:avLst/>
            </a:prstGeom>
            <a:solidFill>
              <a:schemeClr val="lt1"/>
            </a:solidFill>
            <a:ln cap="flat" cmpd="sng" w="38100">
              <a:solidFill>
                <a:srgbClr val="A5002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600"/>
                <a:buFont typeface="Helvetica Neue"/>
                <a:buNone/>
              </a:pPr>
              <a:r>
                <a:rPr b="1" lang="en-US" sz="1600">
                  <a:solidFill>
                    <a:schemeClr val="dk1"/>
                  </a:solidFill>
                  <a:latin typeface="Helvetica Neue"/>
                  <a:ea typeface="Helvetica Neue"/>
                  <a:cs typeface="Helvetica Neue"/>
                  <a:sym typeface="Helvetica Neue"/>
                </a:rPr>
                <a:t>HTN known before pregnancy OR present in the first 20 weeks of gestation</a:t>
              </a:r>
              <a:endParaRPr b="1" i="0" sz="1600" u="none" cap="none" strike="noStrike">
                <a:solidFill>
                  <a:schemeClr val="dk1"/>
                </a:solidFill>
                <a:latin typeface="Helvetica Neue"/>
                <a:ea typeface="Helvetica Neue"/>
                <a:cs typeface="Helvetica Neue"/>
                <a:sym typeface="Helvetica Neue"/>
              </a:endParaRPr>
            </a:p>
          </p:txBody>
        </p:sp>
        <p:sp>
          <p:nvSpPr>
            <p:cNvPr id="2389" name="Google Shape;2389;p270"/>
            <p:cNvSpPr/>
            <p:nvPr/>
          </p:nvSpPr>
          <p:spPr>
            <a:xfrm>
              <a:off x="4421746" y="3451445"/>
              <a:ext cx="3606084" cy="1300769"/>
            </a:xfrm>
            <a:prstGeom prst="rect">
              <a:avLst/>
            </a:prstGeom>
            <a:solidFill>
              <a:schemeClr val="lt1"/>
            </a:solidFill>
            <a:ln cap="flat" cmpd="sng" w="38100">
              <a:solidFill>
                <a:srgbClr val="A5002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600"/>
                <a:buFont typeface="Helvetica Neue"/>
                <a:buNone/>
              </a:pPr>
              <a:r>
                <a:rPr b="1" i="0" lang="en-US" sz="1600" u="none" cap="none" strike="noStrike">
                  <a:solidFill>
                    <a:schemeClr val="dk1"/>
                  </a:solidFill>
                  <a:latin typeface="Helvetica Neue"/>
                  <a:ea typeface="Helvetica Neue"/>
                  <a:cs typeface="Helvetica Neue"/>
                  <a:sym typeface="Helvetica Neue"/>
                </a:rPr>
                <a:t>HTN</a:t>
              </a:r>
              <a:r>
                <a:rPr b="1" i="0" lang="en-US" sz="1600" u="none" cap="none" strike="noStrike">
                  <a:solidFill>
                    <a:schemeClr val="dk1"/>
                  </a:solidFill>
                  <a:latin typeface="Helvetica Neue"/>
                  <a:ea typeface="Helvetica Neue"/>
                  <a:cs typeface="Helvetica Neue"/>
                  <a:sym typeface="Helvetica Neue"/>
                </a:rPr>
                <a:t> arising de novo at or after 20 weeks </a:t>
              </a:r>
              <a:endParaRPr b="1" i="0" sz="1600" u="none" cap="none" strike="noStrike">
                <a:solidFill>
                  <a:schemeClr val="dk1"/>
                </a:solidFill>
                <a:latin typeface="Helvetica Neue"/>
                <a:ea typeface="Helvetica Neue"/>
                <a:cs typeface="Helvetica Neue"/>
                <a:sym typeface="Helvetica Neue"/>
              </a:endParaRPr>
            </a:p>
          </p:txBody>
        </p:sp>
        <p:sp>
          <p:nvSpPr>
            <p:cNvPr id="2390" name="Google Shape;2390;p270"/>
            <p:cNvSpPr/>
            <p:nvPr/>
          </p:nvSpPr>
          <p:spPr>
            <a:xfrm>
              <a:off x="8703055" y="3354142"/>
              <a:ext cx="3488945" cy="1495376"/>
            </a:xfrm>
            <a:prstGeom prst="rect">
              <a:avLst/>
            </a:prstGeom>
            <a:solidFill>
              <a:schemeClr val="lt1"/>
            </a:solidFill>
            <a:ln cap="flat" cmpd="sng" w="38100">
              <a:solidFill>
                <a:srgbClr val="A50021"/>
              </a:solidFill>
              <a:prstDash val="solid"/>
              <a:round/>
              <a:headEnd len="sm" w="sm" type="none"/>
              <a:tailEnd len="sm" w="sm" type="none"/>
            </a:ln>
          </p:spPr>
          <p:txBody>
            <a:bodyPr anchorCtr="0" anchor="t" bIns="45700" lIns="91425" spcFirstLastPara="1" rIns="91425" wrap="square" tIns="45700">
              <a:noAutofit/>
            </a:bodyPr>
            <a:lstStyle/>
            <a:p>
              <a:pPr indent="-285750" lvl="0" marL="285750" marR="0" rtl="0" algn="ctr">
                <a:lnSpc>
                  <a:spcPct val="100000"/>
                </a:lnSpc>
                <a:spcBef>
                  <a:spcPts val="0"/>
                </a:spcBef>
                <a:spcAft>
                  <a:spcPts val="0"/>
                </a:spcAft>
                <a:buClr>
                  <a:srgbClr val="A50021"/>
                </a:buClr>
                <a:buSzPts val="1400"/>
                <a:buFont typeface="Arial"/>
                <a:buChar char="•"/>
              </a:pPr>
              <a:r>
                <a:rPr b="1" i="0" lang="en-US" sz="1400" u="none" cap="none" strike="noStrike">
                  <a:solidFill>
                    <a:schemeClr val="dk1"/>
                  </a:solidFill>
                  <a:latin typeface="Helvetica Neue"/>
                  <a:ea typeface="Helvetica Neue"/>
                  <a:cs typeface="Helvetica Neue"/>
                  <a:sym typeface="Helvetica Neue"/>
                </a:rPr>
                <a:t>Preeclampsia de novo</a:t>
              </a:r>
              <a:endParaRPr/>
            </a:p>
            <a:p>
              <a:pPr indent="-285750" lvl="0" marL="285750" marR="0" rtl="0" algn="ctr">
                <a:lnSpc>
                  <a:spcPct val="100000"/>
                </a:lnSpc>
                <a:spcBef>
                  <a:spcPts val="0"/>
                </a:spcBef>
                <a:spcAft>
                  <a:spcPts val="0"/>
                </a:spcAft>
                <a:buClr>
                  <a:srgbClr val="A50021"/>
                </a:buClr>
                <a:buSzPts val="1400"/>
                <a:buFont typeface="Arial"/>
                <a:buChar char="•"/>
              </a:pPr>
              <a:r>
                <a:rPr b="1" lang="en-US" sz="1400">
                  <a:solidFill>
                    <a:schemeClr val="dk1"/>
                  </a:solidFill>
                  <a:latin typeface="Helvetica Neue"/>
                  <a:ea typeface="Helvetica Neue"/>
                  <a:cs typeface="Helvetica Neue"/>
                  <a:sym typeface="Helvetica Neue"/>
                </a:rPr>
                <a:t>OR superimposed on chronic hypertension</a:t>
              </a:r>
              <a:endParaRPr b="1" i="0" sz="1400" u="none" cap="none" strike="noStrike">
                <a:solidFill>
                  <a:schemeClr val="dk1"/>
                </a:solidFill>
                <a:latin typeface="Helvetica Neue"/>
                <a:ea typeface="Helvetica Neue"/>
                <a:cs typeface="Helvetica Neue"/>
                <a:sym typeface="Helvetica Neue"/>
              </a:endParaRPr>
            </a:p>
          </p:txBody>
        </p:sp>
        <p:sp>
          <p:nvSpPr>
            <p:cNvPr id="2391" name="Google Shape;2391;p270"/>
            <p:cNvSpPr/>
            <p:nvPr/>
          </p:nvSpPr>
          <p:spPr>
            <a:xfrm>
              <a:off x="8771741" y="4849517"/>
              <a:ext cx="3351571" cy="409650"/>
            </a:xfrm>
            <a:prstGeom prst="rect">
              <a:avLst/>
            </a:prstGeom>
            <a:noFill/>
            <a:ln cap="flat" cmpd="sng" w="57150">
              <a:solidFill>
                <a:srgbClr val="333399"/>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chemeClr val="dk1"/>
                  </a:solidFill>
                  <a:latin typeface="Calibri"/>
                  <a:ea typeface="Calibri"/>
                  <a:cs typeface="Calibri"/>
                  <a:sym typeface="Calibri"/>
                </a:rPr>
                <a:t>Eclampsia</a:t>
              </a:r>
              <a:endParaRPr b="1" sz="1400">
                <a:solidFill>
                  <a:schemeClr val="dk1"/>
                </a:solidFill>
                <a:latin typeface="Calibri"/>
                <a:ea typeface="Calibri"/>
                <a:cs typeface="Calibri"/>
                <a:sym typeface="Calibri"/>
              </a:endParaRPr>
            </a:p>
          </p:txBody>
        </p:sp>
        <p:sp>
          <p:nvSpPr>
            <p:cNvPr id="2392" name="Google Shape;2392;p270"/>
            <p:cNvSpPr/>
            <p:nvPr/>
          </p:nvSpPr>
          <p:spPr>
            <a:xfrm>
              <a:off x="1" y="4981797"/>
              <a:ext cx="2477300" cy="409650"/>
            </a:xfrm>
            <a:prstGeom prst="rect">
              <a:avLst/>
            </a:prstGeom>
            <a:noFill/>
            <a:ln cap="flat" cmpd="sng" w="38100">
              <a:solidFill>
                <a:srgbClr val="A5002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dk1"/>
                  </a:solidFill>
                  <a:latin typeface="Calibri"/>
                  <a:ea typeface="Calibri"/>
                  <a:cs typeface="Calibri"/>
                  <a:sym typeface="Calibri"/>
                </a:rPr>
                <a:t>white coat hypertension</a:t>
              </a:r>
              <a:endParaRPr/>
            </a:p>
          </p:txBody>
        </p:sp>
        <p:sp>
          <p:nvSpPr>
            <p:cNvPr id="2393" name="Google Shape;2393;p270"/>
            <p:cNvSpPr/>
            <p:nvPr/>
          </p:nvSpPr>
          <p:spPr>
            <a:xfrm>
              <a:off x="8450472" y="5252302"/>
              <a:ext cx="3672841" cy="1154469"/>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rgbClr val="A50021"/>
                </a:buClr>
                <a:buSzPts val="1400"/>
                <a:buFont typeface="Arial"/>
                <a:buChar char="•"/>
              </a:pPr>
              <a:r>
                <a:rPr b="1" lang="en-US" sz="1400">
                  <a:solidFill>
                    <a:schemeClr val="dk1"/>
                  </a:solidFill>
                  <a:latin typeface="Calibri"/>
                  <a:ea typeface="Calibri"/>
                  <a:cs typeface="Calibri"/>
                  <a:sym typeface="Calibri"/>
                </a:rPr>
                <a:t>characterized by hypertension and proteinuria </a:t>
              </a:r>
              <a:r>
                <a:rPr b="1" lang="en-US" sz="1400" u="sng">
                  <a:solidFill>
                    <a:schemeClr val="dk1"/>
                  </a:solidFill>
                  <a:latin typeface="Calibri"/>
                  <a:ea typeface="Calibri"/>
                  <a:cs typeface="Calibri"/>
                  <a:sym typeface="Calibri"/>
                </a:rPr>
                <a:t>OR</a:t>
              </a:r>
              <a:r>
                <a:rPr b="1" lang="en-US" sz="1400">
                  <a:solidFill>
                    <a:schemeClr val="dk1"/>
                  </a:solidFill>
                  <a:latin typeface="Calibri"/>
                  <a:ea typeface="Calibri"/>
                  <a:cs typeface="Calibri"/>
                  <a:sym typeface="Calibri"/>
                </a:rPr>
                <a:t> in the absence of proteinuria the finding of maternal organ dysfunction</a:t>
              </a:r>
              <a:endParaRPr/>
            </a:p>
          </p:txBody>
        </p:sp>
      </p:grpSp>
    </p:spTree>
  </p:cSld>
  <p:clrMapOvr>
    <a:masterClrMapping/>
  </p:clrMapOvr>
</p:sld>
</file>

<file path=ppt/slides/slide3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7" name="Shape 2397"/>
        <p:cNvGrpSpPr/>
        <p:nvPr/>
      </p:nvGrpSpPr>
      <p:grpSpPr>
        <a:xfrm>
          <a:off x="0" y="0"/>
          <a:ext cx="0" cy="0"/>
          <a:chOff x="0" y="0"/>
          <a:chExt cx="0" cy="0"/>
        </a:xfrm>
      </p:grpSpPr>
      <p:sp>
        <p:nvSpPr>
          <p:cNvPr id="2398" name="Google Shape;2398;p271"/>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Maternal risk factors </a:t>
            </a:r>
            <a:endParaRPr/>
          </a:p>
        </p:txBody>
      </p:sp>
      <p:sp>
        <p:nvSpPr>
          <p:cNvPr id="2399" name="Google Shape;2399;p271"/>
          <p:cNvSpPr txBox="1"/>
          <p:nvPr>
            <p:ph idx="1" type="body"/>
          </p:nvPr>
        </p:nvSpPr>
        <p:spPr>
          <a:xfrm>
            <a:off x="838199" y="1305026"/>
            <a:ext cx="10515599" cy="4871938"/>
          </a:xfrm>
          <a:prstGeom prst="rect">
            <a:avLst/>
          </a:prstGeom>
          <a:noFill/>
          <a:ln>
            <a:noFill/>
          </a:ln>
        </p:spPr>
        <p:txBody>
          <a:bodyPr anchorCtr="0" anchor="t" bIns="45700" lIns="91425" spcFirstLastPara="1" rIns="91425" wrap="square" tIns="45700">
            <a:normAutofit fontScale="92500" lnSpcReduction="20000"/>
          </a:bodyPr>
          <a:lstStyle/>
          <a:p>
            <a:pPr indent="-228600" lvl="0" marL="228600" rtl="0" algn="l">
              <a:lnSpc>
                <a:spcPct val="90000"/>
              </a:lnSpc>
              <a:spcBef>
                <a:spcPts val="0"/>
              </a:spcBef>
              <a:spcAft>
                <a:spcPts val="0"/>
              </a:spcAft>
              <a:buClr>
                <a:srgbClr val="45515E"/>
              </a:buClr>
              <a:buSzPct val="100000"/>
              <a:buChar char="❖"/>
            </a:pPr>
            <a:r>
              <a:rPr lang="en-US"/>
              <a:t>Advancing maternal age</a:t>
            </a:r>
            <a:endParaRPr/>
          </a:p>
          <a:p>
            <a:pPr indent="-228600" lvl="0" marL="228600" rtl="0" algn="l">
              <a:lnSpc>
                <a:spcPct val="90000"/>
              </a:lnSpc>
              <a:spcBef>
                <a:spcPts val="1000"/>
              </a:spcBef>
              <a:spcAft>
                <a:spcPts val="0"/>
              </a:spcAft>
              <a:buClr>
                <a:srgbClr val="45515E"/>
              </a:buClr>
              <a:buSzPct val="100000"/>
              <a:buChar char="❖"/>
            </a:pPr>
            <a:r>
              <a:rPr lang="en-US"/>
              <a:t>Increasing weight</a:t>
            </a:r>
            <a:endParaRPr/>
          </a:p>
          <a:p>
            <a:pPr indent="-228600" lvl="0" marL="228600" rtl="0" algn="l">
              <a:lnSpc>
                <a:spcPct val="90000"/>
              </a:lnSpc>
              <a:spcBef>
                <a:spcPts val="1000"/>
              </a:spcBef>
              <a:spcAft>
                <a:spcPts val="0"/>
              </a:spcAft>
              <a:buClr>
                <a:srgbClr val="45515E"/>
              </a:buClr>
              <a:buSzPct val="100000"/>
              <a:buChar char="❖"/>
            </a:pPr>
            <a:r>
              <a:rPr lang="en-US"/>
              <a:t>Afro-Caribbean and South Asian racial origin</a:t>
            </a:r>
            <a:endParaRPr/>
          </a:p>
          <a:p>
            <a:pPr indent="-228600" lvl="0" marL="228600" rtl="0" algn="l">
              <a:lnSpc>
                <a:spcPct val="90000"/>
              </a:lnSpc>
              <a:spcBef>
                <a:spcPts val="1000"/>
              </a:spcBef>
              <a:spcAft>
                <a:spcPts val="0"/>
              </a:spcAft>
              <a:buClr>
                <a:srgbClr val="45515E"/>
              </a:buClr>
              <a:buSzPct val="100000"/>
              <a:buChar char="❖"/>
            </a:pPr>
            <a:r>
              <a:rPr lang="en-US"/>
              <a:t>Medical history of chronic hypertension</a:t>
            </a:r>
            <a:endParaRPr/>
          </a:p>
          <a:p>
            <a:pPr indent="-228600" lvl="0" marL="228600" rtl="0" algn="l">
              <a:lnSpc>
                <a:spcPct val="90000"/>
              </a:lnSpc>
              <a:spcBef>
                <a:spcPts val="1000"/>
              </a:spcBef>
              <a:spcAft>
                <a:spcPts val="0"/>
              </a:spcAft>
              <a:buClr>
                <a:srgbClr val="45515E"/>
              </a:buClr>
              <a:buSzPct val="100000"/>
              <a:buChar char="❖"/>
            </a:pPr>
            <a:r>
              <a:rPr lang="en-US"/>
              <a:t>Diabetes mellitus </a:t>
            </a:r>
            <a:endParaRPr/>
          </a:p>
          <a:p>
            <a:pPr indent="-228600" lvl="0" marL="228600" rtl="0" algn="l">
              <a:lnSpc>
                <a:spcPct val="90000"/>
              </a:lnSpc>
              <a:spcBef>
                <a:spcPts val="1000"/>
              </a:spcBef>
              <a:spcAft>
                <a:spcPts val="0"/>
              </a:spcAft>
              <a:buClr>
                <a:srgbClr val="45515E"/>
              </a:buClr>
              <a:buSzPct val="100000"/>
              <a:buChar char="❖"/>
            </a:pPr>
            <a:r>
              <a:rPr lang="en-US"/>
              <a:t>Systemic lupus erythematosus or antiphospholipid syndrome</a:t>
            </a:r>
            <a:endParaRPr/>
          </a:p>
          <a:p>
            <a:pPr indent="-228600" lvl="0" marL="228600" rtl="0" algn="l">
              <a:lnSpc>
                <a:spcPct val="90000"/>
              </a:lnSpc>
              <a:spcBef>
                <a:spcPts val="1000"/>
              </a:spcBef>
              <a:spcAft>
                <a:spcPts val="0"/>
              </a:spcAft>
              <a:buClr>
                <a:srgbClr val="45515E"/>
              </a:buClr>
              <a:buSzPct val="100000"/>
              <a:buChar char="❖"/>
            </a:pPr>
            <a:r>
              <a:rPr lang="en-US"/>
              <a:t>Conception by in vitro fertilization </a:t>
            </a:r>
            <a:endParaRPr/>
          </a:p>
          <a:p>
            <a:pPr indent="-228600" lvl="0" marL="228600" rtl="0" algn="l">
              <a:lnSpc>
                <a:spcPct val="90000"/>
              </a:lnSpc>
              <a:spcBef>
                <a:spcPts val="1000"/>
              </a:spcBef>
              <a:spcAft>
                <a:spcPts val="0"/>
              </a:spcAft>
              <a:buClr>
                <a:srgbClr val="45515E"/>
              </a:buClr>
              <a:buSzPct val="100000"/>
              <a:buChar char="❖"/>
            </a:pPr>
            <a:r>
              <a:rPr lang="en-US"/>
              <a:t>family history or personal history of PE</a:t>
            </a:r>
            <a:endParaRPr/>
          </a:p>
          <a:p>
            <a:pPr indent="-228600" lvl="0" marL="228600" rtl="0" algn="l">
              <a:lnSpc>
                <a:spcPct val="90000"/>
              </a:lnSpc>
              <a:spcBef>
                <a:spcPts val="1000"/>
              </a:spcBef>
              <a:spcAft>
                <a:spcPts val="0"/>
              </a:spcAft>
              <a:buClr>
                <a:srgbClr val="45515E"/>
              </a:buClr>
              <a:buSzPct val="100000"/>
              <a:buChar char="❖"/>
            </a:pPr>
            <a:r>
              <a:rPr lang="en-US"/>
              <a:t>The risk of PE in women in their first pregnancy is three times higher than in women with previous pregnancies that were not complicated by PE</a:t>
            </a:r>
            <a:endParaRPr/>
          </a:p>
          <a:p>
            <a:pPr indent="-228600" lvl="0" marL="228600" rtl="0" algn="l">
              <a:lnSpc>
                <a:spcPct val="90000"/>
              </a:lnSpc>
              <a:spcBef>
                <a:spcPts val="1000"/>
              </a:spcBef>
              <a:spcAft>
                <a:spcPts val="0"/>
              </a:spcAft>
              <a:buClr>
                <a:srgbClr val="45515E"/>
              </a:buClr>
              <a:buSzPct val="100000"/>
              <a:buChar char="❖"/>
            </a:pPr>
            <a:r>
              <a:rPr lang="en-US"/>
              <a:t>Women who had PE in a first pregnancy are up to 10 times more likely to develop PE in a second pregnancy</a:t>
            </a:r>
            <a:endParaRPr/>
          </a:p>
          <a:p>
            <a:pPr indent="-64135" lvl="0" marL="228600" rtl="0" algn="l">
              <a:lnSpc>
                <a:spcPct val="90000"/>
              </a:lnSpc>
              <a:spcBef>
                <a:spcPts val="1000"/>
              </a:spcBef>
              <a:spcAft>
                <a:spcPts val="0"/>
              </a:spcAft>
              <a:buClr>
                <a:srgbClr val="45515E"/>
              </a:buClr>
              <a:buSzPct val="100000"/>
              <a:buNone/>
            </a:pPr>
            <a:r>
              <a:t/>
            </a:r>
            <a:endParaRPr/>
          </a:p>
        </p:txBody>
      </p:sp>
    </p:spTree>
  </p:cSld>
  <p:clrMapOvr>
    <a:masterClrMapping/>
  </p:clrMapOvr>
</p:sld>
</file>

<file path=ppt/slides/slide3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3" name="Shape 2403"/>
        <p:cNvGrpSpPr/>
        <p:nvPr/>
      </p:nvGrpSpPr>
      <p:grpSpPr>
        <a:xfrm>
          <a:off x="0" y="0"/>
          <a:ext cx="0" cy="0"/>
          <a:chOff x="0" y="0"/>
          <a:chExt cx="0" cy="0"/>
        </a:xfrm>
      </p:grpSpPr>
      <p:sp>
        <p:nvSpPr>
          <p:cNvPr id="2404" name="Google Shape;2404;p272"/>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Maternal risk factors </a:t>
            </a:r>
            <a:endParaRPr/>
          </a:p>
        </p:txBody>
      </p:sp>
      <p:sp>
        <p:nvSpPr>
          <p:cNvPr id="2405" name="Google Shape;2405;p272"/>
          <p:cNvSpPr txBox="1"/>
          <p:nvPr>
            <p:ph idx="1" type="body"/>
          </p:nvPr>
        </p:nvSpPr>
        <p:spPr>
          <a:xfrm>
            <a:off x="838199" y="1305026"/>
            <a:ext cx="10515599" cy="48719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800"/>
              <a:buChar char="❖"/>
            </a:pPr>
            <a:r>
              <a:rPr lang="en-US"/>
              <a:t>The risk for PE is lower in tall than in short women </a:t>
            </a:r>
            <a:endParaRPr/>
          </a:p>
          <a:p>
            <a:pPr indent="-228600" lvl="0" marL="228600" rtl="0" algn="l">
              <a:lnSpc>
                <a:spcPct val="90000"/>
              </a:lnSpc>
              <a:spcBef>
                <a:spcPts val="1000"/>
              </a:spcBef>
              <a:spcAft>
                <a:spcPts val="0"/>
              </a:spcAft>
              <a:buClr>
                <a:srgbClr val="45515E"/>
              </a:buClr>
              <a:buSzPts val="2800"/>
              <a:buChar char="❖"/>
            </a:pPr>
            <a:r>
              <a:rPr lang="en-US"/>
              <a:t>Decreased in parous women with no previous PE</a:t>
            </a:r>
            <a:endParaRPr/>
          </a:p>
          <a:p>
            <a:pPr indent="-228600" lvl="0" marL="228600" rtl="0" algn="l">
              <a:lnSpc>
                <a:spcPct val="90000"/>
              </a:lnSpc>
              <a:spcBef>
                <a:spcPts val="1000"/>
              </a:spcBef>
              <a:spcAft>
                <a:spcPts val="0"/>
              </a:spcAft>
              <a:buClr>
                <a:srgbClr val="45515E"/>
              </a:buClr>
              <a:buSzPts val="2800"/>
              <a:buChar char="❖"/>
            </a:pPr>
            <a:r>
              <a:rPr lang="en-US"/>
              <a:t>The protective effect against PE of a previous pregnancy without PE, decreases with the time interval between the previous and the current pregnancy so that after 15 years the risk of PE is about the same as that in nulliparous women</a:t>
            </a:r>
            <a:endParaRPr/>
          </a:p>
        </p:txBody>
      </p:sp>
    </p:spTree>
  </p:cSld>
  <p:clrMapOvr>
    <a:masterClrMapping/>
  </p:clrMapOvr>
</p:sld>
</file>

<file path=ppt/slides/slide3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9" name="Shape 2409"/>
        <p:cNvGrpSpPr/>
        <p:nvPr/>
      </p:nvGrpSpPr>
      <p:grpSpPr>
        <a:xfrm>
          <a:off x="0" y="0"/>
          <a:ext cx="0" cy="0"/>
          <a:chOff x="0" y="0"/>
          <a:chExt cx="0" cy="0"/>
        </a:xfrm>
      </p:grpSpPr>
      <p:sp>
        <p:nvSpPr>
          <p:cNvPr id="2410" name="Google Shape;2410;p273"/>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What are the effects of HTN on Pregnancy</a:t>
            </a:r>
            <a:endParaRPr/>
          </a:p>
        </p:txBody>
      </p:sp>
      <p:sp>
        <p:nvSpPr>
          <p:cNvPr id="2411" name="Google Shape;2411;p273"/>
          <p:cNvSpPr txBox="1"/>
          <p:nvPr>
            <p:ph idx="1" type="body"/>
          </p:nvPr>
        </p:nvSpPr>
        <p:spPr>
          <a:xfrm>
            <a:off x="838199" y="1305026"/>
            <a:ext cx="5257801" cy="48719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800"/>
              <a:buChar char="❖"/>
            </a:pPr>
            <a:r>
              <a:rPr lang="en-US"/>
              <a:t>Maternal :</a:t>
            </a:r>
            <a:endParaRPr/>
          </a:p>
          <a:p>
            <a:pPr indent="-228600" lvl="1" marL="463550" rtl="0" algn="l">
              <a:lnSpc>
                <a:spcPct val="90000"/>
              </a:lnSpc>
              <a:spcBef>
                <a:spcPts val="500"/>
              </a:spcBef>
              <a:spcAft>
                <a:spcPts val="0"/>
              </a:spcAft>
              <a:buClr>
                <a:srgbClr val="45515E"/>
              </a:buClr>
              <a:buSzPts val="2400"/>
              <a:buChar char="o"/>
            </a:pPr>
            <a:r>
              <a:rPr lang="en-US"/>
              <a:t>Preeclampsia up to 50 % of those with severe chronic HTN</a:t>
            </a:r>
            <a:endParaRPr/>
          </a:p>
          <a:p>
            <a:pPr indent="-228600" lvl="1" marL="463550" rtl="0" algn="l">
              <a:lnSpc>
                <a:spcPct val="90000"/>
              </a:lnSpc>
              <a:spcBef>
                <a:spcPts val="500"/>
              </a:spcBef>
              <a:spcAft>
                <a:spcPts val="0"/>
              </a:spcAft>
              <a:buClr>
                <a:srgbClr val="45515E"/>
              </a:buClr>
              <a:buSzPts val="2400"/>
              <a:buChar char="o"/>
            </a:pPr>
            <a:r>
              <a:rPr lang="en-US"/>
              <a:t>Placental abruption up to 10%</a:t>
            </a:r>
            <a:endParaRPr/>
          </a:p>
          <a:p>
            <a:pPr indent="-228600" lvl="1" marL="463550" rtl="0" algn="l">
              <a:lnSpc>
                <a:spcPct val="90000"/>
              </a:lnSpc>
              <a:spcBef>
                <a:spcPts val="500"/>
              </a:spcBef>
              <a:spcAft>
                <a:spcPts val="0"/>
              </a:spcAft>
              <a:buClr>
                <a:srgbClr val="45515E"/>
              </a:buClr>
              <a:buSzPts val="2400"/>
              <a:buChar char="o"/>
            </a:pPr>
            <a:r>
              <a:rPr lang="en-US"/>
              <a:t>Cesarean delivery</a:t>
            </a:r>
            <a:endParaRPr/>
          </a:p>
          <a:p>
            <a:pPr indent="-228600" lvl="1" marL="463550" rtl="0" algn="l">
              <a:lnSpc>
                <a:spcPct val="90000"/>
              </a:lnSpc>
              <a:spcBef>
                <a:spcPts val="500"/>
              </a:spcBef>
              <a:spcAft>
                <a:spcPts val="0"/>
              </a:spcAft>
              <a:buClr>
                <a:srgbClr val="45515E"/>
              </a:buClr>
              <a:buSzPts val="2400"/>
              <a:buChar char="o"/>
            </a:pPr>
            <a:r>
              <a:rPr lang="en-US"/>
              <a:t>Cerebrovascular accidents</a:t>
            </a:r>
            <a:endParaRPr/>
          </a:p>
          <a:p>
            <a:pPr indent="-228600" lvl="1" marL="463550" rtl="0" algn="l">
              <a:lnSpc>
                <a:spcPct val="90000"/>
              </a:lnSpc>
              <a:spcBef>
                <a:spcPts val="500"/>
              </a:spcBef>
              <a:spcAft>
                <a:spcPts val="0"/>
              </a:spcAft>
              <a:buClr>
                <a:srgbClr val="45515E"/>
              </a:buClr>
              <a:buSzPts val="2400"/>
              <a:buChar char="o"/>
            </a:pPr>
            <a:r>
              <a:rPr lang="en-US"/>
              <a:t>Acute renal failure </a:t>
            </a:r>
            <a:endParaRPr/>
          </a:p>
          <a:p>
            <a:pPr indent="-228600" lvl="1" marL="463550" rtl="0" algn="l">
              <a:lnSpc>
                <a:spcPct val="90000"/>
              </a:lnSpc>
              <a:spcBef>
                <a:spcPts val="500"/>
              </a:spcBef>
              <a:spcAft>
                <a:spcPts val="0"/>
              </a:spcAft>
              <a:buClr>
                <a:srgbClr val="45515E"/>
              </a:buClr>
              <a:buSzPts val="2400"/>
              <a:buChar char="o"/>
            </a:pPr>
            <a:r>
              <a:rPr lang="en-US"/>
              <a:t>Congestive heart disease </a:t>
            </a:r>
            <a:endParaRPr/>
          </a:p>
          <a:p>
            <a:pPr indent="-228600" lvl="1" marL="463550" rtl="0" algn="l">
              <a:lnSpc>
                <a:spcPct val="90000"/>
              </a:lnSpc>
              <a:spcBef>
                <a:spcPts val="500"/>
              </a:spcBef>
              <a:spcAft>
                <a:spcPts val="0"/>
              </a:spcAft>
              <a:buClr>
                <a:srgbClr val="45515E"/>
              </a:buClr>
              <a:buSzPts val="2400"/>
              <a:buChar char="o"/>
            </a:pPr>
            <a:r>
              <a:rPr lang="en-US"/>
              <a:t>Liver failure </a:t>
            </a:r>
            <a:endParaRPr/>
          </a:p>
          <a:p>
            <a:pPr indent="-228600" lvl="1" marL="463550" rtl="0" algn="l">
              <a:lnSpc>
                <a:spcPct val="90000"/>
              </a:lnSpc>
              <a:spcBef>
                <a:spcPts val="500"/>
              </a:spcBef>
              <a:spcAft>
                <a:spcPts val="0"/>
              </a:spcAft>
              <a:buClr>
                <a:srgbClr val="45515E"/>
              </a:buClr>
              <a:buSzPts val="2400"/>
              <a:buChar char="o"/>
            </a:pPr>
            <a:r>
              <a:rPr lang="en-US"/>
              <a:t>DIC</a:t>
            </a:r>
            <a:endParaRPr/>
          </a:p>
          <a:p>
            <a:pPr indent="-228600" lvl="1" marL="463550" rtl="0" algn="l">
              <a:lnSpc>
                <a:spcPct val="90000"/>
              </a:lnSpc>
              <a:spcBef>
                <a:spcPts val="500"/>
              </a:spcBef>
              <a:spcAft>
                <a:spcPts val="0"/>
              </a:spcAft>
              <a:buClr>
                <a:srgbClr val="45515E"/>
              </a:buClr>
              <a:buSzPts val="2400"/>
              <a:buChar char="o"/>
            </a:pPr>
            <a:r>
              <a:rPr lang="en-US"/>
              <a:t>Death</a:t>
            </a:r>
            <a:endParaRPr/>
          </a:p>
          <a:p>
            <a:pPr indent="-50800" lvl="0" marL="228600" rtl="0" algn="l">
              <a:lnSpc>
                <a:spcPct val="90000"/>
              </a:lnSpc>
              <a:spcBef>
                <a:spcPts val="1000"/>
              </a:spcBef>
              <a:spcAft>
                <a:spcPts val="0"/>
              </a:spcAft>
              <a:buClr>
                <a:srgbClr val="45515E"/>
              </a:buClr>
              <a:buSzPts val="2800"/>
              <a:buNone/>
            </a:pPr>
            <a:r>
              <a:t/>
            </a:r>
            <a:endParaRPr/>
          </a:p>
          <a:p>
            <a:pPr indent="-50800" lvl="0" marL="228600" rtl="0" algn="l">
              <a:lnSpc>
                <a:spcPct val="90000"/>
              </a:lnSpc>
              <a:spcBef>
                <a:spcPts val="1000"/>
              </a:spcBef>
              <a:spcAft>
                <a:spcPts val="0"/>
              </a:spcAft>
              <a:buClr>
                <a:srgbClr val="45515E"/>
              </a:buClr>
              <a:buSzPts val="2800"/>
              <a:buNone/>
            </a:pPr>
            <a:r>
              <a:t/>
            </a:r>
            <a:endParaRPr/>
          </a:p>
        </p:txBody>
      </p:sp>
      <p:sp>
        <p:nvSpPr>
          <p:cNvPr id="2412" name="Google Shape;2412;p273"/>
          <p:cNvSpPr txBox="1"/>
          <p:nvPr/>
        </p:nvSpPr>
        <p:spPr>
          <a:xfrm>
            <a:off x="6096000" y="1305026"/>
            <a:ext cx="5257801" cy="4871938"/>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rgbClr val="45515E"/>
              </a:buClr>
              <a:buSzPts val="2800"/>
              <a:buFont typeface="Noto Sans Symbols"/>
              <a:buChar char="❖"/>
            </a:pPr>
            <a:r>
              <a:rPr lang="en-US" sz="2800">
                <a:solidFill>
                  <a:srgbClr val="45515E"/>
                </a:solidFill>
                <a:latin typeface="Calibri"/>
                <a:ea typeface="Calibri"/>
                <a:cs typeface="Calibri"/>
                <a:sym typeface="Calibri"/>
              </a:rPr>
              <a:t> Fetal </a:t>
            </a:r>
            <a:endParaRPr/>
          </a:p>
          <a:p>
            <a:pPr indent="-228600" lvl="1" marL="463550" marR="0" rtl="0" algn="l">
              <a:lnSpc>
                <a:spcPct val="90000"/>
              </a:lnSpc>
              <a:spcBef>
                <a:spcPts val="500"/>
              </a:spcBef>
              <a:spcAft>
                <a:spcPts val="0"/>
              </a:spcAft>
              <a:buClr>
                <a:srgbClr val="45515E"/>
              </a:buClr>
              <a:buSzPts val="2400"/>
              <a:buFont typeface="Courier New"/>
              <a:buChar char="o"/>
            </a:pPr>
            <a:r>
              <a:rPr b="0" i="0" lang="en-US" sz="2400" u="none" cap="none" strike="noStrike">
                <a:solidFill>
                  <a:srgbClr val="45515E"/>
                </a:solidFill>
                <a:latin typeface="Calibri"/>
                <a:ea typeface="Calibri"/>
                <a:cs typeface="Calibri"/>
                <a:sym typeface="Calibri"/>
              </a:rPr>
              <a:t>Fetal growth restriction</a:t>
            </a:r>
            <a:endParaRPr/>
          </a:p>
          <a:p>
            <a:pPr indent="-228600" lvl="1" marL="463550" marR="0" rtl="0" algn="l">
              <a:lnSpc>
                <a:spcPct val="90000"/>
              </a:lnSpc>
              <a:spcBef>
                <a:spcPts val="500"/>
              </a:spcBef>
              <a:spcAft>
                <a:spcPts val="0"/>
              </a:spcAft>
              <a:buClr>
                <a:srgbClr val="45515E"/>
              </a:buClr>
              <a:buSzPts val="2400"/>
              <a:buFont typeface="Courier New"/>
              <a:buChar char="o"/>
            </a:pPr>
            <a:r>
              <a:rPr b="0" i="0" lang="en-US" sz="2400" u="none" cap="none" strike="noStrike">
                <a:solidFill>
                  <a:srgbClr val="45515E"/>
                </a:solidFill>
                <a:latin typeface="Calibri"/>
                <a:ea typeface="Calibri"/>
                <a:cs typeface="Calibri"/>
                <a:sym typeface="Calibri"/>
              </a:rPr>
              <a:t>Preterm birth</a:t>
            </a:r>
            <a:endParaRPr/>
          </a:p>
          <a:p>
            <a:pPr indent="-228600" lvl="1" marL="463550" marR="0" rtl="0" algn="l">
              <a:lnSpc>
                <a:spcPct val="90000"/>
              </a:lnSpc>
              <a:spcBef>
                <a:spcPts val="500"/>
              </a:spcBef>
              <a:spcAft>
                <a:spcPts val="0"/>
              </a:spcAft>
              <a:buClr>
                <a:srgbClr val="45515E"/>
              </a:buClr>
              <a:buSzPts val="2400"/>
              <a:buFont typeface="Courier New"/>
              <a:buChar char="o"/>
            </a:pPr>
            <a:r>
              <a:rPr b="0" i="0" lang="en-US" sz="2400" u="none" cap="none" strike="noStrike">
                <a:solidFill>
                  <a:srgbClr val="45515E"/>
                </a:solidFill>
                <a:latin typeface="Calibri"/>
                <a:ea typeface="Calibri"/>
                <a:cs typeface="Calibri"/>
                <a:sym typeface="Calibri"/>
              </a:rPr>
              <a:t>Perinatal mortality</a:t>
            </a:r>
            <a:endParaRPr/>
          </a:p>
          <a:p>
            <a:pPr indent="-50800" lvl="0" marL="228600" marR="0" rtl="0" algn="l">
              <a:lnSpc>
                <a:spcPct val="90000"/>
              </a:lnSpc>
              <a:spcBef>
                <a:spcPts val="1000"/>
              </a:spcBef>
              <a:spcAft>
                <a:spcPts val="0"/>
              </a:spcAft>
              <a:buClr>
                <a:srgbClr val="45515E"/>
              </a:buClr>
              <a:buSzPts val="2800"/>
              <a:buFont typeface="Noto Sans Symbols"/>
              <a:buNone/>
            </a:pPr>
            <a:r>
              <a:t/>
            </a:r>
            <a:endParaRPr sz="2800">
              <a:solidFill>
                <a:srgbClr val="45515E"/>
              </a:solidFill>
              <a:latin typeface="Calibri"/>
              <a:ea typeface="Calibri"/>
              <a:cs typeface="Calibri"/>
              <a:sym typeface="Calibri"/>
            </a:endParaRPr>
          </a:p>
          <a:p>
            <a:pPr indent="-50800" lvl="0" marL="228600" marR="0" rtl="0" algn="l">
              <a:lnSpc>
                <a:spcPct val="90000"/>
              </a:lnSpc>
              <a:spcBef>
                <a:spcPts val="1000"/>
              </a:spcBef>
              <a:spcAft>
                <a:spcPts val="0"/>
              </a:spcAft>
              <a:buClr>
                <a:srgbClr val="45515E"/>
              </a:buClr>
              <a:buSzPts val="2800"/>
              <a:buFont typeface="Noto Sans Symbols"/>
              <a:buNone/>
            </a:pPr>
            <a:r>
              <a:t/>
            </a:r>
            <a:endParaRPr sz="2800">
              <a:solidFill>
                <a:srgbClr val="45515E"/>
              </a:solidFill>
              <a:latin typeface="Calibri"/>
              <a:ea typeface="Calibri"/>
              <a:cs typeface="Calibri"/>
              <a:sym typeface="Calibri"/>
            </a:endParaRPr>
          </a:p>
        </p:txBody>
      </p:sp>
    </p:spTree>
  </p:cSld>
  <p:clrMapOvr>
    <a:masterClrMapping/>
  </p:clrMapOvr>
</p:sld>
</file>

<file path=ppt/slides/slide3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6" name="Shape 2416"/>
        <p:cNvGrpSpPr/>
        <p:nvPr/>
      </p:nvGrpSpPr>
      <p:grpSpPr>
        <a:xfrm>
          <a:off x="0" y="0"/>
          <a:ext cx="0" cy="0"/>
          <a:chOff x="0" y="0"/>
          <a:chExt cx="0" cy="0"/>
        </a:xfrm>
      </p:grpSpPr>
      <p:sp>
        <p:nvSpPr>
          <p:cNvPr id="2417" name="Google Shape;2417;p274"/>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Maternal complications of Preeclampsia </a:t>
            </a:r>
            <a:endParaRPr/>
          </a:p>
        </p:txBody>
      </p:sp>
      <p:sp>
        <p:nvSpPr>
          <p:cNvPr id="2418" name="Google Shape;2418;p274"/>
          <p:cNvSpPr txBox="1"/>
          <p:nvPr>
            <p:ph idx="1" type="body"/>
          </p:nvPr>
        </p:nvSpPr>
        <p:spPr>
          <a:xfrm>
            <a:off x="838199" y="1305026"/>
            <a:ext cx="10515599" cy="4871938"/>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rgbClr val="45515E"/>
              </a:buClr>
              <a:buSzPts val="2800"/>
              <a:buChar char="❖"/>
            </a:pPr>
            <a:r>
              <a:rPr lang="en-US"/>
              <a:t>Eclampsia (convulsions or coma in a woman with PET</a:t>
            </a:r>
            <a:endParaRPr/>
          </a:p>
          <a:p>
            <a:pPr indent="-228600" lvl="0" marL="228600" rtl="0" algn="l">
              <a:lnSpc>
                <a:spcPct val="90000"/>
              </a:lnSpc>
              <a:spcBef>
                <a:spcPts val="1000"/>
              </a:spcBef>
              <a:spcAft>
                <a:spcPts val="0"/>
              </a:spcAft>
              <a:buClr>
                <a:srgbClr val="45515E"/>
              </a:buClr>
              <a:buSzPts val="2800"/>
              <a:buChar char="❖"/>
            </a:pPr>
            <a:r>
              <a:rPr lang="en-US"/>
              <a:t>Brain hemorrhage or stroke</a:t>
            </a:r>
            <a:endParaRPr/>
          </a:p>
          <a:p>
            <a:pPr indent="-228600" lvl="0" marL="228600" rtl="0" algn="l">
              <a:lnSpc>
                <a:spcPct val="90000"/>
              </a:lnSpc>
              <a:spcBef>
                <a:spcPts val="1000"/>
              </a:spcBef>
              <a:spcAft>
                <a:spcPts val="0"/>
              </a:spcAft>
              <a:buClr>
                <a:srgbClr val="45515E"/>
              </a:buClr>
              <a:buSzPts val="2800"/>
              <a:buChar char="❖"/>
            </a:pPr>
            <a:r>
              <a:rPr lang="en-US"/>
              <a:t>Disseminated intravascular coagulation (DIC) </a:t>
            </a:r>
            <a:endParaRPr/>
          </a:p>
          <a:p>
            <a:pPr indent="-228600" lvl="0" marL="228600" rtl="0" algn="l">
              <a:lnSpc>
                <a:spcPct val="90000"/>
              </a:lnSpc>
              <a:spcBef>
                <a:spcPts val="1000"/>
              </a:spcBef>
              <a:spcAft>
                <a:spcPts val="0"/>
              </a:spcAft>
              <a:buClr>
                <a:srgbClr val="45515E"/>
              </a:buClr>
              <a:buSzPts val="2800"/>
              <a:buChar char="❖"/>
            </a:pPr>
            <a:r>
              <a:rPr lang="en-US"/>
              <a:t>HELLP syndrome (Hemolysis, Elevated Liver enzymes and Low Platelets)</a:t>
            </a:r>
            <a:endParaRPr/>
          </a:p>
          <a:p>
            <a:pPr indent="-228600" lvl="0" marL="228600" rtl="0" algn="l">
              <a:lnSpc>
                <a:spcPct val="90000"/>
              </a:lnSpc>
              <a:spcBef>
                <a:spcPts val="1000"/>
              </a:spcBef>
              <a:spcAft>
                <a:spcPts val="0"/>
              </a:spcAft>
              <a:buClr>
                <a:srgbClr val="45515E"/>
              </a:buClr>
              <a:buSzPts val="2800"/>
              <a:buChar char="❖"/>
            </a:pPr>
            <a:r>
              <a:rPr lang="en-US"/>
              <a:t>Other severe complications include:</a:t>
            </a:r>
            <a:endParaRPr/>
          </a:p>
          <a:p>
            <a:pPr indent="-228600" lvl="1" marL="685800" rtl="0" algn="l">
              <a:lnSpc>
                <a:spcPct val="90000"/>
              </a:lnSpc>
              <a:spcBef>
                <a:spcPts val="500"/>
              </a:spcBef>
              <a:spcAft>
                <a:spcPts val="0"/>
              </a:spcAft>
              <a:buClr>
                <a:srgbClr val="45515E"/>
              </a:buClr>
              <a:buSzPts val="2400"/>
              <a:buChar char="o"/>
            </a:pPr>
            <a:r>
              <a:rPr lang="en-US"/>
              <a:t>Brain edema, Blindness, Renal failure, Hepatic failure, Pulmonary edema and  Death </a:t>
            </a:r>
            <a:endParaRPr/>
          </a:p>
          <a:p>
            <a:pPr indent="-228600" lvl="0" marL="228600" rtl="0" algn="l">
              <a:lnSpc>
                <a:spcPct val="90000"/>
              </a:lnSpc>
              <a:spcBef>
                <a:spcPts val="1000"/>
              </a:spcBef>
              <a:spcAft>
                <a:spcPts val="0"/>
              </a:spcAft>
              <a:buClr>
                <a:srgbClr val="45515E"/>
              </a:buClr>
              <a:buSzPts val="2800"/>
              <a:buChar char="❖"/>
            </a:pPr>
            <a:r>
              <a:rPr lang="en-US"/>
              <a:t>Long term complications:</a:t>
            </a:r>
            <a:endParaRPr/>
          </a:p>
          <a:p>
            <a:pPr indent="-228600" lvl="1" marL="685800" rtl="0" algn="l">
              <a:lnSpc>
                <a:spcPct val="90000"/>
              </a:lnSpc>
              <a:spcBef>
                <a:spcPts val="500"/>
              </a:spcBef>
              <a:spcAft>
                <a:spcPts val="0"/>
              </a:spcAft>
              <a:buClr>
                <a:srgbClr val="45515E"/>
              </a:buClr>
              <a:buSzPts val="2400"/>
              <a:buChar char="o"/>
            </a:pPr>
            <a:r>
              <a:rPr lang="en-US"/>
              <a:t>Doubling in lifetime risk of cardiovascular disease (CVD)</a:t>
            </a:r>
            <a:endParaRPr/>
          </a:p>
          <a:p>
            <a:pPr indent="-228600" lvl="1" marL="685800" rtl="0" algn="l">
              <a:lnSpc>
                <a:spcPct val="90000"/>
              </a:lnSpc>
              <a:spcBef>
                <a:spcPts val="500"/>
              </a:spcBef>
              <a:spcAft>
                <a:spcPts val="0"/>
              </a:spcAft>
              <a:buClr>
                <a:srgbClr val="45515E"/>
              </a:buClr>
              <a:buSzPts val="2400"/>
              <a:buChar char="o"/>
            </a:pPr>
            <a:r>
              <a:rPr lang="en-US"/>
              <a:t>Including: Hypertension, Ischemic heart disease, Stroke and Death from CVD</a:t>
            </a:r>
            <a:endParaRPr/>
          </a:p>
          <a:p>
            <a:pPr indent="-50800" lvl="0" marL="228600" rtl="0" algn="l">
              <a:lnSpc>
                <a:spcPct val="90000"/>
              </a:lnSpc>
              <a:spcBef>
                <a:spcPts val="1000"/>
              </a:spcBef>
              <a:spcAft>
                <a:spcPts val="0"/>
              </a:spcAft>
              <a:buClr>
                <a:srgbClr val="45515E"/>
              </a:buClr>
              <a:buSzPts val="2800"/>
              <a:buNone/>
            </a:pPr>
            <a:r>
              <a:t/>
            </a:r>
            <a:endParaRPr/>
          </a:p>
        </p:txBody>
      </p:sp>
    </p:spTree>
  </p:cSld>
  <p:clrMapOvr>
    <a:masterClrMapping/>
  </p:clrMapOvr>
</p:sld>
</file>

<file path=ppt/slides/slide3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2" name="Shape 2422"/>
        <p:cNvGrpSpPr/>
        <p:nvPr/>
      </p:nvGrpSpPr>
      <p:grpSpPr>
        <a:xfrm>
          <a:off x="0" y="0"/>
          <a:ext cx="0" cy="0"/>
          <a:chOff x="0" y="0"/>
          <a:chExt cx="0" cy="0"/>
        </a:xfrm>
      </p:grpSpPr>
      <p:sp>
        <p:nvSpPr>
          <p:cNvPr id="2423" name="Google Shape;2423;p275"/>
          <p:cNvSpPr txBox="1"/>
          <p:nvPr>
            <p:ph type="title"/>
          </p:nvPr>
        </p:nvSpPr>
        <p:spPr>
          <a:xfrm>
            <a:off x="838200" y="365125"/>
            <a:ext cx="52578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Fetal complications</a:t>
            </a:r>
            <a:endParaRPr/>
          </a:p>
        </p:txBody>
      </p:sp>
      <p:sp>
        <p:nvSpPr>
          <p:cNvPr id="2424" name="Google Shape;2424;p275"/>
          <p:cNvSpPr txBox="1"/>
          <p:nvPr>
            <p:ph idx="1" type="body"/>
          </p:nvPr>
        </p:nvSpPr>
        <p:spPr>
          <a:xfrm>
            <a:off x="838199" y="1305025"/>
            <a:ext cx="5257799" cy="5419331"/>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rgbClr val="45515E"/>
              </a:buClr>
              <a:buSzPts val="2800"/>
              <a:buChar char="❖"/>
            </a:pPr>
            <a:r>
              <a:rPr lang="en-US"/>
              <a:t>Reduced blood supply to the placenta</a:t>
            </a:r>
            <a:endParaRPr/>
          </a:p>
          <a:p>
            <a:pPr indent="-228600" lvl="0" marL="228600" rtl="0" algn="l">
              <a:lnSpc>
                <a:spcPct val="90000"/>
              </a:lnSpc>
              <a:spcBef>
                <a:spcPts val="1000"/>
              </a:spcBef>
              <a:spcAft>
                <a:spcPts val="0"/>
              </a:spcAft>
              <a:buClr>
                <a:srgbClr val="45515E"/>
              </a:buClr>
              <a:buSzPts val="2800"/>
              <a:buChar char="❖"/>
            </a:pPr>
            <a:r>
              <a:rPr lang="en-US"/>
              <a:t>Impairment in fetal growth oxygenation and increased risk of stillbirth</a:t>
            </a:r>
            <a:endParaRPr/>
          </a:p>
          <a:p>
            <a:pPr indent="-228600" lvl="0" marL="228600" rtl="0" algn="l">
              <a:lnSpc>
                <a:spcPct val="90000"/>
              </a:lnSpc>
              <a:spcBef>
                <a:spcPts val="1000"/>
              </a:spcBef>
              <a:spcAft>
                <a:spcPts val="0"/>
              </a:spcAft>
              <a:buClr>
                <a:srgbClr val="45515E"/>
              </a:buClr>
              <a:buSzPts val="2800"/>
              <a:buChar char="❖"/>
            </a:pPr>
            <a:r>
              <a:rPr lang="en-US"/>
              <a:t>Premature delivery for maternal and / or fetal indications </a:t>
            </a:r>
            <a:endParaRPr/>
          </a:p>
          <a:p>
            <a:pPr indent="-228600" lvl="0" marL="228600" rtl="0" algn="l">
              <a:lnSpc>
                <a:spcPct val="90000"/>
              </a:lnSpc>
              <a:spcBef>
                <a:spcPts val="1000"/>
              </a:spcBef>
              <a:spcAft>
                <a:spcPts val="0"/>
              </a:spcAft>
              <a:buClr>
                <a:srgbClr val="45515E"/>
              </a:buClr>
              <a:buSzPts val="2800"/>
              <a:buChar char="❖"/>
            </a:pPr>
            <a:r>
              <a:rPr lang="en-US"/>
              <a:t>Babies are subjected to the additional risks arising from prematurity:</a:t>
            </a:r>
            <a:endParaRPr/>
          </a:p>
          <a:p>
            <a:pPr indent="-228600" lvl="1" marL="685800" rtl="0" algn="l">
              <a:lnSpc>
                <a:spcPct val="90000"/>
              </a:lnSpc>
              <a:spcBef>
                <a:spcPts val="500"/>
              </a:spcBef>
              <a:spcAft>
                <a:spcPts val="0"/>
              </a:spcAft>
              <a:buClr>
                <a:srgbClr val="45515E"/>
              </a:buClr>
              <a:buSzPts val="2400"/>
              <a:buChar char="o"/>
            </a:pPr>
            <a:r>
              <a:rPr lang="en-US"/>
              <a:t>neonatal death, brain hemorrhage, seizures, respiratory and feeding difficulties, jaundice, retinopathy, and prolonged hospitalization</a:t>
            </a:r>
            <a:endParaRPr/>
          </a:p>
        </p:txBody>
      </p:sp>
      <p:sp>
        <p:nvSpPr>
          <p:cNvPr id="2425" name="Google Shape;2425;p275"/>
          <p:cNvSpPr txBox="1"/>
          <p:nvPr/>
        </p:nvSpPr>
        <p:spPr>
          <a:xfrm>
            <a:off x="6095998" y="365124"/>
            <a:ext cx="5257800" cy="762339"/>
          </a:xfrm>
          <a:prstGeom prst="rect">
            <a:avLst/>
          </a:prstGeom>
          <a:noFill/>
          <a:ln>
            <a:noFill/>
          </a:ln>
        </p:spPr>
        <p:txBody>
          <a:bodyPr anchorCtr="0" anchor="ctr" bIns="45700" lIns="91425" spcFirstLastPara="1" rIns="91425" wrap="square" tIns="45700">
            <a:normAutofit fontScale="85000"/>
          </a:bodyPr>
          <a:lstStyle/>
          <a:p>
            <a:pPr indent="0" lvl="0" marL="0" marR="0" rtl="0" algn="ctr">
              <a:lnSpc>
                <a:spcPct val="90000"/>
              </a:lnSpc>
              <a:spcBef>
                <a:spcPts val="0"/>
              </a:spcBef>
              <a:spcAft>
                <a:spcPts val="0"/>
              </a:spcAft>
              <a:buClr>
                <a:srgbClr val="45515E"/>
              </a:buClr>
              <a:buSzPct val="100000"/>
              <a:buFont typeface="Calibri"/>
              <a:buNone/>
            </a:pPr>
            <a:r>
              <a:rPr lang="en-US" sz="4400">
                <a:solidFill>
                  <a:srgbClr val="45515E"/>
                </a:solidFill>
                <a:latin typeface="Calibri"/>
                <a:ea typeface="Calibri"/>
                <a:cs typeface="Calibri"/>
                <a:sym typeface="Calibri"/>
              </a:rPr>
              <a:t>Childhood complications </a:t>
            </a:r>
            <a:endParaRPr sz="4400">
              <a:solidFill>
                <a:srgbClr val="45515E"/>
              </a:solidFill>
              <a:latin typeface="Calibri"/>
              <a:ea typeface="Calibri"/>
              <a:cs typeface="Calibri"/>
              <a:sym typeface="Calibri"/>
            </a:endParaRPr>
          </a:p>
        </p:txBody>
      </p:sp>
      <p:sp>
        <p:nvSpPr>
          <p:cNvPr id="2426" name="Google Shape;2426;p275"/>
          <p:cNvSpPr txBox="1"/>
          <p:nvPr/>
        </p:nvSpPr>
        <p:spPr>
          <a:xfrm>
            <a:off x="6095999" y="1305025"/>
            <a:ext cx="5257799" cy="5419331"/>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rgbClr val="45515E"/>
              </a:buClr>
              <a:buSzPts val="2800"/>
              <a:buFont typeface="Noto Sans Symbols"/>
              <a:buChar char="❖"/>
            </a:pPr>
            <a:r>
              <a:rPr lang="en-US" sz="2800">
                <a:solidFill>
                  <a:srgbClr val="45515E"/>
                </a:solidFill>
                <a:latin typeface="Calibri"/>
                <a:ea typeface="Calibri"/>
                <a:cs typeface="Calibri"/>
                <a:sym typeface="Calibri"/>
              </a:rPr>
              <a:t> a doubling in risk of cerebral palsy</a:t>
            </a:r>
            <a:endParaRPr/>
          </a:p>
          <a:p>
            <a:pPr indent="-228600" lvl="1" marL="463550" marR="0" rtl="0" algn="l">
              <a:lnSpc>
                <a:spcPct val="90000"/>
              </a:lnSpc>
              <a:spcBef>
                <a:spcPts val="500"/>
              </a:spcBef>
              <a:spcAft>
                <a:spcPts val="0"/>
              </a:spcAft>
              <a:buClr>
                <a:srgbClr val="45515E"/>
              </a:buClr>
              <a:buSzPts val="2400"/>
              <a:buFont typeface="Courier New"/>
              <a:buChar char="o"/>
            </a:pPr>
            <a:r>
              <a:rPr b="0" i="0" lang="en-US" sz="2400" u="none" cap="none" strike="noStrike">
                <a:solidFill>
                  <a:srgbClr val="45515E"/>
                </a:solidFill>
                <a:latin typeface="Calibri"/>
                <a:ea typeface="Calibri"/>
                <a:cs typeface="Calibri"/>
                <a:sym typeface="Calibri"/>
              </a:rPr>
              <a:t>this risk is mediated through premature birth ,growth restriction or both)</a:t>
            </a:r>
            <a:endParaRPr/>
          </a:p>
          <a:p>
            <a:pPr indent="-228600" lvl="0" marL="228600" marR="0" rtl="0" algn="l">
              <a:lnSpc>
                <a:spcPct val="90000"/>
              </a:lnSpc>
              <a:spcBef>
                <a:spcPts val="1000"/>
              </a:spcBef>
              <a:spcAft>
                <a:spcPts val="0"/>
              </a:spcAft>
              <a:buClr>
                <a:srgbClr val="45515E"/>
              </a:buClr>
              <a:buSzPts val="2800"/>
              <a:buFont typeface="Noto Sans Symbols"/>
              <a:buChar char="❖"/>
            </a:pPr>
            <a:r>
              <a:rPr lang="en-US" sz="2800">
                <a:solidFill>
                  <a:srgbClr val="45515E"/>
                </a:solidFill>
                <a:latin typeface="Calibri"/>
                <a:ea typeface="Calibri"/>
                <a:cs typeface="Calibri"/>
                <a:sym typeface="Calibri"/>
              </a:rPr>
              <a:t>Higher blood pressure </a:t>
            </a:r>
            <a:endParaRPr/>
          </a:p>
          <a:p>
            <a:pPr indent="-228600" lvl="0" marL="228600" marR="0" rtl="0" algn="l">
              <a:lnSpc>
                <a:spcPct val="90000"/>
              </a:lnSpc>
              <a:spcBef>
                <a:spcPts val="1000"/>
              </a:spcBef>
              <a:spcAft>
                <a:spcPts val="0"/>
              </a:spcAft>
              <a:buClr>
                <a:srgbClr val="45515E"/>
              </a:buClr>
              <a:buSzPts val="2800"/>
              <a:buFont typeface="Noto Sans Symbols"/>
              <a:buChar char="❖"/>
            </a:pPr>
            <a:r>
              <a:rPr lang="en-US" sz="2800">
                <a:solidFill>
                  <a:srgbClr val="45515E"/>
                </a:solidFill>
                <a:latin typeface="Calibri"/>
                <a:ea typeface="Calibri"/>
                <a:cs typeface="Calibri"/>
                <a:sym typeface="Calibri"/>
              </a:rPr>
              <a:t>Body mass index </a:t>
            </a:r>
            <a:endParaRPr/>
          </a:p>
          <a:p>
            <a:pPr indent="-228600" lvl="0" marL="228600" marR="0" rtl="0" algn="l">
              <a:lnSpc>
                <a:spcPct val="90000"/>
              </a:lnSpc>
              <a:spcBef>
                <a:spcPts val="1000"/>
              </a:spcBef>
              <a:spcAft>
                <a:spcPts val="0"/>
              </a:spcAft>
              <a:buClr>
                <a:srgbClr val="45515E"/>
              </a:buClr>
              <a:buSzPts val="2800"/>
              <a:buFont typeface="Noto Sans Symbols"/>
              <a:buChar char="❖"/>
            </a:pPr>
            <a:r>
              <a:rPr lang="en-US" sz="2800">
                <a:solidFill>
                  <a:srgbClr val="45515E"/>
                </a:solidFill>
                <a:latin typeface="Calibri"/>
                <a:ea typeface="Calibri"/>
                <a:cs typeface="Calibri"/>
                <a:sym typeface="Calibri"/>
              </a:rPr>
              <a:t>Increased risk for CVD</a:t>
            </a:r>
            <a:endParaRPr/>
          </a:p>
          <a:p>
            <a:pPr indent="-228600" lvl="0" marL="228600" marR="0" rtl="0" algn="l">
              <a:lnSpc>
                <a:spcPct val="90000"/>
              </a:lnSpc>
              <a:spcBef>
                <a:spcPts val="1000"/>
              </a:spcBef>
              <a:spcAft>
                <a:spcPts val="0"/>
              </a:spcAft>
              <a:buClr>
                <a:srgbClr val="45515E"/>
              </a:buClr>
              <a:buSzPts val="2800"/>
              <a:buFont typeface="Noto Sans Symbols"/>
              <a:buChar char="❖"/>
            </a:pPr>
            <a:r>
              <a:rPr lang="en-US" sz="2800">
                <a:solidFill>
                  <a:srgbClr val="45515E"/>
                </a:solidFill>
                <a:latin typeface="Calibri"/>
                <a:ea typeface="Calibri"/>
                <a:cs typeface="Calibri"/>
                <a:sym typeface="Calibri"/>
              </a:rPr>
              <a:t>Diabetes in adult life</a:t>
            </a:r>
            <a:endParaRPr/>
          </a:p>
          <a:p>
            <a:pPr indent="-50800" lvl="0" marL="228600" marR="0" rtl="0" algn="l">
              <a:lnSpc>
                <a:spcPct val="90000"/>
              </a:lnSpc>
              <a:spcBef>
                <a:spcPts val="1000"/>
              </a:spcBef>
              <a:spcAft>
                <a:spcPts val="0"/>
              </a:spcAft>
              <a:buClr>
                <a:srgbClr val="45515E"/>
              </a:buClr>
              <a:buSzPts val="2800"/>
              <a:buFont typeface="Noto Sans Symbols"/>
              <a:buNone/>
            </a:pPr>
            <a:r>
              <a:t/>
            </a:r>
            <a:endParaRPr sz="2800">
              <a:solidFill>
                <a:srgbClr val="45515E"/>
              </a:solidFill>
              <a:latin typeface="Calibri"/>
              <a:ea typeface="Calibri"/>
              <a:cs typeface="Calibri"/>
              <a:sym typeface="Calibri"/>
            </a:endParaRPr>
          </a:p>
        </p:txBody>
      </p:sp>
    </p:spTree>
  </p:cSld>
  <p:clrMapOvr>
    <a:masterClrMapping/>
  </p:clrMapOvr>
</p:sld>
</file>

<file path=ppt/slides/slide3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0" name="Shape 2430"/>
        <p:cNvGrpSpPr/>
        <p:nvPr/>
      </p:nvGrpSpPr>
      <p:grpSpPr>
        <a:xfrm>
          <a:off x="0" y="0"/>
          <a:ext cx="0" cy="0"/>
          <a:chOff x="0" y="0"/>
          <a:chExt cx="0" cy="0"/>
        </a:xfrm>
      </p:grpSpPr>
      <p:sp>
        <p:nvSpPr>
          <p:cNvPr id="2431" name="Google Shape;2431;p276"/>
          <p:cNvSpPr txBox="1"/>
          <p:nvPr>
            <p:ph type="title"/>
          </p:nvPr>
        </p:nvSpPr>
        <p:spPr>
          <a:xfrm>
            <a:off x="838200" y="365125"/>
            <a:ext cx="52578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sz="4400"/>
              <a:t>Prevention</a:t>
            </a:r>
            <a:endParaRPr/>
          </a:p>
        </p:txBody>
      </p:sp>
      <p:sp>
        <p:nvSpPr>
          <p:cNvPr id="2432" name="Google Shape;2432;p276"/>
          <p:cNvSpPr txBox="1"/>
          <p:nvPr>
            <p:ph idx="1" type="body"/>
          </p:nvPr>
        </p:nvSpPr>
        <p:spPr>
          <a:xfrm>
            <a:off x="838199" y="1305026"/>
            <a:ext cx="5257801" cy="48719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800"/>
              <a:buChar char="❖"/>
            </a:pPr>
            <a:r>
              <a:rPr lang="en-US"/>
              <a:t>Dietary calcium supplementation in women with low calcium diets</a:t>
            </a:r>
            <a:endParaRPr/>
          </a:p>
          <a:p>
            <a:pPr indent="-228600" lvl="0" marL="228600" rtl="0" algn="l">
              <a:lnSpc>
                <a:spcPct val="90000"/>
              </a:lnSpc>
              <a:spcBef>
                <a:spcPts val="1000"/>
              </a:spcBef>
              <a:spcAft>
                <a:spcPts val="0"/>
              </a:spcAft>
              <a:buClr>
                <a:srgbClr val="45515E"/>
              </a:buClr>
              <a:buSzPts val="2800"/>
              <a:buChar char="❖"/>
            </a:pPr>
            <a:r>
              <a:rPr lang="en-US"/>
              <a:t>pravastatins </a:t>
            </a:r>
            <a:endParaRPr/>
          </a:p>
          <a:p>
            <a:pPr indent="-228600" lvl="0" marL="228600" rtl="0" algn="l">
              <a:lnSpc>
                <a:spcPct val="90000"/>
              </a:lnSpc>
              <a:spcBef>
                <a:spcPts val="1000"/>
              </a:spcBef>
              <a:spcAft>
                <a:spcPts val="0"/>
              </a:spcAft>
              <a:buClr>
                <a:srgbClr val="45515E"/>
              </a:buClr>
              <a:buSzPts val="2800"/>
              <a:buChar char="❖"/>
            </a:pPr>
            <a:r>
              <a:rPr lang="en-US"/>
              <a:t>Low dose aspirin at bed time </a:t>
            </a:r>
            <a:endParaRPr/>
          </a:p>
          <a:p>
            <a:pPr indent="-50800" lvl="0" marL="228600" rtl="0" algn="l">
              <a:lnSpc>
                <a:spcPct val="90000"/>
              </a:lnSpc>
              <a:spcBef>
                <a:spcPts val="1000"/>
              </a:spcBef>
              <a:spcAft>
                <a:spcPts val="0"/>
              </a:spcAft>
              <a:buClr>
                <a:srgbClr val="45515E"/>
              </a:buClr>
              <a:buSzPts val="2800"/>
              <a:buNone/>
            </a:pPr>
            <a:r>
              <a:t/>
            </a:r>
            <a:endParaRPr/>
          </a:p>
        </p:txBody>
      </p:sp>
      <p:sp>
        <p:nvSpPr>
          <p:cNvPr id="2433" name="Google Shape;2433;p276"/>
          <p:cNvSpPr txBox="1"/>
          <p:nvPr/>
        </p:nvSpPr>
        <p:spPr>
          <a:xfrm>
            <a:off x="6114753" y="365125"/>
            <a:ext cx="5257800" cy="762339"/>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45515E"/>
              </a:buClr>
              <a:buSzPts val="4400"/>
              <a:buFont typeface="Calibri"/>
              <a:buNone/>
            </a:pPr>
            <a:r>
              <a:rPr lang="en-US" sz="4400">
                <a:solidFill>
                  <a:srgbClr val="45515E"/>
                </a:solidFill>
                <a:latin typeface="Calibri"/>
                <a:ea typeface="Calibri"/>
                <a:cs typeface="Calibri"/>
                <a:sym typeface="Calibri"/>
              </a:rPr>
              <a:t>screening</a:t>
            </a:r>
            <a:endParaRPr sz="4400">
              <a:solidFill>
                <a:srgbClr val="45515E"/>
              </a:solidFill>
              <a:latin typeface="Calibri"/>
              <a:ea typeface="Calibri"/>
              <a:cs typeface="Calibri"/>
              <a:sym typeface="Calibri"/>
            </a:endParaRPr>
          </a:p>
        </p:txBody>
      </p:sp>
      <p:sp>
        <p:nvSpPr>
          <p:cNvPr id="2434" name="Google Shape;2434;p276"/>
          <p:cNvSpPr txBox="1"/>
          <p:nvPr/>
        </p:nvSpPr>
        <p:spPr>
          <a:xfrm>
            <a:off x="6114753" y="1305026"/>
            <a:ext cx="5257801" cy="4871938"/>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rgbClr val="45515E"/>
              </a:buClr>
              <a:buSzPts val="2800"/>
              <a:buFont typeface="Noto Sans Symbols"/>
              <a:buChar char="❖"/>
            </a:pPr>
            <a:r>
              <a:rPr lang="en-US" sz="2800">
                <a:solidFill>
                  <a:srgbClr val="45515E"/>
                </a:solidFill>
                <a:latin typeface="Calibri"/>
                <a:ea typeface="Calibri"/>
                <a:cs typeface="Calibri"/>
                <a:sym typeface="Calibri"/>
              </a:rPr>
              <a:t>Mean arterial pressure (MAP)= 2/3 diastolic blood pressure + 1/3 systolic blood pressure</a:t>
            </a:r>
            <a:endParaRPr/>
          </a:p>
          <a:p>
            <a:pPr indent="-228600" lvl="0" marL="228600" marR="0" rtl="0" algn="l">
              <a:lnSpc>
                <a:spcPct val="90000"/>
              </a:lnSpc>
              <a:spcBef>
                <a:spcPts val="1000"/>
              </a:spcBef>
              <a:spcAft>
                <a:spcPts val="0"/>
              </a:spcAft>
              <a:buClr>
                <a:srgbClr val="45515E"/>
              </a:buClr>
              <a:buSzPts val="2800"/>
              <a:buFont typeface="Noto Sans Symbols"/>
              <a:buChar char="❖"/>
            </a:pPr>
            <a:r>
              <a:rPr lang="en-US" sz="2800">
                <a:solidFill>
                  <a:srgbClr val="45515E"/>
                </a:solidFill>
                <a:latin typeface="Calibri"/>
                <a:ea typeface="Calibri"/>
                <a:cs typeface="Calibri"/>
                <a:sym typeface="Calibri"/>
              </a:rPr>
              <a:t>uterine artery PI (UTPI)</a:t>
            </a:r>
            <a:endParaRPr/>
          </a:p>
          <a:p>
            <a:pPr indent="-228600" lvl="1" marL="685800" marR="0" rtl="0" algn="l">
              <a:lnSpc>
                <a:spcPct val="90000"/>
              </a:lnSpc>
              <a:spcBef>
                <a:spcPts val="500"/>
              </a:spcBef>
              <a:spcAft>
                <a:spcPts val="0"/>
              </a:spcAft>
              <a:buClr>
                <a:srgbClr val="45515E"/>
              </a:buClr>
              <a:buSzPts val="2400"/>
              <a:buFont typeface="Courier New"/>
              <a:buChar char="o"/>
            </a:pPr>
            <a:r>
              <a:rPr b="0" i="0" lang="en-US" sz="2400" u="none" cap="none" strike="noStrike">
                <a:solidFill>
                  <a:srgbClr val="45515E"/>
                </a:solidFill>
                <a:latin typeface="Calibri"/>
                <a:ea typeface="Calibri"/>
                <a:cs typeface="Calibri"/>
                <a:sym typeface="Calibri"/>
              </a:rPr>
              <a:t>by either transabdominal or transvaginal sonographey</a:t>
            </a:r>
            <a:endParaRPr b="0" i="0" sz="2400" u="none" cap="none" strike="noStrike">
              <a:solidFill>
                <a:srgbClr val="45515E"/>
              </a:solidFill>
              <a:latin typeface="Calibri"/>
              <a:ea typeface="Calibri"/>
              <a:cs typeface="Calibri"/>
              <a:sym typeface="Calibri"/>
            </a:endParaRPr>
          </a:p>
          <a:p>
            <a:pPr indent="-228600" lvl="0" marL="228600" marR="0" rtl="0" algn="l">
              <a:lnSpc>
                <a:spcPct val="90000"/>
              </a:lnSpc>
              <a:spcBef>
                <a:spcPts val="1000"/>
              </a:spcBef>
              <a:spcAft>
                <a:spcPts val="0"/>
              </a:spcAft>
              <a:buClr>
                <a:srgbClr val="45515E"/>
              </a:buClr>
              <a:buSzPts val="2800"/>
              <a:buFont typeface="Noto Sans Symbols"/>
              <a:buChar char="❖"/>
            </a:pPr>
            <a:r>
              <a:rPr lang="en-US" sz="2800">
                <a:solidFill>
                  <a:srgbClr val="45515E"/>
                </a:solidFill>
                <a:latin typeface="Calibri"/>
                <a:ea typeface="Calibri"/>
                <a:cs typeface="Calibri"/>
                <a:sym typeface="Calibri"/>
              </a:rPr>
              <a:t>Placental growth factor PIGF</a:t>
            </a:r>
            <a:endParaRPr/>
          </a:p>
          <a:p>
            <a:pPr indent="-228600" lvl="0" marL="228600" marR="0" rtl="0" algn="l">
              <a:lnSpc>
                <a:spcPct val="90000"/>
              </a:lnSpc>
              <a:spcBef>
                <a:spcPts val="1000"/>
              </a:spcBef>
              <a:spcAft>
                <a:spcPts val="0"/>
              </a:spcAft>
              <a:buClr>
                <a:srgbClr val="45515E"/>
              </a:buClr>
              <a:buSzPts val="2800"/>
              <a:buFont typeface="Noto Sans Symbols"/>
              <a:buChar char="❖"/>
            </a:pPr>
            <a:r>
              <a:rPr lang="en-US" sz="2800">
                <a:solidFill>
                  <a:srgbClr val="45515E"/>
                </a:solidFill>
                <a:latin typeface="Calibri"/>
                <a:ea typeface="Calibri"/>
                <a:cs typeface="Calibri"/>
                <a:sym typeface="Calibri"/>
              </a:rPr>
              <a:t>Soluble FMS-like tyrosine kinase-1 (sFlt-1)</a:t>
            </a:r>
            <a:endParaRPr/>
          </a:p>
          <a:p>
            <a:pPr indent="-228600" lvl="0" marL="228600" marR="0" rtl="0" algn="l">
              <a:lnSpc>
                <a:spcPct val="90000"/>
              </a:lnSpc>
              <a:spcBef>
                <a:spcPts val="1000"/>
              </a:spcBef>
              <a:spcAft>
                <a:spcPts val="0"/>
              </a:spcAft>
              <a:buClr>
                <a:srgbClr val="45515E"/>
              </a:buClr>
              <a:buSzPts val="2800"/>
              <a:buFont typeface="Noto Sans Symbols"/>
              <a:buChar char="❖"/>
            </a:pPr>
            <a:r>
              <a:rPr lang="en-US" sz="2800">
                <a:solidFill>
                  <a:srgbClr val="45515E"/>
                </a:solidFill>
                <a:latin typeface="Calibri"/>
                <a:ea typeface="Calibri"/>
                <a:cs typeface="Calibri"/>
                <a:sym typeface="Calibri"/>
              </a:rPr>
              <a:t>Pregnancy associated plasma protein-A (PAPP-A)</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g66ad8203e0073e34_0"/>
          <p:cNvSpPr txBox="1"/>
          <p:nvPr>
            <p:ph type="title"/>
          </p:nvPr>
        </p:nvSpPr>
        <p:spPr>
          <a:xfrm>
            <a:off x="838200" y="365125"/>
            <a:ext cx="10515600" cy="762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Station 8 </a:t>
            </a:r>
            <a:endParaRPr/>
          </a:p>
        </p:txBody>
      </p:sp>
      <p:sp>
        <p:nvSpPr>
          <p:cNvPr id="364" name="Google Shape;364;g66ad8203e0073e34_0"/>
          <p:cNvSpPr txBox="1"/>
          <p:nvPr>
            <p:ph idx="1" type="body"/>
          </p:nvPr>
        </p:nvSpPr>
        <p:spPr>
          <a:xfrm>
            <a:off x="0" y="1127425"/>
            <a:ext cx="11353800" cy="50496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b="1" lang="en-US" sz="2100"/>
              <a:t>1)what is the presentation and position? Incidence?</a:t>
            </a:r>
            <a:endParaRPr b="1" sz="2100"/>
          </a:p>
          <a:p>
            <a:pPr indent="0" lvl="0" marL="0" rtl="0" algn="l">
              <a:spcBef>
                <a:spcPts val="1000"/>
              </a:spcBef>
              <a:spcAft>
                <a:spcPts val="0"/>
              </a:spcAft>
              <a:buNone/>
            </a:pPr>
            <a:r>
              <a:rPr b="1" lang="en-US" sz="2100">
                <a:solidFill>
                  <a:srgbClr val="FF9900"/>
                </a:solidFill>
              </a:rPr>
              <a:t>Face presentation, mentoanterior</a:t>
            </a:r>
            <a:endParaRPr b="1" sz="2100">
              <a:solidFill>
                <a:srgbClr val="FF9900"/>
              </a:solidFill>
            </a:endParaRPr>
          </a:p>
          <a:p>
            <a:pPr indent="0" lvl="0" marL="0" rtl="0" algn="l">
              <a:spcBef>
                <a:spcPts val="1000"/>
              </a:spcBef>
              <a:spcAft>
                <a:spcPts val="0"/>
              </a:spcAft>
              <a:buNone/>
            </a:pPr>
            <a:r>
              <a:rPr b="1" lang="en-US" sz="2100">
                <a:solidFill>
                  <a:srgbClr val="FF9900"/>
                </a:solidFill>
              </a:rPr>
              <a:t>Incidence: 2% </a:t>
            </a:r>
            <a:endParaRPr b="1" sz="2100">
              <a:solidFill>
                <a:srgbClr val="FF9900"/>
              </a:solidFill>
            </a:endParaRPr>
          </a:p>
          <a:p>
            <a:pPr indent="0" lvl="0" marL="0" rtl="0" algn="l">
              <a:spcBef>
                <a:spcPts val="1000"/>
              </a:spcBef>
              <a:spcAft>
                <a:spcPts val="0"/>
              </a:spcAft>
              <a:buNone/>
            </a:pPr>
            <a:r>
              <a:rPr b="1" lang="en-US" sz="2100"/>
              <a:t>2)Head attitude? </a:t>
            </a:r>
            <a:r>
              <a:rPr b="1" lang="en-US" sz="2100">
                <a:solidFill>
                  <a:srgbClr val="FF9900"/>
                </a:solidFill>
              </a:rPr>
              <a:t>Hyperextended </a:t>
            </a:r>
            <a:endParaRPr b="1" sz="2100">
              <a:solidFill>
                <a:srgbClr val="FF9900"/>
              </a:solidFill>
            </a:endParaRPr>
          </a:p>
          <a:p>
            <a:pPr indent="0" lvl="0" marL="0" rtl="0" algn="l">
              <a:spcBef>
                <a:spcPts val="1000"/>
              </a:spcBef>
              <a:spcAft>
                <a:spcPts val="0"/>
              </a:spcAft>
              <a:buNone/>
            </a:pPr>
            <a:r>
              <a:rPr b="1" lang="en-US" sz="2100"/>
              <a:t>3)presenting diameter and its length?</a:t>
            </a:r>
            <a:endParaRPr b="1" sz="2100"/>
          </a:p>
          <a:p>
            <a:pPr indent="0" lvl="0" marL="0" rtl="0" algn="l">
              <a:spcBef>
                <a:spcPts val="1000"/>
              </a:spcBef>
              <a:spcAft>
                <a:spcPts val="0"/>
              </a:spcAft>
              <a:buNone/>
            </a:pPr>
            <a:r>
              <a:rPr b="1" lang="en-US" sz="2100">
                <a:solidFill>
                  <a:srgbClr val="FF9900"/>
                </a:solidFill>
              </a:rPr>
              <a:t>Submentobregmatic 9.5 cm </a:t>
            </a:r>
            <a:endParaRPr b="1" sz="2100"/>
          </a:p>
          <a:p>
            <a:pPr indent="0" lvl="0" marL="0" rtl="0" algn="l">
              <a:spcBef>
                <a:spcPts val="1000"/>
              </a:spcBef>
              <a:spcAft>
                <a:spcPts val="0"/>
              </a:spcAft>
              <a:buNone/>
            </a:pPr>
            <a:r>
              <a:rPr b="1" lang="en-US" sz="2100"/>
              <a:t>4.method of delivery?</a:t>
            </a:r>
            <a:endParaRPr b="1" sz="2100"/>
          </a:p>
          <a:p>
            <a:pPr indent="0" lvl="0" marL="0" rtl="0" algn="l">
              <a:spcBef>
                <a:spcPts val="1000"/>
              </a:spcBef>
              <a:spcAft>
                <a:spcPts val="0"/>
              </a:spcAft>
              <a:buNone/>
            </a:pPr>
            <a:r>
              <a:rPr b="1" lang="en-US" sz="2100">
                <a:solidFill>
                  <a:srgbClr val="FF9900"/>
                </a:solidFill>
              </a:rPr>
              <a:t>Vaginal delivery </a:t>
            </a:r>
            <a:endParaRPr b="1" sz="2100"/>
          </a:p>
          <a:p>
            <a:pPr indent="0" lvl="0" marL="0" rtl="0" algn="l">
              <a:spcBef>
                <a:spcPts val="1000"/>
              </a:spcBef>
              <a:spcAft>
                <a:spcPts val="0"/>
              </a:spcAft>
              <a:buNone/>
            </a:pPr>
            <a:r>
              <a:rPr b="1" lang="en-US" sz="2100"/>
              <a:t>5.if there is prolonged 2nd stage of labor</a:t>
            </a:r>
            <a:endParaRPr b="1" sz="2100"/>
          </a:p>
          <a:p>
            <a:pPr indent="0" lvl="0" marL="0" rtl="0" algn="l">
              <a:spcBef>
                <a:spcPts val="1000"/>
              </a:spcBef>
              <a:spcAft>
                <a:spcPts val="0"/>
              </a:spcAft>
              <a:buNone/>
            </a:pPr>
            <a:r>
              <a:rPr b="1" lang="en-US" sz="2100"/>
              <a:t>how</a:t>
            </a:r>
            <a:r>
              <a:rPr b="1" lang="en-US" sz="2100"/>
              <a:t> to deliver? </a:t>
            </a:r>
            <a:r>
              <a:rPr b="1" lang="en-US" sz="2100">
                <a:solidFill>
                  <a:srgbClr val="FF9900"/>
                </a:solidFill>
              </a:rPr>
              <a:t>assess: power passenger passage, </a:t>
            </a:r>
            <a:endParaRPr b="1" sz="2100">
              <a:solidFill>
                <a:srgbClr val="FF9900"/>
              </a:solidFill>
            </a:endParaRPr>
          </a:p>
          <a:p>
            <a:pPr indent="0" lvl="0" marL="0" rtl="0" algn="l">
              <a:spcBef>
                <a:spcPts val="1000"/>
              </a:spcBef>
              <a:spcAft>
                <a:spcPts val="0"/>
              </a:spcAft>
              <a:buNone/>
            </a:pPr>
            <a:r>
              <a:rPr b="1" lang="en-US" sz="2100">
                <a:solidFill>
                  <a:srgbClr val="FF9900"/>
                </a:solidFill>
              </a:rPr>
              <a:t>if cpd→ cs, if not→ augmentation by AROM+ oxytocin, if no progress after 4h→ cs</a:t>
            </a:r>
            <a:endParaRPr b="1" sz="2100">
              <a:solidFill>
                <a:srgbClr val="FF9900"/>
              </a:solidFill>
            </a:endParaRPr>
          </a:p>
        </p:txBody>
      </p:sp>
      <p:pic>
        <p:nvPicPr>
          <p:cNvPr id="365" name="Google Shape;365;g66ad8203e0073e34_0"/>
          <p:cNvPicPr preferRelativeResize="0"/>
          <p:nvPr/>
        </p:nvPicPr>
        <p:blipFill>
          <a:blip r:embed="rId3">
            <a:alphaModFix/>
          </a:blip>
          <a:stretch>
            <a:fillRect/>
          </a:stretch>
        </p:blipFill>
        <p:spPr>
          <a:xfrm>
            <a:off x="7020575" y="1245825"/>
            <a:ext cx="4184125" cy="3837800"/>
          </a:xfrm>
          <a:prstGeom prst="rect">
            <a:avLst/>
          </a:prstGeom>
          <a:noFill/>
          <a:ln>
            <a:noFill/>
          </a:ln>
        </p:spPr>
      </p:pic>
    </p:spTree>
  </p:cSld>
  <p:clrMapOvr>
    <a:masterClrMapping/>
  </p:clrMapOvr>
</p:sld>
</file>

<file path=ppt/slides/slide3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8" name="Shape 2438"/>
        <p:cNvGrpSpPr/>
        <p:nvPr/>
      </p:nvGrpSpPr>
      <p:grpSpPr>
        <a:xfrm>
          <a:off x="0" y="0"/>
          <a:ext cx="0" cy="0"/>
          <a:chOff x="0" y="0"/>
          <a:chExt cx="0" cy="0"/>
        </a:xfrm>
      </p:grpSpPr>
      <p:sp>
        <p:nvSpPr>
          <p:cNvPr id="2439" name="Google Shape;2439;p277"/>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Measurement of uterine artery PI (UTPI)</a:t>
            </a:r>
            <a:endParaRPr/>
          </a:p>
        </p:txBody>
      </p:sp>
      <p:pic>
        <p:nvPicPr>
          <p:cNvPr id="2440" name="Google Shape;2440;p277"/>
          <p:cNvPicPr preferRelativeResize="0"/>
          <p:nvPr/>
        </p:nvPicPr>
        <p:blipFill rotWithShape="1">
          <a:blip r:embed="rId3">
            <a:alphaModFix/>
          </a:blip>
          <a:srcRect b="0" l="3439" r="1601" t="0"/>
          <a:stretch/>
        </p:blipFill>
        <p:spPr>
          <a:xfrm>
            <a:off x="846240" y="1589649"/>
            <a:ext cx="5153890" cy="2743200"/>
          </a:xfrm>
          <a:prstGeom prst="rect">
            <a:avLst/>
          </a:prstGeom>
          <a:noFill/>
          <a:ln>
            <a:noFill/>
          </a:ln>
        </p:spPr>
      </p:pic>
      <p:pic>
        <p:nvPicPr>
          <p:cNvPr id="2441" name="Google Shape;2441;p277"/>
          <p:cNvPicPr preferRelativeResize="0"/>
          <p:nvPr/>
        </p:nvPicPr>
        <p:blipFill rotWithShape="1">
          <a:blip r:embed="rId4">
            <a:alphaModFix/>
          </a:blip>
          <a:srcRect b="0" l="2125" r="5549" t="0"/>
          <a:stretch/>
        </p:blipFill>
        <p:spPr>
          <a:xfrm>
            <a:off x="6206982" y="1589649"/>
            <a:ext cx="5138778" cy="2743200"/>
          </a:xfrm>
          <a:prstGeom prst="rect">
            <a:avLst/>
          </a:prstGeom>
          <a:noFill/>
          <a:ln>
            <a:noFill/>
          </a:ln>
        </p:spPr>
      </p:pic>
      <p:sp>
        <p:nvSpPr>
          <p:cNvPr id="2442" name="Google Shape;2442;p277"/>
          <p:cNvSpPr/>
          <p:nvPr/>
        </p:nvSpPr>
        <p:spPr>
          <a:xfrm>
            <a:off x="846240" y="4414748"/>
            <a:ext cx="5153890" cy="400110"/>
          </a:xfrm>
          <a:prstGeom prst="rect">
            <a:avLst/>
          </a:prstGeom>
          <a:noFill/>
          <a:ln cap="flat" cmpd="sng" w="38100">
            <a:solidFill>
              <a:srgbClr val="A5002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dk1"/>
                </a:solidFill>
                <a:latin typeface="Calibri"/>
                <a:ea typeface="Calibri"/>
                <a:cs typeface="Calibri"/>
                <a:sym typeface="Calibri"/>
              </a:rPr>
              <a:t>Waveform has good end-diastolic flow</a:t>
            </a:r>
            <a:endParaRPr/>
          </a:p>
        </p:txBody>
      </p:sp>
      <p:sp>
        <p:nvSpPr>
          <p:cNvPr id="2443" name="Google Shape;2443;p277"/>
          <p:cNvSpPr/>
          <p:nvPr/>
        </p:nvSpPr>
        <p:spPr>
          <a:xfrm>
            <a:off x="6191870" y="4414748"/>
            <a:ext cx="5153890" cy="707886"/>
          </a:xfrm>
          <a:prstGeom prst="rect">
            <a:avLst/>
          </a:prstGeom>
          <a:noFill/>
          <a:ln cap="flat" cmpd="sng" w="38100">
            <a:solidFill>
              <a:srgbClr val="A5002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dk1"/>
                </a:solidFill>
                <a:latin typeface="Calibri"/>
                <a:ea typeface="Calibri"/>
                <a:cs typeface="Calibri"/>
                <a:sym typeface="Calibri"/>
              </a:rPr>
              <a:t>shows high resistance of flow with early diastolic notch and low end-diastolic flow </a:t>
            </a:r>
            <a:endParaRPr/>
          </a:p>
        </p:txBody>
      </p:sp>
    </p:spTree>
  </p:cSld>
  <p:clrMapOvr>
    <a:masterClrMapping/>
  </p:clrMapOvr>
</p:sld>
</file>

<file path=ppt/slides/slide3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7" name="Shape 2447"/>
        <p:cNvGrpSpPr/>
        <p:nvPr/>
      </p:nvGrpSpPr>
      <p:grpSpPr>
        <a:xfrm>
          <a:off x="0" y="0"/>
          <a:ext cx="0" cy="0"/>
          <a:chOff x="0" y="0"/>
          <a:chExt cx="0" cy="0"/>
        </a:xfrm>
      </p:grpSpPr>
      <p:sp>
        <p:nvSpPr>
          <p:cNvPr id="2448" name="Google Shape;2448;p278"/>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Notes</a:t>
            </a:r>
            <a:endParaRPr/>
          </a:p>
        </p:txBody>
      </p:sp>
      <p:sp>
        <p:nvSpPr>
          <p:cNvPr id="2449" name="Google Shape;2449;p278"/>
          <p:cNvSpPr txBox="1"/>
          <p:nvPr>
            <p:ph idx="1" type="body"/>
          </p:nvPr>
        </p:nvSpPr>
        <p:spPr>
          <a:xfrm>
            <a:off x="838199" y="1305026"/>
            <a:ext cx="3480583" cy="4871938"/>
          </a:xfrm>
          <a:prstGeom prst="rect">
            <a:avLst/>
          </a:prstGeom>
          <a:noFill/>
          <a:ln>
            <a:noFill/>
          </a:ln>
        </p:spPr>
        <p:txBody>
          <a:bodyPr anchorCtr="0" anchor="t" bIns="45700" lIns="91425" spcFirstLastPara="1" rIns="91425" wrap="square" tIns="45700">
            <a:normAutofit fontScale="85000" lnSpcReduction="20000"/>
          </a:bodyPr>
          <a:lstStyle/>
          <a:p>
            <a:pPr indent="-228600" lvl="0" marL="228600" rtl="0" algn="l">
              <a:lnSpc>
                <a:spcPct val="90000"/>
              </a:lnSpc>
              <a:spcBef>
                <a:spcPts val="0"/>
              </a:spcBef>
              <a:spcAft>
                <a:spcPts val="0"/>
              </a:spcAft>
              <a:buClr>
                <a:srgbClr val="45515E"/>
              </a:buClr>
              <a:buSzPct val="100000"/>
              <a:buChar char="❖"/>
            </a:pPr>
            <a:r>
              <a:rPr lang="en-US"/>
              <a:t>Placental growth factor PIGF</a:t>
            </a:r>
            <a:endParaRPr/>
          </a:p>
          <a:p>
            <a:pPr indent="-228600" lvl="1" marL="463550" rtl="0" algn="l">
              <a:lnSpc>
                <a:spcPct val="90000"/>
              </a:lnSpc>
              <a:spcBef>
                <a:spcPts val="500"/>
              </a:spcBef>
              <a:spcAft>
                <a:spcPts val="0"/>
              </a:spcAft>
              <a:buClr>
                <a:srgbClr val="45515E"/>
              </a:buClr>
              <a:buSzPct val="100000"/>
              <a:buChar char="o"/>
            </a:pPr>
            <a:r>
              <a:rPr lang="en-US"/>
              <a:t>Measure the amount of PIGF in blood plasma or serum</a:t>
            </a:r>
            <a:endParaRPr/>
          </a:p>
          <a:p>
            <a:pPr indent="-228600" lvl="1" marL="463550" rtl="0" algn="l">
              <a:lnSpc>
                <a:spcPct val="90000"/>
              </a:lnSpc>
              <a:spcBef>
                <a:spcPts val="500"/>
              </a:spcBef>
              <a:spcAft>
                <a:spcPts val="0"/>
              </a:spcAft>
              <a:buClr>
                <a:srgbClr val="45515E"/>
              </a:buClr>
              <a:buSzPct val="100000"/>
              <a:buChar char="o"/>
            </a:pPr>
            <a:r>
              <a:rPr lang="en-US"/>
              <a:t>PIGF is a protein involved in placental angiogenesis ( the development of new blood vessels)</a:t>
            </a:r>
            <a:endParaRPr/>
          </a:p>
          <a:p>
            <a:pPr indent="-228600" lvl="1" marL="463550" rtl="0" algn="l">
              <a:lnSpc>
                <a:spcPct val="90000"/>
              </a:lnSpc>
              <a:spcBef>
                <a:spcPts val="500"/>
              </a:spcBef>
              <a:spcAft>
                <a:spcPts val="0"/>
              </a:spcAft>
              <a:buClr>
                <a:srgbClr val="45515E"/>
              </a:buClr>
              <a:buSzPct val="100000"/>
              <a:buChar char="o"/>
            </a:pPr>
            <a:r>
              <a:rPr lang="en-US"/>
              <a:t>In normal pregnancy PGIF levels rise and peak at 26-30 weeks </a:t>
            </a:r>
            <a:endParaRPr/>
          </a:p>
          <a:p>
            <a:pPr indent="-228600" lvl="1" marL="463550" rtl="0" algn="l">
              <a:lnSpc>
                <a:spcPct val="90000"/>
              </a:lnSpc>
              <a:spcBef>
                <a:spcPts val="500"/>
              </a:spcBef>
              <a:spcAft>
                <a:spcPts val="0"/>
              </a:spcAft>
              <a:buClr>
                <a:srgbClr val="45515E"/>
              </a:buClr>
              <a:buSzPct val="100000"/>
              <a:buChar char="o"/>
            </a:pPr>
            <a:r>
              <a:rPr lang="en-US"/>
              <a:t>PIGF levels do not rise during pregnancy may be placental dysfunction</a:t>
            </a:r>
            <a:endParaRPr/>
          </a:p>
          <a:p>
            <a:pPr indent="-228600" lvl="1" marL="463550" rtl="0" algn="l">
              <a:lnSpc>
                <a:spcPct val="90000"/>
              </a:lnSpc>
              <a:spcBef>
                <a:spcPts val="500"/>
              </a:spcBef>
              <a:spcAft>
                <a:spcPts val="0"/>
              </a:spcAft>
              <a:buClr>
                <a:srgbClr val="45515E"/>
              </a:buClr>
              <a:buSzPct val="100000"/>
              <a:buChar char="o"/>
            </a:pPr>
            <a:r>
              <a:rPr lang="en-US"/>
              <a:t>In Preeclampsia level of PIGF can be abnormally low</a:t>
            </a:r>
            <a:endParaRPr/>
          </a:p>
          <a:p>
            <a:pPr indent="-77470" lvl="0" marL="228600" rtl="0" algn="l">
              <a:lnSpc>
                <a:spcPct val="90000"/>
              </a:lnSpc>
              <a:spcBef>
                <a:spcPts val="1000"/>
              </a:spcBef>
              <a:spcAft>
                <a:spcPts val="0"/>
              </a:spcAft>
              <a:buClr>
                <a:srgbClr val="45515E"/>
              </a:buClr>
              <a:buSzPct val="100000"/>
              <a:buNone/>
            </a:pPr>
            <a:r>
              <a:t/>
            </a:r>
            <a:endParaRPr/>
          </a:p>
          <a:p>
            <a:pPr indent="-77470" lvl="0" marL="228600" rtl="0" algn="l">
              <a:lnSpc>
                <a:spcPct val="90000"/>
              </a:lnSpc>
              <a:spcBef>
                <a:spcPts val="1000"/>
              </a:spcBef>
              <a:spcAft>
                <a:spcPts val="0"/>
              </a:spcAft>
              <a:buClr>
                <a:srgbClr val="45515E"/>
              </a:buClr>
              <a:buSzPct val="100000"/>
              <a:buNone/>
            </a:pPr>
            <a:r>
              <a:t/>
            </a:r>
            <a:endParaRPr/>
          </a:p>
        </p:txBody>
      </p:sp>
      <p:sp>
        <p:nvSpPr>
          <p:cNvPr id="2450" name="Google Shape;2450;p278"/>
          <p:cNvSpPr txBox="1"/>
          <p:nvPr/>
        </p:nvSpPr>
        <p:spPr>
          <a:xfrm>
            <a:off x="7873217" y="1305026"/>
            <a:ext cx="3480583" cy="4871938"/>
          </a:xfrm>
          <a:prstGeom prst="rect">
            <a:avLst/>
          </a:prstGeom>
          <a:noFill/>
          <a:ln>
            <a:noFill/>
          </a:ln>
        </p:spPr>
        <p:txBody>
          <a:bodyPr anchorCtr="0" anchor="t" bIns="45700" lIns="91425" spcFirstLastPara="1" rIns="91425" wrap="square" tIns="45700">
            <a:normAutofit fontScale="85000" lnSpcReduction="10000"/>
          </a:bodyPr>
          <a:lstStyle/>
          <a:p>
            <a:pPr indent="-228600" lvl="0" marL="228600" marR="0" rtl="0" algn="l">
              <a:lnSpc>
                <a:spcPct val="90000"/>
              </a:lnSpc>
              <a:spcBef>
                <a:spcPts val="0"/>
              </a:spcBef>
              <a:spcAft>
                <a:spcPts val="0"/>
              </a:spcAft>
              <a:buClr>
                <a:srgbClr val="45515E"/>
              </a:buClr>
              <a:buSzPct val="100000"/>
              <a:buFont typeface="Noto Sans Symbols"/>
              <a:buChar char="❖"/>
            </a:pPr>
            <a:r>
              <a:rPr lang="en-US" sz="2800">
                <a:solidFill>
                  <a:srgbClr val="45515E"/>
                </a:solidFill>
                <a:latin typeface="Calibri"/>
                <a:ea typeface="Calibri"/>
                <a:cs typeface="Calibri"/>
                <a:sym typeface="Calibri"/>
              </a:rPr>
              <a:t>Pregnancy associated plasma protein-A (PAPP-A)</a:t>
            </a:r>
            <a:endParaRPr/>
          </a:p>
          <a:p>
            <a:pPr indent="-228600" lvl="1" marL="463550" marR="0" rtl="0" algn="l">
              <a:lnSpc>
                <a:spcPct val="90000"/>
              </a:lnSpc>
              <a:spcBef>
                <a:spcPts val="500"/>
              </a:spcBef>
              <a:spcAft>
                <a:spcPts val="0"/>
              </a:spcAft>
              <a:buClr>
                <a:srgbClr val="45515E"/>
              </a:buClr>
              <a:buSzPct val="100000"/>
              <a:buFont typeface="Courier New"/>
              <a:buChar char="o"/>
            </a:pPr>
            <a:r>
              <a:rPr b="0" i="0" lang="en-US" sz="2400" u="none" cap="none" strike="noStrike">
                <a:solidFill>
                  <a:srgbClr val="45515E"/>
                </a:solidFill>
                <a:latin typeface="Calibri"/>
                <a:ea typeface="Calibri"/>
                <a:cs typeface="Calibri"/>
                <a:sym typeface="Calibri"/>
              </a:rPr>
              <a:t>Produced by the placenta and play role in placental growth and development</a:t>
            </a:r>
            <a:endParaRPr/>
          </a:p>
          <a:p>
            <a:pPr indent="-228600" lvl="1" marL="463550" marR="0" rtl="0" algn="l">
              <a:lnSpc>
                <a:spcPct val="90000"/>
              </a:lnSpc>
              <a:spcBef>
                <a:spcPts val="500"/>
              </a:spcBef>
              <a:spcAft>
                <a:spcPts val="0"/>
              </a:spcAft>
              <a:buClr>
                <a:srgbClr val="45515E"/>
              </a:buClr>
              <a:buSzPct val="100000"/>
              <a:buFont typeface="Courier New"/>
              <a:buChar char="o"/>
            </a:pPr>
            <a:r>
              <a:rPr b="0" i="0" lang="en-US" sz="2400" u="none" cap="none" strike="noStrike">
                <a:solidFill>
                  <a:srgbClr val="45515E"/>
                </a:solidFill>
                <a:latin typeface="Calibri"/>
                <a:ea typeface="Calibri"/>
                <a:cs typeface="Calibri"/>
                <a:sym typeface="Calibri"/>
              </a:rPr>
              <a:t> Maternal serum levels of PAPP-A in the first-trimester of pregnancy are decreased in pregnancies with fetal trisomies 21, 18 and 13</a:t>
            </a:r>
            <a:endParaRPr/>
          </a:p>
          <a:p>
            <a:pPr indent="-228600" lvl="1" marL="463550" marR="0" rtl="0" algn="l">
              <a:lnSpc>
                <a:spcPct val="90000"/>
              </a:lnSpc>
              <a:spcBef>
                <a:spcPts val="500"/>
              </a:spcBef>
              <a:spcAft>
                <a:spcPts val="0"/>
              </a:spcAft>
              <a:buClr>
                <a:srgbClr val="45515E"/>
              </a:buClr>
              <a:buSzPct val="100000"/>
              <a:buFont typeface="Courier New"/>
              <a:buChar char="o"/>
            </a:pPr>
            <a:r>
              <a:rPr b="0" i="0" lang="en-US" sz="2400" u="none" cap="none" strike="noStrike">
                <a:solidFill>
                  <a:srgbClr val="45515E"/>
                </a:solidFill>
                <a:latin typeface="Calibri"/>
                <a:ea typeface="Calibri"/>
                <a:cs typeface="Calibri"/>
                <a:sym typeface="Calibri"/>
              </a:rPr>
              <a:t>In PET it </a:t>
            </a:r>
            <a:r>
              <a:rPr b="1" i="0" lang="en-US" sz="2400" u="none" cap="none" strike="noStrike">
                <a:solidFill>
                  <a:srgbClr val="45515E"/>
                </a:solidFill>
                <a:latin typeface="Calibri"/>
                <a:ea typeface="Calibri"/>
                <a:cs typeface="Calibri"/>
                <a:sym typeface="Calibri"/>
              </a:rPr>
              <a:t>decreased</a:t>
            </a:r>
            <a:r>
              <a:rPr b="0" i="0" lang="en-US" sz="2400" u="none" cap="none" strike="noStrike">
                <a:solidFill>
                  <a:srgbClr val="45515E"/>
                </a:solidFill>
                <a:latin typeface="Calibri"/>
                <a:ea typeface="Calibri"/>
                <a:cs typeface="Calibri"/>
                <a:sym typeface="Calibri"/>
              </a:rPr>
              <a:t> during the 1</a:t>
            </a:r>
            <a:r>
              <a:rPr b="0" baseline="30000" i="0" lang="en-US" sz="2400" u="none" cap="none" strike="noStrike">
                <a:solidFill>
                  <a:srgbClr val="45515E"/>
                </a:solidFill>
                <a:latin typeface="Calibri"/>
                <a:ea typeface="Calibri"/>
                <a:cs typeface="Calibri"/>
                <a:sym typeface="Calibri"/>
              </a:rPr>
              <a:t>st</a:t>
            </a:r>
            <a:r>
              <a:rPr b="0" i="0" lang="en-US" sz="2400" u="none" cap="none" strike="noStrike">
                <a:solidFill>
                  <a:srgbClr val="45515E"/>
                </a:solidFill>
                <a:latin typeface="Calibri"/>
                <a:ea typeface="Calibri"/>
                <a:cs typeface="Calibri"/>
                <a:sym typeface="Calibri"/>
              </a:rPr>
              <a:t> -trimester, </a:t>
            </a:r>
            <a:r>
              <a:rPr b="1" i="0" lang="en-US" sz="2400" u="none" cap="none" strike="noStrike">
                <a:solidFill>
                  <a:srgbClr val="45515E"/>
                </a:solidFill>
                <a:latin typeface="Calibri"/>
                <a:ea typeface="Calibri"/>
                <a:cs typeface="Calibri"/>
                <a:sym typeface="Calibri"/>
              </a:rPr>
              <a:t>not significantly different in the </a:t>
            </a:r>
            <a:r>
              <a:rPr b="0" i="0" lang="en-US" sz="2400" u="none" cap="none" strike="noStrike">
                <a:solidFill>
                  <a:srgbClr val="45515E"/>
                </a:solidFill>
                <a:latin typeface="Calibri"/>
                <a:ea typeface="Calibri"/>
                <a:cs typeface="Calibri"/>
                <a:sym typeface="Calibri"/>
              </a:rPr>
              <a:t>2</a:t>
            </a:r>
            <a:r>
              <a:rPr b="0" baseline="30000" i="0" lang="en-US" sz="2400" u="none" cap="none" strike="noStrike">
                <a:solidFill>
                  <a:srgbClr val="45515E"/>
                </a:solidFill>
                <a:latin typeface="Calibri"/>
                <a:ea typeface="Calibri"/>
                <a:cs typeface="Calibri"/>
                <a:sym typeface="Calibri"/>
              </a:rPr>
              <a:t>nd</a:t>
            </a:r>
            <a:r>
              <a:rPr b="0" i="0" lang="en-US" sz="2400" u="none" cap="none" strike="noStrike">
                <a:solidFill>
                  <a:srgbClr val="45515E"/>
                </a:solidFill>
                <a:latin typeface="Calibri"/>
                <a:ea typeface="Calibri"/>
                <a:cs typeface="Calibri"/>
                <a:sym typeface="Calibri"/>
              </a:rPr>
              <a:t> -trimester and </a:t>
            </a:r>
            <a:r>
              <a:rPr b="1" i="0" lang="en-US" sz="2400" u="none" cap="none" strike="noStrike">
                <a:solidFill>
                  <a:srgbClr val="45515E"/>
                </a:solidFill>
                <a:latin typeface="Calibri"/>
                <a:ea typeface="Calibri"/>
                <a:cs typeface="Calibri"/>
                <a:sym typeface="Calibri"/>
              </a:rPr>
              <a:t>increased</a:t>
            </a:r>
            <a:r>
              <a:rPr b="0" i="0" lang="en-US" sz="2400" u="none" cap="none" strike="noStrike">
                <a:solidFill>
                  <a:srgbClr val="45515E"/>
                </a:solidFill>
                <a:latin typeface="Calibri"/>
                <a:ea typeface="Calibri"/>
                <a:cs typeface="Calibri"/>
                <a:sym typeface="Calibri"/>
              </a:rPr>
              <a:t> in the early 3</a:t>
            </a:r>
            <a:r>
              <a:rPr b="0" baseline="30000" i="0" lang="en-US" sz="2400" u="none" cap="none" strike="noStrike">
                <a:solidFill>
                  <a:srgbClr val="45515E"/>
                </a:solidFill>
                <a:latin typeface="Calibri"/>
                <a:ea typeface="Calibri"/>
                <a:cs typeface="Calibri"/>
                <a:sym typeface="Calibri"/>
              </a:rPr>
              <a:t>rd</a:t>
            </a:r>
            <a:r>
              <a:rPr b="0" i="0" lang="en-US" sz="2400" u="none" cap="none" strike="noStrike">
                <a:solidFill>
                  <a:srgbClr val="45515E"/>
                </a:solidFill>
                <a:latin typeface="Calibri"/>
                <a:ea typeface="Calibri"/>
                <a:cs typeface="Calibri"/>
                <a:sym typeface="Calibri"/>
              </a:rPr>
              <a:t> -trimester</a:t>
            </a:r>
            <a:endParaRPr/>
          </a:p>
          <a:p>
            <a:pPr indent="-77470" lvl="0" marL="228600" marR="0" rtl="0" algn="l">
              <a:lnSpc>
                <a:spcPct val="90000"/>
              </a:lnSpc>
              <a:spcBef>
                <a:spcPts val="1000"/>
              </a:spcBef>
              <a:spcAft>
                <a:spcPts val="0"/>
              </a:spcAft>
              <a:buClr>
                <a:srgbClr val="45515E"/>
              </a:buClr>
              <a:buSzPct val="100000"/>
              <a:buFont typeface="Noto Sans Symbols"/>
              <a:buNone/>
            </a:pPr>
            <a:r>
              <a:t/>
            </a:r>
            <a:endParaRPr sz="2800">
              <a:solidFill>
                <a:srgbClr val="45515E"/>
              </a:solidFill>
              <a:latin typeface="Calibri"/>
              <a:ea typeface="Calibri"/>
              <a:cs typeface="Calibri"/>
              <a:sym typeface="Calibri"/>
            </a:endParaRPr>
          </a:p>
        </p:txBody>
      </p:sp>
      <p:sp>
        <p:nvSpPr>
          <p:cNvPr id="2451" name="Google Shape;2451;p278"/>
          <p:cNvSpPr txBox="1"/>
          <p:nvPr/>
        </p:nvSpPr>
        <p:spPr>
          <a:xfrm>
            <a:off x="4318782" y="1305026"/>
            <a:ext cx="3480583" cy="4871938"/>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rgbClr val="45515E"/>
              </a:buClr>
              <a:buSzPts val="2400"/>
              <a:buFont typeface="Noto Sans Symbols"/>
              <a:buChar char="❖"/>
            </a:pPr>
            <a:r>
              <a:rPr lang="en-US" sz="2400">
                <a:solidFill>
                  <a:srgbClr val="45515E"/>
                </a:solidFill>
                <a:latin typeface="Calibri"/>
                <a:ea typeface="Calibri"/>
                <a:cs typeface="Calibri"/>
                <a:sym typeface="Calibri"/>
              </a:rPr>
              <a:t>Soluble FMS-like tyrosine kinase-1 (sFlt-1)</a:t>
            </a:r>
            <a:endParaRPr/>
          </a:p>
          <a:p>
            <a:pPr indent="-228600" lvl="1" marL="463550" marR="0" rtl="0" algn="l">
              <a:lnSpc>
                <a:spcPct val="90000"/>
              </a:lnSpc>
              <a:spcBef>
                <a:spcPts val="500"/>
              </a:spcBef>
              <a:spcAft>
                <a:spcPts val="0"/>
              </a:spcAft>
              <a:buClr>
                <a:srgbClr val="45515E"/>
              </a:buClr>
              <a:buSzPts val="2000"/>
              <a:buFont typeface="Courier New"/>
              <a:buChar char="o"/>
            </a:pPr>
            <a:r>
              <a:rPr b="0" i="0" lang="en-US" sz="2000" u="none" cap="none" strike="noStrike">
                <a:solidFill>
                  <a:srgbClr val="45515E"/>
                </a:solidFill>
                <a:latin typeface="Calibri"/>
                <a:ea typeface="Calibri"/>
                <a:cs typeface="Calibri"/>
                <a:sym typeface="Calibri"/>
              </a:rPr>
              <a:t>an anti-angiogenic factor that is thought to play a central role in the pathogenesis of PE</a:t>
            </a:r>
            <a:endParaRPr/>
          </a:p>
          <a:p>
            <a:pPr indent="-228600" lvl="1" marL="463550" marR="0" rtl="0" algn="l">
              <a:lnSpc>
                <a:spcPct val="90000"/>
              </a:lnSpc>
              <a:spcBef>
                <a:spcPts val="500"/>
              </a:spcBef>
              <a:spcAft>
                <a:spcPts val="0"/>
              </a:spcAft>
              <a:buClr>
                <a:srgbClr val="45515E"/>
              </a:buClr>
              <a:buSzPts val="2000"/>
              <a:buFont typeface="Courier New"/>
              <a:buChar char="o"/>
            </a:pPr>
            <a:r>
              <a:rPr b="0" i="0" lang="en-US" sz="2000" u="none" cap="none" strike="noStrike">
                <a:solidFill>
                  <a:srgbClr val="45515E"/>
                </a:solidFill>
                <a:latin typeface="Calibri"/>
                <a:ea typeface="Calibri"/>
                <a:cs typeface="Calibri"/>
                <a:sym typeface="Calibri"/>
              </a:rPr>
              <a:t>Exogenous sFLT-1 administered to pregnant rats induces hypertension, proteinuria, and glomerular endotheliosis</a:t>
            </a:r>
            <a:endParaRPr/>
          </a:p>
          <a:p>
            <a:pPr indent="-76200" lvl="0" marL="228600" marR="0" rtl="0" algn="l">
              <a:lnSpc>
                <a:spcPct val="90000"/>
              </a:lnSpc>
              <a:spcBef>
                <a:spcPts val="1000"/>
              </a:spcBef>
              <a:spcAft>
                <a:spcPts val="0"/>
              </a:spcAft>
              <a:buClr>
                <a:srgbClr val="45515E"/>
              </a:buClr>
              <a:buSzPts val="2400"/>
              <a:buFont typeface="Noto Sans Symbols"/>
              <a:buNone/>
            </a:pPr>
            <a:r>
              <a:t/>
            </a:r>
            <a:endParaRPr sz="2400">
              <a:solidFill>
                <a:srgbClr val="45515E"/>
              </a:solidFill>
              <a:latin typeface="Calibri"/>
              <a:ea typeface="Calibri"/>
              <a:cs typeface="Calibri"/>
              <a:sym typeface="Calibri"/>
            </a:endParaRPr>
          </a:p>
        </p:txBody>
      </p:sp>
    </p:spTree>
  </p:cSld>
  <p:clrMapOvr>
    <a:masterClrMapping/>
  </p:clrMapOvr>
</p:sld>
</file>

<file path=ppt/slides/slide3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5" name="Shape 2455"/>
        <p:cNvGrpSpPr/>
        <p:nvPr/>
      </p:nvGrpSpPr>
      <p:grpSpPr>
        <a:xfrm>
          <a:off x="0" y="0"/>
          <a:ext cx="0" cy="0"/>
          <a:chOff x="0" y="0"/>
          <a:chExt cx="0" cy="0"/>
        </a:xfrm>
      </p:grpSpPr>
      <p:sp>
        <p:nvSpPr>
          <p:cNvPr id="2456" name="Google Shape;2456;p279"/>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Screening at 11-13 weeks</a:t>
            </a:r>
            <a:endParaRPr/>
          </a:p>
        </p:txBody>
      </p:sp>
      <p:sp>
        <p:nvSpPr>
          <p:cNvPr id="2457" name="Google Shape;2457;p279"/>
          <p:cNvSpPr txBox="1"/>
          <p:nvPr>
            <p:ph idx="1" type="body"/>
          </p:nvPr>
        </p:nvSpPr>
        <p:spPr>
          <a:xfrm>
            <a:off x="838200" y="1306851"/>
            <a:ext cx="5181600" cy="487011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800"/>
              <a:buChar char="❖"/>
            </a:pPr>
            <a:r>
              <a:rPr lang="en-US"/>
              <a:t>Screening at 11-13 weeks</a:t>
            </a:r>
            <a:endParaRPr/>
          </a:p>
        </p:txBody>
      </p:sp>
      <p:pic>
        <p:nvPicPr>
          <p:cNvPr id="2458" name="Google Shape;2458;p279"/>
          <p:cNvPicPr preferRelativeResize="0"/>
          <p:nvPr/>
        </p:nvPicPr>
        <p:blipFill rotWithShape="1">
          <a:blip r:embed="rId3">
            <a:alphaModFix/>
          </a:blip>
          <a:srcRect b="0" l="0" r="0" t="0"/>
          <a:stretch/>
        </p:blipFill>
        <p:spPr>
          <a:xfrm>
            <a:off x="1040720" y="1306851"/>
            <a:ext cx="9479570" cy="5445457"/>
          </a:xfrm>
          <a:prstGeom prst="rect">
            <a:avLst/>
          </a:prstGeom>
          <a:noFill/>
          <a:ln>
            <a:noFill/>
          </a:ln>
        </p:spPr>
      </p:pic>
    </p:spTree>
  </p:cSld>
  <p:clrMapOvr>
    <a:masterClrMapping/>
  </p:clrMapOvr>
</p:sld>
</file>

<file path=ppt/slides/slide3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2" name="Shape 2462"/>
        <p:cNvGrpSpPr/>
        <p:nvPr/>
      </p:nvGrpSpPr>
      <p:grpSpPr>
        <a:xfrm>
          <a:off x="0" y="0"/>
          <a:ext cx="0" cy="0"/>
          <a:chOff x="0" y="0"/>
          <a:chExt cx="0" cy="0"/>
        </a:xfrm>
      </p:grpSpPr>
      <p:sp>
        <p:nvSpPr>
          <p:cNvPr id="2463" name="Google Shape;2463;p280"/>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Screening at 20-24 weeks</a:t>
            </a:r>
            <a:endParaRPr/>
          </a:p>
        </p:txBody>
      </p:sp>
      <p:pic>
        <p:nvPicPr>
          <p:cNvPr id="2464" name="Google Shape;2464;p280"/>
          <p:cNvPicPr preferRelativeResize="0"/>
          <p:nvPr>
            <p:ph idx="1" type="body"/>
          </p:nvPr>
        </p:nvPicPr>
        <p:blipFill rotWithShape="1">
          <a:blip r:embed="rId3">
            <a:alphaModFix/>
          </a:blip>
          <a:srcRect b="0" l="0" r="0" t="0"/>
          <a:stretch/>
        </p:blipFill>
        <p:spPr>
          <a:xfrm>
            <a:off x="1430828" y="1231669"/>
            <a:ext cx="9261764" cy="5126182"/>
          </a:xfrm>
          <a:prstGeom prst="rect">
            <a:avLst/>
          </a:prstGeom>
          <a:noFill/>
          <a:ln>
            <a:noFill/>
          </a:ln>
        </p:spPr>
      </p:pic>
    </p:spTree>
  </p:cSld>
  <p:clrMapOvr>
    <a:masterClrMapping/>
  </p:clrMapOvr>
</p:sld>
</file>

<file path=ppt/slides/slide3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8" name="Shape 2468"/>
        <p:cNvGrpSpPr/>
        <p:nvPr/>
      </p:nvGrpSpPr>
      <p:grpSpPr>
        <a:xfrm>
          <a:off x="0" y="0"/>
          <a:ext cx="0" cy="0"/>
          <a:chOff x="0" y="0"/>
          <a:chExt cx="0" cy="0"/>
        </a:xfrm>
      </p:grpSpPr>
      <p:sp>
        <p:nvSpPr>
          <p:cNvPr id="2469" name="Google Shape;2469;p281"/>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Screening at 30-34 weeks</a:t>
            </a:r>
            <a:endParaRPr/>
          </a:p>
        </p:txBody>
      </p:sp>
      <p:pic>
        <p:nvPicPr>
          <p:cNvPr id="2470" name="Google Shape;2470;p281"/>
          <p:cNvPicPr preferRelativeResize="0"/>
          <p:nvPr>
            <p:ph idx="1" type="body"/>
          </p:nvPr>
        </p:nvPicPr>
        <p:blipFill rotWithShape="1">
          <a:blip r:embed="rId3">
            <a:alphaModFix/>
          </a:blip>
          <a:srcRect b="0" l="0" r="0" t="0"/>
          <a:stretch/>
        </p:blipFill>
        <p:spPr>
          <a:xfrm>
            <a:off x="1724198" y="1383484"/>
            <a:ext cx="8271164" cy="4839057"/>
          </a:xfrm>
          <a:prstGeom prst="rect">
            <a:avLst/>
          </a:prstGeom>
          <a:noFill/>
          <a:ln>
            <a:noFill/>
          </a:ln>
        </p:spPr>
      </p:pic>
    </p:spTree>
  </p:cSld>
  <p:clrMapOvr>
    <a:masterClrMapping/>
  </p:clrMapOvr>
</p:sld>
</file>

<file path=ppt/slides/slide3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4" name="Shape 2474"/>
        <p:cNvGrpSpPr/>
        <p:nvPr/>
      </p:nvGrpSpPr>
      <p:grpSpPr>
        <a:xfrm>
          <a:off x="0" y="0"/>
          <a:ext cx="0" cy="0"/>
          <a:chOff x="0" y="0"/>
          <a:chExt cx="0" cy="0"/>
        </a:xfrm>
      </p:grpSpPr>
      <p:sp>
        <p:nvSpPr>
          <p:cNvPr id="2475" name="Google Shape;2475;p282"/>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Treatment of PET</a:t>
            </a:r>
            <a:endParaRPr/>
          </a:p>
        </p:txBody>
      </p:sp>
      <p:sp>
        <p:nvSpPr>
          <p:cNvPr id="2476" name="Google Shape;2476;p282"/>
          <p:cNvSpPr txBox="1"/>
          <p:nvPr>
            <p:ph idx="1" type="body"/>
          </p:nvPr>
        </p:nvSpPr>
        <p:spPr>
          <a:xfrm>
            <a:off x="838200" y="1306851"/>
            <a:ext cx="5181600" cy="4870112"/>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rgbClr val="45515E"/>
              </a:buClr>
              <a:buSzPts val="2800"/>
              <a:buChar char="❖"/>
            </a:pPr>
            <a:r>
              <a:rPr lang="en-US"/>
              <a:t>Treatment of chronic hypertension in pregnancy </a:t>
            </a:r>
            <a:endParaRPr/>
          </a:p>
          <a:p>
            <a:pPr indent="-228600" lvl="1" marL="463550" rtl="0" algn="l">
              <a:lnSpc>
                <a:spcPct val="90000"/>
              </a:lnSpc>
              <a:spcBef>
                <a:spcPts val="500"/>
              </a:spcBef>
              <a:spcAft>
                <a:spcPts val="0"/>
              </a:spcAft>
              <a:buClr>
                <a:srgbClr val="45515E"/>
              </a:buClr>
              <a:buSzPts val="2400"/>
              <a:buChar char="o"/>
            </a:pPr>
            <a:r>
              <a:rPr lang="en-US"/>
              <a:t>Start antihypertensive SBP&gt;= 140 mmHg , DBP&gt;=90 mmHg</a:t>
            </a:r>
            <a:endParaRPr/>
          </a:p>
          <a:p>
            <a:pPr indent="-228600" lvl="1" marL="463550" rtl="0" algn="l">
              <a:lnSpc>
                <a:spcPct val="90000"/>
              </a:lnSpc>
              <a:spcBef>
                <a:spcPts val="500"/>
              </a:spcBef>
              <a:spcAft>
                <a:spcPts val="0"/>
              </a:spcAft>
              <a:buClr>
                <a:srgbClr val="45515E"/>
              </a:buClr>
              <a:buSzPts val="2400"/>
              <a:buChar char="o"/>
            </a:pPr>
            <a:r>
              <a:rPr lang="en-US"/>
              <a:t>Consider </a:t>
            </a:r>
            <a:r>
              <a:rPr lang="en-US" u="sng"/>
              <a:t>labetalol</a:t>
            </a:r>
            <a:endParaRPr/>
          </a:p>
          <a:p>
            <a:pPr indent="-228600" lvl="1" marL="463550" rtl="0" algn="l">
              <a:lnSpc>
                <a:spcPct val="90000"/>
              </a:lnSpc>
              <a:spcBef>
                <a:spcPts val="500"/>
              </a:spcBef>
              <a:spcAft>
                <a:spcPts val="0"/>
              </a:spcAft>
              <a:buClr>
                <a:srgbClr val="45515E"/>
              </a:buClr>
              <a:buSzPts val="2400"/>
              <a:buChar char="o"/>
            </a:pPr>
            <a:r>
              <a:rPr lang="en-US"/>
              <a:t>Consider </a:t>
            </a:r>
            <a:r>
              <a:rPr lang="en-US" u="sng"/>
              <a:t>Nifedipne</a:t>
            </a:r>
            <a:r>
              <a:rPr lang="en-US"/>
              <a:t> for women in whom labetalol is not suitable</a:t>
            </a:r>
            <a:endParaRPr/>
          </a:p>
          <a:p>
            <a:pPr indent="-228600" lvl="1" marL="463550" rtl="0" algn="l">
              <a:lnSpc>
                <a:spcPct val="90000"/>
              </a:lnSpc>
              <a:spcBef>
                <a:spcPts val="500"/>
              </a:spcBef>
              <a:spcAft>
                <a:spcPts val="0"/>
              </a:spcAft>
              <a:buClr>
                <a:srgbClr val="45515E"/>
              </a:buClr>
              <a:buSzPts val="2400"/>
              <a:buChar char="o"/>
            </a:pPr>
            <a:r>
              <a:rPr lang="en-US"/>
              <a:t>Consider </a:t>
            </a:r>
            <a:r>
              <a:rPr lang="en-US" u="sng"/>
              <a:t>methyldopa</a:t>
            </a:r>
            <a:r>
              <a:rPr lang="en-US"/>
              <a:t> if both labetalol and Nifedipne are not suitable</a:t>
            </a:r>
            <a:endParaRPr/>
          </a:p>
          <a:p>
            <a:pPr indent="-228600" lvl="1" marL="463550" rtl="0" algn="l">
              <a:lnSpc>
                <a:spcPct val="90000"/>
              </a:lnSpc>
              <a:spcBef>
                <a:spcPts val="500"/>
              </a:spcBef>
              <a:spcAft>
                <a:spcPts val="0"/>
              </a:spcAft>
              <a:buClr>
                <a:srgbClr val="45515E"/>
              </a:buClr>
              <a:buSzPts val="2400"/>
              <a:buChar char="o"/>
            </a:pPr>
            <a:r>
              <a:rPr lang="en-US"/>
              <a:t>Offer pregnant women with chronic hypertension </a:t>
            </a:r>
            <a:r>
              <a:rPr lang="en-US" u="sng"/>
              <a:t>aspirin </a:t>
            </a:r>
            <a:r>
              <a:rPr lang="en-US"/>
              <a:t>75 mg-150 mg once at </a:t>
            </a:r>
            <a:r>
              <a:rPr i="1" lang="en-US" u="sng"/>
              <a:t>night from 12 week </a:t>
            </a:r>
            <a:endParaRPr/>
          </a:p>
        </p:txBody>
      </p:sp>
      <p:sp>
        <p:nvSpPr>
          <p:cNvPr id="2477" name="Google Shape;2477;p282"/>
          <p:cNvSpPr txBox="1"/>
          <p:nvPr>
            <p:ph idx="2" type="body"/>
          </p:nvPr>
        </p:nvSpPr>
        <p:spPr>
          <a:xfrm>
            <a:off x="6172200" y="1306851"/>
            <a:ext cx="5181600" cy="4870112"/>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rgbClr val="45515E"/>
              </a:buClr>
              <a:buSzPts val="2800"/>
              <a:buChar char="❖"/>
            </a:pPr>
            <a:r>
              <a:rPr lang="en-US"/>
              <a:t>Acute treatment of severe hypertension:</a:t>
            </a:r>
            <a:endParaRPr/>
          </a:p>
          <a:p>
            <a:pPr indent="-228600" lvl="1" marL="463550" rtl="0" algn="l">
              <a:lnSpc>
                <a:spcPct val="90000"/>
              </a:lnSpc>
              <a:spcBef>
                <a:spcPts val="500"/>
              </a:spcBef>
              <a:spcAft>
                <a:spcPts val="0"/>
              </a:spcAft>
              <a:buClr>
                <a:srgbClr val="45515E"/>
              </a:buClr>
              <a:buSzPts val="2400"/>
              <a:buChar char="o"/>
            </a:pPr>
            <a:r>
              <a:rPr lang="en-US" u="sng"/>
              <a:t>Hydralazine</a:t>
            </a:r>
            <a:r>
              <a:rPr lang="en-US"/>
              <a:t>: 5mg IV repeated every 20-30 min.</a:t>
            </a:r>
            <a:endParaRPr/>
          </a:p>
          <a:p>
            <a:pPr indent="-228600" lvl="1" marL="463550" rtl="0" algn="l">
              <a:lnSpc>
                <a:spcPct val="90000"/>
              </a:lnSpc>
              <a:spcBef>
                <a:spcPts val="500"/>
              </a:spcBef>
              <a:spcAft>
                <a:spcPts val="0"/>
              </a:spcAft>
              <a:buClr>
                <a:srgbClr val="45515E"/>
              </a:buClr>
              <a:buSzPts val="2400"/>
              <a:buChar char="o"/>
            </a:pPr>
            <a:r>
              <a:rPr lang="en-US" u="sng"/>
              <a:t>Nifedipine</a:t>
            </a:r>
            <a:r>
              <a:rPr lang="en-US"/>
              <a:t>: 10mg orally repeated at 30 min. IV infusion can be used in severe cases.</a:t>
            </a:r>
            <a:endParaRPr/>
          </a:p>
          <a:p>
            <a:pPr indent="-228600" lvl="1" marL="463550" rtl="0" algn="l">
              <a:lnSpc>
                <a:spcPct val="90000"/>
              </a:lnSpc>
              <a:spcBef>
                <a:spcPts val="500"/>
              </a:spcBef>
              <a:spcAft>
                <a:spcPts val="0"/>
              </a:spcAft>
              <a:buClr>
                <a:srgbClr val="45515E"/>
              </a:buClr>
              <a:buSzPts val="2400"/>
              <a:buChar char="o"/>
            </a:pPr>
            <a:r>
              <a:rPr lang="en-US" u="sng"/>
              <a:t>Labetalo</a:t>
            </a:r>
            <a:r>
              <a:rPr lang="en-US"/>
              <a:t>l:10-20mg IV .</a:t>
            </a:r>
            <a:br>
              <a:rPr lang="en-US"/>
            </a:br>
            <a:r>
              <a:rPr lang="en-US"/>
              <a:t>The dose can be doubled every 10 minutes if proper response is not achieved.</a:t>
            </a:r>
            <a:endParaRPr/>
          </a:p>
          <a:p>
            <a:pPr indent="-228600" lvl="1" marL="463550" rtl="0" algn="l">
              <a:lnSpc>
                <a:spcPct val="90000"/>
              </a:lnSpc>
              <a:spcBef>
                <a:spcPts val="500"/>
              </a:spcBef>
              <a:spcAft>
                <a:spcPts val="0"/>
              </a:spcAft>
              <a:buClr>
                <a:srgbClr val="45515E"/>
              </a:buClr>
              <a:buSzPts val="2400"/>
              <a:buChar char="o"/>
            </a:pPr>
            <a:r>
              <a:rPr b="1" lang="en-US" u="sng"/>
              <a:t>Magnesium Sulphate should be given in the management of all cases of severe preeclampsia to prevent eclampsia</a:t>
            </a:r>
            <a:endParaRPr/>
          </a:p>
        </p:txBody>
      </p:sp>
    </p:spTree>
  </p:cSld>
  <p:clrMapOvr>
    <a:masterClrMapping/>
  </p:clrMapOvr>
</p:sld>
</file>

<file path=ppt/slides/slide3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1" name="Shape 2481"/>
        <p:cNvGrpSpPr/>
        <p:nvPr/>
      </p:nvGrpSpPr>
      <p:grpSpPr>
        <a:xfrm>
          <a:off x="0" y="0"/>
          <a:ext cx="0" cy="0"/>
          <a:chOff x="0" y="0"/>
          <a:chExt cx="0" cy="0"/>
        </a:xfrm>
      </p:grpSpPr>
      <p:sp>
        <p:nvSpPr>
          <p:cNvPr id="2482" name="Google Shape;2482;p283"/>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Magnesium Sulfate (MgSO4)</a:t>
            </a:r>
            <a:endParaRPr/>
          </a:p>
        </p:txBody>
      </p:sp>
      <p:sp>
        <p:nvSpPr>
          <p:cNvPr id="2483" name="Google Shape;2483;p283"/>
          <p:cNvSpPr txBox="1"/>
          <p:nvPr>
            <p:ph idx="1" type="body"/>
          </p:nvPr>
        </p:nvSpPr>
        <p:spPr>
          <a:xfrm>
            <a:off x="838200" y="1306851"/>
            <a:ext cx="5181600" cy="487011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800"/>
              <a:buChar char="❖"/>
            </a:pPr>
            <a:r>
              <a:rPr lang="en-US"/>
              <a:t>It can be given IV or IM or SC</a:t>
            </a:r>
            <a:endParaRPr/>
          </a:p>
          <a:p>
            <a:pPr indent="-228600" lvl="0" marL="228600" rtl="0" algn="l">
              <a:lnSpc>
                <a:spcPct val="90000"/>
              </a:lnSpc>
              <a:spcBef>
                <a:spcPts val="1000"/>
              </a:spcBef>
              <a:spcAft>
                <a:spcPts val="0"/>
              </a:spcAft>
              <a:buClr>
                <a:srgbClr val="45515E"/>
              </a:buClr>
              <a:buSzPts val="2800"/>
              <a:buChar char="❖"/>
            </a:pPr>
            <a:r>
              <a:rPr lang="en-US"/>
              <a:t>The therapeutic level is 4-7mEq/L</a:t>
            </a:r>
            <a:endParaRPr/>
          </a:p>
          <a:p>
            <a:pPr indent="-228600" lvl="0" marL="228600" rtl="0" algn="l">
              <a:lnSpc>
                <a:spcPct val="90000"/>
              </a:lnSpc>
              <a:spcBef>
                <a:spcPts val="1000"/>
              </a:spcBef>
              <a:spcAft>
                <a:spcPts val="0"/>
              </a:spcAft>
              <a:buClr>
                <a:srgbClr val="45515E"/>
              </a:buClr>
              <a:buSzPts val="2800"/>
              <a:buChar char="❖"/>
            </a:pPr>
            <a:r>
              <a:rPr lang="en-US"/>
              <a:t>The total dose of MgSO4 should not exceed 24 gms in 24 hours </a:t>
            </a:r>
            <a:endParaRPr/>
          </a:p>
          <a:p>
            <a:pPr indent="-228600" lvl="0" marL="228600" rtl="0" algn="l">
              <a:lnSpc>
                <a:spcPct val="90000"/>
              </a:lnSpc>
              <a:spcBef>
                <a:spcPts val="1000"/>
              </a:spcBef>
              <a:spcAft>
                <a:spcPts val="0"/>
              </a:spcAft>
              <a:buClr>
                <a:srgbClr val="45515E"/>
              </a:buClr>
              <a:buSzPts val="2800"/>
              <a:buChar char="❖"/>
            </a:pPr>
            <a:r>
              <a:rPr lang="en-US"/>
              <a:t>Is stopped 24 hours after delivery</a:t>
            </a:r>
            <a:endParaRPr/>
          </a:p>
          <a:p>
            <a:pPr indent="-228600" lvl="0" marL="228600" rtl="0" algn="l">
              <a:lnSpc>
                <a:spcPct val="90000"/>
              </a:lnSpc>
              <a:spcBef>
                <a:spcPts val="1000"/>
              </a:spcBef>
              <a:spcAft>
                <a:spcPts val="0"/>
              </a:spcAft>
              <a:buClr>
                <a:srgbClr val="45515E"/>
              </a:buClr>
              <a:buSzPts val="2800"/>
              <a:buChar char="❖"/>
            </a:pPr>
            <a:r>
              <a:rPr lang="en-US"/>
              <a:t> Antidote is ca gluconate</a:t>
            </a:r>
            <a:endParaRPr/>
          </a:p>
          <a:p>
            <a:pPr indent="-50800" lvl="0" marL="228600" rtl="0" algn="l">
              <a:lnSpc>
                <a:spcPct val="90000"/>
              </a:lnSpc>
              <a:spcBef>
                <a:spcPts val="1000"/>
              </a:spcBef>
              <a:spcAft>
                <a:spcPts val="0"/>
              </a:spcAft>
              <a:buClr>
                <a:srgbClr val="45515E"/>
              </a:buClr>
              <a:buSzPts val="2800"/>
              <a:buNone/>
            </a:pPr>
            <a:r>
              <a:t/>
            </a:r>
            <a:endParaRPr/>
          </a:p>
          <a:p>
            <a:pPr indent="-50800" lvl="0" marL="228600" rtl="0" algn="l">
              <a:lnSpc>
                <a:spcPct val="90000"/>
              </a:lnSpc>
              <a:spcBef>
                <a:spcPts val="1000"/>
              </a:spcBef>
              <a:spcAft>
                <a:spcPts val="0"/>
              </a:spcAft>
              <a:buClr>
                <a:srgbClr val="45515E"/>
              </a:buClr>
              <a:buSzPts val="2800"/>
              <a:buNone/>
            </a:pPr>
            <a:r>
              <a:t/>
            </a:r>
            <a:endParaRPr/>
          </a:p>
        </p:txBody>
      </p:sp>
      <p:sp>
        <p:nvSpPr>
          <p:cNvPr id="2484" name="Google Shape;2484;p283"/>
          <p:cNvSpPr txBox="1"/>
          <p:nvPr>
            <p:ph idx="2" type="body"/>
          </p:nvPr>
        </p:nvSpPr>
        <p:spPr>
          <a:xfrm>
            <a:off x="6172200" y="1306851"/>
            <a:ext cx="5501640" cy="487011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800"/>
              <a:buChar char="❖"/>
            </a:pPr>
            <a:r>
              <a:rPr lang="en-US"/>
              <a:t>The dose of MgSO4 is monitored by: </a:t>
            </a:r>
            <a:endParaRPr/>
          </a:p>
          <a:p>
            <a:pPr indent="-228600" lvl="1" marL="463550" rtl="0" algn="l">
              <a:lnSpc>
                <a:spcPct val="90000"/>
              </a:lnSpc>
              <a:spcBef>
                <a:spcPts val="500"/>
              </a:spcBef>
              <a:spcAft>
                <a:spcPts val="0"/>
              </a:spcAft>
              <a:buClr>
                <a:srgbClr val="45515E"/>
              </a:buClr>
              <a:buSzPts val="2400"/>
              <a:buChar char="o"/>
            </a:pPr>
            <a:r>
              <a:rPr lang="en-US"/>
              <a:t>Preserved patellar reflex. (7-10 mEq/L) </a:t>
            </a:r>
            <a:endParaRPr/>
          </a:p>
          <a:p>
            <a:pPr indent="-228600" lvl="1" marL="463550" rtl="0" algn="l">
              <a:lnSpc>
                <a:spcPct val="90000"/>
              </a:lnSpc>
              <a:spcBef>
                <a:spcPts val="500"/>
              </a:spcBef>
              <a:spcAft>
                <a:spcPts val="0"/>
              </a:spcAft>
              <a:buClr>
                <a:srgbClr val="45515E"/>
              </a:buClr>
              <a:buSzPts val="2400"/>
              <a:buChar char="o"/>
            </a:pPr>
            <a:r>
              <a:rPr lang="en-US"/>
              <a:t>Respiratory rate &gt;16/min. (10-13 mEq/L) </a:t>
            </a:r>
            <a:endParaRPr/>
          </a:p>
          <a:p>
            <a:pPr indent="-228600" lvl="1" marL="463550" rtl="0" algn="l">
              <a:lnSpc>
                <a:spcPct val="90000"/>
              </a:lnSpc>
              <a:spcBef>
                <a:spcPts val="500"/>
              </a:spcBef>
              <a:spcAft>
                <a:spcPts val="0"/>
              </a:spcAft>
              <a:buClr>
                <a:srgbClr val="45515E"/>
              </a:buClr>
              <a:buSzPts val="2400"/>
              <a:buChar char="o"/>
            </a:pPr>
            <a:r>
              <a:rPr lang="en-US"/>
              <a:t>Urine output &gt;100ml/4hours. (15-25 mEq/L) </a:t>
            </a:r>
            <a:endParaRPr/>
          </a:p>
          <a:p>
            <a:pPr indent="-228600" lvl="1" marL="463550" rtl="0" algn="l">
              <a:lnSpc>
                <a:spcPct val="90000"/>
              </a:lnSpc>
              <a:spcBef>
                <a:spcPts val="500"/>
              </a:spcBef>
              <a:spcAft>
                <a:spcPts val="0"/>
              </a:spcAft>
              <a:buClr>
                <a:srgbClr val="45515E"/>
              </a:buClr>
              <a:buSzPts val="2400"/>
              <a:buChar char="o"/>
            </a:pPr>
            <a:r>
              <a:rPr lang="en-US"/>
              <a:t>Serum Mg++ level. </a:t>
            </a:r>
            <a:endParaRPr/>
          </a:p>
        </p:txBody>
      </p:sp>
    </p:spTree>
  </p:cSld>
  <p:clrMapOvr>
    <a:masterClrMapping/>
  </p:clrMapOvr>
</p:sld>
</file>

<file path=ppt/slides/slide3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8" name="Shape 2488"/>
        <p:cNvGrpSpPr/>
        <p:nvPr/>
      </p:nvGrpSpPr>
      <p:grpSpPr>
        <a:xfrm>
          <a:off x="0" y="0"/>
          <a:ext cx="0" cy="0"/>
          <a:chOff x="0" y="0"/>
          <a:chExt cx="0" cy="0"/>
        </a:xfrm>
      </p:grpSpPr>
      <p:sp>
        <p:nvSpPr>
          <p:cNvPr id="2489" name="Google Shape;2489;p284"/>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rgbClr val="45515E"/>
              </a:buClr>
              <a:buSzPct val="100000"/>
              <a:buFont typeface="Calibri"/>
              <a:buNone/>
            </a:pPr>
            <a:r>
              <a:rPr lang="en-US"/>
              <a:t>Treatment of chronic hypertension in pregnancy</a:t>
            </a:r>
            <a:endParaRPr/>
          </a:p>
        </p:txBody>
      </p:sp>
      <p:sp>
        <p:nvSpPr>
          <p:cNvPr id="2490" name="Google Shape;2490;p284"/>
          <p:cNvSpPr txBox="1"/>
          <p:nvPr>
            <p:ph idx="1" type="body"/>
          </p:nvPr>
        </p:nvSpPr>
        <p:spPr>
          <a:xfrm>
            <a:off x="838199" y="1306851"/>
            <a:ext cx="10515599" cy="4870112"/>
          </a:xfrm>
          <a:prstGeom prst="rect">
            <a:avLst/>
          </a:prstGeom>
          <a:noFill/>
          <a:ln>
            <a:noFill/>
          </a:ln>
        </p:spPr>
        <p:txBody>
          <a:bodyPr anchorCtr="0" anchor="t" bIns="45700" lIns="91425" spcFirstLastPara="1" rIns="91425" wrap="square" tIns="45700">
            <a:normAutofit fontScale="92500" lnSpcReduction="10000"/>
          </a:bodyPr>
          <a:lstStyle/>
          <a:p>
            <a:pPr indent="-228600" lvl="0" marL="228600" rtl="0" algn="l">
              <a:lnSpc>
                <a:spcPct val="90000"/>
              </a:lnSpc>
              <a:spcBef>
                <a:spcPts val="0"/>
              </a:spcBef>
              <a:spcAft>
                <a:spcPts val="0"/>
              </a:spcAft>
              <a:buClr>
                <a:srgbClr val="45515E"/>
              </a:buClr>
              <a:buSzPct val="100000"/>
              <a:buChar char="❖"/>
            </a:pPr>
            <a:r>
              <a:rPr lang="en-US"/>
              <a:t> STOP : </a:t>
            </a:r>
            <a:endParaRPr/>
          </a:p>
          <a:p>
            <a:pPr indent="-228600" lvl="1" marL="685800" rtl="0" algn="l">
              <a:lnSpc>
                <a:spcPct val="90000"/>
              </a:lnSpc>
              <a:spcBef>
                <a:spcPts val="500"/>
              </a:spcBef>
              <a:spcAft>
                <a:spcPts val="0"/>
              </a:spcAft>
              <a:buClr>
                <a:srgbClr val="45515E"/>
              </a:buClr>
              <a:buSzPct val="100000"/>
              <a:buChar char="o"/>
            </a:pPr>
            <a:r>
              <a:rPr lang="en-US"/>
              <a:t>ACE inhibitors or ARBs ( within 2 days of notification of pregnancy  </a:t>
            </a:r>
            <a:endParaRPr/>
          </a:p>
          <a:p>
            <a:pPr indent="-228600" lvl="1" marL="685800" rtl="0" algn="l">
              <a:lnSpc>
                <a:spcPct val="90000"/>
              </a:lnSpc>
              <a:spcBef>
                <a:spcPts val="500"/>
              </a:spcBef>
              <a:spcAft>
                <a:spcPts val="0"/>
              </a:spcAft>
              <a:buClr>
                <a:srgbClr val="45515E"/>
              </a:buClr>
              <a:buSzPct val="100000"/>
              <a:buChar char="o"/>
            </a:pPr>
            <a:r>
              <a:rPr lang="en-US"/>
              <a:t>Diuretics </a:t>
            </a:r>
            <a:endParaRPr/>
          </a:p>
          <a:p>
            <a:pPr indent="-228600" lvl="0" marL="228600" rtl="0" algn="l">
              <a:lnSpc>
                <a:spcPct val="90000"/>
              </a:lnSpc>
              <a:spcBef>
                <a:spcPts val="1000"/>
              </a:spcBef>
              <a:spcAft>
                <a:spcPts val="0"/>
              </a:spcAft>
              <a:buClr>
                <a:srgbClr val="45515E"/>
              </a:buClr>
              <a:buSzPct val="100000"/>
              <a:buChar char="❖"/>
            </a:pPr>
            <a:r>
              <a:rPr lang="en-US"/>
              <a:t>Time of delivery </a:t>
            </a:r>
            <a:endParaRPr/>
          </a:p>
          <a:p>
            <a:pPr indent="-228600" lvl="1" marL="685800" rtl="0" algn="l">
              <a:lnSpc>
                <a:spcPct val="90000"/>
              </a:lnSpc>
              <a:spcBef>
                <a:spcPts val="500"/>
              </a:spcBef>
              <a:spcAft>
                <a:spcPts val="0"/>
              </a:spcAft>
              <a:buClr>
                <a:srgbClr val="45515E"/>
              </a:buClr>
              <a:buSzPct val="100000"/>
              <a:buChar char="o"/>
            </a:pPr>
            <a:r>
              <a:rPr lang="en-US"/>
              <a:t>In chronic hypertension  no induce delivery before 37 weeks if BP lower 160/110</a:t>
            </a:r>
            <a:endParaRPr/>
          </a:p>
          <a:p>
            <a:pPr indent="-228600" lvl="1" marL="685800" rtl="0" algn="l">
              <a:lnSpc>
                <a:spcPct val="90000"/>
              </a:lnSpc>
              <a:spcBef>
                <a:spcPts val="500"/>
              </a:spcBef>
              <a:spcAft>
                <a:spcPts val="0"/>
              </a:spcAft>
              <a:buClr>
                <a:srgbClr val="45515E"/>
              </a:buClr>
              <a:buSzPct val="100000"/>
              <a:buChar char="o"/>
            </a:pPr>
            <a:r>
              <a:rPr lang="en-US"/>
              <a:t>After 37 weeks depends on senior obstetrician decision</a:t>
            </a:r>
            <a:endParaRPr/>
          </a:p>
          <a:p>
            <a:pPr indent="-228600" lvl="0" marL="228600" rtl="0" algn="l">
              <a:lnSpc>
                <a:spcPct val="90000"/>
              </a:lnSpc>
              <a:spcBef>
                <a:spcPts val="1000"/>
              </a:spcBef>
              <a:spcAft>
                <a:spcPts val="0"/>
              </a:spcAft>
              <a:buClr>
                <a:srgbClr val="45515E"/>
              </a:buClr>
              <a:buSzPct val="100000"/>
              <a:buChar char="❖"/>
            </a:pPr>
            <a:r>
              <a:rPr lang="en-US"/>
              <a:t>Antenatal appointments </a:t>
            </a:r>
            <a:endParaRPr/>
          </a:p>
          <a:p>
            <a:pPr indent="-228600" lvl="1" marL="685800" rtl="0" algn="l">
              <a:lnSpc>
                <a:spcPct val="90000"/>
              </a:lnSpc>
              <a:spcBef>
                <a:spcPts val="500"/>
              </a:spcBef>
              <a:spcAft>
                <a:spcPts val="0"/>
              </a:spcAft>
              <a:buClr>
                <a:srgbClr val="45515E"/>
              </a:buClr>
              <a:buSzPct val="100000"/>
              <a:buChar char="o"/>
            </a:pPr>
            <a:r>
              <a:rPr lang="en-US"/>
              <a:t>Weekly if HTN poorly controlled or admission </a:t>
            </a:r>
            <a:endParaRPr/>
          </a:p>
          <a:p>
            <a:pPr indent="-228600" lvl="1" marL="685800" rtl="0" algn="l">
              <a:lnSpc>
                <a:spcPct val="90000"/>
              </a:lnSpc>
              <a:spcBef>
                <a:spcPts val="500"/>
              </a:spcBef>
              <a:spcAft>
                <a:spcPts val="0"/>
              </a:spcAft>
              <a:buClr>
                <a:srgbClr val="45515E"/>
              </a:buClr>
              <a:buSzPct val="100000"/>
              <a:buChar char="o"/>
            </a:pPr>
            <a:r>
              <a:rPr lang="en-US"/>
              <a:t>Every 2 to 4 weeks if well controlled</a:t>
            </a:r>
            <a:endParaRPr/>
          </a:p>
          <a:p>
            <a:pPr indent="-228600" lvl="0" marL="228600" rtl="0" algn="l">
              <a:lnSpc>
                <a:spcPct val="90000"/>
              </a:lnSpc>
              <a:spcBef>
                <a:spcPts val="1000"/>
              </a:spcBef>
              <a:spcAft>
                <a:spcPts val="0"/>
              </a:spcAft>
              <a:buClr>
                <a:srgbClr val="45515E"/>
              </a:buClr>
              <a:buSzPct val="100000"/>
              <a:buChar char="❖"/>
            </a:pPr>
            <a:r>
              <a:rPr lang="en-US"/>
              <a:t>ACE case fetal renal damage</a:t>
            </a:r>
            <a:endParaRPr/>
          </a:p>
          <a:p>
            <a:pPr indent="-228600" lvl="0" marL="228600" rtl="0" algn="l">
              <a:lnSpc>
                <a:spcPct val="90000"/>
              </a:lnSpc>
              <a:spcBef>
                <a:spcPts val="1000"/>
              </a:spcBef>
              <a:spcAft>
                <a:spcPts val="0"/>
              </a:spcAft>
              <a:buClr>
                <a:srgbClr val="45515E"/>
              </a:buClr>
              <a:buSzPct val="100000"/>
              <a:buChar char="❖"/>
            </a:pPr>
            <a:r>
              <a:rPr lang="en-US"/>
              <a:t>ARB cases fetal  renal failure  lung dysplasia cranial hypoplasia ,Limb contractures and fetal death</a:t>
            </a:r>
            <a:endParaRPr/>
          </a:p>
          <a:p>
            <a:pPr indent="-64135" lvl="0" marL="228600" rtl="0" algn="l">
              <a:lnSpc>
                <a:spcPct val="90000"/>
              </a:lnSpc>
              <a:spcBef>
                <a:spcPts val="1000"/>
              </a:spcBef>
              <a:spcAft>
                <a:spcPts val="0"/>
              </a:spcAft>
              <a:buClr>
                <a:srgbClr val="45515E"/>
              </a:buClr>
              <a:buSzPct val="100000"/>
              <a:buNone/>
            </a:pPr>
            <a:r>
              <a:t/>
            </a:r>
            <a:endParaRPr/>
          </a:p>
          <a:p>
            <a:pPr indent="-64135" lvl="0" marL="228600" rtl="0" algn="l">
              <a:lnSpc>
                <a:spcPct val="90000"/>
              </a:lnSpc>
              <a:spcBef>
                <a:spcPts val="1000"/>
              </a:spcBef>
              <a:spcAft>
                <a:spcPts val="0"/>
              </a:spcAft>
              <a:buClr>
                <a:srgbClr val="45515E"/>
              </a:buClr>
              <a:buSzPct val="100000"/>
              <a:buNone/>
            </a:pPr>
            <a:r>
              <a:t/>
            </a:r>
            <a:endParaRPr/>
          </a:p>
          <a:p>
            <a:pPr indent="-64135" lvl="0" marL="228600" rtl="0" algn="l">
              <a:lnSpc>
                <a:spcPct val="90000"/>
              </a:lnSpc>
              <a:spcBef>
                <a:spcPts val="1000"/>
              </a:spcBef>
              <a:spcAft>
                <a:spcPts val="0"/>
              </a:spcAft>
              <a:buClr>
                <a:srgbClr val="45515E"/>
              </a:buClr>
              <a:buSzPct val="100000"/>
              <a:buNone/>
            </a:pPr>
            <a:r>
              <a:t/>
            </a:r>
            <a:endParaRPr b="1"/>
          </a:p>
          <a:p>
            <a:pPr indent="0" lvl="0" marL="0" rtl="0" algn="l">
              <a:lnSpc>
                <a:spcPct val="90000"/>
              </a:lnSpc>
              <a:spcBef>
                <a:spcPts val="1000"/>
              </a:spcBef>
              <a:spcAft>
                <a:spcPts val="0"/>
              </a:spcAft>
              <a:buClr>
                <a:srgbClr val="45515E"/>
              </a:buClr>
              <a:buSzPct val="100000"/>
              <a:buNone/>
            </a:pPr>
            <a:r>
              <a:t/>
            </a:r>
            <a:endParaRPr/>
          </a:p>
        </p:txBody>
      </p:sp>
    </p:spTree>
  </p:cSld>
  <p:clrMapOvr>
    <a:masterClrMapping/>
  </p:clrMapOvr>
</p:sld>
</file>

<file path=ppt/slides/slide3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4" name="Shape 2494"/>
        <p:cNvGrpSpPr/>
        <p:nvPr/>
      </p:nvGrpSpPr>
      <p:grpSpPr>
        <a:xfrm>
          <a:off x="0" y="0"/>
          <a:ext cx="0" cy="0"/>
          <a:chOff x="0" y="0"/>
          <a:chExt cx="0" cy="0"/>
        </a:xfrm>
      </p:grpSpPr>
      <p:sp>
        <p:nvSpPr>
          <p:cNvPr id="2495" name="Google Shape;2495;p285"/>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Laboratory findings</a:t>
            </a:r>
            <a:endParaRPr/>
          </a:p>
        </p:txBody>
      </p:sp>
      <p:sp>
        <p:nvSpPr>
          <p:cNvPr id="2496" name="Google Shape;2496;p285"/>
          <p:cNvSpPr txBox="1"/>
          <p:nvPr>
            <p:ph idx="1" type="body"/>
          </p:nvPr>
        </p:nvSpPr>
        <p:spPr>
          <a:xfrm>
            <a:off x="838200" y="1306851"/>
            <a:ext cx="10515600" cy="4870112"/>
          </a:xfrm>
          <a:prstGeom prst="rect">
            <a:avLst/>
          </a:prstGeom>
          <a:noFill/>
          <a:ln>
            <a:noFill/>
          </a:ln>
        </p:spPr>
        <p:txBody>
          <a:bodyPr anchorCtr="0" anchor="t" bIns="45700" lIns="91425" spcFirstLastPara="1" rIns="91425" wrap="square" tIns="45700">
            <a:normAutofit fontScale="92500" lnSpcReduction="10000"/>
          </a:bodyPr>
          <a:lstStyle/>
          <a:p>
            <a:pPr indent="-228600" lvl="0" marL="228600" rtl="0" algn="l">
              <a:lnSpc>
                <a:spcPct val="90000"/>
              </a:lnSpc>
              <a:spcBef>
                <a:spcPts val="0"/>
              </a:spcBef>
              <a:spcAft>
                <a:spcPts val="0"/>
              </a:spcAft>
              <a:buClr>
                <a:srgbClr val="45515E"/>
              </a:buClr>
              <a:buSzPct val="100000"/>
              <a:buChar char="❖"/>
            </a:pPr>
            <a:r>
              <a:rPr lang="en-US"/>
              <a:t>Urine analysis ---proteinuria</a:t>
            </a:r>
            <a:endParaRPr/>
          </a:p>
          <a:p>
            <a:pPr indent="-228600" lvl="0" marL="228600" rtl="0" algn="l">
              <a:lnSpc>
                <a:spcPct val="90000"/>
              </a:lnSpc>
              <a:spcBef>
                <a:spcPts val="1000"/>
              </a:spcBef>
              <a:spcAft>
                <a:spcPts val="0"/>
              </a:spcAft>
              <a:buClr>
                <a:srgbClr val="45515E"/>
              </a:buClr>
              <a:buSzPct val="100000"/>
              <a:buChar char="❖"/>
            </a:pPr>
            <a:r>
              <a:rPr lang="en-US"/>
              <a:t>Microangiopathic hemolytic anemia---elevated serum lactate dehydrogenase LDH or decreased serum Hepatoglobin</a:t>
            </a:r>
            <a:endParaRPr/>
          </a:p>
          <a:p>
            <a:pPr indent="-228600" lvl="0" marL="228600" rtl="0" algn="l">
              <a:lnSpc>
                <a:spcPct val="90000"/>
              </a:lnSpc>
              <a:spcBef>
                <a:spcPts val="1000"/>
              </a:spcBef>
              <a:spcAft>
                <a:spcPts val="0"/>
              </a:spcAft>
              <a:buClr>
                <a:srgbClr val="45515E"/>
              </a:buClr>
              <a:buSzPct val="100000"/>
              <a:buChar char="❖"/>
            </a:pPr>
            <a:r>
              <a:rPr lang="en-US"/>
              <a:t>Elevated hematocrit ---due to third spacing fluid </a:t>
            </a:r>
            <a:endParaRPr/>
          </a:p>
          <a:p>
            <a:pPr indent="-228600" lvl="0" marL="228600" rtl="0" algn="l">
              <a:lnSpc>
                <a:spcPct val="90000"/>
              </a:lnSpc>
              <a:spcBef>
                <a:spcPts val="1000"/>
              </a:spcBef>
              <a:spcAft>
                <a:spcPts val="0"/>
              </a:spcAft>
              <a:buClr>
                <a:srgbClr val="45515E"/>
              </a:buClr>
              <a:buSzPct val="100000"/>
              <a:buChar char="❖"/>
            </a:pPr>
            <a:r>
              <a:rPr lang="en-US"/>
              <a:t>Elevated serum creatinine </a:t>
            </a:r>
            <a:endParaRPr/>
          </a:p>
          <a:p>
            <a:pPr indent="-228600" lvl="0" marL="228600" rtl="0" algn="l">
              <a:lnSpc>
                <a:spcPct val="90000"/>
              </a:lnSpc>
              <a:spcBef>
                <a:spcPts val="1000"/>
              </a:spcBef>
              <a:spcAft>
                <a:spcPts val="0"/>
              </a:spcAft>
              <a:buClr>
                <a:srgbClr val="45515E"/>
              </a:buClr>
              <a:buSzPct val="100000"/>
              <a:buChar char="❖"/>
            </a:pPr>
            <a:r>
              <a:rPr lang="en-US"/>
              <a:t>Elevated serum uric acid </a:t>
            </a:r>
            <a:endParaRPr/>
          </a:p>
          <a:p>
            <a:pPr indent="-228600" lvl="0" marL="228600" rtl="0" algn="l">
              <a:lnSpc>
                <a:spcPct val="90000"/>
              </a:lnSpc>
              <a:spcBef>
                <a:spcPts val="1000"/>
              </a:spcBef>
              <a:spcAft>
                <a:spcPts val="0"/>
              </a:spcAft>
              <a:buClr>
                <a:srgbClr val="45515E"/>
              </a:buClr>
              <a:buSzPct val="100000"/>
              <a:buChar char="❖"/>
            </a:pPr>
            <a:r>
              <a:rPr lang="en-US"/>
              <a:t>Elevated serum transaminases </a:t>
            </a:r>
            <a:endParaRPr/>
          </a:p>
          <a:p>
            <a:pPr indent="-228600" lvl="0" marL="228600" rtl="0" algn="l">
              <a:lnSpc>
                <a:spcPct val="90000"/>
              </a:lnSpc>
              <a:spcBef>
                <a:spcPts val="1000"/>
              </a:spcBef>
              <a:spcAft>
                <a:spcPts val="0"/>
              </a:spcAft>
              <a:buClr>
                <a:srgbClr val="45515E"/>
              </a:buClr>
              <a:buSzPct val="100000"/>
              <a:buChar char="❖"/>
            </a:pPr>
            <a:r>
              <a:rPr lang="en-US"/>
              <a:t>Thrombocytopenia</a:t>
            </a:r>
            <a:endParaRPr/>
          </a:p>
          <a:p>
            <a:pPr indent="-228600" lvl="0" marL="228600" rtl="0" algn="l">
              <a:lnSpc>
                <a:spcPct val="90000"/>
              </a:lnSpc>
              <a:spcBef>
                <a:spcPts val="1000"/>
              </a:spcBef>
              <a:spcAft>
                <a:spcPts val="0"/>
              </a:spcAft>
              <a:buClr>
                <a:srgbClr val="45515E"/>
              </a:buClr>
              <a:buSzPct val="100000"/>
              <a:buChar char="❖"/>
            </a:pPr>
            <a:r>
              <a:rPr lang="en-US"/>
              <a:t>Prolonged prothrombin and partial thromboplastin</a:t>
            </a:r>
            <a:endParaRPr/>
          </a:p>
          <a:p>
            <a:pPr indent="-228600" lvl="0" marL="228600" rtl="0" algn="l">
              <a:lnSpc>
                <a:spcPct val="90000"/>
              </a:lnSpc>
              <a:spcBef>
                <a:spcPts val="1000"/>
              </a:spcBef>
              <a:spcAft>
                <a:spcPts val="0"/>
              </a:spcAft>
              <a:buClr>
                <a:srgbClr val="45515E"/>
              </a:buClr>
              <a:buSzPct val="100000"/>
              <a:buChar char="❖"/>
            </a:pPr>
            <a:r>
              <a:rPr lang="en-US"/>
              <a:t>Decreased fibrinogen</a:t>
            </a:r>
            <a:endParaRPr/>
          </a:p>
          <a:p>
            <a:pPr indent="-228600" lvl="0" marL="228600" rtl="0" algn="l">
              <a:lnSpc>
                <a:spcPct val="90000"/>
              </a:lnSpc>
              <a:spcBef>
                <a:spcPts val="1000"/>
              </a:spcBef>
              <a:spcAft>
                <a:spcPts val="0"/>
              </a:spcAft>
              <a:buClr>
                <a:srgbClr val="45515E"/>
              </a:buClr>
              <a:buSzPct val="100000"/>
              <a:buChar char="❖"/>
            </a:pPr>
            <a:r>
              <a:rPr lang="en-US"/>
              <a:t>Increased fibrin degradation products  </a:t>
            </a:r>
            <a:endParaRPr/>
          </a:p>
          <a:p>
            <a:pPr indent="-64135" lvl="0" marL="228600" rtl="0" algn="l">
              <a:lnSpc>
                <a:spcPct val="90000"/>
              </a:lnSpc>
              <a:spcBef>
                <a:spcPts val="1000"/>
              </a:spcBef>
              <a:spcAft>
                <a:spcPts val="0"/>
              </a:spcAft>
              <a:buClr>
                <a:srgbClr val="45515E"/>
              </a:buClr>
              <a:buSzPct val="100000"/>
              <a:buNone/>
            </a:pPr>
            <a:r>
              <a:t/>
            </a:r>
            <a:endParaRPr/>
          </a:p>
        </p:txBody>
      </p:sp>
    </p:spTree>
  </p:cSld>
  <p:clrMapOvr>
    <a:masterClrMapping/>
  </p:clrMapOvr>
</p:sld>
</file>

<file path=ppt/slides/slide3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0" name="Shape 2500"/>
        <p:cNvGrpSpPr/>
        <p:nvPr/>
      </p:nvGrpSpPr>
      <p:grpSpPr>
        <a:xfrm>
          <a:off x="0" y="0"/>
          <a:ext cx="0" cy="0"/>
          <a:chOff x="0" y="0"/>
          <a:chExt cx="0" cy="0"/>
        </a:xfrm>
      </p:grpSpPr>
      <p:sp>
        <p:nvSpPr>
          <p:cNvPr id="2501" name="Google Shape;2501;p286"/>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Management of eclampsia</a:t>
            </a:r>
            <a:endParaRPr/>
          </a:p>
        </p:txBody>
      </p:sp>
      <p:sp>
        <p:nvSpPr>
          <p:cNvPr id="2502" name="Google Shape;2502;p286"/>
          <p:cNvSpPr txBox="1"/>
          <p:nvPr>
            <p:ph idx="1" type="body"/>
          </p:nvPr>
        </p:nvSpPr>
        <p:spPr>
          <a:xfrm>
            <a:off x="838200" y="1306851"/>
            <a:ext cx="10515600" cy="487011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800"/>
              <a:buChar char="❖"/>
            </a:pPr>
            <a:r>
              <a:rPr lang="en-US"/>
              <a:t>During seizure: Maintain airway, Administer oxygen and avoid supine hypotension</a:t>
            </a:r>
            <a:endParaRPr/>
          </a:p>
          <a:p>
            <a:pPr indent="-228600" lvl="0" marL="228600" rtl="0" algn="l">
              <a:lnSpc>
                <a:spcPct val="90000"/>
              </a:lnSpc>
              <a:spcBef>
                <a:spcPts val="1000"/>
              </a:spcBef>
              <a:spcAft>
                <a:spcPts val="0"/>
              </a:spcAft>
              <a:buClr>
                <a:srgbClr val="45515E"/>
              </a:buClr>
              <a:buSzPts val="2800"/>
              <a:buChar char="❖"/>
            </a:pPr>
            <a:r>
              <a:rPr lang="en-US"/>
              <a:t>Anticonvulsant therapy:</a:t>
            </a:r>
            <a:endParaRPr/>
          </a:p>
          <a:p>
            <a:pPr indent="-228600" lvl="1" marL="685800" rtl="0" algn="l">
              <a:lnSpc>
                <a:spcPct val="90000"/>
              </a:lnSpc>
              <a:spcBef>
                <a:spcPts val="500"/>
              </a:spcBef>
              <a:spcAft>
                <a:spcPts val="0"/>
              </a:spcAft>
              <a:buClr>
                <a:srgbClr val="45515E"/>
              </a:buClr>
              <a:buSzPts val="2400"/>
              <a:buChar char="o"/>
            </a:pPr>
            <a:r>
              <a:rPr lang="en-US"/>
              <a:t>Magnesium sulfate 4-6 g IV followed by a maintenance infusion of 1-2 g / h</a:t>
            </a:r>
            <a:endParaRPr/>
          </a:p>
          <a:p>
            <a:pPr indent="-228600" lvl="1" marL="685800" rtl="0" algn="l">
              <a:lnSpc>
                <a:spcPct val="90000"/>
              </a:lnSpc>
              <a:spcBef>
                <a:spcPts val="500"/>
              </a:spcBef>
              <a:spcAft>
                <a:spcPts val="0"/>
              </a:spcAft>
              <a:buClr>
                <a:srgbClr val="45515E"/>
              </a:buClr>
              <a:buSzPts val="2400"/>
              <a:buChar char="o"/>
            </a:pPr>
            <a:r>
              <a:rPr lang="en-US"/>
              <a:t>Diazepam 20mg IV followed by a maintenance infusion as required</a:t>
            </a:r>
            <a:endParaRPr/>
          </a:p>
          <a:p>
            <a:pPr indent="-228600" lvl="1" marL="685800" rtl="0" algn="l">
              <a:lnSpc>
                <a:spcPct val="90000"/>
              </a:lnSpc>
              <a:spcBef>
                <a:spcPts val="500"/>
              </a:spcBef>
              <a:spcAft>
                <a:spcPts val="0"/>
              </a:spcAft>
              <a:buClr>
                <a:srgbClr val="45515E"/>
              </a:buClr>
              <a:buSzPts val="2400"/>
              <a:buChar char="o"/>
            </a:pPr>
            <a:r>
              <a:rPr lang="en-US"/>
              <a:t>Phynenton</a:t>
            </a:r>
            <a:endParaRPr/>
          </a:p>
          <a:p>
            <a:pPr indent="-228600" lvl="0" marL="228600" rtl="0" algn="l">
              <a:lnSpc>
                <a:spcPct val="90000"/>
              </a:lnSpc>
              <a:spcBef>
                <a:spcPts val="1000"/>
              </a:spcBef>
              <a:spcAft>
                <a:spcPts val="0"/>
              </a:spcAft>
              <a:buClr>
                <a:srgbClr val="45515E"/>
              </a:buClr>
              <a:buSzPts val="2800"/>
              <a:buChar char="❖"/>
            </a:pPr>
            <a:r>
              <a:rPr lang="en-US"/>
              <a:t>Anticonvulsant should be continued for at least 24 h after the last convulsion</a:t>
            </a:r>
            <a:endParaRPr/>
          </a:p>
          <a:p>
            <a:pPr indent="-228600" lvl="0" marL="228600" rtl="0" algn="l">
              <a:lnSpc>
                <a:spcPct val="90000"/>
              </a:lnSpc>
              <a:spcBef>
                <a:spcPts val="1000"/>
              </a:spcBef>
              <a:spcAft>
                <a:spcPts val="0"/>
              </a:spcAft>
              <a:buClr>
                <a:srgbClr val="45515E"/>
              </a:buClr>
              <a:buSzPts val="2800"/>
              <a:buChar char="❖"/>
            </a:pPr>
            <a:r>
              <a:rPr lang="en-US"/>
              <a:t>CS is indicated unless the mother is in active labour</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34"/>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Labor</a:t>
            </a:r>
            <a:endParaRPr/>
          </a:p>
        </p:txBody>
      </p:sp>
      <p:sp>
        <p:nvSpPr>
          <p:cNvPr id="371" name="Google Shape;371;p34"/>
          <p:cNvSpPr txBox="1"/>
          <p:nvPr>
            <p:ph idx="1" type="body"/>
          </p:nvPr>
        </p:nvSpPr>
        <p:spPr>
          <a:xfrm>
            <a:off x="838200" y="1305026"/>
            <a:ext cx="10515600" cy="48719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600"/>
              <a:buChar char="❖"/>
            </a:pPr>
            <a:r>
              <a:rPr b="1" lang="en-US" sz="2600"/>
              <a:t>Definition</a:t>
            </a:r>
            <a:r>
              <a:rPr lang="en-US" sz="2600"/>
              <a:t>: Progressive effacement &gt; 80% (Shortening of cervical canal length) and dilatation of the cervix &gt; 4 cm in association with regular uterine contractions that increases in frequency and intensity with the progress of time.</a:t>
            </a:r>
            <a:endParaRPr/>
          </a:p>
          <a:p>
            <a:pPr indent="-228600" lvl="0" marL="228600" rtl="0" algn="l">
              <a:lnSpc>
                <a:spcPct val="90000"/>
              </a:lnSpc>
              <a:spcBef>
                <a:spcPts val="1000"/>
              </a:spcBef>
              <a:spcAft>
                <a:spcPts val="0"/>
              </a:spcAft>
              <a:buClr>
                <a:srgbClr val="45515E"/>
              </a:buClr>
              <a:buSzPts val="2600"/>
              <a:buChar char="❖"/>
            </a:pPr>
            <a:r>
              <a:rPr lang="en-US" sz="2600"/>
              <a:t>Labor can be either Spontaneous or Induced.</a:t>
            </a:r>
            <a:endParaRPr/>
          </a:p>
          <a:p>
            <a:pPr indent="-63500" lvl="0" marL="228600" rtl="0" algn="l">
              <a:lnSpc>
                <a:spcPct val="90000"/>
              </a:lnSpc>
              <a:spcBef>
                <a:spcPts val="1000"/>
              </a:spcBef>
              <a:spcAft>
                <a:spcPts val="0"/>
              </a:spcAft>
              <a:buClr>
                <a:srgbClr val="45515E"/>
              </a:buClr>
              <a:buSzPts val="2600"/>
              <a:buNone/>
            </a:pPr>
            <a:r>
              <a:t/>
            </a:r>
            <a:endParaRPr sz="2600"/>
          </a:p>
          <a:p>
            <a:pPr indent="-228600" lvl="0" marL="228600" rtl="0" algn="l">
              <a:lnSpc>
                <a:spcPct val="90000"/>
              </a:lnSpc>
              <a:spcBef>
                <a:spcPts val="1000"/>
              </a:spcBef>
              <a:spcAft>
                <a:spcPts val="0"/>
              </a:spcAft>
              <a:buClr>
                <a:srgbClr val="45515E"/>
              </a:buClr>
              <a:buSzPts val="2600"/>
              <a:buChar char="❖"/>
            </a:pPr>
            <a:r>
              <a:rPr lang="en-US" sz="2600"/>
              <a:t>In Primigravida, effacement may start before the dilatation and sometimes maybe even before labor.</a:t>
            </a:r>
            <a:endParaRPr/>
          </a:p>
          <a:p>
            <a:pPr indent="-228600" lvl="0" marL="228600" rtl="0" algn="l">
              <a:lnSpc>
                <a:spcPct val="90000"/>
              </a:lnSpc>
              <a:spcBef>
                <a:spcPts val="1000"/>
              </a:spcBef>
              <a:spcAft>
                <a:spcPts val="0"/>
              </a:spcAft>
              <a:buClr>
                <a:srgbClr val="45515E"/>
              </a:buClr>
              <a:buSzPts val="2600"/>
              <a:buChar char="❖"/>
            </a:pPr>
            <a:r>
              <a:rPr lang="en-US" sz="2600"/>
              <a:t>In Multigravida, effacement and dilatation occur together.</a:t>
            </a:r>
            <a:endParaRPr/>
          </a:p>
          <a:p>
            <a:pPr indent="-63500" lvl="0" marL="228600" rtl="0" algn="l">
              <a:lnSpc>
                <a:spcPct val="90000"/>
              </a:lnSpc>
              <a:spcBef>
                <a:spcPts val="1000"/>
              </a:spcBef>
              <a:spcAft>
                <a:spcPts val="0"/>
              </a:spcAft>
              <a:buClr>
                <a:srgbClr val="45515E"/>
              </a:buClr>
              <a:buSzPts val="2600"/>
              <a:buNone/>
            </a:pPr>
            <a:r>
              <a:t/>
            </a:r>
            <a:endParaRPr sz="2600"/>
          </a:p>
        </p:txBody>
      </p:sp>
    </p:spTree>
  </p:cSld>
  <p:clrMapOvr>
    <a:masterClrMapping/>
  </p:clrMapOvr>
</p:sld>
</file>

<file path=ppt/slides/slide3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6" name="Shape 2506"/>
        <p:cNvGrpSpPr/>
        <p:nvPr/>
      </p:nvGrpSpPr>
      <p:grpSpPr>
        <a:xfrm>
          <a:off x="0" y="0"/>
          <a:ext cx="0" cy="0"/>
          <a:chOff x="0" y="0"/>
          <a:chExt cx="0" cy="0"/>
        </a:xfrm>
      </p:grpSpPr>
      <p:sp>
        <p:nvSpPr>
          <p:cNvPr id="2507" name="Google Shape;2507;p287"/>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12  </a:t>
            </a:r>
            <a:endParaRPr/>
          </a:p>
        </p:txBody>
      </p:sp>
      <p:sp>
        <p:nvSpPr>
          <p:cNvPr id="2508" name="Google Shape;2508;p287"/>
          <p:cNvSpPr txBox="1"/>
          <p:nvPr>
            <p:ph idx="1" type="body"/>
          </p:nvPr>
        </p:nvSpPr>
        <p:spPr>
          <a:xfrm>
            <a:off x="838200" y="1305026"/>
            <a:ext cx="10515599" cy="4871938"/>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90000"/>
              </a:lnSpc>
              <a:spcBef>
                <a:spcPts val="0"/>
              </a:spcBef>
              <a:spcAft>
                <a:spcPts val="0"/>
              </a:spcAft>
              <a:buClr>
                <a:srgbClr val="45515E"/>
              </a:buClr>
              <a:buSzPct val="100000"/>
              <a:buNone/>
            </a:pPr>
            <a:r>
              <a:rPr lang="en-US"/>
              <a:t>A woman sitting in hospital after cs with monitor showing her BP 140/90 and lab finding of elevated liver enzyme</a:t>
            </a:r>
            <a:endParaRPr/>
          </a:p>
          <a:p>
            <a:pPr indent="-228600" lvl="0" marL="228600" rtl="0" algn="l">
              <a:lnSpc>
                <a:spcPct val="90000"/>
              </a:lnSpc>
              <a:spcBef>
                <a:spcPts val="1000"/>
              </a:spcBef>
              <a:spcAft>
                <a:spcPts val="0"/>
              </a:spcAft>
              <a:buClr>
                <a:srgbClr val="45515E"/>
              </a:buClr>
              <a:buSzPct val="100000"/>
              <a:buChar char="❖"/>
            </a:pPr>
            <a:r>
              <a:rPr lang="en-US"/>
              <a:t>Diagnosis?</a:t>
            </a:r>
            <a:endParaRPr/>
          </a:p>
          <a:p>
            <a:pPr indent="-228600" lvl="1" marL="685800" rtl="0" algn="l">
              <a:lnSpc>
                <a:spcPct val="90000"/>
              </a:lnSpc>
              <a:spcBef>
                <a:spcPts val="500"/>
              </a:spcBef>
              <a:spcAft>
                <a:spcPts val="0"/>
              </a:spcAft>
              <a:buClr>
                <a:srgbClr val="45515E"/>
              </a:buClr>
              <a:buSzPct val="100000"/>
              <a:buChar char="o"/>
            </a:pPr>
            <a:r>
              <a:rPr lang="en-US"/>
              <a:t>Severe preeclampsia complicated with HELLP syndrome</a:t>
            </a:r>
            <a:endParaRPr/>
          </a:p>
          <a:p>
            <a:pPr indent="-228600" lvl="0" marL="228600" rtl="0" algn="l">
              <a:lnSpc>
                <a:spcPct val="90000"/>
              </a:lnSpc>
              <a:spcBef>
                <a:spcPts val="1000"/>
              </a:spcBef>
              <a:spcAft>
                <a:spcPts val="0"/>
              </a:spcAft>
              <a:buClr>
                <a:srgbClr val="45515E"/>
              </a:buClr>
              <a:buSzPct val="100000"/>
              <a:buChar char="❖"/>
            </a:pPr>
            <a:r>
              <a:rPr lang="en-US"/>
              <a:t>Summarize the clinical picture using the findings above</a:t>
            </a:r>
            <a:endParaRPr/>
          </a:p>
          <a:p>
            <a:pPr indent="-228600" lvl="0" marL="228600" rtl="0" algn="l">
              <a:lnSpc>
                <a:spcPct val="90000"/>
              </a:lnSpc>
              <a:spcBef>
                <a:spcPts val="1000"/>
              </a:spcBef>
              <a:spcAft>
                <a:spcPts val="0"/>
              </a:spcAft>
              <a:buClr>
                <a:srgbClr val="45515E"/>
              </a:buClr>
              <a:buSzPct val="100000"/>
              <a:buChar char="❖"/>
            </a:pPr>
            <a:r>
              <a:rPr lang="en-US"/>
              <a:t>What is the drug given to her and why?</a:t>
            </a:r>
            <a:endParaRPr/>
          </a:p>
          <a:p>
            <a:pPr indent="-228600" lvl="1" marL="685800" rtl="0" algn="l">
              <a:lnSpc>
                <a:spcPct val="90000"/>
              </a:lnSpc>
              <a:spcBef>
                <a:spcPts val="500"/>
              </a:spcBef>
              <a:spcAft>
                <a:spcPts val="0"/>
              </a:spcAft>
              <a:buClr>
                <a:srgbClr val="45515E"/>
              </a:buClr>
              <a:buSzPct val="100000"/>
              <a:buChar char="o"/>
            </a:pPr>
            <a:r>
              <a:rPr lang="en-US"/>
              <a:t> MgSO4 to manage eclampsia</a:t>
            </a:r>
            <a:endParaRPr/>
          </a:p>
          <a:p>
            <a:pPr indent="-228600" lvl="0" marL="228600" rtl="0" algn="l">
              <a:lnSpc>
                <a:spcPct val="90000"/>
              </a:lnSpc>
              <a:spcBef>
                <a:spcPts val="1000"/>
              </a:spcBef>
              <a:spcAft>
                <a:spcPts val="0"/>
              </a:spcAft>
              <a:buClr>
                <a:srgbClr val="45515E"/>
              </a:buClr>
              <a:buSzPct val="100000"/>
              <a:buChar char="❖"/>
            </a:pPr>
            <a:r>
              <a:rPr lang="en-US"/>
              <a:t>When to stop the drug? </a:t>
            </a:r>
            <a:endParaRPr/>
          </a:p>
          <a:p>
            <a:pPr indent="-228600" lvl="1" marL="685800" rtl="0" algn="l">
              <a:lnSpc>
                <a:spcPct val="90000"/>
              </a:lnSpc>
              <a:spcBef>
                <a:spcPts val="500"/>
              </a:spcBef>
              <a:spcAft>
                <a:spcPts val="0"/>
              </a:spcAft>
              <a:buClr>
                <a:srgbClr val="45515E"/>
              </a:buClr>
              <a:buSzPct val="100000"/>
              <a:buChar char="o"/>
            </a:pPr>
            <a:r>
              <a:rPr lang="en-US"/>
              <a:t>24 hours after labour or from last seizure</a:t>
            </a:r>
            <a:endParaRPr/>
          </a:p>
          <a:p>
            <a:pPr indent="-228600" lvl="0" marL="228600" rtl="0" algn="l">
              <a:lnSpc>
                <a:spcPct val="90000"/>
              </a:lnSpc>
              <a:spcBef>
                <a:spcPts val="1000"/>
              </a:spcBef>
              <a:spcAft>
                <a:spcPts val="0"/>
              </a:spcAft>
              <a:buClr>
                <a:srgbClr val="45515E"/>
              </a:buClr>
              <a:buSzPct val="100000"/>
              <a:buChar char="❖"/>
            </a:pPr>
            <a:r>
              <a:rPr lang="en-US"/>
              <a:t>How to monitor the drug?</a:t>
            </a:r>
            <a:endParaRPr/>
          </a:p>
          <a:p>
            <a:pPr indent="-228600" lvl="1" marL="685800" rtl="0" algn="l">
              <a:lnSpc>
                <a:spcPct val="90000"/>
              </a:lnSpc>
              <a:spcBef>
                <a:spcPts val="500"/>
              </a:spcBef>
              <a:spcAft>
                <a:spcPts val="0"/>
              </a:spcAft>
              <a:buClr>
                <a:srgbClr val="45515E"/>
              </a:buClr>
              <a:buSzPct val="100000"/>
              <a:buChar char="o"/>
            </a:pPr>
            <a:r>
              <a:rPr lang="en-US"/>
              <a:t>Preserved patellar reflex. (7-10 mEq/L) </a:t>
            </a:r>
            <a:endParaRPr/>
          </a:p>
          <a:p>
            <a:pPr indent="-228600" lvl="1" marL="685800" rtl="0" algn="l">
              <a:lnSpc>
                <a:spcPct val="90000"/>
              </a:lnSpc>
              <a:spcBef>
                <a:spcPts val="500"/>
              </a:spcBef>
              <a:spcAft>
                <a:spcPts val="0"/>
              </a:spcAft>
              <a:buClr>
                <a:srgbClr val="45515E"/>
              </a:buClr>
              <a:buSzPct val="100000"/>
              <a:buChar char="o"/>
            </a:pPr>
            <a:r>
              <a:rPr lang="en-US"/>
              <a:t>Respiratory rate &gt;16/min. (10-13 mEq/L) </a:t>
            </a:r>
            <a:endParaRPr/>
          </a:p>
          <a:p>
            <a:pPr indent="-228600" lvl="1" marL="685800" rtl="0" algn="l">
              <a:lnSpc>
                <a:spcPct val="90000"/>
              </a:lnSpc>
              <a:spcBef>
                <a:spcPts val="500"/>
              </a:spcBef>
              <a:spcAft>
                <a:spcPts val="0"/>
              </a:spcAft>
              <a:buClr>
                <a:srgbClr val="45515E"/>
              </a:buClr>
              <a:buSzPct val="100000"/>
              <a:buChar char="o"/>
            </a:pPr>
            <a:r>
              <a:rPr lang="en-US"/>
              <a:t>Urine output &gt;100ml/4hours. (15-25 mEq/L) </a:t>
            </a:r>
            <a:endParaRPr/>
          </a:p>
          <a:p>
            <a:pPr indent="-228600" lvl="1" marL="685800" rtl="0" algn="l">
              <a:lnSpc>
                <a:spcPct val="90000"/>
              </a:lnSpc>
              <a:spcBef>
                <a:spcPts val="500"/>
              </a:spcBef>
              <a:spcAft>
                <a:spcPts val="0"/>
              </a:spcAft>
              <a:buClr>
                <a:srgbClr val="45515E"/>
              </a:buClr>
              <a:buSzPct val="100000"/>
              <a:buChar char="o"/>
            </a:pPr>
            <a:r>
              <a:rPr lang="en-US"/>
              <a:t>Serum Mg++ level. </a:t>
            </a:r>
            <a:endParaRPr/>
          </a:p>
          <a:p>
            <a:pPr indent="-77470" lvl="0" marL="228600" rtl="0" algn="l">
              <a:lnSpc>
                <a:spcPct val="90000"/>
              </a:lnSpc>
              <a:spcBef>
                <a:spcPts val="1000"/>
              </a:spcBef>
              <a:spcAft>
                <a:spcPts val="0"/>
              </a:spcAft>
              <a:buClr>
                <a:srgbClr val="45515E"/>
              </a:buClr>
              <a:buSzPct val="100000"/>
              <a:buNone/>
            </a:pPr>
            <a:r>
              <a:t/>
            </a:r>
            <a:endParaRPr/>
          </a:p>
          <a:p>
            <a:pPr indent="-77470" lvl="0" marL="228600" rtl="0" algn="l">
              <a:lnSpc>
                <a:spcPct val="90000"/>
              </a:lnSpc>
              <a:spcBef>
                <a:spcPts val="1000"/>
              </a:spcBef>
              <a:spcAft>
                <a:spcPts val="0"/>
              </a:spcAft>
              <a:buClr>
                <a:srgbClr val="45515E"/>
              </a:buClr>
              <a:buSzPct val="100000"/>
              <a:buNone/>
            </a:pPr>
            <a:r>
              <a:t/>
            </a:r>
            <a:endParaRPr/>
          </a:p>
        </p:txBody>
      </p:sp>
    </p:spTree>
  </p:cSld>
  <p:clrMapOvr>
    <a:masterClrMapping/>
  </p:clrMapOvr>
</p:sld>
</file>

<file path=ppt/slides/slide3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2" name="Shape 2512"/>
        <p:cNvGrpSpPr/>
        <p:nvPr/>
      </p:nvGrpSpPr>
      <p:grpSpPr>
        <a:xfrm>
          <a:off x="0" y="0"/>
          <a:ext cx="0" cy="0"/>
          <a:chOff x="0" y="0"/>
          <a:chExt cx="0" cy="0"/>
        </a:xfrm>
      </p:grpSpPr>
      <p:sp>
        <p:nvSpPr>
          <p:cNvPr id="2513" name="Google Shape;2513;p288"/>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13    </a:t>
            </a:r>
            <a:endParaRPr/>
          </a:p>
        </p:txBody>
      </p:sp>
      <p:sp>
        <p:nvSpPr>
          <p:cNvPr id="2514" name="Google Shape;2514;p288"/>
          <p:cNvSpPr txBox="1"/>
          <p:nvPr>
            <p:ph idx="1" type="body"/>
          </p:nvPr>
        </p:nvSpPr>
        <p:spPr>
          <a:xfrm>
            <a:off x="838199" y="1305026"/>
            <a:ext cx="7630551" cy="48719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800"/>
              <a:buChar char="❖"/>
            </a:pPr>
            <a:r>
              <a:rPr lang="en-US"/>
              <a:t>A 33 years old primgravida at 33 w gestation    complaining of a headache since 2 days, her investigations , choose the correct statement</a:t>
            </a:r>
            <a:endParaRPr/>
          </a:p>
          <a:p>
            <a:pPr indent="0" lvl="1" marL="457200" rtl="0" algn="l">
              <a:lnSpc>
                <a:spcPct val="90000"/>
              </a:lnSpc>
              <a:spcBef>
                <a:spcPts val="500"/>
              </a:spcBef>
              <a:spcAft>
                <a:spcPts val="0"/>
              </a:spcAft>
              <a:buClr>
                <a:srgbClr val="45515E"/>
              </a:buClr>
              <a:buSzPts val="2400"/>
              <a:buNone/>
            </a:pPr>
            <a:r>
              <a:rPr lang="en-US"/>
              <a:t>a. this patient has mild pre-eclampsia </a:t>
            </a:r>
            <a:endParaRPr/>
          </a:p>
          <a:p>
            <a:pPr indent="0" lvl="1" marL="457200" rtl="0" algn="l">
              <a:lnSpc>
                <a:spcPct val="90000"/>
              </a:lnSpc>
              <a:spcBef>
                <a:spcPts val="500"/>
              </a:spcBef>
              <a:spcAft>
                <a:spcPts val="0"/>
              </a:spcAft>
              <a:buClr>
                <a:srgbClr val="45515E"/>
              </a:buClr>
              <a:buSzPts val="2400"/>
              <a:buNone/>
            </a:pPr>
            <a:r>
              <a:rPr lang="en-US"/>
              <a:t>b. Methyldopa should be started to control her BP</a:t>
            </a:r>
            <a:endParaRPr/>
          </a:p>
          <a:p>
            <a:pPr indent="0" lvl="1" marL="457200" rtl="0" algn="l">
              <a:lnSpc>
                <a:spcPct val="90000"/>
              </a:lnSpc>
              <a:spcBef>
                <a:spcPts val="500"/>
              </a:spcBef>
              <a:spcAft>
                <a:spcPts val="0"/>
              </a:spcAft>
              <a:buClr>
                <a:srgbClr val="45515E"/>
              </a:buClr>
              <a:buSzPts val="2400"/>
              <a:buNone/>
            </a:pPr>
            <a:r>
              <a:rPr lang="en-US"/>
              <a:t>c. Blood film has no role in diagnosis </a:t>
            </a:r>
            <a:endParaRPr/>
          </a:p>
          <a:p>
            <a:pPr indent="0" lvl="1" marL="457200" rtl="0" algn="l">
              <a:lnSpc>
                <a:spcPct val="90000"/>
              </a:lnSpc>
              <a:spcBef>
                <a:spcPts val="500"/>
              </a:spcBef>
              <a:spcAft>
                <a:spcPts val="0"/>
              </a:spcAft>
              <a:buClr>
                <a:srgbClr val="45515E"/>
              </a:buClr>
              <a:buSzPts val="2400"/>
              <a:buNone/>
            </a:pPr>
            <a:r>
              <a:rPr lang="en-US"/>
              <a:t>d. MgSO4 is not indicated as her risk of eclampsia is low </a:t>
            </a:r>
            <a:endParaRPr/>
          </a:p>
          <a:p>
            <a:pPr indent="0" lvl="1" marL="457200" rtl="0" algn="l">
              <a:lnSpc>
                <a:spcPct val="90000"/>
              </a:lnSpc>
              <a:spcBef>
                <a:spcPts val="500"/>
              </a:spcBef>
              <a:spcAft>
                <a:spcPts val="0"/>
              </a:spcAft>
              <a:buClr>
                <a:srgbClr val="FF0000"/>
              </a:buClr>
              <a:buSzPts val="2400"/>
              <a:buNone/>
            </a:pPr>
            <a:r>
              <a:rPr lang="en-US">
                <a:solidFill>
                  <a:srgbClr val="FF0000"/>
                </a:solidFill>
              </a:rPr>
              <a:t>e. Acute control of BP and procced into urgent CS is the management of choice</a:t>
            </a:r>
            <a:endParaRPr/>
          </a:p>
          <a:p>
            <a:pPr indent="-50800" lvl="0" marL="228600" rtl="0" algn="l">
              <a:lnSpc>
                <a:spcPct val="90000"/>
              </a:lnSpc>
              <a:spcBef>
                <a:spcPts val="1000"/>
              </a:spcBef>
              <a:spcAft>
                <a:spcPts val="0"/>
              </a:spcAft>
              <a:buClr>
                <a:srgbClr val="45515E"/>
              </a:buClr>
              <a:buSzPts val="2800"/>
              <a:buNone/>
            </a:pPr>
            <a:r>
              <a:t/>
            </a:r>
            <a:endParaRPr/>
          </a:p>
        </p:txBody>
      </p:sp>
      <p:graphicFrame>
        <p:nvGraphicFramePr>
          <p:cNvPr id="2515" name="Google Shape;2515;p288"/>
          <p:cNvGraphicFramePr/>
          <p:nvPr/>
        </p:nvGraphicFramePr>
        <p:xfrm>
          <a:off x="8468750" y="1305026"/>
          <a:ext cx="3000000" cy="3000000"/>
        </p:xfrm>
        <a:graphic>
          <a:graphicData uri="http://schemas.openxmlformats.org/drawingml/2006/table">
            <a:tbl>
              <a:tblPr bandRow="1" firstRow="1">
                <a:noFill/>
                <a:tableStyleId>{B83724F5-1EE0-4DAF-A18B-D7C001F5DA8E}</a:tableStyleId>
              </a:tblPr>
              <a:tblGrid>
                <a:gridCol w="1547450"/>
                <a:gridCol w="1337600"/>
              </a:tblGrid>
              <a:tr h="370850">
                <a:tc>
                  <a:txBody>
                    <a:bodyPr/>
                    <a:lstStyle/>
                    <a:p>
                      <a:pPr indent="0" lvl="0" marL="0" marR="0" rtl="0" algn="ctr">
                        <a:spcBef>
                          <a:spcPts val="0"/>
                        </a:spcBef>
                        <a:spcAft>
                          <a:spcPts val="0"/>
                        </a:spcAft>
                        <a:buNone/>
                      </a:pPr>
                      <a:r>
                        <a:rPr lang="en-US" sz="1800"/>
                        <a:t>HB</a:t>
                      </a:r>
                      <a:endParaRPr/>
                    </a:p>
                  </a:txBody>
                  <a:tcPr marT="45725" marB="45725" marR="121925" marL="121925"/>
                </a:tc>
                <a:tc>
                  <a:txBody>
                    <a:bodyPr/>
                    <a:lstStyle/>
                    <a:p>
                      <a:pPr indent="0" lvl="0" marL="0" marR="0" rtl="0" algn="ctr">
                        <a:spcBef>
                          <a:spcPts val="0"/>
                        </a:spcBef>
                        <a:spcAft>
                          <a:spcPts val="0"/>
                        </a:spcAft>
                        <a:buNone/>
                      </a:pPr>
                      <a:r>
                        <a:rPr lang="en-US" sz="1800"/>
                        <a:t>12</a:t>
                      </a:r>
                      <a:endParaRPr/>
                    </a:p>
                  </a:txBody>
                  <a:tcPr marT="45725" marB="45725" marR="121925" marL="121925"/>
                </a:tc>
              </a:tr>
              <a:tr h="370850">
                <a:tc>
                  <a:txBody>
                    <a:bodyPr/>
                    <a:lstStyle/>
                    <a:p>
                      <a:pPr indent="0" lvl="0" marL="0" marR="0" rtl="0" algn="ctr">
                        <a:spcBef>
                          <a:spcPts val="0"/>
                        </a:spcBef>
                        <a:spcAft>
                          <a:spcPts val="0"/>
                        </a:spcAft>
                        <a:buNone/>
                      </a:pPr>
                      <a:r>
                        <a:rPr lang="en-US" sz="1800"/>
                        <a:t>PCV</a:t>
                      </a:r>
                      <a:endParaRPr/>
                    </a:p>
                  </a:txBody>
                  <a:tcPr marT="45725" marB="45725" marR="121925" marL="121925"/>
                </a:tc>
                <a:tc>
                  <a:txBody>
                    <a:bodyPr/>
                    <a:lstStyle/>
                    <a:p>
                      <a:pPr indent="0" lvl="0" marL="0" marR="0" rtl="0" algn="ctr">
                        <a:spcBef>
                          <a:spcPts val="0"/>
                        </a:spcBef>
                        <a:spcAft>
                          <a:spcPts val="0"/>
                        </a:spcAft>
                        <a:buNone/>
                      </a:pPr>
                      <a:r>
                        <a:rPr lang="en-US" sz="1800"/>
                        <a:t>37%</a:t>
                      </a:r>
                      <a:endParaRPr/>
                    </a:p>
                  </a:txBody>
                  <a:tcPr marT="45725" marB="45725" marR="121925" marL="121925"/>
                </a:tc>
              </a:tr>
              <a:tr h="370850">
                <a:tc>
                  <a:txBody>
                    <a:bodyPr/>
                    <a:lstStyle/>
                    <a:p>
                      <a:pPr indent="0" lvl="0" marL="0" marR="0" rtl="0" algn="ctr">
                        <a:spcBef>
                          <a:spcPts val="0"/>
                        </a:spcBef>
                        <a:spcAft>
                          <a:spcPts val="0"/>
                        </a:spcAft>
                        <a:buNone/>
                      </a:pPr>
                      <a:r>
                        <a:rPr lang="en-US" sz="1800"/>
                        <a:t>PLATELETS</a:t>
                      </a:r>
                      <a:endParaRPr/>
                    </a:p>
                  </a:txBody>
                  <a:tcPr marT="45725" marB="45725" marR="121925" marL="121925"/>
                </a:tc>
                <a:tc>
                  <a:txBody>
                    <a:bodyPr/>
                    <a:lstStyle/>
                    <a:p>
                      <a:pPr indent="0" lvl="0" marL="0" marR="0" rtl="0" algn="ctr">
                        <a:spcBef>
                          <a:spcPts val="0"/>
                        </a:spcBef>
                        <a:spcAft>
                          <a:spcPts val="0"/>
                        </a:spcAft>
                        <a:buNone/>
                      </a:pPr>
                      <a:r>
                        <a:rPr lang="en-US" sz="1800"/>
                        <a:t>85*10^9/L</a:t>
                      </a:r>
                      <a:endParaRPr/>
                    </a:p>
                  </a:txBody>
                  <a:tcPr marT="45725" marB="45725" marR="121925" marL="121925"/>
                </a:tc>
              </a:tr>
              <a:tr h="370850">
                <a:tc>
                  <a:txBody>
                    <a:bodyPr/>
                    <a:lstStyle/>
                    <a:p>
                      <a:pPr indent="0" lvl="0" marL="0" marR="0" rtl="0" algn="ctr">
                        <a:spcBef>
                          <a:spcPts val="0"/>
                        </a:spcBef>
                        <a:spcAft>
                          <a:spcPts val="0"/>
                        </a:spcAft>
                        <a:buNone/>
                      </a:pPr>
                      <a:r>
                        <a:rPr lang="en-US" sz="1800"/>
                        <a:t>ALT</a:t>
                      </a:r>
                      <a:endParaRPr/>
                    </a:p>
                  </a:txBody>
                  <a:tcPr marT="45725" marB="45725" marR="121925" marL="121925"/>
                </a:tc>
                <a:tc>
                  <a:txBody>
                    <a:bodyPr/>
                    <a:lstStyle/>
                    <a:p>
                      <a:pPr indent="0" lvl="0" marL="0" marR="0" rtl="0" algn="ctr">
                        <a:spcBef>
                          <a:spcPts val="0"/>
                        </a:spcBef>
                        <a:spcAft>
                          <a:spcPts val="0"/>
                        </a:spcAft>
                        <a:buNone/>
                      </a:pPr>
                      <a:r>
                        <a:rPr lang="en-US" sz="1800"/>
                        <a:t>98</a:t>
                      </a:r>
                      <a:endParaRPr/>
                    </a:p>
                  </a:txBody>
                  <a:tcPr marT="45725" marB="45725" marR="121925" marL="121925"/>
                </a:tc>
              </a:tr>
              <a:tr h="370850">
                <a:tc>
                  <a:txBody>
                    <a:bodyPr/>
                    <a:lstStyle/>
                    <a:p>
                      <a:pPr indent="0" lvl="0" marL="0" marR="0" rtl="0" algn="ctr">
                        <a:spcBef>
                          <a:spcPts val="0"/>
                        </a:spcBef>
                        <a:spcAft>
                          <a:spcPts val="0"/>
                        </a:spcAft>
                        <a:buNone/>
                      </a:pPr>
                      <a:r>
                        <a:rPr lang="en-US" sz="1800"/>
                        <a:t>AST</a:t>
                      </a:r>
                      <a:endParaRPr/>
                    </a:p>
                  </a:txBody>
                  <a:tcPr marT="45725" marB="45725" marR="121925" marL="121925"/>
                </a:tc>
                <a:tc>
                  <a:txBody>
                    <a:bodyPr/>
                    <a:lstStyle/>
                    <a:p>
                      <a:pPr indent="0" lvl="0" marL="0" marR="0" rtl="0" algn="ctr">
                        <a:spcBef>
                          <a:spcPts val="0"/>
                        </a:spcBef>
                        <a:spcAft>
                          <a:spcPts val="0"/>
                        </a:spcAft>
                        <a:buNone/>
                      </a:pPr>
                      <a:r>
                        <a:rPr lang="en-US" sz="1800"/>
                        <a:t>120</a:t>
                      </a:r>
                      <a:endParaRPr/>
                    </a:p>
                  </a:txBody>
                  <a:tcPr marT="45725" marB="45725" marR="121925" marL="121925"/>
                </a:tc>
              </a:tr>
              <a:tr h="370850">
                <a:tc>
                  <a:txBody>
                    <a:bodyPr/>
                    <a:lstStyle/>
                    <a:p>
                      <a:pPr indent="0" lvl="0" marL="0" marR="0" rtl="0" algn="ctr">
                        <a:spcBef>
                          <a:spcPts val="0"/>
                        </a:spcBef>
                        <a:spcAft>
                          <a:spcPts val="0"/>
                        </a:spcAft>
                        <a:buNone/>
                      </a:pPr>
                      <a:r>
                        <a:rPr lang="en-US" sz="1800"/>
                        <a:t>Urine analysis</a:t>
                      </a:r>
                      <a:endParaRPr/>
                    </a:p>
                  </a:txBody>
                  <a:tcPr marT="45725" marB="45725" marR="121925" marL="121925"/>
                </a:tc>
                <a:tc>
                  <a:txBody>
                    <a:bodyPr/>
                    <a:lstStyle/>
                    <a:p>
                      <a:pPr indent="0" lvl="0" marL="0" marR="0" rtl="0" algn="ctr">
                        <a:spcBef>
                          <a:spcPts val="0"/>
                        </a:spcBef>
                        <a:spcAft>
                          <a:spcPts val="0"/>
                        </a:spcAft>
                        <a:buNone/>
                      </a:pPr>
                      <a:r>
                        <a:rPr lang="en-US" sz="1800"/>
                        <a:t>+2 protein </a:t>
                      </a:r>
                      <a:endParaRPr/>
                    </a:p>
                  </a:txBody>
                  <a:tcPr marT="45725" marB="45725" marR="121925" marL="121925"/>
                </a:tc>
              </a:tr>
              <a:tr h="370850">
                <a:tc>
                  <a:txBody>
                    <a:bodyPr/>
                    <a:lstStyle/>
                    <a:p>
                      <a:pPr indent="0" lvl="0" marL="0" marR="0" rtl="0" algn="ctr">
                        <a:spcBef>
                          <a:spcPts val="0"/>
                        </a:spcBef>
                        <a:spcAft>
                          <a:spcPts val="0"/>
                        </a:spcAft>
                        <a:buNone/>
                      </a:pPr>
                      <a:r>
                        <a:rPr lang="en-US" sz="1800"/>
                        <a:t>Na+</a:t>
                      </a:r>
                      <a:endParaRPr/>
                    </a:p>
                  </a:txBody>
                  <a:tcPr marT="45725" marB="45725" marR="121925" marL="121925"/>
                </a:tc>
                <a:tc>
                  <a:txBody>
                    <a:bodyPr/>
                    <a:lstStyle/>
                    <a:p>
                      <a:pPr indent="0" lvl="0" marL="0" marR="0" rtl="0" algn="ctr">
                        <a:spcBef>
                          <a:spcPts val="0"/>
                        </a:spcBef>
                        <a:spcAft>
                          <a:spcPts val="0"/>
                        </a:spcAft>
                        <a:buNone/>
                      </a:pPr>
                      <a:r>
                        <a:rPr lang="en-US" sz="1800"/>
                        <a:t>140</a:t>
                      </a:r>
                      <a:endParaRPr/>
                    </a:p>
                  </a:txBody>
                  <a:tcPr marT="45725" marB="45725" marR="121925" marL="121925"/>
                </a:tc>
              </a:tr>
              <a:tr h="370850">
                <a:tc>
                  <a:txBody>
                    <a:bodyPr/>
                    <a:lstStyle/>
                    <a:p>
                      <a:pPr indent="0" lvl="0" marL="0" marR="0" rtl="0" algn="ctr">
                        <a:spcBef>
                          <a:spcPts val="0"/>
                        </a:spcBef>
                        <a:spcAft>
                          <a:spcPts val="0"/>
                        </a:spcAft>
                        <a:buNone/>
                      </a:pPr>
                      <a:r>
                        <a:rPr lang="en-US" sz="1800"/>
                        <a:t>LDH</a:t>
                      </a:r>
                      <a:endParaRPr/>
                    </a:p>
                  </a:txBody>
                  <a:tcPr marT="45725" marB="45725" marR="121925" marL="121925"/>
                </a:tc>
                <a:tc>
                  <a:txBody>
                    <a:bodyPr/>
                    <a:lstStyle/>
                    <a:p>
                      <a:pPr indent="0" lvl="0" marL="0" marR="0" rtl="0" algn="ctr">
                        <a:spcBef>
                          <a:spcPts val="0"/>
                        </a:spcBef>
                        <a:spcAft>
                          <a:spcPts val="0"/>
                        </a:spcAft>
                        <a:buNone/>
                      </a:pPr>
                      <a:r>
                        <a:rPr lang="en-US" sz="1800"/>
                        <a:t>800</a:t>
                      </a:r>
                      <a:endParaRPr/>
                    </a:p>
                  </a:txBody>
                  <a:tcPr marT="45725" marB="45725" marR="121925" marL="121925"/>
                </a:tc>
              </a:tr>
              <a:tr h="370850">
                <a:tc>
                  <a:txBody>
                    <a:bodyPr/>
                    <a:lstStyle/>
                    <a:p>
                      <a:pPr indent="0" lvl="0" marL="0" marR="0" rtl="0" algn="ctr">
                        <a:spcBef>
                          <a:spcPts val="0"/>
                        </a:spcBef>
                        <a:spcAft>
                          <a:spcPts val="0"/>
                        </a:spcAft>
                        <a:buNone/>
                      </a:pPr>
                      <a:r>
                        <a:rPr lang="en-US" sz="1800"/>
                        <a:t>Creatinine </a:t>
                      </a:r>
                      <a:endParaRPr/>
                    </a:p>
                  </a:txBody>
                  <a:tcPr marT="45725" marB="45725" marR="121925" marL="121925"/>
                </a:tc>
                <a:tc>
                  <a:txBody>
                    <a:bodyPr/>
                    <a:lstStyle/>
                    <a:p>
                      <a:pPr indent="0" lvl="0" marL="0" marR="0" rtl="0" algn="ctr">
                        <a:spcBef>
                          <a:spcPts val="0"/>
                        </a:spcBef>
                        <a:spcAft>
                          <a:spcPts val="0"/>
                        </a:spcAft>
                        <a:buNone/>
                      </a:pPr>
                      <a:r>
                        <a:rPr lang="en-US" sz="1800"/>
                        <a:t>.9</a:t>
                      </a:r>
                      <a:endParaRPr/>
                    </a:p>
                  </a:txBody>
                  <a:tcPr marT="45725" marB="45725" marR="121925" marL="121925"/>
                </a:tc>
              </a:tr>
            </a:tbl>
          </a:graphicData>
        </a:graphic>
      </p:graphicFrame>
    </p:spTree>
  </p:cSld>
  <p:clrMapOvr>
    <a:masterClrMapping/>
  </p:clrMapOvr>
</p:sld>
</file>

<file path=ppt/slides/slide3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9" name="Shape 2519"/>
        <p:cNvGrpSpPr/>
        <p:nvPr/>
      </p:nvGrpSpPr>
      <p:grpSpPr>
        <a:xfrm>
          <a:off x="0" y="0"/>
          <a:ext cx="0" cy="0"/>
          <a:chOff x="0" y="0"/>
          <a:chExt cx="0" cy="0"/>
        </a:xfrm>
      </p:grpSpPr>
      <p:sp>
        <p:nvSpPr>
          <p:cNvPr id="2520" name="Google Shape;2520;p289"/>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14    </a:t>
            </a:r>
            <a:endParaRPr/>
          </a:p>
        </p:txBody>
      </p:sp>
      <p:sp>
        <p:nvSpPr>
          <p:cNvPr id="2521" name="Google Shape;2521;p289"/>
          <p:cNvSpPr txBox="1"/>
          <p:nvPr>
            <p:ph idx="1" type="body"/>
          </p:nvPr>
        </p:nvSpPr>
        <p:spPr>
          <a:xfrm>
            <a:off x="838199" y="1305026"/>
            <a:ext cx="10515599" cy="48719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800"/>
              <a:buChar char="❖"/>
            </a:pPr>
            <a:r>
              <a:rPr lang="en-US"/>
              <a:t>Case 2 : pregnant in GA =13 weeks , her blood pr =160/100 :</a:t>
            </a:r>
            <a:endParaRPr/>
          </a:p>
          <a:p>
            <a:pPr indent="-228600" lvl="0" marL="228600" rtl="0" algn="l">
              <a:lnSpc>
                <a:spcPct val="90000"/>
              </a:lnSpc>
              <a:spcBef>
                <a:spcPts val="1000"/>
              </a:spcBef>
              <a:spcAft>
                <a:spcPts val="0"/>
              </a:spcAft>
              <a:buClr>
                <a:srgbClr val="45515E"/>
              </a:buClr>
              <a:buSzPts val="2800"/>
              <a:buChar char="❖"/>
            </a:pPr>
            <a:r>
              <a:rPr lang="en-US"/>
              <a:t>1-mention four points in management : </a:t>
            </a:r>
            <a:endParaRPr/>
          </a:p>
          <a:p>
            <a:pPr indent="-228600" lvl="1" marL="685800" rtl="0" algn="l">
              <a:lnSpc>
                <a:spcPct val="90000"/>
              </a:lnSpc>
              <a:spcBef>
                <a:spcPts val="500"/>
              </a:spcBef>
              <a:spcAft>
                <a:spcPts val="0"/>
              </a:spcAft>
              <a:buClr>
                <a:srgbClr val="45515E"/>
              </a:buClr>
              <a:buSzPts val="2400"/>
              <a:buChar char="o"/>
            </a:pPr>
            <a:r>
              <a:rPr lang="en-US"/>
              <a:t>AS mentioned above </a:t>
            </a:r>
            <a:endParaRPr/>
          </a:p>
          <a:p>
            <a:pPr indent="-228600" lvl="0" marL="228600" rtl="0" algn="l">
              <a:lnSpc>
                <a:spcPct val="90000"/>
              </a:lnSpc>
              <a:spcBef>
                <a:spcPts val="1000"/>
              </a:spcBef>
              <a:spcAft>
                <a:spcPts val="0"/>
              </a:spcAft>
              <a:buClr>
                <a:srgbClr val="45515E"/>
              </a:buClr>
              <a:buSzPts val="2800"/>
              <a:buChar char="❖"/>
            </a:pPr>
            <a:r>
              <a:rPr lang="en-US"/>
              <a:t>2-mention 2 obstetric complication : </a:t>
            </a:r>
            <a:endParaRPr/>
          </a:p>
          <a:p>
            <a:pPr indent="-228600" lvl="1" marL="685800" rtl="0" algn="l">
              <a:lnSpc>
                <a:spcPct val="90000"/>
              </a:lnSpc>
              <a:spcBef>
                <a:spcPts val="500"/>
              </a:spcBef>
              <a:spcAft>
                <a:spcPts val="0"/>
              </a:spcAft>
              <a:buClr>
                <a:srgbClr val="45515E"/>
              </a:buClr>
              <a:buSzPts val="2400"/>
              <a:buChar char="o"/>
            </a:pPr>
            <a:r>
              <a:rPr lang="en-US"/>
              <a:t>IUGR / prematurity / preeclampsia </a:t>
            </a:r>
            <a:endParaRPr/>
          </a:p>
          <a:p>
            <a:pPr indent="-50800" lvl="0" marL="228600" rtl="0" algn="l">
              <a:lnSpc>
                <a:spcPct val="90000"/>
              </a:lnSpc>
              <a:spcBef>
                <a:spcPts val="1000"/>
              </a:spcBef>
              <a:spcAft>
                <a:spcPts val="0"/>
              </a:spcAft>
              <a:buClr>
                <a:srgbClr val="45515E"/>
              </a:buClr>
              <a:buSzPts val="2800"/>
              <a:buNone/>
            </a:pPr>
            <a:r>
              <a:t/>
            </a:r>
            <a:endParaRPr/>
          </a:p>
          <a:p>
            <a:pPr indent="-50800" lvl="0" marL="228600" rtl="0" algn="l">
              <a:lnSpc>
                <a:spcPct val="90000"/>
              </a:lnSpc>
              <a:spcBef>
                <a:spcPts val="1000"/>
              </a:spcBef>
              <a:spcAft>
                <a:spcPts val="0"/>
              </a:spcAft>
              <a:buClr>
                <a:srgbClr val="45515E"/>
              </a:buClr>
              <a:buSzPts val="2800"/>
              <a:buNone/>
            </a:pPr>
            <a:r>
              <a:t/>
            </a:r>
            <a:endParaRPr/>
          </a:p>
        </p:txBody>
      </p:sp>
    </p:spTree>
  </p:cSld>
  <p:clrMapOvr>
    <a:masterClrMapping/>
  </p:clrMapOvr>
</p:sld>
</file>

<file path=ppt/slides/slide3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6" name="Shape 2526"/>
        <p:cNvGrpSpPr/>
        <p:nvPr/>
      </p:nvGrpSpPr>
      <p:grpSpPr>
        <a:xfrm>
          <a:off x="0" y="0"/>
          <a:ext cx="0" cy="0"/>
          <a:chOff x="0" y="0"/>
          <a:chExt cx="0" cy="0"/>
        </a:xfrm>
      </p:grpSpPr>
      <p:sp>
        <p:nvSpPr>
          <p:cNvPr id="2527" name="Google Shape;2527;g1afdecca7d6ddd49_9"/>
          <p:cNvSpPr txBox="1"/>
          <p:nvPr>
            <p:ph type="title"/>
          </p:nvPr>
        </p:nvSpPr>
        <p:spPr>
          <a:xfrm>
            <a:off x="838200" y="365125"/>
            <a:ext cx="10515600" cy="762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Mini OSCE-15</a:t>
            </a:r>
            <a:endParaRPr/>
          </a:p>
        </p:txBody>
      </p:sp>
      <p:sp>
        <p:nvSpPr>
          <p:cNvPr id="2528" name="Google Shape;2528;g1afdecca7d6ddd49_9"/>
          <p:cNvSpPr txBox="1"/>
          <p:nvPr>
            <p:ph idx="1" type="body"/>
          </p:nvPr>
        </p:nvSpPr>
        <p:spPr>
          <a:xfrm>
            <a:off x="838200" y="1311912"/>
            <a:ext cx="10515600" cy="4872000"/>
          </a:xfrm>
          <a:prstGeom prst="rect">
            <a:avLst/>
          </a:prstGeom>
        </p:spPr>
        <p:txBody>
          <a:bodyPr anchorCtr="0" anchor="t" bIns="45700" lIns="91425" spcFirstLastPara="1" rIns="91425" wrap="square" tIns="45700">
            <a:normAutofit fontScale="55000" lnSpcReduction="20000"/>
          </a:bodyPr>
          <a:lstStyle/>
          <a:p>
            <a:pPr indent="0" lvl="0" marL="0" rtl="0" algn="l">
              <a:spcBef>
                <a:spcPts val="1000"/>
              </a:spcBef>
              <a:spcAft>
                <a:spcPts val="0"/>
              </a:spcAft>
              <a:buNone/>
            </a:pPr>
            <a:r>
              <a:rPr lang="en-US"/>
              <a:t>1- What is the signs shown in</a:t>
            </a:r>
            <a:endParaRPr/>
          </a:p>
          <a:p>
            <a:pPr indent="0" lvl="0" marL="0" rtl="0" algn="l">
              <a:spcBef>
                <a:spcPts val="1000"/>
              </a:spcBef>
              <a:spcAft>
                <a:spcPts val="0"/>
              </a:spcAft>
              <a:buNone/>
            </a:pPr>
            <a:r>
              <a:rPr lang="en-US"/>
              <a:t>picture? (Mention 2) </a:t>
            </a:r>
            <a:endParaRPr/>
          </a:p>
          <a:p>
            <a:pPr indent="0" lvl="0" marL="0" rtl="0" algn="l">
              <a:spcBef>
                <a:spcPts val="1000"/>
              </a:spcBef>
              <a:spcAft>
                <a:spcPts val="0"/>
              </a:spcAft>
              <a:buNone/>
            </a:pPr>
            <a:r>
              <a:rPr lang="en-US"/>
              <a:t>Early diastolic notch with low end-diastolic flow </a:t>
            </a:r>
            <a:endParaRPr/>
          </a:p>
          <a:p>
            <a:pPr indent="0" lvl="0" marL="0" rtl="0" algn="l">
              <a:spcBef>
                <a:spcPts val="1000"/>
              </a:spcBef>
              <a:spcAft>
                <a:spcPts val="0"/>
              </a:spcAft>
              <a:buNone/>
            </a:pPr>
            <a:r>
              <a:t/>
            </a:r>
            <a:endParaRPr/>
          </a:p>
          <a:p>
            <a:pPr indent="0" lvl="0" marL="0" rtl="0" algn="l">
              <a:spcBef>
                <a:spcPts val="1000"/>
              </a:spcBef>
              <a:spcAft>
                <a:spcPts val="0"/>
              </a:spcAft>
              <a:buNone/>
            </a:pPr>
            <a:r>
              <a:rPr lang="en-US"/>
              <a:t>2-What is the maternal complications from PET? (Mention 5) </a:t>
            </a:r>
            <a:endParaRPr/>
          </a:p>
          <a:p>
            <a:pPr indent="0" lvl="0" marL="0" rtl="0" algn="l">
              <a:spcBef>
                <a:spcPts val="1000"/>
              </a:spcBef>
              <a:spcAft>
                <a:spcPts val="0"/>
              </a:spcAft>
              <a:buNone/>
            </a:pPr>
            <a:r>
              <a:rPr lang="en-US"/>
              <a:t>Eclampsia /Brain hemorrhage or stroke /</a:t>
            </a:r>
            <a:endParaRPr/>
          </a:p>
          <a:p>
            <a:pPr indent="0" lvl="0" marL="0" rtl="0" algn="l">
              <a:spcBef>
                <a:spcPts val="1000"/>
              </a:spcBef>
              <a:spcAft>
                <a:spcPts val="0"/>
              </a:spcAft>
              <a:buNone/>
            </a:pPr>
            <a:r>
              <a:rPr lang="en-US"/>
              <a:t>Disseminated intravascular coagulation (DIC) /HELLP syndrome /Blindness /</a:t>
            </a:r>
            <a:endParaRPr/>
          </a:p>
          <a:p>
            <a:pPr indent="0" lvl="0" marL="0" rtl="0" algn="l">
              <a:spcBef>
                <a:spcPts val="1000"/>
              </a:spcBef>
              <a:spcAft>
                <a:spcPts val="0"/>
              </a:spcAft>
              <a:buNone/>
            </a:pPr>
            <a:r>
              <a:rPr lang="en-US"/>
              <a:t>Renal failure </a:t>
            </a:r>
            <a:endParaRPr/>
          </a:p>
          <a:p>
            <a:pPr indent="0" lvl="0" marL="0" rtl="0" algn="l">
              <a:spcBef>
                <a:spcPts val="1000"/>
              </a:spcBef>
              <a:spcAft>
                <a:spcPts val="0"/>
              </a:spcAft>
              <a:buNone/>
            </a:pPr>
            <a:r>
              <a:t/>
            </a:r>
            <a:endParaRPr/>
          </a:p>
          <a:p>
            <a:pPr indent="0" lvl="0" marL="0" rtl="0" algn="l">
              <a:spcBef>
                <a:spcPts val="1000"/>
              </a:spcBef>
              <a:spcAft>
                <a:spcPts val="0"/>
              </a:spcAft>
              <a:buNone/>
            </a:pPr>
            <a:r>
              <a:rPr lang="en-US"/>
              <a:t>3- What is the fetal Complications? (Mention 5) </a:t>
            </a:r>
            <a:endParaRPr/>
          </a:p>
          <a:p>
            <a:pPr indent="0" lvl="0" marL="0" rtl="0" algn="l">
              <a:spcBef>
                <a:spcPts val="1000"/>
              </a:spcBef>
              <a:spcAft>
                <a:spcPts val="0"/>
              </a:spcAft>
              <a:buNone/>
            </a:pPr>
            <a:r>
              <a:rPr lang="en-US"/>
              <a:t>a) Reduced blood supply to the placenta</a:t>
            </a:r>
            <a:endParaRPr/>
          </a:p>
          <a:p>
            <a:pPr indent="0" lvl="0" marL="0" rtl="0" algn="l">
              <a:spcBef>
                <a:spcPts val="1000"/>
              </a:spcBef>
              <a:spcAft>
                <a:spcPts val="0"/>
              </a:spcAft>
              <a:buNone/>
            </a:pPr>
            <a:r>
              <a:rPr lang="en-US"/>
              <a:t>b) Impairment in fetal growth oxygenation and increased risk of stillbirth</a:t>
            </a:r>
            <a:endParaRPr/>
          </a:p>
          <a:p>
            <a:pPr indent="0" lvl="0" marL="0" rtl="0" algn="l">
              <a:spcBef>
                <a:spcPts val="1000"/>
              </a:spcBef>
              <a:spcAft>
                <a:spcPts val="0"/>
              </a:spcAft>
              <a:buNone/>
            </a:pPr>
            <a:r>
              <a:rPr lang="en-US"/>
              <a:t>c) Premature delivery for maternal and/ or fetal indications</a:t>
            </a:r>
            <a:endParaRPr/>
          </a:p>
          <a:p>
            <a:pPr indent="0" lvl="0" marL="0" rtl="0" algn="l">
              <a:spcBef>
                <a:spcPts val="1000"/>
              </a:spcBef>
              <a:spcAft>
                <a:spcPts val="0"/>
              </a:spcAft>
              <a:buNone/>
            </a:pPr>
            <a:r>
              <a:rPr lang="en-US"/>
              <a:t>d) Babies are subjected to the additional risks arising from prematurity: - brain hemorrhage / seizures / respiratory and feeding difficulties</a:t>
            </a:r>
            <a:endParaRPr/>
          </a:p>
          <a:p>
            <a:pPr indent="0" lvl="0" marL="0" rtl="0" algn="l">
              <a:spcBef>
                <a:spcPts val="1000"/>
              </a:spcBef>
              <a:spcAft>
                <a:spcPts val="0"/>
              </a:spcAft>
              <a:buNone/>
            </a:pPr>
            <a:r>
              <a:rPr lang="en-US"/>
              <a:t>e)neonatal death</a:t>
            </a:r>
            <a:endParaRPr/>
          </a:p>
        </p:txBody>
      </p:sp>
      <p:pic>
        <p:nvPicPr>
          <p:cNvPr id="2529" name="Google Shape;2529;g1afdecca7d6ddd49_9"/>
          <p:cNvPicPr preferRelativeResize="0"/>
          <p:nvPr/>
        </p:nvPicPr>
        <p:blipFill>
          <a:blip r:embed="rId3">
            <a:alphaModFix/>
          </a:blip>
          <a:stretch>
            <a:fillRect/>
          </a:stretch>
        </p:blipFill>
        <p:spPr>
          <a:xfrm>
            <a:off x="8537535" y="1127425"/>
            <a:ext cx="3013126" cy="3065374"/>
          </a:xfrm>
          <a:prstGeom prst="rect">
            <a:avLst/>
          </a:prstGeom>
          <a:noFill/>
          <a:ln>
            <a:noFill/>
          </a:ln>
        </p:spPr>
      </p:pic>
    </p:spTree>
  </p:cSld>
  <p:clrMapOvr>
    <a:masterClrMapping/>
  </p:clrMapOvr>
</p:sld>
</file>

<file path=ppt/slides/slide3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4" name="Shape 2534"/>
        <p:cNvGrpSpPr/>
        <p:nvPr/>
      </p:nvGrpSpPr>
      <p:grpSpPr>
        <a:xfrm>
          <a:off x="0" y="0"/>
          <a:ext cx="0" cy="0"/>
          <a:chOff x="0" y="0"/>
          <a:chExt cx="0" cy="0"/>
        </a:xfrm>
      </p:grpSpPr>
      <p:sp>
        <p:nvSpPr>
          <p:cNvPr id="2535" name="Google Shape;2535;g1afdecca7d6ddd49_15"/>
          <p:cNvSpPr txBox="1"/>
          <p:nvPr>
            <p:ph idx="1" type="body"/>
          </p:nvPr>
        </p:nvSpPr>
        <p:spPr>
          <a:xfrm>
            <a:off x="838200" y="1305026"/>
            <a:ext cx="10515600" cy="4872000"/>
          </a:xfrm>
          <a:prstGeom prst="rect">
            <a:avLst/>
          </a:prstGeom>
        </p:spPr>
        <p:txBody>
          <a:bodyPr anchorCtr="0" anchor="t" bIns="45700" lIns="91425" spcFirstLastPara="1" rIns="91425" wrap="square" tIns="45700">
            <a:normAutofit fontScale="92500"/>
          </a:bodyPr>
          <a:lstStyle/>
          <a:p>
            <a:pPr indent="0" lvl="0" marL="0" rtl="0" algn="l">
              <a:spcBef>
                <a:spcPts val="1000"/>
              </a:spcBef>
              <a:spcAft>
                <a:spcPts val="0"/>
              </a:spcAft>
              <a:buNone/>
            </a:pPr>
            <a:r>
              <a:rPr lang="en-US"/>
              <a:t>4- Mention another methods for screening?</a:t>
            </a:r>
            <a:endParaRPr/>
          </a:p>
          <a:p>
            <a:pPr indent="0" lvl="0" marL="0" rtl="0" algn="l">
              <a:spcBef>
                <a:spcPts val="1000"/>
              </a:spcBef>
              <a:spcAft>
                <a:spcPts val="0"/>
              </a:spcAft>
              <a:buNone/>
            </a:pPr>
            <a:r>
              <a:rPr lang="en-US"/>
              <a:t>(Mention 4) </a:t>
            </a:r>
            <a:endParaRPr/>
          </a:p>
          <a:p>
            <a:pPr indent="0" lvl="0" marL="0" rtl="0" algn="l">
              <a:spcBef>
                <a:spcPts val="1000"/>
              </a:spcBef>
              <a:spcAft>
                <a:spcPts val="0"/>
              </a:spcAft>
              <a:buNone/>
            </a:pPr>
            <a:r>
              <a:t/>
            </a:r>
            <a:endParaRPr/>
          </a:p>
          <a:p>
            <a:pPr indent="0" lvl="0" marL="0" rtl="0" algn="l">
              <a:spcBef>
                <a:spcPts val="1000"/>
              </a:spcBef>
              <a:spcAft>
                <a:spcPts val="0"/>
              </a:spcAft>
              <a:buNone/>
            </a:pPr>
            <a:r>
              <a:rPr lang="en-US"/>
              <a:t>MAP / PIlGF / SFlt-1/ PAPP-A </a:t>
            </a:r>
            <a:endParaRPr/>
          </a:p>
          <a:p>
            <a:pPr indent="0" lvl="0" marL="0" rtl="0" algn="l">
              <a:spcBef>
                <a:spcPts val="1000"/>
              </a:spcBef>
              <a:spcAft>
                <a:spcPts val="0"/>
              </a:spcAft>
              <a:buNone/>
            </a:pPr>
            <a:r>
              <a:t/>
            </a:r>
            <a:endParaRPr/>
          </a:p>
          <a:p>
            <a:pPr indent="0" lvl="0" marL="0" rtl="0" algn="l">
              <a:spcBef>
                <a:spcPts val="1000"/>
              </a:spcBef>
              <a:spcAft>
                <a:spcPts val="0"/>
              </a:spcAft>
              <a:buNone/>
            </a:pPr>
            <a:r>
              <a:rPr lang="en-US"/>
              <a:t>5- If she came at 12th week of gestation, what will you give her as prophylaxis? (Mention 2)</a:t>
            </a:r>
            <a:endParaRPr/>
          </a:p>
          <a:p>
            <a:pPr indent="0" lvl="0" marL="0" rtl="0" algn="l">
              <a:spcBef>
                <a:spcPts val="1000"/>
              </a:spcBef>
              <a:spcAft>
                <a:spcPts val="0"/>
              </a:spcAft>
              <a:buNone/>
            </a:pPr>
            <a:r>
              <a:rPr lang="en-US"/>
              <a:t>a. low-dose Aspirin (75-150 mg)</a:t>
            </a:r>
            <a:endParaRPr/>
          </a:p>
          <a:p>
            <a:pPr indent="0" lvl="0" marL="0" rtl="0" algn="l">
              <a:spcBef>
                <a:spcPts val="1000"/>
              </a:spcBef>
              <a:spcAft>
                <a:spcPts val="0"/>
              </a:spcAft>
              <a:buNone/>
            </a:pPr>
            <a:r>
              <a:rPr lang="en-US"/>
              <a:t>b. calcium supplement / statin</a:t>
            </a:r>
            <a:endParaRPr/>
          </a:p>
          <a:p>
            <a:pPr indent="0" lvl="0" marL="0" rtl="0" algn="l">
              <a:spcBef>
                <a:spcPts val="1000"/>
              </a:spcBef>
              <a:spcAft>
                <a:spcPts val="0"/>
              </a:spcAft>
              <a:buNone/>
            </a:pPr>
            <a:r>
              <a:t/>
            </a:r>
            <a:endParaRPr/>
          </a:p>
        </p:txBody>
      </p:sp>
    </p:spTree>
  </p:cSld>
  <p:clrMapOvr>
    <a:masterClrMapping/>
  </p:clrMapOvr>
</p:sld>
</file>

<file path=ppt/slides/slide3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9" name="Shape 2539"/>
        <p:cNvGrpSpPr/>
        <p:nvPr/>
      </p:nvGrpSpPr>
      <p:grpSpPr>
        <a:xfrm>
          <a:off x="0" y="0"/>
          <a:ext cx="0" cy="0"/>
          <a:chOff x="0" y="0"/>
          <a:chExt cx="0" cy="0"/>
        </a:xfrm>
      </p:grpSpPr>
      <p:sp>
        <p:nvSpPr>
          <p:cNvPr id="2540" name="Google Shape;2540;g30f160e7000_79_12"/>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45515E"/>
              </a:buClr>
              <a:buSzPts val="6000"/>
              <a:buFont typeface="Calibri"/>
              <a:buNone/>
            </a:pPr>
            <a:r>
              <a:rPr lang="en-US"/>
              <a:t>Anemia in pregnancy </a:t>
            </a:r>
            <a:endParaRPr/>
          </a:p>
        </p:txBody>
      </p:sp>
      <p:sp>
        <p:nvSpPr>
          <p:cNvPr id="2541" name="Google Shape;2541;g30f160e7000_79_12"/>
          <p:cNvSpPr txBox="1"/>
          <p:nvPr>
            <p:ph idx="1" type="subTitle"/>
          </p:nvPr>
        </p:nvSpPr>
        <p:spPr>
          <a:xfrm>
            <a:off x="0" y="3602038"/>
            <a:ext cx="12192000" cy="2585400"/>
          </a:xfrm>
          <a:prstGeom prst="rect">
            <a:avLst/>
          </a:prstGeom>
          <a:noFill/>
          <a:ln>
            <a:noFill/>
          </a:ln>
        </p:spPr>
        <p:txBody>
          <a:bodyPr anchorCtr="0" anchor="t" bIns="45700" lIns="91425" spcFirstLastPara="1" rIns="91425" wrap="square" tIns="45700">
            <a:normAutofit fontScale="70000" lnSpcReduction="20000"/>
          </a:bodyPr>
          <a:lstStyle/>
          <a:p>
            <a:pPr indent="0" lvl="0" marL="0" rtl="0" algn="ctr">
              <a:lnSpc>
                <a:spcPct val="90000"/>
              </a:lnSpc>
              <a:spcBef>
                <a:spcPts val="0"/>
              </a:spcBef>
              <a:spcAft>
                <a:spcPts val="0"/>
              </a:spcAft>
              <a:buClr>
                <a:srgbClr val="45515E"/>
              </a:buClr>
              <a:buSzPct val="100000"/>
              <a:buNone/>
            </a:pPr>
            <a:r>
              <a:rPr b="1" lang="en-US"/>
              <a:t>We do screening for anemia at </a:t>
            </a:r>
            <a:br>
              <a:rPr b="1" lang="en-US"/>
            </a:br>
            <a:r>
              <a:rPr b="1" lang="en-US"/>
              <a:t>fisrt visit *6-7w*</a:t>
            </a:r>
            <a:br>
              <a:rPr b="1" lang="en-US"/>
            </a:br>
            <a:r>
              <a:rPr b="1" lang="en-US"/>
              <a:t>28 w</a:t>
            </a:r>
            <a:endParaRPr/>
          </a:p>
          <a:p>
            <a:pPr indent="0" lvl="0" marL="0" rtl="0" algn="ctr">
              <a:lnSpc>
                <a:spcPct val="90000"/>
              </a:lnSpc>
              <a:spcBef>
                <a:spcPts val="1000"/>
              </a:spcBef>
              <a:spcAft>
                <a:spcPts val="0"/>
              </a:spcAft>
              <a:buClr>
                <a:srgbClr val="45515E"/>
              </a:buClr>
              <a:buSzPct val="100000"/>
              <a:buNone/>
            </a:pPr>
            <a:r>
              <a:rPr b="1" lang="en-US"/>
              <a:t>How ? By Anemia workup</a:t>
            </a:r>
            <a:br>
              <a:rPr b="1" lang="en-US"/>
            </a:br>
            <a:r>
              <a:rPr b="1" lang="en-US"/>
              <a:t>CBC</a:t>
            </a:r>
            <a:br>
              <a:rPr b="1" lang="en-US"/>
            </a:br>
            <a:r>
              <a:rPr b="1" lang="en-US"/>
              <a:t>FOLATE</a:t>
            </a:r>
            <a:br>
              <a:rPr b="1" lang="en-US"/>
            </a:br>
            <a:r>
              <a:rPr b="1" lang="en-US"/>
              <a:t>B12</a:t>
            </a:r>
            <a:br>
              <a:rPr b="1" lang="en-US"/>
            </a:br>
            <a:r>
              <a:rPr b="1" lang="en-US"/>
              <a:t>electrophoresis</a:t>
            </a:r>
            <a:endParaRPr/>
          </a:p>
          <a:p>
            <a:pPr indent="0" lvl="0" marL="0" rtl="0" algn="ctr">
              <a:lnSpc>
                <a:spcPct val="90000"/>
              </a:lnSpc>
              <a:spcBef>
                <a:spcPts val="1000"/>
              </a:spcBef>
              <a:spcAft>
                <a:spcPts val="0"/>
              </a:spcAft>
              <a:buClr>
                <a:srgbClr val="45515E"/>
              </a:buClr>
              <a:buSzPct val="100000"/>
              <a:buNone/>
            </a:pPr>
            <a:r>
              <a:rPr b="1" lang="en-US"/>
              <a:t>Blood film</a:t>
            </a:r>
            <a:endParaRPr/>
          </a:p>
          <a:p>
            <a:pPr indent="0" lvl="0" marL="0" rtl="0" algn="ctr">
              <a:lnSpc>
                <a:spcPct val="90000"/>
              </a:lnSpc>
              <a:spcBef>
                <a:spcPts val="1000"/>
              </a:spcBef>
              <a:spcAft>
                <a:spcPts val="0"/>
              </a:spcAft>
              <a:buClr>
                <a:srgbClr val="45515E"/>
              </a:buClr>
              <a:buSzPct val="100000"/>
              <a:buNone/>
            </a:pPr>
            <a:r>
              <a:t/>
            </a:r>
            <a:endParaRPr/>
          </a:p>
          <a:p>
            <a:pPr indent="0" lvl="0" marL="0" rtl="0" algn="ctr">
              <a:lnSpc>
                <a:spcPct val="90000"/>
              </a:lnSpc>
              <a:spcBef>
                <a:spcPts val="1000"/>
              </a:spcBef>
              <a:spcAft>
                <a:spcPts val="0"/>
              </a:spcAft>
              <a:buClr>
                <a:srgbClr val="45515E"/>
              </a:buClr>
              <a:buSzPct val="100000"/>
              <a:buNone/>
            </a:pPr>
            <a:r>
              <a:t/>
            </a:r>
            <a:endParaRPr/>
          </a:p>
        </p:txBody>
      </p:sp>
    </p:spTree>
  </p:cSld>
  <p:clrMapOvr>
    <a:masterClrMapping/>
  </p:clrMapOvr>
</p:sld>
</file>

<file path=ppt/slides/slide3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5" name="Shape 2545"/>
        <p:cNvGrpSpPr/>
        <p:nvPr/>
      </p:nvGrpSpPr>
      <p:grpSpPr>
        <a:xfrm>
          <a:off x="0" y="0"/>
          <a:ext cx="0" cy="0"/>
          <a:chOff x="0" y="0"/>
          <a:chExt cx="0" cy="0"/>
        </a:xfrm>
      </p:grpSpPr>
      <p:sp>
        <p:nvSpPr>
          <p:cNvPr id="2546" name="Google Shape;2546;g30f160e7000_79_17"/>
          <p:cNvSpPr txBox="1"/>
          <p:nvPr>
            <p:ph idx="1" type="body"/>
          </p:nvPr>
        </p:nvSpPr>
        <p:spPr>
          <a:xfrm>
            <a:off x="838199" y="1306851"/>
            <a:ext cx="5502900" cy="54291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800"/>
              <a:buChar char="❖"/>
            </a:pPr>
            <a:r>
              <a:rPr lang="en-US"/>
              <a:t>Anemia in pregnancy defined as :</a:t>
            </a:r>
            <a:endParaRPr/>
          </a:p>
          <a:p>
            <a:pPr indent="-228600" lvl="1" marL="685800" rtl="0" algn="l">
              <a:lnSpc>
                <a:spcPct val="90000"/>
              </a:lnSpc>
              <a:spcBef>
                <a:spcPts val="500"/>
              </a:spcBef>
              <a:spcAft>
                <a:spcPts val="0"/>
              </a:spcAft>
              <a:buClr>
                <a:srgbClr val="45515E"/>
              </a:buClr>
              <a:buSzPts val="2400"/>
              <a:buChar char="o"/>
            </a:pPr>
            <a:r>
              <a:rPr lang="en-US"/>
              <a:t> By Hb &lt;110 g/l in the first trimester</a:t>
            </a:r>
            <a:endParaRPr/>
          </a:p>
          <a:p>
            <a:pPr indent="-228600" lvl="1" marL="685800" rtl="0" algn="l">
              <a:lnSpc>
                <a:spcPct val="90000"/>
              </a:lnSpc>
              <a:spcBef>
                <a:spcPts val="500"/>
              </a:spcBef>
              <a:spcAft>
                <a:spcPts val="0"/>
              </a:spcAft>
              <a:buClr>
                <a:srgbClr val="45515E"/>
              </a:buClr>
              <a:buSzPts val="2400"/>
              <a:buChar char="o"/>
            </a:pPr>
            <a:r>
              <a:rPr lang="en-US"/>
              <a:t> &lt;105 g/l in the second and third trimesters</a:t>
            </a:r>
            <a:endParaRPr/>
          </a:p>
          <a:p>
            <a:pPr indent="-228600" lvl="1" marL="685800" rtl="0" algn="l">
              <a:lnSpc>
                <a:spcPct val="90000"/>
              </a:lnSpc>
              <a:spcBef>
                <a:spcPts val="500"/>
              </a:spcBef>
              <a:spcAft>
                <a:spcPts val="0"/>
              </a:spcAft>
              <a:buClr>
                <a:srgbClr val="45515E"/>
              </a:buClr>
              <a:buSzPts val="2400"/>
              <a:buChar char="o"/>
            </a:pPr>
            <a:r>
              <a:rPr lang="en-US"/>
              <a:t> &lt;100 g/l in the postpartum period</a:t>
            </a:r>
            <a:endParaRPr/>
          </a:p>
          <a:p>
            <a:pPr indent="-228600" lvl="0" marL="228600" rtl="0" algn="l">
              <a:lnSpc>
                <a:spcPct val="90000"/>
              </a:lnSpc>
              <a:spcBef>
                <a:spcPts val="1000"/>
              </a:spcBef>
              <a:spcAft>
                <a:spcPts val="0"/>
              </a:spcAft>
              <a:buClr>
                <a:srgbClr val="45515E"/>
              </a:buClr>
              <a:buSzPts val="2800"/>
              <a:buChar char="❖"/>
            </a:pPr>
            <a:r>
              <a:rPr lang="en-US"/>
              <a:t>Anemia workup</a:t>
            </a:r>
            <a:endParaRPr/>
          </a:p>
          <a:p>
            <a:pPr indent="-228600" lvl="1" marL="685800" rtl="0" algn="l">
              <a:lnSpc>
                <a:spcPct val="90000"/>
              </a:lnSpc>
              <a:spcBef>
                <a:spcPts val="500"/>
              </a:spcBef>
              <a:spcAft>
                <a:spcPts val="0"/>
              </a:spcAft>
              <a:buClr>
                <a:srgbClr val="45515E"/>
              </a:buClr>
              <a:buSzPts val="2400"/>
              <a:buChar char="o"/>
            </a:pPr>
            <a:r>
              <a:rPr lang="en-US"/>
              <a:t>CBC, FOLATE, B12, electrophoresis and Blood film</a:t>
            </a:r>
            <a:endParaRPr/>
          </a:p>
        </p:txBody>
      </p:sp>
      <p:pic>
        <p:nvPicPr>
          <p:cNvPr id="2547" name="Google Shape;2547;g30f160e7000_79_17"/>
          <p:cNvPicPr preferRelativeResize="0"/>
          <p:nvPr/>
        </p:nvPicPr>
        <p:blipFill rotWithShape="1">
          <a:blip r:embed="rId3">
            <a:alphaModFix/>
          </a:blip>
          <a:srcRect b="0" l="0" r="0" t="0"/>
          <a:stretch/>
        </p:blipFill>
        <p:spPr>
          <a:xfrm>
            <a:off x="6391317" y="1306852"/>
            <a:ext cx="4962483" cy="4870112"/>
          </a:xfrm>
          <a:prstGeom prst="rect">
            <a:avLst/>
          </a:prstGeom>
          <a:noFill/>
          <a:ln>
            <a:noFill/>
          </a:ln>
        </p:spPr>
      </p:pic>
      <p:sp>
        <p:nvSpPr>
          <p:cNvPr id="2548" name="Google Shape;2548;g30f160e7000_79_17"/>
          <p:cNvSpPr/>
          <p:nvPr/>
        </p:nvSpPr>
        <p:spPr>
          <a:xfrm>
            <a:off x="9915541" y="3019858"/>
            <a:ext cx="1488600" cy="343500"/>
          </a:xfrm>
          <a:prstGeom prst="frame">
            <a:avLst>
              <a:gd fmla="val 12500" name="adj1"/>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549" name="Google Shape;2549;g30f160e7000_79_17"/>
          <p:cNvSpPr txBox="1"/>
          <p:nvPr>
            <p:ph type="title"/>
          </p:nvPr>
        </p:nvSpPr>
        <p:spPr>
          <a:xfrm>
            <a:off x="838200" y="365125"/>
            <a:ext cx="10515600" cy="7623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Anemia in pregnancy</a:t>
            </a:r>
            <a:endParaRPr/>
          </a:p>
        </p:txBody>
      </p:sp>
    </p:spTree>
  </p:cSld>
  <p:clrMapOvr>
    <a:masterClrMapping/>
  </p:clrMapOvr>
</p:sld>
</file>

<file path=ppt/slides/slide3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3" name="Shape 2553"/>
        <p:cNvGrpSpPr/>
        <p:nvPr/>
      </p:nvGrpSpPr>
      <p:grpSpPr>
        <a:xfrm>
          <a:off x="0" y="0"/>
          <a:ext cx="0" cy="0"/>
          <a:chOff x="0" y="0"/>
          <a:chExt cx="0" cy="0"/>
        </a:xfrm>
      </p:grpSpPr>
      <p:sp>
        <p:nvSpPr>
          <p:cNvPr id="2554" name="Google Shape;2554;g30f160e7000_79_24"/>
          <p:cNvSpPr txBox="1"/>
          <p:nvPr>
            <p:ph type="title"/>
          </p:nvPr>
        </p:nvSpPr>
        <p:spPr>
          <a:xfrm>
            <a:off x="838200" y="365125"/>
            <a:ext cx="10515600" cy="7623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Microcytic Anemia: </a:t>
            </a:r>
            <a:r>
              <a:rPr b="1" lang="en-US"/>
              <a:t>Alpha Thalassemia</a:t>
            </a:r>
            <a:endParaRPr/>
          </a:p>
        </p:txBody>
      </p:sp>
      <p:sp>
        <p:nvSpPr>
          <p:cNvPr id="2555" name="Google Shape;2555;g30f160e7000_79_24"/>
          <p:cNvSpPr txBox="1"/>
          <p:nvPr>
            <p:ph idx="1" type="body"/>
          </p:nvPr>
        </p:nvSpPr>
        <p:spPr>
          <a:xfrm>
            <a:off x="838200" y="1305026"/>
            <a:ext cx="10515600" cy="4872000"/>
          </a:xfrm>
          <a:prstGeom prst="rect">
            <a:avLst/>
          </a:prstGeom>
          <a:noFill/>
          <a:ln>
            <a:noFill/>
          </a:ln>
        </p:spPr>
        <p:txBody>
          <a:bodyPr anchorCtr="0" anchor="t" bIns="45700" lIns="91425" spcFirstLastPara="1" rIns="91425" wrap="square" tIns="45700">
            <a:normAutofit fontScale="47500" lnSpcReduction="20000"/>
          </a:bodyPr>
          <a:lstStyle/>
          <a:p>
            <a:pPr indent="0" lvl="0" marL="0" rtl="0" algn="l">
              <a:lnSpc>
                <a:spcPct val="90000"/>
              </a:lnSpc>
              <a:spcBef>
                <a:spcPts val="0"/>
              </a:spcBef>
              <a:spcAft>
                <a:spcPts val="0"/>
              </a:spcAft>
              <a:buClr>
                <a:srgbClr val="45515E"/>
              </a:buClr>
              <a:buSzPct val="100000"/>
              <a:buNone/>
            </a:pPr>
            <a:r>
              <a:rPr b="1" lang="en-US" sz="3400" u="sng"/>
              <a:t>Alpha major</a:t>
            </a:r>
            <a:endParaRPr/>
          </a:p>
          <a:p>
            <a:pPr indent="-175259" lvl="0" marL="228600" rtl="0" algn="l">
              <a:lnSpc>
                <a:spcPct val="90000"/>
              </a:lnSpc>
              <a:spcBef>
                <a:spcPts val="1000"/>
              </a:spcBef>
              <a:spcAft>
                <a:spcPts val="0"/>
              </a:spcAft>
              <a:buClr>
                <a:srgbClr val="45515E"/>
              </a:buClr>
              <a:buSzPct val="100000"/>
              <a:buChar char="❖"/>
            </a:pPr>
            <a:r>
              <a:rPr lang="en-US"/>
              <a:t>Effect of pregnancy on alpha thalassemia:</a:t>
            </a:r>
            <a:endParaRPr/>
          </a:p>
          <a:p>
            <a:pPr indent="-182880" lvl="1" marL="685800" rtl="0" algn="l">
              <a:lnSpc>
                <a:spcPct val="90000"/>
              </a:lnSpc>
              <a:spcBef>
                <a:spcPts val="500"/>
              </a:spcBef>
              <a:spcAft>
                <a:spcPts val="0"/>
              </a:spcAft>
              <a:buClr>
                <a:srgbClr val="45515E"/>
              </a:buClr>
              <a:buSzPct val="100000"/>
              <a:buChar char="o"/>
            </a:pPr>
            <a:r>
              <a:rPr lang="en-US"/>
              <a:t>worsened in pregnancy , Mild to moderate hemolytic anemia</a:t>
            </a:r>
            <a:endParaRPr/>
          </a:p>
          <a:p>
            <a:pPr indent="-175259" lvl="0" marL="228600" rtl="0" algn="l">
              <a:lnSpc>
                <a:spcPct val="90000"/>
              </a:lnSpc>
              <a:spcBef>
                <a:spcPts val="1000"/>
              </a:spcBef>
              <a:spcAft>
                <a:spcPts val="0"/>
              </a:spcAft>
              <a:buClr>
                <a:srgbClr val="45515E"/>
              </a:buClr>
              <a:buSzPct val="100000"/>
              <a:buChar char="❖"/>
            </a:pPr>
            <a:r>
              <a:rPr lang="en-US"/>
              <a:t>Maternal risk </a:t>
            </a:r>
            <a:endParaRPr/>
          </a:p>
          <a:p>
            <a:pPr indent="-182880" lvl="1" marL="685800" rtl="0" algn="l">
              <a:lnSpc>
                <a:spcPct val="90000"/>
              </a:lnSpc>
              <a:spcBef>
                <a:spcPts val="500"/>
              </a:spcBef>
              <a:spcAft>
                <a:spcPts val="0"/>
              </a:spcAft>
              <a:buClr>
                <a:srgbClr val="45515E"/>
              </a:buClr>
              <a:buSzPct val="100000"/>
              <a:buChar char="o"/>
            </a:pPr>
            <a:r>
              <a:rPr lang="en-US"/>
              <a:t>1. gestational hypertension 50, 2.pre eclampsia 30%, 3.placenta abruption, 4.obstracted labor (large baby) and 5.APH , PPH and DIC</a:t>
            </a:r>
            <a:endParaRPr/>
          </a:p>
          <a:p>
            <a:pPr indent="-175259" lvl="0" marL="228600" rtl="0" algn="l">
              <a:lnSpc>
                <a:spcPct val="90000"/>
              </a:lnSpc>
              <a:spcBef>
                <a:spcPts val="1000"/>
              </a:spcBef>
              <a:spcAft>
                <a:spcPts val="0"/>
              </a:spcAft>
              <a:buClr>
                <a:srgbClr val="45515E"/>
              </a:buClr>
              <a:buSzPct val="100000"/>
              <a:buChar char="❖"/>
            </a:pPr>
            <a:r>
              <a:rPr lang="en-US"/>
              <a:t>Effect of alpha thalassemia on pregnancy:</a:t>
            </a:r>
            <a:endParaRPr/>
          </a:p>
          <a:p>
            <a:pPr indent="-182880" lvl="1" marL="685800" rtl="0" algn="l">
              <a:lnSpc>
                <a:spcPct val="90000"/>
              </a:lnSpc>
              <a:spcBef>
                <a:spcPts val="500"/>
              </a:spcBef>
              <a:spcAft>
                <a:spcPts val="0"/>
              </a:spcAft>
              <a:buClr>
                <a:srgbClr val="45515E"/>
              </a:buClr>
              <a:buSzPct val="100000"/>
              <a:buChar char="o"/>
            </a:pPr>
            <a:r>
              <a:rPr lang="en-US"/>
              <a:t>Incompatible with life baby.. Severe anemia…hydrops fetalis…</a:t>
            </a:r>
            <a:endParaRPr/>
          </a:p>
          <a:p>
            <a:pPr indent="-182880" lvl="1" marL="685800" rtl="0" algn="l">
              <a:lnSpc>
                <a:spcPct val="90000"/>
              </a:lnSpc>
              <a:spcBef>
                <a:spcPts val="500"/>
              </a:spcBef>
              <a:spcAft>
                <a:spcPts val="0"/>
              </a:spcAft>
              <a:buClr>
                <a:srgbClr val="45515E"/>
              </a:buClr>
              <a:buSzPct val="100000"/>
              <a:buChar char="o"/>
            </a:pPr>
            <a:r>
              <a:rPr lang="en-US"/>
              <a:t>Abnormal organogenesis .. Polyhydroaminosis .. placentomegaly </a:t>
            </a:r>
            <a:endParaRPr/>
          </a:p>
          <a:p>
            <a:pPr indent="-182880" lvl="1" marL="685800" rtl="0" algn="l">
              <a:lnSpc>
                <a:spcPct val="90000"/>
              </a:lnSpc>
              <a:spcBef>
                <a:spcPts val="500"/>
              </a:spcBef>
              <a:spcAft>
                <a:spcPts val="0"/>
              </a:spcAft>
              <a:buClr>
                <a:srgbClr val="45515E"/>
              </a:buClr>
              <a:buSzPct val="100000"/>
              <a:buChar char="o"/>
            </a:pPr>
            <a:r>
              <a:rPr lang="en-US"/>
              <a:t>Stillbirth</a:t>
            </a:r>
            <a:endParaRPr/>
          </a:p>
          <a:p>
            <a:pPr indent="0" lvl="0" marL="0" rtl="0" algn="l">
              <a:lnSpc>
                <a:spcPct val="90000"/>
              </a:lnSpc>
              <a:spcBef>
                <a:spcPts val="1000"/>
              </a:spcBef>
              <a:spcAft>
                <a:spcPts val="0"/>
              </a:spcAft>
              <a:buClr>
                <a:srgbClr val="45515E"/>
              </a:buClr>
              <a:buSzPct val="100000"/>
              <a:buNone/>
            </a:pPr>
            <a:r>
              <a:rPr b="1" lang="en-US" sz="3400" u="sng"/>
              <a:t>Alpha trait</a:t>
            </a:r>
            <a:endParaRPr/>
          </a:p>
          <a:p>
            <a:pPr indent="-175259" lvl="0" marL="228600" rtl="0" algn="l">
              <a:lnSpc>
                <a:spcPct val="90000"/>
              </a:lnSpc>
              <a:spcBef>
                <a:spcPts val="1000"/>
              </a:spcBef>
              <a:spcAft>
                <a:spcPts val="0"/>
              </a:spcAft>
              <a:buClr>
                <a:srgbClr val="45515E"/>
              </a:buClr>
              <a:buSzPct val="100000"/>
              <a:buChar char="❖"/>
            </a:pPr>
            <a:r>
              <a:rPr lang="en-US"/>
              <a:t> Effect of pregnancy on alpha thalassemia:</a:t>
            </a:r>
            <a:endParaRPr/>
          </a:p>
          <a:p>
            <a:pPr indent="-182880" lvl="1" marL="685800" rtl="0" algn="l">
              <a:lnSpc>
                <a:spcPct val="90000"/>
              </a:lnSpc>
              <a:spcBef>
                <a:spcPts val="500"/>
              </a:spcBef>
              <a:spcAft>
                <a:spcPts val="0"/>
              </a:spcAft>
              <a:buClr>
                <a:srgbClr val="45515E"/>
              </a:buClr>
              <a:buSzPct val="100000"/>
              <a:buChar char="o"/>
            </a:pPr>
            <a:r>
              <a:rPr lang="en-US"/>
              <a:t>Alpha trait normal outcome</a:t>
            </a:r>
            <a:endParaRPr/>
          </a:p>
          <a:p>
            <a:pPr indent="-175259" lvl="0" marL="228600" rtl="0" algn="l">
              <a:lnSpc>
                <a:spcPct val="90000"/>
              </a:lnSpc>
              <a:spcBef>
                <a:spcPts val="1000"/>
              </a:spcBef>
              <a:spcAft>
                <a:spcPts val="0"/>
              </a:spcAft>
              <a:buClr>
                <a:srgbClr val="45515E"/>
              </a:buClr>
              <a:buSzPct val="100000"/>
              <a:buChar char="❖"/>
            </a:pPr>
            <a:r>
              <a:rPr lang="en-US"/>
              <a:t>Effect of alpha thalassemia on pregnancy:</a:t>
            </a:r>
            <a:endParaRPr/>
          </a:p>
          <a:p>
            <a:pPr indent="-182880" lvl="1" marL="685800" rtl="0" algn="l">
              <a:lnSpc>
                <a:spcPct val="90000"/>
              </a:lnSpc>
              <a:spcBef>
                <a:spcPts val="500"/>
              </a:spcBef>
              <a:spcAft>
                <a:spcPts val="0"/>
              </a:spcAft>
              <a:buClr>
                <a:srgbClr val="45515E"/>
              </a:buClr>
              <a:buSzPct val="100000"/>
              <a:buChar char="o"/>
            </a:pPr>
            <a:r>
              <a:rPr lang="en-US"/>
              <a:t>Alpha trait normal outcome</a:t>
            </a:r>
            <a:endParaRPr/>
          </a:p>
          <a:p>
            <a:pPr indent="-90804" lvl="0" marL="228600" rtl="0" algn="l">
              <a:lnSpc>
                <a:spcPct val="90000"/>
              </a:lnSpc>
              <a:spcBef>
                <a:spcPts val="1000"/>
              </a:spcBef>
              <a:spcAft>
                <a:spcPts val="0"/>
              </a:spcAft>
              <a:buClr>
                <a:srgbClr val="45515E"/>
              </a:buClr>
              <a:buSzPct val="100000"/>
              <a:buNone/>
            </a:pPr>
            <a:r>
              <a:t/>
            </a:r>
            <a:endParaRPr/>
          </a:p>
          <a:p>
            <a:pPr indent="-90804" lvl="0" marL="228600" rtl="0" algn="l">
              <a:lnSpc>
                <a:spcPct val="90000"/>
              </a:lnSpc>
              <a:spcBef>
                <a:spcPts val="1000"/>
              </a:spcBef>
              <a:spcAft>
                <a:spcPts val="0"/>
              </a:spcAft>
              <a:buClr>
                <a:srgbClr val="45515E"/>
              </a:buClr>
              <a:buSzPct val="100000"/>
              <a:buNone/>
            </a:pPr>
            <a:r>
              <a:t/>
            </a:r>
            <a:endParaRPr/>
          </a:p>
          <a:p>
            <a:pPr indent="-90804" lvl="0" marL="228600" rtl="0" algn="l">
              <a:lnSpc>
                <a:spcPct val="90000"/>
              </a:lnSpc>
              <a:spcBef>
                <a:spcPts val="1000"/>
              </a:spcBef>
              <a:spcAft>
                <a:spcPts val="0"/>
              </a:spcAft>
              <a:buClr>
                <a:srgbClr val="45515E"/>
              </a:buClr>
              <a:buSzPct val="100000"/>
              <a:buNone/>
            </a:pPr>
            <a:r>
              <a:t/>
            </a:r>
            <a:endParaRPr/>
          </a:p>
          <a:p>
            <a:pPr indent="-90804" lvl="0" marL="228600" rtl="0" algn="l">
              <a:lnSpc>
                <a:spcPct val="90000"/>
              </a:lnSpc>
              <a:spcBef>
                <a:spcPts val="1000"/>
              </a:spcBef>
              <a:spcAft>
                <a:spcPts val="0"/>
              </a:spcAft>
              <a:buClr>
                <a:srgbClr val="45515E"/>
              </a:buClr>
              <a:buSzPct val="100000"/>
              <a:buNone/>
            </a:pPr>
            <a:r>
              <a:t/>
            </a:r>
            <a:endParaRPr/>
          </a:p>
          <a:p>
            <a:pPr indent="-90804" lvl="0" marL="228600" rtl="0" algn="l">
              <a:lnSpc>
                <a:spcPct val="90000"/>
              </a:lnSpc>
              <a:spcBef>
                <a:spcPts val="1000"/>
              </a:spcBef>
              <a:spcAft>
                <a:spcPts val="0"/>
              </a:spcAft>
              <a:buClr>
                <a:srgbClr val="45515E"/>
              </a:buClr>
              <a:buSzPct val="100000"/>
              <a:buNone/>
            </a:pPr>
            <a:r>
              <a:t/>
            </a:r>
            <a:endParaRPr/>
          </a:p>
          <a:p>
            <a:pPr indent="-90804" lvl="0" marL="228600" rtl="0" algn="l">
              <a:lnSpc>
                <a:spcPct val="90000"/>
              </a:lnSpc>
              <a:spcBef>
                <a:spcPts val="1000"/>
              </a:spcBef>
              <a:spcAft>
                <a:spcPts val="0"/>
              </a:spcAft>
              <a:buClr>
                <a:srgbClr val="45515E"/>
              </a:buClr>
              <a:buSzPct val="100000"/>
              <a:buNone/>
            </a:pPr>
            <a:r>
              <a:t/>
            </a:r>
            <a:endParaRPr/>
          </a:p>
        </p:txBody>
      </p:sp>
    </p:spTree>
  </p:cSld>
  <p:clrMapOvr>
    <a:masterClrMapping/>
  </p:clrMapOvr>
</p:sld>
</file>

<file path=ppt/slides/slide3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9" name="Shape 2559"/>
        <p:cNvGrpSpPr/>
        <p:nvPr/>
      </p:nvGrpSpPr>
      <p:grpSpPr>
        <a:xfrm>
          <a:off x="0" y="0"/>
          <a:ext cx="0" cy="0"/>
          <a:chOff x="0" y="0"/>
          <a:chExt cx="0" cy="0"/>
        </a:xfrm>
      </p:grpSpPr>
      <p:sp>
        <p:nvSpPr>
          <p:cNvPr id="2560" name="Google Shape;2560;g30f160e7000_79_29"/>
          <p:cNvSpPr txBox="1"/>
          <p:nvPr>
            <p:ph type="title"/>
          </p:nvPr>
        </p:nvSpPr>
        <p:spPr>
          <a:xfrm>
            <a:off x="838200" y="365125"/>
            <a:ext cx="10515600" cy="7623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Microcytic Anemia: </a:t>
            </a:r>
            <a:r>
              <a:rPr b="1" lang="en-US"/>
              <a:t>Beta Thalassemia</a:t>
            </a:r>
            <a:endParaRPr/>
          </a:p>
        </p:txBody>
      </p:sp>
      <p:sp>
        <p:nvSpPr>
          <p:cNvPr id="2561" name="Google Shape;2561;g30f160e7000_79_29"/>
          <p:cNvSpPr txBox="1"/>
          <p:nvPr>
            <p:ph idx="1" type="body"/>
          </p:nvPr>
        </p:nvSpPr>
        <p:spPr>
          <a:xfrm>
            <a:off x="838199" y="1305026"/>
            <a:ext cx="10515600" cy="4872000"/>
          </a:xfrm>
          <a:prstGeom prst="rect">
            <a:avLst/>
          </a:prstGeom>
          <a:noFill/>
          <a:ln>
            <a:noFill/>
          </a:ln>
        </p:spPr>
        <p:txBody>
          <a:bodyPr anchorCtr="0" anchor="t" bIns="45700" lIns="91425" spcFirstLastPara="1" rIns="91425" wrap="square" tIns="45700">
            <a:normAutofit fontScale="70000" lnSpcReduction="20000"/>
          </a:bodyPr>
          <a:lstStyle/>
          <a:p>
            <a:pPr indent="0" lvl="0" marL="0" rtl="0" algn="l">
              <a:lnSpc>
                <a:spcPct val="90000"/>
              </a:lnSpc>
              <a:spcBef>
                <a:spcPts val="0"/>
              </a:spcBef>
              <a:spcAft>
                <a:spcPts val="0"/>
              </a:spcAft>
              <a:buClr>
                <a:srgbClr val="45515E"/>
              </a:buClr>
              <a:buSzPct val="100000"/>
              <a:buNone/>
            </a:pPr>
            <a:r>
              <a:rPr b="1" lang="en-US" u="sng"/>
              <a:t>Major</a:t>
            </a:r>
            <a:endParaRPr/>
          </a:p>
          <a:p>
            <a:pPr indent="-188595" lvl="0" marL="228600" rtl="0" algn="l">
              <a:lnSpc>
                <a:spcPct val="90000"/>
              </a:lnSpc>
              <a:spcBef>
                <a:spcPts val="1000"/>
              </a:spcBef>
              <a:spcAft>
                <a:spcPts val="0"/>
              </a:spcAft>
              <a:buClr>
                <a:srgbClr val="45515E"/>
              </a:buClr>
              <a:buSzPct val="100000"/>
              <a:buChar char="❖"/>
            </a:pPr>
            <a:r>
              <a:rPr lang="en-US"/>
              <a:t>Effect of pregnancy on B thalassemia:</a:t>
            </a:r>
            <a:endParaRPr/>
          </a:p>
          <a:p>
            <a:pPr indent="-194310" lvl="1" marL="685800" rtl="0" algn="l">
              <a:lnSpc>
                <a:spcPct val="90000"/>
              </a:lnSpc>
              <a:spcBef>
                <a:spcPts val="500"/>
              </a:spcBef>
              <a:spcAft>
                <a:spcPts val="0"/>
              </a:spcAft>
              <a:buClr>
                <a:srgbClr val="45515E"/>
              </a:buClr>
              <a:buSzPct val="100000"/>
              <a:buChar char="o"/>
            </a:pPr>
            <a:r>
              <a:rPr lang="en-US"/>
              <a:t>risk of blood transfusion increasing</a:t>
            </a:r>
            <a:endParaRPr/>
          </a:p>
          <a:p>
            <a:pPr indent="-188595" lvl="0" marL="228600" rtl="0" algn="l">
              <a:lnSpc>
                <a:spcPct val="90000"/>
              </a:lnSpc>
              <a:spcBef>
                <a:spcPts val="1000"/>
              </a:spcBef>
              <a:spcAft>
                <a:spcPts val="0"/>
              </a:spcAft>
              <a:buClr>
                <a:srgbClr val="45515E"/>
              </a:buClr>
              <a:buSzPct val="100000"/>
              <a:buChar char="❖"/>
            </a:pPr>
            <a:r>
              <a:rPr lang="en-US"/>
              <a:t>Effect of B thalassemia on pregnancy:</a:t>
            </a:r>
            <a:endParaRPr/>
          </a:p>
          <a:p>
            <a:pPr indent="-194310" lvl="1" marL="685800" rtl="0" algn="l">
              <a:lnSpc>
                <a:spcPct val="90000"/>
              </a:lnSpc>
              <a:spcBef>
                <a:spcPts val="500"/>
              </a:spcBef>
              <a:spcAft>
                <a:spcPts val="0"/>
              </a:spcAft>
              <a:buClr>
                <a:srgbClr val="45515E"/>
              </a:buClr>
              <a:buSzPct val="100000"/>
              <a:buChar char="o"/>
            </a:pPr>
            <a:r>
              <a:rPr lang="en-US"/>
              <a:t>fetal hypoxia  due to maternal anemia, IUGR, preterm birth, Maternal complications of iron overload, If short stature with pelvic bone deformity (CPD) risk of CS increasing. </a:t>
            </a:r>
            <a:endParaRPr/>
          </a:p>
          <a:p>
            <a:pPr indent="-194309" lvl="0" marL="228600" rtl="0" algn="l">
              <a:lnSpc>
                <a:spcPct val="90000"/>
              </a:lnSpc>
              <a:spcBef>
                <a:spcPts val="1000"/>
              </a:spcBef>
              <a:spcAft>
                <a:spcPts val="0"/>
              </a:spcAft>
              <a:buClr>
                <a:srgbClr val="45515E"/>
              </a:buClr>
              <a:buSzPct val="100000"/>
              <a:buChar char="❖"/>
            </a:pPr>
            <a:r>
              <a:rPr b="1" lang="en-US" sz="2400"/>
              <a:t>CAN MANAGE BY intrauterine blood transfusion like in RH-iso</a:t>
            </a:r>
            <a:br>
              <a:rPr b="1" lang="en-US" sz="2400"/>
            </a:br>
            <a:r>
              <a:rPr b="1" lang="en-US" sz="2400"/>
              <a:t>ولكن نادرا ما يجي هاذ النوع لانه  we screening </a:t>
            </a:r>
            <a:endParaRPr/>
          </a:p>
          <a:p>
            <a:pPr indent="0" lvl="0" marL="0" rtl="0" algn="l">
              <a:lnSpc>
                <a:spcPct val="90000"/>
              </a:lnSpc>
              <a:spcBef>
                <a:spcPts val="1000"/>
              </a:spcBef>
              <a:spcAft>
                <a:spcPts val="0"/>
              </a:spcAft>
              <a:buClr>
                <a:srgbClr val="45515E"/>
              </a:buClr>
              <a:buSzPct val="100000"/>
              <a:buNone/>
            </a:pPr>
            <a:r>
              <a:rPr b="1" lang="en-US" u="sng"/>
              <a:t>Trait</a:t>
            </a:r>
            <a:endParaRPr/>
          </a:p>
          <a:p>
            <a:pPr indent="-188595" lvl="0" marL="228600" rtl="0" algn="l">
              <a:lnSpc>
                <a:spcPct val="90000"/>
              </a:lnSpc>
              <a:spcBef>
                <a:spcPts val="1000"/>
              </a:spcBef>
              <a:spcAft>
                <a:spcPts val="0"/>
              </a:spcAft>
              <a:buClr>
                <a:srgbClr val="45515E"/>
              </a:buClr>
              <a:buSzPct val="100000"/>
              <a:buChar char="❖"/>
            </a:pPr>
            <a:r>
              <a:rPr lang="en-US"/>
              <a:t>Effect of pregnancy on B thalassemia:</a:t>
            </a:r>
            <a:endParaRPr/>
          </a:p>
          <a:p>
            <a:pPr indent="-194310" lvl="1" marL="685800" rtl="0" algn="l">
              <a:lnSpc>
                <a:spcPct val="90000"/>
              </a:lnSpc>
              <a:spcBef>
                <a:spcPts val="500"/>
              </a:spcBef>
              <a:spcAft>
                <a:spcPts val="0"/>
              </a:spcAft>
              <a:buClr>
                <a:srgbClr val="45515E"/>
              </a:buClr>
              <a:buSzPct val="100000"/>
              <a:buChar char="o"/>
            </a:pPr>
            <a:r>
              <a:rPr lang="en-US"/>
              <a:t>mild anemia</a:t>
            </a:r>
            <a:endParaRPr/>
          </a:p>
          <a:p>
            <a:pPr indent="-188595" lvl="0" marL="228600" rtl="0" algn="l">
              <a:lnSpc>
                <a:spcPct val="90000"/>
              </a:lnSpc>
              <a:spcBef>
                <a:spcPts val="1000"/>
              </a:spcBef>
              <a:spcAft>
                <a:spcPts val="0"/>
              </a:spcAft>
              <a:buClr>
                <a:srgbClr val="45515E"/>
              </a:buClr>
              <a:buSzPct val="100000"/>
              <a:buChar char="❖"/>
            </a:pPr>
            <a:r>
              <a:rPr lang="en-US"/>
              <a:t>Effect of B thalassemia on pregnancy:</a:t>
            </a:r>
            <a:endParaRPr/>
          </a:p>
          <a:p>
            <a:pPr indent="-194310" lvl="1" marL="685800" rtl="0" algn="l">
              <a:lnSpc>
                <a:spcPct val="90000"/>
              </a:lnSpc>
              <a:spcBef>
                <a:spcPts val="500"/>
              </a:spcBef>
              <a:spcAft>
                <a:spcPts val="0"/>
              </a:spcAft>
              <a:buClr>
                <a:srgbClr val="45515E"/>
              </a:buClr>
              <a:buSzPct val="100000"/>
              <a:buChar char="o"/>
            </a:pPr>
            <a:r>
              <a:rPr lang="en-US"/>
              <a:t>normal outcome</a:t>
            </a:r>
            <a:endParaRPr/>
          </a:p>
          <a:p>
            <a:pPr indent="0" lvl="0" marL="0" rtl="0" algn="l">
              <a:lnSpc>
                <a:spcPct val="90000"/>
              </a:lnSpc>
              <a:spcBef>
                <a:spcPts val="1000"/>
              </a:spcBef>
              <a:spcAft>
                <a:spcPts val="0"/>
              </a:spcAft>
              <a:buClr>
                <a:srgbClr val="45515E"/>
              </a:buClr>
              <a:buSzPct val="100000"/>
              <a:buNone/>
            </a:pPr>
            <a:r>
              <a:t/>
            </a:r>
            <a:endParaRPr/>
          </a:p>
          <a:p>
            <a:pPr indent="0" lvl="0" marL="0" rtl="0" algn="l">
              <a:lnSpc>
                <a:spcPct val="90000"/>
              </a:lnSpc>
              <a:spcBef>
                <a:spcPts val="1000"/>
              </a:spcBef>
              <a:spcAft>
                <a:spcPts val="0"/>
              </a:spcAft>
              <a:buClr>
                <a:srgbClr val="45515E"/>
              </a:buClr>
              <a:buSzPct val="100000"/>
              <a:buNone/>
            </a:pPr>
            <a:r>
              <a:t/>
            </a:r>
            <a:endParaRPr/>
          </a:p>
          <a:p>
            <a:pPr indent="-64135" lvl="0" marL="228600" rtl="0" algn="l">
              <a:lnSpc>
                <a:spcPct val="90000"/>
              </a:lnSpc>
              <a:spcBef>
                <a:spcPts val="1000"/>
              </a:spcBef>
              <a:spcAft>
                <a:spcPts val="0"/>
              </a:spcAft>
              <a:buClr>
                <a:srgbClr val="45515E"/>
              </a:buClr>
              <a:buSzPct val="100000"/>
              <a:buNone/>
            </a:pPr>
            <a:r>
              <a:t/>
            </a:r>
            <a:endParaRPr/>
          </a:p>
        </p:txBody>
      </p:sp>
      <p:sp>
        <p:nvSpPr>
          <p:cNvPr id="2562" name="Google Shape;2562;g30f160e7000_79_29"/>
          <p:cNvSpPr txBox="1"/>
          <p:nvPr/>
        </p:nvSpPr>
        <p:spPr>
          <a:xfrm>
            <a:off x="6828692" y="4601083"/>
            <a:ext cx="4525200" cy="1200600"/>
          </a:xfrm>
          <a:prstGeom prst="rect">
            <a:avLst/>
          </a:prstGeom>
          <a:noFill/>
          <a:ln cap="flat" cmpd="sng" w="38100">
            <a:solidFill>
              <a:srgbClr val="2F549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the only way to treat thalassemia ?</a:t>
            </a:r>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 blood transfusion JUST </a:t>
            </a:r>
            <a:br>
              <a:rPr lang="en-US" sz="2400">
                <a:solidFill>
                  <a:schemeClr val="dk1"/>
                </a:solidFill>
                <a:latin typeface="Calibri"/>
                <a:ea typeface="Calibri"/>
                <a:cs typeface="Calibri"/>
                <a:sym typeface="Calibri"/>
              </a:rPr>
            </a:br>
            <a:r>
              <a:rPr lang="en-US" sz="2400">
                <a:solidFill>
                  <a:schemeClr val="dk1"/>
                </a:solidFill>
                <a:latin typeface="Calibri"/>
                <a:ea typeface="Calibri"/>
                <a:cs typeface="Calibri"/>
                <a:sym typeface="Calibri"/>
              </a:rPr>
              <a:t>DON’T GIVE IRON !!!!!</a:t>
            </a:r>
            <a:endParaRPr/>
          </a:p>
        </p:txBody>
      </p:sp>
    </p:spTree>
  </p:cSld>
  <p:clrMapOvr>
    <a:masterClrMapping/>
  </p:clrMapOvr>
</p:sld>
</file>

<file path=ppt/slides/slide3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6" name="Shape 2566"/>
        <p:cNvGrpSpPr/>
        <p:nvPr/>
      </p:nvGrpSpPr>
      <p:grpSpPr>
        <a:xfrm>
          <a:off x="0" y="0"/>
          <a:ext cx="0" cy="0"/>
          <a:chOff x="0" y="0"/>
          <a:chExt cx="0" cy="0"/>
        </a:xfrm>
      </p:grpSpPr>
      <p:sp>
        <p:nvSpPr>
          <p:cNvPr id="2567" name="Google Shape;2567;g30f160e7000_79_35"/>
          <p:cNvSpPr txBox="1"/>
          <p:nvPr>
            <p:ph type="title"/>
          </p:nvPr>
        </p:nvSpPr>
        <p:spPr>
          <a:xfrm>
            <a:off x="838200" y="365125"/>
            <a:ext cx="10515600" cy="7623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Microcytic Anemia: Iron deficiency anemia</a:t>
            </a:r>
            <a:endParaRPr/>
          </a:p>
        </p:txBody>
      </p:sp>
      <p:sp>
        <p:nvSpPr>
          <p:cNvPr id="2568" name="Google Shape;2568;g30f160e7000_79_35"/>
          <p:cNvSpPr txBox="1"/>
          <p:nvPr>
            <p:ph idx="1" type="body"/>
          </p:nvPr>
        </p:nvSpPr>
        <p:spPr>
          <a:xfrm>
            <a:off x="838199" y="1305026"/>
            <a:ext cx="10515600" cy="48720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800"/>
              <a:buChar char="❖"/>
            </a:pPr>
            <a:r>
              <a:rPr lang="en-US"/>
              <a:t>The most common type of anemia during pregnancy  75% of cases </a:t>
            </a:r>
            <a:endParaRPr/>
          </a:p>
          <a:p>
            <a:pPr indent="-228600" lvl="0" marL="228600" rtl="0" algn="l">
              <a:lnSpc>
                <a:spcPct val="90000"/>
              </a:lnSpc>
              <a:spcBef>
                <a:spcPts val="1000"/>
              </a:spcBef>
              <a:spcAft>
                <a:spcPts val="0"/>
              </a:spcAft>
              <a:buClr>
                <a:srgbClr val="45515E"/>
              </a:buClr>
              <a:buSzPts val="2800"/>
              <a:buChar char="❖"/>
            </a:pPr>
            <a:r>
              <a:rPr lang="en-US"/>
              <a:t> Is caused by blood loss, insufficient dietary intake, or poor absorption of iron from food</a:t>
            </a:r>
            <a:endParaRPr/>
          </a:p>
          <a:p>
            <a:pPr indent="-228600" lvl="0" marL="228600" rtl="0" algn="l">
              <a:lnSpc>
                <a:spcPct val="90000"/>
              </a:lnSpc>
              <a:spcBef>
                <a:spcPts val="1000"/>
              </a:spcBef>
              <a:spcAft>
                <a:spcPts val="0"/>
              </a:spcAft>
              <a:buClr>
                <a:srgbClr val="45515E"/>
              </a:buClr>
              <a:buSzPts val="2800"/>
              <a:buChar char="❖"/>
            </a:pPr>
            <a:r>
              <a:rPr lang="en-US"/>
              <a:t>Diagnosis : </a:t>
            </a:r>
            <a:endParaRPr/>
          </a:p>
          <a:p>
            <a:pPr indent="-228600" lvl="1" marL="685800" rtl="0" algn="l">
              <a:lnSpc>
                <a:spcPct val="90000"/>
              </a:lnSpc>
              <a:spcBef>
                <a:spcPts val="500"/>
              </a:spcBef>
              <a:spcAft>
                <a:spcPts val="0"/>
              </a:spcAft>
              <a:buClr>
                <a:srgbClr val="45515E"/>
              </a:buClr>
              <a:buSzPts val="2400"/>
              <a:buChar char="o"/>
            </a:pPr>
            <a:r>
              <a:rPr lang="en-US"/>
              <a:t>if microcytic do iron study</a:t>
            </a:r>
            <a:endParaRPr/>
          </a:p>
          <a:p>
            <a:pPr indent="-228600" lvl="1" marL="685800" rtl="0" algn="l">
              <a:lnSpc>
                <a:spcPct val="90000"/>
              </a:lnSpc>
              <a:spcBef>
                <a:spcPts val="500"/>
              </a:spcBef>
              <a:spcAft>
                <a:spcPts val="0"/>
              </a:spcAft>
              <a:buClr>
                <a:srgbClr val="45515E"/>
              </a:buClr>
              <a:buSzPts val="2400"/>
              <a:buChar char="o"/>
            </a:pPr>
            <a:r>
              <a:rPr lang="en-US"/>
              <a:t>Ferritin level has the greatest sensitivity and specificity </a:t>
            </a:r>
            <a:endParaRPr/>
          </a:p>
          <a:p>
            <a:pPr indent="-228600" lvl="0" marL="228600" rtl="0" algn="l">
              <a:lnSpc>
                <a:spcPct val="90000"/>
              </a:lnSpc>
              <a:spcBef>
                <a:spcPts val="1000"/>
              </a:spcBef>
              <a:spcAft>
                <a:spcPts val="0"/>
              </a:spcAft>
              <a:buClr>
                <a:srgbClr val="45515E"/>
              </a:buClr>
              <a:buSzPts val="2800"/>
              <a:buChar char="❖"/>
            </a:pPr>
            <a:r>
              <a:rPr lang="en-US"/>
              <a:t>Signs and symptoms </a:t>
            </a:r>
            <a:endParaRPr/>
          </a:p>
          <a:p>
            <a:pPr indent="0" lvl="1" marL="457200" rtl="0" algn="l">
              <a:lnSpc>
                <a:spcPct val="90000"/>
              </a:lnSpc>
              <a:spcBef>
                <a:spcPts val="500"/>
              </a:spcBef>
              <a:spcAft>
                <a:spcPts val="0"/>
              </a:spcAft>
              <a:buClr>
                <a:srgbClr val="45515E"/>
              </a:buClr>
              <a:buSzPts val="2400"/>
              <a:buNone/>
            </a:pPr>
            <a:r>
              <a:t/>
            </a:r>
            <a:endParaRPr/>
          </a:p>
          <a:p>
            <a:pPr indent="-76200" lvl="1" marL="685800" rtl="0" algn="l">
              <a:lnSpc>
                <a:spcPct val="90000"/>
              </a:lnSpc>
              <a:spcBef>
                <a:spcPts val="500"/>
              </a:spcBef>
              <a:spcAft>
                <a:spcPts val="0"/>
              </a:spcAft>
              <a:buClr>
                <a:srgbClr val="45515E"/>
              </a:buClr>
              <a:buSzPts val="2400"/>
              <a:buNone/>
            </a:pPr>
            <a:r>
              <a:t/>
            </a:r>
            <a:endParaRPr/>
          </a:p>
          <a:p>
            <a:pPr indent="-50800" lvl="0" marL="228600" rtl="0" algn="l">
              <a:lnSpc>
                <a:spcPct val="90000"/>
              </a:lnSpc>
              <a:spcBef>
                <a:spcPts val="1000"/>
              </a:spcBef>
              <a:spcAft>
                <a:spcPts val="0"/>
              </a:spcAft>
              <a:buClr>
                <a:srgbClr val="45515E"/>
              </a:buClr>
              <a:buSzPts val="2800"/>
              <a:buNone/>
            </a:pPr>
            <a:r>
              <a:t/>
            </a:r>
            <a:endParaRPr/>
          </a:p>
        </p:txBody>
      </p:sp>
      <p:sp>
        <p:nvSpPr>
          <p:cNvPr id="2569" name="Google Shape;2569;g30f160e7000_79_35"/>
          <p:cNvSpPr txBox="1"/>
          <p:nvPr/>
        </p:nvSpPr>
        <p:spPr>
          <a:xfrm>
            <a:off x="1167617" y="4529549"/>
            <a:ext cx="4928400" cy="2046900"/>
          </a:xfrm>
          <a:prstGeom prst="rect">
            <a:avLst/>
          </a:prstGeom>
          <a:noFill/>
          <a:ln>
            <a:noFill/>
          </a:ln>
        </p:spPr>
        <p:txBody>
          <a:bodyPr anchorCtr="0" anchor="t" bIns="45700" lIns="91425" spcFirstLastPara="1" rIns="91425" wrap="square" tIns="45700">
            <a:normAutofit fontScale="70000" lnSpcReduction="20000"/>
          </a:bodyPr>
          <a:lstStyle/>
          <a:p>
            <a:pPr indent="-217169" lvl="1" marL="228600" marR="0" rtl="0" algn="l">
              <a:lnSpc>
                <a:spcPct val="90000"/>
              </a:lnSpc>
              <a:spcBef>
                <a:spcPts val="0"/>
              </a:spcBef>
              <a:spcAft>
                <a:spcPts val="0"/>
              </a:spcAft>
              <a:buClr>
                <a:srgbClr val="45515E"/>
              </a:buClr>
              <a:buSzPct val="100000"/>
              <a:buFont typeface="Courier New"/>
              <a:buChar char="o"/>
            </a:pPr>
            <a:r>
              <a:rPr b="0" i="0" lang="en-US" sz="2400" u="none" cap="none" strike="noStrike">
                <a:solidFill>
                  <a:srgbClr val="45515E"/>
                </a:solidFill>
                <a:latin typeface="Calibri"/>
                <a:ea typeface="Calibri"/>
                <a:cs typeface="Calibri"/>
                <a:sym typeface="Calibri"/>
              </a:rPr>
              <a:t>Irritability</a:t>
            </a:r>
            <a:endParaRPr/>
          </a:p>
          <a:p>
            <a:pPr indent="-217169" lvl="1" marL="228600" marR="0" rtl="0" algn="l">
              <a:lnSpc>
                <a:spcPct val="90000"/>
              </a:lnSpc>
              <a:spcBef>
                <a:spcPts val="500"/>
              </a:spcBef>
              <a:spcAft>
                <a:spcPts val="0"/>
              </a:spcAft>
              <a:buClr>
                <a:srgbClr val="45515E"/>
              </a:buClr>
              <a:buSzPct val="100000"/>
              <a:buFont typeface="Courier New"/>
              <a:buChar char="o"/>
            </a:pPr>
            <a:r>
              <a:rPr b="0" i="0" lang="en-US" sz="2400" u="none" cap="none" strike="noStrike">
                <a:solidFill>
                  <a:srgbClr val="45515E"/>
                </a:solidFill>
                <a:latin typeface="Calibri"/>
                <a:ea typeface="Calibri"/>
                <a:cs typeface="Calibri"/>
                <a:sym typeface="Calibri"/>
              </a:rPr>
              <a:t>Angina (chest pain)</a:t>
            </a:r>
            <a:endParaRPr/>
          </a:p>
          <a:p>
            <a:pPr indent="-217169" lvl="1" marL="228600" marR="0" rtl="0" algn="l">
              <a:lnSpc>
                <a:spcPct val="90000"/>
              </a:lnSpc>
              <a:spcBef>
                <a:spcPts val="500"/>
              </a:spcBef>
              <a:spcAft>
                <a:spcPts val="0"/>
              </a:spcAft>
              <a:buClr>
                <a:srgbClr val="45515E"/>
              </a:buClr>
              <a:buSzPct val="100000"/>
              <a:buFont typeface="Courier New"/>
              <a:buChar char="o"/>
            </a:pPr>
            <a:r>
              <a:rPr b="0" i="0" lang="en-US" sz="2400" u="none" cap="none" strike="noStrike">
                <a:solidFill>
                  <a:srgbClr val="45515E"/>
                </a:solidFill>
                <a:latin typeface="Calibri"/>
                <a:ea typeface="Calibri"/>
                <a:cs typeface="Calibri"/>
                <a:sym typeface="Calibri"/>
              </a:rPr>
              <a:t>Palpitations (feeling that the heart is skipping beats or fluttering)</a:t>
            </a:r>
            <a:endParaRPr/>
          </a:p>
          <a:p>
            <a:pPr indent="-217169" lvl="1" marL="228600" marR="0" rtl="0" algn="l">
              <a:lnSpc>
                <a:spcPct val="90000"/>
              </a:lnSpc>
              <a:spcBef>
                <a:spcPts val="500"/>
              </a:spcBef>
              <a:spcAft>
                <a:spcPts val="0"/>
              </a:spcAft>
              <a:buClr>
                <a:srgbClr val="45515E"/>
              </a:buClr>
              <a:buSzPct val="100000"/>
              <a:buFont typeface="Courier New"/>
              <a:buChar char="o"/>
            </a:pPr>
            <a:r>
              <a:rPr b="0" i="0" lang="en-US" sz="2400" u="none" cap="none" strike="noStrike">
                <a:solidFill>
                  <a:srgbClr val="45515E"/>
                </a:solidFill>
                <a:latin typeface="Calibri"/>
                <a:ea typeface="Calibri"/>
                <a:cs typeface="Calibri"/>
                <a:sym typeface="Calibri"/>
              </a:rPr>
              <a:t>Breathlessness</a:t>
            </a:r>
            <a:endParaRPr/>
          </a:p>
          <a:p>
            <a:pPr indent="-217169" lvl="1" marL="228600" marR="0" rtl="0" algn="l">
              <a:lnSpc>
                <a:spcPct val="90000"/>
              </a:lnSpc>
              <a:spcBef>
                <a:spcPts val="500"/>
              </a:spcBef>
              <a:spcAft>
                <a:spcPts val="0"/>
              </a:spcAft>
              <a:buClr>
                <a:srgbClr val="45515E"/>
              </a:buClr>
              <a:buSzPct val="100000"/>
              <a:buFont typeface="Courier New"/>
              <a:buChar char="o"/>
            </a:pPr>
            <a:r>
              <a:rPr b="0" i="0" lang="en-US" sz="2400" u="none" cap="none" strike="noStrike">
                <a:solidFill>
                  <a:srgbClr val="45515E"/>
                </a:solidFill>
                <a:latin typeface="Calibri"/>
                <a:ea typeface="Calibri"/>
                <a:cs typeface="Calibri"/>
                <a:sym typeface="Calibri"/>
              </a:rPr>
              <a:t>Tingling, numbness, or burning sensations</a:t>
            </a:r>
            <a:endParaRPr/>
          </a:p>
          <a:p>
            <a:pPr indent="-217169" lvl="1" marL="228600" marR="0" rtl="0" algn="l">
              <a:lnSpc>
                <a:spcPct val="90000"/>
              </a:lnSpc>
              <a:spcBef>
                <a:spcPts val="500"/>
              </a:spcBef>
              <a:spcAft>
                <a:spcPts val="0"/>
              </a:spcAft>
              <a:buClr>
                <a:srgbClr val="45515E"/>
              </a:buClr>
              <a:buSzPct val="100000"/>
              <a:buFont typeface="Courier New"/>
              <a:buChar char="o"/>
            </a:pPr>
            <a:r>
              <a:rPr b="0" i="0" lang="en-US" sz="2400" u="none" cap="none" strike="noStrike">
                <a:solidFill>
                  <a:srgbClr val="45515E"/>
                </a:solidFill>
                <a:latin typeface="Calibri"/>
                <a:ea typeface="Calibri"/>
                <a:cs typeface="Calibri"/>
                <a:sym typeface="Calibri"/>
              </a:rPr>
              <a:t>Glossitis (inflammation or infection of the tongue)</a:t>
            </a:r>
            <a:endParaRPr/>
          </a:p>
          <a:p>
            <a:pPr indent="-110490" lvl="1" marL="228600" marR="0" rtl="0" algn="l">
              <a:lnSpc>
                <a:spcPct val="90000"/>
              </a:lnSpc>
              <a:spcBef>
                <a:spcPts val="500"/>
              </a:spcBef>
              <a:spcAft>
                <a:spcPts val="0"/>
              </a:spcAft>
              <a:buClr>
                <a:srgbClr val="45515E"/>
              </a:buClr>
              <a:buSzPct val="100000"/>
              <a:buFont typeface="Courier New"/>
              <a:buNone/>
            </a:pPr>
            <a:r>
              <a:t/>
            </a:r>
            <a:endParaRPr b="0" i="0" sz="2400" u="none" cap="none" strike="noStrike">
              <a:solidFill>
                <a:srgbClr val="45515E"/>
              </a:solidFill>
              <a:latin typeface="Calibri"/>
              <a:ea typeface="Calibri"/>
              <a:cs typeface="Calibri"/>
              <a:sym typeface="Calibri"/>
            </a:endParaRPr>
          </a:p>
        </p:txBody>
      </p:sp>
      <p:sp>
        <p:nvSpPr>
          <p:cNvPr id="2570" name="Google Shape;2570;g30f160e7000_79_35"/>
          <p:cNvSpPr txBox="1"/>
          <p:nvPr/>
        </p:nvSpPr>
        <p:spPr>
          <a:xfrm>
            <a:off x="6095996" y="4529550"/>
            <a:ext cx="5257800" cy="1963200"/>
          </a:xfrm>
          <a:prstGeom prst="rect">
            <a:avLst/>
          </a:prstGeom>
          <a:noFill/>
          <a:ln>
            <a:noFill/>
          </a:ln>
        </p:spPr>
        <p:txBody>
          <a:bodyPr anchorCtr="0" anchor="t" bIns="45700" lIns="91425" spcFirstLastPara="1" rIns="91425" wrap="square" tIns="45700">
            <a:normAutofit fontScale="85000" lnSpcReduction="20000"/>
          </a:bodyPr>
          <a:lstStyle/>
          <a:p>
            <a:pPr indent="-228600" lvl="1" marL="228600" marR="0" rtl="0" algn="l">
              <a:lnSpc>
                <a:spcPct val="90000"/>
              </a:lnSpc>
              <a:spcBef>
                <a:spcPts val="0"/>
              </a:spcBef>
              <a:spcAft>
                <a:spcPts val="0"/>
              </a:spcAft>
              <a:buClr>
                <a:srgbClr val="45515E"/>
              </a:buClr>
              <a:buSzPct val="100000"/>
              <a:buFont typeface="Courier New"/>
              <a:buChar char="o"/>
            </a:pPr>
            <a:r>
              <a:rPr b="0" i="0" lang="en-US" sz="2400" u="none" cap="none" strike="noStrike">
                <a:solidFill>
                  <a:srgbClr val="45515E"/>
                </a:solidFill>
                <a:latin typeface="Calibri"/>
                <a:ea typeface="Calibri"/>
                <a:cs typeface="Calibri"/>
                <a:sym typeface="Calibri"/>
              </a:rPr>
              <a:t>Angular cheilitis (inflammatory lesions at the mouth's corners)</a:t>
            </a:r>
            <a:endParaRPr/>
          </a:p>
          <a:p>
            <a:pPr indent="-228600" lvl="1" marL="228600" marR="0" rtl="0" algn="l">
              <a:lnSpc>
                <a:spcPct val="90000"/>
              </a:lnSpc>
              <a:spcBef>
                <a:spcPts val="500"/>
              </a:spcBef>
              <a:spcAft>
                <a:spcPts val="0"/>
              </a:spcAft>
              <a:buClr>
                <a:srgbClr val="45515E"/>
              </a:buClr>
              <a:buSzPct val="100000"/>
              <a:buFont typeface="Courier New"/>
              <a:buChar char="o"/>
            </a:pPr>
            <a:r>
              <a:rPr b="0" i="0" lang="en-US" sz="2400" u="none" cap="none" strike="noStrike">
                <a:solidFill>
                  <a:srgbClr val="45515E"/>
                </a:solidFill>
                <a:latin typeface="Calibri"/>
                <a:ea typeface="Calibri"/>
                <a:cs typeface="Calibri"/>
                <a:sym typeface="Calibri"/>
              </a:rPr>
              <a:t>Koilonychias or nails that are brittle</a:t>
            </a:r>
            <a:endParaRPr/>
          </a:p>
          <a:p>
            <a:pPr indent="-228600" lvl="1" marL="228600" marR="0" rtl="0" algn="l">
              <a:lnSpc>
                <a:spcPct val="90000"/>
              </a:lnSpc>
              <a:spcBef>
                <a:spcPts val="500"/>
              </a:spcBef>
              <a:spcAft>
                <a:spcPts val="0"/>
              </a:spcAft>
              <a:buClr>
                <a:srgbClr val="45515E"/>
              </a:buClr>
              <a:buSzPct val="100000"/>
              <a:buFont typeface="Courier New"/>
              <a:buChar char="o"/>
            </a:pPr>
            <a:r>
              <a:rPr b="0" i="0" lang="en-US" sz="2400" u="none" cap="none" strike="noStrike">
                <a:solidFill>
                  <a:srgbClr val="45515E"/>
                </a:solidFill>
                <a:latin typeface="Calibri"/>
                <a:ea typeface="Calibri"/>
                <a:cs typeface="Calibri"/>
                <a:sym typeface="Calibri"/>
              </a:rPr>
              <a:t>Poor appetite</a:t>
            </a:r>
            <a:endParaRPr/>
          </a:p>
          <a:p>
            <a:pPr indent="-228600" lvl="1" marL="228600" marR="0" rtl="0" algn="l">
              <a:lnSpc>
                <a:spcPct val="90000"/>
              </a:lnSpc>
              <a:spcBef>
                <a:spcPts val="500"/>
              </a:spcBef>
              <a:spcAft>
                <a:spcPts val="0"/>
              </a:spcAft>
              <a:buClr>
                <a:srgbClr val="45515E"/>
              </a:buClr>
              <a:buSzPct val="100000"/>
              <a:buFont typeface="Courier New"/>
              <a:buChar char="o"/>
            </a:pPr>
            <a:r>
              <a:rPr b="0" i="0" lang="en-US" sz="2400" u="none" cap="none" strike="noStrike">
                <a:solidFill>
                  <a:srgbClr val="45515E"/>
                </a:solidFill>
                <a:latin typeface="Calibri"/>
                <a:ea typeface="Calibri"/>
                <a:cs typeface="Calibri"/>
                <a:sym typeface="Calibri"/>
              </a:rPr>
              <a:t>Dysphagia due to formation of esophageal webs (Plummer-Vinson syndrome)</a:t>
            </a:r>
            <a:endParaRPr/>
          </a:p>
          <a:p>
            <a:pPr indent="-228600" lvl="1" marL="228600" marR="0" rtl="0" algn="l">
              <a:lnSpc>
                <a:spcPct val="90000"/>
              </a:lnSpc>
              <a:spcBef>
                <a:spcPts val="500"/>
              </a:spcBef>
              <a:spcAft>
                <a:spcPts val="0"/>
              </a:spcAft>
              <a:buClr>
                <a:srgbClr val="45515E"/>
              </a:buClr>
              <a:buSzPct val="100000"/>
              <a:buFont typeface="Courier New"/>
              <a:buChar char="o"/>
            </a:pPr>
            <a:r>
              <a:rPr b="0" i="0" lang="en-US" sz="2400" u="none" cap="none" strike="noStrike">
                <a:solidFill>
                  <a:srgbClr val="45515E"/>
                </a:solidFill>
                <a:latin typeface="Calibri"/>
                <a:ea typeface="Calibri"/>
                <a:cs typeface="Calibri"/>
                <a:sym typeface="Calibri"/>
              </a:rPr>
              <a:t>Restless legs syndrome</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35"/>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Stages of labor</a:t>
            </a:r>
            <a:endParaRPr/>
          </a:p>
        </p:txBody>
      </p:sp>
      <p:sp>
        <p:nvSpPr>
          <p:cNvPr id="377" name="Google Shape;377;p35"/>
          <p:cNvSpPr txBox="1"/>
          <p:nvPr>
            <p:ph idx="1" type="body"/>
          </p:nvPr>
        </p:nvSpPr>
        <p:spPr>
          <a:xfrm>
            <a:off x="838200" y="4910886"/>
            <a:ext cx="8438490" cy="117374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45515E"/>
              </a:buClr>
              <a:buSzPts val="2400"/>
              <a:buNone/>
            </a:pPr>
            <a:r>
              <a:rPr lang="en-US" sz="2400"/>
              <a:t>The duration of labor is variable and depends upon </a:t>
            </a:r>
            <a:r>
              <a:rPr b="1" lang="en-US" sz="2400"/>
              <a:t>Parity</a:t>
            </a:r>
            <a:r>
              <a:rPr lang="en-US" sz="2400"/>
              <a:t>, </a:t>
            </a:r>
            <a:r>
              <a:rPr b="1" lang="en-US" sz="2400"/>
              <a:t>Gestation</a:t>
            </a:r>
            <a:r>
              <a:rPr lang="en-US" sz="2400"/>
              <a:t>, </a:t>
            </a:r>
            <a:r>
              <a:rPr b="1" lang="en-US" sz="2400"/>
              <a:t>Size</a:t>
            </a:r>
            <a:r>
              <a:rPr lang="en-US" sz="2400"/>
              <a:t> of the baby, whether the labor is </a:t>
            </a:r>
            <a:r>
              <a:rPr b="1" lang="en-US" sz="2400"/>
              <a:t>Spontaneous or Induced </a:t>
            </a:r>
            <a:r>
              <a:rPr lang="en-US" sz="2400"/>
              <a:t>and </a:t>
            </a:r>
            <a:r>
              <a:rPr b="1" lang="en-US" sz="2400"/>
              <a:t>Previous obstetric performance</a:t>
            </a:r>
            <a:r>
              <a:rPr lang="en-US" sz="2400"/>
              <a:t>.</a:t>
            </a:r>
            <a:endParaRPr/>
          </a:p>
        </p:txBody>
      </p:sp>
      <p:graphicFrame>
        <p:nvGraphicFramePr>
          <p:cNvPr id="378" name="Google Shape;378;p35"/>
          <p:cNvGraphicFramePr/>
          <p:nvPr/>
        </p:nvGraphicFramePr>
        <p:xfrm>
          <a:off x="838200" y="1192251"/>
          <a:ext cx="3000000" cy="3000000"/>
        </p:xfrm>
        <a:graphic>
          <a:graphicData uri="http://schemas.openxmlformats.org/drawingml/2006/table">
            <a:tbl>
              <a:tblPr bandRow="1" firstRow="1">
                <a:noFill/>
                <a:tableStyleId>{B83724F5-1EE0-4DAF-A18B-D7C001F5DA8E}</a:tableStyleId>
              </a:tblPr>
              <a:tblGrid>
                <a:gridCol w="854425"/>
                <a:gridCol w="992225"/>
                <a:gridCol w="3411175"/>
                <a:gridCol w="2628900"/>
                <a:gridCol w="2628900"/>
              </a:tblGrid>
              <a:tr h="252775">
                <a:tc gridSpan="2">
                  <a:txBody>
                    <a:bodyPr/>
                    <a:lstStyle/>
                    <a:p>
                      <a:pPr indent="0" lvl="0" marL="0" marR="0" rtl="0" algn="ctr">
                        <a:spcBef>
                          <a:spcPts val="0"/>
                        </a:spcBef>
                        <a:spcAft>
                          <a:spcPts val="0"/>
                        </a:spcAft>
                        <a:buNone/>
                      </a:pPr>
                      <a:r>
                        <a:rPr lang="en-US" sz="2000"/>
                        <a:t>Stage</a:t>
                      </a:r>
                      <a:endParaRPr/>
                    </a:p>
                  </a:txBody>
                  <a:tcPr marT="45725" marB="45725" marR="91450" marL="91450" anchor="ctr"/>
                </a:tc>
                <a:tc hMerge="1"/>
                <a:tc>
                  <a:txBody>
                    <a:bodyPr/>
                    <a:lstStyle/>
                    <a:p>
                      <a:pPr indent="0" lvl="0" marL="0" marR="0" rtl="0" algn="ctr">
                        <a:spcBef>
                          <a:spcPts val="0"/>
                        </a:spcBef>
                        <a:spcAft>
                          <a:spcPts val="0"/>
                        </a:spcAft>
                        <a:buNone/>
                      </a:pPr>
                      <a:r>
                        <a:rPr lang="en-US" sz="2000"/>
                        <a:t>Definition</a:t>
                      </a:r>
                      <a:endParaRPr/>
                    </a:p>
                  </a:txBody>
                  <a:tcPr marT="45725" marB="45725" marR="91450" marL="91450" anchor="ctr"/>
                </a:tc>
                <a:tc>
                  <a:txBody>
                    <a:bodyPr/>
                    <a:lstStyle/>
                    <a:p>
                      <a:pPr indent="0" lvl="0" marL="0" marR="0" rtl="0" algn="ctr">
                        <a:spcBef>
                          <a:spcPts val="0"/>
                        </a:spcBef>
                        <a:spcAft>
                          <a:spcPts val="0"/>
                        </a:spcAft>
                        <a:buNone/>
                      </a:pPr>
                      <a:r>
                        <a:rPr lang="en-US" sz="2000"/>
                        <a:t>Nulliparous</a:t>
                      </a:r>
                      <a:endParaRPr/>
                    </a:p>
                  </a:txBody>
                  <a:tcPr marT="45725" marB="45725" marR="91450" marL="91450" anchor="ctr"/>
                </a:tc>
                <a:tc>
                  <a:txBody>
                    <a:bodyPr/>
                    <a:lstStyle/>
                    <a:p>
                      <a:pPr indent="0" lvl="0" marL="0" marR="0" rtl="0" algn="ctr">
                        <a:spcBef>
                          <a:spcPts val="0"/>
                        </a:spcBef>
                        <a:spcAft>
                          <a:spcPts val="0"/>
                        </a:spcAft>
                        <a:buNone/>
                      </a:pPr>
                      <a:r>
                        <a:rPr lang="en-US" sz="2000"/>
                        <a:t>Multiparous</a:t>
                      </a:r>
                      <a:endParaRPr/>
                    </a:p>
                  </a:txBody>
                  <a:tcPr marT="45725" marB="45725" marR="91450" marL="91450" anchor="ctr"/>
                </a:tc>
              </a:tr>
              <a:tr h="447200">
                <a:tc rowSpan="2">
                  <a:txBody>
                    <a:bodyPr/>
                    <a:lstStyle/>
                    <a:p>
                      <a:pPr indent="0" lvl="0" marL="0" marR="0" rtl="0" algn="ctr">
                        <a:spcBef>
                          <a:spcPts val="0"/>
                        </a:spcBef>
                        <a:spcAft>
                          <a:spcPts val="0"/>
                        </a:spcAft>
                        <a:buNone/>
                      </a:pPr>
                      <a:r>
                        <a:rPr lang="en-US" sz="1800"/>
                        <a:t>First</a:t>
                      </a:r>
                      <a:endParaRPr/>
                    </a:p>
                  </a:txBody>
                  <a:tcPr marT="45725" marB="45725" marR="91450" marL="91450" anchor="ctr"/>
                </a:tc>
                <a:tc>
                  <a:txBody>
                    <a:bodyPr/>
                    <a:lstStyle/>
                    <a:p>
                      <a:pPr indent="0" lvl="0" marL="0" marR="0" rtl="0" algn="ctr">
                        <a:spcBef>
                          <a:spcPts val="0"/>
                        </a:spcBef>
                        <a:spcAft>
                          <a:spcPts val="0"/>
                        </a:spcAft>
                        <a:buNone/>
                      </a:pPr>
                      <a:r>
                        <a:rPr lang="en-US" sz="1800"/>
                        <a:t>Latent</a:t>
                      </a:r>
                      <a:endParaRPr/>
                    </a:p>
                  </a:txBody>
                  <a:tcPr marT="45725" marB="45725" marR="91450" marL="91450" anchor="ctr"/>
                </a:tc>
                <a:tc>
                  <a:txBody>
                    <a:bodyPr/>
                    <a:lstStyle/>
                    <a:p>
                      <a:pPr indent="0" lvl="0" marL="0" marR="0" rtl="0" algn="l">
                        <a:spcBef>
                          <a:spcPts val="0"/>
                        </a:spcBef>
                        <a:spcAft>
                          <a:spcPts val="0"/>
                        </a:spcAft>
                        <a:buNone/>
                      </a:pPr>
                      <a:r>
                        <a:rPr lang="en-US" sz="1800"/>
                        <a:t>Onset of labor to 4-6 cm dilation</a:t>
                      </a:r>
                      <a:endParaRPr/>
                    </a:p>
                  </a:txBody>
                  <a:tcPr marT="45725" marB="45725" marR="91450" marL="91450"/>
                </a:tc>
                <a:tc>
                  <a:txBody>
                    <a:bodyPr/>
                    <a:lstStyle/>
                    <a:p>
                      <a:pPr indent="0" lvl="0" marL="0" marR="0" rtl="0" algn="ctr">
                        <a:spcBef>
                          <a:spcPts val="0"/>
                        </a:spcBef>
                        <a:spcAft>
                          <a:spcPts val="0"/>
                        </a:spcAft>
                        <a:buNone/>
                      </a:pPr>
                      <a:r>
                        <a:rPr lang="en-US" sz="1800"/>
                        <a:t>&lt;20 hours</a:t>
                      </a:r>
                      <a:endParaRPr/>
                    </a:p>
                    <a:p>
                      <a:pPr indent="0" lvl="0" marL="0" marR="0" rtl="0" algn="ctr">
                        <a:spcBef>
                          <a:spcPts val="0"/>
                        </a:spcBef>
                        <a:spcAft>
                          <a:spcPts val="0"/>
                        </a:spcAft>
                        <a:buNone/>
                      </a:pPr>
                      <a:r>
                        <a:rPr lang="en-US" sz="1800"/>
                        <a:t>(Average 10-12h)</a:t>
                      </a:r>
                      <a:endParaRPr/>
                    </a:p>
                  </a:txBody>
                  <a:tcPr marT="45725" marB="45725" marR="91450" marL="91450" anchor="ctr"/>
                </a:tc>
                <a:tc>
                  <a:txBody>
                    <a:bodyPr/>
                    <a:lstStyle/>
                    <a:p>
                      <a:pPr indent="0" lvl="0" marL="0" marR="0" rtl="0" algn="ctr">
                        <a:spcBef>
                          <a:spcPts val="0"/>
                        </a:spcBef>
                        <a:spcAft>
                          <a:spcPts val="0"/>
                        </a:spcAft>
                        <a:buNone/>
                      </a:pPr>
                      <a:r>
                        <a:rPr lang="en-US" sz="1800"/>
                        <a:t>&lt;14 hours</a:t>
                      </a:r>
                      <a:endParaRPr/>
                    </a:p>
                    <a:p>
                      <a:pPr indent="0" lvl="0" marL="0" marR="0" rtl="0" algn="ctr">
                        <a:lnSpc>
                          <a:spcPct val="100000"/>
                        </a:lnSpc>
                        <a:spcBef>
                          <a:spcPts val="0"/>
                        </a:spcBef>
                        <a:spcAft>
                          <a:spcPts val="0"/>
                        </a:spcAft>
                        <a:buClr>
                          <a:schemeClr val="dk1"/>
                        </a:buClr>
                        <a:buSzPts val="1800"/>
                        <a:buFont typeface="Calibri"/>
                        <a:buNone/>
                      </a:pPr>
                      <a:r>
                        <a:rPr lang="en-US" sz="1800"/>
                        <a:t>(Average 6-8h)</a:t>
                      </a:r>
                      <a:endParaRPr/>
                    </a:p>
                  </a:txBody>
                  <a:tcPr marT="45725" marB="45725" marR="91450" marL="91450" anchor="ctr"/>
                </a:tc>
              </a:tr>
              <a:tr h="447200">
                <a:tc vMerge="1"/>
                <a:tc>
                  <a:txBody>
                    <a:bodyPr/>
                    <a:lstStyle/>
                    <a:p>
                      <a:pPr indent="0" lvl="0" marL="0" marR="0" rtl="0" algn="ctr">
                        <a:spcBef>
                          <a:spcPts val="0"/>
                        </a:spcBef>
                        <a:spcAft>
                          <a:spcPts val="0"/>
                        </a:spcAft>
                        <a:buNone/>
                      </a:pPr>
                      <a:r>
                        <a:rPr lang="en-US" sz="1800"/>
                        <a:t>Active</a:t>
                      </a:r>
                      <a:endParaRPr/>
                    </a:p>
                  </a:txBody>
                  <a:tcPr marT="45725" marB="45725" marR="91450" marL="91450" anchor="ctr"/>
                </a:tc>
                <a:tc>
                  <a:txBody>
                    <a:bodyPr/>
                    <a:lstStyle/>
                    <a:p>
                      <a:pPr indent="0" lvl="0" marL="0" marR="0" rtl="0" algn="l">
                        <a:spcBef>
                          <a:spcPts val="0"/>
                        </a:spcBef>
                        <a:spcAft>
                          <a:spcPts val="0"/>
                        </a:spcAft>
                        <a:buNone/>
                      </a:pPr>
                      <a:r>
                        <a:rPr lang="en-US" sz="1800"/>
                        <a:t>4-6 cm to complete 10 cm dilation</a:t>
                      </a:r>
                      <a:endParaRPr/>
                    </a:p>
                  </a:txBody>
                  <a:tcPr marT="45725" marB="45725" marR="91450" marL="91450"/>
                </a:tc>
                <a:tc>
                  <a:txBody>
                    <a:bodyPr/>
                    <a:lstStyle/>
                    <a:p>
                      <a:pPr indent="0" lvl="0" marL="0" marR="0" rtl="0" algn="ctr">
                        <a:spcBef>
                          <a:spcPts val="0"/>
                        </a:spcBef>
                        <a:spcAft>
                          <a:spcPts val="0"/>
                        </a:spcAft>
                        <a:buNone/>
                      </a:pPr>
                      <a:r>
                        <a:rPr lang="en-US" sz="1800"/>
                        <a:t>4-6 hours</a:t>
                      </a:r>
                      <a:endParaRPr/>
                    </a:p>
                    <a:p>
                      <a:pPr indent="0" lvl="0" marL="0" marR="0" rtl="0" algn="ctr">
                        <a:spcBef>
                          <a:spcPts val="0"/>
                        </a:spcBef>
                        <a:spcAft>
                          <a:spcPts val="0"/>
                        </a:spcAft>
                        <a:buNone/>
                      </a:pPr>
                      <a:r>
                        <a:rPr lang="en-US" sz="1800"/>
                        <a:t>(&gt; 1-1.2 cm/hr.)</a:t>
                      </a:r>
                      <a:endParaRPr/>
                    </a:p>
                  </a:txBody>
                  <a:tcPr marT="45725" marB="45725" marR="91450" marL="91450" anchor="ctr"/>
                </a:tc>
                <a:tc>
                  <a:txBody>
                    <a:bodyPr/>
                    <a:lstStyle/>
                    <a:p>
                      <a:pPr indent="0" lvl="0" marL="0" marR="0" rtl="0" algn="ctr">
                        <a:spcBef>
                          <a:spcPts val="0"/>
                        </a:spcBef>
                        <a:spcAft>
                          <a:spcPts val="0"/>
                        </a:spcAft>
                        <a:buNone/>
                      </a:pPr>
                      <a:r>
                        <a:rPr lang="en-US" sz="1800"/>
                        <a:t>2-3 hours</a:t>
                      </a:r>
                      <a:endParaRPr/>
                    </a:p>
                    <a:p>
                      <a:pPr indent="0" lvl="0" marL="0" marR="0" rtl="0" algn="ctr">
                        <a:lnSpc>
                          <a:spcPct val="100000"/>
                        </a:lnSpc>
                        <a:spcBef>
                          <a:spcPts val="0"/>
                        </a:spcBef>
                        <a:spcAft>
                          <a:spcPts val="0"/>
                        </a:spcAft>
                        <a:buClr>
                          <a:schemeClr val="dk1"/>
                        </a:buClr>
                        <a:buSzPts val="1800"/>
                        <a:buFont typeface="Calibri"/>
                        <a:buNone/>
                      </a:pPr>
                      <a:r>
                        <a:rPr lang="en-US" sz="1800"/>
                        <a:t>(&gt; 1.2-1.5 cm/hr.)</a:t>
                      </a:r>
                      <a:endParaRPr/>
                    </a:p>
                  </a:txBody>
                  <a:tcPr marT="45725" marB="45725" marR="91450" marL="91450" anchor="ctr"/>
                </a:tc>
              </a:tr>
              <a:tr h="447200">
                <a:tc gridSpan="2">
                  <a:txBody>
                    <a:bodyPr/>
                    <a:lstStyle/>
                    <a:p>
                      <a:pPr indent="0" lvl="0" marL="0" marR="0" rtl="0" algn="ctr">
                        <a:spcBef>
                          <a:spcPts val="0"/>
                        </a:spcBef>
                        <a:spcAft>
                          <a:spcPts val="0"/>
                        </a:spcAft>
                        <a:buNone/>
                      </a:pPr>
                      <a:r>
                        <a:rPr lang="en-US" sz="1800"/>
                        <a:t>Second</a:t>
                      </a:r>
                      <a:endParaRPr/>
                    </a:p>
                  </a:txBody>
                  <a:tcPr marT="45725" marB="45725" marR="91450" marL="91450" anchor="ctr"/>
                </a:tc>
                <a:tc hMerge="1"/>
                <a:tc>
                  <a:txBody>
                    <a:bodyPr/>
                    <a:lstStyle/>
                    <a:p>
                      <a:pPr indent="0" lvl="0" marL="0" marR="0" rtl="0" algn="l">
                        <a:spcBef>
                          <a:spcPts val="0"/>
                        </a:spcBef>
                        <a:spcAft>
                          <a:spcPts val="0"/>
                        </a:spcAft>
                        <a:buNone/>
                      </a:pPr>
                      <a:r>
                        <a:rPr lang="en-US" sz="1800"/>
                        <a:t>From full dilatation to delivery of infant</a:t>
                      </a:r>
                      <a:endParaRPr/>
                    </a:p>
                  </a:txBody>
                  <a:tcPr marT="45725" marB="45725" marR="91450" marL="91450"/>
                </a:tc>
                <a:tc>
                  <a:txBody>
                    <a:bodyPr/>
                    <a:lstStyle/>
                    <a:p>
                      <a:pPr indent="0" lvl="0" marL="0" marR="0" rtl="0" algn="ctr">
                        <a:spcBef>
                          <a:spcPts val="0"/>
                        </a:spcBef>
                        <a:spcAft>
                          <a:spcPts val="0"/>
                        </a:spcAft>
                        <a:buNone/>
                      </a:pPr>
                      <a:r>
                        <a:rPr lang="en-US" sz="1800"/>
                        <a:t>&lt; 2 hours</a:t>
                      </a:r>
                      <a:endParaRPr/>
                    </a:p>
                    <a:p>
                      <a:pPr indent="0" lvl="0" marL="0" marR="0" rtl="0" algn="ctr">
                        <a:spcBef>
                          <a:spcPts val="0"/>
                        </a:spcBef>
                        <a:spcAft>
                          <a:spcPts val="0"/>
                        </a:spcAft>
                        <a:buNone/>
                      </a:pPr>
                      <a:r>
                        <a:rPr lang="en-US" sz="1800"/>
                        <a:t>(&lt; 3 hrs. if epidural)</a:t>
                      </a:r>
                      <a:endParaRPr/>
                    </a:p>
                  </a:txBody>
                  <a:tcPr marT="45725" marB="45725" marR="91450" marL="91450" anchor="ctr"/>
                </a:tc>
                <a:tc>
                  <a:txBody>
                    <a:bodyPr/>
                    <a:lstStyle/>
                    <a:p>
                      <a:pPr indent="0" lvl="0" marL="0" marR="0" rtl="0" algn="ctr">
                        <a:spcBef>
                          <a:spcPts val="0"/>
                        </a:spcBef>
                        <a:spcAft>
                          <a:spcPts val="0"/>
                        </a:spcAft>
                        <a:buNone/>
                      </a:pPr>
                      <a:r>
                        <a:rPr lang="en-US" sz="1800"/>
                        <a:t>&lt; 1 hour</a:t>
                      </a:r>
                      <a:endParaRPr/>
                    </a:p>
                    <a:p>
                      <a:pPr indent="0" lvl="0" marL="0" marR="0" rtl="0" algn="ctr">
                        <a:lnSpc>
                          <a:spcPct val="100000"/>
                        </a:lnSpc>
                        <a:spcBef>
                          <a:spcPts val="0"/>
                        </a:spcBef>
                        <a:spcAft>
                          <a:spcPts val="0"/>
                        </a:spcAft>
                        <a:buClr>
                          <a:schemeClr val="dk1"/>
                        </a:buClr>
                        <a:buSzPts val="1800"/>
                        <a:buFont typeface="Calibri"/>
                        <a:buNone/>
                      </a:pPr>
                      <a:r>
                        <a:rPr lang="en-US" sz="1800"/>
                        <a:t>(&lt; 2 hrs. if epidural)</a:t>
                      </a:r>
                      <a:endParaRPr/>
                    </a:p>
                  </a:txBody>
                  <a:tcPr marT="45725" marB="45725" marR="91450" marL="91450" anchor="ctr"/>
                </a:tc>
              </a:tr>
              <a:tr h="447200">
                <a:tc gridSpan="2">
                  <a:txBody>
                    <a:bodyPr/>
                    <a:lstStyle/>
                    <a:p>
                      <a:pPr indent="0" lvl="0" marL="0" marR="0" rtl="0" algn="ctr">
                        <a:spcBef>
                          <a:spcPts val="0"/>
                        </a:spcBef>
                        <a:spcAft>
                          <a:spcPts val="0"/>
                        </a:spcAft>
                        <a:buNone/>
                      </a:pPr>
                      <a:r>
                        <a:rPr lang="en-US" sz="1800"/>
                        <a:t>Third</a:t>
                      </a:r>
                      <a:endParaRPr/>
                    </a:p>
                  </a:txBody>
                  <a:tcPr marT="45725" marB="45725" marR="91450" marL="91450" anchor="ctr"/>
                </a:tc>
                <a:tc hMerge="1"/>
                <a:tc>
                  <a:txBody>
                    <a:bodyPr/>
                    <a:lstStyle/>
                    <a:p>
                      <a:pPr indent="0" lvl="0" marL="0" marR="0" rtl="0" algn="l">
                        <a:spcBef>
                          <a:spcPts val="0"/>
                        </a:spcBef>
                        <a:spcAft>
                          <a:spcPts val="0"/>
                        </a:spcAft>
                        <a:buNone/>
                      </a:pPr>
                      <a:r>
                        <a:rPr lang="en-US" sz="1800"/>
                        <a:t>From delivery of infant to delivery of the placenta</a:t>
                      </a:r>
                      <a:endParaRPr/>
                    </a:p>
                  </a:txBody>
                  <a:tcPr marT="45725" marB="45725" marR="91450" marL="91450"/>
                </a:tc>
                <a:tc>
                  <a:txBody>
                    <a:bodyPr/>
                    <a:lstStyle/>
                    <a:p>
                      <a:pPr indent="0" lvl="0" marL="0" marR="0" rtl="0" algn="ctr">
                        <a:spcBef>
                          <a:spcPts val="0"/>
                        </a:spcBef>
                        <a:spcAft>
                          <a:spcPts val="0"/>
                        </a:spcAft>
                        <a:buNone/>
                      </a:pPr>
                      <a:r>
                        <a:rPr lang="en-US" sz="1800"/>
                        <a:t>&lt; 30 minutes</a:t>
                      </a:r>
                      <a:endParaRPr/>
                    </a:p>
                  </a:txBody>
                  <a:tcPr marT="45725" marB="45725" marR="91450" marL="91450" anchor="ctr"/>
                </a:tc>
                <a:tc>
                  <a:txBody>
                    <a:bodyPr/>
                    <a:lstStyle/>
                    <a:p>
                      <a:pPr indent="0" lvl="0" marL="0" marR="0" rtl="0" algn="ctr">
                        <a:spcBef>
                          <a:spcPts val="0"/>
                        </a:spcBef>
                        <a:spcAft>
                          <a:spcPts val="0"/>
                        </a:spcAft>
                        <a:buNone/>
                      </a:pPr>
                      <a:r>
                        <a:rPr lang="en-US" sz="1800"/>
                        <a:t>&lt; 30 minutes</a:t>
                      </a:r>
                      <a:endParaRPr/>
                    </a:p>
                  </a:txBody>
                  <a:tcPr marT="45725" marB="45725" marR="91450" marL="91450" anchor="ctr"/>
                </a:tc>
              </a:tr>
              <a:tr h="252775">
                <a:tc gridSpan="2">
                  <a:txBody>
                    <a:bodyPr/>
                    <a:lstStyle/>
                    <a:p>
                      <a:pPr indent="0" lvl="0" marL="0" marR="0" rtl="0" algn="ctr">
                        <a:spcBef>
                          <a:spcPts val="0"/>
                        </a:spcBef>
                        <a:spcAft>
                          <a:spcPts val="0"/>
                        </a:spcAft>
                        <a:buNone/>
                      </a:pPr>
                      <a:r>
                        <a:rPr lang="en-US" sz="1800"/>
                        <a:t>Forth</a:t>
                      </a:r>
                      <a:endParaRPr/>
                    </a:p>
                  </a:txBody>
                  <a:tcPr marT="45725" marB="45725" marR="91450" marL="91450" anchor="ctr"/>
                </a:tc>
                <a:tc hMerge="1"/>
                <a:tc gridSpan="3">
                  <a:txBody>
                    <a:bodyPr/>
                    <a:lstStyle/>
                    <a:p>
                      <a:pPr indent="0" lvl="0" marL="0" marR="0" rtl="0" algn="l">
                        <a:lnSpc>
                          <a:spcPct val="100000"/>
                        </a:lnSpc>
                        <a:spcBef>
                          <a:spcPts val="0"/>
                        </a:spcBef>
                        <a:spcAft>
                          <a:spcPts val="0"/>
                        </a:spcAft>
                        <a:buClr>
                          <a:schemeClr val="dk1"/>
                        </a:buClr>
                        <a:buSzPts val="1800"/>
                        <a:buFont typeface="Calibri"/>
                        <a:buNone/>
                      </a:pPr>
                      <a:r>
                        <a:rPr lang="en-US" sz="1800"/>
                        <a:t>The first hour after the delivery of the placenta. Where women should be in close observation because most complication show at the first hour after delivery.</a:t>
                      </a:r>
                      <a:endParaRPr/>
                    </a:p>
                  </a:txBody>
                  <a:tcPr marT="45725" marB="45725" marR="91450" marL="91450"/>
                </a:tc>
                <a:tc hMerge="1"/>
                <a:tc hMerge="1"/>
              </a:tr>
            </a:tbl>
          </a:graphicData>
        </a:graphic>
      </p:graphicFrame>
      <p:pic>
        <p:nvPicPr>
          <p:cNvPr descr="Glossary: Labor" id="379" name="Google Shape;379;p35"/>
          <p:cNvPicPr preferRelativeResize="0"/>
          <p:nvPr/>
        </p:nvPicPr>
        <p:blipFill rotWithShape="1">
          <a:blip r:embed="rId3">
            <a:alphaModFix/>
          </a:blip>
          <a:srcRect b="0" l="0" r="0" t="0"/>
          <a:stretch/>
        </p:blipFill>
        <p:spPr>
          <a:xfrm>
            <a:off x="9533106" y="4818555"/>
            <a:ext cx="1820694" cy="1358409"/>
          </a:xfrm>
          <a:prstGeom prst="rect">
            <a:avLst/>
          </a:prstGeom>
          <a:noFill/>
          <a:ln>
            <a:noFill/>
          </a:ln>
        </p:spPr>
      </p:pic>
    </p:spTree>
  </p:cSld>
  <p:clrMapOvr>
    <a:masterClrMapping/>
  </p:clrMapOvr>
</p:sld>
</file>

<file path=ppt/slides/slide3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4" name="Shape 2574"/>
        <p:cNvGrpSpPr/>
        <p:nvPr/>
      </p:nvGrpSpPr>
      <p:grpSpPr>
        <a:xfrm>
          <a:off x="0" y="0"/>
          <a:ext cx="0" cy="0"/>
          <a:chOff x="0" y="0"/>
          <a:chExt cx="0" cy="0"/>
        </a:xfrm>
      </p:grpSpPr>
      <p:sp>
        <p:nvSpPr>
          <p:cNvPr id="2575" name="Google Shape;2575;g30f160e7000_79_42"/>
          <p:cNvSpPr txBox="1"/>
          <p:nvPr>
            <p:ph type="title"/>
          </p:nvPr>
        </p:nvSpPr>
        <p:spPr>
          <a:xfrm>
            <a:off x="838200" y="365125"/>
            <a:ext cx="10515600" cy="7623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Microcytic Anemia: Iron deficiency anemia</a:t>
            </a:r>
            <a:endParaRPr/>
          </a:p>
        </p:txBody>
      </p:sp>
      <p:sp>
        <p:nvSpPr>
          <p:cNvPr id="2576" name="Google Shape;2576;g30f160e7000_79_42"/>
          <p:cNvSpPr txBox="1"/>
          <p:nvPr>
            <p:ph idx="1" type="body"/>
          </p:nvPr>
        </p:nvSpPr>
        <p:spPr>
          <a:xfrm>
            <a:off x="838200" y="1305026"/>
            <a:ext cx="3776100" cy="48720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45515E"/>
              </a:buClr>
              <a:buSzPts val="3200"/>
              <a:buNone/>
            </a:pPr>
            <a:r>
              <a:rPr b="1" lang="en-US" sz="3200" u="sng"/>
              <a:t>Lab finding </a:t>
            </a:r>
            <a:endParaRPr/>
          </a:p>
          <a:p>
            <a:pPr indent="-228600" lvl="0" marL="228600" rtl="0" algn="l">
              <a:lnSpc>
                <a:spcPct val="90000"/>
              </a:lnSpc>
              <a:spcBef>
                <a:spcPts val="1000"/>
              </a:spcBef>
              <a:spcAft>
                <a:spcPts val="0"/>
              </a:spcAft>
              <a:buClr>
                <a:srgbClr val="45515E"/>
              </a:buClr>
              <a:buSzPts val="2800"/>
              <a:buChar char="❖"/>
            </a:pPr>
            <a:r>
              <a:rPr lang="en-US"/>
              <a:t>↓: ferritin, hemoglobin, mean corpuscular volume, mean corpuscular hemoglobin </a:t>
            </a:r>
            <a:endParaRPr/>
          </a:p>
          <a:p>
            <a:pPr indent="-228600" lvl="0" marL="228600" rtl="0" algn="l">
              <a:lnSpc>
                <a:spcPct val="90000"/>
              </a:lnSpc>
              <a:spcBef>
                <a:spcPts val="1000"/>
              </a:spcBef>
              <a:spcAft>
                <a:spcPts val="0"/>
              </a:spcAft>
              <a:buClr>
                <a:srgbClr val="45515E"/>
              </a:buClr>
              <a:buSzPts val="2800"/>
              <a:buChar char="❖"/>
            </a:pPr>
            <a:r>
              <a:rPr lang="en-US"/>
              <a:t>↑: total iron-binding capacity, transferrin, red blood cell distribution width </a:t>
            </a:r>
            <a:endParaRPr/>
          </a:p>
          <a:p>
            <a:pPr indent="0" lvl="0" marL="0" rtl="0" algn="l">
              <a:lnSpc>
                <a:spcPct val="90000"/>
              </a:lnSpc>
              <a:spcBef>
                <a:spcPts val="1000"/>
              </a:spcBef>
              <a:spcAft>
                <a:spcPts val="0"/>
              </a:spcAft>
              <a:buClr>
                <a:srgbClr val="45515E"/>
              </a:buClr>
              <a:buSzPts val="2800"/>
              <a:buNone/>
            </a:pPr>
            <a:r>
              <a:t/>
            </a:r>
            <a:endParaRPr/>
          </a:p>
        </p:txBody>
      </p:sp>
      <p:sp>
        <p:nvSpPr>
          <p:cNvPr id="2577" name="Google Shape;2577;g30f160e7000_79_42"/>
          <p:cNvSpPr txBox="1"/>
          <p:nvPr/>
        </p:nvSpPr>
        <p:spPr>
          <a:xfrm>
            <a:off x="4473527" y="1305026"/>
            <a:ext cx="6880200" cy="4872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45515E"/>
              </a:buClr>
              <a:buSzPts val="3200"/>
              <a:buFont typeface="Noto Sans Symbols"/>
              <a:buNone/>
            </a:pPr>
            <a:r>
              <a:rPr b="1" lang="en-US" sz="3200" u="sng">
                <a:solidFill>
                  <a:srgbClr val="45515E"/>
                </a:solidFill>
                <a:latin typeface="Calibri"/>
                <a:ea typeface="Calibri"/>
                <a:cs typeface="Calibri"/>
                <a:sym typeface="Calibri"/>
              </a:rPr>
              <a:t>Treatment</a:t>
            </a:r>
            <a:endParaRPr sz="2800">
              <a:solidFill>
                <a:srgbClr val="45515E"/>
              </a:solidFill>
              <a:latin typeface="Calibri"/>
              <a:ea typeface="Calibri"/>
              <a:cs typeface="Calibri"/>
              <a:sym typeface="Calibri"/>
            </a:endParaRPr>
          </a:p>
          <a:p>
            <a:pPr indent="-228600" lvl="0" marL="228600" marR="0" rtl="0" algn="l">
              <a:lnSpc>
                <a:spcPct val="90000"/>
              </a:lnSpc>
              <a:spcBef>
                <a:spcPts val="1000"/>
              </a:spcBef>
              <a:spcAft>
                <a:spcPts val="0"/>
              </a:spcAft>
              <a:buClr>
                <a:srgbClr val="45515E"/>
              </a:buClr>
              <a:buSzPts val="2800"/>
              <a:buFont typeface="Noto Sans Symbols"/>
              <a:buChar char="❖"/>
            </a:pPr>
            <a:r>
              <a:rPr lang="en-US" sz="2800">
                <a:solidFill>
                  <a:srgbClr val="45515E"/>
                </a:solidFill>
                <a:latin typeface="Calibri"/>
                <a:ea typeface="Calibri"/>
                <a:cs typeface="Calibri"/>
                <a:sym typeface="Calibri"/>
              </a:rPr>
              <a:t>Iron supplement for all women after 12 weeks if there is no contraindications</a:t>
            </a:r>
            <a:endParaRPr/>
          </a:p>
          <a:p>
            <a:pPr indent="-228600" lvl="1" marL="463550" marR="0" rtl="0" algn="l">
              <a:lnSpc>
                <a:spcPct val="90000"/>
              </a:lnSpc>
              <a:spcBef>
                <a:spcPts val="500"/>
              </a:spcBef>
              <a:spcAft>
                <a:spcPts val="0"/>
              </a:spcAft>
              <a:buClr>
                <a:srgbClr val="45515E"/>
              </a:buClr>
              <a:buSzPts val="2400"/>
              <a:buFont typeface="Courier New"/>
              <a:buChar char="o"/>
            </a:pPr>
            <a:r>
              <a:rPr b="0" i="0" lang="en-US" sz="2400" u="none" cap="none" strike="noStrike">
                <a:solidFill>
                  <a:srgbClr val="45515E"/>
                </a:solidFill>
                <a:latin typeface="Calibri"/>
                <a:ea typeface="Calibri"/>
                <a:cs typeface="Calibri"/>
                <a:sym typeface="Calibri"/>
              </a:rPr>
              <a:t>Ferrous sulfate 325 mg - 65 mg elemental iron</a:t>
            </a:r>
            <a:endParaRPr/>
          </a:p>
          <a:p>
            <a:pPr indent="-228600" lvl="1" marL="463550" marR="0" rtl="0" algn="l">
              <a:lnSpc>
                <a:spcPct val="90000"/>
              </a:lnSpc>
              <a:spcBef>
                <a:spcPts val="500"/>
              </a:spcBef>
              <a:spcAft>
                <a:spcPts val="0"/>
              </a:spcAft>
              <a:buClr>
                <a:srgbClr val="45515E"/>
              </a:buClr>
              <a:buSzPts val="2400"/>
              <a:buFont typeface="Courier New"/>
              <a:buChar char="o"/>
            </a:pPr>
            <a:r>
              <a:rPr b="0" i="0" lang="en-US" sz="2400" u="none" cap="none" strike="noStrike">
                <a:solidFill>
                  <a:srgbClr val="45515E"/>
                </a:solidFill>
                <a:latin typeface="Calibri"/>
                <a:ea typeface="Calibri"/>
                <a:cs typeface="Calibri"/>
                <a:sym typeface="Calibri"/>
              </a:rPr>
              <a:t>Ferrous gluconate  300 mg – 34 mg elemental iron</a:t>
            </a:r>
            <a:endParaRPr/>
          </a:p>
          <a:p>
            <a:pPr indent="-228600" lvl="1" marL="463550" marR="0" rtl="0" algn="l">
              <a:lnSpc>
                <a:spcPct val="90000"/>
              </a:lnSpc>
              <a:spcBef>
                <a:spcPts val="500"/>
              </a:spcBef>
              <a:spcAft>
                <a:spcPts val="0"/>
              </a:spcAft>
              <a:buClr>
                <a:srgbClr val="45515E"/>
              </a:buClr>
              <a:buSzPts val="2400"/>
              <a:buFont typeface="Courier New"/>
              <a:buChar char="o"/>
            </a:pPr>
            <a:r>
              <a:rPr b="0" i="0" lang="en-US" sz="2400" u="none" cap="none" strike="noStrike">
                <a:solidFill>
                  <a:srgbClr val="45515E"/>
                </a:solidFill>
                <a:latin typeface="Calibri"/>
                <a:ea typeface="Calibri"/>
                <a:cs typeface="Calibri"/>
                <a:sym typeface="Calibri"/>
              </a:rPr>
              <a:t>Ferrous fumarate is a large compound compared to ferrous sulfate 300 mg -100 mg iron </a:t>
            </a:r>
            <a:endParaRPr/>
          </a:p>
          <a:p>
            <a:pPr indent="-228600" lvl="1" marL="463550" marR="0" rtl="0" algn="l">
              <a:lnSpc>
                <a:spcPct val="90000"/>
              </a:lnSpc>
              <a:spcBef>
                <a:spcPts val="500"/>
              </a:spcBef>
              <a:spcAft>
                <a:spcPts val="0"/>
              </a:spcAft>
              <a:buClr>
                <a:srgbClr val="45515E"/>
              </a:buClr>
              <a:buSzPts val="2400"/>
              <a:buFont typeface="Courier New"/>
              <a:buChar char="o"/>
            </a:pPr>
            <a:r>
              <a:rPr b="0" i="0" lang="en-US" sz="2400" u="none" cap="none" strike="noStrike">
                <a:solidFill>
                  <a:srgbClr val="45515E"/>
                </a:solidFill>
                <a:latin typeface="Calibri"/>
                <a:ea typeface="Calibri"/>
                <a:cs typeface="Calibri"/>
                <a:sym typeface="Calibri"/>
              </a:rPr>
              <a:t>Foods rich in ascorbic acid (vitamin C) enhances iron absorption</a:t>
            </a:r>
            <a:endParaRPr/>
          </a:p>
          <a:p>
            <a:pPr indent="0" lvl="0" marL="0" marR="0" rtl="0" algn="l">
              <a:lnSpc>
                <a:spcPct val="90000"/>
              </a:lnSpc>
              <a:spcBef>
                <a:spcPts val="1000"/>
              </a:spcBef>
              <a:spcAft>
                <a:spcPts val="0"/>
              </a:spcAft>
              <a:buClr>
                <a:srgbClr val="45515E"/>
              </a:buClr>
              <a:buSzPts val="2800"/>
              <a:buFont typeface="Noto Sans Symbols"/>
              <a:buNone/>
            </a:pPr>
            <a:r>
              <a:t/>
            </a:r>
            <a:endParaRPr sz="2800">
              <a:solidFill>
                <a:srgbClr val="45515E"/>
              </a:solidFill>
              <a:latin typeface="Calibri"/>
              <a:ea typeface="Calibri"/>
              <a:cs typeface="Calibri"/>
              <a:sym typeface="Calibri"/>
            </a:endParaRPr>
          </a:p>
        </p:txBody>
      </p:sp>
    </p:spTree>
  </p:cSld>
  <p:clrMapOvr>
    <a:masterClrMapping/>
  </p:clrMapOvr>
</p:sld>
</file>

<file path=ppt/slides/slide3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1" name="Shape 2581"/>
        <p:cNvGrpSpPr/>
        <p:nvPr/>
      </p:nvGrpSpPr>
      <p:grpSpPr>
        <a:xfrm>
          <a:off x="0" y="0"/>
          <a:ext cx="0" cy="0"/>
          <a:chOff x="0" y="0"/>
          <a:chExt cx="0" cy="0"/>
        </a:xfrm>
      </p:grpSpPr>
      <p:sp>
        <p:nvSpPr>
          <p:cNvPr id="2582" name="Google Shape;2582;g30f160e7000_79_48"/>
          <p:cNvSpPr txBox="1"/>
          <p:nvPr>
            <p:ph type="title"/>
          </p:nvPr>
        </p:nvSpPr>
        <p:spPr>
          <a:xfrm>
            <a:off x="838200" y="365125"/>
            <a:ext cx="10515600" cy="7623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IV iron therapy</a:t>
            </a:r>
            <a:endParaRPr/>
          </a:p>
        </p:txBody>
      </p:sp>
      <p:sp>
        <p:nvSpPr>
          <p:cNvPr id="2583" name="Google Shape;2583;g30f160e7000_79_48"/>
          <p:cNvSpPr txBox="1"/>
          <p:nvPr>
            <p:ph idx="1" type="body"/>
          </p:nvPr>
        </p:nvSpPr>
        <p:spPr>
          <a:xfrm>
            <a:off x="838199" y="1305026"/>
            <a:ext cx="10515600" cy="4872000"/>
          </a:xfrm>
          <a:prstGeom prst="rect">
            <a:avLst/>
          </a:prstGeom>
          <a:noFill/>
          <a:ln>
            <a:noFill/>
          </a:ln>
        </p:spPr>
        <p:txBody>
          <a:bodyPr anchorCtr="0" anchor="t" bIns="45700" lIns="91425" spcFirstLastPara="1" rIns="91425" wrap="square" tIns="45700">
            <a:normAutofit lnSpcReduction="20000"/>
          </a:bodyPr>
          <a:lstStyle/>
          <a:p>
            <a:pPr indent="-241934" lvl="0" marL="228600" rtl="0" algn="l">
              <a:lnSpc>
                <a:spcPct val="90000"/>
              </a:lnSpc>
              <a:spcBef>
                <a:spcPts val="0"/>
              </a:spcBef>
              <a:spcAft>
                <a:spcPts val="0"/>
              </a:spcAft>
              <a:buClr>
                <a:srgbClr val="45515E"/>
              </a:buClr>
              <a:buSzPts val="2800"/>
              <a:buChar char="❖"/>
            </a:pPr>
            <a:r>
              <a:rPr b="1" lang="en-US"/>
              <a:t>Indications</a:t>
            </a:r>
            <a:endParaRPr/>
          </a:p>
          <a:p>
            <a:pPr indent="-468630" lvl="1" marL="914400" rtl="0" algn="l">
              <a:lnSpc>
                <a:spcPct val="90000"/>
              </a:lnSpc>
              <a:spcBef>
                <a:spcPts val="500"/>
              </a:spcBef>
              <a:spcAft>
                <a:spcPts val="0"/>
              </a:spcAft>
              <a:buClr>
                <a:srgbClr val="45515E"/>
              </a:buClr>
              <a:buSzPts val="2400"/>
              <a:buFont typeface="Calibri"/>
              <a:buAutoNum type="arabicPeriod"/>
            </a:pPr>
            <a:r>
              <a:rPr lang="en-US"/>
              <a:t>Can’t take iron by mouth</a:t>
            </a:r>
            <a:endParaRPr/>
          </a:p>
          <a:p>
            <a:pPr indent="-468630" lvl="1" marL="914400" rtl="0" algn="l">
              <a:lnSpc>
                <a:spcPct val="90000"/>
              </a:lnSpc>
              <a:spcBef>
                <a:spcPts val="500"/>
              </a:spcBef>
              <a:spcAft>
                <a:spcPts val="0"/>
              </a:spcAft>
              <a:buClr>
                <a:srgbClr val="45515E"/>
              </a:buClr>
              <a:buSzPts val="2400"/>
              <a:buFont typeface="Calibri"/>
              <a:buAutoNum type="arabicPeriod"/>
            </a:pPr>
            <a:r>
              <a:rPr lang="en-US"/>
              <a:t>Can’t absorb iron adequately through the gut have inflammatory bowel disease or other intestinal illnesses that are aggravated by oral iron supplements</a:t>
            </a:r>
            <a:endParaRPr/>
          </a:p>
          <a:p>
            <a:pPr indent="-468630" lvl="1" marL="914400" rtl="0" algn="l">
              <a:lnSpc>
                <a:spcPct val="90000"/>
              </a:lnSpc>
              <a:spcBef>
                <a:spcPts val="500"/>
              </a:spcBef>
              <a:spcAft>
                <a:spcPts val="0"/>
              </a:spcAft>
              <a:buClr>
                <a:srgbClr val="45515E"/>
              </a:buClr>
              <a:buSzPts val="2400"/>
              <a:buFont typeface="Calibri"/>
              <a:buAutoNum type="arabicPeriod"/>
            </a:pPr>
            <a:r>
              <a:rPr lang="en-US"/>
              <a:t>Can’t absorb enough iron due to blood loss</a:t>
            </a:r>
            <a:endParaRPr/>
          </a:p>
          <a:p>
            <a:pPr indent="-468630" lvl="1" marL="914400" rtl="0" algn="l">
              <a:lnSpc>
                <a:spcPct val="90000"/>
              </a:lnSpc>
              <a:spcBef>
                <a:spcPts val="500"/>
              </a:spcBef>
              <a:spcAft>
                <a:spcPts val="0"/>
              </a:spcAft>
              <a:buClr>
                <a:srgbClr val="45515E"/>
              </a:buClr>
              <a:buSzPts val="2400"/>
              <a:buFont typeface="Calibri"/>
              <a:buAutoNum type="arabicPeriod"/>
            </a:pPr>
            <a:r>
              <a:rPr lang="en-US"/>
              <a:t>Need to increase iron levels fast to avoid medical complications or a blood transfusion</a:t>
            </a:r>
            <a:endParaRPr b="1"/>
          </a:p>
          <a:p>
            <a:pPr indent="-241934" lvl="0" marL="228600" rtl="0" algn="l">
              <a:lnSpc>
                <a:spcPct val="90000"/>
              </a:lnSpc>
              <a:spcBef>
                <a:spcPts val="1000"/>
              </a:spcBef>
              <a:spcAft>
                <a:spcPts val="0"/>
              </a:spcAft>
              <a:buClr>
                <a:srgbClr val="45515E"/>
              </a:buClr>
              <a:buSzPts val="2800"/>
              <a:buChar char="❖"/>
            </a:pPr>
            <a:r>
              <a:rPr lang="en-US"/>
              <a:t>All types of treatment can increase Hb by 0.8g/dl/week</a:t>
            </a:r>
            <a:endParaRPr/>
          </a:p>
          <a:p>
            <a:pPr indent="-241934" lvl="0" marL="228600" rtl="0" algn="l">
              <a:lnSpc>
                <a:spcPct val="90000"/>
              </a:lnSpc>
              <a:spcBef>
                <a:spcPts val="1000"/>
              </a:spcBef>
              <a:spcAft>
                <a:spcPts val="0"/>
              </a:spcAft>
              <a:buClr>
                <a:srgbClr val="45515E"/>
              </a:buClr>
              <a:buSzPts val="2800"/>
              <a:buChar char="❖"/>
            </a:pPr>
            <a:r>
              <a:rPr lang="en-US"/>
              <a:t>IV iron has minimal side effects, but should be monitored for:</a:t>
            </a:r>
            <a:endParaRPr/>
          </a:p>
          <a:p>
            <a:pPr indent="-240030" lvl="1" marL="685800" rtl="0" algn="l">
              <a:lnSpc>
                <a:spcPct val="90000"/>
              </a:lnSpc>
              <a:spcBef>
                <a:spcPts val="500"/>
              </a:spcBef>
              <a:spcAft>
                <a:spcPts val="0"/>
              </a:spcAft>
              <a:buClr>
                <a:srgbClr val="45515E"/>
              </a:buClr>
              <a:buSzPts val="2400"/>
              <a:buChar char="o"/>
            </a:pPr>
            <a:r>
              <a:rPr lang="en-US"/>
              <a:t>Gastrointestinal pain such as nausea and cramping, Difficulty breathing, Skin irritations/rash, Chest pain, Low blood pressure &amp; Anaphylaxis which can include difficulty breathing, itching, and rash</a:t>
            </a:r>
            <a:endParaRPr/>
          </a:p>
          <a:p>
            <a:pPr indent="-241934" lvl="0" marL="228600" rtl="0" algn="l">
              <a:lnSpc>
                <a:spcPct val="90000"/>
              </a:lnSpc>
              <a:spcBef>
                <a:spcPts val="1000"/>
              </a:spcBef>
              <a:spcAft>
                <a:spcPts val="0"/>
              </a:spcAft>
              <a:buClr>
                <a:srgbClr val="FF0000"/>
              </a:buClr>
              <a:buSzPts val="2800"/>
              <a:buChar char="❖"/>
            </a:pPr>
            <a:r>
              <a:rPr lang="en-US">
                <a:solidFill>
                  <a:srgbClr val="FF0000"/>
                </a:solidFill>
              </a:rPr>
              <a:t>We can  give it IM but very painful </a:t>
            </a:r>
            <a:endParaRPr/>
          </a:p>
        </p:txBody>
      </p:sp>
    </p:spTree>
  </p:cSld>
  <p:clrMapOvr>
    <a:masterClrMapping/>
  </p:clrMapOvr>
</p:sld>
</file>

<file path=ppt/slides/slide3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7" name="Shape 2587"/>
        <p:cNvGrpSpPr/>
        <p:nvPr/>
      </p:nvGrpSpPr>
      <p:grpSpPr>
        <a:xfrm>
          <a:off x="0" y="0"/>
          <a:ext cx="0" cy="0"/>
          <a:chOff x="0" y="0"/>
          <a:chExt cx="0" cy="0"/>
        </a:xfrm>
      </p:grpSpPr>
      <p:sp>
        <p:nvSpPr>
          <p:cNvPr id="2588" name="Google Shape;2588;g30f160e7000_79_53"/>
          <p:cNvSpPr txBox="1"/>
          <p:nvPr>
            <p:ph type="title"/>
          </p:nvPr>
        </p:nvSpPr>
        <p:spPr>
          <a:xfrm>
            <a:off x="838200" y="365125"/>
            <a:ext cx="10515600" cy="7623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Megaloblastic anemia </a:t>
            </a:r>
            <a:endParaRPr/>
          </a:p>
        </p:txBody>
      </p:sp>
      <p:sp>
        <p:nvSpPr>
          <p:cNvPr id="2589" name="Google Shape;2589;g30f160e7000_79_53"/>
          <p:cNvSpPr txBox="1"/>
          <p:nvPr>
            <p:ph idx="1" type="body"/>
          </p:nvPr>
        </p:nvSpPr>
        <p:spPr>
          <a:xfrm>
            <a:off x="838199" y="1305026"/>
            <a:ext cx="10515600" cy="4872000"/>
          </a:xfrm>
          <a:prstGeom prst="rect">
            <a:avLst/>
          </a:prstGeom>
          <a:noFill/>
          <a:ln>
            <a:noFill/>
          </a:ln>
        </p:spPr>
        <p:txBody>
          <a:bodyPr anchorCtr="0" anchor="t" bIns="45700" lIns="91425" spcFirstLastPara="1" rIns="91425" wrap="square" tIns="45700">
            <a:normAutofit fontScale="77500" lnSpcReduction="20000"/>
          </a:bodyPr>
          <a:lstStyle/>
          <a:p>
            <a:pPr indent="-188595" lvl="0" marL="228600" rtl="0" algn="l">
              <a:lnSpc>
                <a:spcPct val="90000"/>
              </a:lnSpc>
              <a:spcBef>
                <a:spcPts val="0"/>
              </a:spcBef>
              <a:spcAft>
                <a:spcPts val="0"/>
              </a:spcAft>
              <a:buClr>
                <a:srgbClr val="45515E"/>
              </a:buClr>
              <a:buSzPct val="100000"/>
              <a:buChar char="❖"/>
            </a:pPr>
            <a:r>
              <a:rPr lang="en-US"/>
              <a:t>Impaired DNA synthesis: ineffective erythropoiesis</a:t>
            </a:r>
            <a:endParaRPr/>
          </a:p>
          <a:p>
            <a:pPr indent="-188595" lvl="0" marL="228600" rtl="0" algn="l">
              <a:lnSpc>
                <a:spcPct val="90000"/>
              </a:lnSpc>
              <a:spcBef>
                <a:spcPts val="1000"/>
              </a:spcBef>
              <a:spcAft>
                <a:spcPts val="0"/>
              </a:spcAft>
              <a:buClr>
                <a:srgbClr val="45515E"/>
              </a:buClr>
              <a:buSzPct val="100000"/>
              <a:buChar char="❖"/>
            </a:pPr>
            <a:r>
              <a:rPr lang="en-US"/>
              <a:t>Folic acid deficiency 2nd most common during pregnancy  </a:t>
            </a:r>
            <a:endParaRPr/>
          </a:p>
          <a:p>
            <a:pPr indent="-188595" lvl="0" marL="228600" rtl="0" algn="l">
              <a:lnSpc>
                <a:spcPct val="90000"/>
              </a:lnSpc>
              <a:spcBef>
                <a:spcPts val="1000"/>
              </a:spcBef>
              <a:spcAft>
                <a:spcPts val="0"/>
              </a:spcAft>
              <a:buClr>
                <a:srgbClr val="45515E"/>
              </a:buClr>
              <a:buSzPct val="100000"/>
              <a:buChar char="❖"/>
            </a:pPr>
            <a:r>
              <a:rPr lang="en-US"/>
              <a:t>Less common B12 deficiency? difficult  to detect (folic acid supplements masking B12 deficiency)</a:t>
            </a:r>
            <a:endParaRPr/>
          </a:p>
          <a:p>
            <a:pPr indent="-188595" lvl="0" marL="228600" rtl="0" algn="l">
              <a:lnSpc>
                <a:spcPct val="90000"/>
              </a:lnSpc>
              <a:spcBef>
                <a:spcPts val="1000"/>
              </a:spcBef>
              <a:spcAft>
                <a:spcPts val="0"/>
              </a:spcAft>
              <a:buClr>
                <a:srgbClr val="45515E"/>
              </a:buClr>
              <a:buSzPct val="100000"/>
              <a:buChar char="❖"/>
            </a:pPr>
            <a:r>
              <a:rPr lang="en-US"/>
              <a:t>Slowly progressive</a:t>
            </a:r>
            <a:endParaRPr/>
          </a:p>
          <a:p>
            <a:pPr indent="-188595" lvl="0" marL="228600" rtl="0" algn="l">
              <a:lnSpc>
                <a:spcPct val="90000"/>
              </a:lnSpc>
              <a:spcBef>
                <a:spcPts val="1000"/>
              </a:spcBef>
              <a:spcAft>
                <a:spcPts val="0"/>
              </a:spcAft>
              <a:buClr>
                <a:srgbClr val="45515E"/>
              </a:buClr>
              <a:buSzPct val="100000"/>
              <a:buChar char="❖"/>
            </a:pPr>
            <a:r>
              <a:rPr lang="en-US"/>
              <a:t>Tend to occur mostly in 3rd trimester </a:t>
            </a:r>
            <a:endParaRPr/>
          </a:p>
          <a:p>
            <a:pPr indent="-188595" lvl="0" marL="228600" rtl="0" algn="l">
              <a:lnSpc>
                <a:spcPct val="90000"/>
              </a:lnSpc>
              <a:spcBef>
                <a:spcPts val="1000"/>
              </a:spcBef>
              <a:spcAft>
                <a:spcPts val="0"/>
              </a:spcAft>
              <a:buClr>
                <a:srgbClr val="45515E"/>
              </a:buClr>
              <a:buSzPct val="100000"/>
              <a:buChar char="❖"/>
            </a:pPr>
            <a:r>
              <a:rPr lang="en-US"/>
              <a:t>symptoms:</a:t>
            </a:r>
            <a:endParaRPr/>
          </a:p>
          <a:p>
            <a:pPr indent="-194309" lvl="1" marL="685800" rtl="0" algn="l">
              <a:lnSpc>
                <a:spcPct val="90000"/>
              </a:lnSpc>
              <a:spcBef>
                <a:spcPts val="500"/>
              </a:spcBef>
              <a:spcAft>
                <a:spcPts val="0"/>
              </a:spcAft>
              <a:buClr>
                <a:srgbClr val="45515E"/>
              </a:buClr>
              <a:buSzPct val="100000"/>
              <a:buChar char="o"/>
            </a:pPr>
            <a:r>
              <a:rPr lang="en-US"/>
              <a:t> weight loss, anorexia, Glossitis and may bleeding due to thrombocytopenia</a:t>
            </a:r>
            <a:endParaRPr/>
          </a:p>
          <a:p>
            <a:pPr indent="-188595" lvl="0" marL="228600" rtl="0" algn="l">
              <a:lnSpc>
                <a:spcPct val="90000"/>
              </a:lnSpc>
              <a:spcBef>
                <a:spcPts val="1000"/>
              </a:spcBef>
              <a:spcAft>
                <a:spcPts val="0"/>
              </a:spcAft>
              <a:buClr>
                <a:srgbClr val="45515E"/>
              </a:buClr>
              <a:buSzPct val="100000"/>
              <a:buChar char="❖"/>
            </a:pPr>
            <a:r>
              <a:rPr lang="en-US"/>
              <a:t>Lead to poor outcomes :</a:t>
            </a:r>
            <a:endParaRPr/>
          </a:p>
          <a:p>
            <a:pPr indent="-194309" lvl="1" marL="685800" rtl="0" algn="l">
              <a:lnSpc>
                <a:spcPct val="90000"/>
              </a:lnSpc>
              <a:spcBef>
                <a:spcPts val="500"/>
              </a:spcBef>
              <a:spcAft>
                <a:spcPts val="0"/>
              </a:spcAft>
              <a:buClr>
                <a:srgbClr val="45515E"/>
              </a:buClr>
              <a:buSzPct val="100000"/>
              <a:buChar char="o"/>
            </a:pPr>
            <a:r>
              <a:rPr lang="en-US"/>
              <a:t>1.placenta abruption, 2.preeclampsia, 3.IUGR, 4.PTL and 5. folic acid deficiency may lead to open neural tube defects</a:t>
            </a:r>
            <a:endParaRPr/>
          </a:p>
          <a:p>
            <a:pPr indent="-50800" lvl="0" marL="228600" rtl="0" algn="l">
              <a:lnSpc>
                <a:spcPct val="90000"/>
              </a:lnSpc>
              <a:spcBef>
                <a:spcPts val="1000"/>
              </a:spcBef>
              <a:spcAft>
                <a:spcPts val="0"/>
              </a:spcAft>
              <a:buClr>
                <a:srgbClr val="45515E"/>
              </a:buClr>
              <a:buSzPct val="100000"/>
              <a:buNone/>
            </a:pPr>
            <a:r>
              <a:t/>
            </a:r>
            <a:endParaRPr/>
          </a:p>
          <a:p>
            <a:pPr indent="-50800" lvl="0" marL="228600" rtl="0" algn="l">
              <a:lnSpc>
                <a:spcPct val="90000"/>
              </a:lnSpc>
              <a:spcBef>
                <a:spcPts val="1000"/>
              </a:spcBef>
              <a:spcAft>
                <a:spcPts val="0"/>
              </a:spcAft>
              <a:buClr>
                <a:srgbClr val="45515E"/>
              </a:buClr>
              <a:buSzPct val="100000"/>
              <a:buNone/>
            </a:pPr>
            <a:r>
              <a:t/>
            </a:r>
            <a:endParaRPr/>
          </a:p>
          <a:p>
            <a:pPr indent="-50800" lvl="0" marL="228600" rtl="0" algn="l">
              <a:lnSpc>
                <a:spcPct val="90000"/>
              </a:lnSpc>
              <a:spcBef>
                <a:spcPts val="1000"/>
              </a:spcBef>
              <a:spcAft>
                <a:spcPts val="0"/>
              </a:spcAft>
              <a:buClr>
                <a:srgbClr val="45515E"/>
              </a:buClr>
              <a:buSzPct val="100000"/>
              <a:buNone/>
            </a:pPr>
            <a:r>
              <a:t/>
            </a:r>
            <a:endParaRPr/>
          </a:p>
          <a:p>
            <a:pPr indent="-50800" lvl="0" marL="228600" rtl="0" algn="l">
              <a:lnSpc>
                <a:spcPct val="90000"/>
              </a:lnSpc>
              <a:spcBef>
                <a:spcPts val="1000"/>
              </a:spcBef>
              <a:spcAft>
                <a:spcPts val="0"/>
              </a:spcAft>
              <a:buClr>
                <a:srgbClr val="45515E"/>
              </a:buClr>
              <a:buSzPct val="100000"/>
              <a:buNone/>
            </a:pPr>
            <a:r>
              <a:t/>
            </a:r>
            <a:endParaRPr/>
          </a:p>
        </p:txBody>
      </p:sp>
    </p:spTree>
  </p:cSld>
  <p:clrMapOvr>
    <a:masterClrMapping/>
  </p:clrMapOvr>
</p:sld>
</file>

<file path=ppt/slides/slide3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3" name="Shape 2593"/>
        <p:cNvGrpSpPr/>
        <p:nvPr/>
      </p:nvGrpSpPr>
      <p:grpSpPr>
        <a:xfrm>
          <a:off x="0" y="0"/>
          <a:ext cx="0" cy="0"/>
          <a:chOff x="0" y="0"/>
          <a:chExt cx="0" cy="0"/>
        </a:xfrm>
      </p:grpSpPr>
      <p:sp>
        <p:nvSpPr>
          <p:cNvPr id="2594" name="Google Shape;2594;g30f160e7000_79_58"/>
          <p:cNvSpPr txBox="1"/>
          <p:nvPr>
            <p:ph type="title"/>
          </p:nvPr>
        </p:nvSpPr>
        <p:spPr>
          <a:xfrm>
            <a:off x="838200" y="365125"/>
            <a:ext cx="10515600" cy="7623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Megaloblastic anemia </a:t>
            </a:r>
            <a:endParaRPr/>
          </a:p>
        </p:txBody>
      </p:sp>
      <p:sp>
        <p:nvSpPr>
          <p:cNvPr id="2595" name="Google Shape;2595;g30f160e7000_79_58"/>
          <p:cNvSpPr txBox="1"/>
          <p:nvPr>
            <p:ph idx="1" type="body"/>
          </p:nvPr>
        </p:nvSpPr>
        <p:spPr>
          <a:xfrm>
            <a:off x="838199" y="1306851"/>
            <a:ext cx="10515600" cy="48702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rgbClr val="45515E"/>
              </a:buClr>
              <a:buSzPts val="3200"/>
              <a:buNone/>
            </a:pPr>
            <a:r>
              <a:rPr b="1" lang="en-US" sz="3200" u="sng"/>
              <a:t>Laboratory</a:t>
            </a:r>
            <a:endParaRPr b="1" u="sng"/>
          </a:p>
          <a:p>
            <a:pPr indent="-228600" lvl="0" marL="228600" rtl="0" algn="l">
              <a:lnSpc>
                <a:spcPct val="90000"/>
              </a:lnSpc>
              <a:spcBef>
                <a:spcPts val="1000"/>
              </a:spcBef>
              <a:spcAft>
                <a:spcPts val="0"/>
              </a:spcAft>
              <a:buClr>
                <a:srgbClr val="45515E"/>
              </a:buClr>
              <a:buSzPts val="2400"/>
              <a:buChar char="❖"/>
            </a:pPr>
            <a:r>
              <a:rPr lang="en-US" sz="2400"/>
              <a:t>Macrocytic normochromic anemia </a:t>
            </a:r>
            <a:endParaRPr/>
          </a:p>
          <a:p>
            <a:pPr indent="-228600" lvl="0" marL="228600" rtl="0" algn="l">
              <a:lnSpc>
                <a:spcPct val="90000"/>
              </a:lnSpc>
              <a:spcBef>
                <a:spcPts val="1000"/>
              </a:spcBef>
              <a:spcAft>
                <a:spcPts val="0"/>
              </a:spcAft>
              <a:buClr>
                <a:srgbClr val="45515E"/>
              </a:buClr>
              <a:buSzPts val="2400"/>
              <a:buChar char="❖"/>
            </a:pPr>
            <a:r>
              <a:rPr lang="en-US" sz="2400"/>
              <a:t>Peripheral blood smear hypersegmented neutrophils, oval macrocytes and Howell-Jolly bodies </a:t>
            </a:r>
            <a:endParaRPr/>
          </a:p>
          <a:p>
            <a:pPr indent="-228600" lvl="0" marL="228600" rtl="0" algn="l">
              <a:lnSpc>
                <a:spcPct val="90000"/>
              </a:lnSpc>
              <a:spcBef>
                <a:spcPts val="1000"/>
              </a:spcBef>
              <a:spcAft>
                <a:spcPts val="0"/>
              </a:spcAft>
              <a:buClr>
                <a:srgbClr val="45515E"/>
              </a:buClr>
              <a:buSzPts val="2400"/>
              <a:buChar char="❖"/>
            </a:pPr>
            <a:r>
              <a:rPr lang="en-US" sz="2400"/>
              <a:t>Erythrocyte folate level the best indicator than the serum level  </a:t>
            </a:r>
            <a:endParaRPr/>
          </a:p>
          <a:p>
            <a:pPr indent="0" lvl="0" marL="0" rtl="0" algn="l">
              <a:lnSpc>
                <a:spcPct val="90000"/>
              </a:lnSpc>
              <a:spcBef>
                <a:spcPts val="1000"/>
              </a:spcBef>
              <a:spcAft>
                <a:spcPts val="0"/>
              </a:spcAft>
              <a:buClr>
                <a:srgbClr val="45515E"/>
              </a:buClr>
              <a:buSzPts val="3200"/>
              <a:buNone/>
            </a:pPr>
            <a:r>
              <a:rPr b="1" lang="en-US" sz="3200" u="sng"/>
              <a:t>Treatment </a:t>
            </a:r>
            <a:endParaRPr/>
          </a:p>
          <a:p>
            <a:pPr indent="-228600" lvl="0" marL="228600" rtl="0" algn="l">
              <a:lnSpc>
                <a:spcPct val="90000"/>
              </a:lnSpc>
              <a:spcBef>
                <a:spcPts val="1000"/>
              </a:spcBef>
              <a:spcAft>
                <a:spcPts val="0"/>
              </a:spcAft>
              <a:buClr>
                <a:srgbClr val="45515E"/>
              </a:buClr>
              <a:buSzPts val="2400"/>
              <a:buChar char="❖"/>
            </a:pPr>
            <a:r>
              <a:rPr lang="en-US" sz="2400" u="sng"/>
              <a:t>Folate deficiency:</a:t>
            </a:r>
            <a:r>
              <a:rPr lang="en-US" sz="2400"/>
              <a:t> treated with folic acid 1mg/day with in 10 days WBC and Platelet normalize </a:t>
            </a:r>
            <a:endParaRPr/>
          </a:p>
          <a:p>
            <a:pPr indent="-228600" lvl="1" marL="685800" rtl="0" algn="l">
              <a:lnSpc>
                <a:spcPct val="90000"/>
              </a:lnSpc>
              <a:spcBef>
                <a:spcPts val="500"/>
              </a:spcBef>
              <a:spcAft>
                <a:spcPts val="0"/>
              </a:spcAft>
              <a:buClr>
                <a:srgbClr val="45515E"/>
              </a:buClr>
              <a:buSzPts val="2400"/>
              <a:buChar char="o"/>
            </a:pPr>
            <a:r>
              <a:rPr lang="en-US"/>
              <a:t>Hb increases after several weeks </a:t>
            </a:r>
            <a:endParaRPr/>
          </a:p>
          <a:p>
            <a:pPr indent="-228600" lvl="0" marL="228600" rtl="0" algn="l">
              <a:lnSpc>
                <a:spcPct val="90000"/>
              </a:lnSpc>
              <a:spcBef>
                <a:spcPts val="1000"/>
              </a:spcBef>
              <a:spcAft>
                <a:spcPts val="0"/>
              </a:spcAft>
              <a:buClr>
                <a:srgbClr val="45515E"/>
              </a:buClr>
              <a:buSzPts val="2400"/>
              <a:buChar char="❖"/>
            </a:pPr>
            <a:r>
              <a:rPr lang="en-US" sz="2400" u="sng"/>
              <a:t>B12 deficiency:</a:t>
            </a:r>
            <a:r>
              <a:rPr lang="en-US" sz="2400"/>
              <a:t> IM cobalamin 1mg monthly or sublingual </a:t>
            </a:r>
            <a:endParaRPr/>
          </a:p>
          <a:p>
            <a:pPr indent="0" lvl="0" marL="0" rtl="0" algn="l">
              <a:lnSpc>
                <a:spcPct val="90000"/>
              </a:lnSpc>
              <a:spcBef>
                <a:spcPts val="1000"/>
              </a:spcBef>
              <a:spcAft>
                <a:spcPts val="0"/>
              </a:spcAft>
              <a:buClr>
                <a:srgbClr val="45515E"/>
              </a:buClr>
              <a:buSzPts val="2800"/>
              <a:buNone/>
            </a:pPr>
            <a:r>
              <a:t/>
            </a:r>
            <a:endParaRPr/>
          </a:p>
        </p:txBody>
      </p:sp>
    </p:spTree>
  </p:cSld>
  <p:clrMapOvr>
    <a:masterClrMapping/>
  </p:clrMapOvr>
</p:sld>
</file>

<file path=ppt/slides/slide3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9" name="Shape 2599"/>
        <p:cNvGrpSpPr/>
        <p:nvPr/>
      </p:nvGrpSpPr>
      <p:grpSpPr>
        <a:xfrm>
          <a:off x="0" y="0"/>
          <a:ext cx="0" cy="0"/>
          <a:chOff x="0" y="0"/>
          <a:chExt cx="0" cy="0"/>
        </a:xfrm>
      </p:grpSpPr>
      <p:sp>
        <p:nvSpPr>
          <p:cNvPr id="2600" name="Google Shape;2600;g30f160e7000_79_63"/>
          <p:cNvSpPr txBox="1"/>
          <p:nvPr>
            <p:ph type="title"/>
          </p:nvPr>
        </p:nvSpPr>
        <p:spPr>
          <a:xfrm>
            <a:off x="838200" y="365125"/>
            <a:ext cx="10515600" cy="7623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Hemoglobinopathies: Sickle cell anemia</a:t>
            </a:r>
            <a:endParaRPr/>
          </a:p>
        </p:txBody>
      </p:sp>
      <p:sp>
        <p:nvSpPr>
          <p:cNvPr id="2601" name="Google Shape;2601;g30f160e7000_79_63"/>
          <p:cNvSpPr txBox="1"/>
          <p:nvPr>
            <p:ph idx="1" type="body"/>
          </p:nvPr>
        </p:nvSpPr>
        <p:spPr>
          <a:xfrm>
            <a:off x="838200" y="1306851"/>
            <a:ext cx="10515600" cy="4870200"/>
          </a:xfrm>
          <a:prstGeom prst="rect">
            <a:avLst/>
          </a:prstGeom>
          <a:noFill/>
          <a:ln>
            <a:noFill/>
          </a:ln>
        </p:spPr>
        <p:txBody>
          <a:bodyPr anchorCtr="0" anchor="t" bIns="45700" lIns="91425" spcFirstLastPara="1" rIns="91425" wrap="square" tIns="45700">
            <a:normAutofit fontScale="92500" lnSpcReduction="20000"/>
          </a:bodyPr>
          <a:lstStyle/>
          <a:p>
            <a:pPr indent="-228600" lvl="0" marL="228600" rtl="0" algn="l">
              <a:lnSpc>
                <a:spcPct val="90000"/>
              </a:lnSpc>
              <a:spcBef>
                <a:spcPts val="0"/>
              </a:spcBef>
              <a:spcAft>
                <a:spcPts val="0"/>
              </a:spcAft>
              <a:buClr>
                <a:srgbClr val="45515E"/>
              </a:buClr>
              <a:buSzPct val="100000"/>
              <a:buChar char="❖"/>
            </a:pPr>
            <a:r>
              <a:rPr lang="en-US"/>
              <a:t>Autosomal recessive </a:t>
            </a:r>
            <a:endParaRPr/>
          </a:p>
          <a:p>
            <a:pPr indent="-228600" lvl="0" marL="228600" rtl="0" algn="l">
              <a:lnSpc>
                <a:spcPct val="90000"/>
              </a:lnSpc>
              <a:spcBef>
                <a:spcPts val="1000"/>
              </a:spcBef>
              <a:spcAft>
                <a:spcPts val="0"/>
              </a:spcAft>
              <a:buClr>
                <a:srgbClr val="45515E"/>
              </a:buClr>
              <a:buSzPct val="100000"/>
              <a:buChar char="❖"/>
            </a:pPr>
            <a:r>
              <a:rPr lang="en-US"/>
              <a:t>Sickle shaped RBCs</a:t>
            </a:r>
            <a:endParaRPr/>
          </a:p>
          <a:p>
            <a:pPr indent="-228600" lvl="0" marL="228600" rtl="0" algn="l">
              <a:lnSpc>
                <a:spcPct val="90000"/>
              </a:lnSpc>
              <a:spcBef>
                <a:spcPts val="1000"/>
              </a:spcBef>
              <a:spcAft>
                <a:spcPts val="0"/>
              </a:spcAft>
              <a:buClr>
                <a:srgbClr val="45515E"/>
              </a:buClr>
              <a:buSzPct val="100000"/>
              <a:buChar char="❖"/>
            </a:pPr>
            <a:r>
              <a:rPr lang="en-US"/>
              <a:t>Common in</a:t>
            </a:r>
            <a:endParaRPr/>
          </a:p>
          <a:p>
            <a:pPr indent="-228600" lvl="1" marL="685800" rtl="0" algn="l">
              <a:lnSpc>
                <a:spcPct val="90000"/>
              </a:lnSpc>
              <a:spcBef>
                <a:spcPts val="500"/>
              </a:spcBef>
              <a:spcAft>
                <a:spcPts val="0"/>
              </a:spcAft>
              <a:buClr>
                <a:srgbClr val="45515E"/>
              </a:buClr>
              <a:buSzPct val="100000"/>
              <a:buChar char="o"/>
            </a:pPr>
            <a:r>
              <a:rPr lang="en-US"/>
              <a:t> African Americans 8%, Middle East and Indian </a:t>
            </a:r>
            <a:endParaRPr/>
          </a:p>
          <a:p>
            <a:pPr indent="-228600" lvl="0" marL="228600" rtl="0" algn="l">
              <a:lnSpc>
                <a:spcPct val="90000"/>
              </a:lnSpc>
              <a:spcBef>
                <a:spcPts val="1000"/>
              </a:spcBef>
              <a:spcAft>
                <a:spcPts val="0"/>
              </a:spcAft>
              <a:buClr>
                <a:srgbClr val="45515E"/>
              </a:buClr>
              <a:buSzPct val="100000"/>
              <a:buChar char="❖"/>
            </a:pPr>
            <a:r>
              <a:rPr lang="en-US"/>
              <a:t>Risk of sickling increased during pregnancy (metabolic requirements) </a:t>
            </a:r>
            <a:endParaRPr/>
          </a:p>
          <a:p>
            <a:pPr indent="-228600" lvl="0" marL="228600" rtl="0" algn="l">
              <a:lnSpc>
                <a:spcPct val="90000"/>
              </a:lnSpc>
              <a:spcBef>
                <a:spcPts val="1000"/>
              </a:spcBef>
              <a:spcAft>
                <a:spcPts val="0"/>
              </a:spcAft>
              <a:buClr>
                <a:srgbClr val="45515E"/>
              </a:buClr>
              <a:buSzPct val="100000"/>
              <a:buChar char="❖"/>
            </a:pPr>
            <a:r>
              <a:rPr lang="en-US"/>
              <a:t>Risk of vascular stasis + hypercoagulable status </a:t>
            </a:r>
            <a:endParaRPr/>
          </a:p>
          <a:p>
            <a:pPr indent="-228600" lvl="0" marL="228600" rtl="0" algn="l">
              <a:lnSpc>
                <a:spcPct val="90000"/>
              </a:lnSpc>
              <a:spcBef>
                <a:spcPts val="1000"/>
              </a:spcBef>
              <a:spcAft>
                <a:spcPts val="0"/>
              </a:spcAft>
              <a:buClr>
                <a:srgbClr val="45515E"/>
              </a:buClr>
              <a:buSzPct val="100000"/>
              <a:buChar char="❖"/>
            </a:pPr>
            <a:r>
              <a:rPr lang="en-US"/>
              <a:t> antenatal screening for sickle cell anemia by :</a:t>
            </a:r>
            <a:endParaRPr/>
          </a:p>
          <a:p>
            <a:pPr indent="-228600" lvl="1" marL="685800" rtl="0" algn="l">
              <a:lnSpc>
                <a:spcPct val="90000"/>
              </a:lnSpc>
              <a:spcBef>
                <a:spcPts val="500"/>
              </a:spcBef>
              <a:spcAft>
                <a:spcPts val="0"/>
              </a:spcAft>
              <a:buClr>
                <a:srgbClr val="45515E"/>
              </a:buClr>
              <a:buSzPct val="100000"/>
              <a:buChar char="o"/>
            </a:pPr>
            <a:r>
              <a:rPr lang="en-US"/>
              <a:t>chorionic villus sampling</a:t>
            </a:r>
            <a:endParaRPr/>
          </a:p>
          <a:p>
            <a:pPr indent="-228600" lvl="0" marL="228600" rtl="0" algn="l">
              <a:lnSpc>
                <a:spcPct val="90000"/>
              </a:lnSpc>
              <a:spcBef>
                <a:spcPts val="1000"/>
              </a:spcBef>
              <a:spcAft>
                <a:spcPts val="0"/>
              </a:spcAft>
              <a:buClr>
                <a:srgbClr val="45515E"/>
              </a:buClr>
              <a:buSzPct val="100000"/>
              <a:buChar char="❖"/>
            </a:pPr>
            <a:r>
              <a:rPr lang="en-US"/>
              <a:t>When :</a:t>
            </a:r>
            <a:endParaRPr/>
          </a:p>
          <a:p>
            <a:pPr indent="-228600" lvl="1" marL="685800" rtl="0" algn="l">
              <a:lnSpc>
                <a:spcPct val="90000"/>
              </a:lnSpc>
              <a:spcBef>
                <a:spcPts val="500"/>
              </a:spcBef>
              <a:spcAft>
                <a:spcPts val="0"/>
              </a:spcAft>
              <a:buClr>
                <a:srgbClr val="45515E"/>
              </a:buClr>
              <a:buSzPct val="100000"/>
              <a:buChar char="o"/>
            </a:pPr>
            <a:r>
              <a:rPr lang="en-US"/>
              <a:t>before 15w </a:t>
            </a:r>
            <a:endParaRPr/>
          </a:p>
          <a:p>
            <a:pPr indent="-228600" lvl="0" marL="228600" rtl="0" algn="l">
              <a:lnSpc>
                <a:spcPct val="90000"/>
              </a:lnSpc>
              <a:spcBef>
                <a:spcPts val="1000"/>
              </a:spcBef>
              <a:spcAft>
                <a:spcPts val="0"/>
              </a:spcAft>
              <a:buClr>
                <a:srgbClr val="45515E"/>
              </a:buClr>
              <a:buSzPct val="100000"/>
              <a:buChar char="❖"/>
            </a:pPr>
            <a:r>
              <a:rPr lang="en-US"/>
              <a:t>Why :</a:t>
            </a:r>
            <a:endParaRPr/>
          </a:p>
          <a:p>
            <a:pPr indent="-228600" lvl="1" marL="685800" rtl="0" algn="l">
              <a:lnSpc>
                <a:spcPct val="90000"/>
              </a:lnSpc>
              <a:spcBef>
                <a:spcPts val="500"/>
              </a:spcBef>
              <a:spcAft>
                <a:spcPts val="0"/>
              </a:spcAft>
              <a:buClr>
                <a:srgbClr val="45515E"/>
              </a:buClr>
              <a:buSzPct val="100000"/>
              <a:buChar char="o"/>
            </a:pPr>
            <a:r>
              <a:rPr lang="en-US"/>
              <a:t>to go for termination if baby affected </a:t>
            </a:r>
            <a:endParaRPr/>
          </a:p>
          <a:p>
            <a:pPr indent="-64135" lvl="0" marL="228600" rtl="0" algn="l">
              <a:lnSpc>
                <a:spcPct val="90000"/>
              </a:lnSpc>
              <a:spcBef>
                <a:spcPts val="1000"/>
              </a:spcBef>
              <a:spcAft>
                <a:spcPts val="0"/>
              </a:spcAft>
              <a:buClr>
                <a:srgbClr val="45515E"/>
              </a:buClr>
              <a:buSzPct val="100000"/>
              <a:buNone/>
            </a:pPr>
            <a:r>
              <a:t/>
            </a:r>
            <a:endParaRPr/>
          </a:p>
        </p:txBody>
      </p:sp>
    </p:spTree>
  </p:cSld>
  <p:clrMapOvr>
    <a:masterClrMapping/>
  </p:clrMapOvr>
</p:sld>
</file>

<file path=ppt/slides/slide3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5" name="Shape 2605"/>
        <p:cNvGrpSpPr/>
        <p:nvPr/>
      </p:nvGrpSpPr>
      <p:grpSpPr>
        <a:xfrm>
          <a:off x="0" y="0"/>
          <a:ext cx="0" cy="0"/>
          <a:chOff x="0" y="0"/>
          <a:chExt cx="0" cy="0"/>
        </a:xfrm>
      </p:grpSpPr>
      <p:sp>
        <p:nvSpPr>
          <p:cNvPr id="2606" name="Google Shape;2606;g30f160e7000_79_68"/>
          <p:cNvSpPr txBox="1"/>
          <p:nvPr>
            <p:ph type="title"/>
          </p:nvPr>
        </p:nvSpPr>
        <p:spPr>
          <a:xfrm>
            <a:off x="838200" y="365125"/>
            <a:ext cx="10515600" cy="7623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Hemoglobinopathies: Sickle cell anemia</a:t>
            </a:r>
            <a:endParaRPr/>
          </a:p>
        </p:txBody>
      </p:sp>
      <p:sp>
        <p:nvSpPr>
          <p:cNvPr id="2607" name="Google Shape;2607;g30f160e7000_79_68"/>
          <p:cNvSpPr txBox="1"/>
          <p:nvPr>
            <p:ph idx="1" type="body"/>
          </p:nvPr>
        </p:nvSpPr>
        <p:spPr>
          <a:xfrm>
            <a:off x="838200" y="1306851"/>
            <a:ext cx="10515600" cy="4870200"/>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rgbClr val="45515E"/>
              </a:buClr>
              <a:buSzPts val="2800"/>
              <a:buChar char="❖"/>
            </a:pPr>
            <a:r>
              <a:rPr lang="en-US"/>
              <a:t>Points:</a:t>
            </a:r>
            <a:endParaRPr/>
          </a:p>
          <a:p>
            <a:pPr indent="-228600" lvl="1" marL="685800" rtl="0" algn="l">
              <a:lnSpc>
                <a:spcPct val="90000"/>
              </a:lnSpc>
              <a:spcBef>
                <a:spcPts val="500"/>
              </a:spcBef>
              <a:spcAft>
                <a:spcPts val="0"/>
              </a:spcAft>
              <a:buClr>
                <a:srgbClr val="45515E"/>
              </a:buClr>
              <a:buSzPts val="2400"/>
              <a:buChar char="o"/>
            </a:pPr>
            <a:r>
              <a:rPr lang="en-US"/>
              <a:t>1.Pregnant with sickle cell trait have twice the frequency UTIs</a:t>
            </a:r>
            <a:endParaRPr/>
          </a:p>
          <a:p>
            <a:pPr indent="-228600" lvl="1" marL="685800" rtl="0" algn="l">
              <a:lnSpc>
                <a:spcPct val="90000"/>
              </a:lnSpc>
              <a:spcBef>
                <a:spcPts val="500"/>
              </a:spcBef>
              <a:spcAft>
                <a:spcPts val="0"/>
              </a:spcAft>
              <a:buClr>
                <a:srgbClr val="45515E"/>
              </a:buClr>
              <a:buSzPts val="2400"/>
              <a:buChar char="o"/>
            </a:pPr>
            <a:r>
              <a:rPr lang="en-US"/>
              <a:t>SCA patients  should be screened UTIs each trimester </a:t>
            </a:r>
            <a:endParaRPr/>
          </a:p>
          <a:p>
            <a:pPr indent="-228600" lvl="1" marL="685800" rtl="0" algn="l">
              <a:lnSpc>
                <a:spcPct val="90000"/>
              </a:lnSpc>
              <a:spcBef>
                <a:spcPts val="500"/>
              </a:spcBef>
              <a:spcAft>
                <a:spcPts val="0"/>
              </a:spcAft>
              <a:buClr>
                <a:srgbClr val="45515E"/>
              </a:buClr>
              <a:buSzPts val="2400"/>
              <a:buChar char="o"/>
            </a:pPr>
            <a:r>
              <a:rPr lang="en-US"/>
              <a:t>Blood pressure checked every visit </a:t>
            </a:r>
            <a:endParaRPr/>
          </a:p>
          <a:p>
            <a:pPr indent="-228600" lvl="1" marL="685800" rtl="0" algn="l">
              <a:lnSpc>
                <a:spcPct val="90000"/>
              </a:lnSpc>
              <a:spcBef>
                <a:spcPts val="500"/>
              </a:spcBef>
              <a:spcAft>
                <a:spcPts val="0"/>
              </a:spcAft>
              <a:buClr>
                <a:srgbClr val="45515E"/>
              </a:buClr>
              <a:buSzPts val="2400"/>
              <a:buChar char="o"/>
            </a:pPr>
            <a:r>
              <a:rPr lang="en-US"/>
              <a:t>One in four child will be effected if parents have SC trait 25% </a:t>
            </a:r>
            <a:endParaRPr/>
          </a:p>
          <a:p>
            <a:pPr indent="-228600" lvl="1" marL="685800" rtl="0" algn="l">
              <a:lnSpc>
                <a:spcPct val="90000"/>
              </a:lnSpc>
              <a:spcBef>
                <a:spcPts val="500"/>
              </a:spcBef>
              <a:spcAft>
                <a:spcPts val="0"/>
              </a:spcAft>
              <a:buClr>
                <a:srgbClr val="45515E"/>
              </a:buClr>
              <a:buSzPts val="2400"/>
              <a:buChar char="o"/>
            </a:pPr>
            <a:r>
              <a:rPr lang="en-US"/>
              <a:t>Clear care for those women </a:t>
            </a:r>
            <a:endParaRPr/>
          </a:p>
          <a:p>
            <a:pPr indent="-228600" lvl="0" marL="228600" rtl="0" algn="l">
              <a:lnSpc>
                <a:spcPct val="90000"/>
              </a:lnSpc>
              <a:spcBef>
                <a:spcPts val="1000"/>
              </a:spcBef>
              <a:spcAft>
                <a:spcPts val="0"/>
              </a:spcAft>
              <a:buClr>
                <a:srgbClr val="45515E"/>
              </a:buClr>
              <a:buSzPts val="2800"/>
              <a:buChar char="❖"/>
            </a:pPr>
            <a:r>
              <a:rPr lang="en-US"/>
              <a:t>Pregnancy and Sickle cell disease:</a:t>
            </a:r>
            <a:endParaRPr/>
          </a:p>
          <a:p>
            <a:pPr indent="-228600" lvl="1" marL="685800" rtl="0" algn="l">
              <a:lnSpc>
                <a:spcPct val="90000"/>
              </a:lnSpc>
              <a:spcBef>
                <a:spcPts val="500"/>
              </a:spcBef>
              <a:spcAft>
                <a:spcPts val="0"/>
              </a:spcAft>
              <a:buClr>
                <a:srgbClr val="45515E"/>
              </a:buClr>
              <a:buSzPts val="2400"/>
              <a:buChar char="o"/>
            </a:pPr>
            <a:r>
              <a:rPr lang="en-US"/>
              <a:t>1. spontaneous miscarriage, 2.IUGR, 3.IUFD, 4.SGA, 5.preeclampsia, 6.preterm labor and 7.UTI more 2 time </a:t>
            </a:r>
            <a:endParaRPr/>
          </a:p>
          <a:p>
            <a:pPr indent="-50800" lvl="0" marL="228600" rtl="0" algn="l">
              <a:lnSpc>
                <a:spcPct val="90000"/>
              </a:lnSpc>
              <a:spcBef>
                <a:spcPts val="1000"/>
              </a:spcBef>
              <a:spcAft>
                <a:spcPts val="0"/>
              </a:spcAft>
              <a:buClr>
                <a:srgbClr val="45515E"/>
              </a:buClr>
              <a:buSzPts val="2800"/>
              <a:buNone/>
            </a:pPr>
            <a:r>
              <a:t/>
            </a:r>
            <a:endParaRPr/>
          </a:p>
          <a:p>
            <a:pPr indent="-50800" lvl="0" marL="228600" rtl="0" algn="l">
              <a:lnSpc>
                <a:spcPct val="90000"/>
              </a:lnSpc>
              <a:spcBef>
                <a:spcPts val="1000"/>
              </a:spcBef>
              <a:spcAft>
                <a:spcPts val="0"/>
              </a:spcAft>
              <a:buClr>
                <a:srgbClr val="45515E"/>
              </a:buClr>
              <a:buSzPts val="2800"/>
              <a:buNone/>
            </a:pPr>
            <a:r>
              <a:t/>
            </a:r>
            <a:endParaRPr/>
          </a:p>
          <a:p>
            <a:pPr indent="-50800" lvl="0" marL="228600" rtl="0" algn="l">
              <a:lnSpc>
                <a:spcPct val="90000"/>
              </a:lnSpc>
              <a:spcBef>
                <a:spcPts val="1000"/>
              </a:spcBef>
              <a:spcAft>
                <a:spcPts val="0"/>
              </a:spcAft>
              <a:buClr>
                <a:srgbClr val="45515E"/>
              </a:buClr>
              <a:buSzPts val="2800"/>
              <a:buNone/>
            </a:pPr>
            <a:r>
              <a:t/>
            </a:r>
            <a:endParaRPr/>
          </a:p>
        </p:txBody>
      </p:sp>
    </p:spTree>
  </p:cSld>
  <p:clrMapOvr>
    <a:masterClrMapping/>
  </p:clrMapOvr>
</p:sld>
</file>

<file path=ppt/slides/slide3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1" name="Shape 2611"/>
        <p:cNvGrpSpPr/>
        <p:nvPr/>
      </p:nvGrpSpPr>
      <p:grpSpPr>
        <a:xfrm>
          <a:off x="0" y="0"/>
          <a:ext cx="0" cy="0"/>
          <a:chOff x="0" y="0"/>
          <a:chExt cx="0" cy="0"/>
        </a:xfrm>
      </p:grpSpPr>
      <p:sp>
        <p:nvSpPr>
          <p:cNvPr id="2612" name="Google Shape;2612;g30f160e7000_79_73"/>
          <p:cNvSpPr txBox="1"/>
          <p:nvPr>
            <p:ph type="title"/>
          </p:nvPr>
        </p:nvSpPr>
        <p:spPr>
          <a:xfrm>
            <a:off x="838200" y="365125"/>
            <a:ext cx="10515600" cy="7623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Hemoglobinopathies: Sickle cell anemia</a:t>
            </a:r>
            <a:endParaRPr/>
          </a:p>
        </p:txBody>
      </p:sp>
      <p:sp>
        <p:nvSpPr>
          <p:cNvPr id="2613" name="Google Shape;2613;g30f160e7000_79_73"/>
          <p:cNvSpPr txBox="1"/>
          <p:nvPr>
            <p:ph idx="1" type="body"/>
          </p:nvPr>
        </p:nvSpPr>
        <p:spPr>
          <a:xfrm>
            <a:off x="838200" y="1306850"/>
            <a:ext cx="10515600" cy="52617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800"/>
              <a:buChar char="❖"/>
            </a:pPr>
            <a:r>
              <a:rPr b="1" lang="en-US"/>
              <a:t>Diagnosis</a:t>
            </a:r>
            <a:r>
              <a:rPr lang="en-US"/>
              <a:t> </a:t>
            </a:r>
            <a:endParaRPr/>
          </a:p>
          <a:p>
            <a:pPr indent="-228600" lvl="1" marL="685800" rtl="0" algn="l">
              <a:lnSpc>
                <a:spcPct val="90000"/>
              </a:lnSpc>
              <a:spcBef>
                <a:spcPts val="500"/>
              </a:spcBef>
              <a:spcAft>
                <a:spcPts val="0"/>
              </a:spcAft>
              <a:buClr>
                <a:srgbClr val="45515E"/>
              </a:buClr>
              <a:buSzPts val="2400"/>
              <a:buChar char="o"/>
            </a:pPr>
            <a:r>
              <a:rPr lang="en-US"/>
              <a:t>Normocytic normochromic anemia</a:t>
            </a:r>
            <a:endParaRPr/>
          </a:p>
          <a:p>
            <a:pPr indent="-228600" lvl="1" marL="685800" rtl="0" algn="l">
              <a:lnSpc>
                <a:spcPct val="90000"/>
              </a:lnSpc>
              <a:spcBef>
                <a:spcPts val="500"/>
              </a:spcBef>
              <a:spcAft>
                <a:spcPts val="0"/>
              </a:spcAft>
              <a:buClr>
                <a:srgbClr val="45515E"/>
              </a:buClr>
              <a:buSzPts val="2400"/>
              <a:buChar char="o"/>
            </a:pPr>
            <a:r>
              <a:rPr lang="en-US"/>
              <a:t>The reticulocyte count </a:t>
            </a:r>
            <a:r>
              <a:rPr b="1" lang="en-US"/>
              <a:t>increased</a:t>
            </a:r>
            <a:r>
              <a:rPr lang="en-US"/>
              <a:t>  3-15 %</a:t>
            </a:r>
            <a:endParaRPr/>
          </a:p>
          <a:p>
            <a:pPr indent="-228600" lvl="1" marL="685800" rtl="0" algn="l">
              <a:lnSpc>
                <a:spcPct val="90000"/>
              </a:lnSpc>
              <a:spcBef>
                <a:spcPts val="500"/>
              </a:spcBef>
              <a:spcAft>
                <a:spcPts val="0"/>
              </a:spcAft>
              <a:buClr>
                <a:srgbClr val="45515E"/>
              </a:buClr>
              <a:buSzPts val="2400"/>
              <a:buChar char="o"/>
            </a:pPr>
            <a:r>
              <a:rPr lang="en-US"/>
              <a:t>Lactate dehydrogenase  </a:t>
            </a:r>
            <a:r>
              <a:rPr b="1" lang="en-US"/>
              <a:t>elevated</a:t>
            </a:r>
            <a:endParaRPr/>
          </a:p>
          <a:p>
            <a:pPr indent="-228600" lvl="1" marL="685800" rtl="0" algn="l">
              <a:lnSpc>
                <a:spcPct val="90000"/>
              </a:lnSpc>
              <a:spcBef>
                <a:spcPts val="500"/>
              </a:spcBef>
              <a:spcAft>
                <a:spcPts val="0"/>
              </a:spcAft>
              <a:buClr>
                <a:srgbClr val="45515E"/>
              </a:buClr>
              <a:buSzPts val="2400"/>
              <a:buChar char="o"/>
            </a:pPr>
            <a:r>
              <a:rPr lang="en-US"/>
              <a:t>Hepatoglobin is </a:t>
            </a:r>
            <a:r>
              <a:rPr b="1" lang="en-US"/>
              <a:t>decreased</a:t>
            </a:r>
            <a:endParaRPr/>
          </a:p>
          <a:p>
            <a:pPr indent="-228600" lvl="1" marL="685800" rtl="0" algn="l">
              <a:lnSpc>
                <a:spcPct val="90000"/>
              </a:lnSpc>
              <a:spcBef>
                <a:spcPts val="500"/>
              </a:spcBef>
              <a:spcAft>
                <a:spcPts val="0"/>
              </a:spcAft>
              <a:buClr>
                <a:srgbClr val="45515E"/>
              </a:buClr>
              <a:buSzPts val="2400"/>
              <a:buChar char="o"/>
            </a:pPr>
            <a:r>
              <a:rPr b="1" lang="en-US"/>
              <a:t>Peripheral blood :</a:t>
            </a:r>
            <a:r>
              <a:rPr lang="en-US"/>
              <a:t> sickle cell, target cell ,Howell-Jolly bodies</a:t>
            </a:r>
            <a:r>
              <a:rPr b="1" lang="en-US"/>
              <a:t> </a:t>
            </a:r>
            <a:endParaRPr/>
          </a:p>
          <a:p>
            <a:pPr indent="-228600" lvl="0" marL="228600" rtl="0" algn="l">
              <a:lnSpc>
                <a:spcPct val="90000"/>
              </a:lnSpc>
              <a:spcBef>
                <a:spcPts val="1000"/>
              </a:spcBef>
              <a:spcAft>
                <a:spcPts val="0"/>
              </a:spcAft>
              <a:buClr>
                <a:srgbClr val="45515E"/>
              </a:buClr>
              <a:buSzPts val="2800"/>
              <a:buChar char="❖"/>
            </a:pPr>
            <a:r>
              <a:rPr b="1" lang="en-US"/>
              <a:t>Screening and diagnosis by Hb electrophoresis </a:t>
            </a:r>
            <a:r>
              <a:rPr lang="en-US" sz="1600"/>
              <a:t>(Hb S 85-100%, absent Hb A , normal Hb A2 , Hb F elevated more than 15 %)</a:t>
            </a:r>
            <a:endParaRPr/>
          </a:p>
          <a:p>
            <a:pPr indent="-50800" lvl="0" marL="228600" rtl="0" algn="l">
              <a:lnSpc>
                <a:spcPct val="90000"/>
              </a:lnSpc>
              <a:spcBef>
                <a:spcPts val="1000"/>
              </a:spcBef>
              <a:spcAft>
                <a:spcPts val="0"/>
              </a:spcAft>
              <a:buClr>
                <a:srgbClr val="45515E"/>
              </a:buClr>
              <a:buSzPts val="2800"/>
              <a:buNone/>
            </a:pPr>
            <a:r>
              <a:t/>
            </a:r>
            <a:endParaRPr/>
          </a:p>
        </p:txBody>
      </p:sp>
    </p:spTree>
  </p:cSld>
  <p:clrMapOvr>
    <a:masterClrMapping/>
  </p:clrMapOvr>
</p:sld>
</file>

<file path=ppt/slides/slide3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7" name="Shape 2617"/>
        <p:cNvGrpSpPr/>
        <p:nvPr/>
      </p:nvGrpSpPr>
      <p:grpSpPr>
        <a:xfrm>
          <a:off x="0" y="0"/>
          <a:ext cx="0" cy="0"/>
          <a:chOff x="0" y="0"/>
          <a:chExt cx="0" cy="0"/>
        </a:xfrm>
      </p:grpSpPr>
      <p:sp>
        <p:nvSpPr>
          <p:cNvPr id="2618" name="Google Shape;2618;g30f160e7000_79_78"/>
          <p:cNvSpPr txBox="1"/>
          <p:nvPr>
            <p:ph type="title"/>
          </p:nvPr>
        </p:nvSpPr>
        <p:spPr>
          <a:xfrm>
            <a:off x="838200" y="365125"/>
            <a:ext cx="10515600" cy="7623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Management </a:t>
            </a:r>
            <a:endParaRPr/>
          </a:p>
        </p:txBody>
      </p:sp>
      <p:sp>
        <p:nvSpPr>
          <p:cNvPr id="2619" name="Google Shape;2619;g30f160e7000_79_78"/>
          <p:cNvSpPr txBox="1"/>
          <p:nvPr>
            <p:ph idx="1" type="body"/>
          </p:nvPr>
        </p:nvSpPr>
        <p:spPr>
          <a:xfrm>
            <a:off x="838200" y="1306851"/>
            <a:ext cx="5028000" cy="5551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200"/>
              <a:buChar char="❖"/>
            </a:pPr>
            <a:r>
              <a:rPr lang="en-US" sz="2200"/>
              <a:t>Hydroxyurea not recommended in pregnancy (should stopped 3 month before pregnancy)</a:t>
            </a:r>
            <a:endParaRPr/>
          </a:p>
          <a:p>
            <a:pPr indent="-228600" lvl="0" marL="228600" rtl="0" algn="l">
              <a:lnSpc>
                <a:spcPct val="90000"/>
              </a:lnSpc>
              <a:spcBef>
                <a:spcPts val="1000"/>
              </a:spcBef>
              <a:spcAft>
                <a:spcPts val="0"/>
              </a:spcAft>
              <a:buClr>
                <a:srgbClr val="45515E"/>
              </a:buClr>
              <a:buSzPts val="2200"/>
              <a:buChar char="❖"/>
            </a:pPr>
            <a:r>
              <a:rPr lang="en-US" sz="2200"/>
              <a:t> Infections  treated with antibiotics.</a:t>
            </a:r>
            <a:endParaRPr/>
          </a:p>
          <a:p>
            <a:pPr indent="-228600" lvl="0" marL="228600" rtl="0" algn="l">
              <a:lnSpc>
                <a:spcPct val="90000"/>
              </a:lnSpc>
              <a:spcBef>
                <a:spcPts val="1000"/>
              </a:spcBef>
              <a:spcAft>
                <a:spcPts val="0"/>
              </a:spcAft>
              <a:buClr>
                <a:srgbClr val="45515E"/>
              </a:buClr>
              <a:buSzPts val="2200"/>
              <a:buChar char="❖"/>
            </a:pPr>
            <a:r>
              <a:rPr lang="en-US" sz="2200"/>
              <a:t>Severe anemia needs blood transfusion in more severe plasma exchange.</a:t>
            </a:r>
            <a:endParaRPr/>
          </a:p>
          <a:p>
            <a:pPr indent="-228600" lvl="0" marL="228600" rtl="0" algn="l">
              <a:lnSpc>
                <a:spcPct val="90000"/>
              </a:lnSpc>
              <a:spcBef>
                <a:spcPts val="1000"/>
              </a:spcBef>
              <a:spcAft>
                <a:spcPts val="0"/>
              </a:spcAft>
              <a:buClr>
                <a:srgbClr val="45515E"/>
              </a:buClr>
              <a:buSzPts val="2200"/>
              <a:buChar char="❖"/>
            </a:pPr>
            <a:r>
              <a:rPr lang="en-US" sz="2200"/>
              <a:t>Pain crises managed with O2 , hydration (N/V common), analgesia </a:t>
            </a:r>
            <a:endParaRPr/>
          </a:p>
          <a:p>
            <a:pPr indent="-228600" lvl="0" marL="228600" rtl="0" algn="l">
              <a:lnSpc>
                <a:spcPct val="90000"/>
              </a:lnSpc>
              <a:spcBef>
                <a:spcPts val="1000"/>
              </a:spcBef>
              <a:spcAft>
                <a:spcPts val="0"/>
              </a:spcAft>
              <a:buClr>
                <a:srgbClr val="45515E"/>
              </a:buClr>
              <a:buSzPts val="2200"/>
              <a:buChar char="❖"/>
            </a:pPr>
            <a:r>
              <a:rPr lang="en-US" sz="2200"/>
              <a:t>Before pregnancy should receive pneumococcal vaccine </a:t>
            </a:r>
            <a:endParaRPr/>
          </a:p>
          <a:p>
            <a:pPr indent="-228600" lvl="0" marL="228600" rtl="0" algn="l">
              <a:lnSpc>
                <a:spcPct val="90000"/>
              </a:lnSpc>
              <a:spcBef>
                <a:spcPts val="1000"/>
              </a:spcBef>
              <a:spcAft>
                <a:spcPts val="0"/>
              </a:spcAft>
              <a:buClr>
                <a:srgbClr val="45515E"/>
              </a:buClr>
              <a:buSzPts val="2200"/>
              <a:buChar char="❖"/>
            </a:pPr>
            <a:r>
              <a:rPr lang="en-US" sz="2200"/>
              <a:t>Folate supplements 4 mg/day </a:t>
            </a:r>
            <a:endParaRPr/>
          </a:p>
          <a:p>
            <a:pPr indent="-228600" lvl="0" marL="228600" rtl="0" algn="l">
              <a:lnSpc>
                <a:spcPct val="90000"/>
              </a:lnSpc>
              <a:spcBef>
                <a:spcPts val="1000"/>
              </a:spcBef>
              <a:spcAft>
                <a:spcPts val="0"/>
              </a:spcAft>
              <a:buClr>
                <a:srgbClr val="45515E"/>
              </a:buClr>
              <a:buSzPts val="2200"/>
              <a:buChar char="❖"/>
            </a:pPr>
            <a:r>
              <a:rPr lang="en-US" sz="2200"/>
              <a:t>Low dose Aspirin prophylactic PET  </a:t>
            </a:r>
            <a:endParaRPr/>
          </a:p>
          <a:p>
            <a:pPr indent="-228600" lvl="0" marL="228600" rtl="0" algn="l">
              <a:lnSpc>
                <a:spcPct val="90000"/>
              </a:lnSpc>
              <a:spcBef>
                <a:spcPts val="1000"/>
              </a:spcBef>
              <a:spcAft>
                <a:spcPts val="0"/>
              </a:spcAft>
              <a:buClr>
                <a:srgbClr val="45515E"/>
              </a:buClr>
              <a:buSzPts val="2200"/>
              <a:buChar char="❖"/>
            </a:pPr>
            <a:r>
              <a:rPr lang="en-US" sz="2200"/>
              <a:t>Iron supplements </a:t>
            </a:r>
            <a:r>
              <a:rPr b="1" lang="en-US" sz="2200"/>
              <a:t>only</a:t>
            </a:r>
            <a:r>
              <a:rPr lang="en-US" sz="2200"/>
              <a:t> by indication </a:t>
            </a:r>
            <a:endParaRPr/>
          </a:p>
        </p:txBody>
      </p:sp>
      <p:sp>
        <p:nvSpPr>
          <p:cNvPr id="2620" name="Google Shape;2620;g30f160e7000_79_78"/>
          <p:cNvSpPr txBox="1"/>
          <p:nvPr>
            <p:ph idx="2" type="body"/>
          </p:nvPr>
        </p:nvSpPr>
        <p:spPr>
          <a:xfrm>
            <a:off x="5866228" y="1306850"/>
            <a:ext cx="5699700" cy="5186100"/>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rgbClr val="45515E"/>
              </a:buClr>
              <a:buSzPts val="2200"/>
              <a:buChar char="❖"/>
            </a:pPr>
            <a:r>
              <a:rPr lang="en-US" sz="2200"/>
              <a:t>Fetal well being twice weekly since 32 weeks</a:t>
            </a:r>
            <a:endParaRPr/>
          </a:p>
          <a:p>
            <a:pPr indent="-228600" lvl="0" marL="228600" rtl="0" algn="l">
              <a:lnSpc>
                <a:spcPct val="90000"/>
              </a:lnSpc>
              <a:spcBef>
                <a:spcPts val="1000"/>
              </a:spcBef>
              <a:spcAft>
                <a:spcPts val="0"/>
              </a:spcAft>
              <a:buClr>
                <a:srgbClr val="45515E"/>
              </a:buClr>
              <a:buSzPts val="2200"/>
              <a:buChar char="❖"/>
            </a:pPr>
            <a:r>
              <a:rPr lang="en-US" sz="2200"/>
              <a:t>Low-molecular weight heparin any antenatal hospital period if no contraindications  </a:t>
            </a:r>
            <a:endParaRPr/>
          </a:p>
          <a:p>
            <a:pPr indent="-228600" lvl="0" marL="228600" rtl="0" algn="l">
              <a:lnSpc>
                <a:spcPct val="90000"/>
              </a:lnSpc>
              <a:spcBef>
                <a:spcPts val="1000"/>
              </a:spcBef>
              <a:spcAft>
                <a:spcPts val="0"/>
              </a:spcAft>
              <a:buClr>
                <a:srgbClr val="45515E"/>
              </a:buClr>
              <a:buSzPts val="2200"/>
              <a:buChar char="❖"/>
            </a:pPr>
            <a:r>
              <a:rPr lang="en-US" sz="2200"/>
              <a:t>Fetal growth weekly in 3</a:t>
            </a:r>
            <a:r>
              <a:rPr baseline="30000" lang="en-US" sz="2200"/>
              <a:t>rd</a:t>
            </a:r>
            <a:r>
              <a:rPr lang="en-US" sz="2200"/>
              <a:t> trimester</a:t>
            </a:r>
            <a:endParaRPr/>
          </a:p>
          <a:p>
            <a:pPr indent="-228600" lvl="0" marL="228600" rtl="0" algn="l">
              <a:lnSpc>
                <a:spcPct val="90000"/>
              </a:lnSpc>
              <a:spcBef>
                <a:spcPts val="1000"/>
              </a:spcBef>
              <a:spcAft>
                <a:spcPts val="0"/>
              </a:spcAft>
              <a:buClr>
                <a:srgbClr val="45515E"/>
              </a:buClr>
              <a:buSzPts val="2200"/>
              <a:buChar char="❖"/>
            </a:pPr>
            <a:r>
              <a:rPr lang="en-US" sz="2200"/>
              <a:t>Avoid dehydration , stress intrapartum </a:t>
            </a:r>
            <a:endParaRPr/>
          </a:p>
          <a:p>
            <a:pPr indent="-228600" lvl="0" marL="228600" rtl="0" algn="l">
              <a:lnSpc>
                <a:spcPct val="90000"/>
              </a:lnSpc>
              <a:spcBef>
                <a:spcPts val="1000"/>
              </a:spcBef>
              <a:spcAft>
                <a:spcPts val="0"/>
              </a:spcAft>
              <a:buClr>
                <a:srgbClr val="45515E"/>
              </a:buClr>
              <a:buSzPts val="2200"/>
              <a:buChar char="❖"/>
            </a:pPr>
            <a:r>
              <a:rPr lang="en-US" sz="2200"/>
              <a:t>Avoid pethidine ---increased risk of seizures  </a:t>
            </a:r>
            <a:endParaRPr/>
          </a:p>
          <a:p>
            <a:pPr indent="-228600" lvl="0" marL="228600" rtl="0" algn="l">
              <a:lnSpc>
                <a:spcPct val="90000"/>
              </a:lnSpc>
              <a:spcBef>
                <a:spcPts val="1000"/>
              </a:spcBef>
              <a:spcAft>
                <a:spcPts val="0"/>
              </a:spcAft>
              <a:buClr>
                <a:srgbClr val="45515E"/>
              </a:buClr>
              <a:buSzPts val="2200"/>
              <a:buChar char="❖"/>
            </a:pPr>
            <a:r>
              <a:rPr lang="en-US" sz="2200"/>
              <a:t>After delivery  early ambulation and wear stocking to prevent thromboembolism </a:t>
            </a:r>
            <a:endParaRPr/>
          </a:p>
          <a:p>
            <a:pPr indent="-228600" lvl="0" marL="228600" rtl="0" algn="l">
              <a:lnSpc>
                <a:spcPct val="90000"/>
              </a:lnSpc>
              <a:spcBef>
                <a:spcPts val="1000"/>
              </a:spcBef>
              <a:spcAft>
                <a:spcPts val="0"/>
              </a:spcAft>
              <a:buClr>
                <a:srgbClr val="45515E"/>
              </a:buClr>
              <a:buSzPts val="2200"/>
              <a:buChar char="❖"/>
            </a:pPr>
            <a:r>
              <a:rPr b="1" lang="en-US" sz="2200"/>
              <a:t>Contraception : </a:t>
            </a:r>
            <a:r>
              <a:rPr lang="en-US" sz="2200"/>
              <a:t>excellent options Mirena and POP</a:t>
            </a:r>
            <a:endParaRPr/>
          </a:p>
          <a:p>
            <a:pPr indent="-228600" lvl="0" marL="228600" rtl="0" algn="l">
              <a:lnSpc>
                <a:spcPct val="90000"/>
              </a:lnSpc>
              <a:spcBef>
                <a:spcPts val="1000"/>
              </a:spcBef>
              <a:spcAft>
                <a:spcPts val="0"/>
              </a:spcAft>
              <a:buClr>
                <a:srgbClr val="45515E"/>
              </a:buClr>
              <a:buSzPts val="2200"/>
              <a:buChar char="❖"/>
            </a:pPr>
            <a:r>
              <a:rPr lang="en-US" sz="2200"/>
              <a:t>COC– avoid </a:t>
            </a:r>
            <a:endParaRPr/>
          </a:p>
          <a:p>
            <a:pPr indent="-228600" lvl="0" marL="228600" rtl="0" algn="l">
              <a:lnSpc>
                <a:spcPct val="90000"/>
              </a:lnSpc>
              <a:spcBef>
                <a:spcPts val="1000"/>
              </a:spcBef>
              <a:spcAft>
                <a:spcPts val="0"/>
              </a:spcAft>
              <a:buClr>
                <a:srgbClr val="45515E"/>
              </a:buClr>
              <a:buSzPts val="2200"/>
              <a:buChar char="❖"/>
            </a:pPr>
            <a:r>
              <a:rPr lang="en-US" sz="2200"/>
              <a:t>Medroxyprogesterone acetate </a:t>
            </a:r>
            <a:r>
              <a:rPr b="1" lang="en-US" sz="2200"/>
              <a:t>decrease</a:t>
            </a:r>
            <a:r>
              <a:rPr lang="en-US" sz="2200"/>
              <a:t> pain crises </a:t>
            </a:r>
            <a:endParaRPr/>
          </a:p>
          <a:p>
            <a:pPr indent="-88900" lvl="0" marL="228600" rtl="0" algn="l">
              <a:lnSpc>
                <a:spcPct val="90000"/>
              </a:lnSpc>
              <a:spcBef>
                <a:spcPts val="1000"/>
              </a:spcBef>
              <a:spcAft>
                <a:spcPts val="0"/>
              </a:spcAft>
              <a:buClr>
                <a:srgbClr val="45515E"/>
              </a:buClr>
              <a:buSzPts val="2200"/>
              <a:buNone/>
            </a:pPr>
            <a:r>
              <a:t/>
            </a:r>
            <a:endParaRPr sz="2200"/>
          </a:p>
        </p:txBody>
      </p:sp>
    </p:spTree>
  </p:cSld>
  <p:clrMapOvr>
    <a:masterClrMapping/>
  </p:clrMapOvr>
</p:sld>
</file>

<file path=ppt/slides/slide3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4" name="Shape 2624"/>
        <p:cNvGrpSpPr/>
        <p:nvPr/>
      </p:nvGrpSpPr>
      <p:grpSpPr>
        <a:xfrm>
          <a:off x="0" y="0"/>
          <a:ext cx="0" cy="0"/>
          <a:chOff x="0" y="0"/>
          <a:chExt cx="0" cy="0"/>
        </a:xfrm>
      </p:grpSpPr>
      <p:sp>
        <p:nvSpPr>
          <p:cNvPr id="2625" name="Google Shape;2625;g30f160e7000_79_84"/>
          <p:cNvSpPr txBox="1"/>
          <p:nvPr>
            <p:ph idx="1" type="body"/>
          </p:nvPr>
        </p:nvSpPr>
        <p:spPr>
          <a:xfrm>
            <a:off x="858128" y="1252025"/>
            <a:ext cx="5405400" cy="5331600"/>
          </a:xfrm>
          <a:prstGeom prst="rect">
            <a:avLst/>
          </a:prstGeom>
          <a:noFill/>
          <a:ln>
            <a:noFill/>
          </a:ln>
        </p:spPr>
        <p:txBody>
          <a:bodyPr anchorCtr="0" anchor="t" bIns="45700" lIns="91425" spcFirstLastPara="1" rIns="91425" wrap="square" tIns="45700">
            <a:normAutofit lnSpcReduction="20000"/>
          </a:bodyPr>
          <a:lstStyle/>
          <a:p>
            <a:pPr indent="-228600" lvl="0" marL="228600" rtl="0" algn="l">
              <a:lnSpc>
                <a:spcPct val="90000"/>
              </a:lnSpc>
              <a:spcBef>
                <a:spcPts val="0"/>
              </a:spcBef>
              <a:spcAft>
                <a:spcPts val="0"/>
              </a:spcAft>
              <a:buClr>
                <a:srgbClr val="45515E"/>
              </a:buClr>
              <a:buSzPts val="2800"/>
              <a:buChar char="❖"/>
            </a:pPr>
            <a:r>
              <a:rPr b="1" lang="en-US"/>
              <a:t>Blood transfusion in sickling patients </a:t>
            </a:r>
            <a:endParaRPr/>
          </a:p>
          <a:p>
            <a:pPr indent="-228600" lvl="1" marL="685800" rtl="0" algn="l">
              <a:lnSpc>
                <a:spcPct val="90000"/>
              </a:lnSpc>
              <a:spcBef>
                <a:spcPts val="500"/>
              </a:spcBef>
              <a:spcAft>
                <a:spcPts val="0"/>
              </a:spcAft>
              <a:buClr>
                <a:srgbClr val="45515E"/>
              </a:buClr>
              <a:buSzPts val="2400"/>
              <a:buChar char="o"/>
            </a:pPr>
            <a:r>
              <a:rPr lang="en-US"/>
              <a:t>May precipitate a crisis if sudden increases Hct</a:t>
            </a:r>
            <a:endParaRPr/>
          </a:p>
          <a:p>
            <a:pPr indent="-228600" lvl="1" marL="685800" rtl="0" algn="l">
              <a:lnSpc>
                <a:spcPct val="90000"/>
              </a:lnSpc>
              <a:spcBef>
                <a:spcPts val="500"/>
              </a:spcBef>
              <a:spcAft>
                <a:spcPts val="0"/>
              </a:spcAft>
              <a:buClr>
                <a:srgbClr val="45515E"/>
              </a:buClr>
              <a:buSzPts val="2400"/>
              <a:buChar char="o"/>
            </a:pPr>
            <a:r>
              <a:rPr lang="en-US" u="sng"/>
              <a:t>Hb 6-8 g/DL is typical for HbSS</a:t>
            </a:r>
            <a:endParaRPr u="sng"/>
          </a:p>
          <a:p>
            <a:pPr indent="-228600" lvl="0" marL="228600" rtl="0" algn="l">
              <a:lnSpc>
                <a:spcPct val="90000"/>
              </a:lnSpc>
              <a:spcBef>
                <a:spcPts val="1000"/>
              </a:spcBef>
              <a:spcAft>
                <a:spcPts val="0"/>
              </a:spcAft>
              <a:buClr>
                <a:srgbClr val="45515E"/>
              </a:buClr>
              <a:buSzPts val="2800"/>
              <a:buChar char="❖"/>
            </a:pPr>
            <a:r>
              <a:rPr lang="en-US"/>
              <a:t>Consider transfusion :</a:t>
            </a:r>
            <a:endParaRPr/>
          </a:p>
          <a:p>
            <a:pPr indent="-228600" lvl="1" marL="685800" rtl="0" algn="l">
              <a:lnSpc>
                <a:spcPct val="90000"/>
              </a:lnSpc>
              <a:spcBef>
                <a:spcPts val="500"/>
              </a:spcBef>
              <a:spcAft>
                <a:spcPts val="0"/>
              </a:spcAft>
              <a:buClr>
                <a:srgbClr val="45515E"/>
              </a:buClr>
              <a:buSzPts val="2400"/>
              <a:buChar char="o"/>
            </a:pPr>
            <a:r>
              <a:rPr lang="en-US"/>
              <a:t>Severe anemia</a:t>
            </a:r>
            <a:endParaRPr/>
          </a:p>
          <a:p>
            <a:pPr indent="-228600" lvl="1" marL="685800" rtl="0" algn="l">
              <a:lnSpc>
                <a:spcPct val="90000"/>
              </a:lnSpc>
              <a:spcBef>
                <a:spcPts val="500"/>
              </a:spcBef>
              <a:spcAft>
                <a:spcPts val="0"/>
              </a:spcAft>
              <a:buClr>
                <a:srgbClr val="45515E"/>
              </a:buClr>
              <a:buSzPts val="2400"/>
              <a:buChar char="o"/>
            </a:pPr>
            <a:r>
              <a:rPr lang="en-US"/>
              <a:t>Multiple pregnancy</a:t>
            </a:r>
            <a:endParaRPr/>
          </a:p>
          <a:p>
            <a:pPr indent="-228600" lvl="1" marL="685800" rtl="0" algn="l">
              <a:lnSpc>
                <a:spcPct val="90000"/>
              </a:lnSpc>
              <a:spcBef>
                <a:spcPts val="500"/>
              </a:spcBef>
              <a:spcAft>
                <a:spcPts val="0"/>
              </a:spcAft>
              <a:buClr>
                <a:srgbClr val="45515E"/>
              </a:buClr>
              <a:buSzPts val="2400"/>
              <a:buChar char="o"/>
            </a:pPr>
            <a:r>
              <a:rPr lang="en-US"/>
              <a:t>Per eclampsia</a:t>
            </a:r>
            <a:endParaRPr/>
          </a:p>
          <a:p>
            <a:pPr indent="-228600" lvl="1" marL="685800" rtl="0" algn="l">
              <a:lnSpc>
                <a:spcPct val="90000"/>
              </a:lnSpc>
              <a:spcBef>
                <a:spcPts val="500"/>
              </a:spcBef>
              <a:spcAft>
                <a:spcPts val="0"/>
              </a:spcAft>
              <a:buClr>
                <a:srgbClr val="45515E"/>
              </a:buClr>
              <a:buSzPts val="2400"/>
              <a:buChar char="o"/>
            </a:pPr>
            <a:r>
              <a:rPr lang="en-US"/>
              <a:t>Acute chest syndrome</a:t>
            </a:r>
            <a:endParaRPr/>
          </a:p>
          <a:p>
            <a:pPr indent="-228600" lvl="1" marL="685800" rtl="0" algn="l">
              <a:lnSpc>
                <a:spcPct val="90000"/>
              </a:lnSpc>
              <a:spcBef>
                <a:spcPts val="500"/>
              </a:spcBef>
              <a:spcAft>
                <a:spcPts val="0"/>
              </a:spcAft>
              <a:buClr>
                <a:srgbClr val="45515E"/>
              </a:buClr>
              <a:buSzPts val="2400"/>
              <a:buChar char="o"/>
            </a:pPr>
            <a:r>
              <a:rPr lang="en-US"/>
              <a:t>Acute renal failure</a:t>
            </a:r>
            <a:endParaRPr/>
          </a:p>
          <a:p>
            <a:pPr indent="-228600" lvl="1" marL="685800" rtl="0" algn="l">
              <a:lnSpc>
                <a:spcPct val="90000"/>
              </a:lnSpc>
              <a:spcBef>
                <a:spcPts val="500"/>
              </a:spcBef>
              <a:spcAft>
                <a:spcPts val="0"/>
              </a:spcAft>
              <a:buClr>
                <a:srgbClr val="45515E"/>
              </a:buClr>
              <a:buSzPts val="2400"/>
              <a:buChar char="o"/>
            </a:pPr>
            <a:r>
              <a:rPr lang="en-US"/>
              <a:t>** target level &lt;30 % of sickle cells in circulation</a:t>
            </a:r>
            <a:endParaRPr/>
          </a:p>
          <a:p>
            <a:pPr indent="-228600" lvl="1" marL="685800" rtl="0" algn="l">
              <a:lnSpc>
                <a:spcPct val="90000"/>
              </a:lnSpc>
              <a:spcBef>
                <a:spcPts val="500"/>
              </a:spcBef>
              <a:spcAft>
                <a:spcPts val="0"/>
              </a:spcAft>
              <a:buClr>
                <a:srgbClr val="45515E"/>
              </a:buClr>
              <a:buSzPts val="2400"/>
              <a:buChar char="o"/>
            </a:pPr>
            <a:r>
              <a:rPr lang="en-US"/>
              <a:t>Partial exchange transfusion </a:t>
            </a:r>
            <a:endParaRPr/>
          </a:p>
          <a:p>
            <a:pPr indent="0" lvl="0" marL="0" rtl="0" algn="l">
              <a:lnSpc>
                <a:spcPct val="90000"/>
              </a:lnSpc>
              <a:spcBef>
                <a:spcPts val="1000"/>
              </a:spcBef>
              <a:spcAft>
                <a:spcPts val="0"/>
              </a:spcAft>
              <a:buClr>
                <a:srgbClr val="45515E"/>
              </a:buClr>
              <a:buSzPts val="2800"/>
              <a:buNone/>
            </a:pPr>
            <a:r>
              <a:t/>
            </a:r>
            <a:endParaRPr/>
          </a:p>
        </p:txBody>
      </p:sp>
      <p:sp>
        <p:nvSpPr>
          <p:cNvPr id="2626" name="Google Shape;2626;g30f160e7000_79_84"/>
          <p:cNvSpPr txBox="1"/>
          <p:nvPr>
            <p:ph idx="2" type="body"/>
          </p:nvPr>
        </p:nvSpPr>
        <p:spPr>
          <a:xfrm>
            <a:off x="6152272" y="1252025"/>
            <a:ext cx="5181600" cy="4870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800"/>
              <a:buChar char="❖"/>
            </a:pPr>
            <a:r>
              <a:rPr b="1" lang="en-US"/>
              <a:t>Time and mode of delivery</a:t>
            </a:r>
            <a:endParaRPr/>
          </a:p>
          <a:p>
            <a:pPr indent="-228600" lvl="1" marL="685800" rtl="0" algn="l">
              <a:lnSpc>
                <a:spcPct val="90000"/>
              </a:lnSpc>
              <a:spcBef>
                <a:spcPts val="500"/>
              </a:spcBef>
              <a:spcAft>
                <a:spcPts val="0"/>
              </a:spcAft>
              <a:buClr>
                <a:srgbClr val="45515E"/>
              </a:buClr>
              <a:buSzPts val="2400"/>
              <a:buChar char="o"/>
            </a:pPr>
            <a:r>
              <a:rPr lang="en-US"/>
              <a:t>SCD normal growing fetus Induction of labor or CS( by  indication) at 38 weeks </a:t>
            </a:r>
            <a:endParaRPr/>
          </a:p>
          <a:p>
            <a:pPr indent="-228600" lvl="1" marL="685800" rtl="0" algn="l">
              <a:lnSpc>
                <a:spcPct val="90000"/>
              </a:lnSpc>
              <a:spcBef>
                <a:spcPts val="500"/>
              </a:spcBef>
              <a:spcAft>
                <a:spcPts val="0"/>
              </a:spcAft>
              <a:buClr>
                <a:srgbClr val="45515E"/>
              </a:buClr>
              <a:buSzPts val="2400"/>
              <a:buChar char="o"/>
            </a:pPr>
            <a:r>
              <a:rPr lang="en-US"/>
              <a:t>SCD not an indication for CS</a:t>
            </a:r>
            <a:endParaRPr/>
          </a:p>
          <a:p>
            <a:pPr indent="-228600" lvl="1" marL="685800" rtl="0" algn="l">
              <a:lnSpc>
                <a:spcPct val="90000"/>
              </a:lnSpc>
              <a:spcBef>
                <a:spcPts val="500"/>
              </a:spcBef>
              <a:spcAft>
                <a:spcPts val="0"/>
              </a:spcAft>
              <a:buClr>
                <a:srgbClr val="45515E"/>
              </a:buClr>
              <a:buSzPts val="2400"/>
              <a:buChar char="o"/>
            </a:pPr>
            <a:r>
              <a:rPr lang="en-US"/>
              <a:t>Prepare cross matched blood before delivery </a:t>
            </a:r>
            <a:endParaRPr/>
          </a:p>
          <a:p>
            <a:pPr indent="-228600" lvl="1" marL="685800" rtl="0" algn="l">
              <a:lnSpc>
                <a:spcPct val="90000"/>
              </a:lnSpc>
              <a:spcBef>
                <a:spcPts val="500"/>
              </a:spcBef>
              <a:spcAft>
                <a:spcPts val="0"/>
              </a:spcAft>
              <a:buClr>
                <a:srgbClr val="45515E"/>
              </a:buClr>
              <a:buSzPts val="2400"/>
              <a:buChar char="o"/>
            </a:pPr>
            <a:r>
              <a:rPr lang="en-US"/>
              <a:t>Hematologist should be consulted</a:t>
            </a:r>
            <a:endParaRPr/>
          </a:p>
          <a:p>
            <a:pPr indent="-228600" lvl="1" marL="685800" rtl="0" algn="l">
              <a:lnSpc>
                <a:spcPct val="90000"/>
              </a:lnSpc>
              <a:spcBef>
                <a:spcPts val="500"/>
              </a:spcBef>
              <a:spcAft>
                <a:spcPts val="0"/>
              </a:spcAft>
              <a:buClr>
                <a:srgbClr val="45515E"/>
              </a:buClr>
              <a:buSzPts val="2400"/>
              <a:buChar char="o"/>
            </a:pPr>
            <a:r>
              <a:rPr b="1" lang="en-US" u="sng"/>
              <a:t>Continuous</a:t>
            </a:r>
            <a:r>
              <a:rPr lang="en-US"/>
              <a:t> intrapartum fetal monitoring  </a:t>
            </a:r>
            <a:endParaRPr/>
          </a:p>
          <a:p>
            <a:pPr indent="0" lvl="0" marL="0" rtl="0" algn="l">
              <a:lnSpc>
                <a:spcPct val="90000"/>
              </a:lnSpc>
              <a:spcBef>
                <a:spcPts val="1000"/>
              </a:spcBef>
              <a:spcAft>
                <a:spcPts val="0"/>
              </a:spcAft>
              <a:buClr>
                <a:srgbClr val="45515E"/>
              </a:buClr>
              <a:buSzPts val="2800"/>
              <a:buNone/>
            </a:pPr>
            <a:r>
              <a:t/>
            </a:r>
            <a:endParaRPr/>
          </a:p>
        </p:txBody>
      </p:sp>
      <p:sp>
        <p:nvSpPr>
          <p:cNvPr id="2627" name="Google Shape;2627;g30f160e7000_79_84"/>
          <p:cNvSpPr txBox="1"/>
          <p:nvPr>
            <p:ph type="title"/>
          </p:nvPr>
        </p:nvSpPr>
        <p:spPr>
          <a:xfrm>
            <a:off x="838200" y="365125"/>
            <a:ext cx="10515600" cy="7623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Management </a:t>
            </a:r>
            <a:endParaRPr/>
          </a:p>
        </p:txBody>
      </p:sp>
    </p:spTree>
  </p:cSld>
  <p:clrMapOvr>
    <a:masterClrMapping/>
  </p:clrMapOvr>
</p:sld>
</file>

<file path=ppt/slides/slide3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1" name="Shape 2631"/>
        <p:cNvGrpSpPr/>
        <p:nvPr/>
      </p:nvGrpSpPr>
      <p:grpSpPr>
        <a:xfrm>
          <a:off x="0" y="0"/>
          <a:ext cx="0" cy="0"/>
          <a:chOff x="0" y="0"/>
          <a:chExt cx="0" cy="0"/>
        </a:xfrm>
      </p:grpSpPr>
      <p:sp>
        <p:nvSpPr>
          <p:cNvPr id="2632" name="Google Shape;2632;g30f160e7000_79_90"/>
          <p:cNvSpPr txBox="1"/>
          <p:nvPr>
            <p:ph type="title"/>
          </p:nvPr>
        </p:nvSpPr>
        <p:spPr>
          <a:xfrm>
            <a:off x="838200" y="365125"/>
            <a:ext cx="10515600" cy="7623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Key points</a:t>
            </a:r>
            <a:endParaRPr/>
          </a:p>
        </p:txBody>
      </p:sp>
      <p:sp>
        <p:nvSpPr>
          <p:cNvPr id="2633" name="Google Shape;2633;g30f160e7000_79_90"/>
          <p:cNvSpPr txBox="1"/>
          <p:nvPr>
            <p:ph idx="1" type="body"/>
          </p:nvPr>
        </p:nvSpPr>
        <p:spPr>
          <a:xfrm>
            <a:off x="838200" y="1305026"/>
            <a:ext cx="10515600" cy="48720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800"/>
              <a:buChar char="❖"/>
            </a:pPr>
            <a:r>
              <a:rPr lang="en-US"/>
              <a:t>Offer screening for anemia at booking and 28 weeks this allows time for treatment </a:t>
            </a:r>
            <a:endParaRPr/>
          </a:p>
          <a:p>
            <a:pPr indent="-228600" lvl="0" marL="228600" rtl="0" algn="l">
              <a:lnSpc>
                <a:spcPct val="90000"/>
              </a:lnSpc>
              <a:spcBef>
                <a:spcPts val="1000"/>
              </a:spcBef>
              <a:spcAft>
                <a:spcPts val="0"/>
              </a:spcAft>
              <a:buClr>
                <a:srgbClr val="45515E"/>
              </a:buClr>
              <a:buSzPts val="2800"/>
              <a:buChar char="❖"/>
            </a:pPr>
            <a:r>
              <a:rPr lang="en-US"/>
              <a:t>Hb &lt; 11 or 10.5 in 2</a:t>
            </a:r>
            <a:r>
              <a:rPr baseline="30000" lang="en-US"/>
              <a:t>nd</a:t>
            </a:r>
            <a:r>
              <a:rPr lang="en-US"/>
              <a:t> trimester need investigation</a:t>
            </a:r>
            <a:endParaRPr/>
          </a:p>
          <a:p>
            <a:pPr indent="-228600" lvl="0" marL="228600" rtl="0" algn="l">
              <a:lnSpc>
                <a:spcPct val="90000"/>
              </a:lnSpc>
              <a:spcBef>
                <a:spcPts val="1000"/>
              </a:spcBef>
              <a:spcAft>
                <a:spcPts val="0"/>
              </a:spcAft>
              <a:buClr>
                <a:srgbClr val="45515E"/>
              </a:buClr>
              <a:buSzPts val="2800"/>
              <a:buChar char="❖"/>
            </a:pPr>
            <a:r>
              <a:rPr lang="en-US"/>
              <a:t>Anemia risk for Preterm labor</a:t>
            </a:r>
            <a:endParaRPr/>
          </a:p>
          <a:p>
            <a:pPr indent="-228600" lvl="0" marL="228600" rtl="0" algn="l">
              <a:lnSpc>
                <a:spcPct val="90000"/>
              </a:lnSpc>
              <a:spcBef>
                <a:spcPts val="1000"/>
              </a:spcBef>
              <a:spcAft>
                <a:spcPts val="0"/>
              </a:spcAft>
              <a:buClr>
                <a:srgbClr val="45515E"/>
              </a:buClr>
              <a:buSzPts val="2800"/>
              <a:buChar char="❖"/>
            </a:pPr>
            <a:r>
              <a:rPr lang="en-US"/>
              <a:t>The parenteral iron should only be considered for intolerant women </a:t>
            </a:r>
            <a:endParaRPr/>
          </a:p>
          <a:p>
            <a:pPr indent="-228600" lvl="0" marL="228600" rtl="0" algn="l">
              <a:lnSpc>
                <a:spcPct val="90000"/>
              </a:lnSpc>
              <a:spcBef>
                <a:spcPts val="1000"/>
              </a:spcBef>
              <a:spcAft>
                <a:spcPts val="0"/>
              </a:spcAft>
              <a:buClr>
                <a:srgbClr val="45515E"/>
              </a:buClr>
              <a:buSzPts val="2800"/>
              <a:buChar char="❖"/>
            </a:pPr>
            <a:r>
              <a:rPr lang="en-US"/>
              <a:t>At term iron deficiency anemia treated with blood transfusion   </a:t>
            </a:r>
            <a:endParaRPr/>
          </a:p>
          <a:p>
            <a:pPr indent="0" lvl="0" marL="0" rtl="0" algn="l">
              <a:lnSpc>
                <a:spcPct val="90000"/>
              </a:lnSpc>
              <a:spcBef>
                <a:spcPts val="1000"/>
              </a:spcBef>
              <a:spcAft>
                <a:spcPts val="0"/>
              </a:spcAft>
              <a:buClr>
                <a:srgbClr val="45515E"/>
              </a:buClr>
              <a:buSzPts val="2800"/>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36"/>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Stages of labor</a:t>
            </a:r>
            <a:endParaRPr/>
          </a:p>
        </p:txBody>
      </p:sp>
      <p:sp>
        <p:nvSpPr>
          <p:cNvPr id="385" name="Google Shape;385;p36"/>
          <p:cNvSpPr txBox="1"/>
          <p:nvPr>
            <p:ph idx="1" type="body"/>
          </p:nvPr>
        </p:nvSpPr>
        <p:spPr>
          <a:xfrm>
            <a:off x="838200" y="1305026"/>
            <a:ext cx="10515600" cy="48719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800"/>
              <a:buChar char="❖"/>
            </a:pPr>
            <a:r>
              <a:rPr b="1" lang="en-US"/>
              <a:t>Phases of the First stage</a:t>
            </a:r>
            <a:endParaRPr/>
          </a:p>
          <a:p>
            <a:pPr indent="-228600" lvl="1" marL="685800" rtl="0" algn="l">
              <a:lnSpc>
                <a:spcPct val="90000"/>
              </a:lnSpc>
              <a:spcBef>
                <a:spcPts val="500"/>
              </a:spcBef>
              <a:spcAft>
                <a:spcPts val="0"/>
              </a:spcAft>
              <a:buClr>
                <a:srgbClr val="45515E"/>
              </a:buClr>
              <a:buSzPts val="2400"/>
              <a:buChar char="o"/>
            </a:pPr>
            <a:r>
              <a:rPr b="1" lang="en-US"/>
              <a:t>Latent phase</a:t>
            </a:r>
            <a:r>
              <a:rPr lang="en-US"/>
              <a:t>: The phase of </a:t>
            </a:r>
            <a:r>
              <a:rPr b="1" lang="en-US"/>
              <a:t>slow dilatation </a:t>
            </a:r>
            <a:r>
              <a:rPr lang="en-US"/>
              <a:t>of the cervix (0 cm to 4 cm)</a:t>
            </a:r>
            <a:endParaRPr/>
          </a:p>
          <a:p>
            <a:pPr indent="-228600" lvl="1" marL="685800" rtl="0" algn="l">
              <a:lnSpc>
                <a:spcPct val="90000"/>
              </a:lnSpc>
              <a:spcBef>
                <a:spcPts val="500"/>
              </a:spcBef>
              <a:spcAft>
                <a:spcPts val="0"/>
              </a:spcAft>
              <a:buClr>
                <a:srgbClr val="45515E"/>
              </a:buClr>
              <a:buSzPts val="2400"/>
              <a:buChar char="o"/>
            </a:pPr>
            <a:r>
              <a:rPr b="1" lang="en-US"/>
              <a:t>Active phase</a:t>
            </a:r>
            <a:r>
              <a:rPr lang="en-US"/>
              <a:t>: </a:t>
            </a:r>
            <a:r>
              <a:rPr lang="en-US" sz="2400"/>
              <a:t>The phase of </a:t>
            </a:r>
            <a:r>
              <a:rPr b="1" lang="en-US" sz="2400"/>
              <a:t>maximal dilatation </a:t>
            </a:r>
            <a:r>
              <a:rPr lang="en-US" sz="2400"/>
              <a:t>of the cervix</a:t>
            </a:r>
            <a:r>
              <a:rPr lang="en-US"/>
              <a:t> (4 cm to 10 cm)</a:t>
            </a:r>
            <a:endParaRPr/>
          </a:p>
          <a:p>
            <a:pPr indent="-228600" lvl="0" marL="228600" rtl="0" algn="l">
              <a:lnSpc>
                <a:spcPct val="90000"/>
              </a:lnSpc>
              <a:spcBef>
                <a:spcPts val="1000"/>
              </a:spcBef>
              <a:spcAft>
                <a:spcPts val="0"/>
              </a:spcAft>
              <a:buClr>
                <a:srgbClr val="45515E"/>
              </a:buClr>
              <a:buSzPts val="2800"/>
              <a:buChar char="❖"/>
            </a:pPr>
            <a:r>
              <a:rPr b="1" lang="en-US"/>
              <a:t>Phases of the Second stage</a:t>
            </a:r>
            <a:endParaRPr/>
          </a:p>
          <a:p>
            <a:pPr indent="-228600" lvl="1" marL="685800" rtl="0" algn="l">
              <a:lnSpc>
                <a:spcPct val="90000"/>
              </a:lnSpc>
              <a:spcBef>
                <a:spcPts val="500"/>
              </a:spcBef>
              <a:spcAft>
                <a:spcPts val="0"/>
              </a:spcAft>
              <a:buClr>
                <a:srgbClr val="45515E"/>
              </a:buClr>
              <a:buSzPts val="2400"/>
              <a:buChar char="o"/>
            </a:pPr>
            <a:r>
              <a:rPr b="1" lang="en-US" sz="2400"/>
              <a:t>Passive (Propulsive) phase</a:t>
            </a:r>
            <a:r>
              <a:rPr lang="en-US" sz="2400"/>
              <a:t>: In which the descent is dependent upon the </a:t>
            </a:r>
            <a:r>
              <a:rPr b="1" lang="en-US" sz="2400"/>
              <a:t>uterine</a:t>
            </a:r>
            <a:r>
              <a:rPr lang="en-US" sz="2400"/>
              <a:t> </a:t>
            </a:r>
            <a:r>
              <a:rPr b="1" lang="en-US" sz="2400"/>
              <a:t>contractions</a:t>
            </a:r>
            <a:r>
              <a:rPr lang="en-US" sz="2400"/>
              <a:t> only.</a:t>
            </a:r>
            <a:endParaRPr/>
          </a:p>
          <a:p>
            <a:pPr indent="-228600" lvl="1" marL="685800" rtl="0" algn="l">
              <a:lnSpc>
                <a:spcPct val="90000"/>
              </a:lnSpc>
              <a:spcBef>
                <a:spcPts val="500"/>
              </a:spcBef>
              <a:spcAft>
                <a:spcPts val="0"/>
              </a:spcAft>
              <a:buClr>
                <a:srgbClr val="45515E"/>
              </a:buClr>
              <a:buSzPts val="2400"/>
              <a:buChar char="o"/>
            </a:pPr>
            <a:r>
              <a:rPr b="1" lang="en-US" sz="2400"/>
              <a:t>Active (Expulsive) phase</a:t>
            </a:r>
            <a:r>
              <a:rPr lang="en-US" sz="2400"/>
              <a:t>: Characterized by </a:t>
            </a:r>
            <a:r>
              <a:rPr b="1" lang="en-US" sz="2400"/>
              <a:t>uterine contractions </a:t>
            </a:r>
            <a:r>
              <a:rPr lang="en-US" sz="2400"/>
              <a:t>and </a:t>
            </a:r>
            <a:r>
              <a:rPr b="1" lang="en-US" sz="2400"/>
              <a:t>abdominal muscles contraction</a:t>
            </a:r>
            <a:r>
              <a:rPr lang="en-US" sz="2400"/>
              <a:t> (ask patient to push).</a:t>
            </a:r>
            <a:endParaRPr/>
          </a:p>
          <a:p>
            <a:pPr indent="-76200" lvl="1" marL="685800" rtl="0" algn="l">
              <a:lnSpc>
                <a:spcPct val="90000"/>
              </a:lnSpc>
              <a:spcBef>
                <a:spcPts val="500"/>
              </a:spcBef>
              <a:spcAft>
                <a:spcPts val="0"/>
              </a:spcAft>
              <a:buClr>
                <a:srgbClr val="45515E"/>
              </a:buClr>
              <a:buSzPts val="2400"/>
              <a:buNone/>
            </a:pPr>
            <a:r>
              <a:t/>
            </a:r>
            <a:endParaRPr sz="2400"/>
          </a:p>
          <a:p>
            <a:pPr indent="-76200" lvl="1" marL="685800" rtl="0" algn="l">
              <a:lnSpc>
                <a:spcPct val="90000"/>
              </a:lnSpc>
              <a:spcBef>
                <a:spcPts val="500"/>
              </a:spcBef>
              <a:spcAft>
                <a:spcPts val="0"/>
              </a:spcAft>
              <a:buClr>
                <a:srgbClr val="45515E"/>
              </a:buClr>
              <a:buSzPts val="2400"/>
              <a:buNone/>
            </a:pPr>
            <a:r>
              <a:t/>
            </a:r>
            <a:endParaRPr sz="2400"/>
          </a:p>
          <a:p>
            <a:pPr indent="-76200" lvl="1" marL="685800" rtl="0" algn="l">
              <a:lnSpc>
                <a:spcPct val="90000"/>
              </a:lnSpc>
              <a:spcBef>
                <a:spcPts val="500"/>
              </a:spcBef>
              <a:spcAft>
                <a:spcPts val="0"/>
              </a:spcAft>
              <a:buClr>
                <a:srgbClr val="45515E"/>
              </a:buClr>
              <a:buSzPts val="2400"/>
              <a:buNone/>
            </a:pPr>
            <a:r>
              <a:t/>
            </a:r>
            <a:endParaRPr/>
          </a:p>
        </p:txBody>
      </p:sp>
    </p:spTree>
  </p:cSld>
  <p:clrMapOvr>
    <a:masterClrMapping/>
  </p:clrMapOvr>
</p:sld>
</file>

<file path=ppt/slides/slide3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7" name="Shape 2637"/>
        <p:cNvGrpSpPr/>
        <p:nvPr/>
      </p:nvGrpSpPr>
      <p:grpSpPr>
        <a:xfrm>
          <a:off x="0" y="0"/>
          <a:ext cx="0" cy="0"/>
          <a:chOff x="0" y="0"/>
          <a:chExt cx="0" cy="0"/>
        </a:xfrm>
      </p:grpSpPr>
      <p:sp>
        <p:nvSpPr>
          <p:cNvPr id="2638" name="Google Shape;2638;g30f160e7000_79_95"/>
          <p:cNvSpPr txBox="1"/>
          <p:nvPr>
            <p:ph type="title"/>
          </p:nvPr>
        </p:nvSpPr>
        <p:spPr>
          <a:xfrm>
            <a:off x="838200" y="365125"/>
            <a:ext cx="10515600" cy="7623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1</a:t>
            </a:r>
            <a:endParaRPr/>
          </a:p>
        </p:txBody>
      </p:sp>
      <p:sp>
        <p:nvSpPr>
          <p:cNvPr id="2639" name="Google Shape;2639;g30f160e7000_79_95"/>
          <p:cNvSpPr txBox="1"/>
          <p:nvPr>
            <p:ph idx="1" type="body"/>
          </p:nvPr>
        </p:nvSpPr>
        <p:spPr>
          <a:xfrm>
            <a:off x="838200" y="1305026"/>
            <a:ext cx="10515600" cy="48720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rgbClr val="45515E"/>
              </a:buClr>
              <a:buSzPts val="2800"/>
              <a:buNone/>
            </a:pPr>
            <a:r>
              <a:rPr b="1" lang="en-US" sz="2900">
                <a:solidFill>
                  <a:schemeClr val="dk1"/>
                </a:solidFill>
              </a:rPr>
              <a:t>CBC with HB = 6 , MCV = 70 , MCHC = 30</a:t>
            </a:r>
            <a:endParaRPr b="1" sz="2900">
              <a:solidFill>
                <a:schemeClr val="dk1"/>
              </a:solidFill>
            </a:endParaRPr>
          </a:p>
          <a:p>
            <a:pPr indent="-234950" lvl="0" marL="228600" rtl="0" algn="l">
              <a:lnSpc>
                <a:spcPct val="90000"/>
              </a:lnSpc>
              <a:spcBef>
                <a:spcPts val="1000"/>
              </a:spcBef>
              <a:spcAft>
                <a:spcPts val="0"/>
              </a:spcAft>
              <a:buClr>
                <a:srgbClr val="45515E"/>
              </a:buClr>
              <a:buSzPts val="2900"/>
              <a:buChar char="❖"/>
            </a:pPr>
            <a:r>
              <a:rPr lang="en-US" sz="2900"/>
              <a:t>Your interpretation ?</a:t>
            </a:r>
            <a:endParaRPr sz="2900"/>
          </a:p>
          <a:p>
            <a:pPr indent="-234950" lvl="1" marL="685800" rtl="0" algn="l">
              <a:lnSpc>
                <a:spcPct val="90000"/>
              </a:lnSpc>
              <a:spcBef>
                <a:spcPts val="500"/>
              </a:spcBef>
              <a:spcAft>
                <a:spcPts val="0"/>
              </a:spcAft>
              <a:buClr>
                <a:srgbClr val="45515E"/>
              </a:buClr>
              <a:buSzPts val="2500"/>
              <a:buChar char="o"/>
            </a:pPr>
            <a:r>
              <a:rPr lang="en-US" sz="2500"/>
              <a:t> </a:t>
            </a:r>
            <a:r>
              <a:rPr b="1" lang="en-US" sz="2500">
                <a:solidFill>
                  <a:srgbClr val="1155CC"/>
                </a:solidFill>
              </a:rPr>
              <a:t>Microcytic hypochromic anemia </a:t>
            </a:r>
            <a:endParaRPr b="1" sz="2500">
              <a:solidFill>
                <a:srgbClr val="1155CC"/>
              </a:solidFill>
            </a:endParaRPr>
          </a:p>
          <a:p>
            <a:pPr indent="-234950" lvl="0" marL="228600" rtl="0" algn="l">
              <a:lnSpc>
                <a:spcPct val="90000"/>
              </a:lnSpc>
              <a:spcBef>
                <a:spcPts val="1000"/>
              </a:spcBef>
              <a:spcAft>
                <a:spcPts val="0"/>
              </a:spcAft>
              <a:buClr>
                <a:srgbClr val="45515E"/>
              </a:buClr>
              <a:buSzPts val="2900"/>
              <a:buChar char="❖"/>
            </a:pPr>
            <a:r>
              <a:rPr lang="en-US" sz="2900"/>
              <a:t>DDx ? </a:t>
            </a:r>
            <a:endParaRPr sz="2900"/>
          </a:p>
          <a:p>
            <a:pPr indent="-234950" lvl="1" marL="685800" rtl="0" algn="l">
              <a:lnSpc>
                <a:spcPct val="90000"/>
              </a:lnSpc>
              <a:spcBef>
                <a:spcPts val="500"/>
              </a:spcBef>
              <a:spcAft>
                <a:spcPts val="0"/>
              </a:spcAft>
              <a:buClr>
                <a:srgbClr val="1155CC"/>
              </a:buClr>
              <a:buSzPts val="2500"/>
              <a:buChar char="o"/>
            </a:pPr>
            <a:r>
              <a:rPr b="1" lang="en-US" sz="2500">
                <a:solidFill>
                  <a:srgbClr val="1155CC"/>
                </a:solidFill>
              </a:rPr>
              <a:t>Iron deficiency , Thalassemia. </a:t>
            </a:r>
            <a:endParaRPr b="1" sz="2500">
              <a:solidFill>
                <a:srgbClr val="1155CC"/>
              </a:solidFill>
            </a:endParaRPr>
          </a:p>
          <a:p>
            <a:pPr indent="-234950" lvl="0" marL="228600" rtl="0" algn="l">
              <a:lnSpc>
                <a:spcPct val="90000"/>
              </a:lnSpc>
              <a:spcBef>
                <a:spcPts val="1000"/>
              </a:spcBef>
              <a:spcAft>
                <a:spcPts val="0"/>
              </a:spcAft>
              <a:buClr>
                <a:srgbClr val="45515E"/>
              </a:buClr>
              <a:buSzPts val="2900"/>
              <a:buChar char="❖"/>
            </a:pPr>
            <a:r>
              <a:rPr lang="en-US" sz="2900"/>
              <a:t>If women are financially able what test you ask to differentiate </a:t>
            </a:r>
            <a:endParaRPr sz="2900"/>
          </a:p>
          <a:p>
            <a:pPr indent="-234950" lvl="1" marL="685800" rtl="0" algn="l">
              <a:lnSpc>
                <a:spcPct val="90000"/>
              </a:lnSpc>
              <a:spcBef>
                <a:spcPts val="500"/>
              </a:spcBef>
              <a:spcAft>
                <a:spcPts val="0"/>
              </a:spcAft>
              <a:buClr>
                <a:srgbClr val="45515E"/>
              </a:buClr>
              <a:buSzPts val="2500"/>
              <a:buChar char="o"/>
            </a:pPr>
            <a:r>
              <a:rPr b="1" lang="en-US" sz="2500">
                <a:solidFill>
                  <a:srgbClr val="1155CC"/>
                </a:solidFill>
              </a:rPr>
              <a:t>HB electrophoresis</a:t>
            </a:r>
            <a:r>
              <a:rPr lang="en-US" sz="2500"/>
              <a:t> , </a:t>
            </a:r>
            <a:r>
              <a:rPr lang="en-US" sz="2500" u="sng"/>
              <a:t>others answer</a:t>
            </a:r>
            <a:r>
              <a:rPr b="1" lang="en-US" sz="2500">
                <a:solidFill>
                  <a:srgbClr val="1155CC"/>
                </a:solidFill>
              </a:rPr>
              <a:t> ferritin test</a:t>
            </a:r>
            <a:r>
              <a:rPr lang="en-US" sz="2500"/>
              <a:t> !!</a:t>
            </a:r>
            <a:endParaRPr sz="2500"/>
          </a:p>
          <a:p>
            <a:pPr indent="-234950" lvl="0" marL="228600" rtl="0" algn="l">
              <a:lnSpc>
                <a:spcPct val="90000"/>
              </a:lnSpc>
              <a:spcBef>
                <a:spcPts val="1000"/>
              </a:spcBef>
              <a:spcAft>
                <a:spcPts val="0"/>
              </a:spcAft>
              <a:buClr>
                <a:srgbClr val="45515E"/>
              </a:buClr>
              <a:buSzPts val="2900"/>
              <a:buChar char="❖"/>
            </a:pPr>
            <a:r>
              <a:rPr lang="en-US" sz="2900"/>
              <a:t>If the woman not take medication , write three complication ?</a:t>
            </a:r>
            <a:endParaRPr sz="2900"/>
          </a:p>
          <a:p>
            <a:pPr indent="-234950" lvl="1" marL="685800" rtl="0" algn="l">
              <a:lnSpc>
                <a:spcPct val="90000"/>
              </a:lnSpc>
              <a:spcBef>
                <a:spcPts val="500"/>
              </a:spcBef>
              <a:spcAft>
                <a:spcPts val="0"/>
              </a:spcAft>
              <a:buClr>
                <a:srgbClr val="1155CC"/>
              </a:buClr>
              <a:buSzPts val="2500"/>
              <a:buChar char="o"/>
            </a:pPr>
            <a:r>
              <a:rPr b="1" lang="en-US" sz="2500">
                <a:solidFill>
                  <a:srgbClr val="1155CC"/>
                </a:solidFill>
              </a:rPr>
              <a:t>Miscarriage , low birth weight , prematurity , Intrauterine fetal death</a:t>
            </a:r>
            <a:endParaRPr b="1" sz="2500">
              <a:solidFill>
                <a:srgbClr val="1155CC"/>
              </a:solidFill>
            </a:endParaRPr>
          </a:p>
          <a:p>
            <a:pPr indent="-234950" lvl="0" marL="228600" rtl="0" algn="l">
              <a:lnSpc>
                <a:spcPct val="90000"/>
              </a:lnSpc>
              <a:spcBef>
                <a:spcPts val="1000"/>
              </a:spcBef>
              <a:spcAft>
                <a:spcPts val="0"/>
              </a:spcAft>
              <a:buClr>
                <a:srgbClr val="45515E"/>
              </a:buClr>
              <a:buSzPts val="2900"/>
              <a:buChar char="❖"/>
            </a:pPr>
            <a:r>
              <a:rPr lang="en-US" sz="2900"/>
              <a:t>Management If woman enter labour room with this HB level ? </a:t>
            </a:r>
            <a:endParaRPr sz="2900"/>
          </a:p>
          <a:p>
            <a:pPr indent="-234950" lvl="1" marL="685800" rtl="0" algn="l">
              <a:lnSpc>
                <a:spcPct val="90000"/>
              </a:lnSpc>
              <a:spcBef>
                <a:spcPts val="500"/>
              </a:spcBef>
              <a:spcAft>
                <a:spcPts val="0"/>
              </a:spcAft>
              <a:buClr>
                <a:srgbClr val="1155CC"/>
              </a:buClr>
              <a:buSzPts val="2500"/>
              <a:buChar char="o"/>
            </a:pPr>
            <a:r>
              <a:rPr b="1" lang="en-US" sz="2500">
                <a:solidFill>
                  <a:srgbClr val="1155CC"/>
                </a:solidFill>
              </a:rPr>
              <a:t>Blood transfusion , fetal monitoring , o2 , IV fluid + tocolytic </a:t>
            </a:r>
            <a:endParaRPr b="1" sz="2500">
              <a:solidFill>
                <a:srgbClr val="1155CC"/>
              </a:solidFill>
            </a:endParaRPr>
          </a:p>
        </p:txBody>
      </p:sp>
    </p:spTree>
  </p:cSld>
  <p:clrMapOvr>
    <a:masterClrMapping/>
  </p:clrMapOvr>
</p:sld>
</file>

<file path=ppt/slides/slide3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3" name="Shape 2643"/>
        <p:cNvGrpSpPr/>
        <p:nvPr/>
      </p:nvGrpSpPr>
      <p:grpSpPr>
        <a:xfrm>
          <a:off x="0" y="0"/>
          <a:ext cx="0" cy="0"/>
          <a:chOff x="0" y="0"/>
          <a:chExt cx="0" cy="0"/>
        </a:xfrm>
      </p:grpSpPr>
      <p:sp>
        <p:nvSpPr>
          <p:cNvPr id="2644" name="Google Shape;2644;g30f160e7000_79_100"/>
          <p:cNvSpPr txBox="1"/>
          <p:nvPr>
            <p:ph type="title"/>
          </p:nvPr>
        </p:nvSpPr>
        <p:spPr>
          <a:xfrm>
            <a:off x="838200" y="365125"/>
            <a:ext cx="10515600" cy="7623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2    </a:t>
            </a:r>
            <a:endParaRPr/>
          </a:p>
        </p:txBody>
      </p:sp>
      <p:sp>
        <p:nvSpPr>
          <p:cNvPr id="2645" name="Google Shape;2645;g30f160e7000_79_100"/>
          <p:cNvSpPr txBox="1"/>
          <p:nvPr>
            <p:ph idx="1" type="body"/>
          </p:nvPr>
        </p:nvSpPr>
        <p:spPr>
          <a:xfrm>
            <a:off x="838199" y="1305026"/>
            <a:ext cx="10515600" cy="48720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45515E"/>
              </a:buClr>
              <a:buSzPts val="2800"/>
              <a:buNone/>
            </a:pPr>
            <a:r>
              <a:rPr b="1" lang="en-US" sz="2900">
                <a:solidFill>
                  <a:schemeClr val="dk1"/>
                </a:solidFill>
              </a:rPr>
              <a:t>CASE 1 : Pregnant with Hemoglobin = 8 </a:t>
            </a:r>
            <a:endParaRPr b="1" sz="2900">
              <a:solidFill>
                <a:schemeClr val="dk1"/>
              </a:solidFill>
            </a:endParaRPr>
          </a:p>
          <a:p>
            <a:pPr indent="-234950" lvl="0" marL="228600" rtl="0" algn="l">
              <a:lnSpc>
                <a:spcPct val="90000"/>
              </a:lnSpc>
              <a:spcBef>
                <a:spcPts val="1000"/>
              </a:spcBef>
              <a:spcAft>
                <a:spcPts val="0"/>
              </a:spcAft>
              <a:buClr>
                <a:srgbClr val="45515E"/>
              </a:buClr>
              <a:buSzPts val="2900"/>
              <a:buChar char="❖"/>
            </a:pPr>
            <a:r>
              <a:rPr lang="en-US" sz="2900"/>
              <a:t>Most common cause in pregnancy </a:t>
            </a:r>
            <a:endParaRPr sz="2900"/>
          </a:p>
          <a:p>
            <a:pPr indent="-234950" lvl="1" marL="685800" rtl="0" algn="l">
              <a:lnSpc>
                <a:spcPct val="90000"/>
              </a:lnSpc>
              <a:spcBef>
                <a:spcPts val="500"/>
              </a:spcBef>
              <a:spcAft>
                <a:spcPts val="0"/>
              </a:spcAft>
              <a:buClr>
                <a:srgbClr val="45515E"/>
              </a:buClr>
              <a:buSzPts val="2500"/>
              <a:buChar char="o"/>
            </a:pPr>
            <a:r>
              <a:rPr b="1" lang="en-US" sz="2500">
                <a:solidFill>
                  <a:srgbClr val="1155CC"/>
                </a:solidFill>
              </a:rPr>
              <a:t>Iron deficiency anemia</a:t>
            </a:r>
            <a:r>
              <a:rPr lang="en-US" sz="2500"/>
              <a:t> </a:t>
            </a:r>
            <a:endParaRPr sz="2500"/>
          </a:p>
          <a:p>
            <a:pPr indent="-234950" lvl="0" marL="228600" rtl="0" algn="l">
              <a:lnSpc>
                <a:spcPct val="90000"/>
              </a:lnSpc>
              <a:spcBef>
                <a:spcPts val="1000"/>
              </a:spcBef>
              <a:spcAft>
                <a:spcPts val="0"/>
              </a:spcAft>
              <a:buClr>
                <a:srgbClr val="45515E"/>
              </a:buClr>
              <a:buSzPts val="2900"/>
              <a:buChar char="❖"/>
            </a:pPr>
            <a:r>
              <a:rPr lang="en-US" sz="2900"/>
              <a:t>Treatment :</a:t>
            </a:r>
            <a:endParaRPr sz="2900"/>
          </a:p>
          <a:p>
            <a:pPr indent="-234950" lvl="1" marL="685800" rtl="0" algn="l">
              <a:lnSpc>
                <a:spcPct val="90000"/>
              </a:lnSpc>
              <a:spcBef>
                <a:spcPts val="500"/>
              </a:spcBef>
              <a:spcAft>
                <a:spcPts val="0"/>
              </a:spcAft>
              <a:buClr>
                <a:srgbClr val="1155CC"/>
              </a:buClr>
              <a:buSzPts val="2500"/>
              <a:buChar char="o"/>
            </a:pPr>
            <a:r>
              <a:rPr b="1" lang="en-US" sz="2500">
                <a:solidFill>
                  <a:srgbClr val="1155CC"/>
                </a:solidFill>
              </a:rPr>
              <a:t>Oral iron supplement </a:t>
            </a:r>
            <a:endParaRPr b="1" sz="2500">
              <a:solidFill>
                <a:srgbClr val="1155CC"/>
              </a:solidFill>
            </a:endParaRPr>
          </a:p>
          <a:p>
            <a:pPr indent="-50800" lvl="0" marL="228600" rtl="0" algn="l">
              <a:lnSpc>
                <a:spcPct val="90000"/>
              </a:lnSpc>
              <a:spcBef>
                <a:spcPts val="1000"/>
              </a:spcBef>
              <a:spcAft>
                <a:spcPts val="0"/>
              </a:spcAft>
              <a:buClr>
                <a:srgbClr val="45515E"/>
              </a:buClr>
              <a:buSzPts val="2800"/>
              <a:buNone/>
            </a:pPr>
            <a:r>
              <a:t/>
            </a:r>
            <a:endParaRPr sz="2900"/>
          </a:p>
        </p:txBody>
      </p:sp>
    </p:spTree>
  </p:cSld>
  <p:clrMapOvr>
    <a:masterClrMapping/>
  </p:clrMapOvr>
</p:sld>
</file>

<file path=ppt/slides/slide3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0" name="Shape 2650"/>
        <p:cNvGrpSpPr/>
        <p:nvPr/>
      </p:nvGrpSpPr>
      <p:grpSpPr>
        <a:xfrm>
          <a:off x="0" y="0"/>
          <a:ext cx="0" cy="0"/>
          <a:chOff x="0" y="0"/>
          <a:chExt cx="0" cy="0"/>
        </a:xfrm>
      </p:grpSpPr>
      <p:sp>
        <p:nvSpPr>
          <p:cNvPr id="2651" name="Google Shape;2651;g1afdecca7d6ddd49_23"/>
          <p:cNvSpPr txBox="1"/>
          <p:nvPr>
            <p:ph type="title"/>
          </p:nvPr>
        </p:nvSpPr>
        <p:spPr>
          <a:xfrm>
            <a:off x="838200" y="365125"/>
            <a:ext cx="10515600" cy="762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Mini OSCE -3 </a:t>
            </a:r>
            <a:endParaRPr/>
          </a:p>
        </p:txBody>
      </p:sp>
      <p:sp>
        <p:nvSpPr>
          <p:cNvPr id="2652" name="Google Shape;2652;g1afdecca7d6ddd49_23"/>
          <p:cNvSpPr txBox="1"/>
          <p:nvPr>
            <p:ph idx="1" type="body"/>
          </p:nvPr>
        </p:nvSpPr>
        <p:spPr>
          <a:xfrm>
            <a:off x="838200" y="1305025"/>
            <a:ext cx="10515600" cy="5553000"/>
          </a:xfrm>
          <a:prstGeom prst="rect">
            <a:avLst/>
          </a:prstGeom>
        </p:spPr>
        <p:txBody>
          <a:bodyPr anchorCtr="0" anchor="t" bIns="45700" lIns="91425" spcFirstLastPara="1" rIns="91425" wrap="square" tIns="45700">
            <a:normAutofit fontScale="62500" lnSpcReduction="20000"/>
          </a:bodyPr>
          <a:lstStyle/>
          <a:p>
            <a:pPr indent="0" lvl="0" marL="0" rtl="0" algn="l">
              <a:spcBef>
                <a:spcPts val="1000"/>
              </a:spcBef>
              <a:spcAft>
                <a:spcPts val="0"/>
              </a:spcAft>
              <a:buNone/>
            </a:pPr>
            <a:r>
              <a:rPr lang="en-US"/>
              <a:t>23 years old (GA:10) (G2 P1) HX of DVT in previous pregnancy /</a:t>
            </a:r>
            <a:endParaRPr/>
          </a:p>
          <a:p>
            <a:pPr indent="0" lvl="0" marL="0" rtl="0" algn="l">
              <a:spcBef>
                <a:spcPts val="1000"/>
              </a:spcBef>
              <a:spcAft>
                <a:spcPts val="0"/>
              </a:spcAft>
              <a:buNone/>
            </a:pPr>
            <a:r>
              <a:rPr lang="en-US"/>
              <a:t>labs : (Hb=9/ WBC:15000 / reticulocytes count :6% Hb S was detected in electrophoresis</a:t>
            </a:r>
            <a:endParaRPr/>
          </a:p>
          <a:p>
            <a:pPr indent="0" lvl="0" marL="0" rtl="0" algn="l">
              <a:spcBef>
                <a:spcPts val="1000"/>
              </a:spcBef>
              <a:spcAft>
                <a:spcPts val="0"/>
              </a:spcAft>
              <a:buNone/>
            </a:pPr>
            <a:r>
              <a:rPr lang="en-US"/>
              <a:t>1. Diagnosis </a:t>
            </a:r>
            <a:endParaRPr/>
          </a:p>
          <a:p>
            <a:pPr indent="0" lvl="0" marL="0" rtl="0" algn="l">
              <a:spcBef>
                <a:spcPts val="1000"/>
              </a:spcBef>
              <a:spcAft>
                <a:spcPts val="0"/>
              </a:spcAft>
              <a:buNone/>
            </a:pPr>
            <a:r>
              <a:rPr lang="en-US"/>
              <a:t>Sickle Cell Disease</a:t>
            </a:r>
            <a:endParaRPr/>
          </a:p>
          <a:p>
            <a:pPr indent="0" lvl="0" marL="0" rtl="0" algn="l">
              <a:spcBef>
                <a:spcPts val="1000"/>
              </a:spcBef>
              <a:spcAft>
                <a:spcPts val="0"/>
              </a:spcAft>
              <a:buNone/>
            </a:pPr>
            <a:r>
              <a:t/>
            </a:r>
            <a:endParaRPr/>
          </a:p>
          <a:p>
            <a:pPr indent="0" lvl="0" marL="0" rtl="0" algn="l">
              <a:spcBef>
                <a:spcPts val="1000"/>
              </a:spcBef>
              <a:spcAft>
                <a:spcPts val="0"/>
              </a:spcAft>
              <a:buNone/>
            </a:pPr>
            <a:r>
              <a:rPr lang="en-US"/>
              <a:t>2. Complications on the mother and fetus?</a:t>
            </a:r>
            <a:endParaRPr/>
          </a:p>
          <a:p>
            <a:pPr indent="0" lvl="0" marL="0" rtl="0" algn="l">
              <a:spcBef>
                <a:spcPts val="1000"/>
              </a:spcBef>
              <a:spcAft>
                <a:spcPts val="0"/>
              </a:spcAft>
              <a:buNone/>
            </a:pPr>
            <a:r>
              <a:rPr lang="en-US"/>
              <a:t>As mentioned in Dr. Male slide </a:t>
            </a:r>
            <a:endParaRPr/>
          </a:p>
          <a:p>
            <a:pPr indent="0" lvl="0" marL="0" rtl="0" algn="l">
              <a:spcBef>
                <a:spcPts val="1000"/>
              </a:spcBef>
              <a:spcAft>
                <a:spcPts val="0"/>
              </a:spcAft>
              <a:buNone/>
            </a:pPr>
            <a:r>
              <a:t/>
            </a:r>
            <a:endParaRPr/>
          </a:p>
          <a:p>
            <a:pPr indent="0" lvl="0" marL="0" rtl="0" algn="l">
              <a:spcBef>
                <a:spcPts val="1000"/>
              </a:spcBef>
              <a:spcAft>
                <a:spcPts val="0"/>
              </a:spcAft>
              <a:buNone/>
            </a:pPr>
            <a:r>
              <a:rPr lang="en-US"/>
              <a:t>3. Other labs you would ask for? </a:t>
            </a:r>
            <a:endParaRPr/>
          </a:p>
          <a:p>
            <a:pPr indent="0" lvl="0" marL="0" rtl="0" algn="l">
              <a:spcBef>
                <a:spcPts val="1000"/>
              </a:spcBef>
              <a:spcAft>
                <a:spcPts val="0"/>
              </a:spcAft>
              <a:buNone/>
            </a:pPr>
            <a:r>
              <a:rPr lang="en-US"/>
              <a:t>Coagulation profile ( fibrinogen /d dimer I PTT/PT ) /MCV/ </a:t>
            </a:r>
            <a:endParaRPr/>
          </a:p>
          <a:p>
            <a:pPr indent="0" lvl="0" marL="0" rtl="0" algn="l">
              <a:spcBef>
                <a:spcPts val="1000"/>
              </a:spcBef>
              <a:spcAft>
                <a:spcPts val="0"/>
              </a:spcAft>
              <a:buNone/>
            </a:pPr>
            <a:r>
              <a:t/>
            </a:r>
            <a:endParaRPr/>
          </a:p>
          <a:p>
            <a:pPr indent="0" lvl="0" marL="0" rtl="0" algn="l">
              <a:spcBef>
                <a:spcPts val="1000"/>
              </a:spcBef>
              <a:spcAft>
                <a:spcPts val="0"/>
              </a:spcAft>
              <a:buNone/>
            </a:pPr>
            <a:r>
              <a:rPr lang="en-US"/>
              <a:t>4. Managment?</a:t>
            </a:r>
            <a:endParaRPr/>
          </a:p>
          <a:p>
            <a:pPr indent="0" lvl="0" marL="0" rtl="0" algn="l">
              <a:spcBef>
                <a:spcPts val="1000"/>
              </a:spcBef>
              <a:spcAft>
                <a:spcPts val="0"/>
              </a:spcAft>
              <a:buNone/>
            </a:pPr>
            <a:r>
              <a:rPr lang="en-US"/>
              <a:t>WBC are elevated (suspicious of infection that should be treated with antibiotics , Other mangment as mentioned in Dr. Malik slide</a:t>
            </a:r>
            <a:endParaRPr/>
          </a:p>
          <a:p>
            <a:pPr indent="0" lvl="0" marL="0" rtl="0" algn="l">
              <a:spcBef>
                <a:spcPts val="1000"/>
              </a:spcBef>
              <a:spcAft>
                <a:spcPts val="0"/>
              </a:spcAft>
              <a:buNone/>
            </a:pPr>
            <a:r>
              <a:t/>
            </a:r>
            <a:endParaRPr/>
          </a:p>
          <a:p>
            <a:pPr indent="0" lvl="0" marL="0" rtl="0" algn="l">
              <a:spcBef>
                <a:spcPts val="1000"/>
              </a:spcBef>
              <a:spcAft>
                <a:spcPts val="0"/>
              </a:spcAft>
              <a:buNone/>
            </a:pPr>
            <a:r>
              <a:rPr lang="en-US"/>
              <a:t>5. The best contraception method to be  used ?</a:t>
            </a:r>
            <a:endParaRPr/>
          </a:p>
          <a:p>
            <a:pPr indent="0" lvl="0" marL="0" rtl="0" algn="l">
              <a:spcBef>
                <a:spcPts val="1000"/>
              </a:spcBef>
              <a:spcAft>
                <a:spcPts val="0"/>
              </a:spcAft>
              <a:buNone/>
            </a:pPr>
            <a:r>
              <a:rPr lang="en-US"/>
              <a:t>Depot_ medroxypogesterone acetate (mirena)</a:t>
            </a:r>
            <a:endParaRPr/>
          </a:p>
          <a:p>
            <a:pPr indent="0" lvl="0" marL="0" rtl="0" algn="l">
              <a:spcBef>
                <a:spcPts val="1000"/>
              </a:spcBef>
              <a:spcAft>
                <a:spcPts val="0"/>
              </a:spcAft>
              <a:buNone/>
            </a:pPr>
            <a:r>
              <a:t/>
            </a:r>
            <a:endParaRPr/>
          </a:p>
        </p:txBody>
      </p:sp>
    </p:spTree>
  </p:cSld>
  <p:clrMapOvr>
    <a:masterClrMapping/>
  </p:clrMapOvr>
</p:sld>
</file>

<file path=ppt/slides/slide3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6" name="Shape 2656"/>
        <p:cNvGrpSpPr/>
        <p:nvPr/>
      </p:nvGrpSpPr>
      <p:grpSpPr>
        <a:xfrm>
          <a:off x="0" y="0"/>
          <a:ext cx="0" cy="0"/>
          <a:chOff x="0" y="0"/>
          <a:chExt cx="0" cy="0"/>
        </a:xfrm>
      </p:grpSpPr>
      <p:sp>
        <p:nvSpPr>
          <p:cNvPr id="2657" name="Google Shape;2657;p290"/>
          <p:cNvSpPr txBox="1"/>
          <p:nvPr>
            <p:ph type="ctrTitle"/>
          </p:nvPr>
        </p:nvSpPr>
        <p:spPr>
          <a:xfrm>
            <a:off x="1524000" y="1122363"/>
            <a:ext cx="99822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45515E"/>
              </a:buClr>
              <a:buSzPts val="6000"/>
              <a:buFont typeface="Calibri"/>
              <a:buNone/>
            </a:pPr>
            <a:r>
              <a:rPr lang="en-US"/>
              <a:t>Vomiting in pregnancy </a:t>
            </a:r>
            <a:endParaRPr/>
          </a:p>
        </p:txBody>
      </p:sp>
    </p:spTree>
  </p:cSld>
  <p:clrMapOvr>
    <a:masterClrMapping/>
  </p:clrMapOvr>
</p:sld>
</file>

<file path=ppt/slides/slide3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1" name="Shape 2661"/>
        <p:cNvGrpSpPr/>
        <p:nvPr/>
      </p:nvGrpSpPr>
      <p:grpSpPr>
        <a:xfrm>
          <a:off x="0" y="0"/>
          <a:ext cx="0" cy="0"/>
          <a:chOff x="0" y="0"/>
          <a:chExt cx="0" cy="0"/>
        </a:xfrm>
      </p:grpSpPr>
      <p:sp>
        <p:nvSpPr>
          <p:cNvPr id="2662" name="Google Shape;2662;p291"/>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Hyperemesis gravidarum</a:t>
            </a:r>
            <a:endParaRPr/>
          </a:p>
        </p:txBody>
      </p:sp>
      <p:sp>
        <p:nvSpPr>
          <p:cNvPr id="2663" name="Google Shape;2663;p291"/>
          <p:cNvSpPr txBox="1"/>
          <p:nvPr>
            <p:ph idx="1" type="body"/>
          </p:nvPr>
        </p:nvSpPr>
        <p:spPr>
          <a:xfrm>
            <a:off x="838199" y="1305026"/>
            <a:ext cx="10515599" cy="48719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800"/>
              <a:buChar char="❖"/>
            </a:pPr>
            <a:r>
              <a:rPr lang="en-US"/>
              <a:t>Clinical features:</a:t>
            </a:r>
            <a:endParaRPr/>
          </a:p>
          <a:p>
            <a:pPr indent="-228600" lvl="1" marL="685800" rtl="0" algn="l">
              <a:lnSpc>
                <a:spcPct val="90000"/>
              </a:lnSpc>
              <a:spcBef>
                <a:spcPts val="500"/>
              </a:spcBef>
              <a:spcAft>
                <a:spcPts val="0"/>
              </a:spcAft>
              <a:buClr>
                <a:srgbClr val="45515E"/>
              </a:buClr>
              <a:buSzPts val="2400"/>
              <a:buChar char="o"/>
            </a:pPr>
            <a:r>
              <a:rPr lang="en-US"/>
              <a:t>Onset in the first trimester, usually weeks 6-8</a:t>
            </a:r>
            <a:endParaRPr/>
          </a:p>
          <a:p>
            <a:pPr indent="-228600" lvl="1" marL="685800" rtl="0" algn="l">
              <a:lnSpc>
                <a:spcPct val="90000"/>
              </a:lnSpc>
              <a:spcBef>
                <a:spcPts val="500"/>
              </a:spcBef>
              <a:spcAft>
                <a:spcPts val="0"/>
              </a:spcAft>
              <a:buClr>
                <a:srgbClr val="45515E"/>
              </a:buClr>
              <a:buSzPts val="2400"/>
              <a:buChar char="o"/>
            </a:pPr>
            <a:r>
              <a:rPr lang="en-US"/>
              <a:t>Severe protracted nausea and vomiting</a:t>
            </a:r>
            <a:endParaRPr/>
          </a:p>
          <a:p>
            <a:pPr indent="-228600" lvl="1" marL="685800" rtl="0" algn="l">
              <a:lnSpc>
                <a:spcPct val="90000"/>
              </a:lnSpc>
              <a:spcBef>
                <a:spcPts val="500"/>
              </a:spcBef>
              <a:spcAft>
                <a:spcPts val="0"/>
              </a:spcAft>
              <a:buClr>
                <a:srgbClr val="45515E"/>
              </a:buClr>
              <a:buSzPts val="2400"/>
              <a:buChar char="o"/>
            </a:pPr>
            <a:r>
              <a:rPr lang="en-US"/>
              <a:t>Weight loss of more than 5% of pre-pregnancy weight</a:t>
            </a:r>
            <a:endParaRPr/>
          </a:p>
          <a:p>
            <a:pPr indent="-228600" lvl="1" marL="685800" rtl="0" algn="l">
              <a:lnSpc>
                <a:spcPct val="90000"/>
              </a:lnSpc>
              <a:spcBef>
                <a:spcPts val="500"/>
              </a:spcBef>
              <a:spcAft>
                <a:spcPts val="0"/>
              </a:spcAft>
              <a:buClr>
                <a:srgbClr val="45515E"/>
              </a:buClr>
              <a:buSzPts val="2400"/>
              <a:buChar char="o"/>
            </a:pPr>
            <a:r>
              <a:rPr lang="en-US"/>
              <a:t>Dehydration and electrolyte imbalance, including ketosis</a:t>
            </a:r>
            <a:endParaRPr/>
          </a:p>
          <a:p>
            <a:pPr indent="-228600" lvl="1" marL="685800" rtl="0" algn="l">
              <a:lnSpc>
                <a:spcPct val="90000"/>
              </a:lnSpc>
              <a:spcBef>
                <a:spcPts val="500"/>
              </a:spcBef>
              <a:spcAft>
                <a:spcPts val="0"/>
              </a:spcAft>
              <a:buClr>
                <a:srgbClr val="45515E"/>
              </a:buClr>
              <a:buSzPts val="2400"/>
              <a:buChar char="o"/>
            </a:pPr>
            <a:r>
              <a:rPr lang="en-US"/>
              <a:t>There are usually signs of dehydration with postural hypotension and tachycardia and there may be muscle wasting.</a:t>
            </a:r>
            <a:endParaRPr/>
          </a:p>
          <a:p>
            <a:pPr indent="-228600" lvl="1" marL="685800" rtl="0" algn="l">
              <a:lnSpc>
                <a:spcPct val="90000"/>
              </a:lnSpc>
              <a:spcBef>
                <a:spcPts val="500"/>
              </a:spcBef>
              <a:spcAft>
                <a:spcPts val="0"/>
              </a:spcAft>
              <a:buClr>
                <a:srgbClr val="45515E"/>
              </a:buClr>
              <a:buSzPts val="2400"/>
              <a:buChar char="o"/>
            </a:pPr>
            <a:r>
              <a:rPr lang="en-US"/>
              <a:t>There may be associated ptyalism (excessive salivation) and associated spitting</a:t>
            </a:r>
            <a:endParaRPr/>
          </a:p>
          <a:p>
            <a:pPr indent="-228600" lvl="0" marL="228600" rtl="0" algn="l">
              <a:lnSpc>
                <a:spcPct val="90000"/>
              </a:lnSpc>
              <a:spcBef>
                <a:spcPts val="1000"/>
              </a:spcBef>
              <a:spcAft>
                <a:spcPts val="0"/>
              </a:spcAft>
              <a:buClr>
                <a:srgbClr val="45515E"/>
              </a:buClr>
              <a:buSzPts val="2800"/>
              <a:buChar char="❖"/>
            </a:pPr>
            <a:r>
              <a:rPr lang="en-US"/>
              <a:t>Risk Factors –</a:t>
            </a:r>
            <a:endParaRPr/>
          </a:p>
          <a:p>
            <a:pPr indent="-228600" lvl="1" marL="685800" rtl="0" algn="l">
              <a:lnSpc>
                <a:spcPct val="90000"/>
              </a:lnSpc>
              <a:spcBef>
                <a:spcPts val="500"/>
              </a:spcBef>
              <a:spcAft>
                <a:spcPts val="0"/>
              </a:spcAft>
              <a:buClr>
                <a:srgbClr val="45515E"/>
              </a:buClr>
              <a:buSzPts val="2400"/>
              <a:buChar char="o"/>
            </a:pPr>
            <a:r>
              <a:rPr lang="en-US"/>
              <a:t>Primigravid, multiple gestation, molar pregnancy, heartburn, female fetus (1.27), nondrinkers, non smokers, family history or previous HG </a:t>
            </a:r>
            <a:endParaRPr/>
          </a:p>
          <a:p>
            <a:pPr indent="-50800" lvl="0" marL="228600" rtl="0" algn="l">
              <a:lnSpc>
                <a:spcPct val="90000"/>
              </a:lnSpc>
              <a:spcBef>
                <a:spcPts val="1000"/>
              </a:spcBef>
              <a:spcAft>
                <a:spcPts val="0"/>
              </a:spcAft>
              <a:buClr>
                <a:srgbClr val="45515E"/>
              </a:buClr>
              <a:buSzPts val="2800"/>
              <a:buNone/>
            </a:pPr>
            <a:r>
              <a:t/>
            </a:r>
            <a:endParaRPr/>
          </a:p>
          <a:p>
            <a:pPr indent="-50800" lvl="0" marL="228600" rtl="0" algn="l">
              <a:lnSpc>
                <a:spcPct val="90000"/>
              </a:lnSpc>
              <a:spcBef>
                <a:spcPts val="1000"/>
              </a:spcBef>
              <a:spcAft>
                <a:spcPts val="0"/>
              </a:spcAft>
              <a:buClr>
                <a:srgbClr val="45515E"/>
              </a:buClr>
              <a:buSzPts val="2800"/>
              <a:buNone/>
            </a:pPr>
            <a:r>
              <a:t/>
            </a:r>
            <a:endParaRPr/>
          </a:p>
        </p:txBody>
      </p:sp>
    </p:spTree>
  </p:cSld>
  <p:clrMapOvr>
    <a:masterClrMapping/>
  </p:clrMapOvr>
</p:sld>
</file>

<file path=ppt/slides/slide3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7" name="Shape 2667"/>
        <p:cNvGrpSpPr/>
        <p:nvPr/>
      </p:nvGrpSpPr>
      <p:grpSpPr>
        <a:xfrm>
          <a:off x="0" y="0"/>
          <a:ext cx="0" cy="0"/>
          <a:chOff x="0" y="0"/>
          <a:chExt cx="0" cy="0"/>
        </a:xfrm>
      </p:grpSpPr>
      <p:sp>
        <p:nvSpPr>
          <p:cNvPr id="2668" name="Google Shape;2668;p292"/>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Hyperemesis gravidarum</a:t>
            </a:r>
            <a:endParaRPr/>
          </a:p>
        </p:txBody>
      </p:sp>
      <p:sp>
        <p:nvSpPr>
          <p:cNvPr id="2669" name="Google Shape;2669;p292"/>
          <p:cNvSpPr txBox="1"/>
          <p:nvPr>
            <p:ph idx="1" type="body"/>
          </p:nvPr>
        </p:nvSpPr>
        <p:spPr>
          <a:xfrm>
            <a:off x="838199" y="1305026"/>
            <a:ext cx="10515599" cy="48719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800"/>
              <a:buChar char="❖"/>
            </a:pPr>
            <a:r>
              <a:rPr lang="en-US"/>
              <a:t>Investigations</a:t>
            </a:r>
            <a:endParaRPr/>
          </a:p>
          <a:p>
            <a:pPr indent="-228600" lvl="1" marL="685800" rtl="0" algn="l">
              <a:lnSpc>
                <a:spcPct val="90000"/>
              </a:lnSpc>
              <a:spcBef>
                <a:spcPts val="500"/>
              </a:spcBef>
              <a:spcAft>
                <a:spcPts val="0"/>
              </a:spcAft>
              <a:buClr>
                <a:srgbClr val="45515E"/>
              </a:buClr>
              <a:buSzPts val="2400"/>
              <a:buChar char="o"/>
            </a:pPr>
            <a:r>
              <a:rPr lang="en-US"/>
              <a:t>Blood tests typically reveal the following: </a:t>
            </a:r>
            <a:endParaRPr/>
          </a:p>
          <a:p>
            <a:pPr indent="-228600" lvl="1" marL="685800" rtl="0" algn="l">
              <a:lnSpc>
                <a:spcPct val="90000"/>
              </a:lnSpc>
              <a:spcBef>
                <a:spcPts val="500"/>
              </a:spcBef>
              <a:spcAft>
                <a:spcPts val="0"/>
              </a:spcAft>
              <a:buClr>
                <a:srgbClr val="45515E"/>
              </a:buClr>
              <a:buSzPts val="2400"/>
              <a:buChar char="o"/>
            </a:pPr>
            <a:r>
              <a:rPr lang="en-US"/>
              <a:t>Hyponatremia </a:t>
            </a:r>
            <a:endParaRPr/>
          </a:p>
          <a:p>
            <a:pPr indent="-228600" lvl="1" marL="685800" rtl="0" algn="l">
              <a:lnSpc>
                <a:spcPct val="90000"/>
              </a:lnSpc>
              <a:spcBef>
                <a:spcPts val="500"/>
              </a:spcBef>
              <a:spcAft>
                <a:spcPts val="0"/>
              </a:spcAft>
              <a:buClr>
                <a:srgbClr val="45515E"/>
              </a:buClr>
              <a:buSzPts val="2400"/>
              <a:buChar char="o"/>
            </a:pPr>
            <a:r>
              <a:rPr lang="en-US"/>
              <a:t>Hypokalemia </a:t>
            </a:r>
            <a:endParaRPr/>
          </a:p>
          <a:p>
            <a:pPr indent="-228600" lvl="1" marL="685800" rtl="0" algn="l">
              <a:lnSpc>
                <a:spcPct val="90000"/>
              </a:lnSpc>
              <a:spcBef>
                <a:spcPts val="500"/>
              </a:spcBef>
              <a:spcAft>
                <a:spcPts val="0"/>
              </a:spcAft>
              <a:buClr>
                <a:srgbClr val="45515E"/>
              </a:buClr>
              <a:buSzPts val="2400"/>
              <a:buChar char="o"/>
            </a:pPr>
            <a:r>
              <a:rPr lang="en-US"/>
              <a:t>Hypochloremic metabolic alkalosis</a:t>
            </a:r>
            <a:endParaRPr/>
          </a:p>
          <a:p>
            <a:pPr indent="-228600" lvl="1" marL="685800" rtl="0" algn="l">
              <a:lnSpc>
                <a:spcPct val="90000"/>
              </a:lnSpc>
              <a:spcBef>
                <a:spcPts val="500"/>
              </a:spcBef>
              <a:spcAft>
                <a:spcPts val="0"/>
              </a:spcAft>
              <a:buClr>
                <a:srgbClr val="45515E"/>
              </a:buClr>
              <a:buSzPts val="2400"/>
              <a:buChar char="o"/>
            </a:pPr>
            <a:r>
              <a:rPr lang="en-US"/>
              <a:t> Low serum urea </a:t>
            </a:r>
            <a:endParaRPr/>
          </a:p>
          <a:p>
            <a:pPr indent="-228600" lvl="1" marL="685800" rtl="0" algn="l">
              <a:lnSpc>
                <a:spcPct val="90000"/>
              </a:lnSpc>
              <a:spcBef>
                <a:spcPts val="500"/>
              </a:spcBef>
              <a:spcAft>
                <a:spcPts val="0"/>
              </a:spcAft>
              <a:buClr>
                <a:srgbClr val="45515E"/>
              </a:buClr>
              <a:buSzPts val="2400"/>
              <a:buChar char="o"/>
            </a:pPr>
            <a:r>
              <a:rPr lang="en-US"/>
              <a:t>Ketonuria </a:t>
            </a:r>
            <a:endParaRPr/>
          </a:p>
          <a:p>
            <a:pPr indent="-228600" lvl="1" marL="685800" rtl="0" algn="l">
              <a:lnSpc>
                <a:spcPct val="90000"/>
              </a:lnSpc>
              <a:spcBef>
                <a:spcPts val="500"/>
              </a:spcBef>
              <a:spcAft>
                <a:spcPts val="0"/>
              </a:spcAft>
              <a:buClr>
                <a:srgbClr val="45515E"/>
              </a:buClr>
              <a:buSzPts val="2400"/>
              <a:buChar char="o"/>
            </a:pPr>
            <a:r>
              <a:rPr lang="en-US"/>
              <a:t>Raised hematocrit level and increased specific gravity of the urine</a:t>
            </a:r>
            <a:endParaRPr/>
          </a:p>
          <a:p>
            <a:pPr indent="-228600" lvl="1" marL="685800" rtl="0" algn="l">
              <a:lnSpc>
                <a:spcPct val="90000"/>
              </a:lnSpc>
              <a:spcBef>
                <a:spcPts val="500"/>
              </a:spcBef>
              <a:spcAft>
                <a:spcPts val="0"/>
              </a:spcAft>
              <a:buClr>
                <a:srgbClr val="45515E"/>
              </a:buClr>
              <a:buSzPts val="2400"/>
              <a:buChar char="o"/>
            </a:pPr>
            <a:r>
              <a:rPr lang="en-US"/>
              <a:t> Liver function tests → abnormal in 50% of cases </a:t>
            </a:r>
            <a:endParaRPr/>
          </a:p>
          <a:p>
            <a:pPr indent="-228600" lvl="1" marL="685800" rtl="0" algn="l">
              <a:lnSpc>
                <a:spcPct val="90000"/>
              </a:lnSpc>
              <a:spcBef>
                <a:spcPts val="500"/>
              </a:spcBef>
              <a:spcAft>
                <a:spcPts val="0"/>
              </a:spcAft>
              <a:buClr>
                <a:srgbClr val="45515E"/>
              </a:buClr>
              <a:buSzPts val="2400"/>
              <a:buChar char="o"/>
            </a:pPr>
            <a:r>
              <a:rPr lang="en-US"/>
              <a:t>Thyroid function tests → abnormal in ~66% of cases.</a:t>
            </a:r>
            <a:endParaRPr/>
          </a:p>
          <a:p>
            <a:pPr indent="-228600" lvl="1" marL="685800" rtl="0" algn="l">
              <a:lnSpc>
                <a:spcPct val="90000"/>
              </a:lnSpc>
              <a:spcBef>
                <a:spcPts val="500"/>
              </a:spcBef>
              <a:spcAft>
                <a:spcPts val="0"/>
              </a:spcAft>
              <a:buClr>
                <a:srgbClr val="45515E"/>
              </a:buClr>
              <a:buSzPts val="2400"/>
              <a:buChar char="o"/>
            </a:pPr>
            <a:r>
              <a:rPr lang="en-US"/>
              <a:t>An ultrasound (US) scan of the uterus could be done to rule out multiple gestation or hydatidiform mole. </a:t>
            </a:r>
            <a:endParaRPr/>
          </a:p>
          <a:p>
            <a:pPr indent="-50800" lvl="0" marL="228600" rtl="0" algn="l">
              <a:lnSpc>
                <a:spcPct val="90000"/>
              </a:lnSpc>
              <a:spcBef>
                <a:spcPts val="1000"/>
              </a:spcBef>
              <a:spcAft>
                <a:spcPts val="0"/>
              </a:spcAft>
              <a:buClr>
                <a:srgbClr val="45515E"/>
              </a:buClr>
              <a:buSzPts val="2800"/>
              <a:buNone/>
            </a:pPr>
            <a:r>
              <a:t/>
            </a:r>
            <a:endParaRPr/>
          </a:p>
        </p:txBody>
      </p:sp>
    </p:spTree>
  </p:cSld>
  <p:clrMapOvr>
    <a:masterClrMapping/>
  </p:clrMapOvr>
</p:sld>
</file>

<file path=ppt/slides/slide3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3" name="Shape 2673"/>
        <p:cNvGrpSpPr/>
        <p:nvPr/>
      </p:nvGrpSpPr>
      <p:grpSpPr>
        <a:xfrm>
          <a:off x="0" y="0"/>
          <a:ext cx="0" cy="0"/>
          <a:chOff x="0" y="0"/>
          <a:chExt cx="0" cy="0"/>
        </a:xfrm>
      </p:grpSpPr>
      <p:sp>
        <p:nvSpPr>
          <p:cNvPr id="2674" name="Google Shape;2674;p293"/>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Effect of HG on pregnancy </a:t>
            </a:r>
            <a:endParaRPr/>
          </a:p>
        </p:txBody>
      </p:sp>
      <p:sp>
        <p:nvSpPr>
          <p:cNvPr id="2675" name="Google Shape;2675;p293"/>
          <p:cNvSpPr txBox="1"/>
          <p:nvPr>
            <p:ph idx="1" type="body"/>
          </p:nvPr>
        </p:nvSpPr>
        <p:spPr>
          <a:xfrm>
            <a:off x="838199" y="1185783"/>
            <a:ext cx="10515599" cy="5200949"/>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400"/>
              <a:buChar char="❖"/>
            </a:pPr>
            <a:r>
              <a:rPr lang="en-US" sz="2400"/>
              <a:t>Maternal complications </a:t>
            </a:r>
            <a:endParaRPr/>
          </a:p>
          <a:p>
            <a:pPr indent="-228600" lvl="1" marL="685800" rtl="0" algn="l">
              <a:lnSpc>
                <a:spcPct val="90000"/>
              </a:lnSpc>
              <a:spcBef>
                <a:spcPts val="500"/>
              </a:spcBef>
              <a:spcAft>
                <a:spcPts val="0"/>
              </a:spcAft>
              <a:buClr>
                <a:srgbClr val="45515E"/>
              </a:buClr>
              <a:buSzPts val="2000"/>
              <a:buChar char="o"/>
            </a:pPr>
            <a:r>
              <a:rPr lang="en-US" sz="2000"/>
              <a:t>dehydration and electrolyte imbalances</a:t>
            </a:r>
            <a:endParaRPr/>
          </a:p>
          <a:p>
            <a:pPr indent="-228600" lvl="1" marL="685800" rtl="0" algn="l">
              <a:lnSpc>
                <a:spcPct val="90000"/>
              </a:lnSpc>
              <a:spcBef>
                <a:spcPts val="500"/>
              </a:spcBef>
              <a:spcAft>
                <a:spcPts val="0"/>
              </a:spcAft>
              <a:buClr>
                <a:srgbClr val="45515E"/>
              </a:buClr>
              <a:buSzPts val="2000"/>
              <a:buChar char="o"/>
            </a:pPr>
            <a:r>
              <a:rPr lang="en-US" sz="2000"/>
              <a:t>preterm labor and preeclampsia</a:t>
            </a:r>
            <a:endParaRPr/>
          </a:p>
          <a:p>
            <a:pPr indent="-228600" lvl="1" marL="685800" rtl="0" algn="l">
              <a:lnSpc>
                <a:spcPct val="90000"/>
              </a:lnSpc>
              <a:spcBef>
                <a:spcPts val="500"/>
              </a:spcBef>
              <a:spcAft>
                <a:spcPts val="0"/>
              </a:spcAft>
              <a:buClr>
                <a:srgbClr val="45515E"/>
              </a:buClr>
              <a:buSzPts val="2000"/>
              <a:buChar char="o"/>
            </a:pPr>
            <a:r>
              <a:rPr lang="en-US" sz="2000"/>
              <a:t>Vitamins deficiency :</a:t>
            </a:r>
            <a:endParaRPr/>
          </a:p>
          <a:p>
            <a:pPr indent="-231775" lvl="1" marL="914400" rtl="0" algn="l">
              <a:lnSpc>
                <a:spcPct val="90000"/>
              </a:lnSpc>
              <a:spcBef>
                <a:spcPts val="500"/>
              </a:spcBef>
              <a:spcAft>
                <a:spcPts val="0"/>
              </a:spcAft>
              <a:buClr>
                <a:srgbClr val="45515E"/>
              </a:buClr>
              <a:buSzPts val="2000"/>
              <a:buFont typeface="Calibri"/>
              <a:buAutoNum type="alphaUcPeriod"/>
            </a:pPr>
            <a:r>
              <a:rPr lang="en-US" sz="2000"/>
              <a:t>Vitamin B1 ( thiamine) : Wernicke’s encephalopathy due to vitamin B1 (thiamine) deficiency is a fatal but reversible medical emergencu</a:t>
            </a:r>
            <a:endParaRPr sz="2000"/>
          </a:p>
          <a:p>
            <a:pPr indent="-228600" lvl="1" marL="685800" rtl="0" algn="l">
              <a:lnSpc>
                <a:spcPct val="90000"/>
              </a:lnSpc>
              <a:spcBef>
                <a:spcPts val="500"/>
              </a:spcBef>
              <a:spcAft>
                <a:spcPts val="0"/>
              </a:spcAft>
              <a:buClr>
                <a:srgbClr val="45515E"/>
              </a:buClr>
              <a:buSzPts val="2000"/>
              <a:buChar char="o"/>
            </a:pPr>
            <a:r>
              <a:rPr lang="en-US" sz="2000"/>
              <a:t>Hyponatremia</a:t>
            </a:r>
            <a:endParaRPr/>
          </a:p>
          <a:p>
            <a:pPr indent="-228600" lvl="1" marL="685800" rtl="0" algn="l">
              <a:lnSpc>
                <a:spcPct val="90000"/>
              </a:lnSpc>
              <a:spcBef>
                <a:spcPts val="500"/>
              </a:spcBef>
              <a:spcAft>
                <a:spcPts val="0"/>
              </a:spcAft>
              <a:buClr>
                <a:srgbClr val="45515E"/>
              </a:buClr>
              <a:buSzPts val="2000"/>
              <a:buChar char="o"/>
            </a:pPr>
            <a:r>
              <a:rPr lang="en-US" sz="2000"/>
              <a:t>Mallory–Weiss tears </a:t>
            </a:r>
            <a:endParaRPr/>
          </a:p>
          <a:p>
            <a:pPr indent="-228600" lvl="1" marL="685800" rtl="0" algn="l">
              <a:lnSpc>
                <a:spcPct val="90000"/>
              </a:lnSpc>
              <a:spcBef>
                <a:spcPts val="500"/>
              </a:spcBef>
              <a:spcAft>
                <a:spcPts val="0"/>
              </a:spcAft>
              <a:buClr>
                <a:srgbClr val="45515E"/>
              </a:buClr>
              <a:buSzPts val="2000"/>
              <a:buChar char="o"/>
            </a:pPr>
            <a:r>
              <a:rPr lang="en-US" sz="2000"/>
              <a:t>Esophageal tears</a:t>
            </a:r>
            <a:endParaRPr/>
          </a:p>
          <a:p>
            <a:pPr indent="-228600" lvl="1" marL="685800" rtl="0" algn="l">
              <a:lnSpc>
                <a:spcPct val="90000"/>
              </a:lnSpc>
              <a:spcBef>
                <a:spcPts val="500"/>
              </a:spcBef>
              <a:spcAft>
                <a:spcPts val="0"/>
              </a:spcAft>
              <a:buClr>
                <a:srgbClr val="45515E"/>
              </a:buClr>
              <a:buSzPts val="2000"/>
              <a:buChar char="o"/>
            </a:pPr>
            <a:r>
              <a:rPr lang="en-US" sz="2000"/>
              <a:t>Stress ulcer in stomach Psychology Venous thromboembolism </a:t>
            </a:r>
            <a:endParaRPr/>
          </a:p>
          <a:p>
            <a:pPr indent="-228600" lvl="1" marL="685800" rtl="0" algn="l">
              <a:lnSpc>
                <a:spcPct val="90000"/>
              </a:lnSpc>
              <a:spcBef>
                <a:spcPts val="500"/>
              </a:spcBef>
              <a:spcAft>
                <a:spcPts val="0"/>
              </a:spcAft>
              <a:buClr>
                <a:srgbClr val="45515E"/>
              </a:buClr>
              <a:buSzPts val="2000"/>
              <a:buChar char="o"/>
            </a:pPr>
            <a:r>
              <a:rPr lang="en-US" sz="2000"/>
              <a:t>Jaundice, Renal problem, V k deficiency. </a:t>
            </a:r>
            <a:endParaRPr/>
          </a:p>
          <a:p>
            <a:pPr indent="-228600" lvl="0" marL="228600" rtl="0" algn="l">
              <a:lnSpc>
                <a:spcPct val="90000"/>
              </a:lnSpc>
              <a:spcBef>
                <a:spcPts val="1000"/>
              </a:spcBef>
              <a:spcAft>
                <a:spcPts val="0"/>
              </a:spcAft>
              <a:buClr>
                <a:srgbClr val="45515E"/>
              </a:buClr>
              <a:buSzPts val="2400"/>
              <a:buChar char="❖"/>
            </a:pPr>
            <a:r>
              <a:rPr lang="en-US" sz="2400"/>
              <a:t> Fetal complications </a:t>
            </a:r>
            <a:endParaRPr/>
          </a:p>
          <a:p>
            <a:pPr indent="-228600" lvl="1" marL="685800" rtl="0" algn="l">
              <a:lnSpc>
                <a:spcPct val="90000"/>
              </a:lnSpc>
              <a:spcBef>
                <a:spcPts val="500"/>
              </a:spcBef>
              <a:spcAft>
                <a:spcPts val="0"/>
              </a:spcAft>
              <a:buClr>
                <a:srgbClr val="45515E"/>
              </a:buClr>
              <a:buSzPts val="2000"/>
              <a:buChar char="o"/>
            </a:pPr>
            <a:r>
              <a:rPr lang="en-US" sz="2000"/>
              <a:t>fetal death</a:t>
            </a:r>
            <a:endParaRPr/>
          </a:p>
          <a:p>
            <a:pPr indent="-228600" lvl="1" marL="685800" rtl="0" algn="l">
              <a:lnSpc>
                <a:spcPct val="90000"/>
              </a:lnSpc>
              <a:spcBef>
                <a:spcPts val="500"/>
              </a:spcBef>
              <a:spcAft>
                <a:spcPts val="0"/>
              </a:spcAft>
              <a:buClr>
                <a:srgbClr val="45515E"/>
              </a:buClr>
              <a:buSzPts val="2000"/>
              <a:buChar char="o"/>
            </a:pPr>
            <a:r>
              <a:rPr lang="en-US" sz="2000"/>
              <a:t> significantly lower birth weights</a:t>
            </a:r>
            <a:endParaRPr/>
          </a:p>
        </p:txBody>
      </p:sp>
    </p:spTree>
  </p:cSld>
  <p:clrMapOvr>
    <a:masterClrMapping/>
  </p:clrMapOvr>
</p:sld>
</file>

<file path=ppt/slides/slide3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9" name="Shape 2679"/>
        <p:cNvGrpSpPr/>
        <p:nvPr/>
      </p:nvGrpSpPr>
      <p:grpSpPr>
        <a:xfrm>
          <a:off x="0" y="0"/>
          <a:ext cx="0" cy="0"/>
          <a:chOff x="0" y="0"/>
          <a:chExt cx="0" cy="0"/>
        </a:xfrm>
      </p:grpSpPr>
      <p:sp>
        <p:nvSpPr>
          <p:cNvPr id="2680" name="Google Shape;2680;p294"/>
          <p:cNvSpPr txBox="1"/>
          <p:nvPr>
            <p:ph type="title"/>
          </p:nvPr>
        </p:nvSpPr>
        <p:spPr>
          <a:xfrm>
            <a:off x="838198" y="0"/>
            <a:ext cx="10515601" cy="1125415"/>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rgbClr val="45515E"/>
              </a:buClr>
              <a:buSzPct val="100000"/>
              <a:buFont typeface="Calibri"/>
              <a:buNone/>
            </a:pPr>
            <a:r>
              <a:rPr lang="en-US"/>
              <a:t>Osmotic demyelination syndrome may associate with Locked in syndrome </a:t>
            </a:r>
            <a:endParaRPr/>
          </a:p>
        </p:txBody>
      </p:sp>
      <p:sp>
        <p:nvSpPr>
          <p:cNvPr id="2681" name="Google Shape;2681;p294"/>
          <p:cNvSpPr txBox="1"/>
          <p:nvPr>
            <p:ph idx="1" type="body"/>
          </p:nvPr>
        </p:nvSpPr>
        <p:spPr>
          <a:xfrm>
            <a:off x="838200" y="1305026"/>
            <a:ext cx="10515600" cy="48719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800"/>
              <a:buChar char="❖"/>
            </a:pPr>
            <a:r>
              <a:rPr lang="en-US"/>
              <a:t>Both severe hyponatraemia and, particularly, its rapid reversal may precipitate central pontine myelinolysis (osmotic demyelination syndrome). This is associated with symmetrical destruction of myelin at the centre of the basal pons and causes pyramidal tract signs, spastic quadraparesis, pseudobulbar palsy and impaired consciousness. </a:t>
            </a:r>
            <a:endParaRPr/>
          </a:p>
          <a:p>
            <a:pPr indent="-228600" lvl="0" marL="228600" rtl="0" algn="l">
              <a:lnSpc>
                <a:spcPct val="90000"/>
              </a:lnSpc>
              <a:spcBef>
                <a:spcPts val="1000"/>
              </a:spcBef>
              <a:spcAft>
                <a:spcPts val="0"/>
              </a:spcAft>
              <a:buClr>
                <a:srgbClr val="45515E"/>
              </a:buClr>
              <a:buSzPts val="2800"/>
              <a:buChar char="❖"/>
            </a:pPr>
            <a:r>
              <a:rPr lang="en-US"/>
              <a:t>Central pontine myelinolysis and Wernicke’s encephalopathy may co-exist with HG, and thiamine deficiency may render the myelin sheaths of the central pons more sensitive to changes in serum sodium</a:t>
            </a:r>
            <a:endParaRPr/>
          </a:p>
        </p:txBody>
      </p:sp>
    </p:spTree>
  </p:cSld>
  <p:clrMapOvr>
    <a:masterClrMapping/>
  </p:clrMapOvr>
</p:sld>
</file>

<file path=ppt/slides/slide3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5" name="Shape 2685"/>
        <p:cNvGrpSpPr/>
        <p:nvPr/>
      </p:nvGrpSpPr>
      <p:grpSpPr>
        <a:xfrm>
          <a:off x="0" y="0"/>
          <a:ext cx="0" cy="0"/>
          <a:chOff x="0" y="0"/>
          <a:chExt cx="0" cy="0"/>
        </a:xfrm>
      </p:grpSpPr>
      <p:sp>
        <p:nvSpPr>
          <p:cNvPr id="2686" name="Google Shape;2686;p295"/>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Management </a:t>
            </a:r>
            <a:endParaRPr/>
          </a:p>
        </p:txBody>
      </p:sp>
      <p:sp>
        <p:nvSpPr>
          <p:cNvPr id="2687" name="Google Shape;2687;p295"/>
          <p:cNvSpPr txBox="1"/>
          <p:nvPr>
            <p:ph idx="1" type="body"/>
          </p:nvPr>
        </p:nvSpPr>
        <p:spPr>
          <a:xfrm>
            <a:off x="838199" y="1305026"/>
            <a:ext cx="10515599" cy="48719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800"/>
              <a:buChar char="❖"/>
            </a:pPr>
            <a:r>
              <a:rPr lang="en-US"/>
              <a:t>Emotional support with frequent reassurance and encouragement</a:t>
            </a:r>
            <a:endParaRPr/>
          </a:p>
          <a:p>
            <a:pPr indent="-228600" lvl="0" marL="228600" rtl="0" algn="l">
              <a:lnSpc>
                <a:spcPct val="90000"/>
              </a:lnSpc>
              <a:spcBef>
                <a:spcPts val="1000"/>
              </a:spcBef>
              <a:spcAft>
                <a:spcPts val="0"/>
              </a:spcAft>
              <a:buClr>
                <a:srgbClr val="45515E"/>
              </a:buClr>
              <a:buSzPts val="2800"/>
              <a:buChar char="❖"/>
            </a:pPr>
            <a:r>
              <a:rPr lang="en-US"/>
              <a:t>Drugs that may cause nausea and vomiting should be temporarily discontinued. The commonest example is </a:t>
            </a:r>
            <a:r>
              <a:rPr lang="en-US" u="sng"/>
              <a:t>iron supplements</a:t>
            </a:r>
            <a:r>
              <a:rPr lang="en-US"/>
              <a:t>.</a:t>
            </a:r>
            <a:endParaRPr/>
          </a:p>
          <a:p>
            <a:pPr indent="-228600" lvl="0" marL="228600" rtl="0" algn="l">
              <a:lnSpc>
                <a:spcPct val="90000"/>
              </a:lnSpc>
              <a:spcBef>
                <a:spcPts val="1000"/>
              </a:spcBef>
              <a:spcAft>
                <a:spcPts val="0"/>
              </a:spcAft>
              <a:buClr>
                <a:srgbClr val="45515E"/>
              </a:buClr>
              <a:buSzPts val="2800"/>
              <a:buChar char="❖"/>
            </a:pPr>
            <a:r>
              <a:rPr lang="en-US"/>
              <a:t>Any woman who is ketotic and unable to maintain adequate hydration requires i.v. fluids and parenteral anti-emetics.</a:t>
            </a:r>
            <a:endParaRPr/>
          </a:p>
          <a:p>
            <a:pPr indent="-228600" lvl="0" marL="228600" rtl="0" algn="l">
              <a:lnSpc>
                <a:spcPct val="90000"/>
              </a:lnSpc>
              <a:spcBef>
                <a:spcPts val="1000"/>
              </a:spcBef>
              <a:spcAft>
                <a:spcPts val="0"/>
              </a:spcAft>
              <a:buClr>
                <a:srgbClr val="45515E"/>
              </a:buClr>
              <a:buSzPts val="2800"/>
              <a:buChar char="❖"/>
            </a:pPr>
            <a:r>
              <a:rPr lang="en-US"/>
              <a:t>For less severe cases, outpatient management with administration of i.v. fluid therapy and anti-emetics as required should be first line. </a:t>
            </a:r>
            <a:br>
              <a:rPr lang="en-US"/>
            </a:br>
            <a:endParaRPr/>
          </a:p>
          <a:p>
            <a:pPr indent="-50800" lvl="0" marL="228600" rtl="0" algn="l">
              <a:lnSpc>
                <a:spcPct val="90000"/>
              </a:lnSpc>
              <a:spcBef>
                <a:spcPts val="1000"/>
              </a:spcBef>
              <a:spcAft>
                <a:spcPts val="0"/>
              </a:spcAft>
              <a:buClr>
                <a:srgbClr val="45515E"/>
              </a:buClr>
              <a:buSzPts val="2800"/>
              <a:buNone/>
            </a:pPr>
            <a:r>
              <a:t/>
            </a:r>
            <a:endParaRPr/>
          </a:p>
        </p:txBody>
      </p:sp>
    </p:spTree>
  </p:cSld>
  <p:clrMapOvr>
    <a:masterClrMapping/>
  </p:clrMapOvr>
</p:sld>
</file>

<file path=ppt/slides/slide3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1" name="Shape 2691"/>
        <p:cNvGrpSpPr/>
        <p:nvPr/>
      </p:nvGrpSpPr>
      <p:grpSpPr>
        <a:xfrm>
          <a:off x="0" y="0"/>
          <a:ext cx="0" cy="0"/>
          <a:chOff x="0" y="0"/>
          <a:chExt cx="0" cy="0"/>
        </a:xfrm>
      </p:grpSpPr>
      <p:sp>
        <p:nvSpPr>
          <p:cNvPr id="2692" name="Google Shape;2692;p296"/>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Management </a:t>
            </a:r>
            <a:endParaRPr/>
          </a:p>
        </p:txBody>
      </p:sp>
      <p:sp>
        <p:nvSpPr>
          <p:cNvPr id="2693" name="Google Shape;2693;p296"/>
          <p:cNvSpPr txBox="1"/>
          <p:nvPr>
            <p:ph idx="1" type="body"/>
          </p:nvPr>
        </p:nvSpPr>
        <p:spPr>
          <a:xfrm>
            <a:off x="838199" y="1305026"/>
            <a:ext cx="10515599" cy="4871938"/>
          </a:xfrm>
          <a:prstGeom prst="rect">
            <a:avLst/>
          </a:prstGeom>
          <a:noFill/>
          <a:ln>
            <a:noFill/>
          </a:ln>
        </p:spPr>
        <p:txBody>
          <a:bodyPr anchorCtr="0" anchor="t" bIns="45700" lIns="91425" spcFirstLastPara="1" rIns="91425" wrap="square" tIns="45700">
            <a:normAutofit fontScale="92500" lnSpcReduction="10000"/>
          </a:bodyPr>
          <a:lstStyle/>
          <a:p>
            <a:pPr indent="-228600" lvl="0" marL="228600" rtl="0" algn="l">
              <a:lnSpc>
                <a:spcPct val="90000"/>
              </a:lnSpc>
              <a:spcBef>
                <a:spcPts val="0"/>
              </a:spcBef>
              <a:spcAft>
                <a:spcPts val="0"/>
              </a:spcAft>
              <a:buClr>
                <a:srgbClr val="45515E"/>
              </a:buClr>
              <a:buSzPct val="100000"/>
              <a:buChar char="❖"/>
            </a:pPr>
            <a:r>
              <a:rPr lang="en-US"/>
              <a:t>-Normal saline (sodium chloride 0.9%; 150 mmol/L Na+) and Hartmann’s solution (sodium chloride 0.6%; 131 mmol/L Na+) are appropriate solutions.</a:t>
            </a:r>
            <a:endParaRPr/>
          </a:p>
          <a:p>
            <a:pPr indent="-228600" lvl="0" marL="228600" rtl="0" algn="l">
              <a:lnSpc>
                <a:spcPct val="90000"/>
              </a:lnSpc>
              <a:spcBef>
                <a:spcPts val="1000"/>
              </a:spcBef>
              <a:spcAft>
                <a:spcPts val="0"/>
              </a:spcAft>
              <a:buClr>
                <a:srgbClr val="45515E"/>
              </a:buClr>
              <a:buSzPct val="100000"/>
              <a:buChar char="❖"/>
            </a:pPr>
            <a:r>
              <a:rPr lang="en-US"/>
              <a:t>Correction of the hypokalaemia is essential and it is usually necessary to use infusion bags containing 40 mmol/L of potassium chloride</a:t>
            </a:r>
            <a:endParaRPr/>
          </a:p>
          <a:p>
            <a:pPr indent="-228600" lvl="0" marL="228600" rtl="0" algn="l">
              <a:lnSpc>
                <a:spcPct val="90000"/>
              </a:lnSpc>
              <a:spcBef>
                <a:spcPts val="1000"/>
              </a:spcBef>
              <a:spcAft>
                <a:spcPts val="0"/>
              </a:spcAft>
              <a:buClr>
                <a:srgbClr val="45515E"/>
              </a:buClr>
              <a:buSzPct val="100000"/>
              <a:buChar char="❖"/>
            </a:pPr>
            <a:r>
              <a:rPr lang="en-US"/>
              <a:t>of low-molecular-weight heparin (LMWH) </a:t>
            </a:r>
            <a:endParaRPr/>
          </a:p>
          <a:p>
            <a:pPr indent="-228600" lvl="0" marL="228600" rtl="0" algn="l">
              <a:lnSpc>
                <a:spcPct val="90000"/>
              </a:lnSpc>
              <a:spcBef>
                <a:spcPts val="1000"/>
              </a:spcBef>
              <a:spcAft>
                <a:spcPts val="0"/>
              </a:spcAft>
              <a:buClr>
                <a:srgbClr val="45515E"/>
              </a:buClr>
              <a:buSzPct val="100000"/>
              <a:buChar char="❖"/>
            </a:pPr>
            <a:r>
              <a:rPr lang="en-US"/>
              <a:t>Thiamine therapy </a:t>
            </a:r>
            <a:endParaRPr/>
          </a:p>
          <a:p>
            <a:pPr indent="-228600" lvl="0" marL="228600" rtl="0" algn="l">
              <a:lnSpc>
                <a:spcPct val="90000"/>
              </a:lnSpc>
              <a:spcBef>
                <a:spcPts val="1000"/>
              </a:spcBef>
              <a:spcAft>
                <a:spcPts val="0"/>
              </a:spcAft>
              <a:buClr>
                <a:srgbClr val="45515E"/>
              </a:buClr>
              <a:buSzPct val="100000"/>
              <a:buChar char="❖"/>
            </a:pPr>
            <a:r>
              <a:rPr lang="en-US"/>
              <a:t>Pharmacological therapy </a:t>
            </a:r>
            <a:endParaRPr/>
          </a:p>
          <a:p>
            <a:pPr indent="-228600" lvl="1" marL="685800" rtl="0" algn="l">
              <a:lnSpc>
                <a:spcPct val="90000"/>
              </a:lnSpc>
              <a:spcBef>
                <a:spcPts val="500"/>
              </a:spcBef>
              <a:spcAft>
                <a:spcPts val="0"/>
              </a:spcAft>
              <a:buClr>
                <a:srgbClr val="45515E"/>
              </a:buClr>
              <a:buSzPct val="100000"/>
              <a:buChar char="o"/>
            </a:pPr>
            <a:r>
              <a:rPr lang="en-US"/>
              <a:t>Anti-emetics </a:t>
            </a:r>
            <a:endParaRPr/>
          </a:p>
          <a:p>
            <a:pPr indent="-228600" lvl="1" marL="685800" rtl="0" algn="l">
              <a:lnSpc>
                <a:spcPct val="90000"/>
              </a:lnSpc>
              <a:spcBef>
                <a:spcPts val="500"/>
              </a:spcBef>
              <a:spcAft>
                <a:spcPts val="0"/>
              </a:spcAft>
              <a:buClr>
                <a:srgbClr val="45515E"/>
              </a:buClr>
              <a:buSzPct val="100000"/>
              <a:buChar char="o"/>
            </a:pPr>
            <a:r>
              <a:rPr lang="en-US"/>
              <a:t>Histamine2 (H2)-receptor blockers and proton pump inhibitors (PPIs) </a:t>
            </a:r>
            <a:endParaRPr/>
          </a:p>
          <a:p>
            <a:pPr indent="-228600" lvl="1" marL="685800" rtl="0" algn="l">
              <a:lnSpc>
                <a:spcPct val="90000"/>
              </a:lnSpc>
              <a:spcBef>
                <a:spcPts val="500"/>
              </a:spcBef>
              <a:spcAft>
                <a:spcPts val="0"/>
              </a:spcAft>
              <a:buClr>
                <a:srgbClr val="45515E"/>
              </a:buClr>
              <a:buSzPct val="100000"/>
              <a:buChar char="o"/>
            </a:pPr>
            <a:r>
              <a:rPr lang="en-US"/>
              <a:t>Corticosteroids</a:t>
            </a:r>
            <a:endParaRPr/>
          </a:p>
          <a:p>
            <a:pPr indent="-228600" lvl="0" marL="228600" rtl="0" algn="l">
              <a:lnSpc>
                <a:spcPct val="90000"/>
              </a:lnSpc>
              <a:spcBef>
                <a:spcPts val="1000"/>
              </a:spcBef>
              <a:spcAft>
                <a:spcPts val="0"/>
              </a:spcAft>
              <a:buClr>
                <a:srgbClr val="45515E"/>
              </a:buClr>
              <a:buSzPct val="100000"/>
              <a:buChar char="❖"/>
            </a:pPr>
            <a:r>
              <a:rPr lang="en-US"/>
              <a:t>Enteral feeding /Total parenteral nutrition </a:t>
            </a:r>
            <a:endParaRPr/>
          </a:p>
          <a:p>
            <a:pPr indent="-64135" lvl="0" marL="228600" rtl="0" algn="l">
              <a:lnSpc>
                <a:spcPct val="90000"/>
              </a:lnSpc>
              <a:spcBef>
                <a:spcPts val="1000"/>
              </a:spcBef>
              <a:spcAft>
                <a:spcPts val="0"/>
              </a:spcAft>
              <a:buClr>
                <a:srgbClr val="45515E"/>
              </a:buClr>
              <a:buSzPct val="100000"/>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37"/>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45515E"/>
              </a:buClr>
              <a:buSzPts val="6000"/>
              <a:buFont typeface="Calibri"/>
              <a:buNone/>
            </a:pPr>
            <a:r>
              <a:rPr lang="en-US"/>
              <a:t>Female Pelvis &amp; Fetal Skull</a:t>
            </a:r>
            <a:endParaRPr/>
          </a:p>
        </p:txBody>
      </p:sp>
    </p:spTree>
  </p:cSld>
  <p:clrMapOvr>
    <a:masterClrMapping/>
  </p:clrMapOvr>
</p:sld>
</file>

<file path=ppt/slides/slide3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7" name="Shape 2697"/>
        <p:cNvGrpSpPr/>
        <p:nvPr/>
      </p:nvGrpSpPr>
      <p:grpSpPr>
        <a:xfrm>
          <a:off x="0" y="0"/>
          <a:ext cx="0" cy="0"/>
          <a:chOff x="0" y="0"/>
          <a:chExt cx="0" cy="0"/>
        </a:xfrm>
      </p:grpSpPr>
      <p:pic>
        <p:nvPicPr>
          <p:cNvPr id="2698" name="Google Shape;2698;p297"/>
          <p:cNvPicPr preferRelativeResize="0"/>
          <p:nvPr/>
        </p:nvPicPr>
        <p:blipFill rotWithShape="1">
          <a:blip r:embed="rId3">
            <a:alphaModFix/>
          </a:blip>
          <a:srcRect b="0" l="0" r="0" t="0"/>
          <a:stretch/>
        </p:blipFill>
        <p:spPr>
          <a:xfrm>
            <a:off x="6805871" y="1351524"/>
            <a:ext cx="4547929" cy="5417127"/>
          </a:xfrm>
          <a:prstGeom prst="rect">
            <a:avLst/>
          </a:prstGeom>
          <a:noFill/>
          <a:ln>
            <a:noFill/>
          </a:ln>
        </p:spPr>
      </p:pic>
      <p:sp>
        <p:nvSpPr>
          <p:cNvPr id="2699" name="Google Shape;2699;p297"/>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Management</a:t>
            </a:r>
            <a:endParaRPr/>
          </a:p>
        </p:txBody>
      </p:sp>
      <p:sp>
        <p:nvSpPr>
          <p:cNvPr id="2700" name="Google Shape;2700;p297"/>
          <p:cNvSpPr txBox="1"/>
          <p:nvPr>
            <p:ph idx="1" type="body"/>
          </p:nvPr>
        </p:nvSpPr>
        <p:spPr>
          <a:xfrm>
            <a:off x="838200" y="1209495"/>
            <a:ext cx="2298698" cy="448118"/>
          </a:xfrm>
          <a:prstGeom prst="rect">
            <a:avLst/>
          </a:prstGeom>
          <a:noFill/>
          <a:ln>
            <a:noFill/>
          </a:ln>
        </p:spPr>
        <p:txBody>
          <a:bodyPr anchorCtr="0" anchor="t" bIns="45700" lIns="91425" spcFirstLastPara="1" rIns="91425" wrap="square" tIns="45700">
            <a:normAutofit fontScale="92500"/>
          </a:bodyPr>
          <a:lstStyle/>
          <a:p>
            <a:pPr indent="-228600" lvl="0" marL="228600" rtl="0" algn="l">
              <a:lnSpc>
                <a:spcPct val="90000"/>
              </a:lnSpc>
              <a:spcBef>
                <a:spcPts val="0"/>
              </a:spcBef>
              <a:spcAft>
                <a:spcPts val="0"/>
              </a:spcAft>
              <a:buClr>
                <a:srgbClr val="45515E"/>
              </a:buClr>
              <a:buSzPct val="100000"/>
              <a:buChar char="❖"/>
            </a:pPr>
            <a:r>
              <a:rPr lang="en-US"/>
              <a:t>Anti-emetics </a:t>
            </a:r>
            <a:endParaRPr/>
          </a:p>
        </p:txBody>
      </p:sp>
      <p:pic>
        <p:nvPicPr>
          <p:cNvPr id="2701" name="Google Shape;2701;p297"/>
          <p:cNvPicPr preferRelativeResize="0"/>
          <p:nvPr>
            <p:ph idx="2" type="body"/>
          </p:nvPr>
        </p:nvPicPr>
        <p:blipFill rotWithShape="1">
          <a:blip r:embed="rId4">
            <a:alphaModFix/>
          </a:blip>
          <a:srcRect b="0" l="0" r="0" t="0"/>
          <a:stretch/>
        </p:blipFill>
        <p:spPr>
          <a:xfrm>
            <a:off x="838200" y="1575583"/>
            <a:ext cx="4817012" cy="2812184"/>
          </a:xfrm>
          <a:prstGeom prst="rect">
            <a:avLst/>
          </a:prstGeom>
          <a:noFill/>
          <a:ln>
            <a:noFill/>
          </a:ln>
        </p:spPr>
      </p:pic>
      <p:pic>
        <p:nvPicPr>
          <p:cNvPr id="2702" name="Google Shape;2702;p297"/>
          <p:cNvPicPr preferRelativeResize="0"/>
          <p:nvPr/>
        </p:nvPicPr>
        <p:blipFill rotWithShape="1">
          <a:blip r:embed="rId5">
            <a:alphaModFix/>
          </a:blip>
          <a:srcRect b="0" l="0" r="0" t="0"/>
          <a:stretch/>
        </p:blipFill>
        <p:spPr>
          <a:xfrm>
            <a:off x="838200" y="4529796"/>
            <a:ext cx="4549281" cy="2135531"/>
          </a:xfrm>
          <a:prstGeom prst="rect">
            <a:avLst/>
          </a:prstGeom>
          <a:noFill/>
          <a:ln>
            <a:noFill/>
          </a:ln>
        </p:spPr>
      </p:pic>
    </p:spTree>
  </p:cSld>
  <p:clrMapOvr>
    <a:masterClrMapping/>
  </p:clrMapOvr>
</p:sld>
</file>

<file path=ppt/slides/slide3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6" name="Shape 2706"/>
        <p:cNvGrpSpPr/>
        <p:nvPr/>
      </p:nvGrpSpPr>
      <p:grpSpPr>
        <a:xfrm>
          <a:off x="0" y="0"/>
          <a:ext cx="0" cy="0"/>
          <a:chOff x="0" y="0"/>
          <a:chExt cx="0" cy="0"/>
        </a:xfrm>
      </p:grpSpPr>
      <p:sp>
        <p:nvSpPr>
          <p:cNvPr id="2707" name="Google Shape;2707;p298"/>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1    </a:t>
            </a:r>
            <a:endParaRPr/>
          </a:p>
        </p:txBody>
      </p:sp>
      <p:sp>
        <p:nvSpPr>
          <p:cNvPr id="2708" name="Google Shape;2708;p298"/>
          <p:cNvSpPr txBox="1"/>
          <p:nvPr>
            <p:ph idx="1" type="body"/>
          </p:nvPr>
        </p:nvSpPr>
        <p:spPr>
          <a:xfrm>
            <a:off x="838200" y="1305026"/>
            <a:ext cx="10515599" cy="5292722"/>
          </a:xfrm>
          <a:prstGeom prst="rect">
            <a:avLst/>
          </a:prstGeom>
          <a:noFill/>
          <a:ln>
            <a:noFill/>
          </a:ln>
        </p:spPr>
        <p:txBody>
          <a:bodyPr anchorCtr="0" anchor="t" bIns="45700" lIns="91425" spcFirstLastPara="1" rIns="91425" wrap="square" tIns="45700">
            <a:normAutofit fontScale="70000" lnSpcReduction="20000"/>
          </a:bodyPr>
          <a:lstStyle/>
          <a:p>
            <a:pPr indent="0" lvl="0" marL="0" rtl="0" algn="l">
              <a:lnSpc>
                <a:spcPct val="90000"/>
              </a:lnSpc>
              <a:spcBef>
                <a:spcPts val="0"/>
              </a:spcBef>
              <a:spcAft>
                <a:spcPts val="0"/>
              </a:spcAft>
              <a:buClr>
                <a:srgbClr val="45515E"/>
              </a:buClr>
              <a:buSzPct val="100000"/>
              <a:buNone/>
            </a:pPr>
            <a:r>
              <a:rPr lang="en-US" sz="3400"/>
              <a:t>30 years old woman with amenorrhea 8 W duration, come with sever vomiting ( I don't remember the details in Q) and the investigations was done &amp; the result shown below : Hb :11. ,  K:3.1 , Keton in urine : ++ (normal :Nill)</a:t>
            </a:r>
            <a:endParaRPr/>
          </a:p>
          <a:p>
            <a:pPr indent="-228600" lvl="0" marL="228600" rtl="0" algn="l">
              <a:lnSpc>
                <a:spcPct val="90000"/>
              </a:lnSpc>
              <a:spcBef>
                <a:spcPts val="1000"/>
              </a:spcBef>
              <a:spcAft>
                <a:spcPts val="0"/>
              </a:spcAft>
              <a:buClr>
                <a:srgbClr val="45515E"/>
              </a:buClr>
              <a:buSzPct val="100000"/>
              <a:buChar char="❖"/>
            </a:pPr>
            <a:r>
              <a:rPr lang="en-US" sz="3400"/>
              <a:t>What’s your diagnosis? </a:t>
            </a:r>
            <a:endParaRPr/>
          </a:p>
          <a:p>
            <a:pPr indent="-228600" lvl="1" marL="685800" rtl="0" algn="l">
              <a:lnSpc>
                <a:spcPct val="90000"/>
              </a:lnSpc>
              <a:spcBef>
                <a:spcPts val="500"/>
              </a:spcBef>
              <a:spcAft>
                <a:spcPts val="0"/>
              </a:spcAft>
              <a:buClr>
                <a:srgbClr val="45515E"/>
              </a:buClr>
              <a:buSzPct val="100000"/>
              <a:buChar char="o"/>
            </a:pPr>
            <a:r>
              <a:rPr lang="en-US" sz="2600"/>
              <a:t>Hyperemesis Gravidarum </a:t>
            </a:r>
            <a:endParaRPr/>
          </a:p>
          <a:p>
            <a:pPr indent="-228600" lvl="0" marL="228600" rtl="0" algn="l">
              <a:lnSpc>
                <a:spcPct val="90000"/>
              </a:lnSpc>
              <a:spcBef>
                <a:spcPts val="1000"/>
              </a:spcBef>
              <a:spcAft>
                <a:spcPts val="0"/>
              </a:spcAft>
              <a:buClr>
                <a:srgbClr val="45515E"/>
              </a:buClr>
              <a:buSzPct val="100000"/>
              <a:buChar char="❖"/>
            </a:pPr>
            <a:r>
              <a:rPr lang="en-US" sz="3400"/>
              <a:t>Write another 6 Investigations you want to order them?</a:t>
            </a:r>
            <a:endParaRPr/>
          </a:p>
          <a:p>
            <a:pPr indent="-228600" lvl="1" marL="685800" rtl="0" algn="l">
              <a:lnSpc>
                <a:spcPct val="90000"/>
              </a:lnSpc>
              <a:spcBef>
                <a:spcPts val="500"/>
              </a:spcBef>
              <a:spcAft>
                <a:spcPts val="0"/>
              </a:spcAft>
              <a:buClr>
                <a:srgbClr val="45515E"/>
              </a:buClr>
              <a:buSzPct val="100000"/>
              <a:buChar char="o"/>
            </a:pPr>
            <a:r>
              <a:rPr lang="en-US" sz="2600"/>
              <a:t>BUN &amp; electrolytes, LFT, Urinalysis, Thyroid function test, Hematocrit and U/S</a:t>
            </a:r>
            <a:endParaRPr/>
          </a:p>
          <a:p>
            <a:pPr indent="-228600" lvl="0" marL="228600" rtl="0" algn="l">
              <a:lnSpc>
                <a:spcPct val="90000"/>
              </a:lnSpc>
              <a:spcBef>
                <a:spcPts val="1000"/>
              </a:spcBef>
              <a:spcAft>
                <a:spcPts val="0"/>
              </a:spcAft>
              <a:buClr>
                <a:srgbClr val="45515E"/>
              </a:buClr>
              <a:buSzPct val="100000"/>
              <a:buChar char="❖"/>
            </a:pPr>
            <a:r>
              <a:rPr lang="en-US" sz="3400"/>
              <a:t>Write 2 obstetric condition you should exclude them : </a:t>
            </a:r>
            <a:endParaRPr/>
          </a:p>
          <a:p>
            <a:pPr indent="-228600" lvl="1" marL="685800" rtl="0" algn="l">
              <a:lnSpc>
                <a:spcPct val="90000"/>
              </a:lnSpc>
              <a:spcBef>
                <a:spcPts val="500"/>
              </a:spcBef>
              <a:spcAft>
                <a:spcPts val="0"/>
              </a:spcAft>
              <a:buClr>
                <a:srgbClr val="45515E"/>
              </a:buClr>
              <a:buSzPct val="100000"/>
              <a:buChar char="o"/>
            </a:pPr>
            <a:r>
              <a:rPr lang="en-US" sz="2600"/>
              <a:t>Molar, multiple pregnancy</a:t>
            </a:r>
            <a:endParaRPr/>
          </a:p>
          <a:p>
            <a:pPr indent="-228600" lvl="0" marL="228600" rtl="0" algn="l">
              <a:lnSpc>
                <a:spcPct val="90000"/>
              </a:lnSpc>
              <a:spcBef>
                <a:spcPts val="1000"/>
              </a:spcBef>
              <a:spcAft>
                <a:spcPts val="0"/>
              </a:spcAft>
              <a:buClr>
                <a:srgbClr val="45515E"/>
              </a:buClr>
              <a:buSzPct val="100000"/>
              <a:buChar char="❖"/>
            </a:pPr>
            <a:r>
              <a:rPr lang="en-US" sz="3400"/>
              <a:t>4-Whats your management?</a:t>
            </a:r>
            <a:endParaRPr/>
          </a:p>
          <a:p>
            <a:pPr indent="-228600" lvl="1" marL="685800" rtl="0" algn="l">
              <a:lnSpc>
                <a:spcPct val="90000"/>
              </a:lnSpc>
              <a:spcBef>
                <a:spcPts val="500"/>
              </a:spcBef>
              <a:spcAft>
                <a:spcPts val="0"/>
              </a:spcAft>
              <a:buClr>
                <a:srgbClr val="45515E"/>
              </a:buClr>
              <a:buSzPct val="100000"/>
              <a:buChar char="o"/>
            </a:pPr>
            <a:r>
              <a:rPr lang="en-US" sz="2600"/>
              <a:t>Depends on the severity of symptoms as above	</a:t>
            </a:r>
            <a:endParaRPr/>
          </a:p>
          <a:p>
            <a:pPr indent="-228600" lvl="0" marL="228600" rtl="0" algn="l">
              <a:lnSpc>
                <a:spcPct val="90000"/>
              </a:lnSpc>
              <a:spcBef>
                <a:spcPts val="1000"/>
              </a:spcBef>
              <a:spcAft>
                <a:spcPts val="0"/>
              </a:spcAft>
              <a:buClr>
                <a:srgbClr val="45515E"/>
              </a:buClr>
              <a:buSzPct val="100000"/>
              <a:buChar char="❖"/>
            </a:pPr>
            <a:r>
              <a:rPr lang="en-US" sz="3400"/>
              <a:t>if this condition increase the risk of crisis in pregnancy that indicate which type of anemia ? </a:t>
            </a:r>
            <a:endParaRPr/>
          </a:p>
          <a:p>
            <a:pPr indent="-228600" lvl="1" marL="685800" rtl="0" algn="l">
              <a:lnSpc>
                <a:spcPct val="90000"/>
              </a:lnSpc>
              <a:spcBef>
                <a:spcPts val="500"/>
              </a:spcBef>
              <a:spcAft>
                <a:spcPts val="0"/>
              </a:spcAft>
              <a:buClr>
                <a:srgbClr val="45515E"/>
              </a:buClr>
              <a:buSzPct val="100000"/>
              <a:buChar char="o"/>
            </a:pPr>
            <a:r>
              <a:rPr lang="en-US" sz="2600"/>
              <a:t>sickle cell anemia</a:t>
            </a:r>
            <a:endParaRPr/>
          </a:p>
          <a:p>
            <a:pPr indent="-228600" lvl="0" marL="228600" rtl="0" algn="l">
              <a:lnSpc>
                <a:spcPct val="90000"/>
              </a:lnSpc>
              <a:spcBef>
                <a:spcPts val="1000"/>
              </a:spcBef>
              <a:spcAft>
                <a:spcPts val="0"/>
              </a:spcAft>
              <a:buClr>
                <a:srgbClr val="45515E"/>
              </a:buClr>
              <a:buSzPct val="100000"/>
              <a:buChar char="❖"/>
            </a:pPr>
            <a:r>
              <a:rPr lang="en-US" sz="3400"/>
              <a:t>What is the only definitive cure?</a:t>
            </a:r>
            <a:endParaRPr/>
          </a:p>
          <a:p>
            <a:pPr indent="-228600" lvl="1" marL="685800" rtl="0" algn="l">
              <a:lnSpc>
                <a:spcPct val="90000"/>
              </a:lnSpc>
              <a:spcBef>
                <a:spcPts val="500"/>
              </a:spcBef>
              <a:spcAft>
                <a:spcPts val="0"/>
              </a:spcAft>
              <a:buClr>
                <a:srgbClr val="45515E"/>
              </a:buClr>
              <a:buSzPct val="100000"/>
              <a:buChar char="o"/>
            </a:pPr>
            <a:r>
              <a:rPr lang="en-US" sz="2600"/>
              <a:t>Termination of pregnancy</a:t>
            </a:r>
            <a:endParaRPr/>
          </a:p>
        </p:txBody>
      </p:sp>
    </p:spTree>
  </p:cSld>
  <p:clrMapOvr>
    <a:masterClrMapping/>
  </p:clrMapOvr>
</p:sld>
</file>

<file path=ppt/slides/slide3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2" name="Shape 2712"/>
        <p:cNvGrpSpPr/>
        <p:nvPr/>
      </p:nvGrpSpPr>
      <p:grpSpPr>
        <a:xfrm>
          <a:off x="0" y="0"/>
          <a:ext cx="0" cy="0"/>
          <a:chOff x="0" y="0"/>
          <a:chExt cx="0" cy="0"/>
        </a:xfrm>
      </p:grpSpPr>
      <p:sp>
        <p:nvSpPr>
          <p:cNvPr id="2713" name="Google Shape;2713;p29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45515E"/>
              </a:buClr>
              <a:buSzPts val="6000"/>
              <a:buFont typeface="Calibri"/>
              <a:buNone/>
            </a:pPr>
            <a:r>
              <a:rPr lang="en-US"/>
              <a:t>Birth injuries </a:t>
            </a:r>
            <a:endParaRPr/>
          </a:p>
        </p:txBody>
      </p:sp>
      <p:sp>
        <p:nvSpPr>
          <p:cNvPr id="2714" name="Google Shape;2714;p29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45515E"/>
              </a:buClr>
              <a:buSzPts val="2400"/>
              <a:buNone/>
            </a:pPr>
            <a:r>
              <a:rPr lang="en-US"/>
              <a:t>ارجعوا ل صور السيمنار </a:t>
            </a:r>
            <a:endParaRPr/>
          </a:p>
        </p:txBody>
      </p:sp>
    </p:spTree>
  </p:cSld>
  <p:clrMapOvr>
    <a:masterClrMapping/>
  </p:clrMapOvr>
</p:sld>
</file>

<file path=ppt/slides/slide3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8" name="Shape 2718"/>
        <p:cNvGrpSpPr/>
        <p:nvPr/>
      </p:nvGrpSpPr>
      <p:grpSpPr>
        <a:xfrm>
          <a:off x="0" y="0"/>
          <a:ext cx="0" cy="0"/>
          <a:chOff x="0" y="0"/>
          <a:chExt cx="0" cy="0"/>
        </a:xfrm>
      </p:grpSpPr>
      <p:sp>
        <p:nvSpPr>
          <p:cNvPr id="2719" name="Google Shape;2719;p300"/>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1</a:t>
            </a:r>
            <a:endParaRPr/>
          </a:p>
        </p:txBody>
      </p:sp>
      <p:sp>
        <p:nvSpPr>
          <p:cNvPr id="2720" name="Google Shape;2720;p300"/>
          <p:cNvSpPr txBox="1"/>
          <p:nvPr>
            <p:ph idx="1" type="body"/>
          </p:nvPr>
        </p:nvSpPr>
        <p:spPr>
          <a:xfrm>
            <a:off x="838200" y="1305026"/>
            <a:ext cx="6167512" cy="48719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800"/>
              <a:buChar char="❖"/>
            </a:pPr>
            <a:r>
              <a:rPr lang="en-US"/>
              <a:t>Dx: </a:t>
            </a:r>
            <a:endParaRPr/>
          </a:p>
          <a:p>
            <a:pPr indent="-228600" lvl="1" marL="685800" rtl="0" algn="l">
              <a:lnSpc>
                <a:spcPct val="90000"/>
              </a:lnSpc>
              <a:spcBef>
                <a:spcPts val="500"/>
              </a:spcBef>
              <a:spcAft>
                <a:spcPts val="0"/>
              </a:spcAft>
              <a:buClr>
                <a:srgbClr val="45515E"/>
              </a:buClr>
              <a:buSzPts val="2400"/>
              <a:buChar char="o"/>
            </a:pPr>
            <a:r>
              <a:rPr lang="en-US"/>
              <a:t>shoulder dystocia</a:t>
            </a:r>
            <a:endParaRPr/>
          </a:p>
          <a:p>
            <a:pPr indent="-228600" lvl="0" marL="228600" rtl="0" algn="l">
              <a:lnSpc>
                <a:spcPct val="90000"/>
              </a:lnSpc>
              <a:spcBef>
                <a:spcPts val="1000"/>
              </a:spcBef>
              <a:spcAft>
                <a:spcPts val="0"/>
              </a:spcAft>
              <a:buClr>
                <a:srgbClr val="45515E"/>
              </a:buClr>
              <a:buSzPts val="2800"/>
              <a:buChar char="❖"/>
            </a:pPr>
            <a:r>
              <a:rPr lang="en-US"/>
              <a:t>3 risk factors:</a:t>
            </a:r>
            <a:endParaRPr/>
          </a:p>
          <a:p>
            <a:pPr indent="-228600" lvl="1" marL="685800" rtl="0" algn="l">
              <a:lnSpc>
                <a:spcPct val="90000"/>
              </a:lnSpc>
              <a:spcBef>
                <a:spcPts val="500"/>
              </a:spcBef>
              <a:spcAft>
                <a:spcPts val="0"/>
              </a:spcAft>
              <a:buClr>
                <a:srgbClr val="45515E"/>
              </a:buClr>
              <a:buSzPts val="2400"/>
              <a:buChar char="o"/>
            </a:pPr>
            <a:r>
              <a:rPr lang="en-US"/>
              <a:t>Macrosomia, gestational DM, previous dystocia,mass </a:t>
            </a:r>
            <a:endParaRPr/>
          </a:p>
          <a:p>
            <a:pPr indent="-228600" lvl="0" marL="228600" rtl="0" algn="l">
              <a:lnSpc>
                <a:spcPct val="90000"/>
              </a:lnSpc>
              <a:spcBef>
                <a:spcPts val="1000"/>
              </a:spcBef>
              <a:spcAft>
                <a:spcPts val="0"/>
              </a:spcAft>
              <a:buClr>
                <a:srgbClr val="45515E"/>
              </a:buClr>
              <a:buSzPts val="2800"/>
              <a:buChar char="❖"/>
            </a:pPr>
            <a:r>
              <a:rPr lang="en-US"/>
              <a:t>2 initial manoeuvres:</a:t>
            </a:r>
            <a:endParaRPr/>
          </a:p>
          <a:p>
            <a:pPr indent="-228600" lvl="1" marL="685800" rtl="0" algn="l">
              <a:lnSpc>
                <a:spcPct val="90000"/>
              </a:lnSpc>
              <a:spcBef>
                <a:spcPts val="500"/>
              </a:spcBef>
              <a:spcAft>
                <a:spcPts val="0"/>
              </a:spcAft>
              <a:buClr>
                <a:srgbClr val="45515E"/>
              </a:buClr>
              <a:buSzPts val="2400"/>
              <a:buChar char="o"/>
            </a:pPr>
            <a:r>
              <a:rPr lang="en-US"/>
              <a:t>McRoberts and suprapubic pressure</a:t>
            </a:r>
            <a:endParaRPr/>
          </a:p>
          <a:p>
            <a:pPr indent="-228600" lvl="0" marL="228600" rtl="0" algn="l">
              <a:lnSpc>
                <a:spcPct val="90000"/>
              </a:lnSpc>
              <a:spcBef>
                <a:spcPts val="1000"/>
              </a:spcBef>
              <a:spcAft>
                <a:spcPts val="0"/>
              </a:spcAft>
              <a:buClr>
                <a:srgbClr val="45515E"/>
              </a:buClr>
              <a:buSzPts val="2800"/>
              <a:buChar char="❖"/>
            </a:pPr>
            <a:r>
              <a:rPr lang="en-US"/>
              <a:t>2 complications;</a:t>
            </a:r>
            <a:endParaRPr/>
          </a:p>
          <a:p>
            <a:pPr indent="-228600" lvl="1" marL="685800" rtl="0" algn="l">
              <a:lnSpc>
                <a:spcPct val="90000"/>
              </a:lnSpc>
              <a:spcBef>
                <a:spcPts val="500"/>
              </a:spcBef>
              <a:spcAft>
                <a:spcPts val="0"/>
              </a:spcAft>
              <a:buClr>
                <a:srgbClr val="45515E"/>
              </a:buClr>
              <a:buSzPts val="2400"/>
              <a:buChar char="o"/>
            </a:pPr>
            <a:r>
              <a:rPr lang="en-US"/>
              <a:t>Perineal and vaginal laceration, PPH</a:t>
            </a:r>
            <a:endParaRPr/>
          </a:p>
          <a:p>
            <a:pPr indent="-228600" lvl="1" marL="685800" rtl="0" algn="l">
              <a:lnSpc>
                <a:spcPct val="90000"/>
              </a:lnSpc>
              <a:spcBef>
                <a:spcPts val="500"/>
              </a:spcBef>
              <a:spcAft>
                <a:spcPts val="0"/>
              </a:spcAft>
              <a:buClr>
                <a:srgbClr val="45515E"/>
              </a:buClr>
              <a:buSzPts val="2400"/>
              <a:buChar char="o"/>
            </a:pPr>
            <a:r>
              <a:rPr lang="en-US"/>
              <a:t>brachial plexus injury</a:t>
            </a:r>
            <a:endParaRPr/>
          </a:p>
          <a:p>
            <a:pPr indent="-50800" lvl="0" marL="228600" rtl="0" algn="l">
              <a:lnSpc>
                <a:spcPct val="90000"/>
              </a:lnSpc>
              <a:spcBef>
                <a:spcPts val="1000"/>
              </a:spcBef>
              <a:spcAft>
                <a:spcPts val="0"/>
              </a:spcAft>
              <a:buClr>
                <a:srgbClr val="45515E"/>
              </a:buClr>
              <a:buSzPts val="2800"/>
              <a:buNone/>
            </a:pPr>
            <a:r>
              <a:t/>
            </a:r>
            <a:endParaRPr/>
          </a:p>
        </p:txBody>
      </p:sp>
      <p:pic>
        <p:nvPicPr>
          <p:cNvPr id="2721" name="Google Shape;2721;p300"/>
          <p:cNvPicPr preferRelativeResize="0"/>
          <p:nvPr/>
        </p:nvPicPr>
        <p:blipFill rotWithShape="1">
          <a:blip r:embed="rId3">
            <a:alphaModFix/>
          </a:blip>
          <a:srcRect b="0" l="0" r="0" t="0"/>
          <a:stretch/>
        </p:blipFill>
        <p:spPr>
          <a:xfrm>
            <a:off x="7005712" y="1581933"/>
            <a:ext cx="4348088" cy="3694134"/>
          </a:xfrm>
          <a:prstGeom prst="rect">
            <a:avLst/>
          </a:prstGeom>
          <a:noFill/>
          <a:ln>
            <a:noFill/>
          </a:ln>
        </p:spPr>
      </p:pic>
    </p:spTree>
  </p:cSld>
  <p:clrMapOvr>
    <a:masterClrMapping/>
  </p:clrMapOvr>
</p:sld>
</file>

<file path=ppt/slides/slide3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5" name="Shape 2725"/>
        <p:cNvGrpSpPr/>
        <p:nvPr/>
      </p:nvGrpSpPr>
      <p:grpSpPr>
        <a:xfrm>
          <a:off x="0" y="0"/>
          <a:ext cx="0" cy="0"/>
          <a:chOff x="0" y="0"/>
          <a:chExt cx="0" cy="0"/>
        </a:xfrm>
      </p:grpSpPr>
      <p:sp>
        <p:nvSpPr>
          <p:cNvPr id="2726" name="Google Shape;2726;p318"/>
          <p:cNvSpPr txBox="1"/>
          <p:nvPr>
            <p:ph type="ctrTitle"/>
          </p:nvPr>
        </p:nvSpPr>
        <p:spPr>
          <a:xfrm>
            <a:off x="1524000" y="1122363"/>
            <a:ext cx="9144000" cy="2387600"/>
          </a:xfrm>
          <a:prstGeom prst="rect">
            <a:avLst/>
          </a:prstGeom>
          <a:noFill/>
          <a:ln>
            <a:noFill/>
          </a:ln>
          <a:effectLst>
            <a:outerShdw blurRad="50800" rotWithShape="0" algn="t" dir="5400000" dist="38100">
              <a:srgbClr val="000000">
                <a:alpha val="40000"/>
              </a:srgbClr>
            </a:outerShdw>
          </a:effectLst>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6000"/>
              <a:buFont typeface="Arial Black"/>
              <a:buNone/>
            </a:pPr>
            <a:r>
              <a:rPr lang="en-US"/>
              <a:t>د.ناثر</a:t>
            </a:r>
            <a:endParaRPr/>
          </a:p>
        </p:txBody>
      </p:sp>
    </p:spTree>
  </p:cSld>
  <p:clrMapOvr>
    <a:masterClrMapping/>
  </p:clrMapOvr>
</p:sld>
</file>

<file path=ppt/slides/slide3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0" name="Shape 2730"/>
        <p:cNvGrpSpPr/>
        <p:nvPr/>
      </p:nvGrpSpPr>
      <p:grpSpPr>
        <a:xfrm>
          <a:off x="0" y="0"/>
          <a:ext cx="0" cy="0"/>
          <a:chOff x="0" y="0"/>
          <a:chExt cx="0" cy="0"/>
        </a:xfrm>
      </p:grpSpPr>
      <p:sp>
        <p:nvSpPr>
          <p:cNvPr id="2731" name="Google Shape;2731;p319"/>
          <p:cNvSpPr txBox="1"/>
          <p:nvPr>
            <p:ph type="title"/>
          </p:nvPr>
        </p:nvSpPr>
        <p:spPr>
          <a:xfrm>
            <a:off x="828040" y="39560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05D"/>
              </a:buClr>
              <a:buSzPts val="4400"/>
              <a:buFont typeface="Calibri"/>
              <a:buNone/>
            </a:pPr>
            <a:r>
              <a:rPr lang="en-US">
                <a:solidFill>
                  <a:srgbClr val="45505D"/>
                </a:solidFill>
              </a:rPr>
              <a:t>Aberrant Liquor Station 1</a:t>
            </a:r>
            <a:endParaRPr sz="4000">
              <a:solidFill>
                <a:srgbClr val="45505D"/>
              </a:solidFill>
            </a:endParaRPr>
          </a:p>
        </p:txBody>
      </p:sp>
      <p:sp>
        <p:nvSpPr>
          <p:cNvPr id="2732" name="Google Shape;2732;p319"/>
          <p:cNvSpPr txBox="1"/>
          <p:nvPr>
            <p:ph idx="1" type="body"/>
          </p:nvPr>
        </p:nvSpPr>
        <p:spPr>
          <a:xfrm>
            <a:off x="828040" y="1293150"/>
            <a:ext cx="6641906" cy="487193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5505D"/>
              </a:buClr>
              <a:buSzPts val="2400"/>
              <a:buNone/>
            </a:pPr>
            <a:r>
              <a:rPr b="1" lang="en-US" sz="2400">
                <a:solidFill>
                  <a:srgbClr val="45505D"/>
                </a:solidFill>
              </a:rPr>
              <a:t>U/S pic with 12 cm deepest vertical pocket</a:t>
            </a:r>
            <a:endParaRPr/>
          </a:p>
          <a:p>
            <a:pPr indent="-342900" lvl="0" marL="425450" rtl="0" algn="l">
              <a:lnSpc>
                <a:spcPct val="90000"/>
              </a:lnSpc>
              <a:spcBef>
                <a:spcPts val="1000"/>
              </a:spcBef>
              <a:spcAft>
                <a:spcPts val="0"/>
              </a:spcAft>
              <a:buClr>
                <a:srgbClr val="45505D"/>
              </a:buClr>
              <a:buSzPts val="2800"/>
              <a:buChar char="❖"/>
            </a:pPr>
            <a:r>
              <a:rPr b="1" lang="en-US">
                <a:solidFill>
                  <a:srgbClr val="45505D"/>
                </a:solidFill>
              </a:rPr>
              <a:t>what is the Dx?</a:t>
            </a:r>
            <a:endParaRPr b="1">
              <a:solidFill>
                <a:srgbClr val="45505D"/>
              </a:solidFill>
            </a:endParaRPr>
          </a:p>
          <a:p>
            <a:pPr indent="-342900" lvl="1" marL="882650" rtl="0" algn="l">
              <a:lnSpc>
                <a:spcPct val="90000"/>
              </a:lnSpc>
              <a:spcBef>
                <a:spcPts val="500"/>
              </a:spcBef>
              <a:spcAft>
                <a:spcPts val="0"/>
              </a:spcAft>
              <a:buClr>
                <a:srgbClr val="45505D"/>
              </a:buClr>
              <a:buSzPts val="2400"/>
              <a:buChar char="o"/>
            </a:pPr>
            <a:r>
              <a:rPr lang="en-US">
                <a:solidFill>
                  <a:srgbClr val="45505D"/>
                </a:solidFill>
              </a:rPr>
              <a:t>Polyhydramnios</a:t>
            </a:r>
            <a:endParaRPr b="1">
              <a:solidFill>
                <a:srgbClr val="45505D"/>
              </a:solidFill>
            </a:endParaRPr>
          </a:p>
          <a:p>
            <a:pPr indent="-342900" lvl="0" marL="425450" rtl="0" algn="l">
              <a:lnSpc>
                <a:spcPct val="90000"/>
              </a:lnSpc>
              <a:spcBef>
                <a:spcPts val="1000"/>
              </a:spcBef>
              <a:spcAft>
                <a:spcPts val="0"/>
              </a:spcAft>
              <a:buClr>
                <a:srgbClr val="45505D"/>
              </a:buClr>
              <a:buSzPts val="2400"/>
              <a:buChar char="❖"/>
            </a:pPr>
            <a:r>
              <a:rPr b="1" lang="en-US" sz="2400">
                <a:solidFill>
                  <a:srgbClr val="45505D"/>
                </a:solidFill>
              </a:rPr>
              <a:t>Give 4 complications</a:t>
            </a:r>
            <a:endParaRPr b="1" sz="2400">
              <a:solidFill>
                <a:srgbClr val="45505D"/>
              </a:solidFill>
            </a:endParaRPr>
          </a:p>
          <a:p>
            <a:pPr indent="-228600" lvl="1" marL="685800" rtl="0" algn="l">
              <a:lnSpc>
                <a:spcPct val="90000"/>
              </a:lnSpc>
              <a:spcBef>
                <a:spcPts val="500"/>
              </a:spcBef>
              <a:spcAft>
                <a:spcPts val="0"/>
              </a:spcAft>
              <a:buClr>
                <a:srgbClr val="45505D"/>
              </a:buClr>
              <a:buSzPts val="1700"/>
              <a:buChar char="o"/>
            </a:pPr>
            <a:r>
              <a:rPr lang="en-US" sz="2000">
                <a:solidFill>
                  <a:srgbClr val="45505D"/>
                </a:solidFill>
              </a:rPr>
              <a:t>Pre-labor rupture of membranes PROM, so preterm labor and premature birth.</a:t>
            </a:r>
            <a:endParaRPr/>
          </a:p>
          <a:p>
            <a:pPr indent="-228600" lvl="1" marL="685800" rtl="0" algn="l">
              <a:lnSpc>
                <a:spcPct val="90000"/>
              </a:lnSpc>
              <a:spcBef>
                <a:spcPts val="500"/>
              </a:spcBef>
              <a:spcAft>
                <a:spcPts val="0"/>
              </a:spcAft>
              <a:buClr>
                <a:srgbClr val="45505D"/>
              </a:buClr>
              <a:buSzPts val="1700"/>
              <a:buChar char="o"/>
            </a:pPr>
            <a:r>
              <a:rPr lang="en-US" sz="2000">
                <a:solidFill>
                  <a:srgbClr val="45505D"/>
                </a:solidFill>
              </a:rPr>
              <a:t>Placental abruption.</a:t>
            </a:r>
            <a:endParaRPr/>
          </a:p>
          <a:p>
            <a:pPr indent="-228600" lvl="1" marL="685800" rtl="0" algn="l">
              <a:lnSpc>
                <a:spcPct val="90000"/>
              </a:lnSpc>
              <a:spcBef>
                <a:spcPts val="500"/>
              </a:spcBef>
              <a:spcAft>
                <a:spcPts val="0"/>
              </a:spcAft>
              <a:buClr>
                <a:srgbClr val="45505D"/>
              </a:buClr>
              <a:buSzPts val="1700"/>
              <a:buChar char="o"/>
            </a:pPr>
            <a:r>
              <a:rPr lang="en-US" sz="2000">
                <a:solidFill>
                  <a:srgbClr val="45505D"/>
                </a:solidFill>
              </a:rPr>
              <a:t>Umbilical cord prolapse.</a:t>
            </a:r>
            <a:endParaRPr/>
          </a:p>
          <a:p>
            <a:pPr indent="-228600" lvl="1" marL="685800" rtl="0" algn="l">
              <a:lnSpc>
                <a:spcPct val="90000"/>
              </a:lnSpc>
              <a:spcBef>
                <a:spcPts val="500"/>
              </a:spcBef>
              <a:spcAft>
                <a:spcPts val="0"/>
              </a:spcAft>
              <a:buClr>
                <a:srgbClr val="45505D"/>
              </a:buClr>
              <a:buSzPts val="1700"/>
              <a:buChar char="o"/>
            </a:pPr>
            <a:r>
              <a:rPr lang="en-US" sz="2000">
                <a:solidFill>
                  <a:srgbClr val="45505D"/>
                </a:solidFill>
              </a:rPr>
              <a:t>Macrosomia.</a:t>
            </a:r>
            <a:endParaRPr/>
          </a:p>
          <a:p>
            <a:pPr indent="-228600" lvl="1" marL="685800" rtl="0" algn="l">
              <a:lnSpc>
                <a:spcPct val="90000"/>
              </a:lnSpc>
              <a:spcBef>
                <a:spcPts val="500"/>
              </a:spcBef>
              <a:spcAft>
                <a:spcPts val="0"/>
              </a:spcAft>
              <a:buClr>
                <a:srgbClr val="45505D"/>
              </a:buClr>
              <a:buSzPts val="1700"/>
              <a:buChar char="o"/>
            </a:pPr>
            <a:r>
              <a:rPr lang="en-US" sz="2000">
                <a:solidFill>
                  <a:srgbClr val="45505D"/>
                </a:solidFill>
              </a:rPr>
              <a:t>Maternal respiratory compromise.</a:t>
            </a:r>
            <a:endParaRPr/>
          </a:p>
          <a:p>
            <a:pPr indent="-228600" lvl="1" marL="685800" rtl="0" algn="l">
              <a:lnSpc>
                <a:spcPct val="90000"/>
              </a:lnSpc>
              <a:spcBef>
                <a:spcPts val="500"/>
              </a:spcBef>
              <a:spcAft>
                <a:spcPts val="0"/>
              </a:spcAft>
              <a:buClr>
                <a:srgbClr val="45505D"/>
              </a:buClr>
              <a:buSzPts val="1700"/>
              <a:buChar char="o"/>
            </a:pPr>
            <a:r>
              <a:rPr lang="en-US" sz="2000">
                <a:solidFill>
                  <a:srgbClr val="45505D"/>
                </a:solidFill>
              </a:rPr>
              <a:t>Fetal mal-position and mal-presentation.</a:t>
            </a:r>
            <a:endParaRPr/>
          </a:p>
          <a:p>
            <a:pPr indent="-228600" lvl="1" marL="685800" rtl="0" algn="l">
              <a:lnSpc>
                <a:spcPct val="90000"/>
              </a:lnSpc>
              <a:spcBef>
                <a:spcPts val="500"/>
              </a:spcBef>
              <a:spcAft>
                <a:spcPts val="0"/>
              </a:spcAft>
              <a:buClr>
                <a:srgbClr val="45505D"/>
              </a:buClr>
              <a:buSzPts val="1700"/>
              <a:buChar char="o"/>
            </a:pPr>
            <a:r>
              <a:rPr lang="en-US" sz="2000">
                <a:solidFill>
                  <a:srgbClr val="45505D"/>
                </a:solidFill>
              </a:rPr>
              <a:t>CS delivery and NICU admission.</a:t>
            </a:r>
            <a:endParaRPr/>
          </a:p>
          <a:p>
            <a:pPr indent="-228600" lvl="1" marL="685800" rtl="0" algn="l">
              <a:lnSpc>
                <a:spcPct val="90000"/>
              </a:lnSpc>
              <a:spcBef>
                <a:spcPts val="500"/>
              </a:spcBef>
              <a:spcAft>
                <a:spcPts val="0"/>
              </a:spcAft>
              <a:buClr>
                <a:srgbClr val="45505D"/>
              </a:buClr>
              <a:buSzPts val="1700"/>
              <a:buChar char="o"/>
            </a:pPr>
            <a:r>
              <a:rPr lang="en-US" sz="2000">
                <a:solidFill>
                  <a:srgbClr val="45505D"/>
                </a:solidFill>
              </a:rPr>
              <a:t>Still-birth and perinatal mortality.</a:t>
            </a:r>
            <a:endParaRPr/>
          </a:p>
          <a:p>
            <a:pPr indent="-190500" lvl="0" marL="425450" rtl="0" algn="l">
              <a:lnSpc>
                <a:spcPct val="90000"/>
              </a:lnSpc>
              <a:spcBef>
                <a:spcPts val="1000"/>
              </a:spcBef>
              <a:spcAft>
                <a:spcPts val="0"/>
              </a:spcAft>
              <a:buClr>
                <a:srgbClr val="45515E"/>
              </a:buClr>
              <a:buSzPts val="2400"/>
              <a:buNone/>
            </a:pPr>
            <a:r>
              <a:t/>
            </a:r>
            <a:endParaRPr b="1" sz="2400">
              <a:solidFill>
                <a:srgbClr val="45505D"/>
              </a:solidFill>
            </a:endParaRPr>
          </a:p>
          <a:p>
            <a:pPr indent="-190500" lvl="0" marL="425450" rtl="0" algn="l">
              <a:lnSpc>
                <a:spcPct val="90000"/>
              </a:lnSpc>
              <a:spcBef>
                <a:spcPts val="1000"/>
              </a:spcBef>
              <a:spcAft>
                <a:spcPts val="0"/>
              </a:spcAft>
              <a:buClr>
                <a:srgbClr val="45515E"/>
              </a:buClr>
              <a:buSzPts val="2400"/>
              <a:buNone/>
            </a:pPr>
            <a:r>
              <a:t/>
            </a:r>
            <a:endParaRPr sz="2400">
              <a:solidFill>
                <a:srgbClr val="45505D"/>
              </a:solidFill>
            </a:endParaRPr>
          </a:p>
        </p:txBody>
      </p:sp>
      <p:pic>
        <p:nvPicPr>
          <p:cNvPr id="2733" name="Google Shape;2733;p319"/>
          <p:cNvPicPr preferRelativeResize="0"/>
          <p:nvPr/>
        </p:nvPicPr>
        <p:blipFill rotWithShape="1">
          <a:blip r:embed="rId3">
            <a:alphaModFix/>
          </a:blip>
          <a:srcRect b="0" l="0" r="0" t="0"/>
          <a:stretch/>
        </p:blipFill>
        <p:spPr>
          <a:xfrm>
            <a:off x="7469946" y="1293150"/>
            <a:ext cx="3933517" cy="2946341"/>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7" name="Shape 2737"/>
        <p:cNvGrpSpPr/>
        <p:nvPr/>
      </p:nvGrpSpPr>
      <p:grpSpPr>
        <a:xfrm>
          <a:off x="0" y="0"/>
          <a:ext cx="0" cy="0"/>
          <a:chOff x="0" y="0"/>
          <a:chExt cx="0" cy="0"/>
        </a:xfrm>
      </p:grpSpPr>
      <p:graphicFrame>
        <p:nvGraphicFramePr>
          <p:cNvPr id="2738" name="Google Shape;2738;p320"/>
          <p:cNvGraphicFramePr/>
          <p:nvPr/>
        </p:nvGraphicFramePr>
        <p:xfrm>
          <a:off x="838200" y="1693716"/>
          <a:ext cx="3000000" cy="3000000"/>
        </p:xfrm>
        <a:graphic>
          <a:graphicData uri="http://schemas.openxmlformats.org/drawingml/2006/table">
            <a:tbl>
              <a:tblPr bandRow="1" firstRow="1">
                <a:noFill/>
                <a:tableStyleId>{B83724F5-1EE0-4DAF-A18B-D7C001F5DA8E}</a:tableStyleId>
              </a:tblPr>
              <a:tblGrid>
                <a:gridCol w="3697775"/>
                <a:gridCol w="6858325"/>
              </a:tblGrid>
              <a:tr h="327025">
                <a:tc>
                  <a:txBody>
                    <a:bodyPr/>
                    <a:lstStyle/>
                    <a:p>
                      <a:pPr indent="0" lvl="0" marL="0" marR="0" rtl="0" algn="l">
                        <a:spcBef>
                          <a:spcPts val="0"/>
                        </a:spcBef>
                        <a:spcAft>
                          <a:spcPts val="0"/>
                        </a:spcAft>
                        <a:buNone/>
                      </a:pPr>
                      <a:r>
                        <a:rPr lang="en-US" sz="2300"/>
                        <a:t>Maternal Etiology</a:t>
                      </a:r>
                      <a:endParaRPr/>
                    </a:p>
                  </a:txBody>
                  <a:tcPr marT="37775" marB="37775" marR="91450" marL="91450"/>
                </a:tc>
                <a:tc>
                  <a:txBody>
                    <a:bodyPr/>
                    <a:lstStyle/>
                    <a:p>
                      <a:pPr indent="0" lvl="0" marL="0" marR="0" rtl="0" algn="l">
                        <a:spcBef>
                          <a:spcPts val="0"/>
                        </a:spcBef>
                        <a:spcAft>
                          <a:spcPts val="0"/>
                        </a:spcAft>
                        <a:buNone/>
                      </a:pPr>
                      <a:r>
                        <a:rPr lang="en-US" sz="2300"/>
                        <a:t>Materno-Fetal Etiology</a:t>
                      </a:r>
                      <a:endParaRPr/>
                    </a:p>
                  </a:txBody>
                  <a:tcPr marT="37775" marB="37775" marR="91450" marL="91450"/>
                </a:tc>
              </a:tr>
              <a:tr h="3212450">
                <a:tc>
                  <a:txBody>
                    <a:bodyPr/>
                    <a:lstStyle/>
                    <a:p>
                      <a:pPr indent="-342900" lvl="0" marL="482600" marR="0" rtl="0" algn="l">
                        <a:lnSpc>
                          <a:spcPct val="100000"/>
                        </a:lnSpc>
                        <a:spcBef>
                          <a:spcPts val="0"/>
                        </a:spcBef>
                        <a:spcAft>
                          <a:spcPts val="0"/>
                        </a:spcAft>
                        <a:buClr>
                          <a:schemeClr val="dk1"/>
                        </a:buClr>
                        <a:buSzPts val="1800"/>
                        <a:buFont typeface="Noto Sans Symbols"/>
                        <a:buChar char="❖"/>
                      </a:pPr>
                      <a:r>
                        <a:rPr b="1" lang="en-US" sz="2000" u="none" cap="none" strike="noStrike">
                          <a:solidFill>
                            <a:srgbClr val="45505D"/>
                          </a:solidFill>
                          <a:latin typeface="Calibri"/>
                          <a:ea typeface="Calibri"/>
                          <a:cs typeface="Calibri"/>
                          <a:sym typeface="Calibri"/>
                        </a:rPr>
                        <a:t>Maternal DM</a:t>
                      </a:r>
                      <a:endParaRPr b="1" sz="1600" u="none" cap="none" strike="noStrike">
                        <a:solidFill>
                          <a:srgbClr val="45505D"/>
                        </a:solidFill>
                        <a:latin typeface="Calibri"/>
                        <a:ea typeface="Calibri"/>
                        <a:cs typeface="Calibri"/>
                        <a:sym typeface="Calibri"/>
                      </a:endParaRPr>
                    </a:p>
                    <a:p>
                      <a:pPr indent="-317500" lvl="0" marL="746125" marR="0" rtl="0" algn="l">
                        <a:lnSpc>
                          <a:spcPct val="100000"/>
                        </a:lnSpc>
                        <a:spcBef>
                          <a:spcPts val="0"/>
                        </a:spcBef>
                        <a:spcAft>
                          <a:spcPts val="0"/>
                        </a:spcAft>
                        <a:buClr>
                          <a:srgbClr val="1D0D8D"/>
                        </a:buClr>
                        <a:buSzPts val="1800"/>
                        <a:buFont typeface="Courier New"/>
                        <a:buChar char="o"/>
                      </a:pPr>
                      <a:r>
                        <a:rPr b="0" lang="en-US" sz="1600" u="none" cap="none" strike="noStrike">
                          <a:solidFill>
                            <a:srgbClr val="45505D"/>
                          </a:solidFill>
                          <a:latin typeface="Calibri"/>
                          <a:ea typeface="Calibri"/>
                          <a:cs typeface="Calibri"/>
                          <a:sym typeface="Calibri"/>
                        </a:rPr>
                        <a:t>Fetal hyperglycemia</a:t>
                      </a:r>
                      <a:endParaRPr/>
                    </a:p>
                    <a:p>
                      <a:pPr indent="-317500" lvl="0" marL="746125" marR="0" rtl="0" algn="l">
                        <a:lnSpc>
                          <a:spcPct val="100000"/>
                        </a:lnSpc>
                        <a:spcBef>
                          <a:spcPts val="0"/>
                        </a:spcBef>
                        <a:spcAft>
                          <a:spcPts val="0"/>
                        </a:spcAft>
                        <a:buClr>
                          <a:srgbClr val="1D0D8D"/>
                        </a:buClr>
                        <a:buSzPts val="1800"/>
                        <a:buFont typeface="Courier New"/>
                        <a:buChar char="o"/>
                      </a:pPr>
                      <a:r>
                        <a:rPr b="0" lang="en-US" sz="1600" u="none" cap="none" strike="noStrike">
                          <a:solidFill>
                            <a:srgbClr val="45505D"/>
                          </a:solidFill>
                          <a:latin typeface="Calibri"/>
                          <a:ea typeface="Calibri"/>
                          <a:cs typeface="Calibri"/>
                          <a:sym typeface="Calibri"/>
                        </a:rPr>
                        <a:t>Fetal polyuria  </a:t>
                      </a:r>
                      <a:endParaRPr b="0" sz="1600" u="none" cap="none" strike="noStrike">
                        <a:solidFill>
                          <a:srgbClr val="45505D"/>
                        </a:solidFill>
                        <a:latin typeface="Calibri"/>
                        <a:ea typeface="Calibri"/>
                        <a:cs typeface="Calibri"/>
                        <a:sym typeface="Calibri"/>
                      </a:endParaRPr>
                    </a:p>
                  </a:txBody>
                  <a:tcPr marT="37775" marB="37775" marR="91450" marL="91450"/>
                </a:tc>
                <a:tc>
                  <a:txBody>
                    <a:bodyPr/>
                    <a:lstStyle/>
                    <a:p>
                      <a:pPr indent="-514350" lvl="0" marL="514350" marR="0" rtl="0" algn="l">
                        <a:lnSpc>
                          <a:spcPct val="100000"/>
                        </a:lnSpc>
                        <a:spcBef>
                          <a:spcPts val="0"/>
                        </a:spcBef>
                        <a:spcAft>
                          <a:spcPts val="0"/>
                        </a:spcAft>
                        <a:buClr>
                          <a:srgbClr val="000000"/>
                        </a:buClr>
                        <a:buSzPts val="2000"/>
                        <a:buFont typeface="Noto Sans Symbols"/>
                        <a:buChar char="❖"/>
                      </a:pPr>
                      <a:r>
                        <a:rPr b="1" lang="en-US" sz="2000">
                          <a:solidFill>
                            <a:srgbClr val="45505D"/>
                          </a:solidFill>
                          <a:latin typeface="Calibri"/>
                          <a:ea typeface="Calibri"/>
                          <a:cs typeface="Calibri"/>
                          <a:sym typeface="Calibri"/>
                        </a:rPr>
                        <a:t>Multiple gestation</a:t>
                      </a:r>
                      <a:endParaRPr/>
                    </a:p>
                    <a:p>
                      <a:pPr indent="-285750" lvl="0" marL="520700" marR="0" rtl="0" algn="l">
                        <a:spcBef>
                          <a:spcPts val="0"/>
                        </a:spcBef>
                        <a:spcAft>
                          <a:spcPts val="0"/>
                        </a:spcAft>
                        <a:buClr>
                          <a:srgbClr val="45505D"/>
                        </a:buClr>
                        <a:buSzPts val="1800"/>
                        <a:buFont typeface="Courier New"/>
                        <a:buChar char="o"/>
                      </a:pPr>
                      <a:r>
                        <a:rPr lang="en-US" sz="1800" u="sng">
                          <a:solidFill>
                            <a:srgbClr val="45505D"/>
                          </a:solidFill>
                          <a:latin typeface="Calibri"/>
                          <a:ea typeface="Calibri"/>
                          <a:cs typeface="Calibri"/>
                          <a:sym typeface="Calibri"/>
                        </a:rPr>
                        <a:t>Twin gestation with twin-to twin transfusion syndrome</a:t>
                      </a:r>
                      <a:endParaRPr/>
                    </a:p>
                    <a:p>
                      <a:pPr indent="-285750" lvl="0" marL="520700" marR="0" rtl="0" algn="l">
                        <a:spcBef>
                          <a:spcPts val="0"/>
                        </a:spcBef>
                        <a:spcAft>
                          <a:spcPts val="0"/>
                        </a:spcAft>
                        <a:buClr>
                          <a:srgbClr val="45505D"/>
                        </a:buClr>
                        <a:buSzPts val="1800"/>
                        <a:buFont typeface="Courier New"/>
                        <a:buChar char="o"/>
                      </a:pPr>
                      <a:r>
                        <a:rPr lang="en-US" sz="1800">
                          <a:solidFill>
                            <a:srgbClr val="45505D"/>
                          </a:solidFill>
                          <a:latin typeface="Calibri"/>
                          <a:ea typeface="Calibri"/>
                          <a:cs typeface="Calibri"/>
                          <a:sym typeface="Calibri"/>
                        </a:rPr>
                        <a:t> (increased amniotic fluid in the recipient twin and decreased amniotic fluid in the donor) </a:t>
                      </a:r>
                      <a:endParaRPr/>
                    </a:p>
                    <a:p>
                      <a:pPr indent="-285750" lvl="0" marL="520700" marR="0" rtl="0" algn="l">
                        <a:spcBef>
                          <a:spcPts val="0"/>
                        </a:spcBef>
                        <a:spcAft>
                          <a:spcPts val="0"/>
                        </a:spcAft>
                        <a:buClr>
                          <a:srgbClr val="45505D"/>
                        </a:buClr>
                        <a:buSzPts val="1800"/>
                        <a:buFont typeface="Courier New"/>
                        <a:buChar char="o"/>
                      </a:pPr>
                      <a:r>
                        <a:rPr lang="en-US" sz="1800">
                          <a:solidFill>
                            <a:srgbClr val="45505D"/>
                          </a:solidFill>
                          <a:latin typeface="Calibri"/>
                          <a:ea typeface="Calibri"/>
                          <a:cs typeface="Calibri"/>
                          <a:sym typeface="Calibri"/>
                        </a:rPr>
                        <a:t>or</a:t>
                      </a:r>
                      <a:endParaRPr/>
                    </a:p>
                    <a:p>
                      <a:pPr indent="-285750" lvl="0" marL="520700" marR="0" rtl="0" algn="l">
                        <a:spcBef>
                          <a:spcPts val="0"/>
                        </a:spcBef>
                        <a:spcAft>
                          <a:spcPts val="0"/>
                        </a:spcAft>
                        <a:buClr>
                          <a:srgbClr val="45505D"/>
                        </a:buClr>
                        <a:buSzPts val="1800"/>
                        <a:buFont typeface="Courier New"/>
                        <a:buChar char="o"/>
                      </a:pPr>
                      <a:r>
                        <a:rPr lang="en-US" sz="1800">
                          <a:solidFill>
                            <a:srgbClr val="45505D"/>
                          </a:solidFill>
                          <a:latin typeface="Calibri"/>
                          <a:ea typeface="Calibri"/>
                          <a:cs typeface="Calibri"/>
                          <a:sym typeface="Calibri"/>
                        </a:rPr>
                        <a:t> multiple gestations affect 10% of MCDA  due to vascular anastomosis and blood flow imbalance</a:t>
                      </a:r>
                      <a:endParaRPr/>
                    </a:p>
                    <a:p>
                      <a:pPr indent="-514350" lvl="0" marL="514350" marR="0" rtl="0" algn="l">
                        <a:spcBef>
                          <a:spcPts val="0"/>
                        </a:spcBef>
                        <a:spcAft>
                          <a:spcPts val="0"/>
                        </a:spcAft>
                        <a:buClr>
                          <a:srgbClr val="45505D"/>
                        </a:buClr>
                        <a:buSzPts val="2000"/>
                        <a:buFont typeface="Noto Sans Symbols"/>
                        <a:buChar char="❖"/>
                      </a:pPr>
                      <a:r>
                        <a:rPr b="1" lang="en-US" sz="2000">
                          <a:solidFill>
                            <a:srgbClr val="45505D"/>
                          </a:solidFill>
                          <a:latin typeface="Calibri"/>
                          <a:ea typeface="Calibri"/>
                          <a:cs typeface="Calibri"/>
                          <a:sym typeface="Calibri"/>
                        </a:rPr>
                        <a:t>Chorioangioma.</a:t>
                      </a:r>
                      <a:endParaRPr/>
                    </a:p>
                    <a:p>
                      <a:pPr indent="-342900" lvl="0" marL="342900" marR="0" rtl="0" algn="l">
                        <a:lnSpc>
                          <a:spcPct val="100000"/>
                        </a:lnSpc>
                        <a:spcBef>
                          <a:spcPts val="0"/>
                        </a:spcBef>
                        <a:spcAft>
                          <a:spcPts val="0"/>
                        </a:spcAft>
                        <a:buClr>
                          <a:srgbClr val="45505D"/>
                        </a:buClr>
                        <a:buSzPts val="2000"/>
                        <a:buFont typeface="Noto Sans Symbols"/>
                        <a:buChar char="❖"/>
                      </a:pPr>
                      <a:r>
                        <a:rPr b="1" i="0" lang="en-US" sz="2000" u="none" cap="none" strike="noStrike">
                          <a:solidFill>
                            <a:srgbClr val="45505D"/>
                          </a:solidFill>
                          <a:latin typeface="Calibri"/>
                          <a:ea typeface="Calibri"/>
                          <a:cs typeface="Calibri"/>
                          <a:sym typeface="Calibri"/>
                        </a:rPr>
                        <a:t>   Blood incompatibilities ( Rh iso-immunization / Erythroblastosis Fetalis )</a:t>
                      </a:r>
                      <a:endParaRPr/>
                    </a:p>
                  </a:txBody>
                  <a:tcPr marT="37775" marB="37775" marR="91450" marL="91450"/>
                </a:tc>
              </a:tr>
            </a:tbl>
          </a:graphicData>
        </a:graphic>
      </p:graphicFrame>
      <p:sp>
        <p:nvSpPr>
          <p:cNvPr id="2739" name="Google Shape;2739;p320"/>
          <p:cNvSpPr txBox="1"/>
          <p:nvPr/>
        </p:nvSpPr>
        <p:spPr>
          <a:xfrm>
            <a:off x="817943" y="1148980"/>
            <a:ext cx="7130427" cy="523220"/>
          </a:xfrm>
          <a:prstGeom prst="rect">
            <a:avLst/>
          </a:prstGeom>
          <a:noFill/>
          <a:ln>
            <a:noFill/>
          </a:ln>
        </p:spPr>
        <p:txBody>
          <a:bodyPr anchorCtr="0" anchor="t" bIns="45700" lIns="91425" spcFirstLastPara="1" rIns="91425" wrap="square" tIns="45700">
            <a:spAutoFit/>
          </a:bodyPr>
          <a:lstStyle/>
          <a:p>
            <a:pPr indent="-457200" lvl="0" marL="539750" marR="0" rtl="0" algn="l">
              <a:spcBef>
                <a:spcPts val="0"/>
              </a:spcBef>
              <a:spcAft>
                <a:spcPts val="0"/>
              </a:spcAft>
              <a:buClr>
                <a:srgbClr val="45505D"/>
              </a:buClr>
              <a:buSzPts val="2800"/>
              <a:buFont typeface="Arial"/>
              <a:buChar char="•"/>
            </a:pPr>
            <a:r>
              <a:rPr b="1" lang="en-US" sz="2800">
                <a:solidFill>
                  <a:srgbClr val="45505D"/>
                </a:solidFill>
                <a:latin typeface="Calibri"/>
                <a:ea typeface="Calibri"/>
                <a:cs typeface="Calibri"/>
                <a:sym typeface="Calibri"/>
              </a:rPr>
              <a:t>Give 2 maternal causes and 2 fetal causes ?</a:t>
            </a:r>
            <a:endParaRPr/>
          </a:p>
        </p:txBody>
      </p:sp>
      <p:sp>
        <p:nvSpPr>
          <p:cNvPr id="2740" name="Google Shape;2740;p320"/>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Station 1 Cont.</a:t>
            </a:r>
            <a:endParaRPr/>
          </a:p>
        </p:txBody>
      </p:sp>
    </p:spTree>
  </p:cSld>
  <p:clrMapOvr>
    <a:masterClrMapping/>
  </p:clrMapOvr>
</p:sld>
</file>

<file path=ppt/slides/slide3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4" name="Shape 2744"/>
        <p:cNvGrpSpPr/>
        <p:nvPr/>
      </p:nvGrpSpPr>
      <p:grpSpPr>
        <a:xfrm>
          <a:off x="0" y="0"/>
          <a:ext cx="0" cy="0"/>
          <a:chOff x="0" y="0"/>
          <a:chExt cx="0" cy="0"/>
        </a:xfrm>
      </p:grpSpPr>
      <p:sp>
        <p:nvSpPr>
          <p:cNvPr id="2745" name="Google Shape;2745;p321"/>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Station 1 Cont.</a:t>
            </a:r>
            <a:endParaRPr/>
          </a:p>
        </p:txBody>
      </p:sp>
      <p:graphicFrame>
        <p:nvGraphicFramePr>
          <p:cNvPr id="2746" name="Google Shape;2746;p321"/>
          <p:cNvGraphicFramePr/>
          <p:nvPr/>
        </p:nvGraphicFramePr>
        <p:xfrm>
          <a:off x="769916" y="1222464"/>
          <a:ext cx="3000000" cy="3000000"/>
        </p:xfrm>
        <a:graphic>
          <a:graphicData uri="http://schemas.openxmlformats.org/drawingml/2006/table">
            <a:tbl>
              <a:tblPr bandRow="1" firstRow="1">
                <a:noFill/>
                <a:tableStyleId>{B83724F5-1EE0-4DAF-A18B-D7C001F5DA8E}</a:tableStyleId>
              </a:tblPr>
              <a:tblGrid>
                <a:gridCol w="3415025"/>
                <a:gridCol w="2917475"/>
                <a:gridCol w="4319675"/>
              </a:tblGrid>
              <a:tr h="493800">
                <a:tc gridSpan="3">
                  <a:txBody>
                    <a:bodyPr/>
                    <a:lstStyle/>
                    <a:p>
                      <a:pPr indent="0" lvl="0" marL="0" marR="0" rtl="0" algn="ctr">
                        <a:lnSpc>
                          <a:spcPct val="100000"/>
                        </a:lnSpc>
                        <a:spcBef>
                          <a:spcPts val="0"/>
                        </a:spcBef>
                        <a:spcAft>
                          <a:spcPts val="0"/>
                        </a:spcAft>
                        <a:buClr>
                          <a:schemeClr val="lt1"/>
                        </a:buClr>
                        <a:buSzPts val="2800"/>
                        <a:buFont typeface="Calibri"/>
                        <a:buNone/>
                      </a:pPr>
                      <a:r>
                        <a:rPr b="1" lang="en-US" sz="2800">
                          <a:solidFill>
                            <a:schemeClr val="lt1"/>
                          </a:solidFill>
                          <a:latin typeface="Calibri"/>
                          <a:ea typeface="Calibri"/>
                          <a:cs typeface="Calibri"/>
                          <a:sym typeface="Calibri"/>
                        </a:rPr>
                        <a:t>Fetal Etiology</a:t>
                      </a:r>
                      <a:endParaRPr/>
                    </a:p>
                  </a:txBody>
                  <a:tcPr marT="45725" marB="45725" marR="91450" marL="91450"/>
                </a:tc>
                <a:tc hMerge="1"/>
                <a:tc hMerge="1"/>
              </a:tr>
              <a:tr h="2112125">
                <a:tc>
                  <a:txBody>
                    <a:bodyPr/>
                    <a:lstStyle/>
                    <a:p>
                      <a:pPr indent="-342900" lvl="0" marL="342900" marR="0" rtl="0" algn="l">
                        <a:lnSpc>
                          <a:spcPct val="100000"/>
                        </a:lnSpc>
                        <a:spcBef>
                          <a:spcPts val="0"/>
                        </a:spcBef>
                        <a:spcAft>
                          <a:spcPts val="0"/>
                        </a:spcAft>
                        <a:buClr>
                          <a:srgbClr val="000000"/>
                        </a:buClr>
                        <a:buSzPts val="2400"/>
                        <a:buFont typeface="Noto Sans Symbols"/>
                        <a:buChar char="❖"/>
                      </a:pPr>
                      <a:r>
                        <a:rPr b="1" lang="en-US" sz="2400">
                          <a:solidFill>
                            <a:srgbClr val="45515E"/>
                          </a:solidFill>
                          <a:latin typeface="Calibri"/>
                          <a:ea typeface="Calibri"/>
                          <a:cs typeface="Calibri"/>
                          <a:sym typeface="Calibri"/>
                        </a:rPr>
                        <a:t>swallowing defect</a:t>
                      </a:r>
                      <a:endParaRPr/>
                    </a:p>
                    <a:p>
                      <a:pPr indent="-342900" lvl="0" marL="520700" marR="0" rtl="0" algn="l">
                        <a:lnSpc>
                          <a:spcPct val="100000"/>
                        </a:lnSpc>
                        <a:spcBef>
                          <a:spcPts val="0"/>
                        </a:spcBef>
                        <a:spcAft>
                          <a:spcPts val="0"/>
                        </a:spcAft>
                        <a:buClr>
                          <a:srgbClr val="000000"/>
                        </a:buClr>
                        <a:buSzPts val="2000"/>
                        <a:buFont typeface="Courier New"/>
                        <a:buChar char="o"/>
                      </a:pPr>
                      <a:r>
                        <a:rPr b="0" lang="en-US" sz="2000">
                          <a:solidFill>
                            <a:srgbClr val="45515E"/>
                          </a:solidFill>
                          <a:latin typeface="Calibri"/>
                          <a:ea typeface="Calibri"/>
                          <a:cs typeface="Calibri"/>
                          <a:sym typeface="Calibri"/>
                        </a:rPr>
                        <a:t>CNS abnormalities and neuromuscular diseases that cause swallowing dysfunction </a:t>
                      </a:r>
                      <a:endParaRPr/>
                    </a:p>
                    <a:p>
                      <a:pPr indent="-342900" lvl="0" marL="520700" marR="0" rtl="0" algn="l">
                        <a:spcBef>
                          <a:spcPts val="0"/>
                        </a:spcBef>
                        <a:spcAft>
                          <a:spcPts val="0"/>
                        </a:spcAft>
                        <a:buClr>
                          <a:srgbClr val="45515E"/>
                        </a:buClr>
                        <a:buSzPts val="2000"/>
                        <a:buFont typeface="Courier New"/>
                        <a:buChar char="o"/>
                      </a:pPr>
                      <a:r>
                        <a:rPr b="0" lang="en-US" sz="2000">
                          <a:solidFill>
                            <a:srgbClr val="45515E"/>
                          </a:solidFill>
                          <a:latin typeface="Calibri"/>
                          <a:ea typeface="Calibri"/>
                          <a:cs typeface="Calibri"/>
                          <a:sym typeface="Calibri"/>
                        </a:rPr>
                        <a:t>Ex : anencephaly </a:t>
                      </a:r>
                      <a:endParaRPr/>
                    </a:p>
                    <a:p>
                      <a:pPr indent="-215900" lvl="0" marL="342900" marR="0" rtl="0" algn="l">
                        <a:spcBef>
                          <a:spcPts val="0"/>
                        </a:spcBef>
                        <a:spcAft>
                          <a:spcPts val="0"/>
                        </a:spcAft>
                        <a:buClr>
                          <a:schemeClr val="dk1"/>
                        </a:buClr>
                        <a:buSzPts val="2000"/>
                        <a:buFont typeface="Noto Sans Symbols"/>
                        <a:buNone/>
                      </a:pPr>
                      <a:r>
                        <a:t/>
                      </a:r>
                      <a:endParaRPr b="0" sz="2000">
                        <a:solidFill>
                          <a:srgbClr val="45515E"/>
                        </a:solidFill>
                      </a:endParaRPr>
                    </a:p>
                  </a:txBody>
                  <a:tcPr marT="45725" marB="45725" marR="91450" marL="91450"/>
                </a:tc>
                <a:tc>
                  <a:txBody>
                    <a:bodyPr/>
                    <a:lstStyle/>
                    <a:p>
                      <a:pPr indent="-342900" lvl="0" marL="342900" marR="0" rtl="0" algn="l">
                        <a:lnSpc>
                          <a:spcPct val="100000"/>
                        </a:lnSpc>
                        <a:spcBef>
                          <a:spcPts val="0"/>
                        </a:spcBef>
                        <a:spcAft>
                          <a:spcPts val="0"/>
                        </a:spcAft>
                        <a:buClr>
                          <a:srgbClr val="45515E"/>
                        </a:buClr>
                        <a:buSzPts val="2400"/>
                        <a:buFont typeface="Noto Sans Symbols"/>
                        <a:buChar char="❖"/>
                      </a:pPr>
                      <a:r>
                        <a:rPr b="1" lang="en-US" sz="2400">
                          <a:solidFill>
                            <a:srgbClr val="45515E"/>
                          </a:solidFill>
                          <a:latin typeface="Calibri"/>
                          <a:ea typeface="Calibri"/>
                          <a:cs typeface="Calibri"/>
                          <a:sym typeface="Calibri"/>
                        </a:rPr>
                        <a:t>Extrinsic intestinal compression </a:t>
                      </a:r>
                      <a:r>
                        <a:rPr b="0" lang="en-US" sz="2000">
                          <a:solidFill>
                            <a:srgbClr val="45515E"/>
                          </a:solidFill>
                          <a:latin typeface="Calibri"/>
                          <a:ea typeface="Calibri"/>
                          <a:cs typeface="Calibri"/>
                          <a:sym typeface="Calibri"/>
                        </a:rPr>
                        <a:t>(diaphragmatic hernia or masses within the thorax and mediastinum) </a:t>
                      </a:r>
                      <a:endParaRPr/>
                    </a:p>
                    <a:p>
                      <a:pPr indent="-215900" lvl="0" marL="342900" marR="0" rtl="0" algn="l">
                        <a:spcBef>
                          <a:spcPts val="0"/>
                        </a:spcBef>
                        <a:spcAft>
                          <a:spcPts val="0"/>
                        </a:spcAft>
                        <a:buClr>
                          <a:schemeClr val="dk1"/>
                        </a:buClr>
                        <a:buSzPts val="2000"/>
                        <a:buFont typeface="Noto Sans Symbols"/>
                        <a:buNone/>
                      </a:pPr>
                      <a:r>
                        <a:t/>
                      </a:r>
                      <a:endParaRPr b="0" sz="2000">
                        <a:solidFill>
                          <a:srgbClr val="45515E"/>
                        </a:solidFill>
                      </a:endParaRPr>
                    </a:p>
                  </a:txBody>
                  <a:tcPr marT="45725" marB="45725" marR="91450" marL="91450"/>
                </a:tc>
                <a:tc>
                  <a:txBody>
                    <a:bodyPr/>
                    <a:lstStyle/>
                    <a:p>
                      <a:pPr indent="-342900" lvl="0" marL="342900" marR="0" rtl="0" algn="l">
                        <a:lnSpc>
                          <a:spcPct val="100000"/>
                        </a:lnSpc>
                        <a:spcBef>
                          <a:spcPts val="0"/>
                        </a:spcBef>
                        <a:spcAft>
                          <a:spcPts val="0"/>
                        </a:spcAft>
                        <a:buClr>
                          <a:srgbClr val="45515E"/>
                        </a:buClr>
                        <a:buSzPts val="2400"/>
                        <a:buFont typeface="Noto Sans Symbols"/>
                        <a:buChar char="❖"/>
                      </a:pPr>
                      <a:r>
                        <a:rPr b="1" lang="en-US" sz="2400">
                          <a:solidFill>
                            <a:srgbClr val="45515E"/>
                          </a:solidFill>
                          <a:latin typeface="Calibri"/>
                          <a:ea typeface="Calibri"/>
                          <a:cs typeface="Calibri"/>
                          <a:sym typeface="Calibri"/>
                        </a:rPr>
                        <a:t>Fetal akinesia syndrome </a:t>
                      </a:r>
                      <a:endParaRPr/>
                    </a:p>
                    <a:p>
                      <a:pPr indent="-342900" lvl="0" marL="520700" marR="0" rtl="0" algn="l">
                        <a:lnSpc>
                          <a:spcPct val="100000"/>
                        </a:lnSpc>
                        <a:spcBef>
                          <a:spcPts val="0"/>
                        </a:spcBef>
                        <a:spcAft>
                          <a:spcPts val="0"/>
                        </a:spcAft>
                        <a:buClr>
                          <a:srgbClr val="45515E"/>
                        </a:buClr>
                        <a:buSzPts val="2000"/>
                        <a:buFont typeface="Courier New"/>
                        <a:buChar char="o"/>
                      </a:pPr>
                      <a:r>
                        <a:rPr b="0" lang="en-US" sz="2000">
                          <a:solidFill>
                            <a:srgbClr val="45515E"/>
                          </a:solidFill>
                          <a:latin typeface="Calibri"/>
                          <a:ea typeface="Calibri"/>
                          <a:cs typeface="Calibri"/>
                          <a:sym typeface="Calibri"/>
                        </a:rPr>
                        <a:t>with absence of swallowing</a:t>
                      </a:r>
                      <a:endParaRPr/>
                    </a:p>
                    <a:p>
                      <a:pPr indent="-215900" lvl="0" marL="342900" marR="0" rtl="0" algn="l">
                        <a:spcBef>
                          <a:spcPts val="0"/>
                        </a:spcBef>
                        <a:spcAft>
                          <a:spcPts val="0"/>
                        </a:spcAft>
                        <a:buClr>
                          <a:schemeClr val="dk1"/>
                        </a:buClr>
                        <a:buSzPts val="2000"/>
                        <a:buFont typeface="Noto Sans Symbols"/>
                        <a:buNone/>
                      </a:pPr>
                      <a:r>
                        <a:t/>
                      </a:r>
                      <a:endParaRPr b="0" sz="2000">
                        <a:solidFill>
                          <a:srgbClr val="45515E"/>
                        </a:solidFill>
                      </a:endParaRPr>
                    </a:p>
                  </a:txBody>
                  <a:tcPr marT="45725" marB="45725" marR="91450" marL="91450"/>
                </a:tc>
              </a:tr>
              <a:tr h="2337425">
                <a:tc>
                  <a:txBody>
                    <a:bodyPr/>
                    <a:lstStyle/>
                    <a:p>
                      <a:pPr indent="-342900" lvl="0" marL="342900" marR="0" rtl="0" algn="l">
                        <a:spcBef>
                          <a:spcPts val="0"/>
                        </a:spcBef>
                        <a:spcAft>
                          <a:spcPts val="0"/>
                        </a:spcAft>
                        <a:buClr>
                          <a:srgbClr val="45515E"/>
                        </a:buClr>
                        <a:buSzPts val="2400"/>
                        <a:buFont typeface="Noto Sans Symbols"/>
                        <a:buChar char="❖"/>
                      </a:pPr>
                      <a:r>
                        <a:rPr b="1" lang="en-US" sz="2400">
                          <a:solidFill>
                            <a:srgbClr val="45515E"/>
                          </a:solidFill>
                          <a:latin typeface="Calibri"/>
                          <a:ea typeface="Calibri"/>
                          <a:cs typeface="Calibri"/>
                          <a:sym typeface="Calibri"/>
                        </a:rPr>
                        <a:t>Congenital anomalies </a:t>
                      </a:r>
                      <a:endParaRPr/>
                    </a:p>
                    <a:p>
                      <a:pPr indent="-342900" lvl="0" marL="463550" marR="0" rtl="0" algn="l">
                        <a:spcBef>
                          <a:spcPts val="0"/>
                        </a:spcBef>
                        <a:spcAft>
                          <a:spcPts val="0"/>
                        </a:spcAft>
                        <a:buClr>
                          <a:srgbClr val="45515E"/>
                        </a:buClr>
                        <a:buSzPts val="2000"/>
                        <a:buFont typeface="Courier New"/>
                        <a:buChar char="o"/>
                      </a:pPr>
                      <a:r>
                        <a:rPr b="0" lang="en-US" sz="2000">
                          <a:solidFill>
                            <a:srgbClr val="45515E"/>
                          </a:solidFill>
                          <a:latin typeface="Calibri"/>
                          <a:ea typeface="Calibri"/>
                          <a:cs typeface="Calibri"/>
                          <a:sym typeface="Calibri"/>
                        </a:rPr>
                        <a:t>1.Esophageal atresia </a:t>
                      </a:r>
                      <a:endParaRPr/>
                    </a:p>
                    <a:p>
                      <a:pPr indent="-342900" lvl="0" marL="463550" marR="0" rtl="0" algn="l">
                        <a:spcBef>
                          <a:spcPts val="0"/>
                        </a:spcBef>
                        <a:spcAft>
                          <a:spcPts val="0"/>
                        </a:spcAft>
                        <a:buClr>
                          <a:srgbClr val="45515E"/>
                        </a:buClr>
                        <a:buSzPts val="2000"/>
                        <a:buFont typeface="Courier New"/>
                        <a:buChar char="o"/>
                      </a:pPr>
                      <a:r>
                        <a:rPr b="0" lang="en-US" sz="2000">
                          <a:solidFill>
                            <a:srgbClr val="45515E"/>
                          </a:solidFill>
                          <a:latin typeface="Calibri"/>
                          <a:ea typeface="Calibri"/>
                          <a:cs typeface="Calibri"/>
                          <a:sym typeface="Calibri"/>
                        </a:rPr>
                        <a:t>(associated with 2.tracheoesophageal fistula</a:t>
                      </a:r>
                      <a:endParaRPr/>
                    </a:p>
                    <a:p>
                      <a:pPr indent="-342900" lvl="0" marL="463550" marR="0" rtl="0" algn="l">
                        <a:spcBef>
                          <a:spcPts val="0"/>
                        </a:spcBef>
                        <a:spcAft>
                          <a:spcPts val="0"/>
                        </a:spcAft>
                        <a:buClr>
                          <a:srgbClr val="45515E"/>
                        </a:buClr>
                        <a:buSzPts val="2000"/>
                        <a:buFont typeface="Courier New"/>
                        <a:buChar char="o"/>
                      </a:pPr>
                      <a:r>
                        <a:rPr b="0" lang="en-US" sz="2000">
                          <a:solidFill>
                            <a:srgbClr val="45515E"/>
                          </a:solidFill>
                          <a:latin typeface="Calibri"/>
                          <a:ea typeface="Calibri"/>
                          <a:cs typeface="Calibri"/>
                          <a:sym typeface="Calibri"/>
                        </a:rPr>
                        <a:t>Tracheal agenesis</a:t>
                      </a:r>
                      <a:endParaRPr/>
                    </a:p>
                    <a:p>
                      <a:pPr indent="-342900" lvl="0" marL="463550" marR="0" rtl="0" algn="l">
                        <a:spcBef>
                          <a:spcPts val="0"/>
                        </a:spcBef>
                        <a:spcAft>
                          <a:spcPts val="0"/>
                        </a:spcAft>
                        <a:buClr>
                          <a:srgbClr val="45515E"/>
                        </a:buClr>
                        <a:buSzPts val="2000"/>
                        <a:buFont typeface="Courier New"/>
                        <a:buChar char="o"/>
                      </a:pPr>
                      <a:r>
                        <a:rPr b="0" lang="en-US" sz="2000">
                          <a:solidFill>
                            <a:srgbClr val="45515E"/>
                          </a:solidFill>
                          <a:latin typeface="Calibri"/>
                          <a:ea typeface="Calibri"/>
                          <a:cs typeface="Calibri"/>
                          <a:sym typeface="Calibri"/>
                        </a:rPr>
                        <a:t>3.Duodenal atresia</a:t>
                      </a:r>
                      <a:endParaRPr/>
                    </a:p>
                    <a:p>
                      <a:pPr indent="-342900" lvl="0" marL="463550" marR="0" rtl="0" algn="l">
                        <a:spcBef>
                          <a:spcPts val="0"/>
                        </a:spcBef>
                        <a:spcAft>
                          <a:spcPts val="0"/>
                        </a:spcAft>
                        <a:buClr>
                          <a:srgbClr val="45515E"/>
                        </a:buClr>
                        <a:buSzPts val="2000"/>
                        <a:buFont typeface="Courier New"/>
                        <a:buChar char="o"/>
                      </a:pPr>
                      <a:r>
                        <a:rPr b="0" lang="en-US" sz="2000">
                          <a:solidFill>
                            <a:srgbClr val="45515E"/>
                          </a:solidFill>
                          <a:latin typeface="Calibri"/>
                          <a:ea typeface="Calibri"/>
                          <a:cs typeface="Calibri"/>
                          <a:sym typeface="Calibri"/>
                        </a:rPr>
                        <a:t>4.intestinal atresias</a:t>
                      </a:r>
                      <a:endParaRPr b="0" sz="2000">
                        <a:solidFill>
                          <a:srgbClr val="45515E"/>
                        </a:solidFill>
                        <a:latin typeface="Calibri"/>
                        <a:ea typeface="Calibri"/>
                        <a:cs typeface="Calibri"/>
                        <a:sym typeface="Calibri"/>
                      </a:endParaRPr>
                    </a:p>
                  </a:txBody>
                  <a:tcPr marT="45725" marB="45725" marR="91450" marL="91450"/>
                </a:tc>
                <a:tc>
                  <a:txBody>
                    <a:bodyPr/>
                    <a:lstStyle/>
                    <a:p>
                      <a:pPr indent="-342900" lvl="0" marL="342900" marR="0" rtl="0" algn="l">
                        <a:lnSpc>
                          <a:spcPct val="100000"/>
                        </a:lnSpc>
                        <a:spcBef>
                          <a:spcPts val="0"/>
                        </a:spcBef>
                        <a:spcAft>
                          <a:spcPts val="0"/>
                        </a:spcAft>
                        <a:buClr>
                          <a:srgbClr val="45515E"/>
                        </a:buClr>
                        <a:buSzPts val="2400"/>
                        <a:buFont typeface="Noto Sans Symbols"/>
                        <a:buChar char="❖"/>
                      </a:pPr>
                      <a:r>
                        <a:rPr b="1" lang="en-US" sz="2400">
                          <a:solidFill>
                            <a:srgbClr val="45515E"/>
                          </a:solidFill>
                          <a:latin typeface="Calibri"/>
                          <a:ea typeface="Calibri"/>
                          <a:cs typeface="Calibri"/>
                          <a:sym typeface="Calibri"/>
                        </a:rPr>
                        <a:t>Infectious </a:t>
                      </a:r>
                      <a:endParaRPr/>
                    </a:p>
                    <a:p>
                      <a:pPr indent="-342900" lvl="0" marL="520700" marR="0" rtl="0" algn="l">
                        <a:lnSpc>
                          <a:spcPct val="100000"/>
                        </a:lnSpc>
                        <a:spcBef>
                          <a:spcPts val="0"/>
                        </a:spcBef>
                        <a:spcAft>
                          <a:spcPts val="0"/>
                        </a:spcAft>
                        <a:buClr>
                          <a:srgbClr val="000000"/>
                        </a:buClr>
                        <a:buSzPts val="2000"/>
                        <a:buFont typeface="Courier New"/>
                        <a:buChar char="o"/>
                      </a:pPr>
                      <a:r>
                        <a:rPr b="0" lang="en-US" sz="2000">
                          <a:solidFill>
                            <a:srgbClr val="45515E"/>
                          </a:solidFill>
                          <a:latin typeface="Calibri"/>
                          <a:ea typeface="Calibri"/>
                          <a:cs typeface="Calibri"/>
                          <a:sym typeface="Calibri"/>
                        </a:rPr>
                        <a:t>Congenital syphilis Viral hepatitis Parvovirus b19</a:t>
                      </a:r>
                      <a:endParaRPr/>
                    </a:p>
                    <a:p>
                      <a:pPr indent="-342900" lvl="0" marL="520700" marR="0" rtl="0" algn="l">
                        <a:spcBef>
                          <a:spcPts val="0"/>
                        </a:spcBef>
                        <a:spcAft>
                          <a:spcPts val="0"/>
                        </a:spcAft>
                        <a:buClr>
                          <a:srgbClr val="45515E"/>
                        </a:buClr>
                        <a:buSzPts val="2000"/>
                        <a:buFont typeface="Courier New"/>
                        <a:buChar char="o"/>
                      </a:pPr>
                      <a:r>
                        <a:rPr b="0" lang="en-US" sz="2000">
                          <a:solidFill>
                            <a:srgbClr val="45515E"/>
                          </a:solidFill>
                          <a:latin typeface="Calibri"/>
                          <a:ea typeface="Calibri"/>
                          <a:cs typeface="Calibri"/>
                          <a:sym typeface="Calibri"/>
                        </a:rPr>
                        <a:t> CMV</a:t>
                      </a:r>
                      <a:endParaRPr/>
                    </a:p>
                    <a:p>
                      <a:pPr indent="-215900" lvl="0" marL="342900" marR="0" rtl="0" algn="l">
                        <a:spcBef>
                          <a:spcPts val="0"/>
                        </a:spcBef>
                        <a:spcAft>
                          <a:spcPts val="0"/>
                        </a:spcAft>
                        <a:buClr>
                          <a:schemeClr val="dk1"/>
                        </a:buClr>
                        <a:buSzPts val="2000"/>
                        <a:buFont typeface="Noto Sans Symbols"/>
                        <a:buNone/>
                      </a:pPr>
                      <a:r>
                        <a:t/>
                      </a:r>
                      <a:endParaRPr b="0" sz="2000">
                        <a:solidFill>
                          <a:srgbClr val="45515E"/>
                        </a:solidFill>
                      </a:endParaRPr>
                    </a:p>
                  </a:txBody>
                  <a:tcPr marT="45725" marB="45725" marR="91450" marL="91450"/>
                </a:tc>
                <a:tc>
                  <a:txBody>
                    <a:bodyPr/>
                    <a:lstStyle/>
                    <a:p>
                      <a:pPr indent="-342900" lvl="0" marL="342900" marR="0" rtl="0" algn="l">
                        <a:spcBef>
                          <a:spcPts val="0"/>
                        </a:spcBef>
                        <a:spcAft>
                          <a:spcPts val="0"/>
                        </a:spcAft>
                        <a:buClr>
                          <a:srgbClr val="45515E"/>
                        </a:buClr>
                        <a:buSzPts val="2400"/>
                        <a:buFont typeface="Noto Sans Symbols"/>
                        <a:buChar char="❖"/>
                      </a:pPr>
                      <a:r>
                        <a:rPr b="1" lang="en-US" sz="2400">
                          <a:solidFill>
                            <a:srgbClr val="45515E"/>
                          </a:solidFill>
                          <a:latin typeface="Calibri"/>
                          <a:ea typeface="Calibri"/>
                          <a:cs typeface="Calibri"/>
                          <a:sym typeface="Calibri"/>
                        </a:rPr>
                        <a:t>Chromosomal Disorders</a:t>
                      </a:r>
                      <a:endParaRPr/>
                    </a:p>
                    <a:p>
                      <a:pPr indent="-342900" lvl="0" marL="520700" marR="0" rtl="0" algn="l">
                        <a:spcBef>
                          <a:spcPts val="0"/>
                        </a:spcBef>
                        <a:spcAft>
                          <a:spcPts val="0"/>
                        </a:spcAft>
                        <a:buClr>
                          <a:srgbClr val="45515E"/>
                        </a:buClr>
                        <a:buSzPts val="2000"/>
                        <a:buFont typeface="Courier New"/>
                        <a:buChar char="o"/>
                      </a:pPr>
                      <a:r>
                        <a:rPr b="0" lang="en-US" sz="2000">
                          <a:solidFill>
                            <a:srgbClr val="45515E"/>
                          </a:solidFill>
                          <a:latin typeface="Calibri"/>
                          <a:ea typeface="Calibri"/>
                          <a:cs typeface="Calibri"/>
                          <a:sym typeface="Calibri"/>
                        </a:rPr>
                        <a:t>Trisomy 18</a:t>
                      </a:r>
                      <a:endParaRPr/>
                    </a:p>
                    <a:p>
                      <a:pPr indent="-342900" lvl="0" marL="520700" marR="0" rtl="0" algn="l">
                        <a:spcBef>
                          <a:spcPts val="0"/>
                        </a:spcBef>
                        <a:spcAft>
                          <a:spcPts val="0"/>
                        </a:spcAft>
                        <a:buClr>
                          <a:srgbClr val="45515E"/>
                        </a:buClr>
                        <a:buSzPts val="2000"/>
                        <a:buFont typeface="Courier New"/>
                        <a:buChar char="o"/>
                      </a:pPr>
                      <a:r>
                        <a:rPr b="0" lang="en-US" sz="2000">
                          <a:solidFill>
                            <a:srgbClr val="45515E"/>
                          </a:solidFill>
                          <a:latin typeface="Calibri"/>
                          <a:ea typeface="Calibri"/>
                          <a:cs typeface="Calibri"/>
                          <a:sym typeface="Calibri"/>
                        </a:rPr>
                        <a:t>Trisomy 21 also 13</a:t>
                      </a:r>
                      <a:endParaRPr/>
                    </a:p>
                    <a:p>
                      <a:pPr indent="-215900" lvl="0" marL="342900" marR="0" rtl="0" algn="l">
                        <a:spcBef>
                          <a:spcPts val="0"/>
                        </a:spcBef>
                        <a:spcAft>
                          <a:spcPts val="0"/>
                        </a:spcAft>
                        <a:buClr>
                          <a:schemeClr val="dk1"/>
                        </a:buClr>
                        <a:buSzPts val="2000"/>
                        <a:buFont typeface="Noto Sans Symbols"/>
                        <a:buNone/>
                      </a:pPr>
                      <a:r>
                        <a:t/>
                      </a:r>
                      <a:endParaRPr b="0" sz="2000">
                        <a:solidFill>
                          <a:srgbClr val="45515E"/>
                        </a:solidFill>
                      </a:endParaRPr>
                    </a:p>
                  </a:txBody>
                  <a:tcPr marT="45725" marB="45725" marR="91450" marL="91450"/>
                </a:tc>
              </a:tr>
            </a:tbl>
          </a:graphicData>
        </a:graphic>
      </p:graphicFrame>
    </p:spTree>
  </p:cSld>
  <p:clrMapOvr>
    <a:masterClrMapping/>
  </p:clrMapOvr>
</p:sld>
</file>

<file path=ppt/slides/slide3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0" name="Shape 2750"/>
        <p:cNvGrpSpPr/>
        <p:nvPr/>
      </p:nvGrpSpPr>
      <p:grpSpPr>
        <a:xfrm>
          <a:off x="0" y="0"/>
          <a:ext cx="0" cy="0"/>
          <a:chOff x="0" y="0"/>
          <a:chExt cx="0" cy="0"/>
        </a:xfrm>
      </p:grpSpPr>
      <p:sp>
        <p:nvSpPr>
          <p:cNvPr id="2751" name="Google Shape;2751;p322"/>
          <p:cNvSpPr txBox="1"/>
          <p:nvPr>
            <p:ph idx="1" type="body"/>
          </p:nvPr>
        </p:nvSpPr>
        <p:spPr>
          <a:xfrm>
            <a:off x="838200" y="1305026"/>
            <a:ext cx="10515600" cy="4871938"/>
          </a:xfrm>
          <a:prstGeom prst="rect">
            <a:avLst/>
          </a:prstGeom>
          <a:noFill/>
          <a:ln>
            <a:noFill/>
          </a:ln>
        </p:spPr>
        <p:txBody>
          <a:bodyPr anchorCtr="0" anchor="t" bIns="45700" lIns="91425" spcFirstLastPara="1" rIns="91425" wrap="square" tIns="45700">
            <a:normAutofit/>
          </a:bodyPr>
          <a:lstStyle/>
          <a:p>
            <a:pPr indent="-457200" lvl="0" marL="539750" rtl="0" algn="l">
              <a:lnSpc>
                <a:spcPct val="90000"/>
              </a:lnSpc>
              <a:spcBef>
                <a:spcPts val="0"/>
              </a:spcBef>
              <a:spcAft>
                <a:spcPts val="0"/>
              </a:spcAft>
              <a:buClr>
                <a:srgbClr val="45505D"/>
              </a:buClr>
              <a:buSzPts val="2800"/>
              <a:buChar char="❖"/>
            </a:pPr>
            <a:r>
              <a:rPr b="1" lang="en-US">
                <a:solidFill>
                  <a:srgbClr val="45505D"/>
                </a:solidFill>
              </a:rPr>
              <a:t>Give 2 treatment options </a:t>
            </a:r>
            <a:endParaRPr b="1" sz="4000">
              <a:solidFill>
                <a:srgbClr val="45505D"/>
              </a:solidFill>
            </a:endParaRPr>
          </a:p>
          <a:p>
            <a:pPr indent="-228600" lvl="1" marL="685800" rtl="0" algn="l">
              <a:lnSpc>
                <a:spcPct val="90000"/>
              </a:lnSpc>
              <a:spcBef>
                <a:spcPts val="560"/>
              </a:spcBef>
              <a:spcAft>
                <a:spcPts val="0"/>
              </a:spcAft>
              <a:buClr>
                <a:srgbClr val="45505D"/>
              </a:buClr>
              <a:buSzPts val="2380"/>
              <a:buChar char="o"/>
            </a:pPr>
            <a:r>
              <a:rPr lang="en-US" sz="2800">
                <a:solidFill>
                  <a:srgbClr val="45505D"/>
                </a:solidFill>
              </a:rPr>
              <a:t>Amnioreduction by doing amniocentesis. </a:t>
            </a:r>
            <a:endParaRPr/>
          </a:p>
          <a:p>
            <a:pPr indent="-228600" lvl="2" marL="1143000" rtl="0" algn="l">
              <a:lnSpc>
                <a:spcPct val="90000"/>
              </a:lnSpc>
              <a:spcBef>
                <a:spcPts val="480"/>
              </a:spcBef>
              <a:spcAft>
                <a:spcPts val="0"/>
              </a:spcAft>
              <a:buClr>
                <a:srgbClr val="45505D"/>
              </a:buClr>
              <a:buSzPts val="2040"/>
              <a:buChar char="•"/>
            </a:pPr>
            <a:r>
              <a:rPr lang="en-US" sz="2400">
                <a:solidFill>
                  <a:srgbClr val="45505D"/>
                </a:solidFill>
              </a:rPr>
              <a:t> Remove the fluid no faster than 1000 ml over 20 min ( risk of sudden decompression of the uterus and separation of the placenta ) and don’t remove more than 5 L at one time.</a:t>
            </a:r>
            <a:endParaRPr/>
          </a:p>
          <a:p>
            <a:pPr indent="-228600" lvl="1" marL="685800" rtl="0" algn="l">
              <a:lnSpc>
                <a:spcPct val="90000"/>
              </a:lnSpc>
              <a:spcBef>
                <a:spcPts val="560"/>
              </a:spcBef>
              <a:spcAft>
                <a:spcPts val="0"/>
              </a:spcAft>
              <a:buClr>
                <a:srgbClr val="45505D"/>
              </a:buClr>
              <a:buSzPts val="2380"/>
              <a:buChar char="o"/>
            </a:pPr>
            <a:r>
              <a:rPr lang="en-US" sz="2800">
                <a:solidFill>
                  <a:srgbClr val="45505D"/>
                </a:solidFill>
              </a:rPr>
              <a:t>Indomethacin. </a:t>
            </a:r>
            <a:endParaRPr/>
          </a:p>
          <a:p>
            <a:pPr indent="-228600" lvl="2" marL="1143000" rtl="0" algn="l">
              <a:lnSpc>
                <a:spcPct val="90000"/>
              </a:lnSpc>
              <a:spcBef>
                <a:spcPts val="480"/>
              </a:spcBef>
              <a:spcAft>
                <a:spcPts val="0"/>
              </a:spcAft>
              <a:buClr>
                <a:srgbClr val="45505D"/>
              </a:buClr>
              <a:buSzPts val="2040"/>
              <a:buChar char="•"/>
            </a:pPr>
            <a:r>
              <a:rPr lang="en-US" sz="2400">
                <a:solidFill>
                  <a:srgbClr val="45505D"/>
                </a:solidFill>
              </a:rPr>
              <a:t>Not used beyond 32 ( constriction of the ductus arteriosus )</a:t>
            </a:r>
            <a:endParaRPr/>
          </a:p>
          <a:p>
            <a:pPr indent="-50800" lvl="0" marL="228600" rtl="0" algn="l">
              <a:lnSpc>
                <a:spcPct val="90000"/>
              </a:lnSpc>
              <a:spcBef>
                <a:spcPts val="1000"/>
              </a:spcBef>
              <a:spcAft>
                <a:spcPts val="0"/>
              </a:spcAft>
              <a:buClr>
                <a:srgbClr val="45515E"/>
              </a:buClr>
              <a:buSzPts val="2800"/>
              <a:buNone/>
            </a:pPr>
            <a:r>
              <a:t/>
            </a:r>
            <a:endParaRPr>
              <a:solidFill>
                <a:srgbClr val="45505D"/>
              </a:solidFill>
            </a:endParaRPr>
          </a:p>
        </p:txBody>
      </p:sp>
      <p:sp>
        <p:nvSpPr>
          <p:cNvPr id="2752" name="Google Shape;2752;p322"/>
          <p:cNvSpPr txBox="1"/>
          <p:nvPr/>
        </p:nvSpPr>
        <p:spPr>
          <a:xfrm>
            <a:off x="990600" y="403225"/>
            <a:ext cx="10515600" cy="762339"/>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45515E"/>
              </a:buClr>
              <a:buSzPts val="4400"/>
              <a:buFont typeface="Calibri"/>
              <a:buNone/>
            </a:pPr>
            <a:r>
              <a:rPr lang="en-US" sz="4400">
                <a:solidFill>
                  <a:srgbClr val="45515E"/>
                </a:solidFill>
                <a:latin typeface="Calibri"/>
                <a:ea typeface="Calibri"/>
                <a:cs typeface="Calibri"/>
                <a:sym typeface="Calibri"/>
              </a:rPr>
              <a:t>Station 1 Cont.</a:t>
            </a:r>
            <a:endParaRPr/>
          </a:p>
        </p:txBody>
      </p:sp>
    </p:spTree>
  </p:cSld>
  <p:clrMapOvr>
    <a:masterClrMapping/>
  </p:clrMapOvr>
</p:sld>
</file>

<file path=ppt/slides/slide3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6" name="Shape 2756"/>
        <p:cNvGrpSpPr/>
        <p:nvPr/>
      </p:nvGrpSpPr>
      <p:grpSpPr>
        <a:xfrm>
          <a:off x="0" y="0"/>
          <a:ext cx="0" cy="0"/>
          <a:chOff x="0" y="0"/>
          <a:chExt cx="0" cy="0"/>
        </a:xfrm>
      </p:grpSpPr>
      <p:pic>
        <p:nvPicPr>
          <p:cNvPr descr="images (11).jpg" id="2757" name="Google Shape;2757;p323"/>
          <p:cNvPicPr preferRelativeResize="0"/>
          <p:nvPr>
            <p:ph idx="1" type="body"/>
          </p:nvPr>
        </p:nvPicPr>
        <p:blipFill rotWithShape="1">
          <a:blip r:embed="rId3">
            <a:alphaModFix/>
          </a:blip>
          <a:srcRect b="0" l="0" r="0" t="0"/>
          <a:stretch/>
        </p:blipFill>
        <p:spPr>
          <a:xfrm>
            <a:off x="8060788" y="1327076"/>
            <a:ext cx="3332827" cy="4162485"/>
          </a:xfrm>
          <a:prstGeom prst="rect">
            <a:avLst/>
          </a:prstGeom>
          <a:noFill/>
          <a:ln>
            <a:noFill/>
          </a:ln>
        </p:spPr>
      </p:pic>
      <p:sp>
        <p:nvSpPr>
          <p:cNvPr id="2758" name="Google Shape;2758;p323"/>
          <p:cNvSpPr txBox="1"/>
          <p:nvPr/>
        </p:nvSpPr>
        <p:spPr>
          <a:xfrm>
            <a:off x="8382000" y="2313532"/>
            <a:ext cx="997331"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FF0000"/>
                </a:solidFill>
                <a:latin typeface="Calibri"/>
                <a:ea typeface="Calibri"/>
                <a:cs typeface="Calibri"/>
                <a:sym typeface="Calibri"/>
              </a:rPr>
              <a:t>1.2</a:t>
            </a:r>
            <a:endParaRPr/>
          </a:p>
        </p:txBody>
      </p:sp>
      <p:sp>
        <p:nvSpPr>
          <p:cNvPr id="2759" name="Google Shape;2759;p323"/>
          <p:cNvSpPr/>
          <p:nvPr/>
        </p:nvSpPr>
        <p:spPr>
          <a:xfrm>
            <a:off x="3810000" y="3105835"/>
            <a:ext cx="45720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omic Sans MS"/>
              <a:ea typeface="Comic Sans MS"/>
              <a:cs typeface="Comic Sans MS"/>
              <a:sym typeface="Comic Sans MS"/>
            </a:endParaRPr>
          </a:p>
        </p:txBody>
      </p:sp>
      <p:sp>
        <p:nvSpPr>
          <p:cNvPr id="2760" name="Google Shape;2760;p323"/>
          <p:cNvSpPr txBox="1"/>
          <p:nvPr/>
        </p:nvSpPr>
        <p:spPr>
          <a:xfrm>
            <a:off x="798385" y="1270102"/>
            <a:ext cx="7754772" cy="5222773"/>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0"/>
              </a:spcBef>
              <a:spcAft>
                <a:spcPts val="0"/>
              </a:spcAft>
              <a:buClr>
                <a:srgbClr val="45505D"/>
              </a:buClr>
              <a:buSzPts val="2400"/>
              <a:buFont typeface="Noto Sans Symbols"/>
              <a:buChar char="❖"/>
            </a:pPr>
            <a:r>
              <a:rPr b="1" lang="en-US" sz="2400">
                <a:solidFill>
                  <a:srgbClr val="45505D"/>
                </a:solidFill>
                <a:latin typeface="Calibri"/>
                <a:ea typeface="Calibri"/>
                <a:cs typeface="Calibri"/>
                <a:sym typeface="Calibri"/>
              </a:rPr>
              <a:t>What do you see and what’s your diagnosis ? </a:t>
            </a:r>
            <a:endParaRPr/>
          </a:p>
          <a:p>
            <a:pPr indent="-228600" lvl="1" marL="685800" marR="0" rtl="0" algn="l">
              <a:lnSpc>
                <a:spcPct val="90000"/>
              </a:lnSpc>
              <a:spcBef>
                <a:spcPts val="500"/>
              </a:spcBef>
              <a:spcAft>
                <a:spcPts val="0"/>
              </a:spcAft>
              <a:buClr>
                <a:srgbClr val="45505D"/>
              </a:buClr>
              <a:buSzPts val="2000"/>
              <a:buFont typeface="Courier New"/>
              <a:buChar char="o"/>
            </a:pPr>
            <a:r>
              <a:rPr b="0" i="0" lang="en-US" sz="2000" u="none" cap="none" strike="noStrike">
                <a:solidFill>
                  <a:srgbClr val="45505D"/>
                </a:solidFill>
                <a:latin typeface="Calibri"/>
                <a:ea typeface="Calibri"/>
                <a:cs typeface="Calibri"/>
                <a:sym typeface="Calibri"/>
              </a:rPr>
              <a:t>Single deepest pocket less than 2 </a:t>
            </a:r>
            <a:endParaRPr/>
          </a:p>
          <a:p>
            <a:pPr indent="-228600" lvl="1" marL="685800" marR="0" rtl="0" algn="l">
              <a:lnSpc>
                <a:spcPct val="90000"/>
              </a:lnSpc>
              <a:spcBef>
                <a:spcPts val="500"/>
              </a:spcBef>
              <a:spcAft>
                <a:spcPts val="0"/>
              </a:spcAft>
              <a:buClr>
                <a:srgbClr val="45505D"/>
              </a:buClr>
              <a:buSzPts val="2000"/>
              <a:buFont typeface="Courier New"/>
              <a:buChar char="o"/>
            </a:pPr>
            <a:r>
              <a:rPr b="0" i="0" lang="en-US" sz="2000" u="none" cap="none" strike="noStrike">
                <a:solidFill>
                  <a:srgbClr val="45505D"/>
                </a:solidFill>
                <a:latin typeface="Calibri"/>
                <a:ea typeface="Calibri"/>
                <a:cs typeface="Calibri"/>
                <a:sym typeface="Calibri"/>
              </a:rPr>
              <a:t>Oligohydramnios </a:t>
            </a:r>
            <a:endParaRPr/>
          </a:p>
          <a:p>
            <a:pPr indent="-228600" lvl="0" marL="228600" marR="0" rtl="0" algn="l">
              <a:lnSpc>
                <a:spcPct val="90000"/>
              </a:lnSpc>
              <a:spcBef>
                <a:spcPts val="1000"/>
              </a:spcBef>
              <a:spcAft>
                <a:spcPts val="0"/>
              </a:spcAft>
              <a:buClr>
                <a:srgbClr val="45505D"/>
              </a:buClr>
              <a:buSzPts val="2400"/>
              <a:buFont typeface="Noto Sans Symbols"/>
              <a:buChar char="❖"/>
            </a:pPr>
            <a:r>
              <a:rPr b="1" lang="en-US" sz="2400">
                <a:solidFill>
                  <a:srgbClr val="45505D"/>
                </a:solidFill>
                <a:latin typeface="Calibri"/>
                <a:ea typeface="Calibri"/>
                <a:cs typeface="Calibri"/>
                <a:sym typeface="Calibri"/>
              </a:rPr>
              <a:t>Give one single important finding during abdominal examination ? </a:t>
            </a:r>
            <a:endParaRPr/>
          </a:p>
          <a:p>
            <a:pPr indent="-228600" lvl="1" marL="685800" marR="0" rtl="0" algn="l">
              <a:lnSpc>
                <a:spcPct val="90000"/>
              </a:lnSpc>
              <a:spcBef>
                <a:spcPts val="500"/>
              </a:spcBef>
              <a:spcAft>
                <a:spcPts val="0"/>
              </a:spcAft>
              <a:buClr>
                <a:srgbClr val="45505D"/>
              </a:buClr>
              <a:buSzPts val="2000"/>
              <a:buFont typeface="Courier New"/>
              <a:buChar char="o"/>
            </a:pPr>
            <a:r>
              <a:rPr b="0" i="0" lang="en-US" sz="2000" u="none" cap="none" strike="noStrike">
                <a:solidFill>
                  <a:srgbClr val="45505D"/>
                </a:solidFill>
                <a:latin typeface="Calibri"/>
                <a:ea typeface="Calibri"/>
                <a:cs typeface="Calibri"/>
                <a:sym typeface="Calibri"/>
              </a:rPr>
              <a:t>Low fundal height ( high association with IUGR )</a:t>
            </a:r>
            <a:endParaRPr/>
          </a:p>
          <a:p>
            <a:pPr indent="-228600" lvl="0" marL="228600" marR="0" rtl="0" algn="l">
              <a:lnSpc>
                <a:spcPct val="90000"/>
              </a:lnSpc>
              <a:spcBef>
                <a:spcPts val="1000"/>
              </a:spcBef>
              <a:spcAft>
                <a:spcPts val="0"/>
              </a:spcAft>
              <a:buClr>
                <a:srgbClr val="45505D"/>
              </a:buClr>
              <a:buSzPts val="2400"/>
              <a:buFont typeface="Noto Sans Symbols"/>
              <a:buChar char="❖"/>
            </a:pPr>
            <a:r>
              <a:rPr b="1" lang="en-US" sz="2400">
                <a:solidFill>
                  <a:srgbClr val="45505D"/>
                </a:solidFill>
                <a:latin typeface="Calibri"/>
                <a:ea typeface="Calibri"/>
                <a:cs typeface="Calibri"/>
                <a:sym typeface="Calibri"/>
              </a:rPr>
              <a:t>4 causes for this condition ? </a:t>
            </a:r>
            <a:r>
              <a:rPr lang="en-US" sz="2000">
                <a:solidFill>
                  <a:srgbClr val="45505D"/>
                </a:solidFill>
                <a:latin typeface="Calibri"/>
                <a:ea typeface="Calibri"/>
                <a:cs typeface="Calibri"/>
                <a:sym typeface="Calibri"/>
              </a:rPr>
              <a:t>(next slide)</a:t>
            </a:r>
            <a:endParaRPr/>
          </a:p>
          <a:p>
            <a:pPr indent="-228600" lvl="0" marL="228600" marR="0" rtl="0" algn="l">
              <a:lnSpc>
                <a:spcPct val="90000"/>
              </a:lnSpc>
              <a:spcBef>
                <a:spcPts val="1000"/>
              </a:spcBef>
              <a:spcAft>
                <a:spcPts val="0"/>
              </a:spcAft>
              <a:buClr>
                <a:srgbClr val="45505D"/>
              </a:buClr>
              <a:buSzPts val="2400"/>
              <a:buFont typeface="Noto Sans Symbols"/>
              <a:buChar char="❖"/>
            </a:pPr>
            <a:r>
              <a:rPr b="1" lang="en-US" sz="2400">
                <a:solidFill>
                  <a:srgbClr val="45505D"/>
                </a:solidFill>
                <a:latin typeface="Calibri"/>
                <a:ea typeface="Calibri"/>
                <a:cs typeface="Calibri"/>
                <a:sym typeface="Calibri"/>
              </a:rPr>
              <a:t>Clinical importance for amniotic fluid ? </a:t>
            </a:r>
            <a:endParaRPr/>
          </a:p>
          <a:p>
            <a:pPr indent="-228600" lvl="1" marL="685800" marR="0" rtl="0" algn="l">
              <a:lnSpc>
                <a:spcPct val="90000"/>
              </a:lnSpc>
              <a:spcBef>
                <a:spcPts val="500"/>
              </a:spcBef>
              <a:spcAft>
                <a:spcPts val="0"/>
              </a:spcAft>
              <a:buClr>
                <a:srgbClr val="45505D"/>
              </a:buClr>
              <a:buSzPts val="2000"/>
              <a:buFont typeface="Courier New"/>
              <a:buChar char="o"/>
            </a:pPr>
            <a:r>
              <a:rPr b="0" i="0" lang="en-US" sz="2000" u="none" cap="none" strike="noStrike">
                <a:solidFill>
                  <a:srgbClr val="45505D"/>
                </a:solidFill>
                <a:latin typeface="Calibri"/>
                <a:ea typeface="Calibri"/>
                <a:cs typeface="Calibri"/>
                <a:sym typeface="Calibri"/>
              </a:rPr>
              <a:t>Screening for fetal malformation.  </a:t>
            </a:r>
            <a:endParaRPr/>
          </a:p>
          <a:p>
            <a:pPr indent="-228600" lvl="1" marL="685800" marR="0" rtl="0" algn="l">
              <a:lnSpc>
                <a:spcPct val="90000"/>
              </a:lnSpc>
              <a:spcBef>
                <a:spcPts val="500"/>
              </a:spcBef>
              <a:spcAft>
                <a:spcPts val="0"/>
              </a:spcAft>
              <a:buClr>
                <a:srgbClr val="45505D"/>
              </a:buClr>
              <a:buSzPts val="2000"/>
              <a:buFont typeface="Courier New"/>
              <a:buChar char="o"/>
            </a:pPr>
            <a:r>
              <a:rPr b="0" i="0" lang="en-US" sz="2000" u="none" cap="none" strike="noStrike">
                <a:solidFill>
                  <a:srgbClr val="45505D"/>
                </a:solidFill>
                <a:latin typeface="Calibri"/>
                <a:ea typeface="Calibri"/>
                <a:cs typeface="Calibri"/>
                <a:sym typeface="Calibri"/>
              </a:rPr>
              <a:t>genetic testing.</a:t>
            </a:r>
            <a:endParaRPr/>
          </a:p>
          <a:p>
            <a:pPr indent="-228600" lvl="1" marL="685800" marR="0" rtl="0" algn="l">
              <a:lnSpc>
                <a:spcPct val="90000"/>
              </a:lnSpc>
              <a:spcBef>
                <a:spcPts val="500"/>
              </a:spcBef>
              <a:spcAft>
                <a:spcPts val="0"/>
              </a:spcAft>
              <a:buClr>
                <a:srgbClr val="45505D"/>
              </a:buClr>
              <a:buSzPts val="2000"/>
              <a:buFont typeface="Courier New"/>
              <a:buChar char="o"/>
            </a:pPr>
            <a:r>
              <a:rPr b="0" i="0" lang="en-US" sz="2000" u="none" cap="none" strike="noStrike">
                <a:solidFill>
                  <a:srgbClr val="45505D"/>
                </a:solidFill>
                <a:latin typeface="Calibri"/>
                <a:ea typeface="Calibri"/>
                <a:cs typeface="Calibri"/>
                <a:sym typeface="Calibri"/>
              </a:rPr>
              <a:t>Assessment of fetal well-being ( amniotic fluid index ).</a:t>
            </a:r>
            <a:endParaRPr/>
          </a:p>
          <a:p>
            <a:pPr indent="-228600" lvl="1" marL="685800" marR="0" rtl="0" algn="l">
              <a:lnSpc>
                <a:spcPct val="90000"/>
              </a:lnSpc>
              <a:spcBef>
                <a:spcPts val="500"/>
              </a:spcBef>
              <a:spcAft>
                <a:spcPts val="0"/>
              </a:spcAft>
              <a:buClr>
                <a:srgbClr val="45505D"/>
              </a:buClr>
              <a:buSzPts val="2000"/>
              <a:buFont typeface="Courier New"/>
              <a:buChar char="o"/>
            </a:pPr>
            <a:r>
              <a:rPr b="0" i="0" lang="en-US" sz="2000" u="none" cap="none" strike="noStrike">
                <a:solidFill>
                  <a:srgbClr val="45505D"/>
                </a:solidFill>
                <a:latin typeface="Calibri"/>
                <a:ea typeface="Calibri"/>
                <a:cs typeface="Calibri"/>
                <a:sym typeface="Calibri"/>
              </a:rPr>
              <a:t>Assessment of fetal lung maturity  ( L/S ratio ).</a:t>
            </a:r>
            <a:endParaRPr b="0" i="0" sz="2000" u="none" cap="none" strike="noStrike">
              <a:solidFill>
                <a:srgbClr val="45505D"/>
              </a:solidFill>
              <a:latin typeface="Calibri"/>
              <a:ea typeface="Calibri"/>
              <a:cs typeface="Calibri"/>
              <a:sym typeface="Calibri"/>
            </a:endParaRPr>
          </a:p>
          <a:p>
            <a:pPr indent="-228600" lvl="1" marL="685800" marR="0" rtl="0" algn="l">
              <a:lnSpc>
                <a:spcPct val="90000"/>
              </a:lnSpc>
              <a:spcBef>
                <a:spcPts val="500"/>
              </a:spcBef>
              <a:spcAft>
                <a:spcPts val="0"/>
              </a:spcAft>
              <a:buClr>
                <a:srgbClr val="45505D"/>
              </a:buClr>
              <a:buSzPts val="2000"/>
              <a:buFont typeface="Courier New"/>
              <a:buChar char="o"/>
            </a:pPr>
            <a:r>
              <a:rPr b="0" i="0" lang="en-US" sz="2000" u="none" cap="none" strike="noStrike">
                <a:solidFill>
                  <a:srgbClr val="45505D"/>
                </a:solidFill>
                <a:latin typeface="Calibri"/>
                <a:ea typeface="Calibri"/>
                <a:cs typeface="Calibri"/>
                <a:sym typeface="Calibri"/>
              </a:rPr>
              <a:t>Diagnosis of PROM ( fern test ).</a:t>
            </a:r>
            <a:endParaRPr/>
          </a:p>
          <a:p>
            <a:pPr indent="-228600" lvl="1" marL="685800" marR="0" rtl="0" algn="l">
              <a:lnSpc>
                <a:spcPct val="90000"/>
              </a:lnSpc>
              <a:spcBef>
                <a:spcPts val="500"/>
              </a:spcBef>
              <a:spcAft>
                <a:spcPts val="0"/>
              </a:spcAft>
              <a:buClr>
                <a:srgbClr val="45505D"/>
              </a:buClr>
              <a:buSzPts val="2000"/>
              <a:buFont typeface="Courier New"/>
              <a:buChar char="o"/>
            </a:pPr>
            <a:r>
              <a:rPr b="0" i="0" lang="en-US" sz="2000" u="none" cap="none" strike="noStrike">
                <a:solidFill>
                  <a:srgbClr val="45505D"/>
                </a:solidFill>
                <a:latin typeface="Calibri"/>
                <a:ea typeface="Calibri"/>
                <a:cs typeface="Calibri"/>
                <a:sym typeface="Calibri"/>
              </a:rPr>
              <a:t>Diagnosis and follow up of labor </a:t>
            </a:r>
            <a:endParaRPr/>
          </a:p>
        </p:txBody>
      </p:sp>
      <p:sp>
        <p:nvSpPr>
          <p:cNvPr id="2761" name="Google Shape;2761;p323"/>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Station 2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38"/>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Female Pelvis</a:t>
            </a:r>
            <a:endParaRPr/>
          </a:p>
        </p:txBody>
      </p:sp>
      <p:grpSp>
        <p:nvGrpSpPr>
          <p:cNvPr id="396" name="Google Shape;396;p38"/>
          <p:cNvGrpSpPr/>
          <p:nvPr/>
        </p:nvGrpSpPr>
        <p:grpSpPr>
          <a:xfrm>
            <a:off x="838200" y="1199691"/>
            <a:ext cx="10515600" cy="5160326"/>
            <a:chOff x="838200" y="1199691"/>
            <a:chExt cx="10515600" cy="5160326"/>
          </a:xfrm>
        </p:grpSpPr>
        <p:pic>
          <p:nvPicPr>
            <p:cNvPr id="397" name="Google Shape;397;p38"/>
            <p:cNvPicPr preferRelativeResize="0"/>
            <p:nvPr/>
          </p:nvPicPr>
          <p:blipFill rotWithShape="1">
            <a:blip r:embed="rId3">
              <a:alphaModFix/>
            </a:blip>
            <a:srcRect b="0" l="0" r="0" t="0"/>
            <a:stretch/>
          </p:blipFill>
          <p:spPr>
            <a:xfrm>
              <a:off x="838200" y="1199691"/>
              <a:ext cx="10515600" cy="5160326"/>
            </a:xfrm>
            <a:prstGeom prst="rect">
              <a:avLst/>
            </a:prstGeom>
            <a:noFill/>
            <a:ln>
              <a:noFill/>
            </a:ln>
          </p:spPr>
        </p:pic>
        <p:cxnSp>
          <p:nvCxnSpPr>
            <p:cNvPr id="398" name="Google Shape;398;p38"/>
            <p:cNvCxnSpPr/>
            <p:nvPr/>
          </p:nvCxnSpPr>
          <p:spPr>
            <a:xfrm>
              <a:off x="8813259" y="2490281"/>
              <a:ext cx="2101175" cy="0"/>
            </a:xfrm>
            <a:prstGeom prst="straightConnector1">
              <a:avLst/>
            </a:prstGeom>
            <a:noFill/>
            <a:ln cap="flat" cmpd="sng" w="28575">
              <a:solidFill>
                <a:srgbClr val="FF0000"/>
              </a:solidFill>
              <a:prstDash val="solid"/>
              <a:miter lim="800000"/>
              <a:headEnd len="sm" w="sm" type="none"/>
              <a:tailEnd len="sm" w="sm" type="none"/>
            </a:ln>
          </p:spPr>
        </p:cxnSp>
        <p:cxnSp>
          <p:nvCxnSpPr>
            <p:cNvPr id="399" name="Google Shape;399;p38"/>
            <p:cNvCxnSpPr/>
            <p:nvPr/>
          </p:nvCxnSpPr>
          <p:spPr>
            <a:xfrm>
              <a:off x="2652407" y="5901447"/>
              <a:ext cx="1920240" cy="0"/>
            </a:xfrm>
            <a:prstGeom prst="straightConnector1">
              <a:avLst/>
            </a:prstGeom>
            <a:noFill/>
            <a:ln cap="flat" cmpd="sng" w="28575">
              <a:solidFill>
                <a:srgbClr val="FF0000"/>
              </a:solidFill>
              <a:prstDash val="solid"/>
              <a:miter lim="800000"/>
              <a:headEnd len="sm" w="sm" type="none"/>
              <a:tailEnd len="sm" w="sm" type="none"/>
            </a:ln>
          </p:spPr>
        </p:cxnSp>
        <p:cxnSp>
          <p:nvCxnSpPr>
            <p:cNvPr id="400" name="Google Shape;400;p38"/>
            <p:cNvCxnSpPr/>
            <p:nvPr/>
          </p:nvCxnSpPr>
          <p:spPr>
            <a:xfrm>
              <a:off x="5223430" y="4818433"/>
              <a:ext cx="1371600" cy="0"/>
            </a:xfrm>
            <a:prstGeom prst="straightConnector1">
              <a:avLst/>
            </a:prstGeom>
            <a:noFill/>
            <a:ln cap="flat" cmpd="sng" w="28575">
              <a:solidFill>
                <a:srgbClr val="FF0000"/>
              </a:solidFill>
              <a:prstDash val="solid"/>
              <a:miter lim="800000"/>
              <a:headEnd len="sm" w="sm" type="none"/>
              <a:tailEnd len="sm" w="sm" type="none"/>
            </a:ln>
          </p:spPr>
        </p:cxnSp>
        <p:cxnSp>
          <p:nvCxnSpPr>
            <p:cNvPr id="401" name="Google Shape;401;p38"/>
            <p:cNvCxnSpPr/>
            <p:nvPr/>
          </p:nvCxnSpPr>
          <p:spPr>
            <a:xfrm>
              <a:off x="5233158" y="5126476"/>
              <a:ext cx="411480" cy="0"/>
            </a:xfrm>
            <a:prstGeom prst="straightConnector1">
              <a:avLst/>
            </a:prstGeom>
            <a:noFill/>
            <a:ln cap="flat" cmpd="sng" w="28575">
              <a:solidFill>
                <a:srgbClr val="FF0000"/>
              </a:solidFill>
              <a:prstDash val="solid"/>
              <a:miter lim="800000"/>
              <a:headEnd len="sm" w="sm" type="none"/>
              <a:tailEnd len="sm" w="sm" type="none"/>
            </a:ln>
          </p:spPr>
        </p:cxnSp>
      </p:grpSp>
    </p:spTree>
  </p:cSld>
  <p:clrMapOvr>
    <a:masterClrMapping/>
  </p:clrMapOvr>
</p:sld>
</file>

<file path=ppt/slides/slide3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5" name="Shape 2765"/>
        <p:cNvGrpSpPr/>
        <p:nvPr/>
      </p:nvGrpSpPr>
      <p:grpSpPr>
        <a:xfrm>
          <a:off x="0" y="0"/>
          <a:ext cx="0" cy="0"/>
          <a:chOff x="0" y="0"/>
          <a:chExt cx="0" cy="0"/>
        </a:xfrm>
      </p:grpSpPr>
      <p:sp>
        <p:nvSpPr>
          <p:cNvPr id="2766" name="Google Shape;2766;p324"/>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Etiology of Oligohydramnios</a:t>
            </a:r>
            <a:endParaRPr/>
          </a:p>
        </p:txBody>
      </p:sp>
      <p:graphicFrame>
        <p:nvGraphicFramePr>
          <p:cNvPr id="2767" name="Google Shape;2767;p324"/>
          <p:cNvGraphicFramePr/>
          <p:nvPr/>
        </p:nvGraphicFramePr>
        <p:xfrm>
          <a:off x="838199" y="1253784"/>
          <a:ext cx="3000000" cy="3000000"/>
        </p:xfrm>
        <a:graphic>
          <a:graphicData uri="http://schemas.openxmlformats.org/drawingml/2006/table">
            <a:tbl>
              <a:tblPr bandRow="1" firstRow="1">
                <a:noFill/>
                <a:tableStyleId>{B83724F5-1EE0-4DAF-A18B-D7C001F5DA8E}</a:tableStyleId>
              </a:tblPr>
              <a:tblGrid>
                <a:gridCol w="4906075"/>
                <a:gridCol w="5609525"/>
              </a:tblGrid>
              <a:tr h="292150">
                <a:tc gridSpan="2">
                  <a:txBody>
                    <a:bodyPr/>
                    <a:lstStyle/>
                    <a:p>
                      <a:pPr indent="0" lvl="0" marL="0" marR="0" rtl="0" algn="ctr">
                        <a:spcBef>
                          <a:spcPts val="0"/>
                        </a:spcBef>
                        <a:spcAft>
                          <a:spcPts val="0"/>
                        </a:spcAft>
                        <a:buNone/>
                      </a:pPr>
                      <a:r>
                        <a:rPr b="1" lang="en-US" sz="2800">
                          <a:solidFill>
                            <a:schemeClr val="lt1"/>
                          </a:solidFill>
                        </a:rPr>
                        <a:t>Too Little production</a:t>
                      </a:r>
                      <a:endParaRPr b="1" sz="2800">
                        <a:solidFill>
                          <a:schemeClr val="lt1"/>
                        </a:solidFill>
                        <a:latin typeface="Open Sans"/>
                        <a:ea typeface="Open Sans"/>
                        <a:cs typeface="Open Sans"/>
                        <a:sym typeface="Open Sans"/>
                      </a:endParaRPr>
                    </a:p>
                  </a:txBody>
                  <a:tcPr marT="45725" marB="45725" marR="91450" marL="91450"/>
                </a:tc>
                <a:tc hMerge="1"/>
              </a:tr>
              <a:tr h="228600">
                <a:tc>
                  <a:txBody>
                    <a:bodyPr/>
                    <a:lstStyle/>
                    <a:p>
                      <a:pPr indent="0" lvl="0" marL="0" marR="0" rtl="0" algn="ctr">
                        <a:spcBef>
                          <a:spcPts val="0"/>
                        </a:spcBef>
                        <a:spcAft>
                          <a:spcPts val="0"/>
                        </a:spcAft>
                        <a:buNone/>
                      </a:pPr>
                      <a:r>
                        <a:rPr lang="en-US" sz="1800">
                          <a:solidFill>
                            <a:schemeClr val="dk1"/>
                          </a:solidFill>
                        </a:rPr>
                        <a:t>Renal agenesis </a:t>
                      </a:r>
                      <a:endParaRPr/>
                    </a:p>
                  </a:txBody>
                  <a:tcPr marT="45725" marB="45725" marR="91450" marL="91450"/>
                </a:tc>
                <a:tc>
                  <a:txBody>
                    <a:bodyPr/>
                    <a:lstStyle/>
                    <a:p>
                      <a:pPr indent="0" lvl="0" marL="0" marR="0" rtl="0" algn="ctr">
                        <a:spcBef>
                          <a:spcPts val="0"/>
                        </a:spcBef>
                        <a:spcAft>
                          <a:spcPts val="0"/>
                        </a:spcAft>
                        <a:buNone/>
                      </a:pPr>
                      <a:r>
                        <a:rPr lang="en-US" sz="1800">
                          <a:solidFill>
                            <a:schemeClr val="dk1"/>
                          </a:solidFill>
                        </a:rPr>
                        <a:t> U/S</a:t>
                      </a:r>
                      <a:endParaRPr/>
                    </a:p>
                    <a:p>
                      <a:pPr indent="0" lvl="0" marL="0" marR="0" rtl="0" algn="ctr">
                        <a:spcBef>
                          <a:spcPts val="0"/>
                        </a:spcBef>
                        <a:spcAft>
                          <a:spcPts val="0"/>
                        </a:spcAft>
                        <a:buNone/>
                      </a:pPr>
                      <a:r>
                        <a:rPr lang="en-US" sz="1800">
                          <a:solidFill>
                            <a:schemeClr val="dk1"/>
                          </a:solidFill>
                        </a:rPr>
                        <a:t> (no renal tissue, no bladder)</a:t>
                      </a:r>
                      <a:endParaRPr/>
                    </a:p>
                  </a:txBody>
                  <a:tcPr marT="45725" marB="45725" marR="91450" marL="91450"/>
                </a:tc>
              </a:tr>
              <a:tr h="155650">
                <a:tc>
                  <a:txBody>
                    <a:bodyPr/>
                    <a:lstStyle/>
                    <a:p>
                      <a:pPr indent="0" lvl="0" marL="0" marR="0" rtl="0" algn="ctr">
                        <a:lnSpc>
                          <a:spcPct val="100000"/>
                        </a:lnSpc>
                        <a:spcBef>
                          <a:spcPts val="0"/>
                        </a:spcBef>
                        <a:spcAft>
                          <a:spcPts val="0"/>
                        </a:spcAft>
                        <a:buClr>
                          <a:srgbClr val="000000"/>
                        </a:buClr>
                        <a:buSzPts val="1800"/>
                        <a:buFont typeface="Arial"/>
                        <a:buNone/>
                      </a:pPr>
                      <a:r>
                        <a:rPr lang="en-US" sz="1800">
                          <a:solidFill>
                            <a:schemeClr val="dk1"/>
                          </a:solidFill>
                        </a:rPr>
                        <a:t>Multicyclic kidney</a:t>
                      </a:r>
                      <a:endParaRPr/>
                    </a:p>
                  </a:txBody>
                  <a:tcPr marT="45725" marB="45725" marR="91450" marL="91450"/>
                </a:tc>
                <a:tc>
                  <a:txBody>
                    <a:bodyPr/>
                    <a:lstStyle/>
                    <a:p>
                      <a:pPr indent="0" lvl="0" marL="0" marR="0" rtl="0" algn="ctr">
                        <a:spcBef>
                          <a:spcPts val="0"/>
                        </a:spcBef>
                        <a:spcAft>
                          <a:spcPts val="0"/>
                        </a:spcAft>
                        <a:buNone/>
                      </a:pPr>
                      <a:r>
                        <a:rPr lang="en-US" sz="1800">
                          <a:solidFill>
                            <a:schemeClr val="dk1"/>
                          </a:solidFill>
                        </a:rPr>
                        <a:t>U/S</a:t>
                      </a:r>
                      <a:endParaRPr/>
                    </a:p>
                    <a:p>
                      <a:pPr indent="0" lvl="0" marL="0" marR="0" rtl="0" algn="ctr">
                        <a:spcBef>
                          <a:spcPts val="0"/>
                        </a:spcBef>
                        <a:spcAft>
                          <a:spcPts val="0"/>
                        </a:spcAft>
                        <a:buNone/>
                      </a:pPr>
                      <a:r>
                        <a:rPr lang="en-US" sz="1800">
                          <a:solidFill>
                            <a:schemeClr val="dk1"/>
                          </a:solidFill>
                        </a:rPr>
                        <a:t>( enlarged kidney with multiple cysts no visible bladder )</a:t>
                      </a:r>
                      <a:endParaRPr/>
                    </a:p>
                  </a:txBody>
                  <a:tcPr marT="45725" marB="45725" marR="91450" marL="91450"/>
                </a:tc>
              </a:tr>
              <a:tr h="228600">
                <a:tc>
                  <a:txBody>
                    <a:bodyPr/>
                    <a:lstStyle/>
                    <a:p>
                      <a:pPr indent="0" lvl="0" marL="0" marR="0" rtl="0" algn="ctr">
                        <a:spcBef>
                          <a:spcPts val="0"/>
                        </a:spcBef>
                        <a:spcAft>
                          <a:spcPts val="0"/>
                        </a:spcAft>
                        <a:buNone/>
                      </a:pPr>
                      <a:r>
                        <a:rPr lang="en-US" sz="1800">
                          <a:solidFill>
                            <a:schemeClr val="dk1"/>
                          </a:solidFill>
                        </a:rPr>
                        <a:t>Urinary tract abnormality / obstruction</a:t>
                      </a:r>
                      <a:endParaRPr/>
                    </a:p>
                  </a:txBody>
                  <a:tcPr marT="45725" marB="45725" marR="91450" marL="91450"/>
                </a:tc>
                <a:tc>
                  <a:txBody>
                    <a:bodyPr/>
                    <a:lstStyle/>
                    <a:p>
                      <a:pPr indent="0" lvl="0" marL="0" marR="0" rtl="0" algn="ctr">
                        <a:spcBef>
                          <a:spcPts val="0"/>
                        </a:spcBef>
                        <a:spcAft>
                          <a:spcPts val="0"/>
                        </a:spcAft>
                        <a:buNone/>
                      </a:pPr>
                      <a:r>
                        <a:rPr lang="en-US" sz="1800">
                          <a:solidFill>
                            <a:schemeClr val="dk1"/>
                          </a:solidFill>
                        </a:rPr>
                        <a:t>U/S</a:t>
                      </a:r>
                      <a:endParaRPr/>
                    </a:p>
                    <a:p>
                      <a:pPr indent="0" lvl="0" marL="0" marR="0" rtl="0" algn="ctr">
                        <a:spcBef>
                          <a:spcPts val="0"/>
                        </a:spcBef>
                        <a:spcAft>
                          <a:spcPts val="0"/>
                        </a:spcAft>
                        <a:buNone/>
                      </a:pPr>
                      <a:r>
                        <a:rPr lang="en-US" sz="1800">
                          <a:solidFill>
                            <a:schemeClr val="dk1"/>
                          </a:solidFill>
                        </a:rPr>
                        <a:t>( kidney may be present but urinary tract dilatation)</a:t>
                      </a:r>
                      <a:endParaRPr/>
                    </a:p>
                  </a:txBody>
                  <a:tcPr marT="45725" marB="45725" marR="91450" marL="91450"/>
                </a:tc>
              </a:tr>
              <a:tr h="228600">
                <a:tc>
                  <a:txBody>
                    <a:bodyPr/>
                    <a:lstStyle/>
                    <a:p>
                      <a:pPr indent="0" lvl="0" marL="0" marR="0" rtl="0" algn="ctr">
                        <a:spcBef>
                          <a:spcPts val="0"/>
                        </a:spcBef>
                        <a:spcAft>
                          <a:spcPts val="0"/>
                        </a:spcAft>
                        <a:buNone/>
                      </a:pPr>
                      <a:r>
                        <a:rPr lang="en-US" sz="1800">
                          <a:solidFill>
                            <a:schemeClr val="dk1"/>
                          </a:solidFill>
                        </a:rPr>
                        <a:t>FGR and placental insufficiency</a:t>
                      </a:r>
                      <a:endParaRPr/>
                    </a:p>
                  </a:txBody>
                  <a:tcPr marT="45725" marB="45725" marR="91450" marL="91450"/>
                </a:tc>
                <a:tc>
                  <a:txBody>
                    <a:bodyPr/>
                    <a:lstStyle/>
                    <a:p>
                      <a:pPr indent="0" lvl="0" marL="0" marR="0" rtl="0" algn="ctr">
                        <a:spcBef>
                          <a:spcPts val="0"/>
                        </a:spcBef>
                        <a:spcAft>
                          <a:spcPts val="0"/>
                        </a:spcAft>
                        <a:buNone/>
                      </a:pPr>
                      <a:r>
                        <a:rPr lang="en-US" sz="1800">
                          <a:solidFill>
                            <a:schemeClr val="dk1"/>
                          </a:solidFill>
                        </a:rPr>
                        <a:t>clinical reduced</a:t>
                      </a:r>
                      <a:r>
                        <a:rPr lang="en-US" sz="1800">
                          <a:solidFill>
                            <a:schemeClr val="dk1"/>
                          </a:solidFill>
                        </a:rPr>
                        <a:t> SFH</a:t>
                      </a:r>
                      <a:br>
                        <a:rPr lang="en-US" sz="1800">
                          <a:solidFill>
                            <a:schemeClr val="dk1"/>
                          </a:solidFill>
                        </a:rPr>
                      </a:br>
                      <a:r>
                        <a:rPr lang="en-US" sz="1800">
                          <a:solidFill>
                            <a:schemeClr val="dk1"/>
                          </a:solidFill>
                        </a:rPr>
                        <a:t>reduced fetal movement  </a:t>
                      </a:r>
                      <a:endParaRPr/>
                    </a:p>
                    <a:p>
                      <a:pPr indent="0" lvl="0" marL="0" marR="0" rtl="0" algn="ctr">
                        <a:spcBef>
                          <a:spcPts val="0"/>
                        </a:spcBef>
                        <a:spcAft>
                          <a:spcPts val="0"/>
                        </a:spcAft>
                        <a:buNone/>
                      </a:pPr>
                      <a:r>
                        <a:rPr lang="en-US" sz="1800">
                          <a:solidFill>
                            <a:schemeClr val="dk1"/>
                          </a:solidFill>
                        </a:rPr>
                        <a:t>Possibly</a:t>
                      </a:r>
                      <a:r>
                        <a:rPr lang="en-US" sz="1800">
                          <a:solidFill>
                            <a:schemeClr val="dk1"/>
                          </a:solidFill>
                        </a:rPr>
                        <a:t> </a:t>
                      </a:r>
                      <a:r>
                        <a:rPr lang="en-US" sz="1800">
                          <a:solidFill>
                            <a:schemeClr val="dk1"/>
                          </a:solidFill>
                        </a:rPr>
                        <a:t>abnormal CTG</a:t>
                      </a:r>
                      <a:endParaRPr/>
                    </a:p>
                    <a:p>
                      <a:pPr indent="0" lvl="0" marL="0" marR="0" rtl="0" algn="ctr">
                        <a:spcBef>
                          <a:spcPts val="0"/>
                        </a:spcBef>
                        <a:spcAft>
                          <a:spcPts val="0"/>
                        </a:spcAft>
                        <a:buNone/>
                      </a:pPr>
                      <a:r>
                        <a:rPr lang="en-US" sz="1800">
                          <a:solidFill>
                            <a:schemeClr val="dk1"/>
                          </a:solidFill>
                        </a:rPr>
                        <a:t>ultrasound FGR abnormal fetal doppler waveform</a:t>
                      </a:r>
                      <a:endParaRPr/>
                    </a:p>
                  </a:txBody>
                  <a:tcPr marT="45725" marB="45725" marR="91450" marL="91450"/>
                </a:tc>
              </a:tr>
              <a:tr h="228600">
                <a:tc>
                  <a:txBody>
                    <a:bodyPr/>
                    <a:lstStyle/>
                    <a:p>
                      <a:pPr indent="0" lvl="0" marL="0" marR="0" rtl="0" algn="ctr">
                        <a:spcBef>
                          <a:spcPts val="0"/>
                        </a:spcBef>
                        <a:spcAft>
                          <a:spcPts val="0"/>
                        </a:spcAft>
                        <a:buNone/>
                      </a:pPr>
                      <a:r>
                        <a:rPr lang="en-US" sz="1800">
                          <a:solidFill>
                            <a:schemeClr val="dk1"/>
                          </a:solidFill>
                        </a:rPr>
                        <a:t>Maternal drug (NSAIDs)</a:t>
                      </a:r>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a:solidFill>
                            <a:schemeClr val="dk1"/>
                          </a:solidFill>
                        </a:rPr>
                        <a:t>withholding NSAIDs may allow amniotic fluid to reaccumulate</a:t>
                      </a:r>
                      <a:endParaRPr/>
                    </a:p>
                  </a:txBody>
                  <a:tcPr marT="45725" marB="45725" marR="91450" marL="91450"/>
                </a:tc>
              </a:tr>
              <a:tr h="155650">
                <a:tc>
                  <a:txBody>
                    <a:bodyPr/>
                    <a:lstStyle/>
                    <a:p>
                      <a:pPr indent="0" lvl="0" marL="0" marR="0" rtl="0" algn="ctr">
                        <a:spcBef>
                          <a:spcPts val="0"/>
                        </a:spcBef>
                        <a:spcAft>
                          <a:spcPts val="0"/>
                        </a:spcAft>
                        <a:buNone/>
                      </a:pPr>
                      <a:r>
                        <a:rPr lang="en-US" sz="1800">
                          <a:solidFill>
                            <a:schemeClr val="dk1"/>
                          </a:solidFill>
                        </a:rPr>
                        <a:t>Postdate pregnancy</a:t>
                      </a:r>
                      <a:endParaRPr/>
                    </a:p>
                  </a:txBody>
                  <a:tcPr marT="45725" marB="45725" marR="91450" marL="91450"/>
                </a:tc>
                <a:tc>
                  <a:txBody>
                    <a:bodyPr/>
                    <a:lstStyle/>
                    <a:p>
                      <a:pPr indent="0" lvl="0" marL="0" marR="0" rtl="0" algn="ctr">
                        <a:spcBef>
                          <a:spcPts val="0"/>
                        </a:spcBef>
                        <a:spcAft>
                          <a:spcPts val="0"/>
                        </a:spcAft>
                        <a:buNone/>
                      </a:pPr>
                      <a:r>
                        <a:t/>
                      </a:r>
                      <a:endParaRPr sz="1800">
                        <a:solidFill>
                          <a:schemeClr val="dk1"/>
                        </a:solidFill>
                      </a:endParaRPr>
                    </a:p>
                  </a:txBody>
                  <a:tcPr marT="45725" marB="45725" marR="91450" marL="91450"/>
                </a:tc>
              </a:tr>
              <a:tr h="155650">
                <a:tc>
                  <a:txBody>
                    <a:bodyPr/>
                    <a:lstStyle/>
                    <a:p>
                      <a:pPr indent="0" lvl="0" marL="0" marR="0" rtl="0" algn="ctr">
                        <a:lnSpc>
                          <a:spcPct val="100000"/>
                        </a:lnSpc>
                        <a:spcBef>
                          <a:spcPts val="0"/>
                        </a:spcBef>
                        <a:spcAft>
                          <a:spcPts val="0"/>
                        </a:spcAft>
                        <a:buClr>
                          <a:srgbClr val="000000"/>
                        </a:buClr>
                        <a:buSzPts val="1800"/>
                        <a:buFont typeface="Arial"/>
                        <a:buNone/>
                      </a:pPr>
                      <a:r>
                        <a:rPr lang="en-US" sz="1800">
                          <a:solidFill>
                            <a:schemeClr val="dk1"/>
                          </a:solidFill>
                        </a:rPr>
                        <a:t>Leakage</a:t>
                      </a:r>
                      <a:endParaRPr/>
                    </a:p>
                    <a:p>
                      <a:pPr indent="0" lvl="0" marL="0" marR="0" rtl="0" algn="ctr">
                        <a:lnSpc>
                          <a:spcPct val="100000"/>
                        </a:lnSpc>
                        <a:spcBef>
                          <a:spcPts val="0"/>
                        </a:spcBef>
                        <a:spcAft>
                          <a:spcPts val="0"/>
                        </a:spcAft>
                        <a:buClr>
                          <a:srgbClr val="000000"/>
                        </a:buClr>
                        <a:buSzPts val="1800"/>
                        <a:buFont typeface="Arial"/>
                        <a:buNone/>
                      </a:pPr>
                      <a:r>
                        <a:rPr lang="en-US" sz="1800">
                          <a:solidFill>
                            <a:schemeClr val="dk1"/>
                          </a:solidFill>
                        </a:rPr>
                        <a:t>(PROM)</a:t>
                      </a:r>
                      <a:endParaRPr/>
                    </a:p>
                  </a:txBody>
                  <a:tcPr marT="45725" marB="45725" marR="91450" marL="91450"/>
                </a:tc>
                <a:tc>
                  <a:txBody>
                    <a:bodyPr/>
                    <a:lstStyle/>
                    <a:p>
                      <a:pPr indent="0" lvl="0" marL="0" marR="0" rtl="0" algn="ctr">
                        <a:spcBef>
                          <a:spcPts val="0"/>
                        </a:spcBef>
                        <a:spcAft>
                          <a:spcPts val="0"/>
                        </a:spcAft>
                        <a:buNone/>
                      </a:pPr>
                      <a:r>
                        <a:rPr lang="en-US" sz="1800">
                          <a:solidFill>
                            <a:schemeClr val="dk1"/>
                          </a:solidFill>
                        </a:rPr>
                        <a:t>speculum examination pool of amniotic fluid on posterior blade</a:t>
                      </a:r>
                      <a:endParaRPr/>
                    </a:p>
                    <a:p>
                      <a:pPr indent="0" lvl="0" marL="0" marR="0" rtl="0" algn="ctr">
                        <a:spcBef>
                          <a:spcPts val="0"/>
                        </a:spcBef>
                        <a:spcAft>
                          <a:spcPts val="0"/>
                        </a:spcAft>
                        <a:buNone/>
                      </a:pPr>
                      <a:r>
                        <a:t/>
                      </a:r>
                      <a:endParaRPr sz="1800">
                        <a:solidFill>
                          <a:schemeClr val="dk1"/>
                        </a:solidFill>
                      </a:endParaRPr>
                    </a:p>
                  </a:txBody>
                  <a:tcPr marT="45725" marB="45725" marR="91450" marL="91450"/>
                </a:tc>
              </a:tr>
            </a:tbl>
          </a:graphicData>
        </a:graphic>
      </p:graphicFrame>
    </p:spTree>
  </p:cSld>
  <p:clrMapOvr>
    <a:masterClrMapping/>
  </p:clrMapOvr>
</p:sld>
</file>

<file path=ppt/slides/slide3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1" name="Shape 2771"/>
        <p:cNvGrpSpPr/>
        <p:nvPr/>
      </p:nvGrpSpPr>
      <p:grpSpPr>
        <a:xfrm>
          <a:off x="0" y="0"/>
          <a:ext cx="0" cy="0"/>
          <a:chOff x="0" y="0"/>
          <a:chExt cx="0" cy="0"/>
        </a:xfrm>
      </p:grpSpPr>
      <p:sp>
        <p:nvSpPr>
          <p:cNvPr id="2772" name="Google Shape;2772;p325"/>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Etiology Cont.</a:t>
            </a:r>
            <a:endParaRPr/>
          </a:p>
        </p:txBody>
      </p:sp>
      <p:sp>
        <p:nvSpPr>
          <p:cNvPr id="2773" name="Google Shape;2773;p325"/>
          <p:cNvSpPr txBox="1"/>
          <p:nvPr>
            <p:ph idx="1" type="body"/>
          </p:nvPr>
        </p:nvSpPr>
        <p:spPr>
          <a:xfrm>
            <a:off x="838200" y="1127464"/>
            <a:ext cx="10515600" cy="5742831"/>
          </a:xfrm>
          <a:prstGeom prst="rect">
            <a:avLst/>
          </a:prstGeom>
          <a:noFill/>
          <a:ln>
            <a:noFill/>
          </a:ln>
        </p:spPr>
        <p:txBody>
          <a:bodyPr anchorCtr="0" anchor="t" bIns="45700" lIns="91425" spcFirstLastPara="1" rIns="91425" wrap="square" tIns="45700">
            <a:spAutoFit/>
          </a:bodyPr>
          <a:lstStyle/>
          <a:p>
            <a:pPr indent="-228600" lvl="0" marL="228600" rtl="0" algn="l">
              <a:lnSpc>
                <a:spcPct val="90000"/>
              </a:lnSpc>
              <a:spcBef>
                <a:spcPts val="0"/>
              </a:spcBef>
              <a:spcAft>
                <a:spcPts val="0"/>
              </a:spcAft>
              <a:buClr>
                <a:srgbClr val="45505D"/>
              </a:buClr>
              <a:buSzPts val="2800"/>
              <a:buChar char="❖"/>
            </a:pPr>
            <a:r>
              <a:rPr b="1" lang="en-US">
                <a:solidFill>
                  <a:srgbClr val="45505D"/>
                </a:solidFill>
              </a:rPr>
              <a:t> PPROM</a:t>
            </a:r>
            <a:endParaRPr/>
          </a:p>
          <a:p>
            <a:pPr indent="-228600" lvl="1" marL="685800" rtl="0" algn="l">
              <a:lnSpc>
                <a:spcPct val="90000"/>
              </a:lnSpc>
              <a:spcBef>
                <a:spcPts val="500"/>
              </a:spcBef>
              <a:spcAft>
                <a:spcPts val="0"/>
              </a:spcAft>
              <a:buClr>
                <a:srgbClr val="45505D"/>
              </a:buClr>
              <a:buSzPts val="2400"/>
              <a:buChar char="o"/>
            </a:pPr>
            <a:r>
              <a:rPr lang="en-US">
                <a:solidFill>
                  <a:srgbClr val="45505D"/>
                </a:solidFill>
              </a:rPr>
              <a:t>The earlier Chorioamnionitis ,the greater the fetal risk of bronchopulmonary dysplasia, neurologic complications, pulmonary hypoplasia, and, in severe cases, respiratory failure in the neonate.</a:t>
            </a:r>
            <a:endParaRPr/>
          </a:p>
          <a:p>
            <a:pPr indent="-228600" lvl="0" marL="228600" rtl="0" algn="l">
              <a:lnSpc>
                <a:spcPct val="90000"/>
              </a:lnSpc>
              <a:spcBef>
                <a:spcPts val="1000"/>
              </a:spcBef>
              <a:spcAft>
                <a:spcPts val="0"/>
              </a:spcAft>
              <a:buClr>
                <a:srgbClr val="45505D"/>
              </a:buClr>
              <a:buSzPts val="2800"/>
              <a:buChar char="❖"/>
            </a:pPr>
            <a:r>
              <a:rPr b="1" lang="en-US">
                <a:solidFill>
                  <a:srgbClr val="45505D"/>
                </a:solidFill>
              </a:rPr>
              <a:t> Multiple pregnancies : twin-to-twin transfusion syndrome </a:t>
            </a:r>
            <a:endParaRPr/>
          </a:p>
          <a:p>
            <a:pPr indent="-228600" lvl="1" marL="685800" rtl="0" algn="l">
              <a:lnSpc>
                <a:spcPct val="90000"/>
              </a:lnSpc>
              <a:spcBef>
                <a:spcPts val="500"/>
              </a:spcBef>
              <a:spcAft>
                <a:spcPts val="0"/>
              </a:spcAft>
              <a:buClr>
                <a:srgbClr val="45505D"/>
              </a:buClr>
              <a:buSzPts val="2400"/>
              <a:buChar char="o"/>
            </a:pPr>
            <a:r>
              <a:rPr lang="en-US">
                <a:solidFill>
                  <a:srgbClr val="45505D"/>
                </a:solidFill>
              </a:rPr>
              <a:t>Blood is continuously shunted from one twin to the other through vascular anastomoses on the shared placenta, posing a risk to both fetuses </a:t>
            </a:r>
            <a:endParaRPr/>
          </a:p>
          <a:p>
            <a:pPr indent="-228600" lvl="1" marL="685800" rtl="0" algn="l">
              <a:lnSpc>
                <a:spcPct val="90000"/>
              </a:lnSpc>
              <a:spcBef>
                <a:spcPts val="500"/>
              </a:spcBef>
              <a:spcAft>
                <a:spcPts val="0"/>
              </a:spcAft>
              <a:buClr>
                <a:srgbClr val="45505D"/>
              </a:buClr>
              <a:buSzPts val="2400"/>
              <a:buChar char="o"/>
            </a:pPr>
            <a:r>
              <a:rPr b="1" lang="en-US">
                <a:solidFill>
                  <a:srgbClr val="45505D"/>
                </a:solidFill>
              </a:rPr>
              <a:t> Recipient twin</a:t>
            </a:r>
            <a:endParaRPr/>
          </a:p>
          <a:p>
            <a:pPr indent="-228600" lvl="2" marL="1143000" rtl="0" algn="l">
              <a:lnSpc>
                <a:spcPct val="90000"/>
              </a:lnSpc>
              <a:spcBef>
                <a:spcPts val="500"/>
              </a:spcBef>
              <a:spcAft>
                <a:spcPts val="0"/>
              </a:spcAft>
              <a:buClr>
                <a:srgbClr val="45505D"/>
              </a:buClr>
              <a:buSzPts val="2200"/>
              <a:buChar char="•"/>
            </a:pPr>
            <a:r>
              <a:rPr lang="en-US" sz="2200">
                <a:solidFill>
                  <a:srgbClr val="45505D"/>
                </a:solidFill>
              </a:rPr>
              <a:t>Polycythemia</a:t>
            </a:r>
            <a:endParaRPr/>
          </a:p>
          <a:p>
            <a:pPr indent="-228600" lvl="2" marL="1143000" rtl="0" algn="l">
              <a:lnSpc>
                <a:spcPct val="90000"/>
              </a:lnSpc>
              <a:spcBef>
                <a:spcPts val="500"/>
              </a:spcBef>
              <a:spcAft>
                <a:spcPts val="0"/>
              </a:spcAft>
              <a:buClr>
                <a:srgbClr val="45505D"/>
              </a:buClr>
              <a:buSzPts val="2200"/>
              <a:buChar char="•"/>
            </a:pPr>
            <a:r>
              <a:rPr lang="en-US" sz="2200">
                <a:solidFill>
                  <a:srgbClr val="45505D"/>
                </a:solidFill>
              </a:rPr>
              <a:t>Hypervolemia</a:t>
            </a:r>
            <a:endParaRPr/>
          </a:p>
          <a:p>
            <a:pPr indent="-228600" lvl="2" marL="1143000" rtl="0" algn="l">
              <a:lnSpc>
                <a:spcPct val="90000"/>
              </a:lnSpc>
              <a:spcBef>
                <a:spcPts val="500"/>
              </a:spcBef>
              <a:spcAft>
                <a:spcPts val="0"/>
              </a:spcAft>
              <a:buClr>
                <a:srgbClr val="45505D"/>
              </a:buClr>
              <a:buSzPts val="2200"/>
              <a:buChar char="•"/>
            </a:pPr>
            <a:r>
              <a:rPr lang="en-US" sz="2200">
                <a:solidFill>
                  <a:srgbClr val="45505D"/>
                </a:solidFill>
              </a:rPr>
              <a:t>Polyhydramnios in diamniotic pregnancies</a:t>
            </a:r>
            <a:endParaRPr/>
          </a:p>
          <a:p>
            <a:pPr indent="-228600" lvl="1" marL="685800" rtl="0" algn="l">
              <a:lnSpc>
                <a:spcPct val="90000"/>
              </a:lnSpc>
              <a:spcBef>
                <a:spcPts val="500"/>
              </a:spcBef>
              <a:spcAft>
                <a:spcPts val="0"/>
              </a:spcAft>
              <a:buClr>
                <a:srgbClr val="45505D"/>
              </a:buClr>
              <a:buSzPts val="2400"/>
              <a:buChar char="o"/>
            </a:pPr>
            <a:r>
              <a:rPr b="1" lang="en-US">
                <a:solidFill>
                  <a:srgbClr val="45505D"/>
                </a:solidFill>
              </a:rPr>
              <a:t> Donor twin</a:t>
            </a:r>
            <a:endParaRPr/>
          </a:p>
          <a:p>
            <a:pPr indent="-228600" lvl="2" marL="1143000" rtl="0" algn="l">
              <a:lnSpc>
                <a:spcPct val="90000"/>
              </a:lnSpc>
              <a:spcBef>
                <a:spcPts val="500"/>
              </a:spcBef>
              <a:spcAft>
                <a:spcPts val="0"/>
              </a:spcAft>
              <a:buClr>
                <a:srgbClr val="45505D"/>
              </a:buClr>
              <a:buSzPts val="2200"/>
              <a:buChar char="•"/>
            </a:pPr>
            <a:r>
              <a:rPr lang="en-US" sz="2200">
                <a:solidFill>
                  <a:srgbClr val="45505D"/>
                </a:solidFill>
              </a:rPr>
              <a:t>Anemia</a:t>
            </a:r>
            <a:endParaRPr/>
          </a:p>
          <a:p>
            <a:pPr indent="-228600" lvl="2" marL="1143000" rtl="0" algn="l">
              <a:lnSpc>
                <a:spcPct val="90000"/>
              </a:lnSpc>
              <a:spcBef>
                <a:spcPts val="500"/>
              </a:spcBef>
              <a:spcAft>
                <a:spcPts val="0"/>
              </a:spcAft>
              <a:buClr>
                <a:srgbClr val="45505D"/>
              </a:buClr>
              <a:buSzPts val="2200"/>
              <a:buChar char="•"/>
            </a:pPr>
            <a:r>
              <a:rPr lang="en-US" sz="2200">
                <a:solidFill>
                  <a:srgbClr val="45505D"/>
                </a:solidFill>
              </a:rPr>
              <a:t>Growth retardation</a:t>
            </a:r>
            <a:endParaRPr/>
          </a:p>
          <a:p>
            <a:pPr indent="-88900" lvl="0" marL="228600" rtl="0" algn="l">
              <a:lnSpc>
                <a:spcPct val="90000"/>
              </a:lnSpc>
              <a:spcBef>
                <a:spcPts val="1000"/>
              </a:spcBef>
              <a:spcAft>
                <a:spcPts val="0"/>
              </a:spcAft>
              <a:buClr>
                <a:srgbClr val="45515E"/>
              </a:buClr>
              <a:buSzPts val="2200"/>
              <a:buNone/>
            </a:pPr>
            <a:r>
              <a:t/>
            </a:r>
            <a:endParaRPr b="1" sz="2200">
              <a:solidFill>
                <a:srgbClr val="45505D"/>
              </a:solidFill>
            </a:endParaRPr>
          </a:p>
          <a:p>
            <a:pPr indent="-76200" lvl="0" marL="228600" rtl="0" algn="l">
              <a:lnSpc>
                <a:spcPct val="90000"/>
              </a:lnSpc>
              <a:spcBef>
                <a:spcPts val="1000"/>
              </a:spcBef>
              <a:spcAft>
                <a:spcPts val="0"/>
              </a:spcAft>
              <a:buClr>
                <a:srgbClr val="45515E"/>
              </a:buClr>
              <a:buSzPts val="2400"/>
              <a:buNone/>
            </a:pPr>
            <a:r>
              <a:t/>
            </a:r>
            <a:endParaRPr sz="2400">
              <a:solidFill>
                <a:srgbClr val="45505D"/>
              </a:solidFill>
            </a:endParaRPr>
          </a:p>
        </p:txBody>
      </p:sp>
      <p:sp>
        <p:nvSpPr>
          <p:cNvPr id="2774" name="Google Shape;2774;p325"/>
          <p:cNvSpPr txBox="1"/>
          <p:nvPr/>
        </p:nvSpPr>
        <p:spPr>
          <a:xfrm>
            <a:off x="4389120" y="5688332"/>
            <a:ext cx="7414846" cy="1107996"/>
          </a:xfrm>
          <a:prstGeom prst="rect">
            <a:avLst/>
          </a:prstGeom>
          <a:noFill/>
          <a:ln>
            <a:noFill/>
          </a:ln>
        </p:spPr>
        <p:txBody>
          <a:bodyPr anchorCtr="0" anchor="t" bIns="45700" lIns="91425" spcFirstLastPara="1" rIns="91425" wrap="square" tIns="45700">
            <a:spAutoFit/>
          </a:bodyPr>
          <a:lstStyle/>
          <a:p>
            <a:pPr indent="-225425" lvl="2" marL="225425" marR="0" rtl="0" algn="l">
              <a:spcBef>
                <a:spcPts val="0"/>
              </a:spcBef>
              <a:spcAft>
                <a:spcPts val="0"/>
              </a:spcAft>
              <a:buClr>
                <a:srgbClr val="45505D"/>
              </a:buClr>
              <a:buSzPts val="2200"/>
              <a:buFont typeface="Arial"/>
              <a:buChar char="•"/>
            </a:pPr>
            <a:r>
              <a:rPr b="0" i="0" lang="en-US" sz="2200" u="none" cap="none" strike="noStrike">
                <a:solidFill>
                  <a:srgbClr val="45505D"/>
                </a:solidFill>
                <a:latin typeface="Calibri"/>
                <a:ea typeface="Calibri"/>
                <a:cs typeface="Calibri"/>
                <a:sym typeface="Calibri"/>
              </a:rPr>
              <a:t>Hypovolemia, dehydration (stuck twin or cocooned appearance)</a:t>
            </a:r>
            <a:endParaRPr/>
          </a:p>
          <a:p>
            <a:pPr indent="-225425" lvl="2" marL="225425" marR="0" rtl="0" algn="l">
              <a:spcBef>
                <a:spcPts val="0"/>
              </a:spcBef>
              <a:spcAft>
                <a:spcPts val="0"/>
              </a:spcAft>
              <a:buClr>
                <a:srgbClr val="45505D"/>
              </a:buClr>
              <a:buSzPts val="2200"/>
              <a:buFont typeface="Arial"/>
              <a:buChar char="•"/>
            </a:pPr>
            <a:r>
              <a:rPr b="0" i="0" lang="en-US" sz="2200" u="none" cap="none" strike="noStrike">
                <a:solidFill>
                  <a:srgbClr val="45505D"/>
                </a:solidFill>
                <a:latin typeface="Calibri"/>
                <a:ea typeface="Calibri"/>
                <a:cs typeface="Calibri"/>
                <a:sym typeface="Calibri"/>
              </a:rPr>
              <a:t>Oligohydramnios in diamniotic pregnancies</a:t>
            </a:r>
            <a:endParaRPr b="1" i="0" sz="2200" u="none" cap="none" strike="noStrike">
              <a:solidFill>
                <a:srgbClr val="45505D"/>
              </a:solidFill>
              <a:latin typeface="Calibri"/>
              <a:ea typeface="Calibri"/>
              <a:cs typeface="Calibri"/>
              <a:sym typeface="Calibri"/>
            </a:endParaRPr>
          </a:p>
        </p:txBody>
      </p:sp>
    </p:spTree>
  </p:cSld>
  <p:clrMapOvr>
    <a:masterClrMapping/>
  </p:clrMapOvr>
</p:sld>
</file>

<file path=ppt/slides/slide3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8" name="Shape 2778"/>
        <p:cNvGrpSpPr/>
        <p:nvPr/>
      </p:nvGrpSpPr>
      <p:grpSpPr>
        <a:xfrm>
          <a:off x="0" y="0"/>
          <a:ext cx="0" cy="0"/>
          <a:chOff x="0" y="0"/>
          <a:chExt cx="0" cy="0"/>
        </a:xfrm>
      </p:grpSpPr>
      <p:sp>
        <p:nvSpPr>
          <p:cNvPr id="2779" name="Google Shape;2779;p326"/>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CS Station 1</a:t>
            </a:r>
            <a:endParaRPr/>
          </a:p>
        </p:txBody>
      </p:sp>
      <p:sp>
        <p:nvSpPr>
          <p:cNvPr id="2780" name="Google Shape;2780;p326"/>
          <p:cNvSpPr txBox="1"/>
          <p:nvPr>
            <p:ph idx="1" type="body"/>
          </p:nvPr>
        </p:nvSpPr>
        <p:spPr>
          <a:xfrm>
            <a:off x="826294" y="1305026"/>
            <a:ext cx="10527505" cy="487193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45515E"/>
              </a:buClr>
              <a:buSzPts val="2400"/>
              <a:buChar char="❖"/>
            </a:pPr>
            <a:r>
              <a:rPr b="1" lang="en-US" sz="2400"/>
              <a:t>What is the operation?</a:t>
            </a:r>
            <a:endParaRPr/>
          </a:p>
          <a:p>
            <a:pPr indent="-228600" lvl="1" marL="685800" rtl="0" algn="l">
              <a:lnSpc>
                <a:spcPct val="90000"/>
              </a:lnSpc>
              <a:spcBef>
                <a:spcPts val="500"/>
              </a:spcBef>
              <a:spcAft>
                <a:spcPts val="0"/>
              </a:spcAft>
              <a:buClr>
                <a:srgbClr val="45515E"/>
              </a:buClr>
              <a:buSzPts val="2000"/>
              <a:buChar char="o"/>
            </a:pPr>
            <a:r>
              <a:rPr lang="en-US" sz="2000"/>
              <a:t>Caesarean delivery (CS)</a:t>
            </a:r>
            <a:endParaRPr/>
          </a:p>
          <a:p>
            <a:pPr indent="-228600" lvl="0" marL="228600" rtl="0" algn="l">
              <a:lnSpc>
                <a:spcPct val="90000"/>
              </a:lnSpc>
              <a:spcBef>
                <a:spcPts val="1000"/>
              </a:spcBef>
              <a:spcAft>
                <a:spcPts val="0"/>
              </a:spcAft>
              <a:buClr>
                <a:srgbClr val="45515E"/>
              </a:buClr>
              <a:buSzPts val="2400"/>
              <a:buChar char="❖"/>
            </a:pPr>
            <a:r>
              <a:rPr b="1" lang="en-US" sz="2400"/>
              <a:t>What is the most common indication for primi-gravida women </a:t>
            </a:r>
            <a:r>
              <a:rPr lang="en-US" sz="2400"/>
              <a:t>?</a:t>
            </a:r>
            <a:endParaRPr/>
          </a:p>
          <a:p>
            <a:pPr indent="-228600" lvl="1" marL="685800" rtl="0" algn="l">
              <a:lnSpc>
                <a:spcPct val="90000"/>
              </a:lnSpc>
              <a:spcBef>
                <a:spcPts val="500"/>
              </a:spcBef>
              <a:spcAft>
                <a:spcPts val="0"/>
              </a:spcAft>
              <a:buClr>
                <a:srgbClr val="45515E"/>
              </a:buClr>
              <a:buSzPts val="2000"/>
              <a:buChar char="o"/>
            </a:pPr>
            <a:r>
              <a:rPr lang="en-US" sz="2000"/>
              <a:t>Fetal distress </a:t>
            </a:r>
            <a:endParaRPr/>
          </a:p>
          <a:p>
            <a:pPr indent="-228600" lvl="0" marL="228600" rtl="0" algn="l">
              <a:lnSpc>
                <a:spcPct val="90000"/>
              </a:lnSpc>
              <a:spcBef>
                <a:spcPts val="1000"/>
              </a:spcBef>
              <a:spcAft>
                <a:spcPts val="0"/>
              </a:spcAft>
              <a:buClr>
                <a:srgbClr val="45515E"/>
              </a:buClr>
              <a:buSzPts val="2400"/>
              <a:buChar char="❖"/>
            </a:pPr>
            <a:r>
              <a:rPr b="1" lang="en-US" sz="2400"/>
              <a:t>What is the Early complication of CS </a:t>
            </a:r>
            <a:r>
              <a:rPr lang="en-US" sz="2400"/>
              <a:t>?</a:t>
            </a:r>
            <a:endParaRPr/>
          </a:p>
          <a:p>
            <a:pPr indent="-228600" lvl="1" marL="685800" rtl="0" algn="l">
              <a:lnSpc>
                <a:spcPct val="90000"/>
              </a:lnSpc>
              <a:spcBef>
                <a:spcPts val="500"/>
              </a:spcBef>
              <a:spcAft>
                <a:spcPts val="0"/>
              </a:spcAft>
              <a:buClr>
                <a:srgbClr val="45515E"/>
              </a:buClr>
              <a:buSzPts val="2000"/>
              <a:buChar char="o"/>
            </a:pPr>
            <a:r>
              <a:rPr lang="en-US" sz="2000"/>
              <a:t>Hemorrhage</a:t>
            </a:r>
            <a:endParaRPr/>
          </a:p>
          <a:p>
            <a:pPr indent="-228600" lvl="1" marL="685800" rtl="0" algn="l">
              <a:lnSpc>
                <a:spcPct val="90000"/>
              </a:lnSpc>
              <a:spcBef>
                <a:spcPts val="500"/>
              </a:spcBef>
              <a:spcAft>
                <a:spcPts val="0"/>
              </a:spcAft>
              <a:buClr>
                <a:srgbClr val="45515E"/>
              </a:buClr>
              <a:buSzPts val="2000"/>
              <a:buChar char="o"/>
            </a:pPr>
            <a:r>
              <a:rPr lang="en-US" sz="2000"/>
              <a:t>Infection</a:t>
            </a:r>
            <a:endParaRPr/>
          </a:p>
          <a:p>
            <a:pPr indent="-228600" lvl="1" marL="685800" rtl="0" algn="l">
              <a:lnSpc>
                <a:spcPct val="90000"/>
              </a:lnSpc>
              <a:spcBef>
                <a:spcPts val="500"/>
              </a:spcBef>
              <a:spcAft>
                <a:spcPts val="0"/>
              </a:spcAft>
              <a:buClr>
                <a:srgbClr val="45515E"/>
              </a:buClr>
              <a:buSzPts val="2000"/>
              <a:buChar char="o"/>
            </a:pPr>
            <a:r>
              <a:rPr lang="en-US" sz="2000"/>
              <a:t>Incidental Surgical Injuries</a:t>
            </a:r>
            <a:endParaRPr/>
          </a:p>
          <a:p>
            <a:pPr indent="-228600" lvl="1" marL="685800" rtl="0" algn="l">
              <a:lnSpc>
                <a:spcPct val="90000"/>
              </a:lnSpc>
              <a:spcBef>
                <a:spcPts val="500"/>
              </a:spcBef>
              <a:spcAft>
                <a:spcPts val="0"/>
              </a:spcAft>
              <a:buClr>
                <a:srgbClr val="45515E"/>
              </a:buClr>
              <a:buSzPts val="2000"/>
              <a:buChar char="o"/>
            </a:pPr>
            <a:r>
              <a:rPr lang="en-US" sz="2000"/>
              <a:t>Emergency Hysterectomy</a:t>
            </a:r>
            <a:endParaRPr/>
          </a:p>
          <a:p>
            <a:pPr indent="-228600" lvl="1" marL="685800" rtl="0" algn="l">
              <a:lnSpc>
                <a:spcPct val="90000"/>
              </a:lnSpc>
              <a:spcBef>
                <a:spcPts val="500"/>
              </a:spcBef>
              <a:spcAft>
                <a:spcPts val="0"/>
              </a:spcAft>
              <a:buClr>
                <a:srgbClr val="45515E"/>
              </a:buClr>
              <a:buSzPts val="2000"/>
              <a:buChar char="o"/>
            </a:pPr>
            <a:r>
              <a:rPr lang="en-US" sz="2000"/>
              <a:t>Pain (</a:t>
            </a:r>
            <a:r>
              <a:rPr lang="en-US" sz="2000">
                <a:solidFill>
                  <a:srgbClr val="8296B0"/>
                </a:solidFill>
              </a:rPr>
              <a:t>Women who undergo caesarean delivery more commonly experience pain after delivery compared with those having vaginal deliveries</a:t>
            </a:r>
            <a:r>
              <a:rPr lang="en-US" sz="2000"/>
              <a:t>.)</a:t>
            </a:r>
            <a:endParaRPr/>
          </a:p>
          <a:p>
            <a:pPr indent="-228600" lvl="1" marL="685800" rtl="0" algn="l">
              <a:lnSpc>
                <a:spcPct val="90000"/>
              </a:lnSpc>
              <a:spcBef>
                <a:spcPts val="500"/>
              </a:spcBef>
              <a:spcAft>
                <a:spcPts val="0"/>
              </a:spcAft>
              <a:buClr>
                <a:srgbClr val="45515E"/>
              </a:buClr>
              <a:buSzPts val="2000"/>
              <a:buChar char="o"/>
            </a:pPr>
            <a:r>
              <a:rPr lang="en-US" sz="2000"/>
              <a:t>Paralytic ileus (</a:t>
            </a:r>
            <a:r>
              <a:rPr lang="en-US" sz="2000">
                <a:solidFill>
                  <a:srgbClr val="8296B0"/>
                </a:solidFill>
              </a:rPr>
              <a:t>Expected in the first few days</a:t>
            </a:r>
            <a:r>
              <a:rPr lang="en-US" sz="2000"/>
              <a:t>)</a:t>
            </a:r>
            <a:endParaRPr/>
          </a:p>
          <a:p>
            <a:pPr indent="-228600" lvl="1" marL="685800" rtl="0" algn="l">
              <a:lnSpc>
                <a:spcPct val="90000"/>
              </a:lnSpc>
              <a:spcBef>
                <a:spcPts val="500"/>
              </a:spcBef>
              <a:spcAft>
                <a:spcPts val="0"/>
              </a:spcAft>
              <a:buClr>
                <a:srgbClr val="45515E"/>
              </a:buClr>
              <a:buSzPts val="2000"/>
              <a:buChar char="o"/>
            </a:pPr>
            <a:r>
              <a:rPr lang="en-US" sz="2000"/>
              <a:t>Thromboembolism </a:t>
            </a:r>
            <a:endParaRPr/>
          </a:p>
          <a:p>
            <a:pPr indent="-228600" lvl="1" marL="685800" rtl="0" algn="l">
              <a:lnSpc>
                <a:spcPct val="90000"/>
              </a:lnSpc>
              <a:spcBef>
                <a:spcPts val="500"/>
              </a:spcBef>
              <a:spcAft>
                <a:spcPts val="0"/>
              </a:spcAft>
              <a:buClr>
                <a:srgbClr val="45515E"/>
              </a:buClr>
              <a:buSzPts val="2000"/>
              <a:buChar char="o"/>
            </a:pPr>
            <a:r>
              <a:rPr lang="en-US" sz="2000"/>
              <a:t>Anesthesia complication </a:t>
            </a:r>
            <a:endParaRPr/>
          </a:p>
        </p:txBody>
      </p:sp>
      <p:pic>
        <p:nvPicPr>
          <p:cNvPr id="2781" name="Google Shape;2781;p326"/>
          <p:cNvPicPr preferRelativeResize="0"/>
          <p:nvPr/>
        </p:nvPicPr>
        <p:blipFill rotWithShape="1">
          <a:blip r:embed="rId3">
            <a:alphaModFix/>
          </a:blip>
          <a:srcRect b="0" l="0" r="0" t="0"/>
          <a:stretch/>
        </p:blipFill>
        <p:spPr>
          <a:xfrm>
            <a:off x="7574848" y="2544277"/>
            <a:ext cx="3694545" cy="1881989"/>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spTree>
  </p:cSld>
  <p:clrMapOvr>
    <a:masterClrMapping/>
  </p:clrMapOvr>
</p:sld>
</file>

<file path=ppt/slides/slide3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5" name="Shape 2785"/>
        <p:cNvGrpSpPr/>
        <p:nvPr/>
      </p:nvGrpSpPr>
      <p:grpSpPr>
        <a:xfrm>
          <a:off x="0" y="0"/>
          <a:ext cx="0" cy="0"/>
          <a:chOff x="0" y="0"/>
          <a:chExt cx="0" cy="0"/>
        </a:xfrm>
      </p:grpSpPr>
      <p:sp>
        <p:nvSpPr>
          <p:cNvPr id="2786" name="Google Shape;2786;p327"/>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CS Station 1 cont.</a:t>
            </a:r>
            <a:endParaRPr/>
          </a:p>
        </p:txBody>
      </p:sp>
      <p:sp>
        <p:nvSpPr>
          <p:cNvPr id="2787" name="Google Shape;2787;p327"/>
          <p:cNvSpPr txBox="1"/>
          <p:nvPr>
            <p:ph idx="1" type="body"/>
          </p:nvPr>
        </p:nvSpPr>
        <p:spPr>
          <a:xfrm>
            <a:off x="826294" y="1305026"/>
            <a:ext cx="10527505" cy="487193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45515E"/>
              </a:buClr>
              <a:buSzPts val="2400"/>
              <a:buChar char="❖"/>
            </a:pPr>
            <a:r>
              <a:rPr b="1" lang="en-US" sz="2400"/>
              <a:t>mention layers that you cut in anterior abdominal wall ?</a:t>
            </a:r>
            <a:endParaRPr/>
          </a:p>
          <a:p>
            <a:pPr indent="-228600" lvl="1" marL="685800" rtl="0" algn="l">
              <a:lnSpc>
                <a:spcPct val="90000"/>
              </a:lnSpc>
              <a:spcBef>
                <a:spcPts val="500"/>
              </a:spcBef>
              <a:spcAft>
                <a:spcPts val="0"/>
              </a:spcAft>
              <a:buClr>
                <a:srgbClr val="45515E"/>
              </a:buClr>
              <a:buSzPts val="2000"/>
              <a:buChar char="o"/>
            </a:pPr>
            <a:r>
              <a:rPr lang="en-US" sz="2000"/>
              <a:t> Skin: </a:t>
            </a:r>
            <a:r>
              <a:rPr lang="en-US" sz="2000">
                <a:solidFill>
                  <a:srgbClr val="00B0F0"/>
                </a:solidFill>
              </a:rPr>
              <a:t>A transverse incision is made through the skin and subcutaneous fat.</a:t>
            </a:r>
            <a:endParaRPr/>
          </a:p>
          <a:p>
            <a:pPr indent="-228600" lvl="1" marL="685800" rtl="0" algn="l">
              <a:lnSpc>
                <a:spcPct val="90000"/>
              </a:lnSpc>
              <a:spcBef>
                <a:spcPts val="500"/>
              </a:spcBef>
              <a:spcAft>
                <a:spcPts val="0"/>
              </a:spcAft>
              <a:buClr>
                <a:srgbClr val="45515E"/>
              </a:buClr>
              <a:buSzPts val="2000"/>
              <a:buChar char="o"/>
            </a:pPr>
            <a:r>
              <a:rPr lang="en-US" sz="2000"/>
              <a:t> Subcutaneous fat: </a:t>
            </a:r>
            <a:r>
              <a:rPr lang="en-US" sz="2000">
                <a:solidFill>
                  <a:srgbClr val="00B0F0"/>
                </a:solidFill>
              </a:rPr>
              <a:t>The subcutaneous fat layer is dissected to expose the underlying fascia.</a:t>
            </a:r>
            <a:endParaRPr/>
          </a:p>
          <a:p>
            <a:pPr indent="-228600" lvl="1" marL="685800" rtl="0" algn="l">
              <a:lnSpc>
                <a:spcPct val="90000"/>
              </a:lnSpc>
              <a:spcBef>
                <a:spcPts val="500"/>
              </a:spcBef>
              <a:spcAft>
                <a:spcPts val="0"/>
              </a:spcAft>
              <a:buClr>
                <a:srgbClr val="45515E"/>
              </a:buClr>
              <a:buSzPts val="2000"/>
              <a:buChar char="o"/>
            </a:pPr>
            <a:r>
              <a:rPr lang="en-US" sz="2000"/>
              <a:t> The Fascia known as the rectus sheath : </a:t>
            </a:r>
            <a:r>
              <a:rPr lang="en-US" sz="2000">
                <a:solidFill>
                  <a:srgbClr val="00B0F0"/>
                </a:solidFill>
              </a:rPr>
              <a:t>covers the rectus abdominis muscle.</a:t>
            </a:r>
            <a:endParaRPr/>
          </a:p>
          <a:p>
            <a:pPr indent="-228600" lvl="1" marL="685800" rtl="0" algn="l">
              <a:lnSpc>
                <a:spcPct val="90000"/>
              </a:lnSpc>
              <a:spcBef>
                <a:spcPts val="500"/>
              </a:spcBef>
              <a:spcAft>
                <a:spcPts val="0"/>
              </a:spcAft>
              <a:buClr>
                <a:srgbClr val="45515E"/>
              </a:buClr>
              <a:buSzPts val="2000"/>
              <a:buChar char="o"/>
            </a:pPr>
            <a:r>
              <a:rPr lang="en-US" sz="2000"/>
              <a:t>Rectus abdominis muscle: </a:t>
            </a:r>
            <a:r>
              <a:rPr lang="en-US" sz="2000">
                <a:solidFill>
                  <a:srgbClr val="00B0F0"/>
                </a:solidFill>
              </a:rPr>
              <a:t>In a classical C-section, two parallel incisions are made through the rectus abdominis muscle, avoiding the linea alba (the midline connecting tendon) to minimize postoperative morbidity.</a:t>
            </a:r>
            <a:endParaRPr/>
          </a:p>
          <a:p>
            <a:pPr indent="-228600" lvl="1" marL="685800" rtl="0" algn="l">
              <a:lnSpc>
                <a:spcPct val="90000"/>
              </a:lnSpc>
              <a:spcBef>
                <a:spcPts val="500"/>
              </a:spcBef>
              <a:spcAft>
                <a:spcPts val="0"/>
              </a:spcAft>
              <a:buClr>
                <a:srgbClr val="45515E"/>
              </a:buClr>
              <a:buSzPts val="2000"/>
              <a:buChar char="o"/>
            </a:pPr>
            <a:r>
              <a:rPr lang="en-US" sz="2000"/>
              <a:t>Peritoneum: </a:t>
            </a:r>
            <a:r>
              <a:rPr lang="en-US" sz="2000">
                <a:solidFill>
                  <a:srgbClr val="00B0F0"/>
                </a:solidFill>
              </a:rPr>
              <a:t>The innermost layer, the peritoneum, is then incised to enter the abdominal cavity and access the uterus.</a:t>
            </a:r>
            <a:endParaRPr/>
          </a:p>
          <a:p>
            <a:pPr indent="-228600" lvl="1" marL="685800" rtl="0" algn="l">
              <a:lnSpc>
                <a:spcPct val="90000"/>
              </a:lnSpc>
              <a:spcBef>
                <a:spcPts val="500"/>
              </a:spcBef>
              <a:spcAft>
                <a:spcPts val="0"/>
              </a:spcAft>
              <a:buClr>
                <a:srgbClr val="45515E"/>
              </a:buClr>
              <a:buSzPts val="2000"/>
              <a:buChar char="o"/>
            </a:pPr>
            <a:r>
              <a:rPr lang="en-US" sz="2000"/>
              <a:t>Muscle of uterus</a:t>
            </a:r>
            <a:endParaRPr/>
          </a:p>
          <a:p>
            <a:pPr indent="-76200" lvl="0" marL="228600" rtl="0" algn="l">
              <a:lnSpc>
                <a:spcPct val="90000"/>
              </a:lnSpc>
              <a:spcBef>
                <a:spcPts val="1000"/>
              </a:spcBef>
              <a:spcAft>
                <a:spcPts val="0"/>
              </a:spcAft>
              <a:buClr>
                <a:srgbClr val="45515E"/>
              </a:buClr>
              <a:buSzPts val="2400"/>
              <a:buNone/>
            </a:pPr>
            <a:r>
              <a:t/>
            </a:r>
            <a:endParaRPr b="1" sz="2400"/>
          </a:p>
          <a:p>
            <a:pPr indent="-76200" lvl="0" marL="228600" rtl="0" algn="l">
              <a:lnSpc>
                <a:spcPct val="90000"/>
              </a:lnSpc>
              <a:spcBef>
                <a:spcPts val="1000"/>
              </a:spcBef>
              <a:spcAft>
                <a:spcPts val="0"/>
              </a:spcAft>
              <a:buClr>
                <a:srgbClr val="45515E"/>
              </a:buClr>
              <a:buSzPts val="2400"/>
              <a:buNone/>
            </a:pPr>
            <a:r>
              <a:t/>
            </a:r>
            <a:endParaRPr b="1" sz="2400"/>
          </a:p>
        </p:txBody>
      </p:sp>
    </p:spTree>
  </p:cSld>
  <p:clrMapOvr>
    <a:masterClrMapping/>
  </p:clrMapOvr>
</p:sld>
</file>

<file path=ppt/slides/slide3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1" name="Shape 2791"/>
        <p:cNvGrpSpPr/>
        <p:nvPr/>
      </p:nvGrpSpPr>
      <p:grpSpPr>
        <a:xfrm>
          <a:off x="0" y="0"/>
          <a:ext cx="0" cy="0"/>
          <a:chOff x="0" y="0"/>
          <a:chExt cx="0" cy="0"/>
        </a:xfrm>
      </p:grpSpPr>
      <p:sp>
        <p:nvSpPr>
          <p:cNvPr id="2792" name="Google Shape;2792;p328"/>
          <p:cNvSpPr txBox="1"/>
          <p:nvPr>
            <p:ph type="ctrTitle"/>
          </p:nvPr>
        </p:nvSpPr>
        <p:spPr>
          <a:xfrm>
            <a:off x="1524000" y="1122363"/>
            <a:ext cx="9144000" cy="2387600"/>
          </a:xfrm>
          <a:prstGeom prst="rect">
            <a:avLst/>
          </a:prstGeom>
          <a:noFill/>
          <a:ln>
            <a:noFill/>
          </a:ln>
          <a:effectLst>
            <a:outerShdw blurRad="50800" rotWithShape="0" algn="t" dir="5400000" dist="38100">
              <a:srgbClr val="000000">
                <a:alpha val="40000"/>
              </a:srgbClr>
            </a:outerShdw>
          </a:effectLst>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6000"/>
              <a:buFont typeface="Arial Black"/>
              <a:buNone/>
            </a:pPr>
            <a:r>
              <a:rPr lang="en-US"/>
              <a:t>د. احلام</a:t>
            </a:r>
            <a:endParaRPr/>
          </a:p>
        </p:txBody>
      </p:sp>
    </p:spTree>
  </p:cSld>
  <p:clrMapOvr>
    <a:masterClrMapping/>
  </p:clrMapOvr>
</p:sld>
</file>

<file path=ppt/slides/slide3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6" name="Shape 2796"/>
        <p:cNvGrpSpPr/>
        <p:nvPr/>
      </p:nvGrpSpPr>
      <p:grpSpPr>
        <a:xfrm>
          <a:off x="0" y="0"/>
          <a:ext cx="0" cy="0"/>
          <a:chOff x="0" y="0"/>
          <a:chExt cx="0" cy="0"/>
        </a:xfrm>
      </p:grpSpPr>
      <p:sp>
        <p:nvSpPr>
          <p:cNvPr id="2797" name="Google Shape;2797;p329"/>
          <p:cNvSpPr txBox="1"/>
          <p:nvPr>
            <p:ph type="ctrTitle"/>
          </p:nvPr>
        </p:nvSpPr>
        <p:spPr>
          <a:xfrm>
            <a:off x="1524000" y="1086678"/>
            <a:ext cx="9144000" cy="331304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45515E"/>
              </a:buClr>
              <a:buSzPts val="6000"/>
              <a:buFont typeface="Calibri"/>
              <a:buNone/>
            </a:pPr>
            <a:r>
              <a:rPr b="1" lang="en-US"/>
              <a:t>                      PID</a:t>
            </a:r>
            <a:br>
              <a:rPr lang="en-US"/>
            </a:br>
            <a:r>
              <a:rPr b="1" i="0" lang="en-US" sz="1800" u="none" strike="noStrike">
                <a:solidFill>
                  <a:srgbClr val="FF0000"/>
                </a:solidFill>
                <a:latin typeface="Calibri"/>
                <a:ea typeface="Calibri"/>
                <a:cs typeface="Calibri"/>
                <a:sym typeface="Calibri"/>
              </a:rPr>
              <a:t>Definition: Community-acquired bacterial infection that spreads beyond the cervix to infect the upper female reproductive tract</a:t>
            </a:r>
            <a:r>
              <a:rPr b="0" i="0" lang="en-US" sz="1800" u="none" strike="noStrike">
                <a:solidFill>
                  <a:srgbClr val="45515E"/>
                </a:solidFill>
                <a:latin typeface="Calibri"/>
                <a:ea typeface="Calibri"/>
                <a:cs typeface="Calibri"/>
                <a:sym typeface="Calibri"/>
              </a:rPr>
              <a:t>.</a:t>
            </a:r>
            <a:br>
              <a:rPr b="1" i="0" lang="en-US" sz="2800" u="none" strike="noStrike">
                <a:solidFill>
                  <a:srgbClr val="45515E"/>
                </a:solidFill>
                <a:latin typeface="Noto Sans Symbols"/>
                <a:ea typeface="Noto Sans Symbols"/>
                <a:cs typeface="Noto Sans Symbols"/>
                <a:sym typeface="Noto Sans Symbols"/>
              </a:rPr>
            </a:br>
            <a:br>
              <a:rPr b="1" i="0" lang="en-US" sz="2800" u="none" strike="noStrike">
                <a:solidFill>
                  <a:srgbClr val="45515E"/>
                </a:solidFill>
                <a:latin typeface="Noto Sans Symbols"/>
                <a:ea typeface="Noto Sans Symbols"/>
                <a:cs typeface="Noto Sans Symbols"/>
                <a:sym typeface="Noto Sans Symbols"/>
              </a:rPr>
            </a:br>
            <a:r>
              <a:rPr b="1" i="0" lang="en-US" sz="2400" u="none" strike="noStrike">
                <a:solidFill>
                  <a:srgbClr val="FF0000"/>
                </a:solidFill>
                <a:latin typeface="Calibri"/>
                <a:ea typeface="Calibri"/>
                <a:cs typeface="Calibri"/>
                <a:sym typeface="Calibri"/>
              </a:rPr>
              <a:t>Most common (~66%): Chlamydia trachomatis, Neisseria gonorrhoeae</a:t>
            </a:r>
            <a:br>
              <a:rPr b="1" i="0" lang="en-US" sz="2400" u="none" strike="noStrike">
                <a:solidFill>
                  <a:srgbClr val="45515E"/>
                </a:solidFill>
                <a:latin typeface="Courier New"/>
                <a:ea typeface="Courier New"/>
                <a:cs typeface="Courier New"/>
                <a:sym typeface="Courier New"/>
              </a:rPr>
            </a:br>
            <a:endParaRPr/>
          </a:p>
        </p:txBody>
      </p:sp>
    </p:spTree>
  </p:cSld>
  <p:clrMapOvr>
    <a:masterClrMapping/>
  </p:clrMapOvr>
</p:sld>
</file>

<file path=ppt/slides/slide3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1" name="Shape 2801"/>
        <p:cNvGrpSpPr/>
        <p:nvPr/>
      </p:nvGrpSpPr>
      <p:grpSpPr>
        <a:xfrm>
          <a:off x="0" y="0"/>
          <a:ext cx="0" cy="0"/>
          <a:chOff x="0" y="0"/>
          <a:chExt cx="0" cy="0"/>
        </a:xfrm>
      </p:grpSpPr>
      <p:sp>
        <p:nvSpPr>
          <p:cNvPr id="2802" name="Google Shape;2802;p330"/>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PID</a:t>
            </a:r>
            <a:endParaRPr/>
          </a:p>
        </p:txBody>
      </p:sp>
      <p:sp>
        <p:nvSpPr>
          <p:cNvPr id="2803" name="Google Shape;2803;p330"/>
          <p:cNvSpPr txBox="1"/>
          <p:nvPr>
            <p:ph idx="1" type="body"/>
          </p:nvPr>
        </p:nvSpPr>
        <p:spPr>
          <a:xfrm>
            <a:off x="838200" y="1305026"/>
            <a:ext cx="5483087" cy="48719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b="1" i="0" lang="en-US" sz="1800" u="none" strike="noStrike">
                <a:solidFill>
                  <a:schemeClr val="dk1"/>
                </a:solidFill>
                <a:latin typeface="Calibri"/>
                <a:ea typeface="Calibri"/>
                <a:cs typeface="Calibri"/>
                <a:sym typeface="Calibri"/>
              </a:rPr>
              <a:t>Risk factors:</a:t>
            </a:r>
            <a:endParaRPr/>
          </a:p>
          <a:p>
            <a:pPr indent="-228600" lvl="0" marL="228600" rtl="0" algn="l">
              <a:lnSpc>
                <a:spcPct val="90000"/>
              </a:lnSpc>
              <a:spcBef>
                <a:spcPts val="0"/>
              </a:spcBef>
              <a:spcAft>
                <a:spcPts val="0"/>
              </a:spcAft>
              <a:buClr>
                <a:schemeClr val="dk1"/>
              </a:buClr>
              <a:buSzPts val="1800"/>
              <a:buFont typeface="Calibri"/>
              <a:buAutoNum type="arabicPeriod"/>
            </a:pPr>
            <a:r>
              <a:rPr b="1" i="0" lang="en-US" sz="1800" u="none" strike="noStrike">
                <a:solidFill>
                  <a:schemeClr val="dk1"/>
                </a:solidFill>
                <a:latin typeface="Calibri"/>
                <a:ea typeface="Calibri"/>
                <a:cs typeface="Calibri"/>
                <a:sym typeface="Calibri"/>
              </a:rPr>
              <a:t>Multiple sex partners</a:t>
            </a:r>
            <a:r>
              <a:rPr b="0" i="0" lang="en-US" sz="1800" u="none" strike="noStrike">
                <a:solidFill>
                  <a:schemeClr val="dk1"/>
                </a:solidFill>
                <a:latin typeface="Calibri"/>
                <a:ea typeface="Calibri"/>
                <a:cs typeface="Calibri"/>
                <a:sym typeface="Calibri"/>
              </a:rPr>
              <a:t>: </a:t>
            </a:r>
            <a:r>
              <a:rPr b="0" i="0" lang="en-US" sz="1800" u="none" strike="noStrike">
                <a:solidFill>
                  <a:srgbClr val="C00000"/>
                </a:solidFill>
                <a:latin typeface="Calibri"/>
                <a:ea typeface="Calibri"/>
                <a:cs typeface="Calibri"/>
                <a:sym typeface="Calibri"/>
              </a:rPr>
              <a:t>The most important risk factor.</a:t>
            </a:r>
            <a:endParaRPr b="1" i="0" sz="1800" u="none" strike="noStrike">
              <a:solidFill>
                <a:srgbClr val="C00000"/>
              </a:solidFill>
              <a:latin typeface="Calibri"/>
              <a:ea typeface="Calibri"/>
              <a:cs typeface="Calibri"/>
              <a:sym typeface="Calibri"/>
            </a:endParaRPr>
          </a:p>
          <a:p>
            <a:pPr indent="-228600" lvl="0" marL="228600" rtl="0" algn="l">
              <a:lnSpc>
                <a:spcPct val="90000"/>
              </a:lnSpc>
              <a:spcBef>
                <a:spcPts val="1000"/>
              </a:spcBef>
              <a:spcAft>
                <a:spcPts val="0"/>
              </a:spcAft>
              <a:buClr>
                <a:schemeClr val="dk1"/>
              </a:buClr>
              <a:buSzPts val="1800"/>
              <a:buFont typeface="Calibri"/>
              <a:buAutoNum type="arabicPeriod"/>
            </a:pPr>
            <a:r>
              <a:rPr b="1" i="0" lang="en-US" sz="1800" u="none" strike="noStrike">
                <a:solidFill>
                  <a:schemeClr val="dk1"/>
                </a:solidFill>
                <a:latin typeface="Calibri"/>
                <a:ea typeface="Calibri"/>
                <a:cs typeface="Calibri"/>
                <a:sym typeface="Calibri"/>
              </a:rPr>
              <a:t>Status of the partner </a:t>
            </a:r>
            <a:endParaRPr/>
          </a:p>
          <a:p>
            <a:pPr indent="-228600" lvl="0" marL="228600" rtl="0" algn="l">
              <a:lnSpc>
                <a:spcPct val="90000"/>
              </a:lnSpc>
              <a:spcBef>
                <a:spcPts val="1000"/>
              </a:spcBef>
              <a:spcAft>
                <a:spcPts val="0"/>
              </a:spcAft>
              <a:buClr>
                <a:schemeClr val="dk1"/>
              </a:buClr>
              <a:buSzPts val="1800"/>
              <a:buFont typeface="Calibri"/>
              <a:buAutoNum type="arabicPeriod"/>
            </a:pPr>
            <a:r>
              <a:rPr b="1" i="0" lang="en-US" sz="1800" u="none" strike="noStrike">
                <a:solidFill>
                  <a:schemeClr val="dk1"/>
                </a:solidFill>
                <a:latin typeface="Calibri"/>
                <a:ea typeface="Calibri"/>
                <a:cs typeface="Calibri"/>
                <a:sym typeface="Calibri"/>
              </a:rPr>
              <a:t>Age</a:t>
            </a:r>
            <a:endParaRPr/>
          </a:p>
          <a:p>
            <a:pPr indent="-228600" lvl="0" marL="228600" rtl="0" algn="l">
              <a:lnSpc>
                <a:spcPct val="90000"/>
              </a:lnSpc>
              <a:spcBef>
                <a:spcPts val="1000"/>
              </a:spcBef>
              <a:spcAft>
                <a:spcPts val="0"/>
              </a:spcAft>
              <a:buClr>
                <a:schemeClr val="dk1"/>
              </a:buClr>
              <a:buSzPts val="1800"/>
              <a:buFont typeface="Calibri"/>
              <a:buAutoNum type="arabicPeriod"/>
            </a:pPr>
            <a:r>
              <a:rPr b="1" i="0" lang="en-US" sz="1800" u="none" strike="noStrike">
                <a:solidFill>
                  <a:schemeClr val="dk1"/>
                </a:solidFill>
                <a:latin typeface="Calibri"/>
                <a:ea typeface="Calibri"/>
                <a:cs typeface="Calibri"/>
                <a:sym typeface="Calibri"/>
              </a:rPr>
              <a:t>Previous PID</a:t>
            </a:r>
            <a:endParaRPr/>
          </a:p>
          <a:p>
            <a:pPr indent="-228600" lvl="0" marL="228600" rtl="0" algn="l">
              <a:lnSpc>
                <a:spcPct val="90000"/>
              </a:lnSpc>
              <a:spcBef>
                <a:spcPts val="1000"/>
              </a:spcBef>
              <a:spcAft>
                <a:spcPts val="0"/>
              </a:spcAft>
              <a:buClr>
                <a:schemeClr val="dk1"/>
              </a:buClr>
              <a:buSzPts val="1800"/>
              <a:buFont typeface="Calibri"/>
              <a:buAutoNum type="arabicPeriod"/>
            </a:pPr>
            <a:r>
              <a:rPr b="1" i="0" lang="en-US" sz="1800" u="none" strike="noStrike">
                <a:solidFill>
                  <a:schemeClr val="dk1"/>
                </a:solidFill>
                <a:latin typeface="Calibri"/>
                <a:ea typeface="Calibri"/>
                <a:cs typeface="Calibri"/>
                <a:sym typeface="Calibri"/>
              </a:rPr>
              <a:t>Bacterial vaginosis</a:t>
            </a:r>
            <a:endParaRPr/>
          </a:p>
          <a:p>
            <a:pPr indent="-228600" lvl="0" marL="228600" rtl="0" algn="l">
              <a:lnSpc>
                <a:spcPct val="90000"/>
              </a:lnSpc>
              <a:spcBef>
                <a:spcPts val="1000"/>
              </a:spcBef>
              <a:spcAft>
                <a:spcPts val="0"/>
              </a:spcAft>
              <a:buClr>
                <a:schemeClr val="dk1"/>
              </a:buClr>
              <a:buSzPts val="1800"/>
              <a:buFont typeface="Calibri"/>
              <a:buAutoNum type="arabicPeriod"/>
            </a:pPr>
            <a:r>
              <a:rPr b="1" i="0" lang="en-US" sz="1800" u="none" strike="noStrike">
                <a:solidFill>
                  <a:schemeClr val="dk1"/>
                </a:solidFill>
                <a:latin typeface="Calibri"/>
                <a:ea typeface="Calibri"/>
                <a:cs typeface="Calibri"/>
                <a:sym typeface="Calibri"/>
              </a:rPr>
              <a:t>Sex during menses</a:t>
            </a:r>
            <a:endParaRPr/>
          </a:p>
          <a:p>
            <a:pPr indent="-228600" lvl="0" marL="228600" rtl="0" algn="l">
              <a:lnSpc>
                <a:spcPct val="90000"/>
              </a:lnSpc>
              <a:spcBef>
                <a:spcPts val="1000"/>
              </a:spcBef>
              <a:spcAft>
                <a:spcPts val="0"/>
              </a:spcAft>
              <a:buClr>
                <a:schemeClr val="dk1"/>
              </a:buClr>
              <a:buSzPts val="1800"/>
              <a:buFont typeface="Calibri"/>
              <a:buAutoNum type="arabicPeriod"/>
            </a:pPr>
            <a:r>
              <a:rPr b="1" i="0" lang="en-US" sz="1800" u="none" strike="noStrike">
                <a:solidFill>
                  <a:schemeClr val="dk1"/>
                </a:solidFill>
                <a:latin typeface="Calibri"/>
                <a:ea typeface="Calibri"/>
                <a:cs typeface="Calibri"/>
                <a:sym typeface="Calibri"/>
              </a:rPr>
              <a:t>Vaginal douching</a:t>
            </a:r>
            <a:endParaRPr/>
          </a:p>
          <a:p>
            <a:pPr indent="-50800" lvl="0" marL="228600" rtl="0" algn="l">
              <a:lnSpc>
                <a:spcPct val="90000"/>
              </a:lnSpc>
              <a:spcBef>
                <a:spcPts val="1000"/>
              </a:spcBef>
              <a:spcAft>
                <a:spcPts val="0"/>
              </a:spcAft>
              <a:buClr>
                <a:srgbClr val="45515E"/>
              </a:buClr>
              <a:buSzPts val="2800"/>
              <a:buNone/>
            </a:pPr>
            <a:r>
              <a:t/>
            </a:r>
            <a:endParaRPr/>
          </a:p>
        </p:txBody>
      </p:sp>
      <p:sp>
        <p:nvSpPr>
          <p:cNvPr id="2804" name="Google Shape;2804;p330"/>
          <p:cNvSpPr txBox="1"/>
          <p:nvPr/>
        </p:nvSpPr>
        <p:spPr>
          <a:xfrm>
            <a:off x="6692347" y="1423627"/>
            <a:ext cx="5870714" cy="319574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2000" u="none" strike="noStrike">
                <a:solidFill>
                  <a:schemeClr val="dk1"/>
                </a:solidFill>
                <a:latin typeface="Calibri"/>
                <a:ea typeface="Calibri"/>
                <a:cs typeface="Calibri"/>
                <a:sym typeface="Calibri"/>
              </a:rPr>
              <a:t>c/p</a:t>
            </a:r>
            <a:endParaRPr/>
          </a:p>
          <a:p>
            <a:pPr indent="-342900" lvl="0" marL="342900" marR="0" rtl="0" algn="l">
              <a:spcBef>
                <a:spcPts val="0"/>
              </a:spcBef>
              <a:spcAft>
                <a:spcPts val="0"/>
              </a:spcAft>
              <a:buClr>
                <a:schemeClr val="dk1"/>
              </a:buClr>
              <a:buSzPts val="2000"/>
              <a:buFont typeface="Calibri"/>
              <a:buAutoNum type="arabicPeriod"/>
            </a:pPr>
            <a:r>
              <a:rPr b="1" i="0" lang="en-US" sz="2000" u="none" strike="noStrike">
                <a:solidFill>
                  <a:schemeClr val="dk1"/>
                </a:solidFill>
                <a:latin typeface="Calibri"/>
                <a:ea typeface="Calibri"/>
                <a:cs typeface="Calibri"/>
                <a:sym typeface="Calibri"/>
              </a:rPr>
              <a:t>Lower abdominal pain </a:t>
            </a:r>
            <a:endParaRPr sz="2000">
              <a:solidFill>
                <a:schemeClr val="dk1"/>
              </a:solidFill>
              <a:latin typeface="Calibri"/>
              <a:ea typeface="Calibri"/>
              <a:cs typeface="Calibri"/>
              <a:sym typeface="Calibri"/>
            </a:endParaRPr>
          </a:p>
          <a:p>
            <a:pPr indent="-342900" lvl="0" marL="342900" marR="0" rtl="0" algn="l">
              <a:spcBef>
                <a:spcPts val="0"/>
              </a:spcBef>
              <a:spcAft>
                <a:spcPts val="0"/>
              </a:spcAft>
              <a:buClr>
                <a:schemeClr val="dk1"/>
              </a:buClr>
              <a:buSzPts val="2000"/>
              <a:buFont typeface="Calibri"/>
              <a:buAutoNum type="arabicPeriod"/>
            </a:pPr>
            <a:r>
              <a:rPr b="1" i="0" lang="en-US" sz="2000" u="none" strike="noStrike">
                <a:solidFill>
                  <a:schemeClr val="dk1"/>
                </a:solidFill>
                <a:latin typeface="Calibri"/>
                <a:ea typeface="Calibri"/>
                <a:cs typeface="Calibri"/>
                <a:sym typeface="Calibri"/>
              </a:rPr>
              <a:t>Nausea</a:t>
            </a:r>
            <a:r>
              <a:rPr b="0" i="0" lang="en-US" sz="2000" u="none" strike="noStrike">
                <a:solidFill>
                  <a:schemeClr val="dk1"/>
                </a:solidFill>
                <a:latin typeface="Calibri"/>
                <a:ea typeface="Calibri"/>
                <a:cs typeface="Calibri"/>
                <a:sym typeface="Calibri"/>
              </a:rPr>
              <a:t>, </a:t>
            </a:r>
            <a:r>
              <a:rPr b="1" i="0" lang="en-US" sz="2000" u="none" strike="noStrike">
                <a:solidFill>
                  <a:schemeClr val="dk1"/>
                </a:solidFill>
                <a:latin typeface="Calibri"/>
                <a:ea typeface="Calibri"/>
                <a:cs typeface="Calibri"/>
                <a:sym typeface="Calibri"/>
              </a:rPr>
              <a:t>vomiting</a:t>
            </a:r>
            <a:endParaRPr b="1" i="0" sz="2000" u="none" strike="noStrike">
              <a:solidFill>
                <a:schemeClr val="dk1"/>
              </a:solidFill>
              <a:latin typeface="Courier New"/>
              <a:ea typeface="Courier New"/>
              <a:cs typeface="Courier New"/>
              <a:sym typeface="Courier New"/>
            </a:endParaRPr>
          </a:p>
          <a:p>
            <a:pPr indent="-342900" lvl="0" marL="342900" marR="0" rtl="0" algn="l">
              <a:spcBef>
                <a:spcPts val="1000"/>
              </a:spcBef>
              <a:spcAft>
                <a:spcPts val="0"/>
              </a:spcAft>
              <a:buClr>
                <a:schemeClr val="dk1"/>
              </a:buClr>
              <a:buSzPts val="2000"/>
              <a:buFont typeface="Calibri"/>
              <a:buAutoNum type="arabicPeriod"/>
            </a:pPr>
            <a:r>
              <a:rPr b="1" i="0" lang="en-US" sz="2000" u="none" strike="noStrike">
                <a:solidFill>
                  <a:schemeClr val="dk1"/>
                </a:solidFill>
                <a:latin typeface="Calibri"/>
                <a:ea typeface="Calibri"/>
                <a:cs typeface="Calibri"/>
                <a:sym typeface="Calibri"/>
              </a:rPr>
              <a:t>Fever</a:t>
            </a:r>
            <a:r>
              <a:rPr b="0" i="0" lang="en-US" sz="2000" u="none" strike="noStrike">
                <a:solidFill>
                  <a:schemeClr val="dk1"/>
                </a:solidFill>
                <a:latin typeface="Calibri"/>
                <a:ea typeface="Calibri"/>
                <a:cs typeface="Calibri"/>
                <a:sym typeface="Calibri"/>
              </a:rPr>
              <a:t> </a:t>
            </a:r>
            <a:endParaRPr/>
          </a:p>
          <a:p>
            <a:pPr indent="-342900" lvl="0" marL="342900" marR="0" rtl="0" algn="l">
              <a:spcBef>
                <a:spcPts val="1000"/>
              </a:spcBef>
              <a:spcAft>
                <a:spcPts val="0"/>
              </a:spcAft>
              <a:buClr>
                <a:schemeClr val="dk1"/>
              </a:buClr>
              <a:buSzPts val="2000"/>
              <a:buFont typeface="Calibri"/>
              <a:buAutoNum type="arabicPeriod"/>
            </a:pPr>
            <a:r>
              <a:rPr b="1" i="0" lang="en-US" sz="2000" u="none" strike="noStrike">
                <a:solidFill>
                  <a:schemeClr val="dk1"/>
                </a:solidFill>
                <a:latin typeface="Calibri"/>
                <a:ea typeface="Calibri"/>
                <a:cs typeface="Calibri"/>
                <a:sym typeface="Calibri"/>
              </a:rPr>
              <a:t>Dysuria</a:t>
            </a:r>
            <a:r>
              <a:rPr b="0" i="0" lang="en-US" sz="2000" u="none" strike="noStrike">
                <a:solidFill>
                  <a:schemeClr val="dk1"/>
                </a:solidFill>
                <a:latin typeface="Calibri"/>
                <a:ea typeface="Calibri"/>
                <a:cs typeface="Calibri"/>
                <a:sym typeface="Calibri"/>
              </a:rPr>
              <a:t>, </a:t>
            </a:r>
            <a:r>
              <a:rPr b="1" i="0" lang="en-US" sz="2000" u="none" strike="noStrike">
                <a:solidFill>
                  <a:schemeClr val="dk1"/>
                </a:solidFill>
                <a:latin typeface="Calibri"/>
                <a:ea typeface="Calibri"/>
                <a:cs typeface="Calibri"/>
                <a:sym typeface="Calibri"/>
              </a:rPr>
              <a:t>urinary urgency</a:t>
            </a:r>
            <a:endParaRPr b="1" i="0" sz="2000" u="none" strike="noStrike">
              <a:solidFill>
                <a:schemeClr val="dk1"/>
              </a:solidFill>
              <a:latin typeface="Courier New"/>
              <a:ea typeface="Courier New"/>
              <a:cs typeface="Courier New"/>
              <a:sym typeface="Courier New"/>
            </a:endParaRPr>
          </a:p>
          <a:p>
            <a:pPr indent="-342900" lvl="0" marL="342900" marR="0" rtl="0" algn="l">
              <a:spcBef>
                <a:spcPts val="1000"/>
              </a:spcBef>
              <a:spcAft>
                <a:spcPts val="0"/>
              </a:spcAft>
              <a:buClr>
                <a:schemeClr val="dk1"/>
              </a:buClr>
              <a:buSzPts val="2000"/>
              <a:buFont typeface="Calibri"/>
              <a:buAutoNum type="arabicPeriod"/>
            </a:pPr>
            <a:r>
              <a:rPr b="1" i="0" lang="en-US" sz="2000" u="none" strike="noStrike">
                <a:solidFill>
                  <a:schemeClr val="dk1"/>
                </a:solidFill>
                <a:latin typeface="Calibri"/>
                <a:ea typeface="Calibri"/>
                <a:cs typeface="Calibri"/>
                <a:sym typeface="Calibri"/>
              </a:rPr>
              <a:t>AUB</a:t>
            </a:r>
            <a:r>
              <a:rPr b="0" i="0" lang="en-US" sz="2000" u="none" strike="noStrike">
                <a:solidFill>
                  <a:schemeClr val="dk1"/>
                </a:solidFill>
                <a:latin typeface="Calibri"/>
                <a:ea typeface="Calibri"/>
                <a:cs typeface="Calibri"/>
                <a:sym typeface="Calibri"/>
              </a:rPr>
              <a:t> </a:t>
            </a:r>
            <a:endParaRPr/>
          </a:p>
          <a:p>
            <a:pPr indent="-342900" lvl="0" marL="342900" marR="0" rtl="0" algn="l">
              <a:spcBef>
                <a:spcPts val="1000"/>
              </a:spcBef>
              <a:spcAft>
                <a:spcPts val="0"/>
              </a:spcAft>
              <a:buClr>
                <a:schemeClr val="dk1"/>
              </a:buClr>
              <a:buSzPts val="2000"/>
              <a:buFont typeface="Calibri"/>
              <a:buAutoNum type="arabicPeriod"/>
            </a:pPr>
            <a:r>
              <a:rPr b="1" i="0" lang="en-US" sz="2000" u="none" strike="noStrike">
                <a:solidFill>
                  <a:schemeClr val="dk1"/>
                </a:solidFill>
                <a:latin typeface="Calibri"/>
                <a:ea typeface="Calibri"/>
                <a:cs typeface="Calibri"/>
                <a:sym typeface="Calibri"/>
              </a:rPr>
              <a:t>Dyspareunia</a:t>
            </a:r>
            <a:endParaRPr b="1" i="0" sz="2000" u="none" strike="noStrike">
              <a:solidFill>
                <a:schemeClr val="dk1"/>
              </a:solidFill>
              <a:latin typeface="Courier New"/>
              <a:ea typeface="Courier New"/>
              <a:cs typeface="Courier New"/>
              <a:sym typeface="Courier New"/>
            </a:endParaRPr>
          </a:p>
          <a:p>
            <a:pPr indent="-342900" lvl="0" marL="342900" marR="0" rtl="0" algn="l">
              <a:spcBef>
                <a:spcPts val="1000"/>
              </a:spcBef>
              <a:spcAft>
                <a:spcPts val="0"/>
              </a:spcAft>
              <a:buClr>
                <a:schemeClr val="dk1"/>
              </a:buClr>
              <a:buSzPts val="2000"/>
              <a:buFont typeface="Calibri"/>
              <a:buAutoNum type="arabicPeriod"/>
            </a:pPr>
            <a:r>
              <a:rPr b="1" i="0" lang="en-US" sz="2000" u="none" strike="noStrike">
                <a:solidFill>
                  <a:schemeClr val="dk1"/>
                </a:solidFill>
                <a:latin typeface="Calibri"/>
                <a:ea typeface="Calibri"/>
                <a:cs typeface="Calibri"/>
                <a:sym typeface="Calibri"/>
              </a:rPr>
              <a:t>Abnormal vaginal discharge</a:t>
            </a:r>
            <a:endParaRPr b="1" i="0" sz="2000" u="none" strike="noStrike">
              <a:solidFill>
                <a:schemeClr val="dk1"/>
              </a:solidFill>
              <a:latin typeface="Courier New"/>
              <a:ea typeface="Courier New"/>
              <a:cs typeface="Courier New"/>
              <a:sym typeface="Courier New"/>
            </a:endParaRPr>
          </a:p>
        </p:txBody>
      </p:sp>
    </p:spTree>
  </p:cSld>
  <p:clrMapOvr>
    <a:masterClrMapping/>
  </p:clrMapOvr>
</p:sld>
</file>

<file path=ppt/slides/slide3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8" name="Shape 2808"/>
        <p:cNvGrpSpPr/>
        <p:nvPr/>
      </p:nvGrpSpPr>
      <p:grpSpPr>
        <a:xfrm>
          <a:off x="0" y="0"/>
          <a:ext cx="0" cy="0"/>
          <a:chOff x="0" y="0"/>
          <a:chExt cx="0" cy="0"/>
        </a:xfrm>
      </p:grpSpPr>
      <p:sp>
        <p:nvSpPr>
          <p:cNvPr id="2809" name="Google Shape;2809;p331"/>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1200"/>
              <a:buFont typeface="Calibri"/>
              <a:buNone/>
            </a:pPr>
            <a:r>
              <a:rPr b="1" lang="en-US" sz="1200"/>
              <a:t>May come with the c/p </a:t>
            </a:r>
            <a:r>
              <a:rPr lang="en-US"/>
              <a:t>Fitz-Hugh Curtis syndrome  :</a:t>
            </a:r>
            <a:endParaRPr/>
          </a:p>
        </p:txBody>
      </p:sp>
      <p:sp>
        <p:nvSpPr>
          <p:cNvPr id="2810" name="Google Shape;2810;p331"/>
          <p:cNvSpPr txBox="1"/>
          <p:nvPr>
            <p:ph idx="1" type="body"/>
          </p:nvPr>
        </p:nvSpPr>
        <p:spPr>
          <a:xfrm>
            <a:off x="838200" y="1305026"/>
            <a:ext cx="8040186" cy="4871938"/>
          </a:xfrm>
          <a:prstGeom prst="rect">
            <a:avLst/>
          </a:prstGeom>
          <a:noFill/>
          <a:ln>
            <a:noFill/>
          </a:ln>
        </p:spPr>
        <p:txBody>
          <a:bodyPr anchorCtr="0" anchor="t" bIns="45700" lIns="91425" spcFirstLastPara="1" rIns="91425" wrap="square" tIns="45700">
            <a:normAutofit fontScale="92500" lnSpcReduction="10000"/>
          </a:bodyPr>
          <a:lstStyle/>
          <a:p>
            <a:pPr indent="-228600" lvl="0" marL="228600" rtl="0" algn="l">
              <a:lnSpc>
                <a:spcPct val="90000"/>
              </a:lnSpc>
              <a:spcBef>
                <a:spcPts val="0"/>
              </a:spcBef>
              <a:spcAft>
                <a:spcPts val="0"/>
              </a:spcAft>
              <a:buClr>
                <a:srgbClr val="45515E"/>
              </a:buClr>
              <a:buSzPct val="100000"/>
              <a:buChar char="❖"/>
            </a:pPr>
            <a:r>
              <a:rPr lang="en-US"/>
              <a:t>Perihepatitis or Fitz-Hugh Curtis syndrome  :</a:t>
            </a:r>
            <a:endParaRPr/>
          </a:p>
          <a:p>
            <a:pPr indent="-228600" lvl="1" marL="685800" rtl="0" algn="l">
              <a:lnSpc>
                <a:spcPct val="90000"/>
              </a:lnSpc>
              <a:spcBef>
                <a:spcPts val="500"/>
              </a:spcBef>
              <a:spcAft>
                <a:spcPts val="0"/>
              </a:spcAft>
              <a:buClr>
                <a:srgbClr val="45515E"/>
              </a:buClr>
              <a:buSzPct val="100000"/>
              <a:buChar char="o"/>
            </a:pPr>
            <a:r>
              <a:rPr lang="en-US"/>
              <a:t>It consists of infection of the liver capsule and peritoneal surfaces of the anterior right upper quadrant, with minimal stromal hepatic involvement.</a:t>
            </a:r>
            <a:endParaRPr/>
          </a:p>
          <a:p>
            <a:pPr indent="-87630" lvl="1" marL="685800" rtl="0" algn="l">
              <a:lnSpc>
                <a:spcPct val="90000"/>
              </a:lnSpc>
              <a:spcBef>
                <a:spcPts val="500"/>
              </a:spcBef>
              <a:spcAft>
                <a:spcPts val="0"/>
              </a:spcAft>
              <a:buClr>
                <a:srgbClr val="45515E"/>
              </a:buClr>
              <a:buSzPct val="100000"/>
              <a:buNone/>
            </a:pPr>
            <a:r>
              <a:t/>
            </a:r>
            <a:endParaRPr/>
          </a:p>
          <a:p>
            <a:pPr indent="-228600" lvl="0" marL="228600" rtl="0" algn="l">
              <a:lnSpc>
                <a:spcPct val="90000"/>
              </a:lnSpc>
              <a:spcBef>
                <a:spcPts val="1000"/>
              </a:spcBef>
              <a:spcAft>
                <a:spcPts val="0"/>
              </a:spcAft>
              <a:buClr>
                <a:srgbClr val="45515E"/>
              </a:buClr>
              <a:buSzPct val="100000"/>
              <a:buChar char="❖"/>
            </a:pPr>
            <a:r>
              <a:rPr lang="en-US"/>
              <a:t>Symptoms are typically the sudden onset of severe right upper quadrant abdominal pain with a distinct pleuritic component, sometimes referred to the right shoulder.</a:t>
            </a:r>
            <a:endParaRPr/>
          </a:p>
          <a:p>
            <a:pPr indent="-64135" lvl="0" marL="228600" rtl="0" algn="l">
              <a:lnSpc>
                <a:spcPct val="90000"/>
              </a:lnSpc>
              <a:spcBef>
                <a:spcPts val="1000"/>
              </a:spcBef>
              <a:spcAft>
                <a:spcPts val="0"/>
              </a:spcAft>
              <a:buClr>
                <a:srgbClr val="45515E"/>
              </a:buClr>
              <a:buSzPct val="100000"/>
              <a:buNone/>
            </a:pPr>
            <a:r>
              <a:t/>
            </a:r>
            <a:endParaRPr/>
          </a:p>
          <a:p>
            <a:pPr indent="-228600" lvl="0" marL="228600" rtl="0" algn="l">
              <a:lnSpc>
                <a:spcPct val="90000"/>
              </a:lnSpc>
              <a:spcBef>
                <a:spcPts val="1000"/>
              </a:spcBef>
              <a:spcAft>
                <a:spcPts val="0"/>
              </a:spcAft>
              <a:buClr>
                <a:srgbClr val="45515E"/>
              </a:buClr>
              <a:buSzPct val="100000"/>
              <a:buChar char="❖"/>
            </a:pPr>
            <a:r>
              <a:rPr lang="en-US"/>
              <a:t>By laparoscopy: manifests as a patchy purulent and fibrinous exudate in the acute phase </a:t>
            </a:r>
            <a:endParaRPr/>
          </a:p>
          <a:p>
            <a:pPr indent="-228600" lvl="0" marL="228600" rtl="0" algn="l">
              <a:lnSpc>
                <a:spcPct val="90000"/>
              </a:lnSpc>
              <a:spcBef>
                <a:spcPts val="1000"/>
              </a:spcBef>
              <a:spcAft>
                <a:spcPts val="0"/>
              </a:spcAft>
              <a:buClr>
                <a:srgbClr val="45515E"/>
              </a:buClr>
              <a:buSzPct val="100000"/>
              <a:buChar char="❖"/>
            </a:pPr>
            <a:r>
              <a:rPr lang="en-US"/>
              <a:t>Rare complication</a:t>
            </a:r>
            <a:endParaRPr/>
          </a:p>
          <a:p>
            <a:pPr indent="-228600" lvl="0" marL="228600" rtl="0" algn="l">
              <a:lnSpc>
                <a:spcPct val="90000"/>
              </a:lnSpc>
              <a:spcBef>
                <a:spcPts val="1000"/>
              </a:spcBef>
              <a:spcAft>
                <a:spcPts val="0"/>
              </a:spcAft>
              <a:buClr>
                <a:srgbClr val="45515E"/>
              </a:buClr>
              <a:buSzPct val="100000"/>
              <a:buChar char="❖"/>
            </a:pPr>
            <a:r>
              <a:rPr lang="en-US"/>
              <a:t>Exclusively with chlamydia infection</a:t>
            </a:r>
            <a:endParaRPr/>
          </a:p>
          <a:p>
            <a:pPr indent="-64135" lvl="0" marL="228600" rtl="0" algn="l">
              <a:lnSpc>
                <a:spcPct val="90000"/>
              </a:lnSpc>
              <a:spcBef>
                <a:spcPts val="1000"/>
              </a:spcBef>
              <a:spcAft>
                <a:spcPts val="0"/>
              </a:spcAft>
              <a:buClr>
                <a:srgbClr val="45515E"/>
              </a:buClr>
              <a:buSzPct val="100000"/>
              <a:buNone/>
            </a:pPr>
            <a:r>
              <a:t/>
            </a:r>
            <a:endParaRPr/>
          </a:p>
          <a:p>
            <a:pPr indent="-64135" lvl="0" marL="228600" rtl="0" algn="l">
              <a:lnSpc>
                <a:spcPct val="90000"/>
              </a:lnSpc>
              <a:spcBef>
                <a:spcPts val="1000"/>
              </a:spcBef>
              <a:spcAft>
                <a:spcPts val="0"/>
              </a:spcAft>
              <a:buClr>
                <a:srgbClr val="45515E"/>
              </a:buClr>
              <a:buSzPct val="100000"/>
              <a:buNone/>
            </a:pPr>
            <a:r>
              <a:t/>
            </a:r>
            <a:endParaRPr/>
          </a:p>
        </p:txBody>
      </p:sp>
      <p:pic>
        <p:nvPicPr>
          <p:cNvPr id="2811" name="Google Shape;2811;p331"/>
          <p:cNvPicPr preferRelativeResize="0"/>
          <p:nvPr/>
        </p:nvPicPr>
        <p:blipFill rotWithShape="1">
          <a:blip r:embed="rId3">
            <a:alphaModFix/>
          </a:blip>
          <a:srcRect b="0" l="0" r="0" t="0"/>
          <a:stretch/>
        </p:blipFill>
        <p:spPr>
          <a:xfrm>
            <a:off x="8878386" y="1493123"/>
            <a:ext cx="3189923" cy="3557179"/>
          </a:xfrm>
          <a:prstGeom prst="rect">
            <a:avLst/>
          </a:prstGeom>
          <a:noFill/>
          <a:ln>
            <a:noFill/>
          </a:ln>
        </p:spPr>
      </p:pic>
    </p:spTree>
  </p:cSld>
  <p:clrMapOvr>
    <a:masterClrMapping/>
  </p:clrMapOvr>
</p:sld>
</file>

<file path=ppt/slides/slide3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5" name="Shape 2815"/>
        <p:cNvGrpSpPr/>
        <p:nvPr/>
      </p:nvGrpSpPr>
      <p:grpSpPr>
        <a:xfrm>
          <a:off x="0" y="0"/>
          <a:ext cx="0" cy="0"/>
          <a:chOff x="0" y="0"/>
          <a:chExt cx="0" cy="0"/>
        </a:xfrm>
      </p:grpSpPr>
      <p:sp>
        <p:nvSpPr>
          <p:cNvPr id="2816" name="Google Shape;2816;p332"/>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Dx:</a:t>
            </a:r>
            <a:endParaRPr/>
          </a:p>
        </p:txBody>
      </p:sp>
      <p:sp>
        <p:nvSpPr>
          <p:cNvPr id="2817" name="Google Shape;2817;p332"/>
          <p:cNvSpPr txBox="1"/>
          <p:nvPr>
            <p:ph idx="1" type="body"/>
          </p:nvPr>
        </p:nvSpPr>
        <p:spPr>
          <a:xfrm>
            <a:off x="838200" y="1305026"/>
            <a:ext cx="10515600" cy="48719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600"/>
              <a:buFont typeface="Arial"/>
              <a:buChar char="•"/>
            </a:pPr>
            <a:r>
              <a:rPr b="1" i="0" lang="en-US" sz="2600" u="none" strike="noStrike">
                <a:solidFill>
                  <a:srgbClr val="45515E"/>
                </a:solidFill>
                <a:latin typeface="Calibri"/>
                <a:ea typeface="Calibri"/>
                <a:cs typeface="Calibri"/>
                <a:sym typeface="Calibri"/>
              </a:rPr>
              <a:t>Blood tests</a:t>
            </a:r>
            <a:r>
              <a:rPr b="0" i="0" lang="en-US" sz="2600" u="none" strike="noStrike">
                <a:solidFill>
                  <a:srgbClr val="45515E"/>
                </a:solidFill>
                <a:latin typeface="Calibri"/>
                <a:ea typeface="Calibri"/>
                <a:cs typeface="Calibri"/>
                <a:sym typeface="Calibri"/>
              </a:rPr>
              <a:t>: elevated ESR, leukocytosis</a:t>
            </a:r>
            <a:endParaRPr b="1" i="0" sz="2600" u="none" strike="noStrike">
              <a:solidFill>
                <a:srgbClr val="45515E"/>
              </a:solidFill>
              <a:latin typeface="Noto Sans Symbols"/>
              <a:ea typeface="Noto Sans Symbols"/>
              <a:cs typeface="Noto Sans Symbols"/>
              <a:sym typeface="Noto Sans Symbols"/>
            </a:endParaRPr>
          </a:p>
          <a:p>
            <a:pPr indent="-228600" lvl="0" marL="228600" rtl="0" algn="l">
              <a:lnSpc>
                <a:spcPct val="90000"/>
              </a:lnSpc>
              <a:spcBef>
                <a:spcPts val="1000"/>
              </a:spcBef>
              <a:spcAft>
                <a:spcPts val="0"/>
              </a:spcAft>
              <a:buClr>
                <a:srgbClr val="45515E"/>
              </a:buClr>
              <a:buSzPts val="2600"/>
              <a:buFont typeface="Arial"/>
              <a:buChar char="•"/>
            </a:pPr>
            <a:r>
              <a:rPr b="1" i="0" lang="en-US" sz="2600" u="none" strike="noStrike">
                <a:solidFill>
                  <a:srgbClr val="45515E"/>
                </a:solidFill>
                <a:latin typeface="Calibri"/>
                <a:ea typeface="Calibri"/>
                <a:cs typeface="Calibri"/>
                <a:sym typeface="Calibri"/>
              </a:rPr>
              <a:t>Pregnancy test</a:t>
            </a:r>
            <a:r>
              <a:rPr b="0" i="0" lang="en-US" sz="2600" u="none" strike="noStrike">
                <a:solidFill>
                  <a:srgbClr val="45515E"/>
                </a:solidFill>
                <a:latin typeface="Calibri"/>
                <a:ea typeface="Calibri"/>
                <a:cs typeface="Calibri"/>
                <a:sym typeface="Calibri"/>
              </a:rPr>
              <a:t>: to </a:t>
            </a:r>
            <a:r>
              <a:rPr b="0" i="0" lang="en-US" sz="2600" u="none" strike="noStrike">
                <a:solidFill>
                  <a:srgbClr val="FF0000"/>
                </a:solidFill>
                <a:latin typeface="Calibri"/>
                <a:ea typeface="Calibri"/>
                <a:cs typeface="Calibri"/>
                <a:sym typeface="Calibri"/>
              </a:rPr>
              <a:t>rule out </a:t>
            </a:r>
            <a:r>
              <a:rPr b="0" i="0" lang="en-US" sz="2600" u="none" strike="noStrike">
                <a:solidFill>
                  <a:srgbClr val="45515E"/>
                </a:solidFill>
                <a:latin typeface="Calibri"/>
                <a:ea typeface="Calibri"/>
                <a:cs typeface="Calibri"/>
                <a:sym typeface="Calibri"/>
              </a:rPr>
              <a:t>an (ectopic) pregnancy</a:t>
            </a:r>
            <a:endParaRPr b="1" i="0" sz="2600" u="none" strike="noStrike">
              <a:solidFill>
                <a:srgbClr val="45515E"/>
              </a:solidFill>
              <a:latin typeface="Noto Sans Symbols"/>
              <a:ea typeface="Noto Sans Symbols"/>
              <a:cs typeface="Noto Sans Symbols"/>
              <a:sym typeface="Noto Sans Symbols"/>
            </a:endParaRPr>
          </a:p>
          <a:p>
            <a:pPr indent="-228600" lvl="0" marL="228600" rtl="0" algn="l">
              <a:lnSpc>
                <a:spcPct val="90000"/>
              </a:lnSpc>
              <a:spcBef>
                <a:spcPts val="1000"/>
              </a:spcBef>
              <a:spcAft>
                <a:spcPts val="0"/>
              </a:spcAft>
              <a:buClr>
                <a:srgbClr val="45515E"/>
              </a:buClr>
              <a:buSzPts val="2600"/>
              <a:buFont typeface="Arial"/>
              <a:buChar char="•"/>
            </a:pPr>
            <a:r>
              <a:rPr b="1" i="0" lang="en-US" sz="2600" u="none" strike="noStrike">
                <a:solidFill>
                  <a:srgbClr val="45515E"/>
                </a:solidFill>
                <a:latin typeface="Calibri"/>
                <a:ea typeface="Calibri"/>
                <a:cs typeface="Calibri"/>
                <a:sym typeface="Calibri"/>
              </a:rPr>
              <a:t>Cervical and urethral swab</a:t>
            </a:r>
            <a:endParaRPr b="1" i="0" sz="2600" u="none" strike="noStrike">
              <a:solidFill>
                <a:srgbClr val="45515E"/>
              </a:solidFill>
              <a:latin typeface="Noto Sans Symbols"/>
              <a:ea typeface="Noto Sans Symbols"/>
              <a:cs typeface="Noto Sans Symbols"/>
              <a:sym typeface="Noto Sans Symbols"/>
            </a:endParaRPr>
          </a:p>
          <a:p>
            <a:pPr indent="-285750" lvl="1" marL="742950" rtl="0" algn="l">
              <a:lnSpc>
                <a:spcPct val="90000"/>
              </a:lnSpc>
              <a:spcBef>
                <a:spcPts val="500"/>
              </a:spcBef>
              <a:spcAft>
                <a:spcPts val="0"/>
              </a:spcAft>
              <a:buClr>
                <a:srgbClr val="45515E"/>
              </a:buClr>
              <a:buSzPts val="2200"/>
              <a:buFont typeface="Arial"/>
              <a:buChar char="•"/>
            </a:pPr>
            <a:r>
              <a:rPr b="0" i="0" lang="en-US" sz="2200" u="none" strike="noStrike">
                <a:solidFill>
                  <a:srgbClr val="45515E"/>
                </a:solidFill>
                <a:latin typeface="Calibri"/>
                <a:ea typeface="Calibri"/>
                <a:cs typeface="Calibri"/>
                <a:sym typeface="Calibri"/>
              </a:rPr>
              <a:t>Gonococcal and chlamydial DNA (PCR) and cultures</a:t>
            </a:r>
            <a:endParaRPr b="0" i="0" sz="2200" u="none" strike="noStrike">
              <a:solidFill>
                <a:srgbClr val="45515E"/>
              </a:solidFill>
              <a:latin typeface="Courier New"/>
              <a:ea typeface="Courier New"/>
              <a:cs typeface="Courier New"/>
              <a:sym typeface="Courier New"/>
            </a:endParaRPr>
          </a:p>
          <a:p>
            <a:pPr indent="-285750" lvl="1" marL="742950" rtl="0" algn="l">
              <a:lnSpc>
                <a:spcPct val="90000"/>
              </a:lnSpc>
              <a:spcBef>
                <a:spcPts val="500"/>
              </a:spcBef>
              <a:spcAft>
                <a:spcPts val="0"/>
              </a:spcAft>
              <a:buClr>
                <a:srgbClr val="45515E"/>
              </a:buClr>
              <a:buSzPts val="2200"/>
              <a:buFont typeface="Arial"/>
              <a:buChar char="•"/>
            </a:pPr>
            <a:r>
              <a:rPr b="0" i="0" lang="en-US" sz="2200" u="none" strike="noStrike">
                <a:solidFill>
                  <a:srgbClr val="45515E"/>
                </a:solidFill>
                <a:latin typeface="Calibri"/>
                <a:ea typeface="Calibri"/>
                <a:cs typeface="Calibri"/>
                <a:sym typeface="Calibri"/>
              </a:rPr>
              <a:t>Giemsa stain of discharge can show cytoplasmic inclusions in C. trachomatis infections, but not in N. gonorrhoeae infection.</a:t>
            </a:r>
            <a:endParaRPr b="0" i="0" sz="2200" u="none" strike="noStrike">
              <a:solidFill>
                <a:srgbClr val="45515E"/>
              </a:solidFill>
              <a:latin typeface="Courier New"/>
              <a:ea typeface="Courier New"/>
              <a:cs typeface="Courier New"/>
              <a:sym typeface="Courier New"/>
            </a:endParaRPr>
          </a:p>
          <a:p>
            <a:pPr indent="-228600" lvl="0" marL="228600" rtl="0" algn="l">
              <a:lnSpc>
                <a:spcPct val="90000"/>
              </a:lnSpc>
              <a:spcBef>
                <a:spcPts val="1000"/>
              </a:spcBef>
              <a:spcAft>
                <a:spcPts val="0"/>
              </a:spcAft>
              <a:buClr>
                <a:srgbClr val="45515E"/>
              </a:buClr>
              <a:buSzPts val="2600"/>
              <a:buFont typeface="Arial"/>
              <a:buChar char="•"/>
            </a:pPr>
            <a:r>
              <a:rPr b="1" i="0" lang="en-US" sz="2600" u="none" strike="noStrike">
                <a:solidFill>
                  <a:srgbClr val="45515E"/>
                </a:solidFill>
                <a:latin typeface="Calibri"/>
                <a:ea typeface="Calibri"/>
                <a:cs typeface="Calibri"/>
                <a:sym typeface="Calibri"/>
              </a:rPr>
              <a:t>Transvaginal ultrasound</a:t>
            </a:r>
            <a:r>
              <a:rPr b="0" i="0" lang="en-US" sz="2600" u="none" strike="noStrike">
                <a:solidFill>
                  <a:srgbClr val="45515E"/>
                </a:solidFill>
                <a:latin typeface="Calibri"/>
                <a:ea typeface="Calibri"/>
                <a:cs typeface="Calibri"/>
                <a:sym typeface="Calibri"/>
              </a:rPr>
              <a:t>: Sonographic findings consistent with PID</a:t>
            </a:r>
            <a:endParaRPr b="1" i="0" sz="2600" u="none" strike="noStrike">
              <a:solidFill>
                <a:srgbClr val="45515E"/>
              </a:solidFill>
              <a:latin typeface="Noto Sans Symbols"/>
              <a:ea typeface="Noto Sans Symbols"/>
              <a:cs typeface="Noto Sans Symbols"/>
              <a:sym typeface="Noto Sans Symbols"/>
            </a:endParaRPr>
          </a:p>
          <a:p>
            <a:pPr indent="-285750" lvl="1" marL="742950" rtl="0" algn="l">
              <a:lnSpc>
                <a:spcPct val="90000"/>
              </a:lnSpc>
              <a:spcBef>
                <a:spcPts val="500"/>
              </a:spcBef>
              <a:spcAft>
                <a:spcPts val="0"/>
              </a:spcAft>
              <a:buClr>
                <a:srgbClr val="45515E"/>
              </a:buClr>
              <a:buSzPts val="2200"/>
              <a:buFont typeface="Arial"/>
              <a:buChar char="•"/>
            </a:pPr>
            <a:r>
              <a:rPr b="0" i="0" lang="en-US" sz="2200" u="none" strike="noStrike">
                <a:solidFill>
                  <a:srgbClr val="45515E"/>
                </a:solidFill>
                <a:latin typeface="Calibri"/>
                <a:ea typeface="Calibri"/>
                <a:cs typeface="Calibri"/>
                <a:sym typeface="Calibri"/>
              </a:rPr>
              <a:t>Thickened fluid-filled tubes/oviducts with or without free pelvic fluid or tuboovarian complex</a:t>
            </a:r>
            <a:endParaRPr b="0" i="0" sz="2200" u="none" strike="noStrike">
              <a:solidFill>
                <a:srgbClr val="45515E"/>
              </a:solidFill>
              <a:latin typeface="Courier New"/>
              <a:ea typeface="Courier New"/>
              <a:cs typeface="Courier New"/>
              <a:sym typeface="Courier New"/>
            </a:endParaRPr>
          </a:p>
          <a:p>
            <a:pPr indent="-50800" lvl="0" marL="228600" rtl="0" algn="l">
              <a:lnSpc>
                <a:spcPct val="90000"/>
              </a:lnSpc>
              <a:spcBef>
                <a:spcPts val="1000"/>
              </a:spcBef>
              <a:spcAft>
                <a:spcPts val="0"/>
              </a:spcAft>
              <a:buClr>
                <a:srgbClr val="45515E"/>
              </a:buClr>
              <a:buSzPts val="2800"/>
              <a:buNone/>
            </a:pPr>
            <a:r>
              <a:t/>
            </a:r>
            <a:endParaRPr/>
          </a:p>
        </p:txBody>
      </p:sp>
    </p:spTree>
  </p:cSld>
  <p:clrMapOvr>
    <a:masterClrMapping/>
  </p:clrMapOvr>
</p:sld>
</file>

<file path=ppt/slides/slide3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1" name="Shape 2821"/>
        <p:cNvGrpSpPr/>
        <p:nvPr/>
      </p:nvGrpSpPr>
      <p:grpSpPr>
        <a:xfrm>
          <a:off x="0" y="0"/>
          <a:ext cx="0" cy="0"/>
          <a:chOff x="0" y="0"/>
          <a:chExt cx="0" cy="0"/>
        </a:xfrm>
      </p:grpSpPr>
      <p:sp>
        <p:nvSpPr>
          <p:cNvPr id="2822" name="Google Shape;2822;p333"/>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TV.US in PID</a:t>
            </a:r>
            <a:endParaRPr/>
          </a:p>
        </p:txBody>
      </p:sp>
      <p:pic>
        <p:nvPicPr>
          <p:cNvPr id="2823" name="Google Shape;2823;p333"/>
          <p:cNvPicPr preferRelativeResize="0"/>
          <p:nvPr>
            <p:ph idx="1" type="body"/>
          </p:nvPr>
        </p:nvPicPr>
        <p:blipFill rotWithShape="1">
          <a:blip r:embed="rId3">
            <a:alphaModFix/>
          </a:blip>
          <a:srcRect b="0" l="0" r="0" t="0"/>
          <a:stretch/>
        </p:blipFill>
        <p:spPr>
          <a:xfrm>
            <a:off x="838200" y="1524668"/>
            <a:ext cx="10515600" cy="4485560"/>
          </a:xfrm>
          <a:prstGeom prst="rect">
            <a:avLst/>
          </a:prstGeom>
          <a:solidFill>
            <a:schemeClr val="lt1"/>
          </a:solidFill>
          <a:ln cap="flat" cmpd="sng" w="12700">
            <a:solidFill>
              <a:schemeClr val="accent1"/>
            </a:solidFill>
            <a:prstDash val="solid"/>
            <a:miter lim="800000"/>
            <a:headEnd len="sm" w="sm" type="none"/>
            <a:tailEnd len="sm" w="sm" type="none"/>
          </a:ln>
        </p:spPr>
      </p:pic>
      <p:sp>
        <p:nvSpPr>
          <p:cNvPr id="2824" name="Google Shape;2824;p333"/>
          <p:cNvSpPr txBox="1"/>
          <p:nvPr/>
        </p:nvSpPr>
        <p:spPr>
          <a:xfrm>
            <a:off x="1913206" y="6200970"/>
            <a:ext cx="896112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highlight>
                  <a:srgbClr val="FFFF00"/>
                </a:highlight>
                <a:latin typeface="Calibri"/>
                <a:ea typeface="Calibri"/>
                <a:cs typeface="Calibri"/>
                <a:sym typeface="Calibri"/>
              </a:rPr>
              <a:t>Ovarian abscess</a:t>
            </a:r>
            <a:r>
              <a:rPr lang="en-US" sz="1800">
                <a:solidFill>
                  <a:schemeClr val="dk1"/>
                </a:solidFill>
                <a:latin typeface="Calibri"/>
                <a:ea typeface="Calibri"/>
                <a:cs typeface="Calibri"/>
                <a:sym typeface="Calibri"/>
              </a:rPr>
              <a:t>: </a:t>
            </a:r>
            <a:r>
              <a:rPr b="1" lang="en-US" sz="1800">
                <a:solidFill>
                  <a:schemeClr val="dk1"/>
                </a:solidFill>
                <a:latin typeface="Calibri"/>
                <a:ea typeface="Calibri"/>
                <a:cs typeface="Calibri"/>
                <a:sym typeface="Calibri"/>
              </a:rPr>
              <a:t>thick wall &gt;1cm  + heterogenous content//</a:t>
            </a:r>
            <a:r>
              <a:rPr b="1" lang="en-US" sz="1800">
                <a:solidFill>
                  <a:schemeClr val="dk1"/>
                </a:solidFill>
                <a:highlight>
                  <a:srgbClr val="FFFF00"/>
                </a:highlight>
                <a:latin typeface="Calibri"/>
                <a:ea typeface="Calibri"/>
                <a:cs typeface="Calibri"/>
                <a:sym typeface="Calibri"/>
              </a:rPr>
              <a:t>ovarian cyst</a:t>
            </a:r>
            <a:r>
              <a:rPr b="1" lang="en-US" sz="1800">
                <a:solidFill>
                  <a:schemeClr val="dk1"/>
                </a:solidFill>
                <a:latin typeface="Calibri"/>
                <a:ea typeface="Calibri"/>
                <a:cs typeface="Calibri"/>
                <a:sym typeface="Calibri"/>
              </a:rPr>
              <a:t>: thin wall&lt;1cm, homogenous content</a:t>
            </a:r>
            <a:r>
              <a:rPr b="1" lang="en-US" sz="1800">
                <a:solidFill>
                  <a:schemeClr val="dk1"/>
                </a:solidFill>
                <a:highlight>
                  <a:srgbClr val="FFFF00"/>
                </a:highlight>
                <a:latin typeface="Calibri"/>
                <a:ea typeface="Calibri"/>
                <a:cs typeface="Calibri"/>
                <a:sym typeface="Calibri"/>
              </a:rPr>
              <a:t>// normal ovaries </a:t>
            </a:r>
            <a:r>
              <a:rPr b="1" lang="en-US" sz="1800">
                <a:solidFill>
                  <a:schemeClr val="dk1"/>
                </a:solidFill>
                <a:latin typeface="Calibri"/>
                <a:ea typeface="Calibri"/>
                <a:cs typeface="Calibri"/>
                <a:sym typeface="Calibri"/>
              </a:rPr>
              <a:t>: 1cm thickness </a:t>
            </a:r>
            <a:endParaRPr/>
          </a:p>
        </p:txBody>
      </p:sp>
      <p:cxnSp>
        <p:nvCxnSpPr>
          <p:cNvPr id="2825" name="Google Shape;2825;p333"/>
          <p:cNvCxnSpPr/>
          <p:nvPr/>
        </p:nvCxnSpPr>
        <p:spPr>
          <a:xfrm flipH="1">
            <a:off x="8180262" y="1855304"/>
            <a:ext cx="1308295" cy="566388"/>
          </a:xfrm>
          <a:prstGeom prst="straightConnector1">
            <a:avLst/>
          </a:prstGeom>
          <a:noFill/>
          <a:ln cap="flat" cmpd="sng" w="12700">
            <a:solidFill>
              <a:srgbClr val="FF0000"/>
            </a:solidFill>
            <a:prstDash val="solid"/>
            <a:miter lim="800000"/>
            <a:headEnd len="sm" w="sm" type="none"/>
            <a:tailEnd len="med" w="med" type="triangle"/>
          </a:ln>
        </p:spPr>
      </p:cxnSp>
      <p:sp>
        <p:nvSpPr>
          <p:cNvPr id="2826" name="Google Shape;2826;p333"/>
          <p:cNvSpPr txBox="1"/>
          <p:nvPr/>
        </p:nvSpPr>
        <p:spPr>
          <a:xfrm>
            <a:off x="9488557" y="1524668"/>
            <a:ext cx="2703443"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highlight>
                  <a:srgbClr val="FFFF00"/>
                </a:highlight>
                <a:latin typeface="Calibri"/>
                <a:ea typeface="Calibri"/>
                <a:cs typeface="Calibri"/>
                <a:sym typeface="Calibri"/>
              </a:rPr>
              <a:t>Hydrosalpinx</a:t>
            </a:r>
            <a:r>
              <a:rPr b="1" lang="en-US" sz="2000">
                <a:solidFill>
                  <a:schemeClr val="dk1"/>
                </a:solidFill>
                <a:latin typeface="Calibri"/>
                <a:ea typeface="Calibri"/>
                <a:cs typeface="Calibri"/>
                <a:sym typeface="Calibri"/>
              </a:rPr>
              <a:t>: F.Tube abscess/ sausage like abscess</a:t>
            </a:r>
            <a:endParaRPr/>
          </a:p>
        </p:txBody>
      </p:sp>
      <p:cxnSp>
        <p:nvCxnSpPr>
          <p:cNvPr id="2827" name="Google Shape;2827;p333"/>
          <p:cNvCxnSpPr/>
          <p:nvPr/>
        </p:nvCxnSpPr>
        <p:spPr>
          <a:xfrm flipH="1" rot="10800000">
            <a:off x="3392557" y="2835965"/>
            <a:ext cx="2862469" cy="3365005"/>
          </a:xfrm>
          <a:prstGeom prst="straightConnector1">
            <a:avLst/>
          </a:prstGeom>
          <a:noFill/>
          <a:ln cap="flat" cmpd="sng" w="19050">
            <a:solidFill>
              <a:srgbClr val="FF0000"/>
            </a:solidFill>
            <a:prstDash val="solid"/>
            <a:miter lim="800000"/>
            <a:headEnd len="sm" w="sm" type="none"/>
            <a:tailEnd len="med" w="med" type="triangle"/>
          </a:ln>
        </p:spPr>
      </p:cxn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39"/>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Pelvic Diameters – Pelvic inlet</a:t>
            </a:r>
            <a:endParaRPr/>
          </a:p>
        </p:txBody>
      </p:sp>
      <p:pic>
        <p:nvPicPr>
          <p:cNvPr id="407" name="Google Shape;407;p39"/>
          <p:cNvPicPr preferRelativeResize="0"/>
          <p:nvPr>
            <p:ph idx="1" type="body"/>
          </p:nvPr>
        </p:nvPicPr>
        <p:blipFill rotWithShape="1">
          <a:blip r:embed="rId3">
            <a:alphaModFix/>
          </a:blip>
          <a:srcRect b="0" l="0" r="0" t="0"/>
          <a:stretch/>
        </p:blipFill>
        <p:spPr>
          <a:xfrm>
            <a:off x="1267838" y="1164441"/>
            <a:ext cx="9656324" cy="5404658"/>
          </a:xfrm>
          <a:prstGeom prst="rect">
            <a:avLst/>
          </a:prstGeom>
          <a:noFill/>
          <a:ln>
            <a:noFill/>
          </a:ln>
        </p:spPr>
      </p:pic>
    </p:spTree>
  </p:cSld>
  <p:clrMapOvr>
    <a:masterClrMapping/>
  </p:clrMapOvr>
</p:sld>
</file>

<file path=ppt/slides/slide3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1" name="Shape 2831"/>
        <p:cNvGrpSpPr/>
        <p:nvPr/>
      </p:nvGrpSpPr>
      <p:grpSpPr>
        <a:xfrm>
          <a:off x="0" y="0"/>
          <a:ext cx="0" cy="0"/>
          <a:chOff x="0" y="0"/>
          <a:chExt cx="0" cy="0"/>
        </a:xfrm>
      </p:grpSpPr>
      <p:sp>
        <p:nvSpPr>
          <p:cNvPr id="2832" name="Google Shape;2832;p334"/>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1   </a:t>
            </a:r>
            <a:endParaRPr/>
          </a:p>
        </p:txBody>
      </p:sp>
      <p:pic>
        <p:nvPicPr>
          <p:cNvPr id="2833" name="Google Shape;2833;p334"/>
          <p:cNvPicPr preferRelativeResize="0"/>
          <p:nvPr/>
        </p:nvPicPr>
        <p:blipFill rotWithShape="1">
          <a:blip r:embed="rId3">
            <a:alphaModFix/>
          </a:blip>
          <a:srcRect b="0" l="0" r="0" t="0"/>
          <a:stretch/>
        </p:blipFill>
        <p:spPr>
          <a:xfrm>
            <a:off x="7921339" y="1250037"/>
            <a:ext cx="3456576" cy="2276480"/>
          </a:xfrm>
          <a:prstGeom prst="rect">
            <a:avLst/>
          </a:prstGeom>
          <a:noFill/>
          <a:ln>
            <a:noFill/>
          </a:ln>
        </p:spPr>
      </p:pic>
      <p:sp>
        <p:nvSpPr>
          <p:cNvPr id="2834" name="Google Shape;2834;p334"/>
          <p:cNvSpPr txBox="1"/>
          <p:nvPr>
            <p:ph idx="1" type="body"/>
          </p:nvPr>
        </p:nvSpPr>
        <p:spPr>
          <a:xfrm>
            <a:off x="838199" y="1305026"/>
            <a:ext cx="10515599" cy="4871938"/>
          </a:xfrm>
          <a:prstGeom prst="rect">
            <a:avLst/>
          </a:prstGeom>
          <a:noFill/>
          <a:ln>
            <a:noFill/>
          </a:ln>
        </p:spPr>
        <p:txBody>
          <a:bodyPr anchorCtr="0" anchor="t" bIns="45700" lIns="91425" spcFirstLastPara="1" rIns="91425" wrap="square" tIns="45700">
            <a:normAutofit fontScale="92500" lnSpcReduction="10000"/>
          </a:bodyPr>
          <a:lstStyle/>
          <a:p>
            <a:pPr indent="-228600" lvl="0" marL="228600" rtl="0" algn="l">
              <a:lnSpc>
                <a:spcPct val="90000"/>
              </a:lnSpc>
              <a:spcBef>
                <a:spcPts val="0"/>
              </a:spcBef>
              <a:spcAft>
                <a:spcPts val="0"/>
              </a:spcAft>
              <a:buClr>
                <a:srgbClr val="45515E"/>
              </a:buClr>
              <a:buSzPct val="100000"/>
              <a:buChar char="❖"/>
            </a:pPr>
            <a:r>
              <a:rPr b="1" lang="en-US"/>
              <a:t>What is the name of this examination ? </a:t>
            </a:r>
            <a:endParaRPr b="1"/>
          </a:p>
          <a:p>
            <a:pPr indent="-228600" lvl="1" marL="685800" rtl="0" algn="l">
              <a:lnSpc>
                <a:spcPct val="90000"/>
              </a:lnSpc>
              <a:spcBef>
                <a:spcPts val="500"/>
              </a:spcBef>
              <a:spcAft>
                <a:spcPts val="0"/>
              </a:spcAft>
              <a:buClr>
                <a:srgbClr val="45515E"/>
              </a:buClr>
              <a:buSzPct val="100000"/>
              <a:buChar char="o"/>
            </a:pPr>
            <a:r>
              <a:rPr b="1" lang="en-US"/>
              <a:t>Bimanual Pelvic Examination </a:t>
            </a:r>
            <a:endParaRPr b="1"/>
          </a:p>
          <a:p>
            <a:pPr indent="-228600" lvl="0" marL="228600" rtl="0" algn="l">
              <a:lnSpc>
                <a:spcPct val="90000"/>
              </a:lnSpc>
              <a:spcBef>
                <a:spcPts val="1000"/>
              </a:spcBef>
              <a:spcAft>
                <a:spcPts val="0"/>
              </a:spcAft>
              <a:buClr>
                <a:srgbClr val="45515E"/>
              </a:buClr>
              <a:buSzPct val="100000"/>
              <a:buChar char="❖"/>
            </a:pPr>
            <a:r>
              <a:rPr b="1" lang="en-US"/>
              <a:t>What is the position of patient during it ? </a:t>
            </a:r>
            <a:endParaRPr b="1"/>
          </a:p>
          <a:p>
            <a:pPr indent="-228600" lvl="1" marL="685800" rtl="0" algn="l">
              <a:lnSpc>
                <a:spcPct val="90000"/>
              </a:lnSpc>
              <a:spcBef>
                <a:spcPts val="500"/>
              </a:spcBef>
              <a:spcAft>
                <a:spcPts val="0"/>
              </a:spcAft>
              <a:buClr>
                <a:srgbClr val="45515E"/>
              </a:buClr>
              <a:buSzPct val="100000"/>
              <a:buChar char="o"/>
            </a:pPr>
            <a:r>
              <a:rPr b="1" lang="en-US"/>
              <a:t>Lithotomy position</a:t>
            </a:r>
            <a:endParaRPr b="1"/>
          </a:p>
          <a:p>
            <a:pPr indent="-228600" lvl="0" marL="228600" rtl="0" algn="l">
              <a:lnSpc>
                <a:spcPct val="90000"/>
              </a:lnSpc>
              <a:spcBef>
                <a:spcPts val="1000"/>
              </a:spcBef>
              <a:spcAft>
                <a:spcPts val="0"/>
              </a:spcAft>
              <a:buClr>
                <a:srgbClr val="45515E"/>
              </a:buClr>
              <a:buSzPct val="100000"/>
              <a:buChar char="❖"/>
            </a:pPr>
            <a:r>
              <a:rPr b="1" lang="en-US"/>
              <a:t>3-what are the structures and related findings during it ?</a:t>
            </a:r>
            <a:endParaRPr b="1"/>
          </a:p>
          <a:p>
            <a:pPr indent="-228600" lvl="1" marL="685800" rtl="0" algn="l">
              <a:lnSpc>
                <a:spcPct val="90000"/>
              </a:lnSpc>
              <a:spcBef>
                <a:spcPts val="500"/>
              </a:spcBef>
              <a:spcAft>
                <a:spcPts val="0"/>
              </a:spcAft>
              <a:buClr>
                <a:srgbClr val="45515E"/>
              </a:buClr>
              <a:buSzPct val="100000"/>
              <a:buChar char="o"/>
            </a:pPr>
            <a:r>
              <a:rPr b="1" lang="en-US"/>
              <a:t>Uterus : Size , shape , direction and position , Tenderness </a:t>
            </a:r>
            <a:endParaRPr b="1"/>
          </a:p>
          <a:p>
            <a:pPr indent="-228600" lvl="1" marL="685800" rtl="0" algn="l">
              <a:lnSpc>
                <a:spcPct val="90000"/>
              </a:lnSpc>
              <a:spcBef>
                <a:spcPts val="500"/>
              </a:spcBef>
              <a:spcAft>
                <a:spcPts val="0"/>
              </a:spcAft>
              <a:buClr>
                <a:srgbClr val="45515E"/>
              </a:buClr>
              <a:buSzPct val="100000"/>
              <a:buChar char="o"/>
            </a:pPr>
            <a:r>
              <a:rPr b="1" lang="en-US"/>
              <a:t>Ovaries and Fallopian Tube ( Adnexa ) : Masses ( cyst ) , Size , shape , Tenderness .</a:t>
            </a:r>
            <a:endParaRPr b="1"/>
          </a:p>
          <a:p>
            <a:pPr indent="-228600" lvl="1" marL="685800" rtl="0" algn="l">
              <a:lnSpc>
                <a:spcPct val="90000"/>
              </a:lnSpc>
              <a:spcBef>
                <a:spcPts val="500"/>
              </a:spcBef>
              <a:spcAft>
                <a:spcPts val="0"/>
              </a:spcAft>
              <a:buClr>
                <a:srgbClr val="45515E"/>
              </a:buClr>
              <a:buSzPct val="100000"/>
              <a:buChar char="o"/>
            </a:pPr>
            <a:r>
              <a:rPr b="1" lang="en-US"/>
              <a:t>Uterosacral ligament Nodularity Cervix Masses , Polyp , motion Tenderness . </a:t>
            </a:r>
            <a:endParaRPr b="1"/>
          </a:p>
          <a:p>
            <a:pPr indent="-228600" lvl="1" marL="685800" rtl="0" algn="l">
              <a:lnSpc>
                <a:spcPct val="90000"/>
              </a:lnSpc>
              <a:spcBef>
                <a:spcPts val="500"/>
              </a:spcBef>
              <a:spcAft>
                <a:spcPts val="0"/>
              </a:spcAft>
              <a:buClr>
                <a:srgbClr val="45515E"/>
              </a:buClr>
              <a:buSzPct val="100000"/>
              <a:buChar char="o"/>
            </a:pPr>
            <a:r>
              <a:rPr b="1" lang="en-US"/>
              <a:t>After that inspect your gloves .</a:t>
            </a:r>
            <a:endParaRPr b="1"/>
          </a:p>
          <a:p>
            <a:pPr indent="-228600" lvl="0" marL="228600" rtl="0" algn="l">
              <a:lnSpc>
                <a:spcPct val="90000"/>
              </a:lnSpc>
              <a:spcBef>
                <a:spcPts val="1000"/>
              </a:spcBef>
              <a:spcAft>
                <a:spcPts val="0"/>
              </a:spcAft>
              <a:buClr>
                <a:srgbClr val="45515E"/>
              </a:buClr>
              <a:buSzPct val="100000"/>
              <a:buChar char="❖"/>
            </a:pPr>
            <a:r>
              <a:rPr b="1" lang="en-US"/>
              <a:t>Your findings with : </a:t>
            </a:r>
            <a:endParaRPr b="1"/>
          </a:p>
          <a:p>
            <a:pPr indent="-228600" lvl="1" marL="685800" rtl="0" algn="l">
              <a:lnSpc>
                <a:spcPct val="90000"/>
              </a:lnSpc>
              <a:spcBef>
                <a:spcPts val="500"/>
              </a:spcBef>
              <a:spcAft>
                <a:spcPts val="0"/>
              </a:spcAft>
              <a:buClr>
                <a:srgbClr val="45515E"/>
              </a:buClr>
              <a:buSzPct val="100000"/>
              <a:buChar char="o"/>
            </a:pPr>
            <a:r>
              <a:rPr b="1" lang="en-US"/>
              <a:t>bimanual in </a:t>
            </a:r>
            <a:r>
              <a:rPr b="1" lang="en-US">
                <a:highlight>
                  <a:srgbClr val="FFFF00"/>
                </a:highlight>
              </a:rPr>
              <a:t>PID</a:t>
            </a:r>
            <a:r>
              <a:rPr b="1" lang="en-US">
                <a:highlight>
                  <a:srgbClr val="FFFF00"/>
                </a:highlight>
              </a:rPr>
              <a:t> </a:t>
            </a:r>
            <a:r>
              <a:rPr b="1" lang="en-US"/>
              <a:t>: purulent endocervical discharge and/or acute </a:t>
            </a:r>
            <a:endParaRPr b="1"/>
          </a:p>
          <a:p>
            <a:pPr indent="-228600" lvl="1" marL="685800" rtl="0" algn="l">
              <a:lnSpc>
                <a:spcPct val="90000"/>
              </a:lnSpc>
              <a:spcBef>
                <a:spcPts val="500"/>
              </a:spcBef>
              <a:spcAft>
                <a:spcPts val="0"/>
              </a:spcAft>
              <a:buClr>
                <a:srgbClr val="45515E"/>
              </a:buClr>
              <a:buSzPct val="100000"/>
              <a:buChar char="o"/>
            </a:pPr>
            <a:r>
              <a:rPr b="1" lang="en-US"/>
              <a:t>cervical motion and adnexal tenderness, Adnexal </a:t>
            </a:r>
            <a:endParaRPr b="1"/>
          </a:p>
          <a:p>
            <a:pPr indent="-228600" lvl="1" marL="685800" rtl="0" algn="l">
              <a:lnSpc>
                <a:spcPct val="90000"/>
              </a:lnSpc>
              <a:spcBef>
                <a:spcPts val="500"/>
              </a:spcBef>
              <a:spcAft>
                <a:spcPts val="0"/>
              </a:spcAft>
              <a:buClr>
                <a:srgbClr val="45515E"/>
              </a:buClr>
              <a:buSzPct val="100000"/>
              <a:buChar char="o"/>
            </a:pPr>
            <a:r>
              <a:rPr b="1" lang="en-US"/>
              <a:t>masses</a:t>
            </a:r>
            <a:endParaRPr b="1"/>
          </a:p>
        </p:txBody>
      </p:sp>
    </p:spTree>
  </p:cSld>
  <p:clrMapOvr>
    <a:masterClrMapping/>
  </p:clrMapOvr>
</p:sld>
</file>

<file path=ppt/slides/slide3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8" name="Shape 2838"/>
        <p:cNvGrpSpPr/>
        <p:nvPr/>
      </p:nvGrpSpPr>
      <p:grpSpPr>
        <a:xfrm>
          <a:off x="0" y="0"/>
          <a:ext cx="0" cy="0"/>
          <a:chOff x="0" y="0"/>
          <a:chExt cx="0" cy="0"/>
        </a:xfrm>
      </p:grpSpPr>
      <p:sp>
        <p:nvSpPr>
          <p:cNvPr id="2839" name="Google Shape;2839;p335"/>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1   </a:t>
            </a:r>
            <a:endParaRPr/>
          </a:p>
        </p:txBody>
      </p:sp>
      <p:sp>
        <p:nvSpPr>
          <p:cNvPr id="2840" name="Google Shape;2840;p335"/>
          <p:cNvSpPr txBox="1"/>
          <p:nvPr>
            <p:ph idx="1" type="body"/>
          </p:nvPr>
        </p:nvSpPr>
        <p:spPr>
          <a:xfrm>
            <a:off x="463500" y="1815725"/>
            <a:ext cx="7992900" cy="4291200"/>
          </a:xfrm>
          <a:prstGeom prst="rect">
            <a:avLst/>
          </a:prstGeom>
          <a:noFill/>
          <a:ln>
            <a:noFill/>
          </a:ln>
        </p:spPr>
        <p:txBody>
          <a:bodyPr anchorCtr="0" anchor="t" bIns="45700" lIns="91425" spcFirstLastPara="1" rIns="91425" wrap="square" tIns="45700">
            <a:normAutofit fontScale="85000" lnSpcReduction="20000"/>
          </a:bodyPr>
          <a:lstStyle/>
          <a:p>
            <a:pPr indent="-50800" lvl="0" marL="228600" rtl="0" algn="l">
              <a:lnSpc>
                <a:spcPct val="90000"/>
              </a:lnSpc>
              <a:spcBef>
                <a:spcPts val="0"/>
              </a:spcBef>
              <a:spcAft>
                <a:spcPts val="0"/>
              </a:spcAft>
              <a:buClr>
                <a:srgbClr val="45515E"/>
              </a:buClr>
              <a:buSzPct val="100000"/>
              <a:buNone/>
            </a:pPr>
            <a:r>
              <a:t/>
            </a:r>
            <a:endParaRPr/>
          </a:p>
          <a:p>
            <a:pPr indent="0" lvl="0" marL="0" rtl="0" algn="l">
              <a:lnSpc>
                <a:spcPct val="90000"/>
              </a:lnSpc>
              <a:spcBef>
                <a:spcPts val="1000"/>
              </a:spcBef>
              <a:spcAft>
                <a:spcPts val="0"/>
              </a:spcAft>
              <a:buClr>
                <a:schemeClr val="dk1"/>
              </a:buClr>
              <a:buSzPct val="100000"/>
              <a:buNone/>
            </a:pPr>
            <a:r>
              <a:rPr b="1" lang="en-US">
                <a:solidFill>
                  <a:schemeClr val="dk1"/>
                </a:solidFill>
              </a:rPr>
              <a:t>Station about PID :</a:t>
            </a:r>
            <a:endParaRPr b="1"/>
          </a:p>
          <a:p>
            <a:pPr indent="-201930" lvl="0" marL="228600" rtl="0" algn="l">
              <a:lnSpc>
                <a:spcPct val="90000"/>
              </a:lnSpc>
              <a:spcBef>
                <a:spcPts val="1000"/>
              </a:spcBef>
              <a:spcAft>
                <a:spcPts val="0"/>
              </a:spcAft>
              <a:buClr>
                <a:schemeClr val="dk1"/>
              </a:buClr>
              <a:buSzPct val="100000"/>
              <a:buChar char="❖"/>
            </a:pPr>
            <a:r>
              <a:rPr b="1" lang="en-US">
                <a:solidFill>
                  <a:schemeClr val="dk1"/>
                </a:solidFill>
              </a:rPr>
              <a:t> long term complication of PID ?</a:t>
            </a:r>
            <a:endParaRPr b="1">
              <a:solidFill>
                <a:schemeClr val="dk1"/>
              </a:solidFill>
            </a:endParaRPr>
          </a:p>
          <a:p>
            <a:pPr indent="0" lvl="0" marL="228600" rtl="0" algn="l">
              <a:lnSpc>
                <a:spcPct val="90000"/>
              </a:lnSpc>
              <a:spcBef>
                <a:spcPts val="1000"/>
              </a:spcBef>
              <a:spcAft>
                <a:spcPts val="0"/>
              </a:spcAft>
              <a:buNone/>
            </a:pPr>
            <a:r>
              <a:rPr b="1" lang="en-US">
                <a:solidFill>
                  <a:schemeClr val="dk1"/>
                </a:solidFill>
              </a:rPr>
              <a:t> </a:t>
            </a:r>
            <a:r>
              <a:rPr b="1" lang="en-US">
                <a:solidFill>
                  <a:srgbClr val="45505D"/>
                </a:solidFill>
              </a:rPr>
              <a:t>Hydrosalpinx</a:t>
            </a:r>
            <a:endParaRPr b="1">
              <a:solidFill>
                <a:srgbClr val="45505D"/>
              </a:solidFill>
            </a:endParaRPr>
          </a:p>
          <a:p>
            <a:pPr indent="-201930" lvl="0" marL="228600" rtl="0" algn="l">
              <a:lnSpc>
                <a:spcPct val="90000"/>
              </a:lnSpc>
              <a:spcBef>
                <a:spcPts val="1000"/>
              </a:spcBef>
              <a:spcAft>
                <a:spcPts val="0"/>
              </a:spcAft>
              <a:buClr>
                <a:schemeClr val="dk1"/>
              </a:buClr>
              <a:buSzPct val="100000"/>
              <a:buChar char="❖"/>
            </a:pPr>
            <a:r>
              <a:rPr b="1" lang="en-US">
                <a:solidFill>
                  <a:schemeClr val="dk1"/>
                </a:solidFill>
              </a:rPr>
              <a:t>What is the diagnosis?</a:t>
            </a:r>
            <a:endParaRPr b="1">
              <a:solidFill>
                <a:schemeClr val="dk1"/>
              </a:solidFill>
            </a:endParaRPr>
          </a:p>
          <a:p>
            <a:pPr indent="0" lvl="0" marL="228600" rtl="0" algn="l">
              <a:lnSpc>
                <a:spcPct val="90000"/>
              </a:lnSpc>
              <a:spcBef>
                <a:spcPts val="1000"/>
              </a:spcBef>
              <a:spcAft>
                <a:spcPts val="0"/>
              </a:spcAft>
              <a:buNone/>
            </a:pPr>
            <a:r>
              <a:rPr b="1" lang="en-US">
                <a:solidFill>
                  <a:schemeClr val="dk1"/>
                </a:solidFill>
              </a:rPr>
              <a:t> </a:t>
            </a:r>
            <a:r>
              <a:rPr b="1" i="0" lang="en-US" u="none" strike="noStrike">
                <a:solidFill>
                  <a:srgbClr val="45505D"/>
                </a:solidFill>
              </a:rPr>
              <a:t>Pelvic inflammatory disease</a:t>
            </a:r>
            <a:endParaRPr b="1">
              <a:solidFill>
                <a:srgbClr val="45505D"/>
              </a:solidFill>
            </a:endParaRPr>
          </a:p>
          <a:p>
            <a:pPr indent="-201930" lvl="0" marL="228600" rtl="0" algn="l">
              <a:lnSpc>
                <a:spcPct val="90000"/>
              </a:lnSpc>
              <a:spcBef>
                <a:spcPts val="1000"/>
              </a:spcBef>
              <a:spcAft>
                <a:spcPts val="0"/>
              </a:spcAft>
              <a:buClr>
                <a:schemeClr val="dk1"/>
              </a:buClr>
              <a:buSzPct val="100000"/>
              <a:buChar char="❖"/>
            </a:pPr>
            <a:r>
              <a:rPr b="1" lang="en-US">
                <a:solidFill>
                  <a:schemeClr val="dk1"/>
                </a:solidFill>
              </a:rPr>
              <a:t>if patient did a test and was 5000 IU/L what test she did and what’s your diagnosis and if the test was high what’s your management? مو عارف الإجابة </a:t>
            </a:r>
            <a:endParaRPr b="1"/>
          </a:p>
          <a:p>
            <a:pPr indent="0" lvl="0" marL="228600" rtl="0" algn="l">
              <a:lnSpc>
                <a:spcPct val="90000"/>
              </a:lnSpc>
              <a:spcBef>
                <a:spcPts val="1000"/>
              </a:spcBef>
              <a:spcAft>
                <a:spcPts val="0"/>
              </a:spcAft>
              <a:buNone/>
            </a:pPr>
            <a:r>
              <a:rPr b="1" lang="en-US" sz="2447">
                <a:solidFill>
                  <a:schemeClr val="dk1"/>
                </a:solidFill>
              </a:rPr>
              <a:t>ال</a:t>
            </a:r>
            <a:r>
              <a:rPr b="1" lang="en-US" sz="1858">
                <a:solidFill>
                  <a:schemeClr val="dk1"/>
                </a:solidFill>
              </a:rPr>
              <a:t>سؤال</a:t>
            </a:r>
            <a:r>
              <a:rPr b="1" lang="en-US" sz="2211">
                <a:solidFill>
                  <a:schemeClr val="dk1"/>
                </a:solidFill>
              </a:rPr>
              <a:t> لازم يكون في سيناريو عشان تنكتب إجا</a:t>
            </a:r>
            <a:r>
              <a:rPr b="1" lang="en-US" sz="2211">
                <a:solidFill>
                  <a:schemeClr val="dk1"/>
                </a:solidFill>
              </a:rPr>
              <a:t>بة</a:t>
            </a:r>
            <a:endParaRPr b="1" sz="2211">
              <a:solidFill>
                <a:schemeClr val="dk1"/>
              </a:solidFill>
            </a:endParaRPr>
          </a:p>
          <a:p>
            <a:pPr indent="-50800" lvl="0" marL="228600" rtl="0" algn="l">
              <a:lnSpc>
                <a:spcPct val="90000"/>
              </a:lnSpc>
              <a:spcBef>
                <a:spcPts val="1000"/>
              </a:spcBef>
              <a:spcAft>
                <a:spcPts val="0"/>
              </a:spcAft>
              <a:buClr>
                <a:srgbClr val="45515E"/>
              </a:buClr>
              <a:buSzPct val="100000"/>
              <a:buNone/>
            </a:pPr>
            <a:r>
              <a:t/>
            </a:r>
            <a:endParaRPr b="1"/>
          </a:p>
          <a:p>
            <a:pPr indent="-50800" lvl="0" marL="228600" rtl="0" algn="l">
              <a:lnSpc>
                <a:spcPct val="90000"/>
              </a:lnSpc>
              <a:spcBef>
                <a:spcPts val="1000"/>
              </a:spcBef>
              <a:spcAft>
                <a:spcPts val="0"/>
              </a:spcAft>
              <a:buClr>
                <a:srgbClr val="45515E"/>
              </a:buClr>
              <a:buSzPct val="100000"/>
              <a:buNone/>
            </a:pPr>
            <a:r>
              <a:t/>
            </a:r>
            <a:endParaRPr/>
          </a:p>
        </p:txBody>
      </p:sp>
      <p:pic>
        <p:nvPicPr>
          <p:cNvPr id="2841" name="Google Shape;2841;p335"/>
          <p:cNvPicPr preferRelativeResize="0"/>
          <p:nvPr/>
        </p:nvPicPr>
        <p:blipFill rotWithShape="1">
          <a:blip r:embed="rId3">
            <a:alphaModFix/>
          </a:blip>
          <a:srcRect b="0" l="0" r="0" t="0"/>
          <a:stretch/>
        </p:blipFill>
        <p:spPr>
          <a:xfrm>
            <a:off x="8310525" y="1643325"/>
            <a:ext cx="3468474" cy="3563825"/>
          </a:xfrm>
          <a:prstGeom prst="rect">
            <a:avLst/>
          </a:prstGeom>
          <a:noFill/>
          <a:ln>
            <a:noFill/>
          </a:ln>
        </p:spPr>
      </p:pic>
    </p:spTree>
  </p:cSld>
  <p:clrMapOvr>
    <a:masterClrMapping/>
  </p:clrMapOvr>
</p:sld>
</file>

<file path=ppt/slides/slide3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5" name="Shape 2845"/>
        <p:cNvGrpSpPr/>
        <p:nvPr/>
      </p:nvGrpSpPr>
      <p:grpSpPr>
        <a:xfrm>
          <a:off x="0" y="0"/>
          <a:ext cx="0" cy="0"/>
          <a:chOff x="0" y="0"/>
          <a:chExt cx="0" cy="0"/>
        </a:xfrm>
      </p:grpSpPr>
      <p:sp>
        <p:nvSpPr>
          <p:cNvPr id="2846" name="Google Shape;2846;p33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45515E"/>
              </a:buClr>
              <a:buSzPts val="6000"/>
              <a:buFont typeface="Calibri"/>
              <a:buNone/>
            </a:pPr>
            <a:r>
              <a:rPr lang="en-US"/>
              <a:t>STDs</a:t>
            </a:r>
            <a:endParaRPr/>
          </a:p>
        </p:txBody>
      </p:sp>
    </p:spTree>
  </p:cSld>
  <p:clrMapOvr>
    <a:masterClrMapping/>
  </p:clrMapOvr>
</p:sld>
</file>

<file path=ppt/slides/slide3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0" name="Shape 2850"/>
        <p:cNvGrpSpPr/>
        <p:nvPr/>
      </p:nvGrpSpPr>
      <p:grpSpPr>
        <a:xfrm>
          <a:off x="0" y="0"/>
          <a:ext cx="0" cy="0"/>
          <a:chOff x="0" y="0"/>
          <a:chExt cx="0" cy="0"/>
        </a:xfrm>
      </p:grpSpPr>
      <p:sp>
        <p:nvSpPr>
          <p:cNvPr id="2851" name="Google Shape;2851;p337"/>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rgbClr val="45515E"/>
              </a:buClr>
              <a:buSzPct val="100000"/>
              <a:buFont typeface="Calibri"/>
              <a:buNone/>
            </a:pPr>
            <a:r>
              <a:rPr lang="en-US"/>
              <a:t>Lower Genital tract infections &amp; sexually transmitted diseases</a:t>
            </a:r>
            <a:endParaRPr/>
          </a:p>
        </p:txBody>
      </p:sp>
    </p:spTree>
  </p:cSld>
  <p:clrMapOvr>
    <a:masterClrMapping/>
  </p:clrMapOvr>
</p:sld>
</file>

<file path=ppt/slides/slide3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5" name="Shape 2855"/>
        <p:cNvGrpSpPr/>
        <p:nvPr/>
      </p:nvGrpSpPr>
      <p:grpSpPr>
        <a:xfrm>
          <a:off x="0" y="0"/>
          <a:ext cx="0" cy="0"/>
          <a:chOff x="0" y="0"/>
          <a:chExt cx="0" cy="0"/>
        </a:xfrm>
      </p:grpSpPr>
      <p:graphicFrame>
        <p:nvGraphicFramePr>
          <p:cNvPr id="2856" name="Google Shape;2856;p338"/>
          <p:cNvGraphicFramePr/>
          <p:nvPr/>
        </p:nvGraphicFramePr>
        <p:xfrm>
          <a:off x="0" y="457200"/>
          <a:ext cx="3000000" cy="3000000"/>
        </p:xfrm>
        <a:graphic>
          <a:graphicData uri="http://schemas.openxmlformats.org/drawingml/2006/table">
            <a:tbl>
              <a:tblPr bandRow="1" firstRow="1">
                <a:noFill/>
                <a:tableStyleId>{6455E37F-15AD-4C7A-A259-15060B4E93F8}</a:tableStyleId>
              </a:tblPr>
              <a:tblGrid>
                <a:gridCol w="1468875"/>
                <a:gridCol w="3574375"/>
                <a:gridCol w="3574375"/>
                <a:gridCol w="3574375"/>
              </a:tblGrid>
              <a:tr h="426725">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ctr">
                        <a:spcBef>
                          <a:spcPts val="0"/>
                        </a:spcBef>
                        <a:spcAft>
                          <a:spcPts val="0"/>
                        </a:spcAft>
                        <a:buNone/>
                      </a:pPr>
                      <a:r>
                        <a:rPr lang="en-US" sz="2000"/>
                        <a:t>Bacterial vaginosis</a:t>
                      </a:r>
                      <a:endParaRPr/>
                    </a:p>
                  </a:txBody>
                  <a:tcPr marT="45725" marB="45725" marR="91450" marL="91450"/>
                </a:tc>
                <a:tc>
                  <a:txBody>
                    <a:bodyPr/>
                    <a:lstStyle/>
                    <a:p>
                      <a:pPr indent="0" lvl="0" marL="0" marR="0" rtl="0" algn="ctr">
                        <a:spcBef>
                          <a:spcPts val="0"/>
                        </a:spcBef>
                        <a:spcAft>
                          <a:spcPts val="0"/>
                        </a:spcAft>
                        <a:buNone/>
                      </a:pPr>
                      <a:r>
                        <a:rPr lang="en-US" sz="2000"/>
                        <a:t>Trichomoniasis</a:t>
                      </a:r>
                      <a:endParaRPr/>
                    </a:p>
                  </a:txBody>
                  <a:tcPr marT="45725" marB="45725" marR="91450" marL="91450"/>
                </a:tc>
                <a:tc>
                  <a:txBody>
                    <a:bodyPr/>
                    <a:lstStyle/>
                    <a:p>
                      <a:pPr indent="0" lvl="0" marL="0" marR="0" rtl="0" algn="ctr">
                        <a:spcBef>
                          <a:spcPts val="0"/>
                        </a:spcBef>
                        <a:spcAft>
                          <a:spcPts val="0"/>
                        </a:spcAft>
                        <a:buNone/>
                      </a:pPr>
                      <a:r>
                        <a:rPr lang="en-US" sz="2000"/>
                        <a:t>Vulvovaginal Candidiasis</a:t>
                      </a:r>
                      <a:endParaRPr/>
                    </a:p>
                  </a:txBody>
                  <a:tcPr marT="45725" marB="45725" marR="91450" marL="91450"/>
                </a:tc>
              </a:tr>
              <a:tr h="1194825">
                <a:tc>
                  <a:txBody>
                    <a:bodyPr/>
                    <a:lstStyle/>
                    <a:p>
                      <a:pPr indent="0" lvl="0" marL="0" marR="0" rtl="0" algn="ctr">
                        <a:spcBef>
                          <a:spcPts val="0"/>
                        </a:spcBef>
                        <a:spcAft>
                          <a:spcPts val="0"/>
                        </a:spcAft>
                        <a:buNone/>
                      </a:pPr>
                      <a:r>
                        <a:rPr b="1" lang="en-US" sz="1800"/>
                        <a:t>Microbiology</a:t>
                      </a:r>
                      <a:endParaRPr/>
                    </a:p>
                  </a:txBody>
                  <a:tcPr marT="45725" marB="45725" marR="91450" marL="91450" anchor="ctr"/>
                </a:tc>
                <a:tc>
                  <a:txBody>
                    <a:bodyPr/>
                    <a:lstStyle/>
                    <a:p>
                      <a:pPr indent="-285750" lvl="0" marL="285750" marR="0" rtl="0" algn="l">
                        <a:spcBef>
                          <a:spcPts val="0"/>
                        </a:spcBef>
                        <a:spcAft>
                          <a:spcPts val="0"/>
                        </a:spcAft>
                        <a:buClr>
                          <a:schemeClr val="dk1"/>
                        </a:buClr>
                        <a:buSzPts val="1800"/>
                        <a:buFont typeface="Arial"/>
                        <a:buChar char="•"/>
                      </a:pPr>
                      <a:r>
                        <a:rPr lang="en-US" sz="1800"/>
                        <a:t>Shift in vaginal flora away from lactobacilli, to diverse bacteria including anaerobes</a:t>
                      </a:r>
                      <a:endParaRPr/>
                    </a:p>
                    <a:p>
                      <a:pPr indent="-285750" lvl="0" marL="285750" marR="0" rtl="0" algn="l">
                        <a:spcBef>
                          <a:spcPts val="0"/>
                        </a:spcBef>
                        <a:spcAft>
                          <a:spcPts val="0"/>
                        </a:spcAft>
                        <a:buClr>
                          <a:schemeClr val="dk1"/>
                        </a:buClr>
                        <a:buSzPts val="1800"/>
                        <a:buFont typeface="Arial"/>
                        <a:buChar char="•"/>
                      </a:pPr>
                      <a:r>
                        <a:rPr lang="en-US" sz="1800"/>
                        <a:t>Gardnerella vagina predominant</a:t>
                      </a:r>
                      <a:endParaRPr/>
                    </a:p>
                  </a:txBody>
                  <a:tcPr marT="45725" marB="45725" marR="91450" marL="91450" anchor="ctr"/>
                </a:tc>
                <a:tc>
                  <a:txBody>
                    <a:bodyPr/>
                    <a:lstStyle/>
                    <a:p>
                      <a:pPr indent="-285750" lvl="0" marL="285750" marR="0" rtl="0" algn="l">
                        <a:spcBef>
                          <a:spcPts val="0"/>
                        </a:spcBef>
                        <a:spcAft>
                          <a:spcPts val="0"/>
                        </a:spcAft>
                        <a:buClr>
                          <a:schemeClr val="dk1"/>
                        </a:buClr>
                        <a:buSzPts val="1800"/>
                        <a:buFont typeface="Arial"/>
                        <a:buChar char="•"/>
                      </a:pPr>
                      <a:r>
                        <a:rPr lang="en-US" sz="1800"/>
                        <a:t>Protozoan Trichomonas vaginalis infection</a:t>
                      </a:r>
                      <a:endParaRPr/>
                    </a:p>
                    <a:p>
                      <a:pPr indent="-285750" lvl="0" marL="285750" marR="0" rtl="0" algn="l">
                        <a:lnSpc>
                          <a:spcPct val="100000"/>
                        </a:lnSpc>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often accompanies bacterial vaginosis</a:t>
                      </a:r>
                      <a:endParaRPr/>
                    </a:p>
                  </a:txBody>
                  <a:tcPr marT="45725" marB="45725" marR="91450" marL="91450" anchor="ctr"/>
                </a:tc>
                <a:tc>
                  <a:txBody>
                    <a:bodyPr/>
                    <a:lstStyle/>
                    <a:p>
                      <a:pPr indent="-285750" lvl="0" marL="285750" marR="0" rtl="0" algn="l">
                        <a:spcBef>
                          <a:spcPts val="0"/>
                        </a:spcBef>
                        <a:spcAft>
                          <a:spcPts val="0"/>
                        </a:spcAft>
                        <a:buClr>
                          <a:schemeClr val="dk1"/>
                        </a:buClr>
                        <a:buSzPts val="1800"/>
                        <a:buFont typeface="Arial"/>
                        <a:buChar char="•"/>
                      </a:pPr>
                      <a:r>
                        <a:rPr lang="en-US" sz="1800"/>
                        <a:t>Overgrowth of Candida albicans (part of normal vaginal flora)</a:t>
                      </a:r>
                      <a:endParaRPr/>
                    </a:p>
                    <a:p>
                      <a:pPr indent="-285750" lvl="0" marL="285750" marR="0" rtl="0" algn="l">
                        <a:spcBef>
                          <a:spcPts val="0"/>
                        </a:spcBef>
                        <a:spcAft>
                          <a:spcPts val="0"/>
                        </a:spcAft>
                        <a:buClr>
                          <a:schemeClr val="dk1"/>
                        </a:buClr>
                        <a:buSzPts val="1800"/>
                        <a:buFont typeface="Arial"/>
                        <a:buChar char="•"/>
                      </a:pPr>
                      <a:r>
                        <a:rPr lang="en-US" sz="1800"/>
                        <a:t>Other Candida also possible (i.e., glabrata)</a:t>
                      </a:r>
                      <a:endParaRPr/>
                    </a:p>
                  </a:txBody>
                  <a:tcPr marT="45725" marB="45725" marR="91450" marL="91450" anchor="ctr"/>
                </a:tc>
              </a:tr>
              <a:tr h="919100">
                <a:tc>
                  <a:txBody>
                    <a:bodyPr/>
                    <a:lstStyle/>
                    <a:p>
                      <a:pPr indent="0" lvl="0" marL="0" marR="0" rtl="0" algn="ctr">
                        <a:spcBef>
                          <a:spcPts val="0"/>
                        </a:spcBef>
                        <a:spcAft>
                          <a:spcPts val="0"/>
                        </a:spcAft>
                        <a:buNone/>
                      </a:pPr>
                      <a:r>
                        <a:rPr b="1" lang="en-US" sz="1800"/>
                        <a:t>Risk Factors</a:t>
                      </a:r>
                      <a:endParaRPr/>
                    </a:p>
                  </a:txBody>
                  <a:tcPr marT="45725" marB="45725" marR="91450" marL="91450" anchor="ctr"/>
                </a:tc>
                <a:tc>
                  <a:txBody>
                    <a:bodyPr/>
                    <a:lstStyle/>
                    <a:p>
                      <a:pPr indent="-342900" lvl="0" marL="342900" marR="0" rtl="0" algn="l">
                        <a:spcBef>
                          <a:spcPts val="0"/>
                        </a:spcBef>
                        <a:spcAft>
                          <a:spcPts val="0"/>
                        </a:spcAft>
                        <a:buClr>
                          <a:schemeClr val="dk1"/>
                        </a:buClr>
                        <a:buSzPts val="1800"/>
                        <a:buFont typeface="Calibri"/>
                        <a:buAutoNum type="arabicPeriod"/>
                      </a:pPr>
                      <a:r>
                        <a:rPr lang="en-US" sz="1800"/>
                        <a:t>Sexual activity</a:t>
                      </a:r>
                      <a:endParaRPr/>
                    </a:p>
                    <a:p>
                      <a:pPr indent="-342900" lvl="0" marL="342900" marR="0" rtl="0" algn="l">
                        <a:spcBef>
                          <a:spcPts val="0"/>
                        </a:spcBef>
                        <a:spcAft>
                          <a:spcPts val="0"/>
                        </a:spcAft>
                        <a:buClr>
                          <a:schemeClr val="dk1"/>
                        </a:buClr>
                        <a:buSzPts val="1800"/>
                        <a:buFont typeface="Calibri"/>
                        <a:buAutoNum type="arabicPeriod"/>
                      </a:pPr>
                      <a:r>
                        <a:rPr lang="en-US" sz="1800"/>
                        <a:t>Frequent douching</a:t>
                      </a:r>
                      <a:endParaRPr/>
                    </a:p>
                  </a:txBody>
                  <a:tcPr marT="45725" marB="45725" marR="91450" marL="91450" anchor="ctr"/>
                </a:tc>
                <a:tc>
                  <a:txBody>
                    <a:bodyPr/>
                    <a:lstStyle/>
                    <a:p>
                      <a:pPr indent="0" lvl="0" marL="0" marR="0" rtl="0" algn="ctr">
                        <a:spcBef>
                          <a:spcPts val="0"/>
                        </a:spcBef>
                        <a:spcAft>
                          <a:spcPts val="0"/>
                        </a:spcAft>
                        <a:buClr>
                          <a:schemeClr val="dk1"/>
                        </a:buClr>
                        <a:buSzPts val="1800"/>
                        <a:buFont typeface="Calibri"/>
                        <a:buNone/>
                      </a:pPr>
                      <a:r>
                        <a:rPr lang="en-US" sz="1800"/>
                        <a:t>Unprotected sex (passed person-to-person via sexual contact)</a:t>
                      </a:r>
                      <a:endParaRPr/>
                    </a:p>
                  </a:txBody>
                  <a:tcPr marT="45725" marB="45725" marR="91450" marL="91450" anchor="ctr"/>
                </a:tc>
                <a:tc>
                  <a:txBody>
                    <a:bodyPr/>
                    <a:lstStyle/>
                    <a:p>
                      <a:pPr indent="-342900" lvl="0" marL="342900" marR="0" rtl="0" algn="l">
                        <a:spcBef>
                          <a:spcPts val="0"/>
                        </a:spcBef>
                        <a:spcAft>
                          <a:spcPts val="0"/>
                        </a:spcAft>
                        <a:buClr>
                          <a:schemeClr val="dk1"/>
                        </a:buClr>
                        <a:buSzPts val="1800"/>
                        <a:buFont typeface="Calibri"/>
                        <a:buAutoNum type="arabicPeriod"/>
                      </a:pPr>
                      <a:r>
                        <a:rPr lang="en-US" sz="1800"/>
                        <a:t>Diabetes mellitus</a:t>
                      </a:r>
                      <a:endParaRPr/>
                    </a:p>
                    <a:p>
                      <a:pPr indent="-342900" lvl="0" marL="342900" marR="0" rtl="0" algn="l">
                        <a:spcBef>
                          <a:spcPts val="0"/>
                        </a:spcBef>
                        <a:spcAft>
                          <a:spcPts val="0"/>
                        </a:spcAft>
                        <a:buClr>
                          <a:schemeClr val="dk1"/>
                        </a:buClr>
                        <a:buSzPts val="1800"/>
                        <a:buFont typeface="Calibri"/>
                        <a:buAutoNum type="arabicPeriod"/>
                      </a:pPr>
                      <a:r>
                        <a:rPr lang="en-US" sz="1800"/>
                        <a:t>Antibiotic use</a:t>
                      </a:r>
                      <a:endParaRPr/>
                    </a:p>
                    <a:p>
                      <a:pPr indent="-342900" lvl="0" marL="342900" marR="0" rtl="0" algn="l">
                        <a:spcBef>
                          <a:spcPts val="0"/>
                        </a:spcBef>
                        <a:spcAft>
                          <a:spcPts val="0"/>
                        </a:spcAft>
                        <a:buClr>
                          <a:schemeClr val="dk1"/>
                        </a:buClr>
                        <a:buSzPts val="1800"/>
                        <a:buFont typeface="Calibri"/>
                        <a:buAutoNum type="arabicPeriod"/>
                      </a:pPr>
                      <a:r>
                        <a:rPr lang="en-US" sz="1800"/>
                        <a:t>Immunocompromised states</a:t>
                      </a:r>
                      <a:endParaRPr/>
                    </a:p>
                  </a:txBody>
                  <a:tcPr marT="45725" marB="45725" marR="91450" marL="91450" anchor="ctr"/>
                </a:tc>
              </a:tr>
              <a:tr h="984750">
                <a:tc>
                  <a:txBody>
                    <a:bodyPr/>
                    <a:lstStyle/>
                    <a:p>
                      <a:pPr indent="0" lvl="0" marL="0" marR="0" rtl="0" algn="ctr">
                        <a:spcBef>
                          <a:spcPts val="0"/>
                        </a:spcBef>
                        <a:spcAft>
                          <a:spcPts val="0"/>
                        </a:spcAft>
                        <a:buNone/>
                      </a:pPr>
                      <a:r>
                        <a:rPr b="1" lang="en-US" sz="1800"/>
                        <a:t>Symptoms</a:t>
                      </a:r>
                      <a:endParaRPr/>
                    </a:p>
                  </a:txBody>
                  <a:tcPr marT="45725" marB="45725" marR="91450" marL="91450" anchor="ctr"/>
                </a:tc>
                <a:tc>
                  <a:txBody>
                    <a:bodyPr/>
                    <a:lstStyle/>
                    <a:p>
                      <a:pPr indent="0" lvl="0" marL="0" marR="0" rtl="0" algn="l">
                        <a:spcBef>
                          <a:spcPts val="0"/>
                        </a:spcBef>
                        <a:spcAft>
                          <a:spcPts val="0"/>
                        </a:spcAft>
                        <a:buClr>
                          <a:schemeClr val="dk1"/>
                        </a:buClr>
                        <a:buSzPts val="1800"/>
                        <a:buFont typeface="Calibri"/>
                        <a:buNone/>
                      </a:pPr>
                      <a:r>
                        <a:rPr lang="en-US" sz="1800"/>
                        <a:t>Non-painful</a:t>
                      </a:r>
                      <a:endParaRPr/>
                    </a:p>
                  </a:txBody>
                  <a:tcPr marT="45725" marB="45725" marR="91450" marL="91450" anchor="ctr"/>
                </a:tc>
                <a:tc>
                  <a:txBody>
                    <a:bodyPr/>
                    <a:lstStyle/>
                    <a:p>
                      <a:pPr indent="-285750" lvl="0" marL="285750" marR="0" rtl="0" algn="l">
                        <a:spcBef>
                          <a:spcPts val="0"/>
                        </a:spcBef>
                        <a:spcAft>
                          <a:spcPts val="0"/>
                        </a:spcAft>
                        <a:buClr>
                          <a:schemeClr val="dk1"/>
                        </a:buClr>
                        <a:buSzPts val="1800"/>
                        <a:buFont typeface="Arial"/>
                        <a:buChar char="•"/>
                      </a:pPr>
                      <a:r>
                        <a:rPr lang="en-US" sz="1800"/>
                        <a:t>About 50% asymptomatic</a:t>
                      </a:r>
                      <a:endParaRPr/>
                    </a:p>
                    <a:p>
                      <a:pPr indent="-285750" lvl="0" marL="285750" marR="0" rtl="0" algn="l">
                        <a:spcBef>
                          <a:spcPts val="0"/>
                        </a:spcBef>
                        <a:spcAft>
                          <a:spcPts val="0"/>
                        </a:spcAft>
                        <a:buClr>
                          <a:schemeClr val="dk1"/>
                        </a:buClr>
                        <a:buSzPts val="1800"/>
                        <a:buFont typeface="Arial"/>
                        <a:buChar char="•"/>
                      </a:pPr>
                      <a:r>
                        <a:rPr lang="en-US" sz="1800"/>
                        <a:t>Itching, burning, &amp; dyspareunia, painful dysuria</a:t>
                      </a:r>
                      <a:endParaRPr/>
                    </a:p>
                  </a:txBody>
                  <a:tcPr marT="45725" marB="45725" marR="91450" marL="91450" anchor="ctr"/>
                </a:tc>
                <a:tc>
                  <a:txBody>
                    <a:bodyPr/>
                    <a:lstStyle/>
                    <a:p>
                      <a:pPr indent="0" lvl="0" marL="0" marR="0" rtl="0" algn="l">
                        <a:lnSpc>
                          <a:spcPct val="100000"/>
                        </a:lnSpc>
                        <a:spcBef>
                          <a:spcPts val="0"/>
                        </a:spcBef>
                        <a:spcAft>
                          <a:spcPts val="0"/>
                        </a:spcAft>
                        <a:buClr>
                          <a:schemeClr val="dk1"/>
                        </a:buClr>
                        <a:buSzPts val="1800"/>
                        <a:buFont typeface="Calibri"/>
                        <a:buNone/>
                      </a:pPr>
                      <a:r>
                        <a:rPr lang="en-US" sz="1800"/>
                        <a:t>Vulvar pruritus, with possible burning, irritation, dyspareunia, &amp; painful dysuria</a:t>
                      </a:r>
                      <a:endParaRPr/>
                    </a:p>
                  </a:txBody>
                  <a:tcPr marT="45725" marB="45725" marR="91450" marL="91450" anchor="ctr"/>
                </a:tc>
              </a:tr>
              <a:tr h="1102900">
                <a:tc>
                  <a:txBody>
                    <a:bodyPr/>
                    <a:lstStyle/>
                    <a:p>
                      <a:pPr indent="0" lvl="0" marL="0" marR="0" rtl="0" algn="ctr">
                        <a:spcBef>
                          <a:spcPts val="0"/>
                        </a:spcBef>
                        <a:spcAft>
                          <a:spcPts val="0"/>
                        </a:spcAft>
                        <a:buNone/>
                      </a:pPr>
                      <a:r>
                        <a:rPr b="1" lang="en-US" sz="1800"/>
                        <a:t>Discharge</a:t>
                      </a:r>
                      <a:endParaRPr/>
                    </a:p>
                  </a:txBody>
                  <a:tcPr marT="45725" marB="45725" marR="91450" marL="91450" anchor="ctr"/>
                </a:tc>
                <a:tc>
                  <a:txBody>
                    <a:bodyPr/>
                    <a:lstStyle/>
                    <a:p>
                      <a:pPr indent="0" lvl="0" marL="0" marR="0" rtl="0" algn="l">
                        <a:spcBef>
                          <a:spcPts val="0"/>
                        </a:spcBef>
                        <a:spcAft>
                          <a:spcPts val="0"/>
                        </a:spcAft>
                        <a:buClr>
                          <a:schemeClr val="dk1"/>
                        </a:buClr>
                        <a:buSzPts val="1800"/>
                        <a:buFont typeface="Calibri"/>
                        <a:buNone/>
                      </a:pPr>
                      <a:r>
                        <a:rPr b="1" lang="en-US" sz="1800"/>
                        <a:t>Color</a:t>
                      </a:r>
                      <a:r>
                        <a:rPr lang="en-US" sz="1800"/>
                        <a:t>: Grey</a:t>
                      </a:r>
                      <a:endParaRPr/>
                    </a:p>
                    <a:p>
                      <a:pPr indent="0" lvl="0" marL="0" marR="0" rtl="0" algn="l">
                        <a:spcBef>
                          <a:spcPts val="0"/>
                        </a:spcBef>
                        <a:spcAft>
                          <a:spcPts val="0"/>
                        </a:spcAft>
                        <a:buClr>
                          <a:schemeClr val="dk1"/>
                        </a:buClr>
                        <a:buSzPts val="1800"/>
                        <a:buFont typeface="Calibri"/>
                        <a:buNone/>
                      </a:pPr>
                      <a:r>
                        <a:rPr b="1" lang="en-US" sz="1800"/>
                        <a:t>Smell</a:t>
                      </a:r>
                      <a:r>
                        <a:rPr lang="en-US" sz="1800"/>
                        <a:t>: Fishy</a:t>
                      </a:r>
                      <a:endParaRPr/>
                    </a:p>
                    <a:p>
                      <a:pPr indent="0" lvl="0" marL="0" marR="0" rtl="0" algn="l">
                        <a:spcBef>
                          <a:spcPts val="0"/>
                        </a:spcBef>
                        <a:spcAft>
                          <a:spcPts val="0"/>
                        </a:spcAft>
                        <a:buClr>
                          <a:schemeClr val="dk1"/>
                        </a:buClr>
                        <a:buSzPts val="1800"/>
                        <a:buFont typeface="Calibri"/>
                        <a:buNone/>
                      </a:pPr>
                      <a:r>
                        <a:rPr lang="en-US" sz="1800"/>
                        <a:t>Thin &amp; smooth</a:t>
                      </a:r>
                      <a:endParaRPr/>
                    </a:p>
                  </a:txBody>
                  <a:tcPr marT="45725" marB="45725" marR="91450" marL="91450" anchor="ctr"/>
                </a:tc>
                <a:tc>
                  <a:txBody>
                    <a:bodyPr/>
                    <a:lstStyle/>
                    <a:p>
                      <a:pPr indent="0" lvl="0" marL="0" marR="0" rtl="0" algn="l">
                        <a:spcBef>
                          <a:spcPts val="0"/>
                        </a:spcBef>
                        <a:spcAft>
                          <a:spcPts val="0"/>
                        </a:spcAft>
                        <a:buClr>
                          <a:schemeClr val="dk1"/>
                        </a:buClr>
                        <a:buSzPts val="1800"/>
                        <a:buFont typeface="Calibri"/>
                        <a:buNone/>
                      </a:pPr>
                      <a:r>
                        <a:rPr b="1" lang="en-US" sz="1800"/>
                        <a:t>Color</a:t>
                      </a:r>
                      <a:r>
                        <a:rPr lang="en-US" sz="1800"/>
                        <a:t>: Green</a:t>
                      </a:r>
                      <a:endParaRPr/>
                    </a:p>
                    <a:p>
                      <a:pPr indent="0" lvl="0" marL="0" marR="0" rtl="0" algn="l">
                        <a:spcBef>
                          <a:spcPts val="0"/>
                        </a:spcBef>
                        <a:spcAft>
                          <a:spcPts val="0"/>
                        </a:spcAft>
                        <a:buClr>
                          <a:schemeClr val="dk1"/>
                        </a:buClr>
                        <a:buSzPts val="1800"/>
                        <a:buFont typeface="Calibri"/>
                        <a:buNone/>
                      </a:pPr>
                      <a:r>
                        <a:rPr b="1" lang="en-US" sz="1800"/>
                        <a:t>Smell</a:t>
                      </a:r>
                      <a:r>
                        <a:rPr lang="en-US" sz="1800"/>
                        <a:t>: Foul</a:t>
                      </a:r>
                      <a:endParaRPr/>
                    </a:p>
                    <a:p>
                      <a:pPr indent="0" lvl="0" marL="0" marR="0" rtl="0" algn="l">
                        <a:lnSpc>
                          <a:spcPct val="100000"/>
                        </a:lnSpc>
                        <a:spcBef>
                          <a:spcPts val="0"/>
                        </a:spcBef>
                        <a:spcAft>
                          <a:spcPts val="0"/>
                        </a:spcAft>
                        <a:buClr>
                          <a:schemeClr val="dk1"/>
                        </a:buClr>
                        <a:buSzPts val="1800"/>
                        <a:buFont typeface="Calibri"/>
                        <a:buNone/>
                      </a:pPr>
                      <a:r>
                        <a:rPr lang="en-US" sz="1800"/>
                        <a:t>Thin</a:t>
                      </a:r>
                      <a:endParaRPr/>
                    </a:p>
                  </a:txBody>
                  <a:tcPr marT="45725" marB="45725" marR="91450" marL="91450" anchor="ctr"/>
                </a:tc>
                <a:tc>
                  <a:txBody>
                    <a:bodyPr/>
                    <a:lstStyle/>
                    <a:p>
                      <a:pPr indent="0" lvl="0" marL="0" marR="0" rtl="0" algn="l">
                        <a:spcBef>
                          <a:spcPts val="0"/>
                        </a:spcBef>
                        <a:spcAft>
                          <a:spcPts val="0"/>
                        </a:spcAft>
                        <a:buClr>
                          <a:schemeClr val="dk1"/>
                        </a:buClr>
                        <a:buSzPts val="1800"/>
                        <a:buFont typeface="Calibri"/>
                        <a:buNone/>
                      </a:pPr>
                      <a:r>
                        <a:rPr b="1" lang="en-US" sz="1800"/>
                        <a:t>Color</a:t>
                      </a:r>
                      <a:r>
                        <a:rPr lang="en-US" sz="1800"/>
                        <a:t>: White</a:t>
                      </a:r>
                      <a:endParaRPr/>
                    </a:p>
                    <a:p>
                      <a:pPr indent="0" lvl="0" marL="0" marR="0" rtl="0" algn="l">
                        <a:spcBef>
                          <a:spcPts val="0"/>
                        </a:spcBef>
                        <a:spcAft>
                          <a:spcPts val="0"/>
                        </a:spcAft>
                        <a:buClr>
                          <a:schemeClr val="dk1"/>
                        </a:buClr>
                        <a:buSzPts val="1800"/>
                        <a:buFont typeface="Calibri"/>
                        <a:buNone/>
                      </a:pPr>
                      <a:r>
                        <a:rPr b="1" lang="en-US" sz="1800"/>
                        <a:t>Smell</a:t>
                      </a:r>
                      <a:r>
                        <a:rPr lang="en-US" sz="1800"/>
                        <a:t>: Odorless</a:t>
                      </a:r>
                      <a:endParaRPr/>
                    </a:p>
                    <a:p>
                      <a:pPr indent="0" lvl="0" marL="0" marR="0" rtl="0" algn="l">
                        <a:lnSpc>
                          <a:spcPct val="100000"/>
                        </a:lnSpc>
                        <a:spcBef>
                          <a:spcPts val="0"/>
                        </a:spcBef>
                        <a:spcAft>
                          <a:spcPts val="0"/>
                        </a:spcAft>
                        <a:buClr>
                          <a:schemeClr val="dk1"/>
                        </a:buClr>
                        <a:buSzPts val="1800"/>
                        <a:buFont typeface="Calibri"/>
                        <a:buNone/>
                      </a:pPr>
                      <a:r>
                        <a:rPr lang="en-US" sz="1800"/>
                        <a:t>Thick</a:t>
                      </a:r>
                      <a:endParaRPr/>
                    </a:p>
                  </a:txBody>
                  <a:tcPr marT="45725" marB="45725" marR="91450" marL="91450" anchor="ctr"/>
                </a:tc>
              </a:tr>
              <a:tr h="1772525">
                <a:tc>
                  <a:txBody>
                    <a:bodyPr/>
                    <a:lstStyle/>
                    <a:p>
                      <a:pPr indent="0" lvl="0" marL="0" marR="0" rtl="0" algn="ctr">
                        <a:spcBef>
                          <a:spcPts val="0"/>
                        </a:spcBef>
                        <a:spcAft>
                          <a:spcPts val="0"/>
                        </a:spcAft>
                        <a:buNone/>
                      </a:pPr>
                      <a:r>
                        <a:rPr b="1" lang="en-US" sz="1800"/>
                        <a:t>Vaginal Exam</a:t>
                      </a:r>
                      <a:endParaRPr/>
                    </a:p>
                  </a:txBody>
                  <a:tcPr marT="45725" marB="45725" marR="91450" marL="91450" anchor="ctr"/>
                </a:tc>
                <a:tc>
                  <a:txBody>
                    <a:bodyPr/>
                    <a:lstStyle/>
                    <a:p>
                      <a:pPr indent="0" lvl="0" marL="0" marR="0" rtl="0" algn="l">
                        <a:spcBef>
                          <a:spcPts val="0"/>
                        </a:spcBef>
                        <a:spcAft>
                          <a:spcPts val="0"/>
                        </a:spcAft>
                        <a:buClr>
                          <a:schemeClr val="dk1"/>
                        </a:buClr>
                        <a:buSzPts val="1700"/>
                        <a:buFont typeface="Calibri"/>
                        <a:buNone/>
                      </a:pPr>
                      <a:r>
                        <a:rPr lang="en-US" sz="1600"/>
                        <a:t>Homogenous </a:t>
                      </a:r>
                      <a:r>
                        <a:rPr lang="en-US" sz="1600">
                          <a:solidFill>
                            <a:srgbClr val="FF0000"/>
                          </a:solidFill>
                        </a:rPr>
                        <a:t>milky</a:t>
                      </a:r>
                      <a:r>
                        <a:rPr lang="en-US" sz="1600"/>
                        <a:t> or </a:t>
                      </a:r>
                      <a:r>
                        <a:rPr lang="en-US" sz="1600">
                          <a:solidFill>
                            <a:srgbClr val="FF0000"/>
                          </a:solidFill>
                        </a:rPr>
                        <a:t>creamy</a:t>
                      </a:r>
                      <a:r>
                        <a:rPr lang="en-US" sz="1600"/>
                        <a:t> (white to gray) discharge that smoothly &amp; thinly coats the vaginal walls</a:t>
                      </a:r>
                      <a:endParaRPr sz="1300"/>
                    </a:p>
                  </a:txBody>
                  <a:tcPr marT="45725" marB="45725" marR="91450" marL="91450" anchor="ctr"/>
                </a:tc>
                <a:tc>
                  <a:txBody>
                    <a:bodyPr/>
                    <a:lstStyle/>
                    <a:p>
                      <a:pPr indent="-266700" lvl="0" marL="285750" marR="0" rtl="0" algn="l">
                        <a:lnSpc>
                          <a:spcPct val="100000"/>
                        </a:lnSpc>
                        <a:spcBef>
                          <a:spcPts val="0"/>
                        </a:spcBef>
                        <a:spcAft>
                          <a:spcPts val="0"/>
                        </a:spcAft>
                        <a:buClr>
                          <a:schemeClr val="dk1"/>
                        </a:buClr>
                        <a:buSzPts val="1400"/>
                        <a:buFont typeface="Arial"/>
                        <a:buChar char="•"/>
                      </a:pPr>
                      <a:r>
                        <a:rPr lang="en-US"/>
                        <a:t>Erythema of the vulva and vaginal mucosa</a:t>
                      </a:r>
                      <a:endParaRPr sz="1100"/>
                    </a:p>
                    <a:p>
                      <a:pPr indent="-266700" lvl="0" marL="285750" marR="0" rtl="0" algn="l">
                        <a:lnSpc>
                          <a:spcPct val="100000"/>
                        </a:lnSpc>
                        <a:spcBef>
                          <a:spcPts val="0"/>
                        </a:spcBef>
                        <a:spcAft>
                          <a:spcPts val="0"/>
                        </a:spcAft>
                        <a:buClr>
                          <a:schemeClr val="dk1"/>
                        </a:buClr>
                        <a:buSzPts val="1400"/>
                        <a:buFont typeface="Arial"/>
                        <a:buChar char="•"/>
                      </a:pPr>
                      <a:r>
                        <a:rPr lang="en-US"/>
                        <a:t>Punctate hemorrhages of upper vagina/cervix (“</a:t>
                      </a:r>
                      <a:r>
                        <a:rPr lang="en-US">
                          <a:solidFill>
                            <a:srgbClr val="FF0000"/>
                          </a:solidFill>
                        </a:rPr>
                        <a:t>Strawberry cervix</a:t>
                      </a:r>
                      <a:r>
                        <a:rPr lang="en-US"/>
                        <a:t>”)</a:t>
                      </a:r>
                      <a:endParaRPr sz="1100"/>
                    </a:p>
                    <a:p>
                      <a:pPr indent="-266700" lvl="0" marL="285750" marR="0" rtl="0" algn="l">
                        <a:lnSpc>
                          <a:spcPct val="100000"/>
                        </a:lnSpc>
                        <a:spcBef>
                          <a:spcPts val="0"/>
                        </a:spcBef>
                        <a:spcAft>
                          <a:spcPts val="0"/>
                        </a:spcAft>
                        <a:buClr>
                          <a:schemeClr val="dk1"/>
                        </a:buClr>
                        <a:buSzPts val="1400"/>
                        <a:buFont typeface="Arial"/>
                        <a:buChar char="•"/>
                      </a:pPr>
                      <a:r>
                        <a:rPr lang="en-US"/>
                        <a:t>Profuse, malodorous yellow-green discharge</a:t>
                      </a:r>
                      <a:endParaRPr sz="1100"/>
                    </a:p>
                  </a:txBody>
                  <a:tcPr marT="45725" marB="45725" marR="91450" marL="91450" anchor="ctr"/>
                </a:tc>
                <a:tc>
                  <a:txBody>
                    <a:bodyPr/>
                    <a:lstStyle/>
                    <a:p>
                      <a:pPr indent="-260350" lvl="0" marL="285750" marR="0" rtl="0" algn="l">
                        <a:spcBef>
                          <a:spcPts val="0"/>
                        </a:spcBef>
                        <a:spcAft>
                          <a:spcPts val="0"/>
                        </a:spcAft>
                        <a:buClr>
                          <a:schemeClr val="dk1"/>
                        </a:buClr>
                        <a:buSzPts val="1400"/>
                        <a:buFont typeface="Arial"/>
                        <a:buChar char="•"/>
                      </a:pPr>
                      <a:r>
                        <a:rPr lang="en-US"/>
                        <a:t>Erythematous, excoriated vagina</a:t>
                      </a:r>
                      <a:endParaRPr sz="1000"/>
                    </a:p>
                    <a:p>
                      <a:pPr indent="-260350" lvl="0" marL="285750" marR="0" rtl="0" algn="l">
                        <a:spcBef>
                          <a:spcPts val="0"/>
                        </a:spcBef>
                        <a:spcAft>
                          <a:spcPts val="0"/>
                        </a:spcAft>
                        <a:buClr>
                          <a:schemeClr val="dk1"/>
                        </a:buClr>
                        <a:buSzPts val="1400"/>
                        <a:buFont typeface="Arial"/>
                        <a:buChar char="•"/>
                      </a:pPr>
                      <a:r>
                        <a:rPr lang="en-US"/>
                        <a:t>Erythematous, edematous valvular skin and labia</a:t>
                      </a:r>
                      <a:endParaRPr sz="1000"/>
                    </a:p>
                    <a:p>
                      <a:pPr indent="-260350" lvl="0" marL="285750" marR="0" rtl="0" algn="l">
                        <a:spcBef>
                          <a:spcPts val="0"/>
                        </a:spcBef>
                        <a:spcAft>
                          <a:spcPts val="0"/>
                        </a:spcAft>
                        <a:buClr>
                          <a:schemeClr val="dk1"/>
                        </a:buClr>
                        <a:buSzPts val="1400"/>
                        <a:buFont typeface="Arial"/>
                        <a:buChar char="•"/>
                      </a:pPr>
                      <a:r>
                        <a:rPr lang="en-US"/>
                        <a:t>Thick, typically resembles </a:t>
                      </a:r>
                      <a:r>
                        <a:rPr lang="en-US">
                          <a:solidFill>
                            <a:srgbClr val="FF0000"/>
                          </a:solidFill>
                        </a:rPr>
                        <a:t>cottage cheese</a:t>
                      </a:r>
                      <a:r>
                        <a:rPr lang="en-US"/>
                        <a:t>, white, discharge, with curdy texture without odor</a:t>
                      </a:r>
                      <a:endParaRPr sz="1000"/>
                    </a:p>
                  </a:txBody>
                  <a:tcPr marT="45725" marB="45725" marR="91450" marL="91450" anchor="ctr"/>
                </a:tc>
              </a:tr>
            </a:tbl>
          </a:graphicData>
        </a:graphic>
      </p:graphicFrame>
      <p:graphicFrame>
        <p:nvGraphicFramePr>
          <p:cNvPr id="2857" name="Google Shape;2857;p338"/>
          <p:cNvGraphicFramePr/>
          <p:nvPr/>
        </p:nvGraphicFramePr>
        <p:xfrm>
          <a:off x="0" y="0"/>
          <a:ext cx="3000000" cy="3000000"/>
        </p:xfrm>
        <a:graphic>
          <a:graphicData uri="http://schemas.openxmlformats.org/drawingml/2006/table">
            <a:tbl>
              <a:tblPr bandRow="1" firstRow="1">
                <a:noFill/>
                <a:tableStyleId>{B83724F5-1EE0-4DAF-A18B-D7C001F5DA8E}</a:tableStyleId>
              </a:tblPr>
              <a:tblGrid>
                <a:gridCol w="12192000"/>
              </a:tblGrid>
              <a:tr h="304800">
                <a:tc>
                  <a:txBody>
                    <a:bodyPr/>
                    <a:lstStyle/>
                    <a:p>
                      <a:pPr indent="0" lvl="0" marL="0" marR="0" rtl="0" algn="ctr">
                        <a:spcBef>
                          <a:spcPts val="0"/>
                        </a:spcBef>
                        <a:spcAft>
                          <a:spcPts val="0"/>
                        </a:spcAft>
                        <a:buNone/>
                      </a:pPr>
                      <a:r>
                        <a:rPr lang="en-US" sz="2400"/>
                        <a:t>Vaginitis</a:t>
                      </a:r>
                      <a:endParaRPr/>
                    </a:p>
                  </a:txBody>
                  <a:tcPr marT="45725" marB="45725"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bl>
          </a:graphicData>
        </a:graphic>
      </p:graphicFrame>
      <p:pic>
        <p:nvPicPr>
          <p:cNvPr id="2858" name="Google Shape;2858;p338"/>
          <p:cNvPicPr preferRelativeResize="0"/>
          <p:nvPr/>
        </p:nvPicPr>
        <p:blipFill rotWithShape="1">
          <a:blip r:embed="rId3">
            <a:alphaModFix/>
          </a:blip>
          <a:srcRect b="0" l="0" r="0" t="0"/>
          <a:stretch/>
        </p:blipFill>
        <p:spPr>
          <a:xfrm>
            <a:off x="4345883" y="3990475"/>
            <a:ext cx="689786" cy="1094143"/>
          </a:xfrm>
          <a:prstGeom prst="rect">
            <a:avLst/>
          </a:prstGeom>
          <a:noFill/>
          <a:ln>
            <a:noFill/>
          </a:ln>
        </p:spPr>
      </p:pic>
      <p:pic>
        <p:nvPicPr>
          <p:cNvPr id="2859" name="Google Shape;2859;p338"/>
          <p:cNvPicPr preferRelativeResize="0"/>
          <p:nvPr/>
        </p:nvPicPr>
        <p:blipFill rotWithShape="1">
          <a:blip r:embed="rId4">
            <a:alphaModFix/>
          </a:blip>
          <a:srcRect b="0" l="0" r="0" t="0"/>
          <a:stretch/>
        </p:blipFill>
        <p:spPr>
          <a:xfrm>
            <a:off x="7884404" y="3990475"/>
            <a:ext cx="729429" cy="1094143"/>
          </a:xfrm>
          <a:prstGeom prst="rect">
            <a:avLst/>
          </a:prstGeom>
          <a:noFill/>
          <a:ln>
            <a:noFill/>
          </a:ln>
        </p:spPr>
      </p:pic>
      <p:pic>
        <p:nvPicPr>
          <p:cNvPr id="2860" name="Google Shape;2860;p338"/>
          <p:cNvPicPr preferRelativeResize="0"/>
          <p:nvPr/>
        </p:nvPicPr>
        <p:blipFill rotWithShape="1">
          <a:blip r:embed="rId5">
            <a:alphaModFix/>
          </a:blip>
          <a:srcRect b="0" l="0" r="0" t="0"/>
          <a:stretch/>
        </p:blipFill>
        <p:spPr>
          <a:xfrm>
            <a:off x="11437787" y="3990474"/>
            <a:ext cx="746592" cy="1094143"/>
          </a:xfrm>
          <a:prstGeom prst="rect">
            <a:avLst/>
          </a:prstGeom>
          <a:noFill/>
          <a:ln>
            <a:noFill/>
          </a:ln>
        </p:spPr>
      </p:pic>
    </p:spTree>
  </p:cSld>
  <p:clrMapOvr>
    <a:masterClrMapping/>
  </p:clrMapOvr>
</p:sld>
</file>

<file path=ppt/slides/slide3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4" name="Shape 2864"/>
        <p:cNvGrpSpPr/>
        <p:nvPr/>
      </p:nvGrpSpPr>
      <p:grpSpPr>
        <a:xfrm>
          <a:off x="0" y="0"/>
          <a:ext cx="0" cy="0"/>
          <a:chOff x="0" y="0"/>
          <a:chExt cx="0" cy="0"/>
        </a:xfrm>
      </p:grpSpPr>
      <p:graphicFrame>
        <p:nvGraphicFramePr>
          <p:cNvPr id="2865" name="Google Shape;2865;p339"/>
          <p:cNvGraphicFramePr/>
          <p:nvPr/>
        </p:nvGraphicFramePr>
        <p:xfrm>
          <a:off x="0" y="457201"/>
          <a:ext cx="3000000" cy="3000000"/>
        </p:xfrm>
        <a:graphic>
          <a:graphicData uri="http://schemas.openxmlformats.org/drawingml/2006/table">
            <a:tbl>
              <a:tblPr bandRow="1" firstRow="1">
                <a:noFill/>
                <a:tableStyleId>{6455E37F-15AD-4C7A-A259-15060B4E93F8}</a:tableStyleId>
              </a:tblPr>
              <a:tblGrid>
                <a:gridCol w="1468875"/>
                <a:gridCol w="3574375"/>
                <a:gridCol w="3574375"/>
                <a:gridCol w="3574375"/>
              </a:tblGrid>
              <a:tr h="377325">
                <a:tc>
                  <a:txBody>
                    <a:bodyPr/>
                    <a:lstStyle/>
                    <a:p>
                      <a:pPr indent="0" lvl="0" marL="0" marR="0" rtl="0" algn="l">
                        <a:spcBef>
                          <a:spcPts val="0"/>
                        </a:spcBef>
                        <a:spcAft>
                          <a:spcPts val="0"/>
                        </a:spcAft>
                        <a:buNone/>
                      </a:pPr>
                      <a:r>
                        <a:t/>
                      </a:r>
                      <a:endParaRPr sz="2000"/>
                    </a:p>
                  </a:txBody>
                  <a:tcPr marT="45725" marB="45725" marR="91450" marL="91450"/>
                </a:tc>
                <a:tc>
                  <a:txBody>
                    <a:bodyPr/>
                    <a:lstStyle/>
                    <a:p>
                      <a:pPr indent="0" lvl="0" marL="0" marR="0" rtl="0" algn="ctr">
                        <a:spcBef>
                          <a:spcPts val="0"/>
                        </a:spcBef>
                        <a:spcAft>
                          <a:spcPts val="0"/>
                        </a:spcAft>
                        <a:buNone/>
                      </a:pPr>
                      <a:r>
                        <a:rPr lang="en-US" sz="2000"/>
                        <a:t>Bacterial vaginosis</a:t>
                      </a:r>
                      <a:endParaRPr/>
                    </a:p>
                  </a:txBody>
                  <a:tcPr marT="45725" marB="45725" marR="91450" marL="91450"/>
                </a:tc>
                <a:tc>
                  <a:txBody>
                    <a:bodyPr/>
                    <a:lstStyle/>
                    <a:p>
                      <a:pPr indent="0" lvl="0" marL="0" marR="0" rtl="0" algn="ctr">
                        <a:spcBef>
                          <a:spcPts val="0"/>
                        </a:spcBef>
                        <a:spcAft>
                          <a:spcPts val="0"/>
                        </a:spcAft>
                        <a:buNone/>
                      </a:pPr>
                      <a:r>
                        <a:rPr lang="en-US" sz="1600"/>
                        <a:t>Trichomoniasis</a:t>
                      </a:r>
                      <a:endParaRPr sz="1000"/>
                    </a:p>
                  </a:txBody>
                  <a:tcPr marT="45725" marB="45725" marR="91450" marL="91450"/>
                </a:tc>
                <a:tc>
                  <a:txBody>
                    <a:bodyPr/>
                    <a:lstStyle/>
                    <a:p>
                      <a:pPr indent="0" lvl="0" marL="0" marR="0" rtl="0" algn="ctr">
                        <a:spcBef>
                          <a:spcPts val="0"/>
                        </a:spcBef>
                        <a:spcAft>
                          <a:spcPts val="0"/>
                        </a:spcAft>
                        <a:buNone/>
                      </a:pPr>
                      <a:r>
                        <a:rPr lang="en-US" sz="2000"/>
                        <a:t>Vulvovaginal Candidiasis</a:t>
                      </a:r>
                      <a:endParaRPr/>
                    </a:p>
                  </a:txBody>
                  <a:tcPr marT="45725" marB="45725" marR="91450" marL="91450"/>
                </a:tc>
              </a:tr>
              <a:tr h="348300">
                <a:tc>
                  <a:txBody>
                    <a:bodyPr/>
                    <a:lstStyle/>
                    <a:p>
                      <a:pPr indent="0" lvl="0" marL="0" marR="0" rtl="0" algn="ctr">
                        <a:spcBef>
                          <a:spcPts val="0"/>
                        </a:spcBef>
                        <a:spcAft>
                          <a:spcPts val="0"/>
                        </a:spcAft>
                        <a:buNone/>
                      </a:pPr>
                      <a:r>
                        <a:rPr b="1" lang="en-US" sz="1800"/>
                        <a:t>pH</a:t>
                      </a:r>
                      <a:endParaRPr/>
                    </a:p>
                  </a:txBody>
                  <a:tcPr marT="45725" marB="45725" marR="91450" marL="91450" anchor="ctr"/>
                </a:tc>
                <a:tc>
                  <a:txBody>
                    <a:bodyPr/>
                    <a:lstStyle/>
                    <a:p>
                      <a:pPr indent="0" lvl="0" marL="0" marR="0" rtl="0" algn="ctr">
                        <a:spcBef>
                          <a:spcPts val="0"/>
                        </a:spcBef>
                        <a:spcAft>
                          <a:spcPts val="0"/>
                        </a:spcAft>
                        <a:buNone/>
                      </a:pPr>
                      <a:r>
                        <a:rPr lang="en-US" sz="1800"/>
                        <a:t>&gt; 4.5</a:t>
                      </a:r>
                      <a:endParaRPr/>
                    </a:p>
                  </a:txBody>
                  <a:tcPr marT="45725" marB="45725" marR="91450" marL="91450" anchor="ctr"/>
                </a:tc>
                <a:tc>
                  <a:txBody>
                    <a:bodyPr/>
                    <a:lstStyle/>
                    <a:p>
                      <a:pPr indent="0" lvl="0" marL="0" marR="0" rtl="0" algn="ctr">
                        <a:spcBef>
                          <a:spcPts val="0"/>
                        </a:spcBef>
                        <a:spcAft>
                          <a:spcPts val="0"/>
                        </a:spcAft>
                        <a:buNone/>
                      </a:pPr>
                      <a:r>
                        <a:rPr lang="en-US"/>
                        <a:t>5.0-6.0</a:t>
                      </a:r>
                      <a:endParaRPr sz="1000"/>
                    </a:p>
                  </a:txBody>
                  <a:tcPr marT="45725" marB="45725" marR="91450" marL="91450" anchor="ctr"/>
                </a:tc>
                <a:tc>
                  <a:txBody>
                    <a:bodyPr/>
                    <a:lstStyle/>
                    <a:p>
                      <a:pPr indent="0" lvl="0" marL="0" marR="0" rtl="0" algn="ctr">
                        <a:spcBef>
                          <a:spcPts val="0"/>
                        </a:spcBef>
                        <a:spcAft>
                          <a:spcPts val="0"/>
                        </a:spcAft>
                        <a:buNone/>
                      </a:pPr>
                      <a:r>
                        <a:rPr lang="en-US" sz="1800"/>
                        <a:t>4.0-4.5</a:t>
                      </a:r>
                      <a:endParaRPr/>
                    </a:p>
                  </a:txBody>
                  <a:tcPr marT="45725" marB="45725" marR="91450" marL="91450" anchor="ctr"/>
                </a:tc>
              </a:tr>
              <a:tr h="348300">
                <a:tc>
                  <a:txBody>
                    <a:bodyPr/>
                    <a:lstStyle/>
                    <a:p>
                      <a:pPr indent="0" lvl="0" marL="0" marR="0" rtl="0" algn="ctr">
                        <a:spcBef>
                          <a:spcPts val="0"/>
                        </a:spcBef>
                        <a:spcAft>
                          <a:spcPts val="0"/>
                        </a:spcAft>
                        <a:buNone/>
                      </a:pPr>
                      <a:r>
                        <a:rPr b="1" lang="en-US" sz="1800"/>
                        <a:t>Whiff Test</a:t>
                      </a:r>
                      <a:endParaRPr/>
                    </a:p>
                  </a:txBody>
                  <a:tcPr marT="45725" marB="45725" marR="91450" marL="91450" anchor="ctr"/>
                </a:tc>
                <a:tc>
                  <a:txBody>
                    <a:bodyPr/>
                    <a:lstStyle/>
                    <a:p>
                      <a:pPr indent="0" lvl="0" marL="0" marR="0" rtl="0" algn="ctr">
                        <a:spcBef>
                          <a:spcPts val="0"/>
                        </a:spcBef>
                        <a:spcAft>
                          <a:spcPts val="0"/>
                        </a:spcAft>
                        <a:buNone/>
                      </a:pPr>
                      <a:r>
                        <a:rPr lang="en-US" sz="1800"/>
                        <a:t>Positive</a:t>
                      </a:r>
                      <a:endParaRPr/>
                    </a:p>
                  </a:txBody>
                  <a:tcPr marT="45725" marB="45725" marR="91450" marL="91450" anchor="ctr"/>
                </a:tc>
                <a:tc>
                  <a:txBody>
                    <a:bodyPr/>
                    <a:lstStyle/>
                    <a:p>
                      <a:pPr indent="0" lvl="0" marL="0" marR="0" rtl="0" algn="ctr">
                        <a:spcBef>
                          <a:spcPts val="0"/>
                        </a:spcBef>
                        <a:spcAft>
                          <a:spcPts val="0"/>
                        </a:spcAft>
                        <a:buNone/>
                      </a:pPr>
                      <a:r>
                        <a:rPr lang="en-US"/>
                        <a:t>Occasionally positive</a:t>
                      </a:r>
                      <a:endParaRPr sz="1000"/>
                    </a:p>
                  </a:txBody>
                  <a:tcPr marT="45725" marB="45725" marR="91450" marL="91450" anchor="ctr"/>
                </a:tc>
                <a:tc>
                  <a:txBody>
                    <a:bodyPr/>
                    <a:lstStyle/>
                    <a:p>
                      <a:pPr indent="0" lvl="0" marL="0" marR="0" rtl="0" algn="ctr">
                        <a:spcBef>
                          <a:spcPts val="0"/>
                        </a:spcBef>
                        <a:spcAft>
                          <a:spcPts val="0"/>
                        </a:spcAft>
                        <a:buNone/>
                      </a:pPr>
                      <a:r>
                        <a:rPr lang="en-US" sz="1800"/>
                        <a:t>Negative</a:t>
                      </a:r>
                      <a:endParaRPr/>
                    </a:p>
                  </a:txBody>
                  <a:tcPr marT="45725" marB="45725" marR="91450" marL="91450" anchor="ctr"/>
                </a:tc>
              </a:tr>
              <a:tr h="1753650">
                <a:tc>
                  <a:txBody>
                    <a:bodyPr/>
                    <a:lstStyle/>
                    <a:p>
                      <a:pPr indent="0" lvl="0" marL="0" marR="0" rtl="0" algn="ctr">
                        <a:spcBef>
                          <a:spcPts val="0"/>
                        </a:spcBef>
                        <a:spcAft>
                          <a:spcPts val="0"/>
                        </a:spcAft>
                        <a:buNone/>
                      </a:pPr>
                      <a:r>
                        <a:rPr b="1" lang="en-US" sz="1800"/>
                        <a:t>Wet Mount</a:t>
                      </a:r>
                      <a:endParaRPr/>
                    </a:p>
                  </a:txBody>
                  <a:tcPr marT="45725" marB="45725" marR="91450" marL="91450" anchor="ctr"/>
                </a:tc>
                <a:tc>
                  <a:txBody>
                    <a:bodyPr/>
                    <a:lstStyle/>
                    <a:p>
                      <a:pPr indent="0" lvl="0" marL="0" marR="0" rtl="0" algn="ctr">
                        <a:spcBef>
                          <a:spcPts val="0"/>
                        </a:spcBef>
                        <a:spcAft>
                          <a:spcPts val="0"/>
                        </a:spcAft>
                        <a:buNone/>
                      </a:pPr>
                      <a:r>
                        <a:rPr lang="en-US" sz="1800"/>
                        <a:t>Clue cells</a:t>
                      </a:r>
                      <a:endParaRPr/>
                    </a:p>
                    <a:p>
                      <a:pPr indent="0" lvl="0" marL="0" marR="0" rtl="0" algn="ctr">
                        <a:spcBef>
                          <a:spcPts val="0"/>
                        </a:spcBef>
                        <a:spcAft>
                          <a:spcPts val="0"/>
                        </a:spcAft>
                        <a:buNone/>
                      </a:pPr>
                      <a:r>
                        <a:rPr lang="en-US" sz="1800"/>
                        <a:t>(epithelial cells with bacteria)</a:t>
                      </a:r>
                      <a:endParaRPr/>
                    </a:p>
                  </a:txBody>
                  <a:tcPr marT="45725" marB="45725" marR="91450" marL="91450"/>
                </a:tc>
                <a:tc>
                  <a:txBody>
                    <a:bodyPr/>
                    <a:lstStyle/>
                    <a:p>
                      <a:pPr indent="0" lvl="0" marL="0" marR="0" rtl="0" algn="ctr">
                        <a:spcBef>
                          <a:spcPts val="0"/>
                        </a:spcBef>
                        <a:spcAft>
                          <a:spcPts val="0"/>
                        </a:spcAft>
                        <a:buNone/>
                      </a:pPr>
                      <a:r>
                        <a:rPr lang="en-US"/>
                        <a:t>Motile trichomonas (bigger than WBC, smaller than epithelium cells)</a:t>
                      </a:r>
                      <a:endParaRPr sz="1000"/>
                    </a:p>
                  </a:txBody>
                  <a:tcPr marT="45725" marB="45725" marR="91450" marL="91450"/>
                </a:tc>
                <a:tc>
                  <a:txBody>
                    <a:bodyPr/>
                    <a:lstStyle/>
                    <a:p>
                      <a:pPr indent="0" lvl="0" marL="0" marR="0" rtl="0" algn="ctr">
                        <a:spcBef>
                          <a:spcPts val="0"/>
                        </a:spcBef>
                        <a:spcAft>
                          <a:spcPts val="0"/>
                        </a:spcAft>
                        <a:buNone/>
                      </a:pPr>
                      <a:r>
                        <a:rPr lang="en-US" sz="1800"/>
                        <a:t>Pseudohyphae</a:t>
                      </a:r>
                      <a:endParaRPr sz="1800"/>
                    </a:p>
                  </a:txBody>
                  <a:tcPr marT="45725" marB="45725" marR="91450" marL="91450"/>
                </a:tc>
              </a:tr>
              <a:tr h="348300">
                <a:tc>
                  <a:txBody>
                    <a:bodyPr/>
                    <a:lstStyle/>
                    <a:p>
                      <a:pPr indent="0" lvl="0" marL="0" marR="0" rtl="0" algn="ctr">
                        <a:spcBef>
                          <a:spcPts val="0"/>
                        </a:spcBef>
                        <a:spcAft>
                          <a:spcPts val="0"/>
                        </a:spcAft>
                        <a:buNone/>
                      </a:pPr>
                      <a:r>
                        <a:rPr b="1" lang="en-US" sz="1800"/>
                        <a:t>KOH Prep</a:t>
                      </a:r>
                      <a:endParaRPr/>
                    </a:p>
                  </a:txBody>
                  <a:tcPr marT="45725" marB="45725" marR="91450" marL="91450" anchor="ctr"/>
                </a:tc>
                <a:tc>
                  <a:txBody>
                    <a:bodyPr/>
                    <a:lstStyle/>
                    <a:p>
                      <a:pPr indent="0" lvl="0" marL="0" marR="0" rtl="0" algn="ctr">
                        <a:spcBef>
                          <a:spcPts val="0"/>
                        </a:spcBef>
                        <a:spcAft>
                          <a:spcPts val="0"/>
                        </a:spcAft>
                        <a:buNone/>
                      </a:pPr>
                      <a:r>
                        <a:rPr lang="en-US" sz="1800"/>
                        <a:t>Negative</a:t>
                      </a:r>
                      <a:endParaRPr/>
                    </a:p>
                  </a:txBody>
                  <a:tcPr marT="45725" marB="45725" marR="91450" marL="91450" anchor="ctr"/>
                </a:tc>
                <a:tc>
                  <a:txBody>
                    <a:bodyPr/>
                    <a:lstStyle/>
                    <a:p>
                      <a:pPr indent="0" lvl="0" marL="0" marR="0" rtl="0" algn="ctr">
                        <a:spcBef>
                          <a:spcPts val="0"/>
                        </a:spcBef>
                        <a:spcAft>
                          <a:spcPts val="0"/>
                        </a:spcAft>
                        <a:buNone/>
                      </a:pPr>
                      <a:r>
                        <a:rPr lang="en-US" sz="1800"/>
                        <a:t>Negative</a:t>
                      </a:r>
                      <a:endParaRPr/>
                    </a:p>
                  </a:txBody>
                  <a:tcPr marT="45725" marB="45725" marR="91450" marL="91450" anchor="ctr"/>
                </a:tc>
                <a:tc>
                  <a:txBody>
                    <a:bodyPr/>
                    <a:lstStyle/>
                    <a:p>
                      <a:pPr indent="0" lvl="0" marL="0" marR="0" rtl="0" algn="ctr">
                        <a:spcBef>
                          <a:spcPts val="0"/>
                        </a:spcBef>
                        <a:spcAft>
                          <a:spcPts val="0"/>
                        </a:spcAft>
                        <a:buNone/>
                      </a:pPr>
                      <a:r>
                        <a:rPr lang="en-US" sz="1800"/>
                        <a:t>Positive</a:t>
                      </a:r>
                      <a:endParaRPr/>
                    </a:p>
                  </a:txBody>
                  <a:tcPr marT="45725" marB="45725" marR="91450" marL="91450" anchor="ctr"/>
                </a:tc>
              </a:tr>
              <a:tr h="1712525">
                <a:tc>
                  <a:txBody>
                    <a:bodyPr/>
                    <a:lstStyle/>
                    <a:p>
                      <a:pPr indent="0" lvl="0" marL="0" marR="0" rtl="0" algn="ctr">
                        <a:spcBef>
                          <a:spcPts val="0"/>
                        </a:spcBef>
                        <a:spcAft>
                          <a:spcPts val="0"/>
                        </a:spcAft>
                        <a:buNone/>
                      </a:pPr>
                      <a:r>
                        <a:rPr b="1" lang="en-US" sz="1800"/>
                        <a:t>Management</a:t>
                      </a:r>
                      <a:endParaRPr/>
                    </a:p>
                  </a:txBody>
                  <a:tcPr marT="45725" marB="45725" marR="91450" marL="91450" anchor="ctr"/>
                </a:tc>
                <a:tc>
                  <a:txBody>
                    <a:bodyPr/>
                    <a:lstStyle/>
                    <a:p>
                      <a:pPr indent="-285750" lvl="0" marL="285750" marR="0" rtl="0" algn="l">
                        <a:spcBef>
                          <a:spcPts val="0"/>
                        </a:spcBef>
                        <a:spcAft>
                          <a:spcPts val="0"/>
                        </a:spcAft>
                        <a:buClr>
                          <a:schemeClr val="dk1"/>
                        </a:buClr>
                        <a:buSzPts val="1600"/>
                        <a:buFont typeface="Arial"/>
                        <a:buChar char="•"/>
                      </a:pPr>
                      <a:r>
                        <a:rPr lang="en-US" sz="1600"/>
                        <a:t>Metronidazole 500 mg PO q2 for 7 days.</a:t>
                      </a:r>
                      <a:endParaRPr/>
                    </a:p>
                    <a:p>
                      <a:pPr indent="-285750" lvl="0" marL="285750" marR="0" rtl="0" algn="l">
                        <a:spcBef>
                          <a:spcPts val="0"/>
                        </a:spcBef>
                        <a:spcAft>
                          <a:spcPts val="0"/>
                        </a:spcAft>
                        <a:buClr>
                          <a:schemeClr val="dk1"/>
                        </a:buClr>
                        <a:buSzPts val="1600"/>
                        <a:buFont typeface="Arial"/>
                        <a:buChar char="•"/>
                      </a:pPr>
                      <a:r>
                        <a:rPr lang="en-US" sz="1600"/>
                        <a:t>Metronidazole gel intravaginally, q1 for 5 days</a:t>
                      </a:r>
                      <a:endParaRPr/>
                    </a:p>
                    <a:p>
                      <a:pPr indent="-285750" lvl="0" marL="285750" marR="0" rtl="0" algn="l">
                        <a:spcBef>
                          <a:spcPts val="0"/>
                        </a:spcBef>
                        <a:spcAft>
                          <a:spcPts val="0"/>
                        </a:spcAft>
                        <a:buClr>
                          <a:schemeClr val="dk1"/>
                        </a:buClr>
                        <a:buSzPts val="1600"/>
                        <a:buFont typeface="Arial"/>
                        <a:buChar char="•"/>
                      </a:pPr>
                      <a:r>
                        <a:rPr lang="en-US" sz="1600"/>
                        <a:t>Vaginal or oral clindamycin</a:t>
                      </a:r>
                      <a:endParaRPr/>
                    </a:p>
                  </a:txBody>
                  <a:tcPr marT="45725" marB="45725" marR="91450" marL="91450" anchor="ctr"/>
                </a:tc>
                <a:tc>
                  <a:txBody>
                    <a:bodyPr/>
                    <a:lstStyle/>
                    <a:p>
                      <a:pPr indent="0" lvl="0" marL="0" marR="0" rtl="0" algn="l">
                        <a:spcBef>
                          <a:spcPts val="0"/>
                        </a:spcBef>
                        <a:spcAft>
                          <a:spcPts val="0"/>
                        </a:spcAft>
                        <a:buNone/>
                      </a:pPr>
                      <a:r>
                        <a:rPr lang="en-US" sz="1600"/>
                        <a:t>PO Metronidazole or Tinidazole</a:t>
                      </a:r>
                      <a:endParaRPr/>
                    </a:p>
                    <a:p>
                      <a:pPr indent="0" lvl="0" marL="0" marR="0" rtl="0" algn="l">
                        <a:spcBef>
                          <a:spcPts val="0"/>
                        </a:spcBef>
                        <a:spcAft>
                          <a:spcPts val="0"/>
                        </a:spcAft>
                        <a:buNone/>
                      </a:pPr>
                      <a:r>
                        <a:rPr b="1" lang="en-US" sz="1600"/>
                        <a:t>Note</a:t>
                      </a:r>
                      <a:r>
                        <a:rPr lang="en-US" sz="1600"/>
                        <a:t>: Partner should also be evaluated and treated</a:t>
                      </a:r>
                      <a:endParaRPr/>
                    </a:p>
                  </a:txBody>
                  <a:tcPr marT="45725" marB="45725" marR="91450" marL="91450" anchor="ctr"/>
                </a:tc>
                <a:tc>
                  <a:txBody>
                    <a:bodyPr/>
                    <a:lstStyle/>
                    <a:p>
                      <a:pPr indent="0" lvl="0" marL="0" marR="0" rtl="0" algn="l">
                        <a:spcBef>
                          <a:spcPts val="0"/>
                        </a:spcBef>
                        <a:spcAft>
                          <a:spcPts val="0"/>
                        </a:spcAft>
                        <a:buNone/>
                      </a:pPr>
                      <a:r>
                        <a:rPr lang="en-US" sz="1600"/>
                        <a:t>PO Fluconazole (1 time) or topical azoles</a:t>
                      </a:r>
                      <a:endParaRPr/>
                    </a:p>
                    <a:p>
                      <a:pPr indent="0" lvl="0" marL="0" marR="0" rtl="0" algn="l">
                        <a:spcBef>
                          <a:spcPts val="0"/>
                        </a:spcBef>
                        <a:spcAft>
                          <a:spcPts val="0"/>
                        </a:spcAft>
                        <a:buNone/>
                      </a:pPr>
                      <a:r>
                        <a:rPr b="1" lang="en-US" sz="1600"/>
                        <a:t>Note 1</a:t>
                      </a:r>
                      <a:r>
                        <a:rPr lang="en-US" sz="1600"/>
                        <a:t>: Cases of recurrent disease may require longer PO or topical regimens</a:t>
                      </a:r>
                      <a:endParaRPr/>
                    </a:p>
                    <a:p>
                      <a:pPr indent="0" lvl="0" marL="0" marR="0" rtl="0" algn="l">
                        <a:spcBef>
                          <a:spcPts val="0"/>
                        </a:spcBef>
                        <a:spcAft>
                          <a:spcPts val="0"/>
                        </a:spcAft>
                        <a:buNone/>
                      </a:pPr>
                      <a:r>
                        <a:rPr b="1" lang="en-US" sz="1600"/>
                        <a:t>Note 2</a:t>
                      </a:r>
                      <a:r>
                        <a:rPr lang="en-US" sz="1600"/>
                        <a:t>: Glabrata treated with intravaginal boric acid</a:t>
                      </a:r>
                      <a:endParaRPr/>
                    </a:p>
                  </a:txBody>
                  <a:tcPr marT="45725" marB="45725" marR="91450" marL="91450" anchor="ctr"/>
                </a:tc>
              </a:tr>
              <a:tr h="1368875">
                <a:tc>
                  <a:txBody>
                    <a:bodyPr/>
                    <a:lstStyle/>
                    <a:p>
                      <a:pPr indent="0" lvl="0" marL="0" marR="0" rtl="0" algn="ctr">
                        <a:spcBef>
                          <a:spcPts val="0"/>
                        </a:spcBef>
                        <a:spcAft>
                          <a:spcPts val="0"/>
                        </a:spcAft>
                        <a:buNone/>
                      </a:pPr>
                      <a:r>
                        <a:rPr b="1" lang="en-US" sz="1800"/>
                        <a:t>Notes</a:t>
                      </a:r>
                      <a:endParaRPr/>
                    </a:p>
                  </a:txBody>
                  <a:tcPr marT="45725" marB="45725" marR="91450" marL="91450" anchor="ctr"/>
                </a:tc>
                <a:tc>
                  <a:txBody>
                    <a:bodyPr/>
                    <a:lstStyle/>
                    <a:p>
                      <a:pPr indent="-273050" lvl="0" marL="285750" marR="0" rtl="0" algn="l">
                        <a:spcBef>
                          <a:spcPts val="0"/>
                        </a:spcBef>
                        <a:spcAft>
                          <a:spcPts val="0"/>
                        </a:spcAft>
                        <a:buClr>
                          <a:schemeClr val="dk1"/>
                        </a:buClr>
                        <a:buSzPts val="1400"/>
                        <a:buFont typeface="Arial"/>
                        <a:buChar char="•"/>
                      </a:pPr>
                      <a:r>
                        <a:rPr lang="en-US"/>
                        <a:t>Amsel Criteria (≥3/4): Classic vaginal discharge, pH &gt;4.5, clue cells, fish odor (+ve whiff test)</a:t>
                      </a:r>
                      <a:endParaRPr sz="1200"/>
                    </a:p>
                    <a:p>
                      <a:pPr indent="-273050" lvl="0" marL="285750" marR="0" rtl="0" algn="l">
                        <a:spcBef>
                          <a:spcPts val="0"/>
                        </a:spcBef>
                        <a:spcAft>
                          <a:spcPts val="0"/>
                        </a:spcAft>
                        <a:buClr>
                          <a:schemeClr val="dk1"/>
                        </a:buClr>
                        <a:buSzPts val="1400"/>
                        <a:buFont typeface="Arial"/>
                        <a:buChar char="•"/>
                      </a:pPr>
                      <a:r>
                        <a:rPr lang="en-US"/>
                        <a:t>Associated with mid-trimester miscarriage, preterm labour, rupture of membranes and endometritis</a:t>
                      </a:r>
                      <a:endParaRPr sz="1200"/>
                    </a:p>
                  </a:txBody>
                  <a:tcPr marT="45725" marB="45725" marR="91450" marL="91450" anchor="ctr"/>
                </a:tc>
                <a:tc>
                  <a:txBody>
                    <a:bodyPr/>
                    <a:lstStyle/>
                    <a:p>
                      <a:pPr indent="-273050" lvl="0" marL="285750" marR="0" rtl="0" algn="l">
                        <a:spcBef>
                          <a:spcPts val="0"/>
                        </a:spcBef>
                        <a:spcAft>
                          <a:spcPts val="0"/>
                        </a:spcAft>
                        <a:buClr>
                          <a:schemeClr val="dk1"/>
                        </a:buClr>
                        <a:buSzPts val="1600"/>
                        <a:buFont typeface="Arial"/>
                        <a:buChar char="•"/>
                      </a:pPr>
                      <a:r>
                        <a:rPr b="1" lang="en-US" sz="1600"/>
                        <a:t>Culture</a:t>
                      </a:r>
                      <a:r>
                        <a:rPr b="0" lang="en-US" sz="1600"/>
                        <a:t>: Most sensitive &amp; specific</a:t>
                      </a:r>
                      <a:endParaRPr b="1" sz="1600"/>
                    </a:p>
                    <a:p>
                      <a:pPr indent="-273050" lvl="0" marL="285750" marR="0" rtl="0" algn="l">
                        <a:spcBef>
                          <a:spcPts val="0"/>
                        </a:spcBef>
                        <a:spcAft>
                          <a:spcPts val="0"/>
                        </a:spcAft>
                        <a:buClr>
                          <a:schemeClr val="dk1"/>
                        </a:buClr>
                        <a:buSzPts val="1600"/>
                        <a:buFont typeface="Arial"/>
                        <a:buChar char="•"/>
                      </a:pPr>
                      <a:r>
                        <a:rPr b="1" lang="en-US" sz="1600"/>
                        <a:t>Microscopy</a:t>
                      </a:r>
                      <a:r>
                        <a:rPr lang="en-US" sz="1600"/>
                        <a:t>: motile, pear-shaped trichomonads</a:t>
                      </a:r>
                      <a:endParaRPr sz="1200"/>
                    </a:p>
                  </a:txBody>
                  <a:tcPr marT="45725" marB="45725" marR="91450" marL="91450"/>
                </a:tc>
                <a:tc>
                  <a:txBody>
                    <a:bodyPr/>
                    <a:lstStyle/>
                    <a:p>
                      <a:pPr indent="-285750" lvl="0" marL="285750" marR="0" rtl="0" algn="l">
                        <a:spcBef>
                          <a:spcPts val="0"/>
                        </a:spcBef>
                        <a:spcAft>
                          <a:spcPts val="0"/>
                        </a:spcAft>
                        <a:buClr>
                          <a:schemeClr val="dk1"/>
                        </a:buClr>
                        <a:buSzPts val="1800"/>
                        <a:buFont typeface="Arial"/>
                        <a:buChar char="•"/>
                      </a:pPr>
                      <a:r>
                        <a:rPr lang="en-US" sz="1800"/>
                        <a:t>In pregnant women oral fluconazole is contraindicated</a:t>
                      </a:r>
                      <a:endParaRPr/>
                    </a:p>
                    <a:p>
                      <a:pPr indent="-285750" lvl="0" marL="285750" marR="0" rtl="0" algn="l">
                        <a:spcBef>
                          <a:spcPts val="0"/>
                        </a:spcBef>
                        <a:spcAft>
                          <a:spcPts val="0"/>
                        </a:spcAft>
                        <a:buClr>
                          <a:schemeClr val="dk1"/>
                        </a:buClr>
                        <a:buSzPts val="1800"/>
                        <a:buFont typeface="Arial"/>
                        <a:buChar char="•"/>
                      </a:pPr>
                      <a:r>
                        <a:rPr lang="en-US" sz="1800"/>
                        <a:t>Only use topical agents</a:t>
                      </a:r>
                      <a:endParaRPr/>
                    </a:p>
                  </a:txBody>
                  <a:tcPr marT="45725" marB="45725" marR="91450" marL="91450"/>
                </a:tc>
              </a:tr>
            </a:tbl>
          </a:graphicData>
        </a:graphic>
      </p:graphicFrame>
      <p:graphicFrame>
        <p:nvGraphicFramePr>
          <p:cNvPr id="2866" name="Google Shape;2866;p339"/>
          <p:cNvGraphicFramePr/>
          <p:nvPr/>
        </p:nvGraphicFramePr>
        <p:xfrm>
          <a:off x="0" y="0"/>
          <a:ext cx="3000000" cy="3000000"/>
        </p:xfrm>
        <a:graphic>
          <a:graphicData uri="http://schemas.openxmlformats.org/drawingml/2006/table">
            <a:tbl>
              <a:tblPr bandRow="1" firstRow="1">
                <a:noFill/>
                <a:tableStyleId>{B83724F5-1EE0-4DAF-A18B-D7C001F5DA8E}</a:tableStyleId>
              </a:tblPr>
              <a:tblGrid>
                <a:gridCol w="12192000"/>
              </a:tblGrid>
              <a:tr h="304800">
                <a:tc>
                  <a:txBody>
                    <a:bodyPr/>
                    <a:lstStyle/>
                    <a:p>
                      <a:pPr indent="0" lvl="0" marL="0" marR="0" rtl="0" algn="ctr">
                        <a:spcBef>
                          <a:spcPts val="0"/>
                        </a:spcBef>
                        <a:spcAft>
                          <a:spcPts val="0"/>
                        </a:spcAft>
                        <a:buNone/>
                      </a:pPr>
                      <a:r>
                        <a:rPr lang="en-US" sz="2400"/>
                        <a:t>Vaginitis</a:t>
                      </a:r>
                      <a:endParaRPr/>
                    </a:p>
                  </a:txBody>
                  <a:tcPr marT="45725" marB="45725"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bl>
          </a:graphicData>
        </a:graphic>
      </p:graphicFrame>
      <p:grpSp>
        <p:nvGrpSpPr>
          <p:cNvPr id="2867" name="Google Shape;2867;p339"/>
          <p:cNvGrpSpPr/>
          <p:nvPr/>
        </p:nvGrpSpPr>
        <p:grpSpPr>
          <a:xfrm>
            <a:off x="5486175" y="2135769"/>
            <a:ext cx="2831526" cy="1167496"/>
            <a:chOff x="5747900" y="2261464"/>
            <a:chExt cx="3176493" cy="1265030"/>
          </a:xfrm>
        </p:grpSpPr>
        <p:pic>
          <p:nvPicPr>
            <p:cNvPr id="2868" name="Google Shape;2868;p339"/>
            <p:cNvPicPr preferRelativeResize="0"/>
            <p:nvPr/>
          </p:nvPicPr>
          <p:blipFill rotWithShape="1">
            <a:blip r:embed="rId3">
              <a:alphaModFix/>
            </a:blip>
            <a:srcRect b="0" l="0" r="0" t="0"/>
            <a:stretch/>
          </p:blipFill>
          <p:spPr>
            <a:xfrm>
              <a:off x="5747900" y="2261464"/>
              <a:ext cx="2242961" cy="1265030"/>
            </a:xfrm>
            <a:prstGeom prst="rect">
              <a:avLst/>
            </a:prstGeom>
            <a:noFill/>
            <a:ln>
              <a:noFill/>
            </a:ln>
          </p:spPr>
        </p:pic>
        <p:pic>
          <p:nvPicPr>
            <p:cNvPr id="2869" name="Google Shape;2869;p339"/>
            <p:cNvPicPr preferRelativeResize="0"/>
            <p:nvPr/>
          </p:nvPicPr>
          <p:blipFill rotWithShape="1">
            <a:blip r:embed="rId4">
              <a:alphaModFix/>
            </a:blip>
            <a:srcRect b="0" l="0" r="0" t="0"/>
            <a:stretch/>
          </p:blipFill>
          <p:spPr>
            <a:xfrm>
              <a:off x="7990861" y="2261464"/>
              <a:ext cx="933532" cy="1265030"/>
            </a:xfrm>
            <a:prstGeom prst="rect">
              <a:avLst/>
            </a:prstGeom>
            <a:noFill/>
            <a:ln>
              <a:noFill/>
            </a:ln>
          </p:spPr>
        </p:pic>
      </p:grpSp>
      <p:grpSp>
        <p:nvGrpSpPr>
          <p:cNvPr id="2870" name="Google Shape;2870;p339"/>
          <p:cNvGrpSpPr/>
          <p:nvPr/>
        </p:nvGrpSpPr>
        <p:grpSpPr>
          <a:xfrm>
            <a:off x="2135774" y="2261422"/>
            <a:ext cx="2418398" cy="1167496"/>
            <a:chOff x="1991546" y="2261464"/>
            <a:chExt cx="2601547" cy="1265030"/>
          </a:xfrm>
        </p:grpSpPr>
        <p:pic>
          <p:nvPicPr>
            <p:cNvPr id="2871" name="Google Shape;2871;p339"/>
            <p:cNvPicPr preferRelativeResize="0"/>
            <p:nvPr/>
          </p:nvPicPr>
          <p:blipFill rotWithShape="1">
            <a:blip r:embed="rId5">
              <a:alphaModFix/>
            </a:blip>
            <a:srcRect b="0" l="0" r="0" t="0"/>
            <a:stretch/>
          </p:blipFill>
          <p:spPr>
            <a:xfrm>
              <a:off x="1991546" y="2261464"/>
              <a:ext cx="1638442" cy="1265030"/>
            </a:xfrm>
            <a:prstGeom prst="rect">
              <a:avLst/>
            </a:prstGeom>
            <a:noFill/>
            <a:ln>
              <a:noFill/>
            </a:ln>
          </p:spPr>
        </p:pic>
        <p:pic>
          <p:nvPicPr>
            <p:cNvPr id="2872" name="Google Shape;2872;p339"/>
            <p:cNvPicPr preferRelativeResize="0"/>
            <p:nvPr/>
          </p:nvPicPr>
          <p:blipFill rotWithShape="1">
            <a:blip r:embed="rId6">
              <a:alphaModFix/>
            </a:blip>
            <a:srcRect b="0" l="0" r="0" t="0"/>
            <a:stretch/>
          </p:blipFill>
          <p:spPr>
            <a:xfrm>
              <a:off x="3629989" y="2261464"/>
              <a:ext cx="963104" cy="1265030"/>
            </a:xfrm>
            <a:prstGeom prst="rect">
              <a:avLst/>
            </a:prstGeom>
            <a:noFill/>
            <a:ln>
              <a:noFill/>
            </a:ln>
          </p:spPr>
        </p:pic>
      </p:grpSp>
      <p:grpSp>
        <p:nvGrpSpPr>
          <p:cNvPr id="2873" name="Google Shape;2873;p339"/>
          <p:cNvGrpSpPr/>
          <p:nvPr/>
        </p:nvGrpSpPr>
        <p:grpSpPr>
          <a:xfrm>
            <a:off x="8857840" y="2087002"/>
            <a:ext cx="3070377" cy="1265030"/>
            <a:chOff x="9334496" y="2261464"/>
            <a:chExt cx="3070377" cy="1265030"/>
          </a:xfrm>
        </p:grpSpPr>
        <p:pic>
          <p:nvPicPr>
            <p:cNvPr id="2874" name="Google Shape;2874;p339"/>
            <p:cNvPicPr preferRelativeResize="0"/>
            <p:nvPr/>
          </p:nvPicPr>
          <p:blipFill rotWithShape="1">
            <a:blip r:embed="rId7">
              <a:alphaModFix/>
            </a:blip>
            <a:srcRect b="0" l="0" r="0" t="0"/>
            <a:stretch/>
          </p:blipFill>
          <p:spPr>
            <a:xfrm>
              <a:off x="9334496" y="2261464"/>
              <a:ext cx="2145490" cy="1265030"/>
            </a:xfrm>
            <a:prstGeom prst="rect">
              <a:avLst/>
            </a:prstGeom>
            <a:noFill/>
            <a:ln>
              <a:noFill/>
            </a:ln>
          </p:spPr>
        </p:pic>
        <p:pic>
          <p:nvPicPr>
            <p:cNvPr id="2875" name="Google Shape;2875;p339"/>
            <p:cNvPicPr preferRelativeResize="0"/>
            <p:nvPr/>
          </p:nvPicPr>
          <p:blipFill rotWithShape="1">
            <a:blip r:embed="rId8">
              <a:alphaModFix/>
            </a:blip>
            <a:srcRect b="0" l="0" r="0" t="0"/>
            <a:stretch/>
          </p:blipFill>
          <p:spPr>
            <a:xfrm>
              <a:off x="11479987" y="2261464"/>
              <a:ext cx="924886" cy="1265030"/>
            </a:xfrm>
            <a:prstGeom prst="rect">
              <a:avLst/>
            </a:prstGeom>
            <a:noFill/>
            <a:ln>
              <a:noFill/>
            </a:ln>
          </p:spPr>
        </p:pic>
      </p:grpSp>
      <p:pic>
        <p:nvPicPr>
          <p:cNvPr id="2876" name="Google Shape;2876;p339"/>
          <p:cNvPicPr preferRelativeResize="0"/>
          <p:nvPr/>
        </p:nvPicPr>
        <p:blipFill rotWithShape="1">
          <a:blip r:embed="rId9">
            <a:alphaModFix/>
          </a:blip>
          <a:srcRect b="24923" l="1576" r="21127" t="3663"/>
          <a:stretch/>
        </p:blipFill>
        <p:spPr>
          <a:xfrm>
            <a:off x="7680950" y="5998175"/>
            <a:ext cx="1176900" cy="859825"/>
          </a:xfrm>
          <a:prstGeom prst="rect">
            <a:avLst/>
          </a:prstGeom>
          <a:noFill/>
          <a:ln>
            <a:noFill/>
          </a:ln>
        </p:spPr>
      </p:pic>
    </p:spTree>
  </p:cSld>
  <p:clrMapOvr>
    <a:masterClrMapping/>
  </p:clrMapOvr>
</p:sld>
</file>

<file path=ppt/slides/slide3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0" name="Shape 2880"/>
        <p:cNvGrpSpPr/>
        <p:nvPr/>
      </p:nvGrpSpPr>
      <p:grpSpPr>
        <a:xfrm>
          <a:off x="0" y="0"/>
          <a:ext cx="0" cy="0"/>
          <a:chOff x="0" y="0"/>
          <a:chExt cx="0" cy="0"/>
        </a:xfrm>
      </p:grpSpPr>
      <p:sp>
        <p:nvSpPr>
          <p:cNvPr id="2881" name="Google Shape;2881;p340"/>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sz="4400"/>
              <a:t>Vaginitis – Vaginal Exam</a:t>
            </a:r>
            <a:endParaRPr/>
          </a:p>
        </p:txBody>
      </p:sp>
      <p:sp>
        <p:nvSpPr>
          <p:cNvPr id="2882" name="Google Shape;2882;p340"/>
          <p:cNvSpPr txBox="1"/>
          <p:nvPr>
            <p:ph idx="1" type="body"/>
          </p:nvPr>
        </p:nvSpPr>
        <p:spPr>
          <a:xfrm>
            <a:off x="859116" y="5552975"/>
            <a:ext cx="2868038" cy="62889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2800"/>
              <a:buNone/>
            </a:pPr>
            <a:r>
              <a:rPr lang="en-US"/>
              <a:t>Bacterial vaginosis</a:t>
            </a:r>
            <a:endParaRPr/>
          </a:p>
        </p:txBody>
      </p:sp>
      <p:grpSp>
        <p:nvGrpSpPr>
          <p:cNvPr id="2883" name="Google Shape;2883;p340"/>
          <p:cNvGrpSpPr/>
          <p:nvPr/>
        </p:nvGrpSpPr>
        <p:grpSpPr>
          <a:xfrm>
            <a:off x="1108835" y="1305025"/>
            <a:ext cx="2368601" cy="4201155"/>
            <a:chOff x="4021917" y="1305026"/>
            <a:chExt cx="1946079" cy="3451733"/>
          </a:xfrm>
        </p:grpSpPr>
        <p:pic>
          <p:nvPicPr>
            <p:cNvPr descr="bv1.jpg" id="2884" name="Google Shape;2884;p340"/>
            <p:cNvPicPr preferRelativeResize="0"/>
            <p:nvPr/>
          </p:nvPicPr>
          <p:blipFill rotWithShape="1">
            <a:blip r:embed="rId3">
              <a:alphaModFix/>
            </a:blip>
            <a:srcRect b="0" l="0" r="0" t="0"/>
            <a:stretch/>
          </p:blipFill>
          <p:spPr>
            <a:xfrm>
              <a:off x="4021917" y="1305026"/>
              <a:ext cx="1946079" cy="1934285"/>
            </a:xfrm>
            <a:prstGeom prst="rect">
              <a:avLst/>
            </a:prstGeom>
            <a:noFill/>
            <a:ln>
              <a:noFill/>
            </a:ln>
            <a:effectLst>
              <a:outerShdw blurRad="292100" rotWithShape="0" algn="tl" dir="2700000" dist="139700">
                <a:srgbClr val="333333">
                  <a:alpha val="64705"/>
                </a:srgbClr>
              </a:outerShdw>
            </a:effectLst>
          </p:spPr>
        </p:pic>
        <p:pic>
          <p:nvPicPr>
            <p:cNvPr descr="art-w293.fig1.jpg" id="2885" name="Google Shape;2885;p340"/>
            <p:cNvPicPr preferRelativeResize="0"/>
            <p:nvPr/>
          </p:nvPicPr>
          <p:blipFill rotWithShape="1">
            <a:blip r:embed="rId4">
              <a:alphaModFix/>
            </a:blip>
            <a:srcRect b="7119" l="15958" r="0" t="0"/>
            <a:stretch/>
          </p:blipFill>
          <p:spPr>
            <a:xfrm>
              <a:off x="4021917" y="3239311"/>
              <a:ext cx="1946079" cy="1517448"/>
            </a:xfrm>
            <a:prstGeom prst="rect">
              <a:avLst/>
            </a:prstGeom>
            <a:noFill/>
            <a:ln>
              <a:noFill/>
            </a:ln>
            <a:effectLst>
              <a:outerShdw blurRad="292100" rotWithShape="0" algn="tl" dir="2700000" dist="139700">
                <a:srgbClr val="333333">
                  <a:alpha val="64705"/>
                </a:srgbClr>
              </a:outerShdw>
            </a:effectLst>
          </p:spPr>
        </p:pic>
      </p:grpSp>
      <p:grpSp>
        <p:nvGrpSpPr>
          <p:cNvPr id="2886" name="Google Shape;2886;p340"/>
          <p:cNvGrpSpPr/>
          <p:nvPr/>
        </p:nvGrpSpPr>
        <p:grpSpPr>
          <a:xfrm>
            <a:off x="7895084" y="1305027"/>
            <a:ext cx="3188081" cy="4198543"/>
            <a:chOff x="8601887" y="1342365"/>
            <a:chExt cx="2619376" cy="3449587"/>
          </a:xfrm>
        </p:grpSpPr>
        <p:pic>
          <p:nvPicPr>
            <p:cNvPr descr="download.jpg" id="2887" name="Google Shape;2887;p340"/>
            <p:cNvPicPr preferRelativeResize="0"/>
            <p:nvPr/>
          </p:nvPicPr>
          <p:blipFill rotWithShape="1">
            <a:blip r:embed="rId5">
              <a:alphaModFix/>
            </a:blip>
            <a:srcRect b="0" l="0" r="0" t="0"/>
            <a:stretch/>
          </p:blipFill>
          <p:spPr>
            <a:xfrm>
              <a:off x="8601887" y="1342365"/>
              <a:ext cx="2619375" cy="1743075"/>
            </a:xfrm>
            <a:prstGeom prst="rect">
              <a:avLst/>
            </a:prstGeom>
            <a:noFill/>
            <a:ln>
              <a:noFill/>
            </a:ln>
            <a:effectLst>
              <a:outerShdw blurRad="292100" rotWithShape="0" algn="tl" dir="2700000" dist="139700">
                <a:srgbClr val="333333">
                  <a:alpha val="64705"/>
                </a:srgbClr>
              </a:outerShdw>
            </a:effectLst>
          </p:spPr>
        </p:pic>
        <p:pic>
          <p:nvPicPr>
            <p:cNvPr id="2888" name="Google Shape;2888;p340"/>
            <p:cNvPicPr preferRelativeResize="0"/>
            <p:nvPr/>
          </p:nvPicPr>
          <p:blipFill rotWithShape="1">
            <a:blip r:embed="rId6">
              <a:alphaModFix/>
            </a:blip>
            <a:srcRect b="0" l="0" r="0" t="0"/>
            <a:stretch/>
          </p:blipFill>
          <p:spPr>
            <a:xfrm>
              <a:off x="8601887" y="3085440"/>
              <a:ext cx="2619376" cy="1706512"/>
            </a:xfrm>
            <a:prstGeom prst="rect">
              <a:avLst/>
            </a:prstGeom>
            <a:noFill/>
            <a:ln>
              <a:noFill/>
            </a:ln>
            <a:effectLst>
              <a:outerShdw blurRad="292100" rotWithShape="0" algn="tl" dir="2700000" dist="139700">
                <a:srgbClr val="333333">
                  <a:alpha val="64705"/>
                </a:srgbClr>
              </a:outerShdw>
            </a:effectLst>
          </p:spPr>
        </p:pic>
      </p:grpSp>
      <p:sp>
        <p:nvSpPr>
          <p:cNvPr id="2889" name="Google Shape;2889;p340"/>
          <p:cNvSpPr txBox="1"/>
          <p:nvPr/>
        </p:nvSpPr>
        <p:spPr>
          <a:xfrm>
            <a:off x="4252241" y="5552975"/>
            <a:ext cx="2868038" cy="628893"/>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45515E"/>
              </a:buClr>
              <a:buSzPts val="2800"/>
              <a:buFont typeface="Noto Sans Symbols"/>
              <a:buNone/>
            </a:pPr>
            <a:r>
              <a:rPr lang="en-US" sz="2800">
                <a:solidFill>
                  <a:srgbClr val="45515E"/>
                </a:solidFill>
                <a:latin typeface="Calibri"/>
                <a:ea typeface="Calibri"/>
                <a:cs typeface="Calibri"/>
                <a:sym typeface="Calibri"/>
              </a:rPr>
              <a:t>Trichomoniasis</a:t>
            </a:r>
            <a:endParaRPr/>
          </a:p>
        </p:txBody>
      </p:sp>
      <p:sp>
        <p:nvSpPr>
          <p:cNvPr id="2890" name="Google Shape;2890;p340"/>
          <p:cNvSpPr txBox="1"/>
          <p:nvPr/>
        </p:nvSpPr>
        <p:spPr>
          <a:xfrm>
            <a:off x="7619791" y="5552975"/>
            <a:ext cx="3738665" cy="628893"/>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45515E"/>
              </a:buClr>
              <a:buSzPts val="2800"/>
              <a:buFont typeface="Noto Sans Symbols"/>
              <a:buNone/>
            </a:pPr>
            <a:r>
              <a:rPr lang="en-US" sz="2800">
                <a:solidFill>
                  <a:srgbClr val="45515E"/>
                </a:solidFill>
                <a:latin typeface="Calibri"/>
                <a:ea typeface="Calibri"/>
                <a:cs typeface="Calibri"/>
                <a:sym typeface="Calibri"/>
              </a:rPr>
              <a:t>Vulvovaginal Candidiasis</a:t>
            </a:r>
            <a:endParaRPr/>
          </a:p>
        </p:txBody>
      </p:sp>
      <p:grpSp>
        <p:nvGrpSpPr>
          <p:cNvPr id="2891" name="Google Shape;2891;p340"/>
          <p:cNvGrpSpPr/>
          <p:nvPr/>
        </p:nvGrpSpPr>
        <p:grpSpPr>
          <a:xfrm>
            <a:off x="4158526" y="1305026"/>
            <a:ext cx="3055469" cy="4198544"/>
            <a:chOff x="4158526" y="1305026"/>
            <a:chExt cx="3055469" cy="4198544"/>
          </a:xfrm>
        </p:grpSpPr>
        <p:pic>
          <p:nvPicPr>
            <p:cNvPr descr="download.jpg" id="2892" name="Google Shape;2892;p340"/>
            <p:cNvPicPr preferRelativeResize="0"/>
            <p:nvPr/>
          </p:nvPicPr>
          <p:blipFill rotWithShape="1">
            <a:blip r:embed="rId7">
              <a:alphaModFix/>
            </a:blip>
            <a:srcRect b="0" l="0" r="0" t="0"/>
            <a:stretch/>
          </p:blipFill>
          <p:spPr>
            <a:xfrm>
              <a:off x="4158526" y="1305026"/>
              <a:ext cx="3055469" cy="2033276"/>
            </a:xfrm>
            <a:prstGeom prst="rect">
              <a:avLst/>
            </a:prstGeom>
            <a:noFill/>
            <a:ln>
              <a:noFill/>
            </a:ln>
            <a:effectLst>
              <a:outerShdw blurRad="292100" rotWithShape="0" algn="tl" dir="2700000" dist="139700">
                <a:srgbClr val="333333">
                  <a:alpha val="64705"/>
                </a:srgbClr>
              </a:outerShdw>
            </a:effectLst>
          </p:spPr>
        </p:pic>
        <p:grpSp>
          <p:nvGrpSpPr>
            <p:cNvPr id="2893" name="Google Shape;2893;p340"/>
            <p:cNvGrpSpPr/>
            <p:nvPr/>
          </p:nvGrpSpPr>
          <p:grpSpPr>
            <a:xfrm>
              <a:off x="4158526" y="3338304"/>
              <a:ext cx="3055469" cy="2165266"/>
              <a:chOff x="4158526" y="3338304"/>
              <a:chExt cx="3055469" cy="2165266"/>
            </a:xfrm>
          </p:grpSpPr>
          <p:pic>
            <p:nvPicPr>
              <p:cNvPr descr="screen_shot_2012-11-04_at_70129_pm1352077296992.png" id="2894" name="Google Shape;2894;p340"/>
              <p:cNvPicPr preferRelativeResize="0"/>
              <p:nvPr/>
            </p:nvPicPr>
            <p:blipFill rotWithShape="1">
              <a:blip r:embed="rId8">
                <a:alphaModFix/>
              </a:blip>
              <a:srcRect b="0" l="0" r="0" t="0"/>
              <a:stretch/>
            </p:blipFill>
            <p:spPr>
              <a:xfrm>
                <a:off x="4158526" y="3338304"/>
                <a:ext cx="3055469" cy="2165266"/>
              </a:xfrm>
              <a:prstGeom prst="rect">
                <a:avLst/>
              </a:prstGeom>
              <a:noFill/>
              <a:ln>
                <a:noFill/>
              </a:ln>
              <a:effectLst>
                <a:outerShdw blurRad="292100" rotWithShape="0" algn="tl" dir="2700000" dist="139700">
                  <a:srgbClr val="333333">
                    <a:alpha val="64705"/>
                  </a:srgbClr>
                </a:outerShdw>
              </a:effectLst>
            </p:spPr>
          </p:pic>
          <p:sp>
            <p:nvSpPr>
              <p:cNvPr id="2895" name="Google Shape;2895;p340"/>
              <p:cNvSpPr txBox="1"/>
              <p:nvPr/>
            </p:nvSpPr>
            <p:spPr>
              <a:xfrm>
                <a:off x="4158526" y="5134238"/>
                <a:ext cx="3055468" cy="36933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Strawberry cervix</a:t>
                </a:r>
                <a:endParaRPr/>
              </a:p>
            </p:txBody>
          </p:sp>
        </p:grpSp>
      </p:grpSp>
    </p:spTree>
  </p:cSld>
  <p:clrMapOvr>
    <a:masterClrMapping/>
  </p:clrMapOvr>
</p:sld>
</file>

<file path=ppt/slides/slide3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9" name="Shape 2899"/>
        <p:cNvGrpSpPr/>
        <p:nvPr/>
      </p:nvGrpSpPr>
      <p:grpSpPr>
        <a:xfrm>
          <a:off x="0" y="0"/>
          <a:ext cx="0" cy="0"/>
          <a:chOff x="0" y="0"/>
          <a:chExt cx="0" cy="0"/>
        </a:xfrm>
      </p:grpSpPr>
      <p:sp>
        <p:nvSpPr>
          <p:cNvPr id="2900" name="Google Shape;2900;p341"/>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rgbClr val="45515E"/>
              </a:buClr>
              <a:buSzPct val="100000"/>
              <a:buFont typeface="Calibri"/>
              <a:buNone/>
            </a:pPr>
            <a:r>
              <a:rPr lang="en-US"/>
              <a:t>Classification of Vulvovaginal Candidiasis (VVC)</a:t>
            </a:r>
            <a:endParaRPr/>
          </a:p>
        </p:txBody>
      </p:sp>
      <p:graphicFrame>
        <p:nvGraphicFramePr>
          <p:cNvPr id="2901" name="Google Shape;2901;p341"/>
          <p:cNvGraphicFramePr/>
          <p:nvPr/>
        </p:nvGraphicFramePr>
        <p:xfrm>
          <a:off x="838199" y="1305026"/>
          <a:ext cx="3000000" cy="3000000"/>
        </p:xfrm>
        <a:graphic>
          <a:graphicData uri="http://schemas.openxmlformats.org/drawingml/2006/table">
            <a:tbl>
              <a:tblPr bandRow="1" firstRow="1">
                <a:noFill/>
                <a:tableStyleId>{6455E37F-15AD-4C7A-A259-15060B4E93F8}</a:tableStyleId>
              </a:tblPr>
              <a:tblGrid>
                <a:gridCol w="5257800"/>
                <a:gridCol w="5257800"/>
              </a:tblGrid>
              <a:tr h="202025">
                <a:tc>
                  <a:txBody>
                    <a:bodyPr/>
                    <a:lstStyle/>
                    <a:p>
                      <a:pPr indent="0" lvl="0" marL="0" marR="0" rtl="0" algn="ctr">
                        <a:spcBef>
                          <a:spcPts val="0"/>
                        </a:spcBef>
                        <a:spcAft>
                          <a:spcPts val="0"/>
                        </a:spcAft>
                        <a:buNone/>
                      </a:pPr>
                      <a:r>
                        <a:rPr lang="en-US" sz="2800">
                          <a:solidFill>
                            <a:schemeClr val="lt1"/>
                          </a:solidFill>
                        </a:rPr>
                        <a:t>Uncomplicated</a:t>
                      </a:r>
                      <a:endParaRPr sz="2800">
                        <a:solidFill>
                          <a:schemeClr val="lt1"/>
                        </a:solidFill>
                        <a:latin typeface="Arial"/>
                        <a:ea typeface="Arial"/>
                        <a:cs typeface="Arial"/>
                        <a:sym typeface="Arial"/>
                      </a:endParaRPr>
                    </a:p>
                  </a:txBody>
                  <a:tcPr marT="45725" marB="45725" marR="91450" marL="91450" anchor="ctr"/>
                </a:tc>
                <a:tc>
                  <a:txBody>
                    <a:bodyPr/>
                    <a:lstStyle/>
                    <a:p>
                      <a:pPr indent="0" lvl="0" marL="0" marR="0" rtl="0" algn="ctr">
                        <a:spcBef>
                          <a:spcPts val="0"/>
                        </a:spcBef>
                        <a:spcAft>
                          <a:spcPts val="0"/>
                        </a:spcAft>
                        <a:buNone/>
                      </a:pPr>
                      <a:r>
                        <a:rPr lang="en-US" sz="2800">
                          <a:solidFill>
                            <a:schemeClr val="lt1"/>
                          </a:solidFill>
                        </a:rPr>
                        <a:t>Complicated</a:t>
                      </a:r>
                      <a:endParaRPr sz="2800">
                        <a:solidFill>
                          <a:schemeClr val="lt1"/>
                        </a:solidFill>
                        <a:latin typeface="Arial"/>
                        <a:ea typeface="Arial"/>
                        <a:cs typeface="Arial"/>
                        <a:sym typeface="Arial"/>
                      </a:endParaRPr>
                    </a:p>
                  </a:txBody>
                  <a:tcPr marT="45725" marB="45725" marR="91450" marL="91450" anchor="ctr"/>
                </a:tc>
              </a:tr>
              <a:tr h="265625">
                <a:tc>
                  <a:txBody>
                    <a:bodyPr/>
                    <a:lstStyle/>
                    <a:p>
                      <a:pPr indent="0" lvl="0" marL="0" marR="0" rtl="0" algn="ctr">
                        <a:spcBef>
                          <a:spcPts val="0"/>
                        </a:spcBef>
                        <a:spcAft>
                          <a:spcPts val="0"/>
                        </a:spcAft>
                        <a:buNone/>
                      </a:pPr>
                      <a:r>
                        <a:rPr lang="en-US" sz="2400">
                          <a:solidFill>
                            <a:schemeClr val="dk1"/>
                          </a:solidFill>
                          <a:latin typeface="Calibri"/>
                          <a:ea typeface="Calibri"/>
                          <a:cs typeface="Calibri"/>
                          <a:sym typeface="Calibri"/>
                        </a:rPr>
                        <a:t>Sporadic or infrequent in occurrence</a:t>
                      </a:r>
                      <a:endParaRPr sz="2400">
                        <a:solidFill>
                          <a:schemeClr val="dk1"/>
                        </a:solidFill>
                        <a:latin typeface="Calibri"/>
                        <a:ea typeface="Calibri"/>
                        <a:cs typeface="Calibri"/>
                        <a:sym typeface="Calibri"/>
                      </a:endParaRPr>
                    </a:p>
                  </a:txBody>
                  <a:tcPr marT="45725" marB="45725" marR="91450" marL="91450" anchor="ctr"/>
                </a:tc>
                <a:tc>
                  <a:txBody>
                    <a:bodyPr/>
                    <a:lstStyle/>
                    <a:p>
                      <a:pPr indent="0" lvl="0" marL="0" marR="0" rtl="0" algn="ctr">
                        <a:spcBef>
                          <a:spcPts val="0"/>
                        </a:spcBef>
                        <a:spcAft>
                          <a:spcPts val="0"/>
                        </a:spcAft>
                        <a:buNone/>
                      </a:pPr>
                      <a:r>
                        <a:rPr lang="en-US" sz="2400">
                          <a:solidFill>
                            <a:schemeClr val="dk1"/>
                          </a:solidFill>
                          <a:latin typeface="Calibri"/>
                          <a:ea typeface="Calibri"/>
                          <a:cs typeface="Calibri"/>
                          <a:sym typeface="Calibri"/>
                        </a:rPr>
                        <a:t>Recurrent symptoms</a:t>
                      </a:r>
                      <a:endParaRPr sz="2400">
                        <a:solidFill>
                          <a:schemeClr val="dk1"/>
                        </a:solidFill>
                        <a:latin typeface="Calibri"/>
                        <a:ea typeface="Calibri"/>
                        <a:cs typeface="Calibri"/>
                        <a:sym typeface="Calibri"/>
                      </a:endParaRPr>
                    </a:p>
                  </a:txBody>
                  <a:tcPr marT="45725" marB="45725" marR="91450" marL="91450" anchor="ctr"/>
                </a:tc>
              </a:tr>
              <a:tr h="265625">
                <a:tc>
                  <a:txBody>
                    <a:bodyPr/>
                    <a:lstStyle/>
                    <a:p>
                      <a:pPr indent="0" lvl="0" marL="0" marR="0" rtl="0" algn="ctr">
                        <a:spcBef>
                          <a:spcPts val="0"/>
                        </a:spcBef>
                        <a:spcAft>
                          <a:spcPts val="0"/>
                        </a:spcAft>
                        <a:buNone/>
                      </a:pPr>
                      <a:r>
                        <a:rPr lang="en-US" sz="2400">
                          <a:solidFill>
                            <a:schemeClr val="dk1"/>
                          </a:solidFill>
                          <a:latin typeface="Calibri"/>
                          <a:ea typeface="Calibri"/>
                          <a:cs typeface="Calibri"/>
                          <a:sym typeface="Calibri"/>
                        </a:rPr>
                        <a:t>Mild to moderate symptoms</a:t>
                      </a:r>
                      <a:endParaRPr sz="2400">
                        <a:solidFill>
                          <a:schemeClr val="dk1"/>
                        </a:solidFill>
                        <a:latin typeface="Calibri"/>
                        <a:ea typeface="Calibri"/>
                        <a:cs typeface="Calibri"/>
                        <a:sym typeface="Calibri"/>
                      </a:endParaRPr>
                    </a:p>
                  </a:txBody>
                  <a:tcPr marT="45725" marB="45725" marR="91450" marL="91450" anchor="ctr"/>
                </a:tc>
                <a:tc>
                  <a:txBody>
                    <a:bodyPr/>
                    <a:lstStyle/>
                    <a:p>
                      <a:pPr indent="0" lvl="0" marL="0" marR="0" rtl="0" algn="ctr">
                        <a:spcBef>
                          <a:spcPts val="0"/>
                        </a:spcBef>
                        <a:spcAft>
                          <a:spcPts val="0"/>
                        </a:spcAft>
                        <a:buNone/>
                      </a:pPr>
                      <a:r>
                        <a:rPr lang="en-US" sz="2400">
                          <a:solidFill>
                            <a:schemeClr val="dk1"/>
                          </a:solidFill>
                          <a:latin typeface="Calibri"/>
                          <a:ea typeface="Calibri"/>
                          <a:cs typeface="Calibri"/>
                          <a:sym typeface="Calibri"/>
                        </a:rPr>
                        <a:t>Severe symptoms</a:t>
                      </a:r>
                      <a:endParaRPr sz="2400">
                        <a:solidFill>
                          <a:schemeClr val="dk1"/>
                        </a:solidFill>
                        <a:latin typeface="Calibri"/>
                        <a:ea typeface="Calibri"/>
                        <a:cs typeface="Calibri"/>
                        <a:sym typeface="Calibri"/>
                      </a:endParaRPr>
                    </a:p>
                  </a:txBody>
                  <a:tcPr marT="45725" marB="45725" marR="91450" marL="91450" anchor="ctr"/>
                </a:tc>
              </a:tr>
              <a:tr h="265625">
                <a:tc>
                  <a:txBody>
                    <a:bodyPr/>
                    <a:lstStyle/>
                    <a:p>
                      <a:pPr indent="0" lvl="0" marL="0" marR="0" rtl="0" algn="ctr">
                        <a:spcBef>
                          <a:spcPts val="0"/>
                        </a:spcBef>
                        <a:spcAft>
                          <a:spcPts val="0"/>
                        </a:spcAft>
                        <a:buNone/>
                      </a:pPr>
                      <a:r>
                        <a:rPr lang="en-US" sz="2400">
                          <a:solidFill>
                            <a:schemeClr val="dk1"/>
                          </a:solidFill>
                          <a:latin typeface="Calibri"/>
                          <a:ea typeface="Calibri"/>
                          <a:cs typeface="Calibri"/>
                          <a:sym typeface="Calibri"/>
                        </a:rPr>
                        <a:t>Likely to be C.albicans</a:t>
                      </a:r>
                      <a:endParaRPr sz="2400">
                        <a:solidFill>
                          <a:schemeClr val="dk1"/>
                        </a:solidFill>
                        <a:latin typeface="Calibri"/>
                        <a:ea typeface="Calibri"/>
                        <a:cs typeface="Calibri"/>
                        <a:sym typeface="Calibri"/>
                      </a:endParaRPr>
                    </a:p>
                  </a:txBody>
                  <a:tcPr marT="45725" marB="45725" marR="91450" marL="91450" anchor="ctr"/>
                </a:tc>
                <a:tc>
                  <a:txBody>
                    <a:bodyPr/>
                    <a:lstStyle/>
                    <a:p>
                      <a:pPr indent="0" lvl="0" marL="0" marR="0" rtl="0" algn="ctr">
                        <a:spcBef>
                          <a:spcPts val="0"/>
                        </a:spcBef>
                        <a:spcAft>
                          <a:spcPts val="0"/>
                        </a:spcAft>
                        <a:buNone/>
                      </a:pPr>
                      <a:r>
                        <a:rPr lang="en-US" sz="2400">
                          <a:solidFill>
                            <a:schemeClr val="dk1"/>
                          </a:solidFill>
                          <a:latin typeface="Calibri"/>
                          <a:ea typeface="Calibri"/>
                          <a:cs typeface="Calibri"/>
                          <a:sym typeface="Calibri"/>
                        </a:rPr>
                        <a:t>Non albicans Candida</a:t>
                      </a:r>
                      <a:endParaRPr sz="2400">
                        <a:solidFill>
                          <a:schemeClr val="dk1"/>
                        </a:solidFill>
                        <a:latin typeface="Calibri"/>
                        <a:ea typeface="Calibri"/>
                        <a:cs typeface="Calibri"/>
                        <a:sym typeface="Calibri"/>
                      </a:endParaRPr>
                    </a:p>
                  </a:txBody>
                  <a:tcPr marT="45725" marB="45725" marR="91450" marL="91450" anchor="ctr"/>
                </a:tc>
              </a:tr>
              <a:tr h="442725">
                <a:tc>
                  <a:txBody>
                    <a:bodyPr/>
                    <a:lstStyle/>
                    <a:p>
                      <a:pPr indent="0" lvl="0" marL="0" marR="0" rtl="0" algn="ctr">
                        <a:spcBef>
                          <a:spcPts val="0"/>
                        </a:spcBef>
                        <a:spcAft>
                          <a:spcPts val="0"/>
                        </a:spcAft>
                        <a:buNone/>
                      </a:pPr>
                      <a:r>
                        <a:rPr lang="en-US" sz="2400">
                          <a:solidFill>
                            <a:schemeClr val="dk1"/>
                          </a:solidFill>
                          <a:latin typeface="Calibri"/>
                          <a:ea typeface="Calibri"/>
                          <a:cs typeface="Calibri"/>
                          <a:sym typeface="Calibri"/>
                        </a:rPr>
                        <a:t>Immunocompetent women</a:t>
                      </a:r>
                      <a:endParaRPr sz="2400">
                        <a:solidFill>
                          <a:schemeClr val="dk1"/>
                        </a:solidFill>
                        <a:latin typeface="Calibri"/>
                        <a:ea typeface="Calibri"/>
                        <a:cs typeface="Calibri"/>
                        <a:sym typeface="Calibri"/>
                      </a:endParaRPr>
                    </a:p>
                  </a:txBody>
                  <a:tcPr marT="45725" marB="45725" marR="91450" marL="91450" anchor="ctr"/>
                </a:tc>
                <a:tc>
                  <a:txBody>
                    <a:bodyPr/>
                    <a:lstStyle/>
                    <a:p>
                      <a:pPr indent="0" lvl="0" marL="0" marR="0" rtl="0" algn="ctr">
                        <a:spcBef>
                          <a:spcPts val="0"/>
                        </a:spcBef>
                        <a:spcAft>
                          <a:spcPts val="0"/>
                        </a:spcAft>
                        <a:buNone/>
                      </a:pPr>
                      <a:r>
                        <a:rPr lang="en-US" sz="2400">
                          <a:solidFill>
                            <a:schemeClr val="dk1"/>
                          </a:solidFill>
                          <a:latin typeface="Calibri"/>
                          <a:ea typeface="Calibri"/>
                          <a:cs typeface="Calibri"/>
                          <a:sym typeface="Calibri"/>
                        </a:rPr>
                        <a:t>Immunocompromised women </a:t>
                      </a:r>
                      <a:endParaRPr/>
                    </a:p>
                    <a:p>
                      <a:pPr indent="0" lvl="0" marL="0" marR="0" rtl="0" algn="ctr">
                        <a:spcBef>
                          <a:spcPts val="0"/>
                        </a:spcBef>
                        <a:spcAft>
                          <a:spcPts val="0"/>
                        </a:spcAft>
                        <a:buNone/>
                      </a:pPr>
                      <a:r>
                        <a:rPr lang="en-US" sz="2000">
                          <a:solidFill>
                            <a:schemeClr val="dk1"/>
                          </a:solidFill>
                          <a:latin typeface="Calibri"/>
                          <a:ea typeface="Calibri"/>
                          <a:cs typeface="Calibri"/>
                          <a:sym typeface="Calibri"/>
                        </a:rPr>
                        <a:t>(DM, immunosuppression)</a:t>
                      </a:r>
                      <a:endParaRPr sz="2000">
                        <a:solidFill>
                          <a:schemeClr val="dk1"/>
                        </a:solidFill>
                        <a:latin typeface="Calibri"/>
                        <a:ea typeface="Calibri"/>
                        <a:cs typeface="Calibri"/>
                        <a:sym typeface="Calibri"/>
                      </a:endParaRPr>
                    </a:p>
                  </a:txBody>
                  <a:tcPr marT="45725" marB="45725" marR="91450" marL="91450" anchor="ctr"/>
                </a:tc>
              </a:tr>
              <a:tr h="463475">
                <a:tc>
                  <a:txBody>
                    <a:bodyPr/>
                    <a:lstStyle/>
                    <a:p>
                      <a:pPr indent="-342900" lvl="0" marL="342900" marR="0" rtl="0" algn="l">
                        <a:spcBef>
                          <a:spcPts val="0"/>
                        </a:spcBef>
                        <a:spcAft>
                          <a:spcPts val="0"/>
                        </a:spcAft>
                        <a:buClr>
                          <a:schemeClr val="dk1"/>
                        </a:buClr>
                        <a:buSzPts val="2200"/>
                        <a:buFont typeface="Arial"/>
                        <a:buChar char="•"/>
                      </a:pPr>
                      <a:r>
                        <a:rPr lang="en-US" sz="2200">
                          <a:solidFill>
                            <a:schemeClr val="dk1"/>
                          </a:solidFill>
                          <a:latin typeface="Calibri"/>
                          <a:ea typeface="Calibri"/>
                          <a:cs typeface="Calibri"/>
                          <a:sym typeface="Calibri"/>
                        </a:rPr>
                        <a:t>Treated with topically applied azole drugs </a:t>
                      </a:r>
                      <a:endParaRPr/>
                    </a:p>
                    <a:p>
                      <a:pPr indent="-342900" lvl="0" marL="342900" marR="0" rtl="0" algn="l">
                        <a:spcBef>
                          <a:spcPts val="0"/>
                        </a:spcBef>
                        <a:spcAft>
                          <a:spcPts val="0"/>
                        </a:spcAft>
                        <a:buClr>
                          <a:schemeClr val="dk1"/>
                        </a:buClr>
                        <a:buSzPts val="2200"/>
                        <a:buFont typeface="Arial"/>
                        <a:buChar char="•"/>
                      </a:pPr>
                      <a:r>
                        <a:rPr lang="en-US" sz="2200">
                          <a:solidFill>
                            <a:schemeClr val="dk1"/>
                          </a:solidFill>
                          <a:latin typeface="Calibri"/>
                          <a:ea typeface="Calibri"/>
                          <a:cs typeface="Calibri"/>
                          <a:sym typeface="Calibri"/>
                        </a:rPr>
                        <a:t>Or Fluconazole 150 mg oral tablet one tablet in single dose</a:t>
                      </a:r>
                      <a:endParaRPr sz="2200">
                        <a:solidFill>
                          <a:schemeClr val="dk1"/>
                        </a:solidFill>
                        <a:latin typeface="Calibri"/>
                        <a:ea typeface="Calibri"/>
                        <a:cs typeface="Calibri"/>
                        <a:sym typeface="Calibri"/>
                      </a:endParaRPr>
                    </a:p>
                  </a:txBody>
                  <a:tcPr marT="45725" marB="45725" marR="91450" marL="91450"/>
                </a:tc>
                <a:tc>
                  <a:txBody>
                    <a:bodyPr/>
                    <a:lstStyle/>
                    <a:p>
                      <a:pPr indent="-342900" lvl="0" marL="342900" marR="0" rtl="0" algn="l">
                        <a:spcBef>
                          <a:spcPts val="0"/>
                        </a:spcBef>
                        <a:spcAft>
                          <a:spcPts val="0"/>
                        </a:spcAft>
                        <a:buClr>
                          <a:schemeClr val="dk1"/>
                        </a:buClr>
                        <a:buSzPts val="2200"/>
                        <a:buFont typeface="Arial"/>
                        <a:buChar char="•"/>
                      </a:pPr>
                      <a:r>
                        <a:rPr lang="en-US" sz="2200"/>
                        <a:t>Require longer topical regimens</a:t>
                      </a:r>
                      <a:endParaRPr/>
                    </a:p>
                    <a:p>
                      <a:pPr indent="-342900" lvl="0" marL="342900" marR="0" rtl="0" algn="l">
                        <a:spcBef>
                          <a:spcPts val="0"/>
                        </a:spcBef>
                        <a:spcAft>
                          <a:spcPts val="0"/>
                        </a:spcAft>
                        <a:buClr>
                          <a:schemeClr val="dk1"/>
                        </a:buClr>
                        <a:buSzPts val="2200"/>
                        <a:buFont typeface="Arial"/>
                        <a:buChar char="•"/>
                      </a:pPr>
                      <a:r>
                        <a:rPr lang="en-US" sz="2200">
                          <a:solidFill>
                            <a:schemeClr val="dk1"/>
                          </a:solidFill>
                          <a:latin typeface="Calibri"/>
                          <a:ea typeface="Calibri"/>
                          <a:cs typeface="Calibri"/>
                          <a:sym typeface="Calibri"/>
                        </a:rPr>
                        <a:t>Can benefit from an additional 150mg dose of fluconazole given 72 hours after the first dose</a:t>
                      </a:r>
                      <a:endParaRPr/>
                    </a:p>
                  </a:txBody>
                  <a:tcPr marT="45725" marB="45725" marR="91450" marL="91450"/>
                </a:tc>
              </a:tr>
            </a:tbl>
          </a:graphicData>
        </a:graphic>
      </p:graphicFrame>
    </p:spTree>
  </p:cSld>
  <p:clrMapOvr>
    <a:masterClrMapping/>
  </p:clrMapOvr>
</p:sld>
</file>

<file path=ppt/slides/slide3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5" name="Shape 2905"/>
        <p:cNvGrpSpPr/>
        <p:nvPr/>
      </p:nvGrpSpPr>
      <p:grpSpPr>
        <a:xfrm>
          <a:off x="0" y="0"/>
          <a:ext cx="0" cy="0"/>
          <a:chOff x="0" y="0"/>
          <a:chExt cx="0" cy="0"/>
        </a:xfrm>
      </p:grpSpPr>
      <p:pic>
        <p:nvPicPr>
          <p:cNvPr id="2906" name="Google Shape;2906;p342"/>
          <p:cNvPicPr preferRelativeResize="0"/>
          <p:nvPr/>
        </p:nvPicPr>
        <p:blipFill rotWithShape="1">
          <a:blip r:embed="rId3">
            <a:alphaModFix/>
          </a:blip>
          <a:srcRect b="0" l="0" r="0" t="0"/>
          <a:stretch/>
        </p:blipFill>
        <p:spPr>
          <a:xfrm>
            <a:off x="952500" y="0"/>
            <a:ext cx="10287000" cy="6858000"/>
          </a:xfrm>
          <a:prstGeom prst="rect">
            <a:avLst/>
          </a:prstGeom>
          <a:noFill/>
          <a:ln>
            <a:noFill/>
          </a:ln>
        </p:spPr>
      </p:pic>
    </p:spTree>
  </p:cSld>
  <p:clrMapOvr>
    <a:masterClrMapping/>
  </p:clrMapOvr>
</p:sld>
</file>

<file path=ppt/slides/slide3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0" name="Shape 2910"/>
        <p:cNvGrpSpPr/>
        <p:nvPr/>
      </p:nvGrpSpPr>
      <p:grpSpPr>
        <a:xfrm>
          <a:off x="0" y="0"/>
          <a:ext cx="0" cy="0"/>
          <a:chOff x="0" y="0"/>
          <a:chExt cx="0" cy="0"/>
        </a:xfrm>
      </p:grpSpPr>
      <p:sp>
        <p:nvSpPr>
          <p:cNvPr id="2911" name="Google Shape;2911;p343"/>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Molluscum contagiosum</a:t>
            </a:r>
            <a:endParaRPr/>
          </a:p>
        </p:txBody>
      </p:sp>
      <p:sp>
        <p:nvSpPr>
          <p:cNvPr id="2912" name="Google Shape;2912;p343"/>
          <p:cNvSpPr txBox="1"/>
          <p:nvPr>
            <p:ph idx="1" type="body"/>
          </p:nvPr>
        </p:nvSpPr>
        <p:spPr>
          <a:xfrm>
            <a:off x="838199" y="1305026"/>
            <a:ext cx="6078167" cy="48719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800"/>
              <a:buChar char="❖"/>
            </a:pPr>
            <a:r>
              <a:rPr b="1" lang="en-US"/>
              <a:t>Causative agent</a:t>
            </a:r>
            <a:r>
              <a:rPr lang="en-US"/>
              <a:t>: POX virus</a:t>
            </a:r>
            <a:endParaRPr/>
          </a:p>
          <a:p>
            <a:pPr indent="-228600" lvl="0" marL="228600" rtl="0" algn="l">
              <a:lnSpc>
                <a:spcPct val="90000"/>
              </a:lnSpc>
              <a:spcBef>
                <a:spcPts val="1000"/>
              </a:spcBef>
              <a:spcAft>
                <a:spcPts val="0"/>
              </a:spcAft>
              <a:buClr>
                <a:srgbClr val="45515E"/>
              </a:buClr>
              <a:buSzPts val="2800"/>
              <a:buChar char="❖"/>
            </a:pPr>
            <a:r>
              <a:rPr b="1" lang="en-US"/>
              <a:t>Clinical features</a:t>
            </a:r>
            <a:endParaRPr/>
          </a:p>
          <a:p>
            <a:pPr indent="-228600" lvl="1" marL="685800" rtl="0" algn="l">
              <a:lnSpc>
                <a:spcPct val="90000"/>
              </a:lnSpc>
              <a:spcBef>
                <a:spcPts val="500"/>
              </a:spcBef>
              <a:spcAft>
                <a:spcPts val="0"/>
              </a:spcAft>
              <a:buClr>
                <a:srgbClr val="45515E"/>
              </a:buClr>
              <a:buSzPts val="2400"/>
              <a:buChar char="o"/>
            </a:pPr>
            <a:r>
              <a:rPr b="1" lang="en-US"/>
              <a:t>Shape</a:t>
            </a:r>
            <a:r>
              <a:rPr lang="en-US"/>
              <a:t>: dome shaped papules with central umbilication, 2-5 mm diameter</a:t>
            </a:r>
            <a:endParaRPr/>
          </a:p>
          <a:p>
            <a:pPr indent="-228600" lvl="1" marL="685800" rtl="0" algn="l">
              <a:lnSpc>
                <a:spcPct val="90000"/>
              </a:lnSpc>
              <a:spcBef>
                <a:spcPts val="500"/>
              </a:spcBef>
              <a:spcAft>
                <a:spcPts val="0"/>
              </a:spcAft>
              <a:buClr>
                <a:srgbClr val="45515E"/>
              </a:buClr>
              <a:buSzPts val="2400"/>
              <a:buChar char="o"/>
            </a:pPr>
            <a:r>
              <a:rPr lang="en-US"/>
              <a:t>Spread by skin contact, autoinoculation, fomites</a:t>
            </a:r>
            <a:endParaRPr/>
          </a:p>
          <a:p>
            <a:pPr indent="-228600" lvl="1" marL="685800" rtl="0" algn="l">
              <a:lnSpc>
                <a:spcPct val="90000"/>
              </a:lnSpc>
              <a:spcBef>
                <a:spcPts val="500"/>
              </a:spcBef>
              <a:spcAft>
                <a:spcPts val="0"/>
              </a:spcAft>
              <a:buClr>
                <a:srgbClr val="45515E"/>
              </a:buClr>
              <a:buSzPts val="2400"/>
              <a:buChar char="o"/>
            </a:pPr>
            <a:r>
              <a:rPr lang="en-US"/>
              <a:t>Usually asymptomatic but may be pruritic &amp; become inflamed &amp; swollen</a:t>
            </a:r>
            <a:endParaRPr/>
          </a:p>
          <a:p>
            <a:pPr indent="-228600" lvl="1" marL="685800" rtl="0" algn="l">
              <a:lnSpc>
                <a:spcPct val="90000"/>
              </a:lnSpc>
              <a:spcBef>
                <a:spcPts val="500"/>
              </a:spcBef>
              <a:spcAft>
                <a:spcPts val="0"/>
              </a:spcAft>
              <a:buClr>
                <a:srgbClr val="45515E"/>
              </a:buClr>
              <a:buSzPts val="2400"/>
              <a:buChar char="o"/>
            </a:pPr>
            <a:r>
              <a:rPr lang="en-US"/>
              <a:t>It is usually self limited</a:t>
            </a:r>
            <a:endParaRPr/>
          </a:p>
        </p:txBody>
      </p:sp>
      <p:pic>
        <p:nvPicPr>
          <p:cNvPr descr="300px-Molluscaklein.jpg" id="2913" name="Google Shape;2913;p343"/>
          <p:cNvPicPr preferRelativeResize="0"/>
          <p:nvPr/>
        </p:nvPicPr>
        <p:blipFill rotWithShape="1">
          <a:blip r:embed="rId3">
            <a:alphaModFix/>
          </a:blip>
          <a:srcRect b="0" l="0" r="0" t="0"/>
          <a:stretch/>
        </p:blipFill>
        <p:spPr>
          <a:xfrm>
            <a:off x="7262323" y="1305025"/>
            <a:ext cx="4091477" cy="301405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40"/>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Pelvic Diameters – Pelvic inlet</a:t>
            </a:r>
            <a:endParaRPr/>
          </a:p>
        </p:txBody>
      </p:sp>
      <p:pic>
        <p:nvPicPr>
          <p:cNvPr id="413" name="Google Shape;413;p40"/>
          <p:cNvPicPr preferRelativeResize="0"/>
          <p:nvPr>
            <p:ph idx="1" type="body"/>
          </p:nvPr>
        </p:nvPicPr>
        <p:blipFill rotWithShape="1">
          <a:blip r:embed="rId3">
            <a:alphaModFix/>
          </a:blip>
          <a:srcRect b="0" l="0" r="0" t="0"/>
          <a:stretch/>
        </p:blipFill>
        <p:spPr>
          <a:xfrm>
            <a:off x="1092200" y="1168837"/>
            <a:ext cx="10007601" cy="5404104"/>
          </a:xfrm>
          <a:prstGeom prst="rect">
            <a:avLst/>
          </a:prstGeom>
          <a:solidFill>
            <a:srgbClr val="FFFFFF"/>
          </a:solidFill>
          <a:ln>
            <a:noFill/>
          </a:ln>
        </p:spPr>
      </p:pic>
    </p:spTree>
  </p:cSld>
  <p:clrMapOvr>
    <a:masterClrMapping/>
  </p:clrMapOvr>
</p:sld>
</file>

<file path=ppt/slides/slide3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7" name="Shape 2917"/>
        <p:cNvGrpSpPr/>
        <p:nvPr/>
      </p:nvGrpSpPr>
      <p:grpSpPr>
        <a:xfrm>
          <a:off x="0" y="0"/>
          <a:ext cx="0" cy="0"/>
          <a:chOff x="0" y="0"/>
          <a:chExt cx="0" cy="0"/>
        </a:xfrm>
      </p:grpSpPr>
      <p:graphicFrame>
        <p:nvGraphicFramePr>
          <p:cNvPr id="2918" name="Google Shape;2918;p344"/>
          <p:cNvGraphicFramePr/>
          <p:nvPr/>
        </p:nvGraphicFramePr>
        <p:xfrm>
          <a:off x="0" y="457202"/>
          <a:ext cx="3000000" cy="3000000"/>
        </p:xfrm>
        <a:graphic>
          <a:graphicData uri="http://schemas.openxmlformats.org/drawingml/2006/table">
            <a:tbl>
              <a:tblPr bandRow="1" firstRow="1">
                <a:noFill/>
                <a:tableStyleId>{6455E37F-15AD-4C7A-A259-15060B4E93F8}</a:tableStyleId>
              </a:tblPr>
              <a:tblGrid>
                <a:gridCol w="1322950"/>
                <a:gridCol w="2173800"/>
                <a:gridCol w="2173800"/>
                <a:gridCol w="2173800"/>
                <a:gridCol w="2173800"/>
                <a:gridCol w="2173800"/>
              </a:tblGrid>
              <a:tr h="388025">
                <a:tc>
                  <a:txBody>
                    <a:bodyPr/>
                    <a:lstStyle/>
                    <a:p>
                      <a:pPr indent="0" lvl="0" marL="0" marR="0" rtl="0" algn="ctr">
                        <a:spcBef>
                          <a:spcPts val="0"/>
                        </a:spcBef>
                        <a:spcAft>
                          <a:spcPts val="0"/>
                        </a:spcAft>
                        <a:buNone/>
                      </a:pPr>
                      <a:r>
                        <a:t/>
                      </a:r>
                      <a:endParaRPr sz="1800"/>
                    </a:p>
                  </a:txBody>
                  <a:tcPr marT="45725" marB="45725" marR="91450" marL="91450" anchor="ctr"/>
                </a:tc>
                <a:tc>
                  <a:txBody>
                    <a:bodyPr/>
                    <a:lstStyle/>
                    <a:p>
                      <a:pPr indent="0" lvl="0" marL="0" marR="0" rtl="0" algn="ctr">
                        <a:spcBef>
                          <a:spcPts val="0"/>
                        </a:spcBef>
                        <a:spcAft>
                          <a:spcPts val="0"/>
                        </a:spcAft>
                        <a:buNone/>
                      </a:pPr>
                      <a:r>
                        <a:rPr lang="en-US" sz="2000"/>
                        <a:t>Genital herpes </a:t>
                      </a:r>
                      <a:endParaRPr/>
                    </a:p>
                  </a:txBody>
                  <a:tcPr marT="45725" marB="45725" marR="91450" marL="91450" anchor="ctr"/>
                </a:tc>
                <a:tc>
                  <a:txBody>
                    <a:bodyPr/>
                    <a:lstStyle/>
                    <a:p>
                      <a:pPr indent="0" lvl="0" marL="0" marR="0" rtl="0" algn="ctr">
                        <a:spcBef>
                          <a:spcPts val="0"/>
                        </a:spcBef>
                        <a:spcAft>
                          <a:spcPts val="0"/>
                        </a:spcAft>
                        <a:buNone/>
                      </a:pPr>
                      <a:r>
                        <a:rPr b="1" lang="en-US" sz="2000">
                          <a:solidFill>
                            <a:schemeClr val="lt1"/>
                          </a:solidFill>
                          <a:latin typeface="Calibri"/>
                          <a:ea typeface="Calibri"/>
                          <a:cs typeface="Calibri"/>
                          <a:sym typeface="Calibri"/>
                        </a:rPr>
                        <a:t>Syphilis Chancre</a:t>
                      </a:r>
                      <a:endParaRPr b="1" sz="2000">
                        <a:solidFill>
                          <a:schemeClr val="lt1"/>
                        </a:solidFill>
                        <a:latin typeface="Calibri"/>
                        <a:ea typeface="Calibri"/>
                        <a:cs typeface="Calibri"/>
                        <a:sym typeface="Calibri"/>
                      </a:endParaRPr>
                    </a:p>
                  </a:txBody>
                  <a:tcPr marT="45725" marB="45725" marR="91450" marL="91450" anchor="ctr"/>
                </a:tc>
                <a:tc>
                  <a:txBody>
                    <a:bodyPr/>
                    <a:lstStyle/>
                    <a:p>
                      <a:pPr indent="0" lvl="0" marL="0" marR="0" rtl="0" algn="ctr">
                        <a:spcBef>
                          <a:spcPts val="0"/>
                        </a:spcBef>
                        <a:spcAft>
                          <a:spcPts val="0"/>
                        </a:spcAft>
                        <a:buNone/>
                      </a:pPr>
                      <a:r>
                        <a:rPr lang="en-US" sz="2000"/>
                        <a:t>Chancroid</a:t>
                      </a:r>
                      <a:endParaRPr/>
                    </a:p>
                  </a:txBody>
                  <a:tcPr marT="45725" marB="45725" marR="91450" marL="91450" anchor="ctr"/>
                </a:tc>
                <a:tc>
                  <a:txBody>
                    <a:bodyPr/>
                    <a:lstStyle/>
                    <a:p>
                      <a:pPr indent="0" lvl="0" marL="0" marR="0" rtl="0" algn="ctr">
                        <a:spcBef>
                          <a:spcPts val="0"/>
                        </a:spcBef>
                        <a:spcAft>
                          <a:spcPts val="0"/>
                        </a:spcAft>
                        <a:buNone/>
                      </a:pPr>
                      <a:r>
                        <a:rPr lang="en-US" sz="1800"/>
                        <a:t>Granuloma inguinale</a:t>
                      </a:r>
                      <a:endParaRPr/>
                    </a:p>
                  </a:txBody>
                  <a:tcPr marT="45725" marB="45725" marR="91450" marL="91450" anchor="ctr"/>
                </a:tc>
                <a:tc>
                  <a:txBody>
                    <a:bodyPr/>
                    <a:lstStyle/>
                    <a:p>
                      <a:pPr indent="0" lvl="0" marL="0" marR="0" rtl="0" algn="ctr">
                        <a:spcBef>
                          <a:spcPts val="0"/>
                        </a:spcBef>
                        <a:spcAft>
                          <a:spcPts val="0"/>
                        </a:spcAft>
                        <a:buNone/>
                      </a:pPr>
                      <a:r>
                        <a:rPr lang="en-US" sz="1800"/>
                        <a:t>Lymphogranuloma venereum</a:t>
                      </a:r>
                      <a:endParaRPr/>
                    </a:p>
                  </a:txBody>
                  <a:tcPr marT="45725" marB="45725" marR="91450" marL="91450" anchor="ctr"/>
                </a:tc>
              </a:tr>
              <a:tr h="388025">
                <a:tc>
                  <a:txBody>
                    <a:bodyPr/>
                    <a:lstStyle/>
                    <a:p>
                      <a:pPr indent="0" lvl="0" marL="0" marR="0" rtl="0" algn="ctr">
                        <a:spcBef>
                          <a:spcPts val="0"/>
                        </a:spcBef>
                        <a:spcAft>
                          <a:spcPts val="0"/>
                        </a:spcAft>
                        <a:buNone/>
                      </a:pPr>
                      <a:r>
                        <a:rPr b="1" lang="en-US" sz="1800"/>
                        <a:t>Causative agent</a:t>
                      </a:r>
                      <a:endParaRPr/>
                    </a:p>
                  </a:txBody>
                  <a:tcPr marT="45725" marB="45725" marR="91450" marL="91450" anchor="ctr"/>
                </a:tc>
                <a:tc>
                  <a:txBody>
                    <a:bodyPr/>
                    <a:lstStyle/>
                    <a:p>
                      <a:pPr indent="0" lvl="0" marL="0" marR="0" rtl="0" algn="ctr">
                        <a:spcBef>
                          <a:spcPts val="0"/>
                        </a:spcBef>
                        <a:spcAft>
                          <a:spcPts val="0"/>
                        </a:spcAft>
                        <a:buNone/>
                      </a:pPr>
                      <a:r>
                        <a:rPr lang="en-US" sz="1800"/>
                        <a:t>HSV 1&amp;2</a:t>
                      </a:r>
                      <a:endParaRPr/>
                    </a:p>
                  </a:txBody>
                  <a:tcPr marT="45725" marB="45725" marR="91450" marL="91450" anchor="ctr"/>
                </a:tc>
                <a:tc>
                  <a:txBody>
                    <a:bodyPr/>
                    <a:lstStyle/>
                    <a:p>
                      <a:pPr indent="0" lvl="0" marL="0" marR="0" rtl="0" algn="ctr">
                        <a:spcBef>
                          <a:spcPts val="0"/>
                        </a:spcBef>
                        <a:spcAft>
                          <a:spcPts val="0"/>
                        </a:spcAft>
                        <a:buNone/>
                      </a:pPr>
                      <a:r>
                        <a:rPr lang="en-US" sz="1800"/>
                        <a:t>Treponema pallidum</a:t>
                      </a:r>
                      <a:endParaRPr/>
                    </a:p>
                  </a:txBody>
                  <a:tcPr marT="45725" marB="45725" marR="91450" marL="91450" anchor="ctr"/>
                </a:tc>
                <a:tc>
                  <a:txBody>
                    <a:bodyPr/>
                    <a:lstStyle/>
                    <a:p>
                      <a:pPr indent="0" lvl="0" marL="0" marR="0" rtl="0" algn="ctr">
                        <a:spcBef>
                          <a:spcPts val="0"/>
                        </a:spcBef>
                        <a:spcAft>
                          <a:spcPts val="0"/>
                        </a:spcAft>
                        <a:buNone/>
                      </a:pPr>
                      <a:r>
                        <a:rPr lang="en-US" sz="1800"/>
                        <a:t>Hemophilus ducreyi</a:t>
                      </a:r>
                      <a:endParaRPr/>
                    </a:p>
                  </a:txBody>
                  <a:tcPr marT="45725" marB="45725" marR="91450" marL="91450" anchor="ctr"/>
                </a:tc>
                <a:tc>
                  <a:txBody>
                    <a:bodyPr/>
                    <a:lstStyle/>
                    <a:p>
                      <a:pPr indent="0" lvl="0" marL="0" marR="0" rtl="0" algn="ctr">
                        <a:spcBef>
                          <a:spcPts val="0"/>
                        </a:spcBef>
                        <a:spcAft>
                          <a:spcPts val="0"/>
                        </a:spcAft>
                        <a:buNone/>
                      </a:pPr>
                      <a:r>
                        <a:rPr lang="en-US" sz="1800"/>
                        <a:t>Klebsiella granulomatis</a:t>
                      </a:r>
                      <a:endParaRPr/>
                    </a:p>
                  </a:txBody>
                  <a:tcPr marT="45725" marB="45725" marR="91450" marL="91450" anchor="ctr"/>
                </a:tc>
                <a:tc>
                  <a:txBody>
                    <a:bodyPr/>
                    <a:lstStyle/>
                    <a:p>
                      <a:pPr indent="0" lvl="0" marL="0" marR="0" rtl="0" algn="ctr">
                        <a:spcBef>
                          <a:spcPts val="0"/>
                        </a:spcBef>
                        <a:spcAft>
                          <a:spcPts val="0"/>
                        </a:spcAft>
                        <a:buNone/>
                      </a:pPr>
                      <a:r>
                        <a:rPr lang="en-US" sz="1800"/>
                        <a:t>Chlamydia trachomatis L1,L2,L3</a:t>
                      </a:r>
                      <a:endParaRPr/>
                    </a:p>
                  </a:txBody>
                  <a:tcPr marT="45725" marB="45725" marR="91450" marL="91450" anchor="ctr"/>
                </a:tc>
              </a:tr>
              <a:tr h="720625">
                <a:tc>
                  <a:txBody>
                    <a:bodyPr/>
                    <a:lstStyle/>
                    <a:p>
                      <a:pPr indent="0" lvl="0" marL="0" marR="0" rtl="0" algn="ctr">
                        <a:spcBef>
                          <a:spcPts val="0"/>
                        </a:spcBef>
                        <a:spcAft>
                          <a:spcPts val="0"/>
                        </a:spcAft>
                        <a:buNone/>
                      </a:pPr>
                      <a:r>
                        <a:rPr b="1" lang="en-US" sz="1800"/>
                        <a:t>Ulcer</a:t>
                      </a:r>
                      <a:endParaRPr/>
                    </a:p>
                  </a:txBody>
                  <a:tcPr marT="45725" marB="45725" marR="91450" marL="91450" anchor="ctr"/>
                </a:tc>
                <a:tc>
                  <a:txBody>
                    <a:bodyPr/>
                    <a:lstStyle/>
                    <a:p>
                      <a:pPr indent="0" lvl="0" marL="0" marR="0" rtl="0" algn="ctr">
                        <a:spcBef>
                          <a:spcPts val="0"/>
                        </a:spcBef>
                        <a:spcAft>
                          <a:spcPts val="0"/>
                        </a:spcAft>
                        <a:buNone/>
                      </a:pPr>
                      <a:r>
                        <a:rPr lang="en-US" sz="1800"/>
                        <a:t>Grouped vesicles mixed with small ulcers with a history of similar lesions</a:t>
                      </a:r>
                      <a:endParaRPr/>
                    </a:p>
                  </a:txBody>
                  <a:tcPr marT="45725" marB="45725" marR="91450" marL="91450" anchor="ctr"/>
                </a:tc>
                <a:tc>
                  <a:txBody>
                    <a:bodyPr/>
                    <a:lstStyle/>
                    <a:p>
                      <a:pPr indent="0" lvl="0" marL="0" marR="0" rtl="0" algn="ctr">
                        <a:spcBef>
                          <a:spcPts val="0"/>
                        </a:spcBef>
                        <a:spcAft>
                          <a:spcPts val="0"/>
                        </a:spcAft>
                        <a:buNone/>
                      </a:pPr>
                      <a:r>
                        <a:rPr lang="en-US" sz="1800"/>
                        <a:t>Painless, minimally tender ulcer</a:t>
                      </a:r>
                      <a:endParaRPr/>
                    </a:p>
                  </a:txBody>
                  <a:tcPr marT="45725" marB="45725" marR="91450" marL="91450" anchor="ctr"/>
                </a:tc>
                <a:tc>
                  <a:txBody>
                    <a:bodyPr/>
                    <a:lstStyle/>
                    <a:p>
                      <a:pPr indent="0" lvl="0" marL="0" marR="0" rtl="0" algn="ctr">
                        <a:spcBef>
                          <a:spcPts val="0"/>
                        </a:spcBef>
                        <a:spcAft>
                          <a:spcPts val="0"/>
                        </a:spcAft>
                        <a:buNone/>
                      </a:pPr>
                      <a:r>
                        <a:rPr lang="en-US" sz="1800"/>
                        <a:t>1-3 extremely painful ulcers</a:t>
                      </a:r>
                      <a:endParaRPr/>
                    </a:p>
                  </a:txBody>
                  <a:tcPr marT="45725" marB="45725" marR="91450" marL="91450" anchor="ctr"/>
                </a:tc>
                <a:tc>
                  <a:txBody>
                    <a:bodyPr/>
                    <a:lstStyle/>
                    <a:p>
                      <a:pPr indent="0" lvl="0" marL="0" marR="0" rtl="0" algn="ctr">
                        <a:spcBef>
                          <a:spcPts val="0"/>
                        </a:spcBef>
                        <a:spcAft>
                          <a:spcPts val="0"/>
                        </a:spcAft>
                        <a:buClr>
                          <a:schemeClr val="dk1"/>
                        </a:buClr>
                        <a:buSzPts val="1800"/>
                        <a:buFont typeface="Arial"/>
                        <a:buNone/>
                      </a:pPr>
                      <a:r>
                        <a:rPr lang="en-US" sz="1800"/>
                        <a:t>Extensive &amp; progressive ulcerative lesions </a:t>
                      </a:r>
                      <a:endParaRPr/>
                    </a:p>
                  </a:txBody>
                  <a:tcPr marT="45725" marB="45725" marR="91450" marL="91450" anchor="ctr"/>
                </a:tc>
                <a:tc>
                  <a:txBody>
                    <a:bodyPr/>
                    <a:lstStyle/>
                    <a:p>
                      <a:pPr indent="0" lvl="0" marL="0" marR="0" rtl="0" algn="ctr">
                        <a:spcBef>
                          <a:spcPts val="0"/>
                        </a:spcBef>
                        <a:spcAft>
                          <a:spcPts val="0"/>
                        </a:spcAft>
                        <a:buNone/>
                      </a:pPr>
                      <a:r>
                        <a:rPr lang="en-US" sz="1800"/>
                        <a:t>Small &amp; shallow ulcers</a:t>
                      </a:r>
                      <a:endParaRPr sz="1800"/>
                    </a:p>
                  </a:txBody>
                  <a:tcPr marT="45725" marB="45725" marR="91450" marL="91450" anchor="ctr"/>
                </a:tc>
              </a:tr>
              <a:tr h="720625">
                <a:tc>
                  <a:txBody>
                    <a:bodyPr/>
                    <a:lstStyle/>
                    <a:p>
                      <a:pPr indent="0" lvl="0" marL="0" marR="0" rtl="0" algn="ctr">
                        <a:spcBef>
                          <a:spcPts val="0"/>
                        </a:spcBef>
                        <a:spcAft>
                          <a:spcPts val="0"/>
                        </a:spcAft>
                        <a:buNone/>
                      </a:pPr>
                      <a:r>
                        <a:rPr b="1" lang="en-US" sz="1800"/>
                        <a:t>Inguinal lymph node</a:t>
                      </a:r>
                      <a:endParaRPr/>
                    </a:p>
                  </a:txBody>
                  <a:tcPr marT="45725" marB="45725" marR="91450" marL="91450" anchor="ctr"/>
                </a:tc>
                <a:tc>
                  <a:txBody>
                    <a:bodyPr/>
                    <a:lstStyle/>
                    <a:p>
                      <a:pPr indent="0" lvl="0" marL="0" marR="0" rtl="0" algn="ctr">
                        <a:spcBef>
                          <a:spcPts val="0"/>
                        </a:spcBef>
                        <a:spcAft>
                          <a:spcPts val="0"/>
                        </a:spcAft>
                        <a:buNone/>
                      </a:pPr>
                      <a:r>
                        <a:rPr lang="en-US" sz="1800"/>
                        <a:t>Lymphadenopathy indicates 2ndry infection of ulcer</a:t>
                      </a:r>
                      <a:endParaRPr/>
                    </a:p>
                  </a:txBody>
                  <a:tcPr marT="45725" marB="45725" marR="91450" marL="91450" anchor="ctr"/>
                </a:tc>
                <a:tc>
                  <a:txBody>
                    <a:bodyPr/>
                    <a:lstStyle/>
                    <a:p>
                      <a:pPr indent="0" lvl="0" marL="0" marR="0" rtl="0" algn="ctr">
                        <a:spcBef>
                          <a:spcPts val="0"/>
                        </a:spcBef>
                        <a:spcAft>
                          <a:spcPts val="0"/>
                        </a:spcAft>
                        <a:buNone/>
                      </a:pPr>
                      <a:r>
                        <a:rPr lang="en-US" sz="1800"/>
                        <a:t>Tender inguinal lymphadenopathy</a:t>
                      </a:r>
                      <a:endParaRPr/>
                    </a:p>
                  </a:txBody>
                  <a:tcPr marT="45725" marB="45725" marR="91450" marL="91450" anchor="ctr"/>
                </a:tc>
                <a:tc>
                  <a:txBody>
                    <a:bodyPr/>
                    <a:lstStyle/>
                    <a:p>
                      <a:pPr indent="0" lvl="0" marL="0" marR="0" rtl="0" algn="ctr">
                        <a:spcBef>
                          <a:spcPts val="0"/>
                        </a:spcBef>
                        <a:spcAft>
                          <a:spcPts val="0"/>
                        </a:spcAft>
                        <a:buNone/>
                      </a:pPr>
                      <a:r>
                        <a:rPr lang="en-US" sz="1800"/>
                        <a:t>Tender inguinal lymphadenopathy</a:t>
                      </a:r>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1800"/>
                        <a:buFont typeface="Arial"/>
                        <a:buNone/>
                      </a:pPr>
                      <a:r>
                        <a:rPr lang="en-US" sz="1800"/>
                        <a:t>Without lymphadenopathy</a:t>
                      </a:r>
                      <a:endParaRPr/>
                    </a:p>
                  </a:txBody>
                  <a:tcPr marT="45725" marB="45725" marR="91450" marL="91450" anchor="ctr"/>
                </a:tc>
                <a:tc>
                  <a:txBody>
                    <a:bodyPr/>
                    <a:lstStyle/>
                    <a:p>
                      <a:pPr indent="0" lvl="0" marL="0" marR="0" rtl="0" algn="ctr">
                        <a:spcBef>
                          <a:spcPts val="0"/>
                        </a:spcBef>
                        <a:spcAft>
                          <a:spcPts val="0"/>
                        </a:spcAft>
                        <a:buNone/>
                      </a:pPr>
                      <a:r>
                        <a:rPr lang="en-US" sz="1800"/>
                        <a:t>Large, painful, coalesced inguinal lymph nodes ('buboes')</a:t>
                      </a:r>
                      <a:endParaRPr sz="1800"/>
                    </a:p>
                  </a:txBody>
                  <a:tcPr marT="45725" marB="45725" marR="91450" marL="91450" anchor="ctr"/>
                </a:tc>
              </a:tr>
              <a:tr h="554325">
                <a:tc>
                  <a:txBody>
                    <a:bodyPr/>
                    <a:lstStyle/>
                    <a:p>
                      <a:pPr indent="0" lvl="0" marL="0" marR="0" rtl="0" algn="ctr">
                        <a:spcBef>
                          <a:spcPts val="0"/>
                        </a:spcBef>
                        <a:spcAft>
                          <a:spcPts val="0"/>
                        </a:spcAft>
                        <a:buNone/>
                      </a:pPr>
                      <a:r>
                        <a:rPr b="1" lang="en-US" sz="1800"/>
                        <a:t>Diagnosis</a:t>
                      </a:r>
                      <a:endParaRPr/>
                    </a:p>
                  </a:txBody>
                  <a:tcPr marT="45725" marB="45725" marR="91450" marL="91450" anchor="ctr"/>
                </a:tc>
                <a:tc>
                  <a:txBody>
                    <a:bodyPr/>
                    <a:lstStyle/>
                    <a:p>
                      <a:pPr indent="0" lvl="0" marL="0" marR="0" rtl="0" algn="ctr">
                        <a:spcBef>
                          <a:spcPts val="0"/>
                        </a:spcBef>
                        <a:spcAft>
                          <a:spcPts val="0"/>
                        </a:spcAft>
                        <a:buNone/>
                      </a:pPr>
                      <a:r>
                        <a:rPr lang="en-US" sz="1800"/>
                        <a:t>Culture, Tzanck smears, PCR</a:t>
                      </a:r>
                      <a:endParaRPr/>
                    </a:p>
                  </a:txBody>
                  <a:tcPr marT="45725" marB="45725" marR="91450" marL="91450" anchor="ctr"/>
                </a:tc>
                <a:tc>
                  <a:txBody>
                    <a:bodyPr/>
                    <a:lstStyle/>
                    <a:p>
                      <a:pPr indent="0" lvl="0" marL="0" marR="0" rtl="0" algn="ctr">
                        <a:spcBef>
                          <a:spcPts val="0"/>
                        </a:spcBef>
                        <a:spcAft>
                          <a:spcPts val="0"/>
                        </a:spcAft>
                        <a:buNone/>
                      </a:pPr>
                      <a:r>
                        <a:rPr lang="en-US" sz="1800"/>
                        <a:t>Dark-field microscopy, VDRL or RPR, FTA-ABS &amp; TPPA</a:t>
                      </a:r>
                      <a:endParaRPr/>
                    </a:p>
                  </a:txBody>
                  <a:tcPr marT="45725" marB="45725" marR="91450" marL="91450" anchor="ctr"/>
                </a:tc>
                <a:tc>
                  <a:txBody>
                    <a:bodyPr/>
                    <a:lstStyle/>
                    <a:p>
                      <a:pPr indent="0" lvl="0" marL="0" marR="0" rtl="0" algn="ctr">
                        <a:spcBef>
                          <a:spcPts val="0"/>
                        </a:spcBef>
                        <a:spcAft>
                          <a:spcPts val="0"/>
                        </a:spcAft>
                        <a:buNone/>
                      </a:pPr>
                      <a:r>
                        <a:rPr lang="en-US" sz="1800"/>
                        <a:t>Culture for H.ducreyi</a:t>
                      </a:r>
                      <a:endParaRPr/>
                    </a:p>
                  </a:txBody>
                  <a:tcPr marT="45725" marB="45725" marR="91450" marL="91450" anchor="ctr"/>
                </a:tc>
                <a:tc>
                  <a:txBody>
                    <a:bodyPr/>
                    <a:lstStyle/>
                    <a:p>
                      <a:pPr indent="0" lvl="0" marL="0" marR="0" rtl="0" algn="ctr">
                        <a:spcBef>
                          <a:spcPts val="0"/>
                        </a:spcBef>
                        <a:spcAft>
                          <a:spcPts val="0"/>
                        </a:spcAft>
                        <a:buNone/>
                      </a:pPr>
                      <a:r>
                        <a:rPr lang="en-US" sz="1800">
                          <a:solidFill>
                            <a:srgbClr val="002060"/>
                          </a:solidFill>
                        </a:rPr>
                        <a:t>Culture, Biopsy</a:t>
                      </a:r>
                      <a:endParaRPr/>
                    </a:p>
                  </a:txBody>
                  <a:tcPr marT="45725" marB="45725" marR="91450" marL="91450" anchor="ctr"/>
                </a:tc>
                <a:tc>
                  <a:txBody>
                    <a:bodyPr/>
                    <a:lstStyle/>
                    <a:p>
                      <a:pPr indent="0" lvl="0" marL="0" marR="0" rtl="0" algn="ctr">
                        <a:spcBef>
                          <a:spcPts val="0"/>
                        </a:spcBef>
                        <a:spcAft>
                          <a:spcPts val="0"/>
                        </a:spcAft>
                        <a:buNone/>
                      </a:pPr>
                      <a:r>
                        <a:rPr lang="en-US" sz="1800">
                          <a:solidFill>
                            <a:srgbClr val="002060"/>
                          </a:solidFill>
                        </a:rPr>
                        <a:t> NAAT using swabs of the anogenital lesions</a:t>
                      </a:r>
                      <a:endParaRPr/>
                    </a:p>
                  </a:txBody>
                  <a:tcPr marT="45725" marB="45725" marR="91450" marL="91450" anchor="ctr"/>
                </a:tc>
              </a:tr>
              <a:tr h="720625">
                <a:tc>
                  <a:txBody>
                    <a:bodyPr/>
                    <a:lstStyle/>
                    <a:p>
                      <a:pPr indent="0" lvl="0" marL="0" marR="0" rtl="0" algn="ctr">
                        <a:spcBef>
                          <a:spcPts val="0"/>
                        </a:spcBef>
                        <a:spcAft>
                          <a:spcPts val="0"/>
                        </a:spcAft>
                        <a:buNone/>
                      </a:pPr>
                      <a:r>
                        <a:rPr b="1" lang="en-US" sz="1800"/>
                        <a:t>Treatment</a:t>
                      </a:r>
                      <a:endParaRPr/>
                    </a:p>
                  </a:txBody>
                  <a:tcPr marT="45725" marB="45725" marR="91450" marL="91450" anchor="ctr"/>
                </a:tc>
                <a:tc>
                  <a:txBody>
                    <a:bodyPr/>
                    <a:lstStyle/>
                    <a:p>
                      <a:pPr indent="0" lvl="0" marL="0" marR="0" rtl="0" algn="ctr">
                        <a:spcBef>
                          <a:spcPts val="0"/>
                        </a:spcBef>
                        <a:spcAft>
                          <a:spcPts val="0"/>
                        </a:spcAft>
                        <a:buNone/>
                      </a:pPr>
                      <a:r>
                        <a:rPr lang="en-US" sz="1800"/>
                        <a:t>1</a:t>
                      </a:r>
                      <a:r>
                        <a:rPr baseline="30000" lang="en-US" sz="1800"/>
                        <a:t>st</a:t>
                      </a:r>
                      <a:r>
                        <a:rPr lang="en-US" sz="1800"/>
                        <a:t> episode is treated with acyclovir, famciclovir</a:t>
                      </a:r>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1800"/>
                        <a:buFont typeface="Calibri"/>
                        <a:buNone/>
                      </a:pPr>
                      <a:r>
                        <a:rPr lang="en-US" sz="1800"/>
                        <a:t>Benzathine</a:t>
                      </a:r>
                      <a:endParaRPr/>
                    </a:p>
                    <a:p>
                      <a:pPr indent="0" lvl="0" marL="0" marR="0" rtl="0" algn="ctr">
                        <a:lnSpc>
                          <a:spcPct val="100000"/>
                        </a:lnSpc>
                        <a:spcBef>
                          <a:spcPts val="0"/>
                        </a:spcBef>
                        <a:spcAft>
                          <a:spcPts val="0"/>
                        </a:spcAft>
                        <a:buClr>
                          <a:schemeClr val="dk1"/>
                        </a:buClr>
                        <a:buSzPts val="1800"/>
                        <a:buFont typeface="Calibri"/>
                        <a:buNone/>
                      </a:pPr>
                      <a:r>
                        <a:rPr lang="en-US" sz="1800"/>
                        <a:t>Penicillin G</a:t>
                      </a:r>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1800"/>
                        <a:buFont typeface="Calibri"/>
                        <a:buNone/>
                      </a:pPr>
                      <a:r>
                        <a:rPr lang="en-US" sz="1800"/>
                        <a:t>Azithromycin, Ceftriaxone, Erythromycin, Ciprofloxacin</a:t>
                      </a:r>
                      <a:endParaRPr/>
                    </a:p>
                  </a:txBody>
                  <a:tcPr marT="45725" marB="45725" marR="91450" marL="91450" anchor="ctr"/>
                </a:tc>
                <a:tc>
                  <a:txBody>
                    <a:bodyPr/>
                    <a:lstStyle/>
                    <a:p>
                      <a:pPr indent="0" lvl="0" marL="0" marR="0" rtl="0" algn="ctr">
                        <a:spcBef>
                          <a:spcPts val="0"/>
                        </a:spcBef>
                        <a:spcAft>
                          <a:spcPts val="0"/>
                        </a:spcAft>
                        <a:buNone/>
                      </a:pPr>
                      <a:r>
                        <a:rPr lang="en-US" sz="1800">
                          <a:solidFill>
                            <a:srgbClr val="002060"/>
                          </a:solidFill>
                        </a:rPr>
                        <a:t>First line: Azithromycin</a:t>
                      </a:r>
                      <a:endParaRPr/>
                    </a:p>
                  </a:txBody>
                  <a:tcPr marT="45725" marB="45725" marR="91450" marL="91450" anchor="ctr"/>
                </a:tc>
                <a:tc>
                  <a:txBody>
                    <a:bodyPr/>
                    <a:lstStyle/>
                    <a:p>
                      <a:pPr indent="0" lvl="0" marL="0" marR="0" rtl="0" algn="ctr">
                        <a:spcBef>
                          <a:spcPts val="0"/>
                        </a:spcBef>
                        <a:spcAft>
                          <a:spcPts val="0"/>
                        </a:spcAft>
                        <a:buNone/>
                      </a:pPr>
                      <a:r>
                        <a:rPr lang="en-US" sz="1800">
                          <a:solidFill>
                            <a:srgbClr val="002060"/>
                          </a:solidFill>
                        </a:rPr>
                        <a:t>Doxycycline or erythromycin</a:t>
                      </a:r>
                      <a:endParaRPr/>
                    </a:p>
                  </a:txBody>
                  <a:tcPr marT="45725" marB="45725" marR="91450" marL="91450" anchor="ctr"/>
                </a:tc>
              </a:tr>
            </a:tbl>
          </a:graphicData>
        </a:graphic>
      </p:graphicFrame>
      <p:graphicFrame>
        <p:nvGraphicFramePr>
          <p:cNvPr id="2919" name="Google Shape;2919;p344"/>
          <p:cNvGraphicFramePr/>
          <p:nvPr/>
        </p:nvGraphicFramePr>
        <p:xfrm>
          <a:off x="0" y="0"/>
          <a:ext cx="3000000" cy="3000000"/>
        </p:xfrm>
        <a:graphic>
          <a:graphicData uri="http://schemas.openxmlformats.org/drawingml/2006/table">
            <a:tbl>
              <a:tblPr bandRow="1" firstRow="1">
                <a:noFill/>
                <a:tableStyleId>{6455E37F-15AD-4C7A-A259-15060B4E93F8}</a:tableStyleId>
              </a:tblPr>
              <a:tblGrid>
                <a:gridCol w="12192000"/>
              </a:tblGrid>
              <a:tr h="370850">
                <a:tc>
                  <a:txBody>
                    <a:bodyPr/>
                    <a:lstStyle/>
                    <a:p>
                      <a:pPr indent="0" lvl="0" marL="0" marR="0" rtl="0" algn="ctr">
                        <a:spcBef>
                          <a:spcPts val="0"/>
                        </a:spcBef>
                        <a:spcAft>
                          <a:spcPts val="0"/>
                        </a:spcAft>
                        <a:buNone/>
                      </a:pPr>
                      <a:r>
                        <a:rPr lang="en-US" sz="2400"/>
                        <a:t>Genital Ulcers</a:t>
                      </a:r>
                      <a:endParaRPr/>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548135"/>
                    </a:solidFill>
                  </a:tcPr>
                </a:tc>
              </a:tr>
            </a:tbl>
          </a:graphicData>
        </a:graphic>
      </p:graphicFrame>
      <p:sp>
        <p:nvSpPr>
          <p:cNvPr id="2920" name="Google Shape;2920;p344"/>
          <p:cNvSpPr txBox="1"/>
          <p:nvPr/>
        </p:nvSpPr>
        <p:spPr>
          <a:xfrm>
            <a:off x="0" y="6211669"/>
            <a:ext cx="11001984"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Note</a:t>
            </a:r>
            <a:r>
              <a:rPr lang="en-US" sz="1800">
                <a:solidFill>
                  <a:schemeClr val="dk1"/>
                </a:solidFill>
                <a:latin typeface="Calibri"/>
                <a:ea typeface="Calibri"/>
                <a:cs typeface="Calibri"/>
                <a:sym typeface="Calibri"/>
              </a:rPr>
              <a:t>: Herpes is relative indication for cesarean section (presence of maternal lesions within 6 weeks of birth in the absence of ruptured membranes, spontaneous ROM &gt;&gt;6 hours)</a:t>
            </a:r>
            <a:endParaRPr/>
          </a:p>
        </p:txBody>
      </p:sp>
    </p:spTree>
  </p:cSld>
  <p:clrMapOvr>
    <a:masterClrMapping/>
  </p:clrMapOvr>
</p:sld>
</file>

<file path=ppt/slides/slide3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4" name="Shape 2924"/>
        <p:cNvGrpSpPr/>
        <p:nvPr/>
      </p:nvGrpSpPr>
      <p:grpSpPr>
        <a:xfrm>
          <a:off x="0" y="0"/>
          <a:ext cx="0" cy="0"/>
          <a:chOff x="0" y="0"/>
          <a:chExt cx="0" cy="0"/>
        </a:xfrm>
      </p:grpSpPr>
      <p:sp>
        <p:nvSpPr>
          <p:cNvPr id="2925" name="Google Shape;2925;p345"/>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Genital ulcers</a:t>
            </a:r>
            <a:endParaRPr/>
          </a:p>
        </p:txBody>
      </p:sp>
      <p:pic>
        <p:nvPicPr>
          <p:cNvPr descr="img4.jpg" id="2926" name="Google Shape;2926;p345"/>
          <p:cNvPicPr preferRelativeResize="0"/>
          <p:nvPr/>
        </p:nvPicPr>
        <p:blipFill rotWithShape="1">
          <a:blip r:embed="rId3">
            <a:alphaModFix/>
          </a:blip>
          <a:srcRect b="0" l="0" r="7926" t="0"/>
          <a:stretch/>
        </p:blipFill>
        <p:spPr>
          <a:xfrm>
            <a:off x="838200" y="1286558"/>
            <a:ext cx="5961434" cy="4890405"/>
          </a:xfrm>
          <a:prstGeom prst="rect">
            <a:avLst/>
          </a:prstGeom>
          <a:noFill/>
          <a:ln>
            <a:noFill/>
          </a:ln>
          <a:effectLst>
            <a:outerShdw blurRad="292100" rotWithShape="0" algn="tl" dir="2700000" dist="139700">
              <a:srgbClr val="333333">
                <a:alpha val="64705"/>
              </a:srgbClr>
            </a:outerShdw>
          </a:effectLst>
        </p:spPr>
      </p:pic>
      <p:grpSp>
        <p:nvGrpSpPr>
          <p:cNvPr id="2927" name="Google Shape;2927;p345"/>
          <p:cNvGrpSpPr/>
          <p:nvPr/>
        </p:nvGrpSpPr>
        <p:grpSpPr>
          <a:xfrm>
            <a:off x="7001673" y="1305025"/>
            <a:ext cx="4352128" cy="4871937"/>
            <a:chOff x="7001673" y="1305025"/>
            <a:chExt cx="4352128" cy="4871937"/>
          </a:xfrm>
        </p:grpSpPr>
        <p:pic>
          <p:nvPicPr>
            <p:cNvPr descr="lgv250.jpg" id="2928" name="Google Shape;2928;p345"/>
            <p:cNvPicPr preferRelativeResize="0"/>
            <p:nvPr/>
          </p:nvPicPr>
          <p:blipFill rotWithShape="1">
            <a:blip r:embed="rId4">
              <a:alphaModFix/>
            </a:blip>
            <a:srcRect b="2582" l="1892" r="1841" t="1603"/>
            <a:stretch/>
          </p:blipFill>
          <p:spPr>
            <a:xfrm>
              <a:off x="7001673" y="1305025"/>
              <a:ext cx="4352128" cy="4871937"/>
            </a:xfrm>
            <a:prstGeom prst="rect">
              <a:avLst/>
            </a:prstGeom>
            <a:noFill/>
            <a:ln>
              <a:noFill/>
            </a:ln>
            <a:effectLst>
              <a:outerShdw blurRad="292100" rotWithShape="0" algn="tl" dir="2700000" dist="139700">
                <a:srgbClr val="333333">
                  <a:alpha val="64705"/>
                </a:srgbClr>
              </a:outerShdw>
            </a:effectLst>
          </p:spPr>
        </p:pic>
        <p:sp>
          <p:nvSpPr>
            <p:cNvPr id="2929" name="Google Shape;2929;p345"/>
            <p:cNvSpPr txBox="1"/>
            <p:nvPr/>
          </p:nvSpPr>
          <p:spPr>
            <a:xfrm>
              <a:off x="7001673" y="5530631"/>
              <a:ext cx="4352127" cy="646331"/>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Inguinal bubo without ulcers indicating Lymphogranuloma venereum</a:t>
              </a:r>
              <a:endParaRPr/>
            </a:p>
          </p:txBody>
        </p:sp>
      </p:grpSp>
    </p:spTree>
  </p:cSld>
  <p:clrMapOvr>
    <a:masterClrMapping/>
  </p:clrMapOvr>
</p:sld>
</file>

<file path=ppt/slides/slide3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3" name="Shape 2933"/>
        <p:cNvGrpSpPr/>
        <p:nvPr/>
      </p:nvGrpSpPr>
      <p:grpSpPr>
        <a:xfrm>
          <a:off x="0" y="0"/>
          <a:ext cx="0" cy="0"/>
          <a:chOff x="0" y="0"/>
          <a:chExt cx="0" cy="0"/>
        </a:xfrm>
      </p:grpSpPr>
      <p:sp>
        <p:nvSpPr>
          <p:cNvPr id="2934" name="Google Shape;2934;p346"/>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Cervicitis</a:t>
            </a:r>
            <a:endParaRPr/>
          </a:p>
        </p:txBody>
      </p:sp>
      <p:sp>
        <p:nvSpPr>
          <p:cNvPr id="2935" name="Google Shape;2935;p346"/>
          <p:cNvSpPr txBox="1"/>
          <p:nvPr>
            <p:ph idx="1" type="body"/>
          </p:nvPr>
        </p:nvSpPr>
        <p:spPr>
          <a:xfrm>
            <a:off x="838200" y="1305026"/>
            <a:ext cx="10515600" cy="487375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800"/>
              <a:buChar char="❖"/>
            </a:pPr>
            <a:r>
              <a:rPr b="1" lang="en-US"/>
              <a:t>Cervix epithelium</a:t>
            </a:r>
            <a:endParaRPr/>
          </a:p>
          <a:p>
            <a:pPr indent="-228600" lvl="1" marL="685800" rtl="0" algn="l">
              <a:lnSpc>
                <a:spcPct val="90000"/>
              </a:lnSpc>
              <a:spcBef>
                <a:spcPts val="500"/>
              </a:spcBef>
              <a:spcAft>
                <a:spcPts val="0"/>
              </a:spcAft>
              <a:buClr>
                <a:srgbClr val="45515E"/>
              </a:buClr>
              <a:buSzPts val="2400"/>
              <a:buChar char="o"/>
            </a:pPr>
            <a:r>
              <a:rPr b="1" lang="en-US"/>
              <a:t>Ectocervix</a:t>
            </a:r>
            <a:r>
              <a:rPr lang="en-US"/>
              <a:t>: Stratified squamous epithelium, nonkeratinized</a:t>
            </a:r>
            <a:endParaRPr/>
          </a:p>
          <a:p>
            <a:pPr indent="-228600" lvl="1" marL="685800" rtl="0" algn="l">
              <a:lnSpc>
                <a:spcPct val="90000"/>
              </a:lnSpc>
              <a:spcBef>
                <a:spcPts val="500"/>
              </a:spcBef>
              <a:spcAft>
                <a:spcPts val="0"/>
              </a:spcAft>
              <a:buClr>
                <a:srgbClr val="45515E"/>
              </a:buClr>
              <a:buSzPts val="2400"/>
              <a:buChar char="o"/>
            </a:pPr>
            <a:r>
              <a:rPr b="1" lang="en-US"/>
              <a:t>Transformation zone</a:t>
            </a:r>
            <a:r>
              <a:rPr lang="en-US"/>
              <a:t>: Squamocolumnar junction</a:t>
            </a:r>
            <a:endParaRPr>
              <a:solidFill>
                <a:schemeClr val="lt1"/>
              </a:solidFill>
              <a:highlight>
                <a:srgbClr val="C0C0C0"/>
              </a:highlight>
            </a:endParaRPr>
          </a:p>
          <a:p>
            <a:pPr indent="-228600" lvl="1" marL="685800" rtl="0" algn="l">
              <a:lnSpc>
                <a:spcPct val="90000"/>
              </a:lnSpc>
              <a:spcBef>
                <a:spcPts val="500"/>
              </a:spcBef>
              <a:spcAft>
                <a:spcPts val="0"/>
              </a:spcAft>
              <a:buClr>
                <a:srgbClr val="45515E"/>
              </a:buClr>
              <a:buSzPts val="2400"/>
              <a:buChar char="o"/>
            </a:pPr>
            <a:r>
              <a:rPr b="1" lang="en-US"/>
              <a:t>Endocervix</a:t>
            </a:r>
            <a:r>
              <a:rPr lang="en-US"/>
              <a:t>: Simple columnar epithelium</a:t>
            </a:r>
            <a:endParaRPr/>
          </a:p>
          <a:p>
            <a:pPr indent="-228600" lvl="0" marL="228600" rtl="0" algn="l">
              <a:lnSpc>
                <a:spcPct val="90000"/>
              </a:lnSpc>
              <a:spcBef>
                <a:spcPts val="1000"/>
              </a:spcBef>
              <a:spcAft>
                <a:spcPts val="0"/>
              </a:spcAft>
              <a:buClr>
                <a:srgbClr val="45515E"/>
              </a:buClr>
              <a:buSzPts val="2800"/>
              <a:buChar char="❖"/>
            </a:pPr>
            <a:r>
              <a:rPr b="1" lang="en-US"/>
              <a:t>Cervicitis</a:t>
            </a:r>
            <a:endParaRPr/>
          </a:p>
          <a:p>
            <a:pPr indent="-228600" lvl="1" marL="685800" rtl="0" algn="l">
              <a:lnSpc>
                <a:spcPct val="90000"/>
              </a:lnSpc>
              <a:spcBef>
                <a:spcPts val="500"/>
              </a:spcBef>
              <a:spcAft>
                <a:spcPts val="0"/>
              </a:spcAft>
              <a:buClr>
                <a:srgbClr val="45515E"/>
              </a:buClr>
              <a:buSzPts val="2400"/>
              <a:buChar char="o"/>
            </a:pPr>
            <a:r>
              <a:rPr b="1" lang="en-US"/>
              <a:t>Ectocervix</a:t>
            </a:r>
            <a:r>
              <a:rPr lang="en-US"/>
              <a:t>: Can be infected by the same microorganisms that are responsible for vaginitis</a:t>
            </a:r>
            <a:endParaRPr/>
          </a:p>
          <a:p>
            <a:pPr indent="-228600" lvl="1" marL="685800" rtl="0" algn="l">
              <a:lnSpc>
                <a:spcPct val="90000"/>
              </a:lnSpc>
              <a:spcBef>
                <a:spcPts val="500"/>
              </a:spcBef>
              <a:spcAft>
                <a:spcPts val="0"/>
              </a:spcAft>
              <a:buClr>
                <a:srgbClr val="45515E"/>
              </a:buClr>
              <a:buSzPts val="2400"/>
              <a:buChar char="o"/>
            </a:pPr>
            <a:r>
              <a:rPr b="1" lang="en-US"/>
              <a:t>Endocervix</a:t>
            </a:r>
            <a:r>
              <a:rPr lang="en-US"/>
              <a:t>: can only be infected by N.gonorrheae &amp; C.</a:t>
            </a:r>
            <a:r>
              <a:rPr lang="en-US" sz="2400"/>
              <a:t>trachomatis</a:t>
            </a:r>
            <a:endParaRPr/>
          </a:p>
        </p:txBody>
      </p:sp>
      <p:pic>
        <p:nvPicPr>
          <p:cNvPr id="2936" name="Google Shape;2936;p346"/>
          <p:cNvPicPr preferRelativeResize="0"/>
          <p:nvPr/>
        </p:nvPicPr>
        <p:blipFill rotWithShape="1">
          <a:blip r:embed="rId3">
            <a:alphaModFix/>
          </a:blip>
          <a:srcRect b="0" l="0" r="0" t="0"/>
          <a:stretch/>
        </p:blipFill>
        <p:spPr>
          <a:xfrm>
            <a:off x="9594613" y="1305025"/>
            <a:ext cx="1759187" cy="1759187"/>
          </a:xfrm>
          <a:prstGeom prst="rect">
            <a:avLst/>
          </a:prstGeom>
          <a:noFill/>
          <a:ln>
            <a:noFill/>
          </a:ln>
        </p:spPr>
      </p:pic>
      <p:pic>
        <p:nvPicPr>
          <p:cNvPr id="2937" name="Google Shape;2937;p346"/>
          <p:cNvPicPr preferRelativeResize="0"/>
          <p:nvPr/>
        </p:nvPicPr>
        <p:blipFill rotWithShape="1">
          <a:blip r:embed="rId4">
            <a:alphaModFix/>
          </a:blip>
          <a:srcRect b="0" l="0" r="0" t="0"/>
          <a:stretch/>
        </p:blipFill>
        <p:spPr>
          <a:xfrm>
            <a:off x="7613023" y="2213802"/>
            <a:ext cx="257025" cy="257025"/>
          </a:xfrm>
          <a:prstGeom prst="rect">
            <a:avLst/>
          </a:prstGeom>
          <a:noFill/>
          <a:ln>
            <a:noFill/>
          </a:ln>
        </p:spPr>
      </p:pic>
    </p:spTree>
  </p:cSld>
  <p:clrMapOvr>
    <a:masterClrMapping/>
  </p:clrMapOvr>
</p:sld>
</file>

<file path=ppt/slides/slide3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1" name="Shape 2941"/>
        <p:cNvGrpSpPr/>
        <p:nvPr/>
      </p:nvGrpSpPr>
      <p:grpSpPr>
        <a:xfrm>
          <a:off x="0" y="0"/>
          <a:ext cx="0" cy="0"/>
          <a:chOff x="0" y="0"/>
          <a:chExt cx="0" cy="0"/>
        </a:xfrm>
      </p:grpSpPr>
      <p:sp>
        <p:nvSpPr>
          <p:cNvPr id="2942" name="Google Shape;2942;p347"/>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Diagnosis of cervicitis</a:t>
            </a:r>
            <a:endParaRPr/>
          </a:p>
        </p:txBody>
      </p:sp>
      <p:sp>
        <p:nvSpPr>
          <p:cNvPr id="2943" name="Google Shape;2943;p347"/>
          <p:cNvSpPr txBox="1"/>
          <p:nvPr>
            <p:ph idx="1" type="body"/>
          </p:nvPr>
        </p:nvSpPr>
        <p:spPr>
          <a:xfrm>
            <a:off x="838200" y="1305026"/>
            <a:ext cx="7292902" cy="487193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45515E"/>
              </a:buClr>
              <a:buSzPts val="2400"/>
              <a:buChar char="❖"/>
            </a:pPr>
            <a:r>
              <a:rPr lang="en-US" sz="2400"/>
              <a:t>Based on the finding of a purulent endocervical discharge, generally yellow or green in color (mucopus) </a:t>
            </a:r>
            <a:endParaRPr/>
          </a:p>
          <a:p>
            <a:pPr indent="-228600" lvl="0" marL="228600" rtl="0" algn="l">
              <a:lnSpc>
                <a:spcPct val="90000"/>
              </a:lnSpc>
              <a:spcBef>
                <a:spcPts val="1000"/>
              </a:spcBef>
              <a:spcAft>
                <a:spcPts val="0"/>
              </a:spcAft>
              <a:buClr>
                <a:srgbClr val="45515E"/>
              </a:buClr>
              <a:buSzPts val="2400"/>
              <a:buChar char="❖"/>
            </a:pPr>
            <a:r>
              <a:rPr lang="en-US" sz="2400"/>
              <a:t>A purulent or mucopurulent endocervical exudate visible in the endocervical canal or on an endocervical swab specimen </a:t>
            </a:r>
            <a:endParaRPr/>
          </a:p>
          <a:p>
            <a:pPr indent="-228600" lvl="0" marL="228600" rtl="0" algn="l">
              <a:lnSpc>
                <a:spcPct val="90000"/>
              </a:lnSpc>
              <a:spcBef>
                <a:spcPts val="1000"/>
              </a:spcBef>
              <a:spcAft>
                <a:spcPts val="0"/>
              </a:spcAft>
              <a:buClr>
                <a:srgbClr val="45515E"/>
              </a:buClr>
              <a:buSzPts val="2400"/>
              <a:buChar char="❖"/>
            </a:pPr>
            <a:r>
              <a:rPr lang="en-US" sz="2400"/>
              <a:t>Sustained endocervical bleeding easily induced by gentle passage of a cotton swab through the cervical os</a:t>
            </a:r>
            <a:endParaRPr/>
          </a:p>
          <a:p>
            <a:pPr indent="-228600" lvl="0" marL="228600" rtl="0" algn="l">
              <a:lnSpc>
                <a:spcPct val="90000"/>
              </a:lnSpc>
              <a:spcBef>
                <a:spcPts val="1000"/>
              </a:spcBef>
              <a:spcAft>
                <a:spcPts val="0"/>
              </a:spcAft>
              <a:buClr>
                <a:srgbClr val="45515E"/>
              </a:buClr>
              <a:buSzPts val="2400"/>
              <a:buChar char="❖"/>
            </a:pPr>
            <a:r>
              <a:rPr lang="en-US" sz="2400"/>
              <a:t>Either or both signs might be present</a:t>
            </a:r>
            <a:endParaRPr/>
          </a:p>
          <a:p>
            <a:pPr indent="-228600" lvl="0" marL="228600" rtl="0" algn="l">
              <a:lnSpc>
                <a:spcPct val="90000"/>
              </a:lnSpc>
              <a:spcBef>
                <a:spcPts val="1000"/>
              </a:spcBef>
              <a:spcAft>
                <a:spcPts val="0"/>
              </a:spcAft>
              <a:buClr>
                <a:srgbClr val="45515E"/>
              </a:buClr>
              <a:buSzPts val="2400"/>
              <a:buChar char="❖"/>
            </a:pPr>
            <a:r>
              <a:rPr lang="en-US" sz="2400"/>
              <a:t>Some patients is asymptomatic, but some women complain of an abnormal vaginal discharge and intermenstrual vaginal bleeding</a:t>
            </a:r>
            <a:endParaRPr/>
          </a:p>
          <a:p>
            <a:pPr indent="-76200" lvl="0" marL="228600" rtl="0" algn="l">
              <a:lnSpc>
                <a:spcPct val="90000"/>
              </a:lnSpc>
              <a:spcBef>
                <a:spcPts val="1000"/>
              </a:spcBef>
              <a:spcAft>
                <a:spcPts val="0"/>
              </a:spcAft>
              <a:buClr>
                <a:srgbClr val="45515E"/>
              </a:buClr>
              <a:buSzPts val="2400"/>
              <a:buNone/>
            </a:pPr>
            <a:r>
              <a:t/>
            </a:r>
            <a:endParaRPr sz="2400"/>
          </a:p>
        </p:txBody>
      </p:sp>
      <p:grpSp>
        <p:nvGrpSpPr>
          <p:cNvPr id="2944" name="Google Shape;2944;p347"/>
          <p:cNvGrpSpPr/>
          <p:nvPr/>
        </p:nvGrpSpPr>
        <p:grpSpPr>
          <a:xfrm>
            <a:off x="8131102" y="1305025"/>
            <a:ext cx="3222697" cy="4745579"/>
            <a:chOff x="8414426" y="1305026"/>
            <a:chExt cx="2939374" cy="4328372"/>
          </a:xfrm>
        </p:grpSpPr>
        <p:pic>
          <p:nvPicPr>
            <p:cNvPr descr="pict6-thumb400.jpg" id="2945" name="Google Shape;2945;p347"/>
            <p:cNvPicPr preferRelativeResize="0"/>
            <p:nvPr/>
          </p:nvPicPr>
          <p:blipFill rotWithShape="1">
            <a:blip r:embed="rId3">
              <a:alphaModFix/>
            </a:blip>
            <a:srcRect b="3797" l="3001" r="2845" t="3531"/>
            <a:stretch/>
          </p:blipFill>
          <p:spPr>
            <a:xfrm>
              <a:off x="8414426" y="1305026"/>
              <a:ext cx="2939374" cy="1967615"/>
            </a:xfrm>
            <a:prstGeom prst="rect">
              <a:avLst/>
            </a:prstGeom>
            <a:noFill/>
            <a:ln>
              <a:noFill/>
            </a:ln>
            <a:effectLst>
              <a:outerShdw blurRad="292100" rotWithShape="0" algn="tl" dir="2700000" dist="139700">
                <a:srgbClr val="333333">
                  <a:alpha val="64705"/>
                </a:srgbClr>
              </a:outerShdw>
            </a:effectLst>
          </p:spPr>
        </p:pic>
        <p:pic>
          <p:nvPicPr>
            <p:cNvPr descr="ØµÙØ±Ø© Ø°Ø§Øª ØµÙØ©" id="2946" name="Google Shape;2946;p347"/>
            <p:cNvPicPr preferRelativeResize="0"/>
            <p:nvPr/>
          </p:nvPicPr>
          <p:blipFill rotWithShape="1">
            <a:blip r:embed="rId4">
              <a:alphaModFix/>
            </a:blip>
            <a:srcRect b="0" l="0" r="0" t="0"/>
            <a:stretch/>
          </p:blipFill>
          <p:spPr>
            <a:xfrm>
              <a:off x="8414426" y="3272641"/>
              <a:ext cx="2939374" cy="2360757"/>
            </a:xfrm>
            <a:prstGeom prst="rect">
              <a:avLst/>
            </a:prstGeom>
            <a:noFill/>
            <a:ln>
              <a:noFill/>
            </a:ln>
            <a:effectLst>
              <a:outerShdw blurRad="292100" rotWithShape="0" algn="tl" dir="2700000" dist="139700">
                <a:srgbClr val="333333">
                  <a:alpha val="64705"/>
                </a:srgbClr>
              </a:outerShdw>
            </a:effectLst>
          </p:spPr>
        </p:pic>
      </p:grpSp>
    </p:spTree>
  </p:cSld>
  <p:clrMapOvr>
    <a:masterClrMapping/>
  </p:clrMapOvr>
</p:sld>
</file>

<file path=ppt/slides/slide3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0" name="Shape 2950"/>
        <p:cNvGrpSpPr/>
        <p:nvPr/>
      </p:nvGrpSpPr>
      <p:grpSpPr>
        <a:xfrm>
          <a:off x="0" y="0"/>
          <a:ext cx="0" cy="0"/>
          <a:chOff x="0" y="0"/>
          <a:chExt cx="0" cy="0"/>
        </a:xfrm>
      </p:grpSpPr>
      <p:sp>
        <p:nvSpPr>
          <p:cNvPr id="2951" name="Google Shape;2951;p348"/>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Cervicitis</a:t>
            </a:r>
            <a:endParaRPr/>
          </a:p>
        </p:txBody>
      </p:sp>
      <p:graphicFrame>
        <p:nvGraphicFramePr>
          <p:cNvPr id="2952" name="Google Shape;2952;p348"/>
          <p:cNvGraphicFramePr/>
          <p:nvPr/>
        </p:nvGraphicFramePr>
        <p:xfrm>
          <a:off x="838200" y="1304925"/>
          <a:ext cx="3000000" cy="3000000"/>
        </p:xfrm>
        <a:graphic>
          <a:graphicData uri="http://schemas.openxmlformats.org/drawingml/2006/table">
            <a:tbl>
              <a:tblPr bandRow="1" firstRow="1">
                <a:noFill/>
                <a:tableStyleId>{6455E37F-15AD-4C7A-A259-15060B4E93F8}</a:tableStyleId>
              </a:tblPr>
              <a:tblGrid>
                <a:gridCol w="4905100"/>
                <a:gridCol w="5610500"/>
              </a:tblGrid>
              <a:tr h="370850">
                <a:tc>
                  <a:txBody>
                    <a:bodyPr/>
                    <a:lstStyle/>
                    <a:p>
                      <a:pPr indent="0" lvl="0" marL="0" marR="0" rtl="0" algn="ctr">
                        <a:spcBef>
                          <a:spcPts val="0"/>
                        </a:spcBef>
                        <a:spcAft>
                          <a:spcPts val="0"/>
                        </a:spcAft>
                        <a:buNone/>
                      </a:pPr>
                      <a:r>
                        <a:rPr lang="en-US" sz="2400"/>
                        <a:t>Chlamydia</a:t>
                      </a:r>
                      <a:endParaRPr/>
                    </a:p>
                  </a:txBody>
                  <a:tcPr marT="45725" marB="45725" marR="91450" marL="91450" anchor="ctr"/>
                </a:tc>
                <a:tc>
                  <a:txBody>
                    <a:bodyPr/>
                    <a:lstStyle/>
                    <a:p>
                      <a:pPr indent="0" lvl="0" marL="0" marR="0" rtl="0" algn="ctr">
                        <a:spcBef>
                          <a:spcPts val="0"/>
                        </a:spcBef>
                        <a:spcAft>
                          <a:spcPts val="0"/>
                        </a:spcAft>
                        <a:buNone/>
                      </a:pPr>
                      <a:r>
                        <a:rPr lang="en-US" sz="2400"/>
                        <a:t>Gonorrhea</a:t>
                      </a:r>
                      <a:endParaRPr/>
                    </a:p>
                  </a:txBody>
                  <a:tcPr marT="45725" marB="45725" marR="91450" marL="91450" anchor="ctr"/>
                </a:tc>
              </a:tr>
              <a:tr h="370850">
                <a:tc>
                  <a:txBody>
                    <a:bodyPr/>
                    <a:lstStyle/>
                    <a:p>
                      <a:pPr indent="0" lvl="0" marL="0" marR="0" rtl="0" algn="ctr">
                        <a:spcBef>
                          <a:spcPts val="0"/>
                        </a:spcBef>
                        <a:spcAft>
                          <a:spcPts val="0"/>
                        </a:spcAft>
                        <a:buNone/>
                      </a:pPr>
                      <a:r>
                        <a:rPr lang="en-US" sz="2000"/>
                        <a:t>Caused by C.trachomatis</a:t>
                      </a:r>
                      <a:endParaRPr/>
                    </a:p>
                  </a:txBody>
                  <a:tcPr marT="45725" marB="45725" marR="91450" marL="91450" anchor="ctr"/>
                </a:tc>
                <a:tc>
                  <a:txBody>
                    <a:bodyPr/>
                    <a:lstStyle/>
                    <a:p>
                      <a:pPr indent="0" lvl="0" marL="0" marR="0" rtl="0" algn="ctr">
                        <a:spcBef>
                          <a:spcPts val="0"/>
                        </a:spcBef>
                        <a:spcAft>
                          <a:spcPts val="0"/>
                        </a:spcAft>
                        <a:buNone/>
                      </a:pPr>
                      <a:r>
                        <a:rPr lang="en-US" sz="2000"/>
                        <a:t>Caused by N.gonorrheae </a:t>
                      </a:r>
                      <a:endParaRPr/>
                    </a:p>
                  </a:txBody>
                  <a:tcPr marT="45725" marB="45725" marR="91450" marL="91450" anchor="ctr"/>
                </a:tc>
              </a:tr>
              <a:tr h="370850">
                <a:tc>
                  <a:txBody>
                    <a:bodyPr/>
                    <a:lstStyle/>
                    <a:p>
                      <a:pPr indent="0" lvl="0" marL="0" marR="0" rtl="0" algn="ctr">
                        <a:spcBef>
                          <a:spcPts val="0"/>
                        </a:spcBef>
                        <a:spcAft>
                          <a:spcPts val="0"/>
                        </a:spcAft>
                        <a:buNone/>
                      </a:pPr>
                      <a:r>
                        <a:rPr lang="en-US" sz="2000"/>
                        <a:t>75% cases asymptomatic</a:t>
                      </a:r>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2000"/>
                        <a:buFont typeface="Calibri"/>
                        <a:buNone/>
                      </a:pPr>
                      <a:r>
                        <a:rPr lang="en-US" sz="2000"/>
                        <a:t>50% cases asymptomatic</a:t>
                      </a:r>
                      <a:endParaRPr/>
                    </a:p>
                  </a:txBody>
                  <a:tcPr marT="45725" marB="45725" marR="91450" marL="91450" anchor="ctr"/>
                </a:tc>
              </a:tr>
              <a:tr h="370850">
                <a:tc>
                  <a:txBody>
                    <a:bodyPr/>
                    <a:lstStyle/>
                    <a:p>
                      <a:pPr indent="0" lvl="0" marL="0" marR="0" rtl="0" algn="ctr">
                        <a:spcBef>
                          <a:spcPts val="0"/>
                        </a:spcBef>
                        <a:spcAft>
                          <a:spcPts val="0"/>
                        </a:spcAft>
                        <a:buNone/>
                      </a:pPr>
                      <a:r>
                        <a:rPr lang="en-US" sz="1800"/>
                        <a:t>Commonly present with abnormal vaginal discharge, burning with urination, spotting, postcoital bleeding</a:t>
                      </a:r>
                      <a:endParaRPr/>
                    </a:p>
                  </a:txBody>
                  <a:tcPr marT="45725" marB="45725" marR="91450" marL="91450" anchor="ctr"/>
                </a:tc>
                <a:tc>
                  <a:txBody>
                    <a:bodyPr/>
                    <a:lstStyle/>
                    <a:p>
                      <a:pPr indent="0" lvl="0" marL="0" marR="0" rtl="0" algn="ctr">
                        <a:spcBef>
                          <a:spcPts val="0"/>
                        </a:spcBef>
                        <a:spcAft>
                          <a:spcPts val="0"/>
                        </a:spcAft>
                        <a:buNone/>
                      </a:pPr>
                      <a:r>
                        <a:rPr lang="en-US" sz="1800"/>
                        <a:t>Present with vaginal discharge, dysuria, abnormal uterine bleeding</a:t>
                      </a:r>
                      <a:endParaRPr/>
                    </a:p>
                  </a:txBody>
                  <a:tcPr marT="45725" marB="45725" marR="91450" marL="91450" anchor="ctr"/>
                </a:tc>
              </a:tr>
              <a:tr h="370850">
                <a:tc>
                  <a:txBody>
                    <a:bodyPr/>
                    <a:lstStyle/>
                    <a:p>
                      <a:pPr indent="0" lvl="0" marL="0" marR="0" rtl="0" algn="ctr">
                        <a:spcBef>
                          <a:spcPts val="0"/>
                        </a:spcBef>
                        <a:spcAft>
                          <a:spcPts val="0"/>
                        </a:spcAft>
                        <a:buNone/>
                      </a:pPr>
                      <a:r>
                        <a:rPr lang="en-US" sz="2000"/>
                        <a:t>Diagnosed by NAAT</a:t>
                      </a:r>
                      <a:r>
                        <a:rPr lang="en-US" sz="1600"/>
                        <a:t> (nucleic acid amplification testing)</a:t>
                      </a:r>
                      <a:endParaRPr sz="2000"/>
                    </a:p>
                  </a:txBody>
                  <a:tcPr marT="45725" marB="45725" marR="91450" marL="91450" anchor="ctr"/>
                </a:tc>
                <a:tc>
                  <a:txBody>
                    <a:bodyPr/>
                    <a:lstStyle/>
                    <a:p>
                      <a:pPr indent="0" lvl="0" marL="0" marR="0" rtl="0" algn="ctr">
                        <a:spcBef>
                          <a:spcPts val="0"/>
                        </a:spcBef>
                        <a:spcAft>
                          <a:spcPts val="0"/>
                        </a:spcAft>
                        <a:buNone/>
                      </a:pPr>
                      <a:r>
                        <a:rPr lang="en-US" sz="2000"/>
                        <a:t>Diagnosed by culture </a:t>
                      </a:r>
                      <a:r>
                        <a:rPr lang="en-US" sz="1600"/>
                        <a:t>(Thayer Martin media) </a:t>
                      </a:r>
                      <a:r>
                        <a:rPr lang="en-US" sz="2000"/>
                        <a:t>&amp; NAAT</a:t>
                      </a:r>
                      <a:endParaRPr/>
                    </a:p>
                  </a:txBody>
                  <a:tcPr marT="45725" marB="45725" marR="91450" marL="91450" anchor="ctr"/>
                </a:tc>
              </a:tr>
              <a:tr h="544150">
                <a:tc>
                  <a:txBody>
                    <a:bodyPr/>
                    <a:lstStyle/>
                    <a:p>
                      <a:pPr indent="0" lvl="0" marL="0" marR="0" rtl="0" algn="ctr">
                        <a:spcBef>
                          <a:spcPts val="0"/>
                        </a:spcBef>
                        <a:spcAft>
                          <a:spcPts val="0"/>
                        </a:spcAft>
                        <a:buNone/>
                      </a:pPr>
                      <a:r>
                        <a:rPr lang="en-US" sz="2000"/>
                        <a:t>Associated with late (1-2 weeks) neonatal conjunctivitis</a:t>
                      </a:r>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2000"/>
                        <a:buFont typeface="Calibri"/>
                        <a:buNone/>
                      </a:pPr>
                      <a:r>
                        <a:rPr lang="en-US" sz="2000"/>
                        <a:t>Associated with early (2-5 days) neonatal conjunctivitis</a:t>
                      </a:r>
                      <a:endParaRPr/>
                    </a:p>
                  </a:txBody>
                  <a:tcPr marT="45725" marB="45725" marR="91450" marL="91450" anchor="ctr"/>
                </a:tc>
              </a:tr>
              <a:tr h="370850">
                <a:tc>
                  <a:txBody>
                    <a:bodyPr/>
                    <a:lstStyle/>
                    <a:p>
                      <a:pPr indent="0" lvl="0" marL="0" marR="0" rtl="0" algn="ctr">
                        <a:spcBef>
                          <a:spcPts val="0"/>
                        </a:spcBef>
                        <a:spcAft>
                          <a:spcPts val="0"/>
                        </a:spcAft>
                        <a:buNone/>
                      </a:pPr>
                      <a:r>
                        <a:rPr lang="en-US" sz="2000"/>
                        <a:t>Treat by Azithromycin or Doxycycline</a:t>
                      </a:r>
                      <a:endParaRPr/>
                    </a:p>
                  </a:txBody>
                  <a:tcPr marT="45725" marB="45725" marR="91450" marL="91450" anchor="ctr"/>
                </a:tc>
                <a:tc>
                  <a:txBody>
                    <a:bodyPr/>
                    <a:lstStyle/>
                    <a:p>
                      <a:pPr indent="0" lvl="0" marL="0" marR="0" rtl="0" algn="ctr">
                        <a:spcBef>
                          <a:spcPts val="0"/>
                        </a:spcBef>
                        <a:spcAft>
                          <a:spcPts val="0"/>
                        </a:spcAft>
                        <a:buNone/>
                      </a:pPr>
                      <a:r>
                        <a:rPr lang="en-US" sz="2000"/>
                        <a:t>Treat by Cefixime or Ceftriaxone</a:t>
                      </a:r>
                      <a:endParaRPr/>
                    </a:p>
                  </a:txBody>
                  <a:tcPr marT="45725" marB="45725" marR="91450" marL="91450" anchor="ctr"/>
                </a:tc>
              </a:tr>
              <a:tr h="100000">
                <a:tc gridSpan="2">
                  <a:txBody>
                    <a:bodyPr/>
                    <a:lstStyle/>
                    <a:p>
                      <a:pPr indent="0" lvl="0" marL="0" marR="0" rtl="0" algn="ctr">
                        <a:spcBef>
                          <a:spcPts val="0"/>
                        </a:spcBef>
                        <a:spcAft>
                          <a:spcPts val="0"/>
                        </a:spcAft>
                        <a:buNone/>
                      </a:pPr>
                      <a:r>
                        <a:rPr lang="en-US" sz="2000"/>
                        <a:t>Note that when we treat cervicitis, we treat for both bacteria at the same time</a:t>
                      </a:r>
                      <a:endParaRPr/>
                    </a:p>
                  </a:txBody>
                  <a:tcPr marT="45725" marB="45725" marR="91450" marL="91450" anchor="ctr"/>
                </a:tc>
                <a:tc hMerge="1"/>
              </a:tr>
            </a:tbl>
          </a:graphicData>
        </a:graphic>
      </p:graphicFrame>
    </p:spTree>
  </p:cSld>
  <p:clrMapOvr>
    <a:masterClrMapping/>
  </p:clrMapOvr>
</p:sld>
</file>

<file path=ppt/slides/slide3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7" name="Shape 2957"/>
        <p:cNvGrpSpPr/>
        <p:nvPr/>
      </p:nvGrpSpPr>
      <p:grpSpPr>
        <a:xfrm>
          <a:off x="0" y="0"/>
          <a:ext cx="0" cy="0"/>
          <a:chOff x="0" y="0"/>
          <a:chExt cx="0" cy="0"/>
        </a:xfrm>
      </p:grpSpPr>
      <p:sp>
        <p:nvSpPr>
          <p:cNvPr id="2958" name="Google Shape;2958;g30ee63f3211_10_0"/>
          <p:cNvSpPr txBox="1"/>
          <p:nvPr>
            <p:ph type="title"/>
          </p:nvPr>
        </p:nvSpPr>
        <p:spPr>
          <a:xfrm>
            <a:off x="838200" y="365125"/>
            <a:ext cx="10515600" cy="762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Q1 bacterual vaginosis</a:t>
            </a:r>
            <a:endParaRPr/>
          </a:p>
        </p:txBody>
      </p:sp>
      <p:sp>
        <p:nvSpPr>
          <p:cNvPr id="2959" name="Google Shape;2959;g30ee63f3211_10_0"/>
          <p:cNvSpPr txBox="1"/>
          <p:nvPr>
            <p:ph idx="1" type="body"/>
          </p:nvPr>
        </p:nvSpPr>
        <p:spPr>
          <a:xfrm>
            <a:off x="351800" y="1450926"/>
            <a:ext cx="10515600" cy="4872000"/>
          </a:xfrm>
          <a:prstGeom prst="rect">
            <a:avLst/>
          </a:prstGeom>
        </p:spPr>
        <p:txBody>
          <a:bodyPr anchorCtr="0" anchor="t" bIns="45700" lIns="91425" spcFirstLastPara="1" rIns="91425" wrap="square" tIns="45700">
            <a:normAutofit fontScale="85000" lnSpcReduction="20000"/>
          </a:bodyPr>
          <a:lstStyle/>
          <a:p>
            <a:pPr indent="0" lvl="0" marL="0" rtl="0" algn="l">
              <a:spcBef>
                <a:spcPts val="1000"/>
              </a:spcBef>
              <a:spcAft>
                <a:spcPts val="0"/>
              </a:spcAft>
              <a:buNone/>
            </a:pPr>
            <a:r>
              <a:rPr b="1" lang="en-US"/>
              <a:t>1.what</a:t>
            </a:r>
            <a:r>
              <a:rPr lang="en-US"/>
              <a:t> </a:t>
            </a:r>
            <a:r>
              <a:rPr b="1" lang="en-US"/>
              <a:t>is the diagnosis?and what is the organism?</a:t>
            </a:r>
            <a:endParaRPr b="1"/>
          </a:p>
          <a:p>
            <a:pPr indent="0" lvl="0" marL="0" rtl="0" algn="l">
              <a:spcBef>
                <a:spcPts val="1000"/>
              </a:spcBef>
              <a:spcAft>
                <a:spcPts val="0"/>
              </a:spcAft>
              <a:buNone/>
            </a:pPr>
            <a:r>
              <a:rPr b="1" lang="en-US">
                <a:solidFill>
                  <a:srgbClr val="FF0000"/>
                </a:solidFill>
              </a:rPr>
              <a:t>   bacterial vaginosis , Gardenella vaginitis</a:t>
            </a:r>
            <a:endParaRPr b="1">
              <a:solidFill>
                <a:srgbClr val="FF0000"/>
              </a:solidFill>
            </a:endParaRPr>
          </a:p>
          <a:p>
            <a:pPr indent="0" lvl="0" marL="0" rtl="0" algn="l">
              <a:spcBef>
                <a:spcPts val="1000"/>
              </a:spcBef>
              <a:spcAft>
                <a:spcPts val="0"/>
              </a:spcAft>
              <a:buNone/>
            </a:pPr>
            <a:r>
              <a:rPr b="1" lang="en-US">
                <a:solidFill>
                  <a:schemeClr val="dk2"/>
                </a:solidFill>
              </a:rPr>
              <a:t>2.mention 4 other tests for diagnosis?</a:t>
            </a:r>
            <a:endParaRPr b="1">
              <a:solidFill>
                <a:schemeClr val="dk2"/>
              </a:solidFill>
            </a:endParaRPr>
          </a:p>
          <a:p>
            <a:pPr indent="0" lvl="0" marL="0" rtl="0" algn="l">
              <a:spcBef>
                <a:spcPts val="1000"/>
              </a:spcBef>
              <a:spcAft>
                <a:spcPts val="0"/>
              </a:spcAft>
              <a:buNone/>
            </a:pPr>
            <a:r>
              <a:rPr b="1" lang="en-US">
                <a:solidFill>
                  <a:srgbClr val="FF0000"/>
                </a:solidFill>
              </a:rPr>
              <a:t>    whiff</a:t>
            </a:r>
            <a:r>
              <a:rPr b="1" lang="en-US">
                <a:solidFill>
                  <a:schemeClr val="dk2"/>
                </a:solidFill>
              </a:rPr>
              <a:t> </a:t>
            </a:r>
            <a:r>
              <a:rPr b="1" lang="en-US">
                <a:solidFill>
                  <a:srgbClr val="FF0000"/>
                </a:solidFill>
              </a:rPr>
              <a:t>test</a:t>
            </a:r>
            <a:r>
              <a:rPr b="1" lang="en-US">
                <a:solidFill>
                  <a:schemeClr val="dk2"/>
                </a:solidFill>
              </a:rPr>
              <a:t>,</a:t>
            </a:r>
            <a:r>
              <a:rPr b="1" lang="en-US">
                <a:solidFill>
                  <a:srgbClr val="FF0000"/>
                </a:solidFill>
              </a:rPr>
              <a:t>culture,ph,gram stain </a:t>
            </a:r>
            <a:endParaRPr b="1">
              <a:solidFill>
                <a:srgbClr val="FF0000"/>
              </a:solidFill>
            </a:endParaRPr>
          </a:p>
          <a:p>
            <a:pPr indent="0" lvl="0" marL="0" rtl="0" algn="l">
              <a:spcBef>
                <a:spcPts val="1000"/>
              </a:spcBef>
              <a:spcAft>
                <a:spcPts val="0"/>
              </a:spcAft>
              <a:buNone/>
            </a:pPr>
            <a:r>
              <a:rPr b="1" lang="en-US">
                <a:solidFill>
                  <a:schemeClr val="dk2"/>
                </a:solidFill>
              </a:rPr>
              <a:t>3.what is significant feature this pateint have?</a:t>
            </a:r>
            <a:endParaRPr b="1">
              <a:solidFill>
                <a:schemeClr val="dk2"/>
              </a:solidFill>
            </a:endParaRPr>
          </a:p>
          <a:p>
            <a:pPr indent="0" lvl="0" marL="0" rtl="0" algn="l">
              <a:spcBef>
                <a:spcPts val="1000"/>
              </a:spcBef>
              <a:spcAft>
                <a:spcPts val="0"/>
              </a:spcAft>
              <a:buNone/>
            </a:pPr>
            <a:r>
              <a:rPr b="1" lang="en-US">
                <a:solidFill>
                  <a:srgbClr val="FF0000"/>
                </a:solidFill>
              </a:rPr>
              <a:t>    </a:t>
            </a:r>
            <a:r>
              <a:rPr b="1" lang="en-US">
                <a:solidFill>
                  <a:srgbClr val="FF0000"/>
                </a:solidFill>
              </a:rPr>
              <a:t>fishy odor vaginal discharge</a:t>
            </a:r>
            <a:endParaRPr b="1">
              <a:solidFill>
                <a:srgbClr val="FF0000"/>
              </a:solidFill>
            </a:endParaRPr>
          </a:p>
          <a:p>
            <a:pPr indent="0" lvl="0" marL="0" rtl="0" algn="l">
              <a:spcBef>
                <a:spcPts val="1000"/>
              </a:spcBef>
              <a:spcAft>
                <a:spcPts val="0"/>
              </a:spcAft>
              <a:buNone/>
            </a:pPr>
            <a:r>
              <a:rPr b="1" lang="en-US">
                <a:solidFill>
                  <a:schemeClr val="dk2"/>
                </a:solidFill>
              </a:rPr>
              <a:t>4.what is the treatment?</a:t>
            </a:r>
            <a:endParaRPr b="1">
              <a:solidFill>
                <a:schemeClr val="dk2"/>
              </a:solidFill>
            </a:endParaRPr>
          </a:p>
          <a:p>
            <a:pPr indent="0" lvl="0" marL="0" rtl="0" algn="l">
              <a:spcBef>
                <a:spcPts val="1000"/>
              </a:spcBef>
              <a:spcAft>
                <a:spcPts val="0"/>
              </a:spcAft>
              <a:buNone/>
            </a:pPr>
            <a:r>
              <a:rPr b="1" lang="en-US">
                <a:solidFill>
                  <a:srgbClr val="FF0000"/>
                </a:solidFill>
              </a:rPr>
              <a:t>    Metronidazole 500 mg orally twice a day for 7 days</a:t>
            </a:r>
            <a:endParaRPr b="1">
              <a:solidFill>
                <a:srgbClr val="FF0000"/>
              </a:solidFill>
            </a:endParaRPr>
          </a:p>
          <a:p>
            <a:pPr indent="0" lvl="0" marL="0" rtl="0" algn="l">
              <a:spcBef>
                <a:spcPts val="1000"/>
              </a:spcBef>
              <a:spcAft>
                <a:spcPts val="0"/>
              </a:spcAft>
              <a:buNone/>
            </a:pPr>
            <a:r>
              <a:rPr b="1" lang="en-US">
                <a:solidFill>
                  <a:schemeClr val="dk2"/>
                </a:solidFill>
              </a:rPr>
              <a:t>5.what hygiene advice you should give this Pateint?</a:t>
            </a:r>
            <a:endParaRPr b="1">
              <a:solidFill>
                <a:schemeClr val="dk2"/>
              </a:solidFill>
            </a:endParaRPr>
          </a:p>
          <a:p>
            <a:pPr indent="0" lvl="0" marL="0" rtl="0" algn="l">
              <a:spcBef>
                <a:spcPts val="1000"/>
              </a:spcBef>
              <a:spcAft>
                <a:spcPts val="0"/>
              </a:spcAft>
              <a:buNone/>
            </a:pPr>
            <a:r>
              <a:rPr b="1" lang="en-US">
                <a:solidFill>
                  <a:srgbClr val="FF0000"/>
                </a:solidFill>
              </a:rPr>
              <a:t>    don't do vaginal douching</a:t>
            </a:r>
            <a:endParaRPr b="1">
              <a:solidFill>
                <a:srgbClr val="FF0000"/>
              </a:solidFill>
            </a:endParaRPr>
          </a:p>
          <a:p>
            <a:pPr indent="0" lvl="0" marL="0" rtl="0" algn="l">
              <a:spcBef>
                <a:spcPts val="1000"/>
              </a:spcBef>
              <a:spcAft>
                <a:spcPts val="0"/>
              </a:spcAft>
              <a:buNone/>
            </a:pPr>
            <a:r>
              <a:rPr b="1" lang="en-US">
                <a:solidFill>
                  <a:schemeClr val="dk2"/>
                </a:solidFill>
              </a:rPr>
              <a:t>6.If this pateint came with 19 weeks gestation, what are most common complications that might happen?</a:t>
            </a:r>
            <a:endParaRPr b="1">
              <a:solidFill>
                <a:schemeClr val="dk2"/>
              </a:solidFill>
            </a:endParaRPr>
          </a:p>
          <a:p>
            <a:pPr indent="0" lvl="0" marL="0" rtl="0" algn="l">
              <a:spcBef>
                <a:spcPts val="1000"/>
              </a:spcBef>
              <a:spcAft>
                <a:spcPts val="0"/>
              </a:spcAft>
              <a:buNone/>
            </a:pPr>
            <a:r>
              <a:rPr b="1" lang="en-US">
                <a:solidFill>
                  <a:srgbClr val="FF0000"/>
                </a:solidFill>
              </a:rPr>
              <a:t>     preterm labour,neonatal sepsis</a:t>
            </a:r>
            <a:endParaRPr b="1">
              <a:solidFill>
                <a:srgbClr val="FF0000"/>
              </a:solidFill>
            </a:endParaRPr>
          </a:p>
        </p:txBody>
      </p:sp>
      <p:sp>
        <p:nvSpPr>
          <p:cNvPr id="2960" name="Google Shape;2960;g30ee63f3211_10_0"/>
          <p:cNvSpPr txBox="1"/>
          <p:nvPr/>
        </p:nvSpPr>
        <p:spPr>
          <a:xfrm>
            <a:off x="5886625" y="5936750"/>
            <a:ext cx="9847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800">
              <a:solidFill>
                <a:srgbClr val="45515E"/>
              </a:solidFill>
              <a:latin typeface="Calibri"/>
              <a:ea typeface="Calibri"/>
              <a:cs typeface="Calibri"/>
              <a:sym typeface="Calibri"/>
            </a:endParaRPr>
          </a:p>
        </p:txBody>
      </p:sp>
      <p:pic>
        <p:nvPicPr>
          <p:cNvPr id="2961" name="Google Shape;2961;g30ee63f3211_10_0"/>
          <p:cNvPicPr preferRelativeResize="0"/>
          <p:nvPr/>
        </p:nvPicPr>
        <p:blipFill>
          <a:blip r:embed="rId3">
            <a:alphaModFix/>
          </a:blip>
          <a:stretch>
            <a:fillRect/>
          </a:stretch>
        </p:blipFill>
        <p:spPr>
          <a:xfrm>
            <a:off x="7005350" y="1305050"/>
            <a:ext cx="4459225" cy="2676825"/>
          </a:xfrm>
          <a:prstGeom prst="rect">
            <a:avLst/>
          </a:prstGeom>
          <a:noFill/>
          <a:ln>
            <a:noFill/>
          </a:ln>
        </p:spPr>
      </p:pic>
      <p:sp>
        <p:nvSpPr>
          <p:cNvPr id="2962" name="Google Shape;2962;g30ee63f3211_10_0"/>
          <p:cNvSpPr txBox="1"/>
          <p:nvPr/>
        </p:nvSpPr>
        <p:spPr>
          <a:xfrm>
            <a:off x="7880763" y="4159500"/>
            <a:ext cx="2708400" cy="677100"/>
          </a:xfrm>
          <a:prstGeom prst="rect">
            <a:avLst/>
          </a:prstGeom>
          <a:noFill/>
          <a:ln>
            <a:noFill/>
          </a:ln>
        </p:spPr>
        <p:txBody>
          <a:bodyPr anchorCtr="0" anchor="t" bIns="91425" lIns="91425" spcFirstLastPara="1" rIns="91425" wrap="square" tIns="91425">
            <a:spAutoFit/>
          </a:bodyPr>
          <a:lstStyle/>
          <a:p>
            <a:pPr indent="0" lvl="0" marL="0" rtl="1" algn="r">
              <a:spcBef>
                <a:spcPts val="0"/>
              </a:spcBef>
              <a:spcAft>
                <a:spcPts val="0"/>
              </a:spcAft>
              <a:buNone/>
            </a:pPr>
            <a:r>
              <a:rPr lang="en-US" sz="1600">
                <a:solidFill>
                  <a:srgbClr val="45515E"/>
                </a:solidFill>
                <a:latin typeface="Calibri"/>
                <a:ea typeface="Calibri"/>
                <a:cs typeface="Calibri"/>
                <a:sym typeface="Calibri"/>
              </a:rPr>
              <a:t>الصورة الي اجت كانت واضحة كثير وكان مكتوب عليها (clue cells) </a:t>
            </a:r>
            <a:endParaRPr sz="1600">
              <a:solidFill>
                <a:srgbClr val="45515E"/>
              </a:solidFill>
              <a:latin typeface="Calibri"/>
              <a:ea typeface="Calibri"/>
              <a:cs typeface="Calibri"/>
              <a:sym typeface="Calibri"/>
            </a:endParaRPr>
          </a:p>
        </p:txBody>
      </p:sp>
    </p:spTree>
  </p:cSld>
  <p:clrMapOvr>
    <a:masterClrMapping/>
  </p:clrMapOvr>
</p:sld>
</file>

<file path=ppt/slides/slide3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7" name="Shape 2967"/>
        <p:cNvGrpSpPr/>
        <p:nvPr/>
      </p:nvGrpSpPr>
      <p:grpSpPr>
        <a:xfrm>
          <a:off x="0" y="0"/>
          <a:ext cx="0" cy="0"/>
          <a:chOff x="0" y="0"/>
          <a:chExt cx="0" cy="0"/>
        </a:xfrm>
      </p:grpSpPr>
      <p:sp>
        <p:nvSpPr>
          <p:cNvPr id="2968" name="Google Shape;2968;g30ee63f3211_10_12"/>
          <p:cNvSpPr txBox="1"/>
          <p:nvPr>
            <p:ph type="title"/>
          </p:nvPr>
        </p:nvSpPr>
        <p:spPr>
          <a:xfrm>
            <a:off x="838200" y="365125"/>
            <a:ext cx="10515600" cy="762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Q3</a:t>
            </a:r>
            <a:endParaRPr/>
          </a:p>
        </p:txBody>
      </p:sp>
      <p:sp>
        <p:nvSpPr>
          <p:cNvPr id="2969" name="Google Shape;2969;g30ee63f3211_10_12"/>
          <p:cNvSpPr txBox="1"/>
          <p:nvPr>
            <p:ph idx="1" type="body"/>
          </p:nvPr>
        </p:nvSpPr>
        <p:spPr>
          <a:xfrm>
            <a:off x="577375" y="1523925"/>
            <a:ext cx="11468700" cy="4872000"/>
          </a:xfrm>
          <a:prstGeom prst="rect">
            <a:avLst/>
          </a:prstGeom>
        </p:spPr>
        <p:txBody>
          <a:bodyPr anchorCtr="0" anchor="t" bIns="45700" lIns="91425" spcFirstLastPara="1" rIns="91425" wrap="square" tIns="45700">
            <a:normAutofit lnSpcReduction="20000"/>
          </a:bodyPr>
          <a:lstStyle/>
          <a:p>
            <a:pPr indent="-342900" lvl="0" marL="457200" rtl="0" algn="l">
              <a:spcBef>
                <a:spcPts val="1000"/>
              </a:spcBef>
              <a:spcAft>
                <a:spcPts val="0"/>
              </a:spcAft>
              <a:buSzPts val="1800"/>
              <a:buFont typeface="Arial"/>
              <a:buAutoNum type="arabicPeriod"/>
            </a:pPr>
            <a:r>
              <a:rPr b="1" lang="en-US"/>
              <a:t>what is the diagnosis ?</a:t>
            </a:r>
            <a:endParaRPr b="1"/>
          </a:p>
          <a:p>
            <a:pPr indent="0" lvl="0" marL="457200" rtl="0" algn="l">
              <a:spcBef>
                <a:spcPts val="1000"/>
              </a:spcBef>
              <a:spcAft>
                <a:spcPts val="0"/>
              </a:spcAft>
              <a:buNone/>
            </a:pPr>
            <a:r>
              <a:rPr b="1" lang="en-US">
                <a:solidFill>
                  <a:srgbClr val="FF0000"/>
                </a:solidFill>
              </a:rPr>
              <a:t>genital warts(condylomata acuminata)</a:t>
            </a:r>
            <a:endParaRPr b="1">
              <a:solidFill>
                <a:srgbClr val="FF0000"/>
              </a:solidFill>
            </a:endParaRPr>
          </a:p>
          <a:p>
            <a:pPr indent="0" lvl="0" marL="0" rtl="0" algn="l">
              <a:spcBef>
                <a:spcPts val="1000"/>
              </a:spcBef>
              <a:spcAft>
                <a:spcPts val="0"/>
              </a:spcAft>
              <a:buNone/>
            </a:pPr>
            <a:r>
              <a:rPr b="1" lang="en-US"/>
              <a:t>2. What organism cause this lesion ?</a:t>
            </a:r>
            <a:endParaRPr b="1"/>
          </a:p>
          <a:p>
            <a:pPr indent="0" lvl="0" marL="0" rtl="0" algn="l">
              <a:spcBef>
                <a:spcPts val="1000"/>
              </a:spcBef>
              <a:spcAft>
                <a:spcPts val="0"/>
              </a:spcAft>
              <a:buNone/>
            </a:pPr>
            <a:r>
              <a:rPr b="1" lang="en-US"/>
              <a:t>       </a:t>
            </a:r>
            <a:r>
              <a:rPr b="1" lang="en-US">
                <a:solidFill>
                  <a:srgbClr val="FF0000"/>
                </a:solidFill>
              </a:rPr>
              <a:t>HPV</a:t>
            </a:r>
            <a:r>
              <a:rPr b="1" lang="en-US"/>
              <a:t> </a:t>
            </a:r>
            <a:endParaRPr b="1"/>
          </a:p>
          <a:p>
            <a:pPr indent="0" lvl="0" marL="0" rtl="0" algn="l">
              <a:spcBef>
                <a:spcPts val="1000"/>
              </a:spcBef>
              <a:spcAft>
                <a:spcPts val="0"/>
              </a:spcAft>
              <a:buNone/>
            </a:pPr>
            <a:r>
              <a:rPr b="1" lang="en-US"/>
              <a:t>3. mention 3 modalities of treatment.</a:t>
            </a:r>
            <a:endParaRPr b="1"/>
          </a:p>
          <a:p>
            <a:pPr indent="0" lvl="0" marL="0" rtl="0" algn="l">
              <a:spcBef>
                <a:spcPts val="1000"/>
              </a:spcBef>
              <a:spcAft>
                <a:spcPts val="0"/>
              </a:spcAft>
              <a:buNone/>
            </a:pPr>
            <a:r>
              <a:rPr b="1" lang="en-US"/>
              <a:t>    </a:t>
            </a:r>
            <a:r>
              <a:rPr b="1" lang="en-US">
                <a:solidFill>
                  <a:srgbClr val="FF0000"/>
                </a:solidFill>
              </a:rPr>
              <a:t>cryotherapy , trichloroacetic acid,surgical excision,electrosurgery             and laser therapy</a:t>
            </a:r>
            <a:endParaRPr b="1">
              <a:solidFill>
                <a:srgbClr val="FF0000"/>
              </a:solidFill>
            </a:endParaRPr>
          </a:p>
          <a:p>
            <a:pPr indent="0" lvl="0" marL="0" rtl="0" algn="l">
              <a:spcBef>
                <a:spcPts val="1000"/>
              </a:spcBef>
              <a:spcAft>
                <a:spcPts val="0"/>
              </a:spcAft>
              <a:buNone/>
            </a:pPr>
            <a:r>
              <a:rPr b="1" lang="en-US"/>
              <a:t>4.How to reduce prevalance of it.</a:t>
            </a:r>
            <a:endParaRPr b="1"/>
          </a:p>
          <a:p>
            <a:pPr indent="0" lvl="0" marL="0" rtl="0" algn="l">
              <a:spcBef>
                <a:spcPts val="1000"/>
              </a:spcBef>
              <a:spcAft>
                <a:spcPts val="0"/>
              </a:spcAft>
              <a:buNone/>
            </a:pPr>
            <a:r>
              <a:rPr b="1" lang="en-US"/>
              <a:t>     </a:t>
            </a:r>
            <a:r>
              <a:rPr b="1" lang="en-US">
                <a:solidFill>
                  <a:srgbClr val="FF0000"/>
                </a:solidFill>
              </a:rPr>
              <a:t>HPV vaccination </a:t>
            </a:r>
            <a:endParaRPr b="1">
              <a:solidFill>
                <a:srgbClr val="FF0000"/>
              </a:solidFill>
            </a:endParaRPr>
          </a:p>
          <a:p>
            <a:pPr indent="0" lvl="0" marL="0" rtl="0" algn="l">
              <a:spcBef>
                <a:spcPts val="1000"/>
              </a:spcBef>
              <a:spcAft>
                <a:spcPts val="0"/>
              </a:spcAft>
              <a:buNone/>
            </a:pPr>
            <a:r>
              <a:rPr b="1" lang="en-US"/>
              <a:t>5. If a pregnant has this lesion ,mention one specific complication in fetus.</a:t>
            </a:r>
            <a:endParaRPr b="1"/>
          </a:p>
          <a:p>
            <a:pPr indent="0" lvl="0" marL="0" rtl="0" algn="l">
              <a:spcBef>
                <a:spcPts val="1000"/>
              </a:spcBef>
              <a:spcAft>
                <a:spcPts val="0"/>
              </a:spcAft>
              <a:buNone/>
            </a:pPr>
            <a:r>
              <a:rPr b="1" lang="en-US">
                <a:solidFill>
                  <a:srgbClr val="FF0000"/>
                </a:solidFill>
              </a:rPr>
              <a:t>      sepsis</a:t>
            </a:r>
            <a:endParaRPr b="1">
              <a:solidFill>
                <a:srgbClr val="FF0000"/>
              </a:solidFill>
            </a:endParaRPr>
          </a:p>
        </p:txBody>
      </p:sp>
      <p:pic>
        <p:nvPicPr>
          <p:cNvPr id="2970" name="Google Shape;2970;g30ee63f3211_10_12"/>
          <p:cNvPicPr preferRelativeResize="0"/>
          <p:nvPr/>
        </p:nvPicPr>
        <p:blipFill>
          <a:blip r:embed="rId3">
            <a:alphaModFix/>
          </a:blip>
          <a:stretch>
            <a:fillRect/>
          </a:stretch>
        </p:blipFill>
        <p:spPr>
          <a:xfrm>
            <a:off x="7710600" y="1277225"/>
            <a:ext cx="4119750" cy="2334525"/>
          </a:xfrm>
          <a:prstGeom prst="rect">
            <a:avLst/>
          </a:prstGeom>
          <a:noFill/>
          <a:ln>
            <a:noFill/>
          </a:ln>
        </p:spPr>
      </p:pic>
    </p:spTree>
  </p:cSld>
  <p:clrMapOvr>
    <a:masterClrMapping/>
  </p:clrMapOvr>
</p:sld>
</file>

<file path=ppt/slides/slide3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5" name="Shape 2975"/>
        <p:cNvGrpSpPr/>
        <p:nvPr/>
      </p:nvGrpSpPr>
      <p:grpSpPr>
        <a:xfrm>
          <a:off x="0" y="0"/>
          <a:ext cx="0" cy="0"/>
          <a:chOff x="0" y="0"/>
          <a:chExt cx="0" cy="0"/>
        </a:xfrm>
      </p:grpSpPr>
      <p:sp>
        <p:nvSpPr>
          <p:cNvPr id="2976" name="Google Shape;2976;g30ee63f3211_10_6"/>
          <p:cNvSpPr txBox="1"/>
          <p:nvPr>
            <p:ph type="title"/>
          </p:nvPr>
        </p:nvSpPr>
        <p:spPr>
          <a:xfrm>
            <a:off x="838200" y="365125"/>
            <a:ext cx="10515600" cy="762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Q2 causitive organism of this lesion is</a:t>
            </a:r>
            <a:endParaRPr/>
          </a:p>
        </p:txBody>
      </p:sp>
      <p:sp>
        <p:nvSpPr>
          <p:cNvPr id="2977" name="Google Shape;2977;g30ee63f3211_10_6"/>
          <p:cNvSpPr txBox="1"/>
          <p:nvPr>
            <p:ph idx="1" type="body"/>
          </p:nvPr>
        </p:nvSpPr>
        <p:spPr>
          <a:xfrm>
            <a:off x="497750" y="3177625"/>
            <a:ext cx="5145900" cy="11784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SzPts val="1018"/>
              <a:buNone/>
            </a:pPr>
            <a:r>
              <a:rPr b="1" lang="en-US" sz="3390"/>
              <a:t>causitive agent : </a:t>
            </a:r>
            <a:r>
              <a:rPr b="1" lang="en-US" sz="3390">
                <a:solidFill>
                  <a:srgbClr val="FF0000"/>
                </a:solidFill>
              </a:rPr>
              <a:t>pox virus </a:t>
            </a:r>
            <a:endParaRPr b="1" sz="3390">
              <a:solidFill>
                <a:srgbClr val="FF0000"/>
              </a:solidFill>
            </a:endParaRPr>
          </a:p>
        </p:txBody>
      </p:sp>
      <p:pic>
        <p:nvPicPr>
          <p:cNvPr id="2978" name="Google Shape;2978;g30ee63f3211_10_6"/>
          <p:cNvPicPr preferRelativeResize="0"/>
          <p:nvPr/>
        </p:nvPicPr>
        <p:blipFill>
          <a:blip r:embed="rId3">
            <a:alphaModFix/>
          </a:blip>
          <a:stretch>
            <a:fillRect/>
          </a:stretch>
        </p:blipFill>
        <p:spPr>
          <a:xfrm>
            <a:off x="5747400" y="1863475"/>
            <a:ext cx="5903100" cy="3488523"/>
          </a:xfrm>
          <a:prstGeom prst="rect">
            <a:avLst/>
          </a:prstGeom>
          <a:noFill/>
          <a:ln>
            <a:noFill/>
          </a:ln>
        </p:spPr>
      </p:pic>
    </p:spTree>
  </p:cSld>
  <p:clrMapOvr>
    <a:masterClrMapping/>
  </p:clrMapOvr>
</p:sld>
</file>

<file path=ppt/slides/slide3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3" name="Shape 2983"/>
        <p:cNvGrpSpPr/>
        <p:nvPr/>
      </p:nvGrpSpPr>
      <p:grpSpPr>
        <a:xfrm>
          <a:off x="0" y="0"/>
          <a:ext cx="0" cy="0"/>
          <a:chOff x="0" y="0"/>
          <a:chExt cx="0" cy="0"/>
        </a:xfrm>
      </p:grpSpPr>
      <p:sp>
        <p:nvSpPr>
          <p:cNvPr id="2984" name="Google Shape;2984;g30ee63f3211_5_0"/>
          <p:cNvSpPr txBox="1"/>
          <p:nvPr>
            <p:ph type="title"/>
          </p:nvPr>
        </p:nvSpPr>
        <p:spPr>
          <a:xfrm>
            <a:off x="838200" y="365125"/>
            <a:ext cx="10515600" cy="762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Q4 picture from genital tract infection </a:t>
            </a:r>
            <a:endParaRPr/>
          </a:p>
        </p:txBody>
      </p:sp>
      <p:sp>
        <p:nvSpPr>
          <p:cNvPr id="2985" name="Google Shape;2985;g30ee63f3211_5_0"/>
          <p:cNvSpPr txBox="1"/>
          <p:nvPr>
            <p:ph idx="1" type="body"/>
          </p:nvPr>
        </p:nvSpPr>
        <p:spPr>
          <a:xfrm>
            <a:off x="838200" y="1516550"/>
            <a:ext cx="11152500" cy="4872000"/>
          </a:xfrm>
          <a:prstGeom prst="rect">
            <a:avLst/>
          </a:prstGeom>
        </p:spPr>
        <p:txBody>
          <a:bodyPr anchorCtr="0" anchor="t" bIns="45700" lIns="91425" spcFirstLastPara="1" rIns="91425" wrap="square" tIns="45700">
            <a:normAutofit fontScale="77500" lnSpcReduction="20000"/>
          </a:bodyPr>
          <a:lstStyle/>
          <a:p>
            <a:pPr indent="0" lvl="0" marL="0" rtl="0" algn="l">
              <a:spcBef>
                <a:spcPts val="1000"/>
              </a:spcBef>
              <a:spcAft>
                <a:spcPts val="0"/>
              </a:spcAft>
              <a:buNone/>
            </a:pPr>
            <a:r>
              <a:rPr b="1" lang="en-US"/>
              <a:t>1.</a:t>
            </a:r>
            <a:r>
              <a:rPr b="1" lang="en-US"/>
              <a:t>what is the organism and way ot transmission  ?</a:t>
            </a:r>
            <a:endParaRPr b="1"/>
          </a:p>
          <a:p>
            <a:pPr indent="0" lvl="0" marL="0" rtl="0" algn="l">
              <a:spcBef>
                <a:spcPts val="1000"/>
              </a:spcBef>
              <a:spcAft>
                <a:spcPts val="0"/>
              </a:spcAft>
              <a:buNone/>
            </a:pPr>
            <a:r>
              <a:rPr b="1" lang="en-US"/>
              <a:t>     </a:t>
            </a:r>
            <a:r>
              <a:rPr b="1" lang="en-US">
                <a:solidFill>
                  <a:srgbClr val="FF0000"/>
                </a:solidFill>
              </a:rPr>
              <a:t>Trichomnalis vaginalis , it is STD</a:t>
            </a:r>
            <a:endParaRPr b="1">
              <a:solidFill>
                <a:srgbClr val="FF0000"/>
              </a:solidFill>
            </a:endParaRPr>
          </a:p>
          <a:p>
            <a:pPr indent="0" lvl="0" marL="0" rtl="0" algn="l">
              <a:spcBef>
                <a:spcPts val="1000"/>
              </a:spcBef>
              <a:spcAft>
                <a:spcPts val="0"/>
              </a:spcAft>
              <a:buNone/>
            </a:pPr>
            <a:r>
              <a:rPr b="1" lang="en-US"/>
              <a:t>2.findings on examination?</a:t>
            </a:r>
            <a:endParaRPr b="1"/>
          </a:p>
          <a:p>
            <a:pPr indent="0" lvl="0" marL="0" rtl="0" algn="l">
              <a:spcBef>
                <a:spcPts val="1000"/>
              </a:spcBef>
              <a:spcAft>
                <a:spcPts val="0"/>
              </a:spcAft>
              <a:buNone/>
            </a:pPr>
            <a:r>
              <a:rPr b="1" lang="en-US"/>
              <a:t>     </a:t>
            </a:r>
            <a:r>
              <a:rPr b="1" lang="en-US">
                <a:solidFill>
                  <a:srgbClr val="FF0000"/>
                </a:solidFill>
              </a:rPr>
              <a:t>copious purulent greenish discharge, colpitis macularis (strawberry   cervix )</a:t>
            </a:r>
            <a:endParaRPr b="1">
              <a:solidFill>
                <a:srgbClr val="FF0000"/>
              </a:solidFill>
            </a:endParaRPr>
          </a:p>
          <a:p>
            <a:pPr indent="0" lvl="0" marL="0" rtl="0" algn="l">
              <a:spcBef>
                <a:spcPts val="1000"/>
              </a:spcBef>
              <a:spcAft>
                <a:spcPts val="0"/>
              </a:spcAft>
              <a:buNone/>
            </a:pPr>
            <a:r>
              <a:rPr b="1" lang="en-US"/>
              <a:t>3.  mention 4 ways of management ?</a:t>
            </a:r>
            <a:endParaRPr b="1"/>
          </a:p>
          <a:p>
            <a:pPr indent="0" lvl="0" marL="0" rtl="0" algn="l">
              <a:spcBef>
                <a:spcPts val="1000"/>
              </a:spcBef>
              <a:spcAft>
                <a:spcPts val="0"/>
              </a:spcAft>
              <a:buNone/>
            </a:pPr>
            <a:r>
              <a:rPr b="1" lang="en-US"/>
              <a:t>    -</a:t>
            </a:r>
            <a:r>
              <a:rPr b="1" lang="en-US">
                <a:solidFill>
                  <a:srgbClr val="FF0000"/>
                </a:solidFill>
              </a:rPr>
              <a:t>Metronidazole 2g single dose orally or 500 mg twice daily for 7 days</a:t>
            </a:r>
            <a:endParaRPr b="1">
              <a:solidFill>
                <a:srgbClr val="FF0000"/>
              </a:solidFill>
            </a:endParaRPr>
          </a:p>
          <a:p>
            <a:pPr indent="0" lvl="0" marL="0" rtl="0" algn="l">
              <a:spcBef>
                <a:spcPts val="1000"/>
              </a:spcBef>
              <a:spcAft>
                <a:spcPts val="0"/>
              </a:spcAft>
              <a:buNone/>
            </a:pPr>
            <a:r>
              <a:rPr b="1" lang="en-US">
                <a:solidFill>
                  <a:srgbClr val="FF0000"/>
                </a:solidFill>
              </a:rPr>
              <a:t>    -Tinidazole 2g single dose orally</a:t>
            </a:r>
            <a:endParaRPr b="1">
              <a:solidFill>
                <a:srgbClr val="FF0000"/>
              </a:solidFill>
            </a:endParaRPr>
          </a:p>
          <a:p>
            <a:pPr indent="0" lvl="0" marL="0" rtl="0" algn="l">
              <a:spcBef>
                <a:spcPts val="1000"/>
              </a:spcBef>
              <a:spcAft>
                <a:spcPts val="0"/>
              </a:spcAft>
              <a:buNone/>
            </a:pPr>
            <a:r>
              <a:rPr b="1" lang="en-US">
                <a:solidFill>
                  <a:srgbClr val="FF0000"/>
                </a:solidFill>
              </a:rPr>
              <a:t>    - treating  the sexual partner to prevent reinfection.</a:t>
            </a:r>
            <a:endParaRPr b="1">
              <a:solidFill>
                <a:srgbClr val="FF0000"/>
              </a:solidFill>
            </a:endParaRPr>
          </a:p>
          <a:p>
            <a:pPr indent="0" lvl="0" marL="0" rtl="0" algn="l">
              <a:spcBef>
                <a:spcPts val="1000"/>
              </a:spcBef>
              <a:spcAft>
                <a:spcPts val="0"/>
              </a:spcAft>
              <a:buNone/>
            </a:pPr>
            <a:r>
              <a:rPr b="1" lang="en-US">
                <a:solidFill>
                  <a:srgbClr val="FF0000"/>
                </a:solidFill>
              </a:rPr>
              <a:t>    -health education on STDs prevention</a:t>
            </a:r>
            <a:endParaRPr b="1">
              <a:solidFill>
                <a:srgbClr val="FF0000"/>
              </a:solidFill>
            </a:endParaRPr>
          </a:p>
          <a:p>
            <a:pPr indent="0" lvl="0" marL="0" rtl="0" algn="l">
              <a:spcBef>
                <a:spcPts val="1000"/>
              </a:spcBef>
              <a:spcAft>
                <a:spcPts val="0"/>
              </a:spcAft>
              <a:buNone/>
            </a:pPr>
            <a:r>
              <a:rPr b="1" lang="en-US"/>
              <a:t>4. complication after hysterectomy ?</a:t>
            </a:r>
            <a:endParaRPr b="1"/>
          </a:p>
          <a:p>
            <a:pPr indent="0" lvl="0" marL="0" rtl="0" algn="l">
              <a:spcBef>
                <a:spcPts val="1000"/>
              </a:spcBef>
              <a:spcAft>
                <a:spcPts val="0"/>
              </a:spcAft>
              <a:buNone/>
            </a:pPr>
            <a:r>
              <a:rPr b="1" lang="en-US">
                <a:solidFill>
                  <a:srgbClr val="FF0000"/>
                </a:solidFill>
              </a:rPr>
              <a:t>    cuff </a:t>
            </a:r>
            <a:r>
              <a:rPr b="1" lang="en-US">
                <a:solidFill>
                  <a:srgbClr val="FF0000"/>
                </a:solidFill>
              </a:rPr>
              <a:t>cellulitis</a:t>
            </a:r>
            <a:r>
              <a:rPr b="1" lang="en-US">
                <a:solidFill>
                  <a:srgbClr val="FF0000"/>
                </a:solidFill>
              </a:rPr>
              <a:t> [</a:t>
            </a:r>
            <a:r>
              <a:rPr b="1" lang="en-US" sz="1287">
                <a:solidFill>
                  <a:srgbClr val="FF0000"/>
                </a:solidFill>
              </a:rPr>
              <a:t>refers to an infection of the vaginal cuff, which is the site where the vagina is sutured after removal of the uterus ,it can presents with </a:t>
            </a:r>
            <a:r>
              <a:rPr b="1" lang="en-US" sz="1545">
                <a:solidFill>
                  <a:srgbClr val="FF0000"/>
                </a:solidFill>
              </a:rPr>
              <a:t>fever,pelvic pai</a:t>
            </a:r>
            <a:r>
              <a:rPr b="1" lang="en-US" sz="1158">
                <a:solidFill>
                  <a:srgbClr val="FF0000"/>
                </a:solidFill>
              </a:rPr>
              <a:t>n and discharge</a:t>
            </a:r>
            <a:r>
              <a:rPr b="1" lang="en-US">
                <a:solidFill>
                  <a:srgbClr val="FF0000"/>
                </a:solidFill>
              </a:rPr>
              <a:t>]</a:t>
            </a:r>
            <a:endParaRPr b="1">
              <a:solidFill>
                <a:srgbClr val="FF0000"/>
              </a:solidFill>
            </a:endParaRPr>
          </a:p>
          <a:p>
            <a:pPr indent="0" lvl="0" marL="0" rtl="0" algn="l">
              <a:spcBef>
                <a:spcPts val="1000"/>
              </a:spcBef>
              <a:spcAft>
                <a:spcPts val="0"/>
              </a:spcAft>
              <a:buNone/>
            </a:pPr>
            <a:r>
              <a:rPr b="1" lang="en-US"/>
              <a:t>5.complications during pregnancy ?</a:t>
            </a:r>
            <a:endParaRPr b="1"/>
          </a:p>
          <a:p>
            <a:pPr indent="0" lvl="0" marL="0" rtl="0" algn="l">
              <a:spcBef>
                <a:spcPts val="1000"/>
              </a:spcBef>
              <a:spcAft>
                <a:spcPts val="0"/>
              </a:spcAft>
              <a:buNone/>
            </a:pPr>
            <a:r>
              <a:rPr b="1" lang="en-US">
                <a:solidFill>
                  <a:srgbClr val="FF0000"/>
                </a:solidFill>
              </a:rPr>
              <a:t>     preterm delivery ,ROM, miscarriage </a:t>
            </a:r>
            <a:endParaRPr b="1">
              <a:solidFill>
                <a:srgbClr val="FF0000"/>
              </a:solidFill>
            </a:endParaRPr>
          </a:p>
        </p:txBody>
      </p:sp>
    </p:spTree>
  </p:cSld>
  <p:clrMapOvr>
    <a:masterClrMapping/>
  </p:clrMapOvr>
</p:sld>
</file>

<file path=ppt/slides/slide3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9" name="Shape 2989"/>
        <p:cNvGrpSpPr/>
        <p:nvPr/>
      </p:nvGrpSpPr>
      <p:grpSpPr>
        <a:xfrm>
          <a:off x="0" y="0"/>
          <a:ext cx="0" cy="0"/>
          <a:chOff x="0" y="0"/>
          <a:chExt cx="0" cy="0"/>
        </a:xfrm>
      </p:grpSpPr>
      <p:sp>
        <p:nvSpPr>
          <p:cNvPr id="2990" name="Google Shape;2990;p34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45515E"/>
              </a:buClr>
              <a:buSzPts val="6000"/>
              <a:buFont typeface="Calibri"/>
              <a:buNone/>
            </a:pPr>
            <a:r>
              <a:rPr lang="en-US"/>
              <a:t>incontinence</a:t>
            </a:r>
            <a:endParaRPr/>
          </a:p>
        </p:txBody>
      </p:sp>
      <p:sp>
        <p:nvSpPr>
          <p:cNvPr id="2991" name="Google Shape;2991;p34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45515E"/>
              </a:buClr>
              <a:buSzPts val="2400"/>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g30fc7e0e23c_0_12"/>
          <p:cNvSpPr txBox="1"/>
          <p:nvPr>
            <p:ph type="ctrTitle"/>
          </p:nvPr>
        </p:nvSpPr>
        <p:spPr>
          <a:xfrm>
            <a:off x="0" y="0"/>
            <a:ext cx="7367400" cy="7839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SzPts val="990"/>
              <a:buNone/>
            </a:pPr>
            <a:r>
              <a:rPr b="1" lang="en-US" sz="5500"/>
              <a:t>INDEX:</a:t>
            </a:r>
            <a:endParaRPr b="1" sz="5500"/>
          </a:p>
        </p:txBody>
      </p:sp>
      <p:sp>
        <p:nvSpPr>
          <p:cNvPr id="155" name="Google Shape;155;g30fc7e0e23c_0_12"/>
          <p:cNvSpPr txBox="1"/>
          <p:nvPr>
            <p:ph idx="1" type="subTitle"/>
          </p:nvPr>
        </p:nvSpPr>
        <p:spPr>
          <a:xfrm>
            <a:off x="2943600" y="176400"/>
            <a:ext cx="9248400" cy="6681600"/>
          </a:xfrm>
          <a:prstGeom prst="rect">
            <a:avLst/>
          </a:prstGeom>
        </p:spPr>
        <p:txBody>
          <a:bodyPr anchorCtr="0" anchor="t" bIns="45700" lIns="91425" spcFirstLastPara="1" rIns="91425" wrap="square" tIns="45700">
            <a:normAutofit fontScale="62500" lnSpcReduction="20000"/>
          </a:bodyPr>
          <a:lstStyle/>
          <a:p>
            <a:pPr indent="-323850" lvl="0" marL="457200" rtl="0" algn="l">
              <a:spcBef>
                <a:spcPts val="1000"/>
              </a:spcBef>
              <a:spcAft>
                <a:spcPts val="0"/>
              </a:spcAft>
              <a:buSzPct val="100000"/>
              <a:buChar char="●"/>
            </a:pPr>
            <a:r>
              <a:rPr lang="en-US"/>
              <a:t>Mechanism of labor</a:t>
            </a:r>
            <a:endParaRPr/>
          </a:p>
          <a:p>
            <a:pPr indent="-323850" lvl="0" marL="457200" rtl="0" algn="l">
              <a:spcBef>
                <a:spcPts val="0"/>
              </a:spcBef>
              <a:spcAft>
                <a:spcPts val="0"/>
              </a:spcAft>
              <a:buSzPct val="100000"/>
              <a:buChar char="●"/>
            </a:pPr>
            <a:r>
              <a:rPr lang="en-US"/>
              <a:t>Orientation in utero</a:t>
            </a:r>
            <a:endParaRPr/>
          </a:p>
          <a:p>
            <a:pPr indent="-323850" lvl="0" marL="457200" rtl="0" algn="l">
              <a:spcBef>
                <a:spcPts val="0"/>
              </a:spcBef>
              <a:spcAft>
                <a:spcPts val="0"/>
              </a:spcAft>
              <a:buSzPct val="100000"/>
              <a:buChar char="●"/>
            </a:pPr>
            <a:r>
              <a:rPr lang="en-US"/>
              <a:t>Female pelvis &amp; Fetal skull</a:t>
            </a:r>
            <a:endParaRPr/>
          </a:p>
          <a:p>
            <a:pPr indent="-323850" lvl="0" marL="457200" rtl="0" algn="l">
              <a:spcBef>
                <a:spcPts val="0"/>
              </a:spcBef>
              <a:spcAft>
                <a:spcPts val="0"/>
              </a:spcAft>
              <a:buSzPct val="100000"/>
              <a:buChar char="●"/>
            </a:pPr>
            <a:r>
              <a:rPr lang="en-US"/>
              <a:t>Abnormal labor</a:t>
            </a:r>
            <a:endParaRPr/>
          </a:p>
          <a:p>
            <a:pPr indent="-323850" lvl="0" marL="457200" rtl="0" algn="l">
              <a:spcBef>
                <a:spcPts val="0"/>
              </a:spcBef>
              <a:spcAft>
                <a:spcPts val="0"/>
              </a:spcAft>
              <a:buSzPct val="100000"/>
              <a:buChar char="●"/>
            </a:pPr>
            <a:r>
              <a:rPr lang="en-US"/>
              <a:t>AUB</a:t>
            </a:r>
            <a:endParaRPr/>
          </a:p>
          <a:p>
            <a:pPr indent="-323850" lvl="0" marL="457200" rtl="0" algn="l">
              <a:spcBef>
                <a:spcPts val="0"/>
              </a:spcBef>
              <a:spcAft>
                <a:spcPts val="0"/>
              </a:spcAft>
              <a:buSzPct val="100000"/>
              <a:buChar char="●"/>
            </a:pPr>
            <a:r>
              <a:rPr lang="en-US"/>
              <a:t>Instruments</a:t>
            </a:r>
            <a:endParaRPr/>
          </a:p>
          <a:p>
            <a:pPr indent="-323850" lvl="0" marL="457200" rtl="0" algn="l">
              <a:spcBef>
                <a:spcPts val="0"/>
              </a:spcBef>
              <a:spcAft>
                <a:spcPts val="0"/>
              </a:spcAft>
              <a:buSzPct val="100000"/>
              <a:buChar char="●"/>
            </a:pPr>
            <a:r>
              <a:rPr lang="en-US"/>
              <a:t>Examination (</a:t>
            </a:r>
            <a:r>
              <a:rPr lang="en-US"/>
              <a:t>Obstetric</a:t>
            </a:r>
            <a:r>
              <a:rPr lang="en-US"/>
              <a:t> Pelvic)</a:t>
            </a:r>
            <a:endParaRPr/>
          </a:p>
          <a:p>
            <a:pPr indent="-323850" lvl="0" marL="457200" rtl="0" algn="l">
              <a:spcBef>
                <a:spcPts val="0"/>
              </a:spcBef>
              <a:spcAft>
                <a:spcPts val="0"/>
              </a:spcAft>
              <a:buSzPct val="100000"/>
              <a:buChar char="●"/>
            </a:pPr>
            <a:r>
              <a:rPr lang="en-US"/>
              <a:t>Partogram</a:t>
            </a:r>
            <a:endParaRPr/>
          </a:p>
          <a:p>
            <a:pPr indent="-323850" lvl="0" marL="457200" rtl="0" algn="l">
              <a:spcBef>
                <a:spcPts val="0"/>
              </a:spcBef>
              <a:spcAft>
                <a:spcPts val="0"/>
              </a:spcAft>
              <a:buSzPct val="100000"/>
              <a:buChar char="●"/>
            </a:pPr>
            <a:r>
              <a:rPr lang="en-US"/>
              <a:t>GTN</a:t>
            </a:r>
            <a:endParaRPr/>
          </a:p>
          <a:p>
            <a:pPr indent="-323850" lvl="0" marL="457200" rtl="0" algn="l">
              <a:spcBef>
                <a:spcPts val="0"/>
              </a:spcBef>
              <a:spcAft>
                <a:spcPts val="0"/>
              </a:spcAft>
              <a:buSzPct val="100000"/>
              <a:buChar char="●"/>
            </a:pPr>
            <a:r>
              <a:rPr lang="en-US"/>
              <a:t>Miscarriage</a:t>
            </a:r>
            <a:endParaRPr/>
          </a:p>
          <a:p>
            <a:pPr indent="-323850" lvl="0" marL="457200" rtl="0" algn="l">
              <a:spcBef>
                <a:spcPts val="0"/>
              </a:spcBef>
              <a:spcAft>
                <a:spcPts val="0"/>
              </a:spcAft>
              <a:buSzPct val="100000"/>
              <a:buChar char="●"/>
            </a:pPr>
            <a:r>
              <a:rPr lang="en-US"/>
              <a:t>Ectopic pregnancy </a:t>
            </a:r>
            <a:endParaRPr/>
          </a:p>
          <a:p>
            <a:pPr indent="-323850" lvl="0" marL="457200" rtl="0" algn="l">
              <a:spcBef>
                <a:spcPts val="0"/>
              </a:spcBef>
              <a:spcAft>
                <a:spcPts val="0"/>
              </a:spcAft>
              <a:buSzPct val="100000"/>
              <a:buChar char="●"/>
            </a:pPr>
            <a:r>
              <a:rPr lang="en-US"/>
              <a:t>Benign lesions of uterus &amp; cervix</a:t>
            </a:r>
            <a:endParaRPr/>
          </a:p>
          <a:p>
            <a:pPr indent="-323850" lvl="0" marL="457200" rtl="0" algn="l">
              <a:spcBef>
                <a:spcPts val="0"/>
              </a:spcBef>
              <a:spcAft>
                <a:spcPts val="0"/>
              </a:spcAft>
              <a:buSzPct val="100000"/>
              <a:buChar char="●"/>
            </a:pPr>
            <a:r>
              <a:rPr lang="en-US"/>
              <a:t>Cervical intraepithelial hyperplasia</a:t>
            </a:r>
            <a:endParaRPr/>
          </a:p>
          <a:p>
            <a:pPr indent="-323850" lvl="0" marL="457200" rtl="0" algn="l">
              <a:spcBef>
                <a:spcPts val="0"/>
              </a:spcBef>
              <a:spcAft>
                <a:spcPts val="0"/>
              </a:spcAft>
              <a:buSzPct val="100000"/>
              <a:buChar char="●"/>
            </a:pPr>
            <a:r>
              <a:rPr lang="en-US"/>
              <a:t>Others</a:t>
            </a:r>
            <a:endParaRPr/>
          </a:p>
          <a:p>
            <a:pPr indent="-323850" lvl="0" marL="457200" rtl="0" algn="l">
              <a:spcBef>
                <a:spcPts val="0"/>
              </a:spcBef>
              <a:spcAft>
                <a:spcPts val="0"/>
              </a:spcAft>
              <a:buSzPct val="100000"/>
              <a:buChar char="●"/>
            </a:pPr>
            <a:r>
              <a:rPr lang="en-US"/>
              <a:t>Amenorrhea</a:t>
            </a:r>
            <a:endParaRPr/>
          </a:p>
          <a:p>
            <a:pPr indent="-323850" lvl="0" marL="457200" rtl="0" algn="l">
              <a:spcBef>
                <a:spcPts val="0"/>
              </a:spcBef>
              <a:spcAft>
                <a:spcPts val="0"/>
              </a:spcAft>
              <a:buSzPct val="100000"/>
              <a:buChar char="●"/>
            </a:pPr>
            <a:r>
              <a:rPr lang="en-US"/>
              <a:t>Adenomyosis</a:t>
            </a:r>
            <a:endParaRPr/>
          </a:p>
          <a:p>
            <a:pPr indent="-323850" lvl="0" marL="457200" rtl="0" algn="l">
              <a:spcBef>
                <a:spcPts val="0"/>
              </a:spcBef>
              <a:spcAft>
                <a:spcPts val="0"/>
              </a:spcAft>
              <a:buSzPct val="100000"/>
              <a:buChar char="●"/>
            </a:pPr>
            <a:r>
              <a:rPr lang="en-US"/>
              <a:t>Endometriosis</a:t>
            </a:r>
            <a:endParaRPr/>
          </a:p>
          <a:p>
            <a:pPr indent="-323850" lvl="0" marL="457200" rtl="0" algn="l">
              <a:spcBef>
                <a:spcPts val="0"/>
              </a:spcBef>
              <a:spcAft>
                <a:spcPts val="0"/>
              </a:spcAft>
              <a:buSzPct val="100000"/>
              <a:buChar char="●"/>
            </a:pPr>
            <a:r>
              <a:rPr lang="en-US"/>
              <a:t>PCOS</a:t>
            </a:r>
            <a:endParaRPr/>
          </a:p>
          <a:p>
            <a:pPr indent="-323850" lvl="0" marL="457200" rtl="0" algn="l">
              <a:spcBef>
                <a:spcPts val="0"/>
              </a:spcBef>
              <a:spcAft>
                <a:spcPts val="0"/>
              </a:spcAft>
              <a:buSzPct val="100000"/>
              <a:buChar char="●"/>
            </a:pPr>
            <a:r>
              <a:rPr lang="en-US"/>
              <a:t>Infertility</a:t>
            </a:r>
            <a:endParaRPr/>
          </a:p>
          <a:p>
            <a:pPr indent="-323850" lvl="0" marL="457200" rtl="0" algn="l">
              <a:spcBef>
                <a:spcPts val="0"/>
              </a:spcBef>
              <a:spcAft>
                <a:spcPts val="0"/>
              </a:spcAft>
              <a:buSzPct val="100000"/>
              <a:buChar char="●"/>
            </a:pPr>
            <a:r>
              <a:rPr lang="en-US"/>
              <a:t>Physiology of menstrual cycle </a:t>
            </a:r>
            <a:endParaRPr/>
          </a:p>
          <a:p>
            <a:pPr indent="-323850" lvl="0" marL="457200" rtl="0" algn="l">
              <a:spcBef>
                <a:spcPts val="0"/>
              </a:spcBef>
              <a:spcAft>
                <a:spcPts val="0"/>
              </a:spcAft>
              <a:buSzPct val="100000"/>
              <a:buChar char="●"/>
            </a:pPr>
            <a:r>
              <a:rPr lang="en-US"/>
              <a:t>Family planning</a:t>
            </a:r>
            <a:endParaRPr/>
          </a:p>
          <a:p>
            <a:pPr indent="-323850" lvl="0" marL="457200" rtl="0" algn="l">
              <a:spcBef>
                <a:spcPts val="0"/>
              </a:spcBef>
              <a:spcAft>
                <a:spcPts val="0"/>
              </a:spcAft>
              <a:buSzPct val="100000"/>
              <a:buChar char="●"/>
            </a:pPr>
            <a:r>
              <a:rPr lang="en-US"/>
              <a:t>PPH</a:t>
            </a:r>
            <a:endParaRPr/>
          </a:p>
          <a:p>
            <a:pPr indent="-323850" lvl="0" marL="457200" rtl="0" algn="l">
              <a:spcBef>
                <a:spcPts val="0"/>
              </a:spcBef>
              <a:spcAft>
                <a:spcPts val="0"/>
              </a:spcAft>
              <a:buSzPct val="100000"/>
              <a:buChar char="●"/>
            </a:pPr>
            <a:r>
              <a:rPr lang="en-US"/>
              <a:t>PTL</a:t>
            </a:r>
            <a:endParaRPr/>
          </a:p>
          <a:p>
            <a:pPr indent="-323850" lvl="0" marL="457200" rtl="0" algn="l">
              <a:spcBef>
                <a:spcPts val="0"/>
              </a:spcBef>
              <a:spcAft>
                <a:spcPts val="0"/>
              </a:spcAft>
              <a:buSzPct val="100000"/>
              <a:buChar char="●"/>
            </a:pPr>
            <a:r>
              <a:rPr lang="en-US"/>
              <a:t>PPROM</a:t>
            </a:r>
            <a:endParaRPr/>
          </a:p>
          <a:p>
            <a:pPr indent="-323850" lvl="0" marL="457200" rtl="0" algn="l">
              <a:spcBef>
                <a:spcPts val="0"/>
              </a:spcBef>
              <a:spcAft>
                <a:spcPts val="0"/>
              </a:spcAft>
              <a:buSzPct val="100000"/>
              <a:buChar char="●"/>
            </a:pPr>
            <a:r>
              <a:rPr lang="en-US"/>
              <a:t>HTN in pregnancy </a:t>
            </a:r>
            <a:endParaRPr/>
          </a:p>
          <a:p>
            <a:pPr indent="-323850" lvl="0" marL="457200" rtl="0" algn="l">
              <a:spcBef>
                <a:spcPts val="0"/>
              </a:spcBef>
              <a:spcAft>
                <a:spcPts val="0"/>
              </a:spcAft>
              <a:buSzPct val="100000"/>
              <a:buChar char="●"/>
            </a:pPr>
            <a:r>
              <a:rPr lang="en-US"/>
              <a:t>Anemia in pregnancy</a:t>
            </a:r>
            <a:endParaRPr/>
          </a:p>
          <a:p>
            <a:pPr indent="-323850" lvl="0" marL="457200" rtl="0" algn="l">
              <a:spcBef>
                <a:spcPts val="0"/>
              </a:spcBef>
              <a:spcAft>
                <a:spcPts val="0"/>
              </a:spcAft>
              <a:buSzPct val="100000"/>
              <a:buChar char="●"/>
            </a:pPr>
            <a:r>
              <a:rPr lang="en-US"/>
              <a:t>Vomiting in pregnancy</a:t>
            </a:r>
            <a:endParaRPr/>
          </a:p>
          <a:p>
            <a:pPr indent="-323850" lvl="0" marL="457200" rtl="0" algn="l">
              <a:spcBef>
                <a:spcPts val="0"/>
              </a:spcBef>
              <a:spcAft>
                <a:spcPts val="0"/>
              </a:spcAft>
              <a:buSzPct val="100000"/>
              <a:buChar char="●"/>
            </a:pPr>
            <a:r>
              <a:rPr lang="en-US"/>
              <a:t>Birth injury</a:t>
            </a:r>
            <a:endParaRPr/>
          </a:p>
          <a:p>
            <a:pPr indent="-323850" lvl="0" marL="457200" rtl="0" algn="l">
              <a:spcBef>
                <a:spcPts val="0"/>
              </a:spcBef>
              <a:spcAft>
                <a:spcPts val="0"/>
              </a:spcAft>
              <a:buSzPct val="100000"/>
              <a:buChar char="●"/>
            </a:pPr>
            <a:r>
              <a:rPr lang="en-US"/>
              <a:t>Aberrant </a:t>
            </a:r>
            <a:r>
              <a:rPr lang="en-US"/>
              <a:t>liquor</a:t>
            </a:r>
            <a:r>
              <a:rPr lang="en-US"/>
              <a:t> CS</a:t>
            </a:r>
            <a:endParaRPr/>
          </a:p>
          <a:p>
            <a:pPr indent="-323850" lvl="0" marL="457200" rtl="0" algn="l">
              <a:spcBef>
                <a:spcPts val="0"/>
              </a:spcBef>
              <a:spcAft>
                <a:spcPts val="0"/>
              </a:spcAft>
              <a:buSzPct val="100000"/>
              <a:buChar char="●"/>
            </a:pPr>
            <a:r>
              <a:rPr lang="en-US"/>
              <a:t>PID</a:t>
            </a:r>
            <a:endParaRPr/>
          </a:p>
          <a:p>
            <a:pPr indent="-323850" lvl="0" marL="457200" rtl="0" algn="l">
              <a:spcBef>
                <a:spcPts val="0"/>
              </a:spcBef>
              <a:spcAft>
                <a:spcPts val="0"/>
              </a:spcAft>
              <a:buSzPct val="100000"/>
              <a:buChar char="●"/>
            </a:pPr>
            <a:r>
              <a:rPr lang="en-US"/>
              <a:t>STDs</a:t>
            </a:r>
            <a:endParaRPr/>
          </a:p>
          <a:p>
            <a:pPr indent="-323850" lvl="0" marL="457200" rtl="0" algn="l">
              <a:spcBef>
                <a:spcPts val="0"/>
              </a:spcBef>
              <a:spcAft>
                <a:spcPts val="0"/>
              </a:spcAft>
              <a:buSzPct val="100000"/>
              <a:buChar char="●"/>
            </a:pPr>
            <a:r>
              <a:rPr lang="en-US"/>
              <a:t>Incontinence</a:t>
            </a:r>
            <a:endParaRPr/>
          </a:p>
          <a:p>
            <a:pPr indent="-323850" lvl="0" marL="457200" rtl="0" algn="l">
              <a:spcBef>
                <a:spcPts val="0"/>
              </a:spcBef>
              <a:spcAft>
                <a:spcPts val="0"/>
              </a:spcAft>
              <a:buSzPct val="100000"/>
              <a:buChar char="●"/>
            </a:pPr>
            <a:r>
              <a:rPr lang="en-US"/>
              <a:t>POP</a:t>
            </a:r>
            <a:endParaRPr/>
          </a:p>
          <a:p>
            <a:pPr indent="-323850" lvl="0" marL="457200" rtl="0" algn="l">
              <a:spcBef>
                <a:spcPts val="0"/>
              </a:spcBef>
              <a:spcAft>
                <a:spcPts val="0"/>
              </a:spcAft>
              <a:buSzPct val="100000"/>
              <a:buChar char="●"/>
            </a:pPr>
            <a:r>
              <a:rPr lang="en-US"/>
              <a:t>APH</a:t>
            </a:r>
            <a:endParaRPr/>
          </a:p>
          <a:p>
            <a:pPr indent="-323850" lvl="0" marL="457200" rtl="0" algn="l">
              <a:spcBef>
                <a:spcPts val="0"/>
              </a:spcBef>
              <a:spcAft>
                <a:spcPts val="0"/>
              </a:spcAft>
              <a:buSzPct val="100000"/>
              <a:buChar char="●"/>
            </a:pPr>
            <a:r>
              <a:rPr lang="en-US"/>
              <a:t>Antepartum fetal </a:t>
            </a:r>
            <a:r>
              <a:rPr lang="en-US"/>
              <a:t>surveillance</a:t>
            </a:r>
            <a:endParaRPr/>
          </a:p>
          <a:p>
            <a:pPr indent="-323850" lvl="0" marL="457200" rtl="0" algn="l">
              <a:spcBef>
                <a:spcPts val="0"/>
              </a:spcBef>
              <a:spcAft>
                <a:spcPts val="0"/>
              </a:spcAft>
              <a:buSzPct val="100000"/>
              <a:buChar char="●"/>
            </a:pPr>
            <a:r>
              <a:rPr lang="en-US"/>
              <a:t>Intrapartum fetal </a:t>
            </a:r>
            <a:r>
              <a:rPr lang="en-US"/>
              <a:t>surveillance</a:t>
            </a:r>
            <a:r>
              <a:rPr lang="en-US"/>
              <a:t> </a:t>
            </a:r>
            <a:endParaRPr/>
          </a:p>
          <a:p>
            <a:pPr indent="-323850" lvl="0" marL="457200" rtl="0" algn="l">
              <a:spcBef>
                <a:spcPts val="0"/>
              </a:spcBef>
              <a:spcAft>
                <a:spcPts val="0"/>
              </a:spcAft>
              <a:buSzPct val="100000"/>
              <a:buChar char="●"/>
            </a:pPr>
            <a:r>
              <a:rPr lang="en-US"/>
              <a:t>IUGR</a:t>
            </a:r>
            <a:endParaRPr/>
          </a:p>
          <a:p>
            <a:pPr indent="-323850" lvl="0" marL="457200" rtl="0" algn="l">
              <a:spcBef>
                <a:spcPts val="0"/>
              </a:spcBef>
              <a:spcAft>
                <a:spcPts val="0"/>
              </a:spcAft>
              <a:buSzPct val="100000"/>
              <a:buChar char="●"/>
            </a:pPr>
            <a:r>
              <a:rPr lang="en-US"/>
              <a:t>Congenital screening </a:t>
            </a:r>
            <a:endParaRPr/>
          </a:p>
          <a:p>
            <a:pPr indent="-323850" lvl="0" marL="457200" rtl="0" algn="l">
              <a:spcBef>
                <a:spcPts val="0"/>
              </a:spcBef>
              <a:spcAft>
                <a:spcPts val="0"/>
              </a:spcAft>
              <a:buSzPct val="100000"/>
              <a:buChar char="●"/>
            </a:pPr>
            <a:r>
              <a:rPr lang="en-US"/>
              <a:t>Multiple gestation </a:t>
            </a:r>
            <a:endParaRPr/>
          </a:p>
          <a:p>
            <a:pPr indent="-323850" lvl="0" marL="457200" rtl="0" algn="l">
              <a:spcBef>
                <a:spcPts val="0"/>
              </a:spcBef>
              <a:spcAft>
                <a:spcPts val="0"/>
              </a:spcAft>
              <a:buSzPct val="100000"/>
              <a:buChar char="●"/>
            </a:pPr>
            <a:r>
              <a:rPr lang="en-US"/>
              <a:t>IOL</a:t>
            </a:r>
            <a:endParaRPr/>
          </a:p>
          <a:p>
            <a:pPr indent="-323850" lvl="0" marL="457200" rtl="0" algn="l">
              <a:spcBef>
                <a:spcPts val="0"/>
              </a:spcBef>
              <a:spcAft>
                <a:spcPts val="0"/>
              </a:spcAft>
              <a:buSzPct val="100000"/>
              <a:buChar char="●"/>
            </a:pPr>
            <a:r>
              <a:rPr lang="en-US"/>
              <a:t>Dr. Omar</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41"/>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Pelvic Diameters – Pelvic Outlet</a:t>
            </a:r>
            <a:endParaRPr/>
          </a:p>
        </p:txBody>
      </p:sp>
      <p:sp>
        <p:nvSpPr>
          <p:cNvPr id="419" name="Google Shape;419;p41"/>
          <p:cNvSpPr txBox="1"/>
          <p:nvPr>
            <p:ph idx="1" type="body"/>
          </p:nvPr>
        </p:nvSpPr>
        <p:spPr>
          <a:xfrm>
            <a:off x="838199" y="1305026"/>
            <a:ext cx="10515600" cy="1438174"/>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400"/>
              <a:buChar char="❖"/>
            </a:pPr>
            <a:r>
              <a:rPr lang="en-US" sz="2400"/>
              <a:t>Consists of two triangular areas having the same base (inter-tuberous diameter)</a:t>
            </a:r>
            <a:endParaRPr/>
          </a:p>
          <a:p>
            <a:pPr indent="-228600" lvl="0" marL="228600" rtl="0" algn="l">
              <a:lnSpc>
                <a:spcPct val="90000"/>
              </a:lnSpc>
              <a:spcBef>
                <a:spcPts val="1000"/>
              </a:spcBef>
              <a:spcAft>
                <a:spcPts val="0"/>
              </a:spcAft>
              <a:buClr>
                <a:srgbClr val="45515E"/>
              </a:buClr>
              <a:buSzPts val="2400"/>
              <a:buChar char="❖"/>
            </a:pPr>
            <a:r>
              <a:rPr b="1" lang="en-US" sz="2400"/>
              <a:t>AP diameter</a:t>
            </a:r>
            <a:r>
              <a:rPr lang="en-US" sz="2400"/>
              <a:t>; 12-13 cm</a:t>
            </a:r>
            <a:endParaRPr/>
          </a:p>
          <a:p>
            <a:pPr indent="-228600" lvl="0" marL="228600" rtl="0" algn="l">
              <a:lnSpc>
                <a:spcPct val="90000"/>
              </a:lnSpc>
              <a:spcBef>
                <a:spcPts val="1000"/>
              </a:spcBef>
              <a:spcAft>
                <a:spcPts val="0"/>
              </a:spcAft>
              <a:buClr>
                <a:srgbClr val="45515E"/>
              </a:buClr>
              <a:buSzPts val="2400"/>
              <a:buChar char="❖"/>
            </a:pPr>
            <a:r>
              <a:rPr b="1" lang="en-US" sz="2400"/>
              <a:t>Transverse (Inter-tuberous) diameter</a:t>
            </a:r>
            <a:r>
              <a:rPr lang="en-US" sz="2400"/>
              <a:t>; 10.5-11 cm </a:t>
            </a:r>
            <a:endParaRPr/>
          </a:p>
        </p:txBody>
      </p:sp>
      <p:grpSp>
        <p:nvGrpSpPr>
          <p:cNvPr id="420" name="Google Shape;420;p41"/>
          <p:cNvGrpSpPr/>
          <p:nvPr/>
        </p:nvGrpSpPr>
        <p:grpSpPr>
          <a:xfrm>
            <a:off x="1570434" y="2772384"/>
            <a:ext cx="9051133" cy="3882578"/>
            <a:chOff x="3119859" y="3763052"/>
            <a:chExt cx="7214996" cy="3094948"/>
          </a:xfrm>
        </p:grpSpPr>
        <p:pic>
          <p:nvPicPr>
            <p:cNvPr id="421" name="Google Shape;421;p41"/>
            <p:cNvPicPr preferRelativeResize="0"/>
            <p:nvPr/>
          </p:nvPicPr>
          <p:blipFill rotWithShape="1">
            <a:blip r:embed="rId3">
              <a:alphaModFix/>
            </a:blip>
            <a:srcRect b="0" l="1646" r="0" t="0"/>
            <a:stretch/>
          </p:blipFill>
          <p:spPr>
            <a:xfrm>
              <a:off x="3119859" y="3763052"/>
              <a:ext cx="3572769" cy="3094948"/>
            </a:xfrm>
            <a:prstGeom prst="rect">
              <a:avLst/>
            </a:prstGeom>
            <a:noFill/>
            <a:ln>
              <a:noFill/>
            </a:ln>
          </p:spPr>
        </p:pic>
        <p:pic>
          <p:nvPicPr>
            <p:cNvPr id="422" name="Google Shape;422;p41"/>
            <p:cNvPicPr preferRelativeResize="0"/>
            <p:nvPr/>
          </p:nvPicPr>
          <p:blipFill rotWithShape="1">
            <a:blip r:embed="rId4">
              <a:alphaModFix/>
            </a:blip>
            <a:srcRect b="0" l="1907" r="0" t="0"/>
            <a:stretch/>
          </p:blipFill>
          <p:spPr>
            <a:xfrm>
              <a:off x="6762086" y="3763052"/>
              <a:ext cx="3572769" cy="3094948"/>
            </a:xfrm>
            <a:prstGeom prst="rect">
              <a:avLst/>
            </a:prstGeom>
            <a:noFill/>
            <a:ln>
              <a:noFill/>
            </a:ln>
          </p:spPr>
        </p:pic>
      </p:grpSp>
    </p:spTree>
  </p:cSld>
  <p:clrMapOvr>
    <a:masterClrMapping/>
  </p:clrMapOvr>
</p:sld>
</file>

<file path=ppt/slides/slide4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5" name="Shape 2995"/>
        <p:cNvGrpSpPr/>
        <p:nvPr/>
      </p:nvGrpSpPr>
      <p:grpSpPr>
        <a:xfrm>
          <a:off x="0" y="0"/>
          <a:ext cx="0" cy="0"/>
          <a:chOff x="0" y="0"/>
          <a:chExt cx="0" cy="0"/>
        </a:xfrm>
      </p:grpSpPr>
      <p:sp>
        <p:nvSpPr>
          <p:cNvPr id="2996" name="Google Shape;2996;p350"/>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Station-1 incontinence </a:t>
            </a:r>
            <a:endParaRPr/>
          </a:p>
        </p:txBody>
      </p:sp>
      <p:sp>
        <p:nvSpPr>
          <p:cNvPr id="2997" name="Google Shape;2997;p350"/>
          <p:cNvSpPr txBox="1"/>
          <p:nvPr>
            <p:ph idx="1" type="body"/>
          </p:nvPr>
        </p:nvSpPr>
        <p:spPr>
          <a:xfrm>
            <a:off x="633182" y="1179326"/>
            <a:ext cx="6209413" cy="4321589"/>
          </a:xfrm>
          <a:prstGeom prst="rect">
            <a:avLst/>
          </a:prstGeom>
          <a:noFill/>
          <a:ln>
            <a:noFill/>
          </a:ln>
        </p:spPr>
        <p:txBody>
          <a:bodyPr anchorCtr="0" anchor="t" bIns="45700" lIns="91425" spcFirstLastPara="1" rIns="91425" wrap="square" tIns="45700">
            <a:normAutofit fontScale="47500" lnSpcReduction="20000"/>
          </a:bodyPr>
          <a:lstStyle/>
          <a:p>
            <a:pPr indent="-161925" lvl="0" marL="228600" rtl="0" algn="l">
              <a:lnSpc>
                <a:spcPct val="90000"/>
              </a:lnSpc>
              <a:spcBef>
                <a:spcPts val="0"/>
              </a:spcBef>
              <a:spcAft>
                <a:spcPts val="0"/>
              </a:spcAft>
              <a:buClr>
                <a:srgbClr val="45515E"/>
              </a:buClr>
              <a:buSzPct val="100000"/>
              <a:buChar char="❖"/>
            </a:pPr>
            <a:r>
              <a:rPr lang="en-US"/>
              <a:t>Mention these structure</a:t>
            </a:r>
            <a:endParaRPr/>
          </a:p>
          <a:p>
            <a:pPr indent="-161925" lvl="0" marL="228600" rtl="0" algn="l">
              <a:lnSpc>
                <a:spcPct val="90000"/>
              </a:lnSpc>
              <a:spcBef>
                <a:spcPts val="1000"/>
              </a:spcBef>
              <a:spcAft>
                <a:spcPts val="0"/>
              </a:spcAft>
              <a:buClr>
                <a:srgbClr val="00B050"/>
              </a:buClr>
              <a:buSzPct val="100000"/>
              <a:buChar char="❖"/>
            </a:pPr>
            <a:r>
              <a:rPr lang="en-US">
                <a:solidFill>
                  <a:srgbClr val="00B050"/>
                </a:solidFill>
              </a:rPr>
              <a:t>1-Puborectalis </a:t>
            </a:r>
            <a:endParaRPr/>
          </a:p>
          <a:p>
            <a:pPr indent="-161925" lvl="0" marL="228600" rtl="0" algn="l">
              <a:lnSpc>
                <a:spcPct val="90000"/>
              </a:lnSpc>
              <a:spcBef>
                <a:spcPts val="1000"/>
              </a:spcBef>
              <a:spcAft>
                <a:spcPts val="0"/>
              </a:spcAft>
              <a:buClr>
                <a:srgbClr val="00B050"/>
              </a:buClr>
              <a:buSzPct val="100000"/>
              <a:buChar char="❖"/>
            </a:pPr>
            <a:r>
              <a:rPr lang="en-US">
                <a:solidFill>
                  <a:srgbClr val="00B050"/>
                </a:solidFill>
              </a:rPr>
              <a:t>2-Pubococcygeus </a:t>
            </a:r>
            <a:endParaRPr/>
          </a:p>
          <a:p>
            <a:pPr indent="-161925" lvl="0" marL="228600" rtl="0" algn="l">
              <a:lnSpc>
                <a:spcPct val="90000"/>
              </a:lnSpc>
              <a:spcBef>
                <a:spcPts val="1000"/>
              </a:spcBef>
              <a:spcAft>
                <a:spcPts val="0"/>
              </a:spcAft>
              <a:buClr>
                <a:srgbClr val="00B050"/>
              </a:buClr>
              <a:buSzPct val="100000"/>
              <a:buChar char="❖"/>
            </a:pPr>
            <a:r>
              <a:rPr lang="en-US">
                <a:solidFill>
                  <a:srgbClr val="00B050"/>
                </a:solidFill>
              </a:rPr>
              <a:t>3-Iliococcygeus </a:t>
            </a:r>
            <a:endParaRPr>
              <a:solidFill>
                <a:srgbClr val="00B050"/>
              </a:solidFill>
            </a:endParaRPr>
          </a:p>
          <a:p>
            <a:pPr indent="-131762" lvl="0" marL="228600" rtl="0" algn="l">
              <a:lnSpc>
                <a:spcPct val="90000"/>
              </a:lnSpc>
              <a:spcBef>
                <a:spcPts val="1000"/>
              </a:spcBef>
              <a:spcAft>
                <a:spcPts val="0"/>
              </a:spcAft>
              <a:buClr>
                <a:srgbClr val="00B050"/>
              </a:buClr>
              <a:buSzPct val="64285"/>
              <a:buChar char="❖"/>
            </a:pPr>
            <a:r>
              <a:rPr lang="en-US">
                <a:solidFill>
                  <a:srgbClr val="00B050"/>
                </a:solidFill>
              </a:rPr>
              <a:t>4-coccygeus muscle</a:t>
            </a:r>
            <a:endParaRPr>
              <a:solidFill>
                <a:srgbClr val="00B050"/>
              </a:solidFill>
            </a:endParaRPr>
          </a:p>
          <a:p>
            <a:pPr indent="0" lvl="0" marL="0" rtl="0" algn="l">
              <a:lnSpc>
                <a:spcPct val="90000"/>
              </a:lnSpc>
              <a:spcBef>
                <a:spcPts val="1000"/>
              </a:spcBef>
              <a:spcAft>
                <a:spcPts val="0"/>
              </a:spcAft>
              <a:buClr>
                <a:srgbClr val="45515E"/>
              </a:buClr>
              <a:buSzPct val="100000"/>
              <a:buNone/>
            </a:pPr>
            <a:r>
              <a:t/>
            </a:r>
            <a:endParaRPr/>
          </a:p>
          <a:p>
            <a:pPr indent="-161925" lvl="0" marL="228600" rtl="0" algn="l">
              <a:lnSpc>
                <a:spcPct val="90000"/>
              </a:lnSpc>
              <a:spcBef>
                <a:spcPts val="1000"/>
              </a:spcBef>
              <a:spcAft>
                <a:spcPts val="0"/>
              </a:spcAft>
              <a:buClr>
                <a:srgbClr val="45515E"/>
              </a:buClr>
              <a:buSzPct val="100000"/>
              <a:buChar char="❖"/>
            </a:pPr>
            <a:r>
              <a:rPr lang="en-US"/>
              <a:t>Name the stuctures support the urethra !!!!</a:t>
            </a:r>
            <a:endParaRPr/>
          </a:p>
          <a:p>
            <a:pPr indent="0" lvl="0" marL="228600" rtl="0" algn="l">
              <a:lnSpc>
                <a:spcPct val="90000"/>
              </a:lnSpc>
              <a:spcBef>
                <a:spcPts val="1000"/>
              </a:spcBef>
              <a:spcAft>
                <a:spcPts val="0"/>
              </a:spcAft>
              <a:buNone/>
            </a:pPr>
            <a:r>
              <a:rPr lang="en-US">
                <a:solidFill>
                  <a:srgbClr val="6AA84F"/>
                </a:solidFill>
              </a:rPr>
              <a:t>1-anterior vaginal wall</a:t>
            </a:r>
            <a:endParaRPr>
              <a:solidFill>
                <a:srgbClr val="6AA84F"/>
              </a:solidFill>
            </a:endParaRPr>
          </a:p>
          <a:p>
            <a:pPr indent="0" lvl="0" marL="228600" rtl="0" algn="l">
              <a:lnSpc>
                <a:spcPct val="90000"/>
              </a:lnSpc>
              <a:spcBef>
                <a:spcPts val="1000"/>
              </a:spcBef>
              <a:spcAft>
                <a:spcPts val="0"/>
              </a:spcAft>
              <a:buNone/>
            </a:pPr>
            <a:r>
              <a:rPr lang="en-US">
                <a:solidFill>
                  <a:srgbClr val="6AA84F"/>
                </a:solidFill>
              </a:rPr>
              <a:t>2-Endopelvic fascia</a:t>
            </a:r>
            <a:endParaRPr>
              <a:solidFill>
                <a:srgbClr val="6AA84F"/>
              </a:solidFill>
            </a:endParaRPr>
          </a:p>
          <a:p>
            <a:pPr indent="0" lvl="0" marL="228600" rtl="0" algn="l">
              <a:lnSpc>
                <a:spcPct val="90000"/>
              </a:lnSpc>
              <a:spcBef>
                <a:spcPts val="1000"/>
              </a:spcBef>
              <a:spcAft>
                <a:spcPts val="0"/>
              </a:spcAft>
              <a:buNone/>
            </a:pPr>
            <a:r>
              <a:rPr lang="en-US">
                <a:solidFill>
                  <a:srgbClr val="6AA84F"/>
                </a:solidFill>
              </a:rPr>
              <a:t>3-The levator ani muscle</a:t>
            </a:r>
            <a:endParaRPr>
              <a:solidFill>
                <a:srgbClr val="6AA84F"/>
              </a:solidFill>
            </a:endParaRPr>
          </a:p>
          <a:p>
            <a:pPr indent="-161925" lvl="0" marL="228600" rtl="0" algn="l">
              <a:lnSpc>
                <a:spcPct val="90000"/>
              </a:lnSpc>
              <a:spcBef>
                <a:spcPts val="1000"/>
              </a:spcBef>
              <a:spcAft>
                <a:spcPts val="0"/>
              </a:spcAft>
              <a:buClr>
                <a:srgbClr val="45515E"/>
              </a:buClr>
              <a:buSzPct val="100000"/>
              <a:buChar char="❖"/>
            </a:pPr>
            <a:r>
              <a:rPr lang="en-US"/>
              <a:t>Mention three obstetric importance of ischial spine </a:t>
            </a:r>
            <a:endParaRPr/>
          </a:p>
          <a:p>
            <a:pPr indent="0" lvl="0" marL="228600" rtl="0" algn="l">
              <a:lnSpc>
                <a:spcPct val="90000"/>
              </a:lnSpc>
              <a:spcBef>
                <a:spcPts val="1000"/>
              </a:spcBef>
              <a:spcAft>
                <a:spcPts val="0"/>
              </a:spcAft>
              <a:buNone/>
            </a:pPr>
            <a:r>
              <a:rPr lang="en-US">
                <a:solidFill>
                  <a:srgbClr val="6AA84F"/>
                </a:solidFill>
              </a:rPr>
              <a:t>1-To identify the station of the baby</a:t>
            </a:r>
            <a:endParaRPr>
              <a:solidFill>
                <a:srgbClr val="6AA84F"/>
              </a:solidFill>
            </a:endParaRPr>
          </a:p>
          <a:p>
            <a:pPr indent="0" lvl="0" marL="228600" rtl="0" algn="l">
              <a:lnSpc>
                <a:spcPct val="90000"/>
              </a:lnSpc>
              <a:spcBef>
                <a:spcPts val="1000"/>
              </a:spcBef>
              <a:spcAft>
                <a:spcPts val="0"/>
              </a:spcAft>
              <a:buNone/>
            </a:pPr>
            <a:r>
              <a:rPr lang="en-US">
                <a:solidFill>
                  <a:srgbClr val="6AA84F"/>
                </a:solidFill>
              </a:rPr>
              <a:t>2-The distance between them represent the shortest diameter of the pelvic cavity</a:t>
            </a:r>
            <a:endParaRPr>
              <a:solidFill>
                <a:srgbClr val="6AA84F"/>
              </a:solidFill>
            </a:endParaRPr>
          </a:p>
          <a:p>
            <a:pPr indent="0" lvl="0" marL="0" rtl="0" algn="l">
              <a:lnSpc>
                <a:spcPct val="90000"/>
              </a:lnSpc>
              <a:spcBef>
                <a:spcPts val="1000"/>
              </a:spcBef>
              <a:spcAft>
                <a:spcPts val="0"/>
              </a:spcAft>
              <a:buClr>
                <a:srgbClr val="45515E"/>
              </a:buClr>
              <a:buSzPct val="100000"/>
              <a:buNone/>
            </a:pPr>
            <a:r>
              <a:t/>
            </a:r>
            <a:endParaRPr/>
          </a:p>
          <a:p>
            <a:pPr indent="-161925" lvl="0" marL="228600" rtl="0" algn="l">
              <a:lnSpc>
                <a:spcPct val="90000"/>
              </a:lnSpc>
              <a:spcBef>
                <a:spcPts val="1000"/>
              </a:spcBef>
              <a:spcAft>
                <a:spcPts val="0"/>
              </a:spcAft>
              <a:buClr>
                <a:srgbClr val="45515E"/>
              </a:buClr>
              <a:buSzPct val="100000"/>
              <a:buChar char="❖"/>
            </a:pPr>
            <a:r>
              <a:rPr lang="en-US"/>
              <a:t>mention urinary findings in epidural anathesia</a:t>
            </a:r>
            <a:endParaRPr/>
          </a:p>
          <a:p>
            <a:pPr indent="0" lvl="0" marL="228600" rtl="0" algn="l">
              <a:lnSpc>
                <a:spcPct val="90000"/>
              </a:lnSpc>
              <a:spcBef>
                <a:spcPts val="1000"/>
              </a:spcBef>
              <a:spcAft>
                <a:spcPts val="0"/>
              </a:spcAft>
              <a:buNone/>
            </a:pPr>
            <a:r>
              <a:rPr lang="en-US">
                <a:solidFill>
                  <a:srgbClr val="6AA84F"/>
                </a:solidFill>
              </a:rPr>
              <a:t>bladder distention, urinary retention </a:t>
            </a:r>
            <a:endParaRPr>
              <a:solidFill>
                <a:srgbClr val="6AA84F"/>
              </a:solidFill>
            </a:endParaRPr>
          </a:p>
        </p:txBody>
      </p:sp>
      <p:pic>
        <p:nvPicPr>
          <p:cNvPr id="2998" name="Google Shape;2998;p350"/>
          <p:cNvPicPr preferRelativeResize="0"/>
          <p:nvPr/>
        </p:nvPicPr>
        <p:blipFill rotWithShape="1">
          <a:blip r:embed="rId3">
            <a:alphaModFix/>
          </a:blip>
          <a:srcRect b="0" l="0" r="0" t="0"/>
          <a:stretch/>
        </p:blipFill>
        <p:spPr>
          <a:xfrm>
            <a:off x="7193751" y="1127464"/>
            <a:ext cx="2744825" cy="2902944"/>
          </a:xfrm>
          <a:prstGeom prst="rect">
            <a:avLst/>
          </a:prstGeom>
          <a:noFill/>
          <a:ln>
            <a:noFill/>
          </a:ln>
        </p:spPr>
      </p:pic>
      <p:sp>
        <p:nvSpPr>
          <p:cNvPr id="2999" name="Google Shape;2999;p350"/>
          <p:cNvSpPr txBox="1"/>
          <p:nvPr/>
        </p:nvSpPr>
        <p:spPr>
          <a:xfrm>
            <a:off x="11081157" y="4898"/>
            <a:ext cx="1096775" cy="369332"/>
          </a:xfrm>
          <a:prstGeom prst="rect">
            <a:avLst/>
          </a:prstGeom>
          <a:noFill/>
          <a:ln cap="flat" cmpd="sng" w="9525">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سؤال سادسة</a:t>
            </a:r>
            <a:endParaRPr sz="1800">
              <a:solidFill>
                <a:schemeClr val="dk1"/>
              </a:solidFill>
              <a:latin typeface="Calibri"/>
              <a:ea typeface="Calibri"/>
              <a:cs typeface="Calibri"/>
              <a:sym typeface="Calibri"/>
            </a:endParaRPr>
          </a:p>
        </p:txBody>
      </p:sp>
      <p:pic>
        <p:nvPicPr>
          <p:cNvPr id="3000" name="Google Shape;3000;p350"/>
          <p:cNvPicPr preferRelativeResize="0"/>
          <p:nvPr/>
        </p:nvPicPr>
        <p:blipFill rotWithShape="1">
          <a:blip r:embed="rId4">
            <a:alphaModFix/>
          </a:blip>
          <a:srcRect b="0" l="0" r="0" t="0"/>
          <a:stretch/>
        </p:blipFill>
        <p:spPr>
          <a:xfrm>
            <a:off x="7193751" y="4192588"/>
            <a:ext cx="4624102" cy="1889379"/>
          </a:xfrm>
          <a:prstGeom prst="rect">
            <a:avLst/>
          </a:prstGeom>
          <a:noFill/>
          <a:ln>
            <a:noFill/>
          </a:ln>
        </p:spPr>
      </p:pic>
    </p:spTree>
  </p:cSld>
  <p:clrMapOvr>
    <a:masterClrMapping/>
  </p:clrMapOvr>
</p:sld>
</file>

<file path=ppt/slides/slide4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4" name="Shape 3004"/>
        <p:cNvGrpSpPr/>
        <p:nvPr/>
      </p:nvGrpSpPr>
      <p:grpSpPr>
        <a:xfrm>
          <a:off x="0" y="0"/>
          <a:ext cx="0" cy="0"/>
          <a:chOff x="0" y="0"/>
          <a:chExt cx="0" cy="0"/>
        </a:xfrm>
      </p:grpSpPr>
      <p:sp>
        <p:nvSpPr>
          <p:cNvPr id="3005" name="Google Shape;3005;p351"/>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t/>
            </a:r>
            <a:endParaRPr/>
          </a:p>
        </p:txBody>
      </p:sp>
      <p:pic>
        <p:nvPicPr>
          <p:cNvPr id="3006" name="Google Shape;3006;p351"/>
          <p:cNvPicPr preferRelativeResize="0"/>
          <p:nvPr>
            <p:ph idx="1" type="body"/>
          </p:nvPr>
        </p:nvPicPr>
        <p:blipFill rotWithShape="1">
          <a:blip r:embed="rId3">
            <a:alphaModFix/>
          </a:blip>
          <a:srcRect b="5746" l="0" r="0" t="11887"/>
          <a:stretch/>
        </p:blipFill>
        <p:spPr>
          <a:xfrm>
            <a:off x="838200" y="1305026"/>
            <a:ext cx="10515600" cy="4871938"/>
          </a:xfrm>
          <a:prstGeom prst="rect">
            <a:avLst/>
          </a:prstGeom>
          <a:noFill/>
          <a:ln>
            <a:noFill/>
          </a:ln>
        </p:spPr>
      </p:pic>
    </p:spTree>
  </p:cSld>
  <p:clrMapOvr>
    <a:masterClrMapping/>
  </p:clrMapOvr>
</p:sld>
</file>

<file path=ppt/slides/slide4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1" name="Shape 3011"/>
        <p:cNvGrpSpPr/>
        <p:nvPr/>
      </p:nvGrpSpPr>
      <p:grpSpPr>
        <a:xfrm>
          <a:off x="0" y="0"/>
          <a:ext cx="0" cy="0"/>
          <a:chOff x="0" y="0"/>
          <a:chExt cx="0" cy="0"/>
        </a:xfrm>
      </p:grpSpPr>
      <p:sp>
        <p:nvSpPr>
          <p:cNvPr id="3012" name="Google Shape;3012;g5c8bce6b903ebc5f_4"/>
          <p:cNvSpPr txBox="1"/>
          <p:nvPr>
            <p:ph type="title"/>
          </p:nvPr>
        </p:nvSpPr>
        <p:spPr>
          <a:xfrm>
            <a:off x="838200" y="365125"/>
            <a:ext cx="10515600" cy="762300"/>
          </a:xfrm>
          <a:prstGeom prst="rect">
            <a:avLst/>
          </a:prstGeom>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a:t>Urodynamic study for some women : </a:t>
            </a:r>
            <a:endParaRPr/>
          </a:p>
          <a:p>
            <a:pPr indent="0" lvl="0" marL="0" rtl="0" algn="ctr">
              <a:spcBef>
                <a:spcPts val="0"/>
              </a:spcBef>
              <a:spcAft>
                <a:spcPts val="0"/>
              </a:spcAft>
              <a:buNone/>
            </a:pPr>
            <a:r>
              <a:t/>
            </a:r>
            <a:endParaRPr/>
          </a:p>
        </p:txBody>
      </p:sp>
      <p:sp>
        <p:nvSpPr>
          <p:cNvPr id="3013" name="Google Shape;3013;g5c8bce6b903ebc5f_4"/>
          <p:cNvSpPr txBox="1"/>
          <p:nvPr>
            <p:ph idx="1" type="body"/>
          </p:nvPr>
        </p:nvSpPr>
        <p:spPr>
          <a:xfrm>
            <a:off x="140700" y="1305025"/>
            <a:ext cx="6579300" cy="5553000"/>
          </a:xfrm>
          <a:prstGeom prst="rect">
            <a:avLst/>
          </a:prstGeom>
        </p:spPr>
        <p:txBody>
          <a:bodyPr anchorCtr="0" anchor="t" bIns="45700" lIns="91425" spcFirstLastPara="1" rIns="91425" wrap="square" tIns="45700">
            <a:normAutofit fontScale="70000" lnSpcReduction="20000"/>
          </a:bodyPr>
          <a:lstStyle/>
          <a:p>
            <a:pPr indent="0" lvl="0" marL="0" rtl="0" algn="l">
              <a:spcBef>
                <a:spcPts val="1000"/>
              </a:spcBef>
              <a:spcAft>
                <a:spcPts val="0"/>
              </a:spcAft>
              <a:buNone/>
            </a:pPr>
            <a:r>
              <a:rPr b="1" lang="en-US"/>
              <a:t>What the name of test ?</a:t>
            </a:r>
            <a:endParaRPr b="1"/>
          </a:p>
          <a:p>
            <a:pPr indent="0" lvl="0" marL="0" rtl="0" algn="l">
              <a:spcBef>
                <a:spcPts val="1000"/>
              </a:spcBef>
              <a:spcAft>
                <a:spcPts val="0"/>
              </a:spcAft>
              <a:buNone/>
            </a:pPr>
            <a:r>
              <a:rPr lang="en-US"/>
              <a:t>Uroflowmetry </a:t>
            </a:r>
            <a:endParaRPr/>
          </a:p>
          <a:p>
            <a:pPr indent="0" lvl="0" marL="0" rtl="0" algn="l">
              <a:spcBef>
                <a:spcPts val="1000"/>
              </a:spcBef>
              <a:spcAft>
                <a:spcPts val="0"/>
              </a:spcAft>
              <a:buNone/>
            </a:pPr>
            <a:r>
              <a:rPr lang="en-US"/>
              <a:t>2. </a:t>
            </a:r>
            <a:r>
              <a:rPr b="1" lang="en-US"/>
              <a:t>What the points (A/B/C) and the normal volume of them ?</a:t>
            </a:r>
            <a:r>
              <a:rPr lang="en-US"/>
              <a:t> </a:t>
            </a:r>
            <a:endParaRPr/>
          </a:p>
          <a:p>
            <a:pPr indent="0" lvl="0" marL="0" rtl="0" algn="l">
              <a:spcBef>
                <a:spcPts val="1000"/>
              </a:spcBef>
              <a:spcAft>
                <a:spcPts val="0"/>
              </a:spcAft>
              <a:buNone/>
            </a:pPr>
            <a:r>
              <a:rPr lang="en-US"/>
              <a:t>A : flow time (20-30 seconds ) </a:t>
            </a:r>
            <a:endParaRPr/>
          </a:p>
          <a:p>
            <a:pPr indent="0" lvl="0" marL="0" rtl="0" algn="l">
              <a:spcBef>
                <a:spcPts val="1000"/>
              </a:spcBef>
              <a:spcAft>
                <a:spcPts val="0"/>
              </a:spcAft>
              <a:buNone/>
            </a:pPr>
            <a:r>
              <a:rPr lang="en-US"/>
              <a:t>B : flow rate ( 15ml/sec )</a:t>
            </a:r>
            <a:endParaRPr/>
          </a:p>
          <a:p>
            <a:pPr indent="0" lvl="0" marL="0" rtl="0" algn="l">
              <a:spcBef>
                <a:spcPts val="1000"/>
              </a:spcBef>
              <a:spcAft>
                <a:spcPts val="0"/>
              </a:spcAft>
              <a:buNone/>
            </a:pPr>
            <a:r>
              <a:rPr lang="en-US"/>
              <a:t>C : urine volume (400-600 cc) </a:t>
            </a:r>
            <a:endParaRPr/>
          </a:p>
          <a:p>
            <a:pPr indent="0" lvl="0" marL="0" rtl="0" algn="l">
              <a:spcBef>
                <a:spcPts val="1000"/>
              </a:spcBef>
              <a:spcAft>
                <a:spcPts val="0"/>
              </a:spcAft>
              <a:buNone/>
            </a:pPr>
            <a:r>
              <a:rPr lang="en-US"/>
              <a:t>3. </a:t>
            </a:r>
            <a:r>
              <a:rPr b="1" lang="en-US"/>
              <a:t>What this shape indicate ?</a:t>
            </a:r>
            <a:endParaRPr b="1"/>
          </a:p>
          <a:p>
            <a:pPr indent="0" lvl="0" marL="0" rtl="0" algn="l">
              <a:spcBef>
                <a:spcPts val="1000"/>
              </a:spcBef>
              <a:spcAft>
                <a:spcPts val="0"/>
              </a:spcAft>
              <a:buNone/>
            </a:pPr>
            <a:r>
              <a:rPr lang="en-US"/>
              <a:t>Normal bell shape </a:t>
            </a:r>
            <a:endParaRPr/>
          </a:p>
          <a:p>
            <a:pPr indent="0" lvl="0" marL="0" rtl="0" algn="l">
              <a:spcBef>
                <a:spcPts val="1000"/>
              </a:spcBef>
              <a:spcAft>
                <a:spcPts val="0"/>
              </a:spcAft>
              <a:buNone/>
            </a:pPr>
            <a:r>
              <a:rPr lang="en-US"/>
              <a:t>4. </a:t>
            </a:r>
            <a:r>
              <a:rPr b="1" lang="en-US"/>
              <a:t>What </a:t>
            </a:r>
            <a:r>
              <a:rPr b="1" lang="en-US"/>
              <a:t>other volume you measure it after voiding and its value ?  </a:t>
            </a:r>
            <a:endParaRPr b="1"/>
          </a:p>
          <a:p>
            <a:pPr indent="0" lvl="0" marL="0" rtl="0" algn="l">
              <a:spcBef>
                <a:spcPts val="1000"/>
              </a:spcBef>
              <a:spcAft>
                <a:spcPts val="0"/>
              </a:spcAft>
              <a:buNone/>
            </a:pPr>
            <a:r>
              <a:rPr lang="en-US"/>
              <a:t>Residual urine volume (&gt;50 ml) </a:t>
            </a:r>
            <a:endParaRPr/>
          </a:p>
          <a:p>
            <a:pPr indent="0" lvl="0" marL="0" rtl="0" algn="l">
              <a:spcBef>
                <a:spcPts val="1000"/>
              </a:spcBef>
              <a:spcAft>
                <a:spcPts val="0"/>
              </a:spcAft>
              <a:buNone/>
            </a:pPr>
            <a:r>
              <a:rPr lang="en-US"/>
              <a:t>5</a:t>
            </a:r>
            <a:r>
              <a:rPr b="1" lang="en-US"/>
              <a:t>. If she came with third stage prolapse , what the changes  you see it in the graph ? </a:t>
            </a:r>
            <a:endParaRPr b="1"/>
          </a:p>
          <a:p>
            <a:pPr indent="0" lvl="0" marL="0" rtl="0" algn="l">
              <a:spcBef>
                <a:spcPts val="1000"/>
              </a:spcBef>
              <a:spcAft>
                <a:spcPts val="0"/>
              </a:spcAft>
              <a:buNone/>
            </a:pPr>
            <a:r>
              <a:rPr lang="en-US"/>
              <a:t>It will cause obstructive so more flow time /intermittent / increase urine flow </a:t>
            </a:r>
            <a:endParaRPr/>
          </a:p>
          <a:p>
            <a:pPr indent="0" lvl="0" marL="0" rtl="0" algn="l">
              <a:spcBef>
                <a:spcPts val="1000"/>
              </a:spcBef>
              <a:spcAft>
                <a:spcPts val="0"/>
              </a:spcAft>
              <a:buNone/>
            </a:pPr>
            <a:r>
              <a:rPr b="1" lang="en-US"/>
              <a:t>6.What are the obstetric complication related to this ? </a:t>
            </a:r>
            <a:endParaRPr b="1"/>
          </a:p>
          <a:p>
            <a:pPr indent="0" lvl="0" marL="0" rtl="0" algn="l">
              <a:spcBef>
                <a:spcPts val="1000"/>
              </a:spcBef>
              <a:spcAft>
                <a:spcPts val="0"/>
              </a:spcAft>
              <a:buNone/>
            </a:pPr>
            <a:r>
              <a:rPr lang="en-US"/>
              <a:t>Macrosomia/ prolonged second stage of labour </a:t>
            </a:r>
            <a:endParaRPr/>
          </a:p>
        </p:txBody>
      </p:sp>
      <p:sp>
        <p:nvSpPr>
          <p:cNvPr id="3014" name="Google Shape;3014;g5c8bce6b903ebc5f_4"/>
          <p:cNvSpPr txBox="1"/>
          <p:nvPr/>
        </p:nvSpPr>
        <p:spPr>
          <a:xfrm>
            <a:off x="838200" y="-1788982"/>
            <a:ext cx="6832500" cy="10320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None/>
            </a:pPr>
            <a:r>
              <a:rPr lang="en-US" sz="3200">
                <a:solidFill>
                  <a:srgbClr val="000000"/>
                </a:solidFill>
                <a:latin typeface="Calibri"/>
                <a:ea typeface="Calibri"/>
                <a:cs typeface="Calibri"/>
                <a:sym typeface="Calibri"/>
              </a:rPr>
              <a:t>Urodynamic study for some women : </a:t>
            </a:r>
            <a:endParaRPr sz="3200">
              <a:solidFill>
                <a:srgbClr val="000000"/>
              </a:solidFill>
              <a:latin typeface="Calibri"/>
              <a:ea typeface="Calibri"/>
              <a:cs typeface="Calibri"/>
              <a:sym typeface="Calibri"/>
            </a:endParaRPr>
          </a:p>
        </p:txBody>
      </p:sp>
      <p:pic>
        <p:nvPicPr>
          <p:cNvPr id="3015" name="Google Shape;3015;g5c8bce6b903ebc5f_4"/>
          <p:cNvPicPr preferRelativeResize="0"/>
          <p:nvPr/>
        </p:nvPicPr>
        <p:blipFill>
          <a:blip r:embed="rId3">
            <a:alphaModFix/>
          </a:blip>
          <a:stretch>
            <a:fillRect/>
          </a:stretch>
        </p:blipFill>
        <p:spPr>
          <a:xfrm>
            <a:off x="7279825" y="1279825"/>
            <a:ext cx="4146350" cy="4940351"/>
          </a:xfrm>
          <a:prstGeom prst="rect">
            <a:avLst/>
          </a:prstGeom>
          <a:noFill/>
          <a:ln>
            <a:noFill/>
          </a:ln>
        </p:spPr>
      </p:pic>
    </p:spTree>
  </p:cSld>
  <p:clrMapOvr>
    <a:masterClrMapping/>
  </p:clrMapOvr>
</p:sld>
</file>

<file path=ppt/slides/slide4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9" name="Shape 3019"/>
        <p:cNvGrpSpPr/>
        <p:nvPr/>
      </p:nvGrpSpPr>
      <p:grpSpPr>
        <a:xfrm>
          <a:off x="0" y="0"/>
          <a:ext cx="0" cy="0"/>
          <a:chOff x="0" y="0"/>
          <a:chExt cx="0" cy="0"/>
        </a:xfrm>
      </p:grpSpPr>
      <p:sp>
        <p:nvSpPr>
          <p:cNvPr id="3020" name="Google Shape;3020;p35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45515E"/>
              </a:buClr>
              <a:buSzPts val="6000"/>
              <a:buFont typeface="Calibri"/>
              <a:buNone/>
            </a:pPr>
            <a:r>
              <a:rPr lang="en-US"/>
              <a:t>POP</a:t>
            </a:r>
            <a:br>
              <a:rPr lang="en-US"/>
            </a:br>
            <a:endParaRPr/>
          </a:p>
        </p:txBody>
      </p:sp>
      <p:pic>
        <p:nvPicPr>
          <p:cNvPr id="3021" name="Google Shape;3021;p352"/>
          <p:cNvPicPr preferRelativeResize="0"/>
          <p:nvPr/>
        </p:nvPicPr>
        <p:blipFill rotWithShape="1">
          <a:blip r:embed="rId3">
            <a:alphaModFix/>
          </a:blip>
          <a:srcRect b="0" l="0" r="0" t="0"/>
          <a:stretch/>
        </p:blipFill>
        <p:spPr>
          <a:xfrm>
            <a:off x="0" y="3052583"/>
            <a:ext cx="12192000" cy="752834"/>
          </a:xfrm>
          <a:prstGeom prst="rect">
            <a:avLst/>
          </a:prstGeom>
          <a:noFill/>
          <a:ln>
            <a:noFill/>
          </a:ln>
        </p:spPr>
      </p:pic>
    </p:spTree>
  </p:cSld>
  <p:clrMapOvr>
    <a:masterClrMapping/>
  </p:clrMapOvr>
</p:sld>
</file>

<file path=ppt/slides/slide4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5" name="Shape 3025"/>
        <p:cNvGrpSpPr/>
        <p:nvPr/>
      </p:nvGrpSpPr>
      <p:grpSpPr>
        <a:xfrm>
          <a:off x="0" y="0"/>
          <a:ext cx="0" cy="0"/>
          <a:chOff x="0" y="0"/>
          <a:chExt cx="0" cy="0"/>
        </a:xfrm>
      </p:grpSpPr>
      <p:sp>
        <p:nvSpPr>
          <p:cNvPr id="3026" name="Google Shape;3026;p353"/>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Classification</a:t>
            </a:r>
            <a:endParaRPr/>
          </a:p>
        </p:txBody>
      </p:sp>
      <p:sp>
        <p:nvSpPr>
          <p:cNvPr id="3027" name="Google Shape;3027;p353"/>
          <p:cNvSpPr txBox="1"/>
          <p:nvPr>
            <p:ph idx="1" type="body"/>
          </p:nvPr>
        </p:nvSpPr>
        <p:spPr>
          <a:xfrm>
            <a:off x="838201" y="1305026"/>
            <a:ext cx="4205288" cy="4871938"/>
          </a:xfrm>
          <a:prstGeom prst="rect">
            <a:avLst/>
          </a:prstGeom>
          <a:noFill/>
          <a:ln>
            <a:noFill/>
          </a:ln>
        </p:spPr>
        <p:txBody>
          <a:bodyPr anchorCtr="0" anchor="t" bIns="45700" lIns="91425" spcFirstLastPara="1" rIns="91425" wrap="square" tIns="45700">
            <a:normAutofit/>
          </a:bodyPr>
          <a:lstStyle/>
          <a:p>
            <a:pPr indent="-571500" lvl="0" marL="571500" rtl="0" algn="l">
              <a:lnSpc>
                <a:spcPct val="90000"/>
              </a:lnSpc>
              <a:spcBef>
                <a:spcPts val="0"/>
              </a:spcBef>
              <a:spcAft>
                <a:spcPts val="0"/>
              </a:spcAft>
              <a:buClr>
                <a:srgbClr val="45515E"/>
              </a:buClr>
              <a:buSzPts val="2800"/>
              <a:buFont typeface="Calibri"/>
              <a:buAutoNum type="romanUcPeriod"/>
            </a:pPr>
            <a:r>
              <a:rPr b="1" lang="en-US"/>
              <a:t> Vaginal wall prolapse:</a:t>
            </a:r>
            <a:endParaRPr/>
          </a:p>
          <a:p>
            <a:pPr indent="-514350" lvl="0" marL="514350" rtl="0" algn="l">
              <a:lnSpc>
                <a:spcPct val="90000"/>
              </a:lnSpc>
              <a:spcBef>
                <a:spcPts val="1000"/>
              </a:spcBef>
              <a:spcAft>
                <a:spcPts val="0"/>
              </a:spcAft>
              <a:buClr>
                <a:srgbClr val="45515E"/>
              </a:buClr>
              <a:buSzPts val="2800"/>
              <a:buFont typeface="Calibri"/>
              <a:buAutoNum type="alphaUcPeriod"/>
            </a:pPr>
            <a:r>
              <a:rPr b="1" lang="en-US" u="sng"/>
              <a:t>Anterior vaginal wall prolapse :</a:t>
            </a:r>
            <a:endParaRPr/>
          </a:p>
          <a:p>
            <a:pPr indent="0" lvl="0" marL="0" rtl="0" algn="l">
              <a:lnSpc>
                <a:spcPct val="90000"/>
              </a:lnSpc>
              <a:spcBef>
                <a:spcPts val="1000"/>
              </a:spcBef>
              <a:spcAft>
                <a:spcPts val="0"/>
              </a:spcAft>
              <a:buClr>
                <a:srgbClr val="45515E"/>
              </a:buClr>
              <a:buSzPts val="2800"/>
              <a:buNone/>
            </a:pPr>
            <a:r>
              <a:rPr lang="en-US"/>
              <a:t>(</a:t>
            </a:r>
            <a:r>
              <a:rPr lang="en-US" u="sng"/>
              <a:t>Antrior compartment prolpase), with urinary symptoms </a:t>
            </a:r>
            <a:r>
              <a:rPr lang="en-US"/>
              <a:t>:</a:t>
            </a:r>
            <a:endParaRPr/>
          </a:p>
          <a:p>
            <a:pPr indent="-228600" lvl="0" marL="228600" rtl="0" algn="l">
              <a:lnSpc>
                <a:spcPct val="90000"/>
              </a:lnSpc>
              <a:spcBef>
                <a:spcPts val="1000"/>
              </a:spcBef>
              <a:spcAft>
                <a:spcPts val="0"/>
              </a:spcAft>
              <a:buClr>
                <a:srgbClr val="45515E"/>
              </a:buClr>
              <a:buSzPts val="2800"/>
              <a:buFont typeface="Arial"/>
              <a:buChar char="•"/>
            </a:pPr>
            <a:r>
              <a:rPr lang="en-US"/>
              <a:t> urethrocele.</a:t>
            </a:r>
            <a:endParaRPr/>
          </a:p>
          <a:p>
            <a:pPr indent="-228600" lvl="0" marL="228600" rtl="0" algn="l">
              <a:lnSpc>
                <a:spcPct val="90000"/>
              </a:lnSpc>
              <a:spcBef>
                <a:spcPts val="1000"/>
              </a:spcBef>
              <a:spcAft>
                <a:spcPts val="0"/>
              </a:spcAft>
              <a:buClr>
                <a:srgbClr val="45515E"/>
              </a:buClr>
              <a:buSzPts val="2800"/>
              <a:buFont typeface="Arial"/>
              <a:buChar char="•"/>
            </a:pPr>
            <a:r>
              <a:rPr lang="en-US"/>
              <a:t> Cystocele.</a:t>
            </a:r>
            <a:endParaRPr/>
          </a:p>
          <a:p>
            <a:pPr indent="-228600" lvl="0" marL="228600" rtl="0" algn="l">
              <a:lnSpc>
                <a:spcPct val="90000"/>
              </a:lnSpc>
              <a:spcBef>
                <a:spcPts val="1000"/>
              </a:spcBef>
              <a:spcAft>
                <a:spcPts val="0"/>
              </a:spcAft>
              <a:buClr>
                <a:srgbClr val="45515E"/>
              </a:buClr>
              <a:buSzPts val="2800"/>
              <a:buFont typeface="Arial"/>
              <a:buChar char="•"/>
            </a:pPr>
            <a:r>
              <a:rPr lang="en-US"/>
              <a:t> cystourethrocele.</a:t>
            </a:r>
            <a:endParaRPr/>
          </a:p>
        </p:txBody>
      </p:sp>
      <p:pic>
        <p:nvPicPr>
          <p:cNvPr descr="Cystocele 2" id="3028" name="Google Shape;3028;p353"/>
          <p:cNvPicPr preferRelativeResize="0"/>
          <p:nvPr/>
        </p:nvPicPr>
        <p:blipFill rotWithShape="1">
          <a:blip r:embed="rId3">
            <a:alphaModFix/>
          </a:blip>
          <a:srcRect b="0" l="0" r="0" t="0"/>
          <a:stretch/>
        </p:blipFill>
        <p:spPr>
          <a:xfrm>
            <a:off x="4929189" y="1305026"/>
            <a:ext cx="6172200" cy="5537438"/>
          </a:xfrm>
          <a:prstGeom prst="rect">
            <a:avLst/>
          </a:prstGeom>
          <a:noFill/>
          <a:ln>
            <a:noFill/>
          </a:ln>
        </p:spPr>
      </p:pic>
    </p:spTree>
  </p:cSld>
  <p:clrMapOvr>
    <a:masterClrMapping/>
  </p:clrMapOvr>
</p:sld>
</file>

<file path=ppt/slides/slide4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2" name="Shape 3032"/>
        <p:cNvGrpSpPr/>
        <p:nvPr/>
      </p:nvGrpSpPr>
      <p:grpSpPr>
        <a:xfrm>
          <a:off x="0" y="0"/>
          <a:ext cx="0" cy="0"/>
          <a:chOff x="0" y="0"/>
          <a:chExt cx="0" cy="0"/>
        </a:xfrm>
      </p:grpSpPr>
      <p:sp>
        <p:nvSpPr>
          <p:cNvPr id="3033" name="Google Shape;3033;p354"/>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Cont.</a:t>
            </a:r>
            <a:endParaRPr/>
          </a:p>
        </p:txBody>
      </p:sp>
      <p:sp>
        <p:nvSpPr>
          <p:cNvPr id="3034" name="Google Shape;3034;p354"/>
          <p:cNvSpPr txBox="1"/>
          <p:nvPr>
            <p:ph idx="1" type="body"/>
          </p:nvPr>
        </p:nvSpPr>
        <p:spPr>
          <a:xfrm>
            <a:off x="838199" y="1305026"/>
            <a:ext cx="5476875" cy="4871938"/>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rgbClr val="45515E"/>
              </a:buClr>
              <a:buSzPts val="2800"/>
              <a:buNone/>
            </a:pPr>
            <a:r>
              <a:rPr b="1" lang="en-US"/>
              <a:t>B . </a:t>
            </a:r>
            <a:r>
              <a:rPr b="1" lang="en-US" u="sng"/>
              <a:t>Posterior vaginal wall prolapse :</a:t>
            </a:r>
            <a:endParaRPr/>
          </a:p>
          <a:p>
            <a:pPr indent="-228600" lvl="0" marL="228600" rtl="0" algn="l">
              <a:lnSpc>
                <a:spcPct val="90000"/>
              </a:lnSpc>
              <a:spcBef>
                <a:spcPts val="1000"/>
              </a:spcBef>
              <a:spcAft>
                <a:spcPts val="0"/>
              </a:spcAft>
              <a:buClr>
                <a:srgbClr val="45515E"/>
              </a:buClr>
              <a:buSzPts val="2800"/>
              <a:buChar char="❖"/>
            </a:pPr>
            <a:r>
              <a:rPr lang="en-US" u="sng"/>
              <a:t>(Postrior compartment prolapse) with GI symptoms </a:t>
            </a:r>
            <a:r>
              <a:rPr lang="en-US"/>
              <a:t>:</a:t>
            </a:r>
            <a:endParaRPr/>
          </a:p>
          <a:p>
            <a:pPr indent="-228600" lvl="0" marL="228600" rtl="0" algn="l">
              <a:lnSpc>
                <a:spcPct val="90000"/>
              </a:lnSpc>
              <a:spcBef>
                <a:spcPts val="1000"/>
              </a:spcBef>
              <a:spcAft>
                <a:spcPts val="0"/>
              </a:spcAft>
              <a:buClr>
                <a:srgbClr val="45515E"/>
              </a:buClr>
              <a:buSzPts val="2800"/>
              <a:buFont typeface="Arial"/>
              <a:buChar char="•"/>
            </a:pPr>
            <a:r>
              <a:rPr lang="en-US"/>
              <a:t> Rectocele: most common involved organ .</a:t>
            </a:r>
            <a:endParaRPr/>
          </a:p>
          <a:p>
            <a:pPr indent="-228600" lvl="0" marL="228600" rtl="0" algn="l">
              <a:lnSpc>
                <a:spcPct val="90000"/>
              </a:lnSpc>
              <a:spcBef>
                <a:spcPts val="1000"/>
              </a:spcBef>
              <a:spcAft>
                <a:spcPts val="0"/>
              </a:spcAft>
              <a:buClr>
                <a:srgbClr val="45515E"/>
              </a:buClr>
              <a:buSzPts val="2800"/>
              <a:buFont typeface="Arial"/>
              <a:buChar char="•"/>
            </a:pPr>
            <a:r>
              <a:rPr lang="en-US"/>
              <a:t>Enterocele:  the only true hernia , prolapse of  small bowel into recto-vaginal pouch , in case of Hyestectomy , may the  prolapse of small intestine present as  anterior wall prolapse  or Vault prolapse </a:t>
            </a:r>
            <a:endParaRPr/>
          </a:p>
        </p:txBody>
      </p:sp>
      <p:pic>
        <p:nvPicPr>
          <p:cNvPr descr="Rectocele" id="3035" name="Google Shape;3035;p354"/>
          <p:cNvPicPr preferRelativeResize="0"/>
          <p:nvPr/>
        </p:nvPicPr>
        <p:blipFill rotWithShape="1">
          <a:blip r:embed="rId3">
            <a:alphaModFix/>
          </a:blip>
          <a:srcRect b="0" l="0" r="0" t="0"/>
          <a:stretch/>
        </p:blipFill>
        <p:spPr>
          <a:xfrm>
            <a:off x="6646398" y="1715646"/>
            <a:ext cx="2377314" cy="4507765"/>
          </a:xfrm>
          <a:prstGeom prst="rect">
            <a:avLst/>
          </a:prstGeom>
          <a:noFill/>
          <a:ln>
            <a:noFill/>
          </a:ln>
        </p:spPr>
      </p:pic>
      <p:pic>
        <p:nvPicPr>
          <p:cNvPr descr="Enterocele" id="3036" name="Google Shape;3036;p354"/>
          <p:cNvPicPr preferRelativeResize="0"/>
          <p:nvPr/>
        </p:nvPicPr>
        <p:blipFill rotWithShape="1">
          <a:blip r:embed="rId4">
            <a:alphaModFix/>
          </a:blip>
          <a:srcRect b="5333" l="50701" r="0" t="5786"/>
          <a:stretch/>
        </p:blipFill>
        <p:spPr>
          <a:xfrm>
            <a:off x="9355036" y="1715646"/>
            <a:ext cx="2213972" cy="4309866"/>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spTree>
  </p:cSld>
  <p:clrMapOvr>
    <a:masterClrMapping/>
  </p:clrMapOvr>
</p:sld>
</file>

<file path=ppt/slides/slide4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0" name="Shape 3040"/>
        <p:cNvGrpSpPr/>
        <p:nvPr/>
      </p:nvGrpSpPr>
      <p:grpSpPr>
        <a:xfrm>
          <a:off x="0" y="0"/>
          <a:ext cx="0" cy="0"/>
          <a:chOff x="0" y="0"/>
          <a:chExt cx="0" cy="0"/>
        </a:xfrm>
      </p:grpSpPr>
      <p:sp>
        <p:nvSpPr>
          <p:cNvPr id="3041" name="Google Shape;3041;p355"/>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Cont.</a:t>
            </a:r>
            <a:endParaRPr/>
          </a:p>
        </p:txBody>
      </p:sp>
      <p:sp>
        <p:nvSpPr>
          <p:cNvPr id="3042" name="Google Shape;3042;p355"/>
          <p:cNvSpPr txBox="1"/>
          <p:nvPr>
            <p:ph idx="1" type="body"/>
          </p:nvPr>
        </p:nvSpPr>
        <p:spPr>
          <a:xfrm>
            <a:off x="838200" y="1305026"/>
            <a:ext cx="8891588" cy="48719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45515E"/>
              </a:buClr>
              <a:buSzPts val="2800"/>
              <a:buNone/>
            </a:pPr>
            <a:r>
              <a:rPr lang="en-US"/>
              <a:t>C . </a:t>
            </a:r>
            <a:r>
              <a:rPr lang="en-US" u="sng"/>
              <a:t>Apical  virginal wall prolapse : Apical compartment prolapse(</a:t>
            </a:r>
            <a:r>
              <a:rPr lang="en-US" u="sng">
                <a:solidFill>
                  <a:srgbClr val="8296B0"/>
                </a:solidFill>
              </a:rPr>
              <a:t>Uterus , cervix ) </a:t>
            </a:r>
            <a:r>
              <a:rPr lang="en-US" u="sng"/>
              <a:t> or uterocervix prolapse .</a:t>
            </a:r>
            <a:endParaRPr/>
          </a:p>
          <a:p>
            <a:pPr indent="-228600" lvl="0" marL="228600" rtl="0" algn="l">
              <a:lnSpc>
                <a:spcPct val="90000"/>
              </a:lnSpc>
              <a:spcBef>
                <a:spcPts val="1000"/>
              </a:spcBef>
              <a:spcAft>
                <a:spcPts val="0"/>
              </a:spcAft>
              <a:buClr>
                <a:srgbClr val="45515E"/>
              </a:buClr>
              <a:buSzPts val="2800"/>
              <a:buFont typeface="Arial"/>
              <a:buChar char="•"/>
            </a:pPr>
            <a:r>
              <a:rPr b="1" lang="en-US"/>
              <a:t>Vault prolapse </a:t>
            </a:r>
            <a:r>
              <a:rPr lang="en-US"/>
              <a:t>(after hysterectomy )</a:t>
            </a:r>
            <a:endParaRPr b="1"/>
          </a:p>
        </p:txBody>
      </p:sp>
    </p:spTree>
  </p:cSld>
  <p:clrMapOvr>
    <a:masterClrMapping/>
  </p:clrMapOvr>
</p:sld>
</file>

<file path=ppt/slides/slide4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6" name="Shape 3046"/>
        <p:cNvGrpSpPr/>
        <p:nvPr/>
      </p:nvGrpSpPr>
      <p:grpSpPr>
        <a:xfrm>
          <a:off x="0" y="0"/>
          <a:ext cx="0" cy="0"/>
          <a:chOff x="0" y="0"/>
          <a:chExt cx="0" cy="0"/>
        </a:xfrm>
      </p:grpSpPr>
      <p:sp>
        <p:nvSpPr>
          <p:cNvPr id="3047" name="Google Shape;3047;p356"/>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Cont.</a:t>
            </a:r>
            <a:endParaRPr/>
          </a:p>
        </p:txBody>
      </p:sp>
      <p:sp>
        <p:nvSpPr>
          <p:cNvPr id="3048" name="Google Shape;3048;p356"/>
          <p:cNvSpPr txBox="1"/>
          <p:nvPr>
            <p:ph idx="1" type="body"/>
          </p:nvPr>
        </p:nvSpPr>
        <p:spPr>
          <a:xfrm>
            <a:off x="838200" y="1433614"/>
            <a:ext cx="5662613" cy="4871938"/>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rgbClr val="45515E"/>
              </a:buClr>
              <a:buSzPct val="100000"/>
              <a:buNone/>
            </a:pPr>
            <a:r>
              <a:rPr b="1" lang="en-US"/>
              <a:t>II . Uterine prolapse :</a:t>
            </a:r>
            <a:endParaRPr/>
          </a:p>
          <a:p>
            <a:pPr indent="-228600" lvl="0" marL="228600" rtl="0" algn="l">
              <a:lnSpc>
                <a:spcPct val="90000"/>
              </a:lnSpc>
              <a:spcBef>
                <a:spcPts val="1000"/>
              </a:spcBef>
              <a:spcAft>
                <a:spcPts val="0"/>
              </a:spcAft>
              <a:buClr>
                <a:srgbClr val="45515E"/>
              </a:buClr>
              <a:buSzPct val="100000"/>
              <a:buChar char="❖"/>
            </a:pPr>
            <a:r>
              <a:rPr lang="en-US" u="sng"/>
              <a:t>Shaws Classification:</a:t>
            </a:r>
            <a:endParaRPr/>
          </a:p>
          <a:p>
            <a:pPr indent="-228600" lvl="0" marL="228600" rtl="0" algn="l">
              <a:lnSpc>
                <a:spcPct val="90000"/>
              </a:lnSpc>
              <a:spcBef>
                <a:spcPts val="1000"/>
              </a:spcBef>
              <a:spcAft>
                <a:spcPts val="0"/>
              </a:spcAft>
              <a:buClr>
                <a:srgbClr val="45515E"/>
              </a:buClr>
              <a:buSzPct val="100000"/>
              <a:buFont typeface="Arial"/>
              <a:buChar char="•"/>
            </a:pPr>
            <a:r>
              <a:rPr lang="en-US" u="sng"/>
              <a:t>According to its location </a:t>
            </a:r>
            <a:endParaRPr/>
          </a:p>
          <a:p>
            <a:pPr indent="-228600" lvl="0" marL="228600" rtl="0" algn="l">
              <a:lnSpc>
                <a:spcPct val="90000"/>
              </a:lnSpc>
              <a:spcBef>
                <a:spcPts val="1000"/>
              </a:spcBef>
              <a:spcAft>
                <a:spcPts val="0"/>
              </a:spcAft>
              <a:buClr>
                <a:srgbClr val="45515E"/>
              </a:buClr>
              <a:buSzPct val="100000"/>
              <a:buFont typeface="Arial"/>
              <a:buChar char="•"/>
            </a:pPr>
            <a:r>
              <a:rPr lang="en-US"/>
              <a:t>Grade 1: descent within the vagina.</a:t>
            </a:r>
            <a:endParaRPr/>
          </a:p>
          <a:p>
            <a:pPr indent="-228600" lvl="0" marL="228600" rtl="0" algn="l">
              <a:lnSpc>
                <a:spcPct val="90000"/>
              </a:lnSpc>
              <a:spcBef>
                <a:spcPts val="1000"/>
              </a:spcBef>
              <a:spcAft>
                <a:spcPts val="0"/>
              </a:spcAft>
              <a:buClr>
                <a:srgbClr val="45515E"/>
              </a:buClr>
              <a:buSzPct val="100000"/>
              <a:buFont typeface="Arial"/>
              <a:buChar char="•"/>
            </a:pPr>
            <a:r>
              <a:rPr lang="en-US"/>
              <a:t>Grade 2: Descent of the cervix outside the introitus but not the body of the uterus.</a:t>
            </a:r>
            <a:endParaRPr/>
          </a:p>
          <a:p>
            <a:pPr indent="-228600" lvl="0" marL="228600" rtl="0" algn="l">
              <a:lnSpc>
                <a:spcPct val="90000"/>
              </a:lnSpc>
              <a:spcBef>
                <a:spcPts val="1000"/>
              </a:spcBef>
              <a:spcAft>
                <a:spcPts val="0"/>
              </a:spcAft>
              <a:buClr>
                <a:srgbClr val="45515E"/>
              </a:buClr>
              <a:buSzPct val="100000"/>
              <a:buFont typeface="Arial"/>
              <a:buChar char="•"/>
            </a:pPr>
            <a:r>
              <a:rPr lang="en-US"/>
              <a:t>Grade 3: Descent of the whole uterus outside the introitus(Procidentia).</a:t>
            </a:r>
            <a:endParaRPr/>
          </a:p>
          <a:p>
            <a:pPr indent="-64135" lvl="0" marL="228600" rtl="0" algn="l">
              <a:lnSpc>
                <a:spcPct val="90000"/>
              </a:lnSpc>
              <a:spcBef>
                <a:spcPts val="1000"/>
              </a:spcBef>
              <a:spcAft>
                <a:spcPts val="0"/>
              </a:spcAft>
              <a:buClr>
                <a:srgbClr val="45515E"/>
              </a:buClr>
              <a:buSzPct val="100000"/>
              <a:buFont typeface="Arial"/>
              <a:buNone/>
            </a:pPr>
            <a:r>
              <a:t/>
            </a:r>
            <a:endParaRPr b="1"/>
          </a:p>
          <a:p>
            <a:pPr indent="0" lvl="0" marL="0" rtl="0" algn="l">
              <a:lnSpc>
                <a:spcPct val="90000"/>
              </a:lnSpc>
              <a:spcBef>
                <a:spcPts val="1000"/>
              </a:spcBef>
              <a:spcAft>
                <a:spcPts val="0"/>
              </a:spcAft>
              <a:buClr>
                <a:srgbClr val="45515E"/>
              </a:buClr>
              <a:buSzPct val="100000"/>
              <a:buNone/>
            </a:pPr>
            <a:r>
              <a:rPr b="1" lang="en-US"/>
              <a:t>III- Combined type.                                          </a:t>
            </a:r>
            <a:endParaRPr/>
          </a:p>
          <a:p>
            <a:pPr indent="0" lvl="0" marL="0" rtl="0" algn="l">
              <a:lnSpc>
                <a:spcPct val="90000"/>
              </a:lnSpc>
              <a:spcBef>
                <a:spcPts val="1000"/>
              </a:spcBef>
              <a:spcAft>
                <a:spcPts val="0"/>
              </a:spcAft>
              <a:buClr>
                <a:srgbClr val="45515E"/>
              </a:buClr>
              <a:buSzPct val="100000"/>
              <a:buNone/>
            </a:pPr>
            <a:r>
              <a:t/>
            </a:r>
            <a:endParaRPr b="1"/>
          </a:p>
          <a:p>
            <a:pPr indent="0" lvl="0" marL="0" rtl="0" algn="l">
              <a:lnSpc>
                <a:spcPct val="90000"/>
              </a:lnSpc>
              <a:spcBef>
                <a:spcPts val="1000"/>
              </a:spcBef>
              <a:spcAft>
                <a:spcPts val="0"/>
              </a:spcAft>
              <a:buClr>
                <a:srgbClr val="45515E"/>
              </a:buClr>
              <a:buSzPct val="100000"/>
              <a:buNone/>
            </a:pPr>
            <a:r>
              <a:t/>
            </a:r>
            <a:endParaRPr b="1"/>
          </a:p>
          <a:p>
            <a:pPr indent="0" lvl="0" marL="0" rtl="0" algn="l">
              <a:lnSpc>
                <a:spcPct val="90000"/>
              </a:lnSpc>
              <a:spcBef>
                <a:spcPts val="1000"/>
              </a:spcBef>
              <a:spcAft>
                <a:spcPts val="0"/>
              </a:spcAft>
              <a:buClr>
                <a:srgbClr val="45515E"/>
              </a:buClr>
              <a:buSzPct val="100000"/>
              <a:buNone/>
            </a:pPr>
            <a:r>
              <a:t/>
            </a:r>
            <a:endParaRPr/>
          </a:p>
        </p:txBody>
      </p:sp>
      <p:pic>
        <p:nvPicPr>
          <p:cNvPr id="3049" name="Google Shape;3049;p356"/>
          <p:cNvPicPr preferRelativeResize="0"/>
          <p:nvPr/>
        </p:nvPicPr>
        <p:blipFill rotWithShape="1">
          <a:blip r:embed="rId3">
            <a:alphaModFix/>
          </a:blip>
          <a:srcRect b="15694" l="468" r="5624" t="13678"/>
          <a:stretch/>
        </p:blipFill>
        <p:spPr>
          <a:xfrm>
            <a:off x="6858001" y="1240157"/>
            <a:ext cx="4843462" cy="4843462"/>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sp>
        <p:nvSpPr>
          <p:cNvPr id="3050" name="Google Shape;3050;p356"/>
          <p:cNvSpPr txBox="1"/>
          <p:nvPr/>
        </p:nvSpPr>
        <p:spPr>
          <a:xfrm>
            <a:off x="8501063" y="1433614"/>
            <a:ext cx="2852737" cy="369332"/>
          </a:xfrm>
          <a:prstGeom prst="rect">
            <a:avLst/>
          </a:prstGeom>
          <a:solidFill>
            <a:schemeClr val="lt1"/>
          </a:solidFill>
          <a:ln cap="flat" cmpd="sng" w="12700">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8296B0"/>
                </a:solidFill>
                <a:latin typeface="Calibri"/>
                <a:ea typeface="Calibri"/>
                <a:cs typeface="Calibri"/>
                <a:sym typeface="Calibri"/>
              </a:rPr>
              <a:t>Grade 3 : Procidentia . </a:t>
            </a:r>
            <a:endParaRPr/>
          </a:p>
        </p:txBody>
      </p:sp>
    </p:spTree>
  </p:cSld>
  <p:clrMapOvr>
    <a:masterClrMapping/>
  </p:clrMapOvr>
</p:sld>
</file>

<file path=ppt/slides/slide4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4" name="Shape 3054"/>
        <p:cNvGrpSpPr/>
        <p:nvPr/>
      </p:nvGrpSpPr>
      <p:grpSpPr>
        <a:xfrm>
          <a:off x="0" y="0"/>
          <a:ext cx="0" cy="0"/>
          <a:chOff x="0" y="0"/>
          <a:chExt cx="0" cy="0"/>
        </a:xfrm>
      </p:grpSpPr>
      <p:pic>
        <p:nvPicPr>
          <p:cNvPr id="3055" name="Google Shape;3055;p357"/>
          <p:cNvPicPr preferRelativeResize="0"/>
          <p:nvPr>
            <p:ph idx="1" type="body"/>
          </p:nvPr>
        </p:nvPicPr>
        <p:blipFill rotWithShape="1">
          <a:blip r:embed="rId3">
            <a:alphaModFix/>
          </a:blip>
          <a:srcRect b="0" l="0" r="0" t="0"/>
          <a:stretch/>
        </p:blipFill>
        <p:spPr>
          <a:xfrm>
            <a:off x="337268" y="206641"/>
            <a:ext cx="10515600" cy="3746182"/>
          </a:xfrm>
          <a:prstGeom prst="rect">
            <a:avLst/>
          </a:prstGeom>
          <a:noFill/>
          <a:ln>
            <a:noFill/>
          </a:ln>
        </p:spPr>
      </p:pic>
      <p:pic>
        <p:nvPicPr>
          <p:cNvPr id="3056" name="Google Shape;3056;p357"/>
          <p:cNvPicPr preferRelativeResize="0"/>
          <p:nvPr/>
        </p:nvPicPr>
        <p:blipFill rotWithShape="1">
          <a:blip r:embed="rId4">
            <a:alphaModFix/>
          </a:blip>
          <a:srcRect b="0" l="0" r="0" t="0"/>
          <a:stretch/>
        </p:blipFill>
        <p:spPr>
          <a:xfrm>
            <a:off x="6630573" y="3208204"/>
            <a:ext cx="5436838" cy="3372618"/>
          </a:xfrm>
          <a:prstGeom prst="rect">
            <a:avLst/>
          </a:prstGeom>
          <a:noFill/>
          <a:ln>
            <a:noFill/>
          </a:ln>
        </p:spPr>
      </p:pic>
      <p:pic>
        <p:nvPicPr>
          <p:cNvPr id="3057" name="Google Shape;3057;p357"/>
          <p:cNvPicPr preferRelativeResize="0"/>
          <p:nvPr/>
        </p:nvPicPr>
        <p:blipFill rotWithShape="1">
          <a:blip r:embed="rId5">
            <a:alphaModFix/>
          </a:blip>
          <a:srcRect b="0" l="0" r="0" t="0"/>
          <a:stretch/>
        </p:blipFill>
        <p:spPr>
          <a:xfrm>
            <a:off x="3587546" y="3429000"/>
            <a:ext cx="3043027" cy="3428999"/>
          </a:xfrm>
          <a:prstGeom prst="rect">
            <a:avLst/>
          </a:prstGeom>
          <a:noFill/>
          <a:ln>
            <a:noFill/>
          </a:ln>
        </p:spPr>
      </p:pic>
      <p:pic>
        <p:nvPicPr>
          <p:cNvPr id="3058" name="Google Shape;3058;p357"/>
          <p:cNvPicPr preferRelativeResize="0"/>
          <p:nvPr/>
        </p:nvPicPr>
        <p:blipFill rotWithShape="1">
          <a:blip r:embed="rId6">
            <a:alphaModFix/>
          </a:blip>
          <a:srcRect b="0" l="0" r="0" t="0"/>
          <a:stretch/>
        </p:blipFill>
        <p:spPr>
          <a:xfrm>
            <a:off x="337268" y="4440269"/>
            <a:ext cx="2608345" cy="2211090"/>
          </a:xfrm>
          <a:prstGeom prst="rect">
            <a:avLst/>
          </a:prstGeom>
          <a:noFill/>
          <a:ln>
            <a:noFill/>
          </a:ln>
        </p:spPr>
      </p:pic>
    </p:spTree>
  </p:cSld>
  <p:clrMapOvr>
    <a:masterClrMapping/>
  </p:clrMapOvr>
</p:sld>
</file>

<file path=ppt/slides/slide4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2" name="Shape 3062"/>
        <p:cNvGrpSpPr/>
        <p:nvPr/>
      </p:nvGrpSpPr>
      <p:grpSpPr>
        <a:xfrm>
          <a:off x="0" y="0"/>
          <a:ext cx="0" cy="0"/>
          <a:chOff x="0" y="0"/>
          <a:chExt cx="0" cy="0"/>
        </a:xfrm>
      </p:grpSpPr>
      <p:sp>
        <p:nvSpPr>
          <p:cNvPr id="3063" name="Google Shape;3063;p358"/>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rgbClr val="45515E"/>
              </a:buClr>
              <a:buSzPct val="100000"/>
              <a:buFont typeface="Calibri"/>
              <a:buNone/>
            </a:pPr>
            <a:r>
              <a:rPr lang="en-US"/>
              <a:t>  </a:t>
            </a:r>
            <a:r>
              <a:rPr lang="en-US" sz="2400"/>
              <a:t>مهم فهمه </a:t>
            </a:r>
            <a:r>
              <a:rPr lang="en-US"/>
              <a:t>ICS classifications Quantitative pop (pop-q)</a:t>
            </a:r>
            <a:endParaRPr/>
          </a:p>
        </p:txBody>
      </p:sp>
      <p:sp>
        <p:nvSpPr>
          <p:cNvPr id="3064" name="Google Shape;3064;p358"/>
          <p:cNvSpPr txBox="1"/>
          <p:nvPr>
            <p:ph idx="1" type="body"/>
          </p:nvPr>
        </p:nvSpPr>
        <p:spPr>
          <a:xfrm>
            <a:off x="838200" y="1305026"/>
            <a:ext cx="4419600" cy="48719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800"/>
              <a:buChar char="❖"/>
            </a:pPr>
            <a:r>
              <a:rPr lang="en-US">
                <a:latin typeface="Arial"/>
                <a:ea typeface="Arial"/>
                <a:cs typeface="Arial"/>
                <a:sym typeface="Arial"/>
              </a:rPr>
              <a:t>The topography of vagina is described using six points (2 on anterior vaginal wall, 2 on the superior vagina, 2 on the posterior vaginal wall). In addition to other 3 points</a:t>
            </a:r>
            <a:endParaRPr/>
          </a:p>
        </p:txBody>
      </p:sp>
      <p:pic>
        <p:nvPicPr>
          <p:cNvPr id="3065" name="Google Shape;3065;p358"/>
          <p:cNvPicPr preferRelativeResize="0"/>
          <p:nvPr/>
        </p:nvPicPr>
        <p:blipFill rotWithShape="1">
          <a:blip r:embed="rId3">
            <a:alphaModFix/>
          </a:blip>
          <a:srcRect b="0" l="0" r="0" t="0"/>
          <a:stretch/>
        </p:blipFill>
        <p:spPr>
          <a:xfrm>
            <a:off x="5414962" y="1305026"/>
            <a:ext cx="5681662" cy="48291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42"/>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Female Pelvis Varieties</a:t>
            </a:r>
            <a:endParaRPr/>
          </a:p>
        </p:txBody>
      </p:sp>
      <p:graphicFrame>
        <p:nvGraphicFramePr>
          <p:cNvPr id="428" name="Google Shape;428;p42"/>
          <p:cNvGraphicFramePr/>
          <p:nvPr/>
        </p:nvGraphicFramePr>
        <p:xfrm>
          <a:off x="838200" y="1304925"/>
          <a:ext cx="3000000" cy="3000000"/>
        </p:xfrm>
        <a:graphic>
          <a:graphicData uri="http://schemas.openxmlformats.org/drawingml/2006/table">
            <a:tbl>
              <a:tblPr bandRow="1" firstRow="1">
                <a:noFill/>
                <a:tableStyleId>{B83724F5-1EE0-4DAF-A18B-D7C001F5DA8E}</a:tableStyleId>
              </a:tblPr>
              <a:tblGrid>
                <a:gridCol w="1399150"/>
                <a:gridCol w="2106050"/>
                <a:gridCol w="1752600"/>
                <a:gridCol w="1752600"/>
                <a:gridCol w="1752600"/>
                <a:gridCol w="1752600"/>
              </a:tblGrid>
              <a:tr h="370850">
                <a:tc>
                  <a:txBody>
                    <a:bodyPr/>
                    <a:lstStyle/>
                    <a:p>
                      <a:pPr indent="0" lvl="0" marL="0" marR="0" rtl="0" algn="ctr">
                        <a:spcBef>
                          <a:spcPts val="0"/>
                        </a:spcBef>
                        <a:spcAft>
                          <a:spcPts val="0"/>
                        </a:spcAft>
                        <a:buNone/>
                      </a:pPr>
                      <a:r>
                        <a:rPr lang="en-US" sz="2400"/>
                        <a:t>Type</a:t>
                      </a:r>
                      <a:endParaRPr/>
                    </a:p>
                  </a:txBody>
                  <a:tcPr marT="45725" marB="45725" marR="91450" marL="91450" anchor="ctr"/>
                </a:tc>
                <a:tc>
                  <a:txBody>
                    <a:bodyPr/>
                    <a:lstStyle/>
                    <a:p>
                      <a:pPr indent="0" lvl="0" marL="0" marR="0" rtl="0" algn="ctr">
                        <a:spcBef>
                          <a:spcPts val="0"/>
                        </a:spcBef>
                        <a:spcAft>
                          <a:spcPts val="0"/>
                        </a:spcAft>
                        <a:buNone/>
                      </a:pPr>
                      <a:r>
                        <a:rPr lang="en-US" sz="2400"/>
                        <a:t>Percent</a:t>
                      </a:r>
                      <a:endParaRPr/>
                    </a:p>
                  </a:txBody>
                  <a:tcPr marT="45725" marB="45725" marR="91450" marL="91450" anchor="ctr"/>
                </a:tc>
                <a:tc>
                  <a:txBody>
                    <a:bodyPr/>
                    <a:lstStyle/>
                    <a:p>
                      <a:pPr indent="0" lvl="0" marL="0" marR="0" rtl="0" algn="ctr">
                        <a:spcBef>
                          <a:spcPts val="0"/>
                        </a:spcBef>
                        <a:spcAft>
                          <a:spcPts val="0"/>
                        </a:spcAft>
                        <a:buNone/>
                      </a:pPr>
                      <a:r>
                        <a:rPr lang="en-US" sz="2400"/>
                        <a:t>Inlet</a:t>
                      </a:r>
                      <a:endParaRPr/>
                    </a:p>
                  </a:txBody>
                  <a:tcPr marT="45725" marB="45725" marR="91450" marL="91450" anchor="ctr"/>
                </a:tc>
                <a:tc>
                  <a:txBody>
                    <a:bodyPr/>
                    <a:lstStyle/>
                    <a:p>
                      <a:pPr indent="0" lvl="0" marL="0" marR="0" rtl="0" algn="ctr">
                        <a:spcBef>
                          <a:spcPts val="0"/>
                        </a:spcBef>
                        <a:spcAft>
                          <a:spcPts val="0"/>
                        </a:spcAft>
                        <a:buNone/>
                      </a:pPr>
                      <a:r>
                        <a:rPr lang="en-US" sz="2400"/>
                        <a:t>Cavity</a:t>
                      </a:r>
                      <a:endParaRPr/>
                    </a:p>
                  </a:txBody>
                  <a:tcPr marT="45725" marB="45725" marR="91450" marL="91450" anchor="ctr"/>
                </a:tc>
                <a:tc>
                  <a:txBody>
                    <a:bodyPr/>
                    <a:lstStyle/>
                    <a:p>
                      <a:pPr indent="0" lvl="0" marL="0" marR="0" rtl="0" algn="ctr">
                        <a:spcBef>
                          <a:spcPts val="0"/>
                        </a:spcBef>
                        <a:spcAft>
                          <a:spcPts val="0"/>
                        </a:spcAft>
                        <a:buNone/>
                      </a:pPr>
                      <a:r>
                        <a:rPr lang="en-US" sz="2400"/>
                        <a:t>Outlet</a:t>
                      </a:r>
                      <a:endParaRPr/>
                    </a:p>
                  </a:txBody>
                  <a:tcPr marT="45725" marB="45725" marR="91450" marL="91450" anchor="ctr"/>
                </a:tc>
                <a:tc>
                  <a:txBody>
                    <a:bodyPr/>
                    <a:lstStyle/>
                    <a:p>
                      <a:pPr indent="0" lvl="0" marL="0" marR="0" rtl="0" algn="ctr">
                        <a:spcBef>
                          <a:spcPts val="0"/>
                        </a:spcBef>
                        <a:spcAft>
                          <a:spcPts val="0"/>
                        </a:spcAft>
                        <a:buNone/>
                      </a:pPr>
                      <a:r>
                        <a:rPr lang="en-US" sz="2400"/>
                        <a:t>Notes</a:t>
                      </a:r>
                      <a:endParaRPr/>
                    </a:p>
                  </a:txBody>
                  <a:tcPr marT="45725" marB="45725" marR="91450" marL="91450" anchor="ctr"/>
                </a:tc>
              </a:tr>
              <a:tr h="370850">
                <a:tc>
                  <a:txBody>
                    <a:bodyPr/>
                    <a:lstStyle/>
                    <a:p>
                      <a:pPr indent="0" lvl="0" marL="0" marR="0" rtl="0" algn="ctr">
                        <a:spcBef>
                          <a:spcPts val="0"/>
                        </a:spcBef>
                        <a:spcAft>
                          <a:spcPts val="0"/>
                        </a:spcAft>
                        <a:buNone/>
                      </a:pPr>
                      <a:r>
                        <a:rPr lang="en-US" sz="2000"/>
                        <a:t>Gynecoid</a:t>
                      </a:r>
                      <a:endParaRPr/>
                    </a:p>
                  </a:txBody>
                  <a:tcPr marT="45725" marB="45725" marR="91450" marL="91450" anchor="ctr"/>
                </a:tc>
                <a:tc>
                  <a:txBody>
                    <a:bodyPr/>
                    <a:lstStyle/>
                    <a:p>
                      <a:pPr indent="0" lvl="0" marL="0" marR="0" rtl="0" algn="ctr">
                        <a:spcBef>
                          <a:spcPts val="0"/>
                        </a:spcBef>
                        <a:spcAft>
                          <a:spcPts val="0"/>
                        </a:spcAft>
                        <a:buNone/>
                      </a:pPr>
                      <a:r>
                        <a:rPr lang="en-US" sz="2000"/>
                        <a:t>50% of women</a:t>
                      </a:r>
                      <a:endParaRPr/>
                    </a:p>
                  </a:txBody>
                  <a:tcPr marT="45725" marB="45725" marR="91450" marL="91450" anchor="ctr"/>
                </a:tc>
                <a:tc>
                  <a:txBody>
                    <a:bodyPr/>
                    <a:lstStyle/>
                    <a:p>
                      <a:pPr indent="0" lvl="0" marL="0" marR="0" rtl="0" algn="ctr">
                        <a:spcBef>
                          <a:spcPts val="0"/>
                        </a:spcBef>
                        <a:spcAft>
                          <a:spcPts val="0"/>
                        </a:spcAft>
                        <a:buNone/>
                      </a:pPr>
                      <a:r>
                        <a:rPr lang="en-US" sz="2000"/>
                        <a:t>Oval </a:t>
                      </a:r>
                      <a:endParaRPr/>
                    </a:p>
                    <a:p>
                      <a:pPr indent="0" lvl="0" marL="0" marR="0" rtl="0" algn="ctr">
                        <a:spcBef>
                          <a:spcPts val="0"/>
                        </a:spcBef>
                        <a:spcAft>
                          <a:spcPts val="0"/>
                        </a:spcAft>
                        <a:buNone/>
                      </a:pPr>
                      <a:r>
                        <a:rPr lang="en-US" sz="2000"/>
                        <a:t>Trans &gt; AP</a:t>
                      </a:r>
                      <a:endParaRPr/>
                    </a:p>
                  </a:txBody>
                  <a:tcPr marT="45725" marB="45725" marR="91450" marL="91450" anchor="ctr"/>
                </a:tc>
                <a:tc>
                  <a:txBody>
                    <a:bodyPr/>
                    <a:lstStyle/>
                    <a:p>
                      <a:pPr indent="0" lvl="0" marL="0" marR="0" rtl="0" algn="ctr">
                        <a:spcBef>
                          <a:spcPts val="0"/>
                        </a:spcBef>
                        <a:spcAft>
                          <a:spcPts val="0"/>
                        </a:spcAft>
                        <a:buNone/>
                      </a:pPr>
                      <a:r>
                        <a:rPr lang="en-US" sz="2000"/>
                        <a:t>Adequate</a:t>
                      </a:r>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2000"/>
                        <a:buFont typeface="Calibri"/>
                        <a:buNone/>
                      </a:pPr>
                      <a:r>
                        <a:rPr lang="en-US" sz="2000"/>
                        <a:t>Pubic arch &gt;90⁰</a:t>
                      </a:r>
                      <a:endParaRPr/>
                    </a:p>
                  </a:txBody>
                  <a:tcPr marT="45725" marB="45725" marR="91450" marL="91450" anchor="ctr"/>
                </a:tc>
                <a:tc>
                  <a:txBody>
                    <a:bodyPr/>
                    <a:lstStyle/>
                    <a:p>
                      <a:pPr indent="0" lvl="0" marL="0" marR="0" rtl="0" algn="ctr">
                        <a:spcBef>
                          <a:spcPts val="0"/>
                        </a:spcBef>
                        <a:spcAft>
                          <a:spcPts val="0"/>
                        </a:spcAft>
                        <a:buNone/>
                      </a:pPr>
                      <a:r>
                        <a:rPr lang="en-US" sz="2000"/>
                        <a:t>–</a:t>
                      </a:r>
                      <a:endParaRPr/>
                    </a:p>
                  </a:txBody>
                  <a:tcPr marT="45725" marB="45725" marR="91450" marL="91450" anchor="ctr"/>
                </a:tc>
              </a:tr>
              <a:tr h="370850">
                <a:tc>
                  <a:txBody>
                    <a:bodyPr/>
                    <a:lstStyle/>
                    <a:p>
                      <a:pPr indent="0" lvl="0" marL="0" marR="0" rtl="0" algn="ctr">
                        <a:spcBef>
                          <a:spcPts val="0"/>
                        </a:spcBef>
                        <a:spcAft>
                          <a:spcPts val="0"/>
                        </a:spcAft>
                        <a:buNone/>
                      </a:pPr>
                      <a:r>
                        <a:rPr lang="en-US" sz="2000"/>
                        <a:t>Android</a:t>
                      </a:r>
                      <a:endParaRPr/>
                    </a:p>
                  </a:txBody>
                  <a:tcPr marT="45725" marB="45725" marR="91450" marL="91450" anchor="ctr"/>
                </a:tc>
                <a:tc>
                  <a:txBody>
                    <a:bodyPr/>
                    <a:lstStyle/>
                    <a:p>
                      <a:pPr indent="0" lvl="0" marL="0" marR="0" rtl="0" algn="ctr">
                        <a:spcBef>
                          <a:spcPts val="0"/>
                        </a:spcBef>
                        <a:spcAft>
                          <a:spcPts val="0"/>
                        </a:spcAft>
                        <a:buNone/>
                      </a:pPr>
                      <a:r>
                        <a:rPr lang="en-US" sz="2000"/>
                        <a:t>33% of women</a:t>
                      </a:r>
                      <a:endParaRPr/>
                    </a:p>
                  </a:txBody>
                  <a:tcPr marT="45725" marB="45725" marR="91450" marL="91450" anchor="ctr"/>
                </a:tc>
                <a:tc>
                  <a:txBody>
                    <a:bodyPr/>
                    <a:lstStyle/>
                    <a:p>
                      <a:pPr indent="0" lvl="0" marL="0" marR="0" rtl="0" algn="ctr">
                        <a:spcBef>
                          <a:spcPts val="0"/>
                        </a:spcBef>
                        <a:spcAft>
                          <a:spcPts val="0"/>
                        </a:spcAft>
                        <a:buNone/>
                      </a:pPr>
                      <a:r>
                        <a:rPr lang="en-US" sz="2000"/>
                        <a:t>Heart-shaped</a:t>
                      </a:r>
                      <a:endParaRPr/>
                    </a:p>
                    <a:p>
                      <a:pPr indent="0" lvl="0" marL="0" marR="0" rtl="0" algn="ctr">
                        <a:lnSpc>
                          <a:spcPct val="100000"/>
                        </a:lnSpc>
                        <a:spcBef>
                          <a:spcPts val="0"/>
                        </a:spcBef>
                        <a:spcAft>
                          <a:spcPts val="0"/>
                        </a:spcAft>
                        <a:buClr>
                          <a:schemeClr val="dk1"/>
                        </a:buClr>
                        <a:buSzPts val="2000"/>
                        <a:buFont typeface="Calibri"/>
                        <a:buNone/>
                      </a:pPr>
                      <a:r>
                        <a:rPr lang="en-US" sz="2000"/>
                        <a:t>AP &gt; Trans</a:t>
                      </a:r>
                      <a:endParaRPr/>
                    </a:p>
                  </a:txBody>
                  <a:tcPr marT="45725" marB="45725" marR="91450" marL="91450" anchor="ctr"/>
                </a:tc>
                <a:tc>
                  <a:txBody>
                    <a:bodyPr/>
                    <a:lstStyle/>
                    <a:p>
                      <a:pPr indent="0" lvl="0" marL="0" marR="0" rtl="0" algn="ctr">
                        <a:spcBef>
                          <a:spcPts val="0"/>
                        </a:spcBef>
                        <a:spcAft>
                          <a:spcPts val="0"/>
                        </a:spcAft>
                        <a:buNone/>
                      </a:pPr>
                      <a:r>
                        <a:rPr lang="en-US" sz="2000"/>
                        <a:t>Intraspinous diameter reduced</a:t>
                      </a:r>
                      <a:endParaRPr/>
                    </a:p>
                  </a:txBody>
                  <a:tcPr marT="45725" marB="45725" marR="91450" marL="91450" anchor="ctr"/>
                </a:tc>
                <a:tc>
                  <a:txBody>
                    <a:bodyPr/>
                    <a:lstStyle/>
                    <a:p>
                      <a:pPr indent="0" lvl="0" marL="0" marR="0" rtl="0" algn="ctr">
                        <a:spcBef>
                          <a:spcPts val="0"/>
                        </a:spcBef>
                        <a:spcAft>
                          <a:spcPts val="0"/>
                        </a:spcAft>
                        <a:buNone/>
                      </a:pPr>
                      <a:r>
                        <a:rPr lang="en-US" sz="2000"/>
                        <a:t>Narrow pubic arch</a:t>
                      </a:r>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2000"/>
                        <a:buFont typeface="Calibri"/>
                        <a:buNone/>
                      </a:pPr>
                      <a:r>
                        <a:rPr lang="en-US" sz="2000"/>
                        <a:t>Bones are NOT parallel to each other</a:t>
                      </a:r>
                      <a:endParaRPr b="1" sz="1800"/>
                    </a:p>
                  </a:txBody>
                  <a:tcPr marT="45725" marB="45725" marR="91450" marL="91450" anchor="ctr"/>
                </a:tc>
              </a:tr>
              <a:tr h="370850">
                <a:tc>
                  <a:txBody>
                    <a:bodyPr/>
                    <a:lstStyle/>
                    <a:p>
                      <a:pPr indent="0" lvl="0" marL="0" marR="0" rtl="0" algn="ctr">
                        <a:spcBef>
                          <a:spcPts val="0"/>
                        </a:spcBef>
                        <a:spcAft>
                          <a:spcPts val="0"/>
                        </a:spcAft>
                        <a:buNone/>
                      </a:pPr>
                      <a:r>
                        <a:rPr lang="en-US" sz="2000"/>
                        <a:t>Anthropoid</a:t>
                      </a:r>
                      <a:endParaRPr/>
                    </a:p>
                  </a:txBody>
                  <a:tcPr marT="45725" marB="45725" marR="91450" marL="91450" anchor="ctr"/>
                </a:tc>
                <a:tc>
                  <a:txBody>
                    <a:bodyPr/>
                    <a:lstStyle/>
                    <a:p>
                      <a:pPr indent="-342900" lvl="0" marL="342900" marR="0" rtl="0" algn="l">
                        <a:spcBef>
                          <a:spcPts val="0"/>
                        </a:spcBef>
                        <a:spcAft>
                          <a:spcPts val="0"/>
                        </a:spcAft>
                        <a:buClr>
                          <a:schemeClr val="dk1"/>
                        </a:buClr>
                        <a:buSzPts val="2000"/>
                        <a:buFont typeface="Arial"/>
                        <a:buChar char="•"/>
                      </a:pPr>
                      <a:r>
                        <a:rPr lang="en-US" sz="2000"/>
                        <a:t>24% of White </a:t>
                      </a:r>
                      <a:endParaRPr/>
                    </a:p>
                    <a:p>
                      <a:pPr indent="-342900" lvl="0" marL="342900" marR="0" rtl="0" algn="l">
                        <a:spcBef>
                          <a:spcPts val="0"/>
                        </a:spcBef>
                        <a:spcAft>
                          <a:spcPts val="0"/>
                        </a:spcAft>
                        <a:buClr>
                          <a:schemeClr val="dk1"/>
                        </a:buClr>
                        <a:buSzPts val="2000"/>
                        <a:buFont typeface="Arial"/>
                        <a:buChar char="•"/>
                      </a:pPr>
                      <a:r>
                        <a:rPr lang="en-US" sz="2000"/>
                        <a:t>42% of African</a:t>
                      </a:r>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2000"/>
                        <a:buFont typeface="Calibri"/>
                        <a:buNone/>
                      </a:pPr>
                      <a:r>
                        <a:rPr lang="en-US" sz="2000"/>
                        <a:t>Ovoid </a:t>
                      </a:r>
                      <a:endParaRPr/>
                    </a:p>
                    <a:p>
                      <a:pPr indent="0" lvl="0" marL="0" marR="0" rtl="0" algn="ctr">
                        <a:lnSpc>
                          <a:spcPct val="100000"/>
                        </a:lnSpc>
                        <a:spcBef>
                          <a:spcPts val="0"/>
                        </a:spcBef>
                        <a:spcAft>
                          <a:spcPts val="0"/>
                        </a:spcAft>
                        <a:buClr>
                          <a:schemeClr val="dk1"/>
                        </a:buClr>
                        <a:buSzPts val="2000"/>
                        <a:buFont typeface="Calibri"/>
                        <a:buNone/>
                      </a:pPr>
                      <a:r>
                        <a:rPr lang="en-US" sz="2000"/>
                        <a:t>AP &gt; Trans</a:t>
                      </a:r>
                      <a:endParaRPr/>
                    </a:p>
                  </a:txBody>
                  <a:tcPr marT="45725" marB="45725" marR="91450" marL="91450" anchor="ctr"/>
                </a:tc>
                <a:tc>
                  <a:txBody>
                    <a:bodyPr/>
                    <a:lstStyle/>
                    <a:p>
                      <a:pPr indent="0" lvl="0" marL="0" marR="0" rtl="0" algn="ctr">
                        <a:spcBef>
                          <a:spcPts val="0"/>
                        </a:spcBef>
                        <a:spcAft>
                          <a:spcPts val="0"/>
                        </a:spcAft>
                        <a:buNone/>
                      </a:pPr>
                      <a:r>
                        <a:rPr lang="en-US" sz="2000"/>
                        <a:t>Adequate</a:t>
                      </a:r>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2000"/>
                        <a:buFont typeface="Calibri"/>
                        <a:buNone/>
                      </a:pPr>
                      <a:r>
                        <a:rPr lang="en-US" sz="2000"/>
                        <a:t>Pubic arch &gt;90⁰</a:t>
                      </a:r>
                      <a:endParaRPr/>
                    </a:p>
                  </a:txBody>
                  <a:tcPr marT="45725" marB="45725" marR="91450" marL="91450" anchor="ctr"/>
                </a:tc>
                <a:tc>
                  <a:txBody>
                    <a:bodyPr/>
                    <a:lstStyle/>
                    <a:p>
                      <a:pPr indent="0" lvl="0" marL="0" marR="0" rtl="0" algn="ctr">
                        <a:spcBef>
                          <a:spcPts val="0"/>
                        </a:spcBef>
                        <a:spcAft>
                          <a:spcPts val="0"/>
                        </a:spcAft>
                        <a:buNone/>
                      </a:pPr>
                      <a:r>
                        <a:rPr lang="en-US" sz="2000"/>
                        <a:t>large pelvic in shape of android </a:t>
                      </a:r>
                      <a:endParaRPr sz="2000"/>
                    </a:p>
                  </a:txBody>
                  <a:tcPr marT="45725" marB="45725" marR="91450" marL="91450" anchor="ctr"/>
                </a:tc>
              </a:tr>
              <a:tr h="370850">
                <a:tc>
                  <a:txBody>
                    <a:bodyPr/>
                    <a:lstStyle/>
                    <a:p>
                      <a:pPr indent="0" lvl="0" marL="0" marR="0" rtl="0" algn="ctr">
                        <a:spcBef>
                          <a:spcPts val="0"/>
                        </a:spcBef>
                        <a:spcAft>
                          <a:spcPts val="0"/>
                        </a:spcAft>
                        <a:buNone/>
                      </a:pPr>
                      <a:r>
                        <a:rPr lang="en-US" sz="2000"/>
                        <a:t>Platypelloid</a:t>
                      </a:r>
                      <a:endParaRPr/>
                    </a:p>
                  </a:txBody>
                  <a:tcPr marT="45725" marB="45725" marR="91450" marL="91450" anchor="ctr"/>
                </a:tc>
                <a:tc>
                  <a:txBody>
                    <a:bodyPr/>
                    <a:lstStyle/>
                    <a:p>
                      <a:pPr indent="0" lvl="0" marL="0" marR="0" rtl="0" algn="ctr">
                        <a:spcBef>
                          <a:spcPts val="0"/>
                        </a:spcBef>
                        <a:spcAft>
                          <a:spcPts val="0"/>
                        </a:spcAft>
                        <a:buNone/>
                      </a:pPr>
                      <a:r>
                        <a:rPr lang="en-US" sz="2000"/>
                        <a:t>2% of women</a:t>
                      </a:r>
                      <a:endParaRPr/>
                    </a:p>
                  </a:txBody>
                  <a:tcPr marT="45725" marB="45725" marR="91450" marL="91450" anchor="ctr"/>
                </a:tc>
                <a:tc>
                  <a:txBody>
                    <a:bodyPr/>
                    <a:lstStyle/>
                    <a:p>
                      <a:pPr indent="0" lvl="0" marL="0" marR="0" rtl="0" algn="ctr">
                        <a:spcBef>
                          <a:spcPts val="0"/>
                        </a:spcBef>
                        <a:spcAft>
                          <a:spcPts val="0"/>
                        </a:spcAft>
                        <a:buNone/>
                      </a:pPr>
                      <a:r>
                        <a:rPr lang="en-US" sz="2000"/>
                        <a:t>Trans &gt; AP</a:t>
                      </a:r>
                      <a:endParaRPr/>
                    </a:p>
                  </a:txBody>
                  <a:tcPr marT="45725" marB="45725" marR="91450" marL="91450" anchor="ctr"/>
                </a:tc>
                <a:tc>
                  <a:txBody>
                    <a:bodyPr/>
                    <a:lstStyle/>
                    <a:p>
                      <a:pPr indent="0" lvl="0" marL="0" marR="0" rtl="0" algn="ctr">
                        <a:spcBef>
                          <a:spcPts val="0"/>
                        </a:spcBef>
                        <a:spcAft>
                          <a:spcPts val="0"/>
                        </a:spcAft>
                        <a:buNone/>
                      </a:pPr>
                      <a:r>
                        <a:rPr lang="en-US" sz="2000"/>
                        <a:t>Wide intraspinous diameter </a:t>
                      </a:r>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2000"/>
                        <a:buFont typeface="Calibri"/>
                        <a:buNone/>
                      </a:pPr>
                      <a:r>
                        <a:rPr lang="en-US" sz="2000"/>
                        <a:t>Wide pubic arch</a:t>
                      </a:r>
                      <a:endParaRPr/>
                    </a:p>
                  </a:txBody>
                  <a:tcPr marT="45725" marB="45725" marR="91450" marL="91450" anchor="ctr"/>
                </a:tc>
                <a:tc>
                  <a:txBody>
                    <a:bodyPr/>
                    <a:lstStyle/>
                    <a:p>
                      <a:pPr indent="0" lvl="0" marL="0" marR="0" rtl="0" algn="ctr">
                        <a:spcBef>
                          <a:spcPts val="0"/>
                        </a:spcBef>
                        <a:spcAft>
                          <a:spcPts val="0"/>
                        </a:spcAft>
                        <a:buNone/>
                      </a:pPr>
                      <a:r>
                        <a:rPr lang="en-US" sz="2000"/>
                        <a:t>large pelvic in shape of gynecoid</a:t>
                      </a:r>
                      <a:endParaRPr sz="2000"/>
                    </a:p>
                  </a:txBody>
                  <a:tcPr marT="45725" marB="45725" marR="91450" marL="91450" anchor="ctr"/>
                </a:tc>
              </a:tr>
            </a:tbl>
          </a:graphicData>
        </a:graphic>
      </p:graphicFrame>
    </p:spTree>
  </p:cSld>
  <p:clrMapOvr>
    <a:masterClrMapping/>
  </p:clrMapOvr>
</p:sld>
</file>

<file path=ppt/slides/slide4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9" name="Shape 3069"/>
        <p:cNvGrpSpPr/>
        <p:nvPr/>
      </p:nvGrpSpPr>
      <p:grpSpPr>
        <a:xfrm>
          <a:off x="0" y="0"/>
          <a:ext cx="0" cy="0"/>
          <a:chOff x="0" y="0"/>
          <a:chExt cx="0" cy="0"/>
        </a:xfrm>
      </p:grpSpPr>
      <p:sp>
        <p:nvSpPr>
          <p:cNvPr id="3070" name="Google Shape;3070;p359"/>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Cont.</a:t>
            </a:r>
            <a:endParaRPr/>
          </a:p>
        </p:txBody>
      </p:sp>
      <p:pic>
        <p:nvPicPr>
          <p:cNvPr id="3071" name="Google Shape;3071;p359"/>
          <p:cNvPicPr preferRelativeResize="0"/>
          <p:nvPr>
            <p:ph idx="1" type="body"/>
          </p:nvPr>
        </p:nvPicPr>
        <p:blipFill rotWithShape="1">
          <a:blip r:embed="rId3">
            <a:alphaModFix/>
          </a:blip>
          <a:srcRect b="0" l="0" r="0" t="0"/>
          <a:stretch/>
        </p:blipFill>
        <p:spPr>
          <a:xfrm>
            <a:off x="413470" y="1390650"/>
            <a:ext cx="5587279" cy="4872038"/>
          </a:xfrm>
          <a:prstGeom prst="rect">
            <a:avLst/>
          </a:prstGeom>
          <a:noFill/>
          <a:ln>
            <a:noFill/>
          </a:ln>
        </p:spPr>
      </p:pic>
      <p:pic>
        <p:nvPicPr>
          <p:cNvPr id="3072" name="Google Shape;3072;p359"/>
          <p:cNvPicPr preferRelativeResize="0"/>
          <p:nvPr/>
        </p:nvPicPr>
        <p:blipFill rotWithShape="1">
          <a:blip r:embed="rId4">
            <a:alphaModFix/>
          </a:blip>
          <a:srcRect b="0" l="0" r="0" t="0"/>
          <a:stretch/>
        </p:blipFill>
        <p:spPr>
          <a:xfrm>
            <a:off x="6510336" y="1390650"/>
            <a:ext cx="4171355" cy="4767263"/>
          </a:xfrm>
          <a:prstGeom prst="rect">
            <a:avLst/>
          </a:prstGeom>
          <a:noFill/>
          <a:ln>
            <a:noFill/>
          </a:ln>
        </p:spPr>
      </p:pic>
      <p:sp>
        <p:nvSpPr>
          <p:cNvPr id="3073" name="Google Shape;3073;p359"/>
          <p:cNvSpPr txBox="1"/>
          <p:nvPr/>
        </p:nvSpPr>
        <p:spPr>
          <a:xfrm>
            <a:off x="5862638" y="3963888"/>
            <a:ext cx="800100" cy="307777"/>
          </a:xfrm>
          <a:prstGeom prst="rect">
            <a:avLst/>
          </a:prstGeom>
          <a:solidFill>
            <a:schemeClr val="lt1"/>
          </a:solidFill>
          <a:ln cap="flat" cmpd="sng" w="12700">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rgbClr val="7030A0"/>
                </a:solidFill>
                <a:latin typeface="Calibri"/>
                <a:ea typeface="Calibri"/>
                <a:cs typeface="Calibri"/>
                <a:sym typeface="Calibri"/>
              </a:rPr>
              <a:t>Hymen </a:t>
            </a:r>
            <a:endParaRPr b="1" sz="1800">
              <a:solidFill>
                <a:srgbClr val="7030A0"/>
              </a:solidFill>
              <a:latin typeface="Calibri"/>
              <a:ea typeface="Calibri"/>
              <a:cs typeface="Calibri"/>
              <a:sym typeface="Calibri"/>
            </a:endParaRPr>
          </a:p>
        </p:txBody>
      </p:sp>
      <p:cxnSp>
        <p:nvCxnSpPr>
          <p:cNvPr id="3074" name="Google Shape;3074;p359"/>
          <p:cNvCxnSpPr>
            <a:stCxn id="3073" idx="3"/>
          </p:cNvCxnSpPr>
          <p:nvPr/>
        </p:nvCxnSpPr>
        <p:spPr>
          <a:xfrm flipH="1" rot="10800000">
            <a:off x="6662738" y="3826777"/>
            <a:ext cx="352500" cy="291000"/>
          </a:xfrm>
          <a:prstGeom prst="straightConnector1">
            <a:avLst/>
          </a:prstGeom>
          <a:noFill/>
          <a:ln cap="flat" cmpd="sng" w="9525">
            <a:solidFill>
              <a:schemeClr val="accent1"/>
            </a:solidFill>
            <a:prstDash val="solid"/>
            <a:miter lim="800000"/>
            <a:headEnd len="sm" w="sm" type="none"/>
            <a:tailEnd len="med" w="med" type="triangle"/>
          </a:ln>
        </p:spPr>
      </p:cxnSp>
    </p:spTree>
  </p:cSld>
  <p:clrMapOvr>
    <a:masterClrMapping/>
  </p:clrMapOvr>
</p:sld>
</file>

<file path=ppt/slides/slide4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8" name="Shape 3078"/>
        <p:cNvGrpSpPr/>
        <p:nvPr/>
      </p:nvGrpSpPr>
      <p:grpSpPr>
        <a:xfrm>
          <a:off x="0" y="0"/>
          <a:ext cx="0" cy="0"/>
          <a:chOff x="0" y="0"/>
          <a:chExt cx="0" cy="0"/>
        </a:xfrm>
      </p:grpSpPr>
      <p:sp>
        <p:nvSpPr>
          <p:cNvPr id="3079" name="Google Shape;3079;p360"/>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Managment</a:t>
            </a:r>
            <a:endParaRPr/>
          </a:p>
        </p:txBody>
      </p:sp>
      <p:sp>
        <p:nvSpPr>
          <p:cNvPr id="3080" name="Google Shape;3080;p360"/>
          <p:cNvSpPr txBox="1"/>
          <p:nvPr>
            <p:ph idx="1" type="body"/>
          </p:nvPr>
        </p:nvSpPr>
        <p:spPr>
          <a:xfrm>
            <a:off x="838200" y="1362396"/>
            <a:ext cx="10515600" cy="48719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800"/>
              <a:buChar char="❖"/>
            </a:pPr>
            <a:r>
              <a:rPr b="1" lang="en-US"/>
              <a:t>The choice of treatment depends on:</a:t>
            </a:r>
            <a:endParaRPr/>
          </a:p>
          <a:p>
            <a:pPr indent="-228600" lvl="1" marL="685800" rtl="0" algn="l">
              <a:lnSpc>
                <a:spcPct val="90000"/>
              </a:lnSpc>
              <a:spcBef>
                <a:spcPts val="500"/>
              </a:spcBef>
              <a:spcAft>
                <a:spcPts val="0"/>
              </a:spcAft>
              <a:buClr>
                <a:srgbClr val="45515E"/>
              </a:buClr>
              <a:buSzPts val="2400"/>
              <a:buFont typeface="Arial"/>
              <a:buChar char="•"/>
            </a:pPr>
            <a:r>
              <a:rPr lang="en-US"/>
              <a:t>The patient wish.</a:t>
            </a:r>
            <a:endParaRPr/>
          </a:p>
          <a:p>
            <a:pPr indent="-228600" lvl="1" marL="685800" rtl="0" algn="l">
              <a:lnSpc>
                <a:spcPct val="90000"/>
              </a:lnSpc>
              <a:spcBef>
                <a:spcPts val="500"/>
              </a:spcBef>
              <a:spcAft>
                <a:spcPts val="0"/>
              </a:spcAft>
              <a:buClr>
                <a:srgbClr val="45515E"/>
              </a:buClr>
              <a:buSzPts val="2400"/>
              <a:buFont typeface="Arial"/>
              <a:buChar char="•"/>
            </a:pPr>
            <a:r>
              <a:rPr lang="en-US"/>
              <a:t>Age of patient and parity.</a:t>
            </a:r>
            <a:endParaRPr/>
          </a:p>
          <a:p>
            <a:pPr indent="-228600" lvl="1" marL="685800" rtl="0" algn="l">
              <a:lnSpc>
                <a:spcPct val="90000"/>
              </a:lnSpc>
              <a:spcBef>
                <a:spcPts val="500"/>
              </a:spcBef>
              <a:spcAft>
                <a:spcPts val="0"/>
              </a:spcAft>
              <a:buClr>
                <a:srgbClr val="45515E"/>
              </a:buClr>
              <a:buSzPts val="2400"/>
              <a:buFont typeface="Arial"/>
              <a:buChar char="•"/>
            </a:pPr>
            <a:r>
              <a:rPr lang="en-US"/>
              <a:t>Preservation of sexual function.</a:t>
            </a:r>
            <a:endParaRPr/>
          </a:p>
          <a:p>
            <a:pPr indent="-228600" lvl="1" marL="685800" rtl="0" algn="l">
              <a:lnSpc>
                <a:spcPct val="90000"/>
              </a:lnSpc>
              <a:spcBef>
                <a:spcPts val="500"/>
              </a:spcBef>
              <a:spcAft>
                <a:spcPts val="0"/>
              </a:spcAft>
              <a:buClr>
                <a:srgbClr val="45515E"/>
              </a:buClr>
              <a:buSzPts val="2400"/>
              <a:buFont typeface="Arial"/>
              <a:buChar char="•"/>
            </a:pPr>
            <a:r>
              <a:rPr lang="en-US"/>
              <a:t>The treatment is conservative and/or surgical.</a:t>
            </a:r>
            <a:endParaRPr/>
          </a:p>
          <a:p>
            <a:pPr indent="0" lvl="0" marL="0" rtl="0" algn="l">
              <a:lnSpc>
                <a:spcPct val="90000"/>
              </a:lnSpc>
              <a:spcBef>
                <a:spcPts val="1000"/>
              </a:spcBef>
              <a:spcAft>
                <a:spcPts val="0"/>
              </a:spcAft>
              <a:buClr>
                <a:srgbClr val="45515E"/>
              </a:buClr>
              <a:buSzPts val="2800"/>
              <a:buNone/>
            </a:pPr>
            <a:r>
              <a:rPr b="1" lang="en-US"/>
              <a:t>1. Conservative mx :</a:t>
            </a:r>
            <a:endParaRPr/>
          </a:p>
          <a:p>
            <a:pPr indent="-228600" lvl="1" marL="685800" rtl="0" algn="l">
              <a:lnSpc>
                <a:spcPct val="90000"/>
              </a:lnSpc>
              <a:spcBef>
                <a:spcPts val="500"/>
              </a:spcBef>
              <a:spcAft>
                <a:spcPts val="0"/>
              </a:spcAft>
              <a:buClr>
                <a:srgbClr val="45515E"/>
              </a:buClr>
              <a:buSzPts val="2400"/>
              <a:buFont typeface="Arial"/>
              <a:buChar char="•"/>
            </a:pPr>
            <a:r>
              <a:rPr lang="en-US"/>
              <a:t>correct obesity, chronic cough and constipation.</a:t>
            </a:r>
            <a:endParaRPr/>
          </a:p>
          <a:p>
            <a:pPr indent="-228600" lvl="1" marL="685800" rtl="0" algn="l">
              <a:lnSpc>
                <a:spcPct val="90000"/>
              </a:lnSpc>
              <a:spcBef>
                <a:spcPts val="500"/>
              </a:spcBef>
              <a:spcAft>
                <a:spcPts val="0"/>
              </a:spcAft>
              <a:buClr>
                <a:srgbClr val="45515E"/>
              </a:buClr>
              <a:buSzPts val="2400"/>
              <a:buFont typeface="Arial"/>
              <a:buChar char="•"/>
            </a:pPr>
            <a:r>
              <a:rPr lang="en-US"/>
              <a:t>If decubitus ulcer is found, then local estrogen( improve healing ) for 7 days should be used. 🡪 with return the prolapse  inward .</a:t>
            </a:r>
            <a:endParaRPr/>
          </a:p>
          <a:p>
            <a:pPr indent="-228600" lvl="1" marL="685800" rtl="0" algn="l">
              <a:lnSpc>
                <a:spcPct val="90000"/>
              </a:lnSpc>
              <a:spcBef>
                <a:spcPts val="500"/>
              </a:spcBef>
              <a:spcAft>
                <a:spcPts val="0"/>
              </a:spcAft>
              <a:buClr>
                <a:srgbClr val="45515E"/>
              </a:buClr>
              <a:buSzPts val="2400"/>
              <a:buFont typeface="Arial"/>
              <a:buChar char="•"/>
            </a:pPr>
            <a:r>
              <a:rPr lang="en-US"/>
              <a:t>Pelvic floor muscle exercises.🡪Kegel Exercises</a:t>
            </a:r>
            <a:endParaRPr/>
          </a:p>
          <a:p>
            <a:pPr indent="-228600" lvl="1" marL="685800" rtl="0" algn="l">
              <a:lnSpc>
                <a:spcPct val="90000"/>
              </a:lnSpc>
              <a:spcBef>
                <a:spcPts val="500"/>
              </a:spcBef>
              <a:spcAft>
                <a:spcPts val="0"/>
              </a:spcAft>
              <a:buClr>
                <a:srgbClr val="45515E"/>
              </a:buClr>
              <a:buSzPts val="2400"/>
              <a:buFont typeface="Arial"/>
              <a:buChar char="•"/>
            </a:pPr>
            <a:r>
              <a:rPr lang="en-US"/>
              <a:t>Pessary </a:t>
            </a:r>
            <a:endParaRPr/>
          </a:p>
          <a:p>
            <a:pPr indent="-336550" lvl="0" marL="514350" rtl="0" algn="l">
              <a:lnSpc>
                <a:spcPct val="90000"/>
              </a:lnSpc>
              <a:spcBef>
                <a:spcPts val="1000"/>
              </a:spcBef>
              <a:spcAft>
                <a:spcPts val="0"/>
              </a:spcAft>
              <a:buClr>
                <a:srgbClr val="45515E"/>
              </a:buClr>
              <a:buSzPts val="2800"/>
              <a:buFont typeface="Calibri"/>
              <a:buNone/>
            </a:pPr>
            <a:r>
              <a:t/>
            </a:r>
            <a:endParaRPr/>
          </a:p>
        </p:txBody>
      </p:sp>
    </p:spTree>
  </p:cSld>
  <p:clrMapOvr>
    <a:masterClrMapping/>
  </p:clrMapOvr>
</p:sld>
</file>

<file path=ppt/slides/slide4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4" name="Shape 3084"/>
        <p:cNvGrpSpPr/>
        <p:nvPr/>
      </p:nvGrpSpPr>
      <p:grpSpPr>
        <a:xfrm>
          <a:off x="0" y="0"/>
          <a:ext cx="0" cy="0"/>
          <a:chOff x="0" y="0"/>
          <a:chExt cx="0" cy="0"/>
        </a:xfrm>
      </p:grpSpPr>
      <p:sp>
        <p:nvSpPr>
          <p:cNvPr id="3085" name="Google Shape;3085;p361"/>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t/>
            </a:r>
            <a:endParaRPr/>
          </a:p>
        </p:txBody>
      </p:sp>
      <p:sp>
        <p:nvSpPr>
          <p:cNvPr id="3086" name="Google Shape;3086;p361"/>
          <p:cNvSpPr txBox="1"/>
          <p:nvPr>
            <p:ph idx="1" type="body"/>
          </p:nvPr>
        </p:nvSpPr>
        <p:spPr>
          <a:xfrm>
            <a:off x="838200" y="1305026"/>
            <a:ext cx="10515600" cy="48719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800"/>
              <a:buChar char="❖"/>
            </a:pPr>
            <a:r>
              <a:rPr b="1" lang="en-US"/>
              <a:t>Pessary: </a:t>
            </a:r>
            <a:r>
              <a:rPr b="1" lang="en-US">
                <a:solidFill>
                  <a:srgbClr val="8296B0"/>
                </a:solidFill>
              </a:rPr>
              <a:t>cornerstone of conservative </a:t>
            </a:r>
            <a:endParaRPr/>
          </a:p>
          <a:p>
            <a:pPr indent="-228600" lvl="0" marL="228600" rtl="0" algn="l">
              <a:lnSpc>
                <a:spcPct val="90000"/>
              </a:lnSpc>
              <a:spcBef>
                <a:spcPts val="1000"/>
              </a:spcBef>
              <a:spcAft>
                <a:spcPts val="0"/>
              </a:spcAft>
              <a:buClr>
                <a:srgbClr val="45515E"/>
              </a:buClr>
              <a:buSzPts val="2800"/>
              <a:buChar char="❖"/>
            </a:pPr>
            <a:r>
              <a:rPr lang="en-US"/>
              <a:t>Support Pessary: Ring Pessary: (</a:t>
            </a:r>
            <a:r>
              <a:rPr lang="en-US">
                <a:solidFill>
                  <a:srgbClr val="8296B0"/>
                </a:solidFill>
              </a:rPr>
              <a:t>A silicon rubber-based ring pessaries are most popular for conservative therapy</a:t>
            </a:r>
            <a:r>
              <a:rPr lang="en-US"/>
              <a:t>)</a:t>
            </a:r>
            <a:endParaRPr/>
          </a:p>
          <a:p>
            <a:pPr indent="-50800" lvl="0" marL="228600" rtl="0" algn="l">
              <a:lnSpc>
                <a:spcPct val="90000"/>
              </a:lnSpc>
              <a:spcBef>
                <a:spcPts val="1000"/>
              </a:spcBef>
              <a:spcAft>
                <a:spcPts val="0"/>
              </a:spcAft>
              <a:buClr>
                <a:srgbClr val="45515E"/>
              </a:buClr>
              <a:buSzPts val="2800"/>
              <a:buNone/>
            </a:pPr>
            <a:r>
              <a:t/>
            </a:r>
            <a:endParaRPr/>
          </a:p>
          <a:p>
            <a:pPr indent="0" lvl="0" marL="0" rtl="0" algn="l">
              <a:lnSpc>
                <a:spcPct val="90000"/>
              </a:lnSpc>
              <a:spcBef>
                <a:spcPts val="1000"/>
              </a:spcBef>
              <a:spcAft>
                <a:spcPts val="0"/>
              </a:spcAft>
              <a:buClr>
                <a:srgbClr val="45515E"/>
              </a:buClr>
              <a:buSzPts val="2800"/>
              <a:buNone/>
            </a:pPr>
            <a:br>
              <a:rPr lang="en-US"/>
            </a:br>
            <a:br>
              <a:rPr lang="en-US"/>
            </a:br>
            <a:br>
              <a:rPr lang="en-US"/>
            </a:br>
            <a:r>
              <a:rPr lang="en-US"/>
              <a:t>Space- Filling Pessary: Donut, Gellhorn, </a:t>
            </a:r>
            <a:r>
              <a:rPr lang="en-US">
                <a:solidFill>
                  <a:srgbClr val="8296B0"/>
                </a:solidFill>
              </a:rPr>
              <a:t>Should be removed during intercourse </a:t>
            </a:r>
            <a:endParaRPr/>
          </a:p>
        </p:txBody>
      </p:sp>
      <p:pic>
        <p:nvPicPr>
          <p:cNvPr id="3087" name="Google Shape;3087;p361"/>
          <p:cNvPicPr preferRelativeResize="0"/>
          <p:nvPr/>
        </p:nvPicPr>
        <p:blipFill rotWithShape="1">
          <a:blip r:embed="rId3">
            <a:alphaModFix/>
          </a:blip>
          <a:srcRect b="0" l="0" r="0" t="0"/>
          <a:stretch/>
        </p:blipFill>
        <p:spPr>
          <a:xfrm>
            <a:off x="976312" y="2743200"/>
            <a:ext cx="3087687" cy="1451629"/>
          </a:xfrm>
          <a:prstGeom prst="rect">
            <a:avLst/>
          </a:prstGeom>
          <a:noFill/>
          <a:ln>
            <a:noFill/>
          </a:ln>
        </p:spPr>
      </p:pic>
      <p:pic>
        <p:nvPicPr>
          <p:cNvPr id="3088" name="Google Shape;3088;p361"/>
          <p:cNvPicPr preferRelativeResize="0"/>
          <p:nvPr/>
        </p:nvPicPr>
        <p:blipFill rotWithShape="1">
          <a:blip r:embed="rId4">
            <a:alphaModFix/>
          </a:blip>
          <a:srcRect b="0" l="0" r="0" t="0"/>
          <a:stretch/>
        </p:blipFill>
        <p:spPr>
          <a:xfrm>
            <a:off x="7656512" y="2522258"/>
            <a:ext cx="3849688" cy="1672571"/>
          </a:xfrm>
          <a:prstGeom prst="rect">
            <a:avLst/>
          </a:prstGeom>
          <a:noFill/>
          <a:ln>
            <a:noFill/>
          </a:ln>
        </p:spPr>
      </p:pic>
      <p:sp>
        <p:nvSpPr>
          <p:cNvPr id="3089" name="Google Shape;3089;p361"/>
          <p:cNvSpPr txBox="1"/>
          <p:nvPr/>
        </p:nvSpPr>
        <p:spPr>
          <a:xfrm>
            <a:off x="8496300" y="2404646"/>
            <a:ext cx="3276600" cy="338554"/>
          </a:xfrm>
          <a:prstGeom prst="rect">
            <a:avLst/>
          </a:prstGeom>
          <a:solidFill>
            <a:schemeClr val="lt1"/>
          </a:solidFill>
          <a:ln cap="flat" cmpd="sng" w="12700">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BF9000"/>
                </a:solidFill>
                <a:latin typeface="Calibri"/>
                <a:ea typeface="Calibri"/>
                <a:cs typeface="Calibri"/>
                <a:sym typeface="Calibri"/>
              </a:rPr>
              <a:t>With urine incontinence , Knob </a:t>
            </a:r>
            <a:endParaRPr b="1" sz="1600">
              <a:solidFill>
                <a:srgbClr val="BF9000"/>
              </a:solidFill>
              <a:latin typeface="Calibri"/>
              <a:ea typeface="Calibri"/>
              <a:cs typeface="Calibri"/>
              <a:sym typeface="Calibri"/>
            </a:endParaRPr>
          </a:p>
        </p:txBody>
      </p:sp>
      <p:pic>
        <p:nvPicPr>
          <p:cNvPr id="3090" name="Google Shape;3090;p361"/>
          <p:cNvPicPr preferRelativeResize="0"/>
          <p:nvPr/>
        </p:nvPicPr>
        <p:blipFill rotWithShape="1">
          <a:blip r:embed="rId5">
            <a:alphaModFix/>
          </a:blip>
          <a:srcRect b="0" l="0" r="0" t="0"/>
          <a:stretch/>
        </p:blipFill>
        <p:spPr>
          <a:xfrm>
            <a:off x="2895881" y="4908317"/>
            <a:ext cx="2932112" cy="1775012"/>
          </a:xfrm>
          <a:prstGeom prst="rect">
            <a:avLst/>
          </a:prstGeom>
          <a:noFill/>
          <a:ln>
            <a:noFill/>
          </a:ln>
        </p:spPr>
      </p:pic>
      <p:pic>
        <p:nvPicPr>
          <p:cNvPr id="3091" name="Google Shape;3091;p361"/>
          <p:cNvPicPr preferRelativeResize="0"/>
          <p:nvPr/>
        </p:nvPicPr>
        <p:blipFill rotWithShape="1">
          <a:blip r:embed="rId6">
            <a:alphaModFix/>
          </a:blip>
          <a:srcRect b="0" l="0" r="0" t="0"/>
          <a:stretch/>
        </p:blipFill>
        <p:spPr>
          <a:xfrm>
            <a:off x="5942293" y="4908317"/>
            <a:ext cx="2362200" cy="1792941"/>
          </a:xfrm>
          <a:prstGeom prst="rect">
            <a:avLst/>
          </a:prstGeom>
          <a:noFill/>
          <a:ln>
            <a:noFill/>
          </a:ln>
        </p:spPr>
      </p:pic>
      <p:sp>
        <p:nvSpPr>
          <p:cNvPr id="3092" name="Google Shape;3092;p361"/>
          <p:cNvSpPr/>
          <p:nvPr/>
        </p:nvSpPr>
        <p:spPr>
          <a:xfrm>
            <a:off x="7360833" y="4870846"/>
            <a:ext cx="1538691" cy="369332"/>
          </a:xfrm>
          <a:prstGeom prst="rect">
            <a:avLst/>
          </a:prstGeom>
          <a:solidFill>
            <a:schemeClr val="lt1"/>
          </a:solidFill>
          <a:ln cap="flat" cmpd="sng" w="12700">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BF9000"/>
                </a:solidFill>
                <a:latin typeface="Calibri"/>
                <a:ea typeface="Calibri"/>
                <a:cs typeface="Calibri"/>
                <a:sym typeface="Calibri"/>
              </a:rPr>
              <a:t>For 3,4 stages </a:t>
            </a:r>
            <a:endParaRPr b="1" sz="1800">
              <a:solidFill>
                <a:srgbClr val="BF9000"/>
              </a:solidFill>
              <a:latin typeface="Calibri"/>
              <a:ea typeface="Calibri"/>
              <a:cs typeface="Calibri"/>
              <a:sym typeface="Calibri"/>
            </a:endParaRPr>
          </a:p>
        </p:txBody>
      </p:sp>
      <p:sp>
        <p:nvSpPr>
          <p:cNvPr id="3093" name="Google Shape;3093;p361"/>
          <p:cNvSpPr/>
          <p:nvPr/>
        </p:nvSpPr>
        <p:spPr>
          <a:xfrm>
            <a:off x="3653695" y="2922006"/>
            <a:ext cx="4139275" cy="369332"/>
          </a:xfrm>
          <a:prstGeom prst="rect">
            <a:avLst/>
          </a:prstGeom>
          <a:solidFill>
            <a:schemeClr val="lt1"/>
          </a:solidFill>
          <a:ln cap="flat" cmpd="sng" w="12700">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BF9000"/>
                </a:solidFill>
                <a:latin typeface="Calibri"/>
                <a:ea typeface="Calibri"/>
                <a:cs typeface="Calibri"/>
                <a:sym typeface="Calibri"/>
              </a:rPr>
              <a:t>can be retained during intercourse </a:t>
            </a:r>
            <a:endParaRPr b="1" sz="1800">
              <a:solidFill>
                <a:srgbClr val="BF9000"/>
              </a:solidFill>
              <a:latin typeface="Calibri"/>
              <a:ea typeface="Calibri"/>
              <a:cs typeface="Calibri"/>
              <a:sym typeface="Calibri"/>
            </a:endParaRPr>
          </a:p>
        </p:txBody>
      </p:sp>
    </p:spTree>
  </p:cSld>
  <p:clrMapOvr>
    <a:masterClrMapping/>
  </p:clrMapOvr>
</p:sld>
</file>

<file path=ppt/slides/slide4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7" name="Shape 3097"/>
        <p:cNvGrpSpPr/>
        <p:nvPr/>
      </p:nvGrpSpPr>
      <p:grpSpPr>
        <a:xfrm>
          <a:off x="0" y="0"/>
          <a:ext cx="0" cy="0"/>
          <a:chOff x="0" y="0"/>
          <a:chExt cx="0" cy="0"/>
        </a:xfrm>
      </p:grpSpPr>
      <p:sp>
        <p:nvSpPr>
          <p:cNvPr id="3098" name="Google Shape;3098;p362"/>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Cont.</a:t>
            </a:r>
            <a:endParaRPr/>
          </a:p>
        </p:txBody>
      </p:sp>
      <p:sp>
        <p:nvSpPr>
          <p:cNvPr id="3099" name="Google Shape;3099;p362"/>
          <p:cNvSpPr txBox="1"/>
          <p:nvPr>
            <p:ph idx="1" type="body"/>
          </p:nvPr>
        </p:nvSpPr>
        <p:spPr>
          <a:xfrm>
            <a:off x="838200" y="1305026"/>
            <a:ext cx="8905875" cy="48719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800"/>
              <a:buChar char="❖"/>
            </a:pPr>
            <a:r>
              <a:rPr b="1" lang="en-US"/>
              <a:t>Indications of pessaries: in case of apical prolapse</a:t>
            </a:r>
            <a:endParaRPr/>
          </a:p>
          <a:p>
            <a:pPr indent="-228600" lvl="0" marL="228600" rtl="0" algn="l">
              <a:lnSpc>
                <a:spcPct val="90000"/>
              </a:lnSpc>
              <a:spcBef>
                <a:spcPts val="1000"/>
              </a:spcBef>
              <a:spcAft>
                <a:spcPts val="0"/>
              </a:spcAft>
              <a:buClr>
                <a:srgbClr val="45515E"/>
              </a:buClr>
              <a:buSzPts val="2800"/>
              <a:buFont typeface="Arial"/>
              <a:buChar char="•"/>
            </a:pPr>
            <a:r>
              <a:rPr lang="en-US"/>
              <a:t>As a therapeutic test.</a:t>
            </a:r>
            <a:endParaRPr/>
          </a:p>
          <a:p>
            <a:pPr indent="-228600" lvl="0" marL="228600" rtl="0" algn="l">
              <a:lnSpc>
                <a:spcPct val="90000"/>
              </a:lnSpc>
              <a:spcBef>
                <a:spcPts val="1000"/>
              </a:spcBef>
              <a:spcAft>
                <a:spcPts val="0"/>
              </a:spcAft>
              <a:buClr>
                <a:srgbClr val="45515E"/>
              </a:buClr>
              <a:buSzPts val="2800"/>
              <a:buFont typeface="Arial"/>
              <a:buChar char="•"/>
            </a:pPr>
            <a:r>
              <a:rPr lang="en-US"/>
              <a:t>Medically unfit for surgery ( heart disease , COPD , uncontrolled DM ) or refused surgery. </a:t>
            </a:r>
            <a:endParaRPr/>
          </a:p>
          <a:p>
            <a:pPr indent="-228600" lvl="0" marL="228600" rtl="0" algn="l">
              <a:lnSpc>
                <a:spcPct val="90000"/>
              </a:lnSpc>
              <a:spcBef>
                <a:spcPts val="1000"/>
              </a:spcBef>
              <a:spcAft>
                <a:spcPts val="0"/>
              </a:spcAft>
              <a:buClr>
                <a:srgbClr val="45515E"/>
              </a:buClr>
              <a:buSzPts val="2800"/>
              <a:buFont typeface="Arial"/>
              <a:buChar char="•"/>
            </a:pPr>
            <a:r>
              <a:rPr lang="en-US"/>
              <a:t>During and after pregnancy.  specially 1st trimester to 20-22 weeks </a:t>
            </a:r>
            <a:endParaRPr/>
          </a:p>
          <a:p>
            <a:pPr indent="-228600" lvl="0" marL="228600" rtl="0" algn="l">
              <a:lnSpc>
                <a:spcPct val="90000"/>
              </a:lnSpc>
              <a:spcBef>
                <a:spcPts val="1000"/>
              </a:spcBef>
              <a:spcAft>
                <a:spcPts val="0"/>
              </a:spcAft>
              <a:buClr>
                <a:srgbClr val="45515E"/>
              </a:buClr>
              <a:buSzPts val="2800"/>
              <a:buFont typeface="Arial"/>
              <a:buChar char="•"/>
            </a:pPr>
            <a:r>
              <a:rPr lang="en-US"/>
              <a:t>While awaiting for surgery.</a:t>
            </a:r>
            <a:endParaRPr/>
          </a:p>
        </p:txBody>
      </p:sp>
    </p:spTree>
  </p:cSld>
  <p:clrMapOvr>
    <a:masterClrMapping/>
  </p:clrMapOvr>
</p:sld>
</file>

<file path=ppt/slides/slide4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3" name="Shape 3103"/>
        <p:cNvGrpSpPr/>
        <p:nvPr/>
      </p:nvGrpSpPr>
      <p:grpSpPr>
        <a:xfrm>
          <a:off x="0" y="0"/>
          <a:ext cx="0" cy="0"/>
          <a:chOff x="0" y="0"/>
          <a:chExt cx="0" cy="0"/>
        </a:xfrm>
      </p:grpSpPr>
      <p:sp>
        <p:nvSpPr>
          <p:cNvPr id="3104" name="Google Shape;3104;p363"/>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Surgical Management</a:t>
            </a:r>
            <a:endParaRPr/>
          </a:p>
        </p:txBody>
      </p:sp>
      <p:sp>
        <p:nvSpPr>
          <p:cNvPr id="3105" name="Google Shape;3105;p363"/>
          <p:cNvSpPr txBox="1"/>
          <p:nvPr>
            <p:ph idx="1" type="body"/>
          </p:nvPr>
        </p:nvSpPr>
        <p:spPr>
          <a:xfrm>
            <a:off x="838200" y="1305026"/>
            <a:ext cx="10515600" cy="48719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800"/>
              <a:buChar char="❖"/>
            </a:pPr>
            <a:r>
              <a:rPr b="1" lang="en-US"/>
              <a:t>Cystourethrocele</a:t>
            </a:r>
            <a:r>
              <a:rPr lang="en-US"/>
              <a:t>: Anterior colporrhaphy operation.</a:t>
            </a:r>
            <a:endParaRPr/>
          </a:p>
          <a:p>
            <a:pPr indent="-228600" lvl="0" marL="228600" rtl="0" algn="l">
              <a:lnSpc>
                <a:spcPct val="90000"/>
              </a:lnSpc>
              <a:spcBef>
                <a:spcPts val="1000"/>
              </a:spcBef>
              <a:spcAft>
                <a:spcPts val="0"/>
              </a:spcAft>
              <a:buClr>
                <a:srgbClr val="45515E"/>
              </a:buClr>
              <a:buSzPts val="2800"/>
              <a:buChar char="❖"/>
            </a:pPr>
            <a:r>
              <a:rPr b="1" lang="en-US"/>
              <a:t>Rectocele: </a:t>
            </a:r>
            <a:r>
              <a:rPr lang="en-US"/>
              <a:t>Posterior colpo-perinorrhaphy</a:t>
            </a:r>
            <a:endParaRPr/>
          </a:p>
          <a:p>
            <a:pPr indent="-228600" lvl="0" marL="228600" rtl="0" algn="l">
              <a:lnSpc>
                <a:spcPct val="90000"/>
              </a:lnSpc>
              <a:spcBef>
                <a:spcPts val="1000"/>
              </a:spcBef>
              <a:spcAft>
                <a:spcPts val="0"/>
              </a:spcAft>
              <a:buClr>
                <a:srgbClr val="45515E"/>
              </a:buClr>
              <a:buSzPts val="2800"/>
              <a:buChar char="❖"/>
            </a:pPr>
            <a:r>
              <a:rPr b="1" lang="en-US"/>
              <a:t>Enterocele: </a:t>
            </a:r>
            <a:r>
              <a:rPr lang="en-US"/>
              <a:t>Posterior colporrhaphy with excision of the peritoneal sac.</a:t>
            </a:r>
            <a:endParaRPr/>
          </a:p>
          <a:p>
            <a:pPr indent="-228600" lvl="0" marL="228600" rtl="0" algn="l">
              <a:lnSpc>
                <a:spcPct val="90000"/>
              </a:lnSpc>
              <a:spcBef>
                <a:spcPts val="1000"/>
              </a:spcBef>
              <a:spcAft>
                <a:spcPts val="0"/>
              </a:spcAft>
              <a:buClr>
                <a:srgbClr val="45515E"/>
              </a:buClr>
              <a:buSzPts val="2800"/>
              <a:buChar char="❖"/>
            </a:pPr>
            <a:r>
              <a:rPr b="1" lang="en-US"/>
              <a:t>Uterine Prolapse:</a:t>
            </a:r>
            <a:endParaRPr/>
          </a:p>
          <a:p>
            <a:pPr indent="-228600" lvl="0" marL="228600" rtl="0" algn="l">
              <a:lnSpc>
                <a:spcPct val="90000"/>
              </a:lnSpc>
              <a:spcBef>
                <a:spcPts val="1000"/>
              </a:spcBef>
              <a:spcAft>
                <a:spcPts val="0"/>
              </a:spcAft>
              <a:buClr>
                <a:srgbClr val="45515E"/>
              </a:buClr>
              <a:buSzPts val="2800"/>
              <a:buChar char="❖"/>
            </a:pPr>
            <a:r>
              <a:rPr lang="en-US" u="sng"/>
              <a:t>Vaginal hysterectomy</a:t>
            </a:r>
            <a:r>
              <a:rPr lang="en-US"/>
              <a:t>: in </a:t>
            </a:r>
            <a:r>
              <a:rPr lang="en-US" u="sng"/>
              <a:t>elderly patients and those who completed the family or with other uterine or cervical pathology</a:t>
            </a:r>
            <a:r>
              <a:rPr lang="en-US"/>
              <a:t>. Adequate vault support of the utero-sacral ligement or the sacrospinous ligament (SSL fixation) is needed.</a:t>
            </a:r>
            <a:endParaRPr/>
          </a:p>
          <a:p>
            <a:pPr indent="-50800" lvl="0" marL="228600" rtl="0" algn="l">
              <a:lnSpc>
                <a:spcPct val="90000"/>
              </a:lnSpc>
              <a:spcBef>
                <a:spcPts val="1000"/>
              </a:spcBef>
              <a:spcAft>
                <a:spcPts val="0"/>
              </a:spcAft>
              <a:buClr>
                <a:srgbClr val="45515E"/>
              </a:buClr>
              <a:buSzPts val="2800"/>
              <a:buNone/>
            </a:pPr>
            <a:r>
              <a:t/>
            </a:r>
            <a:endParaRPr/>
          </a:p>
        </p:txBody>
      </p:sp>
    </p:spTree>
  </p:cSld>
  <p:clrMapOvr>
    <a:masterClrMapping/>
  </p:clrMapOvr>
</p:sld>
</file>

<file path=ppt/slides/slide4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9" name="Shape 3109"/>
        <p:cNvGrpSpPr/>
        <p:nvPr/>
      </p:nvGrpSpPr>
      <p:grpSpPr>
        <a:xfrm>
          <a:off x="0" y="0"/>
          <a:ext cx="0" cy="0"/>
          <a:chOff x="0" y="0"/>
          <a:chExt cx="0" cy="0"/>
        </a:xfrm>
      </p:grpSpPr>
      <p:sp>
        <p:nvSpPr>
          <p:cNvPr id="3110" name="Google Shape;3110;p364"/>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Surgical Management (Uterine Sparing )</a:t>
            </a:r>
            <a:endParaRPr/>
          </a:p>
        </p:txBody>
      </p:sp>
      <p:sp>
        <p:nvSpPr>
          <p:cNvPr id="3111" name="Google Shape;3111;p364"/>
          <p:cNvSpPr txBox="1"/>
          <p:nvPr>
            <p:ph idx="1" type="body"/>
          </p:nvPr>
        </p:nvSpPr>
        <p:spPr>
          <a:xfrm>
            <a:off x="838200" y="1305026"/>
            <a:ext cx="11220450" cy="48719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800"/>
              <a:buChar char="❖"/>
            </a:pPr>
            <a:r>
              <a:rPr b="1" lang="en-US"/>
              <a:t>Manchester operation</a:t>
            </a:r>
            <a:r>
              <a:rPr lang="en-US"/>
              <a:t>: amputation of the cervix and create new vaginal canal </a:t>
            </a:r>
            <a:endParaRPr/>
          </a:p>
          <a:p>
            <a:pPr indent="-228600" lvl="0" marL="228600" rtl="0" algn="l">
              <a:lnSpc>
                <a:spcPct val="90000"/>
              </a:lnSpc>
              <a:spcBef>
                <a:spcPts val="1000"/>
              </a:spcBef>
              <a:spcAft>
                <a:spcPts val="0"/>
              </a:spcAft>
              <a:buClr>
                <a:srgbClr val="45515E"/>
              </a:buClr>
              <a:buSzPts val="2800"/>
              <a:buFont typeface="Arial"/>
              <a:buChar char="•"/>
            </a:pPr>
            <a:r>
              <a:rPr lang="en-US"/>
              <a:t>complications : Cervical incompetence (2nd trimester miscarriage , P-PROM) , so she needs cerclage.</a:t>
            </a:r>
            <a:endParaRPr/>
          </a:p>
          <a:p>
            <a:pPr indent="-228600" lvl="0" marL="228600" rtl="0" algn="l">
              <a:lnSpc>
                <a:spcPct val="90000"/>
              </a:lnSpc>
              <a:spcBef>
                <a:spcPts val="1000"/>
              </a:spcBef>
              <a:spcAft>
                <a:spcPts val="0"/>
              </a:spcAft>
              <a:buClr>
                <a:srgbClr val="45515E"/>
              </a:buClr>
              <a:buSzPts val="2800"/>
              <a:buChar char="❖"/>
            </a:pPr>
            <a:r>
              <a:rPr b="1" lang="en-US"/>
              <a:t>Sacrohysteropexy: </a:t>
            </a:r>
            <a:r>
              <a:rPr lang="en-US"/>
              <a:t>this is an abdominal operation. It involves attachment of a synthetic mesh from the uterocervical junction (isthmus) to the anterior longitudinal ligament of the sacrum.</a:t>
            </a:r>
            <a:endParaRPr/>
          </a:p>
          <a:p>
            <a:pPr indent="-228600" lvl="0" marL="228600" rtl="0" algn="l">
              <a:lnSpc>
                <a:spcPct val="90000"/>
              </a:lnSpc>
              <a:spcBef>
                <a:spcPts val="1000"/>
              </a:spcBef>
              <a:spcAft>
                <a:spcPts val="0"/>
              </a:spcAft>
              <a:buClr>
                <a:srgbClr val="45515E"/>
              </a:buClr>
              <a:buSzPts val="2800"/>
              <a:buChar char="❖"/>
            </a:pPr>
            <a:r>
              <a:rPr b="1" lang="en-US"/>
              <a:t>Trans-vaginal mesh (TVM):</a:t>
            </a:r>
            <a:r>
              <a:rPr lang="en-US">
                <a:solidFill>
                  <a:srgbClr val="BF9000"/>
                </a:solidFill>
              </a:rPr>
              <a:t>Meshes use in inactive sexually old female , cause in active lady the cause vaginal erosion and infection 🡪 bleeding and discharge </a:t>
            </a:r>
            <a:endParaRPr>
              <a:solidFill>
                <a:srgbClr val="BF9000"/>
              </a:solidFill>
            </a:endParaRPr>
          </a:p>
          <a:p>
            <a:pPr indent="-50800" lvl="0" marL="228600" rtl="0" algn="l">
              <a:lnSpc>
                <a:spcPct val="90000"/>
              </a:lnSpc>
              <a:spcBef>
                <a:spcPts val="1000"/>
              </a:spcBef>
              <a:spcAft>
                <a:spcPts val="0"/>
              </a:spcAft>
              <a:buClr>
                <a:srgbClr val="45515E"/>
              </a:buClr>
              <a:buSzPts val="2800"/>
              <a:buNone/>
            </a:pPr>
            <a:r>
              <a:t/>
            </a:r>
            <a:endParaRPr b="1"/>
          </a:p>
        </p:txBody>
      </p:sp>
      <p:sp>
        <p:nvSpPr>
          <p:cNvPr id="3112" name="Google Shape;3112;p364"/>
          <p:cNvSpPr txBox="1"/>
          <p:nvPr/>
        </p:nvSpPr>
        <p:spPr>
          <a:xfrm>
            <a:off x="6927476" y="5146340"/>
            <a:ext cx="2064124" cy="338554"/>
          </a:xfrm>
          <a:prstGeom prst="rect">
            <a:avLst/>
          </a:prstGeom>
          <a:solidFill>
            <a:schemeClr val="lt1"/>
          </a:solidFill>
          <a:ln cap="flat" cmpd="sng" w="12700">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BF9000"/>
                </a:solidFill>
                <a:latin typeface="Calibri"/>
                <a:ea typeface="Calibri"/>
                <a:cs typeface="Calibri"/>
                <a:sym typeface="Calibri"/>
              </a:rPr>
              <a:t>Apical and anterior </a:t>
            </a:r>
            <a:endParaRPr sz="1600">
              <a:solidFill>
                <a:srgbClr val="BF9000"/>
              </a:solidFill>
              <a:latin typeface="Calibri"/>
              <a:ea typeface="Calibri"/>
              <a:cs typeface="Calibri"/>
              <a:sym typeface="Calibri"/>
            </a:endParaRPr>
          </a:p>
        </p:txBody>
      </p:sp>
      <p:cxnSp>
        <p:nvCxnSpPr>
          <p:cNvPr id="3113" name="Google Shape;3113;p364"/>
          <p:cNvCxnSpPr/>
          <p:nvPr/>
        </p:nvCxnSpPr>
        <p:spPr>
          <a:xfrm flipH="1">
            <a:off x="6172200" y="5315617"/>
            <a:ext cx="1787338" cy="856583"/>
          </a:xfrm>
          <a:prstGeom prst="straightConnector1">
            <a:avLst/>
          </a:prstGeom>
          <a:noFill/>
          <a:ln cap="flat" cmpd="sng" w="9525">
            <a:solidFill>
              <a:schemeClr val="accent1"/>
            </a:solidFill>
            <a:prstDash val="solid"/>
            <a:miter lim="800000"/>
            <a:headEnd len="sm" w="sm" type="none"/>
            <a:tailEnd len="med" w="med" type="stealth"/>
          </a:ln>
        </p:spPr>
      </p:cxnSp>
      <p:pic>
        <p:nvPicPr>
          <p:cNvPr descr="Picture3.jpg" id="3114" name="Google Shape;3114;p364"/>
          <p:cNvPicPr preferRelativeResize="0"/>
          <p:nvPr/>
        </p:nvPicPr>
        <p:blipFill rotWithShape="1">
          <a:blip r:embed="rId3">
            <a:alphaModFix/>
          </a:blip>
          <a:srcRect b="0" l="0" r="0" t="0"/>
          <a:stretch/>
        </p:blipFill>
        <p:spPr>
          <a:xfrm>
            <a:off x="323289" y="5664155"/>
            <a:ext cx="4715436" cy="1124034"/>
          </a:xfrm>
          <a:prstGeom prst="rect">
            <a:avLst/>
          </a:prstGeom>
          <a:noFill/>
          <a:ln>
            <a:noFill/>
          </a:ln>
        </p:spPr>
      </p:pic>
      <p:sp>
        <p:nvSpPr>
          <p:cNvPr id="3115" name="Google Shape;3115;p364"/>
          <p:cNvSpPr txBox="1"/>
          <p:nvPr/>
        </p:nvSpPr>
        <p:spPr>
          <a:xfrm>
            <a:off x="177613" y="5569821"/>
            <a:ext cx="1524000" cy="338554"/>
          </a:xfrm>
          <a:prstGeom prst="rect">
            <a:avLst/>
          </a:prstGeom>
          <a:solidFill>
            <a:schemeClr val="lt1"/>
          </a:solidFill>
          <a:ln cap="flat" cmpd="sng" w="12700">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Calibri"/>
                <a:ea typeface="Calibri"/>
                <a:cs typeface="Calibri"/>
                <a:sym typeface="Calibri"/>
              </a:rPr>
              <a:t>Anterior wall </a:t>
            </a:r>
            <a:endParaRPr sz="1600">
              <a:solidFill>
                <a:schemeClr val="dk1"/>
              </a:solidFill>
              <a:latin typeface="Calibri"/>
              <a:ea typeface="Calibri"/>
              <a:cs typeface="Calibri"/>
              <a:sym typeface="Calibri"/>
            </a:endParaRPr>
          </a:p>
        </p:txBody>
      </p:sp>
      <p:pic>
        <p:nvPicPr>
          <p:cNvPr descr="Picture4.jpg" id="3116" name="Google Shape;3116;p364"/>
          <p:cNvPicPr preferRelativeResize="0"/>
          <p:nvPr/>
        </p:nvPicPr>
        <p:blipFill rotWithShape="1">
          <a:blip r:embed="rId4">
            <a:alphaModFix/>
          </a:blip>
          <a:srcRect b="0" l="0" r="0" t="0"/>
          <a:stretch/>
        </p:blipFill>
        <p:spPr>
          <a:xfrm>
            <a:off x="5038725" y="5504154"/>
            <a:ext cx="4406153" cy="1371600"/>
          </a:xfrm>
          <a:prstGeom prst="rect">
            <a:avLst/>
          </a:prstGeom>
          <a:noFill/>
          <a:ln>
            <a:noFill/>
          </a:ln>
        </p:spPr>
      </p:pic>
    </p:spTree>
  </p:cSld>
  <p:clrMapOvr>
    <a:masterClrMapping/>
  </p:clrMapOvr>
</p:sld>
</file>

<file path=ppt/slides/slide4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0" name="Shape 3120"/>
        <p:cNvGrpSpPr/>
        <p:nvPr/>
      </p:nvGrpSpPr>
      <p:grpSpPr>
        <a:xfrm>
          <a:off x="0" y="0"/>
          <a:ext cx="0" cy="0"/>
          <a:chOff x="0" y="0"/>
          <a:chExt cx="0" cy="0"/>
        </a:xfrm>
      </p:grpSpPr>
      <p:sp>
        <p:nvSpPr>
          <p:cNvPr id="3121" name="Google Shape;3121;p365"/>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Cont.</a:t>
            </a:r>
            <a:endParaRPr/>
          </a:p>
        </p:txBody>
      </p:sp>
      <p:sp>
        <p:nvSpPr>
          <p:cNvPr id="3122" name="Google Shape;3122;p365"/>
          <p:cNvSpPr txBox="1"/>
          <p:nvPr>
            <p:ph idx="1" type="body"/>
          </p:nvPr>
        </p:nvSpPr>
        <p:spPr>
          <a:xfrm>
            <a:off x="838200" y="1305026"/>
            <a:ext cx="10515600" cy="48719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800"/>
              <a:buChar char="❖"/>
            </a:pPr>
            <a:r>
              <a:rPr b="1" lang="en-US"/>
              <a:t>Vault prolapse:</a:t>
            </a:r>
            <a:endParaRPr/>
          </a:p>
          <a:p>
            <a:pPr indent="-228600" lvl="0" marL="228600" rtl="0" algn="l">
              <a:lnSpc>
                <a:spcPct val="90000"/>
              </a:lnSpc>
              <a:spcBef>
                <a:spcPts val="1000"/>
              </a:spcBef>
              <a:spcAft>
                <a:spcPts val="0"/>
              </a:spcAft>
              <a:buClr>
                <a:srgbClr val="45515E"/>
              </a:buClr>
              <a:buSzPts val="2800"/>
              <a:buChar char="❖"/>
            </a:pPr>
            <a:r>
              <a:rPr lang="en-US" u="sng"/>
              <a:t>most used Sacrocolpopexy</a:t>
            </a:r>
            <a:r>
              <a:rPr lang="en-US"/>
              <a:t>: The vaginal vault ( upper part of vagina )  is attached to the sacrum by synthetic mesh.</a:t>
            </a:r>
            <a:endParaRPr/>
          </a:p>
          <a:p>
            <a:pPr indent="-228600" lvl="0" marL="228600" rtl="0" algn="l">
              <a:lnSpc>
                <a:spcPct val="90000"/>
              </a:lnSpc>
              <a:spcBef>
                <a:spcPts val="1000"/>
              </a:spcBef>
              <a:spcAft>
                <a:spcPts val="0"/>
              </a:spcAft>
              <a:buClr>
                <a:srgbClr val="45515E"/>
              </a:buClr>
              <a:buSzPts val="2800"/>
              <a:buChar char="❖"/>
            </a:pPr>
            <a:r>
              <a:rPr lang="en-US" u="sng"/>
              <a:t>Sling operation</a:t>
            </a:r>
            <a:r>
              <a:rPr lang="en-US"/>
              <a:t>: The vaginal vault is slinged to the anterior abdominal wall by two strips of anterior rectus sheath.</a:t>
            </a:r>
            <a:endParaRPr/>
          </a:p>
          <a:p>
            <a:pPr indent="-228600" lvl="0" marL="228600" rtl="0" algn="l">
              <a:lnSpc>
                <a:spcPct val="90000"/>
              </a:lnSpc>
              <a:spcBef>
                <a:spcPts val="1000"/>
              </a:spcBef>
              <a:spcAft>
                <a:spcPts val="0"/>
              </a:spcAft>
              <a:buClr>
                <a:srgbClr val="45515E"/>
              </a:buClr>
              <a:buSzPts val="2800"/>
              <a:buChar char="❖"/>
            </a:pPr>
            <a:r>
              <a:rPr b="1" lang="en-US"/>
              <a:t>Vaginal procedures:   </a:t>
            </a:r>
            <a:endParaRPr/>
          </a:p>
          <a:p>
            <a:pPr indent="-228600" lvl="0" marL="228600" rtl="0" algn="l">
              <a:lnSpc>
                <a:spcPct val="90000"/>
              </a:lnSpc>
              <a:spcBef>
                <a:spcPts val="1000"/>
              </a:spcBef>
              <a:spcAft>
                <a:spcPts val="0"/>
              </a:spcAft>
              <a:buClr>
                <a:srgbClr val="45515E"/>
              </a:buClr>
              <a:buSzPts val="2800"/>
              <a:buChar char="❖"/>
            </a:pPr>
            <a:r>
              <a:rPr lang="en-US"/>
              <a:t>Sacrospinous ligament fixation (SSLF), Uterosacral ligament suspension, ileococcygeous suspension, Vaginal mesh kits, most used</a:t>
            </a:r>
            <a:endParaRPr/>
          </a:p>
        </p:txBody>
      </p:sp>
    </p:spTree>
  </p:cSld>
  <p:clrMapOvr>
    <a:masterClrMapping/>
  </p:clrMapOvr>
</p:sld>
</file>

<file path=ppt/slides/slide4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6" name="Shape 3126"/>
        <p:cNvGrpSpPr/>
        <p:nvPr/>
      </p:nvGrpSpPr>
      <p:grpSpPr>
        <a:xfrm>
          <a:off x="0" y="0"/>
          <a:ext cx="0" cy="0"/>
          <a:chOff x="0" y="0"/>
          <a:chExt cx="0" cy="0"/>
        </a:xfrm>
      </p:grpSpPr>
      <p:graphicFrame>
        <p:nvGraphicFramePr>
          <p:cNvPr id="3127" name="Google Shape;3127;p366"/>
          <p:cNvGraphicFramePr/>
          <p:nvPr/>
        </p:nvGraphicFramePr>
        <p:xfrm>
          <a:off x="0" y="0"/>
          <a:ext cx="3000000" cy="3000000"/>
        </p:xfrm>
        <a:graphic>
          <a:graphicData uri="http://schemas.openxmlformats.org/drawingml/2006/table">
            <a:tbl>
              <a:tblPr bandRow="1" firstRow="1">
                <a:noFill/>
                <a:tableStyleId>{B83724F5-1EE0-4DAF-A18B-D7C001F5DA8E}</a:tableStyleId>
              </a:tblPr>
              <a:tblGrid>
                <a:gridCol w="2013625"/>
                <a:gridCol w="1974725"/>
                <a:gridCol w="8203650"/>
              </a:tblGrid>
              <a:tr h="461525">
                <a:tc>
                  <a:txBody>
                    <a:bodyPr/>
                    <a:lstStyle/>
                    <a:p>
                      <a:pPr indent="0" lvl="0" marL="0" marR="0" rtl="0" algn="ctr">
                        <a:spcBef>
                          <a:spcPts val="0"/>
                        </a:spcBef>
                        <a:spcAft>
                          <a:spcPts val="0"/>
                        </a:spcAft>
                        <a:buNone/>
                      </a:pPr>
                      <a:r>
                        <a:rPr lang="en-US" sz="2400"/>
                        <a:t>Prolapse type</a:t>
                      </a:r>
                      <a:endParaRPr/>
                    </a:p>
                  </a:txBody>
                  <a:tcPr marT="45725" marB="45725" marR="91450" marL="91450" anchor="ctr"/>
                </a:tc>
                <a:tc gridSpan="2">
                  <a:txBody>
                    <a:bodyPr/>
                    <a:lstStyle/>
                    <a:p>
                      <a:pPr indent="0" lvl="0" marL="0" marR="0" rtl="0" algn="ctr">
                        <a:spcBef>
                          <a:spcPts val="0"/>
                        </a:spcBef>
                        <a:spcAft>
                          <a:spcPts val="0"/>
                        </a:spcAft>
                        <a:buNone/>
                      </a:pPr>
                      <a:r>
                        <a:rPr lang="en-US" sz="2400"/>
                        <a:t>Surgical Treatment</a:t>
                      </a:r>
                      <a:endParaRPr/>
                    </a:p>
                  </a:txBody>
                  <a:tcPr marT="45725" marB="45725" marR="91450" marL="91450" anchor="ctr"/>
                </a:tc>
                <a:tc hMerge="1"/>
              </a:tr>
              <a:tr h="400000">
                <a:tc>
                  <a:txBody>
                    <a:bodyPr/>
                    <a:lstStyle/>
                    <a:p>
                      <a:pPr indent="0" lvl="0" marL="0" marR="0" rtl="0" algn="ctr">
                        <a:spcBef>
                          <a:spcPts val="0"/>
                        </a:spcBef>
                        <a:spcAft>
                          <a:spcPts val="0"/>
                        </a:spcAft>
                        <a:buNone/>
                      </a:pPr>
                      <a:r>
                        <a:rPr b="0" lang="en-US" sz="2000"/>
                        <a:t>Cystourethrocele</a:t>
                      </a:r>
                      <a:endParaRPr/>
                    </a:p>
                  </a:txBody>
                  <a:tcPr marT="45725" marB="45725" marR="91450" marL="91450" anchor="ctr"/>
                </a:tc>
                <a:tc gridSpan="2">
                  <a:txBody>
                    <a:bodyPr/>
                    <a:lstStyle/>
                    <a:p>
                      <a:pPr indent="0" lvl="0" marL="0" marR="0" rtl="0" algn="l">
                        <a:spcBef>
                          <a:spcPts val="0"/>
                        </a:spcBef>
                        <a:spcAft>
                          <a:spcPts val="0"/>
                        </a:spcAft>
                        <a:buNone/>
                      </a:pPr>
                      <a:r>
                        <a:rPr b="1" lang="en-US" sz="1800"/>
                        <a:t>Anterior colporrhaphy operation</a:t>
                      </a:r>
                      <a:endParaRPr/>
                    </a:p>
                  </a:txBody>
                  <a:tcPr marT="45725" marB="45725" marR="91450" marL="91450" anchor="ctr"/>
                </a:tc>
                <a:tc hMerge="1"/>
              </a:tr>
              <a:tr h="400000">
                <a:tc>
                  <a:txBody>
                    <a:bodyPr/>
                    <a:lstStyle/>
                    <a:p>
                      <a:pPr indent="0" lvl="0" marL="0" marR="0" rtl="0" algn="ctr">
                        <a:spcBef>
                          <a:spcPts val="0"/>
                        </a:spcBef>
                        <a:spcAft>
                          <a:spcPts val="0"/>
                        </a:spcAft>
                        <a:buNone/>
                      </a:pPr>
                      <a:r>
                        <a:rPr b="0" lang="en-US" sz="2000"/>
                        <a:t>Rectocele</a:t>
                      </a:r>
                      <a:endParaRPr/>
                    </a:p>
                  </a:txBody>
                  <a:tcPr marT="45725" marB="45725" marR="91450" marL="91450" anchor="ctr"/>
                </a:tc>
                <a:tc gridSpan="2">
                  <a:txBody>
                    <a:bodyPr/>
                    <a:lstStyle/>
                    <a:p>
                      <a:pPr indent="0" lvl="0" marL="0" marR="0" rtl="0" algn="l">
                        <a:spcBef>
                          <a:spcPts val="0"/>
                        </a:spcBef>
                        <a:spcAft>
                          <a:spcPts val="0"/>
                        </a:spcAft>
                        <a:buNone/>
                      </a:pPr>
                      <a:r>
                        <a:rPr b="1" lang="en-US" sz="1800"/>
                        <a:t>Posterior colpoperineorrhaphy</a:t>
                      </a:r>
                      <a:endParaRPr/>
                    </a:p>
                  </a:txBody>
                  <a:tcPr marT="45725" marB="45725" marR="91450" marL="91450" anchor="ctr"/>
                </a:tc>
                <a:tc hMerge="1"/>
              </a:tr>
              <a:tr h="400000">
                <a:tc>
                  <a:txBody>
                    <a:bodyPr/>
                    <a:lstStyle/>
                    <a:p>
                      <a:pPr indent="0" lvl="0" marL="0" marR="0" rtl="0" algn="ctr">
                        <a:spcBef>
                          <a:spcPts val="0"/>
                        </a:spcBef>
                        <a:spcAft>
                          <a:spcPts val="0"/>
                        </a:spcAft>
                        <a:buNone/>
                      </a:pPr>
                      <a:r>
                        <a:rPr b="0" lang="en-US" sz="2000"/>
                        <a:t>Enterocele</a:t>
                      </a:r>
                      <a:endParaRPr/>
                    </a:p>
                  </a:txBody>
                  <a:tcPr marT="45725" marB="45725" marR="91450" marL="91450" anchor="ctr"/>
                </a:tc>
                <a:tc gridSpan="2">
                  <a:txBody>
                    <a:bodyPr/>
                    <a:lstStyle/>
                    <a:p>
                      <a:pPr indent="0" lvl="0" marL="0" marR="0" rtl="0" algn="l">
                        <a:spcBef>
                          <a:spcPts val="0"/>
                        </a:spcBef>
                        <a:spcAft>
                          <a:spcPts val="0"/>
                        </a:spcAft>
                        <a:buNone/>
                      </a:pPr>
                      <a:r>
                        <a:rPr b="1" lang="en-US" sz="1800"/>
                        <a:t>Posterior colporrhaphy with excision of the peritoneal sac</a:t>
                      </a:r>
                      <a:endParaRPr/>
                    </a:p>
                  </a:txBody>
                  <a:tcPr marT="45725" marB="45725" marR="91450" marL="91450" anchor="ctr"/>
                </a:tc>
                <a:tc hMerge="1"/>
              </a:tr>
              <a:tr h="646125">
                <a:tc rowSpan="4">
                  <a:txBody>
                    <a:bodyPr/>
                    <a:lstStyle/>
                    <a:p>
                      <a:pPr indent="0" lvl="0" marL="0" marR="0" rtl="0" algn="ctr">
                        <a:lnSpc>
                          <a:spcPct val="100000"/>
                        </a:lnSpc>
                        <a:spcBef>
                          <a:spcPts val="0"/>
                        </a:spcBef>
                        <a:spcAft>
                          <a:spcPts val="0"/>
                        </a:spcAft>
                        <a:buClr>
                          <a:schemeClr val="dk1"/>
                        </a:buClr>
                        <a:buSzPts val="2000"/>
                        <a:buFont typeface="Calibri"/>
                        <a:buNone/>
                      </a:pPr>
                      <a:r>
                        <a:rPr b="0" lang="en-US" sz="2000"/>
                        <a:t>Uterine Prolapse</a:t>
                      </a:r>
                      <a:endParaRPr/>
                    </a:p>
                  </a:txBody>
                  <a:tcPr marT="45725" marB="45725" marR="91450" marL="91450" anchor="ctr"/>
                </a:tc>
                <a:tc>
                  <a:txBody>
                    <a:bodyPr/>
                    <a:lstStyle/>
                    <a:p>
                      <a:pPr indent="0" lvl="0" marL="0" marR="0" rtl="0" algn="ctr">
                        <a:spcBef>
                          <a:spcPts val="0"/>
                        </a:spcBef>
                        <a:spcAft>
                          <a:spcPts val="0"/>
                        </a:spcAft>
                        <a:buNone/>
                      </a:pPr>
                      <a:r>
                        <a:rPr b="1" lang="en-US" sz="1800"/>
                        <a:t>Vaginal hysterectomy</a:t>
                      </a:r>
                      <a:endParaRPr/>
                    </a:p>
                  </a:txBody>
                  <a:tcPr marT="45725" marB="45725" marR="91450" marL="91450" anchor="ctr"/>
                </a:tc>
                <a:tc>
                  <a:txBody>
                    <a:bodyPr/>
                    <a:lstStyle/>
                    <a:p>
                      <a:pPr indent="-285750" lvl="0" marL="285750" marR="0" rtl="0" algn="l">
                        <a:spcBef>
                          <a:spcPts val="0"/>
                        </a:spcBef>
                        <a:spcAft>
                          <a:spcPts val="0"/>
                        </a:spcAft>
                        <a:buClr>
                          <a:schemeClr val="dk1"/>
                        </a:buClr>
                        <a:buSzPts val="1400"/>
                        <a:buFont typeface="Arial"/>
                        <a:buChar char="•"/>
                      </a:pPr>
                      <a:r>
                        <a:rPr lang="en-US" sz="1400"/>
                        <a:t>Elderly patients and those who completed the family or with other uterine or cervical pathology</a:t>
                      </a:r>
                      <a:endParaRPr/>
                    </a:p>
                    <a:p>
                      <a:pPr indent="-285750" lvl="0" marL="285750" marR="0" rtl="0" algn="l">
                        <a:spcBef>
                          <a:spcPts val="0"/>
                        </a:spcBef>
                        <a:spcAft>
                          <a:spcPts val="0"/>
                        </a:spcAft>
                        <a:buClr>
                          <a:schemeClr val="dk1"/>
                        </a:buClr>
                        <a:buSzPts val="1400"/>
                        <a:buFont typeface="Arial"/>
                        <a:buChar char="•"/>
                      </a:pPr>
                      <a:r>
                        <a:rPr lang="en-US" sz="1400"/>
                        <a:t>Adequate vault support of the utero-sacral ligament or the sacrospinous ligament (SSL fixation) is needed</a:t>
                      </a:r>
                      <a:endParaRPr/>
                    </a:p>
                  </a:txBody>
                  <a:tcPr marT="45725" marB="45725" marR="91450" marL="91450" anchor="ctr"/>
                </a:tc>
              </a:tr>
              <a:tr h="1476875">
                <a:tc vMerge="1"/>
                <a:tc rowSpan="3">
                  <a:txBody>
                    <a:bodyPr/>
                    <a:lstStyle/>
                    <a:p>
                      <a:pPr indent="0" lvl="0" marL="0" marR="0" rtl="0" algn="ctr">
                        <a:spcBef>
                          <a:spcPts val="0"/>
                        </a:spcBef>
                        <a:spcAft>
                          <a:spcPts val="0"/>
                        </a:spcAft>
                        <a:buNone/>
                      </a:pPr>
                      <a:r>
                        <a:rPr lang="en-US" sz="1800"/>
                        <a:t>Uterine sparing</a:t>
                      </a:r>
                      <a:endParaRPr/>
                    </a:p>
                  </a:txBody>
                  <a:tcPr marT="45725" marB="45725" marR="91450" marL="91450" anchor="ctr"/>
                </a:tc>
                <a:tc>
                  <a:txBody>
                    <a:bodyPr/>
                    <a:lstStyle/>
                    <a:p>
                      <a:pPr indent="0" lvl="0" marL="0" marR="0" rtl="0" algn="l">
                        <a:spcBef>
                          <a:spcPts val="0"/>
                        </a:spcBef>
                        <a:spcAft>
                          <a:spcPts val="0"/>
                        </a:spcAft>
                        <a:buNone/>
                      </a:pPr>
                      <a:r>
                        <a:rPr b="1" lang="en-US" sz="1500"/>
                        <a:t>Manchester operation</a:t>
                      </a:r>
                      <a:r>
                        <a:rPr lang="en-US" sz="1500"/>
                        <a:t>: amputation of the cervix, bringing of the cardinal ligaments and uterosacral ligaments anterior to the lower uterine segment followed by vaginal repair</a:t>
                      </a:r>
                      <a:endParaRPr/>
                    </a:p>
                    <a:p>
                      <a:pPr indent="-285750" lvl="0" marL="285750" marR="0" rtl="0" algn="l">
                        <a:spcBef>
                          <a:spcPts val="0"/>
                        </a:spcBef>
                        <a:spcAft>
                          <a:spcPts val="0"/>
                        </a:spcAft>
                        <a:buClr>
                          <a:srgbClr val="FF0000"/>
                        </a:buClr>
                        <a:buSzPts val="1500"/>
                        <a:buFont typeface="Arial"/>
                        <a:buChar char="•"/>
                      </a:pPr>
                      <a:r>
                        <a:rPr lang="en-US" sz="1500">
                          <a:solidFill>
                            <a:srgbClr val="FF0000"/>
                          </a:solidFill>
                        </a:rPr>
                        <a:t>Used in young aged women who wants to preserve the uterus , In stage 3 Prolapse </a:t>
                      </a:r>
                      <a:r>
                        <a:rPr lang="en-US" sz="1500"/>
                        <a:t>(Cervix is outside the introitus)</a:t>
                      </a:r>
                      <a:endParaRPr/>
                    </a:p>
                    <a:p>
                      <a:pPr indent="-285750" lvl="0" marL="285750" marR="0" rtl="0" algn="l">
                        <a:spcBef>
                          <a:spcPts val="0"/>
                        </a:spcBef>
                        <a:spcAft>
                          <a:spcPts val="0"/>
                        </a:spcAft>
                        <a:buClr>
                          <a:schemeClr val="dk1"/>
                        </a:buClr>
                        <a:buSzPts val="1500"/>
                        <a:buFont typeface="Arial"/>
                        <a:buChar char="•"/>
                      </a:pPr>
                      <a:r>
                        <a:rPr lang="en-US" sz="1500"/>
                        <a:t>Complicated by Cervical weakness or Stenosis (Can result in 2nd trimester miscarriage so they need cervical cerclage)</a:t>
                      </a:r>
                      <a:endParaRPr/>
                    </a:p>
                  </a:txBody>
                  <a:tcPr marT="45725" marB="45725" marR="91450" marL="91450" anchor="ctr"/>
                </a:tc>
              </a:tr>
              <a:tr h="784600">
                <a:tc vMerge="1"/>
                <a:tc vMerge="1"/>
                <a:tc>
                  <a:txBody>
                    <a:bodyPr/>
                    <a:lstStyle/>
                    <a:p>
                      <a:pPr indent="0" lvl="0" marL="0" marR="0" rtl="0" algn="l">
                        <a:spcBef>
                          <a:spcPts val="0"/>
                        </a:spcBef>
                        <a:spcAft>
                          <a:spcPts val="0"/>
                        </a:spcAft>
                        <a:buNone/>
                      </a:pPr>
                      <a:r>
                        <a:rPr b="1" lang="en-US" sz="1500"/>
                        <a:t>Sacrohysteropexy</a:t>
                      </a:r>
                      <a:r>
                        <a:rPr lang="en-US" sz="1500"/>
                        <a:t>: this is an abdominal operation. It involves attachment of a synthetic mesh from the uterocervical junction (isthmus) to the anterior longitudinal ligament of the sacrum</a:t>
                      </a:r>
                      <a:endParaRPr/>
                    </a:p>
                    <a:p>
                      <a:pPr indent="-285750" lvl="0" marL="285750" marR="0" rtl="0" algn="l">
                        <a:spcBef>
                          <a:spcPts val="0"/>
                        </a:spcBef>
                        <a:spcAft>
                          <a:spcPts val="0"/>
                        </a:spcAft>
                        <a:buClr>
                          <a:srgbClr val="FF0000"/>
                        </a:buClr>
                        <a:buSzPts val="1500"/>
                        <a:buFont typeface="Arial"/>
                        <a:buChar char="•"/>
                      </a:pPr>
                      <a:r>
                        <a:rPr lang="en-US" sz="1500">
                          <a:solidFill>
                            <a:srgbClr val="FF0000"/>
                          </a:solidFill>
                        </a:rPr>
                        <a:t>Used in young aged women who wants to preserve the uterus , In stage 4 Prolapse (Procidentia)</a:t>
                      </a:r>
                      <a:endParaRPr/>
                    </a:p>
                  </a:txBody>
                  <a:tcPr marT="45725" marB="45725" marR="91450" marL="91450" anchor="ctr"/>
                </a:tc>
              </a:tr>
              <a:tr h="323075">
                <a:tc vMerge="1"/>
                <a:tc vMerge="1"/>
                <a:tc>
                  <a:txBody>
                    <a:bodyPr/>
                    <a:lstStyle/>
                    <a:p>
                      <a:pPr indent="0" lvl="0" marL="0" marR="0" rtl="0" algn="l">
                        <a:spcBef>
                          <a:spcPts val="0"/>
                        </a:spcBef>
                        <a:spcAft>
                          <a:spcPts val="0"/>
                        </a:spcAft>
                        <a:buNone/>
                      </a:pPr>
                      <a:r>
                        <a:rPr b="1" lang="en-US" sz="1500"/>
                        <a:t>Trans-vaginal mesh (TVM): </a:t>
                      </a:r>
                      <a:r>
                        <a:rPr b="0" lang="en-US" sz="1500"/>
                        <a:t>Mesh is used in sexually inactive or old women</a:t>
                      </a:r>
                      <a:endParaRPr/>
                    </a:p>
                  </a:txBody>
                  <a:tcPr marT="45725" marB="45725" marR="91450" marL="91450" anchor="ctr"/>
                </a:tc>
              </a:tr>
              <a:tr h="323075">
                <a:tc rowSpan="3">
                  <a:txBody>
                    <a:bodyPr/>
                    <a:lstStyle/>
                    <a:p>
                      <a:pPr indent="0" lvl="0" marL="0" marR="0" rtl="0" algn="ctr">
                        <a:spcBef>
                          <a:spcPts val="0"/>
                        </a:spcBef>
                        <a:spcAft>
                          <a:spcPts val="0"/>
                        </a:spcAft>
                        <a:buNone/>
                      </a:pPr>
                      <a:r>
                        <a:rPr b="0" lang="en-US" sz="2000"/>
                        <a:t>Vault prolapse</a:t>
                      </a:r>
                      <a:endParaRPr/>
                    </a:p>
                  </a:txBody>
                  <a:tcPr marT="45725" marB="45725" marR="91450" marL="91450" anchor="ctr">
                    <a:solidFill>
                      <a:srgbClr val="CFD5EA"/>
                    </a:solidFill>
                  </a:tcPr>
                </a:tc>
                <a:tc rowSpan="2">
                  <a:txBody>
                    <a:bodyPr/>
                    <a:lstStyle/>
                    <a:p>
                      <a:pPr indent="0" lvl="0" marL="0" marR="0" rtl="0" algn="ctr">
                        <a:spcBef>
                          <a:spcPts val="0"/>
                        </a:spcBef>
                        <a:spcAft>
                          <a:spcPts val="0"/>
                        </a:spcAft>
                        <a:buNone/>
                      </a:pPr>
                      <a:r>
                        <a:rPr lang="en-US" sz="1600"/>
                        <a:t>Abdominal approach</a:t>
                      </a:r>
                      <a:endParaRPr/>
                    </a:p>
                    <a:p>
                      <a:pPr indent="0" lvl="0" marL="0" marR="0" rtl="0" algn="ctr">
                        <a:spcBef>
                          <a:spcPts val="0"/>
                        </a:spcBef>
                        <a:spcAft>
                          <a:spcPts val="0"/>
                        </a:spcAft>
                        <a:buNone/>
                      </a:pPr>
                      <a:r>
                        <a:rPr lang="en-US" sz="1400"/>
                        <a:t>(Hysterectomized women)</a:t>
                      </a:r>
                      <a:endParaRPr/>
                    </a:p>
                  </a:txBody>
                  <a:tcPr marT="45725" marB="45725" marR="91450" marL="91450" anchor="ctr"/>
                </a:tc>
                <a:tc>
                  <a:txBody>
                    <a:bodyPr/>
                    <a:lstStyle/>
                    <a:p>
                      <a:pPr indent="0" lvl="0" marL="0" marR="0" rtl="0" algn="l">
                        <a:spcBef>
                          <a:spcPts val="0"/>
                        </a:spcBef>
                        <a:spcAft>
                          <a:spcPts val="0"/>
                        </a:spcAft>
                        <a:buNone/>
                      </a:pPr>
                      <a:r>
                        <a:rPr b="1" lang="en-US" sz="1500"/>
                        <a:t>Sacrocolpopexy</a:t>
                      </a:r>
                      <a:r>
                        <a:rPr lang="en-US" sz="1500"/>
                        <a:t>: The vaginal vault is attached to the sacrum by synthetic mesh</a:t>
                      </a:r>
                      <a:endParaRPr/>
                    </a:p>
                  </a:txBody>
                  <a:tcPr marT="45725" marB="45725" marR="91450" marL="91450" anchor="ctr"/>
                </a:tc>
              </a:tr>
              <a:tr h="627425">
                <a:tc vMerge="1"/>
                <a:tc vMerge="1"/>
                <a:tc>
                  <a:txBody>
                    <a:bodyPr/>
                    <a:lstStyle/>
                    <a:p>
                      <a:pPr indent="0" lvl="0" marL="0" marR="0" rtl="0" algn="l">
                        <a:lnSpc>
                          <a:spcPct val="100000"/>
                        </a:lnSpc>
                        <a:spcBef>
                          <a:spcPts val="0"/>
                        </a:spcBef>
                        <a:spcAft>
                          <a:spcPts val="0"/>
                        </a:spcAft>
                        <a:buClr>
                          <a:schemeClr val="dk1"/>
                        </a:buClr>
                        <a:buSzPts val="1500"/>
                        <a:buFont typeface="Calibri"/>
                        <a:buNone/>
                      </a:pPr>
                      <a:r>
                        <a:rPr b="1" lang="en-US" sz="1500"/>
                        <a:t>Sling operation</a:t>
                      </a:r>
                      <a:r>
                        <a:rPr lang="en-US" sz="1500"/>
                        <a:t>: The vaginal vault is slinged to the anterior abdominal wall by two strips of anterior rectus sheath</a:t>
                      </a:r>
                      <a:endParaRPr/>
                    </a:p>
                  </a:txBody>
                  <a:tcPr marT="45725" marB="45725" marR="91450" marL="91450" anchor="ctr"/>
                </a:tc>
              </a:tr>
              <a:tr h="1015350">
                <a:tc vMerge="1"/>
                <a:tc>
                  <a:txBody>
                    <a:bodyPr/>
                    <a:lstStyle/>
                    <a:p>
                      <a:pPr indent="0" lvl="0" marL="0" marR="0" rtl="0" algn="ctr">
                        <a:spcBef>
                          <a:spcPts val="0"/>
                        </a:spcBef>
                        <a:spcAft>
                          <a:spcPts val="0"/>
                        </a:spcAft>
                        <a:buNone/>
                      </a:pPr>
                      <a:r>
                        <a:rPr lang="en-US" sz="1600"/>
                        <a:t>Vaginal procedures</a:t>
                      </a:r>
                      <a:endParaRPr/>
                    </a:p>
                    <a:p>
                      <a:pPr indent="0" lvl="0" marL="0" marR="0" rtl="0" algn="ctr">
                        <a:lnSpc>
                          <a:spcPct val="100000"/>
                        </a:lnSpc>
                        <a:spcBef>
                          <a:spcPts val="0"/>
                        </a:spcBef>
                        <a:spcAft>
                          <a:spcPts val="0"/>
                        </a:spcAft>
                        <a:buClr>
                          <a:srgbClr val="000000"/>
                        </a:buClr>
                        <a:buSzPts val="1400"/>
                        <a:buFont typeface="Calibri"/>
                        <a:buNone/>
                      </a:pPr>
                      <a:r>
                        <a:rPr b="0" i="0" lang="en-US" sz="1400" u="none" cap="none" strike="noStrike">
                          <a:solidFill>
                            <a:srgbClr val="000000"/>
                          </a:solidFill>
                          <a:latin typeface="Calibri"/>
                          <a:ea typeface="Calibri"/>
                          <a:cs typeface="Calibri"/>
                          <a:sym typeface="Calibri"/>
                        </a:rPr>
                        <a:t>(Non-Hysterectomized women)</a:t>
                      </a:r>
                      <a:endParaRPr/>
                    </a:p>
                  </a:txBody>
                  <a:tcPr marT="45725" marB="45725" marR="91450" marL="91450" anchor="ctr"/>
                </a:tc>
                <a:tc>
                  <a:txBody>
                    <a:bodyPr/>
                    <a:lstStyle/>
                    <a:p>
                      <a:pPr indent="-285750" lvl="0" marL="285750" marR="0" rtl="0" algn="l">
                        <a:spcBef>
                          <a:spcPts val="0"/>
                        </a:spcBef>
                        <a:spcAft>
                          <a:spcPts val="0"/>
                        </a:spcAft>
                        <a:buClr>
                          <a:schemeClr val="dk1"/>
                        </a:buClr>
                        <a:buSzPts val="1500"/>
                        <a:buFont typeface="Arial"/>
                        <a:buChar char="•"/>
                      </a:pPr>
                      <a:r>
                        <a:rPr b="1" lang="en-US" sz="1500"/>
                        <a:t>Sacrospinous ligament fixation (SSLF)</a:t>
                      </a:r>
                      <a:r>
                        <a:rPr lang="en-US" sz="1500"/>
                        <a:t>: Most commonly used.</a:t>
                      </a:r>
                      <a:endParaRPr/>
                    </a:p>
                    <a:p>
                      <a:pPr indent="-285750" lvl="0" marL="285750" marR="0" rtl="0" algn="l">
                        <a:spcBef>
                          <a:spcPts val="0"/>
                        </a:spcBef>
                        <a:spcAft>
                          <a:spcPts val="0"/>
                        </a:spcAft>
                        <a:buClr>
                          <a:schemeClr val="dk1"/>
                        </a:buClr>
                        <a:buSzPts val="1500"/>
                        <a:buFont typeface="Arial"/>
                        <a:buChar char="•"/>
                      </a:pPr>
                      <a:r>
                        <a:rPr b="1" lang="en-US" sz="1500"/>
                        <a:t>Vaginal mesh kits (Elevate A)</a:t>
                      </a:r>
                      <a:r>
                        <a:rPr lang="en-US" sz="1500"/>
                        <a:t>: Most commonly used.</a:t>
                      </a:r>
                      <a:endParaRPr/>
                    </a:p>
                    <a:p>
                      <a:pPr indent="-285750" lvl="0" marL="285750" marR="0" rtl="0" algn="l">
                        <a:spcBef>
                          <a:spcPts val="0"/>
                        </a:spcBef>
                        <a:spcAft>
                          <a:spcPts val="0"/>
                        </a:spcAft>
                        <a:buClr>
                          <a:schemeClr val="dk1"/>
                        </a:buClr>
                        <a:buSzPts val="1500"/>
                        <a:buFont typeface="Arial"/>
                        <a:buChar char="•"/>
                      </a:pPr>
                      <a:r>
                        <a:rPr b="1" lang="en-US" sz="1500"/>
                        <a:t>Uterosacral ligament suspension</a:t>
                      </a:r>
                      <a:endParaRPr/>
                    </a:p>
                    <a:p>
                      <a:pPr indent="-285750" lvl="0" marL="285750" marR="0" rtl="0" algn="l">
                        <a:spcBef>
                          <a:spcPts val="0"/>
                        </a:spcBef>
                        <a:spcAft>
                          <a:spcPts val="0"/>
                        </a:spcAft>
                        <a:buClr>
                          <a:schemeClr val="dk1"/>
                        </a:buClr>
                        <a:buSzPts val="1500"/>
                        <a:buFont typeface="Arial"/>
                        <a:buChar char="•"/>
                      </a:pPr>
                      <a:r>
                        <a:rPr b="1" lang="en-US" sz="1500"/>
                        <a:t>Ileococcygeous suspension</a:t>
                      </a:r>
                      <a:endParaRPr/>
                    </a:p>
                  </a:txBody>
                  <a:tcPr marT="45725" marB="45725" marR="91450" marL="91450" anchor="ctr"/>
                </a:tc>
              </a:tr>
            </a:tbl>
          </a:graphicData>
        </a:graphic>
      </p:graphicFrame>
    </p:spTree>
  </p:cSld>
  <p:clrMapOvr>
    <a:masterClrMapping/>
  </p:clrMapOvr>
</p:sld>
</file>

<file path=ppt/slides/slide4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1" name="Shape 3131"/>
        <p:cNvGrpSpPr/>
        <p:nvPr/>
      </p:nvGrpSpPr>
      <p:grpSpPr>
        <a:xfrm>
          <a:off x="0" y="0"/>
          <a:ext cx="0" cy="0"/>
          <a:chOff x="0" y="0"/>
          <a:chExt cx="0" cy="0"/>
        </a:xfrm>
      </p:grpSpPr>
      <p:sp>
        <p:nvSpPr>
          <p:cNvPr id="3132" name="Google Shape;3132;p367"/>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Station 1</a:t>
            </a:r>
            <a:endParaRPr/>
          </a:p>
        </p:txBody>
      </p:sp>
      <p:sp>
        <p:nvSpPr>
          <p:cNvPr id="3133" name="Google Shape;3133;p367"/>
          <p:cNvSpPr txBox="1"/>
          <p:nvPr>
            <p:ph idx="1" type="body"/>
          </p:nvPr>
        </p:nvSpPr>
        <p:spPr>
          <a:xfrm>
            <a:off x="838200" y="1244168"/>
            <a:ext cx="5929312" cy="487193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45515E"/>
              </a:buClr>
              <a:buSzPts val="2600"/>
              <a:buChar char="❖"/>
            </a:pPr>
            <a:r>
              <a:rPr b="1" lang="en-US" sz="2600"/>
              <a:t>After the treatment of this prolapse</a:t>
            </a:r>
            <a:br>
              <a:rPr b="1" lang="en-US" sz="2600"/>
            </a:br>
            <a:r>
              <a:rPr b="1" lang="en-US" sz="2600"/>
              <a:t> what is the type of prolapse that you expect the patient to come with ?</a:t>
            </a:r>
            <a:endParaRPr/>
          </a:p>
          <a:p>
            <a:pPr indent="-228600" lvl="1" marL="685800" rtl="0" algn="l">
              <a:lnSpc>
                <a:spcPct val="90000"/>
              </a:lnSpc>
              <a:spcBef>
                <a:spcPts val="500"/>
              </a:spcBef>
              <a:spcAft>
                <a:spcPts val="0"/>
              </a:spcAft>
              <a:buClr>
                <a:srgbClr val="45515E"/>
              </a:buClr>
              <a:buSzPts val="2400"/>
              <a:buChar char="o"/>
            </a:pPr>
            <a:r>
              <a:rPr lang="en-US"/>
              <a:t>Vault prolapse</a:t>
            </a:r>
            <a:endParaRPr/>
          </a:p>
          <a:p>
            <a:pPr indent="-228600" lvl="1" marL="685800" rtl="0" algn="l">
              <a:lnSpc>
                <a:spcPct val="90000"/>
              </a:lnSpc>
              <a:spcBef>
                <a:spcPts val="500"/>
              </a:spcBef>
              <a:spcAft>
                <a:spcPts val="0"/>
              </a:spcAft>
              <a:buClr>
                <a:srgbClr val="0070C0"/>
              </a:buClr>
              <a:buSzPts val="2000"/>
              <a:buFont typeface="Noto Sans Symbols"/>
              <a:buChar char="⮚"/>
            </a:pPr>
            <a:r>
              <a:rPr lang="en-US" sz="2000">
                <a:solidFill>
                  <a:srgbClr val="0070C0"/>
                </a:solidFill>
              </a:rPr>
              <a:t>From the shape of the prolapse (loss of rouge) this is an elderly patient. Thus, most likely undergoing hysterectomy</a:t>
            </a:r>
            <a:endParaRPr/>
          </a:p>
          <a:p>
            <a:pPr indent="-228600" lvl="0" marL="228600" rtl="0" algn="l">
              <a:lnSpc>
                <a:spcPct val="90000"/>
              </a:lnSpc>
              <a:spcBef>
                <a:spcPts val="1000"/>
              </a:spcBef>
              <a:spcAft>
                <a:spcPts val="0"/>
              </a:spcAft>
              <a:buClr>
                <a:srgbClr val="45515E"/>
              </a:buClr>
              <a:buSzPts val="2600"/>
              <a:buChar char="❖"/>
            </a:pPr>
            <a:r>
              <a:rPr b="1" lang="en-US" sz="2600"/>
              <a:t>If she was able to reduce it</a:t>
            </a:r>
            <a:br>
              <a:rPr b="1" lang="en-US" sz="2600"/>
            </a:br>
            <a:r>
              <a:rPr b="1" lang="en-US" sz="2600"/>
              <a:t>what are the findings on</a:t>
            </a:r>
            <a:endParaRPr/>
          </a:p>
          <a:p>
            <a:pPr indent="-457200" lvl="1" marL="914400" rtl="0" algn="l">
              <a:lnSpc>
                <a:spcPct val="90000"/>
              </a:lnSpc>
              <a:spcBef>
                <a:spcPts val="500"/>
              </a:spcBef>
              <a:spcAft>
                <a:spcPts val="0"/>
              </a:spcAft>
              <a:buClr>
                <a:srgbClr val="45515E"/>
              </a:buClr>
              <a:buSzPts val="2400"/>
              <a:buFont typeface="Calibri"/>
              <a:buAutoNum type="alphaUcPeriod"/>
            </a:pPr>
            <a:r>
              <a:rPr b="1" lang="en-US"/>
              <a:t>Cystometry</a:t>
            </a:r>
            <a:r>
              <a:rPr lang="en-US"/>
              <a:t>: Stress incontinence</a:t>
            </a:r>
            <a:endParaRPr/>
          </a:p>
          <a:p>
            <a:pPr indent="-457200" lvl="1" marL="914400" rtl="0" algn="l">
              <a:lnSpc>
                <a:spcPct val="90000"/>
              </a:lnSpc>
              <a:spcBef>
                <a:spcPts val="500"/>
              </a:spcBef>
              <a:spcAft>
                <a:spcPts val="0"/>
              </a:spcAft>
              <a:buClr>
                <a:srgbClr val="45515E"/>
              </a:buClr>
              <a:buSzPts val="2400"/>
              <a:buFont typeface="Calibri"/>
              <a:buAutoNum type="alphaUcPeriod"/>
            </a:pPr>
            <a:r>
              <a:rPr b="1" lang="en-US"/>
              <a:t>Uroflowmetry</a:t>
            </a:r>
            <a:r>
              <a:rPr lang="en-US"/>
              <a:t>: increased volume and rate of urine flow, approaching the normal curve when the patient reduce the prolapse !?</a:t>
            </a:r>
            <a:endParaRPr/>
          </a:p>
          <a:p>
            <a:pPr indent="0" lvl="0" marL="0" rtl="0" algn="l">
              <a:lnSpc>
                <a:spcPct val="90000"/>
              </a:lnSpc>
              <a:spcBef>
                <a:spcPts val="1000"/>
              </a:spcBef>
              <a:spcAft>
                <a:spcPts val="0"/>
              </a:spcAft>
              <a:buClr>
                <a:srgbClr val="45515E"/>
              </a:buClr>
              <a:buSzPts val="2800"/>
              <a:buNone/>
            </a:pPr>
            <a:r>
              <a:t/>
            </a:r>
            <a:endParaRPr/>
          </a:p>
        </p:txBody>
      </p:sp>
      <p:pic>
        <p:nvPicPr>
          <p:cNvPr id="3134" name="Google Shape;3134;p367"/>
          <p:cNvPicPr preferRelativeResize="0"/>
          <p:nvPr/>
        </p:nvPicPr>
        <p:blipFill rotWithShape="1">
          <a:blip r:embed="rId3">
            <a:alphaModFix/>
          </a:blip>
          <a:srcRect b="0" l="0" r="0" t="0"/>
          <a:stretch/>
        </p:blipFill>
        <p:spPr>
          <a:xfrm>
            <a:off x="7298678" y="1533625"/>
            <a:ext cx="4055122" cy="4293023"/>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spTree>
  </p:cSld>
  <p:clrMapOvr>
    <a:masterClrMapping/>
  </p:clrMapOvr>
</p:sld>
</file>

<file path=ppt/slides/slide4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8" name="Shape 3138"/>
        <p:cNvGrpSpPr/>
        <p:nvPr/>
      </p:nvGrpSpPr>
      <p:grpSpPr>
        <a:xfrm>
          <a:off x="0" y="0"/>
          <a:ext cx="0" cy="0"/>
          <a:chOff x="0" y="0"/>
          <a:chExt cx="0" cy="0"/>
        </a:xfrm>
      </p:grpSpPr>
      <p:sp>
        <p:nvSpPr>
          <p:cNvPr id="3139" name="Google Shape;3139;p368"/>
          <p:cNvSpPr txBox="1"/>
          <p:nvPr>
            <p:ph type="title"/>
          </p:nvPr>
        </p:nvSpPr>
        <p:spPr>
          <a:xfrm>
            <a:off x="838200" y="385824"/>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Station Cont.</a:t>
            </a:r>
            <a:endParaRPr/>
          </a:p>
        </p:txBody>
      </p:sp>
      <p:sp>
        <p:nvSpPr>
          <p:cNvPr id="3140" name="Google Shape;3140;p368"/>
          <p:cNvSpPr txBox="1"/>
          <p:nvPr>
            <p:ph idx="1" type="body"/>
          </p:nvPr>
        </p:nvSpPr>
        <p:spPr>
          <a:xfrm>
            <a:off x="838200" y="1305026"/>
            <a:ext cx="5819776" cy="48719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800"/>
              <a:buChar char="❖"/>
            </a:pPr>
            <a:r>
              <a:rPr b="1" lang="en-US"/>
              <a:t>after the treatment of this prolapse</a:t>
            </a:r>
            <a:br>
              <a:rPr b="1" lang="en-US"/>
            </a:br>
            <a:r>
              <a:rPr b="1" lang="en-US"/>
              <a:t> what is the type of prolapse that you expect the patient to come with</a:t>
            </a:r>
            <a:r>
              <a:rPr lang="en-US"/>
              <a:t>?</a:t>
            </a:r>
            <a:endParaRPr/>
          </a:p>
          <a:p>
            <a:pPr indent="-228600" lvl="1" marL="685800" rtl="0" algn="l">
              <a:lnSpc>
                <a:spcPct val="90000"/>
              </a:lnSpc>
              <a:spcBef>
                <a:spcPts val="500"/>
              </a:spcBef>
              <a:spcAft>
                <a:spcPts val="0"/>
              </a:spcAft>
              <a:buClr>
                <a:srgbClr val="45515E"/>
              </a:buClr>
              <a:buSzPts val="2400"/>
              <a:buChar char="o"/>
            </a:pPr>
            <a:r>
              <a:rPr lang="en-US"/>
              <a:t>Vault prolapse, due to complication of hysterectomy.</a:t>
            </a:r>
            <a:br>
              <a:rPr lang="en-US"/>
            </a:br>
            <a:endParaRPr/>
          </a:p>
          <a:p>
            <a:pPr indent="-228600" lvl="0" marL="228600" rtl="0" algn="l">
              <a:lnSpc>
                <a:spcPct val="90000"/>
              </a:lnSpc>
              <a:spcBef>
                <a:spcPts val="1000"/>
              </a:spcBef>
              <a:spcAft>
                <a:spcPts val="0"/>
              </a:spcAft>
              <a:buClr>
                <a:srgbClr val="45515E"/>
              </a:buClr>
              <a:buSzPts val="2800"/>
              <a:buChar char="❖"/>
            </a:pPr>
            <a:r>
              <a:rPr b="1" lang="en-US"/>
              <a:t>according to Delancy's levels of support at what level the defect is </a:t>
            </a:r>
            <a:r>
              <a:rPr lang="en-US"/>
              <a:t>? </a:t>
            </a:r>
            <a:endParaRPr/>
          </a:p>
          <a:p>
            <a:pPr indent="-228600" lvl="1" marL="685800" rtl="0" algn="l">
              <a:lnSpc>
                <a:spcPct val="90000"/>
              </a:lnSpc>
              <a:spcBef>
                <a:spcPts val="500"/>
              </a:spcBef>
              <a:spcAft>
                <a:spcPts val="0"/>
              </a:spcAft>
              <a:buClr>
                <a:srgbClr val="45515E"/>
              </a:buClr>
              <a:buSzPts val="2400"/>
              <a:buChar char="o"/>
            </a:pPr>
            <a:r>
              <a:rPr lang="en-US"/>
              <a:t>Suspention : Parametrium (cardinal ligament (</a:t>
            </a:r>
            <a:r>
              <a:rPr lang="en-US">
                <a:solidFill>
                  <a:srgbClr val="757070"/>
                </a:solidFill>
              </a:rPr>
              <a:t>transverse  cervical ligament </a:t>
            </a:r>
            <a:r>
              <a:rPr lang="en-US"/>
              <a:t>) and  Uterosacral ligament defect )</a:t>
            </a:r>
            <a:endParaRPr/>
          </a:p>
          <a:p>
            <a:pPr indent="-50800" lvl="0" marL="228600" rtl="0" algn="l">
              <a:lnSpc>
                <a:spcPct val="90000"/>
              </a:lnSpc>
              <a:spcBef>
                <a:spcPts val="1000"/>
              </a:spcBef>
              <a:spcAft>
                <a:spcPts val="0"/>
              </a:spcAft>
              <a:buClr>
                <a:srgbClr val="45515E"/>
              </a:buClr>
              <a:buSzPts val="2800"/>
              <a:buFont typeface="Courier New"/>
              <a:buNone/>
            </a:pPr>
            <a:r>
              <a:t/>
            </a:r>
            <a:endParaRPr/>
          </a:p>
          <a:p>
            <a:pPr indent="-50800" lvl="0" marL="228600" rtl="0" algn="l">
              <a:lnSpc>
                <a:spcPct val="90000"/>
              </a:lnSpc>
              <a:spcBef>
                <a:spcPts val="1000"/>
              </a:spcBef>
              <a:spcAft>
                <a:spcPts val="0"/>
              </a:spcAft>
              <a:buClr>
                <a:srgbClr val="45515E"/>
              </a:buClr>
              <a:buSzPts val="2800"/>
              <a:buNone/>
            </a:pPr>
            <a:r>
              <a:t/>
            </a:r>
            <a:endParaRPr/>
          </a:p>
        </p:txBody>
      </p:sp>
      <p:pic>
        <p:nvPicPr>
          <p:cNvPr id="3141" name="Google Shape;3141;p368"/>
          <p:cNvPicPr preferRelativeResize="0"/>
          <p:nvPr/>
        </p:nvPicPr>
        <p:blipFill rotWithShape="1">
          <a:blip r:embed="rId3">
            <a:alphaModFix/>
          </a:blip>
          <a:srcRect b="0" l="0" r="0" t="0"/>
          <a:stretch/>
        </p:blipFill>
        <p:spPr>
          <a:xfrm>
            <a:off x="7298678" y="1533625"/>
            <a:ext cx="4055122" cy="4293023"/>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43"/>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Female Pelvis Varieties</a:t>
            </a:r>
            <a:endParaRPr/>
          </a:p>
        </p:txBody>
      </p:sp>
      <p:grpSp>
        <p:nvGrpSpPr>
          <p:cNvPr id="434" name="Google Shape;434;p43"/>
          <p:cNvGrpSpPr/>
          <p:nvPr/>
        </p:nvGrpSpPr>
        <p:grpSpPr>
          <a:xfrm>
            <a:off x="396725" y="1381841"/>
            <a:ext cx="11418006" cy="4094318"/>
            <a:chOff x="838200" y="1305026"/>
            <a:chExt cx="12037712" cy="4316535"/>
          </a:xfrm>
        </p:grpSpPr>
        <p:pic>
          <p:nvPicPr>
            <p:cNvPr id="435" name="Google Shape;435;p43"/>
            <p:cNvPicPr preferRelativeResize="0"/>
            <p:nvPr/>
          </p:nvPicPr>
          <p:blipFill rotWithShape="1">
            <a:blip r:embed="rId3">
              <a:alphaModFix/>
            </a:blip>
            <a:srcRect b="0" l="0" r="0" t="0"/>
            <a:stretch/>
          </p:blipFill>
          <p:spPr>
            <a:xfrm>
              <a:off x="838200" y="1305026"/>
              <a:ext cx="6363251" cy="2118544"/>
            </a:xfrm>
            <a:prstGeom prst="rect">
              <a:avLst/>
            </a:prstGeom>
            <a:noFill/>
            <a:ln>
              <a:noFill/>
            </a:ln>
          </p:spPr>
        </p:pic>
        <p:pic>
          <p:nvPicPr>
            <p:cNvPr id="436" name="Google Shape;436;p43"/>
            <p:cNvPicPr preferRelativeResize="0"/>
            <p:nvPr/>
          </p:nvPicPr>
          <p:blipFill rotWithShape="1">
            <a:blip r:embed="rId4">
              <a:alphaModFix/>
            </a:blip>
            <a:srcRect b="0" l="0" r="0" t="0"/>
            <a:stretch/>
          </p:blipFill>
          <p:spPr>
            <a:xfrm>
              <a:off x="838200" y="3434431"/>
              <a:ext cx="6363251" cy="2187130"/>
            </a:xfrm>
            <a:prstGeom prst="rect">
              <a:avLst/>
            </a:prstGeom>
            <a:noFill/>
            <a:ln>
              <a:noFill/>
            </a:ln>
          </p:spPr>
        </p:pic>
        <p:pic>
          <p:nvPicPr>
            <p:cNvPr id="437" name="Google Shape;437;p43"/>
            <p:cNvPicPr preferRelativeResize="0"/>
            <p:nvPr/>
          </p:nvPicPr>
          <p:blipFill rotWithShape="1">
            <a:blip r:embed="rId5">
              <a:alphaModFix/>
            </a:blip>
            <a:srcRect b="0" l="0" r="0" t="0"/>
            <a:stretch/>
          </p:blipFill>
          <p:spPr>
            <a:xfrm>
              <a:off x="7201452" y="1305027"/>
              <a:ext cx="5653948" cy="2118544"/>
            </a:xfrm>
            <a:prstGeom prst="rect">
              <a:avLst/>
            </a:prstGeom>
            <a:noFill/>
            <a:ln>
              <a:noFill/>
            </a:ln>
          </p:spPr>
        </p:pic>
        <p:pic>
          <p:nvPicPr>
            <p:cNvPr id="438" name="Google Shape;438;p43"/>
            <p:cNvPicPr preferRelativeResize="0"/>
            <p:nvPr/>
          </p:nvPicPr>
          <p:blipFill rotWithShape="1">
            <a:blip r:embed="rId6">
              <a:alphaModFix/>
            </a:blip>
            <a:srcRect b="0" l="0" r="0" t="0"/>
            <a:stretch/>
          </p:blipFill>
          <p:spPr>
            <a:xfrm>
              <a:off x="7221964" y="3681497"/>
              <a:ext cx="5653948" cy="1929807"/>
            </a:xfrm>
            <a:prstGeom prst="rect">
              <a:avLst/>
            </a:prstGeom>
            <a:noFill/>
            <a:ln>
              <a:noFill/>
            </a:ln>
          </p:spPr>
        </p:pic>
      </p:grpSp>
    </p:spTree>
  </p:cSld>
  <p:clrMapOvr>
    <a:masterClrMapping/>
  </p:clrMapOvr>
</p:sld>
</file>

<file path=ppt/slides/slide4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5" name="Shape 3145"/>
        <p:cNvGrpSpPr/>
        <p:nvPr/>
      </p:nvGrpSpPr>
      <p:grpSpPr>
        <a:xfrm>
          <a:off x="0" y="0"/>
          <a:ext cx="0" cy="0"/>
          <a:chOff x="0" y="0"/>
          <a:chExt cx="0" cy="0"/>
        </a:xfrm>
      </p:grpSpPr>
      <p:sp>
        <p:nvSpPr>
          <p:cNvPr id="3146" name="Google Shape;3146;p369"/>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Station 2</a:t>
            </a:r>
            <a:endParaRPr/>
          </a:p>
        </p:txBody>
      </p:sp>
      <p:pic>
        <p:nvPicPr>
          <p:cNvPr id="3147" name="Google Shape;3147;p369"/>
          <p:cNvPicPr preferRelativeResize="0"/>
          <p:nvPr/>
        </p:nvPicPr>
        <p:blipFill rotWithShape="1">
          <a:blip r:embed="rId3">
            <a:alphaModFix/>
          </a:blip>
          <a:srcRect b="0" l="0" r="0" t="0"/>
          <a:stretch/>
        </p:blipFill>
        <p:spPr>
          <a:xfrm>
            <a:off x="385762" y="1305026"/>
            <a:ext cx="4130398" cy="2441647"/>
          </a:xfrm>
          <a:prstGeom prst="rect">
            <a:avLst/>
          </a:prstGeom>
          <a:noFill/>
          <a:ln>
            <a:noFill/>
          </a:ln>
        </p:spPr>
      </p:pic>
      <p:pic>
        <p:nvPicPr>
          <p:cNvPr descr="Picture1.png" id="3148" name="Google Shape;3148;p369"/>
          <p:cNvPicPr preferRelativeResize="0"/>
          <p:nvPr>
            <p:ph idx="1" type="body"/>
          </p:nvPr>
        </p:nvPicPr>
        <p:blipFill rotWithShape="1">
          <a:blip r:embed="rId4">
            <a:alphaModFix/>
          </a:blip>
          <a:srcRect b="0" l="0" r="0" t="0"/>
          <a:stretch/>
        </p:blipFill>
        <p:spPr>
          <a:xfrm>
            <a:off x="4791522" y="1614487"/>
            <a:ext cx="2823716" cy="2132186"/>
          </a:xfrm>
          <a:prstGeom prst="rect">
            <a:avLst/>
          </a:prstGeom>
          <a:noFill/>
          <a:ln>
            <a:noFill/>
          </a:ln>
        </p:spPr>
      </p:pic>
      <p:pic>
        <p:nvPicPr>
          <p:cNvPr descr="Picture1.png" id="3149" name="Google Shape;3149;p369"/>
          <p:cNvPicPr preferRelativeResize="0"/>
          <p:nvPr/>
        </p:nvPicPr>
        <p:blipFill rotWithShape="1">
          <a:blip r:embed="rId5">
            <a:alphaModFix/>
          </a:blip>
          <a:srcRect b="0" l="0" r="0" t="0"/>
          <a:stretch/>
        </p:blipFill>
        <p:spPr>
          <a:xfrm>
            <a:off x="7641317" y="1445604"/>
            <a:ext cx="3546247" cy="2301069"/>
          </a:xfrm>
          <a:prstGeom prst="rect">
            <a:avLst/>
          </a:prstGeom>
          <a:noFill/>
          <a:ln>
            <a:noFill/>
          </a:ln>
        </p:spPr>
      </p:pic>
      <p:sp>
        <p:nvSpPr>
          <p:cNvPr id="3150" name="Google Shape;3150;p369"/>
          <p:cNvSpPr txBox="1"/>
          <p:nvPr/>
        </p:nvSpPr>
        <p:spPr>
          <a:xfrm>
            <a:off x="671964" y="3906909"/>
            <a:ext cx="10515600" cy="517470"/>
          </a:xfrm>
          <a:prstGeom prst="rect">
            <a:avLst/>
          </a:prstGeom>
          <a:noFill/>
          <a:ln>
            <a:noFill/>
          </a:ln>
        </p:spPr>
        <p:txBody>
          <a:bodyPr anchorCtr="0" anchor="ctr" bIns="45700" lIns="91425" spcFirstLastPara="1" rIns="91425" wrap="square" tIns="45700">
            <a:normAutofit fontScale="82500" lnSpcReduction="20000"/>
          </a:bodyPr>
          <a:lstStyle/>
          <a:p>
            <a:pPr indent="0" lvl="0" marL="0" marR="0" rtl="0" algn="ctr">
              <a:lnSpc>
                <a:spcPct val="90000"/>
              </a:lnSpc>
              <a:spcBef>
                <a:spcPts val="0"/>
              </a:spcBef>
              <a:spcAft>
                <a:spcPts val="0"/>
              </a:spcAft>
              <a:buClr>
                <a:srgbClr val="8296B0"/>
              </a:buClr>
              <a:buSzPct val="100000"/>
              <a:buFont typeface="Calibri"/>
              <a:buNone/>
            </a:pPr>
            <a:r>
              <a:rPr lang="en-US" sz="4400">
                <a:solidFill>
                  <a:srgbClr val="8296B0"/>
                </a:solidFill>
                <a:latin typeface="Calibri"/>
                <a:ea typeface="Calibri"/>
                <a:cs typeface="Calibri"/>
                <a:sym typeface="Calibri"/>
              </a:rPr>
              <a:t>A                                           B                                    C</a:t>
            </a:r>
            <a:endParaRPr/>
          </a:p>
        </p:txBody>
      </p:sp>
      <p:sp>
        <p:nvSpPr>
          <p:cNvPr id="3151" name="Google Shape;3151;p369"/>
          <p:cNvSpPr txBox="1"/>
          <p:nvPr/>
        </p:nvSpPr>
        <p:spPr>
          <a:xfrm>
            <a:off x="180974" y="4422031"/>
            <a:ext cx="12163425" cy="4871938"/>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rgbClr val="45515E"/>
              </a:buClr>
              <a:buSzPts val="2400"/>
              <a:buFont typeface="Noto Sans Symbols"/>
              <a:buChar char="❖"/>
            </a:pPr>
            <a:r>
              <a:rPr b="1" lang="en-US" sz="2400">
                <a:solidFill>
                  <a:srgbClr val="45515E"/>
                </a:solidFill>
                <a:latin typeface="Calibri"/>
                <a:ea typeface="Calibri"/>
                <a:cs typeface="Calibri"/>
                <a:sym typeface="Calibri"/>
              </a:rPr>
              <a:t>In picture A write what represent a,b,c,d</a:t>
            </a:r>
            <a:r>
              <a:rPr lang="en-US" sz="2400">
                <a:solidFill>
                  <a:srgbClr val="45515E"/>
                </a:solidFill>
                <a:latin typeface="Calibri"/>
                <a:ea typeface="Calibri"/>
                <a:cs typeface="Calibri"/>
                <a:sym typeface="Calibri"/>
              </a:rPr>
              <a:t>? </a:t>
            </a:r>
            <a:endParaRPr/>
          </a:p>
          <a:p>
            <a:pPr indent="-228600" lvl="0" marL="228600" marR="0" rtl="0" algn="l">
              <a:lnSpc>
                <a:spcPct val="90000"/>
              </a:lnSpc>
              <a:spcBef>
                <a:spcPts val="1000"/>
              </a:spcBef>
              <a:spcAft>
                <a:spcPts val="0"/>
              </a:spcAft>
              <a:buClr>
                <a:srgbClr val="45515E"/>
              </a:buClr>
              <a:buSzPts val="2400"/>
              <a:buFont typeface="Courier New"/>
              <a:buChar char="o"/>
            </a:pPr>
            <a:r>
              <a:rPr lang="en-US" sz="2400">
                <a:solidFill>
                  <a:srgbClr val="45515E"/>
                </a:solidFill>
                <a:latin typeface="Calibri"/>
                <a:ea typeface="Calibri"/>
                <a:cs typeface="Calibri"/>
                <a:sym typeface="Calibri"/>
              </a:rPr>
              <a:t>A- pelvic diaphragm and fascia , B- perineal membrane and associated muscle C- Cardinal ligament , D- uterosacral ligament</a:t>
            </a:r>
            <a:endParaRPr/>
          </a:p>
          <a:p>
            <a:pPr indent="-228600" lvl="0" marL="228600" marR="0" rtl="0" algn="l">
              <a:lnSpc>
                <a:spcPct val="90000"/>
              </a:lnSpc>
              <a:spcBef>
                <a:spcPts val="1000"/>
              </a:spcBef>
              <a:spcAft>
                <a:spcPts val="0"/>
              </a:spcAft>
              <a:buClr>
                <a:srgbClr val="45515E"/>
              </a:buClr>
              <a:buSzPts val="2400"/>
              <a:buFont typeface="Noto Sans Symbols"/>
              <a:buChar char="❖"/>
            </a:pPr>
            <a:r>
              <a:rPr b="1" lang="en-US" sz="2400">
                <a:solidFill>
                  <a:srgbClr val="45515E"/>
                </a:solidFill>
                <a:latin typeface="Calibri"/>
                <a:ea typeface="Calibri"/>
                <a:cs typeface="Calibri"/>
                <a:sym typeface="Calibri"/>
              </a:rPr>
              <a:t>what type of prolapse patient B suffer from? </a:t>
            </a:r>
            <a:endParaRPr/>
          </a:p>
          <a:p>
            <a:pPr indent="-228600" lvl="0" marL="228600" marR="0" rtl="0" algn="l">
              <a:lnSpc>
                <a:spcPct val="90000"/>
              </a:lnSpc>
              <a:spcBef>
                <a:spcPts val="1000"/>
              </a:spcBef>
              <a:spcAft>
                <a:spcPts val="0"/>
              </a:spcAft>
              <a:buClr>
                <a:srgbClr val="45505D"/>
              </a:buClr>
              <a:buSzPts val="2400"/>
              <a:buFont typeface="Courier New"/>
              <a:buChar char="o"/>
            </a:pPr>
            <a:r>
              <a:rPr lang="en-US" sz="2400">
                <a:solidFill>
                  <a:srgbClr val="45505D"/>
                </a:solidFill>
                <a:latin typeface="Calibri"/>
                <a:ea typeface="Calibri"/>
                <a:cs typeface="Calibri"/>
                <a:sym typeface="Calibri"/>
              </a:rPr>
              <a:t>Vault, apical prolapse ,and Hysterectomy done with Urinary and GI symptoms</a:t>
            </a:r>
            <a:endParaRPr sz="2400">
              <a:solidFill>
                <a:srgbClr val="45505D"/>
              </a:solidFill>
              <a:latin typeface="Calibri"/>
              <a:ea typeface="Calibri"/>
              <a:cs typeface="Calibri"/>
              <a:sym typeface="Calibri"/>
            </a:endParaRPr>
          </a:p>
          <a:p>
            <a:pPr indent="0" lvl="0" marL="457200" marR="0" rtl="0" algn="l">
              <a:lnSpc>
                <a:spcPct val="90000"/>
              </a:lnSpc>
              <a:spcBef>
                <a:spcPts val="1000"/>
              </a:spcBef>
              <a:spcAft>
                <a:spcPts val="0"/>
              </a:spcAft>
              <a:buNone/>
            </a:pPr>
            <a:r>
              <a:t/>
            </a:r>
            <a:endParaRPr sz="2400">
              <a:solidFill>
                <a:srgbClr val="45505D"/>
              </a:solidFill>
              <a:latin typeface="Calibri"/>
              <a:ea typeface="Calibri"/>
              <a:cs typeface="Calibri"/>
              <a:sym typeface="Calibri"/>
            </a:endParaRPr>
          </a:p>
          <a:p>
            <a:pPr indent="-76200" lvl="0" marL="228600" marR="0" rtl="0" algn="l">
              <a:lnSpc>
                <a:spcPct val="90000"/>
              </a:lnSpc>
              <a:spcBef>
                <a:spcPts val="1000"/>
              </a:spcBef>
              <a:spcAft>
                <a:spcPts val="0"/>
              </a:spcAft>
              <a:buClr>
                <a:srgbClr val="45515E"/>
              </a:buClr>
              <a:buSzPts val="2400"/>
              <a:buFont typeface="Courier New"/>
              <a:buNone/>
            </a:pPr>
            <a:r>
              <a:t/>
            </a:r>
            <a:endParaRPr sz="2400">
              <a:solidFill>
                <a:srgbClr val="45505D"/>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4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3149"/>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5" name="Shape 3155"/>
        <p:cNvGrpSpPr/>
        <p:nvPr/>
      </p:nvGrpSpPr>
      <p:grpSpPr>
        <a:xfrm>
          <a:off x="0" y="0"/>
          <a:ext cx="0" cy="0"/>
          <a:chOff x="0" y="0"/>
          <a:chExt cx="0" cy="0"/>
        </a:xfrm>
      </p:grpSpPr>
      <p:sp>
        <p:nvSpPr>
          <p:cNvPr id="3156" name="Google Shape;3156;p370"/>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Station Cont. </a:t>
            </a:r>
            <a:endParaRPr/>
          </a:p>
        </p:txBody>
      </p:sp>
      <p:pic>
        <p:nvPicPr>
          <p:cNvPr id="3157" name="Google Shape;3157;p370"/>
          <p:cNvPicPr preferRelativeResize="0"/>
          <p:nvPr/>
        </p:nvPicPr>
        <p:blipFill rotWithShape="1">
          <a:blip r:embed="rId3">
            <a:alphaModFix/>
          </a:blip>
          <a:srcRect b="0" l="0" r="0" t="0"/>
          <a:stretch/>
        </p:blipFill>
        <p:spPr>
          <a:xfrm>
            <a:off x="385762" y="1305026"/>
            <a:ext cx="4130398" cy="2441647"/>
          </a:xfrm>
          <a:prstGeom prst="rect">
            <a:avLst/>
          </a:prstGeom>
          <a:noFill/>
          <a:ln>
            <a:noFill/>
          </a:ln>
        </p:spPr>
      </p:pic>
      <p:pic>
        <p:nvPicPr>
          <p:cNvPr descr="Picture1.png" id="3158" name="Google Shape;3158;p370"/>
          <p:cNvPicPr preferRelativeResize="0"/>
          <p:nvPr>
            <p:ph idx="1" type="body"/>
          </p:nvPr>
        </p:nvPicPr>
        <p:blipFill rotWithShape="1">
          <a:blip r:embed="rId4">
            <a:alphaModFix/>
          </a:blip>
          <a:srcRect b="0" l="0" r="0" t="0"/>
          <a:stretch/>
        </p:blipFill>
        <p:spPr>
          <a:xfrm>
            <a:off x="4791522" y="1614487"/>
            <a:ext cx="2823716" cy="2132186"/>
          </a:xfrm>
          <a:prstGeom prst="rect">
            <a:avLst/>
          </a:prstGeom>
          <a:noFill/>
          <a:ln>
            <a:noFill/>
          </a:ln>
        </p:spPr>
      </p:pic>
      <p:pic>
        <p:nvPicPr>
          <p:cNvPr descr="Picture1.png" id="3159" name="Google Shape;3159;p370"/>
          <p:cNvPicPr preferRelativeResize="0"/>
          <p:nvPr/>
        </p:nvPicPr>
        <p:blipFill rotWithShape="1">
          <a:blip r:embed="rId5">
            <a:alphaModFix/>
          </a:blip>
          <a:srcRect b="0" l="0" r="0" t="0"/>
          <a:stretch/>
        </p:blipFill>
        <p:spPr>
          <a:xfrm>
            <a:off x="7641317" y="1445604"/>
            <a:ext cx="3546247" cy="2301069"/>
          </a:xfrm>
          <a:prstGeom prst="rect">
            <a:avLst/>
          </a:prstGeom>
          <a:noFill/>
          <a:ln>
            <a:noFill/>
          </a:ln>
        </p:spPr>
      </p:pic>
      <p:sp>
        <p:nvSpPr>
          <p:cNvPr id="3160" name="Google Shape;3160;p370"/>
          <p:cNvSpPr txBox="1"/>
          <p:nvPr/>
        </p:nvSpPr>
        <p:spPr>
          <a:xfrm>
            <a:off x="671964" y="3906909"/>
            <a:ext cx="10515600" cy="517470"/>
          </a:xfrm>
          <a:prstGeom prst="rect">
            <a:avLst/>
          </a:prstGeom>
          <a:noFill/>
          <a:ln>
            <a:noFill/>
          </a:ln>
        </p:spPr>
        <p:txBody>
          <a:bodyPr anchorCtr="0" anchor="ctr" bIns="45700" lIns="91425" spcFirstLastPara="1" rIns="91425" wrap="square" tIns="45700">
            <a:normAutofit fontScale="82500" lnSpcReduction="20000"/>
          </a:bodyPr>
          <a:lstStyle/>
          <a:p>
            <a:pPr indent="0" lvl="0" marL="0" marR="0" rtl="0" algn="ctr">
              <a:lnSpc>
                <a:spcPct val="90000"/>
              </a:lnSpc>
              <a:spcBef>
                <a:spcPts val="0"/>
              </a:spcBef>
              <a:spcAft>
                <a:spcPts val="0"/>
              </a:spcAft>
              <a:buClr>
                <a:srgbClr val="8296B0"/>
              </a:buClr>
              <a:buSzPct val="100000"/>
              <a:buFont typeface="Calibri"/>
              <a:buNone/>
            </a:pPr>
            <a:r>
              <a:rPr lang="en-US" sz="4400">
                <a:solidFill>
                  <a:srgbClr val="8296B0"/>
                </a:solidFill>
                <a:latin typeface="Calibri"/>
                <a:ea typeface="Calibri"/>
                <a:cs typeface="Calibri"/>
                <a:sym typeface="Calibri"/>
              </a:rPr>
              <a:t>A                                           B                                    C</a:t>
            </a:r>
            <a:endParaRPr/>
          </a:p>
        </p:txBody>
      </p:sp>
      <p:sp>
        <p:nvSpPr>
          <p:cNvPr id="3161" name="Google Shape;3161;p370"/>
          <p:cNvSpPr txBox="1"/>
          <p:nvPr/>
        </p:nvSpPr>
        <p:spPr>
          <a:xfrm>
            <a:off x="0" y="4286100"/>
            <a:ext cx="12011025" cy="4871938"/>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rgbClr val="45515E"/>
              </a:buClr>
              <a:buSzPts val="2800"/>
              <a:buFont typeface="Courier New"/>
              <a:buChar char="o"/>
            </a:pPr>
            <a:r>
              <a:rPr b="1" lang="en-US" sz="2800">
                <a:solidFill>
                  <a:srgbClr val="45515E"/>
                </a:solidFill>
                <a:latin typeface="Calibri"/>
                <a:ea typeface="Calibri"/>
                <a:cs typeface="Calibri"/>
                <a:sym typeface="Calibri"/>
              </a:rPr>
              <a:t>when patient C reduce the mass back to the vagina then start voiding , what we call that? </a:t>
            </a:r>
            <a:r>
              <a:rPr lang="en-US" sz="2800">
                <a:solidFill>
                  <a:srgbClr val="45515E"/>
                </a:solidFill>
                <a:latin typeface="Calibri"/>
                <a:ea typeface="Calibri"/>
                <a:cs typeface="Calibri"/>
                <a:sym typeface="Calibri"/>
              </a:rPr>
              <a:t>Splinting</a:t>
            </a:r>
            <a:endParaRPr/>
          </a:p>
          <a:p>
            <a:pPr indent="-228600" lvl="0" marL="228600" marR="0" rtl="0" algn="l">
              <a:lnSpc>
                <a:spcPct val="90000"/>
              </a:lnSpc>
              <a:spcBef>
                <a:spcPts val="1000"/>
              </a:spcBef>
              <a:spcAft>
                <a:spcPts val="0"/>
              </a:spcAft>
              <a:buClr>
                <a:srgbClr val="45515E"/>
              </a:buClr>
              <a:buSzPts val="2800"/>
              <a:buFont typeface="Noto Sans Symbols"/>
              <a:buChar char="❖"/>
            </a:pPr>
            <a:r>
              <a:rPr b="1" lang="en-US" sz="2800">
                <a:solidFill>
                  <a:srgbClr val="45515E"/>
                </a:solidFill>
                <a:latin typeface="Calibri"/>
                <a:ea typeface="Calibri"/>
                <a:cs typeface="Calibri"/>
                <a:sym typeface="Calibri"/>
              </a:rPr>
              <a:t>patient B did hysterectomy and she is diabetic (uncontrolled) what is your management? </a:t>
            </a:r>
            <a:r>
              <a:rPr lang="en-US" sz="2800">
                <a:solidFill>
                  <a:srgbClr val="45515E"/>
                </a:solidFill>
                <a:latin typeface="Calibri"/>
                <a:ea typeface="Calibri"/>
                <a:cs typeface="Calibri"/>
                <a:sym typeface="Calibri"/>
              </a:rPr>
              <a:t>First thing she has to control her dm to be fit for surgery then , the surgery will be Sacrocolpopexy , Sacrospinous ligament fixation (SSLF), Uteroscaral ligament suspension, ileococcygeous suspension, Vaginal mesh kits</a:t>
            </a:r>
            <a:endParaRPr/>
          </a:p>
          <a:p>
            <a:pPr indent="-50800" lvl="0" marL="228600" marR="0" rtl="0" algn="l">
              <a:lnSpc>
                <a:spcPct val="90000"/>
              </a:lnSpc>
              <a:spcBef>
                <a:spcPts val="1000"/>
              </a:spcBef>
              <a:spcAft>
                <a:spcPts val="0"/>
              </a:spcAft>
              <a:buClr>
                <a:srgbClr val="45515E"/>
              </a:buClr>
              <a:buSzPts val="2800"/>
              <a:buFont typeface="Courier New"/>
              <a:buNone/>
            </a:pPr>
            <a:r>
              <a:t/>
            </a:r>
            <a:endParaRPr sz="2800">
              <a:solidFill>
                <a:srgbClr val="45505D"/>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5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3159"/>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5" name="Shape 3165"/>
        <p:cNvGrpSpPr/>
        <p:nvPr/>
      </p:nvGrpSpPr>
      <p:grpSpPr>
        <a:xfrm>
          <a:off x="0" y="0"/>
          <a:ext cx="0" cy="0"/>
          <a:chOff x="0" y="0"/>
          <a:chExt cx="0" cy="0"/>
        </a:xfrm>
      </p:grpSpPr>
      <p:sp>
        <p:nvSpPr>
          <p:cNvPr id="3166" name="Google Shape;3166;p371"/>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Station 3</a:t>
            </a:r>
            <a:endParaRPr/>
          </a:p>
        </p:txBody>
      </p:sp>
      <p:sp>
        <p:nvSpPr>
          <p:cNvPr id="3167" name="Google Shape;3167;p371"/>
          <p:cNvSpPr txBox="1"/>
          <p:nvPr>
            <p:ph idx="1" type="body"/>
          </p:nvPr>
        </p:nvSpPr>
        <p:spPr>
          <a:xfrm>
            <a:off x="604837" y="1762226"/>
            <a:ext cx="5491163" cy="48719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800"/>
              <a:buChar char="❖"/>
            </a:pPr>
            <a:r>
              <a:rPr b="1" lang="en-US"/>
              <a:t>regarding this photo choose the correct answer :</a:t>
            </a:r>
            <a:endParaRPr/>
          </a:p>
          <a:p>
            <a:pPr indent="-228600" lvl="0" marL="228600" rtl="0" algn="l">
              <a:lnSpc>
                <a:spcPct val="90000"/>
              </a:lnSpc>
              <a:spcBef>
                <a:spcPts val="1000"/>
              </a:spcBef>
              <a:spcAft>
                <a:spcPts val="0"/>
              </a:spcAft>
              <a:buClr>
                <a:srgbClr val="45515E"/>
              </a:buClr>
              <a:buSzPts val="2800"/>
              <a:buFont typeface="Courier New"/>
              <a:buChar char="o"/>
            </a:pPr>
            <a:r>
              <a:rPr lang="en-US"/>
              <a:t> It is a posterior wall prolapse with GI symptoms</a:t>
            </a:r>
            <a:endParaRPr/>
          </a:p>
          <a:p>
            <a:pPr indent="-228600" lvl="0" marL="228600" rtl="0" algn="l">
              <a:lnSpc>
                <a:spcPct val="90000"/>
              </a:lnSpc>
              <a:spcBef>
                <a:spcPts val="1000"/>
              </a:spcBef>
              <a:spcAft>
                <a:spcPts val="0"/>
              </a:spcAft>
              <a:buClr>
                <a:srgbClr val="45515E"/>
              </a:buClr>
              <a:buSzPts val="2800"/>
              <a:buFont typeface="Courier New"/>
              <a:buChar char="o"/>
            </a:pPr>
            <a:r>
              <a:rPr lang="en-US"/>
              <a:t>the patient is definitely had a total hysterectomy before .</a:t>
            </a:r>
            <a:endParaRPr/>
          </a:p>
          <a:p>
            <a:pPr indent="0" lvl="0" marL="0" rtl="0" algn="l">
              <a:lnSpc>
                <a:spcPct val="90000"/>
              </a:lnSpc>
              <a:spcBef>
                <a:spcPts val="1000"/>
              </a:spcBef>
              <a:spcAft>
                <a:spcPts val="0"/>
              </a:spcAft>
              <a:buClr>
                <a:srgbClr val="45515E"/>
              </a:buClr>
              <a:buSzPts val="2800"/>
              <a:buNone/>
            </a:pPr>
            <a:r>
              <a:t/>
            </a:r>
            <a:endParaRPr/>
          </a:p>
          <a:p>
            <a:pPr indent="-50800" lvl="0" marL="228600" rtl="0" algn="l">
              <a:lnSpc>
                <a:spcPct val="90000"/>
              </a:lnSpc>
              <a:spcBef>
                <a:spcPts val="1000"/>
              </a:spcBef>
              <a:spcAft>
                <a:spcPts val="0"/>
              </a:spcAft>
              <a:buClr>
                <a:srgbClr val="45515E"/>
              </a:buClr>
              <a:buSzPts val="2800"/>
              <a:buFont typeface="Courier New"/>
              <a:buNone/>
            </a:pPr>
            <a:r>
              <a:t/>
            </a:r>
            <a:endParaRPr b="1"/>
          </a:p>
        </p:txBody>
      </p:sp>
      <p:pic>
        <p:nvPicPr>
          <p:cNvPr id="3168" name="Google Shape;3168;p371"/>
          <p:cNvPicPr preferRelativeResize="0"/>
          <p:nvPr/>
        </p:nvPicPr>
        <p:blipFill rotWithShape="1">
          <a:blip r:embed="rId3">
            <a:alphaModFix/>
          </a:blip>
          <a:srcRect b="7695" l="7164" r="22895" t="2508"/>
          <a:stretch/>
        </p:blipFill>
        <p:spPr>
          <a:xfrm>
            <a:off x="6791097" y="1556838"/>
            <a:ext cx="4562703" cy="4368314"/>
          </a:xfrm>
          <a:prstGeom prst="rect">
            <a:avLst/>
          </a:prstGeom>
          <a:noFill/>
          <a:ln>
            <a:noFill/>
          </a:ln>
        </p:spPr>
      </p:pic>
    </p:spTree>
  </p:cSld>
  <p:clrMapOvr>
    <a:masterClrMapping/>
  </p:clrMapOvr>
</p:sld>
</file>

<file path=ppt/slides/slide4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2" name="Shape 3172"/>
        <p:cNvGrpSpPr/>
        <p:nvPr/>
      </p:nvGrpSpPr>
      <p:grpSpPr>
        <a:xfrm>
          <a:off x="0" y="0"/>
          <a:ext cx="0" cy="0"/>
          <a:chOff x="0" y="0"/>
          <a:chExt cx="0" cy="0"/>
        </a:xfrm>
      </p:grpSpPr>
      <p:sp>
        <p:nvSpPr>
          <p:cNvPr id="3173" name="Google Shape;3173;p372"/>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Station 4</a:t>
            </a:r>
            <a:endParaRPr/>
          </a:p>
        </p:txBody>
      </p:sp>
      <p:sp>
        <p:nvSpPr>
          <p:cNvPr id="3174" name="Google Shape;3174;p372"/>
          <p:cNvSpPr txBox="1"/>
          <p:nvPr>
            <p:ph idx="1" type="body"/>
          </p:nvPr>
        </p:nvSpPr>
        <p:spPr>
          <a:xfrm>
            <a:off x="838200" y="1305026"/>
            <a:ext cx="10515600" cy="4871938"/>
          </a:xfrm>
          <a:prstGeom prst="rect">
            <a:avLst/>
          </a:prstGeom>
          <a:noFill/>
          <a:ln>
            <a:noFill/>
          </a:ln>
        </p:spPr>
        <p:txBody>
          <a:bodyPr anchorCtr="0" anchor="t" bIns="45700" lIns="91425" spcFirstLastPara="1" rIns="91425" wrap="square" tIns="45700">
            <a:normAutofit fontScale="92500" lnSpcReduction="20000"/>
          </a:bodyPr>
          <a:lstStyle/>
          <a:p>
            <a:pPr indent="-228600" lvl="0" marL="228600" rtl="0" algn="l">
              <a:lnSpc>
                <a:spcPct val="90000"/>
              </a:lnSpc>
              <a:spcBef>
                <a:spcPts val="0"/>
              </a:spcBef>
              <a:spcAft>
                <a:spcPts val="0"/>
              </a:spcAft>
              <a:buClr>
                <a:srgbClr val="45515E"/>
              </a:buClr>
              <a:buSzPct val="100000"/>
              <a:buChar char="❖"/>
            </a:pPr>
            <a:r>
              <a:rPr b="1" lang="en-US"/>
              <a:t>What is the name of these two devices ?</a:t>
            </a:r>
            <a:endParaRPr/>
          </a:p>
          <a:p>
            <a:pPr indent="-457200" lvl="1" marL="914400" rtl="0" algn="l">
              <a:lnSpc>
                <a:spcPct val="90000"/>
              </a:lnSpc>
              <a:spcBef>
                <a:spcPts val="500"/>
              </a:spcBef>
              <a:spcAft>
                <a:spcPts val="0"/>
              </a:spcAft>
              <a:buClr>
                <a:srgbClr val="45515E"/>
              </a:buClr>
              <a:buSzPct val="100000"/>
              <a:buFont typeface="Calibri"/>
              <a:buAutoNum type="arabicPeriod"/>
            </a:pPr>
            <a:r>
              <a:rPr lang="en-US"/>
              <a:t>Support Pessary: Ring Pessary</a:t>
            </a:r>
            <a:endParaRPr/>
          </a:p>
          <a:p>
            <a:pPr indent="-457200" lvl="1" marL="914400" rtl="0" algn="l">
              <a:lnSpc>
                <a:spcPct val="90000"/>
              </a:lnSpc>
              <a:spcBef>
                <a:spcPts val="500"/>
              </a:spcBef>
              <a:spcAft>
                <a:spcPts val="0"/>
              </a:spcAft>
              <a:buClr>
                <a:srgbClr val="45515E"/>
              </a:buClr>
              <a:buSzPct val="100000"/>
              <a:buFont typeface="Calibri"/>
              <a:buAutoNum type="arabicPeriod"/>
            </a:pPr>
            <a:r>
              <a:rPr lang="en-US"/>
              <a:t>Space- Filling Pessary: Donut</a:t>
            </a:r>
            <a:endParaRPr/>
          </a:p>
          <a:p>
            <a:pPr indent="-228600" lvl="0" marL="228600" rtl="0" algn="l">
              <a:lnSpc>
                <a:spcPct val="90000"/>
              </a:lnSpc>
              <a:spcBef>
                <a:spcPts val="1000"/>
              </a:spcBef>
              <a:spcAft>
                <a:spcPts val="0"/>
              </a:spcAft>
              <a:buClr>
                <a:srgbClr val="45515E"/>
              </a:buClr>
              <a:buSzPct val="100000"/>
              <a:buChar char="❖"/>
            </a:pPr>
            <a:r>
              <a:rPr b="1" lang="en-US"/>
              <a:t>Write 3 indications</a:t>
            </a:r>
            <a:endParaRPr/>
          </a:p>
          <a:p>
            <a:pPr indent="-457200" lvl="1" marL="914400" rtl="0" algn="l">
              <a:lnSpc>
                <a:spcPct val="90000"/>
              </a:lnSpc>
              <a:spcBef>
                <a:spcPts val="500"/>
              </a:spcBef>
              <a:spcAft>
                <a:spcPts val="0"/>
              </a:spcAft>
              <a:buClr>
                <a:srgbClr val="45515E"/>
              </a:buClr>
              <a:buSzPct val="100000"/>
              <a:buFont typeface="Calibri"/>
              <a:buAutoNum type="arabicPeriod"/>
            </a:pPr>
            <a:r>
              <a:rPr lang="en-US"/>
              <a:t>As a therapeutic test.</a:t>
            </a:r>
            <a:endParaRPr/>
          </a:p>
          <a:p>
            <a:pPr indent="-457200" lvl="1" marL="914400" rtl="0" algn="l">
              <a:lnSpc>
                <a:spcPct val="90000"/>
              </a:lnSpc>
              <a:spcBef>
                <a:spcPts val="500"/>
              </a:spcBef>
              <a:spcAft>
                <a:spcPts val="0"/>
              </a:spcAft>
              <a:buClr>
                <a:srgbClr val="45515E"/>
              </a:buClr>
              <a:buSzPct val="100000"/>
              <a:buFont typeface="Calibri"/>
              <a:buAutoNum type="arabicPeriod"/>
            </a:pPr>
            <a:r>
              <a:rPr lang="en-US"/>
              <a:t>Medically unfit for surgery or refused surgery. </a:t>
            </a:r>
            <a:endParaRPr/>
          </a:p>
          <a:p>
            <a:pPr indent="-457200" lvl="1" marL="914400" rtl="0" algn="l">
              <a:lnSpc>
                <a:spcPct val="90000"/>
              </a:lnSpc>
              <a:spcBef>
                <a:spcPts val="500"/>
              </a:spcBef>
              <a:spcAft>
                <a:spcPts val="0"/>
              </a:spcAft>
              <a:buClr>
                <a:srgbClr val="45515E"/>
              </a:buClr>
              <a:buSzPct val="100000"/>
              <a:buFont typeface="Calibri"/>
              <a:buAutoNum type="arabicPeriod"/>
            </a:pPr>
            <a:r>
              <a:rPr lang="en-US"/>
              <a:t>During and after pregnancy (Prolapse can occur during pregnancy from 1st trimester until 22 weeks of gestation).</a:t>
            </a:r>
            <a:endParaRPr/>
          </a:p>
          <a:p>
            <a:pPr indent="-457200" lvl="1" marL="914400" rtl="0" algn="l">
              <a:lnSpc>
                <a:spcPct val="90000"/>
              </a:lnSpc>
              <a:spcBef>
                <a:spcPts val="500"/>
              </a:spcBef>
              <a:spcAft>
                <a:spcPts val="0"/>
              </a:spcAft>
              <a:buClr>
                <a:srgbClr val="45515E"/>
              </a:buClr>
              <a:buSzPct val="100000"/>
              <a:buFont typeface="Calibri"/>
              <a:buAutoNum type="arabicPeriod"/>
            </a:pPr>
            <a:r>
              <a:rPr lang="en-US"/>
              <a:t>While waiting for surgery.</a:t>
            </a:r>
            <a:endParaRPr/>
          </a:p>
          <a:p>
            <a:pPr indent="-228600" lvl="0" marL="228600" rtl="0" algn="l">
              <a:lnSpc>
                <a:spcPct val="90000"/>
              </a:lnSpc>
              <a:spcBef>
                <a:spcPts val="1000"/>
              </a:spcBef>
              <a:spcAft>
                <a:spcPts val="0"/>
              </a:spcAft>
              <a:buClr>
                <a:srgbClr val="45515E"/>
              </a:buClr>
              <a:buSzPct val="100000"/>
              <a:buChar char="❖"/>
            </a:pPr>
            <a:r>
              <a:rPr b="1" lang="en-US"/>
              <a:t>What the advantages of type A over type B</a:t>
            </a:r>
            <a:endParaRPr/>
          </a:p>
          <a:p>
            <a:pPr indent="-228600" lvl="1" marL="685800" rtl="0" algn="l">
              <a:lnSpc>
                <a:spcPct val="90000"/>
              </a:lnSpc>
              <a:spcBef>
                <a:spcPts val="500"/>
              </a:spcBef>
              <a:spcAft>
                <a:spcPts val="0"/>
              </a:spcAft>
              <a:buClr>
                <a:srgbClr val="45515E"/>
              </a:buClr>
              <a:buSzPct val="100000"/>
              <a:buChar char="o"/>
            </a:pPr>
            <a:r>
              <a:rPr lang="en-US"/>
              <a:t>Easy to insert, can be inserted by patient herself</a:t>
            </a:r>
            <a:endParaRPr/>
          </a:p>
          <a:p>
            <a:pPr indent="-228600" lvl="1" marL="685800" rtl="0" algn="l">
              <a:lnSpc>
                <a:spcPct val="90000"/>
              </a:lnSpc>
              <a:spcBef>
                <a:spcPts val="500"/>
              </a:spcBef>
              <a:spcAft>
                <a:spcPts val="0"/>
              </a:spcAft>
              <a:buClr>
                <a:srgbClr val="45515E"/>
              </a:buClr>
              <a:buSzPct val="100000"/>
              <a:buChar char="o"/>
            </a:pPr>
            <a:r>
              <a:rPr lang="en-US"/>
              <a:t>Can have intercourse during use it </a:t>
            </a:r>
            <a:endParaRPr/>
          </a:p>
          <a:p>
            <a:pPr indent="-228600" lvl="0" marL="228600" rtl="0" algn="l">
              <a:lnSpc>
                <a:spcPct val="90000"/>
              </a:lnSpc>
              <a:spcBef>
                <a:spcPts val="1000"/>
              </a:spcBef>
              <a:spcAft>
                <a:spcPts val="0"/>
              </a:spcAft>
              <a:buClr>
                <a:srgbClr val="45515E"/>
              </a:buClr>
              <a:buSzPct val="100000"/>
              <a:buChar char="❖"/>
            </a:pPr>
            <a:r>
              <a:rPr b="1" lang="en-US"/>
              <a:t>Which one do you choose for 70-year-old female complaining of prolapse ?</a:t>
            </a:r>
            <a:endParaRPr/>
          </a:p>
          <a:p>
            <a:pPr indent="-228600" lvl="1" marL="685800" rtl="0" algn="l">
              <a:lnSpc>
                <a:spcPct val="90000"/>
              </a:lnSpc>
              <a:spcBef>
                <a:spcPts val="500"/>
              </a:spcBef>
              <a:spcAft>
                <a:spcPts val="0"/>
              </a:spcAft>
              <a:buClr>
                <a:srgbClr val="45515E"/>
              </a:buClr>
              <a:buSzPct val="100000"/>
              <a:buChar char="o"/>
            </a:pPr>
            <a:r>
              <a:rPr lang="en-US"/>
              <a:t>(2) Donut</a:t>
            </a:r>
            <a:endParaRPr/>
          </a:p>
        </p:txBody>
      </p:sp>
      <p:pic>
        <p:nvPicPr>
          <p:cNvPr descr="https://scontent.famm3-1.fna.fbcdn.net/v/t1.15752-9/68652399_1151760868360320_2174375567816654848_n.jpg?_nc_cat=108&amp;_nc_eui2=AeFRvKkYnXe8Gayw2MVT4-kqVZTbDscOLYMLiaSgdVQJ_qB1e6Jbamz-fR5selGasikdsnaQPB5DFb520uf2wtmx9IoznUCPQQznHk6WjjNmcA&amp;_nc_oc=AQkWuSRGbdifsoulP8y9o6tlDmeEH5ekPRV95nqBCDd6fU_60f6CvnafATXyvzIcwbI&amp;_nc_ht=scontent.famm3-1.fna&amp;oh=767c14f3fe40e796b81e59dc202198ef&amp;oe=5DE1D8C6" id="3175" name="Google Shape;3175;p372"/>
          <p:cNvPicPr preferRelativeResize="0"/>
          <p:nvPr/>
        </p:nvPicPr>
        <p:blipFill rotWithShape="1">
          <a:blip r:embed="rId3">
            <a:alphaModFix/>
          </a:blip>
          <a:srcRect b="9431" l="0" r="0" t="20420"/>
          <a:stretch/>
        </p:blipFill>
        <p:spPr>
          <a:xfrm>
            <a:off x="8136063" y="1305026"/>
            <a:ext cx="3217737" cy="1360353"/>
          </a:xfrm>
          <a:prstGeom prst="rect">
            <a:avLst/>
          </a:prstGeom>
          <a:noFill/>
          <a:ln>
            <a:noFill/>
          </a:ln>
        </p:spPr>
      </p:pic>
    </p:spTree>
  </p:cSld>
  <p:clrMapOvr>
    <a:masterClrMapping/>
  </p:clrMapOvr>
</p:sld>
</file>

<file path=ppt/slides/slide4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9" name="Shape 3179"/>
        <p:cNvGrpSpPr/>
        <p:nvPr/>
      </p:nvGrpSpPr>
      <p:grpSpPr>
        <a:xfrm>
          <a:off x="0" y="0"/>
          <a:ext cx="0" cy="0"/>
          <a:chOff x="0" y="0"/>
          <a:chExt cx="0" cy="0"/>
        </a:xfrm>
      </p:grpSpPr>
      <p:sp>
        <p:nvSpPr>
          <p:cNvPr id="3180" name="Google Shape;3180;p373"/>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Station 5</a:t>
            </a:r>
            <a:endParaRPr/>
          </a:p>
        </p:txBody>
      </p:sp>
      <p:sp>
        <p:nvSpPr>
          <p:cNvPr id="3181" name="Google Shape;3181;p373"/>
          <p:cNvSpPr txBox="1"/>
          <p:nvPr>
            <p:ph idx="1" type="body"/>
          </p:nvPr>
        </p:nvSpPr>
        <p:spPr>
          <a:xfrm>
            <a:off x="838200" y="1305026"/>
            <a:ext cx="6700735" cy="4871938"/>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rgbClr val="45515E"/>
              </a:buClr>
              <a:buSzPts val="2800"/>
              <a:buChar char="❖"/>
            </a:pPr>
            <a:r>
              <a:rPr b="1" lang="en-US"/>
              <a:t>What are the labeled structure ?</a:t>
            </a:r>
            <a:endParaRPr/>
          </a:p>
          <a:p>
            <a:pPr indent="-514350" lvl="1" marL="971550" rtl="0" algn="l">
              <a:lnSpc>
                <a:spcPct val="90000"/>
              </a:lnSpc>
              <a:spcBef>
                <a:spcPts val="500"/>
              </a:spcBef>
              <a:spcAft>
                <a:spcPts val="0"/>
              </a:spcAft>
              <a:buClr>
                <a:srgbClr val="45515E"/>
              </a:buClr>
              <a:buSzPts val="2400"/>
              <a:buFont typeface="Calibri"/>
              <a:buAutoNum type="arabicPeriod"/>
            </a:pPr>
            <a:r>
              <a:rPr lang="en-US"/>
              <a:t>Cystocele !?</a:t>
            </a:r>
            <a:endParaRPr/>
          </a:p>
          <a:p>
            <a:pPr indent="-514350" lvl="1" marL="971550" rtl="0" algn="l">
              <a:lnSpc>
                <a:spcPct val="90000"/>
              </a:lnSpc>
              <a:spcBef>
                <a:spcPts val="500"/>
              </a:spcBef>
              <a:spcAft>
                <a:spcPts val="0"/>
              </a:spcAft>
              <a:buClr>
                <a:srgbClr val="45515E"/>
              </a:buClr>
              <a:buSzPts val="2400"/>
              <a:buFont typeface="Calibri"/>
              <a:buAutoNum type="arabicPeriod"/>
            </a:pPr>
            <a:r>
              <a:rPr lang="en-US"/>
              <a:t>Bladder</a:t>
            </a:r>
            <a:endParaRPr/>
          </a:p>
          <a:p>
            <a:pPr indent="-514350" lvl="1" marL="971550" rtl="0" algn="l">
              <a:lnSpc>
                <a:spcPct val="90000"/>
              </a:lnSpc>
              <a:spcBef>
                <a:spcPts val="500"/>
              </a:spcBef>
              <a:spcAft>
                <a:spcPts val="0"/>
              </a:spcAft>
              <a:buClr>
                <a:srgbClr val="45515E"/>
              </a:buClr>
              <a:buSzPts val="2400"/>
              <a:buFont typeface="Calibri"/>
              <a:buAutoNum type="arabicPeriod"/>
            </a:pPr>
            <a:r>
              <a:rPr lang="en-US"/>
              <a:t>Uterus</a:t>
            </a:r>
            <a:endParaRPr/>
          </a:p>
          <a:p>
            <a:pPr indent="-514350" lvl="1" marL="971550" rtl="0" algn="l">
              <a:lnSpc>
                <a:spcPct val="90000"/>
              </a:lnSpc>
              <a:spcBef>
                <a:spcPts val="500"/>
              </a:spcBef>
              <a:spcAft>
                <a:spcPts val="0"/>
              </a:spcAft>
              <a:buClr>
                <a:srgbClr val="45515E"/>
              </a:buClr>
              <a:buSzPts val="2400"/>
              <a:buFont typeface="Calibri"/>
              <a:buAutoNum type="arabicPeriod"/>
            </a:pPr>
            <a:r>
              <a:rPr lang="en-US"/>
              <a:t>Peroneal body</a:t>
            </a:r>
            <a:endParaRPr/>
          </a:p>
          <a:p>
            <a:pPr indent="-514350" lvl="1" marL="971550" rtl="0" algn="l">
              <a:lnSpc>
                <a:spcPct val="90000"/>
              </a:lnSpc>
              <a:spcBef>
                <a:spcPts val="500"/>
              </a:spcBef>
              <a:spcAft>
                <a:spcPts val="0"/>
              </a:spcAft>
              <a:buClr>
                <a:srgbClr val="45515E"/>
              </a:buClr>
              <a:buSzPts val="2400"/>
              <a:buFont typeface="Calibri"/>
              <a:buAutoNum type="arabicPeriod"/>
            </a:pPr>
            <a:r>
              <a:rPr lang="en-US"/>
              <a:t>Rectum</a:t>
            </a:r>
            <a:endParaRPr/>
          </a:p>
          <a:p>
            <a:pPr indent="-228600" lvl="0" marL="228600" rtl="0" algn="l">
              <a:lnSpc>
                <a:spcPct val="90000"/>
              </a:lnSpc>
              <a:spcBef>
                <a:spcPts val="1000"/>
              </a:spcBef>
              <a:spcAft>
                <a:spcPts val="0"/>
              </a:spcAft>
              <a:buClr>
                <a:srgbClr val="45515E"/>
              </a:buClr>
              <a:buSzPts val="2800"/>
              <a:buChar char="❖"/>
            </a:pPr>
            <a:r>
              <a:rPr b="1" lang="en-US"/>
              <a:t>what are the symptoms ?</a:t>
            </a:r>
            <a:endParaRPr/>
          </a:p>
          <a:p>
            <a:pPr indent="-457200" lvl="1" marL="914400" rtl="0" algn="l">
              <a:lnSpc>
                <a:spcPct val="90000"/>
              </a:lnSpc>
              <a:spcBef>
                <a:spcPts val="500"/>
              </a:spcBef>
              <a:spcAft>
                <a:spcPts val="0"/>
              </a:spcAft>
              <a:buClr>
                <a:srgbClr val="45515E"/>
              </a:buClr>
              <a:buSzPts val="2400"/>
              <a:buFont typeface="Calibri"/>
              <a:buAutoNum type="arabicPeriod"/>
            </a:pPr>
            <a:r>
              <a:rPr lang="en-US"/>
              <a:t>Feeling of pelvic heaviness or pelvic pressure</a:t>
            </a:r>
            <a:endParaRPr/>
          </a:p>
          <a:p>
            <a:pPr indent="-457200" lvl="1" marL="914400" rtl="0" algn="l">
              <a:lnSpc>
                <a:spcPct val="90000"/>
              </a:lnSpc>
              <a:spcBef>
                <a:spcPts val="500"/>
              </a:spcBef>
              <a:spcAft>
                <a:spcPts val="0"/>
              </a:spcAft>
              <a:buClr>
                <a:srgbClr val="45515E"/>
              </a:buClr>
              <a:buSzPts val="2400"/>
              <a:buFont typeface="Calibri"/>
              <a:buAutoNum type="arabicPeriod"/>
            </a:pPr>
            <a:r>
              <a:rPr lang="en-US"/>
              <a:t>Lump protruding from the vagina</a:t>
            </a:r>
            <a:endParaRPr/>
          </a:p>
          <a:p>
            <a:pPr indent="-457200" lvl="1" marL="914400" rtl="0" algn="l">
              <a:lnSpc>
                <a:spcPct val="90000"/>
              </a:lnSpc>
              <a:spcBef>
                <a:spcPts val="500"/>
              </a:spcBef>
              <a:spcAft>
                <a:spcPts val="0"/>
              </a:spcAft>
              <a:buClr>
                <a:srgbClr val="45515E"/>
              </a:buClr>
              <a:buSzPts val="2400"/>
              <a:buFont typeface="Calibri"/>
              <a:buAutoNum type="arabicPeriod"/>
            </a:pPr>
            <a:r>
              <a:rPr lang="en-US"/>
              <a:t>Lower abdominal and back pain</a:t>
            </a:r>
            <a:endParaRPr/>
          </a:p>
          <a:p>
            <a:pPr indent="-457200" lvl="1" marL="914400" rtl="0" algn="l">
              <a:lnSpc>
                <a:spcPct val="90000"/>
              </a:lnSpc>
              <a:spcBef>
                <a:spcPts val="500"/>
              </a:spcBef>
              <a:spcAft>
                <a:spcPts val="0"/>
              </a:spcAft>
              <a:buClr>
                <a:srgbClr val="45515E"/>
              </a:buClr>
              <a:buSzPts val="2400"/>
              <a:buFont typeface="Calibri"/>
              <a:buAutoNum type="arabicPeriod"/>
            </a:pPr>
            <a:r>
              <a:rPr lang="en-US"/>
              <a:t>Frequency and Urgency</a:t>
            </a:r>
            <a:endParaRPr/>
          </a:p>
          <a:p>
            <a:pPr indent="-457200" lvl="1" marL="914400" rtl="0" algn="l">
              <a:lnSpc>
                <a:spcPct val="90000"/>
              </a:lnSpc>
              <a:spcBef>
                <a:spcPts val="500"/>
              </a:spcBef>
              <a:spcAft>
                <a:spcPts val="0"/>
              </a:spcAft>
              <a:buClr>
                <a:srgbClr val="45515E"/>
              </a:buClr>
              <a:buSzPts val="2400"/>
              <a:buFont typeface="Calibri"/>
              <a:buAutoNum type="arabicPeriod"/>
            </a:pPr>
            <a:r>
              <a:rPr lang="en-US"/>
              <a:t>Stress incontinence</a:t>
            </a:r>
            <a:endParaRPr/>
          </a:p>
        </p:txBody>
      </p:sp>
      <p:pic>
        <p:nvPicPr>
          <p:cNvPr id="3182" name="Google Shape;3182;p373"/>
          <p:cNvPicPr preferRelativeResize="0"/>
          <p:nvPr/>
        </p:nvPicPr>
        <p:blipFill rotWithShape="1">
          <a:blip r:embed="rId3">
            <a:alphaModFix/>
          </a:blip>
          <a:srcRect b="0" l="0" r="0" t="0"/>
          <a:stretch/>
        </p:blipFill>
        <p:spPr>
          <a:xfrm>
            <a:off x="6863484" y="1305027"/>
            <a:ext cx="4490316" cy="2605492"/>
          </a:xfrm>
          <a:prstGeom prst="rect">
            <a:avLst/>
          </a:prstGeom>
          <a:noFill/>
          <a:ln>
            <a:noFill/>
          </a:ln>
        </p:spPr>
      </p:pic>
    </p:spTree>
  </p:cSld>
  <p:clrMapOvr>
    <a:masterClrMapping/>
  </p:clrMapOvr>
</p:sld>
</file>

<file path=ppt/slides/slide4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6" name="Shape 3186"/>
        <p:cNvGrpSpPr/>
        <p:nvPr/>
      </p:nvGrpSpPr>
      <p:grpSpPr>
        <a:xfrm>
          <a:off x="0" y="0"/>
          <a:ext cx="0" cy="0"/>
          <a:chOff x="0" y="0"/>
          <a:chExt cx="0" cy="0"/>
        </a:xfrm>
      </p:grpSpPr>
      <p:sp>
        <p:nvSpPr>
          <p:cNvPr id="3187" name="Google Shape;3187;p374"/>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Station Cont.</a:t>
            </a:r>
            <a:endParaRPr/>
          </a:p>
        </p:txBody>
      </p:sp>
      <p:sp>
        <p:nvSpPr>
          <p:cNvPr id="3188" name="Google Shape;3188;p374"/>
          <p:cNvSpPr txBox="1"/>
          <p:nvPr>
            <p:ph idx="1" type="body"/>
          </p:nvPr>
        </p:nvSpPr>
        <p:spPr>
          <a:xfrm>
            <a:off x="838200" y="1234246"/>
            <a:ext cx="7149401" cy="48719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000"/>
              <a:buChar char="❖"/>
            </a:pPr>
            <a:r>
              <a:rPr b="1" lang="en-US" sz="2000"/>
              <a:t>which pop-q describes patient A ?</a:t>
            </a:r>
            <a:r>
              <a:rPr lang="en-US" sz="2000"/>
              <a:t> (anterior wall   prolapse ) , </a:t>
            </a:r>
            <a:r>
              <a:rPr lang="en-US" sz="2000">
                <a:solidFill>
                  <a:srgbClr val="FF0000"/>
                </a:solidFill>
              </a:rPr>
              <a:t>none of the pic regarded as Anterior vaginal wall prolapse</a:t>
            </a:r>
            <a:endParaRPr b="1" sz="2000">
              <a:solidFill>
                <a:srgbClr val="FF0000"/>
              </a:solidFill>
            </a:endParaRPr>
          </a:p>
          <a:p>
            <a:pPr indent="-228600" lvl="0" marL="228600" rtl="0" algn="l">
              <a:lnSpc>
                <a:spcPct val="90000"/>
              </a:lnSpc>
              <a:spcBef>
                <a:spcPts val="1000"/>
              </a:spcBef>
              <a:spcAft>
                <a:spcPts val="0"/>
              </a:spcAft>
              <a:buClr>
                <a:srgbClr val="45515E"/>
              </a:buClr>
              <a:buSzPts val="2000"/>
              <a:buChar char="❖"/>
            </a:pPr>
            <a:r>
              <a:rPr b="1" lang="en-US" sz="2000"/>
              <a:t>what is the treatment ?</a:t>
            </a:r>
            <a:endParaRPr/>
          </a:p>
          <a:p>
            <a:pPr indent="-228600" lvl="0" marL="228600" rtl="0" algn="l">
              <a:lnSpc>
                <a:spcPct val="90000"/>
              </a:lnSpc>
              <a:spcBef>
                <a:spcPts val="1000"/>
              </a:spcBef>
              <a:spcAft>
                <a:spcPts val="0"/>
              </a:spcAft>
              <a:buClr>
                <a:srgbClr val="45515E"/>
              </a:buClr>
              <a:buSzPts val="2000"/>
              <a:buFont typeface="Courier New"/>
              <a:buChar char="o"/>
            </a:pPr>
            <a:r>
              <a:rPr lang="en-US" sz="2000"/>
              <a:t>anterior colporrhaphy  </a:t>
            </a:r>
            <a:endParaRPr/>
          </a:p>
          <a:p>
            <a:pPr indent="-228600" lvl="0" marL="228600" rtl="0" algn="l">
              <a:lnSpc>
                <a:spcPct val="90000"/>
              </a:lnSpc>
              <a:spcBef>
                <a:spcPts val="1000"/>
              </a:spcBef>
              <a:spcAft>
                <a:spcPts val="0"/>
              </a:spcAft>
              <a:buClr>
                <a:srgbClr val="45515E"/>
              </a:buClr>
              <a:buSzPts val="2000"/>
              <a:buChar char="❖"/>
            </a:pPr>
            <a:r>
              <a:rPr b="1" lang="en-US" sz="2000"/>
              <a:t>what symptoms according to pop-q pic C? </a:t>
            </a:r>
            <a:endParaRPr/>
          </a:p>
          <a:p>
            <a:pPr indent="-228600" lvl="0" marL="228600" rtl="0" algn="l">
              <a:lnSpc>
                <a:spcPct val="90000"/>
              </a:lnSpc>
              <a:spcBef>
                <a:spcPts val="1000"/>
              </a:spcBef>
              <a:spcAft>
                <a:spcPts val="0"/>
              </a:spcAft>
              <a:buClr>
                <a:srgbClr val="45515E"/>
              </a:buClr>
              <a:buSzPts val="2000"/>
              <a:buFont typeface="Courier New"/>
              <a:buChar char="o"/>
            </a:pPr>
            <a:r>
              <a:rPr lang="en-US" sz="2000"/>
              <a:t>GI symptoms  :incomplete bowel emptying, constipation.</a:t>
            </a:r>
            <a:endParaRPr/>
          </a:p>
          <a:p>
            <a:pPr indent="-228600" lvl="0" marL="228600" rtl="0" algn="l">
              <a:lnSpc>
                <a:spcPct val="90000"/>
              </a:lnSpc>
              <a:spcBef>
                <a:spcPts val="1000"/>
              </a:spcBef>
              <a:spcAft>
                <a:spcPts val="0"/>
              </a:spcAft>
              <a:buClr>
                <a:srgbClr val="8296B0"/>
              </a:buClr>
              <a:buSzPts val="2000"/>
              <a:buFont typeface="Courier New"/>
              <a:buChar char="o"/>
            </a:pPr>
            <a:r>
              <a:rPr lang="en-US" sz="2000">
                <a:solidFill>
                  <a:srgbClr val="8296B0"/>
                </a:solidFill>
              </a:rPr>
              <a:t>Total hysterectomy was done </a:t>
            </a:r>
            <a:endParaRPr/>
          </a:p>
        </p:txBody>
      </p:sp>
      <p:pic>
        <p:nvPicPr>
          <p:cNvPr descr="133418036_203249328076835_2001752958901384328_n.jpg" id="3189" name="Google Shape;3189;p374"/>
          <p:cNvPicPr preferRelativeResize="0"/>
          <p:nvPr/>
        </p:nvPicPr>
        <p:blipFill rotWithShape="1">
          <a:blip r:embed="rId3">
            <a:alphaModFix/>
          </a:blip>
          <a:srcRect b="18638" l="0" r="0" t="15523"/>
          <a:stretch/>
        </p:blipFill>
        <p:spPr>
          <a:xfrm>
            <a:off x="7690493" y="1247559"/>
            <a:ext cx="2104188" cy="2503028"/>
          </a:xfrm>
          <a:prstGeom prst="rect">
            <a:avLst/>
          </a:prstGeom>
          <a:noFill/>
          <a:ln>
            <a:noFill/>
          </a:ln>
        </p:spPr>
      </p:pic>
      <p:pic>
        <p:nvPicPr>
          <p:cNvPr descr="C:\Users\user\Desktop\hghg.png" id="3190" name="Google Shape;3190;p374"/>
          <p:cNvPicPr preferRelativeResize="0"/>
          <p:nvPr/>
        </p:nvPicPr>
        <p:blipFill rotWithShape="1">
          <a:blip r:embed="rId4">
            <a:alphaModFix/>
          </a:blip>
          <a:srcRect b="732" l="11429" r="10177" t="-732"/>
          <a:stretch/>
        </p:blipFill>
        <p:spPr>
          <a:xfrm>
            <a:off x="9807185" y="1223788"/>
            <a:ext cx="2505131" cy="2339645"/>
          </a:xfrm>
          <a:prstGeom prst="rect">
            <a:avLst/>
          </a:prstGeom>
          <a:noFill/>
          <a:ln>
            <a:noFill/>
          </a:ln>
        </p:spPr>
      </p:pic>
      <p:pic>
        <p:nvPicPr>
          <p:cNvPr descr="C:\Users\user\Desktop\557.jpg" id="3191" name="Google Shape;3191;p374"/>
          <p:cNvPicPr preferRelativeResize="0"/>
          <p:nvPr/>
        </p:nvPicPr>
        <p:blipFill rotWithShape="1">
          <a:blip r:embed="rId5">
            <a:alphaModFix/>
          </a:blip>
          <a:srcRect b="18174" l="0" r="0" t="-1"/>
          <a:stretch/>
        </p:blipFill>
        <p:spPr>
          <a:xfrm>
            <a:off x="7675932" y="3778187"/>
            <a:ext cx="4257675" cy="2058514"/>
          </a:xfrm>
          <a:prstGeom prst="rect">
            <a:avLst/>
          </a:prstGeom>
          <a:noFill/>
          <a:ln>
            <a:noFill/>
          </a:ln>
        </p:spPr>
      </p:pic>
      <p:sp>
        <p:nvSpPr>
          <p:cNvPr id="3192" name="Google Shape;3192;p374"/>
          <p:cNvSpPr txBox="1"/>
          <p:nvPr/>
        </p:nvSpPr>
        <p:spPr>
          <a:xfrm>
            <a:off x="9358313" y="5799509"/>
            <a:ext cx="1600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45505D"/>
                </a:solidFill>
                <a:latin typeface="Calibri"/>
                <a:ea typeface="Calibri"/>
                <a:cs typeface="Calibri"/>
                <a:sym typeface="Calibri"/>
              </a:rPr>
              <a:t>C</a:t>
            </a:r>
            <a:endParaRPr/>
          </a:p>
        </p:txBody>
      </p:sp>
      <p:sp>
        <p:nvSpPr>
          <p:cNvPr id="3193" name="Google Shape;3193;p374"/>
          <p:cNvSpPr txBox="1"/>
          <p:nvPr/>
        </p:nvSpPr>
        <p:spPr>
          <a:xfrm>
            <a:off x="8181976" y="3175403"/>
            <a:ext cx="1600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45505D"/>
                </a:solidFill>
                <a:latin typeface="Calibri"/>
                <a:ea typeface="Calibri"/>
                <a:cs typeface="Calibri"/>
                <a:sym typeface="Calibri"/>
              </a:rPr>
              <a:t>A</a:t>
            </a:r>
            <a:endParaRPr/>
          </a:p>
        </p:txBody>
      </p:sp>
      <p:sp>
        <p:nvSpPr>
          <p:cNvPr id="3194" name="Google Shape;3194;p374"/>
          <p:cNvSpPr txBox="1"/>
          <p:nvPr/>
        </p:nvSpPr>
        <p:spPr>
          <a:xfrm>
            <a:off x="10613232" y="3138211"/>
            <a:ext cx="1600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45505D"/>
                </a:solidFill>
                <a:latin typeface="Calibri"/>
                <a:ea typeface="Calibri"/>
                <a:cs typeface="Calibri"/>
                <a:sym typeface="Calibri"/>
              </a:rPr>
              <a:t>B</a:t>
            </a:r>
            <a:endParaRPr/>
          </a:p>
        </p:txBody>
      </p:sp>
      <p:pic>
        <p:nvPicPr>
          <p:cNvPr descr="444.png" id="3195" name="Google Shape;3195;p374"/>
          <p:cNvPicPr preferRelativeResize="0"/>
          <p:nvPr/>
        </p:nvPicPr>
        <p:blipFill rotWithShape="1">
          <a:blip r:embed="rId6">
            <a:alphaModFix/>
          </a:blip>
          <a:srcRect b="0" l="0" r="0" t="0"/>
          <a:stretch/>
        </p:blipFill>
        <p:spPr>
          <a:xfrm>
            <a:off x="579862" y="3820711"/>
            <a:ext cx="6837732" cy="2563573"/>
          </a:xfrm>
          <a:prstGeom prst="rect">
            <a:avLst/>
          </a:prstGeom>
          <a:noFill/>
          <a:ln>
            <a:noFill/>
          </a:ln>
        </p:spPr>
      </p:pic>
      <p:sp>
        <p:nvSpPr>
          <p:cNvPr id="3196" name="Google Shape;3196;p374"/>
          <p:cNvSpPr txBox="1"/>
          <p:nvPr/>
        </p:nvSpPr>
        <p:spPr>
          <a:xfrm>
            <a:off x="2795587" y="6240184"/>
            <a:ext cx="2681287"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45505D"/>
                </a:solidFill>
                <a:latin typeface="Calibri"/>
                <a:ea typeface="Calibri"/>
                <a:cs typeface="Calibri"/>
                <a:sym typeface="Calibri"/>
              </a:rPr>
              <a:t>Patient A</a:t>
            </a:r>
            <a:endParaRPr/>
          </a:p>
        </p:txBody>
      </p:sp>
    </p:spTree>
  </p:cSld>
  <p:clrMapOvr>
    <a:masterClrMapping/>
  </p:clrMapOvr>
</p:sld>
</file>

<file path=ppt/slides/slide4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0" name="Shape 3200"/>
        <p:cNvGrpSpPr/>
        <p:nvPr/>
      </p:nvGrpSpPr>
      <p:grpSpPr>
        <a:xfrm>
          <a:off x="0" y="0"/>
          <a:ext cx="0" cy="0"/>
          <a:chOff x="0" y="0"/>
          <a:chExt cx="0" cy="0"/>
        </a:xfrm>
      </p:grpSpPr>
      <p:sp>
        <p:nvSpPr>
          <p:cNvPr id="3201" name="Google Shape;3201;p375"/>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Station Cont.</a:t>
            </a:r>
            <a:endParaRPr/>
          </a:p>
        </p:txBody>
      </p:sp>
      <p:sp>
        <p:nvSpPr>
          <p:cNvPr id="3202" name="Google Shape;3202;p375"/>
          <p:cNvSpPr txBox="1"/>
          <p:nvPr>
            <p:ph idx="1" type="body"/>
          </p:nvPr>
        </p:nvSpPr>
        <p:spPr>
          <a:xfrm>
            <a:off x="851333" y="1219958"/>
            <a:ext cx="6172163" cy="48719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400"/>
              <a:buChar char="❖"/>
            </a:pPr>
            <a:r>
              <a:rPr b="1" lang="en-US" sz="2400"/>
              <a:t>what is the treatment for patient pop-q A if she is 60 years (in pop-q it was procedentia ) ? </a:t>
            </a:r>
            <a:endParaRPr/>
          </a:p>
          <a:p>
            <a:pPr indent="-228600" lvl="1" marL="685800" rtl="0" algn="l">
              <a:lnSpc>
                <a:spcPct val="90000"/>
              </a:lnSpc>
              <a:spcBef>
                <a:spcPts val="500"/>
              </a:spcBef>
              <a:spcAft>
                <a:spcPts val="0"/>
              </a:spcAft>
              <a:buClr>
                <a:srgbClr val="45515E"/>
              </a:buClr>
              <a:buSzPts val="2000"/>
              <a:buChar char="o"/>
            </a:pPr>
            <a:r>
              <a:rPr b="1" lang="en-US" sz="2000">
                <a:latin typeface="Arial"/>
                <a:ea typeface="Arial"/>
                <a:cs typeface="Arial"/>
                <a:sym typeface="Arial"/>
              </a:rPr>
              <a:t>Vaginal hysterectomy:</a:t>
            </a:r>
            <a:r>
              <a:rPr lang="en-US" sz="2000">
                <a:latin typeface="Arial"/>
                <a:ea typeface="Arial"/>
                <a:cs typeface="Arial"/>
                <a:sym typeface="Arial"/>
              </a:rPr>
              <a:t> in elderly patients and those who completed the family or with other uterine or cervical pathology</a:t>
            </a:r>
            <a:r>
              <a:rPr lang="en-US" sz="2000" u="sng">
                <a:latin typeface="Arial"/>
                <a:ea typeface="Arial"/>
                <a:cs typeface="Arial"/>
                <a:sym typeface="Arial"/>
              </a:rPr>
              <a:t>. Adequate vault support of the utero-sacral ligement or the sacrospinous ligament (SSL fixation) is needed.</a:t>
            </a:r>
            <a:endParaRPr/>
          </a:p>
          <a:p>
            <a:pPr indent="-228600" lvl="1" marL="685800" rtl="0" algn="l">
              <a:lnSpc>
                <a:spcPct val="90000"/>
              </a:lnSpc>
              <a:spcBef>
                <a:spcPts val="500"/>
              </a:spcBef>
              <a:spcAft>
                <a:spcPts val="0"/>
              </a:spcAft>
              <a:buClr>
                <a:srgbClr val="45515E"/>
              </a:buClr>
              <a:buSzPts val="2000"/>
              <a:buChar char="o"/>
            </a:pPr>
            <a:r>
              <a:rPr lang="en-US" sz="2000"/>
              <a:t>if decubitus ulcer is found then local estrogen (improve the healing ) for 7 days should be used .</a:t>
            </a:r>
            <a:endParaRPr/>
          </a:p>
          <a:p>
            <a:pPr indent="-76200" lvl="0" marL="228600" rtl="0" algn="l">
              <a:lnSpc>
                <a:spcPct val="90000"/>
              </a:lnSpc>
              <a:spcBef>
                <a:spcPts val="1000"/>
              </a:spcBef>
              <a:spcAft>
                <a:spcPts val="0"/>
              </a:spcAft>
              <a:buClr>
                <a:srgbClr val="45515E"/>
              </a:buClr>
              <a:buSzPts val="2400"/>
              <a:buFont typeface="Courier New"/>
              <a:buNone/>
            </a:pPr>
            <a:r>
              <a:t/>
            </a:r>
            <a:endParaRPr sz="2400"/>
          </a:p>
        </p:txBody>
      </p:sp>
      <p:pic>
        <p:nvPicPr>
          <p:cNvPr descr="133418036_203249328076835_2001752958901384328_n.jpg" id="3203" name="Google Shape;3203;p375"/>
          <p:cNvPicPr preferRelativeResize="0"/>
          <p:nvPr/>
        </p:nvPicPr>
        <p:blipFill rotWithShape="1">
          <a:blip r:embed="rId3">
            <a:alphaModFix/>
          </a:blip>
          <a:srcRect b="18638" l="0" r="0" t="15523"/>
          <a:stretch/>
        </p:blipFill>
        <p:spPr>
          <a:xfrm>
            <a:off x="7299974" y="1275159"/>
            <a:ext cx="2104188" cy="2503028"/>
          </a:xfrm>
          <a:prstGeom prst="rect">
            <a:avLst/>
          </a:prstGeom>
          <a:noFill/>
          <a:ln>
            <a:noFill/>
          </a:ln>
        </p:spPr>
      </p:pic>
      <p:pic>
        <p:nvPicPr>
          <p:cNvPr descr="C:\Users\user\Desktop\hghg.png" id="3204" name="Google Shape;3204;p375"/>
          <p:cNvPicPr preferRelativeResize="0"/>
          <p:nvPr/>
        </p:nvPicPr>
        <p:blipFill rotWithShape="1">
          <a:blip r:embed="rId4">
            <a:alphaModFix/>
          </a:blip>
          <a:srcRect b="732" l="11429" r="10177" t="-732"/>
          <a:stretch/>
        </p:blipFill>
        <p:spPr>
          <a:xfrm>
            <a:off x="9526721" y="1219958"/>
            <a:ext cx="2505131" cy="2339645"/>
          </a:xfrm>
          <a:prstGeom prst="rect">
            <a:avLst/>
          </a:prstGeom>
          <a:noFill/>
          <a:ln>
            <a:noFill/>
          </a:ln>
        </p:spPr>
      </p:pic>
      <p:pic>
        <p:nvPicPr>
          <p:cNvPr descr="C:\Users\user\Desktop\557.jpg" id="3205" name="Google Shape;3205;p375"/>
          <p:cNvPicPr preferRelativeResize="0"/>
          <p:nvPr/>
        </p:nvPicPr>
        <p:blipFill rotWithShape="1">
          <a:blip r:embed="rId5">
            <a:alphaModFix/>
          </a:blip>
          <a:srcRect b="18174" l="0" r="0" t="-1"/>
          <a:stretch/>
        </p:blipFill>
        <p:spPr>
          <a:xfrm>
            <a:off x="7510462" y="3860753"/>
            <a:ext cx="4257675" cy="2058514"/>
          </a:xfrm>
          <a:prstGeom prst="rect">
            <a:avLst/>
          </a:prstGeom>
          <a:noFill/>
          <a:ln>
            <a:noFill/>
          </a:ln>
        </p:spPr>
      </p:pic>
      <p:sp>
        <p:nvSpPr>
          <p:cNvPr id="3206" name="Google Shape;3206;p375"/>
          <p:cNvSpPr txBox="1"/>
          <p:nvPr/>
        </p:nvSpPr>
        <p:spPr>
          <a:xfrm>
            <a:off x="9358313" y="5799509"/>
            <a:ext cx="1600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45505D"/>
                </a:solidFill>
                <a:latin typeface="Calibri"/>
                <a:ea typeface="Calibri"/>
                <a:cs typeface="Calibri"/>
                <a:sym typeface="Calibri"/>
              </a:rPr>
              <a:t>C</a:t>
            </a:r>
            <a:endParaRPr/>
          </a:p>
        </p:txBody>
      </p:sp>
      <p:sp>
        <p:nvSpPr>
          <p:cNvPr id="3207" name="Google Shape;3207;p375"/>
          <p:cNvSpPr txBox="1"/>
          <p:nvPr/>
        </p:nvSpPr>
        <p:spPr>
          <a:xfrm>
            <a:off x="8181976" y="3175403"/>
            <a:ext cx="1600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45505D"/>
                </a:solidFill>
                <a:latin typeface="Calibri"/>
                <a:ea typeface="Calibri"/>
                <a:cs typeface="Calibri"/>
                <a:sym typeface="Calibri"/>
              </a:rPr>
              <a:t>A</a:t>
            </a:r>
            <a:endParaRPr/>
          </a:p>
        </p:txBody>
      </p:sp>
      <p:sp>
        <p:nvSpPr>
          <p:cNvPr id="3208" name="Google Shape;3208;p375"/>
          <p:cNvSpPr txBox="1"/>
          <p:nvPr/>
        </p:nvSpPr>
        <p:spPr>
          <a:xfrm>
            <a:off x="10613232" y="3138211"/>
            <a:ext cx="16002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45505D"/>
                </a:solidFill>
                <a:latin typeface="Calibri"/>
                <a:ea typeface="Calibri"/>
                <a:cs typeface="Calibri"/>
                <a:sym typeface="Calibri"/>
              </a:rPr>
              <a:t>B</a:t>
            </a:r>
            <a:endParaRPr/>
          </a:p>
        </p:txBody>
      </p:sp>
      <p:sp>
        <p:nvSpPr>
          <p:cNvPr id="3209" name="Google Shape;3209;p375"/>
          <p:cNvSpPr txBox="1"/>
          <p:nvPr/>
        </p:nvSpPr>
        <p:spPr>
          <a:xfrm>
            <a:off x="1068017" y="5321743"/>
            <a:ext cx="6442445"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FF0000"/>
                </a:solidFill>
                <a:latin typeface="Calibri"/>
                <a:ea typeface="Calibri"/>
                <a:cs typeface="Calibri"/>
                <a:sym typeface="Calibri"/>
              </a:rPr>
              <a:t>Note</a:t>
            </a:r>
            <a:r>
              <a:rPr lang="en-US" sz="1800">
                <a:solidFill>
                  <a:srgbClr val="FF0000"/>
                </a:solidFill>
                <a:latin typeface="Calibri"/>
                <a:ea typeface="Calibri"/>
                <a:cs typeface="Calibri"/>
                <a:sym typeface="Calibri"/>
              </a:rPr>
              <a:t> : الصور بالنسبة للسؤال غير متطابقين لان المريضة مش شايلة الرحم</a:t>
            </a:r>
            <a:endParaRPr sz="1800">
              <a:solidFill>
                <a:srgbClr val="FF0000"/>
              </a:solidFill>
              <a:latin typeface="Calibri"/>
              <a:ea typeface="Calibri"/>
              <a:cs typeface="Calibri"/>
              <a:sym typeface="Calibri"/>
            </a:endParaRPr>
          </a:p>
        </p:txBody>
      </p:sp>
      <p:sp>
        <p:nvSpPr>
          <p:cNvPr id="3210" name="Google Shape;3210;p375"/>
          <p:cNvSpPr/>
          <p:nvPr/>
        </p:nvSpPr>
        <p:spPr>
          <a:xfrm>
            <a:off x="9077326" y="2874253"/>
            <a:ext cx="561974" cy="712702"/>
          </a:xfrm>
          <a:prstGeom prst="ellipse">
            <a:avLst/>
          </a:prstGeom>
          <a:no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4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4" name="Shape 3214"/>
        <p:cNvGrpSpPr/>
        <p:nvPr/>
      </p:nvGrpSpPr>
      <p:grpSpPr>
        <a:xfrm>
          <a:off x="0" y="0"/>
          <a:ext cx="0" cy="0"/>
          <a:chOff x="0" y="0"/>
          <a:chExt cx="0" cy="0"/>
        </a:xfrm>
      </p:grpSpPr>
      <p:sp>
        <p:nvSpPr>
          <p:cNvPr id="3215" name="Google Shape;3215;p376"/>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Station 6</a:t>
            </a:r>
            <a:endParaRPr/>
          </a:p>
        </p:txBody>
      </p:sp>
      <p:pic>
        <p:nvPicPr>
          <p:cNvPr id="3216" name="Google Shape;3216;p376"/>
          <p:cNvPicPr preferRelativeResize="0"/>
          <p:nvPr/>
        </p:nvPicPr>
        <p:blipFill rotWithShape="1">
          <a:blip r:embed="rId3">
            <a:alphaModFix/>
          </a:blip>
          <a:srcRect b="-2410" l="6619" r="-484" t="2410"/>
          <a:stretch/>
        </p:blipFill>
        <p:spPr>
          <a:xfrm rot="-5400000">
            <a:off x="3800124" y="-1656897"/>
            <a:ext cx="4871937" cy="10795784"/>
          </a:xfrm>
          <a:prstGeom prst="rect">
            <a:avLst/>
          </a:prstGeom>
          <a:noFill/>
          <a:ln>
            <a:noFill/>
          </a:ln>
        </p:spPr>
      </p:pic>
    </p:spTree>
  </p:cSld>
  <p:clrMapOvr>
    <a:masterClrMapping/>
  </p:clrMapOvr>
</p:sld>
</file>

<file path=ppt/slides/slide4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0" name="Shape 3220"/>
        <p:cNvGrpSpPr/>
        <p:nvPr/>
      </p:nvGrpSpPr>
      <p:grpSpPr>
        <a:xfrm>
          <a:off x="0" y="0"/>
          <a:ext cx="0" cy="0"/>
          <a:chOff x="0" y="0"/>
          <a:chExt cx="0" cy="0"/>
        </a:xfrm>
      </p:grpSpPr>
      <p:sp>
        <p:nvSpPr>
          <p:cNvPr id="3221" name="Google Shape;3221;p377"/>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Station Cont.</a:t>
            </a:r>
            <a:endParaRPr/>
          </a:p>
        </p:txBody>
      </p:sp>
      <p:sp>
        <p:nvSpPr>
          <p:cNvPr id="3222" name="Google Shape;3222;p377"/>
          <p:cNvSpPr txBox="1"/>
          <p:nvPr>
            <p:ph idx="1" type="body"/>
          </p:nvPr>
        </p:nvSpPr>
        <p:spPr>
          <a:xfrm>
            <a:off x="838201" y="1304408"/>
            <a:ext cx="10515600" cy="4871938"/>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90000"/>
              </a:lnSpc>
              <a:spcBef>
                <a:spcPts val="0"/>
              </a:spcBef>
              <a:spcAft>
                <a:spcPts val="0"/>
              </a:spcAft>
              <a:buClr>
                <a:srgbClr val="45515E"/>
              </a:buClr>
              <a:buSzPts val="2800"/>
              <a:buNone/>
            </a:pPr>
            <a:r>
              <a:rPr b="1" lang="en-US"/>
              <a:t>1 - </a:t>
            </a:r>
            <a:r>
              <a:rPr lang="en-US"/>
              <a:t>Anterior vaginal wall prolapse</a:t>
            </a:r>
            <a:endParaRPr/>
          </a:p>
          <a:p>
            <a:pPr indent="0" lvl="0" marL="0" rtl="0" algn="l">
              <a:lnSpc>
                <a:spcPct val="90000"/>
              </a:lnSpc>
              <a:spcBef>
                <a:spcPts val="1000"/>
              </a:spcBef>
              <a:spcAft>
                <a:spcPts val="0"/>
              </a:spcAft>
              <a:buClr>
                <a:srgbClr val="45515E"/>
              </a:buClr>
              <a:buSzPts val="2800"/>
              <a:buNone/>
            </a:pPr>
            <a:r>
              <a:rPr b="1" lang="en-US"/>
              <a:t>2 - </a:t>
            </a:r>
            <a:r>
              <a:rPr lang="en-US"/>
              <a:t>Urinary frequency, urgency, stress incontinence) in  mild cases, voiding difficulty, urinary tract infections  , obstruction of urethra, incomplete bladder emptying and high residual volume –in grade 3-4</a:t>
            </a:r>
            <a:endParaRPr/>
          </a:p>
          <a:p>
            <a:pPr indent="0" lvl="0" marL="0" rtl="0" algn="l">
              <a:lnSpc>
                <a:spcPct val="90000"/>
              </a:lnSpc>
              <a:spcBef>
                <a:spcPts val="1000"/>
              </a:spcBef>
              <a:spcAft>
                <a:spcPts val="0"/>
              </a:spcAft>
              <a:buClr>
                <a:srgbClr val="45515E"/>
              </a:buClr>
              <a:buSzPts val="2800"/>
              <a:buNone/>
            </a:pPr>
            <a:r>
              <a:rPr b="1" lang="en-US"/>
              <a:t>3 - </a:t>
            </a:r>
            <a:r>
              <a:rPr lang="en-US"/>
              <a:t>Hystrectomy</a:t>
            </a:r>
            <a:endParaRPr/>
          </a:p>
          <a:p>
            <a:pPr indent="0" lvl="0" marL="0" rtl="0" algn="l">
              <a:lnSpc>
                <a:spcPct val="90000"/>
              </a:lnSpc>
              <a:spcBef>
                <a:spcPts val="1000"/>
              </a:spcBef>
              <a:spcAft>
                <a:spcPts val="0"/>
              </a:spcAft>
              <a:buClr>
                <a:srgbClr val="45515E"/>
              </a:buClr>
              <a:buSzPts val="2800"/>
              <a:buNone/>
            </a:pPr>
            <a:r>
              <a:rPr b="1" lang="en-US"/>
              <a:t>4 - </a:t>
            </a:r>
            <a:r>
              <a:rPr lang="en-US"/>
              <a:t>Anterior colporrhaphy</a:t>
            </a:r>
            <a:endParaRPr/>
          </a:p>
          <a:p>
            <a:pPr indent="0" lvl="0" marL="0" rtl="0" algn="l">
              <a:lnSpc>
                <a:spcPct val="90000"/>
              </a:lnSpc>
              <a:spcBef>
                <a:spcPts val="1000"/>
              </a:spcBef>
              <a:spcAft>
                <a:spcPts val="0"/>
              </a:spcAft>
              <a:buClr>
                <a:srgbClr val="45515E"/>
              </a:buClr>
              <a:buSzPts val="2800"/>
              <a:buNone/>
            </a:pPr>
            <a:r>
              <a:rPr b="1" lang="en-US"/>
              <a:t>5 :</a:t>
            </a:r>
            <a:endParaRPr/>
          </a:p>
          <a:p>
            <a:pPr indent="-228600" lvl="1" marL="685800" rtl="0" algn="l">
              <a:lnSpc>
                <a:spcPct val="90000"/>
              </a:lnSpc>
              <a:spcBef>
                <a:spcPts val="500"/>
              </a:spcBef>
              <a:spcAft>
                <a:spcPts val="0"/>
              </a:spcAft>
              <a:buClr>
                <a:srgbClr val="45515E"/>
              </a:buClr>
              <a:buSzPts val="2400"/>
              <a:buChar char="o"/>
            </a:pPr>
            <a:r>
              <a:rPr lang="en-US"/>
              <a:t>Gh: (Genital hiatus )Mid point of external urethral orifice  and posterior vagainal  forchetee</a:t>
            </a:r>
            <a:endParaRPr/>
          </a:p>
          <a:p>
            <a:pPr indent="-228600" lvl="1" marL="685800" rtl="0" algn="l">
              <a:lnSpc>
                <a:spcPct val="90000"/>
              </a:lnSpc>
              <a:spcBef>
                <a:spcPts val="500"/>
              </a:spcBef>
              <a:spcAft>
                <a:spcPts val="0"/>
              </a:spcAft>
              <a:buClr>
                <a:srgbClr val="45515E"/>
              </a:buClr>
              <a:buSzPts val="2400"/>
              <a:buChar char="o"/>
            </a:pPr>
            <a:r>
              <a:rPr lang="en-US"/>
              <a:t>C: Anteror lip of cevix ,cuff in case of hysterectomy(cervix)</a:t>
            </a:r>
            <a:endParaRPr/>
          </a:p>
          <a:p>
            <a:pPr indent="-228600" lvl="1" marL="685800" rtl="0" algn="l">
              <a:lnSpc>
                <a:spcPct val="90000"/>
              </a:lnSpc>
              <a:spcBef>
                <a:spcPts val="500"/>
              </a:spcBef>
              <a:spcAft>
                <a:spcPts val="0"/>
              </a:spcAft>
              <a:buClr>
                <a:srgbClr val="45515E"/>
              </a:buClr>
              <a:buSzPts val="2400"/>
              <a:buChar char="o"/>
            </a:pPr>
            <a:r>
              <a:rPr lang="en-US"/>
              <a:t>TVL: the total distance between posterior fornix and gh. measured at rest (depth of vagainal canal)</a:t>
            </a:r>
            <a:endParaRPr/>
          </a:p>
          <a:p>
            <a:pPr indent="0" lvl="0" marL="0" rtl="0" algn="l">
              <a:lnSpc>
                <a:spcPct val="90000"/>
              </a:lnSpc>
              <a:spcBef>
                <a:spcPts val="1000"/>
              </a:spcBef>
              <a:spcAft>
                <a:spcPts val="0"/>
              </a:spcAft>
              <a:buClr>
                <a:srgbClr val="45515E"/>
              </a:buClr>
              <a:buSzPts val="2800"/>
              <a:buNone/>
            </a:pPr>
            <a:r>
              <a:t/>
            </a:r>
            <a:endParaRPr/>
          </a:p>
        </p:txBody>
      </p:sp>
    </p:spTree>
  </p:cSld>
  <p:clrMapOvr>
    <a:masterClrMapping/>
  </p:clrMapOvr>
</p:sld>
</file>

<file path=ppt/slides/slide4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7" name="Shape 3227"/>
        <p:cNvGrpSpPr/>
        <p:nvPr/>
      </p:nvGrpSpPr>
      <p:grpSpPr>
        <a:xfrm>
          <a:off x="0" y="0"/>
          <a:ext cx="0" cy="0"/>
          <a:chOff x="0" y="0"/>
          <a:chExt cx="0" cy="0"/>
        </a:xfrm>
      </p:grpSpPr>
      <p:sp>
        <p:nvSpPr>
          <p:cNvPr id="3228" name="Google Shape;3228;g5c8bce6b903ebc5f_12"/>
          <p:cNvSpPr txBox="1"/>
          <p:nvPr>
            <p:ph type="title"/>
          </p:nvPr>
        </p:nvSpPr>
        <p:spPr>
          <a:xfrm>
            <a:off x="838200" y="365125"/>
            <a:ext cx="10515600" cy="762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Station 7</a:t>
            </a:r>
            <a:endParaRPr/>
          </a:p>
        </p:txBody>
      </p:sp>
      <p:sp>
        <p:nvSpPr>
          <p:cNvPr id="3229" name="Google Shape;3229;g5c8bce6b903ebc5f_12"/>
          <p:cNvSpPr txBox="1"/>
          <p:nvPr>
            <p:ph idx="1" type="body"/>
          </p:nvPr>
        </p:nvSpPr>
        <p:spPr>
          <a:xfrm>
            <a:off x="280475" y="1305025"/>
            <a:ext cx="7705500" cy="5391900"/>
          </a:xfrm>
          <a:prstGeom prst="rect">
            <a:avLst/>
          </a:prstGeom>
        </p:spPr>
        <p:txBody>
          <a:bodyPr anchorCtr="0" anchor="t" bIns="45700" lIns="91425" spcFirstLastPara="1" rIns="91425" wrap="square" tIns="45700">
            <a:normAutofit fontScale="77500" lnSpcReduction="10000"/>
          </a:bodyPr>
          <a:lstStyle/>
          <a:p>
            <a:pPr indent="0" lvl="0" marL="0" rtl="0" algn="l">
              <a:spcBef>
                <a:spcPts val="1000"/>
              </a:spcBef>
              <a:spcAft>
                <a:spcPts val="0"/>
              </a:spcAft>
              <a:buNone/>
            </a:pPr>
            <a:r>
              <a:rPr b="1" lang="en-US"/>
              <a:t>What are these points </a:t>
            </a:r>
            <a:endParaRPr b="1"/>
          </a:p>
          <a:p>
            <a:pPr indent="0" lvl="0" marL="0" rtl="0" algn="l">
              <a:spcBef>
                <a:spcPts val="1000"/>
              </a:spcBef>
              <a:spcAft>
                <a:spcPts val="0"/>
              </a:spcAft>
              <a:buNone/>
            </a:pPr>
            <a:r>
              <a:rPr lang="en-US"/>
              <a:t>A: myometrium </a:t>
            </a:r>
            <a:endParaRPr/>
          </a:p>
          <a:p>
            <a:pPr indent="0" lvl="0" marL="0" rtl="0" algn="l">
              <a:spcBef>
                <a:spcPts val="1000"/>
              </a:spcBef>
              <a:spcAft>
                <a:spcPts val="0"/>
              </a:spcAft>
              <a:buNone/>
            </a:pPr>
            <a:r>
              <a:rPr lang="en-US"/>
              <a:t>B: endometrium with unseparated placenta </a:t>
            </a:r>
            <a:endParaRPr/>
          </a:p>
          <a:p>
            <a:pPr indent="0" lvl="0" marL="0" rtl="0" algn="l">
              <a:spcBef>
                <a:spcPts val="1000"/>
              </a:spcBef>
              <a:spcAft>
                <a:spcPts val="0"/>
              </a:spcAft>
              <a:buNone/>
            </a:pPr>
            <a:r>
              <a:rPr lang="en-US"/>
              <a:t>2. </a:t>
            </a:r>
            <a:r>
              <a:rPr b="1" lang="en-US"/>
              <a:t>The diagnosis and most common cause of this condition ? </a:t>
            </a:r>
            <a:endParaRPr b="1"/>
          </a:p>
          <a:p>
            <a:pPr indent="0" lvl="0" marL="0" rtl="0" algn="l">
              <a:spcBef>
                <a:spcPts val="1000"/>
              </a:spcBef>
              <a:spcAft>
                <a:spcPts val="0"/>
              </a:spcAft>
              <a:buNone/>
            </a:pPr>
            <a:r>
              <a:rPr lang="en-US"/>
              <a:t>Uterine inversion caused by uncontrolled cord traction </a:t>
            </a:r>
            <a:endParaRPr/>
          </a:p>
          <a:p>
            <a:pPr indent="0" lvl="0" marL="0" rtl="0" algn="l">
              <a:spcBef>
                <a:spcPts val="1000"/>
              </a:spcBef>
              <a:spcAft>
                <a:spcPts val="0"/>
              </a:spcAft>
              <a:buNone/>
            </a:pPr>
            <a:r>
              <a:rPr lang="en-US"/>
              <a:t>3. </a:t>
            </a:r>
            <a:r>
              <a:rPr b="1" lang="en-US"/>
              <a:t>What are the symptoms of patient ? </a:t>
            </a:r>
            <a:endParaRPr b="1"/>
          </a:p>
          <a:p>
            <a:pPr indent="0" lvl="0" marL="0" rtl="0" algn="l">
              <a:spcBef>
                <a:spcPts val="1000"/>
              </a:spcBef>
              <a:spcAft>
                <a:spcPts val="0"/>
              </a:spcAft>
              <a:buNone/>
            </a:pPr>
            <a:r>
              <a:rPr lang="en-US"/>
              <a:t>-severe vaginal bleeding   -sever abdominal pain</a:t>
            </a:r>
            <a:endParaRPr/>
          </a:p>
          <a:p>
            <a:pPr indent="0" lvl="0" marL="0" rtl="0" algn="l">
              <a:spcBef>
                <a:spcPts val="1000"/>
              </a:spcBef>
              <a:spcAft>
                <a:spcPts val="0"/>
              </a:spcAft>
              <a:buNone/>
            </a:pPr>
            <a:r>
              <a:rPr lang="en-US"/>
              <a:t>4. </a:t>
            </a:r>
            <a:r>
              <a:rPr b="1" lang="en-US"/>
              <a:t>What you find in examination ?</a:t>
            </a:r>
            <a:endParaRPr b="1"/>
          </a:p>
          <a:p>
            <a:pPr indent="0" lvl="0" marL="0" rtl="0" algn="l">
              <a:spcBef>
                <a:spcPts val="1000"/>
              </a:spcBef>
              <a:spcAft>
                <a:spcPts val="0"/>
              </a:spcAft>
              <a:buNone/>
            </a:pPr>
            <a:r>
              <a:rPr lang="en-US"/>
              <a:t>-hypotension  - tachycardia </a:t>
            </a:r>
            <a:endParaRPr/>
          </a:p>
          <a:p>
            <a:pPr indent="0" lvl="0" marL="0" rtl="0" algn="l">
              <a:spcBef>
                <a:spcPts val="1000"/>
              </a:spcBef>
              <a:spcAft>
                <a:spcPts val="0"/>
              </a:spcAft>
              <a:buNone/>
            </a:pPr>
            <a:r>
              <a:rPr lang="en-US"/>
              <a:t>-absence of uterine fundus in abdomen </a:t>
            </a:r>
            <a:endParaRPr/>
          </a:p>
          <a:p>
            <a:pPr indent="0" lvl="0" marL="0" rtl="0" algn="l">
              <a:spcBef>
                <a:spcPts val="1000"/>
              </a:spcBef>
              <a:spcAft>
                <a:spcPts val="0"/>
              </a:spcAft>
              <a:buNone/>
            </a:pPr>
            <a:r>
              <a:rPr lang="en-US"/>
              <a:t>-smooth round uterus outside vagina </a:t>
            </a:r>
            <a:endParaRPr/>
          </a:p>
          <a:p>
            <a:pPr indent="0" lvl="0" marL="0" rtl="0" algn="l">
              <a:spcBef>
                <a:spcPts val="1000"/>
              </a:spcBef>
              <a:spcAft>
                <a:spcPts val="0"/>
              </a:spcAft>
              <a:buNone/>
            </a:pPr>
            <a:r>
              <a:rPr lang="en-US"/>
              <a:t>5. </a:t>
            </a:r>
            <a:r>
              <a:rPr b="1" lang="en-US"/>
              <a:t>Management ?</a:t>
            </a:r>
            <a:endParaRPr b="1"/>
          </a:p>
          <a:p>
            <a:pPr indent="0" lvl="0" marL="0" rtl="0" algn="l">
              <a:spcBef>
                <a:spcPts val="1000"/>
              </a:spcBef>
              <a:spcAft>
                <a:spcPts val="0"/>
              </a:spcAft>
              <a:buNone/>
            </a:pPr>
            <a:r>
              <a:rPr lang="en-US"/>
              <a:t>Resuscitate the patient and immediately bimanual return of uterus </a:t>
            </a:r>
            <a:endParaRPr/>
          </a:p>
        </p:txBody>
      </p:sp>
      <p:pic>
        <p:nvPicPr>
          <p:cNvPr id="3230" name="Google Shape;3230;g5c8bce6b903ebc5f_12"/>
          <p:cNvPicPr preferRelativeResize="0"/>
          <p:nvPr/>
        </p:nvPicPr>
        <p:blipFill>
          <a:blip r:embed="rId3">
            <a:alphaModFix/>
          </a:blip>
          <a:stretch>
            <a:fillRect/>
          </a:stretch>
        </p:blipFill>
        <p:spPr>
          <a:xfrm>
            <a:off x="7422775" y="1551476"/>
            <a:ext cx="4464425" cy="39799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44"/>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FF0000"/>
              </a:buClr>
              <a:buSzPts val="4400"/>
              <a:buFont typeface="Calibri"/>
              <a:buNone/>
            </a:pPr>
            <a:r>
              <a:rPr lang="en-US">
                <a:solidFill>
                  <a:srgbClr val="FF0000"/>
                </a:solidFill>
              </a:rPr>
              <a:t>How do we assess pelvis clinically ?</a:t>
            </a:r>
            <a:endParaRPr/>
          </a:p>
        </p:txBody>
      </p:sp>
      <p:sp>
        <p:nvSpPr>
          <p:cNvPr id="444" name="Google Shape;444;p44"/>
          <p:cNvSpPr txBox="1"/>
          <p:nvPr>
            <p:ph idx="1" type="body"/>
          </p:nvPr>
        </p:nvSpPr>
        <p:spPr>
          <a:xfrm>
            <a:off x="838200" y="1305026"/>
            <a:ext cx="10515600" cy="4871938"/>
          </a:xfrm>
          <a:prstGeom prst="rect">
            <a:avLst/>
          </a:prstGeom>
          <a:noFill/>
          <a:ln>
            <a:noFill/>
          </a:ln>
        </p:spPr>
        <p:txBody>
          <a:bodyPr anchorCtr="0" anchor="t" bIns="45700" lIns="91425" spcFirstLastPara="1" rIns="91425" wrap="square" tIns="45700">
            <a:normAutofit/>
          </a:bodyPr>
          <a:lstStyle/>
          <a:p>
            <a:pPr indent="-514350" lvl="0" marL="514350" rtl="0" algn="l">
              <a:lnSpc>
                <a:spcPct val="90000"/>
              </a:lnSpc>
              <a:spcBef>
                <a:spcPts val="0"/>
              </a:spcBef>
              <a:spcAft>
                <a:spcPts val="0"/>
              </a:spcAft>
              <a:buClr>
                <a:srgbClr val="45515E"/>
              </a:buClr>
              <a:buSzPts val="3200"/>
              <a:buFont typeface="Calibri"/>
              <a:buAutoNum type="arabicPeriod"/>
            </a:pPr>
            <a:r>
              <a:rPr lang="en-US" sz="3200"/>
              <a:t>Sacral promontory reaching</a:t>
            </a:r>
            <a:endParaRPr/>
          </a:p>
          <a:p>
            <a:pPr indent="-514350" lvl="0" marL="514350" rtl="0" algn="l">
              <a:lnSpc>
                <a:spcPct val="90000"/>
              </a:lnSpc>
              <a:spcBef>
                <a:spcPts val="1000"/>
              </a:spcBef>
              <a:spcAft>
                <a:spcPts val="0"/>
              </a:spcAft>
              <a:buClr>
                <a:srgbClr val="45515E"/>
              </a:buClr>
              <a:buSzPts val="3200"/>
              <a:buFont typeface="Calibri"/>
              <a:buAutoNum type="arabicPeriod"/>
            </a:pPr>
            <a:r>
              <a:rPr lang="en-US" sz="3200"/>
              <a:t>Sacral curvature (angle of inclination)</a:t>
            </a:r>
            <a:endParaRPr/>
          </a:p>
          <a:p>
            <a:pPr indent="-514350" lvl="0" marL="514350" rtl="0" algn="l">
              <a:lnSpc>
                <a:spcPct val="90000"/>
              </a:lnSpc>
              <a:spcBef>
                <a:spcPts val="1000"/>
              </a:spcBef>
              <a:spcAft>
                <a:spcPts val="0"/>
              </a:spcAft>
              <a:buClr>
                <a:srgbClr val="45515E"/>
              </a:buClr>
              <a:buSzPts val="3200"/>
              <a:buFont typeface="Calibri"/>
              <a:buAutoNum type="arabicPeriod"/>
            </a:pPr>
            <a:r>
              <a:rPr lang="en-US" sz="3200"/>
              <a:t>Inter-spinous diameter </a:t>
            </a:r>
            <a:endParaRPr/>
          </a:p>
          <a:p>
            <a:pPr indent="-514350" lvl="0" marL="514350" rtl="0" algn="l">
              <a:lnSpc>
                <a:spcPct val="90000"/>
              </a:lnSpc>
              <a:spcBef>
                <a:spcPts val="1000"/>
              </a:spcBef>
              <a:spcAft>
                <a:spcPts val="0"/>
              </a:spcAft>
              <a:buClr>
                <a:srgbClr val="45515E"/>
              </a:buClr>
              <a:buSzPts val="3200"/>
              <a:buFont typeface="Calibri"/>
              <a:buAutoNum type="arabicPeriod"/>
            </a:pPr>
            <a:r>
              <a:rPr lang="en-US" sz="3200"/>
              <a:t>Pubic arch and Pubic angle </a:t>
            </a:r>
            <a:endParaRPr/>
          </a:p>
          <a:p>
            <a:pPr indent="-514350" lvl="0" marL="514350" rtl="0" algn="l">
              <a:lnSpc>
                <a:spcPct val="90000"/>
              </a:lnSpc>
              <a:spcBef>
                <a:spcPts val="1000"/>
              </a:spcBef>
              <a:spcAft>
                <a:spcPts val="0"/>
              </a:spcAft>
              <a:buClr>
                <a:srgbClr val="45515E"/>
              </a:buClr>
              <a:buSzPts val="3200"/>
              <a:buFont typeface="Calibri"/>
              <a:buAutoNum type="arabicPeriod"/>
            </a:pPr>
            <a:r>
              <a:rPr lang="en-US" sz="3200"/>
              <a:t>Sacro-sciatic notch </a:t>
            </a:r>
            <a:endParaRPr/>
          </a:p>
          <a:p>
            <a:pPr indent="-514350" lvl="0" marL="514350" rtl="0" algn="l">
              <a:lnSpc>
                <a:spcPct val="90000"/>
              </a:lnSpc>
              <a:spcBef>
                <a:spcPts val="1000"/>
              </a:spcBef>
              <a:spcAft>
                <a:spcPts val="0"/>
              </a:spcAft>
              <a:buClr>
                <a:srgbClr val="45515E"/>
              </a:buClr>
              <a:buSzPts val="3200"/>
              <a:buFont typeface="Calibri"/>
              <a:buAutoNum type="arabicPeriod"/>
            </a:pPr>
            <a:r>
              <a:rPr lang="en-US" sz="3200"/>
              <a:t>Drag your fist out and Inter-tuberous diameter </a:t>
            </a:r>
            <a:endParaRPr/>
          </a:p>
        </p:txBody>
      </p:sp>
    </p:spTree>
  </p:cSld>
  <p:clrMapOvr>
    <a:masterClrMapping/>
  </p:clrMapOvr>
</p:sld>
</file>

<file path=ppt/slides/slide4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5" name="Shape 3235"/>
        <p:cNvGrpSpPr/>
        <p:nvPr/>
      </p:nvGrpSpPr>
      <p:grpSpPr>
        <a:xfrm>
          <a:off x="0" y="0"/>
          <a:ext cx="0" cy="0"/>
          <a:chOff x="0" y="0"/>
          <a:chExt cx="0" cy="0"/>
        </a:xfrm>
      </p:grpSpPr>
      <p:sp>
        <p:nvSpPr>
          <p:cNvPr id="3236" name="Google Shape;3236;g5c8bce6b903ebc5f_19"/>
          <p:cNvSpPr txBox="1"/>
          <p:nvPr>
            <p:ph type="title"/>
          </p:nvPr>
        </p:nvSpPr>
        <p:spPr>
          <a:xfrm>
            <a:off x="838200" y="365125"/>
            <a:ext cx="10515600" cy="762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Station8</a:t>
            </a:r>
            <a:endParaRPr/>
          </a:p>
        </p:txBody>
      </p:sp>
      <p:sp>
        <p:nvSpPr>
          <p:cNvPr id="3237" name="Google Shape;3237;g5c8bce6b903ebc5f_19"/>
          <p:cNvSpPr txBox="1"/>
          <p:nvPr>
            <p:ph idx="1" type="body"/>
          </p:nvPr>
        </p:nvSpPr>
        <p:spPr>
          <a:xfrm>
            <a:off x="0" y="1305025"/>
            <a:ext cx="7408800" cy="55530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a:t>Q4)a 70 years old female patient complaining of mass protrusion from her vagina with cytometry image:</a:t>
            </a:r>
            <a:endParaRPr/>
          </a:p>
          <a:p>
            <a:pPr indent="0" lvl="0" marL="0" rtl="0" algn="l">
              <a:spcBef>
                <a:spcPts val="1000"/>
              </a:spcBef>
              <a:spcAft>
                <a:spcPts val="0"/>
              </a:spcAft>
              <a:buNone/>
            </a:pPr>
            <a:r>
              <a:rPr lang="en-US"/>
              <a:t>a- what are the findings in cystometry?</a:t>
            </a:r>
            <a:endParaRPr/>
          </a:p>
          <a:p>
            <a:pPr indent="0" lvl="0" marL="0" rtl="0" algn="l">
              <a:spcBef>
                <a:spcPts val="1000"/>
              </a:spcBef>
              <a:spcAft>
                <a:spcPts val="0"/>
              </a:spcAft>
              <a:buNone/>
            </a:pPr>
            <a:r>
              <a:rPr lang="en-US"/>
              <a:t>b-what is the probable diagnosis and what the cause of it </a:t>
            </a:r>
            <a:endParaRPr/>
          </a:p>
          <a:p>
            <a:pPr indent="0" lvl="0" marL="0" rtl="0" algn="l">
              <a:spcBef>
                <a:spcPts val="1000"/>
              </a:spcBef>
              <a:spcAft>
                <a:spcPts val="0"/>
              </a:spcAft>
              <a:buNone/>
            </a:pPr>
            <a:r>
              <a:rPr lang="en-US"/>
              <a:t>c-what is the pelvic floor problem in this patient?</a:t>
            </a:r>
            <a:endParaRPr/>
          </a:p>
          <a:p>
            <a:pPr indent="0" lvl="0" marL="0" rtl="0" algn="l">
              <a:spcBef>
                <a:spcPts val="1000"/>
              </a:spcBef>
              <a:spcAft>
                <a:spcPts val="0"/>
              </a:spcAft>
              <a:buNone/>
            </a:pPr>
            <a:r>
              <a:rPr lang="en-US"/>
              <a:t>d- give other symptoms the patient may complain</a:t>
            </a:r>
            <a:endParaRPr/>
          </a:p>
          <a:p>
            <a:pPr indent="0" lvl="0" marL="0" rtl="0" algn="l">
              <a:spcBef>
                <a:spcPts val="1000"/>
              </a:spcBef>
              <a:spcAft>
                <a:spcPts val="0"/>
              </a:spcAft>
              <a:buNone/>
            </a:pPr>
            <a:r>
              <a:rPr lang="en-US"/>
              <a:t>e) fill this table</a:t>
            </a:r>
            <a:endParaRPr/>
          </a:p>
          <a:p>
            <a:pPr indent="0" lvl="0" marL="0" rtl="0" algn="l">
              <a:spcBef>
                <a:spcPts val="1000"/>
              </a:spcBef>
              <a:spcAft>
                <a:spcPts val="0"/>
              </a:spcAft>
              <a:buNone/>
            </a:pPr>
            <a:r>
              <a:t/>
            </a:r>
            <a:endParaRPr/>
          </a:p>
        </p:txBody>
      </p:sp>
      <p:pic>
        <p:nvPicPr>
          <p:cNvPr id="3238" name="Google Shape;3238;g5c8bce6b903ebc5f_19"/>
          <p:cNvPicPr preferRelativeResize="0"/>
          <p:nvPr/>
        </p:nvPicPr>
        <p:blipFill rotWithShape="1">
          <a:blip r:embed="rId3">
            <a:alphaModFix/>
          </a:blip>
          <a:srcRect b="6359" l="0" r="10602" t="10181"/>
          <a:stretch/>
        </p:blipFill>
        <p:spPr>
          <a:xfrm>
            <a:off x="7595650" y="1806100"/>
            <a:ext cx="3758150" cy="3401850"/>
          </a:xfrm>
          <a:prstGeom prst="rect">
            <a:avLst/>
          </a:prstGeom>
          <a:noFill/>
          <a:ln>
            <a:noFill/>
          </a:ln>
        </p:spPr>
      </p:pic>
    </p:spTree>
  </p:cSld>
  <p:clrMapOvr>
    <a:masterClrMapping/>
  </p:clrMapOvr>
</p:sld>
</file>

<file path=ppt/slides/slide4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2" name="Shape 3242"/>
        <p:cNvGrpSpPr/>
        <p:nvPr/>
      </p:nvGrpSpPr>
      <p:grpSpPr>
        <a:xfrm>
          <a:off x="0" y="0"/>
          <a:ext cx="0" cy="0"/>
          <a:chOff x="0" y="0"/>
          <a:chExt cx="0" cy="0"/>
        </a:xfrm>
      </p:grpSpPr>
      <p:sp>
        <p:nvSpPr>
          <p:cNvPr id="3243" name="Google Shape;3243;p37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45505D"/>
              </a:buClr>
              <a:buSzPts val="6000"/>
              <a:buFont typeface="Calibri"/>
              <a:buNone/>
            </a:pPr>
            <a:r>
              <a:rPr lang="en-US" sz="6000">
                <a:solidFill>
                  <a:srgbClr val="45505D"/>
                </a:solidFill>
                <a:latin typeface="Calibri"/>
                <a:ea typeface="Calibri"/>
                <a:cs typeface="Calibri"/>
                <a:sym typeface="Calibri"/>
              </a:rPr>
              <a:t>Antepartum Hemorrhage</a:t>
            </a:r>
            <a:endParaRPr/>
          </a:p>
        </p:txBody>
      </p:sp>
    </p:spTree>
  </p:cSld>
  <p:clrMapOvr>
    <a:masterClrMapping/>
  </p:clrMapOvr>
</p:sld>
</file>

<file path=ppt/slides/slide4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7" name="Shape 3247"/>
        <p:cNvGrpSpPr/>
        <p:nvPr/>
      </p:nvGrpSpPr>
      <p:grpSpPr>
        <a:xfrm>
          <a:off x="0" y="0"/>
          <a:ext cx="0" cy="0"/>
          <a:chOff x="0" y="0"/>
          <a:chExt cx="0" cy="0"/>
        </a:xfrm>
      </p:grpSpPr>
      <p:sp>
        <p:nvSpPr>
          <p:cNvPr id="3248" name="Google Shape;3248;p379"/>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Definition and Causes</a:t>
            </a:r>
            <a:endParaRPr/>
          </a:p>
        </p:txBody>
      </p:sp>
      <p:sp>
        <p:nvSpPr>
          <p:cNvPr id="3249" name="Google Shape;3249;p379"/>
          <p:cNvSpPr txBox="1"/>
          <p:nvPr>
            <p:ph idx="1" type="body"/>
          </p:nvPr>
        </p:nvSpPr>
        <p:spPr>
          <a:xfrm>
            <a:off x="838200" y="1305025"/>
            <a:ext cx="10515600" cy="5713291"/>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05D"/>
              </a:buClr>
              <a:buSzPts val="2800"/>
              <a:buChar char="❖"/>
            </a:pPr>
            <a:r>
              <a:rPr b="1" lang="en-US">
                <a:solidFill>
                  <a:srgbClr val="45505D"/>
                </a:solidFill>
              </a:rPr>
              <a:t>Ante-partum hemorrhage (APH ): </a:t>
            </a:r>
            <a:endParaRPr/>
          </a:p>
          <a:p>
            <a:pPr indent="-228600" lvl="1" marL="685800" rtl="0" algn="l">
              <a:lnSpc>
                <a:spcPct val="90000"/>
              </a:lnSpc>
              <a:spcBef>
                <a:spcPts val="0"/>
              </a:spcBef>
              <a:spcAft>
                <a:spcPts val="0"/>
              </a:spcAft>
              <a:buClr>
                <a:srgbClr val="45505D"/>
              </a:buClr>
              <a:buSzPts val="2400"/>
              <a:buChar char="o"/>
            </a:pPr>
            <a:r>
              <a:rPr lang="en-US">
                <a:solidFill>
                  <a:srgbClr val="45505D"/>
                </a:solidFill>
              </a:rPr>
              <a:t>Any bleeding from the </a:t>
            </a:r>
            <a:r>
              <a:rPr b="1" lang="en-US">
                <a:solidFill>
                  <a:srgbClr val="45505D"/>
                </a:solidFill>
              </a:rPr>
              <a:t>birth canal </a:t>
            </a:r>
            <a:r>
              <a:rPr lang="en-US">
                <a:solidFill>
                  <a:srgbClr val="45505D"/>
                </a:solidFill>
              </a:rPr>
              <a:t>(not from urethra or anal canal ) occurring after the 24th week </a:t>
            </a:r>
            <a:r>
              <a:rPr lang="en-US" sz="2400">
                <a:solidFill>
                  <a:srgbClr val="45505D"/>
                </a:solidFill>
              </a:rPr>
              <a:t>of gestation  </a:t>
            </a:r>
            <a:r>
              <a:rPr lang="en-US" sz="2000">
                <a:solidFill>
                  <a:srgbClr val="45505D"/>
                </a:solidFill>
              </a:rPr>
              <a:t>(some authors define this as the 20th week) </a:t>
            </a:r>
            <a:r>
              <a:rPr lang="en-US" sz="2400">
                <a:solidFill>
                  <a:srgbClr val="45505D"/>
                </a:solidFill>
              </a:rPr>
              <a:t>and until the second stage of labor is complete (until fetus delivery). </a:t>
            </a:r>
            <a:endParaRPr/>
          </a:p>
          <a:p>
            <a:pPr indent="-228600" lvl="0" marL="228600" rtl="0" algn="l">
              <a:lnSpc>
                <a:spcPct val="90000"/>
              </a:lnSpc>
              <a:spcBef>
                <a:spcPts val="0"/>
              </a:spcBef>
              <a:spcAft>
                <a:spcPts val="0"/>
              </a:spcAft>
              <a:buClr>
                <a:srgbClr val="45505D"/>
              </a:buClr>
              <a:buSzPts val="2800"/>
              <a:buChar char="❖"/>
            </a:pPr>
            <a:r>
              <a:rPr b="1" lang="en-US">
                <a:solidFill>
                  <a:srgbClr val="45505D"/>
                </a:solidFill>
              </a:rPr>
              <a:t>Causes of APH :</a:t>
            </a:r>
            <a:endParaRPr/>
          </a:p>
          <a:p>
            <a:pPr indent="-457200" lvl="1" marL="914400" rtl="0" algn="l">
              <a:lnSpc>
                <a:spcPct val="90000"/>
              </a:lnSpc>
              <a:spcBef>
                <a:spcPts val="0"/>
              </a:spcBef>
              <a:spcAft>
                <a:spcPts val="0"/>
              </a:spcAft>
              <a:buClr>
                <a:srgbClr val="45505D"/>
              </a:buClr>
              <a:buSzPts val="2400"/>
              <a:buFont typeface="Calibri"/>
              <a:buAutoNum type="arabicPeriod"/>
            </a:pPr>
            <a:r>
              <a:rPr lang="en-US">
                <a:solidFill>
                  <a:srgbClr val="45505D"/>
                </a:solidFill>
              </a:rPr>
              <a:t>Placental abruption ( 30% )</a:t>
            </a:r>
            <a:endParaRPr/>
          </a:p>
          <a:p>
            <a:pPr indent="-457200" lvl="1" marL="914400" rtl="0" algn="l">
              <a:lnSpc>
                <a:spcPct val="90000"/>
              </a:lnSpc>
              <a:spcBef>
                <a:spcPts val="0"/>
              </a:spcBef>
              <a:spcAft>
                <a:spcPts val="0"/>
              </a:spcAft>
              <a:buClr>
                <a:srgbClr val="45505D"/>
              </a:buClr>
              <a:buSzPts val="2400"/>
              <a:buFont typeface="Calibri"/>
              <a:buAutoNum type="arabicPeriod"/>
            </a:pPr>
            <a:r>
              <a:rPr lang="en-US" sz="2400">
                <a:solidFill>
                  <a:srgbClr val="45505D"/>
                </a:solidFill>
              </a:rPr>
              <a:t>Placenta Previa ( 20% ) , can present as post-coital bleeding. </a:t>
            </a:r>
            <a:endParaRPr/>
          </a:p>
          <a:p>
            <a:pPr indent="-457200" lvl="1" marL="914400" rtl="0" algn="l">
              <a:lnSpc>
                <a:spcPct val="90000"/>
              </a:lnSpc>
              <a:spcBef>
                <a:spcPts val="0"/>
              </a:spcBef>
              <a:spcAft>
                <a:spcPts val="0"/>
              </a:spcAft>
              <a:buClr>
                <a:srgbClr val="45505D"/>
              </a:buClr>
              <a:buSzPts val="2400"/>
              <a:buFont typeface="Calibri"/>
              <a:buAutoNum type="arabicPeriod"/>
            </a:pPr>
            <a:r>
              <a:rPr lang="en-US" sz="2400">
                <a:solidFill>
                  <a:srgbClr val="45505D"/>
                </a:solidFill>
              </a:rPr>
              <a:t>Uterine rupture ( rare )</a:t>
            </a:r>
            <a:endParaRPr/>
          </a:p>
          <a:p>
            <a:pPr indent="-457200" lvl="1" marL="914400" rtl="0" algn="l">
              <a:lnSpc>
                <a:spcPct val="90000"/>
              </a:lnSpc>
              <a:spcBef>
                <a:spcPts val="0"/>
              </a:spcBef>
              <a:spcAft>
                <a:spcPts val="0"/>
              </a:spcAft>
              <a:buClr>
                <a:srgbClr val="45505D"/>
              </a:buClr>
              <a:buSzPts val="2400"/>
              <a:buFont typeface="Calibri"/>
              <a:buAutoNum type="arabicPeriod"/>
            </a:pPr>
            <a:r>
              <a:rPr lang="en-US" sz="2400">
                <a:solidFill>
                  <a:srgbClr val="45505D"/>
                </a:solidFill>
              </a:rPr>
              <a:t>Vasa Previa ( rare )</a:t>
            </a:r>
            <a:endParaRPr/>
          </a:p>
          <a:p>
            <a:pPr indent="-457200" lvl="1" marL="914400" rtl="0" algn="l">
              <a:lnSpc>
                <a:spcPct val="90000"/>
              </a:lnSpc>
              <a:spcBef>
                <a:spcPts val="0"/>
              </a:spcBef>
              <a:spcAft>
                <a:spcPts val="0"/>
              </a:spcAft>
              <a:buClr>
                <a:srgbClr val="45505D"/>
              </a:buClr>
              <a:buSzPts val="2400"/>
              <a:buFont typeface="Calibri"/>
              <a:buAutoNum type="arabicPeriod"/>
            </a:pPr>
            <a:r>
              <a:rPr lang="en-US" sz="2400">
                <a:solidFill>
                  <a:srgbClr val="45505D"/>
                </a:solidFill>
              </a:rPr>
              <a:t>Cervical and vaginal pathologies : </a:t>
            </a:r>
            <a:endParaRPr/>
          </a:p>
          <a:p>
            <a:pPr indent="-228600" lvl="2" marL="1143000" rtl="0" algn="l">
              <a:lnSpc>
                <a:spcPct val="90000"/>
              </a:lnSpc>
              <a:spcBef>
                <a:spcPts val="0"/>
              </a:spcBef>
              <a:spcAft>
                <a:spcPts val="0"/>
              </a:spcAft>
              <a:buClr>
                <a:srgbClr val="45505D"/>
              </a:buClr>
              <a:buSzPts val="2000"/>
              <a:buChar char="•"/>
            </a:pPr>
            <a:r>
              <a:rPr lang="en-US">
                <a:solidFill>
                  <a:srgbClr val="45505D"/>
                </a:solidFill>
              </a:rPr>
              <a:t>Ectropion, polyps, tumors 🡪 Mild bleeding ,spotting , post coital , can be before the age of viability.</a:t>
            </a:r>
            <a:endParaRPr/>
          </a:p>
          <a:p>
            <a:pPr indent="-342900" lvl="0" marL="342900" rtl="0" algn="l">
              <a:lnSpc>
                <a:spcPct val="90000"/>
              </a:lnSpc>
              <a:spcBef>
                <a:spcPts val="0"/>
              </a:spcBef>
              <a:spcAft>
                <a:spcPts val="0"/>
              </a:spcAft>
              <a:buClr>
                <a:srgbClr val="45505D"/>
              </a:buClr>
              <a:buSzPts val="2800"/>
              <a:buChar char="❖"/>
            </a:pPr>
            <a:r>
              <a:rPr b="1" lang="en-US">
                <a:solidFill>
                  <a:srgbClr val="45505D"/>
                </a:solidFill>
              </a:rPr>
              <a:t>Show</a:t>
            </a:r>
            <a:r>
              <a:rPr lang="en-US" sz="2400">
                <a:solidFill>
                  <a:srgbClr val="45505D"/>
                </a:solidFill>
              </a:rPr>
              <a:t> is the term used to describe the small amount of blood with mucus discharge that may precede the onset of labor by as much as 72 hours.</a:t>
            </a:r>
            <a:endParaRPr sz="2400">
              <a:solidFill>
                <a:srgbClr val="45505D"/>
              </a:solidFill>
            </a:endParaRPr>
          </a:p>
          <a:p>
            <a:pPr indent="-76200" lvl="0" marL="228600" rtl="0" algn="l">
              <a:lnSpc>
                <a:spcPct val="90000"/>
              </a:lnSpc>
              <a:spcBef>
                <a:spcPts val="1000"/>
              </a:spcBef>
              <a:spcAft>
                <a:spcPts val="0"/>
              </a:spcAft>
              <a:buClr>
                <a:srgbClr val="45515E"/>
              </a:buClr>
              <a:buSzPts val="2400"/>
              <a:buNone/>
            </a:pPr>
            <a:r>
              <a:t/>
            </a:r>
            <a:endParaRPr sz="2400">
              <a:solidFill>
                <a:srgbClr val="45505D"/>
              </a:solidFill>
            </a:endParaRPr>
          </a:p>
        </p:txBody>
      </p:sp>
    </p:spTree>
  </p:cSld>
  <p:clrMapOvr>
    <a:masterClrMapping/>
  </p:clrMapOvr>
</p:sld>
</file>

<file path=ppt/slides/slide4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3" name="Shape 3253"/>
        <p:cNvGrpSpPr/>
        <p:nvPr/>
      </p:nvGrpSpPr>
      <p:grpSpPr>
        <a:xfrm>
          <a:off x="0" y="0"/>
          <a:ext cx="0" cy="0"/>
          <a:chOff x="0" y="0"/>
          <a:chExt cx="0" cy="0"/>
        </a:xfrm>
      </p:grpSpPr>
      <p:sp>
        <p:nvSpPr>
          <p:cNvPr id="3254" name="Google Shape;3254;p380"/>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Placental Abruption</a:t>
            </a:r>
            <a:endParaRPr/>
          </a:p>
        </p:txBody>
      </p:sp>
      <p:sp>
        <p:nvSpPr>
          <p:cNvPr id="3255" name="Google Shape;3255;p380"/>
          <p:cNvSpPr txBox="1"/>
          <p:nvPr>
            <p:ph idx="1" type="body"/>
          </p:nvPr>
        </p:nvSpPr>
        <p:spPr>
          <a:xfrm>
            <a:off x="838200" y="1269401"/>
            <a:ext cx="10515600" cy="533328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400"/>
              <a:buChar char="❖"/>
            </a:pPr>
            <a:r>
              <a:rPr lang="en-US" sz="2400"/>
              <a:t> Bleeding at the decidual – placental interface that causes premature separation  ( partial or complete ) of a </a:t>
            </a:r>
            <a:r>
              <a:rPr b="1" lang="en-US" sz="2400"/>
              <a:t>normally situated placenta</a:t>
            </a:r>
            <a:r>
              <a:rPr lang="en-US" sz="2400"/>
              <a:t> from the uterine wall after 24 wks of gestation and prior to the delivery of the fetus , resulting in hemorrhage.</a:t>
            </a:r>
            <a:endParaRPr/>
          </a:p>
          <a:p>
            <a:pPr indent="-228600" lvl="0" marL="228600" rtl="0" algn="l">
              <a:lnSpc>
                <a:spcPct val="90000"/>
              </a:lnSpc>
              <a:spcBef>
                <a:spcPts val="1000"/>
              </a:spcBef>
              <a:spcAft>
                <a:spcPts val="0"/>
              </a:spcAft>
              <a:buClr>
                <a:srgbClr val="45505D"/>
              </a:buClr>
              <a:buSzPts val="2400"/>
              <a:buChar char="❖"/>
            </a:pPr>
            <a:r>
              <a:rPr lang="en-US" sz="2400">
                <a:solidFill>
                  <a:srgbClr val="45505D"/>
                </a:solidFill>
              </a:rPr>
              <a:t>A small proportion of all abruptions are related to sudden mechanical events, such as </a:t>
            </a:r>
            <a:r>
              <a:rPr b="1" lang="en-US" sz="2400">
                <a:solidFill>
                  <a:srgbClr val="45505D"/>
                </a:solidFill>
              </a:rPr>
              <a:t>blunt abdominal trauma </a:t>
            </a:r>
            <a:r>
              <a:rPr lang="en-US" sz="2400">
                <a:solidFill>
                  <a:srgbClr val="45505D"/>
                </a:solidFill>
              </a:rPr>
              <a:t>or </a:t>
            </a:r>
            <a:r>
              <a:rPr b="1" lang="en-US" sz="2400">
                <a:solidFill>
                  <a:srgbClr val="45505D"/>
                </a:solidFill>
              </a:rPr>
              <a:t>rapid uterine decompression</a:t>
            </a:r>
            <a:r>
              <a:rPr lang="en-US" sz="2400">
                <a:solidFill>
                  <a:srgbClr val="45505D"/>
                </a:solidFill>
              </a:rPr>
              <a:t>, which cause shearing of  the inelastic placenta due to sudden stretching or contraction of the underlying uterine wall.</a:t>
            </a:r>
            <a:endParaRPr sz="1600">
              <a:latin typeface="Lucida Sans"/>
              <a:ea typeface="Lucida Sans"/>
              <a:cs typeface="Lucida Sans"/>
              <a:sym typeface="Lucida Sans"/>
            </a:endParaRPr>
          </a:p>
          <a:p>
            <a:pPr indent="-228600" lvl="0" marL="228600" rtl="0" algn="l">
              <a:lnSpc>
                <a:spcPct val="90000"/>
              </a:lnSpc>
              <a:spcBef>
                <a:spcPts val="1000"/>
              </a:spcBef>
              <a:spcAft>
                <a:spcPts val="0"/>
              </a:spcAft>
              <a:buClr>
                <a:srgbClr val="45505D"/>
              </a:buClr>
              <a:buSzPts val="2400"/>
              <a:buChar char="❖"/>
            </a:pPr>
            <a:r>
              <a:rPr b="1" lang="en-US" sz="2400">
                <a:solidFill>
                  <a:srgbClr val="45505D"/>
                </a:solidFill>
                <a:latin typeface="Lucida Sans"/>
                <a:ea typeface="Lucida Sans"/>
                <a:cs typeface="Lucida Sans"/>
                <a:sym typeface="Lucida Sans"/>
              </a:rPr>
              <a:t> </a:t>
            </a:r>
            <a:r>
              <a:rPr b="1" lang="en-US" sz="2400">
                <a:solidFill>
                  <a:srgbClr val="45505D"/>
                </a:solidFill>
              </a:rPr>
              <a:t>Suboptimal trophoblastic implantation </a:t>
            </a:r>
            <a:r>
              <a:rPr lang="en-US" sz="2400">
                <a:solidFill>
                  <a:srgbClr val="45505D"/>
                </a:solidFill>
              </a:rPr>
              <a:t>may also explain the increased risk of abruption among women with a prior cesarean, uterine anomalies ( bicornuate uterus ), uterine synechiae and leiomyoma</a:t>
            </a:r>
            <a:r>
              <a:rPr lang="en-US" sz="2400"/>
              <a:t>.</a:t>
            </a:r>
            <a:endParaRPr sz="2400">
              <a:solidFill>
                <a:srgbClr val="45505D"/>
              </a:solidFill>
            </a:endParaRPr>
          </a:p>
          <a:p>
            <a:pPr indent="-76200" lvl="0" marL="228600" rtl="0" algn="l">
              <a:lnSpc>
                <a:spcPct val="90000"/>
              </a:lnSpc>
              <a:spcBef>
                <a:spcPts val="1000"/>
              </a:spcBef>
              <a:spcAft>
                <a:spcPts val="0"/>
              </a:spcAft>
              <a:buClr>
                <a:srgbClr val="45515E"/>
              </a:buClr>
              <a:buSzPts val="2400"/>
              <a:buNone/>
            </a:pPr>
            <a:r>
              <a:t/>
            </a:r>
            <a:endParaRPr sz="2400"/>
          </a:p>
          <a:p>
            <a:pPr indent="-50800" lvl="0" marL="228600" rtl="0" algn="l">
              <a:lnSpc>
                <a:spcPct val="90000"/>
              </a:lnSpc>
              <a:spcBef>
                <a:spcPts val="1000"/>
              </a:spcBef>
              <a:spcAft>
                <a:spcPts val="0"/>
              </a:spcAft>
              <a:buClr>
                <a:srgbClr val="45515E"/>
              </a:buClr>
              <a:buSzPts val="2800"/>
              <a:buNone/>
            </a:pPr>
            <a:r>
              <a:t/>
            </a:r>
            <a:endParaRPr sz="2800"/>
          </a:p>
          <a:p>
            <a:pPr indent="-50800" lvl="0" marL="228600" rtl="0" algn="l">
              <a:lnSpc>
                <a:spcPct val="90000"/>
              </a:lnSpc>
              <a:spcBef>
                <a:spcPts val="1000"/>
              </a:spcBef>
              <a:spcAft>
                <a:spcPts val="0"/>
              </a:spcAft>
              <a:buClr>
                <a:srgbClr val="45515E"/>
              </a:buClr>
              <a:buSzPts val="2800"/>
              <a:buNone/>
            </a:pPr>
            <a:r>
              <a:t/>
            </a:r>
            <a:endParaRPr/>
          </a:p>
        </p:txBody>
      </p:sp>
    </p:spTree>
  </p:cSld>
  <p:clrMapOvr>
    <a:masterClrMapping/>
  </p:clrMapOvr>
</p:sld>
</file>

<file path=ppt/slides/slide4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9" name="Shape 3259"/>
        <p:cNvGrpSpPr/>
        <p:nvPr/>
      </p:nvGrpSpPr>
      <p:grpSpPr>
        <a:xfrm>
          <a:off x="0" y="0"/>
          <a:ext cx="0" cy="0"/>
          <a:chOff x="0" y="0"/>
          <a:chExt cx="0" cy="0"/>
        </a:xfrm>
      </p:grpSpPr>
      <p:sp>
        <p:nvSpPr>
          <p:cNvPr id="3260" name="Google Shape;3260;p381"/>
          <p:cNvSpPr/>
          <p:nvPr/>
        </p:nvSpPr>
        <p:spPr>
          <a:xfrm>
            <a:off x="316675" y="1191929"/>
            <a:ext cx="11025250" cy="5509200"/>
          </a:xfrm>
          <a:prstGeom prst="rect">
            <a:avLst/>
          </a:prstGeom>
          <a:noFill/>
          <a:ln>
            <a:noFill/>
          </a:ln>
        </p:spPr>
        <p:txBody>
          <a:bodyPr anchorCtr="0" anchor="t" bIns="45700" lIns="91425" spcFirstLastPara="1" rIns="91425" wrap="square" tIns="45700">
            <a:spAutoFit/>
          </a:bodyPr>
          <a:lstStyle/>
          <a:p>
            <a:pPr indent="-342900" lvl="1" marL="800100" marR="0" rtl="0" algn="l">
              <a:spcBef>
                <a:spcPts val="0"/>
              </a:spcBef>
              <a:spcAft>
                <a:spcPts val="0"/>
              </a:spcAft>
              <a:buClr>
                <a:srgbClr val="45505D"/>
              </a:buClr>
              <a:buSzPts val="2200"/>
              <a:buFont typeface="Calibri"/>
              <a:buAutoNum type="arabicPeriod"/>
            </a:pPr>
            <a:r>
              <a:rPr b="1" i="0" lang="en-US" sz="2200" u="none" cap="none" strike="noStrike">
                <a:solidFill>
                  <a:srgbClr val="45505D"/>
                </a:solidFill>
                <a:latin typeface="Calibri"/>
                <a:ea typeface="Calibri"/>
                <a:cs typeface="Calibri"/>
                <a:sym typeface="Calibri"/>
              </a:rPr>
              <a:t>Previous abruption </a:t>
            </a:r>
            <a:r>
              <a:rPr b="0" i="0" lang="en-US" sz="2200" u="none" cap="none" strike="noStrike">
                <a:solidFill>
                  <a:srgbClr val="45505D"/>
                </a:solidFill>
                <a:latin typeface="Calibri"/>
                <a:ea typeface="Calibri"/>
                <a:cs typeface="Calibri"/>
                <a:sym typeface="Calibri"/>
              </a:rPr>
              <a:t>: </a:t>
            </a:r>
            <a:r>
              <a:rPr b="1" i="0" lang="en-US" sz="2200" u="none" cap="none" strike="noStrike">
                <a:solidFill>
                  <a:srgbClr val="45505D"/>
                </a:solidFill>
                <a:latin typeface="Calibri"/>
                <a:ea typeface="Calibri"/>
                <a:cs typeface="Calibri"/>
                <a:sym typeface="Calibri"/>
              </a:rPr>
              <a:t>the most important risk factor. </a:t>
            </a:r>
            <a:r>
              <a:rPr b="0" i="0" lang="en-US" sz="2200" u="none" cap="none" strike="noStrike">
                <a:solidFill>
                  <a:srgbClr val="45505D"/>
                </a:solidFill>
                <a:latin typeface="Calibri"/>
                <a:ea typeface="Calibri"/>
                <a:cs typeface="Calibri"/>
                <a:sym typeface="Calibri"/>
              </a:rPr>
              <a:t>The risk of recurrence has been reported to be 5-15 % . After two consecutive abruptions, the risk of a third rises to 20-25 %.</a:t>
            </a:r>
            <a:endParaRPr/>
          </a:p>
          <a:p>
            <a:pPr indent="-342900" lvl="1" marL="800100" marR="0" rtl="0" algn="l">
              <a:spcBef>
                <a:spcPts val="0"/>
              </a:spcBef>
              <a:spcAft>
                <a:spcPts val="0"/>
              </a:spcAft>
              <a:buClr>
                <a:srgbClr val="45505D"/>
              </a:buClr>
              <a:buSzPts val="2200"/>
              <a:buFont typeface="Calibri"/>
              <a:buAutoNum type="arabicPeriod"/>
            </a:pPr>
            <a:r>
              <a:rPr b="1" i="0" lang="en-US" sz="2200" u="none" cap="none" strike="noStrike">
                <a:solidFill>
                  <a:srgbClr val="45505D"/>
                </a:solidFill>
                <a:latin typeface="Calibri"/>
                <a:ea typeface="Calibri"/>
                <a:cs typeface="Calibri"/>
                <a:sym typeface="Calibri"/>
              </a:rPr>
              <a:t>Hypertension</a:t>
            </a:r>
            <a:r>
              <a:rPr b="0" i="0" lang="en-US" sz="2200" u="none" cap="none" strike="noStrike">
                <a:solidFill>
                  <a:srgbClr val="45505D"/>
                </a:solidFill>
                <a:latin typeface="Calibri"/>
                <a:ea typeface="Calibri"/>
                <a:cs typeface="Calibri"/>
                <a:sym typeface="Calibri"/>
              </a:rPr>
              <a:t> : 5 fold increased risk , </a:t>
            </a:r>
            <a:r>
              <a:rPr b="1" i="0" lang="en-US" sz="2200" u="none" cap="none" strike="noStrike">
                <a:solidFill>
                  <a:srgbClr val="45505D"/>
                </a:solidFill>
                <a:latin typeface="Calibri"/>
                <a:ea typeface="Calibri"/>
                <a:cs typeface="Calibri"/>
                <a:sym typeface="Calibri"/>
              </a:rPr>
              <a:t>THE MOST COMMON </a:t>
            </a:r>
            <a:endParaRPr/>
          </a:p>
          <a:p>
            <a:pPr indent="-342900" lvl="1" marL="800100" marR="0" rtl="0" algn="l">
              <a:spcBef>
                <a:spcPts val="0"/>
              </a:spcBef>
              <a:spcAft>
                <a:spcPts val="0"/>
              </a:spcAft>
              <a:buClr>
                <a:srgbClr val="45505D"/>
              </a:buClr>
              <a:buSzPts val="2200"/>
              <a:buFont typeface="Calibri"/>
              <a:buAutoNum type="arabicPeriod"/>
            </a:pPr>
            <a:r>
              <a:rPr b="0" i="0" lang="en-US" sz="2200" u="none" cap="none" strike="noStrike">
                <a:solidFill>
                  <a:srgbClr val="45505D"/>
                </a:solidFill>
                <a:latin typeface="Calibri"/>
                <a:ea typeface="Calibri"/>
                <a:cs typeface="Calibri"/>
                <a:sym typeface="Calibri"/>
              </a:rPr>
              <a:t>PROM</a:t>
            </a:r>
            <a:endParaRPr/>
          </a:p>
          <a:p>
            <a:pPr indent="-342900" lvl="1" marL="800100" marR="0" rtl="0" algn="l">
              <a:spcBef>
                <a:spcPts val="0"/>
              </a:spcBef>
              <a:spcAft>
                <a:spcPts val="0"/>
              </a:spcAft>
              <a:buClr>
                <a:srgbClr val="45505D"/>
              </a:buClr>
              <a:buSzPts val="2200"/>
              <a:buFont typeface="Calibri"/>
              <a:buAutoNum type="arabicPeriod"/>
            </a:pPr>
            <a:r>
              <a:rPr b="0" i="0" lang="en-US" sz="2200" u="none" cap="none" strike="noStrike">
                <a:solidFill>
                  <a:srgbClr val="45505D"/>
                </a:solidFill>
                <a:latin typeface="Calibri"/>
                <a:ea typeface="Calibri"/>
                <a:cs typeface="Calibri"/>
                <a:sym typeface="Calibri"/>
              </a:rPr>
              <a:t>Chorioamnionitis</a:t>
            </a:r>
            <a:endParaRPr/>
          </a:p>
          <a:p>
            <a:pPr indent="-342900" lvl="1" marL="800100" marR="0" rtl="0" algn="l">
              <a:spcBef>
                <a:spcPts val="0"/>
              </a:spcBef>
              <a:spcAft>
                <a:spcPts val="0"/>
              </a:spcAft>
              <a:buClr>
                <a:srgbClr val="45505D"/>
              </a:buClr>
              <a:buSzPts val="2200"/>
              <a:buFont typeface="Calibri"/>
              <a:buAutoNum type="arabicPeriod"/>
            </a:pPr>
            <a:r>
              <a:rPr b="0" i="0" lang="en-US" sz="2200" u="none" cap="none" strike="noStrike">
                <a:solidFill>
                  <a:srgbClr val="45505D"/>
                </a:solidFill>
                <a:latin typeface="Calibri"/>
                <a:ea typeface="Calibri"/>
                <a:cs typeface="Calibri"/>
                <a:sym typeface="Calibri"/>
              </a:rPr>
              <a:t>Abdominal trauma/accidents : observe for 24 hrs then discharge </a:t>
            </a:r>
            <a:endParaRPr b="1" i="0" sz="2200" u="none" cap="none" strike="noStrike">
              <a:solidFill>
                <a:srgbClr val="45505D"/>
              </a:solidFill>
              <a:latin typeface="Calibri"/>
              <a:ea typeface="Calibri"/>
              <a:cs typeface="Calibri"/>
              <a:sym typeface="Calibri"/>
            </a:endParaRPr>
          </a:p>
          <a:p>
            <a:pPr indent="-342900" lvl="1" marL="800100" marR="0" rtl="0" algn="l">
              <a:spcBef>
                <a:spcPts val="0"/>
              </a:spcBef>
              <a:spcAft>
                <a:spcPts val="0"/>
              </a:spcAft>
              <a:buClr>
                <a:srgbClr val="45505D"/>
              </a:buClr>
              <a:buSzPts val="2200"/>
              <a:buFont typeface="Calibri"/>
              <a:buAutoNum type="arabicPeriod"/>
            </a:pPr>
            <a:r>
              <a:rPr b="0" i="0" lang="en-US" sz="2200" u="none" cap="none" strike="noStrike">
                <a:solidFill>
                  <a:srgbClr val="45505D"/>
                </a:solidFill>
                <a:latin typeface="Calibri"/>
                <a:ea typeface="Calibri"/>
                <a:cs typeface="Calibri"/>
                <a:sym typeface="Calibri"/>
              </a:rPr>
              <a:t>Cocaine abuse</a:t>
            </a:r>
            <a:endParaRPr/>
          </a:p>
          <a:p>
            <a:pPr indent="-342900" lvl="1" marL="800100" marR="0" rtl="0" algn="l">
              <a:spcBef>
                <a:spcPts val="0"/>
              </a:spcBef>
              <a:spcAft>
                <a:spcPts val="0"/>
              </a:spcAft>
              <a:buClr>
                <a:srgbClr val="45505D"/>
              </a:buClr>
              <a:buSzPts val="2200"/>
              <a:buFont typeface="Calibri"/>
              <a:buAutoNum type="arabicPeriod"/>
            </a:pPr>
            <a:r>
              <a:rPr b="0" i="0" lang="en-US" sz="2200" u="none" cap="none" strike="noStrike">
                <a:solidFill>
                  <a:srgbClr val="45505D"/>
                </a:solidFill>
                <a:latin typeface="Calibri"/>
                <a:ea typeface="Calibri"/>
                <a:cs typeface="Calibri"/>
                <a:sym typeface="Calibri"/>
              </a:rPr>
              <a:t>Polyhydramnios</a:t>
            </a:r>
            <a:endParaRPr/>
          </a:p>
          <a:p>
            <a:pPr indent="-342900" lvl="1" marL="800100" marR="0" rtl="0" algn="l">
              <a:spcBef>
                <a:spcPts val="0"/>
              </a:spcBef>
              <a:spcAft>
                <a:spcPts val="0"/>
              </a:spcAft>
              <a:buClr>
                <a:srgbClr val="45505D"/>
              </a:buClr>
              <a:buSzPts val="2200"/>
              <a:buFont typeface="Calibri"/>
              <a:buAutoNum type="arabicPeriod"/>
            </a:pPr>
            <a:r>
              <a:rPr b="0" i="0" lang="en-US" sz="2200" u="none" cap="none" strike="noStrike">
                <a:solidFill>
                  <a:srgbClr val="45505D"/>
                </a:solidFill>
                <a:latin typeface="Calibri"/>
                <a:ea typeface="Calibri"/>
                <a:cs typeface="Calibri"/>
                <a:sym typeface="Calibri"/>
              </a:rPr>
              <a:t>Smoking during pregnancy : 2.5-fold increased risk</a:t>
            </a:r>
            <a:endParaRPr/>
          </a:p>
          <a:p>
            <a:pPr indent="-342900" lvl="1" marL="800100" marR="0" rtl="0" algn="l">
              <a:spcBef>
                <a:spcPts val="0"/>
              </a:spcBef>
              <a:spcAft>
                <a:spcPts val="0"/>
              </a:spcAft>
              <a:buClr>
                <a:srgbClr val="45505D"/>
              </a:buClr>
              <a:buSzPts val="2200"/>
              <a:buFont typeface="Calibri"/>
              <a:buAutoNum type="arabicPeriod"/>
            </a:pPr>
            <a:r>
              <a:rPr b="0" i="0" lang="en-US" sz="2200" u="none" cap="none" strike="noStrike">
                <a:solidFill>
                  <a:srgbClr val="45505D"/>
                </a:solidFill>
                <a:latin typeface="Calibri"/>
                <a:ea typeface="Calibri"/>
                <a:cs typeface="Calibri"/>
                <a:sym typeface="Calibri"/>
              </a:rPr>
              <a:t>Maternal age (advancing age)</a:t>
            </a:r>
            <a:endParaRPr/>
          </a:p>
          <a:p>
            <a:pPr indent="-342900" lvl="1" marL="800100" marR="0" rtl="0" algn="l">
              <a:spcBef>
                <a:spcPts val="0"/>
              </a:spcBef>
              <a:spcAft>
                <a:spcPts val="0"/>
              </a:spcAft>
              <a:buClr>
                <a:srgbClr val="45505D"/>
              </a:buClr>
              <a:buSzPts val="2200"/>
              <a:buFont typeface="Calibri"/>
              <a:buAutoNum type="arabicPeriod"/>
            </a:pPr>
            <a:r>
              <a:rPr b="0" i="0" lang="en-US" sz="2200" u="none" cap="none" strike="noStrike">
                <a:solidFill>
                  <a:srgbClr val="45505D"/>
                </a:solidFill>
                <a:latin typeface="Calibri"/>
                <a:ea typeface="Calibri"/>
                <a:cs typeface="Calibri"/>
                <a:sym typeface="Calibri"/>
              </a:rPr>
              <a:t>Parity</a:t>
            </a:r>
            <a:endParaRPr/>
          </a:p>
          <a:p>
            <a:pPr indent="-342900" lvl="1" marL="800100" marR="0" rtl="0" algn="l">
              <a:spcBef>
                <a:spcPts val="0"/>
              </a:spcBef>
              <a:spcAft>
                <a:spcPts val="0"/>
              </a:spcAft>
              <a:buClr>
                <a:srgbClr val="45505D"/>
              </a:buClr>
              <a:buSzPts val="2200"/>
              <a:buFont typeface="Calibri"/>
              <a:buAutoNum type="arabicPeriod"/>
            </a:pPr>
            <a:r>
              <a:rPr b="0" i="0" lang="en-US" sz="2200" u="none" cap="none" strike="noStrike">
                <a:solidFill>
                  <a:srgbClr val="45505D"/>
                </a:solidFill>
                <a:latin typeface="Calibri"/>
                <a:ea typeface="Calibri"/>
                <a:cs typeface="Calibri"/>
                <a:sym typeface="Calibri"/>
              </a:rPr>
              <a:t>Multi-fetal gestation.</a:t>
            </a:r>
            <a:endParaRPr/>
          </a:p>
          <a:p>
            <a:pPr indent="-342900" lvl="1" marL="800100" marR="0" rtl="0" algn="l">
              <a:spcBef>
                <a:spcPts val="0"/>
              </a:spcBef>
              <a:spcAft>
                <a:spcPts val="0"/>
              </a:spcAft>
              <a:buClr>
                <a:srgbClr val="45505D"/>
              </a:buClr>
              <a:buSzPts val="2200"/>
              <a:buFont typeface="Calibri"/>
              <a:buAutoNum type="arabicPeriod"/>
            </a:pPr>
            <a:r>
              <a:rPr b="0" i="0" lang="en-US" sz="2200" u="none" cap="none" strike="noStrike">
                <a:solidFill>
                  <a:srgbClr val="45505D"/>
                </a:solidFill>
                <a:latin typeface="Calibri"/>
                <a:ea typeface="Calibri"/>
                <a:cs typeface="Calibri"/>
                <a:sym typeface="Calibri"/>
              </a:rPr>
              <a:t>Thrombophilias : history of DVT ,congenital (factor V leaden , factor II prothrombinogen mutation) , acquired (antiphospholipid syndrome) </a:t>
            </a:r>
            <a:endParaRPr/>
          </a:p>
          <a:p>
            <a:pPr indent="-342900" lvl="1" marL="800100" marR="0" rtl="0" algn="l">
              <a:spcBef>
                <a:spcPts val="0"/>
              </a:spcBef>
              <a:spcAft>
                <a:spcPts val="0"/>
              </a:spcAft>
              <a:buClr>
                <a:srgbClr val="45505D"/>
              </a:buClr>
              <a:buSzPts val="2200"/>
              <a:buFont typeface="Calibri"/>
              <a:buAutoNum type="arabicPeriod"/>
            </a:pPr>
            <a:r>
              <a:rPr b="0" i="0" lang="en-US" sz="2200" u="none" cap="none" strike="noStrike">
                <a:solidFill>
                  <a:srgbClr val="45505D"/>
                </a:solidFill>
                <a:latin typeface="Calibri"/>
                <a:ea typeface="Calibri"/>
                <a:cs typeface="Calibri"/>
                <a:sym typeface="Calibri"/>
              </a:rPr>
              <a:t>Uterine anomalies .</a:t>
            </a:r>
            <a:endParaRPr b="0" i="0" sz="2200" u="none" cap="none" strike="noStrike">
              <a:solidFill>
                <a:srgbClr val="45505D"/>
              </a:solidFill>
              <a:latin typeface="Calibri"/>
              <a:ea typeface="Calibri"/>
              <a:cs typeface="Calibri"/>
              <a:sym typeface="Calibri"/>
            </a:endParaRPr>
          </a:p>
        </p:txBody>
      </p:sp>
      <p:sp>
        <p:nvSpPr>
          <p:cNvPr id="3261" name="Google Shape;3261;p381"/>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Major Risk Factors</a:t>
            </a:r>
            <a:endParaRPr/>
          </a:p>
        </p:txBody>
      </p:sp>
    </p:spTree>
  </p:cSld>
  <p:clrMapOvr>
    <a:masterClrMapping/>
  </p:clrMapOvr>
</p:sld>
</file>

<file path=ppt/slides/slide4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5" name="Shape 3265"/>
        <p:cNvGrpSpPr/>
        <p:nvPr/>
      </p:nvGrpSpPr>
      <p:grpSpPr>
        <a:xfrm>
          <a:off x="0" y="0"/>
          <a:ext cx="0" cy="0"/>
          <a:chOff x="0" y="0"/>
          <a:chExt cx="0" cy="0"/>
        </a:xfrm>
      </p:grpSpPr>
      <p:sp>
        <p:nvSpPr>
          <p:cNvPr id="3266" name="Google Shape;3266;p382"/>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Station 1</a:t>
            </a:r>
            <a:endParaRPr/>
          </a:p>
        </p:txBody>
      </p:sp>
      <p:sp>
        <p:nvSpPr>
          <p:cNvPr id="3267" name="Google Shape;3267;p382"/>
          <p:cNvSpPr txBox="1"/>
          <p:nvPr>
            <p:ph idx="1" type="body"/>
          </p:nvPr>
        </p:nvSpPr>
        <p:spPr>
          <a:xfrm>
            <a:off x="730827" y="1333528"/>
            <a:ext cx="10730345" cy="5841372"/>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800"/>
              <a:buChar char="❖"/>
            </a:pPr>
            <a:r>
              <a:rPr b="1" lang="en-US">
                <a:solidFill>
                  <a:schemeClr val="dk1"/>
                </a:solidFill>
              </a:rPr>
              <a:t>A 30 year old pregnant female in 34 wks of gestation came to the ER with abdominal pain radiating to back with minimal vaginal bleeding </a:t>
            </a:r>
            <a:r>
              <a:rPr lang="en-US">
                <a:solidFill>
                  <a:srgbClr val="45505D"/>
                </a:solidFill>
              </a:rPr>
              <a:t>.</a:t>
            </a:r>
            <a:endParaRPr sz="2400">
              <a:solidFill>
                <a:srgbClr val="45505D"/>
              </a:solidFill>
            </a:endParaRPr>
          </a:p>
          <a:p>
            <a:pPr indent="-457200" lvl="0" marL="457200" rtl="0" algn="l">
              <a:lnSpc>
                <a:spcPct val="90000"/>
              </a:lnSpc>
              <a:spcBef>
                <a:spcPts val="1000"/>
              </a:spcBef>
              <a:spcAft>
                <a:spcPts val="0"/>
              </a:spcAft>
              <a:buClr>
                <a:srgbClr val="45505D"/>
              </a:buClr>
              <a:buSzPts val="2800"/>
              <a:buFont typeface="Calibri"/>
              <a:buAutoNum type="arabicPeriod"/>
            </a:pPr>
            <a:r>
              <a:rPr b="1" lang="en-US">
                <a:solidFill>
                  <a:srgbClr val="45505D"/>
                </a:solidFill>
              </a:rPr>
              <a:t>What is the most common cause for her condition ?</a:t>
            </a:r>
            <a:endParaRPr/>
          </a:p>
          <a:p>
            <a:pPr indent="-228600" lvl="1" marL="685800" rtl="0" algn="l">
              <a:lnSpc>
                <a:spcPct val="90000"/>
              </a:lnSpc>
              <a:spcBef>
                <a:spcPts val="500"/>
              </a:spcBef>
              <a:spcAft>
                <a:spcPts val="0"/>
              </a:spcAft>
              <a:buClr>
                <a:srgbClr val="45505D"/>
              </a:buClr>
              <a:buSzPts val="2400"/>
              <a:buFont typeface="Arial"/>
              <a:buChar char="•"/>
            </a:pPr>
            <a:r>
              <a:rPr lang="en-US">
                <a:solidFill>
                  <a:srgbClr val="45505D"/>
                </a:solidFill>
              </a:rPr>
              <a:t>Antepartum hemorrhage due to placental abruption.</a:t>
            </a:r>
            <a:endParaRPr/>
          </a:p>
          <a:p>
            <a:pPr indent="-457200" lvl="0" marL="457200" rtl="0" algn="l">
              <a:lnSpc>
                <a:spcPct val="90000"/>
              </a:lnSpc>
              <a:spcBef>
                <a:spcPts val="1000"/>
              </a:spcBef>
              <a:spcAft>
                <a:spcPts val="0"/>
              </a:spcAft>
              <a:buClr>
                <a:srgbClr val="45505D"/>
              </a:buClr>
              <a:buSzPts val="2800"/>
              <a:buFont typeface="Calibri"/>
              <a:buAutoNum type="arabicPeriod"/>
            </a:pPr>
            <a:r>
              <a:rPr b="1" lang="en-US">
                <a:solidFill>
                  <a:srgbClr val="45505D"/>
                </a:solidFill>
              </a:rPr>
              <a:t>What is the maternal </a:t>
            </a:r>
            <a:r>
              <a:rPr b="1" lang="en-US" u="sng">
                <a:solidFill>
                  <a:srgbClr val="45505D"/>
                </a:solidFill>
              </a:rPr>
              <a:t>obstetric</a:t>
            </a:r>
            <a:r>
              <a:rPr b="1" lang="en-US">
                <a:solidFill>
                  <a:srgbClr val="45505D"/>
                </a:solidFill>
              </a:rPr>
              <a:t> complication in a such case ?</a:t>
            </a:r>
            <a:endParaRPr/>
          </a:p>
          <a:p>
            <a:pPr indent="-228600" lvl="1" marL="685800" rtl="0" algn="l">
              <a:lnSpc>
                <a:spcPct val="90000"/>
              </a:lnSpc>
              <a:spcBef>
                <a:spcPts val="500"/>
              </a:spcBef>
              <a:spcAft>
                <a:spcPts val="0"/>
              </a:spcAft>
              <a:buClr>
                <a:srgbClr val="45515E"/>
              </a:buClr>
              <a:buSzPts val="2400"/>
              <a:buFont typeface="Arial"/>
              <a:buChar char="•"/>
            </a:pPr>
            <a:r>
              <a:rPr lang="en-US"/>
              <a:t>Emergency cesarean delivery for fetal or maternal indications.</a:t>
            </a:r>
            <a:endParaRPr/>
          </a:p>
          <a:p>
            <a:pPr indent="-228600" lvl="1" marL="685800" rtl="0" algn="l">
              <a:lnSpc>
                <a:spcPct val="90000"/>
              </a:lnSpc>
              <a:spcBef>
                <a:spcPts val="500"/>
              </a:spcBef>
              <a:spcAft>
                <a:spcPts val="0"/>
              </a:spcAft>
              <a:buClr>
                <a:srgbClr val="45515E"/>
              </a:buClr>
              <a:buSzPts val="2400"/>
              <a:buFont typeface="Arial"/>
              <a:buChar char="•"/>
            </a:pPr>
            <a:r>
              <a:rPr lang="en-US"/>
              <a:t>Other maternal complications : excessive blood loss and DIC generally necessitate blood transfusion and can lead to hypovolemic shock, renal failure, adult respiratory distress syndrome, multi-organ failure, peri-partum hysterectomy and, rarely, death .</a:t>
            </a:r>
            <a:endParaRPr/>
          </a:p>
          <a:p>
            <a:pPr indent="0" lvl="0" marL="0" rtl="0" algn="l">
              <a:lnSpc>
                <a:spcPct val="90000"/>
              </a:lnSpc>
              <a:spcBef>
                <a:spcPts val="1000"/>
              </a:spcBef>
              <a:spcAft>
                <a:spcPts val="0"/>
              </a:spcAft>
              <a:buClr>
                <a:srgbClr val="45515E"/>
              </a:buClr>
              <a:buSzPts val="2400"/>
              <a:buNone/>
            </a:pPr>
            <a:r>
              <a:t/>
            </a:r>
            <a:endParaRPr sz="2400">
              <a:solidFill>
                <a:srgbClr val="45505D"/>
              </a:solidFill>
            </a:endParaRPr>
          </a:p>
        </p:txBody>
      </p:sp>
    </p:spTree>
  </p:cSld>
  <p:clrMapOvr>
    <a:masterClrMapping/>
  </p:clrMapOvr>
</p:sld>
</file>

<file path=ppt/slides/slide4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1" name="Shape 3271"/>
        <p:cNvGrpSpPr/>
        <p:nvPr/>
      </p:nvGrpSpPr>
      <p:grpSpPr>
        <a:xfrm>
          <a:off x="0" y="0"/>
          <a:ext cx="0" cy="0"/>
          <a:chOff x="0" y="0"/>
          <a:chExt cx="0" cy="0"/>
        </a:xfrm>
      </p:grpSpPr>
      <p:sp>
        <p:nvSpPr>
          <p:cNvPr id="3272" name="Google Shape;3272;p383"/>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Station 1 Cont.</a:t>
            </a:r>
            <a:endParaRPr/>
          </a:p>
        </p:txBody>
      </p:sp>
      <p:sp>
        <p:nvSpPr>
          <p:cNvPr id="3273" name="Google Shape;3273;p383"/>
          <p:cNvSpPr txBox="1"/>
          <p:nvPr/>
        </p:nvSpPr>
        <p:spPr>
          <a:xfrm>
            <a:off x="838201" y="1127464"/>
            <a:ext cx="10515600" cy="544764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45505D"/>
                </a:solidFill>
                <a:latin typeface="Calibri"/>
                <a:ea typeface="Calibri"/>
                <a:cs typeface="Calibri"/>
                <a:sym typeface="Calibri"/>
              </a:rPr>
              <a:t>3.    What is the appropriate management in a stable case ?</a:t>
            </a:r>
            <a:endParaRPr/>
          </a:p>
          <a:p>
            <a:pPr indent="-152400" lvl="1" marL="457200" marR="0" rtl="0" algn="l">
              <a:spcBef>
                <a:spcPts val="0"/>
              </a:spcBef>
              <a:spcAft>
                <a:spcPts val="0"/>
              </a:spcAft>
              <a:buClr>
                <a:srgbClr val="45505D"/>
              </a:buClr>
              <a:buSzPts val="2400"/>
              <a:buFont typeface="Arial"/>
              <a:buChar char="•"/>
            </a:pPr>
            <a:r>
              <a:rPr b="1" i="0" lang="en-US" sz="2400" u="none" cap="none" strike="noStrike">
                <a:solidFill>
                  <a:srgbClr val="45505D"/>
                </a:solidFill>
                <a:latin typeface="Calibri"/>
                <a:ea typeface="Calibri"/>
                <a:cs typeface="Calibri"/>
                <a:sym typeface="Calibri"/>
              </a:rPr>
              <a:t> Inpatient monitoring </a:t>
            </a:r>
            <a:r>
              <a:rPr b="0" i="0" lang="en-US" sz="2400" u="none" cap="none" strike="noStrike">
                <a:solidFill>
                  <a:srgbClr val="45505D"/>
                </a:solidFill>
                <a:latin typeface="Calibri"/>
                <a:ea typeface="Calibri"/>
                <a:cs typeface="Calibri"/>
                <a:sym typeface="Calibri"/>
              </a:rPr>
              <a:t>until the bleeding has subsided for at least 48 hours, fetal heart rate tracings and ultrasound examinations are reassuring, and the patient is asymptomatic. At that point, discharge may be considered. </a:t>
            </a:r>
            <a:r>
              <a:rPr b="1" i="0" lang="en-US" sz="2400" u="none" cap="none" strike="noStrike">
                <a:solidFill>
                  <a:srgbClr val="45505D"/>
                </a:solidFill>
                <a:latin typeface="Calibri"/>
                <a:ea typeface="Calibri"/>
                <a:cs typeface="Calibri"/>
                <a:sym typeface="Calibri"/>
              </a:rPr>
              <a:t>Importantly,</a:t>
            </a:r>
            <a:r>
              <a:rPr b="0" i="0" lang="en-US" sz="2400" u="none" cap="none" strike="noStrike">
                <a:solidFill>
                  <a:srgbClr val="45505D"/>
                </a:solidFill>
                <a:latin typeface="Calibri"/>
                <a:ea typeface="Calibri"/>
                <a:cs typeface="Calibri"/>
                <a:sym typeface="Calibri"/>
              </a:rPr>
              <a:t> the patient should be counseled to return immediately should she experience further bleeding, contractions, reduced fetal movement, or abdominal pain.</a:t>
            </a:r>
            <a:endParaRPr/>
          </a:p>
          <a:p>
            <a:pPr indent="-152400" lvl="1" marL="457200" marR="0" rtl="0" algn="l">
              <a:spcBef>
                <a:spcPts val="0"/>
              </a:spcBef>
              <a:spcAft>
                <a:spcPts val="0"/>
              </a:spcAft>
              <a:buClr>
                <a:srgbClr val="45505D"/>
              </a:buClr>
              <a:buSzPts val="2400"/>
              <a:buFont typeface="Arial"/>
              <a:buChar char="•"/>
            </a:pPr>
            <a:r>
              <a:rPr b="0" i="0" lang="en-US" sz="2400" u="none" cap="none" strike="noStrike">
                <a:solidFill>
                  <a:srgbClr val="45505D"/>
                </a:solidFill>
                <a:latin typeface="Calibri"/>
                <a:ea typeface="Calibri"/>
                <a:cs typeface="Calibri"/>
                <a:sym typeface="Calibri"/>
              </a:rPr>
              <a:t> Single course of antenatal </a:t>
            </a:r>
            <a:r>
              <a:rPr b="1" i="0" lang="en-US" sz="2400" u="none" cap="none" strike="noStrike">
                <a:solidFill>
                  <a:srgbClr val="45505D"/>
                </a:solidFill>
                <a:latin typeface="Calibri"/>
                <a:ea typeface="Calibri"/>
                <a:cs typeface="Calibri"/>
                <a:sym typeface="Calibri"/>
              </a:rPr>
              <a:t>corticosteroids.</a:t>
            </a:r>
            <a:endParaRPr/>
          </a:p>
          <a:p>
            <a:pPr indent="-152400" lvl="1" marL="457200" marR="0" rtl="0" algn="l">
              <a:spcBef>
                <a:spcPts val="0"/>
              </a:spcBef>
              <a:spcAft>
                <a:spcPts val="0"/>
              </a:spcAft>
              <a:buClr>
                <a:srgbClr val="45505D"/>
              </a:buClr>
              <a:buSzPts val="2400"/>
              <a:buFont typeface="Arial"/>
              <a:buChar char="•"/>
            </a:pPr>
            <a:r>
              <a:rPr b="0" i="0" lang="en-US" sz="2400" u="none" cap="none" strike="noStrike">
                <a:solidFill>
                  <a:srgbClr val="45505D"/>
                </a:solidFill>
                <a:latin typeface="Calibri"/>
                <a:ea typeface="Calibri"/>
                <a:cs typeface="Calibri"/>
                <a:sym typeface="Calibri"/>
              </a:rPr>
              <a:t> Serial assessment of </a:t>
            </a:r>
            <a:r>
              <a:rPr b="1" i="0" lang="en-US" sz="2400" u="none" cap="none" strike="noStrike">
                <a:solidFill>
                  <a:srgbClr val="45505D"/>
                </a:solidFill>
                <a:latin typeface="Calibri"/>
                <a:ea typeface="Calibri"/>
                <a:cs typeface="Calibri"/>
                <a:sym typeface="Calibri"/>
              </a:rPr>
              <a:t>fetal well being tests</a:t>
            </a:r>
            <a:r>
              <a:rPr b="0" i="0" lang="en-US" sz="2400" u="none" cap="none" strike="noStrike">
                <a:solidFill>
                  <a:srgbClr val="45505D"/>
                </a:solidFill>
                <a:latin typeface="Calibri"/>
                <a:ea typeface="Calibri"/>
                <a:cs typeface="Calibri"/>
                <a:sym typeface="Calibri"/>
              </a:rPr>
              <a:t>.</a:t>
            </a:r>
            <a:endParaRPr/>
          </a:p>
          <a:p>
            <a:pPr indent="-152400" lvl="1" marL="457200" marR="0" rtl="0" algn="l">
              <a:spcBef>
                <a:spcPts val="0"/>
              </a:spcBef>
              <a:spcAft>
                <a:spcPts val="0"/>
              </a:spcAft>
              <a:buClr>
                <a:srgbClr val="45505D"/>
              </a:buClr>
              <a:buSzPts val="2400"/>
              <a:buFont typeface="Arial"/>
              <a:buChar char="•"/>
            </a:pPr>
            <a:r>
              <a:rPr b="1" i="0" lang="en-US" sz="2400" u="none" cap="none" strike="noStrike">
                <a:solidFill>
                  <a:srgbClr val="45505D"/>
                </a:solidFill>
                <a:latin typeface="Calibri"/>
                <a:ea typeface="Calibri"/>
                <a:cs typeface="Calibri"/>
                <a:sym typeface="Calibri"/>
              </a:rPr>
              <a:t>Anti-D</a:t>
            </a:r>
            <a:r>
              <a:rPr b="0" i="0" lang="en-US" sz="2400" u="none" cap="none" strike="noStrike">
                <a:solidFill>
                  <a:srgbClr val="45505D"/>
                </a:solidFill>
                <a:latin typeface="Calibri"/>
                <a:ea typeface="Calibri"/>
                <a:cs typeface="Calibri"/>
                <a:sym typeface="Calibri"/>
              </a:rPr>
              <a:t> Ig for Rh(D)-negative women.</a:t>
            </a:r>
            <a:endParaRPr/>
          </a:p>
          <a:p>
            <a:pPr indent="-152400" lvl="1" marL="457200" marR="0" rtl="0" algn="l">
              <a:spcBef>
                <a:spcPts val="0"/>
              </a:spcBef>
              <a:spcAft>
                <a:spcPts val="0"/>
              </a:spcAft>
              <a:buClr>
                <a:srgbClr val="45505D"/>
              </a:buClr>
              <a:buSzPts val="2400"/>
              <a:buFont typeface="Arial"/>
              <a:buChar char="•"/>
            </a:pPr>
            <a:r>
              <a:rPr b="0" i="0" lang="en-US" sz="2400" u="none" cap="none" strike="noStrike">
                <a:solidFill>
                  <a:srgbClr val="45505D"/>
                </a:solidFill>
                <a:latin typeface="Calibri"/>
                <a:ea typeface="Calibri"/>
                <a:cs typeface="Calibri"/>
                <a:sym typeface="Calibri"/>
              </a:rPr>
              <a:t> Schedule </a:t>
            </a:r>
            <a:r>
              <a:rPr b="1" i="0" lang="en-US" sz="2400" u="none" cap="none" strike="noStrike">
                <a:solidFill>
                  <a:srgbClr val="45505D"/>
                </a:solidFill>
                <a:latin typeface="Calibri"/>
                <a:ea typeface="Calibri"/>
                <a:cs typeface="Calibri"/>
                <a:sym typeface="Calibri"/>
              </a:rPr>
              <a:t>delivery at 37-38 weeks.</a:t>
            </a:r>
            <a:endParaRPr b="0" i="0" sz="2400" u="none" cap="none" strike="noStrike">
              <a:solidFill>
                <a:srgbClr val="45505D"/>
              </a:solidFill>
              <a:latin typeface="Calibri"/>
              <a:ea typeface="Calibri"/>
              <a:cs typeface="Calibri"/>
              <a:sym typeface="Calibri"/>
            </a:endParaRPr>
          </a:p>
          <a:p>
            <a:pPr indent="0" lvl="0" marL="0" marR="0" rtl="0" algn="l">
              <a:spcBef>
                <a:spcPts val="0"/>
              </a:spcBef>
              <a:spcAft>
                <a:spcPts val="0"/>
              </a:spcAft>
              <a:buNone/>
            </a:pPr>
            <a:r>
              <a:rPr b="1" lang="en-US" sz="2800">
                <a:solidFill>
                  <a:srgbClr val="45505D"/>
                </a:solidFill>
                <a:latin typeface="Calibri"/>
                <a:ea typeface="Calibri"/>
                <a:cs typeface="Calibri"/>
                <a:sym typeface="Calibri"/>
              </a:rPr>
              <a:t>4.    What do we call the condition when we do cesarean section to a case presented like this (extravasation)?</a:t>
            </a:r>
            <a:endParaRPr/>
          </a:p>
          <a:p>
            <a:pPr indent="-152400" lvl="1" marL="457200" marR="0" rtl="0" algn="l">
              <a:spcBef>
                <a:spcPts val="0"/>
              </a:spcBef>
              <a:spcAft>
                <a:spcPts val="0"/>
              </a:spcAft>
              <a:buClr>
                <a:srgbClr val="45505D"/>
              </a:buClr>
              <a:buSzPts val="2400"/>
              <a:buFont typeface="Arial"/>
              <a:buChar char="•"/>
            </a:pPr>
            <a:r>
              <a:rPr b="0" i="0" lang="en-US" sz="2400" u="none" cap="none" strike="noStrike">
                <a:solidFill>
                  <a:srgbClr val="45505D"/>
                </a:solidFill>
                <a:latin typeface="Calibri"/>
                <a:ea typeface="Calibri"/>
                <a:cs typeface="Calibri"/>
                <a:sym typeface="Calibri"/>
              </a:rPr>
              <a:t> Blood extravasated into the myometrium (Couvelaire uterus )</a:t>
            </a:r>
            <a:endParaRPr/>
          </a:p>
        </p:txBody>
      </p:sp>
    </p:spTree>
  </p:cSld>
  <p:clrMapOvr>
    <a:masterClrMapping/>
  </p:clrMapOvr>
</p:sld>
</file>

<file path=ppt/slides/slide4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7" name="Shape 3277"/>
        <p:cNvGrpSpPr/>
        <p:nvPr/>
      </p:nvGrpSpPr>
      <p:grpSpPr>
        <a:xfrm>
          <a:off x="0" y="0"/>
          <a:ext cx="0" cy="0"/>
          <a:chOff x="0" y="0"/>
          <a:chExt cx="0" cy="0"/>
        </a:xfrm>
      </p:grpSpPr>
      <p:sp>
        <p:nvSpPr>
          <p:cNvPr id="3278" name="Google Shape;3278;p384"/>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Station 2</a:t>
            </a:r>
            <a:endParaRPr/>
          </a:p>
        </p:txBody>
      </p:sp>
      <p:pic>
        <p:nvPicPr>
          <p:cNvPr id="3279" name="Google Shape;3279;p384"/>
          <p:cNvPicPr preferRelativeResize="0"/>
          <p:nvPr>
            <p:ph idx="1" type="body"/>
          </p:nvPr>
        </p:nvPicPr>
        <p:blipFill rotWithShape="1">
          <a:blip r:embed="rId3">
            <a:alphaModFix/>
          </a:blip>
          <a:srcRect b="0" l="0" r="0" t="0"/>
          <a:stretch/>
        </p:blipFill>
        <p:spPr>
          <a:xfrm>
            <a:off x="2673114" y="2937033"/>
            <a:ext cx="7067444" cy="2543925"/>
          </a:xfrm>
          <a:prstGeom prst="rect">
            <a:avLst/>
          </a:prstGeom>
          <a:noFill/>
          <a:ln>
            <a:noFill/>
          </a:ln>
        </p:spPr>
      </p:pic>
      <p:sp>
        <p:nvSpPr>
          <p:cNvPr id="3280" name="Google Shape;3280;p384"/>
          <p:cNvSpPr txBox="1"/>
          <p:nvPr/>
        </p:nvSpPr>
        <p:spPr>
          <a:xfrm>
            <a:off x="1253903" y="1954252"/>
            <a:ext cx="10099897" cy="830997"/>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rgbClr val="45505D"/>
              </a:buClr>
              <a:buSzPts val="2400"/>
              <a:buFont typeface="Arial"/>
              <a:buChar char="•"/>
            </a:pPr>
            <a:r>
              <a:rPr lang="en-US" sz="2400">
                <a:solidFill>
                  <a:srgbClr val="45505D"/>
                </a:solidFill>
                <a:latin typeface="Calibri"/>
                <a:ea typeface="Calibri"/>
                <a:cs typeface="Calibri"/>
                <a:sym typeface="Calibri"/>
              </a:rPr>
              <a:t>Excessive blood loss and DIC can lead to hypovolemic shock, </a:t>
            </a:r>
            <a:r>
              <a:rPr b="1" lang="en-US" sz="2400">
                <a:solidFill>
                  <a:srgbClr val="45505D"/>
                </a:solidFill>
                <a:latin typeface="Calibri"/>
                <a:ea typeface="Calibri"/>
                <a:cs typeface="Calibri"/>
                <a:sym typeface="Calibri"/>
              </a:rPr>
              <a:t>acute renal failure</a:t>
            </a:r>
            <a:r>
              <a:rPr lang="en-US" sz="2400">
                <a:solidFill>
                  <a:srgbClr val="45505D"/>
                </a:solidFill>
                <a:latin typeface="Calibri"/>
                <a:ea typeface="Calibri"/>
                <a:cs typeface="Calibri"/>
                <a:sym typeface="Calibri"/>
              </a:rPr>
              <a:t> and multiple organ failure.</a:t>
            </a:r>
            <a:endParaRPr/>
          </a:p>
        </p:txBody>
      </p:sp>
      <p:sp>
        <p:nvSpPr>
          <p:cNvPr id="3281" name="Google Shape;3281;p384"/>
          <p:cNvSpPr txBox="1"/>
          <p:nvPr/>
        </p:nvSpPr>
        <p:spPr>
          <a:xfrm>
            <a:off x="839688" y="1279248"/>
            <a:ext cx="8590631" cy="523220"/>
          </a:xfrm>
          <a:prstGeom prst="rect">
            <a:avLst/>
          </a:prstGeom>
          <a:noFill/>
          <a:ln>
            <a:noFill/>
          </a:ln>
        </p:spPr>
        <p:txBody>
          <a:bodyPr anchorCtr="0" anchor="t" bIns="45700" lIns="91425" spcFirstLastPara="1" rIns="91425" wrap="square" tIns="45700">
            <a:spAutoFit/>
          </a:bodyPr>
          <a:lstStyle/>
          <a:p>
            <a:pPr indent="-457200" lvl="0" marL="457200" marR="0" rtl="0" algn="l">
              <a:spcBef>
                <a:spcPts val="0"/>
              </a:spcBef>
              <a:spcAft>
                <a:spcPts val="0"/>
              </a:spcAft>
              <a:buClr>
                <a:srgbClr val="45505D"/>
              </a:buClr>
              <a:buSzPts val="2800"/>
              <a:buFont typeface="Noto Sans Symbols"/>
              <a:buChar char="❖"/>
            </a:pPr>
            <a:r>
              <a:rPr b="1" lang="en-US" sz="2800">
                <a:solidFill>
                  <a:srgbClr val="45505D"/>
                </a:solidFill>
                <a:latin typeface="Calibri"/>
                <a:ea typeface="Calibri"/>
                <a:cs typeface="Calibri"/>
                <a:sym typeface="Calibri"/>
              </a:rPr>
              <a:t>What causes maternal mortality in this case ?</a:t>
            </a:r>
            <a:endParaRPr/>
          </a:p>
        </p:txBody>
      </p:sp>
    </p:spTree>
  </p:cSld>
  <p:clrMapOvr>
    <a:masterClrMapping/>
  </p:clrMapOvr>
</p:sld>
</file>

<file path=ppt/slides/slide4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5" name="Shape 3285"/>
        <p:cNvGrpSpPr/>
        <p:nvPr/>
      </p:nvGrpSpPr>
      <p:grpSpPr>
        <a:xfrm>
          <a:off x="0" y="0"/>
          <a:ext cx="0" cy="0"/>
          <a:chOff x="0" y="0"/>
          <a:chExt cx="0" cy="0"/>
        </a:xfrm>
      </p:grpSpPr>
      <p:sp>
        <p:nvSpPr>
          <p:cNvPr id="3286" name="Google Shape;3286;p385"/>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Station 3 </a:t>
            </a:r>
            <a:endParaRPr/>
          </a:p>
        </p:txBody>
      </p:sp>
      <p:sp>
        <p:nvSpPr>
          <p:cNvPr id="3287" name="Google Shape;3287;p385"/>
          <p:cNvSpPr txBox="1"/>
          <p:nvPr>
            <p:ph idx="1" type="body"/>
          </p:nvPr>
        </p:nvSpPr>
        <p:spPr>
          <a:xfrm>
            <a:off x="838200" y="1620937"/>
            <a:ext cx="10515600" cy="48719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000"/>
              <a:buChar char="❖"/>
            </a:pPr>
            <a:r>
              <a:rPr lang="en-US" sz="2000"/>
              <a:t>34 wks pregnant woman with road traffic accident is presented to you in ER with vaginal bleeding? Give </a:t>
            </a:r>
            <a:r>
              <a:rPr b="1" lang="en-US" sz="2000">
                <a:solidFill>
                  <a:srgbClr val="45505D"/>
                </a:solidFill>
              </a:rPr>
              <a:t>relevant points </a:t>
            </a:r>
            <a:r>
              <a:rPr lang="en-US" sz="2000">
                <a:solidFill>
                  <a:srgbClr val="45505D"/>
                </a:solidFill>
              </a:rPr>
              <a:t>in</a:t>
            </a:r>
            <a:r>
              <a:rPr b="1" lang="en-US" sz="2000">
                <a:solidFill>
                  <a:srgbClr val="FF0000"/>
                </a:solidFill>
              </a:rPr>
              <a:t> </a:t>
            </a:r>
            <a:r>
              <a:rPr lang="en-US" sz="2000"/>
              <a:t>history ,physical examination ,investigation ,management ,complications </a:t>
            </a:r>
            <a:endParaRPr/>
          </a:p>
          <a:p>
            <a:pPr indent="0" lvl="0" marL="0" rtl="0" algn="l">
              <a:lnSpc>
                <a:spcPct val="90000"/>
              </a:lnSpc>
              <a:spcBef>
                <a:spcPts val="1000"/>
              </a:spcBef>
              <a:spcAft>
                <a:spcPts val="0"/>
              </a:spcAft>
              <a:buClr>
                <a:srgbClr val="45505D"/>
              </a:buClr>
              <a:buSzPts val="2000"/>
              <a:buNone/>
            </a:pPr>
            <a:r>
              <a:rPr b="1" lang="en-US" sz="2000">
                <a:solidFill>
                  <a:srgbClr val="45505D"/>
                </a:solidFill>
              </a:rPr>
              <a:t>( antepartum hemorrhage &gt;&gt; placental abruption  )</a:t>
            </a:r>
            <a:endParaRPr sz="2000">
              <a:solidFill>
                <a:srgbClr val="45505D"/>
              </a:solidFill>
            </a:endParaRPr>
          </a:p>
        </p:txBody>
      </p:sp>
      <p:pic>
        <p:nvPicPr>
          <p:cNvPr id="3288" name="Google Shape;3288;p385"/>
          <p:cNvPicPr preferRelativeResize="0"/>
          <p:nvPr/>
        </p:nvPicPr>
        <p:blipFill rotWithShape="1">
          <a:blip r:embed="rId3">
            <a:alphaModFix/>
          </a:blip>
          <a:srcRect b="0" l="0" r="0" t="0"/>
          <a:stretch/>
        </p:blipFill>
        <p:spPr>
          <a:xfrm>
            <a:off x="3591339" y="2995448"/>
            <a:ext cx="6164331" cy="3497428"/>
          </a:xfrm>
          <a:prstGeom prst="rect">
            <a:avLst/>
          </a:prstGeom>
          <a:noFill/>
          <a:ln>
            <a:noFill/>
          </a:ln>
        </p:spPr>
      </p:pic>
    </p:spTree>
  </p:cSld>
  <p:clrMapOvr>
    <a:masterClrMapping/>
  </p:clrMapOvr>
</p:sld>
</file>

<file path=ppt/slides/slide4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2" name="Shape 3292"/>
        <p:cNvGrpSpPr/>
        <p:nvPr/>
      </p:nvGrpSpPr>
      <p:grpSpPr>
        <a:xfrm>
          <a:off x="0" y="0"/>
          <a:ext cx="0" cy="0"/>
          <a:chOff x="0" y="0"/>
          <a:chExt cx="0" cy="0"/>
        </a:xfrm>
      </p:grpSpPr>
      <p:sp>
        <p:nvSpPr>
          <p:cNvPr id="3293" name="Google Shape;3293;p38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45515E"/>
              </a:buClr>
              <a:buSzPts val="6000"/>
              <a:buFont typeface="Calibri"/>
              <a:buNone/>
            </a:pPr>
            <a:r>
              <a:rPr lang="en-US"/>
              <a:t>APH</a:t>
            </a:r>
            <a:endParaRPr/>
          </a:p>
        </p:txBody>
      </p:sp>
      <p:sp>
        <p:nvSpPr>
          <p:cNvPr id="3294" name="Google Shape;3294;p38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45515E"/>
              </a:buClr>
              <a:buSzPts val="2400"/>
              <a:buNone/>
            </a:pPr>
            <a:r>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p45"/>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Skull Molding</a:t>
            </a:r>
            <a:endParaRPr/>
          </a:p>
        </p:txBody>
      </p:sp>
      <p:sp>
        <p:nvSpPr>
          <p:cNvPr id="450" name="Google Shape;450;p45"/>
          <p:cNvSpPr txBox="1"/>
          <p:nvPr>
            <p:ph idx="1" type="body"/>
          </p:nvPr>
        </p:nvSpPr>
        <p:spPr>
          <a:xfrm>
            <a:off x="838201" y="1305026"/>
            <a:ext cx="7725940" cy="48719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800"/>
              <a:buChar char="❖"/>
            </a:pPr>
            <a:r>
              <a:rPr b="1" lang="en-US"/>
              <a:t>Notes</a:t>
            </a:r>
            <a:endParaRPr/>
          </a:p>
          <a:p>
            <a:pPr indent="-228600" lvl="1" marL="685800" rtl="0" algn="l">
              <a:lnSpc>
                <a:spcPct val="90000"/>
              </a:lnSpc>
              <a:spcBef>
                <a:spcPts val="500"/>
              </a:spcBef>
              <a:spcAft>
                <a:spcPts val="0"/>
              </a:spcAft>
              <a:buClr>
                <a:srgbClr val="45515E"/>
              </a:buClr>
              <a:buSzPts val="2400"/>
              <a:buChar char="o"/>
            </a:pPr>
            <a:r>
              <a:rPr lang="en-US"/>
              <a:t>Molding only occur in head, whereas in the body minimum reduction occur</a:t>
            </a:r>
            <a:endParaRPr/>
          </a:p>
          <a:p>
            <a:pPr indent="-228600" lvl="1" marL="685800" rtl="0" algn="l">
              <a:lnSpc>
                <a:spcPct val="90000"/>
              </a:lnSpc>
              <a:spcBef>
                <a:spcPts val="500"/>
              </a:spcBef>
              <a:spcAft>
                <a:spcPts val="0"/>
              </a:spcAft>
              <a:buClr>
                <a:srgbClr val="45515E"/>
              </a:buClr>
              <a:buSzPts val="2400"/>
              <a:buChar char="o"/>
            </a:pPr>
            <a:r>
              <a:rPr lang="en-US"/>
              <a:t>The anterior fontanelle (Bregma) </a:t>
            </a:r>
            <a:r>
              <a:rPr lang="en-US" sz="2400"/>
              <a:t>disappear with grade 2 and 3 molding</a:t>
            </a:r>
            <a:endParaRPr/>
          </a:p>
          <a:p>
            <a:pPr indent="-228600" lvl="0" marL="228600" rtl="0" algn="l">
              <a:lnSpc>
                <a:spcPct val="90000"/>
              </a:lnSpc>
              <a:spcBef>
                <a:spcPts val="1000"/>
              </a:spcBef>
              <a:spcAft>
                <a:spcPts val="0"/>
              </a:spcAft>
              <a:buClr>
                <a:srgbClr val="45515E"/>
              </a:buClr>
              <a:buSzPts val="2800"/>
              <a:buChar char="❖"/>
            </a:pPr>
            <a:r>
              <a:rPr b="1" lang="en-US"/>
              <a:t>Grades of molding </a:t>
            </a:r>
            <a:endParaRPr/>
          </a:p>
          <a:p>
            <a:pPr indent="-228600" lvl="1" marL="685800" rtl="0" algn="l">
              <a:lnSpc>
                <a:spcPct val="90000"/>
              </a:lnSpc>
              <a:spcBef>
                <a:spcPts val="500"/>
              </a:spcBef>
              <a:spcAft>
                <a:spcPts val="0"/>
              </a:spcAft>
              <a:buClr>
                <a:srgbClr val="45515E"/>
              </a:buClr>
              <a:buSzPts val="2400"/>
              <a:buChar char="o"/>
            </a:pPr>
            <a:r>
              <a:rPr lang="en-US"/>
              <a:t>Grade 0 = suture lines between bones</a:t>
            </a:r>
            <a:endParaRPr/>
          </a:p>
          <a:p>
            <a:pPr indent="-228600" lvl="1" marL="685800" rtl="0" algn="l">
              <a:lnSpc>
                <a:spcPct val="90000"/>
              </a:lnSpc>
              <a:spcBef>
                <a:spcPts val="500"/>
              </a:spcBef>
              <a:spcAft>
                <a:spcPts val="0"/>
              </a:spcAft>
              <a:buClr>
                <a:srgbClr val="45515E"/>
              </a:buClr>
              <a:buSzPts val="2400"/>
              <a:buChar char="o"/>
            </a:pPr>
            <a:r>
              <a:rPr lang="en-US"/>
              <a:t>Grade 1 = obliterate suture lines but with direct contact</a:t>
            </a:r>
            <a:endParaRPr/>
          </a:p>
          <a:p>
            <a:pPr indent="-228600" lvl="1" marL="685800" rtl="0" algn="l">
              <a:lnSpc>
                <a:spcPct val="90000"/>
              </a:lnSpc>
              <a:spcBef>
                <a:spcPts val="500"/>
              </a:spcBef>
              <a:spcAft>
                <a:spcPts val="0"/>
              </a:spcAft>
              <a:buClr>
                <a:srgbClr val="45515E"/>
              </a:buClr>
              <a:buSzPts val="2400"/>
              <a:buChar char="o"/>
            </a:pPr>
            <a:r>
              <a:rPr lang="en-US"/>
              <a:t>Grade 2 = can be returned to normal</a:t>
            </a:r>
            <a:endParaRPr/>
          </a:p>
          <a:p>
            <a:pPr indent="-228600" lvl="1" marL="685800" rtl="0" algn="l">
              <a:lnSpc>
                <a:spcPct val="90000"/>
              </a:lnSpc>
              <a:spcBef>
                <a:spcPts val="500"/>
              </a:spcBef>
              <a:spcAft>
                <a:spcPts val="0"/>
              </a:spcAft>
              <a:buClr>
                <a:srgbClr val="45515E"/>
              </a:buClr>
              <a:buSzPts val="2400"/>
              <a:buChar char="o"/>
            </a:pPr>
            <a:r>
              <a:rPr lang="en-US"/>
              <a:t>Grade 3 = can’t be returned</a:t>
            </a:r>
            <a:endParaRPr/>
          </a:p>
          <a:p>
            <a:pPr indent="-50800" lvl="0" marL="228600" rtl="0" algn="l">
              <a:lnSpc>
                <a:spcPct val="90000"/>
              </a:lnSpc>
              <a:spcBef>
                <a:spcPts val="1000"/>
              </a:spcBef>
              <a:spcAft>
                <a:spcPts val="0"/>
              </a:spcAft>
              <a:buClr>
                <a:srgbClr val="45515E"/>
              </a:buClr>
              <a:buSzPts val="2800"/>
              <a:buNone/>
            </a:pPr>
            <a:r>
              <a:t/>
            </a:r>
            <a:endParaRPr/>
          </a:p>
        </p:txBody>
      </p:sp>
      <p:pic>
        <p:nvPicPr>
          <p:cNvPr id="451" name="Google Shape;451;p45"/>
          <p:cNvPicPr preferRelativeResize="0"/>
          <p:nvPr/>
        </p:nvPicPr>
        <p:blipFill rotWithShape="1">
          <a:blip r:embed="rId3">
            <a:alphaModFix/>
          </a:blip>
          <a:srcRect b="0" l="0" r="0" t="0"/>
          <a:stretch/>
        </p:blipFill>
        <p:spPr>
          <a:xfrm>
            <a:off x="8564141" y="1305025"/>
            <a:ext cx="2789659" cy="4113281"/>
          </a:xfrm>
          <a:prstGeom prst="rect">
            <a:avLst/>
          </a:prstGeom>
          <a:noFill/>
          <a:ln>
            <a:noFill/>
          </a:ln>
        </p:spPr>
      </p:pic>
    </p:spTree>
  </p:cSld>
  <p:clrMapOvr>
    <a:masterClrMapping/>
  </p:clrMapOvr>
</p:sld>
</file>

<file path=ppt/slides/slide4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8" name="Shape 3298"/>
        <p:cNvGrpSpPr/>
        <p:nvPr/>
      </p:nvGrpSpPr>
      <p:grpSpPr>
        <a:xfrm>
          <a:off x="0" y="0"/>
          <a:ext cx="0" cy="0"/>
          <a:chOff x="0" y="0"/>
          <a:chExt cx="0" cy="0"/>
        </a:xfrm>
      </p:grpSpPr>
      <p:sp>
        <p:nvSpPr>
          <p:cNvPr id="3299" name="Google Shape;3299;p387"/>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Placenta Previa Station 1</a:t>
            </a:r>
            <a:endParaRPr/>
          </a:p>
        </p:txBody>
      </p:sp>
      <p:pic>
        <p:nvPicPr>
          <p:cNvPr id="3300" name="Google Shape;3300;p387"/>
          <p:cNvPicPr preferRelativeResize="0"/>
          <p:nvPr/>
        </p:nvPicPr>
        <p:blipFill rotWithShape="1">
          <a:blip r:embed="rId3">
            <a:alphaModFix/>
          </a:blip>
          <a:srcRect b="70788" l="68236" r="0" t="607"/>
          <a:stretch/>
        </p:blipFill>
        <p:spPr>
          <a:xfrm>
            <a:off x="8390811" y="1272399"/>
            <a:ext cx="3633921" cy="1858772"/>
          </a:xfrm>
          <a:prstGeom prst="rect">
            <a:avLst/>
          </a:prstGeom>
          <a:noFill/>
          <a:ln>
            <a:noFill/>
          </a:ln>
        </p:spPr>
      </p:pic>
      <p:pic>
        <p:nvPicPr>
          <p:cNvPr id="3301" name="Google Shape;3301;p387"/>
          <p:cNvPicPr preferRelativeResize="0"/>
          <p:nvPr/>
        </p:nvPicPr>
        <p:blipFill rotWithShape="1">
          <a:blip r:embed="rId4">
            <a:alphaModFix/>
          </a:blip>
          <a:srcRect b="0" l="2498" r="2231" t="0"/>
          <a:stretch/>
        </p:blipFill>
        <p:spPr>
          <a:xfrm>
            <a:off x="6731296" y="4300908"/>
            <a:ext cx="5460704" cy="1803583"/>
          </a:xfrm>
          <a:prstGeom prst="rect">
            <a:avLst/>
          </a:prstGeom>
          <a:noFill/>
          <a:ln>
            <a:noFill/>
          </a:ln>
        </p:spPr>
      </p:pic>
      <p:sp>
        <p:nvSpPr>
          <p:cNvPr id="3302" name="Google Shape;3302;p387"/>
          <p:cNvSpPr txBox="1"/>
          <p:nvPr/>
        </p:nvSpPr>
        <p:spPr>
          <a:xfrm>
            <a:off x="807720" y="1127464"/>
            <a:ext cx="6905753" cy="4832092"/>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rgbClr val="45505D"/>
              </a:buClr>
              <a:buSzPts val="2400"/>
              <a:buFont typeface="Noto Sans Symbols"/>
              <a:buChar char="❖"/>
            </a:pPr>
            <a:r>
              <a:rPr lang="en-US" sz="2400">
                <a:solidFill>
                  <a:srgbClr val="45505D"/>
                </a:solidFill>
                <a:latin typeface="Calibri"/>
                <a:ea typeface="Calibri"/>
                <a:cs typeface="Calibri"/>
                <a:sym typeface="Calibri"/>
              </a:rPr>
              <a:t>A multiparpus Pt. with a previous history of CS came to you complaining of bleeding after 32 wks of gestation , an ultrasound  was done </a:t>
            </a:r>
            <a:endParaRPr/>
          </a:p>
          <a:p>
            <a:pPr indent="-457200" lvl="1" marL="914400" marR="0" rtl="0" algn="l">
              <a:spcBef>
                <a:spcPts val="0"/>
              </a:spcBef>
              <a:spcAft>
                <a:spcPts val="0"/>
              </a:spcAft>
              <a:buClr>
                <a:srgbClr val="45505D"/>
              </a:buClr>
              <a:buSzPts val="2400"/>
              <a:buFont typeface="Calibri"/>
              <a:buAutoNum type="arabicPeriod"/>
            </a:pPr>
            <a:r>
              <a:rPr b="1" i="0" lang="en-US" sz="2400" u="none" cap="none" strike="noStrike">
                <a:solidFill>
                  <a:srgbClr val="45505D"/>
                </a:solidFill>
                <a:latin typeface="Calibri"/>
                <a:ea typeface="Calibri"/>
                <a:cs typeface="Calibri"/>
                <a:sym typeface="Calibri"/>
              </a:rPr>
              <a:t> What is the diagnosis ?</a:t>
            </a:r>
            <a:endParaRPr/>
          </a:p>
          <a:p>
            <a:pPr indent="-457200" lvl="2" marL="1371600" marR="0" rtl="0" algn="l">
              <a:spcBef>
                <a:spcPts val="0"/>
              </a:spcBef>
              <a:spcAft>
                <a:spcPts val="0"/>
              </a:spcAft>
              <a:buClr>
                <a:srgbClr val="45505D"/>
              </a:buClr>
              <a:buSzPts val="2000"/>
              <a:buFont typeface="Arial"/>
              <a:buChar char="•"/>
            </a:pPr>
            <a:r>
              <a:rPr b="0" i="0" lang="en-US" sz="2000" u="none" cap="none" strike="noStrike">
                <a:solidFill>
                  <a:srgbClr val="45505D"/>
                </a:solidFill>
                <a:latin typeface="Calibri"/>
                <a:ea typeface="Calibri"/>
                <a:cs typeface="Calibri"/>
                <a:sym typeface="Calibri"/>
              </a:rPr>
              <a:t>Placenta previa</a:t>
            </a:r>
            <a:endParaRPr/>
          </a:p>
          <a:p>
            <a:pPr indent="-457200" lvl="1" marL="914400" marR="0" rtl="0" algn="l">
              <a:spcBef>
                <a:spcPts val="0"/>
              </a:spcBef>
              <a:spcAft>
                <a:spcPts val="0"/>
              </a:spcAft>
              <a:buClr>
                <a:srgbClr val="45505D"/>
              </a:buClr>
              <a:buSzPts val="2400"/>
              <a:buFont typeface="Calibri"/>
              <a:buAutoNum type="arabicPeriod"/>
            </a:pPr>
            <a:r>
              <a:rPr b="1" i="0" lang="en-US" sz="2400" u="none" cap="none" strike="noStrike">
                <a:solidFill>
                  <a:srgbClr val="45505D"/>
                </a:solidFill>
                <a:latin typeface="Calibri"/>
                <a:ea typeface="Calibri"/>
                <a:cs typeface="Calibri"/>
                <a:sym typeface="Calibri"/>
              </a:rPr>
              <a:t>What is the treatment ? </a:t>
            </a:r>
            <a:r>
              <a:rPr b="0" i="0" lang="en-US" sz="2400" u="none" cap="none" strike="noStrike">
                <a:solidFill>
                  <a:srgbClr val="45505D"/>
                </a:solidFill>
                <a:latin typeface="Calibri"/>
                <a:ea typeface="Calibri"/>
                <a:cs typeface="Calibri"/>
                <a:sym typeface="Calibri"/>
              </a:rPr>
              <a:t>(next slide)</a:t>
            </a:r>
            <a:endParaRPr/>
          </a:p>
          <a:p>
            <a:pPr indent="-457200" lvl="1" marL="914400" marR="0" rtl="0" algn="l">
              <a:spcBef>
                <a:spcPts val="0"/>
              </a:spcBef>
              <a:spcAft>
                <a:spcPts val="0"/>
              </a:spcAft>
              <a:buClr>
                <a:srgbClr val="45505D"/>
              </a:buClr>
              <a:buSzPts val="2400"/>
              <a:buFont typeface="Calibri"/>
              <a:buAutoNum type="arabicPeriod"/>
            </a:pPr>
            <a:r>
              <a:rPr b="1" i="0" lang="en-US" sz="2400" u="none" cap="none" strike="noStrike">
                <a:solidFill>
                  <a:srgbClr val="45505D"/>
                </a:solidFill>
                <a:latin typeface="Calibri"/>
                <a:ea typeface="Calibri"/>
                <a:cs typeface="Calibri"/>
                <a:sym typeface="Calibri"/>
              </a:rPr>
              <a:t>What are the signs you look for on abdominal examination ?</a:t>
            </a:r>
            <a:endParaRPr/>
          </a:p>
          <a:p>
            <a:pPr indent="-457200" lvl="2" marL="1371600" marR="0" rtl="0" algn="l">
              <a:spcBef>
                <a:spcPts val="0"/>
              </a:spcBef>
              <a:spcAft>
                <a:spcPts val="0"/>
              </a:spcAft>
              <a:buClr>
                <a:srgbClr val="45505D"/>
              </a:buClr>
              <a:buSzPts val="2000"/>
              <a:buFont typeface="Arial"/>
              <a:buChar char="•"/>
            </a:pPr>
            <a:r>
              <a:rPr b="0" i="0" lang="en-US" sz="2000" u="none" cap="none" strike="noStrike">
                <a:solidFill>
                  <a:srgbClr val="45505D"/>
                </a:solidFill>
                <a:latin typeface="Calibri"/>
                <a:ea typeface="Calibri"/>
                <a:cs typeface="Calibri"/>
                <a:sym typeface="Calibri"/>
              </a:rPr>
              <a:t>Malpresentation ( as an associated condition )</a:t>
            </a:r>
            <a:endParaRPr/>
          </a:p>
          <a:p>
            <a:pPr indent="-457200" lvl="2" marL="1371600" marR="0" rtl="0" algn="l">
              <a:spcBef>
                <a:spcPts val="0"/>
              </a:spcBef>
              <a:spcAft>
                <a:spcPts val="0"/>
              </a:spcAft>
              <a:buClr>
                <a:srgbClr val="45505D"/>
              </a:buClr>
              <a:buSzPts val="2000"/>
              <a:buFont typeface="Arial"/>
              <a:buChar char="•"/>
            </a:pPr>
            <a:r>
              <a:rPr b="0" i="0" lang="en-US" sz="2000" u="none" cap="none" strike="noStrike">
                <a:solidFill>
                  <a:srgbClr val="45505D"/>
                </a:solidFill>
                <a:latin typeface="Calibri"/>
                <a:ea typeface="Calibri"/>
                <a:cs typeface="Calibri"/>
                <a:sym typeface="Calibri"/>
              </a:rPr>
              <a:t>Soft lax Abdomen</a:t>
            </a:r>
            <a:endParaRPr/>
          </a:p>
          <a:p>
            <a:pPr indent="-457200" lvl="2" marL="1371600" marR="0" rtl="0" algn="l">
              <a:spcBef>
                <a:spcPts val="0"/>
              </a:spcBef>
              <a:spcAft>
                <a:spcPts val="0"/>
              </a:spcAft>
              <a:buClr>
                <a:srgbClr val="45505D"/>
              </a:buClr>
              <a:buSzPts val="2000"/>
              <a:buFont typeface="Arial"/>
              <a:buChar char="•"/>
            </a:pPr>
            <a:r>
              <a:rPr b="0" i="0" lang="en-US" sz="2000" u="none" cap="none" strike="noStrike">
                <a:solidFill>
                  <a:srgbClr val="45505D"/>
                </a:solidFill>
                <a:latin typeface="Calibri"/>
                <a:ea typeface="Calibri"/>
                <a:cs typeface="Calibri"/>
                <a:sym typeface="Calibri"/>
              </a:rPr>
              <a:t>Uterine contractions ( 10 - 20% of cases )</a:t>
            </a:r>
            <a:endParaRPr/>
          </a:p>
          <a:p>
            <a:pPr indent="-457200" lvl="2" marL="1371600" marR="0" rtl="0" algn="l">
              <a:spcBef>
                <a:spcPts val="0"/>
              </a:spcBef>
              <a:spcAft>
                <a:spcPts val="0"/>
              </a:spcAft>
              <a:buClr>
                <a:srgbClr val="45505D"/>
              </a:buClr>
              <a:buSzPts val="2000"/>
              <a:buFont typeface="Arial"/>
              <a:buChar char="•"/>
            </a:pPr>
            <a:r>
              <a:rPr b="0" i="0" lang="en-US" sz="2000" u="none" cap="none" strike="noStrike">
                <a:solidFill>
                  <a:srgbClr val="45505D"/>
                </a:solidFill>
                <a:latin typeface="Calibri"/>
                <a:ea typeface="Calibri"/>
                <a:cs typeface="Calibri"/>
                <a:sym typeface="Calibri"/>
              </a:rPr>
              <a:t>Reduced SFH ( placenta previa might be complicated with PROM )</a:t>
            </a:r>
            <a:endParaRPr/>
          </a:p>
          <a:p>
            <a:pPr indent="0" lvl="1" marL="457200" marR="0" rtl="0" algn="l">
              <a:spcBef>
                <a:spcPts val="0"/>
              </a:spcBef>
              <a:spcAft>
                <a:spcPts val="0"/>
              </a:spcAft>
              <a:buNone/>
            </a:pPr>
            <a:r>
              <a:t/>
            </a:r>
            <a:endParaRPr b="0" i="0" sz="2000" u="none" cap="none" strike="noStrike">
              <a:solidFill>
                <a:srgbClr val="45505D"/>
              </a:solidFill>
              <a:latin typeface="Calibri"/>
              <a:ea typeface="Calibri"/>
              <a:cs typeface="Calibri"/>
              <a:sym typeface="Calibri"/>
            </a:endParaRPr>
          </a:p>
        </p:txBody>
      </p:sp>
    </p:spTree>
  </p:cSld>
  <p:clrMapOvr>
    <a:masterClrMapping/>
  </p:clrMapOvr>
</p:sld>
</file>

<file path=ppt/slides/slide4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6" name="Shape 3306"/>
        <p:cNvGrpSpPr/>
        <p:nvPr/>
      </p:nvGrpSpPr>
      <p:grpSpPr>
        <a:xfrm>
          <a:off x="0" y="0"/>
          <a:ext cx="0" cy="0"/>
          <a:chOff x="0" y="0"/>
          <a:chExt cx="0" cy="0"/>
        </a:xfrm>
      </p:grpSpPr>
      <p:sp>
        <p:nvSpPr>
          <p:cNvPr id="3307" name="Google Shape;3307;p388"/>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Station 1 Cont.</a:t>
            </a:r>
            <a:endParaRPr/>
          </a:p>
        </p:txBody>
      </p:sp>
      <p:sp>
        <p:nvSpPr>
          <p:cNvPr id="3308" name="Google Shape;3308;p388"/>
          <p:cNvSpPr txBox="1"/>
          <p:nvPr>
            <p:ph idx="1" type="body"/>
          </p:nvPr>
        </p:nvSpPr>
        <p:spPr>
          <a:xfrm>
            <a:off x="838200" y="1305026"/>
            <a:ext cx="10515600" cy="48719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45505D"/>
              </a:buClr>
              <a:buSzPts val="2800"/>
              <a:buNone/>
            </a:pPr>
            <a:r>
              <a:rPr b="1" lang="en-US" sz="2800">
                <a:solidFill>
                  <a:srgbClr val="45505D"/>
                </a:solidFill>
              </a:rPr>
              <a:t>4.   What should you consider during CS ? </a:t>
            </a:r>
            <a:endParaRPr/>
          </a:p>
        </p:txBody>
      </p:sp>
      <p:sp>
        <p:nvSpPr>
          <p:cNvPr id="3309" name="Google Shape;3309;p388"/>
          <p:cNvSpPr txBox="1"/>
          <p:nvPr/>
        </p:nvSpPr>
        <p:spPr>
          <a:xfrm>
            <a:off x="80263" y="1842671"/>
            <a:ext cx="10558000" cy="2862322"/>
          </a:xfrm>
          <a:prstGeom prst="rect">
            <a:avLst/>
          </a:prstGeom>
          <a:noFill/>
          <a:ln>
            <a:noFill/>
          </a:ln>
        </p:spPr>
        <p:txBody>
          <a:bodyPr anchorCtr="0" anchor="t" bIns="45700" lIns="91425" spcFirstLastPara="1" rIns="91425" wrap="square" tIns="45700">
            <a:spAutoFit/>
          </a:bodyPr>
          <a:lstStyle/>
          <a:p>
            <a:pPr indent="-457200" lvl="2" marL="1371600" marR="0" rtl="0" algn="l">
              <a:spcBef>
                <a:spcPts val="0"/>
              </a:spcBef>
              <a:spcAft>
                <a:spcPts val="0"/>
              </a:spcAft>
              <a:buClr>
                <a:srgbClr val="45505D"/>
              </a:buClr>
              <a:buSzPts val="2000"/>
              <a:buFont typeface="Arial"/>
              <a:buChar char="•"/>
            </a:pPr>
            <a:r>
              <a:rPr b="0" i="0" lang="en-US" sz="2000" u="none" cap="none" strike="noStrike">
                <a:solidFill>
                  <a:srgbClr val="45505D"/>
                </a:solidFill>
                <a:latin typeface="Calibri"/>
                <a:ea typeface="Calibri"/>
                <a:cs typeface="Calibri"/>
                <a:sym typeface="Calibri"/>
              </a:rPr>
              <a:t>Vertical incision may be considered in case of anterior location of placenta.</a:t>
            </a:r>
            <a:endParaRPr/>
          </a:p>
          <a:p>
            <a:pPr indent="-457200" lvl="2" marL="1371600" marR="0" rtl="0" algn="l">
              <a:spcBef>
                <a:spcPts val="0"/>
              </a:spcBef>
              <a:spcAft>
                <a:spcPts val="0"/>
              </a:spcAft>
              <a:buClr>
                <a:srgbClr val="45505D"/>
              </a:buClr>
              <a:buSzPts val="2000"/>
              <a:buFont typeface="Arial"/>
              <a:buChar char="•"/>
            </a:pPr>
            <a:r>
              <a:rPr b="0" i="0" lang="en-US" sz="2000" u="none" cap="none" strike="noStrike">
                <a:solidFill>
                  <a:srgbClr val="45505D"/>
                </a:solidFill>
                <a:latin typeface="Calibri"/>
                <a:ea typeface="Calibri"/>
                <a:cs typeface="Calibri"/>
                <a:sym typeface="Calibri"/>
              </a:rPr>
              <a:t>Placenta previa increases the risk of intrapartum hemorrhage. For this reason, women with placenta previa are more likely to </a:t>
            </a:r>
            <a:r>
              <a:rPr b="1" i="0" lang="en-US" sz="2000" u="none" cap="none" strike="noStrike">
                <a:solidFill>
                  <a:srgbClr val="45505D"/>
                </a:solidFill>
                <a:latin typeface="Calibri"/>
                <a:ea typeface="Calibri"/>
                <a:cs typeface="Calibri"/>
                <a:sym typeface="Calibri"/>
              </a:rPr>
              <a:t>receive blood transfusions </a:t>
            </a:r>
            <a:r>
              <a:rPr b="0" i="0" lang="en-US" sz="2000" u="none" cap="none" strike="noStrike">
                <a:solidFill>
                  <a:srgbClr val="45505D"/>
                </a:solidFill>
                <a:latin typeface="Calibri"/>
                <a:ea typeface="Calibri"/>
                <a:cs typeface="Calibri"/>
                <a:sym typeface="Calibri"/>
              </a:rPr>
              <a:t>( make sure you have prepared suitable blood beforehand ) and undergo </a:t>
            </a:r>
            <a:r>
              <a:rPr b="1" i="0" lang="en-US" sz="2000" u="none" cap="none" strike="noStrike">
                <a:solidFill>
                  <a:srgbClr val="45505D"/>
                </a:solidFill>
                <a:latin typeface="Calibri"/>
                <a:ea typeface="Calibri"/>
                <a:cs typeface="Calibri"/>
                <a:sym typeface="Calibri"/>
              </a:rPr>
              <a:t>postpartum hysterectomy </a:t>
            </a:r>
            <a:r>
              <a:rPr b="0" i="0" lang="en-US" sz="2000" u="none" cap="none" strike="noStrike">
                <a:solidFill>
                  <a:srgbClr val="45505D"/>
                </a:solidFill>
                <a:latin typeface="Calibri"/>
                <a:ea typeface="Calibri"/>
                <a:cs typeface="Calibri"/>
                <a:sym typeface="Calibri"/>
              </a:rPr>
              <a:t>( obtain a written consent form from the Pt. and her husband before delivery ), </a:t>
            </a:r>
            <a:r>
              <a:rPr b="1" i="0" lang="en-US" sz="2000" u="none" cap="none" strike="noStrike">
                <a:solidFill>
                  <a:srgbClr val="45505D"/>
                </a:solidFill>
                <a:latin typeface="Calibri"/>
                <a:ea typeface="Calibri"/>
                <a:cs typeface="Calibri"/>
                <a:sym typeface="Calibri"/>
              </a:rPr>
              <a:t>uterine/iliac artery ligation </a:t>
            </a:r>
            <a:r>
              <a:rPr b="0" i="0" lang="en-US" sz="2000" u="none" cap="none" strike="noStrike">
                <a:solidFill>
                  <a:srgbClr val="45505D"/>
                </a:solidFill>
                <a:latin typeface="Calibri"/>
                <a:ea typeface="Calibri"/>
                <a:cs typeface="Calibri"/>
                <a:sym typeface="Calibri"/>
              </a:rPr>
              <a:t>or </a:t>
            </a:r>
            <a:r>
              <a:rPr b="1" i="0" lang="en-US" sz="2000" u="none" cap="none" strike="noStrike">
                <a:solidFill>
                  <a:srgbClr val="45505D"/>
                </a:solidFill>
                <a:latin typeface="Calibri"/>
                <a:ea typeface="Calibri"/>
                <a:cs typeface="Calibri"/>
                <a:sym typeface="Calibri"/>
              </a:rPr>
              <a:t>embolization of pelvic vessels </a:t>
            </a:r>
            <a:r>
              <a:rPr b="0" i="0" lang="en-US" sz="2000" u="none" cap="none" strike="noStrike">
                <a:solidFill>
                  <a:srgbClr val="45505D"/>
                </a:solidFill>
                <a:latin typeface="Calibri"/>
                <a:ea typeface="Calibri"/>
                <a:cs typeface="Calibri"/>
                <a:sym typeface="Calibri"/>
              </a:rPr>
              <a:t>to control bleeding. The risk is particularly high in those with previa-accreta.</a:t>
            </a:r>
            <a:endParaRPr/>
          </a:p>
          <a:p>
            <a:pPr indent="-457200" lvl="2" marL="1371600" marR="0" rtl="0" algn="l">
              <a:spcBef>
                <a:spcPts val="0"/>
              </a:spcBef>
              <a:spcAft>
                <a:spcPts val="0"/>
              </a:spcAft>
              <a:buClr>
                <a:srgbClr val="45505D"/>
              </a:buClr>
              <a:buSzPts val="2000"/>
              <a:buFont typeface="Arial"/>
              <a:buChar char="•"/>
            </a:pPr>
            <a:r>
              <a:rPr b="1" i="0" lang="en-US" sz="2000" u="none" cap="none" strike="noStrike">
                <a:solidFill>
                  <a:srgbClr val="45505D"/>
                </a:solidFill>
                <a:latin typeface="Calibri"/>
                <a:ea typeface="Calibri"/>
                <a:cs typeface="Calibri"/>
                <a:sym typeface="Calibri"/>
              </a:rPr>
              <a:t>Maternal death </a:t>
            </a:r>
            <a:r>
              <a:rPr b="0" i="0" lang="en-US" sz="2000" u="none" cap="none" strike="noStrike">
                <a:solidFill>
                  <a:srgbClr val="45505D"/>
                </a:solidFill>
                <a:latin typeface="Calibri"/>
                <a:ea typeface="Calibri"/>
                <a:cs typeface="Calibri"/>
                <a:sym typeface="Calibri"/>
              </a:rPr>
              <a:t>is possible ( state all the complications clearly in the consent form )</a:t>
            </a:r>
            <a:endParaRPr/>
          </a:p>
          <a:p>
            <a:pPr indent="-457200" lvl="2" marL="1371600" marR="0" rtl="0" algn="l">
              <a:spcBef>
                <a:spcPts val="0"/>
              </a:spcBef>
              <a:spcAft>
                <a:spcPts val="0"/>
              </a:spcAft>
              <a:buClr>
                <a:srgbClr val="45505D"/>
              </a:buClr>
              <a:buSzPts val="2000"/>
              <a:buFont typeface="Arial"/>
              <a:buChar char="•"/>
            </a:pPr>
            <a:r>
              <a:rPr b="0" i="0" lang="en-US" sz="2000" u="none" cap="none" strike="noStrike">
                <a:solidFill>
                  <a:srgbClr val="45505D"/>
                </a:solidFill>
                <a:latin typeface="Calibri"/>
                <a:ea typeface="Calibri"/>
                <a:cs typeface="Calibri"/>
                <a:sym typeface="Calibri"/>
              </a:rPr>
              <a:t>Consider also the complications of anesthesia and CS in general </a:t>
            </a:r>
            <a:endParaRPr b="0" i="0" sz="2000" u="none" cap="none" strike="noStrike">
              <a:solidFill>
                <a:srgbClr val="45505D"/>
              </a:solidFill>
              <a:latin typeface="Calibri"/>
              <a:ea typeface="Calibri"/>
              <a:cs typeface="Calibri"/>
              <a:sym typeface="Calibri"/>
            </a:endParaRPr>
          </a:p>
        </p:txBody>
      </p:sp>
    </p:spTree>
  </p:cSld>
  <p:clrMapOvr>
    <a:masterClrMapping/>
  </p:clrMapOvr>
</p:sld>
</file>

<file path=ppt/slides/slide4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3" name="Shape 3313"/>
        <p:cNvGrpSpPr/>
        <p:nvPr/>
      </p:nvGrpSpPr>
      <p:grpSpPr>
        <a:xfrm>
          <a:off x="0" y="0"/>
          <a:ext cx="0" cy="0"/>
          <a:chOff x="0" y="0"/>
          <a:chExt cx="0" cy="0"/>
        </a:xfrm>
      </p:grpSpPr>
      <p:sp>
        <p:nvSpPr>
          <p:cNvPr id="3314" name="Google Shape;3314;p389"/>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Management of </a:t>
            </a:r>
            <a:r>
              <a:rPr b="1" lang="en-US"/>
              <a:t>Bleeding</a:t>
            </a:r>
            <a:r>
              <a:rPr lang="en-US"/>
              <a:t> Placenta Previa</a:t>
            </a:r>
            <a:endParaRPr/>
          </a:p>
        </p:txBody>
      </p:sp>
      <p:sp>
        <p:nvSpPr>
          <p:cNvPr id="3315" name="Google Shape;3315;p389"/>
          <p:cNvSpPr txBox="1"/>
          <p:nvPr>
            <p:ph idx="1" type="body"/>
          </p:nvPr>
        </p:nvSpPr>
        <p:spPr>
          <a:xfrm>
            <a:off x="744682" y="961204"/>
            <a:ext cx="10702636" cy="5604611"/>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Clr>
                <a:srgbClr val="45515E"/>
              </a:buClr>
              <a:buSzPts val="2000"/>
              <a:buNone/>
            </a:pPr>
            <a:r>
              <a:t/>
            </a:r>
            <a:endParaRPr b="1" sz="2000">
              <a:solidFill>
                <a:srgbClr val="45505D"/>
              </a:solidFill>
              <a:latin typeface="Calibri"/>
              <a:ea typeface="Calibri"/>
              <a:cs typeface="Calibri"/>
              <a:sym typeface="Calibri"/>
            </a:endParaRPr>
          </a:p>
          <a:p>
            <a:pPr indent="-228600" lvl="0" marL="228600" rtl="0" algn="l">
              <a:lnSpc>
                <a:spcPct val="90000"/>
              </a:lnSpc>
              <a:spcBef>
                <a:spcPts val="0"/>
              </a:spcBef>
              <a:spcAft>
                <a:spcPts val="0"/>
              </a:spcAft>
              <a:buClr>
                <a:srgbClr val="45505D"/>
              </a:buClr>
              <a:buSzPts val="2200"/>
              <a:buChar char="❖"/>
            </a:pPr>
            <a:r>
              <a:rPr lang="en-US" sz="2200">
                <a:solidFill>
                  <a:srgbClr val="45505D"/>
                </a:solidFill>
              </a:rPr>
              <a:t>initial interventions for women with bleeding placenta previa : </a:t>
            </a:r>
            <a:r>
              <a:rPr b="1" lang="en-US" sz="2200">
                <a:solidFill>
                  <a:srgbClr val="45505D"/>
                </a:solidFill>
              </a:rPr>
              <a:t>(admission to labor room)</a:t>
            </a:r>
            <a:endParaRPr b="1" sz="2200">
              <a:solidFill>
                <a:srgbClr val="45505D"/>
              </a:solidFill>
            </a:endParaRPr>
          </a:p>
          <a:p>
            <a:pPr indent="-457200" lvl="0" marL="457200" rtl="0" algn="l">
              <a:lnSpc>
                <a:spcPct val="90000"/>
              </a:lnSpc>
              <a:spcBef>
                <a:spcPts val="0"/>
              </a:spcBef>
              <a:spcAft>
                <a:spcPts val="0"/>
              </a:spcAft>
              <a:buClr>
                <a:srgbClr val="45505D"/>
              </a:buClr>
              <a:buSzPts val="2400"/>
              <a:buFont typeface="Calibri"/>
              <a:buAutoNum type="alphaUcPeriod"/>
            </a:pPr>
            <a:r>
              <a:rPr b="1" lang="en-US" sz="2400">
                <a:solidFill>
                  <a:srgbClr val="45505D"/>
                </a:solidFill>
              </a:rPr>
              <a:t>Stabilization of the mother :</a:t>
            </a:r>
            <a:endParaRPr/>
          </a:p>
          <a:p>
            <a:pPr indent="-457200" lvl="1" marL="914400" rtl="0" algn="l">
              <a:lnSpc>
                <a:spcPct val="90000"/>
              </a:lnSpc>
              <a:spcBef>
                <a:spcPts val="0"/>
              </a:spcBef>
              <a:spcAft>
                <a:spcPts val="0"/>
              </a:spcAft>
              <a:buClr>
                <a:srgbClr val="45505D"/>
              </a:buClr>
              <a:buSzPts val="2200"/>
              <a:buFont typeface="Calibri"/>
              <a:buAutoNum type="arabicPeriod"/>
            </a:pPr>
            <a:r>
              <a:rPr lang="en-US" sz="2200">
                <a:solidFill>
                  <a:srgbClr val="45505D"/>
                </a:solidFill>
              </a:rPr>
              <a:t>I.V fluid - Secure intravenous access with at least one, and preferably two, wide-bore intravenous lines.</a:t>
            </a:r>
            <a:endParaRPr/>
          </a:p>
          <a:p>
            <a:pPr indent="-342900" lvl="1" marL="800100" rtl="0" algn="l">
              <a:lnSpc>
                <a:spcPct val="90000"/>
              </a:lnSpc>
              <a:spcBef>
                <a:spcPts val="0"/>
              </a:spcBef>
              <a:spcAft>
                <a:spcPts val="0"/>
              </a:spcAft>
              <a:buClr>
                <a:srgbClr val="45505D"/>
              </a:buClr>
              <a:buSzPts val="2200"/>
              <a:buFont typeface="Calibri"/>
              <a:buAutoNum type="arabicPeriod"/>
            </a:pPr>
            <a:r>
              <a:rPr lang="en-US" sz="2200">
                <a:solidFill>
                  <a:srgbClr val="45505D"/>
                </a:solidFill>
              </a:rPr>
              <a:t>Closely monitor the mother's hemodynamic status (heart rate, blood pressure, urine output). Urine output should be maintained at above 30 mL/hour and monitored with a Foley catheter.</a:t>
            </a:r>
            <a:endParaRPr/>
          </a:p>
          <a:p>
            <a:pPr indent="-342900" lvl="1" marL="800100" rtl="0" algn="l">
              <a:lnSpc>
                <a:spcPct val="90000"/>
              </a:lnSpc>
              <a:spcBef>
                <a:spcPts val="0"/>
              </a:spcBef>
              <a:spcAft>
                <a:spcPts val="0"/>
              </a:spcAft>
              <a:buClr>
                <a:srgbClr val="45505D"/>
              </a:buClr>
              <a:buSzPts val="2200"/>
              <a:buFont typeface="Calibri"/>
              <a:buAutoNum type="arabicPeriod"/>
            </a:pPr>
            <a:r>
              <a:rPr lang="en-US" sz="2200">
                <a:solidFill>
                  <a:srgbClr val="45505D"/>
                </a:solidFill>
              </a:rPr>
              <a:t>Keep maternal oxygen saturation &gt;95 percent and keep the patient warm.</a:t>
            </a:r>
            <a:endParaRPr/>
          </a:p>
          <a:p>
            <a:pPr indent="-342900" lvl="1" marL="800100" rtl="0" algn="l">
              <a:lnSpc>
                <a:spcPct val="90000"/>
              </a:lnSpc>
              <a:spcBef>
                <a:spcPts val="0"/>
              </a:spcBef>
              <a:spcAft>
                <a:spcPts val="0"/>
              </a:spcAft>
              <a:buClr>
                <a:srgbClr val="45505D"/>
              </a:buClr>
              <a:buSzPts val="2200"/>
              <a:buFont typeface="Calibri"/>
              <a:buAutoNum type="arabicPeriod"/>
            </a:pPr>
            <a:r>
              <a:rPr lang="en-US" sz="2200">
                <a:solidFill>
                  <a:srgbClr val="45505D"/>
                </a:solidFill>
              </a:rPr>
              <a:t>Draw blood for a complete blood count, blood type and Rh ( preparation of 4 units PRBCs), and coagulation studies. </a:t>
            </a:r>
            <a:endParaRPr/>
          </a:p>
          <a:p>
            <a:pPr indent="-342900" lvl="1" marL="800100" rtl="0" algn="l">
              <a:lnSpc>
                <a:spcPct val="90000"/>
              </a:lnSpc>
              <a:spcBef>
                <a:spcPts val="0"/>
              </a:spcBef>
              <a:spcAft>
                <a:spcPts val="0"/>
              </a:spcAft>
              <a:buClr>
                <a:srgbClr val="45505D"/>
              </a:buClr>
              <a:buSzPts val="2200"/>
              <a:buFont typeface="Calibri"/>
              <a:buAutoNum type="arabicPeriod"/>
            </a:pPr>
            <a:r>
              <a:rPr lang="en-US" sz="2200">
                <a:solidFill>
                  <a:srgbClr val="45505D"/>
                </a:solidFill>
              </a:rPr>
              <a:t>Call for help.</a:t>
            </a:r>
            <a:endParaRPr/>
          </a:p>
          <a:p>
            <a:pPr indent="-342900" lvl="1" marL="800100" rtl="0" algn="l">
              <a:lnSpc>
                <a:spcPct val="90000"/>
              </a:lnSpc>
              <a:spcBef>
                <a:spcPts val="0"/>
              </a:spcBef>
              <a:spcAft>
                <a:spcPts val="0"/>
              </a:spcAft>
              <a:buClr>
                <a:srgbClr val="45505D"/>
              </a:buClr>
              <a:buSzPts val="2200"/>
              <a:buFont typeface="Calibri"/>
              <a:buAutoNum type="arabicPeriod"/>
            </a:pPr>
            <a:r>
              <a:rPr lang="en-US" sz="2200">
                <a:solidFill>
                  <a:srgbClr val="45505D"/>
                </a:solidFill>
              </a:rPr>
              <a:t>Notify the anesthesia team. Anesthesia-related issues in these patients include management of hemodynamic instability, technical issues related to bleeding diathesis, and the potential need for emergency cesarean delivery.</a:t>
            </a:r>
            <a:endParaRPr/>
          </a:p>
          <a:p>
            <a:pPr indent="-342900" lvl="1" marL="800100" rtl="0" algn="l">
              <a:lnSpc>
                <a:spcPct val="90000"/>
              </a:lnSpc>
              <a:spcBef>
                <a:spcPts val="0"/>
              </a:spcBef>
              <a:spcAft>
                <a:spcPts val="0"/>
              </a:spcAft>
              <a:buClr>
                <a:srgbClr val="45505D"/>
              </a:buClr>
              <a:buSzPts val="2200"/>
              <a:buFont typeface="Calibri"/>
              <a:buAutoNum type="arabicPeriod"/>
            </a:pPr>
            <a:r>
              <a:rPr lang="en-US" sz="2200">
                <a:solidFill>
                  <a:srgbClr val="45505D"/>
                </a:solidFill>
              </a:rPr>
              <a:t>Notify the blood bank so blood replacement products (red blood cells, fresh frozen plasma, cryoprecipitate, platelets) will be readily available, if needed.</a:t>
            </a:r>
            <a:endParaRPr/>
          </a:p>
          <a:p>
            <a:pPr indent="-457200" lvl="0" marL="457200" rtl="0" algn="l">
              <a:lnSpc>
                <a:spcPct val="90000"/>
              </a:lnSpc>
              <a:spcBef>
                <a:spcPts val="0"/>
              </a:spcBef>
              <a:spcAft>
                <a:spcPts val="0"/>
              </a:spcAft>
              <a:buClr>
                <a:srgbClr val="45505D"/>
              </a:buClr>
              <a:buSzPts val="2400"/>
              <a:buFont typeface="Calibri"/>
              <a:buAutoNum type="alphaUcPeriod"/>
            </a:pPr>
            <a:r>
              <a:rPr b="1" lang="en-US" sz="2400">
                <a:solidFill>
                  <a:srgbClr val="45505D"/>
                </a:solidFill>
              </a:rPr>
              <a:t> Immediately initiate continuous fetal monitoring.</a:t>
            </a:r>
            <a:endParaRPr sz="2000">
              <a:solidFill>
                <a:srgbClr val="45505D"/>
              </a:solidFill>
              <a:latin typeface="Calibri"/>
              <a:ea typeface="Calibri"/>
              <a:cs typeface="Calibri"/>
              <a:sym typeface="Calibri"/>
            </a:endParaRPr>
          </a:p>
        </p:txBody>
      </p:sp>
    </p:spTree>
  </p:cSld>
  <p:clrMapOvr>
    <a:masterClrMapping/>
  </p:clrMapOvr>
</p:sld>
</file>

<file path=ppt/slides/slide4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9" name="Shape 3319"/>
        <p:cNvGrpSpPr/>
        <p:nvPr/>
      </p:nvGrpSpPr>
      <p:grpSpPr>
        <a:xfrm>
          <a:off x="0" y="0"/>
          <a:ext cx="0" cy="0"/>
          <a:chOff x="0" y="0"/>
          <a:chExt cx="0" cy="0"/>
        </a:xfrm>
      </p:grpSpPr>
      <p:sp>
        <p:nvSpPr>
          <p:cNvPr id="3320" name="Google Shape;3320;p390"/>
          <p:cNvSpPr txBox="1"/>
          <p:nvPr/>
        </p:nvSpPr>
        <p:spPr>
          <a:xfrm>
            <a:off x="786095" y="1067485"/>
            <a:ext cx="10875817" cy="427809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2400">
              <a:solidFill>
                <a:srgbClr val="45505D"/>
              </a:solidFill>
              <a:latin typeface="Calibri"/>
              <a:ea typeface="Calibri"/>
              <a:cs typeface="Calibri"/>
              <a:sym typeface="Calibri"/>
            </a:endParaRPr>
          </a:p>
          <a:p>
            <a:pPr indent="-342900" lvl="0" marL="342900" marR="0" rtl="0" algn="l">
              <a:spcBef>
                <a:spcPts val="0"/>
              </a:spcBef>
              <a:spcAft>
                <a:spcPts val="0"/>
              </a:spcAft>
              <a:buClr>
                <a:srgbClr val="45505D"/>
              </a:buClr>
              <a:buSzPts val="2800"/>
              <a:buFont typeface="Noto Sans Symbols"/>
              <a:buChar char="❖"/>
            </a:pPr>
            <a:r>
              <a:rPr b="1" lang="en-US" sz="2800">
                <a:solidFill>
                  <a:srgbClr val="45505D"/>
                </a:solidFill>
                <a:latin typeface="Calibri"/>
                <a:ea typeface="Calibri"/>
                <a:cs typeface="Calibri"/>
                <a:sym typeface="Calibri"/>
              </a:rPr>
              <a:t> Severe bleeding and /or non reassuring FHR </a:t>
            </a:r>
            <a:endParaRPr/>
          </a:p>
          <a:p>
            <a:pPr indent="-342900" lvl="1" marL="1085850" marR="0" rtl="0" algn="l">
              <a:spcBef>
                <a:spcPts val="0"/>
              </a:spcBef>
              <a:spcAft>
                <a:spcPts val="0"/>
              </a:spcAft>
              <a:buClr>
                <a:srgbClr val="45505D"/>
              </a:buClr>
              <a:buSzPts val="2400"/>
              <a:buFont typeface="Courier New"/>
              <a:buChar char="o"/>
            </a:pPr>
            <a:r>
              <a:rPr b="0" i="0" lang="en-US" sz="2400" u="none" cap="none" strike="noStrike">
                <a:solidFill>
                  <a:srgbClr val="45505D"/>
                </a:solidFill>
                <a:latin typeface="Calibri"/>
                <a:ea typeface="Calibri"/>
                <a:cs typeface="Calibri"/>
                <a:sym typeface="Calibri"/>
              </a:rPr>
              <a:t>Emergency cesarean section after stabilizing the patient .</a:t>
            </a:r>
            <a:endParaRPr/>
          </a:p>
          <a:p>
            <a:pPr indent="-342900" lvl="1" marL="1085850" marR="0" rtl="0" algn="l">
              <a:spcBef>
                <a:spcPts val="0"/>
              </a:spcBef>
              <a:spcAft>
                <a:spcPts val="0"/>
              </a:spcAft>
              <a:buClr>
                <a:srgbClr val="45505D"/>
              </a:buClr>
              <a:buSzPts val="2400"/>
              <a:buFont typeface="Courier New"/>
              <a:buChar char="o"/>
            </a:pPr>
            <a:r>
              <a:rPr b="1" i="0" lang="en-US" sz="2400" u="none" cap="none" strike="noStrike">
                <a:solidFill>
                  <a:srgbClr val="45505D"/>
                </a:solidFill>
                <a:latin typeface="Calibri"/>
                <a:ea typeface="Calibri"/>
                <a:cs typeface="Calibri"/>
                <a:sym typeface="Calibri"/>
              </a:rPr>
              <a:t>Anesthesia</a:t>
            </a:r>
            <a:r>
              <a:rPr b="0" i="0" lang="en-US" sz="2400" u="none" cap="none" strike="noStrike">
                <a:solidFill>
                  <a:srgbClr val="45505D"/>
                </a:solidFill>
                <a:latin typeface="Calibri"/>
                <a:ea typeface="Calibri"/>
                <a:cs typeface="Calibri"/>
                <a:sym typeface="Calibri"/>
              </a:rPr>
              <a:t> : General anesthesia is typically administered for emergency cesarean delivery, especially in hemodynamically unstable women or if the fetal status is non-reassuring. However, regional anesthesia is an acceptable choice in hemodynamically stable women with reassuring fetal heart rate tracings.</a:t>
            </a:r>
            <a:endParaRPr/>
          </a:p>
          <a:p>
            <a:pPr indent="0" lvl="0" marL="0" marR="0" rtl="0" algn="l">
              <a:spcBef>
                <a:spcPts val="0"/>
              </a:spcBef>
              <a:spcAft>
                <a:spcPts val="0"/>
              </a:spcAft>
              <a:buNone/>
            </a:pPr>
            <a:r>
              <a:t/>
            </a:r>
            <a:endParaRPr sz="2400">
              <a:solidFill>
                <a:srgbClr val="45505D"/>
              </a:solidFill>
              <a:latin typeface="Calibri"/>
              <a:ea typeface="Calibri"/>
              <a:cs typeface="Calibri"/>
              <a:sym typeface="Calibri"/>
            </a:endParaRPr>
          </a:p>
          <a:p>
            <a:pPr indent="-342900" lvl="0" marL="342900" marR="0" rtl="0" algn="l">
              <a:spcBef>
                <a:spcPts val="0"/>
              </a:spcBef>
              <a:spcAft>
                <a:spcPts val="0"/>
              </a:spcAft>
              <a:buClr>
                <a:srgbClr val="45505D"/>
              </a:buClr>
              <a:buSzPts val="2800"/>
              <a:buFont typeface="Noto Sans Symbols"/>
              <a:buChar char="❖"/>
            </a:pPr>
            <a:r>
              <a:rPr b="1" lang="en-US" sz="2800">
                <a:solidFill>
                  <a:srgbClr val="45505D"/>
                </a:solidFill>
                <a:latin typeface="Calibri"/>
                <a:ea typeface="Calibri"/>
                <a:cs typeface="Calibri"/>
                <a:sym typeface="Calibri"/>
              </a:rPr>
              <a:t> Mild bleeding + Reassuring FHR + G.A &lt; 37 weeks</a:t>
            </a:r>
            <a:endParaRPr/>
          </a:p>
          <a:p>
            <a:pPr indent="-342900" lvl="1" marL="1085850" marR="0" rtl="0" algn="l">
              <a:spcBef>
                <a:spcPts val="0"/>
              </a:spcBef>
              <a:spcAft>
                <a:spcPts val="0"/>
              </a:spcAft>
              <a:buClr>
                <a:srgbClr val="45505D"/>
              </a:buClr>
              <a:buSzPts val="2400"/>
              <a:buFont typeface="Courier New"/>
              <a:buChar char="o"/>
            </a:pPr>
            <a:r>
              <a:rPr b="0" i="0" lang="en-US" sz="2400" u="none" cap="none" strike="noStrike">
                <a:solidFill>
                  <a:srgbClr val="45505D"/>
                </a:solidFill>
                <a:latin typeface="Calibri"/>
                <a:ea typeface="Calibri"/>
                <a:cs typeface="Calibri"/>
                <a:sym typeface="Calibri"/>
              </a:rPr>
              <a:t>Conservative management. </a:t>
            </a:r>
            <a:endParaRPr b="0" i="0" sz="2400" u="none" cap="none" strike="noStrike">
              <a:solidFill>
                <a:srgbClr val="45505D"/>
              </a:solidFill>
              <a:latin typeface="Calibri"/>
              <a:ea typeface="Calibri"/>
              <a:cs typeface="Calibri"/>
              <a:sym typeface="Calibri"/>
            </a:endParaRPr>
          </a:p>
        </p:txBody>
      </p:sp>
    </p:spTree>
  </p:cSld>
  <p:clrMapOvr>
    <a:masterClrMapping/>
  </p:clrMapOvr>
</p:sld>
</file>

<file path=ppt/slides/slide4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4" name="Shape 3324"/>
        <p:cNvGrpSpPr/>
        <p:nvPr/>
      </p:nvGrpSpPr>
      <p:grpSpPr>
        <a:xfrm>
          <a:off x="0" y="0"/>
          <a:ext cx="0" cy="0"/>
          <a:chOff x="0" y="0"/>
          <a:chExt cx="0" cy="0"/>
        </a:xfrm>
      </p:grpSpPr>
      <p:sp>
        <p:nvSpPr>
          <p:cNvPr id="3325" name="Google Shape;3325;p391"/>
          <p:cNvSpPr/>
          <p:nvPr/>
        </p:nvSpPr>
        <p:spPr>
          <a:xfrm>
            <a:off x="997527" y="1357745"/>
            <a:ext cx="10356273" cy="5262979"/>
          </a:xfrm>
          <a:prstGeom prst="rect">
            <a:avLst/>
          </a:prstGeom>
          <a:noFill/>
          <a:ln>
            <a:noFill/>
          </a:ln>
        </p:spPr>
        <p:txBody>
          <a:bodyPr anchorCtr="0" anchor="t" bIns="45700" lIns="91425" spcFirstLastPara="1" rIns="91425" wrap="square" tIns="45700">
            <a:spAutoFit/>
          </a:bodyPr>
          <a:lstStyle/>
          <a:p>
            <a:pPr indent="-457200" lvl="0" marL="457200" marR="0" rtl="0" algn="l">
              <a:spcBef>
                <a:spcPts val="0"/>
              </a:spcBef>
              <a:spcAft>
                <a:spcPts val="0"/>
              </a:spcAft>
              <a:buClr>
                <a:srgbClr val="45505D"/>
              </a:buClr>
              <a:buSzPts val="2800"/>
              <a:buFont typeface="Calibri"/>
              <a:buAutoNum type="arabicPeriod"/>
            </a:pPr>
            <a:r>
              <a:rPr lang="en-US" sz="2800">
                <a:solidFill>
                  <a:srgbClr val="45505D"/>
                </a:solidFill>
                <a:latin typeface="Calibri"/>
                <a:ea typeface="Calibri"/>
                <a:cs typeface="Calibri"/>
                <a:sym typeface="Calibri"/>
              </a:rPr>
              <a:t>Symptomatic women often remain hospitalized from their initial bleeding episode until delivery.</a:t>
            </a:r>
            <a:endParaRPr/>
          </a:p>
          <a:p>
            <a:pPr indent="-457200" lvl="0" marL="457200" marR="0" rtl="0" algn="l">
              <a:spcBef>
                <a:spcPts val="0"/>
              </a:spcBef>
              <a:spcAft>
                <a:spcPts val="0"/>
              </a:spcAft>
              <a:buClr>
                <a:srgbClr val="45505D"/>
              </a:buClr>
              <a:buSzPts val="2800"/>
              <a:buFont typeface="Calibri"/>
              <a:buAutoNum type="arabicPeriod"/>
            </a:pPr>
            <a:r>
              <a:rPr lang="en-US" sz="2800">
                <a:solidFill>
                  <a:srgbClr val="45505D"/>
                </a:solidFill>
                <a:latin typeface="Calibri"/>
                <a:ea typeface="Calibri"/>
                <a:cs typeface="Calibri"/>
                <a:sym typeface="Calibri"/>
              </a:rPr>
              <a:t>Correction of anemia.</a:t>
            </a:r>
            <a:endParaRPr/>
          </a:p>
          <a:p>
            <a:pPr indent="-457200" lvl="0" marL="457200" marR="0" rtl="0" algn="l">
              <a:spcBef>
                <a:spcPts val="0"/>
              </a:spcBef>
              <a:spcAft>
                <a:spcPts val="0"/>
              </a:spcAft>
              <a:buClr>
                <a:srgbClr val="45505D"/>
              </a:buClr>
              <a:buSzPts val="2800"/>
              <a:buFont typeface="Calibri"/>
              <a:buAutoNum type="arabicPeriod"/>
            </a:pPr>
            <a:r>
              <a:rPr lang="en-US" sz="2800">
                <a:solidFill>
                  <a:srgbClr val="45505D"/>
                </a:solidFill>
                <a:latin typeface="Calibri"/>
                <a:ea typeface="Calibri"/>
                <a:cs typeface="Calibri"/>
                <a:sym typeface="Calibri"/>
              </a:rPr>
              <a:t>4 unites of PRBCs should be available.</a:t>
            </a:r>
            <a:endParaRPr/>
          </a:p>
          <a:p>
            <a:pPr indent="-457200" lvl="0" marL="457200" marR="0" rtl="0" algn="l">
              <a:spcBef>
                <a:spcPts val="0"/>
              </a:spcBef>
              <a:spcAft>
                <a:spcPts val="0"/>
              </a:spcAft>
              <a:buClr>
                <a:srgbClr val="45505D"/>
              </a:buClr>
              <a:buSzPts val="2800"/>
              <a:buFont typeface="Calibri"/>
              <a:buAutoNum type="arabicPeriod"/>
            </a:pPr>
            <a:r>
              <a:rPr lang="en-US" sz="2800">
                <a:solidFill>
                  <a:srgbClr val="45505D"/>
                </a:solidFill>
                <a:latin typeface="Calibri"/>
                <a:ea typeface="Calibri"/>
                <a:cs typeface="Calibri"/>
                <a:sym typeface="Calibri"/>
              </a:rPr>
              <a:t>Anti-D immune globulin for Rh(D)-negative women.</a:t>
            </a:r>
            <a:endParaRPr/>
          </a:p>
          <a:p>
            <a:pPr indent="-457200" lvl="0" marL="457200" marR="0" rtl="0" algn="l">
              <a:spcBef>
                <a:spcPts val="0"/>
              </a:spcBef>
              <a:spcAft>
                <a:spcPts val="0"/>
              </a:spcAft>
              <a:buClr>
                <a:srgbClr val="45505D"/>
              </a:buClr>
              <a:buSzPts val="2800"/>
              <a:buFont typeface="Calibri"/>
              <a:buAutoNum type="arabicPeriod"/>
            </a:pPr>
            <a:r>
              <a:rPr lang="en-US" sz="2800">
                <a:solidFill>
                  <a:srgbClr val="45505D"/>
                </a:solidFill>
                <a:latin typeface="Calibri"/>
                <a:ea typeface="Calibri"/>
                <a:cs typeface="Calibri"/>
                <a:sym typeface="Calibri"/>
              </a:rPr>
              <a:t>Schedule cesarean section at 37 weeks.</a:t>
            </a:r>
            <a:endParaRPr/>
          </a:p>
          <a:p>
            <a:pPr indent="-457200" lvl="0" marL="457200" marR="0" rtl="0" algn="l">
              <a:spcBef>
                <a:spcPts val="0"/>
              </a:spcBef>
              <a:spcAft>
                <a:spcPts val="0"/>
              </a:spcAft>
              <a:buClr>
                <a:srgbClr val="45505D"/>
              </a:buClr>
              <a:buSzPts val="2800"/>
              <a:buFont typeface="Calibri"/>
              <a:buAutoNum type="arabicPeriod"/>
            </a:pPr>
            <a:r>
              <a:rPr lang="en-US" sz="2800">
                <a:solidFill>
                  <a:srgbClr val="45505D"/>
                </a:solidFill>
                <a:latin typeface="Calibri"/>
                <a:ea typeface="Calibri"/>
                <a:cs typeface="Calibri"/>
                <a:sym typeface="Calibri"/>
              </a:rPr>
              <a:t>Delivery is indicated emergently if any of the following occur:</a:t>
            </a:r>
            <a:endParaRPr/>
          </a:p>
          <a:p>
            <a:pPr indent="-342900" lvl="1" marL="800100" marR="0" rtl="0" algn="l">
              <a:spcBef>
                <a:spcPts val="0"/>
              </a:spcBef>
              <a:spcAft>
                <a:spcPts val="0"/>
              </a:spcAft>
              <a:buClr>
                <a:srgbClr val="45505D"/>
              </a:buClr>
              <a:buSzPts val="2800"/>
              <a:buFont typeface="Arial"/>
              <a:buChar char="•"/>
            </a:pPr>
            <a:r>
              <a:rPr b="0" i="0" lang="en-US" sz="2800" u="none" cap="none" strike="noStrike">
                <a:solidFill>
                  <a:srgbClr val="45505D"/>
                </a:solidFill>
                <a:latin typeface="Calibri"/>
                <a:ea typeface="Calibri"/>
                <a:cs typeface="Calibri"/>
                <a:sym typeface="Calibri"/>
              </a:rPr>
              <a:t>Any vaginal bleeding with a non-reassuring fetal heart rate tracing unresponsive to resuscitative measures. </a:t>
            </a:r>
            <a:endParaRPr/>
          </a:p>
          <a:p>
            <a:pPr indent="-342900" lvl="1" marL="800100" marR="0" rtl="0" algn="l">
              <a:spcBef>
                <a:spcPts val="0"/>
              </a:spcBef>
              <a:spcAft>
                <a:spcPts val="0"/>
              </a:spcAft>
              <a:buClr>
                <a:srgbClr val="45505D"/>
              </a:buClr>
              <a:buSzPts val="2800"/>
              <a:buFont typeface="Arial"/>
              <a:buChar char="•"/>
            </a:pPr>
            <a:r>
              <a:rPr b="0" i="0" lang="en-US" sz="2800" u="none" cap="none" strike="noStrike">
                <a:solidFill>
                  <a:srgbClr val="45505D"/>
                </a:solidFill>
                <a:latin typeface="Calibri"/>
                <a:ea typeface="Calibri"/>
                <a:cs typeface="Calibri"/>
                <a:sym typeface="Calibri"/>
              </a:rPr>
              <a:t>Life-threatening refractory maternal hemorrhage.</a:t>
            </a:r>
            <a:endParaRPr/>
          </a:p>
          <a:p>
            <a:pPr indent="-342900" lvl="1" marL="800100" marR="0" rtl="0" algn="l">
              <a:spcBef>
                <a:spcPts val="0"/>
              </a:spcBef>
              <a:spcAft>
                <a:spcPts val="0"/>
              </a:spcAft>
              <a:buClr>
                <a:srgbClr val="45505D"/>
              </a:buClr>
              <a:buSzPts val="2800"/>
              <a:buFont typeface="Arial"/>
              <a:buChar char="•"/>
            </a:pPr>
            <a:r>
              <a:rPr b="0" i="0" lang="en-US" sz="2800" u="none" cap="none" strike="noStrike">
                <a:solidFill>
                  <a:srgbClr val="45505D"/>
                </a:solidFill>
                <a:latin typeface="Calibri"/>
                <a:ea typeface="Calibri"/>
                <a:cs typeface="Calibri"/>
                <a:sym typeface="Calibri"/>
              </a:rPr>
              <a:t>Labor. </a:t>
            </a:r>
            <a:endParaRPr/>
          </a:p>
          <a:p>
            <a:pPr indent="0" lvl="0" marL="0" marR="0" rtl="0" algn="l">
              <a:spcBef>
                <a:spcPts val="0"/>
              </a:spcBef>
              <a:spcAft>
                <a:spcPts val="0"/>
              </a:spcAft>
              <a:buNone/>
            </a:pPr>
            <a:r>
              <a:t/>
            </a:r>
            <a:endParaRPr sz="2800">
              <a:solidFill>
                <a:srgbClr val="45505D"/>
              </a:solidFill>
              <a:latin typeface="Calibri"/>
              <a:ea typeface="Calibri"/>
              <a:cs typeface="Calibri"/>
              <a:sym typeface="Calibri"/>
            </a:endParaRPr>
          </a:p>
        </p:txBody>
      </p:sp>
      <p:sp>
        <p:nvSpPr>
          <p:cNvPr id="3326" name="Google Shape;3326;p391"/>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Conservative Management</a:t>
            </a:r>
            <a:endParaRPr/>
          </a:p>
        </p:txBody>
      </p:sp>
    </p:spTree>
  </p:cSld>
  <p:clrMapOvr>
    <a:masterClrMapping/>
  </p:clrMapOvr>
</p:sld>
</file>

<file path=ppt/slides/slide4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0" name="Shape 3330"/>
        <p:cNvGrpSpPr/>
        <p:nvPr/>
      </p:nvGrpSpPr>
      <p:grpSpPr>
        <a:xfrm>
          <a:off x="0" y="0"/>
          <a:ext cx="0" cy="0"/>
          <a:chOff x="0" y="0"/>
          <a:chExt cx="0" cy="0"/>
        </a:xfrm>
      </p:grpSpPr>
      <p:sp>
        <p:nvSpPr>
          <p:cNvPr id="3331" name="Google Shape;3331;p392"/>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rgbClr val="45515E"/>
              </a:buClr>
              <a:buSzPct val="100000"/>
              <a:buFont typeface="Calibri"/>
              <a:buNone/>
            </a:pPr>
            <a:r>
              <a:rPr lang="en-US"/>
              <a:t>Management of </a:t>
            </a:r>
            <a:r>
              <a:rPr b="1" lang="en-US"/>
              <a:t>Asymptomatic</a:t>
            </a:r>
            <a:r>
              <a:rPr lang="en-US"/>
              <a:t> Placenta Previa</a:t>
            </a:r>
            <a:endParaRPr/>
          </a:p>
        </p:txBody>
      </p:sp>
      <p:sp>
        <p:nvSpPr>
          <p:cNvPr id="3332" name="Google Shape;3332;p392"/>
          <p:cNvSpPr txBox="1"/>
          <p:nvPr>
            <p:ph idx="1" type="body"/>
          </p:nvPr>
        </p:nvSpPr>
        <p:spPr>
          <a:xfrm>
            <a:off x="838201" y="1127464"/>
            <a:ext cx="10515600" cy="5553315"/>
          </a:xfrm>
          <a:prstGeom prst="rect">
            <a:avLst/>
          </a:prstGeom>
          <a:noFill/>
          <a:ln>
            <a:noFill/>
          </a:ln>
        </p:spPr>
        <p:txBody>
          <a:bodyPr anchorCtr="0" anchor="t" bIns="45700" lIns="91425" spcFirstLastPara="1" rIns="91425" wrap="square" tIns="45700">
            <a:spAutoFit/>
          </a:bodyPr>
          <a:lstStyle/>
          <a:p>
            <a:pPr indent="-342900" lvl="0" marL="342900" rtl="0" algn="l">
              <a:lnSpc>
                <a:spcPct val="90000"/>
              </a:lnSpc>
              <a:spcBef>
                <a:spcPts val="0"/>
              </a:spcBef>
              <a:spcAft>
                <a:spcPts val="0"/>
              </a:spcAft>
              <a:buClr>
                <a:srgbClr val="45505D"/>
              </a:buClr>
              <a:buSzPts val="2000"/>
              <a:buChar char="❖"/>
            </a:pPr>
            <a:r>
              <a:rPr lang="en-US" sz="2000">
                <a:solidFill>
                  <a:srgbClr val="45505D"/>
                </a:solidFill>
              </a:rPr>
              <a:t>Follow-up transvaginal ultrasound examination :</a:t>
            </a:r>
            <a:endParaRPr/>
          </a:p>
          <a:p>
            <a:pPr indent="-457200" lvl="1" marL="914400" rtl="0" algn="l">
              <a:lnSpc>
                <a:spcPct val="90000"/>
              </a:lnSpc>
              <a:spcBef>
                <a:spcPts val="500"/>
              </a:spcBef>
              <a:spcAft>
                <a:spcPts val="0"/>
              </a:spcAft>
              <a:buClr>
                <a:srgbClr val="45505D"/>
              </a:buClr>
              <a:buSzPts val="2400"/>
              <a:buFont typeface="Calibri"/>
              <a:buAutoNum type="alphaUcPeriod"/>
            </a:pPr>
            <a:r>
              <a:rPr lang="en-US">
                <a:solidFill>
                  <a:srgbClr val="45505D"/>
                </a:solidFill>
              </a:rPr>
              <a:t> </a:t>
            </a:r>
            <a:r>
              <a:rPr b="1" lang="en-US">
                <a:solidFill>
                  <a:srgbClr val="45505D"/>
                </a:solidFill>
              </a:rPr>
              <a:t>For pregnancies &gt;16 weeks :</a:t>
            </a:r>
            <a:endParaRPr/>
          </a:p>
          <a:p>
            <a:pPr indent="-228600" lvl="2" marL="1143000" rtl="0" algn="l">
              <a:lnSpc>
                <a:spcPct val="90000"/>
              </a:lnSpc>
              <a:spcBef>
                <a:spcPts val="500"/>
              </a:spcBef>
              <a:spcAft>
                <a:spcPts val="0"/>
              </a:spcAft>
              <a:buClr>
                <a:srgbClr val="45505D"/>
              </a:buClr>
              <a:buSzPts val="2000"/>
              <a:buChar char="•"/>
            </a:pPr>
            <a:r>
              <a:rPr lang="en-US">
                <a:solidFill>
                  <a:srgbClr val="45505D"/>
                </a:solidFill>
              </a:rPr>
              <a:t>If the placental edge is </a:t>
            </a:r>
            <a:r>
              <a:rPr b="1" lang="en-US">
                <a:solidFill>
                  <a:srgbClr val="45505D"/>
                </a:solidFill>
              </a:rPr>
              <a:t>≥ 2 cm </a:t>
            </a:r>
            <a:r>
              <a:rPr lang="en-US">
                <a:solidFill>
                  <a:srgbClr val="45505D"/>
                </a:solidFill>
              </a:rPr>
              <a:t>from the internal os, the placental location is reported as </a:t>
            </a:r>
            <a:r>
              <a:rPr b="1" lang="en-US">
                <a:solidFill>
                  <a:srgbClr val="45505D"/>
                </a:solidFill>
              </a:rPr>
              <a:t>normal</a:t>
            </a:r>
            <a:r>
              <a:rPr lang="en-US">
                <a:solidFill>
                  <a:srgbClr val="45505D"/>
                </a:solidFill>
              </a:rPr>
              <a:t> and follow-up ultrasound for placental location is not indicated.</a:t>
            </a:r>
            <a:endParaRPr/>
          </a:p>
          <a:p>
            <a:pPr indent="-228600" lvl="2" marL="1143000" rtl="0" algn="l">
              <a:lnSpc>
                <a:spcPct val="90000"/>
              </a:lnSpc>
              <a:spcBef>
                <a:spcPts val="500"/>
              </a:spcBef>
              <a:spcAft>
                <a:spcPts val="0"/>
              </a:spcAft>
              <a:buClr>
                <a:srgbClr val="45505D"/>
              </a:buClr>
              <a:buSzPts val="2000"/>
              <a:buChar char="•"/>
            </a:pPr>
            <a:r>
              <a:rPr lang="en-US">
                <a:solidFill>
                  <a:srgbClr val="45505D"/>
                </a:solidFill>
              </a:rPr>
              <a:t>If the placental edge is </a:t>
            </a:r>
            <a:r>
              <a:rPr b="1" lang="en-US">
                <a:solidFill>
                  <a:srgbClr val="45505D"/>
                </a:solidFill>
              </a:rPr>
              <a:t>&lt; 2 cm </a:t>
            </a:r>
            <a:r>
              <a:rPr lang="en-US">
                <a:solidFill>
                  <a:srgbClr val="45505D"/>
                </a:solidFill>
              </a:rPr>
              <a:t>from, or covering, the internal os : follow-up ultrasonography for placental location is performed at 32 weeks of gestation.</a:t>
            </a:r>
            <a:endParaRPr/>
          </a:p>
          <a:p>
            <a:pPr indent="-457200" lvl="1" marL="914400" rtl="0" algn="l">
              <a:lnSpc>
                <a:spcPct val="90000"/>
              </a:lnSpc>
              <a:spcBef>
                <a:spcPts val="500"/>
              </a:spcBef>
              <a:spcAft>
                <a:spcPts val="0"/>
              </a:spcAft>
              <a:buClr>
                <a:srgbClr val="45505D"/>
              </a:buClr>
              <a:buSzPts val="2400"/>
              <a:buFont typeface="Calibri"/>
              <a:buAutoNum type="alphaUcPeriod"/>
            </a:pPr>
            <a:r>
              <a:rPr lang="en-US">
                <a:solidFill>
                  <a:srgbClr val="45505D"/>
                </a:solidFill>
              </a:rPr>
              <a:t> </a:t>
            </a:r>
            <a:r>
              <a:rPr b="1" lang="en-US">
                <a:solidFill>
                  <a:srgbClr val="45505D"/>
                </a:solidFill>
              </a:rPr>
              <a:t>At 32 weeks follow up ultrasound :</a:t>
            </a:r>
            <a:endParaRPr/>
          </a:p>
          <a:p>
            <a:pPr indent="-228600" lvl="2" marL="1143000" rtl="0" algn="l">
              <a:lnSpc>
                <a:spcPct val="90000"/>
              </a:lnSpc>
              <a:spcBef>
                <a:spcPts val="500"/>
              </a:spcBef>
              <a:spcAft>
                <a:spcPts val="0"/>
              </a:spcAft>
              <a:buClr>
                <a:srgbClr val="45505D"/>
              </a:buClr>
              <a:buSzPts val="2000"/>
              <a:buChar char="•"/>
            </a:pPr>
            <a:r>
              <a:rPr lang="en-US">
                <a:solidFill>
                  <a:srgbClr val="45505D"/>
                </a:solidFill>
              </a:rPr>
              <a:t> If the placental edge is </a:t>
            </a:r>
            <a:r>
              <a:rPr b="1" lang="en-US">
                <a:solidFill>
                  <a:srgbClr val="45505D"/>
                </a:solidFill>
              </a:rPr>
              <a:t>≥2 cm </a:t>
            </a:r>
            <a:r>
              <a:rPr lang="en-US">
                <a:solidFill>
                  <a:srgbClr val="45505D"/>
                </a:solidFill>
              </a:rPr>
              <a:t>from the internal os, the placental location is  reported as </a:t>
            </a:r>
            <a:r>
              <a:rPr b="1" lang="en-US">
                <a:solidFill>
                  <a:srgbClr val="45505D"/>
                </a:solidFill>
              </a:rPr>
              <a:t>normal</a:t>
            </a:r>
            <a:r>
              <a:rPr lang="en-US">
                <a:solidFill>
                  <a:srgbClr val="45505D"/>
                </a:solidFill>
              </a:rPr>
              <a:t> and follow-up ultrasound for placental location is not indicated. And these patients can be delivered vaginally safely.</a:t>
            </a:r>
            <a:endParaRPr/>
          </a:p>
          <a:p>
            <a:pPr indent="-228600" lvl="2" marL="1143000" rtl="0" algn="l">
              <a:lnSpc>
                <a:spcPct val="90000"/>
              </a:lnSpc>
              <a:spcBef>
                <a:spcPts val="500"/>
              </a:spcBef>
              <a:spcAft>
                <a:spcPts val="0"/>
              </a:spcAft>
              <a:buClr>
                <a:srgbClr val="45505D"/>
              </a:buClr>
              <a:buSzPts val="2000"/>
              <a:buChar char="•"/>
            </a:pPr>
            <a:r>
              <a:rPr lang="en-US">
                <a:solidFill>
                  <a:srgbClr val="45505D"/>
                </a:solidFill>
              </a:rPr>
              <a:t>If the placental edge is still </a:t>
            </a:r>
            <a:r>
              <a:rPr b="1" lang="en-US">
                <a:solidFill>
                  <a:srgbClr val="45505D"/>
                </a:solidFill>
              </a:rPr>
              <a:t>&lt;2 cm </a:t>
            </a:r>
            <a:r>
              <a:rPr lang="en-US">
                <a:solidFill>
                  <a:srgbClr val="45505D"/>
                </a:solidFill>
              </a:rPr>
              <a:t>from the internal os or covering the cervical os,</a:t>
            </a:r>
            <a:endParaRPr/>
          </a:p>
          <a:p>
            <a:pPr indent="-457200" lvl="3" marL="1828800" rtl="0" algn="l">
              <a:lnSpc>
                <a:spcPct val="90000"/>
              </a:lnSpc>
              <a:spcBef>
                <a:spcPts val="500"/>
              </a:spcBef>
              <a:spcAft>
                <a:spcPts val="0"/>
              </a:spcAft>
              <a:buClr>
                <a:srgbClr val="45505D"/>
              </a:buClr>
              <a:buSzPts val="2000"/>
              <a:buFont typeface="Calibri"/>
              <a:buAutoNum type="arabicPeriod"/>
            </a:pPr>
            <a:r>
              <a:rPr lang="en-US" sz="2000">
                <a:solidFill>
                  <a:srgbClr val="45505D"/>
                </a:solidFill>
              </a:rPr>
              <a:t>Admission to hospital for observation till delivery. (? Outpatient )</a:t>
            </a:r>
            <a:endParaRPr/>
          </a:p>
          <a:p>
            <a:pPr indent="-457200" lvl="3" marL="1828800" rtl="0" algn="l">
              <a:lnSpc>
                <a:spcPct val="90000"/>
              </a:lnSpc>
              <a:spcBef>
                <a:spcPts val="500"/>
              </a:spcBef>
              <a:spcAft>
                <a:spcPts val="0"/>
              </a:spcAft>
              <a:buClr>
                <a:srgbClr val="45505D"/>
              </a:buClr>
              <a:buSzPts val="2000"/>
              <a:buFont typeface="Calibri"/>
              <a:buAutoNum type="arabicPeriod"/>
            </a:pPr>
            <a:r>
              <a:rPr lang="en-US" sz="2000">
                <a:solidFill>
                  <a:srgbClr val="45505D"/>
                </a:solidFill>
              </a:rPr>
              <a:t>Avoid sexual intercourse.</a:t>
            </a:r>
            <a:endParaRPr/>
          </a:p>
          <a:p>
            <a:pPr indent="-457200" lvl="3" marL="1828800" rtl="0" algn="l">
              <a:lnSpc>
                <a:spcPct val="90000"/>
              </a:lnSpc>
              <a:spcBef>
                <a:spcPts val="500"/>
              </a:spcBef>
              <a:spcAft>
                <a:spcPts val="0"/>
              </a:spcAft>
              <a:buClr>
                <a:srgbClr val="45505D"/>
              </a:buClr>
              <a:buSzPts val="2000"/>
              <a:buFont typeface="Calibri"/>
              <a:buAutoNum type="arabicPeriod"/>
            </a:pPr>
            <a:r>
              <a:rPr lang="en-US" sz="2000">
                <a:solidFill>
                  <a:srgbClr val="45505D"/>
                </a:solidFill>
              </a:rPr>
              <a:t>Single course of antenatal corticosteroid should be administered to pregnancies at 26 to 35 weeks of gestation.</a:t>
            </a:r>
            <a:endParaRPr/>
          </a:p>
          <a:p>
            <a:pPr indent="-457200" lvl="3" marL="1828800" rtl="0" algn="l">
              <a:lnSpc>
                <a:spcPct val="90000"/>
              </a:lnSpc>
              <a:spcBef>
                <a:spcPts val="500"/>
              </a:spcBef>
              <a:spcAft>
                <a:spcPts val="0"/>
              </a:spcAft>
              <a:buClr>
                <a:srgbClr val="45505D"/>
              </a:buClr>
              <a:buSzPts val="2000"/>
              <a:buFont typeface="Calibri"/>
              <a:buAutoNum type="arabicPeriod"/>
            </a:pPr>
            <a:r>
              <a:rPr lang="en-US" sz="2000">
                <a:solidFill>
                  <a:srgbClr val="45505D"/>
                </a:solidFill>
              </a:rPr>
              <a:t>Follow-up TVS is performed at 36 weeks. if placenta previa persists, schedule cesarean section at 37 weeks of gestation according to NICU . </a:t>
            </a:r>
            <a:endParaRPr sz="2000">
              <a:solidFill>
                <a:srgbClr val="45505D"/>
              </a:solidFill>
            </a:endParaRPr>
          </a:p>
        </p:txBody>
      </p:sp>
    </p:spTree>
  </p:cSld>
  <p:clrMapOvr>
    <a:masterClrMapping/>
  </p:clrMapOvr>
</p:sld>
</file>

<file path=ppt/slides/slide4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6" name="Shape 3336"/>
        <p:cNvGrpSpPr/>
        <p:nvPr/>
      </p:nvGrpSpPr>
      <p:grpSpPr>
        <a:xfrm>
          <a:off x="0" y="0"/>
          <a:ext cx="0" cy="0"/>
          <a:chOff x="0" y="0"/>
          <a:chExt cx="0" cy="0"/>
        </a:xfrm>
      </p:grpSpPr>
      <p:sp>
        <p:nvSpPr>
          <p:cNvPr id="3337" name="Google Shape;3337;p393"/>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Station 2</a:t>
            </a:r>
            <a:endParaRPr/>
          </a:p>
        </p:txBody>
      </p:sp>
      <p:pic>
        <p:nvPicPr>
          <p:cNvPr id="3338" name="Google Shape;3338;p393"/>
          <p:cNvPicPr preferRelativeResize="0"/>
          <p:nvPr/>
        </p:nvPicPr>
        <p:blipFill rotWithShape="1">
          <a:blip r:embed="rId3">
            <a:alphaModFix/>
          </a:blip>
          <a:srcRect b="0" l="0" r="0" t="0"/>
          <a:stretch/>
        </p:blipFill>
        <p:spPr>
          <a:xfrm>
            <a:off x="9425609" y="1199142"/>
            <a:ext cx="2475101" cy="2651984"/>
          </a:xfrm>
          <a:prstGeom prst="rect">
            <a:avLst/>
          </a:prstGeom>
          <a:noFill/>
          <a:ln>
            <a:noFill/>
          </a:ln>
        </p:spPr>
      </p:pic>
      <p:sp>
        <p:nvSpPr>
          <p:cNvPr id="3339" name="Google Shape;3339;p393"/>
          <p:cNvSpPr txBox="1"/>
          <p:nvPr/>
        </p:nvSpPr>
        <p:spPr>
          <a:xfrm>
            <a:off x="11214910" y="1200689"/>
            <a:ext cx="685800" cy="52197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FF0000"/>
                </a:solidFill>
                <a:latin typeface="Calibri"/>
                <a:ea typeface="Calibri"/>
                <a:cs typeface="Calibri"/>
                <a:sym typeface="Calibri"/>
              </a:rPr>
              <a:t>A</a:t>
            </a:r>
            <a:endParaRPr b="1" sz="1800">
              <a:solidFill>
                <a:srgbClr val="FF0000"/>
              </a:solidFill>
              <a:latin typeface="Calibri"/>
              <a:ea typeface="Calibri"/>
              <a:cs typeface="Calibri"/>
              <a:sym typeface="Calibri"/>
            </a:endParaRPr>
          </a:p>
        </p:txBody>
      </p:sp>
      <p:pic>
        <p:nvPicPr>
          <p:cNvPr id="3340" name="Google Shape;3340;p393"/>
          <p:cNvPicPr preferRelativeResize="0"/>
          <p:nvPr/>
        </p:nvPicPr>
        <p:blipFill rotWithShape="1">
          <a:blip r:embed="rId4">
            <a:alphaModFix/>
          </a:blip>
          <a:srcRect b="0" l="0" r="0" t="0"/>
          <a:stretch/>
        </p:blipFill>
        <p:spPr>
          <a:xfrm rot="-5400000">
            <a:off x="9270908" y="4170161"/>
            <a:ext cx="2651983" cy="2266380"/>
          </a:xfrm>
          <a:prstGeom prst="rect">
            <a:avLst/>
          </a:prstGeom>
          <a:noFill/>
          <a:ln>
            <a:noFill/>
          </a:ln>
        </p:spPr>
      </p:pic>
      <p:sp>
        <p:nvSpPr>
          <p:cNvPr id="3341" name="Google Shape;3341;p393"/>
          <p:cNvSpPr txBox="1"/>
          <p:nvPr/>
        </p:nvSpPr>
        <p:spPr>
          <a:xfrm>
            <a:off x="11025808" y="3937603"/>
            <a:ext cx="762000" cy="5835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FF0000"/>
                </a:solidFill>
                <a:latin typeface="Calibri"/>
                <a:ea typeface="Calibri"/>
                <a:cs typeface="Calibri"/>
                <a:sym typeface="Calibri"/>
              </a:rPr>
              <a:t>B</a:t>
            </a:r>
            <a:endParaRPr b="1" sz="1800">
              <a:solidFill>
                <a:srgbClr val="FF0000"/>
              </a:solidFill>
              <a:latin typeface="Calibri"/>
              <a:ea typeface="Calibri"/>
              <a:cs typeface="Calibri"/>
              <a:sym typeface="Calibri"/>
            </a:endParaRPr>
          </a:p>
        </p:txBody>
      </p:sp>
      <p:sp>
        <p:nvSpPr>
          <p:cNvPr id="3342" name="Google Shape;3342;p393"/>
          <p:cNvSpPr txBox="1"/>
          <p:nvPr/>
        </p:nvSpPr>
        <p:spPr>
          <a:xfrm>
            <a:off x="838200" y="1253697"/>
            <a:ext cx="8905461" cy="4462760"/>
          </a:xfrm>
          <a:prstGeom prst="rect">
            <a:avLst/>
          </a:prstGeom>
          <a:noFill/>
          <a:ln>
            <a:noFill/>
          </a:ln>
        </p:spPr>
        <p:txBody>
          <a:bodyPr anchorCtr="0" anchor="t" bIns="45700" lIns="91425" spcFirstLastPara="1" rIns="91425" wrap="square" tIns="45700">
            <a:spAutoFit/>
          </a:bodyPr>
          <a:lstStyle/>
          <a:p>
            <a:pPr indent="-457200" lvl="0" marL="457200" marR="0" rtl="0" algn="l">
              <a:spcBef>
                <a:spcPts val="0"/>
              </a:spcBef>
              <a:spcAft>
                <a:spcPts val="0"/>
              </a:spcAft>
              <a:buClr>
                <a:srgbClr val="45505D"/>
              </a:buClr>
              <a:buSzPts val="2800"/>
              <a:buFont typeface="Calibri"/>
              <a:buAutoNum type="arabicPeriod"/>
            </a:pPr>
            <a:r>
              <a:rPr b="1" lang="en-US" sz="2800">
                <a:solidFill>
                  <a:srgbClr val="45505D"/>
                </a:solidFill>
                <a:latin typeface="Calibri"/>
                <a:ea typeface="Calibri"/>
                <a:cs typeface="Calibri"/>
                <a:sym typeface="Calibri"/>
              </a:rPr>
              <a:t>What are A , B ? </a:t>
            </a:r>
            <a:endParaRPr/>
          </a:p>
          <a:p>
            <a:pPr indent="-457200" lvl="1" marL="914400" marR="0" rtl="0" algn="l">
              <a:spcBef>
                <a:spcPts val="0"/>
              </a:spcBef>
              <a:spcAft>
                <a:spcPts val="0"/>
              </a:spcAft>
              <a:buClr>
                <a:srgbClr val="45505D"/>
              </a:buClr>
              <a:buSzPts val="2400"/>
              <a:buFont typeface="Calibri"/>
              <a:buAutoNum type="alphaUcPeriod"/>
            </a:pPr>
            <a:r>
              <a:rPr b="0" i="0" lang="en-US" sz="2400" u="none" cap="none" strike="noStrike">
                <a:solidFill>
                  <a:srgbClr val="45505D"/>
                </a:solidFill>
                <a:latin typeface="Calibri"/>
                <a:ea typeface="Calibri"/>
                <a:cs typeface="Calibri"/>
                <a:sym typeface="Calibri"/>
              </a:rPr>
              <a:t>Vasa previa.                </a:t>
            </a:r>
            <a:endParaRPr/>
          </a:p>
          <a:p>
            <a:pPr indent="-457200" lvl="1" marL="914400" marR="0" rtl="0" algn="l">
              <a:spcBef>
                <a:spcPts val="0"/>
              </a:spcBef>
              <a:spcAft>
                <a:spcPts val="0"/>
              </a:spcAft>
              <a:buClr>
                <a:srgbClr val="45505D"/>
              </a:buClr>
              <a:buSzPts val="2400"/>
              <a:buFont typeface="Calibri"/>
              <a:buAutoNum type="alphaUcPeriod"/>
            </a:pPr>
            <a:r>
              <a:rPr b="0" i="0" lang="en-US" sz="2400" u="none" cap="none" strike="noStrike">
                <a:solidFill>
                  <a:srgbClr val="45505D"/>
                </a:solidFill>
                <a:latin typeface="Calibri"/>
                <a:ea typeface="Calibri"/>
                <a:cs typeface="Calibri"/>
                <a:sym typeface="Calibri"/>
              </a:rPr>
              <a:t>Velamentous umbilical cord.</a:t>
            </a:r>
            <a:endParaRPr/>
          </a:p>
          <a:p>
            <a:pPr indent="-457200" lvl="0" marL="457200" marR="0" rtl="0" algn="l">
              <a:spcBef>
                <a:spcPts val="0"/>
              </a:spcBef>
              <a:spcAft>
                <a:spcPts val="0"/>
              </a:spcAft>
              <a:buClr>
                <a:srgbClr val="45505D"/>
              </a:buClr>
              <a:buSzPts val="2800"/>
              <a:buFont typeface="Calibri"/>
              <a:buAutoNum type="arabicPeriod"/>
            </a:pPr>
            <a:r>
              <a:rPr b="1" lang="en-US" sz="2800">
                <a:solidFill>
                  <a:srgbClr val="45505D"/>
                </a:solidFill>
                <a:latin typeface="Calibri"/>
                <a:ea typeface="Calibri"/>
                <a:cs typeface="Calibri"/>
                <a:sym typeface="Calibri"/>
              </a:rPr>
              <a:t>Most common clinical presentation with A ?</a:t>
            </a:r>
            <a:endParaRPr/>
          </a:p>
          <a:p>
            <a:pPr indent="-457200" lvl="1" marL="914400" marR="0" rtl="0" algn="l">
              <a:spcBef>
                <a:spcPts val="0"/>
              </a:spcBef>
              <a:spcAft>
                <a:spcPts val="0"/>
              </a:spcAft>
              <a:buClr>
                <a:srgbClr val="45505D"/>
              </a:buClr>
              <a:buSzPts val="2400"/>
              <a:buFont typeface="Courier New"/>
              <a:buChar char="o"/>
            </a:pPr>
            <a:r>
              <a:rPr b="0" i="0" lang="en-US" sz="2400" u="none" cap="none" strike="noStrike">
                <a:solidFill>
                  <a:srgbClr val="45505D"/>
                </a:solidFill>
                <a:latin typeface="Calibri"/>
                <a:ea typeface="Calibri"/>
                <a:cs typeface="Calibri"/>
                <a:sym typeface="Calibri"/>
              </a:rPr>
              <a:t>Antepartum Hemorrhage.</a:t>
            </a:r>
            <a:endParaRPr/>
          </a:p>
          <a:p>
            <a:pPr indent="-457200" lvl="0" marL="457200" marR="0" rtl="0" algn="l">
              <a:spcBef>
                <a:spcPts val="0"/>
              </a:spcBef>
              <a:spcAft>
                <a:spcPts val="0"/>
              </a:spcAft>
              <a:buClr>
                <a:srgbClr val="45505D"/>
              </a:buClr>
              <a:buSzPts val="2800"/>
              <a:buFont typeface="Calibri"/>
              <a:buAutoNum type="arabicPeriod" startAt="3"/>
            </a:pPr>
            <a:r>
              <a:rPr b="1" lang="en-US" sz="2800">
                <a:solidFill>
                  <a:srgbClr val="45505D"/>
                </a:solidFill>
                <a:latin typeface="Calibri"/>
                <a:ea typeface="Calibri"/>
                <a:cs typeface="Calibri"/>
                <a:sym typeface="Calibri"/>
              </a:rPr>
              <a:t>Antenatal diagnostic test for A ?</a:t>
            </a:r>
            <a:endParaRPr/>
          </a:p>
          <a:p>
            <a:pPr indent="-457200" lvl="1" marL="914400" marR="0" rtl="0" algn="l">
              <a:spcBef>
                <a:spcPts val="0"/>
              </a:spcBef>
              <a:spcAft>
                <a:spcPts val="0"/>
              </a:spcAft>
              <a:buClr>
                <a:srgbClr val="45505D"/>
              </a:buClr>
              <a:buSzPts val="2400"/>
              <a:buFont typeface="Courier New"/>
              <a:buChar char="o"/>
            </a:pPr>
            <a:r>
              <a:rPr b="0" i="0" lang="en-US" sz="2400" u="none" cap="none" strike="noStrike">
                <a:solidFill>
                  <a:srgbClr val="45505D"/>
                </a:solidFill>
                <a:latin typeface="Calibri"/>
                <a:ea typeface="Calibri"/>
                <a:cs typeface="Calibri"/>
                <a:sym typeface="Calibri"/>
              </a:rPr>
              <a:t>Doppler velocimetry at 16 Weeks. </a:t>
            </a:r>
            <a:endParaRPr/>
          </a:p>
          <a:p>
            <a:pPr indent="-457200" lvl="0" marL="457200" marR="0" rtl="0" algn="l">
              <a:spcBef>
                <a:spcPts val="0"/>
              </a:spcBef>
              <a:spcAft>
                <a:spcPts val="0"/>
              </a:spcAft>
              <a:buClr>
                <a:srgbClr val="45505D"/>
              </a:buClr>
              <a:buSzPts val="2800"/>
              <a:buFont typeface="Calibri"/>
              <a:buAutoNum type="arabicPeriod" startAt="3"/>
            </a:pPr>
            <a:r>
              <a:rPr b="1" lang="en-US" sz="2800">
                <a:solidFill>
                  <a:srgbClr val="45505D"/>
                </a:solidFill>
                <a:latin typeface="Calibri"/>
                <a:ea typeface="Calibri"/>
                <a:cs typeface="Calibri"/>
                <a:sym typeface="Calibri"/>
              </a:rPr>
              <a:t>Most important differential diagnosis should be excluded when you diagnosed A ? </a:t>
            </a:r>
            <a:endParaRPr/>
          </a:p>
          <a:p>
            <a:pPr indent="-457200" lvl="1" marL="914400" marR="0" rtl="0" algn="l">
              <a:spcBef>
                <a:spcPts val="0"/>
              </a:spcBef>
              <a:spcAft>
                <a:spcPts val="0"/>
              </a:spcAft>
              <a:buClr>
                <a:srgbClr val="45505D"/>
              </a:buClr>
              <a:buSzPts val="2400"/>
              <a:buFont typeface="Courier New"/>
              <a:buChar char="o"/>
            </a:pPr>
            <a:r>
              <a:rPr b="0" i="0" lang="en-US" sz="2400" u="none" cap="none" strike="noStrike">
                <a:solidFill>
                  <a:srgbClr val="45505D"/>
                </a:solidFill>
                <a:latin typeface="Calibri"/>
                <a:ea typeface="Calibri"/>
                <a:cs typeface="Calibri"/>
                <a:sym typeface="Calibri"/>
              </a:rPr>
              <a:t>Cord presenting part</a:t>
            </a:r>
            <a:endParaRPr/>
          </a:p>
          <a:p>
            <a:pPr indent="-304800" lvl="0" marL="457200" marR="0" rtl="0" algn="l">
              <a:spcBef>
                <a:spcPts val="0"/>
              </a:spcBef>
              <a:spcAft>
                <a:spcPts val="0"/>
              </a:spcAft>
              <a:buClr>
                <a:schemeClr val="dk1"/>
              </a:buClr>
              <a:buSzPts val="2400"/>
              <a:buFont typeface="Calibri"/>
              <a:buNone/>
            </a:pPr>
            <a:r>
              <a:t/>
            </a:r>
            <a:endParaRPr sz="2400">
              <a:solidFill>
                <a:srgbClr val="45505D"/>
              </a:solidFill>
              <a:latin typeface="Calibri"/>
              <a:ea typeface="Calibri"/>
              <a:cs typeface="Calibri"/>
              <a:sym typeface="Calibri"/>
            </a:endParaRPr>
          </a:p>
        </p:txBody>
      </p:sp>
    </p:spTree>
  </p:cSld>
  <p:clrMapOvr>
    <a:masterClrMapping/>
  </p:clrMapOvr>
</p:sld>
</file>

<file path=ppt/slides/slide4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6" name="Shape 3346"/>
        <p:cNvGrpSpPr/>
        <p:nvPr/>
      </p:nvGrpSpPr>
      <p:grpSpPr>
        <a:xfrm>
          <a:off x="0" y="0"/>
          <a:ext cx="0" cy="0"/>
          <a:chOff x="0" y="0"/>
          <a:chExt cx="0" cy="0"/>
        </a:xfrm>
      </p:grpSpPr>
      <p:sp>
        <p:nvSpPr>
          <p:cNvPr id="3347" name="Google Shape;3347;p394"/>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Station 2 Cont.</a:t>
            </a:r>
            <a:endParaRPr/>
          </a:p>
        </p:txBody>
      </p:sp>
      <p:sp>
        <p:nvSpPr>
          <p:cNvPr id="3348" name="Google Shape;3348;p394"/>
          <p:cNvSpPr txBox="1"/>
          <p:nvPr>
            <p:ph idx="1" type="body"/>
          </p:nvPr>
        </p:nvSpPr>
        <p:spPr>
          <a:xfrm>
            <a:off x="838200" y="1305026"/>
            <a:ext cx="10515600" cy="48719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45505D"/>
              </a:buClr>
              <a:buSzPts val="2800"/>
              <a:buNone/>
            </a:pPr>
            <a:r>
              <a:rPr b="1" lang="en-US" sz="2800">
                <a:solidFill>
                  <a:srgbClr val="45505D"/>
                </a:solidFill>
              </a:rPr>
              <a:t>5.  In the absence of prenatal diagnosis , what is the presentation ?</a:t>
            </a:r>
            <a:endParaRPr/>
          </a:p>
          <a:p>
            <a:pPr indent="-457200" lvl="1" marL="914400" rtl="0" algn="l">
              <a:lnSpc>
                <a:spcPct val="90000"/>
              </a:lnSpc>
              <a:spcBef>
                <a:spcPts val="500"/>
              </a:spcBef>
              <a:spcAft>
                <a:spcPts val="0"/>
              </a:spcAft>
              <a:buClr>
                <a:srgbClr val="45505D"/>
              </a:buClr>
              <a:buSzPts val="2400"/>
              <a:buFont typeface="Courier New"/>
              <a:buChar char="o"/>
            </a:pPr>
            <a:r>
              <a:rPr lang="en-US" sz="2400">
                <a:solidFill>
                  <a:srgbClr val="45505D"/>
                </a:solidFill>
              </a:rPr>
              <a:t>Vaginal bleeding that occurs upon rupture of membranes and is accompanied by fetal heart rate abnormalities : bradycardia or a sinusoidal pattern. </a:t>
            </a:r>
            <a:endParaRPr/>
          </a:p>
          <a:p>
            <a:pPr indent="0" lvl="0" marL="0" rtl="0" algn="l">
              <a:lnSpc>
                <a:spcPct val="90000"/>
              </a:lnSpc>
              <a:spcBef>
                <a:spcPts val="1000"/>
              </a:spcBef>
              <a:spcAft>
                <a:spcPts val="0"/>
              </a:spcAft>
              <a:buClr>
                <a:srgbClr val="45505D"/>
              </a:buClr>
              <a:buSzPts val="2800"/>
              <a:buNone/>
            </a:pPr>
            <a:r>
              <a:rPr b="1" lang="en-US">
                <a:solidFill>
                  <a:srgbClr val="45505D"/>
                </a:solidFill>
              </a:rPr>
              <a:t>6.   Mode of delivery ?</a:t>
            </a:r>
            <a:endParaRPr/>
          </a:p>
          <a:p>
            <a:pPr indent="-457200" lvl="1" marL="914400" rtl="0" algn="l">
              <a:lnSpc>
                <a:spcPct val="90000"/>
              </a:lnSpc>
              <a:spcBef>
                <a:spcPts val="500"/>
              </a:spcBef>
              <a:spcAft>
                <a:spcPts val="0"/>
              </a:spcAft>
              <a:buClr>
                <a:srgbClr val="45505D"/>
              </a:buClr>
              <a:buSzPts val="2400"/>
              <a:buFont typeface="Courier New"/>
              <a:buChar char="o"/>
            </a:pPr>
            <a:r>
              <a:rPr lang="en-US">
                <a:solidFill>
                  <a:srgbClr val="45505D"/>
                </a:solidFill>
              </a:rPr>
              <a:t>C</a:t>
            </a:r>
            <a:r>
              <a:rPr lang="en-US" sz="2400">
                <a:solidFill>
                  <a:srgbClr val="45505D"/>
                </a:solidFill>
              </a:rPr>
              <a:t>esarean section. </a:t>
            </a:r>
            <a:endParaRPr/>
          </a:p>
          <a:p>
            <a:pPr indent="-50800" lvl="0" marL="228600" rtl="0" algn="l">
              <a:lnSpc>
                <a:spcPct val="90000"/>
              </a:lnSpc>
              <a:spcBef>
                <a:spcPts val="1000"/>
              </a:spcBef>
              <a:spcAft>
                <a:spcPts val="0"/>
              </a:spcAft>
              <a:buClr>
                <a:srgbClr val="45515E"/>
              </a:buClr>
              <a:buSzPts val="2800"/>
              <a:buNone/>
            </a:pPr>
            <a:r>
              <a:t/>
            </a:r>
            <a:endParaRPr/>
          </a:p>
        </p:txBody>
      </p:sp>
    </p:spTree>
  </p:cSld>
  <p:clrMapOvr>
    <a:masterClrMapping/>
  </p:clrMapOvr>
</p:sld>
</file>

<file path=ppt/slides/slide4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2" name="Shape 3352"/>
        <p:cNvGrpSpPr/>
        <p:nvPr/>
      </p:nvGrpSpPr>
      <p:grpSpPr>
        <a:xfrm>
          <a:off x="0" y="0"/>
          <a:ext cx="0" cy="0"/>
          <a:chOff x="0" y="0"/>
          <a:chExt cx="0" cy="0"/>
        </a:xfrm>
      </p:grpSpPr>
      <p:sp>
        <p:nvSpPr>
          <p:cNvPr id="3353" name="Google Shape;3353;p395"/>
          <p:cNvSpPr txBox="1"/>
          <p:nvPr>
            <p:ph idx="1" type="body"/>
          </p:nvPr>
        </p:nvSpPr>
        <p:spPr>
          <a:xfrm>
            <a:off x="848360" y="1306276"/>
            <a:ext cx="7508240" cy="5477984"/>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45515E"/>
              </a:buClr>
              <a:buSzPts val="2800"/>
              <a:buChar char="❖"/>
            </a:pPr>
            <a:r>
              <a:rPr b="1" lang="en-US">
                <a:solidFill>
                  <a:srgbClr val="45505D"/>
                </a:solidFill>
              </a:rPr>
              <a:t> GA is 33 wks , </a:t>
            </a:r>
            <a:r>
              <a:rPr b="1" lang="en-US">
                <a:solidFill>
                  <a:srgbClr val="45505D"/>
                </a:solidFill>
              </a:rPr>
              <a:t>she is </a:t>
            </a:r>
            <a:r>
              <a:rPr b="1" lang="en-US">
                <a:solidFill>
                  <a:srgbClr val="45505D"/>
                </a:solidFill>
              </a:rPr>
              <a:t>G3P2  ( all by CS )</a:t>
            </a:r>
            <a:endParaRPr/>
          </a:p>
          <a:p>
            <a:pPr indent="-457200" lvl="1" marL="914400" rtl="0" algn="l">
              <a:lnSpc>
                <a:spcPct val="90000"/>
              </a:lnSpc>
              <a:spcBef>
                <a:spcPts val="500"/>
              </a:spcBef>
              <a:spcAft>
                <a:spcPts val="0"/>
              </a:spcAft>
              <a:buClr>
                <a:schemeClr val="dk1"/>
              </a:buClr>
              <a:buSzPts val="2800"/>
              <a:buFont typeface="Calibri"/>
              <a:buAutoNum type="arabicPeriod"/>
            </a:pPr>
            <a:r>
              <a:rPr b="1" lang="en-US" sz="2800">
                <a:solidFill>
                  <a:srgbClr val="45505D"/>
                </a:solidFill>
              </a:rPr>
              <a:t>What’s your diagnosis ? </a:t>
            </a:r>
            <a:endParaRPr/>
          </a:p>
          <a:p>
            <a:pPr indent="-228600" lvl="2" marL="1143000" rtl="0" algn="l">
              <a:lnSpc>
                <a:spcPct val="90000"/>
              </a:lnSpc>
              <a:spcBef>
                <a:spcPts val="500"/>
              </a:spcBef>
              <a:spcAft>
                <a:spcPts val="0"/>
              </a:spcAft>
              <a:buClr>
                <a:schemeClr val="dk1"/>
              </a:buClr>
              <a:buSzPts val="2400"/>
              <a:buFont typeface="Courier New"/>
              <a:buChar char="o"/>
            </a:pPr>
            <a:r>
              <a:rPr lang="en-US" sz="2400">
                <a:solidFill>
                  <a:srgbClr val="45505D"/>
                </a:solidFill>
              </a:rPr>
              <a:t> Placenta previa </a:t>
            </a:r>
            <a:endParaRPr/>
          </a:p>
          <a:p>
            <a:pPr indent="-457200" lvl="1" marL="914400" rtl="0" algn="l">
              <a:lnSpc>
                <a:spcPct val="90000"/>
              </a:lnSpc>
              <a:spcBef>
                <a:spcPts val="500"/>
              </a:spcBef>
              <a:spcAft>
                <a:spcPts val="0"/>
              </a:spcAft>
              <a:buClr>
                <a:schemeClr val="dk1"/>
              </a:buClr>
              <a:buSzPts val="2800"/>
              <a:buFont typeface="Calibri"/>
              <a:buAutoNum type="arabicPeriod"/>
            </a:pPr>
            <a:r>
              <a:rPr b="1" lang="en-US" sz="2800">
                <a:solidFill>
                  <a:srgbClr val="45505D"/>
                </a:solidFill>
              </a:rPr>
              <a:t>Mother is Rh –ve , Father is Rh +ve ,Hb 8.5, what essential lab test you must do ?</a:t>
            </a:r>
            <a:endParaRPr/>
          </a:p>
          <a:p>
            <a:pPr indent="-228600" lvl="2" marL="1143000" rtl="0" algn="l">
              <a:lnSpc>
                <a:spcPct val="90000"/>
              </a:lnSpc>
              <a:spcBef>
                <a:spcPts val="500"/>
              </a:spcBef>
              <a:spcAft>
                <a:spcPts val="0"/>
              </a:spcAft>
              <a:buClr>
                <a:schemeClr val="dk1"/>
              </a:buClr>
              <a:buSzPts val="2400"/>
              <a:buFont typeface="Courier New"/>
              <a:buChar char="o"/>
            </a:pPr>
            <a:r>
              <a:rPr lang="en-US" sz="2400">
                <a:solidFill>
                  <a:srgbClr val="45505D"/>
                </a:solidFill>
              </a:rPr>
              <a:t>Start by indirect coombs test , if positive measure the anti-D Ab titer.</a:t>
            </a:r>
            <a:endParaRPr/>
          </a:p>
          <a:p>
            <a:pPr indent="-457200" lvl="1" marL="914400" rtl="0" algn="l">
              <a:lnSpc>
                <a:spcPct val="90000"/>
              </a:lnSpc>
              <a:spcBef>
                <a:spcPts val="500"/>
              </a:spcBef>
              <a:spcAft>
                <a:spcPts val="0"/>
              </a:spcAft>
              <a:buClr>
                <a:schemeClr val="dk1"/>
              </a:buClr>
              <a:buSzPts val="2800"/>
              <a:buFont typeface="Calibri"/>
              <a:buAutoNum type="arabicPeriod"/>
            </a:pPr>
            <a:r>
              <a:rPr b="1" lang="en-US" sz="2800">
                <a:solidFill>
                  <a:srgbClr val="45505D"/>
                </a:solidFill>
              </a:rPr>
              <a:t>What associated condition you must check?</a:t>
            </a:r>
            <a:endParaRPr/>
          </a:p>
          <a:p>
            <a:pPr indent="-228600" lvl="2" marL="1143000" rtl="0" algn="l">
              <a:lnSpc>
                <a:spcPct val="90000"/>
              </a:lnSpc>
              <a:spcBef>
                <a:spcPts val="500"/>
              </a:spcBef>
              <a:spcAft>
                <a:spcPts val="0"/>
              </a:spcAft>
              <a:buClr>
                <a:schemeClr val="dk1"/>
              </a:buClr>
              <a:buSzPts val="2400"/>
              <a:buFont typeface="Courier New"/>
              <a:buChar char="o"/>
            </a:pPr>
            <a:r>
              <a:rPr lang="en-US" sz="2400">
                <a:solidFill>
                  <a:srgbClr val="45505D"/>
                </a:solidFill>
              </a:rPr>
              <a:t> Morbidly adherent placenta (placenta accreta)</a:t>
            </a:r>
            <a:endParaRPr/>
          </a:p>
          <a:p>
            <a:pPr indent="-457200" lvl="1" marL="914400" rtl="0" algn="l">
              <a:lnSpc>
                <a:spcPct val="90000"/>
              </a:lnSpc>
              <a:spcBef>
                <a:spcPts val="500"/>
              </a:spcBef>
              <a:spcAft>
                <a:spcPts val="0"/>
              </a:spcAft>
              <a:buClr>
                <a:schemeClr val="dk1"/>
              </a:buClr>
              <a:buSzPts val="2800"/>
              <a:buFont typeface="Calibri"/>
              <a:buAutoNum type="arabicPeriod"/>
            </a:pPr>
            <a:r>
              <a:rPr b="1" lang="en-US" sz="2800">
                <a:solidFill>
                  <a:srgbClr val="45505D"/>
                </a:solidFill>
              </a:rPr>
              <a:t>If the bleeding have stopped, and the patient is stable, what’s your management ? </a:t>
            </a:r>
            <a:r>
              <a:rPr lang="en-US">
                <a:solidFill>
                  <a:srgbClr val="45505D"/>
                </a:solidFill>
              </a:rPr>
              <a:t>(Answered in prev. slides)</a:t>
            </a:r>
            <a:endParaRPr sz="2800">
              <a:solidFill>
                <a:srgbClr val="45505D"/>
              </a:solidFill>
            </a:endParaRPr>
          </a:p>
        </p:txBody>
      </p:sp>
      <p:pic>
        <p:nvPicPr>
          <p:cNvPr descr="A picture containing graphical user interface&#10;&#10;Description automatically generated" id="3354" name="Google Shape;3354;p395"/>
          <p:cNvPicPr preferRelativeResize="0"/>
          <p:nvPr/>
        </p:nvPicPr>
        <p:blipFill rotWithShape="1">
          <a:blip r:embed="rId3">
            <a:alphaModFix/>
          </a:blip>
          <a:srcRect b="0" l="0" r="0" t="0"/>
          <a:stretch/>
        </p:blipFill>
        <p:spPr>
          <a:xfrm>
            <a:off x="8356600" y="1416368"/>
            <a:ext cx="3505200" cy="2628900"/>
          </a:xfrm>
          <a:prstGeom prst="rect">
            <a:avLst/>
          </a:prstGeom>
          <a:noFill/>
          <a:ln>
            <a:noFill/>
          </a:ln>
        </p:spPr>
      </p:pic>
      <p:sp>
        <p:nvSpPr>
          <p:cNvPr id="3355" name="Google Shape;3355;p395"/>
          <p:cNvSpPr txBox="1"/>
          <p:nvPr/>
        </p:nvSpPr>
        <p:spPr>
          <a:xfrm>
            <a:off x="848360" y="365125"/>
            <a:ext cx="10515600" cy="762339"/>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45515E"/>
              </a:buClr>
              <a:buSzPts val="4400"/>
              <a:buFont typeface="Calibri"/>
              <a:buNone/>
            </a:pPr>
            <a:r>
              <a:rPr lang="en-US" sz="4400">
                <a:solidFill>
                  <a:srgbClr val="45515E"/>
                </a:solidFill>
                <a:latin typeface="Calibri"/>
                <a:ea typeface="Calibri"/>
                <a:cs typeface="Calibri"/>
                <a:sym typeface="Calibri"/>
              </a:rPr>
              <a:t>Station 3</a:t>
            </a:r>
            <a:endParaRPr sz="4400">
              <a:solidFill>
                <a:srgbClr val="45515E"/>
              </a:solidFill>
              <a:latin typeface="Calibri"/>
              <a:ea typeface="Calibri"/>
              <a:cs typeface="Calibri"/>
              <a:sym typeface="Calibri"/>
            </a:endParaRPr>
          </a:p>
        </p:txBody>
      </p:sp>
    </p:spTree>
  </p:cSld>
  <p:clrMapOvr>
    <a:masterClrMapping/>
  </p:clrMapOvr>
</p:sld>
</file>

<file path=ppt/slides/slide4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9" name="Shape 3359"/>
        <p:cNvGrpSpPr/>
        <p:nvPr/>
      </p:nvGrpSpPr>
      <p:grpSpPr>
        <a:xfrm>
          <a:off x="0" y="0"/>
          <a:ext cx="0" cy="0"/>
          <a:chOff x="0" y="0"/>
          <a:chExt cx="0" cy="0"/>
        </a:xfrm>
      </p:grpSpPr>
      <p:sp>
        <p:nvSpPr>
          <p:cNvPr id="3360" name="Google Shape;3360;p396"/>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Station 3 Cont.</a:t>
            </a:r>
            <a:endParaRPr/>
          </a:p>
        </p:txBody>
      </p:sp>
      <p:sp>
        <p:nvSpPr>
          <p:cNvPr id="3361" name="Google Shape;3361;p396"/>
          <p:cNvSpPr txBox="1"/>
          <p:nvPr/>
        </p:nvSpPr>
        <p:spPr>
          <a:xfrm>
            <a:off x="360609" y="1121185"/>
            <a:ext cx="10895525" cy="5786199"/>
          </a:xfrm>
          <a:prstGeom prst="rect">
            <a:avLst/>
          </a:prstGeom>
          <a:noFill/>
          <a:ln>
            <a:noFill/>
          </a:ln>
        </p:spPr>
        <p:txBody>
          <a:bodyPr anchorCtr="0" anchor="t" bIns="45700" lIns="91425" spcFirstLastPara="1" rIns="91425" wrap="square" tIns="45700">
            <a:spAutoFit/>
          </a:bodyPr>
          <a:lstStyle/>
          <a:p>
            <a:pPr indent="0" lvl="1" marL="457200" marR="0" rtl="0" algn="l">
              <a:spcBef>
                <a:spcPts val="0"/>
              </a:spcBef>
              <a:spcAft>
                <a:spcPts val="0"/>
              </a:spcAft>
              <a:buNone/>
            </a:pPr>
            <a:r>
              <a:rPr b="1" i="0" lang="en-US" sz="2400" u="none" cap="none" strike="noStrike">
                <a:solidFill>
                  <a:srgbClr val="45505D"/>
                </a:solidFill>
                <a:latin typeface="Calibri"/>
                <a:ea typeface="Calibri"/>
                <a:cs typeface="Calibri"/>
                <a:sym typeface="Calibri"/>
              </a:rPr>
              <a:t>5.  What are the complications in this case?</a:t>
            </a:r>
            <a:endParaRPr/>
          </a:p>
          <a:p>
            <a:pPr indent="-342900" lvl="2" marL="1257300" marR="0" rtl="0" algn="l">
              <a:spcBef>
                <a:spcPts val="0"/>
              </a:spcBef>
              <a:spcAft>
                <a:spcPts val="0"/>
              </a:spcAft>
              <a:buClr>
                <a:srgbClr val="45505D"/>
              </a:buClr>
              <a:buSzPts val="2200"/>
              <a:buFont typeface="Noto Sans Symbols"/>
              <a:buChar char="⮚"/>
            </a:pPr>
            <a:r>
              <a:rPr b="1" i="0" lang="en-US" sz="2200" u="none" cap="none" strike="noStrike">
                <a:solidFill>
                  <a:srgbClr val="45505D"/>
                </a:solidFill>
                <a:latin typeface="Calibri"/>
                <a:ea typeface="Calibri"/>
                <a:cs typeface="Calibri"/>
                <a:sym typeface="Calibri"/>
              </a:rPr>
              <a:t>Maternal</a:t>
            </a:r>
            <a:r>
              <a:rPr b="0" i="0" lang="en-US" sz="2200" u="none" cap="none" strike="noStrike">
                <a:solidFill>
                  <a:srgbClr val="45505D"/>
                </a:solidFill>
                <a:latin typeface="Calibri"/>
                <a:ea typeface="Calibri"/>
                <a:cs typeface="Calibri"/>
                <a:sym typeface="Calibri"/>
              </a:rPr>
              <a:t> : </a:t>
            </a:r>
            <a:endParaRPr/>
          </a:p>
          <a:p>
            <a:pPr indent="-342900" lvl="3" marL="1714500" marR="0" rtl="0" algn="l">
              <a:spcBef>
                <a:spcPts val="0"/>
              </a:spcBef>
              <a:spcAft>
                <a:spcPts val="0"/>
              </a:spcAft>
              <a:buClr>
                <a:srgbClr val="45505D"/>
              </a:buClr>
              <a:buSzPts val="2200"/>
              <a:buFont typeface="Courier New"/>
              <a:buChar char="o"/>
            </a:pPr>
            <a:r>
              <a:rPr b="0" i="0" lang="en-US" sz="2200" u="none" cap="none" strike="noStrike">
                <a:solidFill>
                  <a:srgbClr val="45505D"/>
                </a:solidFill>
                <a:latin typeface="Calibri"/>
                <a:ea typeface="Calibri"/>
                <a:cs typeface="Calibri"/>
                <a:sym typeface="Calibri"/>
              </a:rPr>
              <a:t>Increased risk of antepartum ,intrapartum , and postpartum hemorrhage (primary). </a:t>
            </a:r>
            <a:endParaRPr/>
          </a:p>
          <a:p>
            <a:pPr indent="-342900" lvl="3" marL="1714500" marR="0" rtl="0" algn="l">
              <a:spcBef>
                <a:spcPts val="0"/>
              </a:spcBef>
              <a:spcAft>
                <a:spcPts val="0"/>
              </a:spcAft>
              <a:buClr>
                <a:srgbClr val="45505D"/>
              </a:buClr>
              <a:buSzPts val="2200"/>
              <a:buFont typeface="Courier New"/>
              <a:buChar char="o"/>
            </a:pPr>
            <a:r>
              <a:rPr b="0" i="0" lang="en-US" sz="2200" u="none" cap="none" strike="noStrike">
                <a:solidFill>
                  <a:srgbClr val="45505D"/>
                </a:solidFill>
                <a:latin typeface="Calibri"/>
                <a:ea typeface="Calibri"/>
                <a:cs typeface="Calibri"/>
                <a:sym typeface="Calibri"/>
              </a:rPr>
              <a:t>Women with placenta previa are more likely to receive blood transfusions and undergo postpartum hysterectomy, uterine/ iliac artery ligation, or embolization of pelvic vessels to control bleeding.</a:t>
            </a:r>
            <a:endParaRPr/>
          </a:p>
          <a:p>
            <a:pPr indent="-342900" lvl="3" marL="1714500" marR="0" rtl="0" algn="l">
              <a:spcBef>
                <a:spcPts val="0"/>
              </a:spcBef>
              <a:spcAft>
                <a:spcPts val="0"/>
              </a:spcAft>
              <a:buClr>
                <a:srgbClr val="45505D"/>
              </a:buClr>
              <a:buSzPts val="2200"/>
              <a:buFont typeface="Courier New"/>
              <a:buChar char="o"/>
            </a:pPr>
            <a:r>
              <a:rPr b="0" i="0" lang="en-US" sz="2200" u="none" cap="none" strike="noStrike">
                <a:solidFill>
                  <a:srgbClr val="45505D"/>
                </a:solidFill>
                <a:latin typeface="Calibri"/>
                <a:ea typeface="Calibri"/>
                <a:cs typeface="Calibri"/>
                <a:sym typeface="Calibri"/>
              </a:rPr>
              <a:t>Maternal death</a:t>
            </a:r>
            <a:endParaRPr/>
          </a:p>
          <a:p>
            <a:pPr indent="-342900" lvl="2" marL="1257300" marR="0" rtl="0" algn="l">
              <a:spcBef>
                <a:spcPts val="0"/>
              </a:spcBef>
              <a:spcAft>
                <a:spcPts val="0"/>
              </a:spcAft>
              <a:buClr>
                <a:srgbClr val="45505D"/>
              </a:buClr>
              <a:buSzPts val="2200"/>
              <a:buFont typeface="Noto Sans Symbols"/>
              <a:buChar char="⮚"/>
            </a:pPr>
            <a:r>
              <a:rPr b="1" i="0" lang="en-US" sz="2200" u="none" cap="none" strike="noStrike">
                <a:solidFill>
                  <a:srgbClr val="45505D"/>
                </a:solidFill>
                <a:latin typeface="Calibri"/>
                <a:ea typeface="Calibri"/>
                <a:cs typeface="Calibri"/>
                <a:sym typeface="Calibri"/>
              </a:rPr>
              <a:t>Neonatal</a:t>
            </a:r>
            <a:r>
              <a:rPr b="0" i="0" lang="en-US" sz="2200" u="none" cap="none" strike="noStrike">
                <a:solidFill>
                  <a:srgbClr val="45505D"/>
                </a:solidFill>
                <a:latin typeface="Calibri"/>
                <a:ea typeface="Calibri"/>
                <a:cs typeface="Calibri"/>
                <a:sym typeface="Calibri"/>
              </a:rPr>
              <a:t> : </a:t>
            </a:r>
            <a:endParaRPr/>
          </a:p>
          <a:p>
            <a:pPr indent="-342900" lvl="3" marL="1714500" marR="0" rtl="0" algn="l">
              <a:spcBef>
                <a:spcPts val="0"/>
              </a:spcBef>
              <a:spcAft>
                <a:spcPts val="0"/>
              </a:spcAft>
              <a:buClr>
                <a:srgbClr val="45505D"/>
              </a:buClr>
              <a:buSzPts val="2200"/>
              <a:buFont typeface="Courier New"/>
              <a:buChar char="o"/>
            </a:pPr>
            <a:r>
              <a:rPr b="0" i="0" lang="en-US" sz="2200" u="none" cap="none" strike="noStrike">
                <a:solidFill>
                  <a:srgbClr val="45505D"/>
                </a:solidFill>
                <a:latin typeface="Calibri"/>
                <a:ea typeface="Calibri"/>
                <a:cs typeface="Calibri"/>
                <a:sym typeface="Calibri"/>
              </a:rPr>
              <a:t>The principal causes of neonatal morbidity and mortality are related to </a:t>
            </a:r>
            <a:r>
              <a:rPr b="1" i="0" lang="en-US" sz="2200" u="none" cap="none" strike="noStrike">
                <a:solidFill>
                  <a:srgbClr val="45505D"/>
                </a:solidFill>
                <a:latin typeface="Calibri"/>
                <a:ea typeface="Calibri"/>
                <a:cs typeface="Calibri"/>
                <a:sym typeface="Calibri"/>
              </a:rPr>
              <a:t>preterm delivery (  more than 2/3 may delivered prematurely) </a:t>
            </a:r>
            <a:r>
              <a:rPr b="0" i="0" lang="en-US" sz="2200" u="none" cap="none" strike="noStrike">
                <a:solidFill>
                  <a:srgbClr val="45505D"/>
                </a:solidFill>
                <a:latin typeface="Calibri"/>
                <a:ea typeface="Calibri"/>
                <a:cs typeface="Calibri"/>
                <a:sym typeface="Calibri"/>
              </a:rPr>
              <a:t>, rather than anemia, hypoxia, or growth restriction.</a:t>
            </a:r>
            <a:endParaRPr/>
          </a:p>
          <a:p>
            <a:pPr indent="0" lvl="1" marL="457200" marR="0" rtl="0" algn="l">
              <a:spcBef>
                <a:spcPts val="0"/>
              </a:spcBef>
              <a:spcAft>
                <a:spcPts val="0"/>
              </a:spcAft>
              <a:buNone/>
            </a:pPr>
            <a:r>
              <a:rPr b="1" i="0" lang="en-US" sz="2400" u="none" cap="none" strike="noStrike">
                <a:solidFill>
                  <a:srgbClr val="45505D"/>
                </a:solidFill>
                <a:latin typeface="Calibri"/>
                <a:ea typeface="Calibri"/>
                <a:cs typeface="Calibri"/>
                <a:sym typeface="Calibri"/>
              </a:rPr>
              <a:t>6.  Patient refused admission what should you advise?</a:t>
            </a:r>
            <a:endParaRPr/>
          </a:p>
          <a:p>
            <a:pPr indent="-127000" lvl="2" marL="914400" marR="0" rtl="0" algn="l">
              <a:spcBef>
                <a:spcPts val="0"/>
              </a:spcBef>
              <a:spcAft>
                <a:spcPts val="0"/>
              </a:spcAft>
              <a:buClr>
                <a:schemeClr val="dk1"/>
              </a:buClr>
              <a:buSzPts val="2000"/>
              <a:buFont typeface="Courier New"/>
              <a:buChar char="o"/>
            </a:pPr>
            <a:r>
              <a:rPr b="0" i="0" lang="en-US" sz="2000" u="none" cap="none" strike="noStrike">
                <a:solidFill>
                  <a:srgbClr val="45505D"/>
                </a:solidFill>
                <a:latin typeface="Calibri"/>
                <a:ea typeface="Calibri"/>
                <a:cs typeface="Calibri"/>
                <a:sym typeface="Calibri"/>
              </a:rPr>
              <a:t> Avoid sexual intercourse. </a:t>
            </a:r>
            <a:endParaRPr/>
          </a:p>
          <a:p>
            <a:pPr indent="-127000" lvl="2" marL="914400" marR="0" rtl="0" algn="l">
              <a:spcBef>
                <a:spcPts val="0"/>
              </a:spcBef>
              <a:spcAft>
                <a:spcPts val="0"/>
              </a:spcAft>
              <a:buClr>
                <a:schemeClr val="dk1"/>
              </a:buClr>
              <a:buSzPts val="2000"/>
              <a:buFont typeface="Courier New"/>
              <a:buChar char="o"/>
            </a:pPr>
            <a:r>
              <a:rPr b="0" i="0" lang="en-US" sz="2000" u="none" cap="none" strike="noStrike">
                <a:solidFill>
                  <a:srgbClr val="45505D"/>
                </a:solidFill>
                <a:latin typeface="Calibri"/>
                <a:ea typeface="Calibri"/>
                <a:cs typeface="Calibri"/>
                <a:sym typeface="Calibri"/>
              </a:rPr>
              <a:t> Visit the hospital if bleeding recurs. </a:t>
            </a:r>
            <a:endParaRPr/>
          </a:p>
          <a:p>
            <a:pPr indent="-127000" lvl="2" marL="914400" marR="0" rtl="0" algn="l">
              <a:spcBef>
                <a:spcPts val="0"/>
              </a:spcBef>
              <a:spcAft>
                <a:spcPts val="0"/>
              </a:spcAft>
              <a:buClr>
                <a:schemeClr val="dk1"/>
              </a:buClr>
              <a:buSzPts val="2000"/>
              <a:buFont typeface="Courier New"/>
              <a:buChar char="o"/>
            </a:pPr>
            <a:r>
              <a:rPr b="0" i="0" lang="en-US" sz="2000" u="none" cap="none" strike="noStrike">
                <a:solidFill>
                  <a:srgbClr val="45505D"/>
                </a:solidFill>
                <a:latin typeface="Calibri"/>
                <a:ea typeface="Calibri"/>
                <a:cs typeface="Calibri"/>
                <a:sym typeface="Calibri"/>
              </a:rPr>
              <a:t> Follow-up TVUS is performed at 36 weeks.</a:t>
            </a:r>
            <a:endParaRPr/>
          </a:p>
          <a:p>
            <a:pPr indent="-127000" lvl="2" marL="914400" marR="0" rtl="0" algn="l">
              <a:spcBef>
                <a:spcPts val="0"/>
              </a:spcBef>
              <a:spcAft>
                <a:spcPts val="0"/>
              </a:spcAft>
              <a:buClr>
                <a:schemeClr val="dk1"/>
              </a:buClr>
              <a:buSzPts val="2000"/>
              <a:buFont typeface="Courier New"/>
              <a:buChar char="o"/>
            </a:pPr>
            <a:r>
              <a:rPr b="0" i="0" lang="en-US" sz="2000" u="none" cap="none" strike="noStrike">
                <a:solidFill>
                  <a:srgbClr val="45505D"/>
                </a:solidFill>
                <a:latin typeface="Calibri"/>
                <a:ea typeface="Calibri"/>
                <a:cs typeface="Calibri"/>
                <a:sym typeface="Calibri"/>
              </a:rPr>
              <a:t> Single course of antenatal corticosteroids should be administered.</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p46"/>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Diameters of Fetal Head</a:t>
            </a:r>
            <a:endParaRPr/>
          </a:p>
        </p:txBody>
      </p:sp>
      <p:grpSp>
        <p:nvGrpSpPr>
          <p:cNvPr id="457" name="Google Shape;457;p46"/>
          <p:cNvGrpSpPr/>
          <p:nvPr/>
        </p:nvGrpSpPr>
        <p:grpSpPr>
          <a:xfrm>
            <a:off x="2047104" y="1170963"/>
            <a:ext cx="8097792" cy="5558250"/>
            <a:chOff x="2047104" y="1170963"/>
            <a:chExt cx="8097792" cy="5558250"/>
          </a:xfrm>
        </p:grpSpPr>
        <p:pic>
          <p:nvPicPr>
            <p:cNvPr id="458" name="Google Shape;458;p46"/>
            <p:cNvPicPr preferRelativeResize="0"/>
            <p:nvPr/>
          </p:nvPicPr>
          <p:blipFill rotWithShape="1">
            <a:blip r:embed="rId3">
              <a:alphaModFix/>
            </a:blip>
            <a:srcRect b="0" l="0" r="0" t="0"/>
            <a:stretch/>
          </p:blipFill>
          <p:spPr>
            <a:xfrm>
              <a:off x="2047104" y="1170963"/>
              <a:ext cx="8097792" cy="5558250"/>
            </a:xfrm>
            <a:prstGeom prst="rect">
              <a:avLst/>
            </a:prstGeom>
            <a:noFill/>
            <a:ln>
              <a:noFill/>
            </a:ln>
          </p:spPr>
        </p:pic>
        <p:sp>
          <p:nvSpPr>
            <p:cNvPr id="459" name="Google Shape;459;p46"/>
            <p:cNvSpPr txBox="1"/>
            <p:nvPr/>
          </p:nvSpPr>
          <p:spPr>
            <a:xfrm>
              <a:off x="3696511" y="2091446"/>
              <a:ext cx="1468877"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‘Vertex presentation’</a:t>
              </a:r>
              <a:endParaRPr/>
            </a:p>
          </p:txBody>
        </p:sp>
      </p:grpSp>
    </p:spTree>
  </p:cSld>
  <p:clrMapOvr>
    <a:masterClrMapping/>
  </p:clrMapOvr>
</p:sld>
</file>

<file path=ppt/slides/slide4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5" name="Shape 3365"/>
        <p:cNvGrpSpPr/>
        <p:nvPr/>
      </p:nvGrpSpPr>
      <p:grpSpPr>
        <a:xfrm>
          <a:off x="0" y="0"/>
          <a:ext cx="0" cy="0"/>
          <a:chOff x="0" y="0"/>
          <a:chExt cx="0" cy="0"/>
        </a:xfrm>
      </p:grpSpPr>
      <p:pic>
        <p:nvPicPr>
          <p:cNvPr id="3366" name="Google Shape;3366;p397"/>
          <p:cNvPicPr preferRelativeResize="0"/>
          <p:nvPr>
            <p:ph idx="1" type="body"/>
          </p:nvPr>
        </p:nvPicPr>
        <p:blipFill rotWithShape="1">
          <a:blip r:embed="rId3">
            <a:alphaModFix/>
          </a:blip>
          <a:srcRect b="0" l="0" r="0" t="0"/>
          <a:stretch/>
        </p:blipFill>
        <p:spPr>
          <a:xfrm>
            <a:off x="6897203" y="1265223"/>
            <a:ext cx="4737865" cy="2163777"/>
          </a:xfrm>
          <a:prstGeom prst="rect">
            <a:avLst/>
          </a:prstGeom>
          <a:noFill/>
          <a:ln>
            <a:noFill/>
          </a:ln>
        </p:spPr>
      </p:pic>
      <p:sp>
        <p:nvSpPr>
          <p:cNvPr id="3367" name="Google Shape;3367;p397"/>
          <p:cNvSpPr txBox="1"/>
          <p:nvPr/>
        </p:nvSpPr>
        <p:spPr>
          <a:xfrm>
            <a:off x="1159529" y="3239636"/>
            <a:ext cx="7124395" cy="1558941"/>
          </a:xfrm>
          <a:prstGeom prst="rect">
            <a:avLst/>
          </a:prstGeom>
          <a:noFill/>
          <a:ln>
            <a:noFill/>
          </a:ln>
        </p:spPr>
        <p:txBody>
          <a:bodyPr anchorCtr="0" anchor="t" bIns="45700" lIns="91425" spcFirstLastPara="1" rIns="91425" wrap="square" tIns="45700">
            <a:spAutoFit/>
          </a:bodyPr>
          <a:lstStyle/>
          <a:p>
            <a:pPr indent="-457200" lvl="0" marL="457200" marR="0" rtl="0" algn="l">
              <a:spcBef>
                <a:spcPts val="0"/>
              </a:spcBef>
              <a:spcAft>
                <a:spcPts val="0"/>
              </a:spcAft>
              <a:buClr>
                <a:srgbClr val="45505D"/>
              </a:buClr>
              <a:buSzPts val="2400"/>
              <a:buFont typeface="Calibri"/>
              <a:buAutoNum type="alphaUcPeriod"/>
            </a:pPr>
            <a:r>
              <a:rPr lang="en-US" sz="2400">
                <a:solidFill>
                  <a:srgbClr val="45505D"/>
                </a:solidFill>
                <a:latin typeface="Calibri"/>
                <a:ea typeface="Calibri"/>
                <a:cs typeface="Calibri"/>
                <a:sym typeface="Calibri"/>
              </a:rPr>
              <a:t>Age isn't a risk factor for her condition.</a:t>
            </a:r>
            <a:endParaRPr/>
          </a:p>
          <a:p>
            <a:pPr indent="-457200" lvl="0" marL="457200" marR="0" rtl="0" algn="l">
              <a:spcBef>
                <a:spcPts val="0"/>
              </a:spcBef>
              <a:spcAft>
                <a:spcPts val="0"/>
              </a:spcAft>
              <a:buClr>
                <a:srgbClr val="FF0000"/>
              </a:buClr>
              <a:buSzPts val="2400"/>
              <a:buFont typeface="Calibri"/>
              <a:buAutoNum type="alphaUcPeriod"/>
            </a:pPr>
            <a:r>
              <a:rPr lang="en-US" sz="2400">
                <a:solidFill>
                  <a:srgbClr val="FF0000"/>
                </a:solidFill>
                <a:latin typeface="Calibri"/>
                <a:ea typeface="Calibri"/>
                <a:cs typeface="Calibri"/>
                <a:sym typeface="Calibri"/>
              </a:rPr>
              <a:t>Postpartum hemorrhage is an expected condition. </a:t>
            </a:r>
            <a:endParaRPr/>
          </a:p>
          <a:p>
            <a:pPr indent="-457200" lvl="0" marL="457200" marR="0" rtl="0" algn="l">
              <a:spcBef>
                <a:spcPts val="0"/>
              </a:spcBef>
              <a:spcAft>
                <a:spcPts val="0"/>
              </a:spcAft>
              <a:buClr>
                <a:srgbClr val="45505D"/>
              </a:buClr>
              <a:buSzPts val="2400"/>
              <a:buFont typeface="Calibri"/>
              <a:buAutoNum type="alphaUcPeriod"/>
            </a:pPr>
            <a:r>
              <a:rPr lang="en-US" sz="2400">
                <a:solidFill>
                  <a:srgbClr val="45505D"/>
                </a:solidFill>
                <a:latin typeface="Calibri"/>
                <a:ea typeface="Calibri"/>
                <a:cs typeface="Calibri"/>
                <a:sym typeface="Calibri"/>
              </a:rPr>
              <a:t>Painful vaginal bleeding is the usual presentation. </a:t>
            </a:r>
            <a:endParaRPr/>
          </a:p>
          <a:p>
            <a:pPr indent="-457200" lvl="0" marL="457200" marR="0" rtl="0" algn="l">
              <a:spcBef>
                <a:spcPts val="0"/>
              </a:spcBef>
              <a:spcAft>
                <a:spcPts val="0"/>
              </a:spcAft>
              <a:buClr>
                <a:srgbClr val="45505D"/>
              </a:buClr>
              <a:buSzPts val="2400"/>
              <a:buFont typeface="Calibri"/>
              <a:buAutoNum type="alphaUcPeriod"/>
            </a:pPr>
            <a:r>
              <a:rPr lang="en-US" sz="2400">
                <a:solidFill>
                  <a:srgbClr val="45505D"/>
                </a:solidFill>
                <a:latin typeface="Calibri"/>
                <a:ea typeface="Calibri"/>
                <a:cs typeface="Calibri"/>
                <a:sym typeface="Calibri"/>
              </a:rPr>
              <a:t>Elective CS should be scheduled at 39 weeks. </a:t>
            </a:r>
            <a:endParaRPr/>
          </a:p>
        </p:txBody>
      </p:sp>
      <p:sp>
        <p:nvSpPr>
          <p:cNvPr id="3368" name="Google Shape;3368;p397"/>
          <p:cNvSpPr txBox="1"/>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45515E"/>
              </a:buClr>
              <a:buSzPts val="4400"/>
              <a:buFont typeface="Calibri"/>
              <a:buNone/>
            </a:pPr>
            <a:r>
              <a:rPr lang="en-US" sz="4400">
                <a:solidFill>
                  <a:srgbClr val="45515E"/>
                </a:solidFill>
                <a:latin typeface="Calibri"/>
                <a:ea typeface="Calibri"/>
                <a:cs typeface="Calibri"/>
                <a:sym typeface="Calibri"/>
              </a:rPr>
              <a:t>Station 4</a:t>
            </a:r>
            <a:endParaRPr/>
          </a:p>
        </p:txBody>
      </p:sp>
      <p:sp>
        <p:nvSpPr>
          <p:cNvPr id="3369" name="Google Shape;3369;p397"/>
          <p:cNvSpPr txBox="1"/>
          <p:nvPr/>
        </p:nvSpPr>
        <p:spPr>
          <a:xfrm>
            <a:off x="707671" y="1265223"/>
            <a:ext cx="6189600" cy="1385400"/>
          </a:xfrm>
          <a:prstGeom prst="rect">
            <a:avLst/>
          </a:prstGeom>
          <a:noFill/>
          <a:ln>
            <a:noFill/>
          </a:ln>
        </p:spPr>
        <p:txBody>
          <a:bodyPr anchorCtr="0" anchor="t" bIns="45700" lIns="91425" spcFirstLastPara="1" rIns="91425" wrap="square" tIns="45700">
            <a:spAutoFit/>
          </a:bodyPr>
          <a:lstStyle/>
          <a:p>
            <a:pPr indent="-457200" lvl="0" marL="457200" marR="0" rtl="0" algn="l">
              <a:spcBef>
                <a:spcPts val="0"/>
              </a:spcBef>
              <a:spcAft>
                <a:spcPts val="0"/>
              </a:spcAft>
              <a:buClr>
                <a:srgbClr val="45505D"/>
              </a:buClr>
              <a:buSzPts val="2800"/>
              <a:buFont typeface="Noto Sans Symbols"/>
              <a:buChar char="❖"/>
            </a:pPr>
            <a:r>
              <a:rPr b="1" lang="en-US" sz="2800">
                <a:solidFill>
                  <a:srgbClr val="45505D"/>
                </a:solidFill>
                <a:latin typeface="Calibri"/>
                <a:ea typeface="Calibri"/>
                <a:cs typeface="Calibri"/>
                <a:sym typeface="Calibri"/>
              </a:rPr>
              <a:t>Choose the correct statement </a:t>
            </a:r>
            <a:endParaRPr b="1" sz="2800">
              <a:solidFill>
                <a:srgbClr val="45505D"/>
              </a:solidFill>
              <a:latin typeface="Calibri"/>
              <a:ea typeface="Calibri"/>
              <a:cs typeface="Calibri"/>
              <a:sym typeface="Calibri"/>
            </a:endParaRPr>
          </a:p>
          <a:p>
            <a:pPr indent="0" lvl="0" marL="457200" marR="0" rtl="0" algn="l">
              <a:spcBef>
                <a:spcPts val="0"/>
              </a:spcBef>
              <a:spcAft>
                <a:spcPts val="0"/>
              </a:spcAft>
              <a:buNone/>
            </a:pPr>
            <a:r>
              <a:rPr lang="en-US" sz="2800">
                <a:solidFill>
                  <a:srgbClr val="45505D"/>
                </a:solidFill>
                <a:latin typeface="Calibri"/>
                <a:ea typeface="Calibri"/>
                <a:cs typeface="Calibri"/>
                <a:sym typeface="Calibri"/>
              </a:rPr>
              <a:t>( Head / Placenta / Cervix where identified in the exam’s pic. ) </a:t>
            </a:r>
            <a:endParaRPr/>
          </a:p>
        </p:txBody>
      </p:sp>
    </p:spTree>
  </p:cSld>
  <p:clrMapOvr>
    <a:masterClrMapping/>
  </p:clrMapOvr>
</p:sld>
</file>

<file path=ppt/slides/slide4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4" name="Shape 3374"/>
        <p:cNvGrpSpPr/>
        <p:nvPr/>
      </p:nvGrpSpPr>
      <p:grpSpPr>
        <a:xfrm>
          <a:off x="0" y="0"/>
          <a:ext cx="0" cy="0"/>
          <a:chOff x="0" y="0"/>
          <a:chExt cx="0" cy="0"/>
        </a:xfrm>
      </p:grpSpPr>
      <p:sp>
        <p:nvSpPr>
          <p:cNvPr id="3375" name="Google Shape;3375;g30ee63f3211_14_0"/>
          <p:cNvSpPr txBox="1"/>
          <p:nvPr>
            <p:ph type="title"/>
          </p:nvPr>
        </p:nvSpPr>
        <p:spPr>
          <a:xfrm>
            <a:off x="838200" y="365125"/>
            <a:ext cx="10515600" cy="762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Station 5</a:t>
            </a:r>
            <a:endParaRPr/>
          </a:p>
        </p:txBody>
      </p:sp>
      <p:sp>
        <p:nvSpPr>
          <p:cNvPr id="3376" name="Google Shape;3376;g30ee63f3211_14_0"/>
          <p:cNvSpPr txBox="1"/>
          <p:nvPr>
            <p:ph idx="1" type="body"/>
          </p:nvPr>
        </p:nvSpPr>
        <p:spPr>
          <a:xfrm>
            <a:off x="838200" y="1426625"/>
            <a:ext cx="9912600" cy="4947900"/>
          </a:xfrm>
          <a:prstGeom prst="rect">
            <a:avLst/>
          </a:prstGeom>
        </p:spPr>
        <p:txBody>
          <a:bodyPr anchorCtr="0" anchor="t" bIns="45700" lIns="91425" spcFirstLastPara="1" rIns="91425" wrap="square" tIns="45700">
            <a:normAutofit lnSpcReduction="20000"/>
          </a:bodyPr>
          <a:lstStyle/>
          <a:p>
            <a:pPr indent="-431800" lvl="0" marL="457200" rtl="0" algn="l">
              <a:spcBef>
                <a:spcPts val="1000"/>
              </a:spcBef>
              <a:spcAft>
                <a:spcPts val="0"/>
              </a:spcAft>
              <a:buSzPts val="3200"/>
              <a:buChar char="❖"/>
            </a:pPr>
            <a:r>
              <a:rPr b="1" lang="en-US"/>
              <a:t>G2P1 previous delivery by CS, her GA is 33w </a:t>
            </a:r>
            <a:endParaRPr b="1"/>
          </a:p>
          <a:p>
            <a:pPr indent="0" lvl="0" marL="0" rtl="0" algn="l">
              <a:spcBef>
                <a:spcPts val="1000"/>
              </a:spcBef>
              <a:spcAft>
                <a:spcPts val="0"/>
              </a:spcAft>
              <a:buNone/>
            </a:pPr>
            <a:r>
              <a:rPr b="1" lang="en-US"/>
              <a:t>        came to  the clinic with vaginal spotting.</a:t>
            </a:r>
            <a:endParaRPr b="1"/>
          </a:p>
          <a:p>
            <a:pPr indent="0" lvl="0" marL="0" rtl="0" algn="l">
              <a:spcBef>
                <a:spcPts val="1000"/>
              </a:spcBef>
              <a:spcAft>
                <a:spcPts val="0"/>
              </a:spcAft>
              <a:buNone/>
            </a:pPr>
            <a:r>
              <a:rPr b="1" lang="en-US"/>
              <a:t>1. what is the diagnosis ?</a:t>
            </a:r>
            <a:endParaRPr b="1"/>
          </a:p>
          <a:p>
            <a:pPr indent="0" lvl="0" marL="0" rtl="0" algn="l">
              <a:spcBef>
                <a:spcPts val="1000"/>
              </a:spcBef>
              <a:spcAft>
                <a:spcPts val="0"/>
              </a:spcAft>
              <a:buNone/>
            </a:pPr>
            <a:r>
              <a:rPr b="1" lang="en-US"/>
              <a:t>   </a:t>
            </a:r>
            <a:r>
              <a:rPr lang="en-US"/>
              <a:t>placenta</a:t>
            </a:r>
            <a:r>
              <a:rPr b="1" lang="en-US"/>
              <a:t> </a:t>
            </a:r>
            <a:r>
              <a:rPr lang="en-US"/>
              <a:t>previa</a:t>
            </a:r>
            <a:endParaRPr/>
          </a:p>
          <a:p>
            <a:pPr indent="0" lvl="0" marL="0" rtl="0" algn="l">
              <a:spcBef>
                <a:spcPts val="1000"/>
              </a:spcBef>
              <a:spcAft>
                <a:spcPts val="0"/>
              </a:spcAft>
              <a:buNone/>
            </a:pPr>
            <a:r>
              <a:rPr b="1" lang="en-US"/>
              <a:t>2. </a:t>
            </a:r>
            <a:r>
              <a:rPr b="1" lang="en-US"/>
              <a:t>relevant</a:t>
            </a:r>
            <a:r>
              <a:rPr b="1" lang="en-US"/>
              <a:t> points in hx.</a:t>
            </a:r>
            <a:endParaRPr b="1"/>
          </a:p>
          <a:p>
            <a:pPr indent="0" lvl="0" marL="0" rtl="0" algn="l">
              <a:spcBef>
                <a:spcPts val="1000"/>
              </a:spcBef>
              <a:spcAft>
                <a:spcPts val="0"/>
              </a:spcAft>
              <a:buNone/>
            </a:pPr>
            <a:r>
              <a:rPr b="1" lang="en-US"/>
              <a:t>-</a:t>
            </a:r>
            <a:r>
              <a:rPr lang="en-US"/>
              <a:t>abdominal</a:t>
            </a:r>
            <a:r>
              <a:rPr b="1" lang="en-US"/>
              <a:t> </a:t>
            </a:r>
            <a:r>
              <a:rPr lang="en-US"/>
              <a:t>pain</a:t>
            </a:r>
            <a:r>
              <a:rPr b="1" lang="en-US"/>
              <a:t> </a:t>
            </a:r>
            <a:r>
              <a:rPr lang="en-US"/>
              <a:t>or contractions? </a:t>
            </a:r>
            <a:endParaRPr/>
          </a:p>
          <a:p>
            <a:pPr indent="0" lvl="0" marL="0" rtl="0" algn="l">
              <a:spcBef>
                <a:spcPts val="1000"/>
              </a:spcBef>
              <a:spcAft>
                <a:spcPts val="0"/>
              </a:spcAft>
              <a:buNone/>
            </a:pPr>
            <a:r>
              <a:rPr b="1" lang="en-US"/>
              <a:t>-</a:t>
            </a:r>
            <a:r>
              <a:rPr lang="en-US"/>
              <a:t>about bleeding: color? does it occur at rest or activity?</a:t>
            </a:r>
            <a:endParaRPr/>
          </a:p>
          <a:p>
            <a:pPr indent="0" lvl="0" marL="0" rtl="0" algn="l">
              <a:spcBef>
                <a:spcPts val="1000"/>
              </a:spcBef>
              <a:spcAft>
                <a:spcPts val="0"/>
              </a:spcAft>
              <a:buNone/>
            </a:pPr>
            <a:r>
              <a:rPr lang="en-US"/>
              <a:t>-smoking?</a:t>
            </a:r>
            <a:endParaRPr/>
          </a:p>
          <a:p>
            <a:pPr indent="0" lvl="0" marL="0" rtl="0" algn="l">
              <a:spcBef>
                <a:spcPts val="1000"/>
              </a:spcBef>
              <a:spcAft>
                <a:spcPts val="0"/>
              </a:spcAft>
              <a:buNone/>
            </a:pPr>
            <a:r>
              <a:rPr b="1" lang="en-US"/>
              <a:t>3. If this is her first visit, what investigation you should ask for her?</a:t>
            </a:r>
            <a:endParaRPr b="1"/>
          </a:p>
          <a:p>
            <a:pPr indent="0" lvl="0" marL="0" rtl="0" algn="l">
              <a:spcBef>
                <a:spcPts val="1000"/>
              </a:spcBef>
              <a:spcAft>
                <a:spcPts val="0"/>
              </a:spcAft>
              <a:buNone/>
            </a:pPr>
            <a:r>
              <a:rPr b="1" lang="en-US"/>
              <a:t>  </a:t>
            </a:r>
            <a:r>
              <a:rPr lang="en-US"/>
              <a:t>TVUS ,CBC,blood group and cross match</a:t>
            </a:r>
            <a:endParaRPr/>
          </a:p>
        </p:txBody>
      </p:sp>
      <p:pic>
        <p:nvPicPr>
          <p:cNvPr id="3377" name="Google Shape;3377;g30ee63f3211_14_0"/>
          <p:cNvPicPr preferRelativeResize="0"/>
          <p:nvPr/>
        </p:nvPicPr>
        <p:blipFill>
          <a:blip r:embed="rId3">
            <a:alphaModFix/>
          </a:blip>
          <a:stretch>
            <a:fillRect/>
          </a:stretch>
        </p:blipFill>
        <p:spPr>
          <a:xfrm>
            <a:off x="8078525" y="1305025"/>
            <a:ext cx="3766300" cy="2418675"/>
          </a:xfrm>
          <a:prstGeom prst="rect">
            <a:avLst/>
          </a:prstGeom>
          <a:noFill/>
          <a:ln>
            <a:noFill/>
          </a:ln>
        </p:spPr>
      </p:pic>
    </p:spTree>
  </p:cSld>
  <p:clrMapOvr>
    <a:masterClrMapping/>
  </p:clrMapOvr>
</p:sld>
</file>

<file path=ppt/slides/slide4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2" name="Shape 3382"/>
        <p:cNvGrpSpPr/>
        <p:nvPr/>
      </p:nvGrpSpPr>
      <p:grpSpPr>
        <a:xfrm>
          <a:off x="0" y="0"/>
          <a:ext cx="0" cy="0"/>
          <a:chOff x="0" y="0"/>
          <a:chExt cx="0" cy="0"/>
        </a:xfrm>
      </p:grpSpPr>
      <p:sp>
        <p:nvSpPr>
          <p:cNvPr id="3383" name="Google Shape;3383;g30ee63f3211_14_7"/>
          <p:cNvSpPr txBox="1"/>
          <p:nvPr>
            <p:ph type="title"/>
          </p:nvPr>
        </p:nvSpPr>
        <p:spPr>
          <a:xfrm>
            <a:off x="838200" y="365125"/>
            <a:ext cx="10515600" cy="762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cont. station 5</a:t>
            </a:r>
            <a:endParaRPr/>
          </a:p>
        </p:txBody>
      </p:sp>
      <p:sp>
        <p:nvSpPr>
          <p:cNvPr id="3384" name="Google Shape;3384;g30ee63f3211_14_7"/>
          <p:cNvSpPr txBox="1"/>
          <p:nvPr/>
        </p:nvSpPr>
        <p:spPr>
          <a:xfrm>
            <a:off x="518675" y="1495100"/>
            <a:ext cx="11052600" cy="4925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800">
                <a:solidFill>
                  <a:srgbClr val="45515E"/>
                </a:solidFill>
                <a:latin typeface="Calibri"/>
                <a:ea typeface="Calibri"/>
                <a:cs typeface="Calibri"/>
                <a:sym typeface="Calibri"/>
              </a:rPr>
              <a:t>4.If she came after that with mild vaginal bleeding ,what is the manegment?</a:t>
            </a:r>
            <a:endParaRPr b="1" sz="2800">
              <a:solidFill>
                <a:srgbClr val="45515E"/>
              </a:solidFill>
              <a:latin typeface="Calibri"/>
              <a:ea typeface="Calibri"/>
              <a:cs typeface="Calibri"/>
              <a:sym typeface="Calibri"/>
            </a:endParaRPr>
          </a:p>
          <a:p>
            <a:pPr indent="0" lvl="0" marL="0" rtl="0" algn="l">
              <a:spcBef>
                <a:spcPts val="0"/>
              </a:spcBef>
              <a:spcAft>
                <a:spcPts val="0"/>
              </a:spcAft>
              <a:buNone/>
            </a:pPr>
            <a:r>
              <a:rPr b="1" lang="en-US" sz="2800">
                <a:solidFill>
                  <a:srgbClr val="45515E"/>
                </a:solidFill>
                <a:latin typeface="Calibri"/>
                <a:ea typeface="Calibri"/>
                <a:cs typeface="Calibri"/>
                <a:sym typeface="Calibri"/>
              </a:rPr>
              <a:t>*If FHR is reassuring and her GA &lt;37w we o conservative manegment </a:t>
            </a:r>
            <a:endParaRPr b="1" sz="2800">
              <a:solidFill>
                <a:srgbClr val="45515E"/>
              </a:solidFill>
              <a:latin typeface="Calibri"/>
              <a:ea typeface="Calibri"/>
              <a:cs typeface="Calibri"/>
              <a:sym typeface="Calibri"/>
            </a:endParaRPr>
          </a:p>
          <a:p>
            <a:pPr indent="0" lvl="0" marL="0" rtl="0" algn="l">
              <a:spcBef>
                <a:spcPts val="0"/>
              </a:spcBef>
              <a:spcAft>
                <a:spcPts val="0"/>
              </a:spcAft>
              <a:buNone/>
            </a:pPr>
            <a:r>
              <a:rPr lang="en-US" sz="2800">
                <a:solidFill>
                  <a:srgbClr val="45515E"/>
                </a:solidFill>
                <a:latin typeface="Calibri"/>
                <a:ea typeface="Calibri"/>
                <a:cs typeface="Calibri"/>
                <a:sym typeface="Calibri"/>
              </a:rPr>
              <a:t>-admission untill  delivery </a:t>
            </a:r>
            <a:endParaRPr sz="2800">
              <a:solidFill>
                <a:srgbClr val="45515E"/>
              </a:solidFill>
              <a:latin typeface="Calibri"/>
              <a:ea typeface="Calibri"/>
              <a:cs typeface="Calibri"/>
              <a:sym typeface="Calibri"/>
            </a:endParaRPr>
          </a:p>
          <a:p>
            <a:pPr indent="0" lvl="0" marL="0" rtl="0" algn="l">
              <a:spcBef>
                <a:spcPts val="0"/>
              </a:spcBef>
              <a:spcAft>
                <a:spcPts val="0"/>
              </a:spcAft>
              <a:buNone/>
            </a:pPr>
            <a:r>
              <a:rPr lang="en-US" sz="2800">
                <a:solidFill>
                  <a:srgbClr val="45515E"/>
                </a:solidFill>
                <a:latin typeface="Calibri"/>
                <a:ea typeface="Calibri"/>
                <a:cs typeface="Calibri"/>
                <a:sym typeface="Calibri"/>
              </a:rPr>
              <a:t>-stabilization if the mother </a:t>
            </a:r>
            <a:endParaRPr sz="2800">
              <a:solidFill>
                <a:srgbClr val="45515E"/>
              </a:solidFill>
              <a:latin typeface="Calibri"/>
              <a:ea typeface="Calibri"/>
              <a:cs typeface="Calibri"/>
              <a:sym typeface="Calibri"/>
            </a:endParaRPr>
          </a:p>
          <a:p>
            <a:pPr indent="0" lvl="0" marL="0" rtl="0" algn="l">
              <a:spcBef>
                <a:spcPts val="0"/>
              </a:spcBef>
              <a:spcAft>
                <a:spcPts val="0"/>
              </a:spcAft>
              <a:buNone/>
            </a:pPr>
            <a:r>
              <a:rPr lang="en-US" sz="2800">
                <a:solidFill>
                  <a:srgbClr val="45515E"/>
                </a:solidFill>
                <a:latin typeface="Calibri"/>
                <a:ea typeface="Calibri"/>
                <a:cs typeface="Calibri"/>
                <a:sym typeface="Calibri"/>
              </a:rPr>
              <a:t>-correction f anemia,anti-D immune globulin if Rh(D)- negative mother</a:t>
            </a:r>
            <a:endParaRPr sz="2800">
              <a:solidFill>
                <a:srgbClr val="45515E"/>
              </a:solidFill>
              <a:latin typeface="Calibri"/>
              <a:ea typeface="Calibri"/>
              <a:cs typeface="Calibri"/>
              <a:sym typeface="Calibri"/>
            </a:endParaRPr>
          </a:p>
          <a:p>
            <a:pPr indent="0" lvl="0" marL="0" rtl="0" algn="l">
              <a:spcBef>
                <a:spcPts val="0"/>
              </a:spcBef>
              <a:spcAft>
                <a:spcPts val="0"/>
              </a:spcAft>
              <a:buNone/>
            </a:pPr>
            <a:r>
              <a:rPr lang="en-US" sz="2800">
                <a:solidFill>
                  <a:srgbClr val="45515E"/>
                </a:solidFill>
                <a:latin typeface="Calibri"/>
                <a:ea typeface="Calibri"/>
                <a:cs typeface="Calibri"/>
                <a:sym typeface="Calibri"/>
              </a:rPr>
              <a:t> -continuous fetal monitoring</a:t>
            </a:r>
            <a:endParaRPr sz="2800">
              <a:solidFill>
                <a:srgbClr val="45515E"/>
              </a:solidFill>
              <a:latin typeface="Calibri"/>
              <a:ea typeface="Calibri"/>
              <a:cs typeface="Calibri"/>
              <a:sym typeface="Calibri"/>
            </a:endParaRPr>
          </a:p>
          <a:p>
            <a:pPr indent="0" lvl="0" marL="0" rtl="0" algn="l">
              <a:spcBef>
                <a:spcPts val="0"/>
              </a:spcBef>
              <a:spcAft>
                <a:spcPts val="0"/>
              </a:spcAft>
              <a:buNone/>
            </a:pPr>
            <a:r>
              <a:rPr lang="en-US" sz="2800">
                <a:solidFill>
                  <a:srgbClr val="45515E"/>
                </a:solidFill>
                <a:latin typeface="Calibri"/>
                <a:ea typeface="Calibri"/>
                <a:cs typeface="Calibri"/>
                <a:sym typeface="Calibri"/>
              </a:rPr>
              <a:t>-single course antenatal corticosteroid </a:t>
            </a:r>
            <a:endParaRPr sz="2800">
              <a:solidFill>
                <a:srgbClr val="45515E"/>
              </a:solidFill>
              <a:latin typeface="Calibri"/>
              <a:ea typeface="Calibri"/>
              <a:cs typeface="Calibri"/>
              <a:sym typeface="Calibri"/>
            </a:endParaRPr>
          </a:p>
          <a:p>
            <a:pPr indent="0" lvl="0" marL="0" rtl="0" algn="l">
              <a:spcBef>
                <a:spcPts val="0"/>
              </a:spcBef>
              <a:spcAft>
                <a:spcPts val="0"/>
              </a:spcAft>
              <a:buNone/>
            </a:pPr>
            <a:r>
              <a:rPr lang="en-US" sz="2800">
                <a:solidFill>
                  <a:srgbClr val="45515E"/>
                </a:solidFill>
                <a:latin typeface="Calibri"/>
                <a:ea typeface="Calibri"/>
                <a:cs typeface="Calibri"/>
                <a:sym typeface="Calibri"/>
              </a:rPr>
              <a:t>-follow up TVUS,and  revia persist(CS at 37w)</a:t>
            </a:r>
            <a:endParaRPr sz="2800">
              <a:solidFill>
                <a:srgbClr val="45515E"/>
              </a:solidFill>
              <a:latin typeface="Calibri"/>
              <a:ea typeface="Calibri"/>
              <a:cs typeface="Calibri"/>
              <a:sym typeface="Calibri"/>
            </a:endParaRPr>
          </a:p>
          <a:p>
            <a:pPr indent="0" lvl="0" marL="0" rtl="0" algn="l">
              <a:spcBef>
                <a:spcPts val="0"/>
              </a:spcBef>
              <a:spcAft>
                <a:spcPts val="0"/>
              </a:spcAft>
              <a:buNone/>
            </a:pPr>
            <a:r>
              <a:rPr b="1" lang="en-US" sz="2800">
                <a:solidFill>
                  <a:srgbClr val="45515E"/>
                </a:solidFill>
                <a:latin typeface="Calibri"/>
                <a:ea typeface="Calibri"/>
                <a:cs typeface="Calibri"/>
                <a:sym typeface="Calibri"/>
              </a:rPr>
              <a:t>*If FHR is non reassuring (emergancy CS)</a:t>
            </a:r>
            <a:endParaRPr b="1" sz="2800">
              <a:solidFill>
                <a:srgbClr val="45515E"/>
              </a:solidFill>
              <a:latin typeface="Calibri"/>
              <a:ea typeface="Calibri"/>
              <a:cs typeface="Calibri"/>
              <a:sym typeface="Calibri"/>
            </a:endParaRPr>
          </a:p>
          <a:p>
            <a:pPr indent="0" lvl="0" marL="0" rtl="0" algn="l">
              <a:spcBef>
                <a:spcPts val="0"/>
              </a:spcBef>
              <a:spcAft>
                <a:spcPts val="0"/>
              </a:spcAft>
              <a:buNone/>
            </a:pPr>
            <a:r>
              <a:rPr b="1" lang="en-US" sz="2800">
                <a:solidFill>
                  <a:srgbClr val="45515E"/>
                </a:solidFill>
                <a:latin typeface="Calibri"/>
                <a:ea typeface="Calibri"/>
                <a:cs typeface="Calibri"/>
                <a:sym typeface="Calibri"/>
              </a:rPr>
              <a:t>*If her GA &gt;37 delivery by CS</a:t>
            </a:r>
            <a:endParaRPr b="1" sz="2800">
              <a:solidFill>
                <a:srgbClr val="45515E"/>
              </a:solidFill>
              <a:latin typeface="Calibri"/>
              <a:ea typeface="Calibri"/>
              <a:cs typeface="Calibri"/>
              <a:sym typeface="Calibri"/>
            </a:endParaRPr>
          </a:p>
        </p:txBody>
      </p:sp>
      <p:sp>
        <p:nvSpPr>
          <p:cNvPr id="3385" name="Google Shape;3385;g30ee63f3211_14_7"/>
          <p:cNvSpPr txBox="1"/>
          <p:nvPr/>
        </p:nvSpPr>
        <p:spPr>
          <a:xfrm>
            <a:off x="9058275" y="3405900"/>
            <a:ext cx="26100" cy="2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800">
              <a:solidFill>
                <a:srgbClr val="45515E"/>
              </a:solidFill>
              <a:latin typeface="Calibri"/>
              <a:ea typeface="Calibri"/>
              <a:cs typeface="Calibri"/>
              <a:sym typeface="Calibri"/>
            </a:endParaRPr>
          </a:p>
        </p:txBody>
      </p:sp>
    </p:spTree>
  </p:cSld>
  <p:clrMapOvr>
    <a:masterClrMapping/>
  </p:clrMapOvr>
</p:sld>
</file>

<file path=ppt/slides/slide4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9" name="Shape 3389"/>
        <p:cNvGrpSpPr/>
        <p:nvPr/>
      </p:nvGrpSpPr>
      <p:grpSpPr>
        <a:xfrm>
          <a:off x="0" y="0"/>
          <a:ext cx="0" cy="0"/>
          <a:chOff x="0" y="0"/>
          <a:chExt cx="0" cy="0"/>
        </a:xfrm>
      </p:grpSpPr>
      <p:sp>
        <p:nvSpPr>
          <p:cNvPr id="3390" name="Google Shape;3390;p398"/>
          <p:cNvSpPr txBox="1"/>
          <p:nvPr>
            <p:ph type="ctrTitle"/>
          </p:nvPr>
        </p:nvSpPr>
        <p:spPr>
          <a:xfrm>
            <a:off x="1524000" y="1122363"/>
            <a:ext cx="9144000" cy="2387600"/>
          </a:xfrm>
          <a:prstGeom prst="rect">
            <a:avLst/>
          </a:prstGeom>
          <a:noFill/>
          <a:ln>
            <a:noFill/>
          </a:ln>
          <a:effectLst>
            <a:outerShdw blurRad="50800" rotWithShape="0" algn="t" dir="5400000" dist="38100">
              <a:srgbClr val="000000">
                <a:alpha val="40000"/>
              </a:srgbClr>
            </a:outerShdw>
          </a:effectLst>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6000"/>
              <a:buFont typeface="Arial Black"/>
              <a:buNone/>
            </a:pPr>
            <a:r>
              <a:rPr lang="en-US"/>
              <a:t>DR. Seham</a:t>
            </a:r>
            <a:endParaRPr/>
          </a:p>
        </p:txBody>
      </p:sp>
      <p:sp>
        <p:nvSpPr>
          <p:cNvPr id="3391" name="Google Shape;3391;p398"/>
          <p:cNvSpPr txBox="1"/>
          <p:nvPr>
            <p:ph idx="1" type="subTitle"/>
          </p:nvPr>
        </p:nvSpPr>
        <p:spPr>
          <a:xfrm>
            <a:off x="1524000" y="3602038"/>
            <a:ext cx="9144000" cy="1655762"/>
          </a:xfrm>
          <a:prstGeom prst="rect">
            <a:avLst/>
          </a:prstGeom>
          <a:noFill/>
          <a:ln>
            <a:noFill/>
          </a:ln>
          <a:effectLst>
            <a:outerShdw blurRad="50800" rotWithShape="0" algn="t" dir="5400000" dist="38100">
              <a:srgbClr val="000000">
                <a:alpha val="40000"/>
              </a:srgbClr>
            </a:outerShdw>
          </a:effectLst>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2400"/>
              <a:buNone/>
            </a:pPr>
            <a:r>
              <a:t/>
            </a:r>
            <a:endParaRPr/>
          </a:p>
        </p:txBody>
      </p:sp>
    </p:spTree>
  </p:cSld>
  <p:clrMapOvr>
    <a:masterClrMapping/>
  </p:clrMapOvr>
</p:sld>
</file>

<file path=ppt/slides/slide4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5" name="Shape 3395"/>
        <p:cNvGrpSpPr/>
        <p:nvPr/>
      </p:nvGrpSpPr>
      <p:grpSpPr>
        <a:xfrm>
          <a:off x="0" y="0"/>
          <a:ext cx="0" cy="0"/>
          <a:chOff x="0" y="0"/>
          <a:chExt cx="0" cy="0"/>
        </a:xfrm>
      </p:grpSpPr>
      <p:sp>
        <p:nvSpPr>
          <p:cNvPr id="3396" name="Google Shape;3396;p399"/>
          <p:cNvSpPr txBox="1"/>
          <p:nvPr>
            <p:ph type="ctrTitle"/>
          </p:nvPr>
        </p:nvSpPr>
        <p:spPr>
          <a:xfrm>
            <a:off x="1076400" y="890022"/>
            <a:ext cx="10039200" cy="35862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45515E"/>
              </a:buClr>
              <a:buSzPts val="6000"/>
              <a:buFont typeface="Calibri"/>
              <a:buNone/>
            </a:pPr>
            <a:r>
              <a:rPr lang="en-US" sz="9600"/>
              <a:t>Antepartum </a:t>
            </a:r>
            <a:endParaRPr sz="9600"/>
          </a:p>
          <a:p>
            <a:pPr indent="0" lvl="0" marL="0" rtl="0" algn="ctr">
              <a:lnSpc>
                <a:spcPct val="90000"/>
              </a:lnSpc>
              <a:spcBef>
                <a:spcPts val="0"/>
              </a:spcBef>
              <a:spcAft>
                <a:spcPts val="0"/>
              </a:spcAft>
              <a:buClr>
                <a:srgbClr val="45515E"/>
              </a:buClr>
              <a:buSzPts val="6000"/>
              <a:buFont typeface="Calibri"/>
              <a:buNone/>
            </a:pPr>
            <a:r>
              <a:rPr lang="en-US" sz="9600"/>
              <a:t>Fetal Surveillance</a:t>
            </a:r>
            <a:endParaRPr sz="9600"/>
          </a:p>
        </p:txBody>
      </p:sp>
    </p:spTree>
  </p:cSld>
  <p:clrMapOvr>
    <a:masterClrMapping/>
  </p:clrMapOvr>
</p:sld>
</file>

<file path=ppt/slides/slide4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1" name="Shape 3401"/>
        <p:cNvGrpSpPr/>
        <p:nvPr/>
      </p:nvGrpSpPr>
      <p:grpSpPr>
        <a:xfrm>
          <a:off x="0" y="0"/>
          <a:ext cx="0" cy="0"/>
          <a:chOff x="0" y="0"/>
          <a:chExt cx="0" cy="0"/>
        </a:xfrm>
      </p:grpSpPr>
      <p:sp>
        <p:nvSpPr>
          <p:cNvPr id="3402" name="Google Shape;3402;g62f1494e41c85d6a_0"/>
          <p:cNvSpPr txBox="1"/>
          <p:nvPr>
            <p:ph type="title"/>
          </p:nvPr>
        </p:nvSpPr>
        <p:spPr>
          <a:xfrm>
            <a:off x="838200" y="365125"/>
            <a:ext cx="10515600" cy="762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t/>
            </a:r>
            <a:endParaRPr/>
          </a:p>
        </p:txBody>
      </p:sp>
      <p:sp>
        <p:nvSpPr>
          <p:cNvPr id="3403" name="Google Shape;3403;g62f1494e41c85d6a_0"/>
          <p:cNvSpPr txBox="1"/>
          <p:nvPr>
            <p:ph idx="1" type="body"/>
          </p:nvPr>
        </p:nvSpPr>
        <p:spPr>
          <a:xfrm>
            <a:off x="838200" y="1305026"/>
            <a:ext cx="10515600" cy="4872000"/>
          </a:xfrm>
          <a:prstGeom prst="rect">
            <a:avLst/>
          </a:prstGeom>
        </p:spPr>
        <p:txBody>
          <a:bodyPr anchorCtr="0" anchor="t" bIns="45700" lIns="91425" spcFirstLastPara="1" rIns="91425" wrap="square" tIns="45700">
            <a:normAutofit lnSpcReduction="10000"/>
          </a:bodyPr>
          <a:lstStyle/>
          <a:p>
            <a:pPr indent="0" lvl="0" marL="0" rtl="0" algn="l">
              <a:spcBef>
                <a:spcPts val="1000"/>
              </a:spcBef>
              <a:spcAft>
                <a:spcPts val="0"/>
              </a:spcAft>
              <a:buNone/>
            </a:pPr>
            <a:r>
              <a:rPr lang="en-US"/>
              <a:t>When does it start ?</a:t>
            </a:r>
            <a:endParaRPr/>
          </a:p>
          <a:p>
            <a:pPr indent="0" lvl="0" marL="0" rtl="0" algn="l">
              <a:spcBef>
                <a:spcPts val="1000"/>
              </a:spcBef>
              <a:spcAft>
                <a:spcPts val="0"/>
              </a:spcAft>
              <a:buNone/>
            </a:pPr>
            <a:r>
              <a:rPr lang="en-US"/>
              <a:t>     Always after age of viability and usually after 28 weeks</a:t>
            </a:r>
            <a:endParaRPr/>
          </a:p>
          <a:p>
            <a:pPr indent="0" lvl="0" marL="0" rtl="0" algn="l">
              <a:spcBef>
                <a:spcPts val="1000"/>
              </a:spcBef>
              <a:spcAft>
                <a:spcPts val="0"/>
              </a:spcAft>
              <a:buNone/>
            </a:pPr>
            <a:r>
              <a:rPr lang="en-US"/>
              <a:t>❖Why is it preformed ?</a:t>
            </a:r>
            <a:endParaRPr/>
          </a:p>
          <a:p>
            <a:pPr indent="0" lvl="0" marL="0" rtl="0" algn="l">
              <a:spcBef>
                <a:spcPts val="1000"/>
              </a:spcBef>
              <a:spcAft>
                <a:spcPts val="0"/>
              </a:spcAft>
              <a:buNone/>
            </a:pPr>
            <a:r>
              <a:rPr lang="en-US"/>
              <a:t>     To assess the risk of antenatal fetal death in high-risk pregnancies</a:t>
            </a:r>
            <a:endParaRPr/>
          </a:p>
          <a:p>
            <a:pPr indent="0" lvl="0" marL="0" rtl="0" algn="l">
              <a:spcBef>
                <a:spcPts val="1000"/>
              </a:spcBef>
              <a:spcAft>
                <a:spcPts val="0"/>
              </a:spcAft>
              <a:buNone/>
            </a:pPr>
            <a:r>
              <a:rPr lang="en-US"/>
              <a:t>❖What is the most affected system by complications ?</a:t>
            </a:r>
            <a:endParaRPr/>
          </a:p>
          <a:p>
            <a:pPr indent="0" lvl="0" marL="0" rtl="0" algn="l">
              <a:spcBef>
                <a:spcPts val="1000"/>
              </a:spcBef>
              <a:spcAft>
                <a:spcPts val="0"/>
              </a:spcAft>
              <a:buNone/>
            </a:pPr>
            <a:r>
              <a:rPr lang="en-US"/>
              <a:t>      Neurological system</a:t>
            </a:r>
            <a:endParaRPr/>
          </a:p>
          <a:p>
            <a:pPr indent="0" lvl="0" marL="0" rtl="0" algn="l">
              <a:spcBef>
                <a:spcPts val="1000"/>
              </a:spcBef>
              <a:spcAft>
                <a:spcPts val="0"/>
              </a:spcAft>
              <a:buNone/>
            </a:pPr>
            <a:r>
              <a:rPr lang="en-US"/>
              <a:t>❖What is the general management of cases with high risk of</a:t>
            </a:r>
            <a:endParaRPr/>
          </a:p>
          <a:p>
            <a:pPr indent="0" lvl="0" marL="0" rtl="0" algn="l">
              <a:spcBef>
                <a:spcPts val="1000"/>
              </a:spcBef>
              <a:spcAft>
                <a:spcPts val="0"/>
              </a:spcAft>
              <a:buNone/>
            </a:pPr>
            <a:r>
              <a:rPr lang="en-US"/>
              <a:t>antenatal fetal death ?</a:t>
            </a:r>
            <a:endParaRPr/>
          </a:p>
          <a:p>
            <a:pPr indent="0" lvl="0" marL="0" rtl="0" algn="l">
              <a:spcBef>
                <a:spcPts val="1000"/>
              </a:spcBef>
              <a:spcAft>
                <a:spcPts val="0"/>
              </a:spcAft>
              <a:buNone/>
            </a:pPr>
            <a:r>
              <a:rPr lang="en-US"/>
              <a:t>     Early delivery (If the baby is preterm, considering the pros and cons, which is better? To be delivered premature or to stay in stressful intrauterine enviroment</a:t>
            </a:r>
            <a:endParaRPr/>
          </a:p>
        </p:txBody>
      </p:sp>
    </p:spTree>
  </p:cSld>
  <p:clrMapOvr>
    <a:masterClrMapping/>
  </p:clrMapOvr>
</p:sld>
</file>

<file path=ppt/slides/slide4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8" name="Shape 3408"/>
        <p:cNvGrpSpPr/>
        <p:nvPr/>
      </p:nvGrpSpPr>
      <p:grpSpPr>
        <a:xfrm>
          <a:off x="0" y="0"/>
          <a:ext cx="0" cy="0"/>
          <a:chOff x="0" y="0"/>
          <a:chExt cx="0" cy="0"/>
        </a:xfrm>
      </p:grpSpPr>
      <p:sp>
        <p:nvSpPr>
          <p:cNvPr id="3409" name="Google Shape;3409;g2f65e1154dff0934_0"/>
          <p:cNvSpPr txBox="1"/>
          <p:nvPr>
            <p:ph type="title"/>
          </p:nvPr>
        </p:nvSpPr>
        <p:spPr>
          <a:xfrm>
            <a:off x="838200" y="365125"/>
            <a:ext cx="10515600" cy="762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Indications (Risk factors) of Surveillance</a:t>
            </a:r>
            <a:endParaRPr/>
          </a:p>
        </p:txBody>
      </p:sp>
      <p:sp>
        <p:nvSpPr>
          <p:cNvPr id="3410" name="Google Shape;3410;g2f65e1154dff0934_0"/>
          <p:cNvSpPr txBox="1"/>
          <p:nvPr>
            <p:ph idx="1" type="body"/>
          </p:nvPr>
        </p:nvSpPr>
        <p:spPr>
          <a:xfrm>
            <a:off x="838200" y="1305026"/>
            <a:ext cx="10515600" cy="48720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3411" name="Google Shape;3411;g2f65e1154dff0934_0"/>
          <p:cNvPicPr preferRelativeResize="0"/>
          <p:nvPr/>
        </p:nvPicPr>
        <p:blipFill>
          <a:blip r:embed="rId3">
            <a:alphaModFix/>
          </a:blip>
          <a:stretch>
            <a:fillRect/>
          </a:stretch>
        </p:blipFill>
        <p:spPr>
          <a:xfrm>
            <a:off x="838200" y="1296975"/>
            <a:ext cx="10515600" cy="4888111"/>
          </a:xfrm>
          <a:prstGeom prst="rect">
            <a:avLst/>
          </a:prstGeom>
          <a:noFill/>
          <a:ln>
            <a:noFill/>
          </a:ln>
        </p:spPr>
      </p:pic>
    </p:spTree>
  </p:cSld>
  <p:clrMapOvr>
    <a:masterClrMapping/>
  </p:clrMapOvr>
</p:sld>
</file>

<file path=ppt/slides/slide4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6" name="Shape 3416"/>
        <p:cNvGrpSpPr/>
        <p:nvPr/>
      </p:nvGrpSpPr>
      <p:grpSpPr>
        <a:xfrm>
          <a:off x="0" y="0"/>
          <a:ext cx="0" cy="0"/>
          <a:chOff x="0" y="0"/>
          <a:chExt cx="0" cy="0"/>
        </a:xfrm>
      </p:grpSpPr>
      <p:sp>
        <p:nvSpPr>
          <p:cNvPr id="3417" name="Google Shape;3417;g2f65e1154dff0934_7"/>
          <p:cNvSpPr txBox="1"/>
          <p:nvPr>
            <p:ph type="title"/>
          </p:nvPr>
        </p:nvSpPr>
        <p:spPr>
          <a:xfrm>
            <a:off x="838200" y="365125"/>
            <a:ext cx="10515600" cy="762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t/>
            </a:r>
            <a:endParaRPr/>
          </a:p>
        </p:txBody>
      </p:sp>
      <p:sp>
        <p:nvSpPr>
          <p:cNvPr id="3418" name="Google Shape;3418;g2f65e1154dff0934_7"/>
          <p:cNvSpPr txBox="1"/>
          <p:nvPr>
            <p:ph idx="1" type="body"/>
          </p:nvPr>
        </p:nvSpPr>
        <p:spPr>
          <a:xfrm>
            <a:off x="838200" y="1430200"/>
            <a:ext cx="11032500" cy="4872000"/>
          </a:xfrm>
          <a:prstGeom prst="rect">
            <a:avLst/>
          </a:prstGeom>
        </p:spPr>
        <p:txBody>
          <a:bodyPr anchorCtr="0" anchor="t" bIns="45700" lIns="91425" spcFirstLastPara="1" rIns="91425" wrap="square" tIns="45700">
            <a:normAutofit fontScale="77500" lnSpcReduction="20000"/>
          </a:bodyPr>
          <a:lstStyle/>
          <a:p>
            <a:pPr indent="-317182" lvl="0" marL="457200" rtl="0" algn="l">
              <a:spcBef>
                <a:spcPts val="1000"/>
              </a:spcBef>
              <a:spcAft>
                <a:spcPts val="0"/>
              </a:spcAft>
              <a:buSzPct val="64285"/>
              <a:buChar char="❖"/>
            </a:pPr>
            <a:r>
              <a:rPr b="1" lang="en-US"/>
              <a:t>Available methods</a:t>
            </a:r>
            <a:r>
              <a:rPr lang="en-US"/>
              <a:t>:</a:t>
            </a:r>
            <a:endParaRPr/>
          </a:p>
          <a:p>
            <a:pPr indent="0" lvl="0" marL="0" rtl="0" algn="l">
              <a:spcBef>
                <a:spcPts val="1000"/>
              </a:spcBef>
              <a:spcAft>
                <a:spcPts val="0"/>
              </a:spcAft>
              <a:buNone/>
            </a:pPr>
            <a:r>
              <a:rPr lang="en-US"/>
              <a:t>o Fetal movement counting</a:t>
            </a:r>
            <a:endParaRPr/>
          </a:p>
          <a:p>
            <a:pPr indent="0" lvl="0" marL="0" rtl="0" algn="l">
              <a:spcBef>
                <a:spcPts val="1000"/>
              </a:spcBef>
              <a:spcAft>
                <a:spcPts val="0"/>
              </a:spcAft>
              <a:buNone/>
            </a:pPr>
            <a:r>
              <a:rPr lang="en-US"/>
              <a:t>o Non-Stress Test (NST)</a:t>
            </a:r>
            <a:endParaRPr/>
          </a:p>
          <a:p>
            <a:pPr indent="0" lvl="0" marL="0" rtl="0" algn="l">
              <a:spcBef>
                <a:spcPts val="1000"/>
              </a:spcBef>
              <a:spcAft>
                <a:spcPts val="0"/>
              </a:spcAft>
              <a:buNone/>
            </a:pPr>
            <a:r>
              <a:rPr lang="en-US"/>
              <a:t>o Contraction stress test (CST); Not used anymore</a:t>
            </a:r>
            <a:endParaRPr/>
          </a:p>
          <a:p>
            <a:pPr indent="0" lvl="0" marL="0" rtl="0" algn="l">
              <a:spcBef>
                <a:spcPts val="1000"/>
              </a:spcBef>
              <a:spcAft>
                <a:spcPts val="0"/>
              </a:spcAft>
              <a:buNone/>
            </a:pPr>
            <a:r>
              <a:rPr lang="en-US"/>
              <a:t>o Biophysical Profile (BPP)</a:t>
            </a:r>
            <a:endParaRPr/>
          </a:p>
          <a:p>
            <a:pPr indent="0" lvl="0" marL="0" rtl="0" algn="l">
              <a:spcBef>
                <a:spcPts val="1000"/>
              </a:spcBef>
              <a:spcAft>
                <a:spcPts val="0"/>
              </a:spcAft>
              <a:buNone/>
            </a:pPr>
            <a:r>
              <a:rPr lang="en-US"/>
              <a:t>o Modified Biophysical Profile</a:t>
            </a:r>
            <a:endParaRPr/>
          </a:p>
          <a:p>
            <a:pPr indent="0" lvl="0" marL="0" rtl="0" algn="l">
              <a:spcBef>
                <a:spcPts val="1000"/>
              </a:spcBef>
              <a:spcAft>
                <a:spcPts val="0"/>
              </a:spcAft>
              <a:buNone/>
            </a:pPr>
            <a:r>
              <a:rPr lang="en-US"/>
              <a:t>o Doppler Velocimetry</a:t>
            </a:r>
            <a:endParaRPr/>
          </a:p>
          <a:p>
            <a:pPr indent="0" lvl="0" marL="0" rtl="0" algn="l">
              <a:spcBef>
                <a:spcPts val="1000"/>
              </a:spcBef>
              <a:spcAft>
                <a:spcPts val="0"/>
              </a:spcAft>
              <a:buNone/>
            </a:pPr>
            <a:r>
              <a:t/>
            </a:r>
            <a:endParaRPr/>
          </a:p>
          <a:p>
            <a:pPr indent="-317182" lvl="0" marL="457200" rtl="0" algn="l">
              <a:spcBef>
                <a:spcPts val="1000"/>
              </a:spcBef>
              <a:spcAft>
                <a:spcPts val="0"/>
              </a:spcAft>
              <a:buSzPct val="64285"/>
              <a:buChar char="❖"/>
            </a:pPr>
            <a:r>
              <a:rPr b="1" lang="en-US"/>
              <a:t>What is the order of the tests ?</a:t>
            </a:r>
            <a:endParaRPr b="1"/>
          </a:p>
          <a:p>
            <a:pPr indent="0" lvl="0" marL="0" rtl="0" algn="l">
              <a:spcBef>
                <a:spcPts val="1000"/>
              </a:spcBef>
              <a:spcAft>
                <a:spcPts val="0"/>
              </a:spcAft>
              <a:buNone/>
            </a:pPr>
            <a:r>
              <a:rPr lang="en-US"/>
              <a:t>o Fetal movement counting → Non-Stress Test (NST) → Modified Biophysical</a:t>
            </a:r>
            <a:endParaRPr/>
          </a:p>
          <a:p>
            <a:pPr indent="0" lvl="0" marL="0" rtl="0" algn="l">
              <a:spcBef>
                <a:spcPts val="1000"/>
              </a:spcBef>
              <a:spcAft>
                <a:spcPts val="0"/>
              </a:spcAft>
              <a:buNone/>
            </a:pPr>
            <a:r>
              <a:rPr lang="en-US"/>
              <a:t>Profile → Biophysical Profile (BPP) or Doppler Velocimetry</a:t>
            </a:r>
            <a:endParaRPr/>
          </a:p>
          <a:p>
            <a:pPr indent="0" lvl="0" marL="0" rtl="0" algn="l">
              <a:spcBef>
                <a:spcPts val="1000"/>
              </a:spcBef>
              <a:spcAft>
                <a:spcPts val="0"/>
              </a:spcAft>
              <a:buNone/>
            </a:pPr>
            <a:r>
              <a:rPr lang="en-US"/>
              <a:t>o Doppler Velocimetry is used if Modified Biophysical Profile is abnormal, and</a:t>
            </a:r>
            <a:endParaRPr/>
          </a:p>
          <a:p>
            <a:pPr indent="0" lvl="0" marL="0" rtl="0" algn="l">
              <a:spcBef>
                <a:spcPts val="1000"/>
              </a:spcBef>
              <a:spcAft>
                <a:spcPts val="0"/>
              </a:spcAft>
              <a:buNone/>
            </a:pPr>
            <a:r>
              <a:rPr lang="en-US"/>
              <a:t>the fetus is extreme preterm (less than 28wks)</a:t>
            </a:r>
            <a:endParaRPr/>
          </a:p>
        </p:txBody>
      </p:sp>
    </p:spTree>
  </p:cSld>
  <p:clrMapOvr>
    <a:masterClrMapping/>
  </p:clrMapOvr>
</p:sld>
</file>

<file path=ppt/slides/slide4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3" name="Shape 3423"/>
        <p:cNvGrpSpPr/>
        <p:nvPr/>
      </p:nvGrpSpPr>
      <p:grpSpPr>
        <a:xfrm>
          <a:off x="0" y="0"/>
          <a:ext cx="0" cy="0"/>
          <a:chOff x="0" y="0"/>
          <a:chExt cx="0" cy="0"/>
        </a:xfrm>
      </p:grpSpPr>
      <p:sp>
        <p:nvSpPr>
          <p:cNvPr id="3424" name="Google Shape;3424;g2f65e1154dff0934_13"/>
          <p:cNvSpPr txBox="1"/>
          <p:nvPr>
            <p:ph idx="1" type="body"/>
          </p:nvPr>
        </p:nvSpPr>
        <p:spPr>
          <a:xfrm>
            <a:off x="494250" y="1330060"/>
            <a:ext cx="11203500" cy="4872000"/>
          </a:xfrm>
          <a:prstGeom prst="rect">
            <a:avLst/>
          </a:prstGeom>
        </p:spPr>
        <p:txBody>
          <a:bodyPr anchorCtr="0" anchor="t" bIns="45700" lIns="91425" spcFirstLastPara="1" rIns="91425" wrap="square" tIns="45700">
            <a:normAutofit fontScale="85000" lnSpcReduction="20000"/>
          </a:bodyPr>
          <a:lstStyle/>
          <a:p>
            <a:pPr indent="-379730" lvl="0" marL="457200" rtl="0" algn="l">
              <a:lnSpc>
                <a:spcPct val="100000"/>
              </a:lnSpc>
              <a:spcBef>
                <a:spcPts val="0"/>
              </a:spcBef>
              <a:spcAft>
                <a:spcPts val="0"/>
              </a:spcAft>
              <a:buSzPct val="100000"/>
              <a:buAutoNum type="arabicPeriod"/>
            </a:pPr>
            <a:r>
              <a:rPr b="1" lang="en-US"/>
              <a:t>Fetal movement count:</a:t>
            </a:r>
            <a:endParaRPr b="1"/>
          </a:p>
          <a:p>
            <a:pPr indent="0" lvl="0" marL="0" rtl="0" algn="l">
              <a:spcBef>
                <a:spcPts val="1000"/>
              </a:spcBef>
              <a:spcAft>
                <a:spcPts val="0"/>
              </a:spcAft>
              <a:buNone/>
            </a:pPr>
            <a:r>
              <a:rPr lang="en-US"/>
              <a:t>❖</a:t>
            </a:r>
            <a:r>
              <a:rPr b="1" lang="en-US"/>
              <a:t>Interpretation</a:t>
            </a:r>
            <a:r>
              <a:rPr lang="en-US"/>
              <a:t>: Reassuring fetal kick count defined as</a:t>
            </a:r>
            <a:endParaRPr/>
          </a:p>
          <a:p>
            <a:pPr indent="0" lvl="0" marL="0" rtl="0" algn="l">
              <a:spcBef>
                <a:spcPts val="1000"/>
              </a:spcBef>
              <a:spcAft>
                <a:spcPts val="0"/>
              </a:spcAft>
              <a:buNone/>
            </a:pPr>
            <a:r>
              <a:rPr lang="en-US"/>
              <a:t>o Perception of at least 10 FMs during 12 hours of normal maternal activity.</a:t>
            </a:r>
            <a:endParaRPr/>
          </a:p>
          <a:p>
            <a:pPr indent="0" lvl="0" marL="0" rtl="0" algn="l">
              <a:spcBef>
                <a:spcPts val="1000"/>
              </a:spcBef>
              <a:spcAft>
                <a:spcPts val="0"/>
              </a:spcAft>
              <a:buNone/>
            </a:pPr>
            <a:r>
              <a:rPr lang="en-US"/>
              <a:t>o Perception of least 10 FMs over 2 hours when the mother is at rest. </a:t>
            </a:r>
            <a:endParaRPr/>
          </a:p>
          <a:p>
            <a:pPr indent="0" lvl="0" marL="0" rtl="0" algn="l">
              <a:spcBef>
                <a:spcPts val="1000"/>
              </a:spcBef>
              <a:spcAft>
                <a:spcPts val="0"/>
              </a:spcAft>
              <a:buNone/>
            </a:pPr>
            <a:r>
              <a:t/>
            </a:r>
            <a:endParaRPr/>
          </a:p>
          <a:p>
            <a:pPr indent="-379730" lvl="0" marL="457200" rtl="0" algn="l">
              <a:spcBef>
                <a:spcPts val="1000"/>
              </a:spcBef>
              <a:spcAft>
                <a:spcPts val="0"/>
              </a:spcAft>
              <a:buSzPct val="100000"/>
              <a:buAutoNum type="arabicPeriod"/>
            </a:pPr>
            <a:r>
              <a:rPr b="1" lang="en-US"/>
              <a:t>Non-Stress Test (NST) : </a:t>
            </a:r>
            <a:endParaRPr b="1"/>
          </a:p>
          <a:p>
            <a:pPr indent="0" lvl="0" marL="0" rtl="0" algn="l">
              <a:spcBef>
                <a:spcPts val="1000"/>
              </a:spcBef>
              <a:spcAft>
                <a:spcPts val="0"/>
              </a:spcAft>
              <a:buNone/>
            </a:pPr>
            <a:r>
              <a:rPr lang="en-US"/>
              <a:t>Indications: High risk pregnancies, usually preformed after 32wks</a:t>
            </a:r>
            <a:endParaRPr/>
          </a:p>
          <a:p>
            <a:pPr indent="0" lvl="0" marL="0" rtl="0" algn="l">
              <a:spcBef>
                <a:spcPts val="1000"/>
              </a:spcBef>
              <a:spcAft>
                <a:spcPts val="0"/>
              </a:spcAft>
              <a:buNone/>
            </a:pPr>
            <a:r>
              <a:rPr lang="en-US"/>
              <a:t>❖Interpretation: two 2s &amp; two 15s</a:t>
            </a:r>
            <a:endParaRPr/>
          </a:p>
          <a:p>
            <a:pPr indent="0" lvl="0" marL="0" rtl="0" algn="l">
              <a:spcBef>
                <a:spcPts val="1000"/>
              </a:spcBef>
              <a:spcAft>
                <a:spcPts val="0"/>
              </a:spcAft>
              <a:buNone/>
            </a:pPr>
            <a:r>
              <a:rPr lang="en-US"/>
              <a:t>o Reactive NST: ≥2 FHR accelerations in a 20-minute period, each acceleration</a:t>
            </a:r>
            <a:endParaRPr/>
          </a:p>
          <a:p>
            <a:pPr indent="0" lvl="0" marL="0" rtl="0" algn="l">
              <a:spcBef>
                <a:spcPts val="1000"/>
              </a:spcBef>
              <a:spcAft>
                <a:spcPts val="0"/>
              </a:spcAft>
              <a:buNone/>
            </a:pPr>
            <a:r>
              <a:rPr lang="en-US"/>
              <a:t>reach a peak ≥15 bpm above the base line hear rate and last ≥15 seconds</a:t>
            </a:r>
            <a:endParaRPr/>
          </a:p>
          <a:p>
            <a:pPr indent="0" lvl="0" marL="0" rtl="0" algn="l">
              <a:spcBef>
                <a:spcPts val="1000"/>
              </a:spcBef>
              <a:spcAft>
                <a:spcPts val="0"/>
              </a:spcAft>
              <a:buNone/>
            </a:pPr>
            <a:r>
              <a:rPr lang="en-US"/>
              <a:t>o Non-Reactive NST: does not show such accelerations over a 40-minute period</a:t>
            </a:r>
            <a:endParaRPr/>
          </a:p>
        </p:txBody>
      </p:sp>
    </p:spTree>
  </p:cSld>
  <p:clrMapOvr>
    <a:masterClrMapping/>
  </p:clrMapOvr>
</p:sld>
</file>

<file path=ppt/slides/slide4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9" name="Shape 3429"/>
        <p:cNvGrpSpPr/>
        <p:nvPr/>
      </p:nvGrpSpPr>
      <p:grpSpPr>
        <a:xfrm>
          <a:off x="0" y="0"/>
          <a:ext cx="0" cy="0"/>
          <a:chOff x="0" y="0"/>
          <a:chExt cx="0" cy="0"/>
        </a:xfrm>
      </p:grpSpPr>
      <p:sp>
        <p:nvSpPr>
          <p:cNvPr id="3430" name="Google Shape;3430;g2f65e1154dff0934_19"/>
          <p:cNvSpPr txBox="1"/>
          <p:nvPr>
            <p:ph type="title"/>
          </p:nvPr>
        </p:nvSpPr>
        <p:spPr>
          <a:xfrm>
            <a:off x="838200" y="365125"/>
            <a:ext cx="10515600" cy="762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t/>
            </a:r>
            <a:endParaRPr/>
          </a:p>
        </p:txBody>
      </p:sp>
      <p:sp>
        <p:nvSpPr>
          <p:cNvPr id="3431" name="Google Shape;3431;g2f65e1154dff0934_19"/>
          <p:cNvSpPr txBox="1"/>
          <p:nvPr>
            <p:ph idx="1" type="body"/>
          </p:nvPr>
        </p:nvSpPr>
        <p:spPr>
          <a:xfrm>
            <a:off x="838200" y="1305026"/>
            <a:ext cx="10515600" cy="4872000"/>
          </a:xfrm>
          <a:prstGeom prst="rect">
            <a:avLst/>
          </a:prstGeom>
        </p:spPr>
        <p:txBody>
          <a:bodyPr anchorCtr="0" anchor="t" bIns="45700" lIns="91425" spcFirstLastPara="1" rIns="91425" wrap="square" tIns="45700">
            <a:normAutofit fontScale="85000" lnSpcReduction="10000"/>
          </a:bodyPr>
          <a:lstStyle/>
          <a:p>
            <a:pPr indent="0" lvl="0" marL="0" rtl="0" algn="l">
              <a:spcBef>
                <a:spcPts val="1000"/>
              </a:spcBef>
              <a:spcAft>
                <a:spcPts val="0"/>
              </a:spcAft>
              <a:buNone/>
            </a:pPr>
            <a:r>
              <a:rPr lang="en-US"/>
              <a:t>3. </a:t>
            </a:r>
            <a:r>
              <a:rPr lang="en-US"/>
              <a:t>Biophysical Profile :a noninvasive test that evaluates the risk of antenatal fetal death, usually performed after the 28th gestational week</a:t>
            </a:r>
            <a:endParaRPr/>
          </a:p>
          <a:p>
            <a:pPr indent="0" lvl="0" marL="0" rtl="0" algn="l">
              <a:spcBef>
                <a:spcPts val="1000"/>
              </a:spcBef>
              <a:spcAft>
                <a:spcPts val="0"/>
              </a:spcAft>
              <a:buNone/>
            </a:pPr>
            <a:r>
              <a:rPr lang="en-US"/>
              <a:t>❖Measured parameters: each parameter receives a score of either 0 (abnormal)</a:t>
            </a:r>
            <a:endParaRPr/>
          </a:p>
          <a:p>
            <a:pPr indent="0" lvl="0" marL="0" rtl="0" algn="l">
              <a:spcBef>
                <a:spcPts val="1000"/>
              </a:spcBef>
              <a:spcAft>
                <a:spcPts val="0"/>
              </a:spcAft>
              <a:buNone/>
            </a:pPr>
            <a:r>
              <a:rPr lang="en-US"/>
              <a:t>or 2 (normal) points (see table next slide).</a:t>
            </a:r>
            <a:endParaRPr/>
          </a:p>
          <a:p>
            <a:pPr indent="0" lvl="0" marL="0" rtl="0" algn="l">
              <a:spcBef>
                <a:spcPts val="1000"/>
              </a:spcBef>
              <a:spcAft>
                <a:spcPts val="0"/>
              </a:spcAft>
              <a:buNone/>
            </a:pPr>
            <a:r>
              <a:rPr lang="en-US"/>
              <a:t>o Ultrasound exam: Fetal movement, Fetal tone, Fetal breathing, Amniotic fluid volume; takes</a:t>
            </a:r>
            <a:endParaRPr/>
          </a:p>
          <a:p>
            <a:pPr indent="0" lvl="0" marL="0" rtl="0" algn="l">
              <a:spcBef>
                <a:spcPts val="1000"/>
              </a:spcBef>
              <a:spcAft>
                <a:spcPts val="0"/>
              </a:spcAft>
              <a:buNone/>
            </a:pPr>
            <a:r>
              <a:rPr lang="en-US"/>
              <a:t>30-minute to preform</a:t>
            </a:r>
            <a:endParaRPr/>
          </a:p>
          <a:p>
            <a:pPr indent="0" lvl="0" marL="0" rtl="0" algn="l">
              <a:spcBef>
                <a:spcPts val="1000"/>
              </a:spcBef>
              <a:spcAft>
                <a:spcPts val="0"/>
              </a:spcAft>
              <a:buNone/>
            </a:pPr>
            <a:r>
              <a:rPr lang="en-US"/>
              <a:t>o NST; usually already done and there is no need to be repeated</a:t>
            </a:r>
            <a:endParaRPr/>
          </a:p>
          <a:p>
            <a:pPr indent="0" lvl="0" marL="0" rtl="0" algn="l">
              <a:spcBef>
                <a:spcPts val="1000"/>
              </a:spcBef>
              <a:spcAft>
                <a:spcPts val="0"/>
              </a:spcAft>
              <a:buNone/>
            </a:pPr>
            <a:r>
              <a:t/>
            </a:r>
            <a:endParaRPr/>
          </a:p>
          <a:p>
            <a:pPr indent="0" lvl="0" marL="0" rtl="0" algn="l">
              <a:spcBef>
                <a:spcPts val="1000"/>
              </a:spcBef>
              <a:spcAft>
                <a:spcPts val="0"/>
              </a:spcAft>
              <a:buNone/>
            </a:pPr>
            <a:r>
              <a:rPr lang="en-US"/>
              <a:t>4. Modified Biophysical Profile: NST + Amniotic fluid index (AFI) only;</a:t>
            </a:r>
            <a:endParaRPr/>
          </a:p>
          <a:p>
            <a:pPr indent="0" lvl="0" marL="0" rtl="0" algn="l">
              <a:spcBef>
                <a:spcPts val="1000"/>
              </a:spcBef>
              <a:spcAft>
                <a:spcPts val="0"/>
              </a:spcAft>
              <a:buNone/>
            </a:pPr>
            <a:r>
              <a:rPr lang="en-US"/>
              <a:t>o If either the NST or the AFI is abnormal, a complete BPP or CST is performed.</a:t>
            </a:r>
            <a:endParaRPr/>
          </a:p>
          <a:p>
            <a:pPr indent="0" lvl="0" marL="0" rtl="0" algn="l">
              <a:spcBef>
                <a:spcPts val="1000"/>
              </a:spcBef>
              <a:spcAft>
                <a:spcPts val="0"/>
              </a:spcAft>
              <a:buNone/>
            </a:pPr>
            <a:r>
              <a:rPr lang="en-US"/>
              <a:t>o it is be as reliable predictor of long-term fetal well-being as the full-BPP</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p47"/>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Mini-0SCE</a:t>
            </a:r>
            <a:endParaRPr/>
          </a:p>
        </p:txBody>
      </p:sp>
      <p:sp>
        <p:nvSpPr>
          <p:cNvPr id="465" name="Google Shape;465;p47"/>
          <p:cNvSpPr txBox="1"/>
          <p:nvPr>
            <p:ph idx="1" type="body"/>
          </p:nvPr>
        </p:nvSpPr>
        <p:spPr>
          <a:xfrm>
            <a:off x="838200" y="1305026"/>
            <a:ext cx="10515600" cy="4871938"/>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rgbClr val="45515E"/>
              </a:buClr>
              <a:buSzPts val="2800"/>
              <a:buNone/>
            </a:pPr>
            <a:r>
              <a:rPr lang="en-US"/>
              <a:t> 1- what is the labeled diameter and it’s length ?</a:t>
            </a:r>
            <a:endParaRPr/>
          </a:p>
          <a:p>
            <a:pPr indent="-228600" lvl="0" marL="228600" rtl="0" algn="l">
              <a:lnSpc>
                <a:spcPct val="90000"/>
              </a:lnSpc>
              <a:spcBef>
                <a:spcPts val="1000"/>
              </a:spcBef>
              <a:spcAft>
                <a:spcPts val="0"/>
              </a:spcAft>
              <a:buClr>
                <a:srgbClr val="45515E"/>
              </a:buClr>
              <a:buSzPts val="2800"/>
              <a:buNone/>
            </a:pPr>
            <a:r>
              <a:rPr lang="en-US"/>
              <a:t>a   b     c     d   </a:t>
            </a:r>
            <a:endParaRPr/>
          </a:p>
          <a:p>
            <a:pPr indent="-228600" lvl="0" marL="228600" rtl="0" algn="l">
              <a:lnSpc>
                <a:spcPct val="90000"/>
              </a:lnSpc>
              <a:spcBef>
                <a:spcPts val="1000"/>
              </a:spcBef>
              <a:spcAft>
                <a:spcPts val="0"/>
              </a:spcAft>
              <a:buClr>
                <a:srgbClr val="45515E"/>
              </a:buClr>
              <a:buSzPts val="2800"/>
              <a:buNone/>
            </a:pPr>
            <a:r>
              <a:rPr lang="en-US"/>
              <a:t>2- which diameter in normal vaginal</a:t>
            </a:r>
            <a:endParaRPr/>
          </a:p>
          <a:p>
            <a:pPr indent="-228600" lvl="0" marL="228600" rtl="0" algn="l">
              <a:lnSpc>
                <a:spcPct val="90000"/>
              </a:lnSpc>
              <a:spcBef>
                <a:spcPts val="1000"/>
              </a:spcBef>
              <a:spcAft>
                <a:spcPts val="0"/>
              </a:spcAft>
              <a:buClr>
                <a:srgbClr val="45515E"/>
              </a:buClr>
              <a:buSzPts val="2800"/>
              <a:buNone/>
            </a:pPr>
            <a:r>
              <a:rPr lang="en-US"/>
              <a:t>delivery and why ?</a:t>
            </a:r>
            <a:endParaRPr/>
          </a:p>
          <a:p>
            <a:pPr indent="-228600" lvl="0" marL="228600" rtl="0" algn="l">
              <a:lnSpc>
                <a:spcPct val="90000"/>
              </a:lnSpc>
              <a:spcBef>
                <a:spcPts val="1000"/>
              </a:spcBef>
              <a:spcAft>
                <a:spcPts val="0"/>
              </a:spcAft>
              <a:buClr>
                <a:srgbClr val="00B050"/>
              </a:buClr>
              <a:buSzPts val="2800"/>
              <a:buNone/>
            </a:pPr>
            <a:r>
              <a:rPr b="1" lang="en-US" sz="2500">
                <a:solidFill>
                  <a:srgbClr val="FF9900"/>
                </a:solidFill>
              </a:rPr>
              <a:t>suboccipitobregmatic</a:t>
            </a:r>
            <a:r>
              <a:rPr b="1" lang="en-US" sz="2500">
                <a:solidFill>
                  <a:srgbClr val="FF9900"/>
                </a:solidFill>
              </a:rPr>
              <a:t> </a:t>
            </a:r>
            <a:endParaRPr b="1" sz="2500">
              <a:solidFill>
                <a:srgbClr val="FF9900"/>
              </a:solidFill>
            </a:endParaRPr>
          </a:p>
          <a:p>
            <a:pPr indent="-228600" lvl="0" marL="228600" rtl="0" algn="l">
              <a:lnSpc>
                <a:spcPct val="90000"/>
              </a:lnSpc>
              <a:spcBef>
                <a:spcPts val="1000"/>
              </a:spcBef>
              <a:spcAft>
                <a:spcPts val="0"/>
              </a:spcAft>
              <a:buClr>
                <a:srgbClr val="00B050"/>
              </a:buClr>
              <a:buSzPts val="2800"/>
              <a:buNone/>
            </a:pPr>
            <a:r>
              <a:rPr b="1" lang="en-US" sz="2500">
                <a:solidFill>
                  <a:srgbClr val="FF9900"/>
                </a:solidFill>
              </a:rPr>
              <a:t>Smallest diameter on flexion  </a:t>
            </a:r>
            <a:endParaRPr b="1" sz="2500">
              <a:solidFill>
                <a:srgbClr val="FF9900"/>
              </a:solidFill>
            </a:endParaRPr>
          </a:p>
          <a:p>
            <a:pPr indent="-228600" lvl="0" marL="228600" rtl="0" algn="l">
              <a:lnSpc>
                <a:spcPct val="90000"/>
              </a:lnSpc>
              <a:spcBef>
                <a:spcPts val="1000"/>
              </a:spcBef>
              <a:spcAft>
                <a:spcPts val="0"/>
              </a:spcAft>
              <a:buClr>
                <a:srgbClr val="45515E"/>
              </a:buClr>
              <a:buSzPts val="2800"/>
              <a:buNone/>
            </a:pPr>
            <a:r>
              <a:rPr lang="en-US"/>
              <a:t>3- which diameter  will cause CPD ?</a:t>
            </a:r>
            <a:endParaRPr/>
          </a:p>
          <a:p>
            <a:pPr indent="-228600" lvl="0" marL="228600" rtl="0" algn="l">
              <a:lnSpc>
                <a:spcPct val="90000"/>
              </a:lnSpc>
              <a:spcBef>
                <a:spcPts val="1000"/>
              </a:spcBef>
              <a:spcAft>
                <a:spcPts val="0"/>
              </a:spcAft>
              <a:buClr>
                <a:srgbClr val="00B050"/>
              </a:buClr>
              <a:buSzPts val="2800"/>
              <a:buNone/>
            </a:pPr>
            <a:r>
              <a:rPr b="1" lang="en-US" sz="2500">
                <a:solidFill>
                  <a:srgbClr val="FF9900"/>
                </a:solidFill>
              </a:rPr>
              <a:t>mentovertical </a:t>
            </a:r>
            <a:endParaRPr b="1" sz="2500">
              <a:solidFill>
                <a:srgbClr val="FF9900"/>
              </a:solidFill>
            </a:endParaRPr>
          </a:p>
          <a:p>
            <a:pPr indent="-228600" lvl="0" marL="228600" rtl="0" algn="l">
              <a:lnSpc>
                <a:spcPct val="90000"/>
              </a:lnSpc>
              <a:spcBef>
                <a:spcPts val="1000"/>
              </a:spcBef>
              <a:spcAft>
                <a:spcPts val="0"/>
              </a:spcAft>
              <a:buClr>
                <a:srgbClr val="45515E"/>
              </a:buClr>
              <a:buSzPts val="2800"/>
              <a:buNone/>
            </a:pPr>
            <a:r>
              <a:rPr lang="en-US"/>
              <a:t>4 – what is the denominator for ? </a:t>
            </a:r>
            <a:endParaRPr/>
          </a:p>
          <a:p>
            <a:pPr indent="-228600" lvl="0" marL="228600" rtl="0" algn="l">
              <a:lnSpc>
                <a:spcPct val="90000"/>
              </a:lnSpc>
              <a:spcBef>
                <a:spcPts val="1000"/>
              </a:spcBef>
              <a:spcAft>
                <a:spcPts val="0"/>
              </a:spcAft>
              <a:buClr>
                <a:srgbClr val="45515E"/>
              </a:buClr>
              <a:buSzPts val="2800"/>
              <a:buNone/>
            </a:pPr>
            <a:r>
              <a:rPr lang="en-US"/>
              <a:t>A   b    c    d </a:t>
            </a:r>
            <a:endParaRPr/>
          </a:p>
        </p:txBody>
      </p:sp>
      <p:pic>
        <p:nvPicPr>
          <p:cNvPr id="466" name="Google Shape;466;p47"/>
          <p:cNvPicPr preferRelativeResize="0"/>
          <p:nvPr/>
        </p:nvPicPr>
        <p:blipFill rotWithShape="1">
          <a:blip r:embed="rId3">
            <a:alphaModFix/>
          </a:blip>
          <a:srcRect b="0" l="0" r="0" t="0"/>
          <a:stretch/>
        </p:blipFill>
        <p:spPr>
          <a:xfrm>
            <a:off x="6096001" y="1705494"/>
            <a:ext cx="6096000" cy="4085706"/>
          </a:xfrm>
          <a:prstGeom prst="rect">
            <a:avLst/>
          </a:prstGeom>
          <a:noFill/>
          <a:ln>
            <a:noFill/>
          </a:ln>
        </p:spPr>
      </p:pic>
    </p:spTree>
  </p:cSld>
  <p:clrMapOvr>
    <a:masterClrMapping/>
  </p:clrMapOvr>
</p:sld>
</file>

<file path=ppt/slides/slide4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6" name="Shape 3436"/>
        <p:cNvGrpSpPr/>
        <p:nvPr/>
      </p:nvGrpSpPr>
      <p:grpSpPr>
        <a:xfrm>
          <a:off x="0" y="0"/>
          <a:ext cx="0" cy="0"/>
          <a:chOff x="0" y="0"/>
          <a:chExt cx="0" cy="0"/>
        </a:xfrm>
      </p:grpSpPr>
      <p:sp>
        <p:nvSpPr>
          <p:cNvPr id="3437" name="Google Shape;3437;g2f65e1154dff0934_25"/>
          <p:cNvSpPr txBox="1"/>
          <p:nvPr>
            <p:ph type="title"/>
          </p:nvPr>
        </p:nvSpPr>
        <p:spPr>
          <a:xfrm>
            <a:off x="838200" y="365125"/>
            <a:ext cx="10515600" cy="762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Amniotic fluid volume Assessment</a:t>
            </a:r>
            <a:endParaRPr/>
          </a:p>
        </p:txBody>
      </p:sp>
      <p:sp>
        <p:nvSpPr>
          <p:cNvPr id="3438" name="Google Shape;3438;g2f65e1154dff0934_25"/>
          <p:cNvSpPr txBox="1"/>
          <p:nvPr>
            <p:ph idx="1" type="body"/>
          </p:nvPr>
        </p:nvSpPr>
        <p:spPr>
          <a:xfrm>
            <a:off x="838200" y="1305026"/>
            <a:ext cx="10515600" cy="4872000"/>
          </a:xfrm>
          <a:prstGeom prst="rect">
            <a:avLst/>
          </a:prstGeom>
        </p:spPr>
        <p:txBody>
          <a:bodyPr anchorCtr="0" anchor="t" bIns="45700" lIns="91425" spcFirstLastPara="1" rIns="91425" wrap="square" tIns="45700">
            <a:normAutofit fontScale="70000" lnSpcReduction="20000"/>
          </a:bodyPr>
          <a:lstStyle/>
          <a:p>
            <a:pPr indent="0" lvl="0" marL="0" rtl="0" algn="l">
              <a:spcBef>
                <a:spcPts val="1000"/>
              </a:spcBef>
              <a:spcAft>
                <a:spcPts val="0"/>
              </a:spcAft>
              <a:buNone/>
            </a:pPr>
            <a:r>
              <a:rPr lang="en-US"/>
              <a:t>Deepest Vertical Pocket (DVP)</a:t>
            </a:r>
            <a:endParaRPr/>
          </a:p>
          <a:p>
            <a:pPr indent="0" lvl="0" marL="0" rtl="0" algn="l">
              <a:spcBef>
                <a:spcPts val="1000"/>
              </a:spcBef>
              <a:spcAft>
                <a:spcPts val="0"/>
              </a:spcAft>
              <a:buNone/>
            </a:pPr>
            <a:r>
              <a:rPr lang="en-US"/>
              <a:t>o Description: refers to the vertical dimension of the largest</a:t>
            </a:r>
            <a:endParaRPr/>
          </a:p>
          <a:p>
            <a:pPr indent="0" lvl="0" marL="0" rtl="0" algn="l">
              <a:spcBef>
                <a:spcPts val="1000"/>
              </a:spcBef>
              <a:spcAft>
                <a:spcPts val="0"/>
              </a:spcAft>
              <a:buNone/>
            </a:pPr>
            <a:r>
              <a:rPr lang="en-US"/>
              <a:t>pocket of amniotic fluid not containing umbilical cord or fetal</a:t>
            </a:r>
            <a:endParaRPr/>
          </a:p>
          <a:p>
            <a:pPr indent="0" lvl="0" marL="0" rtl="0" algn="l">
              <a:spcBef>
                <a:spcPts val="1000"/>
              </a:spcBef>
              <a:spcAft>
                <a:spcPts val="0"/>
              </a:spcAft>
              <a:buNone/>
            </a:pPr>
            <a:r>
              <a:rPr lang="en-US"/>
              <a:t>extremities</a:t>
            </a:r>
            <a:endParaRPr/>
          </a:p>
          <a:p>
            <a:pPr indent="0" lvl="0" marL="0" rtl="0" algn="l">
              <a:spcBef>
                <a:spcPts val="1000"/>
              </a:spcBef>
              <a:spcAft>
                <a:spcPts val="0"/>
              </a:spcAft>
              <a:buNone/>
            </a:pPr>
            <a:r>
              <a:rPr lang="en-US"/>
              <a:t>o Can be used all through the pregnancy</a:t>
            </a:r>
            <a:endParaRPr/>
          </a:p>
          <a:p>
            <a:pPr indent="0" lvl="0" marL="0" rtl="0" algn="l">
              <a:spcBef>
                <a:spcPts val="1000"/>
              </a:spcBef>
              <a:spcAft>
                <a:spcPts val="0"/>
              </a:spcAft>
              <a:buNone/>
            </a:pPr>
            <a:r>
              <a:rPr lang="en-US"/>
              <a:t>o Interpretation: Normal: 2.1-8 cm, oligo: &lt;2cm, poly: &gt;8cm</a:t>
            </a:r>
            <a:endParaRPr/>
          </a:p>
          <a:p>
            <a:pPr indent="0" lvl="0" marL="0" rtl="0" algn="l">
              <a:spcBef>
                <a:spcPts val="1000"/>
              </a:spcBef>
              <a:spcAft>
                <a:spcPts val="0"/>
              </a:spcAft>
              <a:buNone/>
            </a:pPr>
            <a:r>
              <a:rPr lang="en-US"/>
              <a:t>❖Amniotic-Fluid Index</a:t>
            </a:r>
            <a:endParaRPr/>
          </a:p>
          <a:p>
            <a:pPr indent="0" lvl="0" marL="0" rtl="0" algn="l">
              <a:spcBef>
                <a:spcPts val="1000"/>
              </a:spcBef>
              <a:spcAft>
                <a:spcPts val="0"/>
              </a:spcAft>
              <a:buNone/>
            </a:pPr>
            <a:r>
              <a:rPr lang="en-US"/>
              <a:t>o Description: Calculated by first dividing the uterus into four</a:t>
            </a:r>
            <a:endParaRPr/>
          </a:p>
          <a:p>
            <a:pPr indent="0" lvl="0" marL="0" rtl="0" algn="l">
              <a:spcBef>
                <a:spcPts val="1000"/>
              </a:spcBef>
              <a:spcAft>
                <a:spcPts val="0"/>
              </a:spcAft>
              <a:buNone/>
            </a:pPr>
            <a:r>
              <a:rPr lang="en-US"/>
              <a:t>quadrants using the Linea nigra for the right and left divisions and</a:t>
            </a:r>
            <a:endParaRPr/>
          </a:p>
          <a:p>
            <a:pPr indent="0" lvl="0" marL="0" rtl="0" algn="l">
              <a:spcBef>
                <a:spcPts val="1000"/>
              </a:spcBef>
              <a:spcAft>
                <a:spcPts val="0"/>
              </a:spcAft>
              <a:buNone/>
            </a:pPr>
            <a:r>
              <a:rPr lang="en-US"/>
              <a:t>the umbilicus for the upper and lower quadrants. The sum of</a:t>
            </a:r>
            <a:endParaRPr/>
          </a:p>
          <a:p>
            <a:pPr indent="0" lvl="0" marL="0" rtl="0" algn="l">
              <a:spcBef>
                <a:spcPts val="1000"/>
              </a:spcBef>
              <a:spcAft>
                <a:spcPts val="0"/>
              </a:spcAft>
              <a:buNone/>
            </a:pPr>
            <a:r>
              <a:rPr lang="en-US"/>
              <a:t>maximum vertical amniotic fluid pocket diameter in each</a:t>
            </a:r>
            <a:endParaRPr/>
          </a:p>
          <a:p>
            <a:pPr indent="0" lvl="0" marL="0" rtl="0" algn="l">
              <a:spcBef>
                <a:spcPts val="1000"/>
              </a:spcBef>
              <a:spcAft>
                <a:spcPts val="0"/>
              </a:spcAft>
              <a:buNone/>
            </a:pPr>
            <a:r>
              <a:rPr lang="en-US"/>
              <a:t>quadrant not containing cord or fetal extremities is the AFI</a:t>
            </a:r>
            <a:endParaRPr/>
          </a:p>
          <a:p>
            <a:pPr indent="0" lvl="0" marL="0" rtl="0" algn="l">
              <a:spcBef>
                <a:spcPts val="1000"/>
              </a:spcBef>
              <a:spcAft>
                <a:spcPts val="0"/>
              </a:spcAft>
              <a:buNone/>
            </a:pPr>
            <a:r>
              <a:rPr lang="en-US"/>
              <a:t>o Used in singleton pregnancies 24 weeks or more</a:t>
            </a:r>
            <a:endParaRPr/>
          </a:p>
          <a:p>
            <a:pPr indent="0" lvl="0" marL="0" rtl="0" algn="l">
              <a:spcBef>
                <a:spcPts val="1000"/>
              </a:spcBef>
              <a:spcAft>
                <a:spcPts val="0"/>
              </a:spcAft>
              <a:buNone/>
            </a:pPr>
            <a:r>
              <a:rPr lang="en-US"/>
              <a:t>o Interpretation: Normal: 5-25cm, oligo: &lt;5cm, poly: &gt;25cm</a:t>
            </a:r>
            <a:endParaRPr/>
          </a:p>
        </p:txBody>
      </p:sp>
    </p:spTree>
  </p:cSld>
  <p:clrMapOvr>
    <a:masterClrMapping/>
  </p:clrMapOvr>
</p:sld>
</file>

<file path=ppt/slides/slide4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3" name="Shape 3443"/>
        <p:cNvGrpSpPr/>
        <p:nvPr/>
      </p:nvGrpSpPr>
      <p:grpSpPr>
        <a:xfrm>
          <a:off x="0" y="0"/>
          <a:ext cx="0" cy="0"/>
          <a:chOff x="0" y="0"/>
          <a:chExt cx="0" cy="0"/>
        </a:xfrm>
      </p:grpSpPr>
      <p:sp>
        <p:nvSpPr>
          <p:cNvPr id="3444" name="Google Shape;3444;g73e5d8886a6e2c6c_0"/>
          <p:cNvSpPr txBox="1"/>
          <p:nvPr>
            <p:ph type="title"/>
          </p:nvPr>
        </p:nvSpPr>
        <p:spPr>
          <a:xfrm>
            <a:off x="838200" y="365125"/>
            <a:ext cx="10515600" cy="762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t/>
            </a:r>
            <a:endParaRPr/>
          </a:p>
        </p:txBody>
      </p:sp>
      <p:sp>
        <p:nvSpPr>
          <p:cNvPr id="3445" name="Google Shape;3445;g73e5d8886a6e2c6c_0"/>
          <p:cNvSpPr txBox="1"/>
          <p:nvPr>
            <p:ph idx="1" type="body"/>
          </p:nvPr>
        </p:nvSpPr>
        <p:spPr>
          <a:xfrm>
            <a:off x="838200" y="1305026"/>
            <a:ext cx="10515600" cy="48720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3446" name="Google Shape;3446;g73e5d8886a6e2c6c_0"/>
          <p:cNvPicPr preferRelativeResize="0"/>
          <p:nvPr/>
        </p:nvPicPr>
        <p:blipFill>
          <a:blip r:embed="rId3">
            <a:alphaModFix/>
          </a:blip>
          <a:stretch>
            <a:fillRect/>
          </a:stretch>
        </p:blipFill>
        <p:spPr>
          <a:xfrm>
            <a:off x="432037" y="112275"/>
            <a:ext cx="11327927" cy="6064751"/>
          </a:xfrm>
          <a:prstGeom prst="rect">
            <a:avLst/>
          </a:prstGeom>
          <a:noFill/>
          <a:ln>
            <a:noFill/>
          </a:ln>
        </p:spPr>
      </p:pic>
    </p:spTree>
  </p:cSld>
  <p:clrMapOvr>
    <a:masterClrMapping/>
  </p:clrMapOvr>
</p:sld>
</file>

<file path=ppt/slides/slide4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1" name="Shape 3451"/>
        <p:cNvGrpSpPr/>
        <p:nvPr/>
      </p:nvGrpSpPr>
      <p:grpSpPr>
        <a:xfrm>
          <a:off x="0" y="0"/>
          <a:ext cx="0" cy="0"/>
          <a:chOff x="0" y="0"/>
          <a:chExt cx="0" cy="0"/>
        </a:xfrm>
      </p:grpSpPr>
      <p:pic>
        <p:nvPicPr>
          <p:cNvPr id="3452" name="Google Shape;3452;g73e5d8886a6e2c6c_7"/>
          <p:cNvPicPr preferRelativeResize="0"/>
          <p:nvPr/>
        </p:nvPicPr>
        <p:blipFill>
          <a:blip r:embed="rId3">
            <a:alphaModFix/>
          </a:blip>
          <a:stretch>
            <a:fillRect/>
          </a:stretch>
        </p:blipFill>
        <p:spPr>
          <a:xfrm>
            <a:off x="152400" y="152400"/>
            <a:ext cx="11887199" cy="5607631"/>
          </a:xfrm>
          <a:prstGeom prst="rect">
            <a:avLst/>
          </a:prstGeom>
          <a:noFill/>
          <a:ln>
            <a:noFill/>
          </a:ln>
        </p:spPr>
      </p:pic>
    </p:spTree>
  </p:cSld>
  <p:clrMapOvr>
    <a:masterClrMapping/>
  </p:clrMapOvr>
</p:sld>
</file>

<file path=ppt/slides/slide4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7" name="Shape 3457"/>
        <p:cNvGrpSpPr/>
        <p:nvPr/>
      </p:nvGrpSpPr>
      <p:grpSpPr>
        <a:xfrm>
          <a:off x="0" y="0"/>
          <a:ext cx="0" cy="0"/>
          <a:chOff x="0" y="0"/>
          <a:chExt cx="0" cy="0"/>
        </a:xfrm>
      </p:grpSpPr>
      <p:sp>
        <p:nvSpPr>
          <p:cNvPr id="3458" name="Google Shape;3458;g73e5d8886a6e2c6c_12"/>
          <p:cNvSpPr txBox="1"/>
          <p:nvPr>
            <p:ph type="ctrTitle"/>
          </p:nvPr>
        </p:nvSpPr>
        <p:spPr>
          <a:xfrm>
            <a:off x="1524000" y="1778435"/>
            <a:ext cx="9144000" cy="2387700"/>
          </a:xfrm>
          <a:prstGeom prst="rect">
            <a:avLst/>
          </a:prstGeom>
        </p:spPr>
        <p:txBody>
          <a:bodyPr anchorCtr="0" anchor="b" bIns="45700" lIns="91425" spcFirstLastPara="1" rIns="91425" wrap="square" tIns="45700">
            <a:normAutofit fontScale="90000"/>
          </a:bodyPr>
          <a:lstStyle/>
          <a:p>
            <a:pPr indent="0" lvl="0" marL="0" rtl="0" algn="ctr">
              <a:spcBef>
                <a:spcPts val="0"/>
              </a:spcBef>
              <a:spcAft>
                <a:spcPts val="0"/>
              </a:spcAft>
              <a:buNone/>
            </a:pPr>
            <a:r>
              <a:rPr b="1" lang="en-US" sz="7200"/>
              <a:t>Intrapartum fetal</a:t>
            </a:r>
            <a:r>
              <a:rPr lang="en-US"/>
              <a:t> </a:t>
            </a:r>
            <a:r>
              <a:rPr lang="en-US" sz="9600"/>
              <a:t>Surveillance</a:t>
            </a:r>
            <a:endParaRPr/>
          </a:p>
        </p:txBody>
      </p:sp>
    </p:spTree>
  </p:cSld>
  <p:clrMapOvr>
    <a:masterClrMapping/>
  </p:clrMapOvr>
</p:sld>
</file>

<file path=ppt/slides/slide4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3" name="Shape 3463"/>
        <p:cNvGrpSpPr/>
        <p:nvPr/>
      </p:nvGrpSpPr>
      <p:grpSpPr>
        <a:xfrm>
          <a:off x="0" y="0"/>
          <a:ext cx="0" cy="0"/>
          <a:chOff x="0" y="0"/>
          <a:chExt cx="0" cy="0"/>
        </a:xfrm>
      </p:grpSpPr>
      <p:sp>
        <p:nvSpPr>
          <p:cNvPr id="3464" name="Google Shape;3464;g73e5d8886a6e2c6c_18"/>
          <p:cNvSpPr txBox="1"/>
          <p:nvPr>
            <p:ph type="title"/>
          </p:nvPr>
        </p:nvSpPr>
        <p:spPr>
          <a:xfrm>
            <a:off x="838200" y="365125"/>
            <a:ext cx="11155500" cy="762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sz="3100"/>
              <a:t>Antenatal factors that increase the risk of fetal compromise</a:t>
            </a:r>
            <a:endParaRPr sz="3100"/>
          </a:p>
        </p:txBody>
      </p:sp>
      <p:sp>
        <p:nvSpPr>
          <p:cNvPr id="3465" name="Google Shape;3465;g73e5d8886a6e2c6c_18"/>
          <p:cNvSpPr txBox="1"/>
          <p:nvPr>
            <p:ph idx="1" type="body"/>
          </p:nvPr>
        </p:nvSpPr>
        <p:spPr>
          <a:xfrm>
            <a:off x="838200" y="1305026"/>
            <a:ext cx="10515600" cy="4872000"/>
          </a:xfrm>
          <a:prstGeom prst="rect">
            <a:avLst/>
          </a:prstGeom>
        </p:spPr>
        <p:txBody>
          <a:bodyPr anchorCtr="0" anchor="t" bIns="45700" lIns="91425" spcFirstLastPara="1" rIns="91425" wrap="square" tIns="45700">
            <a:normAutofit fontScale="62500" lnSpcReduction="20000"/>
          </a:bodyPr>
          <a:lstStyle/>
          <a:p>
            <a:pPr indent="0" lvl="0" marL="0" rtl="0" algn="l">
              <a:spcBef>
                <a:spcPts val="1000"/>
              </a:spcBef>
              <a:spcAft>
                <a:spcPts val="0"/>
              </a:spcAft>
              <a:buNone/>
            </a:pPr>
            <a:r>
              <a:rPr lang="en-US"/>
              <a:t>1. Oligohydramnios or polyhydramnios</a:t>
            </a:r>
            <a:endParaRPr/>
          </a:p>
          <a:p>
            <a:pPr indent="0" lvl="0" marL="0" rtl="0" algn="l">
              <a:spcBef>
                <a:spcPts val="1000"/>
              </a:spcBef>
              <a:spcAft>
                <a:spcPts val="0"/>
              </a:spcAft>
              <a:buNone/>
            </a:pPr>
            <a:r>
              <a:rPr lang="en-US"/>
              <a:t>2. Multiple pregnancy</a:t>
            </a:r>
            <a:endParaRPr/>
          </a:p>
          <a:p>
            <a:pPr indent="0" lvl="0" marL="0" rtl="0" algn="l">
              <a:spcBef>
                <a:spcPts val="1000"/>
              </a:spcBef>
              <a:spcAft>
                <a:spcPts val="0"/>
              </a:spcAft>
              <a:buNone/>
            </a:pPr>
            <a:r>
              <a:rPr lang="en-US"/>
              <a:t>3. Antepartum haemorrhage</a:t>
            </a:r>
            <a:endParaRPr/>
          </a:p>
          <a:p>
            <a:pPr indent="0" lvl="0" marL="0" rtl="0" algn="l">
              <a:spcBef>
                <a:spcPts val="1000"/>
              </a:spcBef>
              <a:spcAft>
                <a:spcPts val="0"/>
              </a:spcAft>
              <a:buNone/>
            </a:pPr>
            <a:r>
              <a:rPr lang="en-US"/>
              <a:t>4. Previous caesarean section</a:t>
            </a:r>
            <a:endParaRPr/>
          </a:p>
          <a:p>
            <a:pPr indent="0" lvl="0" marL="0" rtl="0" algn="l">
              <a:spcBef>
                <a:spcPts val="1000"/>
              </a:spcBef>
              <a:spcAft>
                <a:spcPts val="0"/>
              </a:spcAft>
              <a:buNone/>
            </a:pPr>
            <a:r>
              <a:rPr lang="en-US"/>
              <a:t>5. Hypertension or pre-eclampsia</a:t>
            </a:r>
            <a:endParaRPr/>
          </a:p>
          <a:p>
            <a:pPr indent="0" lvl="0" marL="0" rtl="0" algn="l">
              <a:spcBef>
                <a:spcPts val="1000"/>
              </a:spcBef>
              <a:spcAft>
                <a:spcPts val="0"/>
              </a:spcAft>
              <a:buNone/>
            </a:pPr>
            <a:r>
              <a:rPr lang="en-US"/>
              <a:t>6. Diabetes</a:t>
            </a:r>
            <a:endParaRPr/>
          </a:p>
          <a:p>
            <a:pPr indent="0" lvl="0" marL="0" rtl="0" algn="l">
              <a:spcBef>
                <a:spcPts val="1000"/>
              </a:spcBef>
              <a:spcAft>
                <a:spcPts val="0"/>
              </a:spcAft>
              <a:buNone/>
            </a:pPr>
            <a:r>
              <a:rPr lang="en-US"/>
              <a:t>7. Prolonged pregnancy</a:t>
            </a:r>
            <a:endParaRPr/>
          </a:p>
          <a:p>
            <a:pPr indent="0" lvl="0" marL="0" rtl="0" algn="l">
              <a:spcBef>
                <a:spcPts val="1000"/>
              </a:spcBef>
              <a:spcAft>
                <a:spcPts val="0"/>
              </a:spcAft>
              <a:buNone/>
            </a:pPr>
            <a:r>
              <a:rPr lang="en-US"/>
              <a:t>8. Intrauterine growth restriction</a:t>
            </a:r>
            <a:endParaRPr/>
          </a:p>
          <a:p>
            <a:pPr indent="0" lvl="0" marL="0" rtl="0" algn="l">
              <a:spcBef>
                <a:spcPts val="1000"/>
              </a:spcBef>
              <a:spcAft>
                <a:spcPts val="0"/>
              </a:spcAft>
              <a:buNone/>
            </a:pPr>
            <a:r>
              <a:rPr lang="en-US"/>
              <a:t>9. Induction of labor with</a:t>
            </a:r>
            <a:endParaRPr/>
          </a:p>
          <a:p>
            <a:pPr indent="0" lvl="0" marL="0" rtl="0" algn="l">
              <a:spcBef>
                <a:spcPts val="1000"/>
              </a:spcBef>
              <a:spcAft>
                <a:spcPts val="0"/>
              </a:spcAft>
              <a:buNone/>
            </a:pPr>
            <a:r>
              <a:rPr lang="en-US"/>
              <a:t>prostaglandin/oxytocin</a:t>
            </a:r>
            <a:endParaRPr/>
          </a:p>
          <a:p>
            <a:pPr indent="0" lvl="0" marL="0" rtl="0" algn="l">
              <a:spcBef>
                <a:spcPts val="1000"/>
              </a:spcBef>
              <a:spcAft>
                <a:spcPts val="0"/>
              </a:spcAft>
              <a:buNone/>
            </a:pPr>
            <a:r>
              <a:rPr lang="en-US"/>
              <a:t>10. Regional anesthesia</a:t>
            </a:r>
            <a:endParaRPr/>
          </a:p>
          <a:p>
            <a:pPr indent="0" lvl="0" marL="0" rtl="0" algn="l">
              <a:spcBef>
                <a:spcPts val="1000"/>
              </a:spcBef>
              <a:spcAft>
                <a:spcPts val="0"/>
              </a:spcAft>
              <a:buNone/>
            </a:pPr>
            <a:r>
              <a:rPr lang="en-US"/>
              <a:t>11. Maternal pyrexia: ≥ 38°C</a:t>
            </a:r>
            <a:endParaRPr/>
          </a:p>
          <a:p>
            <a:pPr indent="0" lvl="0" marL="0" rtl="0" algn="l">
              <a:spcBef>
                <a:spcPts val="1000"/>
              </a:spcBef>
              <a:spcAft>
                <a:spcPts val="0"/>
              </a:spcAft>
              <a:buNone/>
            </a:pPr>
            <a:r>
              <a:rPr lang="en-US"/>
              <a:t>12. Meconium or blood-stained liquor</a:t>
            </a:r>
            <a:endParaRPr/>
          </a:p>
          <a:p>
            <a:pPr indent="0" lvl="0" marL="0" rtl="0" algn="l">
              <a:spcBef>
                <a:spcPts val="1000"/>
              </a:spcBef>
              <a:spcAft>
                <a:spcPts val="0"/>
              </a:spcAft>
              <a:buNone/>
            </a:pPr>
            <a:r>
              <a:rPr lang="en-US"/>
              <a:t>13. Pre-term labor</a:t>
            </a:r>
            <a:endParaRPr/>
          </a:p>
          <a:p>
            <a:pPr indent="0" lvl="0" marL="0" rtl="0" algn="l">
              <a:spcBef>
                <a:spcPts val="1000"/>
              </a:spcBef>
              <a:spcAft>
                <a:spcPts val="0"/>
              </a:spcAft>
              <a:buNone/>
            </a:pPr>
            <a:r>
              <a:rPr lang="en-US"/>
              <a:t>14. Uterine hyperstimulation</a:t>
            </a:r>
            <a:endParaRPr/>
          </a:p>
        </p:txBody>
      </p:sp>
    </p:spTree>
  </p:cSld>
  <p:clrMapOvr>
    <a:masterClrMapping/>
  </p:clrMapOvr>
</p:sld>
</file>

<file path=ppt/slides/slide4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0" name="Shape 3470"/>
        <p:cNvGrpSpPr/>
        <p:nvPr/>
      </p:nvGrpSpPr>
      <p:grpSpPr>
        <a:xfrm>
          <a:off x="0" y="0"/>
          <a:ext cx="0" cy="0"/>
          <a:chOff x="0" y="0"/>
          <a:chExt cx="0" cy="0"/>
        </a:xfrm>
      </p:grpSpPr>
      <p:sp>
        <p:nvSpPr>
          <p:cNvPr id="3471" name="Google Shape;3471;g73e5d8886a6e2c6c_24"/>
          <p:cNvSpPr txBox="1"/>
          <p:nvPr>
            <p:ph type="title"/>
          </p:nvPr>
        </p:nvSpPr>
        <p:spPr>
          <a:xfrm>
            <a:off x="838200" y="365125"/>
            <a:ext cx="10515600" cy="762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Fetal Heart Rate Monitoring (FHR)</a:t>
            </a:r>
            <a:endParaRPr/>
          </a:p>
        </p:txBody>
      </p:sp>
      <p:sp>
        <p:nvSpPr>
          <p:cNvPr id="3472" name="Google Shape;3472;g73e5d8886a6e2c6c_24"/>
          <p:cNvSpPr txBox="1"/>
          <p:nvPr>
            <p:ph idx="1" type="body"/>
          </p:nvPr>
        </p:nvSpPr>
        <p:spPr>
          <a:xfrm>
            <a:off x="838200" y="1305026"/>
            <a:ext cx="10515600" cy="4872000"/>
          </a:xfrm>
          <a:prstGeom prst="rect">
            <a:avLst/>
          </a:prstGeom>
        </p:spPr>
        <p:txBody>
          <a:bodyPr anchorCtr="0" anchor="t" bIns="45700" lIns="91425" spcFirstLastPara="1" rIns="91425" wrap="square" tIns="45700">
            <a:normAutofit fontScale="70000" lnSpcReduction="20000"/>
          </a:bodyPr>
          <a:lstStyle/>
          <a:p>
            <a:pPr indent="0" lvl="0" marL="0" rtl="0" algn="l">
              <a:spcBef>
                <a:spcPts val="1000"/>
              </a:spcBef>
              <a:spcAft>
                <a:spcPts val="0"/>
              </a:spcAft>
              <a:buNone/>
            </a:pPr>
            <a:r>
              <a:rPr b="1" lang="en-US" sz="3200"/>
              <a:t>❖</a:t>
            </a:r>
            <a:r>
              <a:rPr b="1" lang="en-US" sz="3100"/>
              <a:t>Intermittent Auscultation</a:t>
            </a:r>
            <a:endParaRPr b="1" sz="3100"/>
          </a:p>
          <a:p>
            <a:pPr indent="0" lvl="0" marL="0" rtl="0" algn="l">
              <a:spcBef>
                <a:spcPts val="1000"/>
              </a:spcBef>
              <a:spcAft>
                <a:spcPts val="0"/>
              </a:spcAft>
              <a:buNone/>
            </a:pPr>
            <a:r>
              <a:rPr lang="en-US"/>
              <a:t>o Indication: healthy women without risk factors</a:t>
            </a:r>
            <a:endParaRPr/>
          </a:p>
          <a:p>
            <a:pPr indent="0" lvl="0" marL="0" rtl="0" algn="l">
              <a:spcBef>
                <a:spcPts val="1000"/>
              </a:spcBef>
              <a:spcAft>
                <a:spcPts val="0"/>
              </a:spcAft>
              <a:buNone/>
            </a:pPr>
            <a:r>
              <a:rPr lang="en-US"/>
              <a:t>o Method: A baseline heart rate is assessed by listening and counting FHR between</a:t>
            </a:r>
            <a:endParaRPr/>
          </a:p>
          <a:p>
            <a:pPr indent="0" lvl="0" marL="0" rtl="0" algn="l">
              <a:spcBef>
                <a:spcPts val="1000"/>
              </a:spcBef>
              <a:spcAft>
                <a:spcPts val="0"/>
              </a:spcAft>
              <a:buNone/>
            </a:pPr>
            <a:r>
              <a:rPr lang="en-US"/>
              <a:t>uterine contractions</a:t>
            </a:r>
            <a:endParaRPr/>
          </a:p>
          <a:p>
            <a:pPr indent="0" lvl="0" marL="0" rtl="0" algn="l">
              <a:spcBef>
                <a:spcPts val="1000"/>
              </a:spcBef>
              <a:spcAft>
                <a:spcPts val="0"/>
              </a:spcAft>
              <a:buNone/>
            </a:pPr>
            <a:r>
              <a:rPr lang="en-US"/>
              <a:t>o FHR is counted for 60 seconds. And is assessed at least every 30 minutes in the first</a:t>
            </a:r>
            <a:endParaRPr/>
          </a:p>
          <a:p>
            <a:pPr indent="0" lvl="0" marL="0" rtl="0" algn="l">
              <a:spcBef>
                <a:spcPts val="1000"/>
              </a:spcBef>
              <a:spcAft>
                <a:spcPts val="0"/>
              </a:spcAft>
              <a:buNone/>
            </a:pPr>
            <a:r>
              <a:rPr lang="en-US"/>
              <a:t>stage of labor and every 15 minutes in the second stage.</a:t>
            </a:r>
            <a:endParaRPr/>
          </a:p>
          <a:p>
            <a:pPr indent="0" lvl="0" marL="0" rtl="0" algn="l">
              <a:spcBef>
                <a:spcPts val="1000"/>
              </a:spcBef>
              <a:spcAft>
                <a:spcPts val="0"/>
              </a:spcAft>
              <a:buNone/>
            </a:pPr>
            <a:r>
              <a:rPr lang="en-US"/>
              <a:t>o If abnormal, EFM is recommended</a:t>
            </a:r>
            <a:endParaRPr/>
          </a:p>
          <a:p>
            <a:pPr indent="0" lvl="0" marL="0" rtl="0" algn="l">
              <a:spcBef>
                <a:spcPts val="1000"/>
              </a:spcBef>
              <a:spcAft>
                <a:spcPts val="0"/>
              </a:spcAft>
              <a:buNone/>
            </a:pPr>
            <a:r>
              <a:rPr b="1" lang="en-US" sz="3200"/>
              <a:t>❖Electronic fetal heart monitoring</a:t>
            </a:r>
            <a:endParaRPr b="1" sz="3200"/>
          </a:p>
          <a:p>
            <a:pPr indent="0" lvl="0" marL="0" rtl="0" algn="l">
              <a:spcBef>
                <a:spcPts val="1000"/>
              </a:spcBef>
              <a:spcAft>
                <a:spcPts val="0"/>
              </a:spcAft>
              <a:buNone/>
            </a:pPr>
            <a:r>
              <a:rPr lang="en-US"/>
              <a:t>o Indication: all situations where there is a high risk of fetal hypoxia/acidosis, also</a:t>
            </a:r>
            <a:endParaRPr/>
          </a:p>
          <a:p>
            <a:pPr indent="0" lvl="0" marL="0" rtl="0" algn="l">
              <a:spcBef>
                <a:spcPts val="1000"/>
              </a:spcBef>
              <a:spcAft>
                <a:spcPts val="0"/>
              </a:spcAft>
              <a:buNone/>
            </a:pPr>
            <a:r>
              <a:rPr lang="en-US"/>
              <a:t>when abnormalities are detected during intermittent fetal auscultation</a:t>
            </a:r>
            <a:endParaRPr/>
          </a:p>
          <a:p>
            <a:pPr indent="0" lvl="0" marL="0" rtl="0" algn="l">
              <a:spcBef>
                <a:spcPts val="1000"/>
              </a:spcBef>
              <a:spcAft>
                <a:spcPts val="0"/>
              </a:spcAft>
              <a:buNone/>
            </a:pPr>
            <a:r>
              <a:rPr lang="en-US"/>
              <a:t>o The electronic FHR monitor is a device with two components. One establishes the</a:t>
            </a:r>
            <a:endParaRPr/>
          </a:p>
          <a:p>
            <a:pPr indent="0" lvl="0" marL="0" rtl="0" algn="l">
              <a:spcBef>
                <a:spcPts val="1000"/>
              </a:spcBef>
              <a:spcAft>
                <a:spcPts val="0"/>
              </a:spcAft>
              <a:buNone/>
            </a:pPr>
            <a:r>
              <a:rPr lang="en-US"/>
              <a:t>FHR, and the other measures uterine contractions</a:t>
            </a:r>
            <a:endParaRPr/>
          </a:p>
          <a:p>
            <a:pPr indent="0" lvl="0" marL="0" rtl="0" algn="l">
              <a:spcBef>
                <a:spcPts val="1000"/>
              </a:spcBef>
              <a:spcAft>
                <a:spcPts val="0"/>
              </a:spcAft>
              <a:buNone/>
            </a:pPr>
            <a:r>
              <a:rPr lang="en-US"/>
              <a:t>o CTG has been shown to decrease the occurrence of neonatal seizures.</a:t>
            </a:r>
            <a:endParaRPr/>
          </a:p>
          <a:p>
            <a:pPr indent="0" lvl="0" marL="0" rtl="0" algn="l">
              <a:spcBef>
                <a:spcPts val="1000"/>
              </a:spcBef>
              <a:spcAft>
                <a:spcPts val="0"/>
              </a:spcAft>
              <a:buNone/>
            </a:pPr>
            <a:r>
              <a:rPr lang="en-US"/>
              <a:t>o EFM may be performed with an external or internal monitor</a:t>
            </a:r>
            <a:endParaRPr/>
          </a:p>
        </p:txBody>
      </p:sp>
    </p:spTree>
  </p:cSld>
  <p:clrMapOvr>
    <a:masterClrMapping/>
  </p:clrMapOvr>
</p:sld>
</file>

<file path=ppt/slides/slide4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7" name="Shape 3477"/>
        <p:cNvGrpSpPr/>
        <p:nvPr/>
      </p:nvGrpSpPr>
      <p:grpSpPr>
        <a:xfrm>
          <a:off x="0" y="0"/>
          <a:ext cx="0" cy="0"/>
          <a:chOff x="0" y="0"/>
          <a:chExt cx="0" cy="0"/>
        </a:xfrm>
      </p:grpSpPr>
      <p:sp>
        <p:nvSpPr>
          <p:cNvPr id="3478" name="Google Shape;3478;g73e5d8886a6e2c6c_30"/>
          <p:cNvSpPr txBox="1"/>
          <p:nvPr>
            <p:ph type="title"/>
          </p:nvPr>
        </p:nvSpPr>
        <p:spPr>
          <a:xfrm>
            <a:off x="838200" y="365125"/>
            <a:ext cx="10515600" cy="762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Interpretation of electronic fetal monitoring</a:t>
            </a:r>
            <a:endParaRPr/>
          </a:p>
        </p:txBody>
      </p:sp>
      <p:sp>
        <p:nvSpPr>
          <p:cNvPr id="3479" name="Google Shape;3479;g73e5d8886a6e2c6c_30"/>
          <p:cNvSpPr txBox="1"/>
          <p:nvPr>
            <p:ph idx="1" type="body"/>
          </p:nvPr>
        </p:nvSpPr>
        <p:spPr>
          <a:xfrm>
            <a:off x="838200" y="1305026"/>
            <a:ext cx="10515600" cy="4872000"/>
          </a:xfrm>
          <a:prstGeom prst="rect">
            <a:avLst/>
          </a:prstGeom>
        </p:spPr>
        <p:txBody>
          <a:bodyPr anchorCtr="0" anchor="t" bIns="45700" lIns="91425" spcFirstLastPara="1" rIns="91425" wrap="square" tIns="45700">
            <a:normAutofit fontScale="70000" lnSpcReduction="20000"/>
          </a:bodyPr>
          <a:lstStyle/>
          <a:p>
            <a:pPr indent="0" lvl="0" marL="0" rtl="0" algn="l">
              <a:spcBef>
                <a:spcPts val="1000"/>
              </a:spcBef>
              <a:spcAft>
                <a:spcPts val="0"/>
              </a:spcAft>
              <a:buNone/>
            </a:pPr>
            <a:r>
              <a:rPr b="1" lang="en-US" sz="2900"/>
              <a:t>❖Assessment of uterine contractions</a:t>
            </a:r>
            <a:endParaRPr b="1" sz="2900"/>
          </a:p>
          <a:p>
            <a:pPr indent="0" lvl="0" marL="0" rtl="0" algn="l">
              <a:spcBef>
                <a:spcPts val="1000"/>
              </a:spcBef>
              <a:spcAft>
                <a:spcPts val="0"/>
              </a:spcAft>
              <a:buNone/>
            </a:pPr>
            <a:r>
              <a:rPr lang="en-US"/>
              <a:t>o Resting tone: The lowest intrauterine pressure between contractions</a:t>
            </a:r>
            <a:endParaRPr/>
          </a:p>
          <a:p>
            <a:pPr indent="0" lvl="0" marL="0" rtl="0" algn="l">
              <a:spcBef>
                <a:spcPts val="1000"/>
              </a:spcBef>
              <a:spcAft>
                <a:spcPts val="0"/>
              </a:spcAft>
              <a:buNone/>
            </a:pPr>
            <a:r>
              <a:rPr lang="en-US"/>
              <a:t>o Normal resting tone is 5-10 mmHg, but during labor it may rise to 10-15 mmHg</a:t>
            </a:r>
            <a:endParaRPr/>
          </a:p>
          <a:p>
            <a:pPr indent="0" lvl="0" marL="0" rtl="0" algn="l">
              <a:spcBef>
                <a:spcPts val="1000"/>
              </a:spcBef>
              <a:spcAft>
                <a:spcPts val="0"/>
              </a:spcAft>
              <a:buNone/>
            </a:pPr>
            <a:r>
              <a:rPr lang="en-US"/>
              <a:t>o Pressure during contractions rises to ~25-100 mmHg (varies with stage)</a:t>
            </a:r>
            <a:endParaRPr/>
          </a:p>
          <a:p>
            <a:pPr indent="0" lvl="0" marL="0" rtl="0" algn="l">
              <a:spcBef>
                <a:spcPts val="1000"/>
              </a:spcBef>
              <a:spcAft>
                <a:spcPts val="0"/>
              </a:spcAft>
              <a:buNone/>
            </a:pPr>
            <a:r>
              <a:rPr lang="en-US"/>
              <a:t>o A resting pressure above 20 mmHg causes decreased uterine perfusion</a:t>
            </a:r>
            <a:endParaRPr/>
          </a:p>
          <a:p>
            <a:pPr indent="0" lvl="0" marL="0" rtl="0" algn="l">
              <a:spcBef>
                <a:spcPts val="1000"/>
              </a:spcBef>
              <a:spcAft>
                <a:spcPts val="0"/>
              </a:spcAft>
              <a:buNone/>
            </a:pPr>
            <a:r>
              <a:t/>
            </a:r>
            <a:endParaRPr/>
          </a:p>
          <a:p>
            <a:pPr indent="0" lvl="0" marL="0" rtl="0" algn="l">
              <a:spcBef>
                <a:spcPts val="1000"/>
              </a:spcBef>
              <a:spcAft>
                <a:spcPts val="0"/>
              </a:spcAft>
              <a:buNone/>
            </a:pPr>
            <a:r>
              <a:rPr b="1" lang="en-US" sz="3200"/>
              <a:t>❖Assessment of fetal heart rate</a:t>
            </a:r>
            <a:endParaRPr b="1" sz="3200"/>
          </a:p>
          <a:p>
            <a:pPr indent="0" lvl="0" marL="0" rtl="0" algn="l">
              <a:spcBef>
                <a:spcPts val="1000"/>
              </a:spcBef>
              <a:spcAft>
                <a:spcPts val="0"/>
              </a:spcAft>
              <a:buNone/>
            </a:pPr>
            <a:r>
              <a:rPr lang="en-US"/>
              <a:t>o Baseline FHR is the approximate mean FHR rounded to 5bpm during a 10-minute</a:t>
            </a:r>
            <a:endParaRPr/>
          </a:p>
          <a:p>
            <a:pPr indent="0" lvl="0" marL="0" rtl="0" algn="l">
              <a:spcBef>
                <a:spcPts val="1000"/>
              </a:spcBef>
              <a:spcAft>
                <a:spcPts val="0"/>
              </a:spcAft>
              <a:buNone/>
            </a:pPr>
            <a:r>
              <a:rPr lang="en-US"/>
              <a:t>segment</a:t>
            </a:r>
            <a:endParaRPr/>
          </a:p>
          <a:p>
            <a:pPr indent="0" lvl="0" marL="0" rtl="0" algn="l">
              <a:spcBef>
                <a:spcPts val="1000"/>
              </a:spcBef>
              <a:spcAft>
                <a:spcPts val="0"/>
              </a:spcAft>
              <a:buNone/>
            </a:pPr>
            <a:r>
              <a:rPr lang="en-US"/>
              <a:t>o Normal baseline rate is between 110 and 160 bpm</a:t>
            </a:r>
            <a:endParaRPr/>
          </a:p>
          <a:p>
            <a:pPr indent="0" lvl="0" marL="0" rtl="0" algn="l">
              <a:spcBef>
                <a:spcPts val="1000"/>
              </a:spcBef>
              <a:spcAft>
                <a:spcPts val="0"/>
              </a:spcAft>
              <a:buNone/>
            </a:pPr>
            <a:r>
              <a:rPr lang="en-US"/>
              <a:t>o Values between 100 and 110 bpm may occur in normal fetuses, especially in</a:t>
            </a:r>
            <a:endParaRPr/>
          </a:p>
          <a:p>
            <a:pPr indent="0" lvl="0" marL="0" rtl="0" algn="l">
              <a:spcBef>
                <a:spcPts val="1000"/>
              </a:spcBef>
              <a:spcAft>
                <a:spcPts val="0"/>
              </a:spcAft>
              <a:buNone/>
            </a:pPr>
            <a:r>
              <a:rPr lang="en-US"/>
              <a:t>postdate pregnancies</a:t>
            </a:r>
            <a:endParaRPr/>
          </a:p>
          <a:p>
            <a:pPr indent="0" lvl="0" marL="0" rtl="0" algn="l">
              <a:spcBef>
                <a:spcPts val="1000"/>
              </a:spcBef>
              <a:spcAft>
                <a:spcPts val="0"/>
              </a:spcAft>
              <a:buNone/>
            </a:pPr>
            <a:r>
              <a:rPr lang="en-US"/>
              <a:t>o Tachycardia: A baseline value above 160 bpm lasting more than 10 minutes</a:t>
            </a:r>
            <a:endParaRPr/>
          </a:p>
          <a:p>
            <a:pPr indent="0" lvl="0" marL="0" rtl="0" algn="l">
              <a:spcBef>
                <a:spcPts val="1000"/>
              </a:spcBef>
              <a:spcAft>
                <a:spcPts val="0"/>
              </a:spcAft>
              <a:buNone/>
            </a:pPr>
            <a:r>
              <a:rPr lang="en-US"/>
              <a:t>o Bradycardia: A baseline value below 110 bpm lasting more than 10 minutes</a:t>
            </a:r>
            <a:endParaRPr/>
          </a:p>
        </p:txBody>
      </p:sp>
    </p:spTree>
  </p:cSld>
  <p:clrMapOvr>
    <a:masterClrMapping/>
  </p:clrMapOvr>
</p:sld>
</file>

<file path=ppt/slides/slide4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4" name="Shape 3484"/>
        <p:cNvGrpSpPr/>
        <p:nvPr/>
      </p:nvGrpSpPr>
      <p:grpSpPr>
        <a:xfrm>
          <a:off x="0" y="0"/>
          <a:ext cx="0" cy="0"/>
          <a:chOff x="0" y="0"/>
          <a:chExt cx="0" cy="0"/>
        </a:xfrm>
      </p:grpSpPr>
      <p:sp>
        <p:nvSpPr>
          <p:cNvPr id="3485" name="Google Shape;3485;g73e5d8886a6e2c6c_36"/>
          <p:cNvSpPr txBox="1"/>
          <p:nvPr>
            <p:ph type="title"/>
          </p:nvPr>
        </p:nvSpPr>
        <p:spPr>
          <a:xfrm>
            <a:off x="838200" y="365125"/>
            <a:ext cx="10515600" cy="762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Assessment of fetal heart rate</a:t>
            </a:r>
            <a:endParaRPr/>
          </a:p>
        </p:txBody>
      </p:sp>
      <p:sp>
        <p:nvSpPr>
          <p:cNvPr id="3486" name="Google Shape;3486;g73e5d8886a6e2c6c_36"/>
          <p:cNvSpPr txBox="1"/>
          <p:nvPr>
            <p:ph idx="1" type="body"/>
          </p:nvPr>
        </p:nvSpPr>
        <p:spPr>
          <a:xfrm>
            <a:off x="838200" y="1305026"/>
            <a:ext cx="10515600" cy="4872000"/>
          </a:xfrm>
          <a:prstGeom prst="rect">
            <a:avLst/>
          </a:prstGeom>
        </p:spPr>
        <p:txBody>
          <a:bodyPr anchorCtr="0" anchor="t" bIns="45700" lIns="91425" spcFirstLastPara="1" rIns="91425" wrap="square" tIns="45700">
            <a:normAutofit fontScale="92500" lnSpcReduction="20000"/>
          </a:bodyPr>
          <a:lstStyle/>
          <a:p>
            <a:pPr indent="0" lvl="0" marL="0" rtl="0" algn="l">
              <a:spcBef>
                <a:spcPts val="1000"/>
              </a:spcBef>
              <a:spcAft>
                <a:spcPts val="0"/>
              </a:spcAft>
              <a:buNone/>
            </a:pPr>
            <a:r>
              <a:rPr lang="en-US"/>
              <a:t>❖Baseline variability refers to the fluctuations in the baseline FHR</a:t>
            </a:r>
            <a:endParaRPr/>
          </a:p>
          <a:p>
            <a:pPr indent="0" lvl="0" marL="0" rtl="0" algn="l">
              <a:spcBef>
                <a:spcPts val="1000"/>
              </a:spcBef>
              <a:spcAft>
                <a:spcPts val="0"/>
              </a:spcAft>
              <a:buNone/>
            </a:pPr>
            <a:r>
              <a:rPr lang="en-US"/>
              <a:t>❖Evaluated as the average bandwidth amplitude of the signal in 1-minute</a:t>
            </a:r>
            <a:endParaRPr/>
          </a:p>
          <a:p>
            <a:pPr indent="0" lvl="0" marL="0" rtl="0" algn="l">
              <a:spcBef>
                <a:spcPts val="1000"/>
              </a:spcBef>
              <a:spcAft>
                <a:spcPts val="0"/>
              </a:spcAft>
              <a:buNone/>
            </a:pPr>
            <a:r>
              <a:rPr lang="en-US"/>
              <a:t>segments</a:t>
            </a:r>
            <a:endParaRPr/>
          </a:p>
          <a:p>
            <a:pPr indent="0" lvl="0" marL="0" rtl="0" algn="l">
              <a:spcBef>
                <a:spcPts val="1000"/>
              </a:spcBef>
              <a:spcAft>
                <a:spcPts val="0"/>
              </a:spcAft>
              <a:buNone/>
            </a:pPr>
            <a:r>
              <a:rPr lang="en-US"/>
              <a:t>o Take 1 minute from the CTG without any acceleration or deceleration</a:t>
            </a:r>
            <a:endParaRPr/>
          </a:p>
          <a:p>
            <a:pPr indent="0" lvl="0" marL="0" rtl="0" algn="l">
              <a:spcBef>
                <a:spcPts val="1000"/>
              </a:spcBef>
              <a:spcAft>
                <a:spcPts val="0"/>
              </a:spcAft>
              <a:buNone/>
            </a:pPr>
            <a:r>
              <a:rPr lang="en-US"/>
              <a:t>o Subtract the highest value from the lowest value</a:t>
            </a:r>
            <a:endParaRPr/>
          </a:p>
          <a:p>
            <a:pPr indent="0" lvl="0" marL="0" rtl="0" algn="l">
              <a:spcBef>
                <a:spcPts val="1000"/>
              </a:spcBef>
              <a:spcAft>
                <a:spcPts val="0"/>
              </a:spcAft>
              <a:buNone/>
            </a:pPr>
            <a:r>
              <a:rPr lang="en-US"/>
              <a:t>❖Normal variability of 5−25 bpm</a:t>
            </a:r>
            <a:endParaRPr/>
          </a:p>
          <a:p>
            <a:pPr indent="0" lvl="0" marL="0" rtl="0" algn="l">
              <a:spcBef>
                <a:spcPts val="1000"/>
              </a:spcBef>
              <a:spcAft>
                <a:spcPts val="0"/>
              </a:spcAft>
              <a:buNone/>
            </a:pPr>
            <a:r>
              <a:rPr lang="en-US"/>
              <a:t>o Less than 5 bpm minimal</a:t>
            </a:r>
            <a:endParaRPr/>
          </a:p>
          <a:p>
            <a:pPr indent="0" lvl="0" marL="0" rtl="0" algn="l">
              <a:spcBef>
                <a:spcPts val="1000"/>
              </a:spcBef>
              <a:spcAft>
                <a:spcPts val="0"/>
              </a:spcAft>
              <a:buNone/>
            </a:pPr>
            <a:r>
              <a:rPr lang="en-US"/>
              <a:t>o 5 to 25 bpm moderate</a:t>
            </a:r>
            <a:endParaRPr/>
          </a:p>
          <a:p>
            <a:pPr indent="0" lvl="0" marL="0" rtl="0" algn="l">
              <a:spcBef>
                <a:spcPts val="1000"/>
              </a:spcBef>
              <a:spcAft>
                <a:spcPts val="0"/>
              </a:spcAft>
              <a:buNone/>
            </a:pPr>
            <a:r>
              <a:rPr lang="en-US"/>
              <a:t>o &gt; 25 bpm marked</a:t>
            </a:r>
            <a:endParaRPr/>
          </a:p>
          <a:p>
            <a:pPr indent="0" lvl="0" marL="0" rtl="0" algn="l">
              <a:spcBef>
                <a:spcPts val="1000"/>
              </a:spcBef>
              <a:spcAft>
                <a:spcPts val="0"/>
              </a:spcAft>
              <a:buNone/>
            </a:pPr>
            <a:r>
              <a:rPr lang="en-US"/>
              <a:t>❖Hypoxia and acidosis, fetal sleep, medications, (e.g., narcotics, sedatives,</a:t>
            </a:r>
            <a:endParaRPr/>
          </a:p>
          <a:p>
            <a:pPr indent="0" lvl="0" marL="0" rtl="0" algn="l">
              <a:spcBef>
                <a:spcPts val="1000"/>
              </a:spcBef>
              <a:spcAft>
                <a:spcPts val="0"/>
              </a:spcAft>
              <a:buNone/>
            </a:pPr>
            <a:r>
              <a:rPr lang="en-US"/>
              <a:t>b-blockers, betamethasone), prematurity, fetal tachycardia, and congenital</a:t>
            </a:r>
            <a:endParaRPr/>
          </a:p>
          <a:p>
            <a:pPr indent="0" lvl="0" marL="0" rtl="0" algn="l">
              <a:spcBef>
                <a:spcPts val="1000"/>
              </a:spcBef>
              <a:spcAft>
                <a:spcPts val="0"/>
              </a:spcAft>
              <a:buNone/>
            </a:pPr>
            <a:r>
              <a:rPr lang="en-US"/>
              <a:t>anomalies decrease FHR variability</a:t>
            </a:r>
            <a:endParaRPr/>
          </a:p>
        </p:txBody>
      </p:sp>
    </p:spTree>
  </p:cSld>
  <p:clrMapOvr>
    <a:masterClrMapping/>
  </p:clrMapOvr>
</p:sld>
</file>

<file path=ppt/slides/slide4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1" name="Shape 3491"/>
        <p:cNvGrpSpPr/>
        <p:nvPr/>
      </p:nvGrpSpPr>
      <p:grpSpPr>
        <a:xfrm>
          <a:off x="0" y="0"/>
          <a:ext cx="0" cy="0"/>
          <a:chOff x="0" y="0"/>
          <a:chExt cx="0" cy="0"/>
        </a:xfrm>
      </p:grpSpPr>
      <p:sp>
        <p:nvSpPr>
          <p:cNvPr id="3492" name="Google Shape;3492;g73e5d8886a6e2c6c_42"/>
          <p:cNvSpPr txBox="1"/>
          <p:nvPr>
            <p:ph type="title"/>
          </p:nvPr>
        </p:nvSpPr>
        <p:spPr>
          <a:xfrm>
            <a:off x="838200" y="365125"/>
            <a:ext cx="10515600" cy="762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t/>
            </a:r>
            <a:endParaRPr/>
          </a:p>
        </p:txBody>
      </p:sp>
      <p:sp>
        <p:nvSpPr>
          <p:cNvPr id="3493" name="Google Shape;3493;g73e5d8886a6e2c6c_42"/>
          <p:cNvSpPr txBox="1"/>
          <p:nvPr>
            <p:ph idx="1" type="body"/>
          </p:nvPr>
        </p:nvSpPr>
        <p:spPr>
          <a:xfrm>
            <a:off x="838200" y="1305026"/>
            <a:ext cx="10515600" cy="48720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3494" name="Google Shape;3494;g73e5d8886a6e2c6c_42"/>
          <p:cNvPicPr preferRelativeResize="0"/>
          <p:nvPr/>
        </p:nvPicPr>
        <p:blipFill rotWithShape="1">
          <a:blip r:embed="rId3">
            <a:alphaModFix/>
          </a:blip>
          <a:srcRect b="21102" l="5541" r="6639" t="21131"/>
          <a:stretch/>
        </p:blipFill>
        <p:spPr>
          <a:xfrm>
            <a:off x="710750" y="287025"/>
            <a:ext cx="11082301" cy="5467273"/>
          </a:xfrm>
          <a:prstGeom prst="rect">
            <a:avLst/>
          </a:prstGeom>
          <a:noFill/>
          <a:ln>
            <a:noFill/>
          </a:ln>
        </p:spPr>
      </p:pic>
    </p:spTree>
  </p:cSld>
  <p:clrMapOvr>
    <a:masterClrMapping/>
  </p:clrMapOvr>
</p:sld>
</file>

<file path=ppt/slides/slide4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9" name="Shape 3499"/>
        <p:cNvGrpSpPr/>
        <p:nvPr/>
      </p:nvGrpSpPr>
      <p:grpSpPr>
        <a:xfrm>
          <a:off x="0" y="0"/>
          <a:ext cx="0" cy="0"/>
          <a:chOff x="0" y="0"/>
          <a:chExt cx="0" cy="0"/>
        </a:xfrm>
      </p:grpSpPr>
      <p:sp>
        <p:nvSpPr>
          <p:cNvPr id="3500" name="Google Shape;3500;g201ae6d123f0a713_1"/>
          <p:cNvSpPr txBox="1"/>
          <p:nvPr>
            <p:ph type="title"/>
          </p:nvPr>
        </p:nvSpPr>
        <p:spPr>
          <a:xfrm>
            <a:off x="838200" y="365125"/>
            <a:ext cx="10515600" cy="762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t/>
            </a:r>
            <a:endParaRPr/>
          </a:p>
        </p:txBody>
      </p:sp>
      <p:sp>
        <p:nvSpPr>
          <p:cNvPr id="3501" name="Google Shape;3501;g201ae6d123f0a713_1"/>
          <p:cNvSpPr txBox="1"/>
          <p:nvPr>
            <p:ph idx="1" type="body"/>
          </p:nvPr>
        </p:nvSpPr>
        <p:spPr>
          <a:xfrm>
            <a:off x="838200" y="1305026"/>
            <a:ext cx="10515600" cy="48720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3502" name="Google Shape;3502;g201ae6d123f0a713_1"/>
          <p:cNvPicPr preferRelativeResize="0"/>
          <p:nvPr/>
        </p:nvPicPr>
        <p:blipFill>
          <a:blip r:embed="rId3">
            <a:alphaModFix/>
          </a:blip>
          <a:stretch>
            <a:fillRect/>
          </a:stretch>
        </p:blipFill>
        <p:spPr>
          <a:xfrm>
            <a:off x="0" y="9150"/>
            <a:ext cx="12191999" cy="68397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4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45515E"/>
              </a:buClr>
              <a:buSzPts val="6000"/>
              <a:buFont typeface="Calibri"/>
              <a:buNone/>
            </a:pPr>
            <a:r>
              <a:rPr lang="en-US"/>
              <a:t>Abnormal labor</a:t>
            </a:r>
            <a:endParaRPr/>
          </a:p>
        </p:txBody>
      </p:sp>
      <p:sp>
        <p:nvSpPr>
          <p:cNvPr id="472" name="Google Shape;472;p4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45515E"/>
              </a:buClr>
              <a:buSzPts val="3600"/>
              <a:buNone/>
            </a:pPr>
            <a:r>
              <a:rPr lang="en-US" sz="3600"/>
              <a:t>Prolonged, Obstructed and Precipitate Labor</a:t>
            </a:r>
            <a:endParaRPr/>
          </a:p>
        </p:txBody>
      </p:sp>
    </p:spTree>
  </p:cSld>
  <p:clrMapOvr>
    <a:masterClrMapping/>
  </p:clrMapOvr>
</p:sld>
</file>

<file path=ppt/slides/slide4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7" name="Shape 3507"/>
        <p:cNvGrpSpPr/>
        <p:nvPr/>
      </p:nvGrpSpPr>
      <p:grpSpPr>
        <a:xfrm>
          <a:off x="0" y="0"/>
          <a:ext cx="0" cy="0"/>
          <a:chOff x="0" y="0"/>
          <a:chExt cx="0" cy="0"/>
        </a:xfrm>
      </p:grpSpPr>
      <p:pic>
        <p:nvPicPr>
          <p:cNvPr id="3508" name="Google Shape;3508;g201ae6d123f0a713_20"/>
          <p:cNvPicPr preferRelativeResize="0"/>
          <p:nvPr/>
        </p:nvPicPr>
        <p:blipFill>
          <a:blip r:embed="rId3">
            <a:alphaModFix/>
          </a:blip>
          <a:stretch>
            <a:fillRect/>
          </a:stretch>
        </p:blipFill>
        <p:spPr>
          <a:xfrm>
            <a:off x="152400" y="152400"/>
            <a:ext cx="11887198" cy="6438131"/>
          </a:xfrm>
          <a:prstGeom prst="rect">
            <a:avLst/>
          </a:prstGeom>
          <a:noFill/>
          <a:ln>
            <a:noFill/>
          </a:ln>
        </p:spPr>
      </p:pic>
    </p:spTree>
  </p:cSld>
  <p:clrMapOvr>
    <a:masterClrMapping/>
  </p:clrMapOvr>
</p:sld>
</file>

<file path=ppt/slides/slide4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2" name="Shape 3512"/>
        <p:cNvGrpSpPr/>
        <p:nvPr/>
      </p:nvGrpSpPr>
      <p:grpSpPr>
        <a:xfrm>
          <a:off x="0" y="0"/>
          <a:ext cx="0" cy="0"/>
          <a:chOff x="0" y="0"/>
          <a:chExt cx="0" cy="0"/>
        </a:xfrm>
      </p:grpSpPr>
      <p:sp>
        <p:nvSpPr>
          <p:cNvPr id="3513" name="Google Shape;3513;p400"/>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1    </a:t>
            </a:r>
            <a:endParaRPr/>
          </a:p>
        </p:txBody>
      </p:sp>
      <p:sp>
        <p:nvSpPr>
          <p:cNvPr id="3514" name="Google Shape;3514;p400"/>
          <p:cNvSpPr txBox="1"/>
          <p:nvPr>
            <p:ph idx="1" type="body"/>
          </p:nvPr>
        </p:nvSpPr>
        <p:spPr>
          <a:xfrm>
            <a:off x="838200" y="1305026"/>
            <a:ext cx="10515600" cy="4871938"/>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rgbClr val="45515E"/>
              </a:buClr>
              <a:buSzPct val="100000"/>
              <a:buNone/>
            </a:pPr>
            <a:r>
              <a:rPr lang="en-US"/>
              <a:t>39 weeks gestation came with ROM 4 hours ago.</a:t>
            </a:r>
            <a:endParaRPr/>
          </a:p>
          <a:p>
            <a:pPr indent="-228600" lvl="0" marL="228600" rtl="0" algn="l">
              <a:lnSpc>
                <a:spcPct val="90000"/>
              </a:lnSpc>
              <a:spcBef>
                <a:spcPts val="1000"/>
              </a:spcBef>
              <a:spcAft>
                <a:spcPts val="0"/>
              </a:spcAft>
              <a:buClr>
                <a:srgbClr val="45515E"/>
              </a:buClr>
              <a:buSzPct val="100000"/>
              <a:buChar char="❖"/>
            </a:pPr>
            <a:r>
              <a:rPr lang="en-US"/>
              <a:t>What do you see on CTG ?</a:t>
            </a:r>
            <a:endParaRPr/>
          </a:p>
          <a:p>
            <a:pPr indent="-228600" lvl="1" marL="685800" rtl="0" algn="l">
              <a:lnSpc>
                <a:spcPct val="90000"/>
              </a:lnSpc>
              <a:spcBef>
                <a:spcPts val="500"/>
              </a:spcBef>
              <a:spcAft>
                <a:spcPts val="0"/>
              </a:spcAft>
              <a:buClr>
                <a:srgbClr val="45515E"/>
              </a:buClr>
              <a:buSzPct val="100000"/>
              <a:buChar char="o"/>
            </a:pPr>
            <a:r>
              <a:rPr lang="en-US"/>
              <a:t>Abnormal CTG, fetal tachycardia</a:t>
            </a:r>
            <a:endParaRPr/>
          </a:p>
          <a:p>
            <a:pPr indent="-228600" lvl="0" marL="228600" rtl="0" algn="l">
              <a:lnSpc>
                <a:spcPct val="90000"/>
              </a:lnSpc>
              <a:spcBef>
                <a:spcPts val="1000"/>
              </a:spcBef>
              <a:spcAft>
                <a:spcPts val="0"/>
              </a:spcAft>
              <a:buClr>
                <a:srgbClr val="45515E"/>
              </a:buClr>
              <a:buSzPct val="100000"/>
              <a:buChar char="❖"/>
            </a:pPr>
            <a:r>
              <a:rPr lang="en-US"/>
              <a:t>What is the underlying cause ?</a:t>
            </a:r>
            <a:endParaRPr/>
          </a:p>
          <a:p>
            <a:pPr indent="-228600" lvl="1" marL="685800" rtl="0" algn="l">
              <a:lnSpc>
                <a:spcPct val="90000"/>
              </a:lnSpc>
              <a:spcBef>
                <a:spcPts val="500"/>
              </a:spcBef>
              <a:spcAft>
                <a:spcPts val="0"/>
              </a:spcAft>
              <a:buClr>
                <a:srgbClr val="45515E"/>
              </a:buClr>
              <a:buSzPct val="100000"/>
              <a:buChar char="o"/>
            </a:pPr>
            <a:r>
              <a:rPr lang="en-US"/>
              <a:t>Chorioamnionitis</a:t>
            </a:r>
            <a:endParaRPr/>
          </a:p>
          <a:p>
            <a:pPr indent="-228600" lvl="0" marL="228600" rtl="0" algn="l">
              <a:lnSpc>
                <a:spcPct val="90000"/>
              </a:lnSpc>
              <a:spcBef>
                <a:spcPts val="1000"/>
              </a:spcBef>
              <a:spcAft>
                <a:spcPts val="0"/>
              </a:spcAft>
              <a:buClr>
                <a:srgbClr val="45515E"/>
              </a:buClr>
              <a:buSzPct val="100000"/>
              <a:buChar char="❖"/>
            </a:pPr>
            <a:r>
              <a:rPr lang="en-US"/>
              <a:t>What other clinical findings might</a:t>
            </a:r>
            <a:endParaRPr/>
          </a:p>
          <a:p>
            <a:pPr indent="0" lvl="0" marL="0" rtl="0" algn="l">
              <a:lnSpc>
                <a:spcPct val="90000"/>
              </a:lnSpc>
              <a:spcBef>
                <a:spcPts val="1000"/>
              </a:spcBef>
              <a:spcAft>
                <a:spcPts val="0"/>
              </a:spcAft>
              <a:buClr>
                <a:srgbClr val="45515E"/>
              </a:buClr>
              <a:buSzPct val="100000"/>
              <a:buNone/>
            </a:pPr>
            <a:r>
              <a:rPr lang="en-US"/>
              <a:t>    support your diagnosis ?</a:t>
            </a:r>
            <a:endParaRPr/>
          </a:p>
          <a:p>
            <a:pPr indent="-228600" lvl="1" marL="685800" rtl="0" algn="l">
              <a:lnSpc>
                <a:spcPct val="90000"/>
              </a:lnSpc>
              <a:spcBef>
                <a:spcPts val="500"/>
              </a:spcBef>
              <a:spcAft>
                <a:spcPts val="0"/>
              </a:spcAft>
              <a:buClr>
                <a:srgbClr val="45515E"/>
              </a:buClr>
              <a:buSzPct val="100000"/>
              <a:buChar char="o"/>
            </a:pPr>
            <a:r>
              <a:rPr lang="en-US"/>
              <a:t>Fever , abnormal vaginal discharge ?</a:t>
            </a:r>
            <a:endParaRPr/>
          </a:p>
          <a:p>
            <a:pPr indent="-228600" lvl="0" marL="228600" rtl="0" algn="l">
              <a:lnSpc>
                <a:spcPct val="90000"/>
              </a:lnSpc>
              <a:spcBef>
                <a:spcPts val="1000"/>
              </a:spcBef>
              <a:spcAft>
                <a:spcPts val="0"/>
              </a:spcAft>
              <a:buClr>
                <a:srgbClr val="45515E"/>
              </a:buClr>
              <a:buSzPct val="100000"/>
              <a:buChar char="❖"/>
            </a:pPr>
            <a:r>
              <a:rPr lang="en-US"/>
              <a:t>How to manage ?</a:t>
            </a:r>
            <a:endParaRPr/>
          </a:p>
          <a:p>
            <a:pPr indent="-228600" lvl="1" marL="685800" rtl="0" algn="l">
              <a:lnSpc>
                <a:spcPct val="90000"/>
              </a:lnSpc>
              <a:spcBef>
                <a:spcPts val="500"/>
              </a:spcBef>
              <a:spcAft>
                <a:spcPts val="0"/>
              </a:spcAft>
              <a:buClr>
                <a:srgbClr val="45515E"/>
              </a:buClr>
              <a:buSzPct val="100000"/>
              <a:buChar char="o"/>
            </a:pPr>
            <a:r>
              <a:rPr lang="en-US"/>
              <a:t>Antibiotic and deliver vaginally</a:t>
            </a:r>
            <a:endParaRPr/>
          </a:p>
          <a:p>
            <a:pPr indent="-228600" lvl="0" marL="228600" rtl="0" algn="l">
              <a:lnSpc>
                <a:spcPct val="90000"/>
              </a:lnSpc>
              <a:spcBef>
                <a:spcPts val="1000"/>
              </a:spcBef>
              <a:spcAft>
                <a:spcPts val="0"/>
              </a:spcAft>
              <a:buClr>
                <a:srgbClr val="45515E"/>
              </a:buClr>
              <a:buSzPct val="100000"/>
              <a:buChar char="❖"/>
            </a:pPr>
            <a:r>
              <a:rPr lang="en-US"/>
              <a:t>Mention 2 complications ?</a:t>
            </a:r>
            <a:endParaRPr/>
          </a:p>
          <a:p>
            <a:pPr indent="-228600" lvl="1" marL="685800" rtl="0" algn="l">
              <a:lnSpc>
                <a:spcPct val="90000"/>
              </a:lnSpc>
              <a:spcBef>
                <a:spcPts val="500"/>
              </a:spcBef>
              <a:spcAft>
                <a:spcPts val="0"/>
              </a:spcAft>
              <a:buClr>
                <a:srgbClr val="45515E"/>
              </a:buClr>
              <a:buSzPct val="100000"/>
              <a:buChar char="o"/>
            </a:pPr>
            <a:r>
              <a:rPr lang="en-US"/>
              <a:t>Post partum hemorrhage , neonatal sepsist</a:t>
            </a:r>
            <a:endParaRPr/>
          </a:p>
        </p:txBody>
      </p:sp>
      <p:pic>
        <p:nvPicPr>
          <p:cNvPr descr="IMG_0055.jpeg" id="3515" name="Google Shape;3515;p400"/>
          <p:cNvPicPr preferRelativeResize="0"/>
          <p:nvPr/>
        </p:nvPicPr>
        <p:blipFill rotWithShape="1">
          <a:blip r:embed="rId3">
            <a:alphaModFix/>
          </a:blip>
          <a:srcRect b="54000" l="17990" r="0" t="0"/>
          <a:stretch/>
        </p:blipFill>
        <p:spPr>
          <a:xfrm>
            <a:off x="6589009" y="2054593"/>
            <a:ext cx="5602991" cy="2370159"/>
          </a:xfrm>
          <a:prstGeom prst="rect">
            <a:avLst/>
          </a:prstGeom>
          <a:noFill/>
          <a:ln>
            <a:noFill/>
          </a:ln>
        </p:spPr>
      </p:pic>
    </p:spTree>
  </p:cSld>
  <p:clrMapOvr>
    <a:masterClrMapping/>
  </p:clrMapOvr>
</p:sld>
</file>

<file path=ppt/slides/slide4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9" name="Shape 3519"/>
        <p:cNvGrpSpPr/>
        <p:nvPr/>
      </p:nvGrpSpPr>
      <p:grpSpPr>
        <a:xfrm>
          <a:off x="0" y="0"/>
          <a:ext cx="0" cy="0"/>
          <a:chOff x="0" y="0"/>
          <a:chExt cx="0" cy="0"/>
        </a:xfrm>
      </p:grpSpPr>
      <p:sp>
        <p:nvSpPr>
          <p:cNvPr id="3520" name="Google Shape;3520;p402"/>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2    </a:t>
            </a:r>
            <a:endParaRPr/>
          </a:p>
        </p:txBody>
      </p:sp>
      <p:sp>
        <p:nvSpPr>
          <p:cNvPr id="3521" name="Google Shape;3521;p402"/>
          <p:cNvSpPr txBox="1"/>
          <p:nvPr>
            <p:ph idx="1" type="body"/>
          </p:nvPr>
        </p:nvSpPr>
        <p:spPr>
          <a:xfrm>
            <a:off x="838200" y="1305026"/>
            <a:ext cx="7415645" cy="4871938"/>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rgbClr val="45515E"/>
              </a:buClr>
              <a:buSzPts val="2800"/>
              <a:buNone/>
            </a:pPr>
            <a:r>
              <a:rPr lang="en-US"/>
              <a:t>A 29-year-old G2P1 (previous cesarean section) admitted at 38 weeks of gestation with Labor pain, check her CTG on admission and during the second stage of labor and choose the correct answer</a:t>
            </a:r>
            <a:endParaRPr/>
          </a:p>
          <a:p>
            <a:pPr indent="0" lvl="0" marL="0" rtl="0" algn="l">
              <a:lnSpc>
                <a:spcPct val="90000"/>
              </a:lnSpc>
              <a:spcBef>
                <a:spcPts val="1000"/>
              </a:spcBef>
              <a:spcAft>
                <a:spcPts val="0"/>
              </a:spcAft>
              <a:buClr>
                <a:srgbClr val="45515E"/>
              </a:buClr>
              <a:buSzPts val="2800"/>
              <a:buNone/>
            </a:pPr>
            <a:r>
              <a:rPr lang="en-US"/>
              <a:t>First pic was variable decelerations</a:t>
            </a:r>
            <a:endParaRPr/>
          </a:p>
          <a:p>
            <a:pPr indent="0" lvl="0" marL="0" rtl="0" algn="l">
              <a:lnSpc>
                <a:spcPct val="90000"/>
              </a:lnSpc>
              <a:spcBef>
                <a:spcPts val="1000"/>
              </a:spcBef>
              <a:spcAft>
                <a:spcPts val="0"/>
              </a:spcAft>
              <a:buClr>
                <a:srgbClr val="45515E"/>
              </a:buClr>
              <a:buSzPts val="2800"/>
              <a:buNone/>
            </a:pPr>
            <a:r>
              <a:rPr lang="en-US"/>
              <a:t>Second pic was late decelerations </a:t>
            </a:r>
            <a:endParaRPr/>
          </a:p>
          <a:p>
            <a:pPr indent="0" lvl="0" marL="0" rtl="0" algn="l">
              <a:lnSpc>
                <a:spcPct val="90000"/>
              </a:lnSpc>
              <a:spcBef>
                <a:spcPts val="1000"/>
              </a:spcBef>
              <a:spcAft>
                <a:spcPts val="0"/>
              </a:spcAft>
              <a:buClr>
                <a:srgbClr val="45515E"/>
              </a:buClr>
              <a:buSzPts val="2800"/>
              <a:buNone/>
            </a:pPr>
            <a:r>
              <a:t/>
            </a:r>
            <a:endParaRPr/>
          </a:p>
          <a:p>
            <a:pPr indent="0" lvl="0" marL="0" rtl="0" algn="l">
              <a:lnSpc>
                <a:spcPct val="110000"/>
              </a:lnSpc>
              <a:spcBef>
                <a:spcPts val="0"/>
              </a:spcBef>
              <a:spcAft>
                <a:spcPts val="0"/>
              </a:spcAft>
              <a:buClr>
                <a:srgbClr val="45515E"/>
              </a:buClr>
              <a:buSzPts val="2800"/>
              <a:buNone/>
            </a:pPr>
            <a:r>
              <a:rPr lang="en-US"/>
              <a:t>ANSWER :patients history necessitates continuous fetal heart monitoring </a:t>
            </a:r>
            <a:endParaRPr/>
          </a:p>
          <a:p>
            <a:pPr indent="0" lvl="0" marL="0" rtl="0" algn="l">
              <a:lnSpc>
                <a:spcPct val="110000"/>
              </a:lnSpc>
              <a:spcBef>
                <a:spcPts val="0"/>
              </a:spcBef>
              <a:spcAft>
                <a:spcPts val="0"/>
              </a:spcAft>
              <a:buClr>
                <a:srgbClr val="45515E"/>
              </a:buClr>
              <a:buSzPts val="2800"/>
              <a:buNone/>
            </a:pPr>
            <a:r>
              <a:rPr lang="en-US"/>
              <a:t>during labor </a:t>
            </a:r>
            <a:endParaRPr/>
          </a:p>
        </p:txBody>
      </p:sp>
      <p:pic>
        <p:nvPicPr>
          <p:cNvPr id="3522" name="Google Shape;3522;p402"/>
          <p:cNvPicPr preferRelativeResize="0"/>
          <p:nvPr/>
        </p:nvPicPr>
        <p:blipFill rotWithShape="1">
          <a:blip r:embed="rId3">
            <a:alphaModFix/>
          </a:blip>
          <a:srcRect b="0" l="0" r="0" t="0"/>
          <a:stretch/>
        </p:blipFill>
        <p:spPr>
          <a:xfrm>
            <a:off x="8253845" y="1182234"/>
            <a:ext cx="3099955" cy="2718955"/>
          </a:xfrm>
          <a:prstGeom prst="rect">
            <a:avLst/>
          </a:prstGeom>
          <a:noFill/>
          <a:ln>
            <a:noFill/>
          </a:ln>
        </p:spPr>
      </p:pic>
      <p:pic>
        <p:nvPicPr>
          <p:cNvPr id="3523" name="Google Shape;3523;p402"/>
          <p:cNvPicPr preferRelativeResize="0"/>
          <p:nvPr/>
        </p:nvPicPr>
        <p:blipFill rotWithShape="1">
          <a:blip r:embed="rId4">
            <a:alphaModFix/>
          </a:blip>
          <a:srcRect b="0" l="0" r="0" t="0"/>
          <a:stretch/>
        </p:blipFill>
        <p:spPr>
          <a:xfrm>
            <a:off x="8253854" y="3996448"/>
            <a:ext cx="3938150" cy="2180525"/>
          </a:xfrm>
          <a:prstGeom prst="rect">
            <a:avLst/>
          </a:prstGeom>
          <a:noFill/>
          <a:ln>
            <a:noFill/>
          </a:ln>
        </p:spPr>
      </p:pic>
    </p:spTree>
  </p:cSld>
  <p:clrMapOvr>
    <a:masterClrMapping/>
  </p:clrMapOvr>
</p:sld>
</file>

<file path=ppt/slides/slide4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7" name="Shape 3527"/>
        <p:cNvGrpSpPr/>
        <p:nvPr/>
      </p:nvGrpSpPr>
      <p:grpSpPr>
        <a:xfrm>
          <a:off x="0" y="0"/>
          <a:ext cx="0" cy="0"/>
          <a:chOff x="0" y="0"/>
          <a:chExt cx="0" cy="0"/>
        </a:xfrm>
      </p:grpSpPr>
      <p:sp>
        <p:nvSpPr>
          <p:cNvPr id="3528" name="Google Shape;3528;p403"/>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3   </a:t>
            </a:r>
            <a:endParaRPr/>
          </a:p>
        </p:txBody>
      </p:sp>
      <p:sp>
        <p:nvSpPr>
          <p:cNvPr id="3529" name="Google Shape;3529;p403"/>
          <p:cNvSpPr txBox="1"/>
          <p:nvPr>
            <p:ph idx="1" type="body"/>
          </p:nvPr>
        </p:nvSpPr>
        <p:spPr>
          <a:xfrm>
            <a:off x="838200" y="1305026"/>
            <a:ext cx="10515600" cy="4871938"/>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90000"/>
              </a:lnSpc>
              <a:spcBef>
                <a:spcPts val="0"/>
              </a:spcBef>
              <a:spcAft>
                <a:spcPts val="0"/>
              </a:spcAft>
              <a:buClr>
                <a:srgbClr val="45515E"/>
              </a:buClr>
              <a:buSzPct val="100000"/>
              <a:buNone/>
            </a:pPr>
            <a:r>
              <a:rPr lang="en-US"/>
              <a:t>Occipitolateral at level of ischial spine </a:t>
            </a:r>
            <a:endParaRPr/>
          </a:p>
          <a:p>
            <a:pPr indent="-228600" lvl="0" marL="228600" rtl="0" algn="l">
              <a:lnSpc>
                <a:spcPct val="90000"/>
              </a:lnSpc>
              <a:spcBef>
                <a:spcPts val="1000"/>
              </a:spcBef>
              <a:spcAft>
                <a:spcPts val="0"/>
              </a:spcAft>
              <a:buClr>
                <a:srgbClr val="45515E"/>
              </a:buClr>
              <a:buSzPct val="100000"/>
              <a:buChar char="❖"/>
            </a:pPr>
            <a:r>
              <a:rPr lang="en-US"/>
              <a:t>Mention what you should find in examination?</a:t>
            </a:r>
            <a:endParaRPr/>
          </a:p>
          <a:p>
            <a:pPr indent="-228600" lvl="1" marL="685800" rtl="0" algn="l">
              <a:lnSpc>
                <a:spcPct val="90000"/>
              </a:lnSpc>
              <a:spcBef>
                <a:spcPts val="500"/>
              </a:spcBef>
              <a:spcAft>
                <a:spcPts val="0"/>
              </a:spcAft>
              <a:buClr>
                <a:srgbClr val="45515E"/>
              </a:buClr>
              <a:buSzPct val="100000"/>
              <a:buChar char="o"/>
            </a:pPr>
            <a:r>
              <a:rPr lang="en-US"/>
              <a:t>engaged head , vertex presentation, occipitolateral position, </a:t>
            </a:r>
            <a:endParaRPr/>
          </a:p>
          <a:p>
            <a:pPr indent="-228600" lvl="0" marL="228600" rtl="0" algn="l">
              <a:lnSpc>
                <a:spcPct val="90000"/>
              </a:lnSpc>
              <a:spcBef>
                <a:spcPts val="1000"/>
              </a:spcBef>
              <a:spcAft>
                <a:spcPts val="0"/>
              </a:spcAft>
              <a:buClr>
                <a:srgbClr val="45515E"/>
              </a:buClr>
              <a:buSzPct val="100000"/>
              <a:buChar char="❖"/>
            </a:pPr>
            <a:r>
              <a:rPr lang="en-US"/>
              <a:t>What is the next mechanism of labor at this level?</a:t>
            </a:r>
            <a:endParaRPr/>
          </a:p>
          <a:p>
            <a:pPr indent="-228600" lvl="1" marL="685800" rtl="0" algn="l">
              <a:lnSpc>
                <a:spcPct val="90000"/>
              </a:lnSpc>
              <a:spcBef>
                <a:spcPts val="500"/>
              </a:spcBef>
              <a:spcAft>
                <a:spcPts val="0"/>
              </a:spcAft>
              <a:buClr>
                <a:srgbClr val="45515E"/>
              </a:buClr>
              <a:buSzPct val="100000"/>
              <a:buChar char="o"/>
            </a:pPr>
            <a:r>
              <a:rPr lang="en-US"/>
              <a:t>internal rotation at level of pelvic muscle</a:t>
            </a:r>
            <a:endParaRPr/>
          </a:p>
          <a:p>
            <a:pPr indent="-228600" lvl="0" marL="228600" rtl="0" algn="l">
              <a:lnSpc>
                <a:spcPct val="90000"/>
              </a:lnSpc>
              <a:spcBef>
                <a:spcPts val="1000"/>
              </a:spcBef>
              <a:spcAft>
                <a:spcPts val="0"/>
              </a:spcAft>
              <a:buClr>
                <a:srgbClr val="45515E"/>
              </a:buClr>
              <a:buSzPct val="100000"/>
              <a:buChar char="❖"/>
            </a:pPr>
            <a:r>
              <a:rPr lang="en-US"/>
              <a:t>Does epidural prolong delivery and how?</a:t>
            </a:r>
            <a:endParaRPr/>
          </a:p>
          <a:p>
            <a:pPr indent="-228600" lvl="1" marL="685800" rtl="0" algn="l">
              <a:lnSpc>
                <a:spcPct val="90000"/>
              </a:lnSpc>
              <a:spcBef>
                <a:spcPts val="500"/>
              </a:spcBef>
              <a:spcAft>
                <a:spcPts val="0"/>
              </a:spcAft>
              <a:buClr>
                <a:srgbClr val="45515E"/>
              </a:buClr>
              <a:buSzPct val="100000"/>
              <a:buChar char="o"/>
            </a:pPr>
            <a:r>
              <a:rPr lang="en-US"/>
              <a:t>yes, in the 2nd stage of labor for a primigravid patient the normal duration is 1 hour, with epidural it’s 2 hours</a:t>
            </a:r>
            <a:endParaRPr/>
          </a:p>
          <a:p>
            <a:pPr indent="-228600" lvl="0" marL="228600" rtl="0" algn="l">
              <a:lnSpc>
                <a:spcPct val="90000"/>
              </a:lnSpc>
              <a:spcBef>
                <a:spcPts val="1000"/>
              </a:spcBef>
              <a:spcAft>
                <a:spcPts val="0"/>
              </a:spcAft>
              <a:buClr>
                <a:srgbClr val="45515E"/>
              </a:buClr>
              <a:buSzPct val="100000"/>
              <a:buChar char="❖"/>
            </a:pPr>
            <a:r>
              <a:rPr lang="en-US"/>
              <a:t>If after 1-hour CTG shows recurrent late decelerations, what’s your management?</a:t>
            </a:r>
            <a:endParaRPr/>
          </a:p>
          <a:p>
            <a:pPr indent="-228600" lvl="1" marL="685800" rtl="0" algn="l">
              <a:lnSpc>
                <a:spcPct val="90000"/>
              </a:lnSpc>
              <a:spcBef>
                <a:spcPts val="500"/>
              </a:spcBef>
              <a:spcAft>
                <a:spcPts val="0"/>
              </a:spcAft>
              <a:buClr>
                <a:srgbClr val="45515E"/>
              </a:buClr>
              <a:buSzPct val="100000"/>
              <a:buChar char="o"/>
            </a:pPr>
            <a:r>
              <a:rPr lang="en-US"/>
              <a:t>IV fluids, O2 by mask, left lateral position, stop oxytocin, CS if persistent</a:t>
            </a:r>
            <a:endParaRPr/>
          </a:p>
          <a:p>
            <a:pPr indent="-228600" lvl="0" marL="228600" rtl="0" algn="l">
              <a:lnSpc>
                <a:spcPct val="90000"/>
              </a:lnSpc>
              <a:spcBef>
                <a:spcPts val="1000"/>
              </a:spcBef>
              <a:spcAft>
                <a:spcPts val="0"/>
              </a:spcAft>
              <a:buClr>
                <a:srgbClr val="45515E"/>
              </a:buClr>
              <a:buSzPct val="100000"/>
              <a:buChar char="❖"/>
            </a:pPr>
            <a:r>
              <a:rPr lang="en-US"/>
              <a:t>If the patient has same findings after 2 hours what’s your next step?</a:t>
            </a:r>
            <a:endParaRPr/>
          </a:p>
          <a:p>
            <a:pPr indent="-228600" lvl="1" marL="685800" rtl="0" algn="l">
              <a:lnSpc>
                <a:spcPct val="90000"/>
              </a:lnSpc>
              <a:spcBef>
                <a:spcPts val="500"/>
              </a:spcBef>
              <a:spcAft>
                <a:spcPts val="0"/>
              </a:spcAft>
              <a:buClr>
                <a:srgbClr val="45515E"/>
              </a:buClr>
              <a:buSzPct val="100000"/>
              <a:buChar char="o"/>
            </a:pPr>
            <a:r>
              <a:rPr lang="en-US"/>
              <a:t>instrumental delivery</a:t>
            </a:r>
            <a:endParaRPr/>
          </a:p>
        </p:txBody>
      </p:sp>
      <p:pic>
        <p:nvPicPr>
          <p:cNvPr descr="Google Shape;127;p6" id="3530" name="Google Shape;3530;p403"/>
          <p:cNvPicPr preferRelativeResize="0"/>
          <p:nvPr/>
        </p:nvPicPr>
        <p:blipFill rotWithShape="1">
          <a:blip r:embed="rId3">
            <a:alphaModFix/>
          </a:blip>
          <a:srcRect b="0" l="0" r="0" t="0"/>
          <a:stretch/>
        </p:blipFill>
        <p:spPr>
          <a:xfrm>
            <a:off x="8625652" y="1240995"/>
            <a:ext cx="3093907" cy="2026917"/>
          </a:xfrm>
          <a:prstGeom prst="rect">
            <a:avLst/>
          </a:prstGeom>
          <a:noFill/>
          <a:ln>
            <a:noFill/>
          </a:ln>
          <a:effectLst>
            <a:outerShdw blurRad="292100" rotWithShape="0" dir="2700000" dist="139700">
              <a:srgbClr val="333333">
                <a:alpha val="64705"/>
              </a:srgbClr>
            </a:outerShdw>
          </a:effectLst>
        </p:spPr>
      </p:pic>
      <p:sp>
        <p:nvSpPr>
          <p:cNvPr id="3531" name="Google Shape;3531;p403"/>
          <p:cNvSpPr txBox="1"/>
          <p:nvPr/>
        </p:nvSpPr>
        <p:spPr>
          <a:xfrm>
            <a:off x="11198781" y="2897"/>
            <a:ext cx="993219" cy="369332"/>
          </a:xfrm>
          <a:prstGeom prst="rect">
            <a:avLst/>
          </a:prstGeom>
          <a:noFill/>
          <a:ln cap="flat" cmpd="sng" w="12700">
            <a:solidFill>
              <a:srgbClr val="FF0000"/>
            </a:solidFill>
            <a:prstDash val="solid"/>
            <a:miter lim="400000"/>
            <a:headEnd len="sm" w="sm" type="none"/>
            <a:tailEnd len="sm" w="sm" type="none"/>
          </a:ln>
        </p:spPr>
        <p:txBody>
          <a:bodyPr anchorCtr="0" anchor="t" bIns="45700" lIns="45700" spcFirstLastPara="1" rIns="45700"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سؤال سادسة</a:t>
            </a:r>
            <a:endParaRPr/>
          </a:p>
        </p:txBody>
      </p:sp>
    </p:spTree>
  </p:cSld>
  <p:clrMapOvr>
    <a:masterClrMapping/>
  </p:clrMapOvr>
</p:sld>
</file>

<file path=ppt/slides/slide4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5" name="Shape 3535"/>
        <p:cNvGrpSpPr/>
        <p:nvPr/>
      </p:nvGrpSpPr>
      <p:grpSpPr>
        <a:xfrm>
          <a:off x="0" y="0"/>
          <a:ext cx="0" cy="0"/>
          <a:chOff x="0" y="0"/>
          <a:chExt cx="0" cy="0"/>
        </a:xfrm>
      </p:grpSpPr>
      <p:sp>
        <p:nvSpPr>
          <p:cNvPr id="3536" name="Google Shape;3536;p406"/>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Satation 4 !!!!!!!</a:t>
            </a:r>
            <a:endParaRPr/>
          </a:p>
        </p:txBody>
      </p:sp>
      <p:sp>
        <p:nvSpPr>
          <p:cNvPr id="3537" name="Google Shape;3537;p406"/>
          <p:cNvSpPr txBox="1"/>
          <p:nvPr>
            <p:ph idx="1" type="body"/>
          </p:nvPr>
        </p:nvSpPr>
        <p:spPr>
          <a:xfrm>
            <a:off x="838200" y="1305026"/>
            <a:ext cx="10515600" cy="48719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45515E"/>
              </a:buClr>
              <a:buSzPts val="2800"/>
              <a:buNone/>
            </a:pPr>
            <a:r>
              <a:t/>
            </a:r>
            <a:endParaRPr/>
          </a:p>
          <a:p>
            <a:pPr indent="0" lvl="0" marL="0" rtl="0" algn="l">
              <a:lnSpc>
                <a:spcPct val="90000"/>
              </a:lnSpc>
              <a:spcBef>
                <a:spcPts val="1000"/>
              </a:spcBef>
              <a:spcAft>
                <a:spcPts val="0"/>
              </a:spcAft>
              <a:buClr>
                <a:srgbClr val="000000"/>
              </a:buClr>
              <a:buSzPts val="1800"/>
              <a:buNone/>
            </a:pPr>
            <a:r>
              <a:rPr b="0" i="0" lang="en-US" sz="1800" u="none" strike="noStrike">
                <a:solidFill>
                  <a:srgbClr val="000000"/>
                </a:solidFill>
                <a:latin typeface="Calibri"/>
                <a:ea typeface="Calibri"/>
                <a:cs typeface="Calibri"/>
                <a:sym typeface="Calibri"/>
              </a:rPr>
              <a:t>Pregnant women irregular visit to clinic </a:t>
            </a:r>
            <a:endParaRPr/>
          </a:p>
          <a:p>
            <a:pPr indent="0" lvl="0" marL="0" rtl="0" algn="l">
              <a:lnSpc>
                <a:spcPct val="90000"/>
              </a:lnSpc>
              <a:spcBef>
                <a:spcPts val="1000"/>
              </a:spcBef>
              <a:spcAft>
                <a:spcPts val="0"/>
              </a:spcAft>
              <a:buClr>
                <a:srgbClr val="000000"/>
              </a:buClr>
              <a:buSzPts val="1800"/>
              <a:buNone/>
            </a:pPr>
            <a:r>
              <a:rPr b="0" i="0" lang="en-US" sz="1800" u="none" strike="noStrike">
                <a:solidFill>
                  <a:srgbClr val="000000"/>
                </a:solidFill>
                <a:latin typeface="Calibri"/>
                <a:ea typeface="Calibri"/>
                <a:cs typeface="Calibri"/>
                <a:sym typeface="Calibri"/>
              </a:rPr>
              <a:t>Postdate 42 week </a:t>
            </a:r>
            <a:endParaRPr/>
          </a:p>
          <a:p>
            <a:pPr indent="0" lvl="0" marL="0" rtl="0" algn="l">
              <a:lnSpc>
                <a:spcPct val="90000"/>
              </a:lnSpc>
              <a:spcBef>
                <a:spcPts val="1000"/>
              </a:spcBef>
              <a:spcAft>
                <a:spcPts val="0"/>
              </a:spcAft>
              <a:buClr>
                <a:srgbClr val="45515E"/>
              </a:buClr>
              <a:buSzPts val="2800"/>
              <a:buNone/>
            </a:pPr>
            <a:br>
              <a:rPr lang="en-US"/>
            </a:br>
            <a:r>
              <a:rPr b="0" i="0" lang="en-US" sz="1800" u="none" strike="noStrike">
                <a:solidFill>
                  <a:srgbClr val="000000"/>
                </a:solidFill>
                <a:latin typeface="Calibri"/>
                <a:ea typeface="Calibri"/>
                <a:cs typeface="Calibri"/>
                <a:sym typeface="Calibri"/>
              </a:rPr>
              <a:t>-History findngs: sure date </a:t>
            </a:r>
            <a:endParaRPr/>
          </a:p>
          <a:p>
            <a:pPr indent="0" lvl="0" marL="0" rtl="0" algn="l">
              <a:lnSpc>
                <a:spcPct val="90000"/>
              </a:lnSpc>
              <a:spcBef>
                <a:spcPts val="1000"/>
              </a:spcBef>
              <a:spcAft>
                <a:spcPts val="0"/>
              </a:spcAft>
              <a:buClr>
                <a:srgbClr val="000000"/>
              </a:buClr>
              <a:buSzPts val="1800"/>
              <a:buNone/>
            </a:pPr>
            <a:r>
              <a:rPr b="0" i="0" lang="en-US" sz="1800" u="none" strike="noStrike">
                <a:solidFill>
                  <a:srgbClr val="000000"/>
                </a:solidFill>
                <a:latin typeface="Calibri"/>
                <a:ea typeface="Calibri"/>
                <a:cs typeface="Calibri"/>
                <a:sym typeface="Calibri"/>
              </a:rPr>
              <a:t> </a:t>
            </a:r>
            <a:endParaRPr/>
          </a:p>
          <a:p>
            <a:pPr indent="0" lvl="0" marL="0" rtl="0" algn="l">
              <a:lnSpc>
                <a:spcPct val="90000"/>
              </a:lnSpc>
              <a:spcBef>
                <a:spcPts val="1000"/>
              </a:spcBef>
              <a:spcAft>
                <a:spcPts val="0"/>
              </a:spcAft>
              <a:buClr>
                <a:srgbClr val="000000"/>
              </a:buClr>
              <a:buSzPts val="1800"/>
              <a:buNone/>
            </a:pPr>
            <a:r>
              <a:rPr b="0" i="0" lang="en-US" sz="1800" u="none" strike="noStrike">
                <a:solidFill>
                  <a:srgbClr val="000000"/>
                </a:solidFill>
                <a:latin typeface="Calibri"/>
                <a:ea typeface="Calibri"/>
                <a:cs typeface="Calibri"/>
                <a:sym typeface="Calibri"/>
              </a:rPr>
              <a:t>-Name of each test and findings on each one</a:t>
            </a:r>
            <a:endParaRPr/>
          </a:p>
          <a:p>
            <a:pPr indent="0" lvl="0" marL="0" rtl="0" algn="l">
              <a:lnSpc>
                <a:spcPct val="90000"/>
              </a:lnSpc>
              <a:spcBef>
                <a:spcPts val="1000"/>
              </a:spcBef>
              <a:spcAft>
                <a:spcPts val="0"/>
              </a:spcAft>
              <a:buClr>
                <a:srgbClr val="45515E"/>
              </a:buClr>
              <a:buSzPts val="2800"/>
              <a:buNone/>
            </a:pPr>
            <a:br>
              <a:rPr lang="en-US"/>
            </a:br>
            <a:r>
              <a:rPr b="0" i="0" lang="en-US" sz="1800" u="none" strike="noStrike">
                <a:solidFill>
                  <a:srgbClr val="000000"/>
                </a:solidFill>
                <a:latin typeface="Calibri"/>
                <a:ea typeface="Calibri"/>
                <a:cs typeface="Calibri"/>
                <a:sym typeface="Calibri"/>
              </a:rPr>
              <a:t>-Name of this tool and where doctor hear pulse of the baby: above umbilicus</a:t>
            </a:r>
            <a:endParaRPr/>
          </a:p>
          <a:p>
            <a:pPr indent="0" lvl="0" marL="0" rtl="0" algn="l">
              <a:lnSpc>
                <a:spcPct val="90000"/>
              </a:lnSpc>
              <a:spcBef>
                <a:spcPts val="1000"/>
              </a:spcBef>
              <a:spcAft>
                <a:spcPts val="0"/>
              </a:spcAft>
              <a:buClr>
                <a:srgbClr val="45515E"/>
              </a:buClr>
              <a:buSzPts val="2800"/>
              <a:buNone/>
            </a:pPr>
            <a:br>
              <a:rPr lang="en-US"/>
            </a:br>
            <a:r>
              <a:rPr b="0" i="0" lang="en-US" sz="1800" u="none" strike="noStrike">
                <a:solidFill>
                  <a:srgbClr val="000000"/>
                </a:solidFill>
                <a:latin typeface="Calibri"/>
                <a:ea typeface="Calibri"/>
                <a:cs typeface="Calibri"/>
                <a:sym typeface="Calibri"/>
              </a:rPr>
              <a:t>-What is the position of the baby:</a:t>
            </a:r>
            <a:endParaRPr/>
          </a:p>
          <a:p>
            <a:pPr indent="0" lvl="0" marL="0" rtl="0" algn="l">
              <a:lnSpc>
                <a:spcPct val="90000"/>
              </a:lnSpc>
              <a:spcBef>
                <a:spcPts val="1000"/>
              </a:spcBef>
              <a:spcAft>
                <a:spcPts val="0"/>
              </a:spcAft>
              <a:buClr>
                <a:srgbClr val="000000"/>
              </a:buClr>
              <a:buSzPts val="1800"/>
              <a:buNone/>
            </a:pPr>
            <a:r>
              <a:rPr b="0" i="0" lang="en-US" sz="1800" u="none" strike="noStrike">
                <a:solidFill>
                  <a:srgbClr val="000000"/>
                </a:solidFill>
                <a:latin typeface="Calibri"/>
                <a:ea typeface="Calibri"/>
                <a:cs typeface="Calibri"/>
                <a:sym typeface="Calibri"/>
              </a:rPr>
              <a:t>Breech position because hear pulse above umbilicus</a:t>
            </a:r>
            <a:endParaRPr/>
          </a:p>
          <a:p>
            <a:pPr indent="-50800" lvl="0" marL="228600" rtl="0" algn="l">
              <a:lnSpc>
                <a:spcPct val="90000"/>
              </a:lnSpc>
              <a:spcBef>
                <a:spcPts val="1000"/>
              </a:spcBef>
              <a:spcAft>
                <a:spcPts val="0"/>
              </a:spcAft>
              <a:buClr>
                <a:srgbClr val="45515E"/>
              </a:buClr>
              <a:buSzPts val="2800"/>
              <a:buNone/>
            </a:pPr>
            <a:r>
              <a:t/>
            </a:r>
            <a:endParaRPr/>
          </a:p>
        </p:txBody>
      </p:sp>
      <p:sp>
        <p:nvSpPr>
          <p:cNvPr id="3538" name="Google Shape;3538;p406"/>
          <p:cNvSpPr txBox="1"/>
          <p:nvPr/>
        </p:nvSpPr>
        <p:spPr>
          <a:xfrm>
            <a:off x="7770848" y="2959878"/>
            <a:ext cx="609772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 </a:t>
            </a:r>
            <a:endParaRPr/>
          </a:p>
        </p:txBody>
      </p:sp>
      <p:sp>
        <p:nvSpPr>
          <p:cNvPr id="3539" name="Google Shape;3539;p406"/>
          <p:cNvSpPr txBox="1"/>
          <p:nvPr/>
        </p:nvSpPr>
        <p:spPr>
          <a:xfrm>
            <a:off x="7351921" y="2959878"/>
            <a:ext cx="693557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 </a:t>
            </a:r>
            <a:endParaRPr/>
          </a:p>
        </p:txBody>
      </p:sp>
      <p:pic>
        <p:nvPicPr>
          <p:cNvPr id="3540" name="Google Shape;3540;p406"/>
          <p:cNvPicPr preferRelativeResize="0"/>
          <p:nvPr/>
        </p:nvPicPr>
        <p:blipFill rotWithShape="1">
          <a:blip r:embed="rId3">
            <a:alphaModFix/>
          </a:blip>
          <a:srcRect b="0" l="0" r="0" t="0"/>
          <a:stretch/>
        </p:blipFill>
        <p:spPr>
          <a:xfrm>
            <a:off x="8601699" y="3883207"/>
            <a:ext cx="2320645" cy="2624762"/>
          </a:xfrm>
          <a:prstGeom prst="rect">
            <a:avLst/>
          </a:prstGeom>
          <a:noFill/>
          <a:ln>
            <a:noFill/>
          </a:ln>
        </p:spPr>
      </p:pic>
      <p:pic>
        <p:nvPicPr>
          <p:cNvPr id="3541" name="Google Shape;3541;p406"/>
          <p:cNvPicPr preferRelativeResize="0"/>
          <p:nvPr/>
        </p:nvPicPr>
        <p:blipFill rotWithShape="1">
          <a:blip r:embed="rId4">
            <a:alphaModFix/>
          </a:blip>
          <a:srcRect b="0" l="0" r="0" t="0"/>
          <a:stretch/>
        </p:blipFill>
        <p:spPr>
          <a:xfrm>
            <a:off x="8793967" y="1176871"/>
            <a:ext cx="2320646" cy="2564124"/>
          </a:xfrm>
          <a:prstGeom prst="rect">
            <a:avLst/>
          </a:prstGeom>
          <a:noFill/>
          <a:ln>
            <a:noFill/>
          </a:ln>
        </p:spPr>
      </p:pic>
    </p:spTree>
  </p:cSld>
  <p:clrMapOvr>
    <a:masterClrMapping/>
  </p:clrMapOvr>
</p:sld>
</file>

<file path=ppt/slides/slide4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5" name="Shape 3545"/>
        <p:cNvGrpSpPr/>
        <p:nvPr/>
      </p:nvGrpSpPr>
      <p:grpSpPr>
        <a:xfrm>
          <a:off x="0" y="0"/>
          <a:ext cx="0" cy="0"/>
          <a:chOff x="0" y="0"/>
          <a:chExt cx="0" cy="0"/>
        </a:xfrm>
      </p:grpSpPr>
      <p:sp>
        <p:nvSpPr>
          <p:cNvPr id="3546" name="Google Shape;3546;p407"/>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45515E"/>
              </a:buClr>
              <a:buSzPts val="6000"/>
              <a:buFont typeface="Calibri"/>
              <a:buNone/>
            </a:pPr>
            <a:r>
              <a:rPr lang="en-US" sz="10900"/>
              <a:t>IUGR </a:t>
            </a:r>
            <a:endParaRPr sz="10900"/>
          </a:p>
        </p:txBody>
      </p:sp>
    </p:spTree>
  </p:cSld>
  <p:clrMapOvr>
    <a:masterClrMapping/>
  </p:clrMapOvr>
</p:sld>
</file>

<file path=ppt/slides/slide4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1" name="Shape 3551"/>
        <p:cNvGrpSpPr/>
        <p:nvPr/>
      </p:nvGrpSpPr>
      <p:grpSpPr>
        <a:xfrm>
          <a:off x="0" y="0"/>
          <a:ext cx="0" cy="0"/>
          <a:chOff x="0" y="0"/>
          <a:chExt cx="0" cy="0"/>
        </a:xfrm>
      </p:grpSpPr>
      <p:sp>
        <p:nvSpPr>
          <p:cNvPr id="3552" name="Google Shape;3552;g201ae6d123f0a713_25"/>
          <p:cNvSpPr txBox="1"/>
          <p:nvPr>
            <p:ph type="title"/>
          </p:nvPr>
        </p:nvSpPr>
        <p:spPr>
          <a:xfrm>
            <a:off x="838200" y="365125"/>
            <a:ext cx="10515600" cy="762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t/>
            </a:r>
            <a:endParaRPr/>
          </a:p>
        </p:txBody>
      </p:sp>
      <p:sp>
        <p:nvSpPr>
          <p:cNvPr id="3553" name="Google Shape;3553;g201ae6d123f0a713_25"/>
          <p:cNvSpPr txBox="1"/>
          <p:nvPr>
            <p:ph idx="1" type="body"/>
          </p:nvPr>
        </p:nvSpPr>
        <p:spPr>
          <a:xfrm>
            <a:off x="838200" y="1305025"/>
            <a:ext cx="10670400" cy="53583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b="1" lang="en-US" sz="1800"/>
              <a:t>❖Appropriate-for-gestational-age</a:t>
            </a:r>
            <a:r>
              <a:rPr lang="en-US" sz="1800"/>
              <a:t>: birth weight 10th – 90th percentile for. gestational age</a:t>
            </a:r>
            <a:endParaRPr sz="1800"/>
          </a:p>
          <a:p>
            <a:pPr indent="0" lvl="0" marL="0" rtl="0" algn="l">
              <a:spcBef>
                <a:spcPts val="1000"/>
              </a:spcBef>
              <a:spcAft>
                <a:spcPts val="0"/>
              </a:spcAft>
              <a:buNone/>
            </a:pPr>
            <a:r>
              <a:rPr b="1" lang="en-US" sz="1800"/>
              <a:t>❖Large for gestational age:</a:t>
            </a:r>
            <a:r>
              <a:rPr lang="en-US" sz="1800"/>
              <a:t> More than 90th percentile for gestational age</a:t>
            </a:r>
            <a:endParaRPr sz="1800"/>
          </a:p>
          <a:p>
            <a:pPr indent="0" lvl="0" marL="0" rtl="0" algn="l">
              <a:spcBef>
                <a:spcPts val="1000"/>
              </a:spcBef>
              <a:spcAft>
                <a:spcPts val="0"/>
              </a:spcAft>
              <a:buNone/>
            </a:pPr>
            <a:r>
              <a:rPr lang="en-US" sz="1800"/>
              <a:t>o Most commonly due to maternal DM</a:t>
            </a:r>
            <a:endParaRPr sz="1800"/>
          </a:p>
          <a:p>
            <a:pPr indent="0" lvl="0" marL="0" rtl="0" algn="l">
              <a:spcBef>
                <a:spcPts val="1000"/>
              </a:spcBef>
              <a:spcAft>
                <a:spcPts val="0"/>
              </a:spcAft>
              <a:buNone/>
            </a:pPr>
            <a:r>
              <a:rPr b="1" lang="en-US" sz="1800"/>
              <a:t>❖Small for gestational age: </a:t>
            </a:r>
            <a:r>
              <a:rPr lang="en-US" sz="1800"/>
              <a:t>Less than 10th percentile for gestational age</a:t>
            </a:r>
            <a:endParaRPr sz="1800"/>
          </a:p>
          <a:p>
            <a:pPr indent="0" lvl="0" marL="0" rtl="0" algn="l">
              <a:spcBef>
                <a:spcPts val="1000"/>
              </a:spcBef>
              <a:spcAft>
                <a:spcPts val="0"/>
              </a:spcAft>
              <a:buNone/>
            </a:pPr>
            <a:r>
              <a:rPr lang="en-US" sz="1800"/>
              <a:t>o Constitutionally small (70%)</a:t>
            </a:r>
            <a:endParaRPr sz="1800"/>
          </a:p>
          <a:p>
            <a:pPr indent="0" lvl="0" marL="0" rtl="0" algn="l">
              <a:spcBef>
                <a:spcPts val="1000"/>
              </a:spcBef>
              <a:spcAft>
                <a:spcPts val="0"/>
              </a:spcAft>
              <a:buNone/>
            </a:pPr>
            <a:r>
              <a:rPr lang="en-US" sz="1800"/>
              <a:t>o Growth restricted (30%): (FGR aka IUGR)</a:t>
            </a:r>
            <a:endParaRPr sz="1800"/>
          </a:p>
          <a:p>
            <a:pPr indent="0" lvl="0" marL="0" rtl="0" algn="l">
              <a:spcBef>
                <a:spcPts val="1000"/>
              </a:spcBef>
              <a:spcAft>
                <a:spcPts val="0"/>
              </a:spcAft>
              <a:buNone/>
            </a:pPr>
            <a:r>
              <a:rPr lang="en-US" sz="1800"/>
              <a:t>• Definition: a fetus that has not reached its growth potential because of genetic or</a:t>
            </a:r>
            <a:endParaRPr sz="1800"/>
          </a:p>
          <a:p>
            <a:pPr indent="0" lvl="0" marL="0" rtl="0" algn="l">
              <a:spcBef>
                <a:spcPts val="1000"/>
              </a:spcBef>
              <a:spcAft>
                <a:spcPts val="0"/>
              </a:spcAft>
              <a:buNone/>
            </a:pPr>
            <a:r>
              <a:rPr lang="en-US" sz="1800"/>
              <a:t>environmental factors</a:t>
            </a:r>
            <a:endParaRPr sz="1800"/>
          </a:p>
          <a:p>
            <a:pPr indent="0" lvl="0" marL="0" rtl="0" algn="l">
              <a:spcBef>
                <a:spcPts val="1000"/>
              </a:spcBef>
              <a:spcAft>
                <a:spcPts val="0"/>
              </a:spcAft>
              <a:buNone/>
            </a:pPr>
            <a:r>
              <a:rPr lang="en-US" sz="1800"/>
              <a:t>• Most of the FGR fetuses are SGA. But sometimes the FGR fetuses have a weight slightly</a:t>
            </a:r>
            <a:endParaRPr sz="1800"/>
          </a:p>
          <a:p>
            <a:pPr indent="0" lvl="0" marL="0" rtl="0" algn="l">
              <a:spcBef>
                <a:spcPts val="1000"/>
              </a:spcBef>
              <a:spcAft>
                <a:spcPts val="0"/>
              </a:spcAft>
              <a:buNone/>
            </a:pPr>
            <a:r>
              <a:rPr lang="en-US" sz="1800"/>
              <a:t>greater than the 10th percentile for gestational age</a:t>
            </a:r>
            <a:endParaRPr sz="1800"/>
          </a:p>
          <a:p>
            <a:pPr indent="0" lvl="0" marL="0" rtl="0" algn="l">
              <a:spcBef>
                <a:spcPts val="1000"/>
              </a:spcBef>
              <a:spcAft>
                <a:spcPts val="0"/>
              </a:spcAft>
              <a:buNone/>
            </a:pPr>
            <a:r>
              <a:rPr lang="en-US" sz="1800"/>
              <a:t>• They are at high risk of perinatal mortality and morbidity and long-term complications</a:t>
            </a:r>
            <a:endParaRPr sz="1800"/>
          </a:p>
          <a:p>
            <a:pPr indent="0" lvl="0" marL="0" rtl="0" algn="l">
              <a:spcBef>
                <a:spcPts val="1000"/>
              </a:spcBef>
              <a:spcAft>
                <a:spcPts val="0"/>
              </a:spcAft>
              <a:buNone/>
            </a:pPr>
            <a:r>
              <a:rPr lang="en-US" sz="1800"/>
              <a:t>• Estimated fetal weight &lt;3rd percentile is consistently associated with adverse outcome</a:t>
            </a:r>
            <a:endParaRPr sz="1800"/>
          </a:p>
          <a:p>
            <a:pPr indent="-165100" lvl="0" marL="228600" rtl="0" algn="l">
              <a:spcBef>
                <a:spcPts val="0"/>
              </a:spcBef>
              <a:spcAft>
                <a:spcPts val="0"/>
              </a:spcAft>
              <a:buSzPts val="1800"/>
              <a:buChar char="❖"/>
            </a:pPr>
            <a:r>
              <a:rPr lang="en-US" sz="1800"/>
              <a:t>IUGR at examination:</a:t>
            </a:r>
            <a:endParaRPr sz="1800"/>
          </a:p>
          <a:p>
            <a:pPr indent="-190500" lvl="1" marL="685800" rtl="0" algn="l">
              <a:spcBef>
                <a:spcPts val="500"/>
              </a:spcBef>
              <a:spcAft>
                <a:spcPts val="0"/>
              </a:spcAft>
              <a:buSzPts val="1800"/>
              <a:buChar char="o"/>
            </a:pPr>
            <a:r>
              <a:rPr lang="en-US" sz="1800"/>
              <a:t> Symphysial-fundal height  (if less than 3 cm diagnosed as IUGR) </a:t>
            </a:r>
            <a:endParaRPr sz="1800"/>
          </a:p>
        </p:txBody>
      </p:sp>
    </p:spTree>
  </p:cSld>
  <p:clrMapOvr>
    <a:masterClrMapping/>
  </p:clrMapOvr>
</p:sld>
</file>

<file path=ppt/slides/slide4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8" name="Shape 3558"/>
        <p:cNvGrpSpPr/>
        <p:nvPr/>
      </p:nvGrpSpPr>
      <p:grpSpPr>
        <a:xfrm>
          <a:off x="0" y="0"/>
          <a:ext cx="0" cy="0"/>
          <a:chOff x="0" y="0"/>
          <a:chExt cx="0" cy="0"/>
        </a:xfrm>
      </p:grpSpPr>
      <p:sp>
        <p:nvSpPr>
          <p:cNvPr id="3559" name="Google Shape;3559;g201ae6d123f0a713_31"/>
          <p:cNvSpPr txBox="1"/>
          <p:nvPr>
            <p:ph type="title"/>
          </p:nvPr>
        </p:nvSpPr>
        <p:spPr>
          <a:xfrm>
            <a:off x="838200" y="365125"/>
            <a:ext cx="10515600" cy="762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t/>
            </a:r>
            <a:endParaRPr/>
          </a:p>
        </p:txBody>
      </p:sp>
      <p:sp>
        <p:nvSpPr>
          <p:cNvPr id="3560" name="Google Shape;3560;g201ae6d123f0a713_31"/>
          <p:cNvSpPr txBox="1"/>
          <p:nvPr>
            <p:ph idx="1" type="body"/>
          </p:nvPr>
        </p:nvSpPr>
        <p:spPr>
          <a:xfrm>
            <a:off x="838200" y="1305026"/>
            <a:ext cx="10515600" cy="48720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3561" name="Google Shape;3561;g201ae6d123f0a713_31"/>
          <p:cNvPicPr preferRelativeResize="0"/>
          <p:nvPr/>
        </p:nvPicPr>
        <p:blipFill>
          <a:blip r:embed="rId3">
            <a:alphaModFix/>
          </a:blip>
          <a:stretch>
            <a:fillRect/>
          </a:stretch>
        </p:blipFill>
        <p:spPr>
          <a:xfrm>
            <a:off x="123305" y="0"/>
            <a:ext cx="11945388" cy="6857999"/>
          </a:xfrm>
          <a:prstGeom prst="rect">
            <a:avLst/>
          </a:prstGeom>
          <a:noFill/>
          <a:ln>
            <a:noFill/>
          </a:ln>
        </p:spPr>
      </p:pic>
    </p:spTree>
  </p:cSld>
  <p:clrMapOvr>
    <a:masterClrMapping/>
  </p:clrMapOvr>
</p:sld>
</file>

<file path=ppt/slides/slide4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6" name="Shape 3566"/>
        <p:cNvGrpSpPr/>
        <p:nvPr/>
      </p:nvGrpSpPr>
      <p:grpSpPr>
        <a:xfrm>
          <a:off x="0" y="0"/>
          <a:ext cx="0" cy="0"/>
          <a:chOff x="0" y="0"/>
          <a:chExt cx="0" cy="0"/>
        </a:xfrm>
      </p:grpSpPr>
      <p:sp>
        <p:nvSpPr>
          <p:cNvPr id="3567" name="Google Shape;3567;g201ae6d123f0a713_38"/>
          <p:cNvSpPr txBox="1"/>
          <p:nvPr>
            <p:ph type="title"/>
          </p:nvPr>
        </p:nvSpPr>
        <p:spPr>
          <a:xfrm>
            <a:off x="838200" y="365125"/>
            <a:ext cx="10515600" cy="762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t/>
            </a:r>
            <a:endParaRPr/>
          </a:p>
        </p:txBody>
      </p:sp>
      <p:sp>
        <p:nvSpPr>
          <p:cNvPr id="3568" name="Google Shape;3568;g201ae6d123f0a713_38"/>
          <p:cNvSpPr txBox="1"/>
          <p:nvPr>
            <p:ph idx="1" type="body"/>
          </p:nvPr>
        </p:nvSpPr>
        <p:spPr>
          <a:xfrm>
            <a:off x="838200" y="1305026"/>
            <a:ext cx="10515600" cy="48720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3569" name="Google Shape;3569;g201ae6d123f0a713_38"/>
          <p:cNvPicPr preferRelativeResize="0"/>
          <p:nvPr/>
        </p:nvPicPr>
        <p:blipFill>
          <a:blip r:embed="rId3">
            <a:alphaModFix/>
          </a:blip>
          <a:stretch>
            <a:fillRect/>
          </a:stretch>
        </p:blipFill>
        <p:spPr>
          <a:xfrm>
            <a:off x="0" y="0"/>
            <a:ext cx="12027973" cy="6304226"/>
          </a:xfrm>
          <a:prstGeom prst="rect">
            <a:avLst/>
          </a:prstGeom>
          <a:noFill/>
          <a:ln>
            <a:noFill/>
          </a:ln>
        </p:spPr>
      </p:pic>
    </p:spTree>
  </p:cSld>
  <p:clrMapOvr>
    <a:masterClrMapping/>
  </p:clrMapOvr>
</p:sld>
</file>

<file path=ppt/slides/slide4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4" name="Shape 3574"/>
        <p:cNvGrpSpPr/>
        <p:nvPr/>
      </p:nvGrpSpPr>
      <p:grpSpPr>
        <a:xfrm>
          <a:off x="0" y="0"/>
          <a:ext cx="0" cy="0"/>
          <a:chOff x="0" y="0"/>
          <a:chExt cx="0" cy="0"/>
        </a:xfrm>
      </p:grpSpPr>
      <p:sp>
        <p:nvSpPr>
          <p:cNvPr id="3575" name="Google Shape;3575;g201ae6d123f0a713_45"/>
          <p:cNvSpPr txBox="1"/>
          <p:nvPr>
            <p:ph type="title"/>
          </p:nvPr>
        </p:nvSpPr>
        <p:spPr>
          <a:xfrm>
            <a:off x="838200" y="365125"/>
            <a:ext cx="10515600" cy="762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t/>
            </a:r>
            <a:endParaRPr/>
          </a:p>
        </p:txBody>
      </p:sp>
      <p:sp>
        <p:nvSpPr>
          <p:cNvPr id="3576" name="Google Shape;3576;g201ae6d123f0a713_45"/>
          <p:cNvSpPr txBox="1"/>
          <p:nvPr>
            <p:ph idx="1" type="body"/>
          </p:nvPr>
        </p:nvSpPr>
        <p:spPr>
          <a:xfrm>
            <a:off x="838200" y="1305026"/>
            <a:ext cx="10515600" cy="48720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3577" name="Google Shape;3577;g201ae6d123f0a713_45"/>
          <p:cNvPicPr preferRelativeResize="0"/>
          <p:nvPr/>
        </p:nvPicPr>
        <p:blipFill>
          <a:blip r:embed="rId3">
            <a:alphaModFix/>
          </a:blip>
          <a:stretch>
            <a:fillRect/>
          </a:stretch>
        </p:blipFill>
        <p:spPr>
          <a:xfrm>
            <a:off x="0" y="72342"/>
            <a:ext cx="12192000" cy="6713317"/>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49"/>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Abnormal labor</a:t>
            </a:r>
            <a:endParaRPr/>
          </a:p>
        </p:txBody>
      </p:sp>
      <p:sp>
        <p:nvSpPr>
          <p:cNvPr id="478" name="Google Shape;478;p49"/>
          <p:cNvSpPr txBox="1"/>
          <p:nvPr>
            <p:ph idx="1" type="body"/>
          </p:nvPr>
        </p:nvSpPr>
        <p:spPr>
          <a:xfrm>
            <a:off x="838200" y="1295298"/>
            <a:ext cx="10515600" cy="493776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600"/>
              <a:buChar char="❖"/>
            </a:pPr>
            <a:r>
              <a:rPr b="1" lang="en-US" sz="2600"/>
              <a:t>Labor becomes abnormal when</a:t>
            </a:r>
            <a:endParaRPr/>
          </a:p>
          <a:p>
            <a:pPr indent="-457200" lvl="1" marL="914400" rtl="0" algn="l">
              <a:lnSpc>
                <a:spcPct val="90000"/>
              </a:lnSpc>
              <a:spcBef>
                <a:spcPts val="500"/>
              </a:spcBef>
              <a:spcAft>
                <a:spcPts val="0"/>
              </a:spcAft>
              <a:buClr>
                <a:srgbClr val="45515E"/>
              </a:buClr>
              <a:buSzPts val="2200"/>
              <a:buFont typeface="Calibri"/>
              <a:buAutoNum type="arabicPeriod"/>
            </a:pPr>
            <a:r>
              <a:rPr lang="en-US" sz="2200"/>
              <a:t>There is poor progress (delay cervical dilatation or descent of the presenting part) </a:t>
            </a:r>
            <a:endParaRPr/>
          </a:p>
          <a:p>
            <a:pPr indent="-457200" lvl="1" marL="914400" rtl="0" algn="l">
              <a:lnSpc>
                <a:spcPct val="90000"/>
              </a:lnSpc>
              <a:spcBef>
                <a:spcPts val="500"/>
              </a:spcBef>
              <a:spcAft>
                <a:spcPts val="0"/>
              </a:spcAft>
              <a:buClr>
                <a:srgbClr val="45515E"/>
              </a:buClr>
              <a:buSzPts val="2200"/>
              <a:buFont typeface="Calibri"/>
              <a:buAutoNum type="arabicPeriod"/>
            </a:pPr>
            <a:r>
              <a:rPr lang="en-US" sz="2200"/>
              <a:t>The fetus shows signs of compromise</a:t>
            </a:r>
            <a:endParaRPr/>
          </a:p>
          <a:p>
            <a:pPr indent="-457200" lvl="1" marL="914400" rtl="0" algn="l">
              <a:lnSpc>
                <a:spcPct val="90000"/>
              </a:lnSpc>
              <a:spcBef>
                <a:spcPts val="500"/>
              </a:spcBef>
              <a:spcAft>
                <a:spcPts val="0"/>
              </a:spcAft>
              <a:buClr>
                <a:srgbClr val="45515E"/>
              </a:buClr>
              <a:buSzPts val="2200"/>
              <a:buFont typeface="Calibri"/>
              <a:buAutoNum type="arabicPeriod"/>
            </a:pPr>
            <a:r>
              <a:rPr lang="en-US" sz="2200"/>
              <a:t>If there is a fetal malpresentation</a:t>
            </a:r>
            <a:endParaRPr/>
          </a:p>
          <a:p>
            <a:pPr indent="-457200" lvl="1" marL="914400" rtl="0" algn="l">
              <a:lnSpc>
                <a:spcPct val="90000"/>
              </a:lnSpc>
              <a:spcBef>
                <a:spcPts val="500"/>
              </a:spcBef>
              <a:spcAft>
                <a:spcPts val="0"/>
              </a:spcAft>
              <a:buClr>
                <a:srgbClr val="45515E"/>
              </a:buClr>
              <a:buSzPts val="2200"/>
              <a:buFont typeface="Calibri"/>
              <a:buAutoNum type="arabicPeriod"/>
            </a:pPr>
            <a:r>
              <a:rPr lang="en-US" sz="2200"/>
              <a:t>If there is a multiple pregnancy</a:t>
            </a:r>
            <a:endParaRPr/>
          </a:p>
          <a:p>
            <a:pPr indent="-457200" lvl="1" marL="914400" rtl="0" algn="l">
              <a:lnSpc>
                <a:spcPct val="90000"/>
              </a:lnSpc>
              <a:spcBef>
                <a:spcPts val="500"/>
              </a:spcBef>
              <a:spcAft>
                <a:spcPts val="0"/>
              </a:spcAft>
              <a:buClr>
                <a:srgbClr val="45515E"/>
              </a:buClr>
              <a:buSzPts val="2200"/>
              <a:buFont typeface="Calibri"/>
              <a:buAutoNum type="arabicPeriod"/>
            </a:pPr>
            <a:r>
              <a:rPr lang="en-US" sz="2200"/>
              <a:t>If there is a uterine scar</a:t>
            </a:r>
            <a:endParaRPr/>
          </a:p>
          <a:p>
            <a:pPr indent="-457200" lvl="1" marL="914400" rtl="0" algn="l">
              <a:lnSpc>
                <a:spcPct val="90000"/>
              </a:lnSpc>
              <a:spcBef>
                <a:spcPts val="500"/>
              </a:spcBef>
              <a:spcAft>
                <a:spcPts val="0"/>
              </a:spcAft>
              <a:buClr>
                <a:srgbClr val="45515E"/>
              </a:buClr>
              <a:buSzPts val="2200"/>
              <a:buFont typeface="Calibri"/>
              <a:buAutoNum type="arabicPeriod"/>
            </a:pPr>
            <a:r>
              <a:rPr lang="en-US" sz="2200"/>
              <a:t>If labor has been induced </a:t>
            </a:r>
            <a:endParaRPr/>
          </a:p>
          <a:p>
            <a:pPr indent="-228600" lvl="0" marL="228600" rtl="0" algn="l">
              <a:lnSpc>
                <a:spcPct val="90000"/>
              </a:lnSpc>
              <a:spcBef>
                <a:spcPts val="1000"/>
              </a:spcBef>
              <a:spcAft>
                <a:spcPts val="0"/>
              </a:spcAft>
              <a:buClr>
                <a:srgbClr val="45515E"/>
              </a:buClr>
              <a:buSzPts val="2600"/>
              <a:buChar char="❖"/>
            </a:pPr>
            <a:r>
              <a:rPr b="1" lang="en-US" sz="2600"/>
              <a:t>Progress in labor is dependent on the ‘</a:t>
            </a:r>
            <a:r>
              <a:rPr b="1" lang="en-US" sz="2600">
                <a:solidFill>
                  <a:srgbClr val="FF0000"/>
                </a:solidFill>
              </a:rPr>
              <a:t>3 Ps</a:t>
            </a:r>
            <a:r>
              <a:rPr b="1" lang="en-US" sz="2600"/>
              <a:t>’ (</a:t>
            </a:r>
            <a:r>
              <a:rPr b="1" lang="en-US" sz="2600">
                <a:solidFill>
                  <a:srgbClr val="FF0000"/>
                </a:solidFill>
              </a:rPr>
              <a:t>P</a:t>
            </a:r>
            <a:r>
              <a:rPr b="1" lang="en-US" sz="2600"/>
              <a:t>ower, </a:t>
            </a:r>
            <a:r>
              <a:rPr b="1" lang="en-US" sz="2600">
                <a:solidFill>
                  <a:srgbClr val="FF0000"/>
                </a:solidFill>
              </a:rPr>
              <a:t>P</a:t>
            </a:r>
            <a:r>
              <a:rPr b="1" lang="en-US" sz="2600"/>
              <a:t>assage, </a:t>
            </a:r>
            <a:r>
              <a:rPr b="1" lang="en-US" sz="2600">
                <a:solidFill>
                  <a:srgbClr val="FF0000"/>
                </a:solidFill>
              </a:rPr>
              <a:t>P</a:t>
            </a:r>
            <a:r>
              <a:rPr b="1" lang="en-US" sz="2600"/>
              <a:t>assenger)</a:t>
            </a:r>
            <a:endParaRPr/>
          </a:p>
          <a:p>
            <a:pPr indent="-228600" lvl="1" marL="685800" rtl="0" algn="l">
              <a:lnSpc>
                <a:spcPct val="90000"/>
              </a:lnSpc>
              <a:spcBef>
                <a:spcPts val="500"/>
              </a:spcBef>
              <a:spcAft>
                <a:spcPts val="0"/>
              </a:spcAft>
              <a:buClr>
                <a:srgbClr val="FF0000"/>
              </a:buClr>
              <a:buSzPts val="2200"/>
              <a:buChar char="o"/>
            </a:pPr>
            <a:r>
              <a:rPr b="1" lang="en-US" sz="2200">
                <a:solidFill>
                  <a:srgbClr val="FF0000"/>
                </a:solidFill>
              </a:rPr>
              <a:t>P</a:t>
            </a:r>
            <a:r>
              <a:rPr b="1" lang="en-US" sz="2200"/>
              <a:t>ower</a:t>
            </a:r>
            <a:r>
              <a:rPr lang="en-US" sz="2200"/>
              <a:t>: Dysfunctional uterine activity</a:t>
            </a:r>
            <a:endParaRPr/>
          </a:p>
          <a:p>
            <a:pPr indent="-228600" lvl="1" marL="685800" rtl="0" algn="l">
              <a:lnSpc>
                <a:spcPct val="90000"/>
              </a:lnSpc>
              <a:spcBef>
                <a:spcPts val="500"/>
              </a:spcBef>
              <a:spcAft>
                <a:spcPts val="0"/>
              </a:spcAft>
              <a:buClr>
                <a:srgbClr val="FF0000"/>
              </a:buClr>
              <a:buSzPts val="2200"/>
              <a:buChar char="o"/>
            </a:pPr>
            <a:r>
              <a:rPr b="1" lang="en-US" sz="2200">
                <a:solidFill>
                  <a:srgbClr val="FF0000"/>
                </a:solidFill>
              </a:rPr>
              <a:t>P</a:t>
            </a:r>
            <a:r>
              <a:rPr b="1" lang="en-US" sz="2200"/>
              <a:t>assage</a:t>
            </a:r>
            <a:r>
              <a:rPr lang="en-US" sz="2200"/>
              <a:t>: Pelvic shape anomalies, Mass or Soft-tissue abnormalities of the birth canal</a:t>
            </a:r>
            <a:endParaRPr/>
          </a:p>
          <a:p>
            <a:pPr indent="-228600" lvl="1" marL="685800" rtl="0" algn="l">
              <a:lnSpc>
                <a:spcPct val="90000"/>
              </a:lnSpc>
              <a:spcBef>
                <a:spcPts val="500"/>
              </a:spcBef>
              <a:spcAft>
                <a:spcPts val="0"/>
              </a:spcAft>
              <a:buClr>
                <a:srgbClr val="FF0000"/>
              </a:buClr>
              <a:buSzPts val="2200"/>
              <a:buChar char="o"/>
            </a:pPr>
            <a:r>
              <a:rPr b="1" lang="en-US" sz="2200">
                <a:solidFill>
                  <a:srgbClr val="FF0000"/>
                </a:solidFill>
              </a:rPr>
              <a:t>P</a:t>
            </a:r>
            <a:r>
              <a:rPr b="1" lang="en-US" sz="2200"/>
              <a:t>assenger</a:t>
            </a:r>
            <a:r>
              <a:rPr lang="en-US" sz="2200"/>
              <a:t>: Macrosomia, Multiple gestation, Malpresentation and Malposition, Congenital anomalies</a:t>
            </a:r>
            <a:endParaRPr/>
          </a:p>
          <a:p>
            <a:pPr indent="-228600" lvl="1" marL="685800" rtl="0" algn="l">
              <a:lnSpc>
                <a:spcPct val="90000"/>
              </a:lnSpc>
              <a:spcBef>
                <a:spcPts val="500"/>
              </a:spcBef>
              <a:spcAft>
                <a:spcPts val="0"/>
              </a:spcAft>
              <a:buClr>
                <a:srgbClr val="45515E"/>
              </a:buClr>
              <a:buSzPts val="2200"/>
              <a:buChar char="o"/>
            </a:pPr>
            <a:r>
              <a:rPr b="1" lang="en-US" sz="2200"/>
              <a:t>Cephalopelvic disproportion (‘</a:t>
            </a:r>
            <a:r>
              <a:rPr b="1" lang="en-US" sz="2200">
                <a:solidFill>
                  <a:srgbClr val="FF0000"/>
                </a:solidFill>
              </a:rPr>
              <a:t>p</a:t>
            </a:r>
            <a:r>
              <a:rPr b="1" lang="en-US" sz="2200"/>
              <a:t>assage’ and ‘</a:t>
            </a:r>
            <a:r>
              <a:rPr b="1" lang="en-US" sz="2200">
                <a:solidFill>
                  <a:srgbClr val="FF0000"/>
                </a:solidFill>
              </a:rPr>
              <a:t>p</a:t>
            </a:r>
            <a:r>
              <a:rPr b="1" lang="en-US" sz="2200"/>
              <a:t>assenger’)</a:t>
            </a:r>
            <a:endParaRPr/>
          </a:p>
        </p:txBody>
      </p:sp>
    </p:spTree>
  </p:cSld>
  <p:clrMapOvr>
    <a:masterClrMapping/>
  </p:clrMapOvr>
</p:sld>
</file>

<file path=ppt/slides/slide4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2" name="Shape 3582"/>
        <p:cNvGrpSpPr/>
        <p:nvPr/>
      </p:nvGrpSpPr>
      <p:grpSpPr>
        <a:xfrm>
          <a:off x="0" y="0"/>
          <a:ext cx="0" cy="0"/>
          <a:chOff x="0" y="0"/>
          <a:chExt cx="0" cy="0"/>
        </a:xfrm>
      </p:grpSpPr>
      <p:sp>
        <p:nvSpPr>
          <p:cNvPr id="3583" name="Google Shape;3583;g201ae6d123f0a713_52"/>
          <p:cNvSpPr txBox="1"/>
          <p:nvPr>
            <p:ph type="title"/>
          </p:nvPr>
        </p:nvSpPr>
        <p:spPr>
          <a:xfrm>
            <a:off x="838200" y="365125"/>
            <a:ext cx="10515600" cy="762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t/>
            </a:r>
            <a:endParaRPr/>
          </a:p>
        </p:txBody>
      </p:sp>
      <p:sp>
        <p:nvSpPr>
          <p:cNvPr id="3584" name="Google Shape;3584;g201ae6d123f0a713_52"/>
          <p:cNvSpPr txBox="1"/>
          <p:nvPr>
            <p:ph idx="1" type="body"/>
          </p:nvPr>
        </p:nvSpPr>
        <p:spPr>
          <a:xfrm>
            <a:off x="838200" y="1305026"/>
            <a:ext cx="10515600" cy="48720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3585" name="Google Shape;3585;g201ae6d123f0a713_52"/>
          <p:cNvPicPr preferRelativeResize="0"/>
          <p:nvPr/>
        </p:nvPicPr>
        <p:blipFill>
          <a:blip r:embed="rId3">
            <a:alphaModFix/>
          </a:blip>
          <a:stretch>
            <a:fillRect/>
          </a:stretch>
        </p:blipFill>
        <p:spPr>
          <a:xfrm>
            <a:off x="150581" y="0"/>
            <a:ext cx="11890837" cy="6857999"/>
          </a:xfrm>
          <a:prstGeom prst="rect">
            <a:avLst/>
          </a:prstGeom>
          <a:noFill/>
          <a:ln>
            <a:noFill/>
          </a:ln>
        </p:spPr>
      </p:pic>
    </p:spTree>
  </p:cSld>
  <p:clrMapOvr>
    <a:masterClrMapping/>
  </p:clrMapOvr>
</p:sld>
</file>

<file path=ppt/slides/slide4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0" name="Shape 3590"/>
        <p:cNvGrpSpPr/>
        <p:nvPr/>
      </p:nvGrpSpPr>
      <p:grpSpPr>
        <a:xfrm>
          <a:off x="0" y="0"/>
          <a:ext cx="0" cy="0"/>
          <a:chOff x="0" y="0"/>
          <a:chExt cx="0" cy="0"/>
        </a:xfrm>
      </p:grpSpPr>
      <p:pic>
        <p:nvPicPr>
          <p:cNvPr id="3591" name="Google Shape;3591;g201ae6d123f0a713_59"/>
          <p:cNvPicPr preferRelativeResize="0"/>
          <p:nvPr/>
        </p:nvPicPr>
        <p:blipFill>
          <a:blip r:embed="rId3">
            <a:alphaModFix/>
          </a:blip>
          <a:stretch>
            <a:fillRect/>
          </a:stretch>
        </p:blipFill>
        <p:spPr>
          <a:xfrm>
            <a:off x="152400" y="152400"/>
            <a:ext cx="11664332" cy="6553200"/>
          </a:xfrm>
          <a:prstGeom prst="rect">
            <a:avLst/>
          </a:prstGeom>
          <a:noFill/>
          <a:ln>
            <a:noFill/>
          </a:ln>
        </p:spPr>
      </p:pic>
    </p:spTree>
  </p:cSld>
  <p:clrMapOvr>
    <a:masterClrMapping/>
  </p:clrMapOvr>
</p:sld>
</file>

<file path=ppt/slides/slide4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6" name="Shape 3596"/>
        <p:cNvGrpSpPr/>
        <p:nvPr/>
      </p:nvGrpSpPr>
      <p:grpSpPr>
        <a:xfrm>
          <a:off x="0" y="0"/>
          <a:ext cx="0" cy="0"/>
          <a:chOff x="0" y="0"/>
          <a:chExt cx="0" cy="0"/>
        </a:xfrm>
      </p:grpSpPr>
      <p:sp>
        <p:nvSpPr>
          <p:cNvPr id="3597" name="Google Shape;3597;g201ae6d123f0a713_64"/>
          <p:cNvSpPr txBox="1"/>
          <p:nvPr>
            <p:ph type="title"/>
          </p:nvPr>
        </p:nvSpPr>
        <p:spPr>
          <a:xfrm>
            <a:off x="838200" y="365125"/>
            <a:ext cx="10515600" cy="762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t/>
            </a:r>
            <a:endParaRPr/>
          </a:p>
        </p:txBody>
      </p:sp>
      <p:sp>
        <p:nvSpPr>
          <p:cNvPr id="3598" name="Google Shape;3598;g201ae6d123f0a713_64"/>
          <p:cNvSpPr txBox="1"/>
          <p:nvPr>
            <p:ph idx="1" type="body"/>
          </p:nvPr>
        </p:nvSpPr>
        <p:spPr>
          <a:xfrm>
            <a:off x="838200" y="1305026"/>
            <a:ext cx="10515600" cy="48720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3599" name="Google Shape;3599;g201ae6d123f0a713_64"/>
          <p:cNvPicPr preferRelativeResize="0"/>
          <p:nvPr/>
        </p:nvPicPr>
        <p:blipFill>
          <a:blip r:embed="rId3">
            <a:alphaModFix/>
          </a:blip>
          <a:stretch>
            <a:fillRect/>
          </a:stretch>
        </p:blipFill>
        <p:spPr>
          <a:xfrm>
            <a:off x="0" y="93569"/>
            <a:ext cx="12192000" cy="6670862"/>
          </a:xfrm>
          <a:prstGeom prst="rect">
            <a:avLst/>
          </a:prstGeom>
          <a:noFill/>
          <a:ln>
            <a:noFill/>
          </a:ln>
        </p:spPr>
      </p:pic>
    </p:spTree>
  </p:cSld>
  <p:clrMapOvr>
    <a:masterClrMapping/>
  </p:clrMapOvr>
</p:sld>
</file>

<file path=ppt/slides/slide4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3" name="Shape 3603"/>
        <p:cNvGrpSpPr/>
        <p:nvPr/>
      </p:nvGrpSpPr>
      <p:grpSpPr>
        <a:xfrm>
          <a:off x="0" y="0"/>
          <a:ext cx="0" cy="0"/>
          <a:chOff x="0" y="0"/>
          <a:chExt cx="0" cy="0"/>
        </a:xfrm>
      </p:grpSpPr>
      <p:sp>
        <p:nvSpPr>
          <p:cNvPr id="3604" name="Google Shape;3604;p411"/>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1    </a:t>
            </a:r>
            <a:endParaRPr/>
          </a:p>
        </p:txBody>
      </p:sp>
      <p:sp>
        <p:nvSpPr>
          <p:cNvPr id="3605" name="Google Shape;3605;p411"/>
          <p:cNvSpPr txBox="1"/>
          <p:nvPr>
            <p:ph idx="1" type="body"/>
          </p:nvPr>
        </p:nvSpPr>
        <p:spPr>
          <a:xfrm>
            <a:off x="838200" y="1305026"/>
            <a:ext cx="10515600" cy="48719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45515E"/>
              </a:buClr>
              <a:buSzPts val="2800"/>
              <a:buNone/>
            </a:pPr>
            <a:r>
              <a:rPr lang="en-US"/>
              <a:t>35-weeks pregnant women.</a:t>
            </a:r>
            <a:endParaRPr/>
          </a:p>
          <a:p>
            <a:pPr indent="-228600" lvl="0" marL="228600" rtl="0" algn="l">
              <a:lnSpc>
                <a:spcPct val="90000"/>
              </a:lnSpc>
              <a:spcBef>
                <a:spcPts val="1000"/>
              </a:spcBef>
              <a:spcAft>
                <a:spcPts val="0"/>
              </a:spcAft>
              <a:buClr>
                <a:srgbClr val="45515E"/>
              </a:buClr>
              <a:buSzPts val="2800"/>
              <a:buChar char="❖"/>
            </a:pPr>
            <a:r>
              <a:rPr lang="en-US"/>
              <a:t>According the first pic the interpretation is ? </a:t>
            </a:r>
            <a:endParaRPr/>
          </a:p>
          <a:p>
            <a:pPr indent="-228600" lvl="1" marL="685800" rtl="0" algn="l">
              <a:lnSpc>
                <a:spcPct val="90000"/>
              </a:lnSpc>
              <a:spcBef>
                <a:spcPts val="500"/>
              </a:spcBef>
              <a:spcAft>
                <a:spcPts val="0"/>
              </a:spcAft>
              <a:buClr>
                <a:srgbClr val="45515E"/>
              </a:buClr>
              <a:buSzPts val="2400"/>
              <a:buChar char="o"/>
            </a:pPr>
            <a:r>
              <a:rPr lang="en-US"/>
              <a:t>Symphysial fundal height 31 cm less gestational age 35 week </a:t>
            </a:r>
            <a:r>
              <a:rPr lang="en-US">
                <a:solidFill>
                  <a:srgbClr val="FF0000"/>
                </a:solidFill>
              </a:rPr>
              <a:t>(if less than 3 cm diagnosed as IUGR)</a:t>
            </a:r>
            <a:endParaRPr/>
          </a:p>
          <a:p>
            <a:pPr indent="-228600" lvl="0" marL="228600" rtl="0" algn="l">
              <a:lnSpc>
                <a:spcPct val="90000"/>
              </a:lnSpc>
              <a:spcBef>
                <a:spcPts val="1000"/>
              </a:spcBef>
              <a:spcAft>
                <a:spcPts val="0"/>
              </a:spcAft>
              <a:buClr>
                <a:srgbClr val="45515E"/>
              </a:buClr>
              <a:buSzPts val="2800"/>
              <a:buChar char="❖"/>
            </a:pPr>
            <a:r>
              <a:rPr lang="en-US"/>
              <a:t>DDx of this abnormality ?</a:t>
            </a:r>
            <a:endParaRPr/>
          </a:p>
          <a:p>
            <a:pPr indent="-228600" lvl="1" marL="685800" rtl="0" algn="l">
              <a:lnSpc>
                <a:spcPct val="90000"/>
              </a:lnSpc>
              <a:spcBef>
                <a:spcPts val="500"/>
              </a:spcBef>
              <a:spcAft>
                <a:spcPts val="0"/>
              </a:spcAft>
              <a:buClr>
                <a:srgbClr val="45515E"/>
              </a:buClr>
              <a:buSzPts val="2400"/>
              <a:buChar char="o"/>
            </a:pPr>
            <a:r>
              <a:rPr lang="en-US"/>
              <a:t>Small gastation ddx</a:t>
            </a:r>
            <a:endParaRPr/>
          </a:p>
          <a:p>
            <a:pPr indent="-228600" lvl="0" marL="228600" rtl="0" algn="l">
              <a:lnSpc>
                <a:spcPct val="90000"/>
              </a:lnSpc>
              <a:spcBef>
                <a:spcPts val="1000"/>
              </a:spcBef>
              <a:spcAft>
                <a:spcPts val="0"/>
              </a:spcAft>
              <a:buClr>
                <a:srgbClr val="45515E"/>
              </a:buClr>
              <a:buSzPts val="2800"/>
              <a:buChar char="❖"/>
            </a:pPr>
            <a:r>
              <a:rPr lang="en-US"/>
              <a:t>Interpretation of CTG  مش موجوده الصوره </a:t>
            </a:r>
            <a:endParaRPr/>
          </a:p>
          <a:p>
            <a:pPr indent="-50800" lvl="0" marL="228600" rtl="0" algn="l">
              <a:lnSpc>
                <a:spcPct val="90000"/>
              </a:lnSpc>
              <a:spcBef>
                <a:spcPts val="1000"/>
              </a:spcBef>
              <a:spcAft>
                <a:spcPts val="0"/>
              </a:spcAft>
              <a:buClr>
                <a:srgbClr val="45515E"/>
              </a:buClr>
              <a:buSzPts val="2800"/>
              <a:buNone/>
            </a:pPr>
            <a:r>
              <a:t/>
            </a:r>
            <a:endParaRPr/>
          </a:p>
        </p:txBody>
      </p:sp>
      <p:grpSp>
        <p:nvGrpSpPr>
          <p:cNvPr id="3606" name="Google Shape;3606;p411"/>
          <p:cNvGrpSpPr/>
          <p:nvPr/>
        </p:nvGrpSpPr>
        <p:grpSpPr>
          <a:xfrm>
            <a:off x="7969855" y="3177346"/>
            <a:ext cx="3239832" cy="2677549"/>
            <a:chOff x="6511291" y="1270000"/>
            <a:chExt cx="1828801" cy="1828800"/>
          </a:xfrm>
        </p:grpSpPr>
        <p:pic>
          <p:nvPicPr>
            <p:cNvPr descr="Picture 3" id="3607" name="Google Shape;3607;p411"/>
            <p:cNvPicPr preferRelativeResize="0"/>
            <p:nvPr/>
          </p:nvPicPr>
          <p:blipFill rotWithShape="1">
            <a:blip r:embed="rId3">
              <a:alphaModFix/>
            </a:blip>
            <a:srcRect b="0" l="0" r="0" t="0"/>
            <a:stretch/>
          </p:blipFill>
          <p:spPr>
            <a:xfrm>
              <a:off x="6511291" y="1270000"/>
              <a:ext cx="1828801" cy="1828800"/>
            </a:xfrm>
            <a:prstGeom prst="rect">
              <a:avLst/>
            </a:prstGeom>
            <a:noFill/>
            <a:ln>
              <a:noFill/>
            </a:ln>
          </p:spPr>
        </p:pic>
        <p:sp>
          <p:nvSpPr>
            <p:cNvPr id="3608" name="Google Shape;3608;p411"/>
            <p:cNvSpPr txBox="1"/>
            <p:nvPr/>
          </p:nvSpPr>
          <p:spPr>
            <a:xfrm>
              <a:off x="7459981" y="1346201"/>
              <a:ext cx="560071" cy="646331"/>
            </a:xfrm>
            <a:prstGeom prst="rect">
              <a:avLst/>
            </a:prstGeom>
            <a:noFill/>
            <a:ln>
              <a:noFill/>
            </a:ln>
          </p:spPr>
          <p:txBody>
            <a:bodyPr anchorCtr="0" anchor="t" bIns="45700" lIns="45700" spcFirstLastPara="1" rIns="45700"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31  Cm </a:t>
              </a:r>
              <a:endParaRPr/>
            </a:p>
          </p:txBody>
        </p:sp>
      </p:grpSp>
    </p:spTree>
  </p:cSld>
  <p:clrMapOvr>
    <a:masterClrMapping/>
  </p:clrMapOvr>
</p:sld>
</file>

<file path=ppt/slides/slide4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2" name="Shape 3612"/>
        <p:cNvGrpSpPr/>
        <p:nvPr/>
      </p:nvGrpSpPr>
      <p:grpSpPr>
        <a:xfrm>
          <a:off x="0" y="0"/>
          <a:ext cx="0" cy="0"/>
          <a:chOff x="0" y="0"/>
          <a:chExt cx="0" cy="0"/>
        </a:xfrm>
      </p:grpSpPr>
      <p:sp>
        <p:nvSpPr>
          <p:cNvPr id="3613" name="Google Shape;3613;p413"/>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2    </a:t>
            </a:r>
            <a:endParaRPr/>
          </a:p>
        </p:txBody>
      </p:sp>
      <p:sp>
        <p:nvSpPr>
          <p:cNvPr id="3614" name="Google Shape;3614;p413"/>
          <p:cNvSpPr txBox="1"/>
          <p:nvPr>
            <p:ph idx="1" type="body"/>
          </p:nvPr>
        </p:nvSpPr>
        <p:spPr>
          <a:xfrm>
            <a:off x="838200" y="1305026"/>
            <a:ext cx="10515600" cy="4871938"/>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rgbClr val="45515E"/>
              </a:buClr>
              <a:buSzPct val="100000"/>
              <a:buNone/>
            </a:pPr>
            <a:r>
              <a:rPr lang="en-US"/>
              <a:t>39-year-old patient , on antenatal visit BP 130/85  </a:t>
            </a:r>
            <a:endParaRPr/>
          </a:p>
          <a:p>
            <a:pPr indent="-228600" lvl="0" marL="228600" rtl="0" algn="l">
              <a:lnSpc>
                <a:spcPct val="90000"/>
              </a:lnSpc>
              <a:spcBef>
                <a:spcPts val="1000"/>
              </a:spcBef>
              <a:spcAft>
                <a:spcPts val="0"/>
              </a:spcAft>
              <a:buClr>
                <a:srgbClr val="45515E"/>
              </a:buClr>
              <a:buSzPct val="100000"/>
              <a:buChar char="❖"/>
            </a:pPr>
            <a:r>
              <a:rPr lang="en-US"/>
              <a:t>What is your diagnosis according to the chart ?</a:t>
            </a:r>
            <a:endParaRPr/>
          </a:p>
          <a:p>
            <a:pPr indent="-228600" lvl="1" marL="685800" rtl="0" algn="l">
              <a:lnSpc>
                <a:spcPct val="90000"/>
              </a:lnSpc>
              <a:spcBef>
                <a:spcPts val="500"/>
              </a:spcBef>
              <a:spcAft>
                <a:spcPts val="0"/>
              </a:spcAft>
              <a:buClr>
                <a:srgbClr val="45515E"/>
              </a:buClr>
              <a:buSzPct val="100000"/>
              <a:buChar char="o"/>
            </a:pPr>
            <a:r>
              <a:rPr lang="en-US"/>
              <a:t>IUGR </a:t>
            </a:r>
            <a:endParaRPr/>
          </a:p>
          <a:p>
            <a:pPr indent="-228600" lvl="0" marL="228600" rtl="0" algn="l">
              <a:lnSpc>
                <a:spcPct val="90000"/>
              </a:lnSpc>
              <a:spcBef>
                <a:spcPts val="1000"/>
              </a:spcBef>
              <a:spcAft>
                <a:spcPts val="0"/>
              </a:spcAft>
              <a:buClr>
                <a:srgbClr val="45515E"/>
              </a:buClr>
              <a:buSzPct val="100000"/>
              <a:buChar char="❖"/>
            </a:pPr>
            <a:r>
              <a:rPr lang="en-US"/>
              <a:t>What other parameters you will look for on us ?</a:t>
            </a:r>
            <a:endParaRPr/>
          </a:p>
          <a:p>
            <a:pPr indent="-228600" lvl="1" marL="685800" rtl="0" algn="l">
              <a:lnSpc>
                <a:spcPct val="90000"/>
              </a:lnSpc>
              <a:spcBef>
                <a:spcPts val="500"/>
              </a:spcBef>
              <a:spcAft>
                <a:spcPts val="0"/>
              </a:spcAft>
              <a:buClr>
                <a:srgbClr val="45515E"/>
              </a:buClr>
              <a:buSzPct val="100000"/>
              <a:buChar char="o"/>
            </a:pPr>
            <a:r>
              <a:rPr lang="en-US"/>
              <a:t>Growth velocity ,amniotic fluid , body proportion.</a:t>
            </a:r>
            <a:endParaRPr/>
          </a:p>
          <a:p>
            <a:pPr indent="-228600" lvl="0" marL="228600" rtl="0" algn="l">
              <a:lnSpc>
                <a:spcPct val="90000"/>
              </a:lnSpc>
              <a:spcBef>
                <a:spcPts val="1000"/>
              </a:spcBef>
              <a:spcAft>
                <a:spcPts val="0"/>
              </a:spcAft>
              <a:buClr>
                <a:srgbClr val="45515E"/>
              </a:buClr>
              <a:buSzPct val="100000"/>
              <a:buChar char="❖"/>
            </a:pPr>
            <a:r>
              <a:rPr lang="en-US"/>
              <a:t>If she camas later with bp 140/100 what is your diagnosis ? </a:t>
            </a:r>
            <a:endParaRPr/>
          </a:p>
          <a:p>
            <a:pPr indent="-228600" lvl="1" marL="685800" rtl="0" algn="l">
              <a:lnSpc>
                <a:spcPct val="90000"/>
              </a:lnSpc>
              <a:spcBef>
                <a:spcPts val="500"/>
              </a:spcBef>
              <a:spcAft>
                <a:spcPts val="0"/>
              </a:spcAft>
              <a:buClr>
                <a:srgbClr val="45515E"/>
              </a:buClr>
              <a:buSzPct val="100000"/>
              <a:buChar char="o"/>
            </a:pPr>
            <a:r>
              <a:rPr lang="en-US"/>
              <a:t>Preeclampsia </a:t>
            </a:r>
            <a:endParaRPr/>
          </a:p>
          <a:p>
            <a:pPr indent="-228600" lvl="0" marL="228600" rtl="0" algn="l">
              <a:lnSpc>
                <a:spcPct val="90000"/>
              </a:lnSpc>
              <a:spcBef>
                <a:spcPts val="1000"/>
              </a:spcBef>
              <a:spcAft>
                <a:spcPts val="0"/>
              </a:spcAft>
              <a:buClr>
                <a:srgbClr val="45515E"/>
              </a:buClr>
              <a:buSzPct val="100000"/>
              <a:buChar char="❖"/>
            </a:pPr>
            <a:r>
              <a:rPr lang="en-US"/>
              <a:t>What points on examination will support your diagnosis on q 3 ?  </a:t>
            </a:r>
            <a:endParaRPr/>
          </a:p>
          <a:p>
            <a:pPr indent="-228600" lvl="1" marL="685800" rtl="0" algn="l">
              <a:lnSpc>
                <a:spcPct val="90000"/>
              </a:lnSpc>
              <a:spcBef>
                <a:spcPts val="500"/>
              </a:spcBef>
              <a:spcAft>
                <a:spcPts val="0"/>
              </a:spcAft>
              <a:buClr>
                <a:srgbClr val="45515E"/>
              </a:buClr>
              <a:buSzPct val="100000"/>
              <a:buChar char="o"/>
            </a:pPr>
            <a:r>
              <a:rPr lang="en-US"/>
              <a:t>Symphysial fundal height  (if less than 3 cm diagnosed as IUGR) </a:t>
            </a:r>
            <a:endParaRPr/>
          </a:p>
          <a:p>
            <a:pPr indent="-228600" lvl="0" marL="228600" rtl="0" algn="l">
              <a:lnSpc>
                <a:spcPct val="90000"/>
              </a:lnSpc>
              <a:spcBef>
                <a:spcPts val="1000"/>
              </a:spcBef>
              <a:spcAft>
                <a:spcPts val="0"/>
              </a:spcAft>
              <a:buClr>
                <a:srgbClr val="45515E"/>
              </a:buClr>
              <a:buSzPct val="100000"/>
              <a:buChar char="❖"/>
            </a:pPr>
            <a:r>
              <a:rPr lang="en-US"/>
              <a:t>What is your management ?  </a:t>
            </a:r>
            <a:endParaRPr/>
          </a:p>
          <a:p>
            <a:pPr indent="-228600" lvl="1" marL="685800" rtl="0" algn="l">
              <a:lnSpc>
                <a:spcPct val="90000"/>
              </a:lnSpc>
              <a:spcBef>
                <a:spcPts val="500"/>
              </a:spcBef>
              <a:spcAft>
                <a:spcPts val="0"/>
              </a:spcAft>
              <a:buClr>
                <a:srgbClr val="45515E"/>
              </a:buClr>
              <a:buSzPct val="100000"/>
              <a:buChar char="o"/>
            </a:pPr>
            <a:r>
              <a:rPr lang="en-US"/>
              <a:t>Management of IUGR according to Doppler finding of umbilical artery so baby from chart 37 so delivery ( IUGR not indication  of CS) </a:t>
            </a:r>
            <a:endParaRPr/>
          </a:p>
          <a:p>
            <a:pPr indent="-87630" lvl="1" marL="685800" rtl="0" algn="l">
              <a:lnSpc>
                <a:spcPct val="90000"/>
              </a:lnSpc>
              <a:spcBef>
                <a:spcPts val="500"/>
              </a:spcBef>
              <a:spcAft>
                <a:spcPts val="0"/>
              </a:spcAft>
              <a:buClr>
                <a:srgbClr val="45515E"/>
              </a:buClr>
              <a:buSzPct val="100000"/>
              <a:buNone/>
            </a:pPr>
            <a:r>
              <a:t/>
            </a:r>
            <a:endParaRPr/>
          </a:p>
          <a:p>
            <a:pPr indent="-64135" lvl="0" marL="228600" rtl="0" algn="l">
              <a:lnSpc>
                <a:spcPct val="90000"/>
              </a:lnSpc>
              <a:spcBef>
                <a:spcPts val="1000"/>
              </a:spcBef>
              <a:spcAft>
                <a:spcPts val="0"/>
              </a:spcAft>
              <a:buClr>
                <a:srgbClr val="45515E"/>
              </a:buClr>
              <a:buSzPct val="100000"/>
              <a:buNone/>
            </a:pPr>
            <a:r>
              <a:t/>
            </a:r>
            <a:endParaRPr/>
          </a:p>
        </p:txBody>
      </p:sp>
      <p:pic>
        <p:nvPicPr>
          <p:cNvPr descr="Picture 2" id="3615" name="Google Shape;3615;p413"/>
          <p:cNvPicPr preferRelativeResize="0"/>
          <p:nvPr/>
        </p:nvPicPr>
        <p:blipFill rotWithShape="1">
          <a:blip r:embed="rId3">
            <a:alphaModFix/>
          </a:blip>
          <a:srcRect b="0" l="0" r="0" t="0"/>
          <a:stretch/>
        </p:blipFill>
        <p:spPr>
          <a:xfrm>
            <a:off x="9009459" y="48078"/>
            <a:ext cx="3030141" cy="2513896"/>
          </a:xfrm>
          <a:prstGeom prst="rect">
            <a:avLst/>
          </a:prstGeom>
          <a:noFill/>
          <a:ln>
            <a:noFill/>
          </a:ln>
        </p:spPr>
      </p:pic>
      <p:sp>
        <p:nvSpPr>
          <p:cNvPr id="3616" name="Google Shape;3616;p413"/>
          <p:cNvSpPr txBox="1"/>
          <p:nvPr/>
        </p:nvSpPr>
        <p:spPr>
          <a:xfrm>
            <a:off x="9161859" y="2658807"/>
            <a:ext cx="2877741" cy="440427"/>
          </a:xfrm>
          <a:prstGeom prst="rect">
            <a:avLst/>
          </a:prstGeom>
          <a:noFill/>
          <a:ln>
            <a:noFill/>
          </a:ln>
        </p:spPr>
        <p:txBody>
          <a:bodyPr anchorCtr="0" anchor="t" bIns="45700" lIns="45700" spcFirstLastPara="1" rIns="45700" wrap="square" tIns="45700">
            <a:normAutofit/>
          </a:bodyPr>
          <a:lstStyle/>
          <a:p>
            <a:pPr indent="0" lvl="0" marL="0" marR="0" rtl="0" algn="l">
              <a:lnSpc>
                <a:spcPct val="81000"/>
              </a:lnSpc>
              <a:spcBef>
                <a:spcPts val="0"/>
              </a:spcBef>
              <a:spcAft>
                <a:spcPts val="0"/>
              </a:spcAft>
              <a:buClr>
                <a:srgbClr val="45515E"/>
              </a:buClr>
              <a:buSzPts val="1800"/>
              <a:buFont typeface="Calibri"/>
              <a:buNone/>
            </a:pPr>
            <a:r>
              <a:rPr lang="en-US" sz="1800">
                <a:solidFill>
                  <a:srgbClr val="45515E"/>
                </a:solidFill>
                <a:latin typeface="Calibri"/>
                <a:ea typeface="Calibri"/>
                <a:cs typeface="Calibri"/>
                <a:sym typeface="Calibri"/>
              </a:rPr>
              <a:t>+2 picture shows HC and AC </a:t>
            </a:r>
            <a:endParaRPr/>
          </a:p>
        </p:txBody>
      </p:sp>
    </p:spTree>
  </p:cSld>
  <p:clrMapOvr>
    <a:masterClrMapping/>
  </p:clrMapOvr>
</p:sld>
</file>

<file path=ppt/slides/slide4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1" name="Shape 3621"/>
        <p:cNvGrpSpPr/>
        <p:nvPr/>
      </p:nvGrpSpPr>
      <p:grpSpPr>
        <a:xfrm>
          <a:off x="0" y="0"/>
          <a:ext cx="0" cy="0"/>
          <a:chOff x="0" y="0"/>
          <a:chExt cx="0" cy="0"/>
        </a:xfrm>
      </p:grpSpPr>
      <p:sp>
        <p:nvSpPr>
          <p:cNvPr id="3622" name="Google Shape;3622;p414"/>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3  </a:t>
            </a:r>
            <a:endParaRPr/>
          </a:p>
        </p:txBody>
      </p:sp>
      <p:sp>
        <p:nvSpPr>
          <p:cNvPr id="3623" name="Google Shape;3623;p414"/>
          <p:cNvSpPr txBox="1"/>
          <p:nvPr>
            <p:ph idx="1" type="body"/>
          </p:nvPr>
        </p:nvSpPr>
        <p:spPr>
          <a:xfrm>
            <a:off x="838200" y="1305026"/>
            <a:ext cx="10515600" cy="4871938"/>
          </a:xfrm>
          <a:prstGeom prst="rect">
            <a:avLst/>
          </a:prstGeom>
          <a:noFill/>
          <a:ln>
            <a:noFill/>
          </a:ln>
        </p:spPr>
        <p:txBody>
          <a:bodyPr anchorCtr="0" anchor="t" bIns="45700" lIns="91425" spcFirstLastPara="1" rIns="91425" wrap="square" tIns="45700">
            <a:normAutofit fontScale="92500" lnSpcReduction="20000"/>
          </a:bodyPr>
          <a:lstStyle/>
          <a:p>
            <a:pPr indent="-228600" lvl="0" marL="228600" rtl="0" algn="l">
              <a:lnSpc>
                <a:spcPct val="90000"/>
              </a:lnSpc>
              <a:spcBef>
                <a:spcPts val="0"/>
              </a:spcBef>
              <a:spcAft>
                <a:spcPts val="0"/>
              </a:spcAft>
              <a:buClr>
                <a:srgbClr val="45515E"/>
              </a:buClr>
              <a:buSzPct val="100000"/>
              <a:buChar char="❖"/>
            </a:pPr>
            <a:r>
              <a:rPr lang="en-US"/>
              <a:t>Your diagnosis :</a:t>
            </a:r>
            <a:endParaRPr/>
          </a:p>
          <a:p>
            <a:pPr indent="-228600" lvl="1" marL="685800" rtl="0" algn="l">
              <a:lnSpc>
                <a:spcPct val="90000"/>
              </a:lnSpc>
              <a:spcBef>
                <a:spcPts val="500"/>
              </a:spcBef>
              <a:spcAft>
                <a:spcPts val="0"/>
              </a:spcAft>
              <a:buClr>
                <a:srgbClr val="45515E"/>
              </a:buClr>
              <a:buSzPct val="100000"/>
              <a:buChar char="o"/>
            </a:pPr>
            <a:r>
              <a:rPr lang="en-US"/>
              <a:t>SGA</a:t>
            </a:r>
            <a:endParaRPr/>
          </a:p>
          <a:p>
            <a:pPr indent="-228600" lvl="1" marL="685800" rtl="0" algn="l">
              <a:lnSpc>
                <a:spcPct val="90000"/>
              </a:lnSpc>
              <a:spcBef>
                <a:spcPts val="500"/>
              </a:spcBef>
              <a:spcAft>
                <a:spcPts val="0"/>
              </a:spcAft>
              <a:buClr>
                <a:srgbClr val="FF0000"/>
              </a:buClr>
              <a:buSzPct val="100000"/>
              <a:buChar char="o"/>
            </a:pPr>
            <a:r>
              <a:rPr lang="en-US">
                <a:solidFill>
                  <a:srgbClr val="FF0000"/>
                </a:solidFill>
              </a:rPr>
              <a:t> not IUGR because there’s only Chart w/o sonographic —انتبه عليها </a:t>
            </a:r>
            <a:endParaRPr/>
          </a:p>
          <a:p>
            <a:pPr indent="-228600" lvl="0" marL="228600" rtl="0" algn="l">
              <a:lnSpc>
                <a:spcPct val="90000"/>
              </a:lnSpc>
              <a:spcBef>
                <a:spcPts val="1000"/>
              </a:spcBef>
              <a:spcAft>
                <a:spcPts val="0"/>
              </a:spcAft>
              <a:buClr>
                <a:srgbClr val="45515E"/>
              </a:buClr>
              <a:buSzPct val="100000"/>
              <a:buChar char="❖"/>
            </a:pPr>
            <a:r>
              <a:rPr lang="en-US"/>
              <a:t>Mention two obstetric complication In this case :</a:t>
            </a:r>
            <a:endParaRPr/>
          </a:p>
          <a:p>
            <a:pPr indent="-228600" lvl="1" marL="685800" rtl="0" algn="l">
              <a:lnSpc>
                <a:spcPct val="90000"/>
              </a:lnSpc>
              <a:spcBef>
                <a:spcPts val="500"/>
              </a:spcBef>
              <a:spcAft>
                <a:spcPts val="0"/>
              </a:spcAft>
              <a:buClr>
                <a:srgbClr val="45515E"/>
              </a:buClr>
              <a:buSzPct val="100000"/>
              <a:buChar char="o"/>
            </a:pPr>
            <a:r>
              <a:rPr lang="en-US"/>
              <a:t>Intrauterine death </a:t>
            </a:r>
            <a:endParaRPr/>
          </a:p>
          <a:p>
            <a:pPr indent="-228600" lvl="1" marL="685800" rtl="0" algn="l">
              <a:lnSpc>
                <a:spcPct val="90000"/>
              </a:lnSpc>
              <a:spcBef>
                <a:spcPts val="500"/>
              </a:spcBef>
              <a:spcAft>
                <a:spcPts val="0"/>
              </a:spcAft>
              <a:buClr>
                <a:srgbClr val="45515E"/>
              </a:buClr>
              <a:buSzPct val="100000"/>
              <a:buChar char="o"/>
            </a:pPr>
            <a:r>
              <a:rPr lang="en-US"/>
              <a:t>Increase CS rate </a:t>
            </a:r>
            <a:endParaRPr/>
          </a:p>
          <a:p>
            <a:pPr indent="-228600" lvl="1" marL="685800" rtl="0" algn="l">
              <a:lnSpc>
                <a:spcPct val="90000"/>
              </a:lnSpc>
              <a:spcBef>
                <a:spcPts val="500"/>
              </a:spcBef>
              <a:spcAft>
                <a:spcPts val="0"/>
              </a:spcAft>
              <a:buClr>
                <a:srgbClr val="45515E"/>
              </a:buClr>
              <a:buSzPct val="100000"/>
              <a:buChar char="o"/>
            </a:pPr>
            <a:r>
              <a:rPr lang="en-US"/>
              <a:t>Oligohydrominus </a:t>
            </a:r>
            <a:endParaRPr/>
          </a:p>
          <a:p>
            <a:pPr indent="-228600" lvl="0" marL="228600" rtl="0" algn="l">
              <a:lnSpc>
                <a:spcPct val="90000"/>
              </a:lnSpc>
              <a:spcBef>
                <a:spcPts val="1000"/>
              </a:spcBef>
              <a:spcAft>
                <a:spcPts val="0"/>
              </a:spcAft>
              <a:buClr>
                <a:srgbClr val="45515E"/>
              </a:buClr>
              <a:buSzPct val="100000"/>
              <a:buChar char="❖"/>
            </a:pPr>
            <a:r>
              <a:rPr lang="en-US"/>
              <a:t> Fetus GA =30 weeks, what you do for this pregnant women :</a:t>
            </a:r>
            <a:endParaRPr/>
          </a:p>
          <a:p>
            <a:pPr indent="-228600" lvl="1" marL="685800" rtl="0" algn="l">
              <a:lnSpc>
                <a:spcPct val="90000"/>
              </a:lnSpc>
              <a:spcBef>
                <a:spcPts val="500"/>
              </a:spcBef>
              <a:spcAft>
                <a:spcPts val="0"/>
              </a:spcAft>
              <a:buClr>
                <a:srgbClr val="45515E"/>
              </a:buClr>
              <a:buSzPct val="100000"/>
              <a:buChar char="o"/>
            </a:pPr>
            <a:r>
              <a:rPr lang="en-US"/>
              <a:t>Delivery plan- according to doppler U/S: Normal (36 W)/absence (34 W) /reversed(32W)</a:t>
            </a:r>
            <a:endParaRPr/>
          </a:p>
          <a:p>
            <a:pPr indent="-228600" lvl="0" marL="228600" rtl="0" algn="l">
              <a:lnSpc>
                <a:spcPct val="90000"/>
              </a:lnSpc>
              <a:spcBef>
                <a:spcPts val="1000"/>
              </a:spcBef>
              <a:spcAft>
                <a:spcPts val="0"/>
              </a:spcAft>
              <a:buClr>
                <a:srgbClr val="45515E"/>
              </a:buClr>
              <a:buSzPct val="100000"/>
              <a:buChar char="❖"/>
            </a:pPr>
            <a:r>
              <a:rPr lang="en-US"/>
              <a:t>If this pregnant come with abd pain and heavy bleeding , fetus show bradycardia on doppler </a:t>
            </a:r>
            <a:endParaRPr/>
          </a:p>
          <a:p>
            <a:pPr indent="-228600" lvl="1" marL="685800" rtl="0" algn="l">
              <a:lnSpc>
                <a:spcPct val="90000"/>
              </a:lnSpc>
              <a:spcBef>
                <a:spcPts val="500"/>
              </a:spcBef>
              <a:spcAft>
                <a:spcPts val="0"/>
              </a:spcAft>
              <a:buClr>
                <a:srgbClr val="45515E"/>
              </a:buClr>
              <a:buSzPct val="100000"/>
              <a:buChar char="o"/>
            </a:pPr>
            <a:r>
              <a:rPr lang="en-US"/>
              <a:t>A) your DX : I think placenta abruption </a:t>
            </a:r>
            <a:endParaRPr/>
          </a:p>
          <a:p>
            <a:pPr indent="-228600" lvl="1" marL="685800" rtl="0" algn="l">
              <a:lnSpc>
                <a:spcPct val="90000"/>
              </a:lnSpc>
              <a:spcBef>
                <a:spcPts val="500"/>
              </a:spcBef>
              <a:spcAft>
                <a:spcPts val="0"/>
              </a:spcAft>
              <a:buClr>
                <a:srgbClr val="45515E"/>
              </a:buClr>
              <a:buSzPct val="100000"/>
              <a:buChar char="o"/>
            </a:pPr>
            <a:r>
              <a:rPr lang="en-US"/>
              <a:t>B) your definitive management : Deliver the baby </a:t>
            </a:r>
            <a:endParaRPr/>
          </a:p>
          <a:p>
            <a:pPr indent="-64135" lvl="0" marL="228600" rtl="0" algn="l">
              <a:lnSpc>
                <a:spcPct val="90000"/>
              </a:lnSpc>
              <a:spcBef>
                <a:spcPts val="1000"/>
              </a:spcBef>
              <a:spcAft>
                <a:spcPts val="0"/>
              </a:spcAft>
              <a:buClr>
                <a:srgbClr val="45515E"/>
              </a:buClr>
              <a:buSzPct val="100000"/>
              <a:buNone/>
            </a:pPr>
            <a:r>
              <a:t/>
            </a:r>
            <a:endParaRPr/>
          </a:p>
        </p:txBody>
      </p:sp>
      <p:pic>
        <p:nvPicPr>
          <p:cNvPr descr="Picture 2" id="3624" name="Google Shape;3624;p414"/>
          <p:cNvPicPr preferRelativeResize="0"/>
          <p:nvPr/>
        </p:nvPicPr>
        <p:blipFill rotWithShape="1">
          <a:blip r:embed="rId3">
            <a:alphaModFix/>
          </a:blip>
          <a:srcRect b="0" l="0" r="0" t="0"/>
          <a:stretch/>
        </p:blipFill>
        <p:spPr>
          <a:xfrm>
            <a:off x="9162361" y="1156771"/>
            <a:ext cx="3029639" cy="2272229"/>
          </a:xfrm>
          <a:prstGeom prst="rect">
            <a:avLst/>
          </a:prstGeom>
          <a:noFill/>
          <a:ln>
            <a:noFill/>
          </a:ln>
        </p:spPr>
      </p:pic>
    </p:spTree>
  </p:cSld>
  <p:clrMapOvr>
    <a:masterClrMapping/>
  </p:clrMapOvr>
</p:sld>
</file>

<file path=ppt/slides/slide4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9" name="Shape 3629"/>
        <p:cNvGrpSpPr/>
        <p:nvPr/>
      </p:nvGrpSpPr>
      <p:grpSpPr>
        <a:xfrm>
          <a:off x="0" y="0"/>
          <a:ext cx="0" cy="0"/>
          <a:chOff x="0" y="0"/>
          <a:chExt cx="0" cy="0"/>
        </a:xfrm>
      </p:grpSpPr>
      <p:sp>
        <p:nvSpPr>
          <p:cNvPr id="3630" name="Google Shape;3630;g201ae6d123f0a713_71"/>
          <p:cNvSpPr txBox="1"/>
          <p:nvPr>
            <p:ph type="title"/>
          </p:nvPr>
        </p:nvSpPr>
        <p:spPr>
          <a:xfrm>
            <a:off x="838200" y="365125"/>
            <a:ext cx="10515600" cy="762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Mini </a:t>
            </a:r>
            <a:r>
              <a:rPr lang="en-US"/>
              <a:t>Osce</a:t>
            </a:r>
            <a:endParaRPr/>
          </a:p>
        </p:txBody>
      </p:sp>
      <p:sp>
        <p:nvSpPr>
          <p:cNvPr id="3631" name="Google Shape;3631;g201ae6d123f0a713_71"/>
          <p:cNvSpPr txBox="1"/>
          <p:nvPr>
            <p:ph idx="1" type="body"/>
          </p:nvPr>
        </p:nvSpPr>
        <p:spPr>
          <a:xfrm>
            <a:off x="838200" y="1305026"/>
            <a:ext cx="10515600" cy="4872000"/>
          </a:xfrm>
          <a:prstGeom prst="rect">
            <a:avLst/>
          </a:prstGeom>
        </p:spPr>
        <p:txBody>
          <a:bodyPr anchorCtr="0" anchor="t" bIns="45700" lIns="91425" spcFirstLastPara="1" rIns="91425" wrap="square" tIns="45700">
            <a:normAutofit fontScale="62500" lnSpcReduction="20000"/>
          </a:bodyPr>
          <a:lstStyle/>
          <a:p>
            <a:pPr indent="0" lvl="0" marL="0" rtl="0" algn="l">
              <a:spcBef>
                <a:spcPts val="1000"/>
              </a:spcBef>
              <a:spcAft>
                <a:spcPts val="0"/>
              </a:spcAft>
              <a:buNone/>
            </a:pPr>
            <a:r>
              <a:rPr lang="en-US"/>
              <a:t>4th station: a woman came to the clinic at 34</a:t>
            </a:r>
            <a:r>
              <a:rPr lang="en-US"/>
              <a:t>w</a:t>
            </a:r>
            <a:endParaRPr/>
          </a:p>
          <a:p>
            <a:pPr indent="0" lvl="0" marL="0" rtl="0" algn="l">
              <a:spcBef>
                <a:spcPts val="1000"/>
              </a:spcBef>
              <a:spcAft>
                <a:spcPts val="0"/>
              </a:spcAft>
              <a:buNone/>
            </a:pPr>
            <a:r>
              <a:rPr lang="en-US"/>
              <a:t>Regarding image A (image shows 29 cm)</a:t>
            </a:r>
            <a:endParaRPr/>
          </a:p>
          <a:p>
            <a:pPr indent="0" lvl="0" marL="0" rtl="0" algn="l">
              <a:spcBef>
                <a:spcPts val="1000"/>
              </a:spcBef>
              <a:spcAft>
                <a:spcPts val="0"/>
              </a:spcAft>
              <a:buNone/>
            </a:pPr>
            <a:r>
              <a:rPr lang="en-US"/>
              <a:t>1. What is the name of this part of physical examination? - symphyseal fundal height</a:t>
            </a:r>
            <a:endParaRPr/>
          </a:p>
          <a:p>
            <a:pPr indent="0" lvl="0" marL="0" rtl="0" algn="l">
              <a:spcBef>
                <a:spcPts val="1000"/>
              </a:spcBef>
              <a:spcAft>
                <a:spcPts val="0"/>
              </a:spcAft>
              <a:buNone/>
            </a:pPr>
            <a:r>
              <a:rPr lang="en-US"/>
              <a:t>2. What is your interpretation?</a:t>
            </a:r>
            <a:endParaRPr/>
          </a:p>
          <a:p>
            <a:pPr indent="0" lvl="0" marL="0" rtl="0" algn="l">
              <a:spcBef>
                <a:spcPts val="1000"/>
              </a:spcBef>
              <a:spcAft>
                <a:spcPts val="0"/>
              </a:spcAft>
              <a:buNone/>
            </a:pPr>
            <a:r>
              <a:rPr lang="en-US"/>
              <a:t>• Small for gestational age (date-height discrepancy)</a:t>
            </a:r>
            <a:endParaRPr/>
          </a:p>
          <a:p>
            <a:pPr indent="0" lvl="0" marL="0" rtl="0" algn="l">
              <a:spcBef>
                <a:spcPts val="1000"/>
              </a:spcBef>
              <a:spcAft>
                <a:spcPts val="0"/>
              </a:spcAft>
              <a:buNone/>
            </a:pPr>
            <a:r>
              <a:rPr lang="en-US"/>
              <a:t>3. Other findings on obstetric examination?</a:t>
            </a:r>
            <a:endParaRPr/>
          </a:p>
          <a:p>
            <a:pPr indent="0" lvl="0" marL="0" rtl="0" algn="l">
              <a:spcBef>
                <a:spcPts val="1000"/>
              </a:spcBef>
              <a:spcAft>
                <a:spcPts val="0"/>
              </a:spcAft>
              <a:buNone/>
            </a:pPr>
            <a:r>
              <a:rPr lang="en-US"/>
              <a:t>• Determine fetal lie, presentation and engagement</a:t>
            </a:r>
            <a:endParaRPr/>
          </a:p>
          <a:p>
            <a:pPr indent="0" lvl="0" marL="0" rtl="0" algn="l">
              <a:spcBef>
                <a:spcPts val="1000"/>
              </a:spcBef>
              <a:spcAft>
                <a:spcPts val="0"/>
              </a:spcAft>
              <a:buNone/>
            </a:pPr>
            <a:r>
              <a:rPr lang="en-US"/>
              <a:t>4. Mention 4 causes of this finding</a:t>
            </a:r>
            <a:endParaRPr/>
          </a:p>
          <a:p>
            <a:pPr indent="0" lvl="0" marL="0" rtl="0" algn="l">
              <a:spcBef>
                <a:spcPts val="1000"/>
              </a:spcBef>
              <a:spcAft>
                <a:spcPts val="0"/>
              </a:spcAft>
              <a:buNone/>
            </a:pPr>
            <a:r>
              <a:rPr lang="en-US"/>
              <a:t>• Wrong date, oligohydramnios, IUGR, IUFD, preeclampsia</a:t>
            </a:r>
            <a:endParaRPr/>
          </a:p>
          <a:p>
            <a:pPr indent="0" lvl="0" marL="0" rtl="0" algn="l">
              <a:spcBef>
                <a:spcPts val="1000"/>
              </a:spcBef>
              <a:spcAft>
                <a:spcPts val="0"/>
              </a:spcAft>
              <a:buNone/>
            </a:pPr>
            <a:r>
              <a:rPr lang="en-US"/>
              <a:t>Regarding image B</a:t>
            </a:r>
            <a:endParaRPr/>
          </a:p>
          <a:p>
            <a:pPr indent="0" lvl="0" marL="0" rtl="0" algn="l">
              <a:spcBef>
                <a:spcPts val="1000"/>
              </a:spcBef>
              <a:spcAft>
                <a:spcPts val="0"/>
              </a:spcAft>
              <a:buNone/>
            </a:pPr>
            <a:r>
              <a:rPr lang="en-US"/>
              <a:t>5. What is your interpretation?</a:t>
            </a:r>
            <a:endParaRPr/>
          </a:p>
          <a:p>
            <a:pPr indent="0" lvl="0" marL="0" rtl="0" algn="l">
              <a:spcBef>
                <a:spcPts val="1000"/>
              </a:spcBef>
              <a:spcAft>
                <a:spcPts val="0"/>
              </a:spcAft>
              <a:buNone/>
            </a:pPr>
            <a:r>
              <a:rPr lang="en-US"/>
              <a:t>• Small for gestational age</a:t>
            </a:r>
            <a:endParaRPr/>
          </a:p>
          <a:p>
            <a:pPr indent="0" lvl="0" marL="0" rtl="0" algn="l">
              <a:spcBef>
                <a:spcPts val="1000"/>
              </a:spcBef>
              <a:spcAft>
                <a:spcPts val="0"/>
              </a:spcAft>
              <a:buNone/>
            </a:pPr>
            <a:r>
              <a:rPr lang="en-US"/>
              <a:t>6. What is your management?</a:t>
            </a:r>
            <a:endParaRPr/>
          </a:p>
          <a:p>
            <a:pPr indent="0" lvl="0" marL="0" rtl="0" algn="l">
              <a:spcBef>
                <a:spcPts val="1000"/>
              </a:spcBef>
              <a:spcAft>
                <a:spcPts val="0"/>
              </a:spcAft>
              <a:buNone/>
            </a:pPr>
            <a:r>
              <a:rPr lang="en-US"/>
              <a:t>• Follow-up by serial ultrasound to determine growth velocity, </a:t>
            </a:r>
            <a:endParaRPr/>
          </a:p>
          <a:p>
            <a:pPr indent="0" lvl="0" marL="0" rtl="0" algn="l">
              <a:spcBef>
                <a:spcPts val="1000"/>
              </a:spcBef>
              <a:spcAft>
                <a:spcPts val="0"/>
              </a:spcAft>
              <a:buNone/>
            </a:pPr>
            <a:r>
              <a:rPr lang="en-US"/>
              <a:t>and serial BPP, weekly doppler velocimetry</a:t>
            </a:r>
            <a:endParaRPr/>
          </a:p>
        </p:txBody>
      </p:sp>
      <p:pic>
        <p:nvPicPr>
          <p:cNvPr id="3632" name="Google Shape;3632;g201ae6d123f0a713_71"/>
          <p:cNvPicPr preferRelativeResize="0"/>
          <p:nvPr/>
        </p:nvPicPr>
        <p:blipFill>
          <a:blip r:embed="rId3">
            <a:alphaModFix/>
          </a:blip>
          <a:stretch>
            <a:fillRect/>
          </a:stretch>
        </p:blipFill>
        <p:spPr>
          <a:xfrm>
            <a:off x="8852455" y="1835875"/>
            <a:ext cx="3209700" cy="3810300"/>
          </a:xfrm>
          <a:prstGeom prst="rect">
            <a:avLst/>
          </a:prstGeom>
          <a:noFill/>
          <a:ln>
            <a:noFill/>
          </a:ln>
        </p:spPr>
      </p:pic>
    </p:spTree>
  </p:cSld>
  <p:clrMapOvr>
    <a:masterClrMapping/>
  </p:clrMapOvr>
</p:sld>
</file>

<file path=ppt/slides/slide4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6" name="Shape 3636"/>
        <p:cNvGrpSpPr/>
        <p:nvPr/>
      </p:nvGrpSpPr>
      <p:grpSpPr>
        <a:xfrm>
          <a:off x="0" y="0"/>
          <a:ext cx="0" cy="0"/>
          <a:chOff x="0" y="0"/>
          <a:chExt cx="0" cy="0"/>
        </a:xfrm>
      </p:grpSpPr>
      <p:sp>
        <p:nvSpPr>
          <p:cNvPr id="3637" name="Google Shape;3637;p41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45515E"/>
              </a:buClr>
              <a:buSzPts val="6000"/>
              <a:buFont typeface="Calibri"/>
              <a:buNone/>
            </a:pPr>
            <a:r>
              <a:rPr lang="en-US" sz="7700"/>
              <a:t>Congenital screening </a:t>
            </a:r>
            <a:br>
              <a:rPr lang="en-US" sz="7700"/>
            </a:br>
            <a:r>
              <a:rPr lang="en-US" sz="7700"/>
              <a:t>lecture station </a:t>
            </a:r>
            <a:endParaRPr sz="7700"/>
          </a:p>
        </p:txBody>
      </p:sp>
    </p:spTree>
  </p:cSld>
  <p:clrMapOvr>
    <a:masterClrMapping/>
  </p:clrMapOvr>
</p:sld>
</file>

<file path=ppt/slides/slide4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2" name="Shape 3642"/>
        <p:cNvGrpSpPr/>
        <p:nvPr/>
      </p:nvGrpSpPr>
      <p:grpSpPr>
        <a:xfrm>
          <a:off x="0" y="0"/>
          <a:ext cx="0" cy="0"/>
          <a:chOff x="0" y="0"/>
          <a:chExt cx="0" cy="0"/>
        </a:xfrm>
      </p:grpSpPr>
      <p:sp>
        <p:nvSpPr>
          <p:cNvPr id="3643" name="Google Shape;3643;g6dc123a94921b6ac_0"/>
          <p:cNvSpPr txBox="1"/>
          <p:nvPr>
            <p:ph type="title"/>
          </p:nvPr>
        </p:nvSpPr>
        <p:spPr>
          <a:xfrm>
            <a:off x="838200" y="365125"/>
            <a:ext cx="10515600" cy="762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Introduction </a:t>
            </a:r>
            <a:endParaRPr/>
          </a:p>
        </p:txBody>
      </p:sp>
      <p:sp>
        <p:nvSpPr>
          <p:cNvPr id="3644" name="Google Shape;3644;g6dc123a94921b6ac_0"/>
          <p:cNvSpPr txBox="1"/>
          <p:nvPr>
            <p:ph idx="1" type="body"/>
          </p:nvPr>
        </p:nvSpPr>
        <p:spPr>
          <a:xfrm>
            <a:off x="838200" y="1305026"/>
            <a:ext cx="10515600" cy="4872000"/>
          </a:xfrm>
          <a:prstGeom prst="rect">
            <a:avLst/>
          </a:prstGeom>
        </p:spPr>
        <p:txBody>
          <a:bodyPr anchorCtr="0" anchor="t" bIns="45700" lIns="91425" spcFirstLastPara="1" rIns="91425" wrap="square" tIns="45700">
            <a:normAutofit fontScale="77500" lnSpcReduction="20000"/>
          </a:bodyPr>
          <a:lstStyle/>
          <a:p>
            <a:pPr indent="0" lvl="0" marL="0" rtl="0" algn="l">
              <a:spcBef>
                <a:spcPts val="1000"/>
              </a:spcBef>
              <a:spcAft>
                <a:spcPts val="0"/>
              </a:spcAft>
              <a:buNone/>
            </a:pPr>
            <a:r>
              <a:rPr lang="en-US"/>
              <a:t>Definition: structural or functional anomalies, including metabolic</a:t>
            </a:r>
            <a:endParaRPr/>
          </a:p>
          <a:p>
            <a:pPr indent="0" lvl="0" marL="0" rtl="0" algn="l">
              <a:spcBef>
                <a:spcPts val="1000"/>
              </a:spcBef>
              <a:spcAft>
                <a:spcPts val="0"/>
              </a:spcAft>
              <a:buNone/>
            </a:pPr>
            <a:r>
              <a:rPr lang="en-US"/>
              <a:t>disorders, which are present at the time of birth</a:t>
            </a:r>
            <a:endParaRPr/>
          </a:p>
          <a:p>
            <a:pPr indent="0" lvl="0" marL="0" rtl="0" algn="l">
              <a:spcBef>
                <a:spcPts val="1000"/>
              </a:spcBef>
              <a:spcAft>
                <a:spcPts val="0"/>
              </a:spcAft>
              <a:buNone/>
            </a:pPr>
            <a:r>
              <a:rPr lang="en-US"/>
              <a:t>❖The most common severe congenital anomalies are heart defects, neural</a:t>
            </a:r>
            <a:endParaRPr/>
          </a:p>
          <a:p>
            <a:pPr indent="0" lvl="0" marL="0" rtl="0" algn="l">
              <a:spcBef>
                <a:spcPts val="1000"/>
              </a:spcBef>
              <a:spcAft>
                <a:spcPts val="0"/>
              </a:spcAft>
              <a:buNone/>
            </a:pPr>
            <a:r>
              <a:rPr lang="en-US"/>
              <a:t>tube defects (NTDs) and Down syndrome.</a:t>
            </a:r>
            <a:endParaRPr/>
          </a:p>
          <a:p>
            <a:pPr indent="0" lvl="0" marL="0" rtl="0" algn="l">
              <a:spcBef>
                <a:spcPts val="1000"/>
              </a:spcBef>
              <a:spcAft>
                <a:spcPts val="0"/>
              </a:spcAft>
              <a:buNone/>
            </a:pPr>
            <a:r>
              <a:rPr lang="en-US"/>
              <a:t>❖Etiology:</a:t>
            </a:r>
            <a:endParaRPr/>
          </a:p>
          <a:p>
            <a:pPr indent="0" lvl="0" marL="0" rtl="0" algn="l">
              <a:spcBef>
                <a:spcPts val="1000"/>
              </a:spcBef>
              <a:spcAft>
                <a:spcPts val="0"/>
              </a:spcAft>
              <a:buNone/>
            </a:pPr>
            <a:r>
              <a:rPr lang="en-US"/>
              <a:t>o Genetic abnormalities</a:t>
            </a:r>
            <a:endParaRPr/>
          </a:p>
          <a:p>
            <a:pPr indent="0" lvl="0" marL="0" rtl="0" algn="l">
              <a:spcBef>
                <a:spcPts val="1000"/>
              </a:spcBef>
              <a:spcAft>
                <a:spcPts val="0"/>
              </a:spcAft>
              <a:buNone/>
            </a:pPr>
            <a:r>
              <a:rPr lang="en-US"/>
              <a:t>• Chromosomal disorders: Down syndrome</a:t>
            </a:r>
            <a:endParaRPr/>
          </a:p>
          <a:p>
            <a:pPr indent="0" lvl="0" marL="0" rtl="0" algn="l">
              <a:spcBef>
                <a:spcPts val="1000"/>
              </a:spcBef>
              <a:spcAft>
                <a:spcPts val="0"/>
              </a:spcAft>
              <a:buNone/>
            </a:pPr>
            <a:r>
              <a:rPr lang="en-US"/>
              <a:t>• Single gene (monogenic) disorders: AR (Cystic fibrosis), AD (Marfan), X-linked</a:t>
            </a:r>
            <a:endParaRPr/>
          </a:p>
          <a:p>
            <a:pPr indent="0" lvl="0" marL="0" rtl="0" algn="l">
              <a:spcBef>
                <a:spcPts val="1000"/>
              </a:spcBef>
              <a:spcAft>
                <a:spcPts val="0"/>
              </a:spcAft>
              <a:buNone/>
            </a:pPr>
            <a:r>
              <a:rPr lang="en-US"/>
              <a:t>(Hemophilia)</a:t>
            </a:r>
            <a:endParaRPr/>
          </a:p>
          <a:p>
            <a:pPr indent="0" lvl="0" marL="0" rtl="0" algn="l">
              <a:spcBef>
                <a:spcPts val="1000"/>
              </a:spcBef>
              <a:spcAft>
                <a:spcPts val="0"/>
              </a:spcAft>
              <a:buNone/>
            </a:pPr>
            <a:r>
              <a:rPr lang="en-US"/>
              <a:t>• Multifactorial disorders: Cleft lip/palate, congenital heart disease, and NTDs</a:t>
            </a:r>
            <a:endParaRPr/>
          </a:p>
          <a:p>
            <a:pPr indent="0" lvl="0" marL="0" rtl="0" algn="l">
              <a:spcBef>
                <a:spcPts val="1000"/>
              </a:spcBef>
              <a:spcAft>
                <a:spcPts val="0"/>
              </a:spcAft>
              <a:buNone/>
            </a:pPr>
            <a:r>
              <a:rPr lang="en-US"/>
              <a:t>o Non-genetic etiologies include environmental factors</a:t>
            </a:r>
            <a:endParaRPr/>
          </a:p>
          <a:p>
            <a:pPr indent="0" lvl="0" marL="0" rtl="0" algn="l">
              <a:spcBef>
                <a:spcPts val="1000"/>
              </a:spcBef>
              <a:spcAft>
                <a:spcPts val="0"/>
              </a:spcAft>
              <a:buNone/>
            </a:pPr>
            <a:r>
              <a:rPr lang="en-US"/>
              <a:t>• Maternal PKU or DM, Teratogens, Infections, and twining</a:t>
            </a:r>
            <a:endParaRPr/>
          </a:p>
          <a:p>
            <a:pPr indent="0" lvl="0" marL="0" rtl="0" algn="l">
              <a:spcBef>
                <a:spcPts val="1000"/>
              </a:spcBef>
              <a:spcAft>
                <a:spcPts val="0"/>
              </a:spcAft>
              <a:buNone/>
            </a:pPr>
            <a:r>
              <a:rPr lang="en-US"/>
              <a:t>o About 40-50% of cases the etiology is unknown</a:t>
            </a:r>
            <a:endParaRPr/>
          </a:p>
        </p:txBody>
      </p:sp>
    </p:spTree>
  </p:cSld>
  <p:clrMapOvr>
    <a:masterClrMapping/>
  </p:clrMapOvr>
</p:sld>
</file>

<file path=ppt/slides/slide4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9" name="Shape 3649"/>
        <p:cNvGrpSpPr/>
        <p:nvPr/>
      </p:nvGrpSpPr>
      <p:grpSpPr>
        <a:xfrm>
          <a:off x="0" y="0"/>
          <a:ext cx="0" cy="0"/>
          <a:chOff x="0" y="0"/>
          <a:chExt cx="0" cy="0"/>
        </a:xfrm>
      </p:grpSpPr>
      <p:pic>
        <p:nvPicPr>
          <p:cNvPr id="3650" name="Google Shape;3650;g6dc123a94921b6ac_6"/>
          <p:cNvPicPr preferRelativeResize="0"/>
          <p:nvPr/>
        </p:nvPicPr>
        <p:blipFill>
          <a:blip r:embed="rId3">
            <a:alphaModFix/>
          </a:blip>
          <a:stretch>
            <a:fillRect/>
          </a:stretch>
        </p:blipFill>
        <p:spPr>
          <a:xfrm>
            <a:off x="152400" y="152400"/>
            <a:ext cx="11645137" cy="65532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50"/>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True Labor vs False Labor</a:t>
            </a:r>
            <a:endParaRPr/>
          </a:p>
        </p:txBody>
      </p:sp>
      <p:sp>
        <p:nvSpPr>
          <p:cNvPr id="484" name="Google Shape;484;p50"/>
          <p:cNvSpPr txBox="1"/>
          <p:nvPr>
            <p:ph idx="1" type="body"/>
          </p:nvPr>
        </p:nvSpPr>
        <p:spPr>
          <a:xfrm>
            <a:off x="838200" y="5223752"/>
            <a:ext cx="10515600" cy="953211"/>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800"/>
              <a:buChar char="❖"/>
            </a:pPr>
            <a:r>
              <a:rPr b="1" lang="en-US"/>
              <a:t>Management of false labor</a:t>
            </a:r>
            <a:r>
              <a:rPr lang="en-US"/>
              <a:t>: Discharge patient from labor</a:t>
            </a:r>
            <a:endParaRPr/>
          </a:p>
          <a:p>
            <a:pPr indent="-50800" lvl="0" marL="228600" rtl="0" algn="l">
              <a:lnSpc>
                <a:spcPct val="90000"/>
              </a:lnSpc>
              <a:spcBef>
                <a:spcPts val="1000"/>
              </a:spcBef>
              <a:spcAft>
                <a:spcPts val="0"/>
              </a:spcAft>
              <a:buClr>
                <a:srgbClr val="45515E"/>
              </a:buClr>
              <a:buSzPts val="2800"/>
              <a:buNone/>
            </a:pPr>
            <a:r>
              <a:t/>
            </a:r>
            <a:endParaRPr/>
          </a:p>
        </p:txBody>
      </p:sp>
      <p:graphicFrame>
        <p:nvGraphicFramePr>
          <p:cNvPr id="485" name="Google Shape;485;p50"/>
          <p:cNvGraphicFramePr/>
          <p:nvPr/>
        </p:nvGraphicFramePr>
        <p:xfrm>
          <a:off x="838200" y="1304925"/>
          <a:ext cx="3000000" cy="3000000"/>
        </p:xfrm>
        <a:graphic>
          <a:graphicData uri="http://schemas.openxmlformats.org/drawingml/2006/table">
            <a:tbl>
              <a:tblPr>
                <a:noFill/>
                <a:tableStyleId>{6455E37F-15AD-4C7A-A259-15060B4E93F8}</a:tableStyleId>
              </a:tblPr>
              <a:tblGrid>
                <a:gridCol w="1798000"/>
                <a:gridCol w="4358800"/>
                <a:gridCol w="4358800"/>
              </a:tblGrid>
              <a:tr h="362300">
                <a:tc>
                  <a:txBody>
                    <a:bodyPr/>
                    <a:lstStyle/>
                    <a:p>
                      <a:pPr indent="0" lvl="0" marL="0" marR="0" rtl="0" algn="ctr">
                        <a:spcBef>
                          <a:spcPts val="0"/>
                        </a:spcBef>
                        <a:spcAft>
                          <a:spcPts val="0"/>
                        </a:spcAft>
                        <a:buClr>
                          <a:schemeClr val="dk1"/>
                        </a:buClr>
                        <a:buSzPts val="2800"/>
                        <a:buFont typeface="Calibri"/>
                        <a:buNone/>
                      </a:pPr>
                      <a:r>
                        <a:t/>
                      </a:r>
                      <a:endParaRPr sz="2800" u="none" cap="none" strike="noStrike"/>
                    </a:p>
                  </a:txBody>
                  <a:tcPr marT="45725" marB="45725" marR="91450" marL="91450" anchor="ctr"/>
                </a:tc>
                <a:tc>
                  <a:txBody>
                    <a:bodyPr/>
                    <a:lstStyle/>
                    <a:p>
                      <a:pPr indent="0" lvl="0" marL="0" marR="0" rtl="0" algn="ctr">
                        <a:spcBef>
                          <a:spcPts val="0"/>
                        </a:spcBef>
                        <a:spcAft>
                          <a:spcPts val="0"/>
                        </a:spcAft>
                        <a:buClr>
                          <a:schemeClr val="dk1"/>
                        </a:buClr>
                        <a:buSzPts val="2800"/>
                        <a:buFont typeface="Calibri"/>
                        <a:buNone/>
                      </a:pPr>
                      <a:r>
                        <a:rPr lang="en-US" sz="2800" u="none" cap="none" strike="noStrike"/>
                        <a:t>True Labor </a:t>
                      </a:r>
                      <a:endParaRPr sz="1800"/>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2800"/>
                        <a:buFont typeface="Calibri"/>
                        <a:buNone/>
                      </a:pPr>
                      <a:r>
                        <a:rPr lang="en-US" sz="2800" u="none" cap="none" strike="noStrike"/>
                        <a:t>False Labor</a:t>
                      </a:r>
                      <a:endParaRPr sz="1800"/>
                    </a:p>
                  </a:txBody>
                  <a:tcPr marT="45725" marB="45725" marR="91450" marL="91450" anchor="ctr"/>
                </a:tc>
              </a:tr>
              <a:tr h="831150">
                <a:tc>
                  <a:txBody>
                    <a:bodyPr/>
                    <a:lstStyle/>
                    <a:p>
                      <a:pPr indent="0" lvl="0" marL="0" marR="0" rtl="0" algn="ctr">
                        <a:spcBef>
                          <a:spcPts val="0"/>
                        </a:spcBef>
                        <a:spcAft>
                          <a:spcPts val="0"/>
                        </a:spcAft>
                        <a:buClr>
                          <a:schemeClr val="dk1"/>
                        </a:buClr>
                        <a:buSzPts val="2400"/>
                        <a:buFont typeface="Calibri"/>
                        <a:buNone/>
                      </a:pPr>
                      <a:r>
                        <a:rPr lang="en-US" sz="2400" u="none" cap="none" strike="noStrike"/>
                        <a:t>Uterine contractions</a:t>
                      </a:r>
                      <a:endParaRPr sz="1800"/>
                    </a:p>
                  </a:txBody>
                  <a:tcPr marT="45725" marB="45725" marR="91450" marL="91450" anchor="ctr"/>
                </a:tc>
                <a:tc>
                  <a:txBody>
                    <a:bodyPr/>
                    <a:lstStyle/>
                    <a:p>
                      <a:pPr indent="0" lvl="0" marL="0" marR="0" rtl="0" algn="ctr">
                        <a:spcBef>
                          <a:spcPts val="0"/>
                        </a:spcBef>
                        <a:spcAft>
                          <a:spcPts val="0"/>
                        </a:spcAft>
                        <a:buClr>
                          <a:schemeClr val="dk1"/>
                        </a:buClr>
                        <a:buSzPts val="2400"/>
                        <a:buFont typeface="Calibri"/>
                        <a:buNone/>
                      </a:pPr>
                      <a:r>
                        <a:rPr lang="en-US" sz="2400" u="none" cap="none" strike="noStrike"/>
                        <a:t>Regular contractions that increase in frequency, duration and intensity</a:t>
                      </a:r>
                      <a:endParaRPr sz="1800"/>
                    </a:p>
                  </a:txBody>
                  <a:tcPr marT="45725" marB="45725" marR="91450" marL="91450" anchor="ctr"/>
                </a:tc>
                <a:tc>
                  <a:txBody>
                    <a:bodyPr/>
                    <a:lstStyle/>
                    <a:p>
                      <a:pPr indent="0" lvl="0" marL="0" marR="0" rtl="0" algn="l">
                        <a:lnSpc>
                          <a:spcPct val="100000"/>
                        </a:lnSpc>
                        <a:spcBef>
                          <a:spcPts val="0"/>
                        </a:spcBef>
                        <a:spcAft>
                          <a:spcPts val="0"/>
                        </a:spcAft>
                        <a:buClr>
                          <a:schemeClr val="dk1"/>
                        </a:buClr>
                        <a:buSzPts val="2400"/>
                        <a:buFont typeface="Calibri"/>
                        <a:buNone/>
                      </a:pPr>
                      <a:r>
                        <a:rPr lang="en-US" sz="2400" u="none" cap="none" strike="noStrike"/>
                        <a:t>Irregular contractions </a:t>
                      </a:r>
                      <a:endParaRPr sz="1800"/>
                    </a:p>
                    <a:p>
                      <a:pPr indent="0" lvl="0" marL="0" marR="0" rtl="0" algn="l">
                        <a:lnSpc>
                          <a:spcPct val="100000"/>
                        </a:lnSpc>
                        <a:spcBef>
                          <a:spcPts val="0"/>
                        </a:spcBef>
                        <a:spcAft>
                          <a:spcPts val="0"/>
                        </a:spcAft>
                        <a:buClr>
                          <a:schemeClr val="dk1"/>
                        </a:buClr>
                        <a:buSzPts val="2400"/>
                        <a:buFont typeface="Calibri"/>
                        <a:buNone/>
                      </a:pPr>
                      <a:r>
                        <a:rPr lang="en-US" sz="2400" u="none" cap="none" strike="noStrike"/>
                        <a:t>Infrequency with NO increase duration and intensity</a:t>
                      </a:r>
                      <a:endParaRPr sz="1800"/>
                    </a:p>
                  </a:txBody>
                  <a:tcPr marT="45725" marB="45725" marR="91450" marL="91450" anchor="ctr"/>
                </a:tc>
              </a:tr>
              <a:tr h="575425">
                <a:tc>
                  <a:txBody>
                    <a:bodyPr/>
                    <a:lstStyle/>
                    <a:p>
                      <a:pPr indent="0" lvl="0" marL="0" marR="0" rtl="0" algn="ctr">
                        <a:spcBef>
                          <a:spcPts val="0"/>
                        </a:spcBef>
                        <a:spcAft>
                          <a:spcPts val="0"/>
                        </a:spcAft>
                        <a:buClr>
                          <a:schemeClr val="dk1"/>
                        </a:buClr>
                        <a:buSzPts val="2400"/>
                        <a:buFont typeface="Calibri"/>
                        <a:buNone/>
                      </a:pPr>
                      <a:r>
                        <a:rPr lang="en-US" sz="2400" u="none" cap="none" strike="noStrike"/>
                        <a:t>Cervix</a:t>
                      </a:r>
                      <a:endParaRPr sz="1800"/>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2400"/>
                        <a:buFont typeface="Calibri"/>
                        <a:buNone/>
                      </a:pPr>
                      <a:r>
                        <a:rPr lang="en-US" sz="2400" u="none" cap="none" strike="noStrike"/>
                        <a:t>Progressive dilatation and effacement</a:t>
                      </a:r>
                      <a:endParaRPr sz="1800"/>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2400"/>
                        <a:buFont typeface="Calibri"/>
                        <a:buNone/>
                      </a:pPr>
                      <a:r>
                        <a:rPr lang="en-US" sz="2400" u="none" cap="none" strike="noStrike"/>
                        <a:t>No dilatation or effacement </a:t>
                      </a:r>
                      <a:endParaRPr sz="1800"/>
                    </a:p>
                  </a:txBody>
                  <a:tcPr marT="45725" marB="45725" marR="91450" marL="91450" anchor="ctr"/>
                </a:tc>
              </a:tr>
              <a:tr h="319675">
                <a:tc>
                  <a:txBody>
                    <a:bodyPr/>
                    <a:lstStyle/>
                    <a:p>
                      <a:pPr indent="0" lvl="0" marL="0" marR="0" rtl="0" algn="ctr">
                        <a:spcBef>
                          <a:spcPts val="0"/>
                        </a:spcBef>
                        <a:spcAft>
                          <a:spcPts val="0"/>
                        </a:spcAft>
                        <a:buClr>
                          <a:schemeClr val="dk1"/>
                        </a:buClr>
                        <a:buSzPts val="2400"/>
                        <a:buFont typeface="Calibri"/>
                        <a:buNone/>
                      </a:pPr>
                      <a:r>
                        <a:rPr lang="en-US" sz="2400" u="none" cap="none" strike="noStrike"/>
                        <a:t>Show</a:t>
                      </a:r>
                      <a:endParaRPr sz="1800"/>
                    </a:p>
                  </a:txBody>
                  <a:tcPr marT="45725" marB="45725" marR="91450" marL="91450" anchor="ctr"/>
                </a:tc>
                <a:tc>
                  <a:txBody>
                    <a:bodyPr/>
                    <a:lstStyle/>
                    <a:p>
                      <a:pPr indent="0" lvl="0" marL="0" marR="0" rtl="0" algn="ctr">
                        <a:spcBef>
                          <a:spcPts val="0"/>
                        </a:spcBef>
                        <a:spcAft>
                          <a:spcPts val="0"/>
                        </a:spcAft>
                        <a:buClr>
                          <a:schemeClr val="dk1"/>
                        </a:buClr>
                        <a:buSzPts val="2400"/>
                        <a:buFont typeface="Calibri"/>
                        <a:buNone/>
                      </a:pPr>
                      <a:r>
                        <a:rPr lang="en-US" sz="2400" u="none" cap="none" strike="noStrike"/>
                        <a:t>Yes</a:t>
                      </a:r>
                      <a:endParaRPr sz="1800"/>
                    </a:p>
                  </a:txBody>
                  <a:tcPr marT="45725" marB="45725" marR="91450" marL="91450" anchor="ctr"/>
                </a:tc>
                <a:tc>
                  <a:txBody>
                    <a:bodyPr/>
                    <a:lstStyle/>
                    <a:p>
                      <a:pPr indent="0" lvl="0" marL="0" marR="0" rtl="0" algn="ctr">
                        <a:spcBef>
                          <a:spcPts val="0"/>
                        </a:spcBef>
                        <a:spcAft>
                          <a:spcPts val="0"/>
                        </a:spcAft>
                        <a:buClr>
                          <a:schemeClr val="dk1"/>
                        </a:buClr>
                        <a:buSzPts val="2400"/>
                        <a:buFont typeface="Calibri"/>
                        <a:buNone/>
                      </a:pPr>
                      <a:r>
                        <a:rPr lang="en-US" sz="2400" u="none" cap="none" strike="noStrike"/>
                        <a:t>No</a:t>
                      </a:r>
                      <a:endParaRPr sz="1800"/>
                    </a:p>
                  </a:txBody>
                  <a:tcPr marT="45725" marB="45725" marR="91450" marL="91450" anchor="ctr"/>
                </a:tc>
              </a:tr>
              <a:tr h="575425">
                <a:tc>
                  <a:txBody>
                    <a:bodyPr/>
                    <a:lstStyle/>
                    <a:p>
                      <a:pPr indent="0" lvl="0" marL="0" marR="0" rtl="0" algn="ctr">
                        <a:spcBef>
                          <a:spcPts val="0"/>
                        </a:spcBef>
                        <a:spcAft>
                          <a:spcPts val="0"/>
                        </a:spcAft>
                        <a:buClr>
                          <a:schemeClr val="dk1"/>
                        </a:buClr>
                        <a:buSzPts val="2400"/>
                        <a:buFont typeface="Calibri"/>
                        <a:buNone/>
                      </a:pPr>
                      <a:r>
                        <a:rPr lang="en-US" sz="2400" u="none" cap="none" strike="noStrike"/>
                        <a:t>Fetal movement</a:t>
                      </a:r>
                      <a:endParaRPr sz="1800"/>
                    </a:p>
                  </a:txBody>
                  <a:tcPr marT="45725" marB="45725" marR="91450" marL="91450" anchor="ctr"/>
                </a:tc>
                <a:tc>
                  <a:txBody>
                    <a:bodyPr/>
                    <a:lstStyle/>
                    <a:p>
                      <a:pPr indent="0" lvl="0" marL="0" marR="0" rtl="0" algn="ctr">
                        <a:spcBef>
                          <a:spcPts val="0"/>
                        </a:spcBef>
                        <a:spcAft>
                          <a:spcPts val="0"/>
                        </a:spcAft>
                        <a:buClr>
                          <a:schemeClr val="dk1"/>
                        </a:buClr>
                        <a:buSzPts val="2400"/>
                        <a:buFont typeface="Calibri"/>
                        <a:buNone/>
                      </a:pPr>
                      <a:r>
                        <a:rPr lang="en-US" sz="2400" u="none" cap="none" strike="noStrike"/>
                        <a:t>No change</a:t>
                      </a:r>
                      <a:endParaRPr sz="1800"/>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2400"/>
                        <a:buFont typeface="Calibri"/>
                        <a:buNone/>
                      </a:pPr>
                      <a:r>
                        <a:rPr lang="en-US" sz="2400" u="none" cap="none" strike="noStrike"/>
                        <a:t>May intensify for a short period or Remain the same</a:t>
                      </a:r>
                      <a:endParaRPr sz="1800"/>
                    </a:p>
                  </a:txBody>
                  <a:tcPr marT="45725" marB="45725" marR="91450" marL="91450" anchor="ctr"/>
                </a:tc>
              </a:tr>
            </a:tbl>
          </a:graphicData>
        </a:graphic>
      </p:graphicFrame>
    </p:spTree>
  </p:cSld>
  <p:clrMapOvr>
    <a:masterClrMapping/>
  </p:clrMapOvr>
</p:sld>
</file>

<file path=ppt/slides/slide4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4" name="Shape 3654"/>
        <p:cNvGrpSpPr/>
        <p:nvPr/>
      </p:nvGrpSpPr>
      <p:grpSpPr>
        <a:xfrm>
          <a:off x="0" y="0"/>
          <a:ext cx="0" cy="0"/>
          <a:chOff x="0" y="0"/>
          <a:chExt cx="0" cy="0"/>
        </a:xfrm>
      </p:grpSpPr>
      <p:sp>
        <p:nvSpPr>
          <p:cNvPr id="3655" name="Google Shape;3655;p416"/>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Introduction</a:t>
            </a:r>
            <a:endParaRPr/>
          </a:p>
        </p:txBody>
      </p:sp>
      <p:sp>
        <p:nvSpPr>
          <p:cNvPr id="3656" name="Google Shape;3656;p416"/>
          <p:cNvSpPr txBox="1"/>
          <p:nvPr>
            <p:ph idx="1" type="body"/>
          </p:nvPr>
        </p:nvSpPr>
        <p:spPr>
          <a:xfrm>
            <a:off x="838200" y="1305026"/>
            <a:ext cx="10515600" cy="4871938"/>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rgbClr val="45515E"/>
              </a:buClr>
              <a:buSzPts val="2800"/>
              <a:buChar char="❖"/>
            </a:pPr>
            <a:r>
              <a:rPr lang="en-US"/>
              <a:t>First trimester combined test:</a:t>
            </a:r>
            <a:endParaRPr/>
          </a:p>
          <a:p>
            <a:pPr indent="-228600" lvl="1" marL="685800" rtl="0" algn="l">
              <a:lnSpc>
                <a:spcPct val="90000"/>
              </a:lnSpc>
              <a:spcBef>
                <a:spcPts val="500"/>
              </a:spcBef>
              <a:spcAft>
                <a:spcPts val="0"/>
              </a:spcAft>
              <a:buClr>
                <a:srgbClr val="45515E"/>
              </a:buClr>
              <a:buSzPts val="2400"/>
              <a:buChar char="o"/>
            </a:pPr>
            <a:r>
              <a:rPr lang="en-US"/>
              <a:t>11-14 weeks of gestation. </a:t>
            </a:r>
            <a:endParaRPr/>
          </a:p>
          <a:p>
            <a:pPr indent="-228600" lvl="1" marL="685800" rtl="0" algn="l">
              <a:lnSpc>
                <a:spcPct val="90000"/>
              </a:lnSpc>
              <a:spcBef>
                <a:spcPts val="500"/>
              </a:spcBef>
              <a:spcAft>
                <a:spcPts val="0"/>
              </a:spcAft>
              <a:buClr>
                <a:srgbClr val="45515E"/>
              </a:buClr>
              <a:buSzPts val="2400"/>
              <a:buChar char="o"/>
            </a:pPr>
            <a:r>
              <a:rPr lang="en-US"/>
              <a:t>Consists of three markers : </a:t>
            </a:r>
            <a:endParaRPr/>
          </a:p>
          <a:p>
            <a:pPr indent="-457200" lvl="2" marL="1371600" rtl="0" algn="l">
              <a:lnSpc>
                <a:spcPct val="90000"/>
              </a:lnSpc>
              <a:spcBef>
                <a:spcPts val="500"/>
              </a:spcBef>
              <a:spcAft>
                <a:spcPts val="0"/>
              </a:spcAft>
              <a:buClr>
                <a:srgbClr val="45515E"/>
              </a:buClr>
              <a:buSzPts val="2000"/>
              <a:buFont typeface="Calibri"/>
              <a:buAutoNum type="arabicParenR"/>
            </a:pPr>
            <a:r>
              <a:rPr lang="en-US"/>
              <a:t>Maternal serum beta human chorionic gonadotropin (beta-hCG) </a:t>
            </a:r>
            <a:endParaRPr/>
          </a:p>
          <a:p>
            <a:pPr indent="-457200" lvl="2" marL="1371600" rtl="0" algn="l">
              <a:lnSpc>
                <a:spcPct val="90000"/>
              </a:lnSpc>
              <a:spcBef>
                <a:spcPts val="500"/>
              </a:spcBef>
              <a:spcAft>
                <a:spcPts val="0"/>
              </a:spcAft>
              <a:buClr>
                <a:srgbClr val="45515E"/>
              </a:buClr>
              <a:buSzPts val="2000"/>
              <a:buFont typeface="Calibri"/>
              <a:buAutoNum type="arabicParenR"/>
            </a:pPr>
            <a:r>
              <a:rPr lang="en-US"/>
              <a:t>Maternal serum pregnancy-associated plasma protein-A (PAPP-A) </a:t>
            </a:r>
            <a:endParaRPr/>
          </a:p>
          <a:p>
            <a:pPr indent="-457200" lvl="2" marL="1371600" rtl="0" algn="l">
              <a:lnSpc>
                <a:spcPct val="90000"/>
              </a:lnSpc>
              <a:spcBef>
                <a:spcPts val="500"/>
              </a:spcBef>
              <a:spcAft>
                <a:spcPts val="0"/>
              </a:spcAft>
              <a:buClr>
                <a:srgbClr val="45515E"/>
              </a:buClr>
              <a:buSzPts val="2000"/>
              <a:buFont typeface="Calibri"/>
              <a:buAutoNum type="arabicParenR"/>
            </a:pPr>
            <a:r>
              <a:rPr lang="en-US"/>
              <a:t>Ultrasound measurement of nuchal translucency (NT)</a:t>
            </a:r>
            <a:endParaRPr/>
          </a:p>
          <a:p>
            <a:pPr indent="-228600" lvl="0" marL="228600" rtl="0" algn="l">
              <a:lnSpc>
                <a:spcPct val="90000"/>
              </a:lnSpc>
              <a:spcBef>
                <a:spcPts val="1000"/>
              </a:spcBef>
              <a:spcAft>
                <a:spcPts val="0"/>
              </a:spcAft>
              <a:buClr>
                <a:srgbClr val="45515E"/>
              </a:buClr>
              <a:buSzPts val="2800"/>
              <a:buChar char="❖"/>
            </a:pPr>
            <a:r>
              <a:rPr lang="en-US"/>
              <a:t>Second trimester Quadruple test: </a:t>
            </a:r>
            <a:endParaRPr/>
          </a:p>
          <a:p>
            <a:pPr indent="-228600" lvl="1" marL="685800" rtl="0" algn="l">
              <a:lnSpc>
                <a:spcPct val="90000"/>
              </a:lnSpc>
              <a:spcBef>
                <a:spcPts val="500"/>
              </a:spcBef>
              <a:spcAft>
                <a:spcPts val="0"/>
              </a:spcAft>
              <a:buClr>
                <a:srgbClr val="45515E"/>
              </a:buClr>
              <a:buSzPts val="2400"/>
              <a:buChar char="o"/>
            </a:pPr>
            <a:r>
              <a:rPr lang="en-US"/>
              <a:t>15 to 18 weeks of gestation. </a:t>
            </a:r>
            <a:endParaRPr/>
          </a:p>
          <a:p>
            <a:pPr indent="-228600" lvl="1" marL="685800" rtl="0" algn="l">
              <a:lnSpc>
                <a:spcPct val="90000"/>
              </a:lnSpc>
              <a:spcBef>
                <a:spcPts val="500"/>
              </a:spcBef>
              <a:spcAft>
                <a:spcPts val="0"/>
              </a:spcAft>
              <a:buClr>
                <a:srgbClr val="45515E"/>
              </a:buClr>
              <a:buSzPts val="2400"/>
              <a:buChar char="o"/>
            </a:pPr>
            <a:r>
              <a:rPr lang="en-US"/>
              <a:t>Four maternal serum markers: </a:t>
            </a:r>
            <a:endParaRPr/>
          </a:p>
          <a:p>
            <a:pPr indent="-457200" lvl="2" marL="1371600" rtl="0" algn="l">
              <a:lnSpc>
                <a:spcPct val="90000"/>
              </a:lnSpc>
              <a:spcBef>
                <a:spcPts val="500"/>
              </a:spcBef>
              <a:spcAft>
                <a:spcPts val="0"/>
              </a:spcAft>
              <a:buClr>
                <a:srgbClr val="45515E"/>
              </a:buClr>
              <a:buSzPts val="2000"/>
              <a:buFont typeface="Calibri"/>
              <a:buAutoNum type="arabicParenR"/>
            </a:pPr>
            <a:r>
              <a:rPr lang="en-US"/>
              <a:t>Alpha-fetoprotein (AFP)</a:t>
            </a:r>
            <a:endParaRPr/>
          </a:p>
          <a:p>
            <a:pPr indent="-457200" lvl="2" marL="1371600" rtl="0" algn="l">
              <a:lnSpc>
                <a:spcPct val="90000"/>
              </a:lnSpc>
              <a:spcBef>
                <a:spcPts val="500"/>
              </a:spcBef>
              <a:spcAft>
                <a:spcPts val="0"/>
              </a:spcAft>
              <a:buClr>
                <a:srgbClr val="45515E"/>
              </a:buClr>
              <a:buSzPts val="2000"/>
              <a:buFont typeface="Calibri"/>
              <a:buAutoNum type="arabicParenR"/>
            </a:pPr>
            <a:r>
              <a:rPr lang="en-US"/>
              <a:t>Unconjugated estriol (uE3)</a:t>
            </a:r>
            <a:endParaRPr/>
          </a:p>
          <a:p>
            <a:pPr indent="-457200" lvl="2" marL="1371600" rtl="0" algn="l">
              <a:lnSpc>
                <a:spcPct val="90000"/>
              </a:lnSpc>
              <a:spcBef>
                <a:spcPts val="500"/>
              </a:spcBef>
              <a:spcAft>
                <a:spcPts val="0"/>
              </a:spcAft>
              <a:buClr>
                <a:srgbClr val="45515E"/>
              </a:buClr>
              <a:buSzPts val="2000"/>
              <a:buFont typeface="Calibri"/>
              <a:buAutoNum type="arabicParenR"/>
            </a:pPr>
            <a:r>
              <a:rPr lang="en-US"/>
              <a:t>Human chorionic gonadotropin (hCG)</a:t>
            </a:r>
            <a:endParaRPr/>
          </a:p>
          <a:p>
            <a:pPr indent="-457200" lvl="2" marL="1371600" rtl="0" algn="l">
              <a:lnSpc>
                <a:spcPct val="90000"/>
              </a:lnSpc>
              <a:spcBef>
                <a:spcPts val="500"/>
              </a:spcBef>
              <a:spcAft>
                <a:spcPts val="0"/>
              </a:spcAft>
              <a:buClr>
                <a:srgbClr val="45515E"/>
              </a:buClr>
              <a:buSzPts val="2000"/>
              <a:buFont typeface="Calibri"/>
              <a:buAutoNum type="arabicParenR"/>
            </a:pPr>
            <a:r>
              <a:rPr lang="en-US"/>
              <a:t>Inhibin A</a:t>
            </a:r>
            <a:endParaRPr/>
          </a:p>
          <a:p>
            <a:pPr indent="-50800" lvl="0" marL="228600" rtl="0" algn="l">
              <a:lnSpc>
                <a:spcPct val="90000"/>
              </a:lnSpc>
              <a:spcBef>
                <a:spcPts val="1000"/>
              </a:spcBef>
              <a:spcAft>
                <a:spcPts val="0"/>
              </a:spcAft>
              <a:buClr>
                <a:srgbClr val="45515E"/>
              </a:buClr>
              <a:buSzPts val="2800"/>
              <a:buNone/>
            </a:pPr>
            <a:r>
              <a:t/>
            </a:r>
            <a:endParaRPr/>
          </a:p>
        </p:txBody>
      </p:sp>
    </p:spTree>
  </p:cSld>
  <p:clrMapOvr>
    <a:masterClrMapping/>
  </p:clrMapOvr>
</p:sld>
</file>

<file path=ppt/slides/slide4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0" name="Shape 3660"/>
        <p:cNvGrpSpPr/>
        <p:nvPr/>
      </p:nvGrpSpPr>
      <p:grpSpPr>
        <a:xfrm>
          <a:off x="0" y="0"/>
          <a:ext cx="0" cy="0"/>
          <a:chOff x="0" y="0"/>
          <a:chExt cx="0" cy="0"/>
        </a:xfrm>
      </p:grpSpPr>
      <p:sp>
        <p:nvSpPr>
          <p:cNvPr id="3661" name="Google Shape;3661;p417"/>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Chorionic villus sampling (CVS)</a:t>
            </a:r>
            <a:endParaRPr/>
          </a:p>
        </p:txBody>
      </p:sp>
      <p:sp>
        <p:nvSpPr>
          <p:cNvPr id="3662" name="Google Shape;3662;p417"/>
          <p:cNvSpPr txBox="1"/>
          <p:nvPr>
            <p:ph idx="1" type="body"/>
          </p:nvPr>
        </p:nvSpPr>
        <p:spPr>
          <a:xfrm>
            <a:off x="838200" y="1305025"/>
            <a:ext cx="10515600" cy="5412900"/>
          </a:xfrm>
          <a:prstGeom prst="rect">
            <a:avLst/>
          </a:prstGeom>
          <a:noFill/>
          <a:ln>
            <a:noFill/>
          </a:ln>
        </p:spPr>
        <p:txBody>
          <a:bodyPr anchorCtr="0" anchor="t" bIns="45700" lIns="91425" spcFirstLastPara="1" rIns="91425" wrap="square" tIns="45700">
            <a:normAutofit fontScale="92500" lnSpcReduction="20000"/>
          </a:bodyPr>
          <a:lstStyle/>
          <a:p>
            <a:pPr indent="-228600" lvl="0" marL="228600" rtl="0" algn="l">
              <a:lnSpc>
                <a:spcPct val="90000"/>
              </a:lnSpc>
              <a:spcBef>
                <a:spcPts val="0"/>
              </a:spcBef>
              <a:spcAft>
                <a:spcPts val="0"/>
              </a:spcAft>
              <a:buClr>
                <a:srgbClr val="45515E"/>
              </a:buClr>
              <a:buSzPct val="100000"/>
              <a:buChar char="❖"/>
            </a:pPr>
            <a:r>
              <a:rPr lang="en-US"/>
              <a:t>Small samples of the placenta are obtained under real-time ultrasound guidance for prenatal genetic diagnosis(PGD).</a:t>
            </a:r>
            <a:endParaRPr/>
          </a:p>
          <a:p>
            <a:pPr indent="-278765" lvl="0" marL="228600" rtl="0" algn="l">
              <a:spcBef>
                <a:spcPts val="1000"/>
              </a:spcBef>
              <a:spcAft>
                <a:spcPts val="0"/>
              </a:spcAft>
              <a:buSzPct val="100000"/>
              <a:buChar char="❖"/>
            </a:pPr>
            <a:r>
              <a:rPr lang="en-US"/>
              <a:t>After this procedure must give anti D for mother due to risk of Fetomaternal hemorrhage.</a:t>
            </a:r>
            <a:endParaRPr/>
          </a:p>
          <a:p>
            <a:pPr indent="-228600" lvl="0" marL="228600" rtl="0" algn="l">
              <a:lnSpc>
                <a:spcPct val="90000"/>
              </a:lnSpc>
              <a:spcBef>
                <a:spcPts val="1000"/>
              </a:spcBef>
              <a:spcAft>
                <a:spcPts val="0"/>
              </a:spcAft>
              <a:buClr>
                <a:srgbClr val="45515E"/>
              </a:buClr>
              <a:buSzPct val="100000"/>
              <a:buChar char="❖"/>
            </a:pPr>
            <a:r>
              <a:rPr lang="en-US"/>
              <a:t> 10 and 14 weeks of gestation.</a:t>
            </a:r>
            <a:endParaRPr/>
          </a:p>
          <a:p>
            <a:pPr indent="-228600" lvl="0" marL="228600" rtl="0" algn="l">
              <a:lnSpc>
                <a:spcPct val="90000"/>
              </a:lnSpc>
              <a:spcBef>
                <a:spcPts val="1000"/>
              </a:spcBef>
              <a:spcAft>
                <a:spcPts val="0"/>
              </a:spcAft>
              <a:buClr>
                <a:srgbClr val="45515E"/>
              </a:buClr>
              <a:buSzPct val="100000"/>
              <a:buChar char="❖"/>
            </a:pPr>
            <a:r>
              <a:rPr lang="en-US"/>
              <a:t>Complications</a:t>
            </a:r>
            <a:endParaRPr/>
          </a:p>
          <a:p>
            <a:pPr indent="-228600" lvl="1" marL="685800" rtl="0" algn="l">
              <a:lnSpc>
                <a:spcPct val="90000"/>
              </a:lnSpc>
              <a:spcBef>
                <a:spcPts val="500"/>
              </a:spcBef>
              <a:spcAft>
                <a:spcPts val="0"/>
              </a:spcAft>
              <a:buClr>
                <a:srgbClr val="45515E"/>
              </a:buClr>
              <a:buSzPct val="100000"/>
              <a:buChar char="o"/>
            </a:pPr>
            <a:r>
              <a:rPr lang="en-US"/>
              <a:t>Fetal loss: 0.6 to 1.0 %</a:t>
            </a:r>
            <a:endParaRPr/>
          </a:p>
          <a:p>
            <a:pPr indent="-228600" lvl="1" marL="685800" rtl="0" algn="l">
              <a:lnSpc>
                <a:spcPct val="90000"/>
              </a:lnSpc>
              <a:spcBef>
                <a:spcPts val="500"/>
              </a:spcBef>
              <a:spcAft>
                <a:spcPts val="0"/>
              </a:spcAft>
              <a:buClr>
                <a:srgbClr val="45515E"/>
              </a:buClr>
              <a:buSzPct val="100000"/>
              <a:buChar char="o"/>
            </a:pPr>
            <a:r>
              <a:rPr lang="en-US"/>
              <a:t>Failure to obtain a sample , Maternal cell contamination</a:t>
            </a:r>
            <a:endParaRPr/>
          </a:p>
          <a:p>
            <a:pPr indent="-228600" lvl="1" marL="685800" rtl="0" algn="l">
              <a:lnSpc>
                <a:spcPct val="90000"/>
              </a:lnSpc>
              <a:spcBef>
                <a:spcPts val="500"/>
              </a:spcBef>
              <a:spcAft>
                <a:spcPts val="0"/>
              </a:spcAft>
              <a:buClr>
                <a:srgbClr val="45515E"/>
              </a:buClr>
              <a:buSzPct val="100000"/>
              <a:buChar char="o"/>
            </a:pPr>
            <a:r>
              <a:rPr lang="en-US"/>
              <a:t>Limb-reduction defects and oromandibular hypogenesis : if performed before 9 weeks of gestation.</a:t>
            </a:r>
            <a:endParaRPr/>
          </a:p>
          <a:p>
            <a:pPr indent="-228600" lvl="1" marL="685800" rtl="0" algn="l">
              <a:lnSpc>
                <a:spcPct val="90000"/>
              </a:lnSpc>
              <a:spcBef>
                <a:spcPts val="500"/>
              </a:spcBef>
              <a:spcAft>
                <a:spcPts val="0"/>
              </a:spcAft>
              <a:buClr>
                <a:srgbClr val="45515E"/>
              </a:buClr>
              <a:buSzPct val="100000"/>
              <a:buChar char="o"/>
            </a:pPr>
            <a:r>
              <a:rPr lang="en-US"/>
              <a:t>Bleeding</a:t>
            </a:r>
            <a:endParaRPr/>
          </a:p>
          <a:p>
            <a:pPr indent="-228600" lvl="1" marL="685800" rtl="0" algn="l">
              <a:lnSpc>
                <a:spcPct val="90000"/>
              </a:lnSpc>
              <a:spcBef>
                <a:spcPts val="500"/>
              </a:spcBef>
              <a:spcAft>
                <a:spcPts val="0"/>
              </a:spcAft>
              <a:buClr>
                <a:srgbClr val="45515E"/>
              </a:buClr>
              <a:buSzPct val="100000"/>
              <a:buChar char="o"/>
            </a:pPr>
            <a:r>
              <a:rPr lang="en-US"/>
              <a:t>Infection. </a:t>
            </a:r>
            <a:endParaRPr/>
          </a:p>
          <a:p>
            <a:pPr indent="-228600" lvl="1" marL="685800" rtl="0" algn="l">
              <a:lnSpc>
                <a:spcPct val="90000"/>
              </a:lnSpc>
              <a:spcBef>
                <a:spcPts val="500"/>
              </a:spcBef>
              <a:spcAft>
                <a:spcPts val="0"/>
              </a:spcAft>
              <a:buClr>
                <a:srgbClr val="45515E"/>
              </a:buClr>
              <a:buSzPct val="100000"/>
              <a:buChar char="o"/>
            </a:pPr>
            <a:r>
              <a:rPr lang="en-US"/>
              <a:t>Fetomaternal hemorrhage. </a:t>
            </a:r>
            <a:endParaRPr/>
          </a:p>
          <a:p>
            <a:pPr indent="-228600" lvl="1" marL="685800" rtl="0" algn="l">
              <a:lnSpc>
                <a:spcPct val="90000"/>
              </a:lnSpc>
              <a:spcBef>
                <a:spcPts val="500"/>
              </a:spcBef>
              <a:spcAft>
                <a:spcPts val="0"/>
              </a:spcAft>
              <a:buClr>
                <a:srgbClr val="45515E"/>
              </a:buClr>
              <a:buSzPct val="100000"/>
              <a:buChar char="o"/>
            </a:pPr>
            <a:r>
              <a:rPr lang="en-US"/>
              <a:t>Rupture of membranes: Acute rupture of membranes is rare. Delayed rupture of membranes days to weeks after the procedure has been reported in 0.3% of cases.</a:t>
            </a:r>
            <a:endParaRPr/>
          </a:p>
        </p:txBody>
      </p:sp>
    </p:spTree>
  </p:cSld>
  <p:clrMapOvr>
    <a:masterClrMapping/>
  </p:clrMapOvr>
</p:sld>
</file>

<file path=ppt/slides/slide4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7" name="Shape 3667"/>
        <p:cNvGrpSpPr/>
        <p:nvPr/>
      </p:nvGrpSpPr>
      <p:grpSpPr>
        <a:xfrm>
          <a:off x="0" y="0"/>
          <a:ext cx="0" cy="0"/>
          <a:chOff x="0" y="0"/>
          <a:chExt cx="0" cy="0"/>
        </a:xfrm>
      </p:grpSpPr>
      <p:pic>
        <p:nvPicPr>
          <p:cNvPr id="3668" name="Google Shape;3668;g6dc123a94921b6ac_19"/>
          <p:cNvPicPr preferRelativeResize="0"/>
          <p:nvPr/>
        </p:nvPicPr>
        <p:blipFill>
          <a:blip r:embed="rId3">
            <a:alphaModFix/>
          </a:blip>
          <a:stretch>
            <a:fillRect/>
          </a:stretch>
        </p:blipFill>
        <p:spPr>
          <a:xfrm>
            <a:off x="152400" y="152400"/>
            <a:ext cx="11887199" cy="6530582"/>
          </a:xfrm>
          <a:prstGeom prst="rect">
            <a:avLst/>
          </a:prstGeom>
          <a:noFill/>
          <a:ln>
            <a:noFill/>
          </a:ln>
        </p:spPr>
      </p:pic>
    </p:spTree>
  </p:cSld>
  <p:clrMapOvr>
    <a:masterClrMapping/>
  </p:clrMapOvr>
</p:sld>
</file>

<file path=ppt/slides/slide4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2" name="Shape 3672"/>
        <p:cNvGrpSpPr/>
        <p:nvPr/>
      </p:nvGrpSpPr>
      <p:grpSpPr>
        <a:xfrm>
          <a:off x="0" y="0"/>
          <a:ext cx="0" cy="0"/>
          <a:chOff x="0" y="0"/>
          <a:chExt cx="0" cy="0"/>
        </a:xfrm>
      </p:grpSpPr>
      <p:sp>
        <p:nvSpPr>
          <p:cNvPr id="3673" name="Google Shape;3673;p418"/>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Amniocentesis</a:t>
            </a:r>
            <a:endParaRPr/>
          </a:p>
        </p:txBody>
      </p:sp>
      <p:sp>
        <p:nvSpPr>
          <p:cNvPr id="3674" name="Google Shape;3674;p418"/>
          <p:cNvSpPr txBox="1"/>
          <p:nvPr>
            <p:ph idx="1" type="body"/>
          </p:nvPr>
        </p:nvSpPr>
        <p:spPr>
          <a:xfrm>
            <a:off x="838200" y="1305026"/>
            <a:ext cx="10515600" cy="48719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800"/>
              <a:buChar char="❖"/>
            </a:pPr>
            <a:r>
              <a:rPr lang="en-US"/>
              <a:t>A technique for withdrawing amniotic fluid (AF) from the uterine cavity using a needle via a trans-abdominal approach under ultrasound guidance</a:t>
            </a:r>
            <a:endParaRPr/>
          </a:p>
          <a:p>
            <a:pPr indent="-228600" lvl="0" marL="228600" rtl="0" algn="l">
              <a:lnSpc>
                <a:spcPct val="90000"/>
              </a:lnSpc>
              <a:spcBef>
                <a:spcPts val="1000"/>
              </a:spcBef>
              <a:spcAft>
                <a:spcPts val="0"/>
              </a:spcAft>
              <a:buClr>
                <a:srgbClr val="45515E"/>
              </a:buClr>
              <a:buSzPts val="2800"/>
              <a:buChar char="❖"/>
            </a:pPr>
            <a:r>
              <a:rPr lang="en-US"/>
              <a:t> The most common diagnostic indications: Prenatal genetic diagnosis (PGD) and assessment of fetal lung maturity </a:t>
            </a:r>
            <a:endParaRPr/>
          </a:p>
          <a:p>
            <a:pPr indent="-228600" lvl="0" marL="228600" rtl="0" algn="l">
              <a:lnSpc>
                <a:spcPct val="90000"/>
              </a:lnSpc>
              <a:spcBef>
                <a:spcPts val="1000"/>
              </a:spcBef>
              <a:spcAft>
                <a:spcPts val="0"/>
              </a:spcAft>
              <a:buClr>
                <a:srgbClr val="45515E"/>
              </a:buClr>
              <a:buSzPts val="2800"/>
              <a:buChar char="❖"/>
            </a:pPr>
            <a:r>
              <a:rPr lang="en-US"/>
              <a:t> Evaluation of the fetus for infection, degree of hemolytic anemia, blood or platelet type, hemoglobinopathy and NTD </a:t>
            </a:r>
            <a:endParaRPr/>
          </a:p>
          <a:p>
            <a:pPr indent="-228600" lvl="0" marL="228600" rtl="0" algn="l">
              <a:lnSpc>
                <a:spcPct val="90000"/>
              </a:lnSpc>
              <a:spcBef>
                <a:spcPts val="1000"/>
              </a:spcBef>
              <a:spcAft>
                <a:spcPts val="0"/>
              </a:spcAft>
              <a:buClr>
                <a:srgbClr val="45515E"/>
              </a:buClr>
              <a:buSzPts val="2800"/>
              <a:buChar char="❖"/>
            </a:pPr>
            <a:r>
              <a:rPr lang="en-US"/>
              <a:t>For prenatal genetic studies, optimally to be done at 15-17 weeks of gestation.</a:t>
            </a:r>
            <a:endParaRPr/>
          </a:p>
          <a:p>
            <a:pPr indent="-228600" lvl="0" marL="228600" rtl="0" algn="l">
              <a:lnSpc>
                <a:spcPct val="90000"/>
              </a:lnSpc>
              <a:spcBef>
                <a:spcPts val="1000"/>
              </a:spcBef>
              <a:spcAft>
                <a:spcPts val="0"/>
              </a:spcAft>
              <a:buClr>
                <a:srgbClr val="45515E"/>
              </a:buClr>
              <a:buSzPts val="2800"/>
              <a:buChar char="❖"/>
            </a:pPr>
            <a:r>
              <a:rPr lang="en-US"/>
              <a:t>No need for antibiotic prophylaxis for amniocentesis</a:t>
            </a:r>
            <a:endParaRPr/>
          </a:p>
          <a:p>
            <a:pPr indent="-50800" lvl="0" marL="228600" rtl="0" algn="l">
              <a:lnSpc>
                <a:spcPct val="90000"/>
              </a:lnSpc>
              <a:spcBef>
                <a:spcPts val="1000"/>
              </a:spcBef>
              <a:spcAft>
                <a:spcPts val="0"/>
              </a:spcAft>
              <a:buClr>
                <a:srgbClr val="45515E"/>
              </a:buClr>
              <a:buSzPts val="2800"/>
              <a:buNone/>
            </a:pPr>
            <a:r>
              <a:t/>
            </a:r>
            <a:endParaRPr/>
          </a:p>
        </p:txBody>
      </p:sp>
    </p:spTree>
  </p:cSld>
  <p:clrMapOvr>
    <a:masterClrMapping/>
  </p:clrMapOvr>
</p:sld>
</file>

<file path=ppt/slides/slide4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8" name="Shape 3678"/>
        <p:cNvGrpSpPr/>
        <p:nvPr/>
      </p:nvGrpSpPr>
      <p:grpSpPr>
        <a:xfrm>
          <a:off x="0" y="0"/>
          <a:ext cx="0" cy="0"/>
          <a:chOff x="0" y="0"/>
          <a:chExt cx="0" cy="0"/>
        </a:xfrm>
      </p:grpSpPr>
      <p:sp>
        <p:nvSpPr>
          <p:cNvPr id="3679" name="Google Shape;3679;p419"/>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Amniocentesis</a:t>
            </a:r>
            <a:endParaRPr/>
          </a:p>
        </p:txBody>
      </p:sp>
      <p:sp>
        <p:nvSpPr>
          <p:cNvPr id="3680" name="Google Shape;3680;p419"/>
          <p:cNvSpPr txBox="1"/>
          <p:nvPr>
            <p:ph idx="1" type="body"/>
          </p:nvPr>
        </p:nvSpPr>
        <p:spPr>
          <a:xfrm>
            <a:off x="838200" y="1305026"/>
            <a:ext cx="10515600" cy="48719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800"/>
              <a:buChar char="❖"/>
            </a:pPr>
            <a:r>
              <a:rPr b="1" lang="en-US"/>
              <a:t>Complications</a:t>
            </a:r>
            <a:r>
              <a:rPr lang="en-US"/>
              <a:t>: </a:t>
            </a:r>
            <a:endParaRPr/>
          </a:p>
          <a:p>
            <a:pPr indent="-228600" lvl="1" marL="685800" rtl="0" algn="l">
              <a:lnSpc>
                <a:spcPct val="90000"/>
              </a:lnSpc>
              <a:spcBef>
                <a:spcPts val="500"/>
              </a:spcBef>
              <a:spcAft>
                <a:spcPts val="0"/>
              </a:spcAft>
              <a:buClr>
                <a:srgbClr val="45515E"/>
              </a:buClr>
              <a:buSzPts val="2400"/>
              <a:buChar char="o"/>
            </a:pPr>
            <a:r>
              <a:rPr lang="en-US"/>
              <a:t>Leakage of amniotic fluid. </a:t>
            </a:r>
            <a:endParaRPr/>
          </a:p>
          <a:p>
            <a:pPr indent="-228600" lvl="1" marL="685800" rtl="0" algn="l">
              <a:lnSpc>
                <a:spcPct val="90000"/>
              </a:lnSpc>
              <a:spcBef>
                <a:spcPts val="500"/>
              </a:spcBef>
              <a:spcAft>
                <a:spcPts val="0"/>
              </a:spcAft>
              <a:buClr>
                <a:srgbClr val="45515E"/>
              </a:buClr>
              <a:buSzPts val="2400"/>
              <a:buChar char="o"/>
            </a:pPr>
            <a:r>
              <a:rPr lang="en-US"/>
              <a:t>Direct fetal needle injury. </a:t>
            </a:r>
            <a:endParaRPr/>
          </a:p>
          <a:p>
            <a:pPr indent="-228600" lvl="1" marL="685800" rtl="0" algn="l">
              <a:lnSpc>
                <a:spcPct val="90000"/>
              </a:lnSpc>
              <a:spcBef>
                <a:spcPts val="500"/>
              </a:spcBef>
              <a:spcAft>
                <a:spcPts val="0"/>
              </a:spcAft>
              <a:buClr>
                <a:srgbClr val="45515E"/>
              </a:buClr>
              <a:buSzPts val="2400"/>
              <a:buChar char="o"/>
            </a:pPr>
            <a:r>
              <a:rPr lang="en-US"/>
              <a:t>Vertical transmission.</a:t>
            </a:r>
            <a:endParaRPr/>
          </a:p>
          <a:p>
            <a:pPr indent="-228600" lvl="1" marL="685800" rtl="0" algn="l">
              <a:lnSpc>
                <a:spcPct val="90000"/>
              </a:lnSpc>
              <a:spcBef>
                <a:spcPts val="500"/>
              </a:spcBef>
              <a:spcAft>
                <a:spcPts val="0"/>
              </a:spcAft>
              <a:buClr>
                <a:srgbClr val="45515E"/>
              </a:buClr>
              <a:buSzPts val="2400"/>
              <a:buChar char="o"/>
            </a:pPr>
            <a:r>
              <a:rPr lang="en-US"/>
              <a:t>Innoculation by bowel flora </a:t>
            </a:r>
            <a:endParaRPr/>
          </a:p>
          <a:p>
            <a:pPr indent="-228600" lvl="1" marL="685800" rtl="0" algn="l">
              <a:lnSpc>
                <a:spcPct val="90000"/>
              </a:lnSpc>
              <a:spcBef>
                <a:spcPts val="500"/>
              </a:spcBef>
              <a:spcAft>
                <a:spcPts val="0"/>
              </a:spcAft>
              <a:buClr>
                <a:srgbClr val="45515E"/>
              </a:buClr>
              <a:buSzPts val="2400"/>
              <a:buChar char="o"/>
            </a:pPr>
            <a:r>
              <a:rPr lang="en-US"/>
              <a:t>Fetal loss.</a:t>
            </a:r>
            <a:endParaRPr/>
          </a:p>
          <a:p>
            <a:pPr indent="-228600" lvl="1" marL="685800" rtl="0" algn="l">
              <a:lnSpc>
                <a:spcPct val="90000"/>
              </a:lnSpc>
              <a:spcBef>
                <a:spcPts val="500"/>
              </a:spcBef>
              <a:spcAft>
                <a:spcPts val="0"/>
              </a:spcAft>
              <a:buClr>
                <a:srgbClr val="45515E"/>
              </a:buClr>
              <a:buSzPts val="2400"/>
              <a:buChar char="o"/>
            </a:pPr>
            <a:r>
              <a:rPr lang="en-US"/>
              <a:t>Cell culture failure.</a:t>
            </a:r>
            <a:endParaRPr/>
          </a:p>
          <a:p>
            <a:pPr indent="-50800" lvl="0" marL="228600" rtl="0" algn="l">
              <a:lnSpc>
                <a:spcPct val="90000"/>
              </a:lnSpc>
              <a:spcBef>
                <a:spcPts val="1000"/>
              </a:spcBef>
              <a:spcAft>
                <a:spcPts val="0"/>
              </a:spcAft>
              <a:buClr>
                <a:srgbClr val="45515E"/>
              </a:buClr>
              <a:buSzPts val="2800"/>
              <a:buNone/>
            </a:pPr>
            <a:r>
              <a:t/>
            </a:r>
            <a:endParaRPr/>
          </a:p>
          <a:p>
            <a:pPr indent="-50800" lvl="0" marL="228600" rtl="0" algn="l">
              <a:lnSpc>
                <a:spcPct val="90000"/>
              </a:lnSpc>
              <a:spcBef>
                <a:spcPts val="1000"/>
              </a:spcBef>
              <a:spcAft>
                <a:spcPts val="0"/>
              </a:spcAft>
              <a:buClr>
                <a:srgbClr val="45515E"/>
              </a:buClr>
              <a:buSzPts val="2800"/>
              <a:buNone/>
            </a:pPr>
            <a:r>
              <a:t/>
            </a:r>
            <a:endParaRPr/>
          </a:p>
          <a:p>
            <a:pPr indent="-50800" lvl="0" marL="228600" rtl="0" algn="l">
              <a:lnSpc>
                <a:spcPct val="90000"/>
              </a:lnSpc>
              <a:spcBef>
                <a:spcPts val="1000"/>
              </a:spcBef>
              <a:spcAft>
                <a:spcPts val="0"/>
              </a:spcAft>
              <a:buClr>
                <a:srgbClr val="45515E"/>
              </a:buClr>
              <a:buSzPts val="2800"/>
              <a:buNone/>
            </a:pPr>
            <a:r>
              <a:t/>
            </a:r>
            <a:endParaRPr/>
          </a:p>
        </p:txBody>
      </p:sp>
      <p:pic>
        <p:nvPicPr>
          <p:cNvPr descr="http://www.haspunjab.org/images/amnio1.jpg" id="3681" name="Google Shape;3681;p419"/>
          <p:cNvPicPr preferRelativeResize="0"/>
          <p:nvPr/>
        </p:nvPicPr>
        <p:blipFill rotWithShape="1">
          <a:blip r:embed="rId3">
            <a:alphaModFix/>
          </a:blip>
          <a:srcRect b="0" l="0" r="0" t="0"/>
          <a:stretch/>
        </p:blipFill>
        <p:spPr>
          <a:xfrm>
            <a:off x="6592235" y="1305025"/>
            <a:ext cx="4761565" cy="3014055"/>
          </a:xfrm>
          <a:prstGeom prst="rect">
            <a:avLst/>
          </a:prstGeom>
          <a:noFill/>
          <a:ln>
            <a:noFill/>
          </a:ln>
        </p:spPr>
      </p:pic>
    </p:spTree>
  </p:cSld>
  <p:clrMapOvr>
    <a:masterClrMapping/>
  </p:clrMapOvr>
</p:sld>
</file>

<file path=ppt/slides/slide4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5" name="Shape 3685"/>
        <p:cNvGrpSpPr/>
        <p:nvPr/>
      </p:nvGrpSpPr>
      <p:grpSpPr>
        <a:xfrm>
          <a:off x="0" y="0"/>
          <a:ext cx="0" cy="0"/>
          <a:chOff x="0" y="0"/>
          <a:chExt cx="0" cy="0"/>
        </a:xfrm>
      </p:grpSpPr>
      <p:sp>
        <p:nvSpPr>
          <p:cNvPr id="3686" name="Google Shape;3686;p420"/>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1  </a:t>
            </a:r>
            <a:endParaRPr/>
          </a:p>
        </p:txBody>
      </p:sp>
      <p:sp>
        <p:nvSpPr>
          <p:cNvPr id="3687" name="Google Shape;3687;p420"/>
          <p:cNvSpPr txBox="1"/>
          <p:nvPr>
            <p:ph idx="1" type="body"/>
          </p:nvPr>
        </p:nvSpPr>
        <p:spPr>
          <a:xfrm>
            <a:off x="838199" y="1305026"/>
            <a:ext cx="8043845" cy="4871938"/>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rgbClr val="45515E"/>
              </a:buClr>
              <a:buSzPct val="100000"/>
              <a:buNone/>
            </a:pPr>
            <a:r>
              <a:rPr lang="en-US"/>
              <a:t>A female in her 11th week of gestation</a:t>
            </a:r>
            <a:endParaRPr/>
          </a:p>
          <a:p>
            <a:pPr indent="-228600" lvl="0" marL="228600" rtl="0" algn="l">
              <a:lnSpc>
                <a:spcPct val="90000"/>
              </a:lnSpc>
              <a:spcBef>
                <a:spcPts val="1000"/>
              </a:spcBef>
              <a:spcAft>
                <a:spcPts val="0"/>
              </a:spcAft>
              <a:buClr>
                <a:srgbClr val="45515E"/>
              </a:buClr>
              <a:buSzPct val="100000"/>
              <a:buChar char="❖"/>
            </a:pPr>
            <a:r>
              <a:rPr lang="en-US"/>
              <a:t>Mention the abnormalities in the ultrasound</a:t>
            </a:r>
            <a:endParaRPr/>
          </a:p>
          <a:p>
            <a:pPr indent="-228600" lvl="1" marL="685800" rtl="0" algn="l">
              <a:lnSpc>
                <a:spcPct val="90000"/>
              </a:lnSpc>
              <a:spcBef>
                <a:spcPts val="500"/>
              </a:spcBef>
              <a:spcAft>
                <a:spcPts val="0"/>
              </a:spcAft>
              <a:buClr>
                <a:srgbClr val="45515E"/>
              </a:buClr>
              <a:buSzPct val="100000"/>
              <a:buChar char="o"/>
            </a:pPr>
            <a:r>
              <a:rPr lang="en-US"/>
              <a:t>1-nuchal translucency 2- nasal bone absent</a:t>
            </a:r>
            <a:endParaRPr/>
          </a:p>
          <a:p>
            <a:pPr indent="-228600" lvl="0" marL="228600" rtl="0" algn="l">
              <a:lnSpc>
                <a:spcPct val="90000"/>
              </a:lnSpc>
              <a:spcBef>
                <a:spcPts val="1000"/>
              </a:spcBef>
              <a:spcAft>
                <a:spcPts val="0"/>
              </a:spcAft>
              <a:buClr>
                <a:srgbClr val="45515E"/>
              </a:buClr>
              <a:buSzPct val="100000"/>
              <a:buChar char="❖"/>
            </a:pPr>
            <a:r>
              <a:rPr lang="en-US"/>
              <a:t>Mention the abnormalities seen in the combined test? </a:t>
            </a:r>
            <a:endParaRPr/>
          </a:p>
          <a:p>
            <a:pPr indent="-228600" lvl="1" marL="685800" rtl="0" algn="l">
              <a:lnSpc>
                <a:spcPct val="90000"/>
              </a:lnSpc>
              <a:spcBef>
                <a:spcPts val="500"/>
              </a:spcBef>
              <a:spcAft>
                <a:spcPts val="0"/>
              </a:spcAft>
              <a:buClr>
                <a:srgbClr val="45515E"/>
              </a:buClr>
              <a:buSzPct val="100000"/>
              <a:buChar char="o"/>
            </a:pPr>
            <a:r>
              <a:rPr lang="en-US"/>
              <a:t>Increase in HCG / Decrease in Papp</a:t>
            </a:r>
            <a:endParaRPr/>
          </a:p>
          <a:p>
            <a:pPr indent="-228600" lvl="0" marL="228600" rtl="0" algn="l">
              <a:lnSpc>
                <a:spcPct val="90000"/>
              </a:lnSpc>
              <a:spcBef>
                <a:spcPts val="1000"/>
              </a:spcBef>
              <a:spcAft>
                <a:spcPts val="0"/>
              </a:spcAft>
              <a:buClr>
                <a:srgbClr val="45515E"/>
              </a:buClr>
              <a:buSzPct val="100000"/>
              <a:buChar char="❖"/>
            </a:pPr>
            <a:r>
              <a:rPr lang="en-US"/>
              <a:t>Name the procedure to be done at this gestational age ? </a:t>
            </a:r>
            <a:endParaRPr/>
          </a:p>
          <a:p>
            <a:pPr indent="-228600" lvl="1" marL="685800" rtl="0" algn="l">
              <a:lnSpc>
                <a:spcPct val="90000"/>
              </a:lnSpc>
              <a:spcBef>
                <a:spcPts val="500"/>
              </a:spcBef>
              <a:spcAft>
                <a:spcPts val="0"/>
              </a:spcAft>
              <a:buClr>
                <a:srgbClr val="45515E"/>
              </a:buClr>
              <a:buSzPct val="100000"/>
              <a:buChar char="o"/>
            </a:pPr>
            <a:r>
              <a:rPr lang="en-US"/>
              <a:t>CVS  </a:t>
            </a:r>
            <a:endParaRPr/>
          </a:p>
          <a:p>
            <a:pPr indent="-228600" lvl="0" marL="228600" rtl="0" algn="l">
              <a:lnSpc>
                <a:spcPct val="90000"/>
              </a:lnSpc>
              <a:spcBef>
                <a:spcPts val="1000"/>
              </a:spcBef>
              <a:spcAft>
                <a:spcPts val="0"/>
              </a:spcAft>
              <a:buClr>
                <a:srgbClr val="45515E"/>
              </a:buClr>
              <a:buSzPct val="100000"/>
              <a:buChar char="❖"/>
            </a:pPr>
            <a:r>
              <a:rPr lang="en-US"/>
              <a:t>Mention 2 complications of the procedure done in the previous question? </a:t>
            </a:r>
            <a:endParaRPr/>
          </a:p>
          <a:p>
            <a:pPr indent="-228600" lvl="1" marL="685800" rtl="0" algn="l">
              <a:lnSpc>
                <a:spcPct val="90000"/>
              </a:lnSpc>
              <a:spcBef>
                <a:spcPts val="500"/>
              </a:spcBef>
              <a:spcAft>
                <a:spcPts val="0"/>
              </a:spcAft>
              <a:buClr>
                <a:srgbClr val="45515E"/>
              </a:buClr>
              <a:buSzPct val="100000"/>
              <a:buChar char="o"/>
            </a:pPr>
            <a:r>
              <a:rPr lang="en-US"/>
              <a:t>Rupture of membranes / infection/ loss of fetus  / bleeding </a:t>
            </a:r>
            <a:endParaRPr/>
          </a:p>
          <a:p>
            <a:pPr indent="-228600" lvl="0" marL="228600" rtl="0" algn="l">
              <a:lnSpc>
                <a:spcPct val="90000"/>
              </a:lnSpc>
              <a:spcBef>
                <a:spcPts val="1000"/>
              </a:spcBef>
              <a:spcAft>
                <a:spcPts val="0"/>
              </a:spcAft>
              <a:buClr>
                <a:srgbClr val="45515E"/>
              </a:buClr>
              <a:buSzPct val="100000"/>
              <a:buChar char="❖"/>
            </a:pPr>
            <a:r>
              <a:rPr lang="en-US"/>
              <a:t>What is your diagnosis?</a:t>
            </a:r>
            <a:endParaRPr/>
          </a:p>
          <a:p>
            <a:pPr indent="-228600" lvl="1" marL="685800" rtl="0" algn="l">
              <a:lnSpc>
                <a:spcPct val="90000"/>
              </a:lnSpc>
              <a:spcBef>
                <a:spcPts val="500"/>
              </a:spcBef>
              <a:spcAft>
                <a:spcPts val="0"/>
              </a:spcAft>
              <a:buClr>
                <a:srgbClr val="45515E"/>
              </a:buClr>
              <a:buSzPct val="100000"/>
              <a:buChar char="o"/>
            </a:pPr>
            <a:r>
              <a:rPr lang="en-US"/>
              <a:t> Down syndrome</a:t>
            </a:r>
            <a:endParaRPr/>
          </a:p>
          <a:p>
            <a:pPr indent="-64135" lvl="0" marL="228600" rtl="0" algn="l">
              <a:lnSpc>
                <a:spcPct val="90000"/>
              </a:lnSpc>
              <a:spcBef>
                <a:spcPts val="1000"/>
              </a:spcBef>
              <a:spcAft>
                <a:spcPts val="0"/>
              </a:spcAft>
              <a:buClr>
                <a:srgbClr val="45515E"/>
              </a:buClr>
              <a:buSzPct val="100000"/>
              <a:buNone/>
            </a:pPr>
            <a:r>
              <a:t/>
            </a:r>
            <a:endParaRPr/>
          </a:p>
        </p:txBody>
      </p:sp>
      <p:pic>
        <p:nvPicPr>
          <p:cNvPr descr="Content Placeholder 3" id="3688" name="Google Shape;3688;p420"/>
          <p:cNvPicPr preferRelativeResize="0"/>
          <p:nvPr/>
        </p:nvPicPr>
        <p:blipFill rotWithShape="1">
          <a:blip r:embed="rId3">
            <a:alphaModFix/>
          </a:blip>
          <a:srcRect b="0" l="0" r="0" t="0"/>
          <a:stretch/>
        </p:blipFill>
        <p:spPr>
          <a:xfrm>
            <a:off x="8882045" y="1305026"/>
            <a:ext cx="2471755" cy="4620962"/>
          </a:xfrm>
          <a:prstGeom prst="rect">
            <a:avLst/>
          </a:prstGeom>
          <a:noFill/>
          <a:ln>
            <a:noFill/>
          </a:ln>
        </p:spPr>
      </p:pic>
    </p:spTree>
  </p:cSld>
  <p:clrMapOvr>
    <a:masterClrMapping/>
  </p:clrMapOvr>
</p:sld>
</file>

<file path=ppt/slides/slide4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2" name="Shape 3692"/>
        <p:cNvGrpSpPr/>
        <p:nvPr/>
      </p:nvGrpSpPr>
      <p:grpSpPr>
        <a:xfrm>
          <a:off x="0" y="0"/>
          <a:ext cx="0" cy="0"/>
          <a:chOff x="0" y="0"/>
          <a:chExt cx="0" cy="0"/>
        </a:xfrm>
      </p:grpSpPr>
      <p:sp>
        <p:nvSpPr>
          <p:cNvPr id="3693" name="Google Shape;3693;p421"/>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2    </a:t>
            </a:r>
            <a:endParaRPr/>
          </a:p>
        </p:txBody>
      </p:sp>
      <p:sp>
        <p:nvSpPr>
          <p:cNvPr id="3694" name="Google Shape;3694;p421"/>
          <p:cNvSpPr txBox="1"/>
          <p:nvPr>
            <p:ph idx="1" type="body"/>
          </p:nvPr>
        </p:nvSpPr>
        <p:spPr>
          <a:xfrm>
            <a:off x="990599" y="5094514"/>
            <a:ext cx="7703457" cy="153851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45515E"/>
              </a:buClr>
              <a:buSzPts val="2000"/>
              <a:buNone/>
            </a:pPr>
            <a:r>
              <a:rPr lang="en-US" sz="2000">
                <a:solidFill>
                  <a:srgbClr val="45515E"/>
                </a:solidFill>
                <a:latin typeface="Calibri"/>
                <a:ea typeface="Calibri"/>
                <a:cs typeface="Calibri"/>
                <a:sym typeface="Calibri"/>
              </a:rPr>
              <a:t>Note :Look for Tip of needle </a:t>
            </a:r>
            <a:endParaRPr/>
          </a:p>
          <a:p>
            <a:pPr indent="-127000" lvl="0" marL="0" rtl="0" algn="l">
              <a:lnSpc>
                <a:spcPct val="90000"/>
              </a:lnSpc>
              <a:spcBef>
                <a:spcPts val="1000"/>
              </a:spcBef>
              <a:spcAft>
                <a:spcPts val="0"/>
              </a:spcAft>
              <a:buClr>
                <a:srgbClr val="45515E"/>
              </a:buClr>
              <a:buSzPts val="2000"/>
              <a:buChar char="❖"/>
            </a:pPr>
            <a:r>
              <a:rPr lang="en-US" sz="2000">
                <a:latin typeface="Calibri"/>
                <a:ea typeface="Calibri"/>
                <a:cs typeface="Calibri"/>
                <a:sym typeface="Calibri"/>
              </a:rPr>
              <a:t>I</a:t>
            </a:r>
            <a:r>
              <a:rPr lang="en-US" sz="2000">
                <a:solidFill>
                  <a:srgbClr val="45515E"/>
                </a:solidFill>
                <a:latin typeface="Calibri"/>
                <a:ea typeface="Calibri"/>
                <a:cs typeface="Calibri"/>
                <a:sym typeface="Calibri"/>
              </a:rPr>
              <a:t>f at placenta called CVS chorionic Villus sampling (CVS&gt; 2 type transabdominal and  trans vaginal)</a:t>
            </a:r>
            <a:endParaRPr/>
          </a:p>
          <a:p>
            <a:pPr indent="-127000" lvl="0" marL="0" rtl="0" algn="l">
              <a:lnSpc>
                <a:spcPct val="90000"/>
              </a:lnSpc>
              <a:spcBef>
                <a:spcPts val="1000"/>
              </a:spcBef>
              <a:spcAft>
                <a:spcPts val="0"/>
              </a:spcAft>
              <a:buClr>
                <a:srgbClr val="45515E"/>
              </a:buClr>
              <a:buSzPts val="2000"/>
              <a:buChar char="❖"/>
            </a:pPr>
            <a:r>
              <a:rPr lang="en-US" sz="2000">
                <a:latin typeface="Calibri"/>
                <a:ea typeface="Calibri"/>
                <a:cs typeface="Calibri"/>
                <a:sym typeface="Calibri"/>
              </a:rPr>
              <a:t>I</a:t>
            </a:r>
            <a:r>
              <a:rPr lang="en-US" sz="2000">
                <a:solidFill>
                  <a:srgbClr val="45515E"/>
                </a:solidFill>
                <a:latin typeface="Calibri"/>
                <a:ea typeface="Calibri"/>
                <a:cs typeface="Calibri"/>
                <a:sym typeface="Calibri"/>
              </a:rPr>
              <a:t>f at amniotic </a:t>
            </a:r>
            <a:r>
              <a:rPr lang="en-US" sz="2000">
                <a:latin typeface="Calibri"/>
                <a:ea typeface="Calibri"/>
                <a:cs typeface="Calibri"/>
                <a:sym typeface="Calibri"/>
              </a:rPr>
              <a:t>fl</a:t>
            </a:r>
            <a:r>
              <a:rPr lang="en-US" sz="2000">
                <a:solidFill>
                  <a:srgbClr val="45515E"/>
                </a:solidFill>
                <a:latin typeface="Calibri"/>
                <a:ea typeface="Calibri"/>
                <a:cs typeface="Calibri"/>
                <a:sym typeface="Calibri"/>
              </a:rPr>
              <a:t>uid called Amniocentesis </a:t>
            </a:r>
            <a:endParaRPr sz="2000"/>
          </a:p>
        </p:txBody>
      </p:sp>
      <p:pic>
        <p:nvPicPr>
          <p:cNvPr descr="Picture 3" id="3695" name="Google Shape;3695;p421"/>
          <p:cNvPicPr preferRelativeResize="0"/>
          <p:nvPr/>
        </p:nvPicPr>
        <p:blipFill rotWithShape="1">
          <a:blip r:embed="rId3">
            <a:alphaModFix/>
          </a:blip>
          <a:srcRect b="0" l="0" r="0" t="0"/>
          <a:stretch/>
        </p:blipFill>
        <p:spPr>
          <a:xfrm>
            <a:off x="9067799" y="3988656"/>
            <a:ext cx="2286001" cy="2188308"/>
          </a:xfrm>
          <a:prstGeom prst="rect">
            <a:avLst/>
          </a:prstGeom>
          <a:noFill/>
          <a:ln>
            <a:noFill/>
          </a:ln>
          <a:effectLst>
            <a:outerShdw blurRad="292100" rotWithShape="0" dir="2700000" dist="139700">
              <a:srgbClr val="333333">
                <a:alpha val="64705"/>
              </a:srgbClr>
            </a:outerShdw>
          </a:effectLst>
        </p:spPr>
      </p:pic>
      <p:pic>
        <p:nvPicPr>
          <p:cNvPr descr="Picture 4" id="3696" name="Google Shape;3696;p421"/>
          <p:cNvPicPr preferRelativeResize="0"/>
          <p:nvPr/>
        </p:nvPicPr>
        <p:blipFill rotWithShape="1">
          <a:blip r:embed="rId4">
            <a:alphaModFix/>
          </a:blip>
          <a:srcRect b="0" l="0" r="0" t="0"/>
          <a:stretch/>
        </p:blipFill>
        <p:spPr>
          <a:xfrm>
            <a:off x="8340435" y="1305026"/>
            <a:ext cx="3013365" cy="2564403"/>
          </a:xfrm>
          <a:prstGeom prst="rect">
            <a:avLst/>
          </a:prstGeom>
          <a:noFill/>
          <a:ln>
            <a:noFill/>
          </a:ln>
          <a:effectLst>
            <a:outerShdw blurRad="292100" rotWithShape="0" dir="2700000" dist="139700">
              <a:srgbClr val="333333">
                <a:alpha val="64705"/>
              </a:srgbClr>
            </a:outerShdw>
          </a:effectLst>
        </p:spPr>
      </p:pic>
      <p:sp>
        <p:nvSpPr>
          <p:cNvPr id="3697" name="Google Shape;3697;p421"/>
          <p:cNvSpPr txBox="1"/>
          <p:nvPr/>
        </p:nvSpPr>
        <p:spPr>
          <a:xfrm>
            <a:off x="990600" y="1457425"/>
            <a:ext cx="7349835" cy="3637089"/>
          </a:xfrm>
          <a:prstGeom prst="rect">
            <a:avLst/>
          </a:prstGeom>
          <a:noFill/>
          <a:ln>
            <a:noFill/>
          </a:ln>
        </p:spPr>
        <p:txBody>
          <a:bodyPr anchorCtr="0" anchor="t" bIns="45700" lIns="91425" spcFirstLastPara="1" rIns="91425" wrap="square" tIns="45700">
            <a:normAutofit lnSpcReduction="10000"/>
          </a:bodyPr>
          <a:lstStyle/>
          <a:p>
            <a:pPr indent="0" lvl="0" marL="0" marR="0" rtl="0" algn="l">
              <a:lnSpc>
                <a:spcPct val="90000"/>
              </a:lnSpc>
              <a:spcBef>
                <a:spcPts val="0"/>
              </a:spcBef>
              <a:spcAft>
                <a:spcPts val="0"/>
              </a:spcAft>
              <a:buClr>
                <a:srgbClr val="45515E"/>
              </a:buClr>
              <a:buSzPts val="2800"/>
              <a:buFont typeface="Noto Sans Symbols"/>
              <a:buNone/>
            </a:pPr>
            <a:r>
              <a:rPr lang="en-US" sz="2800">
                <a:solidFill>
                  <a:srgbClr val="45515E"/>
                </a:solidFill>
                <a:latin typeface="Calibri"/>
                <a:ea typeface="Calibri"/>
                <a:cs typeface="Calibri"/>
                <a:sym typeface="Calibri"/>
              </a:rPr>
              <a:t>pic for CVS and NT name of structure at arrow in first pic </a:t>
            </a:r>
            <a:endParaRPr/>
          </a:p>
          <a:p>
            <a:pPr indent="-228600" lvl="0" marL="228600" marR="0" rtl="0" algn="l">
              <a:lnSpc>
                <a:spcPct val="90000"/>
              </a:lnSpc>
              <a:spcBef>
                <a:spcPts val="1000"/>
              </a:spcBef>
              <a:spcAft>
                <a:spcPts val="0"/>
              </a:spcAft>
              <a:buClr>
                <a:srgbClr val="45515E"/>
              </a:buClr>
              <a:buSzPts val="2800"/>
              <a:buFont typeface="Noto Sans Symbols"/>
              <a:buChar char="❖"/>
            </a:pPr>
            <a:r>
              <a:rPr lang="en-US" sz="2800">
                <a:solidFill>
                  <a:srgbClr val="45515E"/>
                </a:solidFill>
                <a:latin typeface="Calibri"/>
                <a:ea typeface="Calibri"/>
                <a:cs typeface="Calibri"/>
                <a:sym typeface="Calibri"/>
              </a:rPr>
              <a:t>Absence of this structure indicate ?</a:t>
            </a:r>
            <a:endParaRPr/>
          </a:p>
          <a:p>
            <a:pPr indent="-228600" lvl="1" marL="685800" marR="0" rtl="0" algn="l">
              <a:lnSpc>
                <a:spcPct val="90000"/>
              </a:lnSpc>
              <a:spcBef>
                <a:spcPts val="500"/>
              </a:spcBef>
              <a:spcAft>
                <a:spcPts val="0"/>
              </a:spcAft>
              <a:buClr>
                <a:srgbClr val="45515E"/>
              </a:buClr>
              <a:buSzPts val="2400"/>
              <a:buFont typeface="Courier New"/>
              <a:buChar char="o"/>
            </a:pPr>
            <a:r>
              <a:rPr b="0" i="0" lang="en-US" sz="2400" u="none" cap="none" strike="noStrike">
                <a:solidFill>
                  <a:srgbClr val="45515E"/>
                </a:solidFill>
                <a:latin typeface="Calibri"/>
                <a:ea typeface="Calibri"/>
                <a:cs typeface="Calibri"/>
                <a:sym typeface="Calibri"/>
              </a:rPr>
              <a:t>Normally absent in second trim </a:t>
            </a:r>
            <a:endParaRPr/>
          </a:p>
          <a:p>
            <a:pPr indent="-228600" lvl="0" marL="228600" marR="0" rtl="0" algn="l">
              <a:lnSpc>
                <a:spcPct val="90000"/>
              </a:lnSpc>
              <a:spcBef>
                <a:spcPts val="1000"/>
              </a:spcBef>
              <a:spcAft>
                <a:spcPts val="0"/>
              </a:spcAft>
              <a:buClr>
                <a:srgbClr val="45515E"/>
              </a:buClr>
              <a:buSzPts val="2800"/>
              <a:buFont typeface="Noto Sans Symbols"/>
              <a:buChar char="❖"/>
            </a:pPr>
            <a:r>
              <a:rPr lang="en-US" sz="2800">
                <a:solidFill>
                  <a:srgbClr val="45515E"/>
                </a:solidFill>
                <a:latin typeface="Calibri"/>
                <a:ea typeface="Calibri"/>
                <a:cs typeface="Calibri"/>
                <a:sym typeface="Calibri"/>
              </a:rPr>
              <a:t>What is the abnormality in the pic ?</a:t>
            </a:r>
            <a:endParaRPr/>
          </a:p>
          <a:p>
            <a:pPr indent="-228600" lvl="1" marL="685800" marR="0" rtl="0" algn="l">
              <a:lnSpc>
                <a:spcPct val="90000"/>
              </a:lnSpc>
              <a:spcBef>
                <a:spcPts val="500"/>
              </a:spcBef>
              <a:spcAft>
                <a:spcPts val="0"/>
              </a:spcAft>
              <a:buClr>
                <a:srgbClr val="45515E"/>
              </a:buClr>
              <a:buSzPts val="2400"/>
              <a:buFont typeface="Courier New"/>
              <a:buChar char="o"/>
            </a:pPr>
            <a:r>
              <a:rPr b="0" i="0" lang="en-US" sz="2400" u="none" cap="none" strike="noStrike">
                <a:solidFill>
                  <a:srgbClr val="45515E"/>
                </a:solidFill>
                <a:latin typeface="Calibri"/>
                <a:ea typeface="Calibri"/>
                <a:cs typeface="Calibri"/>
                <a:sym typeface="Calibri"/>
              </a:rPr>
              <a:t>Hyper Lucency more than 3.5 mm indicated Down syndrome </a:t>
            </a:r>
            <a:endParaRPr/>
          </a:p>
          <a:p>
            <a:pPr indent="-228600" lvl="0" marL="228600" marR="0" rtl="0" algn="l">
              <a:lnSpc>
                <a:spcPct val="90000"/>
              </a:lnSpc>
              <a:spcBef>
                <a:spcPts val="1000"/>
              </a:spcBef>
              <a:spcAft>
                <a:spcPts val="0"/>
              </a:spcAft>
              <a:buClr>
                <a:srgbClr val="45515E"/>
              </a:buClr>
              <a:buSzPts val="2800"/>
              <a:buFont typeface="Noto Sans Symbols"/>
              <a:buChar char="❖"/>
            </a:pPr>
            <a:r>
              <a:rPr lang="en-US" sz="2800">
                <a:solidFill>
                  <a:srgbClr val="45515E"/>
                </a:solidFill>
                <a:latin typeface="Calibri"/>
                <a:ea typeface="Calibri"/>
                <a:cs typeface="Calibri"/>
                <a:sym typeface="Calibri"/>
              </a:rPr>
              <a:t>Name of procedure in second pic .?  </a:t>
            </a:r>
            <a:endParaRPr/>
          </a:p>
          <a:p>
            <a:pPr indent="-228600" lvl="1" marL="685800" marR="0" rtl="0" algn="l">
              <a:lnSpc>
                <a:spcPct val="90000"/>
              </a:lnSpc>
              <a:spcBef>
                <a:spcPts val="500"/>
              </a:spcBef>
              <a:spcAft>
                <a:spcPts val="0"/>
              </a:spcAft>
              <a:buClr>
                <a:srgbClr val="45515E"/>
              </a:buClr>
              <a:buSzPts val="2400"/>
              <a:buFont typeface="Courier New"/>
              <a:buChar char="o"/>
            </a:pPr>
            <a:r>
              <a:rPr b="0" i="0" lang="en-US" sz="2400" u="none" cap="none" strike="noStrike">
                <a:solidFill>
                  <a:srgbClr val="45515E"/>
                </a:solidFill>
                <a:latin typeface="Calibri"/>
                <a:ea typeface="Calibri"/>
                <a:cs typeface="Calibri"/>
                <a:sym typeface="Calibri"/>
              </a:rPr>
              <a:t>TA CVS</a:t>
            </a:r>
            <a:endParaRPr/>
          </a:p>
        </p:txBody>
      </p:sp>
    </p:spTree>
  </p:cSld>
  <p:clrMapOvr>
    <a:masterClrMapping/>
  </p:clrMapOvr>
</p:sld>
</file>

<file path=ppt/slides/slide4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1" name="Shape 3701"/>
        <p:cNvGrpSpPr/>
        <p:nvPr/>
      </p:nvGrpSpPr>
      <p:grpSpPr>
        <a:xfrm>
          <a:off x="0" y="0"/>
          <a:ext cx="0" cy="0"/>
          <a:chOff x="0" y="0"/>
          <a:chExt cx="0" cy="0"/>
        </a:xfrm>
      </p:grpSpPr>
      <p:sp>
        <p:nvSpPr>
          <p:cNvPr id="3702" name="Google Shape;3702;p422"/>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3    </a:t>
            </a:r>
            <a:endParaRPr/>
          </a:p>
        </p:txBody>
      </p:sp>
      <p:sp>
        <p:nvSpPr>
          <p:cNvPr id="3703" name="Google Shape;3703;p422"/>
          <p:cNvSpPr txBox="1"/>
          <p:nvPr>
            <p:ph idx="1" type="body"/>
          </p:nvPr>
        </p:nvSpPr>
        <p:spPr>
          <a:xfrm>
            <a:off x="838200" y="1305026"/>
            <a:ext cx="10515600" cy="4871938"/>
          </a:xfrm>
          <a:prstGeom prst="rect">
            <a:avLst/>
          </a:prstGeom>
          <a:noFill/>
          <a:ln>
            <a:noFill/>
          </a:ln>
        </p:spPr>
        <p:txBody>
          <a:bodyPr anchorCtr="0" anchor="t" bIns="45700" lIns="91425" spcFirstLastPara="1" rIns="91425" wrap="square" tIns="45700">
            <a:normAutofit fontScale="77500" lnSpcReduction="20000"/>
          </a:bodyPr>
          <a:lstStyle/>
          <a:p>
            <a:pPr indent="0" lvl="0" marL="0" rtl="0" algn="l">
              <a:lnSpc>
                <a:spcPct val="90000"/>
              </a:lnSpc>
              <a:spcBef>
                <a:spcPts val="0"/>
              </a:spcBef>
              <a:spcAft>
                <a:spcPts val="0"/>
              </a:spcAft>
              <a:buClr>
                <a:srgbClr val="45515E"/>
              </a:buClr>
              <a:buSzPct val="100000"/>
              <a:buNone/>
            </a:pPr>
            <a:r>
              <a:rPr b="1" lang="en-US"/>
              <a:t>39-year-old patient , g2p1 she is epileptic, and she use carbamazepine, previous CS ?</a:t>
            </a:r>
            <a:endParaRPr/>
          </a:p>
          <a:p>
            <a:pPr indent="-228600" lvl="0" marL="228600" rtl="0" algn="l">
              <a:lnSpc>
                <a:spcPct val="90000"/>
              </a:lnSpc>
              <a:spcBef>
                <a:spcPts val="1000"/>
              </a:spcBef>
              <a:spcAft>
                <a:spcPts val="0"/>
              </a:spcAft>
              <a:buClr>
                <a:srgbClr val="45515E"/>
              </a:buClr>
              <a:buSzPct val="100000"/>
              <a:buChar char="❖"/>
            </a:pPr>
            <a:r>
              <a:rPr lang="en-US"/>
              <a:t>What points on the case above support the diagnosis ?</a:t>
            </a:r>
            <a:endParaRPr/>
          </a:p>
          <a:p>
            <a:pPr indent="-228600" lvl="1" marL="685800" rtl="0" algn="l">
              <a:lnSpc>
                <a:spcPct val="90000"/>
              </a:lnSpc>
              <a:spcBef>
                <a:spcPts val="500"/>
              </a:spcBef>
              <a:spcAft>
                <a:spcPts val="0"/>
              </a:spcAft>
              <a:buClr>
                <a:srgbClr val="45515E"/>
              </a:buClr>
              <a:buSzPct val="100000"/>
              <a:buChar char="o"/>
            </a:pPr>
            <a:r>
              <a:rPr lang="en-US"/>
              <a:t>The drug (S/Es: decrease folic acid, class D drug) ????</a:t>
            </a:r>
            <a:endParaRPr/>
          </a:p>
          <a:p>
            <a:pPr indent="-228600" lvl="0" marL="228600" rtl="0" algn="l">
              <a:lnSpc>
                <a:spcPct val="90000"/>
              </a:lnSpc>
              <a:spcBef>
                <a:spcPts val="1000"/>
              </a:spcBef>
              <a:spcAft>
                <a:spcPts val="0"/>
              </a:spcAft>
              <a:buClr>
                <a:srgbClr val="45515E"/>
              </a:buClr>
              <a:buSzPct val="100000"/>
              <a:buChar char="❖"/>
            </a:pPr>
            <a:r>
              <a:rPr lang="en-US"/>
              <a:t> The yellow arrow is ? </a:t>
            </a:r>
            <a:endParaRPr/>
          </a:p>
          <a:p>
            <a:pPr indent="-228600" lvl="1" marL="685800" rtl="0" algn="l">
              <a:lnSpc>
                <a:spcPct val="90000"/>
              </a:lnSpc>
              <a:spcBef>
                <a:spcPts val="500"/>
              </a:spcBef>
              <a:spcAft>
                <a:spcPts val="0"/>
              </a:spcAft>
              <a:buClr>
                <a:srgbClr val="45515E"/>
              </a:buClr>
              <a:buSzPct val="100000"/>
              <a:buChar char="o"/>
            </a:pPr>
            <a:r>
              <a:rPr lang="en-US"/>
              <a:t>Nuchal translucency </a:t>
            </a:r>
            <a:endParaRPr/>
          </a:p>
          <a:p>
            <a:pPr indent="-228600" lvl="0" marL="228600" rtl="0" algn="l">
              <a:lnSpc>
                <a:spcPct val="90000"/>
              </a:lnSpc>
              <a:spcBef>
                <a:spcPts val="1000"/>
              </a:spcBef>
              <a:spcAft>
                <a:spcPts val="0"/>
              </a:spcAft>
              <a:buClr>
                <a:srgbClr val="45515E"/>
              </a:buClr>
              <a:buSzPct val="100000"/>
              <a:buChar char="❖"/>
            </a:pPr>
            <a:r>
              <a:rPr lang="en-US"/>
              <a:t>What is the name of this test ?</a:t>
            </a:r>
            <a:endParaRPr/>
          </a:p>
          <a:p>
            <a:pPr indent="-228600" lvl="1" marL="685800" rtl="0" algn="l">
              <a:lnSpc>
                <a:spcPct val="90000"/>
              </a:lnSpc>
              <a:spcBef>
                <a:spcPts val="500"/>
              </a:spcBef>
              <a:spcAft>
                <a:spcPts val="0"/>
              </a:spcAft>
              <a:buClr>
                <a:srgbClr val="45515E"/>
              </a:buClr>
              <a:buSzPct val="100000"/>
              <a:buChar char="o"/>
            </a:pPr>
            <a:r>
              <a:rPr lang="en-US"/>
              <a:t>combined test </a:t>
            </a:r>
            <a:endParaRPr/>
          </a:p>
          <a:p>
            <a:pPr indent="-228600" lvl="2" marL="1143000" rtl="0" algn="l">
              <a:lnSpc>
                <a:spcPct val="90000"/>
              </a:lnSpc>
              <a:spcBef>
                <a:spcPts val="500"/>
              </a:spcBef>
              <a:spcAft>
                <a:spcPts val="0"/>
              </a:spcAft>
              <a:buClr>
                <a:srgbClr val="45515E"/>
              </a:buClr>
              <a:buSzPct val="100000"/>
              <a:buChar char="•"/>
            </a:pPr>
            <a:r>
              <a:rPr lang="en-US"/>
              <a:t>according to the table  </a:t>
            </a:r>
            <a:endParaRPr/>
          </a:p>
          <a:p>
            <a:pPr indent="-228600" lvl="0" marL="228600" rtl="0" algn="l">
              <a:lnSpc>
                <a:spcPct val="90000"/>
              </a:lnSpc>
              <a:spcBef>
                <a:spcPts val="1000"/>
              </a:spcBef>
              <a:spcAft>
                <a:spcPts val="0"/>
              </a:spcAft>
              <a:buClr>
                <a:srgbClr val="45515E"/>
              </a:buClr>
              <a:buSzPct val="100000"/>
              <a:buChar char="❖"/>
            </a:pPr>
            <a:r>
              <a:rPr lang="en-US"/>
              <a:t>At which gestation age we do it ?</a:t>
            </a:r>
            <a:endParaRPr/>
          </a:p>
          <a:p>
            <a:pPr indent="-228600" lvl="1" marL="685800" rtl="0" algn="l">
              <a:lnSpc>
                <a:spcPct val="90000"/>
              </a:lnSpc>
              <a:spcBef>
                <a:spcPts val="500"/>
              </a:spcBef>
              <a:spcAft>
                <a:spcPts val="0"/>
              </a:spcAft>
              <a:buClr>
                <a:srgbClr val="45515E"/>
              </a:buClr>
              <a:buSzPct val="100000"/>
              <a:buChar char="o"/>
            </a:pPr>
            <a:r>
              <a:rPr lang="en-US"/>
              <a:t>11-14 week </a:t>
            </a:r>
            <a:endParaRPr/>
          </a:p>
          <a:p>
            <a:pPr indent="-228600" lvl="0" marL="228600" rtl="0" algn="l">
              <a:lnSpc>
                <a:spcPct val="90000"/>
              </a:lnSpc>
              <a:spcBef>
                <a:spcPts val="1000"/>
              </a:spcBef>
              <a:spcAft>
                <a:spcPts val="0"/>
              </a:spcAft>
              <a:buClr>
                <a:srgbClr val="45515E"/>
              </a:buClr>
              <a:buSzPct val="100000"/>
              <a:buChar char="❖"/>
            </a:pPr>
            <a:r>
              <a:rPr lang="en-US"/>
              <a:t>If she camas in preconception what you will advice her ?  </a:t>
            </a:r>
            <a:endParaRPr/>
          </a:p>
          <a:p>
            <a:pPr indent="-228600" lvl="1" marL="685800" rtl="0" algn="l">
              <a:lnSpc>
                <a:spcPct val="90000"/>
              </a:lnSpc>
              <a:spcBef>
                <a:spcPts val="500"/>
              </a:spcBef>
              <a:spcAft>
                <a:spcPts val="0"/>
              </a:spcAft>
              <a:buClr>
                <a:srgbClr val="45515E"/>
              </a:buClr>
              <a:buSzPct val="100000"/>
              <a:buChar char="o"/>
            </a:pPr>
            <a:r>
              <a:rPr lang="en-US"/>
              <a:t>Choose safe anti epileptic drug  and lowest dose esp. monotherapy instead of multi  also taken folic acid </a:t>
            </a:r>
            <a:endParaRPr/>
          </a:p>
          <a:p>
            <a:pPr indent="-228600" lvl="0" marL="228600" rtl="0" algn="l">
              <a:lnSpc>
                <a:spcPct val="90000"/>
              </a:lnSpc>
              <a:spcBef>
                <a:spcPts val="1000"/>
              </a:spcBef>
              <a:spcAft>
                <a:spcPts val="0"/>
              </a:spcAft>
              <a:buClr>
                <a:srgbClr val="45515E"/>
              </a:buClr>
              <a:buSzPct val="100000"/>
              <a:buChar char="❖"/>
            </a:pPr>
            <a:r>
              <a:rPr lang="en-US"/>
              <a:t>What is your management  ? </a:t>
            </a:r>
            <a:endParaRPr/>
          </a:p>
          <a:p>
            <a:pPr indent="-228600" lvl="1" marL="685800" rtl="0" algn="l">
              <a:lnSpc>
                <a:spcPct val="90000"/>
              </a:lnSpc>
              <a:spcBef>
                <a:spcPts val="500"/>
              </a:spcBef>
              <a:spcAft>
                <a:spcPts val="0"/>
              </a:spcAft>
              <a:buClr>
                <a:srgbClr val="45515E"/>
              </a:buClr>
              <a:buSzPct val="100000"/>
              <a:buChar char="o"/>
            </a:pPr>
            <a:r>
              <a:rPr lang="en-US"/>
              <a:t>If high risk at combined test go to CVS  if at quadrable test go for amniocentesis </a:t>
            </a:r>
            <a:endParaRPr/>
          </a:p>
        </p:txBody>
      </p:sp>
      <p:pic>
        <p:nvPicPr>
          <p:cNvPr descr="عنصر نائب للمحتوى 10" id="3704" name="Google Shape;3704;p422"/>
          <p:cNvPicPr preferRelativeResize="0"/>
          <p:nvPr/>
        </p:nvPicPr>
        <p:blipFill rotWithShape="1">
          <a:blip r:embed="rId3">
            <a:alphaModFix/>
          </a:blip>
          <a:srcRect b="0" l="0" r="0" t="0"/>
          <a:stretch/>
        </p:blipFill>
        <p:spPr>
          <a:xfrm>
            <a:off x="8020642" y="1648868"/>
            <a:ext cx="3174436" cy="2422087"/>
          </a:xfrm>
          <a:prstGeom prst="rect">
            <a:avLst/>
          </a:prstGeom>
          <a:noFill/>
          <a:ln>
            <a:noFill/>
          </a:ln>
        </p:spPr>
      </p:pic>
      <p:sp>
        <p:nvSpPr>
          <p:cNvPr id="3705" name="Google Shape;3705;p422"/>
          <p:cNvSpPr txBox="1"/>
          <p:nvPr/>
        </p:nvSpPr>
        <p:spPr>
          <a:xfrm>
            <a:off x="7875499" y="4098960"/>
            <a:ext cx="4137425" cy="631674"/>
          </a:xfrm>
          <a:prstGeom prst="rect">
            <a:avLst/>
          </a:prstGeom>
          <a:noFill/>
          <a:ln>
            <a:noFill/>
          </a:ln>
        </p:spPr>
        <p:txBody>
          <a:bodyPr anchorCtr="0" anchor="t" bIns="45700" lIns="91425" spcFirstLastPara="1" rIns="91425" wrap="square" tIns="45700">
            <a:noAutofit/>
          </a:bodyPr>
          <a:lstStyle/>
          <a:p>
            <a:pPr indent="0" lvl="0" marL="0" marR="0" rtl="0" algn="l">
              <a:lnSpc>
                <a:spcPct val="72000"/>
              </a:lnSpc>
              <a:spcBef>
                <a:spcPts val="0"/>
              </a:spcBef>
              <a:spcAft>
                <a:spcPts val="0"/>
              </a:spcAft>
              <a:buClr>
                <a:srgbClr val="45515E"/>
              </a:buClr>
              <a:buSzPts val="1600"/>
              <a:buFont typeface="Noto Sans Symbols"/>
              <a:buNone/>
            </a:pPr>
            <a:r>
              <a:rPr b="1" lang="en-US" sz="1600">
                <a:solidFill>
                  <a:srgbClr val="45515E"/>
                </a:solidFill>
                <a:latin typeface="Calibri"/>
                <a:ea typeface="Calibri"/>
                <a:cs typeface="Calibri"/>
                <a:sym typeface="Calibri"/>
              </a:rPr>
              <a:t>A table which shows </a:t>
            </a:r>
            <a:endParaRPr/>
          </a:p>
          <a:p>
            <a:pPr indent="-228600" lvl="0" marL="228600" marR="0" rtl="0" algn="l">
              <a:lnSpc>
                <a:spcPct val="72000"/>
              </a:lnSpc>
              <a:spcBef>
                <a:spcPts val="1000"/>
              </a:spcBef>
              <a:spcAft>
                <a:spcPts val="0"/>
              </a:spcAft>
              <a:buClr>
                <a:srgbClr val="45515E"/>
              </a:buClr>
              <a:buSzPts val="1600"/>
              <a:buFont typeface="Noto Sans Symbols"/>
              <a:buChar char="❖"/>
            </a:pPr>
            <a:r>
              <a:rPr b="1" lang="en-US" sz="1600">
                <a:solidFill>
                  <a:srgbClr val="45515E"/>
                </a:solidFill>
                <a:latin typeface="Calibri"/>
                <a:ea typeface="Calibri"/>
                <a:cs typeface="Calibri"/>
                <a:sym typeface="Calibri"/>
              </a:rPr>
              <a:t>High hCG, Low ppapA, Absent nasal bone </a:t>
            </a:r>
            <a:endParaRPr/>
          </a:p>
        </p:txBody>
      </p:sp>
    </p:spTree>
  </p:cSld>
  <p:clrMapOvr>
    <a:masterClrMapping/>
  </p:clrMapOvr>
</p:sld>
</file>

<file path=ppt/slides/slide4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9" name="Shape 3709"/>
        <p:cNvGrpSpPr/>
        <p:nvPr/>
      </p:nvGrpSpPr>
      <p:grpSpPr>
        <a:xfrm>
          <a:off x="0" y="0"/>
          <a:ext cx="0" cy="0"/>
          <a:chOff x="0" y="0"/>
          <a:chExt cx="0" cy="0"/>
        </a:xfrm>
      </p:grpSpPr>
      <p:sp>
        <p:nvSpPr>
          <p:cNvPr id="3710" name="Google Shape;3710;p423"/>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4    </a:t>
            </a:r>
            <a:endParaRPr/>
          </a:p>
        </p:txBody>
      </p:sp>
      <p:sp>
        <p:nvSpPr>
          <p:cNvPr id="3711" name="Google Shape;3711;p423"/>
          <p:cNvSpPr txBox="1"/>
          <p:nvPr>
            <p:ph idx="1" type="body"/>
          </p:nvPr>
        </p:nvSpPr>
        <p:spPr>
          <a:xfrm>
            <a:off x="838200" y="1305026"/>
            <a:ext cx="6709229" cy="48719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800"/>
              <a:buChar char="❖"/>
            </a:pPr>
            <a:r>
              <a:rPr lang="en-US"/>
              <a:t>Regarding this procedure, select one: </a:t>
            </a:r>
            <a:endParaRPr/>
          </a:p>
          <a:p>
            <a:pPr indent="0" lvl="1" marL="457200" rtl="0" algn="l">
              <a:lnSpc>
                <a:spcPct val="90000"/>
              </a:lnSpc>
              <a:spcBef>
                <a:spcPts val="500"/>
              </a:spcBef>
              <a:spcAft>
                <a:spcPts val="0"/>
              </a:spcAft>
              <a:buClr>
                <a:srgbClr val="45515E"/>
              </a:buClr>
              <a:buSzPts val="2400"/>
              <a:buNone/>
            </a:pPr>
            <a:r>
              <a:rPr lang="en-US"/>
              <a:t>a. It is performed at 13 W of gestation</a:t>
            </a:r>
            <a:endParaRPr/>
          </a:p>
          <a:p>
            <a:pPr indent="0" lvl="1" marL="457200" rtl="0" algn="l">
              <a:lnSpc>
                <a:spcPct val="90000"/>
              </a:lnSpc>
              <a:spcBef>
                <a:spcPts val="500"/>
              </a:spcBef>
              <a:spcAft>
                <a:spcPts val="0"/>
              </a:spcAft>
              <a:buClr>
                <a:srgbClr val="45515E"/>
              </a:buClr>
              <a:buSzPts val="2400"/>
              <a:buNone/>
            </a:pPr>
            <a:r>
              <a:rPr lang="en-US"/>
              <a:t>b. It is used as a screening test for chromosomal abnormality </a:t>
            </a:r>
            <a:endParaRPr/>
          </a:p>
          <a:p>
            <a:pPr indent="0" lvl="1" marL="457200" rtl="0" algn="l">
              <a:lnSpc>
                <a:spcPct val="90000"/>
              </a:lnSpc>
              <a:spcBef>
                <a:spcPts val="500"/>
              </a:spcBef>
              <a:spcAft>
                <a:spcPts val="0"/>
              </a:spcAft>
              <a:buClr>
                <a:srgbClr val="45515E"/>
              </a:buClr>
              <a:buSzPts val="2400"/>
              <a:buNone/>
            </a:pPr>
            <a:r>
              <a:rPr lang="en-US"/>
              <a:t>c. The risk of miscarriage is 0.5%</a:t>
            </a:r>
            <a:endParaRPr/>
          </a:p>
          <a:p>
            <a:pPr indent="0" lvl="1" marL="457200" rtl="0" algn="l">
              <a:lnSpc>
                <a:spcPct val="90000"/>
              </a:lnSpc>
              <a:spcBef>
                <a:spcPts val="500"/>
              </a:spcBef>
              <a:spcAft>
                <a:spcPts val="0"/>
              </a:spcAft>
              <a:buClr>
                <a:srgbClr val="45515E"/>
              </a:buClr>
              <a:buSzPts val="2400"/>
              <a:buNone/>
            </a:pPr>
            <a:r>
              <a:rPr lang="en-US"/>
              <a:t>d. Placental mosaicism is more common compared to other method</a:t>
            </a:r>
            <a:endParaRPr/>
          </a:p>
          <a:p>
            <a:pPr indent="0" lvl="1" marL="457200" rtl="0" algn="l">
              <a:lnSpc>
                <a:spcPct val="90000"/>
              </a:lnSpc>
              <a:spcBef>
                <a:spcPts val="500"/>
              </a:spcBef>
              <a:spcAft>
                <a:spcPts val="0"/>
              </a:spcAft>
              <a:buClr>
                <a:srgbClr val="FF0000"/>
              </a:buClr>
              <a:buSzPts val="2400"/>
              <a:buNone/>
            </a:pPr>
            <a:r>
              <a:rPr lang="en-US">
                <a:solidFill>
                  <a:srgbClr val="FF0000"/>
                </a:solidFill>
              </a:rPr>
              <a:t>e. anti-d prophylaxis is considered after doing this procedure in a woman with rh negative blood group and indirect coombs test of 1:8</a:t>
            </a:r>
            <a:endParaRPr/>
          </a:p>
          <a:p>
            <a:pPr indent="-50800" lvl="0" marL="228600" rtl="0" algn="l">
              <a:lnSpc>
                <a:spcPct val="90000"/>
              </a:lnSpc>
              <a:spcBef>
                <a:spcPts val="1000"/>
              </a:spcBef>
              <a:spcAft>
                <a:spcPts val="0"/>
              </a:spcAft>
              <a:buClr>
                <a:srgbClr val="45515E"/>
              </a:buClr>
              <a:buSzPts val="2800"/>
              <a:buNone/>
            </a:pPr>
            <a:r>
              <a:t/>
            </a:r>
            <a:endParaRPr/>
          </a:p>
          <a:p>
            <a:pPr indent="-50800" lvl="0" marL="228600" rtl="0" algn="l">
              <a:lnSpc>
                <a:spcPct val="90000"/>
              </a:lnSpc>
              <a:spcBef>
                <a:spcPts val="1000"/>
              </a:spcBef>
              <a:spcAft>
                <a:spcPts val="0"/>
              </a:spcAft>
              <a:buClr>
                <a:srgbClr val="45515E"/>
              </a:buClr>
              <a:buSzPts val="2800"/>
              <a:buNone/>
            </a:pPr>
            <a:r>
              <a:t/>
            </a:r>
            <a:endParaRPr/>
          </a:p>
          <a:p>
            <a:pPr indent="-50800" lvl="0" marL="228600" rtl="0" algn="l">
              <a:lnSpc>
                <a:spcPct val="90000"/>
              </a:lnSpc>
              <a:spcBef>
                <a:spcPts val="1000"/>
              </a:spcBef>
              <a:spcAft>
                <a:spcPts val="0"/>
              </a:spcAft>
              <a:buClr>
                <a:srgbClr val="45515E"/>
              </a:buClr>
              <a:buSzPts val="2800"/>
              <a:buNone/>
            </a:pPr>
            <a:r>
              <a:t/>
            </a:r>
            <a:endParaRPr/>
          </a:p>
        </p:txBody>
      </p:sp>
      <p:pic>
        <p:nvPicPr>
          <p:cNvPr descr="Picture 2" id="3712" name="Google Shape;3712;p423"/>
          <p:cNvPicPr preferRelativeResize="0"/>
          <p:nvPr/>
        </p:nvPicPr>
        <p:blipFill rotWithShape="1">
          <a:blip r:embed="rId3">
            <a:alphaModFix/>
          </a:blip>
          <a:srcRect b="0" l="0" r="0" t="0"/>
          <a:stretch/>
        </p:blipFill>
        <p:spPr>
          <a:xfrm>
            <a:off x="7454571" y="1485413"/>
            <a:ext cx="3899229" cy="2255582"/>
          </a:xfrm>
          <a:prstGeom prst="rect">
            <a:avLst/>
          </a:prstGeom>
          <a:noFill/>
          <a:ln>
            <a:noFill/>
          </a:ln>
        </p:spPr>
      </p:pic>
    </p:spTree>
  </p:cSld>
  <p:clrMapOvr>
    <a:masterClrMapping/>
  </p:clrMapOvr>
</p:sld>
</file>

<file path=ppt/slides/slide4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6" name="Shape 3716"/>
        <p:cNvGrpSpPr/>
        <p:nvPr/>
      </p:nvGrpSpPr>
      <p:grpSpPr>
        <a:xfrm>
          <a:off x="0" y="0"/>
          <a:ext cx="0" cy="0"/>
          <a:chOff x="0" y="0"/>
          <a:chExt cx="0" cy="0"/>
        </a:xfrm>
      </p:grpSpPr>
      <p:sp>
        <p:nvSpPr>
          <p:cNvPr id="3717" name="Google Shape;3717;p424"/>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5    </a:t>
            </a:r>
            <a:endParaRPr/>
          </a:p>
        </p:txBody>
      </p:sp>
      <p:sp>
        <p:nvSpPr>
          <p:cNvPr id="3718" name="Google Shape;3718;p424"/>
          <p:cNvSpPr txBox="1"/>
          <p:nvPr>
            <p:ph idx="1" type="body"/>
          </p:nvPr>
        </p:nvSpPr>
        <p:spPr>
          <a:xfrm>
            <a:off x="838200" y="1305026"/>
            <a:ext cx="10515600" cy="48719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800"/>
              <a:buChar char="❖"/>
            </a:pPr>
            <a:r>
              <a:rPr lang="en-US"/>
              <a:t>What’s the abnormality in picture 2?</a:t>
            </a:r>
            <a:endParaRPr/>
          </a:p>
          <a:p>
            <a:pPr indent="-228600" lvl="1" marL="685800" rtl="0" algn="l">
              <a:lnSpc>
                <a:spcPct val="90000"/>
              </a:lnSpc>
              <a:spcBef>
                <a:spcPts val="500"/>
              </a:spcBef>
              <a:spcAft>
                <a:spcPts val="0"/>
              </a:spcAft>
              <a:buClr>
                <a:srgbClr val="45515E"/>
              </a:buClr>
              <a:buSzPts val="2400"/>
              <a:buChar char="o"/>
            </a:pPr>
            <a:r>
              <a:rPr lang="en-US"/>
              <a:t>Down syndrome, increase NT, depressed Nasal bone</a:t>
            </a:r>
            <a:endParaRPr/>
          </a:p>
          <a:p>
            <a:pPr indent="-228600" lvl="0" marL="228600" rtl="0" algn="l">
              <a:lnSpc>
                <a:spcPct val="90000"/>
              </a:lnSpc>
              <a:spcBef>
                <a:spcPts val="1000"/>
              </a:spcBef>
              <a:spcAft>
                <a:spcPts val="0"/>
              </a:spcAft>
              <a:buClr>
                <a:srgbClr val="45515E"/>
              </a:buClr>
              <a:buSzPts val="2800"/>
              <a:buChar char="❖"/>
            </a:pPr>
            <a:r>
              <a:rPr lang="en-US"/>
              <a:t>What's the structure  pointed by arrow?</a:t>
            </a:r>
            <a:endParaRPr/>
          </a:p>
          <a:p>
            <a:pPr indent="-228600" lvl="1" marL="685800" rtl="0" algn="l">
              <a:lnSpc>
                <a:spcPct val="90000"/>
              </a:lnSpc>
              <a:spcBef>
                <a:spcPts val="500"/>
              </a:spcBef>
              <a:spcAft>
                <a:spcPts val="0"/>
              </a:spcAft>
              <a:buClr>
                <a:srgbClr val="45515E"/>
              </a:buClr>
              <a:buSzPts val="2400"/>
              <a:buChar char="o"/>
            </a:pPr>
            <a:r>
              <a:rPr lang="en-US"/>
              <a:t>Tip of the nose </a:t>
            </a:r>
            <a:endParaRPr/>
          </a:p>
          <a:p>
            <a:pPr indent="-228600" lvl="0" marL="228600" rtl="0" algn="l">
              <a:lnSpc>
                <a:spcPct val="90000"/>
              </a:lnSpc>
              <a:spcBef>
                <a:spcPts val="1000"/>
              </a:spcBef>
              <a:spcAft>
                <a:spcPts val="0"/>
              </a:spcAft>
              <a:buClr>
                <a:srgbClr val="45515E"/>
              </a:buClr>
              <a:buSzPts val="2800"/>
              <a:buChar char="❖"/>
            </a:pPr>
            <a:r>
              <a:rPr lang="en-US"/>
              <a:t>What the procedure done ?</a:t>
            </a:r>
            <a:endParaRPr/>
          </a:p>
          <a:p>
            <a:pPr indent="-228600" lvl="1" marL="685800" rtl="0" algn="l">
              <a:lnSpc>
                <a:spcPct val="90000"/>
              </a:lnSpc>
              <a:spcBef>
                <a:spcPts val="500"/>
              </a:spcBef>
              <a:spcAft>
                <a:spcPts val="0"/>
              </a:spcAft>
              <a:buClr>
                <a:srgbClr val="45515E"/>
              </a:buClr>
              <a:buSzPts val="2400"/>
              <a:buChar char="o"/>
            </a:pPr>
            <a:r>
              <a:rPr lang="en-US"/>
              <a:t>Amniocentesis</a:t>
            </a:r>
            <a:endParaRPr/>
          </a:p>
          <a:p>
            <a:pPr indent="-228600" lvl="0" marL="228600" rtl="0" algn="l">
              <a:lnSpc>
                <a:spcPct val="90000"/>
              </a:lnSpc>
              <a:spcBef>
                <a:spcPts val="1000"/>
              </a:spcBef>
              <a:spcAft>
                <a:spcPts val="0"/>
              </a:spcAft>
              <a:buClr>
                <a:srgbClr val="45515E"/>
              </a:buClr>
              <a:buSzPts val="2800"/>
              <a:buChar char="❖"/>
            </a:pPr>
            <a:r>
              <a:rPr lang="en-US"/>
              <a:t>What the benefit of this procedure?</a:t>
            </a:r>
            <a:endParaRPr/>
          </a:p>
          <a:p>
            <a:pPr indent="-228600" lvl="1" marL="685800" rtl="0" algn="l">
              <a:lnSpc>
                <a:spcPct val="90000"/>
              </a:lnSpc>
              <a:spcBef>
                <a:spcPts val="500"/>
              </a:spcBef>
              <a:spcAft>
                <a:spcPts val="0"/>
              </a:spcAft>
              <a:buClr>
                <a:srgbClr val="45515E"/>
              </a:buClr>
              <a:buSzPts val="2400"/>
              <a:buChar char="o"/>
            </a:pPr>
            <a:r>
              <a:rPr lang="en-US"/>
              <a:t>Prenatal  genetic diagnosis (PGD) and assessment of fetal lung maturity. Phosphatadyl glycerol, Evaluation of the fetus for infection, degree of hemolytic anemia, blood or platelet type, hemoglobinopathy, and NTDs.</a:t>
            </a:r>
            <a:endParaRPr/>
          </a:p>
          <a:p>
            <a:pPr indent="-50800" lvl="0" marL="228600" rtl="0" algn="l">
              <a:lnSpc>
                <a:spcPct val="90000"/>
              </a:lnSpc>
              <a:spcBef>
                <a:spcPts val="1000"/>
              </a:spcBef>
              <a:spcAft>
                <a:spcPts val="0"/>
              </a:spcAft>
              <a:buClr>
                <a:srgbClr val="45515E"/>
              </a:buClr>
              <a:buSzPts val="2800"/>
              <a:buNone/>
            </a:pPr>
            <a:r>
              <a:t/>
            </a:r>
            <a:endParaRPr/>
          </a:p>
        </p:txBody>
      </p:sp>
      <p:pic>
        <p:nvPicPr>
          <p:cNvPr descr="Picture 2" id="3719" name="Google Shape;3719;p424"/>
          <p:cNvPicPr preferRelativeResize="0"/>
          <p:nvPr/>
        </p:nvPicPr>
        <p:blipFill rotWithShape="1">
          <a:blip r:embed="rId3">
            <a:alphaModFix/>
          </a:blip>
          <a:srcRect b="0" l="0" r="0" t="0"/>
          <a:stretch/>
        </p:blipFill>
        <p:spPr>
          <a:xfrm>
            <a:off x="8703058" y="1305026"/>
            <a:ext cx="2650742" cy="3006040"/>
          </a:xfrm>
          <a:prstGeom prst="rect">
            <a:avLst/>
          </a:prstGeom>
          <a:noFill/>
          <a:ln>
            <a:noFill/>
          </a:ln>
          <a:effectLst>
            <a:outerShdw blurRad="292100" rotWithShape="0" dir="2700000" dist="139700">
              <a:srgbClr val="333333">
                <a:alpha val="64705"/>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4"/>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45515E"/>
              </a:buClr>
              <a:buSzPts val="6000"/>
              <a:buFont typeface="Calibri"/>
              <a:buNone/>
            </a:pPr>
            <a:r>
              <a:rPr lang="en-US"/>
              <a:t>Mechanism of Normal Labor</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graphicFrame>
        <p:nvGraphicFramePr>
          <p:cNvPr id="490" name="Google Shape;490;p51"/>
          <p:cNvGraphicFramePr/>
          <p:nvPr/>
        </p:nvGraphicFramePr>
        <p:xfrm>
          <a:off x="0" y="0"/>
          <a:ext cx="3000000" cy="3000000"/>
        </p:xfrm>
        <a:graphic>
          <a:graphicData uri="http://schemas.openxmlformats.org/drawingml/2006/table">
            <a:tbl>
              <a:tblPr>
                <a:noFill/>
                <a:tableStyleId>{6455E37F-15AD-4C7A-A259-15060B4E93F8}</a:tableStyleId>
              </a:tblPr>
              <a:tblGrid>
                <a:gridCol w="12192000"/>
              </a:tblGrid>
              <a:tr h="370850">
                <a:tc>
                  <a:txBody>
                    <a:bodyPr/>
                    <a:lstStyle/>
                    <a:p>
                      <a:pPr indent="0" lvl="0" marL="0" marR="0" rtl="0" algn="ctr">
                        <a:spcBef>
                          <a:spcPts val="0"/>
                        </a:spcBef>
                        <a:spcAft>
                          <a:spcPts val="0"/>
                        </a:spcAft>
                        <a:buClr>
                          <a:schemeClr val="dk1"/>
                        </a:buClr>
                        <a:buSzPts val="2400"/>
                        <a:buFont typeface="Calibri"/>
                        <a:buNone/>
                      </a:pPr>
                      <a:r>
                        <a:rPr lang="en-US" sz="2400" u="none" cap="none" strike="noStrike"/>
                        <a:t>Prolonged Labor</a:t>
                      </a:r>
                      <a:endParaRPr sz="1800"/>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bl>
          </a:graphicData>
        </a:graphic>
      </p:graphicFrame>
      <p:pic>
        <p:nvPicPr>
          <p:cNvPr id="491" name="Google Shape;491;p51"/>
          <p:cNvPicPr preferRelativeResize="0"/>
          <p:nvPr/>
        </p:nvPicPr>
        <p:blipFill rotWithShape="1">
          <a:blip r:embed="rId3">
            <a:alphaModFix/>
          </a:blip>
          <a:srcRect b="0" l="0" r="0" t="0"/>
          <a:stretch/>
        </p:blipFill>
        <p:spPr>
          <a:xfrm>
            <a:off x="0" y="0"/>
            <a:ext cx="12191999" cy="6858000"/>
          </a:xfrm>
          <a:prstGeom prst="rect">
            <a:avLst/>
          </a:prstGeom>
          <a:noFill/>
          <a:ln>
            <a:noFill/>
          </a:ln>
        </p:spPr>
      </p:pic>
    </p:spTree>
  </p:cSld>
  <p:clrMapOvr>
    <a:masterClrMapping/>
  </p:clrMapOvr>
</p:sld>
</file>

<file path=ppt/slides/slide5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3" name="Shape 3723"/>
        <p:cNvGrpSpPr/>
        <p:nvPr/>
      </p:nvGrpSpPr>
      <p:grpSpPr>
        <a:xfrm>
          <a:off x="0" y="0"/>
          <a:ext cx="0" cy="0"/>
          <a:chOff x="0" y="0"/>
          <a:chExt cx="0" cy="0"/>
        </a:xfrm>
      </p:grpSpPr>
      <p:sp>
        <p:nvSpPr>
          <p:cNvPr id="3724" name="Google Shape;3724;p425"/>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5    </a:t>
            </a:r>
            <a:endParaRPr/>
          </a:p>
        </p:txBody>
      </p:sp>
      <p:sp>
        <p:nvSpPr>
          <p:cNvPr id="3725" name="Google Shape;3725;p425"/>
          <p:cNvSpPr txBox="1"/>
          <p:nvPr>
            <p:ph idx="1" type="body"/>
          </p:nvPr>
        </p:nvSpPr>
        <p:spPr>
          <a:xfrm>
            <a:off x="838200" y="1305026"/>
            <a:ext cx="10515600" cy="4871938"/>
          </a:xfrm>
          <a:prstGeom prst="rect">
            <a:avLst/>
          </a:prstGeom>
          <a:noFill/>
          <a:ln>
            <a:noFill/>
          </a:ln>
        </p:spPr>
        <p:txBody>
          <a:bodyPr anchorCtr="0" anchor="t" bIns="45700" lIns="91425" spcFirstLastPara="1" rIns="91425" wrap="square" tIns="45700">
            <a:normAutofit fontScale="85000" lnSpcReduction="20000"/>
          </a:bodyPr>
          <a:lstStyle/>
          <a:p>
            <a:pPr indent="-228600" lvl="0" marL="228600" rtl="0" algn="l">
              <a:lnSpc>
                <a:spcPct val="90000"/>
              </a:lnSpc>
              <a:spcBef>
                <a:spcPts val="0"/>
              </a:spcBef>
              <a:spcAft>
                <a:spcPts val="0"/>
              </a:spcAft>
              <a:buClr>
                <a:srgbClr val="45515E"/>
              </a:buClr>
              <a:buSzPct val="100000"/>
              <a:buChar char="❖"/>
            </a:pPr>
            <a:r>
              <a:rPr lang="en-US"/>
              <a:t>What the risk of it when its done</a:t>
            </a:r>
            <a:endParaRPr/>
          </a:p>
          <a:p>
            <a:pPr indent="-228600" lvl="1" marL="685800" rtl="0" algn="l">
              <a:lnSpc>
                <a:spcPct val="90000"/>
              </a:lnSpc>
              <a:spcBef>
                <a:spcPts val="500"/>
              </a:spcBef>
              <a:spcAft>
                <a:spcPts val="0"/>
              </a:spcAft>
              <a:buClr>
                <a:srgbClr val="45515E"/>
              </a:buClr>
              <a:buSzPct val="100000"/>
              <a:buChar char="o"/>
            </a:pPr>
            <a:r>
              <a:rPr lang="en-US"/>
              <a:t>Leakage of amniotic fluid.</a:t>
            </a:r>
            <a:endParaRPr/>
          </a:p>
          <a:p>
            <a:pPr indent="-228600" lvl="1" marL="685800" rtl="0" algn="l">
              <a:lnSpc>
                <a:spcPct val="90000"/>
              </a:lnSpc>
              <a:spcBef>
                <a:spcPts val="500"/>
              </a:spcBef>
              <a:spcAft>
                <a:spcPts val="0"/>
              </a:spcAft>
              <a:buClr>
                <a:srgbClr val="45515E"/>
              </a:buClr>
              <a:buSzPct val="100000"/>
              <a:buChar char="o"/>
            </a:pPr>
            <a:r>
              <a:rPr lang="en-US"/>
              <a:t>Direct fetal needle injury.</a:t>
            </a:r>
            <a:endParaRPr/>
          </a:p>
          <a:p>
            <a:pPr indent="-228600" lvl="1" marL="685800" rtl="0" algn="l">
              <a:lnSpc>
                <a:spcPct val="90000"/>
              </a:lnSpc>
              <a:spcBef>
                <a:spcPts val="500"/>
              </a:spcBef>
              <a:spcAft>
                <a:spcPts val="0"/>
              </a:spcAft>
              <a:buClr>
                <a:srgbClr val="45515E"/>
              </a:buClr>
              <a:buSzPct val="100000"/>
              <a:buChar char="o"/>
            </a:pPr>
            <a:r>
              <a:rPr lang="en-US"/>
              <a:t>Vertical transmission</a:t>
            </a:r>
            <a:endParaRPr/>
          </a:p>
          <a:p>
            <a:pPr indent="-228600" lvl="1" marL="685800" rtl="0" algn="l">
              <a:lnSpc>
                <a:spcPct val="90000"/>
              </a:lnSpc>
              <a:spcBef>
                <a:spcPts val="500"/>
              </a:spcBef>
              <a:spcAft>
                <a:spcPts val="0"/>
              </a:spcAft>
              <a:buClr>
                <a:srgbClr val="45515E"/>
              </a:buClr>
              <a:buSzPct val="100000"/>
              <a:buChar char="o"/>
            </a:pPr>
            <a:r>
              <a:rPr lang="en-US"/>
              <a:t>Innoculation by bowel flora.</a:t>
            </a:r>
            <a:endParaRPr/>
          </a:p>
          <a:p>
            <a:pPr indent="-228600" lvl="1" marL="685800" rtl="0" algn="l">
              <a:lnSpc>
                <a:spcPct val="90000"/>
              </a:lnSpc>
              <a:spcBef>
                <a:spcPts val="500"/>
              </a:spcBef>
              <a:spcAft>
                <a:spcPts val="0"/>
              </a:spcAft>
              <a:buClr>
                <a:srgbClr val="45515E"/>
              </a:buClr>
              <a:buSzPct val="100000"/>
              <a:buChar char="o"/>
            </a:pPr>
            <a:r>
              <a:rPr lang="en-US"/>
              <a:t>Fetal loss.</a:t>
            </a:r>
            <a:endParaRPr/>
          </a:p>
          <a:p>
            <a:pPr indent="-228600" lvl="1" marL="685800" rtl="0" algn="l">
              <a:lnSpc>
                <a:spcPct val="90000"/>
              </a:lnSpc>
              <a:spcBef>
                <a:spcPts val="500"/>
              </a:spcBef>
              <a:spcAft>
                <a:spcPts val="0"/>
              </a:spcAft>
              <a:buClr>
                <a:srgbClr val="45515E"/>
              </a:buClr>
              <a:buSzPct val="100000"/>
              <a:buChar char="o"/>
            </a:pPr>
            <a:r>
              <a:rPr lang="en-US"/>
              <a:t>Cell culture failure:</a:t>
            </a:r>
            <a:endParaRPr/>
          </a:p>
          <a:p>
            <a:pPr indent="-228600" lvl="0" marL="228600" rtl="0" algn="l">
              <a:lnSpc>
                <a:spcPct val="90000"/>
              </a:lnSpc>
              <a:spcBef>
                <a:spcPts val="1000"/>
              </a:spcBef>
              <a:spcAft>
                <a:spcPts val="0"/>
              </a:spcAft>
              <a:buClr>
                <a:srgbClr val="45515E"/>
              </a:buClr>
              <a:buSzPct val="100000"/>
              <a:buChar char="❖"/>
            </a:pPr>
            <a:r>
              <a:rPr lang="en-US"/>
              <a:t>At which gestational week you can do it?</a:t>
            </a:r>
            <a:endParaRPr/>
          </a:p>
          <a:p>
            <a:pPr indent="-228600" lvl="1" marL="685800" rtl="0" algn="l">
              <a:lnSpc>
                <a:spcPct val="90000"/>
              </a:lnSpc>
              <a:spcBef>
                <a:spcPts val="500"/>
              </a:spcBef>
              <a:spcAft>
                <a:spcPts val="0"/>
              </a:spcAft>
              <a:buClr>
                <a:srgbClr val="45515E"/>
              </a:buClr>
              <a:buSzPct val="100000"/>
              <a:buChar char="o"/>
            </a:pPr>
            <a:r>
              <a:rPr lang="en-US"/>
              <a:t>optimally to be done at 15-17 weeks (&gt; 15w of gestation).</a:t>
            </a:r>
            <a:endParaRPr/>
          </a:p>
          <a:p>
            <a:pPr indent="-228600" lvl="0" marL="228600" rtl="0" algn="l">
              <a:lnSpc>
                <a:spcPct val="90000"/>
              </a:lnSpc>
              <a:spcBef>
                <a:spcPts val="1000"/>
              </a:spcBef>
              <a:spcAft>
                <a:spcPts val="0"/>
              </a:spcAft>
              <a:buClr>
                <a:srgbClr val="45515E"/>
              </a:buClr>
              <a:buSzPct val="100000"/>
              <a:buChar char="❖"/>
            </a:pPr>
            <a:r>
              <a:rPr lang="en-US"/>
              <a:t>What are screening test used for diagnosis of this congenital anomaly, and when  it done?</a:t>
            </a:r>
            <a:endParaRPr/>
          </a:p>
          <a:p>
            <a:pPr indent="-228600" lvl="1" marL="685800" rtl="0" algn="l">
              <a:lnSpc>
                <a:spcPct val="90000"/>
              </a:lnSpc>
              <a:spcBef>
                <a:spcPts val="500"/>
              </a:spcBef>
              <a:spcAft>
                <a:spcPts val="0"/>
              </a:spcAft>
              <a:buClr>
                <a:srgbClr val="45515E"/>
              </a:buClr>
              <a:buSzPct val="100000"/>
              <a:buChar char="o"/>
            </a:pPr>
            <a:r>
              <a:rPr lang="en-US"/>
              <a:t>First trimester combined test 11-14w </a:t>
            </a:r>
            <a:endParaRPr/>
          </a:p>
          <a:p>
            <a:pPr indent="-228600" lvl="1" marL="685800" rtl="0" algn="l">
              <a:lnSpc>
                <a:spcPct val="90000"/>
              </a:lnSpc>
              <a:spcBef>
                <a:spcPts val="500"/>
              </a:spcBef>
              <a:spcAft>
                <a:spcPts val="0"/>
              </a:spcAft>
              <a:buClr>
                <a:srgbClr val="45515E"/>
              </a:buClr>
              <a:buSzPct val="100000"/>
              <a:buChar char="o"/>
            </a:pPr>
            <a:r>
              <a:rPr lang="en-US"/>
              <a:t>Second trimester quadrable test 15-18w </a:t>
            </a:r>
            <a:endParaRPr/>
          </a:p>
          <a:p>
            <a:pPr indent="-228600" lvl="0" marL="228600" rtl="0" algn="l">
              <a:lnSpc>
                <a:spcPct val="90000"/>
              </a:lnSpc>
              <a:spcBef>
                <a:spcPts val="1000"/>
              </a:spcBef>
              <a:spcAft>
                <a:spcPts val="0"/>
              </a:spcAft>
              <a:buClr>
                <a:srgbClr val="FF0000"/>
              </a:buClr>
              <a:buSzPct val="100000"/>
              <a:buChar char="❖"/>
            </a:pPr>
            <a:r>
              <a:rPr lang="en-US">
                <a:solidFill>
                  <a:srgbClr val="FF0000"/>
                </a:solidFill>
              </a:rPr>
              <a:t> fetal "cell-free (cf)" nucleic acids as early as the fifth postmenstrual  week, and almost always by the ninth postmenstrual week</a:t>
            </a:r>
            <a:endParaRPr/>
          </a:p>
          <a:p>
            <a:pPr indent="-77470" lvl="0" marL="228600" rtl="0" algn="l">
              <a:lnSpc>
                <a:spcPct val="90000"/>
              </a:lnSpc>
              <a:spcBef>
                <a:spcPts val="1000"/>
              </a:spcBef>
              <a:spcAft>
                <a:spcPts val="0"/>
              </a:spcAft>
              <a:buClr>
                <a:srgbClr val="45515E"/>
              </a:buClr>
              <a:buSzPct val="100000"/>
              <a:buNone/>
            </a:pPr>
            <a:r>
              <a:t/>
            </a:r>
            <a:endParaRPr/>
          </a:p>
        </p:txBody>
      </p:sp>
    </p:spTree>
  </p:cSld>
  <p:clrMapOvr>
    <a:masterClrMapping/>
  </p:clrMapOvr>
</p:sld>
</file>

<file path=ppt/slides/slide5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0" name="Shape 3730"/>
        <p:cNvGrpSpPr/>
        <p:nvPr/>
      </p:nvGrpSpPr>
      <p:grpSpPr>
        <a:xfrm>
          <a:off x="0" y="0"/>
          <a:ext cx="0" cy="0"/>
          <a:chOff x="0" y="0"/>
          <a:chExt cx="0" cy="0"/>
        </a:xfrm>
      </p:grpSpPr>
      <p:sp>
        <p:nvSpPr>
          <p:cNvPr id="3731" name="Google Shape;3731;g6dc123a94921b6ac_24"/>
          <p:cNvSpPr txBox="1"/>
          <p:nvPr>
            <p:ph type="title"/>
          </p:nvPr>
        </p:nvSpPr>
        <p:spPr>
          <a:xfrm>
            <a:off x="132048" y="262614"/>
            <a:ext cx="11545200" cy="7623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sz="2850"/>
              <a:t>2nd station: a 12 week pregnant woman came to the clinic because she is worried that her baby might have congenital anomalies, she did the following tests</a:t>
            </a:r>
            <a:endParaRPr sz="2850"/>
          </a:p>
        </p:txBody>
      </p:sp>
      <p:sp>
        <p:nvSpPr>
          <p:cNvPr id="3732" name="Google Shape;3732;g6dc123a94921b6ac_24"/>
          <p:cNvSpPr txBox="1"/>
          <p:nvPr>
            <p:ph idx="1" type="body"/>
          </p:nvPr>
        </p:nvSpPr>
        <p:spPr>
          <a:xfrm>
            <a:off x="270971" y="1523717"/>
            <a:ext cx="10515600" cy="4872000"/>
          </a:xfrm>
          <a:prstGeom prst="rect">
            <a:avLst/>
          </a:prstGeom>
        </p:spPr>
        <p:txBody>
          <a:bodyPr anchorCtr="0" anchor="t" bIns="45700" lIns="91425" spcFirstLastPara="1" rIns="91425" wrap="square" tIns="45700">
            <a:normAutofit fontScale="62500" lnSpcReduction="20000"/>
          </a:bodyPr>
          <a:lstStyle/>
          <a:p>
            <a:pPr indent="0" lvl="0" marL="0" rtl="0" algn="l">
              <a:spcBef>
                <a:spcPts val="1000"/>
              </a:spcBef>
              <a:spcAft>
                <a:spcPts val="0"/>
              </a:spcAft>
              <a:buNone/>
            </a:pPr>
            <a:r>
              <a:rPr lang="en-US"/>
              <a:t>1.</a:t>
            </a:r>
            <a:endParaRPr/>
          </a:p>
          <a:p>
            <a:pPr indent="0" lvl="0" marL="0" rtl="0" algn="l">
              <a:spcBef>
                <a:spcPts val="1000"/>
              </a:spcBef>
              <a:spcAft>
                <a:spcPts val="0"/>
              </a:spcAft>
              <a:buNone/>
            </a:pPr>
            <a:r>
              <a:rPr lang="en-US"/>
              <a:t>•Look at image A What are the features shown? And their significance Absent nasal bone</a:t>
            </a:r>
            <a:endParaRPr/>
          </a:p>
          <a:p>
            <a:pPr indent="0" lvl="0" marL="0" rtl="0" algn="l">
              <a:spcBef>
                <a:spcPts val="1000"/>
              </a:spcBef>
              <a:spcAft>
                <a:spcPts val="0"/>
              </a:spcAft>
              <a:buNone/>
            </a:pPr>
            <a:r>
              <a:rPr lang="en-US"/>
              <a:t>Increased nuchal translucency</a:t>
            </a:r>
            <a:endParaRPr/>
          </a:p>
          <a:p>
            <a:pPr indent="0" lvl="0" marL="0" rtl="0" algn="l">
              <a:spcBef>
                <a:spcPts val="1000"/>
              </a:spcBef>
              <a:spcAft>
                <a:spcPts val="0"/>
              </a:spcAft>
              <a:buNone/>
            </a:pPr>
            <a:r>
              <a:rPr lang="en-US"/>
              <a:t>Significance: soft markers that mean increased risk of fetal aneuploidy</a:t>
            </a:r>
            <a:endParaRPr/>
          </a:p>
          <a:p>
            <a:pPr indent="0" lvl="0" marL="0" rtl="0" algn="l">
              <a:spcBef>
                <a:spcPts val="1000"/>
              </a:spcBef>
              <a:spcAft>
                <a:spcPts val="0"/>
              </a:spcAft>
              <a:buNone/>
            </a:pPr>
            <a:r>
              <a:rPr lang="en-US"/>
              <a:t> •</a:t>
            </a:r>
            <a:endParaRPr/>
          </a:p>
          <a:p>
            <a:pPr indent="0" lvl="0" marL="0" rtl="0" algn="l">
              <a:spcBef>
                <a:spcPts val="1000"/>
              </a:spcBef>
              <a:spcAft>
                <a:spcPts val="0"/>
              </a:spcAft>
              <a:buNone/>
            </a:pPr>
            <a:r>
              <a:rPr lang="en-US"/>
              <a:t>2. Other tests that can be used at this stage • Bhcg and PAPP-A</a:t>
            </a:r>
            <a:endParaRPr/>
          </a:p>
          <a:p>
            <a:pPr indent="0" lvl="0" marL="0" rtl="0" algn="l">
              <a:spcBef>
                <a:spcPts val="1000"/>
              </a:spcBef>
              <a:spcAft>
                <a:spcPts val="0"/>
              </a:spcAft>
              <a:buNone/>
            </a:pPr>
            <a:r>
              <a:rPr lang="en-US"/>
              <a:t>Regarding Image b</a:t>
            </a:r>
            <a:endParaRPr/>
          </a:p>
          <a:p>
            <a:pPr indent="0" lvl="0" marL="0" rtl="0" algn="l">
              <a:spcBef>
                <a:spcPts val="1000"/>
              </a:spcBef>
              <a:spcAft>
                <a:spcPts val="0"/>
              </a:spcAft>
              <a:buNone/>
            </a:pPr>
            <a:r>
              <a:rPr lang="en-US"/>
              <a:t>3. what is the test called?</a:t>
            </a:r>
            <a:endParaRPr/>
          </a:p>
          <a:p>
            <a:pPr indent="0" lvl="0" marL="0" rtl="0" algn="l">
              <a:spcBef>
                <a:spcPts val="1000"/>
              </a:spcBef>
              <a:spcAft>
                <a:spcPts val="0"/>
              </a:spcAft>
              <a:buNone/>
            </a:pPr>
            <a:r>
              <a:rPr lang="en-US"/>
              <a:t>• Transabdominal chorionic villous sampling</a:t>
            </a:r>
            <a:endParaRPr/>
          </a:p>
          <a:p>
            <a:pPr indent="0" lvl="0" marL="0" rtl="0" algn="l">
              <a:spcBef>
                <a:spcPts val="1000"/>
              </a:spcBef>
              <a:spcAft>
                <a:spcPts val="0"/>
              </a:spcAft>
              <a:buNone/>
            </a:pPr>
            <a:r>
              <a:rPr lang="en-US"/>
              <a:t>4. How can it be used to be helpful for the mother?</a:t>
            </a:r>
            <a:endParaRPr/>
          </a:p>
          <a:p>
            <a:pPr indent="0" lvl="0" marL="0" rtl="0" algn="l">
              <a:spcBef>
                <a:spcPts val="1000"/>
              </a:spcBef>
              <a:spcAft>
                <a:spcPts val="0"/>
              </a:spcAft>
              <a:buNone/>
            </a:pPr>
            <a:r>
              <a:rPr lang="en-US"/>
              <a:t>• The collected sample can be karyotyped to diagnose and confirm aneuploidy 5. Complications of this procedure (only 2)</a:t>
            </a:r>
            <a:endParaRPr/>
          </a:p>
          <a:p>
            <a:pPr indent="0" lvl="0" marL="0" rtl="0" algn="l">
              <a:spcBef>
                <a:spcPts val="1000"/>
              </a:spcBef>
              <a:spcAft>
                <a:spcPts val="0"/>
              </a:spcAft>
              <a:buNone/>
            </a:pPr>
            <a:r>
              <a:rPr lang="en-US"/>
              <a:t>• Infection, fetomaternal hemorrhage, rupture of membranes, bleeding, fetal loss, contamination</a:t>
            </a:r>
            <a:endParaRPr/>
          </a:p>
          <a:p>
            <a:pPr indent="0" lvl="0" marL="0" rtl="0" algn="l">
              <a:spcBef>
                <a:spcPts val="1000"/>
              </a:spcBef>
              <a:spcAft>
                <a:spcPts val="0"/>
              </a:spcAft>
              <a:buNone/>
            </a:pPr>
            <a:r>
              <a:rPr lang="en-US"/>
              <a:t>6. Image c shows 21 trisomy, later on, what other findings can be found on ultrasound?</a:t>
            </a:r>
            <a:endParaRPr/>
          </a:p>
          <a:p>
            <a:pPr indent="0" lvl="0" marL="0" rtl="0" algn="l">
              <a:spcBef>
                <a:spcPts val="1000"/>
              </a:spcBef>
              <a:spcAft>
                <a:spcPts val="0"/>
              </a:spcAft>
              <a:buNone/>
            </a:pPr>
            <a:r>
              <a:rPr lang="en-US"/>
              <a:t>• Nuchal fold, congenital heart defects, short long bones (humerus, femur) duodenal atresia (double bubble sign)</a:t>
            </a:r>
            <a:endParaRPr/>
          </a:p>
        </p:txBody>
      </p:sp>
      <p:pic>
        <p:nvPicPr>
          <p:cNvPr id="3733" name="Google Shape;3733;g6dc123a94921b6ac_24"/>
          <p:cNvPicPr preferRelativeResize="0"/>
          <p:nvPr/>
        </p:nvPicPr>
        <p:blipFill>
          <a:blip r:embed="rId3">
            <a:alphaModFix/>
          </a:blip>
          <a:stretch>
            <a:fillRect/>
          </a:stretch>
        </p:blipFill>
        <p:spPr>
          <a:xfrm>
            <a:off x="9321847" y="1223300"/>
            <a:ext cx="2432775" cy="3229425"/>
          </a:xfrm>
          <a:prstGeom prst="rect">
            <a:avLst/>
          </a:prstGeom>
          <a:noFill/>
          <a:ln>
            <a:noFill/>
          </a:ln>
        </p:spPr>
      </p:pic>
    </p:spTree>
  </p:cSld>
  <p:clrMapOvr>
    <a:masterClrMapping/>
  </p:clrMapOvr>
</p:sld>
</file>

<file path=ppt/slides/slide5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7" name="Shape 3737"/>
        <p:cNvGrpSpPr/>
        <p:nvPr/>
      </p:nvGrpSpPr>
      <p:grpSpPr>
        <a:xfrm>
          <a:off x="0" y="0"/>
          <a:ext cx="0" cy="0"/>
          <a:chOff x="0" y="0"/>
          <a:chExt cx="0" cy="0"/>
        </a:xfrm>
      </p:grpSpPr>
      <p:sp>
        <p:nvSpPr>
          <p:cNvPr id="3738" name="Google Shape;3738;p427"/>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45515E"/>
              </a:buClr>
              <a:buSzPts val="6000"/>
              <a:buFont typeface="Calibri"/>
              <a:buNone/>
            </a:pPr>
            <a:r>
              <a:rPr lang="en-US"/>
              <a:t>Multiple gestation </a:t>
            </a:r>
            <a:endParaRPr/>
          </a:p>
        </p:txBody>
      </p:sp>
    </p:spTree>
  </p:cSld>
  <p:clrMapOvr>
    <a:masterClrMapping/>
  </p:clrMapOvr>
</p:sld>
</file>

<file path=ppt/slides/slide5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2" name="Shape 3742"/>
        <p:cNvGrpSpPr/>
        <p:nvPr/>
      </p:nvGrpSpPr>
      <p:grpSpPr>
        <a:xfrm>
          <a:off x="0" y="0"/>
          <a:ext cx="0" cy="0"/>
          <a:chOff x="0" y="0"/>
          <a:chExt cx="0" cy="0"/>
        </a:xfrm>
      </p:grpSpPr>
      <p:sp>
        <p:nvSpPr>
          <p:cNvPr id="3743" name="Google Shape;3743;p428"/>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Diagnosis of Multiple Gestation by US</a:t>
            </a:r>
            <a:endParaRPr/>
          </a:p>
        </p:txBody>
      </p:sp>
      <p:sp>
        <p:nvSpPr>
          <p:cNvPr id="3744" name="Google Shape;3744;p428"/>
          <p:cNvSpPr txBox="1"/>
          <p:nvPr>
            <p:ph idx="1" type="body"/>
          </p:nvPr>
        </p:nvSpPr>
        <p:spPr>
          <a:xfrm>
            <a:off x="838200" y="1305026"/>
            <a:ext cx="10515600" cy="4871938"/>
          </a:xfrm>
          <a:prstGeom prst="rect">
            <a:avLst/>
          </a:prstGeom>
          <a:noFill/>
          <a:ln>
            <a:noFill/>
          </a:ln>
        </p:spPr>
        <p:txBody>
          <a:bodyPr anchorCtr="0" anchor="t" bIns="45700" lIns="91425" spcFirstLastPara="1" rIns="91425" wrap="square" tIns="45700">
            <a:normAutofit fontScale="92500" lnSpcReduction="10000"/>
          </a:bodyPr>
          <a:lstStyle/>
          <a:p>
            <a:pPr indent="-228600" lvl="0" marL="228600" rtl="0" algn="l">
              <a:lnSpc>
                <a:spcPct val="90000"/>
              </a:lnSpc>
              <a:spcBef>
                <a:spcPts val="0"/>
              </a:spcBef>
              <a:spcAft>
                <a:spcPts val="0"/>
              </a:spcAft>
              <a:buClr>
                <a:srgbClr val="45515E"/>
              </a:buClr>
              <a:buSzPct val="100000"/>
              <a:buChar char="❖"/>
            </a:pPr>
            <a:r>
              <a:rPr lang="en-US"/>
              <a:t>All women with a twin pregnancy should be offered an ultrasound examination at 10–13 weeks of gestation to assess :</a:t>
            </a:r>
            <a:endParaRPr/>
          </a:p>
          <a:p>
            <a:pPr indent="-228600" lvl="1" marL="685800" rtl="0" algn="l">
              <a:lnSpc>
                <a:spcPct val="90000"/>
              </a:lnSpc>
              <a:spcBef>
                <a:spcPts val="500"/>
              </a:spcBef>
              <a:spcAft>
                <a:spcPts val="0"/>
              </a:spcAft>
              <a:buClr>
                <a:srgbClr val="45515E"/>
              </a:buClr>
              <a:buSzPct val="100000"/>
              <a:buChar char="o"/>
            </a:pPr>
            <a:r>
              <a:rPr lang="en-US"/>
              <a:t>Number of fetuses.</a:t>
            </a:r>
            <a:endParaRPr/>
          </a:p>
          <a:p>
            <a:pPr indent="-228600" lvl="1" marL="685800" rtl="0" algn="l">
              <a:lnSpc>
                <a:spcPct val="90000"/>
              </a:lnSpc>
              <a:spcBef>
                <a:spcPts val="500"/>
              </a:spcBef>
              <a:spcAft>
                <a:spcPts val="0"/>
              </a:spcAft>
              <a:buClr>
                <a:srgbClr val="45515E"/>
              </a:buClr>
              <a:buSzPct val="100000"/>
              <a:buChar char="o"/>
            </a:pPr>
            <a:r>
              <a:rPr lang="en-US"/>
              <a:t>Cardiac activity (Viability).</a:t>
            </a:r>
            <a:endParaRPr/>
          </a:p>
          <a:p>
            <a:pPr indent="-228600" lvl="1" marL="685800" rtl="0" algn="l">
              <a:lnSpc>
                <a:spcPct val="90000"/>
              </a:lnSpc>
              <a:spcBef>
                <a:spcPts val="500"/>
              </a:spcBef>
              <a:spcAft>
                <a:spcPts val="0"/>
              </a:spcAft>
              <a:buClr>
                <a:srgbClr val="45515E"/>
              </a:buClr>
              <a:buSzPct val="100000"/>
              <a:buChar char="o"/>
            </a:pPr>
            <a:r>
              <a:rPr lang="en-US"/>
              <a:t>Chorionicity.</a:t>
            </a:r>
            <a:endParaRPr/>
          </a:p>
          <a:p>
            <a:pPr indent="-228600" lvl="1" marL="685800" rtl="0" algn="l">
              <a:lnSpc>
                <a:spcPct val="90000"/>
              </a:lnSpc>
              <a:spcBef>
                <a:spcPts val="500"/>
              </a:spcBef>
              <a:spcAft>
                <a:spcPts val="0"/>
              </a:spcAft>
              <a:buClr>
                <a:srgbClr val="45515E"/>
              </a:buClr>
              <a:buSzPct val="100000"/>
              <a:buChar char="o"/>
            </a:pPr>
            <a:r>
              <a:rPr lang="en-US"/>
              <a:t>Major congenital malformation (Anencephaly).</a:t>
            </a:r>
            <a:endParaRPr/>
          </a:p>
          <a:p>
            <a:pPr indent="-228600" lvl="1" marL="685800" rtl="0" algn="l">
              <a:lnSpc>
                <a:spcPct val="90000"/>
              </a:lnSpc>
              <a:spcBef>
                <a:spcPts val="500"/>
              </a:spcBef>
              <a:spcAft>
                <a:spcPts val="0"/>
              </a:spcAft>
              <a:buClr>
                <a:srgbClr val="45515E"/>
              </a:buClr>
              <a:buSzPct val="100000"/>
              <a:buChar char="o"/>
            </a:pPr>
            <a:r>
              <a:rPr lang="en-US"/>
              <a:t>Nuchal translucency. </a:t>
            </a:r>
            <a:endParaRPr/>
          </a:p>
          <a:p>
            <a:pPr indent="-228600" lvl="0" marL="228600" rtl="0" algn="l">
              <a:lnSpc>
                <a:spcPct val="90000"/>
              </a:lnSpc>
              <a:spcBef>
                <a:spcPts val="1000"/>
              </a:spcBef>
              <a:spcAft>
                <a:spcPts val="0"/>
              </a:spcAft>
              <a:buClr>
                <a:srgbClr val="45515E"/>
              </a:buClr>
              <a:buSzPct val="100000"/>
              <a:buChar char="❖"/>
            </a:pPr>
            <a:r>
              <a:rPr lang="en-US"/>
              <a:t>5 weeks : Visualization of multiple gestational sacs with yolk sacs.</a:t>
            </a:r>
            <a:endParaRPr/>
          </a:p>
          <a:p>
            <a:pPr indent="-228600" lvl="0" marL="228600" rtl="0" algn="l">
              <a:lnSpc>
                <a:spcPct val="90000"/>
              </a:lnSpc>
              <a:spcBef>
                <a:spcPts val="1000"/>
              </a:spcBef>
              <a:spcAft>
                <a:spcPts val="0"/>
              </a:spcAft>
              <a:buClr>
                <a:srgbClr val="45515E"/>
              </a:buClr>
              <a:buSzPct val="100000"/>
              <a:buChar char="❖"/>
            </a:pPr>
            <a:r>
              <a:rPr lang="en-US"/>
              <a:t>6 weeks : Multiple embryos with cardiac activity.</a:t>
            </a:r>
            <a:endParaRPr/>
          </a:p>
          <a:p>
            <a:pPr indent="-228600" lvl="0" marL="228600" rtl="0" algn="l">
              <a:lnSpc>
                <a:spcPct val="90000"/>
              </a:lnSpc>
              <a:spcBef>
                <a:spcPts val="1000"/>
              </a:spcBef>
              <a:spcAft>
                <a:spcPts val="0"/>
              </a:spcAft>
              <a:buClr>
                <a:srgbClr val="45515E"/>
              </a:buClr>
              <a:buSzPct val="100000"/>
              <a:buChar char="❖"/>
            </a:pPr>
            <a:r>
              <a:rPr lang="en-US"/>
              <a:t>Before 8 weeks gestation : Clearly separate gestational sacs, each surrounded by a thick echogenic ring, is suggestive of dichorionicity.</a:t>
            </a:r>
            <a:endParaRPr/>
          </a:p>
          <a:p>
            <a:pPr indent="-228600" lvl="0" marL="228600" rtl="0" algn="l">
              <a:lnSpc>
                <a:spcPct val="90000"/>
              </a:lnSpc>
              <a:spcBef>
                <a:spcPts val="1000"/>
              </a:spcBef>
              <a:spcAft>
                <a:spcPts val="0"/>
              </a:spcAft>
              <a:buClr>
                <a:srgbClr val="45515E"/>
              </a:buClr>
              <a:buSzPct val="100000"/>
              <a:buChar char="❖"/>
            </a:pPr>
            <a:r>
              <a:rPr lang="en-US"/>
              <a:t>Later in gestation :  if the fetuses are discordant for sex or two distinct placentas are seen, a DC gestation can be confirmed with confidence.</a:t>
            </a:r>
            <a:endParaRPr/>
          </a:p>
        </p:txBody>
      </p:sp>
    </p:spTree>
  </p:cSld>
  <p:clrMapOvr>
    <a:masterClrMapping/>
  </p:clrMapOvr>
</p:sld>
</file>

<file path=ppt/slides/slide5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8" name="Shape 3748"/>
        <p:cNvGrpSpPr/>
        <p:nvPr/>
      </p:nvGrpSpPr>
      <p:grpSpPr>
        <a:xfrm>
          <a:off x="0" y="0"/>
          <a:ext cx="0" cy="0"/>
          <a:chOff x="0" y="0"/>
          <a:chExt cx="0" cy="0"/>
        </a:xfrm>
      </p:grpSpPr>
      <p:sp>
        <p:nvSpPr>
          <p:cNvPr id="3749" name="Google Shape;3749;p429"/>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Diagnosis of Multiple Gestation by US</a:t>
            </a:r>
            <a:endParaRPr/>
          </a:p>
        </p:txBody>
      </p:sp>
      <p:sp>
        <p:nvSpPr>
          <p:cNvPr id="3750" name="Google Shape;3750;p429"/>
          <p:cNvSpPr txBox="1"/>
          <p:nvPr>
            <p:ph idx="1" type="body"/>
          </p:nvPr>
        </p:nvSpPr>
        <p:spPr>
          <a:xfrm>
            <a:off x="838200" y="1305025"/>
            <a:ext cx="6891300" cy="4872000"/>
          </a:xfrm>
          <a:prstGeom prst="rect">
            <a:avLst/>
          </a:prstGeom>
          <a:noFill/>
          <a:ln>
            <a:noFill/>
          </a:ln>
        </p:spPr>
        <p:txBody>
          <a:bodyPr anchorCtr="0" anchor="t" bIns="45700" lIns="91425" spcFirstLastPara="1" rIns="91425" wrap="square" tIns="45700">
            <a:normAutofit fontScale="92500" lnSpcReduction="20000"/>
          </a:bodyPr>
          <a:lstStyle/>
          <a:p>
            <a:pPr indent="-215265" lvl="0" marL="228600" rtl="0" algn="l">
              <a:lnSpc>
                <a:spcPct val="90000"/>
              </a:lnSpc>
              <a:spcBef>
                <a:spcPts val="0"/>
              </a:spcBef>
              <a:spcAft>
                <a:spcPts val="0"/>
              </a:spcAft>
              <a:buClr>
                <a:srgbClr val="45515E"/>
              </a:buClr>
              <a:buSzPct val="100000"/>
              <a:buChar char="❖"/>
            </a:pPr>
            <a:r>
              <a:rPr lang="en-US"/>
              <a:t>Dichorionicity : Membrane thickness of &gt;2 mm.</a:t>
            </a:r>
            <a:endParaRPr/>
          </a:p>
          <a:p>
            <a:pPr indent="-215265" lvl="0" marL="228600" rtl="0" algn="l">
              <a:lnSpc>
                <a:spcPct val="90000"/>
              </a:lnSpc>
              <a:spcBef>
                <a:spcPts val="1000"/>
              </a:spcBef>
              <a:spcAft>
                <a:spcPts val="0"/>
              </a:spcAft>
              <a:buClr>
                <a:srgbClr val="45515E"/>
              </a:buClr>
              <a:buSzPct val="100000"/>
              <a:buChar char="❖"/>
            </a:pPr>
            <a:r>
              <a:rPr lang="en-US"/>
              <a:t>Placentation is MC : If only (2) layers are present post-delivery.</a:t>
            </a:r>
            <a:endParaRPr/>
          </a:p>
          <a:p>
            <a:pPr indent="-215265" lvl="0" marL="228600" rtl="0" algn="l">
              <a:lnSpc>
                <a:spcPct val="90000"/>
              </a:lnSpc>
              <a:spcBef>
                <a:spcPts val="1000"/>
              </a:spcBef>
              <a:spcAft>
                <a:spcPts val="0"/>
              </a:spcAft>
              <a:buClr>
                <a:srgbClr val="45515E"/>
              </a:buClr>
              <a:buSzPct val="100000"/>
              <a:buChar char="❖"/>
            </a:pPr>
            <a:r>
              <a:rPr lang="en-US"/>
              <a:t>Placentation is DC : If there were (3) or (4) layers post-delivery.</a:t>
            </a:r>
            <a:endParaRPr/>
          </a:p>
          <a:p>
            <a:pPr indent="-50800" lvl="0" marL="228600" rtl="0" algn="l">
              <a:lnSpc>
                <a:spcPct val="90000"/>
              </a:lnSpc>
              <a:spcBef>
                <a:spcPts val="1000"/>
              </a:spcBef>
              <a:spcAft>
                <a:spcPts val="0"/>
              </a:spcAft>
              <a:buClr>
                <a:srgbClr val="45515E"/>
              </a:buClr>
              <a:buSzPct val="100000"/>
              <a:buNone/>
            </a:pPr>
            <a:r>
              <a:t/>
            </a:r>
            <a:endParaRPr/>
          </a:p>
          <a:p>
            <a:pPr indent="-215265" lvl="0" marL="228600" rtl="0" algn="l">
              <a:lnSpc>
                <a:spcPct val="90000"/>
              </a:lnSpc>
              <a:spcBef>
                <a:spcPts val="1000"/>
              </a:spcBef>
              <a:spcAft>
                <a:spcPts val="0"/>
              </a:spcAft>
              <a:buClr>
                <a:srgbClr val="45515E"/>
              </a:buClr>
              <a:buSzPct val="100000"/>
              <a:buChar char="❖"/>
            </a:pPr>
            <a:r>
              <a:rPr b="1" lang="en-US"/>
              <a:t>DC twins </a:t>
            </a:r>
            <a:r>
              <a:rPr lang="en-US"/>
              <a:t>identified by visualization of a triangular projection of placenta between the layers of the dividing membrane (</a:t>
            </a:r>
            <a:r>
              <a:rPr lang="en-US">
                <a:solidFill>
                  <a:srgbClr val="FF0000"/>
                </a:solidFill>
              </a:rPr>
              <a:t>Lambda sign</a:t>
            </a:r>
            <a:r>
              <a:rPr lang="en-US"/>
              <a:t>).</a:t>
            </a:r>
            <a:endParaRPr/>
          </a:p>
          <a:p>
            <a:pPr indent="-215265" lvl="0" marL="228600" rtl="0" algn="l">
              <a:lnSpc>
                <a:spcPct val="90000"/>
              </a:lnSpc>
              <a:spcBef>
                <a:spcPts val="1000"/>
              </a:spcBef>
              <a:spcAft>
                <a:spcPts val="0"/>
              </a:spcAft>
              <a:buClr>
                <a:srgbClr val="45515E"/>
              </a:buClr>
              <a:buSzPct val="100000"/>
              <a:buChar char="❖"/>
            </a:pPr>
            <a:r>
              <a:rPr b="1" lang="en-US"/>
              <a:t>MC twins </a:t>
            </a:r>
            <a:r>
              <a:rPr lang="en-US"/>
              <a:t>identified by presence of the </a:t>
            </a:r>
            <a:r>
              <a:rPr lang="en-US">
                <a:solidFill>
                  <a:srgbClr val="FF0000"/>
                </a:solidFill>
              </a:rPr>
              <a:t>"T" sign</a:t>
            </a:r>
            <a:r>
              <a:rPr lang="en-US"/>
              <a:t>, which refers to the appearance of the thin intertwin membrane as it takes-off from the placenta at a 90-degree angle.</a:t>
            </a:r>
            <a:endParaRPr/>
          </a:p>
          <a:p>
            <a:pPr indent="-50800" lvl="0" marL="228600" rtl="0" algn="l">
              <a:lnSpc>
                <a:spcPct val="90000"/>
              </a:lnSpc>
              <a:spcBef>
                <a:spcPts val="1000"/>
              </a:spcBef>
              <a:spcAft>
                <a:spcPts val="0"/>
              </a:spcAft>
              <a:buClr>
                <a:srgbClr val="45515E"/>
              </a:buClr>
              <a:buSzPct val="100000"/>
              <a:buNone/>
            </a:pPr>
            <a:r>
              <a:t/>
            </a:r>
            <a:endParaRPr/>
          </a:p>
        </p:txBody>
      </p:sp>
      <p:pic>
        <p:nvPicPr>
          <p:cNvPr id="3751" name="Google Shape;3751;p429"/>
          <p:cNvPicPr preferRelativeResize="0"/>
          <p:nvPr/>
        </p:nvPicPr>
        <p:blipFill>
          <a:blip r:embed="rId3">
            <a:alphaModFix/>
          </a:blip>
          <a:stretch>
            <a:fillRect/>
          </a:stretch>
        </p:blipFill>
        <p:spPr>
          <a:xfrm>
            <a:off x="8344507" y="1305025"/>
            <a:ext cx="2601375" cy="5221251"/>
          </a:xfrm>
          <a:prstGeom prst="rect">
            <a:avLst/>
          </a:prstGeom>
          <a:noFill/>
          <a:ln>
            <a:noFill/>
          </a:ln>
        </p:spPr>
      </p:pic>
    </p:spTree>
  </p:cSld>
  <p:clrMapOvr>
    <a:masterClrMapping/>
  </p:clrMapOvr>
</p:sld>
</file>

<file path=ppt/slides/slide5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5" name="Shape 3755"/>
        <p:cNvGrpSpPr/>
        <p:nvPr/>
      </p:nvGrpSpPr>
      <p:grpSpPr>
        <a:xfrm>
          <a:off x="0" y="0"/>
          <a:ext cx="0" cy="0"/>
          <a:chOff x="0" y="0"/>
          <a:chExt cx="0" cy="0"/>
        </a:xfrm>
      </p:grpSpPr>
      <p:sp>
        <p:nvSpPr>
          <p:cNvPr id="3756" name="Google Shape;3756;p430"/>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Diagnosis of Multiple Gestation by US</a:t>
            </a:r>
            <a:endParaRPr/>
          </a:p>
        </p:txBody>
      </p:sp>
      <p:sp>
        <p:nvSpPr>
          <p:cNvPr id="3757" name="Google Shape;3757;p430"/>
          <p:cNvSpPr txBox="1"/>
          <p:nvPr>
            <p:ph idx="1" type="body"/>
          </p:nvPr>
        </p:nvSpPr>
        <p:spPr>
          <a:xfrm>
            <a:off x="838200" y="1305026"/>
            <a:ext cx="10515600" cy="48719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800"/>
              <a:buChar char="❖"/>
            </a:pPr>
            <a:r>
              <a:rPr lang="en-US"/>
              <a:t>Serial sonographic assessment of fetal growth is recommended in multiple gestations :</a:t>
            </a:r>
            <a:endParaRPr/>
          </a:p>
          <a:p>
            <a:pPr indent="-228600" lvl="0" marL="228600" rtl="0" algn="l">
              <a:lnSpc>
                <a:spcPct val="90000"/>
              </a:lnSpc>
              <a:spcBef>
                <a:spcPts val="1000"/>
              </a:spcBef>
              <a:spcAft>
                <a:spcPts val="0"/>
              </a:spcAft>
              <a:buClr>
                <a:srgbClr val="45515E"/>
              </a:buClr>
              <a:buSzPts val="2800"/>
              <a:buChar char="❖"/>
            </a:pPr>
            <a:r>
              <a:rPr lang="en-US"/>
              <a:t>Every 3 - 4 weeks from 18 weeks gestation in DC twins, or every 2 weeks if growth restriction or growth discordance (&gt;20%) is discovered.</a:t>
            </a:r>
            <a:endParaRPr/>
          </a:p>
          <a:p>
            <a:pPr indent="-228600" lvl="0" marL="228600" rtl="0" algn="l">
              <a:lnSpc>
                <a:spcPct val="90000"/>
              </a:lnSpc>
              <a:spcBef>
                <a:spcPts val="1000"/>
              </a:spcBef>
              <a:spcAft>
                <a:spcPts val="0"/>
              </a:spcAft>
              <a:buClr>
                <a:srgbClr val="45515E"/>
              </a:buClr>
              <a:buSzPts val="2800"/>
              <a:buChar char="❖"/>
            </a:pPr>
            <a:r>
              <a:rPr lang="en-US"/>
              <a:t>MC twins, as well as all higher-order multiple gestations, serial growth scans are performed every 2 weeks from 16 weeks gestation.</a:t>
            </a:r>
            <a:endParaRPr/>
          </a:p>
          <a:p>
            <a:pPr indent="-50800" lvl="0" marL="228600" rtl="0" algn="l">
              <a:lnSpc>
                <a:spcPct val="90000"/>
              </a:lnSpc>
              <a:spcBef>
                <a:spcPts val="1000"/>
              </a:spcBef>
              <a:spcAft>
                <a:spcPts val="0"/>
              </a:spcAft>
              <a:buClr>
                <a:srgbClr val="45515E"/>
              </a:buClr>
              <a:buSzPts val="2800"/>
              <a:buNone/>
            </a:pPr>
            <a:r>
              <a:t/>
            </a:r>
            <a:endParaRPr/>
          </a:p>
          <a:p>
            <a:pPr indent="-50800" lvl="0" marL="228600" rtl="0" algn="l">
              <a:lnSpc>
                <a:spcPct val="90000"/>
              </a:lnSpc>
              <a:spcBef>
                <a:spcPts val="1000"/>
              </a:spcBef>
              <a:spcAft>
                <a:spcPts val="0"/>
              </a:spcAft>
              <a:buClr>
                <a:srgbClr val="45515E"/>
              </a:buClr>
              <a:buSzPts val="2800"/>
              <a:buNone/>
            </a:pPr>
            <a:r>
              <a:t/>
            </a:r>
            <a:endParaRPr/>
          </a:p>
        </p:txBody>
      </p:sp>
    </p:spTree>
  </p:cSld>
  <p:clrMapOvr>
    <a:masterClrMapping/>
  </p:clrMapOvr>
</p:sld>
</file>

<file path=ppt/slides/slide5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1" name="Shape 3761"/>
        <p:cNvGrpSpPr/>
        <p:nvPr/>
      </p:nvGrpSpPr>
      <p:grpSpPr>
        <a:xfrm>
          <a:off x="0" y="0"/>
          <a:ext cx="0" cy="0"/>
          <a:chOff x="0" y="0"/>
          <a:chExt cx="0" cy="0"/>
        </a:xfrm>
      </p:grpSpPr>
      <p:sp>
        <p:nvSpPr>
          <p:cNvPr id="3762" name="Google Shape;3762;p431"/>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Timing of delivery</a:t>
            </a:r>
            <a:endParaRPr/>
          </a:p>
        </p:txBody>
      </p:sp>
      <p:sp>
        <p:nvSpPr>
          <p:cNvPr id="3763" name="Google Shape;3763;p431"/>
          <p:cNvSpPr txBox="1"/>
          <p:nvPr>
            <p:ph idx="1" type="body"/>
          </p:nvPr>
        </p:nvSpPr>
        <p:spPr>
          <a:xfrm>
            <a:off x="838200" y="1305026"/>
            <a:ext cx="10515600" cy="48719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800"/>
              <a:buChar char="❖"/>
            </a:pPr>
            <a:r>
              <a:rPr lang="en-US"/>
              <a:t>All twin fetuses should therefore be delivered </a:t>
            </a:r>
            <a:r>
              <a:rPr lang="en-US">
                <a:solidFill>
                  <a:srgbClr val="FF0000"/>
                </a:solidFill>
              </a:rPr>
              <a:t>by 39 weeks of gestation</a:t>
            </a:r>
            <a:r>
              <a:rPr lang="en-US"/>
              <a:t> because of the rising perinatal morbidity and mortality beyond that date.</a:t>
            </a:r>
            <a:endParaRPr/>
          </a:p>
          <a:p>
            <a:pPr indent="-228600" lvl="0" marL="228600" rtl="0" algn="l">
              <a:lnSpc>
                <a:spcPct val="90000"/>
              </a:lnSpc>
              <a:spcBef>
                <a:spcPts val="1000"/>
              </a:spcBef>
              <a:spcAft>
                <a:spcPts val="0"/>
              </a:spcAft>
              <a:buClr>
                <a:srgbClr val="45515E"/>
              </a:buClr>
              <a:buSzPts val="2800"/>
              <a:buChar char="❖"/>
            </a:pPr>
            <a:r>
              <a:rPr lang="en-US"/>
              <a:t>Uncomplicated DC twins is </a:t>
            </a:r>
            <a:r>
              <a:rPr lang="en-US">
                <a:solidFill>
                  <a:srgbClr val="FF0000"/>
                </a:solidFill>
              </a:rPr>
              <a:t>37-38 weeks</a:t>
            </a:r>
            <a:r>
              <a:rPr lang="en-US"/>
              <a:t>.</a:t>
            </a:r>
            <a:endParaRPr/>
          </a:p>
          <a:p>
            <a:pPr indent="-228600" lvl="0" marL="228600" rtl="0" algn="l">
              <a:lnSpc>
                <a:spcPct val="90000"/>
              </a:lnSpc>
              <a:spcBef>
                <a:spcPts val="1000"/>
              </a:spcBef>
              <a:spcAft>
                <a:spcPts val="0"/>
              </a:spcAft>
              <a:buClr>
                <a:srgbClr val="45515E"/>
              </a:buClr>
              <a:buSzPts val="2800"/>
              <a:buChar char="❖"/>
            </a:pPr>
            <a:r>
              <a:rPr lang="en-US"/>
              <a:t>Uncomplicated MCDA twins </a:t>
            </a:r>
            <a:r>
              <a:rPr lang="en-US">
                <a:solidFill>
                  <a:srgbClr val="FF0000"/>
                </a:solidFill>
              </a:rPr>
              <a:t>36 -37 weeks</a:t>
            </a:r>
            <a:r>
              <a:rPr lang="en-US"/>
              <a:t>. </a:t>
            </a:r>
            <a:endParaRPr/>
          </a:p>
          <a:p>
            <a:pPr indent="-228600" lvl="0" marL="228600" rtl="0" algn="l">
              <a:lnSpc>
                <a:spcPct val="90000"/>
              </a:lnSpc>
              <a:spcBef>
                <a:spcPts val="1000"/>
              </a:spcBef>
              <a:spcAft>
                <a:spcPts val="0"/>
              </a:spcAft>
              <a:buClr>
                <a:srgbClr val="45515E"/>
              </a:buClr>
              <a:buSzPts val="2800"/>
              <a:buChar char="❖"/>
            </a:pPr>
            <a:r>
              <a:rPr lang="en-US"/>
              <a:t>For MA twins delivery at about </a:t>
            </a:r>
            <a:r>
              <a:rPr lang="en-US">
                <a:solidFill>
                  <a:srgbClr val="FF0000"/>
                </a:solidFill>
              </a:rPr>
              <a:t>32 weeks </a:t>
            </a:r>
            <a:r>
              <a:rPr lang="en-US"/>
              <a:t>should be suggested because of the increasing risk of perinatal mortality in the third trimester (</a:t>
            </a:r>
            <a:r>
              <a:rPr lang="en-US" u="sng"/>
              <a:t>Higher risk for Cord entanglement</a:t>
            </a:r>
            <a:r>
              <a:rPr lang="en-US"/>
              <a:t>) </a:t>
            </a:r>
            <a:r>
              <a:rPr lang="en-US">
                <a:solidFill>
                  <a:srgbClr val="FF0000"/>
                </a:solidFill>
              </a:rPr>
              <a:t>and it’s done by CS.</a:t>
            </a:r>
            <a:endParaRPr/>
          </a:p>
          <a:p>
            <a:pPr indent="-50800" lvl="0" marL="228600" rtl="0" algn="l">
              <a:lnSpc>
                <a:spcPct val="90000"/>
              </a:lnSpc>
              <a:spcBef>
                <a:spcPts val="1000"/>
              </a:spcBef>
              <a:spcAft>
                <a:spcPts val="0"/>
              </a:spcAft>
              <a:buClr>
                <a:srgbClr val="45515E"/>
              </a:buClr>
              <a:buSzPts val="2800"/>
              <a:buNone/>
            </a:pPr>
            <a:r>
              <a:t/>
            </a:r>
            <a:endParaRPr/>
          </a:p>
          <a:p>
            <a:pPr indent="-50800" lvl="0" marL="228600" rtl="0" algn="l">
              <a:lnSpc>
                <a:spcPct val="90000"/>
              </a:lnSpc>
              <a:spcBef>
                <a:spcPts val="1000"/>
              </a:spcBef>
              <a:spcAft>
                <a:spcPts val="0"/>
              </a:spcAft>
              <a:buClr>
                <a:srgbClr val="45515E"/>
              </a:buClr>
              <a:buSzPts val="2800"/>
              <a:buNone/>
            </a:pPr>
            <a:r>
              <a:t/>
            </a:r>
            <a:endParaRPr/>
          </a:p>
        </p:txBody>
      </p:sp>
    </p:spTree>
  </p:cSld>
  <p:clrMapOvr>
    <a:masterClrMapping/>
  </p:clrMapOvr>
</p:sld>
</file>

<file path=ppt/slides/slide5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8" name="Shape 3768"/>
        <p:cNvGrpSpPr/>
        <p:nvPr/>
      </p:nvGrpSpPr>
      <p:grpSpPr>
        <a:xfrm>
          <a:off x="0" y="0"/>
          <a:ext cx="0" cy="0"/>
          <a:chOff x="0" y="0"/>
          <a:chExt cx="0" cy="0"/>
        </a:xfrm>
      </p:grpSpPr>
      <p:sp>
        <p:nvSpPr>
          <p:cNvPr id="3769" name="Google Shape;3769;g763c33146ff5864b_1"/>
          <p:cNvSpPr txBox="1"/>
          <p:nvPr>
            <p:ph type="title"/>
          </p:nvPr>
        </p:nvSpPr>
        <p:spPr>
          <a:xfrm>
            <a:off x="838200" y="365125"/>
            <a:ext cx="10515600" cy="762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Complications of multiple gestation </a:t>
            </a:r>
            <a:endParaRPr/>
          </a:p>
        </p:txBody>
      </p:sp>
      <p:sp>
        <p:nvSpPr>
          <p:cNvPr id="3770" name="Google Shape;3770;g763c33146ff5864b_1"/>
          <p:cNvSpPr txBox="1"/>
          <p:nvPr>
            <p:ph idx="1" type="body"/>
          </p:nvPr>
        </p:nvSpPr>
        <p:spPr>
          <a:xfrm>
            <a:off x="838200" y="1306851"/>
            <a:ext cx="5181600" cy="4870200"/>
          </a:xfrm>
          <a:prstGeom prst="rect">
            <a:avLst/>
          </a:prstGeom>
        </p:spPr>
        <p:txBody>
          <a:bodyPr anchorCtr="0" anchor="t" bIns="45700" lIns="91425" spcFirstLastPara="1" rIns="91425" wrap="square" tIns="45700">
            <a:normAutofit lnSpcReduction="20000"/>
          </a:bodyPr>
          <a:lstStyle/>
          <a:p>
            <a:pPr indent="0" lvl="0" marL="0" rtl="0" algn="l">
              <a:spcBef>
                <a:spcPts val="1000"/>
              </a:spcBef>
              <a:spcAft>
                <a:spcPts val="0"/>
              </a:spcAft>
              <a:buNone/>
            </a:pPr>
            <a:r>
              <a:rPr b="1" lang="en-US" sz="3200"/>
              <a:t>Fetal complications</a:t>
            </a:r>
            <a:endParaRPr b="1" sz="3200"/>
          </a:p>
          <a:p>
            <a:pPr indent="-342900" lvl="0" marL="457200" rtl="0" algn="l">
              <a:spcBef>
                <a:spcPts val="1000"/>
              </a:spcBef>
              <a:spcAft>
                <a:spcPts val="0"/>
              </a:spcAft>
              <a:buSzPts val="1800"/>
              <a:buAutoNum type="arabicPeriod"/>
            </a:pPr>
            <a:r>
              <a:rPr lang="en-US"/>
              <a:t>Prematurity (The mean duration of pregnancy decrease with ↑ number of fetuses)</a:t>
            </a:r>
            <a:endParaRPr/>
          </a:p>
          <a:p>
            <a:pPr indent="-342900" lvl="0" marL="457200" rtl="0" algn="l">
              <a:spcBef>
                <a:spcPts val="0"/>
              </a:spcBef>
              <a:spcAft>
                <a:spcPts val="0"/>
              </a:spcAft>
              <a:buSzPts val="1800"/>
              <a:buAutoNum type="arabicPeriod"/>
            </a:pPr>
            <a:r>
              <a:rPr lang="en-US"/>
              <a:t>Growth restriction (comprise almost ~1/4 of very-low-birth-weight infants)</a:t>
            </a:r>
            <a:endParaRPr/>
          </a:p>
          <a:p>
            <a:pPr indent="-342900" lvl="0" marL="457200" rtl="0" algn="l">
              <a:spcBef>
                <a:spcPts val="0"/>
              </a:spcBef>
              <a:spcAft>
                <a:spcPts val="0"/>
              </a:spcAft>
              <a:buSzPts val="1800"/>
              <a:buAutoNum type="arabicPeriod"/>
            </a:pPr>
            <a:r>
              <a:rPr lang="en-US"/>
              <a:t>Higher Stillbirth rates and infant mortality rates (Singleton &lt; twins &lt; triplets …)</a:t>
            </a:r>
            <a:endParaRPr/>
          </a:p>
          <a:p>
            <a:pPr indent="-342900" lvl="0" marL="457200" rtl="0" algn="l">
              <a:spcBef>
                <a:spcPts val="0"/>
              </a:spcBef>
              <a:spcAft>
                <a:spcPts val="0"/>
              </a:spcAft>
              <a:buSzPts val="1800"/>
              <a:buAutoNum type="arabicPeriod"/>
            </a:pPr>
            <a:r>
              <a:rPr lang="en-US"/>
              <a:t>Higher incidence of severe handicap</a:t>
            </a:r>
            <a:endParaRPr/>
          </a:p>
          <a:p>
            <a:pPr indent="0" lvl="0" marL="0" rtl="0" algn="l">
              <a:spcBef>
                <a:spcPts val="1000"/>
              </a:spcBef>
              <a:spcAft>
                <a:spcPts val="0"/>
              </a:spcAft>
              <a:buNone/>
            </a:pPr>
            <a:r>
              <a:t/>
            </a:r>
            <a:endParaRPr/>
          </a:p>
        </p:txBody>
      </p:sp>
      <p:sp>
        <p:nvSpPr>
          <p:cNvPr id="3771" name="Google Shape;3771;g763c33146ff5864b_1"/>
          <p:cNvSpPr txBox="1"/>
          <p:nvPr>
            <p:ph idx="2" type="body"/>
          </p:nvPr>
        </p:nvSpPr>
        <p:spPr>
          <a:xfrm>
            <a:off x="6172200" y="1306851"/>
            <a:ext cx="5181600" cy="4870200"/>
          </a:xfrm>
          <a:prstGeom prst="rect">
            <a:avLst/>
          </a:prstGeom>
        </p:spPr>
        <p:txBody>
          <a:bodyPr anchorCtr="0" anchor="t" bIns="45700" lIns="91425" spcFirstLastPara="1" rIns="91425" wrap="square" tIns="45700">
            <a:normAutofit fontScale="62500" lnSpcReduction="20000"/>
          </a:bodyPr>
          <a:lstStyle/>
          <a:p>
            <a:pPr indent="0" lvl="0" marL="0" rtl="0" algn="l">
              <a:spcBef>
                <a:spcPts val="1000"/>
              </a:spcBef>
              <a:spcAft>
                <a:spcPts val="0"/>
              </a:spcAft>
              <a:buClr>
                <a:schemeClr val="dk1"/>
              </a:buClr>
              <a:buSzPts val="688"/>
              <a:buFont typeface="Arial"/>
              <a:buNone/>
            </a:pPr>
            <a:r>
              <a:rPr b="1" lang="en-US" sz="4400"/>
              <a:t>❖Maternal complications</a:t>
            </a:r>
            <a:endParaRPr b="1" sz="4400"/>
          </a:p>
          <a:p>
            <a:pPr indent="0" lvl="0" marL="0" rtl="0" algn="l">
              <a:spcBef>
                <a:spcPts val="1000"/>
              </a:spcBef>
              <a:spcAft>
                <a:spcPts val="0"/>
              </a:spcAft>
              <a:buClr>
                <a:schemeClr val="dk1"/>
              </a:buClr>
              <a:buSzPct val="39285"/>
              <a:buFont typeface="Arial"/>
              <a:buNone/>
            </a:pPr>
            <a:r>
              <a:rPr lang="en-US"/>
              <a:t>o Multiple gestations are associated with significantly higher risks for</a:t>
            </a:r>
            <a:endParaRPr/>
          </a:p>
          <a:p>
            <a:pPr indent="0" lvl="0" marL="0" rtl="0" algn="l">
              <a:spcBef>
                <a:spcPts val="1000"/>
              </a:spcBef>
              <a:spcAft>
                <a:spcPts val="0"/>
              </a:spcAft>
              <a:buClr>
                <a:schemeClr val="dk1"/>
              </a:buClr>
              <a:buSzPct val="39285"/>
              <a:buFont typeface="Arial"/>
              <a:buNone/>
            </a:pPr>
            <a:r>
              <a:rPr lang="en-US"/>
              <a:t>1. Hypertension</a:t>
            </a:r>
            <a:endParaRPr/>
          </a:p>
          <a:p>
            <a:pPr indent="0" lvl="0" marL="0" rtl="0" algn="l">
              <a:spcBef>
                <a:spcPts val="1000"/>
              </a:spcBef>
              <a:spcAft>
                <a:spcPts val="0"/>
              </a:spcAft>
              <a:buClr>
                <a:schemeClr val="dk1"/>
              </a:buClr>
              <a:buSzPct val="39285"/>
              <a:buFont typeface="Arial"/>
              <a:buNone/>
            </a:pPr>
            <a:r>
              <a:rPr lang="en-US"/>
              <a:t>2. Preeclampsia (26%)</a:t>
            </a:r>
            <a:endParaRPr/>
          </a:p>
          <a:p>
            <a:pPr indent="0" lvl="0" marL="0" rtl="0" algn="l">
              <a:spcBef>
                <a:spcPts val="1000"/>
              </a:spcBef>
              <a:spcAft>
                <a:spcPts val="0"/>
              </a:spcAft>
              <a:buClr>
                <a:schemeClr val="dk1"/>
              </a:buClr>
              <a:buSzPct val="39285"/>
              <a:buFont typeface="Arial"/>
              <a:buNone/>
            </a:pPr>
            <a:r>
              <a:rPr lang="en-US"/>
              <a:t>3. HELLP syndrome (9%)</a:t>
            </a:r>
            <a:endParaRPr/>
          </a:p>
          <a:p>
            <a:pPr indent="0" lvl="0" marL="0" rtl="0" algn="l">
              <a:spcBef>
                <a:spcPts val="1000"/>
              </a:spcBef>
              <a:spcAft>
                <a:spcPts val="0"/>
              </a:spcAft>
              <a:buClr>
                <a:schemeClr val="dk1"/>
              </a:buClr>
              <a:buSzPct val="39285"/>
              <a:buFont typeface="Arial"/>
              <a:buNone/>
            </a:pPr>
            <a:r>
              <a:rPr lang="en-US"/>
              <a:t>4. Anemia (24%)</a:t>
            </a:r>
            <a:endParaRPr/>
          </a:p>
          <a:p>
            <a:pPr indent="0" lvl="0" marL="0" rtl="0" algn="l">
              <a:spcBef>
                <a:spcPts val="1000"/>
              </a:spcBef>
              <a:spcAft>
                <a:spcPts val="0"/>
              </a:spcAft>
              <a:buClr>
                <a:schemeClr val="dk1"/>
              </a:buClr>
              <a:buSzPct val="39285"/>
              <a:buFont typeface="Arial"/>
              <a:buNone/>
            </a:pPr>
            <a:r>
              <a:rPr lang="en-US"/>
              <a:t>5. Placental abruption</a:t>
            </a:r>
            <a:endParaRPr/>
          </a:p>
          <a:p>
            <a:pPr indent="0" lvl="0" marL="0" rtl="0" algn="l">
              <a:spcBef>
                <a:spcPts val="1000"/>
              </a:spcBef>
              <a:spcAft>
                <a:spcPts val="0"/>
              </a:spcAft>
              <a:buClr>
                <a:schemeClr val="dk1"/>
              </a:buClr>
              <a:buSzPct val="39285"/>
              <a:buFont typeface="Arial"/>
              <a:buNone/>
            </a:pPr>
            <a:r>
              <a:rPr lang="en-US"/>
              <a:t>6. Preterm labor (78%)</a:t>
            </a:r>
            <a:endParaRPr/>
          </a:p>
          <a:p>
            <a:pPr indent="0" lvl="0" marL="0" rtl="0" algn="l">
              <a:spcBef>
                <a:spcPts val="1000"/>
              </a:spcBef>
              <a:spcAft>
                <a:spcPts val="0"/>
              </a:spcAft>
              <a:buClr>
                <a:schemeClr val="dk1"/>
              </a:buClr>
              <a:buSzPct val="39285"/>
              <a:buFont typeface="Arial"/>
              <a:buNone/>
            </a:pPr>
            <a:r>
              <a:rPr lang="en-US"/>
              <a:t>7. Preterm premature rupture of</a:t>
            </a:r>
            <a:endParaRPr/>
          </a:p>
          <a:p>
            <a:pPr indent="0" lvl="0" marL="0" rtl="0" algn="l">
              <a:spcBef>
                <a:spcPts val="1000"/>
              </a:spcBef>
              <a:spcAft>
                <a:spcPts val="0"/>
              </a:spcAft>
              <a:buClr>
                <a:schemeClr val="dk1"/>
              </a:buClr>
              <a:buSzPct val="39285"/>
              <a:buFont typeface="Arial"/>
              <a:buNone/>
            </a:pPr>
            <a:r>
              <a:rPr lang="en-US"/>
              <a:t>membranes (pPROM) (24%)</a:t>
            </a:r>
            <a:endParaRPr/>
          </a:p>
          <a:p>
            <a:pPr indent="0" lvl="0" marL="0" rtl="0" algn="l">
              <a:spcBef>
                <a:spcPts val="1000"/>
              </a:spcBef>
              <a:spcAft>
                <a:spcPts val="0"/>
              </a:spcAft>
              <a:buClr>
                <a:schemeClr val="dk1"/>
              </a:buClr>
              <a:buSzPct val="39285"/>
              <a:buFont typeface="Arial"/>
              <a:buNone/>
            </a:pPr>
            <a:r>
              <a:rPr lang="en-US"/>
              <a:t>8. Gestational diabetes (14%)</a:t>
            </a:r>
            <a:endParaRPr/>
          </a:p>
          <a:p>
            <a:pPr indent="0" lvl="0" marL="0" rtl="0" algn="l">
              <a:spcBef>
                <a:spcPts val="1000"/>
              </a:spcBef>
              <a:spcAft>
                <a:spcPts val="0"/>
              </a:spcAft>
              <a:buClr>
                <a:schemeClr val="dk1"/>
              </a:buClr>
              <a:buSzPct val="39285"/>
              <a:buFont typeface="Arial"/>
              <a:buNone/>
            </a:pPr>
            <a:r>
              <a:rPr lang="en-US"/>
              <a:t>9. Acute fatty liver (4%)</a:t>
            </a:r>
            <a:endParaRPr/>
          </a:p>
          <a:p>
            <a:pPr indent="0" lvl="0" marL="0" rtl="0" algn="l">
              <a:spcBef>
                <a:spcPts val="1000"/>
              </a:spcBef>
              <a:spcAft>
                <a:spcPts val="0"/>
              </a:spcAft>
              <a:buClr>
                <a:schemeClr val="dk1"/>
              </a:buClr>
              <a:buSzPct val="39285"/>
              <a:buFont typeface="Arial"/>
              <a:buNone/>
            </a:pPr>
            <a:r>
              <a:rPr lang="en-US"/>
              <a:t>10. Chorioendometritis (16%)</a:t>
            </a:r>
            <a:endParaRPr/>
          </a:p>
          <a:p>
            <a:pPr indent="0" lvl="0" marL="0" rtl="0" algn="l">
              <a:spcBef>
                <a:spcPts val="1000"/>
              </a:spcBef>
              <a:spcAft>
                <a:spcPts val="0"/>
              </a:spcAft>
              <a:buClr>
                <a:schemeClr val="dk1"/>
              </a:buClr>
              <a:buSzPct val="39285"/>
              <a:buFont typeface="Arial"/>
              <a:buNone/>
            </a:pPr>
            <a:r>
              <a:rPr lang="en-US"/>
              <a:t>11. Postpartum hemorrhage (9%)</a:t>
            </a:r>
            <a:endParaRPr/>
          </a:p>
        </p:txBody>
      </p:sp>
    </p:spTree>
  </p:cSld>
  <p:clrMapOvr>
    <a:masterClrMapping/>
  </p:clrMapOvr>
</p:sld>
</file>

<file path=ppt/slides/slide5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6" name="Shape 3776"/>
        <p:cNvGrpSpPr/>
        <p:nvPr/>
      </p:nvGrpSpPr>
      <p:grpSpPr>
        <a:xfrm>
          <a:off x="0" y="0"/>
          <a:ext cx="0" cy="0"/>
          <a:chOff x="0" y="0"/>
          <a:chExt cx="0" cy="0"/>
        </a:xfrm>
      </p:grpSpPr>
      <p:sp>
        <p:nvSpPr>
          <p:cNvPr id="3777" name="Google Shape;3777;g763c33146ff5864b_8"/>
          <p:cNvSpPr txBox="1"/>
          <p:nvPr>
            <p:ph type="title"/>
          </p:nvPr>
        </p:nvSpPr>
        <p:spPr>
          <a:xfrm>
            <a:off x="838200" y="365125"/>
            <a:ext cx="10515600" cy="762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Twin-Twin Transfusion Syndrome (TTTS)</a:t>
            </a:r>
            <a:endParaRPr/>
          </a:p>
        </p:txBody>
      </p:sp>
      <p:sp>
        <p:nvSpPr>
          <p:cNvPr id="3778" name="Google Shape;3778;g763c33146ff5864b_8"/>
          <p:cNvSpPr txBox="1"/>
          <p:nvPr>
            <p:ph idx="1" type="body"/>
          </p:nvPr>
        </p:nvSpPr>
        <p:spPr>
          <a:xfrm>
            <a:off x="838200" y="1305026"/>
            <a:ext cx="10515600" cy="48720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sz="1800"/>
              <a:t>Occurs because of an imbalance in blood flow through vascular communications in the placenta, which leads to overperfusion of one twin and underperfusion of its co-twin.</a:t>
            </a:r>
            <a:endParaRPr sz="1800"/>
          </a:p>
          <a:p>
            <a:pPr indent="0" lvl="0" marL="0" rtl="0" algn="l">
              <a:spcBef>
                <a:spcPts val="1000"/>
              </a:spcBef>
              <a:spcAft>
                <a:spcPts val="0"/>
              </a:spcAft>
              <a:buNone/>
            </a:pPr>
            <a:r>
              <a:rPr lang="en-US" sz="1800"/>
              <a:t>❖Epidemiology: It occurs in 15% of MC twin pregnancies.</a:t>
            </a:r>
            <a:endParaRPr sz="1800"/>
          </a:p>
          <a:p>
            <a:pPr indent="0" lvl="0" marL="0" rtl="0" algn="l">
              <a:spcBef>
                <a:spcPts val="1000"/>
              </a:spcBef>
              <a:spcAft>
                <a:spcPts val="0"/>
              </a:spcAft>
              <a:buNone/>
            </a:pPr>
            <a:r>
              <a:rPr lang="en-US" sz="1800"/>
              <a:t>❖Etiology: Arterio-venous unidirectional anastomoses result in net transfusion of blood from the donor to the recipient fetus.</a:t>
            </a:r>
            <a:endParaRPr sz="1800"/>
          </a:p>
          <a:p>
            <a:pPr indent="0" lvl="0" marL="0" rtl="0" algn="l">
              <a:spcBef>
                <a:spcPts val="1000"/>
              </a:spcBef>
              <a:spcAft>
                <a:spcPts val="0"/>
              </a:spcAft>
              <a:buNone/>
            </a:pPr>
            <a:r>
              <a:rPr lang="en-US" sz="1800"/>
              <a:t>❖Associated with a high risk of fetal/neonatal mortality, and fetuses who survive are at risk of severe cardiac, neurologic, and developmental disorders.</a:t>
            </a:r>
            <a:endParaRPr sz="1800"/>
          </a:p>
          <a:p>
            <a:pPr indent="0" lvl="0" marL="0" rtl="0" algn="l">
              <a:spcBef>
                <a:spcPts val="1000"/>
              </a:spcBef>
              <a:spcAft>
                <a:spcPts val="0"/>
              </a:spcAft>
              <a:buNone/>
            </a:pPr>
            <a:r>
              <a:rPr lang="en-US" sz="1800"/>
              <a:t>❖The donor fetus is hypoperfused, demonstrating signs of intrauterine growth restriction, anaemic and oligohydramnios.</a:t>
            </a:r>
            <a:endParaRPr sz="1800"/>
          </a:p>
          <a:p>
            <a:pPr indent="0" lvl="0" marL="0" rtl="0" algn="l">
              <a:spcBef>
                <a:spcPts val="1000"/>
              </a:spcBef>
              <a:spcAft>
                <a:spcPts val="0"/>
              </a:spcAft>
              <a:buNone/>
            </a:pPr>
            <a:r>
              <a:rPr lang="en-US" sz="1800"/>
              <a:t>❖The recipient fetus is hyperperfused, hypertensive, demonstrate biventricular hypertrophy and diastolic dysfunction, and polyhydramnios.</a:t>
            </a:r>
            <a:endParaRPr sz="1800"/>
          </a:p>
          <a:p>
            <a:pPr indent="0" lvl="0" marL="0" rtl="0" algn="l">
              <a:spcBef>
                <a:spcPts val="1000"/>
              </a:spcBef>
              <a:spcAft>
                <a:spcPts val="0"/>
              </a:spcAft>
              <a:buNone/>
            </a:pPr>
            <a:r>
              <a:rPr lang="en-US" sz="1800"/>
              <a:t>❖Management approaches for the treatment of severe TTTS before 24 to 26 weeks gestation:</a:t>
            </a:r>
            <a:endParaRPr sz="1800"/>
          </a:p>
          <a:p>
            <a:pPr indent="0" lvl="0" marL="0" rtl="0" algn="l">
              <a:spcBef>
                <a:spcPts val="1000"/>
              </a:spcBef>
              <a:spcAft>
                <a:spcPts val="0"/>
              </a:spcAft>
              <a:buNone/>
            </a:pPr>
            <a:r>
              <a:rPr lang="en-US" sz="1800"/>
              <a:t>o Serial reduction amniocenteses</a:t>
            </a:r>
            <a:endParaRPr sz="1800"/>
          </a:p>
          <a:p>
            <a:pPr indent="0" lvl="0" marL="0" rtl="0" algn="l">
              <a:spcBef>
                <a:spcPts val="1000"/>
              </a:spcBef>
              <a:spcAft>
                <a:spcPts val="0"/>
              </a:spcAft>
              <a:buNone/>
            </a:pPr>
            <a:r>
              <a:rPr lang="en-US" sz="1800"/>
              <a:t>o Amniotic septostomy</a:t>
            </a:r>
            <a:endParaRPr sz="1800"/>
          </a:p>
          <a:p>
            <a:pPr indent="0" lvl="0" marL="0" rtl="0" algn="l">
              <a:spcBef>
                <a:spcPts val="1000"/>
              </a:spcBef>
              <a:spcAft>
                <a:spcPts val="0"/>
              </a:spcAft>
              <a:buNone/>
            </a:pPr>
            <a:r>
              <a:rPr lang="en-US" sz="1800"/>
              <a:t>o Selective fetoscopic laser coagulation of placental anastomoses.</a:t>
            </a:r>
            <a:endParaRPr sz="1800"/>
          </a:p>
        </p:txBody>
      </p:sp>
    </p:spTree>
  </p:cSld>
  <p:clrMapOvr>
    <a:masterClrMapping/>
  </p:clrMapOvr>
</p:sld>
</file>

<file path=ppt/slides/slide5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2" name="Shape 3782"/>
        <p:cNvGrpSpPr/>
        <p:nvPr/>
      </p:nvGrpSpPr>
      <p:grpSpPr>
        <a:xfrm>
          <a:off x="0" y="0"/>
          <a:ext cx="0" cy="0"/>
          <a:chOff x="0" y="0"/>
          <a:chExt cx="0" cy="0"/>
        </a:xfrm>
      </p:grpSpPr>
      <p:sp>
        <p:nvSpPr>
          <p:cNvPr id="3783" name="Google Shape;3783;p432"/>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1    </a:t>
            </a:r>
            <a:endParaRPr/>
          </a:p>
        </p:txBody>
      </p:sp>
      <p:sp>
        <p:nvSpPr>
          <p:cNvPr id="3784" name="Google Shape;3784;p432"/>
          <p:cNvSpPr txBox="1"/>
          <p:nvPr>
            <p:ph idx="1" type="body"/>
          </p:nvPr>
        </p:nvSpPr>
        <p:spPr>
          <a:xfrm>
            <a:off x="838200" y="1305026"/>
            <a:ext cx="10515600" cy="4871938"/>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90000"/>
              </a:lnSpc>
              <a:spcBef>
                <a:spcPts val="0"/>
              </a:spcBef>
              <a:spcAft>
                <a:spcPts val="0"/>
              </a:spcAft>
              <a:buClr>
                <a:srgbClr val="45515E"/>
              </a:buClr>
              <a:buSzPct val="100000"/>
              <a:buNone/>
            </a:pPr>
            <a:r>
              <a:rPr lang="en-US"/>
              <a:t>G1P0 8 weeks –Rh with +Rh father (on exam pictures left embryo larger than right)</a:t>
            </a:r>
            <a:endParaRPr/>
          </a:p>
          <a:p>
            <a:pPr indent="-228600" lvl="0" marL="228600" rtl="0" algn="l">
              <a:lnSpc>
                <a:spcPct val="90000"/>
              </a:lnSpc>
              <a:spcBef>
                <a:spcPts val="1000"/>
              </a:spcBef>
              <a:spcAft>
                <a:spcPts val="0"/>
              </a:spcAft>
              <a:buClr>
                <a:srgbClr val="45515E"/>
              </a:buClr>
              <a:buSzPct val="100000"/>
              <a:buChar char="❖"/>
            </a:pPr>
            <a:r>
              <a:rPr lang="en-US"/>
              <a:t>Type of placentation?</a:t>
            </a:r>
            <a:endParaRPr/>
          </a:p>
          <a:p>
            <a:pPr indent="-228600" lvl="1" marL="685800" rtl="0" algn="l">
              <a:lnSpc>
                <a:spcPct val="90000"/>
              </a:lnSpc>
              <a:spcBef>
                <a:spcPts val="500"/>
              </a:spcBef>
              <a:spcAft>
                <a:spcPts val="0"/>
              </a:spcAft>
              <a:buClr>
                <a:srgbClr val="45515E"/>
              </a:buClr>
              <a:buSzPct val="100000"/>
              <a:buChar char="o"/>
            </a:pPr>
            <a:r>
              <a:rPr lang="en-US"/>
              <a:t>Monochorionic monoamniotic </a:t>
            </a:r>
            <a:endParaRPr/>
          </a:p>
          <a:p>
            <a:pPr indent="-228600" lvl="0" marL="228600" rtl="0" algn="l">
              <a:lnSpc>
                <a:spcPct val="90000"/>
              </a:lnSpc>
              <a:spcBef>
                <a:spcPts val="1000"/>
              </a:spcBef>
              <a:spcAft>
                <a:spcPts val="0"/>
              </a:spcAft>
              <a:buClr>
                <a:srgbClr val="45515E"/>
              </a:buClr>
              <a:buSzPct val="100000"/>
              <a:buChar char="❖"/>
            </a:pPr>
            <a:r>
              <a:rPr lang="en-US"/>
              <a:t>Vaginal spotting and active fetal heart by us, Diagnosis?</a:t>
            </a:r>
            <a:endParaRPr/>
          </a:p>
          <a:p>
            <a:pPr indent="-228600" lvl="1" marL="685800" rtl="0" algn="l">
              <a:lnSpc>
                <a:spcPct val="90000"/>
              </a:lnSpc>
              <a:spcBef>
                <a:spcPts val="500"/>
              </a:spcBef>
              <a:spcAft>
                <a:spcPts val="0"/>
              </a:spcAft>
              <a:buClr>
                <a:srgbClr val="45515E"/>
              </a:buClr>
              <a:buSzPct val="100000"/>
              <a:buChar char="o"/>
            </a:pPr>
            <a:r>
              <a:rPr lang="en-US"/>
              <a:t>threatened miscarriage </a:t>
            </a:r>
            <a:endParaRPr/>
          </a:p>
          <a:p>
            <a:pPr indent="-228600" lvl="0" marL="228600" rtl="0" algn="l">
              <a:lnSpc>
                <a:spcPct val="90000"/>
              </a:lnSpc>
              <a:spcBef>
                <a:spcPts val="1000"/>
              </a:spcBef>
              <a:spcAft>
                <a:spcPts val="0"/>
              </a:spcAft>
              <a:buClr>
                <a:srgbClr val="45515E"/>
              </a:buClr>
              <a:buSzPct val="100000"/>
              <a:buChar char="❖"/>
            </a:pPr>
            <a:r>
              <a:rPr lang="en-US"/>
              <a:t>Give two investigation for her? </a:t>
            </a:r>
            <a:endParaRPr/>
          </a:p>
          <a:p>
            <a:pPr indent="-228600" lvl="1" marL="685800" rtl="0" algn="l">
              <a:lnSpc>
                <a:spcPct val="90000"/>
              </a:lnSpc>
              <a:spcBef>
                <a:spcPts val="500"/>
              </a:spcBef>
              <a:spcAft>
                <a:spcPts val="0"/>
              </a:spcAft>
              <a:buClr>
                <a:srgbClr val="45515E"/>
              </a:buClr>
              <a:buSzPct val="100000"/>
              <a:buChar char="o"/>
            </a:pPr>
            <a:r>
              <a:rPr lang="en-US"/>
              <a:t>CBS, klehur test.</a:t>
            </a:r>
            <a:endParaRPr/>
          </a:p>
          <a:p>
            <a:pPr indent="-228600" lvl="2" marL="1143000" rtl="0" algn="l">
              <a:lnSpc>
                <a:spcPct val="90000"/>
              </a:lnSpc>
              <a:spcBef>
                <a:spcPts val="500"/>
              </a:spcBef>
              <a:spcAft>
                <a:spcPts val="0"/>
              </a:spcAft>
              <a:buClr>
                <a:srgbClr val="FF0000"/>
              </a:buClr>
              <a:buSzPct val="100000"/>
              <a:buChar char="•"/>
            </a:pPr>
            <a:r>
              <a:rPr lang="en-US">
                <a:solidFill>
                  <a:srgbClr val="FF0000"/>
                </a:solidFill>
              </a:rPr>
              <a:t>Not coombs test ( first bleeding episode, first time pregnancy) </a:t>
            </a:r>
            <a:endParaRPr/>
          </a:p>
          <a:p>
            <a:pPr indent="-228600" lvl="0" marL="228600" rtl="0" algn="l">
              <a:lnSpc>
                <a:spcPct val="90000"/>
              </a:lnSpc>
              <a:spcBef>
                <a:spcPts val="1000"/>
              </a:spcBef>
              <a:spcAft>
                <a:spcPts val="0"/>
              </a:spcAft>
              <a:buClr>
                <a:srgbClr val="45515E"/>
              </a:buClr>
              <a:buSzPct val="100000"/>
              <a:buChar char="❖"/>
            </a:pPr>
            <a:r>
              <a:rPr lang="en-US"/>
              <a:t>What is the best delivery date for this patient and why? </a:t>
            </a:r>
            <a:endParaRPr/>
          </a:p>
          <a:p>
            <a:pPr indent="-228600" lvl="1" marL="685800" rtl="0" algn="l">
              <a:lnSpc>
                <a:spcPct val="90000"/>
              </a:lnSpc>
              <a:spcBef>
                <a:spcPts val="500"/>
              </a:spcBef>
              <a:spcAft>
                <a:spcPts val="0"/>
              </a:spcAft>
              <a:buClr>
                <a:srgbClr val="45515E"/>
              </a:buClr>
              <a:buSzPct val="100000"/>
              <a:buChar char="o"/>
            </a:pPr>
            <a:r>
              <a:rPr lang="en-US"/>
              <a:t>32 weeks risk of fetal loss and cord entanglement</a:t>
            </a:r>
            <a:endParaRPr/>
          </a:p>
          <a:p>
            <a:pPr indent="-228600" lvl="0" marL="228600" rtl="0" algn="l">
              <a:lnSpc>
                <a:spcPct val="90000"/>
              </a:lnSpc>
              <a:spcBef>
                <a:spcPts val="1000"/>
              </a:spcBef>
              <a:spcAft>
                <a:spcPts val="0"/>
              </a:spcAft>
              <a:buClr>
                <a:srgbClr val="45515E"/>
              </a:buClr>
              <a:buSzPct val="100000"/>
              <a:buChar char="❖"/>
            </a:pPr>
            <a:r>
              <a:rPr lang="en-US"/>
              <a:t>True or false</a:t>
            </a:r>
            <a:endParaRPr/>
          </a:p>
          <a:p>
            <a:pPr indent="-228600" lvl="1" marL="685800" rtl="0" algn="l">
              <a:lnSpc>
                <a:spcPct val="90000"/>
              </a:lnSpc>
              <a:spcBef>
                <a:spcPts val="500"/>
              </a:spcBef>
              <a:spcAft>
                <a:spcPts val="0"/>
              </a:spcAft>
              <a:buClr>
                <a:srgbClr val="45515E"/>
              </a:buClr>
              <a:buSzPct val="100000"/>
              <a:buChar char="o"/>
            </a:pPr>
            <a:r>
              <a:rPr lang="en-US"/>
              <a:t>This type of chorionicity occurs if division after 12 days (</a:t>
            </a:r>
            <a:r>
              <a:rPr b="1" lang="en-US"/>
              <a:t>F</a:t>
            </a:r>
            <a:r>
              <a:rPr lang="en-US"/>
              <a:t>) (after 8 days)</a:t>
            </a:r>
            <a:endParaRPr/>
          </a:p>
          <a:p>
            <a:pPr indent="-228600" lvl="1" marL="685800" rtl="0" algn="l">
              <a:lnSpc>
                <a:spcPct val="90000"/>
              </a:lnSpc>
              <a:spcBef>
                <a:spcPts val="500"/>
              </a:spcBef>
              <a:spcAft>
                <a:spcPts val="0"/>
              </a:spcAft>
              <a:buClr>
                <a:srgbClr val="45515E"/>
              </a:buClr>
              <a:buSzPct val="100000"/>
              <a:buChar char="o"/>
            </a:pPr>
            <a:r>
              <a:rPr lang="en-US"/>
              <a:t>Should take low dose aspirin in the beginning of 2nd trimester  (</a:t>
            </a:r>
            <a:r>
              <a:rPr b="1" lang="en-US"/>
              <a:t>T</a:t>
            </a:r>
            <a:r>
              <a:rPr lang="en-US"/>
              <a:t>) </a:t>
            </a:r>
            <a:endParaRPr/>
          </a:p>
          <a:p>
            <a:pPr indent="-228600" lvl="1" marL="685800" rtl="0" algn="l">
              <a:lnSpc>
                <a:spcPct val="90000"/>
              </a:lnSpc>
              <a:spcBef>
                <a:spcPts val="500"/>
              </a:spcBef>
              <a:spcAft>
                <a:spcPts val="0"/>
              </a:spcAft>
              <a:buClr>
                <a:srgbClr val="45515E"/>
              </a:buClr>
              <a:buSzPct val="100000"/>
              <a:buChar char="o"/>
            </a:pPr>
            <a:r>
              <a:rPr lang="en-US"/>
              <a:t>In this case IVF is a risk factor (</a:t>
            </a:r>
            <a:r>
              <a:rPr b="1" lang="en-US"/>
              <a:t>F</a:t>
            </a:r>
            <a:r>
              <a:rPr lang="en-US"/>
              <a:t>) (ART is a risk factor for dizygotic twins)  </a:t>
            </a:r>
            <a:endParaRPr/>
          </a:p>
          <a:p>
            <a:pPr indent="-228600" lvl="1" marL="685800" rtl="0" algn="l">
              <a:lnSpc>
                <a:spcPct val="90000"/>
              </a:lnSpc>
              <a:spcBef>
                <a:spcPts val="500"/>
              </a:spcBef>
              <a:spcAft>
                <a:spcPts val="0"/>
              </a:spcAft>
              <a:buClr>
                <a:srgbClr val="45515E"/>
              </a:buClr>
              <a:buSzPct val="100000"/>
              <a:buChar char="o"/>
            </a:pPr>
            <a:r>
              <a:rPr lang="en-US"/>
              <a:t>singleton same risk for previa like multiple gestation (</a:t>
            </a:r>
            <a:r>
              <a:rPr b="1" lang="en-US"/>
              <a:t>F</a:t>
            </a:r>
            <a:r>
              <a:rPr lang="en-US"/>
              <a:t>)  more than</a:t>
            </a:r>
            <a:endParaRPr/>
          </a:p>
          <a:p>
            <a:pPr indent="-77470" lvl="0" marL="228600" rtl="0" algn="l">
              <a:lnSpc>
                <a:spcPct val="90000"/>
              </a:lnSpc>
              <a:spcBef>
                <a:spcPts val="1000"/>
              </a:spcBef>
              <a:spcAft>
                <a:spcPts val="0"/>
              </a:spcAft>
              <a:buClr>
                <a:srgbClr val="45515E"/>
              </a:buClr>
              <a:buSzPct val="100000"/>
              <a:buNone/>
            </a:pPr>
            <a:r>
              <a:t/>
            </a:r>
            <a:endParaRPr/>
          </a:p>
        </p:txBody>
      </p:sp>
      <p:pic>
        <p:nvPicPr>
          <p:cNvPr descr="Google Shape;119;p5" id="3785" name="Google Shape;3785;p432"/>
          <p:cNvPicPr preferRelativeResize="0"/>
          <p:nvPr/>
        </p:nvPicPr>
        <p:blipFill rotWithShape="1">
          <a:blip r:embed="rId3">
            <a:alphaModFix/>
          </a:blip>
          <a:srcRect b="0" l="0" r="0" t="0"/>
          <a:stretch/>
        </p:blipFill>
        <p:spPr>
          <a:xfrm>
            <a:off x="8981733" y="1849614"/>
            <a:ext cx="2372067" cy="2266642"/>
          </a:xfrm>
          <a:prstGeom prst="rect">
            <a:avLst/>
          </a:prstGeom>
          <a:noFill/>
          <a:ln>
            <a:noFill/>
          </a:ln>
        </p:spPr>
      </p:pic>
      <p:pic>
        <p:nvPicPr>
          <p:cNvPr descr="Google Shape;120;p5" id="3786" name="Google Shape;3786;p432"/>
          <p:cNvPicPr preferRelativeResize="0"/>
          <p:nvPr/>
        </p:nvPicPr>
        <p:blipFill rotWithShape="1">
          <a:blip r:embed="rId4">
            <a:alphaModFix/>
          </a:blip>
          <a:srcRect b="0" l="0" r="0" t="0"/>
          <a:stretch/>
        </p:blipFill>
        <p:spPr>
          <a:xfrm>
            <a:off x="9560469" y="4209637"/>
            <a:ext cx="1793331" cy="1873946"/>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p52"/>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Dysfunctional uterine activity</a:t>
            </a:r>
            <a:endParaRPr/>
          </a:p>
        </p:txBody>
      </p:sp>
      <p:sp>
        <p:nvSpPr>
          <p:cNvPr id="497" name="Google Shape;497;p52"/>
          <p:cNvSpPr txBox="1"/>
          <p:nvPr>
            <p:ph idx="1" type="body"/>
          </p:nvPr>
        </p:nvSpPr>
        <p:spPr>
          <a:xfrm>
            <a:off x="838200" y="1305026"/>
            <a:ext cx="10515600" cy="4871938"/>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rgbClr val="45515E"/>
              </a:buClr>
              <a:buSzPts val="2600"/>
              <a:buChar char="❖"/>
            </a:pPr>
            <a:r>
              <a:rPr lang="en-US" sz="2600"/>
              <a:t>The most common cause of poor progress in labor. </a:t>
            </a:r>
            <a:endParaRPr/>
          </a:p>
          <a:p>
            <a:pPr indent="-228600" lvl="0" marL="228600" rtl="0" algn="l">
              <a:lnSpc>
                <a:spcPct val="90000"/>
              </a:lnSpc>
              <a:spcBef>
                <a:spcPts val="1000"/>
              </a:spcBef>
              <a:spcAft>
                <a:spcPts val="0"/>
              </a:spcAft>
              <a:buClr>
                <a:srgbClr val="45515E"/>
              </a:buClr>
              <a:buSzPts val="2600"/>
              <a:buChar char="❖"/>
            </a:pPr>
            <a:r>
              <a:rPr lang="en-US" sz="2600"/>
              <a:t>It is more common in primigravidae and in older women and is characterized by weak, irregular and infrequent contractions.</a:t>
            </a:r>
            <a:endParaRPr/>
          </a:p>
          <a:p>
            <a:pPr indent="-228600" lvl="0" marL="228600" rtl="0" algn="l">
              <a:lnSpc>
                <a:spcPct val="90000"/>
              </a:lnSpc>
              <a:spcBef>
                <a:spcPts val="1000"/>
              </a:spcBef>
              <a:spcAft>
                <a:spcPts val="0"/>
              </a:spcAft>
              <a:buClr>
                <a:srgbClr val="45515E"/>
              </a:buClr>
              <a:buSzPts val="2600"/>
              <a:buChar char="❖"/>
            </a:pPr>
            <a:r>
              <a:rPr b="1" lang="en-US" sz="2600"/>
              <a:t>Assessment</a:t>
            </a:r>
            <a:r>
              <a:rPr lang="en-US" sz="2600"/>
              <a:t>: by clinical examination and by using external uterine tocography</a:t>
            </a:r>
            <a:endParaRPr/>
          </a:p>
          <a:p>
            <a:pPr indent="-228600" lvl="0" marL="228600" rtl="0" algn="l">
              <a:lnSpc>
                <a:spcPct val="90000"/>
              </a:lnSpc>
              <a:spcBef>
                <a:spcPts val="1000"/>
              </a:spcBef>
              <a:spcAft>
                <a:spcPts val="0"/>
              </a:spcAft>
              <a:buClr>
                <a:srgbClr val="45515E"/>
              </a:buClr>
              <a:buSzPts val="2600"/>
              <a:buChar char="❖"/>
            </a:pPr>
            <a:r>
              <a:rPr b="1" lang="en-US" sz="2600"/>
              <a:t>Management</a:t>
            </a:r>
            <a:r>
              <a:rPr lang="en-US" sz="2600"/>
              <a:t>:</a:t>
            </a:r>
            <a:endParaRPr/>
          </a:p>
          <a:p>
            <a:pPr indent="-457200" lvl="1" marL="914400" rtl="0" algn="l">
              <a:lnSpc>
                <a:spcPct val="90000"/>
              </a:lnSpc>
              <a:spcBef>
                <a:spcPts val="500"/>
              </a:spcBef>
              <a:spcAft>
                <a:spcPts val="0"/>
              </a:spcAft>
              <a:buClr>
                <a:srgbClr val="45515E"/>
              </a:buClr>
              <a:buSzPts val="2200"/>
              <a:buFont typeface="Calibri"/>
              <a:buAutoNum type="arabicPeriod"/>
            </a:pPr>
            <a:r>
              <a:rPr lang="en-US" sz="2200"/>
              <a:t>When poor progress in labor is suspected, it is usual to recommend repeat vaginal examination at 2 hours rather than 4 hours after the last. </a:t>
            </a:r>
            <a:endParaRPr/>
          </a:p>
          <a:p>
            <a:pPr indent="-457200" lvl="1" marL="914400" rtl="0" algn="l">
              <a:lnSpc>
                <a:spcPct val="90000"/>
              </a:lnSpc>
              <a:spcBef>
                <a:spcPts val="500"/>
              </a:spcBef>
              <a:spcAft>
                <a:spcPts val="0"/>
              </a:spcAft>
              <a:buClr>
                <a:srgbClr val="45515E"/>
              </a:buClr>
              <a:buSzPts val="2200"/>
              <a:buFont typeface="Calibri"/>
              <a:buAutoNum type="arabicPeriod"/>
            </a:pPr>
            <a:r>
              <a:rPr lang="en-US" sz="2200"/>
              <a:t>If delay is confirmed, the woman should be offered ARM</a:t>
            </a:r>
            <a:endParaRPr/>
          </a:p>
          <a:p>
            <a:pPr indent="-457200" lvl="1" marL="914400" rtl="0" algn="l">
              <a:lnSpc>
                <a:spcPct val="90000"/>
              </a:lnSpc>
              <a:spcBef>
                <a:spcPts val="500"/>
              </a:spcBef>
              <a:spcAft>
                <a:spcPts val="0"/>
              </a:spcAft>
              <a:buClr>
                <a:srgbClr val="45515E"/>
              </a:buClr>
              <a:buSzPts val="2200"/>
              <a:buFont typeface="Calibri"/>
              <a:buAutoNum type="arabicPeriod"/>
            </a:pPr>
            <a:r>
              <a:rPr lang="en-US" sz="2200"/>
              <a:t>If there is still poor progress in a further 2 hours augment the contractions with an oxytocin infusion after ruling out obstructed labor (e.g., cephalopelvic disproportion)</a:t>
            </a:r>
            <a:endParaRPr/>
          </a:p>
          <a:p>
            <a:pPr indent="-457200" lvl="1" marL="914400" rtl="0" algn="l">
              <a:lnSpc>
                <a:spcPct val="90000"/>
              </a:lnSpc>
              <a:spcBef>
                <a:spcPts val="500"/>
              </a:spcBef>
              <a:spcAft>
                <a:spcPts val="0"/>
              </a:spcAft>
              <a:buClr>
                <a:srgbClr val="45515E"/>
              </a:buClr>
              <a:buSzPts val="2200"/>
              <a:buFont typeface="Calibri"/>
              <a:buAutoNum type="arabicPeriod"/>
            </a:pPr>
            <a:r>
              <a:rPr lang="en-US" sz="2200"/>
              <a:t>If progress fails to occur despite 4–6 hours of augmentation with oxytocin, a caesarean section will usually be recommended</a:t>
            </a:r>
            <a:endParaRPr/>
          </a:p>
        </p:txBody>
      </p:sp>
    </p:spTree>
  </p:cSld>
  <p:clrMapOvr>
    <a:masterClrMapping/>
  </p:clrMapOvr>
</p:sld>
</file>

<file path=ppt/slides/slide5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0" name="Shape 3790"/>
        <p:cNvGrpSpPr/>
        <p:nvPr/>
      </p:nvGrpSpPr>
      <p:grpSpPr>
        <a:xfrm>
          <a:off x="0" y="0"/>
          <a:ext cx="0" cy="0"/>
          <a:chOff x="0" y="0"/>
          <a:chExt cx="0" cy="0"/>
        </a:xfrm>
      </p:grpSpPr>
      <p:sp>
        <p:nvSpPr>
          <p:cNvPr id="3791" name="Google Shape;3791;p433"/>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2    </a:t>
            </a:r>
            <a:endParaRPr/>
          </a:p>
        </p:txBody>
      </p:sp>
      <p:sp>
        <p:nvSpPr>
          <p:cNvPr id="3792" name="Google Shape;3792;p433"/>
          <p:cNvSpPr txBox="1"/>
          <p:nvPr>
            <p:ph idx="1" type="body"/>
          </p:nvPr>
        </p:nvSpPr>
        <p:spPr>
          <a:xfrm>
            <a:off x="838200" y="1305026"/>
            <a:ext cx="10515600" cy="4871938"/>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90000"/>
              </a:lnSpc>
              <a:spcBef>
                <a:spcPts val="0"/>
              </a:spcBef>
              <a:spcAft>
                <a:spcPts val="0"/>
              </a:spcAft>
              <a:buClr>
                <a:srgbClr val="45515E"/>
              </a:buClr>
              <a:buSzPct val="100000"/>
              <a:buNone/>
            </a:pPr>
            <a:r>
              <a:rPr lang="en-US"/>
              <a:t>Ultrasound for 9 weeks pregnant women  </a:t>
            </a:r>
            <a:endParaRPr/>
          </a:p>
          <a:p>
            <a:pPr indent="-228600" lvl="0" marL="228600" rtl="0" algn="l">
              <a:lnSpc>
                <a:spcPct val="90000"/>
              </a:lnSpc>
              <a:spcBef>
                <a:spcPts val="1000"/>
              </a:spcBef>
              <a:spcAft>
                <a:spcPts val="0"/>
              </a:spcAft>
              <a:buClr>
                <a:srgbClr val="45515E"/>
              </a:buClr>
              <a:buSzPct val="100000"/>
              <a:buChar char="❖"/>
            </a:pPr>
            <a:r>
              <a:rPr lang="en-US"/>
              <a:t>What are the findings in the ultrasound ?</a:t>
            </a:r>
            <a:endParaRPr/>
          </a:p>
          <a:p>
            <a:pPr indent="-228600" lvl="1" marL="685800" rtl="0" algn="l">
              <a:lnSpc>
                <a:spcPct val="90000"/>
              </a:lnSpc>
              <a:spcBef>
                <a:spcPts val="500"/>
              </a:spcBef>
              <a:spcAft>
                <a:spcPts val="0"/>
              </a:spcAft>
              <a:buClr>
                <a:srgbClr val="45515E"/>
              </a:buClr>
              <a:buSzPct val="100000"/>
              <a:buChar char="o"/>
            </a:pPr>
            <a:r>
              <a:rPr lang="en-US"/>
              <a:t> T sign</a:t>
            </a:r>
            <a:endParaRPr/>
          </a:p>
          <a:p>
            <a:pPr indent="-228600" lvl="1" marL="685800" rtl="0" algn="l">
              <a:lnSpc>
                <a:spcPct val="90000"/>
              </a:lnSpc>
              <a:spcBef>
                <a:spcPts val="500"/>
              </a:spcBef>
              <a:spcAft>
                <a:spcPts val="0"/>
              </a:spcAft>
              <a:buClr>
                <a:srgbClr val="45515E"/>
              </a:buClr>
              <a:buSzPct val="100000"/>
              <a:buChar char="o"/>
            </a:pPr>
            <a:r>
              <a:rPr lang="en-US"/>
              <a:t>2 gestational sacs with thin intertwin membrane</a:t>
            </a:r>
            <a:endParaRPr/>
          </a:p>
          <a:p>
            <a:pPr indent="-228600" lvl="0" marL="228600" rtl="0" algn="l">
              <a:lnSpc>
                <a:spcPct val="90000"/>
              </a:lnSpc>
              <a:spcBef>
                <a:spcPts val="1000"/>
              </a:spcBef>
              <a:spcAft>
                <a:spcPts val="0"/>
              </a:spcAft>
              <a:buClr>
                <a:srgbClr val="45515E"/>
              </a:buClr>
              <a:buSzPct val="100000"/>
              <a:buChar char="❖"/>
            </a:pPr>
            <a:r>
              <a:rPr lang="en-US"/>
              <a:t>What is your diagnosis </a:t>
            </a:r>
            <a:endParaRPr/>
          </a:p>
          <a:p>
            <a:pPr indent="-228600" lvl="1" marL="685800" rtl="0" algn="l">
              <a:lnSpc>
                <a:spcPct val="90000"/>
              </a:lnSpc>
              <a:spcBef>
                <a:spcPts val="500"/>
              </a:spcBef>
              <a:spcAft>
                <a:spcPts val="0"/>
              </a:spcAft>
              <a:buClr>
                <a:srgbClr val="45515E"/>
              </a:buClr>
              <a:buSzPct val="100000"/>
              <a:buChar char="o"/>
            </a:pPr>
            <a:r>
              <a:rPr lang="en-US"/>
              <a:t>monochorionic diamniotic twins</a:t>
            </a:r>
            <a:endParaRPr/>
          </a:p>
          <a:p>
            <a:pPr indent="-228600" lvl="0" marL="228600" rtl="0" algn="l">
              <a:lnSpc>
                <a:spcPct val="90000"/>
              </a:lnSpc>
              <a:spcBef>
                <a:spcPts val="1000"/>
              </a:spcBef>
              <a:spcAft>
                <a:spcPts val="0"/>
              </a:spcAft>
              <a:buClr>
                <a:srgbClr val="45515E"/>
              </a:buClr>
              <a:buSzPct val="100000"/>
              <a:buChar char="❖"/>
            </a:pPr>
            <a:r>
              <a:rPr lang="en-US"/>
              <a:t>When the next visit should be and why ?</a:t>
            </a:r>
            <a:endParaRPr/>
          </a:p>
          <a:p>
            <a:pPr indent="-228600" lvl="1" marL="685800" rtl="0" algn="l">
              <a:lnSpc>
                <a:spcPct val="90000"/>
              </a:lnSpc>
              <a:spcBef>
                <a:spcPts val="500"/>
              </a:spcBef>
              <a:spcAft>
                <a:spcPts val="0"/>
              </a:spcAft>
              <a:buClr>
                <a:srgbClr val="45515E"/>
              </a:buClr>
              <a:buSzPct val="100000"/>
              <a:buChar char="o"/>
            </a:pPr>
            <a:r>
              <a:rPr lang="en-US"/>
              <a:t>Bec it's monochorionic diamniotic the next visit will be within 2 weeks (11 week)</a:t>
            </a:r>
            <a:endParaRPr/>
          </a:p>
          <a:p>
            <a:pPr indent="-228600" lvl="2" marL="1143000" rtl="0" algn="l">
              <a:lnSpc>
                <a:spcPct val="90000"/>
              </a:lnSpc>
              <a:spcBef>
                <a:spcPts val="500"/>
              </a:spcBef>
              <a:spcAft>
                <a:spcPts val="0"/>
              </a:spcAft>
              <a:buClr>
                <a:srgbClr val="45515E"/>
              </a:buClr>
              <a:buSzPct val="100000"/>
              <a:buChar char="•"/>
            </a:pPr>
            <a:r>
              <a:rPr lang="en-US"/>
              <a:t> this true but started at 16w so the next visit will be in 13 w after 4 w as normal visit  but not because it monochorionic but to confirm viability من المحاضرة </a:t>
            </a:r>
            <a:endParaRPr/>
          </a:p>
          <a:p>
            <a:pPr indent="-228600" lvl="0" marL="228600" rtl="0" algn="l">
              <a:lnSpc>
                <a:spcPct val="90000"/>
              </a:lnSpc>
              <a:spcBef>
                <a:spcPts val="1000"/>
              </a:spcBef>
              <a:spcAft>
                <a:spcPts val="0"/>
              </a:spcAft>
              <a:buClr>
                <a:srgbClr val="45515E"/>
              </a:buClr>
              <a:buSzPct val="100000"/>
              <a:buChar char="❖"/>
            </a:pPr>
            <a:r>
              <a:rPr lang="en-US"/>
              <a:t>If the pt. reach 32 weeks without complications at which GA you will deliver and by what?</a:t>
            </a:r>
            <a:endParaRPr/>
          </a:p>
          <a:p>
            <a:pPr indent="-228600" lvl="1" marL="685800" rtl="0" algn="l">
              <a:lnSpc>
                <a:spcPct val="90000"/>
              </a:lnSpc>
              <a:spcBef>
                <a:spcPts val="500"/>
              </a:spcBef>
              <a:spcAft>
                <a:spcPts val="0"/>
              </a:spcAft>
              <a:buClr>
                <a:srgbClr val="45515E"/>
              </a:buClr>
              <a:buSzPct val="100000"/>
              <a:buChar char="o"/>
            </a:pPr>
            <a:r>
              <a:rPr lang="en-US"/>
              <a:t>At 36-37 weeks by CS  or vaginal according to presentation … </a:t>
            </a:r>
            <a:endParaRPr/>
          </a:p>
          <a:p>
            <a:pPr indent="-64135" lvl="0" marL="228600" rtl="0" algn="l">
              <a:lnSpc>
                <a:spcPct val="90000"/>
              </a:lnSpc>
              <a:spcBef>
                <a:spcPts val="1000"/>
              </a:spcBef>
              <a:spcAft>
                <a:spcPts val="0"/>
              </a:spcAft>
              <a:buClr>
                <a:srgbClr val="45515E"/>
              </a:buClr>
              <a:buSzPct val="100000"/>
              <a:buNone/>
            </a:pPr>
            <a:r>
              <a:t/>
            </a:r>
            <a:endParaRPr/>
          </a:p>
        </p:txBody>
      </p:sp>
      <p:pic>
        <p:nvPicPr>
          <p:cNvPr descr="Picture 2" id="3793" name="Google Shape;3793;p433"/>
          <p:cNvPicPr preferRelativeResize="0"/>
          <p:nvPr/>
        </p:nvPicPr>
        <p:blipFill rotWithShape="1">
          <a:blip r:embed="rId3">
            <a:alphaModFix/>
          </a:blip>
          <a:srcRect b="0" l="0" r="0" t="0"/>
          <a:stretch/>
        </p:blipFill>
        <p:spPr>
          <a:xfrm>
            <a:off x="7914490" y="1305026"/>
            <a:ext cx="3439310" cy="1916832"/>
          </a:xfrm>
          <a:prstGeom prst="rect">
            <a:avLst/>
          </a:prstGeom>
          <a:noFill/>
          <a:ln>
            <a:noFill/>
          </a:ln>
          <a:effectLst>
            <a:outerShdw blurRad="292100" rotWithShape="0" dir="2700000" dist="139700">
              <a:srgbClr val="333333">
                <a:alpha val="64705"/>
              </a:srgbClr>
            </a:outerShdw>
          </a:effectLst>
        </p:spPr>
      </p:pic>
    </p:spTree>
  </p:cSld>
  <p:clrMapOvr>
    <a:masterClrMapping/>
  </p:clrMapOvr>
</p:sld>
</file>

<file path=ppt/slides/slide5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7" name="Shape 3797"/>
        <p:cNvGrpSpPr/>
        <p:nvPr/>
      </p:nvGrpSpPr>
      <p:grpSpPr>
        <a:xfrm>
          <a:off x="0" y="0"/>
          <a:ext cx="0" cy="0"/>
          <a:chOff x="0" y="0"/>
          <a:chExt cx="0" cy="0"/>
        </a:xfrm>
      </p:grpSpPr>
      <p:sp>
        <p:nvSpPr>
          <p:cNvPr id="3798" name="Google Shape;3798;p434"/>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2    </a:t>
            </a:r>
            <a:endParaRPr/>
          </a:p>
        </p:txBody>
      </p:sp>
      <p:sp>
        <p:nvSpPr>
          <p:cNvPr id="3799" name="Google Shape;3799;p434"/>
          <p:cNvSpPr txBox="1"/>
          <p:nvPr>
            <p:ph idx="1" type="body"/>
          </p:nvPr>
        </p:nvSpPr>
        <p:spPr>
          <a:xfrm>
            <a:off x="838200" y="1305026"/>
            <a:ext cx="10515600" cy="48719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800"/>
              <a:buChar char="❖"/>
            </a:pPr>
            <a:r>
              <a:rPr lang="en-US"/>
              <a:t>What is the name of the complication that is shown in the picture ? </a:t>
            </a:r>
            <a:endParaRPr/>
          </a:p>
          <a:p>
            <a:pPr indent="-228600" lvl="1" marL="685800" rtl="0" algn="l">
              <a:lnSpc>
                <a:spcPct val="90000"/>
              </a:lnSpc>
              <a:spcBef>
                <a:spcPts val="500"/>
              </a:spcBef>
              <a:spcAft>
                <a:spcPts val="0"/>
              </a:spcAft>
              <a:buClr>
                <a:srgbClr val="45515E"/>
              </a:buClr>
              <a:buSzPts val="2400"/>
              <a:buChar char="o"/>
            </a:pPr>
            <a:r>
              <a:rPr lang="en-US"/>
              <a:t>twin to twin transfusion</a:t>
            </a:r>
            <a:endParaRPr/>
          </a:p>
          <a:p>
            <a:pPr indent="-228600" lvl="0" marL="228600" rtl="0" algn="l">
              <a:lnSpc>
                <a:spcPct val="90000"/>
              </a:lnSpc>
              <a:spcBef>
                <a:spcPts val="1000"/>
              </a:spcBef>
              <a:spcAft>
                <a:spcPts val="0"/>
              </a:spcAft>
              <a:buClr>
                <a:srgbClr val="45515E"/>
              </a:buClr>
              <a:buSzPts val="2800"/>
              <a:buChar char="❖"/>
            </a:pPr>
            <a:r>
              <a:rPr lang="en-US"/>
              <a:t>What are the finding on ultrasound for this complication ? </a:t>
            </a:r>
            <a:endParaRPr/>
          </a:p>
          <a:p>
            <a:pPr indent="-228600" lvl="1" marL="685800" rtl="0" algn="l">
              <a:lnSpc>
                <a:spcPct val="90000"/>
              </a:lnSpc>
              <a:spcBef>
                <a:spcPts val="500"/>
              </a:spcBef>
              <a:spcAft>
                <a:spcPts val="0"/>
              </a:spcAft>
              <a:buClr>
                <a:srgbClr val="45515E"/>
              </a:buClr>
              <a:buSzPts val="2400"/>
              <a:buChar char="o"/>
            </a:pPr>
            <a:r>
              <a:rPr lang="en-US"/>
              <a:t>a) single placenta         </a:t>
            </a:r>
            <a:endParaRPr/>
          </a:p>
          <a:p>
            <a:pPr indent="-228600" lvl="1" marL="685800" rtl="0" algn="l">
              <a:lnSpc>
                <a:spcPct val="90000"/>
              </a:lnSpc>
              <a:spcBef>
                <a:spcPts val="500"/>
              </a:spcBef>
              <a:spcAft>
                <a:spcPts val="0"/>
              </a:spcAft>
              <a:buClr>
                <a:srgbClr val="45515E"/>
              </a:buClr>
              <a:buSzPts val="2400"/>
              <a:buChar char="o"/>
            </a:pPr>
            <a:r>
              <a:rPr lang="en-US"/>
              <a:t>b) sex concordance</a:t>
            </a:r>
            <a:endParaRPr/>
          </a:p>
          <a:p>
            <a:pPr indent="-228600" lvl="1" marL="685800" rtl="0" algn="l">
              <a:lnSpc>
                <a:spcPct val="90000"/>
              </a:lnSpc>
              <a:spcBef>
                <a:spcPts val="500"/>
              </a:spcBef>
              <a:spcAft>
                <a:spcPts val="0"/>
              </a:spcAft>
              <a:buClr>
                <a:srgbClr val="45515E"/>
              </a:buClr>
              <a:buSzPts val="2400"/>
              <a:buChar char="o"/>
            </a:pPr>
            <a:r>
              <a:rPr lang="en-US"/>
              <a:t>c) growth discordance   </a:t>
            </a:r>
            <a:endParaRPr/>
          </a:p>
          <a:p>
            <a:pPr indent="-228600" lvl="1" marL="685800" rtl="0" algn="l">
              <a:lnSpc>
                <a:spcPct val="90000"/>
              </a:lnSpc>
              <a:spcBef>
                <a:spcPts val="500"/>
              </a:spcBef>
              <a:spcAft>
                <a:spcPts val="0"/>
              </a:spcAft>
              <a:buClr>
                <a:srgbClr val="45515E"/>
              </a:buClr>
              <a:buSzPts val="2400"/>
              <a:buChar char="o"/>
            </a:pPr>
            <a:r>
              <a:rPr lang="en-US"/>
              <a:t>d) discrepancy in amniotic fluid                      </a:t>
            </a:r>
            <a:endParaRPr/>
          </a:p>
          <a:p>
            <a:pPr indent="-228600" lvl="1" marL="685800" rtl="0" algn="l">
              <a:lnSpc>
                <a:spcPct val="90000"/>
              </a:lnSpc>
              <a:spcBef>
                <a:spcPts val="500"/>
              </a:spcBef>
              <a:spcAft>
                <a:spcPts val="0"/>
              </a:spcAft>
              <a:buClr>
                <a:srgbClr val="45515E"/>
              </a:buClr>
              <a:buSzPts val="2400"/>
              <a:buChar char="o"/>
            </a:pPr>
            <a:r>
              <a:rPr lang="en-US"/>
              <a:t>e)one fetus will be hydropic  </a:t>
            </a:r>
            <a:endParaRPr/>
          </a:p>
          <a:p>
            <a:pPr indent="-228600" lvl="1" marL="685800" rtl="0" algn="l">
              <a:lnSpc>
                <a:spcPct val="90000"/>
              </a:lnSpc>
              <a:spcBef>
                <a:spcPts val="500"/>
              </a:spcBef>
              <a:spcAft>
                <a:spcPts val="0"/>
              </a:spcAft>
              <a:buClr>
                <a:srgbClr val="45515E"/>
              </a:buClr>
              <a:buSzPts val="2400"/>
              <a:buChar char="o"/>
            </a:pPr>
            <a:r>
              <a:rPr lang="en-US"/>
              <a:t>f) abnormal umbilical artery Doppler </a:t>
            </a:r>
            <a:endParaRPr/>
          </a:p>
          <a:p>
            <a:pPr indent="-50800" lvl="0" marL="228600" rtl="0" algn="l">
              <a:lnSpc>
                <a:spcPct val="90000"/>
              </a:lnSpc>
              <a:spcBef>
                <a:spcPts val="1000"/>
              </a:spcBef>
              <a:spcAft>
                <a:spcPts val="0"/>
              </a:spcAft>
              <a:buClr>
                <a:srgbClr val="45515E"/>
              </a:buClr>
              <a:buSzPts val="2800"/>
              <a:buNone/>
            </a:pPr>
            <a:r>
              <a:t/>
            </a:r>
            <a:endParaRPr/>
          </a:p>
        </p:txBody>
      </p:sp>
      <p:pic>
        <p:nvPicPr>
          <p:cNvPr descr="Picture 2" id="3800" name="Google Shape;3800;p434"/>
          <p:cNvPicPr preferRelativeResize="0"/>
          <p:nvPr/>
        </p:nvPicPr>
        <p:blipFill rotWithShape="1">
          <a:blip r:embed="rId3">
            <a:alphaModFix/>
          </a:blip>
          <a:srcRect b="0" l="0" r="0" t="0"/>
          <a:stretch/>
        </p:blipFill>
        <p:spPr>
          <a:xfrm>
            <a:off x="8721257" y="3004383"/>
            <a:ext cx="2632543" cy="2893913"/>
          </a:xfrm>
          <a:prstGeom prst="rect">
            <a:avLst/>
          </a:prstGeom>
          <a:noFill/>
          <a:ln>
            <a:noFill/>
          </a:ln>
          <a:effectLst>
            <a:outerShdw blurRad="292100" rotWithShape="0" dir="2700000" dist="139700">
              <a:srgbClr val="333333">
                <a:alpha val="64705"/>
              </a:srgbClr>
            </a:outerShdw>
          </a:effectLst>
        </p:spPr>
      </p:pic>
    </p:spTree>
  </p:cSld>
  <p:clrMapOvr>
    <a:masterClrMapping/>
  </p:clrMapOvr>
</p:sld>
</file>

<file path=ppt/slides/slide5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4" name="Shape 3804"/>
        <p:cNvGrpSpPr/>
        <p:nvPr/>
      </p:nvGrpSpPr>
      <p:grpSpPr>
        <a:xfrm>
          <a:off x="0" y="0"/>
          <a:ext cx="0" cy="0"/>
          <a:chOff x="0" y="0"/>
          <a:chExt cx="0" cy="0"/>
        </a:xfrm>
      </p:grpSpPr>
      <p:sp>
        <p:nvSpPr>
          <p:cNvPr id="3805" name="Google Shape;3805;p43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45515E"/>
              </a:buClr>
              <a:buSzPts val="6000"/>
              <a:buFont typeface="Calibri"/>
              <a:buNone/>
            </a:pPr>
            <a:r>
              <a:rPr lang="en-US" sz="6000"/>
              <a:t>Aberrant</a:t>
            </a:r>
            <a:r>
              <a:rPr lang="en-US" sz="3200"/>
              <a:t> </a:t>
            </a:r>
            <a:r>
              <a:rPr lang="en-US" sz="6000"/>
              <a:t>liquor</a:t>
            </a:r>
            <a:endParaRPr/>
          </a:p>
        </p:txBody>
      </p:sp>
    </p:spTree>
  </p:cSld>
  <p:clrMapOvr>
    <a:masterClrMapping/>
  </p:clrMapOvr>
</p:sld>
</file>

<file path=ppt/slides/slide5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0" name="Shape 3810"/>
        <p:cNvGrpSpPr/>
        <p:nvPr/>
      </p:nvGrpSpPr>
      <p:grpSpPr>
        <a:xfrm>
          <a:off x="0" y="0"/>
          <a:ext cx="0" cy="0"/>
          <a:chOff x="0" y="0"/>
          <a:chExt cx="0" cy="0"/>
        </a:xfrm>
      </p:grpSpPr>
      <p:pic>
        <p:nvPicPr>
          <p:cNvPr id="3811" name="Google Shape;3811;g763c33146ff5864b_14"/>
          <p:cNvPicPr preferRelativeResize="0"/>
          <p:nvPr/>
        </p:nvPicPr>
        <p:blipFill>
          <a:blip r:embed="rId3">
            <a:alphaModFix/>
          </a:blip>
          <a:stretch>
            <a:fillRect/>
          </a:stretch>
        </p:blipFill>
        <p:spPr>
          <a:xfrm>
            <a:off x="152400" y="152400"/>
            <a:ext cx="11534769" cy="6553201"/>
          </a:xfrm>
          <a:prstGeom prst="rect">
            <a:avLst/>
          </a:prstGeom>
          <a:noFill/>
          <a:ln>
            <a:noFill/>
          </a:ln>
        </p:spPr>
      </p:pic>
    </p:spTree>
  </p:cSld>
  <p:clrMapOvr>
    <a:masterClrMapping/>
  </p:clrMapOvr>
</p:sld>
</file>

<file path=ppt/slides/slide5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5" name="Shape 3815"/>
        <p:cNvGrpSpPr/>
        <p:nvPr/>
      </p:nvGrpSpPr>
      <p:grpSpPr>
        <a:xfrm>
          <a:off x="0" y="0"/>
          <a:ext cx="0" cy="0"/>
          <a:chOff x="0" y="0"/>
          <a:chExt cx="0" cy="0"/>
        </a:xfrm>
      </p:grpSpPr>
      <p:sp>
        <p:nvSpPr>
          <p:cNvPr id="3816" name="Google Shape;3816;p436"/>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1    </a:t>
            </a:r>
            <a:endParaRPr/>
          </a:p>
        </p:txBody>
      </p:sp>
      <p:sp>
        <p:nvSpPr>
          <p:cNvPr id="3817" name="Google Shape;3817;p436"/>
          <p:cNvSpPr txBox="1"/>
          <p:nvPr>
            <p:ph idx="1" type="body"/>
          </p:nvPr>
        </p:nvSpPr>
        <p:spPr>
          <a:xfrm>
            <a:off x="838200" y="1305026"/>
            <a:ext cx="10515600" cy="4871938"/>
          </a:xfrm>
          <a:prstGeom prst="rect">
            <a:avLst/>
          </a:prstGeom>
          <a:noFill/>
          <a:ln>
            <a:noFill/>
          </a:ln>
        </p:spPr>
        <p:txBody>
          <a:bodyPr anchorCtr="0" anchor="t" bIns="45700" lIns="91425" spcFirstLastPara="1" rIns="91425" wrap="square" tIns="45700">
            <a:normAutofit fontScale="92500" lnSpcReduction="10000"/>
          </a:bodyPr>
          <a:lstStyle/>
          <a:p>
            <a:pPr indent="-228600" lvl="0" marL="228600" rtl="0" algn="l">
              <a:lnSpc>
                <a:spcPct val="90000"/>
              </a:lnSpc>
              <a:spcBef>
                <a:spcPts val="0"/>
              </a:spcBef>
              <a:spcAft>
                <a:spcPts val="0"/>
              </a:spcAft>
              <a:buClr>
                <a:srgbClr val="45515E"/>
              </a:buClr>
              <a:buSzPct val="100000"/>
              <a:buChar char="❖"/>
            </a:pPr>
            <a:r>
              <a:rPr lang="en-US"/>
              <a:t>What you see and diagnosis ? </a:t>
            </a:r>
            <a:endParaRPr/>
          </a:p>
          <a:p>
            <a:pPr indent="-228600" lvl="1" marL="685800" rtl="0" algn="l">
              <a:lnSpc>
                <a:spcPct val="90000"/>
              </a:lnSpc>
              <a:spcBef>
                <a:spcPts val="500"/>
              </a:spcBef>
              <a:spcAft>
                <a:spcPts val="0"/>
              </a:spcAft>
              <a:buClr>
                <a:srgbClr val="45515E"/>
              </a:buClr>
              <a:buSzPct val="100000"/>
              <a:buChar char="o"/>
            </a:pPr>
            <a:r>
              <a:rPr lang="en-US"/>
              <a:t>Single deepest pocket less than 2 , oligohydramnios </a:t>
            </a:r>
            <a:endParaRPr/>
          </a:p>
          <a:p>
            <a:pPr indent="-228600" lvl="0" marL="228600" rtl="0" algn="l">
              <a:lnSpc>
                <a:spcPct val="90000"/>
              </a:lnSpc>
              <a:spcBef>
                <a:spcPts val="1000"/>
              </a:spcBef>
              <a:spcAft>
                <a:spcPts val="0"/>
              </a:spcAft>
              <a:buClr>
                <a:srgbClr val="45515E"/>
              </a:buClr>
              <a:buSzPct val="100000"/>
              <a:buChar char="❖"/>
            </a:pPr>
            <a:r>
              <a:rPr lang="en-US"/>
              <a:t> One single important  finding  during abdominal examination ?</a:t>
            </a:r>
            <a:endParaRPr/>
          </a:p>
          <a:p>
            <a:pPr indent="-228600" lvl="1" marL="685800" rtl="0" algn="l">
              <a:lnSpc>
                <a:spcPct val="90000"/>
              </a:lnSpc>
              <a:spcBef>
                <a:spcPts val="500"/>
              </a:spcBef>
              <a:spcAft>
                <a:spcPts val="0"/>
              </a:spcAft>
              <a:buClr>
                <a:srgbClr val="45515E"/>
              </a:buClr>
              <a:buSzPct val="100000"/>
              <a:buChar char="o"/>
            </a:pPr>
            <a:r>
              <a:rPr lang="en-US"/>
              <a:t>decrease fetal movement or small uterus   </a:t>
            </a:r>
            <a:endParaRPr/>
          </a:p>
          <a:p>
            <a:pPr indent="-228600" lvl="1" marL="685800" rtl="0" algn="l">
              <a:lnSpc>
                <a:spcPct val="90000"/>
              </a:lnSpc>
              <a:spcBef>
                <a:spcPts val="500"/>
              </a:spcBef>
              <a:spcAft>
                <a:spcPts val="0"/>
              </a:spcAft>
              <a:buClr>
                <a:srgbClr val="45515E"/>
              </a:buClr>
              <a:buSzPct val="100000"/>
              <a:buChar char="o"/>
            </a:pPr>
            <a:r>
              <a:rPr lang="en-US"/>
              <a:t>SF-height (less 3 cm than GA)</a:t>
            </a:r>
            <a:endParaRPr/>
          </a:p>
          <a:p>
            <a:pPr indent="-228600" lvl="0" marL="228600" rtl="0" algn="l">
              <a:lnSpc>
                <a:spcPct val="90000"/>
              </a:lnSpc>
              <a:spcBef>
                <a:spcPts val="1000"/>
              </a:spcBef>
              <a:spcAft>
                <a:spcPts val="0"/>
              </a:spcAft>
              <a:buClr>
                <a:srgbClr val="45515E"/>
              </a:buClr>
              <a:buSzPct val="100000"/>
              <a:buChar char="❖"/>
            </a:pPr>
            <a:r>
              <a:rPr lang="en-US"/>
              <a:t>3-  causes for this condition ? </a:t>
            </a:r>
            <a:endParaRPr/>
          </a:p>
          <a:p>
            <a:pPr indent="-228600" lvl="1" marL="685800" rtl="0" algn="l">
              <a:lnSpc>
                <a:spcPct val="90000"/>
              </a:lnSpc>
              <a:spcBef>
                <a:spcPts val="500"/>
              </a:spcBef>
              <a:spcAft>
                <a:spcPts val="0"/>
              </a:spcAft>
              <a:buClr>
                <a:srgbClr val="45515E"/>
              </a:buClr>
              <a:buSzPct val="100000"/>
              <a:buChar char="o"/>
            </a:pPr>
            <a:r>
              <a:rPr lang="en-US"/>
              <a:t>RENAL AGENESIS, URETHRAL OBESTRACTION, IUGR, ACEI</a:t>
            </a:r>
            <a:endParaRPr/>
          </a:p>
          <a:p>
            <a:pPr indent="-228600" lvl="0" marL="228600" rtl="0" algn="l">
              <a:lnSpc>
                <a:spcPct val="90000"/>
              </a:lnSpc>
              <a:spcBef>
                <a:spcPts val="1000"/>
              </a:spcBef>
              <a:spcAft>
                <a:spcPts val="0"/>
              </a:spcAft>
              <a:buClr>
                <a:srgbClr val="45515E"/>
              </a:buClr>
              <a:buSzPct val="100000"/>
              <a:buChar char="❖"/>
            </a:pPr>
            <a:r>
              <a:rPr lang="en-US"/>
              <a:t>Clinical importance for amniotic fluid ? </a:t>
            </a:r>
            <a:endParaRPr/>
          </a:p>
          <a:p>
            <a:pPr indent="-228600" lvl="1" marL="685800" rtl="0" algn="l">
              <a:lnSpc>
                <a:spcPct val="90000"/>
              </a:lnSpc>
              <a:spcBef>
                <a:spcPts val="500"/>
              </a:spcBef>
              <a:spcAft>
                <a:spcPts val="0"/>
              </a:spcAft>
              <a:buClr>
                <a:srgbClr val="45515E"/>
              </a:buClr>
              <a:buSzPct val="100000"/>
              <a:buChar char="o"/>
            </a:pPr>
            <a:r>
              <a:rPr lang="en-US"/>
              <a:t>Screening of fetal malformation</a:t>
            </a:r>
            <a:endParaRPr/>
          </a:p>
          <a:p>
            <a:pPr indent="-228600" lvl="1" marL="685800" rtl="0" algn="l">
              <a:lnSpc>
                <a:spcPct val="90000"/>
              </a:lnSpc>
              <a:spcBef>
                <a:spcPts val="500"/>
              </a:spcBef>
              <a:spcAft>
                <a:spcPts val="0"/>
              </a:spcAft>
              <a:buClr>
                <a:srgbClr val="45515E"/>
              </a:buClr>
              <a:buSzPct val="100000"/>
              <a:buChar char="o"/>
            </a:pPr>
            <a:r>
              <a:rPr lang="en-US"/>
              <a:t>genetic testing</a:t>
            </a:r>
            <a:endParaRPr/>
          </a:p>
          <a:p>
            <a:pPr indent="-228600" lvl="1" marL="685800" rtl="0" algn="l">
              <a:lnSpc>
                <a:spcPct val="90000"/>
              </a:lnSpc>
              <a:spcBef>
                <a:spcPts val="500"/>
              </a:spcBef>
              <a:spcAft>
                <a:spcPts val="0"/>
              </a:spcAft>
              <a:buClr>
                <a:srgbClr val="45515E"/>
              </a:buClr>
              <a:buSzPct val="100000"/>
              <a:buChar char="o"/>
            </a:pPr>
            <a:r>
              <a:rPr lang="en-US"/>
              <a:t>Assessment of fetal well-being .</a:t>
            </a:r>
            <a:endParaRPr/>
          </a:p>
          <a:p>
            <a:pPr indent="-228600" lvl="1" marL="685800" rtl="0" algn="l">
              <a:lnSpc>
                <a:spcPct val="90000"/>
              </a:lnSpc>
              <a:spcBef>
                <a:spcPts val="500"/>
              </a:spcBef>
              <a:spcAft>
                <a:spcPts val="0"/>
              </a:spcAft>
              <a:buClr>
                <a:srgbClr val="45515E"/>
              </a:buClr>
              <a:buSzPct val="100000"/>
              <a:buChar char="o"/>
            </a:pPr>
            <a:r>
              <a:rPr lang="en-US"/>
              <a:t>Diagnosis of PROM (fern test )</a:t>
            </a:r>
            <a:endParaRPr/>
          </a:p>
          <a:p>
            <a:pPr indent="-228600" lvl="1" marL="685800" rtl="0" algn="l">
              <a:lnSpc>
                <a:spcPct val="90000"/>
              </a:lnSpc>
              <a:spcBef>
                <a:spcPts val="500"/>
              </a:spcBef>
              <a:spcAft>
                <a:spcPts val="0"/>
              </a:spcAft>
              <a:buClr>
                <a:srgbClr val="45515E"/>
              </a:buClr>
              <a:buSzPct val="100000"/>
              <a:buChar char="o"/>
            </a:pPr>
            <a:r>
              <a:rPr lang="en-US"/>
              <a:t>Assessment of fetal lung maturity </a:t>
            </a:r>
            <a:endParaRPr/>
          </a:p>
        </p:txBody>
      </p:sp>
      <p:grpSp>
        <p:nvGrpSpPr>
          <p:cNvPr id="3818" name="Google Shape;3818;p436"/>
          <p:cNvGrpSpPr/>
          <p:nvPr/>
        </p:nvGrpSpPr>
        <p:grpSpPr>
          <a:xfrm>
            <a:off x="8463987" y="2611039"/>
            <a:ext cx="2889813" cy="2941935"/>
            <a:chOff x="7959208" y="1302544"/>
            <a:chExt cx="3496673" cy="3559742"/>
          </a:xfrm>
        </p:grpSpPr>
        <p:pic>
          <p:nvPicPr>
            <p:cNvPr descr="عنصر نائب للمحتوى 3" id="3819" name="Google Shape;3819;p436"/>
            <p:cNvPicPr preferRelativeResize="0"/>
            <p:nvPr/>
          </p:nvPicPr>
          <p:blipFill rotWithShape="1">
            <a:blip r:embed="rId3">
              <a:alphaModFix/>
            </a:blip>
            <a:srcRect b="0" l="0" r="0" t="0"/>
            <a:stretch/>
          </p:blipFill>
          <p:spPr>
            <a:xfrm>
              <a:off x="7959208" y="1302544"/>
              <a:ext cx="3496673" cy="3559742"/>
            </a:xfrm>
            <a:prstGeom prst="rect">
              <a:avLst/>
            </a:prstGeom>
            <a:noFill/>
            <a:ln>
              <a:noFill/>
            </a:ln>
          </p:spPr>
        </p:pic>
        <p:sp>
          <p:nvSpPr>
            <p:cNvPr id="3820" name="Google Shape;3820;p436"/>
            <p:cNvSpPr txBox="1"/>
            <p:nvPr/>
          </p:nvSpPr>
          <p:spPr>
            <a:xfrm>
              <a:off x="8404860" y="2244191"/>
              <a:ext cx="679419" cy="461665"/>
            </a:xfrm>
            <a:prstGeom prst="rect">
              <a:avLst/>
            </a:prstGeom>
            <a:noFill/>
            <a:ln>
              <a:noFill/>
            </a:ln>
          </p:spPr>
          <p:txBody>
            <a:bodyPr anchorCtr="0" anchor="t" bIns="45700" lIns="45700" spcFirstLastPara="1" rIns="45700" wrap="square" tIns="45700">
              <a:spAutoFit/>
            </a:bodyPr>
            <a:lstStyle/>
            <a:p>
              <a:pPr indent="0" lvl="0" marL="0" marR="0" rtl="0" algn="l">
                <a:spcBef>
                  <a:spcPts val="0"/>
                </a:spcBef>
                <a:spcAft>
                  <a:spcPts val="0"/>
                </a:spcAft>
                <a:buNone/>
              </a:pPr>
              <a:r>
                <a:rPr lang="en-US" sz="2400">
                  <a:solidFill>
                    <a:srgbClr val="FF0000"/>
                  </a:solidFill>
                  <a:latin typeface="Calibri"/>
                  <a:ea typeface="Calibri"/>
                  <a:cs typeface="Calibri"/>
                  <a:sym typeface="Calibri"/>
                </a:rPr>
                <a:t>1.2</a:t>
              </a:r>
              <a:endParaRPr/>
            </a:p>
          </p:txBody>
        </p:sp>
      </p:grpSp>
    </p:spTree>
  </p:cSld>
  <p:clrMapOvr>
    <a:masterClrMapping/>
  </p:clrMapOvr>
</p:sld>
</file>

<file path=ppt/slides/slide5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4" name="Shape 3824"/>
        <p:cNvGrpSpPr/>
        <p:nvPr/>
      </p:nvGrpSpPr>
      <p:grpSpPr>
        <a:xfrm>
          <a:off x="0" y="0"/>
          <a:ext cx="0" cy="0"/>
          <a:chOff x="0" y="0"/>
          <a:chExt cx="0" cy="0"/>
        </a:xfrm>
      </p:grpSpPr>
      <p:sp>
        <p:nvSpPr>
          <p:cNvPr id="3825" name="Google Shape;3825;p437"/>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45515E"/>
              </a:buClr>
              <a:buSzPts val="6000"/>
              <a:buFont typeface="Calibri"/>
              <a:buNone/>
            </a:pPr>
            <a:r>
              <a:rPr lang="en-US"/>
              <a:t>Induction of labor</a:t>
            </a:r>
            <a:endParaRPr/>
          </a:p>
        </p:txBody>
      </p:sp>
    </p:spTree>
  </p:cSld>
  <p:clrMapOvr>
    <a:masterClrMapping/>
  </p:clrMapOvr>
</p:sld>
</file>

<file path=ppt/slides/slide5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9" name="Shape 3829"/>
        <p:cNvGrpSpPr/>
        <p:nvPr/>
      </p:nvGrpSpPr>
      <p:grpSpPr>
        <a:xfrm>
          <a:off x="0" y="0"/>
          <a:ext cx="0" cy="0"/>
          <a:chOff x="0" y="0"/>
          <a:chExt cx="0" cy="0"/>
        </a:xfrm>
      </p:grpSpPr>
      <p:sp>
        <p:nvSpPr>
          <p:cNvPr id="3830" name="Google Shape;3830;p438"/>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1    </a:t>
            </a:r>
            <a:endParaRPr/>
          </a:p>
        </p:txBody>
      </p:sp>
      <p:sp>
        <p:nvSpPr>
          <p:cNvPr id="3831" name="Google Shape;3831;p438"/>
          <p:cNvSpPr txBox="1"/>
          <p:nvPr>
            <p:ph idx="1" type="body"/>
          </p:nvPr>
        </p:nvSpPr>
        <p:spPr>
          <a:xfrm>
            <a:off x="838200" y="1305026"/>
            <a:ext cx="10515600" cy="4871938"/>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rgbClr val="45515E"/>
              </a:buClr>
              <a:buSzPts val="2800"/>
              <a:buNone/>
            </a:pPr>
            <a:r>
              <a:rPr lang="en-US"/>
              <a:t>33-week pregnant female came with vaginal discharge.</a:t>
            </a:r>
            <a:endParaRPr/>
          </a:p>
          <a:p>
            <a:pPr indent="-228600" lvl="0" marL="228600" rtl="0" algn="l">
              <a:lnSpc>
                <a:spcPct val="90000"/>
              </a:lnSpc>
              <a:spcBef>
                <a:spcPts val="1000"/>
              </a:spcBef>
              <a:spcAft>
                <a:spcPts val="0"/>
              </a:spcAft>
              <a:buClr>
                <a:srgbClr val="45515E"/>
              </a:buClr>
              <a:buSzPts val="2800"/>
              <a:buChar char="❖"/>
            </a:pPr>
            <a:r>
              <a:rPr lang="en-US"/>
              <a:t>What relevant points on history ? </a:t>
            </a:r>
            <a:endParaRPr/>
          </a:p>
          <a:p>
            <a:pPr indent="-228600" lvl="1" marL="685800" rtl="0" algn="l">
              <a:lnSpc>
                <a:spcPct val="90000"/>
              </a:lnSpc>
              <a:spcBef>
                <a:spcPts val="500"/>
              </a:spcBef>
              <a:spcAft>
                <a:spcPts val="0"/>
              </a:spcAft>
              <a:buClr>
                <a:srgbClr val="45515E"/>
              </a:buClr>
              <a:buSzPts val="2400"/>
              <a:buChar char="o"/>
            </a:pPr>
            <a:r>
              <a:rPr lang="en-US"/>
              <a:t>Onset, amount , color, odor, soaking clothes or not, bloody.</a:t>
            </a:r>
            <a:endParaRPr/>
          </a:p>
          <a:p>
            <a:pPr indent="-228600" lvl="1" marL="685800" rtl="0" algn="l">
              <a:lnSpc>
                <a:spcPct val="90000"/>
              </a:lnSpc>
              <a:spcBef>
                <a:spcPts val="500"/>
              </a:spcBef>
              <a:spcAft>
                <a:spcPts val="0"/>
              </a:spcAft>
              <a:buClr>
                <a:srgbClr val="45515E"/>
              </a:buClr>
              <a:buSzPts val="2400"/>
              <a:buChar char="o"/>
            </a:pPr>
            <a:r>
              <a:rPr lang="en-US"/>
              <a:t>Hx of previous PPROM or PTL or Fx </a:t>
            </a:r>
            <a:endParaRPr/>
          </a:p>
          <a:p>
            <a:pPr indent="-228600" lvl="1" marL="685800" rtl="0" algn="l">
              <a:lnSpc>
                <a:spcPct val="90000"/>
              </a:lnSpc>
              <a:spcBef>
                <a:spcPts val="500"/>
              </a:spcBef>
              <a:spcAft>
                <a:spcPts val="0"/>
              </a:spcAft>
              <a:buClr>
                <a:srgbClr val="45515E"/>
              </a:buClr>
              <a:buSzPts val="2400"/>
              <a:buChar char="o"/>
            </a:pPr>
            <a:r>
              <a:rPr lang="en-US"/>
              <a:t>If association of abdominal pain and contraction (labor pain?)</a:t>
            </a:r>
            <a:endParaRPr/>
          </a:p>
          <a:p>
            <a:pPr indent="-228600" lvl="1" marL="685800" rtl="0" algn="l">
              <a:lnSpc>
                <a:spcPct val="90000"/>
              </a:lnSpc>
              <a:spcBef>
                <a:spcPts val="500"/>
              </a:spcBef>
              <a:spcAft>
                <a:spcPts val="0"/>
              </a:spcAft>
              <a:buClr>
                <a:srgbClr val="45515E"/>
              </a:buClr>
              <a:buSzPts val="2400"/>
              <a:buChar char="o"/>
            </a:pPr>
            <a:r>
              <a:rPr lang="en-US"/>
              <a:t>Previous data to confirm GA and CTG data</a:t>
            </a:r>
            <a:endParaRPr/>
          </a:p>
          <a:p>
            <a:pPr indent="-228600" lvl="1" marL="685800" rtl="0" algn="l">
              <a:lnSpc>
                <a:spcPct val="90000"/>
              </a:lnSpc>
              <a:spcBef>
                <a:spcPts val="500"/>
              </a:spcBef>
              <a:spcAft>
                <a:spcPts val="0"/>
              </a:spcAft>
              <a:buClr>
                <a:srgbClr val="45515E"/>
              </a:buClr>
              <a:buSzPts val="2400"/>
              <a:buChar char="o"/>
            </a:pPr>
            <a:r>
              <a:rPr lang="en-US"/>
              <a:t>Fetal movement</a:t>
            </a:r>
            <a:endParaRPr/>
          </a:p>
          <a:p>
            <a:pPr indent="-228600" lvl="1" marL="685800" rtl="0" algn="l">
              <a:lnSpc>
                <a:spcPct val="90000"/>
              </a:lnSpc>
              <a:spcBef>
                <a:spcPts val="500"/>
              </a:spcBef>
              <a:spcAft>
                <a:spcPts val="0"/>
              </a:spcAft>
              <a:buClr>
                <a:srgbClr val="45515E"/>
              </a:buClr>
              <a:buSzPts val="2400"/>
              <a:buChar char="o"/>
            </a:pPr>
            <a:r>
              <a:rPr lang="en-US"/>
              <a:t>Past medical (genital tract infection) and past surgical</a:t>
            </a:r>
            <a:endParaRPr/>
          </a:p>
          <a:p>
            <a:pPr indent="-228600" lvl="1" marL="685800" rtl="0" algn="l">
              <a:lnSpc>
                <a:spcPct val="90000"/>
              </a:lnSpc>
              <a:spcBef>
                <a:spcPts val="500"/>
              </a:spcBef>
              <a:spcAft>
                <a:spcPts val="0"/>
              </a:spcAft>
              <a:buClr>
                <a:srgbClr val="45515E"/>
              </a:buClr>
              <a:buSzPts val="2400"/>
              <a:buChar char="o"/>
            </a:pPr>
            <a:r>
              <a:rPr lang="en-US"/>
              <a:t>Hx of smoking</a:t>
            </a:r>
            <a:endParaRPr/>
          </a:p>
          <a:p>
            <a:pPr indent="-228600" lvl="0" marL="228600" rtl="0" algn="l">
              <a:lnSpc>
                <a:spcPct val="90000"/>
              </a:lnSpc>
              <a:spcBef>
                <a:spcPts val="1000"/>
              </a:spcBef>
              <a:spcAft>
                <a:spcPts val="0"/>
              </a:spcAft>
              <a:buClr>
                <a:srgbClr val="45515E"/>
              </a:buClr>
              <a:buSzPts val="2800"/>
              <a:buChar char="❖"/>
            </a:pPr>
            <a:r>
              <a:rPr lang="en-US"/>
              <a:t>What is the impotent points on examination ? </a:t>
            </a:r>
            <a:endParaRPr/>
          </a:p>
          <a:p>
            <a:pPr indent="-228600" lvl="1" marL="685800" rtl="0" algn="l">
              <a:lnSpc>
                <a:spcPct val="90000"/>
              </a:lnSpc>
              <a:spcBef>
                <a:spcPts val="500"/>
              </a:spcBef>
              <a:spcAft>
                <a:spcPts val="0"/>
              </a:spcAft>
              <a:buClr>
                <a:srgbClr val="45515E"/>
              </a:buClr>
              <a:buSzPts val="2400"/>
              <a:buChar char="o"/>
            </a:pPr>
            <a:r>
              <a:rPr lang="en-US"/>
              <a:t>Vital sign and general look, obs examination (SFH, lie, presentation … ), Sterile speculum exam: Cervix (open or closed) pooling sign on posterior fornix.</a:t>
            </a:r>
            <a:endParaRPr/>
          </a:p>
          <a:p>
            <a:pPr indent="-50800" lvl="0" marL="228600" rtl="0" algn="l">
              <a:lnSpc>
                <a:spcPct val="90000"/>
              </a:lnSpc>
              <a:spcBef>
                <a:spcPts val="1000"/>
              </a:spcBef>
              <a:spcAft>
                <a:spcPts val="0"/>
              </a:spcAft>
              <a:buClr>
                <a:srgbClr val="45515E"/>
              </a:buClr>
              <a:buSzPts val="2800"/>
              <a:buNone/>
            </a:pPr>
            <a:r>
              <a:t/>
            </a:r>
            <a:endParaRPr/>
          </a:p>
        </p:txBody>
      </p:sp>
    </p:spTree>
  </p:cSld>
  <p:clrMapOvr>
    <a:masterClrMapping/>
  </p:clrMapOvr>
</p:sld>
</file>

<file path=ppt/slides/slide5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5" name="Shape 3835"/>
        <p:cNvGrpSpPr/>
        <p:nvPr/>
      </p:nvGrpSpPr>
      <p:grpSpPr>
        <a:xfrm>
          <a:off x="0" y="0"/>
          <a:ext cx="0" cy="0"/>
          <a:chOff x="0" y="0"/>
          <a:chExt cx="0" cy="0"/>
        </a:xfrm>
      </p:grpSpPr>
      <p:sp>
        <p:nvSpPr>
          <p:cNvPr id="3836" name="Google Shape;3836;p439"/>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1    </a:t>
            </a:r>
            <a:endParaRPr/>
          </a:p>
        </p:txBody>
      </p:sp>
      <p:sp>
        <p:nvSpPr>
          <p:cNvPr id="3837" name="Google Shape;3837;p439"/>
          <p:cNvSpPr txBox="1"/>
          <p:nvPr>
            <p:ph idx="1" type="body"/>
          </p:nvPr>
        </p:nvSpPr>
        <p:spPr>
          <a:xfrm>
            <a:off x="838200" y="1305026"/>
            <a:ext cx="10515600" cy="48719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800"/>
              <a:buChar char="❖"/>
            </a:pPr>
            <a:r>
              <a:rPr lang="en-US"/>
              <a:t>If you found on examination pooling sign and closed cervix what is your diagnosis? </a:t>
            </a:r>
            <a:endParaRPr/>
          </a:p>
          <a:p>
            <a:pPr indent="-228600" lvl="1" marL="685800" rtl="0" algn="l">
              <a:lnSpc>
                <a:spcPct val="90000"/>
              </a:lnSpc>
              <a:spcBef>
                <a:spcPts val="500"/>
              </a:spcBef>
              <a:spcAft>
                <a:spcPts val="0"/>
              </a:spcAft>
              <a:buClr>
                <a:srgbClr val="45515E"/>
              </a:buClr>
              <a:buSzPts val="2400"/>
              <a:buChar char="o"/>
            </a:pPr>
            <a:r>
              <a:rPr lang="en-US"/>
              <a:t>preterm premature rupture of membrane </a:t>
            </a:r>
            <a:endParaRPr/>
          </a:p>
          <a:p>
            <a:pPr indent="-228600" lvl="0" marL="228600" rtl="0" algn="l">
              <a:lnSpc>
                <a:spcPct val="90000"/>
              </a:lnSpc>
              <a:spcBef>
                <a:spcPts val="1000"/>
              </a:spcBef>
              <a:spcAft>
                <a:spcPts val="0"/>
              </a:spcAft>
              <a:buClr>
                <a:srgbClr val="45515E"/>
              </a:buClr>
              <a:buSzPts val="2800"/>
              <a:buChar char="❖"/>
            </a:pPr>
            <a:r>
              <a:rPr lang="en-US"/>
              <a:t>What is your management ?</a:t>
            </a:r>
            <a:endParaRPr/>
          </a:p>
          <a:p>
            <a:pPr indent="-228600" lvl="1" marL="685800" rtl="0" algn="l">
              <a:lnSpc>
                <a:spcPct val="90000"/>
              </a:lnSpc>
              <a:spcBef>
                <a:spcPts val="500"/>
              </a:spcBef>
              <a:spcAft>
                <a:spcPts val="0"/>
              </a:spcAft>
              <a:buClr>
                <a:srgbClr val="45515E"/>
              </a:buClr>
              <a:buSzPts val="2400"/>
              <a:buChar char="o"/>
            </a:pPr>
            <a:r>
              <a:rPr lang="en-US"/>
              <a:t>Admission , prophylaxis antibiotic , hydration , dexamethasone , CTG </a:t>
            </a:r>
            <a:endParaRPr/>
          </a:p>
          <a:p>
            <a:pPr indent="-228600" lvl="0" marL="228600" rtl="0" algn="l">
              <a:lnSpc>
                <a:spcPct val="90000"/>
              </a:lnSpc>
              <a:spcBef>
                <a:spcPts val="1000"/>
              </a:spcBef>
              <a:spcAft>
                <a:spcPts val="0"/>
              </a:spcAft>
              <a:buClr>
                <a:srgbClr val="45515E"/>
              </a:buClr>
              <a:buSzPts val="2800"/>
              <a:buChar char="❖"/>
            </a:pPr>
            <a:r>
              <a:rPr lang="en-US"/>
              <a:t>5- what is the complication ? </a:t>
            </a:r>
            <a:endParaRPr/>
          </a:p>
          <a:p>
            <a:pPr indent="-228600" lvl="1" marL="685800" rtl="0" algn="l">
              <a:lnSpc>
                <a:spcPct val="90000"/>
              </a:lnSpc>
              <a:spcBef>
                <a:spcPts val="500"/>
              </a:spcBef>
              <a:spcAft>
                <a:spcPts val="0"/>
              </a:spcAft>
              <a:buClr>
                <a:srgbClr val="45515E"/>
              </a:buClr>
              <a:buSzPts val="2400"/>
              <a:buChar char="o"/>
            </a:pPr>
            <a:r>
              <a:rPr lang="en-US"/>
              <a:t>Chorioamnionitis </a:t>
            </a:r>
            <a:endParaRPr/>
          </a:p>
        </p:txBody>
      </p:sp>
    </p:spTree>
  </p:cSld>
  <p:clrMapOvr>
    <a:masterClrMapping/>
  </p:clrMapOvr>
</p:sld>
</file>

<file path=ppt/slides/slide5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1" name="Shape 3841"/>
        <p:cNvGrpSpPr/>
        <p:nvPr/>
      </p:nvGrpSpPr>
      <p:grpSpPr>
        <a:xfrm>
          <a:off x="0" y="0"/>
          <a:ext cx="0" cy="0"/>
          <a:chOff x="0" y="0"/>
          <a:chExt cx="0" cy="0"/>
        </a:xfrm>
      </p:grpSpPr>
      <p:sp>
        <p:nvSpPr>
          <p:cNvPr id="3842" name="Google Shape;3842;p440"/>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2    </a:t>
            </a:r>
            <a:endParaRPr/>
          </a:p>
        </p:txBody>
      </p:sp>
      <p:sp>
        <p:nvSpPr>
          <p:cNvPr id="3843" name="Google Shape;3843;p440"/>
          <p:cNvSpPr txBox="1"/>
          <p:nvPr>
            <p:ph idx="1" type="body"/>
          </p:nvPr>
        </p:nvSpPr>
        <p:spPr>
          <a:xfrm>
            <a:off x="838200" y="1305026"/>
            <a:ext cx="10515600" cy="4871938"/>
          </a:xfrm>
          <a:prstGeom prst="rect">
            <a:avLst/>
          </a:prstGeom>
          <a:noFill/>
          <a:ln>
            <a:noFill/>
          </a:ln>
        </p:spPr>
        <p:txBody>
          <a:bodyPr anchorCtr="0" anchor="t" bIns="45700" lIns="91425" spcFirstLastPara="1" rIns="91425" wrap="square" tIns="45700">
            <a:normAutofit fontScale="92500" lnSpcReduction="20000"/>
          </a:bodyPr>
          <a:lstStyle/>
          <a:p>
            <a:pPr indent="-228600" lvl="0" marL="228600" rtl="0" algn="l">
              <a:lnSpc>
                <a:spcPct val="90000"/>
              </a:lnSpc>
              <a:spcBef>
                <a:spcPts val="0"/>
              </a:spcBef>
              <a:spcAft>
                <a:spcPts val="0"/>
              </a:spcAft>
              <a:buClr>
                <a:srgbClr val="45515E"/>
              </a:buClr>
              <a:buSzPct val="100000"/>
              <a:buChar char="❖"/>
            </a:pPr>
            <a:r>
              <a:rPr lang="en-US"/>
              <a:t>1) what's this instrument? </a:t>
            </a:r>
            <a:endParaRPr/>
          </a:p>
          <a:p>
            <a:pPr indent="-228600" lvl="1" marL="685800" rtl="0" algn="l">
              <a:lnSpc>
                <a:spcPct val="90000"/>
              </a:lnSpc>
              <a:spcBef>
                <a:spcPts val="500"/>
              </a:spcBef>
              <a:spcAft>
                <a:spcPts val="0"/>
              </a:spcAft>
              <a:buClr>
                <a:srgbClr val="45515E"/>
              </a:buClr>
              <a:buSzPct val="100000"/>
              <a:buChar char="o"/>
            </a:pPr>
            <a:r>
              <a:rPr lang="en-US"/>
              <a:t>Amnio hook</a:t>
            </a:r>
            <a:endParaRPr/>
          </a:p>
          <a:p>
            <a:pPr indent="-228600" lvl="0" marL="228600" rtl="0" algn="l">
              <a:lnSpc>
                <a:spcPct val="90000"/>
              </a:lnSpc>
              <a:spcBef>
                <a:spcPts val="1000"/>
              </a:spcBef>
              <a:spcAft>
                <a:spcPts val="0"/>
              </a:spcAft>
              <a:buClr>
                <a:srgbClr val="45515E"/>
              </a:buClr>
              <a:buSzPct val="100000"/>
              <a:buChar char="❖"/>
            </a:pPr>
            <a:r>
              <a:rPr lang="en-US"/>
              <a:t>2)name of procedure?</a:t>
            </a:r>
            <a:endParaRPr/>
          </a:p>
          <a:p>
            <a:pPr indent="-228600" lvl="1" marL="685800" rtl="0" algn="l">
              <a:lnSpc>
                <a:spcPct val="90000"/>
              </a:lnSpc>
              <a:spcBef>
                <a:spcPts val="500"/>
              </a:spcBef>
              <a:spcAft>
                <a:spcPts val="0"/>
              </a:spcAft>
              <a:buClr>
                <a:srgbClr val="45515E"/>
              </a:buClr>
              <a:buSzPct val="100000"/>
              <a:buChar char="o"/>
            </a:pPr>
            <a:r>
              <a:rPr lang="en-US"/>
              <a:t> Amniotomy, artificial rupture of membrane</a:t>
            </a:r>
            <a:endParaRPr/>
          </a:p>
          <a:p>
            <a:pPr indent="-228600" lvl="0" marL="228600" rtl="0" algn="l">
              <a:lnSpc>
                <a:spcPct val="90000"/>
              </a:lnSpc>
              <a:spcBef>
                <a:spcPts val="1000"/>
              </a:spcBef>
              <a:spcAft>
                <a:spcPts val="0"/>
              </a:spcAft>
              <a:buClr>
                <a:srgbClr val="45515E"/>
              </a:buClr>
              <a:buSzPct val="100000"/>
              <a:buChar char="❖"/>
            </a:pPr>
            <a:r>
              <a:rPr lang="en-US"/>
              <a:t>3) 4 advantages of this procedure?</a:t>
            </a:r>
            <a:endParaRPr/>
          </a:p>
          <a:p>
            <a:pPr indent="-228600" lvl="1" marL="685800" rtl="0" algn="l">
              <a:lnSpc>
                <a:spcPct val="90000"/>
              </a:lnSpc>
              <a:spcBef>
                <a:spcPts val="500"/>
              </a:spcBef>
              <a:spcAft>
                <a:spcPts val="0"/>
              </a:spcAft>
              <a:buClr>
                <a:srgbClr val="45515E"/>
              </a:buClr>
              <a:buSzPct val="100000"/>
              <a:buChar char="o"/>
            </a:pPr>
            <a:r>
              <a:rPr lang="en-US"/>
              <a:t>Enhance uterine contraction </a:t>
            </a:r>
            <a:endParaRPr/>
          </a:p>
          <a:p>
            <a:pPr indent="-228600" lvl="1" marL="685800" rtl="0" algn="l">
              <a:lnSpc>
                <a:spcPct val="90000"/>
              </a:lnSpc>
              <a:spcBef>
                <a:spcPts val="500"/>
              </a:spcBef>
              <a:spcAft>
                <a:spcPts val="0"/>
              </a:spcAft>
              <a:buClr>
                <a:srgbClr val="45515E"/>
              </a:buClr>
              <a:buSzPct val="100000"/>
              <a:buChar char="o"/>
            </a:pPr>
            <a:r>
              <a:rPr lang="en-US"/>
              <a:t>Shorten active phase of first stage </a:t>
            </a:r>
            <a:endParaRPr/>
          </a:p>
          <a:p>
            <a:pPr indent="-228600" lvl="1" marL="685800" rtl="0" algn="l">
              <a:lnSpc>
                <a:spcPct val="90000"/>
              </a:lnSpc>
              <a:spcBef>
                <a:spcPts val="500"/>
              </a:spcBef>
              <a:spcAft>
                <a:spcPts val="0"/>
              </a:spcAft>
              <a:buClr>
                <a:srgbClr val="45515E"/>
              </a:buClr>
              <a:buSzPct val="100000"/>
              <a:buChar char="o"/>
            </a:pPr>
            <a:r>
              <a:rPr lang="en-US"/>
              <a:t>Assess fetal well being from liquor state </a:t>
            </a:r>
            <a:endParaRPr/>
          </a:p>
          <a:p>
            <a:pPr indent="-228600" lvl="1" marL="685800" rtl="0" algn="l">
              <a:lnSpc>
                <a:spcPct val="90000"/>
              </a:lnSpc>
              <a:spcBef>
                <a:spcPts val="500"/>
              </a:spcBef>
              <a:spcAft>
                <a:spcPts val="0"/>
              </a:spcAft>
              <a:buClr>
                <a:srgbClr val="45515E"/>
              </a:buClr>
              <a:buSzPct val="100000"/>
              <a:buChar char="o"/>
            </a:pPr>
            <a:r>
              <a:rPr lang="en-US"/>
              <a:t>To check if there's cord prolapse </a:t>
            </a:r>
            <a:endParaRPr/>
          </a:p>
          <a:p>
            <a:pPr indent="-228600" lvl="0" marL="228600" rtl="0" algn="l">
              <a:lnSpc>
                <a:spcPct val="90000"/>
              </a:lnSpc>
              <a:spcBef>
                <a:spcPts val="1000"/>
              </a:spcBef>
              <a:spcAft>
                <a:spcPts val="0"/>
              </a:spcAft>
              <a:buClr>
                <a:srgbClr val="45515E"/>
              </a:buClr>
              <a:buSzPct val="100000"/>
              <a:buChar char="❖"/>
            </a:pPr>
            <a:r>
              <a:rPr lang="en-US"/>
              <a:t>4)if pt. pregnant with 24w , length of fundal public height  29cm, what's the sequence if this procedure make to she?( polyhydramnios)</a:t>
            </a:r>
            <a:endParaRPr/>
          </a:p>
          <a:p>
            <a:pPr indent="-228600" lvl="1" marL="685800" rtl="0" algn="l">
              <a:lnSpc>
                <a:spcPct val="90000"/>
              </a:lnSpc>
              <a:spcBef>
                <a:spcPts val="500"/>
              </a:spcBef>
              <a:spcAft>
                <a:spcPts val="0"/>
              </a:spcAft>
              <a:buClr>
                <a:srgbClr val="45515E"/>
              </a:buClr>
              <a:buSzPct val="100000"/>
              <a:buChar char="o"/>
            </a:pPr>
            <a:r>
              <a:rPr lang="en-US"/>
              <a:t>1- abruptio placenta </a:t>
            </a:r>
            <a:endParaRPr/>
          </a:p>
          <a:p>
            <a:pPr indent="-228600" lvl="1" marL="685800" rtl="0" algn="l">
              <a:lnSpc>
                <a:spcPct val="90000"/>
              </a:lnSpc>
              <a:spcBef>
                <a:spcPts val="500"/>
              </a:spcBef>
              <a:spcAft>
                <a:spcPts val="0"/>
              </a:spcAft>
              <a:buClr>
                <a:srgbClr val="45515E"/>
              </a:buClr>
              <a:buSzPct val="100000"/>
              <a:buChar char="o"/>
            </a:pPr>
            <a:r>
              <a:rPr lang="en-US"/>
              <a:t>2- cord prolapse</a:t>
            </a:r>
            <a:endParaRPr/>
          </a:p>
          <a:p>
            <a:pPr indent="-228600" lvl="1" marL="685800" rtl="0" algn="l">
              <a:lnSpc>
                <a:spcPct val="90000"/>
              </a:lnSpc>
              <a:spcBef>
                <a:spcPts val="500"/>
              </a:spcBef>
              <a:spcAft>
                <a:spcPts val="0"/>
              </a:spcAft>
              <a:buClr>
                <a:srgbClr val="45515E"/>
              </a:buClr>
              <a:buSzPct val="100000"/>
              <a:buChar char="o"/>
            </a:pPr>
            <a:r>
              <a:rPr lang="en-US"/>
              <a:t>3- fetal bradycardia </a:t>
            </a:r>
            <a:endParaRPr/>
          </a:p>
          <a:p>
            <a:pPr indent="0" lvl="0" marL="0" rtl="0" algn="l">
              <a:lnSpc>
                <a:spcPct val="90000"/>
              </a:lnSpc>
              <a:spcBef>
                <a:spcPts val="1000"/>
              </a:spcBef>
              <a:spcAft>
                <a:spcPts val="0"/>
              </a:spcAft>
              <a:buClr>
                <a:srgbClr val="45515E"/>
              </a:buClr>
              <a:buSzPct val="100000"/>
              <a:buNone/>
            </a:pPr>
            <a:r>
              <a:t/>
            </a:r>
            <a:endParaRPr/>
          </a:p>
        </p:txBody>
      </p:sp>
      <p:pic>
        <p:nvPicPr>
          <p:cNvPr descr="Picture 3" id="3844" name="Google Shape;3844;p440"/>
          <p:cNvPicPr preferRelativeResize="0"/>
          <p:nvPr/>
        </p:nvPicPr>
        <p:blipFill rotWithShape="1">
          <a:blip r:embed="rId3">
            <a:alphaModFix/>
          </a:blip>
          <a:srcRect b="0" l="0" r="50311" t="52073"/>
          <a:stretch/>
        </p:blipFill>
        <p:spPr>
          <a:xfrm>
            <a:off x="7978975" y="1305026"/>
            <a:ext cx="3374825" cy="2278942"/>
          </a:xfrm>
          <a:prstGeom prst="rect">
            <a:avLst/>
          </a:prstGeom>
          <a:noFill/>
          <a:ln>
            <a:noFill/>
          </a:ln>
          <a:effectLst>
            <a:outerShdw blurRad="292100" rotWithShape="0" dir="2700000" dist="139700">
              <a:srgbClr val="333333">
                <a:alpha val="64705"/>
              </a:srgbClr>
            </a:outerShdw>
          </a:effectLst>
        </p:spPr>
      </p:pic>
    </p:spTree>
  </p:cSld>
  <p:clrMapOvr>
    <a:masterClrMapping/>
  </p:clrMapOvr>
</p:sld>
</file>

<file path=ppt/slides/slide5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8" name="Shape 3848"/>
        <p:cNvGrpSpPr/>
        <p:nvPr/>
      </p:nvGrpSpPr>
      <p:grpSpPr>
        <a:xfrm>
          <a:off x="0" y="0"/>
          <a:ext cx="0" cy="0"/>
          <a:chOff x="0" y="0"/>
          <a:chExt cx="0" cy="0"/>
        </a:xfrm>
      </p:grpSpPr>
      <p:sp>
        <p:nvSpPr>
          <p:cNvPr id="3849" name="Google Shape;3849;p441"/>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3    </a:t>
            </a:r>
            <a:endParaRPr/>
          </a:p>
        </p:txBody>
      </p:sp>
      <p:sp>
        <p:nvSpPr>
          <p:cNvPr id="3850" name="Google Shape;3850;p441"/>
          <p:cNvSpPr txBox="1"/>
          <p:nvPr>
            <p:ph idx="1" type="body"/>
          </p:nvPr>
        </p:nvSpPr>
        <p:spPr>
          <a:xfrm>
            <a:off x="838200" y="1305026"/>
            <a:ext cx="10515600" cy="4871938"/>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90000"/>
              </a:lnSpc>
              <a:spcBef>
                <a:spcPts val="0"/>
              </a:spcBef>
              <a:spcAft>
                <a:spcPts val="0"/>
              </a:spcAft>
              <a:buClr>
                <a:srgbClr val="45515E"/>
              </a:buClr>
              <a:buSzPct val="100000"/>
              <a:buNone/>
            </a:pPr>
            <a:r>
              <a:rPr lang="en-US"/>
              <a:t>34 y old female P3G2+0 , 29W , came to the hospital with gush of fluid : answer the followings : ( exam pic. differ )</a:t>
            </a:r>
            <a:endParaRPr/>
          </a:p>
          <a:p>
            <a:pPr indent="-228600" lvl="0" marL="228600" rtl="0" algn="l">
              <a:lnSpc>
                <a:spcPct val="90000"/>
              </a:lnSpc>
              <a:spcBef>
                <a:spcPts val="1000"/>
              </a:spcBef>
              <a:spcAft>
                <a:spcPts val="0"/>
              </a:spcAft>
              <a:buClr>
                <a:srgbClr val="45515E"/>
              </a:buClr>
              <a:buSzPct val="100000"/>
              <a:buChar char="❖"/>
            </a:pPr>
            <a:r>
              <a:rPr lang="en-US"/>
              <a:t>Name of this method/procedure:</a:t>
            </a:r>
            <a:endParaRPr/>
          </a:p>
          <a:p>
            <a:pPr indent="-228600" lvl="1" marL="685800" rtl="0" algn="l">
              <a:lnSpc>
                <a:spcPct val="90000"/>
              </a:lnSpc>
              <a:spcBef>
                <a:spcPts val="500"/>
              </a:spcBef>
              <a:spcAft>
                <a:spcPts val="0"/>
              </a:spcAft>
              <a:buClr>
                <a:srgbClr val="45515E"/>
              </a:buClr>
              <a:buSzPct val="100000"/>
              <a:buChar char="o"/>
            </a:pPr>
            <a:r>
              <a:rPr lang="en-US"/>
              <a:t>Speculum cervical examination </a:t>
            </a:r>
            <a:endParaRPr/>
          </a:p>
          <a:p>
            <a:pPr indent="-228600" lvl="0" marL="228600" rtl="0" algn="l">
              <a:lnSpc>
                <a:spcPct val="90000"/>
              </a:lnSpc>
              <a:spcBef>
                <a:spcPts val="1000"/>
              </a:spcBef>
              <a:spcAft>
                <a:spcPts val="0"/>
              </a:spcAft>
              <a:buClr>
                <a:srgbClr val="45515E"/>
              </a:buClr>
              <a:buSzPct val="100000"/>
              <a:buChar char="❖"/>
            </a:pPr>
            <a:r>
              <a:rPr lang="en-US"/>
              <a:t>Describe the findings in the image:</a:t>
            </a:r>
            <a:endParaRPr/>
          </a:p>
          <a:p>
            <a:pPr indent="-228600" lvl="1" marL="685800" rtl="0" algn="l">
              <a:lnSpc>
                <a:spcPct val="90000"/>
              </a:lnSpc>
              <a:spcBef>
                <a:spcPts val="500"/>
              </a:spcBef>
              <a:spcAft>
                <a:spcPts val="0"/>
              </a:spcAft>
              <a:buClr>
                <a:srgbClr val="45515E"/>
              </a:buClr>
              <a:buSzPct val="100000"/>
              <a:buChar char="o"/>
            </a:pPr>
            <a:r>
              <a:rPr lang="en-US"/>
              <a:t>Dilated/Closed cervix  ?</a:t>
            </a:r>
            <a:endParaRPr/>
          </a:p>
          <a:p>
            <a:pPr indent="-228600" lvl="1" marL="685800" rtl="0" algn="l">
              <a:lnSpc>
                <a:spcPct val="90000"/>
              </a:lnSpc>
              <a:spcBef>
                <a:spcPts val="500"/>
              </a:spcBef>
              <a:spcAft>
                <a:spcPts val="0"/>
              </a:spcAft>
              <a:buClr>
                <a:srgbClr val="45515E"/>
              </a:buClr>
              <a:buSzPct val="100000"/>
              <a:buChar char="o"/>
            </a:pPr>
            <a:r>
              <a:rPr lang="en-US"/>
              <a:t>Absence/prescience of pooling sign  ?</a:t>
            </a:r>
            <a:endParaRPr/>
          </a:p>
          <a:p>
            <a:pPr indent="-228600" lvl="0" marL="228600" rtl="0" algn="l">
              <a:lnSpc>
                <a:spcPct val="90000"/>
              </a:lnSpc>
              <a:spcBef>
                <a:spcPts val="1000"/>
              </a:spcBef>
              <a:spcAft>
                <a:spcPts val="0"/>
              </a:spcAft>
              <a:buClr>
                <a:srgbClr val="45515E"/>
              </a:buClr>
              <a:buSzPct val="100000"/>
              <a:buChar char="❖"/>
            </a:pPr>
            <a:r>
              <a:rPr lang="en-US"/>
              <a:t>Other investigations to your diagnosis </a:t>
            </a:r>
            <a:endParaRPr/>
          </a:p>
          <a:p>
            <a:pPr indent="-228600" lvl="1" marL="685800" rtl="0" algn="l">
              <a:lnSpc>
                <a:spcPct val="90000"/>
              </a:lnSpc>
              <a:spcBef>
                <a:spcPts val="500"/>
              </a:spcBef>
              <a:spcAft>
                <a:spcPts val="0"/>
              </a:spcAft>
              <a:buClr>
                <a:srgbClr val="45515E"/>
              </a:buClr>
              <a:buSzPct val="100000"/>
              <a:buChar char="o"/>
            </a:pPr>
            <a:r>
              <a:rPr lang="en-US"/>
              <a:t>Nitrazine test – CBC – Urinalysis – CRP – U/S – vaginal swab for infection</a:t>
            </a:r>
            <a:endParaRPr/>
          </a:p>
          <a:p>
            <a:pPr indent="-228600" lvl="0" marL="228600" rtl="0" algn="l">
              <a:lnSpc>
                <a:spcPct val="90000"/>
              </a:lnSpc>
              <a:spcBef>
                <a:spcPts val="1000"/>
              </a:spcBef>
              <a:spcAft>
                <a:spcPts val="0"/>
              </a:spcAft>
              <a:buClr>
                <a:srgbClr val="45515E"/>
              </a:buClr>
              <a:buSzPct val="100000"/>
              <a:buChar char="❖"/>
            </a:pPr>
            <a:r>
              <a:rPr lang="en-US"/>
              <a:t>Your management </a:t>
            </a:r>
            <a:endParaRPr/>
          </a:p>
          <a:p>
            <a:pPr indent="-228600" lvl="1" marL="685800" rtl="0" algn="l">
              <a:lnSpc>
                <a:spcPct val="90000"/>
              </a:lnSpc>
              <a:spcBef>
                <a:spcPts val="500"/>
              </a:spcBef>
              <a:spcAft>
                <a:spcPts val="0"/>
              </a:spcAft>
              <a:buClr>
                <a:srgbClr val="45515E"/>
              </a:buClr>
              <a:buSzPct val="100000"/>
              <a:buChar char="o"/>
            </a:pPr>
            <a:r>
              <a:rPr lang="en-US"/>
              <a:t>Admission - Detect chorioamnionitis – corticosteroids – Antibiotics (Erythromycin  250 mg *4 for 10 days )</a:t>
            </a:r>
            <a:endParaRPr/>
          </a:p>
          <a:p>
            <a:pPr indent="-228600" lvl="0" marL="228600" rtl="0" algn="l">
              <a:lnSpc>
                <a:spcPct val="90000"/>
              </a:lnSpc>
              <a:spcBef>
                <a:spcPts val="1000"/>
              </a:spcBef>
              <a:spcAft>
                <a:spcPts val="0"/>
              </a:spcAft>
              <a:buClr>
                <a:srgbClr val="45515E"/>
              </a:buClr>
              <a:buSzPct val="100000"/>
              <a:buChar char="❖"/>
            </a:pPr>
            <a:r>
              <a:rPr lang="en-US"/>
              <a:t>Q5- At any week you want to deliver her , and the method ?</a:t>
            </a:r>
            <a:endParaRPr/>
          </a:p>
          <a:p>
            <a:pPr indent="-228600" lvl="1" marL="685800" rtl="0" algn="l">
              <a:lnSpc>
                <a:spcPct val="90000"/>
              </a:lnSpc>
              <a:spcBef>
                <a:spcPts val="500"/>
              </a:spcBef>
              <a:spcAft>
                <a:spcPts val="0"/>
              </a:spcAft>
              <a:buClr>
                <a:srgbClr val="45515E"/>
              </a:buClr>
              <a:buSzPct val="100000"/>
              <a:buChar char="o"/>
            </a:pPr>
            <a:r>
              <a:rPr lang="en-US"/>
              <a:t> 34 W , vaginal delivery </a:t>
            </a:r>
            <a:endParaRPr/>
          </a:p>
          <a:p>
            <a:pPr indent="-64135" lvl="0" marL="228600" rtl="0" algn="l">
              <a:lnSpc>
                <a:spcPct val="90000"/>
              </a:lnSpc>
              <a:spcBef>
                <a:spcPts val="1000"/>
              </a:spcBef>
              <a:spcAft>
                <a:spcPts val="0"/>
              </a:spcAft>
              <a:buClr>
                <a:srgbClr val="45515E"/>
              </a:buClr>
              <a:buSzPct val="100000"/>
              <a:buNone/>
            </a:pPr>
            <a:r>
              <a:t/>
            </a:r>
            <a:endParaRPr/>
          </a:p>
        </p:txBody>
      </p:sp>
      <p:pic>
        <p:nvPicPr>
          <p:cNvPr descr="Picture 2" id="3851" name="Google Shape;3851;p441"/>
          <p:cNvPicPr preferRelativeResize="0"/>
          <p:nvPr/>
        </p:nvPicPr>
        <p:blipFill rotWithShape="1">
          <a:blip r:embed="rId3">
            <a:alphaModFix/>
          </a:blip>
          <a:srcRect b="7" l="0" r="0" t="0"/>
          <a:stretch/>
        </p:blipFill>
        <p:spPr>
          <a:xfrm>
            <a:off x="8948251" y="1662849"/>
            <a:ext cx="2405549" cy="2301994"/>
          </a:xfrm>
          <a:custGeom>
            <a:rect b="b" l="l" r="r" t="t"/>
            <a:pathLst>
              <a:path extrusionOk="0" h="21600" w="21600">
                <a:moveTo>
                  <a:pt x="2584" y="0"/>
                </a:moveTo>
                <a:cubicBezTo>
                  <a:pt x="1157" y="0"/>
                  <a:pt x="0" y="1612"/>
                  <a:pt x="0" y="3601"/>
                </a:cubicBezTo>
                <a:lnTo>
                  <a:pt x="0" y="18003"/>
                </a:lnTo>
                <a:cubicBezTo>
                  <a:pt x="0" y="19992"/>
                  <a:pt x="1157" y="21600"/>
                  <a:pt x="2584" y="21600"/>
                </a:cubicBezTo>
                <a:lnTo>
                  <a:pt x="19016" y="21600"/>
                </a:lnTo>
                <a:cubicBezTo>
                  <a:pt x="20443" y="21600"/>
                  <a:pt x="21600" y="19992"/>
                  <a:pt x="21600" y="18003"/>
                </a:cubicBezTo>
                <a:lnTo>
                  <a:pt x="21600" y="3601"/>
                </a:lnTo>
                <a:cubicBezTo>
                  <a:pt x="21600" y="1612"/>
                  <a:pt x="20443" y="0"/>
                  <a:pt x="19016" y="0"/>
                </a:cubicBezTo>
                <a:lnTo>
                  <a:pt x="2584" y="0"/>
                </a:lnTo>
                <a:close/>
              </a:path>
            </a:pathLst>
          </a:custGeom>
          <a:noFill/>
          <a:ln cap="flat" cmpd="sng" w="57150">
            <a:solidFill>
              <a:srgbClr val="000000"/>
            </a:solidFill>
            <a:prstDash val="solid"/>
            <a:round/>
            <a:headEnd len="sm" w="sm" type="none"/>
            <a:tailEnd len="sm" w="sm" type="none"/>
          </a:ln>
          <a:effectLst>
            <a:outerShdw blurRad="76200" rotWithShape="0" dir="7800000" dist="38100">
              <a:srgbClr val="000000">
                <a:alpha val="40000"/>
              </a:srgbClr>
            </a:outerShdw>
          </a:effectLst>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p53"/>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Cephalopelvic disproportion</a:t>
            </a:r>
            <a:endParaRPr/>
          </a:p>
        </p:txBody>
      </p:sp>
      <p:sp>
        <p:nvSpPr>
          <p:cNvPr id="503" name="Google Shape;503;p53"/>
          <p:cNvSpPr txBox="1"/>
          <p:nvPr>
            <p:ph idx="1" type="body"/>
          </p:nvPr>
        </p:nvSpPr>
        <p:spPr>
          <a:xfrm>
            <a:off x="838200" y="1305026"/>
            <a:ext cx="10515600" cy="48719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600"/>
              <a:buChar char="❖"/>
            </a:pPr>
            <a:r>
              <a:rPr b="1" lang="en-US" sz="2600"/>
              <a:t>Definition</a:t>
            </a:r>
            <a:r>
              <a:rPr lang="en-US" sz="2600"/>
              <a:t>: anatomical disproportion between the fetal head and maternal pelvis. It can be due to a large head, small pelvis or a combination of the two relative to each other. </a:t>
            </a:r>
            <a:endParaRPr/>
          </a:p>
          <a:p>
            <a:pPr indent="-228600" lvl="0" marL="228600" rtl="0" algn="l">
              <a:lnSpc>
                <a:spcPct val="90000"/>
              </a:lnSpc>
              <a:spcBef>
                <a:spcPts val="1000"/>
              </a:spcBef>
              <a:spcAft>
                <a:spcPts val="0"/>
              </a:spcAft>
              <a:buClr>
                <a:srgbClr val="45515E"/>
              </a:buClr>
              <a:buSzPts val="2600"/>
              <a:buChar char="❖"/>
            </a:pPr>
            <a:r>
              <a:rPr b="1" lang="en-US" sz="2600"/>
              <a:t>Etiology</a:t>
            </a:r>
            <a:endParaRPr/>
          </a:p>
          <a:p>
            <a:pPr indent="-228600" lvl="1" marL="685800" rtl="0" algn="l">
              <a:lnSpc>
                <a:spcPct val="90000"/>
              </a:lnSpc>
              <a:spcBef>
                <a:spcPts val="500"/>
              </a:spcBef>
              <a:spcAft>
                <a:spcPts val="0"/>
              </a:spcAft>
              <a:buClr>
                <a:srgbClr val="45515E"/>
              </a:buClr>
              <a:buSzPts val="2200"/>
              <a:buChar char="o"/>
            </a:pPr>
            <a:r>
              <a:rPr lang="en-US" sz="2200"/>
              <a:t>Women of short stature (&lt;1.60 m) with a large baby in their first pregnancy</a:t>
            </a:r>
            <a:endParaRPr/>
          </a:p>
          <a:p>
            <a:pPr indent="-228600" lvl="1" marL="685800" rtl="0" algn="l">
              <a:lnSpc>
                <a:spcPct val="90000"/>
              </a:lnSpc>
              <a:spcBef>
                <a:spcPts val="500"/>
              </a:spcBef>
              <a:spcAft>
                <a:spcPts val="0"/>
              </a:spcAft>
              <a:buClr>
                <a:srgbClr val="45515E"/>
              </a:buClr>
              <a:buSzPts val="2200"/>
              <a:buChar char="o"/>
            </a:pPr>
            <a:r>
              <a:rPr lang="en-US" sz="2200"/>
              <a:t>The pelvis may be unusually small because of previous fracture or metabolic bone disease</a:t>
            </a:r>
            <a:endParaRPr/>
          </a:p>
          <a:p>
            <a:pPr indent="-228600" lvl="1" marL="685800" rtl="0" algn="l">
              <a:lnSpc>
                <a:spcPct val="90000"/>
              </a:lnSpc>
              <a:spcBef>
                <a:spcPts val="500"/>
              </a:spcBef>
              <a:spcAft>
                <a:spcPts val="0"/>
              </a:spcAft>
              <a:buClr>
                <a:srgbClr val="45515E"/>
              </a:buClr>
              <a:buSzPts val="2200"/>
              <a:buChar char="o"/>
            </a:pPr>
            <a:r>
              <a:rPr lang="en-US" sz="2200"/>
              <a:t>Rarely, a fetal anomaly will contribute to CPD. (E.g., Obstructive hydrocephalus, fetal thyroid and neck tumors)</a:t>
            </a:r>
            <a:endParaRPr/>
          </a:p>
          <a:p>
            <a:pPr indent="-228600" lvl="1" marL="685800" rtl="0" algn="l">
              <a:lnSpc>
                <a:spcPct val="90000"/>
              </a:lnSpc>
              <a:spcBef>
                <a:spcPts val="500"/>
              </a:spcBef>
              <a:spcAft>
                <a:spcPts val="0"/>
              </a:spcAft>
              <a:buClr>
                <a:srgbClr val="45515E"/>
              </a:buClr>
              <a:buSzPts val="2200"/>
              <a:buChar char="o"/>
            </a:pPr>
            <a:r>
              <a:rPr lang="en-US" sz="2200"/>
              <a:t>Relative CPD is more common and occurs with malposition of the fetal head. The OP position is associated with deflexion of the fetal head and presents a larger skull diameter to the maternal pelvis</a:t>
            </a:r>
            <a:endParaRPr/>
          </a:p>
        </p:txBody>
      </p:sp>
    </p:spTree>
  </p:cSld>
  <p:clrMapOvr>
    <a:masterClrMapping/>
  </p:clrMapOvr>
</p:sld>
</file>

<file path=ppt/slides/slide5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5" name="Shape 3855"/>
        <p:cNvGrpSpPr/>
        <p:nvPr/>
      </p:nvGrpSpPr>
      <p:grpSpPr>
        <a:xfrm>
          <a:off x="0" y="0"/>
          <a:ext cx="0" cy="0"/>
          <a:chOff x="0" y="0"/>
          <a:chExt cx="0" cy="0"/>
        </a:xfrm>
      </p:grpSpPr>
      <p:sp>
        <p:nvSpPr>
          <p:cNvPr id="3856" name="Google Shape;3856;p442"/>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4  </a:t>
            </a:r>
            <a:endParaRPr/>
          </a:p>
        </p:txBody>
      </p:sp>
      <p:sp>
        <p:nvSpPr>
          <p:cNvPr id="3857" name="Google Shape;3857;p442"/>
          <p:cNvSpPr txBox="1"/>
          <p:nvPr>
            <p:ph idx="1" type="body"/>
          </p:nvPr>
        </p:nvSpPr>
        <p:spPr>
          <a:xfrm>
            <a:off x="838200" y="1305026"/>
            <a:ext cx="10515600" cy="4871938"/>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rgbClr val="45515E"/>
              </a:buClr>
              <a:buSzPts val="2800"/>
              <a:buNone/>
            </a:pPr>
            <a:r>
              <a:rPr lang="en-US"/>
              <a:t>38 years female with twins pregnancy 32 weeks  , came with abdominal pain, and this CTG : </a:t>
            </a:r>
            <a:endParaRPr/>
          </a:p>
          <a:p>
            <a:pPr indent="-228600" lvl="0" marL="228600" rtl="0" algn="l">
              <a:lnSpc>
                <a:spcPct val="90000"/>
              </a:lnSpc>
              <a:spcBef>
                <a:spcPts val="1000"/>
              </a:spcBef>
              <a:spcAft>
                <a:spcPts val="0"/>
              </a:spcAft>
              <a:buClr>
                <a:srgbClr val="45515E"/>
              </a:buClr>
              <a:buSzPts val="2800"/>
              <a:buChar char="❖"/>
            </a:pPr>
            <a:r>
              <a:rPr lang="en-US"/>
              <a:t>1-Question relevant to history?</a:t>
            </a:r>
            <a:endParaRPr/>
          </a:p>
          <a:p>
            <a:pPr indent="-228600" lvl="1" marL="685800" rtl="0" algn="l">
              <a:lnSpc>
                <a:spcPct val="90000"/>
              </a:lnSpc>
              <a:spcBef>
                <a:spcPts val="500"/>
              </a:spcBef>
              <a:spcAft>
                <a:spcPts val="0"/>
              </a:spcAft>
              <a:buClr>
                <a:srgbClr val="45515E"/>
              </a:buClr>
              <a:buSzPts val="2400"/>
              <a:buChar char="o"/>
            </a:pPr>
            <a:r>
              <a:rPr lang="en-US"/>
              <a:t>Fetal movement , pelvic and abdominal pain , vaginal discharge , spotting , rupture of membrane, uterine contractions , frequency and amplitude, urgency , dysuria , blurred vision , epigastric pain , headache , fever .</a:t>
            </a:r>
            <a:endParaRPr/>
          </a:p>
          <a:p>
            <a:pPr indent="-228600" lvl="0" marL="228600" rtl="0" algn="l">
              <a:lnSpc>
                <a:spcPct val="90000"/>
              </a:lnSpc>
              <a:spcBef>
                <a:spcPts val="1000"/>
              </a:spcBef>
              <a:spcAft>
                <a:spcPts val="0"/>
              </a:spcAft>
              <a:buClr>
                <a:srgbClr val="45515E"/>
              </a:buClr>
              <a:buSzPts val="2800"/>
              <a:buChar char="❖"/>
            </a:pPr>
            <a:r>
              <a:rPr lang="en-US"/>
              <a:t>She came with 2cm dilation , Long cervix and intact membrane ,Your Diagnosis ?</a:t>
            </a:r>
            <a:endParaRPr/>
          </a:p>
          <a:p>
            <a:pPr indent="-228600" lvl="1" marL="685800" rtl="0" algn="l">
              <a:lnSpc>
                <a:spcPct val="90000"/>
              </a:lnSpc>
              <a:spcBef>
                <a:spcPts val="500"/>
              </a:spcBef>
              <a:spcAft>
                <a:spcPts val="0"/>
              </a:spcAft>
              <a:buClr>
                <a:srgbClr val="45515E"/>
              </a:buClr>
              <a:buSzPts val="2400"/>
              <a:buChar char="o"/>
            </a:pPr>
            <a:r>
              <a:rPr lang="en-US"/>
              <a:t>Pre term labor </a:t>
            </a:r>
            <a:endParaRPr/>
          </a:p>
          <a:p>
            <a:pPr indent="-228600" lvl="0" marL="228600" rtl="0" algn="l">
              <a:lnSpc>
                <a:spcPct val="90000"/>
              </a:lnSpc>
              <a:spcBef>
                <a:spcPts val="1000"/>
              </a:spcBef>
              <a:spcAft>
                <a:spcPts val="0"/>
              </a:spcAft>
              <a:buClr>
                <a:srgbClr val="45515E"/>
              </a:buClr>
              <a:buSzPts val="2800"/>
              <a:buChar char="❖"/>
            </a:pPr>
            <a:r>
              <a:rPr lang="en-US"/>
              <a:t>Your management ? </a:t>
            </a:r>
            <a:endParaRPr/>
          </a:p>
          <a:p>
            <a:pPr indent="-228600" lvl="1" marL="685800" rtl="0" algn="l">
              <a:lnSpc>
                <a:spcPct val="90000"/>
              </a:lnSpc>
              <a:spcBef>
                <a:spcPts val="500"/>
              </a:spcBef>
              <a:spcAft>
                <a:spcPts val="0"/>
              </a:spcAft>
              <a:buClr>
                <a:srgbClr val="45515E"/>
              </a:buClr>
              <a:buSzPts val="2400"/>
              <a:buChar char="o"/>
            </a:pPr>
            <a:r>
              <a:rPr lang="en-US"/>
              <a:t>Admission, IV fluid , Prophylactic antibiotic , antenatal corticosteroid, tocolysis.     </a:t>
            </a:r>
            <a:endParaRPr/>
          </a:p>
        </p:txBody>
      </p:sp>
      <p:sp>
        <p:nvSpPr>
          <p:cNvPr id="3858" name="Google Shape;3858;p442"/>
          <p:cNvSpPr txBox="1"/>
          <p:nvPr/>
        </p:nvSpPr>
        <p:spPr>
          <a:xfrm>
            <a:off x="145143" y="187563"/>
            <a:ext cx="248557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(the image is missed ☹)</a:t>
            </a:r>
            <a:endParaRPr/>
          </a:p>
        </p:txBody>
      </p:sp>
    </p:spTree>
  </p:cSld>
  <p:clrMapOvr>
    <a:masterClrMapping/>
  </p:clrMapOvr>
</p:sld>
</file>

<file path=ppt/slides/slide5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2" name="Shape 3862"/>
        <p:cNvGrpSpPr/>
        <p:nvPr/>
      </p:nvGrpSpPr>
      <p:grpSpPr>
        <a:xfrm>
          <a:off x="0" y="0"/>
          <a:ext cx="0" cy="0"/>
          <a:chOff x="0" y="0"/>
          <a:chExt cx="0" cy="0"/>
        </a:xfrm>
      </p:grpSpPr>
      <p:sp>
        <p:nvSpPr>
          <p:cNvPr id="3863" name="Google Shape;3863;p443"/>
          <p:cNvSpPr txBox="1"/>
          <p:nvPr>
            <p:ph idx="1" type="body"/>
          </p:nvPr>
        </p:nvSpPr>
        <p:spPr>
          <a:xfrm>
            <a:off x="843887" y="1295079"/>
            <a:ext cx="8561696" cy="5310437"/>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90000"/>
              </a:lnSpc>
              <a:spcBef>
                <a:spcPts val="0"/>
              </a:spcBef>
              <a:spcAft>
                <a:spcPts val="0"/>
              </a:spcAft>
              <a:buClr>
                <a:srgbClr val="45515E"/>
              </a:buClr>
              <a:buSzPct val="100000"/>
              <a:buNone/>
            </a:pPr>
            <a:r>
              <a:rPr b="1" lang="en-US"/>
              <a:t>Pregnant lady comes to the hospital with sudden gush of fluid, she denies presence of abdominal pain (36 weeks GA) she admitted to the hospital for induction:</a:t>
            </a:r>
            <a:endParaRPr/>
          </a:p>
          <a:p>
            <a:pPr indent="0" lvl="0" marL="0" rtl="0" algn="l">
              <a:lnSpc>
                <a:spcPct val="90000"/>
              </a:lnSpc>
              <a:spcBef>
                <a:spcPts val="1000"/>
              </a:spcBef>
              <a:spcAft>
                <a:spcPts val="0"/>
              </a:spcAft>
              <a:buClr>
                <a:srgbClr val="45515E"/>
              </a:buClr>
              <a:buSzPct val="100000"/>
              <a:buNone/>
            </a:pPr>
            <a:r>
              <a:rPr b="1" lang="en-US"/>
              <a:t>1.Take relevant history from the patient?</a:t>
            </a:r>
            <a:endParaRPr/>
          </a:p>
          <a:p>
            <a:pPr indent="-228600" lvl="1" marL="685800" rtl="0" algn="l">
              <a:lnSpc>
                <a:spcPct val="90000"/>
              </a:lnSpc>
              <a:spcBef>
                <a:spcPts val="500"/>
              </a:spcBef>
              <a:spcAft>
                <a:spcPts val="0"/>
              </a:spcAft>
              <a:buClr>
                <a:srgbClr val="45515E"/>
              </a:buClr>
              <a:buSzPct val="100000"/>
              <a:buChar char="o"/>
            </a:pPr>
            <a:r>
              <a:rPr lang="en-US"/>
              <a:t>Onset, amount , color, odor, soaking clothes or not, bloody.</a:t>
            </a:r>
            <a:endParaRPr/>
          </a:p>
          <a:p>
            <a:pPr indent="-228600" lvl="1" marL="685800" rtl="0" algn="l">
              <a:lnSpc>
                <a:spcPct val="90000"/>
              </a:lnSpc>
              <a:spcBef>
                <a:spcPts val="500"/>
              </a:spcBef>
              <a:spcAft>
                <a:spcPts val="0"/>
              </a:spcAft>
              <a:buClr>
                <a:srgbClr val="45515E"/>
              </a:buClr>
              <a:buSzPct val="100000"/>
              <a:buChar char="o"/>
            </a:pPr>
            <a:r>
              <a:rPr lang="en-US"/>
              <a:t>Hx of previous PPROM or PTL or Fx </a:t>
            </a:r>
            <a:endParaRPr/>
          </a:p>
          <a:p>
            <a:pPr indent="-228600" lvl="1" marL="685800" rtl="0" algn="l">
              <a:lnSpc>
                <a:spcPct val="90000"/>
              </a:lnSpc>
              <a:spcBef>
                <a:spcPts val="500"/>
              </a:spcBef>
              <a:spcAft>
                <a:spcPts val="0"/>
              </a:spcAft>
              <a:buClr>
                <a:srgbClr val="45515E"/>
              </a:buClr>
              <a:buSzPct val="100000"/>
              <a:buChar char="o"/>
            </a:pPr>
            <a:r>
              <a:rPr lang="en-US"/>
              <a:t>If association of abdominal pain and contraction (labor pain?)</a:t>
            </a:r>
            <a:endParaRPr/>
          </a:p>
          <a:p>
            <a:pPr indent="-228600" lvl="1" marL="685800" rtl="0" algn="l">
              <a:lnSpc>
                <a:spcPct val="90000"/>
              </a:lnSpc>
              <a:spcBef>
                <a:spcPts val="500"/>
              </a:spcBef>
              <a:spcAft>
                <a:spcPts val="0"/>
              </a:spcAft>
              <a:buClr>
                <a:srgbClr val="45515E"/>
              </a:buClr>
              <a:buSzPct val="100000"/>
              <a:buChar char="o"/>
            </a:pPr>
            <a:r>
              <a:rPr lang="en-US"/>
              <a:t>Previous data to confirm GA and CTG data</a:t>
            </a:r>
            <a:endParaRPr/>
          </a:p>
          <a:p>
            <a:pPr indent="-228600" lvl="1" marL="685800" rtl="0" algn="l">
              <a:lnSpc>
                <a:spcPct val="90000"/>
              </a:lnSpc>
              <a:spcBef>
                <a:spcPts val="500"/>
              </a:spcBef>
              <a:spcAft>
                <a:spcPts val="0"/>
              </a:spcAft>
              <a:buClr>
                <a:srgbClr val="45515E"/>
              </a:buClr>
              <a:buSzPct val="100000"/>
              <a:buChar char="o"/>
            </a:pPr>
            <a:r>
              <a:rPr lang="en-US"/>
              <a:t>Fetal movement</a:t>
            </a:r>
            <a:endParaRPr/>
          </a:p>
          <a:p>
            <a:pPr indent="-228600" lvl="1" marL="685800" rtl="0" algn="l">
              <a:lnSpc>
                <a:spcPct val="90000"/>
              </a:lnSpc>
              <a:spcBef>
                <a:spcPts val="500"/>
              </a:spcBef>
              <a:spcAft>
                <a:spcPts val="0"/>
              </a:spcAft>
              <a:buClr>
                <a:srgbClr val="45515E"/>
              </a:buClr>
              <a:buSzPct val="100000"/>
              <a:buChar char="o"/>
            </a:pPr>
            <a:r>
              <a:rPr lang="en-US"/>
              <a:t>Past medical (genital tract infection) and past surgical</a:t>
            </a:r>
            <a:endParaRPr/>
          </a:p>
          <a:p>
            <a:pPr indent="-228600" lvl="1" marL="685800" rtl="0" algn="l">
              <a:lnSpc>
                <a:spcPct val="90000"/>
              </a:lnSpc>
              <a:spcBef>
                <a:spcPts val="500"/>
              </a:spcBef>
              <a:spcAft>
                <a:spcPts val="0"/>
              </a:spcAft>
              <a:buClr>
                <a:srgbClr val="45515E"/>
              </a:buClr>
              <a:buSzPct val="100000"/>
              <a:buChar char="o"/>
            </a:pPr>
            <a:r>
              <a:rPr lang="en-US"/>
              <a:t>Hx of smoking</a:t>
            </a:r>
            <a:endParaRPr/>
          </a:p>
          <a:p>
            <a:pPr indent="0" lvl="0" marL="0" rtl="0" algn="l">
              <a:lnSpc>
                <a:spcPct val="90000"/>
              </a:lnSpc>
              <a:spcBef>
                <a:spcPts val="1000"/>
              </a:spcBef>
              <a:spcAft>
                <a:spcPts val="0"/>
              </a:spcAft>
              <a:buClr>
                <a:srgbClr val="45515E"/>
              </a:buClr>
              <a:buSzPct val="100000"/>
              <a:buNone/>
            </a:pPr>
            <a:r>
              <a:rPr b="1" lang="en-US"/>
              <a:t>2. Physical examination?</a:t>
            </a:r>
            <a:endParaRPr/>
          </a:p>
          <a:p>
            <a:pPr indent="-228600" lvl="1" marL="685800" rtl="0" algn="l">
              <a:lnSpc>
                <a:spcPct val="90000"/>
              </a:lnSpc>
              <a:spcBef>
                <a:spcPts val="500"/>
              </a:spcBef>
              <a:spcAft>
                <a:spcPts val="0"/>
              </a:spcAft>
              <a:buClr>
                <a:srgbClr val="45515E"/>
              </a:buClr>
              <a:buSzPct val="100000"/>
              <a:buChar char="o"/>
            </a:pPr>
            <a:r>
              <a:rPr lang="en-US"/>
              <a:t>Vital signs and general look</a:t>
            </a:r>
            <a:endParaRPr/>
          </a:p>
          <a:p>
            <a:pPr indent="-228600" lvl="1" marL="685800" rtl="0" algn="l">
              <a:lnSpc>
                <a:spcPct val="90000"/>
              </a:lnSpc>
              <a:spcBef>
                <a:spcPts val="500"/>
              </a:spcBef>
              <a:spcAft>
                <a:spcPts val="0"/>
              </a:spcAft>
              <a:buClr>
                <a:srgbClr val="45515E"/>
              </a:buClr>
              <a:buSzPct val="100000"/>
              <a:buChar char="o"/>
            </a:pPr>
            <a:r>
              <a:rPr lang="en-US"/>
              <a:t>Abdominal exam and obs exam </a:t>
            </a:r>
            <a:endParaRPr/>
          </a:p>
          <a:p>
            <a:pPr indent="-228600" lvl="1" marL="685800" rtl="0" algn="l">
              <a:lnSpc>
                <a:spcPct val="90000"/>
              </a:lnSpc>
              <a:spcBef>
                <a:spcPts val="500"/>
              </a:spcBef>
              <a:spcAft>
                <a:spcPts val="0"/>
              </a:spcAft>
              <a:buClr>
                <a:srgbClr val="45515E"/>
              </a:buClr>
              <a:buSzPct val="100000"/>
              <a:buChar char="o"/>
            </a:pPr>
            <a:r>
              <a:rPr lang="en-US"/>
              <a:t>Sterile speculum: cough or pooling signs</a:t>
            </a:r>
            <a:endParaRPr/>
          </a:p>
          <a:p>
            <a:pPr indent="0" lvl="0" marL="0" rtl="0" algn="l">
              <a:lnSpc>
                <a:spcPct val="90000"/>
              </a:lnSpc>
              <a:spcBef>
                <a:spcPts val="1000"/>
              </a:spcBef>
              <a:spcAft>
                <a:spcPts val="0"/>
              </a:spcAft>
              <a:buClr>
                <a:srgbClr val="45515E"/>
              </a:buClr>
              <a:buSzPct val="100000"/>
              <a:buNone/>
            </a:pPr>
            <a:r>
              <a:rPr b="1" lang="en-US"/>
              <a:t>3. What is the type of method of induction used  for her?</a:t>
            </a:r>
            <a:endParaRPr/>
          </a:p>
          <a:p>
            <a:pPr indent="-228600" lvl="1" marL="685800" rtl="0" algn="l">
              <a:lnSpc>
                <a:spcPct val="90000"/>
              </a:lnSpc>
              <a:spcBef>
                <a:spcPts val="500"/>
              </a:spcBef>
              <a:spcAft>
                <a:spcPts val="0"/>
              </a:spcAft>
              <a:buClr>
                <a:srgbClr val="45515E"/>
              </a:buClr>
              <a:buSzPct val="100000"/>
              <a:buChar char="o"/>
            </a:pPr>
            <a:r>
              <a:rPr lang="en-US"/>
              <a:t>Slow-release pessary </a:t>
            </a:r>
            <a:endParaRPr/>
          </a:p>
          <a:p>
            <a:pPr indent="-77470" lvl="0" marL="228600" rtl="0" algn="l">
              <a:lnSpc>
                <a:spcPct val="90000"/>
              </a:lnSpc>
              <a:spcBef>
                <a:spcPts val="1000"/>
              </a:spcBef>
              <a:spcAft>
                <a:spcPts val="0"/>
              </a:spcAft>
              <a:buClr>
                <a:srgbClr val="45515E"/>
              </a:buClr>
              <a:buSzPct val="100000"/>
              <a:buNone/>
            </a:pPr>
            <a:r>
              <a:t/>
            </a:r>
            <a:endParaRPr/>
          </a:p>
        </p:txBody>
      </p:sp>
      <p:sp>
        <p:nvSpPr>
          <p:cNvPr id="3864" name="Google Shape;3864;p443"/>
          <p:cNvSpPr/>
          <p:nvPr/>
        </p:nvSpPr>
        <p:spPr>
          <a:xfrm>
            <a:off x="10290412" y="1924334"/>
            <a:ext cx="764275" cy="627797"/>
          </a:xfrm>
          <a:prstGeom prst="lightningBol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Content Placeholder 5" id="3865" name="Google Shape;3865;p443"/>
          <p:cNvPicPr preferRelativeResize="0"/>
          <p:nvPr/>
        </p:nvPicPr>
        <p:blipFill rotWithShape="1">
          <a:blip r:embed="rId3">
            <a:alphaModFix/>
          </a:blip>
          <a:srcRect b="0" l="0" r="0" t="0"/>
          <a:stretch/>
        </p:blipFill>
        <p:spPr>
          <a:xfrm>
            <a:off x="9630723" y="0"/>
            <a:ext cx="2561277" cy="3129436"/>
          </a:xfrm>
          <a:prstGeom prst="rect">
            <a:avLst/>
          </a:prstGeom>
          <a:noFill/>
          <a:ln>
            <a:noFill/>
          </a:ln>
        </p:spPr>
      </p:pic>
      <p:pic>
        <p:nvPicPr>
          <p:cNvPr descr="Picture 13" id="3866" name="Google Shape;3866;p443"/>
          <p:cNvPicPr preferRelativeResize="0"/>
          <p:nvPr/>
        </p:nvPicPr>
        <p:blipFill rotWithShape="1">
          <a:blip r:embed="rId4">
            <a:alphaModFix/>
          </a:blip>
          <a:srcRect b="0" l="0" r="0" t="0"/>
          <a:stretch/>
        </p:blipFill>
        <p:spPr>
          <a:xfrm>
            <a:off x="9630722" y="3200745"/>
            <a:ext cx="2561278" cy="2373875"/>
          </a:xfrm>
          <a:prstGeom prst="rect">
            <a:avLst/>
          </a:prstGeom>
          <a:noFill/>
          <a:ln>
            <a:noFill/>
          </a:ln>
        </p:spPr>
      </p:pic>
      <p:sp>
        <p:nvSpPr>
          <p:cNvPr id="3867" name="Google Shape;3867;p443"/>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5</a:t>
            </a:r>
            <a:endParaRPr/>
          </a:p>
        </p:txBody>
      </p:sp>
    </p:spTree>
  </p:cSld>
  <p:clrMapOvr>
    <a:masterClrMapping/>
  </p:clrMapOvr>
</p:sld>
</file>

<file path=ppt/slides/slide5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1" name="Shape 3871"/>
        <p:cNvGrpSpPr/>
        <p:nvPr/>
      </p:nvGrpSpPr>
      <p:grpSpPr>
        <a:xfrm>
          <a:off x="0" y="0"/>
          <a:ext cx="0" cy="0"/>
          <a:chOff x="0" y="0"/>
          <a:chExt cx="0" cy="0"/>
        </a:xfrm>
      </p:grpSpPr>
      <p:sp>
        <p:nvSpPr>
          <p:cNvPr id="3872" name="Google Shape;3872;p444"/>
          <p:cNvSpPr txBox="1"/>
          <p:nvPr>
            <p:ph idx="1" type="body"/>
          </p:nvPr>
        </p:nvSpPr>
        <p:spPr>
          <a:xfrm>
            <a:off x="838200" y="1295079"/>
            <a:ext cx="8561696" cy="531043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45515E"/>
              </a:buClr>
              <a:buSzPts val="2400"/>
              <a:buNone/>
            </a:pPr>
            <a:r>
              <a:rPr b="1" lang="en-US" sz="2400"/>
              <a:t>4. During induction , CTG shows decelerations, what is the type of these decelerations?</a:t>
            </a:r>
            <a:endParaRPr/>
          </a:p>
          <a:p>
            <a:pPr indent="-228600" lvl="1" marL="685800" rtl="0" algn="l">
              <a:lnSpc>
                <a:spcPct val="90000"/>
              </a:lnSpc>
              <a:spcBef>
                <a:spcPts val="500"/>
              </a:spcBef>
              <a:spcAft>
                <a:spcPts val="0"/>
              </a:spcAft>
              <a:buClr>
                <a:srgbClr val="45515E"/>
              </a:buClr>
              <a:buSzPts val="2000"/>
              <a:buChar char="o"/>
            </a:pPr>
            <a:r>
              <a:rPr lang="en-US" sz="2000"/>
              <a:t>Late decelerations </a:t>
            </a:r>
            <a:endParaRPr/>
          </a:p>
          <a:p>
            <a:pPr indent="0" lvl="0" marL="0" rtl="0" algn="l">
              <a:lnSpc>
                <a:spcPct val="90000"/>
              </a:lnSpc>
              <a:spcBef>
                <a:spcPts val="1000"/>
              </a:spcBef>
              <a:spcAft>
                <a:spcPts val="0"/>
              </a:spcAft>
              <a:buClr>
                <a:srgbClr val="45515E"/>
              </a:buClr>
              <a:buSzPts val="2400"/>
              <a:buNone/>
            </a:pPr>
            <a:r>
              <a:rPr b="1" lang="en-US" sz="2400"/>
              <a:t>5. What cause of this type of decelerations ?</a:t>
            </a:r>
            <a:endParaRPr/>
          </a:p>
          <a:p>
            <a:pPr indent="-228600" lvl="1" marL="685800" rtl="0" algn="l">
              <a:lnSpc>
                <a:spcPct val="90000"/>
              </a:lnSpc>
              <a:spcBef>
                <a:spcPts val="500"/>
              </a:spcBef>
              <a:spcAft>
                <a:spcPts val="0"/>
              </a:spcAft>
              <a:buClr>
                <a:srgbClr val="45515E"/>
              </a:buClr>
              <a:buSzPts val="2000"/>
              <a:buChar char="o"/>
            </a:pPr>
            <a:r>
              <a:rPr lang="en-US" sz="2000"/>
              <a:t>Uteroplacental insufficiency </a:t>
            </a:r>
            <a:endParaRPr/>
          </a:p>
          <a:p>
            <a:pPr indent="0" lvl="0" marL="0" rtl="0" algn="l">
              <a:lnSpc>
                <a:spcPct val="90000"/>
              </a:lnSpc>
              <a:spcBef>
                <a:spcPts val="1000"/>
              </a:spcBef>
              <a:spcAft>
                <a:spcPts val="0"/>
              </a:spcAft>
              <a:buClr>
                <a:srgbClr val="45515E"/>
              </a:buClr>
              <a:buSzPts val="2400"/>
              <a:buNone/>
            </a:pPr>
            <a:r>
              <a:rPr b="1" lang="en-US" sz="2400"/>
              <a:t>6. What’s your management?</a:t>
            </a:r>
            <a:endParaRPr/>
          </a:p>
          <a:p>
            <a:pPr indent="-228600" lvl="1" marL="685800" rtl="0" algn="l">
              <a:lnSpc>
                <a:spcPct val="90000"/>
              </a:lnSpc>
              <a:spcBef>
                <a:spcPts val="500"/>
              </a:spcBef>
              <a:spcAft>
                <a:spcPts val="0"/>
              </a:spcAft>
              <a:buClr>
                <a:srgbClr val="45515E"/>
              </a:buClr>
              <a:buSzPts val="2000"/>
              <a:buChar char="o"/>
            </a:pPr>
            <a:r>
              <a:rPr lang="en-US" sz="2000"/>
              <a:t>Left lateral position</a:t>
            </a:r>
            <a:endParaRPr/>
          </a:p>
          <a:p>
            <a:pPr indent="-228600" lvl="1" marL="685800" rtl="0" algn="l">
              <a:lnSpc>
                <a:spcPct val="90000"/>
              </a:lnSpc>
              <a:spcBef>
                <a:spcPts val="500"/>
              </a:spcBef>
              <a:spcAft>
                <a:spcPts val="0"/>
              </a:spcAft>
              <a:buClr>
                <a:srgbClr val="45515E"/>
              </a:buClr>
              <a:buSzPts val="2000"/>
              <a:buChar char="o"/>
            </a:pPr>
            <a:r>
              <a:rPr lang="en-US" sz="2000"/>
              <a:t>IV hydration</a:t>
            </a:r>
            <a:endParaRPr/>
          </a:p>
          <a:p>
            <a:pPr indent="-228600" lvl="1" marL="685800" rtl="0" algn="l">
              <a:lnSpc>
                <a:spcPct val="90000"/>
              </a:lnSpc>
              <a:spcBef>
                <a:spcPts val="500"/>
              </a:spcBef>
              <a:spcAft>
                <a:spcPts val="0"/>
              </a:spcAft>
              <a:buClr>
                <a:srgbClr val="45515E"/>
              </a:buClr>
              <a:buSzPts val="2000"/>
              <a:buChar char="o"/>
            </a:pPr>
            <a:r>
              <a:rPr lang="en-US" sz="2000"/>
              <a:t>Oxygen </a:t>
            </a:r>
            <a:endParaRPr/>
          </a:p>
          <a:p>
            <a:pPr indent="-228600" lvl="1" marL="685800" rtl="0" algn="l">
              <a:lnSpc>
                <a:spcPct val="90000"/>
              </a:lnSpc>
              <a:spcBef>
                <a:spcPts val="500"/>
              </a:spcBef>
              <a:spcAft>
                <a:spcPts val="0"/>
              </a:spcAft>
              <a:buClr>
                <a:srgbClr val="45515E"/>
              </a:buClr>
              <a:buSzPts val="2000"/>
              <a:buChar char="o"/>
            </a:pPr>
            <a:r>
              <a:rPr lang="en-US" sz="2000"/>
              <a:t>Stop induction</a:t>
            </a:r>
            <a:endParaRPr/>
          </a:p>
          <a:p>
            <a:pPr indent="-76200" lvl="0" marL="228600" rtl="0" algn="l">
              <a:lnSpc>
                <a:spcPct val="90000"/>
              </a:lnSpc>
              <a:spcBef>
                <a:spcPts val="1000"/>
              </a:spcBef>
              <a:spcAft>
                <a:spcPts val="0"/>
              </a:spcAft>
              <a:buClr>
                <a:srgbClr val="45515E"/>
              </a:buClr>
              <a:buSzPts val="2400"/>
              <a:buNone/>
            </a:pPr>
            <a:r>
              <a:t/>
            </a:r>
            <a:endParaRPr sz="2400"/>
          </a:p>
          <a:p>
            <a:pPr indent="-76200" lvl="0" marL="228600" rtl="0" algn="l">
              <a:lnSpc>
                <a:spcPct val="90000"/>
              </a:lnSpc>
              <a:spcBef>
                <a:spcPts val="1000"/>
              </a:spcBef>
              <a:spcAft>
                <a:spcPts val="0"/>
              </a:spcAft>
              <a:buClr>
                <a:srgbClr val="45515E"/>
              </a:buClr>
              <a:buSzPts val="2400"/>
              <a:buNone/>
            </a:pPr>
            <a:r>
              <a:t/>
            </a:r>
            <a:endParaRPr sz="2400"/>
          </a:p>
        </p:txBody>
      </p:sp>
      <p:sp>
        <p:nvSpPr>
          <p:cNvPr id="3873" name="Google Shape;3873;p444"/>
          <p:cNvSpPr/>
          <p:nvPr/>
        </p:nvSpPr>
        <p:spPr>
          <a:xfrm>
            <a:off x="10290412" y="1924334"/>
            <a:ext cx="764275" cy="627797"/>
          </a:xfrm>
          <a:prstGeom prst="lightningBol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Content Placeholder 5" id="3874" name="Google Shape;3874;p444"/>
          <p:cNvPicPr preferRelativeResize="0"/>
          <p:nvPr/>
        </p:nvPicPr>
        <p:blipFill rotWithShape="1">
          <a:blip r:embed="rId3">
            <a:alphaModFix/>
          </a:blip>
          <a:srcRect b="0" l="0" r="0" t="0"/>
          <a:stretch/>
        </p:blipFill>
        <p:spPr>
          <a:xfrm>
            <a:off x="9630723" y="0"/>
            <a:ext cx="2561277" cy="3129436"/>
          </a:xfrm>
          <a:prstGeom prst="rect">
            <a:avLst/>
          </a:prstGeom>
          <a:noFill/>
          <a:ln>
            <a:noFill/>
          </a:ln>
        </p:spPr>
      </p:pic>
      <p:pic>
        <p:nvPicPr>
          <p:cNvPr descr="Picture 13" id="3875" name="Google Shape;3875;p444"/>
          <p:cNvPicPr preferRelativeResize="0"/>
          <p:nvPr/>
        </p:nvPicPr>
        <p:blipFill rotWithShape="1">
          <a:blip r:embed="rId4">
            <a:alphaModFix/>
          </a:blip>
          <a:srcRect b="0" l="0" r="0" t="0"/>
          <a:stretch/>
        </p:blipFill>
        <p:spPr>
          <a:xfrm>
            <a:off x="9630722" y="3200745"/>
            <a:ext cx="2561278" cy="2373875"/>
          </a:xfrm>
          <a:prstGeom prst="rect">
            <a:avLst/>
          </a:prstGeom>
          <a:noFill/>
          <a:ln>
            <a:noFill/>
          </a:ln>
        </p:spPr>
      </p:pic>
      <p:sp>
        <p:nvSpPr>
          <p:cNvPr id="3876" name="Google Shape;3876;p444"/>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5</a:t>
            </a:r>
            <a:endParaRPr/>
          </a:p>
        </p:txBody>
      </p:sp>
    </p:spTree>
  </p:cSld>
  <p:clrMapOvr>
    <a:masterClrMapping/>
  </p:clrMapOvr>
</p:sld>
</file>

<file path=ppt/slides/slide5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0" name="Shape 3880"/>
        <p:cNvGrpSpPr/>
        <p:nvPr/>
      </p:nvGrpSpPr>
      <p:grpSpPr>
        <a:xfrm>
          <a:off x="0" y="0"/>
          <a:ext cx="0" cy="0"/>
          <a:chOff x="0" y="0"/>
          <a:chExt cx="0" cy="0"/>
        </a:xfrm>
      </p:grpSpPr>
      <p:sp>
        <p:nvSpPr>
          <p:cNvPr id="3881" name="Google Shape;3881;p445"/>
          <p:cNvSpPr txBox="1"/>
          <p:nvPr>
            <p:ph type="ctrTitle"/>
          </p:nvPr>
        </p:nvSpPr>
        <p:spPr>
          <a:xfrm>
            <a:off x="1524000" y="1148868"/>
            <a:ext cx="9144000" cy="2387600"/>
          </a:xfrm>
          <a:prstGeom prst="rect">
            <a:avLst/>
          </a:prstGeom>
          <a:noFill/>
          <a:ln>
            <a:noFill/>
          </a:ln>
          <a:effectLst>
            <a:outerShdw blurRad="50800" rotWithShape="0" algn="t" dir="5400000" dist="38100">
              <a:srgbClr val="000000">
                <a:alpha val="40000"/>
              </a:srgbClr>
            </a:outerShdw>
          </a:effectLst>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6000"/>
              <a:buFont typeface="Arial Black"/>
              <a:buNone/>
            </a:pPr>
            <a:r>
              <a:rPr lang="en-US"/>
              <a:t>Dr.Omar</a:t>
            </a:r>
            <a:endParaRPr/>
          </a:p>
        </p:txBody>
      </p:sp>
    </p:spTree>
  </p:cSld>
  <p:clrMapOvr>
    <a:masterClrMapping/>
  </p:clrMapOvr>
</p:sld>
</file>

<file path=ppt/slides/slide5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5" name="Shape 3885"/>
        <p:cNvGrpSpPr/>
        <p:nvPr/>
      </p:nvGrpSpPr>
      <p:grpSpPr>
        <a:xfrm>
          <a:off x="0" y="0"/>
          <a:ext cx="0" cy="0"/>
          <a:chOff x="0" y="0"/>
          <a:chExt cx="0" cy="0"/>
        </a:xfrm>
      </p:grpSpPr>
      <p:sp>
        <p:nvSpPr>
          <p:cNvPr id="3886" name="Google Shape;3886;p446"/>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1    </a:t>
            </a:r>
            <a:endParaRPr/>
          </a:p>
        </p:txBody>
      </p:sp>
      <p:sp>
        <p:nvSpPr>
          <p:cNvPr id="3887" name="Google Shape;3887;p446"/>
          <p:cNvSpPr txBox="1"/>
          <p:nvPr>
            <p:ph idx="1" type="body"/>
          </p:nvPr>
        </p:nvSpPr>
        <p:spPr>
          <a:xfrm>
            <a:off x="838200" y="1305026"/>
            <a:ext cx="10515600" cy="4871938"/>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90000"/>
              </a:lnSpc>
              <a:spcBef>
                <a:spcPts val="0"/>
              </a:spcBef>
              <a:spcAft>
                <a:spcPts val="0"/>
              </a:spcAft>
              <a:buClr>
                <a:srgbClr val="45515E"/>
              </a:buClr>
              <a:buSzPct val="100000"/>
              <a:buNone/>
            </a:pPr>
            <a:r>
              <a:rPr lang="en-US"/>
              <a:t>27-year-old lady married complaining of primary  infertility?</a:t>
            </a:r>
            <a:endParaRPr/>
          </a:p>
          <a:p>
            <a:pPr indent="0" lvl="0" marL="0" rtl="0" algn="l">
              <a:lnSpc>
                <a:spcPct val="90000"/>
              </a:lnSpc>
              <a:spcBef>
                <a:spcPts val="1000"/>
              </a:spcBef>
              <a:spcAft>
                <a:spcPts val="0"/>
              </a:spcAft>
              <a:buClr>
                <a:srgbClr val="45515E"/>
              </a:buClr>
              <a:buSzPct val="100000"/>
              <a:buNone/>
            </a:pPr>
            <a:r>
              <a:rPr lang="en-US"/>
              <a:t>25-year-old leady complaining from menstrual irregularity U/S done for her?</a:t>
            </a:r>
            <a:endParaRPr/>
          </a:p>
          <a:p>
            <a:pPr indent="-228600" lvl="0" marL="228600" rtl="0" algn="l">
              <a:lnSpc>
                <a:spcPct val="90000"/>
              </a:lnSpc>
              <a:spcBef>
                <a:spcPts val="1000"/>
              </a:spcBef>
              <a:spcAft>
                <a:spcPts val="0"/>
              </a:spcAft>
              <a:buClr>
                <a:srgbClr val="45515E"/>
              </a:buClr>
              <a:buSzPct val="100000"/>
              <a:buChar char="❖"/>
            </a:pPr>
            <a:r>
              <a:rPr lang="en-US"/>
              <a:t>Describe the U/S finding ?   </a:t>
            </a:r>
            <a:endParaRPr/>
          </a:p>
          <a:p>
            <a:pPr indent="0" lvl="1" marL="457200" rtl="0" algn="l">
              <a:lnSpc>
                <a:spcPct val="90000"/>
              </a:lnSpc>
              <a:spcBef>
                <a:spcPts val="500"/>
              </a:spcBef>
              <a:spcAft>
                <a:spcPts val="0"/>
              </a:spcAft>
              <a:buClr>
                <a:srgbClr val="45515E"/>
              </a:buClr>
              <a:buSzPct val="100000"/>
              <a:buNone/>
            </a:pPr>
            <a:r>
              <a:rPr lang="en-US"/>
              <a:t>1)unilocular	 cystic mass	2)Thin wall</a:t>
            </a:r>
            <a:endParaRPr/>
          </a:p>
          <a:p>
            <a:pPr indent="0" lvl="1" marL="457200" rtl="0" algn="l">
              <a:lnSpc>
                <a:spcPct val="90000"/>
              </a:lnSpc>
              <a:spcBef>
                <a:spcPts val="500"/>
              </a:spcBef>
              <a:spcAft>
                <a:spcPts val="0"/>
              </a:spcAft>
              <a:buClr>
                <a:srgbClr val="45515E"/>
              </a:buClr>
              <a:buSzPct val="100000"/>
              <a:buNone/>
            </a:pPr>
            <a:r>
              <a:rPr lang="en-US"/>
              <a:t>3)No solid component	4) 5 cm in diameter</a:t>
            </a:r>
            <a:endParaRPr/>
          </a:p>
          <a:p>
            <a:pPr indent="-228600" lvl="0" marL="228600" rtl="0" algn="l">
              <a:lnSpc>
                <a:spcPct val="90000"/>
              </a:lnSpc>
              <a:spcBef>
                <a:spcPts val="1000"/>
              </a:spcBef>
              <a:spcAft>
                <a:spcPts val="0"/>
              </a:spcAft>
              <a:buClr>
                <a:srgbClr val="45515E"/>
              </a:buClr>
              <a:buSzPct val="100000"/>
              <a:buChar char="❖"/>
            </a:pPr>
            <a:r>
              <a:rPr lang="en-US"/>
              <a:t>Management at this time?</a:t>
            </a:r>
            <a:endParaRPr/>
          </a:p>
          <a:p>
            <a:pPr indent="-228600" lvl="1" marL="685800" rtl="0" algn="l">
              <a:lnSpc>
                <a:spcPct val="90000"/>
              </a:lnSpc>
              <a:spcBef>
                <a:spcPts val="500"/>
              </a:spcBef>
              <a:spcAft>
                <a:spcPts val="0"/>
              </a:spcAft>
              <a:buClr>
                <a:srgbClr val="45515E"/>
              </a:buClr>
              <a:buSzPct val="100000"/>
              <a:buChar char="o"/>
            </a:pPr>
            <a:r>
              <a:rPr lang="en-US"/>
              <a:t>follow up for 3 cycles</a:t>
            </a:r>
            <a:endParaRPr/>
          </a:p>
          <a:p>
            <a:pPr indent="-228600" lvl="0" marL="228600" rtl="0" algn="l">
              <a:lnSpc>
                <a:spcPct val="90000"/>
              </a:lnSpc>
              <a:spcBef>
                <a:spcPts val="1000"/>
              </a:spcBef>
              <a:spcAft>
                <a:spcPts val="0"/>
              </a:spcAft>
              <a:buClr>
                <a:srgbClr val="45515E"/>
              </a:buClr>
              <a:buSzPct val="100000"/>
              <a:buChar char="❖"/>
            </a:pPr>
            <a:r>
              <a:rPr lang="en-US"/>
              <a:t>Complications ?</a:t>
            </a:r>
            <a:endParaRPr/>
          </a:p>
          <a:p>
            <a:pPr indent="0" lvl="1" marL="457200" rtl="0" algn="l">
              <a:lnSpc>
                <a:spcPct val="90000"/>
              </a:lnSpc>
              <a:spcBef>
                <a:spcPts val="500"/>
              </a:spcBef>
              <a:spcAft>
                <a:spcPts val="0"/>
              </a:spcAft>
              <a:buClr>
                <a:srgbClr val="45515E"/>
              </a:buClr>
              <a:buSzPct val="100000"/>
              <a:buNone/>
            </a:pPr>
            <a:r>
              <a:rPr lang="en-US"/>
              <a:t>1) Torsion    2)Hemorrhage    3)Rupture    4)Infection</a:t>
            </a:r>
            <a:endParaRPr/>
          </a:p>
          <a:p>
            <a:pPr indent="-228600" lvl="0" marL="228600" rtl="0" algn="l">
              <a:lnSpc>
                <a:spcPct val="90000"/>
              </a:lnSpc>
              <a:spcBef>
                <a:spcPts val="1000"/>
              </a:spcBef>
              <a:spcAft>
                <a:spcPts val="0"/>
              </a:spcAft>
              <a:buClr>
                <a:srgbClr val="45515E"/>
              </a:buClr>
              <a:buSzPct val="100000"/>
              <a:buChar char="❖"/>
            </a:pPr>
            <a:r>
              <a:rPr lang="en-US"/>
              <a:t>If patient present with acute pain, management? </a:t>
            </a:r>
            <a:endParaRPr/>
          </a:p>
          <a:p>
            <a:pPr indent="-228600" lvl="1" marL="685800" rtl="0" algn="l">
              <a:lnSpc>
                <a:spcPct val="90000"/>
              </a:lnSpc>
              <a:spcBef>
                <a:spcPts val="500"/>
              </a:spcBef>
              <a:spcAft>
                <a:spcPts val="0"/>
              </a:spcAft>
              <a:buClr>
                <a:srgbClr val="45515E"/>
              </a:buClr>
              <a:buSzPct val="100000"/>
              <a:buChar char="o"/>
            </a:pPr>
            <a:r>
              <a:rPr lang="en-US"/>
              <a:t>Emergent laparoscopic ovarian cystectomy</a:t>
            </a:r>
            <a:endParaRPr/>
          </a:p>
          <a:p>
            <a:pPr indent="-228600" lvl="0" marL="228600" rtl="0" algn="l">
              <a:lnSpc>
                <a:spcPct val="90000"/>
              </a:lnSpc>
              <a:spcBef>
                <a:spcPts val="1000"/>
              </a:spcBef>
              <a:spcAft>
                <a:spcPts val="0"/>
              </a:spcAft>
              <a:buClr>
                <a:srgbClr val="45515E"/>
              </a:buClr>
              <a:buSzPct val="100000"/>
              <a:buChar char="❖"/>
            </a:pPr>
            <a:r>
              <a:rPr lang="en-US"/>
              <a:t>Complications of recurrent ovarian cystectomy? </a:t>
            </a:r>
            <a:endParaRPr/>
          </a:p>
          <a:p>
            <a:pPr indent="-228600" lvl="1" marL="685800" rtl="0" algn="l">
              <a:lnSpc>
                <a:spcPct val="90000"/>
              </a:lnSpc>
              <a:spcBef>
                <a:spcPts val="500"/>
              </a:spcBef>
              <a:spcAft>
                <a:spcPts val="0"/>
              </a:spcAft>
              <a:buClr>
                <a:srgbClr val="45515E"/>
              </a:buClr>
              <a:buSzPct val="100000"/>
              <a:buChar char="o"/>
            </a:pPr>
            <a:r>
              <a:rPr lang="en-US"/>
              <a:t>   1.decrease ovarian reserve    2.Pelvic adhesion</a:t>
            </a:r>
            <a:endParaRPr/>
          </a:p>
        </p:txBody>
      </p:sp>
      <p:pic>
        <p:nvPicPr>
          <p:cNvPr id="3888" name="Google Shape;3888;p446"/>
          <p:cNvPicPr preferRelativeResize="0"/>
          <p:nvPr/>
        </p:nvPicPr>
        <p:blipFill rotWithShape="1">
          <a:blip r:embed="rId3">
            <a:alphaModFix/>
          </a:blip>
          <a:srcRect b="0" l="0" r="0" t="0"/>
          <a:stretch/>
        </p:blipFill>
        <p:spPr>
          <a:xfrm>
            <a:off x="8182799" y="2224294"/>
            <a:ext cx="2974765" cy="2102723"/>
          </a:xfrm>
          <a:prstGeom prst="rect">
            <a:avLst/>
          </a:prstGeom>
          <a:noFill/>
          <a:ln>
            <a:noFill/>
          </a:ln>
        </p:spPr>
      </p:pic>
      <p:sp>
        <p:nvSpPr>
          <p:cNvPr id="3889" name="Google Shape;3889;p446"/>
          <p:cNvSpPr txBox="1"/>
          <p:nvPr/>
        </p:nvSpPr>
        <p:spPr>
          <a:xfrm>
            <a:off x="0" y="1667885"/>
            <a:ext cx="867545" cy="369332"/>
          </a:xfrm>
          <a:prstGeom prst="rect">
            <a:avLst/>
          </a:prstGeom>
          <a:noFill/>
          <a:ln cap="flat" cmpd="sng" w="9525">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0000"/>
                </a:solidFill>
                <a:latin typeface="Calibri"/>
                <a:ea typeface="Calibri"/>
                <a:cs typeface="Calibri"/>
                <a:sym typeface="Calibri"/>
              </a:rPr>
              <a:t>سنوات 1</a:t>
            </a:r>
            <a:endParaRPr sz="1800">
              <a:solidFill>
                <a:srgbClr val="FF0000"/>
              </a:solidFill>
              <a:latin typeface="Calibri"/>
              <a:ea typeface="Calibri"/>
              <a:cs typeface="Calibri"/>
              <a:sym typeface="Calibri"/>
            </a:endParaRPr>
          </a:p>
        </p:txBody>
      </p:sp>
      <p:sp>
        <p:nvSpPr>
          <p:cNvPr id="3890" name="Google Shape;3890;p446"/>
          <p:cNvSpPr txBox="1"/>
          <p:nvPr/>
        </p:nvSpPr>
        <p:spPr>
          <a:xfrm>
            <a:off x="0" y="1275998"/>
            <a:ext cx="867545" cy="369332"/>
          </a:xfrm>
          <a:prstGeom prst="rect">
            <a:avLst/>
          </a:prstGeom>
          <a:noFill/>
          <a:ln cap="flat" cmpd="sng" w="9525">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0000"/>
                </a:solidFill>
                <a:latin typeface="Calibri"/>
                <a:ea typeface="Calibri"/>
                <a:cs typeface="Calibri"/>
                <a:sym typeface="Calibri"/>
              </a:rPr>
              <a:t>سنوات 1</a:t>
            </a:r>
            <a:endParaRPr sz="1800">
              <a:solidFill>
                <a:srgbClr val="FF0000"/>
              </a:solidFill>
              <a:latin typeface="Calibri"/>
              <a:ea typeface="Calibri"/>
              <a:cs typeface="Calibri"/>
              <a:sym typeface="Calibri"/>
            </a:endParaRPr>
          </a:p>
        </p:txBody>
      </p:sp>
    </p:spTree>
  </p:cSld>
  <p:clrMapOvr>
    <a:masterClrMapping/>
  </p:clrMapOvr>
</p:sld>
</file>

<file path=ppt/slides/slide5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4" name="Shape 3894"/>
        <p:cNvGrpSpPr/>
        <p:nvPr/>
      </p:nvGrpSpPr>
      <p:grpSpPr>
        <a:xfrm>
          <a:off x="0" y="0"/>
          <a:ext cx="0" cy="0"/>
          <a:chOff x="0" y="0"/>
          <a:chExt cx="0" cy="0"/>
        </a:xfrm>
      </p:grpSpPr>
      <p:sp>
        <p:nvSpPr>
          <p:cNvPr id="3895" name="Google Shape;3895;p447"/>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2    </a:t>
            </a:r>
            <a:endParaRPr/>
          </a:p>
        </p:txBody>
      </p:sp>
      <p:sp>
        <p:nvSpPr>
          <p:cNvPr id="3896" name="Google Shape;3896;p447"/>
          <p:cNvSpPr txBox="1"/>
          <p:nvPr>
            <p:ph idx="1" type="body"/>
          </p:nvPr>
        </p:nvSpPr>
        <p:spPr>
          <a:xfrm>
            <a:off x="838200" y="1305026"/>
            <a:ext cx="10515600" cy="4871938"/>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90000"/>
              </a:lnSpc>
              <a:spcBef>
                <a:spcPts val="0"/>
              </a:spcBef>
              <a:spcAft>
                <a:spcPts val="0"/>
              </a:spcAft>
              <a:buClr>
                <a:srgbClr val="45515E"/>
              </a:buClr>
              <a:buSzPct val="100000"/>
              <a:buNone/>
            </a:pPr>
            <a:r>
              <a:rPr lang="en-US"/>
              <a:t>				OGTT : 190/140/180</a:t>
            </a:r>
            <a:endParaRPr/>
          </a:p>
          <a:p>
            <a:pPr indent="-228600" lvl="0" marL="228600" rtl="0" algn="l">
              <a:lnSpc>
                <a:spcPct val="90000"/>
              </a:lnSpc>
              <a:spcBef>
                <a:spcPts val="1000"/>
              </a:spcBef>
              <a:spcAft>
                <a:spcPts val="0"/>
              </a:spcAft>
              <a:buClr>
                <a:srgbClr val="45515E"/>
              </a:buClr>
              <a:buSzPct val="100000"/>
              <a:buChar char="❖"/>
            </a:pPr>
            <a:r>
              <a:rPr lang="en-US"/>
              <a:t>Diagnosis:</a:t>
            </a:r>
            <a:endParaRPr/>
          </a:p>
          <a:p>
            <a:pPr indent="-228600" lvl="1" marL="685800" rtl="0" algn="l">
              <a:lnSpc>
                <a:spcPct val="90000"/>
              </a:lnSpc>
              <a:spcBef>
                <a:spcPts val="500"/>
              </a:spcBef>
              <a:spcAft>
                <a:spcPts val="0"/>
              </a:spcAft>
              <a:buClr>
                <a:srgbClr val="45515E"/>
              </a:buClr>
              <a:buSzPct val="100000"/>
              <a:buChar char="o"/>
            </a:pPr>
            <a:r>
              <a:rPr lang="en-US"/>
              <a:t> Geststional DM </a:t>
            </a:r>
            <a:endParaRPr/>
          </a:p>
          <a:p>
            <a:pPr indent="-228600" lvl="0" marL="228600" rtl="0" algn="l">
              <a:lnSpc>
                <a:spcPct val="90000"/>
              </a:lnSpc>
              <a:spcBef>
                <a:spcPts val="1000"/>
              </a:spcBef>
              <a:spcAft>
                <a:spcPts val="0"/>
              </a:spcAft>
              <a:buClr>
                <a:srgbClr val="45515E"/>
              </a:buClr>
              <a:buSzPct val="100000"/>
              <a:buChar char="❖"/>
            </a:pPr>
            <a:r>
              <a:rPr lang="en-US"/>
              <a:t>Mention 6 relative history question:</a:t>
            </a:r>
            <a:endParaRPr/>
          </a:p>
          <a:p>
            <a:pPr indent="-228600" lvl="1" marL="685800" rtl="0" algn="l">
              <a:lnSpc>
                <a:spcPct val="90000"/>
              </a:lnSpc>
              <a:spcBef>
                <a:spcPts val="500"/>
              </a:spcBef>
              <a:spcAft>
                <a:spcPts val="0"/>
              </a:spcAft>
              <a:buClr>
                <a:srgbClr val="45515E"/>
              </a:buClr>
              <a:buSzPct val="100000"/>
              <a:buChar char="o"/>
            </a:pPr>
            <a:r>
              <a:rPr lang="en-US"/>
              <a:t>1-Age&gt;25  </a:t>
            </a:r>
            <a:endParaRPr/>
          </a:p>
          <a:p>
            <a:pPr indent="-228600" lvl="1" marL="685800" rtl="0" algn="l">
              <a:lnSpc>
                <a:spcPct val="90000"/>
              </a:lnSpc>
              <a:spcBef>
                <a:spcPts val="500"/>
              </a:spcBef>
              <a:spcAft>
                <a:spcPts val="0"/>
              </a:spcAft>
              <a:buClr>
                <a:srgbClr val="45515E"/>
              </a:buClr>
              <a:buSzPct val="100000"/>
              <a:buChar char="o"/>
            </a:pPr>
            <a:r>
              <a:rPr lang="en-US"/>
              <a:t>2-family history of DM</a:t>
            </a:r>
            <a:endParaRPr/>
          </a:p>
          <a:p>
            <a:pPr indent="-228600" lvl="1" marL="685800" rtl="0" algn="l">
              <a:lnSpc>
                <a:spcPct val="90000"/>
              </a:lnSpc>
              <a:spcBef>
                <a:spcPts val="500"/>
              </a:spcBef>
              <a:spcAft>
                <a:spcPts val="0"/>
              </a:spcAft>
              <a:buClr>
                <a:srgbClr val="45515E"/>
              </a:buClr>
              <a:buSzPct val="100000"/>
              <a:buChar char="o"/>
            </a:pPr>
            <a:r>
              <a:rPr lang="en-US"/>
              <a:t>3-personal history of impaired glucose tolerance </a:t>
            </a:r>
            <a:endParaRPr/>
          </a:p>
          <a:p>
            <a:pPr indent="-228600" lvl="1" marL="685800" rtl="0" algn="l">
              <a:lnSpc>
                <a:spcPct val="90000"/>
              </a:lnSpc>
              <a:spcBef>
                <a:spcPts val="500"/>
              </a:spcBef>
              <a:spcAft>
                <a:spcPts val="0"/>
              </a:spcAft>
              <a:buClr>
                <a:srgbClr val="45515E"/>
              </a:buClr>
              <a:buSzPct val="100000"/>
              <a:buChar char="o"/>
            </a:pPr>
            <a:r>
              <a:rPr lang="en-US"/>
              <a:t>4- previous macrocosmic baby </a:t>
            </a:r>
            <a:endParaRPr/>
          </a:p>
          <a:p>
            <a:pPr indent="-228600" lvl="1" marL="685800" rtl="0" algn="l">
              <a:lnSpc>
                <a:spcPct val="90000"/>
              </a:lnSpc>
              <a:spcBef>
                <a:spcPts val="500"/>
              </a:spcBef>
              <a:spcAft>
                <a:spcPts val="0"/>
              </a:spcAft>
              <a:buClr>
                <a:srgbClr val="45515E"/>
              </a:buClr>
              <a:buSzPct val="100000"/>
              <a:buChar char="o"/>
            </a:pPr>
            <a:r>
              <a:rPr lang="en-US"/>
              <a:t>5- current use of glucocorticoids  </a:t>
            </a:r>
            <a:endParaRPr/>
          </a:p>
          <a:p>
            <a:pPr indent="-228600" lvl="1" marL="685800" rtl="0" algn="l">
              <a:lnSpc>
                <a:spcPct val="90000"/>
              </a:lnSpc>
              <a:spcBef>
                <a:spcPts val="500"/>
              </a:spcBef>
              <a:spcAft>
                <a:spcPts val="0"/>
              </a:spcAft>
              <a:buClr>
                <a:srgbClr val="45515E"/>
              </a:buClr>
              <a:buSzPct val="100000"/>
              <a:buChar char="o"/>
            </a:pPr>
            <a:r>
              <a:rPr lang="en-US"/>
              <a:t>6-medical history (PCOS) </a:t>
            </a:r>
            <a:endParaRPr/>
          </a:p>
          <a:p>
            <a:pPr indent="-228600" lvl="1" marL="685800" rtl="0" algn="l">
              <a:lnSpc>
                <a:spcPct val="90000"/>
              </a:lnSpc>
              <a:spcBef>
                <a:spcPts val="500"/>
              </a:spcBef>
              <a:spcAft>
                <a:spcPts val="0"/>
              </a:spcAft>
              <a:buClr>
                <a:srgbClr val="45515E"/>
              </a:buClr>
              <a:buSzPct val="100000"/>
              <a:buChar char="o"/>
            </a:pPr>
            <a:r>
              <a:rPr lang="en-US"/>
              <a:t>7-HTN or hx of PET </a:t>
            </a:r>
            <a:endParaRPr/>
          </a:p>
          <a:p>
            <a:pPr indent="-228600" lvl="0" marL="228600" rtl="0" algn="l">
              <a:lnSpc>
                <a:spcPct val="90000"/>
              </a:lnSpc>
              <a:spcBef>
                <a:spcPts val="1000"/>
              </a:spcBef>
              <a:spcAft>
                <a:spcPts val="0"/>
              </a:spcAft>
              <a:buClr>
                <a:srgbClr val="45515E"/>
              </a:buClr>
              <a:buSzPct val="100000"/>
              <a:buChar char="❖"/>
            </a:pPr>
            <a:r>
              <a:rPr lang="en-US"/>
              <a:t>Management: </a:t>
            </a:r>
            <a:endParaRPr/>
          </a:p>
          <a:p>
            <a:pPr indent="-228600" lvl="1" marL="685800" rtl="0" algn="l">
              <a:lnSpc>
                <a:spcPct val="90000"/>
              </a:lnSpc>
              <a:spcBef>
                <a:spcPts val="500"/>
              </a:spcBef>
              <a:spcAft>
                <a:spcPts val="0"/>
              </a:spcAft>
              <a:buClr>
                <a:srgbClr val="45515E"/>
              </a:buClr>
              <a:buSzPct val="100000"/>
              <a:buChar char="o"/>
            </a:pPr>
            <a:r>
              <a:rPr lang="en-US"/>
              <a:t>1-low diet 2- Hypoglycemic agents 3- Insulin </a:t>
            </a:r>
            <a:endParaRPr/>
          </a:p>
          <a:p>
            <a:pPr indent="-228600" lvl="0" marL="228600" rtl="0" algn="l">
              <a:lnSpc>
                <a:spcPct val="90000"/>
              </a:lnSpc>
              <a:spcBef>
                <a:spcPts val="1000"/>
              </a:spcBef>
              <a:spcAft>
                <a:spcPts val="0"/>
              </a:spcAft>
              <a:buClr>
                <a:srgbClr val="45515E"/>
              </a:buClr>
              <a:buSzPct val="100000"/>
              <a:buChar char="❖"/>
            </a:pPr>
            <a:r>
              <a:rPr lang="en-US"/>
              <a:t>if patient come at 43 week ,baby is well, no labor ,your next step?</a:t>
            </a:r>
            <a:endParaRPr/>
          </a:p>
          <a:p>
            <a:pPr indent="-228600" lvl="1" marL="685800" rtl="0" algn="l">
              <a:lnSpc>
                <a:spcPct val="90000"/>
              </a:lnSpc>
              <a:spcBef>
                <a:spcPts val="500"/>
              </a:spcBef>
              <a:spcAft>
                <a:spcPts val="0"/>
              </a:spcAft>
              <a:buClr>
                <a:srgbClr val="45515E"/>
              </a:buClr>
              <a:buSzPct val="100000"/>
              <a:buChar char="o"/>
            </a:pPr>
            <a:r>
              <a:rPr lang="en-US"/>
              <a:t>( induction of labor)</a:t>
            </a:r>
            <a:endParaRPr/>
          </a:p>
          <a:p>
            <a:pPr indent="-77470" lvl="0" marL="228600" rtl="0" algn="l">
              <a:lnSpc>
                <a:spcPct val="90000"/>
              </a:lnSpc>
              <a:spcBef>
                <a:spcPts val="1000"/>
              </a:spcBef>
              <a:spcAft>
                <a:spcPts val="0"/>
              </a:spcAft>
              <a:buClr>
                <a:srgbClr val="45515E"/>
              </a:buClr>
              <a:buSzPct val="100000"/>
              <a:buNone/>
            </a:pPr>
            <a:r>
              <a:t/>
            </a:r>
            <a:endParaRPr/>
          </a:p>
        </p:txBody>
      </p:sp>
      <p:sp>
        <p:nvSpPr>
          <p:cNvPr id="3897" name="Google Shape;3897;p447"/>
          <p:cNvSpPr txBox="1"/>
          <p:nvPr/>
        </p:nvSpPr>
        <p:spPr>
          <a:xfrm>
            <a:off x="11095225" y="91678"/>
            <a:ext cx="1096775" cy="369332"/>
          </a:xfrm>
          <a:prstGeom prst="rect">
            <a:avLst/>
          </a:prstGeom>
          <a:noFill/>
          <a:ln cap="flat" cmpd="sng" w="9525">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0000"/>
                </a:solidFill>
                <a:latin typeface="Calibri"/>
                <a:ea typeface="Calibri"/>
                <a:cs typeface="Calibri"/>
                <a:sym typeface="Calibri"/>
              </a:rPr>
              <a:t>سؤال سادسة</a:t>
            </a:r>
            <a:endParaRPr sz="1800">
              <a:solidFill>
                <a:srgbClr val="FF0000"/>
              </a:solidFill>
              <a:latin typeface="Calibri"/>
              <a:ea typeface="Calibri"/>
              <a:cs typeface="Calibri"/>
              <a:sym typeface="Calibri"/>
            </a:endParaRPr>
          </a:p>
        </p:txBody>
      </p:sp>
    </p:spTree>
  </p:cSld>
  <p:clrMapOvr>
    <a:masterClrMapping/>
  </p:clrMapOvr>
</p:sld>
</file>

<file path=ppt/slides/slide5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1" name="Shape 3901"/>
        <p:cNvGrpSpPr/>
        <p:nvPr/>
      </p:nvGrpSpPr>
      <p:grpSpPr>
        <a:xfrm>
          <a:off x="0" y="0"/>
          <a:ext cx="0" cy="0"/>
          <a:chOff x="0" y="0"/>
          <a:chExt cx="0" cy="0"/>
        </a:xfrm>
      </p:grpSpPr>
      <p:sp>
        <p:nvSpPr>
          <p:cNvPr id="3902" name="Google Shape;3902;p448"/>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3    </a:t>
            </a:r>
            <a:endParaRPr/>
          </a:p>
        </p:txBody>
      </p:sp>
      <p:sp>
        <p:nvSpPr>
          <p:cNvPr id="3903" name="Google Shape;3903;p448"/>
          <p:cNvSpPr txBox="1"/>
          <p:nvPr>
            <p:ph idx="1" type="body"/>
          </p:nvPr>
        </p:nvSpPr>
        <p:spPr>
          <a:xfrm>
            <a:off x="838200" y="1305026"/>
            <a:ext cx="10515600" cy="4871938"/>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45515E"/>
              </a:buClr>
              <a:buSzPts val="2800"/>
              <a:buNone/>
            </a:pPr>
            <a:r>
              <a:rPr lang="en-US"/>
              <a:t>open question with multiple possible answers</a:t>
            </a:r>
            <a:endParaRPr/>
          </a:p>
          <a:p>
            <a:pPr indent="0" lvl="0" marL="0" rtl="0" algn="l">
              <a:lnSpc>
                <a:spcPct val="90000"/>
              </a:lnSpc>
              <a:spcBef>
                <a:spcPts val="1000"/>
              </a:spcBef>
              <a:spcAft>
                <a:spcPts val="0"/>
              </a:spcAft>
              <a:buClr>
                <a:srgbClr val="45515E"/>
              </a:buClr>
              <a:buSzPts val="2800"/>
              <a:buNone/>
            </a:pPr>
            <a:r>
              <a:rPr lang="en-US"/>
              <a:t>57 years woman on US with increased endometrial thickness :</a:t>
            </a:r>
            <a:endParaRPr/>
          </a:p>
          <a:p>
            <a:pPr indent="-228600" lvl="0" marL="228600" rtl="0" algn="l">
              <a:lnSpc>
                <a:spcPct val="90000"/>
              </a:lnSpc>
              <a:spcBef>
                <a:spcPts val="1000"/>
              </a:spcBef>
              <a:spcAft>
                <a:spcPts val="0"/>
              </a:spcAft>
              <a:buClr>
                <a:srgbClr val="45515E"/>
              </a:buClr>
              <a:buSzPts val="2800"/>
              <a:buChar char="❖"/>
            </a:pPr>
            <a:r>
              <a:rPr lang="en-US"/>
              <a:t>Possible question on history? </a:t>
            </a:r>
            <a:endParaRPr/>
          </a:p>
          <a:p>
            <a:pPr indent="-228600" lvl="1" marL="685800" rtl="0" algn="l">
              <a:lnSpc>
                <a:spcPct val="90000"/>
              </a:lnSpc>
              <a:spcBef>
                <a:spcPts val="500"/>
              </a:spcBef>
              <a:spcAft>
                <a:spcPts val="0"/>
              </a:spcAft>
              <a:buClr>
                <a:srgbClr val="45515E"/>
              </a:buClr>
              <a:buSzPts val="2400"/>
              <a:buChar char="o"/>
            </a:pPr>
            <a:r>
              <a:rPr lang="en-US"/>
              <a:t>1-analysis of the chief complain and associated symptoms  </a:t>
            </a:r>
            <a:endParaRPr/>
          </a:p>
          <a:p>
            <a:pPr indent="-228600" lvl="1" marL="685800" rtl="0" algn="l">
              <a:lnSpc>
                <a:spcPct val="90000"/>
              </a:lnSpc>
              <a:spcBef>
                <a:spcPts val="500"/>
              </a:spcBef>
              <a:spcAft>
                <a:spcPts val="0"/>
              </a:spcAft>
              <a:buClr>
                <a:srgbClr val="45515E"/>
              </a:buClr>
              <a:buSzPts val="2400"/>
              <a:buChar char="o"/>
            </a:pPr>
            <a:r>
              <a:rPr lang="en-US"/>
              <a:t>2- previous cycles  </a:t>
            </a:r>
            <a:endParaRPr/>
          </a:p>
          <a:p>
            <a:pPr indent="-228600" lvl="1" marL="685800" rtl="0" algn="l">
              <a:lnSpc>
                <a:spcPct val="90000"/>
              </a:lnSpc>
              <a:spcBef>
                <a:spcPts val="500"/>
              </a:spcBef>
              <a:spcAft>
                <a:spcPts val="0"/>
              </a:spcAft>
              <a:buClr>
                <a:srgbClr val="45515E"/>
              </a:buClr>
              <a:buSzPts val="2400"/>
              <a:buChar char="o"/>
            </a:pPr>
            <a:r>
              <a:rPr lang="en-US"/>
              <a:t>3- drug history  </a:t>
            </a:r>
            <a:endParaRPr/>
          </a:p>
          <a:p>
            <a:pPr indent="-228600" lvl="1" marL="685800" rtl="0" algn="l">
              <a:lnSpc>
                <a:spcPct val="90000"/>
              </a:lnSpc>
              <a:spcBef>
                <a:spcPts val="500"/>
              </a:spcBef>
              <a:spcAft>
                <a:spcPts val="0"/>
              </a:spcAft>
              <a:buClr>
                <a:srgbClr val="45515E"/>
              </a:buClr>
              <a:buSzPts val="2400"/>
              <a:buChar char="o"/>
            </a:pPr>
            <a:r>
              <a:rPr lang="en-US"/>
              <a:t>4- family history (حسب جواب الدكتور بالمحاضرة)</a:t>
            </a:r>
            <a:endParaRPr/>
          </a:p>
          <a:p>
            <a:pPr indent="-228600" lvl="0" marL="228600" rtl="0" algn="l">
              <a:lnSpc>
                <a:spcPct val="90000"/>
              </a:lnSpc>
              <a:spcBef>
                <a:spcPts val="1000"/>
              </a:spcBef>
              <a:spcAft>
                <a:spcPts val="0"/>
              </a:spcAft>
              <a:buClr>
                <a:srgbClr val="45515E"/>
              </a:buClr>
              <a:buSzPts val="2800"/>
              <a:buChar char="❖"/>
            </a:pPr>
            <a:r>
              <a:rPr lang="en-US"/>
              <a:t>DDX? (you should start with the most common ):</a:t>
            </a:r>
            <a:endParaRPr/>
          </a:p>
          <a:p>
            <a:pPr indent="-228600" lvl="1" marL="685800" rtl="0" algn="l">
              <a:lnSpc>
                <a:spcPct val="90000"/>
              </a:lnSpc>
              <a:spcBef>
                <a:spcPts val="500"/>
              </a:spcBef>
              <a:spcAft>
                <a:spcPts val="0"/>
              </a:spcAft>
              <a:buClr>
                <a:srgbClr val="45515E"/>
              </a:buClr>
              <a:buSzPts val="2400"/>
              <a:buChar char="o"/>
            </a:pPr>
            <a:r>
              <a:rPr lang="en-US"/>
              <a:t>1-Fibroid  2-adenomyosis 3-endometrial hyperplasia  4- Endometrial cancer  5- ovarian cancer</a:t>
            </a:r>
            <a:endParaRPr/>
          </a:p>
          <a:p>
            <a:pPr indent="-50800" lvl="0" marL="228600" rtl="0" algn="l">
              <a:lnSpc>
                <a:spcPct val="90000"/>
              </a:lnSpc>
              <a:spcBef>
                <a:spcPts val="1000"/>
              </a:spcBef>
              <a:spcAft>
                <a:spcPts val="0"/>
              </a:spcAft>
              <a:buClr>
                <a:srgbClr val="45515E"/>
              </a:buClr>
              <a:buSzPts val="2800"/>
              <a:buNone/>
            </a:pPr>
            <a:r>
              <a:t/>
            </a:r>
            <a:endParaRPr/>
          </a:p>
          <a:p>
            <a:pPr indent="-50800" lvl="0" marL="228600" rtl="0" algn="l">
              <a:lnSpc>
                <a:spcPct val="90000"/>
              </a:lnSpc>
              <a:spcBef>
                <a:spcPts val="1000"/>
              </a:spcBef>
              <a:spcAft>
                <a:spcPts val="0"/>
              </a:spcAft>
              <a:buClr>
                <a:srgbClr val="45515E"/>
              </a:buClr>
              <a:buSzPts val="2800"/>
              <a:buNone/>
            </a:pPr>
            <a:r>
              <a:t/>
            </a:r>
            <a:endParaRPr/>
          </a:p>
          <a:p>
            <a:pPr indent="-50800" lvl="0" marL="228600" rtl="0" algn="l">
              <a:lnSpc>
                <a:spcPct val="90000"/>
              </a:lnSpc>
              <a:spcBef>
                <a:spcPts val="1000"/>
              </a:spcBef>
              <a:spcAft>
                <a:spcPts val="0"/>
              </a:spcAft>
              <a:buClr>
                <a:srgbClr val="45515E"/>
              </a:buClr>
              <a:buSzPts val="2800"/>
              <a:buNone/>
            </a:pPr>
            <a:r>
              <a:t/>
            </a:r>
            <a:endParaRPr/>
          </a:p>
        </p:txBody>
      </p:sp>
    </p:spTree>
  </p:cSld>
  <p:clrMapOvr>
    <a:masterClrMapping/>
  </p:clrMapOvr>
</p:sld>
</file>

<file path=ppt/slides/slide5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7" name="Shape 3907"/>
        <p:cNvGrpSpPr/>
        <p:nvPr/>
      </p:nvGrpSpPr>
      <p:grpSpPr>
        <a:xfrm>
          <a:off x="0" y="0"/>
          <a:ext cx="0" cy="0"/>
          <a:chOff x="0" y="0"/>
          <a:chExt cx="0" cy="0"/>
        </a:xfrm>
      </p:grpSpPr>
      <p:sp>
        <p:nvSpPr>
          <p:cNvPr id="3908" name="Google Shape;3908;p449"/>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3    </a:t>
            </a:r>
            <a:endParaRPr/>
          </a:p>
        </p:txBody>
      </p:sp>
      <p:sp>
        <p:nvSpPr>
          <p:cNvPr id="3909" name="Google Shape;3909;p449"/>
          <p:cNvSpPr txBox="1"/>
          <p:nvPr>
            <p:ph idx="1" type="body"/>
          </p:nvPr>
        </p:nvSpPr>
        <p:spPr>
          <a:xfrm>
            <a:off x="838200" y="1305026"/>
            <a:ext cx="10515600" cy="48719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800"/>
              <a:buChar char="❖"/>
            </a:pPr>
            <a:r>
              <a:rPr lang="en-US"/>
              <a:t>Things to check on physical examination?</a:t>
            </a:r>
            <a:endParaRPr/>
          </a:p>
          <a:p>
            <a:pPr indent="-228600" lvl="1" marL="685800" rtl="0" algn="l">
              <a:lnSpc>
                <a:spcPct val="90000"/>
              </a:lnSpc>
              <a:spcBef>
                <a:spcPts val="500"/>
              </a:spcBef>
              <a:spcAft>
                <a:spcPts val="0"/>
              </a:spcAft>
              <a:buClr>
                <a:srgbClr val="45515E"/>
              </a:buClr>
              <a:buSzPts val="2400"/>
              <a:buChar char="o"/>
            </a:pPr>
            <a:r>
              <a:rPr lang="en-US"/>
              <a:t>( General look ,vital signs ,Lymph node, breast examination, abdominal masses, pelvic examination)Don’t forget to start with general look and vital signs.</a:t>
            </a:r>
            <a:endParaRPr/>
          </a:p>
          <a:p>
            <a:pPr indent="-228600" lvl="0" marL="228600" rtl="0" algn="l">
              <a:lnSpc>
                <a:spcPct val="90000"/>
              </a:lnSpc>
              <a:spcBef>
                <a:spcPts val="1000"/>
              </a:spcBef>
              <a:spcAft>
                <a:spcPts val="0"/>
              </a:spcAft>
              <a:buClr>
                <a:srgbClr val="45515E"/>
              </a:buClr>
              <a:buSzPts val="2800"/>
              <a:buChar char="❖"/>
            </a:pPr>
            <a:r>
              <a:rPr lang="en-US"/>
              <a:t>What ovarian cancer do the following picture?</a:t>
            </a:r>
            <a:endParaRPr/>
          </a:p>
          <a:p>
            <a:pPr indent="-228600" lvl="0" marL="228600" rtl="0" algn="l">
              <a:lnSpc>
                <a:spcPct val="90000"/>
              </a:lnSpc>
              <a:spcBef>
                <a:spcPts val="1000"/>
              </a:spcBef>
              <a:spcAft>
                <a:spcPts val="0"/>
              </a:spcAft>
              <a:buClr>
                <a:srgbClr val="45515E"/>
              </a:buClr>
              <a:buSzPts val="2800"/>
              <a:buChar char="❖"/>
            </a:pPr>
            <a:r>
              <a:rPr lang="en-US"/>
              <a:t> 	Sex cord stromal tumors</a:t>
            </a:r>
            <a:endParaRPr/>
          </a:p>
          <a:p>
            <a:pPr indent="-50800" lvl="0" marL="228600" rtl="0" algn="l">
              <a:lnSpc>
                <a:spcPct val="90000"/>
              </a:lnSpc>
              <a:spcBef>
                <a:spcPts val="1000"/>
              </a:spcBef>
              <a:spcAft>
                <a:spcPts val="0"/>
              </a:spcAft>
              <a:buClr>
                <a:srgbClr val="45515E"/>
              </a:buClr>
              <a:buSzPts val="2800"/>
              <a:buNone/>
            </a:pPr>
            <a:r>
              <a:t/>
            </a:r>
            <a:endParaRPr/>
          </a:p>
        </p:txBody>
      </p:sp>
      <p:pic>
        <p:nvPicPr>
          <p:cNvPr descr="A close-up of a ultrasound&#10;&#10;Description automatically generated with low confidence" id="3910" name="Google Shape;3910;p449"/>
          <p:cNvPicPr preferRelativeResize="0"/>
          <p:nvPr/>
        </p:nvPicPr>
        <p:blipFill rotWithShape="1">
          <a:blip r:embed="rId3">
            <a:alphaModFix/>
          </a:blip>
          <a:srcRect b="0" l="0" r="0" t="0"/>
          <a:stretch/>
        </p:blipFill>
        <p:spPr>
          <a:xfrm>
            <a:off x="7085068" y="3274967"/>
            <a:ext cx="4268732" cy="3033242"/>
          </a:xfrm>
          <a:prstGeom prst="rect">
            <a:avLst/>
          </a:prstGeom>
          <a:noFill/>
          <a:ln>
            <a:noFill/>
          </a:ln>
        </p:spPr>
      </p:pic>
      <p:sp>
        <p:nvSpPr>
          <p:cNvPr id="3911" name="Google Shape;3911;p449"/>
          <p:cNvSpPr txBox="1"/>
          <p:nvPr/>
        </p:nvSpPr>
        <p:spPr>
          <a:xfrm flipH="1">
            <a:off x="8610261" y="6308209"/>
            <a:ext cx="147099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0000"/>
                </a:solidFill>
                <a:latin typeface="Calibri"/>
                <a:ea typeface="Calibri"/>
                <a:cs typeface="Calibri"/>
                <a:sym typeface="Calibri"/>
              </a:rPr>
              <a:t>From Google</a:t>
            </a:r>
            <a:endParaRPr/>
          </a:p>
        </p:txBody>
      </p:sp>
    </p:spTree>
  </p:cSld>
  <p:clrMapOvr>
    <a:masterClrMapping/>
  </p:clrMapOvr>
</p:sld>
</file>

<file path=ppt/slides/slide5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5" name="Shape 3915"/>
        <p:cNvGrpSpPr/>
        <p:nvPr/>
      </p:nvGrpSpPr>
      <p:grpSpPr>
        <a:xfrm>
          <a:off x="0" y="0"/>
          <a:ext cx="0" cy="0"/>
          <a:chOff x="0" y="0"/>
          <a:chExt cx="0" cy="0"/>
        </a:xfrm>
      </p:grpSpPr>
      <p:sp>
        <p:nvSpPr>
          <p:cNvPr id="3916" name="Google Shape;3916;p450"/>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4    </a:t>
            </a:r>
            <a:endParaRPr/>
          </a:p>
        </p:txBody>
      </p:sp>
      <p:sp>
        <p:nvSpPr>
          <p:cNvPr id="3917" name="Google Shape;3917;p450"/>
          <p:cNvSpPr txBox="1"/>
          <p:nvPr>
            <p:ph idx="1" type="body"/>
          </p:nvPr>
        </p:nvSpPr>
        <p:spPr>
          <a:xfrm>
            <a:off x="838200" y="1305026"/>
            <a:ext cx="10515600" cy="4871938"/>
          </a:xfrm>
          <a:prstGeom prst="rect">
            <a:avLst/>
          </a:prstGeom>
          <a:noFill/>
          <a:ln>
            <a:noFill/>
          </a:ln>
        </p:spPr>
        <p:txBody>
          <a:bodyPr anchorCtr="0" anchor="t" bIns="45700" lIns="91425" spcFirstLastPara="1" rIns="91425" wrap="square" tIns="45700">
            <a:normAutofit fontScale="92500" lnSpcReduction="20000"/>
          </a:bodyPr>
          <a:lstStyle/>
          <a:p>
            <a:pPr indent="-228600" lvl="0" marL="228600" rtl="0" algn="l">
              <a:lnSpc>
                <a:spcPct val="90000"/>
              </a:lnSpc>
              <a:spcBef>
                <a:spcPts val="0"/>
              </a:spcBef>
              <a:spcAft>
                <a:spcPts val="0"/>
              </a:spcAft>
              <a:buClr>
                <a:srgbClr val="45515E"/>
              </a:buClr>
              <a:buSzPct val="100000"/>
              <a:buChar char="❖"/>
            </a:pPr>
            <a:r>
              <a:rPr lang="en-US"/>
              <a:t>ultrasound for 55 years old post-menopausal female complaining of right ovarian mass  ? </a:t>
            </a:r>
            <a:endParaRPr/>
          </a:p>
          <a:p>
            <a:pPr indent="-228600" lvl="0" marL="228600" rtl="0" algn="l">
              <a:lnSpc>
                <a:spcPct val="90000"/>
              </a:lnSpc>
              <a:spcBef>
                <a:spcPts val="1000"/>
              </a:spcBef>
              <a:spcAft>
                <a:spcPts val="0"/>
              </a:spcAft>
              <a:buClr>
                <a:srgbClr val="45515E"/>
              </a:buClr>
              <a:buSzPct val="100000"/>
              <a:buChar char="❖"/>
            </a:pPr>
            <a:r>
              <a:rPr lang="en-US"/>
              <a:t>1- Describe the findings in the ultrasound ? </a:t>
            </a:r>
            <a:endParaRPr/>
          </a:p>
          <a:p>
            <a:pPr indent="-228600" lvl="1" marL="685800" rtl="0" algn="l">
              <a:lnSpc>
                <a:spcPct val="90000"/>
              </a:lnSpc>
              <a:spcBef>
                <a:spcPts val="500"/>
              </a:spcBef>
              <a:spcAft>
                <a:spcPts val="0"/>
              </a:spcAft>
              <a:buClr>
                <a:srgbClr val="45515E"/>
              </a:buClr>
              <a:buSzPct val="100000"/>
              <a:buChar char="o"/>
            </a:pPr>
            <a:r>
              <a:rPr lang="en-US"/>
              <a:t>Solid component with thick wall  </a:t>
            </a:r>
            <a:endParaRPr/>
          </a:p>
          <a:p>
            <a:pPr indent="-228600" lvl="0" marL="228600" rtl="0" algn="l">
              <a:lnSpc>
                <a:spcPct val="90000"/>
              </a:lnSpc>
              <a:spcBef>
                <a:spcPts val="1000"/>
              </a:spcBef>
              <a:spcAft>
                <a:spcPts val="0"/>
              </a:spcAft>
              <a:buClr>
                <a:srgbClr val="45515E"/>
              </a:buClr>
              <a:buSzPct val="100000"/>
              <a:buChar char="❖"/>
            </a:pPr>
            <a:r>
              <a:rPr lang="en-US"/>
              <a:t>2- What is your diagnosis ?</a:t>
            </a:r>
            <a:endParaRPr/>
          </a:p>
          <a:p>
            <a:pPr indent="-228600" lvl="1" marL="685800" rtl="0" algn="l">
              <a:lnSpc>
                <a:spcPct val="90000"/>
              </a:lnSpc>
              <a:spcBef>
                <a:spcPts val="500"/>
              </a:spcBef>
              <a:spcAft>
                <a:spcPts val="0"/>
              </a:spcAft>
              <a:buClr>
                <a:srgbClr val="45515E"/>
              </a:buClr>
              <a:buSzPct val="100000"/>
              <a:buChar char="o"/>
            </a:pPr>
            <a:r>
              <a:rPr lang="en-US"/>
              <a:t>epithelial ovarian cancer </a:t>
            </a:r>
            <a:endParaRPr/>
          </a:p>
          <a:p>
            <a:pPr indent="-228600" lvl="0" marL="228600" rtl="0" algn="l">
              <a:lnSpc>
                <a:spcPct val="90000"/>
              </a:lnSpc>
              <a:spcBef>
                <a:spcPts val="1000"/>
              </a:spcBef>
              <a:spcAft>
                <a:spcPts val="0"/>
              </a:spcAft>
              <a:buClr>
                <a:srgbClr val="45515E"/>
              </a:buClr>
              <a:buSzPct val="100000"/>
              <a:buChar char="❖"/>
            </a:pPr>
            <a:r>
              <a:rPr lang="en-US"/>
              <a:t>3- Mention 3 finding on examination ?</a:t>
            </a:r>
            <a:endParaRPr/>
          </a:p>
          <a:p>
            <a:pPr indent="-228600" lvl="1" marL="685800" rtl="0" algn="l">
              <a:lnSpc>
                <a:spcPct val="90000"/>
              </a:lnSpc>
              <a:spcBef>
                <a:spcPts val="500"/>
              </a:spcBef>
              <a:spcAft>
                <a:spcPts val="0"/>
              </a:spcAft>
              <a:buClr>
                <a:srgbClr val="45515E"/>
              </a:buClr>
              <a:buSzPct val="100000"/>
              <a:buChar char="o"/>
            </a:pPr>
            <a:r>
              <a:rPr lang="en-US"/>
              <a:t>adnexal mass, cervical lymphadenopathy, ascites</a:t>
            </a:r>
            <a:endParaRPr/>
          </a:p>
          <a:p>
            <a:pPr indent="-228600" lvl="0" marL="228600" rtl="0" algn="l">
              <a:lnSpc>
                <a:spcPct val="90000"/>
              </a:lnSpc>
              <a:spcBef>
                <a:spcPts val="1000"/>
              </a:spcBef>
              <a:spcAft>
                <a:spcPts val="0"/>
              </a:spcAft>
              <a:buClr>
                <a:srgbClr val="45515E"/>
              </a:buClr>
              <a:buSzPct val="100000"/>
              <a:buChar char="❖"/>
            </a:pPr>
            <a:r>
              <a:rPr lang="en-US"/>
              <a:t>4- Calculate the risk malignancy index if CA125 is 150:</a:t>
            </a:r>
            <a:endParaRPr/>
          </a:p>
          <a:p>
            <a:pPr indent="-228600" lvl="1" marL="685800" rtl="0" algn="l">
              <a:lnSpc>
                <a:spcPct val="90000"/>
              </a:lnSpc>
              <a:spcBef>
                <a:spcPts val="500"/>
              </a:spcBef>
              <a:spcAft>
                <a:spcPts val="0"/>
              </a:spcAft>
              <a:buClr>
                <a:srgbClr val="45515E"/>
              </a:buClr>
              <a:buSzPct val="100000"/>
              <a:buChar char="o"/>
            </a:pPr>
            <a:r>
              <a:rPr lang="en-US"/>
              <a:t>RMI =U *M*CA125 = </a:t>
            </a:r>
            <a:r>
              <a:rPr b="1" lang="en-US">
                <a:solidFill>
                  <a:srgbClr val="FF0000"/>
                </a:solidFill>
              </a:rPr>
              <a:t>1350 </a:t>
            </a:r>
            <a:endParaRPr/>
          </a:p>
          <a:p>
            <a:pPr indent="-228600" lvl="2" marL="1143000" rtl="0" algn="l">
              <a:lnSpc>
                <a:spcPct val="90000"/>
              </a:lnSpc>
              <a:spcBef>
                <a:spcPts val="500"/>
              </a:spcBef>
              <a:spcAft>
                <a:spcPts val="0"/>
              </a:spcAft>
              <a:buClr>
                <a:srgbClr val="45515E"/>
              </a:buClr>
              <a:buSzPct val="100000"/>
              <a:buChar char="•"/>
            </a:pPr>
            <a:r>
              <a:rPr lang="en-US"/>
              <a:t>U=multilocular/solid so, U=3 &amp; M= she is menopaused so, M=3.</a:t>
            </a:r>
            <a:endParaRPr/>
          </a:p>
          <a:p>
            <a:pPr indent="-228600" lvl="0" marL="228600" rtl="0" algn="l">
              <a:lnSpc>
                <a:spcPct val="90000"/>
              </a:lnSpc>
              <a:spcBef>
                <a:spcPts val="1000"/>
              </a:spcBef>
              <a:spcAft>
                <a:spcPts val="0"/>
              </a:spcAft>
              <a:buClr>
                <a:srgbClr val="45515E"/>
              </a:buClr>
              <a:buSzPct val="100000"/>
              <a:buChar char="❖"/>
            </a:pPr>
            <a:r>
              <a:rPr lang="en-US"/>
              <a:t>5- Management ? </a:t>
            </a:r>
            <a:endParaRPr/>
          </a:p>
          <a:p>
            <a:pPr indent="-228600" lvl="1" marL="685800" rtl="0" algn="l">
              <a:lnSpc>
                <a:spcPct val="90000"/>
              </a:lnSpc>
              <a:spcBef>
                <a:spcPts val="500"/>
              </a:spcBef>
              <a:spcAft>
                <a:spcPts val="0"/>
              </a:spcAft>
              <a:buClr>
                <a:srgbClr val="45515E"/>
              </a:buClr>
              <a:buSzPct val="100000"/>
              <a:buChar char="o"/>
            </a:pPr>
            <a:r>
              <a:rPr lang="en-US"/>
              <a:t>Cytoreductive surgery</a:t>
            </a:r>
            <a:endParaRPr/>
          </a:p>
          <a:p>
            <a:pPr indent="-64135" lvl="0" marL="228600" rtl="0" algn="l">
              <a:lnSpc>
                <a:spcPct val="90000"/>
              </a:lnSpc>
              <a:spcBef>
                <a:spcPts val="1000"/>
              </a:spcBef>
              <a:spcAft>
                <a:spcPts val="0"/>
              </a:spcAft>
              <a:buClr>
                <a:srgbClr val="45515E"/>
              </a:buClr>
              <a:buSzPct val="100000"/>
              <a:buNone/>
            </a:pPr>
            <a:r>
              <a:t/>
            </a:r>
            <a:endParaRPr/>
          </a:p>
          <a:p>
            <a:pPr indent="-64135" lvl="0" marL="228600" rtl="0" algn="l">
              <a:lnSpc>
                <a:spcPct val="90000"/>
              </a:lnSpc>
              <a:spcBef>
                <a:spcPts val="1000"/>
              </a:spcBef>
              <a:spcAft>
                <a:spcPts val="0"/>
              </a:spcAft>
              <a:buClr>
                <a:srgbClr val="45515E"/>
              </a:buClr>
              <a:buSzPct val="100000"/>
              <a:buNone/>
            </a:pPr>
            <a:r>
              <a:t/>
            </a:r>
            <a:endParaRPr/>
          </a:p>
        </p:txBody>
      </p:sp>
      <p:pic>
        <p:nvPicPr>
          <p:cNvPr descr="A picture containing crater&#10;&#10;Description automatically generated" id="3918" name="Google Shape;3918;p450"/>
          <p:cNvPicPr preferRelativeResize="0"/>
          <p:nvPr/>
        </p:nvPicPr>
        <p:blipFill rotWithShape="1">
          <a:blip r:embed="rId3">
            <a:alphaModFix/>
          </a:blip>
          <a:srcRect b="0" l="0" r="0" t="0"/>
          <a:stretch/>
        </p:blipFill>
        <p:spPr>
          <a:xfrm>
            <a:off x="8512778" y="1676507"/>
            <a:ext cx="3539103" cy="2699315"/>
          </a:xfrm>
          <a:prstGeom prst="rect">
            <a:avLst/>
          </a:prstGeom>
          <a:noFill/>
          <a:ln>
            <a:noFill/>
          </a:ln>
        </p:spPr>
      </p:pic>
      <p:sp>
        <p:nvSpPr>
          <p:cNvPr id="3919" name="Google Shape;3919;p450"/>
          <p:cNvSpPr txBox="1"/>
          <p:nvPr/>
        </p:nvSpPr>
        <p:spPr>
          <a:xfrm>
            <a:off x="9403173" y="4377971"/>
            <a:ext cx="175831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0000"/>
                </a:solidFill>
                <a:latin typeface="Calibri"/>
                <a:ea typeface="Calibri"/>
                <a:cs typeface="Calibri"/>
                <a:sym typeface="Calibri"/>
              </a:rPr>
              <a:t>(الصورة من جوجل) </a:t>
            </a:r>
            <a:endParaRPr sz="1800">
              <a:solidFill>
                <a:srgbClr val="FF0000"/>
              </a:solidFill>
              <a:latin typeface="Calibri"/>
              <a:ea typeface="Calibri"/>
              <a:cs typeface="Calibri"/>
              <a:sym typeface="Calibri"/>
            </a:endParaRPr>
          </a:p>
        </p:txBody>
      </p:sp>
    </p:spTree>
  </p:cSld>
  <p:clrMapOvr>
    <a:masterClrMapping/>
  </p:clrMapOvr>
</p:sld>
</file>

<file path=ppt/slides/slide5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3" name="Shape 3923"/>
        <p:cNvGrpSpPr/>
        <p:nvPr/>
      </p:nvGrpSpPr>
      <p:grpSpPr>
        <a:xfrm>
          <a:off x="0" y="0"/>
          <a:ext cx="0" cy="0"/>
          <a:chOff x="0" y="0"/>
          <a:chExt cx="0" cy="0"/>
        </a:xfrm>
      </p:grpSpPr>
      <p:sp>
        <p:nvSpPr>
          <p:cNvPr id="3924" name="Google Shape;3924;p451"/>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5  </a:t>
            </a:r>
            <a:endParaRPr/>
          </a:p>
        </p:txBody>
      </p:sp>
      <p:sp>
        <p:nvSpPr>
          <p:cNvPr id="3925" name="Google Shape;3925;p451"/>
          <p:cNvSpPr txBox="1"/>
          <p:nvPr>
            <p:ph idx="1" type="body"/>
          </p:nvPr>
        </p:nvSpPr>
        <p:spPr>
          <a:xfrm>
            <a:off x="838200" y="1305026"/>
            <a:ext cx="10515600" cy="4871938"/>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rgbClr val="45515E"/>
              </a:buClr>
              <a:buSzPct val="100000"/>
              <a:buNone/>
            </a:pPr>
            <a:r>
              <a:rPr lang="en-US"/>
              <a:t>GDM : OGTT 1h =195, 2h =140 ,Fasting =105</a:t>
            </a:r>
            <a:endParaRPr/>
          </a:p>
          <a:p>
            <a:pPr indent="-228600" lvl="0" marL="228600" rtl="0" algn="l">
              <a:lnSpc>
                <a:spcPct val="90000"/>
              </a:lnSpc>
              <a:spcBef>
                <a:spcPts val="1000"/>
              </a:spcBef>
              <a:spcAft>
                <a:spcPts val="0"/>
              </a:spcAft>
              <a:buClr>
                <a:srgbClr val="45515E"/>
              </a:buClr>
              <a:buSzPct val="100000"/>
              <a:buChar char="❖"/>
            </a:pPr>
            <a:r>
              <a:rPr lang="en-US"/>
              <a:t>Interpretation ? </a:t>
            </a:r>
            <a:endParaRPr/>
          </a:p>
          <a:p>
            <a:pPr indent="-228600" lvl="1" marL="685800" rtl="0" algn="l">
              <a:lnSpc>
                <a:spcPct val="90000"/>
              </a:lnSpc>
              <a:spcBef>
                <a:spcPts val="500"/>
              </a:spcBef>
              <a:spcAft>
                <a:spcPts val="0"/>
              </a:spcAft>
              <a:buClr>
                <a:srgbClr val="45515E"/>
              </a:buClr>
              <a:buSzPct val="100000"/>
              <a:buChar char="o"/>
            </a:pPr>
            <a:r>
              <a:rPr lang="en-US"/>
              <a:t> Elevated fasting glucose and 1 h OGTT – GDM </a:t>
            </a:r>
            <a:endParaRPr/>
          </a:p>
          <a:p>
            <a:pPr indent="-228600" lvl="0" marL="228600" rtl="0" algn="l">
              <a:lnSpc>
                <a:spcPct val="90000"/>
              </a:lnSpc>
              <a:spcBef>
                <a:spcPts val="1000"/>
              </a:spcBef>
              <a:spcAft>
                <a:spcPts val="0"/>
              </a:spcAft>
              <a:buClr>
                <a:srgbClr val="45515E"/>
              </a:buClr>
              <a:buSzPct val="100000"/>
              <a:buChar char="❖"/>
            </a:pPr>
            <a:r>
              <a:rPr lang="en-US"/>
              <a:t>Immediate management ? </a:t>
            </a:r>
            <a:endParaRPr/>
          </a:p>
          <a:p>
            <a:pPr indent="-228600" lvl="1" marL="685800" rtl="0" algn="l">
              <a:lnSpc>
                <a:spcPct val="90000"/>
              </a:lnSpc>
              <a:spcBef>
                <a:spcPts val="500"/>
              </a:spcBef>
              <a:spcAft>
                <a:spcPts val="0"/>
              </a:spcAft>
              <a:buClr>
                <a:srgbClr val="45515E"/>
              </a:buClr>
              <a:buSzPct val="100000"/>
              <a:buChar char="o"/>
            </a:pPr>
            <a:r>
              <a:rPr lang="en-US"/>
              <a:t>Diet , hypoglycemic agent , insulin </a:t>
            </a:r>
            <a:endParaRPr/>
          </a:p>
          <a:p>
            <a:pPr indent="-228600" lvl="0" marL="228600" rtl="0" algn="l">
              <a:lnSpc>
                <a:spcPct val="90000"/>
              </a:lnSpc>
              <a:spcBef>
                <a:spcPts val="1000"/>
              </a:spcBef>
              <a:spcAft>
                <a:spcPts val="0"/>
              </a:spcAft>
              <a:buClr>
                <a:srgbClr val="45515E"/>
              </a:buClr>
              <a:buSzPct val="100000"/>
              <a:buChar char="❖"/>
            </a:pPr>
            <a:r>
              <a:rPr lang="en-US"/>
              <a:t>Antenatal OBS complication? </a:t>
            </a:r>
            <a:endParaRPr/>
          </a:p>
          <a:p>
            <a:pPr indent="-228600" lvl="1" marL="685800" rtl="0" algn="l">
              <a:lnSpc>
                <a:spcPct val="90000"/>
              </a:lnSpc>
              <a:spcBef>
                <a:spcPts val="500"/>
              </a:spcBef>
              <a:spcAft>
                <a:spcPts val="0"/>
              </a:spcAft>
              <a:buClr>
                <a:srgbClr val="45515E"/>
              </a:buClr>
              <a:buSzPct val="100000"/>
              <a:buChar char="o"/>
            </a:pPr>
            <a:r>
              <a:rPr lang="en-US"/>
              <a:t>Polyhydramnios , macrosomia , preeclampsia </a:t>
            </a:r>
            <a:endParaRPr/>
          </a:p>
          <a:p>
            <a:pPr indent="-228600" lvl="0" marL="228600" rtl="0" algn="l">
              <a:lnSpc>
                <a:spcPct val="90000"/>
              </a:lnSpc>
              <a:spcBef>
                <a:spcPts val="1000"/>
              </a:spcBef>
              <a:spcAft>
                <a:spcPts val="0"/>
              </a:spcAft>
              <a:buClr>
                <a:srgbClr val="45515E"/>
              </a:buClr>
              <a:buSzPct val="100000"/>
              <a:buChar char="❖"/>
            </a:pPr>
            <a:r>
              <a:rPr lang="en-US"/>
              <a:t>Management if she will deliver vaginally : </a:t>
            </a:r>
            <a:endParaRPr/>
          </a:p>
          <a:p>
            <a:pPr indent="-228600" lvl="1" marL="685800" rtl="0" algn="l">
              <a:lnSpc>
                <a:spcPct val="90000"/>
              </a:lnSpc>
              <a:spcBef>
                <a:spcPts val="500"/>
              </a:spcBef>
              <a:spcAft>
                <a:spcPts val="0"/>
              </a:spcAft>
              <a:buClr>
                <a:srgbClr val="45515E"/>
              </a:buClr>
              <a:buSzPct val="100000"/>
              <a:buChar char="o"/>
            </a:pPr>
            <a:r>
              <a:rPr lang="en-US"/>
              <a:t>No morning insulin ( 6hr before delivery )</a:t>
            </a:r>
            <a:endParaRPr/>
          </a:p>
          <a:p>
            <a:pPr indent="-228600" lvl="1" marL="685800" rtl="0" algn="l">
              <a:lnSpc>
                <a:spcPct val="90000"/>
              </a:lnSpc>
              <a:spcBef>
                <a:spcPts val="500"/>
              </a:spcBef>
              <a:spcAft>
                <a:spcPts val="0"/>
              </a:spcAft>
              <a:buClr>
                <a:srgbClr val="45515E"/>
              </a:buClr>
              <a:buSzPct val="100000"/>
              <a:buChar char="o"/>
            </a:pPr>
            <a:r>
              <a:rPr lang="en-US"/>
              <a:t>Glucose infusion </a:t>
            </a:r>
            <a:endParaRPr/>
          </a:p>
          <a:p>
            <a:pPr indent="-228600" lvl="1" marL="685800" rtl="0" algn="l">
              <a:lnSpc>
                <a:spcPct val="90000"/>
              </a:lnSpc>
              <a:spcBef>
                <a:spcPts val="500"/>
              </a:spcBef>
              <a:spcAft>
                <a:spcPts val="0"/>
              </a:spcAft>
              <a:buClr>
                <a:srgbClr val="45515E"/>
              </a:buClr>
              <a:buSzPct val="100000"/>
              <a:buChar char="o"/>
            </a:pPr>
            <a:r>
              <a:rPr lang="en-US"/>
              <a:t>Insulin infusion </a:t>
            </a:r>
            <a:endParaRPr/>
          </a:p>
          <a:p>
            <a:pPr indent="-228600" lvl="1" marL="685800" rtl="0" algn="l">
              <a:lnSpc>
                <a:spcPct val="90000"/>
              </a:lnSpc>
              <a:spcBef>
                <a:spcPts val="500"/>
              </a:spcBef>
              <a:spcAft>
                <a:spcPts val="0"/>
              </a:spcAft>
              <a:buClr>
                <a:srgbClr val="45515E"/>
              </a:buClr>
              <a:buSzPct val="100000"/>
              <a:buChar char="o"/>
            </a:pPr>
            <a:r>
              <a:rPr lang="en-US"/>
              <a:t>Monitor maternal glucose level </a:t>
            </a:r>
            <a:endParaRPr/>
          </a:p>
          <a:p>
            <a:pPr indent="-228600" lvl="1" marL="685800" rtl="0" algn="l">
              <a:lnSpc>
                <a:spcPct val="90000"/>
              </a:lnSpc>
              <a:spcBef>
                <a:spcPts val="500"/>
              </a:spcBef>
              <a:spcAft>
                <a:spcPts val="0"/>
              </a:spcAft>
              <a:buClr>
                <a:srgbClr val="45515E"/>
              </a:buClr>
              <a:buSzPct val="100000"/>
              <a:buChar char="o"/>
            </a:pPr>
            <a:r>
              <a:rPr lang="en-US"/>
              <a:t>CTG </a:t>
            </a:r>
            <a:endParaRPr/>
          </a:p>
          <a:p>
            <a:pPr indent="-64135" lvl="0" marL="228600" rtl="0" algn="l">
              <a:lnSpc>
                <a:spcPct val="90000"/>
              </a:lnSpc>
              <a:spcBef>
                <a:spcPts val="1000"/>
              </a:spcBef>
              <a:spcAft>
                <a:spcPts val="0"/>
              </a:spcAft>
              <a:buClr>
                <a:srgbClr val="45515E"/>
              </a:buClr>
              <a:buSzPct val="100000"/>
              <a:buNone/>
            </a:pPr>
            <a:r>
              <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p54"/>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Cephalopelvic disproportion</a:t>
            </a:r>
            <a:endParaRPr/>
          </a:p>
        </p:txBody>
      </p:sp>
      <p:sp>
        <p:nvSpPr>
          <p:cNvPr id="509" name="Google Shape;509;p54"/>
          <p:cNvSpPr txBox="1"/>
          <p:nvPr>
            <p:ph idx="1" type="body"/>
          </p:nvPr>
        </p:nvSpPr>
        <p:spPr>
          <a:xfrm>
            <a:off x="838200" y="1305026"/>
            <a:ext cx="10515600" cy="48719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600"/>
              <a:buChar char="❖"/>
            </a:pPr>
            <a:r>
              <a:rPr b="1" lang="en-US" sz="2600"/>
              <a:t>Management</a:t>
            </a:r>
            <a:endParaRPr/>
          </a:p>
          <a:p>
            <a:pPr indent="-228600" lvl="1" marL="685800" rtl="0" algn="l">
              <a:lnSpc>
                <a:spcPct val="90000"/>
              </a:lnSpc>
              <a:spcBef>
                <a:spcPts val="500"/>
              </a:spcBef>
              <a:spcAft>
                <a:spcPts val="0"/>
              </a:spcAft>
              <a:buClr>
                <a:srgbClr val="45515E"/>
              </a:buClr>
              <a:buSzPts val="2200"/>
              <a:buChar char="o"/>
            </a:pPr>
            <a:r>
              <a:rPr lang="en-US" sz="2200"/>
              <a:t>Oxytocin can be given carefully to a primigravida with mild to moderate CPD as long as the CTG is normal</a:t>
            </a:r>
            <a:endParaRPr/>
          </a:p>
          <a:p>
            <a:pPr indent="-228600" lvl="1" marL="685800" rtl="0" algn="l">
              <a:lnSpc>
                <a:spcPct val="90000"/>
              </a:lnSpc>
              <a:spcBef>
                <a:spcPts val="500"/>
              </a:spcBef>
              <a:spcAft>
                <a:spcPts val="0"/>
              </a:spcAft>
              <a:buClr>
                <a:srgbClr val="45515E"/>
              </a:buClr>
              <a:buSzPts val="2200"/>
              <a:buChar char="o"/>
            </a:pPr>
            <a:r>
              <a:rPr lang="en-US" sz="2200"/>
              <a:t>Relative disproportion may be overcome if the malposition is corrected (i.e., rotation to a flexed OA position)</a:t>
            </a:r>
            <a:endParaRPr/>
          </a:p>
          <a:p>
            <a:pPr indent="-228600" lvl="1" marL="685800" rtl="0" algn="l">
              <a:lnSpc>
                <a:spcPct val="90000"/>
              </a:lnSpc>
              <a:spcBef>
                <a:spcPts val="500"/>
              </a:spcBef>
              <a:spcAft>
                <a:spcPts val="0"/>
              </a:spcAft>
              <a:buClr>
                <a:srgbClr val="45515E"/>
              </a:buClr>
              <a:buSzPts val="2200"/>
              <a:buChar char="o"/>
            </a:pPr>
            <a:r>
              <a:rPr lang="en-US" sz="2200"/>
              <a:t>Oxytocin must never be used in a multiparous woman where CPD is suspected</a:t>
            </a:r>
            <a:endParaRPr/>
          </a:p>
          <a:p>
            <a:pPr indent="-228600" lvl="0" marL="228600" rtl="0" algn="l">
              <a:lnSpc>
                <a:spcPct val="90000"/>
              </a:lnSpc>
              <a:spcBef>
                <a:spcPts val="1000"/>
              </a:spcBef>
              <a:spcAft>
                <a:spcPts val="0"/>
              </a:spcAft>
              <a:buClr>
                <a:srgbClr val="45515E"/>
              </a:buClr>
              <a:buSzPts val="2600"/>
              <a:buChar char="❖"/>
            </a:pPr>
            <a:r>
              <a:rPr b="1" lang="en-US" sz="2600"/>
              <a:t>Signs of obstruction</a:t>
            </a:r>
            <a:endParaRPr/>
          </a:p>
          <a:p>
            <a:pPr indent="-228600" lvl="1" marL="685800" rtl="0" algn="l">
              <a:lnSpc>
                <a:spcPct val="90000"/>
              </a:lnSpc>
              <a:spcBef>
                <a:spcPts val="500"/>
              </a:spcBef>
              <a:spcAft>
                <a:spcPts val="0"/>
              </a:spcAft>
              <a:buClr>
                <a:srgbClr val="45515E"/>
              </a:buClr>
              <a:buSzPts val="2200"/>
              <a:buChar char="o"/>
            </a:pPr>
            <a:r>
              <a:rPr lang="en-US" sz="2200"/>
              <a:t>Fetal head is not engaged</a:t>
            </a:r>
            <a:endParaRPr/>
          </a:p>
          <a:p>
            <a:pPr indent="-228600" lvl="1" marL="685800" rtl="0" algn="l">
              <a:lnSpc>
                <a:spcPct val="90000"/>
              </a:lnSpc>
              <a:spcBef>
                <a:spcPts val="500"/>
              </a:spcBef>
              <a:spcAft>
                <a:spcPts val="0"/>
              </a:spcAft>
              <a:buClr>
                <a:srgbClr val="45515E"/>
              </a:buClr>
              <a:buSzPts val="2200"/>
              <a:buChar char="o"/>
            </a:pPr>
            <a:r>
              <a:rPr lang="en-US" sz="2200"/>
              <a:t>Progress is slow or arrests despite efficient uterine contractions</a:t>
            </a:r>
            <a:endParaRPr/>
          </a:p>
          <a:p>
            <a:pPr indent="-228600" lvl="1" marL="685800" rtl="0" algn="l">
              <a:lnSpc>
                <a:spcPct val="90000"/>
              </a:lnSpc>
              <a:spcBef>
                <a:spcPts val="500"/>
              </a:spcBef>
              <a:spcAft>
                <a:spcPts val="0"/>
              </a:spcAft>
              <a:buClr>
                <a:srgbClr val="45515E"/>
              </a:buClr>
              <a:buSzPts val="2200"/>
              <a:buChar char="o"/>
            </a:pPr>
            <a:r>
              <a:rPr lang="en-US" sz="2200"/>
              <a:t>Vaginal examination shows severe molding and caput formation</a:t>
            </a:r>
            <a:endParaRPr/>
          </a:p>
          <a:p>
            <a:pPr indent="-228600" lvl="1" marL="685800" rtl="0" algn="l">
              <a:lnSpc>
                <a:spcPct val="90000"/>
              </a:lnSpc>
              <a:spcBef>
                <a:spcPts val="500"/>
              </a:spcBef>
              <a:spcAft>
                <a:spcPts val="0"/>
              </a:spcAft>
              <a:buClr>
                <a:srgbClr val="45515E"/>
              </a:buClr>
              <a:buSzPts val="2200"/>
              <a:buChar char="o"/>
            </a:pPr>
            <a:r>
              <a:rPr lang="en-US" sz="2200"/>
              <a:t>Head is poorly applied to the cervix</a:t>
            </a:r>
            <a:endParaRPr/>
          </a:p>
          <a:p>
            <a:pPr indent="-228600" lvl="1" marL="685800" rtl="0" algn="l">
              <a:lnSpc>
                <a:spcPct val="90000"/>
              </a:lnSpc>
              <a:spcBef>
                <a:spcPts val="500"/>
              </a:spcBef>
              <a:spcAft>
                <a:spcPts val="0"/>
              </a:spcAft>
              <a:buClr>
                <a:srgbClr val="45515E"/>
              </a:buClr>
              <a:buSzPts val="2200"/>
              <a:buChar char="o"/>
            </a:pPr>
            <a:r>
              <a:rPr lang="en-US" sz="2200"/>
              <a:t>Hematuria</a:t>
            </a:r>
            <a:endParaRPr/>
          </a:p>
        </p:txBody>
      </p:sp>
    </p:spTree>
  </p:cSld>
  <p:clrMapOvr>
    <a:masterClrMapping/>
  </p:clrMapOvr>
</p:sld>
</file>

<file path=ppt/slides/slide5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9" name="Shape 3929"/>
        <p:cNvGrpSpPr/>
        <p:nvPr/>
      </p:nvGrpSpPr>
      <p:grpSpPr>
        <a:xfrm>
          <a:off x="0" y="0"/>
          <a:ext cx="0" cy="0"/>
          <a:chOff x="0" y="0"/>
          <a:chExt cx="0" cy="0"/>
        </a:xfrm>
      </p:grpSpPr>
      <p:sp>
        <p:nvSpPr>
          <p:cNvPr id="3930" name="Google Shape;3930;p452"/>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6    </a:t>
            </a:r>
            <a:endParaRPr/>
          </a:p>
        </p:txBody>
      </p:sp>
      <p:sp>
        <p:nvSpPr>
          <p:cNvPr id="3931" name="Google Shape;3931;p452"/>
          <p:cNvSpPr txBox="1"/>
          <p:nvPr>
            <p:ph idx="1" type="body"/>
          </p:nvPr>
        </p:nvSpPr>
        <p:spPr>
          <a:xfrm>
            <a:off x="838200" y="1305026"/>
            <a:ext cx="10515600" cy="4871938"/>
          </a:xfrm>
          <a:prstGeom prst="rect">
            <a:avLst/>
          </a:prstGeom>
          <a:noFill/>
          <a:ln>
            <a:noFill/>
          </a:ln>
        </p:spPr>
        <p:txBody>
          <a:bodyPr anchorCtr="0" anchor="t" bIns="45700" lIns="91425" spcFirstLastPara="1" rIns="91425" wrap="square" tIns="45700">
            <a:normAutofit fontScale="92500" lnSpcReduction="20000"/>
          </a:bodyPr>
          <a:lstStyle/>
          <a:p>
            <a:pPr indent="-228600" lvl="0" marL="228600" rtl="0" algn="l">
              <a:lnSpc>
                <a:spcPct val="90000"/>
              </a:lnSpc>
              <a:spcBef>
                <a:spcPts val="0"/>
              </a:spcBef>
              <a:spcAft>
                <a:spcPts val="0"/>
              </a:spcAft>
              <a:buClr>
                <a:srgbClr val="45515E"/>
              </a:buClr>
              <a:buSzPct val="100000"/>
              <a:buChar char="❖"/>
            </a:pPr>
            <a:r>
              <a:rPr lang="en-US"/>
              <a:t>ultrasound for 50 years old post-menopausal female complaining of right ovarian mass : </a:t>
            </a:r>
            <a:r>
              <a:rPr lang="en-US" sz="2000"/>
              <a:t>(I think US &gt;&gt; contain solid component , multi-locular )</a:t>
            </a:r>
            <a:endParaRPr/>
          </a:p>
          <a:p>
            <a:pPr indent="-228600" lvl="0" marL="228600" rtl="0" algn="l">
              <a:lnSpc>
                <a:spcPct val="90000"/>
              </a:lnSpc>
              <a:spcBef>
                <a:spcPts val="1000"/>
              </a:spcBef>
              <a:spcAft>
                <a:spcPts val="0"/>
              </a:spcAft>
              <a:buClr>
                <a:srgbClr val="45515E"/>
              </a:buClr>
              <a:buSzPct val="100000"/>
              <a:buChar char="❖"/>
            </a:pPr>
            <a:r>
              <a:rPr lang="en-US"/>
              <a:t>1- Describe the findings in the ultrasound ? </a:t>
            </a:r>
            <a:endParaRPr/>
          </a:p>
          <a:p>
            <a:pPr indent="-228600" lvl="1" marL="685800" rtl="0" algn="l">
              <a:lnSpc>
                <a:spcPct val="90000"/>
              </a:lnSpc>
              <a:spcBef>
                <a:spcPts val="500"/>
              </a:spcBef>
              <a:spcAft>
                <a:spcPts val="0"/>
              </a:spcAft>
              <a:buClr>
                <a:srgbClr val="45515E"/>
              </a:buClr>
              <a:buSzPct val="100000"/>
              <a:buChar char="o"/>
            </a:pPr>
            <a:r>
              <a:rPr lang="en-US"/>
              <a:t>There is multilocular cyst ,with solid areas and thick wall .</a:t>
            </a:r>
            <a:endParaRPr/>
          </a:p>
          <a:p>
            <a:pPr indent="-228600" lvl="0" marL="228600" rtl="0" algn="l">
              <a:lnSpc>
                <a:spcPct val="90000"/>
              </a:lnSpc>
              <a:spcBef>
                <a:spcPts val="1000"/>
              </a:spcBef>
              <a:spcAft>
                <a:spcPts val="0"/>
              </a:spcAft>
              <a:buClr>
                <a:srgbClr val="45515E"/>
              </a:buClr>
              <a:buSzPct val="100000"/>
              <a:buChar char="❖"/>
            </a:pPr>
            <a:r>
              <a:rPr lang="en-US"/>
              <a:t>2- What is your provisional diagnosis ?</a:t>
            </a:r>
            <a:endParaRPr/>
          </a:p>
          <a:p>
            <a:pPr indent="-228600" lvl="1" marL="685800" rtl="0" algn="l">
              <a:lnSpc>
                <a:spcPct val="90000"/>
              </a:lnSpc>
              <a:spcBef>
                <a:spcPts val="500"/>
              </a:spcBef>
              <a:spcAft>
                <a:spcPts val="0"/>
              </a:spcAft>
              <a:buClr>
                <a:srgbClr val="45515E"/>
              </a:buClr>
              <a:buSzPct val="100000"/>
              <a:buChar char="o"/>
            </a:pPr>
            <a:r>
              <a:rPr lang="en-US"/>
              <a:t>epithelial ovarian cancer (m.c. Is serous carcinoma ) </a:t>
            </a:r>
            <a:endParaRPr/>
          </a:p>
          <a:p>
            <a:pPr indent="-228600" lvl="0" marL="228600" rtl="0" algn="l">
              <a:lnSpc>
                <a:spcPct val="90000"/>
              </a:lnSpc>
              <a:spcBef>
                <a:spcPts val="1000"/>
              </a:spcBef>
              <a:spcAft>
                <a:spcPts val="0"/>
              </a:spcAft>
              <a:buClr>
                <a:srgbClr val="45515E"/>
              </a:buClr>
              <a:buSzPct val="100000"/>
              <a:buChar char="❖"/>
            </a:pPr>
            <a:r>
              <a:rPr lang="en-US"/>
              <a:t>Mention 3 finding on examination ?</a:t>
            </a:r>
            <a:endParaRPr/>
          </a:p>
          <a:p>
            <a:pPr indent="-228600" lvl="1" marL="685800" rtl="0" algn="l">
              <a:lnSpc>
                <a:spcPct val="90000"/>
              </a:lnSpc>
              <a:spcBef>
                <a:spcPts val="500"/>
              </a:spcBef>
              <a:spcAft>
                <a:spcPts val="0"/>
              </a:spcAft>
              <a:buClr>
                <a:srgbClr val="45515E"/>
              </a:buClr>
              <a:buSzPct val="100000"/>
              <a:buChar char="o"/>
            </a:pPr>
            <a:r>
              <a:rPr lang="en-US"/>
              <a:t>adnexal mass , palpable inguinal or cervical lymphadenopathy </a:t>
            </a:r>
            <a:endParaRPr/>
          </a:p>
          <a:p>
            <a:pPr indent="0" lvl="1" marL="457200" rtl="0" algn="l">
              <a:lnSpc>
                <a:spcPct val="90000"/>
              </a:lnSpc>
              <a:spcBef>
                <a:spcPts val="500"/>
              </a:spcBef>
              <a:spcAft>
                <a:spcPts val="0"/>
              </a:spcAft>
              <a:buClr>
                <a:srgbClr val="45515E"/>
              </a:buClr>
              <a:buSzPct val="100000"/>
              <a:buNone/>
            </a:pPr>
            <a:r>
              <a:rPr lang="en-US"/>
              <a:t>, acanthosis  ,ascites.</a:t>
            </a:r>
            <a:endParaRPr/>
          </a:p>
          <a:p>
            <a:pPr indent="-228600" lvl="0" marL="228600" rtl="0" algn="l">
              <a:lnSpc>
                <a:spcPct val="90000"/>
              </a:lnSpc>
              <a:spcBef>
                <a:spcPts val="1000"/>
              </a:spcBef>
              <a:spcAft>
                <a:spcPts val="0"/>
              </a:spcAft>
              <a:buClr>
                <a:srgbClr val="45515E"/>
              </a:buClr>
              <a:buSzPct val="100000"/>
              <a:buChar char="❖"/>
            </a:pPr>
            <a:r>
              <a:rPr lang="en-US"/>
              <a:t>4- Calculate the risk malignancy index if CA125 is 100 ? </a:t>
            </a:r>
            <a:endParaRPr/>
          </a:p>
          <a:p>
            <a:pPr indent="-228600" lvl="1" marL="685800" rtl="0" algn="l">
              <a:lnSpc>
                <a:spcPct val="90000"/>
              </a:lnSpc>
              <a:spcBef>
                <a:spcPts val="500"/>
              </a:spcBef>
              <a:spcAft>
                <a:spcPts val="0"/>
              </a:spcAft>
              <a:buClr>
                <a:srgbClr val="45515E"/>
              </a:buClr>
              <a:buSzPct val="100000"/>
              <a:buChar char="o"/>
            </a:pPr>
            <a:r>
              <a:rPr lang="en-US"/>
              <a:t>RMI =900</a:t>
            </a:r>
            <a:endParaRPr/>
          </a:p>
          <a:p>
            <a:pPr indent="-228600" lvl="0" marL="228600" rtl="0" algn="l">
              <a:lnSpc>
                <a:spcPct val="90000"/>
              </a:lnSpc>
              <a:spcBef>
                <a:spcPts val="1000"/>
              </a:spcBef>
              <a:spcAft>
                <a:spcPts val="0"/>
              </a:spcAft>
              <a:buClr>
                <a:srgbClr val="45515E"/>
              </a:buClr>
              <a:buSzPct val="100000"/>
              <a:buChar char="❖"/>
            </a:pPr>
            <a:r>
              <a:rPr lang="en-US"/>
              <a:t>5- What is your plan for management ?</a:t>
            </a:r>
            <a:endParaRPr/>
          </a:p>
          <a:p>
            <a:pPr indent="-228600" lvl="1" marL="685800" rtl="0" algn="l">
              <a:lnSpc>
                <a:spcPct val="90000"/>
              </a:lnSpc>
              <a:spcBef>
                <a:spcPts val="500"/>
              </a:spcBef>
              <a:spcAft>
                <a:spcPts val="0"/>
              </a:spcAft>
              <a:buClr>
                <a:srgbClr val="45515E"/>
              </a:buClr>
              <a:buSzPct val="100000"/>
              <a:buChar char="o"/>
            </a:pPr>
            <a:r>
              <a:rPr lang="en-US"/>
              <a:t>it's high risk So &gt;&gt;  cytoreductive surgery</a:t>
            </a:r>
            <a:endParaRPr/>
          </a:p>
          <a:p>
            <a:pPr indent="-87630" lvl="1" marL="685800" rtl="0" algn="l">
              <a:lnSpc>
                <a:spcPct val="90000"/>
              </a:lnSpc>
              <a:spcBef>
                <a:spcPts val="500"/>
              </a:spcBef>
              <a:spcAft>
                <a:spcPts val="0"/>
              </a:spcAft>
              <a:buClr>
                <a:srgbClr val="45515E"/>
              </a:buClr>
              <a:buSzPct val="100000"/>
              <a:buNone/>
            </a:pPr>
            <a:r>
              <a:t/>
            </a:r>
            <a:endParaRPr/>
          </a:p>
        </p:txBody>
      </p:sp>
      <p:pic>
        <p:nvPicPr>
          <p:cNvPr descr="Graphical user interface&#10;&#10;Description automatically generated with low confidence" id="3932" name="Google Shape;3932;p452"/>
          <p:cNvPicPr preferRelativeResize="0"/>
          <p:nvPr/>
        </p:nvPicPr>
        <p:blipFill rotWithShape="1">
          <a:blip r:embed="rId3">
            <a:alphaModFix/>
          </a:blip>
          <a:srcRect b="-1" l="1786" r="18310" t="0"/>
          <a:stretch/>
        </p:blipFill>
        <p:spPr>
          <a:xfrm>
            <a:off x="8908325" y="1814974"/>
            <a:ext cx="3065961" cy="2713484"/>
          </a:xfrm>
          <a:prstGeom prst="rect">
            <a:avLst/>
          </a:prstGeom>
          <a:noFill/>
          <a:ln>
            <a:noFill/>
          </a:ln>
        </p:spPr>
      </p:pic>
      <p:sp>
        <p:nvSpPr>
          <p:cNvPr id="3933" name="Google Shape;3933;p452"/>
          <p:cNvSpPr txBox="1"/>
          <p:nvPr/>
        </p:nvSpPr>
        <p:spPr>
          <a:xfrm>
            <a:off x="9502778" y="4528458"/>
            <a:ext cx="216126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0000"/>
                </a:solidFill>
                <a:latin typeface="Calibri"/>
                <a:ea typeface="Calibri"/>
                <a:cs typeface="Calibri"/>
                <a:sym typeface="Calibri"/>
              </a:rPr>
              <a:t>(أقرب صورة من جوجل) </a:t>
            </a:r>
            <a:endParaRPr sz="1800">
              <a:solidFill>
                <a:srgbClr val="FF0000"/>
              </a:solidFill>
              <a:latin typeface="Calibri"/>
              <a:ea typeface="Calibri"/>
              <a:cs typeface="Calibri"/>
              <a:sym typeface="Calibri"/>
            </a:endParaRPr>
          </a:p>
        </p:txBody>
      </p:sp>
    </p:spTree>
  </p:cSld>
  <p:clrMapOvr>
    <a:masterClrMapping/>
  </p:clrMapOvr>
</p:sld>
</file>

<file path=ppt/slides/slide5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7" name="Shape 3937"/>
        <p:cNvGrpSpPr/>
        <p:nvPr/>
      </p:nvGrpSpPr>
      <p:grpSpPr>
        <a:xfrm>
          <a:off x="0" y="0"/>
          <a:ext cx="0" cy="0"/>
          <a:chOff x="0" y="0"/>
          <a:chExt cx="0" cy="0"/>
        </a:xfrm>
      </p:grpSpPr>
      <p:sp>
        <p:nvSpPr>
          <p:cNvPr id="3938" name="Google Shape;3938;p453"/>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7    </a:t>
            </a:r>
            <a:endParaRPr/>
          </a:p>
        </p:txBody>
      </p:sp>
      <p:sp>
        <p:nvSpPr>
          <p:cNvPr id="3939" name="Google Shape;3939;p453"/>
          <p:cNvSpPr txBox="1"/>
          <p:nvPr>
            <p:ph idx="1" type="body"/>
          </p:nvPr>
        </p:nvSpPr>
        <p:spPr>
          <a:xfrm>
            <a:off x="838200" y="1305026"/>
            <a:ext cx="10515600" cy="4871938"/>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90000"/>
              </a:lnSpc>
              <a:spcBef>
                <a:spcPts val="0"/>
              </a:spcBef>
              <a:spcAft>
                <a:spcPts val="0"/>
              </a:spcAft>
              <a:buClr>
                <a:srgbClr val="45515E"/>
              </a:buClr>
              <a:buSzPct val="100000"/>
              <a:buNone/>
            </a:pPr>
            <a:r>
              <a:rPr lang="en-US"/>
              <a:t>Pregnant woman complaining of erythema, pain and hotness in her right leg.</a:t>
            </a:r>
            <a:endParaRPr/>
          </a:p>
          <a:p>
            <a:pPr indent="-228600" lvl="0" marL="228600" rtl="0" algn="l">
              <a:lnSpc>
                <a:spcPct val="90000"/>
              </a:lnSpc>
              <a:spcBef>
                <a:spcPts val="1000"/>
              </a:spcBef>
              <a:spcAft>
                <a:spcPts val="0"/>
              </a:spcAft>
              <a:buClr>
                <a:srgbClr val="45515E"/>
              </a:buClr>
              <a:buSzPct val="100000"/>
              <a:buChar char="❖"/>
            </a:pPr>
            <a:r>
              <a:rPr lang="en-US"/>
              <a:t>1-What is your diagnosis </a:t>
            </a:r>
            <a:endParaRPr/>
          </a:p>
          <a:p>
            <a:pPr indent="-228600" lvl="1" marL="685800" rtl="0" algn="l">
              <a:lnSpc>
                <a:spcPct val="90000"/>
              </a:lnSpc>
              <a:spcBef>
                <a:spcPts val="500"/>
              </a:spcBef>
              <a:spcAft>
                <a:spcPts val="0"/>
              </a:spcAft>
              <a:buClr>
                <a:srgbClr val="45515E"/>
              </a:buClr>
              <a:buSzPct val="100000"/>
              <a:buChar char="o"/>
            </a:pPr>
            <a:r>
              <a:rPr lang="en-US"/>
              <a:t> deep vein thrombosis</a:t>
            </a:r>
            <a:endParaRPr/>
          </a:p>
          <a:p>
            <a:pPr indent="-228600" lvl="0" marL="228600" rtl="0" algn="l">
              <a:lnSpc>
                <a:spcPct val="90000"/>
              </a:lnSpc>
              <a:spcBef>
                <a:spcPts val="1000"/>
              </a:spcBef>
              <a:spcAft>
                <a:spcPts val="0"/>
              </a:spcAft>
              <a:buClr>
                <a:srgbClr val="45515E"/>
              </a:buClr>
              <a:buSzPct val="100000"/>
              <a:buChar char="❖"/>
            </a:pPr>
            <a:r>
              <a:rPr lang="en-US"/>
              <a:t>2- Mention 3 diagnostic tests?</a:t>
            </a:r>
            <a:endParaRPr/>
          </a:p>
          <a:p>
            <a:pPr indent="-228600" lvl="1" marL="685800" rtl="0" algn="l">
              <a:lnSpc>
                <a:spcPct val="90000"/>
              </a:lnSpc>
              <a:spcBef>
                <a:spcPts val="500"/>
              </a:spcBef>
              <a:spcAft>
                <a:spcPts val="0"/>
              </a:spcAft>
              <a:buClr>
                <a:srgbClr val="45515E"/>
              </a:buClr>
              <a:buSzPct val="100000"/>
              <a:buChar char="o"/>
            </a:pPr>
            <a:r>
              <a:rPr lang="en-US"/>
              <a:t>Venous duplex imaging , MRI and D-dimer</a:t>
            </a:r>
            <a:endParaRPr/>
          </a:p>
          <a:p>
            <a:pPr indent="-228600" lvl="0" marL="228600" rtl="0" algn="l">
              <a:lnSpc>
                <a:spcPct val="90000"/>
              </a:lnSpc>
              <a:spcBef>
                <a:spcPts val="1000"/>
              </a:spcBef>
              <a:spcAft>
                <a:spcPts val="0"/>
              </a:spcAft>
              <a:buClr>
                <a:srgbClr val="45515E"/>
              </a:buClr>
              <a:buSzPct val="100000"/>
              <a:buChar char="❖"/>
            </a:pPr>
            <a:r>
              <a:rPr lang="en-US"/>
              <a:t>3- Management during pregnancy?</a:t>
            </a:r>
            <a:endParaRPr/>
          </a:p>
          <a:p>
            <a:pPr indent="-228600" lvl="1" marL="685800" rtl="0" algn="l">
              <a:lnSpc>
                <a:spcPct val="90000"/>
              </a:lnSpc>
              <a:spcBef>
                <a:spcPts val="500"/>
              </a:spcBef>
              <a:spcAft>
                <a:spcPts val="0"/>
              </a:spcAft>
              <a:buClr>
                <a:srgbClr val="45515E"/>
              </a:buClr>
              <a:buSzPct val="100000"/>
              <a:buChar char="o"/>
            </a:pPr>
            <a:r>
              <a:rPr lang="en-US"/>
              <a:t>low molecular weight heparin (safe during pregnancy)</a:t>
            </a:r>
            <a:endParaRPr/>
          </a:p>
          <a:p>
            <a:pPr indent="-228600" lvl="0" marL="228600" rtl="0" algn="l">
              <a:lnSpc>
                <a:spcPct val="90000"/>
              </a:lnSpc>
              <a:spcBef>
                <a:spcPts val="1000"/>
              </a:spcBef>
              <a:spcAft>
                <a:spcPts val="0"/>
              </a:spcAft>
              <a:buClr>
                <a:srgbClr val="45515E"/>
              </a:buClr>
              <a:buSzPct val="100000"/>
              <a:buChar char="❖"/>
            </a:pPr>
            <a:r>
              <a:rPr lang="en-US"/>
              <a:t>4- The most common complication if she came in labor ? </a:t>
            </a:r>
            <a:endParaRPr/>
          </a:p>
          <a:p>
            <a:pPr indent="-228600" lvl="1" marL="685800" rtl="0" algn="l">
              <a:lnSpc>
                <a:spcPct val="90000"/>
              </a:lnSpc>
              <a:spcBef>
                <a:spcPts val="500"/>
              </a:spcBef>
              <a:spcAft>
                <a:spcPts val="0"/>
              </a:spcAft>
              <a:buClr>
                <a:srgbClr val="45515E"/>
              </a:buClr>
              <a:buSzPct val="100000"/>
              <a:buChar char="o"/>
            </a:pPr>
            <a:r>
              <a:rPr lang="en-US"/>
              <a:t>bleeding </a:t>
            </a:r>
            <a:endParaRPr/>
          </a:p>
          <a:p>
            <a:pPr indent="-228600" lvl="0" marL="228600" rtl="0" algn="l">
              <a:lnSpc>
                <a:spcPct val="90000"/>
              </a:lnSpc>
              <a:spcBef>
                <a:spcPts val="1000"/>
              </a:spcBef>
              <a:spcAft>
                <a:spcPts val="0"/>
              </a:spcAft>
              <a:buClr>
                <a:srgbClr val="45515E"/>
              </a:buClr>
              <a:buSzPct val="100000"/>
              <a:buChar char="❖"/>
            </a:pPr>
            <a:r>
              <a:rPr lang="en-US"/>
              <a:t>5- What is post partum management and the type of contraceptive you should offer for her?</a:t>
            </a:r>
            <a:endParaRPr/>
          </a:p>
          <a:p>
            <a:pPr indent="-228600" lvl="1" marL="685800" rtl="0" algn="l">
              <a:lnSpc>
                <a:spcPct val="90000"/>
              </a:lnSpc>
              <a:spcBef>
                <a:spcPts val="500"/>
              </a:spcBef>
              <a:spcAft>
                <a:spcPts val="0"/>
              </a:spcAft>
              <a:buClr>
                <a:srgbClr val="45515E"/>
              </a:buClr>
              <a:buSzPct val="100000"/>
              <a:buChar char="o"/>
            </a:pPr>
            <a:r>
              <a:rPr lang="en-US"/>
              <a:t>Warfarin or continue LMWH for 6 weeks .</a:t>
            </a:r>
            <a:endParaRPr/>
          </a:p>
          <a:p>
            <a:pPr indent="-228600" lvl="1" marL="685800" rtl="0" algn="l">
              <a:lnSpc>
                <a:spcPct val="90000"/>
              </a:lnSpc>
              <a:spcBef>
                <a:spcPts val="500"/>
              </a:spcBef>
              <a:spcAft>
                <a:spcPts val="0"/>
              </a:spcAft>
              <a:buClr>
                <a:srgbClr val="45515E"/>
              </a:buClr>
              <a:buSzPct val="100000"/>
              <a:buChar char="o"/>
            </a:pPr>
            <a:r>
              <a:rPr lang="en-US"/>
              <a:t>Marina (IUD)</a:t>
            </a:r>
            <a:endParaRPr/>
          </a:p>
          <a:p>
            <a:pPr indent="-228600" lvl="1" marL="685800" rtl="0" algn="l">
              <a:lnSpc>
                <a:spcPct val="90000"/>
              </a:lnSpc>
              <a:spcBef>
                <a:spcPts val="500"/>
              </a:spcBef>
              <a:spcAft>
                <a:spcPts val="0"/>
              </a:spcAft>
              <a:buClr>
                <a:srgbClr val="45515E"/>
              </a:buClr>
              <a:buSzPct val="100000"/>
              <a:buChar char="o"/>
            </a:pPr>
            <a:r>
              <a:rPr lang="en-US"/>
              <a:t>Progesterone only pills</a:t>
            </a:r>
            <a:r>
              <a:rPr lang="en-US">
                <a:solidFill>
                  <a:srgbClr val="FF0000"/>
                </a:solidFill>
              </a:rPr>
              <a:t> (the other methods are contraindicated because they ass. With clots formation) </a:t>
            </a:r>
            <a:endParaRPr/>
          </a:p>
          <a:p>
            <a:pPr indent="-77470" lvl="0" marL="228600" rtl="0" algn="l">
              <a:lnSpc>
                <a:spcPct val="90000"/>
              </a:lnSpc>
              <a:spcBef>
                <a:spcPts val="1000"/>
              </a:spcBef>
              <a:spcAft>
                <a:spcPts val="0"/>
              </a:spcAft>
              <a:buClr>
                <a:srgbClr val="45515E"/>
              </a:buClr>
              <a:buSzPct val="100000"/>
              <a:buNone/>
            </a:pPr>
            <a:r>
              <a:t/>
            </a:r>
            <a:endParaRPr/>
          </a:p>
          <a:p>
            <a:pPr indent="-77470" lvl="0" marL="228600" rtl="0" algn="l">
              <a:lnSpc>
                <a:spcPct val="90000"/>
              </a:lnSpc>
              <a:spcBef>
                <a:spcPts val="1000"/>
              </a:spcBef>
              <a:spcAft>
                <a:spcPts val="0"/>
              </a:spcAft>
              <a:buClr>
                <a:srgbClr val="45515E"/>
              </a:buClr>
              <a:buSzPct val="100000"/>
              <a:buNone/>
            </a:pPr>
            <a:r>
              <a:t/>
            </a:r>
            <a:endParaRPr/>
          </a:p>
          <a:p>
            <a:pPr indent="-77470" lvl="0" marL="228600" rtl="0" algn="l">
              <a:lnSpc>
                <a:spcPct val="90000"/>
              </a:lnSpc>
              <a:spcBef>
                <a:spcPts val="1000"/>
              </a:spcBef>
              <a:spcAft>
                <a:spcPts val="0"/>
              </a:spcAft>
              <a:buClr>
                <a:srgbClr val="45515E"/>
              </a:buClr>
              <a:buSzPct val="100000"/>
              <a:buNone/>
            </a:pPr>
            <a:r>
              <a:t/>
            </a:r>
            <a:endParaRPr/>
          </a:p>
        </p:txBody>
      </p:sp>
      <p:pic>
        <p:nvPicPr>
          <p:cNvPr id="3940" name="Google Shape;3940;p453"/>
          <p:cNvPicPr preferRelativeResize="0"/>
          <p:nvPr/>
        </p:nvPicPr>
        <p:blipFill rotWithShape="1">
          <a:blip r:embed="rId3">
            <a:alphaModFix/>
          </a:blip>
          <a:srcRect b="0" l="0" r="0" t="0"/>
          <a:stretch/>
        </p:blipFill>
        <p:spPr>
          <a:xfrm rot="5400000">
            <a:off x="8828781" y="1544495"/>
            <a:ext cx="2238969" cy="2811068"/>
          </a:xfrm>
          <a:prstGeom prst="rect">
            <a:avLst/>
          </a:prstGeom>
          <a:noFill/>
          <a:ln>
            <a:noFill/>
          </a:ln>
        </p:spPr>
      </p:pic>
    </p:spTree>
  </p:cSld>
  <p:clrMapOvr>
    <a:masterClrMapping/>
  </p:clrMapOvr>
</p:sld>
</file>

<file path=ppt/slides/slide5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4" name="Shape 3944"/>
        <p:cNvGrpSpPr/>
        <p:nvPr/>
      </p:nvGrpSpPr>
      <p:grpSpPr>
        <a:xfrm>
          <a:off x="0" y="0"/>
          <a:ext cx="0" cy="0"/>
          <a:chOff x="0" y="0"/>
          <a:chExt cx="0" cy="0"/>
        </a:xfrm>
      </p:grpSpPr>
      <p:sp>
        <p:nvSpPr>
          <p:cNvPr id="3945" name="Google Shape;3945;p454"/>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 OSCE – 8    </a:t>
            </a:r>
            <a:endParaRPr/>
          </a:p>
        </p:txBody>
      </p:sp>
      <p:sp>
        <p:nvSpPr>
          <p:cNvPr id="3946" name="Google Shape;3946;p454"/>
          <p:cNvSpPr txBox="1"/>
          <p:nvPr>
            <p:ph idx="1" type="body"/>
          </p:nvPr>
        </p:nvSpPr>
        <p:spPr>
          <a:xfrm>
            <a:off x="838200" y="1305026"/>
            <a:ext cx="10515600" cy="4871938"/>
          </a:xfrm>
          <a:prstGeom prst="rect">
            <a:avLst/>
          </a:prstGeom>
          <a:noFill/>
          <a:ln>
            <a:noFill/>
          </a:ln>
        </p:spPr>
        <p:txBody>
          <a:bodyPr anchorCtr="0" anchor="t" bIns="45700" lIns="91425" spcFirstLastPara="1" rIns="91425" wrap="square" tIns="45700">
            <a:normAutofit fontScale="92500" lnSpcReduction="10000"/>
          </a:bodyPr>
          <a:lstStyle/>
          <a:p>
            <a:pPr indent="-228600" lvl="0" marL="228600" rtl="0" algn="l">
              <a:lnSpc>
                <a:spcPct val="90000"/>
              </a:lnSpc>
              <a:spcBef>
                <a:spcPts val="0"/>
              </a:spcBef>
              <a:spcAft>
                <a:spcPts val="0"/>
              </a:spcAft>
              <a:buClr>
                <a:srgbClr val="45515E"/>
              </a:buClr>
              <a:buSzPct val="100000"/>
              <a:buChar char="❖"/>
            </a:pPr>
            <a:r>
              <a:rPr lang="en-US"/>
              <a:t>U/S of septated Ovarian cyst with solid component </a:t>
            </a:r>
            <a:endParaRPr/>
          </a:p>
          <a:p>
            <a:pPr indent="-228600" lvl="0" marL="228600" rtl="0" algn="l">
              <a:lnSpc>
                <a:spcPct val="90000"/>
              </a:lnSpc>
              <a:spcBef>
                <a:spcPts val="1000"/>
              </a:spcBef>
              <a:spcAft>
                <a:spcPts val="0"/>
              </a:spcAft>
              <a:buClr>
                <a:srgbClr val="45515E"/>
              </a:buClr>
              <a:buSzPct val="100000"/>
              <a:buChar char="❖"/>
            </a:pPr>
            <a:r>
              <a:rPr lang="en-US"/>
              <a:t>1-Describe mass? </a:t>
            </a:r>
            <a:endParaRPr/>
          </a:p>
          <a:p>
            <a:pPr indent="-228600" lvl="1" marL="685800" rtl="0" algn="l">
              <a:lnSpc>
                <a:spcPct val="90000"/>
              </a:lnSpc>
              <a:spcBef>
                <a:spcPts val="500"/>
              </a:spcBef>
              <a:spcAft>
                <a:spcPts val="0"/>
              </a:spcAft>
              <a:buClr>
                <a:srgbClr val="45515E"/>
              </a:buClr>
              <a:buSzPct val="100000"/>
              <a:buChar char="o"/>
            </a:pPr>
            <a:r>
              <a:rPr lang="en-US"/>
              <a:t>septated Ovarian cyst with solid component</a:t>
            </a:r>
            <a:endParaRPr/>
          </a:p>
          <a:p>
            <a:pPr indent="-228600" lvl="0" marL="228600" rtl="0" algn="l">
              <a:lnSpc>
                <a:spcPct val="90000"/>
              </a:lnSpc>
              <a:spcBef>
                <a:spcPts val="1000"/>
              </a:spcBef>
              <a:spcAft>
                <a:spcPts val="0"/>
              </a:spcAft>
              <a:buClr>
                <a:srgbClr val="45515E"/>
              </a:buClr>
              <a:buSzPct val="100000"/>
              <a:buChar char="❖"/>
            </a:pPr>
            <a:r>
              <a:rPr lang="en-US"/>
              <a:t>2- what are aspect of you should consider in examinations ? </a:t>
            </a:r>
            <a:endParaRPr/>
          </a:p>
          <a:p>
            <a:pPr indent="-228600" lvl="1" marL="685800" rtl="0" algn="l">
              <a:lnSpc>
                <a:spcPct val="90000"/>
              </a:lnSpc>
              <a:spcBef>
                <a:spcPts val="500"/>
              </a:spcBef>
              <a:spcAft>
                <a:spcPts val="0"/>
              </a:spcAft>
              <a:buClr>
                <a:srgbClr val="45515E"/>
              </a:buClr>
              <a:buSzPct val="100000"/>
              <a:buChar char="o"/>
            </a:pPr>
            <a:r>
              <a:rPr lang="en-US"/>
              <a:t>Adenxal mass, cervical lymphoadenopathy, ascities </a:t>
            </a:r>
            <a:endParaRPr/>
          </a:p>
          <a:p>
            <a:pPr indent="-228600" lvl="0" marL="228600" rtl="0" algn="l">
              <a:lnSpc>
                <a:spcPct val="90000"/>
              </a:lnSpc>
              <a:spcBef>
                <a:spcPts val="1000"/>
              </a:spcBef>
              <a:spcAft>
                <a:spcPts val="0"/>
              </a:spcAft>
              <a:buClr>
                <a:srgbClr val="45515E"/>
              </a:buClr>
              <a:buSzPct val="100000"/>
              <a:buChar char="❖"/>
            </a:pPr>
            <a:r>
              <a:rPr lang="en-US"/>
              <a:t>3- Diagnosis ? </a:t>
            </a:r>
            <a:endParaRPr/>
          </a:p>
          <a:p>
            <a:pPr indent="-228600" lvl="1" marL="685800" rtl="0" algn="l">
              <a:lnSpc>
                <a:spcPct val="90000"/>
              </a:lnSpc>
              <a:spcBef>
                <a:spcPts val="500"/>
              </a:spcBef>
              <a:spcAft>
                <a:spcPts val="0"/>
              </a:spcAft>
              <a:buClr>
                <a:srgbClr val="45515E"/>
              </a:buClr>
              <a:buSzPct val="100000"/>
              <a:buChar char="o"/>
            </a:pPr>
            <a:r>
              <a:rPr lang="en-US"/>
              <a:t>Epithelial ovarian carcinoma </a:t>
            </a:r>
            <a:endParaRPr/>
          </a:p>
          <a:p>
            <a:pPr indent="-228600" lvl="0" marL="228600" rtl="0" algn="l">
              <a:lnSpc>
                <a:spcPct val="90000"/>
              </a:lnSpc>
              <a:spcBef>
                <a:spcPts val="1000"/>
              </a:spcBef>
              <a:spcAft>
                <a:spcPts val="0"/>
              </a:spcAft>
              <a:buClr>
                <a:srgbClr val="45515E"/>
              </a:buClr>
              <a:buSzPct val="100000"/>
              <a:buChar char="❖"/>
            </a:pPr>
            <a:r>
              <a:rPr lang="en-US"/>
              <a:t>4- Calculate Risk of Malignancy Index ( If she is menopause and her CA-125 = 100 ) ? </a:t>
            </a:r>
            <a:endParaRPr/>
          </a:p>
          <a:p>
            <a:pPr indent="-228600" lvl="1" marL="685800" rtl="0" algn="l">
              <a:lnSpc>
                <a:spcPct val="90000"/>
              </a:lnSpc>
              <a:spcBef>
                <a:spcPts val="500"/>
              </a:spcBef>
              <a:spcAft>
                <a:spcPts val="0"/>
              </a:spcAft>
              <a:buClr>
                <a:srgbClr val="45515E"/>
              </a:buClr>
              <a:buSzPct val="100000"/>
              <a:buChar char="o"/>
            </a:pPr>
            <a:r>
              <a:rPr lang="en-US"/>
              <a:t>900</a:t>
            </a:r>
            <a:endParaRPr/>
          </a:p>
          <a:p>
            <a:pPr indent="-228600" lvl="0" marL="228600" rtl="0" algn="l">
              <a:lnSpc>
                <a:spcPct val="90000"/>
              </a:lnSpc>
              <a:spcBef>
                <a:spcPts val="1000"/>
              </a:spcBef>
              <a:spcAft>
                <a:spcPts val="0"/>
              </a:spcAft>
              <a:buClr>
                <a:srgbClr val="45515E"/>
              </a:buClr>
              <a:buSzPct val="100000"/>
              <a:buChar char="❖"/>
            </a:pPr>
            <a:r>
              <a:rPr lang="en-US"/>
              <a:t>5- what is the treatment ? </a:t>
            </a:r>
            <a:endParaRPr/>
          </a:p>
          <a:p>
            <a:pPr indent="-228600" lvl="1" marL="685800" rtl="0" algn="l">
              <a:lnSpc>
                <a:spcPct val="90000"/>
              </a:lnSpc>
              <a:spcBef>
                <a:spcPts val="500"/>
              </a:spcBef>
              <a:spcAft>
                <a:spcPts val="0"/>
              </a:spcAft>
              <a:buClr>
                <a:srgbClr val="45515E"/>
              </a:buClr>
              <a:buSzPct val="100000"/>
              <a:buChar char="o"/>
            </a:pPr>
            <a:r>
              <a:rPr lang="en-US"/>
              <a:t>cytoreductive surgery</a:t>
            </a:r>
            <a:endParaRPr/>
          </a:p>
          <a:p>
            <a:pPr indent="-64135" lvl="0" marL="228600" rtl="0" algn="l">
              <a:lnSpc>
                <a:spcPct val="90000"/>
              </a:lnSpc>
              <a:spcBef>
                <a:spcPts val="1000"/>
              </a:spcBef>
              <a:spcAft>
                <a:spcPts val="0"/>
              </a:spcAft>
              <a:buClr>
                <a:srgbClr val="45515E"/>
              </a:buClr>
              <a:buSzPct val="100000"/>
              <a:buNone/>
            </a:pPr>
            <a:r>
              <a:t/>
            </a:r>
            <a:endParaRPr/>
          </a:p>
          <a:p>
            <a:pPr indent="-64135" lvl="0" marL="228600" rtl="0" algn="l">
              <a:lnSpc>
                <a:spcPct val="90000"/>
              </a:lnSpc>
              <a:spcBef>
                <a:spcPts val="1000"/>
              </a:spcBef>
              <a:spcAft>
                <a:spcPts val="0"/>
              </a:spcAft>
              <a:buClr>
                <a:srgbClr val="45515E"/>
              </a:buClr>
              <a:buSzPct val="100000"/>
              <a:buNone/>
            </a:pPr>
            <a:r>
              <a:t/>
            </a:r>
            <a:endParaRPr/>
          </a:p>
        </p:txBody>
      </p:sp>
      <p:pic>
        <p:nvPicPr>
          <p:cNvPr descr="Text" id="3947" name="Google Shape;3947;p454"/>
          <p:cNvPicPr preferRelativeResize="0"/>
          <p:nvPr/>
        </p:nvPicPr>
        <p:blipFill rotWithShape="1">
          <a:blip r:embed="rId3">
            <a:alphaModFix/>
          </a:blip>
          <a:srcRect b="0" l="0" r="0" t="0"/>
          <a:stretch/>
        </p:blipFill>
        <p:spPr>
          <a:xfrm>
            <a:off x="9287703" y="1400911"/>
            <a:ext cx="2904297" cy="2619478"/>
          </a:xfrm>
          <a:prstGeom prst="rect">
            <a:avLst/>
          </a:prstGeom>
          <a:noFill/>
          <a:ln>
            <a:noFill/>
          </a:ln>
        </p:spPr>
      </p:pic>
      <p:sp>
        <p:nvSpPr>
          <p:cNvPr id="3948" name="Google Shape;3948;p454"/>
          <p:cNvSpPr txBox="1"/>
          <p:nvPr/>
        </p:nvSpPr>
        <p:spPr>
          <a:xfrm flipH="1">
            <a:off x="9233803" y="1055958"/>
            <a:ext cx="149153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0000"/>
                </a:solidFill>
                <a:latin typeface="Calibri"/>
                <a:ea typeface="Calibri"/>
                <a:cs typeface="Calibri"/>
                <a:sym typeface="Calibri"/>
              </a:rPr>
              <a:t>From google </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55"/>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t/>
            </a:r>
            <a:endParaRPr/>
          </a:p>
        </p:txBody>
      </p:sp>
      <p:sp>
        <p:nvSpPr>
          <p:cNvPr id="515" name="Google Shape;515;p55"/>
          <p:cNvSpPr txBox="1"/>
          <p:nvPr>
            <p:ph idx="1" type="body"/>
          </p:nvPr>
        </p:nvSpPr>
        <p:spPr>
          <a:xfrm>
            <a:off x="838200" y="1305026"/>
            <a:ext cx="10515600" cy="48719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rgbClr val="45515E"/>
              </a:buClr>
              <a:buSzPts val="2800"/>
              <a:buNone/>
            </a:pPr>
            <a:r>
              <a:t/>
            </a:r>
            <a:endParaRPr/>
          </a:p>
        </p:txBody>
      </p:sp>
      <p:pic>
        <p:nvPicPr>
          <p:cNvPr id="516" name="Google Shape;516;p55"/>
          <p:cNvPicPr preferRelativeResize="0"/>
          <p:nvPr/>
        </p:nvPicPr>
        <p:blipFill rotWithShape="1">
          <a:blip r:embed="rId3">
            <a:alphaModFix/>
          </a:blip>
          <a:srcRect b="0" l="0" r="0" t="0"/>
          <a:stretch/>
        </p:blipFill>
        <p:spPr>
          <a:xfrm>
            <a:off x="1" y="225083"/>
            <a:ext cx="12192000" cy="6535226"/>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g231eb691ee87ca9d_0"/>
          <p:cNvSpPr txBox="1"/>
          <p:nvPr>
            <p:ph type="title"/>
          </p:nvPr>
        </p:nvSpPr>
        <p:spPr>
          <a:xfrm>
            <a:off x="838200" y="365125"/>
            <a:ext cx="10515600" cy="762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Station 1 </a:t>
            </a:r>
            <a:endParaRPr/>
          </a:p>
        </p:txBody>
      </p:sp>
      <p:sp>
        <p:nvSpPr>
          <p:cNvPr id="523" name="Google Shape;523;g231eb691ee87ca9d_0"/>
          <p:cNvSpPr txBox="1"/>
          <p:nvPr>
            <p:ph idx="1" type="body"/>
          </p:nvPr>
        </p:nvSpPr>
        <p:spPr>
          <a:xfrm>
            <a:off x="838200" y="1305025"/>
            <a:ext cx="10515600" cy="5553000"/>
          </a:xfrm>
          <a:prstGeom prst="rect">
            <a:avLst/>
          </a:prstGeom>
        </p:spPr>
        <p:txBody>
          <a:bodyPr anchorCtr="0" anchor="t" bIns="45700" lIns="91425" spcFirstLastPara="1" rIns="91425" wrap="square" tIns="45700">
            <a:normAutofit fontScale="62500" lnSpcReduction="20000"/>
          </a:bodyPr>
          <a:lstStyle/>
          <a:p>
            <a:pPr indent="0" lvl="0" marL="0" rtl="0" algn="l">
              <a:spcBef>
                <a:spcPts val="1000"/>
              </a:spcBef>
              <a:spcAft>
                <a:spcPts val="0"/>
              </a:spcAft>
              <a:buNone/>
            </a:pPr>
            <a:r>
              <a:rPr lang="en-US"/>
              <a:t>1. What are the presentation in first picture and the dominator ?</a:t>
            </a:r>
            <a:endParaRPr/>
          </a:p>
          <a:p>
            <a:pPr indent="0" lvl="0" marL="0" rtl="0" algn="l">
              <a:spcBef>
                <a:spcPts val="1000"/>
              </a:spcBef>
              <a:spcAft>
                <a:spcPts val="0"/>
              </a:spcAft>
              <a:buNone/>
            </a:pPr>
            <a:r>
              <a:rPr lang="en-US"/>
              <a:t>Longitudinal breach, sacrum is the dominator </a:t>
            </a:r>
            <a:endParaRPr/>
          </a:p>
          <a:p>
            <a:pPr indent="0" lvl="0" marL="0" rtl="0" algn="l">
              <a:spcBef>
                <a:spcPts val="1000"/>
              </a:spcBef>
              <a:spcAft>
                <a:spcPts val="0"/>
              </a:spcAft>
              <a:buNone/>
            </a:pPr>
            <a:r>
              <a:t/>
            </a:r>
            <a:endParaRPr/>
          </a:p>
          <a:p>
            <a:pPr indent="0" lvl="0" marL="0" rtl="0" algn="l">
              <a:spcBef>
                <a:spcPts val="1000"/>
              </a:spcBef>
              <a:spcAft>
                <a:spcPts val="0"/>
              </a:spcAft>
              <a:buNone/>
            </a:pPr>
            <a:r>
              <a:rPr lang="en-US"/>
              <a:t>2. What this maneuver called ?</a:t>
            </a:r>
            <a:endParaRPr/>
          </a:p>
          <a:p>
            <a:pPr indent="0" lvl="0" marL="0" rtl="0" algn="l">
              <a:spcBef>
                <a:spcPts val="1000"/>
              </a:spcBef>
              <a:spcAft>
                <a:spcPts val="0"/>
              </a:spcAft>
              <a:buNone/>
            </a:pPr>
            <a:r>
              <a:rPr lang="en-US"/>
              <a:t>External cephalic version </a:t>
            </a:r>
            <a:endParaRPr/>
          </a:p>
          <a:p>
            <a:pPr indent="0" lvl="0" marL="0" rtl="0" algn="l">
              <a:spcBef>
                <a:spcPts val="1000"/>
              </a:spcBef>
              <a:spcAft>
                <a:spcPts val="0"/>
              </a:spcAft>
              <a:buNone/>
            </a:pPr>
            <a:r>
              <a:t/>
            </a:r>
            <a:endParaRPr/>
          </a:p>
          <a:p>
            <a:pPr indent="0" lvl="0" marL="0" rtl="0" algn="l">
              <a:spcBef>
                <a:spcPts val="1000"/>
              </a:spcBef>
              <a:spcAft>
                <a:spcPts val="0"/>
              </a:spcAft>
              <a:buNone/>
            </a:pPr>
            <a:r>
              <a:rPr lang="en-US"/>
              <a:t>3. What you find in your examination in first picture ? </a:t>
            </a:r>
            <a:endParaRPr/>
          </a:p>
          <a:p>
            <a:pPr indent="0" lvl="0" marL="0" rtl="0" algn="l">
              <a:spcBef>
                <a:spcPts val="1000"/>
              </a:spcBef>
              <a:spcAft>
                <a:spcPts val="0"/>
              </a:spcAft>
              <a:buNone/>
            </a:pPr>
            <a:r>
              <a:rPr lang="en-US"/>
              <a:t>-hard part at fundus </a:t>
            </a:r>
            <a:endParaRPr/>
          </a:p>
          <a:p>
            <a:pPr indent="0" lvl="0" marL="0" rtl="0" algn="l">
              <a:spcBef>
                <a:spcPts val="1000"/>
              </a:spcBef>
              <a:spcAft>
                <a:spcPts val="0"/>
              </a:spcAft>
              <a:buNone/>
            </a:pPr>
            <a:r>
              <a:rPr lang="en-US"/>
              <a:t>-soft buttock in pelvic inlet</a:t>
            </a:r>
            <a:endParaRPr/>
          </a:p>
          <a:p>
            <a:pPr indent="0" lvl="0" marL="0" rtl="0" algn="l">
              <a:spcBef>
                <a:spcPts val="1000"/>
              </a:spcBef>
              <a:spcAft>
                <a:spcPts val="0"/>
              </a:spcAft>
              <a:buNone/>
            </a:pPr>
            <a:r>
              <a:rPr lang="en-US"/>
              <a:t>-heart auscultate above umbullicus </a:t>
            </a:r>
            <a:endParaRPr/>
          </a:p>
          <a:p>
            <a:pPr indent="0" lvl="0" marL="0" rtl="0" algn="l">
              <a:spcBef>
                <a:spcPts val="1000"/>
              </a:spcBef>
              <a:spcAft>
                <a:spcPts val="0"/>
              </a:spcAft>
              <a:buNone/>
            </a:pPr>
            <a:r>
              <a:t/>
            </a:r>
            <a:endParaRPr/>
          </a:p>
          <a:p>
            <a:pPr indent="0" lvl="0" marL="0" rtl="0" algn="l">
              <a:spcBef>
                <a:spcPts val="1000"/>
              </a:spcBef>
              <a:spcAft>
                <a:spcPts val="0"/>
              </a:spcAft>
              <a:buNone/>
            </a:pPr>
            <a:r>
              <a:rPr lang="en-US"/>
              <a:t>4. What are the conditions that prevent us to do this maneuver ?</a:t>
            </a:r>
            <a:endParaRPr/>
          </a:p>
          <a:p>
            <a:pPr indent="0" lvl="0" marL="0" rtl="0" algn="l">
              <a:spcBef>
                <a:spcPts val="1000"/>
              </a:spcBef>
              <a:spcAft>
                <a:spcPts val="0"/>
              </a:spcAft>
              <a:buNone/>
            </a:pPr>
            <a:r>
              <a:rPr lang="en-US"/>
              <a:t>-placenta Previa</a:t>
            </a:r>
            <a:endParaRPr/>
          </a:p>
          <a:p>
            <a:pPr indent="0" lvl="0" marL="0" rtl="0" algn="l">
              <a:spcBef>
                <a:spcPts val="1000"/>
              </a:spcBef>
              <a:spcAft>
                <a:spcPts val="0"/>
              </a:spcAft>
              <a:buNone/>
            </a:pPr>
            <a:r>
              <a:rPr lang="en-US"/>
              <a:t>-rupture of membrane</a:t>
            </a:r>
            <a:endParaRPr/>
          </a:p>
          <a:p>
            <a:pPr indent="0" lvl="0" marL="0" rtl="0" algn="l">
              <a:spcBef>
                <a:spcPts val="1000"/>
              </a:spcBef>
              <a:spcAft>
                <a:spcPts val="0"/>
              </a:spcAft>
              <a:buNone/>
            </a:pPr>
            <a:r>
              <a:rPr lang="en-US"/>
              <a:t>-oligohydramnios</a:t>
            </a:r>
            <a:endParaRPr/>
          </a:p>
          <a:p>
            <a:pPr indent="0" lvl="0" marL="0" rtl="0" algn="l">
              <a:spcBef>
                <a:spcPts val="1000"/>
              </a:spcBef>
              <a:spcAft>
                <a:spcPts val="0"/>
              </a:spcAft>
              <a:buNone/>
            </a:pPr>
            <a:r>
              <a:rPr lang="en-US"/>
              <a:t>5. Management of last picture ?</a:t>
            </a:r>
            <a:endParaRPr/>
          </a:p>
          <a:p>
            <a:pPr indent="0" lvl="0" marL="0" rtl="0" algn="l">
              <a:spcBef>
                <a:spcPts val="1000"/>
              </a:spcBef>
              <a:spcAft>
                <a:spcPts val="0"/>
              </a:spcAft>
              <a:buNone/>
            </a:pPr>
            <a:r>
              <a:rPr lang="en-US"/>
              <a:t>Can deliver vaginally</a:t>
            </a:r>
            <a:endParaRPr/>
          </a:p>
        </p:txBody>
      </p:sp>
      <p:pic>
        <p:nvPicPr>
          <p:cNvPr id="524" name="Google Shape;524;g231eb691ee87ca9d_0"/>
          <p:cNvPicPr preferRelativeResize="0"/>
          <p:nvPr/>
        </p:nvPicPr>
        <p:blipFill>
          <a:blip r:embed="rId3">
            <a:alphaModFix/>
          </a:blip>
          <a:stretch>
            <a:fillRect/>
          </a:stretch>
        </p:blipFill>
        <p:spPr>
          <a:xfrm>
            <a:off x="6973075" y="1305025"/>
            <a:ext cx="4949975" cy="4441224"/>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g30ee63f3211_85_20"/>
          <p:cNvSpPr txBox="1"/>
          <p:nvPr>
            <p:ph type="title"/>
          </p:nvPr>
        </p:nvSpPr>
        <p:spPr>
          <a:xfrm>
            <a:off x="952500" y="2978656"/>
            <a:ext cx="10515600" cy="7623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45515E"/>
              </a:buClr>
              <a:buSzPts val="6600"/>
              <a:buFont typeface="Calibri"/>
              <a:buNone/>
            </a:pPr>
            <a:r>
              <a:rPr lang="en-US" sz="6600"/>
              <a:t>AUB</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g30ee63f3211_85_24"/>
          <p:cNvSpPr txBox="1"/>
          <p:nvPr>
            <p:ph type="title"/>
          </p:nvPr>
        </p:nvSpPr>
        <p:spPr>
          <a:xfrm>
            <a:off x="838200" y="365125"/>
            <a:ext cx="10515600" cy="762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b="1" lang="en-US"/>
              <a:t>AUB: Notes</a:t>
            </a:r>
            <a:endParaRPr b="1"/>
          </a:p>
        </p:txBody>
      </p:sp>
      <p:sp>
        <p:nvSpPr>
          <p:cNvPr id="536" name="Google Shape;536;g30ee63f3211_85_24"/>
          <p:cNvSpPr txBox="1"/>
          <p:nvPr>
            <p:ph idx="1" type="body"/>
          </p:nvPr>
        </p:nvSpPr>
        <p:spPr>
          <a:xfrm>
            <a:off x="0" y="1305025"/>
            <a:ext cx="11353800" cy="5454900"/>
          </a:xfrm>
          <a:prstGeom prst="rect">
            <a:avLst/>
          </a:prstGeom>
        </p:spPr>
        <p:txBody>
          <a:bodyPr anchorCtr="0" anchor="t" bIns="45700" lIns="91425" spcFirstLastPara="1" rIns="91425" wrap="square" tIns="45700">
            <a:normAutofit fontScale="92500" lnSpcReduction="10000"/>
          </a:bodyPr>
          <a:lstStyle/>
          <a:p>
            <a:pPr indent="-334327" lvl="0" marL="457200" rtl="0" algn="l">
              <a:spcBef>
                <a:spcPts val="1000"/>
              </a:spcBef>
              <a:spcAft>
                <a:spcPts val="0"/>
              </a:spcAft>
              <a:buSzPct val="64285"/>
              <a:buChar char="❖"/>
            </a:pPr>
            <a:r>
              <a:rPr lang="en-US"/>
              <a:t>AUB: any deviation in normal </a:t>
            </a:r>
            <a:r>
              <a:rPr lang="en-US"/>
              <a:t>character</a:t>
            </a:r>
            <a:r>
              <a:rPr lang="en-US"/>
              <a:t> of menstruation women in </a:t>
            </a:r>
            <a:r>
              <a:rPr b="1" lang="en-US">
                <a:solidFill>
                  <a:srgbClr val="A64D79"/>
                </a:solidFill>
              </a:rPr>
              <a:t>reproductive age/ any postmenopausal bleeding</a:t>
            </a:r>
            <a:endParaRPr b="1">
              <a:solidFill>
                <a:srgbClr val="A64D79"/>
              </a:solidFill>
            </a:endParaRPr>
          </a:p>
          <a:p>
            <a:pPr indent="-334327" lvl="0" marL="457200" rtl="0" algn="l">
              <a:spcBef>
                <a:spcPts val="0"/>
              </a:spcBef>
              <a:spcAft>
                <a:spcPts val="0"/>
              </a:spcAft>
              <a:buClr>
                <a:schemeClr val="dk1"/>
              </a:buClr>
              <a:buSzPct val="64285"/>
              <a:buChar char="❖"/>
            </a:pPr>
            <a:r>
              <a:rPr lang="en-US">
                <a:solidFill>
                  <a:schemeClr val="dk1"/>
                </a:solidFill>
              </a:rPr>
              <a:t>How to describe the cycle? </a:t>
            </a:r>
            <a:endParaRPr>
              <a:solidFill>
                <a:schemeClr val="dk1"/>
              </a:solidFill>
            </a:endParaRPr>
          </a:p>
          <a:p>
            <a:pPr indent="0" lvl="0" marL="457200" rtl="0" algn="l">
              <a:spcBef>
                <a:spcPts val="1000"/>
              </a:spcBef>
              <a:spcAft>
                <a:spcPts val="0"/>
              </a:spcAft>
              <a:buNone/>
            </a:pPr>
            <a:r>
              <a:rPr b="1" lang="en-US">
                <a:solidFill>
                  <a:srgbClr val="674EA7"/>
                </a:solidFill>
              </a:rPr>
              <a:t>1- Frequency:</a:t>
            </a:r>
            <a:r>
              <a:rPr lang="en-US">
                <a:solidFill>
                  <a:schemeClr val="dk1"/>
                </a:solidFill>
              </a:rPr>
              <a:t> normal is between 24- 38 day/ </a:t>
            </a:r>
            <a:r>
              <a:rPr lang="en-US">
                <a:solidFill>
                  <a:schemeClr val="dk1"/>
                </a:solidFill>
              </a:rPr>
              <a:t>average= 28 day→ </a:t>
            </a:r>
            <a:r>
              <a:rPr lang="en-US">
                <a:solidFill>
                  <a:srgbClr val="FF0000"/>
                </a:solidFill>
              </a:rPr>
              <a:t>more than 38 days its </a:t>
            </a:r>
            <a:r>
              <a:rPr b="1" lang="en-US">
                <a:solidFill>
                  <a:srgbClr val="FF0000"/>
                </a:solidFill>
              </a:rPr>
              <a:t>infrequent</a:t>
            </a:r>
            <a:r>
              <a:rPr lang="en-US">
                <a:solidFill>
                  <a:srgbClr val="FF0000"/>
                </a:solidFill>
              </a:rPr>
              <a:t>, less than 24 days its </a:t>
            </a:r>
            <a:r>
              <a:rPr b="1" lang="en-US">
                <a:solidFill>
                  <a:srgbClr val="FF0000"/>
                </a:solidFill>
              </a:rPr>
              <a:t>frequent</a:t>
            </a:r>
            <a:endParaRPr b="1">
              <a:solidFill>
                <a:srgbClr val="FF0000"/>
              </a:solidFill>
            </a:endParaRPr>
          </a:p>
          <a:p>
            <a:pPr indent="0" lvl="0" marL="457200" rtl="0" algn="l">
              <a:spcBef>
                <a:spcPts val="1000"/>
              </a:spcBef>
              <a:spcAft>
                <a:spcPts val="0"/>
              </a:spcAft>
              <a:buNone/>
            </a:pPr>
            <a:r>
              <a:rPr b="1" lang="en-US">
                <a:solidFill>
                  <a:srgbClr val="674EA7"/>
                </a:solidFill>
              </a:rPr>
              <a:t>2- Duration:</a:t>
            </a:r>
            <a:r>
              <a:rPr lang="en-US">
                <a:solidFill>
                  <a:schemeClr val="dk1"/>
                </a:solidFill>
              </a:rPr>
              <a:t> normally less than or = 8 days/ average= 5 days→</a:t>
            </a:r>
            <a:r>
              <a:rPr lang="en-US">
                <a:solidFill>
                  <a:srgbClr val="FF0000"/>
                </a:solidFill>
              </a:rPr>
              <a:t> more than 8 days its </a:t>
            </a:r>
            <a:r>
              <a:rPr b="1" lang="en-US">
                <a:solidFill>
                  <a:srgbClr val="FF0000"/>
                </a:solidFill>
              </a:rPr>
              <a:t>prolonged</a:t>
            </a:r>
            <a:endParaRPr b="1">
              <a:solidFill>
                <a:srgbClr val="FF0000"/>
              </a:solidFill>
            </a:endParaRPr>
          </a:p>
          <a:p>
            <a:pPr indent="0" lvl="0" marL="457200" rtl="0" algn="l">
              <a:spcBef>
                <a:spcPts val="1000"/>
              </a:spcBef>
              <a:spcAft>
                <a:spcPts val="0"/>
              </a:spcAft>
              <a:buNone/>
            </a:pPr>
            <a:r>
              <a:rPr b="1" lang="en-US">
                <a:solidFill>
                  <a:srgbClr val="674EA7"/>
                </a:solidFill>
              </a:rPr>
              <a:t>3- Volume:</a:t>
            </a:r>
            <a:r>
              <a:rPr b="1" lang="en-US">
                <a:solidFill>
                  <a:schemeClr val="dk1"/>
                </a:solidFill>
              </a:rPr>
              <a:t> </a:t>
            </a:r>
            <a:r>
              <a:rPr lang="en-US">
                <a:solidFill>
                  <a:schemeClr val="dk1"/>
                </a:solidFill>
              </a:rPr>
              <a:t>subjective assessment by the pt. itself according to her baseline→ </a:t>
            </a:r>
            <a:r>
              <a:rPr b="1" lang="en-US">
                <a:solidFill>
                  <a:srgbClr val="FF0000"/>
                </a:solidFill>
              </a:rPr>
              <a:t>light/ heavy </a:t>
            </a:r>
            <a:endParaRPr b="1">
              <a:solidFill>
                <a:srgbClr val="FF0000"/>
              </a:solidFill>
            </a:endParaRPr>
          </a:p>
          <a:p>
            <a:pPr indent="0" lvl="0" marL="457200" rtl="0" algn="l">
              <a:spcBef>
                <a:spcPts val="1000"/>
              </a:spcBef>
              <a:spcAft>
                <a:spcPts val="0"/>
              </a:spcAft>
              <a:buNone/>
            </a:pPr>
            <a:r>
              <a:rPr b="1" lang="en-US">
                <a:solidFill>
                  <a:srgbClr val="674EA7"/>
                </a:solidFill>
              </a:rPr>
              <a:t>4- Regularity:</a:t>
            </a:r>
            <a:r>
              <a:rPr lang="en-US">
                <a:solidFill>
                  <a:schemeClr val="dk1"/>
                </a:solidFill>
              </a:rPr>
              <a:t> shortest to longest cycle variation is less or =7-9 days→ </a:t>
            </a:r>
            <a:r>
              <a:rPr lang="en-US">
                <a:solidFill>
                  <a:srgbClr val="FF0000"/>
                </a:solidFill>
              </a:rPr>
              <a:t>if the variation is 10 days or more its</a:t>
            </a:r>
            <a:r>
              <a:rPr b="1" lang="en-US">
                <a:solidFill>
                  <a:srgbClr val="FF0000"/>
                </a:solidFill>
              </a:rPr>
              <a:t> irregular cycle</a:t>
            </a:r>
            <a:endParaRPr b="1">
              <a:solidFill>
                <a:srgbClr val="FF0000"/>
              </a:solidFill>
            </a:endParaRPr>
          </a:p>
          <a:p>
            <a:pPr indent="-334327" lvl="0" marL="457200" rtl="0" algn="l">
              <a:spcBef>
                <a:spcPts val="1000"/>
              </a:spcBef>
              <a:spcAft>
                <a:spcPts val="0"/>
              </a:spcAft>
              <a:buClr>
                <a:schemeClr val="dk1"/>
              </a:buClr>
              <a:buSzPct val="64285"/>
              <a:buChar char="❖"/>
            </a:pPr>
            <a:r>
              <a:rPr b="1" lang="en-US">
                <a:solidFill>
                  <a:srgbClr val="674EA7"/>
                </a:solidFill>
              </a:rPr>
              <a:t>Don't forget to ask about:</a:t>
            </a:r>
            <a:r>
              <a:rPr lang="en-US">
                <a:solidFill>
                  <a:schemeClr val="dk1"/>
                </a:solidFill>
              </a:rPr>
              <a:t> </a:t>
            </a:r>
            <a:r>
              <a:rPr b="1" lang="en-US">
                <a:solidFill>
                  <a:schemeClr val="dk1"/>
                </a:solidFill>
              </a:rPr>
              <a:t>IMB</a:t>
            </a:r>
            <a:r>
              <a:rPr lang="en-US">
                <a:solidFill>
                  <a:schemeClr val="dk1"/>
                </a:solidFill>
              </a:rPr>
              <a:t>, </a:t>
            </a:r>
            <a:r>
              <a:rPr b="1" lang="en-US">
                <a:solidFill>
                  <a:schemeClr val="dk1"/>
                </a:solidFill>
              </a:rPr>
              <a:t>PCB</a:t>
            </a:r>
            <a:r>
              <a:rPr lang="en-US">
                <a:solidFill>
                  <a:schemeClr val="dk1"/>
                </a:solidFill>
              </a:rPr>
              <a:t>, If the pt, uses </a:t>
            </a:r>
            <a:r>
              <a:rPr b="1" lang="en-US">
                <a:solidFill>
                  <a:schemeClr val="dk1"/>
                </a:solidFill>
              </a:rPr>
              <a:t>anticoagulants, tamoxifen or any contraceptive method</a:t>
            </a:r>
            <a:r>
              <a:rPr lang="en-US">
                <a:solidFill>
                  <a:schemeClr val="dk1"/>
                </a:solidFill>
              </a:rPr>
              <a:t> (ex. in case of using mirena the pt. will complain of IMB in the 1st 3-4 months then amenorrhea)</a:t>
            </a:r>
            <a:endParaRPr>
              <a:solidFill>
                <a:schemeClr val="dk1"/>
              </a:solidFill>
            </a:endParaRPr>
          </a:p>
          <a:p>
            <a:pPr indent="-320675" lvl="0" marL="457200" rtl="1" algn="r">
              <a:spcBef>
                <a:spcPts val="0"/>
              </a:spcBef>
              <a:spcAft>
                <a:spcPts val="0"/>
              </a:spcAft>
              <a:buClr>
                <a:schemeClr val="dk1"/>
              </a:buClr>
              <a:buSzPct val="61052"/>
              <a:buChar char="❖"/>
            </a:pPr>
            <a:r>
              <a:rPr lang="en-US" sz="2567">
                <a:solidFill>
                  <a:schemeClr val="dk1"/>
                </a:solidFill>
              </a:rPr>
              <a:t>النقاط المذكورة فوق هي جواب اي فرع بطلب relevant points to ask about in the hx  باي كيس aub </a:t>
            </a:r>
            <a:endParaRPr sz="2567">
              <a:solidFill>
                <a:schemeClr val="dk1"/>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g30ee63f3211_85_30"/>
          <p:cNvSpPr txBox="1"/>
          <p:nvPr>
            <p:ph type="title"/>
          </p:nvPr>
        </p:nvSpPr>
        <p:spPr>
          <a:xfrm>
            <a:off x="838200" y="365125"/>
            <a:ext cx="10515600" cy="762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b="1" lang="en-US"/>
              <a:t>AUB: Causes</a:t>
            </a:r>
            <a:endParaRPr b="1"/>
          </a:p>
        </p:txBody>
      </p:sp>
      <p:sp>
        <p:nvSpPr>
          <p:cNvPr id="543" name="Google Shape;543;g30ee63f3211_85_30"/>
          <p:cNvSpPr txBox="1"/>
          <p:nvPr>
            <p:ph idx="1" type="body"/>
          </p:nvPr>
        </p:nvSpPr>
        <p:spPr>
          <a:xfrm>
            <a:off x="838200" y="1305026"/>
            <a:ext cx="10515600" cy="4872000"/>
          </a:xfrm>
          <a:prstGeom prst="rect">
            <a:avLst/>
          </a:prstGeom>
        </p:spPr>
        <p:txBody>
          <a:bodyPr anchorCtr="0" anchor="t" bIns="45700" lIns="91425" spcFirstLastPara="1" rIns="91425" wrap="square" tIns="45700">
            <a:normAutofit/>
          </a:bodyPr>
          <a:lstStyle/>
          <a:p>
            <a:pPr indent="0" lvl="0" marL="0" rtl="0" algn="l">
              <a:lnSpc>
                <a:spcPct val="115000"/>
              </a:lnSpc>
              <a:spcBef>
                <a:spcPts val="2400"/>
              </a:spcBef>
              <a:spcAft>
                <a:spcPts val="0"/>
              </a:spcAft>
              <a:buClr>
                <a:schemeClr val="dk1"/>
              </a:buClr>
              <a:buSzPts val="1100"/>
              <a:buFont typeface="Arial"/>
              <a:buNone/>
            </a:pPr>
            <a:r>
              <a:rPr b="1" lang="en-US" sz="2300">
                <a:solidFill>
                  <a:srgbClr val="1C1D1E"/>
                </a:solidFill>
                <a:highlight>
                  <a:srgbClr val="FFFFFF"/>
                </a:highlight>
                <a:latin typeface="Open Sans"/>
                <a:ea typeface="Open Sans"/>
                <a:cs typeface="Open Sans"/>
                <a:sym typeface="Open Sans"/>
              </a:rPr>
              <a:t>FIGO classification system (PALM-COEIN) for causes of abnormal uterine bleeding in nongravid women</a:t>
            </a:r>
            <a:endParaRPr b="1" sz="2300">
              <a:solidFill>
                <a:srgbClr val="1C1D1E"/>
              </a:solidFill>
              <a:highlight>
                <a:srgbClr val="FFFFFF"/>
              </a:highlight>
              <a:latin typeface="Open Sans"/>
              <a:ea typeface="Open Sans"/>
              <a:cs typeface="Open Sans"/>
              <a:sym typeface="Open Sans"/>
            </a:endParaRPr>
          </a:p>
          <a:p>
            <a:pPr indent="0" lvl="0" marL="0" rtl="0" algn="l">
              <a:lnSpc>
                <a:spcPct val="115000"/>
              </a:lnSpc>
              <a:spcBef>
                <a:spcPts val="600"/>
              </a:spcBef>
              <a:spcAft>
                <a:spcPts val="0"/>
              </a:spcAft>
              <a:buClr>
                <a:schemeClr val="dk1"/>
              </a:buClr>
              <a:buSzPts val="1100"/>
              <a:buFont typeface="Arial"/>
              <a:buNone/>
            </a:pPr>
            <a:r>
              <a:t/>
            </a:r>
            <a:endParaRPr sz="1100">
              <a:solidFill>
                <a:schemeClr val="dk1"/>
              </a:solidFill>
              <a:latin typeface="Arial"/>
              <a:ea typeface="Arial"/>
              <a:cs typeface="Arial"/>
              <a:sym typeface="Arial"/>
            </a:endParaRPr>
          </a:p>
          <a:p>
            <a:pPr indent="0" lvl="0" marL="0" rtl="0" algn="l">
              <a:spcBef>
                <a:spcPts val="1000"/>
              </a:spcBef>
              <a:spcAft>
                <a:spcPts val="0"/>
              </a:spcAft>
              <a:buNone/>
            </a:pPr>
            <a:r>
              <a:t/>
            </a:r>
            <a:endParaRPr/>
          </a:p>
        </p:txBody>
      </p:sp>
      <p:pic>
        <p:nvPicPr>
          <p:cNvPr id="544" name="Google Shape;544;g30ee63f3211_85_30"/>
          <p:cNvPicPr preferRelativeResize="0"/>
          <p:nvPr/>
        </p:nvPicPr>
        <p:blipFill>
          <a:blip r:embed="rId3">
            <a:alphaModFix/>
          </a:blip>
          <a:stretch>
            <a:fillRect/>
          </a:stretch>
        </p:blipFill>
        <p:spPr>
          <a:xfrm>
            <a:off x="1589325" y="2569175"/>
            <a:ext cx="6701252" cy="4288824"/>
          </a:xfrm>
          <a:prstGeom prst="rect">
            <a:avLst/>
          </a:prstGeom>
          <a:noFill/>
          <a:ln>
            <a:noFill/>
          </a:ln>
        </p:spPr>
      </p:pic>
      <p:sp>
        <p:nvSpPr>
          <p:cNvPr id="545" name="Google Shape;545;g30ee63f3211_85_30"/>
          <p:cNvSpPr txBox="1"/>
          <p:nvPr/>
        </p:nvSpPr>
        <p:spPr>
          <a:xfrm>
            <a:off x="8290575" y="3079225"/>
            <a:ext cx="3936300" cy="1323600"/>
          </a:xfrm>
          <a:prstGeom prst="rect">
            <a:avLst/>
          </a:prstGeom>
          <a:noFill/>
          <a:ln>
            <a:noFill/>
          </a:ln>
        </p:spPr>
        <p:txBody>
          <a:bodyPr anchorCtr="0" anchor="t" bIns="91425" lIns="91425" spcFirstLastPara="1" rIns="91425" wrap="square" tIns="91425">
            <a:spAutoFit/>
          </a:bodyPr>
          <a:lstStyle/>
          <a:p>
            <a:pPr indent="0" lvl="0" marL="0" rtl="1" algn="r">
              <a:spcBef>
                <a:spcPts val="0"/>
              </a:spcBef>
              <a:spcAft>
                <a:spcPts val="0"/>
              </a:spcAft>
              <a:buNone/>
            </a:pPr>
            <a:r>
              <a:rPr lang="en-US" sz="2000">
                <a:solidFill>
                  <a:srgbClr val="45515E"/>
                </a:solidFill>
                <a:latin typeface="Calibri"/>
                <a:ea typeface="Calibri"/>
                <a:cs typeface="Calibri"/>
                <a:sym typeface="Calibri"/>
              </a:rPr>
              <a:t>سؤال بكويز سادسة فيه صورة عملة ويد:</a:t>
            </a:r>
            <a:endParaRPr sz="2000">
              <a:solidFill>
                <a:srgbClr val="45515E"/>
              </a:solidFill>
              <a:latin typeface="Calibri"/>
              <a:ea typeface="Calibri"/>
              <a:cs typeface="Calibri"/>
              <a:sym typeface="Calibri"/>
            </a:endParaRPr>
          </a:p>
          <a:p>
            <a:pPr indent="0" lvl="0" marL="0" rtl="1" algn="r">
              <a:spcBef>
                <a:spcPts val="0"/>
              </a:spcBef>
              <a:spcAft>
                <a:spcPts val="0"/>
              </a:spcAft>
              <a:buNone/>
            </a:pPr>
            <a:r>
              <a:rPr lang="en-US" sz="2000">
                <a:solidFill>
                  <a:srgbClr val="45515E"/>
                </a:solidFill>
                <a:latin typeface="Calibri"/>
                <a:ea typeface="Calibri"/>
                <a:cs typeface="Calibri"/>
                <a:sym typeface="Calibri"/>
              </a:rPr>
              <a:t>بده </a:t>
            </a:r>
            <a:r>
              <a:rPr b="1" lang="en-US" sz="2000">
                <a:solidFill>
                  <a:srgbClr val="45515E"/>
                </a:solidFill>
                <a:latin typeface="Calibri"/>
                <a:ea typeface="Calibri"/>
                <a:cs typeface="Calibri"/>
                <a:sym typeface="Calibri"/>
              </a:rPr>
              <a:t>1)</a:t>
            </a:r>
            <a:r>
              <a:rPr lang="en-US" sz="2000">
                <a:solidFill>
                  <a:srgbClr val="45515E"/>
                </a:solidFill>
                <a:latin typeface="Calibri"/>
                <a:ea typeface="Calibri"/>
                <a:cs typeface="Calibri"/>
                <a:sym typeface="Calibri"/>
              </a:rPr>
              <a:t> اسم نظام التصنيف </a:t>
            </a:r>
            <a:r>
              <a:rPr b="1" lang="en-US" sz="2000">
                <a:solidFill>
                  <a:srgbClr val="45515E"/>
                </a:solidFill>
                <a:latin typeface="Calibri"/>
                <a:ea typeface="Calibri"/>
                <a:cs typeface="Calibri"/>
                <a:sym typeface="Calibri"/>
              </a:rPr>
              <a:t>2)</a:t>
            </a:r>
            <a:r>
              <a:rPr lang="en-US" sz="2000">
                <a:solidFill>
                  <a:srgbClr val="45515E"/>
                </a:solidFill>
                <a:latin typeface="Calibri"/>
                <a:ea typeface="Calibri"/>
                <a:cs typeface="Calibri"/>
                <a:sym typeface="Calibri"/>
              </a:rPr>
              <a:t> وعلى شو بدل</a:t>
            </a:r>
            <a:r>
              <a:rPr lang="en-US" sz="2600">
                <a:solidFill>
                  <a:srgbClr val="45515E"/>
                </a:solidFill>
                <a:latin typeface="Calibri"/>
                <a:ea typeface="Calibri"/>
                <a:cs typeface="Calibri"/>
                <a:sym typeface="Calibri"/>
              </a:rPr>
              <a:t> </a:t>
            </a:r>
            <a:endParaRPr sz="2600">
              <a:solidFill>
                <a:srgbClr val="45515E"/>
              </a:solidFill>
              <a:latin typeface="Calibri"/>
              <a:ea typeface="Calibri"/>
              <a:cs typeface="Calibri"/>
              <a:sym typeface="Calibri"/>
            </a:endParaRPr>
          </a:p>
          <a:p>
            <a:pPr indent="0" lvl="0" marL="0" rtl="1" algn="r">
              <a:spcBef>
                <a:spcPts val="0"/>
              </a:spcBef>
              <a:spcAft>
                <a:spcPts val="0"/>
              </a:spcAft>
              <a:buNone/>
            </a:pPr>
            <a:r>
              <a:t/>
            </a:r>
            <a:endParaRPr sz="2800">
              <a:solidFill>
                <a:srgbClr val="45515E"/>
              </a:solidFill>
              <a:latin typeface="Calibri"/>
              <a:ea typeface="Calibri"/>
              <a:cs typeface="Calibri"/>
              <a:sym typeface="Calibri"/>
            </a:endParaRPr>
          </a:p>
        </p:txBody>
      </p:sp>
      <p:sp>
        <p:nvSpPr>
          <p:cNvPr id="546" name="Google Shape;546;g30ee63f3211_85_30"/>
          <p:cNvSpPr txBox="1"/>
          <p:nvPr/>
        </p:nvSpPr>
        <p:spPr>
          <a:xfrm>
            <a:off x="1589325" y="6177025"/>
            <a:ext cx="25866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300">
                <a:solidFill>
                  <a:srgbClr val="45515E"/>
                </a:solidFill>
                <a:latin typeface="Calibri"/>
                <a:ea typeface="Calibri"/>
                <a:cs typeface="Calibri"/>
                <a:sym typeface="Calibri"/>
              </a:rPr>
              <a:t>Structural causes </a:t>
            </a:r>
            <a:endParaRPr b="1" sz="2300">
              <a:solidFill>
                <a:srgbClr val="45515E"/>
              </a:solidFill>
              <a:latin typeface="Calibri"/>
              <a:ea typeface="Calibri"/>
              <a:cs typeface="Calibri"/>
              <a:sym typeface="Calibri"/>
            </a:endParaRPr>
          </a:p>
        </p:txBody>
      </p:sp>
      <p:sp>
        <p:nvSpPr>
          <p:cNvPr id="547" name="Google Shape;547;g30ee63f3211_85_30"/>
          <p:cNvSpPr txBox="1"/>
          <p:nvPr/>
        </p:nvSpPr>
        <p:spPr>
          <a:xfrm>
            <a:off x="5917475" y="6177025"/>
            <a:ext cx="27627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300">
                <a:solidFill>
                  <a:srgbClr val="45515E"/>
                </a:solidFill>
                <a:latin typeface="Calibri"/>
                <a:ea typeface="Calibri"/>
                <a:cs typeface="Calibri"/>
                <a:sym typeface="Calibri"/>
              </a:rPr>
              <a:t>Functional </a:t>
            </a:r>
            <a:r>
              <a:rPr b="1" lang="en-US" sz="2300">
                <a:solidFill>
                  <a:srgbClr val="45515E"/>
                </a:solidFill>
                <a:latin typeface="Calibri"/>
                <a:ea typeface="Calibri"/>
                <a:cs typeface="Calibri"/>
                <a:sym typeface="Calibri"/>
              </a:rPr>
              <a:t>causes</a:t>
            </a:r>
            <a:endParaRPr b="1" sz="2300">
              <a:solidFill>
                <a:srgbClr val="45515E"/>
              </a:solidFill>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g30ee63f3211_85_47"/>
          <p:cNvSpPr txBox="1"/>
          <p:nvPr>
            <p:ph type="title"/>
          </p:nvPr>
        </p:nvSpPr>
        <p:spPr>
          <a:xfrm>
            <a:off x="838200" y="365125"/>
            <a:ext cx="10515600" cy="762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b="1" lang="en-US"/>
              <a:t>AUB: PALM</a:t>
            </a:r>
            <a:endParaRPr b="1"/>
          </a:p>
        </p:txBody>
      </p:sp>
      <p:sp>
        <p:nvSpPr>
          <p:cNvPr id="554" name="Google Shape;554;g30ee63f3211_85_47"/>
          <p:cNvSpPr txBox="1"/>
          <p:nvPr>
            <p:ph idx="1" type="body"/>
          </p:nvPr>
        </p:nvSpPr>
        <p:spPr>
          <a:xfrm>
            <a:off x="335250" y="1207075"/>
            <a:ext cx="11521500" cy="5553000"/>
          </a:xfrm>
          <a:prstGeom prst="rect">
            <a:avLst/>
          </a:prstGeom>
        </p:spPr>
        <p:txBody>
          <a:bodyPr anchorCtr="0" anchor="t" bIns="45700" lIns="91425" spcFirstLastPara="1" rIns="91425" wrap="square" tIns="45700">
            <a:normAutofit lnSpcReduction="20000"/>
          </a:bodyPr>
          <a:lstStyle/>
          <a:p>
            <a:pPr indent="-342900" lvl="0" marL="457200" rtl="0" algn="l">
              <a:spcBef>
                <a:spcPts val="1000"/>
              </a:spcBef>
              <a:spcAft>
                <a:spcPts val="0"/>
              </a:spcAft>
              <a:buClr>
                <a:srgbClr val="A64D79"/>
              </a:buClr>
              <a:buSzPts val="1800"/>
              <a:buChar char="❖"/>
            </a:pPr>
            <a:r>
              <a:rPr b="1" lang="en-US">
                <a:solidFill>
                  <a:srgbClr val="A64D79"/>
                </a:solidFill>
              </a:rPr>
              <a:t>Polyps:</a:t>
            </a:r>
            <a:r>
              <a:rPr lang="en-US"/>
              <a:t> </a:t>
            </a:r>
            <a:endParaRPr/>
          </a:p>
          <a:p>
            <a:pPr indent="0" lvl="0" marL="457200" rtl="0" algn="l">
              <a:spcBef>
                <a:spcPts val="1000"/>
              </a:spcBef>
              <a:spcAft>
                <a:spcPts val="0"/>
              </a:spcAft>
              <a:buNone/>
            </a:pPr>
            <a:r>
              <a:rPr b="1" lang="en-US">
                <a:solidFill>
                  <a:srgbClr val="4C1130"/>
                </a:solidFill>
              </a:rPr>
              <a:t>1- </a:t>
            </a:r>
            <a:r>
              <a:rPr b="1" lang="en-US">
                <a:solidFill>
                  <a:srgbClr val="4C1130"/>
                </a:solidFill>
              </a:rPr>
              <a:t>Endometrial polyps:</a:t>
            </a:r>
            <a:r>
              <a:rPr b="1" lang="en-US">
                <a:solidFill>
                  <a:srgbClr val="A64D79"/>
                </a:solidFill>
              </a:rPr>
              <a:t> </a:t>
            </a:r>
            <a:r>
              <a:rPr lang="en-US"/>
              <a:t>mostly </a:t>
            </a:r>
            <a:r>
              <a:rPr b="1" lang="en-US"/>
              <a:t>IMB/ Heavy</a:t>
            </a:r>
            <a:endParaRPr b="1"/>
          </a:p>
          <a:p>
            <a:pPr indent="0" lvl="0" marL="457200" rtl="0" algn="l">
              <a:spcBef>
                <a:spcPts val="1000"/>
              </a:spcBef>
              <a:spcAft>
                <a:spcPts val="0"/>
              </a:spcAft>
              <a:buNone/>
            </a:pPr>
            <a:r>
              <a:rPr b="1" lang="en-US">
                <a:solidFill>
                  <a:srgbClr val="4C1130"/>
                </a:solidFill>
              </a:rPr>
              <a:t>2- </a:t>
            </a:r>
            <a:r>
              <a:rPr b="1" lang="en-US">
                <a:solidFill>
                  <a:srgbClr val="4C1130"/>
                </a:solidFill>
              </a:rPr>
              <a:t>Cervical</a:t>
            </a:r>
            <a:r>
              <a:rPr b="1" lang="en-US">
                <a:solidFill>
                  <a:srgbClr val="4C1130"/>
                </a:solidFill>
              </a:rPr>
              <a:t> polyp:</a:t>
            </a:r>
            <a:r>
              <a:rPr lang="en-US"/>
              <a:t> mostly </a:t>
            </a:r>
            <a:r>
              <a:rPr b="1" lang="en-US"/>
              <a:t>PCB</a:t>
            </a:r>
            <a:endParaRPr b="1"/>
          </a:p>
          <a:p>
            <a:pPr indent="-342900" lvl="0" marL="457200" rtl="0" algn="l">
              <a:spcBef>
                <a:spcPts val="1000"/>
              </a:spcBef>
              <a:spcAft>
                <a:spcPts val="0"/>
              </a:spcAft>
              <a:buClr>
                <a:srgbClr val="A64D79"/>
              </a:buClr>
              <a:buSzPts val="1800"/>
              <a:buChar char="❖"/>
            </a:pPr>
            <a:r>
              <a:rPr b="1" lang="en-US">
                <a:solidFill>
                  <a:srgbClr val="A64D79"/>
                </a:solidFill>
              </a:rPr>
              <a:t>Adenomyosis:</a:t>
            </a:r>
            <a:r>
              <a:rPr lang="en-US"/>
              <a:t> </a:t>
            </a:r>
            <a:r>
              <a:rPr b="1" lang="en-US"/>
              <a:t>Heavy regular </a:t>
            </a:r>
            <a:r>
              <a:rPr lang="en-US"/>
              <a:t>menses/ dysmenorrhea and uniformly enlarged ut. by P/E</a:t>
            </a:r>
            <a:endParaRPr/>
          </a:p>
          <a:p>
            <a:pPr indent="-342900" lvl="0" marL="457200" rtl="0" algn="l">
              <a:spcBef>
                <a:spcPts val="0"/>
              </a:spcBef>
              <a:spcAft>
                <a:spcPts val="0"/>
              </a:spcAft>
              <a:buClr>
                <a:srgbClr val="A64D79"/>
              </a:buClr>
              <a:buSzPts val="1800"/>
              <a:buChar char="❖"/>
            </a:pPr>
            <a:r>
              <a:rPr b="1" lang="en-US">
                <a:solidFill>
                  <a:srgbClr val="A64D79"/>
                </a:solidFill>
              </a:rPr>
              <a:t>Leiomyomas:</a:t>
            </a:r>
            <a:endParaRPr b="1">
              <a:solidFill>
                <a:srgbClr val="A64D79"/>
              </a:solidFill>
            </a:endParaRPr>
          </a:p>
          <a:p>
            <a:pPr indent="0" lvl="0" marL="457200" rtl="0" algn="l">
              <a:spcBef>
                <a:spcPts val="1000"/>
              </a:spcBef>
              <a:spcAft>
                <a:spcPts val="0"/>
              </a:spcAft>
              <a:buNone/>
            </a:pPr>
            <a:r>
              <a:rPr b="1" lang="en-US">
                <a:solidFill>
                  <a:srgbClr val="4C1130"/>
                </a:solidFill>
              </a:rPr>
              <a:t>1- S</a:t>
            </a:r>
            <a:r>
              <a:rPr b="1" lang="en-US">
                <a:solidFill>
                  <a:srgbClr val="4C1130"/>
                </a:solidFill>
              </a:rPr>
              <a:t>ubmucous</a:t>
            </a:r>
            <a:r>
              <a:rPr b="1" lang="en-US">
                <a:solidFill>
                  <a:srgbClr val="4C1130"/>
                </a:solidFill>
              </a:rPr>
              <a:t>:</a:t>
            </a:r>
            <a:r>
              <a:rPr lang="en-US"/>
              <a:t> </a:t>
            </a:r>
            <a:r>
              <a:rPr b="1" lang="en-US"/>
              <a:t>Heavy regular </a:t>
            </a:r>
            <a:r>
              <a:rPr lang="en-US"/>
              <a:t>menses</a:t>
            </a:r>
            <a:r>
              <a:rPr lang="en-US"/>
              <a:t>,</a:t>
            </a:r>
            <a:r>
              <a:rPr lang="en-US"/>
              <a:t> may cause </a:t>
            </a:r>
            <a:r>
              <a:rPr b="1" lang="en-US"/>
              <a:t>IMB/ </a:t>
            </a:r>
            <a:r>
              <a:rPr lang="en-US"/>
              <a:t>Mx: </a:t>
            </a:r>
            <a:r>
              <a:rPr lang="en-US">
                <a:solidFill>
                  <a:srgbClr val="4A86E8"/>
                </a:solidFill>
              </a:rPr>
              <a:t>Hysteroscopic </a:t>
            </a:r>
            <a:r>
              <a:rPr lang="en-US"/>
              <a:t>myomectomy</a:t>
            </a:r>
            <a:endParaRPr/>
          </a:p>
          <a:p>
            <a:pPr indent="0" lvl="0" marL="457200" rtl="0" algn="l">
              <a:spcBef>
                <a:spcPts val="1000"/>
              </a:spcBef>
              <a:spcAft>
                <a:spcPts val="0"/>
              </a:spcAft>
              <a:buNone/>
            </a:pPr>
            <a:r>
              <a:rPr b="1" lang="en-US">
                <a:solidFill>
                  <a:srgbClr val="4C1130"/>
                </a:solidFill>
              </a:rPr>
              <a:t>2- Intramural:</a:t>
            </a:r>
            <a:r>
              <a:rPr lang="en-US"/>
              <a:t> </a:t>
            </a:r>
            <a:r>
              <a:rPr b="1" lang="en-US"/>
              <a:t>Heavy regular </a:t>
            </a:r>
            <a:r>
              <a:rPr lang="en-US"/>
              <a:t>menses </a:t>
            </a:r>
            <a:endParaRPr/>
          </a:p>
          <a:p>
            <a:pPr indent="0" lvl="0" marL="457200" rtl="0" algn="l">
              <a:spcBef>
                <a:spcPts val="1000"/>
              </a:spcBef>
              <a:spcAft>
                <a:spcPts val="0"/>
              </a:spcAft>
              <a:buNone/>
            </a:pPr>
            <a:r>
              <a:rPr b="1" lang="en-US">
                <a:solidFill>
                  <a:srgbClr val="4C1130"/>
                </a:solidFill>
              </a:rPr>
              <a:t>3- Subserus:</a:t>
            </a:r>
            <a:r>
              <a:rPr lang="en-US"/>
              <a:t> </a:t>
            </a:r>
            <a:r>
              <a:rPr b="1" lang="en-US"/>
              <a:t>Pressure symptoms/ </a:t>
            </a:r>
            <a:r>
              <a:rPr lang="en-US"/>
              <a:t>Mx: </a:t>
            </a:r>
            <a:r>
              <a:rPr lang="en-US">
                <a:solidFill>
                  <a:srgbClr val="3D85C6"/>
                </a:solidFill>
              </a:rPr>
              <a:t>Laparoscopic</a:t>
            </a:r>
            <a:r>
              <a:rPr lang="en-US">
                <a:solidFill>
                  <a:srgbClr val="3D85C6"/>
                </a:solidFill>
              </a:rPr>
              <a:t> </a:t>
            </a:r>
            <a:r>
              <a:rPr lang="en-US"/>
              <a:t>myomectomy</a:t>
            </a:r>
            <a:endParaRPr/>
          </a:p>
          <a:p>
            <a:pPr indent="-342900" lvl="0" marL="457200" rtl="0" algn="l">
              <a:spcBef>
                <a:spcPts val="1000"/>
              </a:spcBef>
              <a:spcAft>
                <a:spcPts val="0"/>
              </a:spcAft>
              <a:buClr>
                <a:srgbClr val="A64D79"/>
              </a:buClr>
              <a:buSzPts val="1800"/>
              <a:buChar char="❖"/>
            </a:pPr>
            <a:r>
              <a:rPr b="1" lang="en-US">
                <a:solidFill>
                  <a:srgbClr val="A64D79"/>
                </a:solidFill>
              </a:rPr>
              <a:t>Malignancy</a:t>
            </a:r>
            <a:r>
              <a:rPr lang="en-US"/>
              <a:t> of any part of the genital tract</a:t>
            </a:r>
            <a:endParaRPr/>
          </a:p>
          <a:p>
            <a:pPr indent="0" lvl="0" marL="457200" rtl="0" algn="l">
              <a:spcBef>
                <a:spcPts val="1000"/>
              </a:spcBef>
              <a:spcAft>
                <a:spcPts val="0"/>
              </a:spcAft>
              <a:buNone/>
            </a:pPr>
            <a:r>
              <a:rPr b="1" lang="en-US">
                <a:solidFill>
                  <a:srgbClr val="4C1130"/>
                </a:solidFill>
              </a:rPr>
              <a:t>→ Endometrial Hyperplasia:</a:t>
            </a:r>
            <a:r>
              <a:rPr lang="en-US"/>
              <a:t> </a:t>
            </a:r>
            <a:r>
              <a:rPr b="1" lang="en-US">
                <a:solidFill>
                  <a:srgbClr val="45515E"/>
                </a:solidFill>
              </a:rPr>
              <a:t>IMB</a:t>
            </a:r>
            <a:r>
              <a:rPr b="1" lang="en-US">
                <a:solidFill>
                  <a:srgbClr val="45515E"/>
                </a:solidFill>
              </a:rPr>
              <a:t> </a:t>
            </a:r>
            <a:r>
              <a:rPr lang="en-US"/>
              <a:t>in postmenopausal pt. OR pt. in the reproductive age group</a:t>
            </a:r>
            <a:r>
              <a:rPr lang="en-US"/>
              <a:t> with risk factors of unopposed estrogen (</a:t>
            </a:r>
            <a:r>
              <a:rPr lang="en-US"/>
              <a:t>obesity</a:t>
            </a:r>
            <a:r>
              <a:rPr lang="en-US"/>
              <a:t>, </a:t>
            </a:r>
            <a:r>
              <a:rPr lang="en-US"/>
              <a:t>pcos..)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5"/>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Mechanism of Normal Labor</a:t>
            </a:r>
            <a:endParaRPr/>
          </a:p>
        </p:txBody>
      </p:sp>
      <p:sp>
        <p:nvSpPr>
          <p:cNvPr id="166" name="Google Shape;166;p5"/>
          <p:cNvSpPr txBox="1"/>
          <p:nvPr>
            <p:ph idx="1" type="body"/>
          </p:nvPr>
        </p:nvSpPr>
        <p:spPr>
          <a:xfrm>
            <a:off x="838200" y="1305026"/>
            <a:ext cx="10515600" cy="48719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600"/>
              <a:buChar char="❖"/>
            </a:pPr>
            <a:r>
              <a:rPr b="1" lang="en-US" sz="2600"/>
              <a:t>Definition</a:t>
            </a:r>
            <a:r>
              <a:rPr lang="en-US" sz="2600"/>
              <a:t>: the series of changes in position and attitude that the fetus undergoes during its passage through the birth canal</a:t>
            </a:r>
            <a:endParaRPr sz="2600"/>
          </a:p>
          <a:p>
            <a:pPr indent="-228600" lvl="0" marL="228600" rtl="0" algn="l">
              <a:lnSpc>
                <a:spcPct val="90000"/>
              </a:lnSpc>
              <a:spcBef>
                <a:spcPts val="1000"/>
              </a:spcBef>
              <a:spcAft>
                <a:spcPts val="0"/>
              </a:spcAft>
              <a:buClr>
                <a:srgbClr val="45515E"/>
              </a:buClr>
              <a:buSzPts val="2800"/>
              <a:buChar char="❖"/>
            </a:pPr>
            <a:r>
              <a:rPr b="1" lang="en-US"/>
              <a:t>Cardinal Movements</a:t>
            </a:r>
            <a:endParaRPr/>
          </a:p>
          <a:p>
            <a:pPr indent="-457200" lvl="1" marL="914400" rtl="0" algn="l">
              <a:lnSpc>
                <a:spcPct val="90000"/>
              </a:lnSpc>
              <a:spcBef>
                <a:spcPts val="500"/>
              </a:spcBef>
              <a:spcAft>
                <a:spcPts val="0"/>
              </a:spcAft>
              <a:buClr>
                <a:srgbClr val="FF0000"/>
              </a:buClr>
              <a:buSzPts val="2400"/>
              <a:buFont typeface="Calibri"/>
              <a:buAutoNum type="arabicPeriod"/>
            </a:pPr>
            <a:r>
              <a:rPr lang="en-US">
                <a:solidFill>
                  <a:srgbClr val="FF0000"/>
                </a:solidFill>
              </a:rPr>
              <a:t>Engagement</a:t>
            </a:r>
            <a:endParaRPr/>
          </a:p>
          <a:p>
            <a:pPr indent="-457200" lvl="1" marL="914400" rtl="0" algn="l">
              <a:lnSpc>
                <a:spcPct val="90000"/>
              </a:lnSpc>
              <a:spcBef>
                <a:spcPts val="500"/>
              </a:spcBef>
              <a:spcAft>
                <a:spcPts val="0"/>
              </a:spcAft>
              <a:buClr>
                <a:srgbClr val="FF0000"/>
              </a:buClr>
              <a:buSzPts val="2400"/>
              <a:buFont typeface="Calibri"/>
              <a:buAutoNum type="arabicPeriod"/>
            </a:pPr>
            <a:r>
              <a:rPr lang="en-US">
                <a:solidFill>
                  <a:srgbClr val="FF0000"/>
                </a:solidFill>
              </a:rPr>
              <a:t>Descent</a:t>
            </a:r>
            <a:endParaRPr/>
          </a:p>
          <a:p>
            <a:pPr indent="-457200" lvl="1" marL="914400" rtl="0" algn="l">
              <a:lnSpc>
                <a:spcPct val="90000"/>
              </a:lnSpc>
              <a:spcBef>
                <a:spcPts val="500"/>
              </a:spcBef>
              <a:spcAft>
                <a:spcPts val="0"/>
              </a:spcAft>
              <a:buClr>
                <a:srgbClr val="FF0000"/>
              </a:buClr>
              <a:buSzPts val="2400"/>
              <a:buFont typeface="Calibri"/>
              <a:buAutoNum type="arabicPeriod"/>
            </a:pPr>
            <a:r>
              <a:rPr lang="en-US">
                <a:solidFill>
                  <a:srgbClr val="FF0000"/>
                </a:solidFill>
              </a:rPr>
              <a:t>Flexion</a:t>
            </a:r>
            <a:endParaRPr/>
          </a:p>
          <a:p>
            <a:pPr indent="-457200" lvl="1" marL="914400" rtl="0" algn="l">
              <a:lnSpc>
                <a:spcPct val="90000"/>
              </a:lnSpc>
              <a:spcBef>
                <a:spcPts val="500"/>
              </a:spcBef>
              <a:spcAft>
                <a:spcPts val="0"/>
              </a:spcAft>
              <a:buClr>
                <a:srgbClr val="FF0000"/>
              </a:buClr>
              <a:buSzPts val="2400"/>
              <a:buFont typeface="Calibri"/>
              <a:buAutoNum type="arabicPeriod"/>
            </a:pPr>
            <a:r>
              <a:rPr lang="en-US">
                <a:solidFill>
                  <a:srgbClr val="FF0000"/>
                </a:solidFill>
              </a:rPr>
              <a:t>Internal rotation</a:t>
            </a:r>
            <a:endParaRPr/>
          </a:p>
          <a:p>
            <a:pPr indent="-457200" lvl="1" marL="914400" rtl="0" algn="l">
              <a:lnSpc>
                <a:spcPct val="90000"/>
              </a:lnSpc>
              <a:spcBef>
                <a:spcPts val="500"/>
              </a:spcBef>
              <a:spcAft>
                <a:spcPts val="0"/>
              </a:spcAft>
              <a:buClr>
                <a:srgbClr val="FF0000"/>
              </a:buClr>
              <a:buSzPts val="2400"/>
              <a:buFont typeface="Calibri"/>
              <a:buAutoNum type="arabicPeriod"/>
            </a:pPr>
            <a:r>
              <a:rPr lang="en-US">
                <a:solidFill>
                  <a:srgbClr val="FF0000"/>
                </a:solidFill>
              </a:rPr>
              <a:t>Extension</a:t>
            </a:r>
            <a:endParaRPr/>
          </a:p>
          <a:p>
            <a:pPr indent="-457200" lvl="1" marL="914400" rtl="0" algn="l">
              <a:lnSpc>
                <a:spcPct val="90000"/>
              </a:lnSpc>
              <a:spcBef>
                <a:spcPts val="500"/>
              </a:spcBef>
              <a:spcAft>
                <a:spcPts val="0"/>
              </a:spcAft>
              <a:buClr>
                <a:srgbClr val="FF0000"/>
              </a:buClr>
              <a:buSzPts val="2400"/>
              <a:buFont typeface="Calibri"/>
              <a:buAutoNum type="arabicPeriod"/>
            </a:pPr>
            <a:r>
              <a:rPr lang="en-US">
                <a:solidFill>
                  <a:srgbClr val="FF0000"/>
                </a:solidFill>
              </a:rPr>
              <a:t>External rotation/restitution</a:t>
            </a:r>
            <a:endParaRPr/>
          </a:p>
          <a:p>
            <a:pPr indent="-457200" lvl="1" marL="914400" rtl="0" algn="l">
              <a:lnSpc>
                <a:spcPct val="90000"/>
              </a:lnSpc>
              <a:spcBef>
                <a:spcPts val="500"/>
              </a:spcBef>
              <a:spcAft>
                <a:spcPts val="0"/>
              </a:spcAft>
              <a:buClr>
                <a:srgbClr val="FF0000"/>
              </a:buClr>
              <a:buSzPts val="2400"/>
              <a:buFont typeface="Calibri"/>
              <a:buAutoNum type="arabicPeriod"/>
            </a:pPr>
            <a:r>
              <a:rPr lang="en-US">
                <a:solidFill>
                  <a:srgbClr val="FF0000"/>
                </a:solidFill>
              </a:rPr>
              <a:t>Expulsion</a:t>
            </a:r>
            <a:endParaRPr/>
          </a:p>
          <a:p>
            <a:pPr indent="-76200" lvl="1" marL="685800" rtl="0" algn="l">
              <a:lnSpc>
                <a:spcPct val="90000"/>
              </a:lnSpc>
              <a:spcBef>
                <a:spcPts val="500"/>
              </a:spcBef>
              <a:spcAft>
                <a:spcPts val="0"/>
              </a:spcAft>
              <a:buClr>
                <a:srgbClr val="45515E"/>
              </a:buClr>
              <a:buSzPts val="2400"/>
              <a:buNone/>
            </a:pPr>
            <a:r>
              <a:t/>
            </a:r>
            <a:endParaRPr>
              <a:solidFill>
                <a:srgbClr val="FF0000"/>
              </a:solidFill>
            </a:endParaRPr>
          </a:p>
        </p:txBody>
      </p:sp>
      <p:pic>
        <p:nvPicPr>
          <p:cNvPr id="167" name="Google Shape;167;p5"/>
          <p:cNvPicPr preferRelativeResize="0"/>
          <p:nvPr/>
        </p:nvPicPr>
        <p:blipFill rotWithShape="1">
          <a:blip r:embed="rId3">
            <a:alphaModFix/>
          </a:blip>
          <a:srcRect b="0" l="0" r="0" t="0"/>
          <a:stretch/>
        </p:blipFill>
        <p:spPr>
          <a:xfrm>
            <a:off x="6867803" y="2138868"/>
            <a:ext cx="4485997" cy="3931088"/>
          </a:xfrm>
          <a:prstGeom prst="rect">
            <a:avLst/>
          </a:prstGeom>
          <a:noFill/>
          <a:ln>
            <a:noFill/>
          </a:ln>
        </p:spPr>
      </p:pic>
      <p:sp>
        <p:nvSpPr>
          <p:cNvPr id="168" name="Google Shape;168;p5"/>
          <p:cNvSpPr txBox="1"/>
          <p:nvPr/>
        </p:nvSpPr>
        <p:spPr>
          <a:xfrm>
            <a:off x="838200" y="5347262"/>
            <a:ext cx="5906729" cy="757130"/>
          </a:xfrm>
          <a:prstGeom prst="rect">
            <a:avLst/>
          </a:prstGeom>
          <a:noFill/>
          <a:ln>
            <a:noFill/>
          </a:ln>
        </p:spPr>
        <p:txBody>
          <a:bodyPr anchorCtr="0" anchor="t" bIns="45700" lIns="91425" spcFirstLastPara="1" rIns="91425" wrap="square" tIns="45700">
            <a:spAutoFit/>
          </a:bodyPr>
          <a:lstStyle/>
          <a:p>
            <a:pPr indent="-228600" lvl="1" marL="685800" marR="0" rtl="0" algn="l">
              <a:lnSpc>
                <a:spcPct val="90000"/>
              </a:lnSpc>
              <a:spcBef>
                <a:spcPts val="0"/>
              </a:spcBef>
              <a:spcAft>
                <a:spcPts val="0"/>
              </a:spcAft>
              <a:buClr>
                <a:srgbClr val="45515E"/>
              </a:buClr>
              <a:buSzPts val="2300"/>
              <a:buFont typeface="Courier New"/>
              <a:buChar char="o"/>
            </a:pPr>
            <a:r>
              <a:rPr b="0" i="0" lang="en-US" sz="2300" u="none" cap="none" strike="noStrike">
                <a:solidFill>
                  <a:srgbClr val="45515E"/>
                </a:solidFill>
                <a:latin typeface="Calibri"/>
                <a:ea typeface="Calibri"/>
                <a:cs typeface="Calibri"/>
                <a:sym typeface="Calibri"/>
              </a:rPr>
              <a:t>These movements goes on in combination at the same time.</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sp>
        <p:nvSpPr>
          <p:cNvPr id="560" name="Google Shape;560;g30ee63f3211_85_53"/>
          <p:cNvSpPr txBox="1"/>
          <p:nvPr>
            <p:ph type="title"/>
          </p:nvPr>
        </p:nvSpPr>
        <p:spPr>
          <a:xfrm>
            <a:off x="838200" y="365125"/>
            <a:ext cx="10515600" cy="762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b="1" lang="en-US"/>
              <a:t>AUB: COEIN</a:t>
            </a:r>
            <a:endParaRPr b="1"/>
          </a:p>
        </p:txBody>
      </p:sp>
      <p:sp>
        <p:nvSpPr>
          <p:cNvPr id="561" name="Google Shape;561;g30ee63f3211_85_53"/>
          <p:cNvSpPr txBox="1"/>
          <p:nvPr>
            <p:ph idx="1" type="body"/>
          </p:nvPr>
        </p:nvSpPr>
        <p:spPr>
          <a:xfrm>
            <a:off x="274325" y="1305025"/>
            <a:ext cx="11079600" cy="5376600"/>
          </a:xfrm>
          <a:prstGeom prst="rect">
            <a:avLst/>
          </a:prstGeom>
        </p:spPr>
        <p:txBody>
          <a:bodyPr anchorCtr="0" anchor="t" bIns="45700" lIns="91425" spcFirstLastPara="1" rIns="91425" wrap="square" tIns="45700">
            <a:normAutofit lnSpcReduction="10000"/>
          </a:bodyPr>
          <a:lstStyle/>
          <a:p>
            <a:pPr indent="-342900" lvl="0" marL="457200" rtl="0" algn="l">
              <a:spcBef>
                <a:spcPts val="1000"/>
              </a:spcBef>
              <a:spcAft>
                <a:spcPts val="0"/>
              </a:spcAft>
              <a:buClr>
                <a:srgbClr val="A64D79"/>
              </a:buClr>
              <a:buSzPts val="1800"/>
              <a:buChar char="❖"/>
            </a:pPr>
            <a:r>
              <a:rPr b="1" lang="en-US">
                <a:solidFill>
                  <a:srgbClr val="A64D79"/>
                </a:solidFill>
              </a:rPr>
              <a:t>Coagulation:</a:t>
            </a:r>
            <a:r>
              <a:rPr lang="en-US"/>
              <a:t> mostly </a:t>
            </a:r>
            <a:r>
              <a:rPr b="1" lang="en-US"/>
              <a:t>heavy regular</a:t>
            </a:r>
            <a:r>
              <a:rPr lang="en-US"/>
              <a:t> </a:t>
            </a:r>
            <a:r>
              <a:rPr lang="en-US"/>
              <a:t>menses+</a:t>
            </a:r>
            <a:r>
              <a:rPr lang="en-US"/>
              <a:t> </a:t>
            </a:r>
            <a:r>
              <a:rPr lang="en-US"/>
              <a:t>bruises, bleeding tendency</a:t>
            </a:r>
            <a:endParaRPr/>
          </a:p>
          <a:p>
            <a:pPr indent="0" lvl="0" marL="457200" rtl="0" algn="l">
              <a:spcBef>
                <a:spcPts val="1000"/>
              </a:spcBef>
              <a:spcAft>
                <a:spcPts val="0"/>
              </a:spcAft>
              <a:buNone/>
            </a:pPr>
            <a:r>
              <a:rPr lang="en-US"/>
              <a:t>→ von </a:t>
            </a:r>
            <a:r>
              <a:rPr lang="en-US"/>
              <a:t>willebrand</a:t>
            </a:r>
            <a:r>
              <a:rPr lang="en-US"/>
              <a:t>, liver dysfunction, leukemia, </a:t>
            </a:r>
            <a:r>
              <a:rPr lang="en-US"/>
              <a:t>thrombocytopenia</a:t>
            </a:r>
            <a:r>
              <a:rPr lang="en-US"/>
              <a:t>,  warfarin, aspirin.</a:t>
            </a:r>
            <a:endParaRPr/>
          </a:p>
          <a:p>
            <a:pPr indent="-342900" lvl="0" marL="457200" rtl="0" algn="l">
              <a:spcBef>
                <a:spcPts val="1000"/>
              </a:spcBef>
              <a:spcAft>
                <a:spcPts val="0"/>
              </a:spcAft>
              <a:buClr>
                <a:srgbClr val="A64D79"/>
              </a:buClr>
              <a:buSzPts val="1800"/>
              <a:buChar char="❖"/>
            </a:pPr>
            <a:r>
              <a:rPr b="1" lang="en-US">
                <a:solidFill>
                  <a:srgbClr val="A64D79"/>
                </a:solidFill>
              </a:rPr>
              <a:t>Ovulation dysfunction:</a:t>
            </a:r>
            <a:r>
              <a:rPr lang="en-US"/>
              <a:t> </a:t>
            </a:r>
            <a:r>
              <a:rPr b="1" lang="en-US"/>
              <a:t>HMB </a:t>
            </a:r>
            <a:r>
              <a:rPr lang="en-US"/>
              <a:t>or </a:t>
            </a:r>
            <a:r>
              <a:rPr b="1" lang="en-US"/>
              <a:t>short </a:t>
            </a:r>
            <a:r>
              <a:rPr b="1" lang="en-US"/>
              <a:t>cycles</a:t>
            </a:r>
            <a:r>
              <a:rPr lang="en-US"/>
              <a:t>, </a:t>
            </a:r>
            <a:r>
              <a:rPr b="1" lang="en-US"/>
              <a:t>periods of amenorrhea followed by painless profuse bleeding/ scanty bleeding</a:t>
            </a:r>
            <a:endParaRPr b="1"/>
          </a:p>
          <a:p>
            <a:pPr indent="0" lvl="0" marL="457200" rtl="0" algn="l">
              <a:spcBef>
                <a:spcPts val="1000"/>
              </a:spcBef>
              <a:spcAft>
                <a:spcPts val="0"/>
              </a:spcAft>
              <a:buNone/>
            </a:pPr>
            <a:r>
              <a:rPr lang="en-US"/>
              <a:t>→PCOS, Endometriosis, CAD, Cushing, </a:t>
            </a:r>
            <a:r>
              <a:rPr lang="en-US"/>
              <a:t>hyperprolactinemia</a:t>
            </a:r>
            <a:r>
              <a:rPr lang="en-US"/>
              <a:t>, Thyroid abnormalities</a:t>
            </a:r>
            <a:endParaRPr/>
          </a:p>
          <a:p>
            <a:pPr indent="-342900" lvl="0" marL="457200" rtl="0" algn="l">
              <a:spcBef>
                <a:spcPts val="1000"/>
              </a:spcBef>
              <a:spcAft>
                <a:spcPts val="0"/>
              </a:spcAft>
              <a:buClr>
                <a:srgbClr val="A64D79"/>
              </a:buClr>
              <a:buSzPts val="1800"/>
              <a:buChar char="❖"/>
            </a:pPr>
            <a:r>
              <a:rPr b="1" lang="en-US">
                <a:solidFill>
                  <a:srgbClr val="A64D79"/>
                </a:solidFill>
              </a:rPr>
              <a:t>Endometrial:</a:t>
            </a:r>
            <a:r>
              <a:rPr lang="en-US"/>
              <a:t> </a:t>
            </a:r>
            <a:r>
              <a:rPr b="1" lang="en-US"/>
              <a:t>Heavy regular </a:t>
            </a:r>
            <a:r>
              <a:rPr lang="en-US"/>
              <a:t>menses. → Endometritis</a:t>
            </a:r>
            <a:endParaRPr/>
          </a:p>
          <a:p>
            <a:pPr indent="-342900" lvl="0" marL="457200" rtl="0" algn="l">
              <a:spcBef>
                <a:spcPts val="0"/>
              </a:spcBef>
              <a:spcAft>
                <a:spcPts val="0"/>
              </a:spcAft>
              <a:buClr>
                <a:srgbClr val="A64D79"/>
              </a:buClr>
              <a:buSzPts val="1800"/>
              <a:buChar char="❖"/>
            </a:pPr>
            <a:r>
              <a:rPr b="1" lang="en-US">
                <a:solidFill>
                  <a:srgbClr val="A64D79"/>
                </a:solidFill>
              </a:rPr>
              <a:t>Iatrogenic:</a:t>
            </a:r>
            <a:r>
              <a:rPr lang="en-US"/>
              <a:t> </a:t>
            </a:r>
            <a:r>
              <a:rPr b="1" lang="en-US"/>
              <a:t>HMB </a:t>
            </a:r>
            <a:r>
              <a:rPr lang="en-US"/>
              <a:t>in Cu- IUD, </a:t>
            </a:r>
            <a:r>
              <a:rPr b="1" lang="en-US"/>
              <a:t>IMB </a:t>
            </a:r>
            <a:r>
              <a:rPr lang="en-US"/>
              <a:t>in Mirena, </a:t>
            </a:r>
            <a:r>
              <a:rPr b="1" lang="en-US"/>
              <a:t>irregular bleeding</a:t>
            </a:r>
            <a:r>
              <a:rPr lang="en-US"/>
              <a:t> in HRT</a:t>
            </a:r>
            <a:endParaRPr/>
          </a:p>
          <a:p>
            <a:pPr indent="-342900" lvl="0" marL="457200" rtl="0" algn="l">
              <a:spcBef>
                <a:spcPts val="0"/>
              </a:spcBef>
              <a:spcAft>
                <a:spcPts val="0"/>
              </a:spcAft>
              <a:buClr>
                <a:srgbClr val="A64D79"/>
              </a:buClr>
              <a:buSzPts val="1800"/>
              <a:buChar char="❖"/>
            </a:pPr>
            <a:r>
              <a:rPr b="1" lang="en-US">
                <a:solidFill>
                  <a:srgbClr val="A64D79"/>
                </a:solidFill>
              </a:rPr>
              <a:t>NOT otherwise specified:</a:t>
            </a:r>
            <a:endParaRPr b="1">
              <a:solidFill>
                <a:srgbClr val="A64D79"/>
              </a:solidFill>
            </a:endParaRPr>
          </a:p>
          <a:p>
            <a:pPr indent="0" lvl="0" marL="457200" rtl="0" algn="l">
              <a:spcBef>
                <a:spcPts val="1000"/>
              </a:spcBef>
              <a:spcAft>
                <a:spcPts val="0"/>
              </a:spcAft>
              <a:buNone/>
            </a:pPr>
            <a:r>
              <a:rPr lang="en-US"/>
              <a:t>→CKD, Hepatic disease, sex </a:t>
            </a:r>
            <a:r>
              <a:rPr lang="en-US"/>
              <a:t>hormone</a:t>
            </a:r>
            <a:r>
              <a:rPr lang="en-US"/>
              <a:t> </a:t>
            </a:r>
            <a:r>
              <a:rPr lang="en-US"/>
              <a:t>secreting</a:t>
            </a:r>
            <a:r>
              <a:rPr lang="en-US"/>
              <a:t> ovarian neoplasm</a:t>
            </a:r>
            <a:endParaRPr/>
          </a:p>
          <a:p>
            <a:pPr indent="0" lvl="0" marL="0" rtl="0" algn="l">
              <a:spcBef>
                <a:spcPts val="1000"/>
              </a:spcBef>
              <a:spcAft>
                <a:spcPts val="0"/>
              </a:spcAft>
              <a:buNone/>
            </a:pPr>
            <a:r>
              <a:rPr b="1" lang="en-US">
                <a:solidFill>
                  <a:srgbClr val="4C1130"/>
                </a:solidFill>
              </a:rPr>
              <a:t>NOTE:</a:t>
            </a:r>
            <a:r>
              <a:rPr lang="en-US"/>
              <a:t> the most common cause of </a:t>
            </a:r>
            <a:r>
              <a:rPr b="1" lang="en-US"/>
              <a:t>postmenopausal bleeding</a:t>
            </a:r>
            <a:r>
              <a:rPr lang="en-US"/>
              <a:t>→ </a:t>
            </a:r>
            <a:r>
              <a:rPr b="1" lang="en-US"/>
              <a:t>ATROPHIC endometrium, </a:t>
            </a:r>
            <a:r>
              <a:rPr b="1" lang="en-US"/>
              <a:t>Polyps</a:t>
            </a:r>
            <a:endParaRPr b="1"/>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g30ee63f3211_85_96"/>
          <p:cNvSpPr txBox="1"/>
          <p:nvPr>
            <p:ph type="title"/>
          </p:nvPr>
        </p:nvSpPr>
        <p:spPr>
          <a:xfrm>
            <a:off x="838200" y="365125"/>
            <a:ext cx="10515600" cy="762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b="1" lang="en-US"/>
              <a:t>AUM: Mx</a:t>
            </a:r>
            <a:endParaRPr b="1"/>
          </a:p>
        </p:txBody>
      </p:sp>
      <p:sp>
        <p:nvSpPr>
          <p:cNvPr id="568" name="Google Shape;568;g30ee63f3211_85_96"/>
          <p:cNvSpPr txBox="1"/>
          <p:nvPr>
            <p:ph idx="1" type="body"/>
          </p:nvPr>
        </p:nvSpPr>
        <p:spPr>
          <a:xfrm>
            <a:off x="838200" y="1305026"/>
            <a:ext cx="10515600" cy="4872000"/>
          </a:xfrm>
          <a:prstGeom prst="rect">
            <a:avLst/>
          </a:prstGeom>
        </p:spPr>
        <p:txBody>
          <a:bodyPr anchorCtr="0" anchor="t" bIns="45700" lIns="91425" spcFirstLastPara="1" rIns="91425" wrap="square" tIns="45700">
            <a:normAutofit/>
          </a:bodyPr>
          <a:lstStyle/>
          <a:p>
            <a:pPr indent="-342900" lvl="0" marL="457200" rtl="0" algn="l">
              <a:spcBef>
                <a:spcPts val="1000"/>
              </a:spcBef>
              <a:spcAft>
                <a:spcPts val="0"/>
              </a:spcAft>
              <a:buClr>
                <a:srgbClr val="A64D79"/>
              </a:buClr>
              <a:buSzPts val="1800"/>
              <a:buChar char="❖"/>
            </a:pPr>
            <a:r>
              <a:rPr b="1" lang="en-US">
                <a:solidFill>
                  <a:srgbClr val="A64D79"/>
                </a:solidFill>
              </a:rPr>
              <a:t>Unstable pt. →</a:t>
            </a:r>
            <a:r>
              <a:rPr lang="en-US"/>
              <a:t> stabilization</a:t>
            </a:r>
            <a:endParaRPr/>
          </a:p>
          <a:p>
            <a:pPr indent="-342900" lvl="0" marL="457200" rtl="0" algn="l">
              <a:spcBef>
                <a:spcPts val="0"/>
              </a:spcBef>
              <a:spcAft>
                <a:spcPts val="0"/>
              </a:spcAft>
              <a:buClr>
                <a:srgbClr val="A64D79"/>
              </a:buClr>
              <a:buSzPts val="1800"/>
              <a:buChar char="❖"/>
            </a:pPr>
            <a:r>
              <a:rPr b="1" lang="en-US">
                <a:solidFill>
                  <a:srgbClr val="A64D79"/>
                </a:solidFill>
              </a:rPr>
              <a:t>Stable pt. →</a:t>
            </a:r>
            <a:r>
              <a:rPr lang="en-US"/>
              <a:t> nonsurgical Mx for COEIN and usually structural (PALM) require </a:t>
            </a:r>
            <a:r>
              <a:rPr lang="en-US"/>
              <a:t>surgical</a:t>
            </a:r>
            <a:endParaRPr/>
          </a:p>
          <a:p>
            <a:pPr indent="0" lvl="0" marL="457200" rtl="0" algn="l">
              <a:spcBef>
                <a:spcPts val="1000"/>
              </a:spcBef>
              <a:spcAft>
                <a:spcPts val="0"/>
              </a:spcAft>
              <a:buNone/>
            </a:pPr>
            <a:r>
              <a:t/>
            </a:r>
            <a:endParaRPr/>
          </a:p>
          <a:p>
            <a:pPr indent="-342900" lvl="0" marL="457200" rtl="0" algn="l">
              <a:spcBef>
                <a:spcPts val="1000"/>
              </a:spcBef>
              <a:spcAft>
                <a:spcPts val="0"/>
              </a:spcAft>
              <a:buClr>
                <a:srgbClr val="A64D79"/>
              </a:buClr>
              <a:buSzPts val="1800"/>
              <a:buChar char="❖"/>
            </a:pPr>
            <a:r>
              <a:rPr b="1" lang="en-US">
                <a:solidFill>
                  <a:srgbClr val="4C1130"/>
                </a:solidFill>
              </a:rPr>
              <a:t>Options for medical Mx:</a:t>
            </a:r>
            <a:r>
              <a:rPr lang="en-US"/>
              <a:t> Hormonal (OCPs, Mirena, DMPA, Norethindrone acetate, GnRH agonist), Non hormonal (Tranexamic acid, NSAIDs).</a:t>
            </a:r>
            <a:endParaRPr/>
          </a:p>
          <a:p>
            <a:pPr indent="-342900" lvl="0" marL="457200" rtl="0" algn="l">
              <a:spcBef>
                <a:spcPts val="0"/>
              </a:spcBef>
              <a:spcAft>
                <a:spcPts val="0"/>
              </a:spcAft>
              <a:buClr>
                <a:srgbClr val="A64D79"/>
              </a:buClr>
              <a:buSzPts val="1800"/>
              <a:buChar char="❖"/>
            </a:pPr>
            <a:r>
              <a:rPr b="1" lang="en-US">
                <a:solidFill>
                  <a:srgbClr val="4C1130"/>
                </a:solidFill>
              </a:rPr>
              <a:t>Options for surgical Mx:</a:t>
            </a:r>
            <a:r>
              <a:rPr lang="en-US"/>
              <a:t> Myomectomy, Endometrial ablation, Uterine artery embolization, Hysterectomy.</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sp>
        <p:nvSpPr>
          <p:cNvPr id="574" name="Google Shape;574;g30ee63f3211_85_39"/>
          <p:cNvSpPr txBox="1"/>
          <p:nvPr>
            <p:ph type="title"/>
          </p:nvPr>
        </p:nvSpPr>
        <p:spPr>
          <a:xfrm>
            <a:off x="838200" y="365125"/>
            <a:ext cx="10515600" cy="762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b="1" lang="en-US"/>
              <a:t>Station 1:</a:t>
            </a:r>
            <a:endParaRPr b="1"/>
          </a:p>
        </p:txBody>
      </p:sp>
      <p:sp>
        <p:nvSpPr>
          <p:cNvPr id="575" name="Google Shape;575;g30ee63f3211_85_39"/>
          <p:cNvSpPr txBox="1"/>
          <p:nvPr>
            <p:ph idx="1" type="body"/>
          </p:nvPr>
        </p:nvSpPr>
        <p:spPr>
          <a:xfrm>
            <a:off x="391875" y="1305025"/>
            <a:ext cx="10962000" cy="4872000"/>
          </a:xfrm>
          <a:prstGeom prst="rect">
            <a:avLst/>
          </a:prstGeom>
        </p:spPr>
        <p:txBody>
          <a:bodyPr anchorCtr="0" anchor="t" bIns="45700" lIns="91425" spcFirstLastPara="1" rIns="91425" wrap="square" tIns="45700">
            <a:normAutofit lnSpcReduction="10000"/>
          </a:bodyPr>
          <a:lstStyle/>
          <a:p>
            <a:pPr indent="-342900" lvl="0" marL="457200" rtl="0" algn="l">
              <a:spcBef>
                <a:spcPts val="1000"/>
              </a:spcBef>
              <a:spcAft>
                <a:spcPts val="0"/>
              </a:spcAft>
              <a:buClr>
                <a:srgbClr val="45515E"/>
              </a:buClr>
              <a:buSzPts val="1800"/>
              <a:buChar char="❖"/>
            </a:pPr>
            <a:r>
              <a:rPr lang="en-US" sz="2900">
                <a:solidFill>
                  <a:srgbClr val="45515E"/>
                </a:solidFill>
                <a:latin typeface="Arial"/>
                <a:ea typeface="Arial"/>
                <a:cs typeface="Arial"/>
                <a:sym typeface="Arial"/>
              </a:rPr>
              <a:t>Case of abnormal uterine bleeding 35 age woman Married for 3 years nulliparous:</a:t>
            </a:r>
            <a:endParaRPr sz="2900">
              <a:solidFill>
                <a:srgbClr val="45515E"/>
              </a:solidFill>
              <a:latin typeface="Arial"/>
              <a:ea typeface="Arial"/>
              <a:cs typeface="Arial"/>
              <a:sym typeface="Arial"/>
            </a:endParaRPr>
          </a:p>
          <a:p>
            <a:pPr indent="0" lvl="0" marL="0" rtl="0" algn="l">
              <a:spcBef>
                <a:spcPts val="1000"/>
              </a:spcBef>
              <a:spcAft>
                <a:spcPts val="0"/>
              </a:spcAft>
              <a:buNone/>
            </a:pPr>
            <a:r>
              <a:rPr b="1" lang="en-US" sz="2400">
                <a:solidFill>
                  <a:srgbClr val="45515E"/>
                </a:solidFill>
              </a:rPr>
              <a:t>1. Indication for </a:t>
            </a:r>
            <a:r>
              <a:rPr b="1" lang="en-US" sz="2400">
                <a:solidFill>
                  <a:srgbClr val="45515E"/>
                </a:solidFill>
              </a:rPr>
              <a:t>performing</a:t>
            </a:r>
            <a:r>
              <a:rPr b="1" lang="en-US" sz="2400">
                <a:solidFill>
                  <a:srgbClr val="45515E"/>
                </a:solidFill>
              </a:rPr>
              <a:t> hysteroscopy:</a:t>
            </a:r>
            <a:r>
              <a:rPr lang="en-US" sz="2400">
                <a:solidFill>
                  <a:schemeClr val="dk1"/>
                </a:solidFill>
              </a:rPr>
              <a:t> </a:t>
            </a:r>
            <a:r>
              <a:rPr b="1" lang="en-US" sz="2400">
                <a:solidFill>
                  <a:srgbClr val="FF9900"/>
                </a:solidFill>
              </a:rPr>
              <a:t>Long Hx of nulliparity</a:t>
            </a:r>
            <a:endParaRPr b="1" sz="2400">
              <a:solidFill>
                <a:srgbClr val="FF9900"/>
              </a:solidFill>
            </a:endParaRPr>
          </a:p>
          <a:p>
            <a:pPr indent="0" lvl="0" marL="0" rtl="0" algn="l">
              <a:spcBef>
                <a:spcPts val="1000"/>
              </a:spcBef>
              <a:spcAft>
                <a:spcPts val="0"/>
              </a:spcAft>
              <a:buNone/>
            </a:pPr>
            <a:r>
              <a:rPr b="1" lang="en-US" sz="2400">
                <a:solidFill>
                  <a:srgbClr val="45515E"/>
                </a:solidFill>
              </a:rPr>
              <a:t>2. if she complains of delayed pregnancy. What would you </a:t>
            </a:r>
            <a:r>
              <a:rPr b="1" lang="en-US" sz="2400">
                <a:solidFill>
                  <a:srgbClr val="45515E"/>
                </a:solidFill>
              </a:rPr>
              <a:t>check</a:t>
            </a:r>
            <a:r>
              <a:rPr b="1" lang="en-US" sz="2400">
                <a:solidFill>
                  <a:srgbClr val="45515E"/>
                </a:solidFill>
              </a:rPr>
              <a:t> for in </a:t>
            </a:r>
            <a:r>
              <a:rPr b="1" lang="en-US" sz="2400">
                <a:solidFill>
                  <a:srgbClr val="45515E"/>
                </a:solidFill>
              </a:rPr>
              <a:t>hysteroscopy:</a:t>
            </a:r>
            <a:r>
              <a:rPr b="1" lang="en-US" sz="2400">
                <a:solidFill>
                  <a:schemeClr val="dk1"/>
                </a:solidFill>
              </a:rPr>
              <a:t> </a:t>
            </a:r>
            <a:r>
              <a:rPr b="1" lang="en-US" sz="2400">
                <a:solidFill>
                  <a:srgbClr val="FF9900"/>
                </a:solidFill>
              </a:rPr>
              <a:t>Mullerian congenital anomalies/ structural causes→ fibroids, polyps</a:t>
            </a:r>
            <a:endParaRPr b="1" sz="2400">
              <a:solidFill>
                <a:srgbClr val="FF9900"/>
              </a:solidFill>
            </a:endParaRPr>
          </a:p>
          <a:p>
            <a:pPr indent="0" lvl="0" marL="0" rtl="0" algn="l">
              <a:spcBef>
                <a:spcPts val="1000"/>
              </a:spcBef>
              <a:spcAft>
                <a:spcPts val="0"/>
              </a:spcAft>
              <a:buNone/>
            </a:pPr>
            <a:r>
              <a:rPr b="1" lang="en-US" sz="2400">
                <a:solidFill>
                  <a:srgbClr val="45515E"/>
                </a:solidFill>
              </a:rPr>
              <a:t>3. Diagnosis :</a:t>
            </a:r>
            <a:r>
              <a:rPr b="1" lang="en-US" sz="2400">
                <a:solidFill>
                  <a:schemeClr val="dk1"/>
                </a:solidFill>
              </a:rPr>
              <a:t> </a:t>
            </a:r>
            <a:r>
              <a:rPr b="1" lang="en-US" sz="2400">
                <a:solidFill>
                  <a:srgbClr val="FF9900"/>
                </a:solidFill>
              </a:rPr>
              <a:t>Submucous Fibroid</a:t>
            </a:r>
            <a:endParaRPr b="1" sz="2400">
              <a:solidFill>
                <a:srgbClr val="FF9900"/>
              </a:solidFill>
            </a:endParaRPr>
          </a:p>
          <a:p>
            <a:pPr indent="0" lvl="0" marL="0" rtl="0" algn="l">
              <a:spcBef>
                <a:spcPts val="1000"/>
              </a:spcBef>
              <a:spcAft>
                <a:spcPts val="0"/>
              </a:spcAft>
              <a:buNone/>
            </a:pPr>
            <a:r>
              <a:rPr b="1" lang="en-US" sz="2400">
                <a:solidFill>
                  <a:srgbClr val="45515E"/>
                </a:solidFill>
              </a:rPr>
              <a:t>4. Tx : </a:t>
            </a:r>
            <a:r>
              <a:rPr b="1" lang="en-US" sz="2400">
                <a:solidFill>
                  <a:srgbClr val="FF9900"/>
                </a:solidFill>
              </a:rPr>
              <a:t>Hysteroscopic myomectomy</a:t>
            </a:r>
            <a:endParaRPr b="1" sz="2400">
              <a:solidFill>
                <a:srgbClr val="FF9900"/>
              </a:solidFill>
            </a:endParaRPr>
          </a:p>
          <a:p>
            <a:pPr indent="0" lvl="0" marL="0" rtl="0" algn="l">
              <a:spcBef>
                <a:spcPts val="1000"/>
              </a:spcBef>
              <a:spcAft>
                <a:spcPts val="0"/>
              </a:spcAft>
              <a:buNone/>
            </a:pPr>
            <a:r>
              <a:rPr b="1" lang="en-US" sz="2400">
                <a:solidFill>
                  <a:srgbClr val="45515E"/>
                </a:solidFill>
              </a:rPr>
              <a:t>5. Complications of the procedures </a:t>
            </a:r>
            <a:r>
              <a:rPr b="1" lang="en-US" sz="2400">
                <a:solidFill>
                  <a:srgbClr val="45515E"/>
                </a:solidFill>
              </a:rPr>
              <a:t>performed in Q3</a:t>
            </a:r>
            <a:r>
              <a:rPr b="1" lang="en-US" sz="2400">
                <a:solidFill>
                  <a:srgbClr val="45515E"/>
                </a:solidFill>
              </a:rPr>
              <a:t>????</a:t>
            </a:r>
            <a:endParaRPr b="1" sz="2400">
              <a:solidFill>
                <a:srgbClr val="45515E"/>
              </a:solidFill>
            </a:endParaRPr>
          </a:p>
          <a:p>
            <a:pPr indent="0" lvl="0" marL="0" rtl="0" algn="l">
              <a:spcBef>
                <a:spcPts val="1000"/>
              </a:spcBef>
              <a:spcAft>
                <a:spcPts val="0"/>
              </a:spcAft>
              <a:buNone/>
            </a:pPr>
            <a:r>
              <a:rPr b="1" lang="en-US" sz="2400">
                <a:solidFill>
                  <a:srgbClr val="45515E"/>
                </a:solidFill>
              </a:rPr>
              <a:t>→ For hysteroscopy:</a:t>
            </a:r>
            <a:r>
              <a:rPr b="1" lang="en-US" sz="2400">
                <a:solidFill>
                  <a:srgbClr val="FF9900"/>
                </a:solidFill>
              </a:rPr>
              <a:t> Infection, Bleeding, Complications from </a:t>
            </a:r>
            <a:endParaRPr b="1" sz="2400">
              <a:solidFill>
                <a:srgbClr val="FF9900"/>
              </a:solidFill>
            </a:endParaRPr>
          </a:p>
          <a:p>
            <a:pPr indent="0" lvl="0" marL="0" rtl="0" algn="l">
              <a:spcBef>
                <a:spcPts val="1000"/>
              </a:spcBef>
              <a:spcAft>
                <a:spcPts val="0"/>
              </a:spcAft>
              <a:buNone/>
            </a:pPr>
            <a:r>
              <a:rPr b="1" lang="en-US" sz="2400">
                <a:solidFill>
                  <a:srgbClr val="FF9900"/>
                </a:solidFill>
              </a:rPr>
              <a:t>fluid or gas used to expand the uterus.</a:t>
            </a:r>
            <a:endParaRPr b="1" sz="2400">
              <a:solidFill>
                <a:srgbClr val="FF9900"/>
              </a:solidFill>
            </a:endParaRPr>
          </a:p>
          <a:p>
            <a:pPr indent="0" lvl="0" marL="0" rtl="0" algn="l">
              <a:spcBef>
                <a:spcPts val="1000"/>
              </a:spcBef>
              <a:spcAft>
                <a:spcPts val="0"/>
              </a:spcAft>
              <a:buNone/>
            </a:pPr>
            <a:r>
              <a:rPr b="1" lang="en-US" sz="2400">
                <a:solidFill>
                  <a:srgbClr val="45515E"/>
                </a:solidFill>
              </a:rPr>
              <a:t>→ For myomectomy: </a:t>
            </a:r>
            <a:r>
              <a:rPr b="1" lang="en-US" sz="2400">
                <a:solidFill>
                  <a:srgbClr val="FF9900"/>
                </a:solidFill>
              </a:rPr>
              <a:t>Infection, Bleeding, Adhesions..</a:t>
            </a:r>
            <a:endParaRPr b="1" sz="2400">
              <a:solidFill>
                <a:srgbClr val="FF9900"/>
              </a:solidFill>
            </a:endParaRPr>
          </a:p>
        </p:txBody>
      </p:sp>
      <p:pic>
        <p:nvPicPr>
          <p:cNvPr id="576" name="Google Shape;576;g30ee63f3211_85_39"/>
          <p:cNvPicPr preferRelativeResize="0"/>
          <p:nvPr/>
        </p:nvPicPr>
        <p:blipFill>
          <a:blip r:embed="rId3">
            <a:alphaModFix/>
          </a:blip>
          <a:stretch>
            <a:fillRect/>
          </a:stretch>
        </p:blipFill>
        <p:spPr>
          <a:xfrm>
            <a:off x="8942450" y="3801275"/>
            <a:ext cx="3249550" cy="223857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sp>
        <p:nvSpPr>
          <p:cNvPr id="582" name="Google Shape;582;g30ee63f3211_85_59"/>
          <p:cNvSpPr txBox="1"/>
          <p:nvPr>
            <p:ph type="title"/>
          </p:nvPr>
        </p:nvSpPr>
        <p:spPr>
          <a:xfrm>
            <a:off x="838200" y="365125"/>
            <a:ext cx="10515600" cy="762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b="1" lang="en-US"/>
              <a:t>Station 2:</a:t>
            </a:r>
            <a:endParaRPr b="1"/>
          </a:p>
        </p:txBody>
      </p:sp>
      <p:sp>
        <p:nvSpPr>
          <p:cNvPr id="583" name="Google Shape;583;g30ee63f3211_85_59"/>
          <p:cNvSpPr txBox="1"/>
          <p:nvPr>
            <p:ph idx="1" type="body"/>
          </p:nvPr>
        </p:nvSpPr>
        <p:spPr>
          <a:xfrm>
            <a:off x="97975" y="1305025"/>
            <a:ext cx="12093900" cy="5435400"/>
          </a:xfrm>
          <a:prstGeom prst="rect">
            <a:avLst/>
          </a:prstGeom>
        </p:spPr>
        <p:txBody>
          <a:bodyPr anchorCtr="0" anchor="t" bIns="45700" lIns="91425" spcFirstLastPara="1" rIns="91425" wrap="square" tIns="45700">
            <a:noAutofit/>
          </a:bodyPr>
          <a:lstStyle/>
          <a:p>
            <a:pPr indent="-382464" lvl="0" marL="457200" rtl="0" algn="l">
              <a:lnSpc>
                <a:spcPct val="70000"/>
              </a:lnSpc>
              <a:spcBef>
                <a:spcPts val="1000"/>
              </a:spcBef>
              <a:spcAft>
                <a:spcPts val="0"/>
              </a:spcAft>
              <a:buClr>
                <a:srgbClr val="45515E"/>
              </a:buClr>
              <a:buSzPts val="2423"/>
              <a:buChar char="❖"/>
            </a:pPr>
            <a:r>
              <a:rPr b="1" lang="en-US" sz="2448">
                <a:solidFill>
                  <a:srgbClr val="45515E"/>
                </a:solidFill>
                <a:latin typeface="Arial"/>
                <a:ea typeface="Arial"/>
                <a:cs typeface="Arial"/>
                <a:sym typeface="Arial"/>
              </a:rPr>
              <a:t>Hx: 40 y female, para5, complain of heavy menstrual bleeding and dysmenorrhea</a:t>
            </a:r>
            <a:endParaRPr b="1" sz="2448">
              <a:solidFill>
                <a:srgbClr val="45515E"/>
              </a:solidFill>
              <a:latin typeface="Arial"/>
              <a:ea typeface="Arial"/>
              <a:cs typeface="Arial"/>
              <a:sym typeface="Arial"/>
            </a:endParaRPr>
          </a:p>
          <a:p>
            <a:pPr indent="-412727" lvl="0" marL="457200" rtl="0" algn="l">
              <a:lnSpc>
                <a:spcPct val="70000"/>
              </a:lnSpc>
              <a:spcBef>
                <a:spcPts val="0"/>
              </a:spcBef>
              <a:spcAft>
                <a:spcPts val="0"/>
              </a:spcAft>
              <a:buClr>
                <a:srgbClr val="45515E"/>
              </a:buClr>
              <a:buSzPts val="2900"/>
              <a:buFont typeface="Arial"/>
              <a:buChar char="❖"/>
            </a:pPr>
            <a:r>
              <a:rPr b="1" lang="en-US" sz="2714">
                <a:solidFill>
                  <a:schemeClr val="dk1"/>
                </a:solidFill>
              </a:rPr>
              <a:t>Questions would ask it about her cycle?</a:t>
            </a:r>
            <a:endParaRPr b="1" sz="2714">
              <a:solidFill>
                <a:schemeClr val="dk1"/>
              </a:solidFill>
            </a:endParaRPr>
          </a:p>
          <a:p>
            <a:pPr indent="0" lvl="0" marL="0" rtl="0" algn="l">
              <a:spcBef>
                <a:spcPts val="1000"/>
              </a:spcBef>
              <a:spcAft>
                <a:spcPts val="0"/>
              </a:spcAft>
              <a:buNone/>
            </a:pPr>
            <a:r>
              <a:rPr b="1" lang="en-US" sz="2600">
                <a:solidFill>
                  <a:srgbClr val="FF9900"/>
                </a:solidFill>
              </a:rPr>
              <a:t>Regularty, frequency, duration, volume</a:t>
            </a:r>
            <a:endParaRPr b="1" sz="2714">
              <a:solidFill>
                <a:srgbClr val="FF9900"/>
              </a:solidFill>
            </a:endParaRPr>
          </a:p>
          <a:p>
            <a:pPr indent="-412727" lvl="0" marL="457200" rtl="0" algn="l">
              <a:lnSpc>
                <a:spcPct val="70000"/>
              </a:lnSpc>
              <a:spcBef>
                <a:spcPts val="1000"/>
              </a:spcBef>
              <a:spcAft>
                <a:spcPts val="0"/>
              </a:spcAft>
              <a:buClr>
                <a:srgbClr val="45515E"/>
              </a:buClr>
              <a:buSzPts val="2900"/>
              <a:buFont typeface="Arial"/>
              <a:buChar char="❖"/>
            </a:pPr>
            <a:r>
              <a:rPr b="1" lang="en-US" sz="2714">
                <a:solidFill>
                  <a:schemeClr val="dk1"/>
                </a:solidFill>
              </a:rPr>
              <a:t>Other investigation you do it for this patient?</a:t>
            </a:r>
            <a:endParaRPr b="1" sz="2714">
              <a:solidFill>
                <a:schemeClr val="dk1"/>
              </a:solidFill>
            </a:endParaRPr>
          </a:p>
          <a:p>
            <a:pPr indent="0" lvl="0" marL="0" rtl="0" algn="l">
              <a:lnSpc>
                <a:spcPct val="70000"/>
              </a:lnSpc>
              <a:spcBef>
                <a:spcPts val="1000"/>
              </a:spcBef>
              <a:spcAft>
                <a:spcPts val="0"/>
              </a:spcAft>
              <a:buSzPts val="1018"/>
              <a:buNone/>
            </a:pPr>
            <a:r>
              <a:rPr b="1" lang="en-US" sz="2714">
                <a:solidFill>
                  <a:srgbClr val="FF9900"/>
                </a:solidFill>
              </a:rPr>
              <a:t>Transvaginal ultrasound, CBC </a:t>
            </a:r>
            <a:endParaRPr b="1" sz="2714">
              <a:solidFill>
                <a:srgbClr val="FF9900"/>
              </a:solidFill>
            </a:endParaRPr>
          </a:p>
          <a:p>
            <a:pPr indent="-412727" lvl="0" marL="457200" rtl="0" algn="l">
              <a:lnSpc>
                <a:spcPct val="70000"/>
              </a:lnSpc>
              <a:spcBef>
                <a:spcPts val="1000"/>
              </a:spcBef>
              <a:spcAft>
                <a:spcPts val="0"/>
              </a:spcAft>
              <a:buClr>
                <a:srgbClr val="45515E"/>
              </a:buClr>
              <a:buSzPts val="2900"/>
              <a:buFont typeface="Arial"/>
              <a:buChar char="❖"/>
            </a:pPr>
            <a:r>
              <a:rPr b="1" lang="en-US" sz="2714">
                <a:solidFill>
                  <a:schemeClr val="dk1"/>
                </a:solidFill>
              </a:rPr>
              <a:t>Your diagnosis? </a:t>
            </a:r>
            <a:r>
              <a:rPr b="1" lang="en-US" sz="2714">
                <a:solidFill>
                  <a:srgbClr val="FF9900"/>
                </a:solidFill>
              </a:rPr>
              <a:t>Adenomyosis</a:t>
            </a:r>
            <a:endParaRPr b="1" sz="2714">
              <a:solidFill>
                <a:srgbClr val="FF9900"/>
              </a:solidFill>
            </a:endParaRPr>
          </a:p>
          <a:p>
            <a:pPr indent="-412727" lvl="0" marL="457200" rtl="0" algn="l">
              <a:lnSpc>
                <a:spcPct val="70000"/>
              </a:lnSpc>
              <a:spcBef>
                <a:spcPts val="0"/>
              </a:spcBef>
              <a:spcAft>
                <a:spcPts val="0"/>
              </a:spcAft>
              <a:buClr>
                <a:srgbClr val="45515E"/>
              </a:buClr>
              <a:buSzPts val="2900"/>
              <a:buFont typeface="Arial"/>
              <a:buChar char="❖"/>
            </a:pPr>
            <a:r>
              <a:rPr b="1" lang="en-US" sz="2714">
                <a:solidFill>
                  <a:schemeClr val="dk1"/>
                </a:solidFill>
              </a:rPr>
              <a:t>From history what the risk factor that will help you in your diagnosis? </a:t>
            </a:r>
            <a:r>
              <a:rPr b="1" lang="en-US" sz="2714">
                <a:solidFill>
                  <a:srgbClr val="FF9900"/>
                </a:solidFill>
              </a:rPr>
              <a:t>Multipara</a:t>
            </a:r>
            <a:endParaRPr b="1" sz="2714">
              <a:solidFill>
                <a:srgbClr val="FF9900"/>
              </a:solidFill>
            </a:endParaRPr>
          </a:p>
          <a:p>
            <a:pPr indent="-412727" lvl="0" marL="457200" rtl="0" algn="l">
              <a:lnSpc>
                <a:spcPct val="70000"/>
              </a:lnSpc>
              <a:spcBef>
                <a:spcPts val="0"/>
              </a:spcBef>
              <a:spcAft>
                <a:spcPts val="0"/>
              </a:spcAft>
              <a:buClr>
                <a:srgbClr val="45515E"/>
              </a:buClr>
              <a:buSzPts val="2900"/>
              <a:buFont typeface="Arial"/>
              <a:buChar char="❖"/>
            </a:pPr>
            <a:r>
              <a:rPr b="1" lang="en-US" sz="2714">
                <a:solidFill>
                  <a:schemeClr val="dk1"/>
                </a:solidFill>
              </a:rPr>
              <a:t>Conservative management? </a:t>
            </a:r>
            <a:r>
              <a:rPr b="1" lang="en-US" sz="2714">
                <a:solidFill>
                  <a:srgbClr val="FF9900"/>
                </a:solidFill>
              </a:rPr>
              <a:t>NSAID/ OCP/ mirena</a:t>
            </a:r>
            <a:r>
              <a:rPr b="1" lang="en-US" sz="2714">
                <a:solidFill>
                  <a:srgbClr val="FF0000"/>
                </a:solidFill>
              </a:rPr>
              <a:t> </a:t>
            </a:r>
            <a:endParaRPr b="1" sz="2714">
              <a:solidFill>
                <a:srgbClr val="FF0000"/>
              </a:solidFill>
            </a:endParaRPr>
          </a:p>
          <a:p>
            <a:pPr indent="-412727" lvl="0" marL="457200" rtl="0" algn="l">
              <a:lnSpc>
                <a:spcPct val="70000"/>
              </a:lnSpc>
              <a:spcBef>
                <a:spcPts val="0"/>
              </a:spcBef>
              <a:spcAft>
                <a:spcPts val="0"/>
              </a:spcAft>
              <a:buClr>
                <a:srgbClr val="45515E"/>
              </a:buClr>
              <a:buSzPts val="2900"/>
              <a:buFont typeface="Arial"/>
              <a:buChar char="❖"/>
            </a:pPr>
            <a:r>
              <a:rPr b="1" lang="en-US" sz="2714">
                <a:solidFill>
                  <a:schemeClr val="dk1"/>
                </a:solidFill>
              </a:rPr>
              <a:t>What your management if conservative treatment failed? </a:t>
            </a:r>
            <a:r>
              <a:rPr b="1" lang="en-US" sz="2714">
                <a:solidFill>
                  <a:srgbClr val="FF9900"/>
                </a:solidFill>
              </a:rPr>
              <a:t>Surgical Mx: Ablation/ Hysterectomy </a:t>
            </a:r>
            <a:endParaRPr b="1" sz="2090">
              <a:solidFill>
                <a:srgbClr val="FF9900"/>
              </a:solidFill>
              <a:latin typeface="Arial"/>
              <a:ea typeface="Arial"/>
              <a:cs typeface="Arial"/>
              <a:sym typeface="Arial"/>
            </a:endParaRPr>
          </a:p>
        </p:txBody>
      </p:sp>
      <p:pic>
        <p:nvPicPr>
          <p:cNvPr id="584" name="Google Shape;584;g30ee63f3211_85_59"/>
          <p:cNvPicPr preferRelativeResize="0"/>
          <p:nvPr/>
        </p:nvPicPr>
        <p:blipFill>
          <a:blip r:embed="rId3">
            <a:alphaModFix/>
          </a:blip>
          <a:stretch>
            <a:fillRect/>
          </a:stretch>
        </p:blipFill>
        <p:spPr>
          <a:xfrm>
            <a:off x="9467825" y="1665500"/>
            <a:ext cx="2724176" cy="2801999"/>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g30ee63f3211_85_77"/>
          <p:cNvSpPr txBox="1"/>
          <p:nvPr>
            <p:ph type="title"/>
          </p:nvPr>
        </p:nvSpPr>
        <p:spPr>
          <a:xfrm>
            <a:off x="838200" y="365125"/>
            <a:ext cx="10515600" cy="762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b="1" lang="en-US"/>
              <a:t>Station 3:</a:t>
            </a:r>
            <a:endParaRPr b="1"/>
          </a:p>
        </p:txBody>
      </p:sp>
      <p:sp>
        <p:nvSpPr>
          <p:cNvPr id="591" name="Google Shape;591;g30ee63f3211_85_77"/>
          <p:cNvSpPr txBox="1"/>
          <p:nvPr>
            <p:ph idx="1" type="body"/>
          </p:nvPr>
        </p:nvSpPr>
        <p:spPr>
          <a:xfrm>
            <a:off x="0" y="1305025"/>
            <a:ext cx="11353800" cy="48720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b="1" lang="en-US" sz="2600">
                <a:solidFill>
                  <a:srgbClr val="45515E"/>
                </a:solidFill>
                <a:latin typeface="Arial"/>
                <a:ea typeface="Arial"/>
                <a:cs typeface="Arial"/>
                <a:sym typeface="Arial"/>
              </a:rPr>
              <a:t>Old age women, menopause for 2 years, complain of bleeding</a:t>
            </a:r>
            <a:endParaRPr b="1" sz="2600">
              <a:solidFill>
                <a:srgbClr val="45515E"/>
              </a:solidFill>
              <a:latin typeface="Arial"/>
              <a:ea typeface="Arial"/>
              <a:cs typeface="Arial"/>
              <a:sym typeface="Arial"/>
            </a:endParaRPr>
          </a:p>
          <a:p>
            <a:pPr indent="-330200" lvl="0" marL="457200" rtl="0" algn="l">
              <a:spcBef>
                <a:spcPts val="1000"/>
              </a:spcBef>
              <a:spcAft>
                <a:spcPts val="0"/>
              </a:spcAft>
              <a:buClr>
                <a:srgbClr val="45515E"/>
              </a:buClr>
              <a:buSzPts val="1600"/>
              <a:buChar char="❖"/>
            </a:pPr>
            <a:r>
              <a:rPr b="1" lang="en-US" sz="2600">
                <a:solidFill>
                  <a:srgbClr val="45515E"/>
                </a:solidFill>
                <a:latin typeface="Arial"/>
                <a:ea typeface="Arial"/>
                <a:cs typeface="Arial"/>
                <a:sym typeface="Arial"/>
              </a:rPr>
              <a:t> What this picture indicate? </a:t>
            </a:r>
            <a:r>
              <a:rPr b="1" lang="en-US" sz="2600">
                <a:solidFill>
                  <a:srgbClr val="FF9900"/>
                </a:solidFill>
                <a:latin typeface="Arial"/>
                <a:ea typeface="Arial"/>
                <a:cs typeface="Arial"/>
                <a:sym typeface="Arial"/>
              </a:rPr>
              <a:t>Increased endometrial thickness</a:t>
            </a:r>
            <a:r>
              <a:rPr b="1" lang="en-US" sz="2600">
                <a:solidFill>
                  <a:srgbClr val="45515E"/>
                </a:solidFill>
                <a:latin typeface="Arial"/>
                <a:ea typeface="Arial"/>
                <a:cs typeface="Arial"/>
                <a:sym typeface="Arial"/>
              </a:rPr>
              <a:t> </a:t>
            </a:r>
            <a:endParaRPr b="1" sz="2600">
              <a:solidFill>
                <a:srgbClr val="45515E"/>
              </a:solidFill>
              <a:latin typeface="Arial"/>
              <a:ea typeface="Arial"/>
              <a:cs typeface="Arial"/>
              <a:sym typeface="Arial"/>
            </a:endParaRPr>
          </a:p>
          <a:p>
            <a:pPr indent="-330200" lvl="0" marL="457200" rtl="0" algn="l">
              <a:spcBef>
                <a:spcPts val="0"/>
              </a:spcBef>
              <a:spcAft>
                <a:spcPts val="0"/>
              </a:spcAft>
              <a:buClr>
                <a:srgbClr val="45515E"/>
              </a:buClr>
              <a:buSzPts val="1600"/>
              <a:buChar char="❖"/>
            </a:pPr>
            <a:r>
              <a:rPr b="1" lang="en-US" sz="2600">
                <a:solidFill>
                  <a:srgbClr val="45515E"/>
                </a:solidFill>
                <a:latin typeface="Arial"/>
                <a:ea typeface="Arial"/>
                <a:cs typeface="Arial"/>
                <a:sym typeface="Arial"/>
              </a:rPr>
              <a:t>Differential diagnosis? </a:t>
            </a:r>
            <a:r>
              <a:rPr b="1" lang="en-US" sz="2600">
                <a:solidFill>
                  <a:srgbClr val="FF9900"/>
                </a:solidFill>
                <a:latin typeface="Arial"/>
                <a:ea typeface="Arial"/>
                <a:cs typeface="Arial"/>
                <a:sym typeface="Arial"/>
              </a:rPr>
              <a:t>-endometrial hyperplasia   -endometrial cancer -fibroid   - adenomyosis </a:t>
            </a:r>
            <a:endParaRPr b="1" sz="2600">
              <a:solidFill>
                <a:srgbClr val="FF9900"/>
              </a:solidFill>
              <a:latin typeface="Arial"/>
              <a:ea typeface="Arial"/>
              <a:cs typeface="Arial"/>
              <a:sym typeface="Arial"/>
            </a:endParaRPr>
          </a:p>
          <a:p>
            <a:pPr indent="-330200" lvl="0" marL="457200" rtl="0" algn="l">
              <a:spcBef>
                <a:spcPts val="0"/>
              </a:spcBef>
              <a:spcAft>
                <a:spcPts val="0"/>
              </a:spcAft>
              <a:buClr>
                <a:srgbClr val="45515E"/>
              </a:buClr>
              <a:buSzPts val="1600"/>
              <a:buChar char="❖"/>
            </a:pPr>
            <a:r>
              <a:rPr b="1" lang="en-US" sz="2600">
                <a:solidFill>
                  <a:srgbClr val="45515E"/>
                </a:solidFill>
                <a:latin typeface="Arial"/>
                <a:ea typeface="Arial"/>
                <a:cs typeface="Arial"/>
                <a:sym typeface="Arial"/>
              </a:rPr>
              <a:t>What are the drugs that women may be took and cause this? </a:t>
            </a:r>
            <a:endParaRPr b="1" sz="2600">
              <a:solidFill>
                <a:srgbClr val="45515E"/>
              </a:solidFill>
              <a:latin typeface="Arial"/>
              <a:ea typeface="Arial"/>
              <a:cs typeface="Arial"/>
              <a:sym typeface="Arial"/>
            </a:endParaRPr>
          </a:p>
          <a:p>
            <a:pPr indent="0" lvl="0" marL="0" rtl="0" algn="l">
              <a:spcBef>
                <a:spcPts val="1000"/>
              </a:spcBef>
              <a:spcAft>
                <a:spcPts val="0"/>
              </a:spcAft>
              <a:buNone/>
            </a:pPr>
            <a:r>
              <a:rPr b="1" lang="en-US" sz="2600">
                <a:solidFill>
                  <a:srgbClr val="FF9900"/>
                </a:solidFill>
                <a:latin typeface="Arial"/>
                <a:ea typeface="Arial"/>
                <a:cs typeface="Arial"/>
                <a:sym typeface="Arial"/>
              </a:rPr>
              <a:t>-hormones replacement therapy -tamoxifen - anti-coagulant </a:t>
            </a:r>
            <a:endParaRPr b="1" sz="2600">
              <a:solidFill>
                <a:srgbClr val="FF9900"/>
              </a:solidFill>
              <a:latin typeface="Arial"/>
              <a:ea typeface="Arial"/>
              <a:cs typeface="Arial"/>
              <a:sym typeface="Arial"/>
            </a:endParaRPr>
          </a:p>
          <a:p>
            <a:pPr indent="-330200" lvl="0" marL="457200" rtl="0" algn="l">
              <a:spcBef>
                <a:spcPts val="1000"/>
              </a:spcBef>
              <a:spcAft>
                <a:spcPts val="0"/>
              </a:spcAft>
              <a:buClr>
                <a:srgbClr val="45515E"/>
              </a:buClr>
              <a:buSzPts val="1600"/>
              <a:buChar char="❖"/>
            </a:pPr>
            <a:r>
              <a:rPr b="1" lang="en-US" sz="2600">
                <a:solidFill>
                  <a:srgbClr val="45515E"/>
                </a:solidFill>
                <a:latin typeface="Arial"/>
                <a:ea typeface="Arial"/>
                <a:cs typeface="Arial"/>
                <a:sym typeface="Arial"/>
              </a:rPr>
              <a:t>Definitive diagnosis by? </a:t>
            </a:r>
            <a:r>
              <a:rPr b="1" lang="en-US" sz="2600">
                <a:solidFill>
                  <a:srgbClr val="FF9900"/>
                </a:solidFill>
                <a:latin typeface="Arial"/>
                <a:ea typeface="Arial"/>
                <a:cs typeface="Arial"/>
                <a:sym typeface="Arial"/>
              </a:rPr>
              <a:t>Hysteroscopy and biopsy</a:t>
            </a:r>
            <a:r>
              <a:rPr b="1" lang="en-US" sz="2600">
                <a:solidFill>
                  <a:srgbClr val="FF9900"/>
                </a:solidFill>
                <a:latin typeface="Arial"/>
                <a:ea typeface="Arial"/>
                <a:cs typeface="Arial"/>
                <a:sym typeface="Arial"/>
              </a:rPr>
              <a:t> </a:t>
            </a:r>
            <a:endParaRPr b="1" sz="2600">
              <a:solidFill>
                <a:srgbClr val="FF9900"/>
              </a:solidFill>
              <a:latin typeface="Arial"/>
              <a:ea typeface="Arial"/>
              <a:cs typeface="Arial"/>
              <a:sym typeface="Arial"/>
            </a:endParaRPr>
          </a:p>
          <a:p>
            <a:pPr indent="0" lvl="0" marL="0" rtl="0" algn="l">
              <a:spcBef>
                <a:spcPts val="1000"/>
              </a:spcBef>
              <a:spcAft>
                <a:spcPts val="0"/>
              </a:spcAft>
              <a:buNone/>
            </a:pPr>
            <a:r>
              <a:t/>
            </a:r>
            <a:endParaRPr b="1">
              <a:solidFill>
                <a:srgbClr val="45515E"/>
              </a:solidFill>
              <a:latin typeface="Arial"/>
              <a:ea typeface="Arial"/>
              <a:cs typeface="Arial"/>
              <a:sym typeface="Arial"/>
            </a:endParaRPr>
          </a:p>
        </p:txBody>
      </p:sp>
      <p:pic>
        <p:nvPicPr>
          <p:cNvPr id="592" name="Google Shape;592;g30ee63f3211_85_77"/>
          <p:cNvPicPr preferRelativeResize="0"/>
          <p:nvPr/>
        </p:nvPicPr>
        <p:blipFill>
          <a:blip r:embed="rId3">
            <a:alphaModFix/>
          </a:blip>
          <a:stretch>
            <a:fillRect/>
          </a:stretch>
        </p:blipFill>
        <p:spPr>
          <a:xfrm>
            <a:off x="7191100" y="4262850"/>
            <a:ext cx="3962400" cy="259515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sp>
        <p:nvSpPr>
          <p:cNvPr id="598" name="Google Shape;598;g30ee63f3211_85_71"/>
          <p:cNvSpPr txBox="1"/>
          <p:nvPr>
            <p:ph type="title"/>
          </p:nvPr>
        </p:nvSpPr>
        <p:spPr>
          <a:xfrm>
            <a:off x="838200" y="365125"/>
            <a:ext cx="10515600" cy="762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b="1" lang="en-US"/>
              <a:t>Station 4:</a:t>
            </a:r>
            <a:endParaRPr b="1"/>
          </a:p>
        </p:txBody>
      </p:sp>
      <p:sp>
        <p:nvSpPr>
          <p:cNvPr id="599" name="Google Shape;599;g30ee63f3211_85_71"/>
          <p:cNvSpPr txBox="1"/>
          <p:nvPr>
            <p:ph idx="1" type="body"/>
          </p:nvPr>
        </p:nvSpPr>
        <p:spPr>
          <a:xfrm>
            <a:off x="0" y="1305025"/>
            <a:ext cx="11353800" cy="48720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b="1" lang="en-US" sz="2600"/>
              <a:t>1st station: a 45-year-old woman G3P3 underwent a hysterectomy due to heavy menstrual bleeding, the following picture shows the uterus.</a:t>
            </a:r>
            <a:endParaRPr b="1" sz="2600"/>
          </a:p>
          <a:p>
            <a:pPr indent="-330200" lvl="0" marL="457200" rtl="0" algn="l">
              <a:spcBef>
                <a:spcPts val="1000"/>
              </a:spcBef>
              <a:spcAft>
                <a:spcPts val="0"/>
              </a:spcAft>
              <a:buSzPts val="1600"/>
              <a:buChar char="❖"/>
            </a:pPr>
            <a:r>
              <a:rPr b="1" lang="en-US" sz="2600"/>
              <a:t>1. If her only complaint is heavy menstrual bleeding how would you describe her period? </a:t>
            </a:r>
            <a:r>
              <a:rPr b="1" lang="en-US" sz="2600">
                <a:solidFill>
                  <a:srgbClr val="FF9900"/>
                </a:solidFill>
              </a:rPr>
              <a:t>Regular, normal frequency, prolonged duration, heavy volume</a:t>
            </a:r>
            <a:r>
              <a:rPr b="1" lang="en-US" sz="2600"/>
              <a:t> </a:t>
            </a:r>
            <a:endParaRPr b="1" sz="2600"/>
          </a:p>
          <a:p>
            <a:pPr indent="-330200" lvl="0" marL="457200" rtl="0" algn="l">
              <a:spcBef>
                <a:spcPts val="0"/>
              </a:spcBef>
              <a:spcAft>
                <a:spcPts val="0"/>
              </a:spcAft>
              <a:buSzPts val="1600"/>
              <a:buChar char="❖"/>
            </a:pPr>
            <a:r>
              <a:rPr b="1" lang="en-US" sz="2600"/>
              <a:t>Name the lesion: </a:t>
            </a:r>
            <a:r>
              <a:rPr b="1" lang="en-US" sz="2600">
                <a:solidFill>
                  <a:srgbClr val="FF9900"/>
                </a:solidFill>
              </a:rPr>
              <a:t>Intramural leiomyoma</a:t>
            </a:r>
            <a:r>
              <a:rPr b="1" lang="en-US" sz="2600"/>
              <a:t> </a:t>
            </a:r>
            <a:endParaRPr b="1" sz="2600"/>
          </a:p>
          <a:p>
            <a:pPr indent="-330200" lvl="0" marL="457200" rtl="0" algn="l">
              <a:spcBef>
                <a:spcPts val="0"/>
              </a:spcBef>
              <a:spcAft>
                <a:spcPts val="0"/>
              </a:spcAft>
              <a:buSzPts val="1600"/>
              <a:buChar char="❖"/>
            </a:pPr>
            <a:r>
              <a:rPr b="1" lang="en-US" sz="2600"/>
              <a:t>Primary investigation? </a:t>
            </a:r>
            <a:r>
              <a:rPr b="1" lang="en-US" sz="2600">
                <a:solidFill>
                  <a:srgbClr val="FF9900"/>
                </a:solidFill>
              </a:rPr>
              <a:t>Ultrasound </a:t>
            </a:r>
            <a:endParaRPr b="1" sz="2600">
              <a:solidFill>
                <a:srgbClr val="FF9900"/>
              </a:solidFill>
            </a:endParaRPr>
          </a:p>
          <a:p>
            <a:pPr indent="-330200" lvl="0" marL="457200" rtl="0" algn="l">
              <a:spcBef>
                <a:spcPts val="0"/>
              </a:spcBef>
              <a:spcAft>
                <a:spcPts val="0"/>
              </a:spcAft>
              <a:buSzPts val="1600"/>
              <a:buChar char="❖"/>
            </a:pPr>
            <a:r>
              <a:rPr b="1" lang="en-US" sz="2600"/>
              <a:t>Protective factor in history? </a:t>
            </a:r>
            <a:r>
              <a:rPr b="1" lang="en-US" sz="2600">
                <a:solidFill>
                  <a:srgbClr val="FF9900"/>
                </a:solidFill>
              </a:rPr>
              <a:t>Multiparity </a:t>
            </a:r>
            <a:endParaRPr b="1" sz="2600">
              <a:solidFill>
                <a:srgbClr val="FF9900"/>
              </a:solidFill>
            </a:endParaRPr>
          </a:p>
          <a:p>
            <a:pPr indent="-330200" lvl="0" marL="457200" rtl="0" algn="l">
              <a:spcBef>
                <a:spcPts val="0"/>
              </a:spcBef>
              <a:spcAft>
                <a:spcPts val="0"/>
              </a:spcAft>
              <a:buSzPts val="1600"/>
              <a:buChar char="❖"/>
            </a:pPr>
            <a:r>
              <a:rPr b="1" lang="en-US" sz="2600"/>
              <a:t>Less invasive treatment modalities? </a:t>
            </a:r>
            <a:r>
              <a:rPr b="1" lang="en-US" sz="2600">
                <a:solidFill>
                  <a:srgbClr val="FF9900"/>
                </a:solidFill>
              </a:rPr>
              <a:t>Myomectomy, uterine artery embolization or medical treatment like Mirena </a:t>
            </a:r>
            <a:endParaRPr b="1" sz="2600">
              <a:solidFill>
                <a:srgbClr val="FF9900"/>
              </a:solidFill>
            </a:endParaRPr>
          </a:p>
        </p:txBody>
      </p:sp>
      <p:pic>
        <p:nvPicPr>
          <p:cNvPr id="600" name="Google Shape;600;g30ee63f3211_85_71"/>
          <p:cNvPicPr preferRelativeResize="0"/>
          <p:nvPr/>
        </p:nvPicPr>
        <p:blipFill>
          <a:blip r:embed="rId3">
            <a:alphaModFix/>
          </a:blip>
          <a:stretch>
            <a:fillRect/>
          </a:stretch>
        </p:blipFill>
        <p:spPr>
          <a:xfrm>
            <a:off x="7974875" y="4379125"/>
            <a:ext cx="2453250" cy="247887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sp>
        <p:nvSpPr>
          <p:cNvPr id="606" name="Google Shape;606;g30ee63f3211_85_65"/>
          <p:cNvSpPr txBox="1"/>
          <p:nvPr>
            <p:ph type="title"/>
          </p:nvPr>
        </p:nvSpPr>
        <p:spPr>
          <a:xfrm>
            <a:off x="838200" y="365125"/>
            <a:ext cx="10515600" cy="762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b="1" lang="en-US"/>
              <a:t>Station 5:</a:t>
            </a:r>
            <a:endParaRPr b="1"/>
          </a:p>
        </p:txBody>
      </p:sp>
      <p:sp>
        <p:nvSpPr>
          <p:cNvPr id="607" name="Google Shape;607;g30ee63f3211_85_65"/>
          <p:cNvSpPr txBox="1"/>
          <p:nvPr>
            <p:ph idx="1" type="body"/>
          </p:nvPr>
        </p:nvSpPr>
        <p:spPr>
          <a:xfrm>
            <a:off x="838200" y="1305026"/>
            <a:ext cx="10515600" cy="48720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b="1" lang="en-US"/>
              <a:t>57 female, menopause 2 years, complain of vaginal spotting</a:t>
            </a:r>
            <a:endParaRPr b="1"/>
          </a:p>
          <a:p>
            <a:pPr indent="-342900" lvl="0" marL="457200" rtl="0" algn="l">
              <a:spcBef>
                <a:spcPts val="1000"/>
              </a:spcBef>
              <a:spcAft>
                <a:spcPts val="0"/>
              </a:spcAft>
              <a:buSzPts val="1800"/>
              <a:buChar char="❖"/>
            </a:pPr>
            <a:r>
              <a:rPr b="1" lang="en-US"/>
              <a:t>What will you ask in </a:t>
            </a:r>
            <a:r>
              <a:rPr b="1" lang="en-US"/>
              <a:t>history</a:t>
            </a:r>
            <a:r>
              <a:rPr b="1" lang="en-US"/>
              <a:t>? </a:t>
            </a:r>
            <a:r>
              <a:rPr b="1" lang="en-US" sz="2600">
                <a:solidFill>
                  <a:srgbClr val="FF9900"/>
                </a:solidFill>
              </a:rPr>
              <a:t>Clots, amount, SOB, Fatigue, </a:t>
            </a:r>
            <a:r>
              <a:rPr b="1" lang="en-US" sz="2600">
                <a:solidFill>
                  <a:srgbClr val="FF9900"/>
                </a:solidFill>
              </a:rPr>
              <a:t>Palpitation</a:t>
            </a:r>
            <a:r>
              <a:rPr b="1" lang="en-US" sz="2600">
                <a:solidFill>
                  <a:srgbClr val="FF9900"/>
                </a:solidFill>
              </a:rPr>
              <a:t>, constitutional symptoms, abdominal pain</a:t>
            </a:r>
            <a:endParaRPr b="1" sz="2600">
              <a:solidFill>
                <a:srgbClr val="FF9900"/>
              </a:solidFill>
            </a:endParaRPr>
          </a:p>
          <a:p>
            <a:pPr indent="-342900" lvl="0" marL="457200" rtl="0" algn="l">
              <a:spcBef>
                <a:spcPts val="0"/>
              </a:spcBef>
              <a:spcAft>
                <a:spcPts val="0"/>
              </a:spcAft>
              <a:buSzPts val="1800"/>
              <a:buChar char="❖"/>
            </a:pPr>
            <a:r>
              <a:rPr b="1" lang="en-US"/>
              <a:t>Examination? </a:t>
            </a:r>
            <a:r>
              <a:rPr b="1" lang="en-US">
                <a:solidFill>
                  <a:srgbClr val="FF9900"/>
                </a:solidFill>
              </a:rPr>
              <a:t>signs of anemia, tenderness, the uterus may be enlarged, masses might be felt</a:t>
            </a:r>
            <a:endParaRPr b="1">
              <a:solidFill>
                <a:srgbClr val="FF9900"/>
              </a:solidFill>
            </a:endParaRPr>
          </a:p>
          <a:p>
            <a:pPr indent="-342900" lvl="0" marL="457200" rtl="0" algn="l">
              <a:spcBef>
                <a:spcPts val="0"/>
              </a:spcBef>
              <a:spcAft>
                <a:spcPts val="0"/>
              </a:spcAft>
              <a:buSzPts val="1800"/>
              <a:buChar char="❖"/>
            </a:pPr>
            <a:r>
              <a:rPr b="1" lang="en-US"/>
              <a:t>If tests </a:t>
            </a:r>
            <a:r>
              <a:rPr b="1" lang="en-US"/>
              <a:t>unremarkable</a:t>
            </a:r>
            <a:r>
              <a:rPr b="1" lang="en-US"/>
              <a:t> what is the most </a:t>
            </a:r>
            <a:endParaRPr b="1"/>
          </a:p>
          <a:p>
            <a:pPr indent="0" lvl="0" marL="0" rtl="0" algn="l">
              <a:spcBef>
                <a:spcPts val="1000"/>
              </a:spcBef>
              <a:spcAft>
                <a:spcPts val="0"/>
              </a:spcAft>
              <a:buNone/>
            </a:pPr>
            <a:r>
              <a:rPr b="1" lang="en-US"/>
              <a:t>cause? </a:t>
            </a:r>
            <a:r>
              <a:rPr b="1" lang="en-US">
                <a:solidFill>
                  <a:srgbClr val="FF9900"/>
                </a:solidFill>
              </a:rPr>
              <a:t>Atrophic endometrium</a:t>
            </a:r>
            <a:endParaRPr b="1">
              <a:solidFill>
                <a:srgbClr val="FF9900"/>
              </a:solidFill>
            </a:endParaRPr>
          </a:p>
          <a:p>
            <a:pPr indent="-342900" lvl="0" marL="457200" rtl="0" algn="l">
              <a:spcBef>
                <a:spcPts val="1000"/>
              </a:spcBef>
              <a:spcAft>
                <a:spcPts val="0"/>
              </a:spcAft>
              <a:buSzPts val="1800"/>
              <a:buChar char="❖"/>
            </a:pPr>
            <a:r>
              <a:rPr b="1" lang="en-US"/>
              <a:t>How to confirm your diagnosis? </a:t>
            </a:r>
            <a:endParaRPr b="1"/>
          </a:p>
          <a:p>
            <a:pPr indent="0" lvl="0" marL="0" rtl="0" algn="l">
              <a:spcBef>
                <a:spcPts val="1000"/>
              </a:spcBef>
              <a:spcAft>
                <a:spcPts val="0"/>
              </a:spcAft>
              <a:buNone/>
            </a:pPr>
            <a:r>
              <a:rPr b="1" lang="en-US">
                <a:solidFill>
                  <a:srgbClr val="FF9900"/>
                </a:solidFill>
              </a:rPr>
              <a:t>Diagnostic D&amp;C with histology </a:t>
            </a:r>
            <a:endParaRPr b="1">
              <a:solidFill>
                <a:srgbClr val="FF9900"/>
              </a:solidFill>
            </a:endParaRPr>
          </a:p>
        </p:txBody>
      </p:sp>
      <p:pic>
        <p:nvPicPr>
          <p:cNvPr id="608" name="Google Shape;608;g30ee63f3211_85_65"/>
          <p:cNvPicPr preferRelativeResize="0"/>
          <p:nvPr/>
        </p:nvPicPr>
        <p:blipFill>
          <a:blip r:embed="rId3">
            <a:alphaModFix/>
          </a:blip>
          <a:stretch>
            <a:fillRect/>
          </a:stretch>
        </p:blipFill>
        <p:spPr>
          <a:xfrm>
            <a:off x="7367175" y="3672698"/>
            <a:ext cx="4824825" cy="2504325"/>
          </a:xfrm>
          <a:prstGeom prst="rect">
            <a:avLst/>
          </a:prstGeom>
          <a:noFill/>
          <a:ln>
            <a:noFill/>
          </a:ln>
        </p:spPr>
      </p:pic>
      <p:sp>
        <p:nvSpPr>
          <p:cNvPr id="609" name="Google Shape;609;g30ee63f3211_85_65"/>
          <p:cNvSpPr txBox="1"/>
          <p:nvPr/>
        </p:nvSpPr>
        <p:spPr>
          <a:xfrm>
            <a:off x="8209975" y="6177025"/>
            <a:ext cx="29196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300">
                <a:solidFill>
                  <a:srgbClr val="45515E"/>
                </a:solidFill>
                <a:latin typeface="Calibri"/>
                <a:ea typeface="Calibri"/>
                <a:cs typeface="Calibri"/>
                <a:sym typeface="Calibri"/>
              </a:rPr>
              <a:t>Thickness &lt;2mm</a:t>
            </a:r>
            <a:endParaRPr b="1" sz="2300">
              <a:solidFill>
                <a:srgbClr val="45515E"/>
              </a:solidFill>
              <a:latin typeface="Calibri"/>
              <a:ea typeface="Calibri"/>
              <a:cs typeface="Calibri"/>
              <a:sym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3" name="Shape 613"/>
        <p:cNvGrpSpPr/>
        <p:nvPr/>
      </p:nvGrpSpPr>
      <p:grpSpPr>
        <a:xfrm>
          <a:off x="0" y="0"/>
          <a:ext cx="0" cy="0"/>
          <a:chOff x="0" y="0"/>
          <a:chExt cx="0" cy="0"/>
        </a:xfrm>
      </p:grpSpPr>
      <p:sp>
        <p:nvSpPr>
          <p:cNvPr id="614" name="Google Shape;614;p56"/>
          <p:cNvSpPr txBox="1"/>
          <p:nvPr>
            <p:ph type="ctrTitle"/>
          </p:nvPr>
        </p:nvSpPr>
        <p:spPr>
          <a:xfrm>
            <a:off x="1524000" y="1122363"/>
            <a:ext cx="9144000" cy="2387600"/>
          </a:xfrm>
          <a:prstGeom prst="rect">
            <a:avLst/>
          </a:prstGeom>
          <a:noFill/>
          <a:ln>
            <a:noFill/>
          </a:ln>
          <a:effectLst>
            <a:outerShdw blurRad="50800" rotWithShape="0" algn="t" dir="5400000" dist="38100">
              <a:srgbClr val="000000">
                <a:alpha val="40000"/>
              </a:srgbClr>
            </a:outerShdw>
          </a:effectLst>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6000"/>
              <a:buFont typeface="Arial Black"/>
              <a:buNone/>
            </a:pPr>
            <a:r>
              <a:rPr lang="en-US" sz="6000"/>
              <a:t>Instruments</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sp>
        <p:nvSpPr>
          <p:cNvPr id="619" name="Google Shape;619;p57"/>
          <p:cNvSpPr txBox="1"/>
          <p:nvPr/>
        </p:nvSpPr>
        <p:spPr>
          <a:xfrm>
            <a:off x="838200" y="396502"/>
            <a:ext cx="10515600" cy="762339"/>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45515E"/>
              </a:buClr>
              <a:buSzPts val="4400"/>
              <a:buFont typeface="Calibri"/>
              <a:buNone/>
            </a:pPr>
            <a:r>
              <a:rPr lang="en-US" sz="4400">
                <a:solidFill>
                  <a:srgbClr val="45515E"/>
                </a:solidFill>
                <a:latin typeface="Calibri"/>
                <a:ea typeface="Calibri"/>
                <a:cs typeface="Calibri"/>
                <a:sym typeface="Calibri"/>
              </a:rPr>
              <a:t>Kidney Dish </a:t>
            </a:r>
            <a:endParaRPr/>
          </a:p>
        </p:txBody>
      </p:sp>
      <p:sp>
        <p:nvSpPr>
          <p:cNvPr id="620" name="Google Shape;620;p57"/>
          <p:cNvSpPr txBox="1"/>
          <p:nvPr/>
        </p:nvSpPr>
        <p:spPr>
          <a:xfrm>
            <a:off x="838200" y="1587414"/>
            <a:ext cx="10515600" cy="4871938"/>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rgbClr val="002060"/>
              </a:buClr>
              <a:buSzPts val="2800"/>
              <a:buFont typeface="Noto Sans Symbols"/>
              <a:buChar char="❖"/>
            </a:pPr>
            <a:r>
              <a:rPr b="1" lang="en-US" sz="2800">
                <a:solidFill>
                  <a:srgbClr val="002060"/>
                </a:solidFill>
                <a:latin typeface="Calibri"/>
                <a:ea typeface="Calibri"/>
                <a:cs typeface="Calibri"/>
                <a:sym typeface="Calibri"/>
              </a:rPr>
              <a:t>To Receive and holding </a:t>
            </a:r>
            <a:r>
              <a:rPr lang="en-US" sz="2800">
                <a:solidFill>
                  <a:srgbClr val="45515E"/>
                </a:solidFill>
                <a:latin typeface="Calibri"/>
                <a:ea typeface="Calibri"/>
                <a:cs typeface="Calibri"/>
                <a:sym typeface="Calibri"/>
              </a:rPr>
              <a:t>:</a:t>
            </a:r>
            <a:endParaRPr/>
          </a:p>
          <a:p>
            <a:pPr indent="-228600" lvl="0" marL="228600" marR="0" rtl="0" algn="l">
              <a:lnSpc>
                <a:spcPct val="90000"/>
              </a:lnSpc>
              <a:spcBef>
                <a:spcPts val="1000"/>
              </a:spcBef>
              <a:spcAft>
                <a:spcPts val="0"/>
              </a:spcAft>
              <a:buClr>
                <a:srgbClr val="45515E"/>
              </a:buClr>
              <a:buSzPts val="2800"/>
              <a:buFont typeface="Arial"/>
              <a:buChar char="•"/>
            </a:pPr>
            <a:r>
              <a:rPr lang="en-US" sz="2800">
                <a:solidFill>
                  <a:srgbClr val="45515E"/>
                </a:solidFill>
                <a:latin typeface="Calibri"/>
                <a:ea typeface="Calibri"/>
                <a:cs typeface="Calibri"/>
                <a:sym typeface="Calibri"/>
              </a:rPr>
              <a:t>Dressing </a:t>
            </a:r>
            <a:endParaRPr/>
          </a:p>
          <a:p>
            <a:pPr indent="-228600" lvl="0" marL="228600" marR="0" rtl="0" algn="l">
              <a:lnSpc>
                <a:spcPct val="90000"/>
              </a:lnSpc>
              <a:spcBef>
                <a:spcPts val="1000"/>
              </a:spcBef>
              <a:spcAft>
                <a:spcPts val="0"/>
              </a:spcAft>
              <a:buClr>
                <a:srgbClr val="45515E"/>
              </a:buClr>
              <a:buSzPts val="2800"/>
              <a:buFont typeface="Arial"/>
              <a:buChar char="•"/>
            </a:pPr>
            <a:r>
              <a:rPr lang="en-US" sz="2800">
                <a:solidFill>
                  <a:srgbClr val="45515E"/>
                </a:solidFill>
                <a:latin typeface="Calibri"/>
                <a:ea typeface="Calibri"/>
                <a:cs typeface="Calibri"/>
                <a:sym typeface="Calibri"/>
              </a:rPr>
              <a:t>Needles </a:t>
            </a:r>
            <a:endParaRPr/>
          </a:p>
          <a:p>
            <a:pPr indent="-228600" lvl="0" marL="228600" marR="0" rtl="0" algn="l">
              <a:lnSpc>
                <a:spcPct val="90000"/>
              </a:lnSpc>
              <a:spcBef>
                <a:spcPts val="1000"/>
              </a:spcBef>
              <a:spcAft>
                <a:spcPts val="0"/>
              </a:spcAft>
              <a:buClr>
                <a:srgbClr val="45515E"/>
              </a:buClr>
              <a:buSzPts val="2800"/>
              <a:buFont typeface="Arial"/>
              <a:buChar char="•"/>
            </a:pPr>
            <a:r>
              <a:rPr lang="en-US" sz="2800">
                <a:solidFill>
                  <a:srgbClr val="45515E"/>
                </a:solidFill>
                <a:latin typeface="Calibri"/>
                <a:ea typeface="Calibri"/>
                <a:cs typeface="Calibri"/>
                <a:sym typeface="Calibri"/>
              </a:rPr>
              <a:t>Medical waste</a:t>
            </a:r>
            <a:endParaRPr/>
          </a:p>
          <a:p>
            <a:pPr indent="-228600" lvl="0" marL="228600" marR="0" rtl="0" algn="l">
              <a:lnSpc>
                <a:spcPct val="90000"/>
              </a:lnSpc>
              <a:spcBef>
                <a:spcPts val="1000"/>
              </a:spcBef>
              <a:spcAft>
                <a:spcPts val="0"/>
              </a:spcAft>
              <a:buClr>
                <a:srgbClr val="45515E"/>
              </a:buClr>
              <a:buSzPts val="2800"/>
              <a:buFont typeface="Arial"/>
              <a:buChar char="•"/>
            </a:pPr>
            <a:r>
              <a:rPr lang="en-US" sz="2800">
                <a:solidFill>
                  <a:srgbClr val="45515E"/>
                </a:solidFill>
                <a:latin typeface="Calibri"/>
                <a:ea typeface="Calibri"/>
                <a:cs typeface="Calibri"/>
                <a:sym typeface="Calibri"/>
              </a:rPr>
              <a:t>Instruments </a:t>
            </a:r>
            <a:endParaRPr/>
          </a:p>
          <a:p>
            <a:pPr indent="-228600" lvl="0" marL="228600" marR="0" rtl="0" algn="l">
              <a:lnSpc>
                <a:spcPct val="90000"/>
              </a:lnSpc>
              <a:spcBef>
                <a:spcPts val="1000"/>
              </a:spcBef>
              <a:spcAft>
                <a:spcPts val="0"/>
              </a:spcAft>
              <a:buClr>
                <a:srgbClr val="45515E"/>
              </a:buClr>
              <a:buSzPts val="2800"/>
              <a:buFont typeface="Arial"/>
              <a:buChar char="•"/>
            </a:pPr>
            <a:r>
              <a:rPr lang="en-US" sz="2800">
                <a:solidFill>
                  <a:srgbClr val="45515E"/>
                </a:solidFill>
                <a:latin typeface="Calibri"/>
                <a:ea typeface="Calibri"/>
                <a:cs typeface="Calibri"/>
                <a:sym typeface="Calibri"/>
              </a:rPr>
              <a:t>Biopsy </a:t>
            </a:r>
            <a:endParaRPr/>
          </a:p>
          <a:p>
            <a:pPr indent="-228600" lvl="0" marL="228600" marR="0" rtl="0" algn="l">
              <a:lnSpc>
                <a:spcPct val="90000"/>
              </a:lnSpc>
              <a:spcBef>
                <a:spcPts val="1000"/>
              </a:spcBef>
              <a:spcAft>
                <a:spcPts val="0"/>
              </a:spcAft>
              <a:buClr>
                <a:srgbClr val="45515E"/>
              </a:buClr>
              <a:buSzPts val="2800"/>
              <a:buFont typeface="Arial"/>
              <a:buChar char="•"/>
            </a:pPr>
            <a:r>
              <a:rPr lang="en-US" sz="2800">
                <a:solidFill>
                  <a:srgbClr val="45515E"/>
                </a:solidFill>
                <a:latin typeface="Calibri"/>
                <a:ea typeface="Calibri"/>
                <a:cs typeface="Calibri"/>
                <a:sym typeface="Calibri"/>
              </a:rPr>
              <a:t>Drainage </a:t>
            </a:r>
            <a:endParaRPr/>
          </a:p>
          <a:p>
            <a:pPr indent="-50800" lvl="0" marL="228600" marR="0" rtl="0" algn="l">
              <a:lnSpc>
                <a:spcPct val="90000"/>
              </a:lnSpc>
              <a:spcBef>
                <a:spcPts val="1000"/>
              </a:spcBef>
              <a:spcAft>
                <a:spcPts val="0"/>
              </a:spcAft>
              <a:buClr>
                <a:srgbClr val="45515E"/>
              </a:buClr>
              <a:buSzPts val="2800"/>
              <a:buFont typeface="Noto Sans Symbols"/>
              <a:buNone/>
            </a:pPr>
            <a:r>
              <a:t/>
            </a:r>
            <a:endParaRPr sz="2800">
              <a:solidFill>
                <a:srgbClr val="45515E"/>
              </a:solidFill>
              <a:latin typeface="Calibri"/>
              <a:ea typeface="Calibri"/>
              <a:cs typeface="Calibri"/>
              <a:sym typeface="Calibri"/>
            </a:endParaRPr>
          </a:p>
        </p:txBody>
      </p:sp>
      <p:pic>
        <p:nvPicPr>
          <p:cNvPr descr="نتيجة بحث الصور عن ‪kidney dish‬‏" id="621" name="Google Shape;621;p57"/>
          <p:cNvPicPr preferRelativeResize="0"/>
          <p:nvPr/>
        </p:nvPicPr>
        <p:blipFill rotWithShape="1">
          <a:blip r:embed="rId3">
            <a:alphaModFix/>
          </a:blip>
          <a:srcRect b="0" l="0" r="0" t="0"/>
          <a:stretch/>
        </p:blipFill>
        <p:spPr>
          <a:xfrm>
            <a:off x="5823697" y="1699470"/>
            <a:ext cx="4689475" cy="4083050"/>
          </a:xfrm>
          <a:prstGeom prst="rect">
            <a:avLst/>
          </a:prstGeom>
          <a:noFill/>
          <a:ln cap="flat" cmpd="sng" w="57150">
            <a:solidFill>
              <a:schemeClr val="dk1"/>
            </a:solidFill>
            <a:prstDash val="solid"/>
            <a:miter lim="8000"/>
            <a:headEnd len="sm" w="sm" type="none"/>
            <a:tailEnd len="sm" w="sm" type="none"/>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sp>
        <p:nvSpPr>
          <p:cNvPr id="626" name="Google Shape;626;p58"/>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Female catheter </a:t>
            </a:r>
            <a:endParaRPr/>
          </a:p>
        </p:txBody>
      </p:sp>
      <p:pic>
        <p:nvPicPr>
          <p:cNvPr descr="نتيجة بحث الصور عن ‪female catheter‬‏" id="627" name="Google Shape;627;p58"/>
          <p:cNvPicPr preferRelativeResize="0"/>
          <p:nvPr/>
        </p:nvPicPr>
        <p:blipFill rotWithShape="1">
          <a:blip r:embed="rId3">
            <a:alphaModFix/>
          </a:blip>
          <a:srcRect b="0" l="0" r="0" t="0"/>
          <a:stretch/>
        </p:blipFill>
        <p:spPr>
          <a:xfrm>
            <a:off x="5997389" y="1730469"/>
            <a:ext cx="4784636" cy="3999804"/>
          </a:xfrm>
          <a:prstGeom prst="rect">
            <a:avLst/>
          </a:prstGeom>
          <a:noFill/>
          <a:ln cap="flat" cmpd="sng" w="38100">
            <a:solidFill>
              <a:schemeClr val="dk1"/>
            </a:solidFill>
            <a:prstDash val="solid"/>
            <a:miter lim="8000"/>
            <a:headEnd len="sm" w="sm" type="none"/>
            <a:tailEnd len="sm" w="sm" type="none"/>
          </a:ln>
        </p:spPr>
      </p:pic>
      <p:sp>
        <p:nvSpPr>
          <p:cNvPr id="628" name="Google Shape;628;p58"/>
          <p:cNvSpPr txBox="1"/>
          <p:nvPr>
            <p:ph idx="1" type="body"/>
          </p:nvPr>
        </p:nvSpPr>
        <p:spPr>
          <a:xfrm>
            <a:off x="838200" y="1305026"/>
            <a:ext cx="4527176" cy="48719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800"/>
              <a:buChar char="❖"/>
            </a:pPr>
            <a:r>
              <a:rPr lang="en-US"/>
              <a:t>For intermittent catheterization of the urinary bladder , when you went to do a “vaginal examination” while the patient is under GA . </a:t>
            </a:r>
            <a:endParaRPr/>
          </a:p>
          <a:p>
            <a:pPr indent="-228600" lvl="0" marL="228600" rtl="0" algn="l">
              <a:lnSpc>
                <a:spcPct val="90000"/>
              </a:lnSpc>
              <a:spcBef>
                <a:spcPts val="1000"/>
              </a:spcBef>
              <a:spcAft>
                <a:spcPts val="0"/>
              </a:spcAft>
              <a:buClr>
                <a:srgbClr val="45515E"/>
              </a:buClr>
              <a:buSzPts val="2800"/>
              <a:buChar char="❖"/>
            </a:pPr>
            <a:r>
              <a:rPr lang="en-US"/>
              <a:t>We can use instead the Folleys Catheter </a:t>
            </a:r>
            <a:endParaRPr/>
          </a:p>
          <a:p>
            <a:pPr indent="-50800" lvl="0" marL="228600" rtl="0" algn="l">
              <a:lnSpc>
                <a:spcPct val="90000"/>
              </a:lnSpc>
              <a:spcBef>
                <a:spcPts val="1000"/>
              </a:spcBef>
              <a:spcAft>
                <a:spcPts val="0"/>
              </a:spcAft>
              <a:buClr>
                <a:srgbClr val="45515E"/>
              </a:buClr>
              <a:buSzPts val="2800"/>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pic>
        <p:nvPicPr>
          <p:cNvPr id="173" name="Google Shape;173;p6"/>
          <p:cNvPicPr preferRelativeResize="0"/>
          <p:nvPr/>
        </p:nvPicPr>
        <p:blipFill rotWithShape="1">
          <a:blip r:embed="rId3">
            <a:alphaModFix/>
          </a:blip>
          <a:srcRect b="49290" l="0" r="30193" t="1"/>
          <a:stretch/>
        </p:blipFill>
        <p:spPr>
          <a:xfrm>
            <a:off x="10424437" y="5142271"/>
            <a:ext cx="1767563" cy="1715730"/>
          </a:xfrm>
          <a:prstGeom prst="rect">
            <a:avLst/>
          </a:prstGeom>
          <a:noFill/>
          <a:ln>
            <a:noFill/>
          </a:ln>
        </p:spPr>
      </p:pic>
      <p:sp>
        <p:nvSpPr>
          <p:cNvPr id="174" name="Google Shape;174;p6"/>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1. Engagement</a:t>
            </a:r>
            <a:endParaRPr/>
          </a:p>
        </p:txBody>
      </p:sp>
      <p:sp>
        <p:nvSpPr>
          <p:cNvPr id="175" name="Google Shape;175;p6"/>
          <p:cNvSpPr txBox="1"/>
          <p:nvPr>
            <p:ph idx="1" type="body"/>
          </p:nvPr>
        </p:nvSpPr>
        <p:spPr>
          <a:xfrm>
            <a:off x="838200" y="1305026"/>
            <a:ext cx="10498394" cy="48719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600"/>
              <a:buChar char="❖"/>
            </a:pPr>
            <a:r>
              <a:rPr lang="en-US" sz="2600"/>
              <a:t>The fetal head normally enters the pelvis in the transverse position or some minor variant of this, taking advantage of the widest pelvic diameter. </a:t>
            </a:r>
            <a:endParaRPr/>
          </a:p>
          <a:p>
            <a:pPr indent="-228600" lvl="0" marL="228600" rtl="0" algn="l">
              <a:lnSpc>
                <a:spcPct val="90000"/>
              </a:lnSpc>
              <a:spcBef>
                <a:spcPts val="1000"/>
              </a:spcBef>
              <a:spcAft>
                <a:spcPts val="0"/>
              </a:spcAft>
              <a:buClr>
                <a:srgbClr val="45515E"/>
              </a:buClr>
              <a:buSzPts val="2600"/>
              <a:buChar char="❖"/>
            </a:pPr>
            <a:r>
              <a:rPr lang="en-US" sz="2600"/>
              <a:t>Engagement is said to have occurred when the widest part of the presenting part has passed successfully through the inlet</a:t>
            </a:r>
            <a:endParaRPr/>
          </a:p>
          <a:p>
            <a:pPr indent="-228600" lvl="0" marL="228600" rtl="0" algn="l">
              <a:lnSpc>
                <a:spcPct val="90000"/>
              </a:lnSpc>
              <a:spcBef>
                <a:spcPts val="1000"/>
              </a:spcBef>
              <a:spcAft>
                <a:spcPts val="0"/>
              </a:spcAft>
              <a:buClr>
                <a:srgbClr val="45515E"/>
              </a:buClr>
              <a:buSzPts val="2600"/>
              <a:buChar char="❖"/>
            </a:pPr>
            <a:r>
              <a:rPr lang="en-US" sz="2600"/>
              <a:t>Engagement has occurred in the vast majority of nulliparous women prior to labor, usually by 37 weeks’ gestation, but not so for the majority of multiparous women</a:t>
            </a:r>
            <a:endParaRPr/>
          </a:p>
          <a:p>
            <a:pPr indent="-228600" lvl="0" marL="228600" rtl="0" algn="l">
              <a:lnSpc>
                <a:spcPct val="90000"/>
              </a:lnSpc>
              <a:spcBef>
                <a:spcPts val="1000"/>
              </a:spcBef>
              <a:spcAft>
                <a:spcPts val="0"/>
              </a:spcAft>
              <a:buClr>
                <a:srgbClr val="45515E"/>
              </a:buClr>
              <a:buSzPts val="2600"/>
              <a:buChar char="❖"/>
            </a:pPr>
            <a:r>
              <a:rPr lang="en-US" sz="2600"/>
              <a:t>The number of fifths (rule of 5) of the fetal head palpable abdominally is used to describe whether engagement has taken place. If more than two-fifths of the fetal head is palpable abdominally, the head is not yet engaged</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sp>
        <p:nvSpPr>
          <p:cNvPr id="633" name="Google Shape;633;p59"/>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Univalve vaginal speculum “Sim’s Speculum”</a:t>
            </a:r>
            <a:endParaRPr/>
          </a:p>
        </p:txBody>
      </p:sp>
      <p:pic>
        <p:nvPicPr>
          <p:cNvPr descr="نتيجة بحث الصور عن ‪sims speculum‬‏" id="634" name="Google Shape;634;p59"/>
          <p:cNvPicPr preferRelativeResize="0"/>
          <p:nvPr/>
        </p:nvPicPr>
        <p:blipFill rotWithShape="1">
          <a:blip r:embed="rId3">
            <a:alphaModFix/>
          </a:blip>
          <a:srcRect b="0" l="0" r="0" t="0"/>
          <a:stretch/>
        </p:blipFill>
        <p:spPr>
          <a:xfrm>
            <a:off x="7274865" y="1302932"/>
            <a:ext cx="4400550" cy="2356723"/>
          </a:xfrm>
          <a:prstGeom prst="rect">
            <a:avLst/>
          </a:prstGeom>
          <a:solidFill>
            <a:srgbClr val="ECECEC"/>
          </a:solidFill>
          <a:ln cap="sq" cmpd="sng" w="88900">
            <a:solidFill>
              <a:schemeClr val="dk1"/>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635" name="Google Shape;635;p59"/>
          <p:cNvPicPr preferRelativeResize="0"/>
          <p:nvPr/>
        </p:nvPicPr>
        <p:blipFill rotWithShape="1">
          <a:blip r:embed="rId4">
            <a:alphaModFix/>
          </a:blip>
          <a:srcRect b="0" l="0" r="0" t="0"/>
          <a:stretch/>
        </p:blipFill>
        <p:spPr>
          <a:xfrm>
            <a:off x="7274864" y="3835123"/>
            <a:ext cx="4400549" cy="2565400"/>
          </a:xfrm>
          <a:prstGeom prst="rect">
            <a:avLst/>
          </a:prstGeom>
          <a:noFill/>
          <a:ln cap="flat" cmpd="sng" w="76200">
            <a:solidFill>
              <a:schemeClr val="dk1"/>
            </a:solidFill>
            <a:prstDash val="solid"/>
            <a:miter lim="8000"/>
            <a:headEnd len="sm" w="sm" type="none"/>
            <a:tailEnd len="sm" w="sm" type="none"/>
          </a:ln>
        </p:spPr>
      </p:pic>
      <p:sp>
        <p:nvSpPr>
          <p:cNvPr id="636" name="Google Shape;636;p59"/>
          <p:cNvSpPr txBox="1"/>
          <p:nvPr>
            <p:ph idx="1" type="body"/>
          </p:nvPr>
        </p:nvSpPr>
        <p:spPr>
          <a:xfrm>
            <a:off x="300316" y="1302932"/>
            <a:ext cx="6705601" cy="5555068"/>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rgbClr val="45515E"/>
              </a:buClr>
              <a:buSzPts val="2800"/>
              <a:buChar char="❖"/>
            </a:pPr>
            <a:r>
              <a:rPr b="1" lang="en-US"/>
              <a:t>Uses</a:t>
            </a:r>
            <a:r>
              <a:rPr lang="en-US"/>
              <a:t> :</a:t>
            </a:r>
            <a:endParaRPr/>
          </a:p>
          <a:p>
            <a:pPr indent="-228600" lvl="0" marL="228600" rtl="0" algn="l">
              <a:lnSpc>
                <a:spcPct val="90000"/>
              </a:lnSpc>
              <a:spcBef>
                <a:spcPts val="1000"/>
              </a:spcBef>
              <a:spcAft>
                <a:spcPts val="0"/>
              </a:spcAft>
              <a:buClr>
                <a:srgbClr val="45515E"/>
              </a:buClr>
              <a:buSzPts val="2800"/>
              <a:buFont typeface="Arial"/>
              <a:buChar char="•"/>
            </a:pPr>
            <a:r>
              <a:rPr lang="en-US"/>
              <a:t>To examine Genital prolapse “vaginal wall prolapse” and urinary incontinance </a:t>
            </a:r>
            <a:endParaRPr/>
          </a:p>
          <a:p>
            <a:pPr indent="-228600" lvl="0" marL="228600" rtl="0" algn="l">
              <a:lnSpc>
                <a:spcPct val="90000"/>
              </a:lnSpc>
              <a:spcBef>
                <a:spcPts val="1000"/>
              </a:spcBef>
              <a:spcAft>
                <a:spcPts val="0"/>
              </a:spcAft>
              <a:buClr>
                <a:srgbClr val="45515E"/>
              </a:buClr>
              <a:buSzPts val="2800"/>
              <a:buFont typeface="Arial"/>
              <a:buChar char="•"/>
            </a:pPr>
            <a:r>
              <a:rPr lang="en-US"/>
              <a:t>In D &amp; C </a:t>
            </a:r>
            <a:endParaRPr/>
          </a:p>
          <a:p>
            <a:pPr indent="-228600" lvl="0" marL="228600" rtl="0" algn="l">
              <a:lnSpc>
                <a:spcPct val="90000"/>
              </a:lnSpc>
              <a:spcBef>
                <a:spcPts val="1000"/>
              </a:spcBef>
              <a:spcAft>
                <a:spcPts val="0"/>
              </a:spcAft>
              <a:buClr>
                <a:srgbClr val="45515E"/>
              </a:buClr>
              <a:buSzPts val="2800"/>
              <a:buFont typeface="Arial"/>
              <a:buChar char="•"/>
            </a:pPr>
            <a:r>
              <a:rPr lang="en-US"/>
              <a:t>In Hysteroscopy </a:t>
            </a:r>
            <a:endParaRPr/>
          </a:p>
          <a:p>
            <a:pPr indent="-228600" lvl="0" marL="228600" rtl="0" algn="l">
              <a:lnSpc>
                <a:spcPct val="90000"/>
              </a:lnSpc>
              <a:spcBef>
                <a:spcPts val="1000"/>
              </a:spcBef>
              <a:spcAft>
                <a:spcPts val="0"/>
              </a:spcAft>
              <a:buClr>
                <a:srgbClr val="45515E"/>
              </a:buClr>
              <a:buSzPts val="2800"/>
              <a:buFont typeface="Arial"/>
              <a:buChar char="•"/>
            </a:pPr>
            <a:r>
              <a:rPr lang="en-US"/>
              <a:t>In Curettage under anesthesia </a:t>
            </a:r>
            <a:endParaRPr/>
          </a:p>
          <a:p>
            <a:pPr indent="-228600" lvl="0" marL="228600" rtl="0" algn="l">
              <a:lnSpc>
                <a:spcPct val="90000"/>
              </a:lnSpc>
              <a:spcBef>
                <a:spcPts val="1000"/>
              </a:spcBef>
              <a:spcAft>
                <a:spcPts val="0"/>
              </a:spcAft>
              <a:buClr>
                <a:srgbClr val="45515E"/>
              </a:buClr>
              <a:buSzPts val="2800"/>
              <a:buFont typeface="Arial"/>
              <a:buChar char="•"/>
            </a:pPr>
            <a:r>
              <a:rPr lang="en-US"/>
              <a:t>In Vaginal hysterectomy </a:t>
            </a:r>
            <a:endParaRPr/>
          </a:p>
          <a:p>
            <a:pPr indent="-228600" lvl="0" marL="228600" rtl="0" algn="l">
              <a:lnSpc>
                <a:spcPct val="90000"/>
              </a:lnSpc>
              <a:spcBef>
                <a:spcPts val="1000"/>
              </a:spcBef>
              <a:spcAft>
                <a:spcPts val="0"/>
              </a:spcAft>
              <a:buClr>
                <a:srgbClr val="45515E"/>
              </a:buClr>
              <a:buSzPts val="2800"/>
              <a:buChar char="❖"/>
            </a:pPr>
            <a:r>
              <a:rPr lang="en-US"/>
              <a:t>It need assistant during examination (holding the handle ) of the vagina and The patient should be in the “</a:t>
            </a:r>
            <a:r>
              <a:rPr lang="en-US" u="sng"/>
              <a:t>left lateral position</a:t>
            </a:r>
            <a:r>
              <a:rPr lang="en-US"/>
              <a:t>” .</a:t>
            </a:r>
            <a:endParaRPr/>
          </a:p>
          <a:p>
            <a:pPr indent="-228600" lvl="0" marL="228600" rtl="0" algn="l">
              <a:lnSpc>
                <a:spcPct val="90000"/>
              </a:lnSpc>
              <a:spcBef>
                <a:spcPts val="1000"/>
              </a:spcBef>
              <a:spcAft>
                <a:spcPts val="0"/>
              </a:spcAft>
              <a:buClr>
                <a:srgbClr val="45515E"/>
              </a:buClr>
              <a:buSzPts val="2800"/>
              <a:buChar char="❖"/>
            </a:pPr>
            <a:r>
              <a:rPr lang="en-US"/>
              <a:t>Got 2 shapes , the first with one blade and the other with 2 blades </a:t>
            </a:r>
            <a:endParaRPr/>
          </a:p>
          <a:p>
            <a:pPr indent="-50800" lvl="0" marL="228600" rtl="0" algn="l">
              <a:lnSpc>
                <a:spcPct val="90000"/>
              </a:lnSpc>
              <a:spcBef>
                <a:spcPts val="1000"/>
              </a:spcBef>
              <a:spcAft>
                <a:spcPts val="0"/>
              </a:spcAft>
              <a:buClr>
                <a:srgbClr val="45515E"/>
              </a:buClr>
              <a:buSzPts val="2800"/>
              <a:buNone/>
            </a:pPr>
            <a:r>
              <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sp>
        <p:nvSpPr>
          <p:cNvPr id="641" name="Google Shape;641;p60"/>
          <p:cNvSpPr txBox="1"/>
          <p:nvPr>
            <p:ph type="title"/>
          </p:nvPr>
        </p:nvSpPr>
        <p:spPr>
          <a:xfrm>
            <a:off x="85165" y="0"/>
            <a:ext cx="12062012" cy="1127464"/>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rgbClr val="45515E"/>
              </a:buClr>
              <a:buSzPct val="100000"/>
              <a:buFont typeface="Calibri"/>
              <a:buNone/>
            </a:pPr>
            <a:r>
              <a:rPr lang="en-US"/>
              <a:t>Bivalve vaginal wall self retaining speculum </a:t>
            </a:r>
            <a:br>
              <a:rPr lang="en-US"/>
            </a:br>
            <a:r>
              <a:rPr lang="en-US"/>
              <a:t>“Cusco's Speculum “</a:t>
            </a:r>
            <a:endParaRPr/>
          </a:p>
        </p:txBody>
      </p:sp>
      <p:pic>
        <p:nvPicPr>
          <p:cNvPr id="642" name="Google Shape;642;p60"/>
          <p:cNvPicPr preferRelativeResize="0"/>
          <p:nvPr/>
        </p:nvPicPr>
        <p:blipFill rotWithShape="1">
          <a:blip r:embed="rId3">
            <a:alphaModFix/>
          </a:blip>
          <a:srcRect b="0" l="0" r="0" t="0"/>
          <a:stretch/>
        </p:blipFill>
        <p:spPr>
          <a:xfrm>
            <a:off x="1314140" y="1939271"/>
            <a:ext cx="5366808" cy="3163794"/>
          </a:xfrm>
          <a:prstGeom prst="rect">
            <a:avLst/>
          </a:prstGeom>
          <a:noFill/>
          <a:ln cap="flat" cmpd="sng" w="57150">
            <a:solidFill>
              <a:schemeClr val="dk1"/>
            </a:solidFill>
            <a:prstDash val="solid"/>
            <a:miter lim="8000"/>
            <a:headEnd len="sm" w="sm" type="none"/>
            <a:tailEnd len="sm" w="sm" type="none"/>
          </a:ln>
        </p:spPr>
      </p:pic>
      <p:pic>
        <p:nvPicPr>
          <p:cNvPr id="643" name="Google Shape;643;p60"/>
          <p:cNvPicPr preferRelativeResize="0"/>
          <p:nvPr/>
        </p:nvPicPr>
        <p:blipFill rotWithShape="1">
          <a:blip r:embed="rId4">
            <a:alphaModFix/>
          </a:blip>
          <a:srcRect b="0" l="0" r="0" t="0"/>
          <a:stretch/>
        </p:blipFill>
        <p:spPr>
          <a:xfrm>
            <a:off x="7854110" y="1592356"/>
            <a:ext cx="2657475" cy="3857625"/>
          </a:xfrm>
          <a:prstGeom prst="rect">
            <a:avLst/>
          </a:prstGeom>
          <a:noFill/>
          <a:ln cap="flat" cmpd="sng" w="57150">
            <a:solidFill>
              <a:schemeClr val="dk1"/>
            </a:solidFill>
            <a:prstDash val="solid"/>
            <a:miter lim="8000"/>
            <a:headEnd len="sm" w="sm" type="none"/>
            <a:tailEnd len="sm" w="sm" type="none"/>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7" name="Shape 647"/>
        <p:cNvGrpSpPr/>
        <p:nvPr/>
      </p:nvGrpSpPr>
      <p:grpSpPr>
        <a:xfrm>
          <a:off x="0" y="0"/>
          <a:ext cx="0" cy="0"/>
          <a:chOff x="0" y="0"/>
          <a:chExt cx="0" cy="0"/>
        </a:xfrm>
      </p:grpSpPr>
      <p:sp>
        <p:nvSpPr>
          <p:cNvPr id="648" name="Google Shape;648;p61"/>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Procedure steps :</a:t>
            </a:r>
            <a:endParaRPr/>
          </a:p>
        </p:txBody>
      </p:sp>
      <p:sp>
        <p:nvSpPr>
          <p:cNvPr id="649" name="Google Shape;649;p61"/>
          <p:cNvSpPr txBox="1"/>
          <p:nvPr>
            <p:ph idx="1" type="body"/>
          </p:nvPr>
        </p:nvSpPr>
        <p:spPr>
          <a:xfrm>
            <a:off x="219636" y="1127464"/>
            <a:ext cx="7230035" cy="5959137"/>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800"/>
              <a:buChar char="❖"/>
            </a:pPr>
            <a:r>
              <a:rPr lang="en-US"/>
              <a:t>Should be applied under full aseptic conditions.</a:t>
            </a:r>
            <a:endParaRPr/>
          </a:p>
          <a:p>
            <a:pPr indent="-228600" lvl="0" marL="228600" rtl="0" algn="l">
              <a:lnSpc>
                <a:spcPct val="90000"/>
              </a:lnSpc>
              <a:spcBef>
                <a:spcPts val="1000"/>
              </a:spcBef>
              <a:spcAft>
                <a:spcPts val="0"/>
              </a:spcAft>
              <a:buClr>
                <a:srgbClr val="45515E"/>
              </a:buClr>
              <a:buSzPts val="2800"/>
              <a:buFont typeface="Arial"/>
              <a:buChar char="•"/>
            </a:pPr>
            <a:r>
              <a:rPr lang="en-US"/>
              <a:t>Gently part the labia using your left hand.</a:t>
            </a:r>
            <a:endParaRPr/>
          </a:p>
          <a:p>
            <a:pPr indent="-228600" lvl="0" marL="228600" rtl="0" algn="l">
              <a:lnSpc>
                <a:spcPct val="90000"/>
              </a:lnSpc>
              <a:spcBef>
                <a:spcPts val="1000"/>
              </a:spcBef>
              <a:spcAft>
                <a:spcPts val="0"/>
              </a:spcAft>
              <a:buClr>
                <a:srgbClr val="45515E"/>
              </a:buClr>
              <a:buSzPts val="2800"/>
              <a:buFont typeface="Arial"/>
              <a:buChar char="•"/>
            </a:pPr>
            <a:r>
              <a:rPr lang="en-US"/>
              <a:t>With your right hand gently insert a lightly lubricated** bivalve speculum with the blades </a:t>
            </a:r>
            <a:r>
              <a:rPr b="1" lang="en-US"/>
              <a:t>vertical</a:t>
            </a:r>
            <a:r>
              <a:rPr lang="en-US"/>
              <a:t>, fully into the vagina.</a:t>
            </a:r>
            <a:endParaRPr/>
          </a:p>
          <a:p>
            <a:pPr indent="-228600" lvl="0" marL="228600" rtl="0" algn="l">
              <a:lnSpc>
                <a:spcPct val="90000"/>
              </a:lnSpc>
              <a:spcBef>
                <a:spcPts val="1000"/>
              </a:spcBef>
              <a:spcAft>
                <a:spcPts val="0"/>
              </a:spcAft>
              <a:buClr>
                <a:srgbClr val="45515E"/>
              </a:buClr>
              <a:buSzPts val="2800"/>
              <a:buFont typeface="Arial"/>
              <a:buChar char="•"/>
            </a:pPr>
            <a:r>
              <a:rPr lang="en-US"/>
              <a:t>Rotating the speculum 90 degree so that the handles point anteriorly and the blades are now horizontal ,Slowly open the blades and see the </a:t>
            </a:r>
            <a:r>
              <a:rPr b="1" lang="en-US"/>
              <a:t>cervix</a:t>
            </a:r>
            <a:r>
              <a:rPr lang="en-US"/>
              <a:t> between them, Note any discharge or vaginal or cervical abnormalities .</a:t>
            </a:r>
            <a:endParaRPr/>
          </a:p>
          <a:p>
            <a:pPr indent="-228600" lvl="0" marL="228600" rtl="0" algn="l">
              <a:lnSpc>
                <a:spcPct val="90000"/>
              </a:lnSpc>
              <a:spcBef>
                <a:spcPts val="1000"/>
              </a:spcBef>
              <a:spcAft>
                <a:spcPts val="0"/>
              </a:spcAft>
              <a:buClr>
                <a:srgbClr val="45515E"/>
              </a:buClr>
              <a:buSzPts val="2800"/>
              <a:buFont typeface="Arial"/>
              <a:buChar char="•"/>
            </a:pPr>
            <a:r>
              <a:rPr lang="en-US"/>
              <a:t>In this tool we can examine both the </a:t>
            </a:r>
            <a:r>
              <a:rPr b="1" lang="en-US"/>
              <a:t>cervix and the lateral vaginal walls.</a:t>
            </a:r>
            <a:endParaRPr/>
          </a:p>
          <a:p>
            <a:pPr indent="-50800" lvl="0" marL="228600" rtl="0" algn="l">
              <a:lnSpc>
                <a:spcPct val="90000"/>
              </a:lnSpc>
              <a:spcBef>
                <a:spcPts val="1000"/>
              </a:spcBef>
              <a:spcAft>
                <a:spcPts val="0"/>
              </a:spcAft>
              <a:buClr>
                <a:srgbClr val="45515E"/>
              </a:buClr>
              <a:buSzPts val="2800"/>
              <a:buNone/>
            </a:pPr>
            <a:r>
              <a:t/>
            </a:r>
            <a:endParaRPr/>
          </a:p>
        </p:txBody>
      </p:sp>
      <p:pic>
        <p:nvPicPr>
          <p:cNvPr id="650" name="Google Shape;650;p61"/>
          <p:cNvPicPr preferRelativeResize="0"/>
          <p:nvPr/>
        </p:nvPicPr>
        <p:blipFill rotWithShape="1">
          <a:blip r:embed="rId3">
            <a:alphaModFix/>
          </a:blip>
          <a:srcRect b="0" l="0" r="0" t="0"/>
          <a:stretch/>
        </p:blipFill>
        <p:spPr>
          <a:xfrm>
            <a:off x="7762408" y="1237130"/>
            <a:ext cx="4000500" cy="2201863"/>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pic>
        <p:nvPicPr>
          <p:cNvPr id="651" name="Google Shape;651;p61"/>
          <p:cNvPicPr preferRelativeResize="0"/>
          <p:nvPr/>
        </p:nvPicPr>
        <p:blipFill rotWithShape="1">
          <a:blip r:embed="rId4">
            <a:alphaModFix/>
          </a:blip>
          <a:srcRect b="0" l="0" r="0" t="0"/>
          <a:stretch/>
        </p:blipFill>
        <p:spPr>
          <a:xfrm>
            <a:off x="7771933" y="3716946"/>
            <a:ext cx="3990975" cy="2357438"/>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sp>
        <p:nvSpPr>
          <p:cNvPr id="652" name="Google Shape;652;p61"/>
          <p:cNvSpPr/>
          <p:nvPr/>
        </p:nvSpPr>
        <p:spPr>
          <a:xfrm>
            <a:off x="6851277" y="2082567"/>
            <a:ext cx="1196788" cy="510988"/>
          </a:xfrm>
          <a:prstGeom prst="rightArrow">
            <a:avLst>
              <a:gd fmla="val 50000" name="adj1"/>
              <a:gd fmla="val 50000" name="adj2"/>
            </a:avLst>
          </a:prstGeom>
          <a:solidFill>
            <a:srgbClr val="00206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53" name="Google Shape;653;p61"/>
          <p:cNvSpPr/>
          <p:nvPr/>
        </p:nvSpPr>
        <p:spPr>
          <a:xfrm>
            <a:off x="6851277" y="4189699"/>
            <a:ext cx="1196788" cy="510988"/>
          </a:xfrm>
          <a:prstGeom prst="rightArrow">
            <a:avLst>
              <a:gd fmla="val 50000" name="adj1"/>
              <a:gd fmla="val 50000" name="adj2"/>
            </a:avLst>
          </a:prstGeom>
          <a:solidFill>
            <a:srgbClr val="00206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sp>
        <p:nvSpPr>
          <p:cNvPr id="658" name="Google Shape;658;p62"/>
          <p:cNvSpPr txBox="1"/>
          <p:nvPr>
            <p:ph type="title"/>
          </p:nvPr>
        </p:nvSpPr>
        <p:spPr>
          <a:xfrm>
            <a:off x="273424" y="270995"/>
            <a:ext cx="11250706"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Indications and uses :</a:t>
            </a:r>
            <a:endParaRPr/>
          </a:p>
        </p:txBody>
      </p:sp>
      <p:sp>
        <p:nvSpPr>
          <p:cNvPr id="659" name="Google Shape;659;p62"/>
          <p:cNvSpPr txBox="1"/>
          <p:nvPr>
            <p:ph idx="1" type="body"/>
          </p:nvPr>
        </p:nvSpPr>
        <p:spPr>
          <a:xfrm>
            <a:off x="838200" y="1305026"/>
            <a:ext cx="10515600" cy="4871938"/>
          </a:xfrm>
          <a:prstGeom prst="rect">
            <a:avLst/>
          </a:prstGeom>
          <a:noFill/>
          <a:ln>
            <a:noFill/>
          </a:ln>
        </p:spPr>
        <p:txBody>
          <a:bodyPr anchorCtr="0" anchor="t" bIns="45700" lIns="91425" spcFirstLastPara="1" rIns="91425" wrap="square" tIns="45700">
            <a:normAutofit fontScale="92500" lnSpcReduction="10000"/>
          </a:bodyPr>
          <a:lstStyle/>
          <a:p>
            <a:pPr indent="-228600" lvl="0" marL="228600" rtl="0" algn="l">
              <a:lnSpc>
                <a:spcPct val="90000"/>
              </a:lnSpc>
              <a:spcBef>
                <a:spcPts val="0"/>
              </a:spcBef>
              <a:spcAft>
                <a:spcPts val="0"/>
              </a:spcAft>
              <a:buClr>
                <a:srgbClr val="45515E"/>
              </a:buClr>
              <a:buSzPct val="100000"/>
              <a:buFont typeface="Arial"/>
              <a:buChar char="•"/>
            </a:pPr>
            <a:r>
              <a:rPr lang="en-US"/>
              <a:t>To perform a cervical smear.</a:t>
            </a:r>
            <a:endParaRPr/>
          </a:p>
          <a:p>
            <a:pPr indent="-228600" lvl="0" marL="228600" rtl="0" algn="l">
              <a:lnSpc>
                <a:spcPct val="90000"/>
              </a:lnSpc>
              <a:spcBef>
                <a:spcPts val="1000"/>
              </a:spcBef>
              <a:spcAft>
                <a:spcPts val="0"/>
              </a:spcAft>
              <a:buClr>
                <a:srgbClr val="45515E"/>
              </a:buClr>
              <a:buSzPct val="100000"/>
              <a:buFont typeface="Arial"/>
              <a:buChar char="•"/>
            </a:pPr>
            <a:r>
              <a:rPr lang="en-US"/>
              <a:t>To inspect the cervix for any lacerations or polyps.</a:t>
            </a:r>
            <a:endParaRPr/>
          </a:p>
          <a:p>
            <a:pPr indent="-228600" lvl="0" marL="228600" rtl="0" algn="l">
              <a:lnSpc>
                <a:spcPct val="90000"/>
              </a:lnSpc>
              <a:spcBef>
                <a:spcPts val="1000"/>
              </a:spcBef>
              <a:spcAft>
                <a:spcPts val="0"/>
              </a:spcAft>
              <a:buClr>
                <a:srgbClr val="45515E"/>
              </a:buClr>
              <a:buSzPct val="100000"/>
              <a:buFont typeface="Arial"/>
              <a:buChar char="•"/>
            </a:pPr>
            <a:r>
              <a:rPr lang="en-US"/>
              <a:t>To examine for vaginal discharge. </a:t>
            </a:r>
            <a:endParaRPr/>
          </a:p>
          <a:p>
            <a:pPr indent="-228600" lvl="0" marL="228600" rtl="0" algn="l">
              <a:lnSpc>
                <a:spcPct val="90000"/>
              </a:lnSpc>
              <a:spcBef>
                <a:spcPts val="1000"/>
              </a:spcBef>
              <a:spcAft>
                <a:spcPts val="0"/>
              </a:spcAft>
              <a:buClr>
                <a:srgbClr val="45515E"/>
              </a:buClr>
              <a:buSzPct val="100000"/>
              <a:buFont typeface="Arial"/>
              <a:buChar char="•"/>
            </a:pPr>
            <a:r>
              <a:rPr lang="en-US"/>
              <a:t>To examine for vaginal bleeding .</a:t>
            </a:r>
            <a:endParaRPr/>
          </a:p>
          <a:p>
            <a:pPr indent="-228600" lvl="0" marL="228600" rtl="0" algn="l">
              <a:lnSpc>
                <a:spcPct val="90000"/>
              </a:lnSpc>
              <a:spcBef>
                <a:spcPts val="1000"/>
              </a:spcBef>
              <a:spcAft>
                <a:spcPts val="0"/>
              </a:spcAft>
              <a:buClr>
                <a:srgbClr val="45515E"/>
              </a:buClr>
              <a:buSzPct val="100000"/>
              <a:buFont typeface="Arial"/>
              <a:buChar char="•"/>
            </a:pPr>
            <a:r>
              <a:rPr lang="en-US"/>
              <a:t>Apical vaginal prolapse</a:t>
            </a:r>
            <a:endParaRPr/>
          </a:p>
          <a:p>
            <a:pPr indent="-228600" lvl="0" marL="228600" rtl="0" algn="l">
              <a:lnSpc>
                <a:spcPct val="90000"/>
              </a:lnSpc>
              <a:spcBef>
                <a:spcPts val="1000"/>
              </a:spcBef>
              <a:spcAft>
                <a:spcPts val="0"/>
              </a:spcAft>
              <a:buClr>
                <a:srgbClr val="45515E"/>
              </a:buClr>
              <a:buSzPct val="100000"/>
              <a:buFont typeface="Arial"/>
              <a:buChar char="•"/>
            </a:pPr>
            <a:r>
              <a:rPr lang="en-US"/>
              <a:t>To take a high vaginal swab or endocervical swab for culture </a:t>
            </a:r>
            <a:endParaRPr/>
          </a:p>
          <a:p>
            <a:pPr indent="-228600" lvl="0" marL="228600" rtl="0" algn="l">
              <a:lnSpc>
                <a:spcPct val="90000"/>
              </a:lnSpc>
              <a:spcBef>
                <a:spcPts val="1000"/>
              </a:spcBef>
              <a:spcAft>
                <a:spcPts val="0"/>
              </a:spcAft>
              <a:buClr>
                <a:srgbClr val="45515E"/>
              </a:buClr>
              <a:buSzPct val="100000"/>
              <a:buFont typeface="Arial"/>
              <a:buChar char="•"/>
            </a:pPr>
            <a:r>
              <a:rPr lang="en-US"/>
              <a:t>To insert, remove and follow up of IUD .</a:t>
            </a:r>
            <a:endParaRPr/>
          </a:p>
          <a:p>
            <a:pPr indent="-228600" lvl="0" marL="228600" rtl="0" algn="l">
              <a:lnSpc>
                <a:spcPct val="90000"/>
              </a:lnSpc>
              <a:spcBef>
                <a:spcPts val="1000"/>
              </a:spcBef>
              <a:spcAft>
                <a:spcPts val="0"/>
              </a:spcAft>
              <a:buClr>
                <a:srgbClr val="45515E"/>
              </a:buClr>
              <a:buSzPct val="100000"/>
              <a:buFont typeface="Arial"/>
              <a:buChar char="•"/>
            </a:pPr>
            <a:r>
              <a:rPr lang="en-US"/>
              <a:t>To conﬁrm potential rupture of membranes.</a:t>
            </a:r>
            <a:endParaRPr/>
          </a:p>
          <a:p>
            <a:pPr indent="-228600" lvl="0" marL="228600" rtl="0" algn="l">
              <a:lnSpc>
                <a:spcPct val="90000"/>
              </a:lnSpc>
              <a:spcBef>
                <a:spcPts val="1000"/>
              </a:spcBef>
              <a:spcAft>
                <a:spcPts val="0"/>
              </a:spcAft>
              <a:buClr>
                <a:srgbClr val="45515E"/>
              </a:buClr>
              <a:buSzPct val="100000"/>
              <a:buFont typeface="Arial"/>
              <a:buChar char="•"/>
            </a:pPr>
            <a:r>
              <a:rPr lang="en-US"/>
              <a:t>For doing hysterosalpingogram HSG</a:t>
            </a:r>
            <a:endParaRPr/>
          </a:p>
          <a:p>
            <a:pPr indent="-228600" lvl="0" marL="228600" rtl="0" algn="l">
              <a:lnSpc>
                <a:spcPct val="90000"/>
              </a:lnSpc>
              <a:spcBef>
                <a:spcPts val="1000"/>
              </a:spcBef>
              <a:spcAft>
                <a:spcPts val="0"/>
              </a:spcAft>
              <a:buClr>
                <a:srgbClr val="45515E"/>
              </a:buClr>
              <a:buSzPct val="100000"/>
              <a:buFont typeface="Arial"/>
              <a:buChar char="•"/>
            </a:pPr>
            <a:r>
              <a:rPr lang="en-US"/>
              <a:t>For embryo transfer in case of “IVF” </a:t>
            </a:r>
            <a:endParaRPr/>
          </a:p>
          <a:p>
            <a:pPr indent="-228600" lvl="0" marL="228600" rtl="0" algn="l">
              <a:lnSpc>
                <a:spcPct val="90000"/>
              </a:lnSpc>
              <a:spcBef>
                <a:spcPts val="1000"/>
              </a:spcBef>
              <a:spcAft>
                <a:spcPts val="0"/>
              </a:spcAft>
              <a:buClr>
                <a:srgbClr val="45515E"/>
              </a:buClr>
              <a:buSzPct val="100000"/>
              <a:buFont typeface="Arial"/>
              <a:buChar char="•"/>
            </a:pPr>
            <a:r>
              <a:rPr lang="en-US"/>
              <a:t>For Office hysteroscope </a:t>
            </a:r>
            <a:endParaRPr/>
          </a:p>
          <a:p>
            <a:pPr indent="-64135" lvl="0" marL="228600" rtl="0" algn="l">
              <a:lnSpc>
                <a:spcPct val="90000"/>
              </a:lnSpc>
              <a:spcBef>
                <a:spcPts val="1000"/>
              </a:spcBef>
              <a:spcAft>
                <a:spcPts val="0"/>
              </a:spcAft>
              <a:buClr>
                <a:srgbClr val="45515E"/>
              </a:buClr>
              <a:buSzPct val="100000"/>
              <a:buFont typeface="Arial"/>
              <a:buNone/>
            </a:pPr>
            <a:r>
              <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4" name="Shape 664"/>
        <p:cNvGrpSpPr/>
        <p:nvPr/>
      </p:nvGrpSpPr>
      <p:grpSpPr>
        <a:xfrm>
          <a:off x="0" y="0"/>
          <a:ext cx="0" cy="0"/>
          <a:chOff x="0" y="0"/>
          <a:chExt cx="0" cy="0"/>
        </a:xfrm>
      </p:grpSpPr>
      <p:sp>
        <p:nvSpPr>
          <p:cNvPr id="665" name="Google Shape;665;p63"/>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Mini-0SCE</a:t>
            </a:r>
            <a:endParaRPr/>
          </a:p>
        </p:txBody>
      </p:sp>
      <p:pic>
        <p:nvPicPr>
          <p:cNvPr id="666" name="Google Shape;666;p63"/>
          <p:cNvPicPr preferRelativeResize="0"/>
          <p:nvPr>
            <p:ph idx="1" type="body"/>
          </p:nvPr>
        </p:nvPicPr>
        <p:blipFill rotWithShape="1">
          <a:blip r:embed="rId3">
            <a:alphaModFix/>
          </a:blip>
          <a:srcRect b="0" l="0" r="0" t="0"/>
          <a:stretch/>
        </p:blipFill>
        <p:spPr>
          <a:xfrm>
            <a:off x="6562725" y="1821196"/>
            <a:ext cx="4791075" cy="4857750"/>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pic>
        <p:nvPicPr>
          <p:cNvPr id="667" name="Google Shape;667;p63"/>
          <p:cNvPicPr preferRelativeResize="0"/>
          <p:nvPr/>
        </p:nvPicPr>
        <p:blipFill rotWithShape="1">
          <a:blip r:embed="rId4">
            <a:alphaModFix/>
          </a:blip>
          <a:srcRect b="0" l="0" r="0" t="0"/>
          <a:stretch/>
        </p:blipFill>
        <p:spPr>
          <a:xfrm>
            <a:off x="337846" y="3530933"/>
            <a:ext cx="6061075" cy="3148013"/>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pic>
        <p:nvPicPr>
          <p:cNvPr id="668" name="Google Shape;668;p63"/>
          <p:cNvPicPr preferRelativeResize="0"/>
          <p:nvPr/>
        </p:nvPicPr>
        <p:blipFill rotWithShape="1">
          <a:blip r:embed="rId5">
            <a:alphaModFix/>
          </a:blip>
          <a:srcRect b="0" l="0" r="0" t="0"/>
          <a:stretch/>
        </p:blipFill>
        <p:spPr>
          <a:xfrm>
            <a:off x="337846" y="1380098"/>
            <a:ext cx="6061075" cy="1927878"/>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sp>
        <p:nvSpPr>
          <p:cNvPr id="669" name="Google Shape;669;p63"/>
          <p:cNvSpPr txBox="1"/>
          <p:nvPr/>
        </p:nvSpPr>
        <p:spPr>
          <a:xfrm>
            <a:off x="6578133" y="1243497"/>
            <a:ext cx="2380129"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1F3864"/>
                </a:solidFill>
                <a:latin typeface="Calibri"/>
                <a:ea typeface="Calibri"/>
                <a:cs typeface="Calibri"/>
                <a:sym typeface="Calibri"/>
              </a:rPr>
              <a:t>Answer:</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sp>
        <p:nvSpPr>
          <p:cNvPr id="674" name="Google Shape;674;p64"/>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Uterine Sound</a:t>
            </a:r>
            <a:endParaRPr/>
          </a:p>
        </p:txBody>
      </p:sp>
      <p:sp>
        <p:nvSpPr>
          <p:cNvPr id="675" name="Google Shape;675;p64"/>
          <p:cNvSpPr txBox="1"/>
          <p:nvPr>
            <p:ph idx="1" type="body"/>
          </p:nvPr>
        </p:nvSpPr>
        <p:spPr>
          <a:xfrm>
            <a:off x="528917" y="1477711"/>
            <a:ext cx="6315636" cy="4871938"/>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rgbClr val="45515E"/>
              </a:buClr>
              <a:buSzPts val="2800"/>
              <a:buChar char="❖"/>
            </a:pPr>
            <a:r>
              <a:rPr b="1" lang="en-US"/>
              <a:t>To examine the uterine size “non pregnant uterus” before </a:t>
            </a:r>
            <a:r>
              <a:rPr lang="en-US"/>
              <a:t>:</a:t>
            </a:r>
            <a:endParaRPr/>
          </a:p>
          <a:p>
            <a:pPr indent="-228600" lvl="0" marL="228600" rtl="0" algn="l">
              <a:lnSpc>
                <a:spcPct val="90000"/>
              </a:lnSpc>
              <a:spcBef>
                <a:spcPts val="1000"/>
              </a:spcBef>
              <a:spcAft>
                <a:spcPts val="0"/>
              </a:spcAft>
              <a:buClr>
                <a:srgbClr val="45515E"/>
              </a:buClr>
              <a:buSzPts val="2800"/>
              <a:buFont typeface="Arial"/>
              <a:buChar char="•"/>
            </a:pPr>
            <a:r>
              <a:rPr lang="en-US"/>
              <a:t>D&amp;C</a:t>
            </a:r>
            <a:endParaRPr/>
          </a:p>
          <a:p>
            <a:pPr indent="-228600" lvl="0" marL="228600" rtl="0" algn="l">
              <a:lnSpc>
                <a:spcPct val="90000"/>
              </a:lnSpc>
              <a:spcBef>
                <a:spcPts val="1000"/>
              </a:spcBef>
              <a:spcAft>
                <a:spcPts val="0"/>
              </a:spcAft>
              <a:buClr>
                <a:srgbClr val="45515E"/>
              </a:buClr>
              <a:buSzPts val="2800"/>
              <a:buFont typeface="Arial"/>
              <a:buChar char="•"/>
            </a:pPr>
            <a:r>
              <a:rPr lang="en-US"/>
              <a:t>IUD insertion  </a:t>
            </a:r>
            <a:endParaRPr/>
          </a:p>
          <a:p>
            <a:pPr indent="-228600" lvl="0" marL="228600" rtl="0" algn="l">
              <a:lnSpc>
                <a:spcPct val="90000"/>
              </a:lnSpc>
              <a:spcBef>
                <a:spcPts val="1000"/>
              </a:spcBef>
              <a:spcAft>
                <a:spcPts val="0"/>
              </a:spcAft>
              <a:buClr>
                <a:srgbClr val="45515E"/>
              </a:buClr>
              <a:buSzPts val="2800"/>
              <a:buFont typeface="Arial"/>
              <a:buChar char="•"/>
            </a:pPr>
            <a:r>
              <a:rPr lang="en-US"/>
              <a:t>Taking endometrial biopsy </a:t>
            </a:r>
            <a:endParaRPr/>
          </a:p>
          <a:p>
            <a:pPr indent="-228600" lvl="0" marL="228600" rtl="0" algn="l">
              <a:lnSpc>
                <a:spcPct val="90000"/>
              </a:lnSpc>
              <a:spcBef>
                <a:spcPts val="1000"/>
              </a:spcBef>
              <a:spcAft>
                <a:spcPts val="0"/>
              </a:spcAft>
              <a:buClr>
                <a:srgbClr val="45515E"/>
              </a:buClr>
              <a:buSzPts val="2800"/>
              <a:buChar char="❖"/>
            </a:pPr>
            <a:r>
              <a:rPr lang="en-US"/>
              <a:t>The insertion  Depends on the </a:t>
            </a:r>
            <a:r>
              <a:rPr lang="en-US" u="sng"/>
              <a:t>bimanual examination </a:t>
            </a:r>
            <a:r>
              <a:rPr lang="en-US"/>
              <a:t>“</a:t>
            </a:r>
            <a:r>
              <a:rPr lang="en-US" u="sng"/>
              <a:t>direction of the uterus</a:t>
            </a:r>
            <a:r>
              <a:rPr lang="en-US"/>
              <a:t>” to avoid perforation.</a:t>
            </a:r>
            <a:endParaRPr/>
          </a:p>
          <a:p>
            <a:pPr indent="-228600" lvl="0" marL="228600" rtl="0" algn="l">
              <a:lnSpc>
                <a:spcPct val="90000"/>
              </a:lnSpc>
              <a:spcBef>
                <a:spcPts val="1000"/>
              </a:spcBef>
              <a:spcAft>
                <a:spcPts val="0"/>
              </a:spcAft>
              <a:buClr>
                <a:srgbClr val="45515E"/>
              </a:buClr>
              <a:buSzPts val="2800"/>
              <a:buFont typeface="Arial"/>
              <a:buChar char="•"/>
            </a:pPr>
            <a:r>
              <a:rPr b="1" lang="en-US"/>
              <a:t>Complications with wrong use </a:t>
            </a:r>
            <a:r>
              <a:rPr lang="en-US"/>
              <a:t>: perforation and bleeding (see the complaications slides ) </a:t>
            </a:r>
            <a:endParaRPr/>
          </a:p>
        </p:txBody>
      </p:sp>
      <p:pic>
        <p:nvPicPr>
          <p:cNvPr descr="نتيجة بحث الصور عن ‪uterine sound‬‏" id="676" name="Google Shape;676;p64"/>
          <p:cNvPicPr preferRelativeResize="0"/>
          <p:nvPr/>
        </p:nvPicPr>
        <p:blipFill rotWithShape="1">
          <a:blip r:embed="rId3">
            <a:alphaModFix/>
          </a:blip>
          <a:srcRect b="0" l="0" r="0" t="0"/>
          <a:stretch/>
        </p:blipFill>
        <p:spPr>
          <a:xfrm>
            <a:off x="7364319" y="1477711"/>
            <a:ext cx="3643313" cy="4392097"/>
          </a:xfrm>
          <a:prstGeom prst="rect">
            <a:avLst/>
          </a:prstGeom>
          <a:noFill/>
          <a:ln cap="flat" cmpd="sng" w="57150">
            <a:solidFill>
              <a:schemeClr val="dk1"/>
            </a:solidFill>
            <a:prstDash val="solid"/>
            <a:miter lim="8000"/>
            <a:headEnd len="sm" w="sm" type="none"/>
            <a:tailEnd len="sm" w="sm" type="none"/>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0" name="Shape 680"/>
        <p:cNvGrpSpPr/>
        <p:nvPr/>
      </p:nvGrpSpPr>
      <p:grpSpPr>
        <a:xfrm>
          <a:off x="0" y="0"/>
          <a:ext cx="0" cy="0"/>
          <a:chOff x="0" y="0"/>
          <a:chExt cx="0" cy="0"/>
        </a:xfrm>
      </p:grpSpPr>
      <p:sp>
        <p:nvSpPr>
          <p:cNvPr id="681" name="Google Shape;681;p65"/>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Hegar’s dilator </a:t>
            </a:r>
            <a:endParaRPr/>
          </a:p>
        </p:txBody>
      </p:sp>
      <p:sp>
        <p:nvSpPr>
          <p:cNvPr id="682" name="Google Shape;682;p65"/>
          <p:cNvSpPr txBox="1"/>
          <p:nvPr>
            <p:ph idx="1" type="body"/>
          </p:nvPr>
        </p:nvSpPr>
        <p:spPr>
          <a:xfrm>
            <a:off x="381000" y="1181913"/>
            <a:ext cx="5280859" cy="487193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45515E"/>
              </a:buClr>
              <a:buSzPts val="2800"/>
              <a:buFont typeface="Arial"/>
              <a:buChar char="•"/>
            </a:pPr>
            <a:r>
              <a:rPr lang="en-US"/>
              <a:t> All  dilators used to induce cervical dilation </a:t>
            </a:r>
            <a:r>
              <a:rPr b="1" lang="en-US" u="sng"/>
              <a:t>in order </a:t>
            </a:r>
            <a:r>
              <a:rPr lang="en-US"/>
              <a:t>to gain entry to the interior of the uterus.</a:t>
            </a:r>
            <a:endParaRPr/>
          </a:p>
          <a:p>
            <a:pPr indent="-228600" lvl="0" marL="228600" rtl="0" algn="l">
              <a:lnSpc>
                <a:spcPct val="90000"/>
              </a:lnSpc>
              <a:spcBef>
                <a:spcPts val="1000"/>
              </a:spcBef>
              <a:spcAft>
                <a:spcPts val="0"/>
              </a:spcAft>
              <a:buClr>
                <a:srgbClr val="45515E"/>
              </a:buClr>
              <a:buSzPts val="2800"/>
              <a:buFont typeface="Arial"/>
              <a:buChar char="•"/>
            </a:pPr>
            <a:r>
              <a:rPr lang="en-US"/>
              <a:t>With various sizes , The degree of dilatation will depend on the next procedure .</a:t>
            </a:r>
            <a:endParaRPr/>
          </a:p>
          <a:p>
            <a:pPr indent="-228600" lvl="0" marL="228600" rtl="0" algn="l">
              <a:lnSpc>
                <a:spcPct val="90000"/>
              </a:lnSpc>
              <a:spcBef>
                <a:spcPts val="1000"/>
              </a:spcBef>
              <a:spcAft>
                <a:spcPts val="0"/>
              </a:spcAft>
              <a:buClr>
                <a:srgbClr val="45515E"/>
              </a:buClr>
              <a:buSzPts val="2800"/>
              <a:buFont typeface="Arial"/>
              <a:buChar char="•"/>
            </a:pPr>
            <a:r>
              <a:rPr lang="en-US"/>
              <a:t>Should be insert until it reaches the internal os “resistance” </a:t>
            </a:r>
            <a:endParaRPr/>
          </a:p>
          <a:p>
            <a:pPr indent="-228600" lvl="0" marL="228600" rtl="0" algn="l">
              <a:lnSpc>
                <a:spcPct val="90000"/>
              </a:lnSpc>
              <a:spcBef>
                <a:spcPts val="1000"/>
              </a:spcBef>
              <a:spcAft>
                <a:spcPts val="0"/>
              </a:spcAft>
              <a:buClr>
                <a:srgbClr val="45515E"/>
              </a:buClr>
              <a:buSzPts val="2800"/>
              <a:buFont typeface="Arial"/>
              <a:buChar char="•"/>
            </a:pPr>
            <a:r>
              <a:rPr lang="en-US"/>
              <a:t>One enters by one till we reached the desired dilatation . </a:t>
            </a:r>
            <a:endParaRPr/>
          </a:p>
        </p:txBody>
      </p:sp>
      <p:pic>
        <p:nvPicPr>
          <p:cNvPr id="683" name="Google Shape;683;p65"/>
          <p:cNvPicPr preferRelativeResize="0"/>
          <p:nvPr/>
        </p:nvPicPr>
        <p:blipFill rotWithShape="1">
          <a:blip r:embed="rId3">
            <a:alphaModFix/>
          </a:blip>
          <a:srcRect b="0" l="0" r="0" t="0"/>
          <a:stretch/>
        </p:blipFill>
        <p:spPr>
          <a:xfrm>
            <a:off x="5661859" y="1450354"/>
            <a:ext cx="6283612" cy="1131482"/>
          </a:xfrm>
          <a:prstGeom prst="rect">
            <a:avLst/>
          </a:prstGeom>
          <a:noFill/>
          <a:ln cap="flat" cmpd="sng" w="57150">
            <a:solidFill>
              <a:schemeClr val="dk1"/>
            </a:solidFill>
            <a:prstDash val="solid"/>
            <a:miter lim="8000"/>
            <a:headEnd len="sm" w="sm" type="none"/>
            <a:tailEnd len="sm" w="sm" type="none"/>
          </a:ln>
        </p:spPr>
      </p:pic>
      <p:pic>
        <p:nvPicPr>
          <p:cNvPr descr="نتيجة بحث الصور عن ‪hegar dilator‬‏" id="684" name="Google Shape;684;p65"/>
          <p:cNvPicPr preferRelativeResize="0"/>
          <p:nvPr/>
        </p:nvPicPr>
        <p:blipFill rotWithShape="1">
          <a:blip r:embed="rId4">
            <a:alphaModFix/>
          </a:blip>
          <a:srcRect b="0" l="0" r="0" t="0"/>
          <a:stretch/>
        </p:blipFill>
        <p:spPr>
          <a:xfrm>
            <a:off x="5986507" y="2850277"/>
            <a:ext cx="5634316" cy="3406677"/>
          </a:xfrm>
          <a:prstGeom prst="rect">
            <a:avLst/>
          </a:prstGeom>
          <a:noFill/>
          <a:ln cap="flat" cmpd="sng" w="9525">
            <a:solidFill>
              <a:schemeClr val="dk1"/>
            </a:solidFill>
            <a:prstDash val="solid"/>
            <a:miter lim="8000"/>
            <a:headEnd len="sm" w="sm" type="none"/>
            <a:tailEnd len="sm" w="sm" type="none"/>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8" name="Shape 688"/>
        <p:cNvGrpSpPr/>
        <p:nvPr/>
      </p:nvGrpSpPr>
      <p:grpSpPr>
        <a:xfrm>
          <a:off x="0" y="0"/>
          <a:ext cx="0" cy="0"/>
          <a:chOff x="0" y="0"/>
          <a:chExt cx="0" cy="0"/>
        </a:xfrm>
      </p:grpSpPr>
      <p:sp>
        <p:nvSpPr>
          <p:cNvPr id="689" name="Google Shape;689;p66"/>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It precede:</a:t>
            </a:r>
            <a:endParaRPr/>
          </a:p>
        </p:txBody>
      </p:sp>
      <p:sp>
        <p:nvSpPr>
          <p:cNvPr id="690" name="Google Shape;690;p66"/>
          <p:cNvSpPr txBox="1"/>
          <p:nvPr>
            <p:ph idx="1" type="body"/>
          </p:nvPr>
        </p:nvSpPr>
        <p:spPr>
          <a:xfrm>
            <a:off x="475131" y="1750826"/>
            <a:ext cx="5925670" cy="5959137"/>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800"/>
              <a:buFont typeface="Arial"/>
              <a:buChar char="•"/>
            </a:pPr>
            <a:r>
              <a:rPr lang="en-US"/>
              <a:t>Evacuation of product of conception after missed or incomplete miscarriage .</a:t>
            </a:r>
            <a:endParaRPr/>
          </a:p>
          <a:p>
            <a:pPr indent="-228600" lvl="0" marL="228600" rtl="0" algn="l">
              <a:lnSpc>
                <a:spcPct val="90000"/>
              </a:lnSpc>
              <a:spcBef>
                <a:spcPts val="1000"/>
              </a:spcBef>
              <a:spcAft>
                <a:spcPts val="0"/>
              </a:spcAft>
              <a:buClr>
                <a:srgbClr val="45515E"/>
              </a:buClr>
              <a:buSzPts val="2800"/>
              <a:buFont typeface="Arial"/>
              <a:buChar char="•"/>
            </a:pPr>
            <a:r>
              <a:rPr lang="en-US"/>
              <a:t>Endometrial biopsy.</a:t>
            </a:r>
            <a:endParaRPr/>
          </a:p>
          <a:p>
            <a:pPr indent="-228600" lvl="0" marL="228600" rtl="0" algn="l">
              <a:lnSpc>
                <a:spcPct val="90000"/>
              </a:lnSpc>
              <a:spcBef>
                <a:spcPts val="1000"/>
              </a:spcBef>
              <a:spcAft>
                <a:spcPts val="0"/>
              </a:spcAft>
              <a:buClr>
                <a:srgbClr val="45515E"/>
              </a:buClr>
              <a:buSzPts val="2800"/>
              <a:buFont typeface="Arial"/>
              <a:buChar char="•"/>
            </a:pPr>
            <a:r>
              <a:rPr lang="en-US"/>
              <a:t>Evacuation of molar pregnancy .</a:t>
            </a:r>
            <a:endParaRPr/>
          </a:p>
          <a:p>
            <a:pPr indent="-50800" lvl="0" marL="228600" rtl="0" algn="l">
              <a:lnSpc>
                <a:spcPct val="90000"/>
              </a:lnSpc>
              <a:spcBef>
                <a:spcPts val="1000"/>
              </a:spcBef>
              <a:spcAft>
                <a:spcPts val="0"/>
              </a:spcAft>
              <a:buClr>
                <a:srgbClr val="45515E"/>
              </a:buClr>
              <a:buSzPts val="2800"/>
              <a:buFont typeface="Arial"/>
              <a:buNone/>
            </a:pPr>
            <a:r>
              <a:t/>
            </a:r>
            <a:endParaRPr/>
          </a:p>
        </p:txBody>
      </p:sp>
      <p:pic>
        <p:nvPicPr>
          <p:cNvPr descr="نتيجة بحث الصور عن ‪hegar cervical dilator‬‏" id="691" name="Google Shape;691;p66"/>
          <p:cNvPicPr preferRelativeResize="0"/>
          <p:nvPr/>
        </p:nvPicPr>
        <p:blipFill rotWithShape="1">
          <a:blip r:embed="rId3">
            <a:alphaModFix/>
          </a:blip>
          <a:srcRect b="0" l="0" r="0" t="0"/>
          <a:stretch/>
        </p:blipFill>
        <p:spPr>
          <a:xfrm>
            <a:off x="6528642" y="1750826"/>
            <a:ext cx="5037137" cy="3419475"/>
          </a:xfrm>
          <a:prstGeom prst="rect">
            <a:avLst/>
          </a:prstGeom>
          <a:noFill/>
          <a:ln cap="flat" cmpd="sng" w="9525">
            <a:solidFill>
              <a:schemeClr val="dk1"/>
            </a:solidFill>
            <a:prstDash val="solid"/>
            <a:miter lim="8000"/>
            <a:headEnd len="sm" w="sm" type="none"/>
            <a:tailEnd len="sm" w="sm" type="none"/>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5" name="Shape 695"/>
        <p:cNvGrpSpPr/>
        <p:nvPr/>
      </p:nvGrpSpPr>
      <p:grpSpPr>
        <a:xfrm>
          <a:off x="0" y="0"/>
          <a:ext cx="0" cy="0"/>
          <a:chOff x="0" y="0"/>
          <a:chExt cx="0" cy="0"/>
        </a:xfrm>
      </p:grpSpPr>
      <p:sp>
        <p:nvSpPr>
          <p:cNvPr id="696" name="Google Shape;696;p67"/>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Vulsellum</a:t>
            </a:r>
            <a:endParaRPr/>
          </a:p>
        </p:txBody>
      </p:sp>
      <p:sp>
        <p:nvSpPr>
          <p:cNvPr id="697" name="Google Shape;697;p67"/>
          <p:cNvSpPr txBox="1"/>
          <p:nvPr>
            <p:ph idx="1" type="body"/>
          </p:nvPr>
        </p:nvSpPr>
        <p:spPr>
          <a:xfrm>
            <a:off x="219635" y="1426049"/>
            <a:ext cx="3922059" cy="48719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800"/>
              <a:buChar char="❖"/>
            </a:pPr>
            <a:r>
              <a:rPr lang="en-US"/>
              <a:t>It used to catch the anterior lip’s of the cervix “</a:t>
            </a:r>
            <a:r>
              <a:rPr lang="en-US" u="sng"/>
              <a:t>fixation</a:t>
            </a:r>
            <a:r>
              <a:rPr lang="en-US"/>
              <a:t>” of the uterus as its mobile in nature  .</a:t>
            </a:r>
            <a:endParaRPr/>
          </a:p>
          <a:p>
            <a:pPr indent="-50800" lvl="0" marL="228600" rtl="0" algn="l">
              <a:lnSpc>
                <a:spcPct val="90000"/>
              </a:lnSpc>
              <a:spcBef>
                <a:spcPts val="1000"/>
              </a:spcBef>
              <a:spcAft>
                <a:spcPts val="0"/>
              </a:spcAft>
              <a:buClr>
                <a:srgbClr val="45515E"/>
              </a:buClr>
              <a:buSzPts val="2800"/>
              <a:buNone/>
            </a:pPr>
            <a:r>
              <a:t/>
            </a:r>
            <a:endParaRPr/>
          </a:p>
        </p:txBody>
      </p:sp>
      <p:pic>
        <p:nvPicPr>
          <p:cNvPr id="698" name="Google Shape;698;p67"/>
          <p:cNvPicPr preferRelativeResize="0"/>
          <p:nvPr/>
        </p:nvPicPr>
        <p:blipFill rotWithShape="1">
          <a:blip r:embed="rId3">
            <a:alphaModFix/>
          </a:blip>
          <a:srcRect b="0" l="0" r="0" t="0"/>
          <a:stretch/>
        </p:blipFill>
        <p:spPr>
          <a:xfrm>
            <a:off x="4871477" y="1266201"/>
            <a:ext cx="6482323" cy="2162799"/>
          </a:xfrm>
          <a:prstGeom prst="rect">
            <a:avLst/>
          </a:prstGeom>
          <a:noFill/>
          <a:ln cap="flat" cmpd="sng" w="38100">
            <a:solidFill>
              <a:schemeClr val="dk1"/>
            </a:solidFill>
            <a:prstDash val="solid"/>
            <a:miter lim="8000"/>
            <a:headEnd len="sm" w="sm" type="none"/>
            <a:tailEnd len="sm" w="sm" type="none"/>
          </a:ln>
        </p:spPr>
      </p:pic>
      <p:pic>
        <p:nvPicPr>
          <p:cNvPr descr="نتيجة بحث الصور عن ‪Vulsellum‬‏" id="699" name="Google Shape;699;p67"/>
          <p:cNvPicPr preferRelativeResize="0"/>
          <p:nvPr/>
        </p:nvPicPr>
        <p:blipFill rotWithShape="1">
          <a:blip r:embed="rId4">
            <a:alphaModFix/>
          </a:blip>
          <a:srcRect b="0" l="0" r="0" t="0"/>
          <a:stretch/>
        </p:blipFill>
        <p:spPr>
          <a:xfrm>
            <a:off x="1852286" y="3567622"/>
            <a:ext cx="2654300" cy="3028950"/>
          </a:xfrm>
          <a:prstGeom prst="rect">
            <a:avLst/>
          </a:prstGeom>
          <a:noFill/>
          <a:ln cap="flat" cmpd="sng" w="9525">
            <a:solidFill>
              <a:schemeClr val="dk1"/>
            </a:solidFill>
            <a:prstDash val="solid"/>
            <a:miter lim="8000"/>
            <a:headEnd len="sm" w="sm" type="none"/>
            <a:tailEnd len="sm" w="sm" type="none"/>
          </a:ln>
        </p:spPr>
      </p:pic>
      <p:pic>
        <p:nvPicPr>
          <p:cNvPr descr="نتيجة بحث الصور عن ‪tenaculum placement on cervix‬‏" id="700" name="Google Shape;700;p67"/>
          <p:cNvPicPr preferRelativeResize="0"/>
          <p:nvPr/>
        </p:nvPicPr>
        <p:blipFill rotWithShape="1">
          <a:blip r:embed="rId5">
            <a:alphaModFix/>
          </a:blip>
          <a:srcRect b="0" l="0" r="0" t="0"/>
          <a:stretch/>
        </p:blipFill>
        <p:spPr>
          <a:xfrm>
            <a:off x="4871477" y="3567737"/>
            <a:ext cx="6482323" cy="2947516"/>
          </a:xfrm>
          <a:prstGeom prst="rect">
            <a:avLst/>
          </a:prstGeom>
          <a:noFill/>
          <a:ln cap="flat" cmpd="sng" w="9525">
            <a:solidFill>
              <a:schemeClr val="dk1"/>
            </a:solidFill>
            <a:prstDash val="solid"/>
            <a:miter lim="8000"/>
            <a:headEnd len="sm" w="sm" type="none"/>
            <a:tailEnd len="sm" w="sm" type="none"/>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4" name="Shape 704"/>
        <p:cNvGrpSpPr/>
        <p:nvPr/>
      </p:nvGrpSpPr>
      <p:grpSpPr>
        <a:xfrm>
          <a:off x="0" y="0"/>
          <a:ext cx="0" cy="0"/>
          <a:chOff x="0" y="0"/>
          <a:chExt cx="0" cy="0"/>
        </a:xfrm>
      </p:grpSpPr>
      <p:sp>
        <p:nvSpPr>
          <p:cNvPr id="705" name="Google Shape;705;p68"/>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Tenaculum</a:t>
            </a:r>
            <a:endParaRPr/>
          </a:p>
        </p:txBody>
      </p:sp>
      <p:sp>
        <p:nvSpPr>
          <p:cNvPr id="706" name="Google Shape;706;p68"/>
          <p:cNvSpPr txBox="1"/>
          <p:nvPr>
            <p:ph idx="1" type="body"/>
          </p:nvPr>
        </p:nvSpPr>
        <p:spPr>
          <a:xfrm>
            <a:off x="838200" y="1305026"/>
            <a:ext cx="10515600" cy="48719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800"/>
              <a:buChar char="❖"/>
            </a:pPr>
            <a:r>
              <a:rPr lang="en-US"/>
              <a:t>It used to </a:t>
            </a:r>
            <a:r>
              <a:rPr lang="en-US" u="sng"/>
              <a:t>grasp the cervix.</a:t>
            </a:r>
            <a:endParaRPr/>
          </a:p>
        </p:txBody>
      </p:sp>
      <p:pic>
        <p:nvPicPr>
          <p:cNvPr id="707" name="Google Shape;707;p68"/>
          <p:cNvPicPr preferRelativeResize="0"/>
          <p:nvPr/>
        </p:nvPicPr>
        <p:blipFill rotWithShape="1">
          <a:blip r:embed="rId3">
            <a:alphaModFix/>
          </a:blip>
          <a:srcRect b="0" l="0" r="0" t="0"/>
          <a:stretch/>
        </p:blipFill>
        <p:spPr>
          <a:xfrm>
            <a:off x="838200" y="1968008"/>
            <a:ext cx="9919447" cy="2052663"/>
          </a:xfrm>
          <a:prstGeom prst="rect">
            <a:avLst/>
          </a:prstGeom>
          <a:noFill/>
          <a:ln cap="flat" cmpd="sng" w="38100">
            <a:solidFill>
              <a:schemeClr val="dk1"/>
            </a:solidFill>
            <a:prstDash val="solid"/>
            <a:miter lim="8000"/>
            <a:headEnd len="sm" w="sm" type="none"/>
            <a:tailEnd len="sm" w="sm" type="none"/>
          </a:ln>
        </p:spPr>
      </p:pic>
      <p:pic>
        <p:nvPicPr>
          <p:cNvPr id="708" name="Google Shape;708;p68"/>
          <p:cNvPicPr preferRelativeResize="0"/>
          <p:nvPr/>
        </p:nvPicPr>
        <p:blipFill rotWithShape="1">
          <a:blip r:embed="rId4">
            <a:alphaModFix/>
          </a:blip>
          <a:srcRect b="0" l="0" r="0" t="0"/>
          <a:stretch/>
        </p:blipFill>
        <p:spPr>
          <a:xfrm>
            <a:off x="838200" y="4279153"/>
            <a:ext cx="9919447" cy="2287588"/>
          </a:xfrm>
          <a:prstGeom prst="rect">
            <a:avLst/>
          </a:prstGeom>
          <a:noFill/>
          <a:ln cap="flat" cmpd="sng" w="38100">
            <a:solidFill>
              <a:schemeClr val="dk1"/>
            </a:solidFill>
            <a:prstDash val="solid"/>
            <a:miter lim="8000"/>
            <a:headEnd len="sm" w="sm" type="none"/>
            <a:tailEnd len="sm" w="sm" type="none"/>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7"/>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2. Descent</a:t>
            </a:r>
            <a:endParaRPr/>
          </a:p>
        </p:txBody>
      </p:sp>
      <p:sp>
        <p:nvSpPr>
          <p:cNvPr id="181" name="Google Shape;181;p7"/>
          <p:cNvSpPr txBox="1"/>
          <p:nvPr>
            <p:ph idx="1" type="body"/>
          </p:nvPr>
        </p:nvSpPr>
        <p:spPr>
          <a:xfrm>
            <a:off x="838200" y="1305026"/>
            <a:ext cx="10515600" cy="48719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600"/>
              <a:buChar char="❖"/>
            </a:pPr>
            <a:r>
              <a:rPr lang="en-US" sz="2600"/>
              <a:t>Descent of the fetal head is needed before flexion, internal rotation and extension can occur</a:t>
            </a:r>
            <a:endParaRPr/>
          </a:p>
          <a:p>
            <a:pPr indent="-228600" lvl="0" marL="228600" rtl="0" algn="l">
              <a:lnSpc>
                <a:spcPct val="90000"/>
              </a:lnSpc>
              <a:spcBef>
                <a:spcPts val="1000"/>
              </a:spcBef>
              <a:spcAft>
                <a:spcPts val="0"/>
              </a:spcAft>
              <a:buClr>
                <a:srgbClr val="45515E"/>
              </a:buClr>
              <a:buSzPts val="2600"/>
              <a:buChar char="❖"/>
            </a:pPr>
            <a:r>
              <a:rPr lang="en-US" sz="2600"/>
              <a:t>During the </a:t>
            </a:r>
            <a:r>
              <a:rPr b="1" lang="en-US" sz="2600"/>
              <a:t>first stage </a:t>
            </a:r>
            <a:r>
              <a:rPr lang="en-US" sz="2600"/>
              <a:t>and </a:t>
            </a:r>
            <a:r>
              <a:rPr b="1" lang="en-US" sz="2600"/>
              <a:t>passive phase of the second stage of labor</a:t>
            </a:r>
            <a:r>
              <a:rPr lang="en-US" sz="2600"/>
              <a:t>, descent of the fetus occurs as a result of </a:t>
            </a:r>
            <a:r>
              <a:rPr lang="en-US" sz="2600">
                <a:solidFill>
                  <a:srgbClr val="FF0000"/>
                </a:solidFill>
              </a:rPr>
              <a:t>uterine contractions </a:t>
            </a:r>
            <a:r>
              <a:rPr lang="en-US" sz="2600"/>
              <a:t>and </a:t>
            </a:r>
            <a:r>
              <a:rPr lang="en-US" sz="2600">
                <a:solidFill>
                  <a:srgbClr val="FF0000"/>
                </a:solidFill>
              </a:rPr>
              <a:t>retraction</a:t>
            </a:r>
            <a:r>
              <a:rPr lang="en-US" sz="2600"/>
              <a:t>, pressure from the amniotic fluid straightening of the fetus, loss of dorsal convexity and closer application of the extremities to the body.</a:t>
            </a:r>
            <a:r>
              <a:rPr lang="en-US" sz="2600">
                <a:solidFill>
                  <a:srgbClr val="FF0000"/>
                </a:solidFill>
              </a:rPr>
              <a:t> </a:t>
            </a:r>
            <a:endParaRPr/>
          </a:p>
          <a:p>
            <a:pPr indent="-228600" lvl="0" marL="228600" rtl="0" algn="l">
              <a:lnSpc>
                <a:spcPct val="90000"/>
              </a:lnSpc>
              <a:spcBef>
                <a:spcPts val="1000"/>
              </a:spcBef>
              <a:spcAft>
                <a:spcPts val="0"/>
              </a:spcAft>
              <a:buClr>
                <a:srgbClr val="45515E"/>
              </a:buClr>
              <a:buSzPts val="2600"/>
              <a:buChar char="❖"/>
            </a:pPr>
            <a:r>
              <a:rPr lang="en-US" sz="2600"/>
              <a:t>During the </a:t>
            </a:r>
            <a:r>
              <a:rPr b="1" lang="en-US" sz="2600"/>
              <a:t>active phase of the second stage of labor</a:t>
            </a:r>
            <a:r>
              <a:rPr lang="en-US" sz="2600"/>
              <a:t>, descent of the fetus is assisted by voluntary efforts of the mother using her </a:t>
            </a:r>
            <a:r>
              <a:rPr lang="en-US" sz="2600">
                <a:solidFill>
                  <a:srgbClr val="FF0000"/>
                </a:solidFill>
              </a:rPr>
              <a:t>abdominal muscles </a:t>
            </a:r>
            <a:r>
              <a:rPr lang="en-US" sz="2600"/>
              <a:t>and the </a:t>
            </a:r>
            <a:r>
              <a:rPr lang="en-US" sz="2600">
                <a:solidFill>
                  <a:srgbClr val="FF0000"/>
                </a:solidFill>
              </a:rPr>
              <a:t>Valsalva maneuver </a:t>
            </a:r>
            <a:r>
              <a:rPr lang="en-US" sz="2600"/>
              <a:t>(‘pushing’)</a:t>
            </a:r>
            <a:endParaRPr/>
          </a:p>
        </p:txBody>
      </p:sp>
      <p:pic>
        <p:nvPicPr>
          <p:cNvPr id="182" name="Google Shape;182;p7"/>
          <p:cNvPicPr preferRelativeResize="0"/>
          <p:nvPr/>
        </p:nvPicPr>
        <p:blipFill rotWithShape="1">
          <a:blip r:embed="rId3">
            <a:alphaModFix/>
          </a:blip>
          <a:srcRect b="0" l="0" r="0" t="0"/>
          <a:stretch/>
        </p:blipFill>
        <p:spPr>
          <a:xfrm>
            <a:off x="10414140" y="5142270"/>
            <a:ext cx="1777860" cy="171573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2" name="Shape 712"/>
        <p:cNvGrpSpPr/>
        <p:nvPr/>
      </p:nvGrpSpPr>
      <p:grpSpPr>
        <a:xfrm>
          <a:off x="0" y="0"/>
          <a:ext cx="0" cy="0"/>
          <a:chOff x="0" y="0"/>
          <a:chExt cx="0" cy="0"/>
        </a:xfrm>
      </p:grpSpPr>
      <p:sp>
        <p:nvSpPr>
          <p:cNvPr id="713" name="Google Shape;713;p69"/>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Ovum &amp; spongy forceps </a:t>
            </a:r>
            <a:endParaRPr/>
          </a:p>
        </p:txBody>
      </p:sp>
      <p:sp>
        <p:nvSpPr>
          <p:cNvPr id="714" name="Google Shape;714;p69"/>
          <p:cNvSpPr txBox="1"/>
          <p:nvPr>
            <p:ph idx="1" type="body"/>
          </p:nvPr>
        </p:nvSpPr>
        <p:spPr>
          <a:xfrm>
            <a:off x="838200" y="1223682"/>
            <a:ext cx="4728882" cy="5262564"/>
          </a:xfrm>
          <a:prstGeom prst="rect">
            <a:avLst/>
          </a:prstGeom>
          <a:noFill/>
          <a:ln>
            <a:noFill/>
          </a:ln>
        </p:spPr>
        <p:txBody>
          <a:bodyPr anchorCtr="0" anchor="t" bIns="45700" lIns="91425" spcFirstLastPara="1" rIns="91425" wrap="square" tIns="45700">
            <a:normAutofit fontScale="85000" lnSpcReduction="20000"/>
          </a:bodyPr>
          <a:lstStyle/>
          <a:p>
            <a:pPr indent="-228600" lvl="0" marL="228600" rtl="0" algn="l">
              <a:lnSpc>
                <a:spcPct val="90000"/>
              </a:lnSpc>
              <a:spcBef>
                <a:spcPts val="0"/>
              </a:spcBef>
              <a:spcAft>
                <a:spcPts val="0"/>
              </a:spcAft>
              <a:buClr>
                <a:srgbClr val="45515E"/>
              </a:buClr>
              <a:buSzPct val="100000"/>
              <a:buChar char="❖"/>
            </a:pPr>
            <a:r>
              <a:rPr lang="en-US"/>
              <a:t>It will be inserted remains closed, then opened inside the endometrial cavity </a:t>
            </a:r>
            <a:endParaRPr/>
          </a:p>
          <a:p>
            <a:pPr indent="0" lvl="0" marL="0" rtl="0" algn="l">
              <a:lnSpc>
                <a:spcPct val="90000"/>
              </a:lnSpc>
              <a:spcBef>
                <a:spcPts val="1000"/>
              </a:spcBef>
              <a:spcAft>
                <a:spcPts val="0"/>
              </a:spcAft>
              <a:buClr>
                <a:srgbClr val="45515E"/>
              </a:buClr>
              <a:buSzPct val="100000"/>
              <a:buNone/>
            </a:pPr>
            <a:r>
              <a:t/>
            </a:r>
            <a:endParaRPr/>
          </a:p>
          <a:p>
            <a:pPr indent="-228600" lvl="0" marL="228600" rtl="0" algn="l">
              <a:lnSpc>
                <a:spcPct val="90000"/>
              </a:lnSpc>
              <a:spcBef>
                <a:spcPts val="1000"/>
              </a:spcBef>
              <a:spcAft>
                <a:spcPts val="0"/>
              </a:spcAft>
              <a:buClr>
                <a:srgbClr val="45515E"/>
              </a:buClr>
              <a:buSzPct val="100000"/>
              <a:buFont typeface="Arial"/>
              <a:buChar char="•"/>
            </a:pPr>
            <a:r>
              <a:rPr lang="en-US"/>
              <a:t>to </a:t>
            </a:r>
            <a:r>
              <a:rPr lang="en-US" u="sng"/>
              <a:t>evacuate the product of conception </a:t>
            </a:r>
            <a:endParaRPr/>
          </a:p>
          <a:p>
            <a:pPr indent="-228600" lvl="0" marL="228600" rtl="0" algn="l">
              <a:lnSpc>
                <a:spcPct val="90000"/>
              </a:lnSpc>
              <a:spcBef>
                <a:spcPts val="1000"/>
              </a:spcBef>
              <a:spcAft>
                <a:spcPts val="0"/>
              </a:spcAft>
              <a:buClr>
                <a:srgbClr val="45515E"/>
              </a:buClr>
              <a:buSzPct val="100000"/>
              <a:buFont typeface="Arial"/>
              <a:buChar char="•"/>
            </a:pPr>
            <a:r>
              <a:rPr lang="en-US"/>
              <a:t>to </a:t>
            </a:r>
            <a:r>
              <a:rPr lang="en-US" u="sng"/>
              <a:t>remove the cervical polyps </a:t>
            </a:r>
            <a:endParaRPr/>
          </a:p>
          <a:p>
            <a:pPr indent="-77470" lvl="0" marL="228600" rtl="0" algn="l">
              <a:lnSpc>
                <a:spcPct val="90000"/>
              </a:lnSpc>
              <a:spcBef>
                <a:spcPts val="1000"/>
              </a:spcBef>
              <a:spcAft>
                <a:spcPts val="0"/>
              </a:spcAft>
              <a:buClr>
                <a:srgbClr val="45515E"/>
              </a:buClr>
              <a:buSzPct val="100000"/>
              <a:buFont typeface="Arial"/>
              <a:buNone/>
            </a:pPr>
            <a:r>
              <a:t/>
            </a:r>
            <a:endParaRPr/>
          </a:p>
          <a:p>
            <a:pPr indent="-77470" lvl="0" marL="228600" rtl="0" algn="l">
              <a:lnSpc>
                <a:spcPct val="90000"/>
              </a:lnSpc>
              <a:spcBef>
                <a:spcPts val="1000"/>
              </a:spcBef>
              <a:spcAft>
                <a:spcPts val="0"/>
              </a:spcAft>
              <a:buClr>
                <a:srgbClr val="45515E"/>
              </a:buClr>
              <a:buSzPct val="100000"/>
              <a:buFont typeface="Arial"/>
              <a:buNone/>
            </a:pPr>
            <a:r>
              <a:t/>
            </a:r>
            <a:endParaRPr/>
          </a:p>
          <a:p>
            <a:pPr indent="-228600" lvl="0" marL="228600" rtl="0" algn="l">
              <a:lnSpc>
                <a:spcPct val="90000"/>
              </a:lnSpc>
              <a:spcBef>
                <a:spcPts val="1000"/>
              </a:spcBef>
              <a:spcAft>
                <a:spcPts val="0"/>
              </a:spcAft>
              <a:buClr>
                <a:srgbClr val="45515E"/>
              </a:buClr>
              <a:buSzPct val="100000"/>
              <a:buFont typeface="Arial"/>
              <a:buChar char="•"/>
            </a:pPr>
            <a:r>
              <a:rPr lang="en-US"/>
              <a:t> It used at cleaning phase “</a:t>
            </a:r>
            <a:r>
              <a:rPr lang="en-US" u="sng"/>
              <a:t>catch the gauze</a:t>
            </a:r>
            <a:r>
              <a:rPr lang="en-US"/>
              <a:t>”</a:t>
            </a:r>
            <a:endParaRPr/>
          </a:p>
          <a:p>
            <a:pPr indent="-228600" lvl="0" marL="228600" rtl="0" algn="l">
              <a:lnSpc>
                <a:spcPct val="90000"/>
              </a:lnSpc>
              <a:spcBef>
                <a:spcPts val="1000"/>
              </a:spcBef>
              <a:spcAft>
                <a:spcPts val="0"/>
              </a:spcAft>
              <a:buClr>
                <a:srgbClr val="45515E"/>
              </a:buClr>
              <a:buSzPct val="100000"/>
              <a:buFont typeface="Arial"/>
              <a:buChar char="•"/>
            </a:pPr>
            <a:r>
              <a:rPr lang="en-US"/>
              <a:t>Used to explorate/clear field the cervix ,</a:t>
            </a:r>
            <a:endParaRPr/>
          </a:p>
          <a:p>
            <a:pPr indent="0" lvl="0" marL="0" rtl="0" algn="l">
              <a:lnSpc>
                <a:spcPct val="90000"/>
              </a:lnSpc>
              <a:spcBef>
                <a:spcPts val="1000"/>
              </a:spcBef>
              <a:spcAft>
                <a:spcPts val="0"/>
              </a:spcAft>
              <a:buClr>
                <a:srgbClr val="45515E"/>
              </a:buClr>
              <a:buSzPct val="100000"/>
              <a:buNone/>
            </a:pPr>
            <a:r>
              <a:rPr b="1" lang="en-US"/>
              <a:t>To role out  the cervical laceration “in case of PPH”</a:t>
            </a:r>
            <a:endParaRPr/>
          </a:p>
          <a:p>
            <a:pPr indent="-77470" lvl="0" marL="228600" rtl="0" algn="l">
              <a:lnSpc>
                <a:spcPct val="90000"/>
              </a:lnSpc>
              <a:spcBef>
                <a:spcPts val="1000"/>
              </a:spcBef>
              <a:spcAft>
                <a:spcPts val="0"/>
              </a:spcAft>
              <a:buClr>
                <a:srgbClr val="45515E"/>
              </a:buClr>
              <a:buSzPct val="100000"/>
              <a:buFont typeface="Arial"/>
              <a:buNone/>
            </a:pPr>
            <a:r>
              <a:t/>
            </a:r>
            <a:endParaRPr/>
          </a:p>
        </p:txBody>
      </p:sp>
      <p:pic>
        <p:nvPicPr>
          <p:cNvPr descr="نتيجة بحث الصور عن ‪ovum forceps‬‏" id="715" name="Google Shape;715;p69"/>
          <p:cNvPicPr preferRelativeResize="0"/>
          <p:nvPr/>
        </p:nvPicPr>
        <p:blipFill rotWithShape="1">
          <a:blip r:embed="rId3">
            <a:alphaModFix/>
          </a:blip>
          <a:srcRect b="0" l="0" r="0" t="0"/>
          <a:stretch/>
        </p:blipFill>
        <p:spPr>
          <a:xfrm>
            <a:off x="7039536" y="1345887"/>
            <a:ext cx="4804866" cy="2298266"/>
          </a:xfrm>
          <a:prstGeom prst="rect">
            <a:avLst/>
          </a:prstGeom>
          <a:noFill/>
          <a:ln cap="flat" cmpd="sng" w="9525">
            <a:solidFill>
              <a:schemeClr val="dk1"/>
            </a:solidFill>
            <a:prstDash val="solid"/>
            <a:miter lim="8000"/>
            <a:headEnd len="sm" w="sm" type="none"/>
            <a:tailEnd len="sm" w="sm" type="none"/>
          </a:ln>
        </p:spPr>
      </p:pic>
      <p:sp>
        <p:nvSpPr>
          <p:cNvPr id="716" name="Google Shape;716;p69"/>
          <p:cNvSpPr txBox="1"/>
          <p:nvPr/>
        </p:nvSpPr>
        <p:spPr>
          <a:xfrm>
            <a:off x="7328647" y="3186952"/>
            <a:ext cx="1290918"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45515E"/>
                </a:solidFill>
                <a:latin typeface="Calibri"/>
                <a:ea typeface="Calibri"/>
                <a:cs typeface="Calibri"/>
                <a:sym typeface="Calibri"/>
              </a:rPr>
              <a:t>ovum</a:t>
            </a:r>
            <a:endParaRPr/>
          </a:p>
        </p:txBody>
      </p:sp>
      <p:sp>
        <p:nvSpPr>
          <p:cNvPr id="717" name="Google Shape;717;p69"/>
          <p:cNvSpPr/>
          <p:nvPr/>
        </p:nvSpPr>
        <p:spPr>
          <a:xfrm>
            <a:off x="5359773" y="2437839"/>
            <a:ext cx="1472453" cy="749113"/>
          </a:xfrm>
          <a:prstGeom prst="rightArrow">
            <a:avLst>
              <a:gd fmla="val 50000" name="adj1"/>
              <a:gd fmla="val 50000" name="adj2"/>
            </a:avLst>
          </a:prstGeom>
          <a:solidFill>
            <a:srgbClr val="00206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18" name="Google Shape;718;p69"/>
          <p:cNvSpPr/>
          <p:nvPr/>
        </p:nvSpPr>
        <p:spPr>
          <a:xfrm>
            <a:off x="5256678" y="4970368"/>
            <a:ext cx="1472453" cy="749113"/>
          </a:xfrm>
          <a:prstGeom prst="rightArrow">
            <a:avLst>
              <a:gd fmla="val 50000" name="adj1"/>
              <a:gd fmla="val 50000" name="adj2"/>
            </a:avLst>
          </a:prstGeom>
          <a:solidFill>
            <a:srgbClr val="00206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https://akphoto3.ask.fm/738/23fb8/3d81/4d61/bc08/1be0e1e66fe6/original/527864.jpg" id="719" name="Google Shape;719;p69"/>
          <p:cNvPicPr preferRelativeResize="0"/>
          <p:nvPr/>
        </p:nvPicPr>
        <p:blipFill rotWithShape="1">
          <a:blip r:embed="rId4">
            <a:alphaModFix/>
          </a:blip>
          <a:srcRect b="0" l="0" r="0" t="0"/>
          <a:stretch/>
        </p:blipFill>
        <p:spPr>
          <a:xfrm>
            <a:off x="7039536" y="3862576"/>
            <a:ext cx="4804866" cy="2361535"/>
          </a:xfrm>
          <a:prstGeom prst="rect">
            <a:avLst/>
          </a:prstGeom>
          <a:noFill/>
          <a:ln cap="flat" cmpd="sng" w="9525">
            <a:solidFill>
              <a:srgbClr val="055F09"/>
            </a:solidFill>
            <a:prstDash val="solid"/>
            <a:miter lim="8000"/>
            <a:headEnd len="sm" w="sm" type="none"/>
            <a:tailEnd len="sm" w="sm" type="none"/>
          </a:ln>
        </p:spPr>
      </p:pic>
      <p:sp>
        <p:nvSpPr>
          <p:cNvPr id="720" name="Google Shape;720;p69"/>
          <p:cNvSpPr txBox="1"/>
          <p:nvPr/>
        </p:nvSpPr>
        <p:spPr>
          <a:xfrm>
            <a:off x="7052983" y="5719481"/>
            <a:ext cx="1290918"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45515E"/>
                </a:solidFill>
                <a:latin typeface="Calibri"/>
                <a:ea typeface="Calibri"/>
                <a:cs typeface="Calibri"/>
                <a:sym typeface="Calibri"/>
              </a:rPr>
              <a:t>Spongy</a:t>
            </a:r>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4" name="Shape 724"/>
        <p:cNvGrpSpPr/>
        <p:nvPr/>
      </p:nvGrpSpPr>
      <p:grpSpPr>
        <a:xfrm>
          <a:off x="0" y="0"/>
          <a:ext cx="0" cy="0"/>
          <a:chOff x="0" y="0"/>
          <a:chExt cx="0" cy="0"/>
        </a:xfrm>
      </p:grpSpPr>
      <p:sp>
        <p:nvSpPr>
          <p:cNvPr id="725" name="Google Shape;725;p70"/>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Uterine Curette</a:t>
            </a:r>
            <a:endParaRPr/>
          </a:p>
        </p:txBody>
      </p:sp>
      <p:sp>
        <p:nvSpPr>
          <p:cNvPr id="726" name="Google Shape;726;p70"/>
          <p:cNvSpPr txBox="1"/>
          <p:nvPr>
            <p:ph idx="1" type="body"/>
          </p:nvPr>
        </p:nvSpPr>
        <p:spPr>
          <a:xfrm>
            <a:off x="838200" y="1305026"/>
            <a:ext cx="5186082" cy="48719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800"/>
              <a:buChar char="❖"/>
            </a:pPr>
            <a:r>
              <a:rPr b="1" lang="en-US"/>
              <a:t>They are two types </a:t>
            </a:r>
            <a:r>
              <a:rPr lang="en-US"/>
              <a:t>: </a:t>
            </a:r>
            <a:endParaRPr/>
          </a:p>
          <a:p>
            <a:pPr indent="0" lvl="0" marL="0" rtl="0" algn="l">
              <a:lnSpc>
                <a:spcPct val="90000"/>
              </a:lnSpc>
              <a:spcBef>
                <a:spcPts val="1000"/>
              </a:spcBef>
              <a:spcAft>
                <a:spcPts val="0"/>
              </a:spcAft>
              <a:buClr>
                <a:srgbClr val="45515E"/>
              </a:buClr>
              <a:buSzPts val="2800"/>
              <a:buNone/>
            </a:pPr>
            <a:r>
              <a:rPr lang="en-US" u="sng"/>
              <a:t>Blunt and sharp </a:t>
            </a:r>
            <a:r>
              <a:rPr lang="en-US"/>
              <a:t>“according to the edge of the device “</a:t>
            </a:r>
            <a:endParaRPr/>
          </a:p>
          <a:p>
            <a:pPr indent="0" lvl="0" marL="0" rtl="0" algn="l">
              <a:lnSpc>
                <a:spcPct val="90000"/>
              </a:lnSpc>
              <a:spcBef>
                <a:spcPts val="1000"/>
              </a:spcBef>
              <a:spcAft>
                <a:spcPts val="0"/>
              </a:spcAft>
              <a:buClr>
                <a:srgbClr val="45515E"/>
              </a:buClr>
              <a:buSzPts val="2800"/>
              <a:buNone/>
            </a:pPr>
            <a:r>
              <a:rPr lang="en-US"/>
              <a:t>*blunt edge used in </a:t>
            </a:r>
            <a:r>
              <a:rPr lang="en-US" u="sng"/>
              <a:t>pregnant  uterus </a:t>
            </a:r>
            <a:endParaRPr/>
          </a:p>
        </p:txBody>
      </p:sp>
      <p:pic>
        <p:nvPicPr>
          <p:cNvPr id="727" name="Google Shape;727;p70"/>
          <p:cNvPicPr preferRelativeResize="0"/>
          <p:nvPr/>
        </p:nvPicPr>
        <p:blipFill rotWithShape="1">
          <a:blip r:embed="rId3">
            <a:alphaModFix/>
          </a:blip>
          <a:srcRect b="0" l="0" r="0" t="0"/>
          <a:stretch/>
        </p:blipFill>
        <p:spPr>
          <a:xfrm>
            <a:off x="5834437" y="1684435"/>
            <a:ext cx="5349875" cy="4113119"/>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1" name="Shape 731"/>
        <p:cNvGrpSpPr/>
        <p:nvPr/>
      </p:nvGrpSpPr>
      <p:grpSpPr>
        <a:xfrm>
          <a:off x="0" y="0"/>
          <a:ext cx="0" cy="0"/>
          <a:chOff x="0" y="0"/>
          <a:chExt cx="0" cy="0"/>
        </a:xfrm>
      </p:grpSpPr>
      <p:sp>
        <p:nvSpPr>
          <p:cNvPr id="732" name="Google Shape;732;p71"/>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Indications:</a:t>
            </a:r>
            <a:endParaRPr/>
          </a:p>
        </p:txBody>
      </p:sp>
      <p:sp>
        <p:nvSpPr>
          <p:cNvPr id="733" name="Google Shape;733;p71"/>
          <p:cNvSpPr txBox="1"/>
          <p:nvPr>
            <p:ph idx="1" type="body"/>
          </p:nvPr>
        </p:nvSpPr>
        <p:spPr>
          <a:xfrm>
            <a:off x="354107" y="1372261"/>
            <a:ext cx="4365812" cy="48719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800"/>
              <a:buFont typeface="Arial"/>
              <a:buChar char="•"/>
            </a:pPr>
            <a:r>
              <a:rPr lang="en-US"/>
              <a:t>Taking endometrial biopsy </a:t>
            </a:r>
            <a:endParaRPr/>
          </a:p>
          <a:p>
            <a:pPr indent="-228600" lvl="0" marL="228600" rtl="0" algn="l">
              <a:lnSpc>
                <a:spcPct val="90000"/>
              </a:lnSpc>
              <a:spcBef>
                <a:spcPts val="1000"/>
              </a:spcBef>
              <a:spcAft>
                <a:spcPts val="0"/>
              </a:spcAft>
              <a:buClr>
                <a:srgbClr val="45515E"/>
              </a:buClr>
              <a:buSzPts val="2800"/>
              <a:buFont typeface="Arial"/>
              <a:buChar char="•"/>
            </a:pPr>
            <a:r>
              <a:rPr lang="en-US"/>
              <a:t>Uterine curettage “anterior , lateral then posterior wall” , There are </a:t>
            </a:r>
            <a:r>
              <a:rPr lang="en-US" u="sng"/>
              <a:t>distinctive sound</a:t>
            </a:r>
            <a:r>
              <a:rPr lang="en-US"/>
              <a:t> when the uterus is empty . </a:t>
            </a:r>
            <a:endParaRPr/>
          </a:p>
          <a:p>
            <a:pPr indent="-228600" lvl="0" marL="228600" rtl="0" algn="l">
              <a:lnSpc>
                <a:spcPct val="90000"/>
              </a:lnSpc>
              <a:spcBef>
                <a:spcPts val="1000"/>
              </a:spcBef>
              <a:spcAft>
                <a:spcPts val="0"/>
              </a:spcAft>
              <a:buClr>
                <a:srgbClr val="45515E"/>
              </a:buClr>
              <a:buSzPts val="2800"/>
              <a:buFont typeface="Arial"/>
              <a:buChar char="•"/>
            </a:pPr>
            <a:r>
              <a:rPr lang="en-US"/>
              <a:t>Evacuation</a:t>
            </a:r>
            <a:endParaRPr/>
          </a:p>
          <a:p>
            <a:pPr indent="-228600" lvl="0" marL="228600" rtl="0" algn="l">
              <a:lnSpc>
                <a:spcPct val="90000"/>
              </a:lnSpc>
              <a:spcBef>
                <a:spcPts val="1000"/>
              </a:spcBef>
              <a:spcAft>
                <a:spcPts val="0"/>
              </a:spcAft>
              <a:buClr>
                <a:srgbClr val="45515E"/>
              </a:buClr>
              <a:buSzPts val="2800"/>
              <a:buFont typeface="Arial"/>
              <a:buChar char="•"/>
            </a:pPr>
            <a:r>
              <a:rPr lang="en-US"/>
              <a:t>**</a:t>
            </a:r>
            <a:r>
              <a:rPr b="1" lang="en-US"/>
              <a:t>Aggressive curettage can cause  uterine adhesion </a:t>
            </a:r>
            <a:r>
              <a:rPr lang="en-US"/>
              <a:t>”</a:t>
            </a:r>
            <a:r>
              <a:rPr b="1" lang="en-US" u="sng"/>
              <a:t>Asherman syndrome</a:t>
            </a:r>
            <a:r>
              <a:rPr lang="en-US"/>
              <a:t>” **</a:t>
            </a:r>
            <a:endParaRPr/>
          </a:p>
          <a:p>
            <a:pPr indent="-50800" lvl="0" marL="228600" rtl="0" algn="l">
              <a:lnSpc>
                <a:spcPct val="90000"/>
              </a:lnSpc>
              <a:spcBef>
                <a:spcPts val="1000"/>
              </a:spcBef>
              <a:spcAft>
                <a:spcPts val="0"/>
              </a:spcAft>
              <a:buClr>
                <a:srgbClr val="45515E"/>
              </a:buClr>
              <a:buSzPts val="2800"/>
              <a:buFont typeface="Arial"/>
              <a:buNone/>
            </a:pPr>
            <a:r>
              <a:t/>
            </a:r>
            <a:endParaRPr/>
          </a:p>
        </p:txBody>
      </p:sp>
      <p:pic>
        <p:nvPicPr>
          <p:cNvPr descr="نتيجة بحث الصور عن ‪uterine curettage definition‬‏" id="734" name="Google Shape;734;p71"/>
          <p:cNvPicPr preferRelativeResize="0"/>
          <p:nvPr/>
        </p:nvPicPr>
        <p:blipFill rotWithShape="1">
          <a:blip r:embed="rId3">
            <a:alphaModFix/>
          </a:blip>
          <a:srcRect b="0" l="0" r="0" t="0"/>
          <a:stretch/>
        </p:blipFill>
        <p:spPr>
          <a:xfrm>
            <a:off x="8396847" y="1372261"/>
            <a:ext cx="3214220" cy="4775795"/>
          </a:xfrm>
          <a:prstGeom prst="rect">
            <a:avLst/>
          </a:prstGeom>
          <a:noFill/>
          <a:ln cap="sq" cmpd="sng" w="38100">
            <a:solidFill>
              <a:schemeClr val="dk1"/>
            </a:solidFill>
            <a:prstDash val="solid"/>
            <a:miter lim="800000"/>
            <a:headEnd len="sm" w="sm" type="none"/>
            <a:tailEnd len="sm" w="sm" type="none"/>
          </a:ln>
          <a:effectLst>
            <a:outerShdw blurRad="50800" rotWithShape="0" algn="tl" dir="2700000" dist="38100">
              <a:srgbClr val="000000">
                <a:alpha val="42745"/>
              </a:srgbClr>
            </a:outerShdw>
          </a:effectLst>
        </p:spPr>
      </p:pic>
      <p:pic>
        <p:nvPicPr>
          <p:cNvPr id="735" name="Google Shape;735;p71"/>
          <p:cNvPicPr preferRelativeResize="0"/>
          <p:nvPr/>
        </p:nvPicPr>
        <p:blipFill rotWithShape="1">
          <a:blip r:embed="rId4">
            <a:alphaModFix/>
          </a:blip>
          <a:srcRect b="0" l="0" r="0" t="0"/>
          <a:stretch/>
        </p:blipFill>
        <p:spPr>
          <a:xfrm>
            <a:off x="5062165" y="1372261"/>
            <a:ext cx="3113460" cy="4887162"/>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9" name="Shape 739"/>
        <p:cNvGrpSpPr/>
        <p:nvPr/>
      </p:nvGrpSpPr>
      <p:grpSpPr>
        <a:xfrm>
          <a:off x="0" y="0"/>
          <a:ext cx="0" cy="0"/>
          <a:chOff x="0" y="0"/>
          <a:chExt cx="0" cy="0"/>
        </a:xfrm>
      </p:grpSpPr>
      <p:sp>
        <p:nvSpPr>
          <p:cNvPr id="740" name="Google Shape;740;p72"/>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Green armytage </a:t>
            </a:r>
            <a:endParaRPr/>
          </a:p>
        </p:txBody>
      </p:sp>
      <p:sp>
        <p:nvSpPr>
          <p:cNvPr id="741" name="Google Shape;741;p72"/>
          <p:cNvSpPr txBox="1"/>
          <p:nvPr>
            <p:ph idx="1" type="body"/>
          </p:nvPr>
        </p:nvSpPr>
        <p:spPr>
          <a:xfrm>
            <a:off x="428625" y="1468537"/>
            <a:ext cx="4735046" cy="48719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800"/>
              <a:buChar char="❖"/>
            </a:pPr>
            <a:r>
              <a:rPr b="1" lang="en-US"/>
              <a:t>Uses:</a:t>
            </a:r>
            <a:endParaRPr/>
          </a:p>
          <a:p>
            <a:pPr indent="-228600" lvl="0" marL="228600" rtl="0" algn="l">
              <a:lnSpc>
                <a:spcPct val="90000"/>
              </a:lnSpc>
              <a:spcBef>
                <a:spcPts val="1000"/>
              </a:spcBef>
              <a:spcAft>
                <a:spcPts val="0"/>
              </a:spcAft>
              <a:buClr>
                <a:srgbClr val="45515E"/>
              </a:buClr>
              <a:buSzPts val="2800"/>
              <a:buFont typeface="Arial"/>
              <a:buChar char="•"/>
            </a:pPr>
            <a:r>
              <a:rPr lang="en-US"/>
              <a:t>In case of CS , to catch the angle of the uterus </a:t>
            </a:r>
            <a:endParaRPr/>
          </a:p>
          <a:p>
            <a:pPr indent="-228600" lvl="0" marL="228600" rtl="0" algn="l">
              <a:lnSpc>
                <a:spcPct val="90000"/>
              </a:lnSpc>
              <a:spcBef>
                <a:spcPts val="1000"/>
              </a:spcBef>
              <a:spcAft>
                <a:spcPts val="0"/>
              </a:spcAft>
              <a:buClr>
                <a:srgbClr val="45515E"/>
              </a:buClr>
              <a:buSzPts val="2800"/>
              <a:buFont typeface="Arial"/>
              <a:buChar char="•"/>
            </a:pPr>
            <a:r>
              <a:rPr lang="en-US"/>
              <a:t> to ensure homeostasis. </a:t>
            </a:r>
            <a:endParaRPr/>
          </a:p>
          <a:p>
            <a:pPr indent="-50800" lvl="0" marL="228600" rtl="0" algn="l">
              <a:lnSpc>
                <a:spcPct val="90000"/>
              </a:lnSpc>
              <a:spcBef>
                <a:spcPts val="1000"/>
              </a:spcBef>
              <a:spcAft>
                <a:spcPts val="0"/>
              </a:spcAft>
              <a:buClr>
                <a:srgbClr val="45515E"/>
              </a:buClr>
              <a:buSzPts val="2800"/>
              <a:buNone/>
            </a:pPr>
            <a:r>
              <a:t/>
            </a:r>
            <a:endParaRPr/>
          </a:p>
        </p:txBody>
      </p:sp>
      <p:sp>
        <p:nvSpPr>
          <p:cNvPr id="742" name="Google Shape;742;p72"/>
          <p:cNvSpPr txBox="1"/>
          <p:nvPr/>
        </p:nvSpPr>
        <p:spPr>
          <a:xfrm>
            <a:off x="428625" y="4429125"/>
            <a:ext cx="8229600" cy="1911350"/>
          </a:xfrm>
          <a:prstGeom prst="rect">
            <a:avLst/>
          </a:prstGeom>
          <a:noFill/>
          <a:ln>
            <a:noFill/>
          </a:ln>
        </p:spPr>
        <p:txBody>
          <a:bodyPr anchorCtr="0" anchor="t" bIns="45700" lIns="91425" spcFirstLastPara="1" rIns="91425" wrap="square" tIns="45700">
            <a:normAutofit/>
          </a:bodyPr>
          <a:lstStyle/>
          <a:p>
            <a:pPr indent="-50800" lvl="0" marL="228600" marR="0" rtl="0" algn="l">
              <a:lnSpc>
                <a:spcPct val="90000"/>
              </a:lnSpc>
              <a:spcBef>
                <a:spcPts val="0"/>
              </a:spcBef>
              <a:spcAft>
                <a:spcPts val="0"/>
              </a:spcAft>
              <a:buClr>
                <a:srgbClr val="45515E"/>
              </a:buClr>
              <a:buSzPts val="2800"/>
              <a:buFont typeface="Noto Sans Symbols"/>
              <a:buNone/>
            </a:pPr>
            <a:r>
              <a:t/>
            </a:r>
            <a:endParaRPr sz="2800">
              <a:solidFill>
                <a:srgbClr val="45515E"/>
              </a:solidFill>
              <a:latin typeface="Overlock"/>
              <a:ea typeface="Overlock"/>
              <a:cs typeface="Overlock"/>
              <a:sym typeface="Overlock"/>
            </a:endParaRPr>
          </a:p>
        </p:txBody>
      </p:sp>
      <p:pic>
        <p:nvPicPr>
          <p:cNvPr id="743" name="Google Shape;743;p72"/>
          <p:cNvPicPr preferRelativeResize="0"/>
          <p:nvPr/>
        </p:nvPicPr>
        <p:blipFill rotWithShape="1">
          <a:blip r:embed="rId3">
            <a:alphaModFix/>
          </a:blip>
          <a:srcRect b="0" l="0" r="0" t="0"/>
          <a:stretch/>
        </p:blipFill>
        <p:spPr>
          <a:xfrm>
            <a:off x="4953000" y="1593477"/>
            <a:ext cx="6400800" cy="2009775"/>
          </a:xfrm>
          <a:prstGeom prst="rect">
            <a:avLst/>
          </a:prstGeom>
          <a:noFill/>
          <a:ln cap="flat" cmpd="sng" w="9525">
            <a:solidFill>
              <a:schemeClr val="dk1"/>
            </a:solidFill>
            <a:prstDash val="solid"/>
            <a:miter lim="8000"/>
            <a:headEnd len="sm" w="sm" type="none"/>
            <a:tailEnd len="sm" w="sm" type="none"/>
          </a:ln>
        </p:spPr>
      </p:pic>
      <p:pic>
        <p:nvPicPr>
          <p:cNvPr descr="نتيجة بحث الصور عن ‪green armytage uses‬‏" id="744" name="Google Shape;744;p72"/>
          <p:cNvPicPr preferRelativeResize="0"/>
          <p:nvPr/>
        </p:nvPicPr>
        <p:blipFill rotWithShape="1">
          <a:blip r:embed="rId4">
            <a:alphaModFix/>
          </a:blip>
          <a:srcRect b="0" l="0" r="0" t="0"/>
          <a:stretch/>
        </p:blipFill>
        <p:spPr>
          <a:xfrm>
            <a:off x="7671451" y="3800470"/>
            <a:ext cx="3682349" cy="1580642"/>
          </a:xfrm>
          <a:prstGeom prst="rect">
            <a:avLst/>
          </a:prstGeom>
          <a:noFill/>
          <a:ln cap="flat" cmpd="sng" w="9525">
            <a:solidFill>
              <a:schemeClr val="dk1"/>
            </a:solidFill>
            <a:prstDash val="solid"/>
            <a:miter lim="8000"/>
            <a:headEnd len="sm" w="sm" type="none"/>
            <a:tailEnd len="sm" w="sm" type="none"/>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8" name="Shape 748"/>
        <p:cNvGrpSpPr/>
        <p:nvPr/>
      </p:nvGrpSpPr>
      <p:grpSpPr>
        <a:xfrm>
          <a:off x="0" y="0"/>
          <a:ext cx="0" cy="0"/>
          <a:chOff x="0" y="0"/>
          <a:chExt cx="0" cy="0"/>
        </a:xfrm>
      </p:grpSpPr>
      <p:sp>
        <p:nvSpPr>
          <p:cNvPr id="749" name="Google Shape;749;p73"/>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Endocervical Curette</a:t>
            </a:r>
            <a:endParaRPr/>
          </a:p>
        </p:txBody>
      </p:sp>
      <p:pic>
        <p:nvPicPr>
          <p:cNvPr descr="fig4-7" id="750" name="Google Shape;750;p73"/>
          <p:cNvPicPr preferRelativeResize="0"/>
          <p:nvPr/>
        </p:nvPicPr>
        <p:blipFill rotWithShape="1">
          <a:blip r:embed="rId3">
            <a:alphaModFix/>
          </a:blip>
          <a:srcRect b="12812" l="4734" r="4315" t="413"/>
          <a:stretch/>
        </p:blipFill>
        <p:spPr>
          <a:xfrm>
            <a:off x="8242300" y="1161536"/>
            <a:ext cx="3263900" cy="2811242"/>
          </a:xfrm>
          <a:prstGeom prst="rect">
            <a:avLst/>
          </a:prstGeom>
          <a:noFill/>
          <a:ln>
            <a:noFill/>
          </a:ln>
        </p:spPr>
      </p:pic>
      <p:pic>
        <p:nvPicPr>
          <p:cNvPr descr="components8" id="751" name="Google Shape;751;p73"/>
          <p:cNvPicPr preferRelativeResize="0"/>
          <p:nvPr/>
        </p:nvPicPr>
        <p:blipFill rotWithShape="1">
          <a:blip r:embed="rId4">
            <a:alphaModFix/>
          </a:blip>
          <a:srcRect b="0" l="0" r="0" t="0"/>
          <a:stretch/>
        </p:blipFill>
        <p:spPr>
          <a:xfrm>
            <a:off x="8242300" y="4046758"/>
            <a:ext cx="3263900" cy="2811242"/>
          </a:xfrm>
          <a:prstGeom prst="rect">
            <a:avLst/>
          </a:prstGeom>
          <a:noFill/>
          <a:ln>
            <a:noFill/>
          </a:ln>
        </p:spPr>
      </p:pic>
      <p:sp>
        <p:nvSpPr>
          <p:cNvPr id="752" name="Google Shape;752;p73"/>
          <p:cNvSpPr txBox="1"/>
          <p:nvPr/>
        </p:nvSpPr>
        <p:spPr>
          <a:xfrm>
            <a:off x="685800" y="1343878"/>
            <a:ext cx="6311900" cy="5257800"/>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0"/>
              </a:spcBef>
              <a:spcAft>
                <a:spcPts val="0"/>
              </a:spcAft>
              <a:buClr>
                <a:srgbClr val="45505D"/>
              </a:buClr>
              <a:buSzPts val="2800"/>
              <a:buFont typeface="Noto Sans Symbols"/>
              <a:buChar char="❖"/>
            </a:pPr>
            <a:r>
              <a:rPr b="1" lang="en-US" sz="2800">
                <a:solidFill>
                  <a:srgbClr val="45505D"/>
                </a:solidFill>
                <a:latin typeface="Calibri"/>
                <a:ea typeface="Calibri"/>
                <a:cs typeface="Calibri"/>
                <a:sym typeface="Calibri"/>
              </a:rPr>
              <a:t> Indications</a:t>
            </a:r>
            <a:endParaRPr/>
          </a:p>
          <a:p>
            <a:pPr indent="-228600" lvl="1" marL="685800" marR="0" rtl="0" algn="l">
              <a:lnSpc>
                <a:spcPct val="90000"/>
              </a:lnSpc>
              <a:spcBef>
                <a:spcPts val="500"/>
              </a:spcBef>
              <a:spcAft>
                <a:spcPts val="0"/>
              </a:spcAft>
              <a:buClr>
                <a:srgbClr val="45505D"/>
              </a:buClr>
              <a:buSzPts val="2400"/>
              <a:buFont typeface="Courier New"/>
              <a:buChar char="o"/>
            </a:pPr>
            <a:r>
              <a:rPr b="0" i="0" lang="en-US" sz="2400" u="none" cap="none" strike="noStrike">
                <a:solidFill>
                  <a:srgbClr val="45505D"/>
                </a:solidFill>
                <a:latin typeface="Calibri"/>
                <a:ea typeface="Calibri"/>
                <a:cs typeface="Calibri"/>
                <a:sym typeface="Calibri"/>
              </a:rPr>
              <a:t> ASC-H ; HSIL.</a:t>
            </a:r>
            <a:endParaRPr/>
          </a:p>
          <a:p>
            <a:pPr indent="-228600" lvl="1" marL="685800" marR="0" rtl="0" algn="l">
              <a:lnSpc>
                <a:spcPct val="90000"/>
              </a:lnSpc>
              <a:spcBef>
                <a:spcPts val="500"/>
              </a:spcBef>
              <a:spcAft>
                <a:spcPts val="0"/>
              </a:spcAft>
              <a:buClr>
                <a:srgbClr val="45505D"/>
              </a:buClr>
              <a:buSzPts val="2400"/>
              <a:buFont typeface="Courier New"/>
              <a:buChar char="o"/>
            </a:pPr>
            <a:r>
              <a:rPr b="0" i="0" lang="en-US" sz="2400" u="none" cap="none" strike="noStrike">
                <a:solidFill>
                  <a:srgbClr val="45505D"/>
                </a:solidFill>
                <a:latin typeface="Calibri"/>
                <a:ea typeface="Calibri"/>
                <a:cs typeface="Calibri"/>
                <a:sym typeface="Calibri"/>
              </a:rPr>
              <a:t> Adenocarcinoma in situ.</a:t>
            </a:r>
            <a:endParaRPr/>
          </a:p>
          <a:p>
            <a:pPr indent="-228600" lvl="1" marL="685800" marR="0" rtl="0" algn="l">
              <a:lnSpc>
                <a:spcPct val="90000"/>
              </a:lnSpc>
              <a:spcBef>
                <a:spcPts val="500"/>
              </a:spcBef>
              <a:spcAft>
                <a:spcPts val="0"/>
              </a:spcAft>
              <a:buClr>
                <a:srgbClr val="45505D"/>
              </a:buClr>
              <a:buSzPts val="2400"/>
              <a:buFont typeface="Courier New"/>
              <a:buChar char="o"/>
            </a:pPr>
            <a:r>
              <a:rPr b="0" i="0" lang="en-US" sz="2400" u="none" cap="none" strike="noStrike">
                <a:solidFill>
                  <a:srgbClr val="45505D"/>
                </a:solidFill>
                <a:latin typeface="Calibri"/>
                <a:ea typeface="Calibri"/>
                <a:cs typeface="Calibri"/>
                <a:sym typeface="Calibri"/>
              </a:rPr>
              <a:t> Glandular lesion.</a:t>
            </a:r>
            <a:endParaRPr/>
          </a:p>
          <a:p>
            <a:pPr indent="-228600" lvl="1" marL="685800" marR="0" rtl="0" algn="l">
              <a:lnSpc>
                <a:spcPct val="90000"/>
              </a:lnSpc>
              <a:spcBef>
                <a:spcPts val="500"/>
              </a:spcBef>
              <a:spcAft>
                <a:spcPts val="0"/>
              </a:spcAft>
              <a:buClr>
                <a:srgbClr val="45505D"/>
              </a:buClr>
              <a:buSzPts val="2400"/>
              <a:buFont typeface="Courier New"/>
              <a:buChar char="o"/>
            </a:pPr>
            <a:r>
              <a:rPr b="0" i="0" lang="en-US" sz="2400" u="none" cap="none" strike="noStrike">
                <a:solidFill>
                  <a:srgbClr val="45505D"/>
                </a:solidFill>
                <a:latin typeface="Calibri"/>
                <a:ea typeface="Calibri"/>
                <a:cs typeface="Calibri"/>
                <a:sym typeface="Calibri"/>
              </a:rPr>
              <a:t> Unsatisfactory colposcopy ( Transformation zone not visible by colposcopy ).</a:t>
            </a:r>
            <a:endParaRPr/>
          </a:p>
          <a:p>
            <a:pPr indent="-228600" lvl="1" marL="685800" marR="0" rtl="0" algn="l">
              <a:lnSpc>
                <a:spcPct val="90000"/>
              </a:lnSpc>
              <a:spcBef>
                <a:spcPts val="500"/>
              </a:spcBef>
              <a:spcAft>
                <a:spcPts val="0"/>
              </a:spcAft>
              <a:buClr>
                <a:srgbClr val="45505D"/>
              </a:buClr>
              <a:buSzPts val="2400"/>
              <a:buFont typeface="Courier New"/>
              <a:buChar char="o"/>
            </a:pPr>
            <a:r>
              <a:rPr b="0" i="0" lang="en-US" sz="2400" u="none" cap="none" strike="noStrike">
                <a:solidFill>
                  <a:srgbClr val="45505D"/>
                </a:solidFill>
                <a:latin typeface="Calibri"/>
                <a:ea typeface="Calibri"/>
                <a:cs typeface="Calibri"/>
                <a:sym typeface="Calibri"/>
              </a:rPr>
              <a:t> ASC-US / LSIL but no visible lesion ( Lesion is inside).</a:t>
            </a:r>
            <a:endParaRPr/>
          </a:p>
          <a:p>
            <a:pPr indent="-361950" lvl="0" marL="514350" marR="0" rtl="0" algn="l">
              <a:lnSpc>
                <a:spcPct val="90000"/>
              </a:lnSpc>
              <a:spcBef>
                <a:spcPts val="1000"/>
              </a:spcBef>
              <a:spcAft>
                <a:spcPts val="0"/>
              </a:spcAft>
              <a:buClr>
                <a:srgbClr val="45515E"/>
              </a:buClr>
              <a:buSzPts val="2400"/>
              <a:buFont typeface="Calibri"/>
              <a:buNone/>
            </a:pPr>
            <a:r>
              <a:t/>
            </a:r>
            <a:endParaRPr sz="2400">
              <a:solidFill>
                <a:srgbClr val="45505D"/>
              </a:solidFill>
              <a:latin typeface="Calibri"/>
              <a:ea typeface="Calibri"/>
              <a:cs typeface="Calibri"/>
              <a:sym typeface="Calibri"/>
            </a:endParaRPr>
          </a:p>
          <a:p>
            <a:pPr indent="-228600" lvl="0" marL="228600" marR="0" rtl="0" algn="l">
              <a:lnSpc>
                <a:spcPct val="90000"/>
              </a:lnSpc>
              <a:spcBef>
                <a:spcPts val="1000"/>
              </a:spcBef>
              <a:spcAft>
                <a:spcPts val="0"/>
              </a:spcAft>
              <a:buClr>
                <a:srgbClr val="45505D"/>
              </a:buClr>
              <a:buSzPts val="2800"/>
              <a:buFont typeface="Noto Sans Symbols"/>
              <a:buChar char="❖"/>
            </a:pPr>
            <a:r>
              <a:rPr b="1" lang="en-US" sz="2800">
                <a:solidFill>
                  <a:srgbClr val="45505D"/>
                </a:solidFill>
                <a:latin typeface="Calibri"/>
                <a:ea typeface="Calibri"/>
                <a:cs typeface="Calibri"/>
                <a:sym typeface="Calibri"/>
              </a:rPr>
              <a:t> Contraindicated in :</a:t>
            </a:r>
            <a:endParaRPr/>
          </a:p>
          <a:p>
            <a:pPr indent="-514350" lvl="1" marL="971550" marR="0" rtl="0" algn="l">
              <a:lnSpc>
                <a:spcPct val="90000"/>
              </a:lnSpc>
              <a:spcBef>
                <a:spcPts val="500"/>
              </a:spcBef>
              <a:spcAft>
                <a:spcPts val="0"/>
              </a:spcAft>
              <a:buClr>
                <a:srgbClr val="45505D"/>
              </a:buClr>
              <a:buSzPts val="2400"/>
              <a:buFont typeface="Calibri"/>
              <a:buAutoNum type="arabicPeriod"/>
            </a:pPr>
            <a:r>
              <a:rPr b="0" i="0" lang="en-US" sz="2400" u="none" cap="none" strike="noStrike">
                <a:solidFill>
                  <a:srgbClr val="45505D"/>
                </a:solidFill>
                <a:latin typeface="Calibri"/>
                <a:ea typeface="Calibri"/>
                <a:cs typeface="Calibri"/>
                <a:sym typeface="Calibri"/>
              </a:rPr>
              <a:t>Pregnancy.</a:t>
            </a:r>
            <a:endParaRPr/>
          </a:p>
          <a:p>
            <a:pPr indent="-514350" lvl="1" marL="971550" marR="0" rtl="0" algn="l">
              <a:lnSpc>
                <a:spcPct val="90000"/>
              </a:lnSpc>
              <a:spcBef>
                <a:spcPts val="500"/>
              </a:spcBef>
              <a:spcAft>
                <a:spcPts val="0"/>
              </a:spcAft>
              <a:buClr>
                <a:srgbClr val="45505D"/>
              </a:buClr>
              <a:buSzPts val="2400"/>
              <a:buFont typeface="Calibri"/>
              <a:buAutoNum type="arabicPeriod"/>
            </a:pPr>
            <a:r>
              <a:rPr b="0" i="0" lang="en-US" sz="2400" u="none" cap="none" strike="noStrike">
                <a:solidFill>
                  <a:srgbClr val="45505D"/>
                </a:solidFill>
                <a:latin typeface="Calibri"/>
                <a:ea typeface="Calibri"/>
                <a:cs typeface="Calibri"/>
                <a:sym typeface="Calibri"/>
              </a:rPr>
              <a:t>Active cervicitis.</a:t>
            </a:r>
            <a:endParaRPr/>
          </a:p>
          <a:p>
            <a:pPr indent="-76200" lvl="0" marL="228600" marR="0" rtl="0" algn="l">
              <a:lnSpc>
                <a:spcPct val="90000"/>
              </a:lnSpc>
              <a:spcBef>
                <a:spcPts val="1000"/>
              </a:spcBef>
              <a:spcAft>
                <a:spcPts val="0"/>
              </a:spcAft>
              <a:buClr>
                <a:srgbClr val="45515E"/>
              </a:buClr>
              <a:buSzPts val="2400"/>
              <a:buFont typeface="Noto Sans Symbols"/>
              <a:buNone/>
            </a:pPr>
            <a:r>
              <a:t/>
            </a:r>
            <a:endParaRPr sz="2400">
              <a:solidFill>
                <a:srgbClr val="45505D"/>
              </a:solidFill>
              <a:latin typeface="Calibri"/>
              <a:ea typeface="Calibri"/>
              <a:cs typeface="Calibri"/>
              <a:sym typeface="Calibri"/>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6" name="Shape 756"/>
        <p:cNvGrpSpPr/>
        <p:nvPr/>
      </p:nvGrpSpPr>
      <p:grpSpPr>
        <a:xfrm>
          <a:off x="0" y="0"/>
          <a:ext cx="0" cy="0"/>
          <a:chOff x="0" y="0"/>
          <a:chExt cx="0" cy="0"/>
        </a:xfrm>
      </p:grpSpPr>
      <p:sp>
        <p:nvSpPr>
          <p:cNvPr id="757" name="Google Shape;757;p74"/>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Cervical Punch Biopsy Forceps </a:t>
            </a:r>
            <a:endParaRPr/>
          </a:p>
        </p:txBody>
      </p:sp>
      <p:pic>
        <p:nvPicPr>
          <p:cNvPr descr="fig4-8" id="758" name="Google Shape;758;p74"/>
          <p:cNvPicPr preferRelativeResize="0"/>
          <p:nvPr/>
        </p:nvPicPr>
        <p:blipFill rotWithShape="1">
          <a:blip r:embed="rId3">
            <a:alphaModFix/>
          </a:blip>
          <a:srcRect b="0" l="0" r="0" t="0"/>
          <a:stretch/>
        </p:blipFill>
        <p:spPr>
          <a:xfrm>
            <a:off x="4146921" y="1293787"/>
            <a:ext cx="3898157" cy="5353541"/>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sp>
        <p:nvSpPr>
          <p:cNvPr id="763" name="Google Shape;763;p75"/>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Mini-0SCE</a:t>
            </a:r>
            <a:endParaRPr/>
          </a:p>
        </p:txBody>
      </p:sp>
      <p:sp>
        <p:nvSpPr>
          <p:cNvPr id="764" name="Google Shape;764;p75"/>
          <p:cNvSpPr txBox="1"/>
          <p:nvPr>
            <p:ph idx="1" type="body"/>
          </p:nvPr>
        </p:nvSpPr>
        <p:spPr>
          <a:xfrm>
            <a:off x="119530" y="1235317"/>
            <a:ext cx="11234270" cy="437536"/>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rgbClr val="45515E"/>
              </a:buClr>
              <a:buSzPts val="2800"/>
              <a:buChar char="❖"/>
            </a:pPr>
            <a:r>
              <a:rPr b="1" lang="en-US"/>
              <a:t>Name these Items :</a:t>
            </a:r>
            <a:endParaRPr/>
          </a:p>
          <a:p>
            <a:pPr indent="-50800" lvl="0" marL="228600" rtl="0" algn="l">
              <a:lnSpc>
                <a:spcPct val="90000"/>
              </a:lnSpc>
              <a:spcBef>
                <a:spcPts val="1000"/>
              </a:spcBef>
              <a:spcAft>
                <a:spcPts val="0"/>
              </a:spcAft>
              <a:buClr>
                <a:srgbClr val="45515E"/>
              </a:buClr>
              <a:buSzPts val="2800"/>
              <a:buNone/>
            </a:pPr>
            <a:r>
              <a:t/>
            </a:r>
            <a:endParaRPr/>
          </a:p>
        </p:txBody>
      </p:sp>
      <p:pic>
        <p:nvPicPr>
          <p:cNvPr id="765" name="Google Shape;765;p75"/>
          <p:cNvPicPr preferRelativeResize="0"/>
          <p:nvPr/>
        </p:nvPicPr>
        <p:blipFill rotWithShape="1">
          <a:blip r:embed="rId3">
            <a:alphaModFix/>
          </a:blip>
          <a:srcRect b="0" l="0" r="0" t="0"/>
          <a:stretch/>
        </p:blipFill>
        <p:spPr>
          <a:xfrm>
            <a:off x="119530" y="1860854"/>
            <a:ext cx="1785210" cy="1191628"/>
          </a:xfrm>
          <a:prstGeom prst="rect">
            <a:avLst/>
          </a:prstGeom>
          <a:noFill/>
          <a:ln>
            <a:noFill/>
          </a:ln>
        </p:spPr>
      </p:pic>
      <p:pic>
        <p:nvPicPr>
          <p:cNvPr id="766" name="Google Shape;766;p75"/>
          <p:cNvPicPr preferRelativeResize="0"/>
          <p:nvPr/>
        </p:nvPicPr>
        <p:blipFill rotWithShape="1">
          <a:blip r:embed="rId4">
            <a:alphaModFix/>
          </a:blip>
          <a:srcRect b="0" l="0" r="0" t="0"/>
          <a:stretch/>
        </p:blipFill>
        <p:spPr>
          <a:xfrm>
            <a:off x="2081021" y="1894736"/>
            <a:ext cx="2247725" cy="1123863"/>
          </a:xfrm>
          <a:prstGeom prst="rect">
            <a:avLst/>
          </a:prstGeom>
          <a:noFill/>
          <a:ln>
            <a:noFill/>
          </a:ln>
        </p:spPr>
      </p:pic>
      <p:pic>
        <p:nvPicPr>
          <p:cNvPr id="767" name="Google Shape;767;p75"/>
          <p:cNvPicPr preferRelativeResize="0"/>
          <p:nvPr/>
        </p:nvPicPr>
        <p:blipFill rotWithShape="1">
          <a:blip r:embed="rId5">
            <a:alphaModFix/>
          </a:blip>
          <a:srcRect b="0" l="0" r="0" t="0"/>
          <a:stretch/>
        </p:blipFill>
        <p:spPr>
          <a:xfrm>
            <a:off x="4525601" y="1565002"/>
            <a:ext cx="1783331" cy="1783330"/>
          </a:xfrm>
          <a:prstGeom prst="rect">
            <a:avLst/>
          </a:prstGeom>
          <a:noFill/>
          <a:ln>
            <a:noFill/>
          </a:ln>
        </p:spPr>
      </p:pic>
      <p:pic>
        <p:nvPicPr>
          <p:cNvPr id="768" name="Google Shape;768;p75"/>
          <p:cNvPicPr preferRelativeResize="0"/>
          <p:nvPr/>
        </p:nvPicPr>
        <p:blipFill rotWithShape="1">
          <a:blip r:embed="rId6">
            <a:alphaModFix/>
          </a:blip>
          <a:srcRect b="0" l="0" r="0" t="0"/>
          <a:stretch/>
        </p:blipFill>
        <p:spPr>
          <a:xfrm rot="-5400000">
            <a:off x="7252692" y="997244"/>
            <a:ext cx="1031325" cy="2918845"/>
          </a:xfrm>
          <a:prstGeom prst="rect">
            <a:avLst/>
          </a:prstGeom>
          <a:noFill/>
          <a:ln>
            <a:noFill/>
          </a:ln>
        </p:spPr>
      </p:pic>
      <p:pic>
        <p:nvPicPr>
          <p:cNvPr id="769" name="Google Shape;769;p75"/>
          <p:cNvPicPr preferRelativeResize="0"/>
          <p:nvPr/>
        </p:nvPicPr>
        <p:blipFill rotWithShape="1">
          <a:blip r:embed="rId7">
            <a:alphaModFix/>
          </a:blip>
          <a:srcRect b="0" l="0" r="0" t="0"/>
          <a:stretch/>
        </p:blipFill>
        <p:spPr>
          <a:xfrm>
            <a:off x="9538447" y="1329555"/>
            <a:ext cx="2438400" cy="1876425"/>
          </a:xfrm>
          <a:prstGeom prst="rect">
            <a:avLst/>
          </a:prstGeom>
          <a:noFill/>
          <a:ln>
            <a:noFill/>
          </a:ln>
        </p:spPr>
      </p:pic>
      <p:sp>
        <p:nvSpPr>
          <p:cNvPr id="770" name="Google Shape;770;p75"/>
          <p:cNvSpPr txBox="1"/>
          <p:nvPr/>
        </p:nvSpPr>
        <p:spPr>
          <a:xfrm>
            <a:off x="51931" y="3432749"/>
            <a:ext cx="11713135" cy="3295597"/>
          </a:xfrm>
          <a:prstGeom prst="rect">
            <a:avLst/>
          </a:prstGeom>
          <a:noFill/>
          <a:ln>
            <a:noFill/>
          </a:ln>
        </p:spPr>
        <p:txBody>
          <a:bodyPr anchorCtr="0" anchor="t" bIns="45700" lIns="91425" spcFirstLastPara="1" rIns="91425" wrap="square" tIns="45700">
            <a:normAutofit lnSpcReduction="10000"/>
          </a:bodyPr>
          <a:lstStyle/>
          <a:p>
            <a:pPr indent="-228600" lvl="0" marL="228600" marR="0" rtl="0" algn="l">
              <a:lnSpc>
                <a:spcPct val="90000"/>
              </a:lnSpc>
              <a:spcBef>
                <a:spcPts val="0"/>
              </a:spcBef>
              <a:spcAft>
                <a:spcPts val="0"/>
              </a:spcAft>
              <a:buClr>
                <a:srgbClr val="002060"/>
              </a:buClr>
              <a:buSzPts val="2000"/>
              <a:buFont typeface="Courier New"/>
              <a:buChar char="o"/>
            </a:pPr>
            <a:r>
              <a:rPr lang="en-US" sz="2000">
                <a:solidFill>
                  <a:srgbClr val="002060"/>
                </a:solidFill>
                <a:latin typeface="Calibri"/>
                <a:ea typeface="Calibri"/>
                <a:cs typeface="Calibri"/>
                <a:sym typeface="Calibri"/>
              </a:rPr>
              <a:t>1. Sims speculum , 2. Uterine sound,3. Ovum Forceps,4.Uterine curette *single ended* ,5. Cervical dilaters”Hegar Dilators”</a:t>
            </a:r>
            <a:endParaRPr/>
          </a:p>
          <a:p>
            <a:pPr indent="-228600" lvl="0" marL="228600" marR="0" rtl="0" algn="l">
              <a:lnSpc>
                <a:spcPct val="90000"/>
              </a:lnSpc>
              <a:spcBef>
                <a:spcPts val="1000"/>
              </a:spcBef>
              <a:spcAft>
                <a:spcPts val="0"/>
              </a:spcAft>
              <a:buClr>
                <a:srgbClr val="45515E"/>
              </a:buClr>
              <a:buSzPts val="2000"/>
              <a:buFont typeface="Noto Sans Symbols"/>
              <a:buChar char="❖"/>
            </a:pPr>
            <a:r>
              <a:rPr b="1" lang="en-US" sz="2000">
                <a:solidFill>
                  <a:srgbClr val="45515E"/>
                </a:solidFill>
                <a:latin typeface="Calibri"/>
                <a:ea typeface="Calibri"/>
                <a:cs typeface="Calibri"/>
                <a:sym typeface="Calibri"/>
              </a:rPr>
              <a:t>operation could be used for:</a:t>
            </a:r>
            <a:endParaRPr/>
          </a:p>
          <a:p>
            <a:pPr indent="-228600" lvl="0" marL="228600" marR="0" rtl="0" algn="l">
              <a:lnSpc>
                <a:spcPct val="90000"/>
              </a:lnSpc>
              <a:spcBef>
                <a:spcPts val="1000"/>
              </a:spcBef>
              <a:spcAft>
                <a:spcPts val="0"/>
              </a:spcAft>
              <a:buClr>
                <a:srgbClr val="002060"/>
              </a:buClr>
              <a:buSzPts val="2000"/>
              <a:buFont typeface="Courier New"/>
              <a:buChar char="o"/>
            </a:pPr>
            <a:r>
              <a:rPr lang="en-US" sz="2000">
                <a:solidFill>
                  <a:srgbClr val="002060"/>
                </a:solidFill>
                <a:latin typeface="Calibri"/>
                <a:ea typeface="Calibri"/>
                <a:cs typeface="Calibri"/>
                <a:sym typeface="Calibri"/>
              </a:rPr>
              <a:t>dilatation and curettage , Hysteroscope , Evacuation&amp; curettage, Insertion of an IUCD </a:t>
            </a:r>
            <a:br>
              <a:rPr lang="en-US" sz="2000">
                <a:solidFill>
                  <a:srgbClr val="002060"/>
                </a:solidFill>
                <a:latin typeface="Calibri"/>
                <a:ea typeface="Calibri"/>
                <a:cs typeface="Calibri"/>
                <a:sym typeface="Calibri"/>
              </a:rPr>
            </a:br>
            <a:r>
              <a:rPr lang="en-US" sz="2000">
                <a:solidFill>
                  <a:srgbClr val="002060"/>
                </a:solidFill>
                <a:latin typeface="Calibri"/>
                <a:ea typeface="Calibri"/>
                <a:cs typeface="Calibri"/>
                <a:sym typeface="Calibri"/>
              </a:rPr>
              <a:t>“</a:t>
            </a:r>
            <a:r>
              <a:rPr i="1" lang="en-US" sz="2000">
                <a:solidFill>
                  <a:srgbClr val="002060"/>
                </a:solidFill>
                <a:latin typeface="Calibri"/>
                <a:ea typeface="Calibri"/>
                <a:cs typeface="Calibri"/>
                <a:sym typeface="Calibri"/>
              </a:rPr>
              <a:t>note that if there’s no cervical dilator, don’t answer D&amp;C</a:t>
            </a:r>
            <a:r>
              <a:rPr lang="en-US" sz="2000">
                <a:solidFill>
                  <a:srgbClr val="002060"/>
                </a:solidFill>
                <a:latin typeface="Calibri"/>
                <a:ea typeface="Calibri"/>
                <a:cs typeface="Calibri"/>
                <a:sym typeface="Calibri"/>
              </a:rPr>
              <a:t> “</a:t>
            </a:r>
            <a:endParaRPr/>
          </a:p>
          <a:p>
            <a:pPr indent="-228600" lvl="0" marL="228600" marR="0" rtl="0" algn="l">
              <a:lnSpc>
                <a:spcPct val="90000"/>
              </a:lnSpc>
              <a:spcBef>
                <a:spcPts val="1000"/>
              </a:spcBef>
              <a:spcAft>
                <a:spcPts val="0"/>
              </a:spcAft>
              <a:buClr>
                <a:srgbClr val="45515E"/>
              </a:buClr>
              <a:buSzPts val="2000"/>
              <a:buFont typeface="Noto Sans Symbols"/>
              <a:buChar char="❖"/>
            </a:pPr>
            <a:r>
              <a:rPr b="1" lang="en-US" sz="2000">
                <a:solidFill>
                  <a:srgbClr val="45515E"/>
                </a:solidFill>
                <a:latin typeface="Calibri"/>
                <a:ea typeface="Calibri"/>
                <a:cs typeface="Calibri"/>
                <a:sym typeface="Calibri"/>
              </a:rPr>
              <a:t>early and late complications for that procedure  </a:t>
            </a:r>
            <a:r>
              <a:rPr lang="en-US" sz="2000">
                <a:solidFill>
                  <a:srgbClr val="45515E"/>
                </a:solidFill>
                <a:latin typeface="Calibri"/>
                <a:ea typeface="Calibri"/>
                <a:cs typeface="Calibri"/>
                <a:sym typeface="Calibri"/>
              </a:rPr>
              <a:t>?</a:t>
            </a:r>
            <a:br>
              <a:rPr lang="en-US" sz="2000">
                <a:solidFill>
                  <a:srgbClr val="45515E"/>
                </a:solidFill>
                <a:latin typeface="Calibri"/>
                <a:ea typeface="Calibri"/>
                <a:cs typeface="Calibri"/>
                <a:sym typeface="Calibri"/>
              </a:rPr>
            </a:br>
            <a:r>
              <a:rPr lang="en-US" sz="2000">
                <a:solidFill>
                  <a:srgbClr val="002060"/>
                </a:solidFill>
                <a:latin typeface="Calibri"/>
                <a:ea typeface="Calibri"/>
                <a:cs typeface="Calibri"/>
                <a:sym typeface="Calibri"/>
              </a:rPr>
              <a:t>Early : uterine perforation, bleeding, cervical laceration</a:t>
            </a:r>
            <a:br>
              <a:rPr lang="en-US" sz="2000">
                <a:solidFill>
                  <a:srgbClr val="002060"/>
                </a:solidFill>
                <a:latin typeface="Calibri"/>
                <a:ea typeface="Calibri"/>
                <a:cs typeface="Calibri"/>
                <a:sym typeface="Calibri"/>
              </a:rPr>
            </a:br>
            <a:r>
              <a:rPr lang="en-US" sz="2000">
                <a:solidFill>
                  <a:srgbClr val="002060"/>
                </a:solidFill>
                <a:latin typeface="Calibri"/>
                <a:ea typeface="Calibri"/>
                <a:cs typeface="Calibri"/>
                <a:sym typeface="Calibri"/>
              </a:rPr>
              <a:t>Late: Asherman syndrome”adhesions”, Infection </a:t>
            </a:r>
            <a:endParaRPr/>
          </a:p>
          <a:p>
            <a:pPr indent="-228600" lvl="0" marL="228600" marR="0" rtl="0" algn="l">
              <a:lnSpc>
                <a:spcPct val="90000"/>
              </a:lnSpc>
              <a:spcBef>
                <a:spcPts val="1000"/>
              </a:spcBef>
              <a:spcAft>
                <a:spcPts val="0"/>
              </a:spcAft>
              <a:buClr>
                <a:srgbClr val="45515E"/>
              </a:buClr>
              <a:buSzPts val="2000"/>
              <a:buFont typeface="Noto Sans Symbols"/>
              <a:buChar char="❖"/>
            </a:pPr>
            <a:r>
              <a:rPr b="1" lang="en-US" sz="2000">
                <a:solidFill>
                  <a:srgbClr val="45515E"/>
                </a:solidFill>
                <a:latin typeface="Calibri"/>
                <a:ea typeface="Calibri"/>
                <a:cs typeface="Calibri"/>
                <a:sym typeface="Calibri"/>
              </a:rPr>
              <a:t>pre- requests </a:t>
            </a:r>
            <a:r>
              <a:rPr lang="en-US" sz="2000">
                <a:solidFill>
                  <a:srgbClr val="45515E"/>
                </a:solidFill>
                <a:latin typeface="Calibri"/>
                <a:ea typeface="Calibri"/>
                <a:cs typeface="Calibri"/>
                <a:sym typeface="Calibri"/>
              </a:rPr>
              <a:t>:</a:t>
            </a:r>
            <a:br>
              <a:rPr lang="en-US" sz="2000">
                <a:solidFill>
                  <a:srgbClr val="45515E"/>
                </a:solidFill>
                <a:latin typeface="Calibri"/>
                <a:ea typeface="Calibri"/>
                <a:cs typeface="Calibri"/>
                <a:sym typeface="Calibri"/>
              </a:rPr>
            </a:br>
            <a:r>
              <a:rPr lang="en-US" sz="2000">
                <a:solidFill>
                  <a:srgbClr val="002060"/>
                </a:solidFill>
                <a:latin typeface="Calibri"/>
                <a:ea typeface="Calibri"/>
                <a:cs typeface="Calibri"/>
                <a:sym typeface="Calibri"/>
              </a:rPr>
              <a:t>Emptying bladder, Bimanual examination., GA , Lithotomy position and cleaning the area by sponge forceps</a:t>
            </a:r>
            <a:endParaRPr/>
          </a:p>
        </p:txBody>
      </p:sp>
      <p:sp>
        <p:nvSpPr>
          <p:cNvPr id="771" name="Google Shape;771;p75"/>
          <p:cNvSpPr txBox="1"/>
          <p:nvPr/>
        </p:nvSpPr>
        <p:spPr>
          <a:xfrm>
            <a:off x="752700" y="3081230"/>
            <a:ext cx="9144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1</a:t>
            </a:r>
            <a:endParaRPr/>
          </a:p>
        </p:txBody>
      </p:sp>
      <p:sp>
        <p:nvSpPr>
          <p:cNvPr id="772" name="Google Shape;772;p75"/>
          <p:cNvSpPr txBox="1"/>
          <p:nvPr/>
        </p:nvSpPr>
        <p:spPr>
          <a:xfrm>
            <a:off x="3025225" y="3058062"/>
            <a:ext cx="9144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a:t>
            </a:r>
            <a:endParaRPr/>
          </a:p>
        </p:txBody>
      </p:sp>
      <p:sp>
        <p:nvSpPr>
          <p:cNvPr id="773" name="Google Shape;773;p75"/>
          <p:cNvSpPr txBox="1"/>
          <p:nvPr/>
        </p:nvSpPr>
        <p:spPr>
          <a:xfrm>
            <a:off x="4896615" y="3041372"/>
            <a:ext cx="9144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3</a:t>
            </a:r>
            <a:endParaRPr/>
          </a:p>
        </p:txBody>
      </p:sp>
      <p:sp>
        <p:nvSpPr>
          <p:cNvPr id="774" name="Google Shape;774;p75"/>
          <p:cNvSpPr txBox="1"/>
          <p:nvPr/>
        </p:nvSpPr>
        <p:spPr>
          <a:xfrm>
            <a:off x="7202590" y="3081230"/>
            <a:ext cx="9144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4</a:t>
            </a:r>
            <a:endParaRPr/>
          </a:p>
        </p:txBody>
      </p:sp>
      <p:sp>
        <p:nvSpPr>
          <p:cNvPr id="775" name="Google Shape;775;p75"/>
          <p:cNvSpPr txBox="1"/>
          <p:nvPr/>
        </p:nvSpPr>
        <p:spPr>
          <a:xfrm>
            <a:off x="10628817" y="3147355"/>
            <a:ext cx="9144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5</a:t>
            </a:r>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9" name="Shape 779"/>
        <p:cNvGrpSpPr/>
        <p:nvPr/>
      </p:nvGrpSpPr>
      <p:grpSpPr>
        <a:xfrm>
          <a:off x="0" y="0"/>
          <a:ext cx="0" cy="0"/>
          <a:chOff x="0" y="0"/>
          <a:chExt cx="0" cy="0"/>
        </a:xfrm>
      </p:grpSpPr>
      <p:pic>
        <p:nvPicPr>
          <p:cNvPr descr="نتيجة بحث الصور عن ‪female catheter‬‏" id="780" name="Google Shape;780;p76"/>
          <p:cNvPicPr preferRelativeResize="0"/>
          <p:nvPr>
            <p:ph idx="1" type="body"/>
          </p:nvPr>
        </p:nvPicPr>
        <p:blipFill rotWithShape="1">
          <a:blip r:embed="rId3">
            <a:alphaModFix/>
          </a:blip>
          <a:srcRect b="0" l="0" r="0" t="0"/>
          <a:stretch/>
        </p:blipFill>
        <p:spPr>
          <a:xfrm>
            <a:off x="8352498" y="1300480"/>
            <a:ext cx="1915795" cy="1601470"/>
          </a:xfrm>
          <a:prstGeom prst="rect">
            <a:avLst/>
          </a:prstGeom>
          <a:noFill/>
          <a:ln cap="flat" cmpd="sng" w="38100">
            <a:solidFill>
              <a:schemeClr val="dk1"/>
            </a:solidFill>
            <a:prstDash val="solid"/>
            <a:miter lim="8000"/>
            <a:headEnd len="sm" w="sm" type="none"/>
            <a:tailEnd len="sm" w="sm" type="none"/>
          </a:ln>
        </p:spPr>
      </p:pic>
      <p:pic>
        <p:nvPicPr>
          <p:cNvPr id="781" name="Google Shape;781;p76"/>
          <p:cNvPicPr preferRelativeResize="0"/>
          <p:nvPr>
            <p:ph idx="2" type="body"/>
          </p:nvPr>
        </p:nvPicPr>
        <p:blipFill rotWithShape="1">
          <a:blip r:embed="rId4">
            <a:alphaModFix/>
          </a:blip>
          <a:srcRect b="0" l="0" r="0" t="0"/>
          <a:stretch/>
        </p:blipFill>
        <p:spPr>
          <a:xfrm>
            <a:off x="10360952" y="1300480"/>
            <a:ext cx="1601470" cy="1601470"/>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pic>
        <p:nvPicPr>
          <p:cNvPr descr="نتيجة بحث الصور عن ‪uterine sound‬‏" id="782" name="Google Shape;782;p76"/>
          <p:cNvPicPr preferRelativeResize="0"/>
          <p:nvPr/>
        </p:nvPicPr>
        <p:blipFill rotWithShape="1">
          <a:blip r:embed="rId5">
            <a:alphaModFix/>
          </a:blip>
          <a:srcRect b="0" l="0" r="0" t="0"/>
          <a:stretch/>
        </p:blipFill>
        <p:spPr>
          <a:xfrm>
            <a:off x="10365042" y="2964609"/>
            <a:ext cx="1601470" cy="1856740"/>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pic>
        <p:nvPicPr>
          <p:cNvPr id="783" name="Google Shape;783;p76"/>
          <p:cNvPicPr preferRelativeResize="0"/>
          <p:nvPr/>
        </p:nvPicPr>
        <p:blipFill rotWithShape="1">
          <a:blip r:embed="rId6">
            <a:alphaModFix/>
          </a:blip>
          <a:srcRect b="0" l="0" r="0" t="0"/>
          <a:stretch/>
        </p:blipFill>
        <p:spPr>
          <a:xfrm rot="5400000">
            <a:off x="8396586" y="2910884"/>
            <a:ext cx="1857375" cy="1945552"/>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pic>
        <p:nvPicPr>
          <p:cNvPr id="784" name="Google Shape;784;p76"/>
          <p:cNvPicPr preferRelativeResize="0"/>
          <p:nvPr/>
        </p:nvPicPr>
        <p:blipFill rotWithShape="1">
          <a:blip r:embed="rId7">
            <a:alphaModFix/>
          </a:blip>
          <a:srcRect b="0" l="0" r="0" t="0"/>
          <a:stretch/>
        </p:blipFill>
        <p:spPr>
          <a:xfrm>
            <a:off x="8483639" y="4865370"/>
            <a:ext cx="3084195" cy="1494790"/>
          </a:xfrm>
          <a:prstGeom prst="rect">
            <a:avLst/>
          </a:prstGeom>
          <a:noFill/>
          <a:ln>
            <a:noFill/>
          </a:ln>
        </p:spPr>
      </p:pic>
      <p:sp>
        <p:nvSpPr>
          <p:cNvPr id="785" name="Google Shape;785;p76"/>
          <p:cNvSpPr/>
          <p:nvPr/>
        </p:nvSpPr>
        <p:spPr>
          <a:xfrm>
            <a:off x="9829823" y="2370773"/>
            <a:ext cx="467360" cy="6451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a:solidFill>
                  <a:srgbClr val="002060"/>
                </a:solidFill>
                <a:latin typeface="Calibri"/>
                <a:ea typeface="Calibri"/>
                <a:cs typeface="Calibri"/>
                <a:sym typeface="Calibri"/>
              </a:rPr>
              <a:t>1</a:t>
            </a:r>
            <a:endParaRPr/>
          </a:p>
        </p:txBody>
      </p:sp>
      <p:sp>
        <p:nvSpPr>
          <p:cNvPr id="786" name="Google Shape;786;p76"/>
          <p:cNvSpPr/>
          <p:nvPr/>
        </p:nvSpPr>
        <p:spPr>
          <a:xfrm>
            <a:off x="10389842" y="2382614"/>
            <a:ext cx="467360" cy="6451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a:solidFill>
                  <a:srgbClr val="002060"/>
                </a:solidFill>
                <a:latin typeface="Calibri"/>
                <a:ea typeface="Calibri"/>
                <a:cs typeface="Calibri"/>
                <a:sym typeface="Calibri"/>
              </a:rPr>
              <a:t>2</a:t>
            </a:r>
            <a:endParaRPr/>
          </a:p>
        </p:txBody>
      </p:sp>
      <p:sp>
        <p:nvSpPr>
          <p:cNvPr id="787" name="Google Shape;787;p76"/>
          <p:cNvSpPr/>
          <p:nvPr/>
        </p:nvSpPr>
        <p:spPr>
          <a:xfrm>
            <a:off x="9829823" y="4281171"/>
            <a:ext cx="467360" cy="6451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a:solidFill>
                  <a:srgbClr val="002060"/>
                </a:solidFill>
                <a:latin typeface="Calibri"/>
                <a:ea typeface="Calibri"/>
                <a:cs typeface="Calibri"/>
                <a:sym typeface="Calibri"/>
              </a:rPr>
              <a:t>3</a:t>
            </a:r>
            <a:endParaRPr/>
          </a:p>
        </p:txBody>
      </p:sp>
      <p:sp>
        <p:nvSpPr>
          <p:cNvPr id="788" name="Google Shape;788;p76"/>
          <p:cNvSpPr/>
          <p:nvPr/>
        </p:nvSpPr>
        <p:spPr>
          <a:xfrm>
            <a:off x="10268293" y="4290172"/>
            <a:ext cx="467360" cy="6451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a:solidFill>
                  <a:srgbClr val="002060"/>
                </a:solidFill>
                <a:latin typeface="Calibri"/>
                <a:ea typeface="Calibri"/>
                <a:cs typeface="Calibri"/>
                <a:sym typeface="Calibri"/>
              </a:rPr>
              <a:t>4</a:t>
            </a:r>
            <a:endParaRPr/>
          </a:p>
        </p:txBody>
      </p:sp>
      <p:sp>
        <p:nvSpPr>
          <p:cNvPr id="789" name="Google Shape;789;p76"/>
          <p:cNvSpPr/>
          <p:nvPr/>
        </p:nvSpPr>
        <p:spPr>
          <a:xfrm>
            <a:off x="11495062" y="5612765"/>
            <a:ext cx="467360" cy="6451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a:solidFill>
                  <a:srgbClr val="002060"/>
                </a:solidFill>
                <a:latin typeface="Calibri"/>
                <a:ea typeface="Calibri"/>
                <a:cs typeface="Calibri"/>
                <a:sym typeface="Calibri"/>
              </a:rPr>
              <a:t>5</a:t>
            </a:r>
            <a:endParaRPr/>
          </a:p>
        </p:txBody>
      </p:sp>
      <p:sp>
        <p:nvSpPr>
          <p:cNvPr id="790" name="Google Shape;790;p76"/>
          <p:cNvSpPr txBox="1"/>
          <p:nvPr/>
        </p:nvSpPr>
        <p:spPr>
          <a:xfrm>
            <a:off x="515485" y="1326904"/>
            <a:ext cx="7075827" cy="5255798"/>
          </a:xfrm>
          <a:prstGeom prst="rect">
            <a:avLst/>
          </a:prstGeom>
          <a:noFill/>
          <a:ln>
            <a:noFill/>
          </a:ln>
        </p:spPr>
        <p:txBody>
          <a:bodyPr anchorCtr="0" anchor="t" bIns="45700" lIns="91425" spcFirstLastPara="1" rIns="91425" wrap="square" tIns="45700">
            <a:spAutoFit/>
          </a:bodyPr>
          <a:lstStyle/>
          <a:p>
            <a:pPr indent="-228600" lvl="0" marL="228600" marR="0" rtl="0" algn="l">
              <a:lnSpc>
                <a:spcPct val="90000"/>
              </a:lnSpc>
              <a:spcBef>
                <a:spcPts val="0"/>
              </a:spcBef>
              <a:spcAft>
                <a:spcPts val="0"/>
              </a:spcAft>
              <a:buClr>
                <a:srgbClr val="45515E"/>
              </a:buClr>
              <a:buSzPts val="2800"/>
              <a:buFont typeface="Noto Sans Symbols"/>
              <a:buChar char="❖"/>
            </a:pPr>
            <a:r>
              <a:rPr lang="en-US" sz="2800">
                <a:solidFill>
                  <a:srgbClr val="45515E"/>
                </a:solidFill>
                <a:latin typeface="Calibri"/>
                <a:ea typeface="Calibri"/>
                <a:cs typeface="Calibri"/>
                <a:sym typeface="Calibri"/>
              </a:rPr>
              <a:t> </a:t>
            </a:r>
            <a:r>
              <a:rPr b="1" lang="en-US" sz="2800">
                <a:solidFill>
                  <a:srgbClr val="45515E"/>
                </a:solidFill>
                <a:latin typeface="Calibri"/>
                <a:ea typeface="Calibri"/>
                <a:cs typeface="Calibri"/>
                <a:sym typeface="Calibri"/>
              </a:rPr>
              <a:t>Name these instruments ?</a:t>
            </a:r>
            <a:endParaRPr/>
          </a:p>
          <a:p>
            <a:pPr indent="-228600" lvl="0" marL="228600" marR="0" rtl="0" algn="l">
              <a:lnSpc>
                <a:spcPct val="90000"/>
              </a:lnSpc>
              <a:spcBef>
                <a:spcPts val="1000"/>
              </a:spcBef>
              <a:spcAft>
                <a:spcPts val="0"/>
              </a:spcAft>
              <a:buClr>
                <a:srgbClr val="45515E"/>
              </a:buClr>
              <a:buSzPts val="2800"/>
              <a:buFont typeface="Courier New"/>
              <a:buChar char="o"/>
            </a:pPr>
            <a:r>
              <a:rPr lang="en-US" sz="2800">
                <a:solidFill>
                  <a:srgbClr val="45515E"/>
                </a:solidFill>
                <a:latin typeface="Calibri"/>
                <a:ea typeface="Calibri"/>
                <a:cs typeface="Calibri"/>
                <a:sym typeface="Calibri"/>
              </a:rPr>
              <a:t>1- female catheter </a:t>
            </a:r>
            <a:endParaRPr/>
          </a:p>
          <a:p>
            <a:pPr indent="-228600" lvl="0" marL="228600" marR="0" rtl="0" algn="l">
              <a:lnSpc>
                <a:spcPct val="90000"/>
              </a:lnSpc>
              <a:spcBef>
                <a:spcPts val="1000"/>
              </a:spcBef>
              <a:spcAft>
                <a:spcPts val="0"/>
              </a:spcAft>
              <a:buClr>
                <a:srgbClr val="45515E"/>
              </a:buClr>
              <a:buSzPts val="2800"/>
              <a:buFont typeface="Courier New"/>
              <a:buChar char="o"/>
            </a:pPr>
            <a:r>
              <a:rPr lang="en-US" sz="2800">
                <a:solidFill>
                  <a:srgbClr val="45515E"/>
                </a:solidFill>
                <a:latin typeface="Calibri"/>
                <a:ea typeface="Calibri"/>
                <a:cs typeface="Calibri"/>
                <a:sym typeface="Calibri"/>
              </a:rPr>
              <a:t>2- double bladed sims speculum </a:t>
            </a:r>
            <a:endParaRPr/>
          </a:p>
          <a:p>
            <a:pPr indent="-228600" lvl="0" marL="228600" marR="0" rtl="0" algn="l">
              <a:lnSpc>
                <a:spcPct val="90000"/>
              </a:lnSpc>
              <a:spcBef>
                <a:spcPts val="1000"/>
              </a:spcBef>
              <a:spcAft>
                <a:spcPts val="0"/>
              </a:spcAft>
              <a:buClr>
                <a:srgbClr val="45515E"/>
              </a:buClr>
              <a:buSzPts val="2800"/>
              <a:buFont typeface="Courier New"/>
              <a:buChar char="o"/>
            </a:pPr>
            <a:r>
              <a:rPr lang="en-US" sz="2800">
                <a:solidFill>
                  <a:srgbClr val="45515E"/>
                </a:solidFill>
                <a:latin typeface="Calibri"/>
                <a:ea typeface="Calibri"/>
                <a:cs typeface="Calibri"/>
                <a:sym typeface="Calibri"/>
              </a:rPr>
              <a:t>3- hegar dilator </a:t>
            </a:r>
            <a:endParaRPr/>
          </a:p>
          <a:p>
            <a:pPr indent="-228600" lvl="0" marL="228600" marR="0" rtl="0" algn="l">
              <a:lnSpc>
                <a:spcPct val="90000"/>
              </a:lnSpc>
              <a:spcBef>
                <a:spcPts val="1000"/>
              </a:spcBef>
              <a:spcAft>
                <a:spcPts val="0"/>
              </a:spcAft>
              <a:buClr>
                <a:srgbClr val="45515E"/>
              </a:buClr>
              <a:buSzPts val="2800"/>
              <a:buFont typeface="Courier New"/>
              <a:buChar char="o"/>
            </a:pPr>
            <a:r>
              <a:rPr lang="en-US" sz="2800">
                <a:solidFill>
                  <a:srgbClr val="45515E"/>
                </a:solidFill>
                <a:latin typeface="Calibri"/>
                <a:ea typeface="Calibri"/>
                <a:cs typeface="Calibri"/>
                <a:sym typeface="Calibri"/>
              </a:rPr>
              <a:t>4- uterine sound </a:t>
            </a:r>
            <a:endParaRPr/>
          </a:p>
          <a:p>
            <a:pPr indent="-228600" lvl="0" marL="228600" marR="0" rtl="0" algn="l">
              <a:lnSpc>
                <a:spcPct val="90000"/>
              </a:lnSpc>
              <a:spcBef>
                <a:spcPts val="1000"/>
              </a:spcBef>
              <a:spcAft>
                <a:spcPts val="0"/>
              </a:spcAft>
              <a:buClr>
                <a:srgbClr val="45515E"/>
              </a:buClr>
              <a:buSzPts val="2800"/>
              <a:buFont typeface="Courier New"/>
              <a:buChar char="o"/>
            </a:pPr>
            <a:r>
              <a:rPr lang="en-US" sz="2800">
                <a:solidFill>
                  <a:srgbClr val="45515E"/>
                </a:solidFill>
                <a:latin typeface="Calibri"/>
                <a:ea typeface="Calibri"/>
                <a:cs typeface="Calibri"/>
                <a:sym typeface="Calibri"/>
              </a:rPr>
              <a:t>5- uterine curette </a:t>
            </a:r>
            <a:endParaRPr/>
          </a:p>
          <a:p>
            <a:pPr indent="-228600" lvl="0" marL="228600" marR="0" rtl="0" algn="l">
              <a:lnSpc>
                <a:spcPct val="90000"/>
              </a:lnSpc>
              <a:spcBef>
                <a:spcPts val="1000"/>
              </a:spcBef>
              <a:spcAft>
                <a:spcPts val="0"/>
              </a:spcAft>
              <a:buClr>
                <a:srgbClr val="45515E"/>
              </a:buClr>
              <a:buSzPts val="2800"/>
              <a:buFont typeface="Noto Sans Symbols"/>
              <a:buChar char="❖"/>
            </a:pPr>
            <a:r>
              <a:rPr b="1" lang="en-US" sz="2800">
                <a:solidFill>
                  <a:srgbClr val="45515E"/>
                </a:solidFill>
                <a:latin typeface="Calibri"/>
                <a:ea typeface="Calibri"/>
                <a:cs typeface="Calibri"/>
                <a:sym typeface="Calibri"/>
              </a:rPr>
              <a:t> What is the purpose of instrument no 1 ?</a:t>
            </a:r>
            <a:endParaRPr/>
          </a:p>
          <a:p>
            <a:pPr indent="-228600" lvl="0" marL="228600" marR="0" rtl="0" algn="l">
              <a:lnSpc>
                <a:spcPct val="90000"/>
              </a:lnSpc>
              <a:spcBef>
                <a:spcPts val="1000"/>
              </a:spcBef>
              <a:spcAft>
                <a:spcPts val="0"/>
              </a:spcAft>
              <a:buClr>
                <a:srgbClr val="45515E"/>
              </a:buClr>
              <a:buSzPts val="2800"/>
              <a:buFont typeface="Courier New"/>
              <a:buChar char="o"/>
            </a:pPr>
            <a:r>
              <a:rPr lang="en-US" sz="2800">
                <a:solidFill>
                  <a:srgbClr val="45515E"/>
                </a:solidFill>
                <a:latin typeface="Calibri"/>
                <a:ea typeface="Calibri"/>
                <a:cs typeface="Calibri"/>
                <a:sym typeface="Calibri"/>
              </a:rPr>
              <a:t> </a:t>
            </a:r>
            <a:r>
              <a:rPr lang="en-US" sz="2800" u="sng">
                <a:solidFill>
                  <a:srgbClr val="45515E"/>
                </a:solidFill>
                <a:latin typeface="Calibri"/>
                <a:ea typeface="Calibri"/>
                <a:cs typeface="Calibri"/>
                <a:sym typeface="Calibri"/>
              </a:rPr>
              <a:t>Female catheter </a:t>
            </a:r>
            <a:r>
              <a:rPr lang="en-US" sz="2800">
                <a:solidFill>
                  <a:srgbClr val="45515E"/>
                </a:solidFill>
                <a:latin typeface="Calibri"/>
                <a:ea typeface="Calibri"/>
                <a:cs typeface="Calibri"/>
                <a:sym typeface="Calibri"/>
              </a:rPr>
              <a:t>:For intermittent catheterization of the urinary bladder , when you went to do a “vaginal examination” while the patient is under GA . </a:t>
            </a:r>
            <a:endParaRPr/>
          </a:p>
        </p:txBody>
      </p:sp>
      <p:sp>
        <p:nvSpPr>
          <p:cNvPr id="791" name="Google Shape;791;p76"/>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Mini-0SCE</a:t>
            </a:r>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5" name="Shape 795"/>
        <p:cNvGrpSpPr/>
        <p:nvPr/>
      </p:nvGrpSpPr>
      <p:grpSpPr>
        <a:xfrm>
          <a:off x="0" y="0"/>
          <a:ext cx="0" cy="0"/>
          <a:chOff x="0" y="0"/>
          <a:chExt cx="0" cy="0"/>
        </a:xfrm>
      </p:grpSpPr>
      <p:pic>
        <p:nvPicPr>
          <p:cNvPr descr="نتيجة بحث الصور عن ‪female catheter‬‏" id="796" name="Google Shape;796;p77"/>
          <p:cNvPicPr preferRelativeResize="0"/>
          <p:nvPr>
            <p:ph idx="1" type="body"/>
          </p:nvPr>
        </p:nvPicPr>
        <p:blipFill rotWithShape="1">
          <a:blip r:embed="rId3">
            <a:alphaModFix/>
          </a:blip>
          <a:srcRect b="0" l="0" r="0" t="0"/>
          <a:stretch/>
        </p:blipFill>
        <p:spPr>
          <a:xfrm>
            <a:off x="8352498" y="1300480"/>
            <a:ext cx="1915795" cy="1601470"/>
          </a:xfrm>
          <a:prstGeom prst="rect">
            <a:avLst/>
          </a:prstGeom>
          <a:noFill/>
          <a:ln cap="flat" cmpd="sng" w="38100">
            <a:solidFill>
              <a:schemeClr val="dk1"/>
            </a:solidFill>
            <a:prstDash val="solid"/>
            <a:miter lim="8000"/>
            <a:headEnd len="sm" w="sm" type="none"/>
            <a:tailEnd len="sm" w="sm" type="none"/>
          </a:ln>
        </p:spPr>
      </p:pic>
      <p:pic>
        <p:nvPicPr>
          <p:cNvPr id="797" name="Google Shape;797;p77"/>
          <p:cNvPicPr preferRelativeResize="0"/>
          <p:nvPr>
            <p:ph idx="2" type="body"/>
          </p:nvPr>
        </p:nvPicPr>
        <p:blipFill rotWithShape="1">
          <a:blip r:embed="rId4">
            <a:alphaModFix/>
          </a:blip>
          <a:srcRect b="0" l="0" r="0" t="0"/>
          <a:stretch/>
        </p:blipFill>
        <p:spPr>
          <a:xfrm>
            <a:off x="10360952" y="1300480"/>
            <a:ext cx="1601470" cy="1601470"/>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pic>
        <p:nvPicPr>
          <p:cNvPr descr="نتيجة بحث الصور عن ‪uterine sound‬‏" id="798" name="Google Shape;798;p77"/>
          <p:cNvPicPr preferRelativeResize="0"/>
          <p:nvPr/>
        </p:nvPicPr>
        <p:blipFill rotWithShape="1">
          <a:blip r:embed="rId5">
            <a:alphaModFix/>
          </a:blip>
          <a:srcRect b="0" l="0" r="0" t="0"/>
          <a:stretch/>
        </p:blipFill>
        <p:spPr>
          <a:xfrm>
            <a:off x="10365042" y="2964609"/>
            <a:ext cx="1601470" cy="1856740"/>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pic>
        <p:nvPicPr>
          <p:cNvPr id="799" name="Google Shape;799;p77"/>
          <p:cNvPicPr preferRelativeResize="0"/>
          <p:nvPr/>
        </p:nvPicPr>
        <p:blipFill rotWithShape="1">
          <a:blip r:embed="rId6">
            <a:alphaModFix/>
          </a:blip>
          <a:srcRect b="0" l="0" r="0" t="0"/>
          <a:stretch/>
        </p:blipFill>
        <p:spPr>
          <a:xfrm rot="5400000">
            <a:off x="8396586" y="2910884"/>
            <a:ext cx="1857375" cy="1945552"/>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pic>
        <p:nvPicPr>
          <p:cNvPr id="800" name="Google Shape;800;p77"/>
          <p:cNvPicPr preferRelativeResize="0"/>
          <p:nvPr/>
        </p:nvPicPr>
        <p:blipFill rotWithShape="1">
          <a:blip r:embed="rId7">
            <a:alphaModFix/>
          </a:blip>
          <a:srcRect b="0" l="0" r="0" t="0"/>
          <a:stretch/>
        </p:blipFill>
        <p:spPr>
          <a:xfrm>
            <a:off x="8483639" y="4865370"/>
            <a:ext cx="3084195" cy="1494790"/>
          </a:xfrm>
          <a:prstGeom prst="rect">
            <a:avLst/>
          </a:prstGeom>
          <a:noFill/>
          <a:ln>
            <a:noFill/>
          </a:ln>
        </p:spPr>
      </p:pic>
      <p:sp>
        <p:nvSpPr>
          <p:cNvPr id="801" name="Google Shape;801;p77"/>
          <p:cNvSpPr/>
          <p:nvPr/>
        </p:nvSpPr>
        <p:spPr>
          <a:xfrm>
            <a:off x="9829823" y="2370773"/>
            <a:ext cx="467360" cy="6451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a:solidFill>
                  <a:srgbClr val="002060"/>
                </a:solidFill>
                <a:latin typeface="Calibri"/>
                <a:ea typeface="Calibri"/>
                <a:cs typeface="Calibri"/>
                <a:sym typeface="Calibri"/>
              </a:rPr>
              <a:t>1</a:t>
            </a:r>
            <a:endParaRPr/>
          </a:p>
        </p:txBody>
      </p:sp>
      <p:sp>
        <p:nvSpPr>
          <p:cNvPr id="802" name="Google Shape;802;p77"/>
          <p:cNvSpPr/>
          <p:nvPr/>
        </p:nvSpPr>
        <p:spPr>
          <a:xfrm>
            <a:off x="10389842" y="2382614"/>
            <a:ext cx="467360" cy="6451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a:solidFill>
                  <a:srgbClr val="002060"/>
                </a:solidFill>
                <a:latin typeface="Calibri"/>
                <a:ea typeface="Calibri"/>
                <a:cs typeface="Calibri"/>
                <a:sym typeface="Calibri"/>
              </a:rPr>
              <a:t>2</a:t>
            </a:r>
            <a:endParaRPr/>
          </a:p>
        </p:txBody>
      </p:sp>
      <p:sp>
        <p:nvSpPr>
          <p:cNvPr id="803" name="Google Shape;803;p77"/>
          <p:cNvSpPr/>
          <p:nvPr/>
        </p:nvSpPr>
        <p:spPr>
          <a:xfrm>
            <a:off x="9829823" y="4281171"/>
            <a:ext cx="467360" cy="6451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a:solidFill>
                  <a:srgbClr val="002060"/>
                </a:solidFill>
                <a:latin typeface="Calibri"/>
                <a:ea typeface="Calibri"/>
                <a:cs typeface="Calibri"/>
                <a:sym typeface="Calibri"/>
              </a:rPr>
              <a:t>3</a:t>
            </a:r>
            <a:endParaRPr/>
          </a:p>
        </p:txBody>
      </p:sp>
      <p:sp>
        <p:nvSpPr>
          <p:cNvPr id="804" name="Google Shape;804;p77"/>
          <p:cNvSpPr/>
          <p:nvPr/>
        </p:nvSpPr>
        <p:spPr>
          <a:xfrm>
            <a:off x="10268293" y="4290172"/>
            <a:ext cx="467360" cy="6451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a:solidFill>
                  <a:srgbClr val="002060"/>
                </a:solidFill>
                <a:latin typeface="Calibri"/>
                <a:ea typeface="Calibri"/>
                <a:cs typeface="Calibri"/>
                <a:sym typeface="Calibri"/>
              </a:rPr>
              <a:t>4</a:t>
            </a:r>
            <a:endParaRPr/>
          </a:p>
        </p:txBody>
      </p:sp>
      <p:sp>
        <p:nvSpPr>
          <p:cNvPr id="805" name="Google Shape;805;p77"/>
          <p:cNvSpPr/>
          <p:nvPr/>
        </p:nvSpPr>
        <p:spPr>
          <a:xfrm>
            <a:off x="11495062" y="5612765"/>
            <a:ext cx="467360" cy="6451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a:solidFill>
                  <a:srgbClr val="002060"/>
                </a:solidFill>
                <a:latin typeface="Calibri"/>
                <a:ea typeface="Calibri"/>
                <a:cs typeface="Calibri"/>
                <a:sym typeface="Calibri"/>
              </a:rPr>
              <a:t>5</a:t>
            </a:r>
            <a:endParaRPr/>
          </a:p>
        </p:txBody>
      </p:sp>
      <p:sp>
        <p:nvSpPr>
          <p:cNvPr id="806" name="Google Shape;806;p77"/>
          <p:cNvSpPr txBox="1"/>
          <p:nvPr/>
        </p:nvSpPr>
        <p:spPr>
          <a:xfrm>
            <a:off x="319638" y="1320800"/>
            <a:ext cx="7529684" cy="5311198"/>
          </a:xfrm>
          <a:prstGeom prst="rect">
            <a:avLst/>
          </a:prstGeom>
          <a:noFill/>
          <a:ln>
            <a:noFill/>
          </a:ln>
        </p:spPr>
        <p:txBody>
          <a:bodyPr anchorCtr="0" anchor="t" bIns="45700" lIns="91425" spcFirstLastPara="1" rIns="91425" wrap="square" tIns="45700">
            <a:spAutoFit/>
          </a:bodyPr>
          <a:lstStyle/>
          <a:p>
            <a:pPr indent="-228600" lvl="0" marL="228600" marR="0" rtl="0" algn="l">
              <a:lnSpc>
                <a:spcPct val="90000"/>
              </a:lnSpc>
              <a:spcBef>
                <a:spcPts val="0"/>
              </a:spcBef>
              <a:spcAft>
                <a:spcPts val="0"/>
              </a:spcAft>
              <a:buClr>
                <a:srgbClr val="45515E"/>
              </a:buClr>
              <a:buSzPts val="2400"/>
              <a:buFont typeface="Arial"/>
              <a:buChar char="•"/>
            </a:pPr>
            <a:r>
              <a:rPr b="1" lang="en-US" sz="2400">
                <a:solidFill>
                  <a:srgbClr val="45515E"/>
                </a:solidFill>
                <a:latin typeface="Calibri"/>
                <a:ea typeface="Calibri"/>
                <a:cs typeface="Calibri"/>
                <a:sym typeface="Calibri"/>
              </a:rPr>
              <a:t>A.what instrument used to measure the fundal height ? </a:t>
            </a:r>
            <a:endParaRPr/>
          </a:p>
          <a:p>
            <a:pPr indent="-228600" lvl="0" marL="228600" marR="0" rtl="0" algn="l">
              <a:lnSpc>
                <a:spcPct val="90000"/>
              </a:lnSpc>
              <a:spcBef>
                <a:spcPts val="1000"/>
              </a:spcBef>
              <a:spcAft>
                <a:spcPts val="0"/>
              </a:spcAft>
              <a:buClr>
                <a:srgbClr val="45515E"/>
              </a:buClr>
              <a:buSzPts val="2400"/>
              <a:buFont typeface="Courier New"/>
              <a:buChar char="o"/>
            </a:pPr>
            <a:r>
              <a:rPr lang="en-US" sz="2400">
                <a:solidFill>
                  <a:srgbClr val="45515E"/>
                </a:solidFill>
                <a:latin typeface="Calibri"/>
                <a:ea typeface="Calibri"/>
                <a:cs typeface="Calibri"/>
                <a:sym typeface="Calibri"/>
              </a:rPr>
              <a:t>the uterine sound </a:t>
            </a:r>
            <a:endParaRPr b="1" sz="2400">
              <a:solidFill>
                <a:srgbClr val="45515E"/>
              </a:solidFill>
              <a:latin typeface="Calibri"/>
              <a:ea typeface="Calibri"/>
              <a:cs typeface="Calibri"/>
              <a:sym typeface="Calibri"/>
            </a:endParaRPr>
          </a:p>
          <a:p>
            <a:pPr indent="-228600" lvl="0" marL="228600" marR="0" rtl="0" algn="l">
              <a:lnSpc>
                <a:spcPct val="90000"/>
              </a:lnSpc>
              <a:spcBef>
                <a:spcPts val="1000"/>
              </a:spcBef>
              <a:spcAft>
                <a:spcPts val="0"/>
              </a:spcAft>
              <a:buClr>
                <a:srgbClr val="45515E"/>
              </a:buClr>
              <a:buSzPts val="2400"/>
              <a:buFont typeface="Arial"/>
              <a:buChar char="•"/>
            </a:pPr>
            <a:r>
              <a:rPr b="1" lang="en-US" sz="2400">
                <a:solidFill>
                  <a:srgbClr val="45515E"/>
                </a:solidFill>
                <a:latin typeface="Calibri"/>
                <a:ea typeface="Calibri"/>
                <a:cs typeface="Calibri"/>
                <a:sym typeface="Calibri"/>
              </a:rPr>
              <a:t>B.what complication can happen during this procedure?</a:t>
            </a:r>
            <a:endParaRPr/>
          </a:p>
          <a:p>
            <a:pPr indent="-228600" lvl="0" marL="228600" marR="0" rtl="0" algn="l">
              <a:lnSpc>
                <a:spcPct val="90000"/>
              </a:lnSpc>
              <a:spcBef>
                <a:spcPts val="1000"/>
              </a:spcBef>
              <a:spcAft>
                <a:spcPts val="0"/>
              </a:spcAft>
              <a:buClr>
                <a:srgbClr val="45515E"/>
              </a:buClr>
              <a:buSzPts val="2400"/>
              <a:buFont typeface="Courier New"/>
              <a:buChar char="o"/>
            </a:pPr>
            <a:r>
              <a:rPr b="1" lang="en-US" sz="2400">
                <a:solidFill>
                  <a:srgbClr val="45515E"/>
                </a:solidFill>
                <a:latin typeface="Calibri"/>
                <a:ea typeface="Calibri"/>
                <a:cs typeface="Calibri"/>
                <a:sym typeface="Calibri"/>
              </a:rPr>
              <a:t> </a:t>
            </a:r>
            <a:r>
              <a:rPr lang="en-US" sz="2400">
                <a:solidFill>
                  <a:srgbClr val="45515E"/>
                </a:solidFill>
                <a:latin typeface="Calibri"/>
                <a:ea typeface="Calibri"/>
                <a:cs typeface="Calibri"/>
                <a:sym typeface="Calibri"/>
              </a:rPr>
              <a:t>perforation and bleeding </a:t>
            </a:r>
            <a:endParaRPr/>
          </a:p>
          <a:p>
            <a:pPr indent="-228600" lvl="0" marL="228600" marR="0" rtl="0" algn="l">
              <a:lnSpc>
                <a:spcPct val="90000"/>
              </a:lnSpc>
              <a:spcBef>
                <a:spcPts val="1000"/>
              </a:spcBef>
              <a:spcAft>
                <a:spcPts val="0"/>
              </a:spcAft>
              <a:buClr>
                <a:srgbClr val="45515E"/>
              </a:buClr>
              <a:buSzPts val="2400"/>
              <a:buFont typeface="Arial"/>
              <a:buChar char="•"/>
            </a:pPr>
            <a:r>
              <a:rPr b="1" lang="en-US" sz="2400">
                <a:solidFill>
                  <a:srgbClr val="45515E"/>
                </a:solidFill>
                <a:latin typeface="Calibri"/>
                <a:ea typeface="Calibri"/>
                <a:cs typeface="Calibri"/>
                <a:sym typeface="Calibri"/>
              </a:rPr>
              <a:t>C.how can you asses if these complication happened?</a:t>
            </a:r>
            <a:endParaRPr sz="2400">
              <a:solidFill>
                <a:srgbClr val="45515E"/>
              </a:solidFill>
              <a:latin typeface="Calibri"/>
              <a:ea typeface="Calibri"/>
              <a:cs typeface="Calibri"/>
              <a:sym typeface="Calibri"/>
            </a:endParaRPr>
          </a:p>
          <a:p>
            <a:pPr indent="-228600" lvl="0" marL="228600" marR="0" rtl="0" algn="l">
              <a:lnSpc>
                <a:spcPct val="90000"/>
              </a:lnSpc>
              <a:spcBef>
                <a:spcPts val="1000"/>
              </a:spcBef>
              <a:spcAft>
                <a:spcPts val="0"/>
              </a:spcAft>
              <a:buClr>
                <a:srgbClr val="45515E"/>
              </a:buClr>
              <a:buSzPts val="2400"/>
              <a:buFont typeface="Courier New"/>
              <a:buChar char="o"/>
            </a:pPr>
            <a:r>
              <a:rPr lang="en-US" sz="2400">
                <a:solidFill>
                  <a:srgbClr val="45515E"/>
                </a:solidFill>
                <a:latin typeface="Calibri"/>
                <a:ea typeface="Calibri"/>
                <a:cs typeface="Calibri"/>
                <a:sym typeface="Calibri"/>
              </a:rPr>
              <a:t> 1- change in vital signs of mother (hypothermia and tachycardia)</a:t>
            </a:r>
            <a:endParaRPr/>
          </a:p>
          <a:p>
            <a:pPr indent="-228600" lvl="0" marL="228600" marR="0" rtl="0" algn="l">
              <a:lnSpc>
                <a:spcPct val="90000"/>
              </a:lnSpc>
              <a:spcBef>
                <a:spcPts val="1000"/>
              </a:spcBef>
              <a:spcAft>
                <a:spcPts val="0"/>
              </a:spcAft>
              <a:buClr>
                <a:srgbClr val="45515E"/>
              </a:buClr>
              <a:buSzPts val="2400"/>
              <a:buFont typeface="Courier New"/>
              <a:buChar char="o"/>
            </a:pPr>
            <a:r>
              <a:rPr lang="en-US" sz="2400">
                <a:solidFill>
                  <a:srgbClr val="45515E"/>
                </a:solidFill>
                <a:latin typeface="Calibri"/>
                <a:ea typeface="Calibri"/>
                <a:cs typeface="Calibri"/>
                <a:sym typeface="Calibri"/>
              </a:rPr>
              <a:t>2- bleeding (large, new onset of bleeding , if happen : call the blood bank for Blood , go for laparotomy and laproscopy for defining the direct cause and managing it)</a:t>
            </a:r>
            <a:endParaRPr/>
          </a:p>
          <a:p>
            <a:pPr indent="-228600" lvl="0" marL="228600" marR="0" rtl="0" algn="l">
              <a:lnSpc>
                <a:spcPct val="90000"/>
              </a:lnSpc>
              <a:spcBef>
                <a:spcPts val="1000"/>
              </a:spcBef>
              <a:spcAft>
                <a:spcPts val="0"/>
              </a:spcAft>
              <a:buClr>
                <a:srgbClr val="45515E"/>
              </a:buClr>
              <a:buSzPts val="2400"/>
              <a:buFont typeface="Courier New"/>
              <a:buChar char="o"/>
            </a:pPr>
            <a:r>
              <a:rPr lang="en-US" sz="2400">
                <a:solidFill>
                  <a:srgbClr val="45515E"/>
                </a:solidFill>
                <a:latin typeface="Calibri"/>
                <a:ea typeface="Calibri"/>
                <a:cs typeface="Calibri"/>
                <a:sym typeface="Calibri"/>
              </a:rPr>
              <a:t>3- when using the uterine sound , you can asses if perforation happened if the tool gone further than expected .</a:t>
            </a:r>
            <a:endParaRPr/>
          </a:p>
        </p:txBody>
      </p:sp>
      <p:sp>
        <p:nvSpPr>
          <p:cNvPr id="807" name="Google Shape;807;p77"/>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Mini-0SCE</a:t>
            </a:r>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1" name="Shape 811"/>
        <p:cNvGrpSpPr/>
        <p:nvPr/>
      </p:nvGrpSpPr>
      <p:grpSpPr>
        <a:xfrm>
          <a:off x="0" y="0"/>
          <a:ext cx="0" cy="0"/>
          <a:chOff x="0" y="0"/>
          <a:chExt cx="0" cy="0"/>
        </a:xfrm>
      </p:grpSpPr>
      <p:sp>
        <p:nvSpPr>
          <p:cNvPr id="812" name="Google Shape;812;p78"/>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Mini-0SCE</a:t>
            </a:r>
            <a:endParaRPr/>
          </a:p>
        </p:txBody>
      </p:sp>
      <p:pic>
        <p:nvPicPr>
          <p:cNvPr id="813" name="Google Shape;813;p78"/>
          <p:cNvPicPr preferRelativeResize="0"/>
          <p:nvPr>
            <p:ph idx="1" type="body"/>
          </p:nvPr>
        </p:nvPicPr>
        <p:blipFill rotWithShape="1">
          <a:blip r:embed="rId3">
            <a:alphaModFix/>
          </a:blip>
          <a:srcRect b="0" l="0" r="0" t="0"/>
          <a:stretch/>
        </p:blipFill>
        <p:spPr>
          <a:xfrm>
            <a:off x="537881" y="1560664"/>
            <a:ext cx="5181600" cy="4853583"/>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pic>
        <p:nvPicPr>
          <p:cNvPr id="814" name="Google Shape;814;p78"/>
          <p:cNvPicPr preferRelativeResize="0"/>
          <p:nvPr/>
        </p:nvPicPr>
        <p:blipFill rotWithShape="1">
          <a:blip r:embed="rId4">
            <a:alphaModFix/>
          </a:blip>
          <a:srcRect b="16514" l="3287" r="0" t="10698"/>
          <a:stretch/>
        </p:blipFill>
        <p:spPr>
          <a:xfrm>
            <a:off x="6096000" y="2433917"/>
            <a:ext cx="5011271" cy="3859307"/>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sp>
        <p:nvSpPr>
          <p:cNvPr id="815" name="Google Shape;815;p78"/>
          <p:cNvSpPr/>
          <p:nvPr/>
        </p:nvSpPr>
        <p:spPr>
          <a:xfrm>
            <a:off x="6283957" y="1695134"/>
            <a:ext cx="1409617"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1F3864"/>
                </a:solidFill>
                <a:latin typeface="Calibri"/>
                <a:ea typeface="Calibri"/>
                <a:cs typeface="Calibri"/>
                <a:sym typeface="Calibri"/>
              </a:rPr>
              <a:t>Answer:</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8"/>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3. Flexion</a:t>
            </a:r>
            <a:endParaRPr/>
          </a:p>
        </p:txBody>
      </p:sp>
      <p:sp>
        <p:nvSpPr>
          <p:cNvPr id="188" name="Google Shape;188;p8"/>
          <p:cNvSpPr txBox="1"/>
          <p:nvPr>
            <p:ph idx="1" type="body"/>
          </p:nvPr>
        </p:nvSpPr>
        <p:spPr>
          <a:xfrm>
            <a:off x="838200" y="1305026"/>
            <a:ext cx="10515600" cy="4871938"/>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rgbClr val="45515E"/>
              </a:buClr>
              <a:buSzPts val="2600"/>
              <a:buChar char="❖"/>
            </a:pPr>
            <a:r>
              <a:rPr lang="en-US" sz="2600"/>
              <a:t>The fetal head is not always completely flexed when it enters the pelvis. As the head descends into the narrower midpelvis, flexion occurs</a:t>
            </a:r>
            <a:endParaRPr/>
          </a:p>
          <a:p>
            <a:pPr indent="-228600" lvl="0" marL="228600" rtl="0" algn="l">
              <a:lnSpc>
                <a:spcPct val="90000"/>
              </a:lnSpc>
              <a:spcBef>
                <a:spcPts val="1000"/>
              </a:spcBef>
              <a:spcAft>
                <a:spcPts val="0"/>
              </a:spcAft>
              <a:buClr>
                <a:srgbClr val="45515E"/>
              </a:buClr>
              <a:buSzPts val="2600"/>
              <a:buChar char="❖"/>
            </a:pPr>
            <a:r>
              <a:rPr lang="en-US" sz="2600"/>
              <a:t>This passive movement occurs, in part, due to the surrounding structures and is important in reducing the presenting diameter of the fetal head</a:t>
            </a:r>
            <a:endParaRPr/>
          </a:p>
          <a:p>
            <a:pPr indent="-228600" lvl="0" marL="228600" rtl="0" algn="l">
              <a:lnSpc>
                <a:spcPct val="90000"/>
              </a:lnSpc>
              <a:spcBef>
                <a:spcPts val="1000"/>
              </a:spcBef>
              <a:spcAft>
                <a:spcPts val="0"/>
              </a:spcAft>
              <a:buClr>
                <a:srgbClr val="45515E"/>
              </a:buClr>
              <a:buSzPts val="2600"/>
              <a:buChar char="❖"/>
            </a:pPr>
            <a:r>
              <a:rPr lang="en-US" sz="2600"/>
              <a:t>When flexion occurs, the </a:t>
            </a:r>
            <a:r>
              <a:rPr lang="en-US" sz="2600">
                <a:solidFill>
                  <a:srgbClr val="FF0000"/>
                </a:solidFill>
              </a:rPr>
              <a:t>posterior fontanel</a:t>
            </a:r>
            <a:r>
              <a:rPr lang="en-US" sz="2600"/>
              <a:t> slides into the center of the birth canal and the </a:t>
            </a:r>
            <a:r>
              <a:rPr lang="en-US" sz="2600">
                <a:solidFill>
                  <a:srgbClr val="FF0000"/>
                </a:solidFill>
              </a:rPr>
              <a:t>anterior fontanel</a:t>
            </a:r>
            <a:r>
              <a:rPr lang="en-US" sz="2600"/>
              <a:t> becomes more remote and difficult to feel</a:t>
            </a:r>
            <a:endParaRPr/>
          </a:p>
          <a:p>
            <a:pPr indent="-228600" lvl="0" marL="228600" rtl="0" algn="l">
              <a:lnSpc>
                <a:spcPct val="90000"/>
              </a:lnSpc>
              <a:spcBef>
                <a:spcPts val="1000"/>
              </a:spcBef>
              <a:spcAft>
                <a:spcPts val="0"/>
              </a:spcAft>
              <a:buClr>
                <a:srgbClr val="45515E"/>
              </a:buClr>
              <a:buSzPts val="2600"/>
              <a:buChar char="❖"/>
            </a:pPr>
            <a:r>
              <a:rPr b="1" lang="en-US" sz="2600"/>
              <a:t>Importance for differentiate </a:t>
            </a:r>
            <a:r>
              <a:rPr b="1" lang="en-US" sz="2600">
                <a:solidFill>
                  <a:srgbClr val="FF0000"/>
                </a:solidFill>
              </a:rPr>
              <a:t>anterior fontanelle </a:t>
            </a:r>
            <a:r>
              <a:rPr b="1" lang="en-US" sz="2600"/>
              <a:t>site</a:t>
            </a:r>
            <a:endParaRPr/>
          </a:p>
          <a:p>
            <a:pPr indent="-457200" lvl="1" marL="914400" rtl="0" algn="l">
              <a:lnSpc>
                <a:spcPct val="90000"/>
              </a:lnSpc>
              <a:spcBef>
                <a:spcPts val="500"/>
              </a:spcBef>
              <a:spcAft>
                <a:spcPts val="0"/>
              </a:spcAft>
              <a:buClr>
                <a:srgbClr val="45515E"/>
              </a:buClr>
              <a:buSzPts val="2400"/>
              <a:buFont typeface="Calibri"/>
              <a:buAutoNum type="arabicPeriod"/>
            </a:pPr>
            <a:r>
              <a:rPr lang="en-US"/>
              <a:t>Position </a:t>
            </a:r>
            <a:endParaRPr/>
          </a:p>
          <a:p>
            <a:pPr indent="-457200" lvl="1" marL="914400" rtl="0" algn="l">
              <a:lnSpc>
                <a:spcPct val="90000"/>
              </a:lnSpc>
              <a:spcBef>
                <a:spcPts val="500"/>
              </a:spcBef>
              <a:spcAft>
                <a:spcPts val="0"/>
              </a:spcAft>
              <a:buClr>
                <a:srgbClr val="45515E"/>
              </a:buClr>
              <a:buSzPts val="2400"/>
              <a:buFont typeface="Calibri"/>
              <a:buAutoNum type="arabicPeriod"/>
            </a:pPr>
            <a:r>
              <a:rPr lang="en-US"/>
              <a:t>Degree of head flexion</a:t>
            </a:r>
            <a:endParaRPr/>
          </a:p>
          <a:p>
            <a:pPr indent="-228600" lvl="2" marL="1143000" rtl="0" algn="l">
              <a:lnSpc>
                <a:spcPct val="90000"/>
              </a:lnSpc>
              <a:spcBef>
                <a:spcPts val="500"/>
              </a:spcBef>
              <a:spcAft>
                <a:spcPts val="0"/>
              </a:spcAft>
              <a:buClr>
                <a:srgbClr val="45515E"/>
              </a:buClr>
              <a:buSzPts val="2200"/>
              <a:buChar char="•"/>
            </a:pPr>
            <a:r>
              <a:rPr lang="en-US" sz="2200"/>
              <a:t>Will flexed head, you feel the posterior fontanelle</a:t>
            </a:r>
            <a:endParaRPr/>
          </a:p>
          <a:p>
            <a:pPr indent="-228600" lvl="2" marL="1143000" rtl="0" algn="l">
              <a:lnSpc>
                <a:spcPct val="90000"/>
              </a:lnSpc>
              <a:spcBef>
                <a:spcPts val="500"/>
              </a:spcBef>
              <a:spcAft>
                <a:spcPts val="0"/>
              </a:spcAft>
              <a:buClr>
                <a:srgbClr val="45515E"/>
              </a:buClr>
              <a:buSzPts val="2200"/>
              <a:buChar char="•"/>
            </a:pPr>
            <a:r>
              <a:rPr lang="en-US" sz="2200"/>
              <a:t>Deflexed head, you feel the anterior fontanelle</a:t>
            </a:r>
            <a:endParaRPr/>
          </a:p>
          <a:p>
            <a:pPr indent="-228600" lvl="2" marL="1143000" rtl="0" algn="l">
              <a:lnSpc>
                <a:spcPct val="90000"/>
              </a:lnSpc>
              <a:spcBef>
                <a:spcPts val="500"/>
              </a:spcBef>
              <a:spcAft>
                <a:spcPts val="0"/>
              </a:spcAft>
              <a:buClr>
                <a:srgbClr val="45515E"/>
              </a:buClr>
              <a:buSzPts val="2200"/>
              <a:buChar char="•"/>
            </a:pPr>
            <a:r>
              <a:rPr lang="en-US" sz="2200"/>
              <a:t>Partially Flexed head, you feel both posterior and anterior fontanelle</a:t>
            </a:r>
            <a:endParaRPr/>
          </a:p>
        </p:txBody>
      </p:sp>
      <p:pic>
        <p:nvPicPr>
          <p:cNvPr id="189" name="Google Shape;189;p8"/>
          <p:cNvPicPr preferRelativeResize="0"/>
          <p:nvPr/>
        </p:nvPicPr>
        <p:blipFill rotWithShape="1">
          <a:blip r:embed="rId3">
            <a:alphaModFix/>
          </a:blip>
          <a:srcRect b="0" l="0" r="32823" t="51517"/>
          <a:stretch/>
        </p:blipFill>
        <p:spPr>
          <a:xfrm>
            <a:off x="10412868" y="5142268"/>
            <a:ext cx="1779132" cy="1715731"/>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9" name="Shape 819"/>
        <p:cNvGrpSpPr/>
        <p:nvPr/>
      </p:nvGrpSpPr>
      <p:grpSpPr>
        <a:xfrm>
          <a:off x="0" y="0"/>
          <a:ext cx="0" cy="0"/>
          <a:chOff x="0" y="0"/>
          <a:chExt cx="0" cy="0"/>
        </a:xfrm>
      </p:grpSpPr>
      <p:sp>
        <p:nvSpPr>
          <p:cNvPr id="820" name="Google Shape;820;p79"/>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Forceps </a:t>
            </a:r>
            <a:endParaRPr/>
          </a:p>
        </p:txBody>
      </p:sp>
      <p:sp>
        <p:nvSpPr>
          <p:cNvPr id="821" name="Google Shape;821;p79"/>
          <p:cNvSpPr txBox="1"/>
          <p:nvPr>
            <p:ph idx="1" type="body"/>
          </p:nvPr>
        </p:nvSpPr>
        <p:spPr>
          <a:xfrm>
            <a:off x="322729" y="1127464"/>
            <a:ext cx="6858000" cy="5582618"/>
          </a:xfrm>
          <a:prstGeom prst="rect">
            <a:avLst/>
          </a:prstGeom>
          <a:noFill/>
          <a:ln>
            <a:noFill/>
          </a:ln>
        </p:spPr>
        <p:txBody>
          <a:bodyPr anchorCtr="0" anchor="t" bIns="45700" lIns="91425" spcFirstLastPara="1" rIns="91425" wrap="square" tIns="45700">
            <a:normAutofit fontScale="92500" lnSpcReduction="20000"/>
          </a:bodyPr>
          <a:lstStyle/>
          <a:p>
            <a:pPr indent="-228600" lvl="0" marL="228600" rtl="0" algn="l">
              <a:lnSpc>
                <a:spcPct val="90000"/>
              </a:lnSpc>
              <a:spcBef>
                <a:spcPts val="0"/>
              </a:spcBef>
              <a:spcAft>
                <a:spcPts val="0"/>
              </a:spcAft>
              <a:buClr>
                <a:srgbClr val="45515E"/>
              </a:buClr>
              <a:buSzPct val="100000"/>
              <a:buChar char="❖"/>
            </a:pPr>
            <a:r>
              <a:rPr lang="en-US"/>
              <a:t>It is  double-bladed metal instrument used for extraction of the fetal head, commonly used in </a:t>
            </a:r>
            <a:r>
              <a:rPr b="1" lang="en-US"/>
              <a:t>preterm delivery .</a:t>
            </a:r>
            <a:endParaRPr/>
          </a:p>
          <a:p>
            <a:pPr indent="-228600" lvl="0" marL="228600" rtl="0" algn="l">
              <a:lnSpc>
                <a:spcPct val="90000"/>
              </a:lnSpc>
              <a:spcBef>
                <a:spcPts val="1000"/>
              </a:spcBef>
              <a:spcAft>
                <a:spcPts val="0"/>
              </a:spcAft>
              <a:buClr>
                <a:srgbClr val="45515E"/>
              </a:buClr>
              <a:buSzPct val="100000"/>
              <a:buChar char="❖"/>
            </a:pPr>
            <a:r>
              <a:rPr lang="en-US"/>
              <a:t>It consist of </a:t>
            </a:r>
            <a:r>
              <a:rPr lang="en-US" u="sng"/>
              <a:t>4 parts</a:t>
            </a:r>
            <a:r>
              <a:rPr lang="en-US"/>
              <a:t>:</a:t>
            </a:r>
            <a:endParaRPr/>
          </a:p>
          <a:p>
            <a:pPr indent="-514350" lvl="0" marL="514350" rtl="0" algn="l">
              <a:lnSpc>
                <a:spcPct val="90000"/>
              </a:lnSpc>
              <a:spcBef>
                <a:spcPts val="1000"/>
              </a:spcBef>
              <a:spcAft>
                <a:spcPts val="0"/>
              </a:spcAft>
              <a:buClr>
                <a:srgbClr val="45515E"/>
              </a:buClr>
              <a:buSzPct val="100000"/>
              <a:buFont typeface="Calibri"/>
              <a:buAutoNum type="arabicPeriod"/>
            </a:pPr>
            <a:r>
              <a:rPr b="1" lang="en-US"/>
              <a:t> blade :</a:t>
            </a:r>
            <a:endParaRPr/>
          </a:p>
          <a:p>
            <a:pPr indent="0" lvl="0" marL="0" rtl="0" algn="l">
              <a:lnSpc>
                <a:spcPct val="90000"/>
              </a:lnSpc>
              <a:spcBef>
                <a:spcPts val="1000"/>
              </a:spcBef>
              <a:spcAft>
                <a:spcPts val="0"/>
              </a:spcAft>
              <a:buClr>
                <a:srgbClr val="45515E"/>
              </a:buClr>
              <a:buSzPct val="100000"/>
              <a:buNone/>
            </a:pPr>
            <a:r>
              <a:rPr lang="en-US"/>
              <a:t> The blades grasp the fetus "fits on the head”, can be </a:t>
            </a:r>
            <a:r>
              <a:rPr lang="en-US" u="sng"/>
              <a:t>fenestrated</a:t>
            </a:r>
            <a:r>
              <a:rPr lang="en-US"/>
              <a:t> (with a hole in the middle) or </a:t>
            </a:r>
            <a:r>
              <a:rPr lang="en-US" u="sng"/>
              <a:t>solid </a:t>
            </a:r>
            <a:endParaRPr/>
          </a:p>
          <a:p>
            <a:pPr indent="0" lvl="0" marL="0" rtl="0" algn="l">
              <a:lnSpc>
                <a:spcPct val="90000"/>
              </a:lnSpc>
              <a:spcBef>
                <a:spcPts val="1000"/>
              </a:spcBef>
              <a:spcAft>
                <a:spcPts val="0"/>
              </a:spcAft>
              <a:buClr>
                <a:srgbClr val="45515E"/>
              </a:buClr>
              <a:buSzPct val="100000"/>
              <a:buNone/>
            </a:pPr>
            <a:r>
              <a:rPr lang="en-US"/>
              <a:t>*</a:t>
            </a:r>
            <a:r>
              <a:rPr b="1" lang="en-US"/>
              <a:t>Fenestrations helps </a:t>
            </a:r>
            <a:r>
              <a:rPr lang="en-US"/>
              <a:t>in : </a:t>
            </a:r>
            <a:endParaRPr/>
          </a:p>
          <a:p>
            <a:pPr indent="-228600" lvl="0" marL="228600" rtl="0" algn="l">
              <a:lnSpc>
                <a:spcPct val="90000"/>
              </a:lnSpc>
              <a:spcBef>
                <a:spcPts val="1000"/>
              </a:spcBef>
              <a:spcAft>
                <a:spcPts val="0"/>
              </a:spcAft>
              <a:buClr>
                <a:srgbClr val="3F3F3F"/>
              </a:buClr>
              <a:buSzPct val="100000"/>
              <a:buFont typeface="Calibri"/>
              <a:buChar char="-"/>
            </a:pPr>
            <a:r>
              <a:rPr lang="en-US">
                <a:solidFill>
                  <a:srgbClr val="3F3F3F"/>
                </a:solidFill>
              </a:rPr>
              <a:t>minimize compression </a:t>
            </a:r>
            <a:br>
              <a:rPr lang="en-US">
                <a:solidFill>
                  <a:srgbClr val="3F3F3F"/>
                </a:solidFill>
              </a:rPr>
            </a:br>
            <a:r>
              <a:rPr lang="en-US">
                <a:solidFill>
                  <a:srgbClr val="3F3F3F"/>
                </a:solidFill>
              </a:rPr>
              <a:t>  -  make its weight lighter </a:t>
            </a:r>
            <a:br>
              <a:rPr lang="en-US">
                <a:solidFill>
                  <a:srgbClr val="3F3F3F"/>
                </a:solidFill>
              </a:rPr>
            </a:br>
            <a:r>
              <a:rPr lang="en-US">
                <a:solidFill>
                  <a:srgbClr val="3F3F3F"/>
                </a:solidFill>
              </a:rPr>
              <a:t>  - prevent slipping as the parietal eminences   protrudes through the fenestration</a:t>
            </a:r>
            <a:endParaRPr/>
          </a:p>
          <a:p>
            <a:pPr indent="0" lvl="0" marL="0" rtl="0" algn="l">
              <a:lnSpc>
                <a:spcPct val="90000"/>
              </a:lnSpc>
              <a:spcBef>
                <a:spcPts val="1000"/>
              </a:spcBef>
              <a:spcAft>
                <a:spcPts val="0"/>
              </a:spcAft>
              <a:buClr>
                <a:srgbClr val="3F3F3F"/>
              </a:buClr>
              <a:buSzPct val="100000"/>
              <a:buNone/>
            </a:pPr>
            <a:r>
              <a:rPr lang="en-US">
                <a:solidFill>
                  <a:srgbClr val="3F3F3F"/>
                </a:solidFill>
              </a:rPr>
              <a:t>*</a:t>
            </a:r>
            <a:r>
              <a:rPr b="1" lang="en-US"/>
              <a:t>It cantaions two curves </a:t>
            </a:r>
            <a:r>
              <a:rPr lang="en-US">
                <a:solidFill>
                  <a:srgbClr val="3F3F3F"/>
                </a:solidFill>
              </a:rPr>
              <a:t>: </a:t>
            </a:r>
            <a:endParaRPr/>
          </a:p>
          <a:p>
            <a:pPr indent="-228600" lvl="0" marL="228600" rtl="0" algn="l">
              <a:lnSpc>
                <a:spcPct val="90000"/>
              </a:lnSpc>
              <a:spcBef>
                <a:spcPts val="1000"/>
              </a:spcBef>
              <a:spcAft>
                <a:spcPts val="0"/>
              </a:spcAft>
              <a:buClr>
                <a:srgbClr val="3F3F3F"/>
              </a:buClr>
              <a:buSzPct val="100000"/>
              <a:buFont typeface="Calibri"/>
              <a:buChar char="-"/>
            </a:pPr>
            <a:r>
              <a:rPr lang="en-US" u="sng">
                <a:solidFill>
                  <a:srgbClr val="3F3F3F"/>
                </a:solidFill>
              </a:rPr>
              <a:t>Cephalic curve</a:t>
            </a:r>
            <a:r>
              <a:rPr lang="en-US">
                <a:solidFill>
                  <a:srgbClr val="3F3F3F"/>
                </a:solidFill>
              </a:rPr>
              <a:t> : fit fetus head </a:t>
            </a:r>
            <a:endParaRPr/>
          </a:p>
          <a:p>
            <a:pPr indent="-228600" lvl="0" marL="228600" rtl="0" algn="l">
              <a:lnSpc>
                <a:spcPct val="90000"/>
              </a:lnSpc>
              <a:spcBef>
                <a:spcPts val="1000"/>
              </a:spcBef>
              <a:spcAft>
                <a:spcPts val="0"/>
              </a:spcAft>
              <a:buClr>
                <a:srgbClr val="3F3F3F"/>
              </a:buClr>
              <a:buSzPct val="100000"/>
              <a:buFont typeface="Calibri"/>
              <a:buChar char="-"/>
            </a:pPr>
            <a:r>
              <a:rPr lang="en-US" u="sng">
                <a:solidFill>
                  <a:srgbClr val="3F3F3F"/>
                </a:solidFill>
              </a:rPr>
              <a:t>pelvic curve</a:t>
            </a:r>
            <a:r>
              <a:rPr lang="en-US">
                <a:solidFill>
                  <a:srgbClr val="3F3F3F"/>
                </a:solidFill>
              </a:rPr>
              <a:t> : fit the maternal pelvis </a:t>
            </a:r>
            <a:endParaRPr/>
          </a:p>
          <a:p>
            <a:pPr indent="0" lvl="0" marL="0" rtl="0" algn="l">
              <a:lnSpc>
                <a:spcPct val="90000"/>
              </a:lnSpc>
              <a:spcBef>
                <a:spcPts val="1000"/>
              </a:spcBef>
              <a:spcAft>
                <a:spcPts val="0"/>
              </a:spcAft>
              <a:buClr>
                <a:srgbClr val="45515E"/>
              </a:buClr>
              <a:buSzPct val="100000"/>
              <a:buNone/>
            </a:pPr>
            <a:r>
              <a:t/>
            </a:r>
            <a:endParaRPr/>
          </a:p>
        </p:txBody>
      </p:sp>
      <p:pic>
        <p:nvPicPr>
          <p:cNvPr id="822" name="Google Shape;822;p79"/>
          <p:cNvPicPr preferRelativeResize="0"/>
          <p:nvPr/>
        </p:nvPicPr>
        <p:blipFill rotWithShape="1">
          <a:blip r:embed="rId3">
            <a:alphaModFix/>
          </a:blip>
          <a:srcRect b="0" l="0" r="0" t="0"/>
          <a:stretch/>
        </p:blipFill>
        <p:spPr>
          <a:xfrm>
            <a:off x="7180729" y="1245516"/>
            <a:ext cx="4830762" cy="4916208"/>
          </a:xfrm>
          <a:prstGeom prst="rect">
            <a:avLst/>
          </a:prstGeom>
          <a:noFill/>
          <a:ln cap="flat" cmpd="sng" w="9525">
            <a:solidFill>
              <a:schemeClr val="dk1"/>
            </a:solidFill>
            <a:prstDash val="solid"/>
            <a:miter lim="8000"/>
            <a:headEnd len="sm" w="sm" type="none"/>
            <a:tailEnd len="sm" w="sm" type="none"/>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6" name="Shape 826"/>
        <p:cNvGrpSpPr/>
        <p:nvPr/>
      </p:nvGrpSpPr>
      <p:grpSpPr>
        <a:xfrm>
          <a:off x="0" y="0"/>
          <a:ext cx="0" cy="0"/>
          <a:chOff x="0" y="0"/>
          <a:chExt cx="0" cy="0"/>
        </a:xfrm>
      </p:grpSpPr>
      <p:sp>
        <p:nvSpPr>
          <p:cNvPr id="827" name="Google Shape;827;p80"/>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t/>
            </a:r>
            <a:endParaRPr/>
          </a:p>
        </p:txBody>
      </p:sp>
      <p:sp>
        <p:nvSpPr>
          <p:cNvPr id="828" name="Google Shape;828;p80"/>
          <p:cNvSpPr txBox="1"/>
          <p:nvPr>
            <p:ph idx="1" type="body"/>
          </p:nvPr>
        </p:nvSpPr>
        <p:spPr>
          <a:xfrm>
            <a:off x="181882" y="1292240"/>
            <a:ext cx="4648200" cy="4871938"/>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rgbClr val="45515E"/>
              </a:buClr>
              <a:buSzPts val="2800"/>
              <a:buNone/>
            </a:pPr>
            <a:r>
              <a:rPr lang="en-US"/>
              <a:t>2. </a:t>
            </a:r>
            <a:r>
              <a:rPr b="1" lang="en-US"/>
              <a:t>Shanks</a:t>
            </a:r>
            <a:r>
              <a:rPr lang="en-US"/>
              <a:t>:</a:t>
            </a:r>
            <a:r>
              <a:rPr lang="en-US">
                <a:solidFill>
                  <a:srgbClr val="3F3F3F"/>
                </a:solidFill>
              </a:rPr>
              <a:t> </a:t>
            </a:r>
            <a:endParaRPr/>
          </a:p>
          <a:p>
            <a:pPr indent="0" lvl="0" marL="0" rtl="0" algn="l">
              <a:lnSpc>
                <a:spcPct val="90000"/>
              </a:lnSpc>
              <a:spcBef>
                <a:spcPts val="1000"/>
              </a:spcBef>
              <a:spcAft>
                <a:spcPts val="0"/>
              </a:spcAft>
              <a:buClr>
                <a:srgbClr val="45515E"/>
              </a:buClr>
              <a:buSzPts val="2800"/>
              <a:buNone/>
            </a:pPr>
            <a:r>
              <a:rPr lang="en-US"/>
              <a:t>that connects the blade to the handle.</a:t>
            </a:r>
            <a:endParaRPr/>
          </a:p>
          <a:p>
            <a:pPr indent="0" lvl="0" marL="0" rtl="0" algn="l">
              <a:lnSpc>
                <a:spcPct val="90000"/>
              </a:lnSpc>
              <a:spcBef>
                <a:spcPts val="1000"/>
              </a:spcBef>
              <a:spcAft>
                <a:spcPts val="0"/>
              </a:spcAft>
              <a:buClr>
                <a:srgbClr val="45515E"/>
              </a:buClr>
              <a:buSzPts val="2800"/>
              <a:buNone/>
            </a:pPr>
            <a:r>
              <a:rPr lang="en-US"/>
              <a:t>3. </a:t>
            </a:r>
            <a:r>
              <a:rPr b="1" lang="en-US"/>
              <a:t>Lock : </a:t>
            </a:r>
            <a:endParaRPr/>
          </a:p>
          <a:p>
            <a:pPr indent="0" lvl="0" marL="0" rtl="0" algn="l">
              <a:lnSpc>
                <a:spcPct val="90000"/>
              </a:lnSpc>
              <a:spcBef>
                <a:spcPts val="1000"/>
              </a:spcBef>
              <a:spcAft>
                <a:spcPts val="0"/>
              </a:spcAft>
              <a:buClr>
                <a:srgbClr val="45515E"/>
              </a:buClr>
              <a:buSzPts val="2800"/>
              <a:buNone/>
            </a:pPr>
            <a:r>
              <a:rPr lang="en-US"/>
              <a:t>is the articulation between the shanks. Many different types have been designed </a:t>
            </a:r>
            <a:endParaRPr/>
          </a:p>
          <a:p>
            <a:pPr indent="0" lvl="0" marL="0" rtl="0" algn="l">
              <a:lnSpc>
                <a:spcPct val="90000"/>
              </a:lnSpc>
              <a:spcBef>
                <a:spcPts val="1000"/>
              </a:spcBef>
              <a:spcAft>
                <a:spcPts val="0"/>
              </a:spcAft>
              <a:buClr>
                <a:srgbClr val="3F3F3F"/>
              </a:buClr>
              <a:buSzPts val="2800"/>
              <a:buNone/>
            </a:pPr>
            <a:r>
              <a:rPr lang="en-US">
                <a:solidFill>
                  <a:srgbClr val="3F3F3F"/>
                </a:solidFill>
              </a:rPr>
              <a:t>4. </a:t>
            </a:r>
            <a:r>
              <a:rPr b="1" lang="en-US">
                <a:solidFill>
                  <a:srgbClr val="3F3F3F"/>
                </a:solidFill>
              </a:rPr>
              <a:t>Handle :</a:t>
            </a:r>
            <a:endParaRPr/>
          </a:p>
          <a:p>
            <a:pPr indent="0" lvl="0" marL="0" rtl="0" algn="l">
              <a:lnSpc>
                <a:spcPct val="90000"/>
              </a:lnSpc>
              <a:spcBef>
                <a:spcPts val="1000"/>
              </a:spcBef>
              <a:spcAft>
                <a:spcPts val="0"/>
              </a:spcAft>
              <a:buClr>
                <a:srgbClr val="45515E"/>
              </a:buClr>
              <a:buSzPts val="2800"/>
              <a:buNone/>
            </a:pPr>
            <a:r>
              <a:rPr lang="en-US"/>
              <a:t>are where the operator holds the device and applies traction to the fetal head</a:t>
            </a:r>
            <a:endParaRPr b="1"/>
          </a:p>
        </p:txBody>
      </p:sp>
      <p:pic>
        <p:nvPicPr>
          <p:cNvPr descr="17" id="829" name="Google Shape;829;p80"/>
          <p:cNvPicPr preferRelativeResize="0"/>
          <p:nvPr/>
        </p:nvPicPr>
        <p:blipFill rotWithShape="1">
          <a:blip r:embed="rId3">
            <a:alphaModFix/>
          </a:blip>
          <a:srcRect b="0" l="0" r="0" t="0"/>
          <a:stretch/>
        </p:blipFill>
        <p:spPr>
          <a:xfrm>
            <a:off x="6288144" y="1305026"/>
            <a:ext cx="5201444" cy="3583885"/>
          </a:xfrm>
          <a:prstGeom prst="rect">
            <a:avLst/>
          </a:prstGeom>
          <a:noFill/>
          <a:ln cap="flat" cmpd="sng" w="76200">
            <a:solidFill>
              <a:schemeClr val="dk1"/>
            </a:solidFill>
            <a:prstDash val="solid"/>
            <a:miter lim="800000"/>
            <a:headEnd len="sm" w="sm" type="none"/>
            <a:tailEnd len="sm" w="sm" type="none"/>
          </a:ln>
        </p:spPr>
      </p:pic>
      <p:sp>
        <p:nvSpPr>
          <p:cNvPr id="830" name="Google Shape;830;p80"/>
          <p:cNvSpPr/>
          <p:nvPr/>
        </p:nvSpPr>
        <p:spPr>
          <a:xfrm>
            <a:off x="5332837" y="1759457"/>
            <a:ext cx="855350" cy="400110"/>
          </a:xfrm>
          <a:prstGeom prst="rect">
            <a:avLst/>
          </a:prstGeom>
          <a:noFill/>
          <a:ln cap="flat" cmpd="sng" w="9525">
            <a:solidFill>
              <a:schemeClr val="dk1"/>
            </a:solidFill>
            <a:prstDash val="solid"/>
            <a:miter lim="8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Clr>
                <a:srgbClr val="FF0000"/>
              </a:buClr>
              <a:buSzPts val="2000"/>
              <a:buFont typeface="Noto Sans Symbols"/>
              <a:buNone/>
            </a:pPr>
            <a:r>
              <a:rPr b="1" lang="en-US" sz="2000">
                <a:solidFill>
                  <a:srgbClr val="FF0000"/>
                </a:solidFill>
                <a:latin typeface="Arial"/>
                <a:ea typeface="Arial"/>
                <a:cs typeface="Arial"/>
                <a:sym typeface="Arial"/>
              </a:rPr>
              <a:t>Lock</a:t>
            </a:r>
            <a:endParaRPr b="1" sz="2000">
              <a:solidFill>
                <a:srgbClr val="FF0000"/>
              </a:solidFill>
              <a:latin typeface="Arial"/>
              <a:ea typeface="Arial"/>
              <a:cs typeface="Arial"/>
              <a:sym typeface="Arial"/>
            </a:endParaRPr>
          </a:p>
        </p:txBody>
      </p:sp>
      <p:sp>
        <p:nvSpPr>
          <p:cNvPr id="831" name="Google Shape;831;p80"/>
          <p:cNvSpPr/>
          <p:nvPr/>
        </p:nvSpPr>
        <p:spPr>
          <a:xfrm>
            <a:off x="4733179" y="3414218"/>
            <a:ext cx="1309330" cy="400110"/>
          </a:xfrm>
          <a:prstGeom prst="rect">
            <a:avLst/>
          </a:prstGeom>
          <a:noFill/>
          <a:ln cap="flat" cmpd="sng" w="9525">
            <a:solidFill>
              <a:schemeClr val="dk1"/>
            </a:solidFill>
            <a:prstDash val="solid"/>
            <a:miter lim="8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Clr>
                <a:srgbClr val="FF0000"/>
              </a:buClr>
              <a:buSzPts val="2000"/>
              <a:buFont typeface="Noto Sans Symbols"/>
              <a:buNone/>
            </a:pPr>
            <a:r>
              <a:rPr b="1" lang="en-US" sz="2000">
                <a:solidFill>
                  <a:srgbClr val="FF0000"/>
                </a:solidFill>
                <a:latin typeface="Arial"/>
                <a:ea typeface="Arial"/>
                <a:cs typeface="Arial"/>
                <a:sym typeface="Arial"/>
              </a:rPr>
              <a:t>Handles</a:t>
            </a:r>
            <a:endParaRPr b="1" sz="2000">
              <a:solidFill>
                <a:srgbClr val="FF0000"/>
              </a:solidFill>
              <a:latin typeface="Arial"/>
              <a:ea typeface="Arial"/>
              <a:cs typeface="Arial"/>
              <a:sym typeface="Arial"/>
            </a:endParaRPr>
          </a:p>
        </p:txBody>
      </p:sp>
      <p:cxnSp>
        <p:nvCxnSpPr>
          <p:cNvPr id="832" name="Google Shape;832;p80"/>
          <p:cNvCxnSpPr/>
          <p:nvPr/>
        </p:nvCxnSpPr>
        <p:spPr>
          <a:xfrm flipH="1">
            <a:off x="9293554" y="2421729"/>
            <a:ext cx="2381148" cy="1202457"/>
          </a:xfrm>
          <a:prstGeom prst="straightConnector1">
            <a:avLst/>
          </a:prstGeom>
          <a:noFill/>
          <a:ln cap="flat" cmpd="sng" w="12700">
            <a:solidFill>
              <a:schemeClr val="accent6"/>
            </a:solidFill>
            <a:prstDash val="solid"/>
            <a:miter lim="800000"/>
            <a:headEnd len="sm" w="sm" type="none"/>
            <a:tailEnd len="med" w="med" type="triangle"/>
          </a:ln>
        </p:spPr>
      </p:cxnSp>
      <p:cxnSp>
        <p:nvCxnSpPr>
          <p:cNvPr id="833" name="Google Shape;833;p80"/>
          <p:cNvCxnSpPr/>
          <p:nvPr/>
        </p:nvCxnSpPr>
        <p:spPr>
          <a:xfrm rot="10800000">
            <a:off x="11320088" y="4328618"/>
            <a:ext cx="505092" cy="0"/>
          </a:xfrm>
          <a:prstGeom prst="straightConnector1">
            <a:avLst/>
          </a:prstGeom>
          <a:noFill/>
          <a:ln cap="flat" cmpd="sng" w="12700">
            <a:solidFill>
              <a:schemeClr val="accent6"/>
            </a:solidFill>
            <a:prstDash val="solid"/>
            <a:miter lim="800000"/>
            <a:headEnd len="sm" w="sm" type="none"/>
            <a:tailEnd len="med" w="med" type="triangle"/>
          </a:ln>
        </p:spPr>
      </p:cxnSp>
      <p:cxnSp>
        <p:nvCxnSpPr>
          <p:cNvPr id="834" name="Google Shape;834;p80"/>
          <p:cNvCxnSpPr/>
          <p:nvPr/>
        </p:nvCxnSpPr>
        <p:spPr>
          <a:xfrm>
            <a:off x="6062288" y="3566618"/>
            <a:ext cx="505092" cy="0"/>
          </a:xfrm>
          <a:prstGeom prst="straightConnector1">
            <a:avLst/>
          </a:prstGeom>
          <a:noFill/>
          <a:ln cap="flat" cmpd="sng" w="12700">
            <a:solidFill>
              <a:schemeClr val="accent6"/>
            </a:solidFill>
            <a:prstDash val="solid"/>
            <a:miter lim="800000"/>
            <a:headEnd len="sm" w="sm" type="none"/>
            <a:tailEnd len="med" w="med" type="triangle"/>
          </a:ln>
        </p:spPr>
      </p:cxnSp>
      <p:cxnSp>
        <p:nvCxnSpPr>
          <p:cNvPr id="835" name="Google Shape;835;p80"/>
          <p:cNvCxnSpPr/>
          <p:nvPr/>
        </p:nvCxnSpPr>
        <p:spPr>
          <a:xfrm>
            <a:off x="6103724" y="2042618"/>
            <a:ext cx="2381148" cy="1728531"/>
          </a:xfrm>
          <a:prstGeom prst="straightConnector1">
            <a:avLst/>
          </a:prstGeom>
          <a:noFill/>
          <a:ln cap="flat" cmpd="sng" w="12700">
            <a:solidFill>
              <a:schemeClr val="accent6"/>
            </a:solidFill>
            <a:prstDash val="solid"/>
            <a:miter lim="800000"/>
            <a:headEnd len="sm" w="sm" type="none"/>
            <a:tailEnd len="med" w="med" type="triangle"/>
          </a:ln>
        </p:spPr>
      </p:cxnSp>
      <p:sp>
        <p:nvSpPr>
          <p:cNvPr id="836" name="Google Shape;836;p80"/>
          <p:cNvSpPr txBox="1"/>
          <p:nvPr/>
        </p:nvSpPr>
        <p:spPr>
          <a:xfrm>
            <a:off x="7971504" y="5626503"/>
            <a:ext cx="2381148" cy="461665"/>
          </a:xfrm>
          <a:prstGeom prst="rect">
            <a:avLst/>
          </a:prstGeom>
          <a:noFill/>
          <a:ln cap="flat" cmpd="sng" w="9525">
            <a:solidFill>
              <a:schemeClr val="dk1"/>
            </a:solidFill>
            <a:prstDash val="solid"/>
            <a:miter lim="8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Clr>
                <a:srgbClr val="FF0000"/>
              </a:buClr>
              <a:buSzPts val="2400"/>
              <a:buFont typeface="Noto Sans Symbols"/>
              <a:buNone/>
            </a:pPr>
            <a:r>
              <a:rPr b="1" lang="en-US" sz="2400">
                <a:solidFill>
                  <a:srgbClr val="FF0000"/>
                </a:solidFill>
                <a:latin typeface="Candara"/>
                <a:ea typeface="Candara"/>
                <a:cs typeface="Candara"/>
                <a:sym typeface="Candara"/>
              </a:rPr>
              <a:t>Pelvic curve</a:t>
            </a:r>
            <a:endParaRPr b="1" sz="2400">
              <a:solidFill>
                <a:srgbClr val="FF0000"/>
              </a:solidFill>
              <a:latin typeface="Candara"/>
              <a:ea typeface="Candara"/>
              <a:cs typeface="Candara"/>
              <a:sym typeface="Candara"/>
            </a:endParaRPr>
          </a:p>
        </p:txBody>
      </p:sp>
      <p:cxnSp>
        <p:nvCxnSpPr>
          <p:cNvPr id="837" name="Google Shape;837;p80"/>
          <p:cNvCxnSpPr/>
          <p:nvPr/>
        </p:nvCxnSpPr>
        <p:spPr>
          <a:xfrm flipH="1" rot="10800000">
            <a:off x="9231775" y="4354264"/>
            <a:ext cx="793716" cy="1503071"/>
          </a:xfrm>
          <a:prstGeom prst="straightConnector1">
            <a:avLst/>
          </a:prstGeom>
          <a:noFill/>
          <a:ln cap="flat" cmpd="sng" w="12700">
            <a:solidFill>
              <a:schemeClr val="accent6"/>
            </a:solidFill>
            <a:prstDash val="solid"/>
            <a:miter lim="800000"/>
            <a:headEnd len="sm" w="sm" type="none"/>
            <a:tailEnd len="med" w="med" type="triangle"/>
          </a:ln>
        </p:spPr>
      </p:cxnSp>
      <p:cxnSp>
        <p:nvCxnSpPr>
          <p:cNvPr id="838" name="Google Shape;838;p80"/>
          <p:cNvCxnSpPr/>
          <p:nvPr/>
        </p:nvCxnSpPr>
        <p:spPr>
          <a:xfrm flipH="1">
            <a:off x="10880986" y="3414218"/>
            <a:ext cx="793716" cy="826689"/>
          </a:xfrm>
          <a:prstGeom prst="straightConnector1">
            <a:avLst/>
          </a:prstGeom>
          <a:noFill/>
          <a:ln cap="flat" cmpd="sng" w="12700">
            <a:solidFill>
              <a:schemeClr val="accent6"/>
            </a:solidFill>
            <a:prstDash val="solid"/>
            <a:miter lim="800000"/>
            <a:headEnd len="sm" w="sm" type="none"/>
            <a:tailEnd len="med" w="med" type="triangle"/>
          </a:ln>
        </p:spPr>
      </p:cxnSp>
      <p:sp>
        <p:nvSpPr>
          <p:cNvPr id="839" name="Google Shape;839;p80"/>
          <p:cNvSpPr/>
          <p:nvPr/>
        </p:nvSpPr>
        <p:spPr>
          <a:xfrm>
            <a:off x="10668000" y="1908262"/>
            <a:ext cx="1371600" cy="400110"/>
          </a:xfrm>
          <a:prstGeom prst="rect">
            <a:avLst/>
          </a:prstGeom>
          <a:noFill/>
          <a:ln cap="flat" cmpd="sng" w="9525">
            <a:solidFill>
              <a:schemeClr val="dk1"/>
            </a:solidFill>
            <a:prstDash val="solid"/>
            <a:miter lim="8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Clr>
                <a:srgbClr val="FF0000"/>
              </a:buClr>
              <a:buSzPts val="2000"/>
              <a:buFont typeface="Noto Sans Symbols"/>
              <a:buNone/>
            </a:pPr>
            <a:r>
              <a:rPr b="1" lang="en-US" sz="2000">
                <a:solidFill>
                  <a:srgbClr val="FF0000"/>
                </a:solidFill>
                <a:latin typeface="Arial"/>
                <a:ea typeface="Arial"/>
                <a:cs typeface="Arial"/>
                <a:sym typeface="Arial"/>
              </a:rPr>
              <a:t>Shanks</a:t>
            </a:r>
            <a:endParaRPr b="1" sz="2000">
              <a:solidFill>
                <a:srgbClr val="FF0000"/>
              </a:solidFill>
              <a:latin typeface="Arial"/>
              <a:ea typeface="Arial"/>
              <a:cs typeface="Arial"/>
              <a:sym typeface="Arial"/>
            </a:endParaRPr>
          </a:p>
        </p:txBody>
      </p:sp>
      <p:sp>
        <p:nvSpPr>
          <p:cNvPr id="840" name="Google Shape;840;p80"/>
          <p:cNvSpPr txBox="1"/>
          <p:nvPr/>
        </p:nvSpPr>
        <p:spPr>
          <a:xfrm>
            <a:off x="10920079" y="2780802"/>
            <a:ext cx="1440294" cy="707886"/>
          </a:xfrm>
          <a:prstGeom prst="rect">
            <a:avLst/>
          </a:prstGeom>
          <a:noFill/>
          <a:ln cap="flat" cmpd="sng" w="9525">
            <a:solidFill>
              <a:schemeClr val="dk2"/>
            </a:solidFill>
            <a:prstDash val="solid"/>
            <a:miter lim="8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Clr>
                <a:srgbClr val="FF0000"/>
              </a:buClr>
              <a:buSzPts val="2000"/>
              <a:buFont typeface="Noto Sans Symbols"/>
              <a:buNone/>
            </a:pPr>
            <a:r>
              <a:rPr b="1" lang="en-US" sz="2000">
                <a:solidFill>
                  <a:srgbClr val="FF0000"/>
                </a:solidFill>
                <a:latin typeface="Candara"/>
                <a:ea typeface="Candara"/>
                <a:cs typeface="Candara"/>
                <a:sym typeface="Candara"/>
              </a:rPr>
              <a:t>Cephalic curve</a:t>
            </a:r>
            <a:endParaRPr b="1" sz="2000">
              <a:solidFill>
                <a:srgbClr val="FF0000"/>
              </a:solidFill>
              <a:latin typeface="Candara"/>
              <a:ea typeface="Candara"/>
              <a:cs typeface="Candara"/>
              <a:sym typeface="Candara"/>
            </a:endParaRPr>
          </a:p>
        </p:txBody>
      </p:sp>
      <p:sp>
        <p:nvSpPr>
          <p:cNvPr id="841" name="Google Shape;841;p80"/>
          <p:cNvSpPr/>
          <p:nvPr/>
        </p:nvSpPr>
        <p:spPr>
          <a:xfrm>
            <a:off x="11294806" y="3984932"/>
            <a:ext cx="941283" cy="369332"/>
          </a:xfrm>
          <a:prstGeom prst="rect">
            <a:avLst/>
          </a:prstGeom>
          <a:noFill/>
          <a:ln cap="flat" cmpd="sng" w="9525">
            <a:solidFill>
              <a:schemeClr val="dk1"/>
            </a:solidFill>
            <a:prstDash val="solid"/>
            <a:miter lim="8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Clr>
                <a:srgbClr val="FF0000"/>
              </a:buClr>
              <a:buSzPts val="1800"/>
              <a:buFont typeface="Noto Sans Symbols"/>
              <a:buNone/>
            </a:pPr>
            <a:r>
              <a:rPr b="1" lang="en-US" sz="1800">
                <a:solidFill>
                  <a:srgbClr val="FF0000"/>
                </a:solidFill>
                <a:latin typeface="Arial"/>
                <a:ea typeface="Arial"/>
                <a:cs typeface="Arial"/>
                <a:sym typeface="Arial"/>
              </a:rPr>
              <a:t>Blades</a:t>
            </a:r>
            <a:endParaRPr b="1" sz="1800">
              <a:solidFill>
                <a:srgbClr val="FF0000"/>
              </a:solidFill>
              <a:latin typeface="Arial"/>
              <a:ea typeface="Arial"/>
              <a:cs typeface="Arial"/>
              <a:sym typeface="Arial"/>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5" name="Shape 845"/>
        <p:cNvGrpSpPr/>
        <p:nvPr/>
      </p:nvGrpSpPr>
      <p:grpSpPr>
        <a:xfrm>
          <a:off x="0" y="0"/>
          <a:ext cx="0" cy="0"/>
          <a:chOff x="0" y="0"/>
          <a:chExt cx="0" cy="0"/>
        </a:xfrm>
      </p:grpSpPr>
      <p:sp>
        <p:nvSpPr>
          <p:cNvPr id="846" name="Google Shape;846;p81"/>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classification of forceps operations</a:t>
            </a:r>
            <a:endParaRPr/>
          </a:p>
        </p:txBody>
      </p:sp>
      <p:sp>
        <p:nvSpPr>
          <p:cNvPr id="847" name="Google Shape;847;p81"/>
          <p:cNvSpPr txBox="1"/>
          <p:nvPr>
            <p:ph idx="1" type="body"/>
          </p:nvPr>
        </p:nvSpPr>
        <p:spPr>
          <a:xfrm>
            <a:off x="228599" y="1305025"/>
            <a:ext cx="10932459" cy="5364715"/>
          </a:xfrm>
          <a:prstGeom prst="rect">
            <a:avLst/>
          </a:prstGeom>
          <a:noFill/>
          <a:ln>
            <a:noFill/>
          </a:ln>
        </p:spPr>
        <p:txBody>
          <a:bodyPr anchorCtr="0" anchor="t" bIns="45700" lIns="91425" spcFirstLastPara="1" rIns="91425" wrap="square" tIns="45700">
            <a:normAutofit fontScale="92500" lnSpcReduction="10000"/>
          </a:bodyPr>
          <a:lstStyle/>
          <a:p>
            <a:pPr indent="-228600" lvl="0" marL="228600" rtl="0" algn="l">
              <a:lnSpc>
                <a:spcPct val="90000"/>
              </a:lnSpc>
              <a:spcBef>
                <a:spcPts val="0"/>
              </a:spcBef>
              <a:spcAft>
                <a:spcPts val="0"/>
              </a:spcAft>
              <a:buClr>
                <a:srgbClr val="45515E"/>
              </a:buClr>
              <a:buSzPct val="100000"/>
              <a:buChar char="❖"/>
            </a:pPr>
            <a:r>
              <a:rPr b="1" lang="en-US"/>
              <a:t>Outlet forceps: </a:t>
            </a:r>
            <a:endParaRPr/>
          </a:p>
          <a:p>
            <a:pPr indent="-228600" lvl="0" marL="228600" rtl="0" algn="l">
              <a:lnSpc>
                <a:spcPct val="90000"/>
              </a:lnSpc>
              <a:spcBef>
                <a:spcPts val="1000"/>
              </a:spcBef>
              <a:spcAft>
                <a:spcPts val="0"/>
              </a:spcAft>
              <a:buClr>
                <a:srgbClr val="45515E"/>
              </a:buClr>
              <a:buSzPct val="100000"/>
              <a:buFont typeface="Arial"/>
              <a:buChar char="•"/>
            </a:pPr>
            <a:r>
              <a:rPr lang="en-US"/>
              <a:t> Fetal head is at the perineum,,(The scalp is visible at the introitus, without separating the labia. )</a:t>
            </a:r>
            <a:endParaRPr/>
          </a:p>
          <a:p>
            <a:pPr indent="-228600" lvl="0" marL="228600" rtl="0" algn="l">
              <a:lnSpc>
                <a:spcPct val="90000"/>
              </a:lnSpc>
              <a:spcBef>
                <a:spcPts val="1000"/>
              </a:spcBef>
              <a:spcAft>
                <a:spcPts val="0"/>
              </a:spcAft>
              <a:buClr>
                <a:srgbClr val="45515E"/>
              </a:buClr>
              <a:buSzPct val="100000"/>
              <a:buFont typeface="Arial"/>
              <a:buChar char="•"/>
            </a:pPr>
            <a:r>
              <a:rPr lang="en-US"/>
              <a:t> Sagittal suture in anterior or posterior diameter (DOA-DOP). </a:t>
            </a:r>
            <a:endParaRPr/>
          </a:p>
          <a:p>
            <a:pPr indent="-228600" lvl="0" marL="228600" rtl="0" algn="l">
              <a:lnSpc>
                <a:spcPct val="90000"/>
              </a:lnSpc>
              <a:spcBef>
                <a:spcPts val="1000"/>
              </a:spcBef>
              <a:spcAft>
                <a:spcPts val="0"/>
              </a:spcAft>
              <a:buClr>
                <a:srgbClr val="45515E"/>
              </a:buClr>
              <a:buSzPct val="100000"/>
              <a:buFont typeface="Arial"/>
              <a:buChar char="•"/>
            </a:pPr>
            <a:r>
              <a:rPr lang="en-US"/>
              <a:t> Rotation is &lt; 45º (ROA-LOA).</a:t>
            </a:r>
            <a:endParaRPr/>
          </a:p>
          <a:p>
            <a:pPr indent="-228600" lvl="0" marL="228600" rtl="0" algn="l">
              <a:lnSpc>
                <a:spcPct val="90000"/>
              </a:lnSpc>
              <a:spcBef>
                <a:spcPts val="1000"/>
              </a:spcBef>
              <a:spcAft>
                <a:spcPts val="0"/>
              </a:spcAft>
              <a:buClr>
                <a:srgbClr val="45515E"/>
              </a:buClr>
              <a:buSzPct val="100000"/>
              <a:buChar char="❖"/>
            </a:pPr>
            <a:r>
              <a:rPr b="1" lang="en-US"/>
              <a:t>Low-cavity Forceps:</a:t>
            </a:r>
            <a:endParaRPr/>
          </a:p>
          <a:p>
            <a:pPr indent="-228600" lvl="0" marL="228600" rtl="0" algn="l">
              <a:lnSpc>
                <a:spcPct val="90000"/>
              </a:lnSpc>
              <a:spcBef>
                <a:spcPts val="1000"/>
              </a:spcBef>
              <a:spcAft>
                <a:spcPts val="0"/>
              </a:spcAft>
              <a:buClr>
                <a:srgbClr val="45515E"/>
              </a:buClr>
              <a:buSzPct val="100000"/>
              <a:buFont typeface="Arial"/>
              <a:buChar char="•"/>
            </a:pPr>
            <a:r>
              <a:rPr lang="en-US"/>
              <a:t>Fetal head is at station (+2, or more), but not on perineum, any degree of rotation maybe present </a:t>
            </a:r>
            <a:endParaRPr/>
          </a:p>
          <a:p>
            <a:pPr indent="-228600" lvl="0" marL="228600" rtl="0" algn="l">
              <a:lnSpc>
                <a:spcPct val="90000"/>
              </a:lnSpc>
              <a:spcBef>
                <a:spcPts val="1000"/>
              </a:spcBef>
              <a:spcAft>
                <a:spcPts val="0"/>
              </a:spcAft>
              <a:buClr>
                <a:srgbClr val="45515E"/>
              </a:buClr>
              <a:buSzPct val="100000"/>
              <a:buFont typeface="Arial"/>
              <a:buChar char="•"/>
            </a:pPr>
            <a:r>
              <a:rPr lang="en-US"/>
              <a:t>Rotation is &gt; 45º </a:t>
            </a:r>
            <a:endParaRPr/>
          </a:p>
          <a:p>
            <a:pPr indent="-228600" lvl="0" marL="228600" rtl="0" algn="l">
              <a:lnSpc>
                <a:spcPct val="90000"/>
              </a:lnSpc>
              <a:spcBef>
                <a:spcPts val="1000"/>
              </a:spcBef>
              <a:spcAft>
                <a:spcPts val="0"/>
              </a:spcAft>
              <a:buClr>
                <a:srgbClr val="45515E"/>
              </a:buClr>
              <a:buSzPct val="100000"/>
              <a:buChar char="❖"/>
            </a:pPr>
            <a:r>
              <a:rPr b="1" lang="en-US"/>
              <a:t>Mid-cavity forceps: </a:t>
            </a:r>
            <a:endParaRPr/>
          </a:p>
          <a:p>
            <a:pPr indent="-228600" lvl="0" marL="228600" rtl="0" algn="l">
              <a:lnSpc>
                <a:spcPct val="90000"/>
              </a:lnSpc>
              <a:spcBef>
                <a:spcPts val="1000"/>
              </a:spcBef>
              <a:spcAft>
                <a:spcPts val="0"/>
              </a:spcAft>
              <a:buClr>
                <a:srgbClr val="45515E"/>
              </a:buClr>
              <a:buSzPct val="100000"/>
              <a:buFont typeface="Arial"/>
              <a:buChar char="•"/>
            </a:pPr>
            <a:r>
              <a:rPr lang="en-US"/>
              <a:t>fetal head at station (0 to +1) head engaged </a:t>
            </a:r>
            <a:endParaRPr/>
          </a:p>
          <a:p>
            <a:pPr indent="-228600" lvl="0" marL="228600" rtl="0" algn="l">
              <a:lnSpc>
                <a:spcPct val="90000"/>
              </a:lnSpc>
              <a:spcBef>
                <a:spcPts val="1000"/>
              </a:spcBef>
              <a:spcAft>
                <a:spcPts val="0"/>
              </a:spcAft>
              <a:buClr>
                <a:srgbClr val="45515E"/>
              </a:buClr>
              <a:buSzPct val="100000"/>
              <a:buFont typeface="Arial"/>
              <a:buChar char="•"/>
            </a:pPr>
            <a:r>
              <a:rPr lang="en-US" u="sng"/>
              <a:t>high forceps </a:t>
            </a:r>
            <a:r>
              <a:rPr lang="en-US"/>
              <a:t>:  ( head is not engaged not used anymore)</a:t>
            </a:r>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1" name="Shape 851"/>
        <p:cNvGrpSpPr/>
        <p:nvPr/>
      </p:nvGrpSpPr>
      <p:grpSpPr>
        <a:xfrm>
          <a:off x="0" y="0"/>
          <a:ext cx="0" cy="0"/>
          <a:chOff x="0" y="0"/>
          <a:chExt cx="0" cy="0"/>
        </a:xfrm>
      </p:grpSpPr>
      <p:sp>
        <p:nvSpPr>
          <p:cNvPr id="852" name="Google Shape;852;p82"/>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t/>
            </a:r>
            <a:endParaRPr/>
          </a:p>
        </p:txBody>
      </p:sp>
      <p:graphicFrame>
        <p:nvGraphicFramePr>
          <p:cNvPr id="853" name="Google Shape;853;p82"/>
          <p:cNvGraphicFramePr/>
          <p:nvPr/>
        </p:nvGraphicFramePr>
        <p:xfrm>
          <a:off x="591671" y="1411941"/>
          <a:ext cx="3000000" cy="3000000"/>
        </p:xfrm>
        <a:graphic>
          <a:graphicData uri="http://schemas.openxmlformats.org/drawingml/2006/table">
            <a:tbl>
              <a:tblPr>
                <a:noFill/>
                <a:tableStyleId>{B83724F5-1EE0-4DAF-A18B-D7C001F5DA8E}</a:tableStyleId>
              </a:tblPr>
              <a:tblGrid>
                <a:gridCol w="2925650"/>
                <a:gridCol w="7361350"/>
              </a:tblGrid>
              <a:tr h="1715275">
                <a:tc>
                  <a:txBody>
                    <a:bodyPr/>
                    <a:lstStyle/>
                    <a:p>
                      <a:pPr indent="0" lvl="0" marL="0" marR="0" rtl="0" algn="just">
                        <a:lnSpc>
                          <a:spcPct val="100000"/>
                        </a:lnSpc>
                        <a:spcBef>
                          <a:spcPts val="0"/>
                        </a:spcBef>
                        <a:spcAft>
                          <a:spcPts val="0"/>
                        </a:spcAft>
                        <a:buClr>
                          <a:srgbClr val="45515E"/>
                        </a:buClr>
                        <a:buSzPts val="2000"/>
                        <a:buFont typeface="Calibri"/>
                        <a:buNone/>
                      </a:pPr>
                      <a:r>
                        <a:rPr b="1" lang="en-US" sz="2000" u="none" cap="none" strike="noStrike">
                          <a:solidFill>
                            <a:srgbClr val="45515E"/>
                          </a:solidFill>
                        </a:rPr>
                        <a:t>1-Outlet forceps.</a:t>
                      </a:r>
                      <a:endParaRPr/>
                    </a:p>
                    <a:p>
                      <a:pPr indent="0" lvl="0" marL="0" marR="0" rtl="0" algn="just">
                        <a:lnSpc>
                          <a:spcPct val="100000"/>
                        </a:lnSpc>
                        <a:spcBef>
                          <a:spcPts val="400"/>
                        </a:spcBef>
                        <a:spcAft>
                          <a:spcPts val="0"/>
                        </a:spcAft>
                        <a:buClr>
                          <a:srgbClr val="45515E"/>
                        </a:buClr>
                        <a:buSzPts val="2000"/>
                        <a:buFont typeface="Calibri"/>
                        <a:buNone/>
                      </a:pPr>
                      <a:r>
                        <a:rPr b="1" lang="en-US" sz="2000" u="none" cap="none" strike="noStrike">
                          <a:solidFill>
                            <a:srgbClr val="45515E"/>
                          </a:solidFill>
                        </a:rPr>
                        <a:t>(Wrigley’s)</a:t>
                      </a:r>
                      <a:endParaRPr b="1" i="0" sz="2000" u="none" cap="none" strike="noStrike">
                        <a:solidFill>
                          <a:srgbClr val="45515E"/>
                        </a:solidFill>
                        <a:latin typeface="Calibri"/>
                        <a:ea typeface="Calibri"/>
                        <a:cs typeface="Calibri"/>
                        <a:sym typeface="Calibri"/>
                      </a:endParaRPr>
                    </a:p>
                  </a:txBody>
                  <a:tcPr marT="45725" marB="45725" marR="91450" marL="91450"/>
                </a:tc>
                <a:tc>
                  <a:txBody>
                    <a:bodyPr/>
                    <a:lstStyle/>
                    <a:p>
                      <a:pPr indent="-457200" lvl="0" marL="457200" marR="0" rtl="0" algn="just">
                        <a:lnSpc>
                          <a:spcPct val="100000"/>
                        </a:lnSpc>
                        <a:spcBef>
                          <a:spcPts val="0"/>
                        </a:spcBef>
                        <a:spcAft>
                          <a:spcPts val="0"/>
                        </a:spcAft>
                        <a:buClr>
                          <a:srgbClr val="45515E"/>
                        </a:buClr>
                        <a:buSzPts val="2000"/>
                        <a:buFont typeface="Calibri"/>
                        <a:buAutoNum type="arabicParenR"/>
                      </a:pPr>
                      <a:r>
                        <a:rPr lang="en-US" sz="2000" u="none" cap="none" strike="noStrike">
                          <a:solidFill>
                            <a:srgbClr val="45515E"/>
                          </a:solidFill>
                        </a:rPr>
                        <a:t>Fetal scalp is visible </a:t>
                      </a:r>
                      <a:r>
                        <a:rPr lang="en-US" sz="2000">
                          <a:solidFill>
                            <a:srgbClr val="45515E"/>
                          </a:solidFill>
                        </a:rPr>
                        <a:t>at the introitus, without separating the labia.</a:t>
                      </a:r>
                      <a:endParaRPr sz="2000" u="none" cap="none" strike="noStrike">
                        <a:solidFill>
                          <a:srgbClr val="45515E"/>
                        </a:solidFill>
                      </a:endParaRPr>
                    </a:p>
                    <a:p>
                      <a:pPr indent="-457200" lvl="0" marL="457200" marR="0" rtl="0" algn="just">
                        <a:lnSpc>
                          <a:spcPct val="100000"/>
                        </a:lnSpc>
                        <a:spcBef>
                          <a:spcPts val="400"/>
                        </a:spcBef>
                        <a:spcAft>
                          <a:spcPts val="0"/>
                        </a:spcAft>
                        <a:buClr>
                          <a:srgbClr val="45515E"/>
                        </a:buClr>
                        <a:buSzPts val="2000"/>
                        <a:buFont typeface="Calibri"/>
                        <a:buAutoNum type="arabicParenR"/>
                      </a:pPr>
                      <a:r>
                        <a:rPr lang="en-US" sz="2000" u="none" cap="none" strike="noStrike">
                          <a:solidFill>
                            <a:srgbClr val="45515E"/>
                          </a:solidFill>
                        </a:rPr>
                        <a:t>Fetal skull has reached the pelvic floor</a:t>
                      </a:r>
                      <a:endParaRPr sz="2000" u="none" cap="none" strike="noStrike">
                        <a:solidFill>
                          <a:srgbClr val="45515E"/>
                        </a:solidFill>
                      </a:endParaRPr>
                    </a:p>
                    <a:p>
                      <a:pPr indent="-457200" lvl="0" marL="457200" marR="0" rtl="0" algn="just">
                        <a:lnSpc>
                          <a:spcPct val="100000"/>
                        </a:lnSpc>
                        <a:spcBef>
                          <a:spcPts val="400"/>
                        </a:spcBef>
                        <a:spcAft>
                          <a:spcPts val="0"/>
                        </a:spcAft>
                        <a:buClr>
                          <a:schemeClr val="dk1"/>
                        </a:buClr>
                        <a:buSzPts val="2000"/>
                        <a:buFont typeface="Calibri"/>
                        <a:buNone/>
                      </a:pPr>
                      <a:r>
                        <a:t/>
                      </a:r>
                      <a:endParaRPr sz="2000" u="none" cap="none" strike="noStrike">
                        <a:solidFill>
                          <a:srgbClr val="45515E"/>
                        </a:solidFill>
                      </a:endParaRPr>
                    </a:p>
                    <a:p>
                      <a:pPr indent="-457200" lvl="0" marL="457200" marR="0" rtl="0" algn="just">
                        <a:lnSpc>
                          <a:spcPct val="100000"/>
                        </a:lnSpc>
                        <a:spcBef>
                          <a:spcPts val="400"/>
                        </a:spcBef>
                        <a:spcAft>
                          <a:spcPts val="0"/>
                        </a:spcAft>
                        <a:buClr>
                          <a:srgbClr val="45515E"/>
                        </a:buClr>
                        <a:buSzPts val="2000"/>
                        <a:buFont typeface="Calibri"/>
                        <a:buNone/>
                      </a:pPr>
                      <a:r>
                        <a:rPr lang="en-US" sz="2000" u="none" cap="none" strike="noStrike">
                          <a:solidFill>
                            <a:srgbClr val="45515E"/>
                          </a:solidFill>
                        </a:rPr>
                        <a:t>Most forceps used here  </a:t>
                      </a:r>
                      <a:endParaRPr b="0" i="0" sz="2000" u="none" cap="none" strike="noStrike">
                        <a:solidFill>
                          <a:srgbClr val="45515E"/>
                        </a:solidFill>
                        <a:latin typeface="Calibri"/>
                        <a:ea typeface="Calibri"/>
                        <a:cs typeface="Calibri"/>
                        <a:sym typeface="Calibri"/>
                      </a:endParaRPr>
                    </a:p>
                  </a:txBody>
                  <a:tcPr marT="45725" marB="45725" marR="91450" marL="91450"/>
                </a:tc>
              </a:tr>
              <a:tr h="1150500">
                <a:tc>
                  <a:txBody>
                    <a:bodyPr/>
                    <a:lstStyle/>
                    <a:p>
                      <a:pPr indent="0" lvl="0" marL="0" marR="0" rtl="0" algn="just">
                        <a:lnSpc>
                          <a:spcPct val="100000"/>
                        </a:lnSpc>
                        <a:spcBef>
                          <a:spcPts val="0"/>
                        </a:spcBef>
                        <a:spcAft>
                          <a:spcPts val="0"/>
                        </a:spcAft>
                        <a:buClr>
                          <a:srgbClr val="45515E"/>
                        </a:buClr>
                        <a:buSzPts val="2000"/>
                        <a:buFont typeface="Calibri"/>
                        <a:buNone/>
                      </a:pPr>
                      <a:r>
                        <a:rPr b="1" lang="en-US" sz="2000" u="none" cap="none" strike="noStrike">
                          <a:solidFill>
                            <a:srgbClr val="45515E"/>
                          </a:solidFill>
                        </a:rPr>
                        <a:t>2-Low forceps.</a:t>
                      </a:r>
                      <a:endParaRPr/>
                    </a:p>
                    <a:p>
                      <a:pPr indent="0" lvl="0" marL="0" marR="0" rtl="0" algn="just">
                        <a:lnSpc>
                          <a:spcPct val="100000"/>
                        </a:lnSpc>
                        <a:spcBef>
                          <a:spcPts val="400"/>
                        </a:spcBef>
                        <a:spcAft>
                          <a:spcPts val="0"/>
                        </a:spcAft>
                        <a:buClr>
                          <a:srgbClr val="45515E"/>
                        </a:buClr>
                        <a:buSzPts val="2000"/>
                        <a:buFont typeface="Calibri"/>
                        <a:buNone/>
                      </a:pPr>
                      <a:r>
                        <a:rPr b="1" lang="en-US" sz="2000" u="none" cap="none" strike="noStrike">
                          <a:solidFill>
                            <a:srgbClr val="45515E"/>
                          </a:solidFill>
                        </a:rPr>
                        <a:t>(Simpson)</a:t>
                      </a:r>
                      <a:endParaRPr b="1" i="0" sz="2000" u="none" cap="none" strike="noStrike">
                        <a:solidFill>
                          <a:srgbClr val="45515E"/>
                        </a:solidFill>
                        <a:latin typeface="Calibri"/>
                        <a:ea typeface="Calibri"/>
                        <a:cs typeface="Calibri"/>
                        <a:sym typeface="Calibri"/>
                      </a:endParaRPr>
                    </a:p>
                  </a:txBody>
                  <a:tcPr marT="45725" marB="45725" marR="91450" marL="91450"/>
                </a:tc>
                <a:tc>
                  <a:txBody>
                    <a:bodyPr/>
                    <a:lstStyle/>
                    <a:p>
                      <a:pPr indent="-457200" lvl="0" marL="457200" marR="0" rtl="0" algn="just">
                        <a:lnSpc>
                          <a:spcPct val="100000"/>
                        </a:lnSpc>
                        <a:spcBef>
                          <a:spcPts val="0"/>
                        </a:spcBef>
                        <a:spcAft>
                          <a:spcPts val="0"/>
                        </a:spcAft>
                        <a:buClr>
                          <a:srgbClr val="45515E"/>
                        </a:buClr>
                        <a:buSzPts val="2000"/>
                        <a:buFont typeface="Calibri"/>
                        <a:buNone/>
                      </a:pPr>
                      <a:r>
                        <a:rPr lang="en-US" sz="2000">
                          <a:solidFill>
                            <a:srgbClr val="45515E"/>
                          </a:solidFill>
                        </a:rPr>
                        <a:t>The leading point of the fetal skull is at a station &gt;/=</a:t>
                      </a:r>
                      <a:r>
                        <a:rPr lang="en-US" sz="2000">
                          <a:solidFill>
                            <a:srgbClr val="45515E"/>
                          </a:solidFill>
                        </a:rPr>
                        <a:t> </a:t>
                      </a:r>
                      <a:r>
                        <a:rPr lang="en-US" sz="2000">
                          <a:solidFill>
                            <a:srgbClr val="45515E"/>
                          </a:solidFill>
                        </a:rPr>
                        <a:t>+2 cm</a:t>
                      </a:r>
                      <a:r>
                        <a:rPr lang="en-US" sz="2000">
                          <a:solidFill>
                            <a:srgbClr val="45515E"/>
                          </a:solidFill>
                        </a:rPr>
                        <a:t> below the ischial spine </a:t>
                      </a:r>
                      <a:r>
                        <a:rPr lang="en-US" sz="2000">
                          <a:solidFill>
                            <a:srgbClr val="45515E"/>
                          </a:solidFill>
                        </a:rPr>
                        <a:t>and is not on the pelvic floor. </a:t>
                      </a:r>
                      <a:endParaRPr/>
                    </a:p>
                  </a:txBody>
                  <a:tcPr marT="45725" marB="45725" marR="91450" marL="91450"/>
                </a:tc>
              </a:tr>
              <a:tr h="1020150">
                <a:tc>
                  <a:txBody>
                    <a:bodyPr/>
                    <a:lstStyle/>
                    <a:p>
                      <a:pPr indent="0" lvl="0" marL="0" marR="0" rtl="0" algn="just">
                        <a:lnSpc>
                          <a:spcPct val="100000"/>
                        </a:lnSpc>
                        <a:spcBef>
                          <a:spcPts val="0"/>
                        </a:spcBef>
                        <a:spcAft>
                          <a:spcPts val="0"/>
                        </a:spcAft>
                        <a:buClr>
                          <a:srgbClr val="45515E"/>
                        </a:buClr>
                        <a:buSzPts val="2000"/>
                        <a:buFont typeface="Calibri"/>
                        <a:buNone/>
                      </a:pPr>
                      <a:r>
                        <a:rPr b="1" lang="en-US" sz="2000" u="none" cap="none" strike="noStrike">
                          <a:solidFill>
                            <a:srgbClr val="45515E"/>
                          </a:solidFill>
                        </a:rPr>
                        <a:t>3-Mid forceps.</a:t>
                      </a:r>
                      <a:endParaRPr/>
                    </a:p>
                    <a:p>
                      <a:pPr indent="0" lvl="0" marL="0" marR="0" rtl="0" algn="just">
                        <a:lnSpc>
                          <a:spcPct val="100000"/>
                        </a:lnSpc>
                        <a:spcBef>
                          <a:spcPts val="400"/>
                        </a:spcBef>
                        <a:spcAft>
                          <a:spcPts val="0"/>
                        </a:spcAft>
                        <a:buClr>
                          <a:srgbClr val="45515E"/>
                        </a:buClr>
                        <a:buSzPts val="2000"/>
                        <a:buFont typeface="Calibri"/>
                        <a:buNone/>
                      </a:pPr>
                      <a:r>
                        <a:rPr b="1" lang="en-US" sz="2000" u="none" cap="none" strike="noStrike">
                          <a:solidFill>
                            <a:srgbClr val="45515E"/>
                          </a:solidFill>
                        </a:rPr>
                        <a:t>(Simpson)</a:t>
                      </a:r>
                      <a:endParaRPr/>
                    </a:p>
                    <a:p>
                      <a:pPr indent="0" lvl="0" marL="0" marR="0" rtl="0" algn="just">
                        <a:lnSpc>
                          <a:spcPct val="100000"/>
                        </a:lnSpc>
                        <a:spcBef>
                          <a:spcPts val="400"/>
                        </a:spcBef>
                        <a:spcAft>
                          <a:spcPts val="0"/>
                        </a:spcAft>
                        <a:buClr>
                          <a:schemeClr val="dk1"/>
                        </a:buClr>
                        <a:buSzPts val="2000"/>
                        <a:buFont typeface="Calibri"/>
                        <a:buNone/>
                      </a:pPr>
                      <a:r>
                        <a:t/>
                      </a:r>
                      <a:endParaRPr b="1" i="0" sz="2000" u="none" cap="none" strike="noStrike">
                        <a:solidFill>
                          <a:srgbClr val="45515E"/>
                        </a:solidFill>
                        <a:latin typeface="Calibri"/>
                        <a:ea typeface="Calibri"/>
                        <a:cs typeface="Calibri"/>
                        <a:sym typeface="Calibri"/>
                      </a:endParaRPr>
                    </a:p>
                  </a:txBody>
                  <a:tcPr marT="45725" marB="45725" marR="91450" marL="91450"/>
                </a:tc>
                <a:tc>
                  <a:txBody>
                    <a:bodyPr/>
                    <a:lstStyle/>
                    <a:p>
                      <a:pPr indent="0" lvl="0" marL="0" marR="0" rtl="0" algn="just">
                        <a:lnSpc>
                          <a:spcPct val="100000"/>
                        </a:lnSpc>
                        <a:spcBef>
                          <a:spcPts val="0"/>
                        </a:spcBef>
                        <a:spcAft>
                          <a:spcPts val="0"/>
                        </a:spcAft>
                        <a:buClr>
                          <a:srgbClr val="45515E"/>
                        </a:buClr>
                        <a:buSzPts val="2000"/>
                        <a:buFont typeface="Calibri"/>
                        <a:buNone/>
                      </a:pPr>
                      <a:r>
                        <a:rPr lang="en-US" sz="2000">
                          <a:solidFill>
                            <a:srgbClr val="45515E"/>
                          </a:solidFill>
                        </a:rPr>
                        <a:t>The station is above +2 cm, but the head is engaged.</a:t>
                      </a:r>
                      <a:endParaRPr b="0" i="0" sz="2000" u="none" cap="none" strike="noStrike">
                        <a:solidFill>
                          <a:srgbClr val="45515E"/>
                        </a:solidFill>
                        <a:latin typeface="Calibri"/>
                        <a:ea typeface="Calibri"/>
                        <a:cs typeface="Calibri"/>
                        <a:sym typeface="Calibri"/>
                      </a:endParaRPr>
                    </a:p>
                  </a:txBody>
                  <a:tcPr marT="45725" marB="45725" marR="91450" marL="91450"/>
                </a:tc>
              </a:tr>
              <a:tr h="1020150">
                <a:tc>
                  <a:txBody>
                    <a:bodyPr/>
                    <a:lstStyle/>
                    <a:p>
                      <a:pPr indent="0" lvl="0" marL="0" marR="0" rtl="0" algn="just">
                        <a:lnSpc>
                          <a:spcPct val="100000"/>
                        </a:lnSpc>
                        <a:spcBef>
                          <a:spcPts val="0"/>
                        </a:spcBef>
                        <a:spcAft>
                          <a:spcPts val="0"/>
                        </a:spcAft>
                        <a:buClr>
                          <a:srgbClr val="45515E"/>
                        </a:buClr>
                        <a:buSzPts val="2000"/>
                        <a:buFont typeface="Calibri"/>
                        <a:buNone/>
                      </a:pPr>
                      <a:r>
                        <a:rPr b="1" lang="en-US" sz="2000" u="none" cap="none" strike="noStrike">
                          <a:solidFill>
                            <a:srgbClr val="45515E"/>
                          </a:solidFill>
                        </a:rPr>
                        <a:t>4-High forceps</a:t>
                      </a:r>
                      <a:endParaRPr/>
                    </a:p>
                    <a:p>
                      <a:pPr indent="0" lvl="0" marL="0" marR="0" rtl="0" algn="just">
                        <a:lnSpc>
                          <a:spcPct val="100000"/>
                        </a:lnSpc>
                        <a:spcBef>
                          <a:spcPts val="400"/>
                        </a:spcBef>
                        <a:spcAft>
                          <a:spcPts val="0"/>
                        </a:spcAft>
                        <a:buClr>
                          <a:srgbClr val="45515E"/>
                        </a:buClr>
                        <a:buSzPts val="2000"/>
                        <a:buFont typeface="Calibri"/>
                        <a:buNone/>
                      </a:pPr>
                      <a:r>
                        <a:rPr b="1" lang="en-US" sz="2000" u="none" cap="none" strike="noStrike">
                          <a:solidFill>
                            <a:srgbClr val="45515E"/>
                          </a:solidFill>
                        </a:rPr>
                        <a:t>(killand)</a:t>
                      </a:r>
                      <a:endParaRPr b="1" i="0" sz="2000" u="none" cap="none" strike="noStrike">
                        <a:solidFill>
                          <a:srgbClr val="45515E"/>
                        </a:solidFill>
                        <a:latin typeface="Calibri"/>
                        <a:ea typeface="Calibri"/>
                        <a:cs typeface="Calibri"/>
                        <a:sym typeface="Calibri"/>
                      </a:endParaRPr>
                    </a:p>
                  </a:txBody>
                  <a:tcPr marT="45725" marB="45725" marR="91450" marL="91450"/>
                </a:tc>
                <a:tc>
                  <a:txBody>
                    <a:bodyPr/>
                    <a:lstStyle/>
                    <a:p>
                      <a:pPr indent="0" lvl="0" marL="0" marR="0" rtl="0" algn="just">
                        <a:lnSpc>
                          <a:spcPct val="100000"/>
                        </a:lnSpc>
                        <a:spcBef>
                          <a:spcPts val="0"/>
                        </a:spcBef>
                        <a:spcAft>
                          <a:spcPts val="0"/>
                        </a:spcAft>
                        <a:buClr>
                          <a:srgbClr val="45515E"/>
                        </a:buClr>
                        <a:buSzPts val="2000"/>
                        <a:buFont typeface="Calibri"/>
                        <a:buNone/>
                      </a:pPr>
                      <a:r>
                        <a:rPr lang="en-US" sz="2000" u="none" cap="none" strike="noStrike">
                          <a:solidFill>
                            <a:srgbClr val="45515E"/>
                          </a:solidFill>
                        </a:rPr>
                        <a:t>Head is not engaged</a:t>
                      </a:r>
                      <a:endParaRPr/>
                    </a:p>
                    <a:p>
                      <a:pPr indent="0" lvl="0" marL="0" marR="0" rtl="0" algn="just">
                        <a:lnSpc>
                          <a:spcPct val="100000"/>
                        </a:lnSpc>
                        <a:spcBef>
                          <a:spcPts val="400"/>
                        </a:spcBef>
                        <a:spcAft>
                          <a:spcPts val="0"/>
                        </a:spcAft>
                        <a:buClr>
                          <a:srgbClr val="45515E"/>
                        </a:buClr>
                        <a:buSzPts val="2000"/>
                        <a:buFont typeface="Calibri"/>
                        <a:buNone/>
                      </a:pPr>
                      <a:r>
                        <a:rPr lang="en-US" sz="2000" u="none" cap="none" strike="noStrike">
                          <a:solidFill>
                            <a:srgbClr val="45515E"/>
                          </a:solidFill>
                        </a:rPr>
                        <a:t> </a:t>
                      </a:r>
                      <a:endParaRPr/>
                    </a:p>
                    <a:p>
                      <a:pPr indent="0" lvl="0" marL="0" marR="0" rtl="0" algn="just">
                        <a:lnSpc>
                          <a:spcPct val="100000"/>
                        </a:lnSpc>
                        <a:spcBef>
                          <a:spcPts val="400"/>
                        </a:spcBef>
                        <a:spcAft>
                          <a:spcPts val="0"/>
                        </a:spcAft>
                        <a:buClr>
                          <a:srgbClr val="45515E"/>
                        </a:buClr>
                        <a:buSzPts val="2000"/>
                        <a:buFont typeface="Calibri"/>
                        <a:buNone/>
                      </a:pPr>
                      <a:r>
                        <a:rPr lang="en-US" sz="2000" u="none" cap="none" strike="noStrike">
                          <a:solidFill>
                            <a:srgbClr val="45515E"/>
                          </a:solidFill>
                        </a:rPr>
                        <a:t>Not included and not recommended</a:t>
                      </a:r>
                      <a:endParaRPr b="0" i="0" sz="2000" u="none" cap="none" strike="noStrike">
                        <a:solidFill>
                          <a:srgbClr val="45515E"/>
                        </a:solidFill>
                        <a:latin typeface="Calibri"/>
                        <a:ea typeface="Calibri"/>
                        <a:cs typeface="Calibri"/>
                        <a:sym typeface="Calibri"/>
                      </a:endParaRPr>
                    </a:p>
                  </a:txBody>
                  <a:tcPr marT="45725" marB="45725" marR="91450" marL="91450"/>
                </a:tc>
              </a:tr>
            </a:tbl>
          </a:graphicData>
        </a:graphic>
      </p:graphicFrame>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7" name="Shape 857"/>
        <p:cNvGrpSpPr/>
        <p:nvPr/>
      </p:nvGrpSpPr>
      <p:grpSpPr>
        <a:xfrm>
          <a:off x="0" y="0"/>
          <a:ext cx="0" cy="0"/>
          <a:chOff x="0" y="0"/>
          <a:chExt cx="0" cy="0"/>
        </a:xfrm>
      </p:grpSpPr>
      <p:sp>
        <p:nvSpPr>
          <p:cNvPr id="858" name="Google Shape;858;p83"/>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Types:</a:t>
            </a:r>
            <a:endParaRPr/>
          </a:p>
        </p:txBody>
      </p:sp>
      <p:sp>
        <p:nvSpPr>
          <p:cNvPr id="859" name="Google Shape;859;p83"/>
          <p:cNvSpPr txBox="1"/>
          <p:nvPr>
            <p:ph idx="1" type="body"/>
          </p:nvPr>
        </p:nvSpPr>
        <p:spPr>
          <a:xfrm>
            <a:off x="838200" y="1305026"/>
            <a:ext cx="10515600" cy="48719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rgbClr val="45515E"/>
              </a:buClr>
              <a:buSzPts val="2800"/>
              <a:buNone/>
            </a:pPr>
            <a:r>
              <a:t/>
            </a:r>
            <a:endParaRPr/>
          </a:p>
        </p:txBody>
      </p:sp>
      <p:pic>
        <p:nvPicPr>
          <p:cNvPr id="860" name="Google Shape;860;p83"/>
          <p:cNvPicPr preferRelativeResize="0"/>
          <p:nvPr/>
        </p:nvPicPr>
        <p:blipFill rotWithShape="1">
          <a:blip r:embed="rId3">
            <a:alphaModFix/>
          </a:blip>
          <a:srcRect b="0" l="0" r="0" t="0"/>
          <a:stretch/>
        </p:blipFill>
        <p:spPr>
          <a:xfrm>
            <a:off x="663388" y="1305025"/>
            <a:ext cx="10161494" cy="5418503"/>
          </a:xfrm>
          <a:prstGeom prst="rect">
            <a:avLst/>
          </a:prstGeom>
          <a:noFill/>
          <a:ln>
            <a:noFill/>
          </a:ln>
        </p:spPr>
      </p:pic>
      <p:sp>
        <p:nvSpPr>
          <p:cNvPr id="861" name="Google Shape;861;p83"/>
          <p:cNvSpPr txBox="1"/>
          <p:nvPr/>
        </p:nvSpPr>
        <p:spPr>
          <a:xfrm>
            <a:off x="2876363" y="1563594"/>
            <a:ext cx="1871663" cy="36988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45515E"/>
              </a:buClr>
              <a:buSzPts val="1800"/>
              <a:buFont typeface="Noto Sans Symbols"/>
              <a:buNone/>
            </a:pPr>
            <a:r>
              <a:rPr lang="en-US" sz="1800">
                <a:solidFill>
                  <a:srgbClr val="45515E"/>
                </a:solidFill>
                <a:latin typeface="Arial"/>
                <a:ea typeface="Arial"/>
                <a:cs typeface="Arial"/>
                <a:sym typeface="Arial"/>
              </a:rPr>
              <a:t>tractional</a:t>
            </a:r>
            <a:endParaRPr sz="1800">
              <a:solidFill>
                <a:srgbClr val="45515E"/>
              </a:solidFill>
              <a:latin typeface="Arial"/>
              <a:ea typeface="Arial"/>
              <a:cs typeface="Arial"/>
              <a:sym typeface="Arial"/>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5" name="Shape 865"/>
        <p:cNvGrpSpPr/>
        <p:nvPr/>
      </p:nvGrpSpPr>
      <p:grpSpPr>
        <a:xfrm>
          <a:off x="0" y="0"/>
          <a:ext cx="0" cy="0"/>
          <a:chOff x="0" y="0"/>
          <a:chExt cx="0" cy="0"/>
        </a:xfrm>
      </p:grpSpPr>
      <p:sp>
        <p:nvSpPr>
          <p:cNvPr id="866" name="Google Shape;866;p84"/>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t/>
            </a:r>
            <a:endParaRPr/>
          </a:p>
        </p:txBody>
      </p:sp>
      <p:sp>
        <p:nvSpPr>
          <p:cNvPr id="867" name="Google Shape;867;p84"/>
          <p:cNvSpPr txBox="1"/>
          <p:nvPr>
            <p:ph idx="1" type="body"/>
          </p:nvPr>
        </p:nvSpPr>
        <p:spPr>
          <a:xfrm>
            <a:off x="573741" y="1642658"/>
            <a:ext cx="5522259" cy="48719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800"/>
              <a:buChar char="❖"/>
            </a:pPr>
            <a:r>
              <a:rPr b="1" lang="en-US"/>
              <a:t>Wrigley's Forceps:  </a:t>
            </a:r>
            <a:r>
              <a:rPr lang="en-US"/>
              <a:t>is designed for use when the head is on the perineum and local anaesthesia is being used. It is a short light instrument with pelvic and cephalic curves, commonly used </a:t>
            </a:r>
            <a:br>
              <a:rPr lang="en-US"/>
            </a:br>
            <a:endParaRPr/>
          </a:p>
          <a:p>
            <a:pPr indent="0" lvl="0" marL="0" rtl="0" algn="l">
              <a:lnSpc>
                <a:spcPct val="90000"/>
              </a:lnSpc>
              <a:spcBef>
                <a:spcPts val="1000"/>
              </a:spcBef>
              <a:spcAft>
                <a:spcPts val="0"/>
              </a:spcAft>
              <a:buClr>
                <a:srgbClr val="45515E"/>
              </a:buClr>
              <a:buSzPts val="2800"/>
              <a:buNone/>
            </a:pPr>
            <a:r>
              <a:t/>
            </a:r>
            <a:endParaRPr/>
          </a:p>
        </p:txBody>
      </p:sp>
      <p:pic>
        <p:nvPicPr>
          <p:cNvPr id="868" name="Google Shape;868;p84"/>
          <p:cNvPicPr preferRelativeResize="0"/>
          <p:nvPr/>
        </p:nvPicPr>
        <p:blipFill rotWithShape="1">
          <a:blip r:embed="rId3">
            <a:alphaModFix/>
          </a:blip>
          <a:srcRect b="0" l="0" r="0" t="0"/>
          <a:stretch/>
        </p:blipFill>
        <p:spPr>
          <a:xfrm>
            <a:off x="6453187" y="1127464"/>
            <a:ext cx="4900613" cy="2951163"/>
          </a:xfrm>
          <a:prstGeom prst="rect">
            <a:avLst/>
          </a:prstGeom>
          <a:noFill/>
          <a:ln>
            <a:noFill/>
          </a:ln>
        </p:spPr>
      </p:pic>
      <p:pic>
        <p:nvPicPr>
          <p:cNvPr id="869" name="Google Shape;869;p84"/>
          <p:cNvPicPr preferRelativeResize="0"/>
          <p:nvPr/>
        </p:nvPicPr>
        <p:blipFill rotWithShape="1">
          <a:blip r:embed="rId4">
            <a:alphaModFix/>
          </a:blip>
          <a:srcRect b="23262" l="0" r="0" t="16745"/>
          <a:stretch/>
        </p:blipFill>
        <p:spPr>
          <a:xfrm>
            <a:off x="7059706" y="3706010"/>
            <a:ext cx="3828954" cy="2076994"/>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3" name="Shape 873"/>
        <p:cNvGrpSpPr/>
        <p:nvPr/>
      </p:nvGrpSpPr>
      <p:grpSpPr>
        <a:xfrm>
          <a:off x="0" y="0"/>
          <a:ext cx="0" cy="0"/>
          <a:chOff x="0" y="0"/>
          <a:chExt cx="0" cy="0"/>
        </a:xfrm>
      </p:grpSpPr>
      <p:sp>
        <p:nvSpPr>
          <p:cNvPr id="874" name="Google Shape;874;p85"/>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t/>
            </a:r>
            <a:endParaRPr/>
          </a:p>
        </p:txBody>
      </p:sp>
      <p:sp>
        <p:nvSpPr>
          <p:cNvPr id="875" name="Google Shape;875;p85"/>
          <p:cNvSpPr txBox="1"/>
          <p:nvPr>
            <p:ph idx="1" type="body"/>
          </p:nvPr>
        </p:nvSpPr>
        <p:spPr>
          <a:xfrm>
            <a:off x="211082" y="1508963"/>
            <a:ext cx="5884918" cy="4871938"/>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rgbClr val="45515E"/>
              </a:buClr>
              <a:buSzPts val="2800"/>
              <a:buChar char="❖"/>
            </a:pPr>
            <a:r>
              <a:rPr b="1" lang="en-US"/>
              <a:t>Pipper Forceps </a:t>
            </a:r>
            <a:r>
              <a:rPr lang="en-US"/>
              <a:t>: It is a long forceps designed to facilitate delivery of the after coming head in breech presentation, it doesn’t had a pelvic curvature </a:t>
            </a:r>
            <a:endParaRPr/>
          </a:p>
          <a:p>
            <a:pPr indent="-228600" lvl="0" marL="228600" rtl="0" algn="l">
              <a:lnSpc>
                <a:spcPct val="90000"/>
              </a:lnSpc>
              <a:spcBef>
                <a:spcPts val="1000"/>
              </a:spcBef>
              <a:spcAft>
                <a:spcPts val="0"/>
              </a:spcAft>
              <a:buClr>
                <a:srgbClr val="45515E"/>
              </a:buClr>
              <a:buSzPts val="2800"/>
              <a:buFont typeface="Arial"/>
              <a:buChar char="•"/>
            </a:pPr>
            <a:r>
              <a:rPr lang="en-US"/>
              <a:t>characterized by a long shank</a:t>
            </a:r>
            <a:endParaRPr>
              <a:solidFill>
                <a:srgbClr val="2F5496"/>
              </a:solidFill>
            </a:endParaRPr>
          </a:p>
          <a:p>
            <a:pPr indent="-228600" lvl="0" marL="228600" rtl="0" algn="l">
              <a:lnSpc>
                <a:spcPct val="90000"/>
              </a:lnSpc>
              <a:spcBef>
                <a:spcPts val="1000"/>
              </a:spcBef>
              <a:spcAft>
                <a:spcPts val="0"/>
              </a:spcAft>
              <a:buClr>
                <a:srgbClr val="45515E"/>
              </a:buClr>
              <a:buSzPts val="2800"/>
              <a:buFont typeface="Arial"/>
              <a:buChar char="•"/>
            </a:pPr>
            <a:r>
              <a:rPr lang="en-US"/>
              <a:t>It promotes flexion of the fetal head.</a:t>
            </a:r>
            <a:endParaRPr/>
          </a:p>
          <a:p>
            <a:pPr indent="-228600" lvl="0" marL="228600" rtl="0" algn="l">
              <a:lnSpc>
                <a:spcPct val="90000"/>
              </a:lnSpc>
              <a:spcBef>
                <a:spcPts val="1000"/>
              </a:spcBef>
              <a:spcAft>
                <a:spcPts val="0"/>
              </a:spcAft>
              <a:buClr>
                <a:srgbClr val="45515E"/>
              </a:buClr>
              <a:buSzPts val="2800"/>
              <a:buFont typeface="Arial"/>
              <a:buChar char="•"/>
            </a:pPr>
            <a:r>
              <a:rPr lang="en-US"/>
              <a:t>It prevents sudden compression and decompression on the fetal head.</a:t>
            </a:r>
            <a:endParaRPr/>
          </a:p>
          <a:p>
            <a:pPr indent="-228600" lvl="0" marL="228600" rtl="0" algn="l">
              <a:lnSpc>
                <a:spcPct val="90000"/>
              </a:lnSpc>
              <a:spcBef>
                <a:spcPts val="1000"/>
              </a:spcBef>
              <a:spcAft>
                <a:spcPts val="0"/>
              </a:spcAft>
              <a:buClr>
                <a:srgbClr val="45515E"/>
              </a:buClr>
              <a:buSzPts val="2800"/>
              <a:buFont typeface="Arial"/>
              <a:buChar char="•"/>
            </a:pPr>
            <a:r>
              <a:rPr lang="en-US"/>
              <a:t>It allows safer traction on the after coming head and not on the fetal neck.</a:t>
            </a:r>
            <a:endParaRPr/>
          </a:p>
          <a:p>
            <a:pPr indent="-50800" lvl="0" marL="228600" rtl="0" algn="l">
              <a:lnSpc>
                <a:spcPct val="90000"/>
              </a:lnSpc>
              <a:spcBef>
                <a:spcPts val="1000"/>
              </a:spcBef>
              <a:spcAft>
                <a:spcPts val="0"/>
              </a:spcAft>
              <a:buClr>
                <a:srgbClr val="45515E"/>
              </a:buClr>
              <a:buSzPts val="2800"/>
              <a:buNone/>
            </a:pPr>
            <a:r>
              <a:t/>
            </a:r>
            <a:endParaRPr/>
          </a:p>
        </p:txBody>
      </p:sp>
      <p:pic>
        <p:nvPicPr>
          <p:cNvPr id="876" name="Google Shape;876;p85"/>
          <p:cNvPicPr preferRelativeResize="0"/>
          <p:nvPr/>
        </p:nvPicPr>
        <p:blipFill rotWithShape="1">
          <a:blip r:embed="rId3">
            <a:alphaModFix/>
          </a:blip>
          <a:srcRect b="12966" l="0" r="6849" t="6746"/>
          <a:stretch/>
        </p:blipFill>
        <p:spPr>
          <a:xfrm>
            <a:off x="5982681" y="2214622"/>
            <a:ext cx="3671048" cy="3838786"/>
          </a:xfrm>
          <a:prstGeom prst="rect">
            <a:avLst/>
          </a:prstGeom>
          <a:noFill/>
          <a:ln>
            <a:noFill/>
          </a:ln>
        </p:spPr>
      </p:pic>
      <p:pic>
        <p:nvPicPr>
          <p:cNvPr id="877" name="Google Shape;877;p85"/>
          <p:cNvPicPr preferRelativeResize="0"/>
          <p:nvPr/>
        </p:nvPicPr>
        <p:blipFill rotWithShape="1">
          <a:blip r:embed="rId4">
            <a:alphaModFix/>
          </a:blip>
          <a:srcRect b="0" l="0" r="0" t="0"/>
          <a:stretch/>
        </p:blipFill>
        <p:spPr>
          <a:xfrm>
            <a:off x="9558338" y="1508963"/>
            <a:ext cx="2633662" cy="4544445"/>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1" name="Shape 881"/>
        <p:cNvGrpSpPr/>
        <p:nvPr/>
      </p:nvGrpSpPr>
      <p:grpSpPr>
        <a:xfrm>
          <a:off x="0" y="0"/>
          <a:ext cx="0" cy="0"/>
          <a:chOff x="0" y="0"/>
          <a:chExt cx="0" cy="0"/>
        </a:xfrm>
      </p:grpSpPr>
      <p:sp>
        <p:nvSpPr>
          <p:cNvPr id="882" name="Google Shape;882;p86"/>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Function:</a:t>
            </a:r>
            <a:endParaRPr/>
          </a:p>
        </p:txBody>
      </p:sp>
      <p:sp>
        <p:nvSpPr>
          <p:cNvPr id="883" name="Google Shape;883;p86"/>
          <p:cNvSpPr txBox="1"/>
          <p:nvPr>
            <p:ph idx="1" type="body"/>
          </p:nvPr>
        </p:nvSpPr>
        <p:spPr>
          <a:xfrm>
            <a:off x="838200" y="1654649"/>
            <a:ext cx="10515600" cy="4871938"/>
          </a:xfrm>
          <a:prstGeom prst="rect">
            <a:avLst/>
          </a:prstGeom>
          <a:noFill/>
          <a:ln>
            <a:noFill/>
          </a:ln>
        </p:spPr>
        <p:txBody>
          <a:bodyPr anchorCtr="0" anchor="t" bIns="45700" lIns="91425" spcFirstLastPara="1" rIns="91425" wrap="square" tIns="45700">
            <a:normAutofit/>
          </a:bodyPr>
          <a:lstStyle/>
          <a:p>
            <a:pPr indent="-514350" lvl="0" marL="514350" rtl="0" algn="l">
              <a:lnSpc>
                <a:spcPct val="90000"/>
              </a:lnSpc>
              <a:spcBef>
                <a:spcPts val="0"/>
              </a:spcBef>
              <a:spcAft>
                <a:spcPts val="0"/>
              </a:spcAft>
              <a:buClr>
                <a:srgbClr val="45515E"/>
              </a:buClr>
              <a:buSzPts val="2800"/>
              <a:buFont typeface="Calibri"/>
              <a:buAutoNum type="arabicPeriod"/>
            </a:pPr>
            <a:r>
              <a:rPr b="1" lang="en-US"/>
              <a:t>Traction</a:t>
            </a:r>
            <a:r>
              <a:rPr lang="en-US"/>
              <a:t>: the most important function, Should be steady (not rocking) and in the line of the birth canal, </a:t>
            </a:r>
            <a:r>
              <a:rPr lang="en-US" u="sng"/>
              <a:t>Should be exerted with each contraction and in conjunction with maternal expulsive efforts</a:t>
            </a:r>
            <a:r>
              <a:rPr lang="en-US"/>
              <a:t>,“Forceps can be relaxed between contractions to reduce fetal cranial compression”.</a:t>
            </a:r>
            <a:endParaRPr/>
          </a:p>
          <a:p>
            <a:pPr indent="-514350" lvl="0" marL="514350" rtl="0" algn="l">
              <a:lnSpc>
                <a:spcPct val="90000"/>
              </a:lnSpc>
              <a:spcBef>
                <a:spcPts val="1000"/>
              </a:spcBef>
              <a:spcAft>
                <a:spcPts val="0"/>
              </a:spcAft>
              <a:buClr>
                <a:srgbClr val="45515E"/>
              </a:buClr>
              <a:buSzPts val="2800"/>
              <a:buFont typeface="Calibri"/>
              <a:buAutoNum type="arabicPeriod"/>
            </a:pPr>
            <a:r>
              <a:rPr b="1" lang="en-US"/>
              <a:t>Rotation of head</a:t>
            </a:r>
            <a:r>
              <a:rPr lang="en-US"/>
              <a:t>: (Kielland's forceps) never done now .</a:t>
            </a:r>
            <a:endParaRPr/>
          </a:p>
          <a:p>
            <a:pPr indent="-514350" lvl="0" marL="514350" rtl="0" algn="l">
              <a:lnSpc>
                <a:spcPct val="90000"/>
              </a:lnSpc>
              <a:spcBef>
                <a:spcPts val="1000"/>
              </a:spcBef>
              <a:spcAft>
                <a:spcPts val="0"/>
              </a:spcAft>
              <a:buClr>
                <a:srgbClr val="45515E"/>
              </a:buClr>
              <a:buSzPts val="2800"/>
              <a:buFont typeface="Calibri"/>
              <a:buAutoNum type="arabicPeriod"/>
            </a:pPr>
            <a:r>
              <a:rPr b="1" lang="en-US"/>
              <a:t>Protective cage: </a:t>
            </a:r>
            <a:r>
              <a:rPr lang="en-US"/>
              <a:t>When applied on a premature baby it protects from the pressure of the birth canal, and when applied on the after-coming head it reduces the sudden decompression effect “”commonly used in case of preterm baby “”</a:t>
            </a:r>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7" name="Shape 887"/>
        <p:cNvGrpSpPr/>
        <p:nvPr/>
      </p:nvGrpSpPr>
      <p:grpSpPr>
        <a:xfrm>
          <a:off x="0" y="0"/>
          <a:ext cx="0" cy="0"/>
          <a:chOff x="0" y="0"/>
          <a:chExt cx="0" cy="0"/>
        </a:xfrm>
      </p:grpSpPr>
      <p:sp>
        <p:nvSpPr>
          <p:cNvPr id="888" name="Google Shape;888;p87"/>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Station :</a:t>
            </a:r>
            <a:endParaRPr/>
          </a:p>
        </p:txBody>
      </p:sp>
      <p:sp>
        <p:nvSpPr>
          <p:cNvPr id="889" name="Google Shape;889;p87"/>
          <p:cNvSpPr txBox="1"/>
          <p:nvPr>
            <p:ph idx="1" type="body"/>
          </p:nvPr>
        </p:nvSpPr>
        <p:spPr>
          <a:xfrm>
            <a:off x="152398" y="3916084"/>
            <a:ext cx="5844989" cy="48719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5515E"/>
              </a:buClr>
              <a:buSzPts val="2800"/>
              <a:buChar char="❖"/>
            </a:pPr>
            <a:r>
              <a:rPr b="1" lang="en-US"/>
              <a:t>39 weeks primgravida , who has been in labour for 8 hours , next step?</a:t>
            </a:r>
            <a:endParaRPr b="1"/>
          </a:p>
          <a:p>
            <a:pPr indent="-228600" lvl="0" marL="228600" rtl="0" algn="l">
              <a:lnSpc>
                <a:spcPct val="90000"/>
              </a:lnSpc>
              <a:spcBef>
                <a:spcPts val="1000"/>
              </a:spcBef>
              <a:spcAft>
                <a:spcPts val="0"/>
              </a:spcAft>
              <a:buClr>
                <a:srgbClr val="45515E"/>
              </a:buClr>
              <a:buSzPts val="2800"/>
              <a:buFont typeface="Courier New"/>
              <a:buChar char="o"/>
            </a:pPr>
            <a:r>
              <a:rPr b="1" lang="en-US"/>
              <a:t>Operative delivery , using forceps C “Wrigley's Forceps because the baby in the perineum “</a:t>
            </a:r>
            <a:endParaRPr/>
          </a:p>
        </p:txBody>
      </p:sp>
      <p:pic>
        <p:nvPicPr>
          <p:cNvPr id="890" name="Google Shape;890;p87"/>
          <p:cNvPicPr preferRelativeResize="0"/>
          <p:nvPr/>
        </p:nvPicPr>
        <p:blipFill rotWithShape="1">
          <a:blip r:embed="rId3">
            <a:alphaModFix/>
          </a:blip>
          <a:srcRect b="13374" l="-452" r="452" t="-13375"/>
          <a:stretch/>
        </p:blipFill>
        <p:spPr>
          <a:xfrm>
            <a:off x="546750" y="568502"/>
            <a:ext cx="2976331" cy="3116652"/>
          </a:xfrm>
          <a:prstGeom prst="rect">
            <a:avLst/>
          </a:prstGeom>
          <a:noFill/>
          <a:ln>
            <a:noFill/>
          </a:ln>
        </p:spPr>
      </p:pic>
      <p:pic>
        <p:nvPicPr>
          <p:cNvPr id="891" name="Google Shape;891;p87"/>
          <p:cNvPicPr preferRelativeResize="0"/>
          <p:nvPr/>
        </p:nvPicPr>
        <p:blipFill rotWithShape="1">
          <a:blip r:embed="rId4">
            <a:alphaModFix/>
          </a:blip>
          <a:srcRect b="0" l="0" r="0" t="0"/>
          <a:stretch/>
        </p:blipFill>
        <p:spPr>
          <a:xfrm>
            <a:off x="3836749" y="1323209"/>
            <a:ext cx="7848463" cy="2361945"/>
          </a:xfrm>
          <a:prstGeom prst="rect">
            <a:avLst/>
          </a:prstGeom>
          <a:noFill/>
          <a:ln>
            <a:noFill/>
          </a:ln>
        </p:spPr>
      </p:pic>
      <p:sp>
        <p:nvSpPr>
          <p:cNvPr id="892" name="Google Shape;892;p87"/>
          <p:cNvSpPr txBox="1"/>
          <p:nvPr/>
        </p:nvSpPr>
        <p:spPr>
          <a:xfrm>
            <a:off x="9807389" y="1086978"/>
            <a:ext cx="1264023"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002060"/>
                </a:solidFill>
                <a:latin typeface="Calibri"/>
                <a:ea typeface="Calibri"/>
                <a:cs typeface="Calibri"/>
                <a:sym typeface="Calibri"/>
              </a:rPr>
              <a:t>A</a:t>
            </a:r>
            <a:endParaRPr/>
          </a:p>
        </p:txBody>
      </p:sp>
      <p:sp>
        <p:nvSpPr>
          <p:cNvPr id="893" name="Google Shape;893;p87"/>
          <p:cNvSpPr txBox="1"/>
          <p:nvPr/>
        </p:nvSpPr>
        <p:spPr>
          <a:xfrm>
            <a:off x="7128968" y="1030821"/>
            <a:ext cx="1264023"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002060"/>
                </a:solidFill>
                <a:latin typeface="Calibri"/>
                <a:ea typeface="Calibri"/>
                <a:cs typeface="Calibri"/>
                <a:sym typeface="Calibri"/>
              </a:rPr>
              <a:t>B</a:t>
            </a:r>
            <a:endParaRPr/>
          </a:p>
        </p:txBody>
      </p:sp>
      <p:sp>
        <p:nvSpPr>
          <p:cNvPr id="894" name="Google Shape;894;p87"/>
          <p:cNvSpPr txBox="1"/>
          <p:nvPr/>
        </p:nvSpPr>
        <p:spPr>
          <a:xfrm>
            <a:off x="4545104" y="1323209"/>
            <a:ext cx="1264023"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002060"/>
                </a:solidFill>
                <a:latin typeface="Calibri"/>
                <a:ea typeface="Calibri"/>
                <a:cs typeface="Calibri"/>
                <a:sym typeface="Calibri"/>
              </a:rPr>
              <a:t>C</a:t>
            </a:r>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8" name="Shape 898"/>
        <p:cNvGrpSpPr/>
        <p:nvPr/>
      </p:nvGrpSpPr>
      <p:grpSpPr>
        <a:xfrm>
          <a:off x="0" y="0"/>
          <a:ext cx="0" cy="0"/>
          <a:chOff x="0" y="0"/>
          <a:chExt cx="0" cy="0"/>
        </a:xfrm>
      </p:grpSpPr>
      <p:sp>
        <p:nvSpPr>
          <p:cNvPr id="899" name="Google Shape;899;p88"/>
          <p:cNvSpPr txBox="1"/>
          <p:nvPr>
            <p:ph type="title"/>
          </p:nvPr>
        </p:nvSpPr>
        <p:spPr>
          <a:xfrm>
            <a:off x="838200" y="365125"/>
            <a:ext cx="10515600" cy="7623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5515E"/>
              </a:buClr>
              <a:buSzPts val="4400"/>
              <a:buFont typeface="Calibri"/>
              <a:buNone/>
            </a:pPr>
            <a:r>
              <a:rPr lang="en-US"/>
              <a:t>Station :</a:t>
            </a:r>
            <a:endParaRPr/>
          </a:p>
        </p:txBody>
      </p:sp>
      <p:sp>
        <p:nvSpPr>
          <p:cNvPr id="900" name="Google Shape;900;p88"/>
          <p:cNvSpPr/>
          <p:nvPr/>
        </p:nvSpPr>
        <p:spPr>
          <a:xfrm>
            <a:off x="6887512" y="1086072"/>
            <a:ext cx="1409617"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1F3864"/>
                </a:solidFill>
                <a:latin typeface="Calibri"/>
                <a:ea typeface="Calibri"/>
                <a:cs typeface="Calibri"/>
                <a:sym typeface="Calibri"/>
              </a:rPr>
              <a:t>Answer:</a:t>
            </a:r>
            <a:endParaRPr/>
          </a:p>
        </p:txBody>
      </p:sp>
      <p:pic>
        <p:nvPicPr>
          <p:cNvPr id="901" name="Google Shape;901;p88"/>
          <p:cNvPicPr preferRelativeResize="0"/>
          <p:nvPr/>
        </p:nvPicPr>
        <p:blipFill rotWithShape="1">
          <a:blip r:embed="rId3">
            <a:alphaModFix/>
          </a:blip>
          <a:srcRect b="0" l="0" r="0" t="0"/>
          <a:stretch/>
        </p:blipFill>
        <p:spPr>
          <a:xfrm>
            <a:off x="389169" y="1662112"/>
            <a:ext cx="4095469" cy="4731684"/>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pic>
        <p:nvPicPr>
          <p:cNvPr id="902" name="Google Shape;902;p88"/>
          <p:cNvPicPr preferRelativeResize="0"/>
          <p:nvPr/>
        </p:nvPicPr>
        <p:blipFill rotWithShape="1">
          <a:blip r:embed="rId4">
            <a:alphaModFix/>
          </a:blip>
          <a:srcRect b="0" l="0" r="0" t="0"/>
          <a:stretch/>
        </p:blipFill>
        <p:spPr>
          <a:xfrm>
            <a:off x="4794846" y="1609292"/>
            <a:ext cx="1782458" cy="4781410"/>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pic>
        <p:nvPicPr>
          <p:cNvPr id="903" name="Google Shape;903;p88"/>
          <p:cNvPicPr preferRelativeResize="0"/>
          <p:nvPr/>
        </p:nvPicPr>
        <p:blipFill rotWithShape="1">
          <a:blip r:embed="rId5">
            <a:alphaModFix/>
          </a:blip>
          <a:srcRect b="0" l="0" r="0" t="0"/>
          <a:stretch/>
        </p:blipFill>
        <p:spPr>
          <a:xfrm>
            <a:off x="6887512" y="1662112"/>
            <a:ext cx="4840165" cy="4781411"/>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حوودة">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2023-02-15T13:54:03Z</dcterms:created>
  <dc:creator>المثنى عبدالاله عفنان التخاينه</dc:creator>
</cp:coreProperties>
</file>