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 /><Relationship Id="rId2" Type="http://schemas.openxmlformats.org/package/2006/relationships/metadata/core-properties" Target="docProps/core.xml" /><Relationship Id="rId1" Type="http://schemas.openxmlformats.org/officeDocument/2006/relationships/officeDocument" Target="ppt/presentation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2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2160"/>
        <p:guide pos="288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slide" Target="slides/slide12.xml" /><Relationship Id="rId18" Type="http://schemas.openxmlformats.org/officeDocument/2006/relationships/slide" Target="slides/slide17.xml" /><Relationship Id="rId26" Type="http://schemas.openxmlformats.org/officeDocument/2006/relationships/presProps" Target="presProps.xml" /><Relationship Id="rId3" Type="http://schemas.openxmlformats.org/officeDocument/2006/relationships/slide" Target="slides/slide2.xml" /><Relationship Id="rId21" Type="http://schemas.openxmlformats.org/officeDocument/2006/relationships/slide" Target="slides/slide20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slide" Target="slides/slide16.xml" /><Relationship Id="rId25" Type="http://schemas.openxmlformats.org/officeDocument/2006/relationships/notesMaster" Target="notesMasters/notesMaster1.xml" /><Relationship Id="rId2" Type="http://schemas.openxmlformats.org/officeDocument/2006/relationships/slide" Target="slides/slide1.xml" /><Relationship Id="rId16" Type="http://schemas.openxmlformats.org/officeDocument/2006/relationships/slide" Target="slides/slide15.xml" /><Relationship Id="rId20" Type="http://schemas.openxmlformats.org/officeDocument/2006/relationships/slide" Target="slides/slide19.xml" /><Relationship Id="rId29" Type="http://schemas.openxmlformats.org/officeDocument/2006/relationships/tableStyles" Target="tableStyles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24" Type="http://schemas.openxmlformats.org/officeDocument/2006/relationships/slide" Target="slides/slide23.xml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23" Type="http://schemas.openxmlformats.org/officeDocument/2006/relationships/slide" Target="slides/slide22.xml" /><Relationship Id="rId28" Type="http://schemas.openxmlformats.org/officeDocument/2006/relationships/theme" Target="theme/theme1.xml" /><Relationship Id="rId10" Type="http://schemas.openxmlformats.org/officeDocument/2006/relationships/slide" Target="slides/slide9.xml" /><Relationship Id="rId19" Type="http://schemas.openxmlformats.org/officeDocument/2006/relationships/slide" Target="slides/slide18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Relationship Id="rId22" Type="http://schemas.openxmlformats.org/officeDocument/2006/relationships/slide" Target="slides/slide21.xml" /><Relationship Id="rId27" Type="http://schemas.openxmlformats.org/officeDocument/2006/relationships/viewProps" Target="viewProps.xml" 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2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5" name="Google Shape;32775;n"/>
          <p:cNvSpPr txBox="1">
            <a:spLocks noGrp="1"/>
          </p:cNvSpPr>
          <p:nvPr>
            <p:ph type="hdr" idx="2"/>
          </p:nvPr>
        </p:nvSpPr>
        <p:spPr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776" name="Google Shape;32776;n"/>
          <p:cNvSpPr txBox="1">
            <a:spLocks noGrp="1"/>
          </p:cNvSpPr>
          <p:nvPr>
            <p:ph type="dt" idx="10"/>
          </p:nvPr>
        </p:nvSpPr>
        <p:spPr>
          <a:xfrm>
            <a:off x="1588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777" name="Google Shape;32777;n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778" name="Google Shape;32778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779" name="Google Shape;32779;n"/>
          <p:cNvSpPr txBox="1">
            <a:spLocks noGrp="1"/>
          </p:cNvSpPr>
          <p:nvPr>
            <p:ph type="ftr" idx="11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780" name="Google Shape;32780;n"/>
          <p:cNvSpPr txBox="1">
            <a:spLocks noGrp="1"/>
          </p:cNvSpPr>
          <p:nvPr>
            <p:ph type="sldNum" idx="12"/>
          </p:nvPr>
        </p:nvSpPr>
        <p:spPr>
          <a:xfrm>
            <a:off x="1588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 /><Relationship Id="rId1" Type="http://schemas.openxmlformats.org/officeDocument/2006/relationships/notesMaster" Target="../notesMasters/notesMaster1.xml" 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 /><Relationship Id="rId1" Type="http://schemas.openxmlformats.org/officeDocument/2006/relationships/notesMaster" Target="../notesMasters/notesMaster1.xml" 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 /><Relationship Id="rId1" Type="http://schemas.openxmlformats.org/officeDocument/2006/relationships/notesMaster" Target="../notesMasters/notesMaster1.xml" 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 /><Relationship Id="rId1" Type="http://schemas.openxmlformats.org/officeDocument/2006/relationships/notesMaster" Target="../notesMasters/notesMaster1.xml" 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 /><Relationship Id="rId1" Type="http://schemas.openxmlformats.org/officeDocument/2006/relationships/notesMaster" Target="../notesMasters/notesMaster1.xml" 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 /><Relationship Id="rId1" Type="http://schemas.openxmlformats.org/officeDocument/2006/relationships/notesMaster" Target="../notesMasters/notesMaster1.xml" 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 /><Relationship Id="rId1" Type="http://schemas.openxmlformats.org/officeDocument/2006/relationships/notesMaster" Target="../notesMasters/notesMaster1.xml" 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 /><Relationship Id="rId1" Type="http://schemas.openxmlformats.org/officeDocument/2006/relationships/notesMaster" Target="../notesMasters/notesMaster1.xml" 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 /><Relationship Id="rId1" Type="http://schemas.openxmlformats.org/officeDocument/2006/relationships/notesMaster" Target="../notesMasters/notesMaster1.xml" 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 /><Relationship Id="rId1" Type="http://schemas.openxmlformats.org/officeDocument/2006/relationships/notesMaster" Target="../notesMasters/notesMaster1.xml" 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 /><Relationship Id="rId1" Type="http://schemas.openxmlformats.org/officeDocument/2006/relationships/notesMaster" Target="../notesMasters/notesMaster1.xml" 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 /><Relationship Id="rId1" Type="http://schemas.openxmlformats.org/officeDocument/2006/relationships/notesMaster" Target="../notesMasters/notesMaster1.xml" 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 /><Relationship Id="rId1" Type="http://schemas.openxmlformats.org/officeDocument/2006/relationships/notesMaster" Target="../notesMasters/notesMaster1.xml" 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 /><Relationship Id="rId1" Type="http://schemas.openxmlformats.org/officeDocument/2006/relationships/notesMaster" Target="../notesMasters/notesMaster1.xml" 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 /><Relationship Id="rId1" Type="http://schemas.openxmlformats.org/officeDocument/2006/relationships/notesMaster" Target="../notesMasters/notesMaster1.xml" 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 /><Relationship Id="rId1" Type="http://schemas.openxmlformats.org/officeDocument/2006/relationships/notesMaster" Target="../notesMasters/notesMaster1.xml" 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 /><Relationship Id="rId1" Type="http://schemas.openxmlformats.org/officeDocument/2006/relationships/notesMaster" Target="../notesMasters/notesMaster1.xml" 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 /><Relationship Id="rId1" Type="http://schemas.openxmlformats.org/officeDocument/2006/relationships/notesMaster" Target="../notesMasters/notesMaster1.xml" 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 /><Relationship Id="rId1" Type="http://schemas.openxmlformats.org/officeDocument/2006/relationships/notesMaster" Target="../notesMasters/notesMaster1.xml" 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 /><Relationship Id="rId1" Type="http://schemas.openxmlformats.org/officeDocument/2006/relationships/notesMaster" Target="../notesMasters/notesMaster1.xml" 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 /><Relationship Id="rId1" Type="http://schemas.openxmlformats.org/officeDocument/2006/relationships/notesMaster" Target="../notesMasters/notesMaster1.xml" 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 /><Relationship Id="rId1" Type="http://schemas.openxmlformats.org/officeDocument/2006/relationships/notesMaster" Target="../notesMasters/notesMaster1.xml" 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 /><Relationship Id="rId1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57" name="Google Shape;32857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58" name="Google Shape;3285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86" name="Google Shape;32986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87" name="Google Shape;32987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02" name="Google Shape;33002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03" name="Google Shape;33003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17" name="Google Shape;33017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18" name="Google Shape;3301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25" name="Google Shape;33025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26" name="Google Shape;3302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45" name="Google Shape;33045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46" name="Google Shape;33046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67" name="Google Shape;33067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68" name="Google Shape;33068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77" name="Google Shape;33077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78" name="Google Shape;33078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87" name="Google Shape;33087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88" name="Google Shape;33088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97" name="Google Shape;33097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98" name="Google Shape;33098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07" name="Google Shape;33107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08" name="Google Shape;33108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65" name="Google Shape;32865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66" name="Google Shape;3286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16" name="Google Shape;33116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17" name="Google Shape;33117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25" name="Google Shape;33125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26" name="Google Shape;33126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39" name="Google Shape;33139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40" name="Google Shape;33140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47" name="Google Shape;33147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48" name="Google Shape;33148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72" name="Google Shape;3287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73" name="Google Shape;3287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92" name="Google Shape;32892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93" name="Google Shape;3289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09" name="Google Shape;3290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10" name="Google Shape;3291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25" name="Google Shape;32925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26" name="Google Shape;3292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32" name="Google Shape;32932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33" name="Google Shape;3293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62" name="Google Shape;32962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63" name="Google Shape;32963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75" name="Google Shape;32975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76" name="Google Shape;3297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32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88" name="Google Shape;32788;p2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789" name="Google Shape;32789;p2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 rtl="0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 rtl="0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2790" name="Google Shape;32790;p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791" name="Google Shape;32791;p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792" name="Google Shape;32792;p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32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45" name="Google Shape;32845;p1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846" name="Google Shape;32846;p11"/>
          <p:cNvSpPr txBox="1">
            <a:spLocks noGrp="1"/>
          </p:cNvSpPr>
          <p:nvPr>
            <p:ph type="body" idx="1"/>
          </p:nvPr>
        </p:nvSpPr>
        <p:spPr>
          <a:xfrm rot="5400000">
            <a:off x="2308950" y="-251550"/>
            <a:ext cx="4526100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847" name="Google Shape;32847;p1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848" name="Google Shape;32848;p1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849" name="Google Shape;32849;p1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32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51" name="Google Shape;32851;p12"/>
          <p:cNvSpPr txBox="1">
            <a:spLocks noGrp="1"/>
          </p:cNvSpPr>
          <p:nvPr>
            <p:ph type="title"/>
          </p:nvPr>
        </p:nvSpPr>
        <p:spPr>
          <a:xfrm rot="5400000">
            <a:off x="4732350" y="2171688"/>
            <a:ext cx="5851500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852" name="Google Shape;32852;p12"/>
          <p:cNvSpPr txBox="1">
            <a:spLocks noGrp="1"/>
          </p:cNvSpPr>
          <p:nvPr>
            <p:ph type="body" idx="1"/>
          </p:nvPr>
        </p:nvSpPr>
        <p:spPr>
          <a:xfrm rot="5400000">
            <a:off x="541350" y="190488"/>
            <a:ext cx="5851500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853" name="Google Shape;32853;p1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854" name="Google Shape;32854;p1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855" name="Google Shape;32855;p1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32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94" name="Google Shape;32794;p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795" name="Google Shape;32795;p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796" name="Google Shape;32796;p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797" name="Google Shape;32797;p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798" name="Google Shape;32798;p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2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00" name="Google Shape;32800;p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801" name="Google Shape;32801;p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802" name="Google Shape;32802;p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2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04" name="Google Shape;32804;p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805" name="Google Shape;32805;p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806" name="Google Shape;32806;p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807" name="Google Shape;32807;p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2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09" name="Google Shape;32809;p6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810" name="Google Shape;32810;p6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 rtl="0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 rtl="0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2811" name="Google Shape;32811;p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812" name="Google Shape;32812;p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813" name="Google Shape;32813;p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2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15" name="Google Shape;32815;p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816" name="Google Shape;32816;p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2817" name="Google Shape;32817;p7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2818" name="Google Shape;32818;p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819" name="Google Shape;32819;p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820" name="Google Shape;32820;p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32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22" name="Google Shape;32822;p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823" name="Google Shape;32823;p8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00" cy="6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2824" name="Google Shape;32824;p8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00" cy="39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32825" name="Google Shape;32825;p8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900" cy="6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2826" name="Google Shape;32826;p8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900" cy="39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32827" name="Google Shape;32827;p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828" name="Google Shape;32828;p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829" name="Google Shape;32829;p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32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31" name="Google Shape;32831;p9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400" cy="11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832" name="Google Shape;32832;p9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00" cy="58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32833" name="Google Shape;32833;p9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400" cy="469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32834" name="Google Shape;32834;p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835" name="Google Shape;32835;p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836" name="Google Shape;32836;p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32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38" name="Google Shape;32838;p10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839" name="Google Shape;32839;p10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32840" name="Google Shape;32840;p10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32841" name="Google Shape;32841;p1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842" name="Google Shape;32842;p1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843" name="Google Shape;32843;p1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27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82" name="Google Shape;32782;p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2783" name="Google Shape;32783;p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784" name="Google Shape;32784;p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785" name="Google Shape;32785;p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786" name="Google Shape;32786;p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 /><Relationship Id="rId1" Type="http://schemas.openxmlformats.org/officeDocument/2006/relationships/slideLayout" Target="../slideLayouts/slideLayout1.xml" 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 /><Relationship Id="rId2" Type="http://schemas.openxmlformats.org/officeDocument/2006/relationships/notesSlide" Target="../notesSlides/notesSlide10.xml" /><Relationship Id="rId1" Type="http://schemas.openxmlformats.org/officeDocument/2006/relationships/slideLayout" Target="../slideLayouts/slideLayout3.xml" /><Relationship Id="rId4" Type="http://schemas.openxmlformats.org/officeDocument/2006/relationships/image" Target="../media/image9.png" 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 /><Relationship Id="rId2" Type="http://schemas.openxmlformats.org/officeDocument/2006/relationships/notesSlide" Target="../notesSlides/notesSlide11.xml" /><Relationship Id="rId1" Type="http://schemas.openxmlformats.org/officeDocument/2006/relationships/slideLayout" Target="../slideLayouts/slideLayout3.xml" /><Relationship Id="rId4" Type="http://schemas.openxmlformats.org/officeDocument/2006/relationships/image" Target="../media/image11.png" 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 /><Relationship Id="rId2" Type="http://schemas.openxmlformats.org/officeDocument/2006/relationships/notesSlide" Target="../notesSlides/notesSlide12.xml" /><Relationship Id="rId1" Type="http://schemas.openxmlformats.org/officeDocument/2006/relationships/slideLayout" Target="../slideLayouts/slideLayout3.xml" 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 /><Relationship Id="rId2" Type="http://schemas.openxmlformats.org/officeDocument/2006/relationships/notesSlide" Target="../notesSlides/notesSlide13.xml" /><Relationship Id="rId1" Type="http://schemas.openxmlformats.org/officeDocument/2006/relationships/slideLayout" Target="../slideLayouts/slideLayout4.xml" 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 /><Relationship Id="rId2" Type="http://schemas.openxmlformats.org/officeDocument/2006/relationships/notesSlide" Target="../notesSlides/notesSlide14.xml" /><Relationship Id="rId1" Type="http://schemas.openxmlformats.org/officeDocument/2006/relationships/slideLayout" Target="../slideLayouts/slideLayout3.xml" 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 /><Relationship Id="rId2" Type="http://schemas.openxmlformats.org/officeDocument/2006/relationships/notesSlide" Target="../notesSlides/notesSlide15.xml" /><Relationship Id="rId1" Type="http://schemas.openxmlformats.org/officeDocument/2006/relationships/slideLayout" Target="../slideLayouts/slideLayout3.xml" /><Relationship Id="rId4" Type="http://schemas.openxmlformats.org/officeDocument/2006/relationships/image" Target="../media/image16.png" 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 /><Relationship Id="rId2" Type="http://schemas.openxmlformats.org/officeDocument/2006/relationships/notesSlide" Target="../notesSlides/notesSlide16.xml" /><Relationship Id="rId1" Type="http://schemas.openxmlformats.org/officeDocument/2006/relationships/slideLayout" Target="../slideLayouts/slideLayout3.xml" 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 /><Relationship Id="rId2" Type="http://schemas.openxmlformats.org/officeDocument/2006/relationships/notesSlide" Target="../notesSlides/notesSlide17.xml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19.png" 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 /><Relationship Id="rId2" Type="http://schemas.openxmlformats.org/officeDocument/2006/relationships/notesSlide" Target="../notesSlides/notesSlide18.xml" /><Relationship Id="rId1" Type="http://schemas.openxmlformats.org/officeDocument/2006/relationships/slideLayout" Target="../slideLayouts/slideLayout2.xml" 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 /><Relationship Id="rId2" Type="http://schemas.openxmlformats.org/officeDocument/2006/relationships/notesSlide" Target="../notesSlides/notesSlide19.xml" /><Relationship Id="rId1" Type="http://schemas.openxmlformats.org/officeDocument/2006/relationships/slideLayout" Target="../slideLayouts/slideLayout3.xml" 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 /><Relationship Id="rId1" Type="http://schemas.openxmlformats.org/officeDocument/2006/relationships/slideLayout" Target="../slideLayouts/slideLayout2.xml" 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 /><Relationship Id="rId2" Type="http://schemas.openxmlformats.org/officeDocument/2006/relationships/notesSlide" Target="../notesSlides/notesSlide20.xml" /><Relationship Id="rId1" Type="http://schemas.openxmlformats.org/officeDocument/2006/relationships/slideLayout" Target="../slideLayouts/slideLayout2.xml" 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 /><Relationship Id="rId2" Type="http://schemas.openxmlformats.org/officeDocument/2006/relationships/notesSlide" Target="../notesSlides/notesSlide21.xml" /><Relationship Id="rId1" Type="http://schemas.openxmlformats.org/officeDocument/2006/relationships/slideLayout" Target="../slideLayouts/slideLayout2.xml" 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 /><Relationship Id="rId2" Type="http://schemas.openxmlformats.org/officeDocument/2006/relationships/notesSlide" Target="../notesSlides/notesSlide22.xml" /><Relationship Id="rId1" Type="http://schemas.openxmlformats.org/officeDocument/2006/relationships/slideLayout" Target="../slideLayouts/slideLayout3.xml" 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 /><Relationship Id="rId2" Type="http://schemas.openxmlformats.org/officeDocument/2006/relationships/notesSlide" Target="../notesSlides/notesSlide23.xml" /><Relationship Id="rId1" Type="http://schemas.openxmlformats.org/officeDocument/2006/relationships/slideLayout" Target="../slideLayouts/slideLayout3.xml" /><Relationship Id="rId4" Type="http://schemas.openxmlformats.org/officeDocument/2006/relationships/image" Target="../media/image26.jpg" 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 /><Relationship Id="rId2" Type="http://schemas.openxmlformats.org/officeDocument/2006/relationships/notesSlide" Target="../notesSlides/notesSlide3.xml" /><Relationship Id="rId1" Type="http://schemas.openxmlformats.org/officeDocument/2006/relationships/slideLayout" Target="../slideLayouts/slideLayout2.xml" 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 /><Relationship Id="rId2" Type="http://schemas.openxmlformats.org/officeDocument/2006/relationships/notesSlide" Target="../notesSlides/notesSlide4.xml" /><Relationship Id="rId1" Type="http://schemas.openxmlformats.org/officeDocument/2006/relationships/slideLayout" Target="../slideLayouts/slideLayout2.xml" 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 /><Relationship Id="rId2" Type="http://schemas.openxmlformats.org/officeDocument/2006/relationships/notesSlide" Target="../notesSlides/notesSlide5.xml" /><Relationship Id="rId1" Type="http://schemas.openxmlformats.org/officeDocument/2006/relationships/slideLayout" Target="../slideLayouts/slideLayout3.xml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 /><Relationship Id="rId2" Type="http://schemas.openxmlformats.org/officeDocument/2006/relationships/notesSlide" Target="../notesSlides/notesSlide6.xml" /><Relationship Id="rId1" Type="http://schemas.openxmlformats.org/officeDocument/2006/relationships/slideLayout" Target="../slideLayouts/slideLayout3.xml" 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 /><Relationship Id="rId2" Type="http://schemas.openxmlformats.org/officeDocument/2006/relationships/notesSlide" Target="../notesSlides/notesSlide7.xml" /><Relationship Id="rId1" Type="http://schemas.openxmlformats.org/officeDocument/2006/relationships/slideLayout" Target="../slideLayouts/slideLayout2.xml" 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 /><Relationship Id="rId2" Type="http://schemas.openxmlformats.org/officeDocument/2006/relationships/notesSlide" Target="../notesSlides/notesSlide8.xml" /><Relationship Id="rId1" Type="http://schemas.openxmlformats.org/officeDocument/2006/relationships/slideLayout" Target="../slideLayouts/slideLayout3.xml" 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 /><Relationship Id="rId2" Type="http://schemas.openxmlformats.org/officeDocument/2006/relationships/notesSlide" Target="../notesSlides/notesSlide9.xml" /><Relationship Id="rId1" Type="http://schemas.openxmlformats.org/officeDocument/2006/relationships/slideLayout" Target="../slideLayouts/slideLayout3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8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60" name="Google Shape;32860;p13"/>
          <p:cNvSpPr txBox="1">
            <a:spLocks noGrp="1"/>
          </p:cNvSpPr>
          <p:nvPr>
            <p:ph type="ctrTitle"/>
          </p:nvPr>
        </p:nvSpPr>
        <p:spPr>
          <a:xfrm>
            <a:off x="1071538" y="1714489"/>
            <a:ext cx="7000800" cy="16431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b="1"/>
              <a:t>Histology Practical slides </a:t>
            </a:r>
            <a:br>
              <a:rPr lang="en-US" b="1"/>
            </a:br>
            <a:r>
              <a:rPr lang="en-US" b="1"/>
              <a:t> 3</a:t>
            </a:r>
            <a:r>
              <a:rPr lang="en-US" b="1" baseline="30000"/>
              <a:t>rd</a:t>
            </a:r>
            <a:r>
              <a:rPr lang="en-US" b="1"/>
              <a:t>  year/ 2022</a:t>
            </a:r>
            <a:endParaRPr/>
          </a:p>
        </p:txBody>
      </p:sp>
      <p:sp>
        <p:nvSpPr>
          <p:cNvPr id="32861" name="Google Shape;32861;p1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1</a:t>
            </a:fld>
            <a:endParaRPr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862" name="Google Shape;32862;p1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</a:pPr>
            <a:r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Pro Dr Hala Elmazar</a:t>
            </a:r>
            <a:endParaRPr/>
          </a:p>
        </p:txBody>
      </p:sp>
      <p:sp>
        <p:nvSpPr>
          <p:cNvPr id="32863" name="Google Shape;32863;p13"/>
          <p:cNvSpPr/>
          <p:nvPr/>
        </p:nvSpPr>
        <p:spPr>
          <a:xfrm>
            <a:off x="2915816" y="3811687"/>
            <a:ext cx="3039600" cy="7695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</a:pPr>
            <a:r>
              <a:rPr lang="en-US" sz="4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PNS module</a:t>
            </a:r>
            <a:endParaRPr sz="44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89" name="Google Shape;32989;p2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Pro Dr Hala Elmazar</a:t>
            </a:r>
            <a:endParaRPr/>
          </a:p>
        </p:txBody>
      </p:sp>
      <p:sp>
        <p:nvSpPr>
          <p:cNvPr id="32990" name="Google Shape;32990;p2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  <p:sp>
        <p:nvSpPr>
          <p:cNvPr id="32991" name="Google Shape;32991;p22"/>
          <p:cNvSpPr txBox="1"/>
          <p:nvPr/>
        </p:nvSpPr>
        <p:spPr>
          <a:xfrm>
            <a:off x="395536" y="894199"/>
            <a:ext cx="3816300" cy="22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Ciliary epithelium: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Composed of two layers of cuboidal epithelium.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2992" name="Google Shape;32992;p22" descr="http://medcell.med.yale.edu/histology/sensory_systems_lab/images/ciliary_body_epithelium.jpg"/>
          <p:cNvPicPr preferRelativeResize="0"/>
          <p:nvPr/>
        </p:nvPicPr>
        <p:blipFill rotWithShape="1">
          <a:blip r:embed="rId3">
            <a:alphaModFix/>
          </a:blip>
          <a:srcRect l="28668"/>
          <a:stretch/>
        </p:blipFill>
        <p:spPr>
          <a:xfrm rot="-5400000">
            <a:off x="937069" y="2743453"/>
            <a:ext cx="2805368" cy="4176463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2993" name="Google Shape;32993;p22"/>
          <p:cNvSpPr txBox="1"/>
          <p:nvPr/>
        </p:nvSpPr>
        <p:spPr>
          <a:xfrm>
            <a:off x="1979712" y="2780928"/>
            <a:ext cx="33957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Ciliary Body &amp; process</a:t>
            </a:r>
            <a:endParaRPr/>
          </a:p>
        </p:txBody>
      </p:sp>
      <p:pic>
        <p:nvPicPr>
          <p:cNvPr id="32994" name="Google Shape;32994;p22"/>
          <p:cNvPicPr preferRelativeResize="0"/>
          <p:nvPr/>
        </p:nvPicPr>
        <p:blipFill rotWithShape="1">
          <a:blip r:embed="rId4">
            <a:alphaModFix/>
          </a:blip>
          <a:srcRect l="10658" b="1097"/>
          <a:stretch/>
        </p:blipFill>
        <p:spPr>
          <a:xfrm>
            <a:off x="5076056" y="620688"/>
            <a:ext cx="3744747" cy="5559136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pic>
      <p:cxnSp>
        <p:nvCxnSpPr>
          <p:cNvPr id="32995" name="Google Shape;32995;p22"/>
          <p:cNvCxnSpPr/>
          <p:nvPr/>
        </p:nvCxnSpPr>
        <p:spPr>
          <a:xfrm>
            <a:off x="4644008" y="3140968"/>
            <a:ext cx="1368300" cy="504000"/>
          </a:xfrm>
          <a:prstGeom prst="straightConnector1">
            <a:avLst/>
          </a:prstGeom>
          <a:noFill/>
          <a:ln w="57150" cap="flat" cmpd="sng">
            <a:solidFill>
              <a:schemeClr val="dk1"/>
            </a:solidFill>
            <a:prstDash val="solid"/>
            <a:round/>
            <a:headEnd type="none" w="sm" len="sm"/>
            <a:tailEnd type="stealth" w="med" len="med"/>
          </a:ln>
        </p:spPr>
      </p:cxnSp>
      <p:cxnSp>
        <p:nvCxnSpPr>
          <p:cNvPr id="32996" name="Google Shape;32996;p22"/>
          <p:cNvCxnSpPr/>
          <p:nvPr/>
        </p:nvCxnSpPr>
        <p:spPr>
          <a:xfrm>
            <a:off x="1331640" y="2636912"/>
            <a:ext cx="792000" cy="1512300"/>
          </a:xfrm>
          <a:prstGeom prst="straightConnector1">
            <a:avLst/>
          </a:prstGeom>
          <a:noFill/>
          <a:ln w="5715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32997" name="Google Shape;32997;p22"/>
          <p:cNvCxnSpPr/>
          <p:nvPr/>
        </p:nvCxnSpPr>
        <p:spPr>
          <a:xfrm rot="10800000" flipH="1">
            <a:off x="1871700" y="5819865"/>
            <a:ext cx="108000" cy="720000"/>
          </a:xfrm>
          <a:prstGeom prst="straightConnector1">
            <a:avLst/>
          </a:prstGeom>
          <a:noFill/>
          <a:ln w="38100" cap="flat" cmpd="sng">
            <a:solidFill>
              <a:schemeClr val="accent3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3000" dir="5400000" rotWithShape="0">
              <a:srgbClr val="000000">
                <a:alpha val="34900"/>
              </a:srgbClr>
            </a:outerShdw>
          </a:effectLst>
        </p:spPr>
      </p:cxnSp>
      <p:sp>
        <p:nvSpPr>
          <p:cNvPr id="32998" name="Google Shape;32998;p22"/>
          <p:cNvSpPr txBox="1"/>
          <p:nvPr/>
        </p:nvSpPr>
        <p:spPr>
          <a:xfrm>
            <a:off x="1497498" y="6484514"/>
            <a:ext cx="12666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953734"/>
                </a:solidFill>
                <a:latin typeface="Calibri"/>
                <a:ea typeface="Calibri"/>
                <a:cs typeface="Calibri"/>
                <a:sym typeface="Calibri"/>
              </a:rPr>
              <a:t>pigmented </a:t>
            </a:r>
            <a:endParaRPr sz="1800" b="1">
              <a:solidFill>
                <a:srgbClr val="95373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2999" name="Google Shape;32999;p22"/>
          <p:cNvCxnSpPr/>
          <p:nvPr/>
        </p:nvCxnSpPr>
        <p:spPr>
          <a:xfrm>
            <a:off x="899592" y="4149080"/>
            <a:ext cx="432000" cy="682500"/>
          </a:xfrm>
          <a:prstGeom prst="straightConnector1">
            <a:avLst/>
          </a:prstGeom>
          <a:noFill/>
          <a:ln w="38100" cap="flat" cmpd="sng">
            <a:solidFill>
              <a:schemeClr val="accent3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3000" dir="5400000" rotWithShape="0">
              <a:srgbClr val="000000">
                <a:alpha val="34900"/>
              </a:srgbClr>
            </a:outerShdw>
          </a:effectLst>
        </p:spPr>
      </p:cxnSp>
      <p:sp>
        <p:nvSpPr>
          <p:cNvPr id="33000" name="Google Shape;33000;p22"/>
          <p:cNvSpPr txBox="1"/>
          <p:nvPr/>
        </p:nvSpPr>
        <p:spPr>
          <a:xfrm>
            <a:off x="378741" y="3789040"/>
            <a:ext cx="15267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rgbClr val="953734"/>
                </a:solidFill>
                <a:latin typeface="Calibri"/>
                <a:ea typeface="Calibri"/>
                <a:cs typeface="Calibri"/>
                <a:sym typeface="Calibri"/>
              </a:rPr>
              <a:t>non pigmented </a:t>
            </a:r>
            <a:endParaRPr sz="1600" b="1">
              <a:solidFill>
                <a:srgbClr val="95373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29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29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29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329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29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0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05" name="Google Shape;33005;p2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Pro Dr Hala Elmazar</a:t>
            </a:r>
            <a:endParaRPr/>
          </a:p>
        </p:txBody>
      </p:sp>
      <p:sp>
        <p:nvSpPr>
          <p:cNvPr id="33006" name="Google Shape;33006;p2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  <p:sp>
        <p:nvSpPr>
          <p:cNvPr id="33007" name="Google Shape;33007;p23"/>
          <p:cNvSpPr txBox="1"/>
          <p:nvPr/>
        </p:nvSpPr>
        <p:spPr>
          <a:xfrm>
            <a:off x="251520" y="2905780"/>
            <a:ext cx="20235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Lens capsule</a:t>
            </a:r>
            <a:endParaRPr/>
          </a:p>
        </p:txBody>
      </p:sp>
      <p:sp>
        <p:nvSpPr>
          <p:cNvPr id="33008" name="Google Shape;33008;p23"/>
          <p:cNvSpPr txBox="1"/>
          <p:nvPr/>
        </p:nvSpPr>
        <p:spPr>
          <a:xfrm>
            <a:off x="342802" y="3481844"/>
            <a:ext cx="25011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Lens epithelium</a:t>
            </a:r>
            <a:endParaRPr/>
          </a:p>
        </p:txBody>
      </p:sp>
      <p:sp>
        <p:nvSpPr>
          <p:cNvPr id="33009" name="Google Shape;33009;p23"/>
          <p:cNvSpPr txBox="1"/>
          <p:nvPr/>
        </p:nvSpPr>
        <p:spPr>
          <a:xfrm>
            <a:off x="467544" y="5138028"/>
            <a:ext cx="24144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Lens fibers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953734"/>
                </a:solidFill>
                <a:latin typeface="Calibri"/>
                <a:ea typeface="Calibri"/>
                <a:cs typeface="Calibri"/>
                <a:sym typeface="Calibri"/>
              </a:rPr>
              <a:t>epitheliumاصلها من ال </a:t>
            </a:r>
            <a:endParaRPr sz="2000">
              <a:solidFill>
                <a:srgbClr val="95373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010" name="Google Shape;33010;p23"/>
          <p:cNvSpPr txBox="1"/>
          <p:nvPr/>
        </p:nvSpPr>
        <p:spPr>
          <a:xfrm>
            <a:off x="4139952" y="116632"/>
            <a:ext cx="9477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Lens</a:t>
            </a:r>
            <a:endParaRPr/>
          </a:p>
        </p:txBody>
      </p:sp>
      <p:pic>
        <p:nvPicPr>
          <p:cNvPr id="33011" name="Google Shape;33011;p23"/>
          <p:cNvPicPr preferRelativeResize="0"/>
          <p:nvPr/>
        </p:nvPicPr>
        <p:blipFill rotWithShape="1">
          <a:blip r:embed="rId3">
            <a:alphaModFix/>
          </a:blip>
          <a:srcRect t="16643" b="21043"/>
          <a:stretch/>
        </p:blipFill>
        <p:spPr>
          <a:xfrm rot="10800000">
            <a:off x="4119377" y="2204863"/>
            <a:ext cx="4680522" cy="3888433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pic>
      <p:cxnSp>
        <p:nvCxnSpPr>
          <p:cNvPr id="33012" name="Google Shape;33012;p23"/>
          <p:cNvCxnSpPr/>
          <p:nvPr/>
        </p:nvCxnSpPr>
        <p:spPr>
          <a:xfrm>
            <a:off x="2339752" y="3212976"/>
            <a:ext cx="1944300" cy="0"/>
          </a:xfrm>
          <a:prstGeom prst="straightConnector1">
            <a:avLst/>
          </a:prstGeom>
          <a:noFill/>
          <a:ln w="76200" cap="flat" cmpd="sng">
            <a:solidFill>
              <a:schemeClr val="dk1"/>
            </a:solidFill>
            <a:prstDash val="solid"/>
            <a:round/>
            <a:headEnd type="none" w="sm" len="sm"/>
            <a:tailEnd type="stealth" w="med" len="med"/>
          </a:ln>
        </p:spPr>
      </p:cxnSp>
      <p:cxnSp>
        <p:nvCxnSpPr>
          <p:cNvPr id="33013" name="Google Shape;33013;p23"/>
          <p:cNvCxnSpPr/>
          <p:nvPr/>
        </p:nvCxnSpPr>
        <p:spPr>
          <a:xfrm>
            <a:off x="2915816" y="3717032"/>
            <a:ext cx="1224000" cy="0"/>
          </a:xfrm>
          <a:prstGeom prst="straightConnector1">
            <a:avLst/>
          </a:prstGeom>
          <a:noFill/>
          <a:ln w="76200" cap="flat" cmpd="sng">
            <a:solidFill>
              <a:schemeClr val="dk1"/>
            </a:solidFill>
            <a:prstDash val="solid"/>
            <a:round/>
            <a:headEnd type="none" w="sm" len="sm"/>
            <a:tailEnd type="stealth" w="med" len="med"/>
          </a:ln>
        </p:spPr>
      </p:cxnSp>
      <p:cxnSp>
        <p:nvCxnSpPr>
          <p:cNvPr id="33014" name="Google Shape;33014;p23"/>
          <p:cNvCxnSpPr/>
          <p:nvPr/>
        </p:nvCxnSpPr>
        <p:spPr>
          <a:xfrm>
            <a:off x="2339752" y="5373216"/>
            <a:ext cx="1944300" cy="0"/>
          </a:xfrm>
          <a:prstGeom prst="straightConnector1">
            <a:avLst/>
          </a:prstGeom>
          <a:noFill/>
          <a:ln w="76200" cap="flat" cmpd="sng">
            <a:solidFill>
              <a:schemeClr val="dk1"/>
            </a:solidFill>
            <a:prstDash val="solid"/>
            <a:round/>
            <a:headEnd type="none" w="sm" len="sm"/>
            <a:tailEnd type="stealth" w="med" len="med"/>
          </a:ln>
        </p:spPr>
      </p:cxnSp>
      <p:pic>
        <p:nvPicPr>
          <p:cNvPr id="33015" name="Google Shape;33015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3528" y="522258"/>
            <a:ext cx="3312368" cy="2114654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30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30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30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330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30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330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330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330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0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20" name="Google Shape;33020;p2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Professor Dr. Hala El mazar</a:t>
            </a:r>
            <a:endParaRPr/>
          </a:p>
        </p:txBody>
      </p:sp>
      <p:sp>
        <p:nvSpPr>
          <p:cNvPr id="33021" name="Google Shape;33021;p24"/>
          <p:cNvSpPr txBox="1">
            <a:spLocks noGrp="1"/>
          </p:cNvSpPr>
          <p:nvPr>
            <p:ph type="title" idx="4294967295"/>
          </p:nvPr>
        </p:nvSpPr>
        <p:spPr>
          <a:xfrm>
            <a:off x="0" y="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lang="en-US" sz="3200" b="1" u="sng"/>
              <a:t>The cochlea</a:t>
            </a:r>
            <a:endParaRPr sz="3200" b="1" u="sng"/>
          </a:p>
        </p:txBody>
      </p:sp>
      <p:sp>
        <p:nvSpPr>
          <p:cNvPr id="33022" name="Google Shape;33022;p2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  <p:pic>
        <p:nvPicPr>
          <p:cNvPr id="33023" name="Google Shape;33023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5400000">
            <a:off x="1835695" y="1052736"/>
            <a:ext cx="5112568" cy="5112568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30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28" name="Google Shape;33028;p25"/>
          <p:cNvSpPr txBox="1">
            <a:spLocks noGrp="1"/>
          </p:cNvSpPr>
          <p:nvPr>
            <p:ph type="title"/>
          </p:nvPr>
        </p:nvSpPr>
        <p:spPr>
          <a:xfrm>
            <a:off x="1547664" y="71414"/>
            <a:ext cx="5881800" cy="62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lang="en-US" sz="3200" b="1" u="sng"/>
              <a:t>The cochlea – organ of Corti</a:t>
            </a:r>
            <a:endParaRPr sz="3200" b="1" u="sng"/>
          </a:p>
        </p:txBody>
      </p:sp>
      <p:sp>
        <p:nvSpPr>
          <p:cNvPr id="33029" name="Google Shape;33029;p2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Pro Dr Hala Elmazar</a:t>
            </a:r>
            <a:endParaRPr/>
          </a:p>
        </p:txBody>
      </p:sp>
      <p:sp>
        <p:nvSpPr>
          <p:cNvPr id="33030" name="Google Shape;33030;p2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  <p:pic>
        <p:nvPicPr>
          <p:cNvPr id="33031" name="Google Shape;33031;p25" descr="http://biology.clc.uc.edu/fankhauser/Labs/Anatomy_&amp;_Physiology/A&amp;P202/Special_Senses/Ear/cochlea_loop_P2171519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14414" y="692696"/>
            <a:ext cx="6786610" cy="428628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3032" name="Google Shape;33032;p25"/>
          <p:cNvSpPr txBox="1"/>
          <p:nvPr/>
        </p:nvSpPr>
        <p:spPr>
          <a:xfrm>
            <a:off x="3635896" y="1556792"/>
            <a:ext cx="1816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Scala vestibulei</a:t>
            </a:r>
            <a:endParaRPr sz="20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033" name="Google Shape;33033;p25"/>
          <p:cNvSpPr txBox="1"/>
          <p:nvPr/>
        </p:nvSpPr>
        <p:spPr>
          <a:xfrm>
            <a:off x="3131840" y="4005064"/>
            <a:ext cx="1669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Scala tympani</a:t>
            </a:r>
            <a:endParaRPr sz="20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034" name="Google Shape;33034;p25"/>
          <p:cNvSpPr txBox="1"/>
          <p:nvPr/>
        </p:nvSpPr>
        <p:spPr>
          <a:xfrm>
            <a:off x="3993654" y="2708920"/>
            <a:ext cx="1658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Organ of Cor</a:t>
            </a: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ti</a:t>
            </a:r>
            <a:endParaRPr sz="1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3035" name="Google Shape;33035;p25"/>
          <p:cNvCxnSpPr>
            <a:stCxn id="33034" idx="2"/>
          </p:cNvCxnSpPr>
          <p:nvPr/>
        </p:nvCxnSpPr>
        <p:spPr>
          <a:xfrm flipH="1">
            <a:off x="4636554" y="3109120"/>
            <a:ext cx="186300" cy="425100"/>
          </a:xfrm>
          <a:prstGeom prst="straightConnector1">
            <a:avLst/>
          </a:prstGeom>
          <a:noFill/>
          <a:ln w="57150" cap="flat" cmpd="sng">
            <a:solidFill>
              <a:schemeClr val="dk1"/>
            </a:solidFill>
            <a:prstDash val="solid"/>
            <a:round/>
            <a:headEnd type="none" w="sm" len="sm"/>
            <a:tailEnd type="stealth" w="med" len="med"/>
          </a:ln>
        </p:spPr>
      </p:cxnSp>
      <p:sp>
        <p:nvSpPr>
          <p:cNvPr id="33036" name="Google Shape;33036;p25"/>
          <p:cNvSpPr txBox="1"/>
          <p:nvPr/>
        </p:nvSpPr>
        <p:spPr>
          <a:xfrm>
            <a:off x="5580112" y="3286124"/>
            <a:ext cx="4956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SM</a:t>
            </a:r>
            <a:endParaRPr sz="1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3037" name="Google Shape;33037;p25"/>
          <p:cNvCxnSpPr/>
          <p:nvPr/>
        </p:nvCxnSpPr>
        <p:spPr>
          <a:xfrm flipH="1">
            <a:off x="6553204" y="2444067"/>
            <a:ext cx="755100" cy="69690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stealth" w="med" len="med"/>
          </a:ln>
        </p:spPr>
      </p:cxnSp>
      <p:sp>
        <p:nvSpPr>
          <p:cNvPr id="33038" name="Google Shape;33038;p25"/>
          <p:cNvSpPr txBox="1"/>
          <p:nvPr/>
        </p:nvSpPr>
        <p:spPr>
          <a:xfrm>
            <a:off x="7072330" y="2000240"/>
            <a:ext cx="1595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Stria vascularis</a:t>
            </a:r>
            <a:endParaRPr sz="1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039" name="Google Shape;33039;p25"/>
          <p:cNvSpPr txBox="1"/>
          <p:nvPr/>
        </p:nvSpPr>
        <p:spPr>
          <a:xfrm>
            <a:off x="1304092" y="5013176"/>
            <a:ext cx="5572200" cy="17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1- Scala vestibule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2- Scala tympani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3- Scala media (SM) = cochlear duct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4- organ of Corti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5- stria vascularis </a:t>
            </a:r>
            <a:r>
              <a:rPr lang="en-US" sz="1800">
                <a:solidFill>
                  <a:srgbClr val="953734"/>
                </a:solidFill>
                <a:latin typeface="Calibri"/>
                <a:ea typeface="Calibri"/>
                <a:cs typeface="Calibri"/>
                <a:sym typeface="Calibri"/>
              </a:rPr>
              <a:t>secrete the endolymph</a:t>
            </a: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6- Modilous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3040" name="Google Shape;33040;p25"/>
          <p:cNvCxnSpPr/>
          <p:nvPr/>
        </p:nvCxnSpPr>
        <p:spPr>
          <a:xfrm>
            <a:off x="3131840" y="836712"/>
            <a:ext cx="612900" cy="760200"/>
          </a:xfrm>
          <a:prstGeom prst="straightConnector1">
            <a:avLst/>
          </a:prstGeom>
          <a:noFill/>
          <a:ln w="5715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33041" name="Google Shape;33041;p25"/>
          <p:cNvCxnSpPr/>
          <p:nvPr/>
        </p:nvCxnSpPr>
        <p:spPr>
          <a:xfrm rot="10800000">
            <a:off x="4758404" y="4357676"/>
            <a:ext cx="749700" cy="621300"/>
          </a:xfrm>
          <a:prstGeom prst="straightConnector1">
            <a:avLst/>
          </a:prstGeom>
          <a:noFill/>
          <a:ln w="5715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33042" name="Google Shape;33042;p25"/>
          <p:cNvCxnSpPr/>
          <p:nvPr/>
        </p:nvCxnSpPr>
        <p:spPr>
          <a:xfrm>
            <a:off x="5940152" y="2491756"/>
            <a:ext cx="0" cy="793200"/>
          </a:xfrm>
          <a:prstGeom prst="straightConnector1">
            <a:avLst/>
          </a:prstGeom>
          <a:noFill/>
          <a:ln w="5715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33043" name="Google Shape;33043;p25"/>
          <p:cNvCxnSpPr/>
          <p:nvPr/>
        </p:nvCxnSpPr>
        <p:spPr>
          <a:xfrm>
            <a:off x="804784" y="2780928"/>
            <a:ext cx="958800" cy="716700"/>
          </a:xfrm>
          <a:prstGeom prst="straightConnector1">
            <a:avLst/>
          </a:prstGeom>
          <a:noFill/>
          <a:ln w="5715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3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3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30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33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30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33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330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33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33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33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330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330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33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0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48" name="Google Shape;33048;p2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Pro Dr Hala Elmazar</a:t>
            </a:r>
            <a:endParaRPr/>
          </a:p>
        </p:txBody>
      </p:sp>
      <p:sp>
        <p:nvSpPr>
          <p:cNvPr id="33049" name="Google Shape;33049;p2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  <p:sp>
        <p:nvSpPr>
          <p:cNvPr id="33050" name="Google Shape;33050;p26"/>
          <p:cNvSpPr txBox="1"/>
          <p:nvPr/>
        </p:nvSpPr>
        <p:spPr>
          <a:xfrm>
            <a:off x="611560" y="1124744"/>
            <a:ext cx="37995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A: Vestibular membrane</a:t>
            </a:r>
            <a:endParaRPr/>
          </a:p>
        </p:txBody>
      </p:sp>
      <p:sp>
        <p:nvSpPr>
          <p:cNvPr id="33051" name="Google Shape;33051;p26"/>
          <p:cNvSpPr txBox="1"/>
          <p:nvPr/>
        </p:nvSpPr>
        <p:spPr>
          <a:xfrm>
            <a:off x="683568" y="2204864"/>
            <a:ext cx="32835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B: Basilar membrane</a:t>
            </a:r>
            <a:endParaRPr/>
          </a:p>
        </p:txBody>
      </p:sp>
      <p:sp>
        <p:nvSpPr>
          <p:cNvPr id="33052" name="Google Shape;33052;p26"/>
          <p:cNvSpPr txBox="1"/>
          <p:nvPr/>
        </p:nvSpPr>
        <p:spPr>
          <a:xfrm>
            <a:off x="642910" y="3212976"/>
            <a:ext cx="37863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C: Tectorial membrane</a:t>
            </a:r>
            <a:endParaRPr sz="2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3053" name="Google Shape;33053;p26" descr="http://histology-umms.org/sites/default/files/earPract3.jpg"/>
          <p:cNvPicPr preferRelativeResize="0"/>
          <p:nvPr/>
        </p:nvPicPr>
        <p:blipFill rotWithShape="1">
          <a:blip r:embed="rId3">
            <a:alphaModFix/>
          </a:blip>
          <a:srcRect l="31703" b="24834"/>
          <a:stretch/>
        </p:blipFill>
        <p:spPr>
          <a:xfrm>
            <a:off x="4499992" y="620688"/>
            <a:ext cx="4392488" cy="5472607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33054" name="Google Shape;33054;p26"/>
          <p:cNvCxnSpPr/>
          <p:nvPr/>
        </p:nvCxnSpPr>
        <p:spPr>
          <a:xfrm rot="10800000">
            <a:off x="5580176" y="1628804"/>
            <a:ext cx="576000" cy="379200"/>
          </a:xfrm>
          <a:prstGeom prst="straightConnector1">
            <a:avLst/>
          </a:prstGeom>
          <a:noFill/>
          <a:ln w="57150" cap="flat" cmpd="sng">
            <a:solidFill>
              <a:schemeClr val="dk1"/>
            </a:solidFill>
            <a:prstDash val="solid"/>
            <a:round/>
            <a:headEnd type="none" w="sm" len="sm"/>
            <a:tailEnd type="stealth" w="med" len="med"/>
          </a:ln>
        </p:spPr>
      </p:cxnSp>
      <p:sp>
        <p:nvSpPr>
          <p:cNvPr id="33055" name="Google Shape;33055;p26"/>
          <p:cNvSpPr txBox="1"/>
          <p:nvPr/>
        </p:nvSpPr>
        <p:spPr>
          <a:xfrm>
            <a:off x="6084168" y="1772816"/>
            <a:ext cx="4026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endParaRPr/>
          </a:p>
        </p:txBody>
      </p:sp>
      <p:cxnSp>
        <p:nvCxnSpPr>
          <p:cNvPr id="33056" name="Google Shape;33056;p26"/>
          <p:cNvCxnSpPr/>
          <p:nvPr/>
        </p:nvCxnSpPr>
        <p:spPr>
          <a:xfrm rot="10800000" flipH="1">
            <a:off x="6702866" y="4365200"/>
            <a:ext cx="389400" cy="711600"/>
          </a:xfrm>
          <a:prstGeom prst="straightConnector1">
            <a:avLst/>
          </a:prstGeom>
          <a:noFill/>
          <a:ln w="57150" cap="flat" cmpd="sng">
            <a:solidFill>
              <a:schemeClr val="dk1"/>
            </a:solidFill>
            <a:prstDash val="solid"/>
            <a:round/>
            <a:headEnd type="none" w="sm" len="sm"/>
            <a:tailEnd type="stealth" w="med" len="med"/>
          </a:ln>
        </p:spPr>
      </p:cxnSp>
      <p:sp>
        <p:nvSpPr>
          <p:cNvPr id="33057" name="Google Shape;33057;p26"/>
          <p:cNvSpPr txBox="1"/>
          <p:nvPr/>
        </p:nvSpPr>
        <p:spPr>
          <a:xfrm>
            <a:off x="6372200" y="4941168"/>
            <a:ext cx="3867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</a:t>
            </a:r>
            <a:endParaRPr/>
          </a:p>
        </p:txBody>
      </p:sp>
      <p:cxnSp>
        <p:nvCxnSpPr>
          <p:cNvPr id="33058" name="Google Shape;33058;p26"/>
          <p:cNvCxnSpPr/>
          <p:nvPr/>
        </p:nvCxnSpPr>
        <p:spPr>
          <a:xfrm rot="5400000">
            <a:off x="6696544" y="2533726"/>
            <a:ext cx="642900" cy="571500"/>
          </a:xfrm>
          <a:prstGeom prst="straightConnector1">
            <a:avLst/>
          </a:prstGeom>
          <a:noFill/>
          <a:ln w="57150" cap="flat" cmpd="sng">
            <a:solidFill>
              <a:schemeClr val="dk1"/>
            </a:solidFill>
            <a:prstDash val="solid"/>
            <a:round/>
            <a:headEnd type="none" w="sm" len="sm"/>
            <a:tailEnd type="stealth" w="med" len="med"/>
          </a:ln>
        </p:spPr>
      </p:cxnSp>
      <p:sp>
        <p:nvSpPr>
          <p:cNvPr id="33059" name="Google Shape;33059;p26"/>
          <p:cNvSpPr txBox="1"/>
          <p:nvPr/>
        </p:nvSpPr>
        <p:spPr>
          <a:xfrm>
            <a:off x="7236296" y="2060848"/>
            <a:ext cx="3753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</a:t>
            </a:r>
            <a:endParaRPr/>
          </a:p>
        </p:txBody>
      </p:sp>
      <p:cxnSp>
        <p:nvCxnSpPr>
          <p:cNvPr id="33060" name="Google Shape;33060;p26"/>
          <p:cNvCxnSpPr/>
          <p:nvPr/>
        </p:nvCxnSpPr>
        <p:spPr>
          <a:xfrm flipH="1">
            <a:off x="7018020" y="2944108"/>
            <a:ext cx="593700" cy="651000"/>
          </a:xfrm>
          <a:prstGeom prst="straightConnector1">
            <a:avLst/>
          </a:prstGeom>
          <a:noFill/>
          <a:ln w="57150" cap="flat" cmpd="sng">
            <a:solidFill>
              <a:schemeClr val="dk1"/>
            </a:solidFill>
            <a:prstDash val="solid"/>
            <a:round/>
            <a:headEnd type="none" w="sm" len="sm"/>
            <a:tailEnd type="stealth" w="med" len="med"/>
          </a:ln>
        </p:spPr>
      </p:cxnSp>
      <p:sp>
        <p:nvSpPr>
          <p:cNvPr id="33061" name="Google Shape;33061;p26"/>
          <p:cNvSpPr txBox="1"/>
          <p:nvPr/>
        </p:nvSpPr>
        <p:spPr>
          <a:xfrm>
            <a:off x="7596336" y="2617748"/>
            <a:ext cx="4107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</a:t>
            </a:r>
            <a:endParaRPr/>
          </a:p>
        </p:txBody>
      </p:sp>
      <p:sp>
        <p:nvSpPr>
          <p:cNvPr id="33062" name="Google Shape;33062;p26"/>
          <p:cNvSpPr txBox="1"/>
          <p:nvPr/>
        </p:nvSpPr>
        <p:spPr>
          <a:xfrm>
            <a:off x="755576" y="4057908"/>
            <a:ext cx="28572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D: Outer hair cells</a:t>
            </a:r>
            <a:endParaRPr/>
          </a:p>
        </p:txBody>
      </p:sp>
      <p:cxnSp>
        <p:nvCxnSpPr>
          <p:cNvPr id="33063" name="Google Shape;33063;p26"/>
          <p:cNvCxnSpPr/>
          <p:nvPr/>
        </p:nvCxnSpPr>
        <p:spPr>
          <a:xfrm>
            <a:off x="7236296" y="1124744"/>
            <a:ext cx="1152000" cy="360000"/>
          </a:xfrm>
          <a:prstGeom prst="straightConnector1">
            <a:avLst/>
          </a:prstGeom>
          <a:noFill/>
          <a:ln w="57150" cap="flat" cmpd="sng">
            <a:solidFill>
              <a:schemeClr val="dk1"/>
            </a:solidFill>
            <a:prstDash val="solid"/>
            <a:round/>
            <a:headEnd type="none" w="sm" len="sm"/>
            <a:tailEnd type="stealth" w="med" len="med"/>
          </a:ln>
        </p:spPr>
      </p:cxnSp>
      <p:sp>
        <p:nvSpPr>
          <p:cNvPr id="33064" name="Google Shape;33064;p26"/>
          <p:cNvSpPr txBox="1"/>
          <p:nvPr/>
        </p:nvSpPr>
        <p:spPr>
          <a:xfrm>
            <a:off x="6876902" y="836712"/>
            <a:ext cx="3594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</a:t>
            </a:r>
            <a:endParaRPr/>
          </a:p>
        </p:txBody>
      </p:sp>
      <p:sp>
        <p:nvSpPr>
          <p:cNvPr id="33065" name="Google Shape;33065;p26"/>
          <p:cNvSpPr txBox="1"/>
          <p:nvPr/>
        </p:nvSpPr>
        <p:spPr>
          <a:xfrm>
            <a:off x="755576" y="4869160"/>
            <a:ext cx="27651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E: Stria vascularis</a:t>
            </a:r>
            <a:endParaRPr sz="2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3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3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3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33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3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33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33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330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33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33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330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330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330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330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330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0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70" name="Google Shape;33070;p2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Professor Dr. Hala El mazar</a:t>
            </a:r>
            <a:endParaRPr/>
          </a:p>
        </p:txBody>
      </p:sp>
      <p:sp>
        <p:nvSpPr>
          <p:cNvPr id="33071" name="Google Shape;33071;p27"/>
          <p:cNvSpPr txBox="1">
            <a:spLocks noGrp="1"/>
          </p:cNvSpPr>
          <p:nvPr>
            <p:ph type="title" idx="4294967295"/>
          </p:nvPr>
        </p:nvSpPr>
        <p:spPr>
          <a:xfrm>
            <a:off x="0" y="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lang="en-US" sz="3200" b="1" u="sng"/>
              <a:t>The spinal ganglion (H&amp;E)</a:t>
            </a:r>
            <a:endParaRPr sz="3200" b="1" u="sng"/>
          </a:p>
        </p:txBody>
      </p:sp>
      <p:sp>
        <p:nvSpPr>
          <p:cNvPr id="33072" name="Google Shape;33072;p2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  <p:sp>
        <p:nvSpPr>
          <p:cNvPr id="33073" name="Google Shape;33073;p27"/>
          <p:cNvSpPr txBox="1"/>
          <p:nvPr/>
        </p:nvSpPr>
        <p:spPr>
          <a:xfrm>
            <a:off x="611560" y="5301208"/>
            <a:ext cx="5458200" cy="12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1- nerve cells are rounded ( unipolar) &amp; present in rows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2- nuclei central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3-Myleinated nerve fibers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4- Satellite cells surround each nerve cell body </a:t>
            </a:r>
            <a:endParaRPr/>
          </a:p>
        </p:txBody>
      </p:sp>
      <p:pic>
        <p:nvPicPr>
          <p:cNvPr id="33074" name="Google Shape;33074;p27" descr="Spinal sensory ganglion, light micrograph - Stock Image - C026/4043 -  Science Photo Library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1560" y="1052734"/>
            <a:ext cx="3936100" cy="3888432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3075" name="Google Shape;33075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68183" y="1052736"/>
            <a:ext cx="4296305" cy="3888432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30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0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80" name="Google Shape;33080;p2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Professor Dr. Hala El mazar</a:t>
            </a:r>
            <a:endParaRPr/>
          </a:p>
        </p:txBody>
      </p:sp>
      <p:sp>
        <p:nvSpPr>
          <p:cNvPr id="33081" name="Google Shape;33081;p28"/>
          <p:cNvSpPr txBox="1">
            <a:spLocks noGrp="1"/>
          </p:cNvSpPr>
          <p:nvPr>
            <p:ph type="title" idx="4294967295"/>
          </p:nvPr>
        </p:nvSpPr>
        <p:spPr>
          <a:xfrm>
            <a:off x="0" y="714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lang="en-US" sz="3200" b="1" u="sng"/>
              <a:t>The spinal ganglion (sliver)</a:t>
            </a:r>
            <a:endParaRPr sz="3200" b="1" u="sng"/>
          </a:p>
        </p:txBody>
      </p:sp>
      <p:pic>
        <p:nvPicPr>
          <p:cNvPr id="33082" name="Google Shape;33082;p28" descr="https://lh6.googleusercontent.com/-Sar0WfrV0LI/SBn_R3RxEAI/AAAAAAAANjk/3WrrSW8PuJ4/DSCN1016.JPG"/>
          <p:cNvPicPr preferRelativeResize="0"/>
          <p:nvPr/>
        </p:nvPicPr>
        <p:blipFill rotWithShape="1">
          <a:blip r:embed="rId3">
            <a:alphaModFix/>
          </a:blip>
          <a:srcRect l="11130" t="280" r="459" b="-279"/>
          <a:stretch/>
        </p:blipFill>
        <p:spPr>
          <a:xfrm>
            <a:off x="1691680" y="976668"/>
            <a:ext cx="5400602" cy="3888432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pic>
      <p:sp>
        <p:nvSpPr>
          <p:cNvPr id="33083" name="Google Shape;33083;p28" descr="http://intranet.tdmu.edu.ua/data/kafedra/internal/histolog/classes_stud/en/med/lik/ptn/1/10%20%20Nerve%20system.files/image056.jpg"/>
          <p:cNvSpPr/>
          <p:nvPr/>
        </p:nvSpPr>
        <p:spPr>
          <a:xfrm>
            <a:off x="8923338" y="-144463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084" name="Google Shape;33084;p2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  <p:sp>
        <p:nvSpPr>
          <p:cNvPr id="33085" name="Google Shape;33085;p28"/>
          <p:cNvSpPr/>
          <p:nvPr/>
        </p:nvSpPr>
        <p:spPr>
          <a:xfrm>
            <a:off x="1115616" y="5085184"/>
            <a:ext cx="72009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1- nerve cells are rounded ( unipolar) &amp; present in rows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2-Myleinated nerve fibers 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3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30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30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0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90" name="Google Shape;33090;p29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9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lang="en-US" sz="3200" b="1" u="sng"/>
              <a:t>Sympathetic ganglion (H&amp;E)</a:t>
            </a:r>
            <a:endParaRPr sz="3200" b="1" u="sng"/>
          </a:p>
        </p:txBody>
      </p:sp>
      <p:sp>
        <p:nvSpPr>
          <p:cNvPr id="33091" name="Google Shape;33091;p2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Professor Dr. Hala El mazar</a:t>
            </a:r>
            <a:endParaRPr/>
          </a:p>
        </p:txBody>
      </p:sp>
      <p:sp>
        <p:nvSpPr>
          <p:cNvPr id="33092" name="Google Shape;33092;p2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  <p:sp>
        <p:nvSpPr>
          <p:cNvPr id="33093" name="Google Shape;33093;p29"/>
          <p:cNvSpPr txBox="1"/>
          <p:nvPr/>
        </p:nvSpPr>
        <p:spPr>
          <a:xfrm>
            <a:off x="611560" y="5301208"/>
            <a:ext cx="46668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1- nerve cells are multipolar and scattered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2- nuclei are eccentric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3- few satellite cells</a:t>
            </a:r>
            <a:endParaRPr/>
          </a:p>
        </p:txBody>
      </p:sp>
      <p:pic>
        <p:nvPicPr>
          <p:cNvPr id="33094" name="Google Shape;33094;p29" descr="https://s3.amazonaws.com/classconnection/590/flashcards/8881590/png/sympathetic_ganglion-14F866532A103A57073.png"/>
          <p:cNvPicPr preferRelativeResize="0"/>
          <p:nvPr/>
        </p:nvPicPr>
        <p:blipFill rotWithShape="1">
          <a:blip r:embed="rId3">
            <a:alphaModFix/>
          </a:blip>
          <a:srcRect l="50000" b="5015"/>
          <a:stretch/>
        </p:blipFill>
        <p:spPr>
          <a:xfrm rot="-5400000">
            <a:off x="4944882" y="922128"/>
            <a:ext cx="3829691" cy="4143404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3095" name="Google Shape;33095;p29" descr="Nervous Tissue - Prac. Histology"/>
          <p:cNvPicPr preferRelativeResize="0"/>
          <p:nvPr/>
        </p:nvPicPr>
        <p:blipFill rotWithShape="1">
          <a:blip r:embed="rId4">
            <a:alphaModFix/>
          </a:blip>
          <a:srcRect l="5785" t="13573" r="5341" b="7512"/>
          <a:stretch/>
        </p:blipFill>
        <p:spPr>
          <a:xfrm>
            <a:off x="254888" y="1052736"/>
            <a:ext cx="4389119" cy="3829689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30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30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30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330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0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00" name="Google Shape;33100;p30"/>
          <p:cNvSpPr txBox="1">
            <a:spLocks noGrp="1"/>
          </p:cNvSpPr>
          <p:nvPr>
            <p:ph type="title"/>
          </p:nvPr>
        </p:nvSpPr>
        <p:spPr>
          <a:xfrm>
            <a:off x="251520" y="52040"/>
            <a:ext cx="8229600" cy="9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lang="en-US" sz="3200" b="1" u="sng"/>
              <a:t>Sympathetic ganglion (sliver)</a:t>
            </a:r>
            <a:endParaRPr sz="3200" b="1" u="sng"/>
          </a:p>
        </p:txBody>
      </p:sp>
      <p:sp>
        <p:nvSpPr>
          <p:cNvPr id="33101" name="Google Shape;33101;p3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Professor Dr. Hala El mazar</a:t>
            </a:r>
            <a:endParaRPr/>
          </a:p>
        </p:txBody>
      </p:sp>
      <p:sp>
        <p:nvSpPr>
          <p:cNvPr id="33102" name="Google Shape;33102;p3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  <p:sp>
        <p:nvSpPr>
          <p:cNvPr id="33103" name="Google Shape;33103;p30"/>
          <p:cNvSpPr/>
          <p:nvPr/>
        </p:nvSpPr>
        <p:spPr>
          <a:xfrm>
            <a:off x="7668344" y="2204864"/>
            <a:ext cx="1224000" cy="576000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104" name="Google Shape;33104;p30"/>
          <p:cNvSpPr/>
          <p:nvPr/>
        </p:nvSpPr>
        <p:spPr>
          <a:xfrm>
            <a:off x="1619672" y="5229200"/>
            <a:ext cx="5464500" cy="84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1- nerve cells are multipolar and uneven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2- nerve  cells are  scattered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3105" name="Google Shape;33105;p30" descr="Autonomic ganglion, light micrograph - Stock Image - C048/3046 - Science  Photo Library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475656" y="1006339"/>
            <a:ext cx="5925000" cy="41508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3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3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3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10" name="Google Shape;33110;p3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Professor Dr. Hala El mazar</a:t>
            </a:r>
            <a:endParaRPr/>
          </a:p>
        </p:txBody>
      </p:sp>
      <p:sp>
        <p:nvSpPr>
          <p:cNvPr id="33111" name="Google Shape;33111;p31"/>
          <p:cNvSpPr txBox="1">
            <a:spLocks noGrp="1"/>
          </p:cNvSpPr>
          <p:nvPr>
            <p:ph type="title" idx="4294967295"/>
          </p:nvPr>
        </p:nvSpPr>
        <p:spPr>
          <a:xfrm>
            <a:off x="0" y="122907"/>
            <a:ext cx="8229600" cy="78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lang="en-US" sz="3200" b="1" u="sng"/>
              <a:t>Nerve trunk(Osmic acid)</a:t>
            </a:r>
            <a:endParaRPr sz="3200" b="1" u="sng"/>
          </a:p>
        </p:txBody>
      </p:sp>
      <p:sp>
        <p:nvSpPr>
          <p:cNvPr id="33112" name="Google Shape;33112;p3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  <p:sp>
        <p:nvSpPr>
          <p:cNvPr id="33113" name="Google Shape;33113;p31"/>
          <p:cNvSpPr txBox="1"/>
          <p:nvPr/>
        </p:nvSpPr>
        <p:spPr>
          <a:xfrm>
            <a:off x="2029857" y="5570076"/>
            <a:ext cx="44241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Myelin sheath stained black </a:t>
            </a:r>
            <a:endParaRPr/>
          </a:p>
        </p:txBody>
      </p:sp>
      <p:pic>
        <p:nvPicPr>
          <p:cNvPr id="33114" name="Google Shape;33114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5616" y="1124744"/>
            <a:ext cx="6696744" cy="428625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3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3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8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68" name="Google Shape;32868;p14"/>
          <p:cNvSpPr txBox="1">
            <a:spLocks noGrp="1"/>
          </p:cNvSpPr>
          <p:nvPr>
            <p:ph type="body" idx="1"/>
          </p:nvPr>
        </p:nvSpPr>
        <p:spPr>
          <a:xfrm>
            <a:off x="214282" y="214290"/>
            <a:ext cx="8472600" cy="635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None/>
            </a:pPr>
            <a:r>
              <a:rPr lang="en-US" u="sng">
                <a:solidFill>
                  <a:srgbClr val="FF0000"/>
                </a:solidFill>
              </a:rPr>
              <a:t>The assigned slides:</a:t>
            </a:r>
            <a:endParaRPr/>
          </a:p>
          <a:p>
            <a:pPr marL="1314450" lvl="2" indent="-5143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AutoNum type="arabicPeriod"/>
            </a:pPr>
            <a:r>
              <a:rPr lang="en-US" sz="2800"/>
              <a:t>The eye ball - The cornea - The retina </a:t>
            </a:r>
            <a:endParaRPr/>
          </a:p>
          <a:p>
            <a:pPr marL="1314450" lvl="2" indent="-5143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AutoNum type="arabicPeriod"/>
            </a:pPr>
            <a:r>
              <a:rPr lang="en-US" sz="2800"/>
              <a:t>The cochlea (ear) </a:t>
            </a:r>
            <a:endParaRPr/>
          </a:p>
          <a:p>
            <a:pPr marL="1314450" lvl="2" indent="-5143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AutoNum type="arabicPeriod"/>
            </a:pPr>
            <a:r>
              <a:rPr lang="en-US" sz="2800"/>
              <a:t>The spinal ganglion (H&amp;E) </a:t>
            </a:r>
            <a:endParaRPr/>
          </a:p>
          <a:p>
            <a:pPr marL="1314450" lvl="2" indent="-5143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AutoNum type="arabicPeriod"/>
            </a:pPr>
            <a:r>
              <a:rPr lang="en-US" sz="2800"/>
              <a:t>The spinal ganglion (sliver) </a:t>
            </a:r>
            <a:endParaRPr/>
          </a:p>
          <a:p>
            <a:pPr marL="1314450" lvl="2" indent="-5143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AutoNum type="arabicPeriod"/>
            </a:pPr>
            <a:r>
              <a:rPr lang="en-US" sz="2800"/>
              <a:t>The sympathetic ganglion ( H&amp;E)</a:t>
            </a:r>
            <a:endParaRPr/>
          </a:p>
          <a:p>
            <a:pPr marL="1314450" lvl="2" indent="-5143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AutoNum type="arabicPeriod"/>
            </a:pPr>
            <a:r>
              <a:rPr lang="en-US" sz="2800"/>
              <a:t>The sympathetic ganglion (sliver)</a:t>
            </a:r>
            <a:endParaRPr/>
          </a:p>
          <a:p>
            <a:pPr marL="1314450" lvl="2" indent="-5143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AutoNum type="arabicPeriod"/>
            </a:pPr>
            <a:r>
              <a:rPr lang="en-US" sz="2800"/>
              <a:t>The nerve trunk (H&amp;E) </a:t>
            </a:r>
            <a:endParaRPr/>
          </a:p>
          <a:p>
            <a:pPr marL="1314450" lvl="2" indent="-5143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AutoNum type="arabicPeriod"/>
            </a:pPr>
            <a:r>
              <a:rPr lang="en-US" sz="2800"/>
              <a:t>The nerve trunk ( osmic acid) </a:t>
            </a:r>
            <a:endParaRPr/>
          </a:p>
          <a:p>
            <a:pPr marL="1314450" lvl="2" indent="-5143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AutoNum type="arabicPeriod"/>
            </a:pPr>
            <a:r>
              <a:rPr lang="en-US" sz="2800"/>
              <a:t>Pacinian corpuscle in pancreas </a:t>
            </a:r>
            <a:endParaRPr/>
          </a:p>
          <a:p>
            <a:pPr marL="1314450" lvl="2" indent="-5143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AutoNum type="arabicPeriod"/>
            </a:pPr>
            <a:r>
              <a:rPr lang="en-US" sz="2800"/>
              <a:t>Messiener’s corpuscles in skin</a:t>
            </a:r>
            <a:endParaRPr/>
          </a:p>
          <a:p>
            <a:pPr marL="342900" lvl="0" indent="-3429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2800"/>
          </a:p>
        </p:txBody>
      </p:sp>
      <p:sp>
        <p:nvSpPr>
          <p:cNvPr id="32869" name="Google Shape;32869;p1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Pro Dr Hala Elmazar</a:t>
            </a:r>
            <a:endParaRPr/>
          </a:p>
        </p:txBody>
      </p:sp>
      <p:sp>
        <p:nvSpPr>
          <p:cNvPr id="32870" name="Google Shape;32870;p1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19" name="Google Shape;33119;p32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0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lang="en-US" sz="3200" b="1" u="sng"/>
              <a:t>Pacinian corpuscle </a:t>
            </a:r>
            <a:endParaRPr sz="3200" b="1" u="sng"/>
          </a:p>
        </p:txBody>
      </p:sp>
      <p:sp>
        <p:nvSpPr>
          <p:cNvPr id="33120" name="Google Shape;33120;p3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Professor Dr. Hala El mazar</a:t>
            </a:r>
            <a:endParaRPr/>
          </a:p>
        </p:txBody>
      </p:sp>
      <p:sp>
        <p:nvSpPr>
          <p:cNvPr id="33121" name="Google Shape;33121;p32"/>
          <p:cNvSpPr txBox="1"/>
          <p:nvPr/>
        </p:nvSpPr>
        <p:spPr>
          <a:xfrm>
            <a:off x="683568" y="5302949"/>
            <a:ext cx="77769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1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1- Large oval structure</a:t>
            </a:r>
            <a:endParaRPr/>
          </a:p>
          <a:p>
            <a:pPr marL="0" marR="0" lvl="0" indent="0" algn="l" rtl="1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2- concentric layers of Schwan like cells</a:t>
            </a:r>
            <a:endParaRPr/>
          </a:p>
        </p:txBody>
      </p:sp>
      <p:sp>
        <p:nvSpPr>
          <p:cNvPr id="33122" name="Google Shape;33122;p3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  <p:pic>
        <p:nvPicPr>
          <p:cNvPr id="33123" name="Google Shape;33123;p32" descr="http://www.histology-world.com/photoalbum/albums/userpics/normal_DSCN3235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7584" y="1052736"/>
            <a:ext cx="7128792" cy="4104456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3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3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28" name="Google Shape;33128;p33"/>
          <p:cNvSpPr txBox="1">
            <a:spLocks noGrp="1"/>
          </p:cNvSpPr>
          <p:nvPr>
            <p:ph type="title"/>
          </p:nvPr>
        </p:nvSpPr>
        <p:spPr>
          <a:xfrm>
            <a:off x="611188" y="115888"/>
            <a:ext cx="7921500" cy="8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lang="en-US" sz="3200" b="1" u="sng"/>
              <a:t>Meissner’s corpuscles </a:t>
            </a:r>
            <a:endParaRPr/>
          </a:p>
        </p:txBody>
      </p:sp>
      <p:sp>
        <p:nvSpPr>
          <p:cNvPr id="33129" name="Google Shape;33129;p3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Professor Dr. Hala El mazar</a:t>
            </a:r>
            <a:endParaRPr/>
          </a:p>
        </p:txBody>
      </p:sp>
      <p:pic>
        <p:nvPicPr>
          <p:cNvPr id="33130" name="Google Shape;33130;p33"/>
          <p:cNvPicPr preferRelativeResize="0"/>
          <p:nvPr/>
        </p:nvPicPr>
        <p:blipFill rotWithShape="1">
          <a:blip r:embed="rId3">
            <a:alphaModFix/>
          </a:blip>
          <a:srcRect t="6057" b="5634"/>
          <a:stretch/>
        </p:blipFill>
        <p:spPr>
          <a:xfrm>
            <a:off x="4676498" y="1230382"/>
            <a:ext cx="4071966" cy="4214842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pic>
      <p:sp>
        <p:nvSpPr>
          <p:cNvPr id="33131" name="Google Shape;33131;p33"/>
          <p:cNvSpPr txBox="1"/>
          <p:nvPr/>
        </p:nvSpPr>
        <p:spPr>
          <a:xfrm>
            <a:off x="304158" y="2332037"/>
            <a:ext cx="4051800" cy="138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1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1- Oval structures</a:t>
            </a:r>
            <a:endParaRPr/>
          </a:p>
          <a:p>
            <a:pPr marL="0" marR="0" lvl="0" indent="0" algn="l" rtl="1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2- found at the dermal     </a:t>
            </a:r>
            <a:endParaRPr/>
          </a:p>
          <a:p>
            <a:pPr marL="0" marR="0" lvl="0" indent="0" algn="l" rtl="1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papillae of skin</a:t>
            </a:r>
            <a:endParaRPr/>
          </a:p>
        </p:txBody>
      </p:sp>
      <p:sp>
        <p:nvSpPr>
          <p:cNvPr id="33132" name="Google Shape;33132;p3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21</a:t>
            </a:fld>
            <a:endParaRPr/>
          </a:p>
        </p:txBody>
      </p:sp>
      <p:sp>
        <p:nvSpPr>
          <p:cNvPr id="33133" name="Google Shape;33133;p33" descr="https://classconnection.s3.amazonaws.com/983/flashcards/1666983/jpg/integumentary_histology_091347818300756.jpg"/>
          <p:cNvSpPr/>
          <p:nvPr/>
        </p:nvSpPr>
        <p:spPr>
          <a:xfrm>
            <a:off x="8923338" y="-144463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134" name="Google Shape;33134;p33" descr="https://classconnection.s3.amazonaws.com/983/flashcards/1666983/jpg/integumentary_histology_091347818300756.jpg"/>
          <p:cNvSpPr/>
          <p:nvPr/>
        </p:nvSpPr>
        <p:spPr>
          <a:xfrm>
            <a:off x="8923338" y="-144463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135" name="Google Shape;33135;p33" descr="https://classconnection.s3.amazonaws.com/983/flashcards/1666983/jpg/integumentary_histology_091347818300756.jpg"/>
          <p:cNvSpPr/>
          <p:nvPr/>
        </p:nvSpPr>
        <p:spPr>
          <a:xfrm>
            <a:off x="8923338" y="-144463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136" name="Google Shape;33136;p33" descr="https://classconnection.s3.amazonaws.com/983/flashcards/1666983/jpg/integumentary_histology_091347818300756.jpg"/>
          <p:cNvSpPr/>
          <p:nvPr/>
        </p:nvSpPr>
        <p:spPr>
          <a:xfrm>
            <a:off x="8923338" y="-144463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137" name="Google Shape;33137;p33" descr="https://classconnection.s3.amazonaws.com/983/flashcards/1666983/jpg/integumentary_histology_091347818300756.jpg"/>
          <p:cNvSpPr/>
          <p:nvPr/>
        </p:nvSpPr>
        <p:spPr>
          <a:xfrm>
            <a:off x="8923338" y="-144463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3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3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42" name="Google Shape;33142;p3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Pro Dr Hala Elmazar</a:t>
            </a:r>
            <a:endParaRPr/>
          </a:p>
        </p:txBody>
      </p:sp>
      <p:sp>
        <p:nvSpPr>
          <p:cNvPr id="33143" name="Google Shape;33143;p3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22</a:t>
            </a:fld>
            <a:endParaRPr/>
          </a:p>
        </p:txBody>
      </p:sp>
      <p:pic>
        <p:nvPicPr>
          <p:cNvPr id="33144" name="Google Shape;33144;p34" descr="http://www.lab.anhb.uwa.edu.au/mb140/addons/quiz/Q135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59638" y="1013218"/>
            <a:ext cx="4500594" cy="4071966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3145" name="Google Shape;33145;p34"/>
          <p:cNvSpPr txBox="1"/>
          <p:nvPr/>
        </p:nvSpPr>
        <p:spPr>
          <a:xfrm>
            <a:off x="3016416" y="5282044"/>
            <a:ext cx="24129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Muscle spindle</a:t>
            </a:r>
            <a:endParaRPr sz="2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/>
                                        <p:tgtEl>
                                          <p:spTgt spid="33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50" name="Google Shape;33150;p3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23</a:t>
            </a:fld>
            <a:endParaRPr/>
          </a:p>
        </p:txBody>
      </p:sp>
      <p:sp>
        <p:nvSpPr>
          <p:cNvPr id="33151" name="Google Shape;33151;p35"/>
          <p:cNvSpPr txBox="1"/>
          <p:nvPr/>
        </p:nvSpPr>
        <p:spPr>
          <a:xfrm>
            <a:off x="6012160" y="5559623"/>
            <a:ext cx="15327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Taste buds</a:t>
            </a:r>
            <a:endParaRPr/>
          </a:p>
        </p:txBody>
      </p:sp>
      <p:pic>
        <p:nvPicPr>
          <p:cNvPr id="33152" name="Google Shape;33152;p35" descr="https://classconnection.s3.amazonaws.com/870/flashcards/646870/jpg/crista_ampullaris_covered_in_cochlea1322622757187.jpg"/>
          <p:cNvPicPr preferRelativeResize="0"/>
          <p:nvPr/>
        </p:nvPicPr>
        <p:blipFill rotWithShape="1">
          <a:blip r:embed="rId3">
            <a:alphaModFix/>
          </a:blip>
          <a:srcRect l="3755" r="14061" b="5793"/>
          <a:stretch/>
        </p:blipFill>
        <p:spPr>
          <a:xfrm rot="10800000">
            <a:off x="611561" y="792088"/>
            <a:ext cx="4032448" cy="4149079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3153" name="Google Shape;33153;p35"/>
          <p:cNvSpPr txBox="1"/>
          <p:nvPr/>
        </p:nvSpPr>
        <p:spPr>
          <a:xfrm>
            <a:off x="1547664" y="5487615"/>
            <a:ext cx="23214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Crista ampullaris</a:t>
            </a:r>
            <a:endParaRPr sz="24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3154" name="Google Shape;33154;p35" descr="Image result for histological section for taste buds"/>
          <p:cNvPicPr preferRelativeResize="0"/>
          <p:nvPr/>
        </p:nvPicPr>
        <p:blipFill rotWithShape="1">
          <a:blip r:embed="rId4">
            <a:alphaModFix/>
          </a:blip>
          <a:srcRect t="5055" b="5145"/>
          <a:stretch/>
        </p:blipFill>
        <p:spPr>
          <a:xfrm rot="5400000">
            <a:off x="4723084" y="1059802"/>
            <a:ext cx="4206240" cy="3556491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3155" name="Google Shape;33155;p35"/>
          <p:cNvSpPr txBox="1"/>
          <p:nvPr/>
        </p:nvSpPr>
        <p:spPr>
          <a:xfrm>
            <a:off x="-22365" y="5934670"/>
            <a:ext cx="62262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953734"/>
                </a:solidFill>
                <a:latin typeface="Calibri"/>
                <a:ea typeface="Calibri"/>
                <a:cs typeface="Calibri"/>
                <a:sym typeface="Calibri"/>
              </a:rPr>
              <a:t>neuroepithelial  :  1-taste buds      2-photoreceptor of the retina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953734"/>
                </a:solidFill>
                <a:latin typeface="Calibri"/>
                <a:ea typeface="Calibri"/>
                <a:cs typeface="Calibri"/>
                <a:sym typeface="Calibri"/>
              </a:rPr>
              <a:t>3- crista ampullaris      4- macula utriculi</a:t>
            </a:r>
            <a:endParaRPr sz="1800" b="1">
              <a:solidFill>
                <a:srgbClr val="95373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953734"/>
                </a:solidFill>
                <a:latin typeface="Calibri"/>
                <a:ea typeface="Calibri"/>
                <a:cs typeface="Calibri"/>
                <a:sym typeface="Calibri"/>
              </a:rPr>
              <a:t> 5-macula sacculi        6-olfactory</a:t>
            </a: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b="1">
                <a:solidFill>
                  <a:srgbClr val="953734"/>
                </a:solidFill>
                <a:latin typeface="Calibri"/>
                <a:ea typeface="Calibri"/>
                <a:cs typeface="Calibri"/>
                <a:sym typeface="Calibri"/>
              </a:rPr>
              <a:t>epithelium</a:t>
            </a:r>
            <a:endParaRPr sz="1800" b="1">
              <a:solidFill>
                <a:srgbClr val="95373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3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3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3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8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75" name="Google Shape;32875;p15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0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lang="en-US" sz="3200" b="1" u="sng"/>
              <a:t>H&amp;E)) The eye ball)</a:t>
            </a:r>
            <a:endParaRPr sz="3200" b="1" u="sng"/>
          </a:p>
        </p:txBody>
      </p:sp>
      <p:sp>
        <p:nvSpPr>
          <p:cNvPr id="32876" name="Google Shape;32876;p1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Professor Dr. Hala El mazar</a:t>
            </a:r>
            <a:endParaRPr/>
          </a:p>
        </p:txBody>
      </p:sp>
      <p:pic>
        <p:nvPicPr>
          <p:cNvPr id="32877" name="Google Shape;32877;p15" descr="http://medcell.med.yale.edu/histology/sensory_systems_lab/images/eye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3608" y="980728"/>
            <a:ext cx="6814518" cy="4302795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pic>
      <p:sp>
        <p:nvSpPr>
          <p:cNvPr id="32878" name="Google Shape;32878;p15"/>
          <p:cNvSpPr txBox="1"/>
          <p:nvPr/>
        </p:nvSpPr>
        <p:spPr>
          <a:xfrm>
            <a:off x="4805668" y="2555056"/>
            <a:ext cx="663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Lens</a:t>
            </a:r>
            <a:endParaRPr sz="20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2879" name="Google Shape;32879;p15"/>
          <p:cNvCxnSpPr>
            <a:stCxn id="32878" idx="2"/>
          </p:cNvCxnSpPr>
          <p:nvPr/>
        </p:nvCxnSpPr>
        <p:spPr>
          <a:xfrm>
            <a:off x="5137618" y="2955256"/>
            <a:ext cx="658500" cy="17130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stealth" w="med" len="med"/>
          </a:ln>
        </p:spPr>
      </p:cxnSp>
      <p:sp>
        <p:nvSpPr>
          <p:cNvPr id="32880" name="Google Shape;32880;p15"/>
          <p:cNvSpPr txBox="1"/>
          <p:nvPr/>
        </p:nvSpPr>
        <p:spPr>
          <a:xfrm>
            <a:off x="7731967" y="2267024"/>
            <a:ext cx="944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Cornea</a:t>
            </a:r>
            <a:endParaRPr sz="20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2881" name="Google Shape;32881;p15"/>
          <p:cNvCxnSpPr/>
          <p:nvPr/>
        </p:nvCxnSpPr>
        <p:spPr>
          <a:xfrm flipH="1">
            <a:off x="7816316" y="2711202"/>
            <a:ext cx="500100" cy="28590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stealth" w="med" len="med"/>
          </a:ln>
        </p:spPr>
      </p:cxnSp>
      <p:sp>
        <p:nvSpPr>
          <p:cNvPr id="32882" name="Google Shape;32882;p15"/>
          <p:cNvSpPr txBox="1"/>
          <p:nvPr/>
        </p:nvSpPr>
        <p:spPr>
          <a:xfrm>
            <a:off x="6156176" y="5445224"/>
            <a:ext cx="750900" cy="3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Sclera</a:t>
            </a: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2883" name="Google Shape;32883;p15"/>
          <p:cNvCxnSpPr/>
          <p:nvPr/>
        </p:nvCxnSpPr>
        <p:spPr>
          <a:xfrm rot="10800000">
            <a:off x="5580176" y="5085224"/>
            <a:ext cx="576000" cy="36000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stealth" w="med" len="med"/>
          </a:ln>
        </p:spPr>
      </p:cxnSp>
      <p:sp>
        <p:nvSpPr>
          <p:cNvPr id="32884" name="Google Shape;32884;p15"/>
          <p:cNvSpPr txBox="1"/>
          <p:nvPr/>
        </p:nvSpPr>
        <p:spPr>
          <a:xfrm>
            <a:off x="7128875" y="1556792"/>
            <a:ext cx="51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Iris</a:t>
            </a:r>
            <a:endParaRPr sz="20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885" name="Google Shape;32885;p15"/>
          <p:cNvSpPr txBox="1"/>
          <p:nvPr/>
        </p:nvSpPr>
        <p:spPr>
          <a:xfrm>
            <a:off x="4298272" y="1556792"/>
            <a:ext cx="1442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Ciliary body</a:t>
            </a:r>
            <a:endParaRPr sz="20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2886" name="Google Shape;32886;p15"/>
          <p:cNvCxnSpPr/>
          <p:nvPr/>
        </p:nvCxnSpPr>
        <p:spPr>
          <a:xfrm>
            <a:off x="5827116" y="1741736"/>
            <a:ext cx="473100" cy="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stealth" w="med" len="med"/>
          </a:ln>
        </p:spPr>
      </p:cxnSp>
      <p:sp>
        <p:nvSpPr>
          <p:cNvPr id="32887" name="Google Shape;32887;p15"/>
          <p:cNvSpPr txBox="1"/>
          <p:nvPr/>
        </p:nvSpPr>
        <p:spPr>
          <a:xfrm>
            <a:off x="2485846" y="3284984"/>
            <a:ext cx="868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Retina</a:t>
            </a:r>
            <a:endParaRPr sz="20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2888" name="Google Shape;32888;p15"/>
          <p:cNvCxnSpPr>
            <a:stCxn id="32887" idx="2"/>
          </p:cNvCxnSpPr>
          <p:nvPr/>
        </p:nvCxnSpPr>
        <p:spPr>
          <a:xfrm flipH="1">
            <a:off x="2267896" y="3685184"/>
            <a:ext cx="652200" cy="37290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stealth" w="med" len="med"/>
          </a:ln>
        </p:spPr>
      </p:cxnSp>
      <p:sp>
        <p:nvSpPr>
          <p:cNvPr id="32889" name="Google Shape;32889;p1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  <p:cxnSp>
        <p:nvCxnSpPr>
          <p:cNvPr id="32890" name="Google Shape;32890;p15"/>
          <p:cNvCxnSpPr/>
          <p:nvPr/>
        </p:nvCxnSpPr>
        <p:spPr>
          <a:xfrm flipH="1">
            <a:off x="6906920" y="1956902"/>
            <a:ext cx="494700" cy="41310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stealth" w="med" len="med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28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28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28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328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28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328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328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328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328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328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328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328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328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95" name="Google Shape;32895;p16"/>
          <p:cNvSpPr txBox="1">
            <a:spLocks noGrp="1"/>
          </p:cNvSpPr>
          <p:nvPr>
            <p:ph type="title"/>
          </p:nvPr>
        </p:nvSpPr>
        <p:spPr>
          <a:xfrm>
            <a:off x="827584" y="188640"/>
            <a:ext cx="7056900" cy="5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n-US" sz="3200" b="1" u="sng"/>
              <a:t>The cornea (H&amp;E)</a:t>
            </a:r>
            <a:endParaRPr sz="3200" b="1" u="sng"/>
          </a:p>
        </p:txBody>
      </p:sp>
      <p:sp>
        <p:nvSpPr>
          <p:cNvPr id="32896" name="Google Shape;32896;p1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Professor Dr. Hala El mazar</a:t>
            </a:r>
            <a:endParaRPr/>
          </a:p>
        </p:txBody>
      </p:sp>
      <p:pic>
        <p:nvPicPr>
          <p:cNvPr id="32897" name="Google Shape;32897;p16" descr="http://www.lab.anhb.uwa.edu.au/mb140/Big/cor20he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26420" y="908721"/>
            <a:ext cx="6303616" cy="5544617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pic>
      <p:sp>
        <p:nvSpPr>
          <p:cNvPr id="32898" name="Google Shape;32898;p16"/>
          <p:cNvSpPr txBox="1"/>
          <p:nvPr/>
        </p:nvSpPr>
        <p:spPr>
          <a:xfrm>
            <a:off x="3291409" y="2204864"/>
            <a:ext cx="2288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Anterior epithelium</a:t>
            </a:r>
            <a:endParaRPr sz="20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899" name="Google Shape;32899;p16"/>
          <p:cNvSpPr txBox="1"/>
          <p:nvPr/>
        </p:nvSpPr>
        <p:spPr>
          <a:xfrm>
            <a:off x="-267196" y="2844800"/>
            <a:ext cx="2679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Bowman’s membrane</a:t>
            </a:r>
            <a:endParaRPr sz="20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900" name="Google Shape;32900;p16"/>
          <p:cNvSpPr txBox="1"/>
          <p:nvPr/>
        </p:nvSpPr>
        <p:spPr>
          <a:xfrm>
            <a:off x="3892527" y="3995772"/>
            <a:ext cx="1255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CT stroma</a:t>
            </a:r>
            <a:endParaRPr sz="20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901" name="Google Shape;32901;p16"/>
          <p:cNvSpPr txBox="1"/>
          <p:nvPr/>
        </p:nvSpPr>
        <p:spPr>
          <a:xfrm>
            <a:off x="-125856" y="5291916"/>
            <a:ext cx="2681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Descemet’s membrane </a:t>
            </a:r>
            <a:endParaRPr sz="20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902" name="Google Shape;32902;p16"/>
          <p:cNvSpPr txBox="1"/>
          <p:nvPr/>
        </p:nvSpPr>
        <p:spPr>
          <a:xfrm>
            <a:off x="2774151" y="6021288"/>
            <a:ext cx="1725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Endothelium</a:t>
            </a:r>
            <a:endParaRPr sz="20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2903" name="Google Shape;32903;p16"/>
          <p:cNvCxnSpPr/>
          <p:nvPr/>
        </p:nvCxnSpPr>
        <p:spPr>
          <a:xfrm rot="10800000" flipH="1">
            <a:off x="2282404" y="2964560"/>
            <a:ext cx="561300" cy="10440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stealth" w="lg" len="lg"/>
          </a:ln>
        </p:spPr>
      </p:cxnSp>
      <p:cxnSp>
        <p:nvCxnSpPr>
          <p:cNvPr id="32904" name="Google Shape;32904;p16"/>
          <p:cNvCxnSpPr/>
          <p:nvPr/>
        </p:nvCxnSpPr>
        <p:spPr>
          <a:xfrm rot="10800000" flipH="1">
            <a:off x="2556148" y="5475832"/>
            <a:ext cx="647700" cy="4140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stealth" w="med" len="med"/>
          </a:ln>
        </p:spPr>
      </p:cxnSp>
      <p:sp>
        <p:nvSpPr>
          <p:cNvPr id="32905" name="Google Shape;32905;p1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  <p:cxnSp>
        <p:nvCxnSpPr>
          <p:cNvPr id="32906" name="Google Shape;32906;p16"/>
          <p:cNvCxnSpPr/>
          <p:nvPr/>
        </p:nvCxnSpPr>
        <p:spPr>
          <a:xfrm rot="10800000" flipH="1">
            <a:off x="3777561" y="5517126"/>
            <a:ext cx="2400" cy="53610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stealth" w="med" len="med"/>
          </a:ln>
        </p:spPr>
      </p:cxnSp>
      <p:cxnSp>
        <p:nvCxnSpPr>
          <p:cNvPr id="32907" name="Google Shape;32907;p16"/>
          <p:cNvCxnSpPr/>
          <p:nvPr/>
        </p:nvCxnSpPr>
        <p:spPr>
          <a:xfrm>
            <a:off x="2774151" y="1916832"/>
            <a:ext cx="429600" cy="57600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28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29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28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329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29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329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329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329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328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12" name="Google Shape;32912;p1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Pro Dr Hala Elmazar</a:t>
            </a:r>
            <a:endParaRPr/>
          </a:p>
        </p:txBody>
      </p:sp>
      <p:sp>
        <p:nvSpPr>
          <p:cNvPr id="32913" name="Google Shape;32913;p1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  <p:sp>
        <p:nvSpPr>
          <p:cNvPr id="32914" name="Google Shape;32914;p17"/>
          <p:cNvSpPr txBox="1"/>
          <p:nvPr/>
        </p:nvSpPr>
        <p:spPr>
          <a:xfrm>
            <a:off x="539552" y="1268760"/>
            <a:ext cx="32223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1- Canal of Schlemm</a:t>
            </a:r>
            <a:endParaRPr sz="2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2915" name="Google Shape;32915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95937" y="636588"/>
            <a:ext cx="4752528" cy="55848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2916" name="Google Shape;32916;p17"/>
          <p:cNvCxnSpPr/>
          <p:nvPr/>
        </p:nvCxnSpPr>
        <p:spPr>
          <a:xfrm>
            <a:off x="5508104" y="1124744"/>
            <a:ext cx="1440300" cy="864000"/>
          </a:xfrm>
          <a:prstGeom prst="straightConnector1">
            <a:avLst/>
          </a:prstGeom>
          <a:noFill/>
          <a:ln w="57150" cap="flat" cmpd="sng">
            <a:solidFill>
              <a:schemeClr val="dk1"/>
            </a:solidFill>
            <a:prstDash val="solid"/>
            <a:round/>
            <a:headEnd type="none" w="sm" len="sm"/>
            <a:tailEnd type="stealth" w="med" len="med"/>
          </a:ln>
        </p:spPr>
      </p:cxnSp>
      <p:cxnSp>
        <p:nvCxnSpPr>
          <p:cNvPr id="32917" name="Google Shape;32917;p17"/>
          <p:cNvCxnSpPr/>
          <p:nvPr/>
        </p:nvCxnSpPr>
        <p:spPr>
          <a:xfrm rot="10800000" flipH="1">
            <a:off x="4716016" y="2781016"/>
            <a:ext cx="792000" cy="792000"/>
          </a:xfrm>
          <a:prstGeom prst="straightConnector1">
            <a:avLst/>
          </a:prstGeom>
          <a:noFill/>
          <a:ln w="76200" cap="flat" cmpd="sng">
            <a:solidFill>
              <a:schemeClr val="dk1"/>
            </a:solidFill>
            <a:prstDash val="solid"/>
            <a:round/>
            <a:headEnd type="none" w="sm" len="sm"/>
            <a:tailEnd type="stealth" w="med" len="med"/>
          </a:ln>
        </p:spPr>
      </p:cxnSp>
      <p:sp>
        <p:nvSpPr>
          <p:cNvPr id="32918" name="Google Shape;32918;p17"/>
          <p:cNvSpPr txBox="1"/>
          <p:nvPr/>
        </p:nvSpPr>
        <p:spPr>
          <a:xfrm>
            <a:off x="179512" y="3501008"/>
            <a:ext cx="3867000" cy="9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2- Pigmented epithelium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of lower surface of iris</a:t>
            </a:r>
            <a:endParaRPr/>
          </a:p>
        </p:txBody>
      </p:sp>
      <p:sp>
        <p:nvSpPr>
          <p:cNvPr id="32919" name="Google Shape;32919;p17"/>
          <p:cNvSpPr txBox="1"/>
          <p:nvPr/>
        </p:nvSpPr>
        <p:spPr>
          <a:xfrm>
            <a:off x="5076056" y="764704"/>
            <a:ext cx="3675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/>
          </a:p>
        </p:txBody>
      </p:sp>
      <p:sp>
        <p:nvSpPr>
          <p:cNvPr id="32920" name="Google Shape;32920;p17"/>
          <p:cNvSpPr txBox="1"/>
          <p:nvPr/>
        </p:nvSpPr>
        <p:spPr>
          <a:xfrm>
            <a:off x="4303850" y="3356992"/>
            <a:ext cx="3402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/>
          </a:p>
        </p:txBody>
      </p:sp>
      <p:cxnSp>
        <p:nvCxnSpPr>
          <p:cNvPr id="32921" name="Google Shape;32921;p17"/>
          <p:cNvCxnSpPr/>
          <p:nvPr/>
        </p:nvCxnSpPr>
        <p:spPr>
          <a:xfrm rot="10800000" flipH="1">
            <a:off x="5076056" y="4653200"/>
            <a:ext cx="943800" cy="576000"/>
          </a:xfrm>
          <a:prstGeom prst="straightConnector1">
            <a:avLst/>
          </a:prstGeom>
          <a:noFill/>
          <a:ln w="76200" cap="flat" cmpd="sng">
            <a:solidFill>
              <a:schemeClr val="dk1"/>
            </a:solidFill>
            <a:prstDash val="solid"/>
            <a:round/>
            <a:headEnd type="none" w="sm" len="sm"/>
            <a:tailEnd type="stealth" w="med" len="med"/>
          </a:ln>
        </p:spPr>
      </p:cxnSp>
      <p:sp>
        <p:nvSpPr>
          <p:cNvPr id="32922" name="Google Shape;32922;p17"/>
          <p:cNvSpPr txBox="1"/>
          <p:nvPr/>
        </p:nvSpPr>
        <p:spPr>
          <a:xfrm>
            <a:off x="4644008" y="4869161"/>
            <a:ext cx="3402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/>
          </a:p>
        </p:txBody>
      </p:sp>
      <p:sp>
        <p:nvSpPr>
          <p:cNvPr id="32923" name="Google Shape;32923;p17"/>
          <p:cNvSpPr txBox="1"/>
          <p:nvPr/>
        </p:nvSpPr>
        <p:spPr>
          <a:xfrm>
            <a:off x="474193" y="5330826"/>
            <a:ext cx="31023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3- Ciliary process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953734"/>
                </a:solidFill>
                <a:latin typeface="Calibri"/>
                <a:ea typeface="Calibri"/>
                <a:cs typeface="Calibri"/>
                <a:sym typeface="Calibri"/>
              </a:rPr>
              <a:t>which secrete the Aqueous humor</a:t>
            </a:r>
            <a:endParaRPr sz="1600">
              <a:solidFill>
                <a:srgbClr val="95373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29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29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29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329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29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329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28" name="Google Shape;32928;p1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Pro Dr Hala Elmazar</a:t>
            </a:r>
            <a:endParaRPr/>
          </a:p>
        </p:txBody>
      </p:sp>
      <p:sp>
        <p:nvSpPr>
          <p:cNvPr id="32929" name="Google Shape;32929;p1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  <p:pic>
        <p:nvPicPr>
          <p:cNvPr id="32930" name="Google Shape;32930;p18" descr="G:\retinal layer 3.jpg"/>
          <p:cNvPicPr preferRelativeResize="0"/>
          <p:nvPr/>
        </p:nvPicPr>
        <p:blipFill rotWithShape="1">
          <a:blip r:embed="rId3">
            <a:alphaModFix/>
          </a:blip>
          <a:srcRect b="2028"/>
          <a:stretch/>
        </p:blipFill>
        <p:spPr>
          <a:xfrm>
            <a:off x="827584" y="260648"/>
            <a:ext cx="7272809" cy="6137417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35" name="Google Shape;32935;p19"/>
          <p:cNvSpPr txBox="1">
            <a:spLocks noGrp="1"/>
          </p:cNvSpPr>
          <p:nvPr>
            <p:ph type="title"/>
          </p:nvPr>
        </p:nvSpPr>
        <p:spPr>
          <a:xfrm>
            <a:off x="457200" y="142875"/>
            <a:ext cx="8229600" cy="9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lang="en-US" sz="3200" b="1" u="sng"/>
              <a:t>The retina (H&amp;E)</a:t>
            </a:r>
            <a:endParaRPr sz="3200" b="1" u="sng"/>
          </a:p>
        </p:txBody>
      </p:sp>
      <p:sp>
        <p:nvSpPr>
          <p:cNvPr id="32936" name="Google Shape;32936;p1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Professor Dr. Hala El mazar</a:t>
            </a:r>
            <a:endParaRPr/>
          </a:p>
        </p:txBody>
      </p:sp>
      <p:sp>
        <p:nvSpPr>
          <p:cNvPr id="32937" name="Google Shape;32937;p1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  <p:sp>
        <p:nvSpPr>
          <p:cNvPr id="32938" name="Google Shape;32938;p19"/>
          <p:cNvSpPr txBox="1"/>
          <p:nvPr/>
        </p:nvSpPr>
        <p:spPr>
          <a:xfrm>
            <a:off x="-133170" y="5815640"/>
            <a:ext cx="2675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*Pigmented epithelium</a:t>
            </a:r>
            <a:endParaRPr/>
          </a:p>
        </p:txBody>
      </p:sp>
      <p:sp>
        <p:nvSpPr>
          <p:cNvPr id="32939" name="Google Shape;32939;p19"/>
          <p:cNvSpPr txBox="1"/>
          <p:nvPr/>
        </p:nvSpPr>
        <p:spPr>
          <a:xfrm>
            <a:off x="-32" y="4211149"/>
            <a:ext cx="27492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*Outer nuclear layer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rgbClr val="953734"/>
                </a:solidFill>
                <a:latin typeface="Calibri"/>
                <a:ea typeface="Calibri"/>
                <a:cs typeface="Calibri"/>
                <a:sym typeface="Calibri"/>
              </a:rPr>
              <a:t>(the nuclei of rods and cones) </a:t>
            </a:r>
            <a:endParaRPr sz="1600" b="1">
              <a:solidFill>
                <a:srgbClr val="95373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940" name="Google Shape;32940;p19"/>
          <p:cNvSpPr txBox="1"/>
          <p:nvPr/>
        </p:nvSpPr>
        <p:spPr>
          <a:xfrm>
            <a:off x="35496" y="2786058"/>
            <a:ext cx="2312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*Inner nuclear layer</a:t>
            </a:r>
            <a:endParaRPr/>
          </a:p>
        </p:txBody>
      </p:sp>
      <p:sp>
        <p:nvSpPr>
          <p:cNvPr id="32941" name="Google Shape;32941;p19"/>
          <p:cNvSpPr txBox="1"/>
          <p:nvPr/>
        </p:nvSpPr>
        <p:spPr>
          <a:xfrm>
            <a:off x="71406" y="1214422"/>
            <a:ext cx="2265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*Ganglion cell layer</a:t>
            </a:r>
            <a:endParaRPr/>
          </a:p>
        </p:txBody>
      </p:sp>
      <p:sp>
        <p:nvSpPr>
          <p:cNvPr id="32942" name="Google Shape;32942;p19"/>
          <p:cNvSpPr txBox="1"/>
          <p:nvPr/>
        </p:nvSpPr>
        <p:spPr>
          <a:xfrm>
            <a:off x="2699792" y="4725144"/>
            <a:ext cx="13683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Choroid</a:t>
            </a:r>
            <a:endParaRPr/>
          </a:p>
        </p:txBody>
      </p:sp>
      <p:pic>
        <p:nvPicPr>
          <p:cNvPr id="32943" name="Google Shape;32943;p19" descr="http://www.bu.edu/histology/i/07902hoa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28926" y="928670"/>
            <a:ext cx="5929355" cy="535785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32944" name="Google Shape;32944;p19"/>
          <p:cNvCxnSpPr>
            <a:stCxn id="32938" idx="3"/>
          </p:cNvCxnSpPr>
          <p:nvPr/>
        </p:nvCxnSpPr>
        <p:spPr>
          <a:xfrm rot="10800000" flipH="1">
            <a:off x="2541930" y="5857940"/>
            <a:ext cx="338400" cy="15780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stealth" w="med" len="med"/>
          </a:ln>
        </p:spPr>
      </p:cxnSp>
      <p:sp>
        <p:nvSpPr>
          <p:cNvPr id="32945" name="Google Shape;32945;p19"/>
          <p:cNvSpPr txBox="1"/>
          <p:nvPr/>
        </p:nvSpPr>
        <p:spPr>
          <a:xfrm>
            <a:off x="0" y="4729459"/>
            <a:ext cx="2051700" cy="12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*Rods and cones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rgbClr val="953734"/>
                </a:solidFill>
                <a:latin typeface="Calibri"/>
                <a:ea typeface="Calibri"/>
                <a:cs typeface="Calibri"/>
                <a:sym typeface="Calibri"/>
              </a:rPr>
              <a:t>attached with the villi of pigmented epithelium (the area of retinal detachment)</a:t>
            </a:r>
            <a:endParaRPr sz="1400" b="1">
              <a:solidFill>
                <a:srgbClr val="95373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2946" name="Google Shape;32946;p19"/>
          <p:cNvCxnSpPr/>
          <p:nvPr/>
        </p:nvCxnSpPr>
        <p:spPr>
          <a:xfrm>
            <a:off x="1928794" y="5284800"/>
            <a:ext cx="714300" cy="150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stealth" w="med" len="med"/>
          </a:ln>
        </p:spPr>
      </p:cxnSp>
      <p:cxnSp>
        <p:nvCxnSpPr>
          <p:cNvPr id="32947" name="Google Shape;32947;p19"/>
          <p:cNvCxnSpPr/>
          <p:nvPr/>
        </p:nvCxnSpPr>
        <p:spPr>
          <a:xfrm>
            <a:off x="2224070" y="4572008"/>
            <a:ext cx="714300" cy="150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stealth" w="med" len="med"/>
          </a:ln>
        </p:spPr>
      </p:cxnSp>
      <p:cxnSp>
        <p:nvCxnSpPr>
          <p:cNvPr id="32948" name="Google Shape;32948;p19"/>
          <p:cNvCxnSpPr/>
          <p:nvPr/>
        </p:nvCxnSpPr>
        <p:spPr>
          <a:xfrm>
            <a:off x="2267744" y="3000372"/>
            <a:ext cx="714300" cy="150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stealth" w="med" len="med"/>
          </a:ln>
        </p:spPr>
      </p:cxnSp>
      <p:cxnSp>
        <p:nvCxnSpPr>
          <p:cNvPr id="32949" name="Google Shape;32949;p19"/>
          <p:cNvCxnSpPr/>
          <p:nvPr/>
        </p:nvCxnSpPr>
        <p:spPr>
          <a:xfrm>
            <a:off x="2214546" y="1427148"/>
            <a:ext cx="714300" cy="150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stealth" w="med" len="med"/>
          </a:ln>
        </p:spPr>
      </p:cxnSp>
      <p:sp>
        <p:nvSpPr>
          <p:cNvPr id="32950" name="Google Shape;32950;p19"/>
          <p:cNvSpPr/>
          <p:nvPr/>
        </p:nvSpPr>
        <p:spPr>
          <a:xfrm>
            <a:off x="2624934" y="4929198"/>
            <a:ext cx="232500" cy="785700"/>
          </a:xfrm>
          <a:prstGeom prst="leftBrace">
            <a:avLst>
              <a:gd name="adj1" fmla="val 8333"/>
              <a:gd name="adj2" fmla="val 50000"/>
            </a:avLst>
          </a:prstGeom>
          <a:noFill/>
          <a:ln w="38100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2951" name="Google Shape;32951;p19"/>
          <p:cNvCxnSpPr/>
          <p:nvPr/>
        </p:nvCxnSpPr>
        <p:spPr>
          <a:xfrm>
            <a:off x="2267744" y="2275284"/>
            <a:ext cx="434700" cy="150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stealth" w="med" len="med"/>
          </a:ln>
        </p:spPr>
      </p:cxnSp>
      <p:sp>
        <p:nvSpPr>
          <p:cNvPr id="32952" name="Google Shape;32952;p19"/>
          <p:cNvSpPr txBox="1"/>
          <p:nvPr/>
        </p:nvSpPr>
        <p:spPr>
          <a:xfrm>
            <a:off x="35496" y="1979548"/>
            <a:ext cx="22965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*Inner plexiform layer</a:t>
            </a:r>
            <a:endParaRPr/>
          </a:p>
        </p:txBody>
      </p:sp>
      <p:cxnSp>
        <p:nvCxnSpPr>
          <p:cNvPr id="32953" name="Google Shape;32953;p19"/>
          <p:cNvCxnSpPr/>
          <p:nvPr/>
        </p:nvCxnSpPr>
        <p:spPr>
          <a:xfrm>
            <a:off x="2201436" y="3861048"/>
            <a:ext cx="498300" cy="3150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stealth" w="med" len="med"/>
          </a:ln>
        </p:spPr>
      </p:cxnSp>
      <p:sp>
        <p:nvSpPr>
          <p:cNvPr id="32954" name="Google Shape;32954;p19"/>
          <p:cNvSpPr txBox="1"/>
          <p:nvPr/>
        </p:nvSpPr>
        <p:spPr>
          <a:xfrm>
            <a:off x="-58953" y="3707740"/>
            <a:ext cx="36636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*Outer plexiform layer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rgbClr val="953734"/>
                </a:solidFill>
                <a:latin typeface="Calibri"/>
                <a:ea typeface="Calibri"/>
                <a:cs typeface="Calibri"/>
                <a:sym typeface="Calibri"/>
              </a:rPr>
              <a:t>synapses between rod &amp; cone and bipolar cells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955" name="Google Shape;32955;p19"/>
          <p:cNvSpPr/>
          <p:nvPr/>
        </p:nvSpPr>
        <p:spPr>
          <a:xfrm>
            <a:off x="2627784" y="3284984"/>
            <a:ext cx="282300" cy="929700"/>
          </a:xfrm>
          <a:prstGeom prst="leftBrace">
            <a:avLst>
              <a:gd name="adj1" fmla="val 8333"/>
              <a:gd name="adj2" fmla="val 50000"/>
            </a:avLst>
          </a:prstGeom>
          <a:noFill/>
          <a:ln w="38100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956" name="Google Shape;32956;p19"/>
          <p:cNvSpPr/>
          <p:nvPr/>
        </p:nvSpPr>
        <p:spPr>
          <a:xfrm>
            <a:off x="2699792" y="1916832"/>
            <a:ext cx="180600" cy="564900"/>
          </a:xfrm>
          <a:prstGeom prst="leftBrace">
            <a:avLst>
              <a:gd name="adj1" fmla="val 8333"/>
              <a:gd name="adj2" fmla="val 50000"/>
            </a:avLst>
          </a:prstGeom>
          <a:noFill/>
          <a:ln w="38100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2957" name="Google Shape;32957;p19"/>
          <p:cNvCxnSpPr/>
          <p:nvPr/>
        </p:nvCxnSpPr>
        <p:spPr>
          <a:xfrm rot="10800000" flipH="1">
            <a:off x="2790021" y="6215798"/>
            <a:ext cx="265500" cy="432000"/>
          </a:xfrm>
          <a:prstGeom prst="straightConnector1">
            <a:avLst/>
          </a:prstGeom>
          <a:noFill/>
          <a:ln w="38100" cap="flat" cmpd="sng">
            <a:solidFill>
              <a:schemeClr val="accent3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3000" dir="5400000" rotWithShape="0">
              <a:srgbClr val="000000">
                <a:alpha val="34900"/>
              </a:srgbClr>
            </a:outerShdw>
          </a:effectLst>
        </p:spPr>
      </p:cxnSp>
      <p:sp>
        <p:nvSpPr>
          <p:cNvPr id="32958" name="Google Shape;32958;p19"/>
          <p:cNvSpPr txBox="1"/>
          <p:nvPr/>
        </p:nvSpPr>
        <p:spPr>
          <a:xfrm>
            <a:off x="1880413" y="6463132"/>
            <a:ext cx="9096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953734"/>
                </a:solidFill>
                <a:latin typeface="Calibri"/>
                <a:ea typeface="Calibri"/>
                <a:cs typeface="Calibri"/>
                <a:sym typeface="Calibri"/>
              </a:rPr>
              <a:t>choroid</a:t>
            </a:r>
            <a:endParaRPr sz="1800">
              <a:solidFill>
                <a:srgbClr val="95373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959" name="Google Shape;32959;p19"/>
          <p:cNvSpPr txBox="1"/>
          <p:nvPr/>
        </p:nvSpPr>
        <p:spPr>
          <a:xfrm>
            <a:off x="6228184" y="206973"/>
            <a:ext cx="22545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953734"/>
                </a:solidFill>
                <a:latin typeface="Calibri"/>
                <a:ea typeface="Calibri"/>
                <a:cs typeface="Calibri"/>
                <a:sym typeface="Calibri"/>
              </a:rPr>
              <a:t>nerve fiber which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953734"/>
                </a:solidFill>
                <a:latin typeface="Calibri"/>
                <a:ea typeface="Calibri"/>
                <a:cs typeface="Calibri"/>
                <a:sym typeface="Calibri"/>
              </a:rPr>
              <a:t> form the optic nerve </a:t>
            </a:r>
            <a:endParaRPr sz="1800" b="1">
              <a:solidFill>
                <a:srgbClr val="95373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2960" name="Google Shape;32960;p19"/>
          <p:cNvCxnSpPr>
            <a:stCxn id="32959" idx="2"/>
          </p:cNvCxnSpPr>
          <p:nvPr/>
        </p:nvCxnSpPr>
        <p:spPr>
          <a:xfrm>
            <a:off x="7355434" y="853173"/>
            <a:ext cx="168900" cy="361200"/>
          </a:xfrm>
          <a:prstGeom prst="straightConnector1">
            <a:avLst/>
          </a:prstGeom>
          <a:noFill/>
          <a:ln w="38100" cap="flat" cmpd="sng">
            <a:solidFill>
              <a:schemeClr val="accent3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3000" dir="5400000" rotWithShape="0">
              <a:srgbClr val="000000">
                <a:alpha val="34900"/>
              </a:srgbClr>
            </a:outerShdw>
          </a:effectLst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29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29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29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329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29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329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329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329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329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329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329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329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329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329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329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329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329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/>
                                        <p:tgtEl>
                                          <p:spTgt spid="329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65" name="Google Shape;32965;p2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Pro Dr Hala Elmazar</a:t>
            </a:r>
            <a:endParaRPr/>
          </a:p>
        </p:txBody>
      </p:sp>
      <p:sp>
        <p:nvSpPr>
          <p:cNvPr id="32966" name="Google Shape;32966;p2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  <p:pic>
        <p:nvPicPr>
          <p:cNvPr id="32967" name="Google Shape;32967;p20" descr="http://www.eye-tuebingen.de/fileadmin/_processed_/csm_sl-figure_004_f81b8c2804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11960" y="254618"/>
            <a:ext cx="4680519" cy="6439722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2968" name="Google Shape;32968;p20"/>
          <p:cNvSpPr/>
          <p:nvPr/>
        </p:nvSpPr>
        <p:spPr>
          <a:xfrm>
            <a:off x="3347864" y="3861048"/>
            <a:ext cx="720000" cy="2808300"/>
          </a:xfrm>
          <a:prstGeom prst="leftBrace">
            <a:avLst>
              <a:gd name="adj1" fmla="val 0"/>
              <a:gd name="adj2" fmla="val 50000"/>
            </a:avLst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969" name="Google Shape;32969;p20"/>
          <p:cNvSpPr txBox="1"/>
          <p:nvPr/>
        </p:nvSpPr>
        <p:spPr>
          <a:xfrm>
            <a:off x="323529" y="5013176"/>
            <a:ext cx="3168300" cy="12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Retinal pigmented epithelium (RPE</a:t>
            </a: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953734"/>
                </a:solidFill>
                <a:latin typeface="Calibri"/>
                <a:ea typeface="Calibri"/>
                <a:cs typeface="Calibri"/>
                <a:sym typeface="Calibri"/>
              </a:rPr>
              <a:t> pigment النقاط السودا عبارةعن</a:t>
            </a:r>
            <a:endParaRPr sz="1600">
              <a:solidFill>
                <a:srgbClr val="95373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970" name="Google Shape;32970;p20"/>
          <p:cNvSpPr/>
          <p:nvPr/>
        </p:nvSpPr>
        <p:spPr>
          <a:xfrm>
            <a:off x="3419872" y="229638"/>
            <a:ext cx="792000" cy="3312300"/>
          </a:xfrm>
          <a:prstGeom prst="leftBrace">
            <a:avLst>
              <a:gd name="adj1" fmla="val 8333"/>
              <a:gd name="adj2" fmla="val 50418"/>
            </a:avLst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971" name="Google Shape;32971;p20"/>
          <p:cNvSpPr txBox="1"/>
          <p:nvPr/>
        </p:nvSpPr>
        <p:spPr>
          <a:xfrm>
            <a:off x="395536" y="1466781"/>
            <a:ext cx="3312300" cy="9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Outer segment of photoreceptors</a:t>
            </a:r>
            <a:endParaRPr/>
          </a:p>
        </p:txBody>
      </p:sp>
      <p:sp>
        <p:nvSpPr>
          <p:cNvPr id="32972" name="Google Shape;32972;p20"/>
          <p:cNvSpPr txBox="1"/>
          <p:nvPr/>
        </p:nvSpPr>
        <p:spPr>
          <a:xfrm>
            <a:off x="1547664" y="6484694"/>
            <a:ext cx="23745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953734"/>
                </a:solidFill>
                <a:latin typeface="Calibri"/>
                <a:ea typeface="Calibri"/>
                <a:cs typeface="Calibri"/>
                <a:sym typeface="Calibri"/>
              </a:rPr>
              <a:t>in electron microscope </a:t>
            </a:r>
            <a:endParaRPr sz="1800">
              <a:solidFill>
                <a:srgbClr val="95373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973" name="Google Shape;32973;p20"/>
          <p:cNvSpPr txBox="1"/>
          <p:nvPr/>
        </p:nvSpPr>
        <p:spPr>
          <a:xfrm>
            <a:off x="611560" y="283066"/>
            <a:ext cx="837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rgbClr val="953734"/>
                </a:solidFill>
                <a:latin typeface="Calibri"/>
                <a:ea typeface="Calibri"/>
                <a:cs typeface="Calibri"/>
                <a:sym typeface="Calibri"/>
              </a:rPr>
              <a:t>*rods </a:t>
            </a:r>
            <a:endParaRPr sz="1800" b="1">
              <a:solidFill>
                <a:srgbClr val="95373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29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29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29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329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78" name="Google Shape;32978;p2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Pro Dr Hala Elmazar</a:t>
            </a:r>
            <a:endParaRPr/>
          </a:p>
        </p:txBody>
      </p:sp>
      <p:sp>
        <p:nvSpPr>
          <p:cNvPr id="32979" name="Google Shape;32979;p2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  <p:pic>
        <p:nvPicPr>
          <p:cNvPr id="32980" name="Google Shape;32980;p21" descr="http://www.eye-tuebingen.de/fileadmin/_processed_/csm_sl-figure_006_6180754041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99992" y="207991"/>
            <a:ext cx="4392487" cy="643756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2981" name="Google Shape;32981;p21"/>
          <p:cNvSpPr txBox="1"/>
          <p:nvPr/>
        </p:nvSpPr>
        <p:spPr>
          <a:xfrm>
            <a:off x="251520" y="1772816"/>
            <a:ext cx="4032300" cy="22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TEM of retina showing  </a:t>
            </a:r>
            <a:r>
              <a:rPr lang="en-US" sz="28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photoreceptor (Rod):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(A) outer segment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(arrow) Cilium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(B) inner segment</a:t>
            </a:r>
            <a:endParaRPr/>
          </a:p>
        </p:txBody>
      </p:sp>
      <p:sp>
        <p:nvSpPr>
          <p:cNvPr id="32982" name="Google Shape;32982;p21"/>
          <p:cNvSpPr txBox="1"/>
          <p:nvPr/>
        </p:nvSpPr>
        <p:spPr>
          <a:xfrm>
            <a:off x="7635200" y="2492896"/>
            <a:ext cx="4653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endParaRPr/>
          </a:p>
        </p:txBody>
      </p:sp>
      <p:sp>
        <p:nvSpPr>
          <p:cNvPr id="32983" name="Google Shape;32983;p21"/>
          <p:cNvSpPr txBox="1"/>
          <p:nvPr/>
        </p:nvSpPr>
        <p:spPr>
          <a:xfrm>
            <a:off x="5580112" y="4222829"/>
            <a:ext cx="4428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B</a:t>
            </a:r>
            <a:endParaRPr/>
          </a:p>
        </p:txBody>
      </p:sp>
      <p:cxnSp>
        <p:nvCxnSpPr>
          <p:cNvPr id="32984" name="Google Shape;32984;p21"/>
          <p:cNvCxnSpPr/>
          <p:nvPr/>
        </p:nvCxnSpPr>
        <p:spPr>
          <a:xfrm>
            <a:off x="5724128" y="2924944"/>
            <a:ext cx="1074900" cy="936000"/>
          </a:xfrm>
          <a:prstGeom prst="straightConnector1">
            <a:avLst/>
          </a:prstGeom>
          <a:noFill/>
          <a:ln w="57150" cap="flat" cmpd="sng">
            <a:solidFill>
              <a:srgbClr val="C00000"/>
            </a:solidFill>
            <a:prstDash val="solid"/>
            <a:round/>
            <a:headEnd type="none" w="sm" len="sm"/>
            <a:tailEnd type="stealth" w="med" len="med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29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29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29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329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عرض على الشاشة (4:3)</PresentationFormat>
  <Slides>23</Slides>
  <Notes>23</Notes>
  <HiddenSlides>0</HiddenSlides>
  <ScaleCrop>false</ScaleCrop>
  <HeadingPairs>
    <vt:vector size="4" baseType="variant">
      <vt:variant>
        <vt:lpstr>نسق</vt:lpstr>
      </vt:variant>
      <vt:variant>
        <vt:i4>1</vt:i4>
      </vt:variant>
      <vt:variant>
        <vt:lpstr>عناوين الشرائح</vt:lpstr>
      </vt:variant>
      <vt:variant>
        <vt:i4>23</vt:i4>
      </vt:variant>
    </vt:vector>
  </HeadingPairs>
  <TitlesOfParts>
    <vt:vector size="24" baseType="lpstr">
      <vt:lpstr>Office Theme</vt:lpstr>
      <vt:lpstr>Histology Practical slides   3rd  year/ 2022</vt:lpstr>
      <vt:lpstr>عرض تقديمي في PowerPoint</vt:lpstr>
      <vt:lpstr>H&amp;E)) The eye ball)</vt:lpstr>
      <vt:lpstr>The cornea (H&amp;E)</vt:lpstr>
      <vt:lpstr>عرض تقديمي في PowerPoint</vt:lpstr>
      <vt:lpstr>عرض تقديمي في PowerPoint</vt:lpstr>
      <vt:lpstr>The retina (H&amp;E)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The cochlea</vt:lpstr>
      <vt:lpstr>The cochlea – organ of Corti</vt:lpstr>
      <vt:lpstr>عرض تقديمي في PowerPoint</vt:lpstr>
      <vt:lpstr>The spinal ganglion (H&amp;E)</vt:lpstr>
      <vt:lpstr>The spinal ganglion (sliver)</vt:lpstr>
      <vt:lpstr>Sympathetic ganglion (H&amp;E)</vt:lpstr>
      <vt:lpstr>Sympathetic ganglion (sliver)</vt:lpstr>
      <vt:lpstr>Nerve trunk(Osmic acid)</vt:lpstr>
      <vt:lpstr>Pacinian corpuscle </vt:lpstr>
      <vt:lpstr>Meissner’s corpuscles 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Histology Practical slides   3rd  year/ 2022</dc:title>
  <cp:lastModifiedBy>Bushra Fayiz bashayreh zaidanen</cp:lastModifiedBy>
  <cp:revision>1</cp:revision>
  <dcterms:modified xsi:type="dcterms:W3CDTF">2022-03-16T08:36:25Z</dcterms:modified>
</cp:coreProperties>
</file>