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97" r:id="rId5"/>
    <p:sldId id="260" r:id="rId6"/>
    <p:sldId id="261" r:id="rId7"/>
    <p:sldId id="263" r:id="rId8"/>
    <p:sldId id="264" r:id="rId9"/>
    <p:sldId id="266" r:id="rId10"/>
    <p:sldId id="267" r:id="rId11"/>
    <p:sldId id="298" r:id="rId12"/>
    <p:sldId id="299" r:id="rId13"/>
    <p:sldId id="268" r:id="rId14"/>
    <p:sldId id="269" r:id="rId15"/>
    <p:sldId id="300" r:id="rId16"/>
    <p:sldId id="301" r:id="rId17"/>
    <p:sldId id="270" r:id="rId18"/>
    <p:sldId id="302" r:id="rId19"/>
    <p:sldId id="271" r:id="rId20"/>
    <p:sldId id="303" r:id="rId21"/>
    <p:sldId id="304" r:id="rId22"/>
    <p:sldId id="272" r:id="rId23"/>
    <p:sldId id="274" r:id="rId24"/>
    <p:sldId id="275" r:id="rId25"/>
    <p:sldId id="305" r:id="rId26"/>
    <p:sldId id="265" r:id="rId27"/>
    <p:sldId id="306" r:id="rId28"/>
    <p:sldId id="307" r:id="rId29"/>
    <p:sldId id="308" r:id="rId30"/>
    <p:sldId id="309" r:id="rId31"/>
    <p:sldId id="262" r:id="rId32"/>
    <p:sldId id="310" r:id="rId33"/>
    <p:sldId id="311" r:id="rId34"/>
    <p:sldId id="312" r:id="rId35"/>
    <p:sldId id="259" r:id="rId36"/>
    <p:sldId id="313" r:id="rId37"/>
    <p:sldId id="314" r:id="rId38"/>
    <p:sldId id="31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Surgical Techniques for Ovarian Endometriosis</a:t>
            </a:r>
          </a:p>
        </p:txBody>
      </p:sp>
      <p:sp>
        <p:nvSpPr>
          <p:cNvPr id="3" name="Subtitle 2"/>
          <p:cNvSpPr>
            <a:spLocks noGrp="1"/>
          </p:cNvSpPr>
          <p:nvPr>
            <p:ph type="subTitle" idx="1"/>
          </p:nvPr>
        </p:nvSpPr>
        <p:spPr/>
        <p:txBody>
          <a:bodyPr/>
          <a:lstStyle/>
          <a:p>
            <a:r>
              <a:rPr lang="ar-SA" dirty="0"/>
              <a:t>الطلاب : فراس النجار و اسيل الحنبلي </a:t>
            </a:r>
          </a:p>
          <a:p>
            <a:r>
              <a:rPr lang="ar-SA" dirty="0"/>
              <a:t>تحت اشراف الدكتور : علاء عويس</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Category 2</a:t>
            </a:r>
          </a:p>
        </p:txBody>
      </p:sp>
      <p:sp>
        <p:nvSpPr>
          <p:cNvPr id="3" name="Content Placeholder 2"/>
          <p:cNvSpPr>
            <a:spLocks noGrp="1"/>
          </p:cNvSpPr>
          <p:nvPr>
            <p:ph idx="1"/>
          </p:nvPr>
        </p:nvSpPr>
        <p:spPr/>
        <p:txBody>
          <a:bodyPr>
            <a:normAutofit fontScale="92500" lnSpcReduction="10000"/>
          </a:bodyPr>
          <a:lstStyle/>
          <a:p>
            <a:r>
              <a:rPr b="1" dirty="0">
                <a:solidFill>
                  <a:srgbClr val="FF0000"/>
                </a:solidFill>
              </a:rPr>
              <a:t>Asymptomatic with infertility</a:t>
            </a:r>
          </a:p>
          <a:p>
            <a:r>
              <a:rPr dirty="0"/>
              <a:t>•</a:t>
            </a:r>
            <a:r>
              <a:rPr lang="en-US" dirty="0"/>
              <a:t>If there is a clear indication for ART such as severe male factor or bilateral tubal damage</a:t>
            </a:r>
            <a:r>
              <a:rPr dirty="0"/>
              <a:t> </a:t>
            </a:r>
            <a:r>
              <a:rPr lang="en-US" dirty="0"/>
              <a:t> </a:t>
            </a:r>
            <a:r>
              <a:rPr dirty="0"/>
              <a:t>ART preferred</a:t>
            </a:r>
            <a:r>
              <a:rPr lang="en-US" dirty="0"/>
              <a:t>.</a:t>
            </a:r>
            <a:endParaRPr dirty="0"/>
          </a:p>
          <a:p>
            <a:r>
              <a:rPr dirty="0"/>
              <a:t>• </a:t>
            </a:r>
            <a:r>
              <a:rPr lang="en-US" dirty="0"/>
              <a:t>good-quality evidence suggests a potential reduction in responsiveness </a:t>
            </a:r>
            <a:r>
              <a:rPr lang="en-US" dirty="0" err="1"/>
              <a:t>togonadotrophins</a:t>
            </a:r>
            <a:r>
              <a:rPr lang="en-US" dirty="0"/>
              <a:t> following ovarian cystectomy so </a:t>
            </a:r>
            <a:r>
              <a:rPr dirty="0"/>
              <a:t>Surgery may harm ovarian response</a:t>
            </a:r>
            <a:r>
              <a:rPr lang="en-US" dirty="0"/>
              <a:t> </a:t>
            </a:r>
          </a:p>
          <a:p>
            <a:r>
              <a:rPr lang="en-US" dirty="0"/>
              <a:t>So ART To </a:t>
            </a:r>
            <a:r>
              <a:rPr lang="en-US" dirty="0" err="1"/>
              <a:t>minimise</a:t>
            </a:r>
            <a:r>
              <a:rPr lang="en-US" dirty="0"/>
              <a:t> risks associated with surgery and reduce associated patient costs.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CBE2-D7E5-0E70-1415-B811080EA8A1}"/>
              </a:ext>
            </a:extLst>
          </p:cNvPr>
          <p:cNvSpPr>
            <a:spLocks noGrp="1"/>
          </p:cNvSpPr>
          <p:nvPr>
            <p:ph type="title"/>
          </p:nvPr>
        </p:nvSpPr>
        <p:spPr/>
        <p:txBody>
          <a:bodyPr/>
          <a:lstStyle/>
          <a:p>
            <a:r>
              <a:rPr lang="en-US" dirty="0"/>
              <a:t>Category 2</a:t>
            </a:r>
            <a:endParaRPr lang="en-JO" dirty="0"/>
          </a:p>
        </p:txBody>
      </p:sp>
      <p:sp>
        <p:nvSpPr>
          <p:cNvPr id="3" name="Content Placeholder 2">
            <a:extLst>
              <a:ext uri="{FF2B5EF4-FFF2-40B4-BE49-F238E27FC236}">
                <a16:creationId xmlns:a16="http://schemas.microsoft.com/office/drawing/2014/main" id="{CE92A78B-1804-CA86-0BCD-5634EF5BB593}"/>
              </a:ext>
            </a:extLst>
          </p:cNvPr>
          <p:cNvSpPr>
            <a:spLocks noGrp="1"/>
          </p:cNvSpPr>
          <p:nvPr>
            <p:ph idx="1"/>
          </p:nvPr>
        </p:nvSpPr>
        <p:spPr/>
        <p:txBody>
          <a:bodyPr/>
          <a:lstStyle/>
          <a:p>
            <a:r>
              <a:rPr lang="en-US" dirty="0"/>
              <a:t>If patient refused ART or is small age and have regular cycles with short history of infertility with no symptoms we should offer conservative management. </a:t>
            </a:r>
          </a:p>
          <a:p>
            <a:r>
              <a:rPr lang="en-US" dirty="0"/>
              <a:t>A prospective cohort study reported 43% pregnancy rate within 6 months for patient with unilateral </a:t>
            </a:r>
            <a:r>
              <a:rPr lang="en-US" dirty="0" err="1"/>
              <a:t>endometrioma</a:t>
            </a:r>
            <a:r>
              <a:rPr lang="en-US" dirty="0"/>
              <a:t> ( diameter 5.3+- 1.7 cm ) </a:t>
            </a:r>
            <a:endParaRPr lang="en-JO" dirty="0"/>
          </a:p>
        </p:txBody>
      </p:sp>
    </p:spTree>
    <p:extLst>
      <p:ext uri="{BB962C8B-B14F-4D97-AF65-F5344CB8AC3E}">
        <p14:creationId xmlns:p14="http://schemas.microsoft.com/office/powerpoint/2010/main" val="238782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DBE6-0303-2057-8CDE-C7F4F0BE67EB}"/>
              </a:ext>
            </a:extLst>
          </p:cNvPr>
          <p:cNvSpPr>
            <a:spLocks noGrp="1"/>
          </p:cNvSpPr>
          <p:nvPr>
            <p:ph type="title"/>
          </p:nvPr>
        </p:nvSpPr>
        <p:spPr/>
        <p:txBody>
          <a:bodyPr/>
          <a:lstStyle/>
          <a:p>
            <a:endParaRPr lang="en-JO"/>
          </a:p>
        </p:txBody>
      </p:sp>
      <p:pic>
        <p:nvPicPr>
          <p:cNvPr id="4" name="Content Placeholder 3">
            <a:extLst>
              <a:ext uri="{FF2B5EF4-FFF2-40B4-BE49-F238E27FC236}">
                <a16:creationId xmlns:a16="http://schemas.microsoft.com/office/drawing/2014/main" id="{41DE6F5C-10A9-CF23-9E7F-6423EFCEF4AD}"/>
              </a:ext>
            </a:extLst>
          </p:cNvPr>
          <p:cNvPicPr>
            <a:picLocks noGrp="1" noChangeAspect="1"/>
          </p:cNvPicPr>
          <p:nvPr>
            <p:ph idx="1"/>
          </p:nvPr>
        </p:nvPicPr>
        <p:blipFill>
          <a:blip r:embed="rId2"/>
          <a:stretch>
            <a:fillRect/>
          </a:stretch>
        </p:blipFill>
        <p:spPr>
          <a:xfrm>
            <a:off x="457199" y="274638"/>
            <a:ext cx="7860055" cy="6583362"/>
          </a:xfrm>
        </p:spPr>
      </p:pic>
    </p:spTree>
    <p:extLst>
      <p:ext uri="{BB962C8B-B14F-4D97-AF65-F5344CB8AC3E}">
        <p14:creationId xmlns:p14="http://schemas.microsoft.com/office/powerpoint/2010/main" val="336831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Category 3</a:t>
            </a:r>
          </a:p>
        </p:txBody>
      </p:sp>
      <p:sp>
        <p:nvSpPr>
          <p:cNvPr id="3" name="Content Placeholder 2"/>
          <p:cNvSpPr>
            <a:spLocks noGrp="1"/>
          </p:cNvSpPr>
          <p:nvPr>
            <p:ph idx="1"/>
          </p:nvPr>
        </p:nvSpPr>
        <p:spPr/>
        <p:txBody>
          <a:bodyPr>
            <a:normAutofit fontScale="92500" lnSpcReduction="20000"/>
          </a:bodyPr>
          <a:lstStyle/>
          <a:p>
            <a:r>
              <a:rPr b="1" dirty="0">
                <a:solidFill>
                  <a:srgbClr val="FF0000"/>
                </a:solidFill>
              </a:rPr>
              <a:t>Symptomatic without fertility goals</a:t>
            </a:r>
          </a:p>
          <a:p>
            <a:r>
              <a:rPr dirty="0"/>
              <a:t>• </a:t>
            </a:r>
            <a:r>
              <a:rPr lang="en-US" dirty="0"/>
              <a:t>laparoscopic surgery is good </a:t>
            </a:r>
            <a:r>
              <a:rPr lang="en-US" dirty="0" err="1"/>
              <a:t>choise</a:t>
            </a:r>
            <a:r>
              <a:rPr lang="en-US" dirty="0"/>
              <a:t> for them we can evaluate and treat inside the pelvis and </a:t>
            </a:r>
            <a:r>
              <a:rPr lang="en-US" dirty="0" err="1"/>
              <a:t>peritonial</a:t>
            </a:r>
            <a:r>
              <a:rPr lang="en-US" dirty="0"/>
              <a:t> cavity for any other abnormalities / pelvic adhesion 73% / </a:t>
            </a:r>
            <a:r>
              <a:rPr lang="en-US" dirty="0" err="1"/>
              <a:t>endometriotic</a:t>
            </a:r>
            <a:r>
              <a:rPr lang="en-US" dirty="0"/>
              <a:t> implant 85%</a:t>
            </a:r>
          </a:p>
          <a:p>
            <a:r>
              <a:rPr lang="en-US" dirty="0"/>
              <a:t>We make Complete excision of the </a:t>
            </a:r>
            <a:r>
              <a:rPr lang="en-US" dirty="0" err="1"/>
              <a:t>endometriotic</a:t>
            </a:r>
            <a:r>
              <a:rPr lang="en-US" dirty="0"/>
              <a:t> lesions with restoration of pelvic anatomy for pain</a:t>
            </a:r>
            <a:endParaRPr dirty="0"/>
          </a:p>
          <a:p>
            <a:r>
              <a:rPr dirty="0"/>
              <a:t>• Histology to rule out malignancy</a:t>
            </a:r>
            <a:endParaRPr lang="en-US" dirty="0"/>
          </a:p>
          <a:p>
            <a:r>
              <a:rPr lang="en-US" dirty="0"/>
              <a:t>Post op hormonal therapy to prevent recurrence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Category 4</a:t>
            </a:r>
          </a:p>
        </p:txBody>
      </p:sp>
      <p:sp>
        <p:nvSpPr>
          <p:cNvPr id="3" name="Content Placeholder 2"/>
          <p:cNvSpPr>
            <a:spLocks noGrp="1"/>
          </p:cNvSpPr>
          <p:nvPr>
            <p:ph idx="1"/>
          </p:nvPr>
        </p:nvSpPr>
        <p:spPr/>
        <p:txBody>
          <a:bodyPr>
            <a:normAutofit fontScale="92500" lnSpcReduction="20000"/>
          </a:bodyPr>
          <a:lstStyle/>
          <a:p>
            <a:r>
              <a:rPr b="1" dirty="0">
                <a:solidFill>
                  <a:srgbClr val="FF0000"/>
                </a:solidFill>
              </a:rPr>
              <a:t>Symptomatic with future fertility</a:t>
            </a:r>
          </a:p>
          <a:p>
            <a:r>
              <a:rPr dirty="0"/>
              <a:t>• </a:t>
            </a:r>
            <a:r>
              <a:rPr lang="en-US" dirty="0"/>
              <a:t>Surgical and medical options should be discussed.</a:t>
            </a:r>
          </a:p>
          <a:p>
            <a:r>
              <a:rPr lang="en-US" dirty="0"/>
              <a:t>Surgery may reduce ovarian reserve — especially in bilateral cases.</a:t>
            </a:r>
          </a:p>
          <a:p>
            <a:r>
              <a:rPr lang="en-US" dirty="0"/>
              <a:t>No evidence that surgery improves fertility in women who haven’t tried to conceive.</a:t>
            </a:r>
          </a:p>
          <a:p>
            <a:r>
              <a:rPr lang="en-US" dirty="0"/>
              <a:t>Improved spontaneous pregnancy rates post-surgery are only seen in women with infertility history.</a:t>
            </a:r>
          </a:p>
          <a:p>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4C331-E1FA-5706-7EFF-E8AA63B20819}"/>
              </a:ext>
            </a:extLst>
          </p:cNvPr>
          <p:cNvSpPr>
            <a:spLocks noGrp="1"/>
          </p:cNvSpPr>
          <p:nvPr>
            <p:ph type="title"/>
          </p:nvPr>
        </p:nvSpPr>
        <p:spPr/>
        <p:txBody>
          <a:bodyPr/>
          <a:lstStyle/>
          <a:p>
            <a:r>
              <a:rPr lang="en-US" dirty="0"/>
              <a:t>Category 4</a:t>
            </a:r>
            <a:endParaRPr lang="en-JO" dirty="0"/>
          </a:p>
        </p:txBody>
      </p:sp>
      <p:sp>
        <p:nvSpPr>
          <p:cNvPr id="3" name="Content Placeholder 2">
            <a:extLst>
              <a:ext uri="{FF2B5EF4-FFF2-40B4-BE49-F238E27FC236}">
                <a16:creationId xmlns:a16="http://schemas.microsoft.com/office/drawing/2014/main" id="{C10D49D1-9CB4-3F66-0A38-B7F73B51F5F3}"/>
              </a:ext>
            </a:extLst>
          </p:cNvPr>
          <p:cNvSpPr>
            <a:spLocks noGrp="1"/>
          </p:cNvSpPr>
          <p:nvPr>
            <p:ph idx="1"/>
          </p:nvPr>
        </p:nvSpPr>
        <p:spPr/>
        <p:txBody>
          <a:bodyPr/>
          <a:lstStyle/>
          <a:p>
            <a:r>
              <a:rPr lang="en-US" b="1" dirty="0"/>
              <a:t>Impact of Surgery on Ovarian Reserve:</a:t>
            </a:r>
          </a:p>
          <a:p>
            <a:r>
              <a:rPr lang="en-US" dirty="0"/>
              <a:t>Pre-op AMH 3.1 </a:t>
            </a:r>
            <a:r>
              <a:rPr lang="en-US" dirty="0" err="1"/>
              <a:t>ng</a:t>
            </a:r>
            <a:r>
              <a:rPr lang="en-US" dirty="0"/>
              <a:t>/mL → Post-op AMH drops to 1.5 </a:t>
            </a:r>
            <a:r>
              <a:rPr lang="en-US" dirty="0" err="1"/>
              <a:t>ng</a:t>
            </a:r>
            <a:r>
              <a:rPr lang="en-US" dirty="0"/>
              <a:t>/mL</a:t>
            </a:r>
            <a:r>
              <a:rPr lang="ar-SA" dirty="0"/>
              <a:t> </a:t>
            </a:r>
            <a:r>
              <a:rPr lang="en-US" dirty="0"/>
              <a:t>within 1 to 9 months post op</a:t>
            </a:r>
          </a:p>
          <a:p>
            <a:r>
              <a:rPr lang="en-US" dirty="0"/>
              <a:t>Greater decline in bilateral </a:t>
            </a:r>
            <a:r>
              <a:rPr lang="en-US" dirty="0" err="1"/>
              <a:t>endometriomas</a:t>
            </a:r>
            <a:r>
              <a:rPr lang="en-US" dirty="0"/>
              <a:t>.</a:t>
            </a:r>
          </a:p>
          <a:p>
            <a:r>
              <a:rPr lang="en-US" dirty="0"/>
              <a:t>AMH may partially recover over 12 months, especially in unilateral cases.</a:t>
            </a:r>
          </a:p>
          <a:p>
            <a:endParaRPr lang="en-JO" dirty="0"/>
          </a:p>
        </p:txBody>
      </p:sp>
    </p:spTree>
    <p:extLst>
      <p:ext uri="{BB962C8B-B14F-4D97-AF65-F5344CB8AC3E}">
        <p14:creationId xmlns:p14="http://schemas.microsoft.com/office/powerpoint/2010/main" val="283481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F5A1-66D3-DFDE-BAA3-30BC2EE72191}"/>
              </a:ext>
            </a:extLst>
          </p:cNvPr>
          <p:cNvSpPr>
            <a:spLocks noGrp="1"/>
          </p:cNvSpPr>
          <p:nvPr>
            <p:ph type="title"/>
          </p:nvPr>
        </p:nvSpPr>
        <p:spPr/>
        <p:txBody>
          <a:bodyPr/>
          <a:lstStyle/>
          <a:p>
            <a:endParaRPr lang="en-JO" dirty="0"/>
          </a:p>
        </p:txBody>
      </p:sp>
      <p:sp>
        <p:nvSpPr>
          <p:cNvPr id="3" name="Content Placeholder 2">
            <a:extLst>
              <a:ext uri="{FF2B5EF4-FFF2-40B4-BE49-F238E27FC236}">
                <a16:creationId xmlns:a16="http://schemas.microsoft.com/office/drawing/2014/main" id="{4D80CDE6-C159-62DC-DFAA-F38CE2631C29}"/>
              </a:ext>
            </a:extLst>
          </p:cNvPr>
          <p:cNvSpPr>
            <a:spLocks noGrp="1"/>
          </p:cNvSpPr>
          <p:nvPr>
            <p:ph idx="1"/>
          </p:nvPr>
        </p:nvSpPr>
        <p:spPr/>
        <p:txBody>
          <a:bodyPr>
            <a:normAutofit fontScale="77500" lnSpcReduction="20000"/>
          </a:bodyPr>
          <a:lstStyle/>
          <a:p>
            <a:r>
              <a:rPr lang="en-US" b="1" dirty="0"/>
              <a:t>Fertility Preservation:</a:t>
            </a:r>
          </a:p>
          <a:p>
            <a:r>
              <a:rPr lang="en-US" dirty="0"/>
              <a:t>Consider before surgery if:</a:t>
            </a:r>
          </a:p>
          <a:p>
            <a:r>
              <a:rPr lang="en-US" dirty="0"/>
              <a:t>Bilateral </a:t>
            </a:r>
            <a:r>
              <a:rPr lang="en-US" dirty="0" err="1"/>
              <a:t>endometriomas</a:t>
            </a:r>
            <a:r>
              <a:rPr lang="en-US" dirty="0"/>
              <a:t>.</a:t>
            </a:r>
          </a:p>
          <a:p>
            <a:r>
              <a:rPr lang="en-US" dirty="0"/>
              <a:t>Previous unilateral surgery + contralateral recurrence.</a:t>
            </a:r>
          </a:p>
          <a:p>
            <a:r>
              <a:rPr lang="en-US" b="1" dirty="0">
                <a:solidFill>
                  <a:srgbClr val="FF0000"/>
                </a:solidFill>
              </a:rPr>
              <a:t>Options</a:t>
            </a:r>
            <a:r>
              <a:rPr lang="en-US" dirty="0"/>
              <a:t>: Oocyte or embryo cryopreservation after COS.</a:t>
            </a:r>
          </a:p>
          <a:p>
            <a:r>
              <a:rPr lang="en-US" dirty="0"/>
              <a:t>Limitations:</a:t>
            </a:r>
          </a:p>
          <a:p>
            <a:r>
              <a:rPr lang="en-US" dirty="0"/>
              <a:t>Delays surgery.</a:t>
            </a:r>
          </a:p>
          <a:p>
            <a:r>
              <a:rPr lang="en-US" dirty="0"/>
              <a:t>Risk of visceral injury or pelvic infection.</a:t>
            </a:r>
          </a:p>
          <a:p>
            <a:r>
              <a:rPr lang="en-US" dirty="0"/>
              <a:t>Theoretical risk of ovarian torsion.</a:t>
            </a:r>
          </a:p>
          <a:p>
            <a:r>
              <a:rPr lang="en-US" dirty="0"/>
              <a:t>Best offered before age 35.</a:t>
            </a:r>
          </a:p>
          <a:p>
            <a:r>
              <a:rPr lang="en-US" dirty="0"/>
              <a:t>Limited public funding unless high risk of permanent </a:t>
            </a:r>
            <a:r>
              <a:rPr lang="en-US" dirty="0" err="1"/>
              <a:t>subfertility</a:t>
            </a:r>
            <a:r>
              <a:rPr lang="en-US" dirty="0"/>
              <a:t>.</a:t>
            </a:r>
          </a:p>
          <a:p>
            <a:endParaRPr lang="en-JO" dirty="0"/>
          </a:p>
        </p:txBody>
      </p:sp>
    </p:spTree>
    <p:extLst>
      <p:ext uri="{BB962C8B-B14F-4D97-AF65-F5344CB8AC3E}">
        <p14:creationId xmlns:p14="http://schemas.microsoft.com/office/powerpoint/2010/main" val="2549369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Category 5</a:t>
            </a:r>
          </a:p>
        </p:txBody>
      </p:sp>
      <p:sp>
        <p:nvSpPr>
          <p:cNvPr id="3" name="Content Placeholder 2"/>
          <p:cNvSpPr>
            <a:spLocks noGrp="1"/>
          </p:cNvSpPr>
          <p:nvPr>
            <p:ph idx="1"/>
          </p:nvPr>
        </p:nvSpPr>
        <p:spPr/>
        <p:txBody>
          <a:bodyPr/>
          <a:lstStyle/>
          <a:p>
            <a:r>
              <a:rPr b="1" dirty="0">
                <a:solidFill>
                  <a:srgbClr val="FF0000"/>
                </a:solidFill>
              </a:rPr>
              <a:t>Asymptomatic without fertility goals</a:t>
            </a:r>
          </a:p>
          <a:p>
            <a:r>
              <a:rPr lang="en-US" dirty="0"/>
              <a:t>Discuss conservative, medical, and surgical options.</a:t>
            </a:r>
          </a:p>
          <a:p>
            <a:r>
              <a:rPr lang="en-US" dirty="0"/>
              <a:t>Spontaneous rupture of </a:t>
            </a:r>
            <a:r>
              <a:rPr lang="en-US" dirty="0" err="1"/>
              <a:t>endometriomas</a:t>
            </a:r>
            <a:r>
              <a:rPr lang="en-US" dirty="0"/>
              <a:t> is rare.</a:t>
            </a:r>
          </a:p>
          <a:p>
            <a:r>
              <a:rPr lang="en-US" dirty="0"/>
              <a:t>Conservative management is generally safe in asymptomatic patients.</a:t>
            </a:r>
          </a:p>
          <a:p>
            <a:r>
              <a:rPr lang="en-US" dirty="0"/>
              <a:t>.</a:t>
            </a:r>
          </a:p>
          <a:p>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FD10-40BB-C0ED-9A36-C122532C5989}"/>
              </a:ext>
            </a:extLst>
          </p:cNvPr>
          <p:cNvSpPr>
            <a:spLocks noGrp="1"/>
          </p:cNvSpPr>
          <p:nvPr>
            <p:ph type="title"/>
          </p:nvPr>
        </p:nvSpPr>
        <p:spPr/>
        <p:txBody>
          <a:bodyPr/>
          <a:lstStyle/>
          <a:p>
            <a:endParaRPr lang="en-JO"/>
          </a:p>
        </p:txBody>
      </p:sp>
      <p:sp>
        <p:nvSpPr>
          <p:cNvPr id="3" name="Content Placeholder 2">
            <a:extLst>
              <a:ext uri="{FF2B5EF4-FFF2-40B4-BE49-F238E27FC236}">
                <a16:creationId xmlns:a16="http://schemas.microsoft.com/office/drawing/2014/main" id="{DF404AEC-7292-EC12-7099-A75E8697CB91}"/>
              </a:ext>
            </a:extLst>
          </p:cNvPr>
          <p:cNvSpPr>
            <a:spLocks noGrp="1"/>
          </p:cNvSpPr>
          <p:nvPr>
            <p:ph idx="1"/>
          </p:nvPr>
        </p:nvSpPr>
        <p:spPr/>
        <p:txBody>
          <a:bodyPr>
            <a:normAutofit lnSpcReduction="10000"/>
          </a:bodyPr>
          <a:lstStyle/>
          <a:p>
            <a:r>
              <a:rPr lang="en-US" b="1" dirty="0"/>
              <a:t>Risk Factors for Malignancy (during long-term conservative management):</a:t>
            </a:r>
          </a:p>
          <a:p>
            <a:r>
              <a:rPr lang="en-US" dirty="0" err="1"/>
              <a:t>Endometrioma</a:t>
            </a:r>
            <a:r>
              <a:rPr lang="en-US" dirty="0"/>
              <a:t> size &gt; 9 cm</a:t>
            </a:r>
          </a:p>
          <a:p>
            <a:r>
              <a:rPr lang="en-US" dirty="0"/>
              <a:t>Postmenopausal status</a:t>
            </a:r>
          </a:p>
          <a:p>
            <a:r>
              <a:rPr lang="en-US" dirty="0"/>
              <a:t>Presence of solid components on ultrasound</a:t>
            </a:r>
          </a:p>
          <a:p>
            <a:r>
              <a:rPr lang="en-US" dirty="0"/>
              <a:t>In women aged ≥45, blood clots within </a:t>
            </a:r>
            <a:r>
              <a:rPr lang="en-US" dirty="0" err="1"/>
              <a:t>endometriomas</a:t>
            </a:r>
            <a:r>
              <a:rPr lang="en-US" dirty="0"/>
              <a:t> may mimic solid components on imaging — this is not necessarily malignant.</a:t>
            </a:r>
          </a:p>
          <a:p>
            <a:endParaRPr lang="en-JO" dirty="0"/>
          </a:p>
        </p:txBody>
      </p:sp>
    </p:spTree>
    <p:extLst>
      <p:ext uri="{BB962C8B-B14F-4D97-AF65-F5344CB8AC3E}">
        <p14:creationId xmlns:p14="http://schemas.microsoft.com/office/powerpoint/2010/main" val="3679928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Category 6</a:t>
            </a:r>
          </a:p>
        </p:txBody>
      </p:sp>
      <p:sp>
        <p:nvSpPr>
          <p:cNvPr id="3" name="Content Placeholder 2"/>
          <p:cNvSpPr>
            <a:spLocks noGrp="1"/>
          </p:cNvSpPr>
          <p:nvPr>
            <p:ph idx="1"/>
          </p:nvPr>
        </p:nvSpPr>
        <p:spPr/>
        <p:txBody>
          <a:bodyPr/>
          <a:lstStyle/>
          <a:p>
            <a:r>
              <a:rPr b="1" dirty="0">
                <a:solidFill>
                  <a:srgbClr val="FF0000"/>
                </a:solidFill>
              </a:rPr>
              <a:t>Asymptomatic with future fertility</a:t>
            </a:r>
          </a:p>
          <a:p>
            <a:r>
              <a:rPr dirty="0"/>
              <a:t>• </a:t>
            </a:r>
            <a:r>
              <a:rPr lang="en-US" b="1" dirty="0"/>
              <a:t>Initial Management</a:t>
            </a:r>
          </a:p>
          <a:p>
            <a:r>
              <a:rPr lang="en-US" dirty="0"/>
              <a:t>Conservative treatment and regular follow-up to monitor:</a:t>
            </a:r>
          </a:p>
          <a:p>
            <a:r>
              <a:rPr lang="en-US" dirty="0" err="1"/>
              <a:t>Endometrioma</a:t>
            </a:r>
            <a:r>
              <a:rPr lang="en-US" dirty="0"/>
              <a:t> size</a:t>
            </a:r>
          </a:p>
          <a:p>
            <a:r>
              <a:rPr lang="en-US" dirty="0"/>
              <a:t>Onset of symptoms</a:t>
            </a:r>
          </a:p>
          <a:p>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Introduction to Endometriosis</a:t>
            </a:r>
          </a:p>
        </p:txBody>
      </p:sp>
      <p:sp>
        <p:nvSpPr>
          <p:cNvPr id="3" name="Content Placeholder 2"/>
          <p:cNvSpPr>
            <a:spLocks noGrp="1"/>
          </p:cNvSpPr>
          <p:nvPr>
            <p:ph idx="1"/>
          </p:nvPr>
        </p:nvSpPr>
        <p:spPr/>
        <p:txBody>
          <a:bodyPr/>
          <a:lstStyle/>
          <a:p>
            <a:r>
              <a:rPr dirty="0"/>
              <a:t>• Chronic inflammatory condition</a:t>
            </a:r>
          </a:p>
          <a:p>
            <a:r>
              <a:rPr dirty="0"/>
              <a:t>• Hormone-dependent</a:t>
            </a:r>
          </a:p>
          <a:p>
            <a:r>
              <a:rPr dirty="0"/>
              <a:t>• Affects 6–10% of women</a:t>
            </a:r>
            <a:r>
              <a:rPr lang="en-US" dirty="0"/>
              <a:t> in reproductive age</a:t>
            </a:r>
            <a:endParaRPr dirty="0"/>
          </a:p>
          <a:p>
            <a:r>
              <a:rPr dirty="0"/>
              <a:t>• Common cause of pelvic pain and infertility</a:t>
            </a:r>
            <a:r>
              <a:rPr lang="en-US" dirty="0"/>
              <a:t> </a:t>
            </a:r>
          </a:p>
          <a:p>
            <a:r>
              <a:rPr lang="en-US" dirty="0"/>
              <a:t>30–50% present with </a:t>
            </a:r>
            <a:r>
              <a:rPr lang="en-US" dirty="0" err="1"/>
              <a:t>subfertility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1373-97A8-1DDE-C26E-F7515E29EA2F}"/>
              </a:ext>
            </a:extLst>
          </p:cNvPr>
          <p:cNvSpPr>
            <a:spLocks noGrp="1"/>
          </p:cNvSpPr>
          <p:nvPr>
            <p:ph type="title"/>
          </p:nvPr>
        </p:nvSpPr>
        <p:spPr/>
        <p:txBody>
          <a:bodyPr>
            <a:normAutofit fontScale="90000"/>
          </a:bodyPr>
          <a:lstStyle/>
          <a:p>
            <a:r>
              <a:rPr lang="en-US" b="1" dirty="0"/>
              <a:t>Impact of </a:t>
            </a:r>
            <a:r>
              <a:rPr lang="en-US" b="1" dirty="0" err="1"/>
              <a:t>Endometrioma</a:t>
            </a:r>
            <a:r>
              <a:rPr lang="en-US" b="1" dirty="0"/>
              <a:t> on Ovarian Reserve</a:t>
            </a:r>
            <a:endParaRPr lang="en-JO" dirty="0"/>
          </a:p>
        </p:txBody>
      </p:sp>
      <p:sp>
        <p:nvSpPr>
          <p:cNvPr id="3" name="Content Placeholder 2">
            <a:extLst>
              <a:ext uri="{FF2B5EF4-FFF2-40B4-BE49-F238E27FC236}">
                <a16:creationId xmlns:a16="http://schemas.microsoft.com/office/drawing/2014/main" id="{A968B0A6-98BA-1FCA-7BBF-8A3FFA5668F6}"/>
              </a:ext>
            </a:extLst>
          </p:cNvPr>
          <p:cNvSpPr>
            <a:spLocks noGrp="1"/>
          </p:cNvSpPr>
          <p:nvPr>
            <p:ph idx="1"/>
          </p:nvPr>
        </p:nvSpPr>
        <p:spPr/>
        <p:txBody>
          <a:bodyPr>
            <a:normAutofit fontScale="92500" lnSpcReduction="20000"/>
          </a:bodyPr>
          <a:lstStyle/>
          <a:p>
            <a:endParaRPr lang="en-US" b="1" dirty="0"/>
          </a:p>
          <a:p>
            <a:r>
              <a:rPr lang="en-US" dirty="0" err="1"/>
              <a:t>Endometriomas</a:t>
            </a:r>
            <a:r>
              <a:rPr lang="en-US" dirty="0"/>
              <a:t> may reduce ovarian reserve even without surgery via:</a:t>
            </a:r>
          </a:p>
          <a:p>
            <a:r>
              <a:rPr lang="en-US" dirty="0"/>
              <a:t>Oxidative stress causing fibrosis</a:t>
            </a:r>
          </a:p>
          <a:p>
            <a:r>
              <a:rPr lang="en-US" dirty="0"/>
              <a:t>Toxic agents (e.g., free iron) diffusing through the cyst wall</a:t>
            </a:r>
          </a:p>
          <a:p>
            <a:r>
              <a:rPr lang="en-US" dirty="0"/>
              <a:t>Mechanical stretching of the ovarian cortex</a:t>
            </a:r>
          </a:p>
          <a:p>
            <a:r>
              <a:rPr lang="en-US" dirty="0"/>
              <a:t>Both surgical removal and the continued presence of the cyst may harm healthy ovarian tissue</a:t>
            </a:r>
            <a:r>
              <a:rPr lang="ar-SA" dirty="0"/>
              <a:t> </a:t>
            </a:r>
            <a:r>
              <a:rPr lang="en-US" dirty="0"/>
              <a:t>and reserve</a:t>
            </a:r>
            <a:endParaRPr lang="en-JO" dirty="0"/>
          </a:p>
        </p:txBody>
      </p:sp>
    </p:spTree>
    <p:extLst>
      <p:ext uri="{BB962C8B-B14F-4D97-AF65-F5344CB8AC3E}">
        <p14:creationId xmlns:p14="http://schemas.microsoft.com/office/powerpoint/2010/main" val="191851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1FC9-6DCA-B986-3BA2-287DCD0ED496}"/>
              </a:ext>
            </a:extLst>
          </p:cNvPr>
          <p:cNvSpPr>
            <a:spLocks noGrp="1"/>
          </p:cNvSpPr>
          <p:nvPr>
            <p:ph type="title"/>
          </p:nvPr>
        </p:nvSpPr>
        <p:spPr/>
        <p:txBody>
          <a:bodyPr/>
          <a:lstStyle/>
          <a:p>
            <a:endParaRPr lang="en-JO"/>
          </a:p>
        </p:txBody>
      </p:sp>
      <p:sp>
        <p:nvSpPr>
          <p:cNvPr id="3" name="Content Placeholder 2">
            <a:extLst>
              <a:ext uri="{FF2B5EF4-FFF2-40B4-BE49-F238E27FC236}">
                <a16:creationId xmlns:a16="http://schemas.microsoft.com/office/drawing/2014/main" id="{9AFC4C0C-6BA4-F5E2-F5C4-D400B1393BAC}"/>
              </a:ext>
            </a:extLst>
          </p:cNvPr>
          <p:cNvSpPr>
            <a:spLocks noGrp="1"/>
          </p:cNvSpPr>
          <p:nvPr>
            <p:ph idx="1"/>
          </p:nvPr>
        </p:nvSpPr>
        <p:spPr/>
        <p:txBody>
          <a:bodyPr>
            <a:normAutofit fontScale="77500" lnSpcReduction="20000"/>
          </a:bodyPr>
          <a:lstStyle/>
          <a:p>
            <a:r>
              <a:rPr lang="en-US" b="1" dirty="0"/>
              <a:t>Clarifying Ovarian Reserve and Fertility</a:t>
            </a:r>
          </a:p>
          <a:p>
            <a:r>
              <a:rPr lang="en-US" dirty="0"/>
              <a:t>Low ovarian reserve markers = low chance of spontaneous conception</a:t>
            </a:r>
          </a:p>
          <a:p>
            <a:r>
              <a:rPr lang="en-US" dirty="0"/>
              <a:t>As long as the follicular pool supports regular ovulation</a:t>
            </a:r>
          </a:p>
          <a:p>
            <a:r>
              <a:rPr lang="en-US" b="1" dirty="0"/>
              <a:t>Spontaneous Pregnancy after Treatment</a:t>
            </a:r>
          </a:p>
          <a:p>
            <a:r>
              <a:rPr lang="en-US" dirty="0"/>
              <a:t>Improved fertility after treatment applies only to women with a history of infertility</a:t>
            </a:r>
          </a:p>
          <a:p>
            <a:r>
              <a:rPr lang="en-US" dirty="0"/>
              <a:t>Uncertain benefit in women without proven infertility</a:t>
            </a:r>
          </a:p>
          <a:p>
            <a:r>
              <a:rPr lang="en-US" b="1" dirty="0"/>
              <a:t>Fertility Preservation</a:t>
            </a:r>
          </a:p>
          <a:p>
            <a:r>
              <a:rPr lang="en-US" dirty="0"/>
              <a:t>Discuss oocyte or ovarian tissue cryopreservation before surgery if chosen</a:t>
            </a:r>
          </a:p>
          <a:p>
            <a:r>
              <a:rPr lang="en-US" dirty="0"/>
              <a:t>Same principles as with symptomatic patients</a:t>
            </a:r>
          </a:p>
          <a:p>
            <a:endParaRPr lang="en-JO" dirty="0"/>
          </a:p>
        </p:txBody>
      </p:sp>
    </p:spTree>
    <p:extLst>
      <p:ext uri="{BB962C8B-B14F-4D97-AF65-F5344CB8AC3E}">
        <p14:creationId xmlns:p14="http://schemas.microsoft.com/office/powerpoint/2010/main" val="281444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Endometriosis Fertility Index (EFI)</a:t>
            </a:r>
          </a:p>
        </p:txBody>
      </p:sp>
      <p:sp>
        <p:nvSpPr>
          <p:cNvPr id="3" name="Content Placeholder 2"/>
          <p:cNvSpPr>
            <a:spLocks noGrp="1"/>
          </p:cNvSpPr>
          <p:nvPr>
            <p:ph idx="1"/>
          </p:nvPr>
        </p:nvSpPr>
        <p:spPr/>
        <p:txBody>
          <a:bodyPr/>
          <a:lstStyle/>
          <a:p>
            <a:r>
              <a:rPr dirty="0"/>
              <a:t>• Estimates natural conception chances post-surgery</a:t>
            </a:r>
          </a:p>
          <a:p>
            <a:r>
              <a:rPr dirty="0"/>
              <a:t>• Based on surgical findings</a:t>
            </a:r>
            <a:r>
              <a:rPr lang="en-US" dirty="0"/>
              <a:t> and </a:t>
            </a:r>
            <a:r>
              <a:rPr dirty="0"/>
              <a:t>history</a:t>
            </a:r>
            <a:endParaRPr lang="en-US" dirty="0"/>
          </a:p>
          <a:p>
            <a:r>
              <a:rPr lang="en-US" dirty="0"/>
              <a:t>4 or less – poor chance </a:t>
            </a:r>
          </a:p>
          <a:p>
            <a:r>
              <a:rPr lang="en-US" dirty="0"/>
              <a:t>7 or more – good chance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Fertility Preservation</a:t>
            </a:r>
          </a:p>
        </p:txBody>
      </p:sp>
      <p:sp>
        <p:nvSpPr>
          <p:cNvPr id="3" name="Content Placeholder 2"/>
          <p:cNvSpPr>
            <a:spLocks noGrp="1"/>
          </p:cNvSpPr>
          <p:nvPr>
            <p:ph idx="1"/>
          </p:nvPr>
        </p:nvSpPr>
        <p:spPr/>
        <p:txBody>
          <a:bodyPr/>
          <a:lstStyle/>
          <a:p>
            <a:r>
              <a:t>• Oocyte or embryo cryopreservation</a:t>
            </a:r>
          </a:p>
          <a:p>
            <a:r>
              <a:t>• Consider before surgery</a:t>
            </a:r>
          </a:p>
          <a:p>
            <a:r>
              <a:t>• Especially &lt;35 years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Preservation Risks</a:t>
            </a:r>
          </a:p>
        </p:txBody>
      </p:sp>
      <p:sp>
        <p:nvSpPr>
          <p:cNvPr id="3" name="Content Placeholder 2"/>
          <p:cNvSpPr>
            <a:spLocks noGrp="1"/>
          </p:cNvSpPr>
          <p:nvPr>
            <p:ph idx="1"/>
          </p:nvPr>
        </p:nvSpPr>
        <p:spPr/>
        <p:txBody>
          <a:bodyPr/>
          <a:lstStyle/>
          <a:p>
            <a:r>
              <a:t>• Surgical delay</a:t>
            </a:r>
          </a:p>
          <a:p>
            <a:r>
              <a:t>• Cyst puncture complications</a:t>
            </a:r>
          </a:p>
          <a:p>
            <a:r>
              <a:t>• Ovarian torsion after COS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131094"/>
            <a:ext cx="6642723" cy="544591"/>
          </a:xfrm>
        </p:spPr>
        <p:txBody>
          <a:bodyPr>
            <a:normAutofit fontScale="90000"/>
          </a:bodyPr>
          <a:lstStyle/>
          <a:p>
            <a:r>
              <a:rPr lang="en-US" altLang="en-US"/>
              <a:t>Surgical techniques</a:t>
            </a:r>
          </a:p>
        </p:txBody>
      </p:sp>
      <p:sp>
        <p:nvSpPr>
          <p:cNvPr id="3" name="Content Placeholder 2"/>
          <p:cNvSpPr>
            <a:spLocks noGrp="1"/>
          </p:cNvSpPr>
          <p:nvPr>
            <p:ph idx="1"/>
          </p:nvPr>
        </p:nvSpPr>
        <p:spPr>
          <a:xfrm>
            <a:off x="249079" y="1918811"/>
            <a:ext cx="7886700" cy="3263504"/>
          </a:xfrm>
        </p:spPr>
        <p:txBody>
          <a:bodyPr>
            <a:normAutofit fontScale="60000"/>
          </a:bodyPr>
          <a:lstStyle/>
          <a:p>
            <a:r>
              <a:rPr lang="en-US" sz="3499"/>
              <a:t>1</a:t>
            </a:r>
            <a:r>
              <a:rPr lang="en-US"/>
              <a:t>-</a:t>
            </a:r>
            <a:r>
              <a:rPr lang="en-US" altLang="en-US">
                <a:solidFill>
                  <a:schemeClr val="accent1">
                    <a:lumMod val="75000"/>
                  </a:schemeClr>
                </a:solidFill>
              </a:rPr>
              <a:t>Ovarian cystectomy</a:t>
            </a:r>
            <a:r>
              <a:rPr lang="en-US" altLang="en-US"/>
              <a:t>: by 5 steps:</a:t>
            </a:r>
          </a:p>
          <a:p>
            <a:r>
              <a:rPr lang="en-US" altLang="en-US"/>
              <a:t>A-Mobilization:Mobilisation of the affected ovary, which is</a:t>
            </a:r>
          </a:p>
          <a:p>
            <a:r>
              <a:rPr lang="en-US" altLang="en-US"/>
              <a:t>commonly adherent to the pelvic side wall, usually leads to</a:t>
            </a:r>
          </a:p>
          <a:p>
            <a:pPr marL="0" indent="0">
              <a:buNone/>
            </a:pPr>
            <a:r>
              <a:rPr lang="en-US" altLang="en-US"/>
              <a:t>drainage of cyst contents.e pelvic side wall, usually leads to</a:t>
            </a:r>
          </a:p>
          <a:p>
            <a:pPr marL="0" indent="0">
              <a:buNone/>
            </a:pPr>
            <a:r>
              <a:rPr lang="en-US" altLang="en-US"/>
              <a:t>drainage of cyst contents. If the cyst does not drain, an</a:t>
            </a:r>
          </a:p>
          <a:p>
            <a:pPr marL="0" indent="0">
              <a:buNone/>
            </a:pPr>
            <a:r>
              <a:rPr lang="en-US" altLang="en-US"/>
              <a:t>incision is made on the antimesenteric border to drain the</a:t>
            </a:r>
          </a:p>
          <a:p>
            <a:pPr marL="0" indent="0">
              <a:buNone/>
            </a:pPr>
            <a:r>
              <a:rPr lang="en-US" altLang="en-US"/>
              <a:t>contents while avoiding blood vessels in the hilum.</a:t>
            </a:r>
          </a:p>
          <a:p>
            <a:pPr marL="0" indent="0">
              <a:buNone/>
            </a:pPr>
            <a:r>
              <a:rPr lang="en-US" altLang="en-US"/>
              <a:t>2-ureter identification:to avoid its injury(posterior to the ovaries and fallopian tubes. The ureter lies about 2.5 cm posterior to the uterine artery)</a:t>
            </a:r>
          </a:p>
          <a:p>
            <a:pPr marL="0" indent="0">
              <a:buNone/>
            </a:pPr>
            <a:r>
              <a:rPr lang="en-US" altLang="en-US"/>
              <a:t>3-cleavage plane identification(might be</a:t>
            </a:r>
          </a:p>
          <a:p>
            <a:pPr marL="0" indent="0">
              <a:buNone/>
            </a:pPr>
            <a:r>
              <a:rPr lang="en-US" altLang="en-US"/>
              <a:t>achieved by making an incision either on the edge of the cyst or r at the base of the cyst to divide the cyst</a:t>
            </a:r>
          </a:p>
          <a:p>
            <a:pPr marL="0" indent="0">
              <a:buNone/>
            </a:pPr>
            <a:r>
              <a:rPr lang="en-US" altLang="en-US"/>
              <a:t>into two halves)</a:t>
            </a:r>
          </a:p>
        </p:txBody>
      </p:sp>
    </p:spTree>
    <p:extLst>
      <p:ext uri="{BB962C8B-B14F-4D97-AF65-F5344CB8AC3E}">
        <p14:creationId xmlns:p14="http://schemas.microsoft.com/office/powerpoint/2010/main" val="515441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1005" y="245507"/>
            <a:ext cx="5107229" cy="6366986"/>
          </a:xfrm>
        </p:spPr>
        <p:txBody>
          <a:bodyPr>
            <a:normAutofit fontScale="60000"/>
          </a:bodyPr>
          <a:lstStyle/>
          <a:p>
            <a:r>
              <a:rPr lang="en-US"/>
              <a:t>4-</a:t>
            </a:r>
            <a:r>
              <a:rPr lang="en-US" altLang="en-US"/>
              <a:t>gentle traction and counter-traction:with an atraumatic grasper holding the</a:t>
            </a:r>
          </a:p>
          <a:p>
            <a:r>
              <a:rPr lang="en-US" altLang="en-US"/>
              <a:t>healthy ovarian stroma and a traumatic grasper holding</a:t>
            </a:r>
          </a:p>
          <a:p>
            <a:r>
              <a:rPr lang="en-US" altLang="en-US"/>
              <a:t>the cyst wall should be used to separate the cyst capsule from</a:t>
            </a:r>
          </a:p>
          <a:p>
            <a:r>
              <a:rPr lang="en-US" altLang="en-US"/>
              <a:t>the ovarian parenchyma with minimal use of electrosurgery</a:t>
            </a:r>
          </a:p>
          <a:p>
            <a:endParaRPr lang="en-US" altLang="en-US"/>
          </a:p>
          <a:p>
            <a:pPr marL="0" indent="0">
              <a:buNone/>
            </a:pPr>
            <a:r>
              <a:rPr lang="en-US" altLang="en-US"/>
              <a:t>*Cyst walls of small size may be directly fragmented and</a:t>
            </a:r>
          </a:p>
          <a:p>
            <a:pPr marL="0" indent="0">
              <a:buNone/>
            </a:pPr>
            <a:r>
              <a:rPr lang="en-US" altLang="en-US"/>
              <a:t>retrieved via a laparoscopic port</a:t>
            </a:r>
          </a:p>
          <a:p>
            <a:pPr marL="0" indent="0">
              <a:buNone/>
            </a:pPr>
            <a:r>
              <a:rPr lang="en-US" altLang="en-US"/>
              <a:t>*larger cyst wall</a:t>
            </a:r>
          </a:p>
          <a:p>
            <a:pPr marL="0" indent="0">
              <a:buNone/>
            </a:pPr>
            <a:r>
              <a:rPr lang="en-US" altLang="en-US"/>
              <a:t>specimens necessitate extraction via a retrieval bag.(l contact,</a:t>
            </a:r>
          </a:p>
          <a:p>
            <a:pPr marL="0" indent="0">
              <a:buNone/>
            </a:pPr>
            <a:r>
              <a:rPr lang="en-US" altLang="en-US"/>
              <a:t>utilising retrieval bags and using abdominal lavage at the end</a:t>
            </a:r>
          </a:p>
          <a:p>
            <a:pPr marL="0" indent="0">
              <a:buNone/>
            </a:pPr>
            <a:r>
              <a:rPr lang="en-US" altLang="en-US"/>
              <a:t>of the procedure while the trocars are still in place may</a:t>
            </a:r>
          </a:p>
          <a:p>
            <a:pPr marL="0" indent="0">
              <a:buNone/>
            </a:pPr>
            <a:r>
              <a:rPr lang="en-US" altLang="en-US"/>
              <a:t>reduce the risk of port-site endometriosis, although it is a</a:t>
            </a:r>
          </a:p>
          <a:p>
            <a:pPr marL="0" indent="0">
              <a:buNone/>
            </a:pPr>
            <a:r>
              <a:rPr lang="en-US" altLang="en-US"/>
              <a:t>rare complication)</a:t>
            </a:r>
          </a:p>
          <a:p>
            <a:endParaRPr lang="en-US" altLang="en-US"/>
          </a:p>
        </p:txBody>
      </p:sp>
      <p:pic>
        <p:nvPicPr>
          <p:cNvPr id="4" name="Content Placeholder 3" descr="sn"/>
          <p:cNvPicPr>
            <a:picLocks noGrp="1" noChangeAspect="1"/>
          </p:cNvPicPr>
          <p:nvPr>
            <p:ph sz="half" idx="2"/>
          </p:nvPr>
        </p:nvPicPr>
        <p:blipFill>
          <a:blip r:embed="rId2"/>
          <a:stretch>
            <a:fillRect/>
          </a:stretch>
        </p:blipFill>
        <p:spPr>
          <a:xfrm>
            <a:off x="5272563" y="245507"/>
            <a:ext cx="3450431" cy="29146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207434"/>
            <a:ext cx="4038600" cy="4525963"/>
          </a:xfrm>
        </p:spPr>
        <p:txBody>
          <a:bodyPr>
            <a:normAutofit lnSpcReduction="20000"/>
          </a:bodyPr>
          <a:lstStyle/>
          <a:p>
            <a:r>
              <a:rPr lang="en-US" altLang="en-US"/>
              <a:t>updated ESHRE guidelines recommend ovarian</a:t>
            </a:r>
          </a:p>
          <a:p>
            <a:r>
              <a:rPr lang="en-US" altLang="en-US"/>
              <a:t>cystectomy as the preferred surgical intervention for</a:t>
            </a:r>
          </a:p>
          <a:p>
            <a:r>
              <a:rPr lang="en-US" altLang="en-US"/>
              <a:t>endometriomas compared with drainage and coagulation,</a:t>
            </a:r>
          </a:p>
          <a:p>
            <a:r>
              <a:rPr lang="en-US" altLang="en-US"/>
              <a:t>based on evidence demonstrating a lower risk of recurrence</a:t>
            </a:r>
          </a:p>
          <a:p>
            <a:r>
              <a:rPr lang="en-US" altLang="en-US"/>
              <a:t>and a greater likelihood of spontaneous pregnancy </a:t>
            </a:r>
          </a:p>
        </p:txBody>
      </p:sp>
      <p:sp>
        <p:nvSpPr>
          <p:cNvPr id="4" name="Content Placeholder 3"/>
          <p:cNvSpPr>
            <a:spLocks noGrp="1"/>
          </p:cNvSpPr>
          <p:nvPr>
            <p:ph sz="half" idx="2"/>
          </p:nvPr>
        </p:nvSpPr>
        <p:spPr>
          <a:xfrm>
            <a:off x="4648202" y="207434"/>
            <a:ext cx="4038600" cy="3405094"/>
          </a:xfrm>
        </p:spPr>
        <p:txBody>
          <a:bodyPr/>
          <a:lstStyle/>
          <a:p>
            <a:r>
              <a:rPr lang="en-US" altLang="en-US"/>
              <a:t>there is average loss of200 Mm thickness of ovarian tissue per centimetre increase in</a:t>
            </a:r>
          </a:p>
          <a:p>
            <a:pPr marL="0" indent="0">
              <a:buNone/>
            </a:pPr>
            <a:r>
              <a:rPr lang="en-US" altLang="en-US"/>
              <a:t>endometrioma diameter after cystectomy also bilateral cystectomy can also lead to</a:t>
            </a:r>
          </a:p>
          <a:p>
            <a:pPr marL="0" indent="0">
              <a:buNone/>
            </a:pPr>
            <a:r>
              <a:rPr lang="en-US" altLang="en-US"/>
              <a:t>a greater decline in ovarian reserve than unilateral surgery</a:t>
            </a:r>
          </a:p>
          <a:p>
            <a:pPr marL="0" indent="0">
              <a:buNone/>
            </a:pPr>
            <a:r>
              <a:rPr lang="en-US" altLang="en-US"/>
              <a:t>and a 2.4% risk of premature ovarian insufficiency,due to this</a:t>
            </a:r>
          </a:p>
        </p:txBody>
      </p:sp>
    </p:spTree>
    <p:extLst>
      <p:ext uri="{BB962C8B-B14F-4D97-AF65-F5344CB8AC3E}">
        <p14:creationId xmlns:p14="http://schemas.microsoft.com/office/powerpoint/2010/main" val="4007308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044" y="0"/>
            <a:ext cx="8433911" cy="4238625"/>
          </a:xfrm>
        </p:spPr>
        <p:txBody>
          <a:bodyPr>
            <a:normAutofit fontScale="90000" lnSpcReduction="20000"/>
          </a:bodyPr>
          <a:lstStyle/>
          <a:p>
            <a:r>
              <a:rPr lang="en-US" altLang="en-US"/>
              <a:t>alternative approaches have been proposed surgical planes,alternative approaches have been proposed, such as partial cystectomy and cauterisation of the remaining cyst wall.but they are e associated with an increased risk of recurrence due to incomplete cystectomy</a:t>
            </a:r>
          </a:p>
          <a:p>
            <a:endParaRPr lang="en-US" altLang="en-US"/>
          </a:p>
          <a:p>
            <a:r>
              <a:rPr lang="en-US" altLang="en-US" sz="2333"/>
              <a:t>2</a:t>
            </a:r>
            <a:r>
              <a:rPr lang="en-US" altLang="en-US"/>
              <a:t>-</a:t>
            </a:r>
            <a:r>
              <a:rPr lang="en-US" altLang="en-US">
                <a:solidFill>
                  <a:schemeClr val="accent1">
                    <a:lumMod val="75000"/>
                  </a:schemeClr>
                </a:solidFill>
              </a:rPr>
              <a:t>Drainage with cauterisation/ablation using electrocoagulati</a:t>
            </a:r>
            <a:r>
              <a:rPr lang="en-US" altLang="en-US"/>
              <a:t>on</a:t>
            </a:r>
          </a:p>
          <a:p>
            <a:pPr marL="0" indent="0">
              <a:buNone/>
            </a:pPr>
            <a:r>
              <a:rPr lang="en-US" altLang="en-US"/>
              <a:t>where the cyst is aspirated laparoscopically or through a transvaginal needle</a:t>
            </a:r>
          </a:p>
          <a:p>
            <a:pPr marL="0" indent="0">
              <a:buNone/>
            </a:pPr>
            <a:r>
              <a:rPr lang="en-US" altLang="en-US"/>
              <a:t>under ultrasound guidance.The laparoscopic approach is usually preferred</a:t>
            </a:r>
          </a:p>
          <a:p>
            <a:pPr marL="0" indent="0">
              <a:buNone/>
            </a:pPr>
            <a:r>
              <a:rPr lang="en-US" altLang="en-US"/>
              <a:t>as it offers the opportunity for tissue biopsy and the use of targeted electrocoagulation on the cyst wall.</a:t>
            </a:r>
          </a:p>
          <a:p>
            <a:pPr marL="0" indent="0">
              <a:buNone/>
            </a:pPr>
            <a:endParaRPr lang="en-US" altLang="en-US"/>
          </a:p>
          <a:p>
            <a:pPr marL="0" indent="0">
              <a:buNone/>
            </a:pPr>
            <a:r>
              <a:rPr lang="en-US" altLang="en-US"/>
              <a:t>*Owing to the high risk of cyst and</a:t>
            </a:r>
          </a:p>
          <a:p>
            <a:pPr marL="0" indent="0">
              <a:buNone/>
            </a:pPr>
            <a:r>
              <a:rPr lang="en-US" altLang="en-US"/>
              <a:t>symptom recurrence, this technique is not frequently used to</a:t>
            </a:r>
          </a:p>
          <a:p>
            <a:pPr marL="0" indent="0">
              <a:buNone/>
            </a:pPr>
            <a:r>
              <a:rPr lang="en-US" altLang="en-US"/>
              <a:t>treat endometriosis-associated pain and if it is, is usually</a:t>
            </a:r>
          </a:p>
          <a:p>
            <a:pPr marL="0" indent="0">
              <a:buNone/>
            </a:pPr>
            <a:r>
              <a:rPr lang="en-US" altLang="en-US"/>
              <a:t>combined with post-operative hormonal treatmen</a:t>
            </a:r>
          </a:p>
        </p:txBody>
      </p:sp>
    </p:spTree>
    <p:extLst>
      <p:ext uri="{BB962C8B-B14F-4D97-AF65-F5344CB8AC3E}">
        <p14:creationId xmlns:p14="http://schemas.microsoft.com/office/powerpoint/2010/main" val="537750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1747" y="0"/>
            <a:ext cx="8746292" cy="3760196"/>
          </a:xfrm>
        </p:spPr>
        <p:txBody>
          <a:bodyPr/>
          <a:lstStyle/>
          <a:p>
            <a:pPr marL="0" indent="0">
              <a:buNone/>
            </a:pPr>
            <a:r>
              <a:rPr lang="en-US"/>
              <a:t>3-</a:t>
            </a:r>
            <a:r>
              <a:rPr lang="en-US" altLang="en-US">
                <a:solidFill>
                  <a:schemeClr val="accent1">
                    <a:lumMod val="75000"/>
                  </a:schemeClr>
                </a:solidFill>
              </a:rPr>
              <a:t>Drainage with cauterisation/ablation using CO2 laser</a:t>
            </a:r>
          </a:p>
          <a:p>
            <a:pPr marL="0" indent="0">
              <a:buNone/>
            </a:pPr>
            <a:r>
              <a:rPr lang="en-US" altLang="en-US">
                <a:solidFill>
                  <a:schemeClr val="tx1"/>
                </a:solidFill>
              </a:rPr>
              <a:t>The surgical procedure typically involves opening, draining, and irrigating the cyst, followed by a tissue biopsy. Subsequently, the cyst</a:t>
            </a:r>
          </a:p>
          <a:p>
            <a:pPr marL="0" indent="0">
              <a:buNone/>
            </a:pPr>
            <a:r>
              <a:rPr lang="en-US" altLang="en-US">
                <a:solidFill>
                  <a:schemeClr val="tx1"/>
                </a:solidFill>
              </a:rPr>
              <a:t>wall is everted, and the CO2 fibre laser vaporises the cyst’s inner lining.</a:t>
            </a:r>
          </a:p>
          <a:p>
            <a:pPr marL="0" indent="0">
              <a:buNone/>
            </a:pPr>
            <a:r>
              <a:rPr lang="en-US" altLang="en-US">
                <a:solidFill>
                  <a:schemeClr val="tx1"/>
                </a:solidFill>
              </a:rPr>
              <a:t>*comparing CO2 laser with cystectomy</a:t>
            </a:r>
          </a:p>
          <a:p>
            <a:pPr marL="0" indent="0">
              <a:buNone/>
            </a:pPr>
            <a:r>
              <a:rPr lang="en-US" altLang="en-US">
                <a:solidFill>
                  <a:schemeClr val="tx1"/>
                </a:solidFill>
              </a:rPr>
              <a:t>demonstrated a significant increase in AFC in patients treated</a:t>
            </a:r>
          </a:p>
          <a:p>
            <a:pPr marL="0" indent="0">
              <a:buNone/>
            </a:pPr>
            <a:r>
              <a:rPr lang="en-US" altLang="en-US">
                <a:solidFill>
                  <a:schemeClr val="tx1"/>
                </a:solidFill>
              </a:rPr>
              <a:t>with the CO2 laser, with no observed decrease in serum AMH</a:t>
            </a:r>
          </a:p>
          <a:p>
            <a:pPr marL="0" indent="0">
              <a:buNone/>
            </a:pPr>
            <a:r>
              <a:rPr lang="en-US" altLang="en-US">
                <a:solidFill>
                  <a:schemeClr val="tx1"/>
                </a:solidFill>
              </a:rPr>
              <a:t>levels.</a:t>
            </a:r>
          </a:p>
          <a:p>
            <a:pPr marL="0" indent="0">
              <a:buNone/>
            </a:pPr>
            <a:endParaRPr lang="en-US" altLang="en-US">
              <a:solidFill>
                <a:schemeClr val="tx1"/>
              </a:solidFill>
            </a:endParaRPr>
          </a:p>
          <a:p>
            <a:pPr marL="0" indent="0">
              <a:buNone/>
            </a:pPr>
            <a:r>
              <a:rPr lang="en-US" altLang="en-US">
                <a:solidFill>
                  <a:schemeClr val="tx1"/>
                </a:solidFill>
              </a:rPr>
              <a:t>4-</a:t>
            </a:r>
            <a:r>
              <a:rPr lang="en-US" altLang="en-US">
                <a:solidFill>
                  <a:schemeClr val="accent1">
                    <a:lumMod val="75000"/>
                  </a:schemeClr>
                </a:solidFill>
              </a:rPr>
              <a:t>Drainage with cauterisation/ablation using PlasmaJet</a:t>
            </a:r>
          </a:p>
          <a:p>
            <a:pPr marL="0" indent="0">
              <a:buNone/>
            </a:pPr>
            <a:endParaRPr lang="en-US" altLang="en-US">
              <a:solidFill>
                <a:schemeClr val="accent1">
                  <a:lumMod val="75000"/>
                </a:schemeClr>
              </a:solidFill>
            </a:endParaRPr>
          </a:p>
          <a:p>
            <a:pPr marL="0" indent="0">
              <a:buNone/>
            </a:pPr>
            <a:endParaRPr lang="en-US" altLang="en-US">
              <a:solidFill>
                <a:schemeClr val="accent1">
                  <a:lumMod val="75000"/>
                </a:schemeClr>
              </a:solidFill>
            </a:endParaRPr>
          </a:p>
        </p:txBody>
      </p:sp>
    </p:spTree>
    <p:extLst>
      <p:ext uri="{BB962C8B-B14F-4D97-AF65-F5344CB8AC3E}">
        <p14:creationId xmlns:p14="http://schemas.microsoft.com/office/powerpoint/2010/main" val="366710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Types of Endometriosis</a:t>
            </a:r>
          </a:p>
        </p:txBody>
      </p:sp>
      <p:sp>
        <p:nvSpPr>
          <p:cNvPr id="3" name="Content Placeholder 2"/>
          <p:cNvSpPr>
            <a:spLocks noGrp="1"/>
          </p:cNvSpPr>
          <p:nvPr>
            <p:ph idx="1"/>
          </p:nvPr>
        </p:nvSpPr>
        <p:spPr/>
        <p:txBody>
          <a:bodyPr/>
          <a:lstStyle/>
          <a:p>
            <a:r>
              <a:t>• Peritoneal lesions</a:t>
            </a:r>
          </a:p>
          <a:p>
            <a:r>
              <a:t>• Deep endometriosis</a:t>
            </a:r>
          </a:p>
          <a:p>
            <a:r>
              <a:t>• Ovarian endometriotic cysts (endometriomas)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09" y="1007641"/>
            <a:ext cx="8618219" cy="4547399"/>
          </a:xfrm>
          <a:prstGeom prst="rect">
            <a:avLst/>
          </a:prstGeom>
        </p:spPr>
        <p:txBody>
          <a:bodyPr wrap="square">
            <a:spAutoFit/>
          </a:bodyPr>
          <a:lstStyle/>
          <a:p>
            <a:r>
              <a:rPr lang="en-US" sz="2100" dirty="0"/>
              <a:t>Alcohol </a:t>
            </a:r>
            <a:r>
              <a:rPr lang="en-US" sz="2100" dirty="0" err="1"/>
              <a:t>sclerotherapy</a:t>
            </a:r>
            <a:r>
              <a:rPr lang="en-US" sz="2100" dirty="0"/>
              <a:t> </a:t>
            </a:r>
            <a:r>
              <a:rPr lang="en-US" sz="1350" dirty="0"/>
              <a:t>Cyst drainage can be further combined with a procedure known as </a:t>
            </a:r>
            <a:r>
              <a:rPr lang="en-US" sz="1350" dirty="0" err="1"/>
              <a:t>sclerotherapy</a:t>
            </a:r>
            <a:r>
              <a:rPr lang="en-US" sz="1350" dirty="0"/>
              <a:t>. This technique involves instillation of a </a:t>
            </a:r>
            <a:r>
              <a:rPr lang="en-US" sz="1350" dirty="0" err="1"/>
              <a:t>sclerosing</a:t>
            </a:r>
            <a:r>
              <a:rPr lang="en-US" sz="1350" dirty="0"/>
              <a:t> agent into the cyst cavity following laparoscopic or transvaginal drainage. Methotrexate, tetracycline and ethanol are examples.</a:t>
            </a:r>
          </a:p>
          <a:p>
            <a:endParaRPr lang="en-US" sz="1350" dirty="0"/>
          </a:p>
          <a:p>
            <a:r>
              <a:rPr lang="en-US" sz="1350" dirty="0"/>
              <a:t>The proposed mechanism of action for </a:t>
            </a:r>
            <a:r>
              <a:rPr lang="en-US" sz="1350" dirty="0" err="1"/>
              <a:t>sclerotherapy</a:t>
            </a:r>
            <a:r>
              <a:rPr lang="en-US" sz="1350" dirty="0"/>
              <a:t> involves disruption of he cyst’s epithelial lining, triggering inflammation and subsequent fibrosis, ultimately leading to cyst obliteration.</a:t>
            </a:r>
          </a:p>
          <a:p>
            <a:endParaRPr lang="en-US" sz="1350" dirty="0"/>
          </a:p>
          <a:p>
            <a:r>
              <a:rPr lang="en-US" sz="1350" dirty="0" err="1"/>
              <a:t>endometrioma</a:t>
            </a:r>
            <a:r>
              <a:rPr lang="en-US" sz="1350" dirty="0"/>
              <a:t> recurrence rates following </a:t>
            </a:r>
            <a:r>
              <a:rPr lang="en-US" sz="1350" dirty="0" err="1"/>
              <a:t>sclerotherapy</a:t>
            </a:r>
            <a:r>
              <a:rPr lang="en-US" sz="1350" dirty="0"/>
              <a:t>, ranging from 0% to 62.5%, and highlighted a higher risk of recurrence in women treated with ethanol lavage compared with those undergoing ethanol retention.</a:t>
            </a:r>
          </a:p>
          <a:p>
            <a:endParaRPr lang="en-US" sz="1350" dirty="0"/>
          </a:p>
          <a:p>
            <a:r>
              <a:rPr lang="en-US" sz="1350" dirty="0"/>
              <a:t>the concentration and duration of ethanol washing and retention vary, the most common formulation is sterile 100 % pure ethanol, dispensed from a 10-ml vial. The volume of ethanol </a:t>
            </a:r>
            <a:r>
              <a:rPr lang="en-US" sz="1350" dirty="0" err="1"/>
              <a:t>utilised</a:t>
            </a:r>
            <a:r>
              <a:rPr lang="en-US" sz="1350" dirty="0"/>
              <a:t> should correspond to two-thirds of the aspirated </a:t>
            </a:r>
            <a:r>
              <a:rPr lang="en-US" sz="1350" dirty="0" err="1"/>
              <a:t>endometrioma</a:t>
            </a:r>
            <a:r>
              <a:rPr lang="en-US" sz="1350" dirty="0"/>
              <a:t> content, excluding any serum lavages. The total volume employed should ideally not exceed 100 ml. The instilled ethanol remains within the cyst cavity for a period of approximately 15 minutes before subsequent evacuation The cavity is then thoroughly irrigated with saline solution until complete dryness is achieved.</a:t>
            </a:r>
          </a:p>
          <a:p>
            <a:endParaRPr lang="en-US" sz="1350" dirty="0"/>
          </a:p>
          <a:p>
            <a:r>
              <a:rPr lang="en-US" sz="1350" dirty="0"/>
              <a:t>*no significant difference was observed in the number of oocytes retrieved or clinical pregnancy rates when comparing </a:t>
            </a:r>
            <a:r>
              <a:rPr lang="en-US" sz="1350" dirty="0" err="1"/>
              <a:t>sclerotherapy</a:t>
            </a:r>
            <a:r>
              <a:rPr lang="en-US" sz="1350" dirty="0"/>
              <a:t> with no treatment.</a:t>
            </a:r>
          </a:p>
          <a:p>
            <a:endParaRPr lang="en-US" sz="1350" dirty="0"/>
          </a:p>
          <a:p>
            <a:endParaRPr lang="en-US" sz="1350" dirty="0"/>
          </a:p>
          <a:p>
            <a:endParaRPr lang="en-US" sz="1350" dirty="0"/>
          </a:p>
        </p:txBody>
      </p:sp>
    </p:spTree>
    <p:extLst>
      <p:ext uri="{BB962C8B-B14F-4D97-AF65-F5344CB8AC3E}">
        <p14:creationId xmlns:p14="http://schemas.microsoft.com/office/powerpoint/2010/main" val="1753037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85" y="929020"/>
            <a:ext cx="2451094" cy="2093399"/>
          </a:xfrm>
          <a:prstGeom prst="rect">
            <a:avLst/>
          </a:prstGeom>
        </p:spPr>
      </p:pic>
      <p:sp>
        <p:nvSpPr>
          <p:cNvPr id="5" name="TextBox 4"/>
          <p:cNvSpPr txBox="1"/>
          <p:nvPr/>
        </p:nvSpPr>
        <p:spPr>
          <a:xfrm>
            <a:off x="106218" y="3130188"/>
            <a:ext cx="2655026" cy="507831"/>
          </a:xfrm>
          <a:prstGeom prst="rect">
            <a:avLst/>
          </a:prstGeom>
          <a:noFill/>
        </p:spPr>
        <p:txBody>
          <a:bodyPr wrap="square" rtlCol="0">
            <a:spAutoFit/>
          </a:bodyPr>
          <a:lstStyle/>
          <a:p>
            <a:r>
              <a:rPr lang="en-US" sz="1350" dirty="0"/>
              <a:t>A small incision is made in ovary surface to reach cystic cavity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244" y="929606"/>
            <a:ext cx="2690759" cy="2092813"/>
          </a:xfrm>
          <a:prstGeom prst="rect">
            <a:avLst/>
          </a:prstGeom>
        </p:spPr>
      </p:pic>
      <p:sp>
        <p:nvSpPr>
          <p:cNvPr id="7" name="TextBox 6"/>
          <p:cNvSpPr txBox="1"/>
          <p:nvPr/>
        </p:nvSpPr>
        <p:spPr>
          <a:xfrm>
            <a:off x="2664717" y="3125080"/>
            <a:ext cx="2650774" cy="507831"/>
          </a:xfrm>
          <a:prstGeom prst="rect">
            <a:avLst/>
          </a:prstGeom>
          <a:noFill/>
        </p:spPr>
        <p:txBody>
          <a:bodyPr wrap="square" rtlCol="0">
            <a:spAutoFit/>
          </a:bodyPr>
          <a:lstStyle/>
          <a:p>
            <a:r>
              <a:rPr lang="en-US" sz="1350" dirty="0"/>
              <a:t>Clean the cyst content by normal saline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968" y="951040"/>
            <a:ext cx="2390448" cy="2071379"/>
          </a:xfrm>
          <a:prstGeom prst="rect">
            <a:avLst/>
          </a:prstGeom>
        </p:spPr>
      </p:pic>
      <p:sp>
        <p:nvSpPr>
          <p:cNvPr id="10" name="TextBox 9"/>
          <p:cNvSpPr txBox="1"/>
          <p:nvPr/>
        </p:nvSpPr>
        <p:spPr>
          <a:xfrm>
            <a:off x="5553969" y="3130187"/>
            <a:ext cx="2744212" cy="715581"/>
          </a:xfrm>
          <a:prstGeom prst="rect">
            <a:avLst/>
          </a:prstGeom>
          <a:noFill/>
        </p:spPr>
        <p:txBody>
          <a:bodyPr wrap="square" rtlCol="0">
            <a:spAutoFit/>
          </a:bodyPr>
          <a:lstStyle/>
          <a:p>
            <a:r>
              <a:rPr lang="en-US" sz="1350" dirty="0"/>
              <a:t>A 3 ways French catheter inserted in the cyst then fill the balloon to keep it in </a:t>
            </a:r>
            <a:r>
              <a:rPr lang="en-US" sz="1350" dirty="0" err="1"/>
              <a:t>position.A</a:t>
            </a:r>
            <a:r>
              <a:rPr lang="en-US" sz="1350" dirty="0"/>
              <a:t> 96% alcohol injected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18" y="3614936"/>
            <a:ext cx="2513075" cy="1796934"/>
          </a:xfrm>
          <a:prstGeom prst="rect">
            <a:avLst/>
          </a:prstGeom>
        </p:spPr>
      </p:pic>
      <p:sp>
        <p:nvSpPr>
          <p:cNvPr id="12" name="TextBox 11"/>
          <p:cNvSpPr txBox="1"/>
          <p:nvPr/>
        </p:nvSpPr>
        <p:spPr>
          <a:xfrm>
            <a:off x="106218" y="5442313"/>
            <a:ext cx="2431243" cy="507831"/>
          </a:xfrm>
          <a:prstGeom prst="rect">
            <a:avLst/>
          </a:prstGeom>
          <a:noFill/>
        </p:spPr>
        <p:txBody>
          <a:bodyPr wrap="square" rtlCol="0">
            <a:spAutoFit/>
          </a:bodyPr>
          <a:lstStyle/>
          <a:p>
            <a:r>
              <a:rPr lang="en-US" sz="1350" dirty="0"/>
              <a:t>Then further irrigation with normal saline</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4717" y="3572426"/>
            <a:ext cx="2263246" cy="1881954"/>
          </a:xfrm>
          <a:prstGeom prst="rect">
            <a:avLst/>
          </a:prstGeom>
        </p:spPr>
      </p:pic>
      <p:sp>
        <p:nvSpPr>
          <p:cNvPr id="14" name="TextBox 13"/>
          <p:cNvSpPr txBox="1"/>
          <p:nvPr/>
        </p:nvSpPr>
        <p:spPr>
          <a:xfrm>
            <a:off x="2619293" y="5546188"/>
            <a:ext cx="2126086" cy="507831"/>
          </a:xfrm>
          <a:prstGeom prst="rect">
            <a:avLst/>
          </a:prstGeom>
          <a:noFill/>
        </p:spPr>
        <p:txBody>
          <a:bodyPr wrap="square" rtlCol="0">
            <a:spAutoFit/>
          </a:bodyPr>
          <a:lstStyle/>
          <a:p>
            <a:r>
              <a:rPr lang="en-US" sz="1350" dirty="0"/>
              <a:t>Clean the pelvic cavity with saline from spilled alcohol</a:t>
            </a:r>
          </a:p>
        </p:txBody>
      </p:sp>
      <p:sp>
        <p:nvSpPr>
          <p:cNvPr id="15" name="TextBox 14"/>
          <p:cNvSpPr txBox="1"/>
          <p:nvPr/>
        </p:nvSpPr>
        <p:spPr>
          <a:xfrm>
            <a:off x="5629000" y="3930454"/>
            <a:ext cx="3119849" cy="300082"/>
          </a:xfrm>
          <a:prstGeom prst="rect">
            <a:avLst/>
          </a:prstGeom>
          <a:noFill/>
        </p:spPr>
        <p:txBody>
          <a:bodyPr wrap="square" rtlCol="0">
            <a:spAutoFit/>
          </a:bodyPr>
          <a:lstStyle/>
          <a:p>
            <a:r>
              <a:rPr lang="en-US" sz="1350" dirty="0"/>
              <a:t>*The alcohol kept for 15 min</a:t>
            </a:r>
          </a:p>
        </p:txBody>
      </p:sp>
      <p:sp>
        <p:nvSpPr>
          <p:cNvPr id="16" name="TextBox 15"/>
          <p:cNvSpPr txBox="1"/>
          <p:nvPr/>
        </p:nvSpPr>
        <p:spPr>
          <a:xfrm>
            <a:off x="5652952" y="4513403"/>
            <a:ext cx="2772591" cy="507831"/>
          </a:xfrm>
          <a:prstGeom prst="rect">
            <a:avLst/>
          </a:prstGeom>
          <a:noFill/>
        </p:spPr>
        <p:txBody>
          <a:bodyPr wrap="square" rtlCol="0">
            <a:spAutoFit/>
          </a:bodyPr>
          <a:lstStyle/>
          <a:p>
            <a:r>
              <a:rPr lang="en-US" sz="1350" dirty="0"/>
              <a:t>*The final step to deflate the balloon and mobilize the ovary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ansvaginal ethanol sclerotherapy for an endometrioma in 10 step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1638" y="2226469"/>
            <a:ext cx="5801916" cy="3263504"/>
          </a:xfrm>
        </p:spPr>
      </p:pic>
    </p:spTree>
    <p:extLst>
      <p:ext uri="{BB962C8B-B14F-4D97-AF65-F5344CB8AC3E}">
        <p14:creationId xmlns:p14="http://schemas.microsoft.com/office/powerpoint/2010/main" val="957469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77" y="-346138"/>
            <a:ext cx="8229600" cy="1143000"/>
          </a:xfrm>
        </p:spPr>
        <p:txBody>
          <a:bodyPr/>
          <a:lstStyle/>
          <a:p>
            <a:r>
              <a:rPr lang="en-US" dirty="0"/>
              <a:t>Combined approach</a:t>
            </a:r>
          </a:p>
        </p:txBody>
      </p:sp>
      <p:sp>
        <p:nvSpPr>
          <p:cNvPr id="3" name="Content Placeholder 2"/>
          <p:cNvSpPr>
            <a:spLocks noGrp="1"/>
          </p:cNvSpPr>
          <p:nvPr>
            <p:ph idx="1"/>
          </p:nvPr>
        </p:nvSpPr>
        <p:spPr>
          <a:xfrm>
            <a:off x="223119" y="1220196"/>
            <a:ext cx="8229600" cy="5176511"/>
          </a:xfrm>
        </p:spPr>
        <p:txBody>
          <a:bodyPr>
            <a:normAutofit fontScale="85000" lnSpcReduction="20000"/>
          </a:bodyPr>
          <a:lstStyle/>
          <a:p>
            <a:r>
              <a:rPr lang="en-US" dirty="0"/>
              <a:t>three-stage surgical strategy for </a:t>
            </a:r>
            <a:r>
              <a:rPr lang="en-US" dirty="0" err="1"/>
              <a:t>endometrioma</a:t>
            </a:r>
            <a:r>
              <a:rPr lang="en-US" dirty="0"/>
              <a:t> management with the objective of </a:t>
            </a:r>
            <a:r>
              <a:rPr lang="en-US" dirty="0" err="1"/>
              <a:t>minimising</a:t>
            </a:r>
            <a:r>
              <a:rPr lang="en-US" dirty="0"/>
              <a:t> ovarian tissue damage. This approach involves a first laparoscopy limited to cyst content drainage, irrigation and cyst wall biopsy. Subsequently, a gonadotrophin-releasing hormone (</a:t>
            </a:r>
            <a:r>
              <a:rPr lang="en-US" dirty="0" err="1"/>
              <a:t>GnRH</a:t>
            </a:r>
            <a:r>
              <a:rPr lang="en-US" dirty="0"/>
              <a:t>) agonist is administered for a 3-month period to achieve a reduction in cyst diameter, diminish stromal </a:t>
            </a:r>
            <a:r>
              <a:rPr lang="en-US" dirty="0" err="1"/>
              <a:t>vascularisation</a:t>
            </a:r>
            <a:r>
              <a:rPr lang="en-US" dirty="0"/>
              <a:t> and decrease the mitotic activity of </a:t>
            </a:r>
            <a:r>
              <a:rPr lang="en-US" dirty="0" err="1"/>
              <a:t>endometriotic</a:t>
            </a:r>
            <a:r>
              <a:rPr lang="en-US" dirty="0"/>
              <a:t> glands. After a 12-week interval, a second laparoscopy is performed to </a:t>
            </a:r>
            <a:r>
              <a:rPr lang="en-US" dirty="0" err="1"/>
              <a:t>vaporise</a:t>
            </a:r>
            <a:r>
              <a:rPr lang="en-US" dirty="0"/>
              <a:t> the inner cyst wall using a CO2 laser.</a:t>
            </a:r>
          </a:p>
          <a:p>
            <a:r>
              <a:rPr lang="en-US" dirty="0"/>
              <a:t>. *it demonstrated a significantly higher AFC in patients undergoing the three-step procedure than single </a:t>
            </a:r>
            <a:r>
              <a:rPr lang="en-US" dirty="0" err="1"/>
              <a:t>laproscopic</a:t>
            </a:r>
            <a:r>
              <a:rPr lang="en-US" dirty="0"/>
              <a:t> cystectomy</a:t>
            </a:r>
          </a:p>
        </p:txBody>
      </p:sp>
    </p:spTree>
    <p:extLst>
      <p:ext uri="{BB962C8B-B14F-4D97-AF65-F5344CB8AC3E}">
        <p14:creationId xmlns:p14="http://schemas.microsoft.com/office/powerpoint/2010/main" val="440302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402" y="1021419"/>
            <a:ext cx="7886700" cy="4656227"/>
          </a:xfrm>
        </p:spPr>
        <p:txBody>
          <a:bodyPr>
            <a:normAutofit fontScale="70000" lnSpcReduction="20000"/>
          </a:bodyPr>
          <a:lstStyle/>
          <a:p>
            <a:r>
              <a:rPr lang="en-US" dirty="0"/>
              <a:t>However, this approach necessitates two separate surgical procedures and a treatment duration exceeding 12 weeks, which may present a significant burden for patients of reproductive age owing to the resultant delay in conception attempts.</a:t>
            </a:r>
          </a:p>
          <a:p>
            <a:r>
              <a:rPr lang="en-US" dirty="0"/>
              <a:t>Another technique, proposed by the same group, that prevents the need for repeated surgery is the combined </a:t>
            </a:r>
            <a:r>
              <a:rPr lang="en-US" dirty="0" err="1"/>
              <a:t>excisional</a:t>
            </a:r>
            <a:r>
              <a:rPr lang="en-US" dirty="0"/>
              <a:t> (cystectomy) and ablative technique. In this procedure, a partial cystectomy is initially </a:t>
            </a:r>
            <a:r>
              <a:rPr lang="en-US" dirty="0" err="1"/>
              <a:t>performed,then</a:t>
            </a:r>
            <a:r>
              <a:rPr lang="en-US" dirty="0"/>
              <a:t> the rest of the cyst wall is </a:t>
            </a:r>
            <a:r>
              <a:rPr lang="en-US" dirty="0" err="1"/>
              <a:t>vaporised</a:t>
            </a:r>
            <a:r>
              <a:rPr lang="en-US" dirty="0"/>
              <a:t> using CO2 laser. The results indicate high spontaneous pregnancy rates (40% after 8 months) and low recurrence rates (less than 2%)</a:t>
            </a:r>
          </a:p>
        </p:txBody>
      </p:sp>
    </p:spTree>
    <p:extLst>
      <p:ext uri="{BB962C8B-B14F-4D97-AF65-F5344CB8AC3E}">
        <p14:creationId xmlns:p14="http://schemas.microsoft.com/office/powerpoint/2010/main" val="845663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686276"/>
          </a:xfrm>
        </p:spPr>
        <p:txBody>
          <a:bodyPr/>
          <a:lstStyle/>
          <a:p>
            <a:r>
              <a:rPr lang="en-US" dirty="0"/>
              <a:t>Oophorectomy</a:t>
            </a:r>
          </a:p>
        </p:txBody>
      </p:sp>
      <p:sp>
        <p:nvSpPr>
          <p:cNvPr id="3" name="Content Placeholder 2"/>
          <p:cNvSpPr>
            <a:spLocks noGrp="1"/>
          </p:cNvSpPr>
          <p:nvPr>
            <p:ph idx="1"/>
          </p:nvPr>
        </p:nvSpPr>
        <p:spPr>
          <a:xfrm>
            <a:off x="413113" y="1738993"/>
            <a:ext cx="7886700" cy="3672602"/>
          </a:xfrm>
        </p:spPr>
        <p:txBody>
          <a:bodyPr/>
          <a:lstStyle/>
          <a:p>
            <a:r>
              <a:rPr lang="en-US" dirty="0"/>
              <a:t>When to plan for oophorectomy:</a:t>
            </a:r>
          </a:p>
          <a:p>
            <a:r>
              <a:rPr lang="en-US" dirty="0"/>
              <a:t>1-atypical appearances on imaging</a:t>
            </a:r>
          </a:p>
          <a:p>
            <a:r>
              <a:rPr lang="en-US" dirty="0"/>
              <a:t>2-recurrent </a:t>
            </a:r>
            <a:r>
              <a:rPr lang="en-US" dirty="0" err="1"/>
              <a:t>endometriomas</a:t>
            </a:r>
            <a:endParaRPr lang="en-US" dirty="0"/>
          </a:p>
          <a:p>
            <a:r>
              <a:rPr lang="en-US" dirty="0"/>
              <a:t>3-there are no further fertility plans</a:t>
            </a:r>
          </a:p>
          <a:p>
            <a:r>
              <a:rPr lang="en-US" dirty="0"/>
              <a:t>There are no data on its impact on pain improvement compared with conservative surgery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Haemostatic</a:t>
            </a:r>
            <a:r>
              <a:rPr lang="en-US" dirty="0"/>
              <a:t> techniques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043396"/>
            <a:ext cx="3556363" cy="4771209"/>
          </a:xfrm>
          <a:prstGeom prst="rect">
            <a:avLst/>
          </a:prstGeom>
        </p:spPr>
      </p:pic>
      <p:sp>
        <p:nvSpPr>
          <p:cNvPr id="5" name="TextBox 4"/>
          <p:cNvSpPr txBox="1"/>
          <p:nvPr/>
        </p:nvSpPr>
        <p:spPr>
          <a:xfrm>
            <a:off x="254726" y="1974125"/>
            <a:ext cx="4800600" cy="923330"/>
          </a:xfrm>
          <a:prstGeom prst="rect">
            <a:avLst/>
          </a:prstGeom>
          <a:noFill/>
        </p:spPr>
        <p:txBody>
          <a:bodyPr wrap="square" rtlCol="0">
            <a:spAutoFit/>
          </a:bodyPr>
          <a:lstStyle/>
          <a:p>
            <a:r>
              <a:rPr lang="en-US" sz="1350"/>
              <a:t>Following cystectomy, haemostasis can be achieved using diathermy, suturing or a haemostatic matrix. A recent systematic review of 10 RCTs reported that non-thermal techniques were more preservative to ovarian function</a:t>
            </a:r>
            <a:endParaRPr lang="en-US" sz="1350" dirty="0"/>
          </a:p>
        </p:txBody>
      </p:sp>
      <p:sp>
        <p:nvSpPr>
          <p:cNvPr id="6" name="TextBox 5"/>
          <p:cNvSpPr txBox="1"/>
          <p:nvPr/>
        </p:nvSpPr>
        <p:spPr>
          <a:xfrm>
            <a:off x="274320" y="3071404"/>
            <a:ext cx="4790803" cy="715581"/>
          </a:xfrm>
          <a:prstGeom prst="rect">
            <a:avLst/>
          </a:prstGeom>
          <a:noFill/>
        </p:spPr>
        <p:txBody>
          <a:bodyPr wrap="square" rtlCol="0">
            <a:spAutoFit/>
          </a:bodyPr>
          <a:lstStyle/>
          <a:p>
            <a:r>
              <a:rPr lang="en-US" sz="1350"/>
              <a:t>. More specifically, it highlighted that laparoscopic suturing was superior to bipolar coagulation when comparing both AMH and AFC, with the use of haemostatic matrix ranking second.71</a:t>
            </a:r>
            <a:endParaRPr lang="en-US" sz="1350" dirty="0"/>
          </a:p>
        </p:txBody>
      </p:sp>
      <p:sp>
        <p:nvSpPr>
          <p:cNvPr id="7" name="TextBox 6"/>
          <p:cNvSpPr txBox="1"/>
          <p:nvPr/>
        </p:nvSpPr>
        <p:spPr>
          <a:xfrm>
            <a:off x="391886" y="3992335"/>
            <a:ext cx="4418512" cy="1338828"/>
          </a:xfrm>
          <a:prstGeom prst="rect">
            <a:avLst/>
          </a:prstGeom>
          <a:noFill/>
        </p:spPr>
        <p:txBody>
          <a:bodyPr wrap="square" rtlCol="0">
            <a:spAutoFit/>
          </a:bodyPr>
          <a:lstStyle/>
          <a:p>
            <a:r>
              <a:rPr lang="en-US" sz="1350"/>
              <a:t>continuous stitch using predominantly a monofilament suture with a starting and finishing knot, although in one included RCT with a small number of patients and short follow-up, a barbed monofilament suture was used with no significant changes in post-operative AMH levels compared with normal sutures</a:t>
            </a:r>
            <a:endParaRPr lang="en-US" sz="1350" dirty="0"/>
          </a:p>
        </p:txBody>
      </p:sp>
    </p:spTree>
    <p:extLst>
      <p:ext uri="{BB962C8B-B14F-4D97-AF65-F5344CB8AC3E}">
        <p14:creationId xmlns:p14="http://schemas.microsoft.com/office/powerpoint/2010/main" val="3691526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286750" cy="4690110"/>
          </a:xfrm>
        </p:spPr>
        <p:txBody>
          <a:bodyPr>
            <a:noAutofit/>
          </a:bodyPr>
          <a:lstStyle/>
          <a:p>
            <a:r>
              <a:rPr lang="en-US" altLang="en-US" sz="1275"/>
              <a:t>1. Bipolar Coagulation:</a:t>
            </a:r>
          </a:p>
          <a:p>
            <a:pPr marL="0" indent="0">
              <a:buNone/>
            </a:pPr>
            <a:r>
              <a:rPr lang="en-US" altLang="en-US" sz="1275"/>
              <a:t> This technique uses electric current to coagulate tissue, controlling bleeding. However, it can damage ovarian tissue and reduce ovarian reserve, especially in extensive lesions. Its ease of use and cost-effectiveness makes it popular.</a:t>
            </a:r>
          </a:p>
          <a:p>
            <a:r>
              <a:rPr lang="en-US" altLang="en-US" sz="1275"/>
              <a:t>2. Ultrasound Scalpels</a:t>
            </a:r>
          </a:p>
          <a:p>
            <a:r>
              <a:rPr lang="en-US" altLang="en-US" sz="1275"/>
              <a:t> This method employs ultrasound waves to cut and coagulate tissue simultaneously. While it allows for precise haemostasis, similar to bipolar coagulation, it also risks damaging ovarian reserve. Equipment costs can be high.</a:t>
            </a:r>
          </a:p>
          <a:p>
            <a:r>
              <a:rPr lang="en-US" altLang="en-US" sz="1275"/>
              <a:t>3. Haemostatic Agents (e.g., Floseal®)</a:t>
            </a:r>
          </a:p>
          <a:p>
            <a:pPr marL="0" indent="0">
              <a:buNone/>
            </a:pPr>
            <a:r>
              <a:rPr lang="en-US" altLang="en-US" sz="1275"/>
              <a:t> Gelatin-thrombin sealants help control bleeding by forming a gel-like matrix. They can trigger allergic reactions in some patients and may lead to infections. However, they often lead to better postoperative ovarian function than electrocautery methods.</a:t>
            </a:r>
          </a:p>
          <a:p>
            <a:r>
              <a:rPr lang="en-US" altLang="en-US" sz="1275"/>
              <a:t>4. Oxidized Regenerated Cellulose (e.g., Surgicel®)</a:t>
            </a:r>
          </a:p>
          <a:p>
            <a:pPr marL="0" indent="0">
              <a:buNone/>
            </a:pPr>
            <a:r>
              <a:rPr lang="en-US" altLang="en-US" sz="1275"/>
              <a:t>This material promotes blood clotting and can be applied directly to bleeding sites. There's a minor risk of inflammatory reaction. It may improve ovarian reserve and increase pregnancy rates due to enhanced healing characteristics.</a:t>
            </a:r>
          </a:p>
          <a:p>
            <a:r>
              <a:rPr lang="en-US" altLang="en-US" sz="1275"/>
              <a:t>5. Polysaccharide Haemostatic Powder (e.g., Perclot®)</a:t>
            </a:r>
          </a:p>
          <a:p>
            <a:pPr marL="0" indent="0">
              <a:buNone/>
            </a:pPr>
            <a:r>
              <a:rPr lang="en-US" altLang="en-US" sz="1275"/>
              <a:t> This powdered agent promotes clot formation and can be easily applied. While it simplifies the process, recent studies haven't shown significant advantages over traditional methods in RCTs.</a:t>
            </a:r>
          </a:p>
          <a:p>
            <a:pPr marL="0" indent="0">
              <a:buNone/>
            </a:pPr>
            <a:endParaRPr lang="en-US" altLang="en-US" sz="1275"/>
          </a:p>
          <a:p>
            <a:pPr marL="0" indent="0">
              <a:buNone/>
            </a:pPr>
            <a:r>
              <a:rPr lang="en-US" altLang="en-US" sz="1275"/>
              <a:t>6.suturing: directly stitching the tissue to control bleeding.it help preserve ovarian reserve but may increase the risk of adhesions</a:t>
            </a:r>
          </a:p>
          <a:p>
            <a:pPr marL="0" indent="0">
              <a:buNone/>
            </a:pPr>
            <a:r>
              <a:rPr lang="en-US" altLang="en-US" sz="1275"/>
              <a:t>7.barbed monofilament sutre: facilitate tension free clouser without the need  of kont and reduce poeration time</a:t>
            </a:r>
          </a:p>
          <a:p>
            <a:pPr marL="0" indent="0">
              <a:buNone/>
            </a:pPr>
            <a:endParaRPr lang="en-US" altLang="en-US" sz="600"/>
          </a:p>
        </p:txBody>
      </p:sp>
    </p:spTree>
    <p:extLst>
      <p:ext uri="{BB962C8B-B14F-4D97-AF65-F5344CB8AC3E}">
        <p14:creationId xmlns:p14="http://schemas.microsoft.com/office/powerpoint/2010/main" val="3514363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taken into consideration:</a:t>
            </a:r>
          </a:p>
        </p:txBody>
      </p:sp>
      <p:sp>
        <p:nvSpPr>
          <p:cNvPr id="3" name="Content Placeholder 2"/>
          <p:cNvSpPr>
            <a:spLocks noGrp="1"/>
          </p:cNvSpPr>
          <p:nvPr>
            <p:ph idx="1"/>
          </p:nvPr>
        </p:nvSpPr>
        <p:spPr/>
        <p:txBody>
          <a:bodyPr/>
          <a:lstStyle/>
          <a:p>
            <a:r>
              <a:rPr lang="en-US" dirty="0"/>
              <a:t>Pre-operative counselling and choosing of the most appropriate surgical technique</a:t>
            </a:r>
          </a:p>
          <a:p>
            <a:r>
              <a:rPr lang="en-US" dirty="0"/>
              <a:t>A  well trained surgeon to recognize areas of excessive fibrosis and exercise caution around the </a:t>
            </a:r>
            <a:r>
              <a:rPr lang="en-US" dirty="0" err="1"/>
              <a:t>hilus</a:t>
            </a:r>
            <a:endParaRPr lang="en-US" dirty="0"/>
          </a:p>
          <a:p>
            <a:r>
              <a:rPr lang="en-US" dirty="0"/>
              <a:t>Awareness how to use different types of </a:t>
            </a:r>
            <a:r>
              <a:rPr lang="en-US" dirty="0" err="1"/>
              <a:t>dithermy</a:t>
            </a:r>
            <a:endParaRPr lang="en-US" dirty="0"/>
          </a:p>
          <a:p>
            <a:r>
              <a:rPr lang="en-US" dirty="0"/>
              <a:t>Improve fertility </a:t>
            </a:r>
          </a:p>
          <a:p>
            <a:endParaRPr lang="en-US" dirty="0"/>
          </a:p>
        </p:txBody>
      </p:sp>
    </p:spTree>
    <p:extLst>
      <p:ext uri="{BB962C8B-B14F-4D97-AF65-F5344CB8AC3E}">
        <p14:creationId xmlns:p14="http://schemas.microsoft.com/office/powerpoint/2010/main" val="3064236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BEF3-9B22-991F-83A3-8D64B06707AE}"/>
              </a:ext>
            </a:extLst>
          </p:cNvPr>
          <p:cNvSpPr>
            <a:spLocks noGrp="1"/>
          </p:cNvSpPr>
          <p:nvPr>
            <p:ph type="title"/>
          </p:nvPr>
        </p:nvSpPr>
        <p:spPr/>
        <p:txBody>
          <a:bodyPr/>
          <a:lstStyle/>
          <a:p>
            <a:endParaRPr lang="en-JO"/>
          </a:p>
        </p:txBody>
      </p:sp>
      <p:pic>
        <p:nvPicPr>
          <p:cNvPr id="4" name="Content Placeholder 3">
            <a:extLst>
              <a:ext uri="{FF2B5EF4-FFF2-40B4-BE49-F238E27FC236}">
                <a16:creationId xmlns:a16="http://schemas.microsoft.com/office/drawing/2014/main" id="{1D3BF63B-0B7D-B3CD-C20D-ADB50B09BDAE}"/>
              </a:ext>
            </a:extLst>
          </p:cNvPr>
          <p:cNvPicPr>
            <a:picLocks noGrp="1" noChangeAspect="1"/>
          </p:cNvPicPr>
          <p:nvPr>
            <p:ph idx="1"/>
          </p:nvPr>
        </p:nvPicPr>
        <p:blipFill>
          <a:blip r:embed="rId2"/>
          <a:stretch>
            <a:fillRect/>
          </a:stretch>
        </p:blipFill>
        <p:spPr>
          <a:xfrm>
            <a:off x="139451" y="274638"/>
            <a:ext cx="8865098" cy="6583362"/>
          </a:xfrm>
        </p:spPr>
      </p:pic>
    </p:spTree>
    <p:extLst>
      <p:ext uri="{BB962C8B-B14F-4D97-AF65-F5344CB8AC3E}">
        <p14:creationId xmlns:p14="http://schemas.microsoft.com/office/powerpoint/2010/main" val="39147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Surgical Management Goals</a:t>
            </a:r>
          </a:p>
        </p:txBody>
      </p:sp>
      <p:sp>
        <p:nvSpPr>
          <p:cNvPr id="3" name="Content Placeholder 2"/>
          <p:cNvSpPr>
            <a:spLocks noGrp="1"/>
          </p:cNvSpPr>
          <p:nvPr>
            <p:ph idx="1"/>
          </p:nvPr>
        </p:nvSpPr>
        <p:spPr/>
        <p:txBody>
          <a:bodyPr/>
          <a:lstStyle/>
          <a:p>
            <a:r>
              <a:rPr dirty="0"/>
              <a:t>• Pain relief</a:t>
            </a:r>
          </a:p>
          <a:p>
            <a:r>
              <a:rPr dirty="0"/>
              <a:t>• Improve natural fertility</a:t>
            </a:r>
          </a:p>
          <a:p>
            <a:r>
              <a:rPr dirty="0">
                <a:solidFill>
                  <a:schemeClr val="accent2"/>
                </a:solidFill>
              </a:rPr>
              <a:t>• </a:t>
            </a:r>
            <a:r>
              <a:rPr lang="en-US" dirty="0">
                <a:solidFill>
                  <a:schemeClr val="accent2"/>
                </a:solidFill>
              </a:rPr>
              <a:t>have a detrimental effect on</a:t>
            </a:r>
            <a:r>
              <a:rPr dirty="0">
                <a:solidFill>
                  <a:schemeClr val="accent2"/>
                </a:solidFill>
              </a:rPr>
              <a:t> ovarian reserve</a:t>
            </a:r>
            <a:endParaRPr lang="en-US" dirty="0">
              <a:solidFill>
                <a:schemeClr val="accent2"/>
              </a:solidFill>
            </a:endParaRPr>
          </a:p>
          <a:p>
            <a:r>
              <a:rPr lang="en-US" b="1" dirty="0">
                <a:solidFill>
                  <a:schemeClr val="accent2"/>
                </a:solidFill>
              </a:rPr>
              <a:t> associated with significant recurrence</a:t>
            </a:r>
            <a:r>
              <a:rPr lang="en-US" dirty="0"/>
              <a:t> </a:t>
            </a:r>
            <a:endParaRPr lang="ar-SA" dirty="0"/>
          </a:p>
          <a:p>
            <a:r>
              <a:rPr lang="en-US" dirty="0"/>
              <a:t>So —&gt;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Shared Decision-Making</a:t>
            </a:r>
          </a:p>
        </p:txBody>
      </p:sp>
      <p:sp>
        <p:nvSpPr>
          <p:cNvPr id="3" name="Content Placeholder 2"/>
          <p:cNvSpPr>
            <a:spLocks noGrp="1"/>
          </p:cNvSpPr>
          <p:nvPr>
            <p:ph idx="1"/>
          </p:nvPr>
        </p:nvSpPr>
        <p:spPr/>
        <p:txBody>
          <a:bodyPr/>
          <a:lstStyle/>
          <a:p>
            <a:endParaRPr lang="en-US" dirty="0"/>
          </a:p>
          <a:p>
            <a:r>
              <a:rPr dirty="0"/>
              <a:t>Tailor treatment to patient’s</a:t>
            </a:r>
            <a:r>
              <a:rPr lang="en-US" dirty="0"/>
              <a:t> history ,</a:t>
            </a:r>
            <a:r>
              <a:rPr dirty="0"/>
              <a:t> symptoms and fertility plans</a:t>
            </a:r>
          </a:p>
          <a:p>
            <a:r>
              <a:rPr dirty="0"/>
              <a:t>• Use tests like AMH and AFC to guide decisions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Patient Categories - Overview</a:t>
            </a:r>
          </a:p>
        </p:txBody>
      </p:sp>
      <p:sp>
        <p:nvSpPr>
          <p:cNvPr id="3" name="Content Placeholder 2"/>
          <p:cNvSpPr>
            <a:spLocks noGrp="1"/>
          </p:cNvSpPr>
          <p:nvPr>
            <p:ph idx="1"/>
          </p:nvPr>
        </p:nvSpPr>
        <p:spPr/>
        <p:txBody>
          <a:bodyPr/>
          <a:lstStyle/>
          <a:p>
            <a:r>
              <a:t>6 categories based on symptoms and fertility goals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Category 1</a:t>
            </a:r>
          </a:p>
        </p:txBody>
      </p:sp>
      <p:sp>
        <p:nvSpPr>
          <p:cNvPr id="3" name="Content Placeholder 2"/>
          <p:cNvSpPr>
            <a:spLocks noGrp="1"/>
          </p:cNvSpPr>
          <p:nvPr>
            <p:ph idx="1"/>
          </p:nvPr>
        </p:nvSpPr>
        <p:spPr/>
        <p:txBody>
          <a:bodyPr/>
          <a:lstStyle/>
          <a:p>
            <a:r>
              <a:rPr b="1" dirty="0">
                <a:solidFill>
                  <a:srgbClr val="FF0000"/>
                </a:solidFill>
              </a:rPr>
              <a:t>Symptomatic with infertility</a:t>
            </a:r>
          </a:p>
          <a:p>
            <a:r>
              <a:rPr dirty="0"/>
              <a:t>• </a:t>
            </a:r>
            <a:r>
              <a:rPr lang="en-US" dirty="0"/>
              <a:t>The best</a:t>
            </a:r>
            <a:r>
              <a:rPr dirty="0"/>
              <a:t> benefit </a:t>
            </a:r>
            <a:r>
              <a:rPr lang="en-US" dirty="0"/>
              <a:t>is from</a:t>
            </a:r>
            <a:r>
              <a:rPr dirty="0"/>
              <a:t> surgery</a:t>
            </a:r>
          </a:p>
          <a:p>
            <a:r>
              <a:rPr dirty="0"/>
              <a:t>• Aim: restore</a:t>
            </a:r>
            <a:r>
              <a:rPr lang="en-US" dirty="0"/>
              <a:t> pelvic</a:t>
            </a:r>
            <a:r>
              <a:rPr dirty="0"/>
              <a:t> anatomy, excise </a:t>
            </a:r>
            <a:r>
              <a:rPr lang="en-US" dirty="0"/>
              <a:t> </a:t>
            </a:r>
            <a:r>
              <a:rPr dirty="0"/>
              <a:t>lesions</a:t>
            </a:r>
            <a:endParaRPr lang="en-US" dirty="0"/>
          </a:p>
          <a:p>
            <a:r>
              <a:rPr lang="en-US" dirty="0"/>
              <a:t> • Pregnancy rates from Spontaneous conception can improve  in rate 30–67% mean rate ( 50%)</a:t>
            </a:r>
          </a:p>
          <a:p>
            <a:r>
              <a:rPr lang="en-US" dirty="0"/>
              <a:t>•Pain relief with surgery </a:t>
            </a:r>
          </a:p>
          <a:p>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IVF and </a:t>
            </a:r>
            <a:r>
              <a:rPr lang="en-US" dirty="0"/>
              <a:t>Surgery </a:t>
            </a:r>
            <a:endParaRPr dirty="0"/>
          </a:p>
        </p:txBody>
      </p:sp>
      <p:sp>
        <p:nvSpPr>
          <p:cNvPr id="3" name="Content Placeholder 2"/>
          <p:cNvSpPr>
            <a:spLocks noGrp="1"/>
          </p:cNvSpPr>
          <p:nvPr>
            <p:ph idx="1"/>
          </p:nvPr>
        </p:nvSpPr>
        <p:spPr/>
        <p:txBody>
          <a:bodyPr/>
          <a:lstStyle/>
          <a:p>
            <a:r>
              <a:rPr dirty="0"/>
              <a:t>• Surgery may delay IVF</a:t>
            </a:r>
            <a:r>
              <a:rPr lang="en-US" dirty="0"/>
              <a:t> (postoperative recovery )</a:t>
            </a:r>
            <a:endParaRPr dirty="0"/>
          </a:p>
          <a:p>
            <a:r>
              <a:rPr dirty="0"/>
              <a:t>• May reduce ovarian reserve</a:t>
            </a:r>
            <a:r>
              <a:rPr lang="en-US" dirty="0"/>
              <a:t> ( iatrogenic collateral damage to the ovarian cortex or vasculature )</a:t>
            </a:r>
            <a:endParaRPr dirty="0"/>
          </a:p>
          <a:p>
            <a:r>
              <a:rPr dirty="0"/>
              <a:t>• No clear </a:t>
            </a:r>
            <a:r>
              <a:rPr lang="en-US" dirty="0"/>
              <a:t>evidence about </a:t>
            </a:r>
            <a:r>
              <a:rPr dirty="0"/>
              <a:t>benefit on IVF success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Office PowerPoint</Application>
  <PresentationFormat>On-screen Show (4:3)</PresentationFormat>
  <Paragraphs>0</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Surgical Techniques for Ovarian Endometriosis</vt:lpstr>
      <vt:lpstr>Introduction to Endometriosis</vt:lpstr>
      <vt:lpstr>Types of Endometriosis</vt:lpstr>
      <vt:lpstr>PowerPoint Presentation</vt:lpstr>
      <vt:lpstr>Surgical Management Goals</vt:lpstr>
      <vt:lpstr>Shared Decision-Making</vt:lpstr>
      <vt:lpstr>Patient Categories - Overview</vt:lpstr>
      <vt:lpstr>Category 1</vt:lpstr>
      <vt:lpstr>IVF and Surgery </vt:lpstr>
      <vt:lpstr>Category 2</vt:lpstr>
      <vt:lpstr>Category 2</vt:lpstr>
      <vt:lpstr>PowerPoint Presentation</vt:lpstr>
      <vt:lpstr>Category 3</vt:lpstr>
      <vt:lpstr>Category 4</vt:lpstr>
      <vt:lpstr>Category 4</vt:lpstr>
      <vt:lpstr>PowerPoint Presentation</vt:lpstr>
      <vt:lpstr>Category 5</vt:lpstr>
      <vt:lpstr>PowerPoint Presentation</vt:lpstr>
      <vt:lpstr>Category 6</vt:lpstr>
      <vt:lpstr>Impact of Endometrioma on Ovarian Reserve</vt:lpstr>
      <vt:lpstr>PowerPoint Presentation</vt:lpstr>
      <vt:lpstr>Endometriosis Fertility Index (EFI)</vt:lpstr>
      <vt:lpstr>Fertility Preservation</vt:lpstr>
      <vt:lpstr>Preservation Risks</vt:lpstr>
      <vt:lpstr>Surgical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Combined approach</vt:lpstr>
      <vt:lpstr>PowerPoint Presentation</vt:lpstr>
      <vt:lpstr>Oophorectomy</vt:lpstr>
      <vt:lpstr>Haemostatic techniques</vt:lpstr>
      <vt:lpstr>PowerPoint Presentation</vt:lpstr>
      <vt:lpstr>Be taken into consideration: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Techniques for Ovarian Endometriosis</dc:title>
  <dc:subject/>
  <dc:creator/>
  <cp:keywords/>
  <dc:description>generated using python-pptx</dc:description>
  <cp:lastModifiedBy>فراس خالد احمد النجار</cp:lastModifiedBy>
  <cp:revision>17</cp:revision>
  <dcterms:created xsi:type="dcterms:W3CDTF">2013-01-27T09:14:16Z</dcterms:created>
  <dcterms:modified xsi:type="dcterms:W3CDTF">2025-04-23T17:39:42Z</dcterms:modified>
  <cp:category/>
</cp:coreProperties>
</file>