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65DB296-CF75-44D5-ACB7-9A454ED3CB7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B124A28-2CF3-416F-BBE1-9206A48D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1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B296-CF75-44D5-ACB7-9A454ED3CB7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4A28-2CF3-416F-BBE1-9206A48D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8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B296-CF75-44D5-ACB7-9A454ED3CB7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4A28-2CF3-416F-BBE1-9206A48D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5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B296-CF75-44D5-ACB7-9A454ED3CB7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4A28-2CF3-416F-BBE1-9206A48D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1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B296-CF75-44D5-ACB7-9A454ED3CB7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4A28-2CF3-416F-BBE1-9206A48D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5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B296-CF75-44D5-ACB7-9A454ED3CB7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4A28-2CF3-416F-BBE1-9206A48D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60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B296-CF75-44D5-ACB7-9A454ED3CB7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4A28-2CF3-416F-BBE1-9206A48D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06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65DB296-CF75-44D5-ACB7-9A454ED3CB7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4A28-2CF3-416F-BBE1-9206A48D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11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65DB296-CF75-44D5-ACB7-9A454ED3CB7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4A28-2CF3-416F-BBE1-9206A48D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5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B296-CF75-44D5-ACB7-9A454ED3CB7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4A28-2CF3-416F-BBE1-9206A48D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B296-CF75-44D5-ACB7-9A454ED3CB7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4A28-2CF3-416F-BBE1-9206A48D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B296-CF75-44D5-ACB7-9A454ED3CB7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4A28-2CF3-416F-BBE1-9206A48D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3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B296-CF75-44D5-ACB7-9A454ED3CB7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4A28-2CF3-416F-BBE1-9206A48D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8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B296-CF75-44D5-ACB7-9A454ED3CB7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4A28-2CF3-416F-BBE1-9206A48D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6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B296-CF75-44D5-ACB7-9A454ED3CB7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4A28-2CF3-416F-BBE1-9206A48D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1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B296-CF75-44D5-ACB7-9A454ED3CB7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4A28-2CF3-416F-BBE1-9206A48D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6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B296-CF75-44D5-ACB7-9A454ED3CB7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4A28-2CF3-416F-BBE1-9206A48D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3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65DB296-CF75-44D5-ACB7-9A454ED3CB7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B124A28-2CF3-416F-BBE1-9206A48D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4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6533E-2D42-41C9-9739-B76FA5E544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History Taking </a:t>
            </a:r>
            <a:br>
              <a:rPr lang="en-US" b="1" dirty="0"/>
            </a:br>
            <a:r>
              <a:rPr lang="en-US" b="1" dirty="0"/>
              <a:t>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B5B28-AB7C-4C9F-8007-883481CB2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Dr. Ali </a:t>
            </a:r>
            <a:r>
              <a:rPr lang="en-US" b="1" dirty="0" err="1"/>
              <a:t>Jad</a:t>
            </a:r>
            <a:r>
              <a:rPr lang="en-US" b="1" dirty="0"/>
              <a:t> </a:t>
            </a:r>
            <a:r>
              <a:rPr lang="en-US" b="1" dirty="0" err="1"/>
              <a:t>Abdelwahab</a:t>
            </a:r>
            <a:endParaRPr lang="en-US" b="1" dirty="0"/>
          </a:p>
          <a:p>
            <a:r>
              <a:rPr lang="en-US" b="1" dirty="0"/>
              <a:t>Introductory Course</a:t>
            </a:r>
          </a:p>
          <a:p>
            <a:r>
              <a:rPr lang="en-US" b="1" dirty="0"/>
              <a:t>2020/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1554B-88AA-4879-8829-EDB58194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037" y="517137"/>
            <a:ext cx="2078916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19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6886-48B9-4C64-A366-90BE8347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Musculoskeletal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C9C0E-2109-42C5-8A63-68C502A54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Aches or pain in muscles ,bones  or joints</a:t>
            </a:r>
          </a:p>
          <a:p>
            <a:r>
              <a:rPr lang="en-US" dirty="0"/>
              <a:t>Swollen joint</a:t>
            </a:r>
          </a:p>
          <a:p>
            <a:r>
              <a:rPr lang="en-US" dirty="0"/>
              <a:t>Limitation of joint movement</a:t>
            </a:r>
          </a:p>
          <a:p>
            <a:r>
              <a:rPr lang="en-US" dirty="0"/>
              <a:t>Disturbance of gait</a:t>
            </a:r>
          </a:p>
          <a:p>
            <a:r>
              <a:rPr lang="en-US" dirty="0"/>
              <a:t>Joint locking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7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DE4F-2980-488F-B222-28DA7CFE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Past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30586-B6AC-4860-AD30-8BD83E210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u="sng" dirty="0"/>
              <a:t>Past Medical History: </a:t>
            </a:r>
          </a:p>
          <a:p>
            <a:r>
              <a:rPr lang="en-US" dirty="0"/>
              <a:t>Admission to hospital, why ?</a:t>
            </a:r>
          </a:p>
          <a:p>
            <a:r>
              <a:rPr lang="en-US" dirty="0"/>
              <a:t>Presence of diabetes ,hypertension</a:t>
            </a:r>
          </a:p>
          <a:p>
            <a:r>
              <a:rPr lang="en-US" dirty="0"/>
              <a:t>Bleeding tendencies</a:t>
            </a:r>
          </a:p>
          <a:p>
            <a:r>
              <a:rPr lang="en-US" dirty="0"/>
              <a:t>Presence of asthma , allergies.</a:t>
            </a:r>
          </a:p>
          <a:p>
            <a:pPr marL="0" indent="0">
              <a:buNone/>
            </a:pPr>
            <a:r>
              <a:rPr lang="en-US" sz="2400" b="1" u="sng" dirty="0"/>
              <a:t>Past Surgical History:</a:t>
            </a:r>
          </a:p>
          <a:p>
            <a:r>
              <a:rPr lang="en-US" dirty="0"/>
              <a:t>Previous admission to surgical ward</a:t>
            </a:r>
          </a:p>
          <a:p>
            <a:r>
              <a:rPr lang="en-US" dirty="0"/>
              <a:t>Surgical operations or accidents</a:t>
            </a:r>
          </a:p>
          <a:p>
            <a:r>
              <a:rPr lang="en-US" dirty="0"/>
              <a:t> Previous blood transfusion.</a:t>
            </a:r>
          </a:p>
        </p:txBody>
      </p:sp>
    </p:spTree>
    <p:extLst>
      <p:ext uri="{BB962C8B-B14F-4D97-AF65-F5344CB8AC3E}">
        <p14:creationId xmlns:p14="http://schemas.microsoft.com/office/powerpoint/2010/main" val="200860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E1AD-22D5-48D5-A1DA-11FD05BC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Drug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B2137-0B5D-4A05-9FE4-0099FF049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Ask if the patient is taking any drugs specifically</a:t>
            </a:r>
          </a:p>
          <a:p>
            <a:r>
              <a:rPr lang="en-US" b="1" dirty="0"/>
              <a:t>Insulin , steroids , contraceptives , antidepressants</a:t>
            </a:r>
          </a:p>
          <a:p>
            <a:r>
              <a:rPr lang="en-US" b="1" dirty="0"/>
              <a:t> Anti hypertensive,</a:t>
            </a:r>
          </a:p>
          <a:p>
            <a:r>
              <a:rPr lang="en-US" b="1" dirty="0"/>
              <a:t>Ask about sensitivity to any drug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9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71437-9D48-4691-B33F-4D823390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Family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BF188-6345-41B0-AF0E-396E3F79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Family illnesses: parents brothers and sisters, </a:t>
            </a:r>
          </a:p>
          <a:p>
            <a:r>
              <a:rPr lang="en-US" b="1" dirty="0"/>
              <a:t>Causes of death of close relatives,</a:t>
            </a:r>
          </a:p>
          <a:p>
            <a:r>
              <a:rPr lang="en-US" b="1" dirty="0"/>
              <a:t> In pediatrics:  Ask about drugs during pregnancy </a:t>
            </a:r>
          </a:p>
        </p:txBody>
      </p:sp>
    </p:spTree>
    <p:extLst>
      <p:ext uri="{BB962C8B-B14F-4D97-AF65-F5344CB8AC3E}">
        <p14:creationId xmlns:p14="http://schemas.microsoft.com/office/powerpoint/2010/main" val="84112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69B7-6F1F-4BBE-BC7D-9CB16860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DF4FB-A181-4BE1-BE02-9699D7BF2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900" b="1" u="sng" dirty="0"/>
              <a:t>Social history: </a:t>
            </a:r>
          </a:p>
          <a:p>
            <a:r>
              <a:rPr lang="en-US" b="1" dirty="0"/>
              <a:t>Marital status ,</a:t>
            </a:r>
          </a:p>
          <a:p>
            <a:r>
              <a:rPr lang="en-US" b="1" dirty="0"/>
              <a:t>Accommodation ,</a:t>
            </a:r>
          </a:p>
          <a:p>
            <a:r>
              <a:rPr lang="en-US" b="1" dirty="0"/>
              <a:t>Travel abroad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400" b="1" u="sng" dirty="0"/>
              <a:t>Occupational History</a:t>
            </a:r>
          </a:p>
          <a:p>
            <a:r>
              <a:rPr lang="en-US" sz="2400" b="1" dirty="0"/>
              <a:t>Type of work</a:t>
            </a:r>
          </a:p>
          <a:p>
            <a:r>
              <a:rPr lang="en-US" b="1" dirty="0"/>
              <a:t>Exposure to industrial hazards</a:t>
            </a:r>
          </a:p>
          <a:p>
            <a:pPr marL="0" indent="0">
              <a:buNone/>
            </a:pPr>
            <a:r>
              <a:rPr lang="en-US" sz="2400" b="1" u="sng" dirty="0"/>
              <a:t>Personal history:</a:t>
            </a:r>
          </a:p>
          <a:p>
            <a:r>
              <a:rPr lang="en-US" b="1" dirty="0"/>
              <a:t>Smoking</a:t>
            </a:r>
          </a:p>
          <a:p>
            <a:r>
              <a:rPr lang="en-US" b="1" dirty="0"/>
              <a:t>Drinking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05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4A0E-B996-4F6F-BD8F-FCBBF32C2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Nice Day!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54C64B-A4CF-4928-9405-224BD4E08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18" y="2247754"/>
            <a:ext cx="4751244" cy="3772046"/>
          </a:xfrm>
        </p:spPr>
      </p:pic>
    </p:spTree>
    <p:extLst>
      <p:ext uri="{BB962C8B-B14F-4D97-AF65-F5344CB8AC3E}">
        <p14:creationId xmlns:p14="http://schemas.microsoft.com/office/powerpoint/2010/main" val="207457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8109-04CB-45C5-BE03-A8D4D019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Scheme In History Taking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7FDB5-2AF7-4127-BDB7-D0A37C358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1</a:t>
            </a:r>
            <a:r>
              <a:rPr lang="en-US" dirty="0"/>
              <a:t>. </a:t>
            </a:r>
            <a:r>
              <a:rPr lang="en-US" b="1" dirty="0"/>
              <a:t>The profile</a:t>
            </a:r>
          </a:p>
          <a:p>
            <a:r>
              <a:rPr lang="en-US" b="1" dirty="0"/>
              <a:t>2. Chief complaint</a:t>
            </a:r>
          </a:p>
          <a:p>
            <a:r>
              <a:rPr lang="en-US" b="1" dirty="0"/>
              <a:t>3. History of present complaint</a:t>
            </a:r>
          </a:p>
          <a:p>
            <a:r>
              <a:rPr lang="en-US" b="1" dirty="0"/>
              <a:t>4. Systemic review</a:t>
            </a:r>
          </a:p>
          <a:p>
            <a:r>
              <a:rPr lang="en-US" b="1" dirty="0"/>
              <a:t>5. Past medical history</a:t>
            </a:r>
          </a:p>
          <a:p>
            <a:r>
              <a:rPr lang="en-US" b="1" dirty="0"/>
              <a:t>6. Drug history</a:t>
            </a:r>
          </a:p>
          <a:p>
            <a:r>
              <a:rPr lang="en-US" b="1" dirty="0"/>
              <a:t>7. Family history</a:t>
            </a:r>
          </a:p>
          <a:p>
            <a:r>
              <a:rPr lang="en-US" b="1" dirty="0"/>
              <a:t>8. Social history</a:t>
            </a:r>
          </a:p>
          <a:p>
            <a:r>
              <a:rPr lang="en-US" b="1" dirty="0"/>
              <a:t>9. Occupational history</a:t>
            </a:r>
          </a:p>
          <a:p>
            <a:r>
              <a:rPr lang="en-US" b="1" dirty="0"/>
              <a:t>10.Personal history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8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923B-9243-4B34-B54B-A806D7FA4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Review of systems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C776E-DBF8-490F-8175-1158E4001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Gastro intestinal tract</a:t>
            </a:r>
          </a:p>
          <a:p>
            <a:r>
              <a:rPr lang="en-US" b="1" dirty="0"/>
              <a:t>Respiratory system</a:t>
            </a:r>
          </a:p>
          <a:p>
            <a:r>
              <a:rPr lang="en-US" b="1" dirty="0"/>
              <a:t>Cardio vascular system</a:t>
            </a:r>
          </a:p>
          <a:p>
            <a:r>
              <a:rPr lang="en-US" b="1" dirty="0"/>
              <a:t>Urogenital system</a:t>
            </a:r>
          </a:p>
          <a:p>
            <a:r>
              <a:rPr lang="en-US" b="1" dirty="0"/>
              <a:t> Nervous system</a:t>
            </a:r>
          </a:p>
          <a:p>
            <a:r>
              <a:rPr lang="en-US" b="1" dirty="0"/>
              <a:t> Musculoskeletal system</a:t>
            </a:r>
          </a:p>
        </p:txBody>
      </p:sp>
    </p:spTree>
    <p:extLst>
      <p:ext uri="{BB962C8B-B14F-4D97-AF65-F5344CB8AC3E}">
        <p14:creationId xmlns:p14="http://schemas.microsoft.com/office/powerpoint/2010/main" val="310622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AD6E-C988-4EDA-B082-05009339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Gastro Intestinal Tract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97FA2-6D2F-4AD6-95EA-3760275C1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Appetite, weight loss or gain</a:t>
            </a:r>
          </a:p>
          <a:p>
            <a:r>
              <a:rPr lang="en-US" dirty="0"/>
              <a:t>Nausea / vomiting</a:t>
            </a:r>
          </a:p>
          <a:p>
            <a:r>
              <a:rPr lang="en-US" dirty="0"/>
              <a:t>Hematemesis  </a:t>
            </a:r>
          </a:p>
          <a:p>
            <a:r>
              <a:rPr lang="en-US" dirty="0"/>
              <a:t>Dysphagia, regurgitation, heartburn,     </a:t>
            </a:r>
          </a:p>
          <a:p>
            <a:r>
              <a:rPr lang="en-US" dirty="0"/>
              <a:t>Abdominal pain, abdominal distension </a:t>
            </a:r>
          </a:p>
          <a:p>
            <a:r>
              <a:rPr lang="en-US" dirty="0"/>
              <a:t>Jaundice “yellow discoloration of sclera* , skin, urine</a:t>
            </a:r>
          </a:p>
          <a:p>
            <a:r>
              <a:rPr lang="en-US" dirty="0"/>
              <a:t>Bowel habit, rectal  bleeding ,mucus, tenesmus.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6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3BB1-539B-4993-9654-FDA3732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Respiratory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6EBB2-2515-4FFE-9BD1-CB6D169FA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Cough, sputum ,hemoptysis.</a:t>
            </a:r>
          </a:p>
          <a:p>
            <a:r>
              <a:rPr lang="en-US" b="1" dirty="0"/>
              <a:t>Chest pain </a:t>
            </a:r>
          </a:p>
          <a:p>
            <a:r>
              <a:rPr lang="en-US" b="1" dirty="0"/>
              <a:t> Exercise tolerance</a:t>
            </a:r>
          </a:p>
          <a:p>
            <a:r>
              <a:rPr lang="en-US" b="1" dirty="0"/>
              <a:t> Dyspnea ,wheezing.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EBEE-15C9-40EE-8574-DDCD2A50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Cardiovascular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21F2E-73BE-4593-9120-F27ED9AFA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Chest pain</a:t>
            </a:r>
          </a:p>
          <a:p>
            <a:r>
              <a:rPr lang="en-US" b="1" dirty="0"/>
              <a:t>Palpitation </a:t>
            </a:r>
          </a:p>
          <a:p>
            <a:r>
              <a:rPr lang="en-US" b="1" dirty="0"/>
              <a:t>Dizziness</a:t>
            </a:r>
          </a:p>
          <a:p>
            <a:r>
              <a:rPr lang="en-US" b="1" dirty="0"/>
              <a:t>Dyspnea, paroxysmal nocturnal dyspnea, orthopnea</a:t>
            </a:r>
          </a:p>
          <a:p>
            <a:r>
              <a:rPr lang="en-US" b="1" dirty="0"/>
              <a:t>Ankle swelling </a:t>
            </a:r>
          </a:p>
          <a:p>
            <a:r>
              <a:rPr lang="en-US" b="1" dirty="0"/>
              <a:t>Limb pain</a:t>
            </a:r>
          </a:p>
          <a:p>
            <a:r>
              <a:rPr lang="en-US" b="1" dirty="0"/>
              <a:t>Color change in hands or feet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3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99CA1-A547-4F55-841D-7E437766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Urogenital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D3BAE-DEA8-4D16-949A-88F601837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Loin pain,</a:t>
            </a:r>
          </a:p>
          <a:p>
            <a:r>
              <a:rPr lang="en-US" b="1" dirty="0"/>
              <a:t>Frequency of micturition</a:t>
            </a:r>
          </a:p>
          <a:p>
            <a:r>
              <a:rPr lang="en-US" b="1" dirty="0"/>
              <a:t>Poor stream </a:t>
            </a:r>
          </a:p>
          <a:p>
            <a:r>
              <a:rPr lang="en-US" b="1" dirty="0"/>
              <a:t>Dribbling  </a:t>
            </a:r>
          </a:p>
          <a:p>
            <a:r>
              <a:rPr lang="en-US" b="1" dirty="0"/>
              <a:t>Hesitancy </a:t>
            </a:r>
          </a:p>
          <a:p>
            <a:r>
              <a:rPr lang="en-US" b="1" dirty="0"/>
              <a:t>Dysuria ,urgency</a:t>
            </a:r>
          </a:p>
          <a:p>
            <a:r>
              <a:rPr lang="en-US" b="1" dirty="0"/>
              <a:t>Polyurea </a:t>
            </a:r>
          </a:p>
          <a:p>
            <a:r>
              <a:rPr lang="en-US" b="1" dirty="0"/>
              <a:t>Hematuria</a:t>
            </a:r>
          </a:p>
          <a:p>
            <a:r>
              <a:rPr lang="en-US" b="1" dirty="0"/>
              <a:t>Incontinence</a:t>
            </a:r>
          </a:p>
        </p:txBody>
      </p:sp>
    </p:spTree>
    <p:extLst>
      <p:ext uri="{BB962C8B-B14F-4D97-AF65-F5344CB8AC3E}">
        <p14:creationId xmlns:p14="http://schemas.microsoft.com/office/powerpoint/2010/main" val="192072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5CD0C-F313-4C23-BBB2-CA1F9070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Gynecological History in Females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4A4A6-BE19-437A-81DE-6E5A7CFDC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Date of menarche or menopause </a:t>
            </a:r>
          </a:p>
          <a:p>
            <a:r>
              <a:rPr lang="en-US" b="1" dirty="0"/>
              <a:t>Frequency ,duration and quantity of menses</a:t>
            </a:r>
          </a:p>
          <a:p>
            <a:r>
              <a:rPr lang="en-US" b="1" dirty="0"/>
              <a:t>Dysmenorrhea,</a:t>
            </a:r>
          </a:p>
          <a:p>
            <a:r>
              <a:rPr lang="en-US" b="1" dirty="0"/>
              <a:t>Vaginal discharge</a:t>
            </a:r>
          </a:p>
          <a:p>
            <a:r>
              <a:rPr lang="en-US" b="1" dirty="0"/>
              <a:t>Previous pregnancies and their possible complication </a:t>
            </a:r>
          </a:p>
        </p:txBody>
      </p:sp>
    </p:spTree>
    <p:extLst>
      <p:ext uri="{BB962C8B-B14F-4D97-AF65-F5344CB8AC3E}">
        <p14:creationId xmlns:p14="http://schemas.microsoft.com/office/powerpoint/2010/main" val="32167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920B2-3942-4D10-8478-67E86252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73431-5A65-4397-8316-58A16D929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Headache</a:t>
            </a:r>
          </a:p>
          <a:p>
            <a:r>
              <a:rPr lang="en-US" dirty="0"/>
              <a:t>Dizziness</a:t>
            </a:r>
          </a:p>
          <a:p>
            <a:r>
              <a:rPr lang="en-US" dirty="0"/>
              <a:t>Muscle weakness</a:t>
            </a:r>
          </a:p>
          <a:p>
            <a:r>
              <a:rPr lang="en-US" dirty="0"/>
              <a:t>Paresthesia</a:t>
            </a:r>
          </a:p>
          <a:p>
            <a:r>
              <a:rPr lang="en-US" dirty="0"/>
              <a:t>History of loss of consciousness or fits</a:t>
            </a:r>
          </a:p>
          <a:p>
            <a:r>
              <a:rPr lang="en-US" dirty="0"/>
              <a:t>Memory loss</a:t>
            </a:r>
          </a:p>
          <a:p>
            <a:r>
              <a:rPr lang="en-US" dirty="0"/>
              <a:t>Tremor</a:t>
            </a:r>
          </a:p>
        </p:txBody>
      </p:sp>
    </p:spTree>
    <p:extLst>
      <p:ext uri="{BB962C8B-B14F-4D97-AF65-F5344CB8AC3E}">
        <p14:creationId xmlns:p14="http://schemas.microsoft.com/office/powerpoint/2010/main" val="3648705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84</TotalTime>
  <Words>380</Words>
  <Application>Microsoft Office PowerPoint</Application>
  <PresentationFormat>Widescreen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 Boardroom</vt:lpstr>
      <vt:lpstr>History Taking  Part 2</vt:lpstr>
      <vt:lpstr>The Scheme In History Taking</vt:lpstr>
      <vt:lpstr>Review of systems </vt:lpstr>
      <vt:lpstr>Gastro Intestinal Tract </vt:lpstr>
      <vt:lpstr>Respiratory System</vt:lpstr>
      <vt:lpstr>Cardiovascular System</vt:lpstr>
      <vt:lpstr>Urogenital System</vt:lpstr>
      <vt:lpstr>Gynecological History in Females</vt:lpstr>
      <vt:lpstr>Nervous System</vt:lpstr>
      <vt:lpstr>Musculoskeletal System</vt:lpstr>
      <vt:lpstr>Past History</vt:lpstr>
      <vt:lpstr>Drug History</vt:lpstr>
      <vt:lpstr>Family History</vt:lpstr>
      <vt:lpstr>Social History</vt:lpstr>
      <vt:lpstr>Have A Nice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Taking  Part 2</dc:title>
  <dc:creator>Ali Abdel Wahab</dc:creator>
  <cp:lastModifiedBy>Ali Abdel Wahab</cp:lastModifiedBy>
  <cp:revision>19</cp:revision>
  <dcterms:created xsi:type="dcterms:W3CDTF">2021-07-13T17:41:13Z</dcterms:created>
  <dcterms:modified xsi:type="dcterms:W3CDTF">2021-07-13T22:57:07Z</dcterms:modified>
</cp:coreProperties>
</file>