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78" r:id="rId7"/>
    <p:sldId id="260" r:id="rId8"/>
    <p:sldId id="279"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3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7402-F3E9-4C15-A812-63BCCBB3DA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60121-4B10-4AB8-8669-92A7FD698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AB16B-ADE7-46D2-BAF5-A01D6F1BAD87}"/>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F8E35663-2A43-40EF-9C6B-65516BBC7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22477-CE2E-4CDA-AE25-25A030D52537}"/>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24835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596-C8A8-4261-9D38-8920C7948A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F2F4F-111D-450E-B3ED-EFAE1C868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3BBF2-7C76-4EA2-B7D0-D698D43453B4}"/>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FA93BD73-F9E4-48A1-9070-046E3C9D1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6D862-389A-49CF-BD26-69ACA0F6DD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95033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6B28A-6F80-444B-975B-C99EC5233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21CC9-B9A2-4BF3-B250-74E9E9CEA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B39B8-A9A9-45E9-A3DD-0B7CF2AF36B6}"/>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26627791-E2F6-48F4-B274-4C3123F50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93F83-92DD-42C6-84F0-D8C9F7C61F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1055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8B8B-F4D8-4052-9E98-EF5A218B6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A794C-30D7-4307-87FD-55462B5A17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20281-64CF-4683-84BC-AEA48984485A}"/>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79EA6ABE-B02B-4C91-9B61-C1F106BA5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9F23-4D31-4A4E-9734-1E5FF61BC1E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63562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7678-31E4-4A1D-A7FB-861F91D9F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6C07F8-F01B-44E3-9906-E57F71700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7C501E-81E7-416F-875E-1978234979C0}"/>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BDC1BCA4-B427-4A44-8850-FB1A8115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B76F3-8000-467E-8E9B-23B8B37CDF5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96890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3E0-29A8-40AC-99E7-96ADDDDD4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80E63-EB0E-4DAE-A63F-723071D99E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C23F5-E5B7-4143-9060-39BCA5599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38164-F1FA-428C-A73F-1A9EE4B5D0FD}"/>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6" name="Footer Placeholder 5">
            <a:extLst>
              <a:ext uri="{FF2B5EF4-FFF2-40B4-BE49-F238E27FC236}">
                <a16:creationId xmlns:a16="http://schemas.microsoft.com/office/drawing/2014/main" id="{D2BCB5BE-C9D6-4E99-8D6E-2B0396A66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36719-7D5C-4D12-BB10-A1FC0E2AB80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90774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9B7E-9DEC-42E1-904D-D5E24A4E2C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A5460-EA95-40B6-8FF0-0B6974A42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360A1-066F-4F47-9650-7D4E1FE6F0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054B4-267B-4E29-AD5A-98B1D6330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13906A-FE2D-4DFD-BE72-D0D85C3AF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7C61C-0A98-4A8B-AE0E-24D906AE0233}"/>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8" name="Footer Placeholder 7">
            <a:extLst>
              <a:ext uri="{FF2B5EF4-FFF2-40B4-BE49-F238E27FC236}">
                <a16:creationId xmlns:a16="http://schemas.microsoft.com/office/drawing/2014/main" id="{841AD8C2-3EC9-4F5C-8BAC-8E8A59BD3B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0F3D-2F9D-4D5E-801F-7CDFBCA8DA9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83323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DEF6-3F2E-4706-B3C6-CDB986AA3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E19CE-0E7A-49D7-9729-E2E52022CFD9}"/>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4" name="Footer Placeholder 3">
            <a:extLst>
              <a:ext uri="{FF2B5EF4-FFF2-40B4-BE49-F238E27FC236}">
                <a16:creationId xmlns:a16="http://schemas.microsoft.com/office/drawing/2014/main" id="{5CF04AA5-8026-496A-9467-74418909B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F03AA-47EB-41D8-9E35-7BFC53A0F7A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61721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78AB8-87C8-4F21-9C7C-A64AB8A4D1AD}"/>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3" name="Footer Placeholder 2">
            <a:extLst>
              <a:ext uri="{FF2B5EF4-FFF2-40B4-BE49-F238E27FC236}">
                <a16:creationId xmlns:a16="http://schemas.microsoft.com/office/drawing/2014/main" id="{B91D8833-26E3-429D-9CD8-06760792C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82653-E1BD-4650-BE2E-DF1C8AF8066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10390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5EC0-CE00-4B36-A938-811CD8A55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8F6AF-0670-4FCF-9321-3C5E3160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482C2D-4BFA-4202-8329-8956548B9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3F692-431F-4044-B257-3E36D2B5414C}"/>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6" name="Footer Placeholder 5">
            <a:extLst>
              <a:ext uri="{FF2B5EF4-FFF2-40B4-BE49-F238E27FC236}">
                <a16:creationId xmlns:a16="http://schemas.microsoft.com/office/drawing/2014/main" id="{D5C1DFFF-EE2F-4F08-A205-2C67F4CF5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CCB01-E9F9-48C1-9B15-2F7026467F2C}"/>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83290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E050-B924-4BFD-8828-B72B2D45D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E83364-0D7C-4279-9B21-691BDF3A7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55C3C-C780-467F-AEA3-8B900C8FD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AF237-C62D-4BA4-9DF3-3522463E6046}"/>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6" name="Footer Placeholder 5">
            <a:extLst>
              <a:ext uri="{FF2B5EF4-FFF2-40B4-BE49-F238E27FC236}">
                <a16:creationId xmlns:a16="http://schemas.microsoft.com/office/drawing/2014/main" id="{7C7DA034-F140-43F4-81B2-EA2837CB0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E53A1-25C2-4B4A-9BAE-EBCD1E905698}"/>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422878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609C9-7099-470D-BD42-F9E62AA95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0CCA0-E7B1-489C-B1BE-F6CF5EAA7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6436D-D4EB-4B6B-82F7-9C573D917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CEAB095B-83C7-448E-92D1-A3DD90770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26412-572B-4770-A397-0C74EB900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A1E0B-49F5-4F56-8E2D-D8AE278BD391}" type="slidenum">
              <a:rPr lang="en-US" smtClean="0"/>
              <a:t>‹#›</a:t>
            </a:fld>
            <a:endParaRPr lang="en-US"/>
          </a:p>
        </p:txBody>
      </p:sp>
    </p:spTree>
    <p:extLst>
      <p:ext uri="{BB962C8B-B14F-4D97-AF65-F5344CB8AC3E}">
        <p14:creationId xmlns:p14="http://schemas.microsoft.com/office/powerpoint/2010/main" val="48660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52E6995-3826-4E5F-9508-80F976E15CB5}"/>
              </a:ext>
            </a:extLst>
          </p:cNvPr>
          <p:cNvSpPr>
            <a:spLocks noGrp="1"/>
          </p:cNvSpPr>
          <p:nvPr>
            <p:ph type="ctrTitle"/>
          </p:nvPr>
        </p:nvSpPr>
        <p:spPr>
          <a:xfrm>
            <a:off x="3215729" y="1764407"/>
            <a:ext cx="5760846" cy="2310312"/>
          </a:xfrm>
        </p:spPr>
        <p:txBody>
          <a:bodyPr>
            <a:normAutofit/>
          </a:bodyPr>
          <a:lstStyle/>
          <a:p>
            <a:r>
              <a:rPr lang="en-US" sz="5200" b="1" dirty="0">
                <a:solidFill>
                  <a:schemeClr val="tx2"/>
                </a:solidFill>
              </a:rPr>
              <a:t>sleep stages and reticular formation system </a:t>
            </a:r>
          </a:p>
        </p:txBody>
      </p:sp>
      <p:sp>
        <p:nvSpPr>
          <p:cNvPr id="3" name="Subtitle 2">
            <a:extLst>
              <a:ext uri="{FF2B5EF4-FFF2-40B4-BE49-F238E27FC236}">
                <a16:creationId xmlns:a16="http://schemas.microsoft.com/office/drawing/2014/main" id="{2AA2A998-CDE1-4726-84A7-B462825DD429}"/>
              </a:ext>
            </a:extLst>
          </p:cNvPr>
          <p:cNvSpPr>
            <a:spLocks noGrp="1"/>
          </p:cNvSpPr>
          <p:nvPr>
            <p:ph type="subTitle" idx="1"/>
          </p:nvPr>
        </p:nvSpPr>
        <p:spPr>
          <a:xfrm>
            <a:off x="3215729" y="4165152"/>
            <a:ext cx="5760846" cy="682079"/>
          </a:xfrm>
        </p:spPr>
        <p:txBody>
          <a:bodyPr>
            <a:normAutofit/>
          </a:bodyPr>
          <a:lstStyle/>
          <a:p>
            <a:r>
              <a:rPr lang="en-US" dirty="0">
                <a:solidFill>
                  <a:srgbClr val="753961"/>
                </a:solidFill>
              </a:rPr>
              <a:t>DR. Arwa Rawashdeh </a:t>
            </a:r>
          </a:p>
        </p:txBody>
      </p:sp>
    </p:spTree>
    <p:extLst>
      <p:ext uri="{BB962C8B-B14F-4D97-AF65-F5344CB8AC3E}">
        <p14:creationId xmlns:p14="http://schemas.microsoft.com/office/powerpoint/2010/main" val="270591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FF1B24-FEFD-4D1F-BC05-A6553526E9B6}"/>
              </a:ext>
            </a:extLst>
          </p:cNvPr>
          <p:cNvSpPr>
            <a:spLocks noGrp="1"/>
          </p:cNvSpPr>
          <p:nvPr>
            <p:ph type="title"/>
          </p:nvPr>
        </p:nvSpPr>
        <p:spPr>
          <a:xfrm>
            <a:off x="1115568" y="548640"/>
            <a:ext cx="10168128" cy="1179576"/>
          </a:xfrm>
        </p:spPr>
        <p:txBody>
          <a:bodyPr>
            <a:normAutofit/>
          </a:bodyPr>
          <a:lstStyle/>
          <a:p>
            <a:r>
              <a:rPr lang="en-US" sz="4000" b="1" dirty="0"/>
              <a:t>Reticular activating system (RAS) </a:t>
            </a:r>
          </a:p>
        </p:txBody>
      </p:sp>
      <p:sp>
        <p:nvSpPr>
          <p:cNvPr id="20"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5C0D2B2-9D09-4DC9-A039-B312FFA8A613}"/>
              </a:ext>
            </a:extLst>
          </p:cNvPr>
          <p:cNvPicPr>
            <a:picLocks noChangeAspect="1"/>
          </p:cNvPicPr>
          <p:nvPr/>
        </p:nvPicPr>
        <p:blipFill rotWithShape="1">
          <a:blip r:embed="rId2"/>
          <a:srcRect t="51" r="2" b="2"/>
          <a:stretch/>
        </p:blipFill>
        <p:spPr>
          <a:xfrm>
            <a:off x="225083" y="2018805"/>
            <a:ext cx="7186369" cy="4593009"/>
          </a:xfrm>
          <a:prstGeom prst="rect">
            <a:avLst/>
          </a:prstGeom>
        </p:spPr>
      </p:pic>
      <p:sp>
        <p:nvSpPr>
          <p:cNvPr id="3" name="Content Placeholder 2">
            <a:extLst>
              <a:ext uri="{FF2B5EF4-FFF2-40B4-BE49-F238E27FC236}">
                <a16:creationId xmlns:a16="http://schemas.microsoft.com/office/drawing/2014/main" id="{FD9E9EE7-8872-4E3A-A03D-CC2B95055EA4}"/>
              </a:ext>
            </a:extLst>
          </p:cNvPr>
          <p:cNvSpPr>
            <a:spLocks noGrp="1"/>
          </p:cNvSpPr>
          <p:nvPr>
            <p:ph idx="1"/>
          </p:nvPr>
        </p:nvSpPr>
        <p:spPr>
          <a:xfrm>
            <a:off x="7411453" y="2018803"/>
            <a:ext cx="4555464" cy="4593009"/>
          </a:xfrm>
        </p:spPr>
        <p:txBody>
          <a:bodyPr anchor="ctr">
            <a:normAutofit/>
          </a:bodyPr>
          <a:lstStyle/>
          <a:p>
            <a:pPr marL="0" indent="0">
              <a:buNone/>
            </a:pPr>
            <a:r>
              <a:rPr lang="en-US" sz="1400" b="1" i="1" dirty="0"/>
              <a:t>We know that discrete nuclear masses that releases neurotransmitter that are ascending and project to the thalamus and cerebral cortex; a very beautiful example of diffuse masses in order of 10 to 15  </a:t>
            </a:r>
          </a:p>
          <a:p>
            <a:pPr marL="0" indent="0">
              <a:buNone/>
            </a:pPr>
            <a:r>
              <a:rPr lang="en-US" sz="1400" b="1" i="1" dirty="0"/>
              <a:t>In the middle of the brain stem synthesis NE; they provide noradrenergic innervation to wide areas of the nervous system </a:t>
            </a:r>
          </a:p>
          <a:p>
            <a:pPr marL="0" indent="0">
              <a:buNone/>
            </a:pPr>
            <a:r>
              <a:rPr lang="en-US" sz="1400" b="1" i="1" dirty="0"/>
              <a:t> rostral than this at the midbrain and pones junction  raphe nuclei that joins both side provide serotonin </a:t>
            </a:r>
          </a:p>
          <a:p>
            <a:pPr marL="0" indent="0">
              <a:buNone/>
            </a:pPr>
            <a:endParaRPr lang="en-US" sz="1400" b="1" i="1" dirty="0"/>
          </a:p>
          <a:p>
            <a:pPr marL="0" indent="0">
              <a:buNone/>
            </a:pPr>
            <a:r>
              <a:rPr lang="en-US" sz="1400" b="1" i="1" dirty="0"/>
              <a:t>More rostral to the midbrain ; inferior colliculi and massive decussation here of the superior cerebral peduncle . In the dorsal lateral of the pones there is nuclei parochial nuclei that surrounds superior cerebral peduncle and provide cholinergic innervation  </a:t>
            </a:r>
          </a:p>
          <a:p>
            <a:pPr marL="0" indent="0">
              <a:buNone/>
            </a:pPr>
            <a:endParaRPr lang="en-US" sz="1400" b="1" i="1" dirty="0"/>
          </a:p>
          <a:p>
            <a:pPr marL="0" indent="0">
              <a:buNone/>
            </a:pPr>
            <a:r>
              <a:rPr lang="en-US" sz="1400" b="1" i="1" dirty="0"/>
              <a:t>More rostral in the midline and medially to the substantial nigra there's is ventral tegmentum area release dopamine  </a:t>
            </a:r>
          </a:p>
          <a:p>
            <a:endParaRPr lang="en-US" sz="1100" dirty="0"/>
          </a:p>
        </p:txBody>
      </p:sp>
    </p:spTree>
    <p:extLst>
      <p:ext uri="{BB962C8B-B14F-4D97-AF65-F5344CB8AC3E}">
        <p14:creationId xmlns:p14="http://schemas.microsoft.com/office/powerpoint/2010/main" val="320907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403D-D4F3-4E26-859A-5C661CDAEC3D}"/>
              </a:ext>
            </a:extLst>
          </p:cNvPr>
          <p:cNvSpPr>
            <a:spLocks noGrp="1"/>
          </p:cNvSpPr>
          <p:nvPr>
            <p:ph type="title"/>
          </p:nvPr>
        </p:nvSpPr>
        <p:spPr>
          <a:xfrm>
            <a:off x="838200" y="365125"/>
            <a:ext cx="10515600" cy="985373"/>
          </a:xfrm>
        </p:spPr>
        <p:txBody>
          <a:bodyPr>
            <a:normAutofit fontScale="90000"/>
          </a:bodyPr>
          <a:lstStyle/>
          <a:p>
            <a:r>
              <a:rPr lang="en-US" b="1" dirty="0"/>
              <a:t>Influence of ascending system on thalamocortical interactions according to behavioral state (ARAS)</a:t>
            </a:r>
          </a:p>
        </p:txBody>
      </p:sp>
      <p:sp>
        <p:nvSpPr>
          <p:cNvPr id="3" name="Content Placeholder 2">
            <a:extLst>
              <a:ext uri="{FF2B5EF4-FFF2-40B4-BE49-F238E27FC236}">
                <a16:creationId xmlns:a16="http://schemas.microsoft.com/office/drawing/2014/main" id="{B2957B2F-3ACD-47F8-BB81-914F98313C2C}"/>
              </a:ext>
            </a:extLst>
          </p:cNvPr>
          <p:cNvSpPr>
            <a:spLocks noGrp="1"/>
          </p:cNvSpPr>
          <p:nvPr>
            <p:ph idx="1"/>
          </p:nvPr>
        </p:nvSpPr>
        <p:spPr>
          <a:xfrm>
            <a:off x="838200" y="1825625"/>
            <a:ext cx="3944815" cy="4351338"/>
          </a:xfrm>
        </p:spPr>
        <p:txBody>
          <a:bodyPr>
            <a:normAutofit fontScale="62500" lnSpcReduction="20000"/>
          </a:bodyPr>
          <a:lstStyle/>
          <a:p>
            <a:pPr marL="0" indent="0">
              <a:buNone/>
            </a:pPr>
            <a:r>
              <a:rPr lang="en-US" b="1" i="1" dirty="0"/>
              <a:t>The stimulus is still going on, but you are sleep </a:t>
            </a:r>
          </a:p>
          <a:p>
            <a:pPr marL="0" indent="0">
              <a:buNone/>
            </a:pPr>
            <a:r>
              <a:rPr lang="en-US" b="1" i="1" dirty="0"/>
              <a:t>When you are  watching a television and you fall asleep and your eyelid is drop, you have the information going to the eyelid you don’t see form or patterns but you have different level of illumination that go through eyelid perfect well which means that the stimuli is still going on but you are sleep </a:t>
            </a:r>
          </a:p>
          <a:p>
            <a:pPr marL="0" indent="0">
              <a:buNone/>
            </a:pPr>
            <a:endParaRPr lang="en-US" b="1" i="1" dirty="0"/>
          </a:p>
          <a:p>
            <a:pPr marL="0" indent="0">
              <a:buNone/>
            </a:pPr>
            <a:r>
              <a:rPr lang="en-US" b="1" i="1" dirty="0"/>
              <a:t>The function of the thalamus not only processing the information before it send to the cortical network but also gates the information so that during drowsiness or sleep it shut off this input still go to the thalamus but not to the cortex , so you are sleep despite the noises and the siren </a:t>
            </a:r>
          </a:p>
        </p:txBody>
      </p:sp>
      <p:pic>
        <p:nvPicPr>
          <p:cNvPr id="5" name="Picture 4">
            <a:extLst>
              <a:ext uri="{FF2B5EF4-FFF2-40B4-BE49-F238E27FC236}">
                <a16:creationId xmlns:a16="http://schemas.microsoft.com/office/drawing/2014/main" id="{B6F2819A-67E7-4A13-8C22-D3C445583F80}"/>
              </a:ext>
            </a:extLst>
          </p:cNvPr>
          <p:cNvPicPr>
            <a:picLocks noChangeAspect="1"/>
          </p:cNvPicPr>
          <p:nvPr/>
        </p:nvPicPr>
        <p:blipFill>
          <a:blip r:embed="rId2"/>
          <a:stretch>
            <a:fillRect/>
          </a:stretch>
        </p:blipFill>
        <p:spPr>
          <a:xfrm>
            <a:off x="5036235" y="1631853"/>
            <a:ext cx="6935372" cy="4545110"/>
          </a:xfrm>
          <a:prstGeom prst="rect">
            <a:avLst/>
          </a:prstGeom>
        </p:spPr>
      </p:pic>
    </p:spTree>
    <p:extLst>
      <p:ext uri="{BB962C8B-B14F-4D97-AF65-F5344CB8AC3E}">
        <p14:creationId xmlns:p14="http://schemas.microsoft.com/office/powerpoint/2010/main" val="152086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AC33-732E-4B69-BDCA-AC174145DFB1}"/>
              </a:ext>
            </a:extLst>
          </p:cNvPr>
          <p:cNvSpPr>
            <a:spLocks noGrp="1"/>
          </p:cNvSpPr>
          <p:nvPr>
            <p:ph type="title"/>
          </p:nvPr>
        </p:nvSpPr>
        <p:spPr>
          <a:xfrm>
            <a:off x="964809" y="302455"/>
            <a:ext cx="10515600" cy="1385668"/>
          </a:xfrm>
        </p:spPr>
        <p:txBody>
          <a:bodyPr>
            <a:normAutofit/>
          </a:bodyPr>
          <a:lstStyle/>
          <a:p>
            <a:r>
              <a:rPr lang="en-US" sz="2800" b="1" dirty="0"/>
              <a:t>Continued ARAS</a:t>
            </a:r>
          </a:p>
        </p:txBody>
      </p:sp>
      <p:sp>
        <p:nvSpPr>
          <p:cNvPr id="3" name="Content Placeholder 2">
            <a:extLst>
              <a:ext uri="{FF2B5EF4-FFF2-40B4-BE49-F238E27FC236}">
                <a16:creationId xmlns:a16="http://schemas.microsoft.com/office/drawing/2014/main" id="{152216D3-FA18-4F29-AA8E-DA20B1ECB304}"/>
              </a:ext>
            </a:extLst>
          </p:cNvPr>
          <p:cNvSpPr>
            <a:spLocks noGrp="1"/>
          </p:cNvSpPr>
          <p:nvPr>
            <p:ph idx="1"/>
          </p:nvPr>
        </p:nvSpPr>
        <p:spPr>
          <a:xfrm>
            <a:off x="838200" y="1825625"/>
            <a:ext cx="10515600" cy="4729920"/>
          </a:xfrm>
        </p:spPr>
        <p:txBody>
          <a:bodyPr>
            <a:normAutofit fontScale="92500" lnSpcReduction="10000"/>
          </a:bodyPr>
          <a:lstStyle/>
          <a:p>
            <a:r>
              <a:rPr lang="en-US" i="1" dirty="0"/>
              <a:t>The double process of excitation in nicotinic receptors and inhibition in muscarinic receptors you have the maximum activity of the projection of the neuron that sending information to the cortex that is a characteristics of the wakefulness  </a:t>
            </a:r>
          </a:p>
          <a:p>
            <a:r>
              <a:rPr lang="en-US" i="1" dirty="0"/>
              <a:t>Tuberomammillary nuclei in the hypothalamus that is the only nucleus in the system that fabricate histamine ; you realize that when you take antihistamine you would eliminate inhibition sending and therefore you depress the activity of the thalamus and become drowsy </a:t>
            </a:r>
          </a:p>
          <a:p>
            <a:r>
              <a:rPr lang="en-US" i="1" dirty="0"/>
              <a:t>Serotonin multi various function substances in alertness increasing and tuning attention process, it does so by mostly influencing the cortical area   in the thalamus; it excites the interneuron which in turn inhibit the projection neuron and end up with the decreasing the excitability of projection neuron </a:t>
            </a:r>
          </a:p>
        </p:txBody>
      </p:sp>
    </p:spTree>
    <p:extLst>
      <p:ext uri="{BB962C8B-B14F-4D97-AF65-F5344CB8AC3E}">
        <p14:creationId xmlns:p14="http://schemas.microsoft.com/office/powerpoint/2010/main" val="239920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74AF-67E0-4635-97EA-FE894AC73170}"/>
              </a:ext>
            </a:extLst>
          </p:cNvPr>
          <p:cNvSpPr>
            <a:spLocks noGrp="1"/>
          </p:cNvSpPr>
          <p:nvPr>
            <p:ph type="title"/>
          </p:nvPr>
        </p:nvSpPr>
        <p:spPr>
          <a:xfrm>
            <a:off x="4965430" y="629268"/>
            <a:ext cx="6586491" cy="1286160"/>
          </a:xfrm>
        </p:spPr>
        <p:txBody>
          <a:bodyPr anchor="b">
            <a:normAutofit/>
          </a:bodyPr>
          <a:lstStyle/>
          <a:p>
            <a:r>
              <a:rPr lang="en-US" dirty="0"/>
              <a:t>Objectives </a:t>
            </a:r>
          </a:p>
        </p:txBody>
      </p:sp>
      <p:sp>
        <p:nvSpPr>
          <p:cNvPr id="3" name="Content Placeholder 2">
            <a:extLst>
              <a:ext uri="{FF2B5EF4-FFF2-40B4-BE49-F238E27FC236}">
                <a16:creationId xmlns:a16="http://schemas.microsoft.com/office/drawing/2014/main" id="{A70A6E59-AE95-4CEA-BBA7-45E880CCB4E2}"/>
              </a:ext>
            </a:extLst>
          </p:cNvPr>
          <p:cNvSpPr>
            <a:spLocks noGrp="1"/>
          </p:cNvSpPr>
          <p:nvPr>
            <p:ph idx="1"/>
          </p:nvPr>
        </p:nvSpPr>
        <p:spPr>
          <a:xfrm>
            <a:off x="4965431" y="2438400"/>
            <a:ext cx="6586489" cy="3785419"/>
          </a:xfrm>
        </p:spPr>
        <p:txBody>
          <a:bodyPr>
            <a:normAutofit/>
          </a:bodyPr>
          <a:lstStyle/>
          <a:p>
            <a:r>
              <a:rPr lang="en-US" sz="2000" dirty="0"/>
              <a:t>What is asleep?</a:t>
            </a:r>
          </a:p>
          <a:p>
            <a:r>
              <a:rPr lang="en-US" sz="2000" dirty="0"/>
              <a:t>The stages of sleep</a:t>
            </a:r>
          </a:p>
          <a:p>
            <a:r>
              <a:rPr lang="en-US" sz="2000" dirty="0"/>
              <a:t>NREM and REM sleep</a:t>
            </a:r>
          </a:p>
          <a:p>
            <a:r>
              <a:rPr lang="en-US" sz="2000" dirty="0"/>
              <a:t>The concept of reticular activating system (RAS)</a:t>
            </a:r>
          </a:p>
          <a:p>
            <a:r>
              <a:rPr lang="en-US" sz="2000" dirty="0"/>
              <a:t>Identified system within RAS</a:t>
            </a:r>
          </a:p>
          <a:p>
            <a:r>
              <a:rPr lang="en-US" sz="2000" dirty="0"/>
              <a:t>Hemostatic drive and circadian rhythm</a:t>
            </a:r>
          </a:p>
          <a:p>
            <a:r>
              <a:rPr lang="en-US" sz="2000" dirty="0"/>
              <a:t>What makes you fall a sleep</a:t>
            </a:r>
          </a:p>
          <a:p>
            <a:endParaRPr lang="en-US" sz="2000" dirty="0"/>
          </a:p>
          <a:p>
            <a:endParaRPr lang="en-US" sz="2000" dirty="0"/>
          </a:p>
        </p:txBody>
      </p:sp>
      <p:pic>
        <p:nvPicPr>
          <p:cNvPr id="5" name="Picture 4">
            <a:extLst>
              <a:ext uri="{FF2B5EF4-FFF2-40B4-BE49-F238E27FC236}">
                <a16:creationId xmlns:a16="http://schemas.microsoft.com/office/drawing/2014/main" id="{D72E74F6-AF8E-45FF-AB68-2FB5A7DABAD3}"/>
              </a:ext>
            </a:extLst>
          </p:cNvPr>
          <p:cNvPicPr>
            <a:picLocks noChangeAspect="1"/>
          </p:cNvPicPr>
          <p:nvPr/>
        </p:nvPicPr>
        <p:blipFill rotWithShape="1">
          <a:blip r:embed="rId2"/>
          <a:srcRect l="4930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DE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56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61" name="Freeform: Shape 60">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Shape 62">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64">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66" name="Freeform: Shape 65">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A4A3BFB-B850-47BA-AC07-9B10C19DCBB2}"/>
              </a:ext>
            </a:extLst>
          </p:cNvPr>
          <p:cNvSpPr>
            <a:spLocks noGrp="1"/>
          </p:cNvSpPr>
          <p:nvPr>
            <p:ph type="title"/>
          </p:nvPr>
        </p:nvSpPr>
        <p:spPr>
          <a:xfrm>
            <a:off x="2862402" y="104996"/>
            <a:ext cx="5754696" cy="1837349"/>
          </a:xfrm>
        </p:spPr>
        <p:txBody>
          <a:bodyPr anchor="ctr">
            <a:normAutofit/>
          </a:bodyPr>
          <a:lstStyle/>
          <a:p>
            <a:pPr algn="ctr"/>
            <a:r>
              <a:rPr lang="en-US" sz="3600" b="1" dirty="0">
                <a:solidFill>
                  <a:schemeClr val="tx2"/>
                </a:solidFill>
              </a:rPr>
              <a:t>Sleep</a:t>
            </a:r>
            <a:r>
              <a:rPr lang="en-US" sz="3600" dirty="0">
                <a:solidFill>
                  <a:schemeClr val="tx2"/>
                </a:solidFill>
              </a:rPr>
              <a:t> </a:t>
            </a:r>
          </a:p>
        </p:txBody>
      </p:sp>
      <p:sp>
        <p:nvSpPr>
          <p:cNvPr id="3" name="Content Placeholder 2">
            <a:extLst>
              <a:ext uri="{FF2B5EF4-FFF2-40B4-BE49-F238E27FC236}">
                <a16:creationId xmlns:a16="http://schemas.microsoft.com/office/drawing/2014/main" id="{C94137B8-2BC9-44FB-89A0-F5F5D89FA677}"/>
              </a:ext>
            </a:extLst>
          </p:cNvPr>
          <p:cNvSpPr>
            <a:spLocks noGrp="1"/>
          </p:cNvSpPr>
          <p:nvPr>
            <p:ph idx="1"/>
          </p:nvPr>
        </p:nvSpPr>
        <p:spPr>
          <a:xfrm>
            <a:off x="1785321" y="1744393"/>
            <a:ext cx="8740627" cy="4107766"/>
          </a:xfrm>
        </p:spPr>
        <p:txBody>
          <a:bodyPr anchor="t">
            <a:noAutofit/>
          </a:bodyPr>
          <a:lstStyle/>
          <a:p>
            <a:r>
              <a:rPr lang="en-US" sz="3200" dirty="0">
                <a:solidFill>
                  <a:schemeClr val="tx2"/>
                </a:solidFill>
              </a:rPr>
              <a:t>Sleep is a natural mandatory cyclic behavioral state</a:t>
            </a:r>
          </a:p>
          <a:p>
            <a:pPr marL="0" indent="0">
              <a:buNone/>
            </a:pPr>
            <a:r>
              <a:rPr lang="en-US" sz="3200" dirty="0">
                <a:solidFill>
                  <a:schemeClr val="tx2"/>
                </a:solidFill>
              </a:rPr>
              <a:t>But shares a lot of features with coma  and with general anesthesia;  No awareness and no arousal </a:t>
            </a:r>
          </a:p>
          <a:p>
            <a:pPr marL="0" indent="0">
              <a:buNone/>
            </a:pPr>
            <a:r>
              <a:rPr lang="en-US" sz="3200" dirty="0">
                <a:solidFill>
                  <a:schemeClr val="tx2"/>
                </a:solidFill>
              </a:rPr>
              <a:t>Unlike coma and general anesthesia: self regulated and easily reversible to wakefulness  </a:t>
            </a:r>
          </a:p>
        </p:txBody>
      </p:sp>
    </p:spTree>
    <p:extLst>
      <p:ext uri="{BB962C8B-B14F-4D97-AF65-F5344CB8AC3E}">
        <p14:creationId xmlns:p14="http://schemas.microsoft.com/office/powerpoint/2010/main" val="51695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91928-1408-4BA4-B017-E259DB615C18}"/>
              </a:ext>
            </a:extLst>
          </p:cNvPr>
          <p:cNvSpPr>
            <a:spLocks noGrp="1"/>
          </p:cNvSpPr>
          <p:nvPr>
            <p:ph type="title"/>
          </p:nvPr>
        </p:nvSpPr>
        <p:spPr>
          <a:xfrm>
            <a:off x="793662" y="386930"/>
            <a:ext cx="10066122" cy="1298448"/>
          </a:xfrm>
        </p:spPr>
        <p:txBody>
          <a:bodyPr anchor="b">
            <a:normAutofit/>
          </a:bodyPr>
          <a:lstStyle/>
          <a:p>
            <a:r>
              <a:rPr lang="en-US" sz="4800" b="1" dirty="0"/>
              <a:t>Stages of sleep </a:t>
            </a:r>
          </a:p>
        </p:txBody>
      </p:sp>
      <p:sp>
        <p:nvSpPr>
          <p:cNvPr id="45" name="Rectangle 4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921C34-B6CF-4760-A858-596F6604AAFC}"/>
              </a:ext>
            </a:extLst>
          </p:cNvPr>
          <p:cNvSpPr>
            <a:spLocks noGrp="1"/>
          </p:cNvSpPr>
          <p:nvPr>
            <p:ph idx="1"/>
          </p:nvPr>
        </p:nvSpPr>
        <p:spPr>
          <a:xfrm>
            <a:off x="0" y="2203078"/>
            <a:ext cx="6233085" cy="4472225"/>
          </a:xfrm>
        </p:spPr>
        <p:txBody>
          <a:bodyPr anchor="ctr">
            <a:normAutofit/>
          </a:bodyPr>
          <a:lstStyle/>
          <a:p>
            <a:r>
              <a:rPr lang="en-US" sz="1700" i="1" dirty="0"/>
              <a:t>To understand that let give some ideas of recording of scalp that are called EEG and characterize the stages of sleep; this one of the most important things that EEG does </a:t>
            </a:r>
          </a:p>
          <a:p>
            <a:r>
              <a:rPr lang="en-US" sz="1700" i="1" dirty="0"/>
              <a:t>Here you have a full night of sleep between zero and eight ( eight hours of sleep)</a:t>
            </a:r>
          </a:p>
          <a:p>
            <a:pPr marL="0" indent="0">
              <a:buNone/>
            </a:pPr>
            <a:endParaRPr lang="en-US" sz="1700" i="1" dirty="0"/>
          </a:p>
          <a:p>
            <a:pPr marL="0" indent="0">
              <a:buNone/>
            </a:pPr>
            <a:r>
              <a:rPr lang="en-US" sz="1700" b="1" i="1" u="sng" dirty="0">
                <a:solidFill>
                  <a:schemeClr val="accent6">
                    <a:lumMod val="75000"/>
                  </a:schemeClr>
                </a:solidFill>
                <a:effectLst>
                  <a:outerShdw blurRad="38100" dist="38100" dir="2700000" algn="tl">
                    <a:srgbClr val="000000">
                      <a:alpha val="43137"/>
                    </a:srgbClr>
                  </a:outerShdw>
                </a:effectLst>
              </a:rPr>
              <a:t>In the wake state </a:t>
            </a:r>
            <a:r>
              <a:rPr lang="en-US" sz="1700" i="1" dirty="0"/>
              <a:t>; </a:t>
            </a:r>
          </a:p>
          <a:p>
            <a:pPr marL="0" indent="0">
              <a:buNone/>
            </a:pPr>
            <a:r>
              <a:rPr lang="en-US" sz="1700" i="1" dirty="0"/>
              <a:t>the main characteristic here that you see is a high frequency low voltage activity </a:t>
            </a:r>
            <a:r>
              <a:rPr lang="en-US" sz="1700" b="1" i="1" u="sng" dirty="0">
                <a:solidFill>
                  <a:srgbClr val="FF0000"/>
                </a:solidFill>
              </a:rPr>
              <a:t>( beta rhythm) </a:t>
            </a:r>
            <a:endParaRPr lang="en-US" sz="1700" i="1" dirty="0"/>
          </a:p>
          <a:p>
            <a:pPr marL="0" indent="0">
              <a:buNone/>
            </a:pPr>
            <a:r>
              <a:rPr lang="en-US" sz="1700" i="1" dirty="0"/>
              <a:t>First stage of sleep: EEG become a little slower and the level of wakefulness becomes a little fuzzy and brief around 20-30mins</a:t>
            </a:r>
            <a:endParaRPr lang="en-US" sz="1700" b="1" i="1" u="sng" dirty="0">
              <a:solidFill>
                <a:srgbClr val="FF0000"/>
              </a:solidFill>
            </a:endParaRPr>
          </a:p>
        </p:txBody>
      </p:sp>
      <p:pic>
        <p:nvPicPr>
          <p:cNvPr id="28" name="Content Placeholder 4">
            <a:extLst>
              <a:ext uri="{FF2B5EF4-FFF2-40B4-BE49-F238E27FC236}">
                <a16:creationId xmlns:a16="http://schemas.microsoft.com/office/drawing/2014/main" id="{83207F13-B7ED-4BB2-993E-50F2A911B316}"/>
              </a:ext>
            </a:extLst>
          </p:cNvPr>
          <p:cNvPicPr>
            <a:picLocks noChangeAspect="1"/>
          </p:cNvPicPr>
          <p:nvPr/>
        </p:nvPicPr>
        <p:blipFill>
          <a:blip r:embed="rId2"/>
          <a:stretch>
            <a:fillRect/>
          </a:stretch>
        </p:blipFill>
        <p:spPr>
          <a:xfrm>
            <a:off x="6233085" y="2669151"/>
            <a:ext cx="5150277" cy="3335846"/>
          </a:xfrm>
          <a:prstGeom prst="rect">
            <a:avLst/>
          </a:prstGeom>
        </p:spPr>
      </p:pic>
      <p:sp>
        <p:nvSpPr>
          <p:cNvPr id="49" name="Rectangle 4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96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BF3FB-08F5-4A9F-96BB-FBD37893CDCD}"/>
              </a:ext>
            </a:extLst>
          </p:cNvPr>
          <p:cNvSpPr>
            <a:spLocks noGrp="1"/>
          </p:cNvSpPr>
          <p:nvPr>
            <p:ph type="title"/>
          </p:nvPr>
        </p:nvSpPr>
        <p:spPr>
          <a:xfrm>
            <a:off x="1115568" y="548640"/>
            <a:ext cx="10168128" cy="1179576"/>
          </a:xfrm>
        </p:spPr>
        <p:txBody>
          <a:bodyPr>
            <a:normAutofit/>
          </a:bodyPr>
          <a:lstStyle/>
          <a:p>
            <a:r>
              <a:rPr lang="en-US" sz="4000" b="1" dirty="0"/>
              <a:t>Continued stages of sleep </a:t>
            </a:r>
          </a:p>
        </p:txBody>
      </p:sp>
      <p:sp>
        <p:nvSpPr>
          <p:cNvPr id="29" name="Rectangle 2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147ECA-DD65-4FD0-A6B8-2CEBBD01CA02}"/>
              </a:ext>
            </a:extLst>
          </p:cNvPr>
          <p:cNvSpPr>
            <a:spLocks noGrp="1"/>
          </p:cNvSpPr>
          <p:nvPr>
            <p:ph idx="1"/>
          </p:nvPr>
        </p:nvSpPr>
        <p:spPr>
          <a:xfrm>
            <a:off x="7104185" y="2478024"/>
            <a:ext cx="4417255" cy="3694176"/>
          </a:xfrm>
        </p:spPr>
        <p:txBody>
          <a:bodyPr anchor="ctr">
            <a:normAutofit/>
          </a:bodyPr>
          <a:lstStyle/>
          <a:p>
            <a:r>
              <a:rPr lang="en-US" sz="1800" b="1" i="1" u="sng" dirty="0">
                <a:solidFill>
                  <a:schemeClr val="accent6"/>
                </a:solidFill>
                <a:effectLst>
                  <a:outerShdw blurRad="38100" dist="38100" dir="2700000" algn="tl">
                    <a:srgbClr val="000000">
                      <a:alpha val="43137"/>
                    </a:srgbClr>
                  </a:outerShdw>
                </a:effectLst>
              </a:rPr>
              <a:t>Second stage of sleep</a:t>
            </a:r>
            <a:r>
              <a:rPr lang="en-US" sz="1800" i="1" dirty="0"/>
              <a:t>: The activity is slower as you can see lower frequency </a:t>
            </a:r>
          </a:p>
          <a:p>
            <a:pPr marL="0" indent="0">
              <a:buNone/>
            </a:pPr>
            <a:r>
              <a:rPr lang="en-US" sz="1800" i="1" dirty="0"/>
              <a:t> characterized by these spindles( produced by thalamic activity)  and the sharp wave that called K complexes ( so funny no body knows why and they called so because when they were recording EEG somebody knocked at the door and  his knob is starting with K   and last anther seven minutes </a:t>
            </a:r>
            <a:r>
              <a:rPr lang="en-US" sz="1800" b="1" i="1" u="sng" dirty="0">
                <a:solidFill>
                  <a:srgbClr val="FF0000"/>
                </a:solidFill>
              </a:rPr>
              <a:t>( theta rhythm) </a:t>
            </a:r>
          </a:p>
          <a:p>
            <a:endParaRPr lang="en-US" sz="1800" dirty="0"/>
          </a:p>
        </p:txBody>
      </p:sp>
      <p:pic>
        <p:nvPicPr>
          <p:cNvPr id="6" name="Picture 5">
            <a:extLst>
              <a:ext uri="{FF2B5EF4-FFF2-40B4-BE49-F238E27FC236}">
                <a16:creationId xmlns:a16="http://schemas.microsoft.com/office/drawing/2014/main" id="{AB466A6C-E9BD-4214-A793-CEC82F14BE7E}"/>
              </a:ext>
            </a:extLst>
          </p:cNvPr>
          <p:cNvPicPr>
            <a:picLocks noChangeAspect="1"/>
          </p:cNvPicPr>
          <p:nvPr/>
        </p:nvPicPr>
        <p:blipFill>
          <a:blip r:embed="rId2"/>
          <a:stretch>
            <a:fillRect/>
          </a:stretch>
        </p:blipFill>
        <p:spPr>
          <a:xfrm>
            <a:off x="335280" y="2063300"/>
            <a:ext cx="6433625" cy="4523624"/>
          </a:xfrm>
          <a:prstGeom prst="rect">
            <a:avLst/>
          </a:prstGeom>
        </p:spPr>
      </p:pic>
    </p:spTree>
    <p:extLst>
      <p:ext uri="{BB962C8B-B14F-4D97-AF65-F5344CB8AC3E}">
        <p14:creationId xmlns:p14="http://schemas.microsoft.com/office/powerpoint/2010/main" val="206931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8486F-84E1-4335-845E-3CEF2DB6B13B}"/>
              </a:ext>
            </a:extLst>
          </p:cNvPr>
          <p:cNvSpPr>
            <a:spLocks noGrp="1"/>
          </p:cNvSpPr>
          <p:nvPr>
            <p:ph type="title"/>
          </p:nvPr>
        </p:nvSpPr>
        <p:spPr>
          <a:xfrm>
            <a:off x="1115568" y="548640"/>
            <a:ext cx="10168128" cy="1179576"/>
          </a:xfrm>
        </p:spPr>
        <p:txBody>
          <a:bodyPr>
            <a:normAutofit/>
          </a:bodyPr>
          <a:lstStyle/>
          <a:p>
            <a:r>
              <a:rPr lang="en-US" sz="4000" b="1" dirty="0"/>
              <a:t>Continued stages of sleep </a:t>
            </a: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6625B6-3080-4440-ABD4-1911C395DD93}"/>
              </a:ext>
            </a:extLst>
          </p:cNvPr>
          <p:cNvSpPr>
            <a:spLocks noGrp="1"/>
          </p:cNvSpPr>
          <p:nvPr>
            <p:ph idx="1"/>
          </p:nvPr>
        </p:nvSpPr>
        <p:spPr>
          <a:xfrm>
            <a:off x="6054266" y="2066609"/>
            <a:ext cx="6137734" cy="4791391"/>
          </a:xfrm>
        </p:spPr>
        <p:txBody>
          <a:bodyPr anchor="ctr">
            <a:normAutofit/>
          </a:bodyPr>
          <a:lstStyle/>
          <a:p>
            <a:pPr marL="0" indent="0">
              <a:buNone/>
            </a:pPr>
            <a:r>
              <a:rPr lang="en-US" sz="1800" b="1" i="1" dirty="0">
                <a:solidFill>
                  <a:schemeClr val="accent6">
                    <a:lumMod val="75000"/>
                  </a:schemeClr>
                </a:solidFill>
                <a:effectLst>
                  <a:outerShdw blurRad="38100" dist="38100" dir="2700000" algn="tl">
                    <a:srgbClr val="000000">
                      <a:alpha val="43137"/>
                    </a:srgbClr>
                  </a:outerShdw>
                </a:effectLst>
              </a:rPr>
              <a:t>Third stage</a:t>
            </a:r>
            <a:r>
              <a:rPr lang="en-US" sz="1800" i="1" dirty="0"/>
              <a:t>: you will go into deep sleep </a:t>
            </a:r>
          </a:p>
          <a:p>
            <a:r>
              <a:rPr lang="en-US" sz="1800" i="1" dirty="0"/>
              <a:t>In the past they used to differentiate stage3 from stage 4 but now is blended as deep sleep </a:t>
            </a:r>
          </a:p>
          <a:p>
            <a:r>
              <a:rPr lang="en-US" sz="1800" i="1" dirty="0"/>
              <a:t>Very slow activity and high voltage and that takes you from one hour and a half </a:t>
            </a:r>
            <a:r>
              <a:rPr lang="en-US" sz="1800" b="1" i="1" u="sng" dirty="0">
                <a:solidFill>
                  <a:srgbClr val="FF0000"/>
                </a:solidFill>
              </a:rPr>
              <a:t>( delta rhythm) </a:t>
            </a:r>
          </a:p>
          <a:p>
            <a:endParaRPr lang="en-US" sz="1800" dirty="0"/>
          </a:p>
        </p:txBody>
      </p:sp>
      <p:pic>
        <p:nvPicPr>
          <p:cNvPr id="5" name="Picture 4">
            <a:extLst>
              <a:ext uri="{FF2B5EF4-FFF2-40B4-BE49-F238E27FC236}">
                <a16:creationId xmlns:a16="http://schemas.microsoft.com/office/drawing/2014/main" id="{AE03DEA5-78FF-48BD-AB98-1FC43FE9ECD8}"/>
              </a:ext>
            </a:extLst>
          </p:cNvPr>
          <p:cNvPicPr>
            <a:picLocks noChangeAspect="1"/>
          </p:cNvPicPr>
          <p:nvPr/>
        </p:nvPicPr>
        <p:blipFill>
          <a:blip r:embed="rId2"/>
          <a:stretch>
            <a:fillRect/>
          </a:stretch>
        </p:blipFill>
        <p:spPr>
          <a:xfrm>
            <a:off x="469392" y="2066609"/>
            <a:ext cx="5584874" cy="4523624"/>
          </a:xfrm>
          <a:prstGeom prst="rect">
            <a:avLst/>
          </a:prstGeom>
        </p:spPr>
      </p:pic>
    </p:spTree>
    <p:extLst>
      <p:ext uri="{BB962C8B-B14F-4D97-AF65-F5344CB8AC3E}">
        <p14:creationId xmlns:p14="http://schemas.microsoft.com/office/powerpoint/2010/main" val="178329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86DB28-B745-42A7-AADC-D05CA0A2DA32}"/>
              </a:ext>
            </a:extLst>
          </p:cNvPr>
          <p:cNvSpPr>
            <a:spLocks noGrp="1"/>
          </p:cNvSpPr>
          <p:nvPr>
            <p:ph idx="1"/>
          </p:nvPr>
        </p:nvSpPr>
        <p:spPr>
          <a:xfrm>
            <a:off x="5967436" y="2018806"/>
            <a:ext cx="6224564" cy="4839194"/>
          </a:xfrm>
        </p:spPr>
        <p:txBody>
          <a:bodyPr anchor="ctr">
            <a:normAutofit/>
          </a:bodyPr>
          <a:lstStyle/>
          <a:p>
            <a:pPr marL="0" indent="0">
              <a:buNone/>
            </a:pPr>
            <a:r>
              <a:rPr lang="en-US" sz="1500" b="1" i="1" dirty="0">
                <a:solidFill>
                  <a:schemeClr val="accent6"/>
                </a:solidFill>
              </a:rPr>
              <a:t>REM</a:t>
            </a:r>
            <a:r>
              <a:rPr lang="en-US" sz="1500" b="1" i="1" dirty="0"/>
              <a:t>; What happened after 1.5 hours after you sleep at that point you are not aroused but you go into a lighter stage and that is followed by  very brief stage like walk fullness stage, but you are way fast to sleep  and this the period that called REM sleep for rapid eye movement sleep </a:t>
            </a:r>
          </a:p>
          <a:p>
            <a:pPr marL="0" indent="0">
              <a:buNone/>
            </a:pPr>
            <a:r>
              <a:rPr lang="en-US" sz="1500" b="1" i="1" dirty="0"/>
              <a:t>It is characterized by muscle atonia the normal temporary paralysis</a:t>
            </a:r>
          </a:p>
          <a:p>
            <a:pPr marL="0" indent="0">
              <a:buNone/>
            </a:pPr>
            <a:r>
              <a:rPr lang="en-US" sz="1500" b="1" i="1" dirty="0"/>
              <a:t>Except the eye and respiratory  movement </a:t>
            </a:r>
          </a:p>
          <a:p>
            <a:pPr marL="0" indent="0">
              <a:buNone/>
            </a:pPr>
            <a:r>
              <a:rPr lang="en-US" sz="1500" b="1" i="1" dirty="0"/>
              <a:t>Rapid eye movement Correlates with your current dreams</a:t>
            </a:r>
          </a:p>
          <a:p>
            <a:pPr marL="0" indent="0">
              <a:buNone/>
            </a:pPr>
            <a:endParaRPr lang="en-US" sz="1500" dirty="0"/>
          </a:p>
        </p:txBody>
      </p:sp>
      <p:sp>
        <p:nvSpPr>
          <p:cNvPr id="10" name="TextBox 9">
            <a:extLst>
              <a:ext uri="{FF2B5EF4-FFF2-40B4-BE49-F238E27FC236}">
                <a16:creationId xmlns:a16="http://schemas.microsoft.com/office/drawing/2014/main" id="{E26F825D-354F-4C26-B756-20C03616AE0C}"/>
              </a:ext>
            </a:extLst>
          </p:cNvPr>
          <p:cNvSpPr txBox="1"/>
          <p:nvPr/>
        </p:nvSpPr>
        <p:spPr>
          <a:xfrm>
            <a:off x="3092760" y="753511"/>
            <a:ext cx="6098344" cy="646331"/>
          </a:xfrm>
          <a:prstGeom prst="rect">
            <a:avLst/>
          </a:prstGeom>
          <a:noFill/>
        </p:spPr>
        <p:txBody>
          <a:bodyPr wrap="square">
            <a:spAutoFit/>
          </a:bodyPr>
          <a:lstStyle/>
          <a:p>
            <a:r>
              <a:rPr lang="en-US" sz="3600" dirty="0"/>
              <a:t>Continued stages of sleep </a:t>
            </a:r>
          </a:p>
        </p:txBody>
      </p:sp>
      <p:pic>
        <p:nvPicPr>
          <p:cNvPr id="6" name="Picture 5">
            <a:extLst>
              <a:ext uri="{FF2B5EF4-FFF2-40B4-BE49-F238E27FC236}">
                <a16:creationId xmlns:a16="http://schemas.microsoft.com/office/drawing/2014/main" id="{527BA371-A51C-44A5-ACDE-6892A11D230C}"/>
              </a:ext>
            </a:extLst>
          </p:cNvPr>
          <p:cNvPicPr>
            <a:picLocks noChangeAspect="1"/>
          </p:cNvPicPr>
          <p:nvPr/>
        </p:nvPicPr>
        <p:blipFill>
          <a:blip r:embed="rId2"/>
          <a:stretch>
            <a:fillRect/>
          </a:stretch>
        </p:blipFill>
        <p:spPr>
          <a:xfrm>
            <a:off x="566928" y="2018806"/>
            <a:ext cx="5391789" cy="4523624"/>
          </a:xfrm>
          <a:prstGeom prst="rect">
            <a:avLst/>
          </a:prstGeom>
        </p:spPr>
      </p:pic>
    </p:spTree>
    <p:extLst>
      <p:ext uri="{BB962C8B-B14F-4D97-AF65-F5344CB8AC3E}">
        <p14:creationId xmlns:p14="http://schemas.microsoft.com/office/powerpoint/2010/main" val="324179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391A1-A1AD-498E-B8D8-E3791C2A1E43}"/>
              </a:ext>
            </a:extLst>
          </p:cNvPr>
          <p:cNvSpPr>
            <a:spLocks noGrp="1"/>
          </p:cNvSpPr>
          <p:nvPr>
            <p:ph type="title"/>
          </p:nvPr>
        </p:nvSpPr>
        <p:spPr>
          <a:xfrm>
            <a:off x="429768" y="411480"/>
            <a:ext cx="11201400" cy="1106424"/>
          </a:xfrm>
        </p:spPr>
        <p:txBody>
          <a:bodyPr>
            <a:normAutofit/>
          </a:bodyPr>
          <a:lstStyle/>
          <a:p>
            <a:r>
              <a:rPr lang="en-US" sz="3600" dirty="0"/>
              <a:t>Continued stages of sleep </a:t>
            </a:r>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A50D3A7-69D9-4247-8E68-65A32BD6EE82}"/>
              </a:ext>
            </a:extLst>
          </p:cNvPr>
          <p:cNvPicPr>
            <a:picLocks noChangeAspect="1"/>
          </p:cNvPicPr>
          <p:nvPr/>
        </p:nvPicPr>
        <p:blipFill rotWithShape="1">
          <a:blip r:embed="rId2"/>
          <a:srcRect l="3963" r="1" b="1"/>
          <a:stretch/>
        </p:blipFill>
        <p:spPr>
          <a:xfrm>
            <a:off x="429768" y="1721922"/>
            <a:ext cx="6704891" cy="4520559"/>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0678E6C-27E8-4905-B7B8-4EE80A7E273A}"/>
              </a:ext>
            </a:extLst>
          </p:cNvPr>
          <p:cNvSpPr>
            <a:spLocks noGrp="1"/>
          </p:cNvSpPr>
          <p:nvPr>
            <p:ph idx="1"/>
          </p:nvPr>
        </p:nvSpPr>
        <p:spPr>
          <a:xfrm>
            <a:off x="7134659" y="1721921"/>
            <a:ext cx="5057341" cy="4520559"/>
          </a:xfrm>
        </p:spPr>
        <p:txBody>
          <a:bodyPr anchor="ctr">
            <a:normAutofit/>
          </a:bodyPr>
          <a:lstStyle/>
          <a:p>
            <a:r>
              <a:rPr lang="en-US" sz="1500" b="1" i="1" u="sng" dirty="0">
                <a:solidFill>
                  <a:schemeClr val="accent1"/>
                </a:solidFill>
              </a:rPr>
              <a:t>After REM </a:t>
            </a:r>
            <a:r>
              <a:rPr lang="en-US" sz="1500" b="1" i="1" dirty="0"/>
              <a:t>the person go back to stage two and finally again to stage three and there are cycles of this nature  until about three hours late </a:t>
            </a:r>
          </a:p>
          <a:p>
            <a:pPr marL="0" indent="0">
              <a:buNone/>
            </a:pPr>
            <a:r>
              <a:rPr lang="en-US" sz="1500" b="1" i="1" dirty="0"/>
              <a:t>Every hour and a half there is a period of REM sleep the difference being that these period are longer and longer</a:t>
            </a:r>
          </a:p>
          <a:p>
            <a:pPr marL="0" indent="0">
              <a:buNone/>
            </a:pPr>
            <a:r>
              <a:rPr lang="en-US" sz="1500" b="1" i="1" dirty="0"/>
              <a:t>You may be wake up a little bit and again the cycling with little bit of deep sleep but not much so much sleep occurs in the stage two </a:t>
            </a:r>
          </a:p>
          <a:p>
            <a:pPr marL="0" indent="0">
              <a:buNone/>
            </a:pPr>
            <a:r>
              <a:rPr lang="en-US" sz="1500" b="1" i="1" dirty="0"/>
              <a:t>When you are almost awake the longer REM sleep occur, the last period of REM sleep where most of the recalled dreams   and changes in body temperature and cold </a:t>
            </a:r>
          </a:p>
          <a:p>
            <a:pPr marL="0" indent="0">
              <a:buNone/>
            </a:pPr>
            <a:endParaRPr lang="en-US" sz="1500" dirty="0"/>
          </a:p>
        </p:txBody>
      </p:sp>
    </p:spTree>
    <p:extLst>
      <p:ext uri="{BB962C8B-B14F-4D97-AF65-F5344CB8AC3E}">
        <p14:creationId xmlns:p14="http://schemas.microsoft.com/office/powerpoint/2010/main" val="44911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3C100-E67E-4A93-B82B-A53052F6081F}"/>
              </a:ext>
            </a:extLst>
          </p:cNvPr>
          <p:cNvSpPr>
            <a:spLocks noGrp="1"/>
          </p:cNvSpPr>
          <p:nvPr>
            <p:ph type="title"/>
          </p:nvPr>
        </p:nvSpPr>
        <p:spPr>
          <a:xfrm>
            <a:off x="1115568" y="548640"/>
            <a:ext cx="10168128" cy="1179576"/>
          </a:xfrm>
        </p:spPr>
        <p:txBody>
          <a:bodyPr>
            <a:normAutofit/>
          </a:bodyPr>
          <a:lstStyle/>
          <a:p>
            <a:r>
              <a:rPr lang="en-US" sz="4000" b="1" dirty="0"/>
              <a:t>Physiological basic of this phenomenon </a:t>
            </a: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2CC6EEB-6335-489C-9DE8-440940638A28}"/>
              </a:ext>
            </a:extLst>
          </p:cNvPr>
          <p:cNvPicPr>
            <a:picLocks noChangeAspect="1"/>
          </p:cNvPicPr>
          <p:nvPr/>
        </p:nvPicPr>
        <p:blipFill rotWithShape="1">
          <a:blip r:embed="rId2"/>
          <a:srcRect t="3199" r="2" b="2"/>
          <a:stretch/>
        </p:blipFill>
        <p:spPr>
          <a:xfrm>
            <a:off x="908305" y="2478024"/>
            <a:ext cx="5187696" cy="3694176"/>
          </a:xfrm>
          <a:prstGeom prst="rect">
            <a:avLst/>
          </a:prstGeom>
        </p:spPr>
      </p:pic>
      <p:sp>
        <p:nvSpPr>
          <p:cNvPr id="3" name="Content Placeholder 2">
            <a:extLst>
              <a:ext uri="{FF2B5EF4-FFF2-40B4-BE49-F238E27FC236}">
                <a16:creationId xmlns:a16="http://schemas.microsoft.com/office/drawing/2014/main" id="{023F167C-7938-4468-BF53-8E2B685CC46C}"/>
              </a:ext>
            </a:extLst>
          </p:cNvPr>
          <p:cNvSpPr>
            <a:spLocks noGrp="1"/>
          </p:cNvSpPr>
          <p:nvPr>
            <p:ph idx="1"/>
          </p:nvPr>
        </p:nvSpPr>
        <p:spPr>
          <a:xfrm>
            <a:off x="6096000" y="2018806"/>
            <a:ext cx="6095999" cy="4839194"/>
          </a:xfrm>
        </p:spPr>
        <p:txBody>
          <a:bodyPr anchor="ctr">
            <a:normAutofit/>
          </a:bodyPr>
          <a:lstStyle/>
          <a:p>
            <a:r>
              <a:rPr lang="en-US" sz="1300" b="1" i="1" dirty="0">
                <a:solidFill>
                  <a:schemeClr val="accent1"/>
                </a:solidFill>
              </a:rPr>
              <a:t>In 1930 in Belgium  </a:t>
            </a:r>
            <a:r>
              <a:rPr lang="en-US" sz="1300" b="1" i="1" dirty="0"/>
              <a:t>; he was working essentially on cats </a:t>
            </a:r>
          </a:p>
          <a:p>
            <a:pPr marL="0" indent="0">
              <a:buNone/>
            </a:pPr>
            <a:r>
              <a:rPr lang="en-US" sz="1300" b="1" i="1" dirty="0"/>
              <a:t>He made a transection in the rostral portion of the midbrain he found that the EEG rhythms is Delta rhythm that means that there is something is really important to maintain alertness  </a:t>
            </a:r>
          </a:p>
          <a:p>
            <a:pPr marL="0" indent="0">
              <a:buNone/>
            </a:pPr>
            <a:r>
              <a:rPr lang="en-US" sz="1300" b="1" i="1" dirty="0"/>
              <a:t>He cut between the medulla and the spinal cord at the C1 level , the EEG for the cat like normal animal </a:t>
            </a:r>
          </a:p>
          <a:p>
            <a:pPr marL="0" indent="0">
              <a:buNone/>
            </a:pPr>
            <a:endParaRPr lang="en-US" sz="1300" b="1" i="1" dirty="0"/>
          </a:p>
          <a:p>
            <a:pPr>
              <a:buFont typeface="Wingdings" panose="05000000000000000000" pitchFamily="2" charset="2"/>
              <a:buChar char="§"/>
            </a:pPr>
            <a:r>
              <a:rPr lang="en-US" sz="1300" b="1" i="1" dirty="0">
                <a:solidFill>
                  <a:schemeClr val="accent1"/>
                </a:solidFill>
              </a:rPr>
              <a:t>In the 1940s in Italy, </a:t>
            </a:r>
            <a:r>
              <a:rPr lang="en-US" sz="1300" b="1" i="1" dirty="0"/>
              <a:t>they stimulating electrodes at different points of brain stem </a:t>
            </a:r>
          </a:p>
          <a:p>
            <a:pPr marL="0" indent="0">
              <a:buNone/>
            </a:pPr>
            <a:r>
              <a:rPr lang="en-US" sz="1300" b="1" i="1" dirty="0"/>
              <a:t>they noticed no matter where you put the electrodes at different region of brain stem especially rostrally these resulted in alertness .</a:t>
            </a:r>
          </a:p>
          <a:p>
            <a:pPr marL="0" indent="0">
              <a:buNone/>
            </a:pPr>
            <a:r>
              <a:rPr lang="en-US" sz="1300" b="1" i="1" dirty="0"/>
              <a:t>At the level of the brain stem there is a reticular  activating system  </a:t>
            </a:r>
          </a:p>
        </p:txBody>
      </p:sp>
    </p:spTree>
    <p:extLst>
      <p:ext uri="{BB962C8B-B14F-4D97-AF65-F5344CB8AC3E}">
        <p14:creationId xmlns:p14="http://schemas.microsoft.com/office/powerpoint/2010/main" val="776471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2" ma:contentTypeDescription="Create a new document." ma:contentTypeScope="" ma:versionID="f41312c69caf1ffd3d49f2fb3aed95f3">
  <xsd:schema xmlns:xsd="http://www.w3.org/2001/XMLSchema" xmlns:xs="http://www.w3.org/2001/XMLSchema" xmlns:p="http://schemas.microsoft.com/office/2006/metadata/properties" xmlns:ns2="20a449d1-f8ac-4040-aa3d-c83356f31b04" targetNamespace="http://schemas.microsoft.com/office/2006/metadata/properties" ma:root="true" ma:fieldsID="6b6fb25973389350444f2df26890bd63"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22959B-2059-4E1D-B121-5671AD45BCD2}"/>
</file>

<file path=customXml/itemProps2.xml><?xml version="1.0" encoding="utf-8"?>
<ds:datastoreItem xmlns:ds="http://schemas.openxmlformats.org/officeDocument/2006/customXml" ds:itemID="{0E8F8831-84A3-41AD-B6AC-24D96A0C0738}"/>
</file>

<file path=customXml/itemProps3.xml><?xml version="1.0" encoding="utf-8"?>
<ds:datastoreItem xmlns:ds="http://schemas.openxmlformats.org/officeDocument/2006/customXml" ds:itemID="{E839A2F7-B825-4CE5-8549-E287F0E6FC25}"/>
</file>

<file path=docProps/app.xml><?xml version="1.0" encoding="utf-8"?>
<Properties xmlns="http://schemas.openxmlformats.org/officeDocument/2006/extended-properties" xmlns:vt="http://schemas.openxmlformats.org/officeDocument/2006/docPropsVTypes">
  <TotalTime>451</TotalTime>
  <Words>1029</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sleep stages and reticular formation system </vt:lpstr>
      <vt:lpstr>Objectives </vt:lpstr>
      <vt:lpstr>Sleep </vt:lpstr>
      <vt:lpstr>Stages of sleep </vt:lpstr>
      <vt:lpstr>Continued stages of sleep </vt:lpstr>
      <vt:lpstr>Continued stages of sleep </vt:lpstr>
      <vt:lpstr>PowerPoint Presentation</vt:lpstr>
      <vt:lpstr>Continued stages of sleep </vt:lpstr>
      <vt:lpstr>Physiological basic of this phenomenon </vt:lpstr>
      <vt:lpstr>Reticular activating system (RAS) </vt:lpstr>
      <vt:lpstr>Influence of ascending system on thalamocortical interactions according to behavioral state (ARAS)</vt:lpstr>
      <vt:lpstr>Continued ARAS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Consciousness and sleep </dc:title>
  <dc:creator>arwa rawashdeh</dc:creator>
  <cp:lastModifiedBy>arwa rawashdeh</cp:lastModifiedBy>
  <cp:revision>22</cp:revision>
  <dcterms:created xsi:type="dcterms:W3CDTF">2020-12-18T16:02:05Z</dcterms:created>
  <dcterms:modified xsi:type="dcterms:W3CDTF">2020-12-26T13:16:06Z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