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2"/>
  </p:notesMasterIdLst>
  <p:sldIdLst>
    <p:sldId id="256" r:id="rId2"/>
    <p:sldId id="258" r:id="rId3"/>
    <p:sldId id="297" r:id="rId4"/>
    <p:sldId id="259" r:id="rId5"/>
    <p:sldId id="296" r:id="rId6"/>
    <p:sldId id="287" r:id="rId7"/>
    <p:sldId id="288" r:id="rId8"/>
    <p:sldId id="289" r:id="rId9"/>
    <p:sldId id="290" r:id="rId10"/>
    <p:sldId id="291" r:id="rId11"/>
    <p:sldId id="277" r:id="rId12"/>
    <p:sldId id="292" r:id="rId13"/>
    <p:sldId id="278" r:id="rId14"/>
    <p:sldId id="260" r:id="rId15"/>
    <p:sldId id="261" r:id="rId16"/>
    <p:sldId id="262" r:id="rId17"/>
    <p:sldId id="263" r:id="rId18"/>
    <p:sldId id="264" r:id="rId19"/>
    <p:sldId id="266" r:id="rId20"/>
    <p:sldId id="265" r:id="rId21"/>
    <p:sldId id="267" r:id="rId22"/>
    <p:sldId id="285" r:id="rId23"/>
    <p:sldId id="280" r:id="rId24"/>
    <p:sldId id="293" r:id="rId25"/>
    <p:sldId id="281" r:id="rId26"/>
    <p:sldId id="295" r:id="rId27"/>
    <p:sldId id="282" r:id="rId28"/>
    <p:sldId id="283" r:id="rId29"/>
    <p:sldId id="284" r:id="rId30"/>
    <p:sldId id="29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2E58C9-9E45-43C0-A2A9-14A84FA8E921}">
          <p14:sldIdLst>
            <p14:sldId id="256"/>
            <p14:sldId id="258"/>
            <p14:sldId id="297"/>
            <p14:sldId id="259"/>
            <p14:sldId id="296"/>
            <p14:sldId id="287"/>
            <p14:sldId id="288"/>
            <p14:sldId id="289"/>
            <p14:sldId id="290"/>
            <p14:sldId id="291"/>
            <p14:sldId id="277"/>
            <p14:sldId id="292"/>
            <p14:sldId id="278"/>
          </p14:sldIdLst>
        </p14:section>
        <p14:section name="Untitled Section" id="{3905546B-F212-4DBA-ADF0-491BD3E227AD}">
          <p14:sldIdLst>
            <p14:sldId id="260"/>
            <p14:sldId id="261"/>
            <p14:sldId id="262"/>
            <p14:sldId id="263"/>
            <p14:sldId id="264"/>
            <p14:sldId id="266"/>
            <p14:sldId id="265"/>
            <p14:sldId id="267"/>
          </p14:sldIdLst>
        </p14:section>
        <p14:section name="Untitled Section" id="{E5A5CDB3-74DB-4851-86CB-FB8E6B74BC26}">
          <p14:sldIdLst>
            <p14:sldId id="285"/>
            <p14:sldId id="280"/>
            <p14:sldId id="293"/>
            <p14:sldId id="281"/>
            <p14:sldId id="295"/>
            <p14:sldId id="282"/>
            <p14:sldId id="283"/>
            <p14:sldId id="284"/>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C22"/>
    <a:srgbClr val="595959"/>
    <a:srgbClr val="7C7C7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95773" autoAdjust="0"/>
  </p:normalViewPr>
  <p:slideViewPr>
    <p:cSldViewPr snapToGrid="0">
      <p:cViewPr varScale="1">
        <p:scale>
          <a:sx n="93" d="100"/>
          <a:sy n="93"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31AED4E-5B7C-4605-98A1-8EF63F18D94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1C1C432-9A82-489E-B327-F8438190B92A}">
      <dgm:prSet/>
      <dgm:spPr/>
      <dgm:t>
        <a:bodyPr/>
        <a:lstStyle/>
        <a:p>
          <a:r>
            <a:rPr lang="en-US" b="1" i="0"/>
            <a:t>Blood</a:t>
          </a:r>
          <a:r>
            <a:rPr lang="en-US"/>
            <a:t>: </a:t>
          </a:r>
          <a:r>
            <a:rPr lang="en-US" b="0" i="0"/>
            <a:t>fluid that transports oxygen and nutrients to the cells and carries away carbon dioxide and other waste products.</a:t>
          </a:r>
          <a:endParaRPr lang="en-US"/>
        </a:p>
      </dgm:t>
    </dgm:pt>
    <dgm:pt modelId="{BBFE4225-CE19-4815-A0BF-321E9A4A609A}" type="parTrans" cxnId="{A398A09B-72DF-45A1-8B60-F8BB23ED7409}">
      <dgm:prSet/>
      <dgm:spPr/>
      <dgm:t>
        <a:bodyPr/>
        <a:lstStyle/>
        <a:p>
          <a:endParaRPr lang="en-US"/>
        </a:p>
      </dgm:t>
    </dgm:pt>
    <dgm:pt modelId="{E8543D7B-A81E-4F83-86AD-3BD46170F771}" type="sibTrans" cxnId="{A398A09B-72DF-45A1-8B60-F8BB23ED7409}">
      <dgm:prSet/>
      <dgm:spPr/>
      <dgm:t>
        <a:bodyPr/>
        <a:lstStyle/>
        <a:p>
          <a:endParaRPr lang="en-US"/>
        </a:p>
      </dgm:t>
    </dgm:pt>
    <dgm:pt modelId="{ED40CEAC-9234-4AB3-A1B7-DD8AA00547ED}">
      <dgm:prSet/>
      <dgm:spPr/>
      <dgm:t>
        <a:bodyPr/>
        <a:lstStyle/>
        <a:p>
          <a:r>
            <a:rPr lang="en-US" b="0" i="0"/>
            <a:t>Synthesis </a:t>
          </a:r>
          <a:r>
            <a:rPr lang="en-US">
              <a:sym typeface="Wingdings" panose="05000000000000000000" pitchFamily="2" charset="2"/>
            </a:rPr>
            <a:t></a:t>
          </a:r>
          <a:r>
            <a:rPr lang="en-US" b="0" i="0"/>
            <a:t> bone marrow </a:t>
          </a:r>
          <a:endParaRPr lang="en-US"/>
        </a:p>
      </dgm:t>
    </dgm:pt>
    <dgm:pt modelId="{80BDF2F9-9BFF-4D3E-A53F-E9B7C4FBA69E}" type="parTrans" cxnId="{A5A02698-FB1D-421C-B21B-C0BDC9C40F43}">
      <dgm:prSet/>
      <dgm:spPr/>
      <dgm:t>
        <a:bodyPr/>
        <a:lstStyle/>
        <a:p>
          <a:endParaRPr lang="en-US"/>
        </a:p>
      </dgm:t>
    </dgm:pt>
    <dgm:pt modelId="{1E987469-4FA1-431E-9337-25C99A345B35}" type="sibTrans" cxnId="{A5A02698-FB1D-421C-B21B-C0BDC9C40F43}">
      <dgm:prSet/>
      <dgm:spPr/>
      <dgm:t>
        <a:bodyPr/>
        <a:lstStyle/>
        <a:p>
          <a:endParaRPr lang="en-US"/>
        </a:p>
      </dgm:t>
    </dgm:pt>
    <dgm:pt modelId="{4207582A-BE7C-4AEF-B556-AF149FFAB3ED}">
      <dgm:prSet/>
      <dgm:spPr/>
      <dgm:t>
        <a:bodyPr/>
        <a:lstStyle/>
        <a:p>
          <a:r>
            <a:rPr lang="en-US"/>
            <a:t>Storge and destruction </a:t>
          </a:r>
          <a:r>
            <a:rPr lang="en-US">
              <a:sym typeface="Wingdings" panose="05000000000000000000" pitchFamily="2" charset="2"/>
            </a:rPr>
            <a:t></a:t>
          </a:r>
          <a:r>
            <a:rPr lang="en-US"/>
            <a:t> liver and spleen</a:t>
          </a:r>
        </a:p>
      </dgm:t>
    </dgm:pt>
    <dgm:pt modelId="{1B917E3D-13ED-4028-8494-FB2ED20267CF}" type="parTrans" cxnId="{0FD40B65-1694-4853-9F95-A79DFDB45D28}">
      <dgm:prSet/>
      <dgm:spPr/>
      <dgm:t>
        <a:bodyPr/>
        <a:lstStyle/>
        <a:p>
          <a:endParaRPr lang="en-US"/>
        </a:p>
      </dgm:t>
    </dgm:pt>
    <dgm:pt modelId="{039C425C-834C-4168-A265-DD5CFC77A173}" type="sibTrans" cxnId="{0FD40B65-1694-4853-9F95-A79DFDB45D28}">
      <dgm:prSet/>
      <dgm:spPr/>
      <dgm:t>
        <a:bodyPr/>
        <a:lstStyle/>
        <a:p>
          <a:endParaRPr lang="en-US"/>
        </a:p>
      </dgm:t>
    </dgm:pt>
    <dgm:pt modelId="{16A8F2A6-3CF4-4895-9041-E151CB9B616D}" type="pres">
      <dgm:prSet presAssocID="{931AED4E-5B7C-4605-98A1-8EF63F18D94A}" presName="root" presStyleCnt="0">
        <dgm:presLayoutVars>
          <dgm:dir/>
          <dgm:resizeHandles val="exact"/>
        </dgm:presLayoutVars>
      </dgm:prSet>
      <dgm:spPr/>
    </dgm:pt>
    <dgm:pt modelId="{0EFC674A-C822-4B2B-A837-C51C1BA1A94B}" type="pres">
      <dgm:prSet presAssocID="{41C1C432-9A82-489E-B327-F8438190B92A}" presName="compNode" presStyleCnt="0"/>
      <dgm:spPr/>
    </dgm:pt>
    <dgm:pt modelId="{E9ECE789-AE3F-4E02-8ADE-E96C77E8A726}" type="pres">
      <dgm:prSet presAssocID="{41C1C432-9A82-489E-B327-F8438190B92A}" presName="bgRect" presStyleLbl="bgShp" presStyleIdx="0" presStyleCnt="3"/>
      <dgm:spPr/>
    </dgm:pt>
    <dgm:pt modelId="{5B39A0CB-CA4E-46C3-937F-0332E01D95E8}" type="pres">
      <dgm:prSet presAssocID="{41C1C432-9A82-489E-B327-F8438190B92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Organ"/>
        </a:ext>
      </dgm:extLst>
    </dgm:pt>
    <dgm:pt modelId="{390A8F4E-608F-4FA0-9680-DEB31A0176CF}" type="pres">
      <dgm:prSet presAssocID="{41C1C432-9A82-489E-B327-F8438190B92A}" presName="spaceRect" presStyleCnt="0"/>
      <dgm:spPr/>
    </dgm:pt>
    <dgm:pt modelId="{5CF3857E-EA84-4137-AF95-FEF661DEEECB}" type="pres">
      <dgm:prSet presAssocID="{41C1C432-9A82-489E-B327-F8438190B92A}" presName="parTx" presStyleLbl="revTx" presStyleIdx="0" presStyleCnt="3">
        <dgm:presLayoutVars>
          <dgm:chMax val="0"/>
          <dgm:chPref val="0"/>
        </dgm:presLayoutVars>
      </dgm:prSet>
      <dgm:spPr/>
    </dgm:pt>
    <dgm:pt modelId="{0F7F9FA7-CABB-47DE-9C13-FB7F6DAB81C6}" type="pres">
      <dgm:prSet presAssocID="{E8543D7B-A81E-4F83-86AD-3BD46170F771}" presName="sibTrans" presStyleCnt="0"/>
      <dgm:spPr/>
    </dgm:pt>
    <dgm:pt modelId="{84ADFF2E-95CB-4303-B6F4-EA54AF511993}" type="pres">
      <dgm:prSet presAssocID="{ED40CEAC-9234-4AB3-A1B7-DD8AA00547ED}" presName="compNode" presStyleCnt="0"/>
      <dgm:spPr/>
    </dgm:pt>
    <dgm:pt modelId="{E02B15D5-4E60-4835-85D6-70D3B9F25E05}" type="pres">
      <dgm:prSet presAssocID="{ED40CEAC-9234-4AB3-A1B7-DD8AA00547ED}" presName="bgRect" presStyleLbl="bgShp" presStyleIdx="1" presStyleCnt="3"/>
      <dgm:spPr/>
    </dgm:pt>
    <dgm:pt modelId="{9BC22006-7C9E-4BD1-B3E6-38E663982032}" type="pres">
      <dgm:prSet presAssocID="{ED40CEAC-9234-4AB3-A1B7-DD8AA00547E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ne Arrow: Straight"/>
        </a:ext>
      </dgm:extLst>
    </dgm:pt>
    <dgm:pt modelId="{1DB21B7D-DF68-40E4-9FDB-5EA8EF58F573}" type="pres">
      <dgm:prSet presAssocID="{ED40CEAC-9234-4AB3-A1B7-DD8AA00547ED}" presName="spaceRect" presStyleCnt="0"/>
      <dgm:spPr/>
    </dgm:pt>
    <dgm:pt modelId="{11E13431-BB10-4602-AC8E-F15D29F575D1}" type="pres">
      <dgm:prSet presAssocID="{ED40CEAC-9234-4AB3-A1B7-DD8AA00547ED}" presName="parTx" presStyleLbl="revTx" presStyleIdx="1" presStyleCnt="3">
        <dgm:presLayoutVars>
          <dgm:chMax val="0"/>
          <dgm:chPref val="0"/>
        </dgm:presLayoutVars>
      </dgm:prSet>
      <dgm:spPr/>
    </dgm:pt>
    <dgm:pt modelId="{0E193510-E70E-4946-8887-385EED2C4B3C}" type="pres">
      <dgm:prSet presAssocID="{1E987469-4FA1-431E-9337-25C99A345B35}" presName="sibTrans" presStyleCnt="0"/>
      <dgm:spPr/>
    </dgm:pt>
    <dgm:pt modelId="{871F9B4B-3435-4BDD-9A7D-BF13A780213B}" type="pres">
      <dgm:prSet presAssocID="{4207582A-BE7C-4AEF-B556-AF149FFAB3ED}" presName="compNode" presStyleCnt="0"/>
      <dgm:spPr/>
    </dgm:pt>
    <dgm:pt modelId="{4D1A4578-78A6-4501-BA57-66F66F9D7418}" type="pres">
      <dgm:prSet presAssocID="{4207582A-BE7C-4AEF-B556-AF149FFAB3ED}" presName="bgRect" presStyleLbl="bgShp" presStyleIdx="2" presStyleCnt="3"/>
      <dgm:spPr/>
    </dgm:pt>
    <dgm:pt modelId="{9C62CF14-6BC9-439D-8B85-AECA0E2C91AC}" type="pres">
      <dgm:prSet presAssocID="{4207582A-BE7C-4AEF-B556-AF149FFAB3E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A51ABE9-13C3-4883-84DA-BD477CFB600D}" type="pres">
      <dgm:prSet presAssocID="{4207582A-BE7C-4AEF-B556-AF149FFAB3ED}" presName="spaceRect" presStyleCnt="0"/>
      <dgm:spPr/>
    </dgm:pt>
    <dgm:pt modelId="{C139BFFA-4B0B-45A0-9AEC-BAB36B3AB67B}" type="pres">
      <dgm:prSet presAssocID="{4207582A-BE7C-4AEF-B556-AF149FFAB3ED}" presName="parTx" presStyleLbl="revTx" presStyleIdx="2" presStyleCnt="3">
        <dgm:presLayoutVars>
          <dgm:chMax val="0"/>
          <dgm:chPref val="0"/>
        </dgm:presLayoutVars>
      </dgm:prSet>
      <dgm:spPr/>
    </dgm:pt>
  </dgm:ptLst>
  <dgm:cxnLst>
    <dgm:cxn modelId="{8708C210-45C6-411A-9F68-A904379C839A}" type="presOf" srcId="{4207582A-BE7C-4AEF-B556-AF149FFAB3ED}" destId="{C139BFFA-4B0B-45A0-9AEC-BAB36B3AB67B}" srcOrd="0" destOrd="0" presId="urn:microsoft.com/office/officeart/2018/2/layout/IconVerticalSolidList"/>
    <dgm:cxn modelId="{0FD40B65-1694-4853-9F95-A79DFDB45D28}" srcId="{931AED4E-5B7C-4605-98A1-8EF63F18D94A}" destId="{4207582A-BE7C-4AEF-B556-AF149FFAB3ED}" srcOrd="2" destOrd="0" parTransId="{1B917E3D-13ED-4028-8494-FB2ED20267CF}" sibTransId="{039C425C-834C-4168-A265-DD5CFC77A173}"/>
    <dgm:cxn modelId="{12709E72-E3D9-48CD-B7AA-CFC112334EA3}" type="presOf" srcId="{931AED4E-5B7C-4605-98A1-8EF63F18D94A}" destId="{16A8F2A6-3CF4-4895-9041-E151CB9B616D}" srcOrd="0" destOrd="0" presId="urn:microsoft.com/office/officeart/2018/2/layout/IconVerticalSolidList"/>
    <dgm:cxn modelId="{26EDBF95-8DAA-48B3-88F6-EE36DF54D3C7}" type="presOf" srcId="{41C1C432-9A82-489E-B327-F8438190B92A}" destId="{5CF3857E-EA84-4137-AF95-FEF661DEEECB}" srcOrd="0" destOrd="0" presId="urn:microsoft.com/office/officeart/2018/2/layout/IconVerticalSolidList"/>
    <dgm:cxn modelId="{A5A02698-FB1D-421C-B21B-C0BDC9C40F43}" srcId="{931AED4E-5B7C-4605-98A1-8EF63F18D94A}" destId="{ED40CEAC-9234-4AB3-A1B7-DD8AA00547ED}" srcOrd="1" destOrd="0" parTransId="{80BDF2F9-9BFF-4D3E-A53F-E9B7C4FBA69E}" sibTransId="{1E987469-4FA1-431E-9337-25C99A345B35}"/>
    <dgm:cxn modelId="{A398A09B-72DF-45A1-8B60-F8BB23ED7409}" srcId="{931AED4E-5B7C-4605-98A1-8EF63F18D94A}" destId="{41C1C432-9A82-489E-B327-F8438190B92A}" srcOrd="0" destOrd="0" parTransId="{BBFE4225-CE19-4815-A0BF-321E9A4A609A}" sibTransId="{E8543D7B-A81E-4F83-86AD-3BD46170F771}"/>
    <dgm:cxn modelId="{7C9A28DC-47E5-48F4-9CAD-6AA3C86EC19E}" type="presOf" srcId="{ED40CEAC-9234-4AB3-A1B7-DD8AA00547ED}" destId="{11E13431-BB10-4602-AC8E-F15D29F575D1}" srcOrd="0" destOrd="0" presId="urn:microsoft.com/office/officeart/2018/2/layout/IconVerticalSolidList"/>
    <dgm:cxn modelId="{D32B4000-EDB6-4DB9-8710-3DE11E4F5D27}" type="presParOf" srcId="{16A8F2A6-3CF4-4895-9041-E151CB9B616D}" destId="{0EFC674A-C822-4B2B-A837-C51C1BA1A94B}" srcOrd="0" destOrd="0" presId="urn:microsoft.com/office/officeart/2018/2/layout/IconVerticalSolidList"/>
    <dgm:cxn modelId="{194C47F7-B098-4717-BD79-575F28620808}" type="presParOf" srcId="{0EFC674A-C822-4B2B-A837-C51C1BA1A94B}" destId="{E9ECE789-AE3F-4E02-8ADE-E96C77E8A726}" srcOrd="0" destOrd="0" presId="urn:microsoft.com/office/officeart/2018/2/layout/IconVerticalSolidList"/>
    <dgm:cxn modelId="{36C1AD80-92C2-46A1-B160-8C1D201B2666}" type="presParOf" srcId="{0EFC674A-C822-4B2B-A837-C51C1BA1A94B}" destId="{5B39A0CB-CA4E-46C3-937F-0332E01D95E8}" srcOrd="1" destOrd="0" presId="urn:microsoft.com/office/officeart/2018/2/layout/IconVerticalSolidList"/>
    <dgm:cxn modelId="{325B2DBA-9752-40C6-92C0-ED634C699C17}" type="presParOf" srcId="{0EFC674A-C822-4B2B-A837-C51C1BA1A94B}" destId="{390A8F4E-608F-4FA0-9680-DEB31A0176CF}" srcOrd="2" destOrd="0" presId="urn:microsoft.com/office/officeart/2018/2/layout/IconVerticalSolidList"/>
    <dgm:cxn modelId="{1A91A43D-9CF2-489E-B43B-C3DC2A6325E0}" type="presParOf" srcId="{0EFC674A-C822-4B2B-A837-C51C1BA1A94B}" destId="{5CF3857E-EA84-4137-AF95-FEF661DEEECB}" srcOrd="3" destOrd="0" presId="urn:microsoft.com/office/officeart/2018/2/layout/IconVerticalSolidList"/>
    <dgm:cxn modelId="{883E44C9-5C5B-4AD6-AC67-1E093367AA4C}" type="presParOf" srcId="{16A8F2A6-3CF4-4895-9041-E151CB9B616D}" destId="{0F7F9FA7-CABB-47DE-9C13-FB7F6DAB81C6}" srcOrd="1" destOrd="0" presId="urn:microsoft.com/office/officeart/2018/2/layout/IconVerticalSolidList"/>
    <dgm:cxn modelId="{11390DBA-6E41-4EEF-BD80-09B176FF612C}" type="presParOf" srcId="{16A8F2A6-3CF4-4895-9041-E151CB9B616D}" destId="{84ADFF2E-95CB-4303-B6F4-EA54AF511993}" srcOrd="2" destOrd="0" presId="urn:microsoft.com/office/officeart/2018/2/layout/IconVerticalSolidList"/>
    <dgm:cxn modelId="{FD8503E3-8518-40BF-8D32-FE4ED7A0AB45}" type="presParOf" srcId="{84ADFF2E-95CB-4303-B6F4-EA54AF511993}" destId="{E02B15D5-4E60-4835-85D6-70D3B9F25E05}" srcOrd="0" destOrd="0" presId="urn:microsoft.com/office/officeart/2018/2/layout/IconVerticalSolidList"/>
    <dgm:cxn modelId="{B87C01A1-C217-4E76-8FD0-5205F9E95EA7}" type="presParOf" srcId="{84ADFF2E-95CB-4303-B6F4-EA54AF511993}" destId="{9BC22006-7C9E-4BD1-B3E6-38E663982032}" srcOrd="1" destOrd="0" presId="urn:microsoft.com/office/officeart/2018/2/layout/IconVerticalSolidList"/>
    <dgm:cxn modelId="{1EDF96C1-0F86-4A7F-8052-0260BDA11208}" type="presParOf" srcId="{84ADFF2E-95CB-4303-B6F4-EA54AF511993}" destId="{1DB21B7D-DF68-40E4-9FDB-5EA8EF58F573}" srcOrd="2" destOrd="0" presId="urn:microsoft.com/office/officeart/2018/2/layout/IconVerticalSolidList"/>
    <dgm:cxn modelId="{190D9C86-E94D-43E3-996A-73181553B7C1}" type="presParOf" srcId="{84ADFF2E-95CB-4303-B6F4-EA54AF511993}" destId="{11E13431-BB10-4602-AC8E-F15D29F575D1}" srcOrd="3" destOrd="0" presId="urn:microsoft.com/office/officeart/2018/2/layout/IconVerticalSolidList"/>
    <dgm:cxn modelId="{2FEED89C-19FE-4429-96EF-99E8CA3FEB7C}" type="presParOf" srcId="{16A8F2A6-3CF4-4895-9041-E151CB9B616D}" destId="{0E193510-E70E-4946-8887-385EED2C4B3C}" srcOrd="3" destOrd="0" presId="urn:microsoft.com/office/officeart/2018/2/layout/IconVerticalSolidList"/>
    <dgm:cxn modelId="{39E838D1-6973-4B7B-BFAE-2D08D0F3EB88}" type="presParOf" srcId="{16A8F2A6-3CF4-4895-9041-E151CB9B616D}" destId="{871F9B4B-3435-4BDD-9A7D-BF13A780213B}" srcOrd="4" destOrd="0" presId="urn:microsoft.com/office/officeart/2018/2/layout/IconVerticalSolidList"/>
    <dgm:cxn modelId="{5A3D372F-B531-4D8C-B92A-F0FD066D1EC7}" type="presParOf" srcId="{871F9B4B-3435-4BDD-9A7D-BF13A780213B}" destId="{4D1A4578-78A6-4501-BA57-66F66F9D7418}" srcOrd="0" destOrd="0" presId="urn:microsoft.com/office/officeart/2018/2/layout/IconVerticalSolidList"/>
    <dgm:cxn modelId="{AD8B55EC-2646-48E0-BB59-48440E3AE074}" type="presParOf" srcId="{871F9B4B-3435-4BDD-9A7D-BF13A780213B}" destId="{9C62CF14-6BC9-439D-8B85-AECA0E2C91AC}" srcOrd="1" destOrd="0" presId="urn:microsoft.com/office/officeart/2018/2/layout/IconVerticalSolidList"/>
    <dgm:cxn modelId="{4DCB5BE2-8DA9-4606-8B78-32368F36A321}" type="presParOf" srcId="{871F9B4B-3435-4BDD-9A7D-BF13A780213B}" destId="{3A51ABE9-13C3-4883-84DA-BD477CFB600D}" srcOrd="2" destOrd="0" presId="urn:microsoft.com/office/officeart/2018/2/layout/IconVerticalSolidList"/>
    <dgm:cxn modelId="{15F0C6EA-91D9-4672-9889-DC14C7D2D005}" type="presParOf" srcId="{871F9B4B-3435-4BDD-9A7D-BF13A780213B}" destId="{C139BFFA-4B0B-45A0-9AEC-BAB36B3AB6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178AD8-4C39-4B9D-9BB6-EE119BC5ABA2}"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52895CCF-F056-46B0-8552-9D34A4B11260}">
      <dgm:prSet phldrT="[Text]"/>
      <dgm:spPr/>
      <dgm:t>
        <a:bodyPr/>
        <a:lstStyle/>
        <a:p>
          <a:r>
            <a:rPr lang="en-US" dirty="0"/>
            <a:t>Whole blood</a:t>
          </a:r>
        </a:p>
      </dgm:t>
    </dgm:pt>
    <dgm:pt modelId="{1211A2F5-9888-4A42-BF63-8C3DC671EEA8}" type="parTrans" cxnId="{8B7FD56E-C7C3-4D9B-839D-2D358052A6D1}">
      <dgm:prSet/>
      <dgm:spPr/>
      <dgm:t>
        <a:bodyPr/>
        <a:lstStyle/>
        <a:p>
          <a:endParaRPr lang="en-US"/>
        </a:p>
      </dgm:t>
    </dgm:pt>
    <dgm:pt modelId="{EEC1ECC8-BE86-466F-95CA-2CF590E680F9}" type="sibTrans" cxnId="{8B7FD56E-C7C3-4D9B-839D-2D358052A6D1}">
      <dgm:prSet/>
      <dgm:spPr/>
      <dgm:t>
        <a:bodyPr/>
        <a:lstStyle/>
        <a:p>
          <a:endParaRPr lang="en-US"/>
        </a:p>
      </dgm:t>
    </dgm:pt>
    <dgm:pt modelId="{509E1FEA-09F4-4CD0-A550-3B6A9D319CF2}">
      <dgm:prSet phldrT="[Text]"/>
      <dgm:spPr/>
      <dgm:t>
        <a:bodyPr/>
        <a:lstStyle/>
        <a:p>
          <a:r>
            <a:rPr lang="en-US" dirty="0"/>
            <a:t>Packed RBC</a:t>
          </a:r>
        </a:p>
      </dgm:t>
    </dgm:pt>
    <dgm:pt modelId="{4C030076-E0A6-48D4-BE79-85175FA50392}" type="parTrans" cxnId="{42D16AB0-8585-42ED-8143-ACABEA58F1BB}">
      <dgm:prSet/>
      <dgm:spPr/>
      <dgm:t>
        <a:bodyPr/>
        <a:lstStyle/>
        <a:p>
          <a:endParaRPr lang="en-US"/>
        </a:p>
      </dgm:t>
    </dgm:pt>
    <dgm:pt modelId="{2E162C0C-DB13-4F25-A24C-4972D0467AA6}" type="sibTrans" cxnId="{42D16AB0-8585-42ED-8143-ACABEA58F1BB}">
      <dgm:prSet/>
      <dgm:spPr/>
      <dgm:t>
        <a:bodyPr/>
        <a:lstStyle/>
        <a:p>
          <a:endParaRPr lang="en-US"/>
        </a:p>
      </dgm:t>
    </dgm:pt>
    <dgm:pt modelId="{CF39A5C2-2902-433A-8C2F-DDCEE3788365}">
      <dgm:prSet phldrT="[Text]"/>
      <dgm:spPr/>
      <dgm:t>
        <a:bodyPr/>
        <a:lstStyle/>
        <a:p>
          <a:r>
            <a:rPr lang="en-US" dirty="0"/>
            <a:t>FFP</a:t>
          </a:r>
        </a:p>
      </dgm:t>
    </dgm:pt>
    <dgm:pt modelId="{A59F547C-87B7-44D6-AAD9-60DF3F1B183D}" type="parTrans" cxnId="{F1653EE3-7C25-4B48-9414-7B5D87E6AEB6}">
      <dgm:prSet/>
      <dgm:spPr/>
      <dgm:t>
        <a:bodyPr/>
        <a:lstStyle/>
        <a:p>
          <a:endParaRPr lang="en-US"/>
        </a:p>
      </dgm:t>
    </dgm:pt>
    <dgm:pt modelId="{3C7B9C2D-C2C3-4BF3-B6B3-7C0D37ABAC6F}" type="sibTrans" cxnId="{F1653EE3-7C25-4B48-9414-7B5D87E6AEB6}">
      <dgm:prSet/>
      <dgm:spPr/>
      <dgm:t>
        <a:bodyPr/>
        <a:lstStyle/>
        <a:p>
          <a:endParaRPr lang="en-US"/>
        </a:p>
      </dgm:t>
    </dgm:pt>
    <dgm:pt modelId="{D27C3D07-750A-481A-A256-3AD085CCDE5B}">
      <dgm:prSet phldrT="[Text]"/>
      <dgm:spPr/>
      <dgm:t>
        <a:bodyPr/>
        <a:lstStyle/>
        <a:p>
          <a:r>
            <a:rPr lang="en-US" dirty="0"/>
            <a:t>Cryoprecipitate </a:t>
          </a:r>
        </a:p>
      </dgm:t>
    </dgm:pt>
    <dgm:pt modelId="{97FE4679-6089-4665-81AF-B7CD27D58895}" type="parTrans" cxnId="{71CDD3C5-45CB-4180-8F02-CE9ECAAF9754}">
      <dgm:prSet/>
      <dgm:spPr/>
      <dgm:t>
        <a:bodyPr/>
        <a:lstStyle/>
        <a:p>
          <a:endParaRPr lang="en-US"/>
        </a:p>
      </dgm:t>
    </dgm:pt>
    <dgm:pt modelId="{D0736B55-ED15-4390-93A5-D87A38A40034}" type="sibTrans" cxnId="{71CDD3C5-45CB-4180-8F02-CE9ECAAF9754}">
      <dgm:prSet/>
      <dgm:spPr/>
      <dgm:t>
        <a:bodyPr/>
        <a:lstStyle/>
        <a:p>
          <a:endParaRPr lang="en-US"/>
        </a:p>
      </dgm:t>
    </dgm:pt>
    <dgm:pt modelId="{176B22E4-880F-4102-A3B4-398D69CFD7DF}">
      <dgm:prSet phldrT="[Text]"/>
      <dgm:spPr/>
      <dgm:t>
        <a:bodyPr/>
        <a:lstStyle/>
        <a:p>
          <a:r>
            <a:rPr lang="en-US" dirty="0"/>
            <a:t>platelets</a:t>
          </a:r>
        </a:p>
      </dgm:t>
    </dgm:pt>
    <dgm:pt modelId="{EFFDA9BF-96A5-4EEE-8365-B8E48D2FBEAB}" type="parTrans" cxnId="{58FB0052-FA1A-48AA-905F-C27B0FF3737D}">
      <dgm:prSet/>
      <dgm:spPr/>
      <dgm:t>
        <a:bodyPr/>
        <a:lstStyle/>
        <a:p>
          <a:endParaRPr lang="en-US"/>
        </a:p>
      </dgm:t>
    </dgm:pt>
    <dgm:pt modelId="{922F1452-1E6F-4671-8D2E-9F89D672F84A}" type="sibTrans" cxnId="{58FB0052-FA1A-48AA-905F-C27B0FF3737D}">
      <dgm:prSet/>
      <dgm:spPr/>
      <dgm:t>
        <a:bodyPr/>
        <a:lstStyle/>
        <a:p>
          <a:endParaRPr lang="en-US"/>
        </a:p>
      </dgm:t>
    </dgm:pt>
    <dgm:pt modelId="{1CDC4044-E3F7-4CB3-9204-75645A6A755E}">
      <dgm:prSet/>
      <dgm:spPr/>
      <dgm:t>
        <a:bodyPr/>
        <a:lstStyle/>
        <a:p>
          <a:r>
            <a:rPr lang="en-US" dirty="0"/>
            <a:t>Prothrombin</a:t>
          </a:r>
        </a:p>
        <a:p>
          <a:r>
            <a:rPr lang="en-US" dirty="0"/>
            <a:t>Complex</a:t>
          </a:r>
        </a:p>
        <a:p>
          <a:r>
            <a:rPr lang="en-US" dirty="0"/>
            <a:t>Concentrate </a:t>
          </a:r>
        </a:p>
      </dgm:t>
    </dgm:pt>
    <dgm:pt modelId="{A7F49E59-BAE0-4707-83E9-0EAABD0514DF}" type="parTrans" cxnId="{2015F901-5D8D-4D85-8867-968BE64A6503}">
      <dgm:prSet/>
      <dgm:spPr/>
      <dgm:t>
        <a:bodyPr/>
        <a:lstStyle/>
        <a:p>
          <a:endParaRPr lang="en-US"/>
        </a:p>
      </dgm:t>
    </dgm:pt>
    <dgm:pt modelId="{6589787F-EC2A-4714-83C5-C0F4D9FE28E8}" type="sibTrans" cxnId="{2015F901-5D8D-4D85-8867-968BE64A6503}">
      <dgm:prSet/>
      <dgm:spPr/>
      <dgm:t>
        <a:bodyPr/>
        <a:lstStyle/>
        <a:p>
          <a:endParaRPr lang="en-US"/>
        </a:p>
      </dgm:t>
    </dgm:pt>
    <dgm:pt modelId="{8261ACDB-0E07-4551-AF74-09777BAA218D}" type="pres">
      <dgm:prSet presAssocID="{98178AD8-4C39-4B9D-9BB6-EE119BC5ABA2}" presName="diagram" presStyleCnt="0">
        <dgm:presLayoutVars>
          <dgm:dir/>
          <dgm:resizeHandles val="exact"/>
        </dgm:presLayoutVars>
      </dgm:prSet>
      <dgm:spPr/>
    </dgm:pt>
    <dgm:pt modelId="{F452C608-FF96-4088-825F-9F097BCFB9FE}" type="pres">
      <dgm:prSet presAssocID="{52895CCF-F056-46B0-8552-9D34A4B11260}" presName="node" presStyleLbl="node1" presStyleIdx="0" presStyleCnt="6">
        <dgm:presLayoutVars>
          <dgm:bulletEnabled val="1"/>
        </dgm:presLayoutVars>
      </dgm:prSet>
      <dgm:spPr/>
    </dgm:pt>
    <dgm:pt modelId="{F5EABE5E-DCF8-4E4F-9B79-1BF9D24C59FF}" type="pres">
      <dgm:prSet presAssocID="{EEC1ECC8-BE86-466F-95CA-2CF590E680F9}" presName="sibTrans" presStyleCnt="0"/>
      <dgm:spPr/>
    </dgm:pt>
    <dgm:pt modelId="{EA7D7E7A-7960-4E03-ACB4-E253EDD56BAF}" type="pres">
      <dgm:prSet presAssocID="{509E1FEA-09F4-4CD0-A550-3B6A9D319CF2}" presName="node" presStyleLbl="node1" presStyleIdx="1" presStyleCnt="6">
        <dgm:presLayoutVars>
          <dgm:bulletEnabled val="1"/>
        </dgm:presLayoutVars>
      </dgm:prSet>
      <dgm:spPr/>
    </dgm:pt>
    <dgm:pt modelId="{389E62FE-29A9-4E75-B7D6-E8EA8483C4A1}" type="pres">
      <dgm:prSet presAssocID="{2E162C0C-DB13-4F25-A24C-4972D0467AA6}" presName="sibTrans" presStyleCnt="0"/>
      <dgm:spPr/>
    </dgm:pt>
    <dgm:pt modelId="{A58A37D7-2533-4505-AC97-FC6E49E726BB}" type="pres">
      <dgm:prSet presAssocID="{CF39A5C2-2902-433A-8C2F-DDCEE3788365}" presName="node" presStyleLbl="node1" presStyleIdx="2" presStyleCnt="6">
        <dgm:presLayoutVars>
          <dgm:bulletEnabled val="1"/>
        </dgm:presLayoutVars>
      </dgm:prSet>
      <dgm:spPr/>
    </dgm:pt>
    <dgm:pt modelId="{D1145CCE-3818-45AB-A05F-54D7CA7503D6}" type="pres">
      <dgm:prSet presAssocID="{3C7B9C2D-C2C3-4BF3-B6B3-7C0D37ABAC6F}" presName="sibTrans" presStyleCnt="0"/>
      <dgm:spPr/>
    </dgm:pt>
    <dgm:pt modelId="{35E50DF1-A45D-4FE6-93C0-69C327170A91}" type="pres">
      <dgm:prSet presAssocID="{D27C3D07-750A-481A-A256-3AD085CCDE5B}" presName="node" presStyleLbl="node1" presStyleIdx="3" presStyleCnt="6">
        <dgm:presLayoutVars>
          <dgm:bulletEnabled val="1"/>
        </dgm:presLayoutVars>
      </dgm:prSet>
      <dgm:spPr/>
    </dgm:pt>
    <dgm:pt modelId="{AD7BDE17-07B9-4134-876A-79FD5BE03C7D}" type="pres">
      <dgm:prSet presAssocID="{D0736B55-ED15-4390-93A5-D87A38A40034}" presName="sibTrans" presStyleCnt="0"/>
      <dgm:spPr/>
    </dgm:pt>
    <dgm:pt modelId="{1C773AFB-A9AA-4CED-A7A8-8DE8ECBC2127}" type="pres">
      <dgm:prSet presAssocID="{176B22E4-880F-4102-A3B4-398D69CFD7DF}" presName="node" presStyleLbl="node1" presStyleIdx="4" presStyleCnt="6">
        <dgm:presLayoutVars>
          <dgm:bulletEnabled val="1"/>
        </dgm:presLayoutVars>
      </dgm:prSet>
      <dgm:spPr/>
    </dgm:pt>
    <dgm:pt modelId="{9E1B5813-CE4F-4ECD-B14A-AD0F87A9E935}" type="pres">
      <dgm:prSet presAssocID="{922F1452-1E6F-4671-8D2E-9F89D672F84A}" presName="sibTrans" presStyleCnt="0"/>
      <dgm:spPr/>
    </dgm:pt>
    <dgm:pt modelId="{25148132-DA63-45B0-BD67-098626AC3369}" type="pres">
      <dgm:prSet presAssocID="{1CDC4044-E3F7-4CB3-9204-75645A6A755E}" presName="node" presStyleLbl="node1" presStyleIdx="5" presStyleCnt="6">
        <dgm:presLayoutVars>
          <dgm:bulletEnabled val="1"/>
        </dgm:presLayoutVars>
      </dgm:prSet>
      <dgm:spPr/>
    </dgm:pt>
  </dgm:ptLst>
  <dgm:cxnLst>
    <dgm:cxn modelId="{2015F901-5D8D-4D85-8867-968BE64A6503}" srcId="{98178AD8-4C39-4B9D-9BB6-EE119BC5ABA2}" destId="{1CDC4044-E3F7-4CB3-9204-75645A6A755E}" srcOrd="5" destOrd="0" parTransId="{A7F49E59-BAE0-4707-83E9-0EAABD0514DF}" sibTransId="{6589787F-EC2A-4714-83C5-C0F4D9FE28E8}"/>
    <dgm:cxn modelId="{FA25E92C-F9E2-408F-93D3-026C62E1C8AC}" type="presOf" srcId="{D27C3D07-750A-481A-A256-3AD085CCDE5B}" destId="{35E50DF1-A45D-4FE6-93C0-69C327170A91}" srcOrd="0" destOrd="0" presId="urn:microsoft.com/office/officeart/2005/8/layout/default"/>
    <dgm:cxn modelId="{8B7FD56E-C7C3-4D9B-839D-2D358052A6D1}" srcId="{98178AD8-4C39-4B9D-9BB6-EE119BC5ABA2}" destId="{52895CCF-F056-46B0-8552-9D34A4B11260}" srcOrd="0" destOrd="0" parTransId="{1211A2F5-9888-4A42-BF63-8C3DC671EEA8}" sibTransId="{EEC1ECC8-BE86-466F-95CA-2CF590E680F9}"/>
    <dgm:cxn modelId="{58FB0052-FA1A-48AA-905F-C27B0FF3737D}" srcId="{98178AD8-4C39-4B9D-9BB6-EE119BC5ABA2}" destId="{176B22E4-880F-4102-A3B4-398D69CFD7DF}" srcOrd="4" destOrd="0" parTransId="{EFFDA9BF-96A5-4EEE-8365-B8E48D2FBEAB}" sibTransId="{922F1452-1E6F-4671-8D2E-9F89D672F84A}"/>
    <dgm:cxn modelId="{79762355-67F0-4B48-BD1A-87941FE1DEB2}" type="presOf" srcId="{52895CCF-F056-46B0-8552-9D34A4B11260}" destId="{F452C608-FF96-4088-825F-9F097BCFB9FE}" srcOrd="0" destOrd="0" presId="urn:microsoft.com/office/officeart/2005/8/layout/default"/>
    <dgm:cxn modelId="{08615F85-9A00-49BE-B12E-634C1A7ECA72}" type="presOf" srcId="{1CDC4044-E3F7-4CB3-9204-75645A6A755E}" destId="{25148132-DA63-45B0-BD67-098626AC3369}" srcOrd="0" destOrd="0" presId="urn:microsoft.com/office/officeart/2005/8/layout/default"/>
    <dgm:cxn modelId="{53ECAD88-930D-4374-A7A5-21F60882C344}" type="presOf" srcId="{176B22E4-880F-4102-A3B4-398D69CFD7DF}" destId="{1C773AFB-A9AA-4CED-A7A8-8DE8ECBC2127}" srcOrd="0" destOrd="0" presId="urn:microsoft.com/office/officeart/2005/8/layout/default"/>
    <dgm:cxn modelId="{CAC202AD-1FC1-44BC-80E9-0B8FCB6C8F3F}" type="presOf" srcId="{509E1FEA-09F4-4CD0-A550-3B6A9D319CF2}" destId="{EA7D7E7A-7960-4E03-ACB4-E253EDD56BAF}" srcOrd="0" destOrd="0" presId="urn:microsoft.com/office/officeart/2005/8/layout/default"/>
    <dgm:cxn modelId="{42D16AB0-8585-42ED-8143-ACABEA58F1BB}" srcId="{98178AD8-4C39-4B9D-9BB6-EE119BC5ABA2}" destId="{509E1FEA-09F4-4CD0-A550-3B6A9D319CF2}" srcOrd="1" destOrd="0" parTransId="{4C030076-E0A6-48D4-BE79-85175FA50392}" sibTransId="{2E162C0C-DB13-4F25-A24C-4972D0467AA6}"/>
    <dgm:cxn modelId="{71CDD3C5-45CB-4180-8F02-CE9ECAAF9754}" srcId="{98178AD8-4C39-4B9D-9BB6-EE119BC5ABA2}" destId="{D27C3D07-750A-481A-A256-3AD085CCDE5B}" srcOrd="3" destOrd="0" parTransId="{97FE4679-6089-4665-81AF-B7CD27D58895}" sibTransId="{D0736B55-ED15-4390-93A5-D87A38A40034}"/>
    <dgm:cxn modelId="{F1653EE3-7C25-4B48-9414-7B5D87E6AEB6}" srcId="{98178AD8-4C39-4B9D-9BB6-EE119BC5ABA2}" destId="{CF39A5C2-2902-433A-8C2F-DDCEE3788365}" srcOrd="2" destOrd="0" parTransId="{A59F547C-87B7-44D6-AAD9-60DF3F1B183D}" sibTransId="{3C7B9C2D-C2C3-4BF3-B6B3-7C0D37ABAC6F}"/>
    <dgm:cxn modelId="{328293EA-BB7D-493D-AD15-95BD8894E0FA}" type="presOf" srcId="{CF39A5C2-2902-433A-8C2F-DDCEE3788365}" destId="{A58A37D7-2533-4505-AC97-FC6E49E726BB}" srcOrd="0" destOrd="0" presId="urn:microsoft.com/office/officeart/2005/8/layout/default"/>
    <dgm:cxn modelId="{B02A4AEC-D417-46FB-B1D5-2261B8E7E706}" type="presOf" srcId="{98178AD8-4C39-4B9D-9BB6-EE119BC5ABA2}" destId="{8261ACDB-0E07-4551-AF74-09777BAA218D}" srcOrd="0" destOrd="0" presId="urn:microsoft.com/office/officeart/2005/8/layout/default"/>
    <dgm:cxn modelId="{97730C7A-7A02-470C-8618-94AE127B959A}" type="presParOf" srcId="{8261ACDB-0E07-4551-AF74-09777BAA218D}" destId="{F452C608-FF96-4088-825F-9F097BCFB9FE}" srcOrd="0" destOrd="0" presId="urn:microsoft.com/office/officeart/2005/8/layout/default"/>
    <dgm:cxn modelId="{667FF149-BA6C-4984-AE6F-CEDF9940F41C}" type="presParOf" srcId="{8261ACDB-0E07-4551-AF74-09777BAA218D}" destId="{F5EABE5E-DCF8-4E4F-9B79-1BF9D24C59FF}" srcOrd="1" destOrd="0" presId="urn:microsoft.com/office/officeart/2005/8/layout/default"/>
    <dgm:cxn modelId="{9727998A-2DC7-4246-851C-4B16BD51E616}" type="presParOf" srcId="{8261ACDB-0E07-4551-AF74-09777BAA218D}" destId="{EA7D7E7A-7960-4E03-ACB4-E253EDD56BAF}" srcOrd="2" destOrd="0" presId="urn:microsoft.com/office/officeart/2005/8/layout/default"/>
    <dgm:cxn modelId="{C8C6EE04-EAB6-4B77-B580-531575544F5C}" type="presParOf" srcId="{8261ACDB-0E07-4551-AF74-09777BAA218D}" destId="{389E62FE-29A9-4E75-B7D6-E8EA8483C4A1}" srcOrd="3" destOrd="0" presId="urn:microsoft.com/office/officeart/2005/8/layout/default"/>
    <dgm:cxn modelId="{A11E2E1C-BE82-4D2F-B5A1-4EBB0E1BECA3}" type="presParOf" srcId="{8261ACDB-0E07-4551-AF74-09777BAA218D}" destId="{A58A37D7-2533-4505-AC97-FC6E49E726BB}" srcOrd="4" destOrd="0" presId="urn:microsoft.com/office/officeart/2005/8/layout/default"/>
    <dgm:cxn modelId="{86F03A6A-3040-4672-AA5A-546D59A2EA13}" type="presParOf" srcId="{8261ACDB-0E07-4551-AF74-09777BAA218D}" destId="{D1145CCE-3818-45AB-A05F-54D7CA7503D6}" srcOrd="5" destOrd="0" presId="urn:microsoft.com/office/officeart/2005/8/layout/default"/>
    <dgm:cxn modelId="{44B80349-18F8-4B2F-A36C-B2C763205B9C}" type="presParOf" srcId="{8261ACDB-0E07-4551-AF74-09777BAA218D}" destId="{35E50DF1-A45D-4FE6-93C0-69C327170A91}" srcOrd="6" destOrd="0" presId="urn:microsoft.com/office/officeart/2005/8/layout/default"/>
    <dgm:cxn modelId="{B17AFFE3-46A6-4FF0-858E-8C0C2ECCECD8}" type="presParOf" srcId="{8261ACDB-0E07-4551-AF74-09777BAA218D}" destId="{AD7BDE17-07B9-4134-876A-79FD5BE03C7D}" srcOrd="7" destOrd="0" presId="urn:microsoft.com/office/officeart/2005/8/layout/default"/>
    <dgm:cxn modelId="{D348017D-53E1-467F-A204-4AF885B19B86}" type="presParOf" srcId="{8261ACDB-0E07-4551-AF74-09777BAA218D}" destId="{1C773AFB-A9AA-4CED-A7A8-8DE8ECBC2127}" srcOrd="8" destOrd="0" presId="urn:microsoft.com/office/officeart/2005/8/layout/default"/>
    <dgm:cxn modelId="{70DC8D20-03B7-4C0B-80DB-F5BD12141F60}" type="presParOf" srcId="{8261ACDB-0E07-4551-AF74-09777BAA218D}" destId="{9E1B5813-CE4F-4ECD-B14A-AD0F87A9E935}" srcOrd="9" destOrd="0" presId="urn:microsoft.com/office/officeart/2005/8/layout/default"/>
    <dgm:cxn modelId="{955F7A9E-A81D-4F26-AAEE-2F825FB5735E}" type="presParOf" srcId="{8261ACDB-0E07-4551-AF74-09777BAA218D}" destId="{25148132-DA63-45B0-BD67-098626AC336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1F2965-6F06-405C-845F-925D4B968222}" type="doc">
      <dgm:prSet loTypeId="urn:microsoft.com/office/officeart/2005/8/layout/process4" loCatId="process" qsTypeId="urn:microsoft.com/office/officeart/2005/8/quickstyle/simple4" qsCatId="simple" csTypeId="urn:microsoft.com/office/officeart/2005/8/colors/accent0_3" csCatId="mainScheme" phldr="1"/>
      <dgm:spPr/>
      <dgm:t>
        <a:bodyPr/>
        <a:lstStyle/>
        <a:p>
          <a:endParaRPr lang="en-US"/>
        </a:p>
      </dgm:t>
    </dgm:pt>
    <dgm:pt modelId="{8B50C29C-3B9C-4153-BAE4-5D829354FA45}">
      <dgm:prSet/>
      <dgm:spPr/>
      <dgm:t>
        <a:bodyPr/>
        <a:lstStyle/>
        <a:p>
          <a:r>
            <a:rPr lang="en-US" dirty="0"/>
            <a:t>RBCs (received from the donor) are agglutinated in clumps and block small blood vessels → ischemic pain in chest and back. If the amount of the blood is less  than 350 ml, death does not occur.</a:t>
          </a:r>
        </a:p>
      </dgm:t>
    </dgm:pt>
    <dgm:pt modelId="{2B9233CB-A691-4B9E-8D2D-F9AA989BB1C9}" type="parTrans" cxnId="{85922A57-D465-4B31-9B51-CBECD2C412A8}">
      <dgm:prSet/>
      <dgm:spPr/>
      <dgm:t>
        <a:bodyPr/>
        <a:lstStyle/>
        <a:p>
          <a:endParaRPr lang="en-US"/>
        </a:p>
      </dgm:t>
    </dgm:pt>
    <dgm:pt modelId="{77F0B989-68E7-492D-B2D7-9E9A1366D629}" type="sibTrans" cxnId="{85922A57-D465-4B31-9B51-CBECD2C412A8}">
      <dgm:prSet/>
      <dgm:spPr/>
      <dgm:t>
        <a:bodyPr/>
        <a:lstStyle/>
        <a:p>
          <a:endParaRPr lang="en-US"/>
        </a:p>
      </dgm:t>
    </dgm:pt>
    <dgm:pt modelId="{4B78384A-90E4-4FE3-B064-4811443C3DCF}">
      <dgm:prSet/>
      <dgm:spPr/>
      <dgm:t>
        <a:bodyPr/>
        <a:lstStyle/>
        <a:p>
          <a:r>
            <a:rPr lang="en-US"/>
            <a:t>(The most severe transfusion reactions are due to ABO incompatibility)</a:t>
          </a:r>
        </a:p>
      </dgm:t>
    </dgm:pt>
    <dgm:pt modelId="{11C4EE27-7961-4769-A62F-3C45059477C5}" type="parTrans" cxnId="{DDE48DAF-B5D2-4B1D-A9FE-CB2F156C9D40}">
      <dgm:prSet/>
      <dgm:spPr/>
      <dgm:t>
        <a:bodyPr/>
        <a:lstStyle/>
        <a:p>
          <a:endParaRPr lang="en-US"/>
        </a:p>
      </dgm:t>
    </dgm:pt>
    <dgm:pt modelId="{FAD89801-B96B-4D75-BDFD-3FB33419357F}" type="sibTrans" cxnId="{DDE48DAF-B5D2-4B1D-A9FE-CB2F156C9D40}">
      <dgm:prSet/>
      <dgm:spPr/>
      <dgm:t>
        <a:bodyPr/>
        <a:lstStyle/>
        <a:p>
          <a:endParaRPr lang="en-US"/>
        </a:p>
      </dgm:t>
    </dgm:pt>
    <dgm:pt modelId="{5FEFCFC4-3BCE-4912-B5C9-7ADD3F70EF52}" type="pres">
      <dgm:prSet presAssocID="{D11F2965-6F06-405C-845F-925D4B968222}" presName="Name0" presStyleCnt="0">
        <dgm:presLayoutVars>
          <dgm:dir/>
          <dgm:animLvl val="lvl"/>
          <dgm:resizeHandles val="exact"/>
        </dgm:presLayoutVars>
      </dgm:prSet>
      <dgm:spPr/>
    </dgm:pt>
    <dgm:pt modelId="{0FAFADC3-985D-42F3-B3F0-A801B4F9A7D8}" type="pres">
      <dgm:prSet presAssocID="{4B78384A-90E4-4FE3-B064-4811443C3DCF}" presName="boxAndChildren" presStyleCnt="0"/>
      <dgm:spPr/>
    </dgm:pt>
    <dgm:pt modelId="{D3BA0D7E-C162-4F6A-B379-25641AA12CCB}" type="pres">
      <dgm:prSet presAssocID="{4B78384A-90E4-4FE3-B064-4811443C3DCF}" presName="parentTextBox" presStyleLbl="node1" presStyleIdx="0" presStyleCnt="2"/>
      <dgm:spPr/>
    </dgm:pt>
    <dgm:pt modelId="{66D54488-CA5D-407C-B1DA-E9992FFFDD73}" type="pres">
      <dgm:prSet presAssocID="{77F0B989-68E7-492D-B2D7-9E9A1366D629}" presName="sp" presStyleCnt="0"/>
      <dgm:spPr/>
    </dgm:pt>
    <dgm:pt modelId="{25B95C97-E9D5-4221-8C80-8D59B7536293}" type="pres">
      <dgm:prSet presAssocID="{8B50C29C-3B9C-4153-BAE4-5D829354FA45}" presName="arrowAndChildren" presStyleCnt="0"/>
      <dgm:spPr/>
    </dgm:pt>
    <dgm:pt modelId="{94943B67-F0A4-488F-874C-DB502285243B}" type="pres">
      <dgm:prSet presAssocID="{8B50C29C-3B9C-4153-BAE4-5D829354FA45}" presName="parentTextArrow" presStyleLbl="node1" presStyleIdx="1" presStyleCnt="2"/>
      <dgm:spPr/>
    </dgm:pt>
  </dgm:ptLst>
  <dgm:cxnLst>
    <dgm:cxn modelId="{74F25317-BC1E-464F-9D34-132C2B57D87D}" type="presOf" srcId="{4B78384A-90E4-4FE3-B064-4811443C3DCF}" destId="{D3BA0D7E-C162-4F6A-B379-25641AA12CCB}" srcOrd="0" destOrd="0" presId="urn:microsoft.com/office/officeart/2005/8/layout/process4"/>
    <dgm:cxn modelId="{AE74951C-BEC0-471C-8D99-7672D9D06E8F}" type="presOf" srcId="{8B50C29C-3B9C-4153-BAE4-5D829354FA45}" destId="{94943B67-F0A4-488F-874C-DB502285243B}" srcOrd="0" destOrd="0" presId="urn:microsoft.com/office/officeart/2005/8/layout/process4"/>
    <dgm:cxn modelId="{85922A57-D465-4B31-9B51-CBECD2C412A8}" srcId="{D11F2965-6F06-405C-845F-925D4B968222}" destId="{8B50C29C-3B9C-4153-BAE4-5D829354FA45}" srcOrd="0" destOrd="0" parTransId="{2B9233CB-A691-4B9E-8D2D-F9AA989BB1C9}" sibTransId="{77F0B989-68E7-492D-B2D7-9E9A1366D629}"/>
    <dgm:cxn modelId="{E377B8A5-7FD8-40CB-AD2F-10BAAE2CBB38}" type="presOf" srcId="{D11F2965-6F06-405C-845F-925D4B968222}" destId="{5FEFCFC4-3BCE-4912-B5C9-7ADD3F70EF52}" srcOrd="0" destOrd="0" presId="urn:microsoft.com/office/officeart/2005/8/layout/process4"/>
    <dgm:cxn modelId="{DDE48DAF-B5D2-4B1D-A9FE-CB2F156C9D40}" srcId="{D11F2965-6F06-405C-845F-925D4B968222}" destId="{4B78384A-90E4-4FE3-B064-4811443C3DCF}" srcOrd="1" destOrd="0" parTransId="{11C4EE27-7961-4769-A62F-3C45059477C5}" sibTransId="{FAD89801-B96B-4D75-BDFD-3FB33419357F}"/>
    <dgm:cxn modelId="{6B63AFD4-3750-4168-98C1-C76567597018}" type="presParOf" srcId="{5FEFCFC4-3BCE-4912-B5C9-7ADD3F70EF52}" destId="{0FAFADC3-985D-42F3-B3F0-A801B4F9A7D8}" srcOrd="0" destOrd="0" presId="urn:microsoft.com/office/officeart/2005/8/layout/process4"/>
    <dgm:cxn modelId="{2D0808B8-5B3D-43F1-BE9C-230790AB2811}" type="presParOf" srcId="{0FAFADC3-985D-42F3-B3F0-A801B4F9A7D8}" destId="{D3BA0D7E-C162-4F6A-B379-25641AA12CCB}" srcOrd="0" destOrd="0" presId="urn:microsoft.com/office/officeart/2005/8/layout/process4"/>
    <dgm:cxn modelId="{1D0FDBC8-0149-4AD1-9FAB-A16826AEE70E}" type="presParOf" srcId="{5FEFCFC4-3BCE-4912-B5C9-7ADD3F70EF52}" destId="{66D54488-CA5D-407C-B1DA-E9992FFFDD73}" srcOrd="1" destOrd="0" presId="urn:microsoft.com/office/officeart/2005/8/layout/process4"/>
    <dgm:cxn modelId="{60DF23CB-AFAC-4589-9119-B90694D253E0}" type="presParOf" srcId="{5FEFCFC4-3BCE-4912-B5C9-7ADD3F70EF52}" destId="{25B95C97-E9D5-4221-8C80-8D59B7536293}" srcOrd="2" destOrd="0" presId="urn:microsoft.com/office/officeart/2005/8/layout/process4"/>
    <dgm:cxn modelId="{7DCFBAF7-1030-44FC-B9D6-5CD488F292DA}" type="presParOf" srcId="{25B95C97-E9D5-4221-8C80-8D59B7536293}" destId="{94943B67-F0A4-488F-874C-DB502285243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3049AF-8F95-4DFF-9955-DF160D4FFE2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FD29F92-98A7-4B80-86D1-09CA4614EF5A}">
      <dgm:prSet/>
      <dgm:spPr/>
      <dgm:t>
        <a:bodyPr/>
        <a:lstStyle/>
        <a:p>
          <a:pPr>
            <a:lnSpc>
              <a:spcPct val="100000"/>
            </a:lnSpc>
          </a:pPr>
          <a:r>
            <a:rPr lang="en-US" dirty="0">
              <a:solidFill>
                <a:schemeClr val="bg1"/>
              </a:solidFill>
            </a:rPr>
            <a:t>Type 2 hypersensitivity reaction </a:t>
          </a:r>
        </a:p>
      </dgm:t>
    </dgm:pt>
    <dgm:pt modelId="{32B2E488-25F8-424F-9F94-BB6048573761}" type="parTrans" cxnId="{DA97A379-51F7-45BF-98FB-873326DE67D0}">
      <dgm:prSet/>
      <dgm:spPr/>
      <dgm:t>
        <a:bodyPr/>
        <a:lstStyle/>
        <a:p>
          <a:endParaRPr lang="en-US"/>
        </a:p>
      </dgm:t>
    </dgm:pt>
    <dgm:pt modelId="{BB0BE96E-4734-49D0-85F8-070AEFA1ADD2}" type="sibTrans" cxnId="{DA97A379-51F7-45BF-98FB-873326DE67D0}">
      <dgm:prSet/>
      <dgm:spPr/>
      <dgm:t>
        <a:bodyPr/>
        <a:lstStyle/>
        <a:p>
          <a:endParaRPr lang="en-US"/>
        </a:p>
      </dgm:t>
    </dgm:pt>
    <dgm:pt modelId="{64D16603-9F8B-4D78-8EEA-60DAF4B7383C}">
      <dgm:prSet/>
      <dgm:spPr/>
      <dgm:t>
        <a:bodyPr/>
        <a:lstStyle/>
        <a:p>
          <a:pPr>
            <a:lnSpc>
              <a:spcPct val="100000"/>
            </a:lnSpc>
          </a:pPr>
          <a:r>
            <a:rPr lang="en-US" dirty="0">
              <a:solidFill>
                <a:schemeClr val="bg1"/>
              </a:solidFill>
            </a:rPr>
            <a:t>Symptoms: flank pain , jaundice , hemoglobinuria </a:t>
          </a:r>
        </a:p>
      </dgm:t>
    </dgm:pt>
    <dgm:pt modelId="{2E24AA33-F705-4F7E-AD48-C6E38683957C}" type="parTrans" cxnId="{13C1A084-077D-48C0-A745-D32638DEFF46}">
      <dgm:prSet/>
      <dgm:spPr/>
      <dgm:t>
        <a:bodyPr/>
        <a:lstStyle/>
        <a:p>
          <a:endParaRPr lang="en-US"/>
        </a:p>
      </dgm:t>
    </dgm:pt>
    <dgm:pt modelId="{484DD5D0-4FFA-4410-8207-A8CA6B9444E6}" type="sibTrans" cxnId="{13C1A084-077D-48C0-A745-D32638DEFF46}">
      <dgm:prSet/>
      <dgm:spPr/>
      <dgm:t>
        <a:bodyPr/>
        <a:lstStyle/>
        <a:p>
          <a:endParaRPr lang="en-US"/>
        </a:p>
      </dgm:t>
    </dgm:pt>
    <dgm:pt modelId="{6BFD659D-0C34-4BB7-A1ED-BEE48A965AC8}">
      <dgm:prSet/>
      <dgm:spPr/>
      <dgm:t>
        <a:bodyPr/>
        <a:lstStyle/>
        <a:p>
          <a:pPr>
            <a:lnSpc>
              <a:spcPct val="100000"/>
            </a:lnSpc>
          </a:pPr>
          <a:r>
            <a:rPr lang="en-US" dirty="0">
              <a:solidFill>
                <a:schemeClr val="bg1"/>
              </a:solidFill>
            </a:rPr>
            <a:t>Occurs in 1 hour</a:t>
          </a:r>
        </a:p>
      </dgm:t>
    </dgm:pt>
    <dgm:pt modelId="{99CF2D16-75D5-4169-B9C3-ABA65BCEB94F}" type="parTrans" cxnId="{5EE2E481-E5E7-4FF7-A7E1-B28B8728F5C2}">
      <dgm:prSet/>
      <dgm:spPr/>
      <dgm:t>
        <a:bodyPr/>
        <a:lstStyle/>
        <a:p>
          <a:endParaRPr lang="en-US"/>
        </a:p>
      </dgm:t>
    </dgm:pt>
    <dgm:pt modelId="{6405CB5E-B7E9-47F2-912E-B176AC6F86A2}" type="sibTrans" cxnId="{5EE2E481-E5E7-4FF7-A7E1-B28B8728F5C2}">
      <dgm:prSet/>
      <dgm:spPr/>
      <dgm:t>
        <a:bodyPr/>
        <a:lstStyle/>
        <a:p>
          <a:endParaRPr lang="en-US"/>
        </a:p>
      </dgm:t>
    </dgm:pt>
    <dgm:pt modelId="{FCE7F4FB-4B60-4500-A7F8-5E333FBB67FA}">
      <dgm:prSet/>
      <dgm:spPr/>
      <dgm:t>
        <a:bodyPr/>
        <a:lstStyle/>
        <a:p>
          <a:pPr>
            <a:lnSpc>
              <a:spcPct val="100000"/>
            </a:lnSpc>
          </a:pPr>
          <a:r>
            <a:rPr lang="en-US" dirty="0">
              <a:solidFill>
                <a:schemeClr val="bg1"/>
              </a:solidFill>
            </a:rPr>
            <a:t>Treatment :  stop the transfusion , IV fluids to boost the urine output</a:t>
          </a:r>
        </a:p>
      </dgm:t>
    </dgm:pt>
    <dgm:pt modelId="{02D9EF31-5209-4C7E-B559-BB46814D2B5D}" type="parTrans" cxnId="{9515E363-1A3D-4C6F-9972-9CD5AAF5CEF0}">
      <dgm:prSet/>
      <dgm:spPr/>
      <dgm:t>
        <a:bodyPr/>
        <a:lstStyle/>
        <a:p>
          <a:endParaRPr lang="en-US"/>
        </a:p>
      </dgm:t>
    </dgm:pt>
    <dgm:pt modelId="{AC1A35A5-2D44-49BA-A130-36DB330DA84A}" type="sibTrans" cxnId="{9515E363-1A3D-4C6F-9972-9CD5AAF5CEF0}">
      <dgm:prSet/>
      <dgm:spPr/>
      <dgm:t>
        <a:bodyPr/>
        <a:lstStyle/>
        <a:p>
          <a:endParaRPr lang="en-US"/>
        </a:p>
      </dgm:t>
    </dgm:pt>
    <dgm:pt modelId="{350BB766-6290-40CD-A2DB-494AE4F12248}" type="pres">
      <dgm:prSet presAssocID="{EF3049AF-8F95-4DFF-9955-DF160D4FFE27}" presName="root" presStyleCnt="0">
        <dgm:presLayoutVars>
          <dgm:dir/>
          <dgm:resizeHandles val="exact"/>
        </dgm:presLayoutVars>
      </dgm:prSet>
      <dgm:spPr/>
    </dgm:pt>
    <dgm:pt modelId="{561564C3-075D-44E7-A6A9-E226000994AC}" type="pres">
      <dgm:prSet presAssocID="{4FD29F92-98A7-4B80-86D1-09CA4614EF5A}" presName="compNode" presStyleCnt="0"/>
      <dgm:spPr/>
    </dgm:pt>
    <dgm:pt modelId="{18B576E6-01B5-4600-B80D-9B37B3DDEB23}" type="pres">
      <dgm:prSet presAssocID="{4FD29F92-98A7-4B80-86D1-09CA4614EF5A}" presName="bgRect" presStyleLbl="bgShp" presStyleIdx="0" presStyleCnt="4"/>
      <dgm:spPr/>
    </dgm:pt>
    <dgm:pt modelId="{006C6107-0868-4F5F-973A-2DF5C43CFBFB}" type="pres">
      <dgm:prSet presAssocID="{4FD29F92-98A7-4B80-86D1-09CA4614EF5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25259518-265D-4B4C-873E-6B077267E8B6}" type="pres">
      <dgm:prSet presAssocID="{4FD29F92-98A7-4B80-86D1-09CA4614EF5A}" presName="spaceRect" presStyleCnt="0"/>
      <dgm:spPr/>
    </dgm:pt>
    <dgm:pt modelId="{6D206DA8-8843-4D78-ADD3-31B0D9BA5367}" type="pres">
      <dgm:prSet presAssocID="{4FD29F92-98A7-4B80-86D1-09CA4614EF5A}" presName="parTx" presStyleLbl="revTx" presStyleIdx="0" presStyleCnt="4">
        <dgm:presLayoutVars>
          <dgm:chMax val="0"/>
          <dgm:chPref val="0"/>
        </dgm:presLayoutVars>
      </dgm:prSet>
      <dgm:spPr/>
    </dgm:pt>
    <dgm:pt modelId="{702F9ABE-25C1-44FF-A68F-1FD56A090166}" type="pres">
      <dgm:prSet presAssocID="{BB0BE96E-4734-49D0-85F8-070AEFA1ADD2}" presName="sibTrans" presStyleCnt="0"/>
      <dgm:spPr/>
    </dgm:pt>
    <dgm:pt modelId="{7D03EC94-5367-47E3-9E65-D07E47C62CBB}" type="pres">
      <dgm:prSet presAssocID="{64D16603-9F8B-4D78-8EEA-60DAF4B7383C}" presName="compNode" presStyleCnt="0"/>
      <dgm:spPr/>
    </dgm:pt>
    <dgm:pt modelId="{3FFE0913-8828-4C3F-A3DF-5B91B88ED4D2}" type="pres">
      <dgm:prSet presAssocID="{64D16603-9F8B-4D78-8EEA-60DAF4B7383C}" presName="bgRect" presStyleLbl="bgShp" presStyleIdx="1" presStyleCnt="4"/>
      <dgm:spPr/>
    </dgm:pt>
    <dgm:pt modelId="{DE0E9E09-2770-440C-B5DE-BA9EC282AFFE}" type="pres">
      <dgm:prSet presAssocID="{64D16603-9F8B-4D78-8EEA-60DAF4B738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35E0DB53-AC1B-41F0-9C32-2C7EC621AA6D}" type="pres">
      <dgm:prSet presAssocID="{64D16603-9F8B-4D78-8EEA-60DAF4B7383C}" presName="spaceRect" presStyleCnt="0"/>
      <dgm:spPr/>
    </dgm:pt>
    <dgm:pt modelId="{8B8AE5F9-0C9B-48AD-9F23-1A008F63E142}" type="pres">
      <dgm:prSet presAssocID="{64D16603-9F8B-4D78-8EEA-60DAF4B7383C}" presName="parTx" presStyleLbl="revTx" presStyleIdx="1" presStyleCnt="4">
        <dgm:presLayoutVars>
          <dgm:chMax val="0"/>
          <dgm:chPref val="0"/>
        </dgm:presLayoutVars>
      </dgm:prSet>
      <dgm:spPr/>
    </dgm:pt>
    <dgm:pt modelId="{A066B5AC-36CB-467F-B302-0799DDC8667E}" type="pres">
      <dgm:prSet presAssocID="{484DD5D0-4FFA-4410-8207-A8CA6B9444E6}" presName="sibTrans" presStyleCnt="0"/>
      <dgm:spPr/>
    </dgm:pt>
    <dgm:pt modelId="{65C02966-C509-4013-89BE-B36ACE07BC0A}" type="pres">
      <dgm:prSet presAssocID="{6BFD659D-0C34-4BB7-A1ED-BEE48A965AC8}" presName="compNode" presStyleCnt="0"/>
      <dgm:spPr/>
    </dgm:pt>
    <dgm:pt modelId="{644036EF-2F08-4892-B41F-10FFB99356BA}" type="pres">
      <dgm:prSet presAssocID="{6BFD659D-0C34-4BB7-A1ED-BEE48A965AC8}" presName="bgRect" presStyleLbl="bgShp" presStyleIdx="2" presStyleCnt="4"/>
      <dgm:spPr/>
    </dgm:pt>
    <dgm:pt modelId="{88B9F29B-271F-4C5F-AF93-329AA7457306}" type="pres">
      <dgm:prSet presAssocID="{6BFD659D-0C34-4BB7-A1ED-BEE48A965AC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F8C9D40C-31A3-4E71-81E3-051C879A413C}" type="pres">
      <dgm:prSet presAssocID="{6BFD659D-0C34-4BB7-A1ED-BEE48A965AC8}" presName="spaceRect" presStyleCnt="0"/>
      <dgm:spPr/>
    </dgm:pt>
    <dgm:pt modelId="{47004AE5-C7E7-4596-B841-98300CCE7A35}" type="pres">
      <dgm:prSet presAssocID="{6BFD659D-0C34-4BB7-A1ED-BEE48A965AC8}" presName="parTx" presStyleLbl="revTx" presStyleIdx="2" presStyleCnt="4">
        <dgm:presLayoutVars>
          <dgm:chMax val="0"/>
          <dgm:chPref val="0"/>
        </dgm:presLayoutVars>
      </dgm:prSet>
      <dgm:spPr/>
    </dgm:pt>
    <dgm:pt modelId="{F02F0CD3-4431-47D9-9DB7-406D16F5F36A}" type="pres">
      <dgm:prSet presAssocID="{6405CB5E-B7E9-47F2-912E-B176AC6F86A2}" presName="sibTrans" presStyleCnt="0"/>
      <dgm:spPr/>
    </dgm:pt>
    <dgm:pt modelId="{7C2052E6-D1DB-4F51-BD27-5997005A6104}" type="pres">
      <dgm:prSet presAssocID="{FCE7F4FB-4B60-4500-A7F8-5E333FBB67FA}" presName="compNode" presStyleCnt="0"/>
      <dgm:spPr/>
    </dgm:pt>
    <dgm:pt modelId="{B3F960B1-1998-4434-B57D-D6656B6A258E}" type="pres">
      <dgm:prSet presAssocID="{FCE7F4FB-4B60-4500-A7F8-5E333FBB67FA}" presName="bgRect" presStyleLbl="bgShp" presStyleIdx="3" presStyleCnt="4"/>
      <dgm:spPr/>
    </dgm:pt>
    <dgm:pt modelId="{199A638E-DCDB-46B4-855D-45C938D7E445}" type="pres">
      <dgm:prSet presAssocID="{FCE7F4FB-4B60-4500-A7F8-5E333FBB67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IV"/>
        </a:ext>
      </dgm:extLst>
    </dgm:pt>
    <dgm:pt modelId="{99FA1B34-8A5E-44A8-B912-C8DEFBD9A6AA}" type="pres">
      <dgm:prSet presAssocID="{FCE7F4FB-4B60-4500-A7F8-5E333FBB67FA}" presName="spaceRect" presStyleCnt="0"/>
      <dgm:spPr/>
    </dgm:pt>
    <dgm:pt modelId="{15CDE4FE-BAB1-48EA-ABED-8397EA96A98F}" type="pres">
      <dgm:prSet presAssocID="{FCE7F4FB-4B60-4500-A7F8-5E333FBB67FA}" presName="parTx" presStyleLbl="revTx" presStyleIdx="3" presStyleCnt="4">
        <dgm:presLayoutVars>
          <dgm:chMax val="0"/>
          <dgm:chPref val="0"/>
        </dgm:presLayoutVars>
      </dgm:prSet>
      <dgm:spPr/>
    </dgm:pt>
  </dgm:ptLst>
  <dgm:cxnLst>
    <dgm:cxn modelId="{B4B13F29-67A1-4BC9-9D2E-32990842BCCB}" type="presOf" srcId="{6BFD659D-0C34-4BB7-A1ED-BEE48A965AC8}" destId="{47004AE5-C7E7-4596-B841-98300CCE7A35}" srcOrd="0" destOrd="0" presId="urn:microsoft.com/office/officeart/2018/2/layout/IconVerticalSolidList"/>
    <dgm:cxn modelId="{9515E363-1A3D-4C6F-9972-9CD5AAF5CEF0}" srcId="{EF3049AF-8F95-4DFF-9955-DF160D4FFE27}" destId="{FCE7F4FB-4B60-4500-A7F8-5E333FBB67FA}" srcOrd="3" destOrd="0" parTransId="{02D9EF31-5209-4C7E-B559-BB46814D2B5D}" sibTransId="{AC1A35A5-2D44-49BA-A130-36DB330DA84A}"/>
    <dgm:cxn modelId="{7F466C56-9372-4C3D-BE91-13F5F2588FD8}" type="presOf" srcId="{EF3049AF-8F95-4DFF-9955-DF160D4FFE27}" destId="{350BB766-6290-40CD-A2DB-494AE4F12248}" srcOrd="0" destOrd="0" presId="urn:microsoft.com/office/officeart/2018/2/layout/IconVerticalSolidList"/>
    <dgm:cxn modelId="{A87E2F57-772C-41AB-90E2-19C2278DF635}" type="presOf" srcId="{4FD29F92-98A7-4B80-86D1-09CA4614EF5A}" destId="{6D206DA8-8843-4D78-ADD3-31B0D9BA5367}" srcOrd="0" destOrd="0" presId="urn:microsoft.com/office/officeart/2018/2/layout/IconVerticalSolidList"/>
    <dgm:cxn modelId="{DA97A379-51F7-45BF-98FB-873326DE67D0}" srcId="{EF3049AF-8F95-4DFF-9955-DF160D4FFE27}" destId="{4FD29F92-98A7-4B80-86D1-09CA4614EF5A}" srcOrd="0" destOrd="0" parTransId="{32B2E488-25F8-424F-9F94-BB6048573761}" sibTransId="{BB0BE96E-4734-49D0-85F8-070AEFA1ADD2}"/>
    <dgm:cxn modelId="{5EE2E481-E5E7-4FF7-A7E1-B28B8728F5C2}" srcId="{EF3049AF-8F95-4DFF-9955-DF160D4FFE27}" destId="{6BFD659D-0C34-4BB7-A1ED-BEE48A965AC8}" srcOrd="2" destOrd="0" parTransId="{99CF2D16-75D5-4169-B9C3-ABA65BCEB94F}" sibTransId="{6405CB5E-B7E9-47F2-912E-B176AC6F86A2}"/>
    <dgm:cxn modelId="{13C1A084-077D-48C0-A745-D32638DEFF46}" srcId="{EF3049AF-8F95-4DFF-9955-DF160D4FFE27}" destId="{64D16603-9F8B-4D78-8EEA-60DAF4B7383C}" srcOrd="1" destOrd="0" parTransId="{2E24AA33-F705-4F7E-AD48-C6E38683957C}" sibTransId="{484DD5D0-4FFA-4410-8207-A8CA6B9444E6}"/>
    <dgm:cxn modelId="{A4669485-B87A-498A-BA91-9AAD6339ABE9}" type="presOf" srcId="{FCE7F4FB-4B60-4500-A7F8-5E333FBB67FA}" destId="{15CDE4FE-BAB1-48EA-ABED-8397EA96A98F}" srcOrd="0" destOrd="0" presId="urn:microsoft.com/office/officeart/2018/2/layout/IconVerticalSolidList"/>
    <dgm:cxn modelId="{3AF203BF-E0D3-4CE4-A915-3DC1BB651016}" type="presOf" srcId="{64D16603-9F8B-4D78-8EEA-60DAF4B7383C}" destId="{8B8AE5F9-0C9B-48AD-9F23-1A008F63E142}" srcOrd="0" destOrd="0" presId="urn:microsoft.com/office/officeart/2018/2/layout/IconVerticalSolidList"/>
    <dgm:cxn modelId="{E51572B4-222B-493C-A32B-4284AEEBD135}" type="presParOf" srcId="{350BB766-6290-40CD-A2DB-494AE4F12248}" destId="{561564C3-075D-44E7-A6A9-E226000994AC}" srcOrd="0" destOrd="0" presId="urn:microsoft.com/office/officeart/2018/2/layout/IconVerticalSolidList"/>
    <dgm:cxn modelId="{A0C90DEB-04E3-45DA-977B-4A7F8DC55791}" type="presParOf" srcId="{561564C3-075D-44E7-A6A9-E226000994AC}" destId="{18B576E6-01B5-4600-B80D-9B37B3DDEB23}" srcOrd="0" destOrd="0" presId="urn:microsoft.com/office/officeart/2018/2/layout/IconVerticalSolidList"/>
    <dgm:cxn modelId="{5A5A9D05-FE63-4789-8068-D5602C79C7DE}" type="presParOf" srcId="{561564C3-075D-44E7-A6A9-E226000994AC}" destId="{006C6107-0868-4F5F-973A-2DF5C43CFBFB}" srcOrd="1" destOrd="0" presId="urn:microsoft.com/office/officeart/2018/2/layout/IconVerticalSolidList"/>
    <dgm:cxn modelId="{A6100047-D941-4042-9D06-261091BF25D5}" type="presParOf" srcId="{561564C3-075D-44E7-A6A9-E226000994AC}" destId="{25259518-265D-4B4C-873E-6B077267E8B6}" srcOrd="2" destOrd="0" presId="urn:microsoft.com/office/officeart/2018/2/layout/IconVerticalSolidList"/>
    <dgm:cxn modelId="{BCA6AC3F-BDD4-40CC-80BD-B7290F2F060B}" type="presParOf" srcId="{561564C3-075D-44E7-A6A9-E226000994AC}" destId="{6D206DA8-8843-4D78-ADD3-31B0D9BA5367}" srcOrd="3" destOrd="0" presId="urn:microsoft.com/office/officeart/2018/2/layout/IconVerticalSolidList"/>
    <dgm:cxn modelId="{8CCBA63B-F316-4F5B-B78F-DA23A47459A0}" type="presParOf" srcId="{350BB766-6290-40CD-A2DB-494AE4F12248}" destId="{702F9ABE-25C1-44FF-A68F-1FD56A090166}" srcOrd="1" destOrd="0" presId="urn:microsoft.com/office/officeart/2018/2/layout/IconVerticalSolidList"/>
    <dgm:cxn modelId="{0EC91C4F-8C6C-455E-BA06-13C39C8AF2DD}" type="presParOf" srcId="{350BB766-6290-40CD-A2DB-494AE4F12248}" destId="{7D03EC94-5367-47E3-9E65-D07E47C62CBB}" srcOrd="2" destOrd="0" presId="urn:microsoft.com/office/officeart/2018/2/layout/IconVerticalSolidList"/>
    <dgm:cxn modelId="{4FAC0C43-1E9A-4418-8AE6-36D50FE06E52}" type="presParOf" srcId="{7D03EC94-5367-47E3-9E65-D07E47C62CBB}" destId="{3FFE0913-8828-4C3F-A3DF-5B91B88ED4D2}" srcOrd="0" destOrd="0" presId="urn:microsoft.com/office/officeart/2018/2/layout/IconVerticalSolidList"/>
    <dgm:cxn modelId="{DE7BC333-FC76-40FA-88EF-C7DCF1633F3E}" type="presParOf" srcId="{7D03EC94-5367-47E3-9E65-D07E47C62CBB}" destId="{DE0E9E09-2770-440C-B5DE-BA9EC282AFFE}" srcOrd="1" destOrd="0" presId="urn:microsoft.com/office/officeart/2018/2/layout/IconVerticalSolidList"/>
    <dgm:cxn modelId="{DE045F9E-A172-4D07-B8DF-EF72983DAB9E}" type="presParOf" srcId="{7D03EC94-5367-47E3-9E65-D07E47C62CBB}" destId="{35E0DB53-AC1B-41F0-9C32-2C7EC621AA6D}" srcOrd="2" destOrd="0" presId="urn:microsoft.com/office/officeart/2018/2/layout/IconVerticalSolidList"/>
    <dgm:cxn modelId="{87AF0ED5-309D-4FB3-BEA5-2B6A7BA2FC8E}" type="presParOf" srcId="{7D03EC94-5367-47E3-9E65-D07E47C62CBB}" destId="{8B8AE5F9-0C9B-48AD-9F23-1A008F63E142}" srcOrd="3" destOrd="0" presId="urn:microsoft.com/office/officeart/2018/2/layout/IconVerticalSolidList"/>
    <dgm:cxn modelId="{94CF2071-29CA-4E26-ACAF-99E00A4BFAD3}" type="presParOf" srcId="{350BB766-6290-40CD-A2DB-494AE4F12248}" destId="{A066B5AC-36CB-467F-B302-0799DDC8667E}" srcOrd="3" destOrd="0" presId="urn:microsoft.com/office/officeart/2018/2/layout/IconVerticalSolidList"/>
    <dgm:cxn modelId="{83EECFED-7B07-4A1A-98E1-B29C69E1CDEB}" type="presParOf" srcId="{350BB766-6290-40CD-A2DB-494AE4F12248}" destId="{65C02966-C509-4013-89BE-B36ACE07BC0A}" srcOrd="4" destOrd="0" presId="urn:microsoft.com/office/officeart/2018/2/layout/IconVerticalSolidList"/>
    <dgm:cxn modelId="{85B1C1AD-3F3C-437E-A125-B876A93F1782}" type="presParOf" srcId="{65C02966-C509-4013-89BE-B36ACE07BC0A}" destId="{644036EF-2F08-4892-B41F-10FFB99356BA}" srcOrd="0" destOrd="0" presId="urn:microsoft.com/office/officeart/2018/2/layout/IconVerticalSolidList"/>
    <dgm:cxn modelId="{97BE7F69-2388-4B21-B8C3-12E4E9D57AB6}" type="presParOf" srcId="{65C02966-C509-4013-89BE-B36ACE07BC0A}" destId="{88B9F29B-271F-4C5F-AF93-329AA7457306}" srcOrd="1" destOrd="0" presId="urn:microsoft.com/office/officeart/2018/2/layout/IconVerticalSolidList"/>
    <dgm:cxn modelId="{3E8A4DFD-AB3E-432B-A9A0-07B5DBD121CE}" type="presParOf" srcId="{65C02966-C509-4013-89BE-B36ACE07BC0A}" destId="{F8C9D40C-31A3-4E71-81E3-051C879A413C}" srcOrd="2" destOrd="0" presId="urn:microsoft.com/office/officeart/2018/2/layout/IconVerticalSolidList"/>
    <dgm:cxn modelId="{EA743E3E-F772-4F62-80BD-A40F53A2ADEE}" type="presParOf" srcId="{65C02966-C509-4013-89BE-B36ACE07BC0A}" destId="{47004AE5-C7E7-4596-B841-98300CCE7A35}" srcOrd="3" destOrd="0" presId="urn:microsoft.com/office/officeart/2018/2/layout/IconVerticalSolidList"/>
    <dgm:cxn modelId="{ECE937F4-6B74-40BF-AEEF-942BB99420DB}" type="presParOf" srcId="{350BB766-6290-40CD-A2DB-494AE4F12248}" destId="{F02F0CD3-4431-47D9-9DB7-406D16F5F36A}" srcOrd="5" destOrd="0" presId="urn:microsoft.com/office/officeart/2018/2/layout/IconVerticalSolidList"/>
    <dgm:cxn modelId="{7A9AC456-DF04-4EED-A4A7-D084E9863FB8}" type="presParOf" srcId="{350BB766-6290-40CD-A2DB-494AE4F12248}" destId="{7C2052E6-D1DB-4F51-BD27-5997005A6104}" srcOrd="6" destOrd="0" presId="urn:microsoft.com/office/officeart/2018/2/layout/IconVerticalSolidList"/>
    <dgm:cxn modelId="{BAA5201A-78BA-48A9-943E-DFDEAC83FABB}" type="presParOf" srcId="{7C2052E6-D1DB-4F51-BD27-5997005A6104}" destId="{B3F960B1-1998-4434-B57D-D6656B6A258E}" srcOrd="0" destOrd="0" presId="urn:microsoft.com/office/officeart/2018/2/layout/IconVerticalSolidList"/>
    <dgm:cxn modelId="{84DD73F9-8E4C-4317-A379-A3435AE3C2C6}" type="presParOf" srcId="{7C2052E6-D1DB-4F51-BD27-5997005A6104}" destId="{199A638E-DCDB-46B4-855D-45C938D7E445}" srcOrd="1" destOrd="0" presId="urn:microsoft.com/office/officeart/2018/2/layout/IconVerticalSolidList"/>
    <dgm:cxn modelId="{4BE60BDB-96DD-41A8-8D07-9BBA2C1FF12F}" type="presParOf" srcId="{7C2052E6-D1DB-4F51-BD27-5997005A6104}" destId="{99FA1B34-8A5E-44A8-B912-C8DEFBD9A6AA}" srcOrd="2" destOrd="0" presId="urn:microsoft.com/office/officeart/2018/2/layout/IconVerticalSolidList"/>
    <dgm:cxn modelId="{7A98DCFE-F88E-4A29-BCE5-A05CB5AF081B}" type="presParOf" srcId="{7C2052E6-D1DB-4F51-BD27-5997005A6104}" destId="{15CDE4FE-BAB1-48EA-ABED-8397EA96A98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7B4003-21B0-4815-BDE0-25A3D90121A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E5FCEC2-2ADF-416E-8F5A-6E95D8C3CCB5}">
      <dgm:prSet custT="1"/>
      <dgm:spPr/>
      <dgm:t>
        <a:bodyPr/>
        <a:lstStyle/>
        <a:p>
          <a:r>
            <a:rPr lang="en-US" sz="1800" dirty="0"/>
            <a:t>associated with transfusion of a large volume of blood or a high rate of infusion</a:t>
          </a:r>
        </a:p>
      </dgm:t>
    </dgm:pt>
    <dgm:pt modelId="{0D9AE04C-8D1B-40AB-9AB0-2503ED333F86}" type="parTrans" cxnId="{9D69ED25-4472-48CC-820F-0A6FA6334453}">
      <dgm:prSet/>
      <dgm:spPr/>
      <dgm:t>
        <a:bodyPr/>
        <a:lstStyle/>
        <a:p>
          <a:endParaRPr lang="en-US"/>
        </a:p>
      </dgm:t>
    </dgm:pt>
    <dgm:pt modelId="{13A71C9C-BDFF-4D7E-914A-9D69663B14CA}" type="sibTrans" cxnId="{9D69ED25-4472-48CC-820F-0A6FA6334453}">
      <dgm:prSet/>
      <dgm:spPr/>
      <dgm:t>
        <a:bodyPr/>
        <a:lstStyle/>
        <a:p>
          <a:endParaRPr lang="en-US"/>
        </a:p>
      </dgm:t>
    </dgm:pt>
    <dgm:pt modelId="{98BD917F-9601-4B1E-AA35-9779BD838DF4}">
      <dgm:prSet custT="1"/>
      <dgm:spPr/>
      <dgm:t>
        <a:bodyPr/>
        <a:lstStyle/>
        <a:p>
          <a:r>
            <a:rPr lang="en-US" sz="1800" dirty="0"/>
            <a:t>Symptoms;  including dyspnea, orthopnea, tachycardia, hypertension.</a:t>
          </a:r>
        </a:p>
      </dgm:t>
    </dgm:pt>
    <dgm:pt modelId="{AD294175-7FD6-45A4-A061-C36FC276A30B}" type="parTrans" cxnId="{AAD467AD-1570-47C8-8484-8C0CE8B462D3}">
      <dgm:prSet/>
      <dgm:spPr/>
      <dgm:t>
        <a:bodyPr/>
        <a:lstStyle/>
        <a:p>
          <a:endParaRPr lang="en-US"/>
        </a:p>
      </dgm:t>
    </dgm:pt>
    <dgm:pt modelId="{2481F22F-9561-4EDF-BCB7-59C1A3ABCF0C}" type="sibTrans" cxnId="{AAD467AD-1570-47C8-8484-8C0CE8B462D3}">
      <dgm:prSet/>
      <dgm:spPr/>
      <dgm:t>
        <a:bodyPr/>
        <a:lstStyle/>
        <a:p>
          <a:endParaRPr lang="en-US"/>
        </a:p>
      </dgm:t>
    </dgm:pt>
    <dgm:pt modelId="{15E9B752-9A17-4864-824E-FA6F4640DEEB}">
      <dgm:prSet custT="1"/>
      <dgm:spPr/>
      <dgm:t>
        <a:bodyPr/>
        <a:lstStyle/>
        <a:p>
          <a:r>
            <a:rPr lang="en-US" sz="1800" dirty="0"/>
            <a:t>Occurs in 1-6 hours </a:t>
          </a:r>
        </a:p>
      </dgm:t>
    </dgm:pt>
    <dgm:pt modelId="{C2DC1079-2F1B-4192-8E55-E323677730B4}" type="parTrans" cxnId="{9D7F5E9D-6DCB-4895-A411-6A67EC4A6D5B}">
      <dgm:prSet/>
      <dgm:spPr/>
      <dgm:t>
        <a:bodyPr/>
        <a:lstStyle/>
        <a:p>
          <a:endParaRPr lang="en-US"/>
        </a:p>
      </dgm:t>
    </dgm:pt>
    <dgm:pt modelId="{71B402C8-B321-4827-8295-F7EB912D9ABA}" type="sibTrans" cxnId="{9D7F5E9D-6DCB-4895-A411-6A67EC4A6D5B}">
      <dgm:prSet/>
      <dgm:spPr/>
      <dgm:t>
        <a:bodyPr/>
        <a:lstStyle/>
        <a:p>
          <a:endParaRPr lang="en-US"/>
        </a:p>
      </dgm:t>
    </dgm:pt>
    <dgm:pt modelId="{6B77A39C-4E45-4534-9637-722121847B5D}">
      <dgm:prSet custT="1"/>
      <dgm:spPr/>
      <dgm:t>
        <a:bodyPr/>
        <a:lstStyle/>
        <a:p>
          <a:r>
            <a:rPr lang="en-US" sz="1600" dirty="0"/>
            <a:t>treatment : Patients deemed to be at risk for volume overload (such as those with impaired cardiac function) can be transfused at a slower rate and diuretic therapy </a:t>
          </a:r>
        </a:p>
      </dgm:t>
    </dgm:pt>
    <dgm:pt modelId="{962067ED-F909-4AA1-ACC8-5871BD2C49F0}" type="parTrans" cxnId="{297E2ED8-E1E2-49EF-A56B-E858835E091F}">
      <dgm:prSet/>
      <dgm:spPr/>
      <dgm:t>
        <a:bodyPr/>
        <a:lstStyle/>
        <a:p>
          <a:endParaRPr lang="en-US"/>
        </a:p>
      </dgm:t>
    </dgm:pt>
    <dgm:pt modelId="{256F1A5A-D914-4081-AE6D-BAAF47032A23}" type="sibTrans" cxnId="{297E2ED8-E1E2-49EF-A56B-E858835E091F}">
      <dgm:prSet/>
      <dgm:spPr/>
      <dgm:t>
        <a:bodyPr/>
        <a:lstStyle/>
        <a:p>
          <a:endParaRPr lang="en-US"/>
        </a:p>
      </dgm:t>
    </dgm:pt>
    <dgm:pt modelId="{B1F418B8-31E3-40E3-9790-16AA9AB3031A}" type="pres">
      <dgm:prSet presAssocID="{5F7B4003-21B0-4815-BDE0-25A3D90121AF}" presName="root" presStyleCnt="0">
        <dgm:presLayoutVars>
          <dgm:dir/>
          <dgm:resizeHandles val="exact"/>
        </dgm:presLayoutVars>
      </dgm:prSet>
      <dgm:spPr/>
    </dgm:pt>
    <dgm:pt modelId="{569AAB2D-D0EA-42D6-ABF2-3C6CD4C7D956}" type="pres">
      <dgm:prSet presAssocID="{9E5FCEC2-2ADF-416E-8F5A-6E95D8C3CCB5}" presName="compNode" presStyleCnt="0"/>
      <dgm:spPr/>
    </dgm:pt>
    <dgm:pt modelId="{028F141E-740F-481A-8710-8EB0B5AC5546}" type="pres">
      <dgm:prSet presAssocID="{9E5FCEC2-2ADF-416E-8F5A-6E95D8C3CCB5}" presName="bgRect" presStyleLbl="bgShp" presStyleIdx="0" presStyleCnt="4"/>
      <dgm:spPr/>
    </dgm:pt>
    <dgm:pt modelId="{72CE16F7-2B92-4513-A74E-B4D0C9311B7D}" type="pres">
      <dgm:prSet presAssocID="{9E5FCEC2-2ADF-416E-8F5A-6E95D8C3CC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V"/>
        </a:ext>
      </dgm:extLst>
    </dgm:pt>
    <dgm:pt modelId="{176B7110-06F4-4FBB-B260-A22328FE6E93}" type="pres">
      <dgm:prSet presAssocID="{9E5FCEC2-2ADF-416E-8F5A-6E95D8C3CCB5}" presName="spaceRect" presStyleCnt="0"/>
      <dgm:spPr/>
    </dgm:pt>
    <dgm:pt modelId="{67BD96BE-F33D-4913-BDBC-4A858421C430}" type="pres">
      <dgm:prSet presAssocID="{9E5FCEC2-2ADF-416E-8F5A-6E95D8C3CCB5}" presName="parTx" presStyleLbl="revTx" presStyleIdx="0" presStyleCnt="4">
        <dgm:presLayoutVars>
          <dgm:chMax val="0"/>
          <dgm:chPref val="0"/>
        </dgm:presLayoutVars>
      </dgm:prSet>
      <dgm:spPr/>
    </dgm:pt>
    <dgm:pt modelId="{CD32C7D0-AE5E-475D-A546-B091790BD5BE}" type="pres">
      <dgm:prSet presAssocID="{13A71C9C-BDFF-4D7E-914A-9D69663B14CA}" presName="sibTrans" presStyleCnt="0"/>
      <dgm:spPr/>
    </dgm:pt>
    <dgm:pt modelId="{232C5D33-ABCA-47D3-A166-876B1F08273C}" type="pres">
      <dgm:prSet presAssocID="{98BD917F-9601-4B1E-AA35-9779BD838DF4}" presName="compNode" presStyleCnt="0"/>
      <dgm:spPr/>
    </dgm:pt>
    <dgm:pt modelId="{EAFA75D5-7158-4391-A285-BA297DAA9274}" type="pres">
      <dgm:prSet presAssocID="{98BD917F-9601-4B1E-AA35-9779BD838DF4}" presName="bgRect" presStyleLbl="bgShp" presStyleIdx="1" presStyleCnt="4"/>
      <dgm:spPr/>
    </dgm:pt>
    <dgm:pt modelId="{A296B882-5923-4141-BEB4-690B581CA897}" type="pres">
      <dgm:prSet presAssocID="{98BD917F-9601-4B1E-AA35-9779BD838DF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90ED58BA-C9EA-4CBD-8A40-B74AE9BC60DE}" type="pres">
      <dgm:prSet presAssocID="{98BD917F-9601-4B1E-AA35-9779BD838DF4}" presName="spaceRect" presStyleCnt="0"/>
      <dgm:spPr/>
    </dgm:pt>
    <dgm:pt modelId="{C4EFDA5B-6E02-4C44-AEEE-0CCC304DAA47}" type="pres">
      <dgm:prSet presAssocID="{98BD917F-9601-4B1E-AA35-9779BD838DF4}" presName="parTx" presStyleLbl="revTx" presStyleIdx="1" presStyleCnt="4">
        <dgm:presLayoutVars>
          <dgm:chMax val="0"/>
          <dgm:chPref val="0"/>
        </dgm:presLayoutVars>
      </dgm:prSet>
      <dgm:spPr/>
    </dgm:pt>
    <dgm:pt modelId="{D4F9C86C-F437-47AB-A296-F4367B458C36}" type="pres">
      <dgm:prSet presAssocID="{2481F22F-9561-4EDF-BCB7-59C1A3ABCF0C}" presName="sibTrans" presStyleCnt="0"/>
      <dgm:spPr/>
    </dgm:pt>
    <dgm:pt modelId="{255F6F82-EA70-4077-B454-55E4A0F24F32}" type="pres">
      <dgm:prSet presAssocID="{15E9B752-9A17-4864-824E-FA6F4640DEEB}" presName="compNode" presStyleCnt="0"/>
      <dgm:spPr/>
    </dgm:pt>
    <dgm:pt modelId="{439DBB39-7FB6-4513-A289-0A97450F5A4C}" type="pres">
      <dgm:prSet presAssocID="{15E9B752-9A17-4864-824E-FA6F4640DEEB}" presName="bgRect" presStyleLbl="bgShp" presStyleIdx="2" presStyleCnt="4"/>
      <dgm:spPr/>
    </dgm:pt>
    <dgm:pt modelId="{FF9D2028-0B93-4EB0-A5BF-EE807C0CF8B3}" type="pres">
      <dgm:prSet presAssocID="{15E9B752-9A17-4864-824E-FA6F4640DEE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EE428D49-0592-45C0-857D-A1A413360A55}" type="pres">
      <dgm:prSet presAssocID="{15E9B752-9A17-4864-824E-FA6F4640DEEB}" presName="spaceRect" presStyleCnt="0"/>
      <dgm:spPr/>
    </dgm:pt>
    <dgm:pt modelId="{F913C486-5BD9-4878-B4EE-E7ED100FAA8B}" type="pres">
      <dgm:prSet presAssocID="{15E9B752-9A17-4864-824E-FA6F4640DEEB}" presName="parTx" presStyleLbl="revTx" presStyleIdx="2" presStyleCnt="4">
        <dgm:presLayoutVars>
          <dgm:chMax val="0"/>
          <dgm:chPref val="0"/>
        </dgm:presLayoutVars>
      </dgm:prSet>
      <dgm:spPr/>
    </dgm:pt>
    <dgm:pt modelId="{7E778641-4BC7-4C58-88FA-080F79B33398}" type="pres">
      <dgm:prSet presAssocID="{71B402C8-B321-4827-8295-F7EB912D9ABA}" presName="sibTrans" presStyleCnt="0"/>
      <dgm:spPr/>
    </dgm:pt>
    <dgm:pt modelId="{76B3BB54-B4CB-4282-96E2-877878D4AA3E}" type="pres">
      <dgm:prSet presAssocID="{6B77A39C-4E45-4534-9637-722121847B5D}" presName="compNode" presStyleCnt="0"/>
      <dgm:spPr/>
    </dgm:pt>
    <dgm:pt modelId="{5AF883C0-5DBE-41DC-92BA-520373BE184A}" type="pres">
      <dgm:prSet presAssocID="{6B77A39C-4E45-4534-9637-722121847B5D}" presName="bgRect" presStyleLbl="bgShp" presStyleIdx="3" presStyleCnt="4"/>
      <dgm:spPr/>
    </dgm:pt>
    <dgm:pt modelId="{479624A3-80D3-4F26-82D7-62B67F1C4D86}" type="pres">
      <dgm:prSet presAssocID="{6B77A39C-4E45-4534-9637-722121847B5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with Pulse"/>
        </a:ext>
      </dgm:extLst>
    </dgm:pt>
    <dgm:pt modelId="{DF148D80-222B-43C2-A58B-8B34EFED9812}" type="pres">
      <dgm:prSet presAssocID="{6B77A39C-4E45-4534-9637-722121847B5D}" presName="spaceRect" presStyleCnt="0"/>
      <dgm:spPr/>
    </dgm:pt>
    <dgm:pt modelId="{9E7313E7-9DFA-4507-B48F-2170ED01D9E6}" type="pres">
      <dgm:prSet presAssocID="{6B77A39C-4E45-4534-9637-722121847B5D}" presName="parTx" presStyleLbl="revTx" presStyleIdx="3" presStyleCnt="4" custLinFactNeighborX="-653" custLinFactNeighborY="-5814">
        <dgm:presLayoutVars>
          <dgm:chMax val="0"/>
          <dgm:chPref val="0"/>
        </dgm:presLayoutVars>
      </dgm:prSet>
      <dgm:spPr/>
    </dgm:pt>
  </dgm:ptLst>
  <dgm:cxnLst>
    <dgm:cxn modelId="{4DF82220-EB71-4573-92F4-D304628FAAF3}" type="presOf" srcId="{98BD917F-9601-4B1E-AA35-9779BD838DF4}" destId="{C4EFDA5B-6E02-4C44-AEEE-0CCC304DAA47}" srcOrd="0" destOrd="0" presId="urn:microsoft.com/office/officeart/2018/2/layout/IconVerticalSolidList"/>
    <dgm:cxn modelId="{9D69ED25-4472-48CC-820F-0A6FA6334453}" srcId="{5F7B4003-21B0-4815-BDE0-25A3D90121AF}" destId="{9E5FCEC2-2ADF-416E-8F5A-6E95D8C3CCB5}" srcOrd="0" destOrd="0" parTransId="{0D9AE04C-8D1B-40AB-9AB0-2503ED333F86}" sibTransId="{13A71C9C-BDFF-4D7E-914A-9D69663B14CA}"/>
    <dgm:cxn modelId="{C9AB2F33-DBE3-4D0E-A02D-3B2FB6E60AEE}" type="presOf" srcId="{5F7B4003-21B0-4815-BDE0-25A3D90121AF}" destId="{B1F418B8-31E3-40E3-9790-16AA9AB3031A}" srcOrd="0" destOrd="0" presId="urn:microsoft.com/office/officeart/2018/2/layout/IconVerticalSolidList"/>
    <dgm:cxn modelId="{2A40F63F-F201-4969-94C5-C8C09DC06ACB}" type="presOf" srcId="{15E9B752-9A17-4864-824E-FA6F4640DEEB}" destId="{F913C486-5BD9-4878-B4EE-E7ED100FAA8B}" srcOrd="0" destOrd="0" presId="urn:microsoft.com/office/officeart/2018/2/layout/IconVerticalSolidList"/>
    <dgm:cxn modelId="{FFA4574A-F997-46A9-8B0C-9FDEF4062C7D}" type="presOf" srcId="{9E5FCEC2-2ADF-416E-8F5A-6E95D8C3CCB5}" destId="{67BD96BE-F33D-4913-BDBC-4A858421C430}" srcOrd="0" destOrd="0" presId="urn:microsoft.com/office/officeart/2018/2/layout/IconVerticalSolidList"/>
    <dgm:cxn modelId="{9D7F5E9D-6DCB-4895-A411-6A67EC4A6D5B}" srcId="{5F7B4003-21B0-4815-BDE0-25A3D90121AF}" destId="{15E9B752-9A17-4864-824E-FA6F4640DEEB}" srcOrd="2" destOrd="0" parTransId="{C2DC1079-2F1B-4192-8E55-E323677730B4}" sibTransId="{71B402C8-B321-4827-8295-F7EB912D9ABA}"/>
    <dgm:cxn modelId="{AAD467AD-1570-47C8-8484-8C0CE8B462D3}" srcId="{5F7B4003-21B0-4815-BDE0-25A3D90121AF}" destId="{98BD917F-9601-4B1E-AA35-9779BD838DF4}" srcOrd="1" destOrd="0" parTransId="{AD294175-7FD6-45A4-A061-C36FC276A30B}" sibTransId="{2481F22F-9561-4EDF-BCB7-59C1A3ABCF0C}"/>
    <dgm:cxn modelId="{9EA4E0BA-5B16-441C-A1F6-B48C3FC88E29}" type="presOf" srcId="{6B77A39C-4E45-4534-9637-722121847B5D}" destId="{9E7313E7-9DFA-4507-B48F-2170ED01D9E6}" srcOrd="0" destOrd="0" presId="urn:microsoft.com/office/officeart/2018/2/layout/IconVerticalSolidList"/>
    <dgm:cxn modelId="{297E2ED8-E1E2-49EF-A56B-E858835E091F}" srcId="{5F7B4003-21B0-4815-BDE0-25A3D90121AF}" destId="{6B77A39C-4E45-4534-9637-722121847B5D}" srcOrd="3" destOrd="0" parTransId="{962067ED-F909-4AA1-ACC8-5871BD2C49F0}" sibTransId="{256F1A5A-D914-4081-AE6D-BAAF47032A23}"/>
    <dgm:cxn modelId="{C157AAC3-9222-4184-962D-B175FE7491CC}" type="presParOf" srcId="{B1F418B8-31E3-40E3-9790-16AA9AB3031A}" destId="{569AAB2D-D0EA-42D6-ABF2-3C6CD4C7D956}" srcOrd="0" destOrd="0" presId="urn:microsoft.com/office/officeart/2018/2/layout/IconVerticalSolidList"/>
    <dgm:cxn modelId="{222DDADB-D7E0-4BB2-94F2-9BD531EC7499}" type="presParOf" srcId="{569AAB2D-D0EA-42D6-ABF2-3C6CD4C7D956}" destId="{028F141E-740F-481A-8710-8EB0B5AC5546}" srcOrd="0" destOrd="0" presId="urn:microsoft.com/office/officeart/2018/2/layout/IconVerticalSolidList"/>
    <dgm:cxn modelId="{1B3240B3-4D50-40EA-AACE-4BD5C4F44FDE}" type="presParOf" srcId="{569AAB2D-D0EA-42D6-ABF2-3C6CD4C7D956}" destId="{72CE16F7-2B92-4513-A74E-B4D0C9311B7D}" srcOrd="1" destOrd="0" presId="urn:microsoft.com/office/officeart/2018/2/layout/IconVerticalSolidList"/>
    <dgm:cxn modelId="{86AA2E2A-A222-489C-9360-F4710C76AAD2}" type="presParOf" srcId="{569AAB2D-D0EA-42D6-ABF2-3C6CD4C7D956}" destId="{176B7110-06F4-4FBB-B260-A22328FE6E93}" srcOrd="2" destOrd="0" presId="urn:microsoft.com/office/officeart/2018/2/layout/IconVerticalSolidList"/>
    <dgm:cxn modelId="{20A46C14-6F5D-4CB3-9F58-4DD8A8F83EF0}" type="presParOf" srcId="{569AAB2D-D0EA-42D6-ABF2-3C6CD4C7D956}" destId="{67BD96BE-F33D-4913-BDBC-4A858421C430}" srcOrd="3" destOrd="0" presId="urn:microsoft.com/office/officeart/2018/2/layout/IconVerticalSolidList"/>
    <dgm:cxn modelId="{597614E0-55A2-4B21-A89A-3CB868C7DE1B}" type="presParOf" srcId="{B1F418B8-31E3-40E3-9790-16AA9AB3031A}" destId="{CD32C7D0-AE5E-475D-A546-B091790BD5BE}" srcOrd="1" destOrd="0" presId="urn:microsoft.com/office/officeart/2018/2/layout/IconVerticalSolidList"/>
    <dgm:cxn modelId="{455CD299-9C18-4C42-9156-B345C518FABD}" type="presParOf" srcId="{B1F418B8-31E3-40E3-9790-16AA9AB3031A}" destId="{232C5D33-ABCA-47D3-A166-876B1F08273C}" srcOrd="2" destOrd="0" presId="urn:microsoft.com/office/officeart/2018/2/layout/IconVerticalSolidList"/>
    <dgm:cxn modelId="{29241427-DD2C-40EA-96E1-32725C37F904}" type="presParOf" srcId="{232C5D33-ABCA-47D3-A166-876B1F08273C}" destId="{EAFA75D5-7158-4391-A285-BA297DAA9274}" srcOrd="0" destOrd="0" presId="urn:microsoft.com/office/officeart/2018/2/layout/IconVerticalSolidList"/>
    <dgm:cxn modelId="{D947C09E-F49F-4253-983D-8926243EE6EB}" type="presParOf" srcId="{232C5D33-ABCA-47D3-A166-876B1F08273C}" destId="{A296B882-5923-4141-BEB4-690B581CA897}" srcOrd="1" destOrd="0" presId="urn:microsoft.com/office/officeart/2018/2/layout/IconVerticalSolidList"/>
    <dgm:cxn modelId="{155437D7-8487-495A-8F8B-6BAC863A01C5}" type="presParOf" srcId="{232C5D33-ABCA-47D3-A166-876B1F08273C}" destId="{90ED58BA-C9EA-4CBD-8A40-B74AE9BC60DE}" srcOrd="2" destOrd="0" presId="urn:microsoft.com/office/officeart/2018/2/layout/IconVerticalSolidList"/>
    <dgm:cxn modelId="{9AFA2E6E-1490-4ED2-AEF9-F80CF462377F}" type="presParOf" srcId="{232C5D33-ABCA-47D3-A166-876B1F08273C}" destId="{C4EFDA5B-6E02-4C44-AEEE-0CCC304DAA47}" srcOrd="3" destOrd="0" presId="urn:microsoft.com/office/officeart/2018/2/layout/IconVerticalSolidList"/>
    <dgm:cxn modelId="{8C4ED8A4-798D-44A0-9B9D-A3E40357BE20}" type="presParOf" srcId="{B1F418B8-31E3-40E3-9790-16AA9AB3031A}" destId="{D4F9C86C-F437-47AB-A296-F4367B458C36}" srcOrd="3" destOrd="0" presId="urn:microsoft.com/office/officeart/2018/2/layout/IconVerticalSolidList"/>
    <dgm:cxn modelId="{4C1DC180-98F7-4A53-8F3F-9BBBEDA0D242}" type="presParOf" srcId="{B1F418B8-31E3-40E3-9790-16AA9AB3031A}" destId="{255F6F82-EA70-4077-B454-55E4A0F24F32}" srcOrd="4" destOrd="0" presId="urn:microsoft.com/office/officeart/2018/2/layout/IconVerticalSolidList"/>
    <dgm:cxn modelId="{DD7D44F5-CA24-47E1-A80E-F3A8038B3228}" type="presParOf" srcId="{255F6F82-EA70-4077-B454-55E4A0F24F32}" destId="{439DBB39-7FB6-4513-A289-0A97450F5A4C}" srcOrd="0" destOrd="0" presId="urn:microsoft.com/office/officeart/2018/2/layout/IconVerticalSolidList"/>
    <dgm:cxn modelId="{CE399891-2174-4077-AA80-6ECADBB0F025}" type="presParOf" srcId="{255F6F82-EA70-4077-B454-55E4A0F24F32}" destId="{FF9D2028-0B93-4EB0-A5BF-EE807C0CF8B3}" srcOrd="1" destOrd="0" presId="urn:microsoft.com/office/officeart/2018/2/layout/IconVerticalSolidList"/>
    <dgm:cxn modelId="{F7BD1A3D-0C07-4FE0-9BD3-B1C3337FCEB4}" type="presParOf" srcId="{255F6F82-EA70-4077-B454-55E4A0F24F32}" destId="{EE428D49-0592-45C0-857D-A1A413360A55}" srcOrd="2" destOrd="0" presId="urn:microsoft.com/office/officeart/2018/2/layout/IconVerticalSolidList"/>
    <dgm:cxn modelId="{5F61C8C6-DE1E-445C-8F7F-EE97783334B4}" type="presParOf" srcId="{255F6F82-EA70-4077-B454-55E4A0F24F32}" destId="{F913C486-5BD9-4878-B4EE-E7ED100FAA8B}" srcOrd="3" destOrd="0" presId="urn:microsoft.com/office/officeart/2018/2/layout/IconVerticalSolidList"/>
    <dgm:cxn modelId="{281379B6-EBAF-4ADA-B39F-46403A57002C}" type="presParOf" srcId="{B1F418B8-31E3-40E3-9790-16AA9AB3031A}" destId="{7E778641-4BC7-4C58-88FA-080F79B33398}" srcOrd="5" destOrd="0" presId="urn:microsoft.com/office/officeart/2018/2/layout/IconVerticalSolidList"/>
    <dgm:cxn modelId="{7AD7CF0A-AB37-40FE-8F17-AE903DBDB857}" type="presParOf" srcId="{B1F418B8-31E3-40E3-9790-16AA9AB3031A}" destId="{76B3BB54-B4CB-4282-96E2-877878D4AA3E}" srcOrd="6" destOrd="0" presId="urn:microsoft.com/office/officeart/2018/2/layout/IconVerticalSolidList"/>
    <dgm:cxn modelId="{2D39097F-AA0B-4DAE-BCD9-F314F825961E}" type="presParOf" srcId="{76B3BB54-B4CB-4282-96E2-877878D4AA3E}" destId="{5AF883C0-5DBE-41DC-92BA-520373BE184A}" srcOrd="0" destOrd="0" presId="urn:microsoft.com/office/officeart/2018/2/layout/IconVerticalSolidList"/>
    <dgm:cxn modelId="{5BEE922B-F931-48B9-9B48-AE76944647B6}" type="presParOf" srcId="{76B3BB54-B4CB-4282-96E2-877878D4AA3E}" destId="{479624A3-80D3-4F26-82D7-62B67F1C4D86}" srcOrd="1" destOrd="0" presId="urn:microsoft.com/office/officeart/2018/2/layout/IconVerticalSolidList"/>
    <dgm:cxn modelId="{9640D0E4-5680-4B23-ABE8-A4A978A80F57}" type="presParOf" srcId="{76B3BB54-B4CB-4282-96E2-877878D4AA3E}" destId="{DF148D80-222B-43C2-A58B-8B34EFED9812}" srcOrd="2" destOrd="0" presId="urn:microsoft.com/office/officeart/2018/2/layout/IconVerticalSolidList"/>
    <dgm:cxn modelId="{E1EA5562-5F45-45DB-B20F-1AB82EE98C69}" type="presParOf" srcId="{76B3BB54-B4CB-4282-96E2-877878D4AA3E}" destId="{9E7313E7-9DFA-4507-B48F-2170ED01D9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CE789-AE3F-4E02-8ADE-E96C77E8A726}">
      <dsp:nvSpPr>
        <dsp:cNvPr id="0" name=""/>
        <dsp:cNvSpPr/>
      </dsp:nvSpPr>
      <dsp:spPr>
        <a:xfrm>
          <a:off x="0" y="565"/>
          <a:ext cx="5924550" cy="13222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9A0CB-CA4E-46C3-937F-0332E01D95E8}">
      <dsp:nvSpPr>
        <dsp:cNvPr id="0" name=""/>
        <dsp:cNvSpPr/>
      </dsp:nvSpPr>
      <dsp:spPr>
        <a:xfrm>
          <a:off x="399993" y="298080"/>
          <a:ext cx="727260" cy="7272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F3857E-EA84-4137-AF95-FEF661DEEECB}">
      <dsp:nvSpPr>
        <dsp:cNvPr id="0" name=""/>
        <dsp:cNvSpPr/>
      </dsp:nvSpPr>
      <dsp:spPr>
        <a:xfrm>
          <a:off x="1527246" y="565"/>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844550">
            <a:lnSpc>
              <a:spcPct val="90000"/>
            </a:lnSpc>
            <a:spcBef>
              <a:spcPct val="0"/>
            </a:spcBef>
            <a:spcAft>
              <a:spcPct val="35000"/>
            </a:spcAft>
            <a:buNone/>
          </a:pPr>
          <a:r>
            <a:rPr lang="en-US" sz="1900" b="1" i="0" kern="1200"/>
            <a:t>Blood</a:t>
          </a:r>
          <a:r>
            <a:rPr lang="en-US" sz="1900" kern="1200"/>
            <a:t>: </a:t>
          </a:r>
          <a:r>
            <a:rPr lang="en-US" sz="1900" b="0" i="0" kern="1200"/>
            <a:t>fluid that transports oxygen and nutrients to the cells and carries away carbon dioxide and other waste products.</a:t>
          </a:r>
          <a:endParaRPr lang="en-US" sz="1900" kern="1200"/>
        </a:p>
      </dsp:txBody>
      <dsp:txXfrm>
        <a:off x="1527246" y="565"/>
        <a:ext cx="4397303" cy="1322291"/>
      </dsp:txXfrm>
    </dsp:sp>
    <dsp:sp modelId="{E02B15D5-4E60-4835-85D6-70D3B9F25E05}">
      <dsp:nvSpPr>
        <dsp:cNvPr id="0" name=""/>
        <dsp:cNvSpPr/>
      </dsp:nvSpPr>
      <dsp:spPr>
        <a:xfrm>
          <a:off x="0" y="1653429"/>
          <a:ext cx="5924550" cy="13222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22006-7C9E-4BD1-B3E6-38E663982032}">
      <dsp:nvSpPr>
        <dsp:cNvPr id="0" name=""/>
        <dsp:cNvSpPr/>
      </dsp:nvSpPr>
      <dsp:spPr>
        <a:xfrm>
          <a:off x="399993" y="1950944"/>
          <a:ext cx="727260" cy="7272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E13431-BB10-4602-AC8E-F15D29F575D1}">
      <dsp:nvSpPr>
        <dsp:cNvPr id="0" name=""/>
        <dsp:cNvSpPr/>
      </dsp:nvSpPr>
      <dsp:spPr>
        <a:xfrm>
          <a:off x="1527246" y="1653429"/>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844550">
            <a:lnSpc>
              <a:spcPct val="90000"/>
            </a:lnSpc>
            <a:spcBef>
              <a:spcPct val="0"/>
            </a:spcBef>
            <a:spcAft>
              <a:spcPct val="35000"/>
            </a:spcAft>
            <a:buNone/>
          </a:pPr>
          <a:r>
            <a:rPr lang="en-US" sz="1900" b="0" i="0" kern="1200"/>
            <a:t>Synthesis </a:t>
          </a:r>
          <a:r>
            <a:rPr lang="en-US" sz="1900" kern="1200">
              <a:sym typeface="Wingdings" panose="05000000000000000000" pitchFamily="2" charset="2"/>
            </a:rPr>
            <a:t></a:t>
          </a:r>
          <a:r>
            <a:rPr lang="en-US" sz="1900" b="0" i="0" kern="1200"/>
            <a:t> bone marrow </a:t>
          </a:r>
          <a:endParaRPr lang="en-US" sz="1900" kern="1200"/>
        </a:p>
      </dsp:txBody>
      <dsp:txXfrm>
        <a:off x="1527246" y="1653429"/>
        <a:ext cx="4397303" cy="1322291"/>
      </dsp:txXfrm>
    </dsp:sp>
    <dsp:sp modelId="{4D1A4578-78A6-4501-BA57-66F66F9D7418}">
      <dsp:nvSpPr>
        <dsp:cNvPr id="0" name=""/>
        <dsp:cNvSpPr/>
      </dsp:nvSpPr>
      <dsp:spPr>
        <a:xfrm>
          <a:off x="0" y="3306293"/>
          <a:ext cx="5924550" cy="13222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62CF14-6BC9-439D-8B85-AECA0E2C91AC}">
      <dsp:nvSpPr>
        <dsp:cNvPr id="0" name=""/>
        <dsp:cNvSpPr/>
      </dsp:nvSpPr>
      <dsp:spPr>
        <a:xfrm>
          <a:off x="399993" y="3603809"/>
          <a:ext cx="727260" cy="7272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39BFFA-4B0B-45A0-9AEC-BAB36B3AB67B}">
      <dsp:nvSpPr>
        <dsp:cNvPr id="0" name=""/>
        <dsp:cNvSpPr/>
      </dsp:nvSpPr>
      <dsp:spPr>
        <a:xfrm>
          <a:off x="1527246" y="3306293"/>
          <a:ext cx="4397303" cy="132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43" tIns="139943" rIns="139943" bIns="139943" numCol="1" spcCol="1270" anchor="ctr" anchorCtr="0">
          <a:noAutofit/>
        </a:bodyPr>
        <a:lstStyle/>
        <a:p>
          <a:pPr marL="0" lvl="0" indent="0" algn="l" defTabSz="844550">
            <a:lnSpc>
              <a:spcPct val="90000"/>
            </a:lnSpc>
            <a:spcBef>
              <a:spcPct val="0"/>
            </a:spcBef>
            <a:spcAft>
              <a:spcPct val="35000"/>
            </a:spcAft>
            <a:buNone/>
          </a:pPr>
          <a:r>
            <a:rPr lang="en-US" sz="1900" kern="1200"/>
            <a:t>Storge and destruction </a:t>
          </a:r>
          <a:r>
            <a:rPr lang="en-US" sz="1900" kern="1200">
              <a:sym typeface="Wingdings" panose="05000000000000000000" pitchFamily="2" charset="2"/>
            </a:rPr>
            <a:t></a:t>
          </a:r>
          <a:r>
            <a:rPr lang="en-US" sz="1900" kern="1200"/>
            <a:t> liver and spleen</a:t>
          </a:r>
        </a:p>
      </dsp:txBody>
      <dsp:txXfrm>
        <a:off x="1527246" y="3306293"/>
        <a:ext cx="4397303" cy="1322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2C608-FF96-4088-825F-9F097BCFB9FE}">
      <dsp:nvSpPr>
        <dsp:cNvPr id="0" name=""/>
        <dsp:cNvSpPr/>
      </dsp:nvSpPr>
      <dsp:spPr>
        <a:xfrm>
          <a:off x="630932" y="776"/>
          <a:ext cx="2841217" cy="17047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Whole blood</a:t>
          </a:r>
        </a:p>
      </dsp:txBody>
      <dsp:txXfrm>
        <a:off x="630932" y="776"/>
        <a:ext cx="2841217" cy="1704730"/>
      </dsp:txXfrm>
    </dsp:sp>
    <dsp:sp modelId="{EA7D7E7A-7960-4E03-ACB4-E253EDD56BAF}">
      <dsp:nvSpPr>
        <dsp:cNvPr id="0" name=""/>
        <dsp:cNvSpPr/>
      </dsp:nvSpPr>
      <dsp:spPr>
        <a:xfrm>
          <a:off x="3756272" y="776"/>
          <a:ext cx="2841217" cy="17047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Packed RBC</a:t>
          </a:r>
        </a:p>
      </dsp:txBody>
      <dsp:txXfrm>
        <a:off x="3756272" y="776"/>
        <a:ext cx="2841217" cy="1704730"/>
      </dsp:txXfrm>
    </dsp:sp>
    <dsp:sp modelId="{A58A37D7-2533-4505-AC97-FC6E49E726BB}">
      <dsp:nvSpPr>
        <dsp:cNvPr id="0" name=""/>
        <dsp:cNvSpPr/>
      </dsp:nvSpPr>
      <dsp:spPr>
        <a:xfrm>
          <a:off x="6881611" y="776"/>
          <a:ext cx="2841217" cy="17047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FFP</a:t>
          </a:r>
        </a:p>
      </dsp:txBody>
      <dsp:txXfrm>
        <a:off x="6881611" y="776"/>
        <a:ext cx="2841217" cy="1704730"/>
      </dsp:txXfrm>
    </dsp:sp>
    <dsp:sp modelId="{35E50DF1-A45D-4FE6-93C0-69C327170A91}">
      <dsp:nvSpPr>
        <dsp:cNvPr id="0" name=""/>
        <dsp:cNvSpPr/>
      </dsp:nvSpPr>
      <dsp:spPr>
        <a:xfrm>
          <a:off x="630932" y="1989628"/>
          <a:ext cx="2841217" cy="17047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Cryoprecipitate </a:t>
          </a:r>
        </a:p>
      </dsp:txBody>
      <dsp:txXfrm>
        <a:off x="630932" y="1989628"/>
        <a:ext cx="2841217" cy="1704730"/>
      </dsp:txXfrm>
    </dsp:sp>
    <dsp:sp modelId="{1C773AFB-A9AA-4CED-A7A8-8DE8ECBC2127}">
      <dsp:nvSpPr>
        <dsp:cNvPr id="0" name=""/>
        <dsp:cNvSpPr/>
      </dsp:nvSpPr>
      <dsp:spPr>
        <a:xfrm>
          <a:off x="3756272" y="1989628"/>
          <a:ext cx="2841217" cy="17047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platelets</a:t>
          </a:r>
        </a:p>
      </dsp:txBody>
      <dsp:txXfrm>
        <a:off x="3756272" y="1989628"/>
        <a:ext cx="2841217" cy="1704730"/>
      </dsp:txXfrm>
    </dsp:sp>
    <dsp:sp modelId="{25148132-DA63-45B0-BD67-098626AC3369}">
      <dsp:nvSpPr>
        <dsp:cNvPr id="0" name=""/>
        <dsp:cNvSpPr/>
      </dsp:nvSpPr>
      <dsp:spPr>
        <a:xfrm>
          <a:off x="6881611" y="1989628"/>
          <a:ext cx="2841217" cy="17047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Prothrombin</a:t>
          </a:r>
        </a:p>
        <a:p>
          <a:pPr marL="0" lvl="0" indent="0" algn="ctr" defTabSz="1244600">
            <a:lnSpc>
              <a:spcPct val="90000"/>
            </a:lnSpc>
            <a:spcBef>
              <a:spcPct val="0"/>
            </a:spcBef>
            <a:spcAft>
              <a:spcPct val="35000"/>
            </a:spcAft>
            <a:buNone/>
          </a:pPr>
          <a:r>
            <a:rPr lang="en-US" sz="2800" kern="1200" dirty="0"/>
            <a:t>Complex</a:t>
          </a:r>
        </a:p>
        <a:p>
          <a:pPr marL="0" lvl="0" indent="0" algn="ctr" defTabSz="1244600">
            <a:lnSpc>
              <a:spcPct val="90000"/>
            </a:lnSpc>
            <a:spcBef>
              <a:spcPct val="0"/>
            </a:spcBef>
            <a:spcAft>
              <a:spcPct val="35000"/>
            </a:spcAft>
            <a:buNone/>
          </a:pPr>
          <a:r>
            <a:rPr lang="en-US" sz="2800" kern="1200" dirty="0"/>
            <a:t>Concentrate </a:t>
          </a:r>
        </a:p>
      </dsp:txBody>
      <dsp:txXfrm>
        <a:off x="6881611" y="1989628"/>
        <a:ext cx="2841217" cy="1704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A0D7E-C162-4F6A-B379-25641AA12CCB}">
      <dsp:nvSpPr>
        <dsp:cNvPr id="0" name=""/>
        <dsp:cNvSpPr/>
      </dsp:nvSpPr>
      <dsp:spPr>
        <a:xfrm>
          <a:off x="0" y="1994071"/>
          <a:ext cx="10353675" cy="1308326"/>
        </a:xfrm>
        <a:prstGeom prst="rec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(The most severe transfusion reactions are due to ABO incompatibility)</a:t>
          </a:r>
        </a:p>
      </dsp:txBody>
      <dsp:txXfrm>
        <a:off x="0" y="1994071"/>
        <a:ext cx="10353675" cy="1308326"/>
      </dsp:txXfrm>
    </dsp:sp>
    <dsp:sp modelId="{94943B67-F0A4-488F-874C-DB502285243B}">
      <dsp:nvSpPr>
        <dsp:cNvPr id="0" name=""/>
        <dsp:cNvSpPr/>
      </dsp:nvSpPr>
      <dsp:spPr>
        <a:xfrm rot="10800000">
          <a:off x="0" y="1489"/>
          <a:ext cx="10353675" cy="2012206"/>
        </a:xfrm>
        <a:prstGeom prst="upArrowCallout">
          <a:avLst/>
        </a:prstGeom>
        <a:gradFill rotWithShape="0">
          <a:gsLst>
            <a:gs pos="0">
              <a:schemeClr val="dk2">
                <a:hueOff val="0"/>
                <a:satOff val="0"/>
                <a:lumOff val="0"/>
                <a:alphaOff val="0"/>
                <a:tint val="94000"/>
                <a:satMod val="100000"/>
                <a:lumMod val="104000"/>
              </a:schemeClr>
            </a:gs>
            <a:gs pos="69000">
              <a:schemeClr val="dk2">
                <a:hueOff val="0"/>
                <a:satOff val="0"/>
                <a:lumOff val="0"/>
                <a:alphaOff val="0"/>
                <a:shade val="86000"/>
                <a:satMod val="130000"/>
                <a:lumMod val="102000"/>
              </a:schemeClr>
            </a:gs>
            <a:gs pos="100000">
              <a:schemeClr val="dk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RBCs (received from the donor) are agglutinated in clumps and block small blood vessels → ischemic pain in chest and back. If the amount of the blood is less  than 350 ml, death does not occur.</a:t>
          </a:r>
        </a:p>
      </dsp:txBody>
      <dsp:txXfrm rot="10800000">
        <a:off x="0" y="1489"/>
        <a:ext cx="10353675" cy="1307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576E6-01B5-4600-B80D-9B37B3DDEB23}">
      <dsp:nvSpPr>
        <dsp:cNvPr id="0" name=""/>
        <dsp:cNvSpPr/>
      </dsp:nvSpPr>
      <dsp:spPr>
        <a:xfrm>
          <a:off x="0" y="1533"/>
          <a:ext cx="6340085" cy="7772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C6107-0868-4F5F-973A-2DF5C43CFBFB}">
      <dsp:nvSpPr>
        <dsp:cNvPr id="0" name=""/>
        <dsp:cNvSpPr/>
      </dsp:nvSpPr>
      <dsp:spPr>
        <a:xfrm>
          <a:off x="235126" y="176421"/>
          <a:ext cx="427502" cy="4275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206DA8-8843-4D78-ADD3-31B0D9BA5367}">
      <dsp:nvSpPr>
        <dsp:cNvPr id="0" name=""/>
        <dsp:cNvSpPr/>
      </dsp:nvSpPr>
      <dsp:spPr>
        <a:xfrm>
          <a:off x="897755" y="1533"/>
          <a:ext cx="5442329" cy="777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62" tIns="82262" rIns="82262" bIns="82262"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Type 2 hypersensitivity reaction </a:t>
          </a:r>
        </a:p>
      </dsp:txBody>
      <dsp:txXfrm>
        <a:off x="897755" y="1533"/>
        <a:ext cx="5442329" cy="777277"/>
      </dsp:txXfrm>
    </dsp:sp>
    <dsp:sp modelId="{3FFE0913-8828-4C3F-A3DF-5B91B88ED4D2}">
      <dsp:nvSpPr>
        <dsp:cNvPr id="0" name=""/>
        <dsp:cNvSpPr/>
      </dsp:nvSpPr>
      <dsp:spPr>
        <a:xfrm>
          <a:off x="0" y="973130"/>
          <a:ext cx="6340085" cy="7772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E9E09-2770-440C-B5DE-BA9EC282AFFE}">
      <dsp:nvSpPr>
        <dsp:cNvPr id="0" name=""/>
        <dsp:cNvSpPr/>
      </dsp:nvSpPr>
      <dsp:spPr>
        <a:xfrm>
          <a:off x="235126" y="1148018"/>
          <a:ext cx="427502" cy="4275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8AE5F9-0C9B-48AD-9F23-1A008F63E142}">
      <dsp:nvSpPr>
        <dsp:cNvPr id="0" name=""/>
        <dsp:cNvSpPr/>
      </dsp:nvSpPr>
      <dsp:spPr>
        <a:xfrm>
          <a:off x="897755" y="973130"/>
          <a:ext cx="5442329" cy="777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62" tIns="82262" rIns="82262" bIns="82262"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Symptoms: flank pain , jaundice , hemoglobinuria </a:t>
          </a:r>
        </a:p>
      </dsp:txBody>
      <dsp:txXfrm>
        <a:off x="897755" y="973130"/>
        <a:ext cx="5442329" cy="777277"/>
      </dsp:txXfrm>
    </dsp:sp>
    <dsp:sp modelId="{644036EF-2F08-4892-B41F-10FFB99356BA}">
      <dsp:nvSpPr>
        <dsp:cNvPr id="0" name=""/>
        <dsp:cNvSpPr/>
      </dsp:nvSpPr>
      <dsp:spPr>
        <a:xfrm>
          <a:off x="0" y="1944727"/>
          <a:ext cx="6340085" cy="7772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B9F29B-271F-4C5F-AF93-329AA7457306}">
      <dsp:nvSpPr>
        <dsp:cNvPr id="0" name=""/>
        <dsp:cNvSpPr/>
      </dsp:nvSpPr>
      <dsp:spPr>
        <a:xfrm>
          <a:off x="235126" y="2119615"/>
          <a:ext cx="427502" cy="4275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004AE5-C7E7-4596-B841-98300CCE7A35}">
      <dsp:nvSpPr>
        <dsp:cNvPr id="0" name=""/>
        <dsp:cNvSpPr/>
      </dsp:nvSpPr>
      <dsp:spPr>
        <a:xfrm>
          <a:off x="897755" y="1944727"/>
          <a:ext cx="5442329" cy="777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62" tIns="82262" rIns="82262" bIns="82262"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Occurs in 1 hour</a:t>
          </a:r>
        </a:p>
      </dsp:txBody>
      <dsp:txXfrm>
        <a:off x="897755" y="1944727"/>
        <a:ext cx="5442329" cy="777277"/>
      </dsp:txXfrm>
    </dsp:sp>
    <dsp:sp modelId="{B3F960B1-1998-4434-B57D-D6656B6A258E}">
      <dsp:nvSpPr>
        <dsp:cNvPr id="0" name=""/>
        <dsp:cNvSpPr/>
      </dsp:nvSpPr>
      <dsp:spPr>
        <a:xfrm>
          <a:off x="0" y="2916324"/>
          <a:ext cx="6340085" cy="7772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A638E-DCDB-46B4-855D-45C938D7E445}">
      <dsp:nvSpPr>
        <dsp:cNvPr id="0" name=""/>
        <dsp:cNvSpPr/>
      </dsp:nvSpPr>
      <dsp:spPr>
        <a:xfrm>
          <a:off x="235126" y="3091212"/>
          <a:ext cx="427502" cy="4275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DE4FE-BAB1-48EA-ABED-8397EA96A98F}">
      <dsp:nvSpPr>
        <dsp:cNvPr id="0" name=""/>
        <dsp:cNvSpPr/>
      </dsp:nvSpPr>
      <dsp:spPr>
        <a:xfrm>
          <a:off x="897755" y="2916324"/>
          <a:ext cx="5442329" cy="777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62" tIns="82262" rIns="82262" bIns="82262"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Treatment :  stop the transfusion , IV fluids to boost the urine output</a:t>
          </a:r>
        </a:p>
      </dsp:txBody>
      <dsp:txXfrm>
        <a:off x="897755" y="2916324"/>
        <a:ext cx="5442329" cy="7772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F141E-740F-481A-8710-8EB0B5AC5546}">
      <dsp:nvSpPr>
        <dsp:cNvPr id="0" name=""/>
        <dsp:cNvSpPr/>
      </dsp:nvSpPr>
      <dsp:spPr>
        <a:xfrm>
          <a:off x="0" y="4179"/>
          <a:ext cx="5924550" cy="86470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E16F7-2B92-4513-A74E-B4D0C9311B7D}">
      <dsp:nvSpPr>
        <dsp:cNvPr id="0" name=""/>
        <dsp:cNvSpPr/>
      </dsp:nvSpPr>
      <dsp:spPr>
        <a:xfrm>
          <a:off x="261574" y="198739"/>
          <a:ext cx="476055" cy="4755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BD96BE-F33D-4913-BDBC-4A858421C430}">
      <dsp:nvSpPr>
        <dsp:cNvPr id="0" name=""/>
        <dsp:cNvSpPr/>
      </dsp:nvSpPr>
      <dsp:spPr>
        <a:xfrm>
          <a:off x="999204" y="4179"/>
          <a:ext cx="4865327" cy="97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54" tIns="102954" rIns="102954" bIns="102954" numCol="1" spcCol="1270" anchor="ctr" anchorCtr="0">
          <a:noAutofit/>
        </a:bodyPr>
        <a:lstStyle/>
        <a:p>
          <a:pPr marL="0" lvl="0" indent="0" algn="l" defTabSz="800100">
            <a:lnSpc>
              <a:spcPct val="90000"/>
            </a:lnSpc>
            <a:spcBef>
              <a:spcPct val="0"/>
            </a:spcBef>
            <a:spcAft>
              <a:spcPct val="35000"/>
            </a:spcAft>
            <a:buNone/>
          </a:pPr>
          <a:r>
            <a:rPr lang="en-US" sz="1800" kern="1200" dirty="0"/>
            <a:t>associated with transfusion of a large volume of blood or a high rate of infusion</a:t>
          </a:r>
        </a:p>
      </dsp:txBody>
      <dsp:txXfrm>
        <a:off x="999204" y="4179"/>
        <a:ext cx="4865327" cy="972798"/>
      </dsp:txXfrm>
    </dsp:sp>
    <dsp:sp modelId="{EAFA75D5-7158-4391-A285-BA297DAA9274}">
      <dsp:nvSpPr>
        <dsp:cNvPr id="0" name=""/>
        <dsp:cNvSpPr/>
      </dsp:nvSpPr>
      <dsp:spPr>
        <a:xfrm>
          <a:off x="0" y="1220177"/>
          <a:ext cx="5924550" cy="86470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6B882-5923-4141-BEB4-690B581CA897}">
      <dsp:nvSpPr>
        <dsp:cNvPr id="0" name=""/>
        <dsp:cNvSpPr/>
      </dsp:nvSpPr>
      <dsp:spPr>
        <a:xfrm>
          <a:off x="261574" y="1414736"/>
          <a:ext cx="476055" cy="4755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EFDA5B-6E02-4C44-AEEE-0CCC304DAA47}">
      <dsp:nvSpPr>
        <dsp:cNvPr id="0" name=""/>
        <dsp:cNvSpPr/>
      </dsp:nvSpPr>
      <dsp:spPr>
        <a:xfrm>
          <a:off x="999204" y="1220177"/>
          <a:ext cx="4865327" cy="97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54" tIns="102954" rIns="102954" bIns="102954" numCol="1" spcCol="1270" anchor="ctr" anchorCtr="0">
          <a:noAutofit/>
        </a:bodyPr>
        <a:lstStyle/>
        <a:p>
          <a:pPr marL="0" lvl="0" indent="0" algn="l" defTabSz="800100">
            <a:lnSpc>
              <a:spcPct val="90000"/>
            </a:lnSpc>
            <a:spcBef>
              <a:spcPct val="0"/>
            </a:spcBef>
            <a:spcAft>
              <a:spcPct val="35000"/>
            </a:spcAft>
            <a:buNone/>
          </a:pPr>
          <a:r>
            <a:rPr lang="en-US" sz="1800" kern="1200" dirty="0"/>
            <a:t>Symptoms;  including dyspnea, orthopnea, tachycardia, hypertension.</a:t>
          </a:r>
        </a:p>
      </dsp:txBody>
      <dsp:txXfrm>
        <a:off x="999204" y="1220177"/>
        <a:ext cx="4865327" cy="972798"/>
      </dsp:txXfrm>
    </dsp:sp>
    <dsp:sp modelId="{439DBB39-7FB6-4513-A289-0A97450F5A4C}">
      <dsp:nvSpPr>
        <dsp:cNvPr id="0" name=""/>
        <dsp:cNvSpPr/>
      </dsp:nvSpPr>
      <dsp:spPr>
        <a:xfrm>
          <a:off x="0" y="2436174"/>
          <a:ext cx="5924550" cy="86470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9D2028-0B93-4EB0-A5BF-EE807C0CF8B3}">
      <dsp:nvSpPr>
        <dsp:cNvPr id="0" name=""/>
        <dsp:cNvSpPr/>
      </dsp:nvSpPr>
      <dsp:spPr>
        <a:xfrm>
          <a:off x="261574" y="2630734"/>
          <a:ext cx="476055" cy="4755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13C486-5BD9-4878-B4EE-E7ED100FAA8B}">
      <dsp:nvSpPr>
        <dsp:cNvPr id="0" name=""/>
        <dsp:cNvSpPr/>
      </dsp:nvSpPr>
      <dsp:spPr>
        <a:xfrm>
          <a:off x="999204" y="2436174"/>
          <a:ext cx="4865327" cy="97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54" tIns="102954" rIns="102954" bIns="102954" numCol="1" spcCol="1270" anchor="ctr" anchorCtr="0">
          <a:noAutofit/>
        </a:bodyPr>
        <a:lstStyle/>
        <a:p>
          <a:pPr marL="0" lvl="0" indent="0" algn="l" defTabSz="800100">
            <a:lnSpc>
              <a:spcPct val="90000"/>
            </a:lnSpc>
            <a:spcBef>
              <a:spcPct val="0"/>
            </a:spcBef>
            <a:spcAft>
              <a:spcPct val="35000"/>
            </a:spcAft>
            <a:buNone/>
          </a:pPr>
          <a:r>
            <a:rPr lang="en-US" sz="1800" kern="1200" dirty="0"/>
            <a:t>Occurs in 1-6 hours </a:t>
          </a:r>
        </a:p>
      </dsp:txBody>
      <dsp:txXfrm>
        <a:off x="999204" y="2436174"/>
        <a:ext cx="4865327" cy="972798"/>
      </dsp:txXfrm>
    </dsp:sp>
    <dsp:sp modelId="{5AF883C0-5DBE-41DC-92BA-520373BE184A}">
      <dsp:nvSpPr>
        <dsp:cNvPr id="0" name=""/>
        <dsp:cNvSpPr/>
      </dsp:nvSpPr>
      <dsp:spPr>
        <a:xfrm>
          <a:off x="0" y="3652172"/>
          <a:ext cx="5924550" cy="86470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9624A3-80D3-4F26-82D7-62B67F1C4D86}">
      <dsp:nvSpPr>
        <dsp:cNvPr id="0" name=""/>
        <dsp:cNvSpPr/>
      </dsp:nvSpPr>
      <dsp:spPr>
        <a:xfrm>
          <a:off x="261830" y="3846731"/>
          <a:ext cx="476055" cy="4755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7313E7-9DFA-4507-B48F-2170ED01D9E6}">
      <dsp:nvSpPr>
        <dsp:cNvPr id="0" name=""/>
        <dsp:cNvSpPr/>
      </dsp:nvSpPr>
      <dsp:spPr>
        <a:xfrm>
          <a:off x="968372" y="3595613"/>
          <a:ext cx="4799869" cy="97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54" tIns="102954" rIns="102954" bIns="102954" numCol="1" spcCol="1270" anchor="ctr" anchorCtr="0">
          <a:noAutofit/>
        </a:bodyPr>
        <a:lstStyle/>
        <a:p>
          <a:pPr marL="0" lvl="0" indent="0" algn="l" defTabSz="711200">
            <a:lnSpc>
              <a:spcPct val="90000"/>
            </a:lnSpc>
            <a:spcBef>
              <a:spcPct val="0"/>
            </a:spcBef>
            <a:spcAft>
              <a:spcPct val="35000"/>
            </a:spcAft>
            <a:buNone/>
          </a:pPr>
          <a:r>
            <a:rPr lang="en-US" sz="1600" kern="1200" dirty="0"/>
            <a:t>treatment : Patients deemed to be at risk for volume overload (such as those with impaired cardiac function) can be transfused at a slower rate and diuretic therapy </a:t>
          </a:r>
        </a:p>
      </dsp:txBody>
      <dsp:txXfrm>
        <a:off x="968372" y="3595613"/>
        <a:ext cx="4799869" cy="9727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D2989-0A83-47B8-A544-955FC2EA766F}"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31C30-596F-4102-9A74-0017F2A9CDED}" type="slidenum">
              <a:rPr lang="en-US" smtClean="0"/>
              <a:t>‹#›</a:t>
            </a:fld>
            <a:endParaRPr lang="en-US"/>
          </a:p>
        </p:txBody>
      </p:sp>
    </p:spTree>
    <p:extLst>
      <p:ext uri="{BB962C8B-B14F-4D97-AF65-F5344CB8AC3E}">
        <p14:creationId xmlns:p14="http://schemas.microsoft.com/office/powerpoint/2010/main" val="265768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3A04FC-97F3-40A1-A8B8-273F06D59AFD}"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230251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3A04FC-97F3-40A1-A8B8-273F06D59AFD}"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25283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3A04FC-97F3-40A1-A8B8-273F06D59AFD}"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265987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3A04FC-97F3-40A1-A8B8-273F06D59AFD}"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C7605-BAAF-4260-B64E-204C77B40B45}"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26187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3A04FC-97F3-40A1-A8B8-273F06D59AFD}"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727001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3A04FC-97F3-40A1-A8B8-273F06D59AFD}"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24495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3A04FC-97F3-40A1-A8B8-273F06D59AFD}"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3076902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A04FC-97F3-40A1-A8B8-273F06D59AFD}"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3004628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A04FC-97F3-40A1-A8B8-273F06D59AFD}"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155983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A04FC-97F3-40A1-A8B8-273F06D59AFD}"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212609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3A04FC-97F3-40A1-A8B8-273F06D59AFD}"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162207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3A04FC-97F3-40A1-A8B8-273F06D59AFD}"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303913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3A04FC-97F3-40A1-A8B8-273F06D59AFD}"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282309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3A04FC-97F3-40A1-A8B8-273F06D59AFD}"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83100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A04FC-97F3-40A1-A8B8-273F06D59AFD}"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56843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3A04FC-97F3-40A1-A8B8-273F06D59AFD}"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138938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3A04FC-97F3-40A1-A8B8-273F06D59AFD}"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C7605-BAAF-4260-B64E-204C77B40B45}" type="slidenum">
              <a:rPr lang="en-US" smtClean="0"/>
              <a:t>‹#›</a:t>
            </a:fld>
            <a:endParaRPr lang="en-US"/>
          </a:p>
        </p:txBody>
      </p:sp>
    </p:spTree>
    <p:extLst>
      <p:ext uri="{BB962C8B-B14F-4D97-AF65-F5344CB8AC3E}">
        <p14:creationId xmlns:p14="http://schemas.microsoft.com/office/powerpoint/2010/main" val="280051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3A04FC-97F3-40A1-A8B8-273F06D59AFD}" type="datetimeFigureOut">
              <a:rPr lang="en-US" smtClean="0"/>
              <a:t>12/13/2023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07C7605-BAAF-4260-B64E-204C77B40B45}" type="slidenum">
              <a:rPr lang="en-US" smtClean="0"/>
              <a:t>‹#›</a:t>
            </a:fld>
            <a:endParaRPr lang="en-US"/>
          </a:p>
        </p:txBody>
      </p:sp>
    </p:spTree>
    <p:extLst>
      <p:ext uri="{BB962C8B-B14F-4D97-AF65-F5344CB8AC3E}">
        <p14:creationId xmlns:p14="http://schemas.microsoft.com/office/powerpoint/2010/main" val="19347854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jpe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5781" y="1122363"/>
            <a:ext cx="5896391" cy="2387600"/>
          </a:xfrm>
        </p:spPr>
        <p:txBody>
          <a:bodyPr>
            <a:normAutofit/>
          </a:bodyPr>
          <a:lstStyle/>
          <a:p>
            <a:r>
              <a:rPr lang="en-US" dirty="0"/>
              <a:t>Blood transfusion</a:t>
            </a:r>
          </a:p>
        </p:txBody>
      </p:sp>
      <p:sp>
        <p:nvSpPr>
          <p:cNvPr id="3" name="Subtitle 2"/>
          <p:cNvSpPr>
            <a:spLocks noGrp="1"/>
          </p:cNvSpPr>
          <p:nvPr>
            <p:ph type="subTitle" idx="1"/>
          </p:nvPr>
        </p:nvSpPr>
        <p:spPr>
          <a:xfrm>
            <a:off x="1135781" y="3602038"/>
            <a:ext cx="5896391" cy="1655762"/>
          </a:xfrm>
        </p:spPr>
        <p:txBody>
          <a:bodyPr>
            <a:normAutofit fontScale="77500" lnSpcReduction="20000"/>
          </a:bodyPr>
          <a:lstStyle/>
          <a:p>
            <a:r>
              <a:rPr lang="en-US" dirty="0"/>
              <a:t>Abdallah </a:t>
            </a:r>
            <a:r>
              <a:rPr lang="en-US" dirty="0" err="1"/>
              <a:t>Ayasrah</a:t>
            </a:r>
            <a:endParaRPr lang="en-US" dirty="0"/>
          </a:p>
          <a:p>
            <a:r>
              <a:rPr lang="en-US" dirty="0"/>
              <a:t>Omar Abdallah</a:t>
            </a:r>
          </a:p>
          <a:p>
            <a:r>
              <a:rPr lang="en-US" dirty="0"/>
              <a:t>Abdallah </a:t>
            </a:r>
            <a:r>
              <a:rPr lang="en-US" dirty="0" err="1"/>
              <a:t>Shobaki</a:t>
            </a:r>
            <a:endParaRPr lang="en-US" dirty="0"/>
          </a:p>
          <a:p>
            <a:r>
              <a:rPr lang="en-US" dirty="0"/>
              <a:t>Shahed </a:t>
            </a:r>
            <a:r>
              <a:rPr lang="en-US" dirty="0" err="1"/>
              <a:t>Olimat</a:t>
            </a:r>
            <a:r>
              <a:rPr lang="en-US" dirty="0"/>
              <a:t> </a:t>
            </a:r>
          </a:p>
        </p:txBody>
      </p:sp>
      <p:pic>
        <p:nvPicPr>
          <p:cNvPr id="7" name="Graphic 6" descr="IV">
            <a:extLst>
              <a:ext uri="{FF2B5EF4-FFF2-40B4-BE49-F238E27FC236}">
                <a16:creationId xmlns:a16="http://schemas.microsoft.com/office/drawing/2014/main" id="{58FFF5AB-F5CF-4176-82CF-D8A1AC2DAE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8736" y="1488697"/>
            <a:ext cx="3402767" cy="3402767"/>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51134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3D render of cells">
            <a:extLst>
              <a:ext uri="{FF2B5EF4-FFF2-40B4-BE49-F238E27FC236}">
                <a16:creationId xmlns:a16="http://schemas.microsoft.com/office/drawing/2014/main" id="{6C4647A6-3057-F3D5-E9CF-E3C51EA48C9C}"/>
              </a:ext>
            </a:extLst>
          </p:cNvPr>
          <p:cNvPicPr>
            <a:picLocks noChangeAspect="1"/>
          </p:cNvPicPr>
          <p:nvPr/>
        </p:nvPicPr>
        <p:blipFill rotWithShape="1">
          <a:blip r:embed="rId3">
            <a:alphaModFix amt="65000"/>
            <a:grayscl/>
          </a:blip>
          <a:srcRect t="29"/>
          <a:stretch/>
        </p:blipFill>
        <p:spPr>
          <a:xfrm>
            <a:off x="20" y="2030"/>
            <a:ext cx="12191980" cy="6855970"/>
          </a:xfrm>
          <a:prstGeom prst="rect">
            <a:avLst/>
          </a:prstGeom>
        </p:spPr>
      </p:pic>
      <p:sp useBgFill="1">
        <p:nvSpPr>
          <p:cNvPr id="14" name="Rectangle 13">
            <a:extLst>
              <a:ext uri="{FF2B5EF4-FFF2-40B4-BE49-F238E27FC236}">
                <a16:creationId xmlns:a16="http://schemas.microsoft.com/office/drawing/2014/main" id="{1D0BCEDC-8E78-4E42-B26E-4243F970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9272" y="0"/>
            <a:ext cx="8833456"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5E96F-43D4-44CC-85E8-934E3F129B55}"/>
              </a:ext>
            </a:extLst>
          </p:cNvPr>
          <p:cNvSpPr>
            <a:spLocks noGrp="1"/>
          </p:cNvSpPr>
          <p:nvPr>
            <p:ph type="title"/>
          </p:nvPr>
        </p:nvSpPr>
        <p:spPr>
          <a:xfrm>
            <a:off x="2118987" y="609600"/>
            <a:ext cx="7954027" cy="1326321"/>
          </a:xfrm>
        </p:spPr>
        <p:txBody>
          <a:bodyPr>
            <a:normAutofit/>
          </a:bodyPr>
          <a:lstStyle/>
          <a:p>
            <a:r>
              <a:rPr lang="en-US" b="1" dirty="0"/>
              <a:t>RH BLOOD GROUPING STSTEM</a:t>
            </a:r>
            <a:endParaRPr lang="en-US" dirty="0"/>
          </a:p>
        </p:txBody>
      </p:sp>
      <p:sp>
        <p:nvSpPr>
          <p:cNvPr id="3" name="Content Placeholder 2">
            <a:extLst>
              <a:ext uri="{FF2B5EF4-FFF2-40B4-BE49-F238E27FC236}">
                <a16:creationId xmlns:a16="http://schemas.microsoft.com/office/drawing/2014/main" id="{C7486027-A5FA-47C3-84CF-3851675BBFC8}"/>
              </a:ext>
            </a:extLst>
          </p:cNvPr>
          <p:cNvSpPr>
            <a:spLocks noGrp="1"/>
          </p:cNvSpPr>
          <p:nvPr>
            <p:ph idx="1"/>
          </p:nvPr>
        </p:nvSpPr>
        <p:spPr>
          <a:xfrm>
            <a:off x="2184890" y="1935921"/>
            <a:ext cx="7954027" cy="3695136"/>
          </a:xfrm>
        </p:spPr>
        <p:txBody>
          <a:bodyPr>
            <a:normAutofit fontScale="25000" lnSpcReduction="20000"/>
          </a:bodyPr>
          <a:lstStyle/>
          <a:p>
            <a:pPr>
              <a:lnSpc>
                <a:spcPct val="110000"/>
              </a:lnSpc>
            </a:pPr>
            <a:r>
              <a:rPr lang="en-US" sz="6400" dirty="0"/>
              <a:t>☆ Rhesus Factor (RH):</a:t>
            </a:r>
          </a:p>
          <a:p>
            <a:pPr>
              <a:lnSpc>
                <a:spcPct val="110000"/>
              </a:lnSpc>
            </a:pPr>
            <a:r>
              <a:rPr lang="en-US" sz="6400" dirty="0"/>
              <a:t>Is a type of protein found on the surface of RBC.</a:t>
            </a:r>
          </a:p>
          <a:p>
            <a:pPr>
              <a:lnSpc>
                <a:spcPct val="110000"/>
              </a:lnSpc>
            </a:pPr>
            <a:r>
              <a:rPr lang="en-US" sz="6400" dirty="0"/>
              <a:t>☆ The protein is genetically inherited (passed down from your parents).</a:t>
            </a:r>
          </a:p>
          <a:p>
            <a:pPr marL="342900" indent="-342900">
              <a:lnSpc>
                <a:spcPct val="110000"/>
              </a:lnSpc>
              <a:buFont typeface="Wingdings" panose="05000000000000000000" pitchFamily="2" charset="2"/>
              <a:buChar char="q"/>
            </a:pPr>
            <a:r>
              <a:rPr lang="en-US" sz="6400" dirty="0"/>
              <a:t>If protein (D antigen) is present on the surface of RBC, the blood will be termed as </a:t>
            </a:r>
            <a:r>
              <a:rPr lang="en-US" sz="6400" u="sng" dirty="0"/>
              <a:t>D-positive</a:t>
            </a:r>
            <a:r>
              <a:rPr lang="en-US" sz="6400" dirty="0"/>
              <a:t>.(Majority of people ,about 85%)</a:t>
            </a:r>
          </a:p>
          <a:p>
            <a:pPr marL="342900" indent="-342900">
              <a:lnSpc>
                <a:spcPct val="110000"/>
              </a:lnSpc>
              <a:buFont typeface="Wingdings" panose="05000000000000000000" pitchFamily="2" charset="2"/>
              <a:buChar char="q"/>
            </a:pPr>
            <a:r>
              <a:rPr lang="en-US" sz="6400" dirty="0"/>
              <a:t>If protein (D antigen) is absent on the surface of RBC the blood is termed as </a:t>
            </a:r>
            <a:r>
              <a:rPr lang="en-US" sz="6400" u="sng" dirty="0"/>
              <a:t>D-Negative.</a:t>
            </a:r>
            <a:endParaRPr lang="ar-AE" sz="6400" u="sng" dirty="0"/>
          </a:p>
          <a:p>
            <a:pPr>
              <a:lnSpc>
                <a:spcPct val="110000"/>
              </a:lnSpc>
            </a:pPr>
            <a:endParaRPr lang="en-US" sz="6400" dirty="0"/>
          </a:p>
          <a:p>
            <a:pPr>
              <a:lnSpc>
                <a:spcPct val="110000"/>
              </a:lnSpc>
            </a:pPr>
            <a:r>
              <a:rPr lang="ar-SA" sz="6400" dirty="0"/>
              <a:t>Rh factor is very important ,specially in pregnency.</a:t>
            </a:r>
          </a:p>
          <a:p>
            <a:pPr>
              <a:lnSpc>
                <a:spcPct val="110000"/>
              </a:lnSpc>
            </a:pPr>
            <a:r>
              <a:rPr lang="ar-SA" sz="6400" dirty="0"/>
              <a:t>RH Antibodies :</a:t>
            </a:r>
          </a:p>
          <a:p>
            <a:pPr marL="0" indent="0">
              <a:lnSpc>
                <a:spcPct val="110000"/>
              </a:lnSpc>
              <a:buFont typeface="Wingdings 2" pitchFamily="18" charset="2"/>
              <a:buNone/>
            </a:pPr>
            <a:r>
              <a:rPr lang="ar-SA" sz="6400" dirty="0"/>
              <a:t>No natural antibodies like ABO group system.</a:t>
            </a:r>
          </a:p>
          <a:p>
            <a:pPr marL="0" indent="0">
              <a:lnSpc>
                <a:spcPct val="110000"/>
              </a:lnSpc>
              <a:buFont typeface="Wingdings 2" pitchFamily="18" charset="2"/>
              <a:buNone/>
            </a:pPr>
            <a:r>
              <a:rPr lang="ar-SA" sz="6400" dirty="0"/>
              <a:t>Rh antibodies are produced when Rh negative individual is transfused with Rh positive blood.</a:t>
            </a:r>
          </a:p>
          <a:p>
            <a:pPr marL="0" indent="0">
              <a:lnSpc>
                <a:spcPct val="110000"/>
              </a:lnSpc>
              <a:buFont typeface="Wingdings 2" pitchFamily="18" charset="2"/>
              <a:buNone/>
            </a:pPr>
            <a:r>
              <a:rPr lang="ar-SA" sz="6400" dirty="0"/>
              <a:t>These are IgG type and crosses placenta.</a:t>
            </a:r>
          </a:p>
          <a:p>
            <a:pPr>
              <a:lnSpc>
                <a:spcPct val="110000"/>
              </a:lnSpc>
            </a:pPr>
            <a:endParaRPr lang="en-US" sz="1100" dirty="0"/>
          </a:p>
          <a:p>
            <a:pPr>
              <a:lnSpc>
                <a:spcPct val="110000"/>
              </a:lnSpc>
            </a:pPr>
            <a:endParaRPr lang="en-US" sz="1100" dirty="0"/>
          </a:p>
        </p:txBody>
      </p:sp>
    </p:spTree>
    <p:extLst>
      <p:ext uri="{BB962C8B-B14F-4D97-AF65-F5344CB8AC3E}">
        <p14:creationId xmlns:p14="http://schemas.microsoft.com/office/powerpoint/2010/main" val="330906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5FCABEA0-163E-0E47-99C6-882A4237495D}"/>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dirty="0"/>
              <a:t>Erythroblastosis Fetalis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7E6682D3-5D97-6942-A5E6-4FA63475F6FE}"/>
              </a:ext>
            </a:extLst>
          </p:cNvPr>
          <p:cNvSpPr>
            <a:spLocks noGrp="1"/>
          </p:cNvSpPr>
          <p:nvPr>
            <p:ph sz="half" idx="1"/>
          </p:nvPr>
        </p:nvSpPr>
        <p:spPr>
          <a:xfrm>
            <a:off x="1466849" y="2367721"/>
            <a:ext cx="9247652" cy="3327400"/>
          </a:xfrm>
        </p:spPr>
        <p:txBody>
          <a:bodyPr vert="horz" lIns="91440" tIns="45720" rIns="91440" bIns="45720" rtlCol="0">
            <a:normAutofit fontScale="25000" lnSpcReduction="20000"/>
          </a:bodyPr>
          <a:lstStyle/>
          <a:p>
            <a:pPr>
              <a:lnSpc>
                <a:spcPct val="110000"/>
              </a:lnSpc>
            </a:pPr>
            <a:r>
              <a:rPr lang="en-US" sz="8000" dirty="0"/>
              <a:t>Is a disease of the fetus and newborn child characterized by  agglutination and phagocytosis of the fetus ‘s red blood cells.</a:t>
            </a:r>
          </a:p>
          <a:p>
            <a:pPr>
              <a:lnSpc>
                <a:spcPct val="110000"/>
              </a:lnSpc>
            </a:pPr>
            <a:r>
              <a:rPr lang="en-US" sz="8000" dirty="0"/>
              <a:t>In most instances of the erythroblastosis fetalis ,the mother is Rh-</a:t>
            </a:r>
            <a:r>
              <a:rPr lang="en-US" sz="8000" dirty="0" err="1"/>
              <a:t>ve</a:t>
            </a:r>
            <a:r>
              <a:rPr lang="en-US" sz="8000" dirty="0"/>
              <a:t> and the father </a:t>
            </a:r>
            <a:r>
              <a:rPr lang="en-US" sz="8000" dirty="0" err="1"/>
              <a:t>Rh+ve</a:t>
            </a:r>
            <a:r>
              <a:rPr lang="en-US" sz="8000" dirty="0"/>
              <a:t>.</a:t>
            </a:r>
          </a:p>
          <a:p>
            <a:pPr>
              <a:lnSpc>
                <a:spcPct val="110000"/>
              </a:lnSpc>
            </a:pPr>
            <a:r>
              <a:rPr lang="en-US" sz="8000" dirty="0"/>
              <a:t>The baby has inherited the </a:t>
            </a:r>
            <a:r>
              <a:rPr lang="en-US" sz="8000" dirty="0" err="1"/>
              <a:t>Rh+ve</a:t>
            </a:r>
            <a:r>
              <a:rPr lang="en-US" sz="8000" dirty="0"/>
              <a:t> antigen from the father, the mother develops anti-RH agglutinins from exposure to the fetus’s Rh –antigen.</a:t>
            </a:r>
          </a:p>
          <a:p>
            <a:pPr>
              <a:lnSpc>
                <a:spcPct val="110000"/>
              </a:lnSpc>
            </a:pPr>
            <a:endParaRPr lang="en-US" sz="8000" dirty="0"/>
          </a:p>
          <a:p>
            <a:pPr>
              <a:lnSpc>
                <a:spcPct val="110000"/>
              </a:lnSpc>
            </a:pPr>
            <a:r>
              <a:rPr lang="en-US" sz="8000" dirty="0"/>
              <a:t>In turn , the mother’s agglutinins diffuse through the placenta into the fetus and cause RBC agglutination and  hemolysis.</a:t>
            </a:r>
          </a:p>
          <a:p>
            <a:pPr>
              <a:lnSpc>
                <a:spcPct val="110000"/>
              </a:lnSpc>
            </a:pPr>
            <a:r>
              <a:rPr lang="en-US" sz="8000" dirty="0"/>
              <a:t>So in the subsequent </a:t>
            </a:r>
            <a:r>
              <a:rPr lang="en-US" sz="8000" dirty="0" err="1"/>
              <a:t>pregnencies</a:t>
            </a:r>
            <a:r>
              <a:rPr lang="en-US" sz="8000" dirty="0"/>
              <a:t>, the fetus is born </a:t>
            </a:r>
            <a:r>
              <a:rPr lang="en-US" sz="8000" dirty="0" err="1"/>
              <a:t>anaemic</a:t>
            </a:r>
            <a:r>
              <a:rPr lang="en-US" sz="8000" dirty="0"/>
              <a:t>, jaundiced (excessive formation of bilirubin which may cross the BBB of the fetus cause brain damage(kernicterus)or born dead .</a:t>
            </a:r>
          </a:p>
          <a:p>
            <a:pPr>
              <a:lnSpc>
                <a:spcPct val="110000"/>
              </a:lnSpc>
            </a:pPr>
            <a:endParaRPr lang="en-US" sz="1400" dirty="0"/>
          </a:p>
        </p:txBody>
      </p:sp>
    </p:spTree>
    <p:extLst>
      <p:ext uri="{BB962C8B-B14F-4D97-AF65-F5344CB8AC3E}">
        <p14:creationId xmlns:p14="http://schemas.microsoft.com/office/powerpoint/2010/main" val="257050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6551F291-EBBA-46A8-AB3B-FE718BA8E61F}"/>
              </a:ext>
            </a:extLst>
          </p:cNvPr>
          <p:cNvPicPr>
            <a:picLocks noGrp="1" noChangeAspect="1"/>
          </p:cNvPicPr>
          <p:nvPr>
            <p:ph sz="half"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745076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02FDD9-00C4-1348-BFEC-A42153C94879}"/>
              </a:ext>
            </a:extLst>
          </p:cNvPr>
          <p:cNvSpPr>
            <a:spLocks noGrp="1"/>
          </p:cNvSpPr>
          <p:nvPr>
            <p:ph type="title"/>
          </p:nvPr>
        </p:nvSpPr>
        <p:spPr>
          <a:xfrm>
            <a:off x="913795" y="609600"/>
            <a:ext cx="10353761" cy="1326321"/>
          </a:xfrm>
        </p:spPr>
        <p:txBody>
          <a:bodyPr vert="horz" lIns="91440" tIns="45720" rIns="91440" bIns="45720" rtlCol="0" anchor="ctr">
            <a:normAutofit/>
          </a:bodyPr>
          <a:lstStyle/>
          <a:p>
            <a:r>
              <a:rPr lang="en-US"/>
              <a:t>Prevention and Treatment </a:t>
            </a:r>
          </a:p>
        </p:txBody>
      </p:sp>
      <p:sp>
        <p:nvSpPr>
          <p:cNvPr id="3" name="عنصر نائب للمحتوى 2">
            <a:extLst>
              <a:ext uri="{FF2B5EF4-FFF2-40B4-BE49-F238E27FC236}">
                <a16:creationId xmlns:a16="http://schemas.microsoft.com/office/drawing/2014/main" id="{FAC64C9A-76B5-A546-B571-9D522E9F0BFF}"/>
              </a:ext>
            </a:extLst>
          </p:cNvPr>
          <p:cNvSpPr>
            <a:spLocks noGrp="1"/>
          </p:cNvSpPr>
          <p:nvPr>
            <p:ph sz="half" idx="1"/>
          </p:nvPr>
        </p:nvSpPr>
        <p:spPr>
          <a:xfrm>
            <a:off x="913795" y="2096064"/>
            <a:ext cx="5016860" cy="3695136"/>
          </a:xfrm>
        </p:spPr>
        <p:txBody>
          <a:bodyPr vert="horz" lIns="91440" tIns="45720" rIns="91440" bIns="45720" rtlCol="0">
            <a:normAutofit/>
          </a:bodyPr>
          <a:lstStyle/>
          <a:p>
            <a:r>
              <a:rPr lang="en-US" u="sng"/>
              <a:t>Prevention</a:t>
            </a:r>
            <a:r>
              <a:rPr lang="en-US"/>
              <a:t> of hemolytic disease of newborn:</a:t>
            </a:r>
          </a:p>
          <a:p>
            <a:pPr marL="0"/>
            <a:r>
              <a:rPr lang="en-US"/>
              <a:t> Injecting single dose of RH-antibodies (anti –D) to mother soon after child birth. So active antibodies will not be formed by mother.</a:t>
            </a:r>
          </a:p>
        </p:txBody>
      </p:sp>
      <p:sp>
        <p:nvSpPr>
          <p:cNvPr id="4" name="عنصر نائب للمحتوى 3">
            <a:extLst>
              <a:ext uri="{FF2B5EF4-FFF2-40B4-BE49-F238E27FC236}">
                <a16:creationId xmlns:a16="http://schemas.microsoft.com/office/drawing/2014/main" id="{E9B07A08-F72E-1343-8A19-AB29A1BB435C}"/>
              </a:ext>
            </a:extLst>
          </p:cNvPr>
          <p:cNvSpPr>
            <a:spLocks/>
          </p:cNvSpPr>
          <p:nvPr/>
        </p:nvSpPr>
        <p:spPr>
          <a:xfrm>
            <a:off x="6642393" y="2096064"/>
            <a:ext cx="4548121" cy="2126905"/>
          </a:xfrm>
          <a:prstGeom prst="rect">
            <a:avLst/>
          </a:prstGeom>
        </p:spPr>
        <p:txBody>
          <a:bodyPr>
            <a:normAutofit/>
          </a:bodyPr>
          <a:lstStyle/>
          <a:p>
            <a:pPr defTabSz="260604">
              <a:spcAft>
                <a:spcPts val="600"/>
              </a:spcAft>
            </a:pPr>
            <a:r>
              <a:rPr lang="en-US" sz="2000" u="sng" kern="1200" dirty="0">
                <a:latin typeface="+mn-lt"/>
                <a:ea typeface="+mn-ea"/>
                <a:cs typeface="+mn-cs"/>
              </a:rPr>
              <a:t>Treatment</a:t>
            </a:r>
            <a:r>
              <a:rPr lang="en-US" sz="2000" kern="1200" dirty="0">
                <a:latin typeface="+mn-lt"/>
                <a:ea typeface="+mn-ea"/>
                <a:cs typeface="+mn-cs"/>
              </a:rPr>
              <a:t> of hemolytic disease of newborn:</a:t>
            </a:r>
          </a:p>
          <a:p>
            <a:pPr defTabSz="260604">
              <a:spcAft>
                <a:spcPts val="600"/>
              </a:spcAft>
            </a:pPr>
            <a:r>
              <a:rPr lang="en-US" sz="2000" kern="1200" dirty="0">
                <a:latin typeface="+mn-lt"/>
                <a:ea typeface="+mn-ea"/>
                <a:cs typeface="+mn-cs"/>
              </a:rPr>
              <a:t>Replacement of baby’s </a:t>
            </a:r>
            <a:r>
              <a:rPr lang="en-US" sz="2000" kern="1200" dirty="0" err="1">
                <a:latin typeface="+mn-lt"/>
                <a:ea typeface="+mn-ea"/>
                <a:cs typeface="+mn-cs"/>
              </a:rPr>
              <a:t>Rh+ve</a:t>
            </a:r>
            <a:r>
              <a:rPr lang="en-US" sz="2000" kern="1200" dirty="0">
                <a:latin typeface="+mn-lt"/>
                <a:ea typeface="+mn-ea"/>
                <a:cs typeface="+mn-cs"/>
              </a:rPr>
              <a:t> blood by Rh-</a:t>
            </a:r>
            <a:r>
              <a:rPr lang="en-US" sz="2000" kern="1200" dirty="0" err="1">
                <a:latin typeface="+mn-lt"/>
                <a:ea typeface="+mn-ea"/>
                <a:cs typeface="+mn-cs"/>
              </a:rPr>
              <a:t>ve</a:t>
            </a:r>
            <a:r>
              <a:rPr lang="en-US" sz="2000" kern="1200" dirty="0">
                <a:latin typeface="+mn-lt"/>
                <a:ea typeface="+mn-ea"/>
                <a:cs typeface="+mn-cs"/>
              </a:rPr>
              <a:t> blood this is called </a:t>
            </a:r>
            <a:r>
              <a:rPr lang="en-US" sz="2000" b="1" kern="1200" dirty="0">
                <a:latin typeface="+mn-lt"/>
                <a:ea typeface="+mn-ea"/>
                <a:cs typeface="+mn-cs"/>
              </a:rPr>
              <a:t>exchange transfusion.</a:t>
            </a:r>
          </a:p>
          <a:p>
            <a:pPr marL="0" indent="0" algn="l" rtl="0">
              <a:spcAft>
                <a:spcPts val="600"/>
              </a:spcAft>
              <a:buNone/>
            </a:pPr>
            <a:endParaRPr lang="en-US" b="1" dirty="0">
              <a:solidFill>
                <a:srgbClr val="595959"/>
              </a:solidFill>
            </a:endParaRPr>
          </a:p>
        </p:txBody>
      </p:sp>
      <p:pic>
        <p:nvPicPr>
          <p:cNvPr id="6" name="صورة 6" descr="A baby in a hospital bed&#10;&#10;Description automatically generated">
            <a:extLst>
              <a:ext uri="{FF2B5EF4-FFF2-40B4-BE49-F238E27FC236}">
                <a16:creationId xmlns:a16="http://schemas.microsoft.com/office/drawing/2014/main" id="{0A9DE112-CFAD-084E-AA76-9D5585013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569" y="3943632"/>
            <a:ext cx="3059768" cy="2619579"/>
          </a:xfrm>
          <a:prstGeom prst="rect">
            <a:avLst/>
          </a:prstGeom>
        </p:spPr>
      </p:pic>
    </p:spTree>
    <p:extLst>
      <p:ext uri="{BB962C8B-B14F-4D97-AF65-F5344CB8AC3E}">
        <p14:creationId xmlns:p14="http://schemas.microsoft.com/office/powerpoint/2010/main" val="207370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13795" y="609600"/>
            <a:ext cx="10353761" cy="1326321"/>
          </a:xfrm>
        </p:spPr>
        <p:txBody>
          <a:bodyPr>
            <a:normAutofit/>
          </a:bodyPr>
          <a:lstStyle/>
          <a:p>
            <a:r>
              <a:rPr lang="en-US"/>
              <a:t>Types of blood transfusion: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5057655"/>
              </p:ext>
            </p:extLst>
          </p:nvPr>
        </p:nvGraphicFramePr>
        <p:xfrm>
          <a:off x="913795" y="2096064"/>
          <a:ext cx="10353762" cy="369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4054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0467" y="70434"/>
            <a:ext cx="6340084" cy="1326321"/>
          </a:xfrm>
        </p:spPr>
        <p:txBody>
          <a:bodyPr>
            <a:normAutofit/>
          </a:bodyPr>
          <a:lstStyle/>
          <a:p>
            <a:r>
              <a:rPr lang="en-US" sz="3100" dirty="0"/>
              <a:t>Packed red blood cells transfusion (PRBC) </a:t>
            </a:r>
          </a:p>
        </p:txBody>
      </p:sp>
      <p:pic>
        <p:nvPicPr>
          <p:cNvPr id="5" name="Picture 4">
            <a:extLst>
              <a:ext uri="{FF2B5EF4-FFF2-40B4-BE49-F238E27FC236}">
                <a16:creationId xmlns:a16="http://schemas.microsoft.com/office/drawing/2014/main" id="{7F3B652C-A759-4AF1-9FC9-8886EAB2E9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569" r="28308" b="-1"/>
          <a:stretch/>
        </p:blipFill>
        <p:spPr>
          <a:xfrm>
            <a:off x="20" y="10"/>
            <a:ext cx="4635987" cy="6857990"/>
          </a:xfrm>
          <a:prstGeom prst="rect">
            <a:avLst/>
          </a:prstGeom>
        </p:spPr>
      </p:pic>
      <p:sp>
        <p:nvSpPr>
          <p:cNvPr id="3" name="Content Placeholder 2"/>
          <p:cNvSpPr>
            <a:spLocks noGrp="1"/>
          </p:cNvSpPr>
          <p:nvPr>
            <p:ph idx="1"/>
          </p:nvPr>
        </p:nvSpPr>
        <p:spPr>
          <a:xfrm>
            <a:off x="4943948" y="1219229"/>
            <a:ext cx="7009153" cy="3695136"/>
          </a:xfrm>
        </p:spPr>
        <p:txBody>
          <a:bodyPr>
            <a:normAutofit fontScale="25000" lnSpcReduction="20000"/>
          </a:bodyPr>
          <a:lstStyle/>
          <a:p>
            <a:pPr>
              <a:lnSpc>
                <a:spcPct val="110000"/>
              </a:lnSpc>
            </a:pPr>
            <a:r>
              <a:rPr lang="en-GB" sz="7600" dirty="0"/>
              <a:t>Centrifugation of blood removes virtually all of the associated plasma, and a solution saline, adenine, glucose, and mannitol (SAGM) is added to provide optimal red cell preservation</a:t>
            </a:r>
          </a:p>
          <a:p>
            <a:pPr>
              <a:lnSpc>
                <a:spcPct val="110000"/>
              </a:lnSpc>
            </a:pPr>
            <a:r>
              <a:rPr lang="en-GB" sz="7600" dirty="0"/>
              <a:t> Each unit is approximately 330 mL and has a haematocrit of 50–70 per cent. </a:t>
            </a:r>
            <a:r>
              <a:rPr lang="en-US" sz="7600" b="0" i="0" dirty="0">
                <a:effectLst/>
                <a:latin typeface="Helvetica Neue"/>
              </a:rPr>
              <a:t>RBCs are stored in a Blood Bank refrigerator at a temp of </a:t>
            </a:r>
            <a:r>
              <a:rPr lang="en-US" sz="7600" b="1" i="0" dirty="0">
                <a:effectLst/>
                <a:latin typeface="Helvetica Neue"/>
              </a:rPr>
              <a:t>1-6ºC</a:t>
            </a:r>
            <a:r>
              <a:rPr lang="en-US" sz="7600" b="0" i="0" dirty="0">
                <a:effectLst/>
                <a:latin typeface="Helvetica Neue"/>
              </a:rPr>
              <a:t> until issue. The shelf life is 42 days from the date of collection</a:t>
            </a:r>
          </a:p>
          <a:p>
            <a:pPr>
              <a:lnSpc>
                <a:spcPct val="110000"/>
              </a:lnSpc>
            </a:pPr>
            <a:r>
              <a:rPr lang="en-GB" sz="7600" dirty="0"/>
              <a:t>This type of transfusion increases a patient’s haemoglobin by 1 g/dl and haematocrit by 3% and iron levels.</a:t>
            </a:r>
            <a:endParaRPr lang="en-US" sz="7600" b="0" i="0" dirty="0">
              <a:effectLst/>
              <a:latin typeface="Helvetica Neue"/>
            </a:endParaRPr>
          </a:p>
          <a:p>
            <a:pPr>
              <a:lnSpc>
                <a:spcPct val="110000"/>
              </a:lnSpc>
            </a:pPr>
            <a:r>
              <a:rPr lang="en-GB" sz="7600" u="sng" dirty="0"/>
              <a:t>Indications:</a:t>
            </a:r>
          </a:p>
          <a:p>
            <a:pPr>
              <a:lnSpc>
                <a:spcPct val="110000"/>
              </a:lnSpc>
            </a:pPr>
            <a:r>
              <a:rPr lang="en-GB" sz="7600" dirty="0"/>
              <a:t>1- A patient suffering from an iron deficiency </a:t>
            </a:r>
            <a:r>
              <a:rPr lang="en-GB" sz="7600" dirty="0" err="1"/>
              <a:t>anemia</a:t>
            </a:r>
            <a:r>
              <a:rPr lang="en-GB" sz="7600" dirty="0"/>
              <a:t> or symptomatic </a:t>
            </a:r>
            <a:r>
              <a:rPr lang="en-GB" sz="7600" dirty="0" err="1"/>
              <a:t>anemia</a:t>
            </a:r>
            <a:r>
              <a:rPr lang="en-GB" sz="7600" dirty="0"/>
              <a:t>(causing shortness of breath ,dizziness , congestive heart frailer and decrease exercise tolerance),or when the </a:t>
            </a:r>
            <a:r>
              <a:rPr lang="en-GB" sz="7600" dirty="0" err="1"/>
              <a:t>hemoglobin</a:t>
            </a:r>
            <a:r>
              <a:rPr lang="en-GB" sz="7600" dirty="0"/>
              <a:t> level is 7 g/dl or less</a:t>
            </a:r>
          </a:p>
          <a:p>
            <a:pPr>
              <a:lnSpc>
                <a:spcPct val="110000"/>
              </a:lnSpc>
            </a:pPr>
            <a:r>
              <a:rPr lang="en-GB" sz="7600" dirty="0"/>
              <a:t>2- sickle cell crisis</a:t>
            </a:r>
          </a:p>
          <a:p>
            <a:pPr>
              <a:lnSpc>
                <a:spcPct val="110000"/>
              </a:lnSpc>
            </a:pPr>
            <a:r>
              <a:rPr lang="en-GB" sz="7600" dirty="0"/>
              <a:t>3- acute blood loss more than 30% of blood volume</a:t>
            </a:r>
          </a:p>
          <a:p>
            <a:pPr>
              <a:lnSpc>
                <a:spcPct val="110000"/>
              </a:lnSpc>
            </a:pPr>
            <a:endParaRPr lang="en-GB" sz="1400" dirty="0"/>
          </a:p>
          <a:p>
            <a:pPr>
              <a:lnSpc>
                <a:spcPct val="110000"/>
              </a:lnSpc>
            </a:pPr>
            <a:endParaRPr lang="en-US" sz="1400" dirty="0"/>
          </a:p>
        </p:txBody>
      </p:sp>
      <p:cxnSp>
        <p:nvCxnSpPr>
          <p:cNvPr id="10" name="Straight Connector 9">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1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BA0348-B804-4926-887C-44AABB9B2110}"/>
              </a:ext>
            </a:extLst>
          </p:cNvPr>
          <p:cNvPicPr>
            <a:picLocks noChangeAspect="1"/>
          </p:cNvPicPr>
          <p:nvPr/>
        </p:nvPicPr>
        <p:blipFill rotWithShape="1">
          <a:blip r:embed="rId3" cstate="print">
            <a:alphaModFix amt="20000"/>
            <a:grayscl/>
            <a:extLst>
              <a:ext uri="{28A0092B-C50C-407E-A947-70E740481C1C}">
                <a14:useLocalDpi xmlns:a14="http://schemas.microsoft.com/office/drawing/2010/main" val="0"/>
              </a:ext>
            </a:extLst>
          </a:blip>
          <a:srcRect t="21540" b="22227"/>
          <a:stretch/>
        </p:blipFill>
        <p:spPr>
          <a:xfrm>
            <a:off x="20" y="2030"/>
            <a:ext cx="12191980" cy="6855970"/>
          </a:xfrm>
          <a:prstGeom prst="rect">
            <a:avLst/>
          </a:prstGeom>
        </p:spPr>
      </p:pic>
      <p:sp>
        <p:nvSpPr>
          <p:cNvPr id="10" name="Rectangle 9">
            <a:extLst>
              <a:ext uri="{FF2B5EF4-FFF2-40B4-BE49-F238E27FC236}">
                <a16:creationId xmlns:a16="http://schemas.microsoft.com/office/drawing/2014/main" id="{8303E62F-257C-43A0-BEF7-E0DECD8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25"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13795" y="609600"/>
            <a:ext cx="10353761" cy="1326321"/>
          </a:xfrm>
        </p:spPr>
        <p:txBody>
          <a:bodyPr>
            <a:normAutofit/>
          </a:bodyPr>
          <a:lstStyle/>
          <a:p>
            <a:r>
              <a:rPr lang="en-US"/>
              <a:t>Whole blood transfusion</a:t>
            </a:r>
          </a:p>
        </p:txBody>
      </p:sp>
      <p:sp>
        <p:nvSpPr>
          <p:cNvPr id="3" name="Content Placeholder 2"/>
          <p:cNvSpPr>
            <a:spLocks noGrp="1"/>
          </p:cNvSpPr>
          <p:nvPr>
            <p:ph idx="1"/>
          </p:nvPr>
        </p:nvSpPr>
        <p:spPr>
          <a:xfrm>
            <a:off x="913795" y="2096064"/>
            <a:ext cx="10353762" cy="3695136"/>
          </a:xfrm>
        </p:spPr>
        <p:txBody>
          <a:bodyPr>
            <a:normAutofit/>
          </a:bodyPr>
          <a:lstStyle/>
          <a:p>
            <a:r>
              <a:rPr lang="en-GB"/>
              <a:t>Rarely available. whole blood transfusion has significant advantages over packed cells as it is coagulation factor rich and, if fresh, more metabolically active than stored blood</a:t>
            </a:r>
          </a:p>
          <a:p>
            <a:r>
              <a:rPr lang="en-GB"/>
              <a:t>One unit of whole blood contain :</a:t>
            </a:r>
          </a:p>
          <a:p>
            <a:pPr>
              <a:buFont typeface="Wingdings" panose="05000000000000000000" pitchFamily="2" charset="2"/>
              <a:buChar char="q"/>
            </a:pPr>
            <a:r>
              <a:rPr lang="en-GB"/>
              <a:t>450 ml of donor blood</a:t>
            </a:r>
          </a:p>
          <a:p>
            <a:pPr>
              <a:buFont typeface="Wingdings" panose="05000000000000000000" pitchFamily="2" charset="2"/>
              <a:buChar char="q"/>
            </a:pPr>
            <a:r>
              <a:rPr lang="en-GB"/>
              <a:t>50 ml of anticoagulant-preservative solution</a:t>
            </a:r>
          </a:p>
          <a:p>
            <a:pPr>
              <a:buFont typeface="Wingdings" panose="05000000000000000000" pitchFamily="2" charset="2"/>
              <a:buChar char="q"/>
            </a:pPr>
            <a:r>
              <a:rPr lang="en-GB"/>
              <a:t>Hb about 12g/dl and haematocrit 35-45%</a:t>
            </a:r>
          </a:p>
          <a:p>
            <a:pPr>
              <a:buFont typeface="Wingdings" panose="05000000000000000000" pitchFamily="2" charset="2"/>
              <a:buChar char="q"/>
            </a:pPr>
            <a:r>
              <a:rPr lang="en-GB"/>
              <a:t>No functional platelets</a:t>
            </a:r>
          </a:p>
        </p:txBody>
      </p:sp>
    </p:spTree>
    <p:extLst>
      <p:ext uri="{BB962C8B-B14F-4D97-AF65-F5344CB8AC3E}">
        <p14:creationId xmlns:p14="http://schemas.microsoft.com/office/powerpoint/2010/main" val="3810400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0693"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0693"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428364" y="342770"/>
            <a:ext cx="9247652" cy="3327400"/>
          </a:xfrm>
        </p:spPr>
        <p:txBody>
          <a:bodyPr>
            <a:noAutofit/>
          </a:bodyPr>
          <a:lstStyle/>
          <a:p>
            <a:pPr>
              <a:lnSpc>
                <a:spcPct val="110000"/>
              </a:lnSpc>
            </a:pPr>
            <a:r>
              <a:rPr lang="en-US" sz="1800" b="1" u="sng" dirty="0"/>
              <a:t>Indications :</a:t>
            </a:r>
          </a:p>
          <a:p>
            <a:pPr>
              <a:lnSpc>
                <a:spcPct val="110000"/>
              </a:lnSpc>
            </a:pPr>
            <a:r>
              <a:rPr lang="en-GB" sz="1800" dirty="0"/>
              <a:t>1- Erythroblastosis fetalis by exchange transfusion OF WHOLE BLOOD</a:t>
            </a:r>
          </a:p>
          <a:p>
            <a:pPr>
              <a:lnSpc>
                <a:spcPct val="110000"/>
              </a:lnSpc>
            </a:pPr>
            <a:r>
              <a:rPr lang="en-GB" sz="1800" dirty="0"/>
              <a:t>2- A person may receive a whole blood transfusion if they have experienced a sever traumatic haemorrhage with severe bleeding</a:t>
            </a:r>
          </a:p>
          <a:p>
            <a:pPr marL="0" indent="0">
              <a:lnSpc>
                <a:spcPct val="110000"/>
              </a:lnSpc>
              <a:buNone/>
            </a:pPr>
            <a:endParaRPr lang="en-GB" sz="1800" dirty="0"/>
          </a:p>
          <a:p>
            <a:pPr>
              <a:lnSpc>
                <a:spcPct val="110000"/>
              </a:lnSpc>
            </a:pPr>
            <a:r>
              <a:rPr lang="en-GB" sz="1800" b="1" u="sng" dirty="0"/>
              <a:t>Precautions :</a:t>
            </a:r>
          </a:p>
          <a:p>
            <a:pPr>
              <a:lnSpc>
                <a:spcPct val="110000"/>
              </a:lnSpc>
            </a:pPr>
            <a:r>
              <a:rPr lang="en-GB" sz="1800" dirty="0"/>
              <a:t>(1) Blood is obtained from healthy donors:</a:t>
            </a:r>
          </a:p>
          <a:p>
            <a:pPr>
              <a:lnSpc>
                <a:spcPct val="110000"/>
              </a:lnSpc>
            </a:pPr>
            <a:r>
              <a:rPr lang="en-GB" sz="1800" dirty="0"/>
              <a:t>- Age =18-60 y. -Weight: more than 55 kg.</a:t>
            </a:r>
          </a:p>
          <a:p>
            <a:pPr>
              <a:lnSpc>
                <a:spcPct val="110000"/>
              </a:lnSpc>
            </a:pPr>
            <a:r>
              <a:rPr lang="en-GB" sz="1800" dirty="0"/>
              <a:t>- Blood pressure within normal range.</a:t>
            </a:r>
          </a:p>
          <a:p>
            <a:pPr>
              <a:lnSpc>
                <a:spcPct val="110000"/>
              </a:lnSpc>
            </a:pPr>
            <a:r>
              <a:rPr lang="en-GB" sz="1800" dirty="0"/>
              <a:t>- Hb% is not less than 90% (13g/dl).</a:t>
            </a:r>
          </a:p>
          <a:p>
            <a:pPr>
              <a:lnSpc>
                <a:spcPct val="110000"/>
              </a:lnSpc>
            </a:pPr>
            <a:r>
              <a:rPr lang="en-GB" sz="1800" dirty="0"/>
              <a:t>- Haematocrit value at least 40%.</a:t>
            </a:r>
          </a:p>
          <a:p>
            <a:pPr>
              <a:lnSpc>
                <a:spcPct val="110000"/>
              </a:lnSpc>
            </a:pPr>
            <a:r>
              <a:rPr lang="en-GB" sz="1800" dirty="0"/>
              <a:t>-Free from infectious diseases as AIDS, viral hepatitis.</a:t>
            </a:r>
          </a:p>
          <a:p>
            <a:pPr>
              <a:lnSpc>
                <a:spcPct val="110000"/>
              </a:lnSpc>
            </a:pPr>
            <a:r>
              <a:rPr lang="en-GB" sz="1800" dirty="0"/>
              <a:t>(2) Blood used is stored at 4°C not more than 21 days.</a:t>
            </a:r>
          </a:p>
          <a:p>
            <a:pPr>
              <a:lnSpc>
                <a:spcPct val="110000"/>
              </a:lnSpc>
            </a:pPr>
            <a:r>
              <a:rPr lang="en-GB" sz="1800" dirty="0"/>
              <a:t>(3) Blood groups are compatible by double cross matching test</a:t>
            </a:r>
          </a:p>
          <a:p>
            <a:pPr>
              <a:lnSpc>
                <a:spcPct val="110000"/>
              </a:lnSpc>
            </a:pPr>
            <a:r>
              <a:rPr lang="en-GB" sz="1800" dirty="0"/>
              <a:t>(4)The blood is warmed before transfusion to restore the Na-K pump</a:t>
            </a:r>
          </a:p>
        </p:txBody>
      </p:sp>
      <p:pic>
        <p:nvPicPr>
          <p:cNvPr id="5" name="Picture 4" descr="3D render of cells">
            <a:extLst>
              <a:ext uri="{FF2B5EF4-FFF2-40B4-BE49-F238E27FC236}">
                <a16:creationId xmlns:a16="http://schemas.microsoft.com/office/drawing/2014/main" id="{DA0B57F6-4A3B-CD12-1F03-FAB050ABB19B}"/>
              </a:ext>
            </a:extLst>
          </p:cNvPr>
          <p:cNvPicPr>
            <a:picLocks noChangeAspect="1"/>
          </p:cNvPicPr>
          <p:nvPr/>
        </p:nvPicPr>
        <p:blipFill rotWithShape="1">
          <a:blip r:embed="rId3"/>
          <a:srcRect l="28434" r="33541"/>
          <a:stretch/>
        </p:blipFill>
        <p:spPr>
          <a:xfrm>
            <a:off x="20" y="10"/>
            <a:ext cx="2290693" cy="6857990"/>
          </a:xfrm>
          <a:prstGeom prst="rect">
            <a:avLst/>
          </a:prstGeom>
        </p:spPr>
      </p:pic>
    </p:spTree>
    <p:extLst>
      <p:ext uri="{BB962C8B-B14F-4D97-AF65-F5344CB8AC3E}">
        <p14:creationId xmlns:p14="http://schemas.microsoft.com/office/powerpoint/2010/main" val="91165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US" dirty="0"/>
              <a:t>Fresh frozen plasma (FFP)</a:t>
            </a:r>
          </a:p>
        </p:txBody>
      </p:sp>
      <p:sp>
        <p:nvSpPr>
          <p:cNvPr id="3" name="Content Placeholder 2"/>
          <p:cNvSpPr>
            <a:spLocks noGrp="1"/>
          </p:cNvSpPr>
          <p:nvPr>
            <p:ph idx="1"/>
          </p:nvPr>
        </p:nvSpPr>
        <p:spPr>
          <a:xfrm>
            <a:off x="913795" y="2096064"/>
            <a:ext cx="6352824" cy="3695136"/>
          </a:xfrm>
        </p:spPr>
        <p:txBody>
          <a:bodyPr>
            <a:normAutofit fontScale="25000" lnSpcReduction="20000"/>
          </a:bodyPr>
          <a:lstStyle/>
          <a:p>
            <a:pPr>
              <a:lnSpc>
                <a:spcPct val="110000"/>
              </a:lnSpc>
            </a:pPr>
            <a:r>
              <a:rPr lang="en-GB" sz="7200" dirty="0"/>
              <a:t>is rich in coagulation factors and is removed from fresh blood and stored at −40 to −50°C with a two-year shelf life. It is the first-line therapy in the treatment of coagulopathic haemorrhage</a:t>
            </a:r>
          </a:p>
          <a:p>
            <a:pPr>
              <a:lnSpc>
                <a:spcPct val="110000"/>
              </a:lnSpc>
            </a:pPr>
            <a:r>
              <a:rPr lang="en-GB" sz="7200" dirty="0"/>
              <a:t>made from the liquid portion of whole blood.it is used to treat conditions in which there are low blood clotting factor(INR&gt;1.5) or low level of other blood proteins.</a:t>
            </a:r>
            <a:endParaRPr lang="en-US" sz="7200" dirty="0"/>
          </a:p>
          <a:p>
            <a:pPr>
              <a:lnSpc>
                <a:spcPct val="110000"/>
              </a:lnSpc>
            </a:pPr>
            <a:r>
              <a:rPr lang="en-US" sz="7200" u="sng" dirty="0"/>
              <a:t>Indications:</a:t>
            </a:r>
          </a:p>
          <a:p>
            <a:pPr>
              <a:lnSpc>
                <a:spcPct val="110000"/>
              </a:lnSpc>
              <a:buFont typeface="Wingdings" panose="05000000000000000000" pitchFamily="2" charset="2"/>
              <a:buChar char="q"/>
            </a:pPr>
            <a:r>
              <a:rPr lang="en-US" sz="7200" dirty="0"/>
              <a:t>Non-life-threatening warfarin-induced bleeding</a:t>
            </a:r>
          </a:p>
          <a:p>
            <a:pPr>
              <a:lnSpc>
                <a:spcPct val="110000"/>
              </a:lnSpc>
              <a:buFont typeface="Wingdings" panose="05000000000000000000" pitchFamily="2" charset="2"/>
              <a:buChar char="q"/>
            </a:pPr>
            <a:r>
              <a:rPr lang="en-US" sz="7200" dirty="0"/>
              <a:t>Vitamin K deficiency</a:t>
            </a:r>
          </a:p>
          <a:p>
            <a:pPr>
              <a:lnSpc>
                <a:spcPct val="110000"/>
              </a:lnSpc>
              <a:buFont typeface="Wingdings" panose="05000000000000000000" pitchFamily="2" charset="2"/>
              <a:buChar char="q"/>
            </a:pPr>
            <a:r>
              <a:rPr lang="en-US" sz="7200" dirty="0"/>
              <a:t>DIC</a:t>
            </a:r>
          </a:p>
          <a:p>
            <a:pPr>
              <a:lnSpc>
                <a:spcPct val="110000"/>
              </a:lnSpc>
              <a:buFont typeface="Wingdings" panose="05000000000000000000" pitchFamily="2" charset="2"/>
              <a:buChar char="q"/>
            </a:pPr>
            <a:r>
              <a:rPr lang="en-GB" sz="7200" dirty="0"/>
              <a:t>in patient with liver disease ,major hepatic resection and sever liver injuries</a:t>
            </a:r>
          </a:p>
          <a:p>
            <a:pPr>
              <a:lnSpc>
                <a:spcPct val="110000"/>
              </a:lnSpc>
              <a:buFont typeface="Wingdings" panose="05000000000000000000" pitchFamily="2" charset="2"/>
              <a:buChar char="q"/>
            </a:pPr>
            <a:r>
              <a:rPr lang="en-GB" sz="7200" dirty="0"/>
              <a:t>TTP</a:t>
            </a:r>
          </a:p>
          <a:p>
            <a:pPr>
              <a:lnSpc>
                <a:spcPct val="110000"/>
              </a:lnSpc>
            </a:pPr>
            <a:endParaRPr lang="en-GB" sz="1300" dirty="0"/>
          </a:p>
        </p:txBody>
      </p:sp>
      <p:pic>
        <p:nvPicPr>
          <p:cNvPr id="5" name="Picture 4" descr="Calendar&#10;&#10;Description automatically generated">
            <a:extLst>
              <a:ext uri="{FF2B5EF4-FFF2-40B4-BE49-F238E27FC236}">
                <a16:creationId xmlns:a16="http://schemas.microsoft.com/office/drawing/2014/main" id="{4364B3A1-D726-4CA7-AFE4-867BFD92CC3B}"/>
              </a:ext>
            </a:extLst>
          </p:cNvPr>
          <p:cNvPicPr>
            <a:picLocks noChangeAspect="1"/>
          </p:cNvPicPr>
          <p:nvPr/>
        </p:nvPicPr>
        <p:blipFill rotWithShape="1">
          <a:blip r:embed="rId3">
            <a:extLst>
              <a:ext uri="{28A0092B-C50C-407E-A947-70E740481C1C}">
                <a14:useLocalDpi xmlns:a14="http://schemas.microsoft.com/office/drawing/2010/main" val="0"/>
              </a:ext>
            </a:extLst>
          </a:blip>
          <a:srcRect t="530" r="3" b="3"/>
          <a:stretch/>
        </p:blipFill>
        <p:spPr>
          <a:xfrm>
            <a:off x="7766427" y="2235346"/>
            <a:ext cx="3511778"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404686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text, table, indoor&#10;&#10;Description automatically generated">
            <a:extLst>
              <a:ext uri="{FF2B5EF4-FFF2-40B4-BE49-F238E27FC236}">
                <a16:creationId xmlns:a16="http://schemas.microsoft.com/office/drawing/2014/main" id="{DFAE8231-9261-4868-8D18-442215720ECE}"/>
              </a:ext>
            </a:extLst>
          </p:cNvPr>
          <p:cNvPicPr>
            <a:picLocks noChangeAspect="1"/>
          </p:cNvPicPr>
          <p:nvPr/>
        </p:nvPicPr>
        <p:blipFill rotWithShape="1">
          <a:blip r:embed="rId3" cstate="print">
            <a:alphaModFix amt="65000"/>
            <a:grayscl/>
            <a:extLst>
              <a:ext uri="{28A0092B-C50C-407E-A947-70E740481C1C}">
                <a14:useLocalDpi xmlns:a14="http://schemas.microsoft.com/office/drawing/2010/main" val="0"/>
              </a:ext>
            </a:extLst>
          </a:blip>
          <a:srcRect b="15755"/>
          <a:stretch/>
        </p:blipFill>
        <p:spPr>
          <a:xfrm>
            <a:off x="20" y="2030"/>
            <a:ext cx="12191980" cy="6855970"/>
          </a:xfrm>
          <a:prstGeom prst="rect">
            <a:avLst/>
          </a:prstGeom>
        </p:spPr>
      </p:pic>
      <p:sp useBgFill="1">
        <p:nvSpPr>
          <p:cNvPr id="10" name="Rectangle 9">
            <a:extLst>
              <a:ext uri="{FF2B5EF4-FFF2-40B4-BE49-F238E27FC236}">
                <a16:creationId xmlns:a16="http://schemas.microsoft.com/office/drawing/2014/main" id="{1D0BCEDC-8E78-4E42-B26E-4243F970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9272" y="0"/>
            <a:ext cx="8833456"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18987" y="609600"/>
            <a:ext cx="7954027" cy="1326321"/>
          </a:xfrm>
        </p:spPr>
        <p:txBody>
          <a:bodyPr>
            <a:normAutofit/>
          </a:bodyPr>
          <a:lstStyle/>
          <a:p>
            <a:r>
              <a:rPr lang="en-US" dirty="0"/>
              <a:t>Platelet transfusion</a:t>
            </a:r>
          </a:p>
        </p:txBody>
      </p:sp>
      <p:sp>
        <p:nvSpPr>
          <p:cNvPr id="3" name="Content Placeholder 2"/>
          <p:cNvSpPr>
            <a:spLocks noGrp="1"/>
          </p:cNvSpPr>
          <p:nvPr>
            <p:ph idx="1"/>
          </p:nvPr>
        </p:nvSpPr>
        <p:spPr>
          <a:xfrm>
            <a:off x="2118987" y="2096064"/>
            <a:ext cx="7954027" cy="3695136"/>
          </a:xfrm>
        </p:spPr>
        <p:txBody>
          <a:bodyPr>
            <a:noAutofit/>
          </a:bodyPr>
          <a:lstStyle/>
          <a:p>
            <a:pPr>
              <a:lnSpc>
                <a:spcPct val="110000"/>
              </a:lnSpc>
            </a:pPr>
            <a:r>
              <a:rPr lang="en-GB" sz="1800" dirty="0"/>
              <a:t>Platelets are supplied as a pooled platelet concentrate and contain about 250 × 109/L. Platelets are stored on a special agitator at 20–24°C and have a shelf life of only 5 days. Platelet transfusions are given to patients with thrombocytopenia or with platelet dysfunction who are bleeding or undergoing surgery (e.g. lumbar puncture ) , carried out at less than 50 x 109/L</a:t>
            </a:r>
          </a:p>
          <a:p>
            <a:pPr>
              <a:lnSpc>
                <a:spcPct val="110000"/>
              </a:lnSpc>
            </a:pPr>
            <a:r>
              <a:rPr lang="en-US" sz="1800" u="sng" dirty="0"/>
              <a:t>indications:</a:t>
            </a:r>
          </a:p>
          <a:p>
            <a:pPr>
              <a:lnSpc>
                <a:spcPct val="110000"/>
              </a:lnSpc>
              <a:buFont typeface="Wingdings" panose="05000000000000000000" pitchFamily="2" charset="2"/>
              <a:buChar char="q"/>
            </a:pPr>
            <a:r>
              <a:rPr lang="en-US" sz="1800" dirty="0"/>
              <a:t>chemotherapy ,radiotherapy for leukemia and multiple myeloma</a:t>
            </a:r>
          </a:p>
          <a:p>
            <a:pPr>
              <a:lnSpc>
                <a:spcPct val="110000"/>
              </a:lnSpc>
              <a:buFont typeface="Wingdings" panose="05000000000000000000" pitchFamily="2" charset="2"/>
              <a:buChar char="q"/>
            </a:pPr>
            <a:r>
              <a:rPr lang="en-US" sz="1800" dirty="0"/>
              <a:t>aplastic anemia</a:t>
            </a:r>
          </a:p>
          <a:p>
            <a:pPr>
              <a:lnSpc>
                <a:spcPct val="110000"/>
              </a:lnSpc>
              <a:buFont typeface="Wingdings" panose="05000000000000000000" pitchFamily="2" charset="2"/>
              <a:buChar char="q"/>
            </a:pPr>
            <a:r>
              <a:rPr lang="en-US" sz="1800" dirty="0"/>
              <a:t>hypersplenism</a:t>
            </a:r>
          </a:p>
          <a:p>
            <a:pPr>
              <a:lnSpc>
                <a:spcPct val="110000"/>
              </a:lnSpc>
              <a:buFont typeface="Wingdings" panose="05000000000000000000" pitchFamily="2" charset="2"/>
              <a:buChar char="q"/>
            </a:pPr>
            <a:r>
              <a:rPr lang="en-US" sz="1800" dirty="0"/>
              <a:t>AIDS</a:t>
            </a:r>
          </a:p>
          <a:p>
            <a:pPr>
              <a:lnSpc>
                <a:spcPct val="110000"/>
              </a:lnSpc>
              <a:buFont typeface="Wingdings" panose="05000000000000000000" pitchFamily="2" charset="2"/>
              <a:buChar char="q"/>
            </a:pPr>
            <a:r>
              <a:rPr lang="en-US" sz="1800" dirty="0"/>
              <a:t>ITP</a:t>
            </a:r>
          </a:p>
        </p:txBody>
      </p:sp>
    </p:spTree>
    <p:extLst>
      <p:ext uri="{BB962C8B-B14F-4D97-AF65-F5344CB8AC3E}">
        <p14:creationId xmlns:p14="http://schemas.microsoft.com/office/powerpoint/2010/main" val="394193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2475" y="609600"/>
            <a:ext cx="3643150" cy="5603310"/>
          </a:xfrm>
        </p:spPr>
        <p:txBody>
          <a:bodyPr>
            <a:normAutofit/>
          </a:bodyPr>
          <a:lstStyle/>
          <a:p>
            <a:r>
              <a:rPr lang="en-US" sz="3100"/>
              <a:t>introduction</a:t>
            </a:r>
          </a:p>
        </p:txBody>
      </p:sp>
      <p:graphicFrame>
        <p:nvGraphicFramePr>
          <p:cNvPr id="7" name="Content Placeholder 4">
            <a:extLst>
              <a:ext uri="{FF2B5EF4-FFF2-40B4-BE49-F238E27FC236}">
                <a16:creationId xmlns:a16="http://schemas.microsoft.com/office/drawing/2014/main" id="{C22C7F42-1F2F-BA1A-EFC9-015C56D4EE2B}"/>
              </a:ext>
            </a:extLst>
          </p:cNvPr>
          <p:cNvGraphicFramePr>
            <a:graphicFrameLocks noGrp="1"/>
          </p:cNvGraphicFramePr>
          <p:nvPr>
            <p:ph idx="1"/>
            <p:extLst>
              <p:ext uri="{D42A27DB-BD31-4B8C-83A1-F6EECF244321}">
                <p14:modId xmlns:p14="http://schemas.microsoft.com/office/powerpoint/2010/main" val="1948218203"/>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49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descr="A row of samples for medical testing">
            <a:extLst>
              <a:ext uri="{FF2B5EF4-FFF2-40B4-BE49-F238E27FC236}">
                <a16:creationId xmlns:a16="http://schemas.microsoft.com/office/drawing/2014/main" id="{67A6B229-01BF-2602-2D9F-AA632AA81AF7}"/>
              </a:ext>
            </a:extLst>
          </p:cNvPr>
          <p:cNvPicPr>
            <a:picLocks noChangeAspect="1"/>
          </p:cNvPicPr>
          <p:nvPr/>
        </p:nvPicPr>
        <p:blipFill rotWithShape="1">
          <a:blip r:embed="rId3">
            <a:alphaModFix amt="35000"/>
          </a:blip>
          <a:srcRect b="25022"/>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13795" y="609600"/>
            <a:ext cx="10353761" cy="1326321"/>
          </a:xfrm>
        </p:spPr>
        <p:txBody>
          <a:bodyPr>
            <a:normAutofit/>
          </a:bodyPr>
          <a:lstStyle/>
          <a:p>
            <a:r>
              <a:rPr lang="en-US" dirty="0"/>
              <a:t>Cryoprecipitate</a:t>
            </a:r>
          </a:p>
        </p:txBody>
      </p:sp>
      <p:sp>
        <p:nvSpPr>
          <p:cNvPr id="3" name="Content Placeholder 2"/>
          <p:cNvSpPr>
            <a:spLocks noGrp="1"/>
          </p:cNvSpPr>
          <p:nvPr>
            <p:ph idx="1"/>
          </p:nvPr>
        </p:nvSpPr>
        <p:spPr>
          <a:xfrm>
            <a:off x="913795" y="2096064"/>
            <a:ext cx="10353762" cy="3695136"/>
          </a:xfrm>
        </p:spPr>
        <p:txBody>
          <a:bodyPr>
            <a:normAutofit fontScale="92500" lnSpcReduction="20000"/>
          </a:bodyPr>
          <a:lstStyle/>
          <a:p>
            <a:pPr>
              <a:lnSpc>
                <a:spcPct val="110000"/>
              </a:lnSpc>
            </a:pPr>
            <a:endParaRPr lang="en-GB" sz="1700" dirty="0"/>
          </a:p>
          <a:p>
            <a:pPr>
              <a:lnSpc>
                <a:spcPct val="110000"/>
              </a:lnSpc>
            </a:pPr>
            <a:r>
              <a:rPr lang="en-GB" dirty="0"/>
              <a:t>A concentrate of cold and insoluble high-molecular weight plasma proteins.</a:t>
            </a:r>
          </a:p>
          <a:p>
            <a:pPr>
              <a:lnSpc>
                <a:spcPct val="110000"/>
              </a:lnSpc>
            </a:pPr>
            <a:r>
              <a:rPr lang="en-GB" dirty="0"/>
              <a:t>is a supernatant precipitate of FFP and is rich in factor VIII and fibrinogen. It is stored at −30°C with a year shelf life. It is given in low fibrinogen states or factor VIII deficiency.</a:t>
            </a:r>
          </a:p>
          <a:p>
            <a:pPr>
              <a:lnSpc>
                <a:spcPct val="110000"/>
              </a:lnSpc>
            </a:pPr>
            <a:r>
              <a:rPr lang="en-GB" dirty="0"/>
              <a:t>Contain fibrinogen , von </a:t>
            </a:r>
            <a:r>
              <a:rPr lang="en-GB" dirty="0" err="1"/>
              <a:t>willebrand</a:t>
            </a:r>
            <a:r>
              <a:rPr lang="en-GB" dirty="0"/>
              <a:t> factor</a:t>
            </a:r>
            <a:r>
              <a:rPr lang="en-US" dirty="0"/>
              <a:t> , factor VIII , XIII </a:t>
            </a:r>
          </a:p>
          <a:p>
            <a:pPr>
              <a:lnSpc>
                <a:spcPct val="110000"/>
              </a:lnSpc>
            </a:pPr>
            <a:r>
              <a:rPr lang="en-US" u="sng" dirty="0"/>
              <a:t>Indication :</a:t>
            </a:r>
          </a:p>
          <a:p>
            <a:pPr>
              <a:lnSpc>
                <a:spcPct val="110000"/>
              </a:lnSpc>
              <a:buFont typeface="Wingdings" panose="05000000000000000000" pitchFamily="2" charset="2"/>
              <a:buChar char="q"/>
            </a:pPr>
            <a:r>
              <a:rPr lang="en-US" dirty="0"/>
              <a:t>DIC : to replace fibrinogen </a:t>
            </a:r>
          </a:p>
          <a:p>
            <a:pPr>
              <a:lnSpc>
                <a:spcPct val="110000"/>
              </a:lnSpc>
              <a:buFont typeface="Wingdings" panose="05000000000000000000" pitchFamily="2" charset="2"/>
              <a:buChar char="q"/>
            </a:pPr>
            <a:r>
              <a:rPr lang="en-US" dirty="0"/>
              <a:t>Factor VIII deficiency</a:t>
            </a:r>
          </a:p>
          <a:p>
            <a:pPr>
              <a:lnSpc>
                <a:spcPct val="110000"/>
              </a:lnSpc>
              <a:buFont typeface="Wingdings" panose="05000000000000000000" pitchFamily="2" charset="2"/>
              <a:buChar char="q"/>
            </a:pPr>
            <a:r>
              <a:rPr lang="en-US" dirty="0"/>
              <a:t>Hemophilia A</a:t>
            </a:r>
          </a:p>
          <a:p>
            <a:pPr>
              <a:lnSpc>
                <a:spcPct val="110000"/>
              </a:lnSpc>
              <a:buFont typeface="Wingdings" panose="05000000000000000000" pitchFamily="2" charset="2"/>
              <a:buChar char="q"/>
            </a:pPr>
            <a:r>
              <a:rPr lang="en-US" dirty="0"/>
              <a:t>Von Willebrand disease</a:t>
            </a:r>
          </a:p>
          <a:p>
            <a:pPr>
              <a:lnSpc>
                <a:spcPct val="110000"/>
              </a:lnSpc>
            </a:pPr>
            <a:endParaRPr lang="en-GB" sz="1700" dirty="0"/>
          </a:p>
        </p:txBody>
      </p:sp>
    </p:spTree>
    <p:extLst>
      <p:ext uri="{BB962C8B-B14F-4D97-AF65-F5344CB8AC3E}">
        <p14:creationId xmlns:p14="http://schemas.microsoft.com/office/powerpoint/2010/main" val="1155763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US"/>
              <a:t>Prothrombin complex concentrates</a:t>
            </a:r>
          </a:p>
        </p:txBody>
      </p:sp>
      <p:sp>
        <p:nvSpPr>
          <p:cNvPr id="3" name="Content Placeholder 2"/>
          <p:cNvSpPr>
            <a:spLocks noGrp="1"/>
          </p:cNvSpPr>
          <p:nvPr>
            <p:ph idx="1"/>
          </p:nvPr>
        </p:nvSpPr>
        <p:spPr>
          <a:xfrm>
            <a:off x="913795" y="2096064"/>
            <a:ext cx="5016860" cy="3695136"/>
          </a:xfrm>
        </p:spPr>
        <p:txBody>
          <a:bodyPr>
            <a:noAutofit/>
          </a:bodyPr>
          <a:lstStyle/>
          <a:p>
            <a:r>
              <a:rPr lang="en-GB" sz="2400" dirty="0"/>
              <a:t>are highly purified concentrates prepared from pooled plasma. They contain factors II, IX and X. Factor VII may be included or produced separately. It is indicated for the emergency reversal of anticoagulant (warfarin) therapy in uncontrolled haemorrhage</a:t>
            </a:r>
            <a:endParaRPr lang="en-US" sz="2400"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4A7C0872-73C0-4753-BD69-CD173BFE5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416" y="2210935"/>
            <a:ext cx="4826939"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686254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Aqua and green fractal background like floral petal">
            <a:extLst>
              <a:ext uri="{FF2B5EF4-FFF2-40B4-BE49-F238E27FC236}">
                <a16:creationId xmlns:a16="http://schemas.microsoft.com/office/drawing/2014/main" id="{FC3B6F3D-CA0E-1CAB-FE46-0A8A9D97703A}"/>
              </a:ext>
            </a:extLst>
          </p:cNvPr>
          <p:cNvPicPr>
            <a:picLocks noChangeAspect="1"/>
          </p:cNvPicPr>
          <p:nvPr/>
        </p:nvPicPr>
        <p:blipFill rotWithShape="1">
          <a:blip r:embed="rId3">
            <a:alphaModFix amt="35000"/>
            <a:grayscl/>
          </a:blip>
          <a:srcRect t="8747" b="16253"/>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spc="-100"/>
              <a:t>complications</a:t>
            </a:r>
          </a:p>
        </p:txBody>
      </p:sp>
    </p:spTree>
    <p:extLst>
      <p:ext uri="{BB962C8B-B14F-4D97-AF65-F5344CB8AC3E}">
        <p14:creationId xmlns:p14="http://schemas.microsoft.com/office/powerpoint/2010/main" val="135494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2C19681-37CD-4FE6-AFFA-88E7B4E29277}"/>
              </a:ext>
            </a:extLst>
          </p:cNvPr>
          <p:cNvSpPr>
            <a:spLocks noGrp="1"/>
          </p:cNvSpPr>
          <p:nvPr>
            <p:ph type="title"/>
          </p:nvPr>
        </p:nvSpPr>
        <p:spPr>
          <a:xfrm>
            <a:off x="913795" y="609600"/>
            <a:ext cx="10353761" cy="1326321"/>
          </a:xfrm>
        </p:spPr>
        <p:txBody>
          <a:bodyPr>
            <a:normAutofit/>
          </a:bodyPr>
          <a:lstStyle/>
          <a:p>
            <a:r>
              <a:rPr lang="en-US" i="1" u="sng" dirty="0"/>
              <a:t>Incompatibility:</a:t>
            </a:r>
          </a:p>
        </p:txBody>
      </p:sp>
      <p:graphicFrame>
        <p:nvGraphicFramePr>
          <p:cNvPr id="11" name="عنصر نائب للمحتوى 2">
            <a:extLst>
              <a:ext uri="{FF2B5EF4-FFF2-40B4-BE49-F238E27FC236}">
                <a16:creationId xmlns:a16="http://schemas.microsoft.com/office/drawing/2014/main" id="{D069AFED-56F5-3DD5-E1A9-BBC0CEDD54DD}"/>
              </a:ext>
            </a:extLst>
          </p:cNvPr>
          <p:cNvGraphicFramePr>
            <a:graphicFrameLocks noGrp="1"/>
          </p:cNvGraphicFramePr>
          <p:nvPr>
            <p:ph idx="1"/>
            <p:extLst>
              <p:ext uri="{D42A27DB-BD31-4B8C-83A1-F6EECF244321}">
                <p14:modId xmlns:p14="http://schemas.microsoft.com/office/powerpoint/2010/main" val="4079129099"/>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184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DF944-F2FB-4D57-BC78-7A5D862211A1}"/>
              </a:ext>
            </a:extLst>
          </p:cNvPr>
          <p:cNvSpPr>
            <a:spLocks noGrp="1"/>
          </p:cNvSpPr>
          <p:nvPr>
            <p:ph type="title"/>
          </p:nvPr>
        </p:nvSpPr>
        <p:spPr>
          <a:xfrm>
            <a:off x="4927471" y="329514"/>
            <a:ext cx="6340084" cy="1326321"/>
          </a:xfrm>
        </p:spPr>
        <p:txBody>
          <a:bodyPr>
            <a:normAutofit/>
          </a:bodyPr>
          <a:lstStyle/>
          <a:p>
            <a:r>
              <a:rPr lang="en-US" i="1" u="sng" dirty="0"/>
              <a:t>Allergic (anaphylactic):</a:t>
            </a:r>
          </a:p>
        </p:txBody>
      </p:sp>
      <p:pic>
        <p:nvPicPr>
          <p:cNvPr id="5" name="Picture 4" descr="Close-up unopened pill packets">
            <a:extLst>
              <a:ext uri="{FF2B5EF4-FFF2-40B4-BE49-F238E27FC236}">
                <a16:creationId xmlns:a16="http://schemas.microsoft.com/office/drawing/2014/main" id="{34340C07-8A1B-4C5C-AAD9-3197FE192C8F}"/>
              </a:ext>
            </a:extLst>
          </p:cNvPr>
          <p:cNvPicPr>
            <a:picLocks noChangeAspect="1"/>
          </p:cNvPicPr>
          <p:nvPr/>
        </p:nvPicPr>
        <p:blipFill rotWithShape="1">
          <a:blip r:embed="rId3"/>
          <a:srcRect l="30803" r="24751"/>
          <a:stretch/>
        </p:blipFill>
        <p:spPr>
          <a:xfrm>
            <a:off x="20" y="10"/>
            <a:ext cx="4635987" cy="6857990"/>
          </a:xfrm>
          <a:prstGeom prst="rect">
            <a:avLst/>
          </a:prstGeom>
        </p:spPr>
      </p:pic>
      <p:sp>
        <p:nvSpPr>
          <p:cNvPr id="3" name="Content Placeholder 2">
            <a:extLst>
              <a:ext uri="{FF2B5EF4-FFF2-40B4-BE49-F238E27FC236}">
                <a16:creationId xmlns:a16="http://schemas.microsoft.com/office/drawing/2014/main" id="{35133D69-FB77-4F5F-B2D6-96955851B5BD}"/>
              </a:ext>
            </a:extLst>
          </p:cNvPr>
          <p:cNvSpPr>
            <a:spLocks noGrp="1"/>
          </p:cNvSpPr>
          <p:nvPr>
            <p:ph idx="1"/>
          </p:nvPr>
        </p:nvSpPr>
        <p:spPr>
          <a:xfrm>
            <a:off x="4927470" y="1733600"/>
            <a:ext cx="6340085" cy="3695136"/>
          </a:xfrm>
        </p:spPr>
        <p:txBody>
          <a:bodyPr>
            <a:normAutofit fontScale="25000" lnSpcReduction="20000"/>
          </a:bodyPr>
          <a:lstStyle/>
          <a:p>
            <a:r>
              <a:rPr lang="en-US" sz="9600" dirty="0"/>
              <a:t>Type 1 hypersensitivity reaction </a:t>
            </a:r>
          </a:p>
          <a:p>
            <a:r>
              <a:rPr lang="en-US" sz="9600" dirty="0"/>
              <a:t> </a:t>
            </a:r>
            <a:r>
              <a:rPr lang="en-US" sz="9600" dirty="0">
                <a:cs typeface="Arial"/>
              </a:rPr>
              <a:t>occur</a:t>
            </a:r>
            <a:r>
              <a:rPr lang="en-US" sz="9600" spc="25" dirty="0">
                <a:cs typeface="Arial"/>
              </a:rPr>
              <a:t> </a:t>
            </a:r>
            <a:r>
              <a:rPr lang="en-US" sz="9600" spc="-5" dirty="0">
                <a:cs typeface="Arial"/>
              </a:rPr>
              <a:t>when</a:t>
            </a:r>
            <a:r>
              <a:rPr lang="en-US" sz="9600" dirty="0">
                <a:cs typeface="Arial"/>
              </a:rPr>
              <a:t> a </a:t>
            </a:r>
            <a:r>
              <a:rPr lang="en-US" sz="9600" spc="20" dirty="0">
                <a:cs typeface="Arial"/>
              </a:rPr>
              <a:t>soluble</a:t>
            </a:r>
            <a:r>
              <a:rPr lang="en-US" sz="9600" spc="-225" dirty="0">
                <a:cs typeface="Arial"/>
              </a:rPr>
              <a:t> </a:t>
            </a:r>
            <a:r>
              <a:rPr lang="en-US" sz="9600" spc="15" dirty="0">
                <a:cs typeface="Arial"/>
              </a:rPr>
              <a:t>substance</a:t>
            </a:r>
            <a:r>
              <a:rPr lang="en-US" sz="9600" spc="-150" dirty="0">
                <a:cs typeface="Arial"/>
              </a:rPr>
              <a:t> </a:t>
            </a:r>
            <a:r>
              <a:rPr lang="en-US" sz="9600" spc="-15" dirty="0">
                <a:cs typeface="Arial"/>
              </a:rPr>
              <a:t>in</a:t>
            </a:r>
            <a:r>
              <a:rPr lang="en-US" sz="9600" spc="70" dirty="0">
                <a:cs typeface="Arial"/>
              </a:rPr>
              <a:t> </a:t>
            </a:r>
            <a:r>
              <a:rPr lang="en-US" sz="9600" spc="20" dirty="0">
                <a:cs typeface="Arial"/>
              </a:rPr>
              <a:t>the</a:t>
            </a:r>
            <a:r>
              <a:rPr lang="en-US" sz="9600" spc="-75" dirty="0">
                <a:cs typeface="Arial"/>
              </a:rPr>
              <a:t> </a:t>
            </a:r>
            <a:r>
              <a:rPr lang="en-US" sz="9600" spc="10" dirty="0">
                <a:cs typeface="Arial"/>
              </a:rPr>
              <a:t>plasma</a:t>
            </a:r>
            <a:r>
              <a:rPr lang="en-US" sz="9600" spc="-80" dirty="0">
                <a:cs typeface="Arial"/>
              </a:rPr>
              <a:t> </a:t>
            </a:r>
            <a:r>
              <a:rPr lang="en-US" sz="9600" spc="-15" dirty="0">
                <a:cs typeface="Arial"/>
              </a:rPr>
              <a:t>of </a:t>
            </a:r>
            <a:r>
              <a:rPr lang="en-US" sz="9600" spc="-484" dirty="0">
                <a:cs typeface="Arial"/>
              </a:rPr>
              <a:t> </a:t>
            </a:r>
            <a:r>
              <a:rPr lang="en-US" sz="9600" spc="20" dirty="0">
                <a:cs typeface="Arial"/>
              </a:rPr>
              <a:t>the </a:t>
            </a:r>
            <a:r>
              <a:rPr lang="en-US" sz="9600" dirty="0">
                <a:cs typeface="Arial"/>
              </a:rPr>
              <a:t>donated </a:t>
            </a:r>
            <a:r>
              <a:rPr lang="en-US" sz="9600" spc="5" dirty="0">
                <a:cs typeface="Arial"/>
              </a:rPr>
              <a:t>blood </a:t>
            </a:r>
            <a:r>
              <a:rPr lang="en-US" sz="9600" spc="15" dirty="0">
                <a:cs typeface="Arial"/>
              </a:rPr>
              <a:t>product </a:t>
            </a:r>
            <a:r>
              <a:rPr lang="en-US" sz="9600" spc="-10" dirty="0">
                <a:cs typeface="Arial"/>
              </a:rPr>
              <a:t>reacts with </a:t>
            </a:r>
            <a:r>
              <a:rPr lang="en-US" sz="9600" spc="-5" dirty="0">
                <a:cs typeface="Arial"/>
              </a:rPr>
              <a:t>pre-existing </a:t>
            </a:r>
            <a:r>
              <a:rPr lang="en-US" sz="9600" spc="-5" dirty="0" err="1">
                <a:cs typeface="Arial"/>
              </a:rPr>
              <a:t>IgE</a:t>
            </a:r>
            <a:r>
              <a:rPr lang="en-US" sz="9600" spc="-5" dirty="0">
                <a:cs typeface="Arial"/>
              </a:rPr>
              <a:t> </a:t>
            </a:r>
            <a:r>
              <a:rPr lang="en-US" sz="9600" dirty="0">
                <a:cs typeface="Arial"/>
              </a:rPr>
              <a:t> antibodies</a:t>
            </a:r>
            <a:r>
              <a:rPr lang="en-US" sz="9600" spc="-60" dirty="0">
                <a:cs typeface="Arial"/>
              </a:rPr>
              <a:t> </a:t>
            </a:r>
            <a:r>
              <a:rPr lang="en-US" sz="9600" spc="-15" dirty="0">
                <a:cs typeface="Arial"/>
              </a:rPr>
              <a:t>in</a:t>
            </a:r>
            <a:r>
              <a:rPr lang="en-US" sz="9600" spc="-5" dirty="0">
                <a:cs typeface="Arial"/>
              </a:rPr>
              <a:t> </a:t>
            </a:r>
            <a:r>
              <a:rPr lang="en-US" sz="9600" spc="20" dirty="0">
                <a:cs typeface="Arial"/>
              </a:rPr>
              <a:t>the</a:t>
            </a:r>
            <a:r>
              <a:rPr lang="en-US" sz="9600" spc="-80" dirty="0">
                <a:cs typeface="Arial"/>
              </a:rPr>
              <a:t> </a:t>
            </a:r>
            <a:r>
              <a:rPr lang="en-US" sz="9600" spc="-5" dirty="0">
                <a:cs typeface="Arial"/>
              </a:rPr>
              <a:t>recipient</a:t>
            </a:r>
            <a:r>
              <a:rPr lang="en-US" sz="9600" spc="40" dirty="0">
                <a:cs typeface="Arial"/>
              </a:rPr>
              <a:t> </a:t>
            </a:r>
            <a:endParaRPr lang="en-US" sz="9600" dirty="0"/>
          </a:p>
          <a:p>
            <a:r>
              <a:rPr lang="en-US" sz="9600" dirty="0"/>
              <a:t>Symptoms; pruritis , urticaria , respiratory depression </a:t>
            </a:r>
          </a:p>
          <a:p>
            <a:r>
              <a:rPr lang="en-US" sz="9600" dirty="0"/>
              <a:t>Occurs  in 2-3 hours after transfusion</a:t>
            </a:r>
          </a:p>
          <a:p>
            <a:r>
              <a:rPr lang="en-US" sz="9600" dirty="0"/>
              <a:t>Treatment :stop transfusion, intramuscular epinephrine(</a:t>
            </a:r>
            <a:r>
              <a:rPr lang="en-US" sz="9600" b="0" i="0" dirty="0">
                <a:effectLst/>
                <a:latin typeface="Helvetica Neue"/>
              </a:rPr>
              <a:t>vasoconstrictor effects)</a:t>
            </a:r>
            <a:r>
              <a:rPr lang="en-US" sz="9600" dirty="0"/>
              <a:t>, antihistamine, vasopressor(dopamine)</a:t>
            </a:r>
            <a:endParaRPr lang="en-US" dirty="0"/>
          </a:p>
        </p:txBody>
      </p:sp>
      <p:cxnSp>
        <p:nvCxnSpPr>
          <p:cNvPr id="14" name="Straight Connector 13">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11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descr="Test tubes with one test tube in orange with drops">
            <a:extLst>
              <a:ext uri="{FF2B5EF4-FFF2-40B4-BE49-F238E27FC236}">
                <a16:creationId xmlns:a16="http://schemas.microsoft.com/office/drawing/2014/main" id="{7AD9B986-B883-A9AF-7678-9315EF475EDA}"/>
              </a:ext>
            </a:extLst>
          </p:cNvPr>
          <p:cNvPicPr>
            <a:picLocks noChangeAspect="1"/>
          </p:cNvPicPr>
          <p:nvPr/>
        </p:nvPicPr>
        <p:blipFill rotWithShape="1">
          <a:blip r:embed="rId3">
            <a:alphaModFix amt="20000"/>
            <a:grayscl/>
          </a:blip>
          <a:srcRect t="9120" b="8487"/>
          <a:stretch/>
        </p:blipFill>
        <p:spPr>
          <a:xfrm>
            <a:off x="20" y="2030"/>
            <a:ext cx="12191980" cy="6855970"/>
          </a:xfrm>
          <a:prstGeom prst="rect">
            <a:avLst/>
          </a:prstGeom>
        </p:spPr>
      </p:pic>
      <p:sp>
        <p:nvSpPr>
          <p:cNvPr id="10" name="Rectangle 9">
            <a:extLst>
              <a:ext uri="{FF2B5EF4-FFF2-40B4-BE49-F238E27FC236}">
                <a16:creationId xmlns:a16="http://schemas.microsoft.com/office/drawing/2014/main" id="{8303E62F-257C-43A0-BEF7-E0DECD8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25"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913795" y="609600"/>
            <a:ext cx="10353761" cy="132632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400" b="1" u="sng" cap="all" spc="-60" dirty="0">
                <a:effectLst>
                  <a:outerShdw blurRad="50800" dist="63500" dir="2700000" algn="tl" rotWithShape="0">
                    <a:srgbClr val="000000">
                      <a:alpha val="48000"/>
                    </a:srgbClr>
                  </a:outerShdw>
                </a:effectLst>
                <a:latin typeface="+mj-lt"/>
                <a:ea typeface="+mj-ea"/>
                <a:cs typeface="+mj-cs"/>
              </a:rPr>
              <a:t>Febrile</a:t>
            </a:r>
          </a:p>
          <a:p>
            <a:pPr algn="ctr" defTabSz="914400">
              <a:lnSpc>
                <a:spcPct val="90000"/>
              </a:lnSpc>
              <a:spcBef>
                <a:spcPct val="0"/>
              </a:spcBef>
              <a:spcAft>
                <a:spcPts val="600"/>
              </a:spcAft>
            </a:pPr>
            <a:r>
              <a:rPr lang="en-US" sz="3400" b="1" u="sng" cap="all" spc="-60" dirty="0">
                <a:effectLst>
                  <a:outerShdw blurRad="50800" dist="63500" dir="2700000" algn="tl" rotWithShape="0">
                    <a:srgbClr val="000000">
                      <a:alpha val="48000"/>
                    </a:srgbClr>
                  </a:outerShdw>
                </a:effectLst>
                <a:latin typeface="+mj-lt"/>
                <a:ea typeface="+mj-ea"/>
                <a:cs typeface="+mj-cs"/>
              </a:rPr>
              <a:t>non-hemolytic reaction:</a:t>
            </a:r>
          </a:p>
        </p:txBody>
      </p:sp>
      <p:sp>
        <p:nvSpPr>
          <p:cNvPr id="3" name="عنصر نائب للمحتوى 2">
            <a:extLst>
              <a:ext uri="{FF2B5EF4-FFF2-40B4-BE49-F238E27FC236}">
                <a16:creationId xmlns:a16="http://schemas.microsoft.com/office/drawing/2014/main" id="{7661A294-0724-4D54-8D90-F4D34E0594D3}"/>
              </a:ext>
            </a:extLst>
          </p:cNvPr>
          <p:cNvSpPr>
            <a:spLocks noGrp="1"/>
          </p:cNvSpPr>
          <p:nvPr>
            <p:ph idx="1"/>
          </p:nvPr>
        </p:nvSpPr>
        <p:spPr>
          <a:xfrm>
            <a:off x="913794" y="1935921"/>
            <a:ext cx="10353762" cy="3695136"/>
          </a:xfrm>
        </p:spPr>
        <p:txBody>
          <a:bodyPr vert="horz" lIns="91440" tIns="45720" rIns="91440" bIns="45720" rtlCol="0">
            <a:normAutofit fontScale="55000" lnSpcReduction="20000"/>
          </a:bodyPr>
          <a:lstStyle/>
          <a:p>
            <a:endParaRPr lang="en-US" dirty="0"/>
          </a:p>
          <a:p>
            <a:endParaRPr lang="en-US" dirty="0"/>
          </a:p>
          <a:p>
            <a:r>
              <a:rPr lang="en-US" sz="4000" spc="-25" dirty="0">
                <a:latin typeface="Rockwell" panose="02060603020205020403" pitchFamily="18" charset="0"/>
                <a:cs typeface="Arial"/>
              </a:rPr>
              <a:t>T</a:t>
            </a:r>
            <a:r>
              <a:rPr lang="en-US" sz="4400" spc="-25" dirty="0">
                <a:latin typeface="Rockwell" panose="02060603020205020403" pitchFamily="18" charset="0"/>
                <a:cs typeface="Arial"/>
              </a:rPr>
              <a:t>he</a:t>
            </a:r>
            <a:r>
              <a:rPr lang="en-US" sz="4400" spc="60" dirty="0">
                <a:latin typeface="Rockwell" panose="02060603020205020403" pitchFamily="18" charset="0"/>
                <a:cs typeface="Arial"/>
              </a:rPr>
              <a:t> </a:t>
            </a:r>
            <a:r>
              <a:rPr lang="en-US" sz="4400" dirty="0">
                <a:latin typeface="Rockwell" panose="02060603020205020403" pitchFamily="18" charset="0"/>
                <a:cs typeface="Arial"/>
              </a:rPr>
              <a:t>most</a:t>
            </a:r>
            <a:r>
              <a:rPr lang="en-US" sz="4400" spc="-55" dirty="0">
                <a:latin typeface="Rockwell" panose="02060603020205020403" pitchFamily="18" charset="0"/>
                <a:cs typeface="Arial"/>
              </a:rPr>
              <a:t> </a:t>
            </a:r>
            <a:r>
              <a:rPr lang="en-US" sz="4400" spc="-5" dirty="0">
                <a:latin typeface="Rockwell" panose="02060603020205020403" pitchFamily="18" charset="0"/>
                <a:cs typeface="Arial"/>
              </a:rPr>
              <a:t>common</a:t>
            </a:r>
            <a:r>
              <a:rPr lang="en-US" sz="4400" spc="60" dirty="0">
                <a:latin typeface="Rockwell" panose="02060603020205020403" pitchFamily="18" charset="0"/>
                <a:cs typeface="Arial"/>
              </a:rPr>
              <a:t> </a:t>
            </a:r>
            <a:r>
              <a:rPr lang="en-US" sz="4400" spc="15" dirty="0">
                <a:latin typeface="Rockwell" panose="02060603020205020403" pitchFamily="18" charset="0"/>
                <a:cs typeface="Arial"/>
              </a:rPr>
              <a:t>of</a:t>
            </a:r>
            <a:r>
              <a:rPr lang="en-US" sz="4400" spc="-55" dirty="0">
                <a:latin typeface="Rockwell" panose="02060603020205020403" pitchFamily="18" charset="0"/>
                <a:cs typeface="Arial"/>
              </a:rPr>
              <a:t> </a:t>
            </a:r>
            <a:r>
              <a:rPr lang="en-US" sz="4400" spc="-20" dirty="0">
                <a:latin typeface="Rockwell" panose="02060603020205020403" pitchFamily="18" charset="0"/>
                <a:cs typeface="Arial"/>
              </a:rPr>
              <a:t>all</a:t>
            </a:r>
            <a:r>
              <a:rPr lang="en-US" sz="4400" spc="40" dirty="0">
                <a:latin typeface="Rockwell" panose="02060603020205020403" pitchFamily="18" charset="0"/>
                <a:cs typeface="Arial"/>
              </a:rPr>
              <a:t> </a:t>
            </a:r>
            <a:r>
              <a:rPr lang="en-US" sz="4400" spc="5" dirty="0">
                <a:latin typeface="Rockwell" panose="02060603020205020403" pitchFamily="18" charset="0"/>
                <a:cs typeface="Arial"/>
              </a:rPr>
              <a:t>transfusion</a:t>
            </a:r>
            <a:r>
              <a:rPr lang="en-US" sz="4400" spc="-85" dirty="0">
                <a:latin typeface="Rockwell" panose="02060603020205020403" pitchFamily="18" charset="0"/>
                <a:cs typeface="Arial"/>
              </a:rPr>
              <a:t> </a:t>
            </a:r>
            <a:r>
              <a:rPr lang="en-US" sz="4400" spc="10" dirty="0">
                <a:latin typeface="Rockwell" panose="02060603020205020403" pitchFamily="18" charset="0"/>
                <a:cs typeface="Arial"/>
              </a:rPr>
              <a:t>reactions .</a:t>
            </a:r>
          </a:p>
          <a:p>
            <a:r>
              <a:rPr lang="en-US" sz="4500" dirty="0"/>
              <a:t>Type 2 hypersensitivity reaction due to sensitization of the recipient to the donor’s white cells, platelets, or plasma proteins </a:t>
            </a:r>
          </a:p>
          <a:p>
            <a:r>
              <a:rPr lang="en-US" sz="4500" dirty="0"/>
              <a:t>Symptoms; fever, chills, headache, flushing </a:t>
            </a:r>
          </a:p>
          <a:p>
            <a:r>
              <a:rPr lang="en-US" sz="4500" dirty="0"/>
              <a:t>Occurs in 1-6 hour</a:t>
            </a:r>
          </a:p>
          <a:p>
            <a:r>
              <a:rPr lang="en-US" sz="4500" dirty="0"/>
              <a:t>Treatment : stop the transfusion , acetaminophen for the fever </a:t>
            </a:r>
          </a:p>
        </p:txBody>
      </p:sp>
    </p:spTree>
    <p:extLst>
      <p:ext uri="{BB962C8B-B14F-4D97-AF65-F5344CB8AC3E}">
        <p14:creationId xmlns:p14="http://schemas.microsoft.com/office/powerpoint/2010/main" val="329403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2E09-650B-48E6-A20B-7E94A8F7F6B2}"/>
              </a:ext>
            </a:extLst>
          </p:cNvPr>
          <p:cNvSpPr>
            <a:spLocks noGrp="1"/>
          </p:cNvSpPr>
          <p:nvPr>
            <p:ph type="title"/>
          </p:nvPr>
        </p:nvSpPr>
        <p:spPr>
          <a:xfrm>
            <a:off x="4927472" y="609600"/>
            <a:ext cx="6340084" cy="1326321"/>
          </a:xfrm>
        </p:spPr>
        <p:txBody>
          <a:bodyPr>
            <a:normAutofit/>
          </a:bodyPr>
          <a:lstStyle/>
          <a:p>
            <a:r>
              <a:rPr lang="en-US" i="1" u="sng" dirty="0"/>
              <a:t>Hemolytic reaction:</a:t>
            </a:r>
          </a:p>
        </p:txBody>
      </p:sp>
      <p:pic>
        <p:nvPicPr>
          <p:cNvPr id="5" name="Picture 4" descr="Test tubes with one test tube in orange with drops">
            <a:extLst>
              <a:ext uri="{FF2B5EF4-FFF2-40B4-BE49-F238E27FC236}">
                <a16:creationId xmlns:a16="http://schemas.microsoft.com/office/drawing/2014/main" id="{38F23DDE-28C0-762A-3B3E-0C407A5E9B79}"/>
              </a:ext>
            </a:extLst>
          </p:cNvPr>
          <p:cNvPicPr>
            <a:picLocks noChangeAspect="1"/>
          </p:cNvPicPr>
          <p:nvPr/>
        </p:nvPicPr>
        <p:blipFill rotWithShape="1">
          <a:blip r:embed="rId3"/>
          <a:srcRect l="35483" r="18381" b="1"/>
          <a:stretch/>
        </p:blipFill>
        <p:spPr>
          <a:xfrm>
            <a:off x="20" y="10"/>
            <a:ext cx="4562549" cy="6857990"/>
          </a:xfrm>
          <a:prstGeom prst="rect">
            <a:avLst/>
          </a:prstGeom>
        </p:spPr>
      </p:pic>
      <p:graphicFrame>
        <p:nvGraphicFramePr>
          <p:cNvPr id="11" name="Content Placeholder 2">
            <a:extLst>
              <a:ext uri="{FF2B5EF4-FFF2-40B4-BE49-F238E27FC236}">
                <a16:creationId xmlns:a16="http://schemas.microsoft.com/office/drawing/2014/main" id="{A23916A2-95A0-92A6-565C-0467669C9627}"/>
              </a:ext>
            </a:extLst>
          </p:cNvPr>
          <p:cNvGraphicFramePr>
            <a:graphicFrameLocks noGrp="1"/>
          </p:cNvGraphicFramePr>
          <p:nvPr>
            <p:ph idx="1"/>
            <p:extLst>
              <p:ext uri="{D42A27DB-BD31-4B8C-83A1-F6EECF244321}">
                <p14:modId xmlns:p14="http://schemas.microsoft.com/office/powerpoint/2010/main" val="1909759770"/>
              </p:ext>
            </p:extLst>
          </p:nvPr>
        </p:nvGraphicFramePr>
        <p:xfrm>
          <a:off x="4927471" y="2096064"/>
          <a:ext cx="6340085"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6" name="Straight Connector 15">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556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extBox 3"/>
          <p:cNvSpPr txBox="1"/>
          <p:nvPr/>
        </p:nvSpPr>
        <p:spPr>
          <a:xfrm>
            <a:off x="827454" y="329514"/>
            <a:ext cx="10353761" cy="132632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400" b="1" u="sng" cap="all" dirty="0">
                <a:effectLst>
                  <a:outerShdw blurRad="50800" dist="63500" dir="2700000" algn="tl" rotWithShape="0">
                    <a:srgbClr val="000000">
                      <a:alpha val="48000"/>
                    </a:srgbClr>
                  </a:outerShdw>
                </a:effectLst>
                <a:latin typeface="+mj-lt"/>
                <a:ea typeface="+mj-ea"/>
                <a:cs typeface="+mj-cs"/>
              </a:rPr>
              <a:t>Transfusion-Related Acute Lung Injury (TRALI): </a:t>
            </a:r>
            <a:endParaRPr lang="en-US" sz="3400" b="1" u="sng" cap="all" spc="-60" dirty="0">
              <a:effectLst>
                <a:outerShdw blurRad="50800" dist="63500" dir="2700000" algn="tl" rotWithShape="0">
                  <a:srgbClr val="000000">
                    <a:alpha val="48000"/>
                  </a:srgbClr>
                </a:outerShdw>
              </a:effectLst>
              <a:latin typeface="+mj-lt"/>
              <a:ea typeface="+mj-ea"/>
              <a:cs typeface="+mj-cs"/>
            </a:endParaRPr>
          </a:p>
        </p:txBody>
      </p:sp>
      <p:sp>
        <p:nvSpPr>
          <p:cNvPr id="3" name="عنصر نائب للمحتوى 2">
            <a:extLst>
              <a:ext uri="{FF2B5EF4-FFF2-40B4-BE49-F238E27FC236}">
                <a16:creationId xmlns:a16="http://schemas.microsoft.com/office/drawing/2014/main" id="{F82C8CAE-793A-4C8B-9119-6EF700FE9D26}"/>
              </a:ext>
            </a:extLst>
          </p:cNvPr>
          <p:cNvSpPr>
            <a:spLocks noGrp="1"/>
          </p:cNvSpPr>
          <p:nvPr>
            <p:ph idx="1"/>
          </p:nvPr>
        </p:nvSpPr>
        <p:spPr>
          <a:xfrm>
            <a:off x="543942" y="1276632"/>
            <a:ext cx="6573549" cy="3695136"/>
          </a:xfrm>
        </p:spPr>
        <p:txBody>
          <a:bodyPr vert="horz" lIns="91440" tIns="45720" rIns="91440" bIns="45720" rtlCol="0">
            <a:normAutofit fontScale="25000" lnSpcReduction="20000"/>
          </a:bodyPr>
          <a:lstStyle/>
          <a:p>
            <a:pPr marL="0" indent="0">
              <a:lnSpc>
                <a:spcPct val="110000"/>
              </a:lnSpc>
              <a:buNone/>
            </a:pPr>
            <a:r>
              <a:rPr lang="en-US" sz="11200" dirty="0"/>
              <a:t> </a:t>
            </a:r>
          </a:p>
          <a:p>
            <a:pPr>
              <a:lnSpc>
                <a:spcPct val="110000"/>
              </a:lnSpc>
            </a:pPr>
            <a:r>
              <a:rPr lang="en-US" sz="9600" dirty="0"/>
              <a:t>Number one cause of death among transfusion </a:t>
            </a:r>
            <a:r>
              <a:rPr lang="en-US" sz="9600" dirty="0" err="1"/>
              <a:t>reactios</a:t>
            </a:r>
            <a:endParaRPr lang="en-US" sz="9600" dirty="0"/>
          </a:p>
          <a:p>
            <a:pPr>
              <a:lnSpc>
                <a:spcPct val="110000"/>
              </a:lnSpc>
            </a:pPr>
            <a:r>
              <a:rPr lang="en-US" sz="9600" dirty="0"/>
              <a:t>Donor </a:t>
            </a:r>
            <a:r>
              <a:rPr lang="en-US" sz="9600" dirty="0" err="1"/>
              <a:t>antileukocytes</a:t>
            </a:r>
            <a:r>
              <a:rPr lang="en-US" sz="9600" dirty="0"/>
              <a:t> antibodies vs recipient endothelial cells</a:t>
            </a:r>
          </a:p>
          <a:p>
            <a:pPr>
              <a:lnSpc>
                <a:spcPct val="110000"/>
              </a:lnSpc>
            </a:pPr>
            <a:r>
              <a:rPr lang="en-US" sz="9600" dirty="0"/>
              <a:t>The antibodies activate the leukocytes, which bind to the endothelium in the lungs, causing endothelial injury and edema</a:t>
            </a:r>
          </a:p>
          <a:p>
            <a:pPr>
              <a:lnSpc>
                <a:spcPct val="110000"/>
              </a:lnSpc>
            </a:pPr>
            <a:r>
              <a:rPr lang="en-US" sz="9600" dirty="0"/>
              <a:t> Symptoms : respiratory collapse, acute hypoxia , noncardiac pulmonary edema</a:t>
            </a:r>
          </a:p>
          <a:p>
            <a:pPr>
              <a:lnSpc>
                <a:spcPct val="110000"/>
              </a:lnSpc>
            </a:pPr>
            <a:r>
              <a:rPr lang="en-US" sz="9600" dirty="0"/>
              <a:t>Occurs within 6 hours of transfusion of any blood component</a:t>
            </a:r>
          </a:p>
          <a:p>
            <a:pPr>
              <a:lnSpc>
                <a:spcPct val="110000"/>
              </a:lnSpc>
            </a:pPr>
            <a:r>
              <a:rPr lang="en-US" sz="9600" dirty="0"/>
              <a:t>Treatment;  stop the transfusion, mechanical ventilation</a:t>
            </a:r>
          </a:p>
        </p:txBody>
      </p:sp>
      <p:pic>
        <p:nvPicPr>
          <p:cNvPr id="8" name="Graphic 7" descr="Heart">
            <a:extLst>
              <a:ext uri="{FF2B5EF4-FFF2-40B4-BE49-F238E27FC236}">
                <a16:creationId xmlns:a16="http://schemas.microsoft.com/office/drawing/2014/main" id="{B9A8238D-75D3-B280-998D-D7DE49C560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803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479997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1BCDEB-064A-4019-BFFE-EED432DB7A9F}"/>
              </a:ext>
            </a:extLst>
          </p:cNvPr>
          <p:cNvSpPr>
            <a:spLocks noGrp="1"/>
          </p:cNvSpPr>
          <p:nvPr>
            <p:ph type="title"/>
          </p:nvPr>
        </p:nvSpPr>
        <p:spPr>
          <a:xfrm>
            <a:off x="752475" y="609600"/>
            <a:ext cx="3643150" cy="5603310"/>
          </a:xfrm>
        </p:spPr>
        <p:txBody>
          <a:bodyPr>
            <a:normAutofit/>
          </a:bodyPr>
          <a:lstStyle/>
          <a:p>
            <a:r>
              <a:rPr lang="en-US" i="1" u="sng" dirty="0"/>
              <a:t>Transfusion-associated circulatory overload (TACO) :</a:t>
            </a:r>
          </a:p>
        </p:txBody>
      </p:sp>
      <p:graphicFrame>
        <p:nvGraphicFramePr>
          <p:cNvPr id="5" name="عنصر نائب للمحتوى 2">
            <a:extLst>
              <a:ext uri="{FF2B5EF4-FFF2-40B4-BE49-F238E27FC236}">
                <a16:creationId xmlns:a16="http://schemas.microsoft.com/office/drawing/2014/main" id="{43DF2588-E13C-DDFC-3565-6A3CCAFD28B5}"/>
              </a:ext>
            </a:extLst>
          </p:cNvPr>
          <p:cNvGraphicFramePr>
            <a:graphicFrameLocks noGrp="1"/>
          </p:cNvGraphicFramePr>
          <p:nvPr>
            <p:ph idx="1"/>
            <p:extLst>
              <p:ext uri="{D42A27DB-BD31-4B8C-83A1-F6EECF244321}">
                <p14:modId xmlns:p14="http://schemas.microsoft.com/office/powerpoint/2010/main" val="2710724367"/>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9142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751B6A-63A7-4D1D-8336-7E46CFDF86B4}"/>
              </a:ext>
            </a:extLst>
          </p:cNvPr>
          <p:cNvSpPr>
            <a:spLocks noGrp="1"/>
          </p:cNvSpPr>
          <p:nvPr>
            <p:ph type="title"/>
          </p:nvPr>
        </p:nvSpPr>
        <p:spPr>
          <a:xfrm>
            <a:off x="827454" y="280086"/>
            <a:ext cx="10353761" cy="1326321"/>
          </a:xfrm>
        </p:spPr>
        <p:txBody>
          <a:bodyPr>
            <a:normAutofit/>
          </a:bodyPr>
          <a:lstStyle/>
          <a:p>
            <a:r>
              <a:rPr lang="en-US" i="1" u="sng" dirty="0"/>
              <a:t>Infections :</a:t>
            </a:r>
          </a:p>
        </p:txBody>
      </p:sp>
      <p:sp>
        <p:nvSpPr>
          <p:cNvPr id="3" name="عنصر نائب للمحتوى 2">
            <a:extLst>
              <a:ext uri="{FF2B5EF4-FFF2-40B4-BE49-F238E27FC236}">
                <a16:creationId xmlns:a16="http://schemas.microsoft.com/office/drawing/2014/main" id="{DA912926-F4B1-48A5-9424-A0D7F24D64B4}"/>
              </a:ext>
            </a:extLst>
          </p:cNvPr>
          <p:cNvSpPr>
            <a:spLocks noGrp="1"/>
          </p:cNvSpPr>
          <p:nvPr>
            <p:ph idx="1"/>
          </p:nvPr>
        </p:nvSpPr>
        <p:spPr>
          <a:xfrm>
            <a:off x="602711" y="1690711"/>
            <a:ext cx="6352824" cy="3695136"/>
          </a:xfrm>
        </p:spPr>
        <p:txBody>
          <a:bodyPr>
            <a:noAutofit/>
          </a:bodyPr>
          <a:lstStyle/>
          <a:p>
            <a:pPr>
              <a:lnSpc>
                <a:spcPct val="110000"/>
              </a:lnSpc>
            </a:pPr>
            <a:r>
              <a:rPr lang="en-US" dirty="0"/>
              <a:t>All donated blood is extensively screened for transfusion-transmitted infections; as a result, the risk of acquiring infection is extremely low</a:t>
            </a:r>
          </a:p>
          <a:p>
            <a:pPr>
              <a:lnSpc>
                <a:spcPct val="110000"/>
              </a:lnSpc>
            </a:pPr>
            <a:r>
              <a:rPr lang="en-US" dirty="0"/>
              <a:t>Each unit of blood administered in the United States is screened for a number of infections, including HIV, hepatitis B and C viruses, human T-cell leukemia virus, West Nile virus, Zika virus, Trypanosoma </a:t>
            </a:r>
            <a:r>
              <a:rPr lang="en-US" dirty="0" err="1"/>
              <a:t>cruzi</a:t>
            </a:r>
            <a:r>
              <a:rPr lang="en-US" dirty="0"/>
              <a:t>, and Treponema pallidum.</a:t>
            </a:r>
          </a:p>
          <a:p>
            <a:pPr>
              <a:lnSpc>
                <a:spcPct val="110000"/>
              </a:lnSpc>
            </a:pPr>
            <a:r>
              <a:rPr lang="en-US" dirty="0"/>
              <a:t>The risk of bacterial contamination of blood products is much greater than the risk of viral transmission.</a:t>
            </a:r>
          </a:p>
          <a:p>
            <a:pPr>
              <a:lnSpc>
                <a:spcPct val="110000"/>
              </a:lnSpc>
            </a:pPr>
            <a:r>
              <a:rPr lang="en-US" dirty="0"/>
              <a:t>Signs , symptoms: Temperature elevation, hypotension, or other signs of sepsis </a:t>
            </a:r>
          </a:p>
        </p:txBody>
      </p:sp>
      <p:pic>
        <p:nvPicPr>
          <p:cNvPr id="7" name="Graphic 6" descr="Error">
            <a:extLst>
              <a:ext uri="{FF2B5EF4-FFF2-40B4-BE49-F238E27FC236}">
                <a16:creationId xmlns:a16="http://schemas.microsoft.com/office/drawing/2014/main" id="{C65814BB-8335-23CA-B3F9-5E94DDA112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803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386827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Table&#10;&#10;Description automatically generated">
            <a:extLst>
              <a:ext uri="{FF2B5EF4-FFF2-40B4-BE49-F238E27FC236}">
                <a16:creationId xmlns:a16="http://schemas.microsoft.com/office/drawing/2014/main" id="{B24204C9-34C8-453F-801C-73404069EE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1427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7" name="Picture 6" descr="Many question marks on black background">
            <a:extLst>
              <a:ext uri="{FF2B5EF4-FFF2-40B4-BE49-F238E27FC236}">
                <a16:creationId xmlns:a16="http://schemas.microsoft.com/office/drawing/2014/main" id="{82B52609-1D5E-4530-96ED-BD3424B7A0C4}"/>
              </a:ext>
            </a:extLst>
          </p:cNvPr>
          <p:cNvPicPr>
            <a:picLocks noChangeAspect="1"/>
          </p:cNvPicPr>
          <p:nvPr/>
        </p:nvPicPr>
        <p:blipFill rotWithShape="1">
          <a:blip r:embed="rId3"/>
          <a:srcRect t="7814"/>
          <a:stretch/>
        </p:blipFill>
        <p:spPr>
          <a:xfrm>
            <a:off x="20" y="2030"/>
            <a:ext cx="12191980" cy="6855970"/>
          </a:xfrm>
          <a:prstGeom prst="rect">
            <a:avLst/>
          </a:prstGeom>
        </p:spPr>
      </p:pic>
      <p:sp>
        <p:nvSpPr>
          <p:cNvPr id="12" name="Rectangle 11">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FD72A-D8AF-459C-83D3-A96AD4D8CAA1}"/>
              </a:ext>
            </a:extLst>
          </p:cNvPr>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spc="-100"/>
              <a:t>Thank you</a:t>
            </a:r>
          </a:p>
        </p:txBody>
      </p:sp>
    </p:spTree>
    <p:extLst>
      <p:ext uri="{BB962C8B-B14F-4D97-AF65-F5344CB8AC3E}">
        <p14:creationId xmlns:p14="http://schemas.microsoft.com/office/powerpoint/2010/main" val="14965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8392" y="733425"/>
            <a:ext cx="3583953" cy="3500246"/>
          </a:xfrm>
        </p:spPr>
        <p:txBody>
          <a:bodyPr vert="horz" lIns="91440" tIns="45720" rIns="91440" bIns="45720" rtlCol="0" anchor="b">
            <a:normAutofit/>
          </a:bodyPr>
          <a:lstStyle/>
          <a:p>
            <a:pPr algn="l"/>
            <a:r>
              <a:rPr lang="en-US" sz="3000" dirty="0"/>
              <a:t>A  normal healthy non-smoker adult male has about 4–6 </a:t>
            </a:r>
            <a:r>
              <a:rPr lang="en-US" sz="3000" dirty="0" err="1"/>
              <a:t>litres</a:t>
            </a:r>
            <a:r>
              <a:rPr lang="en-US" sz="3000" dirty="0"/>
              <a:t> of blood ,      consists of :</a:t>
            </a:r>
          </a:p>
        </p:txBody>
      </p:sp>
      <p:sp>
        <p:nvSpPr>
          <p:cNvPr id="24" name="Rectangle 23">
            <a:extLst>
              <a:ext uri="{FF2B5EF4-FFF2-40B4-BE49-F238E27FC236}">
                <a16:creationId xmlns:a16="http://schemas.microsoft.com/office/drawing/2014/main" id="{0A760627-7F98-49F3-99E6-ED04C739B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1F88FD4-9011-4A6F-AB39-4DE7E445F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ChangeAspect="1"/>
          </p:cNvPicPr>
          <p:nvPr/>
        </p:nvPicPr>
        <p:blipFill>
          <a:blip r:embed="rId3"/>
          <a:stretch>
            <a:fillRect/>
          </a:stretch>
        </p:blipFill>
        <p:spPr>
          <a:xfrm>
            <a:off x="817654" y="799816"/>
            <a:ext cx="6565717" cy="5258367"/>
          </a:xfrm>
          <a:prstGeom prst="rect">
            <a:avLst/>
          </a:prstGeom>
        </p:spPr>
      </p:pic>
    </p:spTree>
    <p:extLst>
      <p:ext uri="{BB962C8B-B14F-4D97-AF65-F5344CB8AC3E}">
        <p14:creationId xmlns:p14="http://schemas.microsoft.com/office/powerpoint/2010/main" val="261565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3CA9-1A5C-467D-9C1F-6611BAE6EA1C}"/>
              </a:ext>
            </a:extLst>
          </p:cNvPr>
          <p:cNvSpPr>
            <a:spLocks noGrp="1"/>
          </p:cNvSpPr>
          <p:nvPr>
            <p:ph type="title"/>
          </p:nvPr>
        </p:nvSpPr>
        <p:spPr>
          <a:xfrm>
            <a:off x="4927472" y="609600"/>
            <a:ext cx="6340084" cy="1326321"/>
          </a:xfrm>
        </p:spPr>
        <p:txBody>
          <a:bodyPr>
            <a:normAutofit/>
          </a:bodyPr>
          <a:lstStyle/>
          <a:p>
            <a:r>
              <a:rPr lang="en-US" dirty="0"/>
              <a:t>Blood Transfusion</a:t>
            </a:r>
          </a:p>
        </p:txBody>
      </p:sp>
      <p:pic>
        <p:nvPicPr>
          <p:cNvPr id="12" name="Picture 11" descr="Test tubes with samples on a test tube rack">
            <a:extLst>
              <a:ext uri="{FF2B5EF4-FFF2-40B4-BE49-F238E27FC236}">
                <a16:creationId xmlns:a16="http://schemas.microsoft.com/office/drawing/2014/main" id="{59AAC455-C7DF-D242-2B87-7B4EB0EEC7A0}"/>
              </a:ext>
            </a:extLst>
          </p:cNvPr>
          <p:cNvPicPr>
            <a:picLocks noChangeAspect="1"/>
          </p:cNvPicPr>
          <p:nvPr/>
        </p:nvPicPr>
        <p:blipFill rotWithShape="1">
          <a:blip r:embed="rId3"/>
          <a:srcRect l="30670" r="24206" b="-1"/>
          <a:stretch/>
        </p:blipFill>
        <p:spPr>
          <a:xfrm>
            <a:off x="20" y="10"/>
            <a:ext cx="4635987" cy="6857990"/>
          </a:xfrm>
          <a:prstGeom prst="rect">
            <a:avLst/>
          </a:prstGeom>
        </p:spPr>
      </p:pic>
      <p:sp>
        <p:nvSpPr>
          <p:cNvPr id="4" name="Content Placeholder 2">
            <a:extLst>
              <a:ext uri="{FF2B5EF4-FFF2-40B4-BE49-F238E27FC236}">
                <a16:creationId xmlns:a16="http://schemas.microsoft.com/office/drawing/2014/main" id="{6B9BF6EE-CF1B-4980-A9E8-0A0B22C7CB5E}"/>
              </a:ext>
            </a:extLst>
          </p:cNvPr>
          <p:cNvSpPr>
            <a:spLocks noGrp="1"/>
          </p:cNvSpPr>
          <p:nvPr>
            <p:ph idx="1"/>
          </p:nvPr>
        </p:nvSpPr>
        <p:spPr>
          <a:xfrm>
            <a:off x="4927471" y="2096064"/>
            <a:ext cx="6340085" cy="3695136"/>
          </a:xfrm>
        </p:spPr>
        <p:txBody>
          <a:bodyPr>
            <a:normAutofit/>
          </a:bodyPr>
          <a:lstStyle/>
          <a:p>
            <a:r>
              <a:rPr lang="en-GB" sz="1900"/>
              <a:t>The process of transferring blood or blood products from one person to the circulatory system of an-other.</a:t>
            </a:r>
          </a:p>
          <a:p>
            <a:r>
              <a:rPr lang="en-GB" sz="1900"/>
              <a:t>Types of transfusion :</a:t>
            </a:r>
          </a:p>
          <a:p>
            <a:pPr>
              <a:buFont typeface="Wingdings" panose="05000000000000000000" pitchFamily="2" charset="2"/>
              <a:buChar char="q"/>
            </a:pPr>
            <a:r>
              <a:rPr lang="en-GB" sz="1900"/>
              <a:t>Homologous transfusions</a:t>
            </a:r>
            <a:r>
              <a:rPr lang="en-US" sz="1900"/>
              <a:t> :from an anonymous donor</a:t>
            </a:r>
          </a:p>
          <a:p>
            <a:pPr>
              <a:buFont typeface="Wingdings" panose="05000000000000000000" pitchFamily="2" charset="2"/>
              <a:buChar char="q"/>
            </a:pPr>
            <a:r>
              <a:rPr lang="en-US" sz="1900"/>
              <a:t>Autologous transfusion:</a:t>
            </a:r>
            <a:r>
              <a:rPr lang="en-GB" sz="1900"/>
              <a:t>for patients undergoing elective surgery to predonate their own blood up to 3 weeks before surgery for retransfusion during the operation</a:t>
            </a:r>
          </a:p>
        </p:txBody>
      </p:sp>
      <p:cxnSp>
        <p:nvCxnSpPr>
          <p:cNvPr id="13" name="Straight Connector 12">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93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D949F-9A90-494E-8CA9-68CC221CEFF7}"/>
              </a:ext>
            </a:extLst>
          </p:cNvPr>
          <p:cNvSpPr>
            <a:spLocks noGrp="1"/>
          </p:cNvSpPr>
          <p:nvPr>
            <p:ph type="title"/>
          </p:nvPr>
        </p:nvSpPr>
        <p:spPr>
          <a:xfrm>
            <a:off x="752475" y="609600"/>
            <a:ext cx="3643150" cy="5603310"/>
          </a:xfrm>
        </p:spPr>
        <p:txBody>
          <a:bodyPr>
            <a:normAutofit/>
          </a:bodyPr>
          <a:lstStyle/>
          <a:p>
            <a:r>
              <a:rPr lang="en-US" b="1" dirty="0"/>
              <a:t>What are the different blood groups?</a:t>
            </a:r>
            <a:endParaRPr lang="en-US" dirty="0"/>
          </a:p>
        </p:txBody>
      </p:sp>
      <p:sp>
        <p:nvSpPr>
          <p:cNvPr id="3" name="Content Placeholder 2">
            <a:extLst>
              <a:ext uri="{FF2B5EF4-FFF2-40B4-BE49-F238E27FC236}">
                <a16:creationId xmlns:a16="http://schemas.microsoft.com/office/drawing/2014/main" id="{190E09A9-DED7-40C4-8274-18EDC12FEFCA}"/>
              </a:ext>
            </a:extLst>
          </p:cNvPr>
          <p:cNvSpPr>
            <a:spLocks/>
          </p:cNvSpPr>
          <p:nvPr/>
        </p:nvSpPr>
        <p:spPr>
          <a:xfrm>
            <a:off x="5127625" y="993579"/>
            <a:ext cx="5924549" cy="2840191"/>
          </a:xfrm>
          <a:prstGeom prst="rect">
            <a:avLst/>
          </a:prstGeom>
        </p:spPr>
        <p:txBody>
          <a:bodyPr anchor="t">
            <a:normAutofit/>
          </a:bodyPr>
          <a:lstStyle/>
          <a:p>
            <a:pPr defTabSz="274320">
              <a:spcAft>
                <a:spcPts val="600"/>
              </a:spcAft>
            </a:pPr>
            <a:r>
              <a:rPr lang="en-US" sz="2000" kern="1200" dirty="0">
                <a:solidFill>
                  <a:schemeClr val="tx1"/>
                </a:solidFill>
                <a:latin typeface="+mn-lt"/>
                <a:ea typeface="+mn-ea"/>
                <a:cs typeface="+mn-cs"/>
              </a:rPr>
              <a:t>The differences in human blood are due to the presence or absence of certain protein molecules called </a:t>
            </a:r>
            <a:r>
              <a:rPr lang="en-US" sz="2000" u="sng" kern="1200" dirty="0">
                <a:solidFill>
                  <a:schemeClr val="tx1"/>
                </a:solidFill>
                <a:latin typeface="+mn-lt"/>
                <a:ea typeface="+mn-ea"/>
                <a:cs typeface="+mn-cs"/>
              </a:rPr>
              <a:t>antigens </a:t>
            </a:r>
            <a:r>
              <a:rPr lang="en-US" sz="2000" kern="1200" dirty="0">
                <a:solidFill>
                  <a:schemeClr val="tx1"/>
                </a:solidFill>
                <a:latin typeface="+mn-lt"/>
                <a:ea typeface="+mn-ea"/>
                <a:cs typeface="+mn-cs"/>
              </a:rPr>
              <a:t>and </a:t>
            </a:r>
            <a:r>
              <a:rPr lang="en-US" sz="2000" u="sng" kern="1200" dirty="0">
                <a:solidFill>
                  <a:schemeClr val="tx1"/>
                </a:solidFill>
                <a:latin typeface="+mn-lt"/>
                <a:ea typeface="+mn-ea"/>
                <a:cs typeface="+mn-cs"/>
              </a:rPr>
              <a:t>antibodies</a:t>
            </a:r>
            <a:r>
              <a:rPr lang="en-US" sz="2000" kern="1200" dirty="0">
                <a:solidFill>
                  <a:schemeClr val="tx1"/>
                </a:solidFill>
                <a:latin typeface="+mn-lt"/>
                <a:ea typeface="+mn-ea"/>
                <a:cs typeface="+mn-cs"/>
              </a:rPr>
              <a:t>.</a:t>
            </a:r>
          </a:p>
          <a:p>
            <a:pPr defTabSz="274320">
              <a:spcAft>
                <a:spcPts val="600"/>
              </a:spcAft>
            </a:pPr>
            <a:r>
              <a:rPr lang="en-US" sz="2000" u="sng" kern="1200" dirty="0">
                <a:solidFill>
                  <a:schemeClr val="tx1"/>
                </a:solidFill>
                <a:latin typeface="+mn-lt"/>
                <a:ea typeface="+mn-ea"/>
                <a:cs typeface="+mn-cs"/>
              </a:rPr>
              <a:t>Antigens</a:t>
            </a:r>
            <a:r>
              <a:rPr lang="en-US" sz="2000" kern="1200" dirty="0">
                <a:solidFill>
                  <a:schemeClr val="tx1"/>
                </a:solidFill>
                <a:latin typeface="+mn-lt"/>
                <a:ea typeface="+mn-ea"/>
                <a:cs typeface="+mn-cs"/>
              </a:rPr>
              <a:t> are located </a:t>
            </a:r>
            <a:r>
              <a:rPr lang="en-US" sz="2000" u="sng" kern="1200" dirty="0">
                <a:solidFill>
                  <a:schemeClr val="tx1"/>
                </a:solidFill>
                <a:latin typeface="+mn-lt"/>
                <a:ea typeface="+mn-ea"/>
                <a:cs typeface="+mn-cs"/>
              </a:rPr>
              <a:t>on the surface of the RBCs</a:t>
            </a:r>
            <a:r>
              <a:rPr lang="en-US" sz="2000" kern="1200" dirty="0">
                <a:solidFill>
                  <a:schemeClr val="tx1"/>
                </a:solidFill>
                <a:latin typeface="+mn-lt"/>
                <a:ea typeface="+mn-ea"/>
                <a:cs typeface="+mn-cs"/>
              </a:rPr>
              <a:t> and antibodies are in the blood </a:t>
            </a:r>
            <a:r>
              <a:rPr lang="en-US" sz="2000" u="sng" kern="1200" dirty="0">
                <a:solidFill>
                  <a:schemeClr val="tx1"/>
                </a:solidFill>
                <a:latin typeface="+mn-lt"/>
                <a:ea typeface="+mn-ea"/>
                <a:cs typeface="+mn-cs"/>
              </a:rPr>
              <a:t>plasma</a:t>
            </a:r>
            <a:r>
              <a:rPr lang="en-US" sz="2000" kern="1200" dirty="0">
                <a:solidFill>
                  <a:schemeClr val="tx1"/>
                </a:solidFill>
                <a:latin typeface="+mn-lt"/>
                <a:ea typeface="+mn-ea"/>
                <a:cs typeface="+mn-cs"/>
              </a:rPr>
              <a:t>.</a:t>
            </a:r>
          </a:p>
          <a:p>
            <a:pPr defTabSz="274320">
              <a:spcAft>
                <a:spcPts val="600"/>
              </a:spcAft>
            </a:pPr>
            <a:r>
              <a:rPr lang="en-US" sz="2000" kern="1200" dirty="0">
                <a:latin typeface="+mn-lt"/>
                <a:ea typeface="+mn-ea"/>
                <a:cs typeface="+mn-cs"/>
              </a:rPr>
              <a:t>The blood group you belong to depends on what you have inherited from your parents</a:t>
            </a:r>
            <a:r>
              <a:rPr lang="en-US" sz="2000" kern="1200" dirty="0">
                <a:solidFill>
                  <a:srgbClr val="595959"/>
                </a:solidFill>
                <a:latin typeface="+mn-lt"/>
                <a:ea typeface="+mn-ea"/>
                <a:cs typeface="+mn-cs"/>
              </a:rPr>
              <a:t>.</a:t>
            </a:r>
          </a:p>
          <a:p>
            <a:pPr defTabSz="274320">
              <a:spcAft>
                <a:spcPts val="600"/>
              </a:spcAft>
            </a:pPr>
            <a:endParaRPr lang="ar-AE" sz="1440" kern="1200" dirty="0">
              <a:solidFill>
                <a:schemeClr val="tx1"/>
              </a:solidFill>
              <a:latin typeface="+mn-lt"/>
              <a:ea typeface="+mn-ea"/>
              <a:cs typeface="+mn-cs"/>
            </a:endParaRPr>
          </a:p>
          <a:p>
            <a:pPr>
              <a:spcAft>
                <a:spcPts val="600"/>
              </a:spcAft>
            </a:pPr>
            <a:endParaRPr lang="en-US" sz="2400" dirty="0"/>
          </a:p>
        </p:txBody>
      </p:sp>
      <p:sp>
        <p:nvSpPr>
          <p:cNvPr id="5" name="TextBox 4">
            <a:extLst>
              <a:ext uri="{FF2B5EF4-FFF2-40B4-BE49-F238E27FC236}">
                <a16:creationId xmlns:a16="http://schemas.microsoft.com/office/drawing/2014/main" id="{598212B1-7E15-4D1F-8483-D2D15E8933E9}"/>
              </a:ext>
            </a:extLst>
          </p:cNvPr>
          <p:cNvSpPr txBox="1"/>
          <p:nvPr/>
        </p:nvSpPr>
        <p:spPr>
          <a:xfrm>
            <a:off x="5127625" y="3524014"/>
            <a:ext cx="5799633" cy="2939266"/>
          </a:xfrm>
          <a:prstGeom prst="rect">
            <a:avLst/>
          </a:prstGeom>
          <a:noFill/>
          <a:ln>
            <a:solidFill>
              <a:srgbClr val="7C7C7C"/>
            </a:solidFill>
          </a:ln>
        </p:spPr>
        <p:txBody>
          <a:bodyPr wrap="square" rtlCol="0">
            <a:spAutoFit/>
          </a:bodyPr>
          <a:lstStyle/>
          <a:p>
            <a:pPr defTabSz="274320">
              <a:spcAft>
                <a:spcPts val="600"/>
              </a:spcAft>
            </a:pPr>
            <a:r>
              <a:rPr lang="en-US" sz="2000" kern="1200" dirty="0">
                <a:latin typeface="+mn-lt"/>
                <a:ea typeface="+mn-ea"/>
                <a:cs typeface="+mn-cs"/>
              </a:rPr>
              <a:t>Human red cell membranes are estimated to contain at least 300 different antigenic determinants, and at least 20 separate blood group antigen systems are known. Fortunately, only the ABO and the Rh systems are important in the majority of blood transfusions. </a:t>
            </a:r>
          </a:p>
          <a:p>
            <a:pPr defTabSz="274320">
              <a:spcAft>
                <a:spcPts val="600"/>
              </a:spcAft>
            </a:pPr>
            <a:r>
              <a:rPr lang="en-US" sz="2000" kern="1200" dirty="0">
                <a:latin typeface="+mn-lt"/>
                <a:ea typeface="+mn-ea"/>
                <a:cs typeface="+mn-cs"/>
              </a:rPr>
              <a:t>The purpose of compatibility testing is to predict and to prevent antigen–antibody reactions as a result of red cell transfusions</a:t>
            </a:r>
            <a:r>
              <a:rPr lang="en-US" sz="1440" kern="1200" dirty="0">
                <a:solidFill>
                  <a:srgbClr val="595959"/>
                </a:solidFill>
                <a:latin typeface="+mn-lt"/>
                <a:ea typeface="+mn-ea"/>
                <a:cs typeface="+mn-cs"/>
              </a:rPr>
              <a:t>. </a:t>
            </a:r>
            <a:endParaRPr lang="en-US" sz="2400" dirty="0">
              <a:solidFill>
                <a:srgbClr val="595959"/>
              </a:solidFill>
            </a:endParaRPr>
          </a:p>
        </p:txBody>
      </p:sp>
    </p:spTree>
    <p:extLst>
      <p:ext uri="{BB962C8B-B14F-4D97-AF65-F5344CB8AC3E}">
        <p14:creationId xmlns:p14="http://schemas.microsoft.com/office/powerpoint/2010/main" val="160039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3D render of cells">
            <a:extLst>
              <a:ext uri="{FF2B5EF4-FFF2-40B4-BE49-F238E27FC236}">
                <a16:creationId xmlns:a16="http://schemas.microsoft.com/office/drawing/2014/main" id="{9BAECADE-885F-BF6A-5D0C-4656485DD102}"/>
              </a:ext>
            </a:extLst>
          </p:cNvPr>
          <p:cNvPicPr>
            <a:picLocks noChangeAspect="1"/>
          </p:cNvPicPr>
          <p:nvPr/>
        </p:nvPicPr>
        <p:blipFill rotWithShape="1">
          <a:blip r:embed="rId3">
            <a:alphaModFix amt="35000"/>
          </a:blip>
          <a:srcRect t="29"/>
          <a:stretch/>
        </p:blipFill>
        <p:spPr>
          <a:xfrm>
            <a:off x="20" y="2030"/>
            <a:ext cx="12191980" cy="6855970"/>
          </a:xfrm>
          <a:prstGeom prst="rect">
            <a:avLst/>
          </a:prstGeom>
        </p:spPr>
      </p:pic>
      <p:sp>
        <p:nvSpPr>
          <p:cNvPr id="16" name="Rectangle 15">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EB9C6D0-BEB1-40CB-ACC3-E5A031BFCA3F}"/>
              </a:ext>
            </a:extLst>
          </p:cNvPr>
          <p:cNvSpPr>
            <a:spLocks noGrp="1"/>
          </p:cNvSpPr>
          <p:nvPr>
            <p:ph type="title"/>
          </p:nvPr>
        </p:nvSpPr>
        <p:spPr>
          <a:xfrm>
            <a:off x="913795" y="609600"/>
            <a:ext cx="10353761" cy="1326321"/>
          </a:xfrm>
        </p:spPr>
        <p:txBody>
          <a:bodyPr>
            <a:normAutofit/>
          </a:bodyPr>
          <a:lstStyle/>
          <a:p>
            <a:r>
              <a:rPr lang="en-US" b="1"/>
              <a:t>Classical ABO blood grouping system</a:t>
            </a:r>
            <a:endParaRPr lang="en-US"/>
          </a:p>
        </p:txBody>
      </p:sp>
      <p:sp>
        <p:nvSpPr>
          <p:cNvPr id="3" name="Content Placeholder 2">
            <a:extLst>
              <a:ext uri="{FF2B5EF4-FFF2-40B4-BE49-F238E27FC236}">
                <a16:creationId xmlns:a16="http://schemas.microsoft.com/office/drawing/2014/main" id="{56A218F6-97DF-4C21-80EE-6EF230E56430}"/>
              </a:ext>
            </a:extLst>
          </p:cNvPr>
          <p:cNvSpPr>
            <a:spLocks noGrp="1"/>
          </p:cNvSpPr>
          <p:nvPr>
            <p:ph idx="1"/>
          </p:nvPr>
        </p:nvSpPr>
        <p:spPr>
          <a:xfrm>
            <a:off x="913795" y="2096064"/>
            <a:ext cx="10353762" cy="3695136"/>
          </a:xfrm>
        </p:spPr>
        <p:txBody>
          <a:bodyPr>
            <a:normAutofit fontScale="92500" lnSpcReduction="10000"/>
          </a:bodyPr>
          <a:lstStyle/>
          <a:p>
            <a:pPr rtl="0">
              <a:lnSpc>
                <a:spcPct val="110000"/>
              </a:lnSpc>
            </a:pPr>
            <a:r>
              <a:rPr lang="en-US" dirty="0"/>
              <a:t>The most important in assuring a safe blood transfusion.</a:t>
            </a:r>
          </a:p>
          <a:p>
            <a:pPr rtl="0">
              <a:lnSpc>
                <a:spcPct val="110000"/>
              </a:lnSpc>
            </a:pPr>
            <a:r>
              <a:rPr lang="en-US" dirty="0"/>
              <a:t>Is based on presence or absence of A and B Antigens</a:t>
            </a:r>
            <a:r>
              <a:rPr lang="ar-SA" dirty="0"/>
              <a:t> </a:t>
            </a:r>
            <a:r>
              <a:rPr lang="en-US" b="1" dirty="0"/>
              <a:t>(</a:t>
            </a:r>
            <a:r>
              <a:rPr lang="ar-SA" b="1" dirty="0"/>
              <a:t>agglutinogens</a:t>
            </a:r>
            <a:r>
              <a:rPr lang="en-US" b="1" dirty="0"/>
              <a:t>)</a:t>
            </a:r>
            <a:r>
              <a:rPr lang="ar-SA" b="1" dirty="0"/>
              <a:t> </a:t>
            </a:r>
            <a:r>
              <a:rPr lang="en-US" dirty="0"/>
              <a:t>on red cell membrane.</a:t>
            </a:r>
          </a:p>
          <a:p>
            <a:pPr rtl="0">
              <a:lnSpc>
                <a:spcPct val="110000"/>
              </a:lnSpc>
            </a:pPr>
            <a:r>
              <a:rPr lang="en-US" dirty="0"/>
              <a:t>There are 4 blood groups according to this system: A,B,AB,O</a:t>
            </a:r>
            <a:r>
              <a:rPr lang="ar-SA" dirty="0"/>
              <a:t> group.</a:t>
            </a:r>
            <a:endParaRPr lang="ar-AE" dirty="0"/>
          </a:p>
          <a:p>
            <a:pPr marL="0" indent="0">
              <a:lnSpc>
                <a:spcPct val="110000"/>
              </a:lnSpc>
              <a:buNone/>
            </a:pPr>
            <a:endParaRPr lang="en-US" dirty="0"/>
          </a:p>
          <a:p>
            <a:pPr rtl="0">
              <a:lnSpc>
                <a:spcPct val="110000"/>
              </a:lnSpc>
            </a:pPr>
            <a:r>
              <a:rPr lang="ar-SA" dirty="0"/>
              <a:t>These antigens are characterized by:</a:t>
            </a:r>
          </a:p>
          <a:p>
            <a:pPr marL="514350" indent="-514350" rtl="0">
              <a:lnSpc>
                <a:spcPct val="110000"/>
              </a:lnSpc>
              <a:buFont typeface="+mj-lt"/>
              <a:buAutoNum type="arabicPeriod"/>
            </a:pPr>
            <a:r>
              <a:rPr lang="ar-SA" dirty="0"/>
              <a:t>They are inherited according </a:t>
            </a:r>
            <a:r>
              <a:rPr lang="ar-SA" b="1" u="sng" dirty="0"/>
              <a:t>Mendelian law</a:t>
            </a:r>
            <a:r>
              <a:rPr lang="ar-SA" b="1" dirty="0"/>
              <a:t>.</a:t>
            </a:r>
          </a:p>
          <a:p>
            <a:pPr marL="514350" indent="-514350" rtl="0">
              <a:lnSpc>
                <a:spcPct val="110000"/>
              </a:lnSpc>
              <a:buFont typeface="+mj-lt"/>
              <a:buAutoNum type="arabicPeriod"/>
            </a:pPr>
            <a:r>
              <a:rPr lang="ar-SA" dirty="0"/>
              <a:t>They appear in </a:t>
            </a:r>
            <a:r>
              <a:rPr lang="ar-SA" b="1" u="sng" dirty="0"/>
              <a:t>fetal life </a:t>
            </a:r>
            <a:r>
              <a:rPr lang="ar-SA" dirty="0"/>
              <a:t>and persist throughout life .</a:t>
            </a:r>
          </a:p>
          <a:p>
            <a:pPr marL="514350" indent="-514350" rtl="0">
              <a:lnSpc>
                <a:spcPct val="110000"/>
              </a:lnSpc>
              <a:buFont typeface="+mj-lt"/>
              <a:buAutoNum type="arabicPeriod"/>
            </a:pPr>
            <a:r>
              <a:rPr lang="ar-SA" dirty="0"/>
              <a:t>They may detected by </a:t>
            </a:r>
            <a:r>
              <a:rPr lang="ar-SA" b="1" u="sng" dirty="0"/>
              <a:t>speciefic reaction</a:t>
            </a:r>
            <a:r>
              <a:rPr lang="ar-SA" b="1" dirty="0"/>
              <a:t> </a:t>
            </a:r>
            <a:r>
              <a:rPr lang="ar-SA" dirty="0"/>
              <a:t>with the corresponding antibodies .</a:t>
            </a:r>
          </a:p>
          <a:p>
            <a:pPr marL="0" indent="0">
              <a:lnSpc>
                <a:spcPct val="110000"/>
              </a:lnSpc>
              <a:buNone/>
            </a:pPr>
            <a:endParaRPr lang="en-US" dirty="0"/>
          </a:p>
          <a:p>
            <a:pPr marL="0" indent="0">
              <a:lnSpc>
                <a:spcPct val="110000"/>
              </a:lnSpc>
              <a:buNone/>
            </a:pPr>
            <a:endParaRPr lang="en-US" sz="1700" dirty="0"/>
          </a:p>
        </p:txBody>
      </p:sp>
    </p:spTree>
    <p:extLst>
      <p:ext uri="{BB962C8B-B14F-4D97-AF65-F5344CB8AC3E}">
        <p14:creationId xmlns:p14="http://schemas.microsoft.com/office/powerpoint/2010/main" val="285916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D9B34-529D-42F7-BDC2-A9CD6015FD0C}"/>
              </a:ext>
            </a:extLst>
          </p:cNvPr>
          <p:cNvSpPr>
            <a:spLocks noGrp="1"/>
          </p:cNvSpPr>
          <p:nvPr>
            <p:ph type="title"/>
          </p:nvPr>
        </p:nvSpPr>
        <p:spPr>
          <a:xfrm>
            <a:off x="913795" y="609600"/>
            <a:ext cx="10353761" cy="1326321"/>
          </a:xfrm>
        </p:spPr>
        <p:txBody>
          <a:bodyPr>
            <a:normAutofit/>
          </a:bodyPr>
          <a:lstStyle/>
          <a:p>
            <a:r>
              <a:rPr lang="en-US" b="1"/>
              <a:t>Different Blood group</a:t>
            </a:r>
            <a:endParaRPr lang="en-US"/>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2B8BFC-270C-48F5-BA94-2344625BFE4D}"/>
              </a:ext>
            </a:extLst>
          </p:cNvPr>
          <p:cNvSpPr>
            <a:spLocks noGrp="1"/>
          </p:cNvSpPr>
          <p:nvPr>
            <p:ph idx="1"/>
          </p:nvPr>
        </p:nvSpPr>
        <p:spPr>
          <a:xfrm>
            <a:off x="1466849" y="2369530"/>
            <a:ext cx="9247652" cy="3784601"/>
          </a:xfrm>
        </p:spPr>
        <p:txBody>
          <a:bodyPr>
            <a:normAutofit fontScale="77500" lnSpcReduction="20000"/>
          </a:bodyPr>
          <a:lstStyle/>
          <a:p>
            <a:pPr rtl="0">
              <a:lnSpc>
                <a:spcPct val="110000"/>
              </a:lnSpc>
            </a:pPr>
            <a:r>
              <a:rPr lang="en-US" sz="2400" dirty="0"/>
              <a:t>If an </a:t>
            </a:r>
            <a:r>
              <a:rPr lang="en-US" sz="2400" b="1" dirty="0"/>
              <a:t>antigen/agglutinogen </a:t>
            </a:r>
            <a:r>
              <a:rPr lang="en-US" sz="2400" dirty="0"/>
              <a:t>is </a:t>
            </a:r>
            <a:r>
              <a:rPr lang="en-US" sz="2400" u="sng" dirty="0"/>
              <a:t>present</a:t>
            </a:r>
            <a:r>
              <a:rPr lang="en-US" sz="2400" dirty="0"/>
              <a:t> on the red cell membrane ,the corresponding </a:t>
            </a:r>
            <a:r>
              <a:rPr lang="en-US" sz="2400" b="1" dirty="0"/>
              <a:t>antibody/agglutinin</a:t>
            </a:r>
            <a:r>
              <a:rPr lang="en-US" sz="2400" dirty="0"/>
              <a:t> will be </a:t>
            </a:r>
            <a:r>
              <a:rPr lang="en-US" sz="2400" u="sng" dirty="0"/>
              <a:t>absent</a:t>
            </a:r>
            <a:r>
              <a:rPr lang="en-US" sz="2400" dirty="0"/>
              <a:t> in the plasma.</a:t>
            </a:r>
          </a:p>
          <a:p>
            <a:pPr rtl="0">
              <a:lnSpc>
                <a:spcPct val="110000"/>
              </a:lnSpc>
            </a:pPr>
            <a:r>
              <a:rPr lang="en-US" sz="2400" dirty="0"/>
              <a:t>If an </a:t>
            </a:r>
            <a:r>
              <a:rPr lang="en-US" sz="2400" b="1" dirty="0"/>
              <a:t>antigen /agglutinogen </a:t>
            </a:r>
            <a:r>
              <a:rPr lang="en-US" sz="2400" dirty="0"/>
              <a:t>is </a:t>
            </a:r>
            <a:r>
              <a:rPr lang="en-US" sz="2400" u="sng" dirty="0"/>
              <a:t>absent</a:t>
            </a:r>
            <a:r>
              <a:rPr lang="en-US" sz="2400" dirty="0"/>
              <a:t> on the red cell membrane ,the corresponding </a:t>
            </a:r>
            <a:r>
              <a:rPr lang="en-US" sz="2400" b="1" dirty="0"/>
              <a:t>antibody/agglutinin</a:t>
            </a:r>
            <a:r>
              <a:rPr lang="en-US" sz="2400" dirty="0"/>
              <a:t> will be </a:t>
            </a:r>
            <a:r>
              <a:rPr lang="en-US" sz="2400" u="sng" dirty="0"/>
              <a:t>present</a:t>
            </a:r>
            <a:r>
              <a:rPr lang="en-US" sz="2400" dirty="0"/>
              <a:t> in the plasma.</a:t>
            </a:r>
          </a:p>
          <a:p>
            <a:pPr rtl="0">
              <a:lnSpc>
                <a:spcPct val="110000"/>
              </a:lnSpc>
            </a:pPr>
            <a:endParaRPr lang="en-US" sz="2400" dirty="0"/>
          </a:p>
          <a:p>
            <a:pPr rtl="0">
              <a:lnSpc>
                <a:spcPct val="110000"/>
              </a:lnSpc>
            </a:pPr>
            <a:r>
              <a:rPr lang="en-US" sz="2400" dirty="0"/>
              <a:t>individuals with </a:t>
            </a:r>
            <a:r>
              <a:rPr lang="en-US" sz="2400" b="1" u="sng" dirty="0"/>
              <a:t>group A</a:t>
            </a:r>
            <a:r>
              <a:rPr lang="en-US" sz="2400" dirty="0"/>
              <a:t> can receive from A ,O and give blood to AB ,A.</a:t>
            </a:r>
          </a:p>
          <a:p>
            <a:pPr rtl="0">
              <a:lnSpc>
                <a:spcPct val="110000"/>
              </a:lnSpc>
            </a:pPr>
            <a:r>
              <a:rPr lang="en-US" sz="2400" dirty="0"/>
              <a:t>Individuals with </a:t>
            </a:r>
            <a:r>
              <a:rPr lang="en-US" sz="2400" b="1" u="sng" dirty="0"/>
              <a:t>group B</a:t>
            </a:r>
            <a:r>
              <a:rPr lang="en-US" sz="2400" dirty="0"/>
              <a:t> can receive from B,O and give blood to AB,B.</a:t>
            </a:r>
          </a:p>
          <a:p>
            <a:pPr rtl="0">
              <a:lnSpc>
                <a:spcPct val="110000"/>
              </a:lnSpc>
            </a:pPr>
            <a:r>
              <a:rPr lang="en-US" sz="2400" dirty="0"/>
              <a:t>Individuals with </a:t>
            </a:r>
            <a:r>
              <a:rPr lang="en-US" sz="2400" b="1" u="sng" dirty="0"/>
              <a:t>group AB</a:t>
            </a:r>
            <a:r>
              <a:rPr lang="en-US" sz="2400" dirty="0"/>
              <a:t> are called universal recipients </a:t>
            </a:r>
            <a:r>
              <a:rPr lang="en-US" sz="2400" dirty="0" err="1"/>
              <a:t>bc</a:t>
            </a:r>
            <a:r>
              <a:rPr lang="en-US" sz="2400" dirty="0"/>
              <a:t> they can receive blood from (All) but not give except AB as they have no circulating antibodies.</a:t>
            </a:r>
          </a:p>
          <a:p>
            <a:pPr rtl="0">
              <a:lnSpc>
                <a:spcPct val="110000"/>
              </a:lnSpc>
            </a:pPr>
            <a:r>
              <a:rPr lang="en-US" sz="2400" dirty="0"/>
              <a:t>Individuals with </a:t>
            </a:r>
            <a:r>
              <a:rPr lang="en-US" sz="2400" b="1" u="sng" dirty="0"/>
              <a:t>group O</a:t>
            </a:r>
            <a:r>
              <a:rPr lang="en-US" sz="2400" dirty="0"/>
              <a:t> are called universal donors </a:t>
            </a:r>
            <a:r>
              <a:rPr lang="en-US" sz="2400" dirty="0" err="1"/>
              <a:t>bc</a:t>
            </a:r>
            <a:r>
              <a:rPr lang="en-US" sz="2400" dirty="0"/>
              <a:t> they receive only from( O )but give ( All ) as they have no agglutinogens on their RBC</a:t>
            </a:r>
            <a:endParaRPr lang="ar-AE" sz="2400" dirty="0"/>
          </a:p>
          <a:p>
            <a:pPr marL="0" indent="0" rtl="0">
              <a:lnSpc>
                <a:spcPct val="110000"/>
              </a:lnSpc>
              <a:buNone/>
            </a:pPr>
            <a:endParaRPr lang="ar-AE" sz="1300" dirty="0"/>
          </a:p>
          <a:p>
            <a:pPr>
              <a:lnSpc>
                <a:spcPct val="110000"/>
              </a:lnSpc>
            </a:pPr>
            <a:endParaRPr lang="en-US" sz="1300" dirty="0"/>
          </a:p>
        </p:txBody>
      </p:sp>
    </p:spTree>
    <p:extLst>
      <p:ext uri="{BB962C8B-B14F-4D97-AF65-F5344CB8AC3E}">
        <p14:creationId xmlns:p14="http://schemas.microsoft.com/office/powerpoint/2010/main" val="2021889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199B-D24D-42D3-9078-78151F585552}"/>
              </a:ext>
            </a:extLst>
          </p:cNvPr>
          <p:cNvSpPr>
            <a:spLocks noGrp="1"/>
          </p:cNvSpPr>
          <p:nvPr>
            <p:ph type="title"/>
          </p:nvPr>
        </p:nvSpPr>
        <p:spPr>
          <a:xfrm>
            <a:off x="643467" y="643466"/>
            <a:ext cx="3691738" cy="2099734"/>
          </a:xfrm>
        </p:spPr>
        <p:txBody>
          <a:bodyPr anchor="b">
            <a:normAutofit/>
          </a:bodyPr>
          <a:lstStyle/>
          <a:p>
            <a:pPr algn="l"/>
            <a:r>
              <a:rPr lang="en-US" sz="2200" spc="-100" dirty="0"/>
              <a:t>ABO blood group antigens present on red blood cell</a:t>
            </a:r>
            <a:endParaRPr lang="en-US" sz="2200" dirty="0"/>
          </a:p>
        </p:txBody>
      </p:sp>
      <p:sp>
        <p:nvSpPr>
          <p:cNvPr id="11" name="Content Placeholder 10">
            <a:extLst>
              <a:ext uri="{FF2B5EF4-FFF2-40B4-BE49-F238E27FC236}">
                <a16:creationId xmlns:a16="http://schemas.microsoft.com/office/drawing/2014/main" id="{40835A30-363C-4CAE-9724-AF7B7D3CBF7D}"/>
              </a:ext>
            </a:extLst>
          </p:cNvPr>
          <p:cNvSpPr>
            <a:spLocks noGrp="1"/>
          </p:cNvSpPr>
          <p:nvPr>
            <p:ph idx="1"/>
          </p:nvPr>
        </p:nvSpPr>
        <p:spPr>
          <a:xfrm>
            <a:off x="737132" y="2798360"/>
            <a:ext cx="3361498" cy="4028512"/>
          </a:xfrm>
        </p:spPr>
        <p:txBody>
          <a:bodyPr>
            <a:normAutofit/>
          </a:bodyPr>
          <a:lstStyle/>
          <a:p>
            <a:endParaRPr lang="en-US" sz="1400" dirty="0"/>
          </a:p>
        </p:txBody>
      </p:sp>
      <p:sp>
        <p:nvSpPr>
          <p:cNvPr id="18" name="Rectangle 17">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11">
            <a:extLst>
              <a:ext uri="{FF2B5EF4-FFF2-40B4-BE49-F238E27FC236}">
                <a16:creationId xmlns:a16="http://schemas.microsoft.com/office/drawing/2014/main" id="{E1262257-3D4D-4D2C-AF20-91008B32F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972" y="792038"/>
            <a:ext cx="6565717" cy="528540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9642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1803</TotalTime>
  <Words>1948</Words>
  <Application>Microsoft Office PowerPoint</Application>
  <PresentationFormat>Widescreen</PresentationFormat>
  <Paragraphs>173</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Bookman Old Style</vt:lpstr>
      <vt:lpstr>Calibri</vt:lpstr>
      <vt:lpstr>Helvetica Neue</vt:lpstr>
      <vt:lpstr>Rockwell</vt:lpstr>
      <vt:lpstr>Wingdings</vt:lpstr>
      <vt:lpstr>Wingdings 2</vt:lpstr>
      <vt:lpstr>Damask</vt:lpstr>
      <vt:lpstr>Blood transfusion</vt:lpstr>
      <vt:lpstr>introduction</vt:lpstr>
      <vt:lpstr>PowerPoint Presentation</vt:lpstr>
      <vt:lpstr>A  normal healthy non-smoker adult male has about 4–6 litres of blood ,      consists of :</vt:lpstr>
      <vt:lpstr>Blood Transfusion</vt:lpstr>
      <vt:lpstr>What are the different blood groups?</vt:lpstr>
      <vt:lpstr>Classical ABO blood grouping system</vt:lpstr>
      <vt:lpstr>Different Blood group</vt:lpstr>
      <vt:lpstr>ABO blood group antigens present on red blood cell</vt:lpstr>
      <vt:lpstr>RH BLOOD GROUPING STSTEM</vt:lpstr>
      <vt:lpstr>Erythroblastosis Fetalis</vt:lpstr>
      <vt:lpstr>PowerPoint Presentation</vt:lpstr>
      <vt:lpstr>Prevention and Treatment </vt:lpstr>
      <vt:lpstr>Types of blood transfusion:</vt:lpstr>
      <vt:lpstr>Packed red blood cells transfusion (PRBC) </vt:lpstr>
      <vt:lpstr>Whole blood transfusion</vt:lpstr>
      <vt:lpstr>PowerPoint Presentation</vt:lpstr>
      <vt:lpstr>Fresh frozen plasma (FFP)</vt:lpstr>
      <vt:lpstr>Platelet transfusion</vt:lpstr>
      <vt:lpstr>Cryoprecipitate</vt:lpstr>
      <vt:lpstr>Prothrombin complex concentrates</vt:lpstr>
      <vt:lpstr>complications</vt:lpstr>
      <vt:lpstr>Incompatibility:</vt:lpstr>
      <vt:lpstr>Allergic (anaphylactic):</vt:lpstr>
      <vt:lpstr>PowerPoint Presentation</vt:lpstr>
      <vt:lpstr>Hemolytic reaction:</vt:lpstr>
      <vt:lpstr>PowerPoint Presentation</vt:lpstr>
      <vt:lpstr>Transfusion-associated circulatory overload (TACO) :</vt:lpstr>
      <vt:lpstr>Infections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ABDALLAH AL-AYASRAH</cp:lastModifiedBy>
  <cp:revision>26</cp:revision>
  <dcterms:created xsi:type="dcterms:W3CDTF">2021-03-12T08:41:46Z</dcterms:created>
  <dcterms:modified xsi:type="dcterms:W3CDTF">2023-12-13T17:35:03Z</dcterms:modified>
</cp:coreProperties>
</file>