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062" name="Shape 45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3" name="Google Shape;4506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64" name="Google Shape;4506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65" name="Google Shape;4506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066" name="Google Shape;4506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67" name="Google Shape;4506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68" name="Google Shape;4506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44" name="Shape 45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45" name="Google Shape;4514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46" name="Google Shape;45146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28" name="Shape 4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29" name="Google Shape;45229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30" name="Google Shape;4523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39" name="Shape 45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0" name="Google Shape;4524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41" name="Google Shape;4524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50" name="Shape 45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1" name="Google Shape;452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52" name="Google Shape;45252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58" name="Shape 45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9" name="Google Shape;4525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60" name="Google Shape;45260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65" name="Shape 45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6" name="Google Shape;452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67" name="Google Shape;45267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71" name="Shape 45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72" name="Google Shape;4527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73" name="Google Shape;45273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78" name="Shape 45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79" name="Google Shape;45279;p1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80" name="Google Shape;45280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5281" name="Google Shape;45281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87" name="Shape 45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8" name="Google Shape;4528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89" name="Google Shape;45289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97" name="Shape 45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8" name="Google Shape;4529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99" name="Google Shape;45299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04" name="Shape 45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5" name="Google Shape;4530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06" name="Google Shape;45306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52" name="Shape 45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3" name="Google Shape;4515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54" name="Google Shape;45154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11" name="Shape 45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2" name="Google Shape;4531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13" name="Google Shape;45313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17" name="Shape 45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8" name="Google Shape;45318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19" name="Google Shape;45319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23" name="Shape 45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24" name="Google Shape;4532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25" name="Google Shape;4532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40" name="Shape 45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41" name="Google Shape;45341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42" name="Google Shape;45342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51" name="Shape 45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2" name="Google Shape;4535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53" name="Google Shape;45353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57" name="Shape 45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8" name="Google Shape;45358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59" name="Google Shape;45359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63" name="Shape 45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4" name="Google Shape;45364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65" name="Google Shape;45365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70" name="Shape 45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71" name="Google Shape;45371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72" name="Google Shape;45372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59" name="Shape 45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0" name="Google Shape;4516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61" name="Google Shape;4516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71" name="Shape 45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2" name="Google Shape;4517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73" name="Google Shape;45173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81" name="Shape 45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2" name="Google Shape;4518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83" name="Google Shape;4518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90" name="Shape 45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1" name="Google Shape;4519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92" name="Google Shape;4519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00" name="Shape 45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01" name="Google Shape;45201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02" name="Google Shape;45202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09" name="Shape 45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0" name="Google Shape;4521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11" name="Google Shape;4521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17" name="Shape 45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8" name="Google Shape;4521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19" name="Google Shape;45219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075" name="Shape 45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6" name="Google Shape;45076;p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77" name="Google Shape;45077;p2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078" name="Google Shape;45078;p2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5079" name="Google Shape;45079;p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80" name="Google Shape;45080;p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81" name="Google Shape;45081;p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45132" name="Shape 45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33" name="Google Shape;45133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34" name="Google Shape;45134;p11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135" name="Google Shape;45135;p1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36" name="Google Shape;45136;p1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37" name="Google Shape;45137;p1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45138" name="Shape 45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39" name="Google Shape;45139;p12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40" name="Google Shape;45140;p12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141" name="Google Shape;45141;p1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42" name="Google Shape;45142;p1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43" name="Google Shape;45143;p1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45082" name="Shape 45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3" name="Google Shape;45083;p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84" name="Google Shape;45084;p3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085" name="Google Shape;45085;p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86" name="Google Shape;45086;p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87" name="Google Shape;45087;p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5088" name="Shape 45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89" name="Google Shape;45089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90" name="Google Shape;45090;p4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091" name="Google Shape;45091;p4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092" name="Google Shape;45092;p4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093" name="Google Shape;45093;p4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5094" name="Google Shape;45094;p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95" name="Google Shape;45095;p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96" name="Google Shape;45096;p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5097" name="Shape 45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98" name="Google Shape;45098;p5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099" name="Google Shape;45099;p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100" name="Google Shape;45100;p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01" name="Google Shape;45101;p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02" name="Google Shape;45102;p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5103" name="Shape 45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04" name="Google Shape;45104;p6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05" name="Google Shape;45105;p6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106" name="Google Shape;45106;p6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07" name="Google Shape;45107;p6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08" name="Google Shape;45108;p6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109" name="Shape 45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0" name="Google Shape;45110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11" name="Google Shape;45111;p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12" name="Google Shape;45112;p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13" name="Google Shape;45113;p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5114" name="Shape 4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5" name="Google Shape;45115;p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16" name="Google Shape;45116;p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17" name="Google Shape;45117;p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45118" name="Shape 45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19" name="Google Shape;45119;p9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20" name="Google Shape;45120;p9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5121" name="Google Shape;45121;p9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5122" name="Google Shape;45122;p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23" name="Google Shape;45123;p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24" name="Google Shape;45124;p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45125" name="Shape 45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26" name="Google Shape;45126;p10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27" name="Google Shape;45127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5128" name="Google Shape;45128;p10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5129" name="Google Shape;45129;p10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30" name="Google Shape;45130;p10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131" name="Google Shape;45131;p10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rt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5069" name="Shape 45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0" name="Google Shape;45070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5071" name="Google Shape;45071;p1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72" name="Google Shape;45072;p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73" name="Google Shape;45073;p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74" name="Google Shape;45074;p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hyperlink" Target="http://missinglink.ucsf.edu/lm/IDS_101_histo_resource/images/basophil.JPG" TargetMode="External"/><Relationship Id="rId5" Type="http://schemas.openxmlformats.org/officeDocument/2006/relationships/image" Target="../media/image1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Relationship Id="rId4" Type="http://schemas.openxmlformats.org/officeDocument/2006/relationships/image" Target="../media/image1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Relationship Id="rId4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5" Type="http://schemas.openxmlformats.org/officeDocument/2006/relationships/image" Target="../media/image3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47" name="Shape 45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48" name="Google Shape;45148;p1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RBCs 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RBC1" id="45149" name="Google Shape;45149;p13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4008" y="1484784"/>
            <a:ext cx="4320600" cy="460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CC\Desktop\صورة1.jpg" id="45150" name="Google Shape;45150;p1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403" y="1484784"/>
            <a:ext cx="3994200" cy="53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51" name="Google Shape;45151;p13"/>
          <p:cNvSpPr txBox="1"/>
          <p:nvPr/>
        </p:nvSpPr>
        <p:spPr>
          <a:xfrm>
            <a:off x="6096000" y="381000"/>
            <a:ext cx="20364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shape : biconcave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7.5 micron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depressed in center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31" name="Shape 4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32" name="Google Shape;45232;p22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Platelets </a:t>
            </a:r>
            <a:endParaRPr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233" name="Google Shape;45233;p22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effectLst>
                  <a:outerShdw blurRad="25500" algn="tl" dir="7020000" dist="23000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Basophils</a:t>
            </a:r>
            <a:endParaRPr/>
          </a:p>
        </p:txBody>
      </p:sp>
      <p:pic>
        <p:nvPicPr>
          <p:cNvPr descr="sm_platelet" id="45234" name="Google Shape;45234;p22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2348880"/>
            <a:ext cx="3816300" cy="3816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asophil_small" id="45235" name="Google Shape;45235;p22">
            <a:hlinkClick r:id="rId4"/>
          </p:cNvPr>
          <p:cNvPicPr preferRelativeResize="0"/>
          <p:nvPr>
            <p:ph idx="4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55976" y="2204864"/>
            <a:ext cx="4320600" cy="38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36" name="Google Shape;45236;p22"/>
          <p:cNvSpPr txBox="1"/>
          <p:nvPr/>
        </p:nvSpPr>
        <p:spPr>
          <a:xfrm>
            <a:off x="5410200" y="1018410"/>
            <a:ext cx="190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large granule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37" name="Google Shape;45237;p22"/>
          <p:cNvCxnSpPr/>
          <p:nvPr/>
        </p:nvCxnSpPr>
        <p:spPr>
          <a:xfrm flipH="1">
            <a:off x="2286000" y="1203076"/>
            <a:ext cx="304800" cy="16926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45238" name="Google Shape;45238;p22"/>
          <p:cNvSpPr txBox="1"/>
          <p:nvPr/>
        </p:nvSpPr>
        <p:spPr>
          <a:xfrm>
            <a:off x="624872" y="556745"/>
            <a:ext cx="33222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by Hyalomere we can distinguish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between platelets and basophils 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42" name="Shape 45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43" name="Google Shape;45243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Bone marrow </a:t>
            </a:r>
            <a:endParaRPr/>
          </a:p>
        </p:txBody>
      </p:sp>
      <p:sp>
        <p:nvSpPr>
          <p:cNvPr id="45244" name="Google Shape;45244;p23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r>
              <a:rPr lang="en-US" sz="2800">
                <a:solidFill>
                  <a:srgbClr val="000000"/>
                </a:solidFill>
              </a:rPr>
              <a:t>Red  bone marrow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45245" name="Google Shape;45245;p23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/>
              <a:t>Yellow bone marrow </a:t>
            </a:r>
            <a:endParaRPr sz="2800"/>
          </a:p>
        </p:txBody>
      </p:sp>
      <p:pic>
        <p:nvPicPr>
          <p:cNvPr descr="http://farm1.static.flickr.com/158/355316595_d578327bd4.jpg" id="45246" name="Google Shape;45246;p23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90268" y="2276872"/>
            <a:ext cx="4301400" cy="4047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ctrgenpath.net/static/atlas/mousehistology/Windows/lymphatic/pictures/bone20xleg.jpg" id="45247" name="Google Shape;45247;p23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2276872"/>
            <a:ext cx="4347600" cy="41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48" name="Google Shape;45248;p23"/>
          <p:cNvSpPr txBox="1"/>
          <p:nvPr/>
        </p:nvSpPr>
        <p:spPr>
          <a:xfrm>
            <a:off x="1295400" y="1234579"/>
            <a:ext cx="178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rich in blood cell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49" name="Google Shape;45249;p23"/>
          <p:cNvCxnSpPr/>
          <p:nvPr/>
        </p:nvCxnSpPr>
        <p:spPr>
          <a:xfrm>
            <a:off x="2286000" y="1603911"/>
            <a:ext cx="457200" cy="13680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53" name="Shape 45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54" name="Google Shape;45254;p24"/>
          <p:cNvSpPr txBox="1"/>
          <p:nvPr>
            <p:ph type="title"/>
          </p:nvPr>
        </p:nvSpPr>
        <p:spPr>
          <a:xfrm>
            <a:off x="3810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Black"/>
              <a:buNone/>
            </a:pPr>
            <a:r>
              <a:rPr lang="en-US" sz="3200">
                <a:latin typeface="Arial Black"/>
                <a:ea typeface="Arial Black"/>
                <a:cs typeface="Arial Black"/>
                <a:sym typeface="Arial Black"/>
              </a:rPr>
              <a:t>Prenatal hematopoiesis </a:t>
            </a:r>
            <a:endParaRPr sz="3200"/>
          </a:p>
        </p:txBody>
      </p:sp>
      <p:sp>
        <p:nvSpPr>
          <p:cNvPr id="45255" name="Google Shape;45255;p24"/>
          <p:cNvSpPr txBox="1"/>
          <p:nvPr>
            <p:ph idx="1" type="body"/>
          </p:nvPr>
        </p:nvSpPr>
        <p:spPr>
          <a:xfrm>
            <a:off x="0" y="1219200"/>
            <a:ext cx="4648200" cy="37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None/>
            </a:pPr>
            <a:r>
              <a:rPr b="1" lang="en-US" sz="2000">
                <a:solidFill>
                  <a:srgbClr val="FF0000"/>
                </a:solidFill>
              </a:rPr>
              <a:t>1- </a:t>
            </a:r>
            <a:r>
              <a:rPr b="1" lang="en-US" sz="2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Yolk Sac Hematopoiesis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 Black"/>
              <a:buNone/>
            </a:pPr>
            <a:r>
              <a:rPr b="1" lang="en-US" sz="2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 (blood islands) 2-8 weeks:</a:t>
            </a:r>
            <a:endParaRPr/>
          </a:p>
          <a:p>
            <a:pPr indent="-342900" lvl="0" marL="342900" rtl="0" algn="l">
              <a:spcBef>
                <a:spcPts val="37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b="1" lang="en-US" sz="2000">
                <a:solidFill>
                  <a:srgbClr val="000000"/>
                </a:solidFill>
              </a:rPr>
              <a:t>In the yolk sac, </a:t>
            </a:r>
            <a:r>
              <a:rPr lang="en-US" sz="2000">
                <a:solidFill>
                  <a:srgbClr val="000000"/>
                </a:solidFill>
              </a:rPr>
              <a:t>mesenchymal cells differentiate to clusters of </a:t>
            </a:r>
            <a:r>
              <a:rPr b="1" lang="en-US" sz="2000">
                <a:solidFill>
                  <a:srgbClr val="000000"/>
                </a:solidFill>
              </a:rPr>
              <a:t>hemangioblast </a:t>
            </a:r>
            <a:r>
              <a:rPr lang="en-US" sz="2000">
                <a:solidFill>
                  <a:srgbClr val="000000"/>
                </a:solidFill>
              </a:rPr>
              <a:t>cells. </a:t>
            </a:r>
            <a:r>
              <a:rPr b="1" lang="en-US" sz="2000">
                <a:solidFill>
                  <a:srgbClr val="FF0000"/>
                </a:solidFill>
              </a:rPr>
              <a:t>Mesoblastic phase</a:t>
            </a:r>
            <a:r>
              <a:rPr b="1" lang="en-US" sz="2000">
                <a:solidFill>
                  <a:srgbClr val="000000"/>
                </a:solidFill>
              </a:rPr>
              <a:t> </a:t>
            </a:r>
            <a:endParaRPr/>
          </a:p>
          <a:p>
            <a:pPr indent="-342900" lvl="0" marL="342900" rtl="0" algn="l">
              <a:spcBef>
                <a:spcPts val="37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b="1" lang="en-US" sz="2000">
                <a:solidFill>
                  <a:srgbClr val="000000"/>
                </a:solidFill>
              </a:rPr>
              <a:t>1-Peripheral hemangioblasts</a:t>
            </a:r>
            <a:r>
              <a:rPr lang="en-US" sz="2000">
                <a:solidFill>
                  <a:srgbClr val="000000"/>
                </a:solidFill>
              </a:rPr>
              <a:t> further differentiate into </a:t>
            </a:r>
            <a:r>
              <a:rPr b="1" lang="en-US" sz="2000">
                <a:solidFill>
                  <a:srgbClr val="000000"/>
                </a:solidFill>
              </a:rPr>
              <a:t>endothelial </a:t>
            </a:r>
            <a:r>
              <a:rPr lang="en-US" sz="2000">
                <a:solidFill>
                  <a:srgbClr val="000000"/>
                </a:solidFill>
              </a:rPr>
              <a:t>cells &amp;</a:t>
            </a:r>
            <a:endParaRPr/>
          </a:p>
          <a:p>
            <a:pPr indent="-342900" lvl="0" marL="342900" rtl="0" algn="l">
              <a:spcBef>
                <a:spcPts val="37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b="1" lang="en-US" sz="2000">
                <a:solidFill>
                  <a:srgbClr val="000000"/>
                </a:solidFill>
              </a:rPr>
              <a:t>2-Central hemangioblasts</a:t>
            </a:r>
            <a:r>
              <a:rPr lang="en-US" sz="2000">
                <a:solidFill>
                  <a:srgbClr val="000000"/>
                </a:solidFill>
              </a:rPr>
              <a:t> give rise </a:t>
            </a:r>
            <a:r>
              <a:rPr lang="en-US" sz="2000">
                <a:solidFill>
                  <a:srgbClr val="FF0000"/>
                </a:solidFill>
              </a:rPr>
              <a:t>to </a:t>
            </a:r>
            <a:r>
              <a:rPr b="1" lang="en-US" sz="2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nucleated  red blood </a:t>
            </a:r>
            <a:r>
              <a:rPr b="1" lang="en-US" sz="2000">
                <a:solidFill>
                  <a:srgbClr val="000000"/>
                </a:solidFill>
              </a:rPr>
              <a:t>cells ,</a:t>
            </a:r>
            <a:r>
              <a:rPr b="1" lang="en-US" sz="2000">
                <a:latin typeface="Arial Black"/>
                <a:ea typeface="Arial Black"/>
                <a:cs typeface="Arial Black"/>
                <a:sym typeface="Arial Black"/>
              </a:rPr>
              <a:t>no leukocytes </a:t>
            </a:r>
            <a:r>
              <a:rPr lang="en-US" sz="2000">
                <a:solidFill>
                  <a:srgbClr val="000000"/>
                </a:solidFill>
              </a:rPr>
              <a:t>are formed in this phase. </a:t>
            </a:r>
            <a:endParaRPr/>
          </a:p>
          <a:p>
            <a:pPr indent="-342900" lvl="0" marL="342900" rtl="0" algn="l">
              <a:spcBef>
                <a:spcPts val="370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2000">
                <a:solidFill>
                  <a:srgbClr val="000000"/>
                </a:solidFill>
              </a:rPr>
              <a:t> This is the first “blood vessel” like structure in the embryo.</a:t>
            </a:r>
            <a:endParaRPr/>
          </a:p>
          <a:p>
            <a:pPr indent="0" lvl="0" marL="0" rtl="0" algn="l">
              <a:spcBef>
                <a:spcPts val="37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 sz="2000"/>
          </a:p>
        </p:txBody>
      </p:sp>
      <p:sp>
        <p:nvSpPr>
          <p:cNvPr id="45256" name="Google Shape;45256;p24"/>
          <p:cNvSpPr txBox="1"/>
          <p:nvPr>
            <p:ph idx="2" type="body"/>
          </p:nvPr>
        </p:nvSpPr>
        <p:spPr>
          <a:xfrm>
            <a:off x="4648200" y="1143000"/>
            <a:ext cx="4495800" cy="56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rgbClr val="FF0066"/>
              </a:buClr>
              <a:buSzPct val="100000"/>
              <a:buChar char="•"/>
            </a:pPr>
            <a:r>
              <a:rPr b="1" lang="en-US" sz="2000">
                <a:solidFill>
                  <a:srgbClr val="FF0066"/>
                </a:solidFill>
              </a:rPr>
              <a:t>2- </a:t>
            </a:r>
            <a:r>
              <a:rPr b="1" lang="en-US" sz="2000">
                <a:solidFill>
                  <a:srgbClr val="FF0066"/>
                </a:solidFill>
                <a:latin typeface="Arial Black"/>
                <a:ea typeface="Arial Black"/>
                <a:cs typeface="Arial Black"/>
                <a:sym typeface="Arial Black"/>
              </a:rPr>
              <a:t>Fetal Liver&amp; spleen ,L.N </a:t>
            </a:r>
            <a:r>
              <a:rPr b="1" lang="en-US" sz="1800">
                <a:solidFill>
                  <a:srgbClr val="FF0066"/>
                </a:solidFill>
                <a:latin typeface="Arial Black"/>
                <a:ea typeface="Arial Black"/>
                <a:cs typeface="Arial Black"/>
                <a:sym typeface="Arial Black"/>
              </a:rPr>
              <a:t>Hemopoiesis:</a:t>
            </a:r>
            <a:r>
              <a:rPr lang="en-US" sz="1800">
                <a:solidFill>
                  <a:srgbClr val="000000"/>
                </a:solidFill>
              </a:rPr>
              <a:t> From </a:t>
            </a:r>
            <a:r>
              <a:rPr lang="en-US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8 - 28</a:t>
            </a:r>
            <a:r>
              <a:rPr lang="en-US" sz="1800">
                <a:solidFill>
                  <a:srgbClr val="000000"/>
                </a:solidFill>
              </a:rPr>
              <a:t> wks; </a:t>
            </a:r>
            <a:endParaRPr/>
          </a:p>
          <a:p>
            <a:pPr indent="-342900" lvl="0" marL="342900" rtl="0" algn="l"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</a:rPr>
              <a:t>*Liver and spleen are colonized by definitive hematopoietic stem cells.</a:t>
            </a:r>
            <a:endParaRPr sz="1800">
              <a:solidFill>
                <a:srgbClr val="000000"/>
              </a:solidFill>
            </a:endParaRPr>
          </a:p>
          <a:p>
            <a:pPr indent="-342900" lvl="0" marL="342900" rtl="0" algn="l"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</a:rPr>
              <a:t>*</a:t>
            </a:r>
            <a:r>
              <a:rPr b="1" lang="en-US" sz="18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Erythrocytes still have nuclei</a:t>
            </a:r>
            <a:r>
              <a:rPr lang="en-US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, </a:t>
            </a:r>
            <a:r>
              <a:rPr b="1" lang="en-US" sz="1800">
                <a:solidFill>
                  <a:srgbClr val="000000"/>
                </a:solidFill>
              </a:rPr>
              <a:t>leukocytes begin to appear</a:t>
            </a:r>
            <a:r>
              <a:rPr lang="en-US" sz="1800">
                <a:solidFill>
                  <a:srgbClr val="000000"/>
                </a:solidFill>
              </a:rPr>
              <a:t>. All blood cell types </a:t>
            </a:r>
            <a:r>
              <a:rPr b="1" lang="en-US" sz="18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(except T cells) </a:t>
            </a:r>
            <a:r>
              <a:rPr lang="en-US" sz="1800">
                <a:solidFill>
                  <a:srgbClr val="000000"/>
                </a:solidFill>
              </a:rPr>
              <a:t>can differentiate in the fetal liver &amp; spleen.</a:t>
            </a:r>
            <a:endParaRPr/>
          </a:p>
          <a:p>
            <a:pPr indent="-342900" lvl="0" marL="342900" rtl="0" algn="l"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</a:rPr>
              <a:t>**extra-medullary hematopoiesis</a:t>
            </a:r>
            <a:endParaRPr/>
          </a:p>
          <a:p>
            <a:pPr indent="-342900" lvl="0" marL="342900" rtl="0" algn="l">
              <a:spcBef>
                <a:spcPts val="370"/>
              </a:spcBef>
              <a:spcAft>
                <a:spcPts val="0"/>
              </a:spcAft>
              <a:buClr>
                <a:srgbClr val="FF0000"/>
              </a:buClr>
              <a:buSzPct val="100000"/>
              <a:buChar char="•"/>
            </a:pPr>
            <a:r>
              <a:rPr b="1" lang="en-US" sz="2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3- Prenatal Myeloid phase:  </a:t>
            </a:r>
            <a:br>
              <a:rPr b="1" lang="en-US" sz="200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  <a:r>
              <a:rPr lang="en-US" sz="1800">
                <a:solidFill>
                  <a:srgbClr val="000000"/>
                </a:solidFill>
              </a:rPr>
              <a:t>Bone marrow is colonized late in embryogenesis (after </a:t>
            </a:r>
            <a:r>
              <a:rPr lang="en-US" sz="18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22 weeks</a:t>
            </a:r>
            <a:r>
              <a:rPr lang="en-US" sz="1800">
                <a:solidFill>
                  <a:srgbClr val="000000"/>
                </a:solidFill>
              </a:rPr>
              <a:t>) by definitive hematopoietic stem cells derived from the fetal liver &amp;spleen.</a:t>
            </a:r>
            <a:endParaRPr/>
          </a:p>
          <a:p>
            <a:pPr indent="-342900" lvl="0" marL="342900" rtl="0" algn="l">
              <a:spcBef>
                <a:spcPts val="333"/>
              </a:spcBef>
              <a:spcAft>
                <a:spcPts val="0"/>
              </a:spcAft>
              <a:buClr>
                <a:srgbClr val="000000"/>
              </a:buClr>
              <a:buSzPct val="100000"/>
              <a:buChar char="•"/>
            </a:pPr>
            <a:r>
              <a:rPr lang="en-US" sz="1800">
                <a:solidFill>
                  <a:srgbClr val="000000"/>
                </a:solidFill>
              </a:rPr>
              <a:t>All blood cell types </a:t>
            </a:r>
            <a:r>
              <a:rPr b="1" lang="en-US" sz="1800">
                <a:solidFill>
                  <a:srgbClr val="FF0000"/>
                </a:solidFill>
              </a:rPr>
              <a:t>(except T cells) </a:t>
            </a:r>
            <a:r>
              <a:rPr lang="en-US" sz="1800">
                <a:solidFill>
                  <a:srgbClr val="000000"/>
                </a:solidFill>
              </a:rPr>
              <a:t>can differentiate in the bone marrow.</a:t>
            </a:r>
            <a:endParaRPr/>
          </a:p>
        </p:txBody>
      </p:sp>
      <p:pic>
        <p:nvPicPr>
          <p:cNvPr descr="hemangio.jpg                                                   000B2C03Macintosh HD                   B7C7AF91:" id="45257" name="Google Shape;45257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00" y="5257800"/>
            <a:ext cx="4572000" cy="1538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61" name="Shape 45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2" name="Google Shape;45262;p25"/>
          <p:cNvSpPr txBox="1"/>
          <p:nvPr>
            <p:ph type="title"/>
          </p:nvPr>
        </p:nvSpPr>
        <p:spPr>
          <a:xfrm>
            <a:off x="472281" y="-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Erythropoiesis</a:t>
            </a:r>
            <a:endParaRPr sz="3600"/>
          </a:p>
        </p:txBody>
      </p:sp>
      <p:pic>
        <p:nvPicPr>
          <p:cNvPr id="45263" name="Google Shape;45263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" y="4495800"/>
            <a:ext cx="8229600" cy="2073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hematologyoutlines.com/images/erythroid_maturation_diagram.jpg" id="45264" name="Google Shape;45264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400" y="762000"/>
            <a:ext cx="8869364" cy="3429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68" name="Shape 45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9" name="Google Shape;45269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THROMBOPOIESIS</a:t>
            </a:r>
            <a:endParaRPr/>
          </a:p>
        </p:txBody>
      </p:sp>
      <p:pic>
        <p:nvPicPr>
          <p:cNvPr descr="http://encyclopedia.lubopitko-bg.com/images/The%20processes%20of%20hemopoiesis.jpg" id="45270" name="Google Shape;45270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72870" r="0" t="16401"/>
          <a:stretch/>
        </p:blipFill>
        <p:spPr>
          <a:xfrm>
            <a:off x="2819400" y="1417638"/>
            <a:ext cx="2971800" cy="528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74" name="Shape 45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75" name="Google Shape;45275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DDD9C3"/>
              </a:buClr>
              <a:buSzPts val="4400"/>
              <a:buFont typeface="Aharoni"/>
              <a:buNone/>
            </a:pPr>
            <a:r>
              <a:rPr b="1" lang="en-US">
                <a:solidFill>
                  <a:srgbClr val="DDD9C3"/>
                </a:solidFill>
                <a:effectLst>
                  <a:outerShdw blurRad="25500" algn="tl" dir="7020000" dist="23000">
                    <a:srgbClr val="000000">
                      <a:alpha val="50000"/>
                    </a:srgbClr>
                  </a:outerShdw>
                </a:effectLst>
                <a:latin typeface="Aharoni"/>
                <a:ea typeface="Aharoni"/>
                <a:cs typeface="Aharoni"/>
                <a:sym typeface="Aharoni"/>
              </a:rPr>
              <a:t>Megakaryocyte</a:t>
            </a:r>
            <a:endParaRPr/>
          </a:p>
        </p:txBody>
      </p:sp>
      <p:pic>
        <p:nvPicPr>
          <p:cNvPr descr="13x14.jpg" id="45276" name="Google Shape;45276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-1408" r="-1408" t="0"/>
          <a:stretch/>
        </p:blipFill>
        <p:spPr>
          <a:xfrm>
            <a:off x="137160" y="1740077"/>
            <a:ext cx="5577900" cy="458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77" name="Google Shape;45277;p27"/>
          <p:cNvSpPr/>
          <p:nvPr/>
        </p:nvSpPr>
        <p:spPr>
          <a:xfrm>
            <a:off x="5715000" y="1783080"/>
            <a:ext cx="3200400" cy="172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Lobulated nucleus +numerous cytoplasmic granules (</a:t>
            </a:r>
            <a:r>
              <a:rPr b="1"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Alpha, Delta, Lambda ) 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CC0099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CC0099"/>
                </a:solidFill>
                <a:latin typeface="Calibri"/>
                <a:ea typeface="Calibri"/>
                <a:cs typeface="Calibri"/>
                <a:sym typeface="Calibri"/>
              </a:rPr>
              <a:t>Membranous demarcation lines around the granules  </a:t>
            </a:r>
            <a:r>
              <a:rPr b="1" lang="en-US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▼▼</a:t>
            </a:r>
            <a:endParaRPr/>
          </a:p>
          <a:p>
            <a:pPr indent="-114300" lvl="0" marL="0" marR="0" rtl="0" algn="l"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1800"/>
              <a:buFont typeface="Arial"/>
              <a:buChar char="•"/>
            </a:pPr>
            <a:r>
              <a:rPr b="1" lang="en-US" sz="180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rPr>
              <a:t>Lines of cleavage.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82" name="Shape 45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83" name="Google Shape;45283;p28"/>
          <p:cNvSpPr txBox="1"/>
          <p:nvPr>
            <p:ph type="title"/>
          </p:nvPr>
        </p:nvSpPr>
        <p:spPr>
          <a:xfrm>
            <a:off x="2895600" y="-1524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b="1" lang="en-US" sz="36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Granulopoiesis</a:t>
            </a:r>
            <a:endParaRPr/>
          </a:p>
        </p:txBody>
      </p:sp>
      <p:sp>
        <p:nvSpPr>
          <p:cNvPr id="45284" name="Google Shape;45284;p28"/>
          <p:cNvSpPr txBox="1"/>
          <p:nvPr>
            <p:ph idx="1" type="body"/>
          </p:nvPr>
        </p:nvSpPr>
        <p:spPr>
          <a:xfrm>
            <a:off x="152400" y="68263"/>
            <a:ext cx="8991600" cy="6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3429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1-UMC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2-</a:t>
            </a: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Pluripotential hemopoietic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stem cells </a:t>
            </a:r>
            <a:r>
              <a:rPr b="1"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(hemocytoblasts)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b="1"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-Restricted granulocyte progenitor,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that are called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Times New Roman"/>
              <a:buNone/>
            </a:pP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(Colony-forming unit granulocytes </a:t>
            </a:r>
            <a:r>
              <a:rPr b="1"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(CFU-G</a:t>
            </a:r>
            <a:r>
              <a:rPr lang="en-US" sz="2000">
                <a:solidFill>
                  <a:schemeClr val="accent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4-Myeloblast</a:t>
            </a:r>
            <a:endParaRPr b="1"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5-Promyelocyte :</a:t>
            </a:r>
            <a:r>
              <a:rPr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nonspecific granules)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6-Myelocyte</a:t>
            </a:r>
            <a:r>
              <a:rPr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(specific granules N,E,B…..? )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7-Metamyelocyte: 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(specific granules N, E,B </a:t>
            </a:r>
            <a:endParaRPr/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indentation of nucleus)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8-Band cell</a:t>
            </a:r>
            <a:endParaRPr sz="2000" u="sng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Smaller cells ,curved band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nuclei ,</a:t>
            </a:r>
            <a:r>
              <a:rPr b="1" lang="en-US" sz="20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cannot divide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. May be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present in peripheral blood.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b="1" lang="en-US" sz="2000" u="sng">
                <a:latin typeface="Times New Roman"/>
                <a:ea typeface="Times New Roman"/>
                <a:cs typeface="Times New Roman"/>
                <a:sym typeface="Times New Roman"/>
              </a:rPr>
              <a:t>9-Mature cells:</a:t>
            </a: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 (Neutrophils ,Eosinophils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</a:pPr>
            <a:r>
              <a:rPr lang="en-US" sz="2000">
                <a:latin typeface="Times New Roman"/>
                <a:ea typeface="Times New Roman"/>
                <a:cs typeface="Times New Roman"/>
                <a:sym typeface="Times New Roman"/>
              </a:rPr>
              <a:t>Basophils )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3429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rPr lang="en-US" sz="2000"/>
              <a:t> </a:t>
            </a:r>
            <a:endParaRPr/>
          </a:p>
          <a:p>
            <a:pPr indent="-342900" lvl="0" marL="342900" rtl="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sz="2400"/>
          </a:p>
          <a:p>
            <a:pPr indent="-342900" lvl="0" marL="342900" rtl="0" algn="l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t/>
            </a:r>
            <a:endParaRPr sz="2800"/>
          </a:p>
        </p:txBody>
      </p:sp>
      <p:pic>
        <p:nvPicPr>
          <p:cNvPr id="45285" name="Google Shape;45285;p28"/>
          <p:cNvPicPr preferRelativeResize="0"/>
          <p:nvPr/>
        </p:nvPicPr>
        <p:blipFill rotWithShape="1">
          <a:blip r:embed="rId3">
            <a:alphaModFix/>
          </a:blip>
          <a:srcRect b="9689" l="0" r="52351" t="7850"/>
          <a:stretch/>
        </p:blipFill>
        <p:spPr>
          <a:xfrm>
            <a:off x="5410200" y="1219200"/>
            <a:ext cx="35814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86" name="Google Shape;45286;p28"/>
          <p:cNvSpPr/>
          <p:nvPr/>
        </p:nvSpPr>
        <p:spPr>
          <a:xfrm>
            <a:off x="5410200" y="838200"/>
            <a:ext cx="3581400" cy="3810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Takes about 10-11 days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90" name="Shape 45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91" name="Google Shape;45291;p29"/>
          <p:cNvSpPr txBox="1"/>
          <p:nvPr>
            <p:ph type="title"/>
          </p:nvPr>
        </p:nvSpPr>
        <p:spPr>
          <a:xfrm>
            <a:off x="25121" y="7223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Thymus gland </a:t>
            </a:r>
            <a:endParaRPr sz="2800"/>
          </a:p>
        </p:txBody>
      </p:sp>
      <p:sp>
        <p:nvSpPr>
          <p:cNvPr id="45292" name="Google Shape;45292;p29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A-Stroma</a:t>
            </a:r>
            <a:endParaRPr/>
          </a:p>
        </p:txBody>
      </p:sp>
      <p:sp>
        <p:nvSpPr>
          <p:cNvPr id="45293" name="Google Shape;45293;p29"/>
          <p:cNvSpPr txBox="1"/>
          <p:nvPr>
            <p:ph idx="2" type="body"/>
          </p:nvPr>
        </p:nvSpPr>
        <p:spPr>
          <a:xfrm>
            <a:off x="1524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Capsule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Trabeculae</a:t>
            </a:r>
            <a:endParaRPr/>
          </a:p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AutoNum type="arabicPeriod"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NO reticular F 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45294" name="Google Shape;45294;p29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B-Parenchyma</a:t>
            </a:r>
            <a:endParaRPr/>
          </a:p>
        </p:txBody>
      </p:sp>
      <p:sp>
        <p:nvSpPr>
          <p:cNvPr id="45295" name="Google Shape;45295;p29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1- Cortex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en-US">
                <a:latin typeface="Arial"/>
                <a:ea typeface="Arial"/>
                <a:cs typeface="Arial"/>
                <a:sym typeface="Arial"/>
              </a:rPr>
              <a:t>2- Medulla</a:t>
            </a:r>
            <a:endParaRPr/>
          </a:p>
        </p:txBody>
      </p:sp>
      <p:pic>
        <p:nvPicPr>
          <p:cNvPr descr="hl5A-65" id="45296" name="Google Shape;45296;p29"/>
          <p:cNvPicPr preferRelativeResize="0"/>
          <p:nvPr/>
        </p:nvPicPr>
        <p:blipFill rotWithShape="1">
          <a:blip r:embed="rId3">
            <a:alphaModFix/>
          </a:blip>
          <a:srcRect b="11541" l="0" r="0" t="7689"/>
          <a:stretch/>
        </p:blipFill>
        <p:spPr>
          <a:xfrm>
            <a:off x="1676400" y="3581400"/>
            <a:ext cx="53340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00" name="Shape 45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1" name="Google Shape;45301;p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b="1" lang="en-US" sz="3600">
                <a:latin typeface="Arial Black"/>
                <a:ea typeface="Arial Black"/>
                <a:cs typeface="Arial Black"/>
                <a:sym typeface="Arial Black"/>
              </a:rPr>
              <a:t>Hassall's corpuscles</a:t>
            </a:r>
            <a:endParaRPr sz="3600"/>
          </a:p>
        </p:txBody>
      </p:sp>
      <p:pic>
        <p:nvPicPr>
          <p:cNvPr descr="C:\Users\MCC\Desktop\صورة2.png" id="45302" name="Google Shape;45302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" y="1600200"/>
            <a:ext cx="4572000" cy="3858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5" id="45303" name="Google Shape;45303;p30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6839" l="60001" r="7894" t="57008"/>
          <a:stretch/>
        </p:blipFill>
        <p:spPr>
          <a:xfrm>
            <a:off x="5131104" y="1454236"/>
            <a:ext cx="3860400" cy="400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07" name="Shape 45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08" name="Google Shape;45308;p31"/>
          <p:cNvSpPr txBox="1"/>
          <p:nvPr>
            <p:ph type="title"/>
          </p:nvPr>
        </p:nvSpPr>
        <p:spPr>
          <a:xfrm>
            <a:off x="457200" y="152400"/>
            <a:ext cx="8610600" cy="12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1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Aharoni"/>
                <a:ea typeface="Aharoni"/>
                <a:cs typeface="Aharoni"/>
                <a:sym typeface="Aharoni"/>
              </a:rPr>
              <a:t>Blood thymic barrier </a:t>
            </a:r>
            <a:br>
              <a:rPr lang="en-US" sz="2800">
                <a:latin typeface="Aharoni"/>
                <a:ea typeface="Aharoni"/>
                <a:cs typeface="Aharoni"/>
                <a:sym typeface="Aharoni"/>
              </a:rPr>
            </a:br>
            <a:r>
              <a:rPr lang="en-US" sz="1800">
                <a:solidFill>
                  <a:srgbClr val="000000"/>
                </a:solidFill>
              </a:rPr>
              <a:t>It is a barrier </a:t>
            </a:r>
            <a:r>
              <a:rPr b="1" lang="en-US" sz="1800">
                <a:solidFill>
                  <a:srgbClr val="000000"/>
                </a:solidFill>
              </a:rPr>
              <a:t>between T cells and the lumen of the cortical vessels.</a:t>
            </a:r>
            <a:r>
              <a:rPr lang="en-US">
                <a:solidFill>
                  <a:srgbClr val="000000"/>
                </a:solidFill>
              </a:rPr>
              <a:t> 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45309" name="Google Shape;45309;p31"/>
          <p:cNvSpPr txBox="1"/>
          <p:nvPr>
            <p:ph idx="1" type="body"/>
          </p:nvPr>
        </p:nvSpPr>
        <p:spPr>
          <a:xfrm>
            <a:off x="152400" y="1447800"/>
            <a:ext cx="5029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Continuous endothelium with tight junction</a:t>
            </a:r>
            <a:endParaRPr/>
          </a:p>
          <a:p>
            <a:pPr indent="-457200" lvl="0" marL="457200" rtl="0" algn="l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Thick basal lamina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Pericyte</a:t>
            </a:r>
            <a:endParaRPr sz="20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perivascular space with macrophages</a:t>
            </a:r>
            <a:endParaRPr/>
          </a:p>
          <a:p>
            <a:pPr indent="-4572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basal lamina of  </a:t>
            </a:r>
            <a:r>
              <a:rPr lang="en-US" sz="2000">
                <a:solidFill>
                  <a:srgbClr val="006600"/>
                </a:solidFill>
                <a:latin typeface="Arial Black"/>
                <a:ea typeface="Arial Black"/>
                <a:cs typeface="Arial Black"/>
                <a:sym typeface="Arial Black"/>
              </a:rPr>
              <a:t>Epithelial reticular cell </a:t>
            </a:r>
            <a:r>
              <a:rPr lang="en-US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Epithelial reticular cells with tight junction</a:t>
            </a:r>
            <a:endParaRPr/>
          </a:p>
          <a:p>
            <a:pPr indent="-165100" lvl="0" marL="3429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t13_027" id="45310" name="Google Shape;45310;p31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13666" l="0" r="0" t="0"/>
          <a:stretch/>
        </p:blipFill>
        <p:spPr>
          <a:xfrm>
            <a:off x="5029200" y="1524000"/>
            <a:ext cx="4038600" cy="48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55" name="Shape 45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6" name="Google Shape;45156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n-US" sz="2800"/>
              <a:t>subplasmalemmal </a:t>
            </a:r>
            <a:r>
              <a:rPr b="1" lang="en-US" sz="2800">
                <a:solidFill>
                  <a:srgbClr val="FF000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r>
              <a:rPr lang="en-US" sz="2800">
                <a:solidFill>
                  <a:srgbClr val="FF000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</a:rPr>
              <a:t>  ( actin, spectrin &amp; ankyrin)</a:t>
            </a:r>
            <a:r>
              <a:rPr lang="en-US" sz="2800">
                <a:solidFill>
                  <a:srgbClr val="E36C09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/>
              <a:t>responsible for the flexibility </a:t>
            </a:r>
            <a:r>
              <a:rPr lang="en-US" sz="2800">
                <a:latin typeface="Arial Black"/>
                <a:ea typeface="Arial Black"/>
                <a:cs typeface="Arial Black"/>
                <a:sym typeface="Arial Black"/>
              </a:rPr>
              <a:t>of RBCs</a:t>
            </a:r>
            <a:r>
              <a:rPr lang="en-US" sz="2800"/>
              <a:t>.</a:t>
            </a:r>
            <a:br>
              <a:rPr lang="en-US" sz="2800"/>
            </a:br>
            <a:endParaRPr sz="2800"/>
          </a:p>
        </p:txBody>
      </p:sp>
      <p:pic>
        <p:nvPicPr>
          <p:cNvPr descr="https://classconnection.s3.amazonaws.com/81/flashcards/741081/png/s1320518558488.png" id="45157" name="Google Shape;45157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2893" t="0"/>
          <a:stretch/>
        </p:blipFill>
        <p:spPr>
          <a:xfrm>
            <a:off x="395536" y="1556792"/>
            <a:ext cx="4749900" cy="4310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58" name="Google Shape;45158;p14"/>
          <p:cNvSpPr txBox="1"/>
          <p:nvPr/>
        </p:nvSpPr>
        <p:spPr>
          <a:xfrm>
            <a:off x="5181600" y="1676400"/>
            <a:ext cx="38841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to adapt its function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* subplasmalemmal </a:t>
            </a:r>
            <a:r>
              <a:rPr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cytoskeleton -- to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enter a small vessel ( smaller than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7.5 micron)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effectLst>
                <a:outerShdw blurRad="38100" algn="tl" dir="2700000" dist="38100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*biconcave shape -- to increase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the surface area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effectLst>
                <a:outerShdw blurRad="38100" algn="tl" dir="2700000" dist="38100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*no organelles -- O2 and Co2 exchange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14" name="Shape 45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15" name="Google Shape;45315;p3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Secondary nodules</a:t>
            </a:r>
            <a:endParaRPr/>
          </a:p>
        </p:txBody>
      </p:sp>
      <p:pic>
        <p:nvPicPr>
          <p:cNvPr id="45316" name="Google Shape;45316;p3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19094" y="1600200"/>
            <a:ext cx="6905700" cy="464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20" name="Shape 45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21" name="Google Shape;45321;p3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LN </a:t>
            </a:r>
            <a:endParaRPr/>
          </a:p>
        </p:txBody>
      </p:sp>
      <p:pic>
        <p:nvPicPr>
          <p:cNvPr id="45322" name="Google Shape;45322;p3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600200"/>
            <a:ext cx="70866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26" name="Shape 45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27" name="Google Shape;45327;p34"/>
          <p:cNvSpPr txBox="1"/>
          <p:nvPr>
            <p:ph type="title"/>
          </p:nvPr>
        </p:nvSpPr>
        <p:spPr>
          <a:xfrm>
            <a:off x="468313" y="127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haroni"/>
              <a:buNone/>
            </a:pPr>
            <a:r>
              <a:rPr lang="en-US">
                <a:latin typeface="Aharoni"/>
                <a:ea typeface="Aharoni"/>
                <a:cs typeface="Aharoni"/>
                <a:sym typeface="Aharoni"/>
              </a:rPr>
              <a:t>Lymphatic circulation</a:t>
            </a:r>
            <a:endParaRPr/>
          </a:p>
        </p:txBody>
      </p:sp>
      <p:pic>
        <p:nvPicPr>
          <p:cNvPr id="45328" name="Google Shape;45328;p3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0825" y="3068638"/>
            <a:ext cx="4183200" cy="3562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-18" id="45329" name="Google Shape;45329;p34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68813" y="1592263"/>
            <a:ext cx="4495800" cy="3600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CC\Desktop\image blood\lymph_node_diag.gif" id="45330" name="Google Shape;45330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950" y="333375"/>
            <a:ext cx="2951163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331" name="Google Shape;45331;p34"/>
          <p:cNvSpPr/>
          <p:nvPr/>
        </p:nvSpPr>
        <p:spPr>
          <a:xfrm>
            <a:off x="6607175" y="1408113"/>
            <a:ext cx="25368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Afferent lymphatic</a:t>
            </a:r>
            <a:endParaRPr/>
          </a:p>
        </p:txBody>
      </p:sp>
      <p:sp>
        <p:nvSpPr>
          <p:cNvPr id="45332" name="Google Shape;45332;p34"/>
          <p:cNvSpPr/>
          <p:nvPr/>
        </p:nvSpPr>
        <p:spPr>
          <a:xfrm>
            <a:off x="4067175" y="2444750"/>
            <a:ext cx="19416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Cortical sinus</a:t>
            </a:r>
            <a:endParaRPr/>
          </a:p>
        </p:txBody>
      </p:sp>
      <p:sp>
        <p:nvSpPr>
          <p:cNvPr id="45333" name="Google Shape;45333;p34"/>
          <p:cNvSpPr/>
          <p:nvPr/>
        </p:nvSpPr>
        <p:spPr>
          <a:xfrm>
            <a:off x="4138613" y="3243263"/>
            <a:ext cx="21732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Medullary sinus</a:t>
            </a:r>
            <a:endParaRPr/>
          </a:p>
        </p:txBody>
      </p:sp>
      <p:sp>
        <p:nvSpPr>
          <p:cNvPr id="45334" name="Google Shape;45334;p34"/>
          <p:cNvSpPr/>
          <p:nvPr/>
        </p:nvSpPr>
        <p:spPr>
          <a:xfrm>
            <a:off x="5757863" y="5013325"/>
            <a:ext cx="25257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Efferent lymphatic</a:t>
            </a:r>
            <a:endParaRPr/>
          </a:p>
        </p:txBody>
      </p:sp>
      <p:sp>
        <p:nvSpPr>
          <p:cNvPr id="45335" name="Google Shape;45335;p34"/>
          <p:cNvSpPr/>
          <p:nvPr/>
        </p:nvSpPr>
        <p:spPr>
          <a:xfrm>
            <a:off x="3421063" y="1408113"/>
            <a:ext cx="2970300" cy="3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1800"/>
              <a:buFont typeface="Arial Black"/>
              <a:buNone/>
            </a:pPr>
            <a:r>
              <a:rPr lang="en-US" sz="1800">
                <a:solidFill>
                  <a:srgbClr val="FF3300"/>
                </a:solidFill>
                <a:latin typeface="Arial Black"/>
                <a:ea typeface="Arial Black"/>
                <a:cs typeface="Arial Black"/>
                <a:sym typeface="Arial Black"/>
              </a:rPr>
              <a:t>Subcapsula lymphatic</a:t>
            </a:r>
            <a:endParaRPr/>
          </a:p>
        </p:txBody>
      </p:sp>
      <p:cxnSp>
        <p:nvCxnSpPr>
          <p:cNvPr id="45336" name="Google Shape;45336;p34"/>
          <p:cNvCxnSpPr/>
          <p:nvPr/>
        </p:nvCxnSpPr>
        <p:spPr>
          <a:xfrm>
            <a:off x="5405438" y="1662113"/>
            <a:ext cx="706500" cy="298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5337" name="Google Shape;45337;p34"/>
          <p:cNvCxnSpPr>
            <a:stCxn id="45331" idx="2"/>
          </p:cNvCxnSpPr>
          <p:nvPr/>
        </p:nvCxnSpPr>
        <p:spPr>
          <a:xfrm flipH="1">
            <a:off x="6875375" y="1776513"/>
            <a:ext cx="1000200" cy="714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5338" name="Google Shape;45338;p34"/>
          <p:cNvCxnSpPr/>
          <p:nvPr/>
        </p:nvCxnSpPr>
        <p:spPr>
          <a:xfrm flipH="1" rot="10800000">
            <a:off x="5757863" y="2446288"/>
            <a:ext cx="706500" cy="184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5339" name="Google Shape;45339;p34"/>
          <p:cNvCxnSpPr/>
          <p:nvPr/>
        </p:nvCxnSpPr>
        <p:spPr>
          <a:xfrm flipH="1" rot="10800000">
            <a:off x="5873750" y="3357588"/>
            <a:ext cx="354000" cy="441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43" name="Shape 45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44" name="Google Shape;45344;p35"/>
          <p:cNvGrpSpPr/>
          <p:nvPr/>
        </p:nvGrpSpPr>
        <p:grpSpPr>
          <a:xfrm>
            <a:off x="28977" y="1524173"/>
            <a:ext cx="4054573" cy="4127092"/>
            <a:chOff x="5394" y="7243"/>
            <a:chExt cx="4821" cy="8022"/>
          </a:xfrm>
        </p:grpSpPr>
        <p:pic>
          <p:nvPicPr>
            <p:cNvPr id="45345" name="Google Shape;45345;p35"/>
            <p:cNvPicPr preferRelativeResize="0"/>
            <p:nvPr/>
          </p:nvPicPr>
          <p:blipFill rotWithShape="1">
            <a:blip r:embed="rId3">
              <a:alphaModFix/>
            </a:blip>
            <a:srcRect b="25149" l="59931" r="7542" t="5377"/>
            <a:stretch/>
          </p:blipFill>
          <p:spPr>
            <a:xfrm>
              <a:off x="5394" y="7243"/>
              <a:ext cx="4821" cy="80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5346" name="Google Shape;45346;p35"/>
            <p:cNvSpPr txBox="1"/>
            <p:nvPr/>
          </p:nvSpPr>
          <p:spPr>
            <a:xfrm>
              <a:off x="8885" y="14848"/>
              <a:ext cx="300" cy="3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347" name="Google Shape;45347;p35"/>
          <p:cNvSpPr txBox="1"/>
          <p:nvPr>
            <p:ph type="title"/>
          </p:nvPr>
        </p:nvSpPr>
        <p:spPr>
          <a:xfrm>
            <a:off x="977955" y="125324"/>
            <a:ext cx="2829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Black"/>
              <a:buNone/>
            </a:pPr>
            <a:r>
              <a:rPr b="1" lang="en-US" sz="2800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rPr>
              <a:t>Spleen</a:t>
            </a:r>
            <a:endParaRPr sz="28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5348" name="Google Shape;45348;p35"/>
          <p:cNvSpPr/>
          <p:nvPr/>
        </p:nvSpPr>
        <p:spPr>
          <a:xfrm>
            <a:off x="1073" y="6114245"/>
            <a:ext cx="1079400" cy="7191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0000"/>
                </a:solidFill>
                <a:latin typeface="Arial Black"/>
                <a:ea typeface="Arial Black"/>
                <a:cs typeface="Arial Black"/>
                <a:sym typeface="Arial Black"/>
              </a:rPr>
              <a:t>LN</a:t>
            </a: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:\Users\MCC\Desktop\unnamed.jpg" id="45349" name="Google Shape;45349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62400" y="131763"/>
            <a:ext cx="5029201" cy="33909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MCC\Desktop\unnamed (1).jpg" id="45350" name="Google Shape;45350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3685518"/>
            <a:ext cx="4495800" cy="3020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54" name="Shape 45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55" name="Google Shape;45355;p3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White pulp </a:t>
            </a:r>
            <a:endParaRPr/>
          </a:p>
        </p:txBody>
      </p:sp>
      <p:pic>
        <p:nvPicPr>
          <p:cNvPr id="45356" name="Google Shape;45356;p3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4918" l="0" r="0" t="9837"/>
          <a:stretch/>
        </p:blipFill>
        <p:spPr>
          <a:xfrm>
            <a:off x="1295401" y="1676400"/>
            <a:ext cx="6356100" cy="487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60" name="Shape 45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1" name="Google Shape;45361;p3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Red pulp </a:t>
            </a:r>
            <a:endParaRPr/>
          </a:p>
        </p:txBody>
      </p:sp>
      <p:pic>
        <p:nvPicPr>
          <p:cNvPr id="45362" name="Google Shape;45362;p3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0520" y="1600200"/>
            <a:ext cx="7523100" cy="452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66" name="Shape 45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7" name="Google Shape;45367;p3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Palatine tonsil </a:t>
            </a:r>
            <a:endParaRPr/>
          </a:p>
        </p:txBody>
      </p:sp>
      <p:pic>
        <p:nvPicPr>
          <p:cNvPr descr="C:\Users\MCC\Desktop\صورة7.png" id="45368" name="Google Shape;4536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889" y="1600200"/>
            <a:ext cx="7744911" cy="51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45369" name="Google Shape;45369;p3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73" name="Shape 45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74" name="Google Shape;45374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b="1" lang="en-US" sz="3600">
                <a:latin typeface="Arial Black"/>
                <a:ea typeface="Arial Black"/>
                <a:cs typeface="Arial Black"/>
                <a:sym typeface="Arial Black"/>
              </a:rPr>
              <a:t>Palatine Tonsil (H&amp;E)</a:t>
            </a:r>
            <a:endParaRPr sz="3600"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descr="tns02he" id="45375" name="Google Shape;45375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48200" y="1412875"/>
            <a:ext cx="4303800" cy="518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76" name="Google Shape;4537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388" y="1484313"/>
            <a:ext cx="4392612" cy="511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62" name="Shape 45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63" name="Google Shape;45163;p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</a:pPr>
            <a:r>
              <a:rPr b="1" lang="en-US">
                <a:effectLst>
                  <a:outerShdw blurRad="41275" rotWithShape="0" algn="tl" dir="1800000" dist="20320">
                    <a:srgbClr val="000000">
                      <a:alpha val="4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Platelet</a:t>
            </a:r>
            <a:endParaRPr/>
          </a:p>
        </p:txBody>
      </p:sp>
      <p:sp>
        <p:nvSpPr>
          <p:cNvPr id="45164" name="Google Shape;45164;p1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397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grpSp>
        <p:nvGrpSpPr>
          <p:cNvPr id="45165" name="Google Shape;45165;p15"/>
          <p:cNvGrpSpPr/>
          <p:nvPr/>
        </p:nvGrpSpPr>
        <p:grpSpPr>
          <a:xfrm>
            <a:off x="196260" y="1417638"/>
            <a:ext cx="8750553" cy="5255398"/>
            <a:chOff x="303" y="210"/>
            <a:chExt cx="5071" cy="3900"/>
          </a:xfrm>
        </p:grpSpPr>
        <p:pic>
          <p:nvPicPr>
            <p:cNvPr descr="normalRBC" id="45166" name="Google Shape;45166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03" y="210"/>
              <a:ext cx="5071" cy="3900"/>
            </a:xfrm>
            <a:prstGeom prst="rect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miter lim="800000"/>
              <a:headEnd len="sm" w="sm" type="none"/>
              <a:tailEnd len="sm" w="sm" type="none"/>
            </a:ln>
          </p:spPr>
        </p:pic>
        <p:cxnSp>
          <p:nvCxnSpPr>
            <p:cNvPr id="45167" name="Google Shape;45167;p15"/>
            <p:cNvCxnSpPr/>
            <p:nvPr/>
          </p:nvCxnSpPr>
          <p:spPr>
            <a:xfrm flipH="1">
              <a:off x="2539" y="391"/>
              <a:ext cx="300" cy="1200"/>
            </a:xfrm>
            <a:prstGeom prst="straightConnector1">
              <a:avLst/>
            </a:prstGeom>
            <a:noFill/>
            <a:ln cap="flat" cmpd="sng" w="57150">
              <a:solidFill>
                <a:schemeClr val="dk1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45168" name="Google Shape;45168;p15"/>
          <p:cNvSpPr/>
          <p:nvPr/>
        </p:nvSpPr>
        <p:spPr>
          <a:xfrm>
            <a:off x="5334000" y="4876800"/>
            <a:ext cx="838200" cy="381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69" name="Google Shape;45169;p15"/>
          <p:cNvSpPr txBox="1"/>
          <p:nvPr/>
        </p:nvSpPr>
        <p:spPr>
          <a:xfrm>
            <a:off x="5753100" y="181927"/>
            <a:ext cx="36114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RBCs paler in center and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darker in peripheral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(the Hb concentrated in peripheral)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70" name="Google Shape;45170;p15"/>
          <p:cNvSpPr txBox="1"/>
          <p:nvPr/>
        </p:nvSpPr>
        <p:spPr>
          <a:xfrm>
            <a:off x="685800" y="181927"/>
            <a:ext cx="24555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platelet -- (2-3) micron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biconvex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Granulomere in center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Hyalomere in periphery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74" name="Shape 45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75" name="Google Shape;45175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lang="en-US" sz="3600">
                <a:latin typeface="Arial Black"/>
                <a:ea typeface="Arial Black"/>
                <a:cs typeface="Arial Black"/>
                <a:sym typeface="Arial Black"/>
              </a:rPr>
              <a:t>EM of</a:t>
            </a:r>
            <a:r>
              <a:rPr b="1" lang="en-US" sz="3600">
                <a:effectLst>
                  <a:outerShdw blurRad="41275" rotWithShape="0" algn="tl" dir="1800000" dist="20320">
                    <a:srgbClr val="000000">
                      <a:alpha val="4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 Platelet</a:t>
            </a:r>
            <a:r>
              <a:rPr lang="en-US" sz="3600"/>
              <a:t> </a:t>
            </a:r>
            <a:endParaRPr/>
          </a:p>
        </p:txBody>
      </p:sp>
      <p:pic>
        <p:nvPicPr>
          <p:cNvPr id="45176" name="Google Shape;45176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8668" y="1623218"/>
            <a:ext cx="72267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77" name="Google Shape;45177;p16"/>
          <p:cNvSpPr/>
          <p:nvPr/>
        </p:nvSpPr>
        <p:spPr>
          <a:xfrm>
            <a:off x="2362200" y="1836420"/>
            <a:ext cx="1219200" cy="381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Hyalomere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sp>
        <p:nvSpPr>
          <p:cNvPr id="45178" name="Google Shape;45178;p16"/>
          <p:cNvSpPr/>
          <p:nvPr/>
        </p:nvSpPr>
        <p:spPr>
          <a:xfrm>
            <a:off x="685800" y="3886200"/>
            <a:ext cx="1524000" cy="3810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Granulomere </a:t>
            </a:r>
            <a:endParaRPr/>
          </a:p>
        </p:txBody>
      </p:sp>
      <p:sp>
        <p:nvSpPr>
          <p:cNvPr id="45179" name="Google Shape;45179;p16"/>
          <p:cNvSpPr txBox="1"/>
          <p:nvPr/>
        </p:nvSpPr>
        <p:spPr>
          <a:xfrm>
            <a:off x="381000" y="4800600"/>
            <a:ext cx="23622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few mitochondria &amp; ribosomes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-Alpha (α)granules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-Delta granules: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-Lambda(λ) granules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80" name="Google Shape;45180;p16"/>
          <p:cNvSpPr txBox="1"/>
          <p:nvPr/>
        </p:nvSpPr>
        <p:spPr>
          <a:xfrm>
            <a:off x="3581400" y="1122379"/>
            <a:ext cx="21333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-10-15 microtubules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-Actin &amp; myosin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-Canalicular system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84" name="Shape 45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85" name="Google Shape;45185;p17"/>
          <p:cNvSpPr txBox="1"/>
          <p:nvPr>
            <p:ph type="title"/>
          </p:nvPr>
        </p:nvSpPr>
        <p:spPr>
          <a:xfrm>
            <a:off x="0" y="188640"/>
            <a:ext cx="9144000" cy="158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Black"/>
              <a:buNone/>
            </a:pPr>
            <a:r>
              <a:rPr b="1" lang="en-US" sz="4000">
                <a:latin typeface="Arial Black"/>
                <a:ea typeface="Arial Black"/>
                <a:cs typeface="Arial Black"/>
                <a:sym typeface="Arial Black"/>
              </a:rPr>
              <a:t>Neutrophils = </a:t>
            </a:r>
            <a:r>
              <a:rPr b="1" lang="en-US" sz="3100"/>
              <a:t>polymorphonuclear leucocytes = Microphage = pus cell </a:t>
            </a:r>
            <a:r>
              <a:rPr b="1" lang="en-US"/>
              <a:t> </a:t>
            </a:r>
            <a:br>
              <a:rPr b="1" lang="en-US"/>
            </a:br>
            <a:endParaRPr/>
          </a:p>
        </p:txBody>
      </p:sp>
      <p:pic>
        <p:nvPicPr>
          <p:cNvPr descr="trom" id="45186" name="Google Shape;45186;p17"/>
          <p:cNvPicPr preferRelativeResize="0"/>
          <p:nvPr/>
        </p:nvPicPr>
        <p:blipFill rotWithShape="1">
          <a:blip r:embed="rId3">
            <a:alphaModFix/>
          </a:blip>
          <a:srcRect b="31119" l="0" r="12495" t="0"/>
          <a:stretch/>
        </p:blipFill>
        <p:spPr>
          <a:xfrm>
            <a:off x="381000" y="2400300"/>
            <a:ext cx="8515535" cy="4038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5187" name="Google Shape;45187;p17"/>
          <p:cNvSpPr/>
          <p:nvPr/>
        </p:nvSpPr>
        <p:spPr>
          <a:xfrm>
            <a:off x="4038600" y="4724400"/>
            <a:ext cx="1447800" cy="1524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88" name="Google Shape;45188;p17"/>
          <p:cNvSpPr/>
          <p:nvPr/>
        </p:nvSpPr>
        <p:spPr>
          <a:xfrm>
            <a:off x="2438400" y="4583482"/>
            <a:ext cx="1600200" cy="304800"/>
          </a:xfrm>
          <a:prstGeom prst="rect">
            <a:avLst/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Barr body </a:t>
            </a:r>
            <a:endParaRPr/>
          </a:p>
        </p:txBody>
      </p:sp>
      <p:sp>
        <p:nvSpPr>
          <p:cNvPr id="45189" name="Google Shape;45189;p17"/>
          <p:cNvSpPr txBox="1"/>
          <p:nvPr/>
        </p:nvSpPr>
        <p:spPr>
          <a:xfrm>
            <a:off x="3467914" y="533400"/>
            <a:ext cx="5523600" cy="23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aseline="30000"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line of defense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barr body </a:t>
            </a: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Condensed  </a:t>
            </a:r>
            <a:r>
              <a:rPr b="1"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inactive</a:t>
            </a: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X- Chromosome in females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multilobulated</a:t>
            </a:r>
            <a:endParaRPr sz="18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(10-12 micron 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have specific (Rice grain ) and non-specific granule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93" name="Shape 45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94" name="Google Shape;45194;p18"/>
          <p:cNvSpPr txBox="1"/>
          <p:nvPr>
            <p:ph type="title"/>
          </p:nvPr>
        </p:nvSpPr>
        <p:spPr>
          <a:xfrm>
            <a:off x="685800" y="5427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 Black"/>
              <a:buNone/>
            </a:pPr>
            <a:r>
              <a:rPr b="1" lang="en-US" sz="3600">
                <a:effectLst>
                  <a:outerShdw blurRad="25500" algn="tl" dir="7020000" dist="23000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Eosinophils</a:t>
            </a:r>
            <a:endParaRPr/>
          </a:p>
        </p:txBody>
      </p:sp>
      <p:pic>
        <p:nvPicPr>
          <p:cNvPr descr="basophil-01a" id="45195" name="Google Shape;45195;p1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62500" y="1551248"/>
            <a:ext cx="4114800" cy="47637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5196" name="Google Shape;45196;p18"/>
          <p:cNvSpPr/>
          <p:nvPr/>
        </p:nvSpPr>
        <p:spPr>
          <a:xfrm>
            <a:off x="7499628" y="5638800"/>
            <a:ext cx="1415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effectLst>
                  <a:outerShdw blurRad="25500" algn="tl" dir="7020000" dist="23000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Basophils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osinophil" id="45197" name="Google Shape;45197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21278"/>
          <a:stretch/>
        </p:blipFill>
        <p:spPr>
          <a:xfrm>
            <a:off x="228600" y="1551248"/>
            <a:ext cx="4343400" cy="47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98" name="Google Shape;45198;p18"/>
          <p:cNvSpPr txBox="1"/>
          <p:nvPr/>
        </p:nvSpPr>
        <p:spPr>
          <a:xfrm>
            <a:off x="1044" y="54279"/>
            <a:ext cx="3580500" cy="20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Eosinophils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-shape : rounded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-bilobulated C- shape nucleus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-Specific granules (large acidophilic ) with crystalloid dense core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99" name="Google Shape;45199;p18"/>
          <p:cNvSpPr txBox="1"/>
          <p:nvPr/>
        </p:nvSpPr>
        <p:spPr>
          <a:xfrm>
            <a:off x="6248400" y="0"/>
            <a:ext cx="3473700" cy="20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Basophils (Mast cell of the blood)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-bilobulated s- shape nucleus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-specific granules stain red with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toluidine blue = (Metachromasia 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contain </a:t>
            </a:r>
            <a:r>
              <a:rPr b="1"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heparin and</a:t>
            </a:r>
            <a:endParaRPr b="1" sz="1800">
              <a:solidFill>
                <a:srgbClr val="0070C0"/>
              </a:solidFill>
              <a:effectLst>
                <a:outerShdw blurRad="38100" algn="tl" dir="2700000" dist="38100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70C0"/>
                </a:solidFill>
                <a:effectLst>
                  <a:outerShdw blurRad="38100" algn="tl" dir="2700000" dist="3810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histamine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03" name="Shape 45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04" name="Google Shape;45204;p19"/>
          <p:cNvSpPr txBox="1"/>
          <p:nvPr>
            <p:ph type="title"/>
          </p:nvPr>
        </p:nvSpPr>
        <p:spPr>
          <a:xfrm>
            <a:off x="0" y="0"/>
            <a:ext cx="8915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5F497A"/>
              </a:buClr>
              <a:buSzPts val="4400"/>
              <a:buFont typeface="Overlock"/>
              <a:buNone/>
            </a:pPr>
            <a:r>
              <a:rPr b="1" lang="en-US">
                <a:solidFill>
                  <a:srgbClr val="5F497A"/>
                </a:solidFill>
                <a:effectLst>
                  <a:outerShdw blurRad="41275" rotWithShape="0" algn="tl" dir="1800000" dist="20320">
                    <a:srgbClr val="000000">
                      <a:alpha val="40000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lymphocyte</a:t>
            </a:r>
            <a:endParaRPr/>
          </a:p>
        </p:txBody>
      </p:sp>
      <p:pic>
        <p:nvPicPr>
          <p:cNvPr descr="C:\Users\AL-YARMOUK\Desktop\Picture18.jpg" id="45205" name="Google Shape;45205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788430"/>
            <a:ext cx="7920900" cy="44490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06" name="Google Shape;45206;p19"/>
          <p:cNvSpPr/>
          <p:nvPr/>
        </p:nvSpPr>
        <p:spPr>
          <a:xfrm>
            <a:off x="4283968" y="1916832"/>
            <a:ext cx="288000" cy="648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07" name="Google Shape;45207;p19"/>
          <p:cNvSpPr/>
          <p:nvPr/>
        </p:nvSpPr>
        <p:spPr>
          <a:xfrm>
            <a:off x="5980896" y="4221088"/>
            <a:ext cx="288000" cy="6480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08" name="Google Shape;45208;p19"/>
          <p:cNvSpPr/>
          <p:nvPr/>
        </p:nvSpPr>
        <p:spPr>
          <a:xfrm>
            <a:off x="0" y="34105"/>
            <a:ext cx="45720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(9-12 microns )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-According to the sizes: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large , Medium-sized and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Small lymphocytes (most common one 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- Large nucleus, thin cytoplasmic rim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NO specific granule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12" name="Shape 45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13" name="Google Shape;45213;p20"/>
          <p:cNvSpPr txBox="1"/>
          <p:nvPr>
            <p:ph type="title"/>
          </p:nvPr>
        </p:nvSpPr>
        <p:spPr>
          <a:xfrm>
            <a:off x="2743200" y="152400"/>
            <a:ext cx="6019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F4F0E2"/>
              </a:buClr>
              <a:buSzPts val="4400"/>
              <a:buFont typeface="Overlock"/>
              <a:buNone/>
            </a:pPr>
            <a:r>
              <a:rPr b="1" lang="en-US">
                <a:solidFill>
                  <a:srgbClr val="F4F0E2"/>
                </a:solidFill>
                <a:effectLst>
                  <a:outerShdw blurRad="41275" rotWithShape="0" algn="tl" dir="1800000" dist="20320">
                    <a:srgbClr val="000000">
                      <a:alpha val="40000"/>
                    </a:srgbClr>
                  </a:outerShdw>
                </a:effectLst>
                <a:latin typeface="Overlock"/>
                <a:ea typeface="Overlock"/>
                <a:cs typeface="Overlock"/>
                <a:sym typeface="Overlock"/>
              </a:rPr>
              <a:t>Monocyte</a:t>
            </a:r>
            <a:endParaRPr/>
          </a:p>
        </p:txBody>
      </p:sp>
      <p:pic>
        <p:nvPicPr>
          <p:cNvPr descr="http://education.vetmed.vt.edu/Curriculum/VM8054/Labs/Lab6/IMAGES/MONOCYTE%20IN%20SMEAR.JPG" id="45214" name="Google Shape;45214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1484784"/>
            <a:ext cx="8352900" cy="52566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15" name="Google Shape;45215;p20"/>
          <p:cNvSpPr/>
          <p:nvPr/>
        </p:nvSpPr>
        <p:spPr>
          <a:xfrm>
            <a:off x="3707904" y="2411564"/>
            <a:ext cx="216000" cy="945300"/>
          </a:xfrm>
          <a:prstGeom prst="down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16" name="Google Shape;45216;p20"/>
          <p:cNvSpPr/>
          <p:nvPr/>
        </p:nvSpPr>
        <p:spPr>
          <a:xfrm>
            <a:off x="0" y="9053"/>
            <a:ext cx="45720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-20 microns ( the largest one )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-Nucleus : eccentric Kidney- shaped (Indented )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-Abundant Cytoplasm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- non-specific granule only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20" name="Shape 45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21" name="Google Shape;45221;p21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effectLst>
                  <a:outerShdw blurRad="25500" algn="tl" dir="7020000" dist="23000">
                    <a:srgbClr val="000000">
                      <a:alpha val="50000"/>
                    </a:srgbClr>
                  </a:outerShdw>
                </a:effectLst>
                <a:latin typeface="Arial Black"/>
                <a:ea typeface="Arial Black"/>
                <a:cs typeface="Arial Black"/>
                <a:sym typeface="Arial Black"/>
              </a:rPr>
              <a:t>Eosinophils</a:t>
            </a:r>
            <a:endParaRPr/>
          </a:p>
        </p:txBody>
      </p:sp>
      <p:sp>
        <p:nvSpPr>
          <p:cNvPr id="45222" name="Google Shape;45222;p21"/>
          <p:cNvSpPr txBox="1"/>
          <p:nvPr>
            <p:ph idx="3" type="body"/>
          </p:nvPr>
        </p:nvSpPr>
        <p:spPr>
          <a:xfrm>
            <a:off x="4881185" y="1761441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Neutrophils</a:t>
            </a:r>
            <a:endParaRPr/>
          </a:p>
        </p:txBody>
      </p:sp>
      <p:pic>
        <p:nvPicPr>
          <p:cNvPr descr="C:\WINDOWS\TEMP\~AUT0005.bmp" id="45223" name="Google Shape;45223;p21"/>
          <p:cNvPicPr preferRelativeResize="0"/>
          <p:nvPr>
            <p:ph idx="4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9992" y="2420888"/>
            <a:ext cx="4392600" cy="3960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WINDOWS\TEMP\~AUT0008.bmp" id="45224" name="Google Shape;45224;p21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4680" t="0"/>
          <a:stretch/>
        </p:blipFill>
        <p:spPr>
          <a:xfrm>
            <a:off x="179512" y="2420888"/>
            <a:ext cx="4104600" cy="3816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225" name="Google Shape;45225;p21"/>
          <p:cNvSpPr txBox="1"/>
          <p:nvPr/>
        </p:nvSpPr>
        <p:spPr>
          <a:xfrm>
            <a:off x="4928136" y="406568"/>
            <a:ext cx="4199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multilobulated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and very small specific granule (</a:t>
            </a:r>
            <a:r>
              <a:rPr lang="en-US" sz="180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Rice grain</a:t>
            </a: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26" name="Google Shape;45226;p21"/>
          <p:cNvSpPr/>
          <p:nvPr/>
        </p:nvSpPr>
        <p:spPr>
          <a:xfrm>
            <a:off x="228600" y="406568"/>
            <a:ext cx="3276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Specific granules with crystalloid dense core </a:t>
            </a:r>
            <a:endParaRPr/>
          </a:p>
        </p:txBody>
      </p:sp>
      <p:cxnSp>
        <p:nvCxnSpPr>
          <p:cNvPr id="45227" name="Google Shape;45227;p21"/>
          <p:cNvCxnSpPr/>
          <p:nvPr/>
        </p:nvCxnSpPr>
        <p:spPr>
          <a:xfrm rot="10800000">
            <a:off x="1752600" y="5867400"/>
            <a:ext cx="152400" cy="6858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round/>
            <a:headEnd len="sm" w="sm" type="none"/>
            <a:tailEnd len="med" w="med" type="stealth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