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4" r:id="rId9"/>
    <p:sldId id="261" r:id="rId10"/>
    <p:sldId id="263" r:id="rId11"/>
    <p:sldId id="262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932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28C2B0-FFC8-473F-B0EA-20E3D3A2F4C0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00BD6CE-6363-4703-912B-232BD3D32A5A}">
      <dgm:prSet/>
      <dgm:spPr/>
      <dgm:t>
        <a:bodyPr/>
        <a:lstStyle/>
        <a:p>
          <a:r>
            <a:rPr lang="en-US"/>
            <a:t>The nomenclature for steatotic liver disease was updated by international liver disease societies in June 2023.</a:t>
          </a:r>
        </a:p>
      </dgm:t>
    </dgm:pt>
    <dgm:pt modelId="{3FA06A06-4FC9-4768-84E1-E7D75BDA8D3E}" type="parTrans" cxnId="{7916D0E6-7571-46F4-A313-033F5AA9AFDC}">
      <dgm:prSet/>
      <dgm:spPr/>
      <dgm:t>
        <a:bodyPr/>
        <a:lstStyle/>
        <a:p>
          <a:endParaRPr lang="en-US"/>
        </a:p>
      </dgm:t>
    </dgm:pt>
    <dgm:pt modelId="{A61C431A-2CCF-44F6-ABC0-1457365D42B3}" type="sibTrans" cxnId="{7916D0E6-7571-46F4-A313-033F5AA9AFDC}">
      <dgm:prSet/>
      <dgm:spPr/>
      <dgm:t>
        <a:bodyPr/>
        <a:lstStyle/>
        <a:p>
          <a:endParaRPr lang="en-US"/>
        </a:p>
      </dgm:t>
    </dgm:pt>
    <dgm:pt modelId="{C4530AE9-AA44-43A7-90AB-0555D3FEC993}">
      <dgm:prSet/>
      <dgm:spPr/>
      <dgm:t>
        <a:bodyPr/>
        <a:lstStyle/>
        <a:p>
          <a:r>
            <a:rPr lang="en-US" b="1"/>
            <a:t>Metabolic dysfunction-associated steatotic liver disease (MASLD)</a:t>
          </a:r>
          <a:endParaRPr lang="en-US"/>
        </a:p>
      </dgm:t>
    </dgm:pt>
    <dgm:pt modelId="{B165C269-B84C-4E11-9990-F0CF6206EC5E}" type="parTrans" cxnId="{5469ED5C-08E2-4F5A-92DC-B526C8872399}">
      <dgm:prSet/>
      <dgm:spPr/>
      <dgm:t>
        <a:bodyPr/>
        <a:lstStyle/>
        <a:p>
          <a:endParaRPr lang="en-US"/>
        </a:p>
      </dgm:t>
    </dgm:pt>
    <dgm:pt modelId="{08DF7B5C-29A8-41A5-B75C-A7FC5FE0065C}" type="sibTrans" cxnId="{5469ED5C-08E2-4F5A-92DC-B526C8872399}">
      <dgm:prSet/>
      <dgm:spPr/>
      <dgm:t>
        <a:bodyPr/>
        <a:lstStyle/>
        <a:p>
          <a:endParaRPr lang="en-US"/>
        </a:p>
      </dgm:t>
    </dgm:pt>
    <dgm:pt modelId="{627F7192-F1D7-4CC6-BF63-DBFD25412455}">
      <dgm:prSet/>
      <dgm:spPr/>
      <dgm:t>
        <a:bodyPr/>
        <a:lstStyle/>
        <a:p>
          <a:r>
            <a:rPr lang="en-US"/>
            <a:t>A type of steatotic liver disease that occurs in individuals with ≥ 1 criterion for metabolic syndrome in the absence of an alternative cause (e.g., heavy alcohol use)</a:t>
          </a:r>
        </a:p>
      </dgm:t>
    </dgm:pt>
    <dgm:pt modelId="{69EC4330-222E-4E6B-90B0-AC27FB826B44}" type="parTrans" cxnId="{6A9C5872-A881-450C-B3FE-7502D99EAB98}">
      <dgm:prSet/>
      <dgm:spPr/>
      <dgm:t>
        <a:bodyPr/>
        <a:lstStyle/>
        <a:p>
          <a:endParaRPr lang="en-US"/>
        </a:p>
      </dgm:t>
    </dgm:pt>
    <dgm:pt modelId="{E54600CB-A434-49D6-A9B0-6381660CBD80}" type="sibTrans" cxnId="{6A9C5872-A881-450C-B3FE-7502D99EAB98}">
      <dgm:prSet/>
      <dgm:spPr/>
      <dgm:t>
        <a:bodyPr/>
        <a:lstStyle/>
        <a:p>
          <a:endParaRPr lang="en-US"/>
        </a:p>
      </dgm:t>
    </dgm:pt>
    <dgm:pt modelId="{13FF0169-0334-4F92-8E08-DD9D2C220BE9}">
      <dgm:prSet/>
      <dgm:spPr/>
      <dgm:t>
        <a:bodyPr/>
        <a:lstStyle/>
        <a:p>
          <a:r>
            <a:rPr lang="en-US"/>
            <a:t>Previously referred to as nonalcoholic fatty liver disease (NAFLD)</a:t>
          </a:r>
        </a:p>
      </dgm:t>
    </dgm:pt>
    <dgm:pt modelId="{D903135D-DEFE-49F3-8D3B-282556C59D8F}" type="parTrans" cxnId="{DFAB9309-97C3-4629-9512-7395940BAE64}">
      <dgm:prSet/>
      <dgm:spPr/>
      <dgm:t>
        <a:bodyPr/>
        <a:lstStyle/>
        <a:p>
          <a:endParaRPr lang="en-US"/>
        </a:p>
      </dgm:t>
    </dgm:pt>
    <dgm:pt modelId="{7B23E1FE-5F3A-4E86-A807-F80734F80283}" type="sibTrans" cxnId="{DFAB9309-97C3-4629-9512-7395940BAE64}">
      <dgm:prSet/>
      <dgm:spPr/>
      <dgm:t>
        <a:bodyPr/>
        <a:lstStyle/>
        <a:p>
          <a:endParaRPr lang="en-US"/>
        </a:p>
      </dgm:t>
    </dgm:pt>
    <dgm:pt modelId="{0614F3FD-5640-4C1B-A00B-C48C01439498}">
      <dgm:prSet/>
      <dgm:spPr/>
      <dgm:t>
        <a:bodyPr/>
        <a:lstStyle/>
        <a:p>
          <a:r>
            <a:rPr lang="en-US" b="1"/>
            <a:t>Metabolic dysfunction-associated steatohepatitis (MASH)</a:t>
          </a:r>
          <a:endParaRPr lang="en-US"/>
        </a:p>
      </dgm:t>
    </dgm:pt>
    <dgm:pt modelId="{661228F2-F7B5-4E11-AB12-2F293779B8B7}" type="parTrans" cxnId="{8D95D81C-E26E-49BD-B898-1BBBEBD308A1}">
      <dgm:prSet/>
      <dgm:spPr/>
      <dgm:t>
        <a:bodyPr/>
        <a:lstStyle/>
        <a:p>
          <a:endParaRPr lang="en-US"/>
        </a:p>
      </dgm:t>
    </dgm:pt>
    <dgm:pt modelId="{76F187AD-DA08-4C0A-93AA-48E1695EA1CA}" type="sibTrans" cxnId="{8D95D81C-E26E-49BD-B898-1BBBEBD308A1}">
      <dgm:prSet/>
      <dgm:spPr/>
      <dgm:t>
        <a:bodyPr/>
        <a:lstStyle/>
        <a:p>
          <a:endParaRPr lang="en-US"/>
        </a:p>
      </dgm:t>
    </dgm:pt>
    <dgm:pt modelId="{E43C1A7E-A928-4C1A-B44E-87E73CF3A4EA}">
      <dgm:prSet/>
      <dgm:spPr/>
      <dgm:t>
        <a:bodyPr/>
        <a:lstStyle/>
        <a:p>
          <a:r>
            <a:rPr lang="en-US"/>
            <a:t>A subtype of MASLD characterized by chronic hepatocellular inflammation and damage</a:t>
          </a:r>
        </a:p>
      </dgm:t>
    </dgm:pt>
    <dgm:pt modelId="{D9568EEF-1C53-42A7-9E40-EE097007D1FD}" type="parTrans" cxnId="{85035767-98F1-48F4-BBF7-759C2E657B25}">
      <dgm:prSet/>
      <dgm:spPr/>
      <dgm:t>
        <a:bodyPr/>
        <a:lstStyle/>
        <a:p>
          <a:endParaRPr lang="en-US"/>
        </a:p>
      </dgm:t>
    </dgm:pt>
    <dgm:pt modelId="{6CEAB9D3-CC6E-4ABB-B31B-BA39138965AE}" type="sibTrans" cxnId="{85035767-98F1-48F4-BBF7-759C2E657B25}">
      <dgm:prSet/>
      <dgm:spPr/>
      <dgm:t>
        <a:bodyPr/>
        <a:lstStyle/>
        <a:p>
          <a:endParaRPr lang="en-US"/>
        </a:p>
      </dgm:t>
    </dgm:pt>
    <dgm:pt modelId="{387916BE-B854-42BE-AC98-EE2681570851}">
      <dgm:prSet/>
      <dgm:spPr/>
      <dgm:t>
        <a:bodyPr/>
        <a:lstStyle/>
        <a:p>
          <a:r>
            <a:rPr lang="en-US"/>
            <a:t>Previously referred to as nonalcoholic steatohepatitis (NASH)</a:t>
          </a:r>
        </a:p>
      </dgm:t>
    </dgm:pt>
    <dgm:pt modelId="{5437FFFE-42AC-425B-BF3F-052E3D38FCE8}" type="parTrans" cxnId="{C07A8427-35BB-4454-9C20-973F2801CAB6}">
      <dgm:prSet/>
      <dgm:spPr/>
      <dgm:t>
        <a:bodyPr/>
        <a:lstStyle/>
        <a:p>
          <a:endParaRPr lang="en-US"/>
        </a:p>
      </dgm:t>
    </dgm:pt>
    <dgm:pt modelId="{3824AE43-6C78-491B-8F6B-9C6FE4DA27F8}" type="sibTrans" cxnId="{C07A8427-35BB-4454-9C20-973F2801CAB6}">
      <dgm:prSet/>
      <dgm:spPr/>
      <dgm:t>
        <a:bodyPr/>
        <a:lstStyle/>
        <a:p>
          <a:endParaRPr lang="en-US"/>
        </a:p>
      </dgm:t>
    </dgm:pt>
    <dgm:pt modelId="{6F5B0B75-FE44-40D8-BE76-AA17183A410C}" type="pres">
      <dgm:prSet presAssocID="{9328C2B0-FFC8-473F-B0EA-20E3D3A2F4C0}" presName="Name0" presStyleCnt="0">
        <dgm:presLayoutVars>
          <dgm:dir/>
          <dgm:animLvl val="lvl"/>
          <dgm:resizeHandles val="exact"/>
        </dgm:presLayoutVars>
      </dgm:prSet>
      <dgm:spPr/>
    </dgm:pt>
    <dgm:pt modelId="{429ED43F-6432-4E46-9620-01AB61547F74}" type="pres">
      <dgm:prSet presAssocID="{000BD6CE-6363-4703-912B-232BD3D32A5A}" presName="composite" presStyleCnt="0"/>
      <dgm:spPr/>
    </dgm:pt>
    <dgm:pt modelId="{38B43332-E6F7-4305-935C-3444FE13B8D9}" type="pres">
      <dgm:prSet presAssocID="{000BD6CE-6363-4703-912B-232BD3D32A5A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581BADAE-F796-4966-9923-C51D27B8E195}" type="pres">
      <dgm:prSet presAssocID="{000BD6CE-6363-4703-912B-232BD3D32A5A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DFAB9309-97C3-4629-9512-7395940BAE64}" srcId="{C4530AE9-AA44-43A7-90AB-0555D3FEC993}" destId="{13FF0169-0334-4F92-8E08-DD9D2C220BE9}" srcOrd="1" destOrd="0" parTransId="{D903135D-DEFE-49F3-8D3B-282556C59D8F}" sibTransId="{7B23E1FE-5F3A-4E86-A807-F80734F80283}"/>
    <dgm:cxn modelId="{39A77819-F39C-44A9-9C64-6894818BB352}" type="presOf" srcId="{C4530AE9-AA44-43A7-90AB-0555D3FEC993}" destId="{581BADAE-F796-4966-9923-C51D27B8E195}" srcOrd="0" destOrd="0" presId="urn:microsoft.com/office/officeart/2005/8/layout/hList1"/>
    <dgm:cxn modelId="{DBBE9C1B-5A9C-4C26-A25E-40ACCC9238D0}" type="presOf" srcId="{000BD6CE-6363-4703-912B-232BD3D32A5A}" destId="{38B43332-E6F7-4305-935C-3444FE13B8D9}" srcOrd="0" destOrd="0" presId="urn:microsoft.com/office/officeart/2005/8/layout/hList1"/>
    <dgm:cxn modelId="{8D95D81C-E26E-49BD-B898-1BBBEBD308A1}" srcId="{000BD6CE-6363-4703-912B-232BD3D32A5A}" destId="{0614F3FD-5640-4C1B-A00B-C48C01439498}" srcOrd="1" destOrd="0" parTransId="{661228F2-F7B5-4E11-AB12-2F293779B8B7}" sibTransId="{76F187AD-DA08-4C0A-93AA-48E1695EA1CA}"/>
    <dgm:cxn modelId="{C07A8427-35BB-4454-9C20-973F2801CAB6}" srcId="{0614F3FD-5640-4C1B-A00B-C48C01439498}" destId="{387916BE-B854-42BE-AC98-EE2681570851}" srcOrd="1" destOrd="0" parTransId="{5437FFFE-42AC-425B-BF3F-052E3D38FCE8}" sibTransId="{3824AE43-6C78-491B-8F6B-9C6FE4DA27F8}"/>
    <dgm:cxn modelId="{5469ED5C-08E2-4F5A-92DC-B526C8872399}" srcId="{000BD6CE-6363-4703-912B-232BD3D32A5A}" destId="{C4530AE9-AA44-43A7-90AB-0555D3FEC993}" srcOrd="0" destOrd="0" parTransId="{B165C269-B84C-4E11-9990-F0CF6206EC5E}" sibTransId="{08DF7B5C-29A8-41A5-B75C-A7FC5FE0065C}"/>
    <dgm:cxn modelId="{85035767-98F1-48F4-BBF7-759C2E657B25}" srcId="{0614F3FD-5640-4C1B-A00B-C48C01439498}" destId="{E43C1A7E-A928-4C1A-B44E-87E73CF3A4EA}" srcOrd="0" destOrd="0" parTransId="{D9568EEF-1C53-42A7-9E40-EE097007D1FD}" sibTransId="{6CEAB9D3-CC6E-4ABB-B31B-BA39138965AE}"/>
    <dgm:cxn modelId="{A1B8F267-C17A-42F2-BED1-2561976DC507}" type="presOf" srcId="{9328C2B0-FFC8-473F-B0EA-20E3D3A2F4C0}" destId="{6F5B0B75-FE44-40D8-BE76-AA17183A410C}" srcOrd="0" destOrd="0" presId="urn:microsoft.com/office/officeart/2005/8/layout/hList1"/>
    <dgm:cxn modelId="{6A9C5872-A881-450C-B3FE-7502D99EAB98}" srcId="{C4530AE9-AA44-43A7-90AB-0555D3FEC993}" destId="{627F7192-F1D7-4CC6-BF63-DBFD25412455}" srcOrd="0" destOrd="0" parTransId="{69EC4330-222E-4E6B-90B0-AC27FB826B44}" sibTransId="{E54600CB-A434-49D6-A9B0-6381660CBD80}"/>
    <dgm:cxn modelId="{8B1E6C93-4AA8-4F5D-9126-52C620BF17E8}" type="presOf" srcId="{387916BE-B854-42BE-AC98-EE2681570851}" destId="{581BADAE-F796-4966-9923-C51D27B8E195}" srcOrd="0" destOrd="5" presId="urn:microsoft.com/office/officeart/2005/8/layout/hList1"/>
    <dgm:cxn modelId="{2984CB93-796B-4474-BE6A-CB4D471EEED2}" type="presOf" srcId="{13FF0169-0334-4F92-8E08-DD9D2C220BE9}" destId="{581BADAE-F796-4966-9923-C51D27B8E195}" srcOrd="0" destOrd="2" presId="urn:microsoft.com/office/officeart/2005/8/layout/hList1"/>
    <dgm:cxn modelId="{558493C7-1315-4B3A-AF57-72CFCE9AD2B9}" type="presOf" srcId="{E43C1A7E-A928-4C1A-B44E-87E73CF3A4EA}" destId="{581BADAE-F796-4966-9923-C51D27B8E195}" srcOrd="0" destOrd="4" presId="urn:microsoft.com/office/officeart/2005/8/layout/hList1"/>
    <dgm:cxn modelId="{A1BCEEDB-D068-4B9B-AB4E-7FA985C3C87C}" type="presOf" srcId="{627F7192-F1D7-4CC6-BF63-DBFD25412455}" destId="{581BADAE-F796-4966-9923-C51D27B8E195}" srcOrd="0" destOrd="1" presId="urn:microsoft.com/office/officeart/2005/8/layout/hList1"/>
    <dgm:cxn modelId="{819F7BE0-8753-4029-9720-D56725FC5C7C}" type="presOf" srcId="{0614F3FD-5640-4C1B-A00B-C48C01439498}" destId="{581BADAE-F796-4966-9923-C51D27B8E195}" srcOrd="0" destOrd="3" presId="urn:microsoft.com/office/officeart/2005/8/layout/hList1"/>
    <dgm:cxn modelId="{7916D0E6-7571-46F4-A313-033F5AA9AFDC}" srcId="{9328C2B0-FFC8-473F-B0EA-20E3D3A2F4C0}" destId="{000BD6CE-6363-4703-912B-232BD3D32A5A}" srcOrd="0" destOrd="0" parTransId="{3FA06A06-4FC9-4768-84E1-E7D75BDA8D3E}" sibTransId="{A61C431A-2CCF-44F6-ABC0-1457365D42B3}"/>
    <dgm:cxn modelId="{612AA5EF-ECE9-4271-85B4-3DCB543DA549}" type="presParOf" srcId="{6F5B0B75-FE44-40D8-BE76-AA17183A410C}" destId="{429ED43F-6432-4E46-9620-01AB61547F74}" srcOrd="0" destOrd="0" presId="urn:microsoft.com/office/officeart/2005/8/layout/hList1"/>
    <dgm:cxn modelId="{DCDE4025-7227-4A53-A2EF-48A5784F5CF9}" type="presParOf" srcId="{429ED43F-6432-4E46-9620-01AB61547F74}" destId="{38B43332-E6F7-4305-935C-3444FE13B8D9}" srcOrd="0" destOrd="0" presId="urn:microsoft.com/office/officeart/2005/8/layout/hList1"/>
    <dgm:cxn modelId="{5C0B4564-7FA3-48CF-B635-E21A37F9ADCD}" type="presParOf" srcId="{429ED43F-6432-4E46-9620-01AB61547F74}" destId="{581BADAE-F796-4966-9923-C51D27B8E19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B49C9C-BDC7-4DB0-8224-15317A72131C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0FA19AC-F546-494A-AA7E-49FC6220CFAF}">
      <dgm:prSet/>
      <dgm:spPr/>
      <dgm:t>
        <a:bodyPr/>
        <a:lstStyle/>
        <a:p>
          <a:r>
            <a:rPr lang="en-US" b="1"/>
            <a:t>Pathophysiology</a:t>
          </a:r>
          <a:endParaRPr lang="en-US"/>
        </a:p>
      </dgm:t>
    </dgm:pt>
    <dgm:pt modelId="{8A582522-0DD8-41E2-89CF-8EAA70EE94B3}" type="parTrans" cxnId="{9ADAB0F1-577D-4C66-BCD3-B89DAC87AFA2}">
      <dgm:prSet/>
      <dgm:spPr/>
      <dgm:t>
        <a:bodyPr/>
        <a:lstStyle/>
        <a:p>
          <a:endParaRPr lang="en-US"/>
        </a:p>
      </dgm:t>
    </dgm:pt>
    <dgm:pt modelId="{9C388FF8-8698-441C-9087-D9C07E830ECB}" type="sibTrans" cxnId="{9ADAB0F1-577D-4C66-BCD3-B89DAC87AFA2}">
      <dgm:prSet/>
      <dgm:spPr/>
      <dgm:t>
        <a:bodyPr/>
        <a:lstStyle/>
        <a:p>
          <a:endParaRPr lang="en-US"/>
        </a:p>
      </dgm:t>
    </dgm:pt>
    <dgm:pt modelId="{200DAB4D-074B-41F9-865F-DE59009F1734}">
      <dgm:prSet/>
      <dgm:spPr/>
      <dgm:t>
        <a:bodyPr/>
        <a:lstStyle/>
        <a:p>
          <a:r>
            <a:rPr lang="en-US"/>
            <a:t>MASLD: excess energy supply → insulin resistance → ↑ circulating dietary sugars and free fatty acids → ↑ hepatic free fatty acids → ↑ triglyceride synthesis → hepatic steatosis</a:t>
          </a:r>
        </a:p>
      </dgm:t>
    </dgm:pt>
    <dgm:pt modelId="{3D1F7129-4A0C-4303-A149-1E79D16990AA}" type="parTrans" cxnId="{5F344417-8073-4FE8-84D5-96155A35C392}">
      <dgm:prSet/>
      <dgm:spPr/>
      <dgm:t>
        <a:bodyPr/>
        <a:lstStyle/>
        <a:p>
          <a:endParaRPr lang="en-US"/>
        </a:p>
      </dgm:t>
    </dgm:pt>
    <dgm:pt modelId="{6FCECEA7-F170-493E-A5B1-B017D3030A73}" type="sibTrans" cxnId="{5F344417-8073-4FE8-84D5-96155A35C392}">
      <dgm:prSet/>
      <dgm:spPr/>
      <dgm:t>
        <a:bodyPr/>
        <a:lstStyle/>
        <a:p>
          <a:endParaRPr lang="en-US"/>
        </a:p>
      </dgm:t>
    </dgm:pt>
    <dgm:pt modelId="{27D1D7CE-C012-42C2-AB64-0BE43B612E99}">
      <dgm:prSet/>
      <dgm:spPr/>
      <dgm:t>
        <a:bodyPr/>
        <a:lstStyle/>
        <a:p>
          <a:r>
            <a:rPr lang="en-US"/>
            <a:t>MASH cirrhosis: oxidative stress, endoplasmic reticulum stress, and inflammasome activation → inflammation and hepatocyte stress and/or death → fibrogenesis → cirrhosis</a:t>
          </a:r>
        </a:p>
      </dgm:t>
    </dgm:pt>
    <dgm:pt modelId="{899D6486-636D-455F-8C61-9631AB7A9D67}" type="parTrans" cxnId="{F5DF5B01-3CD3-487B-AA24-E3986D250AA9}">
      <dgm:prSet/>
      <dgm:spPr/>
      <dgm:t>
        <a:bodyPr/>
        <a:lstStyle/>
        <a:p>
          <a:endParaRPr lang="en-US"/>
        </a:p>
      </dgm:t>
    </dgm:pt>
    <dgm:pt modelId="{BDF6961B-553C-4491-8CE0-E27B203B11B5}" type="sibTrans" cxnId="{F5DF5B01-3CD3-487B-AA24-E3986D250AA9}">
      <dgm:prSet/>
      <dgm:spPr/>
      <dgm:t>
        <a:bodyPr/>
        <a:lstStyle/>
        <a:p>
          <a:endParaRPr lang="en-US"/>
        </a:p>
      </dgm:t>
    </dgm:pt>
    <dgm:pt modelId="{6B223832-F87C-4BF3-B861-1F0FCA5C60CE}">
      <dgm:prSet/>
      <dgm:spPr/>
      <dgm:t>
        <a:bodyPr/>
        <a:lstStyle/>
        <a:p>
          <a:r>
            <a:rPr lang="en-US" b="1"/>
            <a:t>Clinical features</a:t>
          </a:r>
          <a:endParaRPr lang="en-US"/>
        </a:p>
      </dgm:t>
    </dgm:pt>
    <dgm:pt modelId="{A621E32C-E2CE-411B-8193-0FED0A2ED55B}" type="parTrans" cxnId="{D148C9D3-DB79-4927-AF88-CF7F63D49795}">
      <dgm:prSet/>
      <dgm:spPr/>
      <dgm:t>
        <a:bodyPr/>
        <a:lstStyle/>
        <a:p>
          <a:endParaRPr lang="en-US"/>
        </a:p>
      </dgm:t>
    </dgm:pt>
    <dgm:pt modelId="{D18560D1-E36F-4AE3-B93E-9B4C70DAA3DB}" type="sibTrans" cxnId="{D148C9D3-DB79-4927-AF88-CF7F63D49795}">
      <dgm:prSet/>
      <dgm:spPr/>
      <dgm:t>
        <a:bodyPr/>
        <a:lstStyle/>
        <a:p>
          <a:endParaRPr lang="en-US"/>
        </a:p>
      </dgm:t>
    </dgm:pt>
    <dgm:pt modelId="{AE79FB1B-9A6A-4F6B-A0D5-32B69219753C}">
      <dgm:prSet/>
      <dgm:spPr/>
      <dgm:t>
        <a:bodyPr/>
        <a:lstStyle/>
        <a:p>
          <a:r>
            <a:rPr lang="en-US"/>
            <a:t>Often asymptomatic</a:t>
          </a:r>
        </a:p>
      </dgm:t>
    </dgm:pt>
    <dgm:pt modelId="{5D1CE965-EDFA-41A8-B2AE-D9F1DBE3C2C3}" type="parTrans" cxnId="{1AACC628-85C8-4E9D-9708-7150583B5AF0}">
      <dgm:prSet/>
      <dgm:spPr/>
      <dgm:t>
        <a:bodyPr/>
        <a:lstStyle/>
        <a:p>
          <a:endParaRPr lang="en-US"/>
        </a:p>
      </dgm:t>
    </dgm:pt>
    <dgm:pt modelId="{983F9BEE-DAEE-45E5-828F-694BDC4D70EB}" type="sibTrans" cxnId="{1AACC628-85C8-4E9D-9708-7150583B5AF0}">
      <dgm:prSet/>
      <dgm:spPr/>
      <dgm:t>
        <a:bodyPr/>
        <a:lstStyle/>
        <a:p>
          <a:endParaRPr lang="en-US"/>
        </a:p>
      </dgm:t>
    </dgm:pt>
    <dgm:pt modelId="{0223986C-BF33-474F-A369-4D387F984A41}">
      <dgm:prSet/>
      <dgm:spPr/>
      <dgm:t>
        <a:bodyPr/>
        <a:lstStyle/>
        <a:p>
          <a:r>
            <a:rPr lang="en-US"/>
            <a:t>MASH can manifest with signs of advanced liver disease, e.g.:</a:t>
          </a:r>
        </a:p>
      </dgm:t>
    </dgm:pt>
    <dgm:pt modelId="{47DCCBE8-4C20-4B4A-AE80-C470FBA908AD}" type="parTrans" cxnId="{847252B0-5B05-4175-A039-6A46D3A8348A}">
      <dgm:prSet/>
      <dgm:spPr/>
      <dgm:t>
        <a:bodyPr/>
        <a:lstStyle/>
        <a:p>
          <a:endParaRPr lang="en-US"/>
        </a:p>
      </dgm:t>
    </dgm:pt>
    <dgm:pt modelId="{A87308AC-E0C1-4534-BAC2-C5DB640D712C}" type="sibTrans" cxnId="{847252B0-5B05-4175-A039-6A46D3A8348A}">
      <dgm:prSet/>
      <dgm:spPr/>
      <dgm:t>
        <a:bodyPr/>
        <a:lstStyle/>
        <a:p>
          <a:endParaRPr lang="en-US"/>
        </a:p>
      </dgm:t>
    </dgm:pt>
    <dgm:pt modelId="{0EE29840-F0F4-4055-9713-2C136282927E}">
      <dgm:prSet/>
      <dgm:spPr/>
      <dgm:t>
        <a:bodyPr/>
        <a:lstStyle/>
        <a:p>
          <a:r>
            <a:rPr lang="en-US"/>
            <a:t>Hepatomegaly, splenomegaly</a:t>
          </a:r>
        </a:p>
      </dgm:t>
    </dgm:pt>
    <dgm:pt modelId="{34C650BA-FFBE-4227-84BC-BA41F0380336}" type="parTrans" cxnId="{76D0B89B-FAE0-4FBB-AD7E-447634786405}">
      <dgm:prSet/>
      <dgm:spPr/>
      <dgm:t>
        <a:bodyPr/>
        <a:lstStyle/>
        <a:p>
          <a:endParaRPr lang="en-US"/>
        </a:p>
      </dgm:t>
    </dgm:pt>
    <dgm:pt modelId="{43BF6B8D-0CF4-4344-929F-AF86FA3D4D69}" type="sibTrans" cxnId="{76D0B89B-FAE0-4FBB-AD7E-447634786405}">
      <dgm:prSet/>
      <dgm:spPr/>
      <dgm:t>
        <a:bodyPr/>
        <a:lstStyle/>
        <a:p>
          <a:endParaRPr lang="en-US"/>
        </a:p>
      </dgm:t>
    </dgm:pt>
    <dgm:pt modelId="{98C5593B-D170-4648-9E5D-A44FAEFC0C0B}">
      <dgm:prSet/>
      <dgm:spPr/>
      <dgm:t>
        <a:bodyPr/>
        <a:lstStyle/>
        <a:p>
          <a:r>
            <a:rPr lang="en-US"/>
            <a:t>Clinical features of cirrhosis</a:t>
          </a:r>
        </a:p>
      </dgm:t>
    </dgm:pt>
    <dgm:pt modelId="{4E8FB7A2-F0BD-4014-8BAC-C12C2F42F719}" type="parTrans" cxnId="{445A670D-C2F1-4E95-ABA9-F097AC7F9527}">
      <dgm:prSet/>
      <dgm:spPr/>
      <dgm:t>
        <a:bodyPr/>
        <a:lstStyle/>
        <a:p>
          <a:endParaRPr lang="en-US"/>
        </a:p>
      </dgm:t>
    </dgm:pt>
    <dgm:pt modelId="{8DAE108A-BED1-4E7F-ADD3-5FBEC8A13C8F}" type="sibTrans" cxnId="{445A670D-C2F1-4E95-ABA9-F097AC7F9527}">
      <dgm:prSet/>
      <dgm:spPr/>
      <dgm:t>
        <a:bodyPr/>
        <a:lstStyle/>
        <a:p>
          <a:endParaRPr lang="en-US"/>
        </a:p>
      </dgm:t>
    </dgm:pt>
    <dgm:pt modelId="{FE1EA560-B4A1-434D-A2AD-5DC7254CB6B0}" type="pres">
      <dgm:prSet presAssocID="{F9B49C9C-BDC7-4DB0-8224-15317A72131C}" presName="linear" presStyleCnt="0">
        <dgm:presLayoutVars>
          <dgm:dir/>
          <dgm:animLvl val="lvl"/>
          <dgm:resizeHandles val="exact"/>
        </dgm:presLayoutVars>
      </dgm:prSet>
      <dgm:spPr/>
    </dgm:pt>
    <dgm:pt modelId="{C5507CAF-6838-448C-8A12-0270F0F446E7}" type="pres">
      <dgm:prSet presAssocID="{90FA19AC-F546-494A-AA7E-49FC6220CFAF}" presName="parentLin" presStyleCnt="0"/>
      <dgm:spPr/>
    </dgm:pt>
    <dgm:pt modelId="{4FF4B201-E105-4CD3-A66B-2372C2E789F9}" type="pres">
      <dgm:prSet presAssocID="{90FA19AC-F546-494A-AA7E-49FC6220CFAF}" presName="parentLeftMargin" presStyleLbl="node1" presStyleIdx="0" presStyleCnt="2"/>
      <dgm:spPr/>
    </dgm:pt>
    <dgm:pt modelId="{DD4F8FC9-2DA7-4EDC-B58C-29E3E5C42373}" type="pres">
      <dgm:prSet presAssocID="{90FA19AC-F546-494A-AA7E-49FC6220CFA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D2BA84D-75E6-4DBB-B490-F88D24215B6F}" type="pres">
      <dgm:prSet presAssocID="{90FA19AC-F546-494A-AA7E-49FC6220CFAF}" presName="negativeSpace" presStyleCnt="0"/>
      <dgm:spPr/>
    </dgm:pt>
    <dgm:pt modelId="{5267C1A5-2EE0-4FD5-9813-4C3B57F343E6}" type="pres">
      <dgm:prSet presAssocID="{90FA19AC-F546-494A-AA7E-49FC6220CFAF}" presName="childText" presStyleLbl="conFgAcc1" presStyleIdx="0" presStyleCnt="2">
        <dgm:presLayoutVars>
          <dgm:bulletEnabled val="1"/>
        </dgm:presLayoutVars>
      </dgm:prSet>
      <dgm:spPr/>
    </dgm:pt>
    <dgm:pt modelId="{02F9EA7B-2298-4EE7-8EA3-263EE01916FD}" type="pres">
      <dgm:prSet presAssocID="{9C388FF8-8698-441C-9087-D9C07E830ECB}" presName="spaceBetweenRectangles" presStyleCnt="0"/>
      <dgm:spPr/>
    </dgm:pt>
    <dgm:pt modelId="{698187B1-BC12-446C-8D5D-B0CB781A3A74}" type="pres">
      <dgm:prSet presAssocID="{6B223832-F87C-4BF3-B861-1F0FCA5C60CE}" presName="parentLin" presStyleCnt="0"/>
      <dgm:spPr/>
    </dgm:pt>
    <dgm:pt modelId="{9ED0A4B7-BEE2-4702-BC46-C81FE3982759}" type="pres">
      <dgm:prSet presAssocID="{6B223832-F87C-4BF3-B861-1F0FCA5C60CE}" presName="parentLeftMargin" presStyleLbl="node1" presStyleIdx="0" presStyleCnt="2"/>
      <dgm:spPr/>
    </dgm:pt>
    <dgm:pt modelId="{B8FB23CA-89CC-4F14-B4E8-59C549FC5007}" type="pres">
      <dgm:prSet presAssocID="{6B223832-F87C-4BF3-B861-1F0FCA5C60C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3AF9FB3-8E4E-4AF6-993A-E6C7C664D49C}" type="pres">
      <dgm:prSet presAssocID="{6B223832-F87C-4BF3-B861-1F0FCA5C60CE}" presName="negativeSpace" presStyleCnt="0"/>
      <dgm:spPr/>
    </dgm:pt>
    <dgm:pt modelId="{97CFF7C5-28A7-4A73-8E21-FEC57D3EB47D}" type="pres">
      <dgm:prSet presAssocID="{6B223832-F87C-4BF3-B861-1F0FCA5C60C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5DF5B01-3CD3-487B-AA24-E3986D250AA9}" srcId="{90FA19AC-F546-494A-AA7E-49FC6220CFAF}" destId="{27D1D7CE-C012-42C2-AB64-0BE43B612E99}" srcOrd="1" destOrd="0" parTransId="{899D6486-636D-455F-8C61-9631AB7A9D67}" sibTransId="{BDF6961B-553C-4491-8CE0-E27B203B11B5}"/>
    <dgm:cxn modelId="{445A670D-C2F1-4E95-ABA9-F097AC7F9527}" srcId="{0223986C-BF33-474F-A369-4D387F984A41}" destId="{98C5593B-D170-4648-9E5D-A44FAEFC0C0B}" srcOrd="1" destOrd="0" parTransId="{4E8FB7A2-F0BD-4014-8BAC-C12C2F42F719}" sibTransId="{8DAE108A-BED1-4E7F-ADD3-5FBEC8A13C8F}"/>
    <dgm:cxn modelId="{5F344417-8073-4FE8-84D5-96155A35C392}" srcId="{90FA19AC-F546-494A-AA7E-49FC6220CFAF}" destId="{200DAB4D-074B-41F9-865F-DE59009F1734}" srcOrd="0" destOrd="0" parTransId="{3D1F7129-4A0C-4303-A149-1E79D16990AA}" sibTransId="{6FCECEA7-F170-493E-A5B1-B017D3030A73}"/>
    <dgm:cxn modelId="{1AACC628-85C8-4E9D-9708-7150583B5AF0}" srcId="{6B223832-F87C-4BF3-B861-1F0FCA5C60CE}" destId="{AE79FB1B-9A6A-4F6B-A0D5-32B69219753C}" srcOrd="0" destOrd="0" parTransId="{5D1CE965-EDFA-41A8-B2AE-D9F1DBE3C2C3}" sibTransId="{983F9BEE-DAEE-45E5-828F-694BDC4D70EB}"/>
    <dgm:cxn modelId="{F7324B5D-14A5-4A50-846F-6685E48CECCC}" type="presOf" srcId="{F9B49C9C-BDC7-4DB0-8224-15317A72131C}" destId="{FE1EA560-B4A1-434D-A2AD-5DC7254CB6B0}" srcOrd="0" destOrd="0" presId="urn:microsoft.com/office/officeart/2005/8/layout/list1"/>
    <dgm:cxn modelId="{49EAC564-A372-49AF-AD20-948A8F98EEB4}" type="presOf" srcId="{90FA19AC-F546-494A-AA7E-49FC6220CFAF}" destId="{DD4F8FC9-2DA7-4EDC-B58C-29E3E5C42373}" srcOrd="1" destOrd="0" presId="urn:microsoft.com/office/officeart/2005/8/layout/list1"/>
    <dgm:cxn modelId="{EA498D67-5313-4624-84A9-FF22C58CB2FB}" type="presOf" srcId="{200DAB4D-074B-41F9-865F-DE59009F1734}" destId="{5267C1A5-2EE0-4FD5-9813-4C3B57F343E6}" srcOrd="0" destOrd="0" presId="urn:microsoft.com/office/officeart/2005/8/layout/list1"/>
    <dgm:cxn modelId="{76D0B89B-FAE0-4FBB-AD7E-447634786405}" srcId="{0223986C-BF33-474F-A369-4D387F984A41}" destId="{0EE29840-F0F4-4055-9713-2C136282927E}" srcOrd="0" destOrd="0" parTransId="{34C650BA-FFBE-4227-84BC-BA41F0380336}" sibTransId="{43BF6B8D-0CF4-4344-929F-AF86FA3D4D69}"/>
    <dgm:cxn modelId="{9BC3A1AF-CBC5-4D11-9D7A-9AA679DC1CD5}" type="presOf" srcId="{27D1D7CE-C012-42C2-AB64-0BE43B612E99}" destId="{5267C1A5-2EE0-4FD5-9813-4C3B57F343E6}" srcOrd="0" destOrd="1" presId="urn:microsoft.com/office/officeart/2005/8/layout/list1"/>
    <dgm:cxn modelId="{D2CDC0AF-267B-4F34-B2B9-DD53D584508C}" type="presOf" srcId="{90FA19AC-F546-494A-AA7E-49FC6220CFAF}" destId="{4FF4B201-E105-4CD3-A66B-2372C2E789F9}" srcOrd="0" destOrd="0" presId="urn:microsoft.com/office/officeart/2005/8/layout/list1"/>
    <dgm:cxn modelId="{847252B0-5B05-4175-A039-6A46D3A8348A}" srcId="{6B223832-F87C-4BF3-B861-1F0FCA5C60CE}" destId="{0223986C-BF33-474F-A369-4D387F984A41}" srcOrd="1" destOrd="0" parTransId="{47DCCBE8-4C20-4B4A-AE80-C470FBA908AD}" sibTransId="{A87308AC-E0C1-4534-BAC2-C5DB640D712C}"/>
    <dgm:cxn modelId="{EA4ABFB7-8F66-4E0B-9F62-CE9A19DF049A}" type="presOf" srcId="{6B223832-F87C-4BF3-B861-1F0FCA5C60CE}" destId="{9ED0A4B7-BEE2-4702-BC46-C81FE3982759}" srcOrd="0" destOrd="0" presId="urn:microsoft.com/office/officeart/2005/8/layout/list1"/>
    <dgm:cxn modelId="{F39FB0C6-CD6B-4519-8126-D8A0CA60C9DD}" type="presOf" srcId="{6B223832-F87C-4BF3-B861-1F0FCA5C60CE}" destId="{B8FB23CA-89CC-4F14-B4E8-59C549FC5007}" srcOrd="1" destOrd="0" presId="urn:microsoft.com/office/officeart/2005/8/layout/list1"/>
    <dgm:cxn modelId="{F9FB59D3-B41F-4214-9F5B-6A392EFA6A49}" type="presOf" srcId="{AE79FB1B-9A6A-4F6B-A0D5-32B69219753C}" destId="{97CFF7C5-28A7-4A73-8E21-FEC57D3EB47D}" srcOrd="0" destOrd="0" presId="urn:microsoft.com/office/officeart/2005/8/layout/list1"/>
    <dgm:cxn modelId="{D148C9D3-DB79-4927-AF88-CF7F63D49795}" srcId="{F9B49C9C-BDC7-4DB0-8224-15317A72131C}" destId="{6B223832-F87C-4BF3-B861-1F0FCA5C60CE}" srcOrd="1" destOrd="0" parTransId="{A621E32C-E2CE-411B-8193-0FED0A2ED55B}" sibTransId="{D18560D1-E36F-4AE3-B93E-9B4C70DAA3DB}"/>
    <dgm:cxn modelId="{DA73FDD8-F434-4651-B57D-7506258A1DA4}" type="presOf" srcId="{98C5593B-D170-4648-9E5D-A44FAEFC0C0B}" destId="{97CFF7C5-28A7-4A73-8E21-FEC57D3EB47D}" srcOrd="0" destOrd="3" presId="urn:microsoft.com/office/officeart/2005/8/layout/list1"/>
    <dgm:cxn modelId="{17F0C4E2-ADCC-479D-8E3A-8A3CDDBFEE07}" type="presOf" srcId="{0EE29840-F0F4-4055-9713-2C136282927E}" destId="{97CFF7C5-28A7-4A73-8E21-FEC57D3EB47D}" srcOrd="0" destOrd="2" presId="urn:microsoft.com/office/officeart/2005/8/layout/list1"/>
    <dgm:cxn modelId="{723689EB-EFCB-461B-952F-72F51085A6AB}" type="presOf" srcId="{0223986C-BF33-474F-A369-4D387F984A41}" destId="{97CFF7C5-28A7-4A73-8E21-FEC57D3EB47D}" srcOrd="0" destOrd="1" presId="urn:microsoft.com/office/officeart/2005/8/layout/list1"/>
    <dgm:cxn modelId="{9ADAB0F1-577D-4C66-BCD3-B89DAC87AFA2}" srcId="{F9B49C9C-BDC7-4DB0-8224-15317A72131C}" destId="{90FA19AC-F546-494A-AA7E-49FC6220CFAF}" srcOrd="0" destOrd="0" parTransId="{8A582522-0DD8-41E2-89CF-8EAA70EE94B3}" sibTransId="{9C388FF8-8698-441C-9087-D9C07E830ECB}"/>
    <dgm:cxn modelId="{E9D52E0E-8F71-4E11-8FC2-CD97AF536B7C}" type="presParOf" srcId="{FE1EA560-B4A1-434D-A2AD-5DC7254CB6B0}" destId="{C5507CAF-6838-448C-8A12-0270F0F446E7}" srcOrd="0" destOrd="0" presId="urn:microsoft.com/office/officeart/2005/8/layout/list1"/>
    <dgm:cxn modelId="{1ED5D2CE-53E9-41DE-8470-20821688E0D4}" type="presParOf" srcId="{C5507CAF-6838-448C-8A12-0270F0F446E7}" destId="{4FF4B201-E105-4CD3-A66B-2372C2E789F9}" srcOrd="0" destOrd="0" presId="urn:microsoft.com/office/officeart/2005/8/layout/list1"/>
    <dgm:cxn modelId="{C7F1356C-5D93-4A20-AF53-53EC8E820954}" type="presParOf" srcId="{C5507CAF-6838-448C-8A12-0270F0F446E7}" destId="{DD4F8FC9-2DA7-4EDC-B58C-29E3E5C42373}" srcOrd="1" destOrd="0" presId="urn:microsoft.com/office/officeart/2005/8/layout/list1"/>
    <dgm:cxn modelId="{C7280D3C-979D-4957-B5DB-6757C4D7E59E}" type="presParOf" srcId="{FE1EA560-B4A1-434D-A2AD-5DC7254CB6B0}" destId="{2D2BA84D-75E6-4DBB-B490-F88D24215B6F}" srcOrd="1" destOrd="0" presId="urn:microsoft.com/office/officeart/2005/8/layout/list1"/>
    <dgm:cxn modelId="{1FF2C30E-0B36-4327-BE15-B89AE2F72C00}" type="presParOf" srcId="{FE1EA560-B4A1-434D-A2AD-5DC7254CB6B0}" destId="{5267C1A5-2EE0-4FD5-9813-4C3B57F343E6}" srcOrd="2" destOrd="0" presId="urn:microsoft.com/office/officeart/2005/8/layout/list1"/>
    <dgm:cxn modelId="{0BF0D6EA-8EFA-4F74-B84D-11695D90D9FA}" type="presParOf" srcId="{FE1EA560-B4A1-434D-A2AD-5DC7254CB6B0}" destId="{02F9EA7B-2298-4EE7-8EA3-263EE01916FD}" srcOrd="3" destOrd="0" presId="urn:microsoft.com/office/officeart/2005/8/layout/list1"/>
    <dgm:cxn modelId="{05D1CB86-C0D7-4E6F-A43B-5D749BB3828E}" type="presParOf" srcId="{FE1EA560-B4A1-434D-A2AD-5DC7254CB6B0}" destId="{698187B1-BC12-446C-8D5D-B0CB781A3A74}" srcOrd="4" destOrd="0" presId="urn:microsoft.com/office/officeart/2005/8/layout/list1"/>
    <dgm:cxn modelId="{AC26EA2E-8471-4001-865B-0EC028A77286}" type="presParOf" srcId="{698187B1-BC12-446C-8D5D-B0CB781A3A74}" destId="{9ED0A4B7-BEE2-4702-BC46-C81FE3982759}" srcOrd="0" destOrd="0" presId="urn:microsoft.com/office/officeart/2005/8/layout/list1"/>
    <dgm:cxn modelId="{799D0844-F1EC-4FC5-B7CC-60B64E73E713}" type="presParOf" srcId="{698187B1-BC12-446C-8D5D-B0CB781A3A74}" destId="{B8FB23CA-89CC-4F14-B4E8-59C549FC5007}" srcOrd="1" destOrd="0" presId="urn:microsoft.com/office/officeart/2005/8/layout/list1"/>
    <dgm:cxn modelId="{AC855119-F7F1-4819-8083-2EC28F404461}" type="presParOf" srcId="{FE1EA560-B4A1-434D-A2AD-5DC7254CB6B0}" destId="{93AF9FB3-8E4E-4AF6-993A-E6C7C664D49C}" srcOrd="5" destOrd="0" presId="urn:microsoft.com/office/officeart/2005/8/layout/list1"/>
    <dgm:cxn modelId="{3B7EBF26-6AD7-4FDF-BA62-E7AAF2E06565}" type="presParOf" srcId="{FE1EA560-B4A1-434D-A2AD-5DC7254CB6B0}" destId="{97CFF7C5-28A7-4A73-8E21-FEC57D3EB47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9C6BD1-7E28-4CB1-8EDF-3A7CC837224E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52B86F8-3199-42FB-B639-D4B4D2E93ABA}">
      <dgm:prSet/>
      <dgm:spPr/>
      <dgm:t>
        <a:bodyPr/>
        <a:lstStyle/>
        <a:p>
          <a:r>
            <a:rPr lang="en-US"/>
            <a:t>There are currently no FDA-approved medications for the treatment of MASLD.</a:t>
          </a:r>
        </a:p>
      </dgm:t>
    </dgm:pt>
    <dgm:pt modelId="{3DC65F67-41C5-42AB-BC20-0030A1B6742C}" type="parTrans" cxnId="{BDF34B69-9636-40C0-A5E8-096083625B5B}">
      <dgm:prSet/>
      <dgm:spPr/>
      <dgm:t>
        <a:bodyPr/>
        <a:lstStyle/>
        <a:p>
          <a:endParaRPr lang="en-US"/>
        </a:p>
      </dgm:t>
    </dgm:pt>
    <dgm:pt modelId="{BE8BE39F-7A93-4A1F-A325-F55484CBCB0F}" type="sibTrans" cxnId="{BDF34B69-9636-40C0-A5E8-096083625B5B}">
      <dgm:prSet/>
      <dgm:spPr/>
      <dgm:t>
        <a:bodyPr/>
        <a:lstStyle/>
        <a:p>
          <a:endParaRPr lang="en-US"/>
        </a:p>
      </dgm:t>
    </dgm:pt>
    <dgm:pt modelId="{E1E34D2F-B10F-4B82-A641-1FACCC7CBDF7}">
      <dgm:prSet/>
      <dgm:spPr/>
      <dgm:t>
        <a:bodyPr/>
        <a:lstStyle/>
        <a:p>
          <a:r>
            <a:rPr lang="en-US"/>
            <a:t>Management is focused on the prevention and treatment of associated metabolic conditions.</a:t>
          </a:r>
        </a:p>
      </dgm:t>
    </dgm:pt>
    <dgm:pt modelId="{FBED60C7-A46A-430A-B19E-7E366EB4FD93}" type="parTrans" cxnId="{A0197B4D-643C-45A3-8941-0DE08C67C12D}">
      <dgm:prSet/>
      <dgm:spPr/>
      <dgm:t>
        <a:bodyPr/>
        <a:lstStyle/>
        <a:p>
          <a:endParaRPr lang="en-US"/>
        </a:p>
      </dgm:t>
    </dgm:pt>
    <dgm:pt modelId="{858A4CC7-39D1-4B85-A3AB-A71A5954217E}" type="sibTrans" cxnId="{A0197B4D-643C-45A3-8941-0DE08C67C12D}">
      <dgm:prSet/>
      <dgm:spPr/>
      <dgm:t>
        <a:bodyPr/>
        <a:lstStyle/>
        <a:p>
          <a:endParaRPr lang="en-US"/>
        </a:p>
      </dgm:t>
    </dgm:pt>
    <dgm:pt modelId="{2D1FF572-17FC-43DC-9D4E-880A6116D466}">
      <dgm:prSet/>
      <dgm:spPr/>
      <dgm:t>
        <a:bodyPr/>
        <a:lstStyle/>
        <a:p>
          <a:r>
            <a:rPr lang="en-US"/>
            <a:t>Lifestyle changes</a:t>
          </a:r>
        </a:p>
      </dgm:t>
    </dgm:pt>
    <dgm:pt modelId="{FE5731BE-C571-454E-9AB3-2FEEA9D65E46}" type="parTrans" cxnId="{6F3A7CF2-5CD9-4CA4-9C64-FB13E3291388}">
      <dgm:prSet/>
      <dgm:spPr/>
      <dgm:t>
        <a:bodyPr/>
        <a:lstStyle/>
        <a:p>
          <a:endParaRPr lang="en-US"/>
        </a:p>
      </dgm:t>
    </dgm:pt>
    <dgm:pt modelId="{AEA10A55-E640-44C0-9013-D44CDA11692C}" type="sibTrans" cxnId="{6F3A7CF2-5CD9-4CA4-9C64-FB13E3291388}">
      <dgm:prSet/>
      <dgm:spPr/>
      <dgm:t>
        <a:bodyPr/>
        <a:lstStyle/>
        <a:p>
          <a:endParaRPr lang="en-US"/>
        </a:p>
      </dgm:t>
    </dgm:pt>
    <dgm:pt modelId="{E52ED4E8-8C74-42B6-BEFE-B2AFA0230178}">
      <dgm:prSet/>
      <dgm:spPr/>
      <dgm:t>
        <a:bodyPr/>
        <a:lstStyle/>
        <a:p>
          <a:r>
            <a:rPr lang="en-US"/>
            <a:t>Healthy diet</a:t>
          </a:r>
        </a:p>
      </dgm:t>
    </dgm:pt>
    <dgm:pt modelId="{A9619274-AE16-453D-AF99-0B8FFF12FE0A}" type="parTrans" cxnId="{08A05EA6-6F57-485D-9894-6052E5D21EEB}">
      <dgm:prSet/>
      <dgm:spPr/>
      <dgm:t>
        <a:bodyPr/>
        <a:lstStyle/>
        <a:p>
          <a:endParaRPr lang="en-US"/>
        </a:p>
      </dgm:t>
    </dgm:pt>
    <dgm:pt modelId="{7C8C5B82-65DD-423B-A767-04F65C7AB473}" type="sibTrans" cxnId="{08A05EA6-6F57-485D-9894-6052E5D21EEB}">
      <dgm:prSet/>
      <dgm:spPr/>
      <dgm:t>
        <a:bodyPr/>
        <a:lstStyle/>
        <a:p>
          <a:endParaRPr lang="en-US"/>
        </a:p>
      </dgm:t>
    </dgm:pt>
    <dgm:pt modelId="{0A9626A8-03F9-4C79-82A2-BEA3438E7D90}">
      <dgm:prSet/>
      <dgm:spPr/>
      <dgm:t>
        <a:bodyPr/>
        <a:lstStyle/>
        <a:p>
          <a:r>
            <a:rPr lang="en-US"/>
            <a:t>Regular exercise</a:t>
          </a:r>
        </a:p>
      </dgm:t>
    </dgm:pt>
    <dgm:pt modelId="{C13B73EB-6036-4CC8-B778-783836E07F5E}" type="parTrans" cxnId="{EBD4FA06-38D7-46A4-A9EF-47BCA8708257}">
      <dgm:prSet/>
      <dgm:spPr/>
      <dgm:t>
        <a:bodyPr/>
        <a:lstStyle/>
        <a:p>
          <a:endParaRPr lang="en-US"/>
        </a:p>
      </dgm:t>
    </dgm:pt>
    <dgm:pt modelId="{9011D86C-E69A-4C8D-B802-CEE7FE9DC919}" type="sibTrans" cxnId="{EBD4FA06-38D7-46A4-A9EF-47BCA8708257}">
      <dgm:prSet/>
      <dgm:spPr/>
      <dgm:t>
        <a:bodyPr/>
        <a:lstStyle/>
        <a:p>
          <a:endParaRPr lang="en-US"/>
        </a:p>
      </dgm:t>
    </dgm:pt>
    <dgm:pt modelId="{773D1787-AF4F-48EC-8EE4-349FD59EEEFF}">
      <dgm:prSet/>
      <dgm:spPr/>
      <dgm:t>
        <a:bodyPr/>
        <a:lstStyle/>
        <a:p>
          <a:r>
            <a:rPr lang="en-US"/>
            <a:t>Avoidance of alcohol</a:t>
          </a:r>
        </a:p>
      </dgm:t>
    </dgm:pt>
    <dgm:pt modelId="{C45C5847-F35B-4131-8004-741718370FA1}" type="parTrans" cxnId="{9F0EB838-613A-4C6F-A249-3BC3C2D28650}">
      <dgm:prSet/>
      <dgm:spPr/>
      <dgm:t>
        <a:bodyPr/>
        <a:lstStyle/>
        <a:p>
          <a:endParaRPr lang="en-US"/>
        </a:p>
      </dgm:t>
    </dgm:pt>
    <dgm:pt modelId="{A6558900-FC80-4EB5-B7FA-C3C86F43E176}" type="sibTrans" cxnId="{9F0EB838-613A-4C6F-A249-3BC3C2D28650}">
      <dgm:prSet/>
      <dgm:spPr/>
      <dgm:t>
        <a:bodyPr/>
        <a:lstStyle/>
        <a:p>
          <a:endParaRPr lang="en-US"/>
        </a:p>
      </dgm:t>
    </dgm:pt>
    <dgm:pt modelId="{8666FFF8-5422-4C07-B521-1A7492EECD19}">
      <dgm:prSet/>
      <dgm:spPr/>
      <dgm:t>
        <a:bodyPr/>
        <a:lstStyle/>
        <a:p>
          <a:r>
            <a:rPr lang="en-US"/>
            <a:t>Weight loss for patients who are overweight </a:t>
          </a:r>
        </a:p>
      </dgm:t>
    </dgm:pt>
    <dgm:pt modelId="{8DD2F045-B25C-4270-859F-14B0E495F82C}" type="parTrans" cxnId="{E96D2BBB-FB0F-4D0B-AA04-A34D6B9EBFA6}">
      <dgm:prSet/>
      <dgm:spPr/>
      <dgm:t>
        <a:bodyPr/>
        <a:lstStyle/>
        <a:p>
          <a:endParaRPr lang="en-US"/>
        </a:p>
      </dgm:t>
    </dgm:pt>
    <dgm:pt modelId="{6097B7AB-7958-4FB3-B151-89D2A12E0B72}" type="sibTrans" cxnId="{E96D2BBB-FB0F-4D0B-AA04-A34D6B9EBFA6}">
      <dgm:prSet/>
      <dgm:spPr/>
      <dgm:t>
        <a:bodyPr/>
        <a:lstStyle/>
        <a:p>
          <a:endParaRPr lang="en-US"/>
        </a:p>
      </dgm:t>
    </dgm:pt>
    <dgm:pt modelId="{29FB35E5-8981-4BAA-9D87-EFC2A3689B3C}">
      <dgm:prSet/>
      <dgm:spPr/>
      <dgm:t>
        <a:bodyPr/>
        <a:lstStyle/>
        <a:p>
          <a:r>
            <a:rPr lang="en-US"/>
            <a:t>Management of associated metabolic conditions</a:t>
          </a:r>
        </a:p>
      </dgm:t>
    </dgm:pt>
    <dgm:pt modelId="{6D883B3E-B6F0-4C29-8B0F-13B0A0180B98}" type="parTrans" cxnId="{E6D59DA6-5E29-484A-AE20-70B5E9543D6B}">
      <dgm:prSet/>
      <dgm:spPr/>
      <dgm:t>
        <a:bodyPr/>
        <a:lstStyle/>
        <a:p>
          <a:endParaRPr lang="en-US"/>
        </a:p>
      </dgm:t>
    </dgm:pt>
    <dgm:pt modelId="{3E0BBF7F-53CC-408A-B0A5-EE031FFF6F45}" type="sibTrans" cxnId="{E6D59DA6-5E29-484A-AE20-70B5E9543D6B}">
      <dgm:prSet/>
      <dgm:spPr/>
      <dgm:t>
        <a:bodyPr/>
        <a:lstStyle/>
        <a:p>
          <a:endParaRPr lang="en-US"/>
        </a:p>
      </dgm:t>
    </dgm:pt>
    <dgm:pt modelId="{D7998E57-2E12-4E70-9A2A-1877C667F618}">
      <dgm:prSet/>
      <dgm:spPr/>
      <dgm:t>
        <a:bodyPr/>
        <a:lstStyle/>
        <a:p>
          <a:r>
            <a:rPr lang="en-US"/>
            <a:t>Management of diabetes mellitus</a:t>
          </a:r>
        </a:p>
      </dgm:t>
    </dgm:pt>
    <dgm:pt modelId="{99AD674B-525A-4BC8-A29A-CD6A133474BE}" type="parTrans" cxnId="{FA310D13-C3D8-4181-A2E8-4C4159538612}">
      <dgm:prSet/>
      <dgm:spPr/>
      <dgm:t>
        <a:bodyPr/>
        <a:lstStyle/>
        <a:p>
          <a:endParaRPr lang="en-US"/>
        </a:p>
      </dgm:t>
    </dgm:pt>
    <dgm:pt modelId="{318DC3A3-2B0B-48CC-8C2F-CED2E37A94B9}" type="sibTrans" cxnId="{FA310D13-C3D8-4181-A2E8-4C4159538612}">
      <dgm:prSet/>
      <dgm:spPr/>
      <dgm:t>
        <a:bodyPr/>
        <a:lstStyle/>
        <a:p>
          <a:endParaRPr lang="en-US"/>
        </a:p>
      </dgm:t>
    </dgm:pt>
    <dgm:pt modelId="{C9796208-CE1C-4CB1-898B-72013DBC8B35}">
      <dgm:prSet/>
      <dgm:spPr/>
      <dgm:t>
        <a:bodyPr/>
        <a:lstStyle/>
        <a:p>
          <a:r>
            <a:rPr lang="en-US"/>
            <a:t>Management of obesity</a:t>
          </a:r>
        </a:p>
      </dgm:t>
    </dgm:pt>
    <dgm:pt modelId="{FF3A4575-367E-4381-9580-27CBA26B2405}" type="parTrans" cxnId="{FE9BB1EA-450F-4657-B910-6B8E61A45375}">
      <dgm:prSet/>
      <dgm:spPr/>
      <dgm:t>
        <a:bodyPr/>
        <a:lstStyle/>
        <a:p>
          <a:endParaRPr lang="en-US"/>
        </a:p>
      </dgm:t>
    </dgm:pt>
    <dgm:pt modelId="{8E51B61A-F978-45CB-BB1D-8D14431E02F2}" type="sibTrans" cxnId="{FE9BB1EA-450F-4657-B910-6B8E61A45375}">
      <dgm:prSet/>
      <dgm:spPr/>
      <dgm:t>
        <a:bodyPr/>
        <a:lstStyle/>
        <a:p>
          <a:endParaRPr lang="en-US"/>
        </a:p>
      </dgm:t>
    </dgm:pt>
    <dgm:pt modelId="{D59FF50F-3B53-45DD-A198-C82DE0C910AC}">
      <dgm:prSet/>
      <dgm:spPr/>
      <dgm:t>
        <a:bodyPr/>
        <a:lstStyle/>
        <a:p>
          <a:r>
            <a:rPr lang="en-US"/>
            <a:t>Management of hypertension</a:t>
          </a:r>
        </a:p>
      </dgm:t>
    </dgm:pt>
    <dgm:pt modelId="{C1E9D00B-AD56-4C8F-A43F-4CF73436C1CD}" type="parTrans" cxnId="{BF1AC51F-3337-473D-8883-65DFB6AC2BB8}">
      <dgm:prSet/>
      <dgm:spPr/>
      <dgm:t>
        <a:bodyPr/>
        <a:lstStyle/>
        <a:p>
          <a:endParaRPr lang="en-US"/>
        </a:p>
      </dgm:t>
    </dgm:pt>
    <dgm:pt modelId="{39B0FDD1-03E0-4DF6-A8AD-55164D4E0B6F}" type="sibTrans" cxnId="{BF1AC51F-3337-473D-8883-65DFB6AC2BB8}">
      <dgm:prSet/>
      <dgm:spPr/>
      <dgm:t>
        <a:bodyPr/>
        <a:lstStyle/>
        <a:p>
          <a:endParaRPr lang="en-US"/>
        </a:p>
      </dgm:t>
    </dgm:pt>
    <dgm:pt modelId="{496AF7F0-23C4-47CF-A6AD-CCE99EFE875F}" type="pres">
      <dgm:prSet presAssocID="{E39C6BD1-7E28-4CB1-8EDF-3A7CC837224E}" presName="linear" presStyleCnt="0">
        <dgm:presLayoutVars>
          <dgm:animLvl val="lvl"/>
          <dgm:resizeHandles val="exact"/>
        </dgm:presLayoutVars>
      </dgm:prSet>
      <dgm:spPr/>
    </dgm:pt>
    <dgm:pt modelId="{EC511684-47E3-46E6-9D53-5736588E00A3}" type="pres">
      <dgm:prSet presAssocID="{652B86F8-3199-42FB-B639-D4B4D2E93AB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3A94E54-4591-4879-A561-A61965734BFE}" type="pres">
      <dgm:prSet presAssocID="{BE8BE39F-7A93-4A1F-A325-F55484CBCB0F}" presName="spacer" presStyleCnt="0"/>
      <dgm:spPr/>
    </dgm:pt>
    <dgm:pt modelId="{71FF5AC6-FE36-4ACC-826A-552FAA01C20C}" type="pres">
      <dgm:prSet presAssocID="{E1E34D2F-B10F-4B82-A641-1FACCC7CBDF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2D7D5AF-2277-422B-B335-710762986A68}" type="pres">
      <dgm:prSet presAssocID="{858A4CC7-39D1-4B85-A3AB-A71A5954217E}" presName="spacer" presStyleCnt="0"/>
      <dgm:spPr/>
    </dgm:pt>
    <dgm:pt modelId="{CBBC4F7A-9749-46E8-B1D1-A32ADA054C3A}" type="pres">
      <dgm:prSet presAssocID="{2D1FF572-17FC-43DC-9D4E-880A6116D46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D2A0493-1939-48DB-A820-2A91C13D9622}" type="pres">
      <dgm:prSet presAssocID="{2D1FF572-17FC-43DC-9D4E-880A6116D466}" presName="childText" presStyleLbl="revTx" presStyleIdx="0" presStyleCnt="2">
        <dgm:presLayoutVars>
          <dgm:bulletEnabled val="1"/>
        </dgm:presLayoutVars>
      </dgm:prSet>
      <dgm:spPr/>
    </dgm:pt>
    <dgm:pt modelId="{A4D506EB-5EEE-4076-994C-4C5E9C0832A3}" type="pres">
      <dgm:prSet presAssocID="{29FB35E5-8981-4BAA-9D87-EFC2A3689B3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477D258-2F88-40AB-9AC3-FCBE518164B5}" type="pres">
      <dgm:prSet presAssocID="{29FB35E5-8981-4BAA-9D87-EFC2A3689B3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BD4FA06-38D7-46A4-A9EF-47BCA8708257}" srcId="{2D1FF572-17FC-43DC-9D4E-880A6116D466}" destId="{0A9626A8-03F9-4C79-82A2-BEA3438E7D90}" srcOrd="1" destOrd="0" parTransId="{C13B73EB-6036-4CC8-B778-783836E07F5E}" sibTransId="{9011D86C-E69A-4C8D-B802-CEE7FE9DC919}"/>
    <dgm:cxn modelId="{BF5FC60F-00C6-44F2-A4DE-061A1297E652}" type="presOf" srcId="{0A9626A8-03F9-4C79-82A2-BEA3438E7D90}" destId="{8D2A0493-1939-48DB-A820-2A91C13D9622}" srcOrd="0" destOrd="1" presId="urn:microsoft.com/office/officeart/2005/8/layout/vList2"/>
    <dgm:cxn modelId="{FA310D13-C3D8-4181-A2E8-4C4159538612}" srcId="{29FB35E5-8981-4BAA-9D87-EFC2A3689B3C}" destId="{D7998E57-2E12-4E70-9A2A-1877C667F618}" srcOrd="0" destOrd="0" parTransId="{99AD674B-525A-4BC8-A29A-CD6A133474BE}" sibTransId="{318DC3A3-2B0B-48CC-8C2F-CED2E37A94B9}"/>
    <dgm:cxn modelId="{BF1AC51F-3337-473D-8883-65DFB6AC2BB8}" srcId="{29FB35E5-8981-4BAA-9D87-EFC2A3689B3C}" destId="{D59FF50F-3B53-45DD-A198-C82DE0C910AC}" srcOrd="2" destOrd="0" parTransId="{C1E9D00B-AD56-4C8F-A43F-4CF73436C1CD}" sibTransId="{39B0FDD1-03E0-4DF6-A8AD-55164D4E0B6F}"/>
    <dgm:cxn modelId="{EBDF3032-3735-43D3-8981-D23203AA89D3}" type="presOf" srcId="{773D1787-AF4F-48EC-8EE4-349FD59EEEFF}" destId="{8D2A0493-1939-48DB-A820-2A91C13D9622}" srcOrd="0" destOrd="2" presId="urn:microsoft.com/office/officeart/2005/8/layout/vList2"/>
    <dgm:cxn modelId="{9F0EB838-613A-4C6F-A249-3BC3C2D28650}" srcId="{2D1FF572-17FC-43DC-9D4E-880A6116D466}" destId="{773D1787-AF4F-48EC-8EE4-349FD59EEEFF}" srcOrd="2" destOrd="0" parTransId="{C45C5847-F35B-4131-8004-741718370FA1}" sibTransId="{A6558900-FC80-4EB5-B7FA-C3C86F43E176}"/>
    <dgm:cxn modelId="{F1B98D42-E8C8-4454-B55C-2DDB42C1B7B3}" type="presOf" srcId="{E52ED4E8-8C74-42B6-BEFE-B2AFA0230178}" destId="{8D2A0493-1939-48DB-A820-2A91C13D9622}" srcOrd="0" destOrd="0" presId="urn:microsoft.com/office/officeart/2005/8/layout/vList2"/>
    <dgm:cxn modelId="{840E2147-4C22-41B7-9B14-A5BCB6D7899C}" type="presOf" srcId="{29FB35E5-8981-4BAA-9D87-EFC2A3689B3C}" destId="{A4D506EB-5EEE-4076-994C-4C5E9C0832A3}" srcOrd="0" destOrd="0" presId="urn:microsoft.com/office/officeart/2005/8/layout/vList2"/>
    <dgm:cxn modelId="{BDF34B69-9636-40C0-A5E8-096083625B5B}" srcId="{E39C6BD1-7E28-4CB1-8EDF-3A7CC837224E}" destId="{652B86F8-3199-42FB-B639-D4B4D2E93ABA}" srcOrd="0" destOrd="0" parTransId="{3DC65F67-41C5-42AB-BC20-0030A1B6742C}" sibTransId="{BE8BE39F-7A93-4A1F-A325-F55484CBCB0F}"/>
    <dgm:cxn modelId="{15EA686C-199A-41CD-9EFA-C044B35C6AB3}" type="presOf" srcId="{C9796208-CE1C-4CB1-898B-72013DBC8B35}" destId="{1477D258-2F88-40AB-9AC3-FCBE518164B5}" srcOrd="0" destOrd="1" presId="urn:microsoft.com/office/officeart/2005/8/layout/vList2"/>
    <dgm:cxn modelId="{A0197B4D-643C-45A3-8941-0DE08C67C12D}" srcId="{E39C6BD1-7E28-4CB1-8EDF-3A7CC837224E}" destId="{E1E34D2F-B10F-4B82-A641-1FACCC7CBDF7}" srcOrd="1" destOrd="0" parTransId="{FBED60C7-A46A-430A-B19E-7E366EB4FD93}" sibTransId="{858A4CC7-39D1-4B85-A3AB-A71A5954217E}"/>
    <dgm:cxn modelId="{2C31DD4D-600F-4433-A1C3-F845B879DA52}" type="presOf" srcId="{E1E34D2F-B10F-4B82-A641-1FACCC7CBDF7}" destId="{71FF5AC6-FE36-4ACC-826A-552FAA01C20C}" srcOrd="0" destOrd="0" presId="urn:microsoft.com/office/officeart/2005/8/layout/vList2"/>
    <dgm:cxn modelId="{C85A9382-73BD-475D-A236-9F72A1D8E6BE}" type="presOf" srcId="{2D1FF572-17FC-43DC-9D4E-880A6116D466}" destId="{CBBC4F7A-9749-46E8-B1D1-A32ADA054C3A}" srcOrd="0" destOrd="0" presId="urn:microsoft.com/office/officeart/2005/8/layout/vList2"/>
    <dgm:cxn modelId="{3852B082-4A60-45A7-9789-A9574471E0DD}" type="presOf" srcId="{8666FFF8-5422-4C07-B521-1A7492EECD19}" destId="{8D2A0493-1939-48DB-A820-2A91C13D9622}" srcOrd="0" destOrd="3" presId="urn:microsoft.com/office/officeart/2005/8/layout/vList2"/>
    <dgm:cxn modelId="{1517E186-0010-4EDC-84AB-00F7CEDB5744}" type="presOf" srcId="{652B86F8-3199-42FB-B639-D4B4D2E93ABA}" destId="{EC511684-47E3-46E6-9D53-5736588E00A3}" srcOrd="0" destOrd="0" presId="urn:microsoft.com/office/officeart/2005/8/layout/vList2"/>
    <dgm:cxn modelId="{E8BF9B98-6DE5-438A-A5ED-CE2C228A0649}" type="presOf" srcId="{D7998E57-2E12-4E70-9A2A-1877C667F618}" destId="{1477D258-2F88-40AB-9AC3-FCBE518164B5}" srcOrd="0" destOrd="0" presId="urn:microsoft.com/office/officeart/2005/8/layout/vList2"/>
    <dgm:cxn modelId="{08A05EA6-6F57-485D-9894-6052E5D21EEB}" srcId="{2D1FF572-17FC-43DC-9D4E-880A6116D466}" destId="{E52ED4E8-8C74-42B6-BEFE-B2AFA0230178}" srcOrd="0" destOrd="0" parTransId="{A9619274-AE16-453D-AF99-0B8FFF12FE0A}" sibTransId="{7C8C5B82-65DD-423B-A767-04F65C7AB473}"/>
    <dgm:cxn modelId="{E6D59DA6-5E29-484A-AE20-70B5E9543D6B}" srcId="{E39C6BD1-7E28-4CB1-8EDF-3A7CC837224E}" destId="{29FB35E5-8981-4BAA-9D87-EFC2A3689B3C}" srcOrd="3" destOrd="0" parTransId="{6D883B3E-B6F0-4C29-8B0F-13B0A0180B98}" sibTransId="{3E0BBF7F-53CC-408A-B0A5-EE031FFF6F45}"/>
    <dgm:cxn modelId="{E96D2BBB-FB0F-4D0B-AA04-A34D6B9EBFA6}" srcId="{2D1FF572-17FC-43DC-9D4E-880A6116D466}" destId="{8666FFF8-5422-4C07-B521-1A7492EECD19}" srcOrd="3" destOrd="0" parTransId="{8DD2F045-B25C-4270-859F-14B0E495F82C}" sibTransId="{6097B7AB-7958-4FB3-B151-89D2A12E0B72}"/>
    <dgm:cxn modelId="{C457EDBE-1E80-4769-8C2D-0078BDADD0B3}" type="presOf" srcId="{E39C6BD1-7E28-4CB1-8EDF-3A7CC837224E}" destId="{496AF7F0-23C4-47CF-A6AD-CCE99EFE875F}" srcOrd="0" destOrd="0" presId="urn:microsoft.com/office/officeart/2005/8/layout/vList2"/>
    <dgm:cxn modelId="{78A110C0-5910-4E2A-A4FA-DA9018FD83E9}" type="presOf" srcId="{D59FF50F-3B53-45DD-A198-C82DE0C910AC}" destId="{1477D258-2F88-40AB-9AC3-FCBE518164B5}" srcOrd="0" destOrd="2" presId="urn:microsoft.com/office/officeart/2005/8/layout/vList2"/>
    <dgm:cxn modelId="{FE9BB1EA-450F-4657-B910-6B8E61A45375}" srcId="{29FB35E5-8981-4BAA-9D87-EFC2A3689B3C}" destId="{C9796208-CE1C-4CB1-898B-72013DBC8B35}" srcOrd="1" destOrd="0" parTransId="{FF3A4575-367E-4381-9580-27CBA26B2405}" sibTransId="{8E51B61A-F978-45CB-BB1D-8D14431E02F2}"/>
    <dgm:cxn modelId="{6F3A7CF2-5CD9-4CA4-9C64-FB13E3291388}" srcId="{E39C6BD1-7E28-4CB1-8EDF-3A7CC837224E}" destId="{2D1FF572-17FC-43DC-9D4E-880A6116D466}" srcOrd="2" destOrd="0" parTransId="{FE5731BE-C571-454E-9AB3-2FEEA9D65E46}" sibTransId="{AEA10A55-E640-44C0-9013-D44CDA11692C}"/>
    <dgm:cxn modelId="{4C4CBA1C-8E94-4461-B605-160D97FAA6F4}" type="presParOf" srcId="{496AF7F0-23C4-47CF-A6AD-CCE99EFE875F}" destId="{EC511684-47E3-46E6-9D53-5736588E00A3}" srcOrd="0" destOrd="0" presId="urn:microsoft.com/office/officeart/2005/8/layout/vList2"/>
    <dgm:cxn modelId="{28CE61D4-0F5E-4236-BDD5-7AAE18B5CABE}" type="presParOf" srcId="{496AF7F0-23C4-47CF-A6AD-CCE99EFE875F}" destId="{E3A94E54-4591-4879-A561-A61965734BFE}" srcOrd="1" destOrd="0" presId="urn:microsoft.com/office/officeart/2005/8/layout/vList2"/>
    <dgm:cxn modelId="{64177FF0-5A13-473C-8F46-ED7414095AD3}" type="presParOf" srcId="{496AF7F0-23C4-47CF-A6AD-CCE99EFE875F}" destId="{71FF5AC6-FE36-4ACC-826A-552FAA01C20C}" srcOrd="2" destOrd="0" presId="urn:microsoft.com/office/officeart/2005/8/layout/vList2"/>
    <dgm:cxn modelId="{5E88000D-FD49-4190-9226-B6A3CEFD32CD}" type="presParOf" srcId="{496AF7F0-23C4-47CF-A6AD-CCE99EFE875F}" destId="{F2D7D5AF-2277-422B-B335-710762986A68}" srcOrd="3" destOrd="0" presId="urn:microsoft.com/office/officeart/2005/8/layout/vList2"/>
    <dgm:cxn modelId="{40AD15C0-8960-4081-BDF9-792736B21EB3}" type="presParOf" srcId="{496AF7F0-23C4-47CF-A6AD-CCE99EFE875F}" destId="{CBBC4F7A-9749-46E8-B1D1-A32ADA054C3A}" srcOrd="4" destOrd="0" presId="urn:microsoft.com/office/officeart/2005/8/layout/vList2"/>
    <dgm:cxn modelId="{A864AF6F-1D77-4025-9FDF-B0CDF480E841}" type="presParOf" srcId="{496AF7F0-23C4-47CF-A6AD-CCE99EFE875F}" destId="{8D2A0493-1939-48DB-A820-2A91C13D9622}" srcOrd="5" destOrd="0" presId="urn:microsoft.com/office/officeart/2005/8/layout/vList2"/>
    <dgm:cxn modelId="{125DCEF3-48E2-4614-A88E-F60A407902F8}" type="presParOf" srcId="{496AF7F0-23C4-47CF-A6AD-CCE99EFE875F}" destId="{A4D506EB-5EEE-4076-994C-4C5E9C0832A3}" srcOrd="6" destOrd="0" presId="urn:microsoft.com/office/officeart/2005/8/layout/vList2"/>
    <dgm:cxn modelId="{368C9884-DDAE-48A4-9C3F-E2E4780702F7}" type="presParOf" srcId="{496AF7F0-23C4-47CF-A6AD-CCE99EFE875F}" destId="{1477D258-2F88-40AB-9AC3-FCBE518164B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91DB86-CED9-494C-A3CB-D376D3F1CF7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52F46A0-2709-4590-9FE9-9600CB0151A5}">
      <dgm:prSet/>
      <dgm:spPr/>
      <dgm:t>
        <a:bodyPr/>
        <a:lstStyle/>
        <a:p>
          <a:r>
            <a:rPr lang="en-US"/>
            <a:t>Reevaluate all patients with MASLD or cardiometabolic risk factors for MASLD for advanced liver fibrosis using noninvasive testing, e.g., the FIB-4 score.</a:t>
          </a:r>
        </a:p>
      </dgm:t>
    </dgm:pt>
    <dgm:pt modelId="{AC7EFEFE-E598-4F59-A8B0-91DAC1059D3A}" type="parTrans" cxnId="{4A6ED4F0-E941-4620-A774-E5314D963514}">
      <dgm:prSet/>
      <dgm:spPr/>
      <dgm:t>
        <a:bodyPr/>
        <a:lstStyle/>
        <a:p>
          <a:endParaRPr lang="en-US"/>
        </a:p>
      </dgm:t>
    </dgm:pt>
    <dgm:pt modelId="{35E3DA0F-71B9-4497-B2B0-84D66EBDC6AB}" type="sibTrans" cxnId="{4A6ED4F0-E941-4620-A774-E5314D963514}">
      <dgm:prSet/>
      <dgm:spPr/>
      <dgm:t>
        <a:bodyPr/>
        <a:lstStyle/>
        <a:p>
          <a:endParaRPr lang="en-US"/>
        </a:p>
      </dgm:t>
    </dgm:pt>
    <dgm:pt modelId="{CE7C2B6E-81C2-46A8-8297-0DD6129C8689}">
      <dgm:prSet/>
      <dgm:spPr/>
      <dgm:t>
        <a:bodyPr/>
        <a:lstStyle/>
        <a:p>
          <a:r>
            <a:rPr lang="en-US"/>
            <a:t>Every 1–2 years for patients with either:</a:t>
          </a:r>
        </a:p>
      </dgm:t>
    </dgm:pt>
    <dgm:pt modelId="{38B5D1C4-18BC-4017-8D87-C61EEB8786B6}" type="parTrans" cxnId="{FC086E19-498B-462D-95E3-D1DC5E2D6DEC}">
      <dgm:prSet/>
      <dgm:spPr/>
      <dgm:t>
        <a:bodyPr/>
        <a:lstStyle/>
        <a:p>
          <a:endParaRPr lang="en-US"/>
        </a:p>
      </dgm:t>
    </dgm:pt>
    <dgm:pt modelId="{913E9942-4F18-4E9B-8D15-7EFE24A71DCC}" type="sibTrans" cxnId="{FC086E19-498B-462D-95E3-D1DC5E2D6DEC}">
      <dgm:prSet/>
      <dgm:spPr/>
      <dgm:t>
        <a:bodyPr/>
        <a:lstStyle/>
        <a:p>
          <a:endParaRPr lang="en-US"/>
        </a:p>
      </dgm:t>
    </dgm:pt>
    <dgm:pt modelId="{0C076068-6DA6-4280-9180-E196C96ECC6C}">
      <dgm:prSet/>
      <dgm:spPr/>
      <dgm:t>
        <a:bodyPr/>
        <a:lstStyle/>
        <a:p>
          <a:r>
            <a:rPr lang="en-US"/>
            <a:t>Prediabetes or T2DM</a:t>
          </a:r>
        </a:p>
      </dgm:t>
    </dgm:pt>
    <dgm:pt modelId="{D2CE751E-A5D6-4D44-94DE-BBCB5527298E}" type="parTrans" cxnId="{E760F7F0-5969-434F-96FC-2F40DB17865B}">
      <dgm:prSet/>
      <dgm:spPr/>
      <dgm:t>
        <a:bodyPr/>
        <a:lstStyle/>
        <a:p>
          <a:endParaRPr lang="en-US"/>
        </a:p>
      </dgm:t>
    </dgm:pt>
    <dgm:pt modelId="{05F4D69A-83DA-4595-B64C-CB95F2A45AF5}" type="sibTrans" cxnId="{E760F7F0-5969-434F-96FC-2F40DB17865B}">
      <dgm:prSet/>
      <dgm:spPr/>
      <dgm:t>
        <a:bodyPr/>
        <a:lstStyle/>
        <a:p>
          <a:endParaRPr lang="en-US"/>
        </a:p>
      </dgm:t>
    </dgm:pt>
    <dgm:pt modelId="{198A505F-C85B-4F8F-BD84-EE5600FE84DC}">
      <dgm:prSet/>
      <dgm:spPr/>
      <dgm:t>
        <a:bodyPr/>
        <a:lstStyle/>
        <a:p>
          <a:r>
            <a:rPr lang="en-US"/>
            <a:t>≥ 2 other cardiometabolic risk factors for MASLD</a:t>
          </a:r>
        </a:p>
      </dgm:t>
    </dgm:pt>
    <dgm:pt modelId="{2429FD85-036D-4700-934A-37A2CBDEC7EA}" type="parTrans" cxnId="{C80123E4-5319-4E56-9310-6732AEC9F5B5}">
      <dgm:prSet/>
      <dgm:spPr/>
      <dgm:t>
        <a:bodyPr/>
        <a:lstStyle/>
        <a:p>
          <a:endParaRPr lang="en-US"/>
        </a:p>
      </dgm:t>
    </dgm:pt>
    <dgm:pt modelId="{1884FBED-4502-4B3D-9DC6-258DBDABAA73}" type="sibTrans" cxnId="{C80123E4-5319-4E56-9310-6732AEC9F5B5}">
      <dgm:prSet/>
      <dgm:spPr/>
      <dgm:t>
        <a:bodyPr/>
        <a:lstStyle/>
        <a:p>
          <a:endParaRPr lang="en-US"/>
        </a:p>
      </dgm:t>
    </dgm:pt>
    <dgm:pt modelId="{9BD1E8B1-DF03-4085-BC9C-5CEFAD11B7E2}">
      <dgm:prSet/>
      <dgm:spPr/>
      <dgm:t>
        <a:bodyPr/>
        <a:lstStyle/>
        <a:p>
          <a:r>
            <a:rPr lang="en-US"/>
            <a:t>Every 2–3 years for patients with only one of the following risk factors: </a:t>
          </a:r>
        </a:p>
      </dgm:t>
    </dgm:pt>
    <dgm:pt modelId="{32C6DD43-7179-4CE3-BEE6-385998A77F0E}" type="parTrans" cxnId="{290E56CE-9C49-4A7E-9F15-A9BD39B1E578}">
      <dgm:prSet/>
      <dgm:spPr/>
      <dgm:t>
        <a:bodyPr/>
        <a:lstStyle/>
        <a:p>
          <a:endParaRPr lang="en-US"/>
        </a:p>
      </dgm:t>
    </dgm:pt>
    <dgm:pt modelId="{B472236A-1E0E-4B33-B347-A1000D660B0F}" type="sibTrans" cxnId="{290E56CE-9C49-4A7E-9F15-A9BD39B1E578}">
      <dgm:prSet/>
      <dgm:spPr/>
      <dgm:t>
        <a:bodyPr/>
        <a:lstStyle/>
        <a:p>
          <a:endParaRPr lang="en-US"/>
        </a:p>
      </dgm:t>
    </dgm:pt>
    <dgm:pt modelId="{F7D8060F-4D08-4253-89A7-616F1138770D}">
      <dgm:prSet/>
      <dgm:spPr/>
      <dgm:t>
        <a:bodyPr/>
        <a:lstStyle/>
        <a:p>
          <a:r>
            <a:rPr lang="en-US"/>
            <a:t>Central obesity</a:t>
          </a:r>
        </a:p>
      </dgm:t>
    </dgm:pt>
    <dgm:pt modelId="{5EF72978-D883-4163-BD9A-3F3702A99CBB}" type="parTrans" cxnId="{1B88F1E5-26D5-469B-BDE0-A912EB00EFC5}">
      <dgm:prSet/>
      <dgm:spPr/>
      <dgm:t>
        <a:bodyPr/>
        <a:lstStyle/>
        <a:p>
          <a:endParaRPr lang="en-US"/>
        </a:p>
      </dgm:t>
    </dgm:pt>
    <dgm:pt modelId="{81D5CC55-EA27-40C1-93CD-9AA51611D017}" type="sibTrans" cxnId="{1B88F1E5-26D5-469B-BDE0-A912EB00EFC5}">
      <dgm:prSet/>
      <dgm:spPr/>
      <dgm:t>
        <a:bodyPr/>
        <a:lstStyle/>
        <a:p>
          <a:endParaRPr lang="en-US"/>
        </a:p>
      </dgm:t>
    </dgm:pt>
    <dgm:pt modelId="{9F2C89F2-E8C0-474F-9017-6478F8CD2314}">
      <dgm:prSet/>
      <dgm:spPr/>
      <dgm:t>
        <a:bodyPr/>
        <a:lstStyle/>
        <a:p>
          <a:r>
            <a:rPr lang="en-US"/>
            <a:t>Hypertension or taking antihypertensive therapy</a:t>
          </a:r>
        </a:p>
      </dgm:t>
    </dgm:pt>
    <dgm:pt modelId="{0C3452CC-FBA1-45C6-8212-4B8630D64E36}" type="parTrans" cxnId="{7C6EF03D-7EF1-4731-8953-CDAFBA4C3525}">
      <dgm:prSet/>
      <dgm:spPr/>
      <dgm:t>
        <a:bodyPr/>
        <a:lstStyle/>
        <a:p>
          <a:endParaRPr lang="en-US"/>
        </a:p>
      </dgm:t>
    </dgm:pt>
    <dgm:pt modelId="{9DA83EF6-E35D-414E-88E0-827D9132319D}" type="sibTrans" cxnId="{7C6EF03D-7EF1-4731-8953-CDAFBA4C3525}">
      <dgm:prSet/>
      <dgm:spPr/>
      <dgm:t>
        <a:bodyPr/>
        <a:lstStyle/>
        <a:p>
          <a:endParaRPr lang="en-US"/>
        </a:p>
      </dgm:t>
    </dgm:pt>
    <dgm:pt modelId="{E799B4A9-23BA-4D2F-BAFD-6D234C6A864F}">
      <dgm:prSet/>
      <dgm:spPr/>
      <dgm:t>
        <a:bodyPr/>
        <a:lstStyle/>
        <a:p>
          <a:r>
            <a:rPr lang="en-US"/>
            <a:t>Dyslipidemia or taking lipid-lowering drugs</a:t>
          </a:r>
        </a:p>
      </dgm:t>
    </dgm:pt>
    <dgm:pt modelId="{3E855EBD-39DD-4D45-BCE2-5E9D656F2CEF}" type="parTrans" cxnId="{A0C1BCB0-D0E6-4059-B302-81788A6182B5}">
      <dgm:prSet/>
      <dgm:spPr/>
      <dgm:t>
        <a:bodyPr/>
        <a:lstStyle/>
        <a:p>
          <a:endParaRPr lang="en-US"/>
        </a:p>
      </dgm:t>
    </dgm:pt>
    <dgm:pt modelId="{55BA7ABD-99FF-4C91-A0FF-7A2CE2279F20}" type="sibTrans" cxnId="{A0C1BCB0-D0E6-4059-B302-81788A6182B5}">
      <dgm:prSet/>
      <dgm:spPr/>
      <dgm:t>
        <a:bodyPr/>
        <a:lstStyle/>
        <a:p>
          <a:endParaRPr lang="en-US"/>
        </a:p>
      </dgm:t>
    </dgm:pt>
    <dgm:pt modelId="{6C7AD372-F794-41CC-96FC-101ACF6D47C9}" type="pres">
      <dgm:prSet presAssocID="{4591DB86-CED9-494C-A3CB-D376D3F1CF72}" presName="root" presStyleCnt="0">
        <dgm:presLayoutVars>
          <dgm:dir/>
          <dgm:resizeHandles val="exact"/>
        </dgm:presLayoutVars>
      </dgm:prSet>
      <dgm:spPr/>
    </dgm:pt>
    <dgm:pt modelId="{9C00CA0A-7660-47E5-A63D-3745F7D65BB0}" type="pres">
      <dgm:prSet presAssocID="{252F46A0-2709-4590-9FE9-9600CB0151A5}" presName="compNode" presStyleCnt="0"/>
      <dgm:spPr/>
    </dgm:pt>
    <dgm:pt modelId="{9E2267A7-EF89-44A1-A89F-D8CB5912BD43}" type="pres">
      <dgm:prSet presAssocID="{252F46A0-2709-4590-9FE9-9600CB0151A5}" presName="bgRect" presStyleLbl="bgShp" presStyleIdx="0" presStyleCnt="3"/>
      <dgm:spPr/>
    </dgm:pt>
    <dgm:pt modelId="{A59C6B6B-2852-4C8C-BD3B-B1DF2087476E}" type="pres">
      <dgm:prSet presAssocID="{252F46A0-2709-4590-9FE9-9600CB0151A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dney"/>
        </a:ext>
      </dgm:extLst>
    </dgm:pt>
    <dgm:pt modelId="{0351E8D1-33D2-4BB3-9AB5-DCCC45C59437}" type="pres">
      <dgm:prSet presAssocID="{252F46A0-2709-4590-9FE9-9600CB0151A5}" presName="spaceRect" presStyleCnt="0"/>
      <dgm:spPr/>
    </dgm:pt>
    <dgm:pt modelId="{A0ED73EB-6980-42E5-9478-0F10CD7C1F3F}" type="pres">
      <dgm:prSet presAssocID="{252F46A0-2709-4590-9FE9-9600CB0151A5}" presName="parTx" presStyleLbl="revTx" presStyleIdx="0" presStyleCnt="5">
        <dgm:presLayoutVars>
          <dgm:chMax val="0"/>
          <dgm:chPref val="0"/>
        </dgm:presLayoutVars>
      </dgm:prSet>
      <dgm:spPr/>
    </dgm:pt>
    <dgm:pt modelId="{3F29111B-32DA-488B-9747-8C376EE0D1E4}" type="pres">
      <dgm:prSet presAssocID="{35E3DA0F-71B9-4497-B2B0-84D66EBDC6AB}" presName="sibTrans" presStyleCnt="0"/>
      <dgm:spPr/>
    </dgm:pt>
    <dgm:pt modelId="{133F4E54-09BE-4FD3-B366-743041FFA0E0}" type="pres">
      <dgm:prSet presAssocID="{CE7C2B6E-81C2-46A8-8297-0DD6129C8689}" presName="compNode" presStyleCnt="0"/>
      <dgm:spPr/>
    </dgm:pt>
    <dgm:pt modelId="{7A964691-943B-4554-900A-0D137CC77AD1}" type="pres">
      <dgm:prSet presAssocID="{CE7C2B6E-81C2-46A8-8297-0DD6129C8689}" presName="bgRect" presStyleLbl="bgShp" presStyleIdx="1" presStyleCnt="3"/>
      <dgm:spPr/>
    </dgm:pt>
    <dgm:pt modelId="{FD6E88F5-6FE5-47F9-A75D-105E4E72F106}" type="pres">
      <dgm:prSet presAssocID="{CE7C2B6E-81C2-46A8-8297-0DD6129C868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BCD81434-B6D5-480D-B563-CE9C47368E33}" type="pres">
      <dgm:prSet presAssocID="{CE7C2B6E-81C2-46A8-8297-0DD6129C8689}" presName="spaceRect" presStyleCnt="0"/>
      <dgm:spPr/>
    </dgm:pt>
    <dgm:pt modelId="{D14913BA-EC00-45AA-93E3-2DE23BB1D4B0}" type="pres">
      <dgm:prSet presAssocID="{CE7C2B6E-81C2-46A8-8297-0DD6129C8689}" presName="parTx" presStyleLbl="revTx" presStyleIdx="1" presStyleCnt="5">
        <dgm:presLayoutVars>
          <dgm:chMax val="0"/>
          <dgm:chPref val="0"/>
        </dgm:presLayoutVars>
      </dgm:prSet>
      <dgm:spPr/>
    </dgm:pt>
    <dgm:pt modelId="{B8E30774-62E3-42F5-B5EE-724C40BE6096}" type="pres">
      <dgm:prSet presAssocID="{CE7C2B6E-81C2-46A8-8297-0DD6129C8689}" presName="desTx" presStyleLbl="revTx" presStyleIdx="2" presStyleCnt="5">
        <dgm:presLayoutVars/>
      </dgm:prSet>
      <dgm:spPr/>
    </dgm:pt>
    <dgm:pt modelId="{F58E8D8E-6CAA-4729-B722-5F68C97F97E6}" type="pres">
      <dgm:prSet presAssocID="{913E9942-4F18-4E9B-8D15-7EFE24A71DCC}" presName="sibTrans" presStyleCnt="0"/>
      <dgm:spPr/>
    </dgm:pt>
    <dgm:pt modelId="{B9EEB735-0B2F-4535-A55E-BC2202CAC92C}" type="pres">
      <dgm:prSet presAssocID="{9BD1E8B1-DF03-4085-BC9C-5CEFAD11B7E2}" presName="compNode" presStyleCnt="0"/>
      <dgm:spPr/>
    </dgm:pt>
    <dgm:pt modelId="{57C6416F-1A44-495B-A636-B66CE5653B80}" type="pres">
      <dgm:prSet presAssocID="{9BD1E8B1-DF03-4085-BC9C-5CEFAD11B7E2}" presName="bgRect" presStyleLbl="bgShp" presStyleIdx="2" presStyleCnt="3"/>
      <dgm:spPr/>
    </dgm:pt>
    <dgm:pt modelId="{2571E077-1AA8-467E-95F7-539D85622F10}" type="pres">
      <dgm:prSet presAssocID="{9BD1E8B1-DF03-4085-BC9C-5CEFAD11B7E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Organ"/>
        </a:ext>
      </dgm:extLst>
    </dgm:pt>
    <dgm:pt modelId="{D22A20B8-491B-4FA4-AF0E-2FE569D85F32}" type="pres">
      <dgm:prSet presAssocID="{9BD1E8B1-DF03-4085-BC9C-5CEFAD11B7E2}" presName="spaceRect" presStyleCnt="0"/>
      <dgm:spPr/>
    </dgm:pt>
    <dgm:pt modelId="{EC484E7C-7F39-44A0-91CA-7FA93CD3A465}" type="pres">
      <dgm:prSet presAssocID="{9BD1E8B1-DF03-4085-BC9C-5CEFAD11B7E2}" presName="parTx" presStyleLbl="revTx" presStyleIdx="3" presStyleCnt="5">
        <dgm:presLayoutVars>
          <dgm:chMax val="0"/>
          <dgm:chPref val="0"/>
        </dgm:presLayoutVars>
      </dgm:prSet>
      <dgm:spPr/>
    </dgm:pt>
    <dgm:pt modelId="{F9D33879-BD3B-4D43-B84C-EC484EC1108C}" type="pres">
      <dgm:prSet presAssocID="{9BD1E8B1-DF03-4085-BC9C-5CEFAD11B7E2}" presName="desTx" presStyleLbl="revTx" presStyleIdx="4" presStyleCnt="5">
        <dgm:presLayoutVars/>
      </dgm:prSet>
      <dgm:spPr/>
    </dgm:pt>
  </dgm:ptLst>
  <dgm:cxnLst>
    <dgm:cxn modelId="{FC086E19-498B-462D-95E3-D1DC5E2D6DEC}" srcId="{4591DB86-CED9-494C-A3CB-D376D3F1CF72}" destId="{CE7C2B6E-81C2-46A8-8297-0DD6129C8689}" srcOrd="1" destOrd="0" parTransId="{38B5D1C4-18BC-4017-8D87-C61EEB8786B6}" sibTransId="{913E9942-4F18-4E9B-8D15-7EFE24A71DCC}"/>
    <dgm:cxn modelId="{E6AFDE3B-090F-4E78-A4AF-773AA280C42D}" type="presOf" srcId="{9F2C89F2-E8C0-474F-9017-6478F8CD2314}" destId="{F9D33879-BD3B-4D43-B84C-EC484EC1108C}" srcOrd="0" destOrd="1" presId="urn:microsoft.com/office/officeart/2018/2/layout/IconVerticalSolidList"/>
    <dgm:cxn modelId="{7C6EF03D-7EF1-4731-8953-CDAFBA4C3525}" srcId="{9BD1E8B1-DF03-4085-BC9C-5CEFAD11B7E2}" destId="{9F2C89F2-E8C0-474F-9017-6478F8CD2314}" srcOrd="1" destOrd="0" parTransId="{0C3452CC-FBA1-45C6-8212-4B8630D64E36}" sibTransId="{9DA83EF6-E35D-414E-88E0-827D9132319D}"/>
    <dgm:cxn modelId="{1C66575F-DCBE-4E5B-987B-328DAD0B00CA}" type="presOf" srcId="{252F46A0-2709-4590-9FE9-9600CB0151A5}" destId="{A0ED73EB-6980-42E5-9478-0F10CD7C1F3F}" srcOrd="0" destOrd="0" presId="urn:microsoft.com/office/officeart/2018/2/layout/IconVerticalSolidList"/>
    <dgm:cxn modelId="{F00FE466-B4C4-408C-92B5-A55BCA72E8F9}" type="presOf" srcId="{9BD1E8B1-DF03-4085-BC9C-5CEFAD11B7E2}" destId="{EC484E7C-7F39-44A0-91CA-7FA93CD3A465}" srcOrd="0" destOrd="0" presId="urn:microsoft.com/office/officeart/2018/2/layout/IconVerticalSolidList"/>
    <dgm:cxn modelId="{F7E36F52-BDFB-4DE9-87F7-A197DA97A455}" type="presOf" srcId="{4591DB86-CED9-494C-A3CB-D376D3F1CF72}" destId="{6C7AD372-F794-41CC-96FC-101ACF6D47C9}" srcOrd="0" destOrd="0" presId="urn:microsoft.com/office/officeart/2018/2/layout/IconVerticalSolidList"/>
    <dgm:cxn modelId="{CB85187E-C22A-4CCD-BDAA-BDD52F70DF96}" type="presOf" srcId="{198A505F-C85B-4F8F-BD84-EE5600FE84DC}" destId="{B8E30774-62E3-42F5-B5EE-724C40BE6096}" srcOrd="0" destOrd="1" presId="urn:microsoft.com/office/officeart/2018/2/layout/IconVerticalSolidList"/>
    <dgm:cxn modelId="{077CBA92-3938-4653-AD1C-3A9190A07C83}" type="presOf" srcId="{E799B4A9-23BA-4D2F-BAFD-6D234C6A864F}" destId="{F9D33879-BD3B-4D43-B84C-EC484EC1108C}" srcOrd="0" destOrd="2" presId="urn:microsoft.com/office/officeart/2018/2/layout/IconVerticalSolidList"/>
    <dgm:cxn modelId="{AC5E909D-7F9B-4476-BD75-5E3903207820}" type="presOf" srcId="{0C076068-6DA6-4280-9180-E196C96ECC6C}" destId="{B8E30774-62E3-42F5-B5EE-724C40BE6096}" srcOrd="0" destOrd="0" presId="urn:microsoft.com/office/officeart/2018/2/layout/IconVerticalSolidList"/>
    <dgm:cxn modelId="{A0C1BCB0-D0E6-4059-B302-81788A6182B5}" srcId="{9BD1E8B1-DF03-4085-BC9C-5CEFAD11B7E2}" destId="{E799B4A9-23BA-4D2F-BAFD-6D234C6A864F}" srcOrd="2" destOrd="0" parTransId="{3E855EBD-39DD-4D45-BCE2-5E9D656F2CEF}" sibTransId="{55BA7ABD-99FF-4C91-A0FF-7A2CE2279F20}"/>
    <dgm:cxn modelId="{290E56CE-9C49-4A7E-9F15-A9BD39B1E578}" srcId="{4591DB86-CED9-494C-A3CB-D376D3F1CF72}" destId="{9BD1E8B1-DF03-4085-BC9C-5CEFAD11B7E2}" srcOrd="2" destOrd="0" parTransId="{32C6DD43-7179-4CE3-BEE6-385998A77F0E}" sibTransId="{B472236A-1E0E-4B33-B347-A1000D660B0F}"/>
    <dgm:cxn modelId="{DB074AD6-AEBA-4BF8-B46F-058EE5A90294}" type="presOf" srcId="{F7D8060F-4D08-4253-89A7-616F1138770D}" destId="{F9D33879-BD3B-4D43-B84C-EC484EC1108C}" srcOrd="0" destOrd="0" presId="urn:microsoft.com/office/officeart/2018/2/layout/IconVerticalSolidList"/>
    <dgm:cxn modelId="{C3C3ECE2-1753-41D9-A277-3BBB32AA0D95}" type="presOf" srcId="{CE7C2B6E-81C2-46A8-8297-0DD6129C8689}" destId="{D14913BA-EC00-45AA-93E3-2DE23BB1D4B0}" srcOrd="0" destOrd="0" presId="urn:microsoft.com/office/officeart/2018/2/layout/IconVerticalSolidList"/>
    <dgm:cxn modelId="{C80123E4-5319-4E56-9310-6732AEC9F5B5}" srcId="{CE7C2B6E-81C2-46A8-8297-0DD6129C8689}" destId="{198A505F-C85B-4F8F-BD84-EE5600FE84DC}" srcOrd="1" destOrd="0" parTransId="{2429FD85-036D-4700-934A-37A2CBDEC7EA}" sibTransId="{1884FBED-4502-4B3D-9DC6-258DBDABAA73}"/>
    <dgm:cxn modelId="{1B88F1E5-26D5-469B-BDE0-A912EB00EFC5}" srcId="{9BD1E8B1-DF03-4085-BC9C-5CEFAD11B7E2}" destId="{F7D8060F-4D08-4253-89A7-616F1138770D}" srcOrd="0" destOrd="0" parTransId="{5EF72978-D883-4163-BD9A-3F3702A99CBB}" sibTransId="{81D5CC55-EA27-40C1-93CD-9AA51611D017}"/>
    <dgm:cxn modelId="{4A6ED4F0-E941-4620-A774-E5314D963514}" srcId="{4591DB86-CED9-494C-A3CB-D376D3F1CF72}" destId="{252F46A0-2709-4590-9FE9-9600CB0151A5}" srcOrd="0" destOrd="0" parTransId="{AC7EFEFE-E598-4F59-A8B0-91DAC1059D3A}" sibTransId="{35E3DA0F-71B9-4497-B2B0-84D66EBDC6AB}"/>
    <dgm:cxn modelId="{E760F7F0-5969-434F-96FC-2F40DB17865B}" srcId="{CE7C2B6E-81C2-46A8-8297-0DD6129C8689}" destId="{0C076068-6DA6-4280-9180-E196C96ECC6C}" srcOrd="0" destOrd="0" parTransId="{D2CE751E-A5D6-4D44-94DE-BBCB5527298E}" sibTransId="{05F4D69A-83DA-4595-B64C-CB95F2A45AF5}"/>
    <dgm:cxn modelId="{EB864DC2-F8EE-4845-A59D-B2E79012EE4F}" type="presParOf" srcId="{6C7AD372-F794-41CC-96FC-101ACF6D47C9}" destId="{9C00CA0A-7660-47E5-A63D-3745F7D65BB0}" srcOrd="0" destOrd="0" presId="urn:microsoft.com/office/officeart/2018/2/layout/IconVerticalSolidList"/>
    <dgm:cxn modelId="{1AB83CFF-F05A-48F5-A7DC-EA8267C630E9}" type="presParOf" srcId="{9C00CA0A-7660-47E5-A63D-3745F7D65BB0}" destId="{9E2267A7-EF89-44A1-A89F-D8CB5912BD43}" srcOrd="0" destOrd="0" presId="urn:microsoft.com/office/officeart/2018/2/layout/IconVerticalSolidList"/>
    <dgm:cxn modelId="{A81AC818-D2BD-403F-8D93-27F2593BDA2C}" type="presParOf" srcId="{9C00CA0A-7660-47E5-A63D-3745F7D65BB0}" destId="{A59C6B6B-2852-4C8C-BD3B-B1DF2087476E}" srcOrd="1" destOrd="0" presId="urn:microsoft.com/office/officeart/2018/2/layout/IconVerticalSolidList"/>
    <dgm:cxn modelId="{F0098C6B-0BA4-4245-855B-78658C8A7699}" type="presParOf" srcId="{9C00CA0A-7660-47E5-A63D-3745F7D65BB0}" destId="{0351E8D1-33D2-4BB3-9AB5-DCCC45C59437}" srcOrd="2" destOrd="0" presId="urn:microsoft.com/office/officeart/2018/2/layout/IconVerticalSolidList"/>
    <dgm:cxn modelId="{51C46CBC-51D7-44FA-9C50-62AF4B71B1E8}" type="presParOf" srcId="{9C00CA0A-7660-47E5-A63D-3745F7D65BB0}" destId="{A0ED73EB-6980-42E5-9478-0F10CD7C1F3F}" srcOrd="3" destOrd="0" presId="urn:microsoft.com/office/officeart/2018/2/layout/IconVerticalSolidList"/>
    <dgm:cxn modelId="{7DB7B6FD-A654-433C-9374-2474B6853750}" type="presParOf" srcId="{6C7AD372-F794-41CC-96FC-101ACF6D47C9}" destId="{3F29111B-32DA-488B-9747-8C376EE0D1E4}" srcOrd="1" destOrd="0" presId="urn:microsoft.com/office/officeart/2018/2/layout/IconVerticalSolidList"/>
    <dgm:cxn modelId="{17C10F72-936D-4473-9144-E7A8F5E9B11C}" type="presParOf" srcId="{6C7AD372-F794-41CC-96FC-101ACF6D47C9}" destId="{133F4E54-09BE-4FD3-B366-743041FFA0E0}" srcOrd="2" destOrd="0" presId="urn:microsoft.com/office/officeart/2018/2/layout/IconVerticalSolidList"/>
    <dgm:cxn modelId="{41951786-A2A7-429A-9417-6D1ED0E88DE0}" type="presParOf" srcId="{133F4E54-09BE-4FD3-B366-743041FFA0E0}" destId="{7A964691-943B-4554-900A-0D137CC77AD1}" srcOrd="0" destOrd="0" presId="urn:microsoft.com/office/officeart/2018/2/layout/IconVerticalSolidList"/>
    <dgm:cxn modelId="{BCF66CC8-8147-4744-A582-15806B6D9C09}" type="presParOf" srcId="{133F4E54-09BE-4FD3-B366-743041FFA0E0}" destId="{FD6E88F5-6FE5-47F9-A75D-105E4E72F106}" srcOrd="1" destOrd="0" presId="urn:microsoft.com/office/officeart/2018/2/layout/IconVerticalSolidList"/>
    <dgm:cxn modelId="{836FA1C6-77BC-4B85-BB6D-7E1FACE12377}" type="presParOf" srcId="{133F4E54-09BE-4FD3-B366-743041FFA0E0}" destId="{BCD81434-B6D5-480D-B563-CE9C47368E33}" srcOrd="2" destOrd="0" presId="urn:microsoft.com/office/officeart/2018/2/layout/IconVerticalSolidList"/>
    <dgm:cxn modelId="{369082A0-8DFB-4CC9-9648-208E321082AD}" type="presParOf" srcId="{133F4E54-09BE-4FD3-B366-743041FFA0E0}" destId="{D14913BA-EC00-45AA-93E3-2DE23BB1D4B0}" srcOrd="3" destOrd="0" presId="urn:microsoft.com/office/officeart/2018/2/layout/IconVerticalSolidList"/>
    <dgm:cxn modelId="{CCB7D81E-F2DF-45DB-BE56-4A6B286008E3}" type="presParOf" srcId="{133F4E54-09BE-4FD3-B366-743041FFA0E0}" destId="{B8E30774-62E3-42F5-B5EE-724C40BE6096}" srcOrd="4" destOrd="0" presId="urn:microsoft.com/office/officeart/2018/2/layout/IconVerticalSolidList"/>
    <dgm:cxn modelId="{53F2A956-E999-4E07-8B35-F38AD481460A}" type="presParOf" srcId="{6C7AD372-F794-41CC-96FC-101ACF6D47C9}" destId="{F58E8D8E-6CAA-4729-B722-5F68C97F97E6}" srcOrd="3" destOrd="0" presId="urn:microsoft.com/office/officeart/2018/2/layout/IconVerticalSolidList"/>
    <dgm:cxn modelId="{AF8E4731-FE7F-42C3-BD5B-1FBAC323989D}" type="presParOf" srcId="{6C7AD372-F794-41CC-96FC-101ACF6D47C9}" destId="{B9EEB735-0B2F-4535-A55E-BC2202CAC92C}" srcOrd="4" destOrd="0" presId="urn:microsoft.com/office/officeart/2018/2/layout/IconVerticalSolidList"/>
    <dgm:cxn modelId="{79A9973F-1671-421E-9352-C5ED4C127608}" type="presParOf" srcId="{B9EEB735-0B2F-4535-A55E-BC2202CAC92C}" destId="{57C6416F-1A44-495B-A636-B66CE5653B80}" srcOrd="0" destOrd="0" presId="urn:microsoft.com/office/officeart/2018/2/layout/IconVerticalSolidList"/>
    <dgm:cxn modelId="{1CAC40A8-A3C7-4F4E-9D1F-665DCEBE43C9}" type="presParOf" srcId="{B9EEB735-0B2F-4535-A55E-BC2202CAC92C}" destId="{2571E077-1AA8-467E-95F7-539D85622F10}" srcOrd="1" destOrd="0" presId="urn:microsoft.com/office/officeart/2018/2/layout/IconVerticalSolidList"/>
    <dgm:cxn modelId="{20FE6800-4310-40D7-91ED-277C9C4D4520}" type="presParOf" srcId="{B9EEB735-0B2F-4535-A55E-BC2202CAC92C}" destId="{D22A20B8-491B-4FA4-AF0E-2FE569D85F32}" srcOrd="2" destOrd="0" presId="urn:microsoft.com/office/officeart/2018/2/layout/IconVerticalSolidList"/>
    <dgm:cxn modelId="{4E1D79A0-5569-4F78-94AE-D30D24D0A8E3}" type="presParOf" srcId="{B9EEB735-0B2F-4535-A55E-BC2202CAC92C}" destId="{EC484E7C-7F39-44A0-91CA-7FA93CD3A465}" srcOrd="3" destOrd="0" presId="urn:microsoft.com/office/officeart/2018/2/layout/IconVerticalSolidList"/>
    <dgm:cxn modelId="{25A893E6-9FFE-402F-9364-671C74CD1FB6}" type="presParOf" srcId="{B9EEB735-0B2F-4535-A55E-BC2202CAC92C}" destId="{F9D33879-BD3B-4D43-B84C-EC484EC1108C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0956AC-134D-4432-8050-C6A1EEB868F4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8F86D8F-0292-4A6B-9BB4-DF7603B300AF}">
      <dgm:prSet/>
      <dgm:spPr/>
      <dgm:t>
        <a:bodyPr/>
        <a:lstStyle/>
        <a:p>
          <a:r>
            <a:rPr lang="en-US" b="1"/>
            <a:t>Complications</a:t>
          </a:r>
          <a:endParaRPr lang="en-US"/>
        </a:p>
      </dgm:t>
    </dgm:pt>
    <dgm:pt modelId="{80F1213A-E5F4-4AC3-A617-C29BADA75AE2}" type="parTrans" cxnId="{A3AA61BC-0464-476B-9798-8BD720ACCAC3}">
      <dgm:prSet/>
      <dgm:spPr/>
      <dgm:t>
        <a:bodyPr/>
        <a:lstStyle/>
        <a:p>
          <a:endParaRPr lang="en-US"/>
        </a:p>
      </dgm:t>
    </dgm:pt>
    <dgm:pt modelId="{62810EDE-E3B0-4784-818A-6435CB292F6C}" type="sibTrans" cxnId="{A3AA61BC-0464-476B-9798-8BD720ACCAC3}">
      <dgm:prSet/>
      <dgm:spPr/>
      <dgm:t>
        <a:bodyPr/>
        <a:lstStyle/>
        <a:p>
          <a:endParaRPr lang="en-US"/>
        </a:p>
      </dgm:t>
    </dgm:pt>
    <dgm:pt modelId="{B1D81AC1-D79B-4AE7-BF12-041E5F4DD251}">
      <dgm:prSet/>
      <dgm:spPr/>
      <dgm:t>
        <a:bodyPr/>
        <a:lstStyle/>
        <a:p>
          <a:r>
            <a:rPr lang="en-US"/>
            <a:t>Advanced liver fibrosis, cirrhosis</a:t>
          </a:r>
        </a:p>
      </dgm:t>
    </dgm:pt>
    <dgm:pt modelId="{3E0AF319-D106-4895-92CE-91E332B9C0FA}" type="parTrans" cxnId="{5847BB0C-E512-4DDD-9169-A768829231DF}">
      <dgm:prSet/>
      <dgm:spPr/>
      <dgm:t>
        <a:bodyPr/>
        <a:lstStyle/>
        <a:p>
          <a:endParaRPr lang="en-US"/>
        </a:p>
      </dgm:t>
    </dgm:pt>
    <dgm:pt modelId="{2DD9F302-032F-45C8-ADD7-A0F6EB11A7AA}" type="sibTrans" cxnId="{5847BB0C-E512-4DDD-9169-A768829231DF}">
      <dgm:prSet/>
      <dgm:spPr/>
      <dgm:t>
        <a:bodyPr/>
        <a:lstStyle/>
        <a:p>
          <a:endParaRPr lang="en-US"/>
        </a:p>
      </dgm:t>
    </dgm:pt>
    <dgm:pt modelId="{0B8B1E95-B18F-4903-884A-B678A5212448}">
      <dgm:prSet/>
      <dgm:spPr/>
      <dgm:t>
        <a:bodyPr/>
        <a:lstStyle/>
        <a:p>
          <a:r>
            <a:rPr lang="en-US"/>
            <a:t>Hepatocellular carcinoma</a:t>
          </a:r>
        </a:p>
      </dgm:t>
    </dgm:pt>
    <dgm:pt modelId="{954859F4-18D9-443F-AA18-A37393069BF0}" type="parTrans" cxnId="{4A018C16-A2F5-4DAB-B6C2-2B4B42BB9FEA}">
      <dgm:prSet/>
      <dgm:spPr/>
      <dgm:t>
        <a:bodyPr/>
        <a:lstStyle/>
        <a:p>
          <a:endParaRPr lang="en-US"/>
        </a:p>
      </dgm:t>
    </dgm:pt>
    <dgm:pt modelId="{91627EEA-0997-4F4F-94FD-FCAAEE06D1E1}" type="sibTrans" cxnId="{4A018C16-A2F5-4DAB-B6C2-2B4B42BB9FEA}">
      <dgm:prSet/>
      <dgm:spPr/>
      <dgm:t>
        <a:bodyPr/>
        <a:lstStyle/>
        <a:p>
          <a:endParaRPr lang="en-US"/>
        </a:p>
      </dgm:t>
    </dgm:pt>
    <dgm:pt modelId="{96E348AB-78F6-4492-BDE3-CE50EBCC3C95}">
      <dgm:prSet/>
      <dgm:spPr/>
      <dgm:t>
        <a:bodyPr/>
        <a:lstStyle/>
        <a:p>
          <a:r>
            <a:rPr lang="en-US" b="1"/>
            <a:t>Prognosis</a:t>
          </a:r>
          <a:endParaRPr lang="en-US"/>
        </a:p>
      </dgm:t>
    </dgm:pt>
    <dgm:pt modelId="{BAEFCAFA-8CC4-4225-AE0C-2976AF357B16}" type="parTrans" cxnId="{0879D07A-6E47-4029-839D-561474E82CFE}">
      <dgm:prSet/>
      <dgm:spPr/>
      <dgm:t>
        <a:bodyPr/>
        <a:lstStyle/>
        <a:p>
          <a:endParaRPr lang="en-US"/>
        </a:p>
      </dgm:t>
    </dgm:pt>
    <dgm:pt modelId="{6AA4F2F9-996E-422C-9C7F-BC5CAE1F66C6}" type="sibTrans" cxnId="{0879D07A-6E47-4029-839D-561474E82CFE}">
      <dgm:prSet/>
      <dgm:spPr/>
      <dgm:t>
        <a:bodyPr/>
        <a:lstStyle/>
        <a:p>
          <a:endParaRPr lang="en-US"/>
        </a:p>
      </dgm:t>
    </dgm:pt>
    <dgm:pt modelId="{A1F155B1-9696-4718-B0BF-120B3FC07BBA}">
      <dgm:prSet/>
      <dgm:spPr/>
      <dgm:t>
        <a:bodyPr/>
        <a:lstStyle/>
        <a:p>
          <a:r>
            <a:rPr lang="en-US"/>
            <a:t>MASLD</a:t>
          </a:r>
        </a:p>
      </dgm:t>
    </dgm:pt>
    <dgm:pt modelId="{1F37A498-3BB8-4563-AEC0-50C516A9CA3B}" type="parTrans" cxnId="{2B4BA58E-3144-4E04-8DDE-0B17BDEF3119}">
      <dgm:prSet/>
      <dgm:spPr/>
      <dgm:t>
        <a:bodyPr/>
        <a:lstStyle/>
        <a:p>
          <a:endParaRPr lang="en-US"/>
        </a:p>
      </dgm:t>
    </dgm:pt>
    <dgm:pt modelId="{E97B377B-F05F-4F6B-A0B1-15457133E553}" type="sibTrans" cxnId="{2B4BA58E-3144-4E04-8DDE-0B17BDEF3119}">
      <dgm:prSet/>
      <dgm:spPr/>
      <dgm:t>
        <a:bodyPr/>
        <a:lstStyle/>
        <a:p>
          <a:endParaRPr lang="en-US"/>
        </a:p>
      </dgm:t>
    </dgm:pt>
    <dgm:pt modelId="{5F13F1CC-4BE0-426C-9FB5-B8C1B50564F9}">
      <dgm:prSet/>
      <dgm:spPr/>
      <dgm:t>
        <a:bodyPr/>
        <a:lstStyle/>
        <a:p>
          <a:r>
            <a:rPr lang="en-US"/>
            <a:t>Low risk of progression to cirrhosis or hepatocellular carcinoma in patients with only one cardiometabolic risk factor</a:t>
          </a:r>
        </a:p>
      </dgm:t>
    </dgm:pt>
    <dgm:pt modelId="{419BE89E-8AA8-4BA8-93ED-EFA827EFBD45}" type="parTrans" cxnId="{51A9FD95-D68E-40E5-9FD3-EEC041CF5EA2}">
      <dgm:prSet/>
      <dgm:spPr/>
      <dgm:t>
        <a:bodyPr/>
        <a:lstStyle/>
        <a:p>
          <a:endParaRPr lang="en-US"/>
        </a:p>
      </dgm:t>
    </dgm:pt>
    <dgm:pt modelId="{C6993AD2-8BF7-4F1B-9A2C-20AB5B68B443}" type="sibTrans" cxnId="{51A9FD95-D68E-40E5-9FD3-EEC041CF5EA2}">
      <dgm:prSet/>
      <dgm:spPr/>
      <dgm:t>
        <a:bodyPr/>
        <a:lstStyle/>
        <a:p>
          <a:endParaRPr lang="en-US"/>
        </a:p>
      </dgm:t>
    </dgm:pt>
    <dgm:pt modelId="{DD860594-D235-44F4-93A0-AAD928E91627}">
      <dgm:prSet/>
      <dgm:spPr/>
      <dgm:t>
        <a:bodyPr/>
        <a:lstStyle/>
        <a:p>
          <a:r>
            <a:rPr lang="en-US"/>
            <a:t>The risk of progression increases with each additional risk factor.</a:t>
          </a:r>
        </a:p>
      </dgm:t>
    </dgm:pt>
    <dgm:pt modelId="{03DBDADB-D732-416D-9523-601A1545B5C1}" type="parTrans" cxnId="{C396E9CF-8E4C-4DEB-A946-C231A799F674}">
      <dgm:prSet/>
      <dgm:spPr/>
      <dgm:t>
        <a:bodyPr/>
        <a:lstStyle/>
        <a:p>
          <a:endParaRPr lang="en-US"/>
        </a:p>
      </dgm:t>
    </dgm:pt>
    <dgm:pt modelId="{F8228A28-DB2F-4842-B088-D6F14E0413C6}" type="sibTrans" cxnId="{C396E9CF-8E4C-4DEB-A946-C231A799F674}">
      <dgm:prSet/>
      <dgm:spPr/>
      <dgm:t>
        <a:bodyPr/>
        <a:lstStyle/>
        <a:p>
          <a:endParaRPr lang="en-US"/>
        </a:p>
      </dgm:t>
    </dgm:pt>
    <dgm:pt modelId="{2B263778-6663-4B88-8CF7-0146309F5152}">
      <dgm:prSet/>
      <dgm:spPr/>
      <dgm:t>
        <a:bodyPr/>
        <a:lstStyle/>
        <a:p>
          <a:r>
            <a:rPr lang="en-US"/>
            <a:t>Approximately 20% of patients with MASH develop liver fibrosis.</a:t>
          </a:r>
        </a:p>
      </dgm:t>
    </dgm:pt>
    <dgm:pt modelId="{252B6DDB-9641-48DA-B48F-6B9C709491FA}" type="parTrans" cxnId="{ADE7DEE2-91C5-4D79-9D4B-C491C945A34D}">
      <dgm:prSet/>
      <dgm:spPr/>
      <dgm:t>
        <a:bodyPr/>
        <a:lstStyle/>
        <a:p>
          <a:endParaRPr lang="en-US"/>
        </a:p>
      </dgm:t>
    </dgm:pt>
    <dgm:pt modelId="{A02D298F-9890-40FC-90DF-5A8910D6B521}" type="sibTrans" cxnId="{ADE7DEE2-91C5-4D79-9D4B-C491C945A34D}">
      <dgm:prSet/>
      <dgm:spPr/>
      <dgm:t>
        <a:bodyPr/>
        <a:lstStyle/>
        <a:p>
          <a:endParaRPr lang="en-US"/>
        </a:p>
      </dgm:t>
    </dgm:pt>
    <dgm:pt modelId="{33150BAD-A6A7-404F-ADD6-BA022BD8F318}" type="pres">
      <dgm:prSet presAssocID="{C30956AC-134D-4432-8050-C6A1EEB868F4}" presName="linear" presStyleCnt="0">
        <dgm:presLayoutVars>
          <dgm:dir/>
          <dgm:animLvl val="lvl"/>
          <dgm:resizeHandles val="exact"/>
        </dgm:presLayoutVars>
      </dgm:prSet>
      <dgm:spPr/>
    </dgm:pt>
    <dgm:pt modelId="{22EFB3C1-90C6-456A-B181-FA586CD9397D}" type="pres">
      <dgm:prSet presAssocID="{E8F86D8F-0292-4A6B-9BB4-DF7603B300AF}" presName="parentLin" presStyleCnt="0"/>
      <dgm:spPr/>
    </dgm:pt>
    <dgm:pt modelId="{AF70B164-C656-44C3-AAA5-E45D23C63530}" type="pres">
      <dgm:prSet presAssocID="{E8F86D8F-0292-4A6B-9BB4-DF7603B300AF}" presName="parentLeftMargin" presStyleLbl="node1" presStyleIdx="0" presStyleCnt="2"/>
      <dgm:spPr/>
    </dgm:pt>
    <dgm:pt modelId="{6C258E37-73D4-414A-8C48-40E3B4CC9827}" type="pres">
      <dgm:prSet presAssocID="{E8F86D8F-0292-4A6B-9BB4-DF7603B300A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D8F3F3E-BD1F-480A-AD8C-B14E4AC404DC}" type="pres">
      <dgm:prSet presAssocID="{E8F86D8F-0292-4A6B-9BB4-DF7603B300AF}" presName="negativeSpace" presStyleCnt="0"/>
      <dgm:spPr/>
    </dgm:pt>
    <dgm:pt modelId="{E6966189-E380-41F5-BFFB-FF25AB3035DA}" type="pres">
      <dgm:prSet presAssocID="{E8F86D8F-0292-4A6B-9BB4-DF7603B300AF}" presName="childText" presStyleLbl="conFgAcc1" presStyleIdx="0" presStyleCnt="2">
        <dgm:presLayoutVars>
          <dgm:bulletEnabled val="1"/>
        </dgm:presLayoutVars>
      </dgm:prSet>
      <dgm:spPr/>
    </dgm:pt>
    <dgm:pt modelId="{4D022F9F-A64D-4E2C-8B43-97EDE8DFB611}" type="pres">
      <dgm:prSet presAssocID="{62810EDE-E3B0-4784-818A-6435CB292F6C}" presName="spaceBetweenRectangles" presStyleCnt="0"/>
      <dgm:spPr/>
    </dgm:pt>
    <dgm:pt modelId="{B9BA5040-9F9A-4065-9AE6-17B163E80A6F}" type="pres">
      <dgm:prSet presAssocID="{96E348AB-78F6-4492-BDE3-CE50EBCC3C95}" presName="parentLin" presStyleCnt="0"/>
      <dgm:spPr/>
    </dgm:pt>
    <dgm:pt modelId="{97D915F5-4F1C-4641-83A4-F35EF5A34316}" type="pres">
      <dgm:prSet presAssocID="{96E348AB-78F6-4492-BDE3-CE50EBCC3C95}" presName="parentLeftMargin" presStyleLbl="node1" presStyleIdx="0" presStyleCnt="2"/>
      <dgm:spPr/>
    </dgm:pt>
    <dgm:pt modelId="{805FBEF8-258B-4C11-B346-DDFB011733BB}" type="pres">
      <dgm:prSet presAssocID="{96E348AB-78F6-4492-BDE3-CE50EBCC3C9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D7F1EB2-2033-4984-A18B-AD80D8C1816D}" type="pres">
      <dgm:prSet presAssocID="{96E348AB-78F6-4492-BDE3-CE50EBCC3C95}" presName="negativeSpace" presStyleCnt="0"/>
      <dgm:spPr/>
    </dgm:pt>
    <dgm:pt modelId="{024D5756-B96E-44F4-B0C6-5D33C3AE02EF}" type="pres">
      <dgm:prSet presAssocID="{96E348AB-78F6-4492-BDE3-CE50EBCC3C9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A8A0E07-6A1B-4393-9622-94FC697B384D}" type="presOf" srcId="{E8F86D8F-0292-4A6B-9BB4-DF7603B300AF}" destId="{AF70B164-C656-44C3-AAA5-E45D23C63530}" srcOrd="0" destOrd="0" presId="urn:microsoft.com/office/officeart/2005/8/layout/list1"/>
    <dgm:cxn modelId="{C6E53209-1636-4EF4-BE72-BA523C8BF83F}" type="presOf" srcId="{E8F86D8F-0292-4A6B-9BB4-DF7603B300AF}" destId="{6C258E37-73D4-414A-8C48-40E3B4CC9827}" srcOrd="1" destOrd="0" presId="urn:microsoft.com/office/officeart/2005/8/layout/list1"/>
    <dgm:cxn modelId="{5847BB0C-E512-4DDD-9169-A768829231DF}" srcId="{E8F86D8F-0292-4A6B-9BB4-DF7603B300AF}" destId="{B1D81AC1-D79B-4AE7-BF12-041E5F4DD251}" srcOrd="0" destOrd="0" parTransId="{3E0AF319-D106-4895-92CE-91E332B9C0FA}" sibTransId="{2DD9F302-032F-45C8-ADD7-A0F6EB11A7AA}"/>
    <dgm:cxn modelId="{2A087912-120E-4042-BF17-FC72B6FB4522}" type="presOf" srcId="{96E348AB-78F6-4492-BDE3-CE50EBCC3C95}" destId="{97D915F5-4F1C-4641-83A4-F35EF5A34316}" srcOrd="0" destOrd="0" presId="urn:microsoft.com/office/officeart/2005/8/layout/list1"/>
    <dgm:cxn modelId="{4A018C16-A2F5-4DAB-B6C2-2B4B42BB9FEA}" srcId="{E8F86D8F-0292-4A6B-9BB4-DF7603B300AF}" destId="{0B8B1E95-B18F-4903-884A-B678A5212448}" srcOrd="1" destOrd="0" parTransId="{954859F4-18D9-443F-AA18-A37393069BF0}" sibTransId="{91627EEA-0997-4F4F-94FD-FCAAEE06D1E1}"/>
    <dgm:cxn modelId="{320DF76F-B920-4A07-87E5-97D799CA3018}" type="presOf" srcId="{0B8B1E95-B18F-4903-884A-B678A5212448}" destId="{E6966189-E380-41F5-BFFB-FF25AB3035DA}" srcOrd="0" destOrd="1" presId="urn:microsoft.com/office/officeart/2005/8/layout/list1"/>
    <dgm:cxn modelId="{0879D07A-6E47-4029-839D-561474E82CFE}" srcId="{C30956AC-134D-4432-8050-C6A1EEB868F4}" destId="{96E348AB-78F6-4492-BDE3-CE50EBCC3C95}" srcOrd="1" destOrd="0" parTransId="{BAEFCAFA-8CC4-4225-AE0C-2976AF357B16}" sibTransId="{6AA4F2F9-996E-422C-9C7F-BC5CAE1F66C6}"/>
    <dgm:cxn modelId="{2B4BA58E-3144-4E04-8DDE-0B17BDEF3119}" srcId="{96E348AB-78F6-4492-BDE3-CE50EBCC3C95}" destId="{A1F155B1-9696-4718-B0BF-120B3FC07BBA}" srcOrd="0" destOrd="0" parTransId="{1F37A498-3BB8-4563-AEC0-50C516A9CA3B}" sibTransId="{E97B377B-F05F-4F6B-A0B1-15457133E553}"/>
    <dgm:cxn modelId="{B379D18E-0E5F-4650-9F7A-48A2C12C86C9}" type="presOf" srcId="{2B263778-6663-4B88-8CF7-0146309F5152}" destId="{024D5756-B96E-44F4-B0C6-5D33C3AE02EF}" srcOrd="0" destOrd="3" presId="urn:microsoft.com/office/officeart/2005/8/layout/list1"/>
    <dgm:cxn modelId="{6B491592-A42B-46D2-9B63-C59D44025BC0}" type="presOf" srcId="{C30956AC-134D-4432-8050-C6A1EEB868F4}" destId="{33150BAD-A6A7-404F-ADD6-BA022BD8F318}" srcOrd="0" destOrd="0" presId="urn:microsoft.com/office/officeart/2005/8/layout/list1"/>
    <dgm:cxn modelId="{51A9FD95-D68E-40E5-9FD3-EEC041CF5EA2}" srcId="{A1F155B1-9696-4718-B0BF-120B3FC07BBA}" destId="{5F13F1CC-4BE0-426C-9FB5-B8C1B50564F9}" srcOrd="0" destOrd="0" parTransId="{419BE89E-8AA8-4BA8-93ED-EFA827EFBD45}" sibTransId="{C6993AD2-8BF7-4F1B-9A2C-20AB5B68B443}"/>
    <dgm:cxn modelId="{6FFF40A1-1D82-4D1B-B610-B4708F0A217B}" type="presOf" srcId="{5F13F1CC-4BE0-426C-9FB5-B8C1B50564F9}" destId="{024D5756-B96E-44F4-B0C6-5D33C3AE02EF}" srcOrd="0" destOrd="1" presId="urn:microsoft.com/office/officeart/2005/8/layout/list1"/>
    <dgm:cxn modelId="{0AECBCA5-FAB6-4220-B802-002526B70985}" type="presOf" srcId="{DD860594-D235-44F4-93A0-AAD928E91627}" destId="{024D5756-B96E-44F4-B0C6-5D33C3AE02EF}" srcOrd="0" destOrd="2" presId="urn:microsoft.com/office/officeart/2005/8/layout/list1"/>
    <dgm:cxn modelId="{A324A1A9-1DDD-4ECB-B648-C92449AE2B6E}" type="presOf" srcId="{A1F155B1-9696-4718-B0BF-120B3FC07BBA}" destId="{024D5756-B96E-44F4-B0C6-5D33C3AE02EF}" srcOrd="0" destOrd="0" presId="urn:microsoft.com/office/officeart/2005/8/layout/list1"/>
    <dgm:cxn modelId="{A3AA61BC-0464-476B-9798-8BD720ACCAC3}" srcId="{C30956AC-134D-4432-8050-C6A1EEB868F4}" destId="{E8F86D8F-0292-4A6B-9BB4-DF7603B300AF}" srcOrd="0" destOrd="0" parTransId="{80F1213A-E5F4-4AC3-A617-C29BADA75AE2}" sibTransId="{62810EDE-E3B0-4784-818A-6435CB292F6C}"/>
    <dgm:cxn modelId="{C396E9CF-8E4C-4DEB-A946-C231A799F674}" srcId="{A1F155B1-9696-4718-B0BF-120B3FC07BBA}" destId="{DD860594-D235-44F4-93A0-AAD928E91627}" srcOrd="1" destOrd="0" parTransId="{03DBDADB-D732-416D-9523-601A1545B5C1}" sibTransId="{F8228A28-DB2F-4842-B088-D6F14E0413C6}"/>
    <dgm:cxn modelId="{79AE01DE-C2E1-4A91-BF3D-5544A974EF20}" type="presOf" srcId="{96E348AB-78F6-4492-BDE3-CE50EBCC3C95}" destId="{805FBEF8-258B-4C11-B346-DDFB011733BB}" srcOrd="1" destOrd="0" presId="urn:microsoft.com/office/officeart/2005/8/layout/list1"/>
    <dgm:cxn modelId="{ADE7DEE2-91C5-4D79-9D4B-C491C945A34D}" srcId="{96E348AB-78F6-4492-BDE3-CE50EBCC3C95}" destId="{2B263778-6663-4B88-8CF7-0146309F5152}" srcOrd="1" destOrd="0" parTransId="{252B6DDB-9641-48DA-B48F-6B9C709491FA}" sibTransId="{A02D298F-9890-40FC-90DF-5A8910D6B521}"/>
    <dgm:cxn modelId="{2514EBF2-798D-462E-B6EA-891188438CFD}" type="presOf" srcId="{B1D81AC1-D79B-4AE7-BF12-041E5F4DD251}" destId="{E6966189-E380-41F5-BFFB-FF25AB3035DA}" srcOrd="0" destOrd="0" presId="urn:microsoft.com/office/officeart/2005/8/layout/list1"/>
    <dgm:cxn modelId="{F541E486-51A3-4314-8179-075098BD7775}" type="presParOf" srcId="{33150BAD-A6A7-404F-ADD6-BA022BD8F318}" destId="{22EFB3C1-90C6-456A-B181-FA586CD9397D}" srcOrd="0" destOrd="0" presId="urn:microsoft.com/office/officeart/2005/8/layout/list1"/>
    <dgm:cxn modelId="{0CEC7982-DD94-4321-963E-88E963BEBC82}" type="presParOf" srcId="{22EFB3C1-90C6-456A-B181-FA586CD9397D}" destId="{AF70B164-C656-44C3-AAA5-E45D23C63530}" srcOrd="0" destOrd="0" presId="urn:microsoft.com/office/officeart/2005/8/layout/list1"/>
    <dgm:cxn modelId="{62E5ACBF-11E4-4F91-B43B-FD1F9106F9AC}" type="presParOf" srcId="{22EFB3C1-90C6-456A-B181-FA586CD9397D}" destId="{6C258E37-73D4-414A-8C48-40E3B4CC9827}" srcOrd="1" destOrd="0" presId="urn:microsoft.com/office/officeart/2005/8/layout/list1"/>
    <dgm:cxn modelId="{DCFFDFBD-C38E-44B9-BD1E-AB782C40556C}" type="presParOf" srcId="{33150BAD-A6A7-404F-ADD6-BA022BD8F318}" destId="{8D8F3F3E-BD1F-480A-AD8C-B14E4AC404DC}" srcOrd="1" destOrd="0" presId="urn:microsoft.com/office/officeart/2005/8/layout/list1"/>
    <dgm:cxn modelId="{43457DAB-1B9B-41F8-980E-8D5870C69052}" type="presParOf" srcId="{33150BAD-A6A7-404F-ADD6-BA022BD8F318}" destId="{E6966189-E380-41F5-BFFB-FF25AB3035DA}" srcOrd="2" destOrd="0" presId="urn:microsoft.com/office/officeart/2005/8/layout/list1"/>
    <dgm:cxn modelId="{1EC15AF6-E8F4-4D3D-8A9E-B4CB0AA17226}" type="presParOf" srcId="{33150BAD-A6A7-404F-ADD6-BA022BD8F318}" destId="{4D022F9F-A64D-4E2C-8B43-97EDE8DFB611}" srcOrd="3" destOrd="0" presId="urn:microsoft.com/office/officeart/2005/8/layout/list1"/>
    <dgm:cxn modelId="{BDE90EF8-1B95-4F94-9908-AF68B6689625}" type="presParOf" srcId="{33150BAD-A6A7-404F-ADD6-BA022BD8F318}" destId="{B9BA5040-9F9A-4065-9AE6-17B163E80A6F}" srcOrd="4" destOrd="0" presId="urn:microsoft.com/office/officeart/2005/8/layout/list1"/>
    <dgm:cxn modelId="{69B27F6F-1341-4CDA-B059-9EAC3B78E5E3}" type="presParOf" srcId="{B9BA5040-9F9A-4065-9AE6-17B163E80A6F}" destId="{97D915F5-4F1C-4641-83A4-F35EF5A34316}" srcOrd="0" destOrd="0" presId="urn:microsoft.com/office/officeart/2005/8/layout/list1"/>
    <dgm:cxn modelId="{B5136C59-059E-4F7C-B505-CD28610032BA}" type="presParOf" srcId="{B9BA5040-9F9A-4065-9AE6-17B163E80A6F}" destId="{805FBEF8-258B-4C11-B346-DDFB011733BB}" srcOrd="1" destOrd="0" presId="urn:microsoft.com/office/officeart/2005/8/layout/list1"/>
    <dgm:cxn modelId="{162A4060-41D7-4CA9-9ED5-4F1E777C839A}" type="presParOf" srcId="{33150BAD-A6A7-404F-ADD6-BA022BD8F318}" destId="{0D7F1EB2-2033-4984-A18B-AD80D8C1816D}" srcOrd="5" destOrd="0" presId="urn:microsoft.com/office/officeart/2005/8/layout/list1"/>
    <dgm:cxn modelId="{E5DC8E09-10AA-41DA-81F1-92F509211301}" type="presParOf" srcId="{33150BAD-A6A7-404F-ADD6-BA022BD8F318}" destId="{024D5756-B96E-44F4-B0C6-5D33C3AE02E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43332-E6F7-4305-935C-3444FE13B8D9}">
      <dsp:nvSpPr>
        <dsp:cNvPr id="0" name=""/>
        <dsp:cNvSpPr/>
      </dsp:nvSpPr>
      <dsp:spPr>
        <a:xfrm>
          <a:off x="0" y="79836"/>
          <a:ext cx="10515600" cy="9378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nomenclature for steatotic liver disease was updated by international liver disease societies in June 2023.</a:t>
          </a:r>
        </a:p>
      </dsp:txBody>
      <dsp:txXfrm>
        <a:off x="0" y="79836"/>
        <a:ext cx="10515600" cy="937890"/>
      </dsp:txXfrm>
    </dsp:sp>
    <dsp:sp modelId="{581BADAE-F796-4966-9923-C51D27B8E195}">
      <dsp:nvSpPr>
        <dsp:cNvPr id="0" name=""/>
        <dsp:cNvSpPr/>
      </dsp:nvSpPr>
      <dsp:spPr>
        <a:xfrm>
          <a:off x="0" y="1017726"/>
          <a:ext cx="10515600" cy="37743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b="1" kern="1200"/>
            <a:t>Metabolic dysfunction-associated steatotic liver disease (MASLD)</a:t>
          </a:r>
          <a:endParaRPr lang="en-US" sz="2500" kern="120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A type of steatotic liver disease that occurs in individuals with ≥ 1 criterion for metabolic syndrome in the absence of an alternative cause (e.g., heavy alcohol use)</a:t>
          </a: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Previously referred to as nonalcoholic fatty liver disease (NAFLD)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b="1" kern="1200"/>
            <a:t>Metabolic dysfunction-associated steatohepatitis (MASH)</a:t>
          </a:r>
          <a:endParaRPr lang="en-US" sz="2500" kern="120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A subtype of MASLD characterized by chronic hepatocellular inflammation and damage</a:t>
          </a:r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Previously referred to as nonalcoholic steatohepatitis (NASH)</a:t>
          </a:r>
        </a:p>
      </dsp:txBody>
      <dsp:txXfrm>
        <a:off x="0" y="1017726"/>
        <a:ext cx="10515600" cy="37743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7C1A5-2EE0-4FD5-9813-4C3B57F343E6}">
      <dsp:nvSpPr>
        <dsp:cNvPr id="0" name=""/>
        <dsp:cNvSpPr/>
      </dsp:nvSpPr>
      <dsp:spPr>
        <a:xfrm>
          <a:off x="0" y="302968"/>
          <a:ext cx="10515600" cy="233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16560" rIns="81612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MASLD: excess energy supply → insulin resistance → ↑ circulating dietary sugars and free fatty acids → ↑ hepatic free fatty acids → ↑ triglyceride synthesis → hepatic steatosis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MASH cirrhosis: oxidative stress, endoplasmic reticulum stress, and inflammasome activation → inflammation and hepatocyte stress and/or death → fibrogenesis → cirrhosis</a:t>
          </a:r>
        </a:p>
      </dsp:txBody>
      <dsp:txXfrm>
        <a:off x="0" y="302968"/>
        <a:ext cx="10515600" cy="2331000"/>
      </dsp:txXfrm>
    </dsp:sp>
    <dsp:sp modelId="{DD4F8FC9-2DA7-4EDC-B58C-29E3E5C42373}">
      <dsp:nvSpPr>
        <dsp:cNvPr id="0" name=""/>
        <dsp:cNvSpPr/>
      </dsp:nvSpPr>
      <dsp:spPr>
        <a:xfrm>
          <a:off x="525780" y="7768"/>
          <a:ext cx="7360920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Pathophysiology</a:t>
          </a:r>
          <a:endParaRPr lang="en-US" sz="2000" kern="1200"/>
        </a:p>
      </dsp:txBody>
      <dsp:txXfrm>
        <a:off x="554601" y="36589"/>
        <a:ext cx="7303278" cy="532758"/>
      </dsp:txXfrm>
    </dsp:sp>
    <dsp:sp modelId="{97CFF7C5-28A7-4A73-8E21-FEC57D3EB47D}">
      <dsp:nvSpPr>
        <dsp:cNvPr id="0" name=""/>
        <dsp:cNvSpPr/>
      </dsp:nvSpPr>
      <dsp:spPr>
        <a:xfrm>
          <a:off x="0" y="3037169"/>
          <a:ext cx="10515600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16560" rIns="81612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Often asymptomatic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MASH can manifest with signs of advanced liver disease, e.g.: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Hepatomegaly, splenomegaly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Clinical features of cirrhosis</a:t>
          </a:r>
        </a:p>
      </dsp:txBody>
      <dsp:txXfrm>
        <a:off x="0" y="3037169"/>
        <a:ext cx="10515600" cy="1827000"/>
      </dsp:txXfrm>
    </dsp:sp>
    <dsp:sp modelId="{B8FB23CA-89CC-4F14-B4E8-59C549FC5007}">
      <dsp:nvSpPr>
        <dsp:cNvPr id="0" name=""/>
        <dsp:cNvSpPr/>
      </dsp:nvSpPr>
      <dsp:spPr>
        <a:xfrm>
          <a:off x="525780" y="2741969"/>
          <a:ext cx="7360920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Clinical features</a:t>
          </a:r>
          <a:endParaRPr lang="en-US" sz="2000" kern="1200"/>
        </a:p>
      </dsp:txBody>
      <dsp:txXfrm>
        <a:off x="554601" y="2770790"/>
        <a:ext cx="7303278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11684-47E3-46E6-9D53-5736588E00A3}">
      <dsp:nvSpPr>
        <dsp:cNvPr id="0" name=""/>
        <dsp:cNvSpPr/>
      </dsp:nvSpPr>
      <dsp:spPr>
        <a:xfrm>
          <a:off x="0" y="400911"/>
          <a:ext cx="10515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There are currently no FDA-approved medications for the treatment of MASLD.</a:t>
          </a:r>
        </a:p>
      </dsp:txBody>
      <dsp:txXfrm>
        <a:off x="24588" y="425499"/>
        <a:ext cx="10466424" cy="454509"/>
      </dsp:txXfrm>
    </dsp:sp>
    <dsp:sp modelId="{71FF5AC6-FE36-4ACC-826A-552FAA01C20C}">
      <dsp:nvSpPr>
        <dsp:cNvPr id="0" name=""/>
        <dsp:cNvSpPr/>
      </dsp:nvSpPr>
      <dsp:spPr>
        <a:xfrm>
          <a:off x="0" y="965076"/>
          <a:ext cx="10515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Management is focused on the prevention and treatment of associated metabolic conditions.</a:t>
          </a:r>
        </a:p>
      </dsp:txBody>
      <dsp:txXfrm>
        <a:off x="24588" y="989664"/>
        <a:ext cx="10466424" cy="454509"/>
      </dsp:txXfrm>
    </dsp:sp>
    <dsp:sp modelId="{CBBC4F7A-9749-46E8-B1D1-A32ADA054C3A}">
      <dsp:nvSpPr>
        <dsp:cNvPr id="0" name=""/>
        <dsp:cNvSpPr/>
      </dsp:nvSpPr>
      <dsp:spPr>
        <a:xfrm>
          <a:off x="0" y="1529241"/>
          <a:ext cx="10515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Lifestyle changes</a:t>
          </a:r>
        </a:p>
      </dsp:txBody>
      <dsp:txXfrm>
        <a:off x="24588" y="1553829"/>
        <a:ext cx="10466424" cy="454509"/>
      </dsp:txXfrm>
    </dsp:sp>
    <dsp:sp modelId="{8D2A0493-1939-48DB-A820-2A91C13D9622}">
      <dsp:nvSpPr>
        <dsp:cNvPr id="0" name=""/>
        <dsp:cNvSpPr/>
      </dsp:nvSpPr>
      <dsp:spPr>
        <a:xfrm>
          <a:off x="0" y="2032926"/>
          <a:ext cx="10515600" cy="11084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Healthy diet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Regular exercise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Avoidance of alcohol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Weight loss for patients who are overweight </a:t>
          </a:r>
        </a:p>
      </dsp:txBody>
      <dsp:txXfrm>
        <a:off x="0" y="2032926"/>
        <a:ext cx="10515600" cy="1108485"/>
      </dsp:txXfrm>
    </dsp:sp>
    <dsp:sp modelId="{A4D506EB-5EEE-4076-994C-4C5E9C0832A3}">
      <dsp:nvSpPr>
        <dsp:cNvPr id="0" name=""/>
        <dsp:cNvSpPr/>
      </dsp:nvSpPr>
      <dsp:spPr>
        <a:xfrm>
          <a:off x="0" y="3141411"/>
          <a:ext cx="10515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Management of associated metabolic conditions</a:t>
          </a:r>
        </a:p>
      </dsp:txBody>
      <dsp:txXfrm>
        <a:off x="24588" y="3165999"/>
        <a:ext cx="10466424" cy="454509"/>
      </dsp:txXfrm>
    </dsp:sp>
    <dsp:sp modelId="{1477D258-2F88-40AB-9AC3-FCBE518164B5}">
      <dsp:nvSpPr>
        <dsp:cNvPr id="0" name=""/>
        <dsp:cNvSpPr/>
      </dsp:nvSpPr>
      <dsp:spPr>
        <a:xfrm>
          <a:off x="0" y="3645096"/>
          <a:ext cx="10515600" cy="82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Management of diabetes mellitus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Management of obesity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Management of hypertension</a:t>
          </a:r>
        </a:p>
      </dsp:txBody>
      <dsp:txXfrm>
        <a:off x="0" y="3645096"/>
        <a:ext cx="10515600" cy="825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267A7-EF89-44A1-A89F-D8CB5912BD43}">
      <dsp:nvSpPr>
        <dsp:cNvPr id="0" name=""/>
        <dsp:cNvSpPr/>
      </dsp:nvSpPr>
      <dsp:spPr>
        <a:xfrm>
          <a:off x="0" y="594"/>
          <a:ext cx="10515600" cy="139164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9C6B6B-2852-4C8C-BD3B-B1DF2087476E}">
      <dsp:nvSpPr>
        <dsp:cNvPr id="0" name=""/>
        <dsp:cNvSpPr/>
      </dsp:nvSpPr>
      <dsp:spPr>
        <a:xfrm>
          <a:off x="420971" y="313714"/>
          <a:ext cx="765403" cy="7654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D73EB-6980-42E5-9478-0F10CD7C1F3F}">
      <dsp:nvSpPr>
        <dsp:cNvPr id="0" name=""/>
        <dsp:cNvSpPr/>
      </dsp:nvSpPr>
      <dsp:spPr>
        <a:xfrm>
          <a:off x="1607347" y="594"/>
          <a:ext cx="8908252" cy="1391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82" tIns="147282" rIns="147282" bIns="1472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Reevaluate all patients with MASLD or cardiometabolic risk factors for MASLD for advanced liver fibrosis using noninvasive testing, e.g., the FIB-4 score.</a:t>
          </a:r>
        </a:p>
      </dsp:txBody>
      <dsp:txXfrm>
        <a:off x="1607347" y="594"/>
        <a:ext cx="8908252" cy="1391642"/>
      </dsp:txXfrm>
    </dsp:sp>
    <dsp:sp modelId="{7A964691-943B-4554-900A-0D137CC77AD1}">
      <dsp:nvSpPr>
        <dsp:cNvPr id="0" name=""/>
        <dsp:cNvSpPr/>
      </dsp:nvSpPr>
      <dsp:spPr>
        <a:xfrm>
          <a:off x="0" y="1740147"/>
          <a:ext cx="10515600" cy="139164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6E88F5-6FE5-47F9-A75D-105E4E72F106}">
      <dsp:nvSpPr>
        <dsp:cNvPr id="0" name=""/>
        <dsp:cNvSpPr/>
      </dsp:nvSpPr>
      <dsp:spPr>
        <a:xfrm>
          <a:off x="420971" y="2053267"/>
          <a:ext cx="765403" cy="7654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913BA-EC00-45AA-93E3-2DE23BB1D4B0}">
      <dsp:nvSpPr>
        <dsp:cNvPr id="0" name=""/>
        <dsp:cNvSpPr/>
      </dsp:nvSpPr>
      <dsp:spPr>
        <a:xfrm>
          <a:off x="1607347" y="1740147"/>
          <a:ext cx="4732020" cy="1391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82" tIns="147282" rIns="147282" bIns="1472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Every 1–2 years for patients with either:</a:t>
          </a:r>
        </a:p>
      </dsp:txBody>
      <dsp:txXfrm>
        <a:off x="1607347" y="1740147"/>
        <a:ext cx="4732020" cy="1391642"/>
      </dsp:txXfrm>
    </dsp:sp>
    <dsp:sp modelId="{B8E30774-62E3-42F5-B5EE-724C40BE6096}">
      <dsp:nvSpPr>
        <dsp:cNvPr id="0" name=""/>
        <dsp:cNvSpPr/>
      </dsp:nvSpPr>
      <dsp:spPr>
        <a:xfrm>
          <a:off x="6339367" y="1740147"/>
          <a:ext cx="4176232" cy="1391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82" tIns="147282" rIns="147282" bIns="14728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Prediabetes or T2DM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≥ 2 other cardiometabolic risk factors for MASLD</a:t>
          </a:r>
        </a:p>
      </dsp:txBody>
      <dsp:txXfrm>
        <a:off x="6339367" y="1740147"/>
        <a:ext cx="4176232" cy="1391642"/>
      </dsp:txXfrm>
    </dsp:sp>
    <dsp:sp modelId="{57C6416F-1A44-495B-A636-B66CE5653B80}">
      <dsp:nvSpPr>
        <dsp:cNvPr id="0" name=""/>
        <dsp:cNvSpPr/>
      </dsp:nvSpPr>
      <dsp:spPr>
        <a:xfrm>
          <a:off x="0" y="3479700"/>
          <a:ext cx="10515600" cy="139164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1E077-1AA8-467E-95F7-539D85622F10}">
      <dsp:nvSpPr>
        <dsp:cNvPr id="0" name=""/>
        <dsp:cNvSpPr/>
      </dsp:nvSpPr>
      <dsp:spPr>
        <a:xfrm>
          <a:off x="420971" y="3792820"/>
          <a:ext cx="765403" cy="7654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484E7C-7F39-44A0-91CA-7FA93CD3A465}">
      <dsp:nvSpPr>
        <dsp:cNvPr id="0" name=""/>
        <dsp:cNvSpPr/>
      </dsp:nvSpPr>
      <dsp:spPr>
        <a:xfrm>
          <a:off x="1607347" y="3479700"/>
          <a:ext cx="4732020" cy="1391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82" tIns="147282" rIns="147282" bIns="1472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Every 2–3 years for patients with only one of the following risk factors: </a:t>
          </a:r>
        </a:p>
      </dsp:txBody>
      <dsp:txXfrm>
        <a:off x="1607347" y="3479700"/>
        <a:ext cx="4732020" cy="1391642"/>
      </dsp:txXfrm>
    </dsp:sp>
    <dsp:sp modelId="{F9D33879-BD3B-4D43-B84C-EC484EC1108C}">
      <dsp:nvSpPr>
        <dsp:cNvPr id="0" name=""/>
        <dsp:cNvSpPr/>
      </dsp:nvSpPr>
      <dsp:spPr>
        <a:xfrm>
          <a:off x="6339367" y="3479700"/>
          <a:ext cx="4176232" cy="1391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82" tIns="147282" rIns="147282" bIns="14728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Central obesity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Hypertension or taking antihypertensive therapy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Dyslipidemia or taking lipid-lowering drugs</a:t>
          </a:r>
        </a:p>
      </dsp:txBody>
      <dsp:txXfrm>
        <a:off x="6339367" y="3479700"/>
        <a:ext cx="4176232" cy="13916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66189-E380-41F5-BFFB-FF25AB3035DA}">
      <dsp:nvSpPr>
        <dsp:cNvPr id="0" name=""/>
        <dsp:cNvSpPr/>
      </dsp:nvSpPr>
      <dsp:spPr>
        <a:xfrm>
          <a:off x="0" y="386668"/>
          <a:ext cx="10515600" cy="1398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99872" rIns="81612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Advanced liver fibrosis, cirrhosis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Hepatocellular carcinoma</a:t>
          </a:r>
        </a:p>
      </dsp:txBody>
      <dsp:txXfrm>
        <a:off x="0" y="386668"/>
        <a:ext cx="10515600" cy="1398600"/>
      </dsp:txXfrm>
    </dsp:sp>
    <dsp:sp modelId="{6C258E37-73D4-414A-8C48-40E3B4CC9827}">
      <dsp:nvSpPr>
        <dsp:cNvPr id="0" name=""/>
        <dsp:cNvSpPr/>
      </dsp:nvSpPr>
      <dsp:spPr>
        <a:xfrm>
          <a:off x="525780" y="32428"/>
          <a:ext cx="7360920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Complications</a:t>
          </a:r>
          <a:endParaRPr lang="en-US" sz="2400" kern="1200"/>
        </a:p>
      </dsp:txBody>
      <dsp:txXfrm>
        <a:off x="560365" y="67013"/>
        <a:ext cx="7291750" cy="639310"/>
      </dsp:txXfrm>
    </dsp:sp>
    <dsp:sp modelId="{024D5756-B96E-44F4-B0C6-5D33C3AE02EF}">
      <dsp:nvSpPr>
        <dsp:cNvPr id="0" name=""/>
        <dsp:cNvSpPr/>
      </dsp:nvSpPr>
      <dsp:spPr>
        <a:xfrm>
          <a:off x="0" y="2269108"/>
          <a:ext cx="10515600" cy="257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99872" rIns="81612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MASLD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Low risk of progression to cirrhosis or hepatocellular carcinoma in patients with only one cardiometabolic risk factor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The risk of progression increases with each additional risk factor.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Approximately 20% of patients with MASH develop liver fibrosis.</a:t>
          </a:r>
        </a:p>
      </dsp:txBody>
      <dsp:txXfrm>
        <a:off x="0" y="2269108"/>
        <a:ext cx="10515600" cy="2570400"/>
      </dsp:txXfrm>
    </dsp:sp>
    <dsp:sp modelId="{805FBEF8-258B-4C11-B346-DDFB011733BB}">
      <dsp:nvSpPr>
        <dsp:cNvPr id="0" name=""/>
        <dsp:cNvSpPr/>
      </dsp:nvSpPr>
      <dsp:spPr>
        <a:xfrm>
          <a:off x="525780" y="1914868"/>
          <a:ext cx="7360920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Prognosis</a:t>
          </a:r>
          <a:endParaRPr lang="en-US" sz="2400" kern="1200"/>
        </a:p>
      </dsp:txBody>
      <dsp:txXfrm>
        <a:off x="560365" y="1949453"/>
        <a:ext cx="7291750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9BFB55-A802-447E-A910-BBD71F40588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6457B7BB-CD07-47C5-9965-2FA032CA8D5B}"/>
              </a:ext>
            </a:extLst>
          </p:cNvPr>
          <p:cNvSpPr/>
          <p:nvPr/>
        </p:nvSpPr>
        <p:spPr>
          <a:xfrm flipH="1">
            <a:off x="8052178" y="0"/>
            <a:ext cx="4139819" cy="6858000"/>
          </a:xfrm>
          <a:prstGeom prst="rtTriangle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B81EF693-46E2-4180-A982-14109E40CB06}"/>
              </a:ext>
            </a:extLst>
          </p:cNvPr>
          <p:cNvSpPr/>
          <p:nvPr/>
        </p:nvSpPr>
        <p:spPr>
          <a:xfrm rot="10800000" flipH="1">
            <a:off x="4" y="0"/>
            <a:ext cx="4139819" cy="6858000"/>
          </a:xfrm>
          <a:prstGeom prst="rtTriangle">
            <a:avLst/>
          </a:prstGeom>
          <a:solidFill>
            <a:schemeClr val="accent1">
              <a:alpha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B682B7D-4C59-C2D7-0450-2C7B697F8349}"/>
              </a:ext>
            </a:extLst>
          </p:cNvPr>
          <p:cNvGrpSpPr/>
          <p:nvPr/>
        </p:nvGrpSpPr>
        <p:grpSpPr>
          <a:xfrm>
            <a:off x="-491345" y="4748022"/>
            <a:ext cx="10267188" cy="2109978"/>
            <a:chOff x="-491345" y="1077822"/>
            <a:chExt cx="10267188" cy="210997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C10304A-96B5-C1E8-D9D6-BF354CA1DA65}"/>
                </a:ext>
              </a:extLst>
            </p:cNvPr>
            <p:cNvGrpSpPr/>
            <p:nvPr/>
          </p:nvGrpSpPr>
          <p:grpSpPr>
            <a:xfrm>
              <a:off x="-491345" y="1077822"/>
              <a:ext cx="10267188" cy="2109978"/>
              <a:chOff x="-491345" y="1077822"/>
              <a:chExt cx="10267188" cy="2109978"/>
            </a:xfrm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5B61568A-5D55-A15F-0A34-79D7080041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8099443" y="1808913"/>
                <a:ext cx="1676400" cy="495300"/>
              </a:xfrm>
              <a:custGeom>
                <a:avLst/>
                <a:gdLst>
                  <a:gd name="connsiteX0" fmla="*/ 0 w 1676400"/>
                  <a:gd name="connsiteY0" fmla="*/ 0 h 495300"/>
                  <a:gd name="connsiteX1" fmla="*/ 1684782 w 1676400"/>
                  <a:gd name="connsiteY1" fmla="*/ 0 h 495300"/>
                  <a:gd name="connsiteX2" fmla="*/ 1684782 w 1676400"/>
                  <a:gd name="connsiteY2" fmla="*/ 498348 h 495300"/>
                  <a:gd name="connsiteX3" fmla="*/ 0 w 1676400"/>
                  <a:gd name="connsiteY3" fmla="*/ 498348 h 495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76400" h="495300">
                    <a:moveTo>
                      <a:pt x="0" y="0"/>
                    </a:moveTo>
                    <a:lnTo>
                      <a:pt x="1684782" y="0"/>
                    </a:lnTo>
                    <a:lnTo>
                      <a:pt x="1684782" y="498348"/>
                    </a:lnTo>
                    <a:lnTo>
                      <a:pt x="0" y="498348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0DA5E7E9-82EF-6C73-1F3B-92803B18E74C}"/>
                  </a:ext>
                </a:extLst>
              </p:cNvPr>
              <p:cNvSpPr/>
              <p:nvPr/>
            </p:nvSpPr>
            <p:spPr>
              <a:xfrm>
                <a:off x="8125446" y="1833631"/>
                <a:ext cx="1600200" cy="409575"/>
              </a:xfrm>
              <a:custGeom>
                <a:avLst/>
                <a:gdLst>
                  <a:gd name="connsiteX0" fmla="*/ 1578769 w 1600200"/>
                  <a:gd name="connsiteY0" fmla="*/ 285274 h 409575"/>
                  <a:gd name="connsiteX1" fmla="*/ 1285398 w 1600200"/>
                  <a:gd name="connsiteY1" fmla="*/ 285274 h 409575"/>
                  <a:gd name="connsiteX2" fmla="*/ 1257776 w 1600200"/>
                  <a:gd name="connsiteY2" fmla="*/ 323374 h 409575"/>
                  <a:gd name="connsiteX3" fmla="*/ 1217771 w 1600200"/>
                  <a:gd name="connsiteY3" fmla="*/ 153829 h 409575"/>
                  <a:gd name="connsiteX4" fmla="*/ 1181576 w 1600200"/>
                  <a:gd name="connsiteY4" fmla="*/ 285274 h 409575"/>
                  <a:gd name="connsiteX5" fmla="*/ 1093946 w 1600200"/>
                  <a:gd name="connsiteY5" fmla="*/ 285274 h 409575"/>
                  <a:gd name="connsiteX6" fmla="*/ 1080611 w 1600200"/>
                  <a:gd name="connsiteY6" fmla="*/ 335756 h 409575"/>
                  <a:gd name="connsiteX7" fmla="*/ 1056798 w 1600200"/>
                  <a:gd name="connsiteY7" fmla="*/ 277654 h 409575"/>
                  <a:gd name="connsiteX8" fmla="*/ 1032986 w 1600200"/>
                  <a:gd name="connsiteY8" fmla="*/ 322421 h 409575"/>
                  <a:gd name="connsiteX9" fmla="*/ 988219 w 1600200"/>
                  <a:gd name="connsiteY9" fmla="*/ 21431 h 409575"/>
                  <a:gd name="connsiteX10" fmla="*/ 932973 w 1600200"/>
                  <a:gd name="connsiteY10" fmla="*/ 393859 h 409575"/>
                  <a:gd name="connsiteX11" fmla="*/ 912019 w 1600200"/>
                  <a:gd name="connsiteY11" fmla="*/ 285274 h 409575"/>
                  <a:gd name="connsiteX12" fmla="*/ 686276 w 1600200"/>
                  <a:gd name="connsiteY12" fmla="*/ 285274 h 409575"/>
                  <a:gd name="connsiteX13" fmla="*/ 656748 w 1600200"/>
                  <a:gd name="connsiteY13" fmla="*/ 344329 h 409575"/>
                  <a:gd name="connsiteX14" fmla="*/ 621506 w 1600200"/>
                  <a:gd name="connsiteY14" fmla="*/ 150971 h 409575"/>
                  <a:gd name="connsiteX15" fmla="*/ 578644 w 1600200"/>
                  <a:gd name="connsiteY15" fmla="*/ 285274 h 409575"/>
                  <a:gd name="connsiteX16" fmla="*/ 491966 w 1600200"/>
                  <a:gd name="connsiteY16" fmla="*/ 285274 h 409575"/>
                  <a:gd name="connsiteX17" fmla="*/ 467201 w 1600200"/>
                  <a:gd name="connsiteY17" fmla="*/ 322421 h 409575"/>
                  <a:gd name="connsiteX18" fmla="*/ 441484 w 1600200"/>
                  <a:gd name="connsiteY18" fmla="*/ 275749 h 409575"/>
                  <a:gd name="connsiteX19" fmla="*/ 408146 w 1600200"/>
                  <a:gd name="connsiteY19" fmla="*/ 336709 h 409575"/>
                  <a:gd name="connsiteX20" fmla="*/ 376714 w 1600200"/>
                  <a:gd name="connsiteY20" fmla="*/ 72866 h 409575"/>
                  <a:gd name="connsiteX21" fmla="*/ 335756 w 1600200"/>
                  <a:gd name="connsiteY21" fmla="*/ 377666 h 409575"/>
                  <a:gd name="connsiteX22" fmla="*/ 308134 w 1600200"/>
                  <a:gd name="connsiteY22" fmla="*/ 285274 h 409575"/>
                  <a:gd name="connsiteX23" fmla="*/ 238601 w 1600200"/>
                  <a:gd name="connsiteY23" fmla="*/ 285274 h 409575"/>
                  <a:gd name="connsiteX24" fmla="*/ 210026 w 1600200"/>
                  <a:gd name="connsiteY24" fmla="*/ 237649 h 409575"/>
                  <a:gd name="connsiteX25" fmla="*/ 177641 w 1600200"/>
                  <a:gd name="connsiteY25" fmla="*/ 285274 h 409575"/>
                  <a:gd name="connsiteX26" fmla="*/ 21431 w 1600200"/>
                  <a:gd name="connsiteY26" fmla="*/ 285274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00200" h="409575">
                    <a:moveTo>
                      <a:pt x="1578769" y="285274"/>
                    </a:moveTo>
                    <a:lnTo>
                      <a:pt x="1285398" y="285274"/>
                    </a:lnTo>
                    <a:lnTo>
                      <a:pt x="1257776" y="323374"/>
                    </a:lnTo>
                    <a:lnTo>
                      <a:pt x="1217771" y="153829"/>
                    </a:lnTo>
                    <a:lnTo>
                      <a:pt x="1181576" y="285274"/>
                    </a:lnTo>
                    <a:lnTo>
                      <a:pt x="1093946" y="285274"/>
                    </a:lnTo>
                    <a:lnTo>
                      <a:pt x="1080611" y="335756"/>
                    </a:lnTo>
                    <a:lnTo>
                      <a:pt x="1056798" y="277654"/>
                    </a:lnTo>
                    <a:lnTo>
                      <a:pt x="1032986" y="322421"/>
                    </a:lnTo>
                    <a:lnTo>
                      <a:pt x="988219" y="21431"/>
                    </a:lnTo>
                    <a:lnTo>
                      <a:pt x="932973" y="393859"/>
                    </a:lnTo>
                    <a:lnTo>
                      <a:pt x="912019" y="285274"/>
                    </a:lnTo>
                    <a:lnTo>
                      <a:pt x="686276" y="285274"/>
                    </a:lnTo>
                    <a:lnTo>
                      <a:pt x="656748" y="344329"/>
                    </a:lnTo>
                    <a:lnTo>
                      <a:pt x="621506" y="150971"/>
                    </a:lnTo>
                    <a:lnTo>
                      <a:pt x="578644" y="285274"/>
                    </a:lnTo>
                    <a:lnTo>
                      <a:pt x="491966" y="285274"/>
                    </a:lnTo>
                    <a:lnTo>
                      <a:pt x="467201" y="322421"/>
                    </a:lnTo>
                    <a:lnTo>
                      <a:pt x="441484" y="275749"/>
                    </a:lnTo>
                    <a:lnTo>
                      <a:pt x="408146" y="336709"/>
                    </a:lnTo>
                    <a:lnTo>
                      <a:pt x="376714" y="72866"/>
                    </a:lnTo>
                    <a:lnTo>
                      <a:pt x="335756" y="377666"/>
                    </a:lnTo>
                    <a:lnTo>
                      <a:pt x="308134" y="285274"/>
                    </a:lnTo>
                    <a:lnTo>
                      <a:pt x="238601" y="285274"/>
                    </a:lnTo>
                    <a:lnTo>
                      <a:pt x="210026" y="237649"/>
                    </a:lnTo>
                    <a:lnTo>
                      <a:pt x="177641" y="285274"/>
                    </a:lnTo>
                    <a:lnTo>
                      <a:pt x="21431" y="285274"/>
                    </a:lnTo>
                  </a:path>
                </a:pathLst>
              </a:custGeom>
              <a:noFill/>
              <a:ln w="28575" cap="rnd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6F8966C5-F0FF-C508-C5A2-7BE56926B7D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-8934" r="1"/>
              <a:stretch/>
            </p:blipFill>
            <p:spPr>
              <a:xfrm>
                <a:off x="-491345" y="1797483"/>
                <a:ext cx="5676900" cy="495300"/>
              </a:xfrm>
              <a:custGeom>
                <a:avLst/>
                <a:gdLst>
                  <a:gd name="connsiteX0" fmla="*/ 0 w 5676900"/>
                  <a:gd name="connsiteY0" fmla="*/ 0 h 495300"/>
                  <a:gd name="connsiteX1" fmla="*/ 5685282 w 5676900"/>
                  <a:gd name="connsiteY1" fmla="*/ 0 h 495300"/>
                  <a:gd name="connsiteX2" fmla="*/ 5685282 w 5676900"/>
                  <a:gd name="connsiteY2" fmla="*/ 500634 h 495300"/>
                  <a:gd name="connsiteX3" fmla="*/ 0 w 5676900"/>
                  <a:gd name="connsiteY3" fmla="*/ 500634 h 495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76900" h="495300">
                    <a:moveTo>
                      <a:pt x="0" y="0"/>
                    </a:moveTo>
                    <a:lnTo>
                      <a:pt x="5685282" y="0"/>
                    </a:lnTo>
                    <a:lnTo>
                      <a:pt x="5685282" y="500634"/>
                    </a:lnTo>
                    <a:lnTo>
                      <a:pt x="0" y="500634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89B4D101-00A6-231D-BBF9-90424B8900A4}"/>
                  </a:ext>
                </a:extLst>
              </p:cNvPr>
              <p:cNvSpPr/>
              <p:nvPr/>
            </p:nvSpPr>
            <p:spPr>
              <a:xfrm>
                <a:off x="14351" y="1860842"/>
                <a:ext cx="5196891" cy="372428"/>
              </a:xfrm>
              <a:custGeom>
                <a:avLst/>
                <a:gdLst>
                  <a:gd name="connsiteX0" fmla="*/ 5579269 w 5600700"/>
                  <a:gd name="connsiteY0" fmla="*/ 285274 h 409575"/>
                  <a:gd name="connsiteX1" fmla="*/ 5285899 w 5600700"/>
                  <a:gd name="connsiteY1" fmla="*/ 285274 h 409575"/>
                  <a:gd name="connsiteX2" fmla="*/ 5258277 w 5600700"/>
                  <a:gd name="connsiteY2" fmla="*/ 323374 h 409575"/>
                  <a:gd name="connsiteX3" fmla="*/ 5218271 w 5600700"/>
                  <a:gd name="connsiteY3" fmla="*/ 153829 h 409575"/>
                  <a:gd name="connsiteX4" fmla="*/ 5182077 w 5600700"/>
                  <a:gd name="connsiteY4" fmla="*/ 285274 h 409575"/>
                  <a:gd name="connsiteX5" fmla="*/ 5094446 w 5600700"/>
                  <a:gd name="connsiteY5" fmla="*/ 285274 h 409575"/>
                  <a:gd name="connsiteX6" fmla="*/ 5081111 w 5600700"/>
                  <a:gd name="connsiteY6" fmla="*/ 335756 h 409575"/>
                  <a:gd name="connsiteX7" fmla="*/ 5057299 w 5600700"/>
                  <a:gd name="connsiteY7" fmla="*/ 277654 h 409575"/>
                  <a:gd name="connsiteX8" fmla="*/ 5033486 w 5600700"/>
                  <a:gd name="connsiteY8" fmla="*/ 322421 h 409575"/>
                  <a:gd name="connsiteX9" fmla="*/ 4988719 w 5600700"/>
                  <a:gd name="connsiteY9" fmla="*/ 21431 h 409575"/>
                  <a:gd name="connsiteX10" fmla="*/ 4933474 w 5600700"/>
                  <a:gd name="connsiteY10" fmla="*/ 393859 h 409575"/>
                  <a:gd name="connsiteX11" fmla="*/ 4912519 w 5600700"/>
                  <a:gd name="connsiteY11" fmla="*/ 285274 h 409575"/>
                  <a:gd name="connsiteX12" fmla="*/ 4686777 w 5600700"/>
                  <a:gd name="connsiteY12" fmla="*/ 285274 h 409575"/>
                  <a:gd name="connsiteX13" fmla="*/ 4657249 w 5600700"/>
                  <a:gd name="connsiteY13" fmla="*/ 344329 h 409575"/>
                  <a:gd name="connsiteX14" fmla="*/ 4622006 w 5600700"/>
                  <a:gd name="connsiteY14" fmla="*/ 150971 h 409575"/>
                  <a:gd name="connsiteX15" fmla="*/ 4579144 w 5600700"/>
                  <a:gd name="connsiteY15" fmla="*/ 285274 h 409575"/>
                  <a:gd name="connsiteX16" fmla="*/ 4492466 w 5600700"/>
                  <a:gd name="connsiteY16" fmla="*/ 285274 h 409575"/>
                  <a:gd name="connsiteX17" fmla="*/ 4467702 w 5600700"/>
                  <a:gd name="connsiteY17" fmla="*/ 322421 h 409575"/>
                  <a:gd name="connsiteX18" fmla="*/ 4441984 w 5600700"/>
                  <a:gd name="connsiteY18" fmla="*/ 275749 h 409575"/>
                  <a:gd name="connsiteX19" fmla="*/ 4408646 w 5600700"/>
                  <a:gd name="connsiteY19" fmla="*/ 336709 h 409575"/>
                  <a:gd name="connsiteX20" fmla="*/ 4377214 w 5600700"/>
                  <a:gd name="connsiteY20" fmla="*/ 72866 h 409575"/>
                  <a:gd name="connsiteX21" fmla="*/ 4336256 w 5600700"/>
                  <a:gd name="connsiteY21" fmla="*/ 377666 h 409575"/>
                  <a:gd name="connsiteX22" fmla="*/ 4308634 w 5600700"/>
                  <a:gd name="connsiteY22" fmla="*/ 285274 h 409575"/>
                  <a:gd name="connsiteX23" fmla="*/ 4239102 w 5600700"/>
                  <a:gd name="connsiteY23" fmla="*/ 285274 h 409575"/>
                  <a:gd name="connsiteX24" fmla="*/ 4210527 w 5600700"/>
                  <a:gd name="connsiteY24" fmla="*/ 237649 h 409575"/>
                  <a:gd name="connsiteX25" fmla="*/ 4178141 w 5600700"/>
                  <a:gd name="connsiteY25" fmla="*/ 285274 h 409575"/>
                  <a:gd name="connsiteX26" fmla="*/ 21431 w 5600700"/>
                  <a:gd name="connsiteY26" fmla="*/ 285274 h 409575"/>
                  <a:gd name="connsiteX0" fmla="*/ 5196891 w 5196891"/>
                  <a:gd name="connsiteY0" fmla="*/ 263843 h 372428"/>
                  <a:gd name="connsiteX1" fmla="*/ 4903521 w 5196891"/>
                  <a:gd name="connsiteY1" fmla="*/ 263843 h 372428"/>
                  <a:gd name="connsiteX2" fmla="*/ 4875899 w 5196891"/>
                  <a:gd name="connsiteY2" fmla="*/ 301943 h 372428"/>
                  <a:gd name="connsiteX3" fmla="*/ 4835893 w 5196891"/>
                  <a:gd name="connsiteY3" fmla="*/ 132398 h 372428"/>
                  <a:gd name="connsiteX4" fmla="*/ 4799699 w 5196891"/>
                  <a:gd name="connsiteY4" fmla="*/ 263843 h 372428"/>
                  <a:gd name="connsiteX5" fmla="*/ 4712068 w 5196891"/>
                  <a:gd name="connsiteY5" fmla="*/ 263843 h 372428"/>
                  <a:gd name="connsiteX6" fmla="*/ 4698733 w 5196891"/>
                  <a:gd name="connsiteY6" fmla="*/ 314325 h 372428"/>
                  <a:gd name="connsiteX7" fmla="*/ 4674921 w 5196891"/>
                  <a:gd name="connsiteY7" fmla="*/ 256223 h 372428"/>
                  <a:gd name="connsiteX8" fmla="*/ 4651108 w 5196891"/>
                  <a:gd name="connsiteY8" fmla="*/ 300990 h 372428"/>
                  <a:gd name="connsiteX9" fmla="*/ 4606341 w 5196891"/>
                  <a:gd name="connsiteY9" fmla="*/ 0 h 372428"/>
                  <a:gd name="connsiteX10" fmla="*/ 4551096 w 5196891"/>
                  <a:gd name="connsiteY10" fmla="*/ 372428 h 372428"/>
                  <a:gd name="connsiteX11" fmla="*/ 4530141 w 5196891"/>
                  <a:gd name="connsiteY11" fmla="*/ 263843 h 372428"/>
                  <a:gd name="connsiteX12" fmla="*/ 4304399 w 5196891"/>
                  <a:gd name="connsiteY12" fmla="*/ 263843 h 372428"/>
                  <a:gd name="connsiteX13" fmla="*/ 4274871 w 5196891"/>
                  <a:gd name="connsiteY13" fmla="*/ 322898 h 372428"/>
                  <a:gd name="connsiteX14" fmla="*/ 4239628 w 5196891"/>
                  <a:gd name="connsiteY14" fmla="*/ 129540 h 372428"/>
                  <a:gd name="connsiteX15" fmla="*/ 4196766 w 5196891"/>
                  <a:gd name="connsiteY15" fmla="*/ 263843 h 372428"/>
                  <a:gd name="connsiteX16" fmla="*/ 4110088 w 5196891"/>
                  <a:gd name="connsiteY16" fmla="*/ 263843 h 372428"/>
                  <a:gd name="connsiteX17" fmla="*/ 4085324 w 5196891"/>
                  <a:gd name="connsiteY17" fmla="*/ 300990 h 372428"/>
                  <a:gd name="connsiteX18" fmla="*/ 4059606 w 5196891"/>
                  <a:gd name="connsiteY18" fmla="*/ 254318 h 372428"/>
                  <a:gd name="connsiteX19" fmla="*/ 4026268 w 5196891"/>
                  <a:gd name="connsiteY19" fmla="*/ 315278 h 372428"/>
                  <a:gd name="connsiteX20" fmla="*/ 3994836 w 5196891"/>
                  <a:gd name="connsiteY20" fmla="*/ 51435 h 372428"/>
                  <a:gd name="connsiteX21" fmla="*/ 3953878 w 5196891"/>
                  <a:gd name="connsiteY21" fmla="*/ 356235 h 372428"/>
                  <a:gd name="connsiteX22" fmla="*/ 3926256 w 5196891"/>
                  <a:gd name="connsiteY22" fmla="*/ 263843 h 372428"/>
                  <a:gd name="connsiteX23" fmla="*/ 3856724 w 5196891"/>
                  <a:gd name="connsiteY23" fmla="*/ 263843 h 372428"/>
                  <a:gd name="connsiteX24" fmla="*/ 3828149 w 5196891"/>
                  <a:gd name="connsiteY24" fmla="*/ 216218 h 372428"/>
                  <a:gd name="connsiteX25" fmla="*/ 3795763 w 5196891"/>
                  <a:gd name="connsiteY25" fmla="*/ 263843 h 372428"/>
                  <a:gd name="connsiteX26" fmla="*/ 0 w 5196891"/>
                  <a:gd name="connsiteY26" fmla="*/ 275874 h 372428"/>
                  <a:gd name="connsiteX0" fmla="*/ 5196891 w 5196891"/>
                  <a:gd name="connsiteY0" fmla="*/ 263843 h 372428"/>
                  <a:gd name="connsiteX1" fmla="*/ 4903521 w 5196891"/>
                  <a:gd name="connsiteY1" fmla="*/ 263843 h 372428"/>
                  <a:gd name="connsiteX2" fmla="*/ 4875899 w 5196891"/>
                  <a:gd name="connsiteY2" fmla="*/ 301943 h 372428"/>
                  <a:gd name="connsiteX3" fmla="*/ 4835893 w 5196891"/>
                  <a:gd name="connsiteY3" fmla="*/ 132398 h 372428"/>
                  <a:gd name="connsiteX4" fmla="*/ 4799699 w 5196891"/>
                  <a:gd name="connsiteY4" fmla="*/ 263843 h 372428"/>
                  <a:gd name="connsiteX5" fmla="*/ 4712068 w 5196891"/>
                  <a:gd name="connsiteY5" fmla="*/ 263843 h 372428"/>
                  <a:gd name="connsiteX6" fmla="*/ 4698733 w 5196891"/>
                  <a:gd name="connsiteY6" fmla="*/ 314325 h 372428"/>
                  <a:gd name="connsiteX7" fmla="*/ 4674921 w 5196891"/>
                  <a:gd name="connsiteY7" fmla="*/ 256223 h 372428"/>
                  <a:gd name="connsiteX8" fmla="*/ 4651108 w 5196891"/>
                  <a:gd name="connsiteY8" fmla="*/ 300990 h 372428"/>
                  <a:gd name="connsiteX9" fmla="*/ 4606341 w 5196891"/>
                  <a:gd name="connsiteY9" fmla="*/ 0 h 372428"/>
                  <a:gd name="connsiteX10" fmla="*/ 4551096 w 5196891"/>
                  <a:gd name="connsiteY10" fmla="*/ 372428 h 372428"/>
                  <a:gd name="connsiteX11" fmla="*/ 4530141 w 5196891"/>
                  <a:gd name="connsiteY11" fmla="*/ 263843 h 372428"/>
                  <a:gd name="connsiteX12" fmla="*/ 4304399 w 5196891"/>
                  <a:gd name="connsiteY12" fmla="*/ 263843 h 372428"/>
                  <a:gd name="connsiteX13" fmla="*/ 4274871 w 5196891"/>
                  <a:gd name="connsiteY13" fmla="*/ 322898 h 372428"/>
                  <a:gd name="connsiteX14" fmla="*/ 4239628 w 5196891"/>
                  <a:gd name="connsiteY14" fmla="*/ 129540 h 372428"/>
                  <a:gd name="connsiteX15" fmla="*/ 4196766 w 5196891"/>
                  <a:gd name="connsiteY15" fmla="*/ 263843 h 372428"/>
                  <a:gd name="connsiteX16" fmla="*/ 4110088 w 5196891"/>
                  <a:gd name="connsiteY16" fmla="*/ 263843 h 372428"/>
                  <a:gd name="connsiteX17" fmla="*/ 4085324 w 5196891"/>
                  <a:gd name="connsiteY17" fmla="*/ 300990 h 372428"/>
                  <a:gd name="connsiteX18" fmla="*/ 4059606 w 5196891"/>
                  <a:gd name="connsiteY18" fmla="*/ 254318 h 372428"/>
                  <a:gd name="connsiteX19" fmla="*/ 4026268 w 5196891"/>
                  <a:gd name="connsiteY19" fmla="*/ 315278 h 372428"/>
                  <a:gd name="connsiteX20" fmla="*/ 3994836 w 5196891"/>
                  <a:gd name="connsiteY20" fmla="*/ 51435 h 372428"/>
                  <a:gd name="connsiteX21" fmla="*/ 3953878 w 5196891"/>
                  <a:gd name="connsiteY21" fmla="*/ 356235 h 372428"/>
                  <a:gd name="connsiteX22" fmla="*/ 3926256 w 5196891"/>
                  <a:gd name="connsiteY22" fmla="*/ 263843 h 372428"/>
                  <a:gd name="connsiteX23" fmla="*/ 3856724 w 5196891"/>
                  <a:gd name="connsiteY23" fmla="*/ 263843 h 372428"/>
                  <a:gd name="connsiteX24" fmla="*/ 3828149 w 5196891"/>
                  <a:gd name="connsiteY24" fmla="*/ 216218 h 372428"/>
                  <a:gd name="connsiteX25" fmla="*/ 3795763 w 5196891"/>
                  <a:gd name="connsiteY25" fmla="*/ 263843 h 372428"/>
                  <a:gd name="connsiteX26" fmla="*/ 0 w 5196891"/>
                  <a:gd name="connsiteY26" fmla="*/ 263842 h 372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196891" h="372428">
                    <a:moveTo>
                      <a:pt x="5196891" y="263843"/>
                    </a:moveTo>
                    <a:lnTo>
                      <a:pt x="4903521" y="263843"/>
                    </a:lnTo>
                    <a:lnTo>
                      <a:pt x="4875899" y="301943"/>
                    </a:lnTo>
                    <a:lnTo>
                      <a:pt x="4835893" y="132398"/>
                    </a:lnTo>
                    <a:lnTo>
                      <a:pt x="4799699" y="263843"/>
                    </a:lnTo>
                    <a:lnTo>
                      <a:pt x="4712068" y="263843"/>
                    </a:lnTo>
                    <a:lnTo>
                      <a:pt x="4698733" y="314325"/>
                    </a:lnTo>
                    <a:lnTo>
                      <a:pt x="4674921" y="256223"/>
                    </a:lnTo>
                    <a:lnTo>
                      <a:pt x="4651108" y="300990"/>
                    </a:lnTo>
                    <a:lnTo>
                      <a:pt x="4606341" y="0"/>
                    </a:lnTo>
                    <a:lnTo>
                      <a:pt x="4551096" y="372428"/>
                    </a:lnTo>
                    <a:lnTo>
                      <a:pt x="4530141" y="263843"/>
                    </a:lnTo>
                    <a:lnTo>
                      <a:pt x="4304399" y="263843"/>
                    </a:lnTo>
                    <a:lnTo>
                      <a:pt x="4274871" y="322898"/>
                    </a:lnTo>
                    <a:lnTo>
                      <a:pt x="4239628" y="129540"/>
                    </a:lnTo>
                    <a:lnTo>
                      <a:pt x="4196766" y="263843"/>
                    </a:lnTo>
                    <a:lnTo>
                      <a:pt x="4110088" y="263843"/>
                    </a:lnTo>
                    <a:lnTo>
                      <a:pt x="4085324" y="300990"/>
                    </a:lnTo>
                    <a:lnTo>
                      <a:pt x="4059606" y="254318"/>
                    </a:lnTo>
                    <a:lnTo>
                      <a:pt x="4026268" y="315278"/>
                    </a:lnTo>
                    <a:lnTo>
                      <a:pt x="3994836" y="51435"/>
                    </a:lnTo>
                    <a:lnTo>
                      <a:pt x="3953878" y="356235"/>
                    </a:lnTo>
                    <a:lnTo>
                      <a:pt x="3926256" y="263843"/>
                    </a:lnTo>
                    <a:lnTo>
                      <a:pt x="3856724" y="263843"/>
                    </a:lnTo>
                    <a:lnTo>
                      <a:pt x="3828149" y="216218"/>
                    </a:lnTo>
                    <a:lnTo>
                      <a:pt x="3795763" y="263843"/>
                    </a:lnTo>
                    <a:lnTo>
                      <a:pt x="0" y="263842"/>
                    </a:lnTo>
                  </a:path>
                </a:pathLst>
              </a:custGeom>
              <a:noFill/>
              <a:ln w="28575" cap="rnd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56CB7EDB-6575-A1BA-91DB-A3ABBCB6FE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82352" y="1731618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7F1F3747-4DA6-D40B-F133-522C070A3B64}"/>
                  </a:ext>
                </a:extLst>
              </p:cNvPr>
              <p:cNvSpPr/>
              <p:nvPr/>
            </p:nvSpPr>
            <p:spPr>
              <a:xfrm>
                <a:off x="5117451" y="176600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6751 h 695325"/>
                  <a:gd name="connsiteX2" fmla="*/ 210027 w 800100"/>
                  <a:gd name="connsiteY2" fmla="*/ 676751 h 695325"/>
                  <a:gd name="connsiteX3" fmla="*/ 21431 w 800100"/>
                  <a:gd name="connsiteY3" fmla="*/ 349091 h 695325"/>
                  <a:gd name="connsiteX4" fmla="*/ 210027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6751"/>
                    </a:lnTo>
                    <a:lnTo>
                      <a:pt x="210027" y="676751"/>
                    </a:lnTo>
                    <a:lnTo>
                      <a:pt x="21431" y="349091"/>
                    </a:lnTo>
                    <a:lnTo>
                      <a:pt x="210027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ABB7BE77-BC5B-1821-7EB6-C1CA6A0968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53852" y="2058516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D0C0549-FD23-9D0A-2EBD-FC1D9A0FD1BE}"/>
                  </a:ext>
                </a:extLst>
              </p:cNvPr>
              <p:cNvSpPr/>
              <p:nvPr/>
            </p:nvSpPr>
            <p:spPr>
              <a:xfrm>
                <a:off x="5688951" y="209271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6751 h 695325"/>
                  <a:gd name="connsiteX2" fmla="*/ 210027 w 800100"/>
                  <a:gd name="connsiteY2" fmla="*/ 676751 h 695325"/>
                  <a:gd name="connsiteX3" fmla="*/ 21431 w 800100"/>
                  <a:gd name="connsiteY3" fmla="*/ 349091 h 695325"/>
                  <a:gd name="connsiteX4" fmla="*/ 210027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6751"/>
                    </a:lnTo>
                    <a:lnTo>
                      <a:pt x="210027" y="676751"/>
                    </a:lnTo>
                    <a:lnTo>
                      <a:pt x="21431" y="349091"/>
                    </a:lnTo>
                    <a:lnTo>
                      <a:pt x="210027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A14B83FF-A9B5-BBFA-A143-3C5D107A8B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649280" y="1404720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C6FDA718-D61A-BC5F-0E23-295344C11FD6}"/>
                  </a:ext>
                </a:extLst>
              </p:cNvPr>
              <p:cNvSpPr/>
              <p:nvPr/>
            </p:nvSpPr>
            <p:spPr>
              <a:xfrm>
                <a:off x="5685141" y="143739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50044 h 695325"/>
                  <a:gd name="connsiteX1" fmla="*/ 589121 w 800100"/>
                  <a:gd name="connsiteY1" fmla="*/ 677704 h 695325"/>
                  <a:gd name="connsiteX2" fmla="*/ 210978 w 800100"/>
                  <a:gd name="connsiteY2" fmla="*/ 677704 h 695325"/>
                  <a:gd name="connsiteX3" fmla="*/ 21431 w 800100"/>
                  <a:gd name="connsiteY3" fmla="*/ 350044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50044"/>
                    </a:moveTo>
                    <a:lnTo>
                      <a:pt x="589121" y="677704"/>
                    </a:lnTo>
                    <a:lnTo>
                      <a:pt x="210978" y="677704"/>
                    </a:lnTo>
                    <a:lnTo>
                      <a:pt x="21431" y="350044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313CB823-9AA2-D076-A23A-587A0C404A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54636" y="1731618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6915AD6-039A-3EDF-773D-19B1CE40E32C}"/>
                  </a:ext>
                </a:extLst>
              </p:cNvPr>
              <p:cNvSpPr/>
              <p:nvPr/>
            </p:nvSpPr>
            <p:spPr>
              <a:xfrm>
                <a:off x="7390116" y="1764098"/>
                <a:ext cx="800100" cy="695325"/>
              </a:xfrm>
              <a:custGeom>
                <a:avLst/>
                <a:gdLst>
                  <a:gd name="connsiteX0" fmla="*/ 778669 w 800100"/>
                  <a:gd name="connsiteY0" fmla="*/ 350044 h 695325"/>
                  <a:gd name="connsiteX1" fmla="*/ 589121 w 800100"/>
                  <a:gd name="connsiteY1" fmla="*/ 677704 h 695325"/>
                  <a:gd name="connsiteX2" fmla="*/ 210978 w 800100"/>
                  <a:gd name="connsiteY2" fmla="*/ 677704 h 695325"/>
                  <a:gd name="connsiteX3" fmla="*/ 21431 w 800100"/>
                  <a:gd name="connsiteY3" fmla="*/ 350044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50044"/>
                    </a:moveTo>
                    <a:lnTo>
                      <a:pt x="589121" y="677704"/>
                    </a:lnTo>
                    <a:lnTo>
                      <a:pt x="210978" y="677704"/>
                    </a:lnTo>
                    <a:lnTo>
                      <a:pt x="21431" y="350044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087B1F71-EC13-9221-C1A3-FA285719B4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18494" y="2387700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54F78FCF-140F-293D-4590-303119E4814C}"/>
                  </a:ext>
                </a:extLst>
              </p:cNvPr>
              <p:cNvSpPr/>
              <p:nvPr/>
            </p:nvSpPr>
            <p:spPr>
              <a:xfrm>
                <a:off x="6252831" y="242132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7704 h 695325"/>
                  <a:gd name="connsiteX2" fmla="*/ 210979 w 800100"/>
                  <a:gd name="connsiteY2" fmla="*/ 677704 h 695325"/>
                  <a:gd name="connsiteX3" fmla="*/ 21431 w 800100"/>
                  <a:gd name="connsiteY3" fmla="*/ 349091 h 695325"/>
                  <a:gd name="connsiteX4" fmla="*/ 210979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7704"/>
                    </a:lnTo>
                    <a:lnTo>
                      <a:pt x="210979" y="677704"/>
                    </a:lnTo>
                    <a:lnTo>
                      <a:pt x="21431" y="349091"/>
                    </a:lnTo>
                    <a:lnTo>
                      <a:pt x="210979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FAF947C0-51FE-8D9A-613D-73D4F4FDEB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218494" y="1731618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E6EED200-840C-271B-EA4D-3782BAD64313}"/>
                  </a:ext>
                </a:extLst>
              </p:cNvPr>
              <p:cNvSpPr/>
              <p:nvPr/>
            </p:nvSpPr>
            <p:spPr>
              <a:xfrm>
                <a:off x="6252831" y="176600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6751 h 695325"/>
                  <a:gd name="connsiteX2" fmla="*/ 210979 w 800100"/>
                  <a:gd name="connsiteY2" fmla="*/ 676751 h 695325"/>
                  <a:gd name="connsiteX3" fmla="*/ 21431 w 800100"/>
                  <a:gd name="connsiteY3" fmla="*/ 349091 h 695325"/>
                  <a:gd name="connsiteX4" fmla="*/ 210979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6751"/>
                    </a:lnTo>
                    <a:lnTo>
                      <a:pt x="210979" y="676751"/>
                    </a:lnTo>
                    <a:lnTo>
                      <a:pt x="21431" y="349091"/>
                    </a:lnTo>
                    <a:lnTo>
                      <a:pt x="210979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120F4343-9283-3532-B7CA-D57C5A3316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218494" y="1077822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0B7092A1-02E3-3FFE-732A-06D32592415C}"/>
                  </a:ext>
                </a:extLst>
              </p:cNvPr>
              <p:cNvSpPr/>
              <p:nvPr/>
            </p:nvSpPr>
            <p:spPr>
              <a:xfrm>
                <a:off x="6252831" y="110973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7704 h 695325"/>
                  <a:gd name="connsiteX2" fmla="*/ 210979 w 800100"/>
                  <a:gd name="connsiteY2" fmla="*/ 677704 h 695325"/>
                  <a:gd name="connsiteX3" fmla="*/ 21431 w 800100"/>
                  <a:gd name="connsiteY3" fmla="*/ 349091 h 695325"/>
                  <a:gd name="connsiteX4" fmla="*/ 210979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7704"/>
                    </a:lnTo>
                    <a:lnTo>
                      <a:pt x="210979" y="677704"/>
                    </a:lnTo>
                    <a:lnTo>
                      <a:pt x="21431" y="349091"/>
                    </a:lnTo>
                    <a:lnTo>
                      <a:pt x="210979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E09197F1-58F4-4BF0-B810-053A00CEEE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785422" y="1409292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8702FFD1-6AD0-CCF2-22D5-AFB3ADF92E63}"/>
                  </a:ext>
                </a:extLst>
              </p:cNvPr>
              <p:cNvSpPr/>
              <p:nvPr/>
            </p:nvSpPr>
            <p:spPr>
              <a:xfrm>
                <a:off x="6820521" y="144215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1 w 800100"/>
                  <a:gd name="connsiteY1" fmla="*/ 676751 h 695325"/>
                  <a:gd name="connsiteX2" fmla="*/ 210978 w 800100"/>
                  <a:gd name="connsiteY2" fmla="*/ 676751 h 695325"/>
                  <a:gd name="connsiteX3" fmla="*/ 21431 w 800100"/>
                  <a:gd name="connsiteY3" fmla="*/ 349091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1" y="676751"/>
                    </a:lnTo>
                    <a:lnTo>
                      <a:pt x="210978" y="676751"/>
                    </a:lnTo>
                    <a:lnTo>
                      <a:pt x="21431" y="349091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6" name="Picture 35">
                <a:extLst>
                  <a:ext uri="{FF2B5EF4-FFF2-40B4-BE49-F238E27FC236}">
                    <a16:creationId xmlns:a16="http://schemas.microsoft.com/office/drawing/2014/main" id="{EB0A1C71-0A48-8395-12E9-C1358C446F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783136" y="2056230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717960A6-6BAC-7AB1-6D0D-9C9C294AEAE6}"/>
                  </a:ext>
                </a:extLst>
              </p:cNvPr>
              <p:cNvSpPr/>
              <p:nvPr/>
            </p:nvSpPr>
            <p:spPr>
              <a:xfrm>
                <a:off x="6818616" y="208890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1 w 800100"/>
                  <a:gd name="connsiteY1" fmla="*/ 677704 h 695325"/>
                  <a:gd name="connsiteX2" fmla="*/ 210978 w 800100"/>
                  <a:gd name="connsiteY2" fmla="*/ 677704 h 695325"/>
                  <a:gd name="connsiteX3" fmla="*/ 21431 w 800100"/>
                  <a:gd name="connsiteY3" fmla="*/ 349091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1" y="677704"/>
                    </a:lnTo>
                    <a:lnTo>
                      <a:pt x="210978" y="677704"/>
                    </a:lnTo>
                    <a:lnTo>
                      <a:pt x="21431" y="349091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73149CE8-15A1-1BB7-DAB1-4625696B7864}"/>
                  </a:ext>
                </a:extLst>
              </p:cNvPr>
              <p:cNvSpPr/>
              <p:nvPr/>
            </p:nvSpPr>
            <p:spPr>
              <a:xfrm>
                <a:off x="5662281" y="239655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07163B4A-B25A-5F0F-09B6-36B0CE195F4E}"/>
                  </a:ext>
                </a:extLst>
              </p:cNvPr>
              <p:cNvSpPr/>
              <p:nvPr/>
            </p:nvSpPr>
            <p:spPr>
              <a:xfrm>
                <a:off x="6411899" y="239655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2E4497A0-0F2B-0F4A-D545-AE5C22CEF4EA}"/>
                  </a:ext>
                </a:extLst>
              </p:cNvPr>
              <p:cNvSpPr/>
              <p:nvPr/>
            </p:nvSpPr>
            <p:spPr>
              <a:xfrm>
                <a:off x="5087924" y="206413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6194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FFB83375-861E-C6F6-C9B7-30F485060B08}"/>
                  </a:ext>
                </a:extLst>
              </p:cNvPr>
              <p:cNvSpPr/>
              <p:nvPr/>
            </p:nvSpPr>
            <p:spPr>
              <a:xfrm>
                <a:off x="5836589" y="206413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679E29B7-DCD3-B4FD-7DF3-58ADD0C0FB20}"/>
                  </a:ext>
                </a:extLst>
              </p:cNvPr>
              <p:cNvSpPr/>
              <p:nvPr/>
            </p:nvSpPr>
            <p:spPr>
              <a:xfrm>
                <a:off x="6223304" y="271945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7146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07ADDB78-07D4-9263-67F1-76684519E72A}"/>
                  </a:ext>
                </a:extLst>
              </p:cNvPr>
              <p:cNvSpPr/>
              <p:nvPr/>
            </p:nvSpPr>
            <p:spPr>
              <a:xfrm>
                <a:off x="6971969" y="271945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8097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ACEB74DB-8DBA-593E-787D-ED6659B0FECD}"/>
                  </a:ext>
                </a:extLst>
              </p:cNvPr>
              <p:cNvSpPr/>
              <p:nvPr/>
            </p:nvSpPr>
            <p:spPr>
              <a:xfrm>
                <a:off x="6793851" y="17431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73DB98EE-2699-C959-CAD9-7E1C03388B38}"/>
                  </a:ext>
                </a:extLst>
              </p:cNvPr>
              <p:cNvSpPr/>
              <p:nvPr/>
            </p:nvSpPr>
            <p:spPr>
              <a:xfrm>
                <a:off x="7543469" y="17431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25252A1F-A47B-EF7A-B489-85F7493F7CA0}"/>
                  </a:ext>
                </a:extLst>
              </p:cNvPr>
              <p:cNvSpPr/>
              <p:nvPr/>
            </p:nvSpPr>
            <p:spPr>
              <a:xfrm>
                <a:off x="6237591" y="20708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FEFB34BC-9E28-9F60-878F-C57730E4D339}"/>
                  </a:ext>
                </a:extLst>
              </p:cNvPr>
              <p:cNvSpPr/>
              <p:nvPr/>
            </p:nvSpPr>
            <p:spPr>
              <a:xfrm>
                <a:off x="6986256" y="20708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A4997224-1151-5EF8-1285-A52CB8C96C37}"/>
                  </a:ext>
                </a:extLst>
              </p:cNvPr>
              <p:cNvSpPr/>
              <p:nvPr/>
            </p:nvSpPr>
            <p:spPr>
              <a:xfrm>
                <a:off x="6405231" y="10802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67079EC6-11D8-7A87-3BED-76661B6E34D4}"/>
                  </a:ext>
                </a:extLst>
              </p:cNvPr>
              <p:cNvSpPr/>
              <p:nvPr/>
            </p:nvSpPr>
            <p:spPr>
              <a:xfrm>
                <a:off x="5281281" y="17431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9E8BD6EC-3F27-AB48-BFA1-1F19D924A4ED}"/>
                  </a:ext>
                </a:extLst>
              </p:cNvPr>
              <p:cNvSpPr/>
              <p:nvPr/>
            </p:nvSpPr>
            <p:spPr>
              <a:xfrm>
                <a:off x="5281281" y="23908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ADB4639-2D77-05F6-ABB2-EEABAAADB75D}"/>
                  </a:ext>
                </a:extLst>
              </p:cNvPr>
              <p:cNvSpPr/>
              <p:nvPr/>
            </p:nvSpPr>
            <p:spPr>
              <a:xfrm>
                <a:off x="7928279" y="173266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6E014FD2-9309-0448-F3BD-41BE9B7BBC81}"/>
                  </a:ext>
                </a:extLst>
              </p:cNvPr>
              <p:cNvSpPr/>
              <p:nvPr/>
            </p:nvSpPr>
            <p:spPr>
              <a:xfrm>
                <a:off x="7919706" y="238608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DFF1D9D1-38B2-725A-A987-2437CA80F80F}"/>
                  </a:ext>
                </a:extLst>
              </p:cNvPr>
              <p:cNvSpPr/>
              <p:nvPr/>
            </p:nvSpPr>
            <p:spPr>
              <a:xfrm>
                <a:off x="5852781" y="272421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ABC9C966-7B87-AE76-3EA6-F74246FF756F}"/>
                  </a:ext>
                </a:extLst>
              </p:cNvPr>
              <p:cNvSpPr/>
              <p:nvPr/>
            </p:nvSpPr>
            <p:spPr>
              <a:xfrm>
                <a:off x="5848019" y="140500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44A765A8-E2F9-BC8B-E1DE-667CCA5801BB}"/>
                  </a:ext>
                </a:extLst>
              </p:cNvPr>
              <p:cNvSpPr/>
              <p:nvPr/>
            </p:nvSpPr>
            <p:spPr>
              <a:xfrm>
                <a:off x="6795756" y="109068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AEE39EA8-3777-8546-826B-A269E9AE95A0}"/>
                  </a:ext>
                </a:extLst>
              </p:cNvPr>
              <p:cNvSpPr/>
              <p:nvPr/>
            </p:nvSpPr>
            <p:spPr>
              <a:xfrm>
                <a:off x="6414756" y="30518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FB1706AC-01F1-7122-D73F-AC88363B50B5}"/>
                  </a:ext>
                </a:extLst>
              </p:cNvPr>
              <p:cNvSpPr/>
              <p:nvPr/>
            </p:nvSpPr>
            <p:spPr>
              <a:xfrm>
                <a:off x="6809091" y="30518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4359E182-5E3C-C22C-CEA4-4A594536AF62}"/>
                  </a:ext>
                </a:extLst>
              </p:cNvPr>
              <p:cNvSpPr/>
              <p:nvPr/>
            </p:nvSpPr>
            <p:spPr>
              <a:xfrm>
                <a:off x="7357731" y="141834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BE613B99-FFD0-F788-7361-A8343F6879DB}"/>
                  </a:ext>
                </a:extLst>
              </p:cNvPr>
              <p:cNvSpPr/>
              <p:nvPr/>
            </p:nvSpPr>
            <p:spPr>
              <a:xfrm>
                <a:off x="5656566" y="17279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FC281631-8387-020C-9BE6-F388C749904A}"/>
                  </a:ext>
                </a:extLst>
              </p:cNvPr>
              <p:cNvSpPr/>
              <p:nvPr/>
            </p:nvSpPr>
            <p:spPr>
              <a:xfrm>
                <a:off x="6405231" y="17279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780182F0-DEDE-37F4-CD2B-07AEDC220276}"/>
                  </a:ext>
                </a:extLst>
              </p:cNvPr>
              <p:cNvSpPr/>
              <p:nvPr/>
            </p:nvSpPr>
            <p:spPr>
              <a:xfrm>
                <a:off x="6237591" y="14135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685D4BD5-7180-B4EF-3571-6303EA76F707}"/>
                  </a:ext>
                </a:extLst>
              </p:cNvPr>
              <p:cNvSpPr/>
              <p:nvPr/>
            </p:nvSpPr>
            <p:spPr>
              <a:xfrm>
                <a:off x="6986256" y="14135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3B78F30D-8AA6-0B9C-CCEC-61752E8F3A9E}"/>
                  </a:ext>
                </a:extLst>
              </p:cNvPr>
              <p:cNvSpPr/>
              <p:nvPr/>
            </p:nvSpPr>
            <p:spPr>
              <a:xfrm>
                <a:off x="7355826" y="206699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CF79884C-CFE1-3418-D013-37CE801A62BE}"/>
                  </a:ext>
                </a:extLst>
              </p:cNvPr>
              <p:cNvSpPr/>
              <p:nvPr/>
            </p:nvSpPr>
            <p:spPr>
              <a:xfrm>
                <a:off x="8105444" y="206699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92212EB0-2216-8AC1-0747-BD8D33CD8F3E}"/>
                  </a:ext>
                </a:extLst>
              </p:cNvPr>
              <p:cNvSpPr/>
              <p:nvPr/>
            </p:nvSpPr>
            <p:spPr>
              <a:xfrm>
                <a:off x="6794804" y="239751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10AAD2A2-17A8-839B-8D9B-FD21F680D335}"/>
                  </a:ext>
                </a:extLst>
              </p:cNvPr>
              <p:cNvSpPr/>
              <p:nvPr/>
            </p:nvSpPr>
            <p:spPr>
              <a:xfrm>
                <a:off x="7543469" y="239751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" name="Oval 50">
              <a:extLst>
                <a:ext uri="{FF2B5EF4-FFF2-40B4-BE49-F238E27FC236}">
                  <a16:creationId xmlns:a16="http://schemas.microsoft.com/office/drawing/2014/main" id="{C5A56264-3FB7-F6E9-B5BB-6159F72D2D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25711" y="1969510"/>
              <a:ext cx="304016" cy="343366"/>
            </a:xfrm>
            <a:custGeom>
              <a:avLst/>
              <a:gdLst/>
              <a:ahLst/>
              <a:cxnLst/>
              <a:rect l="l" t="t" r="r" b="b"/>
              <a:pathLst>
                <a:path w="2868687" h="3240000">
                  <a:moveTo>
                    <a:pt x="1433799" y="2290728"/>
                  </a:moveTo>
                  <a:cubicBezTo>
                    <a:pt x="1317650" y="2346839"/>
                    <a:pt x="1203301" y="2394700"/>
                    <a:pt x="1093028" y="2434329"/>
                  </a:cubicBezTo>
                  <a:cubicBezTo>
                    <a:pt x="1167481" y="2812207"/>
                    <a:pt x="1292592" y="3060000"/>
                    <a:pt x="1434343" y="3060000"/>
                  </a:cubicBezTo>
                  <a:cubicBezTo>
                    <a:pt x="1576138" y="3060000"/>
                    <a:pt x="1701284" y="2812053"/>
                    <a:pt x="1774025" y="2433735"/>
                  </a:cubicBezTo>
                  <a:cubicBezTo>
                    <a:pt x="1663854" y="2394452"/>
                    <a:pt x="1549823" y="2346469"/>
                    <a:pt x="1433799" y="2290728"/>
                  </a:cubicBezTo>
                  <a:close/>
                  <a:moveTo>
                    <a:pt x="1824954" y="2078037"/>
                  </a:moveTo>
                  <a:cubicBezTo>
                    <a:pt x="1794480" y="2097450"/>
                    <a:pt x="1763147" y="2116057"/>
                    <a:pt x="1731343" y="2134419"/>
                  </a:cubicBezTo>
                  <a:lnTo>
                    <a:pt x="1635415" y="2187161"/>
                  </a:lnTo>
                  <a:cubicBezTo>
                    <a:pt x="1691788" y="2215044"/>
                    <a:pt x="1747931" y="2239109"/>
                    <a:pt x="1803378" y="2259350"/>
                  </a:cubicBezTo>
                  <a:cubicBezTo>
                    <a:pt x="1812120" y="2201101"/>
                    <a:pt x="1819148" y="2140526"/>
                    <a:pt x="1824954" y="2078037"/>
                  </a:cubicBezTo>
                  <a:close/>
                  <a:moveTo>
                    <a:pt x="1042306" y="2077178"/>
                  </a:moveTo>
                  <a:cubicBezTo>
                    <a:pt x="1047949" y="2140175"/>
                    <a:pt x="1055328" y="2201182"/>
                    <a:pt x="1063873" y="2259905"/>
                  </a:cubicBezTo>
                  <a:cubicBezTo>
                    <a:pt x="1119365" y="2238275"/>
                    <a:pt x="1176217" y="2214355"/>
                    <a:pt x="1233887" y="2187801"/>
                  </a:cubicBezTo>
                  <a:cubicBezTo>
                    <a:pt x="1201538" y="2170955"/>
                    <a:pt x="1169452" y="2152957"/>
                    <a:pt x="1137343" y="2134419"/>
                  </a:cubicBezTo>
                  <a:close/>
                  <a:moveTo>
                    <a:pt x="559768" y="1732679"/>
                  </a:moveTo>
                  <a:cubicBezTo>
                    <a:pt x="268524" y="1984850"/>
                    <a:pt x="116369" y="2217202"/>
                    <a:pt x="187266" y="2340000"/>
                  </a:cubicBezTo>
                  <a:cubicBezTo>
                    <a:pt x="258144" y="2462764"/>
                    <a:pt x="535307" y="2447213"/>
                    <a:pt x="899736" y="2322555"/>
                  </a:cubicBezTo>
                  <a:cubicBezTo>
                    <a:pt x="878937" y="2207297"/>
                    <a:pt x="863223" y="2084405"/>
                    <a:pt x="853746" y="1955834"/>
                  </a:cubicBezTo>
                  <a:cubicBezTo>
                    <a:pt x="747454" y="1883220"/>
                    <a:pt x="648878" y="1808453"/>
                    <a:pt x="559768" y="1732679"/>
                  </a:cubicBezTo>
                  <a:close/>
                  <a:moveTo>
                    <a:pt x="2309048" y="1730507"/>
                  </a:moveTo>
                  <a:cubicBezTo>
                    <a:pt x="2220666" y="1807660"/>
                    <a:pt x="2121792" y="1882664"/>
                    <a:pt x="2015235" y="1955625"/>
                  </a:cubicBezTo>
                  <a:cubicBezTo>
                    <a:pt x="2005364" y="2084180"/>
                    <a:pt x="1989894" y="2207119"/>
                    <a:pt x="1967330" y="2322070"/>
                  </a:cubicBezTo>
                  <a:lnTo>
                    <a:pt x="2081685" y="2358048"/>
                  </a:lnTo>
                  <a:cubicBezTo>
                    <a:pt x="2116015" y="2320492"/>
                    <a:pt x="2165526" y="2297468"/>
                    <a:pt x="2220415" y="2297468"/>
                  </a:cubicBezTo>
                  <a:cubicBezTo>
                    <a:pt x="2302230" y="2297468"/>
                    <a:pt x="2372097" y="2348622"/>
                    <a:pt x="2399287" y="2420880"/>
                  </a:cubicBezTo>
                  <a:cubicBezTo>
                    <a:pt x="2542053" y="2432945"/>
                    <a:pt x="2642630" y="2407186"/>
                    <a:pt x="2681420" y="2340000"/>
                  </a:cubicBezTo>
                  <a:cubicBezTo>
                    <a:pt x="2752393" y="2217071"/>
                    <a:pt x="2599836" y="1984353"/>
                    <a:pt x="2309048" y="1730507"/>
                  </a:cubicBezTo>
                  <a:close/>
                  <a:moveTo>
                    <a:pt x="2026056" y="1510554"/>
                  </a:moveTo>
                  <a:cubicBezTo>
                    <a:pt x="2027893" y="1546708"/>
                    <a:pt x="2028343" y="1583211"/>
                    <a:pt x="2028343" y="1620000"/>
                  </a:cubicBezTo>
                  <a:lnTo>
                    <a:pt x="2024251" y="1730716"/>
                  </a:lnTo>
                  <a:lnTo>
                    <a:pt x="2173722" y="1619092"/>
                  </a:lnTo>
                  <a:cubicBezTo>
                    <a:pt x="2127526" y="1582190"/>
                    <a:pt x="2078507" y="1545517"/>
                    <a:pt x="2026056" y="1510554"/>
                  </a:cubicBezTo>
                  <a:close/>
                  <a:moveTo>
                    <a:pt x="844436" y="1509285"/>
                  </a:moveTo>
                  <a:lnTo>
                    <a:pt x="694964" y="1620908"/>
                  </a:lnTo>
                  <a:cubicBezTo>
                    <a:pt x="741160" y="1657811"/>
                    <a:pt x="790179" y="1694484"/>
                    <a:pt x="842630" y="1729447"/>
                  </a:cubicBezTo>
                  <a:cubicBezTo>
                    <a:pt x="840793" y="1693293"/>
                    <a:pt x="840343" y="1656790"/>
                    <a:pt x="840343" y="1620000"/>
                  </a:cubicBezTo>
                  <a:close/>
                  <a:moveTo>
                    <a:pt x="1434343" y="1361184"/>
                  </a:moveTo>
                  <a:cubicBezTo>
                    <a:pt x="1573534" y="1361184"/>
                    <a:pt x="1686371" y="1474021"/>
                    <a:pt x="1686371" y="1613212"/>
                  </a:cubicBezTo>
                  <a:cubicBezTo>
                    <a:pt x="1686371" y="1752403"/>
                    <a:pt x="1573534" y="1865240"/>
                    <a:pt x="1434343" y="1865240"/>
                  </a:cubicBezTo>
                  <a:cubicBezTo>
                    <a:pt x="1295152" y="1865240"/>
                    <a:pt x="1182315" y="1752403"/>
                    <a:pt x="1182315" y="1613212"/>
                  </a:cubicBezTo>
                  <a:cubicBezTo>
                    <a:pt x="1182315" y="1474021"/>
                    <a:pt x="1295152" y="1361184"/>
                    <a:pt x="1434343" y="1361184"/>
                  </a:cubicBezTo>
                  <a:close/>
                  <a:moveTo>
                    <a:pt x="1433770" y="1149513"/>
                  </a:moveTo>
                  <a:cubicBezTo>
                    <a:pt x="1365445" y="1183896"/>
                    <a:pt x="1296585" y="1221489"/>
                    <a:pt x="1227343" y="1261466"/>
                  </a:cubicBezTo>
                  <a:lnTo>
                    <a:pt x="1027157" y="1384911"/>
                  </a:lnTo>
                  <a:cubicBezTo>
                    <a:pt x="1022222" y="1461370"/>
                    <a:pt x="1020343" y="1539922"/>
                    <a:pt x="1020343" y="1620000"/>
                  </a:cubicBezTo>
                  <a:lnTo>
                    <a:pt x="1028287" y="1855786"/>
                  </a:lnTo>
                  <a:cubicBezTo>
                    <a:pt x="1091680" y="1898065"/>
                    <a:pt x="1158394" y="1938727"/>
                    <a:pt x="1227343" y="1978535"/>
                  </a:cubicBezTo>
                  <a:lnTo>
                    <a:pt x="1434916" y="2090488"/>
                  </a:lnTo>
                  <a:cubicBezTo>
                    <a:pt x="1503241" y="2056105"/>
                    <a:pt x="1572101" y="2018511"/>
                    <a:pt x="1641343" y="1978535"/>
                  </a:cubicBezTo>
                  <a:lnTo>
                    <a:pt x="1841530" y="1855090"/>
                  </a:lnTo>
                  <a:cubicBezTo>
                    <a:pt x="1846464" y="1778631"/>
                    <a:pt x="1848343" y="1700079"/>
                    <a:pt x="1848343" y="1620000"/>
                  </a:cubicBezTo>
                  <a:lnTo>
                    <a:pt x="1840399" y="1384214"/>
                  </a:lnTo>
                  <a:cubicBezTo>
                    <a:pt x="1777006" y="1341936"/>
                    <a:pt x="1710293" y="1301274"/>
                    <a:pt x="1641343" y="1261466"/>
                  </a:cubicBezTo>
                  <a:close/>
                  <a:moveTo>
                    <a:pt x="1065308" y="980650"/>
                  </a:moveTo>
                  <a:cubicBezTo>
                    <a:pt x="1056566" y="1038899"/>
                    <a:pt x="1049538" y="1099475"/>
                    <a:pt x="1043732" y="1161964"/>
                  </a:cubicBezTo>
                  <a:cubicBezTo>
                    <a:pt x="1074206" y="1142551"/>
                    <a:pt x="1105539" y="1123943"/>
                    <a:pt x="1137343" y="1105581"/>
                  </a:cubicBezTo>
                  <a:lnTo>
                    <a:pt x="1233271" y="1052839"/>
                  </a:lnTo>
                  <a:cubicBezTo>
                    <a:pt x="1176898" y="1024957"/>
                    <a:pt x="1120756" y="1000892"/>
                    <a:pt x="1065308" y="980650"/>
                  </a:cubicBezTo>
                  <a:close/>
                  <a:moveTo>
                    <a:pt x="1804814" y="980095"/>
                  </a:moveTo>
                  <a:cubicBezTo>
                    <a:pt x="1749321" y="1001726"/>
                    <a:pt x="1692469" y="1025646"/>
                    <a:pt x="1634800" y="1052200"/>
                  </a:cubicBezTo>
                  <a:cubicBezTo>
                    <a:pt x="1667149" y="1069046"/>
                    <a:pt x="1699234" y="1087043"/>
                    <a:pt x="1731343" y="1105581"/>
                  </a:cubicBezTo>
                  <a:lnTo>
                    <a:pt x="1826380" y="1162822"/>
                  </a:lnTo>
                  <a:cubicBezTo>
                    <a:pt x="1820738" y="1099825"/>
                    <a:pt x="1813359" y="1038819"/>
                    <a:pt x="1804814" y="980095"/>
                  </a:cubicBezTo>
                  <a:close/>
                  <a:moveTo>
                    <a:pt x="2432236" y="816002"/>
                  </a:moveTo>
                  <a:cubicBezTo>
                    <a:pt x="2308930" y="820546"/>
                    <a:pt x="2149627" y="855445"/>
                    <a:pt x="1968950" y="917446"/>
                  </a:cubicBezTo>
                  <a:cubicBezTo>
                    <a:pt x="1989749" y="1032703"/>
                    <a:pt x="2005463" y="1155596"/>
                    <a:pt x="2014941" y="1284167"/>
                  </a:cubicBezTo>
                  <a:cubicBezTo>
                    <a:pt x="2121232" y="1356780"/>
                    <a:pt x="2219808" y="1431548"/>
                    <a:pt x="2308918" y="1507322"/>
                  </a:cubicBezTo>
                  <a:cubicBezTo>
                    <a:pt x="2600162" y="1255150"/>
                    <a:pt x="2752317" y="1022798"/>
                    <a:pt x="2681420" y="900000"/>
                  </a:cubicBezTo>
                  <a:cubicBezTo>
                    <a:pt x="2645694" y="838121"/>
                    <a:pt x="2557557" y="811383"/>
                    <a:pt x="2432236" y="816002"/>
                  </a:cubicBezTo>
                  <a:close/>
                  <a:moveTo>
                    <a:pt x="436450" y="816001"/>
                  </a:moveTo>
                  <a:cubicBezTo>
                    <a:pt x="311129" y="811383"/>
                    <a:pt x="222992" y="838121"/>
                    <a:pt x="187266" y="900000"/>
                  </a:cubicBezTo>
                  <a:cubicBezTo>
                    <a:pt x="158404" y="949991"/>
                    <a:pt x="166508" y="1018139"/>
                    <a:pt x="206887" y="1097970"/>
                  </a:cubicBezTo>
                  <a:cubicBezTo>
                    <a:pt x="213842" y="1096217"/>
                    <a:pt x="221021" y="1095812"/>
                    <a:pt x="228294" y="1095812"/>
                  </a:cubicBezTo>
                  <a:cubicBezTo>
                    <a:pt x="334372" y="1095812"/>
                    <a:pt x="420366" y="1181806"/>
                    <a:pt x="420366" y="1287884"/>
                  </a:cubicBezTo>
                  <a:cubicBezTo>
                    <a:pt x="420366" y="1314219"/>
                    <a:pt x="415066" y="1339317"/>
                    <a:pt x="405427" y="1362148"/>
                  </a:cubicBezTo>
                  <a:cubicBezTo>
                    <a:pt x="450585" y="1410442"/>
                    <a:pt x="502437" y="1459559"/>
                    <a:pt x="559639" y="1509493"/>
                  </a:cubicBezTo>
                  <a:cubicBezTo>
                    <a:pt x="648020" y="1432341"/>
                    <a:pt x="746894" y="1357336"/>
                    <a:pt x="853451" y="1284376"/>
                  </a:cubicBezTo>
                  <a:cubicBezTo>
                    <a:pt x="863322" y="1155820"/>
                    <a:pt x="878792" y="1032881"/>
                    <a:pt x="901357" y="917930"/>
                  </a:cubicBezTo>
                  <a:cubicBezTo>
                    <a:pt x="719999" y="855651"/>
                    <a:pt x="560119" y="820559"/>
                    <a:pt x="436450" y="816001"/>
                  </a:cubicBezTo>
                  <a:close/>
                  <a:moveTo>
                    <a:pt x="1434343" y="180000"/>
                  </a:moveTo>
                  <a:cubicBezTo>
                    <a:pt x="1292548" y="180000"/>
                    <a:pt x="1167402" y="427948"/>
                    <a:pt x="1094661" y="806265"/>
                  </a:cubicBezTo>
                  <a:cubicBezTo>
                    <a:pt x="1204832" y="845548"/>
                    <a:pt x="1318864" y="893532"/>
                    <a:pt x="1434887" y="949272"/>
                  </a:cubicBezTo>
                  <a:cubicBezTo>
                    <a:pt x="1551037" y="893162"/>
                    <a:pt x="1665385" y="845301"/>
                    <a:pt x="1775658" y="805671"/>
                  </a:cubicBezTo>
                  <a:cubicBezTo>
                    <a:pt x="1751860" y="684885"/>
                    <a:pt x="1722886" y="577390"/>
                    <a:pt x="1688823" y="487405"/>
                  </a:cubicBezTo>
                  <a:cubicBezTo>
                    <a:pt x="1688009" y="487647"/>
                    <a:pt x="1687191" y="487652"/>
                    <a:pt x="1686371" y="487652"/>
                  </a:cubicBezTo>
                  <a:cubicBezTo>
                    <a:pt x="1580293" y="487652"/>
                    <a:pt x="1494299" y="401658"/>
                    <a:pt x="1494299" y="295580"/>
                  </a:cubicBezTo>
                  <a:cubicBezTo>
                    <a:pt x="1494299" y="264819"/>
                    <a:pt x="1501530" y="235747"/>
                    <a:pt x="1516122" y="210837"/>
                  </a:cubicBezTo>
                  <a:cubicBezTo>
                    <a:pt x="1490583" y="189985"/>
                    <a:pt x="1462798" y="180000"/>
                    <a:pt x="1434343" y="180000"/>
                  </a:cubicBezTo>
                  <a:close/>
                  <a:moveTo>
                    <a:pt x="1434343" y="0"/>
                  </a:moveTo>
                  <a:cubicBezTo>
                    <a:pt x="1509303" y="0"/>
                    <a:pt x="1581019" y="37868"/>
                    <a:pt x="1646062" y="107907"/>
                  </a:cubicBezTo>
                  <a:cubicBezTo>
                    <a:pt x="1659037" y="104972"/>
                    <a:pt x="1672533" y="103508"/>
                    <a:pt x="1686371" y="103508"/>
                  </a:cubicBezTo>
                  <a:cubicBezTo>
                    <a:pt x="1792449" y="103508"/>
                    <a:pt x="1878443" y="189502"/>
                    <a:pt x="1878443" y="295580"/>
                  </a:cubicBezTo>
                  <a:cubicBezTo>
                    <a:pt x="1878443" y="342831"/>
                    <a:pt x="1861381" y="386097"/>
                    <a:pt x="1831228" y="417985"/>
                  </a:cubicBezTo>
                  <a:cubicBezTo>
                    <a:pt x="1871860" y="515668"/>
                    <a:pt x="1906636" y="628220"/>
                    <a:pt x="1935357" y="752219"/>
                  </a:cubicBezTo>
                  <a:cubicBezTo>
                    <a:pt x="2379384" y="616814"/>
                    <a:pt x="2731816" y="627289"/>
                    <a:pt x="2837304" y="810000"/>
                  </a:cubicBezTo>
                  <a:cubicBezTo>
                    <a:pt x="2942793" y="992711"/>
                    <a:pt x="2775650" y="1303161"/>
                    <a:pt x="2436521" y="1620139"/>
                  </a:cubicBezTo>
                  <a:cubicBezTo>
                    <a:pt x="2775698" y="1936928"/>
                    <a:pt x="2942777" y="2247316"/>
                    <a:pt x="2837304" y="2430000"/>
                  </a:cubicBezTo>
                  <a:cubicBezTo>
                    <a:pt x="2771439" y="2544083"/>
                    <a:pt x="2609300" y="2591017"/>
                    <a:pt x="2388706" y="2577188"/>
                  </a:cubicBezTo>
                  <a:cubicBezTo>
                    <a:pt x="2358753" y="2639691"/>
                    <a:pt x="2294480" y="2681612"/>
                    <a:pt x="2220415" y="2681612"/>
                  </a:cubicBezTo>
                  <a:cubicBezTo>
                    <a:pt x="2122541" y="2681612"/>
                    <a:pt x="2041764" y="2608405"/>
                    <a:pt x="2030773" y="2513644"/>
                  </a:cubicBezTo>
                  <a:cubicBezTo>
                    <a:pt x="1999304" y="2506661"/>
                    <a:pt x="1967635" y="2497623"/>
                    <a:pt x="1935485" y="2487821"/>
                  </a:cubicBezTo>
                  <a:cubicBezTo>
                    <a:pt x="1830610" y="2940018"/>
                    <a:pt x="1645322" y="3240000"/>
                    <a:pt x="1434343" y="3240000"/>
                  </a:cubicBezTo>
                  <a:cubicBezTo>
                    <a:pt x="1223366" y="3240000"/>
                    <a:pt x="1038079" y="2940023"/>
                    <a:pt x="933330" y="2487781"/>
                  </a:cubicBezTo>
                  <a:cubicBezTo>
                    <a:pt x="489302" y="2623186"/>
                    <a:pt x="136870" y="2612712"/>
                    <a:pt x="31382" y="2430000"/>
                  </a:cubicBezTo>
                  <a:cubicBezTo>
                    <a:pt x="-74106" y="2247290"/>
                    <a:pt x="93037" y="1936840"/>
                    <a:pt x="432165" y="1619862"/>
                  </a:cubicBezTo>
                  <a:cubicBezTo>
                    <a:pt x="378689" y="1569916"/>
                    <a:pt x="329491" y="1520128"/>
                    <a:pt x="285801" y="1470219"/>
                  </a:cubicBezTo>
                  <a:cubicBezTo>
                    <a:pt x="267844" y="1476857"/>
                    <a:pt x="248431" y="1479956"/>
                    <a:pt x="228294" y="1479956"/>
                  </a:cubicBezTo>
                  <a:cubicBezTo>
                    <a:pt x="122216" y="1479956"/>
                    <a:pt x="36222" y="1393962"/>
                    <a:pt x="36222" y="1287884"/>
                  </a:cubicBezTo>
                  <a:cubicBezTo>
                    <a:pt x="36222" y="1246866"/>
                    <a:pt x="49080" y="1208850"/>
                    <a:pt x="73868" y="1179672"/>
                  </a:cubicBezTo>
                  <a:cubicBezTo>
                    <a:pt x="-4733" y="1033688"/>
                    <a:pt x="-23287" y="904690"/>
                    <a:pt x="31382" y="810000"/>
                  </a:cubicBezTo>
                  <a:cubicBezTo>
                    <a:pt x="136860" y="627306"/>
                    <a:pt x="489234" y="616816"/>
                    <a:pt x="933201" y="752179"/>
                  </a:cubicBezTo>
                  <a:cubicBezTo>
                    <a:pt x="1038076" y="299982"/>
                    <a:pt x="1223365" y="0"/>
                    <a:pt x="14343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" name="Heart 17">
              <a:extLst>
                <a:ext uri="{FF2B5EF4-FFF2-40B4-BE49-F238E27FC236}">
                  <a16:creationId xmlns:a16="http://schemas.microsoft.com/office/drawing/2014/main" id="{A07BD8DC-A84C-F7E0-CAA4-BB98195796E5}"/>
                </a:ext>
              </a:extLst>
            </p:cNvPr>
            <p:cNvSpPr/>
            <p:nvPr/>
          </p:nvSpPr>
          <p:spPr>
            <a:xfrm>
              <a:off x="7080464" y="1663425"/>
              <a:ext cx="324888" cy="318540"/>
            </a:xfrm>
            <a:custGeom>
              <a:avLst/>
              <a:gdLst/>
              <a:ahLst/>
              <a:cxnLst/>
              <a:rect l="l" t="t" r="r" b="b"/>
              <a:pathLst>
                <a:path w="3263621" h="3199863">
                  <a:moveTo>
                    <a:pt x="1896188" y="786599"/>
                  </a:moveTo>
                  <a:cubicBezTo>
                    <a:pt x="1878938" y="786251"/>
                    <a:pt x="1861335" y="789280"/>
                    <a:pt x="1844305" y="796082"/>
                  </a:cubicBezTo>
                  <a:cubicBezTo>
                    <a:pt x="1792333" y="816839"/>
                    <a:pt x="1760707" y="866742"/>
                    <a:pt x="1761231" y="919486"/>
                  </a:cubicBezTo>
                  <a:lnTo>
                    <a:pt x="1573886" y="1618665"/>
                  </a:lnTo>
                  <a:lnTo>
                    <a:pt x="1438574" y="1113672"/>
                  </a:lnTo>
                  <a:cubicBezTo>
                    <a:pt x="1424335" y="1060531"/>
                    <a:pt x="1379808" y="1023594"/>
                    <a:pt x="1328543" y="1016456"/>
                  </a:cubicBezTo>
                  <a:cubicBezTo>
                    <a:pt x="1320071" y="1015276"/>
                    <a:pt x="1311415" y="1014911"/>
                    <a:pt x="1302836" y="1018067"/>
                  </a:cubicBezTo>
                  <a:lnTo>
                    <a:pt x="1300556" y="1017667"/>
                  </a:lnTo>
                  <a:cubicBezTo>
                    <a:pt x="1298914" y="1017711"/>
                    <a:pt x="1297275" y="1017786"/>
                    <a:pt x="1295680" y="1018515"/>
                  </a:cubicBezTo>
                  <a:lnTo>
                    <a:pt x="1275904" y="1019755"/>
                  </a:lnTo>
                  <a:cubicBezTo>
                    <a:pt x="1273459" y="1020410"/>
                    <a:pt x="1271049" y="1021129"/>
                    <a:pt x="1269080" y="1023145"/>
                  </a:cubicBezTo>
                  <a:cubicBezTo>
                    <a:pt x="1229892" y="1033156"/>
                    <a:pt x="1196286" y="1061513"/>
                    <a:pt x="1180414" y="1102068"/>
                  </a:cubicBezTo>
                  <a:lnTo>
                    <a:pt x="902406" y="1812437"/>
                  </a:lnTo>
                  <a:lnTo>
                    <a:pt x="612897" y="1812437"/>
                  </a:lnTo>
                  <a:cubicBezTo>
                    <a:pt x="539543" y="1812437"/>
                    <a:pt x="480078" y="1871902"/>
                    <a:pt x="480078" y="1945256"/>
                  </a:cubicBezTo>
                  <a:cubicBezTo>
                    <a:pt x="480078" y="2018610"/>
                    <a:pt x="539543" y="2078075"/>
                    <a:pt x="612897" y="2078075"/>
                  </a:cubicBezTo>
                  <a:lnTo>
                    <a:pt x="966673" y="2078075"/>
                  </a:lnTo>
                  <a:cubicBezTo>
                    <a:pt x="1008666" y="2088839"/>
                    <a:pt x="1051924" y="2075535"/>
                    <a:pt x="1081835" y="2045978"/>
                  </a:cubicBezTo>
                  <a:cubicBezTo>
                    <a:pt x="1105846" y="2028294"/>
                    <a:pt x="1122213" y="2001701"/>
                    <a:pt x="1125659" y="1970866"/>
                  </a:cubicBezTo>
                  <a:lnTo>
                    <a:pt x="1284498" y="1565001"/>
                  </a:lnTo>
                  <a:lnTo>
                    <a:pt x="1443089" y="2156868"/>
                  </a:lnTo>
                  <a:cubicBezTo>
                    <a:pt x="1455914" y="2204733"/>
                    <a:pt x="1493311" y="2239452"/>
                    <a:pt x="1538593" y="2249086"/>
                  </a:cubicBezTo>
                  <a:lnTo>
                    <a:pt x="1542015" y="2250785"/>
                  </a:lnTo>
                  <a:cubicBezTo>
                    <a:pt x="1542604" y="2250943"/>
                    <a:pt x="1543193" y="2251097"/>
                    <a:pt x="1543870" y="2250902"/>
                  </a:cubicBezTo>
                  <a:cubicBezTo>
                    <a:pt x="1553422" y="2254514"/>
                    <a:pt x="1563610" y="2255524"/>
                    <a:pt x="1573886" y="2252783"/>
                  </a:cubicBezTo>
                  <a:cubicBezTo>
                    <a:pt x="1584162" y="2255524"/>
                    <a:pt x="1594351" y="2254515"/>
                    <a:pt x="1603903" y="2250901"/>
                  </a:cubicBezTo>
                  <a:lnTo>
                    <a:pt x="1605758" y="2250785"/>
                  </a:lnTo>
                  <a:cubicBezTo>
                    <a:pt x="1606974" y="2250459"/>
                    <a:pt x="1608181" y="2250118"/>
                    <a:pt x="1609178" y="2249086"/>
                  </a:cubicBezTo>
                  <a:cubicBezTo>
                    <a:pt x="1654461" y="2239453"/>
                    <a:pt x="1691859" y="2204734"/>
                    <a:pt x="1704684" y="2156868"/>
                  </a:cubicBezTo>
                  <a:lnTo>
                    <a:pt x="1921541" y="1347547"/>
                  </a:lnTo>
                  <a:lnTo>
                    <a:pt x="2181705" y="1998928"/>
                  </a:lnTo>
                  <a:cubicBezTo>
                    <a:pt x="2205326" y="2058070"/>
                    <a:pt x="2266689" y="2090865"/>
                    <a:pt x="2326593" y="2078075"/>
                  </a:cubicBezTo>
                  <a:lnTo>
                    <a:pt x="2671200" y="2078075"/>
                  </a:lnTo>
                  <a:cubicBezTo>
                    <a:pt x="2744554" y="2078075"/>
                    <a:pt x="2804019" y="2018610"/>
                    <a:pt x="2804019" y="1945256"/>
                  </a:cubicBezTo>
                  <a:cubicBezTo>
                    <a:pt x="2804019" y="1871902"/>
                    <a:pt x="2744554" y="1812437"/>
                    <a:pt x="2671200" y="1812437"/>
                  </a:cubicBezTo>
                  <a:lnTo>
                    <a:pt x="2393261" y="1812437"/>
                  </a:lnTo>
                  <a:lnTo>
                    <a:pt x="2016914" y="870162"/>
                  </a:lnTo>
                  <a:cubicBezTo>
                    <a:pt x="1996508" y="819071"/>
                    <a:pt x="1947937" y="787642"/>
                    <a:pt x="1896188" y="786599"/>
                  </a:cubicBezTo>
                  <a:close/>
                  <a:moveTo>
                    <a:pt x="773454" y="106"/>
                  </a:moveTo>
                  <a:cubicBezTo>
                    <a:pt x="1097282" y="5742"/>
                    <a:pt x="1441967" y="238301"/>
                    <a:pt x="1631811" y="769863"/>
                  </a:cubicBezTo>
                  <a:cubicBezTo>
                    <a:pt x="2306811" y="-1120137"/>
                    <a:pt x="4939311" y="769863"/>
                    <a:pt x="1631811" y="3199863"/>
                  </a:cubicBezTo>
                  <a:cubicBezTo>
                    <a:pt x="-745455" y="1453301"/>
                    <a:pt x="-54107" y="-14297"/>
                    <a:pt x="773454" y="1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" name="Rounded Rectangle 25">
              <a:extLst>
                <a:ext uri="{FF2B5EF4-FFF2-40B4-BE49-F238E27FC236}">
                  <a16:creationId xmlns:a16="http://schemas.microsoft.com/office/drawing/2014/main" id="{55C8602B-A322-E4C3-B226-DEFD07C65B77}"/>
                </a:ext>
              </a:extLst>
            </p:cNvPr>
            <p:cNvSpPr/>
            <p:nvPr/>
          </p:nvSpPr>
          <p:spPr>
            <a:xfrm>
              <a:off x="5940450" y="1659330"/>
              <a:ext cx="322534" cy="271830"/>
            </a:xfrm>
            <a:custGeom>
              <a:avLst/>
              <a:gdLst/>
              <a:ahLst/>
              <a:cxnLst/>
              <a:rect l="l" t="t" r="r" b="b"/>
              <a:pathLst>
                <a:path w="3240000" h="2730652">
                  <a:moveTo>
                    <a:pt x="1452811" y="1541940"/>
                  </a:moveTo>
                  <a:lnTo>
                    <a:pt x="1452811" y="1831951"/>
                  </a:lnTo>
                  <a:lnTo>
                    <a:pt x="1162800" y="1831951"/>
                  </a:lnTo>
                  <a:lnTo>
                    <a:pt x="1162800" y="2166329"/>
                  </a:lnTo>
                  <a:lnTo>
                    <a:pt x="1452811" y="2166329"/>
                  </a:lnTo>
                  <a:lnTo>
                    <a:pt x="1452811" y="2456340"/>
                  </a:lnTo>
                  <a:lnTo>
                    <a:pt x="1787189" y="2456340"/>
                  </a:lnTo>
                  <a:lnTo>
                    <a:pt x="1787189" y="2166329"/>
                  </a:lnTo>
                  <a:lnTo>
                    <a:pt x="2077200" y="2166329"/>
                  </a:lnTo>
                  <a:lnTo>
                    <a:pt x="2077200" y="1831951"/>
                  </a:lnTo>
                  <a:lnTo>
                    <a:pt x="1787189" y="1831951"/>
                  </a:lnTo>
                  <a:lnTo>
                    <a:pt x="1787189" y="1541940"/>
                  </a:lnTo>
                  <a:close/>
                  <a:moveTo>
                    <a:pt x="0" y="1278453"/>
                  </a:moveTo>
                  <a:lnTo>
                    <a:pt x="3240000" y="1278453"/>
                  </a:lnTo>
                  <a:lnTo>
                    <a:pt x="3240000" y="2376509"/>
                  </a:lnTo>
                  <a:cubicBezTo>
                    <a:pt x="3240000" y="2572097"/>
                    <a:pt x="3081445" y="2730652"/>
                    <a:pt x="2885857" y="2730652"/>
                  </a:cubicBezTo>
                  <a:lnTo>
                    <a:pt x="354143" y="2730652"/>
                  </a:lnTo>
                  <a:cubicBezTo>
                    <a:pt x="158555" y="2730652"/>
                    <a:pt x="0" y="2572097"/>
                    <a:pt x="0" y="2376509"/>
                  </a:cubicBezTo>
                  <a:close/>
                  <a:moveTo>
                    <a:pt x="1001150" y="200505"/>
                  </a:moveTo>
                  <a:cubicBezTo>
                    <a:pt x="933045" y="200505"/>
                    <a:pt x="877834" y="255715"/>
                    <a:pt x="877834" y="323821"/>
                  </a:cubicBezTo>
                  <a:lnTo>
                    <a:pt x="877834" y="605836"/>
                  </a:lnTo>
                  <a:lnTo>
                    <a:pt x="2362163" y="605836"/>
                  </a:lnTo>
                  <a:lnTo>
                    <a:pt x="2362163" y="323821"/>
                  </a:lnTo>
                  <a:cubicBezTo>
                    <a:pt x="2362163" y="255715"/>
                    <a:pt x="2306952" y="200505"/>
                    <a:pt x="2238846" y="200505"/>
                  </a:cubicBezTo>
                  <a:close/>
                  <a:moveTo>
                    <a:pt x="843301" y="0"/>
                  </a:moveTo>
                  <a:lnTo>
                    <a:pt x="2396696" y="0"/>
                  </a:lnTo>
                  <a:cubicBezTo>
                    <a:pt x="2488075" y="0"/>
                    <a:pt x="2562152" y="74077"/>
                    <a:pt x="2562152" y="165456"/>
                  </a:cubicBezTo>
                  <a:lnTo>
                    <a:pt x="2562152" y="605836"/>
                  </a:lnTo>
                  <a:lnTo>
                    <a:pt x="2885857" y="605836"/>
                  </a:lnTo>
                  <a:cubicBezTo>
                    <a:pt x="3081445" y="605836"/>
                    <a:pt x="3240000" y="764391"/>
                    <a:pt x="3240000" y="959979"/>
                  </a:cubicBezTo>
                  <a:lnTo>
                    <a:pt x="3240000" y="1134437"/>
                  </a:lnTo>
                  <a:lnTo>
                    <a:pt x="0" y="1134437"/>
                  </a:lnTo>
                  <a:lnTo>
                    <a:pt x="0" y="959979"/>
                  </a:lnTo>
                  <a:cubicBezTo>
                    <a:pt x="0" y="764391"/>
                    <a:pt x="158555" y="605836"/>
                    <a:pt x="354143" y="605836"/>
                  </a:cubicBezTo>
                  <a:lnTo>
                    <a:pt x="677845" y="605836"/>
                  </a:lnTo>
                  <a:lnTo>
                    <a:pt x="677845" y="165456"/>
                  </a:lnTo>
                  <a:cubicBezTo>
                    <a:pt x="677845" y="74077"/>
                    <a:pt x="751923" y="0"/>
                    <a:pt x="84330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" name="Chord 32">
              <a:extLst>
                <a:ext uri="{FF2B5EF4-FFF2-40B4-BE49-F238E27FC236}">
                  <a16:creationId xmlns:a16="http://schemas.microsoft.com/office/drawing/2014/main" id="{4FD78C94-EE64-26D2-8F74-605A506D704B}"/>
                </a:ext>
              </a:extLst>
            </p:cNvPr>
            <p:cNvSpPr/>
            <p:nvPr/>
          </p:nvSpPr>
          <p:spPr>
            <a:xfrm>
              <a:off x="6509664" y="2627883"/>
              <a:ext cx="322534" cy="319706"/>
            </a:xfrm>
            <a:custGeom>
              <a:avLst/>
              <a:gdLst/>
              <a:ahLst/>
              <a:cxnLst/>
              <a:rect l="l" t="t" r="r" b="b"/>
              <a:pathLst>
                <a:path w="3240000" h="3211580">
                  <a:moveTo>
                    <a:pt x="991906" y="2959580"/>
                  </a:moveTo>
                  <a:lnTo>
                    <a:pt x="2193254" y="2959580"/>
                  </a:lnTo>
                  <a:cubicBezTo>
                    <a:pt x="2215674" y="2959580"/>
                    <a:pt x="2233849" y="2977755"/>
                    <a:pt x="2233849" y="3000175"/>
                  </a:cubicBezTo>
                  <a:lnTo>
                    <a:pt x="2233849" y="3170985"/>
                  </a:lnTo>
                  <a:cubicBezTo>
                    <a:pt x="2233849" y="3193405"/>
                    <a:pt x="2215674" y="3211580"/>
                    <a:pt x="2193254" y="3211580"/>
                  </a:cubicBezTo>
                  <a:lnTo>
                    <a:pt x="991906" y="3211580"/>
                  </a:lnTo>
                  <a:cubicBezTo>
                    <a:pt x="969486" y="3211580"/>
                    <a:pt x="951311" y="3193405"/>
                    <a:pt x="951311" y="3170985"/>
                  </a:cubicBezTo>
                  <a:lnTo>
                    <a:pt x="951311" y="3000175"/>
                  </a:lnTo>
                  <a:cubicBezTo>
                    <a:pt x="951311" y="2977755"/>
                    <a:pt x="969486" y="2959580"/>
                    <a:pt x="991906" y="2959580"/>
                  </a:cubicBezTo>
                  <a:close/>
                  <a:moveTo>
                    <a:pt x="1439043" y="1763796"/>
                  </a:moveTo>
                  <a:lnTo>
                    <a:pt x="1439043" y="2067459"/>
                  </a:lnTo>
                  <a:lnTo>
                    <a:pt x="1135380" y="2067459"/>
                  </a:lnTo>
                  <a:lnTo>
                    <a:pt x="1135380" y="2374533"/>
                  </a:lnTo>
                  <a:lnTo>
                    <a:pt x="1439043" y="2374533"/>
                  </a:lnTo>
                  <a:lnTo>
                    <a:pt x="1439043" y="2678196"/>
                  </a:lnTo>
                  <a:lnTo>
                    <a:pt x="1746117" y="2678196"/>
                  </a:lnTo>
                  <a:lnTo>
                    <a:pt x="1746117" y="2374533"/>
                  </a:lnTo>
                  <a:lnTo>
                    <a:pt x="2049780" y="2374533"/>
                  </a:lnTo>
                  <a:lnTo>
                    <a:pt x="2049780" y="2067459"/>
                  </a:lnTo>
                  <a:lnTo>
                    <a:pt x="1746117" y="2067459"/>
                  </a:lnTo>
                  <a:lnTo>
                    <a:pt x="1746117" y="1763796"/>
                  </a:lnTo>
                  <a:close/>
                  <a:moveTo>
                    <a:pt x="128358" y="1541040"/>
                  </a:moveTo>
                  <a:lnTo>
                    <a:pt x="3056915" y="1550917"/>
                  </a:lnTo>
                  <a:cubicBezTo>
                    <a:pt x="3061111" y="2078028"/>
                    <a:pt x="2781683" y="2566719"/>
                    <a:pt x="2325284" y="2830467"/>
                  </a:cubicBezTo>
                  <a:lnTo>
                    <a:pt x="2182018" y="2900953"/>
                  </a:lnTo>
                  <a:lnTo>
                    <a:pt x="1002135" y="2900953"/>
                  </a:lnTo>
                  <a:cubicBezTo>
                    <a:pt x="950374" y="2879821"/>
                    <a:pt x="900231" y="2854191"/>
                    <a:pt x="851341" y="2825496"/>
                  </a:cubicBezTo>
                  <a:cubicBezTo>
                    <a:pt x="396732" y="2558675"/>
                    <a:pt x="120607" y="2068110"/>
                    <a:pt x="128358" y="1541040"/>
                  </a:cubicBezTo>
                  <a:close/>
                  <a:moveTo>
                    <a:pt x="61067" y="1230414"/>
                  </a:moveTo>
                  <a:lnTo>
                    <a:pt x="3178933" y="1230414"/>
                  </a:lnTo>
                  <a:cubicBezTo>
                    <a:pt x="3212659" y="1230414"/>
                    <a:pt x="3240000" y="1257755"/>
                    <a:pt x="3240000" y="1291481"/>
                  </a:cubicBezTo>
                  <a:lnTo>
                    <a:pt x="3240000" y="1421347"/>
                  </a:lnTo>
                  <a:cubicBezTo>
                    <a:pt x="3240000" y="1455073"/>
                    <a:pt x="3212659" y="1482414"/>
                    <a:pt x="3178933" y="1482414"/>
                  </a:cubicBezTo>
                  <a:lnTo>
                    <a:pt x="61067" y="1482414"/>
                  </a:lnTo>
                  <a:cubicBezTo>
                    <a:pt x="27341" y="1482414"/>
                    <a:pt x="0" y="1455073"/>
                    <a:pt x="0" y="1421347"/>
                  </a:cubicBezTo>
                  <a:lnTo>
                    <a:pt x="0" y="1291481"/>
                  </a:lnTo>
                  <a:cubicBezTo>
                    <a:pt x="0" y="1257755"/>
                    <a:pt x="27341" y="1230414"/>
                    <a:pt x="61067" y="1230414"/>
                  </a:cubicBezTo>
                  <a:close/>
                  <a:moveTo>
                    <a:pt x="2481726" y="315922"/>
                  </a:moveTo>
                  <a:lnTo>
                    <a:pt x="2862412" y="696608"/>
                  </a:lnTo>
                  <a:lnTo>
                    <a:pt x="2420437" y="1138584"/>
                  </a:lnTo>
                  <a:lnTo>
                    <a:pt x="1659064" y="1138584"/>
                  </a:lnTo>
                  <a:close/>
                  <a:moveTo>
                    <a:pt x="2730827" y="0"/>
                  </a:moveTo>
                  <a:cubicBezTo>
                    <a:pt x="2765703" y="0"/>
                    <a:pt x="2800581" y="13305"/>
                    <a:pt x="2827191" y="39915"/>
                  </a:cubicBezTo>
                  <a:lnTo>
                    <a:pt x="3143636" y="356360"/>
                  </a:lnTo>
                  <a:cubicBezTo>
                    <a:pt x="3196857" y="409581"/>
                    <a:pt x="3196857" y="495868"/>
                    <a:pt x="3143636" y="549088"/>
                  </a:cubicBezTo>
                  <a:lnTo>
                    <a:pt x="3082882" y="609843"/>
                  </a:lnTo>
                  <a:cubicBezTo>
                    <a:pt x="3029661" y="663063"/>
                    <a:pt x="2943375" y="663064"/>
                    <a:pt x="2890155" y="609843"/>
                  </a:cubicBezTo>
                  <a:lnTo>
                    <a:pt x="2573708" y="293397"/>
                  </a:lnTo>
                  <a:cubicBezTo>
                    <a:pt x="2520488" y="240176"/>
                    <a:pt x="2520488" y="153889"/>
                    <a:pt x="2573708" y="100669"/>
                  </a:cubicBezTo>
                  <a:lnTo>
                    <a:pt x="2634463" y="39914"/>
                  </a:lnTo>
                  <a:cubicBezTo>
                    <a:pt x="2661073" y="13305"/>
                    <a:pt x="2695950" y="0"/>
                    <a:pt x="273082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" name="Rounded Rectangle 40">
              <a:extLst>
                <a:ext uri="{FF2B5EF4-FFF2-40B4-BE49-F238E27FC236}">
                  <a16:creationId xmlns:a16="http://schemas.microsoft.com/office/drawing/2014/main" id="{DBF79997-55B8-794C-8A7E-A1C128DD43A7}"/>
                </a:ext>
              </a:extLst>
            </p:cNvPr>
            <p:cNvSpPr/>
            <p:nvPr/>
          </p:nvSpPr>
          <p:spPr>
            <a:xfrm rot="2942052">
              <a:off x="6522986" y="1320229"/>
              <a:ext cx="299808" cy="318950"/>
            </a:xfrm>
            <a:custGeom>
              <a:avLst/>
              <a:gdLst/>
              <a:ahLst/>
              <a:cxnLst/>
              <a:rect l="l" t="t" r="r" b="b"/>
              <a:pathLst>
                <a:path w="3011706" h="3204001">
                  <a:moveTo>
                    <a:pt x="2432249" y="1011942"/>
                  </a:moveTo>
                  <a:cubicBezTo>
                    <a:pt x="2423608" y="1019482"/>
                    <a:pt x="2416303" y="1028841"/>
                    <a:pt x="2410966" y="1039800"/>
                  </a:cubicBezTo>
                  <a:lnTo>
                    <a:pt x="1969837" y="1945620"/>
                  </a:lnTo>
                  <a:cubicBezTo>
                    <a:pt x="1948488" y="1989457"/>
                    <a:pt x="1966719" y="2042300"/>
                    <a:pt x="2010556" y="2063648"/>
                  </a:cubicBezTo>
                  <a:cubicBezTo>
                    <a:pt x="2054392" y="2084996"/>
                    <a:pt x="2107235" y="2066766"/>
                    <a:pt x="2128583" y="2022929"/>
                  </a:cubicBezTo>
                  <a:lnTo>
                    <a:pt x="2569712" y="1117109"/>
                  </a:lnTo>
                  <a:cubicBezTo>
                    <a:pt x="2591061" y="1073271"/>
                    <a:pt x="2572830" y="1020430"/>
                    <a:pt x="2528993" y="999081"/>
                  </a:cubicBezTo>
                  <a:cubicBezTo>
                    <a:pt x="2496115" y="983070"/>
                    <a:pt x="2458172" y="989322"/>
                    <a:pt x="2432249" y="1011942"/>
                  </a:cubicBezTo>
                  <a:close/>
                  <a:moveTo>
                    <a:pt x="1709549" y="1044955"/>
                  </a:moveTo>
                  <a:cubicBezTo>
                    <a:pt x="1978186" y="735551"/>
                    <a:pt x="2446780" y="702502"/>
                    <a:pt x="2756184" y="971139"/>
                  </a:cubicBezTo>
                  <a:cubicBezTo>
                    <a:pt x="3065588" y="1239776"/>
                    <a:pt x="3098636" y="1708370"/>
                    <a:pt x="2830000" y="2017774"/>
                  </a:cubicBezTo>
                  <a:cubicBezTo>
                    <a:pt x="2561363" y="2327178"/>
                    <a:pt x="2092769" y="2360227"/>
                    <a:pt x="1783365" y="2091590"/>
                  </a:cubicBezTo>
                  <a:cubicBezTo>
                    <a:pt x="1473960" y="1822953"/>
                    <a:pt x="1440912" y="1354359"/>
                    <a:pt x="1709549" y="1044955"/>
                  </a:cubicBezTo>
                  <a:close/>
                  <a:moveTo>
                    <a:pt x="208197" y="1872243"/>
                  </a:moveTo>
                  <a:cubicBezTo>
                    <a:pt x="195168" y="1885273"/>
                    <a:pt x="187109" y="1903273"/>
                    <a:pt x="187109" y="1923155"/>
                  </a:cubicBezTo>
                  <a:lnTo>
                    <a:pt x="187109" y="2715155"/>
                  </a:lnTo>
                  <a:cubicBezTo>
                    <a:pt x="187109" y="2754920"/>
                    <a:pt x="219344" y="2787155"/>
                    <a:pt x="259109" y="2787155"/>
                  </a:cubicBezTo>
                  <a:cubicBezTo>
                    <a:pt x="298874" y="2787155"/>
                    <a:pt x="331109" y="2754920"/>
                    <a:pt x="331109" y="2715155"/>
                  </a:cubicBezTo>
                  <a:lnTo>
                    <a:pt x="331109" y="1923155"/>
                  </a:lnTo>
                  <a:cubicBezTo>
                    <a:pt x="331109" y="1883390"/>
                    <a:pt x="298874" y="1851155"/>
                    <a:pt x="259109" y="1851155"/>
                  </a:cubicBezTo>
                  <a:cubicBezTo>
                    <a:pt x="239226" y="1851156"/>
                    <a:pt x="221226" y="1859214"/>
                    <a:pt x="208197" y="1872243"/>
                  </a:cubicBezTo>
                  <a:close/>
                  <a:moveTo>
                    <a:pt x="0" y="1625202"/>
                  </a:moveTo>
                  <a:cubicBezTo>
                    <a:pt x="418057" y="1737228"/>
                    <a:pt x="858998" y="1737384"/>
                    <a:pt x="1277606" y="1625336"/>
                  </a:cubicBezTo>
                  <a:cubicBezTo>
                    <a:pt x="1277605" y="1938624"/>
                    <a:pt x="1277605" y="2251911"/>
                    <a:pt x="1277605" y="2565198"/>
                  </a:cubicBezTo>
                  <a:cubicBezTo>
                    <a:pt x="1277605" y="2917999"/>
                    <a:pt x="991603" y="3204001"/>
                    <a:pt x="638802" y="3204001"/>
                  </a:cubicBezTo>
                  <a:lnTo>
                    <a:pt x="638803" y="3204000"/>
                  </a:lnTo>
                  <a:cubicBezTo>
                    <a:pt x="286002" y="3204000"/>
                    <a:pt x="0" y="2917999"/>
                    <a:pt x="0" y="2565197"/>
                  </a:cubicBezTo>
                  <a:close/>
                  <a:moveTo>
                    <a:pt x="208197" y="459897"/>
                  </a:moveTo>
                  <a:cubicBezTo>
                    <a:pt x="195167" y="472926"/>
                    <a:pt x="187109" y="490926"/>
                    <a:pt x="187109" y="510808"/>
                  </a:cubicBezTo>
                  <a:lnTo>
                    <a:pt x="187109" y="1302808"/>
                  </a:lnTo>
                  <a:cubicBezTo>
                    <a:pt x="187109" y="1342573"/>
                    <a:pt x="219344" y="1374808"/>
                    <a:pt x="259109" y="1374808"/>
                  </a:cubicBezTo>
                  <a:cubicBezTo>
                    <a:pt x="298874" y="1374808"/>
                    <a:pt x="331109" y="1342573"/>
                    <a:pt x="331109" y="1302808"/>
                  </a:cubicBezTo>
                  <a:lnTo>
                    <a:pt x="331109" y="510808"/>
                  </a:lnTo>
                  <a:cubicBezTo>
                    <a:pt x="331109" y="471043"/>
                    <a:pt x="298874" y="438808"/>
                    <a:pt x="259109" y="438808"/>
                  </a:cubicBezTo>
                  <a:cubicBezTo>
                    <a:pt x="239226" y="438808"/>
                    <a:pt x="221226" y="446867"/>
                    <a:pt x="208197" y="459897"/>
                  </a:cubicBezTo>
                  <a:close/>
                  <a:moveTo>
                    <a:pt x="187101" y="187101"/>
                  </a:moveTo>
                  <a:cubicBezTo>
                    <a:pt x="302701" y="71501"/>
                    <a:pt x="462402" y="0"/>
                    <a:pt x="638803" y="0"/>
                  </a:cubicBezTo>
                  <a:cubicBezTo>
                    <a:pt x="991604" y="0"/>
                    <a:pt x="1277606" y="286002"/>
                    <a:pt x="1277606" y="638803"/>
                  </a:cubicBezTo>
                  <a:lnTo>
                    <a:pt x="1277606" y="1497764"/>
                  </a:lnTo>
                  <a:cubicBezTo>
                    <a:pt x="859958" y="1616355"/>
                    <a:pt x="417375" y="1616210"/>
                    <a:pt x="0" y="1498771"/>
                  </a:cubicBezTo>
                  <a:lnTo>
                    <a:pt x="0" y="638803"/>
                  </a:lnTo>
                  <a:cubicBezTo>
                    <a:pt x="0" y="462403"/>
                    <a:pt x="71500" y="302702"/>
                    <a:pt x="187101" y="1871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" name="Rounded Rectangle 17">
              <a:extLst>
                <a:ext uri="{FF2B5EF4-FFF2-40B4-BE49-F238E27FC236}">
                  <a16:creationId xmlns:a16="http://schemas.microsoft.com/office/drawing/2014/main" id="{99BE0F57-BD8C-00C3-76C9-0E129A8A46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17850" y="2281894"/>
              <a:ext cx="215808" cy="343366"/>
            </a:xfrm>
            <a:custGeom>
              <a:avLst/>
              <a:gdLst/>
              <a:ahLst/>
              <a:cxnLst/>
              <a:rect l="l" t="t" r="r" b="b"/>
              <a:pathLst>
                <a:path w="2016224" h="3207971">
                  <a:moveTo>
                    <a:pt x="854575" y="1382799"/>
                  </a:moveTo>
                  <a:lnTo>
                    <a:pt x="854575" y="1686462"/>
                  </a:lnTo>
                  <a:lnTo>
                    <a:pt x="550912" y="1686462"/>
                  </a:lnTo>
                  <a:lnTo>
                    <a:pt x="550912" y="1993536"/>
                  </a:lnTo>
                  <a:lnTo>
                    <a:pt x="854575" y="1993536"/>
                  </a:lnTo>
                  <a:lnTo>
                    <a:pt x="854575" y="2297199"/>
                  </a:lnTo>
                  <a:lnTo>
                    <a:pt x="1161649" y="2297199"/>
                  </a:lnTo>
                  <a:lnTo>
                    <a:pt x="1161649" y="1993536"/>
                  </a:lnTo>
                  <a:lnTo>
                    <a:pt x="1465312" y="1993536"/>
                  </a:lnTo>
                  <a:lnTo>
                    <a:pt x="1465312" y="1686462"/>
                  </a:lnTo>
                  <a:lnTo>
                    <a:pt x="1161649" y="1686462"/>
                  </a:lnTo>
                  <a:lnTo>
                    <a:pt x="1161649" y="1382799"/>
                  </a:lnTo>
                  <a:close/>
                  <a:moveTo>
                    <a:pt x="397285" y="941591"/>
                  </a:moveTo>
                  <a:lnTo>
                    <a:pt x="1618940" y="941591"/>
                  </a:lnTo>
                  <a:lnTo>
                    <a:pt x="1618940" y="2738407"/>
                  </a:lnTo>
                  <a:lnTo>
                    <a:pt x="397285" y="2738407"/>
                  </a:lnTo>
                  <a:close/>
                  <a:moveTo>
                    <a:pt x="305673" y="849979"/>
                  </a:moveTo>
                  <a:lnTo>
                    <a:pt x="305673" y="2830019"/>
                  </a:lnTo>
                  <a:lnTo>
                    <a:pt x="1710552" y="2830019"/>
                  </a:lnTo>
                  <a:lnTo>
                    <a:pt x="1710552" y="849979"/>
                  </a:lnTo>
                  <a:close/>
                  <a:moveTo>
                    <a:pt x="240515" y="472027"/>
                  </a:moveTo>
                  <a:lnTo>
                    <a:pt x="1775709" y="472027"/>
                  </a:lnTo>
                  <a:cubicBezTo>
                    <a:pt x="1908542" y="472027"/>
                    <a:pt x="2016224" y="579709"/>
                    <a:pt x="2016224" y="712542"/>
                  </a:cubicBezTo>
                  <a:lnTo>
                    <a:pt x="2016224" y="2967456"/>
                  </a:lnTo>
                  <a:cubicBezTo>
                    <a:pt x="2016224" y="3100289"/>
                    <a:pt x="1908542" y="3207971"/>
                    <a:pt x="1775709" y="3207971"/>
                  </a:cubicBezTo>
                  <a:lnTo>
                    <a:pt x="240515" y="3207971"/>
                  </a:lnTo>
                  <a:cubicBezTo>
                    <a:pt x="107682" y="3207971"/>
                    <a:pt x="0" y="3100289"/>
                    <a:pt x="0" y="2967456"/>
                  </a:cubicBezTo>
                  <a:lnTo>
                    <a:pt x="0" y="712542"/>
                  </a:lnTo>
                  <a:cubicBezTo>
                    <a:pt x="0" y="579709"/>
                    <a:pt x="107682" y="472027"/>
                    <a:pt x="240515" y="472027"/>
                  </a:cubicBezTo>
                  <a:close/>
                  <a:moveTo>
                    <a:pt x="515787" y="0"/>
                  </a:moveTo>
                  <a:lnTo>
                    <a:pt x="1500437" y="0"/>
                  </a:lnTo>
                  <a:cubicBezTo>
                    <a:pt x="1541893" y="0"/>
                    <a:pt x="1575500" y="33607"/>
                    <a:pt x="1575500" y="75063"/>
                  </a:cubicBezTo>
                  <a:lnTo>
                    <a:pt x="1575500" y="367990"/>
                  </a:lnTo>
                  <a:lnTo>
                    <a:pt x="440724" y="367990"/>
                  </a:lnTo>
                  <a:lnTo>
                    <a:pt x="440724" y="75063"/>
                  </a:lnTo>
                  <a:cubicBezTo>
                    <a:pt x="440724" y="33607"/>
                    <a:pt x="474331" y="0"/>
                    <a:pt x="5157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" name="Oval 25">
              <a:extLst>
                <a:ext uri="{FF2B5EF4-FFF2-40B4-BE49-F238E27FC236}">
                  <a16:creationId xmlns:a16="http://schemas.microsoft.com/office/drawing/2014/main" id="{73910664-AD01-A236-903F-C873664A66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51283" y="1958406"/>
              <a:ext cx="342900" cy="343366"/>
            </a:xfrm>
            <a:custGeom>
              <a:avLst/>
              <a:gdLst/>
              <a:ahLst/>
              <a:cxnLst/>
              <a:rect l="l" t="t" r="r" b="b"/>
              <a:pathLst>
                <a:path w="3225370" h="3229762">
                  <a:moveTo>
                    <a:pt x="1355872" y="0"/>
                  </a:moveTo>
                  <a:cubicBezTo>
                    <a:pt x="1564636" y="0"/>
                    <a:pt x="1733872" y="169236"/>
                    <a:pt x="1733872" y="378000"/>
                  </a:cubicBezTo>
                  <a:cubicBezTo>
                    <a:pt x="1733872" y="530834"/>
                    <a:pt x="1643169" y="662483"/>
                    <a:pt x="1512292" y="721255"/>
                  </a:cubicBezTo>
                  <a:lnTo>
                    <a:pt x="1607042" y="1169019"/>
                  </a:lnTo>
                  <a:cubicBezTo>
                    <a:pt x="1611319" y="1167786"/>
                    <a:pt x="1615651" y="1167712"/>
                    <a:pt x="1620000" y="1167712"/>
                  </a:cubicBezTo>
                  <a:cubicBezTo>
                    <a:pt x="1828764" y="1167712"/>
                    <a:pt x="1998000" y="1336948"/>
                    <a:pt x="1998000" y="1545712"/>
                  </a:cubicBezTo>
                  <a:lnTo>
                    <a:pt x="1996362" y="1567711"/>
                  </a:lnTo>
                  <a:lnTo>
                    <a:pt x="2525816" y="1711728"/>
                  </a:lnTo>
                  <a:cubicBezTo>
                    <a:pt x="2591164" y="1602543"/>
                    <a:pt x="2710810" y="1530128"/>
                    <a:pt x="2847370" y="1530128"/>
                  </a:cubicBezTo>
                  <a:cubicBezTo>
                    <a:pt x="3056134" y="1530128"/>
                    <a:pt x="3225370" y="1699364"/>
                    <a:pt x="3225370" y="1908128"/>
                  </a:cubicBezTo>
                  <a:cubicBezTo>
                    <a:pt x="3225370" y="2116892"/>
                    <a:pt x="3056134" y="2286128"/>
                    <a:pt x="2847370" y="2286128"/>
                  </a:cubicBezTo>
                  <a:cubicBezTo>
                    <a:pt x="2638606" y="2286128"/>
                    <a:pt x="2469370" y="2116892"/>
                    <a:pt x="2469370" y="1908128"/>
                  </a:cubicBezTo>
                  <a:lnTo>
                    <a:pt x="2475505" y="1847275"/>
                  </a:lnTo>
                  <a:lnTo>
                    <a:pt x="1957861" y="1706471"/>
                  </a:lnTo>
                  <a:cubicBezTo>
                    <a:pt x="1922674" y="1789256"/>
                    <a:pt x="1855841" y="1854310"/>
                    <a:pt x="1773397" y="1890608"/>
                  </a:cubicBezTo>
                  <a:lnTo>
                    <a:pt x="1908290" y="2478637"/>
                  </a:lnTo>
                  <a:cubicBezTo>
                    <a:pt x="2094333" y="2500701"/>
                    <a:pt x="2237929" y="2659462"/>
                    <a:pt x="2237929" y="2851762"/>
                  </a:cubicBezTo>
                  <a:cubicBezTo>
                    <a:pt x="2237929" y="3060526"/>
                    <a:pt x="2068693" y="3229762"/>
                    <a:pt x="1859929" y="3229762"/>
                  </a:cubicBezTo>
                  <a:cubicBezTo>
                    <a:pt x="1651165" y="3229762"/>
                    <a:pt x="1481929" y="3060526"/>
                    <a:pt x="1481929" y="2851762"/>
                  </a:cubicBezTo>
                  <a:cubicBezTo>
                    <a:pt x="1481929" y="2676759"/>
                    <a:pt x="1600854" y="2529533"/>
                    <a:pt x="1762693" y="2487978"/>
                  </a:cubicBezTo>
                  <a:lnTo>
                    <a:pt x="1632951" y="1922407"/>
                  </a:lnTo>
                  <a:cubicBezTo>
                    <a:pt x="1628677" y="1923639"/>
                    <a:pt x="1624347" y="1923712"/>
                    <a:pt x="1620000" y="1923712"/>
                  </a:cubicBezTo>
                  <a:cubicBezTo>
                    <a:pt x="1474614" y="1923712"/>
                    <a:pt x="1348399" y="1841634"/>
                    <a:pt x="1286703" y="1720478"/>
                  </a:cubicBezTo>
                  <a:lnTo>
                    <a:pt x="726463" y="1950491"/>
                  </a:lnTo>
                  <a:cubicBezTo>
                    <a:pt x="745503" y="1995553"/>
                    <a:pt x="756000" y="2045092"/>
                    <a:pt x="756000" y="2097083"/>
                  </a:cubicBezTo>
                  <a:cubicBezTo>
                    <a:pt x="756000" y="2305847"/>
                    <a:pt x="586764" y="2475083"/>
                    <a:pt x="378000" y="2475083"/>
                  </a:cubicBezTo>
                  <a:cubicBezTo>
                    <a:pt x="169236" y="2475083"/>
                    <a:pt x="0" y="2305847"/>
                    <a:pt x="0" y="2097083"/>
                  </a:cubicBezTo>
                  <a:cubicBezTo>
                    <a:pt x="0" y="1888319"/>
                    <a:pt x="169236" y="1719083"/>
                    <a:pt x="378000" y="1719083"/>
                  </a:cubicBezTo>
                  <a:cubicBezTo>
                    <a:pt x="481765" y="1719083"/>
                    <a:pt x="575764" y="1760894"/>
                    <a:pt x="643957" y="1828700"/>
                  </a:cubicBezTo>
                  <a:lnTo>
                    <a:pt x="1245626" y="1581679"/>
                  </a:lnTo>
                  <a:cubicBezTo>
                    <a:pt x="1242578" y="1569964"/>
                    <a:pt x="1242000" y="1557905"/>
                    <a:pt x="1242000" y="1545712"/>
                  </a:cubicBezTo>
                  <a:cubicBezTo>
                    <a:pt x="1242000" y="1391666"/>
                    <a:pt x="1334148" y="1259142"/>
                    <a:pt x="1466584" y="1200827"/>
                  </a:cubicBezTo>
                  <a:lnTo>
                    <a:pt x="1372109" y="754363"/>
                  </a:lnTo>
                  <a:cubicBezTo>
                    <a:pt x="1366762" y="755885"/>
                    <a:pt x="1361331" y="756000"/>
                    <a:pt x="1355872" y="756000"/>
                  </a:cubicBezTo>
                  <a:cubicBezTo>
                    <a:pt x="1147108" y="756000"/>
                    <a:pt x="977872" y="586764"/>
                    <a:pt x="977872" y="378000"/>
                  </a:cubicBezTo>
                  <a:cubicBezTo>
                    <a:pt x="977872" y="169236"/>
                    <a:pt x="1147108" y="0"/>
                    <a:pt x="135587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" name="Block Arc 20">
              <a:extLst>
                <a:ext uri="{FF2B5EF4-FFF2-40B4-BE49-F238E27FC236}">
                  <a16:creationId xmlns:a16="http://schemas.microsoft.com/office/drawing/2014/main" id="{895CF526-D0A3-AF35-52F3-9797FC3344E7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913625" y="2280181"/>
              <a:ext cx="355562" cy="385538"/>
            </a:xfrm>
            <a:custGeom>
              <a:avLst/>
              <a:gdLst/>
              <a:ahLst/>
              <a:cxnLst/>
              <a:rect l="l" t="t" r="r" b="b"/>
              <a:pathLst>
                <a:path w="2958558" h="3207983">
                  <a:moveTo>
                    <a:pt x="376920" y="2960896"/>
                  </a:moveTo>
                  <a:cubicBezTo>
                    <a:pt x="266613" y="2960896"/>
                    <a:pt x="177192" y="2871475"/>
                    <a:pt x="177192" y="2761168"/>
                  </a:cubicBezTo>
                  <a:cubicBezTo>
                    <a:pt x="177192" y="2650861"/>
                    <a:pt x="266613" y="2561440"/>
                    <a:pt x="376920" y="2561440"/>
                  </a:cubicBezTo>
                  <a:cubicBezTo>
                    <a:pt x="487227" y="2561440"/>
                    <a:pt x="576648" y="2650861"/>
                    <a:pt x="576648" y="2761168"/>
                  </a:cubicBezTo>
                  <a:cubicBezTo>
                    <a:pt x="576648" y="2871475"/>
                    <a:pt x="487227" y="2960896"/>
                    <a:pt x="376920" y="2960896"/>
                  </a:cubicBezTo>
                  <a:close/>
                  <a:moveTo>
                    <a:pt x="376921" y="3072323"/>
                  </a:moveTo>
                  <a:cubicBezTo>
                    <a:pt x="539434" y="3072323"/>
                    <a:pt x="671176" y="2940581"/>
                    <a:pt x="671176" y="2778068"/>
                  </a:cubicBezTo>
                  <a:cubicBezTo>
                    <a:pt x="671176" y="2615555"/>
                    <a:pt x="539434" y="2483813"/>
                    <a:pt x="376921" y="2483813"/>
                  </a:cubicBezTo>
                  <a:cubicBezTo>
                    <a:pt x="214408" y="2483813"/>
                    <a:pt x="82666" y="2615555"/>
                    <a:pt x="82666" y="2778068"/>
                  </a:cubicBezTo>
                  <a:cubicBezTo>
                    <a:pt x="82666" y="2940581"/>
                    <a:pt x="214408" y="3072323"/>
                    <a:pt x="376921" y="3072323"/>
                  </a:cubicBezTo>
                  <a:close/>
                  <a:moveTo>
                    <a:pt x="2379939" y="3207575"/>
                  </a:moveTo>
                  <a:cubicBezTo>
                    <a:pt x="2342159" y="3210380"/>
                    <a:pt x="2303308" y="3198772"/>
                    <a:pt x="2272342" y="3172087"/>
                  </a:cubicBezTo>
                  <a:cubicBezTo>
                    <a:pt x="2210411" y="3118717"/>
                    <a:pt x="2203469" y="3025247"/>
                    <a:pt x="2256839" y="2963315"/>
                  </a:cubicBezTo>
                  <a:cubicBezTo>
                    <a:pt x="2292137" y="2922355"/>
                    <a:pt x="2344975" y="2905450"/>
                    <a:pt x="2394194" y="2916618"/>
                  </a:cubicBezTo>
                  <a:lnTo>
                    <a:pt x="2482323" y="2842744"/>
                  </a:lnTo>
                  <a:lnTo>
                    <a:pt x="2486558" y="2847797"/>
                  </a:lnTo>
                  <a:cubicBezTo>
                    <a:pt x="2638916" y="2767056"/>
                    <a:pt x="2628462" y="2744879"/>
                    <a:pt x="2689889" y="2690172"/>
                  </a:cubicBezTo>
                  <a:cubicBezTo>
                    <a:pt x="2722819" y="2655246"/>
                    <a:pt x="2732363" y="2657367"/>
                    <a:pt x="2726376" y="2568558"/>
                  </a:cubicBezTo>
                  <a:lnTo>
                    <a:pt x="2730335" y="2568172"/>
                  </a:lnTo>
                  <a:lnTo>
                    <a:pt x="2726098" y="2568172"/>
                  </a:lnTo>
                  <a:lnTo>
                    <a:pt x="2726098" y="2140027"/>
                  </a:lnTo>
                  <a:lnTo>
                    <a:pt x="2686068" y="2140105"/>
                  </a:lnTo>
                  <a:cubicBezTo>
                    <a:pt x="2685662" y="1932305"/>
                    <a:pt x="2574529" y="1740506"/>
                    <a:pt x="2394530" y="1636956"/>
                  </a:cubicBezTo>
                  <a:cubicBezTo>
                    <a:pt x="2214320" y="1533284"/>
                    <a:pt x="1992511" y="1533845"/>
                    <a:pt x="1812826" y="1638426"/>
                  </a:cubicBezTo>
                  <a:cubicBezTo>
                    <a:pt x="1633353" y="1742884"/>
                    <a:pt x="1523189" y="1935240"/>
                    <a:pt x="1523830" y="2143038"/>
                  </a:cubicBezTo>
                  <a:lnTo>
                    <a:pt x="1483625" y="2143162"/>
                  </a:lnTo>
                  <a:lnTo>
                    <a:pt x="1483625" y="2568172"/>
                  </a:lnTo>
                  <a:lnTo>
                    <a:pt x="1479388" y="2568172"/>
                  </a:lnTo>
                  <a:lnTo>
                    <a:pt x="1483347" y="2568558"/>
                  </a:lnTo>
                  <a:cubicBezTo>
                    <a:pt x="1477359" y="2657367"/>
                    <a:pt x="1486903" y="2655246"/>
                    <a:pt x="1519833" y="2690172"/>
                  </a:cubicBezTo>
                  <a:cubicBezTo>
                    <a:pt x="1581261" y="2744879"/>
                    <a:pt x="1570806" y="2767057"/>
                    <a:pt x="1723166" y="2847797"/>
                  </a:cubicBezTo>
                  <a:lnTo>
                    <a:pt x="1727402" y="2842744"/>
                  </a:lnTo>
                  <a:lnTo>
                    <a:pt x="1815530" y="2916618"/>
                  </a:lnTo>
                  <a:cubicBezTo>
                    <a:pt x="1864749" y="2905450"/>
                    <a:pt x="1917587" y="2922356"/>
                    <a:pt x="1952884" y="2963315"/>
                  </a:cubicBezTo>
                  <a:cubicBezTo>
                    <a:pt x="2006254" y="3025247"/>
                    <a:pt x="1999313" y="3118717"/>
                    <a:pt x="1937381" y="3172087"/>
                  </a:cubicBezTo>
                  <a:cubicBezTo>
                    <a:pt x="1906416" y="3198772"/>
                    <a:pt x="1867565" y="3210380"/>
                    <a:pt x="1829785" y="3207575"/>
                  </a:cubicBezTo>
                  <a:cubicBezTo>
                    <a:pt x="1792004" y="3204769"/>
                    <a:pt x="1755294" y="3187551"/>
                    <a:pt x="1728609" y="3156586"/>
                  </a:cubicBezTo>
                  <a:cubicBezTo>
                    <a:pt x="1704170" y="3128225"/>
                    <a:pt x="1692377" y="3093251"/>
                    <a:pt x="1694258" y="3058558"/>
                  </a:cubicBezTo>
                  <a:lnTo>
                    <a:pt x="1607474" y="2985811"/>
                  </a:lnTo>
                  <a:lnTo>
                    <a:pt x="1609754" y="2983092"/>
                  </a:lnTo>
                  <a:cubicBezTo>
                    <a:pt x="1505378" y="2914609"/>
                    <a:pt x="1454899" y="2874388"/>
                    <a:pt x="1372959" y="2808609"/>
                  </a:cubicBezTo>
                  <a:cubicBezTo>
                    <a:pt x="1301402" y="2768123"/>
                    <a:pt x="1295976" y="2652344"/>
                    <a:pt x="1300245" y="2568172"/>
                  </a:cubicBezTo>
                  <a:lnTo>
                    <a:pt x="1296941" y="2568172"/>
                  </a:lnTo>
                  <a:lnTo>
                    <a:pt x="1296941" y="2143739"/>
                  </a:lnTo>
                  <a:lnTo>
                    <a:pt x="1251342" y="2143880"/>
                  </a:lnTo>
                  <a:cubicBezTo>
                    <a:pt x="1250400" y="1838694"/>
                    <a:pt x="1412261" y="1556194"/>
                    <a:pt x="1675942" y="1402813"/>
                  </a:cubicBezTo>
                  <a:cubicBezTo>
                    <a:pt x="1778114" y="1343381"/>
                    <a:pt x="1889554" y="1306836"/>
                    <a:pt x="2003205" y="1293823"/>
                  </a:cubicBezTo>
                  <a:lnTo>
                    <a:pt x="2003205" y="878785"/>
                  </a:lnTo>
                  <a:lnTo>
                    <a:pt x="1998176" y="878621"/>
                  </a:lnTo>
                  <a:cubicBezTo>
                    <a:pt x="2009560" y="630102"/>
                    <a:pt x="1847671" y="398939"/>
                    <a:pt x="1584243" y="287563"/>
                  </a:cubicBezTo>
                  <a:cubicBezTo>
                    <a:pt x="1373323" y="198386"/>
                    <a:pt x="1125012" y="198092"/>
                    <a:pt x="913796" y="286769"/>
                  </a:cubicBezTo>
                  <a:cubicBezTo>
                    <a:pt x="650203" y="397436"/>
                    <a:pt x="487575" y="627955"/>
                    <a:pt x="497878" y="876315"/>
                  </a:cubicBezTo>
                  <a:lnTo>
                    <a:pt x="492947" y="876461"/>
                  </a:lnTo>
                  <a:lnTo>
                    <a:pt x="492947" y="2424958"/>
                  </a:lnTo>
                  <a:cubicBezTo>
                    <a:pt x="646520" y="2471832"/>
                    <a:pt x="757382" y="2615059"/>
                    <a:pt x="757382" y="2784179"/>
                  </a:cubicBezTo>
                  <a:cubicBezTo>
                    <a:pt x="757382" y="2993324"/>
                    <a:pt x="587836" y="3162870"/>
                    <a:pt x="378691" y="3162870"/>
                  </a:cubicBezTo>
                  <a:cubicBezTo>
                    <a:pt x="169546" y="3162870"/>
                    <a:pt x="0" y="2993324"/>
                    <a:pt x="0" y="2784179"/>
                  </a:cubicBezTo>
                  <a:cubicBezTo>
                    <a:pt x="0" y="2610447"/>
                    <a:pt x="116991" y="2464039"/>
                    <a:pt x="276947" y="2421074"/>
                  </a:cubicBezTo>
                  <a:lnTo>
                    <a:pt x="276947" y="783746"/>
                  </a:lnTo>
                  <a:lnTo>
                    <a:pt x="281758" y="783746"/>
                  </a:lnTo>
                  <a:cubicBezTo>
                    <a:pt x="307533" y="493124"/>
                    <a:pt x="502412" y="231983"/>
                    <a:pt x="801266" y="95774"/>
                  </a:cubicBezTo>
                  <a:cubicBezTo>
                    <a:pt x="1082323" y="-32324"/>
                    <a:pt x="1416727" y="-31901"/>
                    <a:pt x="1697364" y="96907"/>
                  </a:cubicBezTo>
                  <a:cubicBezTo>
                    <a:pt x="1994951" y="233494"/>
                    <a:pt x="2188714" y="494056"/>
                    <a:pt x="2214549" y="783746"/>
                  </a:cubicBezTo>
                  <a:lnTo>
                    <a:pt x="2219205" y="783746"/>
                  </a:lnTo>
                  <a:lnTo>
                    <a:pt x="2219205" y="1295162"/>
                  </a:lnTo>
                  <a:cubicBezTo>
                    <a:pt x="2327099" y="1309357"/>
                    <a:pt x="2432799" y="1344641"/>
                    <a:pt x="2530224" y="1400656"/>
                  </a:cubicBezTo>
                  <a:cubicBezTo>
                    <a:pt x="2794677" y="1552703"/>
                    <a:pt x="2957961" y="1834385"/>
                    <a:pt x="2958558" y="2139573"/>
                  </a:cubicBezTo>
                  <a:lnTo>
                    <a:pt x="2912782" y="2139663"/>
                  </a:lnTo>
                  <a:lnTo>
                    <a:pt x="2912782" y="2568172"/>
                  </a:lnTo>
                  <a:lnTo>
                    <a:pt x="2909478" y="2568172"/>
                  </a:lnTo>
                  <a:cubicBezTo>
                    <a:pt x="2913747" y="2652344"/>
                    <a:pt x="2908320" y="2768123"/>
                    <a:pt x="2836763" y="2808609"/>
                  </a:cubicBezTo>
                  <a:cubicBezTo>
                    <a:pt x="2754824" y="2874388"/>
                    <a:pt x="2704345" y="2914609"/>
                    <a:pt x="2599970" y="2983091"/>
                  </a:cubicBezTo>
                  <a:lnTo>
                    <a:pt x="2602250" y="2985811"/>
                  </a:lnTo>
                  <a:lnTo>
                    <a:pt x="2515466" y="3058559"/>
                  </a:lnTo>
                  <a:cubicBezTo>
                    <a:pt x="2517346" y="3093252"/>
                    <a:pt x="2505554" y="3128225"/>
                    <a:pt x="2481114" y="3156586"/>
                  </a:cubicBezTo>
                  <a:cubicBezTo>
                    <a:pt x="2454429" y="3187551"/>
                    <a:pt x="2417719" y="3204769"/>
                    <a:pt x="2379939" y="32075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5" name="Trapezoid 28">
              <a:extLst>
                <a:ext uri="{FF2B5EF4-FFF2-40B4-BE49-F238E27FC236}">
                  <a16:creationId xmlns:a16="http://schemas.microsoft.com/office/drawing/2014/main" id="{66F73DB2-010D-6701-B2C9-28F8FA615E5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91982" y="1942120"/>
              <a:ext cx="283330" cy="343366"/>
            </a:xfrm>
            <a:custGeom>
              <a:avLst/>
              <a:gdLst/>
              <a:ahLst/>
              <a:cxnLst/>
              <a:rect l="l" t="t" r="r" b="b"/>
              <a:pathLst>
                <a:path w="2664297" h="3228846">
                  <a:moveTo>
                    <a:pt x="2006233" y="1910002"/>
                  </a:moveTo>
                  <a:cubicBezTo>
                    <a:pt x="2195393" y="2270441"/>
                    <a:pt x="2396463" y="2592453"/>
                    <a:pt x="2218318" y="2693318"/>
                  </a:cubicBezTo>
                  <a:cubicBezTo>
                    <a:pt x="1760490" y="2959655"/>
                    <a:pt x="875097" y="3011972"/>
                    <a:pt x="413381" y="2693318"/>
                  </a:cubicBezTo>
                  <a:cubicBezTo>
                    <a:pt x="278026" y="2578660"/>
                    <a:pt x="448417" y="2270210"/>
                    <a:pt x="622358" y="1918652"/>
                  </a:cubicBezTo>
                  <a:close/>
                  <a:moveTo>
                    <a:pt x="998355" y="318176"/>
                  </a:moveTo>
                  <a:lnTo>
                    <a:pt x="1054483" y="938365"/>
                  </a:lnTo>
                  <a:cubicBezTo>
                    <a:pt x="1073419" y="1202005"/>
                    <a:pt x="-94533" y="2544942"/>
                    <a:pt x="263185" y="2803859"/>
                  </a:cubicBezTo>
                  <a:cubicBezTo>
                    <a:pt x="799752" y="3120272"/>
                    <a:pt x="1828684" y="3068324"/>
                    <a:pt x="2360732" y="2803859"/>
                  </a:cubicBezTo>
                  <a:cubicBezTo>
                    <a:pt x="2817826" y="2582721"/>
                    <a:pt x="1567592" y="1249230"/>
                    <a:pt x="1559424" y="938364"/>
                  </a:cubicBezTo>
                  <a:lnTo>
                    <a:pt x="1635785" y="320808"/>
                  </a:lnTo>
                  <a:lnTo>
                    <a:pt x="1616510" y="323841"/>
                  </a:lnTo>
                  <a:cubicBezTo>
                    <a:pt x="1541035" y="362546"/>
                    <a:pt x="1432716" y="386340"/>
                    <a:pt x="1312455" y="386340"/>
                  </a:cubicBezTo>
                  <a:cubicBezTo>
                    <a:pt x="1186664" y="386340"/>
                    <a:pt x="1073940" y="360308"/>
                    <a:pt x="998355" y="318176"/>
                  </a:cubicBezTo>
                  <a:close/>
                  <a:moveTo>
                    <a:pt x="1312455" y="60748"/>
                  </a:moveTo>
                  <a:cubicBezTo>
                    <a:pt x="1155275" y="60748"/>
                    <a:pt x="1027857" y="120035"/>
                    <a:pt x="1027857" y="193171"/>
                  </a:cubicBezTo>
                  <a:cubicBezTo>
                    <a:pt x="1027857" y="266307"/>
                    <a:pt x="1155275" y="325594"/>
                    <a:pt x="1312455" y="325594"/>
                  </a:cubicBezTo>
                  <a:cubicBezTo>
                    <a:pt x="1469634" y="325594"/>
                    <a:pt x="1597052" y="266307"/>
                    <a:pt x="1597052" y="193171"/>
                  </a:cubicBezTo>
                  <a:cubicBezTo>
                    <a:pt x="1597052" y="120035"/>
                    <a:pt x="1469634" y="60748"/>
                    <a:pt x="1312455" y="60748"/>
                  </a:cubicBezTo>
                  <a:close/>
                  <a:moveTo>
                    <a:pt x="1312455" y="0"/>
                  </a:moveTo>
                  <a:cubicBezTo>
                    <a:pt x="1537130" y="0"/>
                    <a:pt x="1720121" y="83046"/>
                    <a:pt x="1726235" y="186847"/>
                  </a:cubicBezTo>
                  <a:cubicBezTo>
                    <a:pt x="1726742" y="186524"/>
                    <a:pt x="1727174" y="186120"/>
                    <a:pt x="1727606" y="185717"/>
                  </a:cubicBezTo>
                  <a:lnTo>
                    <a:pt x="1727102" y="190850"/>
                  </a:lnTo>
                  <a:cubicBezTo>
                    <a:pt x="1727595" y="191614"/>
                    <a:pt x="1727605" y="192391"/>
                    <a:pt x="1727605" y="193170"/>
                  </a:cubicBezTo>
                  <a:lnTo>
                    <a:pt x="1726271" y="199326"/>
                  </a:lnTo>
                  <a:lnTo>
                    <a:pt x="1655630" y="919826"/>
                  </a:lnTo>
                  <a:cubicBezTo>
                    <a:pt x="1665213" y="1268678"/>
                    <a:pt x="3079202" y="2735754"/>
                    <a:pt x="2542920" y="2983914"/>
                  </a:cubicBezTo>
                  <a:cubicBezTo>
                    <a:pt x="1918698" y="3280693"/>
                    <a:pt x="711513" y="3338989"/>
                    <a:pt x="81991" y="2983914"/>
                  </a:cubicBezTo>
                  <a:cubicBezTo>
                    <a:pt x="-337699" y="2693358"/>
                    <a:pt x="991496" y="1215684"/>
                    <a:pt x="969280" y="919828"/>
                  </a:cubicBezTo>
                  <a:lnTo>
                    <a:pt x="898640" y="199335"/>
                  </a:lnTo>
                  <a:cubicBezTo>
                    <a:pt x="897375" y="197339"/>
                    <a:pt x="897304" y="195258"/>
                    <a:pt x="897304" y="193170"/>
                  </a:cubicBezTo>
                  <a:lnTo>
                    <a:pt x="897808" y="190847"/>
                  </a:lnTo>
                  <a:lnTo>
                    <a:pt x="897305" y="185717"/>
                  </a:lnTo>
                  <a:lnTo>
                    <a:pt x="898687" y="186789"/>
                  </a:lnTo>
                  <a:cubicBezTo>
                    <a:pt x="904857" y="83015"/>
                    <a:pt x="1087821" y="0"/>
                    <a:pt x="131245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69" name="Rectangle 68">
            <a:extLst>
              <a:ext uri="{FF2B5EF4-FFF2-40B4-BE49-F238E27FC236}">
                <a16:creationId xmlns:a16="http://schemas.microsoft.com/office/drawing/2014/main" id="{78F5A287-B7D4-E771-3791-606C40F3F6C0}"/>
              </a:ext>
            </a:extLst>
          </p:cNvPr>
          <p:cNvSpPr/>
          <p:nvPr/>
        </p:nvSpPr>
        <p:spPr>
          <a:xfrm>
            <a:off x="1524000" y="1127145"/>
            <a:ext cx="10667997" cy="2402027"/>
          </a:xfrm>
          <a:prstGeom prst="rect">
            <a:avLst/>
          </a:prstGeom>
          <a:solidFill>
            <a:schemeClr val="accent1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itle 1">
            <a:extLst>
              <a:ext uri="{FF2B5EF4-FFF2-40B4-BE49-F238E27FC236}">
                <a16:creationId xmlns:a16="http://schemas.microsoft.com/office/drawing/2014/main" id="{DD3646A5-2120-84F7-99CA-502294044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306F2F5F-605D-855F-2454-F9FAB333D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3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9D9D7-4C0F-E790-6F71-A1DC9439B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817813-451D-8193-253A-0788FD0E8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AEFFB-BA09-DC62-CF86-2D592C6B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59E71-6DA8-69C1-5643-9AF4C6ED9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0EFEC-4C1B-5FE7-22CF-6C6D4A1A1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4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44AFF-E897-496A-99B4-7EA22E9E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64AA1-E8BA-4398-8F73-30E7F92A8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1915A-0766-4A16-BAC6-5FF5C374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91DE5-81A7-4A5C-A639-6924EE4A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68516-E0CE-4DA7-9568-FA1B13239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9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D1CE4-56C5-41FF-9EBC-9EBC60D36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3FD4B-E07B-43E0-A8BC-086EE6422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5026"/>
            <a:ext cx="10515600" cy="4871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F039B-4F16-4E71-A2C3-85E2DA18E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4F403-623F-4E50-AC31-46FEF043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8767B-020F-45B8-BA2B-D39B4CB8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66DBDF-1BD8-4658-ABD9-9EDE85A13308}"/>
              </a:ext>
            </a:extLst>
          </p:cNvPr>
          <p:cNvCxnSpPr>
            <a:cxnSpLocks/>
          </p:cNvCxnSpPr>
          <p:nvPr/>
        </p:nvCxnSpPr>
        <p:spPr>
          <a:xfrm>
            <a:off x="838200" y="1127464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08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D00CE-6E98-4613-9B8D-4603D7AAC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EFAD9-0E09-4CDE-848C-F2BE2ABBB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06851"/>
            <a:ext cx="5181600" cy="4870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96C61D-447B-4FB8-9440-13C873E6F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06851"/>
            <a:ext cx="5181600" cy="4870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63517-6DF2-4106-B348-551A36BF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4E09D-C5B6-48C6-8DD5-35EB314B6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618E3-1B3B-468B-8C5A-D8F04C9C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3F288E-349B-4134-AF96-B840DB8E6237}"/>
              </a:ext>
            </a:extLst>
          </p:cNvPr>
          <p:cNvCxnSpPr>
            <a:cxnSpLocks/>
          </p:cNvCxnSpPr>
          <p:nvPr/>
        </p:nvCxnSpPr>
        <p:spPr>
          <a:xfrm>
            <a:off x="838200" y="1127464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59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2CDE-5C94-44C7-85C7-0E2FE190B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D2F52-DACF-4EB7-96DA-DB37F6E12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C0068B-1B46-458E-AE92-2D771D9CE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D68B2-19CA-4821-9889-05642F8D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1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BBD859-72BD-40CE-9BF2-3D4D81A5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E28FFF-DE4F-423C-ABEB-C6608012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C415E-23F1-4A92-B9CB-C71BF69B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9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0AEE9-33FE-4CD9-91B0-A09EBA237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E4698-DC2D-4252-A490-2FF47AE83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86730"/>
            <a:ext cx="10515600" cy="4790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73D77-D96E-43B8-96AE-E6ABE75F2D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D4525-C7F3-4CC5-916D-6673E9B9D94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36011-E576-434E-AEE4-2BD129784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21986-2EEB-481E-9F68-A6887B6250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7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5515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v"/>
        <a:defRPr sz="2800" kern="1200">
          <a:solidFill>
            <a:srgbClr val="45515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rgbClr val="45515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515E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515E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515E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qxmd.com/calculate/calculator_326/fib-4-for-noninvasive-diagnosis-of-hepatic-fibrosis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6AA91-0192-167C-A911-9477F6C22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5100"/>
              <a:t>Metabolic dysfunction-associated steatotic liver disease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D8E77-07D4-DC35-F109-C03511FBB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Formally known as Nonalcoholic fatty liver disease (NAFLD)</a:t>
            </a:r>
          </a:p>
          <a:p>
            <a:r>
              <a:rPr lang="en-US" sz="3600" b="1" i="0" u="sng" dirty="0" err="1">
                <a:latin typeface="Aparajita" panose="02020603050405020304" pitchFamily="18" charset="0"/>
                <a:cs typeface="Aparajita" panose="02020603050405020304" pitchFamily="18" charset="0"/>
              </a:rPr>
              <a:t>Moath</a:t>
            </a:r>
            <a:r>
              <a:rPr lang="en-US" sz="3600" b="1" i="0" u="sng" dirty="0">
                <a:latin typeface="Aparajita" panose="02020603050405020304" pitchFamily="18" charset="0"/>
                <a:cs typeface="Aparajita" panose="02020603050405020304" pitchFamily="18" charset="0"/>
              </a:rPr>
              <a:t> </a:t>
            </a:r>
            <a:r>
              <a:rPr lang="en-US" sz="3600" b="1" i="0" u="sng" dirty="0" err="1">
                <a:latin typeface="Aparajita" panose="02020603050405020304" pitchFamily="18" charset="0"/>
                <a:cs typeface="Aparajita" panose="02020603050405020304" pitchFamily="18" charset="0"/>
              </a:rPr>
              <a:t>khlifat</a:t>
            </a:r>
            <a:endParaRPr lang="en-US" sz="3600" b="1" u="sng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26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76324-996C-6673-0AEB-27F714D7D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 anchor="ctr">
            <a:normAutofit/>
          </a:bodyPr>
          <a:lstStyle/>
          <a:p>
            <a:r>
              <a:rPr lang="en-US" dirty="0"/>
              <a:t>Monitoring for liver fibrosis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C17872-82AD-2E78-5ABF-D6E0AB5201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998584"/>
              </p:ext>
            </p:extLst>
          </p:nvPr>
        </p:nvGraphicFramePr>
        <p:xfrm>
          <a:off x="838200" y="1305026"/>
          <a:ext cx="10515600" cy="487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660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F9B44-51F4-A51D-E31C-97EF873EA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 anchor="ctr">
            <a:normAutofit/>
          </a:bodyPr>
          <a:lstStyle/>
          <a:p>
            <a:r>
              <a:rPr lang="en-US" dirty="0"/>
              <a:t>Complications and Prognosis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F14C06-B8F3-9F5C-1F2D-A2A3C0DE8F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83370"/>
              </p:ext>
            </p:extLst>
          </p:nvPr>
        </p:nvGraphicFramePr>
        <p:xfrm>
          <a:off x="838200" y="1305026"/>
          <a:ext cx="10515600" cy="487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3580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11C7569-E6DC-14A1-557D-8432DD394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602038"/>
            <a:ext cx="9144000" cy="165576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marR="0" lvl="0" algn="ctr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40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+mn-ea"/>
                <a:cs typeface="+mn-cs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0083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A31A7-4BF9-75D0-887B-FD72412EA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 anchor="ctr">
            <a:normAutofit/>
          </a:bodyPr>
          <a:lstStyle/>
          <a:p>
            <a:r>
              <a:rPr lang="en-US" dirty="0"/>
              <a:t>Nomenclature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52026C-0CDF-FA32-1991-B4CBB37B1C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155775"/>
              </p:ext>
            </p:extLst>
          </p:nvPr>
        </p:nvGraphicFramePr>
        <p:xfrm>
          <a:off x="838200" y="1305026"/>
          <a:ext cx="10515600" cy="487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581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59120-FDAD-6242-CAE0-F59B59BE5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Epidemiology &amp; Etiology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34BB5-91E3-2623-79F4-51A3C9285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Epidemiology</a:t>
            </a:r>
            <a:r>
              <a:rPr lang="en-US" dirty="0"/>
              <a:t>: Global prevalence in the general adult population</a:t>
            </a:r>
          </a:p>
          <a:p>
            <a:pPr lvl="1"/>
            <a:r>
              <a:rPr lang="en-US" dirty="0"/>
              <a:t>MASLD: 25–30%; In Jordan it’s 20-46%</a:t>
            </a:r>
          </a:p>
          <a:p>
            <a:pPr lvl="1"/>
            <a:r>
              <a:rPr lang="en-US" dirty="0"/>
              <a:t>MASH: 12–14%; In Jordan it’s 5-15%</a:t>
            </a:r>
          </a:p>
          <a:p>
            <a:r>
              <a:rPr lang="en-US" b="1" dirty="0"/>
              <a:t>Etiology</a:t>
            </a:r>
            <a:r>
              <a:rPr lang="en-US" dirty="0"/>
              <a:t>: </a:t>
            </a:r>
            <a:r>
              <a:rPr lang="en-US" sz="2600" dirty="0"/>
              <a:t>MASLD is a multifactorial disease with </a:t>
            </a:r>
            <a:r>
              <a:rPr lang="en-US" sz="2600" b="1" dirty="0"/>
              <a:t>metabolic</a:t>
            </a:r>
            <a:r>
              <a:rPr lang="en-US" sz="2600" dirty="0"/>
              <a:t> and </a:t>
            </a:r>
            <a:r>
              <a:rPr lang="en-US" sz="2600" b="1" dirty="0"/>
              <a:t>genetic</a:t>
            </a:r>
            <a:r>
              <a:rPr lang="en-US" sz="2600" dirty="0"/>
              <a:t> components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Cardiometabolic risk factors</a:t>
            </a:r>
            <a:r>
              <a:rPr lang="en-US" dirty="0"/>
              <a:t>: any criterion for metabolic syndrome</a:t>
            </a:r>
          </a:p>
          <a:p>
            <a:pPr lvl="2"/>
            <a:r>
              <a:rPr lang="en-US" sz="2200" dirty="0"/>
              <a:t>Central obesity</a:t>
            </a:r>
          </a:p>
          <a:p>
            <a:pPr lvl="2"/>
            <a:r>
              <a:rPr lang="en-US" sz="2200" dirty="0"/>
              <a:t>Prediabetes or T2DM</a:t>
            </a:r>
          </a:p>
          <a:p>
            <a:pPr lvl="2"/>
            <a:r>
              <a:rPr lang="en-US" sz="2200" dirty="0"/>
              <a:t>Hypertension ≥ 130/85 mm Hg or taking antihypertensives</a:t>
            </a:r>
          </a:p>
          <a:p>
            <a:pPr lvl="2"/>
            <a:r>
              <a:rPr lang="en-US" sz="2200" dirty="0"/>
              <a:t>Hypertriglyceridemia, low HDL cholesterol , or taking lipid-lowering drugs</a:t>
            </a:r>
          </a:p>
          <a:p>
            <a:pPr lvl="1"/>
            <a:r>
              <a:rPr lang="en-US" b="1" dirty="0"/>
              <a:t>Genetic factors</a:t>
            </a:r>
            <a:r>
              <a:rPr lang="en-US" dirty="0"/>
              <a:t>: Individuals with a first-degree relative with MASH-related cirrhosis are at increased risk.</a:t>
            </a:r>
          </a:p>
        </p:txBody>
      </p:sp>
    </p:spTree>
    <p:extLst>
      <p:ext uri="{BB962C8B-B14F-4D97-AF65-F5344CB8AC3E}">
        <p14:creationId xmlns:p14="http://schemas.microsoft.com/office/powerpoint/2010/main" val="196847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9ACE9-B407-95C5-54DB-7D9BE3817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 anchor="ctr">
            <a:normAutofit/>
          </a:bodyPr>
          <a:lstStyle/>
          <a:p>
            <a:r>
              <a:rPr lang="en-US" dirty="0"/>
              <a:t>Pathophysiology and Clinical features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4D5831A-F089-B184-8B00-5ADD88246F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367027"/>
              </p:ext>
            </p:extLst>
          </p:nvPr>
        </p:nvGraphicFramePr>
        <p:xfrm>
          <a:off x="838200" y="1305026"/>
          <a:ext cx="10515600" cy="487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252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3B32-DE1F-DBCA-7815-F0FD1BA85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5DD2B-81D8-8A09-CDF7-FB9178446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MASLD is a diagnosis of exclusion.</a:t>
            </a:r>
          </a:p>
          <a:p>
            <a:r>
              <a:rPr lang="en-US" sz="2600" dirty="0"/>
              <a:t>Consider MASLD in patients with any cardiometabolic risk factor and either: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Incidental finding of hepatic steatosis on imaging or biopsy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Persistent idiopathic elevation of transaminases (e.g., for &gt; 6 months)</a:t>
            </a:r>
          </a:p>
          <a:p>
            <a:r>
              <a:rPr lang="en-US" sz="2600" dirty="0"/>
              <a:t>Rule out alternative causes of hepatic steatosis based on patient history (e.g., current or prior heavy alcohol use), laboratory studies, and imaging.</a:t>
            </a:r>
          </a:p>
          <a:p>
            <a:r>
              <a:rPr lang="en-US" sz="2600" dirty="0"/>
              <a:t>Evaluate all patients for liver fibrosis, e.g., by calculating a FIB-4 score </a:t>
            </a:r>
            <a:r>
              <a:rPr lang="en-US" sz="3600" dirty="0">
                <a:hlinkClick r:id="rId2"/>
              </a:rPr>
              <a:t>🖩</a:t>
            </a:r>
            <a:endParaRPr lang="en-US" sz="2600" dirty="0"/>
          </a:p>
          <a:p>
            <a:r>
              <a:rPr lang="en-US" sz="2600" dirty="0"/>
              <a:t>Consider referral for liver biopsy if the diagnosis remains uncertain.</a:t>
            </a:r>
            <a:endParaRPr lang="ar-JO" sz="2600" dirty="0"/>
          </a:p>
        </p:txBody>
      </p:sp>
    </p:spTree>
    <p:extLst>
      <p:ext uri="{BB962C8B-B14F-4D97-AF65-F5344CB8AC3E}">
        <p14:creationId xmlns:p14="http://schemas.microsoft.com/office/powerpoint/2010/main" val="154262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30DA414-3096-8793-4202-2126C6301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403252-8837-6D78-AF67-8141547D8A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965" y="1305026"/>
            <a:ext cx="8858069" cy="4871938"/>
          </a:xfrm>
          <a:noFill/>
        </p:spPr>
      </p:pic>
    </p:spTree>
    <p:extLst>
      <p:ext uri="{BB962C8B-B14F-4D97-AF65-F5344CB8AC3E}">
        <p14:creationId xmlns:p14="http://schemas.microsoft.com/office/powerpoint/2010/main" val="1237334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F08BE-81E5-C7D6-E618-D791AB34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BBC28-EB07-29B8-440A-0158E2022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LFTs</a:t>
            </a:r>
          </a:p>
          <a:p>
            <a:pPr lvl="1"/>
            <a:r>
              <a:rPr lang="en-US" dirty="0"/>
              <a:t>Normal or ↑ AST and/or ALT, AST/ALT ratio usually &lt; 1, AST/ALT ratio of &gt; 1 may indicate progression to cirrhosis</a:t>
            </a:r>
          </a:p>
          <a:p>
            <a:pPr lvl="1"/>
            <a:r>
              <a:rPr lang="en-US" dirty="0"/>
              <a:t>Normal or ↓ serum albumin</a:t>
            </a:r>
          </a:p>
          <a:p>
            <a:r>
              <a:rPr lang="en-US" dirty="0"/>
              <a:t>CBC: normal or ↓ platelet count</a:t>
            </a:r>
          </a:p>
          <a:p>
            <a:pPr marL="0" indent="0" algn="ctr">
              <a:buNone/>
            </a:pPr>
            <a:r>
              <a:rPr lang="en-US" b="1" dirty="0"/>
              <a:t>Tests to rule out alternative diagnoses</a:t>
            </a:r>
          </a:p>
          <a:p>
            <a:r>
              <a:rPr lang="en-US" dirty="0"/>
              <a:t>All patients: serology for hepatitis B and hepatitis C</a:t>
            </a:r>
          </a:p>
          <a:p>
            <a:r>
              <a:rPr lang="en-US" dirty="0"/>
              <a:t>Additional studies based on clinical suspicion, e.g.:</a:t>
            </a:r>
          </a:p>
          <a:p>
            <a:pPr lvl="1"/>
            <a:r>
              <a:rPr lang="en-US" dirty="0"/>
              <a:t>Serology for type 1 autoimmune hepatitis</a:t>
            </a:r>
          </a:p>
          <a:p>
            <a:pPr lvl="1"/>
            <a:r>
              <a:rPr lang="en-US" dirty="0"/>
              <a:t>Serum ferritin and transferrin saturation for iron overload disorders</a:t>
            </a:r>
          </a:p>
          <a:p>
            <a:pPr lvl="1"/>
            <a:r>
              <a:rPr lang="en-US" dirty="0"/>
              <a:t>Testing for alpha-1 antitrypsin deficiency</a:t>
            </a:r>
          </a:p>
        </p:txBody>
      </p:sp>
    </p:spTree>
    <p:extLst>
      <p:ext uri="{BB962C8B-B14F-4D97-AF65-F5344CB8AC3E}">
        <p14:creationId xmlns:p14="http://schemas.microsoft.com/office/powerpoint/2010/main" val="492582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2C95-F97B-3BE3-3D8F-91CB7BF4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for advanced liver fibrosis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B267B-C645-FF96-C837-75B044E69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Noninvasive tests</a:t>
            </a:r>
          </a:p>
          <a:p>
            <a:pPr lvl="1"/>
            <a:r>
              <a:rPr lang="en-US" dirty="0"/>
              <a:t>FIB-4 (preferred)</a:t>
            </a:r>
          </a:p>
          <a:p>
            <a:pPr lvl="2"/>
            <a:r>
              <a:rPr lang="en-US" sz="2300" dirty="0"/>
              <a:t>A low-risk score excludes advanced liver fibrosis; consider retesting in 1–3 years.</a:t>
            </a:r>
          </a:p>
          <a:p>
            <a:pPr lvl="2"/>
            <a:r>
              <a:rPr lang="en-US" sz="2300" dirty="0"/>
              <a:t>Indeterminate or high-risk score: Perform further testing, e.g., liver stiffness measurement.</a:t>
            </a:r>
          </a:p>
          <a:p>
            <a:pPr lvl="1"/>
            <a:r>
              <a:rPr lang="en-US" dirty="0"/>
              <a:t>Other tests include the NAFLD fibrosis score  and AST-to-platelet ratio index</a:t>
            </a:r>
          </a:p>
          <a:p>
            <a:r>
              <a:rPr lang="en-US" dirty="0"/>
              <a:t>Liver stiffness measurement</a:t>
            </a:r>
          </a:p>
          <a:p>
            <a:pPr lvl="1"/>
            <a:r>
              <a:rPr lang="en-US" dirty="0"/>
              <a:t>Vibration-controlled transient elastography (VCTE): best initial test for patients with an indeterminate or high risk on noninvasive testing</a:t>
            </a:r>
          </a:p>
          <a:p>
            <a:pPr lvl="1"/>
            <a:r>
              <a:rPr lang="en-US" dirty="0"/>
              <a:t>MR elastography: Consider if there is diagnostic uncertainty after VCTE</a:t>
            </a:r>
          </a:p>
        </p:txBody>
      </p:sp>
    </p:spTree>
    <p:extLst>
      <p:ext uri="{BB962C8B-B14F-4D97-AF65-F5344CB8AC3E}">
        <p14:creationId xmlns:p14="http://schemas.microsoft.com/office/powerpoint/2010/main" val="1600176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553B8-2C8B-741E-CCDD-80582A761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 anchor="ctr">
            <a:normAutofit/>
          </a:bodyPr>
          <a:lstStyle/>
          <a:p>
            <a:r>
              <a:rPr lang="en-US" dirty="0"/>
              <a:t>Management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4593F6-31D2-AE3E-5B7A-1E5A3AC38C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255112"/>
              </p:ext>
            </p:extLst>
          </p:nvPr>
        </p:nvGraphicFramePr>
        <p:xfrm>
          <a:off x="838200" y="1305026"/>
          <a:ext cx="10515600" cy="487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4662130"/>
      </p:ext>
    </p:extLst>
  </p:cSld>
  <p:clrMapOvr>
    <a:masterClrMapping/>
  </p:clrMapOvr>
</p:sld>
</file>

<file path=ppt/theme/theme1.xml><?xml version="1.0" encoding="utf-8"?>
<a:theme xmlns:a="http://schemas.openxmlformats.org/drawingml/2006/main" name="MB - 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 - Default" id="{7EAED0ED-CAC2-49CB-8394-31D41EF6C6C6}" vid="{FEFCECE1-91CB-4AEF-AFD5-1AECA1917C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MB - Default</Template>
  <TotalTime>92</TotalTime>
  <Words>757</Words>
  <Application>Microsoft Office PowerPoint</Application>
  <PresentationFormat>Widescreen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Aparajita</vt:lpstr>
      <vt:lpstr>Arial</vt:lpstr>
      <vt:lpstr>Arial Black</vt:lpstr>
      <vt:lpstr>Arial Nova</vt:lpstr>
      <vt:lpstr>Calibri</vt:lpstr>
      <vt:lpstr>Calibri Light</vt:lpstr>
      <vt:lpstr>Courier New</vt:lpstr>
      <vt:lpstr>Wingdings</vt:lpstr>
      <vt:lpstr>MB - Default</vt:lpstr>
      <vt:lpstr>Metabolic dysfunction-associated steatotic liver disease</vt:lpstr>
      <vt:lpstr>Nomenclature</vt:lpstr>
      <vt:lpstr>Epidemiology &amp; Etiology</vt:lpstr>
      <vt:lpstr>Pathophysiology and Clinical features</vt:lpstr>
      <vt:lpstr>Diagnostic Approach</vt:lpstr>
      <vt:lpstr>PowerPoint Presentation</vt:lpstr>
      <vt:lpstr>Laboratory studies</vt:lpstr>
      <vt:lpstr>Evaluation for advanced liver fibrosis</vt:lpstr>
      <vt:lpstr>Management</vt:lpstr>
      <vt:lpstr>Monitoring for liver fibrosis</vt:lpstr>
      <vt:lpstr>Complications and Prognosis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Metabolic dysfunction-associated steatotic liver disease</dc:title>
  <dc:creator>mahmoud barakat</dc:creator>
  <cp:lastModifiedBy>ayah Hayel AlNaimat</cp:lastModifiedBy>
  <cp:revision>11</cp:revision>
  <dcterms:created xsi:type="dcterms:W3CDTF">2024-01-25T17:42:24Z</dcterms:created>
  <dcterms:modified xsi:type="dcterms:W3CDTF">2024-11-26T18:02:23Z</dcterms:modified>
</cp:coreProperties>
</file>