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7"/>
  </p:notesMasterIdLst>
  <p:sldIdLst>
    <p:sldId id="272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3" r:id="rId1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81705" autoAdjust="0"/>
  </p:normalViewPr>
  <p:slideViewPr>
    <p:cSldViewPr>
      <p:cViewPr varScale="1">
        <p:scale>
          <a:sx n="60" d="100"/>
          <a:sy n="60" d="100"/>
        </p:scale>
        <p:origin x="-165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0127C142-FE6C-4E4E-BF55-D540BBBF0E72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A15E61B-9D58-4F35-BA62-A748D76EC7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173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16E6C6-5E29-49A0-96BB-10D4CDF87629}" type="slidenum">
              <a:rPr lang="ar-SA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primary </a:t>
            </a:r>
            <a:r>
              <a:rPr lang="en-US" altLang="zh-TW" dirty="0"/>
              <a:t>hyperparathyroidism is usually secondary to a parathyroid adenoma (85%), parathyroid hyperplasia (15%) and rarely due to a parathyroid carcinoma (&lt; 1%) </a:t>
            </a:r>
          </a:p>
          <a:p>
            <a:endParaRPr lang="ar-JO" dirty="0"/>
          </a:p>
          <a:p>
            <a:endParaRPr lang="ar-JO" dirty="0"/>
          </a:p>
          <a:p>
            <a:r>
              <a:rPr lang="en-US" altLang="zh-TW" b="1" dirty="0"/>
              <a:t>Malignancy</a:t>
            </a:r>
            <a:r>
              <a:rPr lang="en-US" altLang="zh-TW" dirty="0"/>
              <a:t> increases </a:t>
            </a:r>
            <a:r>
              <a:rPr lang="en-US" altLang="zh-TW" dirty="0" err="1"/>
              <a:t>osteoclastic</a:t>
            </a:r>
            <a:r>
              <a:rPr lang="en-US" altLang="zh-TW" dirty="0"/>
              <a:t> activity by two mechanisms - production of a PTH-like substance called PTH-related protein = </a:t>
            </a:r>
            <a:r>
              <a:rPr lang="en-US" altLang="zh-TW" dirty="0" err="1"/>
              <a:t>PTHrP</a:t>
            </a:r>
            <a:r>
              <a:rPr lang="en-US" altLang="zh-TW" dirty="0"/>
              <a:t> (</a:t>
            </a:r>
            <a:r>
              <a:rPr lang="en-US" altLang="zh-TW" b="1" dirty="0" err="1"/>
              <a:t>humoral</a:t>
            </a:r>
            <a:r>
              <a:rPr lang="en-US" altLang="zh-TW" b="1" dirty="0"/>
              <a:t> </a:t>
            </a:r>
            <a:r>
              <a:rPr lang="en-US" altLang="zh-TW" b="1" dirty="0" err="1"/>
              <a:t>hypercalcemia</a:t>
            </a:r>
            <a:r>
              <a:rPr lang="en-US" altLang="zh-TW" b="1" dirty="0"/>
              <a:t> of malignancy</a:t>
            </a:r>
            <a:r>
              <a:rPr lang="en-US" altLang="zh-TW" dirty="0"/>
              <a:t> - HHM - 80% of cases) and due to local </a:t>
            </a:r>
            <a:r>
              <a:rPr lang="en-US" altLang="zh-TW" dirty="0" err="1"/>
              <a:t>osteoclastic</a:t>
            </a:r>
            <a:r>
              <a:rPr lang="en-US" altLang="zh-TW" dirty="0"/>
              <a:t> activity secondary to bone metastasis (</a:t>
            </a:r>
            <a:r>
              <a:rPr lang="en-US" altLang="zh-TW" b="1" dirty="0"/>
              <a:t>local </a:t>
            </a:r>
            <a:r>
              <a:rPr lang="en-US" altLang="zh-TW" b="1" dirty="0" err="1"/>
              <a:t>osteolytic</a:t>
            </a:r>
            <a:r>
              <a:rPr lang="en-US" altLang="zh-TW" b="1" dirty="0"/>
              <a:t> </a:t>
            </a:r>
            <a:r>
              <a:rPr lang="en-US" altLang="zh-TW" b="1" dirty="0" err="1"/>
              <a:t>hypercalcemia</a:t>
            </a:r>
            <a:r>
              <a:rPr lang="en-US" altLang="zh-TW" b="1" dirty="0"/>
              <a:t> of malignancy</a:t>
            </a:r>
            <a:r>
              <a:rPr lang="en-US" altLang="zh-TW" dirty="0"/>
              <a:t> - 20% of cases)</a:t>
            </a: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A8C754-3780-4C5C-93A5-077FE6B98B93}" type="slidenum">
              <a:rPr lang="ar-SA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400" b="1"/>
              <a:t>Primary  hyperparathyroidism</a:t>
            </a:r>
            <a:r>
              <a:rPr lang="en-US" altLang="zh-TW" sz="1600"/>
              <a:t> : </a:t>
            </a:r>
            <a:r>
              <a:rPr lang="en-US" altLang="zh-TW" sz="1400"/>
              <a:t>PTH</a:t>
            </a:r>
            <a:r>
              <a:rPr lang="en-US" altLang="zh-TW" sz="1400" b="1"/>
              <a:t>↑</a:t>
            </a:r>
            <a:r>
              <a:rPr lang="en-US" altLang="zh-TW" sz="1600"/>
              <a:t> </a:t>
            </a:r>
          </a:p>
          <a:p>
            <a:r>
              <a:rPr lang="en-US" altLang="zh-TW" sz="1400" b="1"/>
              <a:t>MALIGNANCY :</a:t>
            </a:r>
            <a:endParaRPr lang="en-US" altLang="zh-TW" sz="1600"/>
          </a:p>
          <a:p>
            <a:r>
              <a:rPr lang="en-US" altLang="zh-TW" sz="1600"/>
              <a:t>   </a:t>
            </a:r>
            <a:r>
              <a:rPr lang="en-US" altLang="zh-TW"/>
              <a:t>1</a:t>
            </a:r>
            <a:r>
              <a:rPr lang="en-US" altLang="zh-TW" sz="1600"/>
              <a:t>.</a:t>
            </a:r>
            <a:r>
              <a:rPr lang="en-US" altLang="zh-TW"/>
              <a:t>solid tumors(</a:t>
            </a:r>
            <a:r>
              <a:rPr lang="en-US" altLang="zh-TW" sz="1000" b="1"/>
              <a:t>humoral hypercalcemia)</a:t>
            </a:r>
            <a:r>
              <a:rPr lang="en-US" altLang="zh-TW" sz="1600"/>
              <a:t> </a:t>
            </a:r>
            <a:r>
              <a:rPr lang="en-US" altLang="zh-TW"/>
              <a:t>:PTHrP</a:t>
            </a:r>
            <a:r>
              <a:rPr lang="en-US" altLang="zh-TW" b="1"/>
              <a:t>↑</a:t>
            </a:r>
            <a:r>
              <a:rPr lang="en-US" altLang="zh-TW"/>
              <a:t> ,    PTH</a:t>
            </a:r>
            <a:r>
              <a:rPr lang="en-US" altLang="zh-TW" b="1"/>
              <a:t>↓</a:t>
            </a:r>
            <a:r>
              <a:rPr lang="en-US" altLang="zh-TW" sz="1600"/>
              <a:t> </a:t>
            </a:r>
          </a:p>
          <a:p>
            <a:r>
              <a:rPr lang="en-US" altLang="zh-TW" sz="1600"/>
              <a:t>   </a:t>
            </a:r>
            <a:r>
              <a:rPr lang="en-US" altLang="zh-TW"/>
              <a:t>2</a:t>
            </a:r>
            <a:r>
              <a:rPr lang="en-US" altLang="zh-TW" sz="1600"/>
              <a:t>.</a:t>
            </a:r>
            <a:r>
              <a:rPr lang="en-US" altLang="zh-TW"/>
              <a:t>Multiple myeloma and breast cancer(</a:t>
            </a:r>
            <a:r>
              <a:rPr lang="en-US" altLang="zh-TW" sz="1000" b="1"/>
              <a:t>osteolytic    hypercalcemia</a:t>
            </a:r>
            <a:r>
              <a:rPr lang="en-US" altLang="zh-TW" sz="1000"/>
              <a:t> ) : </a:t>
            </a:r>
            <a:r>
              <a:rPr lang="en-US" altLang="zh-TW" sz="1600"/>
              <a:t> </a:t>
            </a:r>
            <a:r>
              <a:rPr lang="en-US" altLang="zh-TW"/>
              <a:t>alkaline phosphatase </a:t>
            </a:r>
            <a:r>
              <a:rPr lang="en-US" altLang="zh-TW" sz="1400" b="1"/>
              <a:t>↑,</a:t>
            </a:r>
            <a:r>
              <a:rPr lang="en-US" altLang="zh-TW" sz="1600"/>
              <a:t> </a:t>
            </a:r>
            <a:r>
              <a:rPr lang="en-US" altLang="zh-TW"/>
              <a:t>PTH</a:t>
            </a:r>
            <a:r>
              <a:rPr lang="en-US" altLang="zh-TW" b="1"/>
              <a:t>↓</a:t>
            </a:r>
            <a:r>
              <a:rPr lang="en-US" altLang="zh-TW" sz="1600"/>
              <a:t>  </a:t>
            </a:r>
          </a:p>
          <a:p>
            <a:endParaRPr lang="en-US" altLang="zh-TW" sz="1600"/>
          </a:p>
          <a:p>
            <a:endParaRPr lang="en-US" altLang="zh-TW" sz="1600"/>
          </a:p>
          <a:p>
            <a:endParaRPr lang="en-US" altLang="zh-TW" sz="1600"/>
          </a:p>
          <a:p>
            <a:r>
              <a:rPr lang="en-US" altLang="zh-TW" sz="1600"/>
              <a:t>   </a:t>
            </a:r>
            <a:r>
              <a:rPr lang="en-US" altLang="zh-TW" b="1"/>
              <a:t>Granulomatous</a:t>
            </a:r>
            <a:r>
              <a:rPr lang="en-US" altLang="zh-TW" sz="1000" b="1"/>
              <a:t>(sarcoidosis, tuberculosis, Hodgkin's lymphoma)</a:t>
            </a:r>
            <a:r>
              <a:rPr lang="en-US" altLang="zh-TW" sz="1400"/>
              <a:t> </a:t>
            </a:r>
            <a:r>
              <a:rPr lang="en-US" altLang="zh-TW" sz="1400" b="1"/>
              <a:t>: </a:t>
            </a:r>
            <a:r>
              <a:rPr lang="en-US" altLang="zh-TW"/>
              <a:t>calcitriol (</a:t>
            </a:r>
            <a:r>
              <a:rPr lang="en-US" altLang="zh-TW" sz="1000"/>
              <a:t>1,25-OH vitamin D3 ) </a:t>
            </a:r>
            <a:r>
              <a:rPr lang="en-US" altLang="zh-TW" sz="1000" b="1"/>
              <a:t>↑, </a:t>
            </a:r>
            <a:r>
              <a:rPr lang="en-US" altLang="zh-TW"/>
              <a:t>PTH</a:t>
            </a:r>
            <a:r>
              <a:rPr lang="en-US" altLang="zh-TW" b="1"/>
              <a:t>↓</a:t>
            </a:r>
            <a:r>
              <a:rPr lang="en-US" altLang="zh-TW" sz="1600"/>
              <a:t> </a:t>
            </a:r>
            <a:endParaRPr lang="en-US" altLang="zh-TW" sz="1000" b="1"/>
          </a:p>
          <a:p>
            <a:endParaRPr lang="en-US" altLang="zh-TW" b="1"/>
          </a:p>
          <a:p>
            <a:endParaRPr lang="en-US" altLang="zh-TW" sz="1000"/>
          </a:p>
          <a:p>
            <a:r>
              <a:rPr lang="en-US" altLang="zh-TW" b="1"/>
              <a:t>Familial hypocalciuric hypercalcemia</a:t>
            </a:r>
            <a:r>
              <a:rPr lang="en-US" altLang="zh-TW"/>
              <a:t> : </a:t>
            </a:r>
          </a:p>
          <a:p>
            <a:r>
              <a:rPr lang="en-US" altLang="zh-TW"/>
              <a:t>        24-hour urinary  calcium</a:t>
            </a:r>
            <a:r>
              <a:rPr lang="en-US" altLang="zh-TW" sz="1400"/>
              <a:t> </a:t>
            </a:r>
            <a:r>
              <a:rPr lang="en-US" altLang="zh-TW" sz="1000" b="1"/>
              <a:t>↓, </a:t>
            </a:r>
            <a:r>
              <a:rPr lang="en-US" altLang="zh-TW"/>
              <a:t>PTH </a:t>
            </a:r>
            <a:r>
              <a:rPr lang="en-US" altLang="zh-TW" sz="1000" b="1"/>
              <a:t>↑</a:t>
            </a:r>
            <a:r>
              <a:rPr lang="en-US" altLang="zh-TW" sz="1400"/>
              <a:t> </a:t>
            </a:r>
          </a:p>
          <a:p>
            <a:endParaRPr lang="en-US" altLang="zh-TW"/>
          </a:p>
          <a:p>
            <a:endParaRPr lang="en-US" altLang="zh-TW" sz="1400"/>
          </a:p>
          <a:p>
            <a:endParaRPr lang="en-US" altLang="zh-TW" sz="1600"/>
          </a:p>
          <a:p>
            <a:endParaRPr lang="en-US" altLang="zh-TW" sz="1600"/>
          </a:p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06/03/1440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06/03/1440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06/03/1440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06/03/1440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06/03/1440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06/03/1440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06/03/1440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06/03/1440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06/03/1440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06/03/1440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06/03/1440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06/03/1440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7544" y="2276872"/>
            <a:ext cx="8229600" cy="1143000"/>
          </a:xfrm>
        </p:spPr>
        <p:txBody>
          <a:bodyPr>
            <a:noAutofit/>
          </a:bodyPr>
          <a:lstStyle/>
          <a:p>
            <a:r>
              <a:rPr lang="en-US" sz="7200" b="1" dirty="0" err="1" smtClean="0">
                <a:solidFill>
                  <a:srgbClr val="002060"/>
                </a:solidFill>
                <a:latin typeface="Franklin Gothic Demi" pitchFamily="34" charset="0"/>
              </a:rPr>
              <a:t>Hypercalcemia</a:t>
            </a:r>
            <a:r>
              <a:rPr lang="en-US" sz="7200" b="1" dirty="0" smtClean="0">
                <a:solidFill>
                  <a:srgbClr val="002060"/>
                </a:solidFill>
                <a:latin typeface="Franklin Gothic Demi" pitchFamily="34" charset="0"/>
              </a:rPr>
              <a:t/>
            </a:r>
            <a:br>
              <a:rPr lang="en-US" sz="7200" b="1" dirty="0" smtClean="0">
                <a:solidFill>
                  <a:srgbClr val="002060"/>
                </a:solidFill>
                <a:latin typeface="Franklin Gothic Demi" pitchFamily="34" charset="0"/>
              </a:rPr>
            </a:br>
            <a:endParaRPr lang="en-US" sz="7200" b="1" dirty="0">
              <a:solidFill>
                <a:srgbClr val="002060"/>
              </a:solidFill>
              <a:latin typeface="Franklin Gothic Demi" pitchFamily="34" charset="0"/>
            </a:endParaRP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475656" y="306896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solidFill>
                  <a:schemeClr val="accent4">
                    <a:lumMod val="50000"/>
                  </a:schemeClr>
                </a:solidFill>
                <a:latin typeface="Franklin Gothic Demi" pitchFamily="34" charset="0"/>
              </a:rPr>
              <a:t>Done By :- Salam Yaseen</a:t>
            </a:r>
            <a:br>
              <a:rPr lang="en-US" sz="2800" b="1" dirty="0" smtClean="0">
                <a:solidFill>
                  <a:schemeClr val="accent4">
                    <a:lumMod val="50000"/>
                  </a:schemeClr>
                </a:solidFill>
                <a:latin typeface="Franklin Gothic Demi" pitchFamily="34" charset="0"/>
              </a:rPr>
            </a:br>
            <a:endParaRPr lang="en-US" sz="2800" b="1" dirty="0">
              <a:solidFill>
                <a:schemeClr val="accent4">
                  <a:lumMod val="50000"/>
                </a:schemeClr>
              </a:solidFill>
              <a:latin typeface="Franklin Gothic Dem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54697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/>
              <a:t>Causes of </a:t>
            </a:r>
            <a:r>
              <a:rPr lang="en-US" altLang="zh-TW" b="1" dirty="0" err="1" smtClean="0"/>
              <a:t>Hypercalcemia</a:t>
            </a:r>
            <a:endParaRPr lang="en-US" altLang="zh-TW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09600" indent="-609600" algn="l" rtl="0"/>
            <a:r>
              <a:rPr lang="en-US" altLang="zh-TW" sz="2800" b="1" dirty="0"/>
              <a:t> ENDOCRINOPATHIES </a:t>
            </a:r>
          </a:p>
          <a:p>
            <a:pPr marL="609600" indent="-609600" algn="l" rtl="0"/>
            <a:r>
              <a:rPr lang="en-US" altLang="zh-TW" sz="2800" dirty="0"/>
              <a:t>Hyperparathyroidism : most common  </a:t>
            </a:r>
          </a:p>
          <a:p>
            <a:pPr marL="609600" indent="-609600" algn="l" rtl="0"/>
            <a:r>
              <a:rPr lang="en-US" altLang="zh-TW" sz="2800" dirty="0"/>
              <a:t>PAGET DISESE OF THE BONE   </a:t>
            </a:r>
          </a:p>
          <a:p>
            <a:pPr marL="609600" indent="-609600" algn="l" rtl="0"/>
            <a:r>
              <a:rPr lang="en-US" altLang="zh-TW" sz="2800" dirty="0"/>
              <a:t>RENAL FALIURE </a:t>
            </a:r>
          </a:p>
          <a:p>
            <a:pPr marL="609600" indent="-609600" algn="l" rtl="0"/>
            <a:endParaRPr lang="en-US" altLang="zh-TW" sz="2800" dirty="0"/>
          </a:p>
          <a:p>
            <a:pPr marL="609600" indent="-609600" algn="l" rtl="0"/>
            <a:r>
              <a:rPr lang="en-US" altLang="zh-TW" sz="2800" b="1" dirty="0"/>
              <a:t>Malignancy</a:t>
            </a:r>
            <a:r>
              <a:rPr lang="en-US" altLang="zh-TW" sz="2800" dirty="0"/>
              <a:t> : second most common , (</a:t>
            </a:r>
            <a:r>
              <a:rPr lang="en-US" altLang="zh-TW" sz="2400" dirty="0"/>
              <a:t>severe </a:t>
            </a:r>
            <a:r>
              <a:rPr lang="en-US" altLang="zh-TW" sz="2400" dirty="0" err="1"/>
              <a:t>hypercalcemia</a:t>
            </a:r>
            <a:r>
              <a:rPr lang="en-US" altLang="zh-TW" sz="2400" dirty="0"/>
              <a:t> and </a:t>
            </a:r>
            <a:r>
              <a:rPr lang="en-US" altLang="zh-TW" sz="2400" dirty="0" err="1"/>
              <a:t>hypercalcemic</a:t>
            </a:r>
            <a:r>
              <a:rPr lang="en-US" altLang="zh-TW" sz="2400" dirty="0"/>
              <a:t> crises</a:t>
            </a:r>
            <a:r>
              <a:rPr lang="en-US" altLang="zh-TW" sz="2400" dirty="0"/>
              <a:t>)) </a:t>
            </a:r>
            <a:endParaRPr lang="en-US" altLang="zh-TW" sz="2400" dirty="0" smtClean="0"/>
          </a:p>
          <a:p>
            <a:pPr marL="609600" indent="-609600" algn="l" rtl="0"/>
            <a:r>
              <a:rPr lang="en-US" altLang="zh-TW" sz="2400" dirty="0" smtClean="0"/>
              <a:t>primary </a:t>
            </a:r>
            <a:r>
              <a:rPr lang="en-US" altLang="zh-TW" sz="2400" dirty="0"/>
              <a:t>hyperparathyroidism is usually secondary to a parathyroid adenoma (85%), parathyroid hyperplasia (15%) and rarely due to a parathyroid carcinoma (&lt; 1%) </a:t>
            </a:r>
            <a:endParaRPr lang="en-US" altLang="zh-TW" sz="2400" dirty="0"/>
          </a:p>
          <a:p>
            <a:pPr marL="609600" indent="-609600" algn="l" rtl="0">
              <a:buFont typeface="Wingdings" pitchFamily="2" charset="2"/>
              <a:buNone/>
            </a:pPr>
            <a:r>
              <a:rPr lang="en-US" altLang="zh-TW" sz="2800" dirty="0"/>
              <a:t>      </a:t>
            </a:r>
            <a:r>
              <a:rPr lang="en-US" altLang="zh-TW" sz="2400" dirty="0"/>
              <a:t>squamous carcinoma of the lung</a:t>
            </a:r>
            <a:r>
              <a:rPr lang="zh-TW" altLang="en-US" sz="2400" dirty="0"/>
              <a:t>、 </a:t>
            </a:r>
            <a:r>
              <a:rPr lang="en-US" altLang="zh-TW" sz="2400" dirty="0"/>
              <a:t>breast cancer</a:t>
            </a:r>
            <a:r>
              <a:rPr lang="zh-TW" altLang="en-US" sz="2400" dirty="0"/>
              <a:t>、 </a:t>
            </a:r>
            <a:r>
              <a:rPr lang="en-US" altLang="zh-TW" sz="2400" dirty="0"/>
              <a:t>renal cell cancer ,head and neck squamous cancer</a:t>
            </a:r>
            <a:r>
              <a:rPr lang="zh-TW" altLang="en-US" sz="2400" dirty="0"/>
              <a:t>、 </a:t>
            </a:r>
            <a:r>
              <a:rPr lang="en-US" altLang="zh-TW" sz="2400" dirty="0"/>
              <a:t>multiple myeloma </a:t>
            </a:r>
            <a:r>
              <a:rPr lang="en-US" altLang="zh-TW" sz="2400" dirty="0" smtClean="0"/>
              <a:t>, and </a:t>
            </a:r>
            <a:r>
              <a:rPr lang="en-US" altLang="zh-TW" sz="2400" dirty="0" err="1"/>
              <a:t>lymphomatous</a:t>
            </a:r>
            <a:r>
              <a:rPr lang="en-US" altLang="zh-TW" sz="2400" dirty="0"/>
              <a:t> malignancies</a:t>
            </a:r>
          </a:p>
          <a:p>
            <a:pPr marL="609600" indent="-609600" algn="l" rtl="0"/>
            <a:endParaRPr lang="en-US" altLang="zh-TW" sz="2400" dirty="0"/>
          </a:p>
        </p:txBody>
      </p:sp>
    </p:spTree>
    <p:extLst>
      <p:ext uri="{BB962C8B-B14F-4D97-AF65-F5344CB8AC3E}">
        <p14:creationId xmlns:p14="http://schemas.microsoft.com/office/powerpoint/2010/main" val="3074130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Differential Diagnosis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algn="l" rtl="0">
              <a:lnSpc>
                <a:spcPct val="90000"/>
              </a:lnSpc>
            </a:pPr>
            <a:r>
              <a:rPr lang="en-US" altLang="zh-TW" sz="2800" b="1" dirty="0"/>
              <a:t>Granulomatous disease </a:t>
            </a:r>
            <a:r>
              <a:rPr lang="en-US" altLang="zh-TW" sz="2800" b="1" dirty="0" smtClean="0"/>
              <a:t>: act as lymphoma</a:t>
            </a:r>
            <a:endParaRPr lang="en-US" altLang="zh-TW" sz="2800" b="1" dirty="0"/>
          </a:p>
          <a:p>
            <a:pPr marL="0" indent="0" algn="l" rtl="0">
              <a:lnSpc>
                <a:spcPct val="90000"/>
              </a:lnSpc>
              <a:buNone/>
            </a:pPr>
            <a:r>
              <a:rPr lang="en-US" altLang="zh-TW" sz="2400" dirty="0"/>
              <a:t>      </a:t>
            </a:r>
            <a:r>
              <a:rPr lang="en-US" altLang="zh-TW" sz="2400" dirty="0" err="1"/>
              <a:t>sarcoidosis</a:t>
            </a:r>
            <a:r>
              <a:rPr lang="zh-TW" altLang="en-US" sz="2400" dirty="0"/>
              <a:t>、</a:t>
            </a:r>
            <a:r>
              <a:rPr lang="en-US" altLang="zh-TW" sz="2400" dirty="0"/>
              <a:t>tuberculosis</a:t>
            </a:r>
          </a:p>
          <a:p>
            <a:pPr marL="609600" indent="-609600" algn="l" rtl="0">
              <a:lnSpc>
                <a:spcPct val="90000"/>
              </a:lnSpc>
            </a:pPr>
            <a:endParaRPr lang="en-US" altLang="zh-TW" sz="2800" b="1" dirty="0" smtClean="0"/>
          </a:p>
          <a:p>
            <a:pPr marL="609600" indent="-609600" algn="l" rtl="0">
              <a:lnSpc>
                <a:spcPct val="90000"/>
              </a:lnSpc>
            </a:pPr>
            <a:r>
              <a:rPr lang="en-US" altLang="zh-TW" sz="2800" b="1" dirty="0" smtClean="0"/>
              <a:t>Drugs </a:t>
            </a:r>
            <a:r>
              <a:rPr lang="en-US" altLang="zh-TW" sz="2800" b="1" dirty="0"/>
              <a:t>and </a:t>
            </a:r>
            <a:r>
              <a:rPr lang="en-US" altLang="zh-TW" sz="2800" b="1" dirty="0" smtClean="0"/>
              <a:t>Vitamins  </a:t>
            </a:r>
            <a:r>
              <a:rPr lang="en-US" altLang="zh-TW" sz="2800" b="1" dirty="0"/>
              <a:t>:</a:t>
            </a:r>
            <a:r>
              <a:rPr lang="en-US" altLang="zh-TW" sz="2800" dirty="0"/>
              <a:t> </a:t>
            </a:r>
          </a:p>
          <a:p>
            <a:pPr marL="609600" indent="-609600" algn="l" rtl="0"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z="2800" dirty="0"/>
              <a:t>      </a:t>
            </a:r>
            <a:r>
              <a:rPr lang="en-US" altLang="zh-TW" sz="2400" dirty="0"/>
              <a:t>lithium</a:t>
            </a:r>
            <a:r>
              <a:rPr lang="zh-TW" altLang="en-US" sz="2400" dirty="0"/>
              <a:t>、</a:t>
            </a:r>
            <a:r>
              <a:rPr lang="en-US" altLang="zh-TW" sz="2400" dirty="0"/>
              <a:t>thiazide diuretics , vitamin A </a:t>
            </a:r>
            <a:r>
              <a:rPr lang="en-US" altLang="zh-TW" sz="2400" dirty="0" smtClean="0"/>
              <a:t>and </a:t>
            </a:r>
            <a:r>
              <a:rPr lang="en-US" altLang="zh-TW" sz="2400" dirty="0" smtClean="0"/>
              <a:t>Vitamin </a:t>
            </a:r>
            <a:r>
              <a:rPr lang="en-US" altLang="zh-TW" sz="2400" dirty="0"/>
              <a:t>D</a:t>
            </a:r>
            <a:endParaRPr lang="en-US" altLang="zh-TW" sz="2400" dirty="0"/>
          </a:p>
          <a:p>
            <a:pPr marL="609600" indent="-609600" algn="l" rtl="0">
              <a:lnSpc>
                <a:spcPct val="90000"/>
              </a:lnSpc>
              <a:buFont typeface="Wingdings" pitchFamily="2" charset="2"/>
              <a:buNone/>
            </a:pPr>
            <a:endParaRPr lang="en-US" altLang="zh-TW" sz="2400" dirty="0"/>
          </a:p>
          <a:p>
            <a:pPr algn="l" rtl="0">
              <a:lnSpc>
                <a:spcPct val="90000"/>
              </a:lnSpc>
            </a:pPr>
            <a:r>
              <a:rPr lang="en-US" altLang="zh-TW" sz="2800" b="1" dirty="0"/>
              <a:t>     </a:t>
            </a:r>
            <a:r>
              <a:rPr lang="en-US" altLang="zh-TW" sz="2800" b="1" dirty="0" smtClean="0"/>
              <a:t>Genetic causes</a:t>
            </a:r>
          </a:p>
          <a:p>
            <a:pPr marL="0" indent="0" algn="l" rtl="0">
              <a:lnSpc>
                <a:spcPct val="90000"/>
              </a:lnSpc>
              <a:buNone/>
            </a:pPr>
            <a:r>
              <a:rPr lang="en-US" altLang="zh-TW" sz="2400" dirty="0" smtClean="0"/>
              <a:t> Benign</a:t>
            </a:r>
            <a:r>
              <a:rPr lang="en-US" altLang="zh-TW" dirty="0" smtClean="0"/>
              <a:t> </a:t>
            </a:r>
            <a:r>
              <a:rPr lang="en-US" altLang="zh-TW" sz="2400" dirty="0"/>
              <a:t>Familial </a:t>
            </a:r>
            <a:r>
              <a:rPr lang="en-US" altLang="zh-TW" sz="2400" dirty="0" err="1"/>
              <a:t>hypocalciuric</a:t>
            </a:r>
            <a:r>
              <a:rPr lang="en-US" altLang="zh-TW" sz="2400" dirty="0"/>
              <a:t> </a:t>
            </a:r>
            <a:r>
              <a:rPr lang="en-US" altLang="zh-TW" sz="2400" dirty="0" smtClean="0"/>
              <a:t> </a:t>
            </a:r>
            <a:r>
              <a:rPr lang="en-US" altLang="zh-TW" sz="2400" dirty="0" err="1" smtClean="0"/>
              <a:t>hypercalcemia</a:t>
            </a:r>
            <a:r>
              <a:rPr lang="en-US" altLang="zh-TW" sz="2400" dirty="0" smtClean="0"/>
              <a:t>(FHH)</a:t>
            </a:r>
            <a:endParaRPr lang="en-US" altLang="zh-TW" sz="2400" dirty="0"/>
          </a:p>
          <a:p>
            <a:pPr marL="609600" indent="-609600" algn="l" rtl="0">
              <a:lnSpc>
                <a:spcPct val="90000"/>
              </a:lnSpc>
              <a:buFont typeface="Wingdings" pitchFamily="2" charset="2"/>
              <a:buNone/>
            </a:pPr>
            <a:endParaRPr lang="en-US" altLang="zh-TW" sz="2400" dirty="0"/>
          </a:p>
          <a:p>
            <a:pPr marL="609600" indent="-609600" algn="l" rtl="0">
              <a:lnSpc>
                <a:spcPct val="90000"/>
              </a:lnSpc>
              <a:buFont typeface="Wingdings" pitchFamily="2" charset="2"/>
              <a:buNone/>
            </a:pPr>
            <a:endParaRPr lang="en-US" altLang="zh-TW" sz="2400" dirty="0"/>
          </a:p>
        </p:txBody>
      </p:sp>
    </p:spTree>
    <p:extLst>
      <p:ext uri="{BB962C8B-B14F-4D97-AF65-F5344CB8AC3E}">
        <p14:creationId xmlns:p14="http://schemas.microsoft.com/office/powerpoint/2010/main" val="3548834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8" name="Picture 4" descr="Figure 2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7544" y="395837"/>
            <a:ext cx="8351837" cy="628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710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Treatment</a:t>
            </a:r>
            <a:r>
              <a:rPr lang="en-US" altLang="zh-TW"/>
              <a:t> 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>
              <a:lnSpc>
                <a:spcPct val="80000"/>
              </a:lnSpc>
            </a:pPr>
            <a:r>
              <a:rPr lang="en-US" altLang="zh-TW" sz="2000" b="1" u="sng" dirty="0"/>
              <a:t>Saline/fluid hydration :</a:t>
            </a:r>
            <a:endParaRPr lang="en-US" altLang="zh-TW" sz="2000" dirty="0"/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altLang="zh-TW" sz="2400" dirty="0"/>
              <a:t>    </a:t>
            </a:r>
            <a:r>
              <a:rPr lang="en-US" altLang="zh-TW" sz="1800" dirty="0"/>
              <a:t>--</a:t>
            </a:r>
            <a:r>
              <a:rPr lang="en-US" altLang="zh-TW" sz="1800" b="1" dirty="0"/>
              <a:t>increases renal calcium excretion</a:t>
            </a:r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altLang="zh-TW" sz="1800" dirty="0"/>
              <a:t>     ---2 to 4 L IV daily for 1 to 3 </a:t>
            </a:r>
            <a:r>
              <a:rPr lang="en-US" altLang="zh-TW" sz="1800" dirty="0" smtClean="0"/>
              <a:t>days to treat volume depletion</a:t>
            </a:r>
            <a:endParaRPr lang="en-US" altLang="zh-TW" sz="1800" dirty="0"/>
          </a:p>
          <a:p>
            <a:pPr algn="l" rtl="0">
              <a:lnSpc>
                <a:spcPct val="80000"/>
              </a:lnSpc>
            </a:pPr>
            <a:r>
              <a:rPr lang="en-US" altLang="zh-TW" sz="2000" b="1" u="sng" dirty="0"/>
              <a:t>Calcitonin : </a:t>
            </a:r>
          </a:p>
          <a:p>
            <a:pPr algn="l" rtl="0">
              <a:lnSpc>
                <a:spcPct val="80000"/>
              </a:lnSpc>
            </a:pPr>
            <a:r>
              <a:rPr lang="en-US" altLang="zh-TW" sz="2000" b="1" dirty="0"/>
              <a:t>    ----inhibition bone </a:t>
            </a:r>
            <a:r>
              <a:rPr lang="en-US" altLang="zh-TW" sz="2000" b="1" dirty="0" err="1"/>
              <a:t>resorption</a:t>
            </a:r>
            <a:r>
              <a:rPr lang="en-US" altLang="zh-TW" sz="2000" b="1" dirty="0"/>
              <a:t> and increases renal    calcium excretion</a:t>
            </a:r>
          </a:p>
          <a:p>
            <a:pPr algn="l" rtl="0">
              <a:lnSpc>
                <a:spcPct val="80000"/>
              </a:lnSpc>
            </a:pPr>
            <a:r>
              <a:rPr lang="en-US" altLang="zh-TW" sz="2000" dirty="0"/>
              <a:t>     ----IM/SC calcitonin 100 U 3 times daily for first 24–48 hours in</a:t>
            </a:r>
          </a:p>
          <a:p>
            <a:pPr algn="l" rtl="0">
              <a:lnSpc>
                <a:spcPct val="80000"/>
              </a:lnSpc>
            </a:pPr>
            <a:r>
              <a:rPr lang="en-US" altLang="zh-TW" sz="2000" dirty="0"/>
              <a:t>life-threatening </a:t>
            </a:r>
            <a:r>
              <a:rPr lang="en-US" altLang="zh-TW" sz="2000" dirty="0" err="1"/>
              <a:t>hypercalcaemia</a:t>
            </a:r>
            <a:endParaRPr lang="en-US" altLang="zh-TW" sz="2000" dirty="0"/>
          </a:p>
          <a:p>
            <a:pPr algn="l" rtl="0">
              <a:lnSpc>
                <a:spcPct val="80000"/>
              </a:lnSpc>
            </a:pPr>
            <a:endParaRPr lang="en-US" altLang="zh-TW" sz="2000" b="1" dirty="0" smtClean="0"/>
          </a:p>
          <a:p>
            <a:pPr algn="l" rtl="0">
              <a:lnSpc>
                <a:spcPct val="80000"/>
              </a:lnSpc>
            </a:pPr>
            <a:r>
              <a:rPr lang="en-US" altLang="zh-TW" sz="2000" b="1" u="sng" dirty="0" err="1" smtClean="0"/>
              <a:t>Biphosphonates</a:t>
            </a:r>
            <a:r>
              <a:rPr lang="en-US" altLang="zh-TW" sz="2000" b="1" u="sng" dirty="0" smtClean="0"/>
              <a:t> </a:t>
            </a:r>
            <a:r>
              <a:rPr lang="en-US" altLang="zh-TW" sz="2000" b="1" u="sng" dirty="0"/>
              <a:t>:</a:t>
            </a:r>
            <a:r>
              <a:rPr lang="en-US" altLang="zh-TW" sz="2000" dirty="0"/>
              <a:t> </a:t>
            </a:r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altLang="zh-TW" sz="2400" dirty="0"/>
              <a:t>    </a:t>
            </a:r>
            <a:r>
              <a:rPr lang="en-US" altLang="zh-TW" sz="1800" b="1" dirty="0"/>
              <a:t>---inhibition bone </a:t>
            </a:r>
            <a:r>
              <a:rPr lang="en-US" altLang="zh-TW" sz="1800" b="1" dirty="0" err="1"/>
              <a:t>resorption</a:t>
            </a:r>
            <a:endParaRPr lang="en-US" altLang="zh-TW" sz="1800" b="1" dirty="0"/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altLang="zh-TW" sz="1800" dirty="0"/>
              <a:t>     </a:t>
            </a:r>
            <a:r>
              <a:rPr lang="en-US" altLang="zh-TW" sz="1800" b="1" dirty="0"/>
              <a:t>---</a:t>
            </a:r>
            <a:r>
              <a:rPr lang="en-US" altLang="zh-TW" sz="1800" dirty="0" err="1"/>
              <a:t>Pamidronate</a:t>
            </a:r>
            <a:r>
              <a:rPr lang="en-US" altLang="zh-TW" sz="1800" dirty="0"/>
              <a:t> (</a:t>
            </a:r>
            <a:r>
              <a:rPr lang="en-US" altLang="zh-TW" sz="1800" dirty="0" err="1"/>
              <a:t>Aredia</a:t>
            </a:r>
            <a:r>
              <a:rPr lang="en-US" altLang="zh-TW" sz="1800" dirty="0"/>
              <a:t>), 60 to 90 mg IV</a:t>
            </a:r>
            <a:r>
              <a:rPr lang="en-US" altLang="zh-TW" sz="2400" dirty="0"/>
              <a:t> </a:t>
            </a:r>
            <a:r>
              <a:rPr lang="en-US" altLang="zh-TW" sz="1800" dirty="0"/>
              <a:t>over 4 </a:t>
            </a:r>
            <a:r>
              <a:rPr lang="en-US" altLang="zh-TW" sz="1800" dirty="0" smtClean="0"/>
              <a:t>hours or </a:t>
            </a:r>
            <a:r>
              <a:rPr lang="en-US" altLang="zh-TW" sz="1800" dirty="0" err="1"/>
              <a:t>Zoledronic</a:t>
            </a:r>
            <a:r>
              <a:rPr lang="en-US" altLang="zh-TW" sz="1800" dirty="0"/>
              <a:t> acid 4 mg IV</a:t>
            </a:r>
            <a:endParaRPr lang="en-US" altLang="zh-TW" sz="1800" dirty="0"/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altLang="zh-TW" sz="1800" dirty="0" smtClean="0"/>
              <a:t>    </a:t>
            </a:r>
            <a:endParaRPr lang="en-US" altLang="zh-TW" sz="1800" dirty="0"/>
          </a:p>
        </p:txBody>
      </p:sp>
    </p:spTree>
    <p:extLst>
      <p:ext uri="{BB962C8B-B14F-4D97-AF65-F5344CB8AC3E}">
        <p14:creationId xmlns:p14="http://schemas.microsoft.com/office/powerpoint/2010/main" val="1951420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Treatment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l" rtl="0"/>
            <a:endParaRPr lang="en-US" altLang="zh-TW" sz="2400" dirty="0"/>
          </a:p>
          <a:p>
            <a:pPr algn="l" rtl="0"/>
            <a:r>
              <a:rPr lang="en-US" altLang="zh-TW" sz="2800" b="1" u="sng" dirty="0"/>
              <a:t>Glucocorticoids</a:t>
            </a:r>
            <a:r>
              <a:rPr lang="en-US" altLang="zh-TW" b="1" dirty="0"/>
              <a:t> :</a:t>
            </a:r>
            <a:r>
              <a:rPr lang="en-US" altLang="zh-TW" dirty="0"/>
              <a:t> </a:t>
            </a:r>
          </a:p>
          <a:p>
            <a:pPr algn="l" rtl="0">
              <a:buFont typeface="Wingdings" pitchFamily="2" charset="2"/>
              <a:buNone/>
            </a:pPr>
            <a:r>
              <a:rPr lang="en-US" altLang="zh-TW" dirty="0"/>
              <a:t>    </a:t>
            </a:r>
            <a:r>
              <a:rPr lang="en-US" altLang="zh-TW" sz="2400" dirty="0"/>
              <a:t>----</a:t>
            </a:r>
            <a:r>
              <a:rPr lang="en-US" altLang="zh-TW" sz="2400" b="1" dirty="0"/>
              <a:t>Inhibits vitamin D </a:t>
            </a:r>
            <a:r>
              <a:rPr lang="en-US" altLang="zh-TW" sz="2400" b="1" dirty="0" smtClean="0"/>
              <a:t>conversion to </a:t>
            </a:r>
            <a:r>
              <a:rPr lang="en-US" altLang="zh-TW" sz="2400" b="1" dirty="0" err="1"/>
              <a:t>calcitriol</a:t>
            </a:r>
            <a:endParaRPr lang="en-US" altLang="zh-TW" sz="2400" b="1" dirty="0"/>
          </a:p>
          <a:p>
            <a:pPr algn="l" rtl="0">
              <a:buFont typeface="Wingdings" pitchFamily="2" charset="2"/>
              <a:buNone/>
            </a:pPr>
            <a:r>
              <a:rPr lang="en-US" altLang="zh-TW" sz="2400" b="1" dirty="0"/>
              <a:t>   </a:t>
            </a:r>
            <a:r>
              <a:rPr lang="en-US" altLang="zh-TW" sz="2400" dirty="0">
                <a:latin typeface="Arial"/>
              </a:rPr>
              <a:t> </a:t>
            </a:r>
            <a:r>
              <a:rPr lang="en-US" altLang="zh-TW" sz="2400" dirty="0"/>
              <a:t>-----Hydrocortisone, 200 mg IV daily for 3 days</a:t>
            </a:r>
          </a:p>
          <a:p>
            <a:pPr algn="l" rtl="0"/>
            <a:r>
              <a:rPr lang="en-US" altLang="zh-TW" sz="2800" b="1" u="sng" dirty="0"/>
              <a:t>Hemodialysis</a:t>
            </a:r>
            <a:r>
              <a:rPr lang="en-US" altLang="zh-TW" b="1" u="sng" dirty="0"/>
              <a:t> :</a:t>
            </a:r>
          </a:p>
          <a:p>
            <a:pPr algn="l" rtl="0">
              <a:buFont typeface="Wingdings" pitchFamily="2" charset="2"/>
              <a:buNone/>
            </a:pPr>
            <a:r>
              <a:rPr lang="en-US" altLang="zh-TW" b="1" dirty="0"/>
              <a:t>   </a:t>
            </a:r>
            <a:r>
              <a:rPr lang="en-US" altLang="zh-TW" sz="2400" b="1" dirty="0"/>
              <a:t>---used in patients with renal failure</a:t>
            </a:r>
            <a:r>
              <a:rPr lang="en-US" altLang="zh-TW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88382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2132856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sz="9600" b="1" dirty="0" smtClean="0">
                <a:solidFill>
                  <a:srgbClr val="002060"/>
                </a:solidFill>
                <a:latin typeface="Franklin Gothic Demi" pitchFamily="34" charset="0"/>
                <a:ea typeface="+mj-ea"/>
                <a:cs typeface="+mj-cs"/>
              </a:rPr>
              <a:t>Thank you</a:t>
            </a:r>
          </a:p>
          <a:p>
            <a:pPr marL="0" indent="0" algn="ctr">
              <a:buNone/>
            </a:pPr>
            <a:endParaRPr lang="en-US" sz="7200" b="1" dirty="0">
              <a:solidFill>
                <a:srgbClr val="002060"/>
              </a:solidFill>
              <a:latin typeface="Franklin Gothic Demi" pitchFamily="34" charset="0"/>
              <a:ea typeface="+mj-ea"/>
              <a:cs typeface="+mj-cs"/>
            </a:endParaRP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562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Definition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altLang="zh-TW" sz="2800" dirty="0"/>
              <a:t>Normal serum calcium levels are </a:t>
            </a:r>
            <a:r>
              <a:rPr lang="en-US" altLang="zh-TW" sz="2800" b="1" dirty="0"/>
              <a:t>8 to 10</a:t>
            </a:r>
            <a:r>
              <a:rPr lang="en-US" altLang="zh-TW" sz="2800" dirty="0"/>
              <a:t> mg/</a:t>
            </a:r>
            <a:r>
              <a:rPr lang="en-US" altLang="zh-TW" sz="2800" dirty="0" err="1"/>
              <a:t>dL</a:t>
            </a:r>
            <a:r>
              <a:rPr lang="en-US" altLang="zh-TW" sz="2800" dirty="0"/>
              <a:t> (</a:t>
            </a:r>
            <a:r>
              <a:rPr lang="en-US" altLang="zh-TW" sz="2800" b="1" dirty="0"/>
              <a:t>2.0 to 2.5</a:t>
            </a:r>
            <a:r>
              <a:rPr lang="en-US" altLang="zh-TW" sz="2800" dirty="0"/>
              <a:t> </a:t>
            </a:r>
            <a:r>
              <a:rPr lang="en-US" altLang="zh-TW" sz="2800" dirty="0" err="1"/>
              <a:t>mmol</a:t>
            </a:r>
            <a:r>
              <a:rPr lang="en-US" altLang="zh-TW" sz="2800" dirty="0"/>
              <a:t>/L) </a:t>
            </a:r>
          </a:p>
          <a:p>
            <a:pPr algn="l" rtl="0"/>
            <a:r>
              <a:rPr lang="en-US" altLang="zh-TW" sz="2800" dirty="0"/>
              <a:t>Normal</a:t>
            </a:r>
            <a:r>
              <a:rPr lang="en-US" altLang="zh-TW" sz="2800" b="1" dirty="0"/>
              <a:t> ionized </a:t>
            </a:r>
            <a:r>
              <a:rPr lang="en-US" altLang="zh-TW" sz="2800" dirty="0"/>
              <a:t>calcium levels are </a:t>
            </a:r>
            <a:r>
              <a:rPr lang="en-US" altLang="zh-TW" sz="2800" b="1" dirty="0"/>
              <a:t>4 to 5.6</a:t>
            </a:r>
            <a:r>
              <a:rPr lang="en-US" altLang="zh-TW" sz="2800" dirty="0"/>
              <a:t> mg /</a:t>
            </a:r>
            <a:r>
              <a:rPr lang="en-US" altLang="zh-TW" sz="2800" dirty="0" err="1"/>
              <a:t>dL</a:t>
            </a:r>
            <a:r>
              <a:rPr lang="en-US" altLang="zh-TW" sz="2800" dirty="0"/>
              <a:t> (</a:t>
            </a:r>
            <a:r>
              <a:rPr lang="en-US" altLang="zh-TW" sz="2800" b="1" dirty="0"/>
              <a:t>1 to 1.4</a:t>
            </a:r>
            <a:r>
              <a:rPr lang="en-US" altLang="zh-TW" sz="2800" dirty="0"/>
              <a:t> </a:t>
            </a:r>
            <a:r>
              <a:rPr lang="en-US" altLang="zh-TW" sz="2800" dirty="0" err="1"/>
              <a:t>mmol</a:t>
            </a:r>
            <a:r>
              <a:rPr lang="en-US" altLang="zh-TW" sz="2800" dirty="0"/>
              <a:t> per L)</a:t>
            </a:r>
            <a:r>
              <a:rPr lang="en-US" altLang="zh-TW" dirty="0"/>
              <a:t> </a:t>
            </a:r>
            <a:endParaRPr lang="en-US" altLang="zh-TW" sz="2800" dirty="0"/>
          </a:p>
          <a:p>
            <a:pPr algn="l" rtl="0"/>
            <a:r>
              <a:rPr lang="en-US" altLang="zh-TW" sz="2800" b="1" dirty="0" err="1"/>
              <a:t>Hypercalcemia</a:t>
            </a:r>
            <a:r>
              <a:rPr lang="en-US" altLang="zh-TW" sz="2800" dirty="0"/>
              <a:t> is defined as total serum calcium &gt; </a:t>
            </a:r>
            <a:r>
              <a:rPr lang="en-US" altLang="zh-TW" sz="2800" b="1" dirty="0"/>
              <a:t>10.5 </a:t>
            </a:r>
            <a:r>
              <a:rPr lang="en-US" altLang="zh-TW" sz="2800" dirty="0"/>
              <a:t>mg/dl(&gt;</a:t>
            </a:r>
            <a:r>
              <a:rPr lang="en-US" altLang="zh-TW" sz="2800" b="1" dirty="0"/>
              <a:t>2.5</a:t>
            </a:r>
            <a:r>
              <a:rPr lang="en-US" altLang="zh-TW" sz="2800" dirty="0"/>
              <a:t> m </a:t>
            </a:r>
            <a:r>
              <a:rPr lang="en-US" altLang="zh-TW" sz="2800" dirty="0" err="1"/>
              <a:t>mol</a:t>
            </a:r>
            <a:r>
              <a:rPr lang="en-US" altLang="zh-TW" sz="2800" dirty="0"/>
              <a:t>/L ) or  </a:t>
            </a:r>
            <a:r>
              <a:rPr lang="en-US" altLang="zh-TW" dirty="0"/>
              <a:t> </a:t>
            </a:r>
            <a:r>
              <a:rPr lang="en-US" altLang="zh-TW" sz="2800" dirty="0"/>
              <a:t>ionized serum calcium &gt; </a:t>
            </a:r>
            <a:r>
              <a:rPr lang="en-US" altLang="zh-TW" sz="2800" b="1" dirty="0"/>
              <a:t>5.6 </a:t>
            </a:r>
            <a:r>
              <a:rPr lang="en-US" altLang="zh-TW" sz="2800" dirty="0"/>
              <a:t>mg/dl ( &gt;</a:t>
            </a:r>
            <a:r>
              <a:rPr lang="en-US" altLang="zh-TW" sz="2800" b="1" dirty="0"/>
              <a:t>1.4 </a:t>
            </a:r>
            <a:r>
              <a:rPr lang="en-US" altLang="zh-TW" sz="2800" dirty="0"/>
              <a:t>m </a:t>
            </a:r>
            <a:r>
              <a:rPr lang="en-US" altLang="zh-TW" sz="2800" dirty="0" err="1"/>
              <a:t>mol</a:t>
            </a:r>
            <a:r>
              <a:rPr lang="en-US" altLang="zh-TW" sz="2800" dirty="0"/>
              <a:t>/L )</a:t>
            </a:r>
          </a:p>
          <a:p>
            <a:pPr algn="l" rtl="0">
              <a:buFont typeface="Wingdings" pitchFamily="2" charset="2"/>
              <a:buNone/>
            </a:pPr>
            <a:endParaRPr lang="en-US" altLang="zh-TW" sz="2800" dirty="0"/>
          </a:p>
        </p:txBody>
      </p:sp>
    </p:spTree>
    <p:extLst>
      <p:ext uri="{BB962C8B-B14F-4D97-AF65-F5344CB8AC3E}">
        <p14:creationId xmlns:p14="http://schemas.microsoft.com/office/powerpoint/2010/main" val="1013692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Definition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altLang="zh-TW" sz="2800" b="1" dirty="0"/>
              <a:t>Severe </a:t>
            </a:r>
            <a:r>
              <a:rPr lang="en-US" altLang="zh-TW" sz="2800" b="1" dirty="0" err="1"/>
              <a:t>hypercalemia</a:t>
            </a:r>
            <a:r>
              <a:rPr lang="en-US" altLang="zh-TW" sz="2800" b="1" dirty="0"/>
              <a:t> </a:t>
            </a:r>
            <a:r>
              <a:rPr lang="en-US" altLang="zh-TW" sz="2800" dirty="0"/>
              <a:t>is defined as total serum calcium</a:t>
            </a:r>
            <a:r>
              <a:rPr lang="en-US" altLang="zh-TW" sz="2800" b="1" dirty="0"/>
              <a:t> &gt; 14 mg/dl (&gt; 3.5 </a:t>
            </a:r>
            <a:r>
              <a:rPr lang="en-US" altLang="zh-TW" sz="2800" b="1" dirty="0" err="1"/>
              <a:t>mmol</a:t>
            </a:r>
            <a:r>
              <a:rPr lang="en-US" altLang="zh-TW" sz="2800" b="1" dirty="0"/>
              <a:t>/L)</a:t>
            </a:r>
          </a:p>
          <a:p>
            <a:pPr algn="l" rtl="0"/>
            <a:r>
              <a:rPr kumimoji="0" lang="en-US" altLang="zh-TW" sz="2800" b="1" dirty="0" err="1"/>
              <a:t>Hy</a:t>
            </a:r>
            <a:r>
              <a:rPr lang="en-US" altLang="zh-TW" sz="2800" b="1" dirty="0" err="1"/>
              <a:t>percalcemic</a:t>
            </a:r>
            <a:r>
              <a:rPr lang="en-US" altLang="zh-TW" sz="2800" b="1" dirty="0"/>
              <a:t> crises</a:t>
            </a:r>
            <a:r>
              <a:rPr lang="en-US" altLang="zh-TW" sz="2800" dirty="0"/>
              <a:t> is present when severe </a:t>
            </a:r>
            <a:r>
              <a:rPr lang="en-US" altLang="zh-TW" sz="2800" b="1" dirty="0"/>
              <a:t>neurological symptoms</a:t>
            </a:r>
            <a:r>
              <a:rPr lang="en-US" altLang="zh-TW" sz="2800" dirty="0"/>
              <a:t> or </a:t>
            </a:r>
            <a:r>
              <a:rPr lang="en-US" altLang="zh-TW" sz="2800" b="1" dirty="0"/>
              <a:t>cardiac arrhythmias</a:t>
            </a:r>
            <a:r>
              <a:rPr lang="en-US" altLang="zh-TW" sz="2800" dirty="0"/>
              <a:t> are present in a patient with a serum calcium &gt; 14 mg/dl (&gt; 3.5 </a:t>
            </a:r>
            <a:r>
              <a:rPr lang="en-US" altLang="zh-TW" sz="2800" dirty="0" err="1"/>
              <a:t>mmol</a:t>
            </a:r>
            <a:r>
              <a:rPr lang="en-US" altLang="zh-TW" sz="2800" dirty="0"/>
              <a:t>/L) or when the serum calcium is &gt; 16 mg/dl (&gt; 4 </a:t>
            </a:r>
            <a:r>
              <a:rPr lang="en-US" altLang="zh-TW" sz="2800" dirty="0" err="1"/>
              <a:t>mmol</a:t>
            </a:r>
            <a:r>
              <a:rPr lang="en-US" altLang="zh-TW" sz="2800" dirty="0"/>
              <a:t>/L)</a:t>
            </a:r>
          </a:p>
          <a:p>
            <a:pPr algn="l" rtl="0"/>
            <a:endParaRPr lang="en-US" altLang="zh-TW" sz="2800" dirty="0"/>
          </a:p>
        </p:txBody>
      </p:sp>
    </p:spTree>
    <p:extLst>
      <p:ext uri="{BB962C8B-B14F-4D97-AF65-F5344CB8AC3E}">
        <p14:creationId xmlns:p14="http://schemas.microsoft.com/office/powerpoint/2010/main" val="1710450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3" name="Picture 5" descr="Figure 1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260350"/>
            <a:ext cx="7561263" cy="62642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18079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Pathophysiology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altLang="zh-TW" sz="2800" b="1" u="sng" dirty="0"/>
              <a:t>Parathyroid hormone (PTH</a:t>
            </a:r>
            <a:r>
              <a:rPr lang="en-US" altLang="zh-TW" sz="2800" dirty="0"/>
              <a:t>), </a:t>
            </a:r>
            <a:r>
              <a:rPr lang="en-US" altLang="zh-TW" sz="2800" b="1" u="sng" dirty="0"/>
              <a:t>1,25-dihydroxyvitamin D3 (</a:t>
            </a:r>
            <a:r>
              <a:rPr lang="en-US" altLang="zh-TW" sz="2800" b="1" u="sng" dirty="0" err="1"/>
              <a:t>calcitriol</a:t>
            </a:r>
            <a:r>
              <a:rPr lang="en-US" altLang="zh-TW" sz="2800" b="1" u="sng" dirty="0"/>
              <a:t>),</a:t>
            </a:r>
            <a:r>
              <a:rPr lang="en-US" altLang="zh-TW" sz="2800" dirty="0"/>
              <a:t> and</a:t>
            </a:r>
            <a:r>
              <a:rPr lang="en-US" altLang="zh-TW" sz="2800" b="1" u="sng" dirty="0"/>
              <a:t> calcitonin</a:t>
            </a:r>
            <a:r>
              <a:rPr lang="en-US" altLang="zh-TW" sz="2800" dirty="0"/>
              <a:t> control calcium homeostasis in the body </a:t>
            </a:r>
          </a:p>
          <a:p>
            <a:pPr algn="l" rtl="0"/>
            <a:r>
              <a:rPr lang="en-US" altLang="zh-TW" sz="2800" dirty="0" err="1"/>
              <a:t>Hypercalcemia</a:t>
            </a:r>
            <a:r>
              <a:rPr lang="en-US" altLang="zh-TW" sz="2800" dirty="0"/>
              <a:t> is  caused by </a:t>
            </a:r>
            <a:r>
              <a:rPr lang="en-US" altLang="zh-TW" sz="2800" b="1" u="sng" dirty="0"/>
              <a:t>Increased bone </a:t>
            </a:r>
            <a:r>
              <a:rPr lang="en-US" altLang="zh-TW" sz="2800" b="1" u="sng" dirty="0" err="1"/>
              <a:t>resorption</a:t>
            </a:r>
            <a:r>
              <a:rPr lang="en-US" altLang="zh-TW" sz="2800" dirty="0"/>
              <a:t>, </a:t>
            </a:r>
            <a:r>
              <a:rPr lang="en-US" altLang="zh-TW" sz="2800" b="1" u="sng" dirty="0"/>
              <a:t>increased gastrointestinal absorption of calcium</a:t>
            </a:r>
            <a:r>
              <a:rPr lang="en-US" altLang="zh-TW" sz="2800" dirty="0"/>
              <a:t>, and </a:t>
            </a:r>
            <a:r>
              <a:rPr lang="en-US" altLang="zh-TW" sz="2800" b="1" u="sng" dirty="0"/>
              <a:t>decreased renal excretion of calcium</a:t>
            </a:r>
          </a:p>
        </p:txBody>
      </p:sp>
    </p:spTree>
    <p:extLst>
      <p:ext uri="{BB962C8B-B14F-4D97-AF65-F5344CB8AC3E}">
        <p14:creationId xmlns:p14="http://schemas.microsoft.com/office/powerpoint/2010/main" val="3402816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Pathophysiology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altLang="zh-TW" sz="2800" b="1" dirty="0"/>
              <a:t>PTH </a:t>
            </a:r>
            <a:r>
              <a:rPr lang="en-US" altLang="zh-TW" sz="2800" dirty="0"/>
              <a:t> increases </a:t>
            </a:r>
            <a:r>
              <a:rPr lang="en-US" altLang="zh-TW" sz="2800" dirty="0" err="1"/>
              <a:t>osteoclastic</a:t>
            </a:r>
            <a:r>
              <a:rPr lang="en-US" altLang="zh-TW" sz="2800" dirty="0"/>
              <a:t> bone </a:t>
            </a:r>
            <a:r>
              <a:rPr lang="en-US" altLang="zh-TW" sz="2800" dirty="0" err="1"/>
              <a:t>resorption</a:t>
            </a:r>
            <a:r>
              <a:rPr lang="en-US" altLang="zh-TW" sz="2800" dirty="0"/>
              <a:t> , increases renal tubular </a:t>
            </a:r>
            <a:r>
              <a:rPr lang="en-US" altLang="zh-TW" sz="2800" dirty="0" err="1"/>
              <a:t>resorption</a:t>
            </a:r>
            <a:r>
              <a:rPr lang="en-US" altLang="zh-TW" sz="2800" dirty="0"/>
              <a:t> of calcium , increases </a:t>
            </a:r>
            <a:r>
              <a:rPr lang="en-US" altLang="zh-TW" sz="2800" dirty="0" err="1"/>
              <a:t>calcitriol</a:t>
            </a:r>
            <a:r>
              <a:rPr lang="en-US" altLang="zh-TW" sz="2800" dirty="0"/>
              <a:t>, which indirectly raises serum calcium levels</a:t>
            </a:r>
          </a:p>
          <a:p>
            <a:pPr algn="l" rtl="0"/>
            <a:r>
              <a:rPr lang="en-US" altLang="zh-TW" sz="2800" b="1" dirty="0"/>
              <a:t>1,25-dihydroxyvitamin D3 (</a:t>
            </a:r>
            <a:r>
              <a:rPr lang="en-US" altLang="zh-TW" sz="2800" b="1" dirty="0" err="1"/>
              <a:t>calcitriol</a:t>
            </a:r>
            <a:r>
              <a:rPr lang="en-US" altLang="zh-TW" sz="2800" b="1" dirty="0"/>
              <a:t>)</a:t>
            </a:r>
            <a:r>
              <a:rPr lang="en-US" altLang="zh-TW" sz="2800" dirty="0"/>
              <a:t> increases the absorption of calcium and phosphate in the gut</a:t>
            </a:r>
          </a:p>
        </p:txBody>
      </p:sp>
    </p:spTree>
    <p:extLst>
      <p:ext uri="{BB962C8B-B14F-4D97-AF65-F5344CB8AC3E}">
        <p14:creationId xmlns:p14="http://schemas.microsoft.com/office/powerpoint/2010/main" val="2454883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Clinical Manifestations</a:t>
            </a:r>
            <a:r>
              <a:rPr lang="en-US" altLang="zh-TW"/>
              <a:t>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algn="l" rtl="0"/>
            <a:r>
              <a:rPr lang="en-US" altLang="zh-TW" sz="2800" dirty="0" err="1"/>
              <a:t>Hypercalcemia</a:t>
            </a:r>
            <a:r>
              <a:rPr lang="en-US" altLang="zh-TW" sz="2800" dirty="0"/>
              <a:t> leads to hyperpolarization of cell membranes </a:t>
            </a:r>
          </a:p>
          <a:p>
            <a:pPr marL="609600" indent="-609600" algn="l" rtl="0"/>
            <a:r>
              <a:rPr lang="en-US" altLang="zh-TW" sz="2800" dirty="0"/>
              <a:t>Patients with levels of calcium between 10.5 and 12 mg /dl can be asymptomatic. When the serum calcium level rises above this stage, multisystem manifestations become apparent </a:t>
            </a:r>
          </a:p>
          <a:p>
            <a:pPr marL="609600" indent="-609600" algn="l" rtl="0"/>
            <a:endParaRPr lang="en-US" altLang="zh-TW" sz="2800" dirty="0"/>
          </a:p>
          <a:p>
            <a:pPr marL="609600" indent="-609600" algn="l" rtl="0"/>
            <a:endParaRPr lang="en-US" altLang="zh-TW" b="1" dirty="0"/>
          </a:p>
        </p:txBody>
      </p:sp>
    </p:spTree>
    <p:extLst>
      <p:ext uri="{BB962C8B-B14F-4D97-AF65-F5344CB8AC3E}">
        <p14:creationId xmlns:p14="http://schemas.microsoft.com/office/powerpoint/2010/main" val="3685799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Clinical Manifestations</a:t>
            </a:r>
            <a:r>
              <a:rPr lang="en-US" altLang="zh-TW"/>
              <a:t>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algn="l" rtl="0"/>
            <a:r>
              <a:rPr lang="en-US" altLang="zh-TW" sz="2800" b="1" dirty="0"/>
              <a:t>Renal : </a:t>
            </a:r>
            <a:r>
              <a:rPr lang="en-US" altLang="zh-TW" sz="2800" dirty="0" err="1"/>
              <a:t>porlyuria</a:t>
            </a:r>
            <a:r>
              <a:rPr lang="en-US" altLang="zh-TW" sz="2800" dirty="0"/>
              <a:t> , nephrolithiasis</a:t>
            </a:r>
          </a:p>
          <a:p>
            <a:pPr marL="609600" indent="-609600" algn="l" rtl="0">
              <a:buFont typeface="Wingdings" pitchFamily="2" charset="2"/>
              <a:buNone/>
            </a:pPr>
            <a:endParaRPr lang="en-US" altLang="zh-TW" sz="2800" dirty="0"/>
          </a:p>
          <a:p>
            <a:pPr marL="609600" indent="-609600" algn="l" rtl="0"/>
            <a:r>
              <a:rPr lang="en-US" altLang="zh-TW" sz="2800" b="1" dirty="0"/>
              <a:t>GI : </a:t>
            </a:r>
            <a:r>
              <a:rPr lang="en-US" altLang="zh-TW" sz="2800" dirty="0"/>
              <a:t>anorexia , nausea , vomiting , constipation , Pancreatitis , PUD</a:t>
            </a:r>
          </a:p>
          <a:p>
            <a:pPr marL="609600" indent="-609600" algn="l" rtl="0"/>
            <a:endParaRPr lang="en-US" altLang="zh-TW" sz="2800" dirty="0"/>
          </a:p>
          <a:p>
            <a:pPr marL="609600" indent="-609600" algn="l" rtl="0"/>
            <a:r>
              <a:rPr lang="en-US" altLang="zh-TW" sz="2800" b="1" dirty="0" err="1"/>
              <a:t>Neuro</a:t>
            </a:r>
            <a:r>
              <a:rPr lang="en-US" altLang="zh-TW" sz="2800" b="1" dirty="0"/>
              <a:t>- </a:t>
            </a:r>
            <a:r>
              <a:rPr lang="en-US" altLang="zh-TW" sz="2800" dirty="0"/>
              <a:t>psychiatric : weakness , fatigue , confusion , stupor , coma</a:t>
            </a:r>
          </a:p>
        </p:txBody>
      </p:sp>
    </p:spTree>
    <p:extLst>
      <p:ext uri="{BB962C8B-B14F-4D97-AF65-F5344CB8AC3E}">
        <p14:creationId xmlns:p14="http://schemas.microsoft.com/office/powerpoint/2010/main" val="955949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Clinical Manifestations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algn="l" rtl="0"/>
            <a:r>
              <a:rPr lang="en-US" altLang="zh-TW" sz="2800" b="1" dirty="0"/>
              <a:t>Cardiovascular</a:t>
            </a:r>
            <a:r>
              <a:rPr lang="en-US" altLang="zh-TW" sz="2800" dirty="0"/>
              <a:t> : Shortened </a:t>
            </a:r>
            <a:r>
              <a:rPr lang="en-US" altLang="zh-TW" sz="2800" dirty="0" smtClean="0"/>
              <a:t>ST segment </a:t>
            </a:r>
            <a:r>
              <a:rPr lang="en-US" altLang="zh-TW" sz="2800" dirty="0"/>
              <a:t>on </a:t>
            </a:r>
            <a:r>
              <a:rPr lang="en-US" altLang="zh-TW" sz="2800" dirty="0" smtClean="0"/>
              <a:t>electrocardiogram</a:t>
            </a:r>
            <a:endParaRPr lang="en-US" altLang="zh-TW" sz="2800" dirty="0"/>
          </a:p>
        </p:txBody>
      </p:sp>
    </p:spTree>
    <p:extLst>
      <p:ext uri="{BB962C8B-B14F-4D97-AF65-F5344CB8AC3E}">
        <p14:creationId xmlns:p14="http://schemas.microsoft.com/office/powerpoint/2010/main" val="2823355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803</TotalTime>
  <Words>643</Words>
  <Application>Microsoft Office PowerPoint</Application>
  <PresentationFormat>On-screen Show (4:3)</PresentationFormat>
  <Paragraphs>86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سمة Office</vt:lpstr>
      <vt:lpstr>Hypercalcemia </vt:lpstr>
      <vt:lpstr>Definition</vt:lpstr>
      <vt:lpstr>Definition</vt:lpstr>
      <vt:lpstr>PowerPoint Presentation</vt:lpstr>
      <vt:lpstr>Pathophysiology</vt:lpstr>
      <vt:lpstr>Pathophysiology</vt:lpstr>
      <vt:lpstr>Clinical Manifestations </vt:lpstr>
      <vt:lpstr>Clinical Manifestations </vt:lpstr>
      <vt:lpstr>Clinical Manifestations</vt:lpstr>
      <vt:lpstr>Causes of Hypercalcemia</vt:lpstr>
      <vt:lpstr>Differential Diagnosis</vt:lpstr>
      <vt:lpstr>PowerPoint Presentation</vt:lpstr>
      <vt:lpstr>Treatment </vt:lpstr>
      <vt:lpstr>Treatment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Dr-Salam</dc:creator>
  <cp:lastModifiedBy>Ultimate</cp:lastModifiedBy>
  <cp:revision>14</cp:revision>
  <dcterms:created xsi:type="dcterms:W3CDTF">2018-11-14T15:18:56Z</dcterms:created>
  <dcterms:modified xsi:type="dcterms:W3CDTF">2018-11-15T04:53:11Z</dcterms:modified>
</cp:coreProperties>
</file>