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6" r:id="rId4"/>
    <p:sldId id="312" r:id="rId5"/>
    <p:sldId id="314" r:id="rId6"/>
    <p:sldId id="260" r:id="rId7"/>
    <p:sldId id="261" r:id="rId8"/>
    <p:sldId id="257" r:id="rId9"/>
    <p:sldId id="258" r:id="rId10"/>
    <p:sldId id="262" r:id="rId11"/>
    <p:sldId id="263" r:id="rId12"/>
    <p:sldId id="264" r:id="rId13"/>
    <p:sldId id="268" r:id="rId14"/>
    <p:sldId id="269" r:id="rId15"/>
    <p:sldId id="296" r:id="rId16"/>
    <p:sldId id="301" r:id="rId17"/>
    <p:sldId id="292" r:id="rId18"/>
    <p:sldId id="297" r:id="rId19"/>
    <p:sldId id="302" r:id="rId20"/>
    <p:sldId id="303" r:id="rId21"/>
    <p:sldId id="304" r:id="rId22"/>
    <p:sldId id="293" r:id="rId23"/>
    <p:sldId id="300" r:id="rId24"/>
    <p:sldId id="270" r:id="rId25"/>
    <p:sldId id="271" r:id="rId26"/>
    <p:sldId id="294" r:id="rId27"/>
    <p:sldId id="272" r:id="rId28"/>
    <p:sldId id="265" r:id="rId29"/>
    <p:sldId id="266" r:id="rId30"/>
    <p:sldId id="267" r:id="rId31"/>
    <p:sldId id="273" r:id="rId32"/>
    <p:sldId id="274" r:id="rId33"/>
    <p:sldId id="275" r:id="rId34"/>
    <p:sldId id="29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307" r:id="rId46"/>
    <p:sldId id="308" r:id="rId47"/>
    <p:sldId id="286" r:id="rId48"/>
    <p:sldId id="287" r:id="rId49"/>
    <p:sldId id="309" r:id="rId50"/>
    <p:sldId id="288" r:id="rId51"/>
    <p:sldId id="289" r:id="rId52"/>
    <p:sldId id="306" r:id="rId53"/>
  </p:sldIdLst>
  <p:sldSz cx="9144000" cy="6858000" type="screen4x3"/>
  <p:notesSz cx="6858000" cy="9144000"/>
  <p:defaultTextStyle>
    <a:defPPr>
      <a:defRPr lang="ar-SA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sng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A5EAF3"/>
    <a:srgbClr val="C0A3C3"/>
    <a:srgbClr val="990033"/>
    <a:srgbClr val="CC6600"/>
    <a:srgbClr val="6699FF"/>
    <a:srgbClr val="B2B2B2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5000"/>
    <p:restoredTop sz="94664"/>
  </p:normalViewPr>
  <p:slideViewPr>
    <p:cSldViewPr showGuides="1">
      <p:cViewPr varScale="1">
        <p:scale>
          <a:sx n="82" d="100"/>
          <a:sy n="82" d="100"/>
        </p:scale>
        <p:origin x="104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-114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06731-6962-4630-9EC2-089FC8A235F8}" type="doc">
      <dgm:prSet loTypeId="urn:microsoft.com/office/officeart/2005/8/layout/orgChart1" qsTypeId="urn:microsoft.com/office/officeart/2005/8/quickstyle/simple1" csTypeId="urn:microsoft.com/office/officeart/2005/8/colors/accent1_2"/>
      <dgm:spPr/>
    </dgm:pt>
    <dgm:pt modelId="{ABFFCB22-1DD2-4FC0-A01B-9EAEA294A01E}">
      <dgm:prSet/>
      <dgm:spPr/>
      <dgm:t>
        <a:bodyPr vert="horz" wrap="square" lIns="0" tIns="0" rIns="0" bIns="0" anchor="ctr" anchorCtr="0"/>
        <a:p>
          <a:pPr algn="ctr" rtl="1" eaLnBrk="1" hangingPunct="1"/>
          <a:r>
            <a:rPr lang="en-US" altLang="x-none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SEXUAL OFFENCES</a:t>
          </a:r>
          <a:r>
            <a:rPr lang="en-US" altLang="x-none" b="1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rPr>
            <a:t/>
          </a:r>
          <a:endParaRPr lang="en-US" altLang="x-none" b="1">
            <a:solidFill>
              <a:schemeClr val="tx1"/>
            </a:solidFill>
            <a:latin typeface="Arial" panose="020B0604020202020204" pitchFamily="34" charset="0"/>
            <a:ea typeface="Arial" panose="020B0604020202020204" pitchFamily="34" charset="0"/>
          </a:endParaRPr>
        </a:p>
      </dgm:t>
    </dgm:pt>
    <dgm:pt modelId="{89FF5024-DF54-4EE5-B672-E6D0686F28EB}" cxnId="{829676AC-D2DD-480D-ACE0-1D2C50D40916}" type="parTrans">
      <dgm:prSet/>
      <dgm:spPr/>
    </dgm:pt>
    <dgm:pt modelId="{4090FBB5-762D-4C97-AC08-8A3256AAFF98}" cxnId="{829676AC-D2DD-480D-ACE0-1D2C50D40916}" type="sibTrans">
      <dgm:prSet/>
      <dgm:spPr/>
    </dgm:pt>
    <dgm:pt modelId="{4423E6FA-D834-47D2-AA9D-3075DFBE2BC9}">
      <dgm:prSet/>
      <dgm:spPr/>
      <dgm:t>
        <a:bodyPr vert="horz" wrap="square" lIns="0" tIns="0" rIns="0" bIns="0" anchor="ctr" anchorCtr="0"/>
        <a:p>
          <a:pPr algn="ctr" rtl="1" eaLnBrk="1" hangingPunct="1"/>
          <a:r>
            <a:rPr lang="en-US" altLang="x-none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Natural</a:t>
          </a:r>
          <a:endParaRPr lang="en-US" altLang="x-none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1" eaLnBrk="1" hangingPunct="1"/>
          <a:r>
            <a:rPr lang="en-US" altLang="x-none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sexual offences</a:t>
          </a:r>
          <a:r>
            <a:rPr lang="en-US" altLang="x-none" b="1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rPr>
            <a:t/>
          </a:r>
          <a:endParaRPr lang="en-US" altLang="x-none" b="1">
            <a:solidFill>
              <a:schemeClr val="tx1"/>
            </a:solidFill>
            <a:latin typeface="Arial" panose="020B0604020202020204" pitchFamily="34" charset="0"/>
            <a:ea typeface="Arial" panose="020B0604020202020204" pitchFamily="34" charset="0"/>
          </a:endParaRPr>
        </a:p>
      </dgm:t>
    </dgm:pt>
    <dgm:pt modelId="{08B88A0F-0C3A-4AD9-B8DB-7CE711F3FFFC}" cxnId="{91FF786F-5043-45B5-9685-B6A15AA865EF}" type="parTrans">
      <dgm:prSet/>
      <dgm:spPr/>
    </dgm:pt>
    <dgm:pt modelId="{C153DE51-2545-46B8-A708-6E73120C4C3C}" cxnId="{91FF786F-5043-45B5-9685-B6A15AA865EF}" type="sibTrans">
      <dgm:prSet/>
      <dgm:spPr/>
    </dgm:pt>
    <dgm:pt modelId="{3EB2A24C-BD98-4193-8D95-573342FF0920}">
      <dgm:prSet/>
      <dgm:spPr/>
      <dgm:t>
        <a:bodyPr vert="horz" wrap="square" lIns="0" tIns="0" rIns="0" bIns="0" anchor="ctr" anchorCtr="0"/>
        <a:p>
          <a:pPr algn="ctr" rtl="1" eaLnBrk="1" hangingPunct="1"/>
          <a:r>
            <a:rPr lang="en-US" altLang="x-none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Unnatural </a:t>
          </a:r>
          <a:endParaRPr lang="en-US" altLang="x-none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1" eaLnBrk="1" hangingPunct="1"/>
          <a:r>
            <a:rPr lang="en-US" altLang="x-none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sexual offences</a:t>
          </a:r>
          <a:r>
            <a:rPr lang="en-US" altLang="x-none" b="1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rPr>
            <a:t/>
          </a:r>
          <a:endParaRPr lang="en-US" altLang="x-none" b="1">
            <a:solidFill>
              <a:schemeClr val="tx1"/>
            </a:solidFill>
            <a:latin typeface="Arial" panose="020B0604020202020204" pitchFamily="34" charset="0"/>
            <a:ea typeface="Arial" panose="020B0604020202020204" pitchFamily="34" charset="0"/>
          </a:endParaRPr>
        </a:p>
      </dgm:t>
    </dgm:pt>
    <dgm:pt modelId="{A089E6B8-B39E-46BE-8C4E-7F113DB8ABC8}" cxnId="{DBD303FE-6BFB-487D-83CF-CC972EB17405}" type="parTrans">
      <dgm:prSet/>
      <dgm:spPr/>
    </dgm:pt>
    <dgm:pt modelId="{A1CC998E-860E-4CC4-8678-187A73F38D9D}" cxnId="{DBD303FE-6BFB-487D-83CF-CC972EB17405}" type="sibTrans">
      <dgm:prSet/>
      <dgm:spPr/>
    </dgm:pt>
    <dgm:pt modelId="{E53BE8FA-FF64-46B7-BC2F-F91789871022}" type="pres">
      <dgm:prSet presAssocID="{7AE06731-6962-4630-9EC2-089FC8A235F8}" presName="hierChild1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891F14C-EF87-4037-AD88-D7435658B446}" type="pres">
      <dgm:prSet presAssocID="{ABFFCB22-1DD2-4FC0-A01B-9EAEA294A01E}" presName="hierRoot1">
        <dgm:presLayoutVars>
          <dgm:hierBranch/>
        </dgm:presLayoutVars>
      </dgm:prSet>
      <dgm:spPr/>
    </dgm:pt>
    <dgm:pt modelId="{24E85FFB-071B-4B15-B2B4-9839D8E99A40}" type="pres">
      <dgm:prSet presAssocID="{ABFFCB22-1DD2-4FC0-A01B-9EAEA294A01E}" presName="rootComposite1"/>
      <dgm:spPr/>
    </dgm:pt>
    <dgm:pt modelId="{32783FED-CBCE-4134-A79A-40BCCF57F829}" type="pres">
      <dgm:prSet presAssocID="{ABFFCB22-1DD2-4FC0-A01B-9EAEA294A01E}" presName="hierChild2"/>
      <dgm:spPr/>
    </dgm:pt>
    <dgm:pt modelId="{85F28E0C-4514-43A0-995B-09135D97C1B7}" type="pres">
      <dgm:prSet presAssocID="{ABFFCB22-1DD2-4FC0-A01B-9EAEA294A01E}" presName="hierChild3"/>
      <dgm:spPr/>
    </dgm:pt>
    <dgm:pt modelId="{E9F8519F-ADE0-4E6B-8D55-147041FD9788}" type="pres">
      <dgm:prSet presAssocID="{ABFFCB22-1DD2-4FC0-A01B-9EAEA294A01E}" presName="rootText1" presStyleLbl="node0" presStyleIdx="0" presStyleCnt="1">
        <dgm:presLayoutVars>
          <dgm:chPref val="3"/>
        </dgm:presLayoutVars>
      </dgm:prSet>
      <dgm:spPr/>
    </dgm:pt>
    <dgm:pt modelId="{7828297E-4F22-4540-8814-35A8566DF1F8}" type="pres">
      <dgm:prSet presAssocID="{ABFFCB22-1DD2-4FC0-A01B-9EAEA294A01E}" presName="rootConnector1" presStyleLbl="node1"/>
      <dgm:spPr/>
    </dgm:pt>
    <dgm:pt modelId="{E03759F7-166A-4651-B16B-3D1132ADD83C}" type="pres">
      <dgm:prSet presAssocID="{08B88A0F-0C3A-4AD9-B8DB-7CE711F3FFFC}" presName="Name35" presStyleLbl="parChTrans1D2" presStyleIdx="0" presStyleCnt="2"/>
      <dgm:spPr/>
    </dgm:pt>
    <dgm:pt modelId="{EDBD166B-4F72-429C-B3E9-1C6FBE25BBDA}" type="pres">
      <dgm:prSet presAssocID="{4423E6FA-D834-47D2-AA9D-3075DFBE2BC9}" presName="hierRoot2">
        <dgm:presLayoutVars>
          <dgm:hierBranch/>
        </dgm:presLayoutVars>
      </dgm:prSet>
      <dgm:spPr/>
    </dgm:pt>
    <dgm:pt modelId="{607C6443-D7C6-4EA8-9756-B12012393490}" type="pres">
      <dgm:prSet presAssocID="{4423E6FA-D834-47D2-AA9D-3075DFBE2BC9}" presName="rootComposite"/>
      <dgm:spPr/>
    </dgm:pt>
    <dgm:pt modelId="{DF301B5E-1342-48E2-B947-9E98CB67BA3D}" type="pres">
      <dgm:prSet presAssocID="{4423E6FA-D834-47D2-AA9D-3075DFBE2BC9}" presName="hierChild4"/>
      <dgm:spPr/>
    </dgm:pt>
    <dgm:pt modelId="{1FF7F588-5EFA-4B40-BEC2-1ADBD8104C70}" type="pres">
      <dgm:prSet presAssocID="{4423E6FA-D834-47D2-AA9D-3075DFBE2BC9}" presName="hierChild5"/>
      <dgm:spPr/>
    </dgm:pt>
    <dgm:pt modelId="{F110F090-E49C-4D3B-8292-43CFBE573ADB}" type="pres">
      <dgm:prSet presAssocID="{4423E6FA-D834-47D2-AA9D-3075DFBE2BC9}" presName="rootText" presStyleLbl="node2" presStyleIdx="0" presStyleCnt="2">
        <dgm:presLayoutVars>
          <dgm:chPref val="3"/>
        </dgm:presLayoutVars>
      </dgm:prSet>
      <dgm:spPr/>
    </dgm:pt>
    <dgm:pt modelId="{BF4D816A-8A61-42DD-B91F-5E97933F1EFC}" type="pres">
      <dgm:prSet presAssocID="{4423E6FA-D834-47D2-AA9D-3075DFBE2BC9}" presName="rootConnector" presStyleLbl="node2" presStyleIdx="0" presStyleCnt="2"/>
      <dgm:spPr/>
    </dgm:pt>
    <dgm:pt modelId="{20971F5E-8951-42F1-9B59-4D995E6453C5}" type="pres">
      <dgm:prSet presAssocID="{A089E6B8-B39E-46BE-8C4E-7F113DB8ABC8}" presName="Name35" presStyleLbl="parChTrans1D2" presStyleIdx="1" presStyleCnt="2"/>
      <dgm:spPr/>
    </dgm:pt>
    <dgm:pt modelId="{17922F13-5008-4A13-BE40-5D0A0BA9A864}" type="pres">
      <dgm:prSet presAssocID="{3EB2A24C-BD98-4193-8D95-573342FF0920}" presName="hierRoot2">
        <dgm:presLayoutVars>
          <dgm:hierBranch/>
        </dgm:presLayoutVars>
      </dgm:prSet>
      <dgm:spPr/>
    </dgm:pt>
    <dgm:pt modelId="{1D72C217-1C76-4CF0-AB3C-0887E9468933}" type="pres">
      <dgm:prSet presAssocID="{3EB2A24C-BD98-4193-8D95-573342FF0920}" presName="rootComposite"/>
      <dgm:spPr/>
    </dgm:pt>
    <dgm:pt modelId="{BE351F4D-BDF3-44A1-BA16-DD554DB4D5DC}" type="pres">
      <dgm:prSet presAssocID="{3EB2A24C-BD98-4193-8D95-573342FF0920}" presName="hierChild4"/>
      <dgm:spPr/>
    </dgm:pt>
    <dgm:pt modelId="{63D765B6-C0DF-4B50-8301-83D004B399D4}" type="pres">
      <dgm:prSet presAssocID="{3EB2A24C-BD98-4193-8D95-573342FF0920}" presName="hierChild5"/>
      <dgm:spPr/>
    </dgm:pt>
    <dgm:pt modelId="{E4685FBE-3B4B-45F4-9ACC-1CC2900F554B}" type="pres">
      <dgm:prSet presAssocID="{3EB2A24C-BD98-4193-8D95-573342FF0920}" presName="rootText" presStyleLbl="node2" presStyleIdx="1" presStyleCnt="2">
        <dgm:presLayoutVars>
          <dgm:chPref val="3"/>
        </dgm:presLayoutVars>
      </dgm:prSet>
      <dgm:spPr/>
    </dgm:pt>
    <dgm:pt modelId="{20D4A3E8-C728-4095-A3DA-7C4C7A5064B8}" type="pres">
      <dgm:prSet presAssocID="{3EB2A24C-BD98-4193-8D95-573342FF0920}" presName="rootConnector" presStyleLbl="node2" presStyleIdx="1" presStyleCnt="2"/>
      <dgm:spPr/>
    </dgm:pt>
  </dgm:ptLst>
  <dgm:cxnLst>
    <dgm:cxn modelId="{829676AC-D2DD-480D-ACE0-1D2C50D40916}" srcId="{7AE06731-6962-4630-9EC2-089FC8A235F8}" destId="{ABFFCB22-1DD2-4FC0-A01B-9EAEA294A01E}" srcOrd="0" destOrd="0" parTransId="{89FF5024-DF54-4EE5-B672-E6D0686F28EB}" sibTransId="{4090FBB5-762D-4C97-AC08-8A3256AAFF98}"/>
    <dgm:cxn modelId="{91FF786F-5043-45B5-9685-B6A15AA865EF}" srcId="{ABFFCB22-1DD2-4FC0-A01B-9EAEA294A01E}" destId="{4423E6FA-D834-47D2-AA9D-3075DFBE2BC9}" srcOrd="0" destOrd="0" parTransId="{08B88A0F-0C3A-4AD9-B8DB-7CE711F3FFFC}" sibTransId="{C153DE51-2545-46B8-A708-6E73120C4C3C}"/>
    <dgm:cxn modelId="{DBD303FE-6BFB-487D-83CF-CC972EB17405}" srcId="{ABFFCB22-1DD2-4FC0-A01B-9EAEA294A01E}" destId="{3EB2A24C-BD98-4193-8D95-573342FF0920}" srcOrd="1" destOrd="0" parTransId="{A089E6B8-B39E-46BE-8C4E-7F113DB8ABC8}" sibTransId="{A1CC998E-860E-4CC4-8678-187A73F38D9D}"/>
    <dgm:cxn modelId="{3FFBB039-10A5-4F39-8100-3F1FA8FB06CC}" type="presOf" srcId="{7AE06731-6962-4630-9EC2-089FC8A235F8}" destId="{E53BE8FA-FF64-46B7-BC2F-F91789871022}" srcOrd="0" destOrd="0"/>
    <dgm:cxn modelId="{EACD9ABF-E968-45B1-96E8-84C7E1BF925A}" type="presParOf" srcId="{E53BE8FA-FF64-46B7-BC2F-F91789871022}" destId="{2891F14C-EF87-4037-AD88-D7435658B446}" srcOrd="0" destOrd="0"/>
    <dgm:cxn modelId="{86111663-4302-4F53-89D8-6FEEE9EEA293}" type="presParOf" srcId="{2891F14C-EF87-4037-AD88-D7435658B446}" destId="{24E85FFB-071B-4B15-B2B4-9839D8E99A40}" srcOrd="0" destOrd="0"/>
    <dgm:cxn modelId="{36712BFE-7A90-475B-AA8D-4F161AF81B7E}" type="presParOf" srcId="{2891F14C-EF87-4037-AD88-D7435658B446}" destId="{32783FED-CBCE-4134-A79A-40BCCF57F829}" srcOrd="1" destOrd="0"/>
    <dgm:cxn modelId="{BD69405D-C579-4685-B0AE-9CAD1EF69B04}" type="presParOf" srcId="{2891F14C-EF87-4037-AD88-D7435658B446}" destId="{85F28E0C-4514-43A0-995B-09135D97C1B7}" srcOrd="2" destOrd="0"/>
    <dgm:cxn modelId="{26B85881-7367-479B-885C-FAC8EE873EF4}" type="presParOf" srcId="{24E85FFB-071B-4B15-B2B4-9839D8E99A40}" destId="{E9F8519F-ADE0-4E6B-8D55-147041FD9788}" srcOrd="0" destOrd="0"/>
    <dgm:cxn modelId="{3C1D1CF8-54EF-4794-9350-037853D40490}" type="presOf" srcId="{ABFFCB22-1DD2-4FC0-A01B-9EAEA294A01E}" destId="{E9F8519F-ADE0-4E6B-8D55-147041FD9788}" srcOrd="0" destOrd="0"/>
    <dgm:cxn modelId="{2E0E30CA-CFCD-454E-9BE2-DF9228993ED2}" type="presParOf" srcId="{24E85FFB-071B-4B15-B2B4-9839D8E99A40}" destId="{7828297E-4F22-4540-8814-35A8566DF1F8}" srcOrd="1" destOrd="0"/>
    <dgm:cxn modelId="{2ACC3B03-D574-4888-AEF8-8E762AE4D920}" type="presOf" srcId="{ABFFCB22-1DD2-4FC0-A01B-9EAEA294A01E}" destId="{7828297E-4F22-4540-8814-35A8566DF1F8}" srcOrd="0" destOrd="0"/>
    <dgm:cxn modelId="{7DB6FE2B-7F96-4CAB-AE1B-EA1C0426AF1B}" type="presParOf" srcId="{32783FED-CBCE-4134-A79A-40BCCF57F829}" destId="{E03759F7-166A-4651-B16B-3D1132ADD83C}" srcOrd="0" destOrd="0"/>
    <dgm:cxn modelId="{1D8CF915-DB58-4EC2-A5D5-7B0A5290DA13}" type="presOf" srcId="{08B88A0F-0C3A-4AD9-B8DB-7CE711F3FFFC}" destId="{E03759F7-166A-4651-B16B-3D1132ADD83C}" srcOrd="0" destOrd="0"/>
    <dgm:cxn modelId="{B5767DE7-0A07-4ED8-9649-1C4B90374DE7}" type="presParOf" srcId="{32783FED-CBCE-4134-A79A-40BCCF57F829}" destId="{EDBD166B-4F72-429C-B3E9-1C6FBE25BBDA}" srcOrd="1" destOrd="0"/>
    <dgm:cxn modelId="{8465EDBD-243A-4272-9933-F82224B7B20F}" type="presParOf" srcId="{EDBD166B-4F72-429C-B3E9-1C6FBE25BBDA}" destId="{607C6443-D7C6-4EA8-9756-B12012393490}" srcOrd="0" destOrd="0"/>
    <dgm:cxn modelId="{88401C01-7803-485E-88F9-6BF05B1193C6}" type="presParOf" srcId="{EDBD166B-4F72-429C-B3E9-1C6FBE25BBDA}" destId="{DF301B5E-1342-48E2-B947-9E98CB67BA3D}" srcOrd="1" destOrd="0"/>
    <dgm:cxn modelId="{D8990297-7FF4-48FD-8300-278029C8A6EA}" type="presParOf" srcId="{EDBD166B-4F72-429C-B3E9-1C6FBE25BBDA}" destId="{1FF7F588-5EFA-4B40-BEC2-1ADBD8104C70}" srcOrd="2" destOrd="0"/>
    <dgm:cxn modelId="{9FAF2B68-D49C-494A-BFE9-8BF8CE1A0AA5}" type="presParOf" srcId="{607C6443-D7C6-4EA8-9756-B12012393490}" destId="{F110F090-E49C-4D3B-8292-43CFBE573ADB}" srcOrd="0" destOrd="0"/>
    <dgm:cxn modelId="{CF3835F3-621A-46CC-9E70-B48DF20A9E4E}" type="presOf" srcId="{4423E6FA-D834-47D2-AA9D-3075DFBE2BC9}" destId="{F110F090-E49C-4D3B-8292-43CFBE573ADB}" srcOrd="0" destOrd="0"/>
    <dgm:cxn modelId="{91A67EEE-7BF3-4791-BAB0-5851AAF56FB6}" type="presParOf" srcId="{607C6443-D7C6-4EA8-9756-B12012393490}" destId="{BF4D816A-8A61-42DD-B91F-5E97933F1EFC}" srcOrd="1" destOrd="0"/>
    <dgm:cxn modelId="{1905FF65-FCDB-408B-8216-BD0139D1977A}" type="presOf" srcId="{4423E6FA-D834-47D2-AA9D-3075DFBE2BC9}" destId="{BF4D816A-8A61-42DD-B91F-5E97933F1EFC}" srcOrd="0" destOrd="0"/>
    <dgm:cxn modelId="{D1967AD4-929F-42C9-A4B8-9A25B48CE46F}" type="presParOf" srcId="{32783FED-CBCE-4134-A79A-40BCCF57F829}" destId="{20971F5E-8951-42F1-9B59-4D995E6453C5}" srcOrd="2" destOrd="0"/>
    <dgm:cxn modelId="{0879846C-AD96-4EDA-8824-3306A3E1FBAA}" type="presOf" srcId="{A089E6B8-B39E-46BE-8C4E-7F113DB8ABC8}" destId="{20971F5E-8951-42F1-9B59-4D995E6453C5}" srcOrd="0" destOrd="0"/>
    <dgm:cxn modelId="{A5AE8639-E559-4A61-A0F0-62C3E3767BB1}" type="presParOf" srcId="{32783FED-CBCE-4134-A79A-40BCCF57F829}" destId="{17922F13-5008-4A13-BE40-5D0A0BA9A864}" srcOrd="3" destOrd="0"/>
    <dgm:cxn modelId="{054248D4-C024-40ED-AB85-1E2DEC16383F}" type="presParOf" srcId="{17922F13-5008-4A13-BE40-5D0A0BA9A864}" destId="{1D72C217-1C76-4CF0-AB3C-0887E9468933}" srcOrd="0" destOrd="0"/>
    <dgm:cxn modelId="{758A79A1-E998-4FA0-B697-462AA7149945}" type="presParOf" srcId="{17922F13-5008-4A13-BE40-5D0A0BA9A864}" destId="{BE351F4D-BDF3-44A1-BA16-DD554DB4D5DC}" srcOrd="1" destOrd="0"/>
    <dgm:cxn modelId="{F0D9FF64-B190-44A5-8D25-A50EC2B33906}" type="presParOf" srcId="{17922F13-5008-4A13-BE40-5D0A0BA9A864}" destId="{63D765B6-C0DF-4B50-8301-83D004B399D4}" srcOrd="2" destOrd="0"/>
    <dgm:cxn modelId="{B92DBCC0-0A1E-4022-B36B-FBE8A558718D}" type="presParOf" srcId="{1D72C217-1C76-4CF0-AB3C-0887E9468933}" destId="{E4685FBE-3B4B-45F4-9ACC-1CC2900F554B}" srcOrd="0" destOrd="0"/>
    <dgm:cxn modelId="{1895BF3B-ACDD-45BE-9EDA-DBE617C37360}" type="presOf" srcId="{3EB2A24C-BD98-4193-8D95-573342FF0920}" destId="{E4685FBE-3B4B-45F4-9ACC-1CC2900F554B}" srcOrd="0" destOrd="0"/>
    <dgm:cxn modelId="{9B9EA100-15D7-461C-B39E-05F7D281B30E}" type="presParOf" srcId="{1D72C217-1C76-4CF0-AB3C-0887E9468933}" destId="{20D4A3E8-C728-4095-A3DA-7C4C7A5064B8}" srcOrd="1" destOrd="0"/>
    <dgm:cxn modelId="{1D0B18A5-297E-48AE-A545-6CF347623195}" type="presOf" srcId="{3EB2A24C-BD98-4193-8D95-573342FF0920}" destId="{20D4A3E8-C728-4095-A3DA-7C4C7A5064B8}" srcOrd="0" destOrd="0"/>
  </dgm:cxnLst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02B6E-217E-401B-9814-9563599069FA}" type="doc">
      <dgm:prSet loTypeId="urn:microsoft.com/office/officeart/2005/8/layout/orgChart1" qsTypeId="urn:microsoft.com/office/officeart/2005/8/quickstyle/simple1" csTypeId="urn:microsoft.com/office/officeart/2005/8/colors/accent1_2"/>
      <dgm:spPr/>
    </dgm:pt>
    <dgm:pt modelId="{55697278-0BAF-4ACE-B084-205B93178E3F}">
      <dgm:prSet/>
      <dgm:spPr/>
      <dgm:t>
        <a:bodyPr vert="horz" wrap="square" lIns="0" tIns="0" rIns="0" bIns="0" anchor="ctr" anchorCtr="0"/>
        <a:p>
          <a:pPr algn="ctr" rtl="1" eaLnBrk="1" hangingPunct="1"/>
          <a:r>
            <a:rPr lang="en-US" altLang="x-none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Natural sexual offences</a:t>
          </a:r>
          <a:r>
            <a:rPr lang="en-US" altLang="x-none" b="1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rPr>
            <a:t/>
          </a:r>
          <a:endParaRPr lang="en-US" altLang="x-none" b="1">
            <a:solidFill>
              <a:schemeClr val="tx2"/>
            </a:solidFill>
            <a:latin typeface="Arial" panose="020B0604020202020204" pitchFamily="34" charset="0"/>
            <a:ea typeface="Arial" panose="020B0604020202020204" pitchFamily="34" charset="0"/>
          </a:endParaRPr>
        </a:p>
      </dgm:t>
    </dgm:pt>
    <dgm:pt modelId="{BB8E79D2-3A4E-4572-A95D-04F2E74BB541}" cxnId="{5E43AD24-C67B-4B92-889E-AADF5C504F92}" type="parTrans">
      <dgm:prSet/>
      <dgm:spPr/>
    </dgm:pt>
    <dgm:pt modelId="{8111CC34-0932-46D7-959D-A8D54D203FAA}" cxnId="{5E43AD24-C67B-4B92-889E-AADF5C504F92}" type="sibTrans">
      <dgm:prSet/>
      <dgm:spPr/>
    </dgm:pt>
    <dgm:pt modelId="{8BBD384E-7931-4D28-A617-C8C5FDC51BA2}">
      <dgm:prSet/>
      <dgm:spPr/>
      <dgm:t>
        <a:bodyPr vert="horz" wrap="square" lIns="0" tIns="0" rIns="0" bIns="0" anchor="ctr" anchorCtr="0"/>
        <a:p>
          <a:pPr algn="ctr" rtl="1" eaLnBrk="1" hangingPunct="1"/>
          <a:r>
            <a:rPr lang="en-US" altLang="x-none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Rape</a:t>
          </a:r>
          <a:r>
            <a:rPr lang="en-US" altLang="x-none" b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rPr>
            <a:t/>
          </a:r>
          <a:endParaRPr lang="en-US" altLang="x-none" b="1">
            <a:solidFill>
              <a:schemeClr val="bg1"/>
            </a:solidFill>
            <a:latin typeface="Arial" panose="020B0604020202020204" pitchFamily="34" charset="0"/>
            <a:ea typeface="Arial" panose="020B0604020202020204" pitchFamily="34" charset="0"/>
          </a:endParaRPr>
        </a:p>
      </dgm:t>
    </dgm:pt>
    <dgm:pt modelId="{F7079F4C-51AD-4B4F-A848-5149F2DD5EF9}" cxnId="{1754A131-3B25-490C-BA51-BB9B4E1335D8}" type="parTrans">
      <dgm:prSet/>
      <dgm:spPr/>
    </dgm:pt>
    <dgm:pt modelId="{7FBEBD8A-388F-49D1-9BF0-5F8A6DA15C9F}" cxnId="{1754A131-3B25-490C-BA51-BB9B4E1335D8}" type="sibTrans">
      <dgm:prSet/>
      <dgm:spPr/>
    </dgm:pt>
    <dgm:pt modelId="{AE27FBC1-F5B0-49DF-AE18-DDFEC9E3671D}">
      <dgm:prSet/>
      <dgm:spPr/>
      <dgm:t>
        <a:bodyPr vert="horz" wrap="square" lIns="0" tIns="0" rIns="0" bIns="0" anchor="ctr" anchorCtr="0"/>
        <a:p>
          <a:pPr algn="ctr" rtl="1" eaLnBrk="1" hangingPunct="1"/>
          <a:r>
            <a:rPr lang="en-US" altLang="x-none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Incest</a:t>
          </a:r>
          <a:r>
            <a:rPr lang="en-US" altLang="x-none" b="1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rPr>
            <a:t/>
          </a:r>
          <a:endParaRPr lang="en-US" altLang="x-none" b="1">
            <a:solidFill>
              <a:schemeClr val="bg1"/>
            </a:solidFill>
            <a:latin typeface="Arial" panose="020B0604020202020204" pitchFamily="34" charset="0"/>
            <a:ea typeface="Arial" panose="020B0604020202020204" pitchFamily="34" charset="0"/>
          </a:endParaRPr>
        </a:p>
      </dgm:t>
    </dgm:pt>
    <dgm:pt modelId="{0CD4AFFE-D03A-46FC-AAE1-AE39C021CBF0}" cxnId="{9A6CAF1B-B784-43D5-A726-0472EB980694}" type="parTrans">
      <dgm:prSet/>
      <dgm:spPr/>
    </dgm:pt>
    <dgm:pt modelId="{F7446B71-8BC1-482C-BE97-CD700202C0DA}" cxnId="{9A6CAF1B-B784-43D5-A726-0472EB980694}" type="sibTrans">
      <dgm:prSet/>
      <dgm:spPr/>
    </dgm:pt>
    <dgm:pt modelId="{5B9CDB4F-7205-41DC-9424-EC5293AC74DA}" type="pres">
      <dgm:prSet presAssocID="{2F202B6E-217E-401B-9814-9563599069FA}" presName="hierChild1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6B886C8-9B07-4ACF-9A72-7FCC34CDBB3A}" type="pres">
      <dgm:prSet presAssocID="{55697278-0BAF-4ACE-B084-205B93178E3F}" presName="hierRoot1">
        <dgm:presLayoutVars>
          <dgm:hierBranch/>
        </dgm:presLayoutVars>
      </dgm:prSet>
      <dgm:spPr/>
    </dgm:pt>
    <dgm:pt modelId="{334393C1-231C-42C7-AC00-C46D24FFB694}" type="pres">
      <dgm:prSet presAssocID="{55697278-0BAF-4ACE-B084-205B93178E3F}" presName="rootComposite1"/>
      <dgm:spPr/>
    </dgm:pt>
    <dgm:pt modelId="{91B52437-3041-4252-A002-F364529CE73E}" type="pres">
      <dgm:prSet presAssocID="{55697278-0BAF-4ACE-B084-205B93178E3F}" presName="hierChild2"/>
      <dgm:spPr/>
    </dgm:pt>
    <dgm:pt modelId="{020A6623-C36C-41F9-93C8-AEC449F55367}" type="pres">
      <dgm:prSet presAssocID="{55697278-0BAF-4ACE-B084-205B93178E3F}" presName="hierChild3"/>
      <dgm:spPr/>
    </dgm:pt>
    <dgm:pt modelId="{D8D7B3F4-9783-4A2F-A303-169ACE9E4742}" type="pres">
      <dgm:prSet presAssocID="{55697278-0BAF-4ACE-B084-205B93178E3F}" presName="rootText1" presStyleLbl="node0" presStyleIdx="0" presStyleCnt="1">
        <dgm:presLayoutVars>
          <dgm:chPref val="3"/>
        </dgm:presLayoutVars>
      </dgm:prSet>
      <dgm:spPr/>
    </dgm:pt>
    <dgm:pt modelId="{BECF405A-4577-48F1-BA99-B7CFB9008BE7}" type="pres">
      <dgm:prSet presAssocID="{55697278-0BAF-4ACE-B084-205B93178E3F}" presName="rootConnector1" presStyleLbl="node1"/>
      <dgm:spPr/>
    </dgm:pt>
    <dgm:pt modelId="{EDF0B65C-764D-4710-95C1-A7BA45A6F52C}" type="pres">
      <dgm:prSet presAssocID="{F7079F4C-51AD-4B4F-A848-5149F2DD5EF9}" presName="Name35" presStyleLbl="parChTrans1D2" presStyleIdx="0" presStyleCnt="2"/>
      <dgm:spPr/>
    </dgm:pt>
    <dgm:pt modelId="{442695B5-F591-4A8C-8C66-2ACEF129E849}" type="pres">
      <dgm:prSet presAssocID="{8BBD384E-7931-4D28-A617-C8C5FDC51BA2}" presName="hierRoot2">
        <dgm:presLayoutVars>
          <dgm:hierBranch/>
        </dgm:presLayoutVars>
      </dgm:prSet>
      <dgm:spPr/>
    </dgm:pt>
    <dgm:pt modelId="{E5EA852A-1693-435F-A519-7AA834AC9400}" type="pres">
      <dgm:prSet presAssocID="{8BBD384E-7931-4D28-A617-C8C5FDC51BA2}" presName="rootComposite"/>
      <dgm:spPr/>
    </dgm:pt>
    <dgm:pt modelId="{60C9510D-A0DA-4584-86D1-95862622A7C4}" type="pres">
      <dgm:prSet presAssocID="{8BBD384E-7931-4D28-A617-C8C5FDC51BA2}" presName="hierChild4"/>
      <dgm:spPr/>
    </dgm:pt>
    <dgm:pt modelId="{EA5230AF-EABA-4BCE-88CC-9A4AC84B1D9A}" type="pres">
      <dgm:prSet presAssocID="{8BBD384E-7931-4D28-A617-C8C5FDC51BA2}" presName="hierChild5"/>
      <dgm:spPr/>
    </dgm:pt>
    <dgm:pt modelId="{D8764C58-F13A-483D-897C-F2A042919203}" type="pres">
      <dgm:prSet presAssocID="{8BBD384E-7931-4D28-A617-C8C5FDC51BA2}" presName="rootText" presStyleLbl="node2" presStyleIdx="0" presStyleCnt="2">
        <dgm:presLayoutVars>
          <dgm:chPref val="3"/>
        </dgm:presLayoutVars>
      </dgm:prSet>
      <dgm:spPr/>
    </dgm:pt>
    <dgm:pt modelId="{F49BB805-A40C-4755-9463-9B532F53AD08}" type="pres">
      <dgm:prSet presAssocID="{8BBD384E-7931-4D28-A617-C8C5FDC51BA2}" presName="rootConnector" presStyleLbl="node2" presStyleIdx="0" presStyleCnt="2"/>
      <dgm:spPr/>
    </dgm:pt>
    <dgm:pt modelId="{FE9724DB-65D9-4AE1-B62D-5A19385BCD39}" type="pres">
      <dgm:prSet presAssocID="{0CD4AFFE-D03A-46FC-AAE1-AE39C021CBF0}" presName="Name35" presStyleLbl="parChTrans1D2" presStyleIdx="1" presStyleCnt="2"/>
      <dgm:spPr/>
    </dgm:pt>
    <dgm:pt modelId="{49970C8A-FAD2-4D46-97FB-DEE7EC78BA14}" type="pres">
      <dgm:prSet presAssocID="{AE27FBC1-F5B0-49DF-AE18-DDFEC9E3671D}" presName="hierRoot2">
        <dgm:presLayoutVars>
          <dgm:hierBranch/>
        </dgm:presLayoutVars>
      </dgm:prSet>
      <dgm:spPr/>
    </dgm:pt>
    <dgm:pt modelId="{DE690383-CC72-4CA7-9C72-36F3B637BF9C}" type="pres">
      <dgm:prSet presAssocID="{AE27FBC1-F5B0-49DF-AE18-DDFEC9E3671D}" presName="rootComposite"/>
      <dgm:spPr/>
    </dgm:pt>
    <dgm:pt modelId="{249CCC8B-1A58-4115-B06E-19F7A0D65DDE}" type="pres">
      <dgm:prSet presAssocID="{AE27FBC1-F5B0-49DF-AE18-DDFEC9E3671D}" presName="hierChild4"/>
      <dgm:spPr/>
    </dgm:pt>
    <dgm:pt modelId="{1851710D-A0EF-4F61-8345-BC5BAD8A265E}" type="pres">
      <dgm:prSet presAssocID="{AE27FBC1-F5B0-49DF-AE18-DDFEC9E3671D}" presName="hierChild5"/>
      <dgm:spPr/>
    </dgm:pt>
    <dgm:pt modelId="{33F9AC57-5FC2-46B2-AC76-73F9F9721E4F}" type="pres">
      <dgm:prSet presAssocID="{AE27FBC1-F5B0-49DF-AE18-DDFEC9E3671D}" presName="rootText" presStyleLbl="node2" presStyleIdx="1" presStyleCnt="2">
        <dgm:presLayoutVars>
          <dgm:chPref val="3"/>
        </dgm:presLayoutVars>
      </dgm:prSet>
      <dgm:spPr/>
    </dgm:pt>
    <dgm:pt modelId="{49D3733E-F000-451F-B21C-97C0BE8BD6EB}" type="pres">
      <dgm:prSet presAssocID="{AE27FBC1-F5B0-49DF-AE18-DDFEC9E3671D}" presName="rootConnector" presStyleLbl="node2" presStyleIdx="1" presStyleCnt="2"/>
      <dgm:spPr/>
    </dgm:pt>
  </dgm:ptLst>
  <dgm:cxnLst>
    <dgm:cxn modelId="{5E43AD24-C67B-4B92-889E-AADF5C504F92}" srcId="{2F202B6E-217E-401B-9814-9563599069FA}" destId="{55697278-0BAF-4ACE-B084-205B93178E3F}" srcOrd="0" destOrd="0" parTransId="{BB8E79D2-3A4E-4572-A95D-04F2E74BB541}" sibTransId="{8111CC34-0932-46D7-959D-A8D54D203FAA}"/>
    <dgm:cxn modelId="{1754A131-3B25-490C-BA51-BB9B4E1335D8}" srcId="{55697278-0BAF-4ACE-B084-205B93178E3F}" destId="{8BBD384E-7931-4D28-A617-C8C5FDC51BA2}" srcOrd="0" destOrd="0" parTransId="{F7079F4C-51AD-4B4F-A848-5149F2DD5EF9}" sibTransId="{7FBEBD8A-388F-49D1-9BF0-5F8A6DA15C9F}"/>
    <dgm:cxn modelId="{9A6CAF1B-B784-43D5-A726-0472EB980694}" srcId="{55697278-0BAF-4ACE-B084-205B93178E3F}" destId="{AE27FBC1-F5B0-49DF-AE18-DDFEC9E3671D}" srcOrd="1" destOrd="0" parTransId="{0CD4AFFE-D03A-46FC-AAE1-AE39C021CBF0}" sibTransId="{F7446B71-8BC1-482C-BE97-CD700202C0DA}"/>
    <dgm:cxn modelId="{B2E8BC0A-957B-48EE-95A1-C92A39A76E62}" type="presOf" srcId="{2F202B6E-217E-401B-9814-9563599069FA}" destId="{5B9CDB4F-7205-41DC-9424-EC5293AC74DA}" srcOrd="0" destOrd="0"/>
    <dgm:cxn modelId="{A29AE972-005B-4565-824C-75322756033B}" type="presParOf" srcId="{5B9CDB4F-7205-41DC-9424-EC5293AC74DA}" destId="{36B886C8-9B07-4ACF-9A72-7FCC34CDBB3A}" srcOrd="0" destOrd="0"/>
    <dgm:cxn modelId="{A9A3FB51-B77F-459F-9215-2E1270B25106}" type="presParOf" srcId="{36B886C8-9B07-4ACF-9A72-7FCC34CDBB3A}" destId="{334393C1-231C-42C7-AC00-C46D24FFB694}" srcOrd="0" destOrd="0"/>
    <dgm:cxn modelId="{59126075-4F96-48FA-A819-9FABC02BB42F}" type="presParOf" srcId="{36B886C8-9B07-4ACF-9A72-7FCC34CDBB3A}" destId="{91B52437-3041-4252-A002-F364529CE73E}" srcOrd="1" destOrd="0"/>
    <dgm:cxn modelId="{EF346088-3A6F-40EB-9024-99B19322C3CD}" type="presParOf" srcId="{36B886C8-9B07-4ACF-9A72-7FCC34CDBB3A}" destId="{020A6623-C36C-41F9-93C8-AEC449F55367}" srcOrd="2" destOrd="0"/>
    <dgm:cxn modelId="{BF574F05-44D7-43B2-80E4-B9F5328783B4}" type="presParOf" srcId="{334393C1-231C-42C7-AC00-C46D24FFB694}" destId="{D8D7B3F4-9783-4A2F-A303-169ACE9E4742}" srcOrd="0" destOrd="0"/>
    <dgm:cxn modelId="{836E8073-6A3A-4879-B0C1-E403847B0452}" type="presOf" srcId="{55697278-0BAF-4ACE-B084-205B93178E3F}" destId="{D8D7B3F4-9783-4A2F-A303-169ACE9E4742}" srcOrd="0" destOrd="0"/>
    <dgm:cxn modelId="{43994785-34EF-4C92-936D-0B9BBEAFB00B}" type="presParOf" srcId="{334393C1-231C-42C7-AC00-C46D24FFB694}" destId="{BECF405A-4577-48F1-BA99-B7CFB9008BE7}" srcOrd="1" destOrd="0"/>
    <dgm:cxn modelId="{12D4FE16-0415-4073-BE2E-F1A639277973}" type="presOf" srcId="{55697278-0BAF-4ACE-B084-205B93178E3F}" destId="{BECF405A-4577-48F1-BA99-B7CFB9008BE7}" srcOrd="0" destOrd="0"/>
    <dgm:cxn modelId="{F6C1816D-7398-4DD9-970F-C69284EEDF7D}" type="presParOf" srcId="{91B52437-3041-4252-A002-F364529CE73E}" destId="{EDF0B65C-764D-4710-95C1-A7BA45A6F52C}" srcOrd="0" destOrd="0"/>
    <dgm:cxn modelId="{3ADDD0A0-3FC1-4B7D-979B-E8799EE71DBF}" type="presOf" srcId="{F7079F4C-51AD-4B4F-A848-5149F2DD5EF9}" destId="{EDF0B65C-764D-4710-95C1-A7BA45A6F52C}" srcOrd="0" destOrd="0"/>
    <dgm:cxn modelId="{2FD93C2D-66FD-464C-B48D-005CD3B2F08B}" type="presParOf" srcId="{91B52437-3041-4252-A002-F364529CE73E}" destId="{442695B5-F591-4A8C-8C66-2ACEF129E849}" srcOrd="1" destOrd="0"/>
    <dgm:cxn modelId="{6EABEAA2-E20E-427B-9BBB-923708B7A1AF}" type="presParOf" srcId="{442695B5-F591-4A8C-8C66-2ACEF129E849}" destId="{E5EA852A-1693-435F-A519-7AA834AC9400}" srcOrd="0" destOrd="0"/>
    <dgm:cxn modelId="{4ECDED15-433E-45A5-83D1-39FB14B5D7E1}" type="presParOf" srcId="{442695B5-F591-4A8C-8C66-2ACEF129E849}" destId="{60C9510D-A0DA-4584-86D1-95862622A7C4}" srcOrd="1" destOrd="0"/>
    <dgm:cxn modelId="{43F76E49-9A40-4749-BC3D-0FD06B550A8B}" type="presParOf" srcId="{442695B5-F591-4A8C-8C66-2ACEF129E849}" destId="{EA5230AF-EABA-4BCE-88CC-9A4AC84B1D9A}" srcOrd="2" destOrd="0"/>
    <dgm:cxn modelId="{D11907D1-1BB4-45BC-963B-992D3ABB26B3}" type="presParOf" srcId="{E5EA852A-1693-435F-A519-7AA834AC9400}" destId="{D8764C58-F13A-483D-897C-F2A042919203}" srcOrd="0" destOrd="0"/>
    <dgm:cxn modelId="{7C28CFC5-EA86-48CF-9D2C-07A99D1510BB}" type="presOf" srcId="{8BBD384E-7931-4D28-A617-C8C5FDC51BA2}" destId="{D8764C58-F13A-483D-897C-F2A042919203}" srcOrd="0" destOrd="0"/>
    <dgm:cxn modelId="{10844757-6264-466F-ABAF-B628307F9130}" type="presParOf" srcId="{E5EA852A-1693-435F-A519-7AA834AC9400}" destId="{F49BB805-A40C-4755-9463-9B532F53AD08}" srcOrd="1" destOrd="0"/>
    <dgm:cxn modelId="{15988F2E-5BA2-4E26-B3A1-6F5077EDAB4E}" type="presOf" srcId="{8BBD384E-7931-4D28-A617-C8C5FDC51BA2}" destId="{F49BB805-A40C-4755-9463-9B532F53AD08}" srcOrd="0" destOrd="0"/>
    <dgm:cxn modelId="{E30A9647-6116-4A08-96F7-ADEAE8AB762E}" type="presParOf" srcId="{91B52437-3041-4252-A002-F364529CE73E}" destId="{FE9724DB-65D9-4AE1-B62D-5A19385BCD39}" srcOrd="2" destOrd="0"/>
    <dgm:cxn modelId="{E41EB976-A09F-41EB-8198-9DF8E305A46C}" type="presOf" srcId="{0CD4AFFE-D03A-46FC-AAE1-AE39C021CBF0}" destId="{FE9724DB-65D9-4AE1-B62D-5A19385BCD39}" srcOrd="0" destOrd="0"/>
    <dgm:cxn modelId="{C61E5BC1-02DB-4E32-A538-FE35EC692286}" type="presParOf" srcId="{91B52437-3041-4252-A002-F364529CE73E}" destId="{49970C8A-FAD2-4D46-97FB-DEE7EC78BA14}" srcOrd="3" destOrd="0"/>
    <dgm:cxn modelId="{AD1CB711-B268-4AA2-9D5C-85F5CCEE3BA3}" type="presParOf" srcId="{49970C8A-FAD2-4D46-97FB-DEE7EC78BA14}" destId="{DE690383-CC72-4CA7-9C72-36F3B637BF9C}" srcOrd="0" destOrd="0"/>
    <dgm:cxn modelId="{496C5367-FECB-4F0B-96E8-B3D15F4AFC5E}" type="presParOf" srcId="{49970C8A-FAD2-4D46-97FB-DEE7EC78BA14}" destId="{249CCC8B-1A58-4115-B06E-19F7A0D65DDE}" srcOrd="1" destOrd="0"/>
    <dgm:cxn modelId="{4630CD50-9E5B-483B-BBF8-BC9486A6A9AF}" type="presParOf" srcId="{49970C8A-FAD2-4D46-97FB-DEE7EC78BA14}" destId="{1851710D-A0EF-4F61-8345-BC5BAD8A265E}" srcOrd="2" destOrd="0"/>
    <dgm:cxn modelId="{C7946DCD-135E-4001-9792-365E88DEA4B1}" type="presParOf" srcId="{DE690383-CC72-4CA7-9C72-36F3B637BF9C}" destId="{33F9AC57-5FC2-46B2-AC76-73F9F9721E4F}" srcOrd="0" destOrd="0"/>
    <dgm:cxn modelId="{995BE05F-97F4-4F2A-9FA9-B761A4B6B8C3}" type="presOf" srcId="{AE27FBC1-F5B0-49DF-AE18-DDFEC9E3671D}" destId="{33F9AC57-5FC2-46B2-AC76-73F9F9721E4F}" srcOrd="0" destOrd="0"/>
    <dgm:cxn modelId="{13EBA01D-EC29-449B-B060-213A40ACA4F0}" type="presParOf" srcId="{DE690383-CC72-4CA7-9C72-36F3B637BF9C}" destId="{49D3733E-F000-451F-B21C-97C0BE8BD6EB}" srcOrd="1" destOrd="0"/>
    <dgm:cxn modelId="{77F07761-67A1-4703-A0FE-F5760C80655F}" type="presOf" srcId="{AE27FBC1-F5B0-49DF-AE18-DDFEC9E3671D}" destId="{49D3733E-F000-451F-B21C-97C0BE8BD6EB}" srcOrd="0" destOrd="0"/>
  </dgm:cxnLst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ar-EG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4"/>
          <p:cNvSpPr/>
          <p:nvPr/>
        </p:nvSpPr>
        <p:spPr>
          <a:xfrm>
            <a:off x="285750" y="2803525"/>
            <a:ext cx="1588" cy="3035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525"/>
              </a:cxn>
              <a:cxn ang="0">
                <a:pos x="0" y="9525"/>
              </a:cxn>
              <a:cxn ang="0">
                <a:pos x="0" y="95250"/>
              </a:cxn>
              <a:cxn ang="0">
                <a:pos x="0" y="3035300"/>
              </a:cxn>
              <a:cxn ang="0">
                <a:pos x="0" y="3035300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eaLnBrk="1" hangingPunct="1">
              <a:buNone/>
            </a:pPr>
            <a:fld id="{9A0DB2DC-4C9A-4742-B13C-FB6460FD3503}" type="slidenum">
              <a:rPr lang="ar-SA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ar-SA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0" eaLnBrk="1" hangingPunct="1">
              <a:buNone/>
            </a:pPr>
            <a:fld id="{9A0DB2DC-4C9A-4742-B13C-FB6460FD3503}" type="slidenum">
              <a:rPr lang="ar-SA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ar-SA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0" eaLnBrk="1" hangingPunct="1">
              <a:buNone/>
            </a:pPr>
            <a:fld id="{9A0DB2DC-4C9A-4742-B13C-FB6460FD3503}" type="slidenum">
              <a:rPr lang="ar-SA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ar-SA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0" eaLnBrk="1" hangingPunct="1">
              <a:buNone/>
            </a:pPr>
            <a:fld id="{9A0DB2DC-4C9A-4742-B13C-FB6460FD3503}" type="slidenum">
              <a:rPr lang="ar-SA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ar-SA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0" eaLnBrk="1" hangingPunct="1">
              <a:buNone/>
            </a:pPr>
            <a:fld id="{9A0DB2DC-4C9A-4742-B13C-FB6460FD3503}" type="slidenum">
              <a:rPr lang="ar-SA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ar-SA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0" eaLnBrk="1" hangingPunct="1">
              <a:buNone/>
            </a:pPr>
            <a:fld id="{9A0DB2DC-4C9A-4742-B13C-FB6460FD3503}" type="slidenum">
              <a:rPr lang="ar-SA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ar-SA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0" eaLnBrk="1" hangingPunct="1">
              <a:buNone/>
            </a:pPr>
            <a:fld id="{9A0DB2DC-4C9A-4742-B13C-FB6460FD3503}" type="slidenum">
              <a:rPr lang="ar-SA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ar-SA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0" eaLnBrk="1" hangingPunct="1">
              <a:buNone/>
            </a:pPr>
            <a:fld id="{9A0DB2DC-4C9A-4742-B13C-FB6460FD3503}" type="slidenum">
              <a:rPr lang="ar-SA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ar-SA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kumimoji="0" lang="ar-EG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0" eaLnBrk="1" hangingPunct="1">
              <a:buNone/>
            </a:pPr>
            <a:fld id="{9A0DB2DC-4C9A-4742-B13C-FB6460FD3503}" type="slidenum">
              <a:rPr lang="ar-SA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ar-SA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0" eaLnBrk="1" hangingPunct="1">
              <a:buNone/>
            </a:pPr>
            <a:fld id="{9A0DB2DC-4C9A-4742-B13C-FB6460FD3503}" type="slidenum">
              <a:rPr lang="ar-SA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ar-SA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0" eaLnBrk="1" hangingPunct="1">
              <a:buNone/>
            </a:pPr>
            <a:fld id="{9A0DB2DC-4C9A-4742-B13C-FB6460FD3503}" type="slidenum">
              <a:rPr lang="ar-SA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ar-SA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EG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u="none"/>
            </a:lvl1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u="none"/>
            </a:lvl1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pPr lvl="0" rtl="1" eaLnBrk="1" hangingPunct="1">
              <a:buNone/>
            </a:pPr>
            <a:fld id="{9A0DB2DC-4C9A-4742-B13C-FB6460FD3503}" type="slidenum">
              <a:rPr lang="ar-SA" altLang="en-US" dirty="0">
                <a:latin typeface="Arial" panose="020B0604020202020204" pitchFamily="34" charset="0"/>
              </a:rPr>
            </a:fld>
            <a:endParaRPr lang="ar-SA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rtl="0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/>
            </a:lvl1pPr>
          </a:lstStyle>
          <a:p>
            <a:pPr lvl="0" rtl="0" eaLnBrk="1" hangingPunct="1">
              <a:buNone/>
            </a:pPr>
            <a:fld id="{9A0DB2DC-4C9A-4742-B13C-FB6460FD3503}" type="slidenum">
              <a:rPr lang="ar-SA" altLang="en-US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ar-SA" altLang="en-US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066800" y="2133600"/>
            <a:ext cx="6781800" cy="1524000"/>
          </a:xfrm>
          <a:prstGeom prst="rect">
            <a:avLst/>
          </a:prstGeom>
        </p:spPr>
        <p:txBody>
          <a:bodyPr wrap="none" numCol="1" fromWordArt="1">
            <a:prstTxWarp prst="textCanUp">
              <a:avLst>
                <a:gd name="adj" fmla="val 85713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sng" strike="noStrike" kern="10" cap="none" spc="0" normalizeH="0" baseline="0" noProof="0">
                <a:ln w="12700">
                  <a:solidFill>
                    <a:schemeClr val="bg1"/>
                  </a:solidFill>
                  <a:round/>
                </a:ln>
                <a:solidFill>
                  <a:srgbClr val="8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 Black" panose="020B0A04020102020204"/>
                <a:ea typeface="+mn-ea"/>
                <a:cs typeface="Arial" panose="020B0604020202020204" pitchFamily="34" charset="0"/>
              </a:rPr>
              <a:t>SEXUAL OFFENCES</a:t>
            </a:r>
            <a:endParaRPr kumimoji="0" lang="ar-EG" sz="3600" b="0" i="0" u="sng" strike="noStrike" kern="10" cap="none" spc="0" normalizeH="0" baseline="0" noProof="0">
              <a:ln w="12700">
                <a:solidFill>
                  <a:schemeClr val="bg1"/>
                </a:solidFill>
                <a:round/>
              </a:ln>
              <a:solidFill>
                <a:srgbClr val="80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  <a:ln/>
        </p:spPr>
        <p:txBody>
          <a:bodyPr vert="horz" wrap="square" lIns="91440" tIns="45720" rIns="91440" bIns="45720" anchor="t" anchorCtr="0"/>
          <a:p>
            <a:pPr algn="l" rtl="0" eaLnBrk="1" hangingPunct="1"/>
            <a:r>
              <a:rPr lang="en-US" altLang="en-US" b="1" i="1" dirty="0"/>
              <a:t>Buccal coitus</a:t>
            </a:r>
            <a:r>
              <a:rPr lang="en-US" altLang="en-US" i="1" dirty="0"/>
              <a:t>:</a:t>
            </a:r>
            <a:r>
              <a:rPr lang="en-US" altLang="en-US" dirty="0"/>
              <a:t> intercourse through the mouth. Faint teeth marks and abrasions may be seen on the penis.</a:t>
            </a:r>
            <a:endParaRPr lang="en-US" altLang="en-US" dirty="0"/>
          </a:p>
          <a:p>
            <a:pPr algn="l" rtl="0" eaLnBrk="1" hangingPunct="1">
              <a:buNone/>
            </a:pPr>
            <a:endParaRPr lang="en-US" altLang="en-US" b="1" i="1" dirty="0"/>
          </a:p>
          <a:p>
            <a:pPr algn="l" rtl="0" eaLnBrk="1" hangingPunct="1"/>
            <a:r>
              <a:rPr lang="en-US" altLang="en-US" b="1" i="1" dirty="0"/>
              <a:t>Sexual asphyxia</a:t>
            </a:r>
            <a:r>
              <a:rPr lang="en-US" altLang="en-US" i="1" dirty="0"/>
              <a:t>:</a:t>
            </a:r>
            <a:r>
              <a:rPr lang="en-US" altLang="en-US" dirty="0"/>
              <a:t> It is achieved by constriction of the neck by a ligature which can be voluntarily tightened to produce cerebral hypoxia, to produce hallucinations of an erotic nature. This may lead to accidental death.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0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charRg st="0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05" end="3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charRg st="105" end="3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dirty="0">
                <a:solidFill>
                  <a:srgbClr val="CC0000"/>
                </a:solidFill>
              </a:rPr>
              <a:t>Virginity</a:t>
            </a:r>
            <a:r>
              <a:rPr lang="en-US" altLang="en-US" dirty="0"/>
              <a:t> </a:t>
            </a:r>
            <a:endParaRPr lang="en-US" altLang="en-US" dirty="0"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buNone/>
            </a:pPr>
            <a:r>
              <a:rPr lang="en-US" altLang="en-US" b="1" u="sng" dirty="0"/>
              <a:t>Signs of virginity:</a:t>
            </a:r>
            <a:endParaRPr lang="en-US" altLang="en-US" u="sng" dirty="0"/>
          </a:p>
          <a:p>
            <a:pPr marL="609600" indent="-609600" algn="l" rtl="0" eaLnBrk="1" hangingPunct="1"/>
            <a:r>
              <a:rPr lang="en-US" altLang="en-US" dirty="0"/>
              <a:t>Hymen is intact.</a:t>
            </a:r>
            <a:endParaRPr lang="en-US" altLang="en-US" dirty="0"/>
          </a:p>
          <a:p>
            <a:pPr marL="609600" indent="-609600" algn="l" rtl="0" eaLnBrk="1" hangingPunct="1"/>
            <a:r>
              <a:rPr lang="en-US" altLang="en-US" dirty="0"/>
              <a:t>Posterior commissure is intact.</a:t>
            </a:r>
            <a:endParaRPr lang="en-US" altLang="en-US" dirty="0"/>
          </a:p>
          <a:p>
            <a:pPr marL="609600" indent="-609600" algn="l" rtl="0" eaLnBrk="1" hangingPunct="1"/>
            <a:r>
              <a:rPr lang="en-US" altLang="en-US" dirty="0"/>
              <a:t>Labia majora are firm, round and completely closing the vaginal orifice.</a:t>
            </a:r>
            <a:endParaRPr lang="en-US" altLang="en-US" dirty="0"/>
          </a:p>
          <a:p>
            <a:pPr marL="609600" indent="-609600" algn="l" rtl="0" eaLnBrk="1" hangingPunct="1"/>
            <a:r>
              <a:rPr lang="en-US" altLang="en-US" dirty="0"/>
              <a:t>Vagina is narrow with a rugose mucosa.</a:t>
            </a:r>
            <a:endParaRPr lang="en-US" altLang="en-US" dirty="0"/>
          </a:p>
          <a:p>
            <a:pPr marL="609600" indent="-609600" algn="l" rtl="0" eaLnBrk="1" hangingPunct="1"/>
            <a:r>
              <a:rPr lang="en-US" altLang="en-US" dirty="0"/>
              <a:t>Breasts are firm, hemispherical with small nipple and areola.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2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charRg st="2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charRg st="2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3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charRg st="3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charRg st="3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69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charRg st="69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charRg st="69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42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charRg st="142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charRg st="142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81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charRg st="181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charRg st="181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381000" y="533400"/>
            <a:ext cx="8534400" cy="5821363"/>
          </a:xfrm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lnSpc>
                <a:spcPct val="90000"/>
              </a:lnSpc>
              <a:buNone/>
            </a:pPr>
            <a:r>
              <a:rPr lang="en-US" altLang="en-US" b="1" u="sng" dirty="0">
                <a:solidFill>
                  <a:srgbClr val="CC0000"/>
                </a:solidFill>
              </a:rPr>
              <a:t>Examination of the hymen:</a:t>
            </a:r>
            <a:endParaRPr lang="en-US" altLang="en-US" u="sng" dirty="0">
              <a:solidFill>
                <a:srgbClr val="CC0000"/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  <a:buNone/>
            </a:pPr>
            <a:r>
              <a:rPr lang="en-US" altLang="en-US" dirty="0"/>
              <a:t>     The hymen is a thin membranous structure which partially closes the vaginal orifice in virgins.</a:t>
            </a:r>
            <a:endParaRPr lang="en-US" altLang="en-US" dirty="0"/>
          </a:p>
          <a:p>
            <a:pPr marL="609600" indent="-609600" algn="l" rtl="0" eaLnBrk="1" hangingPunct="1">
              <a:lnSpc>
                <a:spcPct val="90000"/>
              </a:lnSpc>
              <a:buNone/>
            </a:pPr>
            <a:r>
              <a:rPr lang="en-US" altLang="en-US" b="1" u="sng" dirty="0">
                <a:solidFill>
                  <a:srgbClr val="CC0000"/>
                </a:solidFill>
              </a:rPr>
              <a:t>Types</a:t>
            </a:r>
            <a:r>
              <a:rPr lang="en-US" altLang="en-US" u="sng" dirty="0">
                <a:solidFill>
                  <a:srgbClr val="CC0000"/>
                </a:solidFill>
              </a:rPr>
              <a:t> </a:t>
            </a:r>
            <a:r>
              <a:rPr lang="en-US" altLang="en-US" b="1" u="sng" dirty="0">
                <a:solidFill>
                  <a:srgbClr val="CC0000"/>
                </a:solidFill>
              </a:rPr>
              <a:t>of hymen:</a:t>
            </a:r>
            <a:endParaRPr lang="en-US" altLang="en-US" b="1" u="sng" dirty="0">
              <a:solidFill>
                <a:srgbClr val="CC0000"/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altLang="en-US" b="1" i="1" dirty="0"/>
              <a:t>Semilunar (cresentic)</a:t>
            </a:r>
            <a:r>
              <a:rPr lang="en-US" altLang="en-US" b="1" dirty="0"/>
              <a:t>.</a:t>
            </a:r>
            <a:endParaRPr lang="en-US" altLang="en-US" b="1" i="1" dirty="0"/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altLang="en-US" b="1" i="1" dirty="0"/>
              <a:t>Annular</a:t>
            </a:r>
            <a:r>
              <a:rPr lang="en-US" altLang="en-US" b="1" dirty="0"/>
              <a:t>.</a:t>
            </a:r>
            <a:endParaRPr lang="en-US" altLang="en-US" b="1" i="1" dirty="0"/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altLang="en-US" b="1" i="1" dirty="0"/>
              <a:t>Dentate</a:t>
            </a:r>
            <a:r>
              <a:rPr lang="en-US" altLang="en-US" b="1" dirty="0"/>
              <a:t>.</a:t>
            </a:r>
            <a:endParaRPr lang="en-US" altLang="en-US" b="1" i="1" dirty="0"/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altLang="en-US" b="1" i="1" dirty="0"/>
              <a:t>Fimbriate</a:t>
            </a:r>
            <a:r>
              <a:rPr lang="en-US" altLang="en-US" b="1" dirty="0"/>
              <a:t>.</a:t>
            </a:r>
            <a:endParaRPr lang="en-US" altLang="en-US" b="1" i="1" dirty="0"/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altLang="en-US" b="1" i="1" dirty="0"/>
              <a:t>Cribriform</a:t>
            </a:r>
            <a:r>
              <a:rPr lang="en-US" altLang="en-US" b="1" dirty="0"/>
              <a:t>.</a:t>
            </a:r>
            <a:endParaRPr lang="en-US" altLang="en-US" b="1" i="1" dirty="0"/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altLang="en-US" b="1" i="1" dirty="0"/>
              <a:t>Septate</a:t>
            </a:r>
            <a:r>
              <a:rPr lang="en-US" altLang="en-US" b="1" dirty="0"/>
              <a:t>.</a:t>
            </a:r>
            <a:endParaRPr lang="en-US" altLang="en-US" b="1" i="1" dirty="0"/>
          </a:p>
          <a:p>
            <a:pPr marL="609600" indent="-609600" algn="l" rtl="0" eaLnBrk="1" hangingPunct="1">
              <a:lnSpc>
                <a:spcPct val="90000"/>
              </a:lnSpc>
            </a:pPr>
            <a:r>
              <a:rPr lang="en-US" altLang="en-US" b="1" i="1" dirty="0"/>
              <a:t>Imperforate</a:t>
            </a:r>
            <a:r>
              <a:rPr lang="en-US" altLang="en-US" b="1" dirty="0"/>
              <a:t>.</a:t>
            </a:r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2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charRg st="2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charRg st="2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3">
                                            <p:txEl>
                                              <p:charRg st="2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>
                                            <p:txEl>
                                              <p:charRg st="2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27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charRg st="127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charRg st="127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3">
                                            <p:txEl>
                                              <p:charRg st="127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3">
                                            <p:txEl>
                                              <p:charRg st="127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43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3">
                                            <p:txEl>
                                              <p:charRg st="143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charRg st="143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3">
                                            <p:txEl>
                                              <p:charRg st="143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3">
                                            <p:txEl>
                                              <p:charRg st="143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66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3">
                                            <p:txEl>
                                              <p:charRg st="166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3">
                                            <p:txEl>
                                              <p:charRg st="166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3">
                                            <p:txEl>
                                              <p:charRg st="166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3">
                                            <p:txEl>
                                              <p:charRg st="166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75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3">
                                            <p:txEl>
                                              <p:charRg st="175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3">
                                            <p:txEl>
                                              <p:charRg st="175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3">
                                            <p:txEl>
                                              <p:charRg st="175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3">
                                            <p:txEl>
                                              <p:charRg st="175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84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03">
                                            <p:txEl>
                                              <p:charRg st="184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03">
                                            <p:txEl>
                                              <p:charRg st="184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03">
                                            <p:txEl>
                                              <p:charRg st="184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3">
                                            <p:txEl>
                                              <p:charRg st="184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95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03">
                                            <p:txEl>
                                              <p:charRg st="195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3">
                                            <p:txEl>
                                              <p:charRg st="195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03">
                                            <p:txEl>
                                              <p:charRg st="195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03">
                                            <p:txEl>
                                              <p:charRg st="195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207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03">
                                            <p:txEl>
                                              <p:charRg st="207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03">
                                            <p:txEl>
                                              <p:charRg st="207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603">
                                            <p:txEl>
                                              <p:charRg st="207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603">
                                            <p:txEl>
                                              <p:charRg st="207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216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03">
                                            <p:txEl>
                                              <p:charRg st="216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03">
                                            <p:txEl>
                                              <p:charRg st="216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603">
                                            <p:txEl>
                                              <p:charRg st="216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603">
                                            <p:txEl>
                                              <p:charRg st="216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EAF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4516" name="Rectangle 4"/>
          <p:cNvSpPr>
            <a:spLocks noGrp="1"/>
          </p:cNvSpPr>
          <p:nvPr>
            <p:ph idx="1"/>
          </p:nvPr>
        </p:nvSpPr>
        <p:spPr>
          <a:xfrm>
            <a:off x="685800" y="381000"/>
            <a:ext cx="8229600" cy="5805488"/>
          </a:xfrm>
          <a:ln/>
        </p:spPr>
        <p:txBody>
          <a:bodyPr vert="horz" wrap="square" lIns="91440" tIns="45720" rIns="91440" bIns="45720" anchor="t" anchorCtr="0"/>
          <a:p>
            <a:pPr algn="l" eaLnBrk="1" hangingPunct="1">
              <a:buNone/>
            </a:pPr>
            <a:r>
              <a:rPr lang="en-US" altLang="en-US" sz="4400" b="1" i="1" u="sng" dirty="0"/>
              <a:t>Types of hymen:</a:t>
            </a:r>
            <a:endParaRPr lang="en-US" altLang="en-US" sz="4400" dirty="0"/>
          </a:p>
          <a:p>
            <a:pPr algn="l" eaLnBrk="1" hangingPunct="1">
              <a:buNone/>
            </a:pPr>
            <a:r>
              <a:rPr lang="en-US" altLang="en-US" b="1" dirty="0"/>
              <a:t>1-Cresentric</a:t>
            </a:r>
            <a:endParaRPr lang="en-US" altLang="en-US" dirty="0"/>
          </a:p>
        </p:txBody>
      </p:sp>
      <p:pic>
        <p:nvPicPr>
          <p:cNvPr id="64520" name="Picture 8" descr="illustration-crescentic-hymen_~PED11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1981200"/>
            <a:ext cx="25146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charRg st="1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99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dirty="0"/>
              <a:t>2-Annular</a:t>
            </a:r>
            <a:endParaRPr lang="en-US" altLang="en-US" b="1" dirty="0"/>
          </a:p>
        </p:txBody>
      </p:sp>
      <p:pic>
        <p:nvPicPr>
          <p:cNvPr id="69636" name="Picture 4" descr="hymen003"/>
          <p:cNvPicPr>
            <a:picLocks noChangeAspect="1"/>
          </p:cNvPicPr>
          <p:nvPr/>
        </p:nvPicPr>
        <p:blipFill>
          <a:blip r:embed="rId1"/>
          <a:srcRect l="900" t="3703" r="46902" b="49399"/>
          <a:stretch>
            <a:fillRect/>
          </a:stretch>
        </p:blipFill>
        <p:spPr>
          <a:xfrm>
            <a:off x="609600" y="2590800"/>
            <a:ext cx="4419600" cy="297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69637" name="Picture 5" descr="illustration-annular-hymen_~PED11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514600"/>
            <a:ext cx="22098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0420" name="Picture 4" descr="1-annular2- semi 3-dil ann"/>
          <p:cNvPicPr>
            <a:picLocks noChangeAspect="1"/>
          </p:cNvPicPr>
          <p:nvPr/>
        </p:nvPicPr>
        <p:blipFill>
          <a:blip r:embed="rId1"/>
          <a:srcRect r="5504"/>
          <a:stretch>
            <a:fillRect/>
          </a:stretch>
        </p:blipFill>
        <p:spPr>
          <a:xfrm>
            <a:off x="381000" y="1143000"/>
            <a:ext cx="815340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1447800" y="6019800"/>
            <a:ext cx="1524000" cy="4953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sng" strike="noStrike" kern="10" cap="none" spc="0" normalizeH="0" baseline="0" noProof="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Arial" panose="020B0604020202020204" pitchFamily="34" charset="0"/>
              </a:rPr>
              <a:t>Annular</a:t>
            </a:r>
            <a:endParaRPr kumimoji="0" lang="ar-EG" sz="2800" b="0" i="0" u="sng" strike="noStrike" kern="10" cap="none" spc="0" normalizeH="0" baseline="0" noProof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6315075" y="6172200"/>
            <a:ext cx="2828925" cy="4286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sng" strike="noStrike" kern="10" cap="none" spc="0" normalizeH="0" baseline="0" noProof="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Arial" panose="020B0604020202020204" pitchFamily="34" charset="0"/>
              </a:rPr>
              <a:t>Dilatable annular</a:t>
            </a:r>
            <a:endParaRPr kumimoji="0" lang="ar-EG" sz="2400" b="0" i="0" u="sng" strike="noStrike" kern="10" cap="none" spc="0" normalizeH="0" baseline="0" noProof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3962400" y="6096000"/>
            <a:ext cx="1638300" cy="4286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sng" strike="noStrike" kern="10" cap="none" spc="0" normalizeH="0" baseline="0" noProof="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Arial" panose="020B0604020202020204" pitchFamily="34" charset="0"/>
              </a:rPr>
              <a:t>semilunar</a:t>
            </a:r>
            <a:endParaRPr kumimoji="0" lang="ar-EG" sz="2400" b="0" i="0" u="sng" strike="noStrike" kern="10" cap="none" spc="0" normalizeH="0" baseline="0" noProof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EAF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5539" name="Rectangle 3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990600"/>
          </a:xfrm>
          <a:ln/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80000"/>
              </a:lnSpc>
              <a:buNone/>
            </a:pPr>
            <a:r>
              <a:rPr lang="en-US" altLang="en-US" sz="4400" b="1" dirty="0"/>
              <a:t>3- Dentate</a:t>
            </a:r>
            <a:endParaRPr lang="en-US" altLang="en-US" sz="4400" b="1" dirty="0"/>
          </a:p>
          <a:p>
            <a:pPr algn="ctr" eaLnBrk="1" hangingPunct="1">
              <a:lnSpc>
                <a:spcPct val="80000"/>
              </a:lnSpc>
              <a:buNone/>
            </a:pPr>
            <a:endParaRPr lang="en-US" altLang="en-US" sz="4400" b="1" dirty="0"/>
          </a:p>
          <a:p>
            <a:pPr algn="ctr" eaLnBrk="1" hangingPunct="1">
              <a:lnSpc>
                <a:spcPct val="80000"/>
              </a:lnSpc>
              <a:buNone/>
            </a:pPr>
            <a:endParaRPr lang="en-US" altLang="en-US" sz="4400" b="1" dirty="0"/>
          </a:p>
          <a:p>
            <a:pPr algn="ctr" eaLnBrk="1" hangingPunct="1">
              <a:lnSpc>
                <a:spcPct val="80000"/>
              </a:lnSpc>
              <a:buNone/>
            </a:pPr>
            <a:endParaRPr lang="en-US" altLang="en-US" sz="4400" b="1" dirty="0"/>
          </a:p>
          <a:p>
            <a:pPr algn="ctr" eaLnBrk="1" hangingPunct="1">
              <a:lnSpc>
                <a:spcPct val="80000"/>
              </a:lnSpc>
              <a:buNone/>
            </a:pPr>
            <a:endParaRPr lang="en-US" altLang="en-US" sz="4400" b="1" dirty="0"/>
          </a:p>
          <a:p>
            <a:pPr algn="ctr" eaLnBrk="1" hangingPunct="1">
              <a:lnSpc>
                <a:spcPct val="80000"/>
              </a:lnSpc>
              <a:buNone/>
            </a:pPr>
            <a:endParaRPr lang="en-US" altLang="en-US" sz="4400" b="1" dirty="0"/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altLang="en-US" sz="4400" b="1" dirty="0"/>
              <a:t> </a:t>
            </a:r>
            <a:endParaRPr lang="en-US" altLang="en-US" sz="4400" b="1" dirty="0"/>
          </a:p>
          <a:p>
            <a:pPr algn="ctr" eaLnBrk="1" hangingPunct="1">
              <a:lnSpc>
                <a:spcPct val="80000"/>
              </a:lnSpc>
              <a:buNone/>
            </a:pPr>
            <a:endParaRPr lang="en-US" altLang="en-US" sz="4400" b="1" dirty="0"/>
          </a:p>
        </p:txBody>
      </p:sp>
      <p:pic>
        <p:nvPicPr>
          <p:cNvPr id="65541" name="Picture 5" descr="illustration-fimbriated-hymen_~PED1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1676400"/>
            <a:ext cx="3200400" cy="403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charRg st="16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5539">
                                            <p:txEl>
                                              <p:charRg st="16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dirty="0"/>
              <a:t>4-Cribriform</a:t>
            </a:r>
            <a:endParaRPr lang="en-US" altLang="en-US" b="1" dirty="0"/>
          </a:p>
        </p:txBody>
      </p:sp>
      <p:pic>
        <p:nvPicPr>
          <p:cNvPr id="70660" name="Picture 4" descr="hymen003"/>
          <p:cNvPicPr>
            <a:picLocks noChangeAspect="1"/>
          </p:cNvPicPr>
          <p:nvPr/>
        </p:nvPicPr>
        <p:blipFill>
          <a:blip r:embed="rId1"/>
          <a:srcRect l="900" t="49399" r="51401" b="3703"/>
          <a:stretch>
            <a:fillRect/>
          </a:stretch>
        </p:blipFill>
        <p:spPr>
          <a:xfrm>
            <a:off x="609600" y="1905000"/>
            <a:ext cx="4038600" cy="297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70661" name="Picture 5" descr="illustration-cribriform-hymen_~PED110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828800"/>
            <a:ext cx="251460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A3C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dirty="0"/>
              <a:t>5- Septate</a:t>
            </a:r>
            <a:endParaRPr lang="en-US" altLang="en-US" b="1" dirty="0"/>
          </a:p>
        </p:txBody>
      </p:sp>
      <p:pic>
        <p:nvPicPr>
          <p:cNvPr id="71684" name="Picture 4" descr="illustration-septated-hymen_~PED110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0" y="1905000"/>
            <a:ext cx="24384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5" name="Picture 5" descr="hymen003"/>
          <p:cNvPicPr>
            <a:picLocks noChangeAspect="1"/>
          </p:cNvPicPr>
          <p:nvPr/>
        </p:nvPicPr>
        <p:blipFill>
          <a:blip r:embed="rId2"/>
          <a:srcRect l="42299" t="3703" r="3703" b="48196"/>
          <a:stretch>
            <a:fillRect/>
          </a:stretch>
        </p:blipFill>
        <p:spPr>
          <a:xfrm>
            <a:off x="457200" y="1981200"/>
            <a:ext cx="4572000" cy="304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dirty="0"/>
              <a:t>6-Imperforate</a:t>
            </a:r>
            <a:endParaRPr lang="en-US" altLang="en-US" b="1" dirty="0"/>
          </a:p>
        </p:txBody>
      </p:sp>
      <p:pic>
        <p:nvPicPr>
          <p:cNvPr id="73732" name="Picture 4" descr="illustration-imperforate-hymen_~PED11015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505200" y="2057400"/>
            <a:ext cx="3048000" cy="39624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Intended Learning Outcomes (ILOs)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98613"/>
            <a:ext cx="8686800" cy="49545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By the end of this lecture, the student will be able to: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Define and classify sexual offences.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List indications of medicolegal examination for virginity and its signs.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Define rape and state conditions of consent.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82947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2947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2947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57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82947">
                                            <p:txEl>
                                              <p:charRg st="57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82947">
                                            <p:txEl>
                                              <p:charRg st="57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2947">
                                            <p:txEl>
                                              <p:charRg st="57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57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57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95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82947">
                                            <p:txEl>
                                              <p:charRg st="95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82947">
                                            <p:txEl>
                                              <p:charRg st="95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2947">
                                            <p:txEl>
                                              <p:charRg st="95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95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95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169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82947">
                                            <p:txEl>
                                              <p:charRg st="169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82947">
                                            <p:txEl>
                                              <p:charRg st="169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82947">
                                            <p:txEl>
                                              <p:charRg st="169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169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169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1444" name="Picture 4" descr="4-septate5-imporforate 6-fimbriate"/>
          <p:cNvPicPr>
            <a:picLocks noChangeAspect="1"/>
          </p:cNvPicPr>
          <p:nvPr/>
        </p:nvPicPr>
        <p:blipFill>
          <a:blip r:embed="rId1"/>
          <a:srcRect r="34615" b="7576"/>
          <a:stretch>
            <a:fillRect/>
          </a:stretch>
        </p:blipFill>
        <p:spPr>
          <a:xfrm>
            <a:off x="1905000" y="914400"/>
            <a:ext cx="518160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2514600" y="5943600"/>
            <a:ext cx="1476375" cy="4953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sng" strike="noStrike" kern="10" cap="none" spc="0" normalizeH="0" baseline="0" noProof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 Black" panose="020B0A04020102020204"/>
                <a:ea typeface="+mn-ea"/>
                <a:cs typeface="Arial" panose="020B0604020202020204" pitchFamily="34" charset="0"/>
              </a:rPr>
              <a:t>Septate</a:t>
            </a:r>
            <a:endParaRPr kumimoji="0" lang="ar-EG" sz="2800" b="0" i="0" u="sng" strike="noStrike" kern="10" cap="none" spc="0" normalizeH="0" baseline="0" noProof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7" name="WordArt 7"/>
          <p:cNvSpPr>
            <a:spLocks noChangeArrowheads="1" noChangeShapeType="1" noTextEdit="1"/>
          </p:cNvSpPr>
          <p:nvPr/>
        </p:nvSpPr>
        <p:spPr bwMode="auto">
          <a:xfrm>
            <a:off x="5029200" y="5943600"/>
            <a:ext cx="2247900" cy="4953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sng" strike="noStrike" kern="10" cap="none" spc="0" normalizeH="0" baseline="0" noProof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 Black" panose="020B0A04020102020204"/>
                <a:ea typeface="+mn-ea"/>
                <a:cs typeface="Arial" panose="020B0604020202020204" pitchFamily="34" charset="0"/>
              </a:rPr>
              <a:t>Imporforate</a:t>
            </a:r>
            <a:endParaRPr kumimoji="0" lang="ar-EG" sz="2800" b="0" i="0" u="sng" strike="noStrike" kern="10" cap="none" spc="0" normalizeH="0" baseline="0" noProof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8612" name="Picture 4" descr="hymen003"/>
          <p:cNvPicPr>
            <a:picLocks noChangeAspect="1"/>
          </p:cNvPicPr>
          <p:nvPr/>
        </p:nvPicPr>
        <p:blipFill>
          <a:blip r:embed="rId1"/>
          <a:srcRect l="900" t="3703" r="3703" b="3703"/>
          <a:stretch>
            <a:fillRect/>
          </a:stretch>
        </p:blipFill>
        <p:spPr>
          <a:xfrm>
            <a:off x="533400" y="533400"/>
            <a:ext cx="8077200" cy="5867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334000"/>
          </a:xfrm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buNone/>
            </a:pPr>
            <a:r>
              <a:rPr lang="en-US" altLang="en-US" sz="3600" b="1" dirty="0">
                <a:solidFill>
                  <a:srgbClr val="CC0000"/>
                </a:solidFill>
              </a:rPr>
              <a:t>Medicolegal types of hymen:</a:t>
            </a:r>
            <a:endParaRPr lang="en-US" altLang="en-US" sz="3600" b="1" dirty="0">
              <a:solidFill>
                <a:srgbClr val="CC0000"/>
              </a:solidFill>
            </a:endParaRP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sz="3600" b="1" dirty="0"/>
              <a:t>Fleshy dilatable H.</a:t>
            </a:r>
            <a:endParaRPr lang="en-US" altLang="en-US" sz="3600" b="1" dirty="0"/>
          </a:p>
          <a:p>
            <a:pPr marL="609600" indent="-609600" algn="l" rtl="0" eaLnBrk="1" hangingPunct="1">
              <a:buFontTx/>
              <a:buAutoNum type="arabicPeriod"/>
            </a:pPr>
            <a:endParaRPr lang="en-US" altLang="en-US" sz="3600" b="1" dirty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sz="3600" b="1" dirty="0"/>
              <a:t>Dentate or Fimbriate H.</a:t>
            </a:r>
            <a:endParaRPr lang="en-US" altLang="en-US" sz="3600" b="1" dirty="0"/>
          </a:p>
          <a:p>
            <a:pPr marL="609600" indent="-609600" algn="l" rtl="0" eaLnBrk="1" hangingPunct="1">
              <a:buFontTx/>
              <a:buAutoNum type="arabicPeriod"/>
            </a:pPr>
            <a:endParaRPr lang="en-US" altLang="en-US" sz="3600" b="1" dirty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sz="3600" b="1" dirty="0"/>
              <a:t>Imperforate H.</a:t>
            </a:r>
            <a:endParaRPr lang="en-US" altLang="en-US" sz="3600" b="1" dirty="0"/>
          </a:p>
          <a:p>
            <a:pPr marL="609600" indent="-609600" algn="l" rtl="0" eaLnBrk="1" hangingPunct="1">
              <a:buNone/>
            </a:pPr>
            <a:endParaRPr lang="en-US" altLang="en-US" sz="3600" b="1" dirty="0"/>
          </a:p>
          <a:p>
            <a:pPr marL="609600" indent="-609600" algn="l" rtl="0" eaLnBrk="1" hangingPunct="1"/>
            <a:endParaRPr lang="en-US" altLang="en-US" sz="3600" b="1" dirty="0"/>
          </a:p>
          <a:p>
            <a:pPr marL="609600" indent="-609600" algn="l" rtl="0" eaLnBrk="1" hangingPunct="1">
              <a:buFontTx/>
              <a:buAutoNum type="arabicPeriod"/>
            </a:pPr>
            <a:endParaRPr lang="en-US" altLang="en-US" b="1" dirty="0"/>
          </a:p>
          <a:p>
            <a:pPr marL="609600" indent="-609600" algn="l" rtl="0" eaLnBrk="1" hangingPunct="1">
              <a:buNone/>
            </a:pPr>
            <a:endParaRPr lang="en-US" altLang="en-US" b="1" dirty="0"/>
          </a:p>
          <a:p>
            <a:pPr marL="609600" indent="-609600" algn="l" rtl="0" eaLnBrk="1" hangingPunct="1"/>
            <a:endParaRPr lang="en-US" altLang="en-US" b="1" i="1" dirty="0"/>
          </a:p>
          <a:p>
            <a:pPr marL="609600" indent="-609600" algn="l" rtl="0" eaLnBrk="1" hangingPunct="1">
              <a:buFontTx/>
              <a:buChar char="•"/>
            </a:pPr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2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charRg st="28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49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charRg st="49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74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charRg st="74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7716" name="Group 68"/>
          <p:cNvGraphicFramePr>
            <a:graphicFrameLocks noGrp="1"/>
          </p:cNvGraphicFramePr>
          <p:nvPr/>
        </p:nvGraphicFramePr>
        <p:xfrm>
          <a:off x="228600" y="457200"/>
          <a:ext cx="8686800" cy="6211888"/>
        </p:xfrm>
        <a:graphic>
          <a:graphicData uri="http://schemas.openxmlformats.org/drawingml/2006/table">
            <a:tbl>
              <a:tblPr/>
              <a:tblGrid>
                <a:gridCol w="4184650"/>
                <a:gridCol w="4502150"/>
              </a:tblGrid>
              <a:tr h="1033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Dentate or Fimbriate hymen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Torn hymen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025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Never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reach vaginal wall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1.Serrations </a:t>
                      </a: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usually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reach vaginal wall.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025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Symmetrical on both sides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2.Dentations are irregular and asymmetrical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0188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Admits the tip of the little finger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3.Width of the opening admits 2 fingers to pass through easily.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0188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Translucent tissue without scar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4.Transillumination shows opaque scar tissue after healing of tear.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2468" name="Picture 4" descr="7-dentate- 8-ruptured dentate"/>
          <p:cNvPicPr>
            <a:picLocks noChangeAspect="1"/>
          </p:cNvPicPr>
          <p:nvPr/>
        </p:nvPicPr>
        <p:blipFill>
          <a:blip r:embed="rId1"/>
          <a:srcRect l="45631" t="1819" r="15533"/>
          <a:stretch>
            <a:fillRect/>
          </a:stretch>
        </p:blipFill>
        <p:spPr>
          <a:xfrm>
            <a:off x="4876800" y="914400"/>
            <a:ext cx="3048000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1" name="Picture 7" descr="4-septate5-imporforate 6-fimbriate"/>
          <p:cNvPicPr>
            <a:picLocks noChangeAspect="1"/>
          </p:cNvPicPr>
          <p:nvPr/>
        </p:nvPicPr>
        <p:blipFill>
          <a:blip r:embed="rId2"/>
          <a:srcRect l="61539" t="5602" r="2884" b="7576"/>
          <a:stretch>
            <a:fillRect/>
          </a:stretch>
        </p:blipFill>
        <p:spPr>
          <a:xfrm>
            <a:off x="838200" y="762000"/>
            <a:ext cx="2819400" cy="472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72" name="WordArt 8"/>
          <p:cNvSpPr>
            <a:spLocks noChangeArrowheads="1" noChangeShapeType="1" noTextEdit="1"/>
          </p:cNvSpPr>
          <p:nvPr/>
        </p:nvSpPr>
        <p:spPr bwMode="auto">
          <a:xfrm>
            <a:off x="1295400" y="5715000"/>
            <a:ext cx="2143125" cy="5715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sng" strike="noStrike" kern="10" cap="none" spc="0" normalizeH="0" baseline="0" noProof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 Black" panose="020B0A04020102020204"/>
                <a:ea typeface="+mn-ea"/>
                <a:cs typeface="Arial" panose="020B0604020202020204" pitchFamily="34" charset="0"/>
              </a:rPr>
              <a:t>Fimbriate</a:t>
            </a:r>
            <a:endParaRPr kumimoji="0" lang="ar-EG" sz="3200" b="0" i="0" u="sng" strike="noStrike" kern="10" cap="none" spc="0" normalizeH="0" baseline="0" noProof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475" name="WordArt 11"/>
          <p:cNvSpPr>
            <a:spLocks noChangeArrowheads="1" noChangeShapeType="1" noTextEdit="1"/>
          </p:cNvSpPr>
          <p:nvPr/>
        </p:nvSpPr>
        <p:spPr bwMode="auto">
          <a:xfrm>
            <a:off x="4800600" y="5715000"/>
            <a:ext cx="3381375" cy="4953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sng" strike="noStrike" kern="10" cap="none" spc="0" normalizeH="0" baseline="0" noProof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Arial Black" panose="020B0A04020102020204"/>
                <a:ea typeface="+mn-ea"/>
                <a:cs typeface="Arial" panose="020B0604020202020204" pitchFamily="34" charset="0"/>
              </a:rPr>
              <a:t>Ruptured dentate</a:t>
            </a:r>
            <a:endParaRPr kumimoji="0" lang="ar-EG" sz="2800" b="1" i="0" u="sng" strike="noStrike" kern="10" cap="none" spc="0" normalizeH="0" baseline="0" noProof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Arial Black" panose="020B0A040201020202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096000"/>
          </a:xfrm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buNone/>
            </a:pPr>
            <a:r>
              <a:rPr lang="en-US" altLang="en-US" sz="3600" b="1" dirty="0">
                <a:solidFill>
                  <a:srgbClr val="990000"/>
                </a:solidFill>
              </a:rPr>
              <a:t>     </a:t>
            </a:r>
            <a:r>
              <a:rPr lang="en-US" altLang="en-US" sz="4000" b="1" dirty="0">
                <a:solidFill>
                  <a:srgbClr val="990000"/>
                </a:solidFill>
              </a:rPr>
              <a:t>Indications of medicolegal examination for virginity:</a:t>
            </a:r>
            <a:endParaRPr lang="en-US" altLang="en-US" sz="4000" b="1" dirty="0">
              <a:solidFill>
                <a:srgbClr val="990000"/>
              </a:solidFill>
            </a:endParaRPr>
          </a:p>
          <a:p>
            <a:pPr marL="609600" indent="-609600" algn="l" rtl="0" eaLnBrk="1" hangingPunct="1">
              <a:buNone/>
            </a:pPr>
            <a:endParaRPr lang="en-US" altLang="en-US" dirty="0">
              <a:solidFill>
                <a:srgbClr val="990000"/>
              </a:solidFill>
            </a:endParaRPr>
          </a:p>
          <a:p>
            <a:pPr marL="609600" indent="-609600" algn="l" rtl="0" eaLnBrk="1" hangingPunct="1"/>
            <a:r>
              <a:rPr lang="en-US" altLang="en-US" sz="3600" b="1" dirty="0"/>
              <a:t>In cases of suspected virginity in newly married female.</a:t>
            </a:r>
            <a:endParaRPr lang="en-US" altLang="en-US" sz="3600" b="1" dirty="0"/>
          </a:p>
          <a:p>
            <a:pPr marL="609600" indent="-609600" algn="l" rtl="0" eaLnBrk="1" hangingPunct="1"/>
            <a:r>
              <a:rPr lang="en-US" altLang="en-US" sz="3600" b="1" dirty="0"/>
              <a:t>In cases of alleged rape.</a:t>
            </a:r>
            <a:endParaRPr lang="en-US" altLang="en-US" sz="3600" b="1" dirty="0"/>
          </a:p>
          <a:p>
            <a:pPr marL="609600" indent="-609600" algn="l" rtl="0" eaLnBrk="1" hangingPunct="1"/>
            <a:r>
              <a:rPr lang="en-US" altLang="en-US" sz="3600" b="1" dirty="0"/>
              <a:t>In cases of suspected impotence.</a:t>
            </a:r>
            <a:endParaRPr lang="en-US" altLang="en-US" sz="3600" b="1" dirty="0"/>
          </a:p>
          <a:p>
            <a:pPr marL="609600" indent="-609600" algn="l" rtl="0" eaLnBrk="1" hangingPunct="1"/>
            <a:r>
              <a:rPr lang="en-US" altLang="en-US" sz="3600" b="1" dirty="0"/>
              <a:t>In cases of imperforate hymen.</a:t>
            </a:r>
            <a:endParaRPr lang="en-US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6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charRg st="60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117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charRg st="117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143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charRg st="143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charRg st="176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charRg st="176" end="2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dirty="0">
                <a:solidFill>
                  <a:srgbClr val="CC0000"/>
                </a:solidFill>
              </a:rPr>
              <a:t>Rape</a:t>
            </a:r>
            <a:endParaRPr lang="en-US" altLang="en-US" b="1" dirty="0">
              <a:solidFill>
                <a:srgbClr val="CC0000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ln/>
        </p:spPr>
        <p:txBody>
          <a:bodyPr vert="horz" wrap="square" lIns="91440" tIns="45720" rIns="91440" bIns="45720" anchor="t" anchorCtr="0"/>
          <a:p>
            <a:pPr algn="l" rtl="0" eaLnBrk="1" hangingPunct="1"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Definition:</a:t>
            </a:r>
            <a:endParaRPr lang="en-US" altLang="en-US" sz="3600" dirty="0">
              <a:solidFill>
                <a:schemeClr val="accent2"/>
              </a:solidFill>
            </a:endParaRPr>
          </a:p>
          <a:p>
            <a:pPr algn="l" rtl="0" eaLnBrk="1" hangingPunct="1">
              <a:buNone/>
            </a:pPr>
            <a:r>
              <a:rPr lang="en-US" altLang="en-US" dirty="0"/>
              <a:t>   It is unlawful sexual intercourse of a woman by a man other than her husband against her will, without her consent and by force. This a false</a:t>
            </a:r>
            <a:r>
              <a:rPr lang="ar-EG" altLang="en-US" dirty="0"/>
              <a:t> </a:t>
            </a:r>
            <a:r>
              <a:rPr lang="en-US" altLang="en-US" dirty="0"/>
              <a:t>definition cause Rape is sexual intercourse with a female against her well ( she said No)</a:t>
            </a:r>
            <a:endParaRPr lang="ar-EG" altLang="en-US" dirty="0"/>
          </a:p>
          <a:p>
            <a:pPr algn="l" rtl="0" eaLnBrk="1" hangingPunct="1">
              <a:buNone/>
            </a:pPr>
            <a:endParaRPr lang="en-US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12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charRg st="12" end="2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charRg st="12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charRg st="12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b="1" dirty="0">
                <a:solidFill>
                  <a:srgbClr val="CC0000"/>
                </a:solidFill>
              </a:rPr>
              <a:t>Conditions of consent</a:t>
            </a:r>
            <a:br>
              <a:rPr lang="en-US" altLang="en-US" sz="4000" dirty="0">
                <a:solidFill>
                  <a:srgbClr val="CC0000"/>
                </a:solidFill>
              </a:rPr>
            </a:br>
            <a:endParaRPr lang="en-US" altLang="en-US" sz="4000" dirty="0">
              <a:solidFill>
                <a:srgbClr val="CC0000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lnSpc>
                <a:spcPct val="80000"/>
              </a:lnSpc>
            </a:pPr>
            <a:r>
              <a:rPr lang="en-US" altLang="en-US" sz="2800" b="1" dirty="0"/>
              <a:t>She must not be under the age of 18 years.</a:t>
            </a:r>
            <a:endParaRPr lang="en-US" altLang="en-US" sz="2800" b="1" dirty="0"/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altLang="en-US" sz="2800" b="1" dirty="0"/>
              <a:t>She should be sane and not mentally retarded.</a:t>
            </a:r>
            <a:endParaRPr lang="en-US" altLang="en-US" sz="2800" b="1" dirty="0"/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altLang="en-US" sz="2800" b="1" dirty="0"/>
              <a:t>She must be conscious, not be under anesthesia or asleep.</a:t>
            </a:r>
            <a:endParaRPr lang="en-US" altLang="en-US" sz="2800" b="1" dirty="0"/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altLang="en-US" sz="2800" b="1" dirty="0"/>
              <a:t>She must not be under the effect of drugs.</a:t>
            </a:r>
            <a:endParaRPr lang="en-US" altLang="en-US" sz="2800" b="1" dirty="0"/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altLang="en-US" sz="2800" b="1" dirty="0"/>
              <a:t>She must not under fear, violence or physical and mental threats. </a:t>
            </a:r>
            <a:endParaRPr lang="en-US" altLang="en-US" sz="2800" b="1" dirty="0"/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altLang="en-US" sz="2800" b="1" dirty="0"/>
              <a:t>She must not under fraud i.e. the male partner may impersonate the husband during sleep of the wife.</a:t>
            </a:r>
            <a:endParaRPr lang="en-US" altLang="en-US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43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1">
                                            <p:txEl>
                                              <p:charRg st="43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charRg st="43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charRg st="43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89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1">
                                            <p:txEl>
                                              <p:charRg st="89" end="1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charRg st="89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charRg st="89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47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charRg st="147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charRg st="147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charRg st="147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90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charRg st="190" end="2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charRg st="190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charRg st="190" end="2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257" end="3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531">
                                            <p:txEl>
                                              <p:charRg st="257" end="3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charRg st="257" end="3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1">
                                            <p:txEl>
                                              <p:charRg st="257" end="3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dirty="0">
                <a:solidFill>
                  <a:srgbClr val="CC0000"/>
                </a:solidFill>
              </a:rPr>
              <a:t>Examination of a case of rape</a:t>
            </a:r>
            <a:endParaRPr lang="en-US" altLang="en-US" b="1" dirty="0">
              <a:solidFill>
                <a:srgbClr val="CC0000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buFontTx/>
              <a:buAutoNum type="alphaUcParenBoth"/>
            </a:pPr>
            <a:r>
              <a:rPr lang="en-US" altLang="en-US" b="1" i="1" dirty="0"/>
              <a:t>Examination of the victim.</a:t>
            </a:r>
            <a:endParaRPr lang="en-US" altLang="en-US" b="1" i="1" dirty="0"/>
          </a:p>
          <a:p>
            <a:pPr marL="609600" indent="-609600" algn="l" rtl="0" eaLnBrk="1" hangingPunct="1">
              <a:buNone/>
            </a:pPr>
            <a:r>
              <a:rPr lang="en-US" altLang="en-US" b="1" i="1" dirty="0"/>
              <a:t>(B) Examination of the suspected assailant.</a:t>
            </a:r>
            <a:endParaRPr lang="en-US" alt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27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5">
                                            <p:txEl>
                                              <p:charRg st="27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charRg st="27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charRg st="27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38200"/>
          </a:xfrm>
          <a:ln/>
        </p:spPr>
        <p:txBody>
          <a:bodyPr vert="horz" wrap="square" lIns="91440" tIns="45720" rIns="91440" bIns="45720" anchor="ctr" anchorCtr="0"/>
          <a:p>
            <a:pPr marL="838200" indent="-838200" rtl="0" eaLnBrk="1" hangingPunct="1"/>
            <a:r>
              <a:rPr lang="en-US" altLang="en-US" sz="4000" b="1" dirty="0">
                <a:solidFill>
                  <a:srgbClr val="CC0000"/>
                </a:solidFill>
              </a:rPr>
              <a:t>A. </a:t>
            </a:r>
            <a:r>
              <a:rPr lang="en-US" altLang="en-US" sz="4000" b="1" u="sng" dirty="0">
                <a:solidFill>
                  <a:srgbClr val="CC0000"/>
                </a:solidFill>
              </a:rPr>
              <a:t>Examination of the victim:</a:t>
            </a:r>
            <a:br>
              <a:rPr lang="en-US" altLang="en-US" sz="4000" b="1" i="1" u="sng" dirty="0">
                <a:solidFill>
                  <a:srgbClr val="CC0000"/>
                </a:solidFill>
              </a:rPr>
            </a:br>
            <a:endParaRPr lang="en-US" altLang="en-US" sz="4000" b="1" i="1" u="sng" dirty="0">
              <a:solidFill>
                <a:srgbClr val="CC0000"/>
              </a:solidFill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l" rtl="0" eaLnBrk="1" hangingPunct="1"/>
            <a:r>
              <a:rPr lang="en-US" altLang="en-US" b="1" dirty="0">
                <a:solidFill>
                  <a:srgbClr val="CC0000"/>
                </a:solidFill>
              </a:rPr>
              <a:t>A written consent</a:t>
            </a:r>
            <a:r>
              <a:rPr lang="en-US" altLang="en-US" dirty="0"/>
              <a:t> for examination of the victim or her guardian.</a:t>
            </a:r>
            <a:endParaRPr lang="en-US" altLang="en-US" b="1" dirty="0"/>
          </a:p>
          <a:p>
            <a:pPr algn="l" rtl="0" eaLnBrk="1" hangingPunct="1"/>
            <a:r>
              <a:rPr lang="en-US" altLang="en-US" b="1" dirty="0">
                <a:solidFill>
                  <a:srgbClr val="CC0000"/>
                </a:solidFill>
              </a:rPr>
              <a:t>A detailed history</a:t>
            </a:r>
            <a:r>
              <a:rPr lang="en-US" altLang="en-US" dirty="0"/>
              <a:t> of the crime heard from the victim.</a:t>
            </a:r>
            <a:endParaRPr lang="en-US" altLang="en-US" b="1" dirty="0"/>
          </a:p>
          <a:p>
            <a:pPr algn="l" rtl="0" eaLnBrk="1" hangingPunct="1"/>
            <a:r>
              <a:rPr lang="en-US" altLang="en-US" b="1" dirty="0">
                <a:solidFill>
                  <a:srgbClr val="CC0000"/>
                </a:solidFill>
              </a:rPr>
              <a:t>Age determination.</a:t>
            </a:r>
            <a:endParaRPr lang="en-US" altLang="en-US" b="1" dirty="0">
              <a:solidFill>
                <a:srgbClr val="CC0000"/>
              </a:solidFill>
            </a:endParaRPr>
          </a:p>
          <a:p>
            <a:pPr algn="l" rtl="0" eaLnBrk="1" hangingPunct="1"/>
            <a:r>
              <a:rPr lang="en-US" altLang="en-US" b="1" dirty="0">
                <a:solidFill>
                  <a:srgbClr val="CC0000"/>
                </a:solidFill>
              </a:rPr>
              <a:t>The examination</a:t>
            </a:r>
            <a:r>
              <a:rPr lang="en-US" altLang="en-US" b="1" dirty="0"/>
              <a:t> should be made in the presence of a third person </a:t>
            </a:r>
            <a:r>
              <a:rPr lang="en-US" altLang="en-US" dirty="0"/>
              <a:t>(e.g. a nurse).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6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charRg st="6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charRg st="6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charRg st="6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charRg st="6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120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charRg st="120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charRg st="120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charRg st="120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charRg st="120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139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charRg st="139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9">
                                            <p:txEl>
                                              <p:charRg st="139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99">
                                            <p:txEl>
                                              <p:charRg st="139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99">
                                            <p:txEl>
                                              <p:charRg st="139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304800"/>
            <a:ext cx="8226425" cy="5715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Describe procedure of medicolegal examination of a victim of alleged rape.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Recognize procedure of medicolegal examination of the suspected assailant of rape.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Estimate clinical findings detected by examination of a victim of alleged sodomy.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4994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4994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4994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76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84994">
                                            <p:txEl>
                                              <p:charRg st="76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4994">
                                            <p:txEl>
                                              <p:charRg st="76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4994">
                                            <p:txEl>
                                              <p:charRg st="76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76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76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160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84994">
                                            <p:txEl>
                                              <p:charRg st="160" end="2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4994">
                                            <p:txEl>
                                              <p:charRg st="160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4994">
                                            <p:txEl>
                                              <p:charRg st="160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160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charRg st="160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dirty="0"/>
              <a:t>The findings may be :</a:t>
            </a:r>
            <a:endParaRPr lang="en-US" altLang="en-US" b="1" dirty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buNone/>
            </a:pPr>
            <a:r>
              <a:rPr lang="en-US" altLang="en-US" b="1" dirty="0">
                <a:solidFill>
                  <a:srgbClr val="CC0000"/>
                </a:solidFill>
              </a:rPr>
              <a:t>(1) </a:t>
            </a:r>
            <a:r>
              <a:rPr lang="en-US" altLang="en-US" b="1" u="sng" dirty="0">
                <a:solidFill>
                  <a:srgbClr val="CC0000"/>
                </a:solidFill>
              </a:rPr>
              <a:t>Clothes:</a:t>
            </a:r>
            <a:r>
              <a:rPr lang="en-US" altLang="en-US" dirty="0"/>
              <a:t> tears, marks of mud or grass, stains (blood or semen) particularly of the underwear. </a:t>
            </a:r>
            <a:endParaRPr lang="en-US" altLang="en-US" dirty="0"/>
          </a:p>
          <a:p>
            <a:pPr marL="609600" indent="-609600" algn="l" rtl="0" eaLnBrk="1" hangingPunct="1">
              <a:buNone/>
            </a:pPr>
            <a:r>
              <a:rPr lang="en-US" altLang="en-US" b="1" dirty="0">
                <a:solidFill>
                  <a:srgbClr val="CC0000"/>
                </a:solidFill>
              </a:rPr>
              <a:t>(2) Behavior</a:t>
            </a:r>
            <a:r>
              <a:rPr lang="en-US" altLang="en-US" dirty="0">
                <a:solidFill>
                  <a:srgbClr val="CC0000"/>
                </a:solidFill>
              </a:rPr>
              <a:t>, manner of speech and gait.</a:t>
            </a:r>
            <a:endParaRPr lang="en-US" altLang="en-US" b="1" dirty="0">
              <a:solidFill>
                <a:srgbClr val="CC0000"/>
              </a:solidFill>
            </a:endParaRPr>
          </a:p>
          <a:p>
            <a:pPr marL="609600" indent="-609600" algn="l" rtl="0" eaLnBrk="1" hangingPunct="1">
              <a:buNone/>
            </a:pPr>
            <a:r>
              <a:rPr lang="en-US" altLang="en-US" b="1" dirty="0">
                <a:solidFill>
                  <a:srgbClr val="CC0000"/>
                </a:solidFill>
              </a:rPr>
              <a:t>(3) Smell of mouth</a:t>
            </a:r>
            <a:r>
              <a:rPr lang="en-US" altLang="en-US" dirty="0">
                <a:solidFill>
                  <a:srgbClr val="CC0000"/>
                </a:solidFill>
              </a:rPr>
              <a:t>.</a:t>
            </a:r>
            <a:endParaRPr lang="en-US" altLang="en-US" b="1" dirty="0">
              <a:solidFill>
                <a:srgbClr val="CC0000"/>
              </a:solidFill>
            </a:endParaRPr>
          </a:p>
          <a:p>
            <a:pPr marL="609600" indent="-609600" algn="l" rtl="0" eaLnBrk="1" hangingPunct="1">
              <a:buNone/>
            </a:pPr>
            <a:r>
              <a:rPr lang="en-US" altLang="en-US" b="1" dirty="0">
                <a:solidFill>
                  <a:srgbClr val="CC0000"/>
                </a:solidFill>
              </a:rPr>
              <a:t>(4) Mental faculties</a:t>
            </a:r>
            <a:r>
              <a:rPr lang="en-US" altLang="en-US" dirty="0"/>
              <a:t> observation during the interview or examination.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99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charRg st="99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140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charRg st="140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160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charRg st="160" end="2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DE7EB"/>
            </a:gs>
            <a:gs pos="100000">
              <a:srgbClr val="6E6B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buNone/>
            </a:pPr>
            <a:r>
              <a:rPr lang="en-US" altLang="en-US" sz="3600" b="1" dirty="0">
                <a:solidFill>
                  <a:srgbClr val="CC0000"/>
                </a:solidFill>
              </a:rPr>
              <a:t>(5) </a:t>
            </a:r>
            <a:r>
              <a:rPr lang="en-US" altLang="en-US" sz="3600" b="1" u="sng" dirty="0">
                <a:solidFill>
                  <a:srgbClr val="CC0000"/>
                </a:solidFill>
              </a:rPr>
              <a:t>General body examination:</a:t>
            </a:r>
            <a:endParaRPr lang="en-US" altLang="en-US" sz="3600" b="1" u="sng" dirty="0">
              <a:solidFill>
                <a:srgbClr val="CC0000"/>
              </a:solidFill>
            </a:endParaRPr>
          </a:p>
          <a:p>
            <a:pPr marL="609600" indent="-609600" algn="l" rtl="0" eaLnBrk="1" hangingPunct="1"/>
            <a:r>
              <a:rPr lang="en-US" altLang="en-US" b="1" dirty="0"/>
              <a:t>Physical development and body built.</a:t>
            </a:r>
            <a:endParaRPr lang="en-US" altLang="en-US" b="1" dirty="0"/>
          </a:p>
          <a:p>
            <a:pPr marL="609600" indent="-609600" algn="l" rtl="0" eaLnBrk="1" hangingPunct="1"/>
            <a:r>
              <a:rPr lang="en-US" altLang="en-US" b="1" dirty="0"/>
              <a:t>Wounds as </a:t>
            </a:r>
            <a:r>
              <a:rPr lang="en-US" altLang="en-US" b="1" i="1" dirty="0">
                <a:solidFill>
                  <a:srgbClr val="CC0000"/>
                </a:solidFill>
              </a:rPr>
              <a:t>signs of general violence</a:t>
            </a:r>
            <a:r>
              <a:rPr lang="en-US" altLang="en-US" b="1" dirty="0"/>
              <a:t> on the body. The </a:t>
            </a:r>
            <a:r>
              <a:rPr lang="en-US" altLang="en-US" b="1" i="1" dirty="0">
                <a:solidFill>
                  <a:srgbClr val="CC0000"/>
                </a:solidFill>
              </a:rPr>
              <a:t>age of the wounds</a:t>
            </a:r>
            <a:r>
              <a:rPr lang="en-US" altLang="en-US" b="1" dirty="0"/>
              <a:t> must be correlated with the suspected time of the crime.</a:t>
            </a:r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3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747">
                                            <p:txEl>
                                              <p:charRg st="30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47">
                                            <p:txEl>
                                              <p:charRg st="3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747">
                                            <p:txEl>
                                              <p:charRg st="3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47">
                                            <p:txEl>
                                              <p:charRg st="3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3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3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67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1747">
                                            <p:txEl>
                                              <p:charRg st="67" end="1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747">
                                            <p:txEl>
                                              <p:charRg st="67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747">
                                            <p:txEl>
                                              <p:charRg st="67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747">
                                            <p:txEl>
                                              <p:charRg st="67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67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67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dirty="0">
                <a:solidFill>
                  <a:srgbClr val="CC0000"/>
                </a:solidFill>
              </a:rPr>
              <a:t>Signs of general violence</a:t>
            </a:r>
            <a:endParaRPr lang="en-US" altLang="en-US" b="1" dirty="0">
              <a:solidFill>
                <a:srgbClr val="CC0000"/>
              </a:solidFill>
            </a:endParaRPr>
          </a:p>
        </p:txBody>
      </p:sp>
      <p:pic>
        <p:nvPicPr>
          <p:cNvPr id="63492" name="Picture 4" descr="RapeVictim_bi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1828800"/>
            <a:ext cx="3733800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Picture 5" descr="2005-12-1-hebei-lxzh01"/>
          <p:cNvPicPr>
            <a:picLocks noChangeAspect="1"/>
          </p:cNvPicPr>
          <p:nvPr/>
        </p:nvPicPr>
        <p:blipFill>
          <a:blip r:embed="rId2"/>
          <a:srcRect t="27339" b="22623"/>
          <a:stretch>
            <a:fillRect/>
          </a:stretch>
        </p:blipFill>
        <p:spPr>
          <a:xfrm>
            <a:off x="457200" y="2438400"/>
            <a:ext cx="4176713" cy="2122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buNone/>
            </a:pPr>
            <a:r>
              <a:rPr lang="en-US" altLang="en-US" sz="3600" b="1" dirty="0">
                <a:solidFill>
                  <a:srgbClr val="CC0000"/>
                </a:solidFill>
              </a:rPr>
              <a:t>(6)</a:t>
            </a:r>
            <a:r>
              <a:rPr lang="en-US" altLang="en-US" sz="3600" b="1" dirty="0"/>
              <a:t>  </a:t>
            </a:r>
            <a:r>
              <a:rPr lang="en-US" altLang="en-US" sz="3600" b="1" u="sng" dirty="0">
                <a:solidFill>
                  <a:srgbClr val="CC0000"/>
                </a:solidFill>
              </a:rPr>
              <a:t>Local genital examination:</a:t>
            </a:r>
            <a:endParaRPr lang="en-US" altLang="en-US" sz="3600" b="1" u="sng" dirty="0">
              <a:solidFill>
                <a:srgbClr val="CC0000"/>
              </a:solidFill>
            </a:endParaRPr>
          </a:p>
          <a:p>
            <a:pPr marL="609600" indent="-609600" algn="l" rtl="0" eaLnBrk="1" hangingPunct="1"/>
            <a:r>
              <a:rPr lang="en-US" altLang="en-US" dirty="0"/>
              <a:t>The victim is put in the lithotomy position in good direct light fully exposed.</a:t>
            </a:r>
            <a:endParaRPr lang="en-US" altLang="en-US" dirty="0"/>
          </a:p>
          <a:p>
            <a:pPr marL="609600" indent="-609600" algn="l" rtl="0" eaLnBrk="1" hangingPunct="1"/>
            <a:r>
              <a:rPr lang="en-US" altLang="en-US" dirty="0"/>
              <a:t>Fear and shame from examination is more evident in virgins.</a:t>
            </a:r>
            <a:endParaRPr lang="en-US" altLang="en-US" dirty="0"/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2"/>
          <a:srcRect l="3926" t="14954" r="22818"/>
          <a:stretch>
            <a:fillRect/>
          </a:stretch>
        </p:blipFill>
        <p:spPr>
          <a:xfrm>
            <a:off x="2667000" y="3581400"/>
            <a:ext cx="4114800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2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>
                                            <p:txEl>
                                              <p:charRg st="32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charRg st="32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charRg st="32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charRg st="32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12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1">
                                            <p:txEl>
                                              <p:charRg st="112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charRg st="112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charRg st="112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charRg st="112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b="1" dirty="0"/>
              <a:t>Local examination may reveal :</a:t>
            </a:r>
            <a:endParaRPr lang="en-US" altLang="en-US" sz="4000" b="1" dirty="0"/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buFontTx/>
              <a:buAutoNum type="alphaUcPeriod"/>
            </a:pPr>
            <a:r>
              <a:rPr lang="en-US" altLang="en-US" sz="3600" b="1" u="sng" dirty="0">
                <a:solidFill>
                  <a:srgbClr val="CC0000"/>
                </a:solidFill>
              </a:rPr>
              <a:t>Wounds as signs of local violence:</a:t>
            </a:r>
            <a:r>
              <a:rPr lang="en-US" altLang="en-US" sz="3600" u="sng" dirty="0">
                <a:solidFill>
                  <a:srgbClr val="CC0000"/>
                </a:solidFill>
              </a:rPr>
              <a:t> </a:t>
            </a:r>
            <a:endParaRPr lang="en-US" altLang="en-US" sz="3600" u="sng" dirty="0">
              <a:solidFill>
                <a:srgbClr val="CC0000"/>
              </a:solidFill>
            </a:endParaRP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dirty="0"/>
              <a:t>Abrasions or contusion of vulva.</a:t>
            </a:r>
            <a:endParaRPr lang="en-US" altLang="en-US" dirty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dirty="0"/>
              <a:t>Hymenal tears in virgin victim. Here, we must differentiate between recent and old tears.</a:t>
            </a:r>
            <a:endParaRPr lang="en-US" altLang="en-US" dirty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dirty="0"/>
              <a:t>Lacerations and tears in vagina and vulva, and perineal tear.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36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charRg st="36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69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charRg st="69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159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charRg st="159" end="2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34891" name="Group 75"/>
          <p:cNvGraphicFramePr>
            <a:graphicFrameLocks noGrp="1"/>
          </p:cNvGraphicFramePr>
          <p:nvPr/>
        </p:nvGraphicFramePr>
        <p:xfrm>
          <a:off x="304800" y="457200"/>
          <a:ext cx="8534400" cy="5715000"/>
        </p:xfrm>
        <a:graphic>
          <a:graphicData uri="http://schemas.openxmlformats.org/drawingml/2006/table">
            <a:tbl>
              <a:tblPr/>
              <a:tblGrid>
                <a:gridCol w="3992562"/>
                <a:gridCol w="4541838"/>
              </a:tblGrid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Old hymenal tears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Recent hymenal tears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-Painless, not edematous.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-Painful, swollen, edematous.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0175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-Neither hyperemic nor bleed on touch.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-Hyperemic and bleed on touch.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6838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- </a:t>
                      </a: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Reach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the vaginal wall.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-</a:t>
                      </a: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May not reach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the vaginal  wall.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- Opaque.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- Translucent.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9999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ln/>
        </p:spPr>
        <p:txBody>
          <a:bodyPr vert="horz" wrap="square" lIns="91440" tIns="45720" rIns="91440" bIns="45720" anchor="t" anchorCtr="0"/>
          <a:p>
            <a:pPr algn="l" rtl="0" eaLnBrk="1" hangingPunct="1">
              <a:buNone/>
            </a:pPr>
            <a:r>
              <a:rPr lang="en-US" altLang="en-US" b="1" dirty="0"/>
              <a:t>B.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CC0000"/>
                </a:solidFill>
              </a:rPr>
              <a:t>Assailant's pubic hair</a:t>
            </a:r>
            <a:r>
              <a:rPr lang="en-US" altLang="en-US" dirty="0"/>
              <a:t> may be found on the victim genitalia.</a:t>
            </a:r>
            <a:endParaRPr lang="en-US" altLang="en-US" dirty="0"/>
          </a:p>
          <a:p>
            <a:pPr algn="l" rtl="0" eaLnBrk="1" hangingPunct="1">
              <a:buNone/>
            </a:pPr>
            <a:r>
              <a:rPr lang="en-US" altLang="en-US" b="1" dirty="0"/>
              <a:t>C.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CC0000"/>
                </a:solidFill>
              </a:rPr>
              <a:t>Seminal or blood stains</a:t>
            </a:r>
            <a:r>
              <a:rPr lang="en-US" altLang="en-US" dirty="0"/>
              <a:t> of the assailant may be found on victim's clothes , pubic hair or inside the vagina.</a:t>
            </a:r>
            <a:endParaRPr lang="en-US" altLang="en-US" dirty="0"/>
          </a:p>
          <a:p>
            <a:pPr algn="l" rtl="0" eaLnBrk="1" hangingPunct="1">
              <a:buNone/>
            </a:pPr>
            <a:r>
              <a:rPr lang="en-US" altLang="en-US" b="1" dirty="0"/>
              <a:t>D.</a:t>
            </a:r>
            <a:r>
              <a:rPr lang="en-US" altLang="en-US" dirty="0"/>
              <a:t> The presence of </a:t>
            </a:r>
            <a:r>
              <a:rPr lang="en-US" altLang="en-US" b="1" dirty="0">
                <a:solidFill>
                  <a:srgbClr val="CC0000"/>
                </a:solidFill>
              </a:rPr>
              <a:t>smegma bacilli</a:t>
            </a:r>
            <a:r>
              <a:rPr lang="en-US" altLang="en-US" dirty="0"/>
              <a:t> is suggestive of coitus.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charRg st="64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charRg st="64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charRg st="176" end="2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charRg st="176" end="2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AB3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ln/>
        </p:spPr>
        <p:txBody>
          <a:bodyPr vert="horz" wrap="square" lIns="91440" tIns="45720" rIns="91440" bIns="45720" anchor="t" anchorCtr="0"/>
          <a:p>
            <a:pPr algn="l" rtl="0" eaLnBrk="1" hangingPunct="1">
              <a:buNone/>
            </a:pPr>
            <a:r>
              <a:rPr lang="en-US" altLang="en-US" b="1" dirty="0">
                <a:solidFill>
                  <a:srgbClr val="CC0000"/>
                </a:solidFill>
              </a:rPr>
              <a:t>(7)</a:t>
            </a:r>
            <a:r>
              <a:rPr lang="en-US" altLang="en-US" b="1" dirty="0"/>
              <a:t> </a:t>
            </a:r>
            <a:r>
              <a:rPr lang="en-US" altLang="en-US" b="1" u="sng" dirty="0">
                <a:solidFill>
                  <a:srgbClr val="CC0000"/>
                </a:solidFill>
              </a:rPr>
              <a:t>Nails:</a:t>
            </a:r>
            <a:r>
              <a:rPr lang="en-US" altLang="en-US" dirty="0"/>
              <a:t> for the presence of skin epithelial tags of assailant.</a:t>
            </a:r>
            <a:endParaRPr lang="en-US" altLang="en-US" dirty="0"/>
          </a:p>
          <a:p>
            <a:pPr algn="l" rtl="0" eaLnBrk="1" hangingPunct="1">
              <a:buNone/>
            </a:pPr>
            <a:endParaRPr lang="en-US" altLang="en-US" b="1" dirty="0"/>
          </a:p>
          <a:p>
            <a:pPr algn="l" rtl="0" eaLnBrk="1" hangingPunct="1">
              <a:buNone/>
            </a:pPr>
            <a:r>
              <a:rPr lang="en-US" altLang="en-US" b="1" dirty="0">
                <a:solidFill>
                  <a:srgbClr val="CC0000"/>
                </a:solidFill>
              </a:rPr>
              <a:t>(8)</a:t>
            </a:r>
            <a:r>
              <a:rPr lang="en-US" altLang="en-US" b="1" dirty="0"/>
              <a:t> </a:t>
            </a:r>
            <a:r>
              <a:rPr lang="en-US" altLang="en-US" b="1" u="sng" dirty="0">
                <a:solidFill>
                  <a:srgbClr val="CC0000"/>
                </a:solidFill>
              </a:rPr>
              <a:t>Delayed examination of body and genitalia</a:t>
            </a:r>
            <a:r>
              <a:rPr lang="en-US" altLang="en-US" dirty="0"/>
              <a:t> for the detection of venereal diseases (after 7 days for gonorrhea and after 2-4 weeks for syphilis).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7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67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charRg st="67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charRg st="67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>
                                            <p:txEl>
                                              <p:charRg st="67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charRg st="67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A3C3"/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b="1" dirty="0"/>
              <a:t>(B) Examination of the suspected assailant:</a:t>
            </a:r>
            <a:endParaRPr lang="en-US" altLang="en-US" sz="4000" b="1" dirty="0"/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4525962"/>
          </a:xfrm>
          <a:ln/>
        </p:spPr>
        <p:txBody>
          <a:bodyPr vert="horz" wrap="square" lIns="91440" tIns="45720" rIns="91440" bIns="45720" anchor="t" anchorCtr="0"/>
          <a:p>
            <a:pPr algn="l" rtl="0" eaLnBrk="1" hangingPunct="1"/>
            <a:r>
              <a:rPr lang="en-US" altLang="en-US" dirty="0"/>
              <a:t>Consent for examination must be taken.</a:t>
            </a:r>
            <a:endParaRPr lang="en-US" altLang="en-US" dirty="0"/>
          </a:p>
          <a:p>
            <a:pPr algn="l" rtl="0" eaLnBrk="1" hangingPunct="1"/>
            <a:r>
              <a:rPr lang="en-US" altLang="en-US" dirty="0"/>
              <a:t>Detailed history compared with that of the victim.</a:t>
            </a:r>
            <a:endParaRPr lang="en-US" altLang="en-US" dirty="0"/>
          </a:p>
          <a:p>
            <a:pPr algn="l" rtl="0" eaLnBrk="1" hangingPunct="1"/>
            <a:r>
              <a:rPr lang="en-US" altLang="en-US" dirty="0"/>
              <a:t>Age determination is essential by X-ray.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1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39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charRg st="39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charRg st="39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charRg st="39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charRg st="39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charRg st="9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charRg st="9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charRg st="9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1">
                                            <p:txEl>
                                              <p:charRg st="9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1">
                                            <p:txEl>
                                              <p:charRg st="9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b="1" dirty="0"/>
              <a:t>Clothes: tears, blood or hair of the victim.</a:t>
            </a:r>
            <a:endParaRPr lang="en-US" altLang="en-US" b="1" dirty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b="1" dirty="0"/>
              <a:t>Behaviour, smell of mouth (alcohol) and mental state.</a:t>
            </a:r>
            <a:endParaRPr lang="en-US" altLang="en-US" b="1" dirty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b="1" dirty="0"/>
              <a:t>Physical development.</a:t>
            </a:r>
            <a:endParaRPr lang="en-US" altLang="en-US" b="1" dirty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b="1" dirty="0"/>
              <a:t>Signs of violence and struggle.</a:t>
            </a:r>
            <a:endParaRPr lang="en-US" altLang="en-US" b="1" dirty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b="1" dirty="0"/>
              <a:t>Grouping of semen.</a:t>
            </a:r>
            <a:endParaRPr lang="en-US" altLang="en-US" b="1" dirty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b="1" dirty="0"/>
              <a:t>Delayed examination for venereal diseases.</a:t>
            </a:r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915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915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915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915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45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8915">
                                            <p:txEl>
                                              <p:charRg st="45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915">
                                            <p:txEl>
                                              <p:charRg st="45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8915">
                                            <p:txEl>
                                              <p:charRg st="45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8915">
                                            <p:txEl>
                                              <p:charRg st="45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45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45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99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8915">
                                            <p:txEl>
                                              <p:charRg st="99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8915">
                                            <p:txEl>
                                              <p:charRg st="99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8915">
                                            <p:txEl>
                                              <p:charRg st="99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915">
                                            <p:txEl>
                                              <p:charRg st="99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99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99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21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8915">
                                            <p:txEl>
                                              <p:charRg st="121" end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8915">
                                            <p:txEl>
                                              <p:charRg st="121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8915">
                                            <p:txEl>
                                              <p:charRg st="121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8915">
                                            <p:txEl>
                                              <p:charRg st="121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21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21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53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8915">
                                            <p:txEl>
                                              <p:charRg st="153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8915">
                                            <p:txEl>
                                              <p:charRg st="153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8915">
                                            <p:txEl>
                                              <p:charRg st="153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8915">
                                            <p:txEl>
                                              <p:charRg st="153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53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53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72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8915">
                                            <p:txEl>
                                              <p:charRg st="172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8915">
                                            <p:txEl>
                                              <p:charRg st="172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8915">
                                            <p:txEl>
                                              <p:charRg st="172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8915">
                                            <p:txEl>
                                              <p:charRg st="172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72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charRg st="172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648200"/>
          </a:xfrm>
          <a:ln/>
        </p:spPr>
        <p:txBody>
          <a:bodyPr vert="horz" wrap="square" lIns="91440" tIns="45720" rIns="91440" bIns="45720" anchor="t" anchorCtr="0"/>
          <a:p>
            <a:pPr algn="l" rtl="0" eaLnBrk="1" hangingPunct="1">
              <a:buNone/>
            </a:pPr>
            <a:r>
              <a:rPr lang="en-US" altLang="en-US" sz="3600" b="1" dirty="0">
                <a:solidFill>
                  <a:srgbClr val="CC0000"/>
                </a:solidFill>
              </a:rPr>
              <a:t>Definition:</a:t>
            </a:r>
            <a:endParaRPr lang="en-US" altLang="en-US" sz="3600" dirty="0">
              <a:solidFill>
                <a:srgbClr val="CC0000"/>
              </a:solidFill>
            </a:endParaRPr>
          </a:p>
          <a:p>
            <a:pPr algn="l" rtl="0" eaLnBrk="1" hangingPunct="1">
              <a:buNone/>
            </a:pPr>
            <a:r>
              <a:rPr lang="en-US" altLang="en-US" dirty="0"/>
              <a:t>       </a:t>
            </a:r>
            <a:r>
              <a:rPr lang="en-US" altLang="en-US" sz="3600" b="1" dirty="0"/>
              <a:t>Sexual offences are acts of sexual intercourse with a second person or an animal to obtain sexual gratification.</a:t>
            </a:r>
            <a:endParaRPr lang="en-US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12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charRg st="12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b="1" dirty="0"/>
              <a:t>II. </a:t>
            </a:r>
            <a:r>
              <a:rPr lang="en-US" altLang="en-US" sz="3600" b="1" u="sng" dirty="0"/>
              <a:t>UNNATURAL SEXUAL OFFENCES</a:t>
            </a:r>
            <a:br>
              <a:rPr lang="en-US" altLang="en-US" sz="4000" b="1" dirty="0"/>
            </a:br>
            <a:r>
              <a:rPr lang="en-US" altLang="en-US" sz="4000" b="1" dirty="0">
                <a:solidFill>
                  <a:srgbClr val="CC0000"/>
                </a:solidFill>
              </a:rPr>
              <a:t>Sodomy</a:t>
            </a:r>
            <a:endParaRPr lang="en-US" altLang="en-US" sz="4000" b="1" dirty="0">
              <a:solidFill>
                <a:srgbClr val="CC0000"/>
              </a:solidFill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buNone/>
            </a:pPr>
            <a:r>
              <a:rPr lang="en-US" altLang="en-US" sz="3600" b="1" u="sng" dirty="0">
                <a:solidFill>
                  <a:schemeClr val="bg1"/>
                </a:solidFill>
              </a:rPr>
              <a:t>Definition:</a:t>
            </a:r>
            <a:endParaRPr lang="en-US" altLang="en-US" sz="3600" u="sng" dirty="0">
              <a:solidFill>
                <a:schemeClr val="bg1"/>
              </a:solidFill>
            </a:endParaRPr>
          </a:p>
          <a:p>
            <a:pPr marL="609600" indent="-609600" algn="l" rtl="0" eaLnBrk="1" hangingPunct="1">
              <a:buNone/>
            </a:pPr>
            <a:r>
              <a:rPr lang="en-US" altLang="en-US" dirty="0"/>
              <a:t>     </a:t>
            </a:r>
            <a:r>
              <a:rPr lang="en-US" altLang="en-US" b="1" dirty="0"/>
              <a:t>Sexual intercourse per anus by a man who is usually the active partner with a passive partner that may be a man (homosexual,sodomy) or a woman (heterosexual sodomy).</a:t>
            </a:r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charRg st="12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charRg st="12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EAF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5000"/>
          </a:xfrm>
          <a:ln/>
        </p:spPr>
        <p:txBody>
          <a:bodyPr vert="horz" wrap="square" lIns="91440" tIns="45720" rIns="91440" bIns="45720" anchor="t" anchorCtr="0"/>
          <a:p>
            <a:pPr algn="l" rtl="0" eaLnBrk="1" hangingPunct="1">
              <a:lnSpc>
                <a:spcPct val="90000"/>
              </a:lnSpc>
              <a:buNone/>
            </a:pPr>
            <a:r>
              <a:rPr lang="en-US" altLang="en-US" sz="3600" b="1" dirty="0"/>
              <a:t>   </a:t>
            </a:r>
            <a:r>
              <a:rPr lang="en-US" altLang="en-US" sz="3600" b="1" u="sng" dirty="0">
                <a:solidFill>
                  <a:srgbClr val="CC0000"/>
                </a:solidFill>
              </a:rPr>
              <a:t>Indications of medicolegal examination for sodomy:</a:t>
            </a:r>
            <a:endParaRPr lang="en-US" altLang="en-US" sz="3600" u="sng" dirty="0">
              <a:solidFill>
                <a:srgbClr val="CC0000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b="1" dirty="0"/>
              <a:t>The two partners of sodomy may be arrested during the act.</a:t>
            </a:r>
            <a:endParaRPr lang="en-US" altLang="en-US" b="1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en-US" b="1" dirty="0"/>
              <a:t>The passive partner may accuse the active partner of doing the act of sodomy against his will (e.g. in children).</a:t>
            </a:r>
            <a:endParaRPr lang="en-US" altLang="en-US" b="1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en-US" b="1" dirty="0"/>
              <a:t>A wife may ask for divorce alleging that her husband is a sodomist.</a:t>
            </a:r>
            <a:endParaRPr lang="en-US" altLang="en-US" b="1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63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63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63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63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54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0963">
                                            <p:txEl>
                                              <p:charRg st="54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63">
                                            <p:txEl>
                                              <p:charRg st="54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63">
                                            <p:txEl>
                                              <p:charRg st="54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0963">
                                            <p:txEl>
                                              <p:charRg st="54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54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54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113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0963">
                                            <p:txEl>
                                              <p:charRg st="113" end="2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963">
                                            <p:txEl>
                                              <p:charRg st="113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963">
                                            <p:txEl>
                                              <p:charRg st="113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963">
                                            <p:txEl>
                                              <p:charRg st="113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113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113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227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0963">
                                            <p:txEl>
                                              <p:charRg st="227" end="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0963">
                                            <p:txEl>
                                              <p:charRg st="227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0963">
                                            <p:txEl>
                                              <p:charRg st="227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0963">
                                            <p:txEl>
                                              <p:charRg st="227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227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charRg st="227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3600" b="1" u="sng" dirty="0"/>
              <a:t>Examination of the passive partner:</a:t>
            </a:r>
            <a:endParaRPr lang="en-US" altLang="en-US" sz="3600" b="1" u="sng" dirty="0"/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/>
            <a:r>
              <a:rPr lang="en-US" altLang="en-US" dirty="0"/>
              <a:t>Consent should be taken before examination.</a:t>
            </a:r>
            <a:endParaRPr lang="en-US" altLang="en-US" dirty="0"/>
          </a:p>
          <a:p>
            <a:pPr marL="609600" indent="-609600" algn="l" rtl="0" eaLnBrk="1" hangingPunct="1"/>
            <a:r>
              <a:rPr lang="en-US" altLang="en-US" dirty="0"/>
              <a:t>History of the crime.</a:t>
            </a:r>
            <a:endParaRPr lang="en-US" altLang="en-US" dirty="0"/>
          </a:p>
          <a:p>
            <a:pPr marL="609600" indent="-609600" algn="l" rtl="0" eaLnBrk="1" hangingPunct="1">
              <a:buFontTx/>
              <a:buAutoNum type="arabicPeriod"/>
            </a:pPr>
            <a:endParaRPr lang="en-US" altLang="en-US" dirty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b="1" dirty="0"/>
              <a:t>Clothes</a:t>
            </a:r>
            <a:r>
              <a:rPr lang="en-US" altLang="en-US" dirty="0"/>
              <a:t>: tears, stains (blood or semen).</a:t>
            </a:r>
            <a:endParaRPr lang="en-US" altLang="en-US" dirty="0"/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altLang="en-US" b="1" dirty="0"/>
              <a:t>Behaviour</a:t>
            </a:r>
            <a:r>
              <a:rPr lang="en-US" altLang="en-US" dirty="0"/>
              <a:t>: manner of speech and dressing, gait and response to anal examination must be observed.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44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1987">
                                            <p:txEl>
                                              <p:charRg st="44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67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987">
                                            <p:txEl>
                                              <p:charRg st="67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charRg st="108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1987">
                                            <p:txEl>
                                              <p:charRg st="108" end="2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AB3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13716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br>
              <a:rPr lang="en-US" altLang="en-US" sz="3600" b="1" dirty="0">
                <a:solidFill>
                  <a:schemeClr val="tx1"/>
                </a:solidFill>
              </a:rPr>
            </a:br>
            <a:r>
              <a:rPr lang="en-US" altLang="en-US" sz="3600" b="1" dirty="0">
                <a:solidFill>
                  <a:schemeClr val="tx1"/>
                </a:solidFill>
              </a:rPr>
              <a:t>3. Anal examination</a:t>
            </a:r>
            <a:r>
              <a:rPr lang="en-US" altLang="en-US" sz="3600" dirty="0">
                <a:solidFill>
                  <a:schemeClr val="tx1"/>
                </a:solidFill>
              </a:rPr>
              <a:t>: under adequate light in the knee elbow position.</a:t>
            </a:r>
            <a:br>
              <a:rPr lang="en-US" altLang="en-US" sz="3600" dirty="0">
                <a:solidFill>
                  <a:schemeClr val="tx1"/>
                </a:solidFill>
              </a:rPr>
            </a:br>
            <a:endParaRPr lang="en-US" altLang="en-US" sz="3600" dirty="0">
              <a:solidFill>
                <a:schemeClr val="tx1"/>
              </a:solidFill>
            </a:endParaRPr>
          </a:p>
        </p:txBody>
      </p:sp>
      <p:pic>
        <p:nvPicPr>
          <p:cNvPr id="76804" name="Picture 4"/>
          <p:cNvPicPr>
            <a:picLocks noChangeAspect="1"/>
          </p:cNvPicPr>
          <p:nvPr>
            <p:ph idx="1"/>
          </p:nvPr>
        </p:nvPicPr>
        <p:blipFill>
          <a:blip r:embed="rId1">
            <a:grayscl/>
          </a:blip>
          <a:srcRect t="28517"/>
          <a:stretch>
            <a:fillRect/>
          </a:stretch>
        </p:blipFill>
        <p:spPr>
          <a:xfrm>
            <a:off x="2133600" y="2362200"/>
            <a:ext cx="5029200" cy="36576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A3C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7827" name="Rectangle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lnSpc>
                <a:spcPct val="130000"/>
              </a:lnSpc>
              <a:buFontTx/>
              <a:buAutoNum type="arabicPeriod" startAt="4"/>
            </a:pPr>
            <a:r>
              <a:rPr lang="en-US" altLang="en-US" b="1" dirty="0"/>
              <a:t>Detection of blood and seminal stains.</a:t>
            </a:r>
            <a:endParaRPr lang="en-US" altLang="en-US" b="1" dirty="0"/>
          </a:p>
          <a:p>
            <a:pPr marL="609600" indent="-609600" algn="l" rtl="0" eaLnBrk="1" hangingPunct="1">
              <a:lnSpc>
                <a:spcPct val="130000"/>
              </a:lnSpc>
              <a:buFontTx/>
              <a:buAutoNum type="arabicPeriod" startAt="4"/>
            </a:pPr>
            <a:r>
              <a:rPr lang="en-US" altLang="en-US" b="1" dirty="0"/>
              <a:t>Signs of recent sodomy. </a:t>
            </a:r>
            <a:endParaRPr lang="en-US" altLang="en-US" b="1" dirty="0"/>
          </a:p>
          <a:p>
            <a:pPr marL="609600" indent="-609600" algn="l" rtl="0" eaLnBrk="1" hangingPunct="1">
              <a:lnSpc>
                <a:spcPct val="130000"/>
              </a:lnSpc>
              <a:buFontTx/>
              <a:buAutoNum type="arabicPeriod" startAt="4"/>
            </a:pPr>
            <a:r>
              <a:rPr lang="en-US" altLang="en-US" b="1" dirty="0"/>
              <a:t>Determination of manifestation of habitual sodomy. </a:t>
            </a:r>
            <a:endParaRPr lang="en-US" altLang="en-US" b="1" dirty="0"/>
          </a:p>
          <a:p>
            <a:pPr marL="609600" indent="-609600" eaLnBrk="1" hangingPunct="1">
              <a:buNone/>
            </a:pPr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7827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7827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7827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7827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3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7827">
                                            <p:txEl>
                                              <p:charRg st="39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7827">
                                            <p:txEl>
                                              <p:charRg st="3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7827">
                                            <p:txEl>
                                              <p:charRg st="3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7827">
                                            <p:txEl>
                                              <p:charRg st="3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3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3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64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7827">
                                            <p:txEl>
                                              <p:charRg st="64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7827">
                                            <p:txEl>
                                              <p:charRg st="64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7827">
                                            <p:txEl>
                                              <p:charRg st="64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7827">
                                            <p:txEl>
                                              <p:charRg st="64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64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64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b="1" dirty="0">
                <a:solidFill>
                  <a:srgbClr val="CC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Signs of recent sodomy </a:t>
            </a:r>
            <a:endParaRPr lang="en-US" altLang="en-US" sz="4000" b="1" dirty="0">
              <a:solidFill>
                <a:srgbClr val="CC33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buClrTx/>
              <a:buSzTx/>
              <a:buFontTx/>
              <a:buNone/>
            </a:pPr>
            <a:endParaRPr lang="en-US" altLang="en-US" sz="2400" b="1" dirty="0">
              <a:latin typeface="+mn-lt"/>
              <a:ea typeface="+mn-ea"/>
              <a:cs typeface="+mn-cs"/>
            </a:endParaRPr>
          </a:p>
          <a:p>
            <a:pPr marL="609600" indent="-609600" algn="l" rtl="0" eaLnBrk="1" hangingPunct="1">
              <a:buClrTx/>
              <a:buSzTx/>
              <a:buFontTx/>
              <a:buAutoNum type="arabicPeriod"/>
            </a:pPr>
            <a:r>
              <a:rPr lang="en-US" altLang="en-US" sz="2400" b="1" dirty="0">
                <a:latin typeface="+mn-lt"/>
                <a:ea typeface="+mn-ea"/>
                <a:cs typeface="+mn-cs"/>
              </a:rPr>
              <a:t>Anal examination of the victim of recent sodomy reveals that the anal orifice is tender under touch , and edematous. </a:t>
            </a:r>
            <a:endParaRPr lang="en-US" altLang="en-US" sz="2400" b="1" dirty="0">
              <a:latin typeface="+mn-lt"/>
              <a:ea typeface="+mn-ea"/>
              <a:cs typeface="+mn-cs"/>
            </a:endParaRPr>
          </a:p>
          <a:p>
            <a:pPr marL="609600" indent="-609600" algn="l" rtl="0" eaLnBrk="1" hangingPunct="1">
              <a:buClrTx/>
              <a:buSzTx/>
              <a:buFontTx/>
              <a:buAutoNum type="arabicPeriod"/>
            </a:pPr>
            <a:r>
              <a:rPr lang="en-US" altLang="en-US" sz="2400" b="1" dirty="0">
                <a:latin typeface="+mn-lt"/>
                <a:ea typeface="+mn-ea"/>
                <a:cs typeface="+mn-cs"/>
              </a:rPr>
              <a:t>Zone of bruising may be seen around it. </a:t>
            </a:r>
            <a:endParaRPr lang="en-US" altLang="en-US" sz="2400" b="1" dirty="0">
              <a:latin typeface="+mn-lt"/>
              <a:ea typeface="+mn-ea"/>
              <a:cs typeface="+mn-cs"/>
            </a:endParaRPr>
          </a:p>
          <a:p>
            <a:pPr marL="609600" indent="-609600" algn="l" rtl="0" eaLnBrk="1" hangingPunct="1">
              <a:buClrTx/>
              <a:buSzTx/>
              <a:buFontTx/>
              <a:buAutoNum type="arabicPeriod"/>
            </a:pPr>
            <a:r>
              <a:rPr lang="en-US" altLang="en-US" sz="2400" b="1" dirty="0">
                <a:latin typeface="+mn-lt"/>
                <a:ea typeface="+mn-ea"/>
                <a:cs typeface="+mn-cs"/>
              </a:rPr>
              <a:t>Recent tears may be found with bleeding.</a:t>
            </a:r>
            <a:endParaRPr lang="en-US" altLang="en-US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3013" name="Picture 5" descr="088_05"/>
          <p:cNvPicPr>
            <a:picLocks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800600" y="1524000"/>
            <a:ext cx="4038600" cy="4414838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1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charRg st="1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119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charRg st="119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charRg st="160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charRg st="160" end="2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11E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4000" b="1" u="sng" dirty="0"/>
              <a:t>Manifestations of habitual sodomy of passive partner</a:t>
            </a:r>
            <a:endParaRPr lang="en-US" altLang="en-US" sz="4000" b="1" u="sng" dirty="0"/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en-US" b="1" dirty="0"/>
              <a:t>(A)</a:t>
            </a:r>
            <a:r>
              <a:rPr lang="en-US" altLang="en-US" dirty="0"/>
              <a:t> The person usually takes the knee elbow  position without shame.</a:t>
            </a:r>
            <a:endParaRPr lang="en-US" altLang="en-US" dirty="0"/>
          </a:p>
          <a:p>
            <a:pPr marL="609600" indent="-609600" algn="l" rtl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en-US" b="1" dirty="0"/>
              <a:t>(B)</a:t>
            </a:r>
            <a:r>
              <a:rPr lang="en-US" altLang="en-US" dirty="0"/>
              <a:t> Anal examination:</a:t>
            </a:r>
            <a:endParaRPr lang="en-US" altLang="en-US" b="1" i="1" dirty="0"/>
          </a:p>
          <a:p>
            <a:pPr marL="609600" indent="-609600" algn="l" rtl="0" eaLnBrk="1" hangingPunct="1">
              <a:lnSpc>
                <a:spcPct val="90000"/>
              </a:lnSpc>
              <a:buNone/>
            </a:pPr>
            <a:r>
              <a:rPr lang="en-US" altLang="en-US" b="1" i="1" dirty="0"/>
              <a:t>  1. </a:t>
            </a:r>
            <a:r>
              <a:rPr lang="en-US" altLang="en-US" b="1" i="1" u="sng" dirty="0"/>
              <a:t>Inspection:</a:t>
            </a:r>
            <a:endParaRPr lang="en-US" altLang="en-US" u="sng" dirty="0"/>
          </a:p>
          <a:p>
            <a:pPr marL="609600" indent="-609600" algn="l" rtl="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Fat substances are absorbed from continuous pressure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anus is funnel or conical in shape.</a:t>
            </a:r>
            <a:endParaRPr lang="en-US" altLang="en-US" dirty="0"/>
          </a:p>
          <a:p>
            <a:pPr marL="609600" indent="-609600" algn="l" rtl="0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Loss of usual mucosal folds </a:t>
            </a:r>
            <a:r>
              <a:rPr lang="en-US" altLang="en-US" dirty="0">
                <a:sym typeface="Symbol" panose="05050102010706020507" pitchFamily="18" charset="2"/>
              </a:rPr>
              <a:t></a:t>
            </a:r>
            <a:r>
              <a:rPr lang="en-US" altLang="en-US" dirty="0"/>
              <a:t> smooth mucous membrane.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69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charRg st="69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91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charRg st="91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108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charRg st="108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charRg st="199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charRg st="199" end="2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9876" name="Picture 4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14500" y="1719263"/>
            <a:ext cx="5715000" cy="428625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Presence of fissures.</a:t>
            </a:r>
            <a:endParaRPr lang="en-US" altLang="en-US" b="1" dirty="0"/>
          </a:p>
          <a:p>
            <a:pPr marL="609600" indent="-609600" algn="l" rtl="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Thickening of anal mucosa due to chronic irritation.</a:t>
            </a:r>
            <a:endParaRPr lang="en-US" altLang="en-US" b="1" dirty="0"/>
          </a:p>
          <a:p>
            <a:pPr marL="609600" indent="-609600" algn="l" rtl="0"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Evidence of any venereal disease.</a:t>
            </a:r>
            <a:endParaRPr lang="en-US" altLang="en-US" b="1" dirty="0"/>
          </a:p>
          <a:p>
            <a:pPr marL="609600" indent="-609600" algn="l" rtl="0" eaLnBrk="1" hangingPunct="1">
              <a:buNone/>
            </a:pPr>
            <a:endParaRPr lang="en-US" altLang="en-US" b="1" i="1" dirty="0"/>
          </a:p>
          <a:p>
            <a:pPr marL="609600" indent="-609600" algn="l" rtl="0" eaLnBrk="1" hangingPunct="1">
              <a:buNone/>
            </a:pPr>
            <a:r>
              <a:rPr lang="en-US" altLang="en-US" b="1" i="1" dirty="0"/>
              <a:t>2. </a:t>
            </a:r>
            <a:r>
              <a:rPr lang="en-US" altLang="en-US" b="1" i="1" u="sng" dirty="0">
                <a:solidFill>
                  <a:srgbClr val="990033"/>
                </a:solidFill>
              </a:rPr>
              <a:t>Palpation (digital examination):</a:t>
            </a:r>
            <a:endParaRPr lang="en-US" altLang="en-US" u="sng" dirty="0">
              <a:solidFill>
                <a:srgbClr val="990033"/>
              </a:solidFill>
            </a:endParaRPr>
          </a:p>
          <a:p>
            <a:pPr marL="609600" indent="-609600" algn="l" rtl="0" eaLnBrk="1" hangingPunct="1">
              <a:buChar char="•"/>
            </a:pPr>
            <a:r>
              <a:rPr lang="en-US" altLang="en-US" b="1" dirty="0"/>
              <a:t>Loss of elasticity and tone and absence of pain when introducing the finger.</a:t>
            </a:r>
            <a:endParaRPr lang="en-US" altLang="en-US" b="1" dirty="0"/>
          </a:p>
          <a:p>
            <a:pPr marL="609600" indent="-609600" algn="l" rtl="0" eaLnBrk="1" hangingPunct="1">
              <a:buNone/>
            </a:pPr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2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charRg st="22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75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charRg st="75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110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charRg st="110" end="1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charRg st="146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charRg st="146" end="2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A3C3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3" name="Rectangle 3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  <a:ln/>
        </p:spPr>
        <p:txBody>
          <a:bodyPr vert="horz" wrap="square" lIns="91440" tIns="45720" rIns="91440" bIns="45720" anchor="t" anchorCtr="0"/>
          <a:p>
            <a:pPr marL="609600" indent="-609600" algn="l" rtl="0" eaLnBrk="1" hangingPunct="1"/>
            <a:r>
              <a:rPr lang="en-US" altLang="en-US" dirty="0"/>
              <a:t>Anus is lax and patulous.</a:t>
            </a:r>
            <a:endParaRPr lang="en-US" altLang="en-US" dirty="0"/>
          </a:p>
          <a:p>
            <a:pPr marL="609600" indent="-609600" algn="l" rtl="0" eaLnBrk="1" hangingPunct="1"/>
            <a:r>
              <a:rPr lang="en-US" altLang="en-US" b="1" i="1" dirty="0">
                <a:solidFill>
                  <a:srgbClr val="CC3300"/>
                </a:solidFill>
              </a:rPr>
              <a:t>Loss of anal sphincter reflex</a:t>
            </a:r>
            <a:r>
              <a:rPr lang="en-US" altLang="en-US" dirty="0"/>
              <a:t> : on pricking or pulling the skin around the anus, complete relaxation and dilatation of the opening occurs.</a:t>
            </a:r>
            <a:endParaRPr lang="en-US" altLang="en-US" dirty="0"/>
          </a:p>
          <a:p>
            <a:pPr marL="609600" indent="-609600" algn="l" rtl="0" eaLnBrk="1" hangingPunct="1">
              <a:buNone/>
            </a:pPr>
            <a:endParaRPr lang="en-US" altLang="en-US" dirty="0"/>
          </a:p>
          <a:p>
            <a:pPr marL="609600" indent="-609600" algn="l" rtl="0" eaLnBrk="1" hangingPunct="1">
              <a:buNone/>
            </a:pPr>
            <a:r>
              <a:rPr lang="en-US" altLang="en-US" b="1" i="1" dirty="0"/>
              <a:t>3.</a:t>
            </a:r>
            <a:r>
              <a:rPr lang="en-US" altLang="en-US" i="1" dirty="0"/>
              <a:t> </a:t>
            </a:r>
            <a:r>
              <a:rPr lang="en-US" altLang="en-US" b="1" i="1" u="sng" dirty="0"/>
              <a:t>Rectal examination:</a:t>
            </a:r>
            <a:r>
              <a:rPr lang="en-US" altLang="en-US" dirty="0"/>
              <a:t> for old or recent tears and swabs must be taken from rectum for detection of semen and venereal diseases.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26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charRg st="26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charRg st="166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charRg st="166" end="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" name="Diagram 1"/>
          <p:cNvGraphicFramePr/>
          <p:nvPr/>
        </p:nvGraphicFramePr>
        <p:xfrm>
          <a:off x="457200" y="6096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5780" name="Rectangle 4"/>
          <p:cNvSpPr>
            <a:spLocks noGrp="1" noRot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sz="7200" b="1" dirty="0"/>
              <a:t>Thank you</a:t>
            </a:r>
            <a:endParaRPr lang="en-US" altLang="en-US" sz="7200" b="1" dirty="0"/>
          </a:p>
        </p:txBody>
      </p:sp>
      <p:pic>
        <p:nvPicPr>
          <p:cNvPr id="7578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1676400"/>
            <a:ext cx="7416800" cy="4214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" name="Diagram 1"/>
          <p:cNvGraphicFramePr/>
          <p:nvPr/>
        </p:nvGraphicFramePr>
        <p:xfrm>
          <a:off x="381000" y="762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4525963"/>
          </a:xfrm>
          <a:ln/>
        </p:spPr>
        <p:txBody>
          <a:bodyPr vert="horz" wrap="square" lIns="91440" tIns="45720" rIns="91440" bIns="45720" anchor="t" anchorCtr="0"/>
          <a:p>
            <a:pPr algn="l" rtl="0" eaLnBrk="1" hangingPunct="1">
              <a:buNone/>
            </a:pPr>
            <a:r>
              <a:rPr lang="en-US" altLang="en-US" sz="4000" b="1" i="1" dirty="0">
                <a:solidFill>
                  <a:srgbClr val="CC0000"/>
                </a:solidFill>
                <a:latin typeface="Rockwell" panose="02060603020205020403" pitchFamily="18" charset="0"/>
              </a:rPr>
              <a:t>Incest:</a:t>
            </a:r>
            <a:endParaRPr lang="en-US" altLang="en-US" sz="4000" b="1" dirty="0">
              <a:solidFill>
                <a:srgbClr val="CC0000"/>
              </a:solidFill>
              <a:latin typeface="Rockwell" panose="02060603020205020403" pitchFamily="18" charset="0"/>
            </a:endParaRPr>
          </a:p>
          <a:p>
            <a:pPr algn="l" rtl="0" eaLnBrk="1" hangingPunct="1">
              <a:buNone/>
            </a:pPr>
            <a:r>
              <a:rPr lang="en-US" altLang="en-US" dirty="0"/>
              <a:t>        </a:t>
            </a:r>
            <a:r>
              <a:rPr lang="en-US" altLang="en-US" sz="3600" b="1" dirty="0"/>
              <a:t>sexual intercourse by a man with a woman whose their degree of blood relationship prohibits their marriage e.g. mother, daughter, sister or grand-daughter.</a:t>
            </a:r>
            <a:endParaRPr lang="en-US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8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charRg st="8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charRg st="8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charRg st="8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charRg st="8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en-US" b="1" dirty="0"/>
              <a:t>II- Unnatural sexual offences</a:t>
            </a:r>
            <a:endParaRPr lang="en-US" altLang="en-US" b="1" dirty="0"/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l" rtl="0" eaLnBrk="1" hangingPunct="1"/>
            <a:r>
              <a:rPr lang="en-US" altLang="en-US" b="1" i="1" dirty="0"/>
              <a:t>Sodomy</a:t>
            </a:r>
            <a:r>
              <a:rPr lang="en-US" altLang="en-US" b="1" dirty="0"/>
              <a:t>.</a:t>
            </a:r>
            <a:endParaRPr lang="en-US" altLang="en-US" b="1" i="1" dirty="0"/>
          </a:p>
          <a:p>
            <a:pPr algn="l" rtl="0" eaLnBrk="1" hangingPunct="1"/>
            <a:r>
              <a:rPr lang="en-US" altLang="en-US" b="1" i="1" dirty="0"/>
              <a:t>Bestiality</a:t>
            </a:r>
            <a:r>
              <a:rPr lang="en-US" altLang="en-US" i="1" dirty="0"/>
              <a:t>:</a:t>
            </a:r>
            <a:r>
              <a:rPr lang="en-US" altLang="en-US" dirty="0"/>
              <a:t> sexual act by a human being with a lower animal, either by anus or by vagina. Sheep are commonly used by males, and dogs and cats by females. Severe injuries may occur.</a:t>
            </a:r>
            <a:endParaRPr lang="en-US" altLang="en-US" b="1" i="1" dirty="0"/>
          </a:p>
          <a:p>
            <a:pPr algn="l" rtl="0" eaLnBrk="1" hangingPunct="1"/>
            <a:r>
              <a:rPr lang="en-US" altLang="en-US" b="1" i="1" dirty="0"/>
              <a:t>Necrophilia</a:t>
            </a:r>
            <a:r>
              <a:rPr lang="en-US" altLang="en-US" i="1" dirty="0"/>
              <a:t>:</a:t>
            </a:r>
            <a:r>
              <a:rPr lang="en-US" altLang="en-US" dirty="0"/>
              <a:t> sexual activity with dead body.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8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charRg st="8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charRg st="189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charRg st="189" end="2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  <a:ln/>
        </p:spPr>
        <p:txBody>
          <a:bodyPr vert="horz" wrap="square" lIns="91440" tIns="45720" rIns="91440" bIns="45720" anchor="t" anchorCtr="0"/>
          <a:p>
            <a:pPr algn="l" rtl="0" eaLnBrk="1" hangingPunct="1"/>
            <a:r>
              <a:rPr lang="en-US" altLang="en-US" b="1" i="1" dirty="0"/>
              <a:t>Tribadism</a:t>
            </a:r>
            <a:r>
              <a:rPr lang="en-US" altLang="en-US" i="1" dirty="0"/>
              <a:t>:</a:t>
            </a:r>
            <a:r>
              <a:rPr lang="en-US" altLang="en-US" dirty="0"/>
              <a:t> gratification of sexual desire of a women by another woman = female homosexuality.</a:t>
            </a:r>
            <a:endParaRPr lang="en-US" altLang="en-US" dirty="0"/>
          </a:p>
          <a:p>
            <a:pPr algn="l" rtl="0" eaLnBrk="1" hangingPunct="1">
              <a:buNone/>
            </a:pPr>
            <a:endParaRPr lang="en-US" altLang="en-US" b="1" i="1" dirty="0"/>
          </a:p>
          <a:p>
            <a:pPr algn="l" rtl="0" eaLnBrk="1" hangingPunct="1"/>
            <a:r>
              <a:rPr lang="en-US" altLang="en-US" b="1" i="1" dirty="0"/>
              <a:t>Sadism</a:t>
            </a:r>
            <a:r>
              <a:rPr lang="en-US" altLang="en-US" i="1" dirty="0"/>
              <a:t>:</a:t>
            </a:r>
            <a:r>
              <a:rPr lang="en-US" altLang="en-US" dirty="0"/>
              <a:t> Infliction of pain on partner for sexual gratification. This may cause severe injuries or death.</a:t>
            </a:r>
            <a:endParaRPr lang="en-US" altLang="en-US" dirty="0"/>
          </a:p>
          <a:p>
            <a:pPr algn="l" rtl="0" eaLnBrk="1" hangingPunct="1">
              <a:buNone/>
            </a:pPr>
            <a:endParaRPr lang="en-US" altLang="en-US" b="1" i="1" dirty="0"/>
          </a:p>
          <a:p>
            <a:pPr algn="l" rtl="0" eaLnBrk="1" hangingPunct="1"/>
            <a:r>
              <a:rPr lang="en-US" altLang="en-US" b="1" i="1" dirty="0"/>
              <a:t>Masochism:</a:t>
            </a:r>
            <a:r>
              <a:rPr lang="en-US" altLang="en-US" dirty="0"/>
              <a:t> sex enjoyment by receiving pain.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0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charRg st="0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95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charRg st="95" end="2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201" end="2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charRg st="201" end="2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ar-SA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7769</Words>
  <Application>WPS Presentation</Application>
  <PresentationFormat>On-screen Show (4:3)</PresentationFormat>
  <Paragraphs>281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50</vt:i4>
      </vt:variant>
    </vt:vector>
  </HeadingPairs>
  <TitlesOfParts>
    <vt:vector size="64" baseType="lpstr">
      <vt:lpstr>Arial</vt:lpstr>
      <vt:lpstr>SimSun</vt:lpstr>
      <vt:lpstr>Wingdings</vt:lpstr>
      <vt:lpstr>Calibri</vt:lpstr>
      <vt:lpstr>Tahoma</vt:lpstr>
      <vt:lpstr>Rockwell</vt:lpstr>
      <vt:lpstr>Times New Roman</vt:lpstr>
      <vt:lpstr>Traditional Arabic</vt:lpstr>
      <vt:lpstr>Symbol</vt:lpstr>
      <vt:lpstr>Arial Black</vt:lpstr>
      <vt:lpstr>Microsoft YaHei</vt:lpstr>
      <vt:lpstr>Arial Unicode MS</vt:lpstr>
      <vt:lpstr>Default Design</vt:lpstr>
      <vt:lpstr>Ocean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OFFENCES</dc:title>
  <dc:creator>*</dc:creator>
  <cp:lastModifiedBy>USER</cp:lastModifiedBy>
  <cp:revision>83</cp:revision>
  <dcterms:created xsi:type="dcterms:W3CDTF">2006-09-07T17:28:19Z</dcterms:created>
  <dcterms:modified xsi:type="dcterms:W3CDTF">2021-02-12T06:41:06Z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