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3"/>
  </p:sldMasterIdLst>
  <p:notesMasterIdLst>
    <p:notesMasterId r:id="rId26"/>
  </p:notesMasterIdLst>
  <p:handoutMasterIdLst>
    <p:handoutMasterId r:id="rId27"/>
  </p:handoutMasterIdLst>
  <p:sldIdLst>
    <p:sldId id="316" r:id="rId4"/>
    <p:sldId id="329" r:id="rId5"/>
    <p:sldId id="336" r:id="rId6"/>
    <p:sldId id="330" r:id="rId7"/>
    <p:sldId id="331" r:id="rId8"/>
    <p:sldId id="332" r:id="rId9"/>
    <p:sldId id="333" r:id="rId10"/>
    <p:sldId id="334" r:id="rId11"/>
    <p:sldId id="337" r:id="rId12"/>
    <p:sldId id="323" r:id="rId13"/>
    <p:sldId id="264" r:id="rId14"/>
    <p:sldId id="262" r:id="rId15"/>
    <p:sldId id="324" r:id="rId16"/>
    <p:sldId id="326" r:id="rId17"/>
    <p:sldId id="282" r:id="rId18"/>
    <p:sldId id="312" r:id="rId19"/>
    <p:sldId id="313" r:id="rId20"/>
    <p:sldId id="319" r:id="rId21"/>
    <p:sldId id="327" r:id="rId22"/>
    <p:sldId id="321" r:id="rId23"/>
    <p:sldId id="283" r:id="rId24"/>
    <p:sldId id="314" r:id="rId25"/>
  </p:sldIdLst>
  <p:sldSz cx="9144000" cy="6858000" type="screen4x3"/>
  <p:notesSz cx="6858000" cy="9180513"/>
  <p:embeddedFontLst>
    <p:embeddedFont>
      <p:font typeface="Arial Black" panose="020B0A04020102020204" pitchFamily="34" charset="0"/>
      <p:regular r:id="rId28"/>
      <p:bold r:id="rId29"/>
      <p: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CB"/>
    <a:srgbClr val="F8F8F8"/>
    <a:srgbClr val="FF9900"/>
    <a:srgbClr val="99FF33"/>
    <a:srgbClr val="FF6633"/>
    <a:srgbClr val="66FF33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810" y="-66"/>
      </p:cViewPr>
      <p:guideLst>
        <p:guide orient="horz" pos="2160"/>
        <p:guide pos="42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3" Type="http://schemas.openxmlformats.org/officeDocument/2006/relationships/slide" Target="slides/slide11.xml"/><Relationship Id="rId7" Type="http://schemas.openxmlformats.org/officeDocument/2006/relationships/slide" Target="slides/slide17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4" Type="http://schemas.openxmlformats.org/officeDocument/2006/relationships/slide" Target="slides/slide12.xml"/><Relationship Id="rId9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06C03C6-6B31-4465-B535-295E339F69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2BED07C-04F6-4B29-8DD9-A2AC987C44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77355C29-216B-48B6-A4A2-C973E1DD7E5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3D6AB592-31EE-4E46-8A73-C71EA52E74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441784-34EF-44A7-8C77-67DCD76D39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>
            <a:extLst>
              <a:ext uri="{FF2B5EF4-FFF2-40B4-BE49-F238E27FC236}">
                <a16:creationId xmlns:a16="http://schemas.microsoft.com/office/drawing/2014/main" id="{42958D4C-E227-4F78-95A7-5FC401E41E17}"/>
              </a:ext>
            </a:extLst>
          </p:cNvPr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53603" name="AutoShape 3">
              <a:extLst>
                <a:ext uri="{FF2B5EF4-FFF2-40B4-BE49-F238E27FC236}">
                  <a16:creationId xmlns:a16="http://schemas.microsoft.com/office/drawing/2014/main" id="{21409E85-9EB0-4ECC-9F14-99ACBE9483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04" name="Rectangle 4">
              <a:extLst>
                <a:ext uri="{FF2B5EF4-FFF2-40B4-BE49-F238E27FC236}">
                  <a16:creationId xmlns:a16="http://schemas.microsoft.com/office/drawing/2014/main" id="{A5EA2834-F0B1-41D7-90C9-928180AA68CD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05" name="AutoShape 5">
              <a:extLst>
                <a:ext uri="{FF2B5EF4-FFF2-40B4-BE49-F238E27FC236}">
                  <a16:creationId xmlns:a16="http://schemas.microsoft.com/office/drawing/2014/main" id="{2DA1049E-836E-4345-A44E-391C866E307C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7 w 1000"/>
                <a:gd name="T3" fmla="*/ 0 h 1000"/>
                <a:gd name="T4" fmla="*/ 4917 w 1000"/>
                <a:gd name="T5" fmla="*/ 500 h 1000"/>
                <a:gd name="T6" fmla="*/ 4417 w 1000"/>
                <a:gd name="T7" fmla="*/ 999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7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999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06" name="Line 6">
              <a:extLst>
                <a:ext uri="{FF2B5EF4-FFF2-40B4-BE49-F238E27FC236}">
                  <a16:creationId xmlns:a16="http://schemas.microsoft.com/office/drawing/2014/main" id="{28A366DE-82B6-4AC2-9CC1-7C6FDFF2413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BD75D50E-3903-4894-85F6-9F3C949A1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3608" name="Rectangle 8">
            <a:extLst>
              <a:ext uri="{FF2B5EF4-FFF2-40B4-BE49-F238E27FC236}">
                <a16:creationId xmlns:a16="http://schemas.microsoft.com/office/drawing/2014/main" id="{ECAC9BA1-B715-461C-98BD-FA956834A1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53609" name="Rectangle 9">
            <a:extLst>
              <a:ext uri="{FF2B5EF4-FFF2-40B4-BE49-F238E27FC236}">
                <a16:creationId xmlns:a16="http://schemas.microsoft.com/office/drawing/2014/main" id="{3D78A405-CBD9-4B28-956A-CDA081700E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3610" name="Rectangle 10">
            <a:extLst>
              <a:ext uri="{FF2B5EF4-FFF2-40B4-BE49-F238E27FC236}">
                <a16:creationId xmlns:a16="http://schemas.microsoft.com/office/drawing/2014/main" id="{A2675A74-564B-4932-B480-E82715FD0D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153611" name="Rectangle 11">
            <a:extLst>
              <a:ext uri="{FF2B5EF4-FFF2-40B4-BE49-F238E27FC236}">
                <a16:creationId xmlns:a16="http://schemas.microsoft.com/office/drawing/2014/main" id="{C396FAD8-797F-4560-B510-863DCBF1E5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0F719B26-B14E-4618-BA1A-DBC8F30B59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F849-0B3A-44DD-B7E4-E84B7BF8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BF4A9-2D4A-42DF-938B-407207D92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E4E5A-5B84-45E9-8EDA-A625614C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A5618-67C2-49AF-A6C0-E98DDE81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10A18-E1B9-4F5D-AF80-F6628DC7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EF030-25C4-44FA-86F7-33D1A800A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25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6266C-8A55-425D-91F0-69CE1CDC7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D58A3-956C-4966-8E65-5B4682FCD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D4A90-5743-49C5-8717-03A661D3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43761-155E-419A-BC7F-3DF8182E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0749C-D5BE-46B1-80F1-B07A4226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95430-EFCF-475B-BCB4-D07E61A6E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58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62AB-A7B3-4DE7-807C-9D4B3B35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EFC50-2D20-4486-B99F-C11165B7C0E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C6500-058C-4668-B2AC-841ABB1A6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B333D-BD24-4999-B59A-1E74D0F7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C0C95-98E6-44F8-AEEE-ECA287FC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F79AA-8108-4895-87AF-5269B79B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67F2B6-EA29-4B6F-B970-BAC130AE0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57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03F1-1DE7-4052-B039-392D2DA4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6B5A7-6D73-4A0C-A3D7-5B8101A3435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41E27-E871-4B1D-AD34-E02649A4D75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6F9557-5F66-469F-A1D3-2D47851DC7C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C65CBC-B22A-47D9-8BF8-18ED9EAC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245342-E8F0-4645-B922-A671F7C3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474FCE-94AC-4F0C-BD52-8289EA5D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82B4E7-D41B-4588-BFAE-BD77E8E1B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92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1D1F-EF3E-4921-BA43-D51A023C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D2D1-726B-43FF-8E81-C03822345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3CA1A-5AD6-49C7-A724-FE6B0DE2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D922B-FAF3-4176-9380-2D198F92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2D580-23F9-4B2B-A9A3-0D971ABC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15F10-BD93-4294-B817-970AE27E8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89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2095-36C5-41A0-B689-5EE83680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EB607-2618-43FC-8298-37632AC3D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4C117-FFE4-47FC-93CC-1D4612D2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780A7-8FB8-4FB1-877C-70CC3CBB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18DF-7B9A-47B2-89DD-71C03482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F35FA-C277-419C-B572-A6617AA7E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04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9B93-CC95-4E42-AC19-F83FD5BD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9970E-4164-4E2C-996B-C062C9B31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F4AB-A84E-46A9-A79C-C4189B60A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64504-F4C7-46CE-839D-138305D2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FB233-DE76-4A09-8612-CEDB439E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53391-00FD-4EA2-A4D7-8CDE83F5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9A0F6-9760-4958-B363-59CD4DF79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36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1257-DE5F-4FA8-B964-C2FD2B80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190C3-6678-49D9-AADC-70C099AEF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90623-CD86-4523-BF4A-8D781F60C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02B0E-CD40-48D0-A35A-D7378B60C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200E3-E867-4ECA-A544-A490505A0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B850EC-5A05-47CF-B5AD-0CE36FCC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9E77C-29D2-4284-9314-D8BBF26E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90BD7-DCC0-40D4-9D1C-20753158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CCE1-DECB-4B58-AB64-F8C6796DE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68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739B-2915-49EB-A68F-CE436BD0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F4032-58F9-4E67-BDD5-4AE1EED0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8A2A3-7B65-4F7C-8BD4-8642C12B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265FF-59B6-4DDF-A49B-EBEB9298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008F-536D-4A93-BD62-F3A8E6558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51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A4133-E41A-4A6A-AE25-47D8E6DE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AF4F4-5CCC-43F7-8DA1-944FD34D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C23AB-56AA-4144-85FC-8DD20B85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2BE88-A268-4273-9057-C96CCA714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72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FEEB-DD4D-4106-929A-4FAD5862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E790-7712-460E-936A-2E37E6E02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68666-BD75-48C7-87B4-81A8056FA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1D02F-2AF1-4567-AF87-DA1B12B0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CED77-C8E0-483F-8A92-AD4CB7A6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0ADAB-B2CC-4CEC-BA4F-3D31D942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CB7FF-BAF4-4AEF-B8E4-543EE0592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2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F6A0-51D9-4FC6-9424-03049401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9D48B3-3D5E-46A2-B9C6-0A7EF3B1C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597C4-234C-4C91-AE87-1857B6155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23815-B48D-4652-952D-D63311EC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FB18C-4B9D-44CD-BEA6-AFC549F2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76893-0B6E-436D-AECD-CDE6F917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CB7AC-1FAC-4456-A5EB-0933638F4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74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2">
            <a:extLst>
              <a:ext uri="{FF2B5EF4-FFF2-40B4-BE49-F238E27FC236}">
                <a16:creationId xmlns:a16="http://schemas.microsoft.com/office/drawing/2014/main" id="{C244C165-571B-4A37-82BC-2E22340D1AEC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52579" name="AutoShape 3">
              <a:extLst>
                <a:ext uri="{FF2B5EF4-FFF2-40B4-BE49-F238E27FC236}">
                  <a16:creationId xmlns:a16="http://schemas.microsoft.com/office/drawing/2014/main" id="{72C7D087-3535-4266-8113-88ADA3AF1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2580" name="AutoShape 4">
              <a:extLst>
                <a:ext uri="{FF2B5EF4-FFF2-40B4-BE49-F238E27FC236}">
                  <a16:creationId xmlns:a16="http://schemas.microsoft.com/office/drawing/2014/main" id="{04BABCCF-FCAD-4E81-914D-2ECAC146462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500 w 1000"/>
                <a:gd name="T3" fmla="*/ 0 h 1000"/>
                <a:gd name="T4" fmla="*/ 7000 w 1000"/>
                <a:gd name="T5" fmla="*/ 500 h 1000"/>
                <a:gd name="T6" fmla="*/ 6500 w 1000"/>
                <a:gd name="T7" fmla="*/ 999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500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999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2581" name="Line 5">
              <a:extLst>
                <a:ext uri="{FF2B5EF4-FFF2-40B4-BE49-F238E27FC236}">
                  <a16:creationId xmlns:a16="http://schemas.microsoft.com/office/drawing/2014/main" id="{EB8A9DB8-C95C-4177-B104-C16426B69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E9E235A8-A2AA-40A5-AA22-E68E8D58D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E44AB2A7-0408-4780-92E3-AD1D0D7EC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2584" name="Rectangle 8">
            <a:extLst>
              <a:ext uri="{FF2B5EF4-FFF2-40B4-BE49-F238E27FC236}">
                <a16:creationId xmlns:a16="http://schemas.microsoft.com/office/drawing/2014/main" id="{456D49E7-00AB-4B45-905A-DFD68A8F9B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52585" name="Rectangle 9">
            <a:extLst>
              <a:ext uri="{FF2B5EF4-FFF2-40B4-BE49-F238E27FC236}">
                <a16:creationId xmlns:a16="http://schemas.microsoft.com/office/drawing/2014/main" id="{B960A2D0-20A7-4368-BA17-54D9F04D1E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altLang="en-US"/>
              <a:t>LecturePLUS    Timberlake</a:t>
            </a:r>
          </a:p>
        </p:txBody>
      </p:sp>
      <p:sp>
        <p:nvSpPr>
          <p:cNvPr id="152586" name="Rectangle 10">
            <a:extLst>
              <a:ext uri="{FF2B5EF4-FFF2-40B4-BE49-F238E27FC236}">
                <a16:creationId xmlns:a16="http://schemas.microsoft.com/office/drawing/2014/main" id="{1071DD33-6DA7-4F10-A4E5-D97C1E4D8A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9925A3D0-B51F-4DA1-9A13-2BCBDA90DC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155EAA5-193E-494E-8E1D-FC894BD1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BC4-8464-4C6E-A0B6-7EE3059411F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CEB9540-998A-4C42-901F-A0C9AB637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567737" cy="914400"/>
          </a:xfrm>
        </p:spPr>
        <p:txBody>
          <a:bodyPr/>
          <a:lstStyle/>
          <a:p>
            <a:r>
              <a:rPr lang="en-US" altLang="en-US" sz="3800" b="1"/>
              <a:t>Chapter 5 </a:t>
            </a:r>
            <a:br>
              <a:rPr lang="en-US" altLang="en-US" sz="3800" b="1"/>
            </a:br>
            <a:r>
              <a:rPr lang="en-US" altLang="en-US" sz="3800" b="1"/>
              <a:t>Chemical Reactions and Quantities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E16C64C-393F-464C-8D48-FE6B0BBD62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96200" cy="4419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b="1"/>
              <a:t>	5.2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b="1"/>
              <a:t>Chemical Equations</a:t>
            </a:r>
          </a:p>
        </p:txBody>
      </p:sp>
      <p:pic>
        <p:nvPicPr>
          <p:cNvPr id="79877" name="Picture 5">
            <a:extLst>
              <a:ext uri="{FF2B5EF4-FFF2-40B4-BE49-F238E27FC236}">
                <a16:creationId xmlns:a16="http://schemas.microsoft.com/office/drawing/2014/main" id="{E017C941-C408-4751-82D5-8F5C8110F1A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971800"/>
            <a:ext cx="6096000" cy="247967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683989-62BD-4E5C-B2C2-BDB97F6D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C290-5038-4FC4-B406-91C0F129423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3125" name="Rectangle 2053">
            <a:extLst>
              <a:ext uri="{FF2B5EF4-FFF2-40B4-BE49-F238E27FC236}">
                <a16:creationId xmlns:a16="http://schemas.microsoft.com/office/drawing/2014/main" id="{9AD8B6AD-C310-4EB4-8702-997161138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pic>
        <p:nvPicPr>
          <p:cNvPr id="133124" name="Picture 2052">
            <a:extLst>
              <a:ext uri="{FF2B5EF4-FFF2-40B4-BE49-F238E27FC236}">
                <a16:creationId xmlns:a16="http://schemas.microsoft.com/office/drawing/2014/main" id="{9EB01C91-5C27-42F5-AEB7-B08A6A606D1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8"/>
          <a:stretch>
            <a:fillRect/>
          </a:stretch>
        </p:blipFill>
        <p:spPr>
          <a:xfrm>
            <a:off x="2590800" y="1371600"/>
            <a:ext cx="3706813" cy="4800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3127" name="Text Box 2055">
            <a:extLst>
              <a:ext uri="{FF2B5EF4-FFF2-40B4-BE49-F238E27FC236}">
                <a16:creationId xmlns:a16="http://schemas.microsoft.com/office/drawing/2014/main" id="{9802537F-221F-4D37-A906-9D71D059A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74676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800" b="1">
                <a:solidFill>
                  <a:schemeClr val="bg1"/>
                </a:solidFill>
              </a:rPr>
              <a:t>Guide to Balancing a Chemical Equation</a:t>
            </a:r>
          </a:p>
        </p:txBody>
      </p:sp>
      <p:sp>
        <p:nvSpPr>
          <p:cNvPr id="133128" name="Rectangle 2056">
            <a:extLst>
              <a:ext uri="{FF2B5EF4-FFF2-40B4-BE49-F238E27FC236}">
                <a16:creationId xmlns:a16="http://schemas.microsoft.com/office/drawing/2014/main" id="{4A7CF96A-B43E-4945-8E91-96E7144A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86400"/>
            <a:ext cx="19812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/>
              <a:t>Copyright ©  2005  by Pearson Education, Inc.</a:t>
            </a:r>
          </a:p>
          <a:p>
            <a:r>
              <a:rPr lang="en-US" altLang="en-US" sz="900"/>
              <a:t>Publishing as Benjamin Cummings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BB8C49-06F0-46C8-A00B-3C3E45F4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254-D6C0-4097-80FA-BF1B2611D54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F176DBA-BB68-44ED-8571-529D92102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20000" cy="4572000"/>
          </a:xfrm>
          <a:noFill/>
          <a:ln/>
        </p:spPr>
        <p:txBody>
          <a:bodyPr lIns="92075" tIns="46038" rIns="92075" bIns="46038"/>
          <a:lstStyle/>
          <a:p>
            <a:pPr>
              <a:buClr>
                <a:srgbClr val="009999"/>
              </a:buClr>
              <a:buSzTx/>
              <a:buFontTx/>
              <a:buNone/>
            </a:pPr>
            <a:r>
              <a:rPr lang="en-US" altLang="en-US" sz="2400"/>
              <a:t>To balance the following equation, </a:t>
            </a:r>
          </a:p>
          <a:p>
            <a:pPr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	Fe</a:t>
            </a:r>
            <a:r>
              <a:rPr lang="en-US" altLang="en-US" sz="2400" baseline="-25000"/>
              <a:t>3</a:t>
            </a:r>
            <a:r>
              <a:rPr lang="en-US" altLang="en-US" sz="2400"/>
              <a:t>O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   +   H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  Fe(</a:t>
            </a:r>
            <a:r>
              <a:rPr lang="en-US" altLang="en-US" sz="2400" i="1"/>
              <a:t>s</a:t>
            </a:r>
            <a:r>
              <a:rPr lang="en-US" altLang="en-US" sz="2400"/>
              <a:t>)   +</a:t>
            </a:r>
            <a:r>
              <a:rPr lang="en-US" altLang="en-US" sz="2400" baseline="30000"/>
              <a:t>   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l</a:t>
            </a:r>
            <a:r>
              <a:rPr lang="en-US" altLang="en-US" sz="2400"/>
              <a:t>)</a:t>
            </a:r>
          </a:p>
          <a:p>
            <a:pPr>
              <a:buClr>
                <a:srgbClr val="00CC00"/>
              </a:buClr>
              <a:buSzTx/>
              <a:buFontTx/>
              <a:buNone/>
            </a:pPr>
            <a:endParaRPr lang="en-US" altLang="en-US" sz="2400"/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work on one element at a time.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use </a:t>
            </a:r>
            <a:r>
              <a:rPr lang="en-US" altLang="en-US" sz="2400" b="1" i="1">
                <a:solidFill>
                  <a:schemeClr val="bg2"/>
                </a:solidFill>
              </a:rPr>
              <a:t>only</a:t>
            </a:r>
            <a:r>
              <a:rPr lang="en-US" altLang="en-US" sz="2400"/>
              <a:t> coefficients in front of formulas.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do not change any subscripts.	</a:t>
            </a:r>
          </a:p>
          <a:p>
            <a:pPr>
              <a:buClr>
                <a:srgbClr val="009999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Fe:</a:t>
            </a:r>
            <a:r>
              <a:rPr lang="en-US" altLang="en-US" sz="2400">
                <a:solidFill>
                  <a:schemeClr val="bg2"/>
                </a:solidFill>
              </a:rPr>
              <a:t>	</a:t>
            </a:r>
            <a:r>
              <a:rPr lang="en-US" altLang="en-US" sz="2400" b="1">
                <a:solidFill>
                  <a:schemeClr val="bg2"/>
                </a:solidFill>
              </a:rPr>
              <a:t>Fe</a:t>
            </a:r>
            <a:r>
              <a:rPr lang="en-US" altLang="en-US" sz="2400" b="1" baseline="-25000">
                <a:solidFill>
                  <a:schemeClr val="bg2"/>
                </a:solidFill>
              </a:rPr>
              <a:t>3</a:t>
            </a:r>
            <a:r>
              <a:rPr lang="en-US" altLang="en-US" sz="2400"/>
              <a:t>O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   +   H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solidFill>
                  <a:srgbClr val="FF6633"/>
                </a:solidFill>
              </a:rPr>
              <a:t>   </a:t>
            </a:r>
            <a:r>
              <a:rPr lang="en-US" altLang="en-US" sz="2400" b="1">
                <a:solidFill>
                  <a:schemeClr val="bg2"/>
                </a:solidFill>
              </a:rPr>
              <a:t>3Fe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   +</a:t>
            </a:r>
            <a:r>
              <a:rPr lang="en-US" altLang="en-US" sz="2400" baseline="30000"/>
              <a:t>   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l</a:t>
            </a:r>
            <a:r>
              <a:rPr lang="en-US" altLang="en-US" sz="2400"/>
              <a:t>)</a:t>
            </a:r>
          </a:p>
          <a:p>
            <a:pPr>
              <a:buClr>
                <a:srgbClr val="009999"/>
              </a:buClr>
              <a:buSzTx/>
              <a:buFontTx/>
              <a:buNone/>
            </a:pPr>
            <a:endParaRPr lang="en-US" altLang="en-US" sz="2400">
              <a:solidFill>
                <a:schemeClr val="accent1"/>
              </a:solidFill>
            </a:endParaRPr>
          </a:p>
          <a:p>
            <a:pPr>
              <a:buClr>
                <a:srgbClr val="009999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O:	</a:t>
            </a:r>
            <a:r>
              <a:rPr lang="en-US" altLang="en-US" sz="2400">
                <a:solidFill>
                  <a:schemeClr val="accent1"/>
                </a:solidFill>
              </a:rPr>
              <a:t>	</a:t>
            </a:r>
            <a:r>
              <a:rPr lang="en-US" altLang="en-US" sz="2400"/>
              <a:t>Fe</a:t>
            </a:r>
            <a:r>
              <a:rPr lang="en-US" altLang="en-US" sz="2400" baseline="-25000"/>
              <a:t>3</a:t>
            </a:r>
            <a:r>
              <a:rPr lang="en-US" altLang="en-US" sz="2400" b="1">
                <a:solidFill>
                  <a:schemeClr val="bg2"/>
                </a:solidFill>
              </a:rPr>
              <a:t>O</a:t>
            </a:r>
            <a:r>
              <a:rPr lang="en-US" altLang="en-US" sz="2400" b="1" baseline="-25000">
                <a:solidFill>
                  <a:schemeClr val="bg2"/>
                </a:solidFill>
              </a:rPr>
              <a:t>4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   +  H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en-US" altLang="en-US" sz="2400"/>
              <a:t>3Fe(</a:t>
            </a:r>
            <a:r>
              <a:rPr lang="en-US" altLang="en-US" sz="2400" i="1"/>
              <a:t>s</a:t>
            </a:r>
            <a:r>
              <a:rPr lang="en-US" altLang="en-US" sz="2400"/>
              <a:t>)     +</a:t>
            </a:r>
            <a:r>
              <a:rPr lang="en-US" altLang="en-US" sz="2400" baseline="30000"/>
              <a:t>   </a:t>
            </a:r>
            <a:r>
              <a:rPr lang="en-US" altLang="en-US" sz="2400" b="1">
                <a:solidFill>
                  <a:schemeClr val="bg2"/>
                </a:solidFill>
              </a:rPr>
              <a:t>4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 b="1">
                <a:solidFill>
                  <a:schemeClr val="bg2"/>
                </a:solidFill>
              </a:rPr>
              <a:t>O</a:t>
            </a:r>
            <a:r>
              <a:rPr lang="en-US" altLang="en-US" sz="2400"/>
              <a:t>(</a:t>
            </a:r>
            <a:r>
              <a:rPr lang="en-US" altLang="en-US" sz="2400" i="1"/>
              <a:t>l</a:t>
            </a:r>
            <a:r>
              <a:rPr lang="en-US" altLang="en-US" sz="2400"/>
              <a:t>)</a:t>
            </a:r>
            <a:endParaRPr lang="en-US" altLang="en-US" sz="2400">
              <a:solidFill>
                <a:srgbClr val="FF6633"/>
              </a:solidFill>
            </a:endParaRPr>
          </a:p>
          <a:p>
            <a:pPr>
              <a:buClr>
                <a:srgbClr val="009999"/>
              </a:buClr>
              <a:buSzTx/>
              <a:buFontTx/>
              <a:buChar char="•"/>
            </a:pPr>
            <a:endParaRPr lang="en-US" altLang="en-US" sz="2400">
              <a:solidFill>
                <a:schemeClr val="accent1"/>
              </a:solidFill>
            </a:endParaRPr>
          </a:p>
          <a:p>
            <a:pPr>
              <a:buClr>
                <a:srgbClr val="009999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H:</a:t>
            </a:r>
            <a:r>
              <a:rPr lang="en-US" altLang="en-US" sz="2400"/>
              <a:t> 	Fe</a:t>
            </a:r>
            <a:r>
              <a:rPr lang="en-US" altLang="en-US" sz="2400" baseline="-25000"/>
              <a:t>3</a:t>
            </a:r>
            <a:r>
              <a:rPr lang="en-US" altLang="en-US" sz="2400"/>
              <a:t>O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   + </a:t>
            </a:r>
            <a:r>
              <a:rPr lang="en-US" altLang="en-US" sz="2400" b="1">
                <a:solidFill>
                  <a:schemeClr val="bg2"/>
                </a:solidFill>
              </a:rPr>
              <a:t>4H</a:t>
            </a:r>
            <a:r>
              <a:rPr lang="en-US" altLang="en-US" sz="2400" b="1" baseline="-25000">
                <a:solidFill>
                  <a:schemeClr val="bg2"/>
                </a:solidFill>
              </a:rPr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3Fe(</a:t>
            </a:r>
            <a:r>
              <a:rPr lang="en-US" altLang="en-US" sz="2400" i="1"/>
              <a:t>s</a:t>
            </a:r>
            <a:r>
              <a:rPr lang="en-US" altLang="en-US" sz="2400"/>
              <a:t>)     +</a:t>
            </a:r>
            <a:r>
              <a:rPr lang="en-US" altLang="en-US" sz="2400" baseline="30000"/>
              <a:t>  </a:t>
            </a:r>
            <a:r>
              <a:rPr lang="en-US" altLang="en-US" sz="2400" baseline="30000">
                <a:solidFill>
                  <a:schemeClr val="accent1"/>
                </a:solidFill>
              </a:rPr>
              <a:t> </a:t>
            </a:r>
            <a:r>
              <a:rPr lang="en-US" altLang="en-US" sz="2400" b="1">
                <a:solidFill>
                  <a:schemeClr val="bg2"/>
                </a:solidFill>
              </a:rPr>
              <a:t>4H</a:t>
            </a:r>
            <a:r>
              <a:rPr lang="en-US" altLang="en-US" sz="2400" b="1" baseline="-25000">
                <a:solidFill>
                  <a:schemeClr val="bg2"/>
                </a:solidFill>
              </a:rPr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l</a:t>
            </a:r>
            <a:r>
              <a:rPr lang="en-US" altLang="en-US" sz="2400"/>
              <a:t>)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FF4026DC-FD3D-49C4-AAAA-6E6225376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Steps in Balancing an Equation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D920BB-B460-4850-832F-C32F3CF1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46CB-FEBA-4B94-BB9E-72057400A14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8179291-BFAE-4072-92B3-2333AD597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8305800" cy="4800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1. Write the equation with the correct formulas.</a:t>
            </a:r>
          </a:p>
          <a:p>
            <a:pPr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		 NH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+   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   </a:t>
            </a:r>
            <a:r>
              <a:rPr lang="en-US" altLang="en-US" sz="2400"/>
              <a:t>NO(</a:t>
            </a:r>
            <a:r>
              <a:rPr lang="en-US" altLang="en-US" sz="2400" i="1"/>
              <a:t>g</a:t>
            </a:r>
            <a:r>
              <a:rPr lang="en-US" altLang="en-US" sz="2400"/>
              <a:t>)     +   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</a:p>
          <a:p>
            <a:pPr>
              <a:lnSpc>
                <a:spcPct val="50000"/>
              </a:lnSpc>
              <a:buClr>
                <a:srgbClr val="00CC00"/>
              </a:buClr>
              <a:buSzTx/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2. Determine if the equation is balanced.</a:t>
            </a:r>
          </a:p>
          <a:p>
            <a:pPr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		No, not all atoms are balanced.   </a:t>
            </a:r>
          </a:p>
          <a:p>
            <a:pPr>
              <a:lnSpc>
                <a:spcPct val="50000"/>
              </a:lnSpc>
              <a:buClr>
                <a:srgbClr val="00CC00"/>
              </a:buClr>
              <a:buSzTx/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3. Balance with coefficients in front of formulas. </a:t>
            </a:r>
          </a:p>
          <a:p>
            <a:pPr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 b="1">
                <a:solidFill>
                  <a:schemeClr val="bg2"/>
                </a:solidFill>
              </a:rPr>
              <a:t>4</a:t>
            </a:r>
            <a:r>
              <a:rPr lang="en-US" altLang="en-US" sz="2400"/>
              <a:t>NH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+   </a:t>
            </a:r>
            <a:r>
              <a:rPr lang="en-US" altLang="en-US" sz="2400" b="1">
                <a:solidFill>
                  <a:schemeClr val="bg2"/>
                </a:solidFill>
              </a:rPr>
              <a:t>5</a:t>
            </a:r>
            <a:r>
              <a:rPr lang="en-US" altLang="en-US" sz="2400"/>
              <a:t>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   </a:t>
            </a:r>
            <a:r>
              <a:rPr lang="en-US" altLang="en-US" sz="2400" b="1">
                <a:solidFill>
                  <a:schemeClr val="bg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2400"/>
              <a:t>NO(</a:t>
            </a:r>
            <a:r>
              <a:rPr lang="en-US" altLang="en-US" sz="2400" i="1"/>
              <a:t>g</a:t>
            </a:r>
            <a:r>
              <a:rPr lang="en-US" altLang="en-US" sz="2400"/>
              <a:t>)   +  </a:t>
            </a:r>
            <a:r>
              <a:rPr lang="en-US" altLang="en-US" sz="2400" b="1">
                <a:solidFill>
                  <a:schemeClr val="bg2"/>
                </a:solidFill>
              </a:rPr>
              <a:t>6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</a:p>
          <a:p>
            <a:pPr>
              <a:lnSpc>
                <a:spcPct val="50000"/>
              </a:lnSpc>
              <a:buClr>
                <a:srgbClr val="00CC00"/>
              </a:buClr>
              <a:buSzTx/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4. Check that atoms of each element are equal in reactants and products.</a:t>
            </a:r>
          </a:p>
          <a:p>
            <a:pPr lvl="1">
              <a:buClr>
                <a:srgbClr val="00CC00"/>
              </a:buClr>
              <a:buSzTx/>
              <a:buFontTx/>
              <a:buNone/>
            </a:pPr>
            <a:r>
              <a:rPr lang="en-US" altLang="en-US" sz="2000"/>
              <a:t>	   </a:t>
            </a:r>
            <a:r>
              <a:rPr lang="en-US" altLang="en-US" sz="2400"/>
              <a:t>4 N   (4 x 1 N) 	=            4 N  (4 x 1 N)</a:t>
            </a:r>
          </a:p>
          <a:p>
            <a:pPr lvl="1"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	 12 H   (4 x 3 H) 	=	 12 H  (6 x 2 H)</a:t>
            </a:r>
          </a:p>
          <a:p>
            <a:pPr lvl="1"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	 10 O   (5 x 2 O)	=	 10 O	(4 O + 6 O)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			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14AB59AD-616B-496D-B0F5-B54A86B2B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Balancing Chemical Equations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B9921E-A03B-4B6C-8D6F-7C8758C9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6108-F0C3-43B6-992D-CCF990D388A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3791F884-A8C4-456B-A79F-A20E7E28F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Equation for A Chemical Reaction </a:t>
            </a:r>
          </a:p>
        </p:txBody>
      </p:sp>
      <p:pic>
        <p:nvPicPr>
          <p:cNvPr id="135172" name="Picture 4">
            <a:extLst>
              <a:ext uri="{FF2B5EF4-FFF2-40B4-BE49-F238E27FC236}">
                <a16:creationId xmlns:a16="http://schemas.microsoft.com/office/drawing/2014/main" id="{7B81917A-4FAE-4330-BE8C-50E26A8BD50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7612063" cy="441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A3F441B-18C3-4D0E-9EDE-BDB6D833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388B-BA31-4553-B675-12AAA09E233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1E65383C-30E8-4B7E-97BE-63F11F8F9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Checking a Balanced Equation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68C39494-5425-4254-B7A3-7E53321144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4038600"/>
            <a:ext cx="6934200" cy="2667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Reactants			Products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1 C atom		=	1 C atom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4 H atoms		=	4 H atoms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4 O atoms  		= 	4 O atoms</a:t>
            </a:r>
          </a:p>
        </p:txBody>
      </p:sp>
      <p:pic>
        <p:nvPicPr>
          <p:cNvPr id="138244" name="Picture 4">
            <a:extLst>
              <a:ext uri="{FF2B5EF4-FFF2-40B4-BE49-F238E27FC236}">
                <a16:creationId xmlns:a16="http://schemas.microsoft.com/office/drawing/2014/main" id="{E2E2690B-9EE3-4203-A160-F05DEF66198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24000"/>
            <a:ext cx="6324600" cy="22034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A9A1A7-F345-482F-B042-7F29AF57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0999-004D-4D37-90B3-E261A205ECB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48801D4-31D0-4A1D-B204-FC3729BFE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620000" cy="4953000"/>
          </a:xfrm>
        </p:spPr>
        <p:txBody>
          <a:bodyPr/>
          <a:lstStyle/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Check the balance of atoms in the following.	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	  Fe</a:t>
            </a:r>
            <a:r>
              <a:rPr lang="en-US" altLang="en-US" sz="2400" baseline="-25000"/>
              <a:t>3</a:t>
            </a:r>
            <a:r>
              <a:rPr lang="en-US" altLang="en-US" sz="2400"/>
              <a:t>O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   +   4H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  3Fe(</a:t>
            </a:r>
            <a:r>
              <a:rPr lang="en-US" altLang="en-US" sz="2400" i="1"/>
              <a:t>s</a:t>
            </a:r>
            <a:r>
              <a:rPr lang="en-US" altLang="en-US" sz="2400"/>
              <a:t>)   +</a:t>
            </a:r>
            <a:r>
              <a:rPr lang="en-US" altLang="en-US" sz="2400" baseline="30000"/>
              <a:t>   </a:t>
            </a:r>
            <a:r>
              <a:rPr lang="en-US" altLang="en-US" sz="2400"/>
              <a:t>4H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l</a:t>
            </a:r>
            <a:r>
              <a:rPr lang="en-US" altLang="en-US" sz="2400"/>
              <a:t>)</a:t>
            </a:r>
            <a:r>
              <a:rPr lang="en-US" altLang="en-US" sz="2400" baseline="30000"/>
              <a:t> 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A.  Number of  H atoms in products.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	   	1)  2		2)  4		3)  8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B.   Number of  O atoms in reactants.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 		1)  2		2)  4		3)  8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C.   Number of Fe atoms in reactants.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 		1)  1		2)  3		3)  4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endParaRPr lang="en-US" altLang="en-US" sz="2400" baseline="30000"/>
          </a:p>
          <a:p>
            <a:pPr>
              <a:spcAft>
                <a:spcPct val="20000"/>
              </a:spcAft>
            </a:pPr>
            <a:endParaRPr lang="en-US" altLang="en-US" sz="2400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5228C346-F635-47EE-B903-FF11F8610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Learning Check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CE7F51-BEB3-4837-B872-B9953BEE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9122-2159-42D9-96CA-47559C8F111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458E4B8-CDEA-4C91-957E-235F42171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6858000" cy="4953000"/>
          </a:xfrm>
        </p:spPr>
        <p:txBody>
          <a:bodyPr/>
          <a:lstStyle/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Fe</a:t>
            </a:r>
            <a:r>
              <a:rPr lang="en-US" altLang="en-US" sz="2400" baseline="-25000"/>
              <a:t>3</a:t>
            </a:r>
            <a:r>
              <a:rPr lang="en-US" altLang="en-US" sz="2400"/>
              <a:t>O</a:t>
            </a:r>
            <a:r>
              <a:rPr lang="en-US" altLang="en-US" sz="2400" baseline="-25000"/>
              <a:t>4</a:t>
            </a:r>
            <a:r>
              <a:rPr lang="en-US" altLang="en-US" sz="1800"/>
              <a:t>(</a:t>
            </a:r>
            <a:r>
              <a:rPr lang="en-US" altLang="en-US" sz="1800" i="1"/>
              <a:t>s</a:t>
            </a:r>
            <a:r>
              <a:rPr lang="en-US" altLang="en-US" sz="1800"/>
              <a:t>)</a:t>
            </a:r>
            <a:r>
              <a:rPr lang="en-US" altLang="en-US" sz="2400"/>
              <a:t>   +  4H</a:t>
            </a:r>
            <a:r>
              <a:rPr lang="en-US" altLang="en-US" sz="2400" baseline="-25000"/>
              <a:t>2</a:t>
            </a:r>
            <a:r>
              <a:rPr lang="en-US" altLang="en-US" sz="1800"/>
              <a:t>(</a:t>
            </a:r>
            <a:r>
              <a:rPr lang="en-US" altLang="en-US" sz="1800" i="1"/>
              <a:t>g</a:t>
            </a:r>
            <a:r>
              <a:rPr lang="en-US" altLang="en-US" sz="1800"/>
              <a:t>)</a:t>
            </a:r>
            <a:r>
              <a:rPr lang="en-US" altLang="en-US" sz="2400"/>
              <a:t>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3Fe</a:t>
            </a:r>
            <a:r>
              <a:rPr lang="en-US" altLang="en-US" sz="1800"/>
              <a:t>(</a:t>
            </a:r>
            <a:r>
              <a:rPr lang="en-US" altLang="en-US" sz="1800" i="1"/>
              <a:t>s</a:t>
            </a:r>
            <a:r>
              <a:rPr lang="en-US" altLang="en-US" sz="1800"/>
              <a:t>)</a:t>
            </a:r>
            <a:r>
              <a:rPr lang="en-US" altLang="en-US" sz="2400"/>
              <a:t>   +</a:t>
            </a:r>
            <a:r>
              <a:rPr lang="en-US" altLang="en-US" sz="2400" baseline="30000"/>
              <a:t>   </a:t>
            </a:r>
            <a:r>
              <a:rPr lang="en-US" altLang="en-US" sz="2400"/>
              <a:t>4H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1800"/>
              <a:t>(</a:t>
            </a:r>
            <a:r>
              <a:rPr lang="en-US" altLang="en-US" sz="1800" i="1"/>
              <a:t>l</a:t>
            </a:r>
            <a:r>
              <a:rPr lang="en-US" altLang="en-US" sz="1800"/>
              <a:t>)</a:t>
            </a:r>
            <a:r>
              <a:rPr lang="en-US" altLang="en-US" sz="2400" baseline="3000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2400" baseline="3000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A.  Number of  H atoms in products.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  3)  8  (4H</a:t>
            </a:r>
            <a:r>
              <a:rPr lang="en-US" altLang="en-US" sz="2400" baseline="-25000"/>
              <a:t>2</a:t>
            </a:r>
            <a:r>
              <a:rPr lang="en-US" altLang="en-US" sz="2400"/>
              <a:t>O)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B.   Number of  O atoms in reactants.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  2)  4  (Fe</a:t>
            </a:r>
            <a:r>
              <a:rPr lang="en-US" altLang="en-US" sz="2400" baseline="-25000"/>
              <a:t>3</a:t>
            </a:r>
            <a:r>
              <a:rPr lang="en-US" altLang="en-US" sz="2400"/>
              <a:t>O</a:t>
            </a:r>
            <a:r>
              <a:rPr lang="en-US" altLang="en-US" sz="2400" baseline="-25000"/>
              <a:t>4</a:t>
            </a:r>
            <a:r>
              <a:rPr lang="en-US" altLang="en-US" sz="2400"/>
              <a:t>)		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C.  Number of Fe atoms in reactants.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  2)  3  (Fe</a:t>
            </a:r>
            <a:r>
              <a:rPr lang="en-US" altLang="en-US" sz="2400" baseline="-25000"/>
              <a:t>3</a:t>
            </a:r>
            <a:r>
              <a:rPr lang="en-US" altLang="en-US" sz="2400"/>
              <a:t>O</a:t>
            </a:r>
            <a:r>
              <a:rPr lang="en-US" altLang="en-US" sz="2400" baseline="-25000"/>
              <a:t>4</a:t>
            </a:r>
            <a:r>
              <a:rPr lang="en-US" altLang="en-US" sz="2400"/>
              <a:t>)		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	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2400" baseline="30000"/>
          </a:p>
          <a:p>
            <a:endParaRPr lang="en-US" alt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4DA010D9-9B01-423F-B5F4-F1AB0D42E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Solution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A84DAC-89ED-4415-8D61-49D36524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F859-32C9-4025-9823-237218F09F5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3C21600-4E45-4ABF-A188-E097D3224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800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	Balance each equation and list the coefficients in the balanced equation going from reactants to products: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	A. __Mg(</a:t>
            </a:r>
            <a:r>
              <a:rPr lang="en-US" altLang="en-US" sz="2400" i="1"/>
              <a:t>s</a:t>
            </a:r>
            <a:r>
              <a:rPr lang="en-US" altLang="en-US" sz="2400"/>
              <a:t>)    + __N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en-US" altLang="en-US" sz="2400"/>
              <a:t>	__Mg</a:t>
            </a:r>
            <a:r>
              <a:rPr lang="en-US" altLang="en-US" sz="2400" baseline="-25000"/>
              <a:t>3</a:t>
            </a:r>
            <a:r>
              <a:rPr lang="en-US" altLang="en-US" sz="2400"/>
              <a:t>N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endParaRPr lang="en-US" altLang="en-US" sz="2400" baseline="-25000"/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 baseline="-25000"/>
              <a:t>	      </a:t>
            </a:r>
            <a:r>
              <a:rPr lang="en-US" altLang="en-US" sz="2400"/>
              <a:t>1)  1, 3, 2    	2)  3, 1, 2          3)  3, 1, 1</a:t>
            </a:r>
            <a:endParaRPr lang="en-US" altLang="en-US" sz="2400" baseline="-25000"/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 baseline="-25000"/>
              <a:t>	  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endParaRPr lang="en-US" altLang="en-US" sz="2400" baseline="-25000"/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	B.  __Al(</a:t>
            </a:r>
            <a:r>
              <a:rPr lang="en-US" altLang="en-US" sz="2400" i="1"/>
              <a:t>s</a:t>
            </a:r>
            <a:r>
              <a:rPr lang="en-US" altLang="en-US" sz="2400"/>
              <a:t>)    + __Cl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	__AlCl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  <a:endParaRPr lang="en-US" altLang="en-US" sz="2400" baseline="-25000"/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 baseline="-25000"/>
              <a:t>		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 baseline="-25000"/>
              <a:t>	      </a:t>
            </a:r>
            <a:r>
              <a:rPr lang="en-US" altLang="en-US" sz="2400"/>
              <a:t>1)  3, 3, 2	2)  1, 3, 1	    3) 2, 3, 2</a:t>
            </a:r>
            <a:endParaRPr lang="en-US" altLang="en-US" sz="2400" baseline="-250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AB174306-D779-4A31-B842-8AD3ADA3D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Learning Check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A65415-E28C-42CE-854B-3F5AC8B1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7CEC-6EA2-4A58-B0B4-30B2F5D7593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AB000462-E307-4E5F-BF08-BBC2DE7BF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67056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A.  3)  3, 1, 1</a:t>
            </a:r>
            <a:endParaRPr lang="en-US" altLang="en-US" sz="2400" baseline="-25000"/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	 </a:t>
            </a:r>
            <a:r>
              <a:rPr lang="en-US" altLang="en-US" sz="2400" b="1">
                <a:solidFill>
                  <a:schemeClr val="bg2"/>
                </a:solidFill>
              </a:rPr>
              <a:t> 3</a:t>
            </a:r>
            <a:r>
              <a:rPr lang="en-US" altLang="en-US" sz="2400"/>
              <a:t>Mg(</a:t>
            </a:r>
            <a:r>
              <a:rPr lang="en-US" altLang="en-US" sz="2400" i="1"/>
              <a:t>s</a:t>
            </a:r>
            <a:r>
              <a:rPr lang="en-US" altLang="en-US" sz="2400"/>
              <a:t>)   +   </a:t>
            </a:r>
            <a:r>
              <a:rPr lang="en-US" altLang="en-US" sz="2400" b="1">
                <a:solidFill>
                  <a:schemeClr val="bg2"/>
                </a:solidFill>
              </a:rPr>
              <a:t>1</a:t>
            </a:r>
            <a:r>
              <a:rPr lang="en-US" altLang="en-US" sz="2400"/>
              <a:t>N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  </a:t>
            </a:r>
            <a:r>
              <a:rPr lang="en-US" altLang="en-US" sz="2400" b="1">
                <a:solidFill>
                  <a:schemeClr val="bg2"/>
                </a:solidFill>
              </a:rPr>
              <a:t>1</a:t>
            </a:r>
            <a:r>
              <a:rPr lang="en-US" altLang="en-US" sz="2400"/>
              <a:t>Mg</a:t>
            </a:r>
            <a:r>
              <a:rPr lang="en-US" altLang="en-US" sz="2400" baseline="-25000"/>
              <a:t>3</a:t>
            </a:r>
            <a:r>
              <a:rPr lang="en-US" altLang="en-US" sz="2400"/>
              <a:t>N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  <a:r>
              <a:rPr lang="en-US" altLang="en-US" sz="2400" baseline="-25000"/>
              <a:t>      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B. 3) 2, 3, 2 </a:t>
            </a: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	 </a:t>
            </a:r>
            <a:r>
              <a:rPr lang="en-US" altLang="en-US" sz="2400" b="1">
                <a:solidFill>
                  <a:schemeClr val="bg2"/>
                </a:solidFill>
              </a:rPr>
              <a:t>2</a:t>
            </a:r>
            <a:r>
              <a:rPr lang="en-US" altLang="en-US" sz="2400"/>
              <a:t>Al(</a:t>
            </a:r>
            <a:r>
              <a:rPr lang="en-US" altLang="en-US" sz="2400" i="1"/>
              <a:t>s</a:t>
            </a:r>
            <a:r>
              <a:rPr lang="en-US" altLang="en-US" sz="2400"/>
              <a:t>)    +   </a:t>
            </a:r>
            <a:r>
              <a:rPr lang="en-US" altLang="en-US" sz="2400" b="1">
                <a:solidFill>
                  <a:schemeClr val="bg2"/>
                </a:solidFill>
              </a:rPr>
              <a:t>3</a:t>
            </a:r>
            <a:r>
              <a:rPr lang="en-US" altLang="en-US" sz="2400"/>
              <a:t>Cl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  </a:t>
            </a:r>
            <a:r>
              <a:rPr lang="en-US" altLang="en-US" sz="2400" b="1">
                <a:solidFill>
                  <a:schemeClr val="bg2"/>
                </a:solidFill>
              </a:rPr>
              <a:t>2</a:t>
            </a:r>
            <a:r>
              <a:rPr lang="en-US" altLang="en-US" sz="2400"/>
              <a:t>AlCl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  <a:endParaRPr lang="en-US" altLang="en-US" sz="2400" baseline="-25000"/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83976" name="Rectangle 8">
            <a:extLst>
              <a:ext uri="{FF2B5EF4-FFF2-40B4-BE49-F238E27FC236}">
                <a16:creationId xmlns:a16="http://schemas.microsoft.com/office/drawing/2014/main" id="{C9365A6E-19AF-4A8D-89F6-86E3040A5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Solution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AAE6887-3BF3-42D7-8A80-FA6207C3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F084-DE34-4EC0-8D57-05A8F097EB3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2287DC8B-3C92-44FC-8B0E-B3CE6EF5E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Equations with Polyatomic Ions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D89FB44-AA51-4D6A-86D0-2FA41B2AF4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</a:t>
            </a:r>
          </a:p>
        </p:txBody>
      </p:sp>
      <p:pic>
        <p:nvPicPr>
          <p:cNvPr id="140292" name="Picture 4">
            <a:extLst>
              <a:ext uri="{FF2B5EF4-FFF2-40B4-BE49-F238E27FC236}">
                <a16:creationId xmlns:a16="http://schemas.microsoft.com/office/drawing/2014/main" id="{7AB6853A-D38A-4F3B-984F-D754E47C21E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6248400" cy="461168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A3D776C-D4F0-48E2-9689-BAB6CC80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7ECB-6F4D-47C0-A662-8E7475C793E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5D700413-7705-4740-B9B1-96058F667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 Chemical Equations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6C3B8DBF-F85B-495E-AEA7-59097E72AC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4419600"/>
          </a:xfrm>
        </p:spPr>
        <p:txBody>
          <a:bodyPr/>
          <a:lstStyle/>
          <a:p>
            <a:pPr marL="0" indent="0"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A </a:t>
            </a:r>
            <a:r>
              <a:rPr lang="en-US" altLang="en-US" sz="2400" b="1">
                <a:solidFill>
                  <a:schemeClr val="bg2"/>
                </a:solidFill>
              </a:rPr>
              <a:t>chemical equation</a:t>
            </a:r>
            <a:r>
              <a:rPr lang="en-US" altLang="en-US" sz="2400" i="1">
                <a:solidFill>
                  <a:srgbClr val="FF6633"/>
                </a:solidFill>
              </a:rPr>
              <a:t> </a:t>
            </a:r>
            <a:r>
              <a:rPr lang="en-US" altLang="en-US" sz="2400"/>
              <a:t>gives the chemical formulas of the reactants on the left of the arrow and the products on the right.</a:t>
            </a:r>
          </a:p>
          <a:p>
            <a:pPr marL="0" indent="0"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	                     </a:t>
            </a:r>
            <a:r>
              <a:rPr lang="en-US" altLang="en-US" sz="2000" b="1">
                <a:solidFill>
                  <a:schemeClr val="bg2"/>
                </a:solidFill>
              </a:rPr>
              <a:t>Reactants</a:t>
            </a:r>
            <a:r>
              <a:rPr lang="en-US" altLang="en-US" sz="2000" b="1">
                <a:solidFill>
                  <a:srgbClr val="FF3300"/>
                </a:solidFill>
              </a:rPr>
              <a:t>		</a:t>
            </a:r>
            <a:r>
              <a:rPr lang="en-US" altLang="en-US" sz="2000" b="1">
                <a:solidFill>
                  <a:schemeClr val="bg2"/>
                </a:solidFill>
              </a:rPr>
              <a:t>Product</a:t>
            </a:r>
          </a:p>
        </p:txBody>
      </p:sp>
      <p:pic>
        <p:nvPicPr>
          <p:cNvPr id="143364" name="Picture 4">
            <a:extLst>
              <a:ext uri="{FF2B5EF4-FFF2-40B4-BE49-F238E27FC236}">
                <a16:creationId xmlns:a16="http://schemas.microsoft.com/office/drawing/2014/main" id="{A0396891-CA4C-4D1A-AE02-63CE31B38D34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3810000"/>
            <a:ext cx="3962400" cy="239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43365" name="Picture 5">
            <a:extLst>
              <a:ext uri="{FF2B5EF4-FFF2-40B4-BE49-F238E27FC236}">
                <a16:creationId xmlns:a16="http://schemas.microsoft.com/office/drawing/2014/main" id="{A051C909-10D8-4B50-9AE3-499D8C6AB6A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3321050"/>
            <a:ext cx="3886200" cy="4127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3366" name="Text Box 6">
            <a:extLst>
              <a:ext uri="{FF2B5EF4-FFF2-40B4-BE49-F238E27FC236}">
                <a16:creationId xmlns:a16="http://schemas.microsoft.com/office/drawing/2014/main" id="{ABFDC446-31FC-42E6-BE06-81675508E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495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C(</a:t>
            </a:r>
            <a:r>
              <a:rPr lang="en-US" altLang="en-US" i="1"/>
              <a:t>s</a:t>
            </a:r>
            <a:r>
              <a:rPr lang="en-US" altLang="en-US"/>
              <a:t>)</a:t>
            </a:r>
          </a:p>
        </p:txBody>
      </p:sp>
      <p:sp>
        <p:nvSpPr>
          <p:cNvPr id="143367" name="Text Box 7">
            <a:extLst>
              <a:ext uri="{FF2B5EF4-FFF2-40B4-BE49-F238E27FC236}">
                <a16:creationId xmlns:a16="http://schemas.microsoft.com/office/drawing/2014/main" id="{F980F853-B129-49A0-BAC6-23C9EA5BB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</a:t>
            </a:r>
            <a:r>
              <a:rPr lang="en-US" altLang="en-US" baseline="-25000"/>
              <a:t>2</a:t>
            </a:r>
            <a:r>
              <a:rPr lang="en-US" altLang="en-US"/>
              <a:t> (</a:t>
            </a:r>
            <a:r>
              <a:rPr lang="en-US" altLang="en-US" i="1"/>
              <a:t>g)</a:t>
            </a:r>
            <a:endParaRPr lang="en-US" altLang="en-US"/>
          </a:p>
        </p:txBody>
      </p:sp>
      <p:sp>
        <p:nvSpPr>
          <p:cNvPr id="143368" name="Text Box 8">
            <a:extLst>
              <a:ext uri="{FF2B5EF4-FFF2-40B4-BE49-F238E27FC236}">
                <a16:creationId xmlns:a16="http://schemas.microsoft.com/office/drawing/2014/main" id="{6AE8B316-C69D-4A0F-8F0C-C1A348A3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91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</a:t>
            </a:r>
            <a:r>
              <a:rPr lang="en-US" altLang="en-US" baseline="-25000"/>
              <a:t>2</a:t>
            </a:r>
            <a:r>
              <a:rPr lang="en-US" altLang="en-US"/>
              <a:t> (</a:t>
            </a:r>
            <a:r>
              <a:rPr lang="en-US" altLang="en-US" i="1"/>
              <a:t>g</a:t>
            </a:r>
            <a:r>
              <a:rPr lang="en-US" altLang="en-US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B91A05-F75D-41C2-B925-D937445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B6C3-C69D-49C2-AC3F-DEAB1168183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76C19C3C-11AB-4E40-96B8-B3E7A0017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Balancing with Polyatomic Ions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C405AB9-C655-4972-8B80-0FABB4F7E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443912" cy="4876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MgCl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+ Na</a:t>
            </a:r>
            <a:r>
              <a:rPr lang="en-US" altLang="en-US" sz="2400" baseline="-25000"/>
              <a:t>3</a:t>
            </a:r>
            <a:r>
              <a:rPr lang="en-US" altLang="en-US" sz="2400"/>
              <a:t>PO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NaCl(</a:t>
            </a:r>
            <a:r>
              <a:rPr lang="en-US" altLang="en-US" sz="2400" i="1"/>
              <a:t>aq</a:t>
            </a:r>
            <a:r>
              <a:rPr lang="en-US" altLang="en-US" sz="2400"/>
              <a:t>)  +  Mg</a:t>
            </a:r>
            <a:r>
              <a:rPr lang="en-US" altLang="en-US" sz="2400" baseline="-25000"/>
              <a:t>3</a:t>
            </a:r>
            <a:r>
              <a:rPr lang="en-US" altLang="en-US" sz="2400"/>
              <a:t>(PO</a:t>
            </a:r>
            <a:r>
              <a:rPr lang="en-US" altLang="en-US" sz="2400" baseline="-25000"/>
              <a:t>4</a:t>
            </a:r>
            <a:r>
              <a:rPr lang="en-US" altLang="en-US" sz="2400"/>
              <a:t>)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endParaRPr lang="en-US" altLang="en-US" sz="2400" baseline="-25000"/>
          </a:p>
          <a:p>
            <a:pPr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Balance PO</a:t>
            </a:r>
            <a:r>
              <a:rPr lang="en-US" altLang="en-US" sz="2400" baseline="-25000"/>
              <a:t>4</a:t>
            </a:r>
            <a:r>
              <a:rPr lang="en-US" altLang="en-US" sz="2400" baseline="30000"/>
              <a:t>3- </a:t>
            </a:r>
            <a:r>
              <a:rPr lang="en-US" altLang="en-US" sz="2400"/>
              <a:t>as a unit</a:t>
            </a: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    MgCl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+ </a:t>
            </a:r>
            <a:r>
              <a:rPr lang="en-US" altLang="en-US" sz="2400" b="1">
                <a:solidFill>
                  <a:schemeClr val="bg2"/>
                </a:solidFill>
              </a:rPr>
              <a:t>2</a:t>
            </a:r>
            <a:r>
              <a:rPr lang="en-US" altLang="en-US" sz="2400"/>
              <a:t>Na</a:t>
            </a:r>
            <a:r>
              <a:rPr lang="en-US" altLang="en-US" sz="2400" baseline="-25000"/>
              <a:t>3</a:t>
            </a:r>
            <a:r>
              <a:rPr lang="en-US" altLang="en-US" sz="2400" b="1">
                <a:solidFill>
                  <a:schemeClr val="bg2"/>
                </a:solidFill>
              </a:rPr>
              <a:t>PO</a:t>
            </a:r>
            <a:r>
              <a:rPr lang="en-US" altLang="en-US" sz="2400" b="1" baseline="-25000">
                <a:solidFill>
                  <a:schemeClr val="bg2"/>
                </a:solidFill>
              </a:rPr>
              <a:t>4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NaCl(</a:t>
            </a:r>
            <a:r>
              <a:rPr lang="en-US" altLang="en-US" sz="2400" i="1"/>
              <a:t>aq</a:t>
            </a:r>
            <a:r>
              <a:rPr lang="en-US" altLang="en-US" sz="2400"/>
              <a:t>)  +  Mg</a:t>
            </a:r>
            <a:r>
              <a:rPr lang="en-US" altLang="en-US" sz="2400" baseline="-25000"/>
              <a:t>3</a:t>
            </a:r>
            <a:r>
              <a:rPr lang="en-US" altLang="en-US" sz="2400" b="1">
                <a:solidFill>
                  <a:schemeClr val="bg2"/>
                </a:solidFill>
              </a:rPr>
              <a:t>(PO</a:t>
            </a:r>
            <a:r>
              <a:rPr lang="en-US" altLang="en-US" sz="2400" b="1" baseline="-25000">
                <a:solidFill>
                  <a:schemeClr val="bg2"/>
                </a:solidFill>
              </a:rPr>
              <a:t>4</a:t>
            </a:r>
            <a:r>
              <a:rPr lang="en-US" altLang="en-US" sz="2400" b="1">
                <a:solidFill>
                  <a:schemeClr val="bg2"/>
                </a:solidFill>
              </a:rPr>
              <a:t>)</a:t>
            </a:r>
            <a:r>
              <a:rPr lang="en-US" altLang="en-US" sz="2400" b="1" baseline="-25000">
                <a:solidFill>
                  <a:schemeClr val="bg2"/>
                </a:solidFill>
              </a:rPr>
              <a:t>2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  <a:endParaRPr lang="en-US" altLang="en-US" sz="2400" baseline="-25000"/>
          </a:p>
          <a:p>
            <a:pPr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	  	               </a:t>
            </a:r>
            <a:r>
              <a:rPr lang="en-US" altLang="en-US" sz="2400" b="1">
                <a:solidFill>
                  <a:schemeClr val="bg2"/>
                </a:solidFill>
              </a:rPr>
              <a:t>2 PO</a:t>
            </a:r>
            <a:r>
              <a:rPr lang="en-US" altLang="en-US" sz="2400" b="1" baseline="-25000">
                <a:solidFill>
                  <a:schemeClr val="bg2"/>
                </a:solidFill>
              </a:rPr>
              <a:t>4</a:t>
            </a:r>
            <a:r>
              <a:rPr lang="en-US" altLang="en-US" sz="2400" b="1" baseline="30000">
                <a:solidFill>
                  <a:schemeClr val="bg2"/>
                </a:solidFill>
              </a:rPr>
              <a:t>3-</a:t>
            </a:r>
            <a:r>
              <a:rPr lang="en-US" altLang="en-US" sz="2400" b="1">
                <a:solidFill>
                  <a:schemeClr val="bg2"/>
                </a:solidFill>
              </a:rPr>
              <a:t>	     =</a:t>
            </a:r>
            <a:r>
              <a:rPr lang="en-US" altLang="en-US" sz="2400" b="1">
                <a:solidFill>
                  <a:srgbClr val="FF0000"/>
                </a:solidFill>
              </a:rPr>
              <a:t>                            </a:t>
            </a:r>
            <a:r>
              <a:rPr lang="en-US" altLang="en-US" sz="2400" b="1">
                <a:solidFill>
                  <a:schemeClr val="bg2"/>
                </a:solidFill>
              </a:rPr>
              <a:t>2 PO</a:t>
            </a:r>
            <a:r>
              <a:rPr lang="en-US" altLang="en-US" sz="2400" b="1" baseline="-25000">
                <a:solidFill>
                  <a:schemeClr val="bg2"/>
                </a:solidFill>
              </a:rPr>
              <a:t>4</a:t>
            </a:r>
            <a:r>
              <a:rPr lang="en-US" altLang="en-US" sz="2400" b="1" baseline="30000">
                <a:solidFill>
                  <a:schemeClr val="bg2"/>
                </a:solidFill>
              </a:rPr>
              <a:t>3-</a:t>
            </a:r>
            <a:endParaRPr lang="en-US" altLang="en-US" sz="2400" b="1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endParaRPr lang="en-US" altLang="en-US" sz="2400" b="1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endParaRPr lang="en-US" altLang="en-US" sz="2400" b="1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Balance Mg and Cl</a:t>
            </a: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b="1">
                <a:solidFill>
                  <a:schemeClr val="bg2"/>
                </a:solidFill>
              </a:rPr>
              <a:t>3</a:t>
            </a:r>
            <a:r>
              <a:rPr lang="en-US" altLang="en-US" sz="2400"/>
              <a:t>MgCl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+ </a:t>
            </a:r>
            <a:r>
              <a:rPr lang="en-US" altLang="en-US" sz="2400" b="1">
                <a:solidFill>
                  <a:schemeClr val="bg2"/>
                </a:solidFill>
              </a:rPr>
              <a:t>2</a:t>
            </a:r>
            <a:r>
              <a:rPr lang="en-US" altLang="en-US" sz="2400"/>
              <a:t>Na</a:t>
            </a:r>
            <a:r>
              <a:rPr lang="en-US" altLang="en-US" sz="2400" baseline="-25000"/>
              <a:t>3</a:t>
            </a:r>
            <a:r>
              <a:rPr lang="en-US" altLang="en-US" sz="2400"/>
              <a:t>PO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</a:t>
            </a:r>
            <a:r>
              <a:rPr lang="en-US" altLang="en-US" sz="2400" b="1">
                <a:solidFill>
                  <a:schemeClr val="bg2"/>
                </a:solidFill>
              </a:rPr>
              <a:t>6</a:t>
            </a:r>
            <a:r>
              <a:rPr lang="en-US" altLang="en-US" sz="2400"/>
              <a:t>NaCl(</a:t>
            </a:r>
            <a:r>
              <a:rPr lang="en-US" altLang="en-US" sz="2400" i="1"/>
              <a:t>aq</a:t>
            </a:r>
            <a:r>
              <a:rPr lang="en-US" altLang="en-US" sz="2400"/>
              <a:t>) + Mg</a:t>
            </a:r>
            <a:r>
              <a:rPr lang="en-US" altLang="en-US" sz="2400" baseline="-25000"/>
              <a:t>3</a:t>
            </a:r>
            <a:r>
              <a:rPr lang="en-US" altLang="en-US" sz="2400"/>
              <a:t>(PO</a:t>
            </a:r>
            <a:r>
              <a:rPr lang="en-US" altLang="en-US" sz="2400" baseline="-25000"/>
              <a:t>4</a:t>
            </a:r>
            <a:r>
              <a:rPr lang="en-US" altLang="en-US" sz="2400"/>
              <a:t>)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  <a:endParaRPr lang="en-US" altLang="en-US" sz="2400" baseline="-25000"/>
          </a:p>
          <a:p>
            <a:pPr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r>
              <a:rPr lang="en-US" altLang="en-US" sz="2400" baseline="-25000"/>
              <a:t>	</a:t>
            </a:r>
            <a:r>
              <a:rPr lang="en-US" altLang="en-US" sz="2400" b="1" baseline="-25000"/>
              <a:t>	                             </a:t>
            </a:r>
            <a:r>
              <a:rPr lang="en-US" altLang="en-US" sz="2400" b="1">
                <a:solidFill>
                  <a:schemeClr val="bg2"/>
                </a:solidFill>
              </a:rPr>
              <a:t>3 Mg</a:t>
            </a:r>
            <a:r>
              <a:rPr lang="en-US" altLang="en-US" sz="2400" b="1" baseline="30000">
                <a:solidFill>
                  <a:schemeClr val="bg2"/>
                </a:solidFill>
              </a:rPr>
              <a:t>2+  	</a:t>
            </a:r>
            <a:r>
              <a:rPr lang="en-US" altLang="en-US" sz="2400" b="1">
                <a:solidFill>
                  <a:schemeClr val="bg2"/>
                </a:solidFill>
              </a:rPr>
              <a:t>    </a:t>
            </a:r>
            <a:r>
              <a:rPr lang="en-US" altLang="en-US" sz="2400" b="1" baseline="30000">
                <a:solidFill>
                  <a:schemeClr val="bg2"/>
                </a:solidFill>
              </a:rPr>
              <a:t>  </a:t>
            </a:r>
            <a:r>
              <a:rPr lang="en-US" altLang="en-US" sz="2400" b="1">
                <a:solidFill>
                  <a:schemeClr val="bg2"/>
                </a:solidFill>
              </a:rPr>
              <a:t>=        3 Mg</a:t>
            </a:r>
            <a:r>
              <a:rPr lang="en-US" altLang="en-US" sz="2400" b="1" baseline="30000">
                <a:solidFill>
                  <a:schemeClr val="bg2"/>
                </a:solidFill>
              </a:rPr>
              <a:t>2+</a:t>
            </a:r>
            <a:endParaRPr lang="en-US" altLang="en-US" sz="2400" b="1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r>
              <a:rPr lang="en-US" altLang="en-US" sz="2400" b="1" baseline="-25000">
                <a:solidFill>
                  <a:schemeClr val="bg2"/>
                </a:solidFill>
              </a:rPr>
              <a:t>		                             </a:t>
            </a:r>
            <a:r>
              <a:rPr lang="en-US" altLang="en-US" sz="2400" b="1">
                <a:solidFill>
                  <a:schemeClr val="bg2"/>
                </a:solidFill>
              </a:rPr>
              <a:t>6 Na</a:t>
            </a:r>
            <a:r>
              <a:rPr lang="en-US" altLang="en-US" sz="2400" b="1" baseline="30000">
                <a:solidFill>
                  <a:schemeClr val="bg2"/>
                </a:solidFill>
              </a:rPr>
              <a:t>+             </a:t>
            </a:r>
            <a:r>
              <a:rPr lang="en-US" altLang="en-US" sz="2400" b="1">
                <a:solidFill>
                  <a:schemeClr val="bg2"/>
                </a:solidFill>
              </a:rPr>
              <a:t>=        6 Na</a:t>
            </a:r>
            <a:r>
              <a:rPr lang="en-US" altLang="en-US" sz="2400" b="1" baseline="30000">
                <a:solidFill>
                  <a:schemeClr val="bg2"/>
                </a:solidFill>
              </a:rPr>
              <a:t>+</a:t>
            </a:r>
            <a:endParaRPr lang="en-US" altLang="en-US" sz="2400" b="1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		                    6 Cl</a:t>
            </a:r>
            <a:r>
              <a:rPr lang="en-US" altLang="en-US" sz="2400" b="1" baseline="30000">
                <a:solidFill>
                  <a:schemeClr val="bg2"/>
                </a:solidFill>
              </a:rPr>
              <a:t>-</a:t>
            </a:r>
            <a:r>
              <a:rPr lang="en-US" altLang="en-US" sz="2400" b="1">
                <a:solidFill>
                  <a:schemeClr val="bg2"/>
                </a:solidFill>
              </a:rPr>
              <a:t>     	     =        6 Cl</a:t>
            </a:r>
            <a:r>
              <a:rPr lang="en-US" altLang="en-US" sz="2400" b="1" baseline="30000">
                <a:solidFill>
                  <a:schemeClr val="bg2"/>
                </a:solidFill>
              </a:rPr>
              <a:t>-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E2107A-B5D3-44D5-9EF4-A52833B3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3804-0DA4-473E-91EB-8760B86D285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6CB7E7E-27B4-4711-BC18-EA51FA087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8006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Balance and list the coefficients from reactants to products.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A. __Fe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  <a:r>
              <a:rPr lang="en-US" altLang="en-US" sz="2400" baseline="-25000"/>
              <a:t>   </a:t>
            </a:r>
            <a:r>
              <a:rPr lang="en-US" altLang="en-US" sz="2400"/>
              <a:t>+   __C(</a:t>
            </a:r>
            <a:r>
              <a:rPr lang="en-US" altLang="en-US" sz="2400" i="1"/>
              <a:t>s</a:t>
            </a:r>
            <a:r>
              <a:rPr lang="en-US" altLang="en-US" sz="2400"/>
              <a:t>) 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  __Fe(</a:t>
            </a:r>
            <a:r>
              <a:rPr lang="en-US" altLang="en-US" sz="2400" i="1"/>
              <a:t>s</a:t>
            </a:r>
            <a:r>
              <a:rPr lang="en-US" altLang="en-US" sz="2400"/>
              <a:t>)   +   __CO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  <a:endParaRPr lang="en-US" altLang="en-US" sz="2400" baseline="-25000"/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  1) 2, 3, 2, 3          2)  2, 3, 4, 3        3)  1, 1, 2, 3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400" baseline="-25000"/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B. __Al(</a:t>
            </a:r>
            <a:r>
              <a:rPr lang="en-US" altLang="en-US" sz="2400" i="1"/>
              <a:t>s</a:t>
            </a:r>
            <a:r>
              <a:rPr lang="en-US" altLang="en-US" sz="2400"/>
              <a:t>)  +  __FeO(</a:t>
            </a:r>
            <a:r>
              <a:rPr lang="en-US" altLang="en-US" sz="2400" i="1"/>
              <a:t>s</a:t>
            </a:r>
            <a:r>
              <a:rPr lang="en-US" altLang="en-US" sz="2400"/>
              <a:t>)    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en-US" altLang="en-US" sz="2400"/>
              <a:t>   __Fe(</a:t>
            </a:r>
            <a:r>
              <a:rPr lang="en-US" altLang="en-US" sz="2400" i="1"/>
              <a:t>s</a:t>
            </a:r>
            <a:r>
              <a:rPr lang="en-US" altLang="en-US" sz="2400"/>
              <a:t>)   +   __Al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  <a:endParaRPr lang="en-US" altLang="en-US" sz="2400" baseline="-25000"/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  1) 2, 3, 3, 1         2)  2,  1, 1, 1        3)  3, 3, 3, 1  	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C. __Al(</a:t>
            </a:r>
            <a:r>
              <a:rPr lang="en-US" altLang="en-US" sz="2400" i="1"/>
              <a:t>s</a:t>
            </a:r>
            <a:r>
              <a:rPr lang="en-US" altLang="en-US" sz="2400"/>
              <a:t>)  +  __H</a:t>
            </a:r>
            <a:r>
              <a:rPr lang="en-US" altLang="en-US" sz="2400" baseline="-25000"/>
              <a:t>2</a:t>
            </a:r>
            <a:r>
              <a:rPr lang="en-US" altLang="en-US" sz="2400"/>
              <a:t>SO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__Al</a:t>
            </a:r>
            <a:r>
              <a:rPr lang="en-US" altLang="en-US" sz="2400" baseline="-25000"/>
              <a:t>2</a:t>
            </a:r>
            <a:r>
              <a:rPr lang="en-US" altLang="en-US" sz="2400"/>
              <a:t>(SO</a:t>
            </a:r>
            <a:r>
              <a:rPr lang="en-US" altLang="en-US" sz="2400" baseline="-25000"/>
              <a:t>4</a:t>
            </a:r>
            <a:r>
              <a:rPr lang="en-US" altLang="en-US" sz="2400"/>
              <a:t>)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+ __H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  <a:endParaRPr lang="en-US" altLang="en-US" sz="2400" baseline="-25000"/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  1)  3, 2, 1, 2</a:t>
            </a:r>
            <a:r>
              <a:rPr lang="en-US" altLang="en-US" sz="2400" baseline="-25000"/>
              <a:t>	    </a:t>
            </a:r>
            <a:r>
              <a:rPr lang="en-US" altLang="en-US" sz="2400"/>
              <a:t>2) 2, 3, 1, 3          3)  2, 3, 2, 3</a:t>
            </a:r>
            <a:r>
              <a:rPr lang="en-US" altLang="en-US" sz="2400" baseline="-25000"/>
              <a:t>	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CC24A0C8-7E94-4673-8318-CE4BE1902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Learning Check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4EF3D1-091C-43F0-8497-40857CCE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FC8E-FB38-4585-B866-0A4E715AB4E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A76A8C8-4529-4ABE-ABFD-A60AEFE4F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A. 2)  2, 3, 4, 3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	</a:t>
            </a:r>
            <a:r>
              <a:rPr lang="en-US" altLang="en-US" sz="2400" b="1">
                <a:solidFill>
                  <a:schemeClr val="bg2"/>
                </a:solidFill>
              </a:rPr>
              <a:t>2</a:t>
            </a:r>
            <a:r>
              <a:rPr lang="en-US" altLang="en-US" sz="2400"/>
              <a:t>Fe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  <a:r>
              <a:rPr lang="en-US" altLang="en-US" sz="2400" baseline="-25000"/>
              <a:t> </a:t>
            </a:r>
            <a:r>
              <a:rPr lang="en-US" altLang="en-US" sz="2400"/>
              <a:t>+  </a:t>
            </a:r>
            <a:r>
              <a:rPr lang="en-US" altLang="en-US" sz="2400" b="1">
                <a:solidFill>
                  <a:schemeClr val="bg2"/>
                </a:solidFill>
              </a:rPr>
              <a:t>3</a:t>
            </a:r>
            <a:r>
              <a:rPr lang="en-US" altLang="en-US" sz="2400"/>
              <a:t>C(</a:t>
            </a:r>
            <a:r>
              <a:rPr lang="en-US" altLang="en-US" sz="2400" i="1"/>
              <a:t>s</a:t>
            </a:r>
            <a:r>
              <a:rPr lang="en-US" altLang="en-US" sz="2400"/>
              <a:t>)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	</a:t>
            </a:r>
            <a:r>
              <a:rPr lang="en-US" altLang="en-US" sz="2400" b="1">
                <a:solidFill>
                  <a:schemeClr val="bg2"/>
                </a:solidFill>
              </a:rPr>
              <a:t>4</a:t>
            </a:r>
            <a:r>
              <a:rPr lang="en-US" altLang="en-US" sz="2400"/>
              <a:t>Fe(</a:t>
            </a:r>
            <a:r>
              <a:rPr lang="en-US" altLang="en-US" sz="2400" i="1"/>
              <a:t>s</a:t>
            </a:r>
            <a:r>
              <a:rPr lang="en-US" altLang="en-US" sz="2400"/>
              <a:t>)    + </a:t>
            </a:r>
            <a:r>
              <a:rPr lang="en-US" altLang="en-US" sz="2400" b="1">
                <a:solidFill>
                  <a:schemeClr val="bg2"/>
                </a:solidFill>
              </a:rPr>
              <a:t>3</a:t>
            </a:r>
            <a:r>
              <a:rPr lang="en-US" altLang="en-US" sz="2400"/>
              <a:t>CO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  <a:endParaRPr lang="en-US" altLang="en-US" sz="2400" baseline="-25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aseline="-25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B. 1) 2, 3, 3, 1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</a:t>
            </a:r>
            <a:r>
              <a:rPr lang="en-US" altLang="en-US" sz="2400" b="1">
                <a:solidFill>
                  <a:schemeClr val="bg2"/>
                </a:solidFill>
              </a:rPr>
              <a:t>2</a:t>
            </a:r>
            <a:r>
              <a:rPr lang="en-US" altLang="en-US" sz="2400"/>
              <a:t>Al(</a:t>
            </a:r>
            <a:r>
              <a:rPr lang="en-US" altLang="en-US" sz="2400" i="1"/>
              <a:t>s</a:t>
            </a:r>
            <a:r>
              <a:rPr lang="en-US" altLang="en-US" sz="2400"/>
              <a:t>)  +  </a:t>
            </a:r>
            <a:r>
              <a:rPr lang="en-US" altLang="en-US" sz="2400" b="1">
                <a:solidFill>
                  <a:schemeClr val="bg2"/>
                </a:solidFill>
              </a:rPr>
              <a:t>3</a:t>
            </a:r>
            <a:r>
              <a:rPr lang="en-US" altLang="en-US" sz="2400"/>
              <a:t>FeO(</a:t>
            </a:r>
            <a:r>
              <a:rPr lang="en-US" altLang="en-US" sz="2400" i="1"/>
              <a:t>s</a:t>
            </a:r>
            <a:r>
              <a:rPr lang="en-US" altLang="en-US" sz="2400"/>
              <a:t>)	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	</a:t>
            </a:r>
            <a:r>
              <a:rPr lang="en-US" altLang="en-US" sz="2400" b="1">
                <a:solidFill>
                  <a:schemeClr val="bg2"/>
                </a:solidFill>
              </a:rPr>
              <a:t>3</a:t>
            </a:r>
            <a:r>
              <a:rPr lang="en-US" altLang="en-US" sz="2400"/>
              <a:t>Fe(</a:t>
            </a:r>
            <a:r>
              <a:rPr lang="en-US" altLang="en-US" sz="2400" i="1"/>
              <a:t>s</a:t>
            </a:r>
            <a:r>
              <a:rPr lang="en-US" altLang="en-US" sz="2400"/>
              <a:t>)   + </a:t>
            </a:r>
            <a:r>
              <a:rPr lang="en-US" altLang="en-US" sz="2400" b="1">
                <a:solidFill>
                  <a:schemeClr val="bg2"/>
                </a:solidFill>
              </a:rPr>
              <a:t>1</a:t>
            </a:r>
            <a:r>
              <a:rPr lang="en-US" altLang="en-US" sz="2400"/>
              <a:t>Al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</a:t>
            </a:r>
            <a:endParaRPr lang="en-US" altLang="en-US" sz="2400" baseline="-25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C. 2) 2, 3, 1, 3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 </a:t>
            </a:r>
            <a:r>
              <a:rPr lang="en-US" altLang="en-US" sz="2400" b="1">
                <a:solidFill>
                  <a:schemeClr val="bg2"/>
                </a:solidFill>
              </a:rPr>
              <a:t>2</a:t>
            </a:r>
            <a:r>
              <a:rPr lang="en-US" altLang="en-US" sz="2400"/>
              <a:t>Al(</a:t>
            </a:r>
            <a:r>
              <a:rPr lang="en-US" altLang="en-US" sz="2400" i="1"/>
              <a:t>s</a:t>
            </a:r>
            <a:r>
              <a:rPr lang="en-US" altLang="en-US" sz="2400"/>
              <a:t>)  +  </a:t>
            </a:r>
            <a:r>
              <a:rPr lang="en-US" altLang="en-US" sz="2400" b="1">
                <a:solidFill>
                  <a:schemeClr val="bg2"/>
                </a:solidFill>
              </a:rPr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SO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/>
              <a:t> </a:t>
            </a:r>
            <a:r>
              <a:rPr lang="en-US" altLang="en-US" sz="2400" b="1">
                <a:solidFill>
                  <a:schemeClr val="bg2"/>
                </a:solidFill>
              </a:rPr>
              <a:t>1</a:t>
            </a:r>
            <a:r>
              <a:rPr lang="en-US" altLang="en-US" sz="2400"/>
              <a:t>Al</a:t>
            </a:r>
            <a:r>
              <a:rPr lang="en-US" altLang="en-US" sz="2400" baseline="-25000"/>
              <a:t>2</a:t>
            </a:r>
            <a:r>
              <a:rPr lang="en-US" altLang="en-US" sz="2400"/>
              <a:t>(SO</a:t>
            </a:r>
            <a:r>
              <a:rPr lang="en-US" altLang="en-US" sz="2400" baseline="-25000"/>
              <a:t>4</a:t>
            </a:r>
            <a:r>
              <a:rPr lang="en-US" altLang="en-US" sz="2400"/>
              <a:t>)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+ </a:t>
            </a:r>
            <a:r>
              <a:rPr lang="en-US" altLang="en-US" sz="2400" b="1">
                <a:solidFill>
                  <a:schemeClr val="bg2"/>
                </a:solidFill>
              </a:rPr>
              <a:t>3</a:t>
            </a: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  <a:endParaRPr lang="en-US" altLang="en-US" sz="2400" baseline="-25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</a:p>
        </p:txBody>
      </p:sp>
      <p:sp>
        <p:nvSpPr>
          <p:cNvPr id="68618" name="Rectangle 10">
            <a:extLst>
              <a:ext uri="{FF2B5EF4-FFF2-40B4-BE49-F238E27FC236}">
                <a16:creationId xmlns:a16="http://schemas.microsoft.com/office/drawing/2014/main" id="{B667451F-D8C4-4500-BFD0-F0FAFDD6E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Solution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0C142-3981-40B0-8F5D-7E7DD0AF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868A-513A-416B-B5A4-F2DF6C933A4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8772B1FA-4681-42EF-87B0-B8DC76A91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Symbols Used in Equations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0871CD4-6153-40F4-9FC4-9F8DBC3FC2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352800" cy="4419600"/>
          </a:xfrm>
        </p:spPr>
        <p:txBody>
          <a:bodyPr/>
          <a:lstStyle/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Symbols</a:t>
            </a:r>
            <a:r>
              <a:rPr lang="en-US" altLang="en-US" sz="2400"/>
              <a:t> used in chemical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    equations show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endParaRPr lang="en-US" altLang="en-US" sz="2400"/>
          </a:p>
          <a:p>
            <a:pPr>
              <a:spcAft>
                <a:spcPct val="2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the states of the reactants.</a:t>
            </a:r>
          </a:p>
          <a:p>
            <a:pPr>
              <a:spcAft>
                <a:spcPct val="2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the states of the products.</a:t>
            </a:r>
          </a:p>
          <a:p>
            <a:pPr>
              <a:spcAft>
                <a:spcPct val="2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the reaction conditions.</a:t>
            </a:r>
          </a:p>
        </p:txBody>
      </p:sp>
      <p:pic>
        <p:nvPicPr>
          <p:cNvPr id="150532" name="Picture 4">
            <a:extLst>
              <a:ext uri="{FF2B5EF4-FFF2-40B4-BE49-F238E27FC236}">
                <a16:creationId xmlns:a16="http://schemas.microsoft.com/office/drawing/2014/main" id="{7CF4E048-45FB-47DB-8B17-96AC55D1FBC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1925" y="1752600"/>
            <a:ext cx="4159250" cy="441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0533" name="Text Box 5">
            <a:extLst>
              <a:ext uri="{FF2B5EF4-FFF2-40B4-BE49-F238E27FC236}">
                <a16:creationId xmlns:a16="http://schemas.microsoft.com/office/drawing/2014/main" id="{D14B0730-EA1A-4903-A38B-6693182AA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949450"/>
            <a:ext cx="1295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2"/>
                </a:solidFill>
              </a:rPr>
              <a:t>TABLE 5.2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31F641-1269-436B-A8B4-A04533CD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68EB-9424-4947-8CDD-D7CE66A068A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C0F44F30-520E-4703-87F9-A68661483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Chemical Equations are Balanced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72044E0-07E5-4B4B-BA1F-6B5A8CA051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9400" cy="44196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In a </a:t>
            </a:r>
            <a:r>
              <a:rPr lang="en-US" altLang="en-US" sz="2400" b="1">
                <a:solidFill>
                  <a:schemeClr val="bg2"/>
                </a:solidFill>
              </a:rPr>
              <a:t>balanced</a:t>
            </a:r>
          </a:p>
          <a:p>
            <a:pPr>
              <a:lnSpc>
                <a:spcPct val="8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chemical reaction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atoms are not gained or lost.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the number of reactant atoms is equal to the number of product atoms.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Char char="•"/>
            </a:pPr>
            <a:endParaRPr lang="en-US" altLang="en-US" sz="2400"/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000"/>
              <a:t>	</a:t>
            </a:r>
          </a:p>
        </p:txBody>
      </p:sp>
      <p:pic>
        <p:nvPicPr>
          <p:cNvPr id="144388" name="Picture 4">
            <a:extLst>
              <a:ext uri="{FF2B5EF4-FFF2-40B4-BE49-F238E27FC236}">
                <a16:creationId xmlns:a16="http://schemas.microsoft.com/office/drawing/2014/main" id="{A54A7B3C-575A-4A2A-AA7D-3A84EAEC882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441450"/>
            <a:ext cx="5105400" cy="20764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44389" name="Picture 5">
            <a:extLst>
              <a:ext uri="{FF2B5EF4-FFF2-40B4-BE49-F238E27FC236}">
                <a16:creationId xmlns:a16="http://schemas.microsoft.com/office/drawing/2014/main" id="{09968674-BA0B-46EB-8220-115381357E33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606800"/>
            <a:ext cx="3657600" cy="2336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4390" name="Rectangle 6">
            <a:extLst>
              <a:ext uri="{FF2B5EF4-FFF2-40B4-BE49-F238E27FC236}">
                <a16:creationId xmlns:a16="http://schemas.microsoft.com/office/drawing/2014/main" id="{88506571-FD3B-4964-949E-9A2711A40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5029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8AC060-1C6F-4294-A136-913D0E0B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5CFF-80E6-4408-A6B7-6B612F7B035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5410" name="Rectangle 1026">
            <a:extLst>
              <a:ext uri="{FF2B5EF4-FFF2-40B4-BE49-F238E27FC236}">
                <a16:creationId xmlns:a16="http://schemas.microsoft.com/office/drawing/2014/main" id="{56831696-AD25-4418-AC40-241BBB590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A Balanced Chemical Equation</a:t>
            </a:r>
          </a:p>
        </p:txBody>
      </p:sp>
      <p:sp>
        <p:nvSpPr>
          <p:cNvPr id="145411" name="Rectangle 1027">
            <a:extLst>
              <a:ext uri="{FF2B5EF4-FFF2-40B4-BE49-F238E27FC236}">
                <a16:creationId xmlns:a16="http://schemas.microsoft.com/office/drawing/2014/main" id="{8B0F2F92-40B6-4635-B1F6-7EE325509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181600"/>
          </a:xfrm>
        </p:spPr>
        <p:txBody>
          <a:bodyPr/>
          <a:lstStyle/>
          <a:p>
            <a:pPr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In a </a:t>
            </a:r>
            <a:r>
              <a:rPr lang="en-US" altLang="en-US" sz="2400" b="1">
                <a:solidFill>
                  <a:schemeClr val="bg2"/>
                </a:solidFill>
              </a:rPr>
              <a:t>balanced chemical equation</a:t>
            </a:r>
            <a:r>
              <a:rPr lang="en-US" altLang="en-US" sz="2400" b="1"/>
              <a:t>,</a:t>
            </a:r>
          </a:p>
          <a:p>
            <a:pPr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there must be the same number of each type of atom on the reactant side and on the product side of a balanced equation.</a:t>
            </a:r>
          </a:p>
          <a:p>
            <a:pPr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numbers called </a:t>
            </a:r>
            <a:r>
              <a:rPr lang="en-US" altLang="en-US" sz="2400" b="1">
                <a:solidFill>
                  <a:schemeClr val="bg2"/>
                </a:solidFill>
              </a:rPr>
              <a:t>coefficients</a:t>
            </a:r>
            <a:r>
              <a:rPr lang="en-US" altLang="en-US" sz="2400">
                <a:solidFill>
                  <a:srgbClr val="FF5050"/>
                </a:solidFill>
              </a:rPr>
              <a:t> </a:t>
            </a:r>
            <a:r>
              <a:rPr lang="en-US" altLang="en-US" sz="2400"/>
              <a:t>are used in front of one or more formulas.</a:t>
            </a:r>
          </a:p>
          <a:p>
            <a:pPr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endParaRPr lang="en-US" altLang="en-US" sz="2400">
              <a:solidFill>
                <a:srgbClr val="FF5050"/>
              </a:solidFill>
            </a:endParaRPr>
          </a:p>
          <a:p>
            <a:pPr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	    Al   +      S    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  <a:r>
              <a:rPr lang="en-US" altLang="en-US" sz="2400"/>
              <a:t>   Al</a:t>
            </a:r>
            <a:r>
              <a:rPr lang="en-US" altLang="en-US" sz="2400" baseline="-25000"/>
              <a:t>2</a:t>
            </a:r>
            <a:r>
              <a:rPr lang="en-US" altLang="en-US" sz="2400"/>
              <a:t>S</a:t>
            </a:r>
            <a:r>
              <a:rPr lang="en-US" altLang="en-US" sz="2400" baseline="-25000"/>
              <a:t>3      	</a:t>
            </a:r>
            <a:r>
              <a:rPr lang="en-US" altLang="en-US" sz="2400" b="1">
                <a:solidFill>
                  <a:schemeClr val="bg2"/>
                </a:solidFill>
              </a:rPr>
              <a:t>Not Balanced</a:t>
            </a:r>
          </a:p>
          <a:p>
            <a:pPr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000">
                <a:solidFill>
                  <a:schemeClr val="bg2"/>
                </a:solidFill>
              </a:rPr>
              <a:t>	  </a:t>
            </a:r>
            <a:r>
              <a:rPr lang="en-US" altLang="en-US" sz="2400" b="1">
                <a:solidFill>
                  <a:schemeClr val="bg2"/>
                </a:solidFill>
              </a:rPr>
              <a:t>2</a:t>
            </a:r>
            <a:r>
              <a:rPr lang="en-US" altLang="en-US" sz="2400"/>
              <a:t>Al    +   </a:t>
            </a:r>
            <a:r>
              <a:rPr lang="en-US" altLang="en-US" sz="2400" b="1">
                <a:solidFill>
                  <a:schemeClr val="bg2"/>
                </a:solidFill>
              </a:rPr>
              <a:t>3</a:t>
            </a:r>
            <a:r>
              <a:rPr lang="en-US" altLang="en-US" sz="2400"/>
              <a:t>S    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  <a:r>
              <a:rPr lang="en-US" altLang="en-US" sz="2400"/>
              <a:t>   Al</a:t>
            </a:r>
            <a:r>
              <a:rPr lang="en-US" altLang="en-US" sz="2400" baseline="-25000"/>
              <a:t>2</a:t>
            </a:r>
            <a:r>
              <a:rPr lang="en-US" altLang="en-US" sz="2400"/>
              <a:t>S</a:t>
            </a:r>
            <a:r>
              <a:rPr lang="en-US" altLang="en-US" sz="2400" baseline="-25000"/>
              <a:t>3</a:t>
            </a:r>
            <a:r>
              <a:rPr lang="en-US" altLang="en-US" sz="2400"/>
              <a:t>    	</a:t>
            </a:r>
            <a:r>
              <a:rPr lang="en-US" altLang="en-US" sz="2400" b="1">
                <a:solidFill>
                  <a:schemeClr val="bg2"/>
                </a:solidFill>
              </a:rPr>
              <a:t>Balanced</a:t>
            </a:r>
          </a:p>
          <a:p>
            <a:pPr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          	 2 Al           =        	2 Al</a:t>
            </a:r>
          </a:p>
          <a:p>
            <a:pPr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	       3 S	        =	     	3 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310456-23CA-4A85-8C4C-43E9AAF1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C28-852D-4D2B-9BD5-9AE4F7E6ADE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D6503AA6-F1FF-445F-969D-3407ECB82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Learning Check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426BD8B-B0B8-4C3E-BFD0-1C5201974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State the number of atoms of each element on the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reactant side and the product side for each of the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following balanced equations.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endParaRPr lang="en-US" altLang="en-US" sz="2400"/>
          </a:p>
          <a:p>
            <a:pPr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A.   P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   +   6Br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l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  4 PBr</a:t>
            </a:r>
            <a:r>
              <a:rPr lang="en-US" altLang="en-US" sz="2400" baseline="-25000">
                <a:cs typeface="Arial" panose="020B0604020202020204" pitchFamily="34" charset="0"/>
              </a:rPr>
              <a:t>3</a:t>
            </a:r>
            <a:r>
              <a:rPr lang="en-US" altLang="en-US" sz="2400">
                <a:cs typeface="Arial" panose="020B0604020202020204" pitchFamily="34" charset="0"/>
              </a:rPr>
              <a:t>(</a:t>
            </a:r>
            <a:r>
              <a:rPr lang="en-US" altLang="en-US" sz="2400" i="1">
                <a:cs typeface="Arial" panose="020B0604020202020204" pitchFamily="34" charset="0"/>
              </a:rPr>
              <a:t>g</a:t>
            </a:r>
            <a:r>
              <a:rPr lang="en-US" altLang="en-US" sz="2400">
                <a:cs typeface="Arial" panose="020B0604020202020204" pitchFamily="34" charset="0"/>
              </a:rPr>
              <a:t>)</a:t>
            </a:r>
          </a:p>
          <a:p>
            <a:pPr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endParaRPr lang="en-US" altLang="en-US" sz="2400"/>
          </a:p>
          <a:p>
            <a:pPr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B.  2Al(</a:t>
            </a:r>
            <a:r>
              <a:rPr lang="en-US" altLang="en-US" sz="2400" i="1"/>
              <a:t>s</a:t>
            </a:r>
            <a:r>
              <a:rPr lang="en-US" altLang="en-US" sz="2400"/>
              <a:t>)   +   Fe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  2Fe(</a:t>
            </a:r>
            <a:r>
              <a:rPr lang="en-US" altLang="en-US" sz="2400" i="1">
                <a:cs typeface="Arial" panose="020B0604020202020204" pitchFamily="34" charset="0"/>
              </a:rPr>
              <a:t>s</a:t>
            </a:r>
            <a:r>
              <a:rPr lang="en-US" altLang="en-US" sz="2400">
                <a:cs typeface="Arial" panose="020B0604020202020204" pitchFamily="34" charset="0"/>
              </a:rPr>
              <a:t>)   +   Al</a:t>
            </a:r>
            <a:r>
              <a:rPr lang="en-US" altLang="en-US" sz="2400" baseline="-25000">
                <a:cs typeface="Arial" panose="020B0604020202020204" pitchFamily="34" charset="0"/>
              </a:rPr>
              <a:t>2</a:t>
            </a:r>
            <a:r>
              <a:rPr lang="en-US" altLang="en-US" sz="2400">
                <a:cs typeface="Arial" panose="020B0604020202020204" pitchFamily="34" charset="0"/>
              </a:rPr>
              <a:t>O</a:t>
            </a:r>
            <a:r>
              <a:rPr lang="en-US" altLang="en-US" sz="2400" baseline="-25000">
                <a:cs typeface="Arial" panose="020B0604020202020204" pitchFamily="34" charset="0"/>
              </a:rPr>
              <a:t>3</a:t>
            </a:r>
            <a:r>
              <a:rPr lang="en-US" altLang="en-US" sz="2400">
                <a:cs typeface="Arial" panose="020B0604020202020204" pitchFamily="34" charset="0"/>
              </a:rPr>
              <a:t>(</a:t>
            </a:r>
            <a:r>
              <a:rPr lang="en-US" altLang="en-US" sz="2400" i="1">
                <a:cs typeface="Arial" panose="020B0604020202020204" pitchFamily="34" charset="0"/>
              </a:rPr>
              <a:t>s</a:t>
            </a:r>
            <a:r>
              <a:rPr lang="en-US" altLang="en-US" sz="2400">
                <a:cs typeface="Arial" panose="020B0604020202020204" pitchFamily="34" charset="0"/>
              </a:rPr>
              <a:t>)</a:t>
            </a:r>
            <a:endParaRPr lang="en-US" altLang="en-US" sz="2400"/>
          </a:p>
          <a:p>
            <a:pPr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E33B25-1ACA-4CD4-87B3-4E4D9D8C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1FD-023A-4918-89EB-5136736A930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473716CA-3817-4CA7-B051-5636E78B0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Solution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1C66DA5D-D650-446E-8651-B1E4FAF90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A.   P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   +   6Br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l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  4 PBr</a:t>
            </a:r>
            <a:r>
              <a:rPr lang="en-US" altLang="en-US" sz="2400" baseline="-25000">
                <a:cs typeface="Arial" panose="020B0604020202020204" pitchFamily="34" charset="0"/>
              </a:rPr>
              <a:t>3</a:t>
            </a:r>
            <a:r>
              <a:rPr lang="en-US" altLang="en-US" sz="2400">
                <a:cs typeface="Arial" panose="020B0604020202020204" pitchFamily="34" charset="0"/>
              </a:rPr>
              <a:t>(</a:t>
            </a:r>
            <a:r>
              <a:rPr lang="en-US" altLang="en-US" sz="2400" i="1">
                <a:cs typeface="Arial" panose="020B0604020202020204" pitchFamily="34" charset="0"/>
              </a:rPr>
              <a:t>g</a:t>
            </a:r>
            <a:r>
              <a:rPr lang="en-US" altLang="en-US" sz="2400"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 b="1">
                <a:solidFill>
                  <a:schemeClr val="bg2"/>
                </a:solidFill>
              </a:rPr>
              <a:t>4 P			4 P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          12 Br		         12 Br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endParaRPr lang="en-US" altLang="en-US" sz="2400" b="1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B.  2Al(</a:t>
            </a:r>
            <a:r>
              <a:rPr lang="en-US" altLang="en-US" sz="2400" i="1"/>
              <a:t>s</a:t>
            </a:r>
            <a:r>
              <a:rPr lang="en-US" altLang="en-US" sz="2400"/>
              <a:t>)   +   Fe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s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  2Fe(</a:t>
            </a:r>
            <a:r>
              <a:rPr lang="en-US" altLang="en-US" sz="2400" i="1">
                <a:cs typeface="Arial" panose="020B0604020202020204" pitchFamily="34" charset="0"/>
              </a:rPr>
              <a:t>s</a:t>
            </a:r>
            <a:r>
              <a:rPr lang="en-US" altLang="en-US" sz="2400">
                <a:cs typeface="Arial" panose="020B0604020202020204" pitchFamily="34" charset="0"/>
              </a:rPr>
              <a:t>)   +   Al</a:t>
            </a:r>
            <a:r>
              <a:rPr lang="en-US" altLang="en-US" sz="2400" baseline="-25000">
                <a:cs typeface="Arial" panose="020B0604020202020204" pitchFamily="34" charset="0"/>
              </a:rPr>
              <a:t>2</a:t>
            </a:r>
            <a:r>
              <a:rPr lang="en-US" altLang="en-US" sz="2400">
                <a:cs typeface="Arial" panose="020B0604020202020204" pitchFamily="34" charset="0"/>
              </a:rPr>
              <a:t>O</a:t>
            </a:r>
            <a:r>
              <a:rPr lang="en-US" altLang="en-US" sz="2400" baseline="-25000">
                <a:cs typeface="Arial" panose="020B0604020202020204" pitchFamily="34" charset="0"/>
              </a:rPr>
              <a:t>3</a:t>
            </a:r>
            <a:r>
              <a:rPr lang="en-US" altLang="en-US" sz="2400">
                <a:cs typeface="Arial" panose="020B0604020202020204" pitchFamily="34" charset="0"/>
              </a:rPr>
              <a:t>(</a:t>
            </a:r>
            <a:r>
              <a:rPr lang="en-US" altLang="en-US" sz="2400" i="1">
                <a:cs typeface="Arial" panose="020B0604020202020204" pitchFamily="34" charset="0"/>
              </a:rPr>
              <a:t>s</a:t>
            </a:r>
            <a:r>
              <a:rPr lang="en-US" altLang="en-US" sz="2400"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b="1">
                <a:solidFill>
                  <a:schemeClr val="bg2"/>
                </a:solidFill>
              </a:rPr>
              <a:t>	2 Al			2 Al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           2 Fe		           2 Fe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	       3 O			3 O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endParaRPr lang="en-US" altLang="en-US" sz="2400" b="1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SzTx/>
              <a:buFontTx/>
              <a:buNone/>
            </a:pP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C6F7A3-FFFB-44D3-93B3-58A0BDA3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02F-18F9-4F52-BA01-4506DCDD10E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454C49B9-ED23-42F0-BAFC-6FC3ECB47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/>
              <a:t>Learning Check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B3692C8B-5F60-46E3-80F2-72DDD31FC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Determine if each equation is balanced or not.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endParaRPr lang="en-US" altLang="en-US" sz="2400"/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A.  Na(</a:t>
            </a:r>
            <a:r>
              <a:rPr lang="en-US" altLang="en-US" sz="2400" i="1"/>
              <a:t>s</a:t>
            </a:r>
            <a:r>
              <a:rPr lang="en-US" altLang="en-US" sz="2400"/>
              <a:t>)   +   N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  Na</a:t>
            </a:r>
            <a:r>
              <a:rPr lang="en-US" altLang="en-US" sz="2400" baseline="-25000">
                <a:cs typeface="Arial" panose="020B0604020202020204" pitchFamily="34" charset="0"/>
              </a:rPr>
              <a:t>3</a:t>
            </a:r>
            <a:r>
              <a:rPr lang="en-US" altLang="en-US" sz="2400">
                <a:cs typeface="Arial" panose="020B0604020202020204" pitchFamily="34" charset="0"/>
              </a:rPr>
              <a:t>N(</a:t>
            </a:r>
            <a:r>
              <a:rPr lang="en-US" altLang="en-US" sz="2400" i="1">
                <a:cs typeface="Arial" panose="020B0604020202020204" pitchFamily="34" charset="0"/>
              </a:rPr>
              <a:t>s</a:t>
            </a:r>
            <a:r>
              <a:rPr lang="en-US" altLang="en-US" sz="2400">
                <a:cs typeface="Arial" panose="020B0604020202020204" pitchFamily="34" charset="0"/>
              </a:rPr>
              <a:t>)</a:t>
            </a:r>
            <a:endParaRPr lang="en-US" altLang="en-US" sz="2400"/>
          </a:p>
          <a:p>
            <a:pPr>
              <a:buClr>
                <a:schemeClr val="bg2"/>
              </a:buClr>
              <a:buSzTx/>
              <a:buFontTx/>
              <a:buNone/>
            </a:pPr>
            <a:endParaRPr lang="en-US" altLang="en-US" sz="2400"/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B.  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+   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l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  C</a:t>
            </a:r>
            <a:r>
              <a:rPr lang="en-US" altLang="en-US" sz="2400" baseline="-25000">
                <a:cs typeface="Arial" panose="020B0604020202020204" pitchFamily="34" charset="0"/>
              </a:rPr>
              <a:t>2</a:t>
            </a:r>
            <a:r>
              <a:rPr lang="en-US" altLang="en-US" sz="2400">
                <a:cs typeface="Arial" panose="020B0604020202020204" pitchFamily="34" charset="0"/>
              </a:rPr>
              <a:t>H</a:t>
            </a:r>
            <a:r>
              <a:rPr lang="en-US" altLang="en-US" sz="2400" baseline="-25000">
                <a:cs typeface="Arial" panose="020B0604020202020204" pitchFamily="34" charset="0"/>
              </a:rPr>
              <a:t>5</a:t>
            </a:r>
            <a:r>
              <a:rPr lang="en-US" altLang="en-US" sz="2400">
                <a:cs typeface="Arial" panose="020B0604020202020204" pitchFamily="34" charset="0"/>
              </a:rPr>
              <a:t>OH(</a:t>
            </a:r>
            <a:r>
              <a:rPr lang="en-US" altLang="en-US" sz="2400" i="1">
                <a:cs typeface="Arial" panose="020B0604020202020204" pitchFamily="34" charset="0"/>
              </a:rPr>
              <a:t>l</a:t>
            </a:r>
            <a:r>
              <a:rPr lang="en-US" altLang="en-US" sz="2400">
                <a:cs typeface="Arial" panose="020B0604020202020204" pitchFamily="34" charset="0"/>
              </a:rPr>
              <a:t>)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endParaRPr lang="en-US" altLang="en-US" sz="2400"/>
          </a:p>
          <a:p>
            <a:pPr>
              <a:buClr>
                <a:schemeClr val="bg2"/>
              </a:buClr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914DA4-A2DC-4F29-88E1-6E93369E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3DB-0A0C-4823-9C57-A2F31D89252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E43F09C4-6556-420E-8C60-EA7434822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b="1"/>
              <a:t>Solution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0A9AAFA9-3B55-4E92-A04B-484D4AA41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Determine if each equation is balanced or not.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endParaRPr lang="en-US" altLang="en-US" sz="2400"/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A.  Na(</a:t>
            </a:r>
            <a:r>
              <a:rPr lang="en-US" altLang="en-US" sz="2400" i="1"/>
              <a:t>s</a:t>
            </a:r>
            <a:r>
              <a:rPr lang="en-US" altLang="en-US" sz="2400"/>
              <a:t>)   +   N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  Na</a:t>
            </a:r>
            <a:r>
              <a:rPr lang="en-US" altLang="en-US" sz="2400" baseline="-25000">
                <a:cs typeface="Arial" panose="020B0604020202020204" pitchFamily="34" charset="0"/>
              </a:rPr>
              <a:t>3</a:t>
            </a:r>
            <a:r>
              <a:rPr lang="en-US" altLang="en-US" sz="2400">
                <a:cs typeface="Arial" panose="020B0604020202020204" pitchFamily="34" charset="0"/>
              </a:rPr>
              <a:t>N(</a:t>
            </a:r>
            <a:r>
              <a:rPr lang="en-US" altLang="en-US" sz="2400" i="1">
                <a:cs typeface="Arial" panose="020B0604020202020204" pitchFamily="34" charset="0"/>
              </a:rPr>
              <a:t>s</a:t>
            </a:r>
            <a:r>
              <a:rPr lang="en-US" altLang="en-US" sz="2400">
                <a:cs typeface="Arial" panose="020B0604020202020204" pitchFamily="34" charset="0"/>
              </a:rPr>
              <a:t>)</a:t>
            </a:r>
            <a:endParaRPr lang="en-US" altLang="en-US" sz="2400"/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	  </a:t>
            </a:r>
            <a:r>
              <a:rPr lang="en-US" altLang="en-US" sz="2400" b="1">
                <a:solidFill>
                  <a:schemeClr val="bg2"/>
                </a:solidFill>
                <a:cs typeface="Arial" panose="020B0604020202020204" pitchFamily="34" charset="0"/>
              </a:rPr>
              <a:t>No.   2 N on reactant side, 1 N on product side.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              </a:t>
            </a:r>
            <a:r>
              <a:rPr lang="en-US" altLang="en-US" sz="2400" b="1">
                <a:solidFill>
                  <a:schemeClr val="bg2"/>
                </a:solidFill>
                <a:cs typeface="Arial" panose="020B0604020202020204" pitchFamily="34" charset="0"/>
              </a:rPr>
              <a:t>1 Na on reactant side, 3 Na on product side.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endParaRPr lang="en-US" altLang="en-US" sz="2400" b="1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B.   C</a:t>
            </a:r>
            <a:r>
              <a:rPr lang="en-US" altLang="en-US" sz="2400" baseline="-25000"/>
              <a:t>2</a:t>
            </a:r>
            <a:r>
              <a:rPr lang="en-US" altLang="en-US" sz="2400"/>
              <a:t>H</a:t>
            </a:r>
            <a:r>
              <a:rPr lang="en-US" altLang="en-US" sz="2400" baseline="-25000"/>
              <a:t>4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   +   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l</a:t>
            </a:r>
            <a:r>
              <a:rPr lang="en-US" altLang="en-US" sz="2400"/>
              <a:t>)   </a:t>
            </a: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cs typeface="Arial" panose="020B0604020202020204" pitchFamily="34" charset="0"/>
              </a:rPr>
              <a:t>   C</a:t>
            </a:r>
            <a:r>
              <a:rPr lang="en-US" altLang="en-US" sz="2400" baseline="-25000">
                <a:cs typeface="Arial" panose="020B0604020202020204" pitchFamily="34" charset="0"/>
              </a:rPr>
              <a:t>2</a:t>
            </a:r>
            <a:r>
              <a:rPr lang="en-US" altLang="en-US" sz="2400">
                <a:cs typeface="Arial" panose="020B0604020202020204" pitchFamily="34" charset="0"/>
              </a:rPr>
              <a:t>H</a:t>
            </a:r>
            <a:r>
              <a:rPr lang="en-US" altLang="en-US" sz="2400" baseline="-25000">
                <a:cs typeface="Arial" panose="020B0604020202020204" pitchFamily="34" charset="0"/>
              </a:rPr>
              <a:t>5</a:t>
            </a:r>
            <a:r>
              <a:rPr lang="en-US" altLang="en-US" sz="2400">
                <a:cs typeface="Arial" panose="020B0604020202020204" pitchFamily="34" charset="0"/>
              </a:rPr>
              <a:t>OH(</a:t>
            </a:r>
            <a:r>
              <a:rPr lang="en-US" altLang="en-US" sz="2400" i="1">
                <a:cs typeface="Arial" panose="020B0604020202020204" pitchFamily="34" charset="0"/>
              </a:rPr>
              <a:t>l</a:t>
            </a:r>
            <a:r>
              <a:rPr lang="en-US" altLang="en-US" sz="2400">
                <a:cs typeface="Arial" panose="020B0604020202020204" pitchFamily="34" charset="0"/>
              </a:rPr>
              <a:t>)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	  </a:t>
            </a:r>
            <a:r>
              <a:rPr lang="en-US" altLang="en-US" sz="2400" b="1">
                <a:solidFill>
                  <a:schemeClr val="bg2"/>
                </a:solidFill>
              </a:rPr>
              <a:t>Yes.   2 C     	        =  2 C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	            6 H     	        =  6 H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		     1 O    	        =  1 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B9e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DC7004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3333FF"/>
      </a:folHlink>
    </a:clrScheme>
    <a:fontScheme name="GOB9e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OB9eDesign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B9eDesign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B9eDesign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B9eDesign 11">
        <a:dk1>
          <a:srgbClr val="000000"/>
        </a:dk1>
        <a:lt1>
          <a:srgbClr val="FFFFFF"/>
        </a:lt1>
        <a:dk2>
          <a:srgbClr val="FFFFFF"/>
        </a:dk2>
        <a:lt2>
          <a:srgbClr val="00CC66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B9eDesign 12">
        <a:dk1>
          <a:srgbClr val="000000"/>
        </a:dk1>
        <a:lt1>
          <a:srgbClr val="FFFFFF"/>
        </a:lt1>
        <a:dk2>
          <a:srgbClr val="FFFFFF"/>
        </a:dk2>
        <a:lt2>
          <a:srgbClr val="00CC00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B9eDesign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7" ma:contentTypeDescription="إنشاء مستند جديد." ma:contentTypeScope="" ma:versionID="bb6af94c86b317edd6ed0ebf99070e1c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4af5e90e0f4fd4b84ac566d45e3c7600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D0771A-D829-4C5F-8B59-16048B15EE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1886CF-E421-4BCF-AF5A-B7DEA6C58EFC}"/>
</file>

<file path=customXml/itemProps3.xml><?xml version="1.0" encoding="utf-8"?>
<ds:datastoreItem xmlns:ds="http://schemas.openxmlformats.org/officeDocument/2006/customXml" ds:itemID="{B7A5251F-88A4-4CDB-9988-DF3D6DEA2640}"/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Settings\pmork\Application Data\Microsoft\Templates\GOB9eDesign.pot</Template>
  <TotalTime>1242</TotalTime>
  <Words>893</Words>
  <Application>Microsoft Office PowerPoint</Application>
  <PresentationFormat>On-screen Show (4:3)</PresentationFormat>
  <Paragraphs>182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GOB9eDesign</vt:lpstr>
      <vt:lpstr>Chapter 5  Chemical Reactions and Quantities</vt:lpstr>
      <vt:lpstr> Chemical Equations</vt:lpstr>
      <vt:lpstr>Symbols Used in Equations</vt:lpstr>
      <vt:lpstr>Chemical Equations are Balanced</vt:lpstr>
      <vt:lpstr>A Balanced Chemical Equation</vt:lpstr>
      <vt:lpstr>Learning Check</vt:lpstr>
      <vt:lpstr>Solution</vt:lpstr>
      <vt:lpstr>Learning Check</vt:lpstr>
      <vt:lpstr>Solution</vt:lpstr>
      <vt:lpstr> </vt:lpstr>
      <vt:lpstr>Steps in Balancing an Equation</vt:lpstr>
      <vt:lpstr>Balancing Chemical Equations</vt:lpstr>
      <vt:lpstr>Equation for A Chemical Reaction </vt:lpstr>
      <vt:lpstr>Checking a Balanced Equation</vt:lpstr>
      <vt:lpstr>Learning Check</vt:lpstr>
      <vt:lpstr>Solution</vt:lpstr>
      <vt:lpstr>Learning Check</vt:lpstr>
      <vt:lpstr>Solution</vt:lpstr>
      <vt:lpstr>Equations with Polyatomic Ions</vt:lpstr>
      <vt:lpstr>Balancing with Polyatomic Ions</vt:lpstr>
      <vt:lpstr>Learning Check</vt:lpstr>
      <vt:lpstr>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</dc:title>
  <dc:creator>David Melamed</dc:creator>
  <cp:lastModifiedBy>Pam Mork</cp:lastModifiedBy>
  <cp:revision>81</cp:revision>
  <cp:lastPrinted>1999-06-01T15:45:57Z</cp:lastPrinted>
  <dcterms:created xsi:type="dcterms:W3CDTF">1995-06-17T23:31:02Z</dcterms:created>
  <dcterms:modified xsi:type="dcterms:W3CDTF">2020-10-26T10:30:08Z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khemist@aol.com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Documents\CHMSTRY\ChemModules\HTMLPPZ\CH5</vt:lpwstr>
  </property>
  <property fmtid="{D5CDD505-2E9C-101B-9397-08002B2CF9AE}" pid="22" name="ContentTypeId">
    <vt:lpwstr>0x010100A4CE2C4C7B96C94992FCDCD516328081</vt:lpwstr>
  </property>
</Properties>
</file>