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89" r:id="rId3"/>
    <p:sldId id="294" r:id="rId4"/>
    <p:sldId id="295" r:id="rId5"/>
    <p:sldId id="296" r:id="rId6"/>
    <p:sldId id="297" r:id="rId7"/>
    <p:sldId id="298" r:id="rId8"/>
    <p:sldId id="299" r:id="rId9"/>
    <p:sldId id="301" r:id="rId10"/>
    <p:sldId id="302" r:id="rId11"/>
    <p:sldId id="303" r:id="rId12"/>
    <p:sldId id="304" r:id="rId13"/>
    <p:sldId id="281" r:id="rId14"/>
  </p:sldIdLst>
  <p:sldSz cx="9144000" cy="6858000" type="screen4x3"/>
  <p:notesSz cx="6858000" cy="9144000"/>
  <p:defaultTextStyle>
    <a:defPPr>
      <a:defRPr lang="ar-J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217A9-8419-447F-8D32-54CB750C19CA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72F43-100B-4800-83BA-666117F76EBA}" type="slidenum">
              <a:rPr lang="ar-JO"/>
              <a:pPr>
                <a:defRPr/>
              </a:pPr>
              <a:t>‹#›</a:t>
            </a:fld>
            <a:endParaRPr lang="ar-JO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3365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0C000-20F8-4AD5-B28E-0EA667C53B90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46188-ADED-4CC2-BC94-C5FB4E480CB4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4381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F26E-F9E8-4234-B349-FFCDB8F0A40E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CC196-16B8-462F-A723-3B3D17103FFF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4941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09A4F-1B3C-4A6F-A5BE-DD2F3FA89ACA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956D4-DD8B-4EDC-967A-E3357875CF88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7021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711E-B3A0-40BB-8851-306DA6F8FD95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A3A73-526F-4E08-A668-CD8351789672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8853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ECD18-0050-4C89-9958-0DAFE5D24048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27FEC-C18E-4A27-8C67-06E41822F7D8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4912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48727-9168-4760-84E5-9BCE907B2BFC}" type="slidenum">
              <a:rPr lang="ar-JO"/>
              <a:pPr>
                <a:defRPr/>
              </a:pPr>
              <a:t>‹#›</a:t>
            </a:fld>
            <a:endParaRPr lang="ar-JO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F68D0-A49C-40B9-905C-2F3F909CA423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0893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DEE06-6C2F-4A04-86E3-38EA20187074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AD86B-4A49-4F29-AD82-D33781CCBF07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6517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D0C8-A531-4A8B-AA7C-DF1995B2DDF5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0E8FF-12EC-4D40-A005-579E9E746885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1241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EDEB-2029-4A85-9F26-175B4147E8CD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457B7-B395-4035-B144-9DDE601FE0AC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8470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A2E6D-6E16-4DD0-BBD3-28AFC9AC6255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CDC67-5429-4D1C-80AC-3166708E1338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94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3EC1B-D264-4CFB-9590-13A12D659313}" type="datetimeFigureOut">
              <a:rPr lang="ar-JO"/>
              <a:pPr>
                <a:defRPr/>
              </a:pPr>
              <a:t>01/07/1442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0CF256-E150-42C3-8023-A70BCFDA41C6}" type="slidenum">
              <a:rPr lang="ar-JO"/>
              <a:pPr>
                <a:defRPr/>
              </a:pPr>
              <a:t>‹#›</a:t>
            </a:fld>
            <a:endParaRPr lang="ar-JO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05" r:id="rId2"/>
    <p:sldLayoutId id="2147483714" r:id="rId3"/>
    <p:sldLayoutId id="2147483706" r:id="rId4"/>
    <p:sldLayoutId id="2147483715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9pPr>
    </p:titleStyle>
    <p:bodyStyle>
      <a:lvl1pPr marL="273050" indent="-273050" algn="r" rtl="1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r" rtl="1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r" rtl="1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r" rtl="1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r" rtl="1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400" dirty="0" smtClean="0"/>
              <a:t>Management</a:t>
            </a:r>
          </a:p>
          <a:p>
            <a:pPr rtl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44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2232248"/>
          </a:xfrm>
        </p:spPr>
        <p:txBody>
          <a:bodyPr/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sz="6000" b="1"/>
              <a:t>Inflammatory </a:t>
            </a:r>
            <a:r>
              <a:rPr sz="6000" b="1" smtClean="0"/>
              <a:t>Bowel </a:t>
            </a:r>
            <a:r>
              <a:rPr sz="6000" b="1"/>
              <a:t>D</a:t>
            </a:r>
            <a:r>
              <a:rPr sz="6000" b="1" smtClean="0"/>
              <a:t>isease</a:t>
            </a:r>
            <a:endParaRPr lang="ar-JO" sz="6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825" y="765175"/>
            <a:ext cx="8569325" cy="5832475"/>
          </a:xfrm>
        </p:spPr>
        <p:txBody>
          <a:bodyPr>
            <a:normAutofit fontScale="92500" lnSpcReduction="10000"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/>
              <a:t>Proctitis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Oral aminosalicylates plus a local rectal steroid </a:t>
            </a:r>
            <a:r>
              <a:rPr lang="en-US" dirty="0" smtClean="0"/>
              <a:t>preparation (</a:t>
            </a:r>
            <a:r>
              <a:rPr lang="en-US" dirty="0"/>
              <a:t>10% hydrocortisone foam; prednisolone 20 mg enemas </a:t>
            </a:r>
            <a:r>
              <a:rPr lang="en-US" dirty="0" smtClean="0"/>
              <a:t>or foam</a:t>
            </a:r>
            <a:r>
              <a:rPr lang="en-US" dirty="0"/>
              <a:t>) are the first-line </a:t>
            </a:r>
            <a:r>
              <a:rPr lang="en-US" dirty="0" smtClean="0"/>
              <a:t>treatment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Mesalazine </a:t>
            </a:r>
            <a:r>
              <a:rPr lang="en-US" dirty="0"/>
              <a:t>enemas </a:t>
            </a:r>
            <a:r>
              <a:rPr lang="en-US" dirty="0" smtClean="0"/>
              <a:t>and budesonide </a:t>
            </a:r>
            <a:r>
              <a:rPr lang="en-US" dirty="0"/>
              <a:t>enemas can be </a:t>
            </a:r>
            <a:r>
              <a:rPr lang="en-US" dirty="0" smtClean="0"/>
              <a:t>tried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Some </a:t>
            </a:r>
            <a:r>
              <a:rPr lang="en-US" dirty="0"/>
              <a:t>cases of </a:t>
            </a:r>
            <a:r>
              <a:rPr lang="en-US" dirty="0" smtClean="0"/>
              <a:t>proctitis can </a:t>
            </a:r>
            <a:r>
              <a:rPr lang="en-US" dirty="0"/>
              <a:t>be </a:t>
            </a:r>
            <a:r>
              <a:rPr lang="en-US" dirty="0" smtClean="0"/>
              <a:t>resistant </a:t>
            </a:r>
            <a:r>
              <a:rPr lang="en-US" dirty="0"/>
              <a:t>to treatment. In these, oral </a:t>
            </a:r>
            <a:r>
              <a:rPr lang="en-US" dirty="0" smtClean="0"/>
              <a:t>corticosteroids alone </a:t>
            </a:r>
            <a:r>
              <a:rPr lang="en-US" dirty="0"/>
              <a:t>or in combination with azathioprine are </a:t>
            </a:r>
            <a:r>
              <a:rPr lang="en-US" dirty="0" smtClean="0"/>
              <a:t>used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0" indent="0"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/>
              <a:t>Left-sided proctocolitis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Oral aminosalicylates plus local rectal steroid </a:t>
            </a:r>
            <a:r>
              <a:rPr lang="en-US" dirty="0" smtClean="0"/>
              <a:t>preparations may </a:t>
            </a:r>
            <a:r>
              <a:rPr lang="en-US" dirty="0"/>
              <a:t>be effective but in moderate to severe attacks </a:t>
            </a:r>
            <a:r>
              <a:rPr lang="en-US" dirty="0" smtClean="0"/>
              <a:t>oral prednisolone </a:t>
            </a:r>
            <a:r>
              <a:rPr lang="en-US" dirty="0"/>
              <a:t>will be </a:t>
            </a:r>
            <a:r>
              <a:rPr lang="en-US" dirty="0" smtClean="0"/>
              <a:t>required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If </a:t>
            </a:r>
            <a:r>
              <a:rPr lang="en-US" dirty="0"/>
              <a:t>patients do not </a:t>
            </a:r>
            <a:r>
              <a:rPr lang="en-US" dirty="0" smtClean="0"/>
              <a:t>respond within </a:t>
            </a:r>
            <a:r>
              <a:rPr lang="en-US" dirty="0"/>
              <a:t>2 weeks they should be admitted to </a:t>
            </a:r>
            <a:r>
              <a:rPr lang="en-US" dirty="0" smtClean="0"/>
              <a:t>hospital</a:t>
            </a:r>
            <a:endParaRPr lang="ar-J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476250"/>
            <a:ext cx="8496300" cy="6048375"/>
          </a:xfrm>
        </p:spPr>
        <p:txBody>
          <a:bodyPr>
            <a:normAutofit fontScale="92500" lnSpcReduction="20000"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 smtClean="0"/>
              <a:t>Total Colitis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Patients </a:t>
            </a:r>
            <a:r>
              <a:rPr lang="en-US" dirty="0"/>
              <a:t>should be admitted to hospital and treated </a:t>
            </a:r>
            <a:r>
              <a:rPr lang="en-US" dirty="0" smtClean="0"/>
              <a:t>initially with </a:t>
            </a:r>
            <a:r>
              <a:rPr lang="en-US" dirty="0"/>
              <a:t>hydrocortisone 100 mg i.v. 6-hourly with oral </a:t>
            </a:r>
            <a:r>
              <a:rPr lang="en-US" dirty="0" smtClean="0"/>
              <a:t>aminosalicylates</a:t>
            </a: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Full investigations </a:t>
            </a:r>
            <a:r>
              <a:rPr lang="en-US" dirty="0" smtClean="0"/>
              <a:t>should </a:t>
            </a:r>
            <a:r>
              <a:rPr lang="en-US" dirty="0"/>
              <a:t>be </a:t>
            </a:r>
            <a:r>
              <a:rPr lang="en-US" dirty="0" smtClean="0"/>
              <a:t>performed initially </a:t>
            </a:r>
            <a:r>
              <a:rPr lang="en-US" dirty="0"/>
              <a:t>and full supportive therapy administered (i.v</a:t>
            </a:r>
            <a:r>
              <a:rPr lang="en-US" dirty="0" smtClean="0"/>
              <a:t>. fluids</a:t>
            </a:r>
            <a:r>
              <a:rPr lang="en-US" dirty="0"/>
              <a:t>, nutritional support via the enteral (not parenteral) </a:t>
            </a:r>
            <a:r>
              <a:rPr lang="en-US" dirty="0" smtClean="0"/>
              <a:t>route)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 </a:t>
            </a:r>
            <a:r>
              <a:rPr lang="en-US" dirty="0"/>
              <a:t>persistent fever, tachycardia, falling Hb, rising white </a:t>
            </a:r>
            <a:r>
              <a:rPr lang="en-US" dirty="0" smtClean="0"/>
              <a:t>cell count</a:t>
            </a:r>
            <a:r>
              <a:rPr lang="en-US" dirty="0"/>
              <a:t>, falling potassium, falling albumin and </a:t>
            </a:r>
            <a:r>
              <a:rPr lang="en-US" dirty="0" smtClean="0"/>
              <a:t>persistently raised </a:t>
            </a:r>
            <a:r>
              <a:rPr lang="en-US" dirty="0"/>
              <a:t>stool weights (&gt; 500 g/day) with loose </a:t>
            </a:r>
            <a:r>
              <a:rPr lang="en-US" dirty="0" smtClean="0"/>
              <a:t>blood-stained stool </a:t>
            </a:r>
            <a:r>
              <a:rPr lang="en-US" dirty="0"/>
              <a:t>are all signs that the patient is not responding to </a:t>
            </a:r>
            <a:r>
              <a:rPr lang="en-US" dirty="0" smtClean="0"/>
              <a:t>treatment and </a:t>
            </a:r>
            <a:r>
              <a:rPr lang="en-US" dirty="0"/>
              <a:t>that surgery may be </a:t>
            </a:r>
            <a:r>
              <a:rPr lang="en-US" dirty="0" smtClean="0"/>
              <a:t>indicated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In </a:t>
            </a:r>
            <a:r>
              <a:rPr lang="en-US" dirty="0"/>
              <a:t>patients responding to i.v. hydrocortisone treatment</a:t>
            </a:r>
            <a:r>
              <a:rPr lang="en-US" dirty="0" smtClean="0"/>
              <a:t>, oral </a:t>
            </a:r>
            <a:r>
              <a:rPr lang="en-US" dirty="0"/>
              <a:t>prednisolone therapy should be substituted and </a:t>
            </a:r>
            <a:r>
              <a:rPr lang="en-US" dirty="0" smtClean="0"/>
              <a:t>doses slowly </a:t>
            </a:r>
            <a:r>
              <a:rPr lang="en-US" dirty="0"/>
              <a:t>tailed off (5–10 mg </a:t>
            </a:r>
            <a:r>
              <a:rPr lang="en-US" dirty="0" smtClean="0"/>
              <a:t>weekly)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Maintenance </a:t>
            </a:r>
            <a:r>
              <a:rPr lang="en-US" dirty="0"/>
              <a:t>of </a:t>
            </a:r>
            <a:r>
              <a:rPr lang="en-US" dirty="0" smtClean="0"/>
              <a:t>remission is </a:t>
            </a:r>
            <a:r>
              <a:rPr lang="en-US" dirty="0"/>
              <a:t>with </a:t>
            </a:r>
            <a:r>
              <a:rPr lang="en-US" dirty="0" smtClean="0"/>
              <a:t>aminosalicylates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In </a:t>
            </a:r>
            <a:r>
              <a:rPr lang="en-US" dirty="0"/>
              <a:t>patients in whom it is not </a:t>
            </a:r>
            <a:r>
              <a:rPr lang="en-US" dirty="0" smtClean="0"/>
              <a:t>possible to </a:t>
            </a:r>
            <a:r>
              <a:rPr lang="en-US" dirty="0"/>
              <a:t>reduce the dose of prednisolone without flare-up, </a:t>
            </a:r>
            <a:r>
              <a:rPr lang="en-US" dirty="0" smtClean="0"/>
              <a:t>azathioprine is </a:t>
            </a:r>
            <a:r>
              <a:rPr lang="en-US" dirty="0"/>
              <a:t>used</a:t>
            </a:r>
            <a:endParaRPr lang="ar-J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>
            <a:normAutofit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Fulminant </a:t>
            </a:r>
            <a:r>
              <a:rPr lang="en-US" b="1" dirty="0"/>
              <a:t>acute attack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Failure </a:t>
            </a:r>
            <a:r>
              <a:rPr lang="en-US" dirty="0"/>
              <a:t>of medical treatment (3 days)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Toxic </a:t>
            </a:r>
            <a:r>
              <a:rPr lang="en-US" dirty="0"/>
              <a:t>dilatation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Hemorrhage</a:t>
            </a: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Perforation</a:t>
            </a:r>
            <a:endParaRPr lang="en-US" dirty="0"/>
          </a:p>
          <a:p>
            <a:pPr marL="0" indent="0" algn="l" rtl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Chronic disease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Incomplete </a:t>
            </a:r>
            <a:r>
              <a:rPr lang="en-US" dirty="0"/>
              <a:t>response to medical treatment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Excessive </a:t>
            </a:r>
            <a:r>
              <a:rPr lang="en-US" dirty="0"/>
              <a:t>steroid requirement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Non-compliance </a:t>
            </a:r>
            <a:r>
              <a:rPr lang="en-US" dirty="0"/>
              <a:t>with medication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Risk </a:t>
            </a:r>
            <a:r>
              <a:rPr lang="en-US" dirty="0"/>
              <a:t>of cancer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b="1"/>
              <a:t>Indications for </a:t>
            </a:r>
            <a:r>
              <a:rPr b="1" smtClean="0"/>
              <a:t>surgery</a:t>
            </a:r>
            <a:endParaRPr lang="ar-JO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1219200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sz="6000" smtClean="0"/>
              <a:t>Thank You</a:t>
            </a:r>
            <a:endParaRPr lang="ar-JO" sz="6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 eaLnBrk="1" hangingPunct="1">
              <a:buFont typeface="Wingdings 2" pitchFamily="18" charset="2"/>
              <a:buNone/>
            </a:pPr>
            <a:r>
              <a:rPr lang="en-US" sz="4800" smtClean="0">
                <a:cs typeface="Times New Roman" pitchFamily="18" charset="0"/>
              </a:rPr>
              <a:t>Crohn’s Disease</a:t>
            </a:r>
            <a:endParaRPr lang="ar-JO" sz="4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825" y="1125538"/>
            <a:ext cx="8569325" cy="5327650"/>
          </a:xfrm>
        </p:spPr>
        <p:txBody>
          <a:bodyPr>
            <a:normAutofit fontScale="925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The aim of management is to induce and then maintain </a:t>
            </a:r>
            <a:r>
              <a:rPr lang="en-US" dirty="0" smtClean="0"/>
              <a:t>remission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Patients </a:t>
            </a:r>
            <a:r>
              <a:rPr lang="en-US" dirty="0"/>
              <a:t>with mild symptoms may require </a:t>
            </a:r>
            <a:r>
              <a:rPr lang="en-US" dirty="0" smtClean="0"/>
              <a:t>only symptomatic treatment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Cigarette </a:t>
            </a:r>
            <a:r>
              <a:rPr lang="en-US" dirty="0"/>
              <a:t>smoking should </a:t>
            </a:r>
            <a:r>
              <a:rPr lang="en-US" dirty="0" smtClean="0"/>
              <a:t>be</a:t>
            </a:r>
            <a:r>
              <a:rPr lang="en-US" dirty="0"/>
              <a:t> </a:t>
            </a:r>
            <a:r>
              <a:rPr lang="en-US" dirty="0" smtClean="0"/>
              <a:t>stopped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Diarrhea</a:t>
            </a:r>
            <a:r>
              <a:rPr lang="en-US" dirty="0" smtClean="0"/>
              <a:t> </a:t>
            </a:r>
            <a:r>
              <a:rPr lang="en-US" dirty="0"/>
              <a:t>can be controlled with </a:t>
            </a:r>
            <a:r>
              <a:rPr lang="en-US" dirty="0" smtClean="0"/>
              <a:t>loperamide</a:t>
            </a:r>
            <a:r>
              <a:rPr lang="en-US" dirty="0"/>
              <a:t> </a:t>
            </a:r>
            <a:r>
              <a:rPr lang="en-US" dirty="0" smtClean="0"/>
              <a:t>or codeine phosphate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Diarrhea </a:t>
            </a:r>
            <a:r>
              <a:rPr lang="en-US" dirty="0"/>
              <a:t>in </a:t>
            </a:r>
            <a:r>
              <a:rPr lang="en-US" dirty="0" smtClean="0"/>
              <a:t>longstanding inactive </a:t>
            </a:r>
            <a:r>
              <a:rPr lang="en-US" dirty="0"/>
              <a:t>disease may be due to bile acid </a:t>
            </a:r>
            <a:r>
              <a:rPr lang="en-US" dirty="0" smtClean="0"/>
              <a:t>malabsorption and </a:t>
            </a:r>
            <a:r>
              <a:rPr lang="en-US" dirty="0"/>
              <a:t>should be treated with </a:t>
            </a:r>
            <a:r>
              <a:rPr lang="en-US" dirty="0" smtClean="0"/>
              <a:t>colestyramine</a:t>
            </a: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Anemia</a:t>
            </a:r>
            <a:r>
              <a:rPr lang="en-US" dirty="0"/>
              <a:t>, if due to vitamin B12, folic acid or iron deficiency</a:t>
            </a:r>
            <a:r>
              <a:rPr lang="en-US" dirty="0" smtClean="0"/>
              <a:t>, should </a:t>
            </a:r>
            <a:r>
              <a:rPr lang="en-US" dirty="0"/>
              <a:t>be treated </a:t>
            </a:r>
            <a:r>
              <a:rPr lang="en-US" dirty="0" smtClean="0"/>
              <a:t>appropriately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Patients </a:t>
            </a:r>
            <a:r>
              <a:rPr lang="en-US" dirty="0"/>
              <a:t>with active (</a:t>
            </a:r>
            <a:r>
              <a:rPr lang="en-US" dirty="0" smtClean="0"/>
              <a:t>moderate/severe</a:t>
            </a:r>
            <a:r>
              <a:rPr lang="en-US" dirty="0"/>
              <a:t>) attacks may have to be admitted to hospital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1215"/>
            <a:ext cx="8229600" cy="828328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b="1" smtClean="0"/>
              <a:t>Management</a:t>
            </a:r>
            <a:endParaRPr lang="ar-JO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616575"/>
          </a:xfrm>
        </p:spPr>
        <p:txBody>
          <a:bodyPr>
            <a:normAutofit fontScale="925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Steroids</a:t>
            </a:r>
            <a:r>
              <a:rPr lang="en-US" dirty="0" smtClean="0"/>
              <a:t> are </a:t>
            </a:r>
            <a:r>
              <a:rPr lang="en-US" dirty="0"/>
              <a:t>commonly used to induce </a:t>
            </a:r>
            <a:r>
              <a:rPr lang="en-US" dirty="0" smtClean="0"/>
              <a:t>remission in </a:t>
            </a:r>
            <a:r>
              <a:rPr lang="en-US" dirty="0"/>
              <a:t>moderate and severe attacks of CD (oral </a:t>
            </a:r>
            <a:r>
              <a:rPr lang="en-US" dirty="0" smtClean="0"/>
              <a:t>prednisolone 30–60 mg/day)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In </a:t>
            </a:r>
            <a:r>
              <a:rPr lang="en-US" dirty="0"/>
              <a:t>patients with </a:t>
            </a:r>
            <a:r>
              <a:rPr lang="en-US" dirty="0" smtClean="0"/>
              <a:t>ileocecal, CD</a:t>
            </a:r>
            <a:r>
              <a:rPr lang="en-US" dirty="0"/>
              <a:t>, slow-release formulations of budesonide are as </a:t>
            </a:r>
            <a:r>
              <a:rPr lang="en-US" dirty="0" smtClean="0"/>
              <a:t>efficacious as </a:t>
            </a:r>
            <a:r>
              <a:rPr lang="en-US" dirty="0"/>
              <a:t>oral </a:t>
            </a:r>
            <a:r>
              <a:rPr lang="en-US" dirty="0" smtClean="0"/>
              <a:t>prednisolone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Budesonide </a:t>
            </a:r>
            <a:r>
              <a:rPr lang="en-US" dirty="0"/>
              <a:t>has high </a:t>
            </a:r>
            <a:r>
              <a:rPr lang="en-US" dirty="0" smtClean="0"/>
              <a:t>topical potency </a:t>
            </a:r>
            <a:r>
              <a:rPr lang="en-US" dirty="0"/>
              <a:t>and because of its extensive hepatic inactivation </a:t>
            </a:r>
            <a:r>
              <a:rPr lang="en-US" dirty="0" smtClean="0"/>
              <a:t>has low </a:t>
            </a:r>
            <a:r>
              <a:rPr lang="en-US" dirty="0"/>
              <a:t>systemic availability, which induces less suppression </a:t>
            </a:r>
            <a:r>
              <a:rPr lang="en-US" dirty="0" smtClean="0"/>
              <a:t>of endogenous </a:t>
            </a:r>
            <a:r>
              <a:rPr lang="en-US" dirty="0"/>
              <a:t>cortisol and reduces frequency and intensity </a:t>
            </a:r>
            <a:r>
              <a:rPr lang="en-US" dirty="0" smtClean="0"/>
              <a:t>of steroidal side-effects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Overall </a:t>
            </a:r>
            <a:r>
              <a:rPr lang="en-US" dirty="0"/>
              <a:t>remission/response rates </a:t>
            </a:r>
            <a:r>
              <a:rPr lang="en-US" dirty="0" smtClean="0"/>
              <a:t>vary from </a:t>
            </a:r>
            <a:r>
              <a:rPr lang="en-US" dirty="0"/>
              <a:t>60% to 90% depending on </a:t>
            </a:r>
            <a:r>
              <a:rPr lang="en-US" dirty="0" smtClean="0"/>
              <a:t>the </a:t>
            </a:r>
            <a:r>
              <a:rPr lang="en-US" dirty="0"/>
              <a:t>site and extent </a:t>
            </a:r>
            <a:r>
              <a:rPr lang="en-US" dirty="0" smtClean="0"/>
              <a:t>of disease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Enteral nutrition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In unresponsive patients, remission is sometimes </a:t>
            </a:r>
            <a:r>
              <a:rPr lang="en-US" dirty="0" smtClean="0"/>
              <a:t>induced and </a:t>
            </a:r>
            <a:r>
              <a:rPr lang="en-US" dirty="0"/>
              <a:t>maintained </a:t>
            </a:r>
            <a:r>
              <a:rPr lang="en-US" b="1" dirty="0"/>
              <a:t>by raising the dose </a:t>
            </a:r>
            <a:r>
              <a:rPr lang="en-US" dirty="0"/>
              <a:t>of </a:t>
            </a:r>
            <a:r>
              <a:rPr lang="en-US" dirty="0" smtClean="0"/>
              <a:t>immunosuppressive drugs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4094"/>
            <a:ext cx="8229600" cy="900336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b="1"/>
              <a:t>Induction of </a:t>
            </a:r>
            <a:r>
              <a:rPr b="1" smtClean="0"/>
              <a:t>Remission</a:t>
            </a:r>
            <a:endParaRPr lang="ar-JO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776912"/>
          </a:xfrm>
        </p:spPr>
        <p:txBody>
          <a:bodyPr>
            <a:normAutofit fontScale="92500" lnSpcReduction="1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Flare </a:t>
            </a:r>
            <a:r>
              <a:rPr lang="en-US" dirty="0"/>
              <a:t>ups commonly occur after steroid dosages are </a:t>
            </a:r>
            <a:r>
              <a:rPr lang="en-US" dirty="0" smtClean="0"/>
              <a:t>tapered and </a:t>
            </a:r>
            <a:r>
              <a:rPr lang="en-US" dirty="0"/>
              <a:t>alternative </a:t>
            </a:r>
            <a:r>
              <a:rPr lang="en-US" dirty="0" smtClean="0"/>
              <a:t>treatment strategies </a:t>
            </a:r>
            <a:r>
              <a:rPr lang="en-US" dirty="0"/>
              <a:t>have to be </a:t>
            </a:r>
            <a:r>
              <a:rPr lang="en-US" dirty="0" smtClean="0"/>
              <a:t>introduced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Remission </a:t>
            </a:r>
            <a:r>
              <a:rPr lang="en-US" dirty="0"/>
              <a:t>in patients with Crohn’s colitis, but </a:t>
            </a:r>
            <a:r>
              <a:rPr lang="en-US" dirty="0" smtClean="0"/>
              <a:t>not  in </a:t>
            </a:r>
            <a:r>
              <a:rPr lang="en-US" dirty="0"/>
              <a:t>those with small intestinal involvement, can be </a:t>
            </a:r>
            <a:r>
              <a:rPr lang="en-US" dirty="0" smtClean="0"/>
              <a:t>maintained with aminosalicylates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Remission </a:t>
            </a:r>
            <a:r>
              <a:rPr lang="en-US" dirty="0"/>
              <a:t>in other patients can be </a:t>
            </a:r>
            <a:r>
              <a:rPr lang="en-US" dirty="0" smtClean="0"/>
              <a:t>maintained with </a:t>
            </a:r>
            <a:r>
              <a:rPr lang="en-US" b="1" dirty="0"/>
              <a:t>azathioprin</a:t>
            </a:r>
            <a:r>
              <a:rPr lang="en-US" dirty="0"/>
              <a:t>e (AZA, 2.5 mg/kg/day), </a:t>
            </a:r>
            <a:r>
              <a:rPr lang="en-US" b="1" dirty="0" smtClean="0"/>
              <a:t>6-mercaptopurine</a:t>
            </a:r>
            <a:r>
              <a:rPr lang="en-US" dirty="0" smtClean="0"/>
              <a:t> (</a:t>
            </a:r>
            <a:r>
              <a:rPr lang="en-US" dirty="0"/>
              <a:t>6MP, 1.5 mg/kg/day), </a:t>
            </a:r>
            <a:r>
              <a:rPr lang="en-US" b="1" dirty="0"/>
              <a:t>methotrexate</a:t>
            </a:r>
            <a:r>
              <a:rPr lang="en-US" dirty="0"/>
              <a:t> (25 mg </a:t>
            </a:r>
            <a:r>
              <a:rPr lang="en-US" dirty="0" err="1"/>
              <a:t>i.m</a:t>
            </a:r>
            <a:r>
              <a:rPr lang="en-US" dirty="0"/>
              <a:t>./week</a:t>
            </a:r>
            <a:r>
              <a:rPr lang="en-US" dirty="0" smtClean="0"/>
              <a:t>) and </a:t>
            </a:r>
            <a:r>
              <a:rPr lang="en-US" b="1" dirty="0"/>
              <a:t>mycophenolate mofetil </a:t>
            </a:r>
            <a:r>
              <a:rPr lang="en-US" dirty="0"/>
              <a:t>(1 </a:t>
            </a:r>
            <a:r>
              <a:rPr lang="en-US" dirty="0" smtClean="0"/>
              <a:t>g/day)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err="1" smtClean="0"/>
              <a:t>Azathioprin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/>
              <a:t>is the most widely used drug to maintain </a:t>
            </a:r>
            <a:r>
              <a:rPr lang="en-US" dirty="0" smtClean="0"/>
              <a:t>remission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3-monthly </a:t>
            </a:r>
            <a:r>
              <a:rPr lang="en-US" dirty="0"/>
              <a:t>blood counts should be </a:t>
            </a:r>
            <a:r>
              <a:rPr lang="en-US" dirty="0" smtClean="0"/>
              <a:t>performed on </a:t>
            </a:r>
            <a:r>
              <a:rPr lang="en-US" dirty="0"/>
              <a:t>all </a:t>
            </a:r>
            <a:r>
              <a:rPr lang="en-US" dirty="0" smtClean="0"/>
              <a:t>patients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In patients in whom remissions </a:t>
            </a:r>
            <a:r>
              <a:rPr lang="en-US" dirty="0" smtClean="0"/>
              <a:t>can’t </a:t>
            </a:r>
            <a:r>
              <a:rPr lang="en-US" dirty="0"/>
              <a:t>be induced </a:t>
            </a:r>
            <a:r>
              <a:rPr lang="en-US" dirty="0" smtClean="0"/>
              <a:t>or maintained </a:t>
            </a:r>
            <a:r>
              <a:rPr lang="en-US" dirty="0"/>
              <a:t>with corticosteroid/immunosuppressive therapy</a:t>
            </a:r>
            <a:r>
              <a:rPr lang="en-US" dirty="0" smtClean="0"/>
              <a:t>, treatment </a:t>
            </a:r>
            <a:r>
              <a:rPr lang="en-US" dirty="0"/>
              <a:t>with </a:t>
            </a:r>
            <a:r>
              <a:rPr lang="en-US" b="1" dirty="0"/>
              <a:t>a biological agent </a:t>
            </a:r>
            <a:r>
              <a:rPr lang="en-US" dirty="0"/>
              <a:t>will be indicated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-10945"/>
            <a:ext cx="8229600" cy="900336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b="1"/>
              <a:t>Maintenance of R</a:t>
            </a:r>
            <a:r>
              <a:rPr b="1" smtClean="0"/>
              <a:t>emission</a:t>
            </a:r>
            <a:endParaRPr lang="ar-JO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825" y="1341438"/>
            <a:ext cx="8642350" cy="5256212"/>
          </a:xfrm>
        </p:spPr>
        <p:txBody>
          <a:bodyPr>
            <a:normAutofit fontScale="92500" lnSpcReduction="2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Infliximab</a:t>
            </a:r>
            <a:r>
              <a:rPr lang="en-US" dirty="0"/>
              <a:t>, a chimeric anti TNF-α monoclonal antibody, is </a:t>
            </a:r>
            <a:r>
              <a:rPr lang="en-US" dirty="0" smtClean="0"/>
              <a:t>the most </a:t>
            </a:r>
            <a:r>
              <a:rPr lang="en-US" dirty="0"/>
              <a:t>widely used biological agent. Successful at </a:t>
            </a:r>
            <a:r>
              <a:rPr lang="en-US" dirty="0" smtClean="0"/>
              <a:t>inducing remission </a:t>
            </a:r>
            <a:r>
              <a:rPr lang="en-US" dirty="0"/>
              <a:t>in corticosteroid/immunosuppressive </a:t>
            </a:r>
            <a:r>
              <a:rPr lang="en-US" dirty="0" smtClean="0"/>
              <a:t>resistant patients</a:t>
            </a:r>
            <a:r>
              <a:rPr lang="en-US" dirty="0"/>
              <a:t>, </a:t>
            </a:r>
            <a:r>
              <a:rPr lang="en-US" dirty="0" smtClean="0"/>
              <a:t>it </a:t>
            </a:r>
            <a:r>
              <a:rPr lang="en-US" dirty="0"/>
              <a:t>can </a:t>
            </a:r>
            <a:r>
              <a:rPr lang="en-US" dirty="0" smtClean="0"/>
              <a:t>also be used to reinduce </a:t>
            </a:r>
            <a:r>
              <a:rPr lang="en-US" dirty="0"/>
              <a:t>and maintain </a:t>
            </a:r>
            <a:r>
              <a:rPr lang="en-US" dirty="0" smtClean="0"/>
              <a:t>remission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Up to </a:t>
            </a:r>
            <a:r>
              <a:rPr lang="en-US" dirty="0"/>
              <a:t>60% of patients will form antibodies against </a:t>
            </a:r>
            <a:r>
              <a:rPr lang="en-US" dirty="0" smtClean="0"/>
              <a:t>infliximab which </a:t>
            </a:r>
            <a:r>
              <a:rPr lang="en-US" dirty="0"/>
              <a:t>can shorten duration of response and predispose </a:t>
            </a:r>
            <a:r>
              <a:rPr lang="en-US" dirty="0" smtClean="0"/>
              <a:t>to an </a:t>
            </a:r>
            <a:r>
              <a:rPr lang="en-US" dirty="0"/>
              <a:t>infusion </a:t>
            </a:r>
            <a:r>
              <a:rPr lang="en-US" dirty="0" smtClean="0"/>
              <a:t>reaction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Other </a:t>
            </a:r>
            <a:r>
              <a:rPr lang="en-US" dirty="0"/>
              <a:t>adverse effects include </a:t>
            </a:r>
            <a:r>
              <a:rPr lang="en-US" dirty="0" smtClean="0"/>
              <a:t>opportunistic infections</a:t>
            </a:r>
            <a:r>
              <a:rPr lang="en-US" dirty="0"/>
              <a:t>. The incidence of neoplasms and </a:t>
            </a:r>
            <a:r>
              <a:rPr lang="en-US" dirty="0" smtClean="0"/>
              <a:t>lymphoma is </a:t>
            </a:r>
            <a:r>
              <a:rPr lang="en-US" dirty="0"/>
              <a:t>not increased on </a:t>
            </a:r>
            <a:r>
              <a:rPr lang="en-US" dirty="0" smtClean="0"/>
              <a:t>treatment</a:t>
            </a: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Adalimumab</a:t>
            </a:r>
            <a:r>
              <a:rPr lang="en-US" dirty="0" smtClean="0"/>
              <a:t> </a:t>
            </a:r>
            <a:r>
              <a:rPr lang="en-US" dirty="0"/>
              <a:t>is a fully human anti-TNF monoclonal </a:t>
            </a:r>
            <a:r>
              <a:rPr lang="en-US" dirty="0" smtClean="0"/>
              <a:t>antibody that </a:t>
            </a:r>
            <a:r>
              <a:rPr lang="en-US" dirty="0"/>
              <a:t>is administered subcutaneously and is effective </a:t>
            </a:r>
            <a:r>
              <a:rPr lang="en-US" dirty="0" smtClean="0"/>
              <a:t>in patients </a:t>
            </a:r>
            <a:r>
              <a:rPr lang="en-US" dirty="0"/>
              <a:t>who have failed to respond to </a:t>
            </a:r>
            <a:r>
              <a:rPr lang="en-US" dirty="0" smtClean="0"/>
              <a:t>infliximab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New anti TNF-α antibody therapies include </a:t>
            </a:r>
            <a:r>
              <a:rPr lang="en-US" b="1" dirty="0"/>
              <a:t>CDP571</a:t>
            </a:r>
            <a:r>
              <a:rPr lang="en-US" dirty="0" smtClean="0"/>
              <a:t>, </a:t>
            </a:r>
            <a:r>
              <a:rPr lang="en-US" b="1" dirty="0" smtClean="0"/>
              <a:t>etanercept</a:t>
            </a:r>
            <a:r>
              <a:rPr lang="en-US" dirty="0" smtClean="0"/>
              <a:t>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dirty="0" smtClean="0"/>
              <a:t>onercept</a:t>
            </a:r>
            <a:endParaRPr lang="ar-JO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0336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b="1"/>
              <a:t>Biological </a:t>
            </a:r>
            <a:r>
              <a:rPr b="1" smtClean="0"/>
              <a:t>agents</a:t>
            </a:r>
            <a:endParaRPr lang="ar-JO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825" y="1196975"/>
            <a:ext cx="8893175" cy="5400675"/>
          </a:xfrm>
        </p:spPr>
        <p:txBody>
          <a:bodyPr>
            <a:normAutofit fontScale="925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Approximately </a:t>
            </a:r>
            <a:r>
              <a:rPr lang="en-US" dirty="0"/>
              <a:t>80% of patients will require an operation </a:t>
            </a:r>
            <a:r>
              <a:rPr lang="en-US" dirty="0" smtClean="0"/>
              <a:t>at some </a:t>
            </a:r>
            <a:r>
              <a:rPr lang="en-US" dirty="0"/>
              <a:t>time during the course of their </a:t>
            </a:r>
            <a:r>
              <a:rPr lang="en-US" dirty="0" smtClean="0"/>
              <a:t>disease</a:t>
            </a: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Surgery should </a:t>
            </a:r>
            <a:r>
              <a:rPr lang="en-US" dirty="0"/>
              <a:t>be avoided if possible and </a:t>
            </a:r>
            <a:r>
              <a:rPr lang="en-US" dirty="0" smtClean="0"/>
              <a:t>only minimal resections </a:t>
            </a:r>
            <a:r>
              <a:rPr lang="en-US" dirty="0"/>
              <a:t>undertaken, as recurrence (15% per year) </a:t>
            </a:r>
            <a:r>
              <a:rPr lang="en-US" dirty="0" smtClean="0"/>
              <a:t>is almost inevitable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Patients </a:t>
            </a:r>
            <a:r>
              <a:rPr lang="en-US" dirty="0"/>
              <a:t>undergoing their second </a:t>
            </a:r>
            <a:r>
              <a:rPr lang="en-US" dirty="0" smtClean="0"/>
              <a:t>surgery for </a:t>
            </a:r>
            <a:r>
              <a:rPr lang="en-US" dirty="0"/>
              <a:t>CD should be treated with AZA or 6MP to reduce </a:t>
            </a:r>
            <a:r>
              <a:rPr lang="en-US" dirty="0" smtClean="0"/>
              <a:t>the chance </a:t>
            </a:r>
            <a:r>
              <a:rPr lang="en-US" dirty="0"/>
              <a:t>of </a:t>
            </a:r>
            <a:r>
              <a:rPr lang="en-US" dirty="0" smtClean="0"/>
              <a:t>recurrence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</a:t>
            </a:r>
            <a:r>
              <a:rPr lang="en-US" b="1" dirty="0" smtClean="0"/>
              <a:t> </a:t>
            </a:r>
            <a:r>
              <a:rPr lang="en-US" b="1" dirty="0"/>
              <a:t>indications </a:t>
            </a:r>
            <a:r>
              <a:rPr lang="en-US" dirty="0"/>
              <a:t>for surgery are: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Failure of </a:t>
            </a:r>
            <a:r>
              <a:rPr lang="en-US" dirty="0"/>
              <a:t>medical therapy, with acute or </a:t>
            </a:r>
            <a:r>
              <a:rPr lang="en-US" dirty="0" smtClean="0"/>
              <a:t>chronic symptoms </a:t>
            </a:r>
            <a:r>
              <a:rPr lang="en-US" dirty="0"/>
              <a:t>producing ill-health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/>
              <a:t>Complications (</a:t>
            </a:r>
            <a:r>
              <a:rPr lang="fr-FR" dirty="0"/>
              <a:t>e.g. toxic dilatation, obstruction</a:t>
            </a:r>
            <a:r>
              <a:rPr lang="fr-FR" dirty="0" smtClean="0"/>
              <a:t>, </a:t>
            </a:r>
            <a:r>
              <a:rPr lang="en-US" dirty="0" smtClean="0"/>
              <a:t>perforation</a:t>
            </a:r>
            <a:r>
              <a:rPr lang="en-US" dirty="0"/>
              <a:t>, abscesses, enterocutaneous fistula)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Growth failure in </a:t>
            </a:r>
            <a:r>
              <a:rPr lang="en-US" dirty="0"/>
              <a:t>children despite medical </a:t>
            </a:r>
            <a:r>
              <a:rPr lang="en-US" dirty="0" smtClean="0"/>
              <a:t>treatment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8336"/>
            <a:ext cx="9144000" cy="900384"/>
          </a:xfrm>
        </p:spPr>
        <p:txBody>
          <a:bodyPr>
            <a:normAutofit fontScale="90000"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b="1"/>
              <a:t>Surgical management of Crohn’s </a:t>
            </a:r>
            <a:r>
              <a:rPr b="1" smtClean="0"/>
              <a:t>disease</a:t>
            </a:r>
            <a:endParaRPr lang="ar-JO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 eaLnBrk="1" hangingPunct="1">
              <a:buFont typeface="Wingdings 2" pitchFamily="18" charset="2"/>
              <a:buNone/>
            </a:pPr>
            <a:r>
              <a:rPr lang="en-US" sz="4800" smtClean="0">
                <a:cs typeface="Times New Roman" pitchFamily="18" charset="0"/>
              </a:rPr>
              <a:t>Ulcerative Colitis</a:t>
            </a:r>
            <a:endParaRPr lang="ar-JO" sz="4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1125538"/>
            <a:ext cx="8928100" cy="5616575"/>
          </a:xfrm>
        </p:spPr>
        <p:txBody>
          <a:bodyPr>
            <a:normAutofit fontScale="85000" lnSpcReduction="2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All </a:t>
            </a:r>
            <a:r>
              <a:rPr lang="en-US" dirty="0"/>
              <a:t>patients with UC should be treated with </a:t>
            </a:r>
            <a:r>
              <a:rPr lang="en-US" dirty="0" smtClean="0"/>
              <a:t>an aminosalicylate</a:t>
            </a:r>
            <a:r>
              <a:rPr lang="en-US" dirty="0"/>
              <a:t>. The active moiety of these drugs </a:t>
            </a:r>
            <a:r>
              <a:rPr lang="en-US" dirty="0" smtClean="0"/>
              <a:t>is 5-aminosalicylic </a:t>
            </a:r>
            <a:r>
              <a:rPr lang="en-US" dirty="0"/>
              <a:t>acid (</a:t>
            </a:r>
            <a:r>
              <a:rPr lang="en-US" dirty="0" smtClean="0"/>
              <a:t>5-ASA) which </a:t>
            </a:r>
            <a:r>
              <a:rPr lang="en-US" dirty="0"/>
              <a:t>is absorbed in </a:t>
            </a:r>
            <a:r>
              <a:rPr lang="en-US" dirty="0" smtClean="0"/>
              <a:t>the small intestine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design of </a:t>
            </a:r>
            <a:r>
              <a:rPr lang="en-US" dirty="0"/>
              <a:t>the various aminosalicylate preparations is </a:t>
            </a:r>
            <a:r>
              <a:rPr lang="en-US" dirty="0" smtClean="0"/>
              <a:t>based on </a:t>
            </a:r>
            <a:r>
              <a:rPr lang="en-US" dirty="0"/>
              <a:t>the binding of 5-ASA by an azo bond to </a:t>
            </a:r>
            <a:r>
              <a:rPr lang="en-US" dirty="0" smtClean="0"/>
              <a:t>sulfapyridine</a:t>
            </a:r>
            <a:r>
              <a:rPr lang="en-US" dirty="0"/>
              <a:t>(sulfasalazine), 4-aminobenzoyl-</a:t>
            </a:r>
            <a:r>
              <a:rPr lang="el-GR" dirty="0"/>
              <a:t>β-</a:t>
            </a:r>
            <a:r>
              <a:rPr lang="en-US" dirty="0"/>
              <a:t>alanine (balsalazide) </a:t>
            </a:r>
            <a:r>
              <a:rPr lang="en-US" dirty="0" smtClean="0"/>
              <a:t>or to </a:t>
            </a:r>
            <a:r>
              <a:rPr lang="en-US" dirty="0"/>
              <a:t>5-ASA itself (</a:t>
            </a:r>
            <a:r>
              <a:rPr lang="en-US" dirty="0" smtClean="0"/>
              <a:t>olsalazine)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</a:t>
            </a:r>
            <a:r>
              <a:rPr lang="en-US" dirty="0"/>
              <a:t>azo bonds are broken down by colonic bacteria </a:t>
            </a:r>
            <a:r>
              <a:rPr lang="en-US" dirty="0" smtClean="0"/>
              <a:t>to release </a:t>
            </a:r>
            <a:r>
              <a:rPr lang="en-US" dirty="0"/>
              <a:t>5-ASA within the colon. The pH-dependent forms </a:t>
            </a:r>
            <a:r>
              <a:rPr lang="en-US" dirty="0" smtClean="0"/>
              <a:t>are designed </a:t>
            </a:r>
            <a:r>
              <a:rPr lang="en-US" dirty="0"/>
              <a:t>to release 5-ASA in the terminal </a:t>
            </a:r>
            <a:r>
              <a:rPr lang="en-US" dirty="0" smtClean="0"/>
              <a:t>ileum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Luminal pH profiles </a:t>
            </a:r>
            <a:r>
              <a:rPr lang="en-US" dirty="0"/>
              <a:t>in patients with inflammatory bowel disease </a:t>
            </a:r>
            <a:r>
              <a:rPr lang="en-US" dirty="0" smtClean="0"/>
              <a:t>are abnormal </a:t>
            </a:r>
            <a:r>
              <a:rPr lang="en-US" dirty="0"/>
              <a:t>and in some patients capsules of 5-ASA </a:t>
            </a:r>
            <a:r>
              <a:rPr lang="en-US" dirty="0" smtClean="0"/>
              <a:t>coated with </a:t>
            </a:r>
            <a:r>
              <a:rPr lang="en-US" dirty="0"/>
              <a:t>pH-sensitive polymer may pass through into the </a:t>
            </a:r>
            <a:r>
              <a:rPr lang="en-US" dirty="0" smtClean="0"/>
              <a:t>feces intact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</a:t>
            </a:r>
            <a:r>
              <a:rPr lang="en-US" dirty="0"/>
              <a:t>mode of action of 5-ASA </a:t>
            </a:r>
            <a:r>
              <a:rPr lang="en-US" dirty="0" smtClean="0"/>
              <a:t>in inflammatory </a:t>
            </a:r>
            <a:r>
              <a:rPr lang="en-US" dirty="0"/>
              <a:t>bowel disease is unknown, but the </a:t>
            </a:r>
            <a:r>
              <a:rPr lang="en-US" dirty="0" smtClean="0"/>
              <a:t>aminosalicylates have </a:t>
            </a:r>
            <a:r>
              <a:rPr lang="en-US" dirty="0"/>
              <a:t>been shown to be effective in inducing </a:t>
            </a:r>
            <a:r>
              <a:rPr lang="en-US" dirty="0" smtClean="0"/>
              <a:t>remission in </a:t>
            </a:r>
            <a:r>
              <a:rPr lang="en-US" dirty="0"/>
              <a:t>mild to moderately active disease and maintaining </a:t>
            </a:r>
            <a:r>
              <a:rPr lang="en-US" dirty="0" smtClean="0"/>
              <a:t>remission in </a:t>
            </a:r>
            <a:r>
              <a:rPr lang="en-US" dirty="0"/>
              <a:t>all forms of </a:t>
            </a:r>
            <a:r>
              <a:rPr lang="en-US" dirty="0" smtClean="0"/>
              <a:t>disease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Sulfasalazine </a:t>
            </a:r>
            <a:r>
              <a:rPr lang="en-US" dirty="0"/>
              <a:t>is being used </a:t>
            </a:r>
            <a:r>
              <a:rPr lang="en-US" dirty="0" smtClean="0"/>
              <a:t>less frequently </a:t>
            </a:r>
            <a:r>
              <a:rPr lang="en-US" dirty="0"/>
              <a:t>because of its wider side-effect profile from </a:t>
            </a:r>
            <a:r>
              <a:rPr lang="en-US" dirty="0" smtClean="0"/>
              <a:t>the sulphonamide </a:t>
            </a:r>
            <a:r>
              <a:rPr lang="en-US" dirty="0"/>
              <a:t>component.</a:t>
            </a:r>
            <a:endParaRPr lang="ar-JO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b="1" smtClean="0"/>
              <a:t>Management</a:t>
            </a:r>
            <a:endParaRPr lang="ar-JO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985</TotalTime>
  <Words>998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Constantia</vt:lpstr>
      <vt:lpstr>Times New Roman</vt:lpstr>
      <vt:lpstr>Wingdings 2</vt:lpstr>
      <vt:lpstr>Calibri</vt:lpstr>
      <vt:lpstr>Paper</vt:lpstr>
      <vt:lpstr>Inflammatory Bowel Disease</vt:lpstr>
      <vt:lpstr>PowerPoint Presentation</vt:lpstr>
      <vt:lpstr>Management</vt:lpstr>
      <vt:lpstr>Induction of Remission</vt:lpstr>
      <vt:lpstr>Maintenance of Remission</vt:lpstr>
      <vt:lpstr>Biological agents</vt:lpstr>
      <vt:lpstr>Surgical management of Crohn’s disease</vt:lpstr>
      <vt:lpstr>PowerPoint Presentation</vt:lpstr>
      <vt:lpstr>Management</vt:lpstr>
      <vt:lpstr>PowerPoint Presentation</vt:lpstr>
      <vt:lpstr>PowerPoint Presentation</vt:lpstr>
      <vt:lpstr>Indications for surgery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Liver Disease</dc:title>
  <dc:creator>dd</dc:creator>
  <cp:lastModifiedBy>lenovo e550</cp:lastModifiedBy>
  <cp:revision>105</cp:revision>
  <dcterms:created xsi:type="dcterms:W3CDTF">2013-01-05T10:42:11Z</dcterms:created>
  <dcterms:modified xsi:type="dcterms:W3CDTF">2021-02-11T22:05:22Z</dcterms:modified>
</cp:coreProperties>
</file>