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258" r:id="rId2"/>
    <p:sldId id="256" r:id="rId3"/>
    <p:sldId id="259" r:id="rId4"/>
    <p:sldId id="260" r:id="rId5"/>
    <p:sldId id="261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89" r:id="rId16"/>
    <p:sldId id="298" r:id="rId17"/>
    <p:sldId id="299" r:id="rId18"/>
    <p:sldId id="300" r:id="rId19"/>
    <p:sldId id="301" r:id="rId20"/>
    <p:sldId id="302" r:id="rId21"/>
    <p:sldId id="275" r:id="rId22"/>
    <p:sldId id="276" r:id="rId23"/>
    <p:sldId id="288" r:id="rId24"/>
    <p:sldId id="277" r:id="rId25"/>
    <p:sldId id="278" r:id="rId26"/>
    <p:sldId id="282" r:id="rId27"/>
    <p:sldId id="279" r:id="rId28"/>
    <p:sldId id="290" r:id="rId29"/>
    <p:sldId id="280" r:id="rId30"/>
    <p:sldId id="291" r:id="rId31"/>
    <p:sldId id="295" r:id="rId32"/>
    <p:sldId id="297" r:id="rId33"/>
    <p:sldId id="292" r:id="rId34"/>
    <p:sldId id="293" r:id="rId35"/>
    <p:sldId id="294" r:id="rId36"/>
    <p:sldId id="281" r:id="rId37"/>
    <p:sldId id="283" r:id="rId38"/>
    <p:sldId id="284" r:id="rId39"/>
    <p:sldId id="285" r:id="rId40"/>
    <p:sldId id="286" r:id="rId41"/>
    <p:sldId id="287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01/11/1440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Eye Trauma</a:t>
            </a:r>
            <a:endParaRPr lang="en-US" sz="7200" b="1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312885" cy="35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786050" y="528638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Subconjunctival</a:t>
            </a:r>
            <a:r>
              <a:rPr lang="en-US" dirty="0" smtClean="0"/>
              <a:t> hemorrhage 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If a </a:t>
            </a:r>
            <a:r>
              <a:rPr lang="en-US" b="1" i="1" u="sng" dirty="0" smtClean="0">
                <a:solidFill>
                  <a:srgbClr val="C00000"/>
                </a:solidFill>
                <a:cs typeface="Majalla UI"/>
              </a:rPr>
              <a:t>chemical injury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has occurred, the conjunctiva may appear  </a:t>
            </a:r>
            <a:r>
              <a:rPr lang="en-US" b="1" i="1" u="sng" dirty="0" smtClean="0">
                <a:solidFill>
                  <a:srgbClr val="C00000"/>
                </a:solidFill>
                <a:cs typeface="Majalla UI"/>
              </a:rPr>
              <a:t>white and </a:t>
            </a:r>
            <a:r>
              <a:rPr lang="en-US" b="1" i="1" u="sng" dirty="0" err="1" smtClean="0">
                <a:solidFill>
                  <a:srgbClr val="C00000"/>
                </a:solidFill>
                <a:cs typeface="Majalla UI"/>
              </a:rPr>
              <a:t>ischaemic</a:t>
            </a:r>
            <a:r>
              <a:rPr lang="en-US" b="1" i="1" u="sng" dirty="0" smtClean="0">
                <a:solidFill>
                  <a:srgbClr val="C00000"/>
                </a:solidFill>
                <a:cs typeface="Majalla UI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. If such changes are extensive, involving the greater part of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limbal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 circumference, corneal healing will be grossly impaired because of damage to the epithelial stem cells of the cornea, which are located at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limbus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. 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cs typeface="Majalla UI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There will be additional complications such as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uveitis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, secondary glaucoma and cataract</a:t>
            </a:r>
            <a:r>
              <a:rPr lang="en-US" dirty="0" smtClean="0">
                <a:solidFill>
                  <a:srgbClr val="FF0000"/>
                </a:solidFill>
                <a:cs typeface="Majalla UI"/>
              </a:rPr>
              <a:t>.</a:t>
            </a:r>
            <a:endParaRPr lang="ar-JO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p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8400017" cy="414340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2- The Cornea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cs typeface="Majalla UI"/>
              </a:rPr>
              <a:t>This is examined for loss of the epithelial layer (abrasion), for lacerations and for foreign bodies .</a:t>
            </a:r>
          </a:p>
          <a:p>
            <a:endParaRPr lang="en-US" sz="1800" dirty="0" smtClean="0">
              <a:cs typeface="Majalla UI"/>
            </a:endParaRPr>
          </a:p>
          <a:p>
            <a:r>
              <a:rPr lang="en-US" sz="1800" dirty="0" smtClean="0">
                <a:cs typeface="Majalla UI"/>
              </a:rPr>
              <a:t>The instillation of </a:t>
            </a:r>
            <a:r>
              <a:rPr lang="en-US" sz="1800" dirty="0" err="1" smtClean="0">
                <a:solidFill>
                  <a:srgbClr val="FF0000"/>
                </a:solidFill>
                <a:cs typeface="Majalla UI"/>
              </a:rPr>
              <a:t>fluorescein</a:t>
            </a:r>
            <a:r>
              <a:rPr lang="en-US" sz="1800" dirty="0" smtClean="0">
                <a:cs typeface="Majalla UI"/>
              </a:rPr>
              <a:t> will identify the </a:t>
            </a:r>
            <a:r>
              <a:rPr lang="en-US" sz="1800" dirty="0" err="1" smtClean="0">
                <a:cs typeface="Majalla UI"/>
              </a:rPr>
              <a:t>extentof</a:t>
            </a:r>
            <a:r>
              <a:rPr lang="en-US" sz="1800" dirty="0" smtClean="0">
                <a:cs typeface="Majalla UI"/>
              </a:rPr>
              <a:t> an 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abrasion</a:t>
            </a:r>
            <a:r>
              <a:rPr lang="en-US" sz="1800" dirty="0" smtClean="0">
                <a:cs typeface="Majalla UI"/>
              </a:rPr>
              <a:t> and use of 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concentrated </a:t>
            </a:r>
            <a:r>
              <a:rPr lang="en-US" sz="1800" dirty="0" err="1" smtClean="0">
                <a:solidFill>
                  <a:srgbClr val="FF0000"/>
                </a:solidFill>
                <a:cs typeface="Majalla UI"/>
              </a:rPr>
              <a:t>fluorescein</a:t>
            </a:r>
            <a:r>
              <a:rPr lang="en-US" sz="1800" dirty="0" smtClean="0">
                <a:cs typeface="Majalla UI"/>
              </a:rPr>
              <a:t>, will identify a 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leak of aqueous through a penetrating wound </a:t>
            </a:r>
            <a:r>
              <a:rPr lang="en-US" sz="1800" dirty="0" smtClean="0">
                <a:cs typeface="Majalla UI"/>
              </a:rPr>
              <a:t>. </a:t>
            </a:r>
          </a:p>
          <a:p>
            <a:pPr>
              <a:buNone/>
            </a:pPr>
            <a:endParaRPr lang="en-US" sz="1800" dirty="0" smtClean="0">
              <a:cs typeface="Majalla UI"/>
            </a:endParaRPr>
          </a:p>
          <a:p>
            <a:r>
              <a:rPr lang="en-US" sz="1800" dirty="0" smtClean="0">
                <a:cs typeface="Majalla UI"/>
              </a:rPr>
              <a:t>Electromagnetic radiation may injure the conjunctiva and the cornea.</a:t>
            </a:r>
          </a:p>
          <a:p>
            <a:endParaRPr lang="en-US" sz="1800" dirty="0" smtClean="0">
              <a:cs typeface="Majalla UI"/>
            </a:endParaRPr>
          </a:p>
          <a:p>
            <a:r>
              <a:rPr lang="en-US" sz="1800" dirty="0" smtClean="0">
                <a:cs typeface="Majalla UI"/>
              </a:rPr>
              <a:t>Unprotected exposure to 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ultraviolet radiation from an arc lamp </a:t>
            </a:r>
            <a:r>
              <a:rPr lang="en-US" sz="1800" dirty="0" smtClean="0">
                <a:cs typeface="Majalla UI"/>
              </a:rPr>
              <a:t>( </a:t>
            </a:r>
            <a:r>
              <a:rPr lang="en-US" sz="1800" i="1" dirty="0" smtClean="0">
                <a:cs typeface="Majalla UI"/>
              </a:rPr>
              <a:t>arc eye ) or </a:t>
            </a:r>
            <a:r>
              <a:rPr lang="en-US" sz="1800" dirty="0" smtClean="0">
                <a:cs typeface="Majalla UI"/>
              </a:rPr>
              <a:t>sunlamp, or reflected from snow, is the commonest cause of this severely painful condition. Typically, severe ocular pain onsets acutely, 6 hours after exposure to the radiation, and 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the cornea shows diffuse epithelial </a:t>
            </a:r>
            <a:r>
              <a:rPr lang="en-US" sz="1800" dirty="0" err="1" smtClean="0">
                <a:solidFill>
                  <a:srgbClr val="FF0000"/>
                </a:solidFill>
                <a:cs typeface="Majalla UI"/>
              </a:rPr>
              <a:t>oedema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 and </a:t>
            </a:r>
            <a:r>
              <a:rPr lang="en-US" sz="1800" dirty="0" err="1" smtClean="0">
                <a:solidFill>
                  <a:srgbClr val="FF0000"/>
                </a:solidFill>
                <a:cs typeface="Majalla UI"/>
              </a:rPr>
              <a:t>punctate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 erosions. </a:t>
            </a:r>
            <a:r>
              <a:rPr lang="en-US" sz="1800" dirty="0" smtClean="0">
                <a:cs typeface="Majalla UI"/>
              </a:rPr>
              <a:t>These resolve within 24 – 48 hours.</a:t>
            </a:r>
            <a:endParaRPr lang="ar-JO" sz="1800" dirty="0" smtClean="0"/>
          </a:p>
          <a:p>
            <a:pPr>
              <a:buFont typeface="Wingdings 2" pitchFamily="18" charset="2"/>
              <a:buNone/>
            </a:pPr>
            <a:endParaRPr lang="en-US" dirty="0" smtClean="0">
              <a:cs typeface="Majalla UI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h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7775640" cy="42610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Treatment</a:t>
            </a:r>
          </a:p>
          <a:p>
            <a:r>
              <a:rPr lang="en-US" b="1" dirty="0" smtClean="0">
                <a:cs typeface="Majalla UI"/>
              </a:rPr>
              <a:t>Corneal abrasions =</a:t>
            </a:r>
            <a:r>
              <a:rPr lang="en-US" dirty="0" smtClean="0">
                <a:solidFill>
                  <a:srgbClr val="FF0000"/>
                </a:solidFill>
                <a:cs typeface="Majalla UI"/>
              </a:rPr>
              <a:t>antibiotic  ointment</a:t>
            </a:r>
            <a:r>
              <a:rPr lang="en-US" dirty="0" smtClean="0">
                <a:cs typeface="Majalla UI"/>
              </a:rPr>
              <a:t>, with or without an </a:t>
            </a:r>
            <a:r>
              <a:rPr lang="en-US" dirty="0" smtClean="0">
                <a:solidFill>
                  <a:srgbClr val="FF0000"/>
                </a:solidFill>
                <a:cs typeface="Majalla UI"/>
              </a:rPr>
              <a:t>eye pad </a:t>
            </a:r>
            <a:r>
              <a:rPr lang="en-US" dirty="0" smtClean="0">
                <a:cs typeface="Majalla UI"/>
              </a:rPr>
              <a:t>,  </a:t>
            </a:r>
            <a:r>
              <a:rPr lang="en-US" dirty="0" err="1" smtClean="0">
                <a:solidFill>
                  <a:srgbClr val="FF0000"/>
                </a:solidFill>
                <a:cs typeface="Majalla UI"/>
              </a:rPr>
              <a:t>cyclopentolate</a:t>
            </a:r>
            <a:r>
              <a:rPr lang="en-US" dirty="0" smtClean="0">
                <a:solidFill>
                  <a:srgbClr val="FF0000"/>
                </a:solidFill>
                <a:cs typeface="Majalla UI"/>
              </a:rPr>
              <a:t> 1%</a:t>
            </a:r>
            <a:r>
              <a:rPr lang="en-US" dirty="0" smtClean="0">
                <a:cs typeface="Majalla UI"/>
              </a:rPr>
              <a:t> (Prophylaxis against further recurrent corneal erosions is attempted, using a lubricating ointment at night for several weeks after an initial attack, but more permanent results are achieved by inducing a </a:t>
            </a:r>
            <a:r>
              <a:rPr lang="en-US" dirty="0" err="1" smtClean="0">
                <a:cs typeface="Majalla UI"/>
              </a:rPr>
              <a:t>subepithelial</a:t>
            </a:r>
            <a:r>
              <a:rPr lang="en-US" dirty="0" smtClean="0">
                <a:cs typeface="Majalla UI"/>
              </a:rPr>
              <a:t> scar at) </a:t>
            </a:r>
          </a:p>
          <a:p>
            <a:r>
              <a:rPr lang="en-US" dirty="0" smtClean="0">
                <a:solidFill>
                  <a:srgbClr val="FF0000"/>
                </a:solidFill>
                <a:cs typeface="Majalla UI"/>
              </a:rPr>
              <a:t>UV injury to the cornea responds quickly to topical steroids.</a:t>
            </a:r>
          </a:p>
          <a:p>
            <a:r>
              <a:rPr lang="en-US" dirty="0" smtClean="0">
                <a:cs typeface="Majalla UI"/>
              </a:rPr>
              <a:t>Corneal foreign bodies should be removed with a needle under topical </a:t>
            </a:r>
            <a:r>
              <a:rPr lang="en-US" dirty="0" err="1" smtClean="0">
                <a:cs typeface="Majalla UI"/>
              </a:rPr>
              <a:t>anaesthesia</a:t>
            </a:r>
            <a:r>
              <a:rPr lang="en-US" b="1" i="1" u="sng" dirty="0" smtClean="0">
                <a:solidFill>
                  <a:srgbClr val="C00000"/>
                </a:solidFill>
              </a:rPr>
              <a:t> 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US" b="1" dirty="0" smtClean="0"/>
              <a:t>-  Corneal laceration </a:t>
            </a:r>
            <a:r>
              <a:rPr lang="en-US" dirty="0" smtClean="0"/>
              <a:t>.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 smtClean="0"/>
              <a:t>There is interruption of the cornea. The anterior chamber usually is shadow.  Iris may be incarcerated into the wound. 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en-US" dirty="0" smtClean="0"/>
              <a:t>          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b="1" dirty="0" smtClean="0"/>
              <a:t>-  Corneal-</a:t>
            </a:r>
            <a:r>
              <a:rPr lang="en-US" b="1" dirty="0" err="1" smtClean="0"/>
              <a:t>scleral</a:t>
            </a:r>
            <a:r>
              <a:rPr lang="en-US" b="1" dirty="0" smtClean="0"/>
              <a:t> laceration </a:t>
            </a:r>
            <a:r>
              <a:rPr lang="en-US" dirty="0" smtClean="0"/>
              <a:t>.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 smtClean="0"/>
              <a:t>wound extended into sclera, and may extend </a:t>
            </a:r>
            <a:r>
              <a:rPr lang="en-US" dirty="0" err="1" smtClean="0"/>
              <a:t>posteriorly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452422" cy="491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26Open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7150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14348" y="5143512"/>
            <a:ext cx="7010400" cy="1401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ar-SA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ajalla UI"/>
              </a:rPr>
              <a:t>Corneal laceration and traumatic cataract from a thrown beer bottle</a:t>
            </a:r>
            <a:r>
              <a:rPr kumimoji="0" lang="ar-S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 </a:t>
            </a:r>
            <a:br>
              <a:rPr kumimoji="0" lang="ar-S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ar-S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26Open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06461"/>
            <a:ext cx="6868166" cy="487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3"/>
              </a:buClr>
              <a:defRPr/>
            </a:pPr>
            <a:r>
              <a:rPr lang="en-US" dirty="0" smtClean="0"/>
              <a:t>When suspect an open globe, one shall protect the eye from further injury by covering the eye with a shield or any device that can protect the eye</a:t>
            </a:r>
          </a:p>
          <a:p>
            <a:pPr>
              <a:buClr>
                <a:schemeClr val="accent3"/>
              </a:buClr>
              <a:defRPr/>
            </a:pPr>
            <a:endParaRPr lang="en-US" dirty="0" smtClean="0"/>
          </a:p>
          <a:p>
            <a:pPr>
              <a:buClr>
                <a:schemeClr val="accent3"/>
              </a:buClr>
              <a:defRPr/>
            </a:pPr>
            <a:r>
              <a:rPr lang="en-US" dirty="0" smtClean="0"/>
              <a:t>Do not instill any medication to the eye.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 smtClean="0"/>
              <a:t>Define the type of injury.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3- Anterior chamber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b="1" i="1" dirty="0" smtClean="0">
                <a:solidFill>
                  <a:srgbClr val="C00000"/>
                </a:solidFill>
                <a:cs typeface="Majalla UI"/>
              </a:rPr>
              <a:t>Blunt trauma </a:t>
            </a:r>
            <a:r>
              <a:rPr lang="en-US" sz="1800" dirty="0" smtClean="0">
                <a:cs typeface="Majalla UI"/>
              </a:rPr>
              <a:t>may cause </a:t>
            </a:r>
            <a:r>
              <a:rPr lang="en-US" sz="1800" dirty="0" err="1" smtClean="0">
                <a:cs typeface="Majalla UI"/>
              </a:rPr>
              <a:t>haemorrhage</a:t>
            </a:r>
            <a:r>
              <a:rPr lang="en-US" sz="1800" dirty="0" smtClean="0">
                <a:cs typeface="Majalla UI"/>
              </a:rPr>
              <a:t> into the anterior chamber, where it collects with a fluid level, visible </a:t>
            </a:r>
            <a:r>
              <a:rPr lang="en-US" sz="1800" dirty="0" smtClean="0">
                <a:solidFill>
                  <a:srgbClr val="C00000"/>
                </a:solidFill>
                <a:cs typeface="Majalla UI"/>
              </a:rPr>
              <a:t>as </a:t>
            </a:r>
            <a:r>
              <a:rPr lang="en-US" sz="1800" b="1" u="sng" dirty="0" smtClean="0">
                <a:solidFill>
                  <a:srgbClr val="C00000"/>
                </a:solidFill>
                <a:cs typeface="Majalla UI"/>
              </a:rPr>
              <a:t>a </a:t>
            </a:r>
            <a:r>
              <a:rPr lang="en-US" sz="1800" b="1" i="1" u="sng" dirty="0" err="1" smtClean="0">
                <a:solidFill>
                  <a:srgbClr val="C00000"/>
                </a:solidFill>
                <a:cs typeface="Majalla UI"/>
              </a:rPr>
              <a:t>hyphaema</a:t>
            </a:r>
            <a:r>
              <a:rPr lang="en-US" sz="1800" b="1" i="1" u="sng" dirty="0" smtClean="0">
                <a:solidFill>
                  <a:srgbClr val="C00000"/>
                </a:solidFill>
                <a:cs typeface="Majalla UI"/>
              </a:rPr>
              <a:t> </a:t>
            </a:r>
            <a:r>
              <a:rPr lang="en-US" sz="1800" i="1" dirty="0" smtClean="0">
                <a:cs typeface="Majalla UI"/>
              </a:rPr>
              <a:t>. This is caused by rupture of the </a:t>
            </a:r>
            <a:r>
              <a:rPr lang="en-US" sz="1800" dirty="0" smtClean="0">
                <a:cs typeface="Majalla UI"/>
              </a:rPr>
              <a:t>root of the iris blood vessels, or the iris may be torn away from its insertion into the </a:t>
            </a:r>
            <a:r>
              <a:rPr lang="en-US" sz="1800" dirty="0" err="1" smtClean="0">
                <a:cs typeface="Majalla UI"/>
              </a:rPr>
              <a:t>ciliary</a:t>
            </a:r>
            <a:r>
              <a:rPr lang="en-US" sz="1800" dirty="0" smtClean="0">
                <a:cs typeface="Majalla UI"/>
              </a:rPr>
              <a:t> body ( </a:t>
            </a:r>
            <a:r>
              <a:rPr lang="en-US" sz="1800" i="1" dirty="0" smtClean="0">
                <a:cs typeface="Majalla UI"/>
              </a:rPr>
              <a:t>iris dialysis ) to produce a D - shaped pupil. </a:t>
            </a:r>
          </a:p>
          <a:p>
            <a:r>
              <a:rPr lang="en-US" sz="1800" i="1" dirty="0" err="1" smtClean="0">
                <a:cs typeface="Majalla UI"/>
              </a:rPr>
              <a:t>Hyphaema</a:t>
            </a:r>
            <a:r>
              <a:rPr lang="en-US" sz="1800" i="1" dirty="0" smtClean="0">
                <a:cs typeface="Majalla UI"/>
              </a:rPr>
              <a:t> may also </a:t>
            </a:r>
            <a:r>
              <a:rPr lang="en-US" sz="1800" dirty="0" smtClean="0">
                <a:cs typeface="Majalla UI"/>
              </a:rPr>
              <a:t>be seen with a penetrating eye injury and the shape of the pupil may be distorted if the peripheral iris has plugged a penetrating corneal wound . </a:t>
            </a:r>
          </a:p>
          <a:p>
            <a:r>
              <a:rPr lang="en-US" sz="1800" dirty="0" smtClean="0">
                <a:cs typeface="Majalla UI"/>
              </a:rPr>
              <a:t>The pupil may also show a fixed dilatation as a result of blunt trauma( </a:t>
            </a:r>
            <a:r>
              <a:rPr lang="en-US" sz="1800" b="1" i="1" dirty="0" smtClean="0">
                <a:solidFill>
                  <a:srgbClr val="C00000"/>
                </a:solidFill>
                <a:cs typeface="Majalla UI"/>
              </a:rPr>
              <a:t>traumatic </a:t>
            </a:r>
            <a:r>
              <a:rPr lang="en-US" sz="1800" b="1" i="1" dirty="0" err="1" smtClean="0">
                <a:solidFill>
                  <a:srgbClr val="C00000"/>
                </a:solidFill>
                <a:cs typeface="Majalla UI"/>
              </a:rPr>
              <a:t>mydriasis</a:t>
            </a:r>
            <a:r>
              <a:rPr lang="en-US" sz="1800" i="1" dirty="0" smtClean="0">
                <a:cs typeface="Majalla UI"/>
              </a:rPr>
              <a:t> ).</a:t>
            </a:r>
            <a:endParaRPr lang="ar-JO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jk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7796" y="1500174"/>
            <a:ext cx="8591922" cy="442915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to treat “</a:t>
            </a:r>
            <a:r>
              <a:rPr lang="en-US" dirty="0" err="1" smtClean="0"/>
              <a:t>Hyphaema</a:t>
            </a:r>
            <a:r>
              <a:rPr lang="en-US" dirty="0" smtClean="0"/>
              <a:t>”?</a:t>
            </a:r>
          </a:p>
          <a:p>
            <a:r>
              <a:rPr lang="en-US" sz="2800" dirty="0" smtClean="0">
                <a:cs typeface="Majalla UI"/>
              </a:rPr>
              <a:t>This usually settles with </a:t>
            </a:r>
            <a:r>
              <a:rPr lang="en-US" sz="2800" b="1" dirty="0" smtClean="0">
                <a:solidFill>
                  <a:srgbClr val="C00000"/>
                </a:solidFill>
                <a:cs typeface="Majalla UI"/>
              </a:rPr>
              <a:t>rest,</a:t>
            </a:r>
            <a:r>
              <a:rPr lang="en-US" sz="2800" dirty="0" smtClean="0">
                <a:cs typeface="Majalla UI"/>
              </a:rPr>
              <a:t> but a </a:t>
            </a:r>
            <a:r>
              <a:rPr lang="en-US" sz="2800" dirty="0" err="1" smtClean="0">
                <a:cs typeface="Majalla UI"/>
              </a:rPr>
              <a:t>rebleed</a:t>
            </a:r>
            <a:r>
              <a:rPr lang="en-US" sz="2800" dirty="0" smtClean="0">
                <a:cs typeface="Majalla UI"/>
              </a:rPr>
              <a:t> may occur in the first 5 – 6 days after injury.</a:t>
            </a:r>
          </a:p>
          <a:p>
            <a:r>
              <a:rPr lang="en-US" sz="2800" dirty="0" smtClean="0">
                <a:cs typeface="Majalla UI"/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  <a:cs typeface="Majalla UI"/>
              </a:rPr>
              <a:t>Steroid eye drops </a:t>
            </a:r>
            <a:r>
              <a:rPr lang="en-US" sz="2800" dirty="0" smtClean="0">
                <a:cs typeface="Majalla UI"/>
              </a:rPr>
              <a:t>are given for a short time, together with </a:t>
            </a:r>
            <a:r>
              <a:rPr lang="en-US" sz="2800" b="1" i="1" u="sng" dirty="0" smtClean="0">
                <a:solidFill>
                  <a:srgbClr val="C00000"/>
                </a:solidFill>
                <a:cs typeface="Majalla UI"/>
              </a:rPr>
              <a:t>dilation of the pupil</a:t>
            </a:r>
            <a:r>
              <a:rPr lang="en-US" sz="2800" dirty="0" smtClean="0">
                <a:cs typeface="Majalla UI"/>
              </a:rPr>
              <a:t>. Steroids reduce the risk of </a:t>
            </a:r>
            <a:r>
              <a:rPr lang="en-US" sz="2800" dirty="0" err="1" smtClean="0">
                <a:cs typeface="Majalla UI"/>
              </a:rPr>
              <a:t>rebleeds</a:t>
            </a:r>
            <a:r>
              <a:rPr lang="en-US" sz="2800" dirty="0" smtClean="0">
                <a:cs typeface="Majalla UI"/>
              </a:rPr>
              <a:t>. 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>
                <a:cs typeface="Majalla UI"/>
              </a:rPr>
              <a:t>    </a:t>
            </a:r>
            <a:r>
              <a:rPr lang="en-US" sz="2800" u="sng" dirty="0" smtClean="0">
                <a:cs typeface="Majalla UI"/>
              </a:rPr>
              <a:t>The commonest complication</a:t>
            </a:r>
            <a:r>
              <a:rPr lang="en-US" sz="2800" dirty="0" smtClean="0">
                <a:cs typeface="Majalla UI"/>
              </a:rPr>
              <a:t> is </a:t>
            </a:r>
            <a:r>
              <a:rPr lang="en-US" sz="2800" b="1" i="1" u="sng" dirty="0" smtClean="0">
                <a:solidFill>
                  <a:srgbClr val="C00000"/>
                </a:solidFill>
                <a:cs typeface="Majalla UI"/>
              </a:rPr>
              <a:t>a raised ocular pressure</a:t>
            </a:r>
            <a:r>
              <a:rPr lang="en-US" sz="2800" dirty="0" smtClean="0">
                <a:cs typeface="Majalla UI"/>
              </a:rPr>
              <a:t>, particularly if there is a </a:t>
            </a:r>
            <a:r>
              <a:rPr lang="en-US" sz="2800" dirty="0" err="1" smtClean="0">
                <a:cs typeface="Majalla UI"/>
              </a:rPr>
              <a:t>secondar</a:t>
            </a:r>
            <a:r>
              <a:rPr lang="en-US" sz="2800" dirty="0" smtClean="0">
                <a:cs typeface="Majalla UI"/>
              </a:rPr>
              <a:t> bleed, which tends to be more severe than the first. It is for this reason that rest is important. Raised pressure is due to the accumulation of empty, red cell ‘ ghosts ’ in the </a:t>
            </a:r>
            <a:r>
              <a:rPr lang="en-US" sz="2800" dirty="0" err="1" smtClean="0">
                <a:cs typeface="Majalla UI"/>
              </a:rPr>
              <a:t>trabecular</a:t>
            </a:r>
            <a:r>
              <a:rPr lang="en-US" sz="2800" dirty="0" smtClean="0">
                <a:cs typeface="Majalla UI"/>
              </a:rPr>
              <a:t> meshwork or to damage to the drainage angle itself (e.g. angle recession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4- The Lens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>
                <a:cs typeface="Majalla UI"/>
              </a:rPr>
              <a:t>Dislocation of the lens following blunt trauma may be suggested by a fluttering of the iris diaphragm on eye movement ( </a:t>
            </a:r>
            <a:r>
              <a:rPr lang="en-US" sz="1800" b="1" u="sng" dirty="0" err="1" smtClean="0">
                <a:solidFill>
                  <a:srgbClr val="C00000"/>
                </a:solidFill>
                <a:cs typeface="Majalla UI"/>
              </a:rPr>
              <a:t>iridodonesis</a:t>
            </a:r>
            <a:r>
              <a:rPr lang="en-US" sz="1800" i="1" dirty="0" smtClean="0">
                <a:cs typeface="Majalla UI"/>
              </a:rPr>
              <a:t> ). </a:t>
            </a:r>
          </a:p>
          <a:p>
            <a:endParaRPr lang="en-US" sz="1800" i="1" dirty="0" smtClean="0">
              <a:cs typeface="Majalla UI"/>
            </a:endParaRPr>
          </a:p>
          <a:p>
            <a:r>
              <a:rPr lang="en-US" sz="1800" i="1" dirty="0" smtClean="0">
                <a:cs typeface="Majalla UI"/>
              </a:rPr>
              <a:t>Lens clarity should be </a:t>
            </a:r>
            <a:r>
              <a:rPr lang="en-US" sz="1800" dirty="0" smtClean="0">
                <a:cs typeface="Majalla UI"/>
              </a:rPr>
              <a:t>assessed with the slit lamp and against the red reflex after pupil dilatation.</a:t>
            </a:r>
          </a:p>
          <a:p>
            <a:endParaRPr lang="en-US" sz="1800" dirty="0" smtClean="0">
              <a:cs typeface="Majalla UI"/>
            </a:endParaRPr>
          </a:p>
          <a:p>
            <a:r>
              <a:rPr lang="en-US" sz="1800" dirty="0" smtClean="0">
                <a:cs typeface="Majalla UI"/>
              </a:rPr>
              <a:t>Cataracts develop abruptly with direct penetrating trauma . </a:t>
            </a:r>
          </a:p>
          <a:p>
            <a:endParaRPr lang="en-US" sz="1800" dirty="0" smtClean="0">
              <a:cs typeface="Majalla UI"/>
            </a:endParaRPr>
          </a:p>
          <a:p>
            <a:r>
              <a:rPr lang="en-US" sz="1800" dirty="0" smtClean="0">
                <a:cs typeface="Majalla UI"/>
              </a:rPr>
              <a:t>Blunt trauma also causes a posterior </a:t>
            </a:r>
            <a:r>
              <a:rPr lang="en-US" sz="1800" dirty="0" err="1" smtClean="0">
                <a:cs typeface="Majalla UI"/>
              </a:rPr>
              <a:t>subcapsular</a:t>
            </a:r>
            <a:r>
              <a:rPr lang="en-US" sz="1800" dirty="0" smtClean="0">
                <a:cs typeface="Majalla UI"/>
              </a:rPr>
              <a:t> cataract within hours of injury , which may be transient.</a:t>
            </a:r>
            <a:endParaRPr lang="ar-JO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58860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857356" y="571501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Cataract following penetrating trauma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CC\Desktop\New folder (2)\hqdefaul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000956" cy="5250717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214678" y="592933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Iridodonesis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5- The </a:t>
            </a:r>
            <a:r>
              <a:rPr lang="en-US" sz="3600" b="1" dirty="0" err="1" smtClean="0">
                <a:solidFill>
                  <a:srgbClr val="7030A0"/>
                </a:solidFill>
              </a:rPr>
              <a:t>Fundus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cs typeface="Majalla UI"/>
              </a:rPr>
              <a:t>The </a:t>
            </a:r>
            <a:r>
              <a:rPr lang="en-US" sz="1800" dirty="0" err="1" smtClean="0">
                <a:cs typeface="Majalla UI"/>
              </a:rPr>
              <a:t>fundus</a:t>
            </a:r>
            <a:r>
              <a:rPr lang="en-US" sz="1800" dirty="0" smtClean="0">
                <a:cs typeface="Majalla UI"/>
              </a:rPr>
              <a:t> should be inspected with a direct ophthalmoscope after full </a:t>
            </a:r>
            <a:r>
              <a:rPr lang="en-US" sz="1800" dirty="0" err="1" smtClean="0">
                <a:cs typeface="Majalla UI"/>
              </a:rPr>
              <a:t>mydriasis</a:t>
            </a:r>
            <a:r>
              <a:rPr lang="en-US" sz="1800" dirty="0" smtClean="0">
                <a:cs typeface="Majalla UI"/>
              </a:rPr>
              <a:t>. If no systemic neurological complications accompany the injury and ocular penetration is not suspected, the pupil can be dilated. </a:t>
            </a:r>
          </a:p>
          <a:p>
            <a:endParaRPr lang="en-US" sz="1800" dirty="0" smtClean="0">
              <a:cs typeface="Majalla UI"/>
            </a:endParaRPr>
          </a:p>
          <a:p>
            <a:r>
              <a:rPr lang="en-US" sz="1800" dirty="0" smtClean="0">
                <a:cs typeface="Majalla UI"/>
              </a:rPr>
              <a:t>Areas of retinal </a:t>
            </a:r>
            <a:r>
              <a:rPr lang="en-US" sz="1800" dirty="0" err="1" smtClean="0">
                <a:cs typeface="Majalla UI"/>
              </a:rPr>
              <a:t>haemorrhage</a:t>
            </a:r>
            <a:r>
              <a:rPr lang="en-US" sz="1800" dirty="0" smtClean="0">
                <a:cs typeface="Majalla UI"/>
              </a:rPr>
              <a:t> may be seen and typical patches of white, retinal </a:t>
            </a:r>
            <a:r>
              <a:rPr lang="en-US" sz="1800" dirty="0" err="1" smtClean="0">
                <a:cs typeface="Majalla UI"/>
              </a:rPr>
              <a:t>oedema</a:t>
            </a:r>
            <a:r>
              <a:rPr lang="en-US" sz="1800" dirty="0" smtClean="0">
                <a:cs typeface="Majalla UI"/>
              </a:rPr>
              <a:t> ( </a:t>
            </a:r>
            <a:r>
              <a:rPr lang="en-US" sz="1800" b="1" i="1" dirty="0" err="1" smtClean="0">
                <a:solidFill>
                  <a:srgbClr val="C00000"/>
                </a:solidFill>
                <a:cs typeface="Majalla UI"/>
              </a:rPr>
              <a:t>commotio</a:t>
            </a:r>
            <a:r>
              <a:rPr lang="en-US" sz="1800" b="1" i="1" dirty="0" smtClean="0">
                <a:solidFill>
                  <a:srgbClr val="C00000"/>
                </a:solidFill>
                <a:cs typeface="Majalla UI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cs typeface="Majalla UI"/>
              </a:rPr>
              <a:t>retinae</a:t>
            </a:r>
            <a:r>
              <a:rPr lang="en-US" sz="1800" b="1" i="1" dirty="0" smtClean="0">
                <a:solidFill>
                  <a:srgbClr val="C00000"/>
                </a:solidFill>
                <a:cs typeface="Majalla UI"/>
              </a:rPr>
              <a:t> ). </a:t>
            </a:r>
          </a:p>
          <a:p>
            <a:pPr>
              <a:buNone/>
            </a:pPr>
            <a:endParaRPr lang="en-US" sz="1800" i="1" dirty="0" smtClean="0">
              <a:cs typeface="Majalla UI"/>
            </a:endParaRPr>
          </a:p>
          <a:p>
            <a:r>
              <a:rPr lang="en-US" sz="1800" i="1" dirty="0" smtClean="0">
                <a:cs typeface="Majalla UI"/>
              </a:rPr>
              <a:t>A retinal dialysis (a separation of the peripheral retina from </a:t>
            </a:r>
            <a:r>
              <a:rPr lang="en-US" sz="1800" dirty="0" smtClean="0">
                <a:cs typeface="Majalla UI"/>
              </a:rPr>
              <a:t>its junction with the pars </a:t>
            </a:r>
            <a:r>
              <a:rPr lang="en-US" sz="1800" dirty="0" err="1" smtClean="0">
                <a:cs typeface="Majalla UI"/>
              </a:rPr>
              <a:t>plana</a:t>
            </a:r>
            <a:r>
              <a:rPr lang="en-US" sz="1800" dirty="0" smtClean="0">
                <a:cs typeface="Majalla UI"/>
              </a:rPr>
              <a:t> of the </a:t>
            </a:r>
            <a:r>
              <a:rPr lang="en-US" sz="1800" dirty="0" err="1" smtClean="0">
                <a:cs typeface="Majalla UI"/>
              </a:rPr>
              <a:t>ciliary</a:t>
            </a:r>
            <a:r>
              <a:rPr lang="en-US" sz="1800" dirty="0" smtClean="0">
                <a:cs typeface="Majalla UI"/>
              </a:rPr>
              <a:t> body) and a macular hole may also result from blunt trauma. </a:t>
            </a:r>
          </a:p>
          <a:p>
            <a:endParaRPr lang="en-US" sz="1800" dirty="0" smtClean="0">
              <a:cs typeface="Majalla UI"/>
            </a:endParaRPr>
          </a:p>
          <a:p>
            <a:r>
              <a:rPr lang="en-US" sz="1800" dirty="0" smtClean="0">
                <a:cs typeface="Majalla UI"/>
              </a:rPr>
              <a:t>The choroid may also become torn, causing a </a:t>
            </a:r>
            <a:r>
              <a:rPr lang="en-US" sz="1800" dirty="0" err="1" smtClean="0">
                <a:cs typeface="Majalla UI"/>
              </a:rPr>
              <a:t>subretinal</a:t>
            </a:r>
            <a:r>
              <a:rPr lang="en-US" sz="1800" dirty="0" smtClean="0">
                <a:cs typeface="Majalla UI"/>
              </a:rPr>
              <a:t> </a:t>
            </a:r>
            <a:r>
              <a:rPr lang="en-US" sz="1800" dirty="0" err="1" smtClean="0">
                <a:cs typeface="Majalla UI"/>
              </a:rPr>
              <a:t>haemorrhage</a:t>
            </a:r>
            <a:r>
              <a:rPr lang="en-US" sz="1800" dirty="0" smtClean="0">
                <a:cs typeface="Majalla UI"/>
              </a:rPr>
              <a:t> which later leads to </a:t>
            </a:r>
            <a:r>
              <a:rPr lang="en-US" sz="1800" dirty="0" err="1" smtClean="0">
                <a:cs typeface="Majalla UI"/>
              </a:rPr>
              <a:t>subretinal</a:t>
            </a:r>
            <a:r>
              <a:rPr lang="en-US" sz="1800" dirty="0" smtClean="0">
                <a:cs typeface="Majalla UI"/>
              </a:rPr>
              <a:t> scarring.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CC\Desktop\New folder (2)\u10-03-97814557764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7580" y="642918"/>
            <a:ext cx="641110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Peripheral retinal changes can only be excluded with indirect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ophthalmoscopy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 or slit - lamp microscopy. </a:t>
            </a:r>
          </a:p>
          <a:p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cs typeface="Majalla UI"/>
            </a:endParaRP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If there is no red reflex and no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fundus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 details are visible, this suggests a </a:t>
            </a:r>
            <a:r>
              <a:rPr lang="en-US" sz="1800" b="1" i="1" u="sng" dirty="0" smtClean="0">
                <a:solidFill>
                  <a:srgbClr val="C00000"/>
                </a:solidFill>
                <a:cs typeface="Majalla UI"/>
              </a:rPr>
              <a:t>vitreous </a:t>
            </a:r>
            <a:r>
              <a:rPr lang="en-US" sz="1800" b="1" i="1" u="sng" dirty="0" err="1" smtClean="0">
                <a:solidFill>
                  <a:srgbClr val="C00000"/>
                </a:solidFill>
                <a:cs typeface="Majalla UI"/>
              </a:rPr>
              <a:t>haemorrhage</a:t>
            </a:r>
            <a:r>
              <a:rPr lang="en-US" sz="1800" b="1" i="1" u="sng" dirty="0" smtClean="0">
                <a:solidFill>
                  <a:srgbClr val="C00000"/>
                </a:solidFill>
                <a:cs typeface="Majalla UI"/>
              </a:rPr>
              <a:t>.</a:t>
            </a:r>
          </a:p>
          <a:p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cs typeface="Majalla UI"/>
            </a:endParaRP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</a:rPr>
              <a:t>The optic disc may be pale from a traumatic optic neuropathy caused by avulsion of the blood vessels supplying the optic nerve. Although this is uncommon, it leads to a profound loss of vision and no treatment is available.</a:t>
            </a:r>
            <a:endParaRPr lang="ar-JO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1214446"/>
          </a:xfrm>
        </p:spPr>
        <p:txBody>
          <a:bodyPr>
            <a:normAutofit/>
          </a:bodyPr>
          <a:lstStyle/>
          <a:p>
            <a:r>
              <a:rPr lang="en-US" b="1" dirty="0" smtClean="0"/>
              <a:t>Evaluation of ocular trauma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503920" cy="5143536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History :</a:t>
            </a:r>
          </a:p>
          <a:p>
            <a:r>
              <a:rPr lang="en-US" dirty="0" smtClean="0">
                <a:cs typeface="Majalla UI"/>
              </a:rPr>
              <a:t>Age, occupation </a:t>
            </a:r>
          </a:p>
          <a:p>
            <a:r>
              <a:rPr lang="en-US" dirty="0" smtClean="0">
                <a:cs typeface="Majalla UI"/>
              </a:rPr>
              <a:t>Brief history of accident: Time and location of injury.</a:t>
            </a:r>
          </a:p>
          <a:p>
            <a:r>
              <a:rPr lang="en-US" dirty="0" smtClean="0">
                <a:cs typeface="Majalla UI"/>
              </a:rPr>
              <a:t>Specific symptoms </a:t>
            </a:r>
          </a:p>
          <a:p>
            <a:r>
              <a:rPr lang="en-US" dirty="0" smtClean="0">
                <a:cs typeface="Majalla UI"/>
              </a:rPr>
              <a:t>Past ocular history.</a:t>
            </a:r>
          </a:p>
          <a:p>
            <a:r>
              <a:rPr lang="en-US" dirty="0" smtClean="0">
                <a:cs typeface="Majalla UI"/>
              </a:rPr>
              <a:t>Past medical history, medications, allergies.</a:t>
            </a:r>
          </a:p>
          <a:p>
            <a:r>
              <a:rPr lang="en-US" dirty="0" smtClean="0">
                <a:solidFill>
                  <a:srgbClr val="FF0000"/>
                </a:solidFill>
                <a:cs typeface="Majalla UI"/>
              </a:rPr>
              <a:t>Pain</a:t>
            </a:r>
            <a:r>
              <a:rPr lang="en-US" dirty="0" smtClean="0">
                <a:cs typeface="Majalla UI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Majalla UI"/>
              </a:rPr>
              <a:t>lacrimation</a:t>
            </a:r>
            <a:r>
              <a:rPr lang="en-US" dirty="0" smtClean="0">
                <a:cs typeface="Majalla UI"/>
              </a:rPr>
              <a:t> and </a:t>
            </a:r>
            <a:r>
              <a:rPr lang="en-US" dirty="0" smtClean="0">
                <a:solidFill>
                  <a:srgbClr val="FF0000"/>
                </a:solidFill>
                <a:cs typeface="Majalla UI"/>
              </a:rPr>
              <a:t>blurring of vision </a:t>
            </a:r>
            <a:r>
              <a:rPr lang="en-US" dirty="0" smtClean="0">
                <a:cs typeface="Majalla UI"/>
              </a:rPr>
              <a:t>are common features of trauma, but mild symptoms may distinguish a potentially blinding intraocular foreign body.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Treatment :</a:t>
            </a:r>
          </a:p>
          <a:p>
            <a:endParaRPr lang="en-US" b="1" i="1" u="sng" dirty="0" smtClean="0">
              <a:solidFill>
                <a:srgbClr val="C00000"/>
              </a:solidFill>
            </a:endParaRPr>
          </a:p>
          <a:p>
            <a:r>
              <a:rPr lang="en-US" sz="1800" dirty="0" smtClean="0"/>
              <a:t>In </a:t>
            </a:r>
            <a:r>
              <a:rPr lang="en-US" sz="1800" b="1" i="1" u="sng" dirty="0" err="1" smtClean="0">
                <a:solidFill>
                  <a:srgbClr val="C00000"/>
                </a:solidFill>
              </a:rPr>
              <a:t>commotio</a:t>
            </a:r>
            <a:r>
              <a:rPr lang="en-US" sz="1800" b="1" i="1" u="sng" dirty="0" smtClean="0">
                <a:solidFill>
                  <a:srgbClr val="C00000"/>
                </a:solidFill>
              </a:rPr>
              <a:t> </a:t>
            </a:r>
            <a:r>
              <a:rPr lang="en-US" sz="1800" b="1" i="1" u="sng" dirty="0" err="1" smtClean="0">
                <a:solidFill>
                  <a:srgbClr val="C00000"/>
                </a:solidFill>
              </a:rPr>
              <a:t>retinae</a:t>
            </a:r>
            <a:r>
              <a:rPr lang="en-US" sz="1800" b="1" i="1" u="sng" dirty="0" smtClean="0">
                <a:solidFill>
                  <a:srgbClr val="C00000"/>
                </a:solidFill>
              </a:rPr>
              <a:t> </a:t>
            </a:r>
            <a:r>
              <a:rPr lang="en-US" sz="1800" i="1" dirty="0" smtClean="0"/>
              <a:t>the affected zone of retina </a:t>
            </a:r>
            <a:r>
              <a:rPr lang="en-US" sz="1800" i="1" dirty="0" err="1" smtClean="0"/>
              <a:t>opacifi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es</a:t>
            </a:r>
            <a:r>
              <a:rPr lang="en-US" sz="1800" i="1" dirty="0" smtClean="0"/>
              <a:t> and obscures the </a:t>
            </a:r>
            <a:r>
              <a:rPr lang="en-US" sz="1800" dirty="0" smtClean="0"/>
              <a:t>underlying </a:t>
            </a:r>
            <a:r>
              <a:rPr lang="en-US" sz="1800" dirty="0" err="1" smtClean="0"/>
              <a:t>choroidal</a:t>
            </a:r>
            <a:r>
              <a:rPr lang="en-US" sz="1800" dirty="0" smtClean="0"/>
              <a:t> detail. It usually resolves, but requires careful observation.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- A </a:t>
            </a:r>
            <a:r>
              <a:rPr lang="en-US" sz="1800" b="1" i="1" u="sng" dirty="0" smtClean="0">
                <a:solidFill>
                  <a:srgbClr val="C00000"/>
                </a:solidFill>
              </a:rPr>
              <a:t>vitreous </a:t>
            </a:r>
            <a:r>
              <a:rPr lang="en-US" sz="1800" b="1" i="1" u="sng" dirty="0" err="1" smtClean="0">
                <a:solidFill>
                  <a:srgbClr val="C00000"/>
                </a:solidFill>
              </a:rPr>
              <a:t>haemorrhage</a:t>
            </a:r>
            <a:r>
              <a:rPr lang="en-US" sz="1800" b="1" i="1" u="sng" dirty="0" smtClean="0">
                <a:solidFill>
                  <a:srgbClr val="C00000"/>
                </a:solidFill>
              </a:rPr>
              <a:t> </a:t>
            </a:r>
            <a:r>
              <a:rPr lang="en-US" sz="1800" i="1" dirty="0" smtClean="0"/>
              <a:t>may absorb over several weeks, or may require </a:t>
            </a:r>
            <a:r>
              <a:rPr lang="en-US" sz="1800" dirty="0" smtClean="0"/>
              <a:t>removal by </a:t>
            </a:r>
            <a:r>
              <a:rPr lang="en-US" sz="1800" dirty="0" err="1" smtClean="0"/>
              <a:t>vitrectomy</a:t>
            </a:r>
            <a:r>
              <a:rPr lang="en-US" sz="1800" dirty="0" smtClean="0"/>
              <a:t>. </a:t>
            </a:r>
          </a:p>
          <a:p>
            <a:endParaRPr lang="en-US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6- corneal &amp; </a:t>
            </a:r>
            <a:r>
              <a:rPr lang="en-US" b="1" dirty="0" err="1" smtClean="0">
                <a:solidFill>
                  <a:srgbClr val="7030A0"/>
                </a:solidFill>
              </a:rPr>
              <a:t>scleral</a:t>
            </a:r>
            <a:r>
              <a:rPr lang="en-US" b="1" dirty="0" smtClean="0">
                <a:solidFill>
                  <a:srgbClr val="7030A0"/>
                </a:solidFill>
              </a:rPr>
              <a:t> penetrating trauma 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barca701\Desktop\truma\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7005406" cy="437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500034" y="150017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  <a:hlinkClick r:id="rId3" action="ppaction://hlinksldjump"/>
              </a:rPr>
              <a:t>Penetrating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Majalla UI"/>
                <a:hlinkClick r:id="rId3" action="ppaction://hlinksldjump"/>
              </a:rPr>
              <a:t>–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ajalla UI"/>
                <a:hlinkClick r:id="rId3" action="ppaction://hlinksldjump"/>
              </a:rPr>
              <a:t> in and out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rgbClr val="C00000"/>
                </a:solidFill>
              </a:rPr>
              <a:t> Treatment:</a:t>
            </a:r>
          </a:p>
          <a:p>
            <a:r>
              <a:rPr lang="en-US" dirty="0" smtClean="0"/>
              <a:t>Once identified, no further examination of the globe should be performed but a </a:t>
            </a:r>
            <a:r>
              <a:rPr lang="en-US" dirty="0" smtClean="0">
                <a:solidFill>
                  <a:srgbClr val="C00000"/>
                </a:solidFill>
              </a:rPr>
              <a:t>shield</a:t>
            </a:r>
            <a:r>
              <a:rPr lang="en-US" dirty="0" smtClean="0"/>
              <a:t> should be gently placed over the eye and the patient referred for urgent ophthalmic treatment.</a:t>
            </a:r>
          </a:p>
          <a:p>
            <a:endParaRPr lang="en-US" dirty="0" smtClean="0"/>
          </a:p>
          <a:p>
            <a:r>
              <a:rPr lang="en-US" dirty="0" smtClean="0"/>
              <a:t> These serious injuries, often with grave implications for sight, require careful microsurgical suturing to restore the integrity of the globe.</a:t>
            </a:r>
          </a:p>
          <a:p>
            <a:endParaRPr lang="en-US" dirty="0" smtClean="0"/>
          </a:p>
          <a:p>
            <a:r>
              <a:rPr lang="en-US" dirty="0" smtClean="0"/>
              <a:t>Once the eye has settled from this primary repair additional operations are</a:t>
            </a:r>
          </a:p>
          <a:p>
            <a:r>
              <a:rPr lang="en-US" dirty="0" smtClean="0"/>
              <a:t>often required later, to:</a:t>
            </a:r>
          </a:p>
          <a:p>
            <a:r>
              <a:rPr lang="en-US" dirty="0" smtClean="0"/>
              <a:t>• remove a foreign body;</a:t>
            </a:r>
          </a:p>
          <a:p>
            <a:r>
              <a:rPr lang="en-US" dirty="0" smtClean="0"/>
              <a:t>• remove a cataract;</a:t>
            </a:r>
          </a:p>
          <a:p>
            <a:r>
              <a:rPr lang="en-US" dirty="0" smtClean="0"/>
              <a:t>• replace a corneal opacity with a corneal graft;</a:t>
            </a:r>
          </a:p>
          <a:p>
            <a:r>
              <a:rPr lang="en-US" dirty="0" smtClean="0"/>
              <a:t>• repair a detached retina or remove the vitreous gel to prevent detachment.</a:t>
            </a:r>
            <a:endParaRPr lang="en-US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7- Laceration of the skin and lid.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87836"/>
          </a:xfrm>
        </p:spPr>
        <p:txBody>
          <a:bodyPr/>
          <a:lstStyle/>
          <a:p>
            <a:r>
              <a:rPr lang="en-US" sz="1800" dirty="0" smtClean="0">
                <a:cs typeface="Majalla UI"/>
              </a:rPr>
              <a:t>Check if the eyelid margin is involved. </a:t>
            </a:r>
          </a:p>
          <a:p>
            <a:endParaRPr lang="en-US" sz="1800" dirty="0" smtClean="0">
              <a:cs typeface="Majalla UI"/>
            </a:endParaRPr>
          </a:p>
          <a:p>
            <a:r>
              <a:rPr lang="en-US" sz="1800" dirty="0" smtClean="0">
                <a:cs typeface="Majalla UI"/>
              </a:rPr>
              <a:t>The </a:t>
            </a:r>
            <a:r>
              <a:rPr lang="en-US" sz="1800" dirty="0" err="1" smtClean="0">
                <a:cs typeface="Majalla UI"/>
              </a:rPr>
              <a:t>naso</a:t>
            </a:r>
            <a:r>
              <a:rPr lang="en-US" sz="1800" dirty="0" smtClean="0">
                <a:cs typeface="Majalla UI"/>
              </a:rPr>
              <a:t>- </a:t>
            </a:r>
            <a:r>
              <a:rPr lang="en-US" sz="1800" dirty="0" err="1" smtClean="0">
                <a:cs typeface="Majalla UI"/>
              </a:rPr>
              <a:t>lacrimal</a:t>
            </a:r>
            <a:r>
              <a:rPr lang="en-US" sz="1800" dirty="0" smtClean="0">
                <a:cs typeface="Majalla UI"/>
              </a:rPr>
              <a:t> drainage system may be involved if injury involves nasal portion of the eyelid. </a:t>
            </a:r>
          </a:p>
          <a:p>
            <a:endParaRPr lang="en-US" sz="1800" dirty="0" smtClean="0">
              <a:cs typeface="Majalla UI"/>
            </a:endParaRPr>
          </a:p>
          <a:p>
            <a:r>
              <a:rPr lang="en-US" sz="1800" dirty="0" smtClean="0">
                <a:cs typeface="Majalla UI"/>
              </a:rPr>
              <a:t>Need to look for associated occult eye or orbital trauma.</a:t>
            </a:r>
          </a:p>
          <a:p>
            <a:endParaRPr lang="en-US" sz="1800" dirty="0" smtClean="0">
              <a:cs typeface="Majalla UI"/>
            </a:endParaRPr>
          </a:p>
          <a:p>
            <a:r>
              <a:rPr lang="en-US" sz="1800" dirty="0" smtClean="0">
                <a:cs typeface="Majalla UI"/>
              </a:rPr>
              <a:t>The multiple layers of the lid must be apposed correctly to avoid poor lid function, which could result in corneal injury or scarring.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686" y="928670"/>
            <a:ext cx="687885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Treatment:</a:t>
            </a:r>
          </a:p>
          <a:p>
            <a:pPr>
              <a:buNone/>
            </a:pPr>
            <a:r>
              <a:rPr lang="en-US" dirty="0" smtClean="0"/>
              <a:t>-These require careful apposition and suturing, particularly if the lid margin is involved, to retain the lid contour.</a:t>
            </a:r>
          </a:p>
          <a:p>
            <a:pPr>
              <a:buNone/>
            </a:pPr>
            <a:r>
              <a:rPr lang="en-US" dirty="0" smtClean="0"/>
              <a:t>- If one of the </a:t>
            </a:r>
            <a:r>
              <a:rPr lang="en-US" dirty="0" err="1" smtClean="0"/>
              <a:t>lacrimal</a:t>
            </a:r>
            <a:r>
              <a:rPr lang="en-US" dirty="0" smtClean="0"/>
              <a:t> </a:t>
            </a:r>
            <a:r>
              <a:rPr lang="en-US" dirty="0" err="1" smtClean="0"/>
              <a:t>canaliculi</a:t>
            </a:r>
            <a:r>
              <a:rPr lang="en-US" dirty="0" smtClean="0"/>
              <a:t> is damaged ,an attempt can be made to repair it, but if repair is unsuccessful, usually the remaining tear duct is capable of draining all the tears. </a:t>
            </a:r>
          </a:p>
          <a:p>
            <a:pPr>
              <a:buNone/>
            </a:pPr>
            <a:r>
              <a:rPr lang="en-US" dirty="0" smtClean="0"/>
              <a:t>-If both </a:t>
            </a:r>
            <a:r>
              <a:rPr lang="en-US" dirty="0" err="1" smtClean="0"/>
              <a:t>canaliculi</a:t>
            </a:r>
            <a:r>
              <a:rPr lang="en-US" dirty="0" smtClean="0"/>
              <a:t> are involved, an attempt at repair should always be made.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8- Chemical injury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800" dirty="0" smtClean="0"/>
              <a:t>Common </a:t>
            </a:r>
            <a:r>
              <a:rPr lang="en-US" sz="1800" b="1" dirty="0" smtClean="0"/>
              <a:t>household agents </a:t>
            </a:r>
            <a:r>
              <a:rPr lang="en-US" sz="1800" dirty="0" smtClean="0"/>
              <a:t>that can damage the eyes:</a:t>
            </a:r>
          </a:p>
          <a:p>
            <a:pPr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1800" dirty="0" smtClean="0"/>
              <a:t>Ammonia 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1800" dirty="0" smtClean="0"/>
              <a:t>Disinfectants 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1800" dirty="0" smtClean="0"/>
              <a:t>Oven Cleaners 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1800" dirty="0" smtClean="0"/>
              <a:t>Drain Cleaners 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1800" dirty="0" smtClean="0"/>
              <a:t>Bleach 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1800" dirty="0" smtClean="0"/>
              <a:t>Detergents 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1800" dirty="0" smtClean="0"/>
              <a:t>Makeup and Perfumes 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Symptoms</a:t>
            </a:r>
            <a:r>
              <a:rPr lang="en-US" dirty="0" smtClean="0"/>
              <a:t>: </a:t>
            </a: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800" dirty="0" smtClean="0"/>
              <a:t>Burning ,Tearing, Redness and blurred Vision</a:t>
            </a:r>
            <a:r>
              <a:rPr lang="ar-SA" sz="2800" dirty="0" smtClean="0"/>
              <a:t> </a:t>
            </a:r>
            <a:endParaRPr lang="en-US" sz="2800" dirty="0" smtClean="0"/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endParaRPr lang="ar-JO" sz="2800" dirty="0" smtClean="0"/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Damage to the Eye from Chemical Injury Can Include:</a:t>
            </a: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Swelling of the cornea and conjunctiva </a:t>
            </a:r>
          </a:p>
          <a:p>
            <a:pPr marL="457200" indent="-4572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Burns (either acid or alkali burns) </a:t>
            </a:r>
          </a:p>
          <a:p>
            <a:pPr marL="457200" indent="-4572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Infection .</a:t>
            </a:r>
          </a:p>
          <a:p>
            <a:pPr marL="457200" indent="-4572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Scar tissue altering vision .</a:t>
            </a:r>
          </a:p>
          <a:p>
            <a:pPr marL="457200" indent="-4572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Increased intraocular pressure. (glaucoma) </a:t>
            </a:r>
          </a:p>
          <a:p>
            <a:pPr marL="457200" indent="-4572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Dry eye syndrome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arca701\Desktop\truma\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1798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Treatment :</a:t>
            </a: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cs typeface="Majalla UI"/>
              </a:rPr>
              <a:t>1- Acid</a:t>
            </a:r>
            <a:r>
              <a:rPr lang="en-US" sz="2400" dirty="0" smtClean="0">
                <a:cs typeface="Majalla UI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Majalla UI"/>
              </a:rPr>
              <a:t>1- Start continuous </a:t>
            </a:r>
            <a:r>
              <a:rPr lang="en-US" sz="2400" b="1" dirty="0" smtClean="0">
                <a:cs typeface="Majalla UI"/>
              </a:rPr>
              <a:t>irrigation with normal saline </a:t>
            </a:r>
            <a:r>
              <a:rPr lang="en-US" sz="2400" dirty="0" smtClean="0">
                <a:cs typeface="Majalla UI"/>
              </a:rPr>
              <a:t>until pH of tears neutralized 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cs typeface="Majalla UI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Majalla UI"/>
              </a:rPr>
              <a:t>2- </a:t>
            </a:r>
            <a:r>
              <a:rPr lang="en-US" sz="2400" b="1" dirty="0" err="1" smtClean="0">
                <a:cs typeface="Majalla UI"/>
              </a:rPr>
              <a:t>Cycloplegia</a:t>
            </a:r>
            <a:r>
              <a:rPr lang="en-US" sz="2400" dirty="0" smtClean="0">
                <a:cs typeface="Majalla UI"/>
              </a:rPr>
              <a:t> ( Atropine1% </a:t>
            </a:r>
            <a:r>
              <a:rPr lang="en-US" sz="2400" dirty="0" err="1" smtClean="0">
                <a:cs typeface="Majalla UI"/>
              </a:rPr>
              <a:t>qid</a:t>
            </a:r>
            <a:r>
              <a:rPr lang="en-US" sz="2400" dirty="0" smtClean="0">
                <a:cs typeface="Majalla UI"/>
              </a:rPr>
              <a:t> or scopolamine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Majalla UI"/>
              </a:rPr>
              <a:t>0.25% bid or </a:t>
            </a:r>
            <a:r>
              <a:rPr lang="en-US" sz="2400" dirty="0" err="1" smtClean="0">
                <a:cs typeface="Majalla UI"/>
              </a:rPr>
              <a:t>homatropine</a:t>
            </a:r>
            <a:r>
              <a:rPr lang="en-US" sz="2400" dirty="0" smtClean="0">
                <a:cs typeface="Majalla UI"/>
              </a:rPr>
              <a:t> 5% bid ) 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cs typeface="Majalla UI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Majalla UI"/>
              </a:rPr>
              <a:t>3- Patch with </a:t>
            </a:r>
            <a:r>
              <a:rPr lang="en-US" sz="2400" b="1" dirty="0" smtClean="0">
                <a:cs typeface="Majalla UI"/>
              </a:rPr>
              <a:t>ophthalmic ointment </a:t>
            </a:r>
            <a:r>
              <a:rPr lang="en-US" sz="2400" dirty="0" smtClean="0">
                <a:cs typeface="Majalla UI"/>
              </a:rPr>
              <a:t>( </a:t>
            </a:r>
            <a:r>
              <a:rPr lang="en-US" sz="2400" dirty="0" err="1" smtClean="0">
                <a:cs typeface="Majalla UI"/>
              </a:rPr>
              <a:t>bacitracin</a:t>
            </a:r>
            <a:r>
              <a:rPr lang="en-US" sz="2400" dirty="0" smtClean="0">
                <a:cs typeface="Majalla UI"/>
              </a:rPr>
              <a:t>,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Majalla UI"/>
              </a:rPr>
              <a:t>erythromycin)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Examination </a:t>
            </a:r>
            <a:r>
              <a:rPr lang="en-US" dirty="0" smtClean="0"/>
              <a:t>:</a:t>
            </a:r>
          </a:p>
          <a:p>
            <a:r>
              <a:rPr lang="en-US" dirty="0" smtClean="0">
                <a:cs typeface="Majalla UI"/>
              </a:rPr>
              <a:t>Visual acuity</a:t>
            </a:r>
          </a:p>
          <a:p>
            <a:r>
              <a:rPr lang="en-US" dirty="0" smtClean="0">
                <a:cs typeface="Majalla UI"/>
              </a:rPr>
              <a:t>External examination</a:t>
            </a:r>
          </a:p>
          <a:p>
            <a:r>
              <a:rPr lang="en-US" dirty="0" smtClean="0">
                <a:cs typeface="Majalla UI"/>
              </a:rPr>
              <a:t>Pupil examination</a:t>
            </a:r>
          </a:p>
          <a:p>
            <a:r>
              <a:rPr lang="en-US" dirty="0" smtClean="0">
                <a:cs typeface="Majalla UI"/>
              </a:rPr>
              <a:t>Extra ocular muscle motility</a:t>
            </a:r>
          </a:p>
          <a:p>
            <a:r>
              <a:rPr lang="en-US" dirty="0" smtClean="0">
                <a:cs typeface="Majalla UI"/>
              </a:rPr>
              <a:t>Anterior segment</a:t>
            </a:r>
          </a:p>
          <a:p>
            <a:r>
              <a:rPr lang="en-US" dirty="0" smtClean="0">
                <a:cs typeface="Majalla UI"/>
              </a:rPr>
              <a:t>Posterior segment</a:t>
            </a:r>
          </a:p>
          <a:p>
            <a:r>
              <a:rPr lang="en-US" dirty="0" smtClean="0">
                <a:cs typeface="Majalla UI"/>
              </a:rPr>
              <a:t>Intraocular pressure.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cs typeface="Majalla UI"/>
              </a:rPr>
              <a:t>2- Alkali</a:t>
            </a:r>
            <a:r>
              <a:rPr lang="en-US" sz="2400" dirty="0" smtClean="0">
                <a:cs typeface="Majalla UI"/>
              </a:rPr>
              <a:t> </a:t>
            </a:r>
          </a:p>
          <a:p>
            <a:pPr>
              <a:buNone/>
            </a:pPr>
            <a:r>
              <a:rPr lang="en-US" sz="2400" dirty="0" smtClean="0">
                <a:cs typeface="Majalla UI"/>
              </a:rPr>
              <a:t>-  Stat continuous irrigation for many minutes to hours until pH of tears neutralized </a:t>
            </a:r>
          </a:p>
          <a:p>
            <a:pPr>
              <a:buFontTx/>
              <a:buChar char="-"/>
            </a:pPr>
            <a:r>
              <a:rPr lang="en-US" sz="2400" dirty="0" smtClean="0">
                <a:cs typeface="Majalla UI"/>
              </a:rPr>
              <a:t>Pain relief may be administered by dropping anesthetic directly into the eye (for both)</a:t>
            </a:r>
          </a:p>
          <a:p>
            <a:pPr>
              <a:buFontTx/>
              <a:buChar char="-"/>
            </a:pPr>
            <a:endParaRPr lang="en-US" sz="2400" dirty="0" smtClean="0">
              <a:cs typeface="Majalla UI"/>
            </a:endParaRPr>
          </a:p>
          <a:p>
            <a:pPr>
              <a:buNone/>
            </a:pPr>
            <a:r>
              <a:rPr lang="en-US" sz="2400" dirty="0" smtClean="0">
                <a:cs typeface="Majalla UI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088" y="3327392"/>
            <a:ext cx="5295912" cy="353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MCC\Desktop\New folder (2)\26672-thank-you-festiv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381000" indent="-381000"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acuity in both eyes not only the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injuried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sz="2400" dirty="0" smtClean="0"/>
              <a:t>Where a penetrating injury is suspected and pressure to the globe must be avoided, it may only be possible to measure vision approximately in the injured eye; the patient may be able to detect light shone </a:t>
            </a:r>
            <a:r>
              <a:rPr lang="en-US" sz="2400" dirty="0" err="1" smtClean="0"/>
              <a:t>throughthe</a:t>
            </a:r>
            <a:r>
              <a:rPr lang="en-US" sz="2400" dirty="0" smtClean="0"/>
              <a:t> closed lid and even the direction of the source.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81000" indent="-381000">
              <a:lnSpc>
                <a:spcPct val="80000"/>
              </a:lnSpc>
              <a:buClr>
                <a:schemeClr val="accent3"/>
              </a:buClr>
              <a:defRPr/>
            </a:pPr>
            <a:endParaRPr lang="en-US" sz="2000" dirty="0" smtClean="0"/>
          </a:p>
          <a:p>
            <a:pPr marL="381000" indent="-381000"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examination:</a:t>
            </a:r>
          </a:p>
          <a:p>
            <a:pPr marL="381000" indent="-381000">
              <a:lnSpc>
                <a:spcPct val="80000"/>
              </a:lnSpc>
              <a:buClr>
                <a:schemeClr val="accent3"/>
              </a:buClr>
              <a:defRPr/>
            </a:pPr>
            <a:endParaRPr lang="en-US" sz="2000" dirty="0" smtClean="0"/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2000" dirty="0" smtClean="0"/>
              <a:t>1- </a:t>
            </a:r>
            <a:r>
              <a:rPr lang="en-US" sz="2000" u="sng" dirty="0" smtClean="0"/>
              <a:t>Gross observation to detect:</a:t>
            </a:r>
          </a:p>
          <a:p>
            <a:pPr marL="800100" lvl="1" indent="-342900">
              <a:lnSpc>
                <a:spcPct val="80000"/>
              </a:lnSpc>
              <a:buFont typeface="Wingdings 2"/>
              <a:buChar char=""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any asymmetry </a:t>
            </a:r>
          </a:p>
          <a:p>
            <a:pPr marL="800100" lvl="1" indent="-342900">
              <a:lnSpc>
                <a:spcPct val="80000"/>
              </a:lnSpc>
              <a:buFont typeface="Wingdings 2"/>
              <a:buChar char=""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abnormal facial or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periorbital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features.</a:t>
            </a:r>
          </a:p>
          <a:p>
            <a:pPr marL="800100" lvl="1" indent="-342900">
              <a:lnSpc>
                <a:spcPct val="80000"/>
              </a:lnSpc>
              <a:buFont typeface="Wingdings 2"/>
              <a:buChar char=""/>
              <a:defRPr/>
            </a:pPr>
            <a:endParaRPr lang="en-US" sz="1800" dirty="0" smtClean="0"/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2000" dirty="0" smtClean="0"/>
              <a:t>2- </a:t>
            </a:r>
            <a:r>
              <a:rPr lang="en-US" sz="2000" u="sng" dirty="0" smtClean="0"/>
              <a:t>Palpation</a:t>
            </a:r>
            <a:r>
              <a:rPr lang="en-US" sz="2000" dirty="0" smtClean="0"/>
              <a:t> of the bony orbit, avoid pressure on eye if nature of injury not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2000" dirty="0" smtClean="0"/>
              <a:t>     known or if ruptured globe is suspected.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en-US" sz="2000" dirty="0" smtClean="0"/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2000" dirty="0" smtClean="0"/>
              <a:t>3- </a:t>
            </a:r>
            <a:r>
              <a:rPr lang="en-US" sz="2000" u="sng" dirty="0" smtClean="0"/>
              <a:t>Retract</a:t>
            </a:r>
            <a:r>
              <a:rPr lang="en-US" sz="2000" dirty="0" smtClean="0"/>
              <a:t> upper and lower eyelids with care if foreign body is suspected. </a:t>
            </a:r>
          </a:p>
          <a:p>
            <a:pPr marL="381000" indent="-38100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2000" dirty="0" smtClean="0"/>
              <a:t>    avoid this procedure if ruptured globe is suspected. 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Orbital injury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503920" cy="564360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cs typeface="Traditional Arabic" pitchFamily="18" charset="-78"/>
              </a:rPr>
              <a:t>Damage to the orbit itself (a </a:t>
            </a:r>
            <a:r>
              <a:rPr lang="en-US" sz="2400" i="1" dirty="0" smtClean="0">
                <a:cs typeface="Traditional Arabic" pitchFamily="18" charset="-78"/>
              </a:rPr>
              <a:t>blow - out fracture is suspected if the </a:t>
            </a:r>
            <a:r>
              <a:rPr lang="en-US" sz="2400" dirty="0" smtClean="0">
                <a:cs typeface="Traditional Arabic" pitchFamily="18" charset="-78"/>
              </a:rPr>
              <a:t>following signs are present</a:t>
            </a:r>
            <a:r>
              <a:rPr lang="en-US" sz="2800" dirty="0" smtClean="0">
                <a:cs typeface="Traditional Arabic" pitchFamily="18" charset="-78"/>
              </a:rPr>
              <a:t>:</a:t>
            </a:r>
          </a:p>
          <a:p>
            <a:r>
              <a:rPr lang="en-US" sz="2200" dirty="0" smtClean="0">
                <a:cs typeface="Majalla UI"/>
              </a:rPr>
              <a:t>• </a:t>
            </a:r>
            <a:r>
              <a:rPr lang="en-US" sz="2200" dirty="0" smtClean="0">
                <a:solidFill>
                  <a:srgbClr val="FF0000"/>
                </a:solidFill>
                <a:cs typeface="Majalla UI"/>
              </a:rPr>
              <a:t>Emphysema</a:t>
            </a:r>
            <a:r>
              <a:rPr lang="en-US" sz="2200" dirty="0" smtClean="0">
                <a:cs typeface="Majalla UI"/>
              </a:rPr>
              <a:t> derived from a fractured sinus.</a:t>
            </a:r>
          </a:p>
          <a:p>
            <a:r>
              <a:rPr lang="en-US" sz="2200" dirty="0" smtClean="0">
                <a:cs typeface="Majalla UI"/>
              </a:rPr>
              <a:t>• </a:t>
            </a:r>
            <a:r>
              <a:rPr lang="en-US" sz="2200" dirty="0" smtClean="0">
                <a:solidFill>
                  <a:srgbClr val="FF0000"/>
                </a:solidFill>
                <a:cs typeface="Majalla UI"/>
              </a:rPr>
              <a:t>A patch of </a:t>
            </a:r>
            <a:r>
              <a:rPr lang="en-US" sz="2200" dirty="0" err="1" smtClean="0">
                <a:solidFill>
                  <a:srgbClr val="FF0000"/>
                </a:solidFill>
                <a:cs typeface="Majalla UI"/>
              </a:rPr>
              <a:t>paraesthesia</a:t>
            </a:r>
            <a:r>
              <a:rPr lang="en-US" sz="2200" dirty="0" smtClean="0">
                <a:solidFill>
                  <a:srgbClr val="FF0000"/>
                </a:solidFill>
                <a:cs typeface="Majalla UI"/>
              </a:rPr>
              <a:t> </a:t>
            </a:r>
            <a:r>
              <a:rPr lang="en-US" sz="2200" dirty="0" smtClean="0">
                <a:cs typeface="Majalla UI"/>
              </a:rPr>
              <a:t>below the orbital rim suggesting </a:t>
            </a:r>
            <a:r>
              <a:rPr lang="en-US" sz="2200" dirty="0" err="1" smtClean="0">
                <a:cs typeface="Majalla UI"/>
              </a:rPr>
              <a:t>infraorbital</a:t>
            </a:r>
            <a:r>
              <a:rPr lang="en-US" sz="2200" dirty="0" smtClean="0">
                <a:cs typeface="Majalla UI"/>
              </a:rPr>
              <a:t> nerve damage. The </a:t>
            </a:r>
            <a:r>
              <a:rPr lang="en-US" sz="2200" dirty="0" err="1" smtClean="0">
                <a:cs typeface="Majalla UI"/>
              </a:rPr>
              <a:t>infraorbital</a:t>
            </a:r>
            <a:r>
              <a:rPr lang="en-US" sz="2200" dirty="0" smtClean="0">
                <a:cs typeface="Majalla UI"/>
              </a:rPr>
              <a:t> nerve is commonly injured in orbital blow – out injury involving the fl </a:t>
            </a:r>
            <a:r>
              <a:rPr lang="en-US" sz="2200" dirty="0" err="1" smtClean="0">
                <a:cs typeface="Majalla UI"/>
              </a:rPr>
              <a:t>oor</a:t>
            </a:r>
            <a:r>
              <a:rPr lang="en-US" sz="2200" dirty="0" smtClean="0">
                <a:cs typeface="Majalla UI"/>
              </a:rPr>
              <a:t> of the orbit.</a:t>
            </a:r>
          </a:p>
          <a:p>
            <a:r>
              <a:rPr lang="en-US" sz="2200" dirty="0" smtClean="0">
                <a:cs typeface="Majalla UI"/>
              </a:rPr>
              <a:t>• </a:t>
            </a:r>
            <a:r>
              <a:rPr lang="en-US" sz="2200" dirty="0" smtClean="0">
                <a:solidFill>
                  <a:srgbClr val="FF0000"/>
                </a:solidFill>
                <a:cs typeface="Majalla UI"/>
              </a:rPr>
              <a:t>Limitation of eye movements</a:t>
            </a:r>
            <a:r>
              <a:rPr lang="en-US" sz="2200" dirty="0" smtClean="0">
                <a:cs typeface="Majalla UI"/>
              </a:rPr>
              <a:t>, particularly on </a:t>
            </a:r>
            <a:r>
              <a:rPr lang="en-US" sz="2200" dirty="0" err="1" smtClean="0">
                <a:cs typeface="Majalla UI"/>
              </a:rPr>
              <a:t>upgaze</a:t>
            </a:r>
            <a:r>
              <a:rPr lang="en-US" sz="2200" dirty="0" smtClean="0">
                <a:cs typeface="Majalla UI"/>
              </a:rPr>
              <a:t> and </a:t>
            </a:r>
            <a:r>
              <a:rPr lang="en-US" sz="2200" dirty="0" err="1" smtClean="0">
                <a:cs typeface="Majalla UI"/>
              </a:rPr>
              <a:t>downgaze</a:t>
            </a:r>
            <a:r>
              <a:rPr lang="en-US" sz="2200" dirty="0" smtClean="0">
                <a:cs typeface="Majalla UI"/>
              </a:rPr>
              <a:t>, due to trapping of the inferior rectus muscle by connective tissue septa caught in the fracture site in the inferior orbital fl </a:t>
            </a:r>
            <a:r>
              <a:rPr lang="en-US" sz="2200" dirty="0" err="1" smtClean="0">
                <a:cs typeface="Majalla UI"/>
              </a:rPr>
              <a:t>oor</a:t>
            </a:r>
            <a:r>
              <a:rPr lang="en-US" sz="2200" dirty="0" smtClean="0">
                <a:cs typeface="Majalla UI"/>
              </a:rPr>
              <a:t>, the wall most commonly fractured.</a:t>
            </a:r>
          </a:p>
          <a:p>
            <a:r>
              <a:rPr lang="en-US" sz="2200" dirty="0" smtClean="0">
                <a:cs typeface="Majalla UI"/>
              </a:rPr>
              <a:t>• Subsequently the eye may become recessed into the orbit ( </a:t>
            </a:r>
            <a:r>
              <a:rPr lang="en-US" sz="2200" i="1" dirty="0" err="1" smtClean="0">
                <a:solidFill>
                  <a:srgbClr val="FF0000"/>
                </a:solidFill>
                <a:cs typeface="Majalla UI"/>
              </a:rPr>
              <a:t>enophthalmos</a:t>
            </a:r>
            <a:r>
              <a:rPr lang="en-US" sz="2200" i="1" dirty="0" smtClean="0">
                <a:cs typeface="Majalla UI"/>
              </a:rPr>
              <a:t> ).</a:t>
            </a:r>
          </a:p>
          <a:p>
            <a:r>
              <a:rPr lang="en-US" sz="2200" dirty="0" smtClean="0">
                <a:cs typeface="Majalla UI"/>
              </a:rPr>
              <a:t>• If the lid margin is cut at the medial </a:t>
            </a:r>
            <a:r>
              <a:rPr lang="en-US" sz="2200" dirty="0" err="1" smtClean="0">
                <a:cs typeface="Majalla UI"/>
              </a:rPr>
              <a:t>canthus</a:t>
            </a:r>
            <a:r>
              <a:rPr lang="en-US" sz="2200" dirty="0" smtClean="0">
                <a:cs typeface="Majalla UI"/>
              </a:rPr>
              <a:t> it is important to determine if either of the </a:t>
            </a:r>
            <a:r>
              <a:rPr lang="en-US" sz="2200" dirty="0" err="1" smtClean="0">
                <a:cs typeface="Majalla UI"/>
              </a:rPr>
              <a:t>lacrimal</a:t>
            </a:r>
            <a:r>
              <a:rPr lang="en-US" sz="2200" dirty="0" smtClean="0">
                <a:cs typeface="Majalla UI"/>
              </a:rPr>
              <a:t> </a:t>
            </a:r>
            <a:r>
              <a:rPr lang="en-US" sz="2200" dirty="0" err="1" smtClean="0">
                <a:cs typeface="Majalla UI"/>
              </a:rPr>
              <a:t>canaliculi</a:t>
            </a:r>
            <a:r>
              <a:rPr lang="en-US" sz="2200" dirty="0" smtClean="0">
                <a:cs typeface="Majalla UI"/>
              </a:rPr>
              <a:t> is severed. This will cause </a:t>
            </a:r>
            <a:r>
              <a:rPr lang="en-US" sz="2200" dirty="0" err="1" smtClean="0">
                <a:cs typeface="Majalla UI"/>
              </a:rPr>
              <a:t>epiphora</a:t>
            </a:r>
            <a:r>
              <a:rPr lang="en-US" sz="2200" dirty="0" smtClean="0">
                <a:cs typeface="Majalla UI"/>
              </a:rPr>
              <a:t> if untreated.</a:t>
            </a:r>
            <a:endParaRPr lang="ar-JO" sz="2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j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7220611" cy="58411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k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7929618" cy="35719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  <a:cs typeface="Traditional Arabic" pitchFamily="18" charset="-78"/>
              </a:rPr>
              <a:t>1- The conjunctiva and sclera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cs typeface="Majalla UI"/>
              </a:rPr>
              <a:t>These must be examined for the presence of any lacerations. </a:t>
            </a:r>
          </a:p>
          <a:p>
            <a:r>
              <a:rPr lang="en-US" sz="1800" dirty="0" smtClean="0">
                <a:cs typeface="Majalla UI"/>
              </a:rPr>
              <a:t>If the history is appropriate a </a:t>
            </a:r>
            <a:r>
              <a:rPr lang="en-US" sz="1800" dirty="0" err="1" smtClean="0">
                <a:solidFill>
                  <a:srgbClr val="FF0000"/>
                </a:solidFill>
                <a:cs typeface="Majalla UI"/>
              </a:rPr>
              <a:t>subconjunctival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cs typeface="Majalla UI"/>
              </a:rPr>
              <a:t>haemorrhage</a:t>
            </a:r>
            <a:r>
              <a:rPr lang="en-US" sz="1800" dirty="0" smtClean="0">
                <a:cs typeface="Majalla UI"/>
              </a:rPr>
              <a:t> should be considered to be the 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possible site of a </a:t>
            </a:r>
            <a:r>
              <a:rPr lang="en-US" sz="1800" dirty="0" err="1" smtClean="0">
                <a:solidFill>
                  <a:srgbClr val="FF0000"/>
                </a:solidFill>
                <a:cs typeface="Majalla UI"/>
              </a:rPr>
              <a:t>scleral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 perforation .</a:t>
            </a:r>
          </a:p>
          <a:p>
            <a:r>
              <a:rPr lang="en-US" sz="1800" dirty="0" smtClean="0">
                <a:cs typeface="Majalla UI"/>
              </a:rPr>
              <a:t>The </a:t>
            </a:r>
            <a:r>
              <a:rPr lang="en-US" sz="1800" dirty="0" err="1" smtClean="0">
                <a:solidFill>
                  <a:srgbClr val="FF0000"/>
                </a:solidFill>
                <a:cs typeface="Majalla UI"/>
              </a:rPr>
              <a:t>fundus</a:t>
            </a:r>
            <a:r>
              <a:rPr lang="en-US" sz="1800" dirty="0" smtClean="0">
                <a:cs typeface="Majalla UI"/>
              </a:rPr>
              <a:t> should be examined with full </a:t>
            </a:r>
            <a:r>
              <a:rPr lang="en-US" sz="1800" dirty="0" err="1" smtClean="0">
                <a:cs typeface="Majalla UI"/>
              </a:rPr>
              <a:t>mydriasis</a:t>
            </a:r>
            <a:r>
              <a:rPr lang="en-US" sz="1800" dirty="0" smtClean="0">
                <a:cs typeface="Majalla UI"/>
              </a:rPr>
              <a:t> to exclude a retained 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intraocular foreign body</a:t>
            </a:r>
            <a:r>
              <a:rPr lang="en-US" sz="1800" dirty="0" smtClean="0">
                <a:cs typeface="Majalla UI"/>
              </a:rPr>
              <a:t>.</a:t>
            </a:r>
            <a:endParaRPr lang="ar-JO" sz="1800" dirty="0" smtClean="0"/>
          </a:p>
          <a:p>
            <a:r>
              <a:rPr lang="en-US" sz="1800" dirty="0" smtClean="0">
                <a:cs typeface="Majalla UI"/>
              </a:rPr>
              <a:t>Retained, iron - containing foreign bodies may have an insidious and particularly devastating effect on the eye ( </a:t>
            </a:r>
            <a:r>
              <a:rPr lang="en-US" sz="1800" i="1" dirty="0" err="1" smtClean="0">
                <a:solidFill>
                  <a:srgbClr val="FF0000"/>
                </a:solidFill>
                <a:cs typeface="Majalla UI"/>
              </a:rPr>
              <a:t>siderosis</a:t>
            </a:r>
            <a:r>
              <a:rPr lang="en-US" sz="1800" i="1" dirty="0" smtClean="0">
                <a:solidFill>
                  <a:srgbClr val="FF0000"/>
                </a:solidFill>
                <a:cs typeface="Majalla UI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cs typeface="Majalla UI"/>
              </a:rPr>
              <a:t>oculi</a:t>
            </a:r>
            <a:r>
              <a:rPr lang="en-US" sz="1800" i="1" dirty="0" smtClean="0">
                <a:solidFill>
                  <a:srgbClr val="FF0000"/>
                </a:solidFill>
                <a:cs typeface="Majalla UI"/>
              </a:rPr>
              <a:t> </a:t>
            </a:r>
            <a:r>
              <a:rPr lang="en-US" sz="1800" i="1" dirty="0" smtClean="0">
                <a:cs typeface="Majalla UI"/>
              </a:rPr>
              <a:t>). </a:t>
            </a:r>
          </a:p>
          <a:p>
            <a:r>
              <a:rPr lang="en-US" sz="1800" i="1" dirty="0" smtClean="0">
                <a:cs typeface="Majalla UI"/>
              </a:rPr>
              <a:t>A </a:t>
            </a:r>
            <a:r>
              <a:rPr lang="en-US" sz="1800" i="1" dirty="0" smtClean="0">
                <a:solidFill>
                  <a:srgbClr val="FF0000"/>
                </a:solidFill>
                <a:cs typeface="Majalla UI"/>
              </a:rPr>
              <a:t>tiny, high - velocity metal 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fragment</a:t>
            </a:r>
            <a:r>
              <a:rPr lang="en-US" sz="1800" dirty="0" smtClean="0">
                <a:cs typeface="Majalla UI"/>
              </a:rPr>
              <a:t>, penetrating the ocular coats and retained in the peripheral vitreous cavity can, with time, lead to a progressive, </a:t>
            </a:r>
            <a:r>
              <a:rPr lang="en-US" sz="1800" dirty="0" err="1" smtClean="0">
                <a:cs typeface="Majalla UI"/>
              </a:rPr>
              <a:t>pigmentary</a:t>
            </a:r>
            <a:r>
              <a:rPr lang="en-US" sz="1800" dirty="0" smtClean="0">
                <a:cs typeface="Majalla UI"/>
              </a:rPr>
              <a:t> degeneration of the retina. 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A </a:t>
            </a:r>
            <a:r>
              <a:rPr lang="en-US" sz="1800" dirty="0" err="1" smtClean="0">
                <a:solidFill>
                  <a:srgbClr val="FF0000"/>
                </a:solidFill>
                <a:cs typeface="Majalla UI"/>
              </a:rPr>
              <a:t>discolouration</a:t>
            </a:r>
            <a:r>
              <a:rPr lang="en-US" sz="1800" dirty="0" smtClean="0">
                <a:solidFill>
                  <a:srgbClr val="FF0000"/>
                </a:solidFill>
                <a:cs typeface="Majalla UI"/>
              </a:rPr>
              <a:t> of the iris ( </a:t>
            </a:r>
            <a:r>
              <a:rPr lang="en-US" sz="1800" i="1" dirty="0" err="1" smtClean="0">
                <a:solidFill>
                  <a:srgbClr val="FF0000"/>
                </a:solidFill>
                <a:cs typeface="Majalla UI"/>
              </a:rPr>
              <a:t>heterochromia</a:t>
            </a:r>
            <a:r>
              <a:rPr lang="en-US" sz="1800" i="1" dirty="0" smtClean="0">
                <a:cs typeface="Majalla UI"/>
              </a:rPr>
              <a:t>) , </a:t>
            </a:r>
            <a:r>
              <a:rPr lang="en-US" sz="1800" i="1" dirty="0" smtClean="0">
                <a:solidFill>
                  <a:srgbClr val="FF0000"/>
                </a:solidFill>
                <a:cs typeface="Majalla UI"/>
              </a:rPr>
              <a:t>a fixed </a:t>
            </a:r>
            <a:r>
              <a:rPr lang="en-US" sz="1800" i="1" dirty="0" err="1" smtClean="0">
                <a:solidFill>
                  <a:srgbClr val="FF0000"/>
                </a:solidFill>
                <a:cs typeface="Majalla UI"/>
              </a:rPr>
              <a:t>mydriasis</a:t>
            </a:r>
            <a:r>
              <a:rPr lang="en-US" sz="1800" i="1" dirty="0" smtClean="0">
                <a:cs typeface="Majalla UI"/>
              </a:rPr>
              <a:t> and </a:t>
            </a:r>
            <a:r>
              <a:rPr lang="en-US" sz="1800" i="1" dirty="0" smtClean="0">
                <a:solidFill>
                  <a:srgbClr val="FF0000"/>
                </a:solidFill>
                <a:cs typeface="Majalla UI"/>
              </a:rPr>
              <a:t>cataract</a:t>
            </a:r>
            <a:r>
              <a:rPr lang="en-US" sz="1800" i="1" dirty="0" smtClean="0">
                <a:cs typeface="Majalla UI"/>
              </a:rPr>
              <a:t> </a:t>
            </a:r>
            <a:r>
              <a:rPr lang="en-US" sz="1800" dirty="0" smtClean="0">
                <a:cs typeface="Majalla UI"/>
              </a:rPr>
              <a:t>can be a late clues to the diagnosis.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1821</Words>
  <PresentationFormat>عرض على الشاشة (3:4)‏</PresentationFormat>
  <Paragraphs>168</Paragraphs>
  <Slides>41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2" baseType="lpstr">
      <vt:lpstr>مدني</vt:lpstr>
      <vt:lpstr>Eye Trauma</vt:lpstr>
      <vt:lpstr>الشريحة 2</vt:lpstr>
      <vt:lpstr>Evaluation of ocular trauma </vt:lpstr>
      <vt:lpstr>الشريحة 4</vt:lpstr>
      <vt:lpstr>الشريحة 5</vt:lpstr>
      <vt:lpstr>Orbital injury</vt:lpstr>
      <vt:lpstr>الشريحة 7</vt:lpstr>
      <vt:lpstr>الشريحة 8</vt:lpstr>
      <vt:lpstr>1- The conjunctiva and sclera</vt:lpstr>
      <vt:lpstr>الشريحة 10</vt:lpstr>
      <vt:lpstr>الشريحة 11</vt:lpstr>
      <vt:lpstr>الشريحة 12</vt:lpstr>
      <vt:lpstr>2- The Cornea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3- Anterior chamber</vt:lpstr>
      <vt:lpstr>الشريحة 22</vt:lpstr>
      <vt:lpstr>الشريحة 23</vt:lpstr>
      <vt:lpstr>4- The Lens</vt:lpstr>
      <vt:lpstr>الشريحة 25</vt:lpstr>
      <vt:lpstr>الشريحة 26</vt:lpstr>
      <vt:lpstr>5- The Fundus</vt:lpstr>
      <vt:lpstr>الشريحة 28</vt:lpstr>
      <vt:lpstr>الشريحة 29</vt:lpstr>
      <vt:lpstr>الشريحة 30</vt:lpstr>
      <vt:lpstr>6- corneal &amp; scleral penetrating trauma </vt:lpstr>
      <vt:lpstr>الشريحة 32</vt:lpstr>
      <vt:lpstr>7- Laceration of the skin and lid.</vt:lpstr>
      <vt:lpstr>الشريحة 34</vt:lpstr>
      <vt:lpstr>الشريحة 35</vt:lpstr>
      <vt:lpstr>8- Chemical injury</vt:lpstr>
      <vt:lpstr>الشريحة 37</vt:lpstr>
      <vt:lpstr>الشريحة 38</vt:lpstr>
      <vt:lpstr>الشريحة 39</vt:lpstr>
      <vt:lpstr>الشريحة 40</vt:lpstr>
      <vt:lpstr>الشريحة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Trauma</dc:title>
  <dc:creator>MCC</dc:creator>
  <cp:lastModifiedBy>Ultimate</cp:lastModifiedBy>
  <cp:revision>8</cp:revision>
  <dcterms:created xsi:type="dcterms:W3CDTF">2017-07-11T15:50:46Z</dcterms:created>
  <dcterms:modified xsi:type="dcterms:W3CDTF">2019-07-03T16:10:43Z</dcterms:modified>
</cp:coreProperties>
</file>