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81" r:id="rId23"/>
    <p:sldId id="282" r:id="rId24"/>
    <p:sldId id="283" r:id="rId25"/>
    <p:sldId id="284" r:id="rId26"/>
    <p:sldId id="285" r:id="rId27"/>
    <p:sldId id="280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dos Ziyad" userId="cf9b4f6bd2f5f5b1" providerId="LiveId" clId="{71291B5C-1DCD-4EA3-9D01-64DBEC01AC27}"/>
    <pc:docChg chg="modSld">
      <pc:chgData name="Sondos Ziyad" userId="cf9b4f6bd2f5f5b1" providerId="LiveId" clId="{71291B5C-1DCD-4EA3-9D01-64DBEC01AC27}" dt="2021-10-20T08:42:07.771" v="1" actId="20577"/>
      <pc:docMkLst>
        <pc:docMk/>
      </pc:docMkLst>
      <pc:sldChg chg="modSp mod">
        <pc:chgData name="Sondos Ziyad" userId="cf9b4f6bd2f5f5b1" providerId="LiveId" clId="{71291B5C-1DCD-4EA3-9D01-64DBEC01AC27}" dt="2021-10-20T08:42:07.771" v="1" actId="20577"/>
        <pc:sldMkLst>
          <pc:docMk/>
          <pc:sldMk cId="1331282373" sldId="284"/>
        </pc:sldMkLst>
        <pc:spChg chg="mod">
          <ac:chgData name="Sondos Ziyad" userId="cf9b4f6bd2f5f5b1" providerId="LiveId" clId="{71291B5C-1DCD-4EA3-9D01-64DBEC01AC27}" dt="2021-10-20T08:42:07.771" v="1" actId="20577"/>
          <ac:spMkLst>
            <pc:docMk/>
            <pc:sldMk cId="1331282373" sldId="28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4242851"/>
            <a:ext cx="8968083" cy="2759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1715" y="4243844"/>
            <a:ext cx="3077107" cy="27693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2590077"/>
            <a:ext cx="8968105" cy="1660525"/>
          </a:xfrm>
          <a:custGeom>
            <a:avLst/>
            <a:gdLst/>
            <a:ahLst/>
            <a:cxnLst/>
            <a:rect l="l" t="t" r="r" b="b"/>
            <a:pathLst>
              <a:path w="8968105" h="1660525">
                <a:moveTo>
                  <a:pt x="8968084" y="1660331"/>
                </a:moveTo>
                <a:lnTo>
                  <a:pt x="0" y="1660331"/>
                </a:lnTo>
                <a:lnTo>
                  <a:pt x="0" y="0"/>
                </a:lnTo>
                <a:lnTo>
                  <a:pt x="8968084" y="0"/>
                </a:lnTo>
                <a:lnTo>
                  <a:pt x="8968084" y="1660331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11715" y="2590077"/>
            <a:ext cx="3077210" cy="1660525"/>
          </a:xfrm>
          <a:custGeom>
            <a:avLst/>
            <a:gdLst/>
            <a:ahLst/>
            <a:cxnLst/>
            <a:rect l="l" t="t" r="r" b="b"/>
            <a:pathLst>
              <a:path w="3077209" h="1660525">
                <a:moveTo>
                  <a:pt x="3077108" y="1660331"/>
                </a:moveTo>
                <a:lnTo>
                  <a:pt x="0" y="1660331"/>
                </a:lnTo>
                <a:lnTo>
                  <a:pt x="0" y="0"/>
                </a:lnTo>
                <a:lnTo>
                  <a:pt x="3077108" y="0"/>
                </a:lnTo>
                <a:lnTo>
                  <a:pt x="3077108" y="1660331"/>
                </a:lnTo>
                <a:close/>
              </a:path>
            </a:pathLst>
          </a:custGeom>
          <a:solidFill>
            <a:srgbClr val="F35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85178" y="3015984"/>
            <a:ext cx="502164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970240"/>
            <a:ext cx="10437812" cy="3211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5825" y="1971234"/>
            <a:ext cx="1602996" cy="1442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10437811" y="1368197"/>
                </a:moveTo>
                <a:lnTo>
                  <a:pt x="0" y="1368197"/>
                </a:lnTo>
                <a:lnTo>
                  <a:pt x="0" y="0"/>
                </a:lnTo>
                <a:lnTo>
                  <a:pt x="10437811" y="0"/>
                </a:lnTo>
                <a:lnTo>
                  <a:pt x="10437811" y="136819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85827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1602996" y="1368197"/>
                </a:moveTo>
                <a:lnTo>
                  <a:pt x="0" y="1368197"/>
                </a:lnTo>
                <a:lnTo>
                  <a:pt x="0" y="0"/>
                </a:lnTo>
                <a:lnTo>
                  <a:pt x="1602996" y="0"/>
                </a:lnTo>
                <a:lnTo>
                  <a:pt x="1602996" y="1368197"/>
                </a:lnTo>
                <a:close/>
              </a:path>
            </a:pathLst>
          </a:custGeom>
          <a:solidFill>
            <a:srgbClr val="F35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5825" y="1971234"/>
            <a:ext cx="1602996" cy="14426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585827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1602996" y="1368197"/>
                </a:moveTo>
                <a:lnTo>
                  <a:pt x="0" y="1368197"/>
                </a:lnTo>
                <a:lnTo>
                  <a:pt x="0" y="0"/>
                </a:lnTo>
                <a:lnTo>
                  <a:pt x="1602996" y="0"/>
                </a:lnTo>
                <a:lnTo>
                  <a:pt x="1602996" y="1368197"/>
                </a:lnTo>
                <a:close/>
              </a:path>
            </a:pathLst>
          </a:custGeom>
          <a:solidFill>
            <a:srgbClr val="F35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3062" y="3222046"/>
            <a:ext cx="528587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9255" y="1519706"/>
            <a:ext cx="7993488" cy="3747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Spinal</a:t>
            </a:r>
            <a:r>
              <a:rPr spc="-95" dirty="0"/>
              <a:t> </a:t>
            </a:r>
            <a:r>
              <a:rPr spc="-10" dirty="0"/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0" y="4343400"/>
            <a:ext cx="8172672" cy="175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5775">
              <a:lnSpc>
                <a:spcPct val="115999"/>
              </a:lnSpc>
              <a:spcBef>
                <a:spcPts val="100"/>
              </a:spcBef>
            </a:pP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Sondos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ziyad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 Al-</a:t>
            </a: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abbadi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</a:p>
          <a:p>
            <a:pPr marL="12700" marR="5080" indent="485775">
              <a:lnSpc>
                <a:spcPct val="115999"/>
              </a:lnSpc>
              <a:spcBef>
                <a:spcPts val="100"/>
              </a:spcBef>
            </a:pP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Tasneem </a:t>
            </a: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muhiesen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 Al-Rawashdeh. </a:t>
            </a:r>
          </a:p>
          <a:p>
            <a:pPr marL="12700" marR="5080" indent="485775">
              <a:lnSpc>
                <a:spcPct val="115999"/>
              </a:lnSpc>
              <a:spcBef>
                <a:spcPts val="100"/>
              </a:spcBef>
            </a:pP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Eslam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ahmad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 Al-</a:t>
            </a:r>
            <a:r>
              <a:rPr lang="en-US" sz="3200" b="1" spc="-10" dirty="0" err="1">
                <a:solidFill>
                  <a:schemeClr val="bg1"/>
                </a:solidFill>
                <a:latin typeface="Trebuchet MS"/>
                <a:cs typeface="Trebuchet MS"/>
              </a:rPr>
              <a:t>hwaiml</a:t>
            </a:r>
            <a:r>
              <a:rPr lang="en-US" sz="3200" b="1" spc="-10" dirty="0">
                <a:solidFill>
                  <a:schemeClr val="bg1"/>
                </a:solidFill>
                <a:latin typeface="Trebuchet MS"/>
                <a:cs typeface="Trebuchet MS"/>
              </a:rPr>
              <a:t> .</a:t>
            </a:r>
            <a:endParaRPr sz="32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6509" y="1012340"/>
            <a:ext cx="5795490" cy="47651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25" y="2136873"/>
            <a:ext cx="589978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Sacral vertebrae normally fuse into one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large bone, the sacrum, but each one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retains discrete anterior and posterior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intervertebral foramina. The laminae of S5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all or part of S4 normally do not fuse,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leaving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caudal opening to the spinal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canal,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sacral hiatus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85825" y="609600"/>
            <a:ext cx="1603375" cy="1506220"/>
            <a:chOff x="10585825" y="609600"/>
            <a:chExt cx="1603375" cy="1506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825" y="1971234"/>
              <a:ext cx="1602996" cy="1442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5827" y="609600"/>
              <a:ext cx="1603375" cy="1368425"/>
            </a:xfrm>
            <a:custGeom>
              <a:avLst/>
              <a:gdLst/>
              <a:ahLst/>
              <a:cxnLst/>
              <a:rect l="l" t="t" r="r" b="b"/>
              <a:pathLst>
                <a:path w="1603375" h="1368425">
                  <a:moveTo>
                    <a:pt x="1602996" y="1368197"/>
                  </a:moveTo>
                  <a:lnTo>
                    <a:pt x="0" y="1368197"/>
                  </a:lnTo>
                  <a:lnTo>
                    <a:pt x="0" y="0"/>
                  </a:lnTo>
                  <a:lnTo>
                    <a:pt x="1602996" y="0"/>
                  </a:lnTo>
                  <a:lnTo>
                    <a:pt x="1602996" y="1368197"/>
                  </a:lnTo>
                  <a:close/>
                </a:path>
              </a:pathLst>
            </a:custGeom>
            <a:solidFill>
              <a:srgbClr val="F35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2370" y="1818071"/>
            <a:ext cx="685038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Ligamentous elements provide structural support,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and, together with supporting muscles, help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maintain the unique shape. Ventrally,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vertebral bodies and intervertebral disks 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connected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supported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anterior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posterior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longitudinal</a:t>
            </a:r>
            <a:r>
              <a:rPr sz="2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ligaments</a:t>
            </a:r>
            <a:r>
              <a:rPr sz="2400" spc="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Dorsally,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ligamentum flavum, interspinous ligament, and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supraspinous</a:t>
            </a:r>
            <a:r>
              <a:rPr sz="24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ligament</a:t>
            </a:r>
            <a:r>
              <a:rPr sz="2400" spc="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additional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stability. Using the midline approach,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needle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passes through these three dorsal ligaments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through an oval space between the bony lamina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spinous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processes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adjacent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2370" y="336549"/>
            <a:ext cx="2440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ligaments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265" y="579548"/>
            <a:ext cx="5769734" cy="55379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9548"/>
            <a:ext cx="5911402" cy="55379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09074" y="0"/>
            <a:ext cx="4683125" cy="6858000"/>
            <a:chOff x="7509074" y="0"/>
            <a:chExt cx="46831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5825" y="1971234"/>
              <a:ext cx="1602996" cy="1442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5827" y="609600"/>
              <a:ext cx="1603375" cy="1368425"/>
            </a:xfrm>
            <a:custGeom>
              <a:avLst/>
              <a:gdLst/>
              <a:ahLst/>
              <a:cxnLst/>
              <a:rect l="l" t="t" r="r" b="b"/>
              <a:pathLst>
                <a:path w="1603375" h="1368425">
                  <a:moveTo>
                    <a:pt x="1602996" y="1368197"/>
                  </a:moveTo>
                  <a:lnTo>
                    <a:pt x="0" y="1368197"/>
                  </a:lnTo>
                  <a:lnTo>
                    <a:pt x="0" y="0"/>
                  </a:lnTo>
                  <a:lnTo>
                    <a:pt x="1602996" y="0"/>
                  </a:lnTo>
                  <a:lnTo>
                    <a:pt x="1602996" y="1368197"/>
                  </a:lnTo>
                  <a:close/>
                </a:path>
              </a:pathLst>
            </a:custGeom>
            <a:solidFill>
              <a:srgbClr val="F35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9074" y="0"/>
              <a:ext cx="4682924" cy="6857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6705" y="2866873"/>
            <a:ext cx="42659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5" dirty="0">
                <a:solidFill>
                  <a:srgbClr val="000000"/>
                </a:solidFill>
              </a:rPr>
              <a:t>Spinal</a:t>
            </a:r>
            <a:r>
              <a:rPr sz="6600" spc="-95" dirty="0">
                <a:solidFill>
                  <a:srgbClr val="000000"/>
                </a:solidFill>
              </a:rPr>
              <a:t> </a:t>
            </a:r>
            <a:r>
              <a:rPr sz="6600" spc="-5" dirty="0">
                <a:solidFill>
                  <a:srgbClr val="000000"/>
                </a:solidFill>
              </a:rPr>
              <a:t>Cord</a:t>
            </a:r>
            <a:endParaRPr sz="6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345" y="971929"/>
            <a:ext cx="233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Spinal</a:t>
            </a:r>
            <a:r>
              <a:rPr sz="3600" spc="-90" dirty="0"/>
              <a:t> </a:t>
            </a:r>
            <a:r>
              <a:rPr sz="3600" spc="-5" dirty="0"/>
              <a:t>Cord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3345" y="2311148"/>
            <a:ext cx="9399270" cy="33185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97155">
              <a:lnSpc>
                <a:spcPts val="3200"/>
              </a:lnSpc>
              <a:spcBef>
                <a:spcPts val="500"/>
              </a:spcBef>
            </a:pP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spinal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canal contains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spinal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cord with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its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coverings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(the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meninges),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fatty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tissue,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and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venous </a:t>
            </a:r>
            <a:r>
              <a:rPr sz="29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plexus</a:t>
            </a:r>
            <a:r>
              <a:rPr sz="29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9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meninges</a:t>
            </a:r>
            <a:r>
              <a:rPr sz="29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composed</a:t>
            </a:r>
            <a:r>
              <a:rPr sz="29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three</a:t>
            </a:r>
            <a:r>
              <a:rPr sz="2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layers: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the pia </a:t>
            </a:r>
            <a:r>
              <a:rPr sz="2950" spc="-25" dirty="0">
                <a:solidFill>
                  <a:srgbClr val="FFFFFF"/>
                </a:solidFill>
                <a:latin typeface="Arial MT"/>
                <a:cs typeface="Arial MT"/>
              </a:rPr>
              <a:t>mater,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the arachnoid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mater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and the dura mater;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all are contiguous with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their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cranial counterparts . The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pia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mater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is closely adherent to the spinal cord, whereas </a:t>
            </a:r>
            <a:r>
              <a:rPr sz="2950" spc="-8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the arachnoid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mater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is usually closely adherent to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thicker</a:t>
            </a:r>
            <a:r>
              <a:rPr sz="29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denser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dura</a:t>
            </a:r>
            <a:r>
              <a:rPr sz="2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 MT"/>
                <a:cs typeface="Arial MT"/>
              </a:rPr>
              <a:t>mater</a:t>
            </a:r>
            <a:r>
              <a:rPr sz="2950" dirty="0">
                <a:solidFill>
                  <a:srgbClr val="FFFFFF"/>
                </a:solidFill>
                <a:latin typeface="Arial MT"/>
                <a:cs typeface="Arial MT"/>
              </a:rPr>
              <a:t> 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135" y="453108"/>
            <a:ext cx="5507864" cy="4400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0704" y="1032905"/>
            <a:ext cx="582803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Trebuchet MS"/>
                <a:cs typeface="Trebuchet MS"/>
              </a:rPr>
              <a:t>The </a:t>
            </a:r>
            <a:r>
              <a:rPr sz="3600" b="1" i="1" spc="-10" dirty="0">
                <a:latin typeface="Trebuchet MS"/>
                <a:cs typeface="Trebuchet MS"/>
              </a:rPr>
              <a:t>spinal </a:t>
            </a:r>
            <a:r>
              <a:rPr sz="3600" b="1" i="1" spc="-5" dirty="0">
                <a:latin typeface="Trebuchet MS"/>
                <a:cs typeface="Trebuchet MS"/>
              </a:rPr>
              <a:t>cord normally </a:t>
            </a:r>
            <a:r>
              <a:rPr sz="3600" b="1" i="1" dirty="0">
                <a:latin typeface="Trebuchet MS"/>
                <a:cs typeface="Trebuchet MS"/>
              </a:rPr>
              <a:t> </a:t>
            </a:r>
            <a:r>
              <a:rPr sz="3600" b="1" i="1" spc="-10" dirty="0">
                <a:latin typeface="Trebuchet MS"/>
                <a:cs typeface="Trebuchet MS"/>
              </a:rPr>
              <a:t>extends </a:t>
            </a:r>
            <a:r>
              <a:rPr sz="3600" b="1" i="1" spc="-5" dirty="0">
                <a:latin typeface="Trebuchet MS"/>
                <a:cs typeface="Trebuchet MS"/>
              </a:rPr>
              <a:t>from </a:t>
            </a:r>
            <a:r>
              <a:rPr sz="3600" b="1" i="1" spc="-10" dirty="0">
                <a:latin typeface="Trebuchet MS"/>
                <a:cs typeface="Trebuchet MS"/>
              </a:rPr>
              <a:t>the </a:t>
            </a:r>
            <a:r>
              <a:rPr sz="3600" b="1" i="1" spc="-5" dirty="0">
                <a:latin typeface="Trebuchet MS"/>
                <a:cs typeface="Trebuchet MS"/>
              </a:rPr>
              <a:t>fora- </a:t>
            </a:r>
            <a:r>
              <a:rPr sz="3600" b="1" i="1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men magnum to </a:t>
            </a:r>
            <a:r>
              <a:rPr sz="3600" b="1" i="1" spc="-10" dirty="0">
                <a:latin typeface="Trebuchet MS"/>
                <a:cs typeface="Trebuchet MS"/>
              </a:rPr>
              <a:t>the level </a:t>
            </a:r>
            <a:r>
              <a:rPr sz="3600" b="1" i="1" spc="-5" dirty="0">
                <a:latin typeface="Trebuchet MS"/>
                <a:cs typeface="Trebuchet MS"/>
              </a:rPr>
              <a:t> of</a:t>
            </a:r>
            <a:r>
              <a:rPr sz="3600" b="1" i="1" spc="-25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L1</a:t>
            </a:r>
            <a:r>
              <a:rPr sz="3600" b="1" i="1" spc="-15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in</a:t>
            </a:r>
            <a:r>
              <a:rPr sz="3600" b="1" i="1" spc="-25" dirty="0">
                <a:latin typeface="Trebuchet MS"/>
                <a:cs typeface="Trebuchet MS"/>
              </a:rPr>
              <a:t> </a:t>
            </a:r>
            <a:r>
              <a:rPr sz="3600" b="1" i="1" spc="-10" dirty="0">
                <a:latin typeface="Trebuchet MS"/>
                <a:cs typeface="Trebuchet MS"/>
              </a:rPr>
              <a:t>adult</a:t>
            </a:r>
            <a:r>
              <a:rPr sz="3600" b="1" i="1" spc="-20" dirty="0">
                <a:latin typeface="Trebuchet MS"/>
                <a:cs typeface="Trebuchet MS"/>
              </a:rPr>
              <a:t> </a:t>
            </a:r>
            <a:r>
              <a:rPr sz="3600" b="1" i="1" dirty="0">
                <a:latin typeface="Trebuchet MS"/>
                <a:cs typeface="Trebuchet MS"/>
              </a:rPr>
              <a:t>.</a:t>
            </a:r>
            <a:r>
              <a:rPr sz="3600" b="1" i="1" spc="-20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In</a:t>
            </a:r>
            <a:r>
              <a:rPr sz="3600" b="1" i="1" spc="-15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children, </a:t>
            </a:r>
            <a:r>
              <a:rPr sz="3600" b="1" i="1" spc="-1070" dirty="0">
                <a:latin typeface="Trebuchet MS"/>
                <a:cs typeface="Trebuchet MS"/>
              </a:rPr>
              <a:t> </a:t>
            </a:r>
            <a:r>
              <a:rPr sz="3600" b="1" i="1" spc="-10" dirty="0">
                <a:latin typeface="Trebuchet MS"/>
                <a:cs typeface="Trebuchet MS"/>
              </a:rPr>
              <a:t>the spinal </a:t>
            </a:r>
            <a:r>
              <a:rPr sz="3600" b="1" i="1" spc="-5" dirty="0">
                <a:latin typeface="Trebuchet MS"/>
                <a:cs typeface="Trebuchet MS"/>
              </a:rPr>
              <a:t>cord </a:t>
            </a:r>
            <a:r>
              <a:rPr sz="3600" b="1" i="1" spc="-10" dirty="0">
                <a:latin typeface="Trebuchet MS"/>
                <a:cs typeface="Trebuchet MS"/>
              </a:rPr>
              <a:t>ends </a:t>
            </a:r>
            <a:r>
              <a:rPr sz="3600" b="1" i="1" spc="-5" dirty="0">
                <a:latin typeface="Trebuchet MS"/>
                <a:cs typeface="Trebuchet MS"/>
              </a:rPr>
              <a:t>at L3 </a:t>
            </a:r>
            <a:r>
              <a:rPr sz="3600" b="1" i="1" dirty="0">
                <a:latin typeface="Trebuchet MS"/>
                <a:cs typeface="Trebuchet MS"/>
              </a:rPr>
              <a:t> </a:t>
            </a:r>
            <a:r>
              <a:rPr sz="3600" b="1" i="1" spc="-10" dirty="0">
                <a:latin typeface="Trebuchet MS"/>
                <a:cs typeface="Trebuchet MS"/>
              </a:rPr>
              <a:t>and</a:t>
            </a:r>
            <a:r>
              <a:rPr sz="3600" b="1" i="1" spc="-20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moves</a:t>
            </a:r>
            <a:r>
              <a:rPr sz="3600" b="1" i="1" spc="-10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up</a:t>
            </a:r>
            <a:r>
              <a:rPr sz="3600" b="1" i="1" spc="-15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with</a:t>
            </a:r>
            <a:r>
              <a:rPr sz="3600" b="1" i="1" spc="-10" dirty="0">
                <a:latin typeface="Trebuchet MS"/>
                <a:cs typeface="Trebuchet MS"/>
              </a:rPr>
              <a:t> </a:t>
            </a:r>
            <a:r>
              <a:rPr sz="3600" b="1" i="1" spc="-5" dirty="0">
                <a:latin typeface="Trebuchet MS"/>
                <a:cs typeface="Trebuchet MS"/>
              </a:rPr>
              <a:t>age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345" y="765884"/>
            <a:ext cx="12471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CSF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2006" y="2057775"/>
            <a:ext cx="919797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Cerebrospinal fluid (CSF) is contained between the pia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arachnoid maters in the subarachnoid space. The spinal subdural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space is generally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poorly demarcated, potential space that exists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24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dura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arachnoid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membranes.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epidural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space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better defined potential space within the spinal canal that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bounded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 the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dura and the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ligamentum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flavum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979" y="157688"/>
            <a:ext cx="3246120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*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anterior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posterior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nerve</a:t>
            </a:r>
            <a:r>
              <a:rPr sz="2400" spc="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roots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2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spinal</a:t>
            </a:r>
            <a:r>
              <a:rPr sz="2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level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join one another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exit the intervertebral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foramina, forming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spinal nerves from C1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lang="ar-BH"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af-ZA" sz="2400" spc="-5">
                <a:solidFill>
                  <a:srgbClr val="FFFFFF"/>
                </a:solidFill>
                <a:latin typeface="Trebuchet MS"/>
                <a:cs typeface="Trebuchet MS"/>
              </a:rPr>
              <a:t>coccyx </a:t>
            </a:r>
            <a:r>
              <a:rPr sz="240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 the cervical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level, the nerves arise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above their respective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vertebrae, but starting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 T1, exit below their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vertebrae. 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result,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eight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cervical </a:t>
            </a:r>
            <a:r>
              <a:rPr sz="2400" spc="-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nerve roots, but only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seven cervical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vertebrae.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882" y="130900"/>
            <a:ext cx="4117340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*The cervical and upper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thoracic nerve roots emerge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from the spinal cord and exit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vertebral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foramina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nearly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 the same level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But,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because the spinal cord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normally ends at L1, lower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nerve roots course some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distance before exiting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intervertebral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foramina.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These lower spinal nerves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form the cauda equina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(“horse’s tail”). Therefore,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performing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lumbar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(subarachnoid) puncture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below L1 in an adult (L3 in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child) usually avoids potential </a:t>
            </a:r>
            <a:r>
              <a:rPr sz="2400" spc="-7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needle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trauma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cord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906" y="772643"/>
            <a:ext cx="772033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Nerve </a:t>
            </a:r>
            <a:r>
              <a:rPr sz="28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blocks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close 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to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intervertebral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foramen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the</a:t>
            </a:r>
            <a:r>
              <a:rPr sz="28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r</a:t>
            </a:r>
            <a:r>
              <a:rPr sz="28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ef</a:t>
            </a:r>
            <a:r>
              <a:rPr sz="2800" spc="50" dirty="0">
                <a:solidFill>
                  <a:schemeClr val="bg1"/>
                </a:solidFill>
                <a:latin typeface="Microsoft Sans Serif"/>
                <a:cs typeface="Microsoft Sans Serif"/>
              </a:rPr>
              <a:t>o</a:t>
            </a:r>
            <a:r>
              <a:rPr sz="2800" dirty="0">
                <a:solidFill>
                  <a:schemeClr val="bg1"/>
                </a:solidFill>
                <a:latin typeface="Microsoft Sans Serif"/>
                <a:cs typeface="Microsoft Sans Serif"/>
              </a:rPr>
              <a:t>r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bg1"/>
                </a:solidFill>
                <a:latin typeface="Microsoft Sans Serif"/>
                <a:cs typeface="Microsoft Sans Serif"/>
              </a:rPr>
              <a:t>carry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65" dirty="0">
                <a:solidFill>
                  <a:schemeClr val="bg1"/>
                </a:solidFill>
                <a:latin typeface="Microsoft Sans Serif"/>
                <a:cs typeface="Microsoft Sans Serif"/>
              </a:rPr>
              <a:t>a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risk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bg1"/>
                </a:solidFill>
                <a:latin typeface="Microsoft Sans Serif"/>
                <a:cs typeface="Microsoft Sans Serif"/>
              </a:rPr>
              <a:t>o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f</a:t>
            </a:r>
            <a:r>
              <a:rPr sz="2800" spc="-11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subdural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or</a:t>
            </a:r>
            <a:r>
              <a:rPr sz="2800" spc="-1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subarachnoid 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injection.</a:t>
            </a:r>
            <a:r>
              <a:rPr sz="2800" spc="-1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chemeClr val="bg1"/>
                </a:solidFill>
                <a:latin typeface="Microsoft Sans Serif"/>
                <a:cs typeface="Microsoft Sans Serif"/>
              </a:rPr>
              <a:t>The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dural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sac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and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subarachnoid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and  </a:t>
            </a:r>
            <a:r>
              <a:rPr sz="28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subdural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spaces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usually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extend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to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29" dirty="0">
                <a:solidFill>
                  <a:schemeClr val="bg1"/>
                </a:solidFill>
                <a:latin typeface="Microsoft Sans Serif"/>
                <a:cs typeface="Microsoft Sans Serif"/>
              </a:rPr>
              <a:t>S2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in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adults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and </a:t>
            </a:r>
            <a:r>
              <a:rPr sz="2800" spc="-7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o</a:t>
            </a:r>
            <a:r>
              <a:rPr sz="2800" dirty="0">
                <a:solidFill>
                  <a:schemeClr val="bg1"/>
                </a:solidFill>
                <a:latin typeface="Microsoft Sans Serif"/>
                <a:cs typeface="Microsoft Sans Serif"/>
              </a:rPr>
              <a:t>ften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to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95" dirty="0">
                <a:solidFill>
                  <a:schemeClr val="bg1"/>
                </a:solidFill>
                <a:latin typeface="Microsoft Sans Serif"/>
                <a:cs typeface="Microsoft Sans Serif"/>
              </a:rPr>
              <a:t>S3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in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child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r</a:t>
            </a:r>
            <a:r>
              <a:rPr sz="2800" spc="-90" dirty="0">
                <a:solidFill>
                  <a:schemeClr val="bg1"/>
                </a:solidFill>
                <a:latin typeface="Microsoft Sans Serif"/>
                <a:cs typeface="Microsoft Sans Serif"/>
              </a:rPr>
              <a:t>en.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30" dirty="0">
                <a:solidFill>
                  <a:schemeClr val="bg1"/>
                </a:solidFill>
                <a:latin typeface="Microsoft Sans Serif"/>
                <a:cs typeface="Microsoft Sans Serif"/>
              </a:rPr>
              <a:t>Because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o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f</a:t>
            </a:r>
            <a:r>
              <a:rPr sz="2800" spc="-15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this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fact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and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 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smaller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body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chemeClr val="bg1"/>
                </a:solidFill>
                <a:latin typeface="Microsoft Sans Serif"/>
                <a:cs typeface="Microsoft Sans Serif"/>
              </a:rPr>
              <a:t>si</a:t>
            </a:r>
            <a:r>
              <a:rPr sz="2800" spc="-175" dirty="0">
                <a:solidFill>
                  <a:schemeClr val="bg1"/>
                </a:solidFill>
                <a:latin typeface="Microsoft Sans Serif"/>
                <a:cs typeface="Microsoft Sans Serif"/>
              </a:rPr>
              <a:t>z</a:t>
            </a:r>
            <a:r>
              <a:rPr sz="2800" spc="-105" dirty="0">
                <a:solidFill>
                  <a:schemeClr val="bg1"/>
                </a:solidFill>
                <a:latin typeface="Microsoft Sans Serif"/>
                <a:cs typeface="Microsoft Sans Serif"/>
              </a:rPr>
              <a:t>e,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caudal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anesthesia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carries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10" dirty="0">
                <a:solidFill>
                  <a:schemeClr val="bg1"/>
                </a:solidFill>
                <a:latin typeface="Microsoft Sans Serif"/>
                <a:cs typeface="Microsoft Sans Serif"/>
              </a:rPr>
              <a:t>a  </a:t>
            </a:r>
            <a:r>
              <a:rPr sz="28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greater risk </a:t>
            </a:r>
            <a:r>
              <a:rPr sz="28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of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subarachnoid </a:t>
            </a:r>
            <a:r>
              <a:rPr sz="28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injection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in </a:t>
            </a:r>
            <a:r>
              <a:rPr sz="28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children </a:t>
            </a:r>
            <a:r>
              <a:rPr sz="28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than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in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adults.</a:t>
            </a:r>
            <a:r>
              <a:rPr sz="2800" spc="-1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An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chemeClr val="bg1"/>
                </a:solidFill>
                <a:latin typeface="Microsoft Sans Serif"/>
                <a:cs typeface="Microsoft Sans Serif"/>
              </a:rPr>
              <a:t>e</a:t>
            </a:r>
            <a:r>
              <a:rPr sz="28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xtension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bg1"/>
                </a:solidFill>
                <a:latin typeface="Microsoft Sans Serif"/>
                <a:cs typeface="Microsoft Sans Serif"/>
              </a:rPr>
              <a:t>o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f</a:t>
            </a:r>
            <a:r>
              <a:rPr sz="2800" spc="-15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pia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mate</a:t>
            </a:r>
            <a:r>
              <a:rPr sz="2800" spc="-75" dirty="0">
                <a:solidFill>
                  <a:schemeClr val="bg1"/>
                </a:solidFill>
                <a:latin typeface="Microsoft Sans Serif"/>
                <a:cs typeface="Microsoft Sans Serif"/>
              </a:rPr>
              <a:t>r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,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  </a:t>
            </a:r>
            <a:r>
              <a:rPr sz="28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ﬁlum </a:t>
            </a:r>
            <a:r>
              <a:rPr sz="28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terminale, </a:t>
            </a:r>
            <a:r>
              <a:rPr sz="28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penetrates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 </a:t>
            </a:r>
            <a:r>
              <a:rPr sz="28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dura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and </a:t>
            </a:r>
            <a:r>
              <a:rPr sz="28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attaches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 </a:t>
            </a:r>
            <a:r>
              <a:rPr sz="28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terminal </a:t>
            </a:r>
            <a:r>
              <a:rPr sz="28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end </a:t>
            </a:r>
            <a:r>
              <a:rPr sz="28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of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 </a:t>
            </a:r>
            <a:r>
              <a:rPr sz="28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spinal </a:t>
            </a:r>
            <a:r>
              <a:rPr sz="28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cord </a:t>
            </a:r>
            <a:r>
              <a:rPr sz="28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(conus 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medullaris)</a:t>
            </a:r>
            <a:r>
              <a:rPr sz="28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to</a:t>
            </a:r>
            <a:r>
              <a:rPr sz="2800" spc="-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periosteum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of</a:t>
            </a:r>
            <a:r>
              <a:rPr sz="2800" spc="-15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the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coccyx</a:t>
            </a:r>
            <a:r>
              <a:rPr sz="28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chemeClr val="bg1"/>
                </a:solidFill>
                <a:latin typeface="Microsoft Sans Serif"/>
                <a:cs typeface="Microsoft Sans Serif"/>
              </a:rPr>
              <a:t>.</a:t>
            </a:r>
            <a:endParaRPr sz="28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431" y="347728"/>
            <a:ext cx="9453093" cy="62848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187" y="611321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Outlines</a:t>
            </a:r>
            <a:r>
              <a:rPr sz="3600" spc="-95" dirty="0"/>
              <a:t> </a:t>
            </a:r>
            <a:r>
              <a:rPr sz="360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14301" y="2307002"/>
            <a:ext cx="5076190" cy="346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0340" algn="l"/>
              </a:tabLst>
            </a:pP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Vertebra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column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 MT"/>
              <a:buChar char="•"/>
            </a:pPr>
            <a:endParaRPr sz="3000">
              <a:latin typeface="Trebuchet MS"/>
              <a:cs typeface="Trebuchet MS"/>
            </a:endParaRPr>
          </a:p>
          <a:p>
            <a:pPr marL="180340" indent="-167640">
              <a:lnSpc>
                <a:spcPct val="100000"/>
              </a:lnSpc>
              <a:buFont typeface="Arial MT"/>
              <a:buChar char="•"/>
              <a:tabLst>
                <a:tab pos="180340" algn="l"/>
              </a:tabLst>
            </a:pP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Spinal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cord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 MT"/>
              <a:buChar char="•"/>
            </a:pPr>
            <a:endParaRPr sz="3000">
              <a:latin typeface="Trebuchet MS"/>
              <a:cs typeface="Trebuchet MS"/>
            </a:endParaRPr>
          </a:p>
          <a:p>
            <a:pPr marL="180340" indent="-167640">
              <a:lnSpc>
                <a:spcPct val="100000"/>
              </a:lnSpc>
              <a:buFont typeface="Arial MT"/>
              <a:buChar char="•"/>
              <a:tabLst>
                <a:tab pos="180340" algn="l"/>
              </a:tabLst>
            </a:pP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3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supply</a:t>
            </a:r>
            <a:r>
              <a:rPr sz="3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spinal</a:t>
            </a:r>
            <a:r>
              <a:rPr sz="3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cord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4242851"/>
            <a:ext cx="8968083" cy="2759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1715" y="4243844"/>
            <a:ext cx="3077107" cy="2769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2590077"/>
            <a:ext cx="8968105" cy="1660525"/>
          </a:xfrm>
          <a:custGeom>
            <a:avLst/>
            <a:gdLst/>
            <a:ahLst/>
            <a:cxnLst/>
            <a:rect l="l" t="t" r="r" b="b"/>
            <a:pathLst>
              <a:path w="8968105" h="1660525">
                <a:moveTo>
                  <a:pt x="8968084" y="1660331"/>
                </a:moveTo>
                <a:lnTo>
                  <a:pt x="0" y="1660331"/>
                </a:lnTo>
                <a:lnTo>
                  <a:pt x="0" y="0"/>
                </a:lnTo>
                <a:lnTo>
                  <a:pt x="8968084" y="0"/>
                </a:lnTo>
                <a:lnTo>
                  <a:pt x="8968084" y="1660331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1715" y="2590077"/>
            <a:ext cx="3077210" cy="1660525"/>
          </a:xfrm>
          <a:custGeom>
            <a:avLst/>
            <a:gdLst/>
            <a:ahLst/>
            <a:cxnLst/>
            <a:rect l="l" t="t" r="r" b="b"/>
            <a:pathLst>
              <a:path w="3077209" h="1660525">
                <a:moveTo>
                  <a:pt x="3077108" y="1660331"/>
                </a:moveTo>
                <a:lnTo>
                  <a:pt x="0" y="1660331"/>
                </a:lnTo>
                <a:lnTo>
                  <a:pt x="0" y="0"/>
                </a:lnTo>
                <a:lnTo>
                  <a:pt x="3077108" y="0"/>
                </a:lnTo>
                <a:lnTo>
                  <a:pt x="3077108" y="1660331"/>
                </a:lnTo>
                <a:close/>
              </a:path>
            </a:pathLst>
          </a:custGeom>
          <a:solidFill>
            <a:srgbClr val="F35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35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Blood</a:t>
            </a:r>
            <a:r>
              <a:rPr spc="-100" dirty="0"/>
              <a:t> </a:t>
            </a:r>
            <a:r>
              <a:rPr spc="-10" dirty="0"/>
              <a:t>supply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28" y="125506"/>
            <a:ext cx="8126672" cy="6444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" y="125506"/>
            <a:ext cx="4102964" cy="6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9023"/>
            <a:ext cx="5627096" cy="6066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08" y="223089"/>
            <a:ext cx="5926784" cy="6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C26BD14-CC41-6841-8DA7-3714AE5707B7}"/>
              </a:ext>
            </a:extLst>
          </p:cNvPr>
          <p:cNvSpPr txBox="1">
            <a:spLocks/>
          </p:cNvSpPr>
          <p:nvPr/>
        </p:nvSpPr>
        <p:spPr>
          <a:xfrm>
            <a:off x="248949" y="335540"/>
            <a:ext cx="11104851" cy="63644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The anterior and posterior spinal arteries receive additional blood flow from the</a:t>
            </a:r>
            <a:endParaRPr lang="en-US" sz="3200" b="1" kern="0" dirty="0">
              <a:solidFill>
                <a:schemeClr val="bg1"/>
              </a:solidFill>
            </a:endParaRPr>
          </a:p>
          <a:p>
            <a:pPr algn="l"/>
            <a:r>
              <a:rPr lang="en-US" sz="3200" b="1" kern="0" dirty="0">
                <a:solidFill>
                  <a:schemeClr val="bg1"/>
                </a:solidFill>
              </a:rPr>
              <a:t>3_ Radicular (transverse) arteries:</a:t>
            </a:r>
          </a:p>
          <a:p>
            <a:pPr algn="l"/>
            <a:r>
              <a:rPr lang="en-US" sz="3200" kern="0" dirty="0">
                <a:solidFill>
                  <a:schemeClr val="bg1"/>
                </a:solidFill>
              </a:rPr>
              <a:t> 1-vertebral artery in neck</a:t>
            </a:r>
          </a:p>
          <a:p>
            <a:pPr algn="l"/>
            <a:r>
              <a:rPr lang="en-US" sz="3200" kern="0" dirty="0">
                <a:solidFill>
                  <a:schemeClr val="bg1"/>
                </a:solidFill>
              </a:rPr>
              <a:t> 2-Sacral arteries in pelvis</a:t>
            </a:r>
          </a:p>
          <a:p>
            <a:pPr algn="l"/>
            <a:r>
              <a:rPr lang="en-US" sz="3200" kern="0" dirty="0">
                <a:solidFill>
                  <a:schemeClr val="bg1"/>
                </a:solidFill>
              </a:rPr>
              <a:t> 3- intercostal arteries in the thorax </a:t>
            </a:r>
          </a:p>
          <a:p>
            <a:pPr algn="l"/>
            <a:r>
              <a:rPr lang="en-US" sz="3200" kern="0" dirty="0">
                <a:solidFill>
                  <a:schemeClr val="bg1"/>
                </a:solidFill>
              </a:rPr>
              <a:t> 4- lumbar arteries in the abdomen </a:t>
            </a:r>
          </a:p>
          <a:p>
            <a:pPr algn="l"/>
            <a:endParaRPr lang="en-US" sz="3200" kern="0" dirty="0">
              <a:solidFill>
                <a:schemeClr val="bg1"/>
              </a:solidFill>
            </a:endParaRPr>
          </a:p>
          <a:p>
            <a:pPr algn="l"/>
            <a:r>
              <a:rPr lang="en-US" sz="3200" kern="0" dirty="0">
                <a:solidFill>
                  <a:schemeClr val="bg1"/>
                </a:solidFill>
              </a:rPr>
              <a:t>* One of these radicular arteries is typically large , the artery of </a:t>
            </a:r>
            <a:r>
              <a:rPr lang="en-US" sz="3200" kern="0" dirty="0" err="1">
                <a:solidFill>
                  <a:schemeClr val="bg1"/>
                </a:solidFill>
              </a:rPr>
              <a:t>Adamkiewicz</a:t>
            </a:r>
            <a:r>
              <a:rPr lang="en-US" sz="3200" kern="0" dirty="0">
                <a:solidFill>
                  <a:schemeClr val="bg1"/>
                </a:solidFill>
              </a:rPr>
              <a:t> , or </a:t>
            </a:r>
            <a:r>
              <a:rPr lang="en-US" sz="3200" kern="0" dirty="0" err="1">
                <a:solidFill>
                  <a:schemeClr val="bg1"/>
                </a:solidFill>
              </a:rPr>
              <a:t>arteria</a:t>
            </a:r>
            <a:r>
              <a:rPr lang="en-US" sz="3200" kern="0" dirty="0">
                <a:solidFill>
                  <a:schemeClr val="bg1"/>
                </a:solidFill>
              </a:rPr>
              <a:t> </a:t>
            </a:r>
            <a:r>
              <a:rPr lang="en-US" sz="3200" kern="0" dirty="0" err="1">
                <a:solidFill>
                  <a:schemeClr val="bg1"/>
                </a:solidFill>
              </a:rPr>
              <a:t>radicularis</a:t>
            </a:r>
            <a:r>
              <a:rPr lang="en-US" sz="3200" kern="0" dirty="0">
                <a:solidFill>
                  <a:schemeClr val="bg1"/>
                </a:solidFill>
              </a:rPr>
              <a:t> magna</a:t>
            </a:r>
            <a:endParaRPr lang="ar-AE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2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85800"/>
            <a:ext cx="9982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artery of </a:t>
            </a:r>
            <a:r>
              <a:rPr lang="en-US" sz="3600" b="1" dirty="0" err="1">
                <a:solidFill>
                  <a:schemeClr val="bg1"/>
                </a:solidFill>
              </a:rPr>
              <a:t>Adamkiewicz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1. arising from the aorta</a:t>
            </a:r>
          </a:p>
          <a:p>
            <a:r>
              <a:rPr lang="en-US" sz="3200" dirty="0">
                <a:solidFill>
                  <a:schemeClr val="bg1"/>
                </a:solidFill>
              </a:rPr>
              <a:t>2. It is typically unilateral and nearly always arises on the left side</a:t>
            </a:r>
          </a:p>
          <a:p>
            <a:r>
              <a:rPr lang="en-US" sz="3200" dirty="0">
                <a:solidFill>
                  <a:schemeClr val="bg1"/>
                </a:solidFill>
              </a:rPr>
              <a:t>3. providing the major blood supply to the anterior, lower two-thirds of the spinal cord.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4. Injury to this artery can result in the anterior spinal artery syndrome.</a:t>
            </a:r>
            <a:endParaRPr lang="ar-A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28600"/>
            <a:ext cx="9753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Venous Drainage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The veins draining the spinal cord are arranged in the form of six longitudinal channels These are:</a:t>
            </a:r>
          </a:p>
          <a:p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_Two median longitudinal channels</a:t>
            </a:r>
            <a:r>
              <a:rPr lang="en-US" sz="2000" dirty="0">
                <a:solidFill>
                  <a:schemeClr val="bg1"/>
                </a:solidFill>
              </a:rPr>
              <a:t>, one in the anterior median fissure called the </a:t>
            </a:r>
            <a:r>
              <a:rPr lang="en-US" sz="2000" dirty="0" err="1">
                <a:solidFill>
                  <a:schemeClr val="bg1"/>
                </a:solidFill>
              </a:rPr>
              <a:t>anteromedian</a:t>
            </a:r>
            <a:r>
              <a:rPr lang="en-US" sz="2000" dirty="0">
                <a:solidFill>
                  <a:schemeClr val="bg1"/>
                </a:solidFill>
              </a:rPr>
              <a:t> channel, and the other in the </a:t>
            </a:r>
            <a:r>
              <a:rPr lang="en-US" sz="2000" dirty="0" err="1">
                <a:solidFill>
                  <a:schemeClr val="bg1"/>
                </a:solidFill>
              </a:rPr>
              <a:t>posteromedian</a:t>
            </a:r>
            <a:r>
              <a:rPr lang="en-US" sz="2000" dirty="0">
                <a:solidFill>
                  <a:schemeClr val="bg1"/>
                </a:solidFill>
              </a:rPr>
              <a:t> sulcus </a:t>
            </a:r>
            <a:r>
              <a:rPr lang="en-US" sz="2000" dirty="0" err="1">
                <a:solidFill>
                  <a:schemeClr val="bg1"/>
                </a:solidFill>
              </a:rPr>
              <a:t>cailed</a:t>
            </a:r>
            <a:r>
              <a:rPr lang="en-US" sz="2000" dirty="0">
                <a:solidFill>
                  <a:schemeClr val="bg1"/>
                </a:solidFill>
              </a:rPr>
              <a:t> the </a:t>
            </a:r>
            <a:r>
              <a:rPr lang="en-US" sz="2000" dirty="0" err="1">
                <a:solidFill>
                  <a:schemeClr val="bg1"/>
                </a:solidFill>
              </a:rPr>
              <a:t>posteromedian</a:t>
            </a:r>
            <a:r>
              <a:rPr lang="en-US" sz="2000" dirty="0">
                <a:solidFill>
                  <a:schemeClr val="bg1"/>
                </a:solidFill>
              </a:rPr>
              <a:t> channel 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_The paired anterolateral channels</a:t>
            </a:r>
            <a:r>
              <a:rPr lang="en-US" sz="2000" dirty="0">
                <a:solidFill>
                  <a:schemeClr val="bg1"/>
                </a:solidFill>
              </a:rPr>
              <a:t>, one on either side, posterior to the anterior nerve roots .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_The paired </a:t>
            </a:r>
            <a:r>
              <a:rPr lang="en-US" sz="2400" i="1" dirty="0" err="1">
                <a:solidFill>
                  <a:schemeClr val="bg1"/>
                </a:solidFill>
              </a:rPr>
              <a:t>posterolateral</a:t>
            </a:r>
            <a:r>
              <a:rPr lang="en-US" sz="2400" i="1" dirty="0">
                <a:solidFill>
                  <a:schemeClr val="bg1"/>
                </a:solidFill>
              </a:rPr>
              <a:t> channels</a:t>
            </a:r>
            <a:r>
              <a:rPr lang="en-US" sz="2000" dirty="0">
                <a:solidFill>
                  <a:schemeClr val="bg1"/>
                </a:solidFill>
              </a:rPr>
              <a:t>. One on either side posterior to the posterior nerve roots .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These channels are interconnected by a plexus of veins that form a venous </a:t>
            </a:r>
            <a:r>
              <a:rPr lang="en-US" sz="2000" dirty="0" err="1">
                <a:solidFill>
                  <a:schemeClr val="bg1"/>
                </a:solidFill>
              </a:rPr>
              <a:t>vasocorona</a:t>
            </a:r>
            <a:r>
              <a:rPr lang="en-US" sz="2000" dirty="0">
                <a:solidFill>
                  <a:schemeClr val="bg1"/>
                </a:solidFill>
              </a:rPr>
              <a:t>. The blood from these veins is drained into radicular veins that open into a venous plexus lying between the dura mater and the bony vertebral canal (internal vertebral venous plexus) and through it, into various segmental veins .</a:t>
            </a:r>
            <a:endParaRPr lang="ar-A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8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24" y="63716"/>
            <a:ext cx="9041152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85825" y="609600"/>
            <a:ext cx="1603375" cy="1506220"/>
            <a:chOff x="10585825" y="609600"/>
            <a:chExt cx="1603375" cy="1506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825" y="1971234"/>
              <a:ext cx="1602996" cy="1442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5827" y="609600"/>
              <a:ext cx="1603375" cy="1368425"/>
            </a:xfrm>
            <a:custGeom>
              <a:avLst/>
              <a:gdLst/>
              <a:ahLst/>
              <a:cxnLst/>
              <a:rect l="l" t="t" r="r" b="b"/>
              <a:pathLst>
                <a:path w="1603375" h="1368425">
                  <a:moveTo>
                    <a:pt x="1602996" y="1368197"/>
                  </a:moveTo>
                  <a:lnTo>
                    <a:pt x="0" y="1368197"/>
                  </a:lnTo>
                  <a:lnTo>
                    <a:pt x="0" y="0"/>
                  </a:lnTo>
                  <a:lnTo>
                    <a:pt x="1602996" y="0"/>
                  </a:lnTo>
                  <a:lnTo>
                    <a:pt x="1602996" y="1368197"/>
                  </a:lnTo>
                  <a:close/>
                </a:path>
              </a:pathLst>
            </a:custGeom>
            <a:solidFill>
              <a:srgbClr val="F35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9255" y="1519706"/>
            <a:ext cx="7817484" cy="3747770"/>
          </a:xfrm>
          <a:prstGeom prst="rect">
            <a:avLst/>
          </a:prstGeom>
          <a:solidFill>
            <a:srgbClr val="F35AE6"/>
          </a:solidFill>
          <a:ln w="12699">
            <a:solidFill>
              <a:srgbClr val="B141A7"/>
            </a:solidFill>
          </a:ln>
        </p:spPr>
        <p:txBody>
          <a:bodyPr vert="horz" wrap="square" lIns="0" tIns="1158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20"/>
              </a:spcBef>
            </a:pPr>
            <a:r>
              <a:rPr sz="8800" spc="-10" dirty="0"/>
              <a:t>Thank</a:t>
            </a:r>
            <a:r>
              <a:rPr sz="8800" spc="-60" dirty="0"/>
              <a:t> </a:t>
            </a:r>
            <a:r>
              <a:rPr sz="8800" spc="-5" dirty="0"/>
              <a:t>you</a:t>
            </a:r>
            <a:endParaRPr sz="8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345" y="971929"/>
            <a:ext cx="3578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Vertebral</a:t>
            </a:r>
            <a:r>
              <a:rPr sz="3600" spc="-90" dirty="0"/>
              <a:t> </a:t>
            </a:r>
            <a:r>
              <a:rPr sz="3600" spc="-5" dirty="0"/>
              <a:t>column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99036" y="2320820"/>
            <a:ext cx="9008745" cy="2874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5080" indent="-18351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spine is composed of the vertebral bones and intervertebral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disks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There are</a:t>
            </a:r>
            <a:endParaRPr sz="2400">
              <a:latin typeface="Trebuchet MS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cervical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(C),</a:t>
            </a:r>
            <a:endParaRPr sz="2400">
              <a:latin typeface="Trebuchet MS"/>
              <a:cs typeface="Trebuchet MS"/>
            </a:endParaRPr>
          </a:p>
          <a:p>
            <a:pPr marL="195580" indent="-183515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thoracic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(T),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400">
              <a:latin typeface="Trebuchet MS"/>
              <a:cs typeface="Trebuchet MS"/>
            </a:endParaRPr>
          </a:p>
          <a:p>
            <a:pPr marL="195580" indent="-18351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lumbar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(L)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vertebrae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95580" marR="313690" indent="-183515">
              <a:lnSpc>
                <a:spcPts val="2590"/>
              </a:lnSpc>
              <a:spcBef>
                <a:spcPts val="1040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sacrum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fusion of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sacral (S) vertebrae, and there are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small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rudimentary coccygeal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vertebra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970240"/>
            <a:ext cx="10437812" cy="3211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5825" y="1971234"/>
            <a:ext cx="1602996" cy="1442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10437811" y="1368197"/>
                </a:moveTo>
                <a:lnTo>
                  <a:pt x="0" y="1368197"/>
                </a:lnTo>
                <a:lnTo>
                  <a:pt x="0" y="0"/>
                </a:lnTo>
                <a:lnTo>
                  <a:pt x="10437811" y="0"/>
                </a:lnTo>
                <a:lnTo>
                  <a:pt x="10437811" y="136819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7" name="object 7"/>
            <p:cNvSpPr/>
            <p:nvPr/>
          </p:nvSpPr>
          <p:spPr>
            <a:xfrm>
              <a:off x="10585827" y="609600"/>
              <a:ext cx="1603375" cy="1368425"/>
            </a:xfrm>
            <a:custGeom>
              <a:avLst/>
              <a:gdLst/>
              <a:ahLst/>
              <a:cxnLst/>
              <a:rect l="l" t="t" r="r" b="b"/>
              <a:pathLst>
                <a:path w="1603375" h="1368425">
                  <a:moveTo>
                    <a:pt x="1602996" y="1368197"/>
                  </a:moveTo>
                  <a:lnTo>
                    <a:pt x="0" y="1368197"/>
                  </a:lnTo>
                  <a:lnTo>
                    <a:pt x="0" y="0"/>
                  </a:lnTo>
                  <a:lnTo>
                    <a:pt x="1602996" y="0"/>
                  </a:lnTo>
                  <a:lnTo>
                    <a:pt x="1602996" y="1368197"/>
                  </a:lnTo>
                  <a:close/>
                </a:path>
              </a:pathLst>
            </a:custGeom>
            <a:solidFill>
              <a:srgbClr val="F35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" y="0"/>
              <a:ext cx="12191998" cy="6857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280" y="175855"/>
              <a:ext cx="4700787" cy="650628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025" y="1898598"/>
            <a:ext cx="519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. </a:t>
            </a:r>
            <a:r>
              <a:rPr sz="1800" spc="-5" dirty="0">
                <a:latin typeface="Trebuchet MS"/>
                <a:cs typeface="Trebuchet MS"/>
              </a:rPr>
              <a:t>At each vertebral level, paired spinal nerves exit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the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central nervous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system </a:t>
            </a:r>
            <a:r>
              <a:rPr sz="1800" dirty="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345" y="725041"/>
            <a:ext cx="645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</a:t>
            </a:r>
            <a:r>
              <a:rPr sz="3600" spc="-20" dirty="0"/>
              <a:t> </a:t>
            </a:r>
            <a:r>
              <a:rPr sz="3600" spc="-10" dirty="0"/>
              <a:t>spine</a:t>
            </a:r>
            <a:r>
              <a:rPr sz="3600" spc="-20" dirty="0"/>
              <a:t> </a:t>
            </a:r>
            <a:r>
              <a:rPr sz="3600" spc="-5" dirty="0"/>
              <a:t>as</a:t>
            </a:r>
            <a:r>
              <a:rPr sz="3600" spc="-15" dirty="0"/>
              <a:t> </a:t>
            </a:r>
            <a:r>
              <a:rPr sz="3600" dirty="0"/>
              <a:t>a</a:t>
            </a:r>
            <a:r>
              <a:rPr sz="3600" spc="-20" dirty="0"/>
              <a:t> </a:t>
            </a:r>
            <a:r>
              <a:rPr sz="3600" spc="-5" dirty="0"/>
              <a:t>whole</a:t>
            </a:r>
            <a:r>
              <a:rPr sz="3600" spc="-15" dirty="0"/>
              <a:t> </a:t>
            </a:r>
            <a:r>
              <a:rPr sz="3600" spc="-5" dirty="0"/>
              <a:t>provides</a:t>
            </a:r>
            <a:r>
              <a:rPr sz="3600" spc="-15" dirty="0"/>
              <a:t> </a:t>
            </a:r>
            <a:r>
              <a:rPr sz="360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21881" y="2227957"/>
            <a:ext cx="8729980" cy="23818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73355" indent="-161290">
              <a:lnSpc>
                <a:spcPct val="100000"/>
              </a:lnSpc>
              <a:spcBef>
                <a:spcPts val="665"/>
              </a:spcBef>
              <a:buSzPct val="97222"/>
              <a:buFont typeface="Arial MT"/>
              <a:buChar char="•"/>
              <a:tabLst>
                <a:tab pos="173990" algn="l"/>
              </a:tabLst>
            </a:pP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structural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body</a:t>
            </a:r>
            <a:endParaRPr sz="3600">
              <a:latin typeface="Trebuchet MS"/>
              <a:cs typeface="Trebuchet MS"/>
            </a:endParaRPr>
          </a:p>
          <a:p>
            <a:pPr marL="309880" indent="-297815">
              <a:lnSpc>
                <a:spcPct val="100000"/>
              </a:lnSpc>
              <a:spcBef>
                <a:spcPts val="570"/>
              </a:spcBef>
              <a:buSzPct val="97222"/>
              <a:buFont typeface="Arial MT"/>
              <a:buChar char="•"/>
              <a:tabLst>
                <a:tab pos="310515" algn="l"/>
              </a:tabLst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protection</a:t>
            </a:r>
            <a:r>
              <a:rPr sz="3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spinal</a:t>
            </a:r>
            <a:r>
              <a:rPr sz="3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cord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nerves</a:t>
            </a:r>
            <a:endParaRPr sz="3600">
              <a:latin typeface="Trebuchet MS"/>
              <a:cs typeface="Trebuchet MS"/>
            </a:endParaRPr>
          </a:p>
          <a:p>
            <a:pPr marL="172720" marR="728345" indent="-160655">
              <a:lnSpc>
                <a:spcPts val="3890"/>
              </a:lnSpc>
              <a:spcBef>
                <a:spcPts val="1055"/>
              </a:spcBef>
              <a:buSzPct val="97222"/>
              <a:buFont typeface="Arial MT"/>
              <a:buChar char="•"/>
              <a:tabLst>
                <a:tab pos="310515" algn="l"/>
              </a:tabLst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allows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degree of mobility in 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several </a:t>
            </a:r>
            <a:r>
              <a:rPr sz="3600" spc="-10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spatial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planes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345" y="725041"/>
            <a:ext cx="83610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/>
              <a:t>Vertebrae differ in </a:t>
            </a:r>
            <a:r>
              <a:rPr sz="3600" spc="-10" dirty="0"/>
              <a:t>shape </a:t>
            </a:r>
            <a:r>
              <a:rPr sz="3600" spc="-5" dirty="0"/>
              <a:t>and </a:t>
            </a:r>
            <a:r>
              <a:rPr sz="3600" spc="-10" dirty="0"/>
              <a:t>size </a:t>
            </a:r>
            <a:r>
              <a:rPr sz="3600" spc="-5" dirty="0"/>
              <a:t>at the </a:t>
            </a:r>
            <a:r>
              <a:rPr sz="3600" spc="-1070" dirty="0"/>
              <a:t> </a:t>
            </a:r>
            <a:r>
              <a:rPr sz="3600" spc="-10" dirty="0"/>
              <a:t>various</a:t>
            </a:r>
            <a:r>
              <a:rPr sz="3600" spc="-15" dirty="0"/>
              <a:t> </a:t>
            </a:r>
            <a:r>
              <a:rPr sz="3600" spc="-5" dirty="0"/>
              <a:t>levels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99036" y="2146955"/>
            <a:ext cx="9320530" cy="4266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116839" indent="-18351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first cervical vertebra, the atlas, lacks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body and has unique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articulations with the base of the skull and the second vertebra.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second vertebra, called the axis, consequently has atypical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articulating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surface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95580" marR="5080" indent="-183515">
              <a:lnSpc>
                <a:spcPts val="2590"/>
              </a:lnSpc>
              <a:spcBef>
                <a:spcPts val="1010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All 12 thoracic vertebrae articulate with their corresponding rib.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Lumbar vertebrae have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large anterior cylindrical vertebral body.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hollow ring is defined anteriorly by the vertebral body, laterally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 the pedicles and transverse processes, and posteriorly by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lamina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spinous processes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95580" marR="67945" indent="-183515">
              <a:lnSpc>
                <a:spcPts val="2590"/>
              </a:lnSpc>
              <a:spcBef>
                <a:spcPts val="1010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laminae extend between the transverse processes and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spinous processes, and the pedicle extends between the vertebral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body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 transverse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processes.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970240"/>
            <a:ext cx="10437812" cy="3211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5825" y="1971234"/>
            <a:ext cx="1602996" cy="1442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10437811" y="1368197"/>
                </a:moveTo>
                <a:lnTo>
                  <a:pt x="0" y="1368197"/>
                </a:lnTo>
                <a:lnTo>
                  <a:pt x="0" y="0"/>
                </a:lnTo>
                <a:lnTo>
                  <a:pt x="10437811" y="0"/>
                </a:lnTo>
                <a:lnTo>
                  <a:pt x="10437811" y="136819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85827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1602996" y="1368197"/>
                </a:moveTo>
                <a:lnTo>
                  <a:pt x="0" y="1368197"/>
                </a:lnTo>
                <a:lnTo>
                  <a:pt x="0" y="0"/>
                </a:lnTo>
                <a:lnTo>
                  <a:pt x="1602996" y="0"/>
                </a:lnTo>
                <a:lnTo>
                  <a:pt x="1602996" y="1368197"/>
                </a:lnTo>
                <a:close/>
              </a:path>
            </a:pathLst>
          </a:custGeom>
          <a:solidFill>
            <a:srgbClr val="F35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027312" cy="67614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7313" y="0"/>
              <a:ext cx="6164686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68" y="862885"/>
            <a:ext cx="11912956" cy="5138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117" y="1004463"/>
            <a:ext cx="962215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stacked</a:t>
            </a: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vertically,</a:t>
            </a: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hollow</a:t>
            </a: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rings</a:t>
            </a: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become</a:t>
            </a: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spinal canal in which the spinal cord and its coverings sit.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 individual vertebral bodies are connected by the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intervertebral disks. There are four small synovial joints at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each vertebra, two articulating with the vertebra above it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and two with the vertebra below. These are the facet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joints, which are adjacent to the transverse processes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pedicles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notched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superiorly</a:t>
            </a:r>
            <a:r>
              <a:rPr sz="28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inferiorly,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these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notches</a:t>
            </a:r>
            <a:r>
              <a:rPr sz="28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forming</a:t>
            </a:r>
            <a:r>
              <a:rPr sz="28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intervertebral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foramina</a:t>
            </a:r>
            <a:r>
              <a:rPr sz="28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28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which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spinal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nerves exit.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1168</Words>
  <Application>Microsoft Office PowerPoint</Application>
  <PresentationFormat>شاشة عريضة</PresentationFormat>
  <Paragraphs>64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Arial MT</vt:lpstr>
      <vt:lpstr>Calibri</vt:lpstr>
      <vt:lpstr>Microsoft Sans Serif</vt:lpstr>
      <vt:lpstr>Trebuchet MS</vt:lpstr>
      <vt:lpstr>Office Theme</vt:lpstr>
      <vt:lpstr>Spinal Anatomy</vt:lpstr>
      <vt:lpstr>Outlines :</vt:lpstr>
      <vt:lpstr>Vertebral column</vt:lpstr>
      <vt:lpstr>عرض تقديمي في PowerPoint</vt:lpstr>
      <vt:lpstr>The spine as a whole provides :</vt:lpstr>
      <vt:lpstr>Vertebrae differ in shape and size at the  various levels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ligaments</vt:lpstr>
      <vt:lpstr>عرض تقديمي في PowerPoint</vt:lpstr>
      <vt:lpstr>Spinal Cord</vt:lpstr>
      <vt:lpstr>Spinal Cord</vt:lpstr>
      <vt:lpstr>عرض تقديمي في PowerPoint</vt:lpstr>
      <vt:lpstr>CSF</vt:lpstr>
      <vt:lpstr>عرض تقديمي في PowerPoint</vt:lpstr>
      <vt:lpstr>عرض تقديمي في PowerPoint</vt:lpstr>
      <vt:lpstr>عرض تقديمي في PowerPoint</vt:lpstr>
      <vt:lpstr>Blood supply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Anatomy.pptx</dc:title>
  <cp:lastModifiedBy>Sondos Ziyad</cp:lastModifiedBy>
  <cp:revision>5</cp:revision>
  <dcterms:created xsi:type="dcterms:W3CDTF">2021-10-18T12:20:45Z</dcterms:created>
  <dcterms:modified xsi:type="dcterms:W3CDTF">2021-10-20T08:42:37Z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