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3" r:id="rId2"/>
    <p:sldMasterId id="2147483745" r:id="rId3"/>
    <p:sldMasterId id="2147483757" r:id="rId4"/>
    <p:sldMasterId id="2147483769" r:id="rId5"/>
    <p:sldMasterId id="2147483781" r:id="rId6"/>
  </p:sldMasterIdLst>
  <p:notesMasterIdLst>
    <p:notesMasterId r:id="rId39"/>
  </p:notesMasterIdLst>
  <p:sldIdLst>
    <p:sldId id="276" r:id="rId7"/>
    <p:sldId id="275" r:id="rId8"/>
    <p:sldId id="278" r:id="rId9"/>
    <p:sldId id="257" r:id="rId10"/>
    <p:sldId id="258" r:id="rId11"/>
    <p:sldId id="259" r:id="rId12"/>
    <p:sldId id="260" r:id="rId13"/>
    <p:sldId id="270" r:id="rId14"/>
    <p:sldId id="261" r:id="rId15"/>
    <p:sldId id="264" r:id="rId16"/>
    <p:sldId id="277" r:id="rId17"/>
    <p:sldId id="262" r:id="rId18"/>
    <p:sldId id="263" r:id="rId19"/>
    <p:sldId id="265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93" r:id="rId30"/>
    <p:sldId id="295" r:id="rId31"/>
    <p:sldId id="305" r:id="rId32"/>
    <p:sldId id="306" r:id="rId33"/>
    <p:sldId id="299" r:id="rId34"/>
    <p:sldId id="300" r:id="rId35"/>
    <p:sldId id="301" r:id="rId36"/>
    <p:sldId id="302" r:id="rId37"/>
    <p:sldId id="30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57" autoAdjust="0"/>
    <p:restoredTop sz="94660"/>
  </p:normalViewPr>
  <p:slideViewPr>
    <p:cSldViewPr snapToGrid="0">
      <p:cViewPr varScale="1">
        <p:scale>
          <a:sx n="88" d="100"/>
          <a:sy n="88" d="100"/>
        </p:scale>
        <p:origin x="74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3EBBB4-9A4C-4EAE-AE2F-CA4D6495F9D3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350F92F-26C5-4E84-834E-3615EC202838}">
      <dgm:prSet phldrT="[Text]"/>
      <dgm:spPr/>
      <dgm:t>
        <a:bodyPr/>
        <a:lstStyle/>
        <a:p>
          <a:r>
            <a:rPr lang="en-US" dirty="0"/>
            <a:t>Acquired</a:t>
          </a:r>
        </a:p>
      </dgm:t>
    </dgm:pt>
    <dgm:pt modelId="{5CC1E327-C87B-44A8-AE16-129FC2AEACDE}" type="parTrans" cxnId="{F8BDC92D-C9D1-4D8B-B36F-9EDA60BE2E5D}">
      <dgm:prSet/>
      <dgm:spPr/>
      <dgm:t>
        <a:bodyPr/>
        <a:lstStyle/>
        <a:p>
          <a:endParaRPr lang="en-US"/>
        </a:p>
      </dgm:t>
    </dgm:pt>
    <dgm:pt modelId="{A47893B7-529D-429D-A0E6-4EE6117B3483}" type="sibTrans" cxnId="{F8BDC92D-C9D1-4D8B-B36F-9EDA60BE2E5D}">
      <dgm:prSet/>
      <dgm:spPr/>
      <dgm:t>
        <a:bodyPr/>
        <a:lstStyle/>
        <a:p>
          <a:endParaRPr lang="en-US"/>
        </a:p>
      </dgm:t>
    </dgm:pt>
    <dgm:pt modelId="{B3BA40E7-2BBC-4084-B3C7-E450E7ADF906}">
      <dgm:prSet phldrT="[Text]"/>
      <dgm:spPr/>
      <dgm:t>
        <a:bodyPr/>
        <a:lstStyle/>
        <a:p>
          <a:r>
            <a:rPr lang="en-US" dirty="0"/>
            <a:t>Congenital </a:t>
          </a:r>
        </a:p>
      </dgm:t>
    </dgm:pt>
    <dgm:pt modelId="{44650AF9-442E-43A8-A936-35D7189CDB7D}" type="parTrans" cxnId="{ACD437C0-0599-4DCE-B3BB-C9CE58F46070}">
      <dgm:prSet/>
      <dgm:spPr/>
      <dgm:t>
        <a:bodyPr/>
        <a:lstStyle/>
        <a:p>
          <a:endParaRPr lang="en-US"/>
        </a:p>
      </dgm:t>
    </dgm:pt>
    <dgm:pt modelId="{D3F7FDAE-066E-4D2F-BD38-A5B7AF36A7BC}" type="sibTrans" cxnId="{ACD437C0-0599-4DCE-B3BB-C9CE58F46070}">
      <dgm:prSet/>
      <dgm:spPr/>
      <dgm:t>
        <a:bodyPr/>
        <a:lstStyle/>
        <a:p>
          <a:endParaRPr lang="en-US"/>
        </a:p>
      </dgm:t>
    </dgm:pt>
    <dgm:pt modelId="{C3937FFD-3D0C-4962-9BD8-5B83AD9C8BB0}">
      <dgm:prSet/>
      <dgm:spPr/>
      <dgm:t>
        <a:bodyPr/>
        <a:lstStyle/>
        <a:p>
          <a:r>
            <a:rPr lang="en-US" b="1" u="sng" dirty="0">
              <a:solidFill>
                <a:schemeClr val="bg1"/>
              </a:solidFill>
            </a:rPr>
            <a:t>Adhesions</a:t>
          </a:r>
        </a:p>
      </dgm:t>
    </dgm:pt>
    <dgm:pt modelId="{F88D8792-3E18-452A-9224-CAF0D934A364}" type="parTrans" cxnId="{CA65AE22-0BF8-4F3D-BEC6-1DF362B45C73}">
      <dgm:prSet/>
      <dgm:spPr/>
      <dgm:t>
        <a:bodyPr/>
        <a:lstStyle/>
        <a:p>
          <a:endParaRPr lang="en-US"/>
        </a:p>
      </dgm:t>
    </dgm:pt>
    <dgm:pt modelId="{7593C934-0AE6-43B5-B2D4-997F9BBBA345}" type="sibTrans" cxnId="{CA65AE22-0BF8-4F3D-BEC6-1DF362B45C73}">
      <dgm:prSet/>
      <dgm:spPr/>
      <dgm:t>
        <a:bodyPr/>
        <a:lstStyle/>
        <a:p>
          <a:endParaRPr lang="en-US"/>
        </a:p>
      </dgm:t>
    </dgm:pt>
    <dgm:pt modelId="{2488883E-5E41-40AA-AF24-08C94E9473FE}">
      <dgm:prSet/>
      <dgm:spPr/>
      <dgm:t>
        <a:bodyPr/>
        <a:lstStyle/>
        <a:p>
          <a:r>
            <a:rPr lang="en-US" b="1" u="sng" dirty="0">
              <a:solidFill>
                <a:schemeClr val="bg1"/>
              </a:solidFill>
            </a:rPr>
            <a:t>Intussusceptions</a:t>
          </a:r>
        </a:p>
      </dgm:t>
    </dgm:pt>
    <dgm:pt modelId="{608B1717-2C01-4146-9BD2-0524E2249877}" type="parTrans" cxnId="{073A36E8-7FED-49AF-AADF-03DDC01E58AF}">
      <dgm:prSet/>
      <dgm:spPr/>
      <dgm:t>
        <a:bodyPr/>
        <a:lstStyle/>
        <a:p>
          <a:endParaRPr lang="en-US"/>
        </a:p>
      </dgm:t>
    </dgm:pt>
    <dgm:pt modelId="{93E119AD-E85E-49D3-B691-4A222BE6F8AE}" type="sibTrans" cxnId="{073A36E8-7FED-49AF-AADF-03DDC01E58AF}">
      <dgm:prSet/>
      <dgm:spPr/>
      <dgm:t>
        <a:bodyPr/>
        <a:lstStyle/>
        <a:p>
          <a:endParaRPr lang="en-US"/>
        </a:p>
      </dgm:t>
    </dgm:pt>
    <dgm:pt modelId="{CCCC20B9-0226-42CE-A538-70AD64C1A3CA}">
      <dgm:prSet/>
      <dgm:spPr/>
      <dgm:t>
        <a:bodyPr/>
        <a:lstStyle/>
        <a:p>
          <a:r>
            <a:rPr lang="en-US" dirty="0"/>
            <a:t>Strangulated hernia</a:t>
          </a:r>
        </a:p>
      </dgm:t>
    </dgm:pt>
    <dgm:pt modelId="{DB402C92-E85F-4472-9FF4-D0E3A895A19B}" type="parTrans" cxnId="{C21298F5-F504-45E8-A77F-23FF968F15EE}">
      <dgm:prSet/>
      <dgm:spPr/>
      <dgm:t>
        <a:bodyPr/>
        <a:lstStyle/>
        <a:p>
          <a:endParaRPr lang="en-US"/>
        </a:p>
      </dgm:t>
    </dgm:pt>
    <dgm:pt modelId="{EC434EC0-3C37-40AF-B2E1-8A9F3FC36D69}" type="sibTrans" cxnId="{C21298F5-F504-45E8-A77F-23FF968F15EE}">
      <dgm:prSet/>
      <dgm:spPr/>
      <dgm:t>
        <a:bodyPr/>
        <a:lstStyle/>
        <a:p>
          <a:endParaRPr lang="en-US"/>
        </a:p>
      </dgm:t>
    </dgm:pt>
    <dgm:pt modelId="{3AD87EFE-290D-44BA-9C7A-E9B8B434790F}">
      <dgm:prSet/>
      <dgm:spPr/>
      <dgm:t>
        <a:bodyPr/>
        <a:lstStyle/>
        <a:p>
          <a:r>
            <a:rPr lang="en-US" smtClean="0"/>
            <a:t>Volvulus</a:t>
          </a:r>
          <a:endParaRPr lang="en-US" dirty="0"/>
        </a:p>
      </dgm:t>
    </dgm:pt>
    <dgm:pt modelId="{500DC9A3-E650-4E2F-B500-0C7211DBE6E2}" type="parTrans" cxnId="{E9617DF2-1A7E-4AA3-853D-4A2BDD34212E}">
      <dgm:prSet/>
      <dgm:spPr/>
      <dgm:t>
        <a:bodyPr/>
        <a:lstStyle/>
        <a:p>
          <a:endParaRPr lang="en-US"/>
        </a:p>
      </dgm:t>
    </dgm:pt>
    <dgm:pt modelId="{61914B6F-0DC0-4A4E-9E35-95547D16C002}" type="sibTrans" cxnId="{E9617DF2-1A7E-4AA3-853D-4A2BDD34212E}">
      <dgm:prSet/>
      <dgm:spPr/>
      <dgm:t>
        <a:bodyPr/>
        <a:lstStyle/>
        <a:p>
          <a:endParaRPr lang="en-US"/>
        </a:p>
      </dgm:t>
    </dgm:pt>
    <dgm:pt modelId="{5B3EE715-4FE1-4D91-8FBE-F77145D94AB0}">
      <dgm:prSet/>
      <dgm:spPr/>
      <dgm:t>
        <a:bodyPr/>
        <a:lstStyle/>
        <a:p>
          <a:r>
            <a:rPr lang="en-US" smtClean="0"/>
            <a:t>Complicated meckels diverticulum</a:t>
          </a:r>
          <a:endParaRPr lang="en-US" dirty="0"/>
        </a:p>
      </dgm:t>
    </dgm:pt>
    <dgm:pt modelId="{5A0C280A-8AAE-4DFA-9B51-2435880DD65C}" type="parTrans" cxnId="{6FA4EB1C-7B66-434F-B806-A7B06550EA29}">
      <dgm:prSet/>
      <dgm:spPr/>
      <dgm:t>
        <a:bodyPr/>
        <a:lstStyle/>
        <a:p>
          <a:endParaRPr lang="en-US"/>
        </a:p>
      </dgm:t>
    </dgm:pt>
    <dgm:pt modelId="{1608638D-B1E3-429C-A552-5A479C74B057}" type="sibTrans" cxnId="{6FA4EB1C-7B66-434F-B806-A7B06550EA29}">
      <dgm:prSet/>
      <dgm:spPr/>
      <dgm:t>
        <a:bodyPr/>
        <a:lstStyle/>
        <a:p>
          <a:endParaRPr lang="en-US"/>
        </a:p>
      </dgm:t>
    </dgm:pt>
    <dgm:pt modelId="{C2F79969-86FB-4CF0-AF07-AF08F55041E9}" type="pres">
      <dgm:prSet presAssocID="{D83EBBB4-9A4C-4EAE-AE2F-CA4D6495F9D3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DA6A61-D60D-4417-AFAD-A7C8E6FCE663}" type="pres">
      <dgm:prSet presAssocID="{D350F92F-26C5-4E84-834E-3615EC202838}" presName="compNode" presStyleCnt="0"/>
      <dgm:spPr/>
    </dgm:pt>
    <dgm:pt modelId="{9B0EFA9F-DBE5-4E9B-AE2F-A31BA403FF48}" type="pres">
      <dgm:prSet presAssocID="{D350F92F-26C5-4E84-834E-3615EC202838}" presName="aNode" presStyleLbl="bgShp" presStyleIdx="0" presStyleCnt="2"/>
      <dgm:spPr/>
      <dgm:t>
        <a:bodyPr/>
        <a:lstStyle/>
        <a:p>
          <a:endParaRPr lang="en-US"/>
        </a:p>
      </dgm:t>
    </dgm:pt>
    <dgm:pt modelId="{00A274D0-2D3E-433B-A833-55E62F243B01}" type="pres">
      <dgm:prSet presAssocID="{D350F92F-26C5-4E84-834E-3615EC202838}" presName="textNode" presStyleLbl="bgShp" presStyleIdx="0" presStyleCnt="2"/>
      <dgm:spPr/>
      <dgm:t>
        <a:bodyPr/>
        <a:lstStyle/>
        <a:p>
          <a:endParaRPr lang="en-US"/>
        </a:p>
      </dgm:t>
    </dgm:pt>
    <dgm:pt modelId="{021DF954-9F77-47D8-A22C-CEDBCF1A7047}" type="pres">
      <dgm:prSet presAssocID="{D350F92F-26C5-4E84-834E-3615EC202838}" presName="compChildNode" presStyleCnt="0"/>
      <dgm:spPr/>
    </dgm:pt>
    <dgm:pt modelId="{D710B8BA-7AD8-411B-9493-3627DD523369}" type="pres">
      <dgm:prSet presAssocID="{D350F92F-26C5-4E84-834E-3615EC202838}" presName="theInnerList" presStyleCnt="0"/>
      <dgm:spPr/>
    </dgm:pt>
    <dgm:pt modelId="{E5255BB9-DA17-41A3-B691-70C0FD8DC28C}" type="pres">
      <dgm:prSet presAssocID="{CCCC20B9-0226-42CE-A538-70AD64C1A3CA}" presName="childNode" presStyleLbl="node1" presStyleIdx="0" presStyleCnt="5" custLinFactY="180311" custLinFactNeighborX="-3231" custLinFactNeighborY="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2045E6-F470-4153-AC9E-AD3433A08BCB}" type="pres">
      <dgm:prSet presAssocID="{CCCC20B9-0226-42CE-A538-70AD64C1A3CA}" presName="aSpace2" presStyleCnt="0"/>
      <dgm:spPr/>
    </dgm:pt>
    <dgm:pt modelId="{948A32C3-2979-4027-B1E1-4A69D28C2BD1}" type="pres">
      <dgm:prSet presAssocID="{C3937FFD-3D0C-4962-9BD8-5B83AD9C8BB0}" presName="childNode" presStyleLbl="node1" presStyleIdx="1" presStyleCnt="5" custLinFactNeighborX="-3231" custLinFactNeighborY="-640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39EC86-9A02-4263-8D41-7A6BD98EE209}" type="pres">
      <dgm:prSet presAssocID="{C3937FFD-3D0C-4962-9BD8-5B83AD9C8BB0}" presName="aSpace2" presStyleCnt="0"/>
      <dgm:spPr/>
    </dgm:pt>
    <dgm:pt modelId="{7E0EB7E6-49CF-4EF3-A084-8C37599A1500}" type="pres">
      <dgm:prSet presAssocID="{2488883E-5E41-40AA-AF24-08C94E9473FE}" presName="childNode" presStyleLbl="node1" presStyleIdx="2" presStyleCnt="5" custScaleX="95409" custScaleY="112227" custLinFactY="-202234" custLinFactNeighborX="-3200" custLinFactNeighborY="-3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0D1087-C6BE-4A84-8724-91DE220244EA}" type="pres">
      <dgm:prSet presAssocID="{D350F92F-26C5-4E84-834E-3615EC202838}" presName="aSpace" presStyleCnt="0"/>
      <dgm:spPr/>
    </dgm:pt>
    <dgm:pt modelId="{6C09B89F-698F-4733-8912-EB0EFC8FA41A}" type="pres">
      <dgm:prSet presAssocID="{B3BA40E7-2BBC-4084-B3C7-E450E7ADF906}" presName="compNode" presStyleCnt="0"/>
      <dgm:spPr/>
    </dgm:pt>
    <dgm:pt modelId="{785F294C-5271-4CBA-A1E6-F8821E120163}" type="pres">
      <dgm:prSet presAssocID="{B3BA40E7-2BBC-4084-B3C7-E450E7ADF906}" presName="aNode" presStyleLbl="bgShp" presStyleIdx="1" presStyleCnt="2"/>
      <dgm:spPr/>
      <dgm:t>
        <a:bodyPr/>
        <a:lstStyle/>
        <a:p>
          <a:endParaRPr lang="en-US"/>
        </a:p>
      </dgm:t>
    </dgm:pt>
    <dgm:pt modelId="{1052DA18-45B8-43EF-A49C-A347C0865CFA}" type="pres">
      <dgm:prSet presAssocID="{B3BA40E7-2BBC-4084-B3C7-E450E7ADF906}" presName="textNode" presStyleLbl="bgShp" presStyleIdx="1" presStyleCnt="2"/>
      <dgm:spPr/>
      <dgm:t>
        <a:bodyPr/>
        <a:lstStyle/>
        <a:p>
          <a:endParaRPr lang="en-US"/>
        </a:p>
      </dgm:t>
    </dgm:pt>
    <dgm:pt modelId="{A7EEE26B-81F0-4EA4-846D-E884CCA77B0A}" type="pres">
      <dgm:prSet presAssocID="{B3BA40E7-2BBC-4084-B3C7-E450E7ADF906}" presName="compChildNode" presStyleCnt="0"/>
      <dgm:spPr/>
    </dgm:pt>
    <dgm:pt modelId="{3D210A61-7EE7-4E10-9B22-52B7FA528041}" type="pres">
      <dgm:prSet presAssocID="{B3BA40E7-2BBC-4084-B3C7-E450E7ADF906}" presName="theInnerList" presStyleCnt="0"/>
      <dgm:spPr/>
    </dgm:pt>
    <dgm:pt modelId="{AF438D47-10E6-4F37-8A9A-6CACBC9D65CF}" type="pres">
      <dgm:prSet presAssocID="{3AD87EFE-290D-44BA-9C7A-E9B8B434790F}" presName="childNode" presStyleLbl="node1" presStyleIdx="3" presStyleCnt="5" custLinFactY="89544" custLinFactNeighborX="1977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B10545-2FFA-4D46-8332-DB541FBAD810}" type="pres">
      <dgm:prSet presAssocID="{3AD87EFE-290D-44BA-9C7A-E9B8B434790F}" presName="aSpace2" presStyleCnt="0"/>
      <dgm:spPr/>
    </dgm:pt>
    <dgm:pt modelId="{A1FCBE1B-58BE-4024-8BD8-3F088294F27E}" type="pres">
      <dgm:prSet presAssocID="{5B3EE715-4FE1-4D91-8FBE-F77145D94AB0}" presName="childNode" presStyleLbl="node1" presStyleIdx="4" presStyleCnt="5" custLinFactY="-100000" custLinFactNeighborX="1977" custLinFactNeighborY="-1724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BEB1DBC-765A-4F7E-8001-CD2F93E1611E}" type="presOf" srcId="{D350F92F-26C5-4E84-834E-3615EC202838}" destId="{9B0EFA9F-DBE5-4E9B-AE2F-A31BA403FF48}" srcOrd="0" destOrd="0" presId="urn:microsoft.com/office/officeart/2005/8/layout/lProcess2"/>
    <dgm:cxn modelId="{F8BDC92D-C9D1-4D8B-B36F-9EDA60BE2E5D}" srcId="{D83EBBB4-9A4C-4EAE-AE2F-CA4D6495F9D3}" destId="{D350F92F-26C5-4E84-834E-3615EC202838}" srcOrd="0" destOrd="0" parTransId="{5CC1E327-C87B-44A8-AE16-129FC2AEACDE}" sibTransId="{A47893B7-529D-429D-A0E6-4EE6117B3483}"/>
    <dgm:cxn modelId="{C21298F5-F504-45E8-A77F-23FF968F15EE}" srcId="{D350F92F-26C5-4E84-834E-3615EC202838}" destId="{CCCC20B9-0226-42CE-A538-70AD64C1A3CA}" srcOrd="0" destOrd="0" parTransId="{DB402C92-E85F-4472-9FF4-D0E3A895A19B}" sibTransId="{EC434EC0-3C37-40AF-B2E1-8A9F3FC36D69}"/>
    <dgm:cxn modelId="{6FA4EB1C-7B66-434F-B806-A7B06550EA29}" srcId="{B3BA40E7-2BBC-4084-B3C7-E450E7ADF906}" destId="{5B3EE715-4FE1-4D91-8FBE-F77145D94AB0}" srcOrd="1" destOrd="0" parTransId="{5A0C280A-8AAE-4DFA-9B51-2435880DD65C}" sibTransId="{1608638D-B1E3-429C-A552-5A479C74B057}"/>
    <dgm:cxn modelId="{263AE015-45AD-4739-ABB5-14DE1DD6701A}" type="presOf" srcId="{5B3EE715-4FE1-4D91-8FBE-F77145D94AB0}" destId="{A1FCBE1B-58BE-4024-8BD8-3F088294F27E}" srcOrd="0" destOrd="0" presId="urn:microsoft.com/office/officeart/2005/8/layout/lProcess2"/>
    <dgm:cxn modelId="{DF551224-B2C9-4E5A-864F-BA65800C2999}" type="presOf" srcId="{B3BA40E7-2BBC-4084-B3C7-E450E7ADF906}" destId="{785F294C-5271-4CBA-A1E6-F8821E120163}" srcOrd="0" destOrd="0" presId="urn:microsoft.com/office/officeart/2005/8/layout/lProcess2"/>
    <dgm:cxn modelId="{4F120951-697C-4446-8009-5AA1F2D2D2A9}" type="presOf" srcId="{3AD87EFE-290D-44BA-9C7A-E9B8B434790F}" destId="{AF438D47-10E6-4F37-8A9A-6CACBC9D65CF}" srcOrd="0" destOrd="0" presId="urn:microsoft.com/office/officeart/2005/8/layout/lProcess2"/>
    <dgm:cxn modelId="{81E443BB-705C-49F0-8C1D-5172D0156057}" type="presOf" srcId="{D83EBBB4-9A4C-4EAE-AE2F-CA4D6495F9D3}" destId="{C2F79969-86FB-4CF0-AF07-AF08F55041E9}" srcOrd="0" destOrd="0" presId="urn:microsoft.com/office/officeart/2005/8/layout/lProcess2"/>
    <dgm:cxn modelId="{E9617DF2-1A7E-4AA3-853D-4A2BDD34212E}" srcId="{B3BA40E7-2BBC-4084-B3C7-E450E7ADF906}" destId="{3AD87EFE-290D-44BA-9C7A-E9B8B434790F}" srcOrd="0" destOrd="0" parTransId="{500DC9A3-E650-4E2F-B500-0C7211DBE6E2}" sibTransId="{61914B6F-0DC0-4A4E-9E35-95547D16C002}"/>
    <dgm:cxn modelId="{CA65AE22-0BF8-4F3D-BEC6-1DF362B45C73}" srcId="{D350F92F-26C5-4E84-834E-3615EC202838}" destId="{C3937FFD-3D0C-4962-9BD8-5B83AD9C8BB0}" srcOrd="1" destOrd="0" parTransId="{F88D8792-3E18-452A-9224-CAF0D934A364}" sibTransId="{7593C934-0AE6-43B5-B2D4-997F9BBBA345}"/>
    <dgm:cxn modelId="{D217607F-B248-439B-928F-7C0B507FF019}" type="presOf" srcId="{2488883E-5E41-40AA-AF24-08C94E9473FE}" destId="{7E0EB7E6-49CF-4EF3-A084-8C37599A1500}" srcOrd="0" destOrd="0" presId="urn:microsoft.com/office/officeart/2005/8/layout/lProcess2"/>
    <dgm:cxn modelId="{ED759096-7E18-4B94-B848-7F598D3D8E93}" type="presOf" srcId="{CCCC20B9-0226-42CE-A538-70AD64C1A3CA}" destId="{E5255BB9-DA17-41A3-B691-70C0FD8DC28C}" srcOrd="0" destOrd="0" presId="urn:microsoft.com/office/officeart/2005/8/layout/lProcess2"/>
    <dgm:cxn modelId="{ACD437C0-0599-4DCE-B3BB-C9CE58F46070}" srcId="{D83EBBB4-9A4C-4EAE-AE2F-CA4D6495F9D3}" destId="{B3BA40E7-2BBC-4084-B3C7-E450E7ADF906}" srcOrd="1" destOrd="0" parTransId="{44650AF9-442E-43A8-A936-35D7189CDB7D}" sibTransId="{D3F7FDAE-066E-4D2F-BD38-A5B7AF36A7BC}"/>
    <dgm:cxn modelId="{BAF7E680-A058-482E-BCA2-89E320F35F26}" type="presOf" srcId="{C3937FFD-3D0C-4962-9BD8-5B83AD9C8BB0}" destId="{948A32C3-2979-4027-B1E1-4A69D28C2BD1}" srcOrd="0" destOrd="0" presId="urn:microsoft.com/office/officeart/2005/8/layout/lProcess2"/>
    <dgm:cxn modelId="{BA89BF93-DD5F-4211-B304-F6FCD792900E}" type="presOf" srcId="{D350F92F-26C5-4E84-834E-3615EC202838}" destId="{00A274D0-2D3E-433B-A833-55E62F243B01}" srcOrd="1" destOrd="0" presId="urn:microsoft.com/office/officeart/2005/8/layout/lProcess2"/>
    <dgm:cxn modelId="{1B1F7615-1411-4E9A-A3C5-B796E2585EF8}" type="presOf" srcId="{B3BA40E7-2BBC-4084-B3C7-E450E7ADF906}" destId="{1052DA18-45B8-43EF-A49C-A347C0865CFA}" srcOrd="1" destOrd="0" presId="urn:microsoft.com/office/officeart/2005/8/layout/lProcess2"/>
    <dgm:cxn modelId="{073A36E8-7FED-49AF-AADF-03DDC01E58AF}" srcId="{D350F92F-26C5-4E84-834E-3615EC202838}" destId="{2488883E-5E41-40AA-AF24-08C94E9473FE}" srcOrd="2" destOrd="0" parTransId="{608B1717-2C01-4146-9BD2-0524E2249877}" sibTransId="{93E119AD-E85E-49D3-B691-4A222BE6F8AE}"/>
    <dgm:cxn modelId="{49FDF802-EEEB-4339-B538-A1712BE7D80E}" type="presParOf" srcId="{C2F79969-86FB-4CF0-AF07-AF08F55041E9}" destId="{76DA6A61-D60D-4417-AFAD-A7C8E6FCE663}" srcOrd="0" destOrd="0" presId="urn:microsoft.com/office/officeart/2005/8/layout/lProcess2"/>
    <dgm:cxn modelId="{65A37F13-D4B7-416D-8B78-CE9F4BD6081C}" type="presParOf" srcId="{76DA6A61-D60D-4417-AFAD-A7C8E6FCE663}" destId="{9B0EFA9F-DBE5-4E9B-AE2F-A31BA403FF48}" srcOrd="0" destOrd="0" presId="urn:microsoft.com/office/officeart/2005/8/layout/lProcess2"/>
    <dgm:cxn modelId="{9A3716AC-4343-4984-9F92-E44AB0A94605}" type="presParOf" srcId="{76DA6A61-D60D-4417-AFAD-A7C8E6FCE663}" destId="{00A274D0-2D3E-433B-A833-55E62F243B01}" srcOrd="1" destOrd="0" presId="urn:microsoft.com/office/officeart/2005/8/layout/lProcess2"/>
    <dgm:cxn modelId="{48246E4F-F838-41ED-8EE3-FBC53C42AE98}" type="presParOf" srcId="{76DA6A61-D60D-4417-AFAD-A7C8E6FCE663}" destId="{021DF954-9F77-47D8-A22C-CEDBCF1A7047}" srcOrd="2" destOrd="0" presId="urn:microsoft.com/office/officeart/2005/8/layout/lProcess2"/>
    <dgm:cxn modelId="{BAE41691-85E7-4129-830D-0986425E6ECF}" type="presParOf" srcId="{021DF954-9F77-47D8-A22C-CEDBCF1A7047}" destId="{D710B8BA-7AD8-411B-9493-3627DD523369}" srcOrd="0" destOrd="0" presId="urn:microsoft.com/office/officeart/2005/8/layout/lProcess2"/>
    <dgm:cxn modelId="{B0055089-620D-425B-A7D3-8E5C8A60850E}" type="presParOf" srcId="{D710B8BA-7AD8-411B-9493-3627DD523369}" destId="{E5255BB9-DA17-41A3-B691-70C0FD8DC28C}" srcOrd="0" destOrd="0" presId="urn:microsoft.com/office/officeart/2005/8/layout/lProcess2"/>
    <dgm:cxn modelId="{07F4CE21-BA97-4F3E-AE0A-42F09B81BBF3}" type="presParOf" srcId="{D710B8BA-7AD8-411B-9493-3627DD523369}" destId="{5B2045E6-F470-4153-AC9E-AD3433A08BCB}" srcOrd="1" destOrd="0" presId="urn:microsoft.com/office/officeart/2005/8/layout/lProcess2"/>
    <dgm:cxn modelId="{9493D53B-B4A8-4209-AC72-69A503DB3A28}" type="presParOf" srcId="{D710B8BA-7AD8-411B-9493-3627DD523369}" destId="{948A32C3-2979-4027-B1E1-4A69D28C2BD1}" srcOrd="2" destOrd="0" presId="urn:microsoft.com/office/officeart/2005/8/layout/lProcess2"/>
    <dgm:cxn modelId="{A30E22D3-EF7B-4B0F-8DAF-EA2201B74117}" type="presParOf" srcId="{D710B8BA-7AD8-411B-9493-3627DD523369}" destId="{F139EC86-9A02-4263-8D41-7A6BD98EE209}" srcOrd="3" destOrd="0" presId="urn:microsoft.com/office/officeart/2005/8/layout/lProcess2"/>
    <dgm:cxn modelId="{C69AC930-3F6C-4C82-9B68-E4C3190C8729}" type="presParOf" srcId="{D710B8BA-7AD8-411B-9493-3627DD523369}" destId="{7E0EB7E6-49CF-4EF3-A084-8C37599A1500}" srcOrd="4" destOrd="0" presId="urn:microsoft.com/office/officeart/2005/8/layout/lProcess2"/>
    <dgm:cxn modelId="{CC35EBE1-7A28-4E51-A06E-1A523C3A349D}" type="presParOf" srcId="{C2F79969-86FB-4CF0-AF07-AF08F55041E9}" destId="{740D1087-C6BE-4A84-8724-91DE220244EA}" srcOrd="1" destOrd="0" presId="urn:microsoft.com/office/officeart/2005/8/layout/lProcess2"/>
    <dgm:cxn modelId="{76C59FE0-8388-4D8E-8747-D817B9215092}" type="presParOf" srcId="{C2F79969-86FB-4CF0-AF07-AF08F55041E9}" destId="{6C09B89F-698F-4733-8912-EB0EFC8FA41A}" srcOrd="2" destOrd="0" presId="urn:microsoft.com/office/officeart/2005/8/layout/lProcess2"/>
    <dgm:cxn modelId="{535DC080-1269-4865-B492-B6C1AD6549DB}" type="presParOf" srcId="{6C09B89F-698F-4733-8912-EB0EFC8FA41A}" destId="{785F294C-5271-4CBA-A1E6-F8821E120163}" srcOrd="0" destOrd="0" presId="urn:microsoft.com/office/officeart/2005/8/layout/lProcess2"/>
    <dgm:cxn modelId="{0C0044B5-9E38-48DA-902D-615B1AFED979}" type="presParOf" srcId="{6C09B89F-698F-4733-8912-EB0EFC8FA41A}" destId="{1052DA18-45B8-43EF-A49C-A347C0865CFA}" srcOrd="1" destOrd="0" presId="urn:microsoft.com/office/officeart/2005/8/layout/lProcess2"/>
    <dgm:cxn modelId="{A18BB7C9-387C-4DC2-85A5-368FA4B5637C}" type="presParOf" srcId="{6C09B89F-698F-4733-8912-EB0EFC8FA41A}" destId="{A7EEE26B-81F0-4EA4-846D-E884CCA77B0A}" srcOrd="2" destOrd="0" presId="urn:microsoft.com/office/officeart/2005/8/layout/lProcess2"/>
    <dgm:cxn modelId="{982D9010-748A-43D1-A9D7-5BD38803121F}" type="presParOf" srcId="{A7EEE26B-81F0-4EA4-846D-E884CCA77B0A}" destId="{3D210A61-7EE7-4E10-9B22-52B7FA528041}" srcOrd="0" destOrd="0" presId="urn:microsoft.com/office/officeart/2005/8/layout/lProcess2"/>
    <dgm:cxn modelId="{AFFF0565-FDA1-48A0-AFB6-B8A1F779C5CE}" type="presParOf" srcId="{3D210A61-7EE7-4E10-9B22-52B7FA528041}" destId="{AF438D47-10E6-4F37-8A9A-6CACBC9D65CF}" srcOrd="0" destOrd="0" presId="urn:microsoft.com/office/officeart/2005/8/layout/lProcess2"/>
    <dgm:cxn modelId="{57E20D93-811E-4348-86CF-774BA246871B}" type="presParOf" srcId="{3D210A61-7EE7-4E10-9B22-52B7FA528041}" destId="{CBB10545-2FFA-4D46-8332-DB541FBAD810}" srcOrd="1" destOrd="0" presId="urn:microsoft.com/office/officeart/2005/8/layout/lProcess2"/>
    <dgm:cxn modelId="{8E187A89-DB71-417B-93D3-398DB6E43E28}" type="presParOf" srcId="{3D210A61-7EE7-4E10-9B22-52B7FA528041}" destId="{A1FCBE1B-58BE-4024-8BD8-3F088294F27E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0EFA9F-DBE5-4E9B-AE2F-A31BA403FF48}">
      <dsp:nvSpPr>
        <dsp:cNvPr id="0" name=""/>
        <dsp:cNvSpPr/>
      </dsp:nvSpPr>
      <dsp:spPr>
        <a:xfrm>
          <a:off x="4256" y="0"/>
          <a:ext cx="4094325" cy="45720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400" kern="1200" dirty="0"/>
            <a:t>Acquired</a:t>
          </a:r>
        </a:p>
      </dsp:txBody>
      <dsp:txXfrm>
        <a:off x="4256" y="0"/>
        <a:ext cx="4094325" cy="1371600"/>
      </dsp:txXfrm>
    </dsp:sp>
    <dsp:sp modelId="{E5255BB9-DA17-41A3-B691-70C0FD8DC28C}">
      <dsp:nvSpPr>
        <dsp:cNvPr id="0" name=""/>
        <dsp:cNvSpPr/>
      </dsp:nvSpPr>
      <dsp:spPr>
        <a:xfrm>
          <a:off x="307858" y="3200396"/>
          <a:ext cx="3275460" cy="8662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Strangulated hernia</a:t>
          </a:r>
        </a:p>
      </dsp:txBody>
      <dsp:txXfrm>
        <a:off x="333231" y="3225769"/>
        <a:ext cx="3224714" cy="815545"/>
      </dsp:txXfrm>
    </dsp:sp>
    <dsp:sp modelId="{948A32C3-2979-4027-B1E1-4A69D28C2BD1}">
      <dsp:nvSpPr>
        <dsp:cNvPr id="0" name=""/>
        <dsp:cNvSpPr/>
      </dsp:nvSpPr>
      <dsp:spPr>
        <a:xfrm>
          <a:off x="307858" y="2285999"/>
          <a:ext cx="3275460" cy="8662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u="sng" kern="1200" dirty="0">
              <a:solidFill>
                <a:schemeClr val="bg1"/>
              </a:solidFill>
            </a:rPr>
            <a:t>Adhesions</a:t>
          </a:r>
        </a:p>
      </dsp:txBody>
      <dsp:txXfrm>
        <a:off x="333231" y="2311372"/>
        <a:ext cx="3224714" cy="815545"/>
      </dsp:txXfrm>
    </dsp:sp>
    <dsp:sp modelId="{7E0EB7E6-49CF-4EF3-A084-8C37599A1500}">
      <dsp:nvSpPr>
        <dsp:cNvPr id="0" name=""/>
        <dsp:cNvSpPr/>
      </dsp:nvSpPr>
      <dsp:spPr>
        <a:xfrm>
          <a:off x="384062" y="1219198"/>
          <a:ext cx="3125084" cy="9722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u="sng" kern="1200" dirty="0">
              <a:solidFill>
                <a:schemeClr val="bg1"/>
              </a:solidFill>
            </a:rPr>
            <a:t>Intussusceptions</a:t>
          </a:r>
        </a:p>
      </dsp:txBody>
      <dsp:txXfrm>
        <a:off x="412537" y="1247673"/>
        <a:ext cx="3068134" cy="915262"/>
      </dsp:txXfrm>
    </dsp:sp>
    <dsp:sp modelId="{785F294C-5271-4CBA-A1E6-F8821E120163}">
      <dsp:nvSpPr>
        <dsp:cNvPr id="0" name=""/>
        <dsp:cNvSpPr/>
      </dsp:nvSpPr>
      <dsp:spPr>
        <a:xfrm>
          <a:off x="4405656" y="0"/>
          <a:ext cx="4094325" cy="45720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400" kern="1200" dirty="0"/>
            <a:t>Congenital </a:t>
          </a:r>
        </a:p>
      </dsp:txBody>
      <dsp:txXfrm>
        <a:off x="4405656" y="0"/>
        <a:ext cx="4094325" cy="1371600"/>
      </dsp:txXfrm>
    </dsp:sp>
    <dsp:sp modelId="{AF438D47-10E6-4F37-8A9A-6CACBC9D65CF}">
      <dsp:nvSpPr>
        <dsp:cNvPr id="0" name=""/>
        <dsp:cNvSpPr/>
      </dsp:nvSpPr>
      <dsp:spPr>
        <a:xfrm>
          <a:off x="4879844" y="2819401"/>
          <a:ext cx="3275460" cy="13785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smtClean="0"/>
            <a:t>Volvulus</a:t>
          </a:r>
          <a:endParaRPr lang="en-US" sz="2900" kern="1200" dirty="0"/>
        </a:p>
      </dsp:txBody>
      <dsp:txXfrm>
        <a:off x="4920219" y="2859776"/>
        <a:ext cx="3194710" cy="1297770"/>
      </dsp:txXfrm>
    </dsp:sp>
    <dsp:sp modelId="{A1FCBE1B-58BE-4024-8BD8-3F088294F27E}">
      <dsp:nvSpPr>
        <dsp:cNvPr id="0" name=""/>
        <dsp:cNvSpPr/>
      </dsp:nvSpPr>
      <dsp:spPr>
        <a:xfrm>
          <a:off x="4879844" y="1219200"/>
          <a:ext cx="3275460" cy="13785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smtClean="0"/>
            <a:t>Complicated meckels diverticulum</a:t>
          </a:r>
          <a:endParaRPr lang="en-US" sz="2900" kern="1200" dirty="0"/>
        </a:p>
      </dsp:txBody>
      <dsp:txXfrm>
        <a:off x="4920219" y="1259575"/>
        <a:ext cx="3194710" cy="12977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B52F-004C-4C3A-A53B-4E3FCE5B8186}" type="datetimeFigureOut">
              <a:rPr lang="en-US" smtClean="0"/>
              <a:t>29/10/2023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4FB610-1305-4AE3-96BE-0F90E9B6B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38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56C-EE4B-4FC9-9F36-03EBE511F57D}" type="datetimeFigureOut">
              <a:rPr lang="en-US" smtClean="0"/>
              <a:t>29/10/2023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24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56C-EE4B-4FC9-9F36-03EBE511F57D}" type="datetimeFigureOut">
              <a:rPr lang="en-US" smtClean="0"/>
              <a:t>29/10/2023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91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56C-EE4B-4FC9-9F36-03EBE511F57D}" type="datetimeFigureOut">
              <a:rPr lang="en-US" smtClean="0"/>
              <a:t>29/10/2023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59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 2">
    <p:bg>
      <p:bgPr>
        <a:solidFill>
          <a:srgbClr val="1269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B4F3860-3BC8-4B5B-915D-1FF1D58D502B}"/>
              </a:ext>
            </a:extLst>
          </p:cNvPr>
          <p:cNvGrpSpPr/>
          <p:nvPr userDrawn="1"/>
        </p:nvGrpSpPr>
        <p:grpSpPr>
          <a:xfrm>
            <a:off x="5277678" y="0"/>
            <a:ext cx="5676383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6" name="Rectangle 15">
              <a:extLst>
                <a:ext uri="{FF2B5EF4-FFF2-40B4-BE49-F238E27FC236}">
                  <a16:creationId xmlns:a16="http://schemas.microsoft.com/office/drawing/2014/main" id="{D32F7328-B479-4857-B555-89A3004790EA}"/>
                </a:ext>
              </a:extLst>
            </p:cNvPr>
            <p:cNvSpPr/>
            <p:nvPr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17">
              <a:extLst>
                <a:ext uri="{FF2B5EF4-FFF2-40B4-BE49-F238E27FC236}">
                  <a16:creationId xmlns:a16="http://schemas.microsoft.com/office/drawing/2014/main" id="{91C7B362-9C66-4E81-BF56-A033EA1288BB}"/>
                </a:ext>
              </a:extLst>
            </p:cNvPr>
            <p:cNvSpPr/>
            <p:nvPr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sp>
        <p:nvSpPr>
          <p:cNvPr id="8" name="Rectangle 10">
            <a:extLst>
              <a:ext uri="{FF2B5EF4-FFF2-40B4-BE49-F238E27FC236}">
                <a16:creationId xmlns:a16="http://schemas.microsoft.com/office/drawing/2014/main" id="{66A8FDC2-D5D3-4ECB-BEB5-47662A617743}"/>
              </a:ext>
            </a:extLst>
          </p:cNvPr>
          <p:cNvSpPr/>
          <p:nvPr userDrawn="1"/>
        </p:nvSpPr>
        <p:spPr>
          <a:xfrm rot="5400000">
            <a:off x="4823620" y="591344"/>
            <a:ext cx="6584950" cy="567531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3" name="Picture Placeholder 22">
            <a:extLst/>
          </p:cNvPr>
          <p:cNvSpPr>
            <a:spLocks noGrp="1"/>
          </p:cNvSpPr>
          <p:nvPr>
            <p:ph type="pic" sz="quarter" idx="10"/>
          </p:nvPr>
        </p:nvSpPr>
        <p:spPr>
          <a:xfrm>
            <a:off x="136526" y="136525"/>
            <a:ext cx="10817535" cy="6584950"/>
          </a:xfrm>
        </p:spPr>
        <p:txBody>
          <a:bodyPr lIns="1080000" rtlCol="0" anchor="ctr">
            <a:noAutofit/>
          </a:bodyPr>
          <a:lstStyle>
            <a:lvl1pPr marL="0" indent="0" algn="l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5573044" y="3674374"/>
            <a:ext cx="5085651" cy="1870007"/>
          </a:xfrm>
        </p:spPr>
        <p:txBody>
          <a:bodyPr/>
          <a:lstStyle>
            <a:lvl1pPr algn="r">
              <a:defRPr sz="3375">
                <a:solidFill>
                  <a:schemeClr val="bg1"/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5573044" y="5711550"/>
            <a:ext cx="5085651" cy="691666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noProof="0"/>
              <a:t>انقر لتحرير نمط العنوان الثانوي الرئيسي</a:t>
            </a:r>
            <a:endParaRPr lang="en-US" noProof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2B590FD3-CC25-408A-9F97-D7E293DA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74E42EB4-DABB-4367-805E-0A4171800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0EF18EAF-09B7-4053-9043-A3658AC22CBB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3638682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Intro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>
            <a:extLst>
              <a:ext uri="{FF2B5EF4-FFF2-40B4-BE49-F238E27FC236}">
                <a16:creationId xmlns:a16="http://schemas.microsoft.com/office/drawing/2014/main" id="{08CC8C23-21F2-49DF-B809-B66FAAF53CAE}"/>
              </a:ext>
            </a:extLst>
          </p:cNvPr>
          <p:cNvSpPr/>
          <p:nvPr userDrawn="1"/>
        </p:nvSpPr>
        <p:spPr>
          <a:xfrm rot="5400000">
            <a:off x="4823620" y="591344"/>
            <a:ext cx="6584950" cy="567531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575A3F6F-350B-4FB0-827A-E18A692A679A}"/>
              </a:ext>
            </a:extLst>
          </p:cNvPr>
          <p:cNvGrpSpPr/>
          <p:nvPr userDrawn="1"/>
        </p:nvGrpSpPr>
        <p:grpSpPr>
          <a:xfrm>
            <a:off x="5277679" y="0"/>
            <a:ext cx="5676381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9D31691A-91C4-4D10-8458-307F963A88F3}"/>
                </a:ext>
              </a:extLst>
            </p:cNvPr>
            <p:cNvSpPr/>
            <p:nvPr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8915DEA5-A8D2-4BDD-B324-C2BA1803ACEF}"/>
                </a:ext>
              </a:extLst>
            </p:cNvPr>
            <p:cNvSpPr/>
            <p:nvPr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sp>
        <p:nvSpPr>
          <p:cNvPr id="10" name="Picture Placeholder 22">
            <a:extLst/>
          </p:cNvPr>
          <p:cNvSpPr>
            <a:spLocks noGrp="1"/>
          </p:cNvSpPr>
          <p:nvPr>
            <p:ph type="pic" sz="quarter" idx="10"/>
          </p:nvPr>
        </p:nvSpPr>
        <p:spPr>
          <a:xfrm>
            <a:off x="5277678" y="136525"/>
            <a:ext cx="5676383" cy="6584950"/>
          </a:xfrm>
          <a:solidFill>
            <a:schemeClr val="accent4">
              <a:lumMod val="50000"/>
            </a:schemeClr>
          </a:solidFill>
        </p:spPr>
        <p:txBody>
          <a:bodyPr tIns="1512000" rtlCol="0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12" name="Content Placeholder 2">
            <a:extLst/>
          </p:cNvPr>
          <p:cNvSpPr>
            <a:spLocks noGrp="1"/>
          </p:cNvSpPr>
          <p:nvPr>
            <p:ph idx="13"/>
          </p:nvPr>
        </p:nvSpPr>
        <p:spPr>
          <a:xfrm>
            <a:off x="432001" y="3674372"/>
            <a:ext cx="4444800" cy="272884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5573044" y="3674373"/>
            <a:ext cx="5085651" cy="720000"/>
          </a:xfrm>
        </p:spPr>
        <p:txBody>
          <a:bodyPr/>
          <a:lstStyle>
            <a:lvl1pPr algn="r">
              <a:defRPr sz="3375">
                <a:solidFill>
                  <a:schemeClr val="bg1"/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5573044" y="4608000"/>
            <a:ext cx="5085651" cy="1800000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noProof="0"/>
              <a:t>انقر لتحرير نمط العنوان الثانوي الرئيسي</a:t>
            </a:r>
            <a:endParaRPr lang="en-US" noProof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6AFBCB0C-2A6C-402F-BE7D-2876E652383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E1588CD7-BAF9-4688-BBD9-3C7CB857FD82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495444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Image">
    <p:bg>
      <p:bgPr>
        <a:solidFill>
          <a:srgbClr val="1269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>
            <a:extLst>
              <a:ext uri="{FF2B5EF4-FFF2-40B4-BE49-F238E27FC236}">
                <a16:creationId xmlns:a16="http://schemas.microsoft.com/office/drawing/2014/main" id="{25C617BC-12F9-4B80-825B-1846FDF73E40}"/>
              </a:ext>
            </a:extLst>
          </p:cNvPr>
          <p:cNvSpPr/>
          <p:nvPr userDrawn="1"/>
        </p:nvSpPr>
        <p:spPr>
          <a:xfrm rot="5400000">
            <a:off x="4823620" y="591344"/>
            <a:ext cx="6584950" cy="567531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3" name="Picture Placeholder 22">
            <a:extLst/>
          </p:cNvPr>
          <p:cNvSpPr>
            <a:spLocks noGrp="1"/>
          </p:cNvSpPr>
          <p:nvPr>
            <p:ph type="pic" sz="quarter" idx="10"/>
          </p:nvPr>
        </p:nvSpPr>
        <p:spPr>
          <a:xfrm>
            <a:off x="136526" y="136525"/>
            <a:ext cx="10817535" cy="6584950"/>
          </a:xfrm>
        </p:spPr>
        <p:txBody>
          <a:bodyPr lIns="1080000" rtlCol="0" anchor="ctr">
            <a:noAutofit/>
          </a:bodyPr>
          <a:lstStyle>
            <a:lvl1pPr marL="0" indent="0" algn="l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5573044" y="3674374"/>
            <a:ext cx="5085651" cy="1870007"/>
          </a:xfrm>
        </p:spPr>
        <p:txBody>
          <a:bodyPr/>
          <a:lstStyle>
            <a:lvl1pPr algn="r">
              <a:defRPr sz="3375">
                <a:solidFill>
                  <a:schemeClr val="bg1"/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5573044" y="5711550"/>
            <a:ext cx="5085651" cy="691666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noProof="0"/>
              <a:t>انقر لتحرير نمط العنوان الثانوي الرئيسي</a:t>
            </a:r>
            <a:endParaRPr lang="en-US" noProof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ACB337F2-8580-4EEE-8357-9ED60EF8AC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72089322-E468-4083-89FC-2A94D87D2D60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3786296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>
            <a:extLst>
              <a:ext uri="{FF2B5EF4-FFF2-40B4-BE49-F238E27FC236}">
                <a16:creationId xmlns:a16="http://schemas.microsoft.com/office/drawing/2014/main" id="{A69552FD-6A6B-425D-8EE5-312C0C47BB44}"/>
              </a:ext>
            </a:extLst>
          </p:cNvPr>
          <p:cNvSpPr/>
          <p:nvPr userDrawn="1"/>
        </p:nvSpPr>
        <p:spPr>
          <a:xfrm>
            <a:off x="635001" y="24130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id="{D1DACA9C-AF56-446D-8E02-FEDB19D45B48}"/>
              </a:ext>
            </a:extLst>
          </p:cNvPr>
          <p:cNvSpPr/>
          <p:nvPr userDrawn="1"/>
        </p:nvSpPr>
        <p:spPr>
          <a:xfrm>
            <a:off x="2765426" y="24130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1" name="Rectangle 23">
            <a:extLst>
              <a:ext uri="{FF2B5EF4-FFF2-40B4-BE49-F238E27FC236}">
                <a16:creationId xmlns:a16="http://schemas.microsoft.com/office/drawing/2014/main" id="{226DECB6-97BA-4D4A-8D2C-EB665D90BE81}"/>
              </a:ext>
            </a:extLst>
          </p:cNvPr>
          <p:cNvSpPr/>
          <p:nvPr userDrawn="1"/>
        </p:nvSpPr>
        <p:spPr>
          <a:xfrm>
            <a:off x="4895852" y="24130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5A91CFFA-ED92-4FFA-90E9-D24BF555EDF7}"/>
              </a:ext>
            </a:extLst>
          </p:cNvPr>
          <p:cNvSpPr/>
          <p:nvPr userDrawn="1"/>
        </p:nvSpPr>
        <p:spPr>
          <a:xfrm>
            <a:off x="7026277" y="24130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8C463886-8452-4ED9-83CD-69DACE3B976D}"/>
              </a:ext>
            </a:extLst>
          </p:cNvPr>
          <p:cNvSpPr/>
          <p:nvPr userDrawn="1"/>
        </p:nvSpPr>
        <p:spPr>
          <a:xfrm>
            <a:off x="9158289" y="24130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432001" y="432000"/>
            <a:ext cx="10143235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7" name="Picture Placeholder 15">
            <a:extLst/>
          </p:cNvPr>
          <p:cNvSpPr>
            <a:spLocks noGrp="1"/>
          </p:cNvSpPr>
          <p:nvPr>
            <p:ph type="pic" sz="quarter" idx="41"/>
          </p:nvPr>
        </p:nvSpPr>
        <p:spPr>
          <a:xfrm>
            <a:off x="931393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6" name="Text Placeholder 8">
            <a:extLst/>
          </p:cNvPr>
          <p:cNvSpPr>
            <a:spLocks noGrp="1"/>
          </p:cNvSpPr>
          <p:nvPr>
            <p:ph type="body" sz="quarter" idx="17"/>
          </p:nvPr>
        </p:nvSpPr>
        <p:spPr>
          <a:xfrm>
            <a:off x="431800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8" name="Text Placeholder 10">
            <a:extLst/>
          </p:cNvPr>
          <p:cNvSpPr>
            <a:spLocks noGrp="1"/>
          </p:cNvSpPr>
          <p:nvPr>
            <p:ph type="body" sz="quarter" idx="18"/>
          </p:nvPr>
        </p:nvSpPr>
        <p:spPr>
          <a:xfrm>
            <a:off x="431800" y="4471987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8" name="Picture Placeholder 15">
            <a:extLst/>
          </p:cNvPr>
          <p:cNvSpPr>
            <a:spLocks noGrp="1"/>
          </p:cNvSpPr>
          <p:nvPr>
            <p:ph type="pic" sz="quarter" idx="47"/>
          </p:nvPr>
        </p:nvSpPr>
        <p:spPr>
          <a:xfrm>
            <a:off x="3062252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9" name="Text Placeholder 8">
            <a:extLst/>
          </p:cNvPr>
          <p:cNvSpPr>
            <a:spLocks noGrp="1"/>
          </p:cNvSpPr>
          <p:nvPr>
            <p:ph type="body" sz="quarter" idx="33"/>
          </p:nvPr>
        </p:nvSpPr>
        <p:spPr>
          <a:xfrm>
            <a:off x="2562659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0" name="Text Placeholder 10">
            <a:extLst/>
          </p:cNvPr>
          <p:cNvSpPr>
            <a:spLocks noGrp="1"/>
          </p:cNvSpPr>
          <p:nvPr>
            <p:ph type="body" sz="quarter" idx="34"/>
          </p:nvPr>
        </p:nvSpPr>
        <p:spPr>
          <a:xfrm>
            <a:off x="2562659" y="4471987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9" name="Picture Placeholder 15">
            <a:extLst/>
          </p:cNvPr>
          <p:cNvSpPr>
            <a:spLocks noGrp="1"/>
          </p:cNvSpPr>
          <p:nvPr>
            <p:ph type="pic" sz="quarter" idx="48"/>
          </p:nvPr>
        </p:nvSpPr>
        <p:spPr>
          <a:xfrm>
            <a:off x="5193111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11" name="Text Placeholder 8">
            <a:extLst/>
          </p:cNvPr>
          <p:cNvSpPr>
            <a:spLocks noGrp="1"/>
          </p:cNvSpPr>
          <p:nvPr>
            <p:ph type="body" sz="quarter" idx="35"/>
          </p:nvPr>
        </p:nvSpPr>
        <p:spPr>
          <a:xfrm>
            <a:off x="4693519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2" name="Text Placeholder 10">
            <a:extLst/>
          </p:cNvPr>
          <p:cNvSpPr>
            <a:spLocks noGrp="1"/>
          </p:cNvSpPr>
          <p:nvPr>
            <p:ph type="body" sz="quarter" idx="36"/>
          </p:nvPr>
        </p:nvSpPr>
        <p:spPr>
          <a:xfrm>
            <a:off x="4693519" y="4471987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0" name="Picture Placeholder 15">
            <a:extLst/>
          </p:cNvPr>
          <p:cNvSpPr>
            <a:spLocks noGrp="1"/>
          </p:cNvSpPr>
          <p:nvPr>
            <p:ph type="pic" sz="quarter" idx="49"/>
          </p:nvPr>
        </p:nvSpPr>
        <p:spPr>
          <a:xfrm>
            <a:off x="7323971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13" name="Text Placeholder 8">
            <a:extLst/>
          </p:cNvPr>
          <p:cNvSpPr>
            <a:spLocks noGrp="1"/>
          </p:cNvSpPr>
          <p:nvPr>
            <p:ph type="body" sz="quarter" idx="37"/>
          </p:nvPr>
        </p:nvSpPr>
        <p:spPr>
          <a:xfrm>
            <a:off x="6824377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4" name="Text Placeholder 10">
            <a:extLst/>
          </p:cNvPr>
          <p:cNvSpPr>
            <a:spLocks noGrp="1"/>
          </p:cNvSpPr>
          <p:nvPr>
            <p:ph type="body" sz="quarter" idx="38"/>
          </p:nvPr>
        </p:nvSpPr>
        <p:spPr>
          <a:xfrm>
            <a:off x="6824377" y="4471987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1" name="Picture Placeholder 15">
            <a:extLst/>
          </p:cNvPr>
          <p:cNvSpPr>
            <a:spLocks noGrp="1"/>
          </p:cNvSpPr>
          <p:nvPr>
            <p:ph type="pic" sz="quarter" idx="50"/>
          </p:nvPr>
        </p:nvSpPr>
        <p:spPr>
          <a:xfrm>
            <a:off x="9454828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15" name="Text Placeholder 8">
            <a:extLst/>
          </p:cNvPr>
          <p:cNvSpPr>
            <a:spLocks noGrp="1"/>
          </p:cNvSpPr>
          <p:nvPr>
            <p:ph type="body" sz="quarter" idx="39"/>
          </p:nvPr>
        </p:nvSpPr>
        <p:spPr>
          <a:xfrm>
            <a:off x="8955235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6" name="Text Placeholder 10">
            <a:extLst/>
          </p:cNvPr>
          <p:cNvSpPr>
            <a:spLocks noGrp="1"/>
          </p:cNvSpPr>
          <p:nvPr>
            <p:ph type="body" sz="quarter" idx="40"/>
          </p:nvPr>
        </p:nvSpPr>
        <p:spPr>
          <a:xfrm>
            <a:off x="8955235" y="4471987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4" name="Footer Placeholder 2">
            <a:extLst>
              <a:ext uri="{FF2B5EF4-FFF2-40B4-BE49-F238E27FC236}">
                <a16:creationId xmlns:a16="http://schemas.microsoft.com/office/drawing/2014/main" id="{05A23627-AA3B-41DA-A58F-7DBCBF525751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25" name="Slide Number Placeholder 6">
            <a:extLst>
              <a:ext uri="{FF2B5EF4-FFF2-40B4-BE49-F238E27FC236}">
                <a16:creationId xmlns:a16="http://schemas.microsoft.com/office/drawing/2014/main" id="{C6466D76-E709-44E3-B329-340B6C610B32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53B5D074-34FC-4A0B-9195-745E415DC909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2515625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llets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0">
            <a:extLst>
              <a:ext uri="{FF2B5EF4-FFF2-40B4-BE49-F238E27FC236}">
                <a16:creationId xmlns:a16="http://schemas.microsoft.com/office/drawing/2014/main" id="{64949B2B-D5D6-4B3C-A52B-01892E721325}"/>
              </a:ext>
            </a:extLst>
          </p:cNvPr>
          <p:cNvSpPr/>
          <p:nvPr userDrawn="1"/>
        </p:nvSpPr>
        <p:spPr>
          <a:xfrm>
            <a:off x="635001" y="24130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5" name="Rectangle 31">
            <a:extLst>
              <a:ext uri="{FF2B5EF4-FFF2-40B4-BE49-F238E27FC236}">
                <a16:creationId xmlns:a16="http://schemas.microsoft.com/office/drawing/2014/main" id="{96F2E0FF-B4E9-4BD1-A42B-92847EC4E115}"/>
              </a:ext>
            </a:extLst>
          </p:cNvPr>
          <p:cNvSpPr/>
          <p:nvPr userDrawn="1"/>
        </p:nvSpPr>
        <p:spPr>
          <a:xfrm>
            <a:off x="2765426" y="24130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2" name="Rectangle 32">
            <a:extLst>
              <a:ext uri="{FF2B5EF4-FFF2-40B4-BE49-F238E27FC236}">
                <a16:creationId xmlns:a16="http://schemas.microsoft.com/office/drawing/2014/main" id="{D03FD1BE-C34D-4CAA-8CB3-20BEA9B41E72}"/>
              </a:ext>
            </a:extLst>
          </p:cNvPr>
          <p:cNvSpPr/>
          <p:nvPr userDrawn="1"/>
        </p:nvSpPr>
        <p:spPr>
          <a:xfrm>
            <a:off x="4895852" y="24130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C69A6042-CEA7-4157-A14E-A2B5F4FE199E}"/>
              </a:ext>
            </a:extLst>
          </p:cNvPr>
          <p:cNvSpPr/>
          <p:nvPr userDrawn="1"/>
        </p:nvSpPr>
        <p:spPr>
          <a:xfrm rot="5400000">
            <a:off x="7151688" y="2919413"/>
            <a:ext cx="3292475" cy="431165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24" name="Group 24">
            <a:extLst>
              <a:ext uri="{FF2B5EF4-FFF2-40B4-BE49-F238E27FC236}">
                <a16:creationId xmlns:a16="http://schemas.microsoft.com/office/drawing/2014/main" id="{6ACB0DB3-8666-401A-A1BA-402C17219952}"/>
              </a:ext>
            </a:extLst>
          </p:cNvPr>
          <p:cNvGrpSpPr/>
          <p:nvPr userDrawn="1"/>
        </p:nvGrpSpPr>
        <p:grpSpPr>
          <a:xfrm>
            <a:off x="6641052" y="0"/>
            <a:ext cx="4313009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885977CC-EC4D-4372-8B66-1A05A3E4E1D6}"/>
                </a:ext>
              </a:extLst>
            </p:cNvPr>
            <p:cNvSpPr/>
            <p:nvPr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26" name="Rectangle 26">
              <a:extLst>
                <a:ext uri="{FF2B5EF4-FFF2-40B4-BE49-F238E27FC236}">
                  <a16:creationId xmlns:a16="http://schemas.microsoft.com/office/drawing/2014/main" id="{43EB91AF-797D-4819-81C3-D85DDB39B8B1}"/>
                </a:ext>
              </a:extLst>
            </p:cNvPr>
            <p:cNvSpPr/>
            <p:nvPr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sp>
        <p:nvSpPr>
          <p:cNvPr id="27" name="Rectangle 27">
            <a:extLst>
              <a:ext uri="{FF2B5EF4-FFF2-40B4-BE49-F238E27FC236}">
                <a16:creationId xmlns:a16="http://schemas.microsoft.com/office/drawing/2014/main" id="{57A8BC7F-11D3-4B6C-AA28-7D6D02C7F894}"/>
              </a:ext>
            </a:extLst>
          </p:cNvPr>
          <p:cNvSpPr/>
          <p:nvPr userDrawn="1"/>
        </p:nvSpPr>
        <p:spPr>
          <a:xfrm rot="5400000">
            <a:off x="7151688" y="-373063"/>
            <a:ext cx="3292475" cy="4311651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34" name="Picture Placeholder 15">
            <a:extLst/>
          </p:cNvPr>
          <p:cNvSpPr>
            <a:spLocks noGrp="1"/>
          </p:cNvSpPr>
          <p:nvPr>
            <p:ph type="pic" sz="quarter" idx="45"/>
          </p:nvPr>
        </p:nvSpPr>
        <p:spPr>
          <a:xfrm>
            <a:off x="931393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16" name="Text Placeholder 8">
            <a:extLst/>
          </p:cNvPr>
          <p:cNvSpPr>
            <a:spLocks noGrp="1"/>
          </p:cNvSpPr>
          <p:nvPr>
            <p:ph type="body" sz="quarter" idx="17"/>
          </p:nvPr>
        </p:nvSpPr>
        <p:spPr>
          <a:xfrm>
            <a:off x="431800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7" name="Text Placeholder 10">
            <a:extLst/>
          </p:cNvPr>
          <p:cNvSpPr>
            <a:spLocks noGrp="1"/>
          </p:cNvSpPr>
          <p:nvPr>
            <p:ph type="body" sz="quarter" idx="18"/>
          </p:nvPr>
        </p:nvSpPr>
        <p:spPr>
          <a:xfrm>
            <a:off x="431800" y="4471987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5" name="Picture Placeholder 15">
            <a:extLst/>
          </p:cNvPr>
          <p:cNvSpPr>
            <a:spLocks noGrp="1"/>
          </p:cNvSpPr>
          <p:nvPr>
            <p:ph type="pic" sz="quarter" idx="47"/>
          </p:nvPr>
        </p:nvSpPr>
        <p:spPr>
          <a:xfrm>
            <a:off x="3062252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18" name="Text Placeholder 8">
            <a:extLst/>
          </p:cNvPr>
          <p:cNvSpPr>
            <a:spLocks noGrp="1"/>
          </p:cNvSpPr>
          <p:nvPr>
            <p:ph type="body" sz="quarter" idx="33"/>
          </p:nvPr>
        </p:nvSpPr>
        <p:spPr>
          <a:xfrm>
            <a:off x="2562659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9" name="Text Placeholder 10">
            <a:extLst/>
          </p:cNvPr>
          <p:cNvSpPr>
            <a:spLocks noGrp="1"/>
          </p:cNvSpPr>
          <p:nvPr>
            <p:ph type="body" sz="quarter" idx="34"/>
          </p:nvPr>
        </p:nvSpPr>
        <p:spPr>
          <a:xfrm>
            <a:off x="2562659" y="4471987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6" name="Picture Placeholder 15">
            <a:extLst/>
          </p:cNvPr>
          <p:cNvSpPr>
            <a:spLocks noGrp="1"/>
          </p:cNvSpPr>
          <p:nvPr>
            <p:ph type="pic" sz="quarter" idx="48"/>
          </p:nvPr>
        </p:nvSpPr>
        <p:spPr>
          <a:xfrm>
            <a:off x="5193111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20" name="Text Placeholder 8">
            <a:extLst/>
          </p:cNvPr>
          <p:cNvSpPr>
            <a:spLocks noGrp="1"/>
          </p:cNvSpPr>
          <p:nvPr>
            <p:ph type="body" sz="quarter" idx="35"/>
          </p:nvPr>
        </p:nvSpPr>
        <p:spPr>
          <a:xfrm>
            <a:off x="4693519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1" name="Text Placeholder 10">
            <a:extLst/>
          </p:cNvPr>
          <p:cNvSpPr>
            <a:spLocks noGrp="1"/>
          </p:cNvSpPr>
          <p:nvPr>
            <p:ph type="body" sz="quarter" idx="36"/>
          </p:nvPr>
        </p:nvSpPr>
        <p:spPr>
          <a:xfrm>
            <a:off x="4693519" y="4471987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0" name="Picture Placeholder 22">
            <a:extLst/>
          </p:cNvPr>
          <p:cNvSpPr>
            <a:spLocks noGrp="1"/>
          </p:cNvSpPr>
          <p:nvPr>
            <p:ph type="pic" sz="quarter" idx="10"/>
          </p:nvPr>
        </p:nvSpPr>
        <p:spPr>
          <a:xfrm>
            <a:off x="6641052" y="136525"/>
            <a:ext cx="4313008" cy="6584950"/>
          </a:xfrm>
          <a:solidFill>
            <a:schemeClr val="accent4">
              <a:lumMod val="50000"/>
            </a:schemeClr>
          </a:solidFill>
        </p:spPr>
        <p:txBody>
          <a:bodyPr tIns="1512000" rtlCol="0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6866470" y="3674372"/>
            <a:ext cx="3863221" cy="720000"/>
          </a:xfrm>
        </p:spPr>
        <p:txBody>
          <a:bodyPr/>
          <a:lstStyle>
            <a:lvl1pPr algn="r">
              <a:defRPr sz="3375">
                <a:solidFill>
                  <a:schemeClr val="bg1"/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6866470" y="4608000"/>
            <a:ext cx="3863221" cy="1800000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noProof="0"/>
              <a:t>انقر لتحرير نمط العنوان الثانوي الرئيسي</a:t>
            </a:r>
            <a:endParaRPr lang="en-US" noProof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3087D89A-5080-47E6-8A41-7CA8C34F666A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29" name="Slide Number Placeholder 6">
            <a:extLst>
              <a:ext uri="{FF2B5EF4-FFF2-40B4-BE49-F238E27FC236}">
                <a16:creationId xmlns:a16="http://schemas.microsoft.com/office/drawing/2014/main" id="{ADB683AF-5956-4269-ABF8-3A8C5DC22CD1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D24570D9-FE54-4D06-8C0E-3CD9604C6D88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2229489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llets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0">
            <a:extLst>
              <a:ext uri="{FF2B5EF4-FFF2-40B4-BE49-F238E27FC236}">
                <a16:creationId xmlns:a16="http://schemas.microsoft.com/office/drawing/2014/main" id="{814936F8-E9A4-4B37-85E7-39B990C5901B}"/>
              </a:ext>
            </a:extLst>
          </p:cNvPr>
          <p:cNvSpPr/>
          <p:nvPr userDrawn="1"/>
        </p:nvSpPr>
        <p:spPr>
          <a:xfrm>
            <a:off x="1728789" y="773115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3C8FB47-C7DF-4A0F-A3CA-BBB742A0AAD2}"/>
              </a:ext>
            </a:extLst>
          </p:cNvPr>
          <p:cNvSpPr/>
          <p:nvPr userDrawn="1"/>
        </p:nvSpPr>
        <p:spPr>
          <a:xfrm>
            <a:off x="3860801" y="773115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id="{FEBF69B3-1DD8-40F6-8DCC-97CEFC55C49C}"/>
              </a:ext>
            </a:extLst>
          </p:cNvPr>
          <p:cNvSpPr/>
          <p:nvPr userDrawn="1"/>
        </p:nvSpPr>
        <p:spPr>
          <a:xfrm>
            <a:off x="1728789" y="37719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3" name="Rectangle 35">
            <a:extLst>
              <a:ext uri="{FF2B5EF4-FFF2-40B4-BE49-F238E27FC236}">
                <a16:creationId xmlns:a16="http://schemas.microsoft.com/office/drawing/2014/main" id="{AFE542AC-FABD-45C2-9B82-FD14417C2D42}"/>
              </a:ext>
            </a:extLst>
          </p:cNvPr>
          <p:cNvSpPr/>
          <p:nvPr userDrawn="1"/>
        </p:nvSpPr>
        <p:spPr>
          <a:xfrm>
            <a:off x="3859214" y="37719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A337DCF6-812A-4D54-9917-ECC5B5241B9A}"/>
              </a:ext>
            </a:extLst>
          </p:cNvPr>
          <p:cNvSpPr/>
          <p:nvPr userDrawn="1"/>
        </p:nvSpPr>
        <p:spPr>
          <a:xfrm rot="5400000">
            <a:off x="5505450" y="1273175"/>
            <a:ext cx="6584950" cy="431165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29" name="Group 19">
            <a:extLst>
              <a:ext uri="{FF2B5EF4-FFF2-40B4-BE49-F238E27FC236}">
                <a16:creationId xmlns:a16="http://schemas.microsoft.com/office/drawing/2014/main" id="{289B7797-1833-4238-B856-F65407B27D14}"/>
              </a:ext>
            </a:extLst>
          </p:cNvPr>
          <p:cNvGrpSpPr/>
          <p:nvPr userDrawn="1"/>
        </p:nvGrpSpPr>
        <p:grpSpPr>
          <a:xfrm>
            <a:off x="6641052" y="0"/>
            <a:ext cx="4313009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30" name="Rectangle 20">
              <a:extLst>
                <a:ext uri="{FF2B5EF4-FFF2-40B4-BE49-F238E27FC236}">
                  <a16:creationId xmlns:a16="http://schemas.microsoft.com/office/drawing/2014/main" id="{B3558ED2-E38D-4DD7-BF00-B0DF0CD882B3}"/>
                </a:ext>
              </a:extLst>
            </p:cNvPr>
            <p:cNvSpPr/>
            <p:nvPr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1" name="Rectangle 23">
              <a:extLst>
                <a:ext uri="{FF2B5EF4-FFF2-40B4-BE49-F238E27FC236}">
                  <a16:creationId xmlns:a16="http://schemas.microsoft.com/office/drawing/2014/main" id="{AFC63D3A-7B96-4BC9-A45B-7B71A249A5AB}"/>
                </a:ext>
              </a:extLst>
            </p:cNvPr>
            <p:cNvSpPr/>
            <p:nvPr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sp>
        <p:nvSpPr>
          <p:cNvPr id="33" name="Picture Placeholder 15">
            <a:extLst/>
          </p:cNvPr>
          <p:cNvSpPr>
            <a:spLocks noGrp="1"/>
          </p:cNvSpPr>
          <p:nvPr>
            <p:ph type="pic" sz="quarter" idx="51"/>
          </p:nvPr>
        </p:nvSpPr>
        <p:spPr>
          <a:xfrm>
            <a:off x="2026412" y="1070668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16" name="Text Placeholder 8">
            <a:extLst/>
          </p:cNvPr>
          <p:cNvSpPr>
            <a:spLocks noGrp="1"/>
          </p:cNvSpPr>
          <p:nvPr>
            <p:ph type="body" sz="quarter" idx="17"/>
          </p:nvPr>
        </p:nvSpPr>
        <p:spPr>
          <a:xfrm>
            <a:off x="1526819" y="231004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7" name="Text Placeholder 10">
            <a:extLst/>
          </p:cNvPr>
          <p:cNvSpPr>
            <a:spLocks noGrp="1"/>
          </p:cNvSpPr>
          <p:nvPr>
            <p:ph type="body" sz="quarter" idx="18"/>
          </p:nvPr>
        </p:nvSpPr>
        <p:spPr>
          <a:xfrm>
            <a:off x="1526819" y="2702598"/>
            <a:ext cx="1620000" cy="434302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4" name="Picture Placeholder 15">
            <a:extLst/>
          </p:cNvPr>
          <p:cNvSpPr>
            <a:spLocks noGrp="1"/>
          </p:cNvSpPr>
          <p:nvPr>
            <p:ph type="pic" sz="quarter" idx="52"/>
          </p:nvPr>
        </p:nvSpPr>
        <p:spPr>
          <a:xfrm>
            <a:off x="4157271" y="1070668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18" name="Text Placeholder 8">
            <a:extLst/>
          </p:cNvPr>
          <p:cNvSpPr>
            <a:spLocks noGrp="1"/>
          </p:cNvSpPr>
          <p:nvPr>
            <p:ph type="body" sz="quarter" idx="33"/>
          </p:nvPr>
        </p:nvSpPr>
        <p:spPr>
          <a:xfrm>
            <a:off x="3657679" y="231004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9" name="Text Placeholder 10">
            <a:extLst/>
          </p:cNvPr>
          <p:cNvSpPr>
            <a:spLocks noGrp="1"/>
          </p:cNvSpPr>
          <p:nvPr>
            <p:ph type="body" sz="quarter" idx="34"/>
          </p:nvPr>
        </p:nvSpPr>
        <p:spPr>
          <a:xfrm>
            <a:off x="3657679" y="2702598"/>
            <a:ext cx="1620000" cy="434302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7" name="Picture Placeholder 15">
            <a:extLst/>
          </p:cNvPr>
          <p:cNvSpPr>
            <a:spLocks noGrp="1"/>
          </p:cNvSpPr>
          <p:nvPr>
            <p:ph type="pic" sz="quarter" idx="53"/>
          </p:nvPr>
        </p:nvSpPr>
        <p:spPr>
          <a:xfrm>
            <a:off x="2025435" y="4068311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25" name="Text Placeholder 8">
            <a:extLst/>
          </p:cNvPr>
          <p:cNvSpPr>
            <a:spLocks noGrp="1"/>
          </p:cNvSpPr>
          <p:nvPr>
            <p:ph type="body" sz="quarter" idx="45"/>
          </p:nvPr>
        </p:nvSpPr>
        <p:spPr>
          <a:xfrm>
            <a:off x="1526819" y="5329272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6" name="Text Placeholder 10">
            <a:extLst/>
          </p:cNvPr>
          <p:cNvSpPr>
            <a:spLocks noGrp="1"/>
          </p:cNvSpPr>
          <p:nvPr>
            <p:ph type="body" sz="quarter" idx="46"/>
          </p:nvPr>
        </p:nvSpPr>
        <p:spPr>
          <a:xfrm>
            <a:off x="1526819" y="5721826"/>
            <a:ext cx="1620000" cy="434302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8" name="Picture Placeholder 15">
            <a:extLst/>
          </p:cNvPr>
          <p:cNvSpPr>
            <a:spLocks noGrp="1"/>
          </p:cNvSpPr>
          <p:nvPr>
            <p:ph type="pic" sz="quarter" idx="54"/>
          </p:nvPr>
        </p:nvSpPr>
        <p:spPr>
          <a:xfrm>
            <a:off x="4156293" y="4068311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27" name="Text Placeholder 8">
            <a:extLst/>
          </p:cNvPr>
          <p:cNvSpPr>
            <a:spLocks noGrp="1"/>
          </p:cNvSpPr>
          <p:nvPr>
            <p:ph type="body" sz="quarter" idx="47"/>
          </p:nvPr>
        </p:nvSpPr>
        <p:spPr>
          <a:xfrm>
            <a:off x="3657679" y="5329272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8" name="Text Placeholder 10">
            <a:extLst/>
          </p:cNvPr>
          <p:cNvSpPr>
            <a:spLocks noGrp="1"/>
          </p:cNvSpPr>
          <p:nvPr>
            <p:ph type="body" sz="quarter" idx="48"/>
          </p:nvPr>
        </p:nvSpPr>
        <p:spPr>
          <a:xfrm>
            <a:off x="3657679" y="5721826"/>
            <a:ext cx="1620000" cy="434302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0" name="Picture Placeholder 22">
            <a:extLst/>
          </p:cNvPr>
          <p:cNvSpPr>
            <a:spLocks noGrp="1"/>
          </p:cNvSpPr>
          <p:nvPr>
            <p:ph type="pic" sz="quarter" idx="10"/>
          </p:nvPr>
        </p:nvSpPr>
        <p:spPr>
          <a:xfrm>
            <a:off x="6641052" y="136525"/>
            <a:ext cx="4313008" cy="6584950"/>
          </a:xfrm>
          <a:solidFill>
            <a:schemeClr val="accent4">
              <a:lumMod val="50000"/>
            </a:schemeClr>
          </a:solidFill>
        </p:spPr>
        <p:txBody>
          <a:bodyPr tIns="1512000" rtlCol="0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6866471" y="3674372"/>
            <a:ext cx="3863221" cy="720000"/>
          </a:xfrm>
        </p:spPr>
        <p:txBody>
          <a:bodyPr/>
          <a:lstStyle>
            <a:lvl1pPr algn="r">
              <a:defRPr sz="3375">
                <a:solidFill>
                  <a:schemeClr val="bg1"/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6866471" y="4608000"/>
            <a:ext cx="3863221" cy="1800000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noProof="0"/>
              <a:t>انقر لتحرير نمط العنوان الثانوي الرئيسي</a:t>
            </a:r>
            <a:endParaRPr lang="en-US" noProof="0"/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DF4A71AC-0564-4DBC-9B0E-80A897AD52C8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875165B2-454C-413D-A8B8-A878CD48D364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AD0D8083-33DE-4FC7-852B-D4493A8A1F9D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3776917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0">
            <a:extLst>
              <a:ext uri="{FF2B5EF4-FFF2-40B4-BE49-F238E27FC236}">
                <a16:creationId xmlns:a16="http://schemas.microsoft.com/office/drawing/2014/main" id="{2CE3DA3E-EE75-47EF-96DE-D663B10B49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7202"/>
            <a:ext cx="10706100" cy="619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392EBE7D-1122-4E03-8C91-750DE5DEDBA7}"/>
              </a:ext>
            </a:extLst>
          </p:cNvPr>
          <p:cNvSpPr/>
          <p:nvPr userDrawn="1"/>
        </p:nvSpPr>
        <p:spPr>
          <a:xfrm rot="5400000">
            <a:off x="5505450" y="1273175"/>
            <a:ext cx="6584950" cy="431165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913F2C4C-89FE-45DC-95CB-DD4187EA69F6}"/>
              </a:ext>
            </a:extLst>
          </p:cNvPr>
          <p:cNvGrpSpPr/>
          <p:nvPr userDrawn="1"/>
        </p:nvGrpSpPr>
        <p:grpSpPr>
          <a:xfrm>
            <a:off x="6641052" y="0"/>
            <a:ext cx="4313009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65CF966D-9125-439C-9DDB-5A2C25391EB6}"/>
                </a:ext>
              </a:extLst>
            </p:cNvPr>
            <p:cNvSpPr/>
            <p:nvPr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F28237D8-BB36-4007-8F94-FAC09A143023}"/>
                </a:ext>
              </a:extLst>
            </p:cNvPr>
            <p:cNvSpPr/>
            <p:nvPr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sp>
        <p:nvSpPr>
          <p:cNvPr id="32" name="Picture Placeholder 10">
            <a:extLst/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947452"/>
            <a:ext cx="5703889" cy="4320000"/>
          </a:xfrm>
          <a:solidFill>
            <a:schemeClr val="bg1">
              <a:lumMod val="85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10" name="Picture Placeholder 22">
            <a:extLst/>
          </p:cNvPr>
          <p:cNvSpPr>
            <a:spLocks noGrp="1"/>
          </p:cNvSpPr>
          <p:nvPr>
            <p:ph type="pic" sz="quarter" idx="10"/>
          </p:nvPr>
        </p:nvSpPr>
        <p:spPr>
          <a:xfrm>
            <a:off x="6641052" y="136525"/>
            <a:ext cx="4313008" cy="6584950"/>
          </a:xfrm>
          <a:solidFill>
            <a:schemeClr val="accent4">
              <a:lumMod val="50000"/>
            </a:schemeClr>
          </a:solidFill>
        </p:spPr>
        <p:txBody>
          <a:bodyPr tIns="1512000" rtlCol="0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6866471" y="1767595"/>
            <a:ext cx="3863221" cy="2595353"/>
          </a:xfrm>
        </p:spPr>
        <p:txBody>
          <a:bodyPr/>
          <a:lstStyle>
            <a:lvl1pPr algn="l">
              <a:defRPr sz="3375">
                <a:solidFill>
                  <a:schemeClr val="bg1"/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24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6866471" y="4608000"/>
            <a:ext cx="3863221" cy="180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E215FFA-2B76-490B-91DE-DAF47B07625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447C92BB-AA60-4CF0-946B-72B2C4559B9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6271C296-999E-4035-85F3-66DC31E1ADCB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2610240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6">
            <a:extLst>
              <a:ext uri="{FF2B5EF4-FFF2-40B4-BE49-F238E27FC236}">
                <a16:creationId xmlns:a16="http://schemas.microsoft.com/office/drawing/2014/main" id="{C6F51E07-5D5E-4EBE-8453-524E16CE4AC2}"/>
              </a:ext>
            </a:extLst>
          </p:cNvPr>
          <p:cNvSpPr/>
          <p:nvPr userDrawn="1"/>
        </p:nvSpPr>
        <p:spPr>
          <a:xfrm>
            <a:off x="2765426" y="24130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E1CCFAA4-F64A-4DA3-A01D-02D28008BB3F}"/>
              </a:ext>
            </a:extLst>
          </p:cNvPr>
          <p:cNvSpPr/>
          <p:nvPr userDrawn="1"/>
        </p:nvSpPr>
        <p:spPr>
          <a:xfrm>
            <a:off x="4895852" y="24130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F6EBE778-C6A9-4E6E-8F0D-A11EEE8E9477}"/>
              </a:ext>
            </a:extLst>
          </p:cNvPr>
          <p:cNvSpPr/>
          <p:nvPr userDrawn="1"/>
        </p:nvSpPr>
        <p:spPr>
          <a:xfrm>
            <a:off x="7026277" y="24130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0" name="Picture Placeholder 15">
            <a:extLst/>
          </p:cNvPr>
          <p:cNvSpPr>
            <a:spLocks noGrp="1"/>
          </p:cNvSpPr>
          <p:nvPr>
            <p:ph type="pic" sz="quarter" idx="47"/>
          </p:nvPr>
        </p:nvSpPr>
        <p:spPr>
          <a:xfrm>
            <a:off x="3062252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6" name="Text Placeholder 8">
            <a:extLst/>
          </p:cNvPr>
          <p:cNvSpPr>
            <a:spLocks noGrp="1"/>
          </p:cNvSpPr>
          <p:nvPr>
            <p:ph type="body" sz="quarter" idx="17"/>
          </p:nvPr>
        </p:nvSpPr>
        <p:spPr>
          <a:xfrm>
            <a:off x="2565400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8" name="Text Placeholder 10">
            <a:extLst/>
          </p:cNvPr>
          <p:cNvSpPr>
            <a:spLocks noGrp="1"/>
          </p:cNvSpPr>
          <p:nvPr>
            <p:ph type="body" sz="quarter" idx="18"/>
          </p:nvPr>
        </p:nvSpPr>
        <p:spPr>
          <a:xfrm>
            <a:off x="2565400" y="4471987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1" name="Picture Placeholder 15">
            <a:extLst/>
          </p:cNvPr>
          <p:cNvSpPr>
            <a:spLocks noGrp="1"/>
          </p:cNvSpPr>
          <p:nvPr>
            <p:ph type="pic" sz="quarter" idx="48"/>
          </p:nvPr>
        </p:nvSpPr>
        <p:spPr>
          <a:xfrm>
            <a:off x="5193111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9" name="Text Placeholder 8">
            <a:extLst/>
          </p:cNvPr>
          <p:cNvSpPr>
            <a:spLocks noGrp="1"/>
          </p:cNvSpPr>
          <p:nvPr>
            <p:ph type="body" sz="quarter" idx="33"/>
          </p:nvPr>
        </p:nvSpPr>
        <p:spPr>
          <a:xfrm>
            <a:off x="4696259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0" name="Text Placeholder 10">
            <a:extLst/>
          </p:cNvPr>
          <p:cNvSpPr>
            <a:spLocks noGrp="1"/>
          </p:cNvSpPr>
          <p:nvPr>
            <p:ph type="body" sz="quarter" idx="34"/>
          </p:nvPr>
        </p:nvSpPr>
        <p:spPr>
          <a:xfrm>
            <a:off x="4696259" y="4471987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2" name="Picture Placeholder 15">
            <a:extLst/>
          </p:cNvPr>
          <p:cNvSpPr>
            <a:spLocks noGrp="1"/>
          </p:cNvSpPr>
          <p:nvPr>
            <p:ph type="pic" sz="quarter" idx="49"/>
          </p:nvPr>
        </p:nvSpPr>
        <p:spPr>
          <a:xfrm>
            <a:off x="7323971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11" name="Text Placeholder 8">
            <a:extLst/>
          </p:cNvPr>
          <p:cNvSpPr>
            <a:spLocks noGrp="1"/>
          </p:cNvSpPr>
          <p:nvPr>
            <p:ph type="body" sz="quarter" idx="35"/>
          </p:nvPr>
        </p:nvSpPr>
        <p:spPr>
          <a:xfrm>
            <a:off x="6827119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2" name="Text Placeholder 10">
            <a:extLst/>
          </p:cNvPr>
          <p:cNvSpPr>
            <a:spLocks noGrp="1"/>
          </p:cNvSpPr>
          <p:nvPr>
            <p:ph type="body" sz="quarter" idx="36"/>
          </p:nvPr>
        </p:nvSpPr>
        <p:spPr>
          <a:xfrm>
            <a:off x="6827119" y="4471987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EC785C12-9A84-46D8-9280-E63F162C2874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162755FC-BD27-41D9-8258-F08AE8D3BA66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E52A6AC0-CE70-4440-AC96-8FEABFB5B89B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2381975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56C-EE4B-4FC9-9F36-03EBE511F57D}" type="datetimeFigureOut">
              <a:rPr lang="en-US" smtClean="0"/>
              <a:t>29/10/2023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64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/>
          </p:cNvPr>
          <p:cNvSpPr>
            <a:spLocks noGrp="1"/>
          </p:cNvSpPr>
          <p:nvPr>
            <p:ph type="title"/>
          </p:nvPr>
        </p:nvSpPr>
        <p:spPr>
          <a:xfrm>
            <a:off x="432001" y="432000"/>
            <a:ext cx="10143235" cy="432000"/>
          </a:xfrm>
        </p:spPr>
        <p:txBody>
          <a:bodyPr/>
          <a:lstStyle/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14" name="Text Placeholder 4">
            <a:extLst/>
          </p:cNvPr>
          <p:cNvSpPr>
            <a:spLocks noGrp="1"/>
          </p:cNvSpPr>
          <p:nvPr>
            <p:ph type="body" sz="quarter" idx="17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1616211" y="2143124"/>
            <a:ext cx="3069500" cy="997168"/>
          </a:xfrm>
        </p:spPr>
        <p:txBody>
          <a:bodyPr/>
          <a:lstStyle>
            <a:lvl1pPr marL="0" indent="0">
              <a:lnSpc>
                <a:spcPts val="5400"/>
              </a:lnSpc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1631969" y="3314507"/>
            <a:ext cx="3069500" cy="305190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12" name="Text Placeholder 11">
            <a:extLst/>
          </p:cNvPr>
          <p:cNvSpPr>
            <a:spLocks noGrp="1"/>
          </p:cNvSpPr>
          <p:nvPr>
            <p:ph type="body" sz="quarter" idx="13"/>
          </p:nvPr>
        </p:nvSpPr>
        <p:spPr>
          <a:xfrm>
            <a:off x="6753361" y="2143124"/>
            <a:ext cx="3069500" cy="1008000"/>
          </a:xfrm>
        </p:spPr>
        <p:txBody>
          <a:bodyPr/>
          <a:lstStyle>
            <a:lvl1pPr marL="0" indent="0">
              <a:lnSpc>
                <a:spcPts val="5400"/>
              </a:lnSpc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8" name="Text Placeholder 7">
            <a:extLst/>
          </p:cNvPr>
          <p:cNvSpPr>
            <a:spLocks noGrp="1"/>
          </p:cNvSpPr>
          <p:nvPr>
            <p:ph type="body" sz="quarter" idx="12"/>
          </p:nvPr>
        </p:nvSpPr>
        <p:spPr>
          <a:xfrm>
            <a:off x="6753361" y="3314701"/>
            <a:ext cx="3069500" cy="3051192"/>
          </a:xfrm>
        </p:spPr>
        <p:txBody>
          <a:bodyPr/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566CA45-4CA7-4C2C-978C-322641FB549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FA416FB-971A-409E-8AB7-768A96B8041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DA2FB692-2466-4AAF-8C90-DEA3121346E8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2249442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6" name="Text Placeholder 3">
            <a:extLst/>
          </p:cNvPr>
          <p:cNvSpPr>
            <a:spLocks noGrp="1"/>
          </p:cNvSpPr>
          <p:nvPr>
            <p:ph type="body" sz="quarter" idx="27"/>
          </p:nvPr>
        </p:nvSpPr>
        <p:spPr>
          <a:xfrm>
            <a:off x="431801" y="1593152"/>
            <a:ext cx="4348065" cy="4348065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0" name="Text Placeholder 3">
            <a:extLst/>
          </p:cNvPr>
          <p:cNvSpPr>
            <a:spLocks noGrp="1"/>
          </p:cNvSpPr>
          <p:nvPr>
            <p:ph type="body" sz="quarter" idx="30"/>
          </p:nvPr>
        </p:nvSpPr>
        <p:spPr>
          <a:xfrm>
            <a:off x="1200023" y="2205688"/>
            <a:ext cx="2811619" cy="1440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95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3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1615832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8" name="Text Placeholder 9">
            <a:extLst/>
          </p:cNvPr>
          <p:cNvSpPr>
            <a:spLocks noGrp="1"/>
          </p:cNvSpPr>
          <p:nvPr>
            <p:ph type="body" sz="quarter" idx="28"/>
          </p:nvPr>
        </p:nvSpPr>
        <p:spPr>
          <a:xfrm>
            <a:off x="4123559" y="1864921"/>
            <a:ext cx="3804523" cy="3804522"/>
          </a:xfrm>
          <a:prstGeom prst="ellipse">
            <a:avLst/>
          </a:prstGeom>
          <a:solidFill>
            <a:schemeClr val="accent2">
              <a:alpha val="10000"/>
            </a:schemeClr>
          </a:solidFill>
          <a:ln>
            <a:solidFill>
              <a:schemeClr val="accent2"/>
            </a:solidFill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en-ZA" sz="135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1" name="Text Placeholder 9">
            <a:extLst/>
          </p:cNvPr>
          <p:cNvSpPr>
            <a:spLocks noGrp="1"/>
          </p:cNvSpPr>
          <p:nvPr>
            <p:ph type="body" sz="quarter" idx="31"/>
          </p:nvPr>
        </p:nvSpPr>
        <p:spPr>
          <a:xfrm>
            <a:off x="4620011" y="2205688"/>
            <a:ext cx="2811619" cy="1440000"/>
          </a:xfrm>
          <a:prstGeom prst="rect">
            <a:avLst/>
          </a:prstGeom>
          <a:noFill/>
        </p:spPr>
        <p:txBody>
          <a:bodyPr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4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4" name="Text Placeholder 5">
            <a:extLst/>
          </p:cNvPr>
          <p:cNvSpPr>
            <a:spLocks noGrp="1"/>
          </p:cNvSpPr>
          <p:nvPr>
            <p:ph type="body" sz="quarter" idx="33"/>
          </p:nvPr>
        </p:nvSpPr>
        <p:spPr>
          <a:xfrm>
            <a:off x="5035820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9" name="Text Placeholder 9">
            <a:extLst/>
          </p:cNvPr>
          <p:cNvSpPr>
            <a:spLocks noGrp="1"/>
          </p:cNvSpPr>
          <p:nvPr>
            <p:ph type="body" sz="quarter" idx="29"/>
          </p:nvPr>
        </p:nvSpPr>
        <p:spPr>
          <a:xfrm>
            <a:off x="7454997" y="2207063"/>
            <a:ext cx="3120239" cy="3120238"/>
          </a:xfrm>
          <a:prstGeom prst="ellipse">
            <a:avLst/>
          </a:prstGeom>
          <a:solidFill>
            <a:schemeClr val="accent3">
              <a:alpha val="10000"/>
            </a:schemeClr>
          </a:solidFill>
          <a:ln>
            <a:solidFill>
              <a:schemeClr val="accent3"/>
            </a:solidFill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en-ZA" sz="135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2" name="Text Placeholder 9">
            <a:extLst/>
          </p:cNvPr>
          <p:cNvSpPr>
            <a:spLocks noGrp="1"/>
          </p:cNvSpPr>
          <p:nvPr>
            <p:ph type="body" sz="quarter" idx="32"/>
          </p:nvPr>
        </p:nvSpPr>
        <p:spPr>
          <a:xfrm>
            <a:off x="7763617" y="2205688"/>
            <a:ext cx="2597043" cy="1440000"/>
          </a:xfrm>
          <a:prstGeom prst="rect">
            <a:avLst/>
          </a:prstGeom>
          <a:noFill/>
        </p:spPr>
        <p:txBody>
          <a:bodyPr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4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5" name="Text Placeholder 9">
            <a:extLst/>
          </p:cNvPr>
          <p:cNvSpPr>
            <a:spLocks noGrp="1"/>
          </p:cNvSpPr>
          <p:nvPr>
            <p:ph type="body" sz="quarter" idx="34"/>
          </p:nvPr>
        </p:nvSpPr>
        <p:spPr>
          <a:xfrm>
            <a:off x="8025116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FD9A3996-F569-43C1-815D-151CF64677A2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9116952-1E12-45D6-A0C8-F5424252C730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D4C96255-D22E-461C-8692-94EF1CFAC459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1540775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5">
            <a:extLst>
              <a:ext uri="{FF2B5EF4-FFF2-40B4-BE49-F238E27FC236}">
                <a16:creationId xmlns:a16="http://schemas.microsoft.com/office/drawing/2014/main" id="{EB6611B1-BC51-4CE4-A4EB-898DE8FCBB1B}"/>
              </a:ext>
            </a:extLst>
          </p:cNvPr>
          <p:cNvCxnSpPr/>
          <p:nvPr userDrawn="1"/>
        </p:nvCxnSpPr>
        <p:spPr>
          <a:xfrm>
            <a:off x="5503863" y="1406527"/>
            <a:ext cx="0" cy="449262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543C21-A581-46F9-95E7-5AC1B74DF5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31800" y="3652838"/>
            <a:ext cx="10144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9" name="Text Placeholder 5">
            <a:extLst/>
          </p:cNvPr>
          <p:cNvSpPr>
            <a:spLocks noGrp="1"/>
          </p:cNvSpPr>
          <p:nvPr>
            <p:ph type="body" sz="quarter" idx="14"/>
          </p:nvPr>
        </p:nvSpPr>
        <p:spPr>
          <a:xfrm>
            <a:off x="4513617" y="1069941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0" name="Text Placeholder 5">
            <a:extLst/>
          </p:cNvPr>
          <p:cNvSpPr>
            <a:spLocks noGrp="1"/>
          </p:cNvSpPr>
          <p:nvPr>
            <p:ph type="body" sz="quarter" idx="15"/>
          </p:nvPr>
        </p:nvSpPr>
        <p:spPr>
          <a:xfrm>
            <a:off x="4513617" y="5983879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1" name="Text Placeholder 5">
            <a:extLst/>
          </p:cNvPr>
          <p:cNvSpPr>
            <a:spLocks noGrp="1"/>
          </p:cNvSpPr>
          <p:nvPr>
            <p:ph type="body" sz="quarter" idx="16"/>
          </p:nvPr>
        </p:nvSpPr>
        <p:spPr>
          <a:xfrm>
            <a:off x="432000" y="3354600"/>
            <a:ext cx="1980000" cy="252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2" name="Text Placeholder 5">
            <a:extLst/>
          </p:cNvPr>
          <p:cNvSpPr>
            <a:spLocks noGrp="1"/>
          </p:cNvSpPr>
          <p:nvPr>
            <p:ph type="body" sz="quarter" idx="17"/>
          </p:nvPr>
        </p:nvSpPr>
        <p:spPr>
          <a:xfrm>
            <a:off x="8595235" y="3354600"/>
            <a:ext cx="1980000" cy="252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35EE7B06-B8B6-4D0F-9023-5C2530830A2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930D45A8-9235-4A8A-BC7D-99732305967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F888FE5F-B450-4897-8803-E13F262661B1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2648733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3">
            <a:extLst>
              <a:ext uri="{FF2B5EF4-FFF2-40B4-BE49-F238E27FC236}">
                <a16:creationId xmlns:a16="http://schemas.microsoft.com/office/drawing/2014/main" id="{15FCAE9B-14CA-44C5-B11C-65E5B00E4742}"/>
              </a:ext>
            </a:extLst>
          </p:cNvPr>
          <p:cNvSpPr/>
          <p:nvPr userDrawn="1"/>
        </p:nvSpPr>
        <p:spPr>
          <a:xfrm flipH="1">
            <a:off x="3570288" y="1946277"/>
            <a:ext cx="254000" cy="284163"/>
          </a:xfrm>
          <a:custGeom>
            <a:avLst/>
            <a:gdLst>
              <a:gd name="connsiteX0" fmla="*/ 971574 w 1172492"/>
              <a:gd name="connsiteY0" fmla="*/ 1363 h 1311889"/>
              <a:gd name="connsiteX1" fmla="*/ 1149708 w 1172492"/>
              <a:gd name="connsiteY1" fmla="*/ 90029 h 1311889"/>
              <a:gd name="connsiteX2" fmla="*/ 1172490 w 1172492"/>
              <a:gd name="connsiteY2" fmla="*/ 157779 h 1311889"/>
              <a:gd name="connsiteX3" fmla="*/ 1171406 w 1172492"/>
              <a:gd name="connsiteY3" fmla="*/ 173319 h 1311889"/>
              <a:gd name="connsiteX4" fmla="*/ 1172000 w 1172492"/>
              <a:gd name="connsiteY4" fmla="*/ 173319 h 1311889"/>
              <a:gd name="connsiteX5" fmla="*/ 1172000 w 1172492"/>
              <a:gd name="connsiteY5" fmla="*/ 1147057 h 1311889"/>
              <a:gd name="connsiteX6" fmla="*/ 1172492 w 1172492"/>
              <a:gd name="connsiteY6" fmla="*/ 1154110 h 1311889"/>
              <a:gd name="connsiteX7" fmla="*/ 1172000 w 1172492"/>
              <a:gd name="connsiteY7" fmla="*/ 1155572 h 1311889"/>
              <a:gd name="connsiteX8" fmla="*/ 1172000 w 1172492"/>
              <a:gd name="connsiteY8" fmla="*/ 1156775 h 1311889"/>
              <a:gd name="connsiteX9" fmla="*/ 1171596 w 1172492"/>
              <a:gd name="connsiteY9" fmla="*/ 1156775 h 1311889"/>
              <a:gd name="connsiteX10" fmla="*/ 1149710 w 1172492"/>
              <a:gd name="connsiteY10" fmla="*/ 1221860 h 1311889"/>
              <a:gd name="connsiteX11" fmla="*/ 903826 w 1172492"/>
              <a:gd name="connsiteY11" fmla="*/ 1287744 h 1311889"/>
              <a:gd name="connsiteX12" fmla="*/ 88669 w 1172492"/>
              <a:gd name="connsiteY12" fmla="*/ 817113 h 1311889"/>
              <a:gd name="connsiteX13" fmla="*/ 4802 w 1172492"/>
              <a:gd name="connsiteY13" fmla="*/ 707817 h 1311889"/>
              <a:gd name="connsiteX14" fmla="*/ 2987 w 1172492"/>
              <a:gd name="connsiteY14" fmla="*/ 681795 h 1311889"/>
              <a:gd name="connsiteX15" fmla="*/ 0 w 1172492"/>
              <a:gd name="connsiteY15" fmla="*/ 672910 h 1311889"/>
              <a:gd name="connsiteX16" fmla="*/ 1184 w 1172492"/>
              <a:gd name="connsiteY16" fmla="*/ 655930 h 1311889"/>
              <a:gd name="connsiteX17" fmla="*/ 2 w 1172492"/>
              <a:gd name="connsiteY17" fmla="*/ 638979 h 1311889"/>
              <a:gd name="connsiteX18" fmla="*/ 2984 w 1172492"/>
              <a:gd name="connsiteY18" fmla="*/ 630110 h 1311889"/>
              <a:gd name="connsiteX19" fmla="*/ 4800 w 1172492"/>
              <a:gd name="connsiteY19" fmla="*/ 604073 h 1311889"/>
              <a:gd name="connsiteX20" fmla="*/ 88667 w 1172492"/>
              <a:gd name="connsiteY20" fmla="*/ 494775 h 1311889"/>
              <a:gd name="connsiteX21" fmla="*/ 903824 w 1172492"/>
              <a:gd name="connsiteY21" fmla="*/ 24144 h 1311889"/>
              <a:gd name="connsiteX22" fmla="*/ 971574 w 1172492"/>
              <a:gd name="connsiteY22" fmla="*/ 1363 h 131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72492" h="1311889">
                <a:moveTo>
                  <a:pt x="971574" y="1363"/>
                </a:moveTo>
                <a:cubicBezTo>
                  <a:pt x="1041186" y="-7275"/>
                  <a:pt x="1112429" y="25460"/>
                  <a:pt x="1149708" y="90029"/>
                </a:cubicBezTo>
                <a:cubicBezTo>
                  <a:pt x="1162135" y="111552"/>
                  <a:pt x="1169611" y="134575"/>
                  <a:pt x="1172490" y="157779"/>
                </a:cubicBezTo>
                <a:lnTo>
                  <a:pt x="1171406" y="173319"/>
                </a:lnTo>
                <a:lnTo>
                  <a:pt x="1172000" y="173319"/>
                </a:lnTo>
                <a:lnTo>
                  <a:pt x="1172000" y="1147057"/>
                </a:lnTo>
                <a:lnTo>
                  <a:pt x="1172492" y="1154110"/>
                </a:lnTo>
                <a:lnTo>
                  <a:pt x="1172000" y="1155572"/>
                </a:lnTo>
                <a:lnTo>
                  <a:pt x="1172000" y="1156775"/>
                </a:lnTo>
                <a:lnTo>
                  <a:pt x="1171596" y="1156775"/>
                </a:lnTo>
                <a:lnTo>
                  <a:pt x="1149710" y="1221860"/>
                </a:lnTo>
                <a:cubicBezTo>
                  <a:pt x="1100005" y="1307952"/>
                  <a:pt x="989918" y="1337450"/>
                  <a:pt x="903826" y="1287744"/>
                </a:cubicBezTo>
                <a:lnTo>
                  <a:pt x="88669" y="817113"/>
                </a:lnTo>
                <a:cubicBezTo>
                  <a:pt x="45622" y="792261"/>
                  <a:pt x="16725" y="752313"/>
                  <a:pt x="4802" y="707817"/>
                </a:cubicBezTo>
                <a:lnTo>
                  <a:pt x="2987" y="681795"/>
                </a:lnTo>
                <a:lnTo>
                  <a:pt x="0" y="672910"/>
                </a:lnTo>
                <a:lnTo>
                  <a:pt x="1184" y="655930"/>
                </a:lnTo>
                <a:lnTo>
                  <a:pt x="2" y="638979"/>
                </a:lnTo>
                <a:lnTo>
                  <a:pt x="2984" y="630110"/>
                </a:lnTo>
                <a:lnTo>
                  <a:pt x="4800" y="604073"/>
                </a:lnTo>
                <a:cubicBezTo>
                  <a:pt x="16723" y="559576"/>
                  <a:pt x="45621" y="519628"/>
                  <a:pt x="88667" y="494775"/>
                </a:cubicBezTo>
                <a:lnTo>
                  <a:pt x="903824" y="24144"/>
                </a:lnTo>
                <a:cubicBezTo>
                  <a:pt x="925347" y="11718"/>
                  <a:pt x="948370" y="4242"/>
                  <a:pt x="971574" y="1363"/>
                </a:cubicBezTo>
                <a:close/>
              </a:path>
            </a:pathLst>
          </a:custGeom>
          <a:noFill/>
          <a:ln w="25400" cap="rnd">
            <a:solidFill>
              <a:srgbClr val="4B4B4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4" name="Freeform: Shape 14">
            <a:extLst>
              <a:ext uri="{FF2B5EF4-FFF2-40B4-BE49-F238E27FC236}">
                <a16:creationId xmlns:a16="http://schemas.microsoft.com/office/drawing/2014/main" id="{BBA6026E-6E03-42A3-8AED-E1F871F45C1F}"/>
              </a:ext>
            </a:extLst>
          </p:cNvPr>
          <p:cNvSpPr/>
          <p:nvPr userDrawn="1"/>
        </p:nvSpPr>
        <p:spPr>
          <a:xfrm flipH="1">
            <a:off x="7181851" y="1946277"/>
            <a:ext cx="255588" cy="284163"/>
          </a:xfrm>
          <a:custGeom>
            <a:avLst/>
            <a:gdLst>
              <a:gd name="connsiteX0" fmla="*/ 971574 w 1172492"/>
              <a:gd name="connsiteY0" fmla="*/ 1363 h 1311889"/>
              <a:gd name="connsiteX1" fmla="*/ 1149708 w 1172492"/>
              <a:gd name="connsiteY1" fmla="*/ 90029 h 1311889"/>
              <a:gd name="connsiteX2" fmla="*/ 1172490 w 1172492"/>
              <a:gd name="connsiteY2" fmla="*/ 157779 h 1311889"/>
              <a:gd name="connsiteX3" fmla="*/ 1171406 w 1172492"/>
              <a:gd name="connsiteY3" fmla="*/ 173319 h 1311889"/>
              <a:gd name="connsiteX4" fmla="*/ 1172000 w 1172492"/>
              <a:gd name="connsiteY4" fmla="*/ 173319 h 1311889"/>
              <a:gd name="connsiteX5" fmla="*/ 1172000 w 1172492"/>
              <a:gd name="connsiteY5" fmla="*/ 1147057 h 1311889"/>
              <a:gd name="connsiteX6" fmla="*/ 1172492 w 1172492"/>
              <a:gd name="connsiteY6" fmla="*/ 1154110 h 1311889"/>
              <a:gd name="connsiteX7" fmla="*/ 1172000 w 1172492"/>
              <a:gd name="connsiteY7" fmla="*/ 1155572 h 1311889"/>
              <a:gd name="connsiteX8" fmla="*/ 1172000 w 1172492"/>
              <a:gd name="connsiteY8" fmla="*/ 1156775 h 1311889"/>
              <a:gd name="connsiteX9" fmla="*/ 1171596 w 1172492"/>
              <a:gd name="connsiteY9" fmla="*/ 1156775 h 1311889"/>
              <a:gd name="connsiteX10" fmla="*/ 1149710 w 1172492"/>
              <a:gd name="connsiteY10" fmla="*/ 1221860 h 1311889"/>
              <a:gd name="connsiteX11" fmla="*/ 903826 w 1172492"/>
              <a:gd name="connsiteY11" fmla="*/ 1287744 h 1311889"/>
              <a:gd name="connsiteX12" fmla="*/ 88669 w 1172492"/>
              <a:gd name="connsiteY12" fmla="*/ 817113 h 1311889"/>
              <a:gd name="connsiteX13" fmla="*/ 4802 w 1172492"/>
              <a:gd name="connsiteY13" fmla="*/ 707817 h 1311889"/>
              <a:gd name="connsiteX14" fmla="*/ 2987 w 1172492"/>
              <a:gd name="connsiteY14" fmla="*/ 681795 h 1311889"/>
              <a:gd name="connsiteX15" fmla="*/ 0 w 1172492"/>
              <a:gd name="connsiteY15" fmla="*/ 672910 h 1311889"/>
              <a:gd name="connsiteX16" fmla="*/ 1184 w 1172492"/>
              <a:gd name="connsiteY16" fmla="*/ 655930 h 1311889"/>
              <a:gd name="connsiteX17" fmla="*/ 2 w 1172492"/>
              <a:gd name="connsiteY17" fmla="*/ 638979 h 1311889"/>
              <a:gd name="connsiteX18" fmla="*/ 2984 w 1172492"/>
              <a:gd name="connsiteY18" fmla="*/ 630110 h 1311889"/>
              <a:gd name="connsiteX19" fmla="*/ 4800 w 1172492"/>
              <a:gd name="connsiteY19" fmla="*/ 604073 h 1311889"/>
              <a:gd name="connsiteX20" fmla="*/ 88667 w 1172492"/>
              <a:gd name="connsiteY20" fmla="*/ 494775 h 1311889"/>
              <a:gd name="connsiteX21" fmla="*/ 903824 w 1172492"/>
              <a:gd name="connsiteY21" fmla="*/ 24144 h 1311889"/>
              <a:gd name="connsiteX22" fmla="*/ 971574 w 1172492"/>
              <a:gd name="connsiteY22" fmla="*/ 1363 h 131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72492" h="1311889">
                <a:moveTo>
                  <a:pt x="971574" y="1363"/>
                </a:moveTo>
                <a:cubicBezTo>
                  <a:pt x="1041186" y="-7275"/>
                  <a:pt x="1112429" y="25460"/>
                  <a:pt x="1149708" y="90029"/>
                </a:cubicBezTo>
                <a:cubicBezTo>
                  <a:pt x="1162135" y="111552"/>
                  <a:pt x="1169611" y="134575"/>
                  <a:pt x="1172490" y="157779"/>
                </a:cubicBezTo>
                <a:lnTo>
                  <a:pt x="1171406" y="173319"/>
                </a:lnTo>
                <a:lnTo>
                  <a:pt x="1172000" y="173319"/>
                </a:lnTo>
                <a:lnTo>
                  <a:pt x="1172000" y="1147057"/>
                </a:lnTo>
                <a:lnTo>
                  <a:pt x="1172492" y="1154110"/>
                </a:lnTo>
                <a:lnTo>
                  <a:pt x="1172000" y="1155572"/>
                </a:lnTo>
                <a:lnTo>
                  <a:pt x="1172000" y="1156775"/>
                </a:lnTo>
                <a:lnTo>
                  <a:pt x="1171596" y="1156775"/>
                </a:lnTo>
                <a:lnTo>
                  <a:pt x="1149710" y="1221860"/>
                </a:lnTo>
                <a:cubicBezTo>
                  <a:pt x="1100005" y="1307952"/>
                  <a:pt x="989918" y="1337450"/>
                  <a:pt x="903826" y="1287744"/>
                </a:cubicBezTo>
                <a:lnTo>
                  <a:pt x="88669" y="817113"/>
                </a:lnTo>
                <a:cubicBezTo>
                  <a:pt x="45622" y="792261"/>
                  <a:pt x="16725" y="752313"/>
                  <a:pt x="4802" y="707817"/>
                </a:cubicBezTo>
                <a:lnTo>
                  <a:pt x="2987" y="681795"/>
                </a:lnTo>
                <a:lnTo>
                  <a:pt x="0" y="672910"/>
                </a:lnTo>
                <a:lnTo>
                  <a:pt x="1184" y="655930"/>
                </a:lnTo>
                <a:lnTo>
                  <a:pt x="2" y="638979"/>
                </a:lnTo>
                <a:lnTo>
                  <a:pt x="2984" y="630110"/>
                </a:lnTo>
                <a:lnTo>
                  <a:pt x="4800" y="604073"/>
                </a:lnTo>
                <a:cubicBezTo>
                  <a:pt x="16723" y="559576"/>
                  <a:pt x="45621" y="519628"/>
                  <a:pt x="88667" y="494775"/>
                </a:cubicBezTo>
                <a:lnTo>
                  <a:pt x="903824" y="24144"/>
                </a:lnTo>
                <a:cubicBezTo>
                  <a:pt x="925347" y="11718"/>
                  <a:pt x="948370" y="4242"/>
                  <a:pt x="971574" y="1363"/>
                </a:cubicBezTo>
                <a:close/>
              </a:path>
            </a:pathLst>
          </a:custGeom>
          <a:noFill/>
          <a:ln w="25400" cap="rnd">
            <a:solidFill>
              <a:srgbClr val="4B4B4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432001" y="432000"/>
            <a:ext cx="10143235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0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432001" y="1728000"/>
            <a:ext cx="2919633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1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6" name="Content Placeholder 2">
            <a:extLst/>
          </p:cNvPr>
          <p:cNvSpPr>
            <a:spLocks noGrp="1"/>
          </p:cNvSpPr>
          <p:nvPr>
            <p:ph idx="14"/>
          </p:nvPr>
        </p:nvSpPr>
        <p:spPr>
          <a:xfrm>
            <a:off x="432001" y="2448000"/>
            <a:ext cx="2919633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00025" indent="-200025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11" name="Content Placeholder 2">
            <a:extLst/>
          </p:cNvPr>
          <p:cNvSpPr>
            <a:spLocks noGrp="1"/>
          </p:cNvSpPr>
          <p:nvPr>
            <p:ph idx="17"/>
          </p:nvPr>
        </p:nvSpPr>
        <p:spPr>
          <a:xfrm>
            <a:off x="4043802" y="1728000"/>
            <a:ext cx="2919633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2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8" name="Content Placeholder 2">
            <a:extLst/>
          </p:cNvPr>
          <p:cNvSpPr>
            <a:spLocks noGrp="1"/>
          </p:cNvSpPr>
          <p:nvPr>
            <p:ph idx="15"/>
          </p:nvPr>
        </p:nvSpPr>
        <p:spPr>
          <a:xfrm>
            <a:off x="4043802" y="2448000"/>
            <a:ext cx="2919633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00025" indent="-200025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12" name="Content Placeholder 2">
            <a:extLst/>
          </p:cNvPr>
          <p:cNvSpPr>
            <a:spLocks noGrp="1"/>
          </p:cNvSpPr>
          <p:nvPr>
            <p:ph idx="18"/>
          </p:nvPr>
        </p:nvSpPr>
        <p:spPr>
          <a:xfrm>
            <a:off x="7655604" y="1728000"/>
            <a:ext cx="2919633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3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9" name="Content Placeholder 2">
            <a:extLst/>
          </p:cNvPr>
          <p:cNvSpPr>
            <a:spLocks noGrp="1"/>
          </p:cNvSpPr>
          <p:nvPr>
            <p:ph idx="16"/>
          </p:nvPr>
        </p:nvSpPr>
        <p:spPr>
          <a:xfrm>
            <a:off x="7655604" y="2448000"/>
            <a:ext cx="2919633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00025" indent="-200025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52A96FF0-6EF8-4D20-A150-7A216B87986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31132C8F-F605-4458-8971-68138AC88A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06C14FF2-4B8A-44B1-9984-2204189D6177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1483255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409F005-7083-4D4B-9596-7E6F8ED4D099}"/>
              </a:ext>
            </a:extLst>
          </p:cNvPr>
          <p:cNvCxnSpPr>
            <a:cxnSpLocks/>
          </p:cNvCxnSpPr>
          <p:nvPr userDrawn="1"/>
        </p:nvCxnSpPr>
        <p:spPr>
          <a:xfrm>
            <a:off x="431802" y="3867150"/>
            <a:ext cx="10290175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432001" y="432000"/>
            <a:ext cx="10143235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4" name="Text Placeholder 10">
            <a:extLst/>
          </p:cNvPr>
          <p:cNvSpPr>
            <a:spLocks noGrp="1"/>
          </p:cNvSpPr>
          <p:nvPr>
            <p:ph type="body" sz="quarter" idx="33"/>
          </p:nvPr>
        </p:nvSpPr>
        <p:spPr>
          <a:xfrm>
            <a:off x="2791884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5" name="Text Placeholder 10">
            <a:extLst/>
          </p:cNvPr>
          <p:cNvSpPr>
            <a:spLocks noGrp="1"/>
          </p:cNvSpPr>
          <p:nvPr>
            <p:ph type="body" sz="quarter" idx="34"/>
          </p:nvPr>
        </p:nvSpPr>
        <p:spPr>
          <a:xfrm>
            <a:off x="431801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6" name="Text Placeholder 10">
            <a:extLst/>
          </p:cNvPr>
          <p:cNvSpPr>
            <a:spLocks noGrp="1"/>
          </p:cNvSpPr>
          <p:nvPr>
            <p:ph type="body" sz="quarter" idx="35"/>
          </p:nvPr>
        </p:nvSpPr>
        <p:spPr>
          <a:xfrm>
            <a:off x="903817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7" name="Text Placeholder 10">
            <a:extLst/>
          </p:cNvPr>
          <p:cNvSpPr>
            <a:spLocks noGrp="1"/>
          </p:cNvSpPr>
          <p:nvPr>
            <p:ph type="body" sz="quarter" idx="36"/>
          </p:nvPr>
        </p:nvSpPr>
        <p:spPr>
          <a:xfrm>
            <a:off x="1375834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8" name="Text Placeholder 10">
            <a:extLst/>
          </p:cNvPr>
          <p:cNvSpPr>
            <a:spLocks noGrp="1"/>
          </p:cNvSpPr>
          <p:nvPr>
            <p:ph type="body" sz="quarter" idx="37"/>
          </p:nvPr>
        </p:nvSpPr>
        <p:spPr>
          <a:xfrm>
            <a:off x="1847852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9" name="Text Placeholder 10">
            <a:extLst/>
          </p:cNvPr>
          <p:cNvSpPr>
            <a:spLocks noGrp="1"/>
          </p:cNvSpPr>
          <p:nvPr>
            <p:ph type="body" sz="quarter" idx="38"/>
          </p:nvPr>
        </p:nvSpPr>
        <p:spPr>
          <a:xfrm>
            <a:off x="8456084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0" name="Text Placeholder 10">
            <a:extLst/>
          </p:cNvPr>
          <p:cNvSpPr>
            <a:spLocks noGrp="1"/>
          </p:cNvSpPr>
          <p:nvPr>
            <p:ph type="body" sz="quarter" idx="39"/>
          </p:nvPr>
        </p:nvSpPr>
        <p:spPr>
          <a:xfrm>
            <a:off x="2319869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1" name="Text Placeholder 10">
            <a:extLst/>
          </p:cNvPr>
          <p:cNvSpPr>
            <a:spLocks noGrp="1"/>
          </p:cNvSpPr>
          <p:nvPr>
            <p:ph type="body" sz="quarter" idx="40"/>
          </p:nvPr>
        </p:nvSpPr>
        <p:spPr>
          <a:xfrm>
            <a:off x="2791885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2" name="Text Placeholder 10">
            <a:extLst/>
          </p:cNvPr>
          <p:cNvSpPr>
            <a:spLocks noGrp="1"/>
          </p:cNvSpPr>
          <p:nvPr>
            <p:ph type="body" sz="quarter" idx="41"/>
          </p:nvPr>
        </p:nvSpPr>
        <p:spPr>
          <a:xfrm>
            <a:off x="3263902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3" name="Text Placeholder 10">
            <a:extLst/>
          </p:cNvPr>
          <p:cNvSpPr>
            <a:spLocks noGrp="1"/>
          </p:cNvSpPr>
          <p:nvPr>
            <p:ph type="body" sz="quarter" idx="42"/>
          </p:nvPr>
        </p:nvSpPr>
        <p:spPr>
          <a:xfrm>
            <a:off x="4679953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4" name="Text Placeholder 10">
            <a:extLst/>
          </p:cNvPr>
          <p:cNvSpPr>
            <a:spLocks noGrp="1"/>
          </p:cNvSpPr>
          <p:nvPr>
            <p:ph type="body" sz="quarter" idx="43"/>
          </p:nvPr>
        </p:nvSpPr>
        <p:spPr>
          <a:xfrm>
            <a:off x="3735919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5" name="Text Placeholder 10">
            <a:extLst/>
          </p:cNvPr>
          <p:cNvSpPr>
            <a:spLocks noGrp="1"/>
          </p:cNvSpPr>
          <p:nvPr>
            <p:ph type="body" sz="quarter" idx="44"/>
          </p:nvPr>
        </p:nvSpPr>
        <p:spPr>
          <a:xfrm>
            <a:off x="4207937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6" name="Text Placeholder 10">
            <a:extLst/>
          </p:cNvPr>
          <p:cNvSpPr>
            <a:spLocks noGrp="1"/>
          </p:cNvSpPr>
          <p:nvPr>
            <p:ph type="body" sz="quarter" idx="45"/>
          </p:nvPr>
        </p:nvSpPr>
        <p:spPr>
          <a:xfrm>
            <a:off x="5151970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7" name="Text Placeholder 10">
            <a:extLst/>
          </p:cNvPr>
          <p:cNvSpPr>
            <a:spLocks noGrp="1"/>
          </p:cNvSpPr>
          <p:nvPr>
            <p:ph type="body" sz="quarter" idx="46"/>
          </p:nvPr>
        </p:nvSpPr>
        <p:spPr>
          <a:xfrm>
            <a:off x="5623988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8" name="Text Placeholder 10">
            <a:extLst/>
          </p:cNvPr>
          <p:cNvSpPr>
            <a:spLocks noGrp="1"/>
          </p:cNvSpPr>
          <p:nvPr>
            <p:ph type="body" sz="quarter" idx="47"/>
          </p:nvPr>
        </p:nvSpPr>
        <p:spPr>
          <a:xfrm>
            <a:off x="6096001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9" name="Text Placeholder 10">
            <a:extLst/>
          </p:cNvPr>
          <p:cNvSpPr>
            <a:spLocks noGrp="1"/>
          </p:cNvSpPr>
          <p:nvPr>
            <p:ph type="body" sz="quarter" idx="48"/>
          </p:nvPr>
        </p:nvSpPr>
        <p:spPr>
          <a:xfrm>
            <a:off x="6568013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0" name="Text Placeholder 10">
            <a:extLst/>
          </p:cNvPr>
          <p:cNvSpPr>
            <a:spLocks noGrp="1"/>
          </p:cNvSpPr>
          <p:nvPr>
            <p:ph type="body" sz="quarter" idx="49"/>
          </p:nvPr>
        </p:nvSpPr>
        <p:spPr>
          <a:xfrm>
            <a:off x="7040030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1" name="Text Placeholder 10">
            <a:extLst/>
          </p:cNvPr>
          <p:cNvSpPr>
            <a:spLocks noGrp="1"/>
          </p:cNvSpPr>
          <p:nvPr>
            <p:ph type="body" sz="quarter" idx="50"/>
          </p:nvPr>
        </p:nvSpPr>
        <p:spPr>
          <a:xfrm>
            <a:off x="7512048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2" name="Text Placeholder 10">
            <a:extLst/>
          </p:cNvPr>
          <p:cNvSpPr>
            <a:spLocks noGrp="1"/>
          </p:cNvSpPr>
          <p:nvPr>
            <p:ph type="body" sz="quarter" idx="51"/>
          </p:nvPr>
        </p:nvSpPr>
        <p:spPr>
          <a:xfrm>
            <a:off x="7984065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3" name="Text Placeholder 10">
            <a:extLst/>
          </p:cNvPr>
          <p:cNvSpPr>
            <a:spLocks noGrp="1"/>
          </p:cNvSpPr>
          <p:nvPr>
            <p:ph type="body" sz="quarter" idx="52"/>
          </p:nvPr>
        </p:nvSpPr>
        <p:spPr>
          <a:xfrm>
            <a:off x="8456081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4" name="Text Placeholder 10">
            <a:extLst/>
          </p:cNvPr>
          <p:cNvSpPr>
            <a:spLocks noGrp="1"/>
          </p:cNvSpPr>
          <p:nvPr>
            <p:ph type="body" sz="quarter" idx="53"/>
          </p:nvPr>
        </p:nvSpPr>
        <p:spPr>
          <a:xfrm>
            <a:off x="8928098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5" name="Text Placeholder 10">
            <a:extLst/>
          </p:cNvPr>
          <p:cNvSpPr>
            <a:spLocks noGrp="1"/>
          </p:cNvSpPr>
          <p:nvPr>
            <p:ph type="body" sz="quarter" idx="54"/>
          </p:nvPr>
        </p:nvSpPr>
        <p:spPr>
          <a:xfrm>
            <a:off x="10344149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6" name="Text Placeholder 10">
            <a:extLst/>
          </p:cNvPr>
          <p:cNvSpPr>
            <a:spLocks noGrp="1"/>
          </p:cNvSpPr>
          <p:nvPr>
            <p:ph type="body" sz="quarter" idx="55"/>
          </p:nvPr>
        </p:nvSpPr>
        <p:spPr>
          <a:xfrm>
            <a:off x="9400116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7" name="Text Placeholder 10">
            <a:extLst/>
          </p:cNvPr>
          <p:cNvSpPr>
            <a:spLocks noGrp="1"/>
          </p:cNvSpPr>
          <p:nvPr>
            <p:ph type="body" sz="quarter" idx="56"/>
          </p:nvPr>
        </p:nvSpPr>
        <p:spPr>
          <a:xfrm>
            <a:off x="9872133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40" name="Text Placeholder 3">
            <a:extLst/>
          </p:cNvPr>
          <p:cNvSpPr>
            <a:spLocks noGrp="1"/>
          </p:cNvSpPr>
          <p:nvPr>
            <p:ph type="body" sz="quarter" idx="59"/>
          </p:nvPr>
        </p:nvSpPr>
        <p:spPr>
          <a:xfrm>
            <a:off x="4606681" y="2190752"/>
            <a:ext cx="1793875" cy="561975"/>
          </a:xfr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tIns="36000"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41" name="Text Placeholder 36">
            <a:extLst/>
          </p:cNvPr>
          <p:cNvSpPr>
            <a:spLocks noGrp="1"/>
          </p:cNvSpPr>
          <p:nvPr>
            <p:ph type="body" sz="quarter" idx="60"/>
          </p:nvPr>
        </p:nvSpPr>
        <p:spPr>
          <a:xfrm>
            <a:off x="4658410" y="2505005"/>
            <a:ext cx="1690417" cy="224670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9" name="Footer Placeholder 2">
            <a:extLst>
              <a:ext uri="{FF2B5EF4-FFF2-40B4-BE49-F238E27FC236}">
                <a16:creationId xmlns:a16="http://schemas.microsoft.com/office/drawing/2014/main" id="{02F2610F-ABDD-428B-B41F-C45C02605CF0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42" name="Slide Number Placeholder 6">
            <a:extLst>
              <a:ext uri="{FF2B5EF4-FFF2-40B4-BE49-F238E27FC236}">
                <a16:creationId xmlns:a16="http://schemas.microsoft.com/office/drawing/2014/main" id="{8EF05B30-953E-4F73-9C6A-78C6187B6EB4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B5CDC5BB-985D-4AF4-AB0D-0131F3381987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1454544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432001" y="432000"/>
            <a:ext cx="10143235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8" name="Picture Placeholder 4">
            <a:extLst/>
          </p:cNvPr>
          <p:cNvSpPr>
            <a:spLocks noGrp="1"/>
          </p:cNvSpPr>
          <p:nvPr>
            <p:ph type="pic" sz="quarter" idx="14"/>
          </p:nvPr>
        </p:nvSpPr>
        <p:spPr>
          <a:xfrm>
            <a:off x="431802" y="1952051"/>
            <a:ext cx="1476951" cy="1476951"/>
          </a:xfrm>
          <a:solidFill>
            <a:schemeClr val="bg1">
              <a:lumMod val="95000"/>
              <a:alpha val="70000"/>
            </a:schemeClr>
          </a:solidFill>
          <a:ln w="12700" cap="flat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39" name="Text Placeholder 8">
            <a:extLst/>
          </p:cNvPr>
          <p:cNvSpPr>
            <a:spLocks noGrp="1"/>
          </p:cNvSpPr>
          <p:nvPr>
            <p:ph type="body" sz="quarter" idx="15"/>
          </p:nvPr>
        </p:nvSpPr>
        <p:spPr>
          <a:xfrm>
            <a:off x="431801" y="3557686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42" name="Text Placeholder 10">
            <a:extLst/>
          </p:cNvPr>
          <p:cNvSpPr>
            <a:spLocks noGrp="1"/>
          </p:cNvSpPr>
          <p:nvPr>
            <p:ph type="body" sz="quarter" idx="16"/>
          </p:nvPr>
        </p:nvSpPr>
        <p:spPr>
          <a:xfrm>
            <a:off x="431801" y="4452775"/>
            <a:ext cx="2830441" cy="1250615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43" name="Text Placeholder 8">
            <a:extLst/>
          </p:cNvPr>
          <p:cNvSpPr>
            <a:spLocks noGrp="1"/>
          </p:cNvSpPr>
          <p:nvPr>
            <p:ph type="body" sz="quarter" idx="33"/>
          </p:nvPr>
        </p:nvSpPr>
        <p:spPr>
          <a:xfrm>
            <a:off x="431801" y="4082175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44" name="Picture Placeholder 4">
            <a:extLst/>
          </p:cNvPr>
          <p:cNvSpPr>
            <a:spLocks noGrp="1"/>
          </p:cNvSpPr>
          <p:nvPr>
            <p:ph type="pic" sz="quarter" idx="34"/>
          </p:nvPr>
        </p:nvSpPr>
        <p:spPr>
          <a:xfrm>
            <a:off x="4088298" y="1952051"/>
            <a:ext cx="1476951" cy="1476951"/>
          </a:xfrm>
          <a:solidFill>
            <a:schemeClr val="bg1">
              <a:lumMod val="95000"/>
              <a:alpha val="70000"/>
            </a:schemeClr>
          </a:solidFill>
          <a:ln w="12700" cap="flat">
            <a:solidFill>
              <a:schemeClr val="accent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45" name="Text Placeholder 8">
            <a:extLst/>
          </p:cNvPr>
          <p:cNvSpPr>
            <a:spLocks noGrp="1"/>
          </p:cNvSpPr>
          <p:nvPr>
            <p:ph type="body" sz="quarter" idx="35"/>
          </p:nvPr>
        </p:nvSpPr>
        <p:spPr>
          <a:xfrm>
            <a:off x="4088298" y="3557686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46" name="Text Placeholder 10">
            <a:extLst/>
          </p:cNvPr>
          <p:cNvSpPr>
            <a:spLocks noGrp="1"/>
          </p:cNvSpPr>
          <p:nvPr>
            <p:ph type="body" sz="quarter" idx="36"/>
          </p:nvPr>
        </p:nvSpPr>
        <p:spPr>
          <a:xfrm>
            <a:off x="4088298" y="4452775"/>
            <a:ext cx="2830441" cy="1250615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47" name="Text Placeholder 8">
            <a:extLst/>
          </p:cNvPr>
          <p:cNvSpPr>
            <a:spLocks noGrp="1"/>
          </p:cNvSpPr>
          <p:nvPr>
            <p:ph type="body" sz="quarter" idx="37"/>
          </p:nvPr>
        </p:nvSpPr>
        <p:spPr>
          <a:xfrm>
            <a:off x="4088298" y="4082175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48" name="Picture Placeholder 4">
            <a:extLst/>
          </p:cNvPr>
          <p:cNvSpPr>
            <a:spLocks noGrp="1"/>
          </p:cNvSpPr>
          <p:nvPr>
            <p:ph type="pic" sz="quarter" idx="38"/>
          </p:nvPr>
        </p:nvSpPr>
        <p:spPr>
          <a:xfrm>
            <a:off x="7744795" y="1952051"/>
            <a:ext cx="1476951" cy="1476951"/>
          </a:xfrm>
          <a:solidFill>
            <a:schemeClr val="bg1">
              <a:lumMod val="95000"/>
              <a:alpha val="70000"/>
            </a:schemeClr>
          </a:solidFill>
          <a:ln w="12700" cap="flat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49" name="Text Placeholder 8">
            <a:extLst/>
          </p:cNvPr>
          <p:cNvSpPr>
            <a:spLocks noGrp="1"/>
          </p:cNvSpPr>
          <p:nvPr>
            <p:ph type="body" sz="quarter" idx="39"/>
          </p:nvPr>
        </p:nvSpPr>
        <p:spPr>
          <a:xfrm>
            <a:off x="7744796" y="3557686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50" name="Text Placeholder 10">
            <a:extLst/>
          </p:cNvPr>
          <p:cNvSpPr>
            <a:spLocks noGrp="1"/>
          </p:cNvSpPr>
          <p:nvPr>
            <p:ph type="body" sz="quarter" idx="40"/>
          </p:nvPr>
        </p:nvSpPr>
        <p:spPr>
          <a:xfrm>
            <a:off x="7744796" y="4452775"/>
            <a:ext cx="2830441" cy="1250615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51" name="Text Placeholder 8">
            <a:extLst/>
          </p:cNvPr>
          <p:cNvSpPr>
            <a:spLocks noGrp="1"/>
          </p:cNvSpPr>
          <p:nvPr>
            <p:ph type="body" sz="quarter" idx="41"/>
          </p:nvPr>
        </p:nvSpPr>
        <p:spPr>
          <a:xfrm>
            <a:off x="7744796" y="4082175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B8142FB-73B8-4CAB-A78E-842BF7976B1D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63B20DB-DF88-46FC-B5DA-48B7881BE43D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03C78657-BED5-4F7B-8118-E3B64058FF3C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1525514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432001" y="432000"/>
            <a:ext cx="10143235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8" name="Picture Placeholder 15">
            <a:extLst/>
          </p:cNvPr>
          <p:cNvSpPr>
            <a:spLocks noGrp="1"/>
          </p:cNvSpPr>
          <p:nvPr>
            <p:ph type="pic" sz="quarter" idx="41"/>
          </p:nvPr>
        </p:nvSpPr>
        <p:spPr>
          <a:xfrm>
            <a:off x="492656" y="2256300"/>
            <a:ext cx="1217131" cy="1217130"/>
          </a:xfrm>
          <a:noFill/>
          <a:ln w="1270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18" name="Text Placeholder 8">
            <a:extLst/>
          </p:cNvPr>
          <p:cNvSpPr>
            <a:spLocks noGrp="1"/>
          </p:cNvSpPr>
          <p:nvPr>
            <p:ph type="body" sz="quarter" idx="17"/>
          </p:nvPr>
        </p:nvSpPr>
        <p:spPr>
          <a:xfrm>
            <a:off x="1867409" y="2418150"/>
            <a:ext cx="1572736" cy="656544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9" name="Text Placeholder 10">
            <a:extLst/>
          </p:cNvPr>
          <p:cNvSpPr>
            <a:spLocks noGrp="1"/>
          </p:cNvSpPr>
          <p:nvPr>
            <p:ph type="body" sz="quarter" idx="18"/>
          </p:nvPr>
        </p:nvSpPr>
        <p:spPr>
          <a:xfrm>
            <a:off x="1883223" y="3118312"/>
            <a:ext cx="1572736" cy="355118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9" name="Picture Placeholder 15">
            <a:extLst/>
          </p:cNvPr>
          <p:cNvSpPr>
            <a:spLocks noGrp="1"/>
          </p:cNvSpPr>
          <p:nvPr>
            <p:ph type="pic" sz="quarter" idx="42"/>
          </p:nvPr>
        </p:nvSpPr>
        <p:spPr>
          <a:xfrm>
            <a:off x="4060200" y="2256300"/>
            <a:ext cx="1217131" cy="1217130"/>
          </a:xfrm>
          <a:noFill/>
          <a:ln w="12700" cap="sq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36" name="Text Placeholder 8">
            <a:extLst/>
          </p:cNvPr>
          <p:cNvSpPr>
            <a:spLocks noGrp="1"/>
          </p:cNvSpPr>
          <p:nvPr>
            <p:ph type="body" sz="quarter" idx="49"/>
          </p:nvPr>
        </p:nvSpPr>
        <p:spPr>
          <a:xfrm>
            <a:off x="5434955" y="2418150"/>
            <a:ext cx="1572736" cy="656544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7" name="Text Placeholder 10">
            <a:extLst/>
          </p:cNvPr>
          <p:cNvSpPr>
            <a:spLocks noGrp="1"/>
          </p:cNvSpPr>
          <p:nvPr>
            <p:ph type="body" sz="quarter" idx="50"/>
          </p:nvPr>
        </p:nvSpPr>
        <p:spPr>
          <a:xfrm>
            <a:off x="5442861" y="3118312"/>
            <a:ext cx="1572736" cy="355118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0" name="Picture Placeholder 15">
            <a:extLst/>
          </p:cNvPr>
          <p:cNvSpPr>
            <a:spLocks noGrp="1"/>
          </p:cNvSpPr>
          <p:nvPr>
            <p:ph type="pic" sz="quarter" idx="43"/>
          </p:nvPr>
        </p:nvSpPr>
        <p:spPr>
          <a:xfrm>
            <a:off x="7627744" y="2256300"/>
            <a:ext cx="1217131" cy="1217130"/>
          </a:xfrm>
          <a:noFill/>
          <a:ln w="12700" cap="sq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40" name="Text Placeholder 8">
            <a:extLst/>
          </p:cNvPr>
          <p:cNvSpPr>
            <a:spLocks noGrp="1"/>
          </p:cNvSpPr>
          <p:nvPr>
            <p:ph type="body" sz="quarter" idx="51"/>
          </p:nvPr>
        </p:nvSpPr>
        <p:spPr>
          <a:xfrm>
            <a:off x="9002499" y="2418150"/>
            <a:ext cx="1572736" cy="656544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41" name="Text Placeholder 10">
            <a:extLst/>
          </p:cNvPr>
          <p:cNvSpPr>
            <a:spLocks noGrp="1"/>
          </p:cNvSpPr>
          <p:nvPr>
            <p:ph type="body" sz="quarter" idx="52"/>
          </p:nvPr>
        </p:nvSpPr>
        <p:spPr>
          <a:xfrm>
            <a:off x="9002499" y="3118312"/>
            <a:ext cx="1572736" cy="355118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54" name="Picture Placeholder 15">
            <a:extLst/>
          </p:cNvPr>
          <p:cNvSpPr>
            <a:spLocks noGrp="1"/>
          </p:cNvSpPr>
          <p:nvPr>
            <p:ph type="pic" sz="quarter" idx="55"/>
          </p:nvPr>
        </p:nvSpPr>
        <p:spPr>
          <a:xfrm>
            <a:off x="492656" y="4023015"/>
            <a:ext cx="1217131" cy="1217130"/>
          </a:xfrm>
          <a:noFill/>
          <a:ln w="12700" cap="sq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52" name="Text Placeholder 8">
            <a:extLst/>
          </p:cNvPr>
          <p:cNvSpPr>
            <a:spLocks noGrp="1"/>
          </p:cNvSpPr>
          <p:nvPr>
            <p:ph type="body" sz="quarter" idx="53"/>
          </p:nvPr>
        </p:nvSpPr>
        <p:spPr>
          <a:xfrm>
            <a:off x="1867409" y="4184865"/>
            <a:ext cx="1572736" cy="656544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53" name="Text Placeholder 10">
            <a:extLst/>
          </p:cNvPr>
          <p:cNvSpPr>
            <a:spLocks noGrp="1"/>
          </p:cNvSpPr>
          <p:nvPr>
            <p:ph type="body" sz="quarter" idx="54"/>
          </p:nvPr>
        </p:nvSpPr>
        <p:spPr>
          <a:xfrm>
            <a:off x="1883223" y="4885027"/>
            <a:ext cx="1572736" cy="355118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55" name="Picture Placeholder 15">
            <a:extLst/>
          </p:cNvPr>
          <p:cNvSpPr>
            <a:spLocks noGrp="1"/>
          </p:cNvSpPr>
          <p:nvPr>
            <p:ph type="pic" sz="quarter" idx="56"/>
          </p:nvPr>
        </p:nvSpPr>
        <p:spPr>
          <a:xfrm>
            <a:off x="4060200" y="4023015"/>
            <a:ext cx="1217131" cy="1217130"/>
          </a:xfrm>
          <a:noFill/>
          <a:ln w="12700" cap="sq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57" name="Text Placeholder 8">
            <a:extLst/>
          </p:cNvPr>
          <p:cNvSpPr>
            <a:spLocks noGrp="1"/>
          </p:cNvSpPr>
          <p:nvPr>
            <p:ph type="body" sz="quarter" idx="58"/>
          </p:nvPr>
        </p:nvSpPr>
        <p:spPr>
          <a:xfrm>
            <a:off x="5434955" y="4184865"/>
            <a:ext cx="1572736" cy="656544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Text Placeholder 10">
            <a:extLst/>
          </p:cNvPr>
          <p:cNvSpPr>
            <a:spLocks noGrp="1"/>
          </p:cNvSpPr>
          <p:nvPr>
            <p:ph type="body" sz="quarter" idx="59"/>
          </p:nvPr>
        </p:nvSpPr>
        <p:spPr>
          <a:xfrm>
            <a:off x="5442861" y="4885027"/>
            <a:ext cx="1572736" cy="355118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56" name="Picture Placeholder 15">
            <a:extLst/>
          </p:cNvPr>
          <p:cNvSpPr>
            <a:spLocks noGrp="1"/>
          </p:cNvSpPr>
          <p:nvPr>
            <p:ph type="pic" sz="quarter" idx="57"/>
          </p:nvPr>
        </p:nvSpPr>
        <p:spPr>
          <a:xfrm>
            <a:off x="7627744" y="4023015"/>
            <a:ext cx="1217131" cy="1217130"/>
          </a:xfrm>
          <a:noFill/>
          <a:ln w="12700" cap="sq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59" name="Text Placeholder 8">
            <a:extLst/>
          </p:cNvPr>
          <p:cNvSpPr>
            <a:spLocks noGrp="1"/>
          </p:cNvSpPr>
          <p:nvPr>
            <p:ph type="body" sz="quarter" idx="60"/>
          </p:nvPr>
        </p:nvSpPr>
        <p:spPr>
          <a:xfrm>
            <a:off x="9002499" y="4184865"/>
            <a:ext cx="1572736" cy="656544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60" name="Text Placeholder 10">
            <a:extLst/>
          </p:cNvPr>
          <p:cNvSpPr>
            <a:spLocks noGrp="1"/>
          </p:cNvSpPr>
          <p:nvPr>
            <p:ph type="body" sz="quarter" idx="61"/>
          </p:nvPr>
        </p:nvSpPr>
        <p:spPr>
          <a:xfrm>
            <a:off x="9002499" y="4885027"/>
            <a:ext cx="1572736" cy="355118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C2F3C286-2892-452F-9660-7296F19D7598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1AD6D096-3DE0-4C21-B045-87A659BBB635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EA15924D-61D1-4AA7-B751-63B71480EE92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24891151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/>
          </p:cNvPr>
          <p:cNvSpPr>
            <a:spLocks noGrp="1"/>
          </p:cNvSpPr>
          <p:nvPr>
            <p:ph type="title"/>
          </p:nvPr>
        </p:nvSpPr>
        <p:spPr>
          <a:xfrm>
            <a:off x="432001" y="432000"/>
            <a:ext cx="10143235" cy="432000"/>
          </a:xfrm>
        </p:spPr>
        <p:txBody>
          <a:bodyPr/>
          <a:lstStyle/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8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432000" y="1197206"/>
            <a:ext cx="4865864" cy="4979759"/>
          </a:xfrm>
        </p:spPr>
        <p:txBody>
          <a:bodyPr/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9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5709372" y="1197206"/>
            <a:ext cx="4865864" cy="4979759"/>
          </a:xfrm>
        </p:spPr>
        <p:txBody>
          <a:bodyPr/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C2DC99B-9051-44C3-B0EB-FDEBC176C8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939BFBD-4E1E-4614-9D0C-6BF5061A00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3402914D-B2F6-4A2C-A798-529242E94A18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17579869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24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12"/>
          </p:nvPr>
        </p:nvSpPr>
        <p:spPr>
          <a:xfrm>
            <a:off x="3883617" y="1152002"/>
            <a:ext cx="3240000" cy="5038725"/>
          </a:xfrm>
        </p:spPr>
        <p:txBody>
          <a:bodyPr/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11" name="Text Placeholder 10">
            <a:extLst/>
          </p:cNvPr>
          <p:cNvSpPr>
            <a:spLocks noGrp="1"/>
          </p:cNvSpPr>
          <p:nvPr>
            <p:ph type="body" sz="quarter" idx="13"/>
          </p:nvPr>
        </p:nvSpPr>
        <p:spPr>
          <a:xfrm>
            <a:off x="7335235" y="1152002"/>
            <a:ext cx="3240000" cy="5038725"/>
          </a:xfrm>
        </p:spPr>
        <p:txBody>
          <a:bodyPr/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6" name="Title 5">
            <a:extLst/>
          </p:cNvPr>
          <p:cNvSpPr>
            <a:spLocks noGrp="1"/>
          </p:cNvSpPr>
          <p:nvPr>
            <p:ph type="title"/>
          </p:nvPr>
        </p:nvSpPr>
        <p:spPr>
          <a:xfrm>
            <a:off x="432001" y="432000"/>
            <a:ext cx="10143235" cy="432000"/>
          </a:xfrm>
        </p:spPr>
        <p:txBody>
          <a:bodyPr/>
          <a:lstStyle/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661532C-067B-45BC-BDA1-B6A5D0CECF4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AED5207-501B-4550-94AC-CECA34CF383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DC9C46BE-DFC1-414A-B31E-55A8BC7E5999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12539537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908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12"/>
          </p:nvPr>
        </p:nvSpPr>
        <p:spPr>
          <a:xfrm>
            <a:off x="2490809" y="1152527"/>
            <a:ext cx="1908000" cy="5038725"/>
          </a:xfrm>
        </p:spPr>
        <p:txBody>
          <a:bodyPr/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13" name="Text Placeholder 12">
            <a:extLst/>
          </p:cNvPr>
          <p:cNvSpPr>
            <a:spLocks noGrp="1"/>
          </p:cNvSpPr>
          <p:nvPr>
            <p:ph type="body" sz="quarter" idx="13"/>
          </p:nvPr>
        </p:nvSpPr>
        <p:spPr>
          <a:xfrm>
            <a:off x="4549619" y="1152527"/>
            <a:ext cx="1908000" cy="5038725"/>
          </a:xfrm>
        </p:spPr>
        <p:txBody>
          <a:bodyPr/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15" name="Text Placeholder 14">
            <a:extLst/>
          </p:cNvPr>
          <p:cNvSpPr>
            <a:spLocks noGrp="1"/>
          </p:cNvSpPr>
          <p:nvPr>
            <p:ph type="body" sz="quarter" idx="14"/>
          </p:nvPr>
        </p:nvSpPr>
        <p:spPr>
          <a:xfrm>
            <a:off x="6608427" y="1148060"/>
            <a:ext cx="1908000" cy="5038725"/>
          </a:xfrm>
        </p:spPr>
        <p:txBody>
          <a:bodyPr/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17" name="Text Placeholder 16">
            <a:extLst/>
          </p:cNvPr>
          <p:cNvSpPr>
            <a:spLocks noGrp="1"/>
          </p:cNvSpPr>
          <p:nvPr>
            <p:ph type="body" sz="quarter" idx="15"/>
          </p:nvPr>
        </p:nvSpPr>
        <p:spPr>
          <a:xfrm>
            <a:off x="8667235" y="1152527"/>
            <a:ext cx="1908000" cy="5038725"/>
          </a:xfrm>
        </p:spPr>
        <p:txBody>
          <a:bodyPr/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6" name="Title 5">
            <a:extLst/>
          </p:cNvPr>
          <p:cNvSpPr>
            <a:spLocks noGrp="1"/>
          </p:cNvSpPr>
          <p:nvPr>
            <p:ph type="title"/>
          </p:nvPr>
        </p:nvSpPr>
        <p:spPr>
          <a:xfrm>
            <a:off x="432001" y="432000"/>
            <a:ext cx="10143235" cy="432000"/>
          </a:xfrm>
        </p:spPr>
        <p:txBody>
          <a:bodyPr/>
          <a:lstStyle/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4925C5C-5F7F-4C0E-87CA-663FD7C5669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ECB7892-A6FE-45D5-9896-8E5987BFACF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68D7CE9E-9122-44A5-9BCD-0C6C13398CF1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3857309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56C-EE4B-4FC9-9F36-03EBE511F57D}" type="datetimeFigureOut">
              <a:rPr lang="en-US" smtClean="0"/>
              <a:t>29/10/2023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897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4860000" cy="3600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4860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6" name="Title 5">
            <a:extLst/>
          </p:cNvPr>
          <p:cNvSpPr>
            <a:spLocks noGrp="1"/>
          </p:cNvSpPr>
          <p:nvPr>
            <p:ph type="title"/>
          </p:nvPr>
        </p:nvSpPr>
        <p:spPr>
          <a:xfrm>
            <a:off x="432001" y="432000"/>
            <a:ext cx="10143235" cy="432000"/>
          </a:xfrm>
        </p:spPr>
        <p:txBody>
          <a:bodyPr/>
          <a:lstStyle/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10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5715237" y="1581663"/>
            <a:ext cx="4786225" cy="4608000"/>
          </a:xfrm>
        </p:spPr>
        <p:txBody>
          <a:bodyPr/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11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5715235" y="1152001"/>
            <a:ext cx="4860000" cy="359999"/>
          </a:xfrm>
        </p:spPr>
        <p:txBody>
          <a:bodyPr rtlCol="0">
            <a:noAutofit/>
          </a:bodyPr>
          <a:lstStyle>
            <a:lvl1pPr marL="0" indent="0">
              <a:buNone/>
              <a:defRPr lang="en-US" sz="1800" b="1"/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A3A4BE9-F18C-4B2B-B719-C031FD9AA0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BA3D628-134A-4C05-B9A6-733C2DEA6B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E148A3DB-EB9F-4F6D-B64E-F9DFBFD49923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1005905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6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7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082603" cy="540385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B8192FE-A7C4-420B-A8A5-C44C393305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3C8D378-EB55-4041-9E93-E8614EC7E6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84245782-BDD7-43F4-9DE5-10D071C1E345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1389420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6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9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9" y="457201"/>
            <a:ext cx="5063748" cy="5403850"/>
          </a:xfrm>
        </p:spPr>
        <p:txBody>
          <a:bodyPr rtlCol="0">
            <a:no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14D69C6-D369-4053-B60B-77EBF92E6F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F448666-7424-4619-A37C-14C809826C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E0C6F1E8-CC74-4433-837D-4D2B30C8DAD3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40582224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B6CFA7-05EB-44AC-AED1-8C9F56F4FF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58C94C4-E7C0-4277-932B-31FD50DAB3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59EDCAE8-0E67-4FF8-9FA6-3F860E0E1030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34901095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BB98B5-BAAF-4A27-A2B2-94255EE9EAC7}"/>
              </a:ext>
            </a:extLst>
          </p:cNvPr>
          <p:cNvSpPr/>
          <p:nvPr userDrawn="1"/>
        </p:nvSpPr>
        <p:spPr>
          <a:xfrm>
            <a:off x="144465" y="136525"/>
            <a:ext cx="11909425" cy="658495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D93F1CA-A75E-406A-9D84-67029418E541}"/>
              </a:ext>
            </a:extLst>
          </p:cNvPr>
          <p:cNvGrpSpPr/>
          <p:nvPr userDrawn="1"/>
        </p:nvGrpSpPr>
        <p:grpSpPr>
          <a:xfrm>
            <a:off x="5277678" y="0"/>
            <a:ext cx="5676383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4CCD536-18ED-4C9E-A8CF-E5E1F06448CF}"/>
                </a:ext>
              </a:extLst>
            </p:cNvPr>
            <p:cNvSpPr/>
            <p:nvPr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17">
              <a:extLst>
                <a:ext uri="{FF2B5EF4-FFF2-40B4-BE49-F238E27FC236}">
                  <a16:creationId xmlns:a16="http://schemas.microsoft.com/office/drawing/2014/main" id="{E4ABE371-EA53-47A1-9B92-0C5BE3BA0B39}"/>
                </a:ext>
              </a:extLst>
            </p:cNvPr>
            <p:cNvSpPr/>
            <p:nvPr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sp>
        <p:nvSpPr>
          <p:cNvPr id="8" name="Rectangle 10">
            <a:extLst>
              <a:ext uri="{FF2B5EF4-FFF2-40B4-BE49-F238E27FC236}">
                <a16:creationId xmlns:a16="http://schemas.microsoft.com/office/drawing/2014/main" id="{DE55F672-2641-4A28-9A18-F05BC8358B88}"/>
              </a:ext>
            </a:extLst>
          </p:cNvPr>
          <p:cNvSpPr/>
          <p:nvPr userDrawn="1"/>
        </p:nvSpPr>
        <p:spPr>
          <a:xfrm rot="5400000">
            <a:off x="4823620" y="591344"/>
            <a:ext cx="6584950" cy="567531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5573044" y="3674374"/>
            <a:ext cx="5085651" cy="1870007"/>
          </a:xfrm>
        </p:spPr>
        <p:txBody>
          <a:bodyPr/>
          <a:lstStyle>
            <a:lvl1pPr algn="r">
              <a:defRPr sz="3375">
                <a:solidFill>
                  <a:schemeClr val="bg1"/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5573044" y="5711550"/>
            <a:ext cx="5085651" cy="691666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noProof="0"/>
              <a:t>انقر لتحرير نمط العنوان الثانوي الرئيسي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39095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عنوان المقطع">
    <p:bg>
      <p:bgPr>
        <a:solidFill>
          <a:srgbClr val="1269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2486F060-5809-4DA6-AE14-EFFCCA985650}"/>
              </a:ext>
            </a:extLst>
          </p:cNvPr>
          <p:cNvSpPr/>
          <p:nvPr userDrawn="1"/>
        </p:nvSpPr>
        <p:spPr>
          <a:xfrm rot="5400000">
            <a:off x="4823620" y="591344"/>
            <a:ext cx="6584950" cy="567531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5573044" y="3674374"/>
            <a:ext cx="5085651" cy="1870007"/>
          </a:xfrm>
        </p:spPr>
        <p:txBody>
          <a:bodyPr/>
          <a:lstStyle>
            <a:lvl1pPr algn="r">
              <a:defRPr sz="3375">
                <a:solidFill>
                  <a:schemeClr val="bg1"/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5573044" y="5711550"/>
            <a:ext cx="5085651" cy="691666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noProof="0"/>
              <a:t>انقر لتحرير نمط العنوان الثانوي الرئيسي</a:t>
            </a:r>
            <a:endParaRPr lang="en-US" noProof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A31DB54-B8C8-450D-92BF-5E7C7313AB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0C277090-B331-4042-B88E-35008C991962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33624383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469654" y="2386744"/>
            <a:ext cx="9252693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5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40EFB-3817-4EA0-8BB5-95FC08DAEA09}" type="datetimeFigureOut">
              <a:rPr lang="en-US" smtClean="0">
                <a:solidFill>
                  <a:srgbClr val="FFFFFF">
                    <a:alpha val="70000"/>
                  </a:srgbClr>
                </a:solidFill>
              </a:rPr>
              <a:pPr/>
              <a:t>29/10/2023</a:t>
            </a:fld>
            <a:endParaRPr lang="en-US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12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40EFB-3817-4EA0-8BB5-95FC08DAEA09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29/10/2023</a:t>
            </a:fld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0769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475232" y="2386744"/>
            <a:ext cx="9253728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5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40EFB-3817-4EA0-8BB5-95FC08DAEA09}" type="datetimeFigureOut">
              <a:rPr lang="en-US" smtClean="0">
                <a:solidFill>
                  <a:srgbClr val="FFFFFF">
                    <a:alpha val="70000"/>
                  </a:srgbClr>
                </a:solidFill>
              </a:rPr>
              <a:pPr/>
              <a:t>29/10/2023</a:t>
            </a:fld>
            <a:endParaRPr lang="en-US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38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69653" y="2638044"/>
            <a:ext cx="438403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6" y="2638044"/>
            <a:ext cx="4387355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40EFB-3817-4EA0-8BB5-95FC08DAEA09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29/10/2023</a:t>
            </a:fld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24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56C-EE4B-4FC9-9F36-03EBE511F57D}" type="datetimeFigureOut">
              <a:rPr lang="en-US" smtClean="0"/>
              <a:t>29/10/2023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234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9652" y="2313435"/>
            <a:ext cx="4384032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9652" y="3143250"/>
            <a:ext cx="4384032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387355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5"/>
            <a:ext cx="4387355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40EFB-3817-4EA0-8BB5-95FC08DAEA09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29/10/2023</a:t>
            </a:fld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658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40EFB-3817-4EA0-8BB5-95FC08DAEA09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29/10/2023</a:t>
            </a:fld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3770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40EFB-3817-4EA0-8BB5-95FC08DAEA09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29/10/2023</a:t>
            </a:fld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310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54271" y="2243830"/>
            <a:ext cx="4387459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0620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40EFB-3817-4EA0-8BB5-95FC08DAEA09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29/10/2023</a:t>
            </a:fld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54271" y="6236208"/>
            <a:ext cx="5075197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790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53440" y="2243828"/>
            <a:ext cx="438912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1" y="-42172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0620" y="3549920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5240EFB-3817-4EA0-8BB5-95FC08DAEA09}" type="datetimeFigureOut">
              <a:rPr lang="en-US" smtClean="0"/>
              <a:pPr/>
              <a:t>29/10/2023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53440" y="6236208"/>
            <a:ext cx="5071872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913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40EFB-3817-4EA0-8BB5-95FC08DAEA09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29/10/2023</a:t>
            </a:fld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204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40528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41395" y="937260"/>
            <a:ext cx="6288232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40EFB-3817-4EA0-8BB5-95FC08DAEA09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29/10/2023</a:t>
            </a:fld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75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1702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8041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786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56C-EE4B-4FC9-9F36-03EBE511F57D}" type="datetimeFigureOut">
              <a:rPr lang="en-US" smtClean="0"/>
              <a:t>29/10/2023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927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7363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6566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5042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3350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509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9141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9960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9518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020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427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56C-EE4B-4FC9-9F36-03EBE511F57D}" type="datetimeFigureOut">
              <a:rPr lang="en-US" smtClean="0"/>
              <a:t>29/10/2023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881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261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2308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3291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118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6201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7598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2045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468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3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799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56C-EE4B-4FC9-9F36-03EBE511F57D}" type="datetimeFigureOut">
              <a:rPr lang="en-US" smtClean="0"/>
              <a:t>29/10/2023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496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761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1931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0156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1597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6455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2901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9596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423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733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181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56C-EE4B-4FC9-9F36-03EBE511F57D}" type="datetimeFigureOut">
              <a:rPr lang="en-US" smtClean="0"/>
              <a:t>29/10/2023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173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2490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542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027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3395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2808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1365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5930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7993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91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03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56C-EE4B-4FC9-9F36-03EBE511F57D}" type="datetimeFigureOut">
              <a:rPr lang="en-US" smtClean="0"/>
              <a:t>29/10/2023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750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095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AB56C-EE4B-4FC9-9F36-03EBE511F57D}" type="datetimeFigureOut">
              <a:rPr lang="en-US" smtClean="0"/>
              <a:t>29/10/2023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1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3" r:id="rId26"/>
    <p:sldLayoutId id="2147483724" r:id="rId27"/>
    <p:sldLayoutId id="2147483725" r:id="rId28"/>
    <p:sldLayoutId id="2147483726" r:id="rId29"/>
    <p:sldLayoutId id="2147483727" r:id="rId30"/>
    <p:sldLayoutId id="2147483728" r:id="rId31"/>
    <p:sldLayoutId id="2147483729" r:id="rId32"/>
    <p:sldLayoutId id="2147483730" r:id="rId33"/>
    <p:sldLayoutId id="2147483731" r:id="rId34"/>
    <p:sldLayoutId id="2147483732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141394" y="964692"/>
            <a:ext cx="7917007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1394" y="2638046"/>
            <a:ext cx="7917007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71924" y="6238816"/>
            <a:ext cx="2753747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5240EFB-3817-4EA0-8BB5-95FC08DAEA09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29/10/2023</a:t>
            </a:fld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9652" y="6236208"/>
            <a:ext cx="60755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86816" y="6217920"/>
            <a:ext cx="48768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2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49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57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63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71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036376D-7B2A-4C33-A1B1-827AC2B84FB6}"/>
              </a:ext>
            </a:extLst>
          </p:cNvPr>
          <p:cNvSpPr>
            <a:spLocks noGrp="1"/>
          </p:cNvSpPr>
          <p:nvPr>
            <p:ph type="title"/>
          </p:nvPr>
        </p:nvSpPr>
        <p:spPr bwMode="black"/>
        <p:txBody>
          <a:bodyPr>
            <a:normAutofit/>
          </a:bodyPr>
          <a:lstStyle/>
          <a:p>
            <a:pPr algn="ctr" rtl="0" eaLnBrk="1" fontAlgn="auto" hangingPunct="1">
              <a:spcAft>
                <a:spcPts val="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cs typeface="+mj-cs"/>
              </a:rPr>
              <a:t>Abdominal  </a:t>
            </a:r>
            <a:r>
              <a:rPr lang="en-US" sz="5400" b="1" dirty="0" smtClean="0">
                <a:solidFill>
                  <a:srgbClr val="FF0000"/>
                </a:solidFill>
                <a:cs typeface="+mj-cs"/>
              </a:rPr>
              <a:t>emergency </a:t>
            </a:r>
            <a:r>
              <a:rPr lang="en-US" sz="5400" b="1" dirty="0">
                <a:solidFill>
                  <a:srgbClr val="FF0000"/>
                </a:solidFill>
                <a:cs typeface="+mj-cs"/>
              </a:rPr>
              <a:t>in Children 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C55E3C3-580A-408E-9554-AB51D8CB2A8C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2989861" y="2678193"/>
            <a:ext cx="5653825" cy="3150428"/>
          </a:xfrm>
        </p:spPr>
        <p:txBody>
          <a:bodyPr>
            <a:normAutofit/>
          </a:bodyPr>
          <a:lstStyle/>
          <a:p>
            <a:pPr marL="0" indent="0" rtl="0" eaLnBrk="1" fontAlgn="auto" hangingPunct="1">
              <a:spcAft>
                <a:spcPts val="0"/>
              </a:spcAft>
              <a:buNone/>
              <a:defRPr/>
            </a:pPr>
            <a:r>
              <a:rPr lang="en-US" sz="3200" b="1" dirty="0">
                <a:cs typeface="+mn-cs"/>
              </a:rPr>
              <a:t>Supervised by </a:t>
            </a:r>
            <a:r>
              <a:rPr lang="en-US" b="1" dirty="0">
                <a:cs typeface="+mn-cs"/>
              </a:rPr>
              <a:t>: </a:t>
            </a:r>
            <a:r>
              <a:rPr lang="en-US" b="1" dirty="0" smtClean="0">
                <a:cs typeface="+mn-cs"/>
              </a:rPr>
              <a:t>Dr</a:t>
            </a:r>
            <a:r>
              <a:rPr lang="en-US" b="1" dirty="0">
                <a:cs typeface="+mn-cs"/>
              </a:rPr>
              <a:t>. A</a:t>
            </a:r>
            <a:r>
              <a:rPr lang="en-US" b="1" dirty="0" smtClean="0">
                <a:cs typeface="+mn-cs"/>
              </a:rPr>
              <a:t>hmad </a:t>
            </a:r>
            <a:r>
              <a:rPr lang="en-US" b="1" dirty="0" err="1" smtClean="0">
                <a:cs typeface="+mn-cs"/>
              </a:rPr>
              <a:t>Oudeh</a:t>
            </a:r>
            <a:endParaRPr lang="en-US" b="1" dirty="0">
              <a:cs typeface="+mn-cs"/>
            </a:endParaRPr>
          </a:p>
          <a:p>
            <a:pPr marL="0" indent="0" rtl="0" eaLnBrk="1" fontAlgn="auto" hangingPunct="1">
              <a:spcAft>
                <a:spcPts val="0"/>
              </a:spcAft>
              <a:buNone/>
              <a:defRPr/>
            </a:pPr>
            <a:r>
              <a:rPr lang="en-US" sz="3200" b="1" dirty="0">
                <a:cs typeface="+mn-cs"/>
              </a:rPr>
              <a:t>Presented by </a:t>
            </a:r>
            <a:r>
              <a:rPr lang="en-US" b="1" dirty="0">
                <a:cs typeface="+mn-cs"/>
              </a:rPr>
              <a:t>: </a:t>
            </a:r>
            <a:r>
              <a:rPr lang="en-US" b="1" dirty="0" smtClean="0">
                <a:cs typeface="+mn-cs"/>
              </a:rPr>
              <a:t>Noor </a:t>
            </a:r>
            <a:r>
              <a:rPr lang="en-US" b="1" dirty="0" err="1">
                <a:cs typeface="+mn-cs"/>
              </a:rPr>
              <a:t>M</a:t>
            </a:r>
            <a:r>
              <a:rPr lang="en-US" b="1" dirty="0" err="1" smtClean="0">
                <a:cs typeface="+mn-cs"/>
              </a:rPr>
              <a:t>aaitah</a:t>
            </a:r>
            <a:endParaRPr lang="en-US" b="1" dirty="0">
              <a:cs typeface="+mn-cs"/>
            </a:endParaRPr>
          </a:p>
          <a:p>
            <a:pPr marL="0" indent="0" rtl="0" eaLnBrk="1" fontAlgn="auto" hangingPunct="1">
              <a:spcAft>
                <a:spcPts val="0"/>
              </a:spcAft>
              <a:buNone/>
              <a:defRPr/>
            </a:pPr>
            <a:r>
              <a:rPr lang="en-US" b="1" dirty="0">
                <a:cs typeface="+mn-cs"/>
              </a:rPr>
              <a:t>                        </a:t>
            </a:r>
            <a:r>
              <a:rPr lang="en-US" b="1" dirty="0" err="1" smtClean="0">
                <a:cs typeface="+mn-cs"/>
              </a:rPr>
              <a:t>Moutaz</a:t>
            </a:r>
            <a:r>
              <a:rPr lang="en-US" b="1" dirty="0" smtClean="0">
                <a:cs typeface="+mn-cs"/>
              </a:rPr>
              <a:t> </a:t>
            </a:r>
            <a:r>
              <a:rPr lang="en-US" b="1" dirty="0" err="1" smtClean="0">
                <a:cs typeface="+mn-cs"/>
              </a:rPr>
              <a:t>Dahamsheh</a:t>
            </a:r>
            <a:r>
              <a:rPr lang="en-US" b="1" dirty="0" smtClean="0">
                <a:cs typeface="+mn-cs"/>
              </a:rPr>
              <a:t>                   </a:t>
            </a:r>
            <a:endParaRPr lang="en-US" b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43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65" y="121286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92D050"/>
                </a:solidFill>
              </a:rPr>
              <a:t>ACUTE MESENTERIC ADENITIS :</a:t>
            </a:r>
            <a:endParaRPr lang="en-US" b="1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812" y="1018904"/>
            <a:ext cx="11075124" cy="599585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Mesenteric lymphadenitis refers to </a:t>
            </a: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nonspecific self-limiting </a:t>
            </a:r>
            <a:r>
              <a:rPr lang="en-US" dirty="0" smtClean="0"/>
              <a:t>inflammation of the mesenteric lymph nodes .</a:t>
            </a:r>
          </a:p>
          <a:p>
            <a:r>
              <a:rPr lang="en-US" dirty="0" smtClean="0"/>
              <a:t>This process may be acute or chronic, depending on the causative agent, and it causes a clinical presentation that is often difficult to differentiate from acute appendicitis particularly in children. </a:t>
            </a:r>
          </a:p>
          <a:p>
            <a:r>
              <a:rPr lang="en-US" sz="3800" b="1" dirty="0" smtClean="0">
                <a:solidFill>
                  <a:srgbClr val="92D050"/>
                </a:solidFill>
              </a:rPr>
              <a:t>Clinical presentations include the following</a:t>
            </a:r>
            <a:r>
              <a:rPr lang="en-US" sz="3800" dirty="0" smtClean="0"/>
              <a:t>: </a:t>
            </a:r>
          </a:p>
          <a:p>
            <a:r>
              <a:rPr lang="en-US" dirty="0" smtClean="0"/>
              <a:t> Abdominal pain - Often right lower quadrant (RLQ) but may be more diffuse</a:t>
            </a:r>
          </a:p>
          <a:p>
            <a:r>
              <a:rPr lang="en-US" dirty="0" smtClean="0"/>
              <a:t>  Fever </a:t>
            </a:r>
          </a:p>
          <a:p>
            <a:r>
              <a:rPr lang="en-US" dirty="0" smtClean="0"/>
              <a:t> Diarrhea</a:t>
            </a:r>
          </a:p>
          <a:p>
            <a:r>
              <a:rPr lang="en-US" dirty="0" smtClean="0"/>
              <a:t>  Malaise</a:t>
            </a:r>
          </a:p>
          <a:p>
            <a:r>
              <a:rPr lang="en-US" dirty="0" smtClean="0"/>
              <a:t>  Anorexia</a:t>
            </a:r>
          </a:p>
          <a:p>
            <a:r>
              <a:rPr lang="en-US" dirty="0" smtClean="0"/>
              <a:t>  Concomitant or antecedent upper respiratory tract infection </a:t>
            </a:r>
          </a:p>
          <a:p>
            <a:r>
              <a:rPr lang="en-US" dirty="0" smtClean="0"/>
              <a:t> Nausea and vomiting (which generally precedes abdominal pain, as compared to the sequence in appendicitis)</a:t>
            </a:r>
          </a:p>
          <a:p>
            <a:r>
              <a:rPr lang="en-US" sz="3800" dirty="0" smtClean="0">
                <a:solidFill>
                  <a:srgbClr val="92D050"/>
                </a:solidFill>
              </a:rPr>
              <a:t> </a:t>
            </a:r>
            <a:r>
              <a:rPr lang="en-US" sz="3800" b="1" dirty="0" smtClean="0">
                <a:solidFill>
                  <a:srgbClr val="92D050"/>
                </a:solidFill>
              </a:rPr>
              <a:t>No set of physical findings is pathognomonic </a:t>
            </a:r>
            <a:r>
              <a:rPr lang="en-US" dirty="0" smtClean="0"/>
              <a:t>, but the following may be found in affected patients:</a:t>
            </a:r>
          </a:p>
          <a:p>
            <a:r>
              <a:rPr lang="en-US" dirty="0" smtClean="0"/>
              <a:t>  Fever (38-38.5°C)</a:t>
            </a:r>
          </a:p>
          <a:p>
            <a:r>
              <a:rPr lang="en-US" dirty="0" smtClean="0"/>
              <a:t>  Right lower quadrant (RLQ) tenderness - Mild, with or without rebound tenderness</a:t>
            </a:r>
          </a:p>
          <a:p>
            <a:r>
              <a:rPr lang="en-US" dirty="0" smtClean="0"/>
              <a:t>  Voluntary guarding rather than abdominal rigidity</a:t>
            </a:r>
          </a:p>
          <a:p>
            <a:r>
              <a:rPr lang="en-US" sz="4400" b="1" dirty="0" smtClean="0">
                <a:solidFill>
                  <a:srgbClr val="92D050"/>
                </a:solidFill>
              </a:rPr>
              <a:t> MX -- </a:t>
            </a:r>
            <a:r>
              <a:rPr lang="en-US" dirty="0" smtClean="0"/>
              <a:t>Patients with mild, uncomplicated presentations do not require antibiotics, and supportive care generally suffices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23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80043" y="117566"/>
            <a:ext cx="8534400" cy="106375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Obstructive causes</a:t>
            </a:r>
            <a:r>
              <a:rPr lang="en-US" dirty="0"/>
              <a:t> of abdominal pain in children</a:t>
            </a:r>
            <a:endParaRPr lang="ar-JO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/>
          </p:nvPr>
        </p:nvGraphicFramePr>
        <p:xfrm>
          <a:off x="1825752" y="1524000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463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43" y="208371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</a:rPr>
              <a:t>Obstructed Inguinal Hernia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15983" y="1533934"/>
            <a:ext cx="10515600" cy="4351338"/>
          </a:xfrm>
        </p:spPr>
        <p:txBody>
          <a:bodyPr>
            <a:normAutofit fontScale="87500" lnSpcReduction="20000"/>
          </a:bodyPr>
          <a:lstStyle/>
          <a:p>
            <a:r>
              <a:rPr lang="en-US" dirty="0" smtClean="0"/>
              <a:t>A </a:t>
            </a:r>
            <a:r>
              <a:rPr lang="en-US" dirty="0"/>
              <a:t>loop of small bowel becomes trapped in the </a:t>
            </a:r>
            <a:r>
              <a:rPr lang="en-US" dirty="0" err="1"/>
              <a:t>hernial</a:t>
            </a:r>
            <a:r>
              <a:rPr lang="en-US" dirty="0"/>
              <a:t> sac.  </a:t>
            </a:r>
          </a:p>
          <a:p>
            <a:r>
              <a:rPr lang="en-US" dirty="0" smtClean="0"/>
              <a:t>The </a:t>
            </a:r>
            <a:r>
              <a:rPr lang="en-US" dirty="0"/>
              <a:t>obstruction in the sac is almost always at the level of the external ring</a:t>
            </a:r>
          </a:p>
          <a:p>
            <a:r>
              <a:rPr lang="en-US" dirty="0" smtClean="0"/>
              <a:t>Obstructed </a:t>
            </a:r>
            <a:r>
              <a:rPr lang="en-US" dirty="0"/>
              <a:t>hernias are usually seen in infant under six months of age. </a:t>
            </a:r>
          </a:p>
          <a:p>
            <a:endParaRPr lang="en-US" dirty="0"/>
          </a:p>
          <a:p>
            <a:r>
              <a:rPr lang="en-US" u="sng" dirty="0" smtClean="0">
                <a:solidFill>
                  <a:srgbClr val="00B0F0"/>
                </a:solidFill>
              </a:rPr>
              <a:t>Clinically:</a:t>
            </a:r>
            <a:r>
              <a:rPr lang="en-US" u="sng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u="sng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dirty="0" smtClean="0"/>
              <a:t>The </a:t>
            </a:r>
            <a:r>
              <a:rPr lang="en-US" dirty="0"/>
              <a:t>infant cries intensely.</a:t>
            </a:r>
            <a:endParaRPr lang="en-US" dirty="0"/>
          </a:p>
          <a:p>
            <a:r>
              <a:rPr lang="en-US" dirty="0" smtClean="0"/>
              <a:t>No </a:t>
            </a:r>
            <a:r>
              <a:rPr lang="en-US" dirty="0"/>
              <a:t>impulse on </a:t>
            </a:r>
            <a:r>
              <a:rPr lang="en-US" dirty="0" smtClean="0"/>
              <a:t>crying.</a:t>
            </a:r>
            <a:endParaRPr lang="en-US" dirty="0"/>
          </a:p>
          <a:p>
            <a:r>
              <a:rPr lang="en-US" dirty="0" smtClean="0"/>
              <a:t>Swelling and bulge </a:t>
            </a:r>
            <a:r>
              <a:rPr lang="en-US" dirty="0"/>
              <a:t>in the groin.              </a:t>
            </a:r>
          </a:p>
          <a:p>
            <a:r>
              <a:rPr lang="en-US" dirty="0" smtClean="0"/>
              <a:t>Hernia is tense</a:t>
            </a:r>
            <a:r>
              <a:rPr lang="en-US" dirty="0"/>
              <a:t>, </a:t>
            </a:r>
            <a:r>
              <a:rPr lang="en-US" dirty="0" smtClean="0"/>
              <a:t>extremely tender, irreducible.</a:t>
            </a:r>
            <a:endParaRPr lang="en-US" dirty="0"/>
          </a:p>
          <a:p>
            <a:r>
              <a:rPr lang="en-US" dirty="0" smtClean="0"/>
              <a:t>Progressing </a:t>
            </a:r>
            <a:r>
              <a:rPr lang="en-US" dirty="0"/>
              <a:t>to generalize abdominal pain, vomiting and abdominal distension. </a:t>
            </a:r>
          </a:p>
          <a:p>
            <a:r>
              <a:rPr lang="en-US" dirty="0" smtClean="0"/>
              <a:t>Intestinal </a:t>
            </a:r>
            <a:r>
              <a:rPr lang="en-US" dirty="0"/>
              <a:t>obstruction established later. </a:t>
            </a:r>
          </a:p>
        </p:txBody>
      </p:sp>
    </p:spTree>
    <p:extLst>
      <p:ext uri="{BB962C8B-B14F-4D97-AF65-F5344CB8AC3E}">
        <p14:creationId xmlns:p14="http://schemas.microsoft.com/office/powerpoint/2010/main" val="242890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8490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Strangulated Inguinal Hernia 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4502" y="1201783"/>
            <a:ext cx="9995263" cy="402594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/>
              <a:t>(Fever , Sudden pain that quickly intensifies , A hernia bulge that turns red, purple or dark</a:t>
            </a:r>
            <a:r>
              <a:rPr lang="en-US" sz="2400" dirty="0" smtClean="0"/>
              <a:t>)</a:t>
            </a:r>
            <a:endParaRPr lang="en-US" sz="2400" dirty="0"/>
          </a:p>
          <a:p>
            <a:r>
              <a:rPr lang="en-US" sz="2400" u="sng" dirty="0">
                <a:solidFill>
                  <a:srgbClr val="00B0F0"/>
                </a:solidFill>
              </a:rPr>
              <a:t>Effects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en-US" sz="2400" dirty="0" smtClean="0"/>
              <a:t>The </a:t>
            </a:r>
            <a:r>
              <a:rPr lang="en-US" sz="2400" dirty="0"/>
              <a:t>testicular vessels can be severely compressed by tense hernia. 15% of baby develop some degree of atrophy. </a:t>
            </a:r>
          </a:p>
          <a:p>
            <a:r>
              <a:rPr lang="en-US" sz="2400" dirty="0" smtClean="0"/>
              <a:t>bowel </a:t>
            </a:r>
            <a:r>
              <a:rPr lang="en-US" sz="2400" dirty="0"/>
              <a:t>obstruction and strangulation, progress to gangrene</a:t>
            </a:r>
            <a:r>
              <a:rPr lang="en-US" sz="2400" dirty="0">
                <a:sym typeface="+mn-ea"/>
              </a:rPr>
              <a:t> and </a:t>
            </a:r>
            <a:r>
              <a:rPr lang="en-US" sz="2400" dirty="0" smtClean="0">
                <a:sym typeface="+mn-ea"/>
              </a:rPr>
              <a:t>perforation.</a:t>
            </a:r>
            <a:endParaRPr lang="en-US" sz="2400" dirty="0"/>
          </a:p>
          <a:p>
            <a:r>
              <a:rPr lang="en-US" sz="2400" dirty="0" smtClean="0"/>
              <a:t>In </a:t>
            </a:r>
            <a:r>
              <a:rPr lang="en-US" sz="2400" dirty="0"/>
              <a:t>girls the ovary can be trapped and strangulate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137" y="4068795"/>
            <a:ext cx="3605348" cy="2704641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1312" y="4208410"/>
            <a:ext cx="4152899" cy="25650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4171" y="4465112"/>
            <a:ext cx="31263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incarcerated </a:t>
            </a:r>
            <a:r>
              <a:rPr lang="en-US" dirty="0"/>
              <a:t>means a hernia has become acutely irreducible (it becomes painful, tender)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C000"/>
                </a:solidFill>
              </a:rPr>
              <a:t>strangulated</a:t>
            </a:r>
            <a:r>
              <a:rPr lang="en-US" dirty="0" smtClean="0"/>
              <a:t> </a:t>
            </a:r>
            <a:r>
              <a:rPr lang="en-US" dirty="0"/>
              <a:t>implies there is also impairment of the blood supply to the hernia contents. </a:t>
            </a:r>
          </a:p>
        </p:txBody>
      </p:sp>
    </p:spTree>
    <p:extLst>
      <p:ext uri="{BB962C8B-B14F-4D97-AF65-F5344CB8AC3E}">
        <p14:creationId xmlns:p14="http://schemas.microsoft.com/office/powerpoint/2010/main" val="367654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931"/>
            <a:ext cx="7800703" cy="89761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Incarcerated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sym typeface="+mn-ea"/>
              </a:rPr>
              <a:t>&amp; strangulated Inguinal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Hernia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8933" y="654424"/>
            <a:ext cx="7353491" cy="558091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Management 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800" b="0" dirty="0" smtClean="0"/>
              <a:t>Reduction </a:t>
            </a:r>
            <a:r>
              <a:rPr lang="en-US" sz="1800" b="0" dirty="0"/>
              <a:t>of the obstructed hernia by " </a:t>
            </a:r>
            <a:r>
              <a:rPr lang="en-US" sz="1800" b="0" dirty="0" smtClean="0"/>
              <a:t>Taxis“</a:t>
            </a:r>
          </a:p>
          <a:p>
            <a:pPr>
              <a:lnSpc>
                <a:spcPct val="100000"/>
              </a:lnSpc>
            </a:pPr>
            <a:r>
              <a:rPr lang="en-US" sz="1800" b="1" u="sng" dirty="0" smtClean="0">
                <a:solidFill>
                  <a:srgbClr val="0070C0"/>
                </a:solidFill>
              </a:rPr>
              <a:t>(Manual </a:t>
            </a:r>
            <a:r>
              <a:rPr lang="en-US" sz="1800" b="1" u="sng" dirty="0">
                <a:solidFill>
                  <a:srgbClr val="0070C0"/>
                </a:solidFill>
              </a:rPr>
              <a:t>reduction('TAXIS</a:t>
            </a:r>
            <a:r>
              <a:rPr lang="en-US" sz="1800" b="1" u="sng" dirty="0" smtClean="0">
                <a:solidFill>
                  <a:srgbClr val="0070C0"/>
                </a:solidFill>
              </a:rPr>
              <a:t>’))</a:t>
            </a:r>
            <a:r>
              <a:rPr lang="en-US" sz="1800" dirty="0"/>
              <a:t> this requires giving the child analgesia </a:t>
            </a:r>
            <a:r>
              <a:rPr lang="en-US" sz="1800" dirty="0" smtClean="0"/>
              <a:t>or </a:t>
            </a:r>
            <a:r>
              <a:rPr lang="en-US" sz="1800" dirty="0"/>
              <a:t>to distract the child with a bottle of feed. </a:t>
            </a:r>
            <a:endParaRPr lang="en-US" sz="1800" b="1" u="sng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 smtClean="0"/>
              <a:t>&gt;&gt;&gt;surrounding </a:t>
            </a:r>
            <a:r>
              <a:rPr lang="en-US" sz="1600" dirty="0"/>
              <a:t>the external inguinal ring with the fingers of one hand loosely, while gently pushing the fundus of the hernia inside with the fingers of the other hand. Reduction </a:t>
            </a:r>
            <a:r>
              <a:rPr lang="en-US" sz="1600" dirty="0" err="1"/>
              <a:t>en</a:t>
            </a:r>
            <a:r>
              <a:rPr lang="en-US" sz="1600" dirty="0"/>
              <a:t> mass should be </a:t>
            </a:r>
            <a:r>
              <a:rPr lang="en-US" sz="1600" dirty="0" smtClean="0"/>
              <a:t>avoid</a:t>
            </a:r>
            <a:endParaRPr lang="en-US" sz="1500" b="0" dirty="0"/>
          </a:p>
          <a:p>
            <a:pPr>
              <a:lnSpc>
                <a:spcPct val="100000"/>
              </a:lnSpc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Successful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reduction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1800" b="0" dirty="0" smtClean="0"/>
              <a:t> </a:t>
            </a:r>
            <a:r>
              <a:rPr lang="en-US" sz="1800" b="0" dirty="0"/>
              <a:t>Operation should be performed in 48 hours, to allow </a:t>
            </a:r>
            <a:r>
              <a:rPr lang="en-US" sz="1800" b="0" dirty="0" err="1"/>
              <a:t>oedema</a:t>
            </a:r>
            <a:r>
              <a:rPr lang="en-US" sz="1800" b="0" dirty="0"/>
              <a:t> of the sac to subside.</a:t>
            </a:r>
          </a:p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 Unsuccessful reduction or strangulated hernia.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1800" b="0" dirty="0" smtClean="0"/>
              <a:t> </a:t>
            </a:r>
            <a:r>
              <a:rPr lang="en-US" sz="1800" b="0" dirty="0"/>
              <a:t>Immediate operation </a:t>
            </a:r>
          </a:p>
          <a:p>
            <a:pPr>
              <a:lnSpc>
                <a:spcPct val="100000"/>
              </a:lnSpc>
              <a:buClrTx/>
              <a:buSzTx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Operation </a:t>
            </a:r>
          </a:p>
          <a:p>
            <a:pPr>
              <a:lnSpc>
                <a:spcPct val="100000"/>
              </a:lnSpc>
            </a:pPr>
            <a:r>
              <a:rPr lang="en-US" sz="1800" b="0" dirty="0" smtClean="0"/>
              <a:t> </a:t>
            </a:r>
            <a:r>
              <a:rPr lang="en-US" sz="1800" b="0" dirty="0" err="1"/>
              <a:t>Herniotomy</a:t>
            </a:r>
            <a:endParaRPr lang="en-US" sz="1800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384" y="110434"/>
            <a:ext cx="4532675" cy="4361243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783604" y="3990947"/>
            <a:ext cx="2859757" cy="27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1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075926" y="5529833"/>
            <a:ext cx="342900" cy="342900"/>
            <a:chOff x="11402568" y="6230111"/>
            <a:chExt cx="457200" cy="457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02568" y="6230111"/>
              <a:ext cx="457200" cy="4572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430000" y="6257543"/>
              <a:ext cx="399415" cy="399415"/>
            </a:xfrm>
            <a:custGeom>
              <a:avLst/>
              <a:gdLst/>
              <a:ahLst/>
              <a:cxnLst/>
              <a:rect l="l" t="t" r="r" b="b"/>
              <a:pathLst>
                <a:path w="399415" h="399415">
                  <a:moveTo>
                    <a:pt x="0" y="199643"/>
                  </a:moveTo>
                  <a:lnTo>
                    <a:pt x="5274" y="153867"/>
                  </a:lnTo>
                  <a:lnTo>
                    <a:pt x="20296" y="111845"/>
                  </a:lnTo>
                  <a:lnTo>
                    <a:pt x="43867" y="74776"/>
                  </a:lnTo>
                  <a:lnTo>
                    <a:pt x="74787" y="43859"/>
                  </a:lnTo>
                  <a:lnTo>
                    <a:pt x="111856" y="20291"/>
                  </a:lnTo>
                  <a:lnTo>
                    <a:pt x="153875" y="5272"/>
                  </a:lnTo>
                  <a:lnTo>
                    <a:pt x="199644" y="0"/>
                  </a:lnTo>
                  <a:lnTo>
                    <a:pt x="245412" y="5272"/>
                  </a:lnTo>
                  <a:lnTo>
                    <a:pt x="287431" y="20291"/>
                  </a:lnTo>
                  <a:lnTo>
                    <a:pt x="324500" y="43859"/>
                  </a:lnTo>
                  <a:lnTo>
                    <a:pt x="355420" y="74776"/>
                  </a:lnTo>
                  <a:lnTo>
                    <a:pt x="378991" y="111845"/>
                  </a:lnTo>
                  <a:lnTo>
                    <a:pt x="394013" y="153867"/>
                  </a:lnTo>
                  <a:lnTo>
                    <a:pt x="399288" y="199643"/>
                  </a:lnTo>
                  <a:lnTo>
                    <a:pt x="394013" y="245420"/>
                  </a:lnTo>
                  <a:lnTo>
                    <a:pt x="378991" y="287442"/>
                  </a:lnTo>
                  <a:lnTo>
                    <a:pt x="355420" y="324511"/>
                  </a:lnTo>
                  <a:lnTo>
                    <a:pt x="324500" y="355428"/>
                  </a:lnTo>
                  <a:lnTo>
                    <a:pt x="287431" y="378996"/>
                  </a:lnTo>
                  <a:lnTo>
                    <a:pt x="245412" y="394015"/>
                  </a:lnTo>
                  <a:lnTo>
                    <a:pt x="199644" y="399287"/>
                  </a:lnTo>
                  <a:lnTo>
                    <a:pt x="153875" y="394015"/>
                  </a:lnTo>
                  <a:lnTo>
                    <a:pt x="111856" y="378996"/>
                  </a:lnTo>
                  <a:lnTo>
                    <a:pt x="74787" y="355428"/>
                  </a:lnTo>
                  <a:lnTo>
                    <a:pt x="43867" y="324511"/>
                  </a:lnTo>
                  <a:lnTo>
                    <a:pt x="20296" y="287442"/>
                  </a:lnTo>
                  <a:lnTo>
                    <a:pt x="5274" y="245420"/>
                  </a:lnTo>
                  <a:lnTo>
                    <a:pt x="0" y="19964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06273" y="1593820"/>
            <a:ext cx="3082033" cy="39100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385670" y="2425569"/>
            <a:ext cx="7041833" cy="313874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6209" indent="-137160">
              <a:spcBef>
                <a:spcPts val="210"/>
              </a:spcBef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z="1650" spc="41" dirty="0">
                <a:solidFill>
                  <a:prstClr val="black"/>
                </a:solidFill>
                <a:latin typeface="Cambria"/>
                <a:cs typeface="Cambria"/>
              </a:rPr>
              <a:t>Definition:</a:t>
            </a:r>
            <a:endParaRPr sz="165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lnSpc>
                <a:spcPts val="1710"/>
              </a:lnSpc>
              <a:spcBef>
                <a:spcPts val="113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1500" spc="34" dirty="0">
                <a:solidFill>
                  <a:prstClr val="black"/>
                </a:solidFill>
                <a:latin typeface="Cambria"/>
                <a:cs typeface="Cambria"/>
              </a:rPr>
              <a:t>Invagination</a:t>
            </a:r>
            <a:r>
              <a:rPr sz="1500" spc="7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23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z="15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8" dirty="0">
                <a:solidFill>
                  <a:prstClr val="black"/>
                </a:solidFill>
                <a:latin typeface="Cambria"/>
                <a:cs typeface="Cambria"/>
              </a:rPr>
              <a:t>proximal</a:t>
            </a:r>
            <a:r>
              <a:rPr sz="15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4" dirty="0">
                <a:solidFill>
                  <a:prstClr val="black"/>
                </a:solidFill>
                <a:latin typeface="Cambria"/>
                <a:cs typeface="Cambria"/>
              </a:rPr>
              <a:t>portion</a:t>
            </a:r>
            <a:r>
              <a:rPr sz="1500" spc="7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23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z="15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4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r>
              <a:rPr sz="15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0" dirty="0">
                <a:solidFill>
                  <a:prstClr val="black"/>
                </a:solidFill>
                <a:latin typeface="Cambria"/>
                <a:cs typeface="Cambria"/>
              </a:rPr>
              <a:t>intestine</a:t>
            </a:r>
            <a:r>
              <a:rPr sz="15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11" dirty="0">
                <a:solidFill>
                  <a:prstClr val="black"/>
                </a:solidFill>
                <a:latin typeface="Cambria"/>
                <a:cs typeface="Cambria"/>
              </a:rPr>
              <a:t>into</a:t>
            </a:r>
            <a:r>
              <a:rPr sz="15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8" dirty="0">
                <a:solidFill>
                  <a:prstClr val="black"/>
                </a:solidFill>
                <a:latin typeface="Cambria"/>
                <a:cs typeface="Cambria"/>
              </a:rPr>
              <a:t>an</a:t>
            </a:r>
            <a:r>
              <a:rPr sz="1500" spc="56" dirty="0">
                <a:solidFill>
                  <a:prstClr val="black"/>
                </a:solidFill>
                <a:latin typeface="Cambria"/>
                <a:cs typeface="Cambria"/>
              </a:rPr>
              <a:t> adjacent</a:t>
            </a:r>
            <a:r>
              <a:rPr sz="150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0" dirty="0">
                <a:solidFill>
                  <a:prstClr val="black"/>
                </a:solidFill>
                <a:latin typeface="Cambria"/>
                <a:cs typeface="Cambria"/>
              </a:rPr>
              <a:t>distal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>
              <a:lnSpc>
                <a:spcPts val="1710"/>
              </a:lnSpc>
            </a:pPr>
            <a:r>
              <a:rPr sz="1500" spc="79" dirty="0">
                <a:solidFill>
                  <a:prstClr val="black"/>
                </a:solidFill>
                <a:latin typeface="Cambria"/>
                <a:cs typeface="Cambria"/>
              </a:rPr>
              <a:t>segment</a:t>
            </a:r>
            <a:r>
              <a:rPr sz="1500" spc="79" dirty="0" smtClean="0">
                <a:solidFill>
                  <a:prstClr val="black"/>
                </a:solidFill>
                <a:latin typeface="Cambria"/>
                <a:cs typeface="Cambria"/>
              </a:rPr>
              <a:t>.</a:t>
            </a:r>
            <a:endParaRPr lang="en-US" sz="1500" spc="79" dirty="0" smtClean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>
              <a:lnSpc>
                <a:spcPts val="1710"/>
              </a:lnSpc>
            </a:pP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>
              <a:spcBef>
                <a:spcPts val="26"/>
              </a:spcBef>
            </a:pP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*80-90</a:t>
            </a:r>
            <a:r>
              <a:rPr lang="en-US" sz="1600" dirty="0"/>
              <a:t>% of intussusceptions occur in children between 3 months and 2 years of </a:t>
            </a:r>
            <a:r>
              <a:rPr lang="en-US" sz="1600" dirty="0" smtClean="0"/>
              <a:t>age</a:t>
            </a:r>
          </a:p>
          <a:p>
            <a:pPr>
              <a:spcBef>
                <a:spcPts val="26"/>
              </a:spcBef>
            </a:pPr>
            <a:endParaRPr sz="16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146209" indent="-137160">
              <a:lnSpc>
                <a:spcPts val="1883"/>
              </a:lnSpc>
              <a:spcBef>
                <a:spcPts val="4"/>
              </a:spcBef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z="1650" spc="79" dirty="0">
                <a:solidFill>
                  <a:prstClr val="black"/>
                </a:solidFill>
                <a:latin typeface="Cambria"/>
                <a:cs typeface="Cambria"/>
              </a:rPr>
              <a:t>Compression</a:t>
            </a:r>
            <a:r>
              <a:rPr sz="165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50" spc="26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z="1650"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50" spc="41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r>
              <a:rPr sz="1650"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50" spc="71" dirty="0">
                <a:solidFill>
                  <a:prstClr val="black"/>
                </a:solidFill>
                <a:latin typeface="Cambria"/>
                <a:cs typeface="Cambria"/>
              </a:rPr>
              <a:t>mesenteric</a:t>
            </a:r>
            <a:r>
              <a:rPr sz="1650" spc="-1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50" spc="71" dirty="0">
                <a:solidFill>
                  <a:prstClr val="black"/>
                </a:solidFill>
                <a:latin typeface="Cambria"/>
                <a:cs typeface="Cambria"/>
              </a:rPr>
              <a:t>vessels</a:t>
            </a:r>
            <a:r>
              <a:rPr sz="1650" spc="3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50" spc="83" dirty="0">
                <a:solidFill>
                  <a:prstClr val="black"/>
                </a:solidFill>
                <a:latin typeface="Cambria"/>
                <a:cs typeface="Cambria"/>
              </a:rPr>
              <a:t>cause</a:t>
            </a:r>
            <a:r>
              <a:rPr sz="1650" spc="1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50" spc="71" dirty="0">
                <a:solidFill>
                  <a:prstClr val="black"/>
                </a:solidFill>
                <a:latin typeface="Cambria"/>
                <a:cs typeface="Cambria"/>
              </a:rPr>
              <a:t>a</a:t>
            </a:r>
            <a:r>
              <a:rPr sz="165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50" spc="34" dirty="0">
                <a:solidFill>
                  <a:prstClr val="black"/>
                </a:solidFill>
                <a:latin typeface="Cambria"/>
                <a:cs typeface="Cambria"/>
              </a:rPr>
              <a:t>strangulation</a:t>
            </a:r>
            <a:r>
              <a:rPr sz="1650" spc="-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50" spc="75" dirty="0">
                <a:solidFill>
                  <a:prstClr val="black"/>
                </a:solidFill>
                <a:latin typeface="Cambria"/>
                <a:cs typeface="Cambria"/>
              </a:rPr>
              <a:t>and</a:t>
            </a:r>
            <a:r>
              <a:rPr sz="1650" spc="1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50" spc="-19" dirty="0">
                <a:solidFill>
                  <a:prstClr val="black"/>
                </a:solidFill>
                <a:latin typeface="Cambria"/>
                <a:cs typeface="Cambria"/>
              </a:rPr>
              <a:t>it</a:t>
            </a:r>
            <a:r>
              <a:rPr sz="1650"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50" spc="68" dirty="0">
                <a:solidFill>
                  <a:prstClr val="black"/>
                </a:solidFill>
                <a:latin typeface="Cambria"/>
                <a:cs typeface="Cambria"/>
              </a:rPr>
              <a:t>may</a:t>
            </a:r>
            <a:endParaRPr sz="165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146209">
              <a:lnSpc>
                <a:spcPts val="1883"/>
              </a:lnSpc>
            </a:pPr>
            <a:r>
              <a:rPr sz="1650" spc="60" dirty="0">
                <a:solidFill>
                  <a:prstClr val="black"/>
                </a:solidFill>
                <a:latin typeface="Cambria"/>
                <a:cs typeface="Cambria"/>
              </a:rPr>
              <a:t>progress</a:t>
            </a:r>
            <a:r>
              <a:rPr sz="1650" spc="1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50" spc="8" dirty="0">
                <a:solidFill>
                  <a:prstClr val="black"/>
                </a:solidFill>
                <a:latin typeface="Cambria"/>
                <a:cs typeface="Cambria"/>
              </a:rPr>
              <a:t>to</a:t>
            </a:r>
            <a:r>
              <a:rPr sz="1650" spc="3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50" spc="94" dirty="0">
                <a:solidFill>
                  <a:prstClr val="black"/>
                </a:solidFill>
                <a:latin typeface="Cambria"/>
                <a:cs typeface="Cambria"/>
              </a:rPr>
              <a:t>gangrene</a:t>
            </a:r>
            <a:r>
              <a:rPr sz="1650" spc="-2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50" spc="71" dirty="0">
                <a:solidFill>
                  <a:prstClr val="black"/>
                </a:solidFill>
                <a:latin typeface="Cambria"/>
                <a:cs typeface="Cambria"/>
              </a:rPr>
              <a:t>and</a:t>
            </a:r>
            <a:r>
              <a:rPr sz="1650" spc="3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50" spc="49" dirty="0">
                <a:solidFill>
                  <a:prstClr val="black"/>
                </a:solidFill>
                <a:latin typeface="Cambria"/>
                <a:cs typeface="Cambria"/>
              </a:rPr>
              <a:t>perforation.</a:t>
            </a:r>
            <a:endParaRPr sz="1650" dirty="0">
              <a:solidFill>
                <a:prstClr val="black"/>
              </a:solidFill>
              <a:latin typeface="Cambria"/>
              <a:cs typeface="Cambria"/>
            </a:endParaRPr>
          </a:p>
          <a:p>
            <a:endParaRPr sz="2888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146209" indent="-137160"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z="1650" spc="64" dirty="0">
                <a:solidFill>
                  <a:prstClr val="black"/>
                </a:solidFill>
                <a:latin typeface="Cambria"/>
                <a:cs typeface="Cambria"/>
              </a:rPr>
              <a:t>All</a:t>
            </a:r>
            <a:r>
              <a:rPr sz="1650" spc="2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50" spc="41" dirty="0">
                <a:solidFill>
                  <a:prstClr val="black"/>
                </a:solidFill>
                <a:latin typeface="Cambria"/>
                <a:cs typeface="Cambria"/>
              </a:rPr>
              <a:t>intussusception</a:t>
            </a:r>
            <a:r>
              <a:rPr sz="1650" spc="-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50" spc="41" dirty="0">
                <a:solidFill>
                  <a:prstClr val="black"/>
                </a:solidFill>
                <a:latin typeface="Cambria"/>
                <a:cs typeface="Cambria"/>
              </a:rPr>
              <a:t>consist</a:t>
            </a:r>
            <a:r>
              <a:rPr sz="1650" spc="1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50" spc="34" dirty="0">
                <a:solidFill>
                  <a:prstClr val="black"/>
                </a:solidFill>
                <a:latin typeface="Cambria"/>
                <a:cs typeface="Cambria"/>
              </a:rPr>
              <a:t>of:</a:t>
            </a:r>
            <a:endParaRPr sz="165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351949" indent="-137636">
              <a:spcBef>
                <a:spcPts val="116"/>
              </a:spcBef>
              <a:buClr>
                <a:srgbClr val="9E3611"/>
              </a:buClr>
              <a:buSzPct val="85000"/>
              <a:buFont typeface="Wingdings"/>
              <a:buChar char=""/>
              <a:tabLst>
                <a:tab pos="352425" algn="l"/>
              </a:tabLst>
            </a:pPr>
            <a:r>
              <a:rPr sz="1500" spc="30" dirty="0">
                <a:solidFill>
                  <a:prstClr val="black"/>
                </a:solidFill>
                <a:latin typeface="Cambria"/>
                <a:cs typeface="Cambria"/>
              </a:rPr>
              <a:t>Inner</a:t>
            </a:r>
            <a:r>
              <a:rPr sz="15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4" dirty="0">
                <a:solidFill>
                  <a:prstClr val="black"/>
                </a:solidFill>
                <a:latin typeface="Cambria"/>
                <a:cs typeface="Cambria"/>
              </a:rPr>
              <a:t>intussusceptum;</a:t>
            </a:r>
            <a:r>
              <a:rPr sz="1500" spc="-8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8" dirty="0">
                <a:solidFill>
                  <a:prstClr val="black"/>
                </a:solidFill>
                <a:latin typeface="Cambria"/>
                <a:cs typeface="Cambria"/>
              </a:rPr>
              <a:t>proximal</a:t>
            </a:r>
            <a:r>
              <a:rPr sz="15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0" dirty="0">
                <a:solidFill>
                  <a:prstClr val="black"/>
                </a:solidFill>
                <a:latin typeface="Cambria"/>
                <a:cs typeface="Cambria"/>
              </a:rPr>
              <a:t>portion</a:t>
            </a:r>
            <a:r>
              <a:rPr sz="1500" spc="7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23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z="15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0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r>
              <a:rPr sz="15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26" dirty="0">
                <a:solidFill>
                  <a:prstClr val="black"/>
                </a:solidFill>
                <a:latin typeface="Cambria"/>
                <a:cs typeface="Cambria"/>
              </a:rPr>
              <a:t>intestine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351949" indent="-137636">
              <a:spcBef>
                <a:spcPts val="270"/>
              </a:spcBef>
              <a:buClr>
                <a:srgbClr val="9E3611"/>
              </a:buClr>
              <a:buSzPct val="85000"/>
              <a:buFont typeface="Wingdings"/>
              <a:buChar char=""/>
              <a:tabLst>
                <a:tab pos="352425" algn="l"/>
              </a:tabLst>
            </a:pPr>
            <a:r>
              <a:rPr sz="1500" spc="60" dirty="0">
                <a:solidFill>
                  <a:prstClr val="black"/>
                </a:solidFill>
                <a:latin typeface="Cambria"/>
                <a:cs typeface="Cambria"/>
              </a:rPr>
              <a:t>Outer</a:t>
            </a:r>
            <a:r>
              <a:rPr sz="1500"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8" dirty="0">
                <a:solidFill>
                  <a:prstClr val="black"/>
                </a:solidFill>
                <a:latin typeface="Cambria"/>
                <a:cs typeface="Cambria"/>
              </a:rPr>
              <a:t>intussusceptiens;</a:t>
            </a:r>
            <a:r>
              <a:rPr sz="1500" spc="-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0" dirty="0">
                <a:solidFill>
                  <a:prstClr val="black"/>
                </a:solidFill>
                <a:latin typeface="Cambria"/>
                <a:cs typeface="Cambria"/>
              </a:rPr>
              <a:t>distal</a:t>
            </a:r>
            <a:r>
              <a:rPr sz="1500" spc="6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0" dirty="0">
                <a:solidFill>
                  <a:prstClr val="black"/>
                </a:solidFill>
                <a:latin typeface="Cambria"/>
                <a:cs typeface="Cambria"/>
              </a:rPr>
              <a:t>portion</a:t>
            </a:r>
            <a:r>
              <a:rPr sz="15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23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z="15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0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r>
              <a:rPr sz="15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26" dirty="0">
                <a:solidFill>
                  <a:prstClr val="black"/>
                </a:solidFill>
                <a:latin typeface="Cambria"/>
                <a:cs typeface="Cambria"/>
              </a:rPr>
              <a:t>intestine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636" y="98158"/>
            <a:ext cx="3667644" cy="227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1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38401" y="1828801"/>
            <a:ext cx="7115651" cy="2691763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6209" indent="-137160">
              <a:spcBef>
                <a:spcPts val="210"/>
              </a:spcBef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z="1650" spc="101" dirty="0">
                <a:solidFill>
                  <a:prstClr val="black"/>
                </a:solidFill>
                <a:latin typeface="Cambria"/>
                <a:cs typeface="Cambria"/>
              </a:rPr>
              <a:t>Causes:</a:t>
            </a:r>
            <a:endParaRPr sz="165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113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1500" spc="41" dirty="0">
                <a:solidFill>
                  <a:prstClr val="black"/>
                </a:solidFill>
                <a:latin typeface="Cambria"/>
                <a:cs typeface="Cambria"/>
              </a:rPr>
              <a:t>Primary</a:t>
            </a:r>
            <a:r>
              <a:rPr sz="1500" spc="3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15" dirty="0">
                <a:solidFill>
                  <a:prstClr val="black"/>
                </a:solidFill>
                <a:latin typeface="Cambria"/>
                <a:cs typeface="Cambria"/>
              </a:rPr>
              <a:t>(unknown);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720566" marR="401003" lvl="2" indent="-300038">
              <a:lnSpc>
                <a:spcPts val="1454"/>
              </a:lnSpc>
              <a:spcBef>
                <a:spcPts val="484"/>
              </a:spcBef>
              <a:buClr>
                <a:srgbClr val="9E3611"/>
              </a:buClr>
              <a:buSzPct val="83333"/>
              <a:buFontTx/>
              <a:buAutoNum type="romanUcPeriod"/>
              <a:tabLst>
                <a:tab pos="720566" algn="l"/>
                <a:tab pos="721043" algn="l"/>
              </a:tabLst>
            </a:pPr>
            <a:r>
              <a:rPr sz="1350" spc="53" dirty="0">
                <a:solidFill>
                  <a:prstClr val="black"/>
                </a:solidFill>
                <a:latin typeface="Cambria"/>
                <a:cs typeface="Cambria"/>
              </a:rPr>
              <a:t>Weaning</a:t>
            </a:r>
            <a:r>
              <a:rPr sz="135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38" dirty="0">
                <a:solidFill>
                  <a:prstClr val="black"/>
                </a:solidFill>
                <a:latin typeface="Cambria"/>
                <a:cs typeface="Cambria"/>
              </a:rPr>
              <a:t>theory</a:t>
            </a:r>
            <a:r>
              <a:rPr sz="135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64" dirty="0">
                <a:solidFill>
                  <a:prstClr val="black"/>
                </a:solidFill>
                <a:latin typeface="Cambria"/>
                <a:cs typeface="Cambria"/>
              </a:rPr>
              <a:t>(i.e,</a:t>
            </a:r>
            <a:r>
              <a:rPr sz="1350" spc="-1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53" dirty="0">
                <a:solidFill>
                  <a:prstClr val="black"/>
                </a:solidFill>
                <a:latin typeface="Cambria"/>
                <a:cs typeface="Cambria"/>
              </a:rPr>
              <a:t>Weaning</a:t>
            </a:r>
            <a:r>
              <a:rPr sz="135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45" dirty="0">
                <a:solidFill>
                  <a:prstClr val="black"/>
                </a:solidFill>
                <a:latin typeface="Cambria"/>
                <a:cs typeface="Cambria"/>
              </a:rPr>
              <a:t>may</a:t>
            </a:r>
            <a:r>
              <a:rPr sz="135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71" dirty="0">
                <a:solidFill>
                  <a:prstClr val="black"/>
                </a:solidFill>
                <a:latin typeface="Cambria"/>
                <a:cs typeface="Cambria"/>
              </a:rPr>
              <a:t>lead</a:t>
            </a:r>
            <a:r>
              <a:rPr sz="1350" spc="3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4" dirty="0">
                <a:solidFill>
                  <a:prstClr val="black"/>
                </a:solidFill>
                <a:latin typeface="Cambria"/>
                <a:cs typeface="Cambria"/>
              </a:rPr>
              <a:t>to</a:t>
            </a:r>
            <a:r>
              <a:rPr sz="135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56" dirty="0">
                <a:solidFill>
                  <a:prstClr val="black"/>
                </a:solidFill>
                <a:latin typeface="Cambria"/>
                <a:cs typeface="Cambria"/>
              </a:rPr>
              <a:t>a</a:t>
            </a:r>
            <a:r>
              <a:rPr sz="1350" spc="3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79" dirty="0">
                <a:solidFill>
                  <a:prstClr val="black"/>
                </a:solidFill>
                <a:latin typeface="Cambria"/>
                <a:cs typeface="Cambria"/>
              </a:rPr>
              <a:t>change</a:t>
            </a:r>
            <a:r>
              <a:rPr sz="135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19" dirty="0">
                <a:solidFill>
                  <a:prstClr val="black"/>
                </a:solidFill>
                <a:latin typeface="Cambria"/>
                <a:cs typeface="Cambria"/>
              </a:rPr>
              <a:t>in</a:t>
            </a:r>
            <a:r>
              <a:rPr sz="135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30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r>
              <a:rPr sz="1350" spc="41" dirty="0">
                <a:solidFill>
                  <a:prstClr val="black"/>
                </a:solidFill>
                <a:latin typeface="Cambria"/>
                <a:cs typeface="Cambria"/>
              </a:rPr>
              <a:t> bowel</a:t>
            </a:r>
            <a:r>
              <a:rPr sz="135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38" dirty="0">
                <a:solidFill>
                  <a:prstClr val="black"/>
                </a:solidFill>
                <a:latin typeface="Cambria"/>
                <a:cs typeface="Cambria"/>
              </a:rPr>
              <a:t>flora,</a:t>
            </a:r>
            <a:r>
              <a:rPr sz="1350" spc="-7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26" dirty="0">
                <a:solidFill>
                  <a:prstClr val="black"/>
                </a:solidFill>
                <a:latin typeface="Cambria"/>
                <a:cs typeface="Cambria"/>
              </a:rPr>
              <a:t>which </a:t>
            </a:r>
            <a:r>
              <a:rPr sz="1350" spc="-28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56" dirty="0">
                <a:solidFill>
                  <a:prstClr val="black"/>
                </a:solidFill>
                <a:latin typeface="Cambria"/>
                <a:cs typeface="Cambria"/>
              </a:rPr>
              <a:t>produce</a:t>
            </a:r>
            <a:r>
              <a:rPr sz="135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53" dirty="0">
                <a:solidFill>
                  <a:prstClr val="black"/>
                </a:solidFill>
                <a:latin typeface="Cambria"/>
                <a:cs typeface="Cambria"/>
              </a:rPr>
              <a:t>edematous</a:t>
            </a:r>
            <a:r>
              <a:rPr sz="1350" spc="2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23" dirty="0">
                <a:solidFill>
                  <a:prstClr val="black"/>
                </a:solidFill>
                <a:latin typeface="Cambria"/>
                <a:cs typeface="Cambria"/>
              </a:rPr>
              <a:t>payer's</a:t>
            </a:r>
            <a:r>
              <a:rPr sz="1350" spc="53" dirty="0">
                <a:solidFill>
                  <a:prstClr val="black"/>
                </a:solidFill>
                <a:latin typeface="Cambria"/>
                <a:cs typeface="Cambria"/>
              </a:rPr>
              <a:t> patches).</a:t>
            </a:r>
            <a:endParaRPr sz="135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720566" marR="3810" lvl="2" indent="-300038">
              <a:lnSpc>
                <a:spcPts val="1454"/>
              </a:lnSpc>
              <a:spcBef>
                <a:spcPts val="458"/>
              </a:spcBef>
              <a:buClr>
                <a:srgbClr val="9E3611"/>
              </a:buClr>
              <a:buSzPct val="83333"/>
              <a:buFontTx/>
              <a:buAutoNum type="romanUcPeriod"/>
              <a:tabLst>
                <a:tab pos="720566" algn="l"/>
                <a:tab pos="721043" algn="l"/>
              </a:tabLst>
            </a:pPr>
            <a:r>
              <a:rPr sz="1350" spc="41" dirty="0">
                <a:solidFill>
                  <a:prstClr val="black"/>
                </a:solidFill>
                <a:latin typeface="Cambria"/>
                <a:cs typeface="Cambria"/>
              </a:rPr>
              <a:t>Viral</a:t>
            </a:r>
            <a:r>
              <a:rPr sz="135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34" dirty="0">
                <a:solidFill>
                  <a:prstClr val="black"/>
                </a:solidFill>
                <a:latin typeface="Cambria"/>
                <a:cs typeface="Cambria"/>
              </a:rPr>
              <a:t>infection</a:t>
            </a:r>
            <a:r>
              <a:rPr sz="1350" spc="38" dirty="0">
                <a:solidFill>
                  <a:prstClr val="black"/>
                </a:solidFill>
                <a:latin typeface="Cambria"/>
                <a:cs typeface="Cambria"/>
              </a:rPr>
              <a:t> theory</a:t>
            </a:r>
            <a:r>
              <a:rPr sz="1350" spc="64" dirty="0">
                <a:solidFill>
                  <a:prstClr val="black"/>
                </a:solidFill>
                <a:latin typeface="Cambria"/>
                <a:cs typeface="Cambria"/>
              </a:rPr>
              <a:t> (i.e,</a:t>
            </a:r>
            <a:r>
              <a:rPr sz="1350" spc="-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30" dirty="0">
                <a:solidFill>
                  <a:prstClr val="black"/>
                </a:solidFill>
                <a:latin typeface="Cambria"/>
                <a:cs typeface="Cambria"/>
              </a:rPr>
              <a:t>Infection</a:t>
            </a:r>
            <a:r>
              <a:rPr sz="135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45" dirty="0">
                <a:solidFill>
                  <a:prstClr val="black"/>
                </a:solidFill>
                <a:latin typeface="Cambria"/>
                <a:cs typeface="Cambria"/>
              </a:rPr>
              <a:t>may</a:t>
            </a:r>
            <a:r>
              <a:rPr sz="135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71" dirty="0">
                <a:solidFill>
                  <a:prstClr val="black"/>
                </a:solidFill>
                <a:latin typeface="Cambria"/>
                <a:cs typeface="Cambria"/>
              </a:rPr>
              <a:t>lead</a:t>
            </a:r>
            <a:r>
              <a:rPr sz="1350"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4" dirty="0">
                <a:solidFill>
                  <a:prstClr val="black"/>
                </a:solidFill>
                <a:latin typeface="Cambria"/>
                <a:cs typeface="Cambria"/>
              </a:rPr>
              <a:t>to</a:t>
            </a:r>
            <a:r>
              <a:rPr sz="135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56" dirty="0">
                <a:solidFill>
                  <a:prstClr val="black"/>
                </a:solidFill>
                <a:latin typeface="Cambria"/>
                <a:cs typeface="Cambria"/>
              </a:rPr>
              <a:t>produce</a:t>
            </a:r>
            <a:r>
              <a:rPr sz="135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56" dirty="0">
                <a:solidFill>
                  <a:prstClr val="black"/>
                </a:solidFill>
                <a:latin typeface="Cambria"/>
                <a:cs typeface="Cambria"/>
              </a:rPr>
              <a:t>edematous,</a:t>
            </a:r>
            <a:r>
              <a:rPr sz="1350" spc="-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45" dirty="0">
                <a:solidFill>
                  <a:prstClr val="black"/>
                </a:solidFill>
                <a:latin typeface="Cambria"/>
                <a:cs typeface="Cambria"/>
              </a:rPr>
              <a:t>hyperplastic </a:t>
            </a:r>
            <a:r>
              <a:rPr sz="1350" spc="-28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23" dirty="0">
                <a:solidFill>
                  <a:prstClr val="black"/>
                </a:solidFill>
                <a:latin typeface="Cambria"/>
                <a:cs typeface="Cambria"/>
              </a:rPr>
              <a:t>payer's</a:t>
            </a:r>
            <a:r>
              <a:rPr sz="135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53" dirty="0">
                <a:solidFill>
                  <a:prstClr val="black"/>
                </a:solidFill>
                <a:latin typeface="Cambria"/>
                <a:cs typeface="Cambria"/>
              </a:rPr>
              <a:t>patches).</a:t>
            </a:r>
            <a:endParaRPr sz="1350" dirty="0">
              <a:solidFill>
                <a:prstClr val="black"/>
              </a:solidFill>
              <a:latin typeface="Cambria"/>
              <a:cs typeface="Cambria"/>
            </a:endParaRPr>
          </a:p>
          <a:p>
            <a:pPr lvl="2">
              <a:spcBef>
                <a:spcPts val="30"/>
              </a:spcBef>
              <a:buClr>
                <a:srgbClr val="9E3611"/>
              </a:buClr>
              <a:buFont typeface="Cambria"/>
              <a:buAutoNum type="romanUcPeriod"/>
            </a:pPr>
            <a:endParaRPr sz="195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1500" spc="68" dirty="0">
                <a:solidFill>
                  <a:prstClr val="black"/>
                </a:solidFill>
                <a:latin typeface="Cambria"/>
                <a:cs typeface="Cambria"/>
              </a:rPr>
              <a:t>Secondary;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720566" lvl="2" indent="-300514">
              <a:spcBef>
                <a:spcPts val="296"/>
              </a:spcBef>
              <a:buClr>
                <a:srgbClr val="9E3611"/>
              </a:buClr>
              <a:buSzPct val="83333"/>
              <a:buFontTx/>
              <a:buAutoNum type="romanUcPeriod"/>
              <a:tabLst>
                <a:tab pos="720566" algn="l"/>
                <a:tab pos="721043" algn="l"/>
              </a:tabLst>
            </a:pPr>
            <a:r>
              <a:rPr sz="1350" spc="56" dirty="0">
                <a:solidFill>
                  <a:prstClr val="black"/>
                </a:solidFill>
                <a:latin typeface="Cambria"/>
                <a:cs typeface="Cambria"/>
              </a:rPr>
              <a:t>Meckel’s</a:t>
            </a:r>
            <a:r>
              <a:rPr sz="1350" spc="2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34" dirty="0">
                <a:solidFill>
                  <a:prstClr val="black"/>
                </a:solidFill>
                <a:latin typeface="Cambria"/>
                <a:cs typeface="Cambria"/>
              </a:rPr>
              <a:t>diverticulum</a:t>
            </a:r>
            <a:r>
              <a:rPr sz="1350" spc="30" dirty="0">
                <a:solidFill>
                  <a:prstClr val="black"/>
                </a:solidFill>
                <a:latin typeface="Cambria"/>
                <a:cs typeface="Cambria"/>
              </a:rPr>
              <a:t> or</a:t>
            </a:r>
            <a:r>
              <a:rPr sz="1350" spc="2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53" dirty="0">
                <a:solidFill>
                  <a:prstClr val="black"/>
                </a:solidFill>
                <a:latin typeface="Cambria"/>
                <a:cs typeface="Cambria"/>
              </a:rPr>
              <a:t>Mucosal</a:t>
            </a:r>
            <a:r>
              <a:rPr sz="135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56" dirty="0">
                <a:solidFill>
                  <a:prstClr val="black"/>
                </a:solidFill>
                <a:latin typeface="Cambria"/>
                <a:cs typeface="Cambria"/>
              </a:rPr>
              <a:t>polyps</a:t>
            </a:r>
            <a:endParaRPr sz="135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720566" lvl="2" indent="-300514">
              <a:spcBef>
                <a:spcPts val="289"/>
              </a:spcBef>
              <a:buClr>
                <a:srgbClr val="9E3611"/>
              </a:buClr>
              <a:buSzPct val="83333"/>
              <a:buFontTx/>
              <a:buAutoNum type="romanUcPeriod"/>
              <a:tabLst>
                <a:tab pos="720566" algn="l"/>
                <a:tab pos="721043" algn="l"/>
              </a:tabLst>
            </a:pPr>
            <a:r>
              <a:rPr sz="1350" spc="45" dirty="0">
                <a:solidFill>
                  <a:prstClr val="black"/>
                </a:solidFill>
                <a:latin typeface="Cambria"/>
                <a:cs typeface="Cambria"/>
              </a:rPr>
              <a:t>Enteric</a:t>
            </a:r>
            <a:r>
              <a:rPr sz="1350" spc="2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41" dirty="0">
                <a:solidFill>
                  <a:prstClr val="black"/>
                </a:solidFill>
                <a:latin typeface="Cambria"/>
                <a:cs typeface="Cambria"/>
              </a:rPr>
              <a:t>duplication</a:t>
            </a:r>
            <a:r>
              <a:rPr sz="1350" spc="2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38" dirty="0">
                <a:solidFill>
                  <a:prstClr val="black"/>
                </a:solidFill>
                <a:latin typeface="Cambria"/>
                <a:cs typeface="Cambria"/>
              </a:rPr>
              <a:t>cyst</a:t>
            </a:r>
            <a:r>
              <a:rPr sz="135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26" dirty="0">
                <a:solidFill>
                  <a:prstClr val="black"/>
                </a:solidFill>
                <a:latin typeface="Cambria"/>
                <a:cs typeface="Cambria"/>
              </a:rPr>
              <a:t>or</a:t>
            </a:r>
            <a:r>
              <a:rPr sz="1350"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49" dirty="0">
                <a:solidFill>
                  <a:prstClr val="black"/>
                </a:solidFill>
                <a:latin typeface="Cambria"/>
                <a:cs typeface="Cambria"/>
              </a:rPr>
              <a:t>Submucosal</a:t>
            </a:r>
            <a:r>
              <a:rPr sz="135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38" dirty="0">
                <a:solidFill>
                  <a:prstClr val="black"/>
                </a:solidFill>
                <a:latin typeface="Cambria"/>
                <a:cs typeface="Cambria"/>
              </a:rPr>
              <a:t>cyst</a:t>
            </a:r>
            <a:endParaRPr sz="135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720566" lvl="2" indent="-300514">
              <a:spcBef>
                <a:spcPts val="288"/>
              </a:spcBef>
              <a:buClr>
                <a:srgbClr val="9E3611"/>
              </a:buClr>
              <a:buSzPct val="83333"/>
              <a:buFontTx/>
              <a:buAutoNum type="romanUcPeriod"/>
              <a:tabLst>
                <a:tab pos="720566" algn="l"/>
                <a:tab pos="721043" algn="l"/>
              </a:tabLst>
            </a:pPr>
            <a:r>
              <a:rPr sz="1350" spc="49" dirty="0">
                <a:solidFill>
                  <a:prstClr val="black"/>
                </a:solidFill>
                <a:latin typeface="Cambria"/>
                <a:cs typeface="Cambria"/>
              </a:rPr>
              <a:t>Underlying</a:t>
            </a:r>
            <a:r>
              <a:rPr sz="1350" spc="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11" dirty="0">
                <a:solidFill>
                  <a:prstClr val="black"/>
                </a:solidFill>
                <a:latin typeface="Cambria"/>
                <a:cs typeface="Cambria"/>
              </a:rPr>
              <a:t>Bowel</a:t>
            </a:r>
            <a:r>
              <a:rPr sz="1350" spc="2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60" dirty="0">
                <a:solidFill>
                  <a:prstClr val="black"/>
                </a:solidFill>
                <a:latin typeface="Cambria"/>
                <a:cs typeface="Cambria"/>
              </a:rPr>
              <a:t>malignancy</a:t>
            </a:r>
            <a:r>
              <a:rPr sz="135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26" dirty="0">
                <a:solidFill>
                  <a:prstClr val="black"/>
                </a:solidFill>
                <a:latin typeface="Cambria"/>
                <a:cs typeface="Cambria"/>
              </a:rPr>
              <a:t>(as</a:t>
            </a:r>
            <a:r>
              <a:rPr sz="1350" spc="2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56" dirty="0">
                <a:solidFill>
                  <a:prstClr val="black"/>
                </a:solidFill>
                <a:latin typeface="Cambria"/>
                <a:cs typeface="Cambria"/>
              </a:rPr>
              <a:t>a</a:t>
            </a:r>
            <a:r>
              <a:rPr sz="135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38" dirty="0">
                <a:solidFill>
                  <a:prstClr val="black"/>
                </a:solidFill>
                <a:latin typeface="Cambria"/>
                <a:cs typeface="Cambria"/>
              </a:rPr>
              <a:t>lymphoma)</a:t>
            </a:r>
            <a:endParaRPr sz="135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15872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85670" y="2425570"/>
            <a:ext cx="6410325" cy="2795637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6209" indent="-137160">
              <a:spcBef>
                <a:spcPts val="210"/>
              </a:spcBef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z="1650" spc="30" dirty="0">
                <a:solidFill>
                  <a:prstClr val="black"/>
                </a:solidFill>
                <a:latin typeface="Cambria"/>
                <a:cs typeface="Cambria"/>
              </a:rPr>
              <a:t>Presentation:</a:t>
            </a:r>
            <a:endParaRPr sz="165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113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1500" spc="41" dirty="0">
                <a:solidFill>
                  <a:prstClr val="black"/>
                </a:solidFill>
                <a:latin typeface="Cambria"/>
                <a:cs typeface="Cambria"/>
              </a:rPr>
              <a:t>Distressing</a:t>
            </a:r>
            <a:r>
              <a:rPr sz="15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64" dirty="0">
                <a:solidFill>
                  <a:prstClr val="black"/>
                </a:solidFill>
                <a:latin typeface="Cambria"/>
                <a:cs typeface="Cambria"/>
              </a:rPr>
              <a:t>colicky</a:t>
            </a:r>
            <a:r>
              <a:rPr sz="1500" spc="9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49" dirty="0">
                <a:solidFill>
                  <a:prstClr val="black"/>
                </a:solidFill>
                <a:latin typeface="Cambria"/>
                <a:cs typeface="Cambria"/>
              </a:rPr>
              <a:t>pain</a:t>
            </a:r>
            <a:r>
              <a:rPr sz="15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41" dirty="0">
                <a:solidFill>
                  <a:prstClr val="black"/>
                </a:solidFill>
                <a:latin typeface="Cambria"/>
                <a:cs typeface="Cambria"/>
              </a:rPr>
              <a:t>lasting</a:t>
            </a:r>
            <a:r>
              <a:rPr sz="1500" spc="7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26" dirty="0">
                <a:solidFill>
                  <a:prstClr val="black"/>
                </a:solidFill>
                <a:latin typeface="Cambria"/>
                <a:cs typeface="Cambria"/>
              </a:rPr>
              <a:t>for</a:t>
            </a:r>
            <a:r>
              <a:rPr sz="15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-19" dirty="0">
                <a:solidFill>
                  <a:prstClr val="black"/>
                </a:solidFill>
                <a:latin typeface="Cambria"/>
                <a:cs typeface="Cambria"/>
              </a:rPr>
              <a:t>2-3</a:t>
            </a:r>
            <a:r>
              <a:rPr sz="1500" spc="6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49" dirty="0" err="1" smtClean="0">
                <a:solidFill>
                  <a:prstClr val="black"/>
                </a:solidFill>
                <a:latin typeface="Cambria"/>
                <a:cs typeface="Cambria"/>
              </a:rPr>
              <a:t>min</a:t>
            </a:r>
            <a:r>
              <a:rPr lang="en-US" sz="1500" spc="49" dirty="0" err="1" smtClean="0">
                <a:solidFill>
                  <a:prstClr val="black"/>
                </a:solidFill>
                <a:latin typeface="Cambria"/>
                <a:cs typeface="Cambria"/>
              </a:rPr>
              <a:t>,</a:t>
            </a:r>
            <a:r>
              <a:rPr lang="en-US" sz="1600" dirty="0" err="1" smtClean="0"/>
              <a:t>vomiting</a:t>
            </a:r>
            <a:r>
              <a:rPr sz="1500" spc="49" dirty="0" smtClean="0">
                <a:solidFill>
                  <a:prstClr val="black"/>
                </a:solidFill>
                <a:latin typeface="Cambria"/>
                <a:cs typeface="Cambria"/>
              </a:rPr>
              <a:t>.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4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1500" spc="26" dirty="0">
                <a:solidFill>
                  <a:prstClr val="black"/>
                </a:solidFill>
                <a:latin typeface="Cambria"/>
                <a:cs typeface="Cambria"/>
              </a:rPr>
              <a:t>Pass</a:t>
            </a:r>
            <a:r>
              <a:rPr sz="15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60" dirty="0">
                <a:solidFill>
                  <a:prstClr val="black"/>
                </a:solidFill>
                <a:latin typeface="Cambria"/>
                <a:cs typeface="Cambria"/>
              </a:rPr>
              <a:t>a</a:t>
            </a:r>
            <a:r>
              <a:rPr sz="1500" spc="7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0" dirty="0">
                <a:solidFill>
                  <a:prstClr val="black"/>
                </a:solidFill>
                <a:latin typeface="Cambria"/>
                <a:cs typeface="Cambria"/>
              </a:rPr>
              <a:t>redcurrant</a:t>
            </a:r>
            <a:r>
              <a:rPr sz="1500"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53" dirty="0">
                <a:solidFill>
                  <a:prstClr val="black"/>
                </a:solidFill>
                <a:latin typeface="Cambria"/>
                <a:cs typeface="Cambria"/>
              </a:rPr>
              <a:t>jelly</a:t>
            </a:r>
            <a:r>
              <a:rPr sz="1500" spc="9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26" dirty="0">
                <a:solidFill>
                  <a:prstClr val="black"/>
                </a:solidFill>
                <a:latin typeface="Cambria"/>
                <a:cs typeface="Cambria"/>
              </a:rPr>
              <a:t>stool</a:t>
            </a:r>
            <a:r>
              <a:rPr sz="15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53" dirty="0">
                <a:solidFill>
                  <a:prstClr val="black"/>
                </a:solidFill>
                <a:latin typeface="Cambria"/>
                <a:cs typeface="Cambria"/>
              </a:rPr>
              <a:t>(bloody-mucoid</a:t>
            </a:r>
            <a:r>
              <a:rPr sz="150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19" dirty="0">
                <a:solidFill>
                  <a:prstClr val="black"/>
                </a:solidFill>
                <a:latin typeface="Cambria"/>
                <a:cs typeface="Cambria"/>
              </a:rPr>
              <a:t>stool)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69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1500" spc="60" dirty="0">
                <a:solidFill>
                  <a:prstClr val="black"/>
                </a:solidFill>
                <a:latin typeface="Cambria"/>
                <a:cs typeface="Cambria"/>
              </a:rPr>
              <a:t>Palpable</a:t>
            </a:r>
            <a:r>
              <a:rPr sz="1500" spc="9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56" dirty="0">
                <a:solidFill>
                  <a:prstClr val="black"/>
                </a:solidFill>
                <a:latin typeface="Cambria"/>
                <a:cs typeface="Cambria"/>
              </a:rPr>
              <a:t>sausage-like</a:t>
            </a:r>
            <a:r>
              <a:rPr sz="1500" spc="7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41" dirty="0">
                <a:solidFill>
                  <a:prstClr val="black"/>
                </a:solidFill>
                <a:latin typeface="Cambria"/>
                <a:cs typeface="Cambria"/>
              </a:rPr>
              <a:t>mass</a:t>
            </a:r>
            <a:r>
              <a:rPr sz="15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45" dirty="0">
                <a:solidFill>
                  <a:prstClr val="black"/>
                </a:solidFill>
                <a:latin typeface="Cambria"/>
                <a:cs typeface="Cambria"/>
              </a:rPr>
              <a:t>any</a:t>
            </a:r>
            <a:r>
              <a:rPr sz="15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4" dirty="0">
                <a:solidFill>
                  <a:prstClr val="black"/>
                </a:solidFill>
                <a:latin typeface="Cambria"/>
                <a:cs typeface="Cambria"/>
              </a:rPr>
              <a:t>where</a:t>
            </a:r>
            <a:r>
              <a:rPr sz="15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4" dirty="0">
                <a:solidFill>
                  <a:prstClr val="black"/>
                </a:solidFill>
                <a:latin typeface="Cambria"/>
                <a:cs typeface="Cambria"/>
              </a:rPr>
              <a:t>around</a:t>
            </a:r>
            <a:r>
              <a:rPr sz="15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45" dirty="0">
                <a:solidFill>
                  <a:prstClr val="black"/>
                </a:solidFill>
                <a:latin typeface="Cambria"/>
                <a:cs typeface="Cambria"/>
              </a:rPr>
              <a:t>umbilicus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0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1500" spc="41" dirty="0">
                <a:solidFill>
                  <a:prstClr val="black"/>
                </a:solidFill>
                <a:latin typeface="Cambria"/>
                <a:cs typeface="Cambria"/>
              </a:rPr>
              <a:t>Rectal</a:t>
            </a:r>
            <a:r>
              <a:rPr sz="15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41" dirty="0">
                <a:solidFill>
                  <a:prstClr val="black"/>
                </a:solidFill>
                <a:latin typeface="Cambria"/>
                <a:cs typeface="Cambria"/>
              </a:rPr>
              <a:t>examination</a:t>
            </a:r>
            <a:r>
              <a:rPr sz="1500" spc="7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41" dirty="0">
                <a:solidFill>
                  <a:prstClr val="black"/>
                </a:solidFill>
                <a:latin typeface="Cambria"/>
                <a:cs typeface="Cambria"/>
              </a:rPr>
              <a:t>reveal</a:t>
            </a:r>
            <a:r>
              <a:rPr sz="1500" spc="6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75" dirty="0">
                <a:solidFill>
                  <a:prstClr val="black"/>
                </a:solidFill>
                <a:latin typeface="Cambria"/>
                <a:cs typeface="Cambria"/>
              </a:rPr>
              <a:t>blood</a:t>
            </a:r>
            <a:r>
              <a:rPr sz="15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4" dirty="0">
                <a:solidFill>
                  <a:prstClr val="black"/>
                </a:solidFill>
                <a:latin typeface="Cambria"/>
                <a:cs typeface="Cambria"/>
              </a:rPr>
              <a:t>or</a:t>
            </a:r>
            <a:r>
              <a:rPr sz="150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75" dirty="0">
                <a:solidFill>
                  <a:prstClr val="black"/>
                </a:solidFill>
                <a:latin typeface="Cambria"/>
                <a:cs typeface="Cambria"/>
              </a:rPr>
              <a:t>feeling</a:t>
            </a:r>
            <a:r>
              <a:rPr sz="1500" spc="8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4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r>
              <a:rPr sz="150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90" dirty="0">
                <a:solidFill>
                  <a:prstClr val="black"/>
                </a:solidFill>
                <a:latin typeface="Cambria"/>
                <a:cs typeface="Cambria"/>
              </a:rPr>
              <a:t>apex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 lvl="1">
              <a:spcBef>
                <a:spcPts val="26"/>
              </a:spcBef>
              <a:buClr>
                <a:srgbClr val="9E3611"/>
              </a:buClr>
              <a:buFont typeface="Cambria"/>
              <a:buAutoNum type="arabicPeriod"/>
            </a:pPr>
            <a:endParaRPr sz="2475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146209" indent="-137160">
              <a:spcBef>
                <a:spcPts val="4"/>
              </a:spcBef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z="1650" spc="71" dirty="0">
                <a:solidFill>
                  <a:prstClr val="black"/>
                </a:solidFill>
                <a:latin typeface="Cambria"/>
                <a:cs typeface="Cambria"/>
              </a:rPr>
              <a:t>Diagnosis:</a:t>
            </a:r>
            <a:endParaRPr sz="165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113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1500" spc="26" dirty="0">
                <a:solidFill>
                  <a:prstClr val="black"/>
                </a:solidFill>
                <a:latin typeface="Cambria"/>
                <a:cs typeface="Cambria"/>
              </a:rPr>
              <a:t>Plain</a:t>
            </a:r>
            <a:r>
              <a:rPr sz="1500" spc="7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41" dirty="0">
                <a:solidFill>
                  <a:prstClr val="black"/>
                </a:solidFill>
                <a:latin typeface="Cambria"/>
                <a:cs typeface="Cambria"/>
              </a:rPr>
              <a:t>X-ray</a:t>
            </a:r>
            <a:r>
              <a:rPr sz="1500" spc="7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49" dirty="0">
                <a:solidFill>
                  <a:prstClr val="black"/>
                </a:solidFill>
                <a:latin typeface="Cambria"/>
                <a:cs typeface="Cambria"/>
              </a:rPr>
              <a:t>(signs</a:t>
            </a:r>
            <a:r>
              <a:rPr sz="1500" spc="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23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z="15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8" dirty="0">
                <a:solidFill>
                  <a:prstClr val="black"/>
                </a:solidFill>
                <a:latin typeface="Cambria"/>
                <a:cs typeface="Cambria"/>
              </a:rPr>
              <a:t>small</a:t>
            </a:r>
            <a:r>
              <a:rPr sz="1500" spc="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49" dirty="0">
                <a:solidFill>
                  <a:prstClr val="black"/>
                </a:solidFill>
                <a:latin typeface="Cambria"/>
                <a:cs typeface="Cambria"/>
              </a:rPr>
              <a:t>bowel</a:t>
            </a:r>
            <a:r>
              <a:rPr sz="15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4" dirty="0">
                <a:solidFill>
                  <a:prstClr val="black"/>
                </a:solidFill>
                <a:latin typeface="Cambria"/>
                <a:cs typeface="Cambria"/>
              </a:rPr>
              <a:t>obstruction</a:t>
            </a:r>
            <a:r>
              <a:rPr sz="15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64" dirty="0">
                <a:solidFill>
                  <a:prstClr val="black"/>
                </a:solidFill>
                <a:latin typeface="Cambria"/>
                <a:cs typeface="Cambria"/>
              </a:rPr>
              <a:t>and</a:t>
            </a:r>
            <a:r>
              <a:rPr sz="15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4" dirty="0">
                <a:solidFill>
                  <a:prstClr val="black"/>
                </a:solidFill>
                <a:latin typeface="Cambria"/>
                <a:cs typeface="Cambria"/>
              </a:rPr>
              <a:t>soft</a:t>
            </a:r>
            <a:r>
              <a:rPr sz="150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26" dirty="0">
                <a:solidFill>
                  <a:prstClr val="black"/>
                </a:solidFill>
                <a:latin typeface="Cambria"/>
                <a:cs typeface="Cambria"/>
              </a:rPr>
              <a:t>tissue</a:t>
            </a:r>
            <a:r>
              <a:rPr sz="15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45" dirty="0">
                <a:solidFill>
                  <a:prstClr val="black"/>
                </a:solidFill>
                <a:latin typeface="Cambria"/>
                <a:cs typeface="Cambria"/>
              </a:rPr>
              <a:t>opacity)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0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1500" spc="19" dirty="0">
                <a:solidFill>
                  <a:prstClr val="black"/>
                </a:solidFill>
                <a:latin typeface="Cambria"/>
                <a:cs typeface="Cambria"/>
              </a:rPr>
              <a:t>Barium</a:t>
            </a:r>
            <a:r>
              <a:rPr sz="15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79" dirty="0">
                <a:solidFill>
                  <a:prstClr val="black"/>
                </a:solidFill>
                <a:latin typeface="Cambria"/>
                <a:cs typeface="Cambria"/>
              </a:rPr>
              <a:t>enema</a:t>
            </a:r>
            <a:r>
              <a:rPr sz="15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53" dirty="0">
                <a:solidFill>
                  <a:prstClr val="black"/>
                </a:solidFill>
                <a:latin typeface="Cambria"/>
                <a:cs typeface="Cambria"/>
              </a:rPr>
              <a:t>(meniscus,</a:t>
            </a:r>
            <a:r>
              <a:rPr sz="1500" spc="-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75" dirty="0">
                <a:solidFill>
                  <a:prstClr val="black"/>
                </a:solidFill>
                <a:latin typeface="Cambria"/>
                <a:cs typeface="Cambria"/>
              </a:rPr>
              <a:t>coiled</a:t>
            </a:r>
            <a:r>
              <a:rPr sz="1500" spc="68" dirty="0">
                <a:solidFill>
                  <a:prstClr val="black"/>
                </a:solidFill>
                <a:latin typeface="Cambria"/>
                <a:cs typeface="Cambria"/>
              </a:rPr>
              <a:t> spring</a:t>
            </a:r>
            <a:r>
              <a:rPr sz="15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68" dirty="0">
                <a:solidFill>
                  <a:prstClr val="black"/>
                </a:solidFill>
                <a:latin typeface="Cambria"/>
                <a:cs typeface="Cambria"/>
              </a:rPr>
              <a:t>sign</a:t>
            </a:r>
            <a:r>
              <a:rPr sz="1500" spc="7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4" dirty="0">
                <a:solidFill>
                  <a:prstClr val="black"/>
                </a:solidFill>
                <a:latin typeface="Cambria"/>
                <a:cs typeface="Cambria"/>
              </a:rPr>
              <a:t>or</a:t>
            </a:r>
            <a:r>
              <a:rPr sz="1500" spc="38" dirty="0">
                <a:solidFill>
                  <a:prstClr val="black"/>
                </a:solidFill>
                <a:latin typeface="Cambria"/>
                <a:cs typeface="Cambria"/>
              </a:rPr>
              <a:t> claw</a:t>
            </a:r>
            <a:r>
              <a:rPr sz="150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53" dirty="0">
                <a:solidFill>
                  <a:prstClr val="black"/>
                </a:solidFill>
                <a:latin typeface="Cambria"/>
                <a:cs typeface="Cambria"/>
              </a:rPr>
              <a:t>sign)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4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1500" spc="-4" dirty="0">
                <a:solidFill>
                  <a:prstClr val="black"/>
                </a:solidFill>
                <a:latin typeface="Cambria"/>
                <a:cs typeface="Cambria"/>
              </a:rPr>
              <a:t>U/S</a:t>
            </a:r>
            <a:r>
              <a:rPr sz="1500" spc="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23" dirty="0">
                <a:solidFill>
                  <a:prstClr val="black"/>
                </a:solidFill>
                <a:latin typeface="Cambria"/>
                <a:cs typeface="Cambria"/>
              </a:rPr>
              <a:t>(a</a:t>
            </a:r>
            <a:r>
              <a:rPr sz="15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53" dirty="0">
                <a:solidFill>
                  <a:prstClr val="black"/>
                </a:solidFill>
                <a:latin typeface="Cambria"/>
                <a:cs typeface="Cambria"/>
              </a:rPr>
              <a:t>kidney-like</a:t>
            </a:r>
            <a:r>
              <a:rPr sz="150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41" dirty="0">
                <a:solidFill>
                  <a:prstClr val="black"/>
                </a:solidFill>
                <a:latin typeface="Cambria"/>
                <a:cs typeface="Cambria"/>
              </a:rPr>
              <a:t>mass</a:t>
            </a:r>
            <a:r>
              <a:rPr sz="15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0" dirty="0">
                <a:solidFill>
                  <a:prstClr val="black"/>
                </a:solidFill>
                <a:latin typeface="Cambria"/>
                <a:cs typeface="Cambria"/>
              </a:rPr>
              <a:t>or</a:t>
            </a:r>
            <a:r>
              <a:rPr sz="15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60" dirty="0">
                <a:solidFill>
                  <a:prstClr val="black"/>
                </a:solidFill>
                <a:latin typeface="Cambria"/>
                <a:cs typeface="Cambria"/>
              </a:rPr>
              <a:t>a</a:t>
            </a:r>
            <a:r>
              <a:rPr sz="15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4" dirty="0">
                <a:solidFill>
                  <a:prstClr val="black"/>
                </a:solidFill>
                <a:latin typeface="Cambria"/>
                <a:cs typeface="Cambria"/>
              </a:rPr>
              <a:t>target</a:t>
            </a:r>
            <a:r>
              <a:rPr sz="1500" spc="2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49" dirty="0">
                <a:solidFill>
                  <a:prstClr val="black"/>
                </a:solidFill>
                <a:latin typeface="Cambria"/>
                <a:cs typeface="Cambria"/>
              </a:rPr>
              <a:t>sign)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63837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0923" y="228600"/>
            <a:ext cx="5937755" cy="1188720"/>
          </a:xfrm>
        </p:spPr>
        <p:txBody>
          <a:bodyPr/>
          <a:lstStyle/>
          <a:p>
            <a:r>
              <a:rPr lang="en-US" sz="2800" b="1" dirty="0">
                <a:solidFill>
                  <a:srgbClr val="00B0F0"/>
                </a:solidFill>
              </a:rPr>
              <a:t>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2" y="1752601"/>
            <a:ext cx="4571999" cy="3987428"/>
          </a:xfrm>
        </p:spPr>
        <p:txBody>
          <a:bodyPr>
            <a:normAutofit fontScale="92500" lnSpcReduction="10000"/>
          </a:bodyPr>
          <a:lstStyle/>
          <a:p>
            <a:pPr algn="l" rtl="0"/>
            <a:r>
              <a:rPr lang="en-US" sz="3200" b="1" dirty="0">
                <a:solidFill>
                  <a:srgbClr val="C00000"/>
                </a:solidFill>
              </a:rPr>
              <a:t>1</a:t>
            </a:r>
            <a:r>
              <a:rPr lang="en-US" sz="3200" b="1" dirty="0"/>
              <a:t>.plain X-Ray </a:t>
            </a:r>
          </a:p>
          <a:p>
            <a:pPr algn="l" rtl="0"/>
            <a:r>
              <a:rPr lang="en-US" sz="3200" b="1" dirty="0"/>
              <a:t>Abdominal x-rays show signs of :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b="1" dirty="0"/>
              <a:t>Small bowel obstruction(air fluid level and bowel dilation) 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b="1" dirty="0"/>
              <a:t>Soft tissue opacity. </a:t>
            </a:r>
          </a:p>
          <a:p>
            <a:pPr algn="l" rtl="0">
              <a:buNone/>
            </a:pPr>
            <a:r>
              <a:rPr lang="en-US" sz="3200" dirty="0"/>
              <a:t>       </a:t>
            </a:r>
            <a:r>
              <a:rPr lang="en-US" sz="3200" b="1" dirty="0"/>
              <a:t>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841315"/>
            <a:ext cx="4114799" cy="448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6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1" y="35859"/>
            <a:ext cx="5937755" cy="1188720"/>
          </a:xfrm>
        </p:spPr>
        <p:txBody>
          <a:bodyPr/>
          <a:lstStyle/>
          <a:p>
            <a:r>
              <a:rPr lang="en-US" sz="2400" b="1" dirty="0">
                <a:solidFill>
                  <a:srgbClr val="00B0F0"/>
                </a:solidFill>
              </a:rPr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3955" y="1524001"/>
            <a:ext cx="6934200" cy="1091829"/>
          </a:xfrm>
        </p:spPr>
        <p:txBody>
          <a:bodyPr/>
          <a:lstStyle/>
          <a:p>
            <a:pPr algn="l" rtl="0"/>
            <a:r>
              <a:rPr lang="en-US" sz="3200" b="1" dirty="0"/>
              <a:t>2- contrast </a:t>
            </a:r>
            <a:r>
              <a:rPr lang="en-US" sz="3200" b="1"/>
              <a:t>barium </a:t>
            </a:r>
            <a:r>
              <a:rPr lang="en-US" sz="3200" b="1" smtClean="0"/>
              <a:t>enema :</a:t>
            </a:r>
            <a:endParaRPr lang="en-US" sz="3200" dirty="0"/>
          </a:p>
        </p:txBody>
      </p:sp>
      <p:pic>
        <p:nvPicPr>
          <p:cNvPr id="5" name="Picture 4" descr="73059274_508119353301892_4296069277233971200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1200" y="2818133"/>
            <a:ext cx="46770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956" y="2818133"/>
            <a:ext cx="3434845" cy="29455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10621" y="5763638"/>
            <a:ext cx="34836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>
              <a:spcBef>
                <a:spcPts val="1000"/>
              </a:spcBef>
              <a:buClr>
                <a:srgbClr val="9BAFB5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Coiled spring sign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518" y="5763637"/>
            <a:ext cx="4652682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7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عنوان 33">
            <a:extLst>
              <a:ext uri="{FF2B5EF4-FFF2-40B4-BE49-F238E27FC236}">
                <a16:creationId xmlns:a16="http://schemas.microsoft.com/office/drawing/2014/main" id="{FB8C6F45-3D4A-488F-BE48-A548B268F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130" y="338240"/>
            <a:ext cx="7608094" cy="323850"/>
          </a:xfrm>
        </p:spPr>
        <p:txBody>
          <a:bodyPr rtlCol="0">
            <a:normAutofit fontScale="90000"/>
          </a:bodyPr>
          <a:lstStyle/>
          <a:p>
            <a:pPr rtl="0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satMod val="130000"/>
                  </a:schemeClr>
                </a:solidFill>
                <a:cs typeface="+mj-cs"/>
              </a:rPr>
              <a:t>Abdominal  Pain  in Children </a:t>
            </a:r>
            <a:endParaRPr lang="ar-JO" dirty="0">
              <a:solidFill>
                <a:schemeClr val="tx2">
                  <a:satMod val="130000"/>
                </a:schemeClr>
              </a:solidFill>
              <a:cs typeface="+mj-cs"/>
            </a:endParaRPr>
          </a:p>
        </p:txBody>
      </p:sp>
      <p:sp>
        <p:nvSpPr>
          <p:cNvPr id="35843" name="عنصر نائب للمحتوى 34">
            <a:extLst>
              <a:ext uri="{FF2B5EF4-FFF2-40B4-BE49-F238E27FC236}">
                <a16:creationId xmlns:a16="http://schemas.microsoft.com/office/drawing/2014/main" id="{25F94188-3FA6-4F96-AD65-C67DA8AB5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769" y="1139396"/>
            <a:ext cx="11702722" cy="5043690"/>
          </a:xfrm>
        </p:spPr>
        <p:txBody>
          <a:bodyPr>
            <a:normAutofit/>
          </a:bodyPr>
          <a:lstStyle/>
          <a:p>
            <a:pPr rtl="0" eaLnBrk="1" hangingPunct="1">
              <a:defRPr/>
            </a:pPr>
            <a:r>
              <a:rPr lang="en-US" dirty="0">
                <a:solidFill>
                  <a:srgbClr val="404040"/>
                </a:solidFill>
              </a:rPr>
              <a:t>The </a:t>
            </a:r>
            <a:r>
              <a:rPr lang="en-US" dirty="0">
                <a:solidFill>
                  <a:srgbClr val="FF0000"/>
                </a:solidFill>
              </a:rPr>
              <a:t>most common presentation of abdominal emergency is </a:t>
            </a:r>
            <a:r>
              <a:rPr lang="en-US" b="1" dirty="0">
                <a:solidFill>
                  <a:srgbClr val="FF0000"/>
                </a:solidFill>
              </a:rPr>
              <a:t>Pain </a:t>
            </a:r>
            <a:endParaRPr lang="en-US" dirty="0">
              <a:solidFill>
                <a:srgbClr val="404040"/>
              </a:solidFill>
            </a:endParaRPr>
          </a:p>
          <a:p>
            <a:pPr rtl="0" eaLnBrk="1" hangingPunct="1">
              <a:defRPr/>
            </a:pPr>
            <a:r>
              <a:rPr lang="en-US" dirty="0" smtClean="0">
                <a:solidFill>
                  <a:srgbClr val="404040"/>
                </a:solidFill>
              </a:rPr>
              <a:t>Types </a:t>
            </a:r>
            <a:r>
              <a:rPr lang="en-US" dirty="0">
                <a:solidFill>
                  <a:srgbClr val="404040"/>
                </a:solidFill>
              </a:rPr>
              <a:t>of the abdominal pain may be  (visceral) or (somatic). </a:t>
            </a:r>
          </a:p>
          <a:p>
            <a:pPr rtl="0" eaLnBrk="1" hangingPunct="1">
              <a:defRPr/>
            </a:pPr>
            <a:r>
              <a:rPr lang="en-US" dirty="0">
                <a:solidFill>
                  <a:srgbClr val="404040"/>
                </a:solidFill>
              </a:rPr>
              <a:t>In general Pain can be caused by : spasm , distension, peritoneal inflammation, irritation , ischemia </a:t>
            </a:r>
            <a:r>
              <a:rPr lang="en-US" dirty="0" smtClean="0">
                <a:solidFill>
                  <a:srgbClr val="404040"/>
                </a:solidFill>
              </a:rPr>
              <a:t>or </a:t>
            </a:r>
            <a:r>
              <a:rPr lang="en-US" dirty="0">
                <a:solidFill>
                  <a:srgbClr val="404040"/>
                </a:solidFill>
              </a:rPr>
              <a:t>malignant infiltration </a:t>
            </a:r>
            <a:r>
              <a:rPr lang="en-US" dirty="0" smtClean="0">
                <a:solidFill>
                  <a:srgbClr val="404040"/>
                </a:solidFill>
              </a:rPr>
              <a:t>.</a:t>
            </a:r>
            <a:endParaRPr lang="en-US" dirty="0">
              <a:solidFill>
                <a:srgbClr val="404040"/>
              </a:solidFill>
            </a:endParaRPr>
          </a:p>
          <a:p>
            <a:pPr rtl="0" eaLnBrk="1" hangingPunct="1">
              <a:defRPr/>
            </a:pPr>
            <a:r>
              <a:rPr lang="en-US" dirty="0"/>
              <a:t>Newly born children express pain by screaming or crying attacks </a:t>
            </a:r>
            <a:r>
              <a:rPr lang="en-US" dirty="0" smtClean="0"/>
              <a:t>, However </a:t>
            </a:r>
            <a:r>
              <a:rPr lang="en-US" dirty="0"/>
              <a:t>older Children express pain by  speech or body language . </a:t>
            </a:r>
          </a:p>
          <a:p>
            <a:pPr rtl="0" eaLnBrk="1" hangingPunct="1">
              <a:defRPr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043" y="3976641"/>
            <a:ext cx="10515600" cy="6168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mtClean="0">
                <a:solidFill>
                  <a:srgbClr val="FF0000"/>
                </a:solidFill>
              </a:rPr>
              <a:t>The cardinal symptoms </a:t>
            </a:r>
            <a:r>
              <a:rPr lang="en-US" smtClean="0"/>
              <a:t>in abdominal emergency are : pain (lasting 3-4 h) ,vomiting(</a:t>
            </a:r>
            <a:r>
              <a:rPr lang="en-US" smtClean="0">
                <a:solidFill>
                  <a:schemeClr val="accent6">
                    <a:lumMod val="50000"/>
                  </a:schemeClr>
                </a:solidFill>
              </a:rPr>
              <a:t>persistent vomiting </a:t>
            </a:r>
            <a:r>
              <a:rPr lang="en-US" smtClean="0"/>
              <a:t>should raise the possibility of </a:t>
            </a:r>
            <a:r>
              <a:rPr lang="en-US" smtClean="0">
                <a:solidFill>
                  <a:schemeClr val="accent6">
                    <a:lumMod val="50000"/>
                  </a:schemeClr>
                </a:solidFill>
              </a:rPr>
              <a:t>bowel obstruction</a:t>
            </a:r>
            <a:r>
              <a:rPr lang="en-US" smtClean="0"/>
              <a:t>) and diarrhea (may suggest pelvic lesion if last 24 hr )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39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8670" y="345188"/>
            <a:ext cx="5937755" cy="1188720"/>
          </a:xfrm>
        </p:spPr>
        <p:txBody>
          <a:bodyPr/>
          <a:lstStyle/>
          <a:p>
            <a:r>
              <a:rPr lang="en-US" sz="2400" b="1" dirty="0">
                <a:solidFill>
                  <a:srgbClr val="00B0F0"/>
                </a:solidFill>
              </a:rPr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0046" y="1981201"/>
            <a:ext cx="5937755" cy="3758828"/>
          </a:xfrm>
        </p:spPr>
        <p:txBody>
          <a:bodyPr>
            <a:normAutofit/>
          </a:bodyPr>
          <a:lstStyle/>
          <a:p>
            <a:pPr algn="l" rtl="0"/>
            <a:r>
              <a:rPr lang="en-US" sz="3200" b="1" dirty="0"/>
              <a:t>3-ultrasoud:</a:t>
            </a:r>
          </a:p>
          <a:p>
            <a:pPr algn="l" rtl="0"/>
            <a:r>
              <a:rPr lang="en-US" sz="3200" dirty="0" err="1"/>
              <a:t>Saggital</a:t>
            </a:r>
            <a:r>
              <a:rPr lang="en-US" sz="3200" dirty="0"/>
              <a:t> scan :kidney like mass </a:t>
            </a:r>
          </a:p>
          <a:p>
            <a:pPr algn="l" rtl="0"/>
            <a:r>
              <a:rPr lang="en-US" sz="3200" dirty="0"/>
              <a:t>Transverse scan : target sign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3878920"/>
            <a:ext cx="3124200" cy="275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8" t="15909" r="6639" b="2062"/>
          <a:stretch/>
        </p:blipFill>
        <p:spPr>
          <a:xfrm>
            <a:off x="7086601" y="3878920"/>
            <a:ext cx="3429989" cy="27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5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24051" y="1472114"/>
            <a:ext cx="7366635" cy="463915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6209" indent="-137160">
              <a:spcBef>
                <a:spcPts val="210"/>
              </a:spcBef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lang="en-US" sz="1650" spc="26" dirty="0" err="1" smtClean="0">
                <a:solidFill>
                  <a:prstClr val="black"/>
                </a:solidFill>
                <a:latin typeface="Cambria"/>
                <a:cs typeface="Cambria"/>
              </a:rPr>
              <a:t>managment</a:t>
            </a:r>
            <a:r>
              <a:rPr sz="1650" spc="26" dirty="0" smtClean="0">
                <a:solidFill>
                  <a:prstClr val="black"/>
                </a:solidFill>
                <a:latin typeface="Cambria"/>
                <a:cs typeface="Cambria"/>
              </a:rPr>
              <a:t>:</a:t>
            </a:r>
            <a:endParaRPr lang="en-US" sz="1650" spc="26" dirty="0" smtClean="0">
              <a:solidFill>
                <a:prstClr val="black"/>
              </a:solidFill>
              <a:latin typeface="Cambria"/>
              <a:cs typeface="Cambria"/>
            </a:endParaRPr>
          </a:p>
          <a:p>
            <a:pPr marL="9049">
              <a:spcBef>
                <a:spcPts val="210"/>
              </a:spcBef>
              <a:buClr>
                <a:srgbClr val="9E3611"/>
              </a:buClr>
              <a:buSzPct val="84090"/>
              <a:tabLst>
                <a:tab pos="146685" algn="l"/>
              </a:tabLst>
            </a:pPr>
            <a:r>
              <a:rPr lang="en-US" sz="1600" dirty="0"/>
              <a:t>IV access, </a:t>
            </a:r>
            <a:r>
              <a:rPr lang="en-US" sz="1600" dirty="0" smtClean="0"/>
              <a:t>rehydration, </a:t>
            </a:r>
            <a:r>
              <a:rPr lang="en-US" sz="1600" dirty="0"/>
              <a:t>Insertion </a:t>
            </a:r>
            <a:r>
              <a:rPr lang="en-US" sz="1600" dirty="0" smtClean="0"/>
              <a:t>of </a:t>
            </a:r>
            <a:r>
              <a:rPr lang="en-US" sz="1600" dirty="0"/>
              <a:t>a nasogastric tube and intestinal decompression are recommended before reduction is attempted.</a:t>
            </a:r>
            <a:endParaRPr sz="165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113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1500" b="1" spc="34" dirty="0">
                <a:solidFill>
                  <a:prstClr val="black"/>
                </a:solidFill>
                <a:latin typeface="Cambria"/>
                <a:cs typeface="Cambria"/>
              </a:rPr>
              <a:t>Non-operative</a:t>
            </a:r>
            <a:r>
              <a:rPr sz="1500" b="1" spc="7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b="1" spc="34" dirty="0">
                <a:solidFill>
                  <a:prstClr val="black"/>
                </a:solidFill>
                <a:latin typeface="Cambria"/>
                <a:cs typeface="Cambria"/>
              </a:rPr>
              <a:t>reduction</a:t>
            </a:r>
            <a:r>
              <a:rPr sz="1500" b="1" spc="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41" dirty="0">
                <a:solidFill>
                  <a:prstClr val="black"/>
                </a:solidFill>
                <a:latin typeface="Cambria"/>
                <a:cs typeface="Cambria"/>
              </a:rPr>
              <a:t>via</a:t>
            </a:r>
            <a:r>
              <a:rPr sz="150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26" dirty="0">
                <a:solidFill>
                  <a:prstClr val="black"/>
                </a:solidFill>
                <a:latin typeface="Cambria"/>
                <a:cs typeface="Cambria"/>
              </a:rPr>
              <a:t>hydrostatic</a:t>
            </a:r>
            <a:r>
              <a:rPr sz="15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8" dirty="0">
                <a:solidFill>
                  <a:prstClr val="black"/>
                </a:solidFill>
                <a:latin typeface="Cambria"/>
                <a:cs typeface="Cambria"/>
              </a:rPr>
              <a:t>reduction</a:t>
            </a:r>
            <a:r>
              <a:rPr sz="15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4" dirty="0">
                <a:solidFill>
                  <a:prstClr val="black"/>
                </a:solidFill>
                <a:latin typeface="Cambria"/>
                <a:cs typeface="Cambria"/>
              </a:rPr>
              <a:t>or</a:t>
            </a:r>
            <a:r>
              <a:rPr sz="150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49" dirty="0">
                <a:solidFill>
                  <a:prstClr val="black"/>
                </a:solidFill>
                <a:latin typeface="Cambria"/>
                <a:cs typeface="Cambria"/>
              </a:rPr>
              <a:t>pneumatic</a:t>
            </a:r>
            <a:r>
              <a:rPr sz="1500" spc="6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4" dirty="0">
                <a:solidFill>
                  <a:prstClr val="black"/>
                </a:solidFill>
                <a:latin typeface="Cambria"/>
                <a:cs typeface="Cambria"/>
              </a:rPr>
              <a:t>reduction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20529">
              <a:spcBef>
                <a:spcPts val="296"/>
              </a:spcBef>
            </a:pPr>
            <a:r>
              <a:rPr sz="1350" spc="38" dirty="0">
                <a:solidFill>
                  <a:prstClr val="black"/>
                </a:solidFill>
                <a:latin typeface="Cambria"/>
                <a:cs typeface="Cambria"/>
              </a:rPr>
              <a:t>Reduction </a:t>
            </a:r>
            <a:r>
              <a:rPr sz="1350" spc="30" dirty="0">
                <a:solidFill>
                  <a:prstClr val="black"/>
                </a:solidFill>
                <a:latin typeface="Cambria"/>
                <a:cs typeface="Cambria"/>
              </a:rPr>
              <a:t>monitored</a:t>
            </a:r>
            <a:r>
              <a:rPr sz="1350" spc="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71" dirty="0">
                <a:solidFill>
                  <a:prstClr val="black"/>
                </a:solidFill>
                <a:latin typeface="Cambria"/>
                <a:cs typeface="Cambria"/>
              </a:rPr>
              <a:t>by</a:t>
            </a:r>
            <a:r>
              <a:rPr sz="1350" spc="38" dirty="0">
                <a:solidFill>
                  <a:prstClr val="black"/>
                </a:solidFill>
                <a:latin typeface="Cambria"/>
                <a:cs typeface="Cambria"/>
              </a:rPr>
              <a:t> fluoroscopy</a:t>
            </a:r>
            <a:endParaRPr sz="135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20529">
              <a:spcBef>
                <a:spcPts val="289"/>
              </a:spcBef>
            </a:pPr>
            <a:r>
              <a:rPr sz="1350" spc="56" dirty="0">
                <a:solidFill>
                  <a:prstClr val="black"/>
                </a:solidFill>
                <a:latin typeface="Cambria"/>
                <a:cs typeface="Cambria"/>
              </a:rPr>
              <a:t>Using</a:t>
            </a:r>
            <a:r>
              <a:rPr sz="135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56" dirty="0">
                <a:solidFill>
                  <a:prstClr val="black"/>
                </a:solidFill>
                <a:latin typeface="Cambria"/>
                <a:cs typeface="Cambria"/>
              </a:rPr>
              <a:t>a</a:t>
            </a:r>
            <a:r>
              <a:rPr sz="135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49" dirty="0">
                <a:solidFill>
                  <a:prstClr val="black"/>
                </a:solidFill>
                <a:latin typeface="Cambria"/>
                <a:cs typeface="Cambria"/>
              </a:rPr>
              <a:t>barium</a:t>
            </a:r>
            <a:r>
              <a:rPr sz="135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68" dirty="0">
                <a:solidFill>
                  <a:prstClr val="black"/>
                </a:solidFill>
                <a:latin typeface="Cambria"/>
                <a:cs typeface="Cambria"/>
              </a:rPr>
              <a:t>enema</a:t>
            </a:r>
            <a:r>
              <a:rPr sz="135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30" dirty="0">
                <a:solidFill>
                  <a:prstClr val="black"/>
                </a:solidFill>
                <a:latin typeface="Cambria"/>
                <a:cs typeface="Cambria"/>
              </a:rPr>
              <a:t>or</a:t>
            </a:r>
            <a:r>
              <a:rPr sz="1350"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26" dirty="0">
                <a:solidFill>
                  <a:prstClr val="black"/>
                </a:solidFill>
                <a:latin typeface="Cambria"/>
                <a:cs typeface="Cambria"/>
              </a:rPr>
              <a:t>air </a:t>
            </a:r>
            <a:r>
              <a:rPr sz="1350" spc="4" dirty="0">
                <a:solidFill>
                  <a:prstClr val="black"/>
                </a:solidFill>
                <a:latin typeface="Cambria"/>
                <a:cs typeface="Cambria"/>
              </a:rPr>
              <a:t>to</a:t>
            </a:r>
            <a:r>
              <a:rPr sz="135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38" dirty="0">
                <a:solidFill>
                  <a:prstClr val="black"/>
                </a:solidFill>
                <a:latin typeface="Cambria"/>
                <a:cs typeface="Cambria"/>
              </a:rPr>
              <a:t>controlled</a:t>
            </a:r>
            <a:r>
              <a:rPr sz="135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30" dirty="0">
                <a:solidFill>
                  <a:prstClr val="black"/>
                </a:solidFill>
                <a:latin typeface="Cambria"/>
                <a:cs typeface="Cambria"/>
              </a:rPr>
              <a:t>pressure</a:t>
            </a:r>
            <a:endParaRPr lang="en-US" sz="1350" spc="30" dirty="0">
              <a:solidFill>
                <a:prstClr val="black"/>
              </a:solidFill>
              <a:latin typeface="Cambria"/>
              <a:cs typeface="Cambria"/>
            </a:endParaRPr>
          </a:p>
          <a:p>
            <a:r>
              <a:rPr lang="en-US" sz="1350" dirty="0">
                <a:solidFill>
                  <a:prstClr val="black"/>
                </a:solidFill>
              </a:rPr>
              <a:t>Successful reduction can be accepted only if.: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350" dirty="0">
                <a:solidFill>
                  <a:prstClr val="black"/>
                </a:solidFill>
              </a:rPr>
              <a:t>Free reflux of barium or air into the small bowel. 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350" dirty="0">
                <a:solidFill>
                  <a:prstClr val="black"/>
                </a:solidFill>
              </a:rPr>
              <a:t> Resolution of the symptoms and signs.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350" dirty="0">
                <a:solidFill>
                  <a:prstClr val="black"/>
                </a:solidFill>
              </a:rPr>
              <a:t> Disappearance of the abdominal mass by clinical examination and by ultrasound evaluation.</a:t>
            </a:r>
          </a:p>
          <a:p>
            <a:pPr marL="420529">
              <a:spcBef>
                <a:spcPts val="289"/>
              </a:spcBef>
            </a:pPr>
            <a:endParaRPr sz="135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20529" marR="501491">
              <a:lnSpc>
                <a:spcPts val="1454"/>
              </a:lnSpc>
              <a:spcBef>
                <a:spcPts val="476"/>
              </a:spcBef>
            </a:pPr>
            <a:r>
              <a:rPr sz="1350" spc="41" dirty="0">
                <a:solidFill>
                  <a:srgbClr val="FF0000"/>
                </a:solidFill>
                <a:latin typeface="Cambria"/>
                <a:cs typeface="Cambria"/>
              </a:rPr>
              <a:t>Contraindication</a:t>
            </a:r>
            <a:r>
              <a:rPr sz="1350" spc="3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19" dirty="0">
                <a:solidFill>
                  <a:prstClr val="black"/>
                </a:solidFill>
                <a:latin typeface="Cambria"/>
                <a:cs typeface="Cambria"/>
              </a:rPr>
              <a:t>in</a:t>
            </a:r>
            <a:r>
              <a:rPr sz="1350" spc="3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79" dirty="0">
                <a:solidFill>
                  <a:prstClr val="black"/>
                </a:solidFill>
                <a:latin typeface="Cambria"/>
                <a:cs typeface="Cambria"/>
              </a:rPr>
              <a:t>case</a:t>
            </a:r>
            <a:r>
              <a:rPr sz="135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4" dirty="0">
                <a:solidFill>
                  <a:prstClr val="black"/>
                </a:solidFill>
                <a:latin typeface="Cambria"/>
                <a:cs typeface="Cambria"/>
              </a:rPr>
              <a:t>with;</a:t>
            </a:r>
            <a:r>
              <a:rPr sz="1350" spc="-7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60" dirty="0">
                <a:solidFill>
                  <a:prstClr val="black"/>
                </a:solidFill>
                <a:latin typeface="Cambria"/>
                <a:cs typeface="Cambria"/>
              </a:rPr>
              <a:t>sign</a:t>
            </a:r>
            <a:r>
              <a:rPr sz="135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19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z="135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38" dirty="0">
                <a:solidFill>
                  <a:prstClr val="black"/>
                </a:solidFill>
                <a:latin typeface="Cambria"/>
                <a:cs typeface="Cambria"/>
              </a:rPr>
              <a:t>perforation,</a:t>
            </a:r>
            <a:r>
              <a:rPr sz="1350" spc="-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34" dirty="0">
                <a:solidFill>
                  <a:prstClr val="black"/>
                </a:solidFill>
                <a:latin typeface="Cambria"/>
                <a:cs typeface="Cambria"/>
              </a:rPr>
              <a:t>peritonitis,</a:t>
            </a:r>
            <a:r>
              <a:rPr sz="1350" spc="-9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64" dirty="0">
                <a:solidFill>
                  <a:prstClr val="black"/>
                </a:solidFill>
                <a:latin typeface="Cambria"/>
                <a:cs typeface="Cambria"/>
              </a:rPr>
              <a:t>presence</a:t>
            </a:r>
            <a:r>
              <a:rPr sz="1350" spc="8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19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z="135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56" dirty="0">
                <a:solidFill>
                  <a:prstClr val="black"/>
                </a:solidFill>
                <a:latin typeface="Cambria"/>
                <a:cs typeface="Cambria"/>
              </a:rPr>
              <a:t>shock</a:t>
            </a:r>
            <a:r>
              <a:rPr sz="135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26" dirty="0">
                <a:solidFill>
                  <a:prstClr val="black"/>
                </a:solidFill>
                <a:latin typeface="Cambria"/>
                <a:cs typeface="Cambria"/>
              </a:rPr>
              <a:t>or </a:t>
            </a:r>
            <a:r>
              <a:rPr sz="1350" spc="-28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19" dirty="0">
                <a:solidFill>
                  <a:prstClr val="black"/>
                </a:solidFill>
                <a:latin typeface="Cambria"/>
                <a:cs typeface="Cambria"/>
              </a:rPr>
              <a:t>known</a:t>
            </a:r>
            <a:r>
              <a:rPr sz="135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53" dirty="0">
                <a:solidFill>
                  <a:prstClr val="black"/>
                </a:solidFill>
                <a:latin typeface="Cambria"/>
                <a:cs typeface="Cambria"/>
              </a:rPr>
              <a:t>pathological</a:t>
            </a:r>
            <a:r>
              <a:rPr sz="1350" spc="2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71" dirty="0">
                <a:solidFill>
                  <a:prstClr val="black"/>
                </a:solidFill>
                <a:latin typeface="Cambria"/>
                <a:cs typeface="Cambria"/>
              </a:rPr>
              <a:t>lead</a:t>
            </a:r>
            <a:r>
              <a:rPr sz="1350" spc="2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41" dirty="0">
                <a:solidFill>
                  <a:prstClr val="black"/>
                </a:solidFill>
                <a:latin typeface="Cambria"/>
                <a:cs typeface="Cambria"/>
              </a:rPr>
              <a:t>point.</a:t>
            </a:r>
            <a:endParaRPr lang="en-US" sz="1350" spc="41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20529" marR="501491">
              <a:lnSpc>
                <a:spcPts val="1454"/>
              </a:lnSpc>
              <a:spcBef>
                <a:spcPts val="476"/>
              </a:spcBef>
            </a:pPr>
            <a:endParaRPr sz="1350" dirty="0">
              <a:solidFill>
                <a:prstClr val="black"/>
              </a:solidFill>
              <a:latin typeface="Cambria"/>
              <a:cs typeface="Cambria"/>
            </a:endParaRPr>
          </a:p>
          <a:p>
            <a:endParaRPr sz="1838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buClr>
                <a:srgbClr val="9E3611"/>
              </a:buClr>
              <a:buSzPct val="85000"/>
              <a:buFontTx/>
              <a:buAutoNum type="arabicPeriod" startAt="2"/>
              <a:tabLst>
                <a:tab pos="473393" algn="l"/>
                <a:tab pos="473869" algn="l"/>
              </a:tabLst>
            </a:pPr>
            <a:r>
              <a:rPr sz="1500" b="1" spc="60" dirty="0">
                <a:solidFill>
                  <a:prstClr val="black"/>
                </a:solidFill>
                <a:latin typeface="Cambria"/>
                <a:cs typeface="Cambria"/>
              </a:rPr>
              <a:t>Surgical</a:t>
            </a:r>
            <a:r>
              <a:rPr sz="1500" b="1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b="1" spc="23" dirty="0">
                <a:solidFill>
                  <a:prstClr val="black"/>
                </a:solidFill>
                <a:latin typeface="Cambria"/>
                <a:cs typeface="Cambria"/>
              </a:rPr>
              <a:t>operation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20529">
              <a:lnSpc>
                <a:spcPts val="1541"/>
              </a:lnSpc>
              <a:spcBef>
                <a:spcPts val="296"/>
              </a:spcBef>
            </a:pPr>
            <a:r>
              <a:rPr sz="1350" spc="34" dirty="0">
                <a:solidFill>
                  <a:prstClr val="black"/>
                </a:solidFill>
                <a:latin typeface="Cambria"/>
                <a:cs typeface="Cambria"/>
              </a:rPr>
              <a:t>Indications;</a:t>
            </a:r>
            <a:r>
              <a:rPr sz="1350" spc="-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4" dirty="0">
                <a:solidFill>
                  <a:prstClr val="black"/>
                </a:solidFill>
                <a:latin typeface="Cambria"/>
                <a:cs typeface="Cambria"/>
              </a:rPr>
              <a:t>if</a:t>
            </a:r>
            <a:r>
              <a:rPr sz="1350" spc="34" dirty="0">
                <a:solidFill>
                  <a:prstClr val="black"/>
                </a:solidFill>
                <a:latin typeface="Cambria"/>
                <a:cs typeface="Cambria"/>
              </a:rPr>
              <a:t> non-operative</a:t>
            </a:r>
            <a:r>
              <a:rPr sz="135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30" dirty="0">
                <a:solidFill>
                  <a:prstClr val="black"/>
                </a:solidFill>
                <a:latin typeface="Cambria"/>
                <a:cs typeface="Cambria"/>
              </a:rPr>
              <a:t>reduction</a:t>
            </a:r>
            <a:r>
              <a:rPr sz="1350" spc="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26" dirty="0">
                <a:solidFill>
                  <a:prstClr val="black"/>
                </a:solidFill>
                <a:latin typeface="Cambria"/>
                <a:cs typeface="Cambria"/>
              </a:rPr>
              <a:t>is</a:t>
            </a:r>
            <a:r>
              <a:rPr sz="135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38" dirty="0">
                <a:solidFill>
                  <a:prstClr val="black"/>
                </a:solidFill>
                <a:latin typeface="Cambria"/>
                <a:cs typeface="Cambria"/>
              </a:rPr>
              <a:t>contraindication,</a:t>
            </a:r>
            <a:r>
              <a:rPr sz="1350" spc="-9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38" dirty="0">
                <a:solidFill>
                  <a:prstClr val="black"/>
                </a:solidFill>
                <a:latin typeface="Cambria"/>
                <a:cs typeface="Cambria"/>
              </a:rPr>
              <a:t>unsuccessful</a:t>
            </a:r>
            <a:r>
              <a:rPr sz="1350" spc="8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38" dirty="0">
                <a:solidFill>
                  <a:prstClr val="black"/>
                </a:solidFill>
                <a:latin typeface="Cambria"/>
                <a:cs typeface="Cambria"/>
              </a:rPr>
              <a:t>non-operative</a:t>
            </a:r>
            <a:endParaRPr sz="135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20529">
              <a:lnSpc>
                <a:spcPts val="1541"/>
              </a:lnSpc>
            </a:pPr>
            <a:r>
              <a:rPr sz="1350" spc="41" dirty="0">
                <a:solidFill>
                  <a:prstClr val="black"/>
                </a:solidFill>
                <a:latin typeface="Cambria"/>
                <a:cs typeface="Cambria"/>
              </a:rPr>
              <a:t>reduction,</a:t>
            </a:r>
            <a:r>
              <a:rPr sz="1350" spc="-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dirty="0">
                <a:solidFill>
                  <a:prstClr val="black"/>
                </a:solidFill>
                <a:latin typeface="Cambria"/>
                <a:cs typeface="Cambria"/>
              </a:rPr>
              <a:t>if</a:t>
            </a:r>
            <a:r>
              <a:rPr sz="135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56" dirty="0">
                <a:solidFill>
                  <a:prstClr val="black"/>
                </a:solidFill>
                <a:latin typeface="Cambria"/>
                <a:cs typeface="Cambria"/>
              </a:rPr>
              <a:t>a</a:t>
            </a:r>
            <a:r>
              <a:rPr sz="1350"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53" dirty="0">
                <a:solidFill>
                  <a:prstClr val="black"/>
                </a:solidFill>
                <a:latin typeface="Cambria"/>
                <a:cs typeface="Cambria"/>
              </a:rPr>
              <a:t>pathological</a:t>
            </a:r>
            <a:r>
              <a:rPr sz="1350" spc="2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71" dirty="0">
                <a:solidFill>
                  <a:prstClr val="black"/>
                </a:solidFill>
                <a:latin typeface="Cambria"/>
                <a:cs typeface="Cambria"/>
              </a:rPr>
              <a:t>lead</a:t>
            </a:r>
            <a:r>
              <a:rPr sz="1350" spc="3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26" dirty="0">
                <a:solidFill>
                  <a:prstClr val="black"/>
                </a:solidFill>
                <a:latin typeface="Cambria"/>
                <a:cs typeface="Cambria"/>
              </a:rPr>
              <a:t>point</a:t>
            </a:r>
            <a:r>
              <a:rPr sz="1350"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26" dirty="0">
                <a:solidFill>
                  <a:prstClr val="black"/>
                </a:solidFill>
                <a:latin typeface="Cambria"/>
                <a:cs typeface="Cambria"/>
              </a:rPr>
              <a:t>is</a:t>
            </a:r>
            <a:r>
              <a:rPr sz="135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64" dirty="0">
                <a:solidFill>
                  <a:prstClr val="black"/>
                </a:solidFill>
                <a:latin typeface="Cambria"/>
                <a:cs typeface="Cambria"/>
              </a:rPr>
              <a:t>suspected,</a:t>
            </a:r>
            <a:r>
              <a:rPr sz="1350" spc="-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19" dirty="0">
                <a:solidFill>
                  <a:prstClr val="black"/>
                </a:solidFill>
                <a:latin typeface="Cambria"/>
                <a:cs typeface="Cambria"/>
              </a:rPr>
              <a:t>in</a:t>
            </a:r>
            <a:r>
              <a:rPr sz="135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79" dirty="0">
                <a:solidFill>
                  <a:prstClr val="black"/>
                </a:solidFill>
                <a:latin typeface="Cambria"/>
                <a:cs typeface="Cambria"/>
              </a:rPr>
              <a:t>case</a:t>
            </a:r>
            <a:r>
              <a:rPr sz="135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19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z="135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45" dirty="0">
                <a:solidFill>
                  <a:prstClr val="black"/>
                </a:solidFill>
                <a:latin typeface="Cambria"/>
                <a:cs typeface="Cambria"/>
              </a:rPr>
              <a:t>recurrence</a:t>
            </a:r>
            <a:r>
              <a:rPr sz="1350" spc="10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350" spc="23" dirty="0">
                <a:solidFill>
                  <a:prstClr val="black"/>
                </a:solidFill>
                <a:latin typeface="Cambria"/>
                <a:cs typeface="Cambria"/>
              </a:rPr>
              <a:t>after </a:t>
            </a:r>
            <a:r>
              <a:rPr sz="1350" spc="41" dirty="0" smtClean="0">
                <a:solidFill>
                  <a:prstClr val="black"/>
                </a:solidFill>
                <a:latin typeface="Cambria"/>
                <a:cs typeface="Cambria"/>
              </a:rPr>
              <a:t>reduction</a:t>
            </a:r>
            <a:endParaRPr lang="en-US" sz="1350" spc="41" dirty="0" smtClean="0">
              <a:solidFill>
                <a:prstClr val="black"/>
              </a:solidFill>
              <a:latin typeface="Cambria"/>
              <a:cs typeface="Cambria"/>
            </a:endParaRPr>
          </a:p>
          <a:p>
            <a:pPr marL="420529">
              <a:lnSpc>
                <a:spcPts val="1541"/>
              </a:lnSpc>
            </a:pPr>
            <a:r>
              <a:rPr lang="en-US" sz="1400" dirty="0"/>
              <a:t>Age &gt; 6 years </a:t>
            </a:r>
            <a:r>
              <a:rPr lang="en-US" sz="1400" dirty="0" smtClean="0"/>
              <a:t>, </a:t>
            </a:r>
            <a:r>
              <a:rPr lang="en-US" sz="1400" dirty="0"/>
              <a:t>Duration of symptoms &gt; 24 hours.</a:t>
            </a:r>
            <a:r>
              <a:rPr sz="1350" spc="41" dirty="0" smtClean="0">
                <a:solidFill>
                  <a:prstClr val="black"/>
                </a:solidFill>
                <a:latin typeface="Cambria"/>
                <a:cs typeface="Cambria"/>
              </a:rPr>
              <a:t>.</a:t>
            </a:r>
            <a:endParaRPr lang="en-US" sz="1350" spc="41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20529">
              <a:lnSpc>
                <a:spcPts val="1541"/>
              </a:lnSpc>
            </a:pPr>
            <a:endParaRPr sz="135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59221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black">
          <a:xfrm>
            <a:off x="2895601" y="1371600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Resection and anastomosis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3200" y="3124201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Non-viability of the segment.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Irreducible intussusception.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 Presence of a pathological lead point.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2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95600" y="457200"/>
            <a:ext cx="6172200" cy="2845308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70% of intussusception can be reduced non-operatively. </a:t>
            </a:r>
            <a:endParaRPr lang="ar-JO" b="1" dirty="0">
              <a:solidFill>
                <a:srgbClr val="FF0000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 bwMode="black">
          <a:xfrm>
            <a:off x="2904565" y="3505200"/>
            <a:ext cx="6172200" cy="284530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0000"/>
                </a:solidFill>
              </a:rPr>
              <a:t>Recurrent intussusception occurs in up to 10 % of cases after non-</a:t>
            </a:r>
            <a:r>
              <a:rPr lang="en-US" sz="2800" b="1" dirty="0" err="1">
                <a:solidFill>
                  <a:srgbClr val="FF0000"/>
                </a:solidFill>
              </a:rPr>
              <a:t>oper</a:t>
            </a:r>
            <a:r>
              <a:rPr lang="en-US" sz="2800" b="1" dirty="0">
                <a:solidFill>
                  <a:srgbClr val="FF0000"/>
                </a:solidFill>
              </a:rPr>
              <a:t> reduction.</a:t>
            </a:r>
            <a:endParaRPr lang="ar-JO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02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3281150" y="1049183"/>
            <a:ext cx="3384324" cy="138499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/>
              </a:rPr>
              <a:t>Meckle's</a:t>
            </a:r>
            <a:r>
              <a:rPr lang="en-US" sz="2800" dirty="0">
                <a:solidFill>
                  <a:srgbClr val="FF0000"/>
                </a:solidFill>
                <a:latin typeface="Times New Roman"/>
              </a:rPr>
              <a:t> diverticulum</a:t>
            </a:r>
          </a:p>
          <a:p>
            <a:pPr algn="r" rtl="1">
              <a:defRPr/>
            </a:pPr>
            <a:r>
              <a:rPr lang="en-US" sz="2800" dirty="0">
                <a:solidFill>
                  <a:srgbClr val="FF0000"/>
                </a:solidFill>
                <a:latin typeface="Times New Roman"/>
              </a:rPr>
              <a:t> </a:t>
            </a:r>
          </a:p>
          <a:p>
            <a:pPr algn="r" rtl="1">
              <a:defRPr/>
            </a:pPr>
            <a:endParaRPr lang="ar-JO" sz="2800" dirty="0">
              <a:solidFill>
                <a:srgbClr val="FF0000"/>
              </a:solidFill>
              <a:latin typeface="Times New Roman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6" t="50647" r="24754" b="17672"/>
          <a:stretch/>
        </p:blipFill>
        <p:spPr bwMode="auto">
          <a:xfrm>
            <a:off x="2135561" y="1754088"/>
            <a:ext cx="7863883" cy="4045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70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8" t="48276" r="29720" b="11207"/>
          <a:stretch/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14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364" y="396095"/>
            <a:ext cx="10515600" cy="6986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presentation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8668" y="2580360"/>
            <a:ext cx="10515600" cy="1500187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Mostly asymptomatic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*hemorrhage (MC 40-60%):</a:t>
            </a:r>
            <a:r>
              <a:rPr lang="en-US" sz="2400" dirty="0" err="1" smtClean="0">
                <a:solidFill>
                  <a:schemeClr val="tx1"/>
                </a:solidFill>
              </a:rPr>
              <a:t>painless,intermetent,self</a:t>
            </a:r>
            <a:r>
              <a:rPr lang="en-US" sz="2400" dirty="0" smtClean="0">
                <a:solidFill>
                  <a:schemeClr val="tx1"/>
                </a:solidFill>
              </a:rPr>
              <a:t> limited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*obstruction(25%): by intussusception or </a:t>
            </a:r>
            <a:r>
              <a:rPr lang="en-US" sz="2400" dirty="0" err="1" smtClean="0">
                <a:solidFill>
                  <a:schemeClr val="tx1"/>
                </a:solidFill>
              </a:rPr>
              <a:t>volvulus,MC</a:t>
            </a:r>
            <a:r>
              <a:rPr lang="en-US" sz="2400" dirty="0" smtClean="0">
                <a:solidFill>
                  <a:schemeClr val="tx1"/>
                </a:solidFill>
              </a:rPr>
              <a:t> presentation in older age</a:t>
            </a:r>
            <a:endParaRPr lang="ar-JO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Episodic</a:t>
            </a:r>
            <a:r>
              <a:rPr lang="en-US" sz="2400" dirty="0">
                <a:solidFill>
                  <a:schemeClr val="tx1"/>
                </a:solidFill>
              </a:rPr>
              <a:t>, crampy pain, bilious vomiting, currant jelly stools</a:t>
            </a:r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*</a:t>
            </a:r>
            <a:r>
              <a:rPr lang="en-US" sz="2400" dirty="0" err="1" smtClean="0">
                <a:solidFill>
                  <a:schemeClr val="tx1"/>
                </a:solidFill>
              </a:rPr>
              <a:t>diverdiculitis</a:t>
            </a:r>
            <a:r>
              <a:rPr lang="en-US" sz="2400" dirty="0" smtClean="0">
                <a:solidFill>
                  <a:schemeClr val="tx1"/>
                </a:solidFill>
              </a:rPr>
              <a:t>(10-20%) : MC in teenagers similar to appendicitis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*inguinal hernia(rare):known as litters hernia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25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939" y="-1123612"/>
            <a:ext cx="4744700" cy="2852737"/>
          </a:xfrm>
        </p:spPr>
        <p:txBody>
          <a:bodyPr/>
          <a:lstStyle/>
          <a:p>
            <a:r>
              <a:rPr lang="en-US" dirty="0" err="1" smtClean="0"/>
              <a:t>Labs:cbc,electrolyte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939" y="3005364"/>
            <a:ext cx="10515600" cy="150018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Imaging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*T99c For gastric tissue , high false negative</a:t>
            </a:r>
            <a:endParaRPr lang="ar-JO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*Ultrasound </a:t>
            </a:r>
            <a:r>
              <a:rPr lang="en-US" dirty="0">
                <a:solidFill>
                  <a:schemeClr val="tx1"/>
                </a:solidFill>
              </a:rPr>
              <a:t>for intussusception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* </a:t>
            </a:r>
            <a:r>
              <a:rPr lang="en-US" dirty="0">
                <a:solidFill>
                  <a:schemeClr val="tx1"/>
                </a:solidFill>
              </a:rPr>
              <a:t>CT </a:t>
            </a:r>
            <a:r>
              <a:rPr lang="en-US" dirty="0" err="1">
                <a:solidFill>
                  <a:schemeClr val="tx1"/>
                </a:solidFill>
              </a:rPr>
              <a:t>Abd</a:t>
            </a:r>
            <a:r>
              <a:rPr lang="en-US" dirty="0">
                <a:solidFill>
                  <a:schemeClr val="tx1"/>
                </a:solidFill>
              </a:rPr>
              <a:t>/Pelvis for obstruction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372" y="1133809"/>
            <a:ext cx="6238364" cy="50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4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44137" y="444137"/>
            <a:ext cx="8318645" cy="522222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Management: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1-</a:t>
            </a:r>
            <a:r>
              <a:rPr lang="en-US" sz="2400" dirty="0">
                <a:latin typeface="+mn-lt"/>
              </a:rPr>
              <a:t>wedge resection (</a:t>
            </a:r>
            <a:r>
              <a:rPr lang="en-US" sz="2400" dirty="0" err="1">
                <a:latin typeface="+mn-lt"/>
              </a:rPr>
              <a:t>diverticulectomy</a:t>
            </a:r>
            <a:r>
              <a:rPr lang="en-US" sz="2400" dirty="0">
                <a:latin typeface="+mn-lt"/>
              </a:rPr>
              <a:t>)+transverse closure of the ilium to maintain lumen patency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2-small bowel resection + end to end anastomosis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/>
            </a:r>
            <a:br>
              <a:rPr lang="en-US" sz="2400" dirty="0">
                <a:latin typeface="+mn-lt"/>
              </a:rPr>
            </a:br>
            <a:r>
              <a:rPr lang="en-US" sz="2400" b="1" dirty="0" smtClean="0">
                <a:latin typeface="+mn-lt"/>
              </a:rPr>
              <a:t>Asymptomatic </a:t>
            </a:r>
            <a:r>
              <a:rPr lang="en-US" sz="2400" b="1" dirty="0">
                <a:latin typeface="+mn-lt"/>
              </a:rPr>
              <a:t>meckles :</a:t>
            </a:r>
            <a:br>
              <a:rPr lang="en-US" sz="2400" b="1" dirty="0">
                <a:latin typeface="+mn-lt"/>
              </a:rPr>
            </a:br>
            <a:r>
              <a:rPr lang="en-US" sz="2400" dirty="0">
                <a:latin typeface="+mn-lt"/>
              </a:rPr>
              <a:t>incidental finding less than 8 months old or </a:t>
            </a:r>
            <a:r>
              <a:rPr lang="en-US" sz="2400" dirty="0" smtClean="0">
                <a:latin typeface="+mn-lt"/>
              </a:rPr>
              <a:t>thick </a:t>
            </a:r>
            <a:r>
              <a:rPr lang="en-US" sz="2400" dirty="0">
                <a:latin typeface="+mn-lt"/>
              </a:rPr>
              <a:t>based</a:t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 or  it has a heterotopic tissue </a:t>
            </a:r>
            <a:endParaRPr lang="ar-JO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536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90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870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36" y="59192"/>
            <a:ext cx="10515600" cy="1325563"/>
          </a:xfrm>
        </p:spPr>
        <p:txBody>
          <a:bodyPr>
            <a:noAutofit/>
          </a:bodyPr>
          <a:lstStyle/>
          <a:p>
            <a:r>
              <a:rPr lang="en-US" sz="4800" b="1" dirty="0"/>
              <a:t>Some </a:t>
            </a:r>
            <a:r>
              <a:rPr lang="en-US" sz="4800" b="1" dirty="0" smtClean="0"/>
              <a:t>causes </a:t>
            </a:r>
            <a:r>
              <a:rPr lang="en-US" sz="4800" b="1" dirty="0"/>
              <a:t>of abdominal pain in children </a:t>
            </a:r>
            <a:r>
              <a:rPr lang="ar-JO" sz="4800" b="1" dirty="0"/>
              <a:t/>
            </a:r>
            <a:br>
              <a:rPr lang="ar-JO" sz="4800" b="1" dirty="0"/>
            </a:b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628" y="862149"/>
            <a:ext cx="11031583" cy="519289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Infectious </a:t>
            </a:r>
            <a:r>
              <a:rPr lang="en-US" b="1" dirty="0" smtClean="0">
                <a:solidFill>
                  <a:srgbClr val="FF0000"/>
                </a:solidFill>
              </a:rPr>
              <a:t>diseases </a:t>
            </a:r>
            <a:r>
              <a:rPr lang="en-US" dirty="0" smtClean="0"/>
              <a:t>: Acute appendicitis, </a:t>
            </a:r>
            <a:r>
              <a:rPr lang="en-US" dirty="0" err="1" smtClean="0"/>
              <a:t>Mesentric</a:t>
            </a:r>
            <a:r>
              <a:rPr lang="en-US" dirty="0" smtClean="0"/>
              <a:t> </a:t>
            </a:r>
            <a:r>
              <a:rPr lang="en-US" dirty="0"/>
              <a:t>lymphadenitis </a:t>
            </a:r>
          </a:p>
          <a:p>
            <a:endParaRPr lang="en-US" dirty="0" smtClean="0"/>
          </a:p>
          <a:p>
            <a:r>
              <a:rPr lang="fr-FR" b="1" dirty="0">
                <a:solidFill>
                  <a:srgbClr val="FF0000"/>
                </a:solidFill>
              </a:rPr>
              <a:t>Obstructive</a:t>
            </a:r>
            <a:r>
              <a:rPr lang="fr-FR" dirty="0"/>
              <a:t> </a:t>
            </a:r>
            <a:r>
              <a:rPr lang="fr-FR" dirty="0" smtClean="0"/>
              <a:t>–</a:t>
            </a:r>
            <a:r>
              <a:rPr lang="fr-FR" b="1" dirty="0" smtClean="0">
                <a:solidFill>
                  <a:srgbClr val="FF0000"/>
                </a:solidFill>
              </a:rPr>
              <a:t>congénital</a:t>
            </a:r>
            <a:r>
              <a:rPr lang="fr-FR" dirty="0" smtClean="0"/>
              <a:t> </a:t>
            </a:r>
            <a:r>
              <a:rPr lang="fr-FR" b="1" dirty="0" smtClean="0">
                <a:solidFill>
                  <a:srgbClr val="FF0000"/>
                </a:solidFill>
              </a:rPr>
              <a:t>causes</a:t>
            </a:r>
            <a:r>
              <a:rPr lang="fr-FR" dirty="0" smtClean="0"/>
              <a:t>: Volvulus ,Meckel </a:t>
            </a:r>
            <a:r>
              <a:rPr lang="fr-FR" dirty="0" err="1"/>
              <a:t>diverticulitis</a:t>
            </a:r>
            <a:r>
              <a:rPr lang="fr-FR" dirty="0"/>
              <a:t> </a:t>
            </a:r>
            <a:r>
              <a:rPr lang="fr-FR" dirty="0" smtClean="0"/>
              <a:t>(</a:t>
            </a:r>
            <a:r>
              <a:rPr lang="fr-FR" dirty="0" err="1"/>
              <a:t>complicated</a:t>
            </a:r>
            <a:r>
              <a:rPr lang="fr-FR" dirty="0" smtClean="0"/>
              <a:t>)</a:t>
            </a:r>
          </a:p>
          <a:p>
            <a:endParaRPr lang="fr-FR" dirty="0"/>
          </a:p>
          <a:p>
            <a:r>
              <a:rPr lang="fr-FR" b="1" dirty="0">
                <a:solidFill>
                  <a:srgbClr val="FF0000"/>
                </a:solidFill>
              </a:rPr>
              <a:t>Obstructive-</a:t>
            </a:r>
            <a:r>
              <a:rPr lang="fr-FR" b="1" dirty="0" err="1">
                <a:solidFill>
                  <a:srgbClr val="FF0000"/>
                </a:solidFill>
              </a:rPr>
              <a:t>aquired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smtClean="0">
                <a:solidFill>
                  <a:srgbClr val="FF0000"/>
                </a:solidFill>
              </a:rPr>
              <a:t>causes </a:t>
            </a:r>
            <a:r>
              <a:rPr lang="fr-FR" dirty="0" smtClean="0"/>
              <a:t>:</a:t>
            </a:r>
            <a:r>
              <a:rPr lang="fr-FR" dirty="0" err="1" smtClean="0"/>
              <a:t>Adhesions</a:t>
            </a:r>
            <a:r>
              <a:rPr lang="fr-FR" dirty="0" smtClean="0"/>
              <a:t> ,</a:t>
            </a:r>
            <a:r>
              <a:rPr lang="fr-FR" dirty="0" err="1" smtClean="0"/>
              <a:t>Intussusception,Strangulated</a:t>
            </a:r>
            <a:r>
              <a:rPr lang="fr-FR" dirty="0" smtClean="0"/>
              <a:t> </a:t>
            </a:r>
            <a:r>
              <a:rPr lang="fr-FR" dirty="0" err="1"/>
              <a:t>hernia</a:t>
            </a:r>
            <a:r>
              <a:rPr lang="fr-FR" dirty="0"/>
              <a:t> </a:t>
            </a:r>
            <a:endParaRPr lang="fr-FR" dirty="0" smtClean="0"/>
          </a:p>
          <a:p>
            <a:endParaRPr lang="fr-FR" dirty="0"/>
          </a:p>
          <a:p>
            <a:r>
              <a:rPr lang="en-US" b="1" dirty="0">
                <a:solidFill>
                  <a:srgbClr val="FF0000"/>
                </a:solidFill>
              </a:rPr>
              <a:t>Systemic </a:t>
            </a:r>
            <a:r>
              <a:rPr lang="en-US" b="1" dirty="0" smtClean="0">
                <a:solidFill>
                  <a:srgbClr val="FF0000"/>
                </a:solidFill>
              </a:rPr>
              <a:t>causes</a:t>
            </a:r>
            <a:r>
              <a:rPr lang="en-US" dirty="0" smtClean="0"/>
              <a:t>: </a:t>
            </a:r>
            <a:r>
              <a:rPr lang="en-US" dirty="0" err="1" smtClean="0"/>
              <a:t>Septicemia,DM,Sickle</a:t>
            </a:r>
            <a:r>
              <a:rPr lang="en-US" dirty="0" smtClean="0"/>
              <a:t> </a:t>
            </a:r>
            <a:r>
              <a:rPr lang="en-US" dirty="0"/>
              <a:t>cells </a:t>
            </a:r>
            <a:r>
              <a:rPr lang="en-US" dirty="0" err="1" smtClean="0"/>
              <a:t>crises,Uremia</a:t>
            </a:r>
            <a:r>
              <a:rPr lang="en-US" dirty="0" smtClean="0"/>
              <a:t> ,Heart </a:t>
            </a:r>
            <a:r>
              <a:rPr lang="en-US" dirty="0"/>
              <a:t>failure </a:t>
            </a:r>
          </a:p>
          <a:p>
            <a:endParaRPr lang="fr-FR" dirty="0"/>
          </a:p>
          <a:p>
            <a:endParaRPr lang="fr-FR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5181600"/>
            <a:ext cx="41529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803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06273" y="1316069"/>
            <a:ext cx="6986521" cy="4741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07272" y="1871567"/>
            <a:ext cx="6010256" cy="47415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385670" y="2425569"/>
            <a:ext cx="7324249" cy="3625351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6209" indent="-137160">
              <a:spcBef>
                <a:spcPts val="210"/>
              </a:spcBef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z="1650" spc="41" dirty="0">
                <a:solidFill>
                  <a:prstClr val="black"/>
                </a:solidFill>
                <a:latin typeface="Cambria"/>
                <a:cs typeface="Cambria"/>
              </a:rPr>
              <a:t>Definition:</a:t>
            </a:r>
            <a:endParaRPr sz="165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lnSpc>
                <a:spcPts val="1710"/>
              </a:lnSpc>
              <a:spcBef>
                <a:spcPts val="113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1500" spc="49" dirty="0">
                <a:solidFill>
                  <a:prstClr val="black"/>
                </a:solidFill>
                <a:latin typeface="Cambria"/>
                <a:cs typeface="Cambria"/>
              </a:rPr>
              <a:t>Hypertroph</a:t>
            </a:r>
            <a:r>
              <a:rPr lang="en-US" sz="1500" spc="49" dirty="0">
                <a:solidFill>
                  <a:prstClr val="black"/>
                </a:solidFill>
                <a:latin typeface="Cambria"/>
                <a:cs typeface="Cambria"/>
              </a:rPr>
              <a:t>y</a:t>
            </a:r>
            <a:r>
              <a:rPr sz="15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23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z="15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4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r>
              <a:rPr sz="15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8" dirty="0">
                <a:solidFill>
                  <a:prstClr val="black"/>
                </a:solidFill>
                <a:latin typeface="Cambria"/>
                <a:cs typeface="Cambria"/>
              </a:rPr>
              <a:t>circular</a:t>
            </a:r>
            <a:r>
              <a:rPr sz="1500" spc="7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60" dirty="0">
                <a:solidFill>
                  <a:prstClr val="black"/>
                </a:solidFill>
                <a:latin typeface="Cambria"/>
                <a:cs typeface="Cambria"/>
              </a:rPr>
              <a:t>muscle</a:t>
            </a:r>
            <a:r>
              <a:rPr sz="15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8" dirty="0">
                <a:solidFill>
                  <a:prstClr val="black"/>
                </a:solidFill>
                <a:latin typeface="Cambria"/>
                <a:cs typeface="Cambria"/>
              </a:rPr>
              <a:t>layer</a:t>
            </a:r>
            <a:r>
              <a:rPr sz="15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-8" dirty="0">
                <a:solidFill>
                  <a:prstClr val="black"/>
                </a:solidFill>
                <a:latin typeface="Cambria"/>
                <a:cs typeface="Cambria"/>
              </a:rPr>
              <a:t>that’s</a:t>
            </a:r>
            <a:r>
              <a:rPr sz="150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79" dirty="0">
                <a:solidFill>
                  <a:prstClr val="black"/>
                </a:solidFill>
                <a:latin typeface="Cambria"/>
                <a:cs typeface="Cambria"/>
              </a:rPr>
              <a:t>lead</a:t>
            </a:r>
            <a:r>
              <a:rPr sz="15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dirty="0">
                <a:solidFill>
                  <a:prstClr val="black"/>
                </a:solidFill>
                <a:latin typeface="Cambria"/>
                <a:cs typeface="Cambria"/>
              </a:rPr>
              <a:t>to</a:t>
            </a:r>
            <a:r>
              <a:rPr sz="1500" spc="56" dirty="0">
                <a:solidFill>
                  <a:prstClr val="black"/>
                </a:solidFill>
                <a:latin typeface="Cambria"/>
                <a:cs typeface="Cambria"/>
              </a:rPr>
              <a:t> increase </a:t>
            </a:r>
            <a:r>
              <a:rPr sz="1500" spc="34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r>
              <a:rPr sz="1500" spc="56" dirty="0">
                <a:solidFill>
                  <a:prstClr val="black"/>
                </a:solidFill>
                <a:latin typeface="Cambria"/>
                <a:cs typeface="Cambria"/>
              </a:rPr>
              <a:t> length</a:t>
            </a:r>
            <a:r>
              <a:rPr sz="1500" spc="6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64" dirty="0">
                <a:solidFill>
                  <a:prstClr val="black"/>
                </a:solidFill>
                <a:latin typeface="Cambria"/>
                <a:cs typeface="Cambria"/>
              </a:rPr>
              <a:t>and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>
              <a:lnSpc>
                <a:spcPts val="1710"/>
              </a:lnSpc>
            </a:pPr>
            <a:r>
              <a:rPr sz="1500" spc="34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r>
              <a:rPr sz="15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53" dirty="0">
                <a:solidFill>
                  <a:prstClr val="black"/>
                </a:solidFill>
                <a:latin typeface="Cambria"/>
                <a:cs typeface="Cambria"/>
              </a:rPr>
              <a:t>diameter</a:t>
            </a:r>
            <a:r>
              <a:rPr sz="15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23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z="150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4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r>
              <a:rPr sz="15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45" dirty="0">
                <a:solidFill>
                  <a:prstClr val="black"/>
                </a:solidFill>
                <a:latin typeface="Cambria"/>
                <a:cs typeface="Cambria"/>
              </a:rPr>
              <a:t>pylorus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>
              <a:spcBef>
                <a:spcPts val="11"/>
              </a:spcBef>
            </a:pPr>
            <a:endParaRPr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146209" indent="-137160"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z="1650" spc="101" dirty="0">
                <a:solidFill>
                  <a:prstClr val="black"/>
                </a:solidFill>
                <a:latin typeface="Cambria"/>
                <a:cs typeface="Cambria"/>
              </a:rPr>
              <a:t>Causes:</a:t>
            </a:r>
            <a:endParaRPr sz="165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113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1500" spc="19" dirty="0">
                <a:solidFill>
                  <a:prstClr val="black"/>
                </a:solidFill>
                <a:latin typeface="Cambria"/>
                <a:cs typeface="Cambria"/>
              </a:rPr>
              <a:t>unknown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 lvl="1">
              <a:spcBef>
                <a:spcPts val="11"/>
              </a:spcBef>
              <a:buClr>
                <a:srgbClr val="9E3611"/>
              </a:buClr>
              <a:buFont typeface="Cambria"/>
              <a:buAutoNum type="arabicPeriod"/>
            </a:pPr>
            <a:endParaRPr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146209" indent="-137160"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z="1650" spc="30" dirty="0">
                <a:solidFill>
                  <a:prstClr val="black"/>
                </a:solidFill>
                <a:latin typeface="Cambria"/>
                <a:cs typeface="Cambria"/>
              </a:rPr>
              <a:t>Presentation:</a:t>
            </a:r>
            <a:endParaRPr sz="165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116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1500" spc="60" dirty="0">
                <a:solidFill>
                  <a:prstClr val="black"/>
                </a:solidFill>
                <a:latin typeface="Cambria"/>
                <a:cs typeface="Cambria"/>
              </a:rPr>
              <a:t>Hunger</a:t>
            </a:r>
            <a:r>
              <a:rPr sz="1500" spc="49" dirty="0">
                <a:solidFill>
                  <a:prstClr val="black"/>
                </a:solidFill>
                <a:latin typeface="Cambria"/>
                <a:cs typeface="Cambria"/>
              </a:rPr>
              <a:t> pain</a:t>
            </a:r>
            <a:r>
              <a:rPr sz="15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-8" dirty="0">
                <a:solidFill>
                  <a:prstClr val="black"/>
                </a:solidFill>
                <a:latin typeface="Cambria"/>
                <a:cs typeface="Cambria"/>
              </a:rPr>
              <a:t>(that</a:t>
            </a:r>
            <a:r>
              <a:rPr sz="150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75" dirty="0">
                <a:solidFill>
                  <a:prstClr val="black"/>
                </a:solidFill>
                <a:latin typeface="Cambria"/>
                <a:cs typeface="Cambria"/>
              </a:rPr>
              <a:t>appear</a:t>
            </a:r>
            <a:r>
              <a:rPr sz="15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49" dirty="0">
                <a:solidFill>
                  <a:prstClr val="black"/>
                </a:solidFill>
                <a:latin typeface="Cambria"/>
                <a:cs typeface="Cambria"/>
              </a:rPr>
              <a:t>as </a:t>
            </a:r>
            <a:r>
              <a:rPr sz="1500" spc="105" dirty="0">
                <a:solidFill>
                  <a:prstClr val="black"/>
                </a:solidFill>
                <a:latin typeface="Cambria"/>
                <a:cs typeface="Cambria"/>
              </a:rPr>
              <a:t>Crying</a:t>
            </a:r>
            <a:r>
              <a:rPr sz="150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-8" dirty="0">
                <a:solidFill>
                  <a:prstClr val="black"/>
                </a:solidFill>
                <a:latin typeface="Cambria"/>
                <a:cs typeface="Cambria"/>
              </a:rPr>
              <a:t>with</a:t>
            </a:r>
            <a:r>
              <a:rPr sz="15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41" dirty="0">
                <a:solidFill>
                  <a:prstClr val="black"/>
                </a:solidFill>
                <a:latin typeface="Cambria"/>
                <a:cs typeface="Cambria"/>
              </a:rPr>
              <a:t>Restlessness)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69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1500" spc="41" dirty="0">
                <a:solidFill>
                  <a:prstClr val="black"/>
                </a:solidFill>
                <a:latin typeface="Cambria"/>
                <a:cs typeface="Cambria"/>
              </a:rPr>
              <a:t>Projectile</a:t>
            </a:r>
            <a:r>
              <a:rPr sz="15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41" dirty="0">
                <a:solidFill>
                  <a:prstClr val="black"/>
                </a:solidFill>
                <a:latin typeface="Cambria"/>
                <a:cs typeface="Cambria"/>
              </a:rPr>
              <a:t>non-bilous</a:t>
            </a:r>
            <a:r>
              <a:rPr sz="1500"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8" dirty="0">
                <a:solidFill>
                  <a:prstClr val="black"/>
                </a:solidFill>
                <a:latin typeface="Cambria"/>
                <a:cs typeface="Cambria"/>
              </a:rPr>
              <a:t>vomiting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0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1500" spc="49" dirty="0">
                <a:solidFill>
                  <a:prstClr val="black"/>
                </a:solidFill>
                <a:latin typeface="Cambria"/>
                <a:cs typeface="Cambria"/>
              </a:rPr>
              <a:t>Constipation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0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1500" spc="11" dirty="0">
                <a:solidFill>
                  <a:prstClr val="black"/>
                </a:solidFill>
                <a:latin typeface="Cambria"/>
                <a:cs typeface="Cambria"/>
              </a:rPr>
              <a:t>Failure</a:t>
            </a:r>
            <a:r>
              <a:rPr sz="1500" spc="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dirty="0">
                <a:solidFill>
                  <a:prstClr val="black"/>
                </a:solidFill>
                <a:latin typeface="Cambria"/>
                <a:cs typeface="Cambria"/>
              </a:rPr>
              <a:t>to</a:t>
            </a:r>
            <a:r>
              <a:rPr sz="15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23" dirty="0">
                <a:solidFill>
                  <a:prstClr val="black"/>
                </a:solidFill>
                <a:latin typeface="Cambria"/>
                <a:cs typeface="Cambria"/>
              </a:rPr>
              <a:t>thrive</a:t>
            </a:r>
            <a:r>
              <a:rPr sz="15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64" dirty="0">
                <a:solidFill>
                  <a:prstClr val="black"/>
                </a:solidFill>
                <a:latin typeface="Cambria"/>
                <a:cs typeface="Cambria"/>
              </a:rPr>
              <a:t>and</a:t>
            </a:r>
            <a:r>
              <a:rPr sz="15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26" dirty="0">
                <a:solidFill>
                  <a:prstClr val="black"/>
                </a:solidFill>
                <a:latin typeface="Cambria"/>
                <a:cs typeface="Cambria"/>
              </a:rPr>
              <a:t>Loss</a:t>
            </a:r>
            <a:r>
              <a:rPr sz="15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23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z="150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45" dirty="0">
                <a:solidFill>
                  <a:prstClr val="black"/>
                </a:solidFill>
                <a:latin typeface="Cambria"/>
                <a:cs typeface="Cambria"/>
              </a:rPr>
              <a:t>weight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4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1500" spc="71" dirty="0">
                <a:solidFill>
                  <a:prstClr val="black"/>
                </a:solidFill>
                <a:latin typeface="Cambria"/>
                <a:cs typeface="Cambria"/>
              </a:rPr>
              <a:t>Visible</a:t>
            </a:r>
            <a:r>
              <a:rPr sz="150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8" dirty="0">
                <a:solidFill>
                  <a:prstClr val="black"/>
                </a:solidFill>
                <a:latin typeface="Cambria"/>
                <a:cs typeface="Cambria"/>
              </a:rPr>
              <a:t>peristaltic</a:t>
            </a:r>
            <a:r>
              <a:rPr sz="15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4" dirty="0">
                <a:solidFill>
                  <a:prstClr val="black"/>
                </a:solidFill>
                <a:latin typeface="Cambria"/>
                <a:cs typeface="Cambria"/>
              </a:rPr>
              <a:t>waves</a:t>
            </a:r>
            <a:r>
              <a:rPr sz="1500" spc="6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-34" dirty="0">
                <a:solidFill>
                  <a:prstClr val="black"/>
                </a:solidFill>
                <a:latin typeface="Cambria"/>
                <a:cs typeface="Cambria"/>
              </a:rPr>
              <a:t>(Lt</a:t>
            </a:r>
            <a:r>
              <a:rPr sz="15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dirty="0">
                <a:solidFill>
                  <a:prstClr val="black"/>
                </a:solidFill>
                <a:latin typeface="Cambria"/>
                <a:cs typeface="Cambria"/>
              </a:rPr>
              <a:t>to</a:t>
            </a:r>
            <a:r>
              <a:rPr sz="15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-34" dirty="0">
                <a:solidFill>
                  <a:prstClr val="black"/>
                </a:solidFill>
                <a:latin typeface="Cambria"/>
                <a:cs typeface="Cambria"/>
              </a:rPr>
              <a:t>Rt)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69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1500" spc="60" dirty="0">
                <a:solidFill>
                  <a:prstClr val="black"/>
                </a:solidFill>
                <a:latin typeface="Cambria"/>
                <a:cs typeface="Cambria"/>
              </a:rPr>
              <a:t>Palpable</a:t>
            </a:r>
            <a:r>
              <a:rPr sz="1500" spc="8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41" dirty="0">
                <a:solidFill>
                  <a:prstClr val="black"/>
                </a:solidFill>
                <a:latin typeface="Cambria"/>
                <a:cs typeface="Cambria"/>
              </a:rPr>
              <a:t>mass</a:t>
            </a:r>
            <a:r>
              <a:rPr sz="1500" spc="-7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56" dirty="0">
                <a:solidFill>
                  <a:prstClr val="black"/>
                </a:solidFill>
                <a:latin typeface="Cambria"/>
                <a:cs typeface="Cambria"/>
              </a:rPr>
              <a:t>“olive-like</a:t>
            </a:r>
            <a:r>
              <a:rPr sz="1500" spc="9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79" dirty="0">
                <a:solidFill>
                  <a:prstClr val="black"/>
                </a:solidFill>
                <a:latin typeface="Cambria"/>
                <a:cs typeface="Cambria"/>
              </a:rPr>
              <a:t>mass”</a:t>
            </a:r>
            <a:r>
              <a:rPr sz="1500" spc="-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19" dirty="0">
                <a:solidFill>
                  <a:prstClr val="black"/>
                </a:solidFill>
                <a:latin typeface="Cambria"/>
                <a:cs typeface="Cambria"/>
              </a:rPr>
              <a:t>in</a:t>
            </a:r>
            <a:r>
              <a:rPr sz="15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4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r>
              <a:rPr sz="1500" spc="53" dirty="0">
                <a:solidFill>
                  <a:prstClr val="black"/>
                </a:solidFill>
                <a:latin typeface="Cambria"/>
                <a:cs typeface="Cambria"/>
              </a:rPr>
              <a:t> epigastrium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91680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2601" y="914401"/>
            <a:ext cx="5755005" cy="4592283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6209" indent="-137160">
              <a:spcBef>
                <a:spcPts val="210"/>
              </a:spcBef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z="2000" spc="71" dirty="0">
                <a:solidFill>
                  <a:prstClr val="black"/>
                </a:solidFill>
                <a:latin typeface="Cambria"/>
                <a:cs typeface="Cambria"/>
              </a:rPr>
              <a:t>Diagnosis: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113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71" dirty="0">
                <a:solidFill>
                  <a:prstClr val="black"/>
                </a:solidFill>
                <a:latin typeface="Cambria"/>
                <a:cs typeface="Cambria"/>
              </a:rPr>
              <a:t>Feeding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15" dirty="0">
                <a:solidFill>
                  <a:prstClr val="black"/>
                </a:solidFill>
                <a:latin typeface="Cambria"/>
                <a:cs typeface="Cambria"/>
              </a:rPr>
              <a:t>test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68" dirty="0">
                <a:solidFill>
                  <a:prstClr val="black"/>
                </a:solidFill>
                <a:latin typeface="Cambria"/>
                <a:cs typeface="Cambria"/>
              </a:rPr>
              <a:t>(palpable</a:t>
            </a:r>
            <a:r>
              <a:rPr sz="2000" spc="7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mass </a:t>
            </a:r>
            <a:r>
              <a:rPr sz="2000" spc="68" dirty="0">
                <a:solidFill>
                  <a:prstClr val="black"/>
                </a:solidFill>
                <a:latin typeface="Cambria"/>
                <a:cs typeface="Cambria"/>
              </a:rPr>
              <a:t>during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75" dirty="0">
                <a:solidFill>
                  <a:prstClr val="black"/>
                </a:solidFill>
                <a:latin typeface="Cambria"/>
                <a:cs typeface="Cambria"/>
              </a:rPr>
              <a:t>feeding)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4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19" dirty="0">
                <a:solidFill>
                  <a:prstClr val="black"/>
                </a:solidFill>
                <a:latin typeface="Cambria"/>
                <a:cs typeface="Cambria"/>
              </a:rPr>
              <a:t>Barium</a:t>
            </a:r>
            <a:r>
              <a:rPr sz="20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68" dirty="0">
                <a:solidFill>
                  <a:prstClr val="black"/>
                </a:solidFill>
                <a:latin typeface="Cambria"/>
                <a:cs typeface="Cambria"/>
              </a:rPr>
              <a:t>meal </a:t>
            </a:r>
            <a:r>
              <a:rPr sz="2000" spc="34" dirty="0">
                <a:solidFill>
                  <a:prstClr val="black"/>
                </a:solidFill>
                <a:latin typeface="Cambria"/>
                <a:cs typeface="Cambria"/>
              </a:rPr>
              <a:t>(string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79" dirty="0">
                <a:solidFill>
                  <a:prstClr val="black"/>
                </a:solidFill>
                <a:latin typeface="Cambria"/>
                <a:cs typeface="Cambria"/>
              </a:rPr>
              <a:t>sign,</a:t>
            </a:r>
            <a:r>
              <a:rPr sz="2000" spc="-6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dilated</a:t>
            </a:r>
            <a:r>
              <a:rPr sz="2000" spc="7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stomach</a:t>
            </a:r>
            <a:r>
              <a:rPr sz="20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-8" dirty="0">
                <a:solidFill>
                  <a:prstClr val="black"/>
                </a:solidFill>
                <a:latin typeface="Cambria"/>
                <a:cs typeface="Cambria"/>
              </a:rPr>
              <a:t>with</a:t>
            </a:r>
            <a:r>
              <a:rPr sz="2000" spc="75" dirty="0">
                <a:solidFill>
                  <a:prstClr val="black"/>
                </a:solidFill>
                <a:latin typeface="Cambria"/>
                <a:cs typeface="Cambria"/>
              </a:rPr>
              <a:t> delay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 empty)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69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dirty="0">
                <a:solidFill>
                  <a:prstClr val="black"/>
                </a:solidFill>
                <a:latin typeface="Cambria"/>
                <a:cs typeface="Cambria"/>
              </a:rPr>
              <a:t>U/S</a:t>
            </a:r>
            <a:r>
              <a:rPr sz="2000" spc="6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(canal</a:t>
            </a:r>
            <a:r>
              <a:rPr sz="2000" spc="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6" dirty="0">
                <a:solidFill>
                  <a:prstClr val="black"/>
                </a:solidFill>
                <a:latin typeface="Cambria"/>
                <a:cs typeface="Cambria"/>
              </a:rPr>
              <a:t>length </a:t>
            </a:r>
            <a:r>
              <a:rPr sz="2000" spc="165" dirty="0">
                <a:solidFill>
                  <a:prstClr val="black"/>
                </a:solidFill>
                <a:latin typeface="Cambria"/>
                <a:cs typeface="Cambria"/>
              </a:rPr>
              <a:t>&gt;</a:t>
            </a:r>
            <a:r>
              <a:rPr sz="2000" spc="6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11" dirty="0">
                <a:solidFill>
                  <a:prstClr val="black"/>
                </a:solidFill>
                <a:latin typeface="Cambria"/>
                <a:cs typeface="Cambria"/>
              </a:rPr>
              <a:t>16mm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64" dirty="0">
                <a:solidFill>
                  <a:prstClr val="black"/>
                </a:solidFill>
                <a:latin typeface="Cambria"/>
                <a:cs typeface="Cambria"/>
              </a:rPr>
              <a:t>and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4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23" dirty="0">
                <a:solidFill>
                  <a:prstClr val="black"/>
                </a:solidFill>
                <a:latin typeface="Cambria"/>
                <a:cs typeface="Cambria"/>
              </a:rPr>
              <a:t>wall</a:t>
            </a:r>
            <a:r>
              <a:rPr sz="2000" spc="6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thickness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165">
                <a:solidFill>
                  <a:prstClr val="black"/>
                </a:solidFill>
                <a:latin typeface="Cambria"/>
                <a:cs typeface="Cambria"/>
              </a:rPr>
              <a:t>&gt;</a:t>
            </a:r>
            <a:r>
              <a:rPr sz="2000" spc="41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lang="en-US" sz="2000" spc="11" smtClean="0">
                <a:solidFill>
                  <a:prstClr val="black"/>
                </a:solidFill>
                <a:latin typeface="Cambria"/>
                <a:cs typeface="Cambria"/>
              </a:rPr>
              <a:t>4</a:t>
            </a:r>
            <a:r>
              <a:rPr sz="2000" spc="11" smtClean="0">
                <a:solidFill>
                  <a:prstClr val="black"/>
                </a:solidFill>
                <a:latin typeface="Cambria"/>
                <a:cs typeface="Cambria"/>
              </a:rPr>
              <a:t>mm</a:t>
            </a:r>
            <a:r>
              <a:rPr sz="2000" spc="11" dirty="0">
                <a:solidFill>
                  <a:prstClr val="black"/>
                </a:solidFill>
                <a:latin typeface="Cambria"/>
                <a:cs typeface="Cambria"/>
              </a:rPr>
              <a:t>)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lvl="1">
              <a:spcBef>
                <a:spcPts val="26"/>
              </a:spcBef>
              <a:buClr>
                <a:srgbClr val="9E3611"/>
              </a:buClr>
              <a:buFont typeface="Cambria"/>
              <a:buAutoNum type="arabicPeriod"/>
            </a:pP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146209" indent="-137160"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z="2000" spc="113" dirty="0">
                <a:solidFill>
                  <a:prstClr val="black"/>
                </a:solidFill>
                <a:latin typeface="Cambria"/>
                <a:cs typeface="Cambria"/>
              </a:rPr>
              <a:t>DDx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116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60" dirty="0">
                <a:solidFill>
                  <a:prstClr val="black"/>
                </a:solidFill>
                <a:latin typeface="Cambria"/>
                <a:cs typeface="Cambria"/>
              </a:rPr>
              <a:t>Mismanagement </a:t>
            </a:r>
            <a:r>
              <a:rPr sz="2000" spc="23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z="2000" spc="34" dirty="0">
                <a:solidFill>
                  <a:prstClr val="black"/>
                </a:solidFill>
                <a:latin typeface="Cambria"/>
                <a:cs typeface="Cambria"/>
              </a:rPr>
              <a:t> the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86" dirty="0">
                <a:solidFill>
                  <a:prstClr val="black"/>
                </a:solidFill>
                <a:latin typeface="Cambria"/>
                <a:cs typeface="Cambria"/>
              </a:rPr>
              <a:t>feeding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68" dirty="0">
                <a:solidFill>
                  <a:prstClr val="black"/>
                </a:solidFill>
                <a:latin typeface="Cambria"/>
                <a:cs typeface="Cambria"/>
              </a:rPr>
              <a:t>programmed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0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Gastric-outlet </a:t>
            </a:r>
            <a:r>
              <a:rPr sz="2000" spc="34" dirty="0">
                <a:solidFill>
                  <a:prstClr val="black"/>
                </a:solidFill>
                <a:latin typeface="Cambria"/>
                <a:cs typeface="Cambria"/>
              </a:rPr>
              <a:t>obstruction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0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105" dirty="0">
                <a:solidFill>
                  <a:prstClr val="black"/>
                </a:solidFill>
                <a:latin typeface="Cambria"/>
                <a:cs typeface="Cambria"/>
              </a:rPr>
              <a:t>GERD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4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23" dirty="0">
                <a:solidFill>
                  <a:prstClr val="black"/>
                </a:solidFill>
                <a:latin typeface="Cambria"/>
                <a:cs typeface="Cambria"/>
              </a:rPr>
              <a:t>Intracranial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condition</a:t>
            </a:r>
            <a:r>
              <a:rPr sz="2000" spc="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75" dirty="0">
                <a:solidFill>
                  <a:prstClr val="black"/>
                </a:solidFill>
                <a:latin typeface="Cambria"/>
                <a:cs typeface="Cambria"/>
              </a:rPr>
              <a:t>(Cerebral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0" dirty="0">
                <a:solidFill>
                  <a:prstClr val="black"/>
                </a:solidFill>
                <a:latin typeface="Cambria"/>
                <a:cs typeface="Cambria"/>
              </a:rPr>
              <a:t>birth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 injuries,</a:t>
            </a:r>
            <a:r>
              <a:rPr sz="2000" spc="-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Meningitis)</a:t>
            </a:r>
          </a:p>
          <a:p>
            <a:pPr marL="473393" lvl="1" indent="-259080">
              <a:spcBef>
                <a:spcPts val="270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60" dirty="0">
                <a:solidFill>
                  <a:prstClr val="black"/>
                </a:solidFill>
                <a:latin typeface="Cambria"/>
                <a:cs typeface="Cambria"/>
              </a:rPr>
              <a:t>Septicemia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26" dirty="0">
                <a:solidFill>
                  <a:prstClr val="black"/>
                </a:solidFill>
                <a:latin typeface="Cambria"/>
                <a:cs typeface="Cambria"/>
              </a:rPr>
              <a:t>(Infection)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7606" y="908713"/>
            <a:ext cx="3139003" cy="22709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606" y="3429001"/>
            <a:ext cx="3139003" cy="236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4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075926" y="5529833"/>
            <a:ext cx="342900" cy="342900"/>
            <a:chOff x="11402568" y="6230111"/>
            <a:chExt cx="457200" cy="457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02568" y="6230111"/>
              <a:ext cx="457200" cy="4572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430000" y="6257543"/>
              <a:ext cx="399415" cy="399415"/>
            </a:xfrm>
            <a:custGeom>
              <a:avLst/>
              <a:gdLst/>
              <a:ahLst/>
              <a:cxnLst/>
              <a:rect l="l" t="t" r="r" b="b"/>
              <a:pathLst>
                <a:path w="399415" h="399415">
                  <a:moveTo>
                    <a:pt x="0" y="199643"/>
                  </a:moveTo>
                  <a:lnTo>
                    <a:pt x="5274" y="153867"/>
                  </a:lnTo>
                  <a:lnTo>
                    <a:pt x="20296" y="111845"/>
                  </a:lnTo>
                  <a:lnTo>
                    <a:pt x="43867" y="74776"/>
                  </a:lnTo>
                  <a:lnTo>
                    <a:pt x="74787" y="43859"/>
                  </a:lnTo>
                  <a:lnTo>
                    <a:pt x="111856" y="20291"/>
                  </a:lnTo>
                  <a:lnTo>
                    <a:pt x="153875" y="5272"/>
                  </a:lnTo>
                  <a:lnTo>
                    <a:pt x="199644" y="0"/>
                  </a:lnTo>
                  <a:lnTo>
                    <a:pt x="245412" y="5272"/>
                  </a:lnTo>
                  <a:lnTo>
                    <a:pt x="287431" y="20291"/>
                  </a:lnTo>
                  <a:lnTo>
                    <a:pt x="324500" y="43859"/>
                  </a:lnTo>
                  <a:lnTo>
                    <a:pt x="355420" y="74776"/>
                  </a:lnTo>
                  <a:lnTo>
                    <a:pt x="378991" y="111845"/>
                  </a:lnTo>
                  <a:lnTo>
                    <a:pt x="394013" y="153867"/>
                  </a:lnTo>
                  <a:lnTo>
                    <a:pt x="399288" y="199643"/>
                  </a:lnTo>
                  <a:lnTo>
                    <a:pt x="394013" y="245420"/>
                  </a:lnTo>
                  <a:lnTo>
                    <a:pt x="378991" y="287442"/>
                  </a:lnTo>
                  <a:lnTo>
                    <a:pt x="355420" y="324511"/>
                  </a:lnTo>
                  <a:lnTo>
                    <a:pt x="324500" y="355428"/>
                  </a:lnTo>
                  <a:lnTo>
                    <a:pt x="287431" y="378996"/>
                  </a:lnTo>
                  <a:lnTo>
                    <a:pt x="245412" y="394015"/>
                  </a:lnTo>
                  <a:lnTo>
                    <a:pt x="199644" y="399287"/>
                  </a:lnTo>
                  <a:lnTo>
                    <a:pt x="153875" y="394015"/>
                  </a:lnTo>
                  <a:lnTo>
                    <a:pt x="111856" y="378996"/>
                  </a:lnTo>
                  <a:lnTo>
                    <a:pt x="74787" y="355428"/>
                  </a:lnTo>
                  <a:lnTo>
                    <a:pt x="43867" y="324511"/>
                  </a:lnTo>
                  <a:lnTo>
                    <a:pt x="20296" y="287442"/>
                  </a:lnTo>
                  <a:lnTo>
                    <a:pt x="5274" y="245420"/>
                  </a:lnTo>
                  <a:lnTo>
                    <a:pt x="0" y="19964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62149" y="1219200"/>
            <a:ext cx="6342561" cy="3107261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6209" indent="-137160">
              <a:spcBef>
                <a:spcPts val="210"/>
              </a:spcBef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z="2800" spc="26" dirty="0">
                <a:solidFill>
                  <a:prstClr val="black"/>
                </a:solidFill>
                <a:latin typeface="Cambria"/>
                <a:cs typeface="Cambria"/>
              </a:rPr>
              <a:t>Treatment:</a:t>
            </a:r>
            <a:endParaRPr sz="28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113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800" spc="38" dirty="0">
                <a:solidFill>
                  <a:prstClr val="black"/>
                </a:solidFill>
                <a:latin typeface="Cambria"/>
                <a:cs typeface="Cambria"/>
              </a:rPr>
              <a:t>Fluid</a:t>
            </a:r>
            <a:r>
              <a:rPr sz="28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800" spc="64" dirty="0">
                <a:solidFill>
                  <a:prstClr val="black"/>
                </a:solidFill>
                <a:latin typeface="Cambria"/>
                <a:cs typeface="Cambria"/>
              </a:rPr>
              <a:t>and</a:t>
            </a:r>
            <a:r>
              <a:rPr sz="2800" spc="45" dirty="0">
                <a:solidFill>
                  <a:prstClr val="black"/>
                </a:solidFill>
                <a:latin typeface="Cambria"/>
                <a:cs typeface="Cambria"/>
              </a:rPr>
              <a:t> electrolytes</a:t>
            </a:r>
            <a:r>
              <a:rPr sz="280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800" spc="41" dirty="0" smtClean="0">
                <a:solidFill>
                  <a:prstClr val="black"/>
                </a:solidFill>
                <a:latin typeface="Cambria"/>
                <a:cs typeface="Cambria"/>
              </a:rPr>
              <a:t>correction</a:t>
            </a:r>
            <a:endParaRPr lang="en-US" sz="2800" spc="41" dirty="0" smtClean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113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endParaRPr sz="28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4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800" spc="45" dirty="0">
                <a:solidFill>
                  <a:prstClr val="black"/>
                </a:solidFill>
                <a:latin typeface="Cambria"/>
                <a:cs typeface="Cambria"/>
              </a:rPr>
              <a:t>Dehydration</a:t>
            </a:r>
            <a:r>
              <a:rPr sz="2800" spc="2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800" spc="41" dirty="0">
                <a:solidFill>
                  <a:prstClr val="black"/>
                </a:solidFill>
                <a:latin typeface="Cambria"/>
                <a:cs typeface="Cambria"/>
              </a:rPr>
              <a:t>correction</a:t>
            </a:r>
            <a:endParaRPr sz="2800" dirty="0">
              <a:solidFill>
                <a:prstClr val="black"/>
              </a:solidFill>
              <a:latin typeface="Cambria"/>
              <a:cs typeface="Cambria"/>
            </a:endParaRPr>
          </a:p>
          <a:p>
            <a:pPr lvl="1">
              <a:spcBef>
                <a:spcPts val="11"/>
              </a:spcBef>
              <a:buClr>
                <a:srgbClr val="9E3611"/>
              </a:buClr>
              <a:buFont typeface="Cambria"/>
              <a:buAutoNum type="arabicPeriod"/>
            </a:pPr>
            <a:endParaRPr sz="28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800" spc="60" dirty="0">
                <a:solidFill>
                  <a:prstClr val="black"/>
                </a:solidFill>
                <a:latin typeface="Cambria"/>
                <a:cs typeface="Cambria"/>
              </a:rPr>
              <a:t>Surgery</a:t>
            </a:r>
            <a:r>
              <a:rPr sz="28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800" spc="41" dirty="0">
                <a:solidFill>
                  <a:prstClr val="black"/>
                </a:solidFill>
                <a:latin typeface="Cambria"/>
                <a:cs typeface="Cambria"/>
              </a:rPr>
              <a:t>via</a:t>
            </a:r>
            <a:r>
              <a:rPr sz="280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800" spc="30" dirty="0">
                <a:solidFill>
                  <a:prstClr val="black"/>
                </a:solidFill>
                <a:latin typeface="Cambria"/>
                <a:cs typeface="Cambria"/>
              </a:rPr>
              <a:t>Pyloromyotomy</a:t>
            </a:r>
            <a:r>
              <a:rPr sz="2800"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800" spc="15" dirty="0">
                <a:solidFill>
                  <a:prstClr val="black"/>
                </a:solidFill>
                <a:latin typeface="Cambria"/>
                <a:cs typeface="Cambria"/>
              </a:rPr>
              <a:t>(Ramstedt’s</a:t>
            </a:r>
            <a:r>
              <a:rPr sz="2800" spc="7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800" spc="34" dirty="0">
                <a:solidFill>
                  <a:prstClr val="black"/>
                </a:solidFill>
                <a:latin typeface="Cambria"/>
                <a:cs typeface="Cambria"/>
              </a:rPr>
              <a:t>operation)</a:t>
            </a:r>
            <a:endParaRPr sz="28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081" y="2532018"/>
            <a:ext cx="3412845" cy="24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1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17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APPENDICITIS</a:t>
            </a:r>
            <a:endParaRPr lang="en-US" sz="48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48046" y="1001486"/>
            <a:ext cx="10779034" cy="5320937"/>
          </a:xfrm>
        </p:spPr>
        <p:txBody>
          <a:bodyPr>
            <a:normAutofit/>
          </a:bodyPr>
          <a:lstStyle/>
          <a:p>
            <a:pPr marL="45720" indent="0" algn="l">
              <a:buNone/>
            </a:pPr>
            <a:r>
              <a:rPr lang="en-US" dirty="0"/>
              <a:t>-</a:t>
            </a:r>
            <a:r>
              <a:rPr lang="en-US" dirty="0" smtClean="0"/>
              <a:t>Acute </a:t>
            </a:r>
            <a:r>
              <a:rPr lang="en-US" dirty="0"/>
              <a:t>appendicitis is the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most common surgical </a:t>
            </a:r>
            <a:r>
              <a:rPr lang="en-US" dirty="0"/>
              <a:t>emergency in children </a:t>
            </a:r>
            <a:r>
              <a:rPr lang="en-US" dirty="0" smtClean="0"/>
              <a:t>. </a:t>
            </a:r>
            <a:endParaRPr lang="en-US" dirty="0"/>
          </a:p>
          <a:p>
            <a:pPr marL="45720" indent="0">
              <a:buNone/>
            </a:pPr>
            <a:r>
              <a:rPr lang="en-US" dirty="0" smtClean="0"/>
              <a:t>-Peak </a:t>
            </a:r>
            <a:r>
              <a:rPr lang="en-US" dirty="0"/>
              <a:t>incidence between 10-12 years</a:t>
            </a:r>
          </a:p>
          <a:p>
            <a:pPr marL="45720" indent="0" algn="l">
              <a:buNone/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ETIOLOGY 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45720" indent="0" algn="l">
              <a:buNone/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1-Obstruction</a:t>
            </a:r>
            <a:r>
              <a:rPr lang="en-US" dirty="0"/>
              <a:t> of the lumen is the dominant causal factor in acute appendicitis.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err="1" smtClean="0"/>
              <a:t>Fecaliths</a:t>
            </a:r>
            <a:r>
              <a:rPr lang="en-US" dirty="0" smtClean="0"/>
              <a:t> </a:t>
            </a:r>
            <a:r>
              <a:rPr lang="en-US" dirty="0"/>
              <a:t>are the usual cause of </a:t>
            </a:r>
            <a:r>
              <a:rPr lang="en-US" dirty="0" err="1"/>
              <a:t>appendical</a:t>
            </a:r>
            <a:r>
              <a:rPr lang="en-US" dirty="0"/>
              <a:t> obstruction</a:t>
            </a:r>
            <a:r>
              <a:rPr lang="en-US" dirty="0" smtClean="0"/>
              <a:t>.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appendicolith</a:t>
            </a:r>
            <a:r>
              <a:rPr lang="en-US" dirty="0" smtClean="0"/>
              <a:t>)</a:t>
            </a:r>
            <a:endParaRPr lang="en-US" dirty="0"/>
          </a:p>
          <a:p>
            <a:pPr marL="45720" indent="0">
              <a:buNone/>
            </a:pPr>
            <a:r>
              <a:rPr lang="en-US" dirty="0"/>
              <a:t> Less-common causes </a:t>
            </a:r>
            <a:r>
              <a:rPr lang="en-US" dirty="0" smtClean="0"/>
              <a:t>are </a:t>
            </a:r>
            <a:r>
              <a:rPr lang="en-US" dirty="0"/>
              <a:t>– Lymphoid hyperplasia (viral infection) </a:t>
            </a:r>
            <a:r>
              <a:rPr lang="en-US" dirty="0" smtClean="0"/>
              <a:t>, </a:t>
            </a:r>
            <a:r>
              <a:rPr lang="en-US" dirty="0"/>
              <a:t>tumors, </a:t>
            </a:r>
            <a:r>
              <a:rPr lang="en-US" dirty="0" smtClean="0"/>
              <a:t>fruit </a:t>
            </a:r>
            <a:r>
              <a:rPr lang="en-US" dirty="0"/>
              <a:t>seeds, and intestinal parasites.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2-Non 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obstructed </a:t>
            </a:r>
            <a:r>
              <a:rPr lang="en-US" dirty="0"/>
              <a:t>by direct spread of micro-organisms </a:t>
            </a:r>
            <a:r>
              <a:rPr lang="en-US" dirty="0" smtClean="0"/>
              <a:t>to the</a:t>
            </a:r>
            <a:r>
              <a:rPr lang="ar-JO" dirty="0" smtClean="0"/>
              <a:t> </a:t>
            </a:r>
            <a:r>
              <a:rPr lang="en-US" dirty="0"/>
              <a:t>lumen or </a:t>
            </a:r>
            <a:r>
              <a:rPr lang="en-US" dirty="0" smtClean="0"/>
              <a:t>hematogenous spread ( </a:t>
            </a:r>
            <a:r>
              <a:rPr lang="en-US" dirty="0"/>
              <a:t>pneumonia and </a:t>
            </a:r>
            <a:r>
              <a:rPr lang="en-US" dirty="0" smtClean="0"/>
              <a:t>tonsillitis)</a:t>
            </a:r>
            <a:endParaRPr lang="ar-JO" dirty="0"/>
          </a:p>
        </p:txBody>
      </p:sp>
    </p:spTree>
    <p:extLst>
      <p:ext uri="{BB962C8B-B14F-4D97-AF65-F5344CB8AC3E}">
        <p14:creationId xmlns:p14="http://schemas.microsoft.com/office/powerpoint/2010/main" val="126123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223" y="95159"/>
            <a:ext cx="10515600" cy="1325563"/>
          </a:xfrm>
        </p:spPr>
        <p:txBody>
          <a:bodyPr/>
          <a:lstStyle/>
          <a:p>
            <a:r>
              <a:rPr lang="en-US" sz="5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Pathogenesis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223" y="1245326"/>
            <a:ext cx="11031583" cy="5699759"/>
          </a:xfrm>
        </p:spPr>
        <p:txBody>
          <a:bodyPr>
            <a:normAutofit/>
          </a:bodyPr>
          <a:lstStyle/>
          <a:p>
            <a:r>
              <a:rPr lang="en-US" dirty="0" smtClean="0"/>
              <a:t>Tradition holds -&gt;that once the appendix becomes obstructed, </a:t>
            </a:r>
          </a:p>
          <a:p>
            <a:r>
              <a:rPr lang="en-US" dirty="0" smtClean="0"/>
              <a:t>bacteria trapped within the appendicular lumen begin to multiply, and the appendix becomes distended. </a:t>
            </a:r>
          </a:p>
          <a:p>
            <a:r>
              <a:rPr lang="en-US" dirty="0" smtClean="0"/>
              <a:t>The increased intraluminal pressure obstructs venous drainage, and the appendix becomes congested and ischemic.</a:t>
            </a:r>
          </a:p>
          <a:p>
            <a:r>
              <a:rPr lang="en-US" dirty="0" smtClean="0"/>
              <a:t> The combination of bacterial infection and ischemia produce inflammation, which progresses to necrosis and gangrene. </a:t>
            </a:r>
          </a:p>
          <a:p>
            <a:r>
              <a:rPr lang="en-US" dirty="0" smtClean="0"/>
              <a:t>When the appendix becomes gangrenous, it may perforate. </a:t>
            </a:r>
          </a:p>
          <a:p>
            <a:r>
              <a:rPr lang="en-US" dirty="0" smtClean="0"/>
              <a:t>The progression from obstruction to perforation usually takes place over 72 hours.</a:t>
            </a:r>
          </a:p>
        </p:txBody>
      </p:sp>
    </p:spTree>
    <p:extLst>
      <p:ext uri="{BB962C8B-B14F-4D97-AF65-F5344CB8AC3E}">
        <p14:creationId xmlns:p14="http://schemas.microsoft.com/office/powerpoint/2010/main" val="335285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14" y="1038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Clinically:</a:t>
            </a:r>
            <a:endParaRPr lang="en-US" sz="6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classic history </a:t>
            </a:r>
            <a:r>
              <a:rPr lang="en-US" dirty="0" smtClean="0"/>
              <a:t>:</a:t>
            </a:r>
          </a:p>
          <a:p>
            <a:r>
              <a:rPr lang="en-US" dirty="0" smtClean="0"/>
              <a:t>anorexia and vague periumbilical pain, followed by migration of pain to the right lower quadrant (RLQ) and onset of fever and vomiting, is observed in fewer than 60% of patients.</a:t>
            </a:r>
          </a:p>
          <a:p>
            <a:r>
              <a:rPr lang="en-US" dirty="0" smtClean="0"/>
              <a:t> ** All patients with appendicitis have abdominal pain, and many have anorexia; absence of both of these findings should place the diagnosis of appendicitis in question. </a:t>
            </a:r>
          </a:p>
          <a:p>
            <a:r>
              <a:rPr lang="en-US" dirty="0" smtClean="0"/>
              <a:t>In patients with an appendix in a pelvic location, inflammation of the appendix occasionally results in an </a:t>
            </a:r>
            <a:r>
              <a:rPr lang="en-US" dirty="0" err="1" smtClean="0"/>
              <a:t>irritative</a:t>
            </a:r>
            <a:r>
              <a:rPr lang="en-US" dirty="0" smtClean="0"/>
              <a:t> stimulation of the rectum. These patients </a:t>
            </a:r>
            <a:r>
              <a:rPr lang="en-US" dirty="0" smtClean="0">
                <a:solidFill>
                  <a:srgbClr val="00B0F0"/>
                </a:solidFill>
              </a:rPr>
              <a:t>often report diarrhea.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94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612" y="-3048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Physical Examination</a:t>
            </a:r>
            <a:endParaRPr lang="en-US" sz="36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8824"/>
            <a:ext cx="8723813" cy="3882162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physical examination findings </a:t>
            </a:r>
            <a:r>
              <a:rPr lang="en-US" sz="2000" dirty="0" smtClean="0"/>
              <a:t>in children may vary depending on age.</a:t>
            </a:r>
          </a:p>
          <a:p>
            <a:r>
              <a:rPr lang="en-US" sz="2000" dirty="0" smtClean="0"/>
              <a:t> ❖Typically, </a:t>
            </a:r>
            <a:r>
              <a:rPr lang="en-US" sz="2000" dirty="0" smtClean="0">
                <a:solidFill>
                  <a:srgbClr val="00B0F0"/>
                </a:solidFill>
              </a:rPr>
              <a:t>maximal tenderness can be found at the McBurney point(1.5-2 inches from ASIS) </a:t>
            </a:r>
            <a:r>
              <a:rPr lang="en-US" sz="2000" dirty="0" smtClean="0"/>
              <a:t>in the RLQ. Also guarding and tenderness</a:t>
            </a:r>
          </a:p>
          <a:p>
            <a:r>
              <a:rPr lang="en-US" sz="2000" dirty="0" smtClean="0"/>
              <a:t> A mass may be palpable in the RLQ if the appendix is perforated. </a:t>
            </a:r>
          </a:p>
          <a:p>
            <a:r>
              <a:rPr lang="en-US" sz="2000" dirty="0" smtClean="0">
                <a:solidFill>
                  <a:srgbClr val="00B0F0"/>
                </a:solidFill>
              </a:rPr>
              <a:t>The Rovsing sign </a:t>
            </a:r>
            <a:r>
              <a:rPr lang="en-US" sz="2000" dirty="0" smtClean="0"/>
              <a:t>(pain in the RLQ in response to left-sided palpation or percussion) strongly suggests peritoneal irritation.</a:t>
            </a:r>
          </a:p>
          <a:p>
            <a:r>
              <a:rPr lang="en-US" sz="2000" dirty="0" smtClean="0">
                <a:solidFill>
                  <a:srgbClr val="00B0F0"/>
                </a:solidFill>
              </a:rPr>
              <a:t>The psoas sign</a:t>
            </a:r>
            <a:r>
              <a:rPr lang="en-US" sz="2000" dirty="0" smtClean="0"/>
              <a:t>, place the child on the left side and hyperextend the right leg at the hip. A positive response suggests an inflammatory mass overlying the psoas muscle (</a:t>
            </a:r>
            <a:r>
              <a:rPr lang="en-US" sz="2000" dirty="0" err="1" smtClean="0"/>
              <a:t>retrocecal</a:t>
            </a:r>
            <a:r>
              <a:rPr lang="en-US" sz="2000" dirty="0" smtClean="0"/>
              <a:t> appendicitis). </a:t>
            </a:r>
          </a:p>
          <a:p>
            <a:r>
              <a:rPr lang="en-US" sz="2000" dirty="0" smtClean="0">
                <a:solidFill>
                  <a:srgbClr val="00B0F0"/>
                </a:solidFill>
              </a:rPr>
              <a:t>The obturator sign </a:t>
            </a:r>
            <a:r>
              <a:rPr lang="en-US" sz="2000" dirty="0" smtClean="0"/>
              <a:t>by internally rotating the flexed right thigh. A positive response suggests an inflammatory mass overlying the obturator space (pelvic appendicitis). </a:t>
            </a:r>
          </a:p>
          <a:p>
            <a:r>
              <a:rPr lang="en-US" sz="2000" dirty="0">
                <a:solidFill>
                  <a:srgbClr val="00B0F0"/>
                </a:solidFill>
              </a:rPr>
              <a:t>The Dunphy sign</a:t>
            </a:r>
            <a:r>
              <a:rPr lang="en-US" sz="2000" dirty="0"/>
              <a:t>: is increased RLQ pain with coughing</a:t>
            </a:r>
            <a:endParaRPr lang="en-US" sz="2000" dirty="0" smtClean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5191"/>
            <a:ext cx="4262336" cy="2378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616" y="4804953"/>
            <a:ext cx="3964315" cy="195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931" y="4305934"/>
            <a:ext cx="4307749" cy="237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72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972" y="406128"/>
            <a:ext cx="8471262" cy="4351338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</a:rPr>
              <a:t>DX</a:t>
            </a:r>
            <a:r>
              <a:rPr lang="en-US" sz="2000" dirty="0" smtClean="0"/>
              <a:t> :</a:t>
            </a:r>
          </a:p>
          <a:p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C000"/>
                </a:solidFill>
              </a:rPr>
              <a:t>Laboratory findings :</a:t>
            </a:r>
            <a:r>
              <a:rPr lang="en-US" sz="2000" dirty="0" smtClean="0"/>
              <a:t>neutrophil leukocytosis , urinalysis.</a:t>
            </a:r>
          </a:p>
          <a:p>
            <a:r>
              <a:rPr lang="en-US" sz="2000" dirty="0" smtClean="0">
                <a:solidFill>
                  <a:srgbClr val="FFC000"/>
                </a:solidFill>
              </a:rPr>
              <a:t>Abdominal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C000"/>
                </a:solidFill>
              </a:rPr>
              <a:t>X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C000"/>
                </a:solidFill>
              </a:rPr>
              <a:t>RAY:</a:t>
            </a:r>
            <a:r>
              <a:rPr lang="en-US" sz="2000" dirty="0" smtClean="0"/>
              <a:t> may show abnormal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bowel dilatation</a:t>
            </a:r>
            <a:r>
              <a:rPr lang="en-US" sz="2000" dirty="0" smtClean="0"/>
              <a:t>,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fecalith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calcification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C000"/>
                </a:solidFill>
              </a:rPr>
              <a:t>US </a:t>
            </a:r>
            <a:r>
              <a:rPr lang="en-US" sz="2000" dirty="0" smtClean="0"/>
              <a:t>- A positive finding is a </a:t>
            </a:r>
            <a:r>
              <a:rPr lang="en-US" sz="2000" u="sng" dirty="0" smtClean="0">
                <a:solidFill>
                  <a:srgbClr val="FFC000"/>
                </a:solidFill>
              </a:rPr>
              <a:t>non-compressible</a:t>
            </a:r>
            <a:r>
              <a:rPr lang="en-US" sz="2000" u="sng" dirty="0" smtClean="0"/>
              <a:t> </a:t>
            </a:r>
            <a:r>
              <a:rPr lang="en-US" sz="2000" u="sng" dirty="0" smtClean="0">
                <a:solidFill>
                  <a:srgbClr val="FFC000"/>
                </a:solidFill>
              </a:rPr>
              <a:t>tubular structure 6 mm or wider</a:t>
            </a:r>
            <a:r>
              <a:rPr lang="en-US" sz="2000" u="sng" dirty="0" smtClean="0"/>
              <a:t> </a:t>
            </a:r>
            <a:r>
              <a:rPr lang="en-US" sz="2000" dirty="0" smtClean="0"/>
              <a:t>in the RLQ , Additional supportive findings include an free peritoneal fluid, mesenteric thickening</a:t>
            </a:r>
            <a:r>
              <a:rPr lang="en-US" sz="2000" dirty="0" smtClean="0"/>
              <a:t>, </a:t>
            </a:r>
            <a:r>
              <a:rPr lang="en-US" sz="2000" dirty="0" err="1" smtClean="0"/>
              <a:t>appedicular</a:t>
            </a:r>
            <a:r>
              <a:rPr lang="en-US" sz="2000" dirty="0" smtClean="0"/>
              <a:t> </a:t>
            </a:r>
            <a:r>
              <a:rPr lang="en-US" sz="2000" dirty="0" smtClean="0"/>
              <a:t>mass or abscess, appendicular </a:t>
            </a:r>
            <a:r>
              <a:rPr lang="en-US" sz="2000" dirty="0" err="1" smtClean="0"/>
              <a:t>fecolith</a:t>
            </a:r>
            <a:endParaRPr lang="en-US" sz="2000" dirty="0" smtClean="0"/>
          </a:p>
          <a:p>
            <a:endParaRPr lang="en-US" sz="20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03" y="3252358"/>
            <a:ext cx="5674496" cy="34812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299" y="3654201"/>
            <a:ext cx="4756195" cy="291993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936" y="815431"/>
            <a:ext cx="2927688" cy="185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679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892" y="0"/>
            <a:ext cx="10509069" cy="92809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Management</a:t>
            </a:r>
            <a:endParaRPr lang="en-US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4403" y="711518"/>
            <a:ext cx="10515600" cy="316438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definitive treatment for appendicitis is appendectomy(open or </a:t>
            </a:r>
            <a:r>
              <a:rPr lang="en-US" dirty="0" err="1" smtClean="0"/>
              <a:t>laproscopy</a:t>
            </a:r>
            <a:r>
              <a:rPr lang="en-US" dirty="0" smtClean="0"/>
              <a:t>) .</a:t>
            </a:r>
          </a:p>
          <a:p>
            <a:r>
              <a:rPr lang="en-US" dirty="0" smtClean="0"/>
              <a:t>Ensure adequate hydration for patients who present with suspected appendicitis.</a:t>
            </a:r>
          </a:p>
          <a:p>
            <a:r>
              <a:rPr lang="en-US" dirty="0" smtClean="0"/>
              <a:t>Iv antibiotics should be started once the diagnosis is confirmed. Antibiotic therapy should be directed against gram-negative and anaerobic organisms such as E-coli and </a:t>
            </a:r>
            <a:r>
              <a:rPr lang="en-US" dirty="0" err="1" smtClean="0"/>
              <a:t>Bacteroides</a:t>
            </a:r>
            <a:r>
              <a:rPr lang="en-US" dirty="0" smtClean="0"/>
              <a:t> species. </a:t>
            </a:r>
          </a:p>
          <a:p>
            <a:r>
              <a:rPr lang="en-US" dirty="0" smtClean="0"/>
              <a:t>Perforation or abscess , the approach is conservative (</a:t>
            </a:r>
            <a:r>
              <a:rPr lang="en-US" dirty="0" err="1" smtClean="0"/>
              <a:t>nonoperative</a:t>
            </a:r>
            <a:r>
              <a:rPr lang="en-US" dirty="0" smtClean="0"/>
              <a:t>) management, with percutaneous drainage if possible and surgery after 8-12 weeks (</a:t>
            </a:r>
            <a:r>
              <a:rPr lang="en-US" dirty="0" err="1" smtClean="0"/>
              <a:t>ie</a:t>
            </a:r>
            <a:r>
              <a:rPr lang="en-US" dirty="0" smtClean="0"/>
              <a:t>, interval appendectomy).</a:t>
            </a:r>
          </a:p>
          <a:p>
            <a:r>
              <a:rPr lang="en-US" dirty="0" smtClean="0"/>
              <a:t> ✓ Antibiotic therapy for ruptured appendicitis is continued for a minimum of 7-10 days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426" y="3823063"/>
            <a:ext cx="6674361" cy="303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25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</TotalTime>
  <Words>1883</Words>
  <Application>Microsoft Office PowerPoint</Application>
  <PresentationFormat>Widescreen</PresentationFormat>
  <Paragraphs>230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</vt:lpstr>
      <vt:lpstr>Calibri</vt:lpstr>
      <vt:lpstr>Calibri Light</vt:lpstr>
      <vt:lpstr>Cambria</vt:lpstr>
      <vt:lpstr>Gill Sans MT</vt:lpstr>
      <vt:lpstr>Majalla UI</vt:lpstr>
      <vt:lpstr>Times New Roman</vt:lpstr>
      <vt:lpstr>Wingdings</vt:lpstr>
      <vt:lpstr>Office Theme</vt:lpstr>
      <vt:lpstr>Parcel</vt:lpstr>
      <vt:lpstr>2_Office Theme</vt:lpstr>
      <vt:lpstr>3_Office Theme</vt:lpstr>
      <vt:lpstr>1_Office Theme</vt:lpstr>
      <vt:lpstr>4_Office Theme</vt:lpstr>
      <vt:lpstr>Abdominal  emergency in Children </vt:lpstr>
      <vt:lpstr>Abdominal  Pain  in Children </vt:lpstr>
      <vt:lpstr>Some causes of abdominal pain in children  </vt:lpstr>
      <vt:lpstr>APPENDICITIS</vt:lpstr>
      <vt:lpstr>Pathogenesis:</vt:lpstr>
      <vt:lpstr>Clinically:</vt:lpstr>
      <vt:lpstr>Physical Examination</vt:lpstr>
      <vt:lpstr>PowerPoint Presentation</vt:lpstr>
      <vt:lpstr>Management</vt:lpstr>
      <vt:lpstr>ACUTE MESENTERIC ADENITIS :</vt:lpstr>
      <vt:lpstr>Obstructive causes of abdominal pain in children</vt:lpstr>
      <vt:lpstr>Obstructed Inguinal Hernia</vt:lpstr>
      <vt:lpstr>Strangulated Inguinal Hernia </vt:lpstr>
      <vt:lpstr>Incarcerated &amp; strangulated Inguinal Hernia</vt:lpstr>
      <vt:lpstr>PowerPoint Presentation</vt:lpstr>
      <vt:lpstr>PowerPoint Presentation</vt:lpstr>
      <vt:lpstr>PowerPoint Presentation</vt:lpstr>
      <vt:lpstr>diagnosis</vt:lpstr>
      <vt:lpstr>diagnosis</vt:lpstr>
      <vt:lpstr>diagnosis</vt:lpstr>
      <vt:lpstr>PowerPoint Presentation</vt:lpstr>
      <vt:lpstr>PowerPoint Presentation</vt:lpstr>
      <vt:lpstr>70% of intussusception can be reduced non-operatively. </vt:lpstr>
      <vt:lpstr>PowerPoint Presentation</vt:lpstr>
      <vt:lpstr>PowerPoint Presentation</vt:lpstr>
      <vt:lpstr>presentation</vt:lpstr>
      <vt:lpstr>Labs:cbc,electrolyte</vt:lpstr>
      <vt:lpstr>Management: 1-wedge resection (diverticulectomy)+transverse closure of the ilium to maintain lumen patency 2-small bowel resection + end to end anastomosis  Asymptomatic meckles : incidental finding less than 8 months old or thick based  or  it has a heterotopic tissue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36</cp:revision>
  <dcterms:created xsi:type="dcterms:W3CDTF">2023-10-27T14:55:13Z</dcterms:created>
  <dcterms:modified xsi:type="dcterms:W3CDTF">2023-10-28T21:49:58Z</dcterms:modified>
</cp:coreProperties>
</file>