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 /><Relationship Id="rId2" Type="http://schemas.openxmlformats.org/package/2006/relationships/metadata/thumbnail" Target="docProps/thumbnail.jpeg" /><Relationship Id="rId1" Type="http://schemas.openxmlformats.org/officeDocument/2006/relationships/officeDocument" Target="ppt/presentation.xml" /><Relationship Id="rId5" Type="http://schemas.openxmlformats.org/officeDocument/2006/relationships/custom-properties" Target="docProps/custom.xml" /><Relationship Id="rId4" Type="http://schemas.openxmlformats.org/officeDocument/2006/relationships/extended-properties" Target="docProps/app.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4"/>
  </p:sldMasterIdLst>
  <p:sldIdLst>
    <p:sldId id="256" r:id="rId5"/>
    <p:sldId id="267" r:id="rId6"/>
    <p:sldId id="257" r:id="rId7"/>
    <p:sldId id="258" r:id="rId8"/>
    <p:sldId id="259" r:id="rId9"/>
    <p:sldId id="260" r:id="rId10"/>
    <p:sldId id="261" r:id="rId11"/>
    <p:sldId id="262" r:id="rId12"/>
    <p:sldId id="263" r:id="rId13"/>
    <p:sldId id="264" r:id="rId14"/>
    <p:sldId id="266" r:id="rId1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8" d="100"/>
          <a:sy n="68" d="100"/>
        </p:scale>
        <p:origin x="792"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 /><Relationship Id="rId13" Type="http://schemas.openxmlformats.org/officeDocument/2006/relationships/slide" Target="slides/slide9.xml" /><Relationship Id="rId18" Type="http://schemas.openxmlformats.org/officeDocument/2006/relationships/theme" Target="theme/theme1.xml" /><Relationship Id="rId3" Type="http://schemas.openxmlformats.org/officeDocument/2006/relationships/customXml" Target="../customXml/item3.xml" /><Relationship Id="rId7" Type="http://schemas.openxmlformats.org/officeDocument/2006/relationships/slide" Target="slides/slide3.xml" /><Relationship Id="rId12" Type="http://schemas.openxmlformats.org/officeDocument/2006/relationships/slide" Target="slides/slide8.xml" /><Relationship Id="rId17" Type="http://schemas.openxmlformats.org/officeDocument/2006/relationships/viewProps" Target="viewProps.xml" /><Relationship Id="rId2" Type="http://schemas.openxmlformats.org/officeDocument/2006/relationships/customXml" Target="../customXml/item2.xml" /><Relationship Id="rId16" Type="http://schemas.openxmlformats.org/officeDocument/2006/relationships/presProps" Target="presProps.xml" /><Relationship Id="rId1" Type="http://schemas.openxmlformats.org/officeDocument/2006/relationships/customXml" Target="../customXml/item1.xml" /><Relationship Id="rId6" Type="http://schemas.openxmlformats.org/officeDocument/2006/relationships/slide" Target="slides/slide2.xml" /><Relationship Id="rId11" Type="http://schemas.openxmlformats.org/officeDocument/2006/relationships/slide" Target="slides/slide7.xml" /><Relationship Id="rId5" Type="http://schemas.openxmlformats.org/officeDocument/2006/relationships/slide" Target="slides/slide1.xml" /><Relationship Id="rId15" Type="http://schemas.openxmlformats.org/officeDocument/2006/relationships/slide" Target="slides/slide11.xml" /><Relationship Id="rId10" Type="http://schemas.openxmlformats.org/officeDocument/2006/relationships/slide" Target="slides/slide6.xml" /><Relationship Id="rId19" Type="http://schemas.openxmlformats.org/officeDocument/2006/relationships/tableStyles" Target="tableStyles.xml" /><Relationship Id="rId4" Type="http://schemas.openxmlformats.org/officeDocument/2006/relationships/slideMaster" Target="slideMasters/slideMaster1.xml" /><Relationship Id="rId9" Type="http://schemas.openxmlformats.org/officeDocument/2006/relationships/slide" Target="slides/slide5.xml" /><Relationship Id="rId14" Type="http://schemas.openxmlformats.org/officeDocument/2006/relationships/slide" Target="slides/slide10.xml" /></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EF6F8AA9-89A7-44BB-886F-D243809CDA20}" type="datetimeFigureOut">
              <a:rPr lang="en-US" smtClean="0"/>
              <a:t>10/17/2020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D1F14F3-9A37-4441-839A-5A12DFDEE42B}" type="slidenum">
              <a:rPr lang="en-US" smtClean="0"/>
              <a:t>‹#›</a:t>
            </a:fld>
            <a:endParaRPr lang="en-US"/>
          </a:p>
        </p:txBody>
      </p:sp>
    </p:spTree>
    <p:extLst>
      <p:ext uri="{BB962C8B-B14F-4D97-AF65-F5344CB8AC3E}">
        <p14:creationId xmlns:p14="http://schemas.microsoft.com/office/powerpoint/2010/main" val="40002811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F6F8AA9-89A7-44BB-886F-D243809CDA20}" type="datetimeFigureOut">
              <a:rPr lang="en-US" smtClean="0"/>
              <a:t>10/17/2020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D1F14F3-9A37-4441-839A-5A12DFDEE42B}" type="slidenum">
              <a:rPr lang="en-US" smtClean="0"/>
              <a:t>‹#›</a:t>
            </a:fld>
            <a:endParaRPr lang="en-US"/>
          </a:p>
        </p:txBody>
      </p:sp>
    </p:spTree>
    <p:extLst>
      <p:ext uri="{BB962C8B-B14F-4D97-AF65-F5344CB8AC3E}">
        <p14:creationId xmlns:p14="http://schemas.microsoft.com/office/powerpoint/2010/main" val="245250061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F6F8AA9-89A7-44BB-886F-D243809CDA20}" type="datetimeFigureOut">
              <a:rPr lang="en-US" smtClean="0"/>
              <a:t>10/17/2020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D1F14F3-9A37-4441-839A-5A12DFDEE42B}" type="slidenum">
              <a:rPr lang="en-US" smtClean="0"/>
              <a:t>‹#›</a:t>
            </a:fld>
            <a:endParaRPr lang="en-US"/>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106058290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F6F8AA9-89A7-44BB-886F-D243809CDA20}" type="datetimeFigureOut">
              <a:rPr lang="en-US" smtClean="0"/>
              <a:t>10/17/2020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D1F14F3-9A37-4441-839A-5A12DFDEE42B}" type="slidenum">
              <a:rPr lang="en-US" smtClean="0"/>
              <a:t>‹#›</a:t>
            </a:fld>
            <a:endParaRPr lang="en-US"/>
          </a:p>
        </p:txBody>
      </p:sp>
    </p:spTree>
    <p:extLst>
      <p:ext uri="{BB962C8B-B14F-4D97-AF65-F5344CB8AC3E}">
        <p14:creationId xmlns:p14="http://schemas.microsoft.com/office/powerpoint/2010/main" val="124290052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F6F8AA9-89A7-44BB-886F-D243809CDA20}" type="datetimeFigureOut">
              <a:rPr lang="en-US" smtClean="0"/>
              <a:t>10/17/2020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D1F14F3-9A37-4441-839A-5A12DFDEE42B}"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36499516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F6F8AA9-89A7-44BB-886F-D243809CDA20}" type="datetimeFigureOut">
              <a:rPr lang="en-US" smtClean="0"/>
              <a:t>10/17/2020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D1F14F3-9A37-4441-839A-5A12DFDEE42B}" type="slidenum">
              <a:rPr lang="en-US" smtClean="0"/>
              <a:t>‹#›</a:t>
            </a:fld>
            <a:endParaRPr lang="en-US"/>
          </a:p>
        </p:txBody>
      </p:sp>
    </p:spTree>
    <p:extLst>
      <p:ext uri="{BB962C8B-B14F-4D97-AF65-F5344CB8AC3E}">
        <p14:creationId xmlns:p14="http://schemas.microsoft.com/office/powerpoint/2010/main" val="348373830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F6F8AA9-89A7-44BB-886F-D243809CDA20}" type="datetimeFigureOut">
              <a:rPr lang="en-US" smtClean="0"/>
              <a:t>10/17/2020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D1F14F3-9A37-4441-839A-5A12DFDEE42B}" type="slidenum">
              <a:rPr lang="en-US" smtClean="0"/>
              <a:t>‹#›</a:t>
            </a:fld>
            <a:endParaRPr lang="en-US"/>
          </a:p>
        </p:txBody>
      </p:sp>
    </p:spTree>
    <p:extLst>
      <p:ext uri="{BB962C8B-B14F-4D97-AF65-F5344CB8AC3E}">
        <p14:creationId xmlns:p14="http://schemas.microsoft.com/office/powerpoint/2010/main" val="206307480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F6F8AA9-89A7-44BB-886F-D243809CDA20}" type="datetimeFigureOut">
              <a:rPr lang="en-US" smtClean="0"/>
              <a:t>10/17/2020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D1F14F3-9A37-4441-839A-5A12DFDEE42B}" type="slidenum">
              <a:rPr lang="en-US" smtClean="0"/>
              <a:t>‹#›</a:t>
            </a:fld>
            <a:endParaRPr lang="en-US"/>
          </a:p>
        </p:txBody>
      </p:sp>
    </p:spTree>
    <p:extLst>
      <p:ext uri="{BB962C8B-B14F-4D97-AF65-F5344CB8AC3E}">
        <p14:creationId xmlns:p14="http://schemas.microsoft.com/office/powerpoint/2010/main" val="12774426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F6F8AA9-89A7-44BB-886F-D243809CDA20}" type="datetimeFigureOut">
              <a:rPr lang="en-US" smtClean="0"/>
              <a:t>10/17/2020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D1F14F3-9A37-4441-839A-5A12DFDEE42B}" type="slidenum">
              <a:rPr lang="en-US" smtClean="0"/>
              <a:t>‹#›</a:t>
            </a:fld>
            <a:endParaRPr lang="en-US"/>
          </a:p>
        </p:txBody>
      </p:sp>
    </p:spTree>
    <p:extLst>
      <p:ext uri="{BB962C8B-B14F-4D97-AF65-F5344CB8AC3E}">
        <p14:creationId xmlns:p14="http://schemas.microsoft.com/office/powerpoint/2010/main" val="38979538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F6F8AA9-89A7-44BB-886F-D243809CDA20}" type="datetimeFigureOut">
              <a:rPr lang="en-US" smtClean="0"/>
              <a:t>10/17/2020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D1F14F3-9A37-4441-839A-5A12DFDEE42B}" type="slidenum">
              <a:rPr lang="en-US" smtClean="0"/>
              <a:t>‹#›</a:t>
            </a:fld>
            <a:endParaRPr lang="en-US"/>
          </a:p>
        </p:txBody>
      </p:sp>
    </p:spTree>
    <p:extLst>
      <p:ext uri="{BB962C8B-B14F-4D97-AF65-F5344CB8AC3E}">
        <p14:creationId xmlns:p14="http://schemas.microsoft.com/office/powerpoint/2010/main" val="327903769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EF6F8AA9-89A7-44BB-886F-D243809CDA20}" type="datetimeFigureOut">
              <a:rPr lang="en-US" smtClean="0"/>
              <a:t>10/17/2020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D1F14F3-9A37-4441-839A-5A12DFDEE42B}" type="slidenum">
              <a:rPr lang="en-US" smtClean="0"/>
              <a:t>‹#›</a:t>
            </a:fld>
            <a:endParaRPr lang="en-US"/>
          </a:p>
        </p:txBody>
      </p:sp>
    </p:spTree>
    <p:extLst>
      <p:ext uri="{BB962C8B-B14F-4D97-AF65-F5344CB8AC3E}">
        <p14:creationId xmlns:p14="http://schemas.microsoft.com/office/powerpoint/2010/main" val="332595572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EF6F8AA9-89A7-44BB-886F-D243809CDA20}" type="datetimeFigureOut">
              <a:rPr lang="en-US" smtClean="0"/>
              <a:t>10/17/2020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D1F14F3-9A37-4441-839A-5A12DFDEE42B}" type="slidenum">
              <a:rPr lang="en-US" smtClean="0"/>
              <a:t>‹#›</a:t>
            </a:fld>
            <a:endParaRPr lang="en-US"/>
          </a:p>
        </p:txBody>
      </p:sp>
    </p:spTree>
    <p:extLst>
      <p:ext uri="{BB962C8B-B14F-4D97-AF65-F5344CB8AC3E}">
        <p14:creationId xmlns:p14="http://schemas.microsoft.com/office/powerpoint/2010/main" val="358223637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EF6F8AA9-89A7-44BB-886F-D243809CDA20}" type="datetimeFigureOut">
              <a:rPr lang="en-US" smtClean="0"/>
              <a:t>10/17/2020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D1F14F3-9A37-4441-839A-5A12DFDEE42B}" type="slidenum">
              <a:rPr lang="en-US" smtClean="0"/>
              <a:t>‹#›</a:t>
            </a:fld>
            <a:endParaRPr lang="en-US"/>
          </a:p>
        </p:txBody>
      </p:sp>
    </p:spTree>
    <p:extLst>
      <p:ext uri="{BB962C8B-B14F-4D97-AF65-F5344CB8AC3E}">
        <p14:creationId xmlns:p14="http://schemas.microsoft.com/office/powerpoint/2010/main" val="110527856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F6F8AA9-89A7-44BB-886F-D243809CDA20}" type="datetimeFigureOut">
              <a:rPr lang="en-US" smtClean="0"/>
              <a:t>10/17/2020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D1F14F3-9A37-4441-839A-5A12DFDEE42B}" type="slidenum">
              <a:rPr lang="en-US" smtClean="0"/>
              <a:t>‹#›</a:t>
            </a:fld>
            <a:endParaRPr lang="en-US"/>
          </a:p>
        </p:txBody>
      </p:sp>
    </p:spTree>
    <p:extLst>
      <p:ext uri="{BB962C8B-B14F-4D97-AF65-F5344CB8AC3E}">
        <p14:creationId xmlns:p14="http://schemas.microsoft.com/office/powerpoint/2010/main" val="4382964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EF6F8AA9-89A7-44BB-886F-D243809CDA20}" type="datetimeFigureOut">
              <a:rPr lang="en-US" smtClean="0"/>
              <a:t>10/17/2020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D1F14F3-9A37-4441-839A-5A12DFDEE42B}" type="slidenum">
              <a:rPr lang="en-US" smtClean="0"/>
              <a:t>‹#›</a:t>
            </a:fld>
            <a:endParaRPr lang="en-US"/>
          </a:p>
        </p:txBody>
      </p:sp>
    </p:spTree>
    <p:extLst>
      <p:ext uri="{BB962C8B-B14F-4D97-AF65-F5344CB8AC3E}">
        <p14:creationId xmlns:p14="http://schemas.microsoft.com/office/powerpoint/2010/main" val="392346672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F6F8AA9-89A7-44BB-886F-D243809CDA20}" type="datetimeFigureOut">
              <a:rPr lang="en-US" smtClean="0"/>
              <a:t>10/17/2020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D1F14F3-9A37-4441-839A-5A12DFDEE42B}" type="slidenum">
              <a:rPr lang="en-US" smtClean="0"/>
              <a:t>‹#›</a:t>
            </a:fld>
            <a:endParaRPr lang="en-US"/>
          </a:p>
        </p:txBody>
      </p:sp>
    </p:spTree>
    <p:extLst>
      <p:ext uri="{BB962C8B-B14F-4D97-AF65-F5344CB8AC3E}">
        <p14:creationId xmlns:p14="http://schemas.microsoft.com/office/powerpoint/2010/main" val="34928863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 /><Relationship Id="rId13" Type="http://schemas.openxmlformats.org/officeDocument/2006/relationships/slideLayout" Target="../slideLayouts/slideLayout13.xml" /><Relationship Id="rId3" Type="http://schemas.openxmlformats.org/officeDocument/2006/relationships/slideLayout" Target="../slideLayouts/slideLayout3.xml" /><Relationship Id="rId7" Type="http://schemas.openxmlformats.org/officeDocument/2006/relationships/slideLayout" Target="../slideLayouts/slideLayout7.xml" /><Relationship Id="rId12" Type="http://schemas.openxmlformats.org/officeDocument/2006/relationships/slideLayout" Target="../slideLayouts/slideLayout12.xml" /><Relationship Id="rId17" Type="http://schemas.openxmlformats.org/officeDocument/2006/relationships/theme" Target="../theme/theme1.xml" /><Relationship Id="rId2" Type="http://schemas.openxmlformats.org/officeDocument/2006/relationships/slideLayout" Target="../slideLayouts/slideLayout2.xml" /><Relationship Id="rId16" Type="http://schemas.openxmlformats.org/officeDocument/2006/relationships/slideLayout" Target="../slideLayouts/slideLayout16.xml" /><Relationship Id="rId1" Type="http://schemas.openxmlformats.org/officeDocument/2006/relationships/slideLayout" Target="../slideLayouts/slideLayout1.xml" /><Relationship Id="rId6" Type="http://schemas.openxmlformats.org/officeDocument/2006/relationships/slideLayout" Target="../slideLayouts/slideLayout6.xml" /><Relationship Id="rId11" Type="http://schemas.openxmlformats.org/officeDocument/2006/relationships/slideLayout" Target="../slideLayouts/slideLayout11.xml" /><Relationship Id="rId5" Type="http://schemas.openxmlformats.org/officeDocument/2006/relationships/slideLayout" Target="../slideLayouts/slideLayout5.xml" /><Relationship Id="rId15" Type="http://schemas.openxmlformats.org/officeDocument/2006/relationships/slideLayout" Target="../slideLayouts/slideLayout15.xml" /><Relationship Id="rId10" Type="http://schemas.openxmlformats.org/officeDocument/2006/relationships/slideLayout" Target="../slideLayouts/slideLayout10.xml" /><Relationship Id="rId4" Type="http://schemas.openxmlformats.org/officeDocument/2006/relationships/slideLayout" Target="../slideLayouts/slideLayout4.xml" /><Relationship Id="rId9" Type="http://schemas.openxmlformats.org/officeDocument/2006/relationships/slideLayout" Target="../slideLayouts/slideLayout9.xml" /><Relationship Id="rId14" Type="http://schemas.openxmlformats.org/officeDocument/2006/relationships/slideLayout" Target="../slideLayouts/slideLayout14.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EF6F8AA9-89A7-44BB-886F-D243809CDA20}" type="datetimeFigureOut">
              <a:rPr lang="en-US" smtClean="0"/>
              <a:t>10/17/2020</a:t>
            </a:fld>
            <a:endParaRPr 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CD1F14F3-9A37-4441-839A-5A12DFDEE42B}" type="slidenum">
              <a:rPr lang="en-US" smtClean="0"/>
              <a:t>‹#›</a:t>
            </a:fld>
            <a:endParaRPr lang="en-US"/>
          </a:p>
        </p:txBody>
      </p:sp>
    </p:spTree>
    <p:extLst>
      <p:ext uri="{BB962C8B-B14F-4D97-AF65-F5344CB8AC3E}">
        <p14:creationId xmlns:p14="http://schemas.microsoft.com/office/powerpoint/2010/main" val="1305371201"/>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 id="2147483696" r:id="rId12"/>
    <p:sldLayoutId id="2147483697" r:id="rId13"/>
    <p:sldLayoutId id="2147483698" r:id="rId14"/>
    <p:sldLayoutId id="2147483699" r:id="rId15"/>
    <p:sldLayoutId id="2147483700"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Relationship Id="rId2" Type="http://schemas.openxmlformats.org/officeDocument/2006/relationships/image" Target="../media/image8.png" /><Relationship Id="rId1" Type="http://schemas.openxmlformats.org/officeDocument/2006/relationships/slideLayout" Target="../slideLayouts/slideLayout2.xml" /></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3.xml.rels><?xml version="1.0" encoding="UTF-8" standalone="yes"?>
<Relationships xmlns="http://schemas.openxmlformats.org/package/2006/relationships"><Relationship Id="rId2" Type="http://schemas.openxmlformats.org/officeDocument/2006/relationships/image" Target="../media/image1.png" /><Relationship Id="rId1" Type="http://schemas.openxmlformats.org/officeDocument/2006/relationships/slideLayout" Target="../slideLayouts/slideLayout2.xml" /></Relationships>
</file>

<file path=ppt/slides/_rels/slide4.xml.rels><?xml version="1.0" encoding="UTF-8" standalone="yes"?>
<Relationships xmlns="http://schemas.openxmlformats.org/package/2006/relationships"><Relationship Id="rId2" Type="http://schemas.openxmlformats.org/officeDocument/2006/relationships/image" Target="../media/image2.png" /><Relationship Id="rId1" Type="http://schemas.openxmlformats.org/officeDocument/2006/relationships/slideLayout" Target="../slideLayouts/slideLayout2.xml" /></Relationships>
</file>

<file path=ppt/slides/_rels/slide5.xml.rels><?xml version="1.0" encoding="UTF-8" standalone="yes"?>
<Relationships xmlns="http://schemas.openxmlformats.org/package/2006/relationships"><Relationship Id="rId2" Type="http://schemas.openxmlformats.org/officeDocument/2006/relationships/image" Target="../media/image3.png" /><Relationship Id="rId1" Type="http://schemas.openxmlformats.org/officeDocument/2006/relationships/slideLayout" Target="../slideLayouts/slideLayout2.xml" /></Relationships>
</file>

<file path=ppt/slides/_rels/slide6.xml.rels><?xml version="1.0" encoding="UTF-8" standalone="yes"?>
<Relationships xmlns="http://schemas.openxmlformats.org/package/2006/relationships"><Relationship Id="rId2" Type="http://schemas.openxmlformats.org/officeDocument/2006/relationships/image" Target="../media/image4.png" /><Relationship Id="rId1" Type="http://schemas.openxmlformats.org/officeDocument/2006/relationships/slideLayout" Target="../slideLayouts/slideLayout2.xml" /></Relationships>
</file>

<file path=ppt/slides/_rels/slide7.xml.rels><?xml version="1.0" encoding="UTF-8" standalone="yes"?>
<Relationships xmlns="http://schemas.openxmlformats.org/package/2006/relationships"><Relationship Id="rId2" Type="http://schemas.openxmlformats.org/officeDocument/2006/relationships/image" Target="../media/image5.png" /><Relationship Id="rId1" Type="http://schemas.openxmlformats.org/officeDocument/2006/relationships/slideLayout" Target="../slideLayouts/slideLayout2.xml" /></Relationships>
</file>

<file path=ppt/slides/_rels/slide8.xml.rels><?xml version="1.0" encoding="UTF-8" standalone="yes"?>
<Relationships xmlns="http://schemas.openxmlformats.org/package/2006/relationships"><Relationship Id="rId2" Type="http://schemas.openxmlformats.org/officeDocument/2006/relationships/image" Target="../media/image6.png" /><Relationship Id="rId1" Type="http://schemas.openxmlformats.org/officeDocument/2006/relationships/slideLayout" Target="../slideLayouts/slideLayout2.xml" /></Relationships>
</file>

<file path=ppt/slides/_rels/slide9.xml.rels><?xml version="1.0" encoding="UTF-8" standalone="yes"?>
<Relationships xmlns="http://schemas.openxmlformats.org/package/2006/relationships"><Relationship Id="rId2" Type="http://schemas.openxmlformats.org/officeDocument/2006/relationships/image" Target="../media/image7.png" /><Relationship Id="rId1" Type="http://schemas.openxmlformats.org/officeDocument/2006/relationships/slideLayout" Target="../slideLayouts/slideLayout2.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47065F-153F-4914-88B0-16D0C3195B69}"/>
              </a:ext>
            </a:extLst>
          </p:cNvPr>
          <p:cNvSpPr>
            <a:spLocks noGrp="1"/>
          </p:cNvSpPr>
          <p:nvPr>
            <p:ph type="ctrTitle"/>
          </p:nvPr>
        </p:nvSpPr>
        <p:spPr/>
        <p:txBody>
          <a:bodyPr/>
          <a:lstStyle/>
          <a:p>
            <a:r>
              <a:rPr lang="en-US" dirty="0"/>
              <a:t>Oxygen hemoglobin dissociation curve </a:t>
            </a:r>
          </a:p>
        </p:txBody>
      </p:sp>
      <p:sp>
        <p:nvSpPr>
          <p:cNvPr id="3" name="Subtitle 2">
            <a:extLst>
              <a:ext uri="{FF2B5EF4-FFF2-40B4-BE49-F238E27FC236}">
                <a16:creationId xmlns:a16="http://schemas.microsoft.com/office/drawing/2014/main" id="{87D1E64C-AE74-4125-BFA5-D756629064DF}"/>
              </a:ext>
            </a:extLst>
          </p:cNvPr>
          <p:cNvSpPr>
            <a:spLocks noGrp="1"/>
          </p:cNvSpPr>
          <p:nvPr>
            <p:ph type="subTitle" idx="1"/>
          </p:nvPr>
        </p:nvSpPr>
        <p:spPr>
          <a:xfrm>
            <a:off x="2212532" y="4050836"/>
            <a:ext cx="7766936" cy="1096899"/>
          </a:xfrm>
        </p:spPr>
        <p:txBody>
          <a:bodyPr>
            <a:normAutofit/>
          </a:bodyPr>
          <a:lstStyle/>
          <a:p>
            <a:r>
              <a:rPr lang="en-US" sz="4000" dirty="0"/>
              <a:t>Dr. Arwa </a:t>
            </a:r>
            <a:r>
              <a:rPr lang="en-US" sz="4000" dirty="0" err="1"/>
              <a:t>Rawashdeh</a:t>
            </a:r>
            <a:r>
              <a:rPr lang="en-US" sz="4000" dirty="0"/>
              <a:t> </a:t>
            </a:r>
          </a:p>
        </p:txBody>
      </p:sp>
    </p:spTree>
    <p:extLst>
      <p:ext uri="{BB962C8B-B14F-4D97-AF65-F5344CB8AC3E}">
        <p14:creationId xmlns:p14="http://schemas.microsoft.com/office/powerpoint/2010/main" val="335449711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E593B7-ACF4-4746-B6D4-CBEC483C2DBF}"/>
              </a:ext>
            </a:extLst>
          </p:cNvPr>
          <p:cNvSpPr>
            <a:spLocks noGrp="1"/>
          </p:cNvSpPr>
          <p:nvPr>
            <p:ph type="title"/>
          </p:nvPr>
        </p:nvSpPr>
        <p:spPr/>
        <p:txBody>
          <a:bodyPr/>
          <a:lstStyle/>
          <a:p>
            <a:r>
              <a:rPr lang="en-US" dirty="0"/>
              <a:t>Clinical application </a:t>
            </a:r>
          </a:p>
        </p:txBody>
      </p:sp>
      <p:sp>
        <p:nvSpPr>
          <p:cNvPr id="3" name="Content Placeholder 2">
            <a:extLst>
              <a:ext uri="{FF2B5EF4-FFF2-40B4-BE49-F238E27FC236}">
                <a16:creationId xmlns:a16="http://schemas.microsoft.com/office/drawing/2014/main" id="{B3EF3A6C-138B-4760-BC04-7AC702F706E6}"/>
              </a:ext>
            </a:extLst>
          </p:cNvPr>
          <p:cNvSpPr>
            <a:spLocks noGrp="1"/>
          </p:cNvSpPr>
          <p:nvPr>
            <p:ph idx="1"/>
          </p:nvPr>
        </p:nvSpPr>
        <p:spPr>
          <a:xfrm>
            <a:off x="142762" y="1270000"/>
            <a:ext cx="5590381" cy="4978400"/>
          </a:xfrm>
        </p:spPr>
        <p:txBody>
          <a:bodyPr>
            <a:normAutofit fontScale="85000" lnSpcReduction="20000"/>
          </a:bodyPr>
          <a:lstStyle/>
          <a:p>
            <a:r>
              <a:rPr lang="en-US" dirty="0"/>
              <a:t>In a patient arterial blood gas (ABG) looked like this </a:t>
            </a:r>
          </a:p>
          <a:p>
            <a:r>
              <a:rPr lang="en-US" dirty="0"/>
              <a:t>pH= 7.25 which is low meaning that they are acidotic </a:t>
            </a:r>
          </a:p>
          <a:p>
            <a:r>
              <a:rPr lang="en-US" dirty="0"/>
              <a:t>PCO2= 55mmHg which is above normal the normal 35-45mmHg</a:t>
            </a:r>
          </a:p>
          <a:p>
            <a:r>
              <a:rPr lang="en-US" dirty="0"/>
              <a:t>PO2=75mmHg which is on the low side the normal is 100mmHg </a:t>
            </a:r>
          </a:p>
          <a:p>
            <a:r>
              <a:rPr lang="en-US" dirty="0"/>
              <a:t>O2%= 88% which is also little bit on the low side the normal 95 to 98%</a:t>
            </a:r>
          </a:p>
          <a:p>
            <a:endParaRPr lang="en-US" dirty="0"/>
          </a:p>
          <a:p>
            <a:r>
              <a:rPr lang="en-US" dirty="0"/>
              <a:t>If we want to plot all these values on oxygen hemoglobin dissociation curve </a:t>
            </a:r>
          </a:p>
          <a:p>
            <a:r>
              <a:rPr lang="en-US" dirty="0"/>
              <a:t>The patient has loos binding from the above value </a:t>
            </a:r>
          </a:p>
          <a:p>
            <a:r>
              <a:rPr lang="en-US" dirty="0"/>
              <a:t>What does that mean for the same partial pressure the oxygen saturation will be lower because more oxygen molecules are going to be delivered to the tissue </a:t>
            </a:r>
          </a:p>
          <a:p>
            <a:r>
              <a:rPr lang="en-US" dirty="0"/>
              <a:t>The patient may need oxygen but this is not bad as we think</a:t>
            </a:r>
          </a:p>
          <a:p>
            <a:r>
              <a:rPr lang="en-US" dirty="0"/>
              <a:t>Even the patient looks hypoxic but at the tissue level is not  </a:t>
            </a:r>
          </a:p>
          <a:p>
            <a:endParaRPr lang="en-US" dirty="0"/>
          </a:p>
          <a:p>
            <a:endParaRPr lang="en-US" dirty="0"/>
          </a:p>
          <a:p>
            <a:endParaRPr lang="en-US" dirty="0"/>
          </a:p>
        </p:txBody>
      </p:sp>
      <p:pic>
        <p:nvPicPr>
          <p:cNvPr id="5" name="Picture 4">
            <a:extLst>
              <a:ext uri="{FF2B5EF4-FFF2-40B4-BE49-F238E27FC236}">
                <a16:creationId xmlns:a16="http://schemas.microsoft.com/office/drawing/2014/main" id="{04775B70-ADED-4743-ADC2-7C68B9BE474F}"/>
              </a:ext>
            </a:extLst>
          </p:cNvPr>
          <p:cNvPicPr>
            <a:picLocks noChangeAspect="1"/>
          </p:cNvPicPr>
          <p:nvPr/>
        </p:nvPicPr>
        <p:blipFill>
          <a:blip r:embed="rId2"/>
          <a:stretch>
            <a:fillRect/>
          </a:stretch>
        </p:blipFill>
        <p:spPr>
          <a:xfrm>
            <a:off x="5871028" y="1097280"/>
            <a:ext cx="3888305" cy="4979963"/>
          </a:xfrm>
          <a:prstGeom prst="rect">
            <a:avLst/>
          </a:prstGeom>
        </p:spPr>
      </p:pic>
    </p:spTree>
    <p:extLst>
      <p:ext uri="{BB962C8B-B14F-4D97-AF65-F5344CB8AC3E}">
        <p14:creationId xmlns:p14="http://schemas.microsoft.com/office/powerpoint/2010/main" val="22940112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1">
            <a:extLst>
              <a:ext uri="{FF2B5EF4-FFF2-40B4-BE49-F238E27FC236}">
                <a16:creationId xmlns:a16="http://schemas.microsoft.com/office/drawing/2014/main" id="{F5D4C9E1-CC6F-4432-BFDD-2448CC86817A}"/>
              </a:ext>
            </a:extLst>
          </p:cNvPr>
          <p:cNvSpPr>
            <a:spLocks noChangeArrowheads="1"/>
          </p:cNvSpPr>
          <p:nvPr/>
        </p:nvSpPr>
        <p:spPr bwMode="auto">
          <a:xfrm>
            <a:off x="464234" y="533401"/>
            <a:ext cx="8975188" cy="56938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4000" b="1" dirty="0">
                <a:solidFill>
                  <a:srgbClr val="FFFF00"/>
                </a:solidFill>
                <a:latin typeface="Calibri" panose="020F0502020204030204" pitchFamily="34" charset="0"/>
              </a:rPr>
              <a:t>2,3-Diphosphoglycerate</a:t>
            </a:r>
          </a:p>
          <a:p>
            <a:pPr eaLnBrk="1" hangingPunct="1"/>
            <a:r>
              <a:rPr lang="en-US" altLang="en-US" dirty="0">
                <a:latin typeface="Calibri" panose="020F0502020204030204" pitchFamily="34" charset="0"/>
              </a:rPr>
              <a:t>1. 2,3-DPG is a highly anionic organic phosphate which promotes the release of oxygen from </a:t>
            </a:r>
            <a:r>
              <a:rPr lang="en-US" altLang="en-US" dirty="0" err="1">
                <a:latin typeface="Calibri" panose="020F0502020204030204" pitchFamily="34" charset="0"/>
              </a:rPr>
              <a:t>haemoglobin</a:t>
            </a:r>
            <a:r>
              <a:rPr lang="en-US" altLang="en-US" dirty="0">
                <a:latin typeface="Calibri" panose="020F0502020204030204" pitchFamily="34" charset="0"/>
              </a:rPr>
              <a:t>.  present in large quantities in the erythrocyte.</a:t>
            </a:r>
          </a:p>
          <a:p>
            <a:pPr eaLnBrk="1" hangingPunct="1"/>
            <a:endParaRPr lang="en-US" altLang="en-US" dirty="0">
              <a:latin typeface="Calibri" panose="020F0502020204030204" pitchFamily="34" charset="0"/>
            </a:endParaRPr>
          </a:p>
          <a:p>
            <a:pPr eaLnBrk="1" hangingPunct="1"/>
            <a:r>
              <a:rPr lang="en-US" altLang="en-US" dirty="0">
                <a:latin typeface="Calibri" panose="020F0502020204030204" pitchFamily="34" charset="0"/>
              </a:rPr>
              <a:t> 2. One 2,3-DPG molecule binds between the β-globin chains of </a:t>
            </a:r>
            <a:r>
              <a:rPr lang="en-US" altLang="en-US" dirty="0" err="1">
                <a:latin typeface="Calibri" panose="020F0502020204030204" pitchFamily="34" charset="0"/>
              </a:rPr>
              <a:t>deoxyhaemoglobin</a:t>
            </a:r>
            <a:r>
              <a:rPr lang="en-US" altLang="en-US" dirty="0">
                <a:latin typeface="Calibri" panose="020F0502020204030204" pitchFamily="34" charset="0"/>
              </a:rPr>
              <a:t>, altering the protein structure and so reducing oxygen affinity.</a:t>
            </a:r>
          </a:p>
          <a:p>
            <a:pPr eaLnBrk="1" hangingPunct="1"/>
            <a:endParaRPr lang="en-US" altLang="en-US" dirty="0">
              <a:latin typeface="Calibri" panose="020F0502020204030204" pitchFamily="34" charset="0"/>
            </a:endParaRPr>
          </a:p>
          <a:p>
            <a:pPr eaLnBrk="1" hangingPunct="1"/>
            <a:r>
              <a:rPr lang="en-US" altLang="en-US" dirty="0">
                <a:latin typeface="Calibri" panose="020F0502020204030204" pitchFamily="34" charset="0"/>
              </a:rPr>
              <a:t>3.  The production of 2,3-DPG is increased in </a:t>
            </a:r>
            <a:r>
              <a:rPr lang="en-US" altLang="en-US" dirty="0" err="1">
                <a:latin typeface="Calibri" panose="020F0502020204030204" pitchFamily="34" charset="0"/>
              </a:rPr>
              <a:t>anaemia</a:t>
            </a:r>
            <a:r>
              <a:rPr lang="en-US" altLang="en-US" dirty="0">
                <a:latin typeface="Calibri" panose="020F0502020204030204" pitchFamily="34" charset="0"/>
              </a:rPr>
              <a:t> and as a result, the relative tissue hypoxia is partially corrected by the increased </a:t>
            </a:r>
            <a:r>
              <a:rPr lang="en-US" altLang="en-US" i="1" dirty="0">
                <a:latin typeface="Calibri" panose="020F0502020204030204" pitchFamily="34" charset="0"/>
              </a:rPr>
              <a:t>P</a:t>
            </a:r>
            <a:r>
              <a:rPr lang="en-US" altLang="en-US" baseline="-25000" dirty="0">
                <a:latin typeface="Calibri" panose="020F0502020204030204" pitchFamily="34" charset="0"/>
              </a:rPr>
              <a:t>50</a:t>
            </a:r>
            <a:r>
              <a:rPr lang="en-US" altLang="en-US" dirty="0">
                <a:latin typeface="Calibri" panose="020F0502020204030204" pitchFamily="34" charset="0"/>
              </a:rPr>
              <a:t>, promoting more oxygen release to the tissues. </a:t>
            </a:r>
          </a:p>
          <a:p>
            <a:pPr eaLnBrk="1" hangingPunct="1"/>
            <a:endParaRPr lang="en-US" altLang="en-US" dirty="0">
              <a:latin typeface="Calibri" panose="020F0502020204030204" pitchFamily="34" charset="0"/>
            </a:endParaRPr>
          </a:p>
          <a:p>
            <a:pPr eaLnBrk="1" hangingPunct="1"/>
            <a:r>
              <a:rPr lang="en-US" altLang="en-US" dirty="0">
                <a:latin typeface="Calibri" panose="020F0502020204030204" pitchFamily="34" charset="0"/>
              </a:rPr>
              <a:t>4. The chronic hypoxia occurring at altitude also causes an increase in the 2,3-DPG concentration and a subsequent right shift of the </a:t>
            </a:r>
            <a:r>
              <a:rPr lang="en-US" altLang="en-US" dirty="0" err="1">
                <a:latin typeface="Calibri" panose="020F0502020204030204" pitchFamily="34" charset="0"/>
              </a:rPr>
              <a:t>oxyhaemoglobin</a:t>
            </a:r>
            <a:r>
              <a:rPr lang="en-US" altLang="en-US" dirty="0">
                <a:latin typeface="Calibri" panose="020F0502020204030204" pitchFamily="34" charset="0"/>
              </a:rPr>
              <a:t> dissociation curve.</a:t>
            </a:r>
          </a:p>
          <a:p>
            <a:pPr eaLnBrk="1" hangingPunct="1"/>
            <a:endParaRPr lang="en-US" altLang="en-US" dirty="0">
              <a:latin typeface="Calibri" panose="020F0502020204030204" pitchFamily="34" charset="0"/>
            </a:endParaRPr>
          </a:p>
          <a:p>
            <a:pPr eaLnBrk="1" hangingPunct="1"/>
            <a:r>
              <a:rPr lang="en-US" altLang="en-US" dirty="0">
                <a:latin typeface="Calibri" panose="020F0502020204030204" pitchFamily="34" charset="0"/>
              </a:rPr>
              <a:t> 5.  Chronic obstructive pulmonary disease COPD </a:t>
            </a:r>
          </a:p>
          <a:p>
            <a:pPr eaLnBrk="1" hangingPunct="1"/>
            <a:endParaRPr lang="en-US" altLang="en-US" dirty="0">
              <a:latin typeface="Calibri" panose="020F0502020204030204" pitchFamily="34" charset="0"/>
            </a:endParaRPr>
          </a:p>
          <a:p>
            <a:pPr eaLnBrk="1" hangingPunct="1"/>
            <a:r>
              <a:rPr lang="en-US" altLang="en-US" dirty="0">
                <a:latin typeface="Calibri" panose="020F0502020204030204" pitchFamily="34" charset="0"/>
              </a:rPr>
              <a:t>6.  At higher altitude more than 16000 feet , this beneficial effect may be opposed by a left shift of the </a:t>
            </a:r>
            <a:r>
              <a:rPr lang="en-US" altLang="en-US" dirty="0" err="1">
                <a:latin typeface="Calibri" panose="020F0502020204030204" pitchFamily="34" charset="0"/>
              </a:rPr>
              <a:t>oxyhaemoglobin</a:t>
            </a:r>
            <a:r>
              <a:rPr lang="en-US" altLang="en-US" dirty="0">
                <a:latin typeface="Calibri" panose="020F0502020204030204" pitchFamily="34" charset="0"/>
              </a:rPr>
              <a:t> dissociation curve as a result of the respiratory alkalosis caused by hyperventilation</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80ACED-3993-424A-A4C3-22176F76E1B1}"/>
              </a:ext>
            </a:extLst>
          </p:cNvPr>
          <p:cNvSpPr>
            <a:spLocks noGrp="1"/>
          </p:cNvSpPr>
          <p:nvPr>
            <p:ph type="title"/>
          </p:nvPr>
        </p:nvSpPr>
        <p:spPr/>
        <p:txBody>
          <a:bodyPr/>
          <a:lstStyle/>
          <a:p>
            <a:r>
              <a:rPr lang="en-US" dirty="0"/>
              <a:t>OBJECTIVES </a:t>
            </a:r>
          </a:p>
        </p:txBody>
      </p:sp>
      <p:sp>
        <p:nvSpPr>
          <p:cNvPr id="3" name="Content Placeholder 2">
            <a:extLst>
              <a:ext uri="{FF2B5EF4-FFF2-40B4-BE49-F238E27FC236}">
                <a16:creationId xmlns:a16="http://schemas.microsoft.com/office/drawing/2014/main" id="{4EBBCD95-917E-475D-87B3-10C019833154}"/>
              </a:ext>
            </a:extLst>
          </p:cNvPr>
          <p:cNvSpPr>
            <a:spLocks noGrp="1"/>
          </p:cNvSpPr>
          <p:nvPr>
            <p:ph idx="1"/>
          </p:nvPr>
        </p:nvSpPr>
        <p:spPr>
          <a:xfrm>
            <a:off x="269371" y="2360810"/>
            <a:ext cx="8596668" cy="1732889"/>
          </a:xfrm>
        </p:spPr>
        <p:txBody>
          <a:bodyPr/>
          <a:lstStyle/>
          <a:p>
            <a:r>
              <a:rPr lang="en-US" dirty="0"/>
              <a:t>Define oxygen hemoglobin dissociation curve </a:t>
            </a:r>
          </a:p>
          <a:p>
            <a:r>
              <a:rPr lang="en-US" dirty="0"/>
              <a:t>Factors affecting oxygen hemoglobin dissociation curve </a:t>
            </a:r>
          </a:p>
          <a:p>
            <a:r>
              <a:rPr lang="en-US" dirty="0"/>
              <a:t>Implications of oxygen hemoglobin dissociation curve </a:t>
            </a:r>
          </a:p>
          <a:p>
            <a:endParaRPr lang="en-US" dirty="0"/>
          </a:p>
        </p:txBody>
      </p:sp>
    </p:spTree>
    <p:extLst>
      <p:ext uri="{BB962C8B-B14F-4D97-AF65-F5344CB8AC3E}">
        <p14:creationId xmlns:p14="http://schemas.microsoft.com/office/powerpoint/2010/main" val="229792219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24C9AE-31E2-4260-9221-72D813262C78}"/>
              </a:ext>
            </a:extLst>
          </p:cNvPr>
          <p:cNvSpPr>
            <a:spLocks noGrp="1"/>
          </p:cNvSpPr>
          <p:nvPr>
            <p:ph type="title"/>
          </p:nvPr>
        </p:nvSpPr>
        <p:spPr/>
        <p:txBody>
          <a:bodyPr/>
          <a:lstStyle/>
          <a:p>
            <a:r>
              <a:rPr lang="en-US" dirty="0"/>
              <a:t>Oxygen hemoglobin dissociation curve </a:t>
            </a:r>
          </a:p>
        </p:txBody>
      </p:sp>
      <p:sp>
        <p:nvSpPr>
          <p:cNvPr id="3" name="Content Placeholder 2">
            <a:extLst>
              <a:ext uri="{FF2B5EF4-FFF2-40B4-BE49-F238E27FC236}">
                <a16:creationId xmlns:a16="http://schemas.microsoft.com/office/drawing/2014/main" id="{E63D2D40-3C59-454E-8334-173B691351E0}"/>
              </a:ext>
            </a:extLst>
          </p:cNvPr>
          <p:cNvSpPr>
            <a:spLocks noGrp="1"/>
          </p:cNvSpPr>
          <p:nvPr>
            <p:ph idx="1"/>
          </p:nvPr>
        </p:nvSpPr>
        <p:spPr>
          <a:xfrm>
            <a:off x="677334" y="1488613"/>
            <a:ext cx="4710592" cy="5369387"/>
          </a:xfrm>
        </p:spPr>
        <p:txBody>
          <a:bodyPr>
            <a:normAutofit fontScale="92500" lnSpcReduction="10000"/>
          </a:bodyPr>
          <a:lstStyle/>
          <a:p>
            <a:r>
              <a:rPr lang="en-US" dirty="0"/>
              <a:t>Let us imagine a hemoglobin molecule inside a red blood cell, and the red blood cell is going to floating inside a blood capillary and the red blood cell is surrounded by oxygen particles .</a:t>
            </a:r>
          </a:p>
          <a:p>
            <a:r>
              <a:rPr lang="en-US" dirty="0"/>
              <a:t>Depending on concentration of oxygen particle , the oxygen particles is freely dissolved down it is concentration gradient through the red blood cell membrane and this would very close to the concentration of oxygen within the cytoplasm of red blood cells </a:t>
            </a:r>
          </a:p>
          <a:p>
            <a:r>
              <a:rPr lang="en-US" dirty="0"/>
              <a:t>The majority is going to be carried on a receptors, in the previous lecture we have discussed that the normal partial pressure of O2 is around 100mmHg then about 95%-98% the receptors of hemoglobin is going to be filled  (the saturation of oxygen )</a:t>
            </a:r>
          </a:p>
          <a:p>
            <a:pPr marL="0" indent="0">
              <a:buNone/>
            </a:pPr>
            <a:endParaRPr lang="en-US" dirty="0"/>
          </a:p>
          <a:p>
            <a:pPr marL="0" indent="0">
              <a:buNone/>
            </a:pPr>
            <a:r>
              <a:rPr lang="en-US" dirty="0"/>
              <a:t> </a:t>
            </a:r>
          </a:p>
        </p:txBody>
      </p:sp>
      <p:pic>
        <p:nvPicPr>
          <p:cNvPr id="5" name="Picture 4">
            <a:extLst>
              <a:ext uri="{FF2B5EF4-FFF2-40B4-BE49-F238E27FC236}">
                <a16:creationId xmlns:a16="http://schemas.microsoft.com/office/drawing/2014/main" id="{C6123AD3-8F79-4C29-BB9C-352675C457AB}"/>
              </a:ext>
            </a:extLst>
          </p:cNvPr>
          <p:cNvPicPr>
            <a:picLocks noChangeAspect="1"/>
          </p:cNvPicPr>
          <p:nvPr/>
        </p:nvPicPr>
        <p:blipFill>
          <a:blip r:embed="rId2"/>
          <a:stretch>
            <a:fillRect/>
          </a:stretch>
        </p:blipFill>
        <p:spPr>
          <a:xfrm>
            <a:off x="6203852" y="1704974"/>
            <a:ext cx="3354812" cy="3471937"/>
          </a:xfrm>
          <a:prstGeom prst="rect">
            <a:avLst/>
          </a:prstGeom>
        </p:spPr>
      </p:pic>
    </p:spTree>
    <p:extLst>
      <p:ext uri="{BB962C8B-B14F-4D97-AF65-F5344CB8AC3E}">
        <p14:creationId xmlns:p14="http://schemas.microsoft.com/office/powerpoint/2010/main" val="345410450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A424C4-792F-4D50-95D9-F19D31DC0420}"/>
              </a:ext>
            </a:extLst>
          </p:cNvPr>
          <p:cNvSpPr>
            <a:spLocks noGrp="1"/>
          </p:cNvSpPr>
          <p:nvPr>
            <p:ph type="title"/>
          </p:nvPr>
        </p:nvSpPr>
        <p:spPr>
          <a:xfrm>
            <a:off x="100559" y="0"/>
            <a:ext cx="8596668" cy="1320800"/>
          </a:xfrm>
        </p:spPr>
        <p:txBody>
          <a:bodyPr/>
          <a:lstStyle/>
          <a:p>
            <a:r>
              <a:rPr lang="en-US" dirty="0"/>
              <a:t>Implication of hemoglobin dissociation curve </a:t>
            </a:r>
          </a:p>
        </p:txBody>
      </p:sp>
      <p:sp>
        <p:nvSpPr>
          <p:cNvPr id="3" name="Content Placeholder 2">
            <a:extLst>
              <a:ext uri="{FF2B5EF4-FFF2-40B4-BE49-F238E27FC236}">
                <a16:creationId xmlns:a16="http://schemas.microsoft.com/office/drawing/2014/main" id="{B55E1BFC-8A81-437B-ACCD-569794DAC52F}"/>
              </a:ext>
            </a:extLst>
          </p:cNvPr>
          <p:cNvSpPr>
            <a:spLocks noGrp="1"/>
          </p:cNvSpPr>
          <p:nvPr>
            <p:ph idx="1"/>
          </p:nvPr>
        </p:nvSpPr>
        <p:spPr>
          <a:xfrm>
            <a:off x="180670" y="1320800"/>
            <a:ext cx="4218223" cy="5389489"/>
          </a:xfrm>
        </p:spPr>
        <p:txBody>
          <a:bodyPr>
            <a:normAutofit fontScale="85000" lnSpcReduction="20000"/>
          </a:bodyPr>
          <a:lstStyle/>
          <a:p>
            <a:r>
              <a:rPr lang="en-US" dirty="0"/>
              <a:t>As partial pressure drop and we have a lower concentration of oxygen in the blood stream, some of oxygen are going to fall of hemoglobin and detach from hemoglobin and this just happens naturally because it’s a relatively loose and reversable bond </a:t>
            </a:r>
          </a:p>
          <a:p>
            <a:pPr marL="0" indent="0">
              <a:buNone/>
            </a:pPr>
            <a:endParaRPr lang="en-US" dirty="0"/>
          </a:p>
          <a:p>
            <a:r>
              <a:rPr lang="en-US" dirty="0"/>
              <a:t>As we move left to the hemoglobin dissociation curve and we get down to concentration that we might see in the tissues ; remember that this level is normal in arterial blood in the arterial side of capillaries but if we get down to the tissues the oxygen level is going to be lower because the tissues are using oxygen </a:t>
            </a:r>
          </a:p>
          <a:p>
            <a:pPr marL="0" indent="0">
              <a:buNone/>
            </a:pPr>
            <a:endParaRPr lang="en-US" dirty="0"/>
          </a:p>
          <a:p>
            <a:r>
              <a:rPr lang="en-US" dirty="0"/>
              <a:t>the average of oxygen saturation in the tissues is going to be around 70-75%; and in some tissues in our body are very efficient in extracting oxygen like cardiac myocytes  oftentimes we get partial pressure down to 10 or 15 and oxygen saturation of about 20%  and much of oxygen is going to drop off because off the hemoglobin as the partial pressure decreases </a:t>
            </a:r>
          </a:p>
        </p:txBody>
      </p:sp>
      <p:pic>
        <p:nvPicPr>
          <p:cNvPr id="5" name="Picture 4">
            <a:extLst>
              <a:ext uri="{FF2B5EF4-FFF2-40B4-BE49-F238E27FC236}">
                <a16:creationId xmlns:a16="http://schemas.microsoft.com/office/drawing/2014/main" id="{BA70B12D-C7BA-4175-8EEC-80742E6C5497}"/>
              </a:ext>
            </a:extLst>
          </p:cNvPr>
          <p:cNvPicPr>
            <a:picLocks noChangeAspect="1"/>
          </p:cNvPicPr>
          <p:nvPr/>
        </p:nvPicPr>
        <p:blipFill>
          <a:blip r:embed="rId2"/>
          <a:stretch>
            <a:fillRect/>
          </a:stretch>
        </p:blipFill>
        <p:spPr>
          <a:xfrm>
            <a:off x="6096000" y="1828800"/>
            <a:ext cx="5991225" cy="4419600"/>
          </a:xfrm>
          <a:prstGeom prst="rect">
            <a:avLst/>
          </a:prstGeom>
        </p:spPr>
      </p:pic>
    </p:spTree>
    <p:extLst>
      <p:ext uri="{BB962C8B-B14F-4D97-AF65-F5344CB8AC3E}">
        <p14:creationId xmlns:p14="http://schemas.microsoft.com/office/powerpoint/2010/main" val="417569456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0398B36-AF0D-4499-87CB-BC88633E419C}"/>
              </a:ext>
            </a:extLst>
          </p:cNvPr>
          <p:cNvSpPr>
            <a:spLocks noGrp="1"/>
          </p:cNvSpPr>
          <p:nvPr>
            <p:ph idx="1"/>
          </p:nvPr>
        </p:nvSpPr>
        <p:spPr>
          <a:xfrm>
            <a:off x="-18758" y="738519"/>
            <a:ext cx="4698609" cy="5380961"/>
          </a:xfrm>
        </p:spPr>
        <p:txBody>
          <a:bodyPr>
            <a:normAutofit lnSpcReduction="10000"/>
          </a:bodyPr>
          <a:lstStyle/>
          <a:p>
            <a:r>
              <a:rPr lang="en-US" dirty="0"/>
              <a:t>We want here to call your attention for things here, some physicians and nurses who work on floor  pay their attention to the lung part of the curve because this is what they can see on oxygen sat prob when they see the oxygen sat is 97% for example but for the tissue this is not the important part</a:t>
            </a:r>
          </a:p>
          <a:p>
            <a:endParaRPr lang="en-US" dirty="0"/>
          </a:p>
          <a:p>
            <a:pPr marL="0" indent="0">
              <a:buNone/>
            </a:pPr>
            <a:endParaRPr lang="en-US" dirty="0"/>
          </a:p>
          <a:p>
            <a:r>
              <a:rPr lang="en-US" dirty="0"/>
              <a:t>The important part in hemoglobin dissociation curve is the tissue part because this where the oxygen is falling off the hemoglobin and into the blood stream and from blood stream into the tissues and it’s the tissues supply of oxygen that is critically important and of most important </a:t>
            </a:r>
          </a:p>
        </p:txBody>
      </p:sp>
      <p:pic>
        <p:nvPicPr>
          <p:cNvPr id="5" name="Picture 4">
            <a:extLst>
              <a:ext uri="{FF2B5EF4-FFF2-40B4-BE49-F238E27FC236}">
                <a16:creationId xmlns:a16="http://schemas.microsoft.com/office/drawing/2014/main" id="{D08C280B-938C-465A-8EED-ECF6443D450D}"/>
              </a:ext>
            </a:extLst>
          </p:cNvPr>
          <p:cNvPicPr>
            <a:picLocks noChangeAspect="1"/>
          </p:cNvPicPr>
          <p:nvPr/>
        </p:nvPicPr>
        <p:blipFill>
          <a:blip r:embed="rId2"/>
          <a:stretch>
            <a:fillRect/>
          </a:stretch>
        </p:blipFill>
        <p:spPr>
          <a:xfrm>
            <a:off x="5050302" y="738519"/>
            <a:ext cx="4360984" cy="5282453"/>
          </a:xfrm>
          <a:prstGeom prst="rect">
            <a:avLst/>
          </a:prstGeom>
        </p:spPr>
      </p:pic>
    </p:spTree>
    <p:extLst>
      <p:ext uri="{BB962C8B-B14F-4D97-AF65-F5344CB8AC3E}">
        <p14:creationId xmlns:p14="http://schemas.microsoft.com/office/powerpoint/2010/main" val="371193645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979052-C9F0-4A1F-9203-65F4B48B773B}"/>
              </a:ext>
            </a:extLst>
          </p:cNvPr>
          <p:cNvSpPr>
            <a:spLocks noGrp="1"/>
          </p:cNvSpPr>
          <p:nvPr>
            <p:ph type="title"/>
          </p:nvPr>
        </p:nvSpPr>
        <p:spPr>
          <a:xfrm>
            <a:off x="677334" y="370450"/>
            <a:ext cx="8596668" cy="1320800"/>
          </a:xfrm>
        </p:spPr>
        <p:txBody>
          <a:bodyPr/>
          <a:lstStyle/>
          <a:p>
            <a:r>
              <a:rPr lang="en-US" dirty="0"/>
              <a:t>Right shift of hemoglobin dissociation curve </a:t>
            </a:r>
          </a:p>
        </p:txBody>
      </p:sp>
      <p:sp>
        <p:nvSpPr>
          <p:cNvPr id="3" name="Content Placeholder 2">
            <a:extLst>
              <a:ext uri="{FF2B5EF4-FFF2-40B4-BE49-F238E27FC236}">
                <a16:creationId xmlns:a16="http://schemas.microsoft.com/office/drawing/2014/main" id="{BC35DD0B-012A-41A0-930D-3B88ED9DCAAA}"/>
              </a:ext>
            </a:extLst>
          </p:cNvPr>
          <p:cNvSpPr>
            <a:spLocks noGrp="1"/>
          </p:cNvSpPr>
          <p:nvPr>
            <p:ph idx="1"/>
          </p:nvPr>
        </p:nvSpPr>
        <p:spPr>
          <a:xfrm>
            <a:off x="145360" y="1488613"/>
            <a:ext cx="5545275" cy="5369387"/>
          </a:xfrm>
        </p:spPr>
        <p:txBody>
          <a:bodyPr>
            <a:normAutofit fontScale="92500" lnSpcReduction="20000"/>
          </a:bodyPr>
          <a:lstStyle/>
          <a:p>
            <a:r>
              <a:rPr lang="en-US" dirty="0"/>
              <a:t>So I want to put that in your mind as we start to talk about how the oxygen hemoglobin can shift from one side to the other  </a:t>
            </a:r>
          </a:p>
          <a:p>
            <a:r>
              <a:rPr lang="en-US" dirty="0"/>
              <a:t>The first thing I want to talk about is the right shift of hemoglobin. If you look at sort of perpendicular part of the curve somewhere in the middle of the curve if we shift that part of the curve to the right side this called right shift </a:t>
            </a:r>
          </a:p>
          <a:p>
            <a:r>
              <a:rPr lang="en-US" dirty="0"/>
              <a:t>It is going to be sigmoid curve in the middle of the curve you can see  the greatest difference between shift and non shifted curve and that has very great significance </a:t>
            </a:r>
          </a:p>
          <a:p>
            <a:r>
              <a:rPr lang="en-US" dirty="0"/>
              <a:t>There are conditions in our body that causing oxygen and hemoglobin to have looser binding so a right shift is loose – binding so oxygen molecule can bind to hemoglobin looser  </a:t>
            </a:r>
          </a:p>
          <a:p>
            <a:r>
              <a:rPr lang="en-US" dirty="0"/>
              <a:t> loose- binding at the top of hemoglobin we are going to have a lower oxygen saturation corresponding to the same partial pressure of oxygen so instead of having 95% for a pO2 of 100 mmHg  it is going to be 90%   </a:t>
            </a:r>
          </a:p>
          <a:p>
            <a:endParaRPr lang="en-US" dirty="0"/>
          </a:p>
        </p:txBody>
      </p:sp>
      <p:pic>
        <p:nvPicPr>
          <p:cNvPr id="5" name="Picture 4">
            <a:extLst>
              <a:ext uri="{FF2B5EF4-FFF2-40B4-BE49-F238E27FC236}">
                <a16:creationId xmlns:a16="http://schemas.microsoft.com/office/drawing/2014/main" id="{9164F86D-88EB-4B03-935A-85EE4B62844D}"/>
              </a:ext>
            </a:extLst>
          </p:cNvPr>
          <p:cNvPicPr>
            <a:picLocks noChangeAspect="1"/>
          </p:cNvPicPr>
          <p:nvPr/>
        </p:nvPicPr>
        <p:blipFill>
          <a:blip r:embed="rId2"/>
          <a:stretch>
            <a:fillRect/>
          </a:stretch>
        </p:blipFill>
        <p:spPr>
          <a:xfrm>
            <a:off x="5986057" y="1488614"/>
            <a:ext cx="3820457" cy="4869984"/>
          </a:xfrm>
          <a:prstGeom prst="rect">
            <a:avLst/>
          </a:prstGeom>
        </p:spPr>
      </p:pic>
    </p:spTree>
    <p:extLst>
      <p:ext uri="{BB962C8B-B14F-4D97-AF65-F5344CB8AC3E}">
        <p14:creationId xmlns:p14="http://schemas.microsoft.com/office/powerpoint/2010/main" val="96701128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DA8F61-4447-4BEA-861F-26E2F94F013F}"/>
              </a:ext>
            </a:extLst>
          </p:cNvPr>
          <p:cNvSpPr>
            <a:spLocks noGrp="1"/>
          </p:cNvSpPr>
          <p:nvPr>
            <p:ph type="title"/>
          </p:nvPr>
        </p:nvSpPr>
        <p:spPr>
          <a:xfrm>
            <a:off x="100559" y="46892"/>
            <a:ext cx="8596668" cy="1320800"/>
          </a:xfrm>
        </p:spPr>
        <p:txBody>
          <a:bodyPr>
            <a:normAutofit/>
          </a:bodyPr>
          <a:lstStyle/>
          <a:p>
            <a:r>
              <a:rPr lang="en-US" sz="2400" dirty="0"/>
              <a:t>Implication of right shift hemoglobin dissociation curve </a:t>
            </a:r>
          </a:p>
        </p:txBody>
      </p:sp>
      <p:sp>
        <p:nvSpPr>
          <p:cNvPr id="3" name="Content Placeholder 2">
            <a:extLst>
              <a:ext uri="{FF2B5EF4-FFF2-40B4-BE49-F238E27FC236}">
                <a16:creationId xmlns:a16="http://schemas.microsoft.com/office/drawing/2014/main" id="{9E056C69-E1AC-40EB-8F07-9AA1DF1D0918}"/>
              </a:ext>
            </a:extLst>
          </p:cNvPr>
          <p:cNvSpPr>
            <a:spLocks noGrp="1"/>
          </p:cNvSpPr>
          <p:nvPr>
            <p:ph idx="1"/>
          </p:nvPr>
        </p:nvSpPr>
        <p:spPr>
          <a:xfrm>
            <a:off x="0" y="520505"/>
            <a:ext cx="5273632" cy="4979963"/>
          </a:xfrm>
        </p:spPr>
        <p:txBody>
          <a:bodyPr>
            <a:noAutofit/>
          </a:bodyPr>
          <a:lstStyle/>
          <a:p>
            <a:r>
              <a:rPr lang="en-US" sz="1400" dirty="0"/>
              <a:t>So what is happen in the bloodstream is that because hemoglobin receptors are looser and have little affinity to oxygen they are going to be less likely to have binding with oxygen</a:t>
            </a:r>
          </a:p>
          <a:p>
            <a:r>
              <a:rPr lang="en-US" sz="1400" dirty="0"/>
              <a:t> so what causes theses area to become looser there are four different things that commonly thought about; </a:t>
            </a:r>
          </a:p>
          <a:p>
            <a:pPr marL="0" indent="0">
              <a:buNone/>
            </a:pPr>
            <a:r>
              <a:rPr lang="en-US" sz="1400" dirty="0"/>
              <a:t>1. Increased acid or hydrogen concentration at the level of pH would be 7.25</a:t>
            </a:r>
          </a:p>
          <a:p>
            <a:pPr marL="0" indent="0">
              <a:buNone/>
            </a:pPr>
            <a:r>
              <a:rPr lang="en-US" sz="1400" dirty="0"/>
              <a:t>2. Increased carbon dioxide concentration  55mmHg</a:t>
            </a:r>
          </a:p>
          <a:p>
            <a:pPr marL="0" indent="0">
              <a:buNone/>
            </a:pPr>
            <a:r>
              <a:rPr lang="en-US" sz="1400" dirty="0"/>
              <a:t>3. Increased the temp  38.5C</a:t>
            </a:r>
          </a:p>
          <a:p>
            <a:pPr marL="0" indent="0">
              <a:buNone/>
            </a:pPr>
            <a:r>
              <a:rPr lang="en-US" sz="1400" dirty="0"/>
              <a:t>4. Increased BPG</a:t>
            </a:r>
          </a:p>
          <a:p>
            <a:pPr marL="0" indent="0">
              <a:buNone/>
            </a:pPr>
            <a:r>
              <a:rPr lang="en-US" sz="1400" dirty="0"/>
              <a:t> This kind is look so bad because if you look  at the patient oxygen sat its lower than it was otherwise  </a:t>
            </a:r>
          </a:p>
          <a:p>
            <a:pPr marL="0" indent="0">
              <a:buNone/>
            </a:pPr>
            <a:r>
              <a:rPr lang="en-US" sz="1400" dirty="0"/>
              <a:t> what is interesting here if you look at the part of the curve how I said that this part of the curve has more clinical significance because this where oxygen is getting supplied to the tissue well at this part of the curve oxygen dissociate much easier and gets delivered to the tissues easier because of a loose binding </a:t>
            </a:r>
          </a:p>
          <a:p>
            <a:pPr marL="0" indent="0">
              <a:buNone/>
            </a:pPr>
            <a:r>
              <a:rPr lang="en-US" sz="1400" dirty="0"/>
              <a:t>So in a way this number up here does not reflect the reality of what is going down in the tissues . Because the tissues is getting their oxygen supply much more efficiently so you don’t </a:t>
            </a:r>
          </a:p>
          <a:p>
            <a:pPr marL="0" indent="0">
              <a:buNone/>
            </a:pPr>
            <a:r>
              <a:rPr lang="en-US" sz="1400" dirty="0"/>
              <a:t>So you don’t need as high level of oxygen at the arterial capillary end  </a:t>
            </a:r>
          </a:p>
          <a:p>
            <a:pPr marL="0" indent="0">
              <a:buNone/>
            </a:pPr>
            <a:r>
              <a:rPr lang="en-US" sz="1400" dirty="0"/>
              <a:t>      </a:t>
            </a:r>
          </a:p>
          <a:p>
            <a:pPr marL="0" indent="0">
              <a:buNone/>
            </a:pPr>
            <a:r>
              <a:rPr lang="en-US" sz="1400" dirty="0"/>
              <a:t>   </a:t>
            </a:r>
          </a:p>
        </p:txBody>
      </p:sp>
      <p:pic>
        <p:nvPicPr>
          <p:cNvPr id="5" name="Picture 4">
            <a:extLst>
              <a:ext uri="{FF2B5EF4-FFF2-40B4-BE49-F238E27FC236}">
                <a16:creationId xmlns:a16="http://schemas.microsoft.com/office/drawing/2014/main" id="{4F388D6D-DE0E-4CAF-9ADB-D059F949FC6D}"/>
              </a:ext>
            </a:extLst>
          </p:cNvPr>
          <p:cNvPicPr>
            <a:picLocks noChangeAspect="1"/>
          </p:cNvPicPr>
          <p:nvPr/>
        </p:nvPicPr>
        <p:blipFill>
          <a:blip r:embed="rId2"/>
          <a:stretch>
            <a:fillRect/>
          </a:stretch>
        </p:blipFill>
        <p:spPr>
          <a:xfrm>
            <a:off x="5571140" y="520505"/>
            <a:ext cx="3544726" cy="6091310"/>
          </a:xfrm>
          <a:prstGeom prst="rect">
            <a:avLst/>
          </a:prstGeom>
        </p:spPr>
      </p:pic>
    </p:spTree>
    <p:extLst>
      <p:ext uri="{BB962C8B-B14F-4D97-AF65-F5344CB8AC3E}">
        <p14:creationId xmlns:p14="http://schemas.microsoft.com/office/powerpoint/2010/main" val="331191102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876798-DDAD-4449-A4C3-B00216F1234D}"/>
              </a:ext>
            </a:extLst>
          </p:cNvPr>
          <p:cNvSpPr>
            <a:spLocks noGrp="1"/>
          </p:cNvSpPr>
          <p:nvPr>
            <p:ph type="title"/>
          </p:nvPr>
        </p:nvSpPr>
        <p:spPr/>
        <p:txBody>
          <a:bodyPr/>
          <a:lstStyle/>
          <a:p>
            <a:r>
              <a:rPr lang="en-US" dirty="0"/>
              <a:t>Left shift of hemoglobin dissociation curve </a:t>
            </a:r>
          </a:p>
        </p:txBody>
      </p:sp>
      <p:sp>
        <p:nvSpPr>
          <p:cNvPr id="3" name="Content Placeholder 2">
            <a:extLst>
              <a:ext uri="{FF2B5EF4-FFF2-40B4-BE49-F238E27FC236}">
                <a16:creationId xmlns:a16="http://schemas.microsoft.com/office/drawing/2014/main" id="{9EF8B3E3-D21A-4D88-89D9-59F220EEE523}"/>
              </a:ext>
            </a:extLst>
          </p:cNvPr>
          <p:cNvSpPr>
            <a:spLocks noGrp="1"/>
          </p:cNvSpPr>
          <p:nvPr>
            <p:ph idx="1"/>
          </p:nvPr>
        </p:nvSpPr>
        <p:spPr>
          <a:xfrm>
            <a:off x="677334" y="1930400"/>
            <a:ext cx="4499577" cy="4927599"/>
          </a:xfrm>
        </p:spPr>
        <p:txBody>
          <a:bodyPr>
            <a:normAutofit lnSpcReduction="10000"/>
          </a:bodyPr>
          <a:lstStyle/>
          <a:p>
            <a:r>
              <a:rPr lang="en-US" dirty="0"/>
              <a:t>If you shift the curve to the lift you are going to end up with tight binding </a:t>
            </a:r>
          </a:p>
          <a:p>
            <a:r>
              <a:rPr lang="en-US" dirty="0"/>
              <a:t>And all the body conditions that cause left shift is going to be the opposite of that right shift </a:t>
            </a:r>
          </a:p>
          <a:p>
            <a:pPr marL="0" indent="0">
              <a:buNone/>
            </a:pPr>
            <a:r>
              <a:rPr lang="en-US" dirty="0"/>
              <a:t>     Causing of tight binding </a:t>
            </a:r>
          </a:p>
          <a:p>
            <a:pPr marL="0" indent="0">
              <a:buNone/>
            </a:pPr>
            <a:r>
              <a:rPr lang="en-US" sz="1800" dirty="0"/>
              <a:t>1.</a:t>
            </a:r>
            <a:r>
              <a:rPr lang="en-US" dirty="0"/>
              <a:t> Decreased</a:t>
            </a:r>
            <a:r>
              <a:rPr lang="en-US" sz="1800" dirty="0"/>
              <a:t> acid or hydrogen concentration at the level of pH would be 7.55</a:t>
            </a:r>
          </a:p>
          <a:p>
            <a:pPr marL="0" indent="0">
              <a:buNone/>
            </a:pPr>
            <a:r>
              <a:rPr lang="en-US" sz="1800" dirty="0"/>
              <a:t>2. </a:t>
            </a:r>
            <a:r>
              <a:rPr lang="en-US" dirty="0"/>
              <a:t>Decreased</a:t>
            </a:r>
            <a:r>
              <a:rPr lang="en-US" sz="1800" dirty="0"/>
              <a:t> carbon dioxide  25mmHg concentration </a:t>
            </a:r>
          </a:p>
          <a:p>
            <a:pPr marL="0" indent="0">
              <a:buNone/>
            </a:pPr>
            <a:r>
              <a:rPr lang="en-US" sz="1800" dirty="0"/>
              <a:t>3. </a:t>
            </a:r>
            <a:r>
              <a:rPr lang="en-US" dirty="0"/>
              <a:t>Decreased</a:t>
            </a:r>
            <a:r>
              <a:rPr lang="en-US" sz="1800" dirty="0"/>
              <a:t> the temp   35C</a:t>
            </a:r>
          </a:p>
          <a:p>
            <a:pPr marL="0" indent="0">
              <a:buNone/>
            </a:pPr>
            <a:r>
              <a:rPr lang="en-US" sz="1800" dirty="0"/>
              <a:t>4. </a:t>
            </a:r>
            <a:r>
              <a:rPr lang="en-US" dirty="0"/>
              <a:t>Decreased</a:t>
            </a:r>
            <a:r>
              <a:rPr lang="en-US" sz="1800" dirty="0"/>
              <a:t> BPG</a:t>
            </a:r>
          </a:p>
          <a:p>
            <a:pPr marL="0" indent="0">
              <a:buNone/>
            </a:pPr>
            <a:r>
              <a:rPr lang="en-US" dirty="0"/>
              <a:t>And this happens in state of alkalosis respiratory or metabolic alkalosis </a:t>
            </a:r>
            <a:endParaRPr lang="en-US" sz="1800" dirty="0"/>
          </a:p>
          <a:p>
            <a:pPr marL="0" indent="0">
              <a:buNone/>
            </a:pPr>
            <a:endParaRPr lang="en-US" sz="1800" dirty="0"/>
          </a:p>
          <a:p>
            <a:pPr marL="0" indent="0">
              <a:buNone/>
            </a:pPr>
            <a:endParaRPr lang="en-US" dirty="0"/>
          </a:p>
        </p:txBody>
      </p:sp>
      <p:pic>
        <p:nvPicPr>
          <p:cNvPr id="5" name="Picture 4">
            <a:extLst>
              <a:ext uri="{FF2B5EF4-FFF2-40B4-BE49-F238E27FC236}">
                <a16:creationId xmlns:a16="http://schemas.microsoft.com/office/drawing/2014/main" id="{48FEBC07-E09F-428A-BE3A-CF6A22AE2943}"/>
              </a:ext>
            </a:extLst>
          </p:cNvPr>
          <p:cNvPicPr>
            <a:picLocks noChangeAspect="1"/>
          </p:cNvPicPr>
          <p:nvPr/>
        </p:nvPicPr>
        <p:blipFill>
          <a:blip r:embed="rId2"/>
          <a:stretch>
            <a:fillRect/>
          </a:stretch>
        </p:blipFill>
        <p:spPr>
          <a:xfrm>
            <a:off x="5176911" y="1613681"/>
            <a:ext cx="4191517" cy="4927599"/>
          </a:xfrm>
          <a:prstGeom prst="rect">
            <a:avLst/>
          </a:prstGeom>
        </p:spPr>
      </p:pic>
    </p:spTree>
    <p:extLst>
      <p:ext uri="{BB962C8B-B14F-4D97-AF65-F5344CB8AC3E}">
        <p14:creationId xmlns:p14="http://schemas.microsoft.com/office/powerpoint/2010/main" val="383441444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0447ED-A623-49BA-BF38-2AFF8D3038EC}"/>
              </a:ext>
            </a:extLst>
          </p:cNvPr>
          <p:cNvSpPr>
            <a:spLocks noGrp="1"/>
          </p:cNvSpPr>
          <p:nvPr>
            <p:ph type="title"/>
          </p:nvPr>
        </p:nvSpPr>
        <p:spPr>
          <a:xfrm>
            <a:off x="339710" y="34144"/>
            <a:ext cx="8596668" cy="1320800"/>
          </a:xfrm>
        </p:spPr>
        <p:txBody>
          <a:bodyPr>
            <a:normAutofit/>
          </a:bodyPr>
          <a:lstStyle/>
          <a:p>
            <a:r>
              <a:rPr lang="en-US" sz="2400" dirty="0"/>
              <a:t>Implication of left shift hemoglobin dissociation curve </a:t>
            </a:r>
          </a:p>
        </p:txBody>
      </p:sp>
      <p:sp>
        <p:nvSpPr>
          <p:cNvPr id="3" name="Content Placeholder 2">
            <a:extLst>
              <a:ext uri="{FF2B5EF4-FFF2-40B4-BE49-F238E27FC236}">
                <a16:creationId xmlns:a16="http://schemas.microsoft.com/office/drawing/2014/main" id="{A04F419B-EDB8-4153-8188-F41E828390D1}"/>
              </a:ext>
            </a:extLst>
          </p:cNvPr>
          <p:cNvSpPr>
            <a:spLocks noGrp="1"/>
          </p:cNvSpPr>
          <p:nvPr>
            <p:ph idx="1"/>
          </p:nvPr>
        </p:nvSpPr>
        <p:spPr>
          <a:xfrm>
            <a:off x="339710" y="1289445"/>
            <a:ext cx="4640254" cy="4697411"/>
          </a:xfrm>
        </p:spPr>
        <p:txBody>
          <a:bodyPr>
            <a:normAutofit/>
          </a:bodyPr>
          <a:lstStyle/>
          <a:p>
            <a:r>
              <a:rPr lang="en-US" dirty="0"/>
              <a:t>The interesting thing that goes on here you sort of have false sense of security, you have a PO2 that is 70 mmHg and oxygen Sat is 92% or above </a:t>
            </a:r>
          </a:p>
          <a:p>
            <a:r>
              <a:rPr lang="en-US" dirty="0"/>
              <a:t>What make matters worse down here the tissue the oxygen is being delivered to the tissue the oxygen is very tightly bound to the hemoglobin so even when the oxygen concentration becomes quite low very little of oxygen is going to available to be delivered to the tissue </a:t>
            </a:r>
          </a:p>
          <a:p>
            <a:r>
              <a:rPr lang="en-US" dirty="0"/>
              <a:t>Even the oxygen saturation looks Hunky-dory the tissues on other hand are starving for oxygen </a:t>
            </a:r>
          </a:p>
        </p:txBody>
      </p:sp>
      <p:pic>
        <p:nvPicPr>
          <p:cNvPr id="5" name="Picture 4">
            <a:extLst>
              <a:ext uri="{FF2B5EF4-FFF2-40B4-BE49-F238E27FC236}">
                <a16:creationId xmlns:a16="http://schemas.microsoft.com/office/drawing/2014/main" id="{976A7F9A-B7D0-4ED0-8B8D-4C1DC0011D16}"/>
              </a:ext>
            </a:extLst>
          </p:cNvPr>
          <p:cNvPicPr>
            <a:picLocks noChangeAspect="1"/>
          </p:cNvPicPr>
          <p:nvPr/>
        </p:nvPicPr>
        <p:blipFill>
          <a:blip r:embed="rId2"/>
          <a:stretch>
            <a:fillRect/>
          </a:stretch>
        </p:blipFill>
        <p:spPr>
          <a:xfrm>
            <a:off x="5598942" y="1397734"/>
            <a:ext cx="4093698" cy="4370019"/>
          </a:xfrm>
          <a:prstGeom prst="rect">
            <a:avLst/>
          </a:prstGeom>
        </p:spPr>
      </p:pic>
    </p:spTree>
    <p:extLst>
      <p:ext uri="{BB962C8B-B14F-4D97-AF65-F5344CB8AC3E}">
        <p14:creationId xmlns:p14="http://schemas.microsoft.com/office/powerpoint/2010/main" val="297897204"/>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 /></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 /></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 /></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A4CE2C4C7B96C94992FCDCD516328081" ma:contentTypeVersion="2" ma:contentTypeDescription="Create a new document." ma:contentTypeScope="" ma:versionID="5eea047ca148aa844cb93a8c99a2675b">
  <xsd:schema xmlns:xsd="http://www.w3.org/2001/XMLSchema" xmlns:xs="http://www.w3.org/2001/XMLSchema" xmlns:p="http://schemas.microsoft.com/office/2006/metadata/properties" xmlns:ns2="e0585ad6-e60d-4dbf-9f0f-7ca5398387e1" targetNamespace="http://schemas.microsoft.com/office/2006/metadata/properties" ma:root="true" ma:fieldsID="9e91d4b2b676e2469954a00a9ec9651c" ns2:_="">
    <xsd:import namespace="e0585ad6-e60d-4dbf-9f0f-7ca5398387e1"/>
    <xsd:element name="properties">
      <xsd:complexType>
        <xsd:sequence>
          <xsd:element name="documentManagement">
            <xsd:complexType>
              <xsd:all>
                <xsd:element ref="ns2:MediaServiceMetadata" minOccurs="0"/>
                <xsd:element ref="ns2:MediaServiceFast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0585ad6-e60d-4dbf-9f0f-7ca5398387e1"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2AE013DB-8BFE-45A6-8399-91A1B66820B6}">
  <ds:schemaRefs>
    <ds:schemaRef ds:uri="http://schemas.microsoft.com/office/2006/metadata/properties"/>
    <ds:schemaRef ds:uri="http://www.w3.org/2000/xmlns/"/>
  </ds:schemaRefs>
</ds:datastoreItem>
</file>

<file path=customXml/itemProps2.xml><?xml version="1.0" encoding="utf-8"?>
<ds:datastoreItem xmlns:ds="http://schemas.openxmlformats.org/officeDocument/2006/customXml" ds:itemID="{7E3AC0F7-395B-4239-A688-1D6A15BB9445}">
  <ds:schemaRefs>
    <ds:schemaRef ds:uri="http://schemas.microsoft.com/sharepoint/v3/contenttype/forms"/>
  </ds:schemaRefs>
</ds:datastoreItem>
</file>

<file path=customXml/itemProps3.xml><?xml version="1.0" encoding="utf-8"?>
<ds:datastoreItem xmlns:ds="http://schemas.openxmlformats.org/officeDocument/2006/customXml" ds:itemID="{DEEB80BE-6B01-455C-A32B-4A74F33F61D3}">
  <ds:schemaRefs>
    <ds:schemaRef ds:uri="http://schemas.microsoft.com/office/2006/metadata/contentType"/>
    <ds:schemaRef ds:uri="http://schemas.microsoft.com/office/2006/metadata/properties/metaAttributes"/>
    <ds:schemaRef ds:uri="http://www.w3.org/2000/xmlns/"/>
    <ds:schemaRef ds:uri="http://www.w3.org/2001/XMLSchema"/>
    <ds:schemaRef ds:uri="e0585ad6-e60d-4dbf-9f0f-7ca5398387e1"/>
  </ds:schemaRefs>
</ds:datastoreItem>
</file>

<file path=docProps/app.xml><?xml version="1.0" encoding="utf-8"?>
<Properties xmlns="http://schemas.openxmlformats.org/officeDocument/2006/extended-properties" xmlns:vt="http://schemas.openxmlformats.org/officeDocument/2006/docPropsVTypes">
  <Template>Facet</Template>
  <TotalTime>278</TotalTime>
  <Words>1339</Words>
  <Application>Microsoft Office PowerPoint</Application>
  <PresentationFormat>شاشة عريضة</PresentationFormat>
  <Paragraphs>79</Paragraphs>
  <Slides>11</Slides>
  <Notes>0</Notes>
  <HiddenSlides>0</HiddenSlides>
  <MMClips>0</MMClips>
  <ScaleCrop>false</ScaleCrop>
  <HeadingPairs>
    <vt:vector size="4" baseType="variant">
      <vt:variant>
        <vt:lpstr>نسق</vt:lpstr>
      </vt:variant>
      <vt:variant>
        <vt:i4>1</vt:i4>
      </vt:variant>
      <vt:variant>
        <vt:lpstr>عناوين الشرائح</vt:lpstr>
      </vt:variant>
      <vt:variant>
        <vt:i4>11</vt:i4>
      </vt:variant>
    </vt:vector>
  </HeadingPairs>
  <TitlesOfParts>
    <vt:vector size="12" baseType="lpstr">
      <vt:lpstr>Facet</vt:lpstr>
      <vt:lpstr>Oxygen hemoglobin dissociation curve </vt:lpstr>
      <vt:lpstr>OBJECTIVES </vt:lpstr>
      <vt:lpstr>Oxygen hemoglobin dissociation curve </vt:lpstr>
      <vt:lpstr>Implication of hemoglobin dissociation curve </vt:lpstr>
      <vt:lpstr>عرض تقديمي في PowerPoint</vt:lpstr>
      <vt:lpstr>Right shift of hemoglobin dissociation curve </vt:lpstr>
      <vt:lpstr>Implication of right shift hemoglobin dissociation curve </vt:lpstr>
      <vt:lpstr>Left shift of hemoglobin dissociation curve </vt:lpstr>
      <vt:lpstr>Implication of left shift hemoglobin dissociation curve </vt:lpstr>
      <vt:lpstr>Clinical application </vt:lpstr>
      <vt:lpstr>عرض تقديمي في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Oxygen hemoglobin dissociation curve </dc:title>
  <dc:creator>rawashdeha@yahoo.com</dc:creator>
  <cp:lastModifiedBy>othman ali</cp:lastModifiedBy>
  <cp:revision>81</cp:revision>
  <dcterms:created xsi:type="dcterms:W3CDTF">2020-10-16T12:24:45Z</dcterms:created>
  <dcterms:modified xsi:type="dcterms:W3CDTF">2020-10-17T14:38:05Z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0x010100A4CE2C4C7B96C94992FCDCD516328081</vt:lpwstr>
  </property>
</Properties>
</file>