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32"/>
  </p:notesMasterIdLst>
  <p:sldIdLst>
    <p:sldId id="256" r:id="rId2"/>
    <p:sldId id="307" r:id="rId3"/>
    <p:sldId id="258" r:id="rId4"/>
    <p:sldId id="298" r:id="rId5"/>
    <p:sldId id="285" r:id="rId6"/>
    <p:sldId id="286" r:id="rId7"/>
    <p:sldId id="260" r:id="rId8"/>
    <p:sldId id="287" r:id="rId9"/>
    <p:sldId id="288" r:id="rId10"/>
    <p:sldId id="259" r:id="rId11"/>
    <p:sldId id="261" r:id="rId12"/>
    <p:sldId id="291" r:id="rId13"/>
    <p:sldId id="292" r:id="rId14"/>
    <p:sldId id="306" r:id="rId15"/>
    <p:sldId id="293" r:id="rId16"/>
    <p:sldId id="294" r:id="rId17"/>
    <p:sldId id="295" r:id="rId18"/>
    <p:sldId id="296" r:id="rId19"/>
    <p:sldId id="297" r:id="rId20"/>
    <p:sldId id="289" r:id="rId21"/>
    <p:sldId id="299" r:id="rId22"/>
    <p:sldId id="274" r:id="rId23"/>
    <p:sldId id="300" r:id="rId24"/>
    <p:sldId id="290" r:id="rId25"/>
    <p:sldId id="302" r:id="rId26"/>
    <p:sldId id="301" r:id="rId27"/>
    <p:sldId id="266" r:id="rId28"/>
    <p:sldId id="304" r:id="rId29"/>
    <p:sldId id="303" r:id="rId30"/>
    <p:sldId id="280" r:id="rId31"/>
  </p:sldIdLst>
  <p:sldSz cx="9144000" cy="5143500" type="screen16x9"/>
  <p:notesSz cx="6858000" cy="9144000"/>
  <p:embeddedFontLst>
    <p:embeddedFont>
      <p:font typeface="Aharoni" pitchFamily="2" charset="-79"/>
      <p:bold r:id="rId33"/>
    </p:embeddedFont>
    <p:embeddedFont>
      <p:font typeface="Arial Unicode MS" pitchFamily="34" charset="-128"/>
      <p:regular r:id="rId34"/>
    </p:embeddedFont>
    <p:embeddedFont>
      <p:font typeface="Muli" charset="0"/>
      <p:regular r:id="rId35"/>
      <p:bold r:id="rId36"/>
      <p:italic r:id="rId37"/>
      <p:boldItalic r:id="rId38"/>
    </p:embeddedFont>
    <p:embeddedFont>
      <p:font typeface="Nixie One" charset="0"/>
      <p:regular r:id="rId39"/>
    </p:embeddedFont>
    <p:embeddedFont>
      <p:font typeface="Helvetica Neue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AE37BC9-561A-4FF2-B96E-CB5BD16606E6}">
  <a:tblStyle styleId="{3AE37BC9-561A-4FF2-B96E-CB5BD16606E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233E0-DED0-49AA-BAD9-406E5654A1E2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</dgm:pt>
    <dgm:pt modelId="{0B43BC94-5195-4981-BDE6-6E4A87718EFD}">
      <dgm:prSet phldrT="[Text]" phldr="1"/>
      <dgm:spPr/>
      <dgm:t>
        <a:bodyPr/>
        <a:lstStyle/>
        <a:p>
          <a:endParaRPr lang="en-US" dirty="0"/>
        </a:p>
      </dgm:t>
    </dgm:pt>
    <dgm:pt modelId="{1017EDAE-0846-4BB5-BF0A-B525B4B93445}" type="sibTrans" cxnId="{0E2D2A5A-8E4E-4ECC-8C91-3CC3F37F1903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en-US"/>
        </a:p>
      </dgm:t>
    </dgm:pt>
    <dgm:pt modelId="{43F8FABE-7665-4D2C-973C-95995B71AFEC}" type="parTrans" cxnId="{0E2D2A5A-8E4E-4ECC-8C91-3CC3F37F1903}">
      <dgm:prSet/>
      <dgm:spPr/>
      <dgm:t>
        <a:bodyPr/>
        <a:lstStyle/>
        <a:p>
          <a:endParaRPr lang="en-US"/>
        </a:p>
      </dgm:t>
    </dgm:pt>
    <dgm:pt modelId="{B529A332-51B4-4509-B919-AB98D2D4B51F}" type="pres">
      <dgm:prSet presAssocID="{511233E0-DED0-49AA-BAD9-406E5654A1E2}" presName="Name0" presStyleCnt="0">
        <dgm:presLayoutVars>
          <dgm:chMax val="21"/>
          <dgm:chPref val="21"/>
        </dgm:presLayoutVars>
      </dgm:prSet>
      <dgm:spPr/>
    </dgm:pt>
    <dgm:pt modelId="{5EAB1071-9933-4FB5-A853-D4492BACDA9B}" type="pres">
      <dgm:prSet presAssocID="{0B43BC94-5195-4981-BDE6-6E4A87718EFD}" presName="text1" presStyleCnt="0"/>
      <dgm:spPr/>
    </dgm:pt>
    <dgm:pt modelId="{54EB7C00-E921-47C0-B78B-25C3B275794E}" type="pres">
      <dgm:prSet presAssocID="{0B43BC94-5195-4981-BDE6-6E4A87718EFD}" presName="textRepeatNode" presStyleLbl="alignNode1" presStyleIdx="0" presStyleCnt="1" custLinFactNeighborX="-64991" custLinFactNeighborY="-372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01FB9-E790-4DC4-A13D-109088C16222}" type="pres">
      <dgm:prSet presAssocID="{0B43BC94-5195-4981-BDE6-6E4A87718EFD}" presName="textaccent1" presStyleCnt="0"/>
      <dgm:spPr/>
    </dgm:pt>
    <dgm:pt modelId="{09A6267A-DF98-406E-9775-F9D50B7D03B1}" type="pres">
      <dgm:prSet presAssocID="{0B43BC94-5195-4981-BDE6-6E4A87718EFD}" presName="accentRepeatNode" presStyleLbl="solidAlignAcc1" presStyleIdx="0" presStyleCnt="2"/>
      <dgm:spPr/>
    </dgm:pt>
    <dgm:pt modelId="{BC391D4E-28AF-49D0-B91C-1E86B9F23142}" type="pres">
      <dgm:prSet presAssocID="{1017EDAE-0846-4BB5-BF0A-B525B4B93445}" presName="image1" presStyleCnt="0"/>
      <dgm:spPr/>
    </dgm:pt>
    <dgm:pt modelId="{7497B266-CD19-473D-85D9-0D33256D01F5}" type="pres">
      <dgm:prSet presAssocID="{1017EDAE-0846-4BB5-BF0A-B525B4B93445}" presName="imageRepeatNode" presStyleLbl="alignAcc1" presStyleIdx="0" presStyleCnt="1" custScaleX="182882" custScaleY="158915" custLinFactNeighborX="21544" custLinFactNeighborY="5058"/>
      <dgm:spPr/>
      <dgm:t>
        <a:bodyPr/>
        <a:lstStyle/>
        <a:p>
          <a:endParaRPr lang="en-US"/>
        </a:p>
      </dgm:t>
    </dgm:pt>
    <dgm:pt modelId="{A96FBDD8-C83F-452A-925A-3DCD240D77AD}" type="pres">
      <dgm:prSet presAssocID="{1017EDAE-0846-4BB5-BF0A-B525B4B93445}" presName="imageaccent1" presStyleCnt="0"/>
      <dgm:spPr/>
    </dgm:pt>
    <dgm:pt modelId="{8A2A366D-9E55-4BFF-884D-EE072970826E}" type="pres">
      <dgm:prSet presAssocID="{1017EDAE-0846-4BB5-BF0A-B525B4B93445}" presName="accentRepeatNode" presStyleLbl="solidAlignAcc1" presStyleIdx="1" presStyleCnt="2" custAng="0" custFlipVert="1" custFlipHor="0" custScaleX="31014" custScaleY="95830" custLinFactX="200000" custLinFactY="172538" custLinFactNeighborX="244070" custLinFactNeighborY="200000"/>
      <dgm:spPr/>
    </dgm:pt>
  </dgm:ptLst>
  <dgm:cxnLst>
    <dgm:cxn modelId="{9110BF29-D49C-4C30-806A-B28DF00DB556}" type="presOf" srcId="{511233E0-DED0-49AA-BAD9-406E5654A1E2}" destId="{B529A332-51B4-4509-B919-AB98D2D4B51F}" srcOrd="0" destOrd="0" presId="urn:microsoft.com/office/officeart/2008/layout/HexagonCluster"/>
    <dgm:cxn modelId="{0E2D2A5A-8E4E-4ECC-8C91-3CC3F37F1903}" srcId="{511233E0-DED0-49AA-BAD9-406E5654A1E2}" destId="{0B43BC94-5195-4981-BDE6-6E4A87718EFD}" srcOrd="0" destOrd="0" parTransId="{43F8FABE-7665-4D2C-973C-95995B71AFEC}" sibTransId="{1017EDAE-0846-4BB5-BF0A-B525B4B93445}"/>
    <dgm:cxn modelId="{2EA20A4F-1E01-4DEB-9C81-5448C42C533D}" type="presOf" srcId="{1017EDAE-0846-4BB5-BF0A-B525B4B93445}" destId="{7497B266-CD19-473D-85D9-0D33256D01F5}" srcOrd="0" destOrd="0" presId="urn:microsoft.com/office/officeart/2008/layout/HexagonCluster"/>
    <dgm:cxn modelId="{0CF4250F-B223-4C73-A6D5-8AD6DBBD07B1}" type="presOf" srcId="{0B43BC94-5195-4981-BDE6-6E4A87718EFD}" destId="{54EB7C00-E921-47C0-B78B-25C3B275794E}" srcOrd="0" destOrd="0" presId="urn:microsoft.com/office/officeart/2008/layout/HexagonCluster"/>
    <dgm:cxn modelId="{96290EEF-B92C-4C9D-BDDA-8815DCA4C228}" type="presParOf" srcId="{B529A332-51B4-4509-B919-AB98D2D4B51F}" destId="{5EAB1071-9933-4FB5-A853-D4492BACDA9B}" srcOrd="0" destOrd="0" presId="urn:microsoft.com/office/officeart/2008/layout/HexagonCluster"/>
    <dgm:cxn modelId="{87845F1A-045F-4230-AC2D-3F0744172746}" type="presParOf" srcId="{5EAB1071-9933-4FB5-A853-D4492BACDA9B}" destId="{54EB7C00-E921-47C0-B78B-25C3B275794E}" srcOrd="0" destOrd="0" presId="urn:microsoft.com/office/officeart/2008/layout/HexagonCluster"/>
    <dgm:cxn modelId="{9DA099E3-A673-41A5-9D68-78585895E884}" type="presParOf" srcId="{B529A332-51B4-4509-B919-AB98D2D4B51F}" destId="{D8701FB9-E790-4DC4-A13D-109088C16222}" srcOrd="1" destOrd="0" presId="urn:microsoft.com/office/officeart/2008/layout/HexagonCluster"/>
    <dgm:cxn modelId="{0D27B6EE-8AE8-4755-8914-52DD95E7F170}" type="presParOf" srcId="{D8701FB9-E790-4DC4-A13D-109088C16222}" destId="{09A6267A-DF98-406E-9775-F9D50B7D03B1}" srcOrd="0" destOrd="0" presId="urn:microsoft.com/office/officeart/2008/layout/HexagonCluster"/>
    <dgm:cxn modelId="{9764369E-E014-4B7F-915F-2C32BCB385D4}" type="presParOf" srcId="{B529A332-51B4-4509-B919-AB98D2D4B51F}" destId="{BC391D4E-28AF-49D0-B91C-1E86B9F23142}" srcOrd="2" destOrd="0" presId="urn:microsoft.com/office/officeart/2008/layout/HexagonCluster"/>
    <dgm:cxn modelId="{663707F2-5C7D-4A85-969F-330F03AE2F7D}" type="presParOf" srcId="{BC391D4E-28AF-49D0-B91C-1E86B9F23142}" destId="{7497B266-CD19-473D-85D9-0D33256D01F5}" srcOrd="0" destOrd="0" presId="urn:microsoft.com/office/officeart/2008/layout/HexagonCluster"/>
    <dgm:cxn modelId="{4B709BA7-D35E-46A3-A333-FBEFCC3FBD30}" type="presParOf" srcId="{B529A332-51B4-4509-B919-AB98D2D4B51F}" destId="{A96FBDD8-C83F-452A-925A-3DCD240D77AD}" srcOrd="3" destOrd="0" presId="urn:microsoft.com/office/officeart/2008/layout/HexagonCluster"/>
    <dgm:cxn modelId="{B2F44884-5F48-4BAB-8BCD-2E58DEACE468}" type="presParOf" srcId="{A96FBDD8-C83F-452A-925A-3DCD240D77AD}" destId="{8A2A366D-9E55-4BFF-884D-EE072970826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EB7C00-E921-47C0-B78B-25C3B275794E}">
      <dsp:nvSpPr>
        <dsp:cNvPr id="0" name=""/>
        <dsp:cNvSpPr/>
      </dsp:nvSpPr>
      <dsp:spPr>
        <a:xfrm>
          <a:off x="484403" y="362783"/>
          <a:ext cx="1263065" cy="10877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/>
        </a:p>
      </dsp:txBody>
      <dsp:txXfrm>
        <a:off x="680301" y="531483"/>
        <a:ext cx="871269" cy="750306"/>
      </dsp:txXfrm>
    </dsp:sp>
    <dsp:sp modelId="{09A6267A-DF98-406E-9775-F9D50B7D03B1}">
      <dsp:nvSpPr>
        <dsp:cNvPr id="0" name=""/>
        <dsp:cNvSpPr/>
      </dsp:nvSpPr>
      <dsp:spPr>
        <a:xfrm>
          <a:off x="1334580" y="1248350"/>
          <a:ext cx="147415" cy="127231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7B266-CD19-473D-85D9-0D33256D01F5}">
      <dsp:nvSpPr>
        <dsp:cNvPr id="0" name=""/>
        <dsp:cNvSpPr/>
      </dsp:nvSpPr>
      <dsp:spPr>
        <a:xfrm>
          <a:off x="2" y="-72737"/>
          <a:ext cx="2306966" cy="1728000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A366D-9E55-4BFF-884D-EE072970826E}">
      <dsp:nvSpPr>
        <dsp:cNvPr id="0" name=""/>
        <dsp:cNvSpPr/>
      </dsp:nvSpPr>
      <dsp:spPr>
        <a:xfrm flipV="1">
          <a:off x="1820893" y="1606073"/>
          <a:ext cx="45719" cy="121926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0919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 flipH="1">
            <a:off x="3919993" y="3977033"/>
            <a:ext cx="1303500" cy="1128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 flipH="1">
            <a:off x="2809875" y="-172875"/>
            <a:ext cx="1111500" cy="9624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3602723" y="1360109"/>
            <a:ext cx="493800" cy="427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5278915" y="855279"/>
            <a:ext cx="944700" cy="818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10800000" flipH="1">
            <a:off x="5365799" y="352324"/>
            <a:ext cx="493800" cy="4272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49153" y="1029780"/>
            <a:ext cx="404640" cy="374059"/>
            <a:chOff x="5975075" y="2327500"/>
            <a:chExt cx="420100" cy="388350"/>
          </a:xfrm>
        </p:grpSpPr>
        <p:sp>
          <p:nvSpPr>
            <p:cNvPr id="18" name="Google Shape;18;p2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3253021" y="113273"/>
            <a:ext cx="225085" cy="38996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1;p2"/>
          <p:cNvGrpSpPr/>
          <p:nvPr/>
        </p:nvGrpSpPr>
        <p:grpSpPr>
          <a:xfrm>
            <a:off x="4380526" y="515192"/>
            <a:ext cx="382958" cy="607111"/>
            <a:chOff x="6718575" y="2318625"/>
            <a:chExt cx="256950" cy="407375"/>
          </a:xfrm>
        </p:grpSpPr>
        <p:sp>
          <p:nvSpPr>
            <p:cNvPr id="22" name="Google Shape;22;p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3199464" y="902959"/>
            <a:ext cx="395018" cy="403297"/>
            <a:chOff x="3951850" y="2985350"/>
            <a:chExt cx="407950" cy="416500"/>
          </a:xfrm>
        </p:grpSpPr>
        <p:sp>
          <p:nvSpPr>
            <p:cNvPr id="31" name="Google Shape;31;p2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2"/>
          <p:cNvSpPr/>
          <p:nvPr/>
        </p:nvSpPr>
        <p:spPr>
          <a:xfrm rot="10800000" flipH="1">
            <a:off x="5010533" y="4576648"/>
            <a:ext cx="1032900" cy="8946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 rot="10800000" flipH="1">
            <a:off x="5133679" y="4056450"/>
            <a:ext cx="540000" cy="467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 rot="10800000" flipH="1">
            <a:off x="3101709" y="3629719"/>
            <a:ext cx="1032900" cy="8940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 rot="10800000" flipH="1">
            <a:off x="3530384" y="4576662"/>
            <a:ext cx="452100" cy="3912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370705" y="4867761"/>
            <a:ext cx="312503" cy="312484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" name="Google Shape;40;p2"/>
          <p:cNvGrpSpPr/>
          <p:nvPr/>
        </p:nvGrpSpPr>
        <p:grpSpPr>
          <a:xfrm>
            <a:off x="5772009" y="4056440"/>
            <a:ext cx="573943" cy="550550"/>
            <a:chOff x="5241175" y="4959100"/>
            <a:chExt cx="539775" cy="517775"/>
          </a:xfrm>
        </p:grpSpPr>
        <p:sp>
          <p:nvSpPr>
            <p:cNvPr id="41" name="Google Shape;41;p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/>
          <p:nvPr/>
        </p:nvSpPr>
        <p:spPr>
          <a:xfrm>
            <a:off x="3429208" y="3904791"/>
            <a:ext cx="377839" cy="343685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rot="10800000" flipH="1">
            <a:off x="-94969" y="303826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/>
          <p:nvPr/>
        </p:nvSpPr>
        <p:spPr>
          <a:xfrm rot="10800000" flipH="1">
            <a:off x="66674" y="31354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 rot="10800000" flipH="1">
            <a:off x="828675" y="35165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 rot="10800000" flipH="1">
            <a:off x="761999" y="8779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 rot="10800000" flipH="1">
            <a:off x="793851" y="4692801"/>
            <a:ext cx="517500" cy="4479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>
            <a:off x="996359" y="1070668"/>
            <a:ext cx="351204" cy="324661"/>
            <a:chOff x="5975075" y="2327500"/>
            <a:chExt cx="420100" cy="388350"/>
          </a:xfrm>
        </p:grpSpPr>
        <p:sp>
          <p:nvSpPr>
            <p:cNvPr id="58" name="Google Shape;58;p3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3"/>
          <p:cNvSpPr/>
          <p:nvPr/>
        </p:nvSpPr>
        <p:spPr>
          <a:xfrm>
            <a:off x="393600" y="334662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>
            <a:off x="305253" y="553856"/>
            <a:ext cx="247469" cy="392302"/>
            <a:chOff x="6718575" y="2318625"/>
            <a:chExt cx="256950" cy="407375"/>
          </a:xfrm>
        </p:grpSpPr>
        <p:sp>
          <p:nvSpPr>
            <p:cNvPr id="62" name="Google Shape;62;p3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419984" y="3634331"/>
            <a:ext cx="342882" cy="350068"/>
            <a:chOff x="3951850" y="2985350"/>
            <a:chExt cx="407950" cy="416500"/>
          </a:xfrm>
        </p:grpSpPr>
        <p:sp>
          <p:nvSpPr>
            <p:cNvPr id="71" name="Google Shape;71;p3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3"/>
          <p:cNvSpPr/>
          <p:nvPr/>
        </p:nvSpPr>
        <p:spPr>
          <a:xfrm rot="10800000" flipH="1">
            <a:off x="733424" y="393602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rot="10800000" flipH="1">
            <a:off x="738525" y="10085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/>
          <p:nvPr/>
        </p:nvSpPr>
        <p:spPr>
          <a:xfrm rot="10800000" flipH="1">
            <a:off x="-291325" y="4148475"/>
            <a:ext cx="1182300" cy="1023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"/>
          <p:cNvSpPr/>
          <p:nvPr/>
        </p:nvSpPr>
        <p:spPr>
          <a:xfrm rot="10800000" flipH="1">
            <a:off x="420725" y="-652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3"/>
          <p:cNvSpPr/>
          <p:nvPr/>
        </p:nvSpPr>
        <p:spPr>
          <a:xfrm>
            <a:off x="1019338" y="416705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3"/>
          <p:cNvGrpSpPr/>
          <p:nvPr/>
        </p:nvGrpSpPr>
        <p:grpSpPr>
          <a:xfrm>
            <a:off x="-50285" y="1452794"/>
            <a:ext cx="624844" cy="599376"/>
            <a:chOff x="5241175" y="4959100"/>
            <a:chExt cx="539775" cy="517775"/>
          </a:xfrm>
        </p:grpSpPr>
        <p:sp>
          <p:nvSpPr>
            <p:cNvPr id="81" name="Google Shape;81;p3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3"/>
          <p:cNvSpPr/>
          <p:nvPr/>
        </p:nvSpPr>
        <p:spPr>
          <a:xfrm>
            <a:off x="47199" y="4430470"/>
            <a:ext cx="505231" cy="459562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/>
          <p:nvPr/>
        </p:nvSpPr>
        <p:spPr>
          <a:xfrm rot="10800000" flipH="1">
            <a:off x="-94969" y="619169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Google Shape;90;p4"/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92" name="Google Shape;92;p4"/>
          <p:cNvSpPr/>
          <p:nvPr/>
        </p:nvSpPr>
        <p:spPr>
          <a:xfrm rot="10800000" flipH="1">
            <a:off x="-123826" y="28115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4"/>
          <p:cNvSpPr/>
          <p:nvPr/>
        </p:nvSpPr>
        <p:spPr>
          <a:xfrm rot="10800000" flipH="1">
            <a:off x="638175" y="3192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4"/>
          <p:cNvSpPr/>
          <p:nvPr/>
        </p:nvSpPr>
        <p:spPr>
          <a:xfrm rot="10800000" flipH="1">
            <a:off x="752474" y="120180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4"/>
          <p:cNvSpPr/>
          <p:nvPr/>
        </p:nvSpPr>
        <p:spPr>
          <a:xfrm rot="10800000" flipH="1">
            <a:off x="657225" y="4380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4"/>
          <p:cNvGrpSpPr/>
          <p:nvPr/>
        </p:nvGrpSpPr>
        <p:grpSpPr>
          <a:xfrm>
            <a:off x="986834" y="1394518"/>
            <a:ext cx="351204" cy="324661"/>
            <a:chOff x="5975075" y="2327500"/>
            <a:chExt cx="420100" cy="388350"/>
          </a:xfrm>
        </p:grpSpPr>
        <p:sp>
          <p:nvSpPr>
            <p:cNvPr id="97" name="Google Shape;97;p4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" name="Google Shape;99;p4"/>
          <p:cNvSpPr/>
          <p:nvPr/>
        </p:nvSpPr>
        <p:spPr>
          <a:xfrm>
            <a:off x="203100" y="30227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295728" y="877706"/>
            <a:ext cx="247469" cy="392302"/>
            <a:chOff x="6718575" y="2318625"/>
            <a:chExt cx="256950" cy="407375"/>
          </a:xfrm>
        </p:grpSpPr>
        <p:sp>
          <p:nvSpPr>
            <p:cNvPr id="101" name="Google Shape;101;p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1229484" y="3310481"/>
            <a:ext cx="342882" cy="350068"/>
            <a:chOff x="3951850" y="2985350"/>
            <a:chExt cx="407950" cy="416500"/>
          </a:xfrm>
        </p:grpSpPr>
        <p:sp>
          <p:nvSpPr>
            <p:cNvPr id="110" name="Google Shape;110;p4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4"/>
          <p:cNvSpPr/>
          <p:nvPr/>
        </p:nvSpPr>
        <p:spPr>
          <a:xfrm rot="10800000" flipH="1">
            <a:off x="542924" y="36121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"/>
          <p:cNvSpPr/>
          <p:nvPr/>
        </p:nvSpPr>
        <p:spPr>
          <a:xfrm rot="10800000" flipH="1">
            <a:off x="729000" y="424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"/>
          <p:cNvSpPr/>
          <p:nvPr/>
        </p:nvSpPr>
        <p:spPr>
          <a:xfrm rot="10800000" flipH="1">
            <a:off x="-115052" y="3996025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 flipH="1">
            <a:off x="411200" y="2586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>
            <a:off x="828838" y="38432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119;p4"/>
          <p:cNvGrpSpPr/>
          <p:nvPr/>
        </p:nvGrpSpPr>
        <p:grpSpPr>
          <a:xfrm>
            <a:off x="67092" y="1681690"/>
            <a:ext cx="455624" cy="437054"/>
            <a:chOff x="5241175" y="4959100"/>
            <a:chExt cx="539775" cy="517775"/>
          </a:xfrm>
        </p:grpSpPr>
        <p:sp>
          <p:nvSpPr>
            <p:cNvPr id="120" name="Google Shape;120;p4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>
            <a:off x="144926" y="4214500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94000" y="1929581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  <a:endParaRPr sz="12000">
              <a:solidFill>
                <a:srgbClr val="FFFFFF"/>
              </a:solidFill>
              <a:latin typeface="Nixie One"/>
              <a:ea typeface="Nixie One"/>
              <a:cs typeface="Nixie One"/>
              <a:sym typeface="Nixie One"/>
            </a:endParaRPr>
          </a:p>
        </p:txBody>
      </p:sp>
      <p:sp>
        <p:nvSpPr>
          <p:cNvPr id="128" name="Google Shape;128;p4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1" name="Google Shape;131;p5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Font typeface="Muli"/>
              <a:buChar char="◇"/>
              <a:defRPr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5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2" name="Google Shape;142;p5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43" name="Google Shape;143;p5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5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5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148" name="Google Shape;148;p5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5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56" name="Google Shape;156;p5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65" name="Google Shape;165;p5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"/>
          <p:cNvSpPr/>
          <p:nvPr/>
        </p:nvSpPr>
        <p:spPr>
          <a:xfrm rot="10800000" flipH="1">
            <a:off x="7663675" y="3684808"/>
            <a:ext cx="1034700" cy="89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p6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4000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62088" y="2414450"/>
            <a:ext cx="26673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6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6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181" name="Google Shape;181;p6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6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6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185" name="Google Shape;185;p6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6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" name="Google Shape;193;p6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194" name="Google Shape;194;p6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6"/>
          <p:cNvSpPr/>
          <p:nvPr/>
        </p:nvSpPr>
        <p:spPr>
          <a:xfrm rot="10800000" flipH="1">
            <a:off x="8486774" y="42307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"/>
          <p:cNvSpPr/>
          <p:nvPr/>
        </p:nvSpPr>
        <p:spPr>
          <a:xfrm rot="10800000" flipH="1">
            <a:off x="8124824" y="46157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/>
          <p:nvPr/>
        </p:nvSpPr>
        <p:spPr>
          <a:xfrm rot="10800000" flipH="1">
            <a:off x="7821348" y="2935400"/>
            <a:ext cx="819900" cy="7098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"/>
          <p:cNvSpPr/>
          <p:nvPr/>
        </p:nvSpPr>
        <p:spPr>
          <a:xfrm rot="10800000" flipH="1">
            <a:off x="8486775" y="351217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6"/>
          <p:cNvSpPr/>
          <p:nvPr/>
        </p:nvSpPr>
        <p:spPr>
          <a:xfrm>
            <a:off x="8772688" y="4461808"/>
            <a:ext cx="248073" cy="248058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" name="Google Shape;203;p6"/>
          <p:cNvGrpSpPr/>
          <p:nvPr/>
        </p:nvGrpSpPr>
        <p:grpSpPr>
          <a:xfrm>
            <a:off x="7354067" y="3426715"/>
            <a:ext cx="455624" cy="437054"/>
            <a:chOff x="5241175" y="4959100"/>
            <a:chExt cx="539775" cy="517775"/>
          </a:xfrm>
        </p:grpSpPr>
        <p:sp>
          <p:nvSpPr>
            <p:cNvPr id="204" name="Google Shape;204;p6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6"/>
          <p:cNvSpPr/>
          <p:nvPr/>
        </p:nvSpPr>
        <p:spPr>
          <a:xfrm>
            <a:off x="8081326" y="3153875"/>
            <a:ext cx="299952" cy="272838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32700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20972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09245" y="2380900"/>
            <a:ext cx="21768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◇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 rot="10800000" flipH="1">
            <a:off x="-123826" y="1058975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/>
          <p:nvPr/>
        </p:nvSpPr>
        <p:spPr>
          <a:xfrm rot="10800000" flipH="1">
            <a:off x="638175" y="1440100"/>
            <a:ext cx="428700" cy="371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/>
          <p:nvPr/>
        </p:nvSpPr>
        <p:spPr>
          <a:xfrm rot="10800000" flipH="1">
            <a:off x="1495424" y="-131650"/>
            <a:ext cx="819900" cy="7101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"/>
          <p:cNvSpPr/>
          <p:nvPr/>
        </p:nvSpPr>
        <p:spPr>
          <a:xfrm rot="10800000" flipH="1">
            <a:off x="327800" y="88925"/>
            <a:ext cx="358800" cy="3105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7"/>
          <p:cNvGrpSpPr/>
          <p:nvPr/>
        </p:nvGrpSpPr>
        <p:grpSpPr>
          <a:xfrm>
            <a:off x="1729784" y="61068"/>
            <a:ext cx="351204" cy="324661"/>
            <a:chOff x="5975075" y="2327500"/>
            <a:chExt cx="420100" cy="388350"/>
          </a:xfrm>
        </p:grpSpPr>
        <p:sp>
          <p:nvSpPr>
            <p:cNvPr id="223" name="Google Shape;223;p7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7"/>
          <p:cNvSpPr/>
          <p:nvPr/>
        </p:nvSpPr>
        <p:spPr>
          <a:xfrm>
            <a:off x="203100" y="1270177"/>
            <a:ext cx="166061" cy="287704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" name="Google Shape;226;p7"/>
          <p:cNvGrpSpPr/>
          <p:nvPr/>
        </p:nvGrpSpPr>
        <p:grpSpPr>
          <a:xfrm>
            <a:off x="904276" y="515192"/>
            <a:ext cx="382958" cy="607111"/>
            <a:chOff x="6718575" y="2318625"/>
            <a:chExt cx="256950" cy="407375"/>
          </a:xfrm>
        </p:grpSpPr>
        <p:sp>
          <p:nvSpPr>
            <p:cNvPr id="227" name="Google Shape;227;p7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7"/>
          <p:cNvGrpSpPr/>
          <p:nvPr/>
        </p:nvGrpSpPr>
        <p:grpSpPr>
          <a:xfrm>
            <a:off x="335759" y="1840531"/>
            <a:ext cx="342882" cy="350068"/>
            <a:chOff x="3951850" y="2985350"/>
            <a:chExt cx="407950" cy="416500"/>
          </a:xfrm>
        </p:grpSpPr>
        <p:sp>
          <p:nvSpPr>
            <p:cNvPr id="236" name="Google Shape;236;p7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7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/>
          <p:nvPr/>
        </p:nvSpPr>
        <p:spPr>
          <a:xfrm rot="10800000" flipH="1">
            <a:off x="8218352" y="4121459"/>
            <a:ext cx="685200" cy="593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lin ang="6983783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3" name="Google Shape;323;p10"/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4" name="Google Shape;324;p10"/>
          <p:cNvSpPr/>
          <p:nvPr/>
        </p:nvSpPr>
        <p:spPr>
          <a:xfrm rot="10800000" flipH="1">
            <a:off x="-123825" y="847791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0"/>
          <p:cNvSpPr/>
          <p:nvPr/>
        </p:nvSpPr>
        <p:spPr>
          <a:xfrm rot="10800000" flipH="1">
            <a:off x="503116" y="1161450"/>
            <a:ext cx="352800" cy="3054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0"/>
          <p:cNvSpPr/>
          <p:nvPr/>
        </p:nvSpPr>
        <p:spPr>
          <a:xfrm rot="10800000" flipH="1">
            <a:off x="1208424" y="-131812"/>
            <a:ext cx="674400" cy="584400"/>
          </a:xfrm>
          <a:prstGeom prst="hexagon">
            <a:avLst>
              <a:gd name="adj" fmla="val 28678"/>
              <a:gd name="vf" fmla="val 115470"/>
            </a:avLst>
          </a:prstGeom>
          <a:noFill/>
          <a:ln w="76200" cap="flat" cmpd="sng">
            <a:solidFill>
              <a:srgbClr val="18476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0"/>
          <p:cNvSpPr/>
          <p:nvPr/>
        </p:nvSpPr>
        <p:spPr>
          <a:xfrm rot="10800000" flipH="1">
            <a:off x="247753" y="49693"/>
            <a:ext cx="295200" cy="2556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00E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0"/>
          <p:cNvSpPr/>
          <p:nvPr/>
        </p:nvSpPr>
        <p:spPr>
          <a:xfrm rot="10800000" flipH="1">
            <a:off x="8763568" y="4485979"/>
            <a:ext cx="543000" cy="470400"/>
          </a:xfrm>
          <a:prstGeom prst="hexagon">
            <a:avLst>
              <a:gd name="adj" fmla="val 28678"/>
              <a:gd name="vf" fmla="val 115470"/>
            </a:avLst>
          </a:prstGeom>
          <a:noFill/>
          <a:ln w="9525" cap="flat" cmpd="sng">
            <a:solidFill>
              <a:srgbClr val="1847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0"/>
          <p:cNvSpPr/>
          <p:nvPr/>
        </p:nvSpPr>
        <p:spPr>
          <a:xfrm rot="10800000" flipH="1">
            <a:off x="8523810" y="4741100"/>
            <a:ext cx="284100" cy="2457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3292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0"/>
          <p:cNvSpPr/>
          <p:nvPr/>
        </p:nvSpPr>
        <p:spPr>
          <a:xfrm rot="10800000" flipH="1">
            <a:off x="8322785" y="3628023"/>
            <a:ext cx="543000" cy="470100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0"/>
          <p:cNvSpPr/>
          <p:nvPr/>
        </p:nvSpPr>
        <p:spPr>
          <a:xfrm rot="10800000" flipH="1">
            <a:off x="8763569" y="4009882"/>
            <a:ext cx="237600" cy="205800"/>
          </a:xfrm>
          <a:prstGeom prst="hexagon">
            <a:avLst>
              <a:gd name="adj" fmla="val 28678"/>
              <a:gd name="vf" fmla="val 115470"/>
            </a:avLst>
          </a:prstGeom>
          <a:noFill/>
          <a:ln w="19050" cap="flat" cmpd="sng">
            <a:solidFill>
              <a:srgbClr val="00E1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32700" y="1735600"/>
            <a:ext cx="4944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4000"/>
              <a:buFont typeface="Nixie One"/>
              <a:buNone/>
              <a:defRPr sz="40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32700" y="2255125"/>
            <a:ext cx="4944300" cy="16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◇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￭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￮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19BBD5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●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○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rgbClr val="C6DAEC"/>
              </a:buClr>
              <a:buSzPts val="1400"/>
              <a:buFont typeface="Muli"/>
              <a:buChar char="■"/>
              <a:defRPr>
                <a:solidFill>
                  <a:srgbClr val="C6DAEC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lvl="1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lvl="2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lvl="3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lvl="4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lvl="5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lvl="6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lvl="7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lvl="8"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6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1"/>
          <p:cNvSpPr txBox="1">
            <a:spLocks noGrp="1"/>
          </p:cNvSpPr>
          <p:nvPr>
            <p:ph type="ctrTitle"/>
          </p:nvPr>
        </p:nvSpPr>
        <p:spPr>
          <a:xfrm>
            <a:off x="1028700" y="2064561"/>
            <a:ext cx="6704584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600" dirty="0" smtClean="0"/>
              <a:t>Hemodynamic Disorders VI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</a:t>
            </a:r>
            <a:endParaRPr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363" y="4145972"/>
            <a:ext cx="2410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Ghadeer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Hayel</a:t>
            </a:r>
            <a:r>
              <a:rPr lang="en-U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, MD</a:t>
            </a:r>
          </a:p>
          <a:p>
            <a:r>
              <a:rPr lang="en-US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Histopathologist</a:t>
            </a:r>
            <a:endParaRPr lang="en-US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Pathogenesis of Septic Shock</a:t>
            </a:r>
            <a:endParaRPr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1" name="Google Shape;361;p14"/>
          <p:cNvSpPr txBox="1"/>
          <p:nvPr/>
        </p:nvSpPr>
        <p:spPr>
          <a:xfrm>
            <a:off x="409575" y="1676400"/>
            <a:ext cx="2067000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78172" y="873154"/>
            <a:ext cx="648651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/>
              <a:t>Inflammatory </a:t>
            </a:r>
            <a:r>
              <a:rPr lang="en-US" sz="2800" b="1" i="1" dirty="0" smtClean="0"/>
              <a:t>responses</a:t>
            </a:r>
            <a:endParaRPr sz="2800" b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278082" y="1558636"/>
            <a:ext cx="6203373" cy="18576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2000" dirty="0" smtClean="0">
                <a:latin typeface="+mn-lt"/>
              </a:rPr>
              <a:t>Microbial </a:t>
            </a:r>
            <a:r>
              <a:rPr lang="en-US" sz="2000" dirty="0">
                <a:latin typeface="+mn-lt"/>
              </a:rPr>
              <a:t>cell wall constituents engage </a:t>
            </a:r>
            <a:r>
              <a:rPr lang="en-US" sz="2000" dirty="0" smtClean="0">
                <a:latin typeface="+mn-lt"/>
              </a:rPr>
              <a:t>receptors on </a:t>
            </a:r>
            <a:r>
              <a:rPr lang="en-US" sz="2000" dirty="0">
                <a:latin typeface="+mn-lt"/>
              </a:rPr>
              <a:t>cells of the innate immune </a:t>
            </a:r>
            <a:r>
              <a:rPr lang="en-US" sz="2000" dirty="0" smtClean="0">
                <a:latin typeface="+mn-lt"/>
              </a:rPr>
              <a:t>system:</a:t>
            </a:r>
          </a:p>
          <a:p>
            <a:pPr marL="139700" indent="0">
              <a:buNone/>
            </a:pPr>
            <a:r>
              <a:rPr lang="en-US" sz="2000" dirty="0" smtClean="0">
                <a:latin typeface="+mn-lt"/>
              </a:rPr>
              <a:t>(1) </a:t>
            </a:r>
            <a:r>
              <a:rPr lang="en-US" sz="2000" dirty="0">
                <a:latin typeface="+mn-lt"/>
              </a:rPr>
              <a:t>Toll-like receptors (</a:t>
            </a:r>
            <a:r>
              <a:rPr lang="en-US" sz="2000" dirty="0" smtClean="0">
                <a:latin typeface="+mn-lt"/>
              </a:rPr>
              <a:t>TLRs) recognize substances containing “</a:t>
            </a:r>
            <a:r>
              <a:rPr lang="en-US" sz="2000" dirty="0">
                <a:latin typeface="+mn-lt"/>
              </a:rPr>
              <a:t>pathogen-associated molecular patterns</a:t>
            </a:r>
            <a:r>
              <a:rPr lang="en-US" sz="2000" dirty="0" smtClean="0">
                <a:latin typeface="+mn-lt"/>
              </a:rPr>
              <a:t>” (</a:t>
            </a:r>
            <a:r>
              <a:rPr lang="en-US" sz="2000" dirty="0">
                <a:latin typeface="+mn-lt"/>
              </a:rPr>
              <a:t>PAMPs</a:t>
            </a:r>
            <a:r>
              <a:rPr lang="en-US" sz="2000" dirty="0" smtClean="0">
                <a:latin typeface="+mn-lt"/>
              </a:rPr>
              <a:t>).</a:t>
            </a:r>
          </a:p>
          <a:p>
            <a:pPr marL="139700" indent="0">
              <a:buNone/>
            </a:pPr>
            <a:r>
              <a:rPr lang="en-US" sz="2000" dirty="0" smtClean="0">
                <a:latin typeface="+mn-lt"/>
              </a:rPr>
              <a:t>(2) </a:t>
            </a:r>
            <a:r>
              <a:rPr lang="en-US" sz="2000" dirty="0">
                <a:latin typeface="+mn-lt"/>
              </a:rPr>
              <a:t>G-protein–coupled </a:t>
            </a:r>
            <a:r>
              <a:rPr lang="en-US" sz="2000" dirty="0" smtClean="0">
                <a:latin typeface="+mn-lt"/>
              </a:rPr>
              <a:t>receptors: detect </a:t>
            </a:r>
            <a:r>
              <a:rPr lang="en-US" sz="2000" dirty="0">
                <a:latin typeface="+mn-lt"/>
              </a:rPr>
              <a:t>bacterial </a:t>
            </a:r>
            <a:r>
              <a:rPr lang="en-US" sz="2000" dirty="0" smtClean="0">
                <a:latin typeface="+mn-lt"/>
              </a:rPr>
              <a:t>peptides.</a:t>
            </a:r>
          </a:p>
          <a:p>
            <a:pPr marL="139700" indent="0">
              <a:buNone/>
            </a:pPr>
            <a:r>
              <a:rPr lang="en-US" sz="2000" dirty="0" smtClean="0">
                <a:latin typeface="+mn-lt"/>
              </a:rPr>
              <a:t>(3) C-type </a:t>
            </a:r>
            <a:r>
              <a:rPr lang="en-US" sz="2000" dirty="0" err="1">
                <a:latin typeface="+mn-lt"/>
              </a:rPr>
              <a:t>lectin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receptors (</a:t>
            </a:r>
            <a:r>
              <a:rPr lang="en-US" sz="2000" dirty="0" err="1" smtClean="0">
                <a:latin typeface="+mn-lt"/>
              </a:rPr>
              <a:t>Dectins</a:t>
            </a:r>
            <a:r>
              <a:rPr lang="en-US" sz="2000" dirty="0" smtClean="0">
                <a:latin typeface="+mn-lt"/>
              </a:rPr>
              <a:t>).</a:t>
            </a:r>
            <a:endParaRPr sz="2000" dirty="0">
              <a:latin typeface="+mn-lt"/>
            </a:endParaRPr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36607" y="509473"/>
            <a:ext cx="687097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 smtClean="0"/>
              <a:t>..  Inflammatory  responses</a:t>
            </a:r>
            <a:endParaRPr sz="2800" b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059874" y="1153688"/>
            <a:ext cx="651510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fr-FR" sz="2000" dirty="0" err="1" smtClean="0">
                <a:latin typeface="+mn-lt"/>
              </a:rPr>
              <a:t>Activated</a:t>
            </a:r>
            <a:r>
              <a:rPr lang="fr-FR" sz="2000" dirty="0" smtClean="0">
                <a:latin typeface="+mn-lt"/>
              </a:rPr>
              <a:t> immune </a:t>
            </a:r>
            <a:r>
              <a:rPr lang="fr-FR" sz="2000" dirty="0" err="1" smtClean="0">
                <a:latin typeface="+mn-lt"/>
              </a:rPr>
              <a:t>cells</a:t>
            </a:r>
            <a:r>
              <a:rPr lang="fr-FR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produce </a:t>
            </a:r>
            <a:r>
              <a:rPr lang="en-US" sz="2000" dirty="0">
                <a:latin typeface="+mn-lt"/>
              </a:rPr>
              <a:t>numerous cytokines (TNF, IL-1, IFN-γ, IL-12, and IL-18,), inflammatory mediators (high-mobility group box 1 protein (HMGB1)).</a:t>
            </a:r>
          </a:p>
          <a:p>
            <a:r>
              <a:rPr lang="en-US" sz="2000" dirty="0">
                <a:latin typeface="+mn-lt"/>
              </a:rPr>
              <a:t>These molecules induce endothelial and other cells to </a:t>
            </a:r>
            <a:r>
              <a:rPr lang="en-US" sz="2000" dirty="0" err="1">
                <a:latin typeface="+mn-lt"/>
              </a:rPr>
              <a:t>upregulate</a:t>
            </a:r>
            <a:r>
              <a:rPr lang="en-US" sz="2000" dirty="0">
                <a:latin typeface="+mn-lt"/>
              </a:rPr>
              <a:t> adhesion molecule </a:t>
            </a:r>
            <a:r>
              <a:rPr lang="en-US" sz="2000" dirty="0" smtClean="0">
                <a:latin typeface="+mn-lt"/>
              </a:rPr>
              <a:t>expression </a:t>
            </a:r>
            <a:r>
              <a:rPr lang="en-US" sz="2000" dirty="0">
                <a:latin typeface="+mn-lt"/>
              </a:rPr>
              <a:t>and further stimulate cytokine and chemokine production. </a:t>
            </a:r>
          </a:p>
          <a:p>
            <a:r>
              <a:rPr lang="en-US" sz="2000" dirty="0">
                <a:latin typeface="+mn-lt"/>
              </a:rPr>
              <a:t>The complement cascade is also activated by microbial components; </a:t>
            </a:r>
            <a:r>
              <a:rPr lang="en-US" sz="2000" dirty="0" err="1">
                <a:latin typeface="+mn-lt"/>
              </a:rPr>
              <a:t>anaphylotoxins</a:t>
            </a:r>
            <a:r>
              <a:rPr lang="en-US" sz="2000" dirty="0">
                <a:latin typeface="+mn-lt"/>
              </a:rPr>
              <a:t> (C3a, C5a), chemotactic fragments (C5a), and </a:t>
            </a:r>
            <a:r>
              <a:rPr lang="en-US" sz="2000" dirty="0" err="1">
                <a:latin typeface="+mn-lt"/>
              </a:rPr>
              <a:t>opsonins</a:t>
            </a:r>
            <a:r>
              <a:rPr lang="en-US" sz="2000" dirty="0">
                <a:latin typeface="+mn-lt"/>
              </a:rPr>
              <a:t> (C3b).</a:t>
            </a:r>
            <a:endParaRPr sz="2000" dirty="0">
              <a:latin typeface="+mn-lt"/>
            </a:endParaRPr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8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67781" y="686117"/>
            <a:ext cx="648651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 err="1"/>
              <a:t>C</a:t>
            </a:r>
            <a:r>
              <a:rPr lang="en-US" sz="2800" b="1" i="1" dirty="0" err="1" smtClean="0"/>
              <a:t>ounterinflammatory</a:t>
            </a:r>
            <a:r>
              <a:rPr lang="en-US" sz="2800" b="1" i="1" dirty="0" smtClean="0"/>
              <a:t> </a:t>
            </a:r>
            <a:r>
              <a:rPr lang="en-US" sz="2800" b="1" i="1" dirty="0"/>
              <a:t>responses.</a:t>
            </a:r>
            <a:endParaRPr sz="2800" b="1" i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966354" y="1641762"/>
            <a:ext cx="6837219" cy="610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 smtClean="0"/>
              <a:t>Hyperinflammatory</a:t>
            </a:r>
            <a:r>
              <a:rPr lang="en-US" sz="2000" dirty="0" smtClean="0"/>
              <a:t> state triggers </a:t>
            </a:r>
            <a:r>
              <a:rPr lang="en-US" sz="2000" dirty="0" err="1" smtClean="0"/>
              <a:t>counterregulatory</a:t>
            </a:r>
            <a:r>
              <a:rPr lang="en-US" sz="2000" dirty="0" smtClean="0"/>
              <a:t> immunosuppressive mechanisms.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Patients </a:t>
            </a:r>
            <a:r>
              <a:rPr lang="en-US" sz="2000" dirty="0"/>
              <a:t>may </a:t>
            </a:r>
            <a:r>
              <a:rPr lang="en-US" sz="2000" dirty="0" smtClean="0"/>
              <a:t>oscillate between </a:t>
            </a:r>
            <a:r>
              <a:rPr lang="en-US" sz="2000" dirty="0" err="1"/>
              <a:t>hyperinflammatory</a:t>
            </a:r>
            <a:r>
              <a:rPr lang="en-US" sz="2000" dirty="0"/>
              <a:t> and </a:t>
            </a:r>
            <a:r>
              <a:rPr lang="en-US" sz="2000" dirty="0" smtClean="0"/>
              <a:t>immunosuppressed states </a:t>
            </a:r>
            <a:r>
              <a:rPr lang="en-US" sz="2000" dirty="0"/>
              <a:t>during their clinical </a:t>
            </a:r>
            <a:r>
              <a:rPr lang="en-US" sz="2000" dirty="0" smtClean="0"/>
              <a:t>course.</a:t>
            </a:r>
          </a:p>
          <a:p>
            <a:pPr>
              <a:spcAft>
                <a:spcPts val="600"/>
              </a:spcAft>
            </a:pPr>
            <a:r>
              <a:rPr lang="en-US" sz="2000" dirty="0" err="1" smtClean="0"/>
              <a:t>Counterregulatory</a:t>
            </a:r>
            <a:r>
              <a:rPr lang="en-US" sz="2000" dirty="0" smtClean="0"/>
              <a:t> mechanisms can result to immune suppression renders patients susceptible to </a:t>
            </a:r>
            <a:r>
              <a:rPr lang="en-US" sz="2000" dirty="0" err="1" smtClean="0"/>
              <a:t>superinfections</a:t>
            </a:r>
            <a:r>
              <a:rPr lang="en-US" sz="2000" dirty="0" smtClean="0"/>
              <a:t>.</a:t>
            </a:r>
            <a:endParaRPr sz="2000" dirty="0"/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847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67781" y="686117"/>
            <a:ext cx="648651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 smtClean="0"/>
              <a:t>.. </a:t>
            </a:r>
            <a:r>
              <a:rPr lang="en-US" sz="2800" b="1" i="1" dirty="0" err="1" smtClean="0"/>
              <a:t>Counterinflammatory</a:t>
            </a:r>
            <a:r>
              <a:rPr lang="en-US" sz="2800" b="1" i="1" dirty="0" smtClean="0"/>
              <a:t> </a:t>
            </a:r>
            <a:r>
              <a:rPr lang="en-US" sz="2800" b="1" i="1" dirty="0"/>
              <a:t>responses.</a:t>
            </a:r>
            <a:endParaRPr sz="2800" b="1" i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132609" y="1859971"/>
            <a:ext cx="6837219" cy="6107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spcAft>
                <a:spcPts val="600"/>
              </a:spcAft>
              <a:buNone/>
            </a:pPr>
            <a:r>
              <a:rPr lang="en-US" sz="2000" dirty="0" smtClean="0"/>
              <a:t>(1) a </a:t>
            </a:r>
            <a:r>
              <a:rPr lang="en-US" sz="2000" dirty="0"/>
              <a:t>shift </a:t>
            </a:r>
            <a:r>
              <a:rPr lang="en-US" sz="2000" dirty="0" smtClean="0"/>
              <a:t>from </a:t>
            </a:r>
            <a:r>
              <a:rPr lang="en-US" sz="2000" dirty="0" err="1" smtClean="0"/>
              <a:t>proinflammatory</a:t>
            </a:r>
            <a:r>
              <a:rPr lang="en-US" sz="2000" dirty="0" smtClean="0"/>
              <a:t> </a:t>
            </a:r>
            <a:r>
              <a:rPr lang="en-US" sz="2000" dirty="0"/>
              <a:t>(TH1) to anti-inflammatory (TH2) </a:t>
            </a:r>
            <a:r>
              <a:rPr lang="en-US" sz="2000" dirty="0" smtClean="0"/>
              <a:t>cytokines.</a:t>
            </a:r>
            <a:br>
              <a:rPr lang="en-US" sz="2000" dirty="0" smtClean="0"/>
            </a:br>
            <a:r>
              <a:rPr lang="en-US" sz="2000" dirty="0" smtClean="0"/>
              <a:t>(2) anti-inflammatory mediators (soluble </a:t>
            </a:r>
            <a:r>
              <a:rPr lang="en-US" sz="2000" dirty="0"/>
              <a:t>TNF receptor, IL-1 </a:t>
            </a:r>
            <a:r>
              <a:rPr lang="en-US" sz="2000" dirty="0" smtClean="0"/>
              <a:t>receptor antagonist</a:t>
            </a:r>
            <a:r>
              <a:rPr lang="en-US" sz="2000" dirty="0"/>
              <a:t>, and IL-10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(3) lymphocyte apoptosis.</a:t>
            </a:r>
            <a:br>
              <a:rPr lang="en-US" sz="2000" dirty="0" smtClean="0"/>
            </a:br>
            <a:r>
              <a:rPr lang="en-US" sz="2000" dirty="0"/>
              <a:t>(</a:t>
            </a:r>
            <a:r>
              <a:rPr lang="en-US" sz="2000" dirty="0" smtClean="0"/>
              <a:t>4) Induction </a:t>
            </a:r>
            <a:r>
              <a:rPr lang="en-US" sz="2000" dirty="0"/>
              <a:t>of cellular </a:t>
            </a:r>
            <a:r>
              <a:rPr lang="en-US" sz="2000" dirty="0" err="1" smtClean="0"/>
              <a:t>anergy</a:t>
            </a:r>
            <a:r>
              <a:rPr lang="en-US" sz="2000" dirty="0" smtClean="0"/>
              <a:t> (Lack </a:t>
            </a:r>
            <a:r>
              <a:rPr lang="en-US" sz="2000" dirty="0"/>
              <a:t>of </a:t>
            </a:r>
            <a:r>
              <a:rPr lang="en-US" sz="2000" dirty="0" smtClean="0"/>
              <a:t>reaction). </a:t>
            </a:r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46998" y="623773"/>
            <a:ext cx="687097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/>
              <a:t>Endothelial activation and injury</a:t>
            </a:r>
            <a:endParaRPr sz="2800" b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101437" y="1413461"/>
            <a:ext cx="6213763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dirty="0" smtClean="0"/>
              <a:t>Inflammatory cytokines loosen </a:t>
            </a:r>
            <a:r>
              <a:rPr lang="en-US" sz="1800" dirty="0"/>
              <a:t>endothelial </a:t>
            </a:r>
            <a:r>
              <a:rPr lang="en-US" sz="1800" dirty="0" smtClean="0"/>
              <a:t>cells </a:t>
            </a:r>
            <a:r>
              <a:rPr lang="en-US" sz="1800" dirty="0"/>
              <a:t>tight </a:t>
            </a:r>
            <a:r>
              <a:rPr lang="en-US" sz="1800" dirty="0" smtClean="0"/>
              <a:t>junctions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vessels leak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accumulation of </a:t>
            </a:r>
            <a:r>
              <a:rPr lang="en-US" sz="1800" dirty="0"/>
              <a:t>protein-rich </a:t>
            </a:r>
            <a:r>
              <a:rPr lang="en-US" sz="1800" dirty="0" smtClean="0"/>
              <a:t>fluid </a:t>
            </a:r>
            <a:r>
              <a:rPr lang="en-US" sz="1800" dirty="0"/>
              <a:t>throughout the </a:t>
            </a:r>
            <a:r>
              <a:rPr lang="en-US" sz="1800" dirty="0" smtClean="0"/>
              <a:t>body.</a:t>
            </a:r>
          </a:p>
          <a:p>
            <a:r>
              <a:rPr lang="en-US" sz="1800" dirty="0" smtClean="0"/>
              <a:t>This impedes tissue perfusion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hinders nutrient delivery &amp; waste </a:t>
            </a:r>
            <a:r>
              <a:rPr lang="en-US" sz="1800" dirty="0"/>
              <a:t>removal</a:t>
            </a:r>
            <a:r>
              <a:rPr lang="en-US" sz="1800" dirty="0" smtClean="0"/>
              <a:t> (this is exacerbated by </a:t>
            </a:r>
            <a:r>
              <a:rPr lang="en-US" sz="1800" dirty="0" err="1" smtClean="0"/>
              <a:t>Tx</a:t>
            </a:r>
            <a:r>
              <a:rPr lang="en-US" sz="1800" dirty="0" smtClean="0"/>
              <a:t> with intravenous fluids). </a:t>
            </a:r>
          </a:p>
          <a:p>
            <a:r>
              <a:rPr lang="en-US" sz="1800" dirty="0" smtClean="0"/>
              <a:t>Activated </a:t>
            </a:r>
            <a:r>
              <a:rPr lang="en-US" sz="1800" dirty="0"/>
              <a:t>endothelium </a:t>
            </a:r>
            <a:r>
              <a:rPr lang="en-US" sz="1800" dirty="0" err="1" smtClean="0"/>
              <a:t>upregulates</a:t>
            </a:r>
            <a:r>
              <a:rPr lang="en-US" sz="1800" dirty="0" smtClean="0"/>
              <a:t> production </a:t>
            </a:r>
            <a:r>
              <a:rPr lang="en-US" sz="1800" dirty="0"/>
              <a:t>of nitric oxide (NO</a:t>
            </a:r>
            <a:r>
              <a:rPr lang="en-US" sz="1800" dirty="0" smtClean="0"/>
              <a:t>), vasoactive mediators (C3a</a:t>
            </a:r>
            <a:r>
              <a:rPr lang="en-US" sz="1800" dirty="0"/>
              <a:t>, C5a, and PAF</a:t>
            </a:r>
            <a:r>
              <a:rPr lang="en-US" sz="1800" dirty="0" smtClean="0"/>
              <a:t>),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contribute </a:t>
            </a:r>
            <a:r>
              <a:rPr lang="en-US" sz="1800" dirty="0"/>
              <a:t>to vascular smooth muscle </a:t>
            </a:r>
            <a:r>
              <a:rPr lang="en-US" sz="1800" dirty="0" smtClean="0"/>
              <a:t>relaxation </a:t>
            </a:r>
            <a:r>
              <a:rPr lang="en-US" sz="1800" dirty="0" smtClean="0">
                <a:sym typeface="Wingdings" pitchFamily="2" charset="2"/>
              </a:rPr>
              <a:t></a:t>
            </a:r>
            <a:r>
              <a:rPr lang="en-US" sz="1800" dirty="0" smtClean="0"/>
              <a:t>systemic </a:t>
            </a:r>
            <a:r>
              <a:rPr lang="en-US" sz="1800" dirty="0"/>
              <a:t>hypotension.</a:t>
            </a:r>
            <a:endParaRPr sz="1800" dirty="0"/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113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15825" y="488691"/>
            <a:ext cx="687097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/>
              <a:t>Induction of a </a:t>
            </a:r>
            <a:r>
              <a:rPr lang="en-US" sz="2800" b="1" i="1" dirty="0" err="1"/>
              <a:t>procoagulant</a:t>
            </a:r>
            <a:r>
              <a:rPr lang="en-US" sz="2800" b="1" i="1" dirty="0"/>
              <a:t> state</a:t>
            </a:r>
            <a:endParaRPr sz="2800" b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049482" y="1070561"/>
            <a:ext cx="6972299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Alters the expression of  factors to </a:t>
            </a:r>
            <a:r>
              <a:rPr lang="en-US" sz="2000" dirty="0"/>
              <a:t>favor coagulation.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Proinflammatory</a:t>
            </a:r>
            <a:r>
              <a:rPr lang="en-US" sz="2000" dirty="0" smtClean="0"/>
              <a:t> cytokines </a:t>
            </a:r>
            <a:r>
              <a:rPr lang="en-US" sz="2000" dirty="0"/>
              <a:t>increase tissue factor production </a:t>
            </a:r>
            <a:r>
              <a:rPr lang="en-US" sz="2000" dirty="0" smtClean="0"/>
              <a:t>&amp; decrease </a:t>
            </a:r>
            <a:r>
              <a:rPr lang="en-US" sz="2000" dirty="0"/>
              <a:t>the production of endothelial </a:t>
            </a:r>
            <a:r>
              <a:rPr lang="en-US" sz="2000" dirty="0" smtClean="0"/>
              <a:t>anti-coagulant factors. They also Dampen </a:t>
            </a:r>
            <a:r>
              <a:rPr lang="en-US" sz="2000" dirty="0"/>
              <a:t>fibrinolysis </a:t>
            </a:r>
            <a:r>
              <a:rPr lang="en-US" sz="2000" dirty="0" smtClean="0"/>
              <a:t>(increasing </a:t>
            </a:r>
            <a:r>
              <a:rPr lang="en-US" sz="2000" dirty="0"/>
              <a:t>plasminogen </a:t>
            </a:r>
            <a:r>
              <a:rPr lang="en-US" sz="2000" dirty="0" smtClean="0"/>
              <a:t>activator inhibitor-1)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 Vascular leak &amp; edema decrease </a:t>
            </a:r>
            <a:r>
              <a:rPr lang="en-US" sz="2000" dirty="0"/>
              <a:t>blood </a:t>
            </a:r>
            <a:r>
              <a:rPr lang="en-US" sz="2000" dirty="0" smtClean="0"/>
              <a:t>flow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stasis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diminished washout </a:t>
            </a:r>
            <a:r>
              <a:rPr lang="en-US" sz="2000" dirty="0"/>
              <a:t>of activated coagulation </a:t>
            </a:r>
            <a:r>
              <a:rPr lang="en-US" sz="2000" dirty="0" smtClean="0"/>
              <a:t>factors.</a:t>
            </a:r>
          </a:p>
          <a:p>
            <a:r>
              <a:rPr lang="en-US" sz="2000" i="1" dirty="0" smtClean="0"/>
              <a:t>Produce DIC </a:t>
            </a:r>
            <a:r>
              <a:rPr lang="en-US" sz="2000" dirty="0" smtClean="0"/>
              <a:t>in </a:t>
            </a:r>
            <a:r>
              <a:rPr lang="en-US" sz="2000" dirty="0"/>
              <a:t>up </a:t>
            </a:r>
            <a:r>
              <a:rPr lang="en-US" sz="2000" dirty="0" smtClean="0"/>
              <a:t>to half </a:t>
            </a:r>
            <a:r>
              <a:rPr lang="en-US" sz="2000" dirty="0"/>
              <a:t>of septic patients.</a:t>
            </a:r>
            <a:endParaRPr sz="2000" dirty="0"/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08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78171" y="395173"/>
            <a:ext cx="687097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/>
              <a:t>Metabolic abnormalities</a:t>
            </a:r>
            <a:endParaRPr sz="2800" b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143000" y="1070561"/>
            <a:ext cx="6806045" cy="16622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u="sng" dirty="0" smtClean="0"/>
              <a:t>Hyperglycemia;</a:t>
            </a:r>
            <a:r>
              <a:rPr lang="en-US" sz="2000" dirty="0" smtClean="0"/>
              <a:t> cytokines (TNF &amp; IL-1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  <a:r>
              <a:rPr lang="en-US" sz="2000" dirty="0"/>
              <a:t>stress-induced hormones </a:t>
            </a:r>
            <a:r>
              <a:rPr lang="en-US" sz="2000" dirty="0" smtClean="0"/>
              <a:t>(glucagon, growth </a:t>
            </a:r>
            <a:r>
              <a:rPr lang="en-US" sz="2000" dirty="0"/>
              <a:t>hormone, </a:t>
            </a:r>
            <a:r>
              <a:rPr lang="en-US" sz="2000" dirty="0" smtClean="0"/>
              <a:t>and glucocorticoids), </a:t>
            </a:r>
            <a:r>
              <a:rPr lang="en-US" sz="2000" dirty="0"/>
              <a:t>and </a:t>
            </a:r>
            <a:r>
              <a:rPr lang="en-US" sz="2000" dirty="0" err="1" smtClean="0"/>
              <a:t>catecholamines</a:t>
            </a:r>
            <a:r>
              <a:rPr lang="en-US" sz="2000" dirty="0"/>
              <a:t> </a:t>
            </a:r>
            <a:r>
              <a:rPr lang="en-US" sz="2000" dirty="0" smtClean="0"/>
              <a:t>all </a:t>
            </a:r>
            <a:r>
              <a:rPr lang="en-US" sz="2000" dirty="0"/>
              <a:t>drive </a:t>
            </a:r>
            <a:r>
              <a:rPr lang="en-US" sz="2000" dirty="0" smtClean="0"/>
              <a:t>gluconeogenesis</a:t>
            </a:r>
            <a:r>
              <a:rPr lang="en-US" sz="2000" dirty="0"/>
              <a:t>.</a:t>
            </a:r>
          </a:p>
          <a:p>
            <a:r>
              <a:rPr lang="en-US" sz="2000" u="sng" dirty="0"/>
              <a:t>Insulin </a:t>
            </a:r>
            <a:r>
              <a:rPr lang="en-US" sz="2000" u="sng" dirty="0" smtClean="0"/>
              <a:t>resistance</a:t>
            </a:r>
            <a:r>
              <a:rPr lang="en-US" sz="2000" dirty="0"/>
              <a:t>;</a:t>
            </a:r>
            <a:r>
              <a:rPr lang="en-US" sz="2000" dirty="0" smtClean="0"/>
              <a:t> </a:t>
            </a:r>
            <a:r>
              <a:rPr lang="en-US" sz="2000" dirty="0" err="1" smtClean="0"/>
              <a:t>proinflammatory</a:t>
            </a:r>
            <a:r>
              <a:rPr lang="en-US" sz="2000" dirty="0" smtClean="0"/>
              <a:t> </a:t>
            </a:r>
            <a:r>
              <a:rPr lang="en-US" sz="2000" dirty="0"/>
              <a:t>cytokines suppress insulin </a:t>
            </a:r>
            <a:r>
              <a:rPr lang="en-US" sz="2000" dirty="0" smtClean="0"/>
              <a:t>release &amp; </a:t>
            </a:r>
            <a:r>
              <a:rPr lang="en-US" sz="2000" dirty="0" err="1" smtClean="0"/>
              <a:t>promot</a:t>
            </a:r>
            <a:r>
              <a:rPr lang="en-US" sz="2000" dirty="0" smtClean="0"/>
              <a:t> </a:t>
            </a:r>
            <a:r>
              <a:rPr lang="en-US" sz="2000" dirty="0"/>
              <a:t>insulin </a:t>
            </a:r>
            <a:r>
              <a:rPr lang="en-US" sz="2000" dirty="0" smtClean="0"/>
              <a:t>resistance in  liver </a:t>
            </a:r>
            <a:r>
              <a:rPr lang="en-US" sz="2000" dirty="0"/>
              <a:t>and other </a:t>
            </a:r>
            <a:r>
              <a:rPr lang="en-US" sz="2000" dirty="0" smtClean="0"/>
              <a:t>tissues</a:t>
            </a:r>
            <a:r>
              <a:rPr lang="en-US" sz="2000" dirty="0"/>
              <a:t>.</a:t>
            </a:r>
          </a:p>
          <a:p>
            <a:r>
              <a:rPr lang="en-US" sz="2000" dirty="0"/>
              <a:t>Hyperglycemia decreases </a:t>
            </a:r>
            <a:r>
              <a:rPr lang="en-US" sz="2000" dirty="0" smtClean="0"/>
              <a:t>neutrophil</a:t>
            </a:r>
            <a:r>
              <a:rPr lang="en-US" sz="2000" dirty="0"/>
              <a:t> bactericidal</a:t>
            </a:r>
            <a:r>
              <a:rPr lang="en-US" sz="2000" dirty="0" smtClean="0"/>
              <a:t> function &amp; increased adhesion </a:t>
            </a:r>
            <a:r>
              <a:rPr lang="en-US" sz="2000" dirty="0"/>
              <a:t>molecule </a:t>
            </a:r>
            <a:r>
              <a:rPr lang="en-US" sz="2000" dirty="0" smtClean="0"/>
              <a:t>on endothelial </a:t>
            </a:r>
            <a:r>
              <a:rPr lang="en-US" sz="2000" dirty="0"/>
              <a:t>cells.</a:t>
            </a:r>
          </a:p>
          <a:p>
            <a:pPr marL="139700" indent="0">
              <a:buNone/>
            </a:pPr>
            <a:endParaRPr sz="2000" dirty="0"/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4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67780" y="540646"/>
            <a:ext cx="687097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/>
              <a:t>Metabolic abnormalities</a:t>
            </a:r>
            <a:endParaRPr sz="2800" b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101437" y="1205643"/>
            <a:ext cx="6525490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smtClean="0"/>
              <a:t>In sepsis, initially, </a:t>
            </a:r>
            <a:r>
              <a:rPr lang="en-US" sz="2000" dirty="0"/>
              <a:t>an </a:t>
            </a:r>
            <a:r>
              <a:rPr lang="en-US" sz="2000" dirty="0" smtClean="0"/>
              <a:t>acute surge </a:t>
            </a:r>
            <a:r>
              <a:rPr lang="en-US" sz="2000" dirty="0"/>
              <a:t>in glucocorticoid </a:t>
            </a:r>
            <a:r>
              <a:rPr lang="en-US" sz="2000" dirty="0" smtClean="0"/>
              <a:t>production happened, but it maybe </a:t>
            </a:r>
            <a:r>
              <a:rPr lang="en-US" sz="2000" dirty="0"/>
              <a:t>followed by adrenal </a:t>
            </a:r>
            <a:r>
              <a:rPr lang="en-US" sz="2000" dirty="0" smtClean="0"/>
              <a:t>insufficiency: </a:t>
            </a:r>
          </a:p>
          <a:p>
            <a:pPr marL="139700" indent="0">
              <a:buNone/>
            </a:pPr>
            <a:r>
              <a:rPr lang="en-US" sz="2000" dirty="0" smtClean="0"/>
              <a:t>(1) A functional deficit </a:t>
            </a:r>
            <a:r>
              <a:rPr lang="en-US" sz="2000" dirty="0"/>
              <a:t>of </a:t>
            </a:r>
            <a:r>
              <a:rPr lang="en-US" sz="2000" dirty="0" smtClean="0"/>
              <a:t>glucocorticoids (depression of </a:t>
            </a:r>
            <a:r>
              <a:rPr lang="en-US" sz="2000" dirty="0"/>
              <a:t>the synthetic </a:t>
            </a:r>
            <a:r>
              <a:rPr lang="en-US" sz="2000" dirty="0" smtClean="0"/>
              <a:t>capacity)</a:t>
            </a:r>
          </a:p>
          <a:p>
            <a:pPr marL="139700" indent="0">
              <a:buNone/>
            </a:pPr>
            <a:r>
              <a:rPr lang="en-US" sz="2000" dirty="0" smtClean="0"/>
              <a:t>(2) Adrenal </a:t>
            </a:r>
            <a:r>
              <a:rPr lang="en-US" sz="2000" dirty="0"/>
              <a:t>necrosis </a:t>
            </a:r>
            <a:r>
              <a:rPr lang="en-US" sz="2000" dirty="0" smtClean="0"/>
              <a:t>from DIC </a:t>
            </a:r>
            <a:r>
              <a:rPr lang="en-US" sz="2000" i="1" dirty="0" smtClean="0"/>
              <a:t>(Waterhouse-</a:t>
            </a:r>
            <a:r>
              <a:rPr lang="en-US" sz="2000" i="1" dirty="0" err="1" smtClean="0"/>
              <a:t>Friderichsen</a:t>
            </a:r>
            <a:r>
              <a:rPr lang="en-US" sz="2000" i="1" dirty="0" smtClean="0"/>
              <a:t> syndrome)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ellular </a:t>
            </a:r>
            <a:r>
              <a:rPr lang="en-US" sz="2000" dirty="0"/>
              <a:t>hypoxia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diminished </a:t>
            </a:r>
            <a:r>
              <a:rPr lang="en-US" sz="2000" dirty="0"/>
              <a:t>oxidative </a:t>
            </a:r>
            <a:r>
              <a:rPr lang="en-US" sz="2000" dirty="0" smtClean="0"/>
              <a:t>phosphorylation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increased lactate </a:t>
            </a:r>
            <a:r>
              <a:rPr lang="en-US" sz="2000" dirty="0"/>
              <a:t>production </a:t>
            </a:r>
            <a:r>
              <a:rPr lang="en-US" sz="2000" dirty="0" smtClean="0"/>
              <a:t>&amp; lactic acidosis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anaerobic </a:t>
            </a:r>
            <a:r>
              <a:rPr lang="en-US" sz="2000" dirty="0" smtClean="0"/>
              <a:t>glycolysis)</a:t>
            </a:r>
            <a:endParaRPr sz="2000" dirty="0"/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8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1878171" y="436736"/>
            <a:ext cx="687097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/>
              <a:t>Organ dysfunction</a:t>
            </a:r>
            <a:endParaRPr sz="2800" b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111828" y="1049780"/>
            <a:ext cx="6868389" cy="16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Systemic hypotension, </a:t>
            </a:r>
            <a:r>
              <a:rPr lang="en-US" sz="2000" dirty="0" smtClean="0"/>
              <a:t>interstitial edema</a:t>
            </a:r>
            <a:r>
              <a:rPr lang="en-US" sz="2000" dirty="0"/>
              <a:t>, </a:t>
            </a:r>
            <a:r>
              <a:rPr lang="en-US" sz="2000" dirty="0" smtClean="0"/>
              <a:t>&amp; small </a:t>
            </a:r>
            <a:r>
              <a:rPr lang="en-US" sz="2000" dirty="0"/>
              <a:t>vessel thrombosis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decrease the delivery </a:t>
            </a:r>
            <a:r>
              <a:rPr lang="en-US" sz="2000" dirty="0"/>
              <a:t>of oxygen </a:t>
            </a:r>
            <a:r>
              <a:rPr lang="en-US" sz="2000" dirty="0" smtClean="0"/>
              <a:t>&amp; nutrients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cellular hypoxia</a:t>
            </a:r>
            <a:r>
              <a:rPr lang="en-US" sz="2000" dirty="0"/>
              <a:t>.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Mitochondrial damage from </a:t>
            </a:r>
            <a:r>
              <a:rPr lang="en-US" sz="2000" dirty="0"/>
              <a:t>oxidative stress impairs oxygen use.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ytokines &amp; secondary mediators diminish </a:t>
            </a:r>
            <a:r>
              <a:rPr lang="en-US" sz="2000" dirty="0"/>
              <a:t>myocardial contractility </a:t>
            </a:r>
            <a:r>
              <a:rPr lang="en-US" sz="2000" dirty="0" smtClean="0"/>
              <a:t>&amp; cardiac output.</a:t>
            </a:r>
            <a:endParaRPr lang="en-US" sz="2000" dirty="0"/>
          </a:p>
          <a:p>
            <a:r>
              <a:rPr lang="en-US" sz="2000" dirty="0" smtClean="0"/>
              <a:t>Vascular </a:t>
            </a:r>
            <a:r>
              <a:rPr lang="en-US" sz="2000" dirty="0"/>
              <a:t>permeability </a:t>
            </a:r>
            <a:r>
              <a:rPr lang="en-US" sz="2000" dirty="0" smtClean="0"/>
              <a:t>&amp; endothelial injury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i="1" dirty="0" smtClean="0"/>
              <a:t>acute </a:t>
            </a:r>
            <a:r>
              <a:rPr lang="en-US" sz="2000" i="1" dirty="0"/>
              <a:t>respiratory distress syndrome</a:t>
            </a:r>
          </a:p>
          <a:p>
            <a:r>
              <a:rPr lang="en-US" sz="2000" dirty="0" smtClean="0"/>
              <a:t> All these factors cause multiple organs failure (kidneys</a:t>
            </a:r>
            <a:r>
              <a:rPr lang="en-US" sz="2000" dirty="0"/>
              <a:t>, liver, lungs, and </a:t>
            </a:r>
            <a:r>
              <a:rPr lang="en-US" sz="2000" dirty="0" smtClean="0"/>
              <a:t>heart)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Death</a:t>
            </a:r>
            <a:r>
              <a:rPr lang="en-US" sz="2000" dirty="0"/>
              <a:t>.</a:t>
            </a:r>
            <a:endParaRPr sz="2000" dirty="0"/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79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"/>
          <p:cNvSpPr txBox="1">
            <a:spLocks noGrp="1"/>
          </p:cNvSpPr>
          <p:nvPr>
            <p:ph type="ctrTitle" idx="4294967295"/>
          </p:nvPr>
        </p:nvSpPr>
        <p:spPr>
          <a:xfrm>
            <a:off x="987136" y="312027"/>
            <a:ext cx="7419109" cy="8309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Disseminated Intravascular Coagulation (DIC)</a:t>
            </a:r>
            <a:endParaRPr sz="3200" b="1" dirty="0">
              <a:solidFill>
                <a:schemeClr val="accent4">
                  <a:lumMod val="60000"/>
                  <a:lumOff val="40000"/>
                </a:schemeClr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72" name="Google Shape;472;p2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52055" y="1039091"/>
            <a:ext cx="77100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Widespread thrombosis within microcirculation that may be of sudden (acute) or insidious onset.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Life threatening disorder (Death is coming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!)</a:t>
            </a:r>
            <a:b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Seen as a complication in many settings starting from obstetric complications to advanced malignancy.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widespread </a:t>
            </a:r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microvascular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thrombosis consumes platelets and coagulation proteins (hence the synonym consumptive coagulopathy),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also, </a:t>
            </a:r>
            <a:r>
              <a:rPr lang="en-US" sz="1800" dirty="0" err="1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fibrinolytic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mechanisms are activated.</a:t>
            </a:r>
            <a:b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1800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The 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net result is that excessive clotting and bleeding may co-exist in the same 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patient.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898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6"/>
          <p:cNvSpPr txBox="1">
            <a:spLocks noGrp="1"/>
          </p:cNvSpPr>
          <p:nvPr>
            <p:ph type="title"/>
          </p:nvPr>
        </p:nvSpPr>
        <p:spPr>
          <a:xfrm>
            <a:off x="2189901" y="738074"/>
            <a:ext cx="570719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800" b="1" i="1" dirty="0" smtClean="0"/>
              <a:t>Severity </a:t>
            </a:r>
            <a:r>
              <a:rPr lang="en-US" sz="2800" b="1" i="1" dirty="0"/>
              <a:t>and outcome of septic </a:t>
            </a:r>
            <a:r>
              <a:rPr lang="en-US" sz="2800" b="1" i="1" dirty="0" smtClean="0"/>
              <a:t>shock depends on:</a:t>
            </a:r>
            <a:endParaRPr sz="2800" b="1" i="1" dirty="0"/>
          </a:p>
        </p:txBody>
      </p:sp>
      <p:sp>
        <p:nvSpPr>
          <p:cNvPr id="373" name="Google Shape;373;p16"/>
          <p:cNvSpPr txBox="1">
            <a:spLocks noGrp="1"/>
          </p:cNvSpPr>
          <p:nvPr>
            <p:ph type="body" idx="1"/>
          </p:nvPr>
        </p:nvSpPr>
        <p:spPr>
          <a:xfrm>
            <a:off x="1267691" y="1381991"/>
            <a:ext cx="6483927" cy="2616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T</a:t>
            </a:r>
            <a:r>
              <a:rPr lang="en-US" sz="2000" dirty="0" smtClean="0"/>
              <a:t>he </a:t>
            </a:r>
            <a:r>
              <a:rPr lang="en-US" sz="2000" dirty="0"/>
              <a:t>extent and virulence of the </a:t>
            </a:r>
            <a:r>
              <a:rPr lang="en-US" sz="2000" dirty="0" smtClean="0"/>
              <a:t>infection,</a:t>
            </a:r>
          </a:p>
          <a:p>
            <a:r>
              <a:rPr lang="en-US" sz="2000" dirty="0" smtClean="0"/>
              <a:t>The immune </a:t>
            </a:r>
            <a:r>
              <a:rPr lang="en-US" sz="2000" dirty="0"/>
              <a:t>status of the </a:t>
            </a:r>
            <a:r>
              <a:rPr lang="en-US" sz="2000" dirty="0" smtClean="0"/>
              <a:t>host,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presence of other </a:t>
            </a:r>
            <a:r>
              <a:rPr lang="en-US" sz="2000" dirty="0" smtClean="0"/>
              <a:t>comorbid conditions,</a:t>
            </a:r>
          </a:p>
          <a:p>
            <a:r>
              <a:rPr lang="en-US" sz="2000" dirty="0"/>
              <a:t>P</a:t>
            </a:r>
            <a:r>
              <a:rPr lang="en-US" sz="2000" dirty="0" smtClean="0"/>
              <a:t>attern </a:t>
            </a:r>
            <a:r>
              <a:rPr lang="en-US" sz="2000" dirty="0"/>
              <a:t>and level of mediator production.</a:t>
            </a:r>
          </a:p>
          <a:p>
            <a:pPr marL="13970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The </a:t>
            </a:r>
            <a:r>
              <a:rPr lang="en-US" sz="2000" dirty="0"/>
              <a:t>multiplicity of factors </a:t>
            </a:r>
            <a:r>
              <a:rPr lang="en-US" sz="2000" dirty="0" smtClean="0"/>
              <a:t>&amp; their </a:t>
            </a:r>
            <a:r>
              <a:rPr lang="en-US" sz="2000" dirty="0"/>
              <a:t>complexity </a:t>
            </a:r>
            <a:r>
              <a:rPr lang="en-US" sz="2000" dirty="0" smtClean="0"/>
              <a:t>explain </a:t>
            </a:r>
            <a:r>
              <a:rPr lang="en-US" sz="2000" dirty="0"/>
              <a:t>why </a:t>
            </a:r>
            <a:r>
              <a:rPr lang="en-US" sz="2000" dirty="0" smtClean="0"/>
              <a:t>attempts to </a:t>
            </a:r>
            <a:r>
              <a:rPr lang="en-US" sz="2000" dirty="0"/>
              <a:t>intervene therapeutically with antagonists of </a:t>
            </a:r>
            <a:r>
              <a:rPr lang="en-US" sz="2000" dirty="0" smtClean="0"/>
              <a:t>specific mediators </a:t>
            </a:r>
            <a:r>
              <a:rPr lang="en-US" sz="2000" dirty="0"/>
              <a:t>have not been effective </a:t>
            </a:r>
            <a:r>
              <a:rPr lang="en-US" sz="2000" dirty="0" smtClean="0"/>
              <a:t>&amp; may had harmful effects </a:t>
            </a:r>
            <a:r>
              <a:rPr lang="en-US" sz="2000" dirty="0"/>
              <a:t>in some cases</a:t>
            </a:r>
            <a:r>
              <a:rPr lang="en-US" sz="2000" dirty="0" smtClean="0"/>
              <a:t>.</a:t>
            </a:r>
          </a:p>
        </p:txBody>
      </p:sp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Google Shape;372;p16"/>
          <p:cNvSpPr txBox="1">
            <a:spLocks/>
          </p:cNvSpPr>
          <p:nvPr/>
        </p:nvSpPr>
        <p:spPr>
          <a:xfrm>
            <a:off x="899120" y="3296389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4"/>
                </a:solidFill>
              </a:rPr>
              <a:t>Management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4" name="Google Shape;373;p16"/>
          <p:cNvSpPr txBox="1">
            <a:spLocks/>
          </p:cNvSpPr>
          <p:nvPr/>
        </p:nvSpPr>
        <p:spPr>
          <a:xfrm>
            <a:off x="899119" y="3796217"/>
            <a:ext cx="6519989" cy="1223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b="1" dirty="0">
                <a:solidFill>
                  <a:schemeClr val="accent4"/>
                </a:solidFill>
              </a:rPr>
              <a:t>I</a:t>
            </a:r>
            <a:r>
              <a:rPr lang="en-US" sz="1600" b="1" dirty="0" smtClean="0">
                <a:solidFill>
                  <a:schemeClr val="accent4"/>
                </a:solidFill>
              </a:rPr>
              <a:t>ntravenous fluids, vasopressors, and supplemental oxygen to maintain blood pressure and limit tissue hypoxia. </a:t>
            </a:r>
          </a:p>
          <a:p>
            <a:pPr marL="285750" indent="-285750">
              <a:buClr>
                <a:schemeClr val="accent1"/>
              </a:buClr>
              <a:buFont typeface="Wingdings" pitchFamily="2" charset="2"/>
              <a:buChar char="q"/>
            </a:pPr>
            <a:r>
              <a:rPr lang="en-US" sz="1600" b="1" dirty="0" smtClean="0">
                <a:solidFill>
                  <a:schemeClr val="accent4"/>
                </a:solidFill>
              </a:rPr>
              <a:t>even in the best of clinical centers, septic shock remains an obstinate clinical challenge.</a:t>
            </a:r>
            <a:endParaRPr lang="en-US" sz="1600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Image result for basic management  of septic h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31" y="176646"/>
            <a:ext cx="8295614" cy="33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29"/>
          <p:cNvSpPr txBox="1">
            <a:spLocks noGrp="1"/>
          </p:cNvSpPr>
          <p:nvPr>
            <p:ph type="title"/>
          </p:nvPr>
        </p:nvSpPr>
        <p:spPr>
          <a:xfrm>
            <a:off x="1919737" y="623773"/>
            <a:ext cx="49443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Stages of shock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6" name="Google Shape;516;p29"/>
          <p:cNvSpPr txBox="1">
            <a:spLocks noGrp="1"/>
          </p:cNvSpPr>
          <p:nvPr>
            <p:ph type="body" idx="1"/>
          </p:nvPr>
        </p:nvSpPr>
        <p:spPr>
          <a:xfrm>
            <a:off x="1319646" y="1850963"/>
            <a:ext cx="7211289" cy="20248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/>
              <a:t>Shock is a progressive disorder that leads to death if </a:t>
            </a:r>
            <a:r>
              <a:rPr lang="en-US" sz="2000" dirty="0" smtClean="0"/>
              <a:t>the underlying </a:t>
            </a:r>
            <a:r>
              <a:rPr lang="en-US" sz="2000" dirty="0"/>
              <a:t>problems are not </a:t>
            </a:r>
            <a:r>
              <a:rPr lang="en-US" sz="2000" dirty="0" smtClean="0"/>
              <a:t>corrected.</a:t>
            </a:r>
          </a:p>
          <a:p>
            <a:r>
              <a:rPr lang="en-US" sz="2000" dirty="0"/>
              <a:t>Unless </a:t>
            </a:r>
            <a:r>
              <a:rPr lang="en-US" sz="2000" dirty="0" smtClean="0"/>
              <a:t>the insult </a:t>
            </a:r>
            <a:r>
              <a:rPr lang="en-US" sz="2000" dirty="0"/>
              <a:t>is massive and </a:t>
            </a:r>
            <a:r>
              <a:rPr lang="en-US" sz="2000" dirty="0" smtClean="0"/>
              <a:t>rapidly, </a:t>
            </a:r>
            <a:r>
              <a:rPr lang="en-US" sz="2000" dirty="0"/>
              <a:t>shock tends to </a:t>
            </a:r>
            <a:r>
              <a:rPr lang="en-US" sz="2000" dirty="0" smtClean="0"/>
              <a:t>evolve through </a:t>
            </a:r>
            <a:r>
              <a:rPr lang="en-US" sz="2000" dirty="0"/>
              <a:t>three </a:t>
            </a:r>
            <a:r>
              <a:rPr lang="en-US" sz="2000" dirty="0" smtClean="0"/>
              <a:t>general </a:t>
            </a:r>
            <a:r>
              <a:rPr lang="en-US" sz="2000" dirty="0"/>
              <a:t>stages</a:t>
            </a:r>
            <a:r>
              <a:rPr lang="en-US" sz="2000" dirty="0" smtClean="0"/>
              <a:t>. (documented </a:t>
            </a:r>
            <a:r>
              <a:rPr lang="en-US" sz="2000" dirty="0"/>
              <a:t>most clearly in </a:t>
            </a:r>
            <a:r>
              <a:rPr lang="en-US" sz="2000" dirty="0" smtClean="0"/>
              <a:t>hypovolemic shock </a:t>
            </a:r>
            <a:r>
              <a:rPr lang="en-US" sz="2000" dirty="0"/>
              <a:t>but are common to other forms as </a:t>
            </a:r>
            <a:r>
              <a:rPr lang="en-US" sz="2000" dirty="0" smtClean="0"/>
              <a:t>well)</a:t>
            </a:r>
            <a:endParaRPr sz="2000" dirty="0"/>
          </a:p>
        </p:txBody>
      </p:sp>
      <p:sp>
        <p:nvSpPr>
          <p:cNvPr id="522" name="Google Shape;522;p2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2"/>
          <p:cNvSpPr/>
          <p:nvPr/>
        </p:nvSpPr>
        <p:spPr>
          <a:xfrm>
            <a:off x="2857500" y="1080655"/>
            <a:ext cx="3335481" cy="3148495"/>
          </a:xfrm>
          <a:prstGeom prst="hexagon">
            <a:avLst>
              <a:gd name="adj" fmla="val 29110"/>
              <a:gd name="vf" fmla="val 115470"/>
            </a:avLst>
          </a:prstGeom>
          <a:solidFill>
            <a:srgbClr val="1847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</a:t>
            </a:r>
            <a:r>
              <a:rPr lang="en-US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 </a:t>
            </a:r>
            <a:r>
              <a:rPr lang="en-US" sz="1800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progressive </a:t>
            </a:r>
            <a:r>
              <a:rPr lang="en-US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stage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Tissue </a:t>
            </a:r>
            <a:r>
              <a:rPr lang="en-US" sz="1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hypoperfusion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&amp; onset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of 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worsening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circulatory 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&amp; metabolic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derangement, including 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acidosis.</a:t>
            </a:r>
            <a:endParaRPr sz="1800" dirty="0">
              <a:solidFill>
                <a:schemeClr val="accent1">
                  <a:lumMod val="40000"/>
                  <a:lumOff val="60000"/>
                </a:schemeClr>
              </a:solidFill>
              <a:sym typeface="Muli"/>
            </a:endParaRPr>
          </a:p>
        </p:txBody>
      </p:sp>
      <p:sp>
        <p:nvSpPr>
          <p:cNvPr id="431" name="Google Shape;431;p22"/>
          <p:cNvSpPr/>
          <p:nvPr/>
        </p:nvSpPr>
        <p:spPr>
          <a:xfrm>
            <a:off x="249382" y="1080655"/>
            <a:ext cx="3347299" cy="3169275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An initial </a:t>
            </a:r>
            <a:r>
              <a:rPr lang="en-US" sz="1800" u="sng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nonprogressive</a:t>
            </a:r>
            <a:r>
              <a:rPr lang="en-US" sz="1800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stage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. Reflex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compensatory mechanisms are activated and vital organ perfusion is 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maintained.</a:t>
            </a:r>
            <a:endParaRPr lang="en-US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6DAEC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2" name="Google Shape;432;p22"/>
          <p:cNvSpPr/>
          <p:nvPr/>
        </p:nvSpPr>
        <p:spPr>
          <a:xfrm>
            <a:off x="5527964" y="1080655"/>
            <a:ext cx="3314699" cy="3148493"/>
          </a:xfrm>
          <a:prstGeom prst="hexagon">
            <a:avLst>
              <a:gd name="adj" fmla="val 29110"/>
              <a:gd name="vf" fmla="val 115470"/>
            </a:avLst>
          </a:prstGeom>
          <a:noFill/>
          <a:ln w="9525" cap="flat" cmpd="sng">
            <a:solidFill>
              <a:srgbClr val="19BBD5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 An </a:t>
            </a:r>
            <a:r>
              <a:rPr lang="en-US" sz="1800" u="sng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irreversible </a:t>
            </a:r>
            <a:r>
              <a:rPr lang="en-US" sz="18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stage.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Cellular &amp; tissue injury is </a:t>
            </a:r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so severe that even if the hemodynamic defects are</a:t>
            </a:r>
          </a:p>
          <a:p>
            <a:r>
              <a:rPr lang="en-US" sz="1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corrected, survival is not </a:t>
            </a:r>
            <a:r>
              <a:rPr lang="en-US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possible</a:t>
            </a:r>
            <a:r>
              <a: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  <a:endParaRPr sz="1600" dirty="0">
              <a:solidFill>
                <a:schemeClr val="accent4">
                  <a:lumMod val="60000"/>
                  <a:lumOff val="40000"/>
                </a:schemeClr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433" name="Google Shape;433;p22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3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6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036" y="613063"/>
            <a:ext cx="6777456" cy="810491"/>
          </a:xfrm>
        </p:spPr>
        <p:txBody>
          <a:bodyPr/>
          <a:lstStyle/>
          <a:p>
            <a:r>
              <a:rPr lang="en-US" sz="2400" dirty="0" err="1" smtClean="0"/>
              <a:t>Neurohumoral</a:t>
            </a:r>
            <a:r>
              <a:rPr lang="en-US" sz="2400" dirty="0" smtClean="0"/>
              <a:t> mechanisms maintain </a:t>
            </a:r>
            <a:r>
              <a:rPr lang="en-US" sz="2400" dirty="0"/>
              <a:t>cardiac output </a:t>
            </a:r>
            <a:r>
              <a:rPr lang="en-US" sz="2400" dirty="0" smtClean="0"/>
              <a:t>and blood pressure</a:t>
            </a:r>
            <a:r>
              <a:rPr lang="en-US" sz="2400" dirty="0"/>
              <a:t>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24791" y="1361209"/>
            <a:ext cx="6930736" cy="2855152"/>
          </a:xfrm>
        </p:spPr>
        <p:txBody>
          <a:bodyPr/>
          <a:lstStyle/>
          <a:p>
            <a:r>
              <a:rPr lang="en-US" sz="1800" dirty="0" smtClean="0"/>
              <a:t>Baroreceptor reflexes</a:t>
            </a:r>
            <a:endParaRPr lang="en-US" sz="1800" dirty="0"/>
          </a:p>
          <a:p>
            <a:r>
              <a:rPr lang="en-US" sz="1800" dirty="0" smtClean="0"/>
              <a:t>Release </a:t>
            </a:r>
            <a:r>
              <a:rPr lang="en-US" sz="1800" dirty="0"/>
              <a:t>of </a:t>
            </a:r>
            <a:r>
              <a:rPr lang="en-US" sz="1800" dirty="0" err="1"/>
              <a:t>catecholamines</a:t>
            </a:r>
            <a:r>
              <a:rPr lang="en-US" sz="1800" dirty="0"/>
              <a:t> </a:t>
            </a:r>
          </a:p>
          <a:p>
            <a:r>
              <a:rPr lang="en-US" sz="1800" dirty="0" smtClean="0"/>
              <a:t>Anti-diuretic hormone.</a:t>
            </a:r>
            <a:endParaRPr lang="en-US" sz="1800" dirty="0"/>
          </a:p>
          <a:p>
            <a:r>
              <a:rPr lang="en-US" sz="1800" dirty="0" smtClean="0"/>
              <a:t>Activation </a:t>
            </a:r>
            <a:r>
              <a:rPr lang="en-US" sz="1800" dirty="0"/>
              <a:t>of the renin-angiotensin-aldosterone axis</a:t>
            </a:r>
            <a:r>
              <a:rPr lang="en-US" sz="1800" dirty="0" smtClean="0"/>
              <a:t>.</a:t>
            </a:r>
          </a:p>
          <a:p>
            <a:r>
              <a:rPr lang="en-US" sz="1800" dirty="0"/>
              <a:t>G</a:t>
            </a:r>
            <a:r>
              <a:rPr lang="en-US" sz="1800" dirty="0" smtClean="0"/>
              <a:t>eneralized </a:t>
            </a:r>
            <a:r>
              <a:rPr lang="en-US" sz="1800" dirty="0"/>
              <a:t>sympathetic stimulation. </a:t>
            </a:r>
            <a:endParaRPr lang="en-US" sz="1800" dirty="0" smtClean="0"/>
          </a:p>
          <a:p>
            <a:pPr marL="139700" indent="0">
              <a:buNone/>
            </a:pPr>
            <a:r>
              <a:rPr lang="en-US" sz="1800" dirty="0" smtClean="0"/>
              <a:t>Net effect : tachycardia</a:t>
            </a:r>
            <a:r>
              <a:rPr lang="en-US" sz="1800" dirty="0"/>
              <a:t>, peripheral vasoconstriction, </a:t>
            </a:r>
            <a:r>
              <a:rPr lang="en-US" sz="1800" dirty="0" smtClean="0"/>
              <a:t>&amp; renal fluid conservation.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Coronary &amp; cerebral </a:t>
            </a:r>
            <a:r>
              <a:rPr lang="en-US" sz="1800" dirty="0"/>
              <a:t>vessels are less sensitive to </a:t>
            </a:r>
            <a:r>
              <a:rPr lang="en-US" sz="1800" dirty="0" smtClean="0"/>
              <a:t>sympathetic signals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smtClean="0"/>
              <a:t>maintain </a:t>
            </a:r>
            <a:r>
              <a:rPr lang="en-US" sz="1800" dirty="0"/>
              <a:t>relatively normal caliber, blood </a:t>
            </a:r>
            <a:r>
              <a:rPr lang="en-US" sz="1800" dirty="0" smtClean="0"/>
              <a:t>flow, &amp; oxygen </a:t>
            </a:r>
            <a:r>
              <a:rPr lang="en-US" sz="1800" dirty="0"/>
              <a:t>delivery. Thus, </a:t>
            </a:r>
            <a:r>
              <a:rPr lang="en-US" sz="1800" u="sng" dirty="0"/>
              <a:t>blood is shunted away </a:t>
            </a:r>
            <a:r>
              <a:rPr lang="en-US" sz="1800" u="sng" dirty="0" smtClean="0"/>
              <a:t>from the </a:t>
            </a:r>
            <a:r>
              <a:rPr lang="en-US" sz="1800" u="sng" dirty="0"/>
              <a:t>skin to the vital organs such as the heart </a:t>
            </a:r>
            <a:r>
              <a:rPr lang="en-US" sz="1800" u="sng" dirty="0" smtClean="0"/>
              <a:t>&amp; brain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88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5" name="TextBox 4"/>
          <p:cNvSpPr txBox="1"/>
          <p:nvPr/>
        </p:nvSpPr>
        <p:spPr>
          <a:xfrm>
            <a:off x="820883" y="898960"/>
            <a:ext cx="397971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Prognosis varies with the origin of shock and its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duration.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endParaRPr lang="en-US" sz="2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More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than 90% of young, otherwise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healthy patients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with hypovolemic shock survive with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appropriate management. 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eptic &amp;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cardiogenic shock</a:t>
            </a:r>
          </a:p>
          <a:p>
            <a:pPr>
              <a:buClr>
                <a:schemeClr val="accent4">
                  <a:lumMod val="20000"/>
                  <a:lumOff val="80000"/>
                </a:schemeClr>
              </a:buClr>
            </a:pP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are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associated with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worse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outcomes, even </a:t>
            </a:r>
            <a:r>
              <a:rPr lang="en-US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with state-of-the-art </a:t>
            </a: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care.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87061"/>
            <a:ext cx="357707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264" y="1215736"/>
            <a:ext cx="5912428" cy="666400"/>
          </a:xfrm>
        </p:spPr>
        <p:txBody>
          <a:bodyPr/>
          <a:lstStyle/>
          <a:p>
            <a:r>
              <a:rPr lang="en-US" sz="1800" b="1" dirty="0"/>
              <a:t>C</a:t>
            </a:r>
            <a:r>
              <a:rPr lang="en-US" sz="1800" b="1" dirty="0" smtClean="0"/>
              <a:t>utaneous </a:t>
            </a:r>
            <a:r>
              <a:rPr lang="en-US" sz="1800" b="1" dirty="0"/>
              <a:t>vasoconstriction causes </a:t>
            </a:r>
            <a:r>
              <a:rPr lang="en-US" sz="1800" b="1" dirty="0" smtClean="0"/>
              <a:t>the characteristic </a:t>
            </a:r>
            <a:r>
              <a:rPr lang="en-US" sz="1800" b="1" dirty="0"/>
              <a:t>“</a:t>
            </a:r>
            <a:r>
              <a:rPr lang="en-US" sz="1800" b="1" dirty="0" err="1"/>
              <a:t>shocky</a:t>
            </a:r>
            <a:r>
              <a:rPr lang="en-US" sz="1800" b="1" dirty="0"/>
              <a:t>” skin coolness and </a:t>
            </a:r>
            <a:r>
              <a:rPr lang="en-US" sz="1800" b="1" dirty="0" smtClean="0"/>
              <a:t>pallor. Septic </a:t>
            </a:r>
            <a:r>
              <a:rPr lang="en-US" sz="1800" b="1" dirty="0"/>
              <a:t>shock can initially cause cutaneous vasodilation, </a:t>
            </a:r>
            <a:r>
              <a:rPr lang="en-US" sz="1800" b="1" dirty="0" smtClean="0"/>
              <a:t>so the </a:t>
            </a:r>
            <a:r>
              <a:rPr lang="en-US" sz="1800" b="1" dirty="0"/>
              <a:t>patient may present with warm, flushed </a:t>
            </a:r>
            <a:r>
              <a:rPr lang="en-US" sz="1800" b="1" dirty="0" smtClean="0"/>
              <a:t>skin</a:t>
            </a:r>
            <a:r>
              <a:rPr lang="en-US" sz="1800" b="1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6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Related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4" y="1963539"/>
            <a:ext cx="2844079" cy="2382528"/>
          </a:xfrm>
          <a:prstGeom prst="rect">
            <a:avLst/>
          </a:prstGeom>
        </p:spPr>
      </p:pic>
      <p:pic>
        <p:nvPicPr>
          <p:cNvPr id="2056" name="Picture 8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73" y="1963539"/>
            <a:ext cx="2930236" cy="239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1"/>
          <p:cNvSpPr txBox="1">
            <a:spLocks noGrp="1"/>
          </p:cNvSpPr>
          <p:nvPr>
            <p:ph type="title" idx="4294967295"/>
          </p:nvPr>
        </p:nvSpPr>
        <p:spPr>
          <a:xfrm>
            <a:off x="93518" y="1543050"/>
            <a:ext cx="3002032" cy="323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Morphology</a:t>
            </a:r>
            <a:endParaRPr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24" name="Google Shape;424;p21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27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283" y="342900"/>
            <a:ext cx="7169726" cy="2194214"/>
          </a:xfrm>
        </p:spPr>
        <p:txBody>
          <a:bodyPr/>
          <a:lstStyle/>
          <a:p>
            <a:r>
              <a:rPr lang="en-US" sz="1800" dirty="0"/>
              <a:t>The cellular and tissue effects of shock are essentially those </a:t>
            </a:r>
            <a:r>
              <a:rPr lang="en-US" sz="1800" dirty="0" smtClean="0"/>
              <a:t>of hypoxic </a:t>
            </a:r>
            <a:r>
              <a:rPr lang="en-US" sz="1800" dirty="0"/>
              <a:t>injury </a:t>
            </a:r>
            <a:r>
              <a:rPr lang="en-US" sz="1800" dirty="0" smtClean="0"/>
              <a:t> (combination of </a:t>
            </a:r>
            <a:r>
              <a:rPr lang="en-US" sz="1800" b="1" dirty="0" err="1" smtClean="0"/>
              <a:t>hypoperfusion</a:t>
            </a:r>
            <a:r>
              <a:rPr lang="en-US" sz="1800" b="1" dirty="0" smtClean="0"/>
              <a:t> </a:t>
            </a:r>
            <a:r>
              <a:rPr lang="en-US" sz="1800" dirty="0" smtClean="0"/>
              <a:t>&amp; </a:t>
            </a:r>
            <a:r>
              <a:rPr lang="en-US" sz="1800" b="1" dirty="0" err="1" smtClean="0"/>
              <a:t>microvascular</a:t>
            </a:r>
            <a:r>
              <a:rPr lang="en-US" sz="1800" b="1" dirty="0" smtClean="0"/>
              <a:t> thrombosis</a:t>
            </a:r>
            <a:r>
              <a:rPr lang="en-US" sz="1800" b="1" dirty="0"/>
              <a:t>)</a:t>
            </a:r>
            <a:endParaRPr lang="en-US" sz="1800" b="1" dirty="0" smtClean="0"/>
          </a:p>
          <a:p>
            <a:r>
              <a:rPr lang="en-US" sz="1800" dirty="0" smtClean="0"/>
              <a:t>Any </a:t>
            </a:r>
            <a:r>
              <a:rPr lang="en-US" sz="1800" dirty="0"/>
              <a:t>organ can be </a:t>
            </a:r>
            <a:r>
              <a:rPr lang="en-US" sz="1800" dirty="0" smtClean="0"/>
              <a:t>affected; the </a:t>
            </a:r>
            <a:r>
              <a:rPr lang="en-US" sz="1800" dirty="0"/>
              <a:t>brain, heart, kidneys, adrenals, </a:t>
            </a:r>
            <a:r>
              <a:rPr lang="en-US" sz="1800" dirty="0" smtClean="0"/>
              <a:t>&amp; gastrointestinal </a:t>
            </a:r>
            <a:r>
              <a:rPr lang="en-US" sz="1800" dirty="0"/>
              <a:t>tract are most commonly involved. </a:t>
            </a:r>
            <a:endParaRPr lang="en-US" sz="1800" dirty="0" smtClean="0"/>
          </a:p>
          <a:p>
            <a:r>
              <a:rPr lang="en-US" sz="1800" b="1" dirty="0" smtClean="0"/>
              <a:t>Fibrin thrombi </a:t>
            </a:r>
            <a:r>
              <a:rPr lang="en-US" sz="1800" dirty="0"/>
              <a:t>can form in any tissue but typically are most </a:t>
            </a:r>
            <a:r>
              <a:rPr lang="en-US" sz="1800" dirty="0" smtClean="0"/>
              <a:t>readily visualized </a:t>
            </a:r>
            <a:r>
              <a:rPr lang="en-US" sz="1800" dirty="0"/>
              <a:t>in kidney glomeruli. </a:t>
            </a:r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3074" name="Picture 2" descr="https://www.researchgate.net/profile/Marianna_Strakhan2/publication/268228787/figure/fig1/AS:324766452994048@1454441764850/Kidney-biopsy-showing-thrombotic-microangiopathy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3" y="2620241"/>
            <a:ext cx="5715000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7855" y="426027"/>
            <a:ext cx="7211289" cy="2275610"/>
          </a:xfrm>
        </p:spPr>
        <p:txBody>
          <a:bodyPr/>
          <a:lstStyle/>
          <a:p>
            <a:r>
              <a:rPr lang="en-US" sz="1800" b="1" dirty="0" smtClean="0"/>
              <a:t>Adrenal </a:t>
            </a:r>
            <a:r>
              <a:rPr lang="en-US" sz="1800" b="1" dirty="0"/>
              <a:t>cortical cell </a:t>
            </a:r>
            <a:r>
              <a:rPr lang="en-US" sz="1800" b="1" dirty="0" smtClean="0"/>
              <a:t>lipid depletion  </a:t>
            </a:r>
            <a:r>
              <a:rPr lang="en-US" sz="1800" dirty="0" smtClean="0"/>
              <a:t>reflects increased </a:t>
            </a:r>
            <a:r>
              <a:rPr lang="en-US" sz="1800" dirty="0"/>
              <a:t>use of stored lipids for steroid synthesis. </a:t>
            </a:r>
            <a:endParaRPr lang="en-US" sz="1800" dirty="0" smtClean="0"/>
          </a:p>
          <a:p>
            <a:r>
              <a:rPr lang="en-US" sz="1800" b="1" dirty="0" smtClean="0"/>
              <a:t>lungs </a:t>
            </a:r>
            <a:r>
              <a:rPr lang="en-US" sz="1800" b="1" dirty="0"/>
              <a:t>are resistant to hypoxic injury in hypovolemic shock </a:t>
            </a:r>
            <a:r>
              <a:rPr lang="en-US" sz="1800" b="1" dirty="0" smtClean="0"/>
              <a:t>(e.g.; hemorrhage)</a:t>
            </a:r>
            <a:r>
              <a:rPr lang="en-US" sz="1800" dirty="0" smtClean="0"/>
              <a:t>, but sepsis </a:t>
            </a:r>
            <a:r>
              <a:rPr lang="en-US" sz="1800" dirty="0"/>
              <a:t>or trauma can precipitate </a:t>
            </a:r>
            <a:r>
              <a:rPr lang="en-US" sz="1800" dirty="0" smtClean="0"/>
              <a:t>diffuse alveolar damage</a:t>
            </a:r>
          </a:p>
          <a:p>
            <a:r>
              <a:rPr lang="en-US" sz="1800" dirty="0" smtClean="0"/>
              <a:t>Except </a:t>
            </a:r>
            <a:r>
              <a:rPr lang="en-US" sz="1800" dirty="0"/>
              <a:t>for neuronal and </a:t>
            </a:r>
            <a:r>
              <a:rPr lang="en-US" sz="1800" dirty="0" err="1"/>
              <a:t>myocyte</a:t>
            </a:r>
            <a:r>
              <a:rPr lang="en-US" sz="1800" dirty="0"/>
              <a:t> ischemic loss</a:t>
            </a:r>
            <a:r>
              <a:rPr lang="en-US" sz="1800" dirty="0" smtClean="0"/>
              <a:t>, affected tissues </a:t>
            </a:r>
            <a:r>
              <a:rPr lang="en-US" sz="1800" dirty="0"/>
              <a:t>can recover completely if the patient survives.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4098" name="Picture 2" descr="Image result for diffuse alveolar da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35" y="2712027"/>
            <a:ext cx="5693147" cy="229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4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"/>
          <p:cNvSpPr txBox="1">
            <a:spLocks noGrp="1"/>
          </p:cNvSpPr>
          <p:nvPr>
            <p:ph type="ctrTitle" idx="4294967295"/>
          </p:nvPr>
        </p:nvSpPr>
        <p:spPr>
          <a:xfrm>
            <a:off x="3599584" y="1375532"/>
            <a:ext cx="456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SHOCK!</a:t>
            </a:r>
            <a:endParaRPr sz="96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7474970"/>
              </p:ext>
            </p:extLst>
          </p:nvPr>
        </p:nvGraphicFramePr>
        <p:xfrm>
          <a:off x="990167" y="599943"/>
          <a:ext cx="2306969" cy="17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52" name="Google Shape;352;p13"/>
          <p:cNvSpPr txBox="1">
            <a:spLocks noGrp="1"/>
          </p:cNvSpPr>
          <p:nvPr>
            <p:ph type="body" idx="4294967295"/>
          </p:nvPr>
        </p:nvSpPr>
        <p:spPr>
          <a:xfrm>
            <a:off x="2379519" y="2576895"/>
            <a:ext cx="5375532" cy="2982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>
                <a:latin typeface="+mn-lt"/>
              </a:rPr>
              <a:t>Commonly </a:t>
            </a:r>
            <a:r>
              <a:rPr lang="en-US" sz="2000" b="1" dirty="0" smtClean="0">
                <a:latin typeface="+mn-lt"/>
              </a:rPr>
              <a:t>misused “psychogenic”</a:t>
            </a:r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</a:t>
            </a:r>
            <a:r>
              <a:rPr lang="en-US" sz="2000" b="1" dirty="0" smtClean="0">
                <a:latin typeface="+mn-lt"/>
              </a:rPr>
              <a:t> </a:t>
            </a:r>
            <a:r>
              <a:rPr lang="en-US" sz="2000" b="1" dirty="0">
                <a:latin typeface="+mn-lt"/>
              </a:rPr>
              <a:t>state in which diminished cardiac output </a:t>
            </a:r>
            <a:r>
              <a:rPr lang="en-US" sz="2000" b="1" dirty="0" smtClean="0">
                <a:latin typeface="+mn-lt"/>
              </a:rPr>
              <a:t>or reduced </a:t>
            </a:r>
            <a:r>
              <a:rPr lang="en-US" sz="2000" b="1" dirty="0">
                <a:latin typeface="+mn-lt"/>
              </a:rPr>
              <a:t>effective circulating blood volume impairs </a:t>
            </a:r>
            <a:r>
              <a:rPr lang="en-US" sz="2000" b="1" dirty="0" smtClean="0">
                <a:latin typeface="+mn-lt"/>
              </a:rPr>
              <a:t>tissue perfusion </a:t>
            </a:r>
            <a:r>
              <a:rPr lang="en-US" sz="2000" b="1" dirty="0">
                <a:latin typeface="+mn-lt"/>
              </a:rPr>
              <a:t>and leads to cellular </a:t>
            </a:r>
            <a:r>
              <a:rPr lang="en-US" sz="2000" b="1" dirty="0" smtClean="0">
                <a:latin typeface="+mn-lt"/>
              </a:rPr>
              <a:t>hypoxia.</a:t>
            </a:r>
            <a:endParaRPr sz="1000" dirty="0">
              <a:latin typeface="+mn-lt"/>
            </a:endParaRPr>
          </a:p>
        </p:txBody>
      </p:sp>
      <p:sp>
        <p:nvSpPr>
          <p:cNvPr id="354" name="Google Shape;354;p13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35"/>
          <p:cNvSpPr/>
          <p:nvPr/>
        </p:nvSpPr>
        <p:spPr>
          <a:xfrm rot="-5400000">
            <a:off x="1053600" y="533300"/>
            <a:ext cx="1855800" cy="2142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3" name="Google Shape;573;p35"/>
          <p:cNvSpPr txBox="1">
            <a:spLocks noGrp="1"/>
          </p:cNvSpPr>
          <p:nvPr>
            <p:ph type="ctrTitle" idx="4294967295"/>
          </p:nvPr>
        </p:nvSpPr>
        <p:spPr>
          <a:xfrm>
            <a:off x="3152775" y="1354750"/>
            <a:ext cx="4562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Thanks!</a:t>
            </a:r>
            <a:endParaRPr sz="8000"/>
          </a:p>
        </p:txBody>
      </p:sp>
      <p:sp>
        <p:nvSpPr>
          <p:cNvPr id="574" name="Google Shape;574;p35"/>
          <p:cNvSpPr txBox="1">
            <a:spLocks noGrp="1"/>
          </p:cNvSpPr>
          <p:nvPr>
            <p:ph type="body" idx="4294967295"/>
          </p:nvPr>
        </p:nvSpPr>
        <p:spPr>
          <a:xfrm>
            <a:off x="3286468" y="2400250"/>
            <a:ext cx="4562100" cy="24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Any questions</a:t>
            </a:r>
            <a:r>
              <a:rPr lang="en" sz="3600" b="1" dirty="0" smtClean="0"/>
              <a:t>?</a:t>
            </a:r>
            <a:endParaRPr dirty="0"/>
          </a:p>
        </p:txBody>
      </p:sp>
      <p:sp>
        <p:nvSpPr>
          <p:cNvPr id="575" name="Google Shape;575;p35"/>
          <p:cNvSpPr/>
          <p:nvPr/>
        </p:nvSpPr>
        <p:spPr>
          <a:xfrm>
            <a:off x="1591719" y="1212580"/>
            <a:ext cx="779561" cy="77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027" y="623455"/>
            <a:ext cx="6387812" cy="434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9"/>
          <p:cNvSpPr txBox="1">
            <a:spLocks noGrp="1"/>
          </p:cNvSpPr>
          <p:nvPr>
            <p:ph type="title"/>
          </p:nvPr>
        </p:nvSpPr>
        <p:spPr>
          <a:xfrm>
            <a:off x="1722308" y="1507000"/>
            <a:ext cx="6205955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/>
              <a:t>Shock fall </a:t>
            </a:r>
            <a:r>
              <a:rPr lang="en-US" dirty="0"/>
              <a:t>into three general </a:t>
            </a:r>
            <a:r>
              <a:rPr lang="en-US" dirty="0" smtClean="0"/>
              <a:t>categories:</a:t>
            </a:r>
            <a:endParaRPr dirty="0"/>
          </a:p>
        </p:txBody>
      </p:sp>
      <p:sp>
        <p:nvSpPr>
          <p:cNvPr id="407" name="Google Shape;407;p19"/>
          <p:cNvSpPr txBox="1">
            <a:spLocks noGrp="1"/>
          </p:cNvSpPr>
          <p:nvPr>
            <p:ph type="body" idx="1"/>
          </p:nvPr>
        </p:nvSpPr>
        <p:spPr>
          <a:xfrm>
            <a:off x="758536" y="2308163"/>
            <a:ext cx="3005491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600" b="1" i="1" u="sng" dirty="0"/>
              <a:t>Cardiogenic </a:t>
            </a:r>
            <a:r>
              <a:rPr lang="en-US" sz="1600" b="1" i="1" u="sng" dirty="0" smtClean="0"/>
              <a:t>shock</a:t>
            </a:r>
          </a:p>
          <a:p>
            <a:pPr marL="139700" indent="0">
              <a:buNone/>
            </a:pPr>
            <a:r>
              <a:rPr lang="en-US" sz="1600" i="1" dirty="0" smtClean="0"/>
              <a:t>L</a:t>
            </a:r>
            <a:r>
              <a:rPr lang="en-US" sz="1600" dirty="0" smtClean="0"/>
              <a:t>ow </a:t>
            </a:r>
            <a:r>
              <a:rPr lang="en-US" sz="1600" dirty="0"/>
              <a:t>cardiac </a:t>
            </a:r>
            <a:r>
              <a:rPr lang="en-US" sz="1600" dirty="0" smtClean="0"/>
              <a:t>output (myocardial </a:t>
            </a:r>
            <a:r>
              <a:rPr lang="en-US" sz="1600" dirty="0"/>
              <a:t>pump </a:t>
            </a:r>
            <a:r>
              <a:rPr lang="en-US" sz="1600" dirty="0" smtClean="0"/>
              <a:t>failure).</a:t>
            </a:r>
          </a:p>
          <a:p>
            <a:pPr marL="139700" indent="0">
              <a:buNone/>
            </a:pPr>
            <a:r>
              <a:rPr lang="en-US" sz="1600" dirty="0" smtClean="0"/>
              <a:t>Caused </a:t>
            </a:r>
            <a:r>
              <a:rPr lang="en-US" sz="1600" dirty="0"/>
              <a:t>by myocardial damage (infarction), </a:t>
            </a:r>
            <a:r>
              <a:rPr lang="en-US" sz="1600" dirty="0" smtClean="0"/>
              <a:t>ventricular arrhythmias</a:t>
            </a:r>
            <a:r>
              <a:rPr lang="en-US" sz="1600" dirty="0"/>
              <a:t>, extrinsic compression (cardiac </a:t>
            </a:r>
            <a:r>
              <a:rPr lang="en-US" sz="1600" dirty="0" err="1"/>
              <a:t>tamponade</a:t>
            </a:r>
            <a:r>
              <a:rPr lang="en-US" sz="1600" dirty="0" smtClean="0"/>
              <a:t>), </a:t>
            </a:r>
            <a:r>
              <a:rPr lang="en-US" sz="1600" dirty="0"/>
              <a:t>or outflow obstruction </a:t>
            </a:r>
            <a:r>
              <a:rPr lang="en-US" sz="1600" dirty="0" smtClean="0"/>
              <a:t>(PE).</a:t>
            </a:r>
            <a:endParaRPr sz="1600" dirty="0"/>
          </a:p>
        </p:txBody>
      </p:sp>
      <p:sp>
        <p:nvSpPr>
          <p:cNvPr id="408" name="Google Shape;408;p19"/>
          <p:cNvSpPr txBox="1">
            <a:spLocks noGrp="1"/>
          </p:cNvSpPr>
          <p:nvPr>
            <p:ph type="body" idx="2"/>
          </p:nvPr>
        </p:nvSpPr>
        <p:spPr>
          <a:xfrm>
            <a:off x="3501736" y="2286000"/>
            <a:ext cx="2405091" cy="24319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600" b="1" i="1" u="sng" dirty="0" smtClean="0"/>
              <a:t>Hypovolemic </a:t>
            </a:r>
            <a:r>
              <a:rPr lang="en-US" sz="1600" b="1" i="1" u="sng" dirty="0"/>
              <a:t>shock </a:t>
            </a:r>
            <a:endParaRPr lang="en-US" sz="1600" b="1" i="1" u="sng" dirty="0" smtClean="0"/>
          </a:p>
          <a:p>
            <a:pPr marL="139700" indent="0">
              <a:buNone/>
            </a:pPr>
            <a:r>
              <a:rPr lang="en-US" sz="1600" dirty="0" smtClean="0"/>
              <a:t>Low </a:t>
            </a:r>
            <a:r>
              <a:rPr lang="en-US" sz="1600" dirty="0"/>
              <a:t>cardiac output </a:t>
            </a:r>
            <a:r>
              <a:rPr lang="en-US" sz="1600" dirty="0" smtClean="0"/>
              <a:t>due to </a:t>
            </a:r>
            <a:r>
              <a:rPr lang="en-US" sz="1600" dirty="0"/>
              <a:t>loss of blood or plasma </a:t>
            </a:r>
            <a:r>
              <a:rPr lang="en-US" sz="1600" dirty="0" smtClean="0"/>
              <a:t>volume (</a:t>
            </a:r>
            <a:r>
              <a:rPr lang="en-US" sz="1600" dirty="0"/>
              <a:t>hemorrhage or fluid loss from severe </a:t>
            </a:r>
            <a:r>
              <a:rPr lang="en-US" sz="1600" dirty="0" smtClean="0"/>
              <a:t>burns)</a:t>
            </a:r>
            <a:endParaRPr sz="1600" dirty="0"/>
          </a:p>
        </p:txBody>
      </p:sp>
      <p:sp>
        <p:nvSpPr>
          <p:cNvPr id="409" name="Google Shape;409;p19"/>
          <p:cNvSpPr txBox="1">
            <a:spLocks noGrp="1"/>
          </p:cNvSpPr>
          <p:nvPr>
            <p:ph type="body" idx="3"/>
          </p:nvPr>
        </p:nvSpPr>
        <p:spPr>
          <a:xfrm>
            <a:off x="5881254" y="2297773"/>
            <a:ext cx="2708700" cy="25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r>
              <a:rPr lang="en-US" sz="1600" b="1" u="sng" dirty="0"/>
              <a:t>Septic shock </a:t>
            </a:r>
            <a:endParaRPr lang="en-US" sz="1600" dirty="0"/>
          </a:p>
          <a:p>
            <a:pPr marL="139700" indent="0">
              <a:buNone/>
            </a:pPr>
            <a:r>
              <a:rPr lang="en-US" sz="1600" dirty="0"/>
              <a:t>T</a:t>
            </a:r>
            <a:r>
              <a:rPr lang="en-US" sz="1600" dirty="0" smtClean="0"/>
              <a:t>riggered </a:t>
            </a:r>
            <a:r>
              <a:rPr lang="en-US" sz="1600" dirty="0"/>
              <a:t>by microbial </a:t>
            </a:r>
            <a:r>
              <a:rPr lang="en-US" sz="1600" dirty="0" smtClean="0"/>
              <a:t>infections.</a:t>
            </a:r>
          </a:p>
          <a:p>
            <a:pPr marL="139700" indent="0">
              <a:buNone/>
            </a:pPr>
            <a:r>
              <a:rPr lang="en-US" sz="1600" dirty="0" smtClean="0"/>
              <a:t> associated with </a:t>
            </a:r>
            <a:r>
              <a:rPr lang="en-US" sz="1600" dirty="0"/>
              <a:t>severe systemic inflammatory response </a:t>
            </a:r>
            <a:r>
              <a:rPr lang="en-US" sz="1600" dirty="0" smtClean="0"/>
              <a:t>syndrome (SIRS</a:t>
            </a:r>
            <a:r>
              <a:rPr lang="en-US" sz="1600" dirty="0"/>
              <a:t>).</a:t>
            </a:r>
            <a:endParaRPr sz="1600" dirty="0"/>
          </a:p>
        </p:txBody>
      </p:sp>
      <p:sp>
        <p:nvSpPr>
          <p:cNvPr id="410" name="Google Shape;410;p19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33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9" y="571501"/>
            <a:ext cx="821921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000" dirty="0"/>
              <a:t>At the </a:t>
            </a:r>
            <a:r>
              <a:rPr lang="en-US" sz="2000" dirty="0" smtClean="0"/>
              <a:t>start, cellular </a:t>
            </a:r>
            <a:r>
              <a:rPr lang="en-US" sz="2000" dirty="0"/>
              <a:t>injury is </a:t>
            </a:r>
            <a:r>
              <a:rPr lang="en-US" sz="2000" dirty="0" smtClean="0"/>
              <a:t>reversible, but </a:t>
            </a:r>
            <a:r>
              <a:rPr lang="en-US" sz="2000" b="1" dirty="0"/>
              <a:t>prolonged </a:t>
            </a:r>
            <a:r>
              <a:rPr lang="en-US" sz="2000" b="1" dirty="0" smtClean="0"/>
              <a:t>shock eventually leads </a:t>
            </a:r>
            <a:r>
              <a:rPr lang="en-US" sz="2000" b="1" dirty="0"/>
              <a:t>to </a:t>
            </a:r>
            <a:r>
              <a:rPr lang="en-US" sz="2000" b="1" dirty="0" smtClean="0"/>
              <a:t>irreversible </a:t>
            </a:r>
            <a:r>
              <a:rPr lang="en-US" sz="2000" b="1" dirty="0"/>
              <a:t>tissue injury </a:t>
            </a:r>
            <a:r>
              <a:rPr lang="en-US" sz="2000" dirty="0"/>
              <a:t>and is often </a:t>
            </a:r>
            <a:r>
              <a:rPr lang="en-US" sz="2000" dirty="0" smtClean="0"/>
              <a:t>fatal</a:t>
            </a:r>
          </a:p>
          <a:p>
            <a:r>
              <a:rPr lang="en-US" sz="2000" dirty="0"/>
              <a:t>Less commonly, shock can result from a loss of </a:t>
            </a:r>
            <a:r>
              <a:rPr lang="en-US" sz="2000" dirty="0" smtClean="0"/>
              <a:t>vascular tone </a:t>
            </a:r>
            <a:r>
              <a:rPr lang="en-US" sz="2000" dirty="0"/>
              <a:t>associated with anesthesia or secondary to a </a:t>
            </a:r>
            <a:r>
              <a:rPr lang="en-US" sz="2000" dirty="0" smtClean="0"/>
              <a:t>spinal cord </a:t>
            </a:r>
            <a:r>
              <a:rPr lang="en-US" sz="2000" dirty="0"/>
              <a:t>injury </a:t>
            </a:r>
            <a:r>
              <a:rPr lang="en-US" sz="2000" i="1" dirty="0"/>
              <a:t>(</a:t>
            </a:r>
            <a:r>
              <a:rPr lang="en-US" sz="2000" b="1" dirty="0"/>
              <a:t>neurogenic shock</a:t>
            </a:r>
            <a:r>
              <a:rPr lang="en-US" sz="2000" i="1" dirty="0"/>
              <a:t>)</a:t>
            </a:r>
            <a:r>
              <a:rPr lang="en-US" sz="2000" dirty="0"/>
              <a:t>. </a:t>
            </a:r>
            <a:r>
              <a:rPr lang="en-US" sz="2000" dirty="0" smtClean="0"/>
              <a:t> </a:t>
            </a:r>
            <a:r>
              <a:rPr lang="en-US" sz="2000" b="1" dirty="0" smtClean="0"/>
              <a:t>Anaphylactic </a:t>
            </a:r>
            <a:r>
              <a:rPr lang="en-US" sz="2000" b="1" dirty="0"/>
              <a:t>shock </a:t>
            </a:r>
            <a:r>
              <a:rPr lang="en-US" sz="2000" dirty="0" smtClean="0"/>
              <a:t>results from </a:t>
            </a:r>
            <a:r>
              <a:rPr lang="en-US" sz="2000" dirty="0"/>
              <a:t>systemic vasodilation and increased vascular </a:t>
            </a:r>
            <a:r>
              <a:rPr lang="en-US" sz="2000" dirty="0" smtClean="0"/>
              <a:t>permeability that </a:t>
            </a:r>
            <a:r>
              <a:rPr lang="en-US" sz="2000" dirty="0"/>
              <a:t>is triggered by an immunoglobulin </a:t>
            </a:r>
            <a:r>
              <a:rPr lang="en-US" sz="2000" dirty="0" smtClean="0"/>
              <a:t>E–mediated hypersensitivity </a:t>
            </a:r>
            <a:r>
              <a:rPr lang="en-US" sz="2000" dirty="0"/>
              <a:t>reaction</a:t>
            </a:r>
            <a:endParaRPr sz="2000" dirty="0"/>
          </a:p>
        </p:txBody>
      </p:sp>
      <p:sp>
        <p:nvSpPr>
          <p:cNvPr id="367" name="Google Shape;367;p1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 txBox="1">
            <a:spLocks noGrp="1"/>
          </p:cNvSpPr>
          <p:nvPr>
            <p:ph type="title" idx="4294967295"/>
          </p:nvPr>
        </p:nvSpPr>
        <p:spPr>
          <a:xfrm>
            <a:off x="2854035" y="288682"/>
            <a:ext cx="3753000" cy="6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Septic</a:t>
            </a:r>
            <a:r>
              <a:rPr lang="e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shock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6" name="Google Shape;416;p20"/>
          <p:cNvSpPr txBox="1">
            <a:spLocks noGrp="1"/>
          </p:cNvSpPr>
          <p:nvPr>
            <p:ph type="body" idx="4294967295"/>
          </p:nvPr>
        </p:nvSpPr>
        <p:spPr>
          <a:xfrm>
            <a:off x="4083628" y="933883"/>
            <a:ext cx="4128655" cy="12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sz="1600" dirty="0" smtClean="0"/>
              <a:t>In US 2% of all admissions (half of the ICU)</a:t>
            </a:r>
          </a:p>
          <a:p>
            <a:pPr marL="285750" indent="-285750"/>
            <a:r>
              <a:rPr lang="en-US" sz="1600" dirty="0" smtClean="0"/>
              <a:t>Septic shock incidence is increasing with time due to </a:t>
            </a:r>
          </a:p>
          <a:p>
            <a:pPr marL="482600" indent="-342900">
              <a:buAutoNum type="arabicParenBoth"/>
            </a:pPr>
            <a:r>
              <a:rPr lang="en-US" sz="1600" dirty="0" smtClean="0"/>
              <a:t>Ironically, </a:t>
            </a:r>
            <a:r>
              <a:rPr lang="en-US" sz="1600" dirty="0"/>
              <a:t>improvements in life support </a:t>
            </a:r>
            <a:r>
              <a:rPr lang="en-US" sz="1600" dirty="0" smtClean="0"/>
              <a:t>for critically </a:t>
            </a:r>
            <a:r>
              <a:rPr lang="en-US" sz="1600" dirty="0"/>
              <a:t>ill </a:t>
            </a:r>
            <a:r>
              <a:rPr lang="en-US" sz="1600" dirty="0" smtClean="0"/>
              <a:t>patients.</a:t>
            </a:r>
          </a:p>
          <a:p>
            <a:pPr marL="482600" indent="-342900">
              <a:buAutoNum type="arabicParenBoth"/>
            </a:pPr>
            <a:r>
              <a:rPr lang="en-US" sz="1600" dirty="0" smtClean="0"/>
              <a:t>Growing </a:t>
            </a:r>
            <a:r>
              <a:rPr lang="en-US" sz="1600" dirty="0"/>
              <a:t>ranks of </a:t>
            </a:r>
            <a:r>
              <a:rPr lang="en-US" sz="1600" dirty="0" err="1" smtClean="0"/>
              <a:t>immunocompromised</a:t>
            </a:r>
            <a:r>
              <a:rPr lang="en-US" sz="1600" dirty="0" smtClean="0"/>
              <a:t> hosts (chemotherapy, immunosuppression, advanced </a:t>
            </a:r>
            <a:r>
              <a:rPr lang="en-US" sz="1600" dirty="0"/>
              <a:t>age, or human </a:t>
            </a:r>
            <a:r>
              <a:rPr lang="en-US" sz="1600" dirty="0" smtClean="0"/>
              <a:t>immunodeficiency virus </a:t>
            </a:r>
            <a:r>
              <a:rPr lang="en-US" sz="1600" dirty="0"/>
              <a:t>infection</a:t>
            </a:r>
            <a:r>
              <a:rPr lang="en-US" sz="1600" dirty="0" smtClean="0"/>
              <a:t>).</a:t>
            </a:r>
          </a:p>
          <a:p>
            <a:pPr marL="482600" indent="-342900">
              <a:buAutoNum type="arabicParenBoth"/>
            </a:pPr>
            <a:r>
              <a:rPr lang="en-US" sz="1600" dirty="0" smtClean="0"/>
              <a:t>Increasing </a:t>
            </a:r>
            <a:r>
              <a:rPr lang="en-US" sz="1600" dirty="0"/>
              <a:t>prevalence of </a:t>
            </a:r>
            <a:r>
              <a:rPr lang="en-US" sz="1600" dirty="0" smtClean="0"/>
              <a:t>multi-drug resistant organisms </a:t>
            </a:r>
            <a:r>
              <a:rPr lang="en-US" sz="1600" dirty="0"/>
              <a:t>in the hospital </a:t>
            </a:r>
            <a:r>
              <a:rPr lang="en-US" sz="1600" dirty="0" smtClean="0"/>
              <a:t>setting.</a:t>
            </a:r>
          </a:p>
          <a:p>
            <a:endParaRPr sz="1600" dirty="0"/>
          </a:p>
        </p:txBody>
      </p:sp>
      <p:sp>
        <p:nvSpPr>
          <p:cNvPr id="418" name="Google Shape;418;p20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22" y="1543483"/>
            <a:ext cx="3765406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+mn-lt"/>
                <a:cs typeface="Aharoni" pitchFamily="2" charset="-79"/>
              </a:rPr>
              <a:t>Septic shock is most frequently triggered by </a:t>
            </a:r>
            <a:r>
              <a:rPr lang="en-US" sz="1800" dirty="0" smtClean="0">
                <a:latin typeface="+mn-lt"/>
                <a:cs typeface="Aharoni" pitchFamily="2" charset="-79"/>
              </a:rPr>
              <a:t>gram positive  bacterial </a:t>
            </a:r>
            <a:r>
              <a:rPr lang="en-US" sz="1800" dirty="0">
                <a:latin typeface="+mn-lt"/>
                <a:cs typeface="Aharoni" pitchFamily="2" charset="-79"/>
              </a:rPr>
              <a:t>infections, followed by </a:t>
            </a:r>
            <a:r>
              <a:rPr lang="en-US" sz="1800" dirty="0" smtClean="0">
                <a:latin typeface="+mn-lt"/>
                <a:cs typeface="Aharoni" pitchFamily="2" charset="-79"/>
              </a:rPr>
              <a:t>gram-negative “</a:t>
            </a:r>
            <a:r>
              <a:rPr lang="en-US" sz="1800" dirty="0" err="1" smtClean="0">
                <a:latin typeface="+mn-lt"/>
                <a:cs typeface="Aharoni" pitchFamily="2" charset="-79"/>
              </a:rPr>
              <a:t>endotoxic</a:t>
            </a:r>
            <a:r>
              <a:rPr lang="en-US" sz="1800" dirty="0" smtClean="0">
                <a:latin typeface="+mn-lt"/>
                <a:cs typeface="Aharoni" pitchFamily="2" charset="-79"/>
              </a:rPr>
              <a:t> shock”.</a:t>
            </a:r>
            <a:endParaRPr lang="en-US" sz="1800" dirty="0">
              <a:latin typeface="+mn-lt"/>
              <a:cs typeface="Aharoni" pitchFamily="2" charset="-79"/>
            </a:endParaRPr>
          </a:p>
          <a:p>
            <a:pPr>
              <a:spcAft>
                <a:spcPts val="600"/>
              </a:spcAft>
            </a:pPr>
            <a:r>
              <a:rPr lang="en-US" sz="1800" dirty="0">
                <a:latin typeface="+mn-lt"/>
                <a:cs typeface="Aharoni" pitchFamily="2" charset="-79"/>
              </a:rPr>
              <a:t>M</a:t>
            </a:r>
            <a:r>
              <a:rPr lang="en-US" sz="1800" dirty="0" smtClean="0">
                <a:latin typeface="+mn-lt"/>
                <a:cs typeface="Aharoni" pitchFamily="2" charset="-79"/>
              </a:rPr>
              <a:t>icroorganisms can cause septic shock because a </a:t>
            </a:r>
            <a:r>
              <a:rPr lang="en-US" sz="1800" dirty="0">
                <a:latin typeface="+mn-lt"/>
                <a:cs typeface="Aharoni" pitchFamily="2" charset="-79"/>
              </a:rPr>
              <a:t>variety of </a:t>
            </a:r>
            <a:r>
              <a:rPr lang="en-US" sz="1800" dirty="0" smtClean="0">
                <a:latin typeface="+mn-lt"/>
                <a:cs typeface="Aharoni" pitchFamily="2" charset="-79"/>
              </a:rPr>
              <a:t>microbial constituents </a:t>
            </a:r>
            <a:r>
              <a:rPr lang="en-US" sz="1800" dirty="0">
                <a:latin typeface="+mn-lt"/>
                <a:cs typeface="Aharoni" pitchFamily="2" charset="-79"/>
              </a:rPr>
              <a:t>can trigger the </a:t>
            </a:r>
            <a:r>
              <a:rPr lang="en-US" sz="1800" dirty="0" smtClean="0">
                <a:latin typeface="+mn-lt"/>
                <a:cs typeface="Aharoni" pitchFamily="2" charset="-79"/>
              </a:rPr>
              <a:t>process.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latin typeface="+mn-lt"/>
                <a:cs typeface="Aharoni" pitchFamily="2" charset="-79"/>
              </a:rPr>
              <a:t>M</a:t>
            </a:r>
            <a:r>
              <a:rPr lang="en-US" sz="1800" dirty="0" smtClean="0">
                <a:latin typeface="+mn-lt"/>
                <a:cs typeface="Aharoni" pitchFamily="2" charset="-79"/>
              </a:rPr>
              <a:t>acrophages</a:t>
            </a:r>
            <a:r>
              <a:rPr lang="en-US" sz="1800" dirty="0">
                <a:latin typeface="+mn-lt"/>
                <a:cs typeface="Aharoni" pitchFamily="2" charset="-79"/>
              </a:rPr>
              <a:t>, neutrophils, dendritic cells, </a:t>
            </a:r>
            <a:r>
              <a:rPr lang="en-US" sz="1800" dirty="0" smtClean="0">
                <a:latin typeface="+mn-lt"/>
                <a:cs typeface="Aharoni" pitchFamily="2" charset="-79"/>
              </a:rPr>
              <a:t>endothelial cells</a:t>
            </a:r>
            <a:r>
              <a:rPr lang="en-US" sz="1800" dirty="0">
                <a:latin typeface="+mn-lt"/>
                <a:cs typeface="Aharoni" pitchFamily="2" charset="-79"/>
              </a:rPr>
              <a:t>, and soluble components of the innate </a:t>
            </a:r>
            <a:r>
              <a:rPr lang="en-US" sz="1800" dirty="0" smtClean="0">
                <a:latin typeface="+mn-lt"/>
                <a:cs typeface="Aharoni" pitchFamily="2" charset="-79"/>
              </a:rPr>
              <a:t>immune system </a:t>
            </a:r>
            <a:r>
              <a:rPr lang="en-US" sz="1800" dirty="0">
                <a:latin typeface="+mn-lt"/>
                <a:cs typeface="Aharoni" pitchFamily="2" charset="-79"/>
              </a:rPr>
              <a:t>(e.g., complement) recognize and are activated </a:t>
            </a:r>
            <a:r>
              <a:rPr lang="en-US" sz="1800" dirty="0" smtClean="0">
                <a:latin typeface="+mn-lt"/>
                <a:cs typeface="Aharoni" pitchFamily="2" charset="-79"/>
              </a:rPr>
              <a:t>by several </a:t>
            </a:r>
            <a:r>
              <a:rPr lang="en-US" sz="1800" dirty="0">
                <a:latin typeface="+mn-lt"/>
                <a:cs typeface="Aharoni" pitchFamily="2" charset="-79"/>
              </a:rPr>
              <a:t>substances derived from microorganisms. </a:t>
            </a:r>
            <a:endParaRPr lang="en-US" sz="1800" dirty="0" smtClean="0">
              <a:latin typeface="+mn-lt"/>
              <a:cs typeface="Aharoni" pitchFamily="2" charset="-79"/>
            </a:endParaRPr>
          </a:p>
          <a:p>
            <a:pPr>
              <a:spcAft>
                <a:spcPts val="600"/>
              </a:spcAft>
            </a:pPr>
            <a:r>
              <a:rPr lang="en-US" sz="1800" dirty="0" smtClean="0">
                <a:latin typeface="+mn-lt"/>
                <a:cs typeface="Aharoni" pitchFamily="2" charset="-79"/>
              </a:rPr>
              <a:t>These cells </a:t>
            </a:r>
            <a:r>
              <a:rPr lang="en-US" sz="1800" dirty="0">
                <a:latin typeface="+mn-lt"/>
                <a:cs typeface="Aharoni" pitchFamily="2" charset="-79"/>
              </a:rPr>
              <a:t>initiate a number </a:t>
            </a:r>
            <a:r>
              <a:rPr lang="en-US" sz="1800" dirty="0" smtClean="0">
                <a:latin typeface="+mn-lt"/>
                <a:cs typeface="Aharoni" pitchFamily="2" charset="-79"/>
              </a:rPr>
              <a:t>of inflammatory </a:t>
            </a:r>
            <a:r>
              <a:rPr lang="en-US" sz="1800" dirty="0">
                <a:latin typeface="+mn-lt"/>
                <a:cs typeface="Aharoni" pitchFamily="2" charset="-79"/>
              </a:rPr>
              <a:t>responses that interact in a </a:t>
            </a:r>
            <a:r>
              <a:rPr lang="en-US" sz="1800" dirty="0" smtClean="0">
                <a:latin typeface="+mn-lt"/>
                <a:cs typeface="Aharoni" pitchFamily="2" charset="-79"/>
              </a:rPr>
              <a:t>complex fashion </a:t>
            </a:r>
            <a:r>
              <a:rPr lang="en-US" sz="1800" dirty="0">
                <a:latin typeface="+mn-lt"/>
                <a:cs typeface="Aharoni" pitchFamily="2" charset="-79"/>
              </a:rPr>
              <a:t>to produce septic shock </a:t>
            </a:r>
            <a:r>
              <a:rPr lang="en-US" sz="1800" dirty="0" smtClean="0">
                <a:latin typeface="+mn-lt"/>
                <a:cs typeface="Aharoni" pitchFamily="2" charset="-79"/>
              </a:rPr>
              <a:t>and </a:t>
            </a:r>
            <a:r>
              <a:rPr lang="en-US" sz="1800" dirty="0" err="1" smtClean="0">
                <a:latin typeface="+mn-lt"/>
                <a:cs typeface="Aharoni" pitchFamily="2" charset="-79"/>
              </a:rPr>
              <a:t>multiorgan</a:t>
            </a:r>
            <a:r>
              <a:rPr lang="en-US" sz="1800" dirty="0" smtClean="0">
                <a:latin typeface="+mn-lt"/>
                <a:cs typeface="Aharoni" pitchFamily="2" charset="-79"/>
              </a:rPr>
              <a:t> </a:t>
            </a:r>
            <a:r>
              <a:rPr lang="en-US" sz="1800" dirty="0">
                <a:latin typeface="+mn-lt"/>
                <a:cs typeface="Aharoni" pitchFamily="2" charset="-79"/>
              </a:rPr>
              <a:t>dysfunction</a:t>
            </a:r>
            <a:r>
              <a:rPr lang="en-US" sz="1800" dirty="0" smtClean="0">
                <a:latin typeface="+mn-lt"/>
                <a:cs typeface="Aharoni" pitchFamily="2" charset="-79"/>
              </a:rPr>
              <a:t>.</a:t>
            </a:r>
            <a:endParaRPr sz="1800" dirty="0">
              <a:latin typeface="+mn-lt"/>
              <a:cs typeface="Aharoni" pitchFamily="2" charset="-79"/>
            </a:endParaRPr>
          </a:p>
        </p:txBody>
      </p:sp>
      <p:sp>
        <p:nvSpPr>
          <p:cNvPr id="367" name="Google Shape;367;p15"/>
          <p:cNvSpPr txBox="1">
            <a:spLocks noGrp="1"/>
          </p:cNvSpPr>
          <p:nvPr>
            <p:ph type="sldNum" idx="12"/>
          </p:nvPr>
        </p:nvSpPr>
        <p:spPr>
          <a:xfrm>
            <a:off x="13557" y="4785525"/>
            <a:ext cx="548700" cy="3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920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2" ma:contentTypeDescription="Create a new document." ma:contentTypeScope="" ma:versionID="5eea047ca148aa844cb93a8c99a2675b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9e91d4b2b676e2469954a00a9ec9651c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9C487E-02E1-4A75-B93F-DFAC8E42C79B}"/>
</file>

<file path=customXml/itemProps2.xml><?xml version="1.0" encoding="utf-8"?>
<ds:datastoreItem xmlns:ds="http://schemas.openxmlformats.org/officeDocument/2006/customXml" ds:itemID="{8A32A569-C983-440D-8BA7-BFA8BA3AF6A6}"/>
</file>

<file path=customXml/itemProps3.xml><?xml version="1.0" encoding="utf-8"?>
<ds:datastoreItem xmlns:ds="http://schemas.openxmlformats.org/officeDocument/2006/customXml" ds:itemID="{9D0F2AFD-2D40-494A-9B6B-9A79E3C8E11C}"/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1350</Words>
  <Application>Microsoft Office PowerPoint</Application>
  <PresentationFormat>On-screen Show (16:9)</PresentationFormat>
  <Paragraphs>137</Paragraphs>
  <Slides>30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Wingdings</vt:lpstr>
      <vt:lpstr>Aharoni</vt:lpstr>
      <vt:lpstr>Arial Unicode MS</vt:lpstr>
      <vt:lpstr>Muli</vt:lpstr>
      <vt:lpstr>Nixie One</vt:lpstr>
      <vt:lpstr>Helvetica Neue</vt:lpstr>
      <vt:lpstr>Imogen template</vt:lpstr>
      <vt:lpstr>Hemodynamic Disorders VI SHOCK</vt:lpstr>
      <vt:lpstr>Disseminated Intravascular Coagulation (DIC)</vt:lpstr>
      <vt:lpstr>SHOCK!</vt:lpstr>
      <vt:lpstr>PowerPoint Presentation</vt:lpstr>
      <vt:lpstr>Shock fall into three general categories:</vt:lpstr>
      <vt:lpstr>PowerPoint Presentation</vt:lpstr>
      <vt:lpstr>PowerPoint Presentation</vt:lpstr>
      <vt:lpstr>Septic shock</vt:lpstr>
      <vt:lpstr>PowerPoint Presentation</vt:lpstr>
      <vt:lpstr>Pathogenesis of Septic Shock</vt:lpstr>
      <vt:lpstr>Inflammatory responses</vt:lpstr>
      <vt:lpstr>..  Inflammatory  responses</vt:lpstr>
      <vt:lpstr>Counterinflammatory responses.</vt:lpstr>
      <vt:lpstr>.. Counterinflammatory responses.</vt:lpstr>
      <vt:lpstr>Endothelial activation and injury</vt:lpstr>
      <vt:lpstr>Induction of a procoagulant state</vt:lpstr>
      <vt:lpstr>Metabolic abnormalities</vt:lpstr>
      <vt:lpstr>Metabolic abnormalities</vt:lpstr>
      <vt:lpstr>Organ dysfunction</vt:lpstr>
      <vt:lpstr>Severity and outcome of septic shock depends on:</vt:lpstr>
      <vt:lpstr>PowerPoint Presentation</vt:lpstr>
      <vt:lpstr>Stages of shock</vt:lpstr>
      <vt:lpstr>PowerPoint Presentation</vt:lpstr>
      <vt:lpstr>Neurohumoral mechanisms maintain cardiac output and blood pressure:</vt:lpstr>
      <vt:lpstr>PowerPoint Presentation</vt:lpstr>
      <vt:lpstr>Cutaneous vasoconstriction causes the characteristic “shocky” skin coolness and pallor. Septic shock can initially cause cutaneous vasodilation, so the patient may present with warm, flushed skin.</vt:lpstr>
      <vt:lpstr>Morphology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Hemodynamic- 6 SHOCK</dc:title>
  <dc:creator>mohammed hayel</dc:creator>
  <cp:lastModifiedBy>mohammed hayel</cp:lastModifiedBy>
  <cp:revision>65</cp:revision>
  <dcterms:modified xsi:type="dcterms:W3CDTF">2021-01-04T08:02:20Z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