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6" r:id="rId1"/>
  </p:sldMasterIdLst>
  <p:notesMasterIdLst>
    <p:notesMasterId r:id="rId37"/>
  </p:notesMasterIdLst>
  <p:sldIdLst>
    <p:sldId id="256" r:id="rId2"/>
    <p:sldId id="257" r:id="rId3"/>
    <p:sldId id="298" r:id="rId4"/>
    <p:sldId id="258" r:id="rId5"/>
    <p:sldId id="259" r:id="rId6"/>
    <p:sldId id="263" r:id="rId7"/>
    <p:sldId id="260" r:id="rId8"/>
    <p:sldId id="264" r:id="rId9"/>
    <p:sldId id="301" r:id="rId10"/>
    <p:sldId id="297" r:id="rId11"/>
    <p:sldId id="302" r:id="rId12"/>
    <p:sldId id="270" r:id="rId13"/>
    <p:sldId id="267" r:id="rId14"/>
    <p:sldId id="271" r:id="rId15"/>
    <p:sldId id="293" r:id="rId16"/>
    <p:sldId id="303" r:id="rId17"/>
    <p:sldId id="273" r:id="rId18"/>
    <p:sldId id="294" r:id="rId19"/>
    <p:sldId id="274" r:id="rId20"/>
    <p:sldId id="275" r:id="rId21"/>
    <p:sldId id="291" r:id="rId22"/>
    <p:sldId id="295" r:id="rId23"/>
    <p:sldId id="296" r:id="rId24"/>
    <p:sldId id="278" r:id="rId25"/>
    <p:sldId id="282" r:id="rId26"/>
    <p:sldId id="304" r:id="rId27"/>
    <p:sldId id="280" r:id="rId28"/>
    <p:sldId id="284" r:id="rId29"/>
    <p:sldId id="283" r:id="rId30"/>
    <p:sldId id="286" r:id="rId31"/>
    <p:sldId id="288" r:id="rId32"/>
    <p:sldId id="289" r:id="rId33"/>
    <p:sldId id="290" r:id="rId34"/>
    <p:sldId id="299" r:id="rId35"/>
    <p:sldId id="300" r:id="rId36"/>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مقطع افتراضي" id="{28D6D198-54DC-454E-9C82-9F7F012F7AED}">
          <p14:sldIdLst>
            <p14:sldId id="256"/>
            <p14:sldId id="257"/>
            <p14:sldId id="298"/>
            <p14:sldId id="258"/>
            <p14:sldId id="259"/>
            <p14:sldId id="263"/>
            <p14:sldId id="260"/>
            <p14:sldId id="264"/>
            <p14:sldId id="301"/>
            <p14:sldId id="297"/>
            <p14:sldId id="302"/>
            <p14:sldId id="270"/>
            <p14:sldId id="267"/>
            <p14:sldId id="271"/>
            <p14:sldId id="293"/>
            <p14:sldId id="303"/>
            <p14:sldId id="273"/>
            <p14:sldId id="294"/>
            <p14:sldId id="274"/>
            <p14:sldId id="275"/>
            <p14:sldId id="291"/>
            <p14:sldId id="295"/>
            <p14:sldId id="296"/>
            <p14:sldId id="278"/>
            <p14:sldId id="282"/>
            <p14:sldId id="304"/>
            <p14:sldId id="280"/>
            <p14:sldId id="284"/>
            <p14:sldId id="283"/>
            <p14:sldId id="286"/>
            <p14:sldId id="288"/>
            <p14:sldId id="289"/>
            <p14:sldId id="290"/>
            <p14:sldId id="299"/>
            <p14:sldId id="30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07B343-A816-0343-A6AC-01B46188D7E5}" type="datetimeFigureOut">
              <a:rPr lang="en-JO" smtClean="0"/>
              <a:t>24/09/2023</a:t>
            </a:fld>
            <a:endParaRPr lang="en-J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453F7-DE78-5A4C-984E-E0B493D5ED52}" type="slidenum">
              <a:rPr lang="en-JO" smtClean="0"/>
              <a:t>‹#›</a:t>
            </a:fld>
            <a:endParaRPr lang="en-JO"/>
          </a:p>
        </p:txBody>
      </p:sp>
    </p:spTree>
    <p:extLst>
      <p:ext uri="{BB962C8B-B14F-4D97-AF65-F5344CB8AC3E}">
        <p14:creationId xmlns:p14="http://schemas.microsoft.com/office/powerpoint/2010/main" val="1724179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202124"/>
                </a:solidFill>
                <a:effectLst/>
                <a:latin typeface="Google Sans"/>
              </a:rPr>
              <a:t>The coagulant and platelet clumping properties of atheromatous plaques may be related to their content of </a:t>
            </a:r>
            <a:r>
              <a:rPr lang="en-US" b="0" i="0" u="none" strike="noStrike">
                <a:solidFill>
                  <a:srgbClr val="040C28"/>
                </a:solidFill>
                <a:effectLst/>
                <a:latin typeface="Google Sans"/>
              </a:rPr>
              <a:t>fatty acids, phospholipids, collagen, or thromboplastin</a:t>
            </a:r>
            <a:r>
              <a:rPr lang="en-US" b="0" i="0" u="none" strike="noStrike">
                <a:solidFill>
                  <a:srgbClr val="202124"/>
                </a:solidFill>
                <a:effectLst/>
                <a:latin typeface="Google Sans"/>
              </a:rPr>
              <a:t>.</a:t>
            </a:r>
            <a:endParaRPr lang="en-JO"/>
          </a:p>
        </p:txBody>
      </p:sp>
      <p:sp>
        <p:nvSpPr>
          <p:cNvPr id="4" name="Slide Number Placeholder 3"/>
          <p:cNvSpPr>
            <a:spLocks noGrp="1"/>
          </p:cNvSpPr>
          <p:nvPr>
            <p:ph type="sldNum" sz="quarter" idx="5"/>
          </p:nvPr>
        </p:nvSpPr>
        <p:spPr/>
        <p:txBody>
          <a:bodyPr/>
          <a:lstStyle/>
          <a:p>
            <a:fld id="{3AE453F7-DE78-5A4C-984E-E0B493D5ED52}" type="slidenum">
              <a:rPr lang="en-JO" smtClean="0"/>
              <a:t>4</a:t>
            </a:fld>
            <a:endParaRPr lang="en-JO"/>
          </a:p>
        </p:txBody>
      </p:sp>
    </p:spTree>
    <p:extLst>
      <p:ext uri="{BB962C8B-B14F-4D97-AF65-F5344CB8AC3E}">
        <p14:creationId xmlns:p14="http://schemas.microsoft.com/office/powerpoint/2010/main" val="3467886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Coagulative necrosis of myocardial tissue.</a:t>
            </a:r>
          </a:p>
          <a:p>
            <a:r>
              <a:rPr lang="en-US"/>
              <a:t>Cellular infiltration and </a:t>
            </a:r>
            <a:r>
              <a:rPr lang="en-US" err="1"/>
              <a:t>inflammatoryresponse</a:t>
            </a:r>
            <a:endParaRPr lang="en-US"/>
          </a:p>
          <a:p>
            <a:r>
              <a:rPr lang="en-US"/>
              <a:t>. Fibroblast appear &amp; replacement </a:t>
            </a:r>
            <a:r>
              <a:rPr lang="en-US" err="1"/>
              <a:t>withfibrous</a:t>
            </a:r>
            <a:r>
              <a:rPr lang="en-US"/>
              <a:t> tissue.</a:t>
            </a:r>
            <a:endParaRPr lang="en-JO"/>
          </a:p>
        </p:txBody>
      </p:sp>
      <p:sp>
        <p:nvSpPr>
          <p:cNvPr id="4" name="Slide Number Placeholder 3"/>
          <p:cNvSpPr>
            <a:spLocks noGrp="1"/>
          </p:cNvSpPr>
          <p:nvPr>
            <p:ph type="sldNum" sz="quarter" idx="5"/>
          </p:nvPr>
        </p:nvSpPr>
        <p:spPr/>
        <p:txBody>
          <a:bodyPr/>
          <a:lstStyle/>
          <a:p>
            <a:fld id="{3AE453F7-DE78-5A4C-984E-E0B493D5ED52}" type="slidenum">
              <a:rPr lang="en-JO" smtClean="0"/>
              <a:t>5</a:t>
            </a:fld>
            <a:endParaRPr lang="en-JO"/>
          </a:p>
        </p:txBody>
      </p:sp>
    </p:spTree>
    <p:extLst>
      <p:ext uri="{BB962C8B-B14F-4D97-AF65-F5344CB8AC3E}">
        <p14:creationId xmlns:p14="http://schemas.microsoft.com/office/powerpoint/2010/main" val="280184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32323C"/>
                </a:solidFill>
                <a:effectLst/>
                <a:latin typeface="acumin-pro"/>
              </a:rPr>
              <a:t>There are two main coronary arteries which branch to supply the entire heart. They are named the left and right coronary arteries, and arise from the left and right </a:t>
            </a:r>
            <a:r>
              <a:rPr lang="en-US" b="1" i="0" u="none" strike="noStrike">
                <a:solidFill>
                  <a:srgbClr val="32323C"/>
                </a:solidFill>
                <a:effectLst/>
                <a:latin typeface="acumin-pro"/>
              </a:rPr>
              <a:t>aortic sinuses</a:t>
            </a:r>
            <a:r>
              <a:rPr lang="en-US" b="0" i="0" u="none" strike="noStrike">
                <a:solidFill>
                  <a:srgbClr val="32323C"/>
                </a:solidFill>
                <a:effectLst/>
                <a:latin typeface="acumin-pro"/>
              </a:rPr>
              <a:t> within the aorta.</a:t>
            </a:r>
          </a:p>
          <a:p>
            <a:r>
              <a:rPr lang="en-US" b="0" i="0" u="none" strike="noStrike">
                <a:solidFill>
                  <a:srgbClr val="32323C"/>
                </a:solidFill>
                <a:effectLst/>
                <a:latin typeface="acumin-pro"/>
              </a:rPr>
              <a:t>The aortic sinuses are small openings found within the aorta behind the left and right flaps of the </a:t>
            </a:r>
            <a:r>
              <a:rPr lang="en-US" b="1" i="0" u="none" strike="noStrike">
                <a:solidFill>
                  <a:srgbClr val="32323C"/>
                </a:solidFill>
                <a:effectLst/>
                <a:latin typeface="acumin-pro"/>
              </a:rPr>
              <a:t>aortic valve</a:t>
            </a:r>
            <a:r>
              <a:rPr lang="en-US" b="0" i="0" u="none" strike="noStrike">
                <a:solidFill>
                  <a:srgbClr val="32323C"/>
                </a:solidFill>
                <a:effectLst/>
                <a:latin typeface="acumin-pro"/>
              </a:rPr>
              <a:t>. When the heart is relaxed, the back-flow of blood fills these valve pockets, therefore allowing blood to enter the coronary arteries.</a:t>
            </a:r>
          </a:p>
          <a:p>
            <a:endParaRPr lang="en-JO"/>
          </a:p>
        </p:txBody>
      </p:sp>
      <p:sp>
        <p:nvSpPr>
          <p:cNvPr id="4" name="Slide Number Placeholder 3"/>
          <p:cNvSpPr>
            <a:spLocks noGrp="1"/>
          </p:cNvSpPr>
          <p:nvPr>
            <p:ph type="sldNum" sz="quarter" idx="5"/>
          </p:nvPr>
        </p:nvSpPr>
        <p:spPr/>
        <p:txBody>
          <a:bodyPr/>
          <a:lstStyle/>
          <a:p>
            <a:fld id="{3AE453F7-DE78-5A4C-984E-E0B493D5ED52}" type="slidenum">
              <a:rPr lang="en-JO" smtClean="0"/>
              <a:t>6</a:t>
            </a:fld>
            <a:endParaRPr lang="en-JO"/>
          </a:p>
        </p:txBody>
      </p:sp>
    </p:spTree>
    <p:extLst>
      <p:ext uri="{BB962C8B-B14F-4D97-AF65-F5344CB8AC3E}">
        <p14:creationId xmlns:p14="http://schemas.microsoft.com/office/powerpoint/2010/main" val="1884559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Atypical chest pain </a:t>
            </a:r>
          </a:p>
          <a:p>
            <a:r>
              <a:rPr lang="en-US"/>
              <a:t>Angina equivalent </a:t>
            </a:r>
          </a:p>
          <a:p>
            <a:r>
              <a:rPr lang="en-US"/>
              <a:t>DM</a:t>
            </a:r>
          </a:p>
          <a:p>
            <a:r>
              <a:rPr lang="en-US"/>
              <a:t>Elderly</a:t>
            </a:r>
          </a:p>
          <a:p>
            <a:r>
              <a:rPr lang="en-US"/>
              <a:t>Post cardiac transplantation </a:t>
            </a:r>
          </a:p>
          <a:p>
            <a:r>
              <a:rPr lang="en-US"/>
              <a:t>Presented with silent chest pain</a:t>
            </a:r>
            <a:endParaRPr lang="en-JO"/>
          </a:p>
        </p:txBody>
      </p:sp>
      <p:sp>
        <p:nvSpPr>
          <p:cNvPr id="4" name="Slide Number Placeholder 3"/>
          <p:cNvSpPr>
            <a:spLocks noGrp="1"/>
          </p:cNvSpPr>
          <p:nvPr>
            <p:ph type="sldNum" sz="quarter" idx="5"/>
          </p:nvPr>
        </p:nvSpPr>
        <p:spPr/>
        <p:txBody>
          <a:bodyPr/>
          <a:lstStyle/>
          <a:p>
            <a:fld id="{3AE453F7-DE78-5A4C-984E-E0B493D5ED52}" type="slidenum">
              <a:rPr lang="en-JO" smtClean="0"/>
              <a:t>7</a:t>
            </a:fld>
            <a:endParaRPr lang="en-JO"/>
          </a:p>
        </p:txBody>
      </p:sp>
    </p:spTree>
    <p:extLst>
      <p:ext uri="{BB962C8B-B14F-4D97-AF65-F5344CB8AC3E}">
        <p14:creationId xmlns:p14="http://schemas.microsoft.com/office/powerpoint/2010/main" val="735390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Physical exam : compensatory mechanism of the body in response to mi</a:t>
            </a:r>
          </a:p>
          <a:p>
            <a:r>
              <a:rPr lang="en-US"/>
              <a:t>Acute hypotension</a:t>
            </a:r>
          </a:p>
          <a:p>
            <a:r>
              <a:rPr lang="en-US"/>
              <a:t>Chronic  hypertension </a:t>
            </a:r>
          </a:p>
        </p:txBody>
      </p:sp>
      <p:sp>
        <p:nvSpPr>
          <p:cNvPr id="4" name="Slide Number Placeholder 3"/>
          <p:cNvSpPr>
            <a:spLocks noGrp="1"/>
          </p:cNvSpPr>
          <p:nvPr>
            <p:ph type="sldNum" sz="quarter" idx="5"/>
          </p:nvPr>
        </p:nvSpPr>
        <p:spPr/>
        <p:txBody>
          <a:bodyPr/>
          <a:lstStyle/>
          <a:p>
            <a:fld id="{3AE453F7-DE78-5A4C-984E-E0B493D5ED52}" type="slidenum">
              <a:rPr lang="en-JO" smtClean="0"/>
              <a:t>8</a:t>
            </a:fld>
            <a:endParaRPr lang="en-JO"/>
          </a:p>
        </p:txBody>
      </p:sp>
    </p:spTree>
    <p:extLst>
      <p:ext uri="{BB962C8B-B14F-4D97-AF65-F5344CB8AC3E}">
        <p14:creationId xmlns:p14="http://schemas.microsoft.com/office/powerpoint/2010/main" val="3815811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O"/>
          </a:p>
        </p:txBody>
      </p:sp>
      <p:sp>
        <p:nvSpPr>
          <p:cNvPr id="4" name="Slide Number Placeholder 3"/>
          <p:cNvSpPr>
            <a:spLocks noGrp="1"/>
          </p:cNvSpPr>
          <p:nvPr>
            <p:ph type="sldNum" sz="quarter" idx="5"/>
          </p:nvPr>
        </p:nvSpPr>
        <p:spPr/>
        <p:txBody>
          <a:bodyPr/>
          <a:lstStyle/>
          <a:p>
            <a:fld id="{3AE453F7-DE78-5A4C-984E-E0B493D5ED52}" type="slidenum">
              <a:rPr lang="en-JO" smtClean="0"/>
              <a:t>9</a:t>
            </a:fld>
            <a:endParaRPr lang="en-JO"/>
          </a:p>
        </p:txBody>
      </p:sp>
    </p:spTree>
    <p:extLst>
      <p:ext uri="{BB962C8B-B14F-4D97-AF65-F5344CB8AC3E}">
        <p14:creationId xmlns:p14="http://schemas.microsoft.com/office/powerpoint/2010/main" val="437903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O" dirty="0"/>
          </a:p>
        </p:txBody>
      </p:sp>
      <p:sp>
        <p:nvSpPr>
          <p:cNvPr id="4" name="Slide Number Placeholder 3"/>
          <p:cNvSpPr>
            <a:spLocks noGrp="1"/>
          </p:cNvSpPr>
          <p:nvPr>
            <p:ph type="sldNum" sz="quarter" idx="5"/>
          </p:nvPr>
        </p:nvSpPr>
        <p:spPr/>
        <p:txBody>
          <a:bodyPr/>
          <a:lstStyle/>
          <a:p>
            <a:fld id="{3AE453F7-DE78-5A4C-984E-E0B493D5ED52}" type="slidenum">
              <a:rPr lang="en-JO" smtClean="0"/>
              <a:t>11</a:t>
            </a:fld>
            <a:endParaRPr lang="en-JO"/>
          </a:p>
        </p:txBody>
      </p:sp>
    </p:spTree>
    <p:extLst>
      <p:ext uri="{BB962C8B-B14F-4D97-AF65-F5344CB8AC3E}">
        <p14:creationId xmlns:p14="http://schemas.microsoft.com/office/powerpoint/2010/main" val="34572079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85BB-8B07-4DC9-86F3-2A225C77748D}"/>
              </a:ext>
            </a:extLst>
          </p:cNvPr>
          <p:cNvSpPr>
            <a:spLocks noGrp="1"/>
          </p:cNvSpPr>
          <p:nvPr>
            <p:ph type="ctrTitle"/>
          </p:nvPr>
        </p:nvSpPr>
        <p:spPr>
          <a:xfrm>
            <a:off x="1600200" y="1261872"/>
            <a:ext cx="7638222" cy="2852928"/>
          </a:xfrm>
        </p:spPr>
        <p:txBody>
          <a:bodyPr anchor="b">
            <a:normAutofit/>
          </a:bodyPr>
          <a:lstStyle>
            <a:lvl1pPr algn="l">
              <a:lnSpc>
                <a:spcPct val="130000"/>
              </a:lnSpc>
              <a:defRPr sz="3600" spc="1300" baseline="0"/>
            </a:lvl1pPr>
          </a:lstStyle>
          <a:p>
            <a:r>
              <a:rPr lang="en-US"/>
              <a:t>Click to edit Master title style</a:t>
            </a:r>
          </a:p>
        </p:txBody>
      </p:sp>
      <p:sp>
        <p:nvSpPr>
          <p:cNvPr id="3" name="Subtitle 2">
            <a:extLst>
              <a:ext uri="{FF2B5EF4-FFF2-40B4-BE49-F238E27FC236}">
                <a16:creationId xmlns:a16="http://schemas.microsoft.com/office/drawing/2014/main" id="{514D496A-6E7A-4923-8ED5-B4164125DEB6}"/>
              </a:ext>
            </a:extLst>
          </p:cNvPr>
          <p:cNvSpPr>
            <a:spLocks noGrp="1"/>
          </p:cNvSpPr>
          <p:nvPr>
            <p:ph type="subTitle" idx="1"/>
          </p:nvPr>
        </p:nvSpPr>
        <p:spPr>
          <a:xfrm>
            <a:off x="1600200" y="4681728"/>
            <a:ext cx="7638222" cy="929296"/>
          </a:xfrm>
          <a:prstGeom prst="rect">
            <a:avLst/>
          </a:prstGeom>
        </p:spPr>
        <p:txBody>
          <a:bodyPr>
            <a:normAutofit/>
          </a:bodyPr>
          <a:lstStyle>
            <a:lvl1pPr marL="0" indent="0" algn="l">
              <a:lnSpc>
                <a:spcPct val="130000"/>
              </a:lnSpc>
              <a:buNone/>
              <a:defRPr sz="1600" b="1"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5E3D20-43DC-4C14-8CFF-18545AED1B5B}"/>
              </a:ext>
            </a:extLst>
          </p:cNvPr>
          <p:cNvSpPr>
            <a:spLocks noGrp="1"/>
          </p:cNvSpPr>
          <p:nvPr>
            <p:ph type="dt" sz="half" idx="10"/>
          </p:nvPr>
        </p:nvSpPr>
        <p:spPr/>
        <p:txBody>
          <a:bodyPr/>
          <a:lstStyle/>
          <a:p>
            <a:fld id="{E6171E64-FE02-4DE5-B72F-53C3706641C3}" type="datetimeFigureOut">
              <a:rPr lang="en-US" smtClean="0"/>
              <a:t>9/24/23</a:t>
            </a:fld>
            <a:endParaRPr lang="en-US"/>
          </a:p>
        </p:txBody>
      </p:sp>
      <p:sp>
        <p:nvSpPr>
          <p:cNvPr id="5" name="Footer Placeholder 4">
            <a:extLst>
              <a:ext uri="{FF2B5EF4-FFF2-40B4-BE49-F238E27FC236}">
                <a16:creationId xmlns:a16="http://schemas.microsoft.com/office/drawing/2014/main" id="{E34FC300-5AFC-418B-85FD-EFA94BD7A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9C7E81-ED3C-4DB0-8E74-AD2A87E6BE8A}"/>
              </a:ext>
            </a:extLst>
          </p:cNvPr>
          <p:cNvSpPr>
            <a:spLocks noGrp="1"/>
          </p:cNvSpPr>
          <p:nvPr>
            <p:ph type="sldNum" sz="quarter" idx="12"/>
          </p:nvPr>
        </p:nvSpPr>
        <p:spPr/>
        <p:txBody>
          <a:body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F0C817C9-850F-4FB6-B93B-CF3076C4A5C1}"/>
              </a:ext>
            </a:extLst>
          </p:cNvPr>
          <p:cNvGrpSpPr/>
          <p:nvPr/>
        </p:nvGrpSpPr>
        <p:grpSpPr>
          <a:xfrm flipH="1">
            <a:off x="0" y="0"/>
            <a:ext cx="567782" cy="3306479"/>
            <a:chOff x="11619770" y="-2005"/>
            <a:chExt cx="567782" cy="3306479"/>
          </a:xfrm>
        </p:grpSpPr>
        <p:sp>
          <p:nvSpPr>
            <p:cNvPr id="8" name="Freeform: Shape 7">
              <a:extLst>
                <a:ext uri="{FF2B5EF4-FFF2-40B4-BE49-F238E27FC236}">
                  <a16:creationId xmlns:a16="http://schemas.microsoft.com/office/drawing/2014/main" id="{159433A8-B67D-4675-AFDE-131069A709FC}"/>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9555436"/>
      </p:ext>
    </p:extLst>
  </p:cSld>
  <p:clrMapOvr>
    <a:masterClrMapping/>
  </p:clrMapOvr>
  <mc:AlternateContent xmlns:mc="http://schemas.openxmlformats.org/markup-compatibility/2006">
    <mc:Choice xmlns:p14="http://schemas.microsoft.com/office/powerpoint/2010/main" Requires="p14">
      <p:transition p14:dur="0">
        <p:blinds dir="vert"/>
      </p:transition>
    </mc:Choice>
    <mc:Fallback>
      <p:transition>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958AD-1CAD-45B3-B83D-DC9D33CD61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153F2E-0397-4423-8A88-D0059DEAF0CE}"/>
              </a:ext>
            </a:extLst>
          </p:cNvPr>
          <p:cNvSpPr>
            <a:spLocks noGrp="1"/>
          </p:cNvSpPr>
          <p:nvPr>
            <p:ph type="body" orient="vert" idx="1"/>
          </p:nvPr>
        </p:nvSpPr>
        <p:spPr>
          <a:xfrm>
            <a:off x="808662" y="2019299"/>
            <a:ext cx="10357666" cy="411480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ADDE1-7025-4FA9-822D-481685085490}"/>
              </a:ext>
            </a:extLst>
          </p:cNvPr>
          <p:cNvSpPr>
            <a:spLocks noGrp="1"/>
          </p:cNvSpPr>
          <p:nvPr>
            <p:ph type="dt" sz="half" idx="10"/>
          </p:nvPr>
        </p:nvSpPr>
        <p:spPr/>
        <p:txBody>
          <a:bodyPr/>
          <a:lstStyle/>
          <a:p>
            <a:fld id="{E6171E64-FE02-4DE5-B72F-53C3706641C3}" type="datetimeFigureOut">
              <a:rPr lang="en-US" smtClean="0"/>
              <a:t>9/24/23</a:t>
            </a:fld>
            <a:endParaRPr lang="en-US"/>
          </a:p>
        </p:txBody>
      </p:sp>
      <p:sp>
        <p:nvSpPr>
          <p:cNvPr id="5" name="Footer Placeholder 4">
            <a:extLst>
              <a:ext uri="{FF2B5EF4-FFF2-40B4-BE49-F238E27FC236}">
                <a16:creationId xmlns:a16="http://schemas.microsoft.com/office/drawing/2014/main" id="{6B2A73E0-F328-46DC-98BE-CA0981F75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52226-010C-494F-8BE8-BF91F3553DD5}"/>
              </a:ext>
            </a:extLst>
          </p:cNvPr>
          <p:cNvSpPr>
            <a:spLocks noGrp="1"/>
          </p:cNvSpPr>
          <p:nvPr>
            <p:ph type="sldNum" sz="quarter" idx="12"/>
          </p:nvPr>
        </p:nvSpPr>
        <p:spPr/>
        <p:txBody>
          <a:body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9F89E9C4-9D18-4529-BC0C-68EAE507CDF8}"/>
              </a:ext>
            </a:extLst>
          </p:cNvPr>
          <p:cNvGrpSpPr/>
          <p:nvPr/>
        </p:nvGrpSpPr>
        <p:grpSpPr>
          <a:xfrm flipH="1" flipV="1">
            <a:off x="0" y="3551521"/>
            <a:ext cx="567782" cy="3306479"/>
            <a:chOff x="11619770" y="-2005"/>
            <a:chExt cx="567782" cy="3306479"/>
          </a:xfrm>
        </p:grpSpPr>
        <p:sp>
          <p:nvSpPr>
            <p:cNvPr id="8" name="Freeform: Shape 7">
              <a:extLst>
                <a:ext uri="{FF2B5EF4-FFF2-40B4-BE49-F238E27FC236}">
                  <a16:creationId xmlns:a16="http://schemas.microsoft.com/office/drawing/2014/main" id="{D7DF5937-0C03-4786-AB62-3CF7CECB92D6}"/>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E9AD93DB-2DB0-4B2D-884B-6EC45344325B}"/>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57361483"/>
      </p:ext>
    </p:extLst>
  </p:cSld>
  <p:clrMapOvr>
    <a:masterClrMapping/>
  </p:clrMapOvr>
  <mc:AlternateContent xmlns:mc="http://schemas.openxmlformats.org/markup-compatibility/2006">
    <mc:Choice xmlns:p14="http://schemas.microsoft.com/office/powerpoint/2010/main" Requires="p14">
      <p:transition p14:dur="0">
        <p:blinds dir="vert"/>
      </p:transition>
    </mc:Choice>
    <mc:Fallback>
      <p:transition>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C635D0-31D9-44E1-911D-F7D5D5400992}"/>
              </a:ext>
            </a:extLst>
          </p:cNvPr>
          <p:cNvSpPr>
            <a:spLocks noGrp="1"/>
          </p:cNvSpPr>
          <p:nvPr>
            <p:ph type="title" orient="vert"/>
          </p:nvPr>
        </p:nvSpPr>
        <p:spPr>
          <a:xfrm>
            <a:off x="8853914" y="624313"/>
            <a:ext cx="2537986" cy="55097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7F9230-1FA4-439D-A800-B5F006F07C0D}"/>
              </a:ext>
            </a:extLst>
          </p:cNvPr>
          <p:cNvSpPr>
            <a:spLocks noGrp="1"/>
          </p:cNvSpPr>
          <p:nvPr>
            <p:ph type="body" orient="vert" idx="1"/>
          </p:nvPr>
        </p:nvSpPr>
        <p:spPr>
          <a:xfrm>
            <a:off x="800100" y="624313"/>
            <a:ext cx="7816542" cy="55097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AB2A3-7055-43AF-8BAB-0A9B7444867A}"/>
              </a:ext>
            </a:extLst>
          </p:cNvPr>
          <p:cNvSpPr>
            <a:spLocks noGrp="1"/>
          </p:cNvSpPr>
          <p:nvPr>
            <p:ph type="dt" sz="half" idx="10"/>
          </p:nvPr>
        </p:nvSpPr>
        <p:spPr/>
        <p:txBody>
          <a:bodyPr/>
          <a:lstStyle/>
          <a:p>
            <a:fld id="{E6171E64-FE02-4DE5-B72F-53C3706641C3}" type="datetimeFigureOut">
              <a:rPr lang="en-US" smtClean="0"/>
              <a:t>9/24/23</a:t>
            </a:fld>
            <a:endParaRPr lang="en-US"/>
          </a:p>
        </p:txBody>
      </p:sp>
      <p:sp>
        <p:nvSpPr>
          <p:cNvPr id="5" name="Footer Placeholder 4">
            <a:extLst>
              <a:ext uri="{FF2B5EF4-FFF2-40B4-BE49-F238E27FC236}">
                <a16:creationId xmlns:a16="http://schemas.microsoft.com/office/drawing/2014/main" id="{EE9A1821-A311-49CD-BCB4-B4BC88661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7C6A8-813A-486A-AA90-AB28935F2B4F}"/>
              </a:ext>
            </a:extLst>
          </p:cNvPr>
          <p:cNvSpPr>
            <a:spLocks noGrp="1"/>
          </p:cNvSpPr>
          <p:nvPr>
            <p:ph type="sldNum" sz="quarter" idx="12"/>
          </p:nvPr>
        </p:nvSpPr>
        <p:spPr/>
        <p:txBody>
          <a:body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F38C7A17-06CC-442C-A876-A51B2B556508}"/>
              </a:ext>
            </a:extLst>
          </p:cNvPr>
          <p:cNvGrpSpPr/>
          <p:nvPr/>
        </p:nvGrpSpPr>
        <p:grpSpPr>
          <a:xfrm flipH="1" flipV="1">
            <a:off x="0" y="3551521"/>
            <a:ext cx="567782" cy="3306479"/>
            <a:chOff x="11619770" y="-2005"/>
            <a:chExt cx="567782" cy="3306479"/>
          </a:xfrm>
        </p:grpSpPr>
        <p:sp>
          <p:nvSpPr>
            <p:cNvPr id="8" name="Freeform: Shape 7">
              <a:extLst>
                <a:ext uri="{FF2B5EF4-FFF2-40B4-BE49-F238E27FC236}">
                  <a16:creationId xmlns:a16="http://schemas.microsoft.com/office/drawing/2014/main" id="{54C1798A-2980-4F34-8355-7BCB6B295322}"/>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59D7542C-E4AE-488F-BC75-2E7ED83910CE}"/>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9801090"/>
      </p:ext>
    </p:extLst>
  </p:cSld>
  <p:clrMapOvr>
    <a:masterClrMapping/>
  </p:clrMapOvr>
  <mc:AlternateContent xmlns:mc="http://schemas.openxmlformats.org/markup-compatibility/2006">
    <mc:Choice xmlns:p14="http://schemas.microsoft.com/office/powerpoint/2010/main" Requires="p14">
      <p:transition p14:dur="0">
        <p:blinds dir="vert"/>
      </p:transition>
    </mc:Choice>
    <mc:Fallback>
      <p:transition>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25F8D-0421-4AEC-9C40-A13163EC8A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037680-115A-411F-AEF6-4AC2096B4A70}"/>
              </a:ext>
            </a:extLst>
          </p:cNvPr>
          <p:cNvSpPr>
            <a:spLocks noGrp="1"/>
          </p:cNvSpPr>
          <p:nvPr>
            <p:ph idx="1"/>
          </p:nvPr>
        </p:nvSpPr>
        <p:spPr>
          <a:xfrm>
            <a:off x="808662" y="2019299"/>
            <a:ext cx="10357666" cy="4114801"/>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0CC193-1304-4D0F-8331-14D4EC08EFE8}"/>
              </a:ext>
            </a:extLst>
          </p:cNvPr>
          <p:cNvSpPr>
            <a:spLocks noGrp="1"/>
          </p:cNvSpPr>
          <p:nvPr>
            <p:ph type="dt" sz="half" idx="10"/>
          </p:nvPr>
        </p:nvSpPr>
        <p:spPr/>
        <p:txBody>
          <a:bodyPr/>
          <a:lstStyle/>
          <a:p>
            <a:fld id="{E6171E64-FE02-4DE5-B72F-53C3706641C3}" type="datetimeFigureOut">
              <a:rPr lang="en-US" smtClean="0"/>
              <a:t>9/24/23</a:t>
            </a:fld>
            <a:endParaRPr lang="en-US"/>
          </a:p>
        </p:txBody>
      </p:sp>
      <p:sp>
        <p:nvSpPr>
          <p:cNvPr id="5" name="Footer Placeholder 4">
            <a:extLst>
              <a:ext uri="{FF2B5EF4-FFF2-40B4-BE49-F238E27FC236}">
                <a16:creationId xmlns:a16="http://schemas.microsoft.com/office/drawing/2014/main" id="{0AF455C1-CD32-4050-BAFF-51CC6B62D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AF608-FF11-4CBE-B717-5D56AE67DDE1}"/>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1942039651"/>
      </p:ext>
    </p:extLst>
  </p:cSld>
  <p:clrMapOvr>
    <a:masterClrMapping/>
  </p:clrMapOvr>
  <mc:AlternateContent xmlns:mc="http://schemas.openxmlformats.org/markup-compatibility/2006">
    <mc:Choice xmlns:p14="http://schemas.microsoft.com/office/powerpoint/2010/main" Requires="p14">
      <p:transition p14:dur="0">
        <p:blinds dir="vert"/>
      </p:transition>
    </mc:Choice>
    <mc:Fallback>
      <p:transition>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BD23A02E-6DCF-427A-8CFD-281B2185C7F0}"/>
              </a:ext>
            </a:extLst>
          </p:cNvPr>
          <p:cNvSpPr/>
          <p:nvPr/>
        </p:nvSpPr>
        <p:spPr>
          <a:xfrm>
            <a:off x="3242985" y="511814"/>
            <a:ext cx="5706031" cy="5706031"/>
          </a:xfrm>
          <a:prstGeom prst="ellipse">
            <a:avLst/>
          </a:prstGeom>
          <a:solidFill>
            <a:schemeClr val="accent1">
              <a:lumMod val="20000"/>
              <a:lumOff val="80000"/>
            </a:schemeClr>
          </a:solidFill>
          <a:ln>
            <a:noFill/>
          </a:ln>
          <a:effectLst>
            <a:outerShdw dist="165100" dir="2220000" algn="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6B4C32-F19C-44F3-8EF8-1F506D74DD7A}"/>
              </a:ext>
            </a:extLst>
          </p:cNvPr>
          <p:cNvSpPr>
            <a:spLocks noGrp="1"/>
          </p:cNvSpPr>
          <p:nvPr>
            <p:ph type="title"/>
          </p:nvPr>
        </p:nvSpPr>
        <p:spPr>
          <a:xfrm>
            <a:off x="3649192" y="1709738"/>
            <a:ext cx="4893617" cy="2553893"/>
          </a:xfrm>
        </p:spPr>
        <p:txBody>
          <a:bodyPr anchor="b">
            <a:normAutofit/>
          </a:bodyPr>
          <a:lstStyle>
            <a:lvl1pPr algn="ctr">
              <a:defRPr sz="3600"/>
            </a:lvl1pPr>
          </a:lstStyle>
          <a:p>
            <a:r>
              <a:rPr lang="en-US"/>
              <a:t>Click to edit Master title style</a:t>
            </a:r>
          </a:p>
        </p:txBody>
      </p:sp>
      <p:sp>
        <p:nvSpPr>
          <p:cNvPr id="3" name="Text Placeholder 2">
            <a:extLst>
              <a:ext uri="{FF2B5EF4-FFF2-40B4-BE49-F238E27FC236}">
                <a16:creationId xmlns:a16="http://schemas.microsoft.com/office/drawing/2014/main" id="{B0889729-131C-4F78-9DAA-E9EE28EA912F}"/>
              </a:ext>
            </a:extLst>
          </p:cNvPr>
          <p:cNvSpPr>
            <a:spLocks noGrp="1"/>
          </p:cNvSpPr>
          <p:nvPr>
            <p:ph type="body" idx="1"/>
          </p:nvPr>
        </p:nvSpPr>
        <p:spPr>
          <a:xfrm>
            <a:off x="4062249" y="4540468"/>
            <a:ext cx="4067503" cy="1154037"/>
          </a:xfrm>
          <a:prstGeom prst="rect">
            <a:avLst/>
          </a:prstGeom>
        </p:spPr>
        <p:txBody>
          <a:bodyPr>
            <a:normAutofit/>
          </a:bodyPr>
          <a:lstStyle>
            <a:lvl1pPr marL="0" indent="0" algn="ctr">
              <a:buNone/>
              <a:defRPr sz="1600" b="1" cap="all" spc="6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4E608-AC1F-41FB-974A-BD619C6C26B5}"/>
              </a:ext>
            </a:extLst>
          </p:cNvPr>
          <p:cNvSpPr>
            <a:spLocks noGrp="1"/>
          </p:cNvSpPr>
          <p:nvPr>
            <p:ph type="dt" sz="half" idx="10"/>
          </p:nvPr>
        </p:nvSpPr>
        <p:spPr/>
        <p:txBody>
          <a:bodyPr/>
          <a:lstStyle/>
          <a:p>
            <a:fld id="{E6171E64-FE02-4DE5-B72F-53C3706641C3}" type="datetimeFigureOut">
              <a:rPr lang="en-US" smtClean="0"/>
              <a:t>9/24/23</a:t>
            </a:fld>
            <a:endParaRPr lang="en-US"/>
          </a:p>
        </p:txBody>
      </p:sp>
      <p:sp>
        <p:nvSpPr>
          <p:cNvPr id="5" name="Footer Placeholder 4">
            <a:extLst>
              <a:ext uri="{FF2B5EF4-FFF2-40B4-BE49-F238E27FC236}">
                <a16:creationId xmlns:a16="http://schemas.microsoft.com/office/drawing/2014/main" id="{C0986158-8B03-45C3-891D-0357B198B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3B054-E8A2-43FD-B0FB-B1CCFA4BC0AD}"/>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09402705"/>
      </p:ext>
    </p:extLst>
  </p:cSld>
  <p:clrMapOvr>
    <a:masterClrMapping/>
  </p:clrMapOvr>
  <mc:AlternateContent xmlns:mc="http://schemas.openxmlformats.org/markup-compatibility/2006">
    <mc:Choice xmlns:p14="http://schemas.microsoft.com/office/powerpoint/2010/main" Requires="p14">
      <p:transition p14:dur="0">
        <p:blinds dir="vert"/>
      </p:transition>
    </mc:Choice>
    <mc:Fallback>
      <p:transition>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4AA7-6D5A-402E-AD1A-880F2BDB7E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0D32B6-F9D8-4A43-B52C-336CFAB00A56}"/>
              </a:ext>
            </a:extLst>
          </p:cNvPr>
          <p:cNvSpPr>
            <a:spLocks noGrp="1"/>
          </p:cNvSpPr>
          <p:nvPr>
            <p:ph sz="half" idx="1"/>
          </p:nvPr>
        </p:nvSpPr>
        <p:spPr>
          <a:xfrm>
            <a:off x="812976" y="2019299"/>
            <a:ext cx="4995019"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50CDD9-5742-4A34-BA72-7CCA72D914F4}"/>
              </a:ext>
            </a:extLst>
          </p:cNvPr>
          <p:cNvSpPr>
            <a:spLocks noGrp="1"/>
          </p:cNvSpPr>
          <p:nvPr>
            <p:ph sz="half" idx="2"/>
          </p:nvPr>
        </p:nvSpPr>
        <p:spPr>
          <a:xfrm>
            <a:off x="6293718" y="2019299"/>
            <a:ext cx="5027954"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2783AA-D2AB-4385-A91F-870CB6564611}"/>
              </a:ext>
            </a:extLst>
          </p:cNvPr>
          <p:cNvSpPr>
            <a:spLocks noGrp="1"/>
          </p:cNvSpPr>
          <p:nvPr>
            <p:ph type="dt" sz="half" idx="10"/>
          </p:nvPr>
        </p:nvSpPr>
        <p:spPr/>
        <p:txBody>
          <a:bodyPr/>
          <a:lstStyle/>
          <a:p>
            <a:fld id="{E6171E64-FE02-4DE5-B72F-53C3706641C3}" type="datetimeFigureOut">
              <a:rPr lang="en-US" smtClean="0"/>
              <a:t>9/24/23</a:t>
            </a:fld>
            <a:endParaRPr lang="en-US"/>
          </a:p>
        </p:txBody>
      </p:sp>
      <p:sp>
        <p:nvSpPr>
          <p:cNvPr id="6" name="Footer Placeholder 5">
            <a:extLst>
              <a:ext uri="{FF2B5EF4-FFF2-40B4-BE49-F238E27FC236}">
                <a16:creationId xmlns:a16="http://schemas.microsoft.com/office/drawing/2014/main" id="{855AAD9C-5CA2-4DA1-84D3-B1838979F6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1AB3C7-9574-47BC-932D-782BEE9989DA}"/>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652246810"/>
      </p:ext>
    </p:extLst>
  </p:cSld>
  <p:clrMapOvr>
    <a:masterClrMapping/>
  </p:clrMapOvr>
  <mc:AlternateContent xmlns:mc="http://schemas.openxmlformats.org/markup-compatibility/2006">
    <mc:Choice xmlns:p14="http://schemas.microsoft.com/office/powerpoint/2010/main" Requires="p14">
      <p:transition p14:dur="0">
        <p:blinds dir="vert"/>
      </p:transition>
    </mc:Choice>
    <mc:Fallback>
      <p:transition>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4C468-781B-4BC5-8DEA-B9EF2BF90DD2}"/>
              </a:ext>
            </a:extLst>
          </p:cNvPr>
          <p:cNvSpPr>
            <a:spLocks noGrp="1"/>
          </p:cNvSpPr>
          <p:nvPr>
            <p:ph type="title"/>
          </p:nvPr>
        </p:nvSpPr>
        <p:spPr>
          <a:xfrm>
            <a:off x="811460" y="369168"/>
            <a:ext cx="10458729" cy="1439818"/>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67223F-48E4-491D-AB5D-5FC8A0C566AF}"/>
              </a:ext>
            </a:extLst>
          </p:cNvPr>
          <p:cNvSpPr>
            <a:spLocks noGrp="1"/>
          </p:cNvSpPr>
          <p:nvPr>
            <p:ph type="body" idx="1"/>
          </p:nvPr>
        </p:nvSpPr>
        <p:spPr>
          <a:xfrm>
            <a:off x="800101" y="1843067"/>
            <a:ext cx="5007894"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D6B764-4B87-42FF-ABAA-69B07B88FF40}"/>
              </a:ext>
            </a:extLst>
          </p:cNvPr>
          <p:cNvSpPr>
            <a:spLocks noGrp="1"/>
          </p:cNvSpPr>
          <p:nvPr>
            <p:ph sz="half" idx="2"/>
          </p:nvPr>
        </p:nvSpPr>
        <p:spPr>
          <a:xfrm>
            <a:off x="800101" y="2505075"/>
            <a:ext cx="5007894"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4357B9-406F-4BF9-B8FB-C53421EEF5A6}"/>
              </a:ext>
            </a:extLst>
          </p:cNvPr>
          <p:cNvSpPr>
            <a:spLocks noGrp="1"/>
          </p:cNvSpPr>
          <p:nvPr>
            <p:ph type="body" sz="quarter" idx="3"/>
          </p:nvPr>
        </p:nvSpPr>
        <p:spPr>
          <a:xfrm>
            <a:off x="6276061" y="1843067"/>
            <a:ext cx="4994128"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20462B-1939-4DAA-A7DD-6BDC95054A6E}"/>
              </a:ext>
            </a:extLst>
          </p:cNvPr>
          <p:cNvSpPr>
            <a:spLocks noGrp="1"/>
          </p:cNvSpPr>
          <p:nvPr>
            <p:ph sz="quarter" idx="4"/>
          </p:nvPr>
        </p:nvSpPr>
        <p:spPr>
          <a:xfrm>
            <a:off x="6276061" y="2505075"/>
            <a:ext cx="4994128"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6C938B-C4C2-4FA9-85CA-9CD742CD7523}"/>
              </a:ext>
            </a:extLst>
          </p:cNvPr>
          <p:cNvSpPr>
            <a:spLocks noGrp="1"/>
          </p:cNvSpPr>
          <p:nvPr>
            <p:ph type="dt" sz="half" idx="10"/>
          </p:nvPr>
        </p:nvSpPr>
        <p:spPr/>
        <p:txBody>
          <a:bodyPr/>
          <a:lstStyle/>
          <a:p>
            <a:fld id="{E6171E64-FE02-4DE5-B72F-53C3706641C3}" type="datetimeFigureOut">
              <a:rPr lang="en-US" smtClean="0"/>
              <a:t>9/24/23</a:t>
            </a:fld>
            <a:endParaRPr lang="en-US"/>
          </a:p>
        </p:txBody>
      </p:sp>
      <p:sp>
        <p:nvSpPr>
          <p:cNvPr id="8" name="Footer Placeholder 7">
            <a:extLst>
              <a:ext uri="{FF2B5EF4-FFF2-40B4-BE49-F238E27FC236}">
                <a16:creationId xmlns:a16="http://schemas.microsoft.com/office/drawing/2014/main" id="{11AD8886-0D28-4D49-8D43-151D37E948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2FDDE8-E9F8-4B6C-9A40-829617A7C84D}"/>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69213818"/>
      </p:ext>
    </p:extLst>
  </p:cSld>
  <p:clrMapOvr>
    <a:masterClrMapping/>
  </p:clrMapOvr>
  <mc:AlternateContent xmlns:mc="http://schemas.openxmlformats.org/markup-compatibility/2006">
    <mc:Choice xmlns:p14="http://schemas.microsoft.com/office/powerpoint/2010/main" Requires="p14">
      <p:transition p14:dur="0">
        <p:blinds dir="vert"/>
      </p:transition>
    </mc:Choice>
    <mc:Fallback>
      <p:transition>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AE3D8-6C35-428B-B2F2-251FDE10BD20}"/>
              </a:ext>
            </a:extLst>
          </p:cNvPr>
          <p:cNvSpPr>
            <a:spLocks noGrp="1"/>
          </p:cNvSpPr>
          <p:nvPr>
            <p:ph type="title"/>
          </p:nvPr>
        </p:nvSpPr>
        <p:spPr>
          <a:xfrm>
            <a:off x="800100" y="983769"/>
            <a:ext cx="10094770" cy="1180574"/>
          </a:xfrm>
          <a:solidFill>
            <a:schemeClr val="accent1">
              <a:lumMod val="20000"/>
              <a:lumOff val="80000"/>
            </a:schemeClr>
          </a:solidFill>
          <a:effectLst>
            <a:outerShdw dist="165100" dir="18900000" algn="bl" rotWithShape="0">
              <a:prstClr val="black"/>
            </a:outerShdw>
          </a:effectLst>
        </p:spPr>
        <p:txBody>
          <a:bodyPr/>
          <a:lstStyle>
            <a:lvl1pPr marL="182880">
              <a:defRPr/>
            </a:lvl1pPr>
          </a:lstStyle>
          <a:p>
            <a:r>
              <a:rPr lang="en-US"/>
              <a:t>Click to edit Master title style</a:t>
            </a:r>
          </a:p>
        </p:txBody>
      </p:sp>
      <p:sp>
        <p:nvSpPr>
          <p:cNvPr id="3" name="Date Placeholder 2">
            <a:extLst>
              <a:ext uri="{FF2B5EF4-FFF2-40B4-BE49-F238E27FC236}">
                <a16:creationId xmlns:a16="http://schemas.microsoft.com/office/drawing/2014/main" id="{4F0B8015-E11A-42CA-AE88-7BD73F87E566}"/>
              </a:ext>
            </a:extLst>
          </p:cNvPr>
          <p:cNvSpPr>
            <a:spLocks noGrp="1"/>
          </p:cNvSpPr>
          <p:nvPr>
            <p:ph type="dt" sz="half" idx="10"/>
          </p:nvPr>
        </p:nvSpPr>
        <p:spPr/>
        <p:txBody>
          <a:bodyPr/>
          <a:lstStyle/>
          <a:p>
            <a:fld id="{E6171E64-FE02-4DE5-B72F-53C3706641C3}" type="datetimeFigureOut">
              <a:rPr lang="en-US" smtClean="0"/>
              <a:t>9/24/23</a:t>
            </a:fld>
            <a:endParaRPr lang="en-US"/>
          </a:p>
        </p:txBody>
      </p:sp>
      <p:sp>
        <p:nvSpPr>
          <p:cNvPr id="4" name="Footer Placeholder 3">
            <a:extLst>
              <a:ext uri="{FF2B5EF4-FFF2-40B4-BE49-F238E27FC236}">
                <a16:creationId xmlns:a16="http://schemas.microsoft.com/office/drawing/2014/main" id="{07309078-34CA-45CD-B479-03906A265C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D03258-F989-47B2-A643-A60CD8A77BC8}"/>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119183638"/>
      </p:ext>
    </p:extLst>
  </p:cSld>
  <p:clrMapOvr>
    <a:masterClrMapping/>
  </p:clrMapOvr>
  <mc:AlternateContent xmlns:mc="http://schemas.openxmlformats.org/markup-compatibility/2006">
    <mc:Choice xmlns:p14="http://schemas.microsoft.com/office/powerpoint/2010/main" Requires="p14">
      <p:transition p14:dur="0">
        <p:blinds dir="vert"/>
      </p:transition>
    </mc:Choice>
    <mc:Fallback>
      <p:transition>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DA2F31-48B6-40CE-A364-3CE73FD859B4}"/>
              </a:ext>
            </a:extLst>
          </p:cNvPr>
          <p:cNvSpPr>
            <a:spLocks noGrp="1"/>
          </p:cNvSpPr>
          <p:nvPr>
            <p:ph type="dt" sz="half" idx="10"/>
          </p:nvPr>
        </p:nvSpPr>
        <p:spPr/>
        <p:txBody>
          <a:bodyPr/>
          <a:lstStyle/>
          <a:p>
            <a:fld id="{E6171E64-FE02-4DE5-B72F-53C3706641C3}" type="datetimeFigureOut">
              <a:rPr lang="en-US" smtClean="0"/>
              <a:t>9/24/23</a:t>
            </a:fld>
            <a:endParaRPr lang="en-US"/>
          </a:p>
        </p:txBody>
      </p:sp>
      <p:sp>
        <p:nvSpPr>
          <p:cNvPr id="3" name="Footer Placeholder 2">
            <a:extLst>
              <a:ext uri="{FF2B5EF4-FFF2-40B4-BE49-F238E27FC236}">
                <a16:creationId xmlns:a16="http://schemas.microsoft.com/office/drawing/2014/main" id="{117EEA00-F166-41EB-9331-CA99BB70F0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BB051F-F8FC-4FF6-9783-45F9FE7AC302}"/>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172251109"/>
      </p:ext>
    </p:extLst>
  </p:cSld>
  <p:clrMapOvr>
    <a:masterClrMapping/>
  </p:clrMapOvr>
  <mc:AlternateContent xmlns:mc="http://schemas.openxmlformats.org/markup-compatibility/2006">
    <mc:Choice xmlns:p14="http://schemas.microsoft.com/office/powerpoint/2010/main" Requires="p14">
      <p:transition p14:dur="0">
        <p:blinds dir="vert"/>
      </p:transition>
    </mc:Choice>
    <mc:Fallback>
      <p:transition>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08635-A5AF-48F4-8CD2-FB0E01113904}"/>
              </a:ext>
            </a:extLst>
          </p:cNvPr>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E6E15E0E-DCC0-4781-A608-962B1241B5AA}"/>
              </a:ext>
            </a:extLst>
          </p:cNvPr>
          <p:cNvSpPr>
            <a:spLocks noGrp="1"/>
          </p:cNvSpPr>
          <p:nvPr>
            <p:ph idx="1"/>
          </p:nvPr>
        </p:nvSpPr>
        <p:spPr>
          <a:xfrm>
            <a:off x="5309826" y="987425"/>
            <a:ext cx="604556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21F43E-3D50-4A1C-A289-B3D0DD0E710F}"/>
              </a:ext>
            </a:extLst>
          </p:cNvPr>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E70E3A-6639-4EA0-8305-C1899DAB49EB}"/>
              </a:ext>
            </a:extLst>
          </p:cNvPr>
          <p:cNvSpPr>
            <a:spLocks noGrp="1"/>
          </p:cNvSpPr>
          <p:nvPr>
            <p:ph type="dt" sz="half" idx="10"/>
          </p:nvPr>
        </p:nvSpPr>
        <p:spPr/>
        <p:txBody>
          <a:bodyPr/>
          <a:lstStyle/>
          <a:p>
            <a:fld id="{E6171E64-FE02-4DE5-B72F-53C3706641C3}" type="datetimeFigureOut">
              <a:rPr lang="en-US" smtClean="0"/>
              <a:t>9/24/23</a:t>
            </a:fld>
            <a:endParaRPr lang="en-US"/>
          </a:p>
        </p:txBody>
      </p:sp>
      <p:sp>
        <p:nvSpPr>
          <p:cNvPr id="6" name="Footer Placeholder 5">
            <a:extLst>
              <a:ext uri="{FF2B5EF4-FFF2-40B4-BE49-F238E27FC236}">
                <a16:creationId xmlns:a16="http://schemas.microsoft.com/office/drawing/2014/main" id="{5B6AFD57-4189-42FB-B29E-96366E51B4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F5E2EC-8483-4FBC-9D29-C19025FA8F97}"/>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4137028690"/>
      </p:ext>
    </p:extLst>
  </p:cSld>
  <p:clrMapOvr>
    <a:masterClrMapping/>
  </p:clrMapOvr>
  <mc:AlternateContent xmlns:mc="http://schemas.openxmlformats.org/markup-compatibility/2006">
    <mc:Choice xmlns:p14="http://schemas.microsoft.com/office/powerpoint/2010/main" Requires="p14">
      <p:transition p14:dur="0">
        <p:blinds dir="vert"/>
      </p:transition>
    </mc:Choice>
    <mc:Fallback>
      <p:transition>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CE581-A090-4AE9-9965-B06BDB52BD95}"/>
              </a:ext>
            </a:extLst>
          </p:cNvPr>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p>
        </p:txBody>
      </p:sp>
      <p:sp>
        <p:nvSpPr>
          <p:cNvPr id="3" name="Picture Placeholder 2">
            <a:extLst>
              <a:ext uri="{FF2B5EF4-FFF2-40B4-BE49-F238E27FC236}">
                <a16:creationId xmlns:a16="http://schemas.microsoft.com/office/drawing/2014/main" id="{9839DEF4-262F-4ACF-9B29-3D4B819E7065}"/>
              </a:ext>
            </a:extLst>
          </p:cNvPr>
          <p:cNvSpPr>
            <a:spLocks noGrp="1"/>
          </p:cNvSpPr>
          <p:nvPr>
            <p:ph type="pic" idx="1"/>
          </p:nvPr>
        </p:nvSpPr>
        <p:spPr>
          <a:xfrm>
            <a:off x="5353969" y="987425"/>
            <a:ext cx="5694503"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4ED7CBB-7A6F-441E-9072-2494B952FA8B}"/>
              </a:ext>
            </a:extLst>
          </p:cNvPr>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159692-77BE-4A7D-AA70-635007A6E92C}"/>
              </a:ext>
            </a:extLst>
          </p:cNvPr>
          <p:cNvSpPr>
            <a:spLocks noGrp="1"/>
          </p:cNvSpPr>
          <p:nvPr>
            <p:ph type="dt" sz="half" idx="10"/>
          </p:nvPr>
        </p:nvSpPr>
        <p:spPr/>
        <p:txBody>
          <a:bodyPr/>
          <a:lstStyle/>
          <a:p>
            <a:fld id="{E6171E64-FE02-4DE5-B72F-53C3706641C3}" type="datetimeFigureOut">
              <a:rPr lang="en-US" smtClean="0"/>
              <a:t>9/24/23</a:t>
            </a:fld>
            <a:endParaRPr lang="en-US"/>
          </a:p>
        </p:txBody>
      </p:sp>
      <p:sp>
        <p:nvSpPr>
          <p:cNvPr id="6" name="Footer Placeholder 5">
            <a:extLst>
              <a:ext uri="{FF2B5EF4-FFF2-40B4-BE49-F238E27FC236}">
                <a16:creationId xmlns:a16="http://schemas.microsoft.com/office/drawing/2014/main" id="{FBB9A4DA-63AF-4D6A-98DB-E1D0AC741E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6B7958-B19B-4C23-A82F-DD4E4B912B29}"/>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1540405675"/>
      </p:ext>
    </p:extLst>
  </p:cSld>
  <p:clrMapOvr>
    <a:masterClrMapping/>
  </p:clrMapOvr>
  <mc:AlternateContent xmlns:mc="http://schemas.openxmlformats.org/markup-compatibility/2006">
    <mc:Choice xmlns:p14="http://schemas.microsoft.com/office/powerpoint/2010/main" Requires="p14">
      <p:transition p14:dur="0">
        <p:blinds dir="vert"/>
      </p:transition>
    </mc:Choice>
    <mc:Fallback>
      <p:transition>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86DAE1-1F65-43B8-A400-95E6DEEDCDFC}"/>
              </a:ext>
            </a:extLst>
          </p:cNvPr>
          <p:cNvSpPr>
            <a:spLocks noGrp="1"/>
          </p:cNvSpPr>
          <p:nvPr>
            <p:ph type="title"/>
          </p:nvPr>
        </p:nvSpPr>
        <p:spPr>
          <a:xfrm>
            <a:off x="808661" y="365125"/>
            <a:ext cx="10357666" cy="143845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2D75C993-A44B-4C2D-818E-4C9000BB05C1}"/>
              </a:ext>
            </a:extLst>
          </p:cNvPr>
          <p:cNvSpPr>
            <a:spLocks noGrp="1"/>
          </p:cNvSpPr>
          <p:nvPr>
            <p:ph type="body" idx="1"/>
          </p:nvPr>
        </p:nvSpPr>
        <p:spPr>
          <a:xfrm>
            <a:off x="808662" y="2019299"/>
            <a:ext cx="10357666"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A21B6E-ECC6-47D0-9C14-812B746F1563}"/>
              </a:ext>
            </a:extLst>
          </p:cNvPr>
          <p:cNvSpPr>
            <a:spLocks noGrp="1"/>
          </p:cNvSpPr>
          <p:nvPr>
            <p:ph type="dt" sz="half" idx="2"/>
          </p:nvPr>
        </p:nvSpPr>
        <p:spPr>
          <a:xfrm>
            <a:off x="795014" y="6342042"/>
            <a:ext cx="2743200" cy="365125"/>
          </a:xfrm>
          <a:prstGeom prst="rect">
            <a:avLst/>
          </a:prstGeom>
        </p:spPr>
        <p:txBody>
          <a:bodyPr vert="horz" lIns="91440" tIns="45720" rIns="91440" bIns="45720" rtlCol="0" anchor="ctr"/>
          <a:lstStyle>
            <a:lvl1pPr algn="l">
              <a:defRPr sz="1000" spc="100" baseline="0">
                <a:solidFill>
                  <a:schemeClr val="tx1"/>
                </a:solidFill>
              </a:defRPr>
            </a:lvl1pPr>
          </a:lstStyle>
          <a:p>
            <a:fld id="{E6171E64-FE02-4DE5-B72F-53C3706641C3}" type="datetimeFigureOut">
              <a:rPr lang="en-US" smtClean="0"/>
              <a:t>9/24/23</a:t>
            </a:fld>
            <a:endParaRPr lang="en-US"/>
          </a:p>
        </p:txBody>
      </p:sp>
      <p:sp>
        <p:nvSpPr>
          <p:cNvPr id="5" name="Footer Placeholder 4">
            <a:extLst>
              <a:ext uri="{FF2B5EF4-FFF2-40B4-BE49-F238E27FC236}">
                <a16:creationId xmlns:a16="http://schemas.microsoft.com/office/drawing/2014/main" id="{5209A716-DEA9-48A9-A5BC-0F392D2B49AC}"/>
              </a:ext>
            </a:extLst>
          </p:cNvPr>
          <p:cNvSpPr>
            <a:spLocks noGrp="1"/>
          </p:cNvSpPr>
          <p:nvPr>
            <p:ph type="ftr" sz="quarter" idx="3"/>
          </p:nvPr>
        </p:nvSpPr>
        <p:spPr>
          <a:xfrm>
            <a:off x="7696200" y="6342042"/>
            <a:ext cx="3470128" cy="365125"/>
          </a:xfrm>
          <a:prstGeom prst="rect">
            <a:avLst/>
          </a:prstGeom>
        </p:spPr>
        <p:txBody>
          <a:bodyPr vert="horz" lIns="91440" tIns="45720" rIns="91440" bIns="45720" rtlCol="0" anchor="ctr"/>
          <a:lstStyle>
            <a:lvl1pPr algn="r">
              <a:defRPr sz="1000" spc="5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C09CB69E-A0E4-4558-9C62-4CD8CDD2A501}"/>
              </a:ext>
            </a:extLst>
          </p:cNvPr>
          <p:cNvSpPr>
            <a:spLocks noGrp="1"/>
          </p:cNvSpPr>
          <p:nvPr>
            <p:ph type="sldNum" sz="quarter" idx="4"/>
          </p:nvPr>
        </p:nvSpPr>
        <p:spPr>
          <a:xfrm>
            <a:off x="11166329" y="6342042"/>
            <a:ext cx="526228" cy="365125"/>
          </a:xfrm>
          <a:prstGeom prst="rect">
            <a:avLst/>
          </a:prstGeom>
        </p:spPr>
        <p:txBody>
          <a:bodyPr vert="horz" lIns="91440" tIns="45720" rIns="91440" bIns="45720" rtlCol="0" anchor="ctr"/>
          <a:lstStyle>
            <a:lvl1pPr algn="r">
              <a:defRPr sz="1000" spc="100" baseline="0">
                <a:solidFill>
                  <a:schemeClr val="tx1"/>
                </a:solidFill>
              </a:defRPr>
            </a:lvl1p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EB6ECC43-D65E-4A7B-A76B-D278A2184166}"/>
              </a:ext>
            </a:extLst>
          </p:cNvPr>
          <p:cNvGrpSpPr/>
          <p:nvPr/>
        </p:nvGrpSpPr>
        <p:grpSpPr>
          <a:xfrm flipV="1">
            <a:off x="11626076" y="3551521"/>
            <a:ext cx="567782" cy="3306479"/>
            <a:chOff x="11619770" y="-2005"/>
            <a:chExt cx="567782" cy="3306479"/>
          </a:xfrm>
        </p:grpSpPr>
        <p:sp>
          <p:nvSpPr>
            <p:cNvPr id="8" name="Freeform: Shape 7">
              <a:extLst>
                <a:ext uri="{FF2B5EF4-FFF2-40B4-BE49-F238E27FC236}">
                  <a16:creationId xmlns:a16="http://schemas.microsoft.com/office/drawing/2014/main" id="{7EE443C5-5AB9-407B-A8C3-011BB14FEF06}"/>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13">
                <a:extLst>
                  <a:ext uri="{96DAC541-7B7A-43D3-8B79-37D633B846F1}">
                    <asvg:svgBlip xmlns:asvg="http://schemas.microsoft.com/office/drawing/2016/SVG/main" r:embed="rId14"/>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4538C9FA-DA5E-4785-8F4A-CA481A3A6526}"/>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792009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75" r:id="rId8"/>
    <p:sldLayoutId id="2147483676" r:id="rId9"/>
    <p:sldLayoutId id="2147483677" r:id="rId10"/>
    <p:sldLayoutId id="2147483685" r:id="rId11"/>
  </p:sldLayoutIdLst>
  <mc:AlternateContent xmlns:mc="http://schemas.openxmlformats.org/markup-compatibility/2006">
    <mc:Choice xmlns:p14="http://schemas.microsoft.com/office/powerpoint/2010/main" Requires="p14">
      <p:transition p14:dur="0">
        <p:blinds dir="vert"/>
      </p:transition>
    </mc:Choice>
    <mc:Fallback>
      <p:transition>
        <p:blinds dir="vert"/>
      </p:transition>
    </mc:Fallback>
  </mc:AlternateContent>
  <p:txStyles>
    <p:titleStyle>
      <a:lvl1pPr algn="l" defTabSz="914400" rtl="0" eaLnBrk="1" latinLnBrk="0" hangingPunct="1">
        <a:lnSpc>
          <a:spcPct val="120000"/>
        </a:lnSpc>
        <a:spcBef>
          <a:spcPct val="0"/>
        </a:spcBef>
        <a:buNone/>
        <a:defRPr sz="320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n-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FFC321AD-2C92-446F-AF58-8CAA634BF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صورة 3" descr="صورة تحتوي على شخص, إصبع اليد, إبهام, ظفر&#10;&#10;تم إنشاء الوصف تلقائياً">
            <a:extLst>
              <a:ext uri="{FF2B5EF4-FFF2-40B4-BE49-F238E27FC236}">
                <a16:creationId xmlns:a16="http://schemas.microsoft.com/office/drawing/2014/main" id="{F2CB29E5-A69D-3A4D-DA02-8063955B8BFB}"/>
              </a:ext>
            </a:extLst>
          </p:cNvPr>
          <p:cNvPicPr>
            <a:picLocks noChangeAspect="1"/>
          </p:cNvPicPr>
          <p:nvPr/>
        </p:nvPicPr>
        <p:blipFill rotWithShape="1">
          <a:blip r:embed="rId2">
            <a:alphaModFix/>
          </a:blip>
          <a:srcRect t="24570" b="431"/>
          <a:stretch/>
        </p:blipFill>
        <p:spPr>
          <a:xfrm>
            <a:off x="14397" y="10"/>
            <a:ext cx="12191979" cy="6857989"/>
          </a:xfrm>
          <a:prstGeom prst="rect">
            <a:avLst/>
          </a:prstGeom>
        </p:spPr>
      </p:pic>
      <p:sp>
        <p:nvSpPr>
          <p:cNvPr id="48" name="Freeform: Shape 47">
            <a:extLst>
              <a:ext uri="{FF2B5EF4-FFF2-40B4-BE49-F238E27FC236}">
                <a16:creationId xmlns:a16="http://schemas.microsoft.com/office/drawing/2014/main" id="{50220E3B-B61B-7FE6-8157-FEE84BBD0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22853" cy="6858000"/>
          </a:xfrm>
          <a:custGeom>
            <a:avLst/>
            <a:gdLst>
              <a:gd name="connsiteX0" fmla="*/ 2192785 w 2192785"/>
              <a:gd name="connsiteY0" fmla="*/ 3807381 h 3807381"/>
              <a:gd name="connsiteX1" fmla="*/ 0 w 2192785"/>
              <a:gd name="connsiteY1" fmla="*/ 3807381 h 3807381"/>
              <a:gd name="connsiteX2" fmla="*/ 0 w 2192785"/>
              <a:gd name="connsiteY2" fmla="*/ 0 h 3807381"/>
              <a:gd name="connsiteX3" fmla="*/ 2192785 w 2192785"/>
              <a:gd name="connsiteY3" fmla="*/ 0 h 3807381"/>
            </a:gdLst>
            <a:ahLst/>
            <a:cxnLst>
              <a:cxn ang="0">
                <a:pos x="connsiteX0" y="connsiteY0"/>
              </a:cxn>
              <a:cxn ang="0">
                <a:pos x="connsiteX1" y="connsiteY1"/>
              </a:cxn>
              <a:cxn ang="0">
                <a:pos x="connsiteX2" y="connsiteY2"/>
              </a:cxn>
              <a:cxn ang="0">
                <a:pos x="connsiteX3" y="connsiteY3"/>
              </a:cxn>
            </a:cxnLst>
            <a:rect l="l" t="t" r="r" b="b"/>
            <a:pathLst>
              <a:path w="2192785" h="3807381">
                <a:moveTo>
                  <a:pt x="2192785" y="3807381"/>
                </a:moveTo>
                <a:lnTo>
                  <a:pt x="0" y="3807381"/>
                </a:lnTo>
                <a:lnTo>
                  <a:pt x="0" y="0"/>
                </a:lnTo>
                <a:lnTo>
                  <a:pt x="2192785" y="0"/>
                </a:lnTo>
                <a:close/>
              </a:path>
            </a:pathLst>
          </a:custGeom>
          <a:gradFill>
            <a:gsLst>
              <a:gs pos="0">
                <a:srgbClr val="000000">
                  <a:alpha val="0"/>
                </a:srgbClr>
              </a:gs>
              <a:gs pos="95000">
                <a:srgbClr val="000000">
                  <a:alpha val="55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مربع نص 4">
            <a:extLst>
              <a:ext uri="{FF2B5EF4-FFF2-40B4-BE49-F238E27FC236}">
                <a16:creationId xmlns:a16="http://schemas.microsoft.com/office/drawing/2014/main" id="{219661FE-6558-ABB7-227A-3E5644C4CF98}"/>
              </a:ext>
            </a:extLst>
          </p:cNvPr>
          <p:cNvSpPr txBox="1"/>
          <p:nvPr/>
        </p:nvSpPr>
        <p:spPr>
          <a:xfrm>
            <a:off x="404461" y="456740"/>
            <a:ext cx="11416602" cy="552711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l" rtl="0">
              <a:lnSpc>
                <a:spcPct val="130000"/>
              </a:lnSpc>
              <a:spcBef>
                <a:spcPct val="0"/>
              </a:spcBef>
              <a:spcAft>
                <a:spcPts val="600"/>
              </a:spcAft>
            </a:pPr>
            <a:r>
              <a:rPr lang="en-US" sz="3600" b="1" cap="all" spc="1300">
                <a:solidFill>
                  <a:srgbClr val="FFFFFF"/>
                </a:solidFill>
                <a:latin typeface="+mj-lt"/>
                <a:ea typeface="+mj-ea"/>
                <a:cs typeface="+mj-cs"/>
              </a:rPr>
              <a:t>MI Management</a:t>
            </a:r>
            <a:endParaRPr lang="ar-SA">
              <a:ea typeface="+mj-ea"/>
              <a:cs typeface="+mj-cs"/>
            </a:endParaRPr>
          </a:p>
          <a:p>
            <a:pPr algn="l">
              <a:lnSpc>
                <a:spcPct val="130000"/>
              </a:lnSpc>
              <a:spcBef>
                <a:spcPct val="0"/>
              </a:spcBef>
              <a:spcAft>
                <a:spcPts val="600"/>
              </a:spcAft>
            </a:pPr>
            <a:endParaRPr lang="en-US" sz="3600" b="1" cap="all" spc="1300">
              <a:solidFill>
                <a:srgbClr val="FFFFFF"/>
              </a:solidFill>
              <a:latin typeface="+mj-lt"/>
              <a:ea typeface="+mj-ea"/>
              <a:cs typeface="+mj-cs"/>
            </a:endParaRPr>
          </a:p>
          <a:p>
            <a:pPr algn="l">
              <a:lnSpc>
                <a:spcPct val="130000"/>
              </a:lnSpc>
              <a:spcBef>
                <a:spcPct val="0"/>
              </a:spcBef>
              <a:spcAft>
                <a:spcPts val="600"/>
              </a:spcAft>
            </a:pPr>
            <a:endParaRPr lang="en-US" sz="3600" b="1" cap="all" spc="1300">
              <a:solidFill>
                <a:srgbClr val="FFFFFF"/>
              </a:solidFill>
              <a:latin typeface="+mj-lt"/>
              <a:ea typeface="+mj-ea"/>
              <a:cs typeface="+mj-cs"/>
            </a:endParaRPr>
          </a:p>
          <a:p>
            <a:pPr algn="l">
              <a:lnSpc>
                <a:spcPct val="130000"/>
              </a:lnSpc>
              <a:spcBef>
                <a:spcPct val="0"/>
              </a:spcBef>
              <a:spcAft>
                <a:spcPts val="600"/>
              </a:spcAft>
            </a:pPr>
            <a:r>
              <a:rPr lang="en-US" sz="3600" b="1" cap="all" spc="1300">
                <a:solidFill>
                  <a:srgbClr val="FFFFFF"/>
                </a:solidFill>
                <a:latin typeface="+mj-lt"/>
                <a:ea typeface="+mj-ea"/>
                <a:cs typeface="+mj-cs"/>
              </a:rPr>
              <a:t>Presented by :</a:t>
            </a:r>
            <a:endParaRPr lang="en-US">
              <a:ea typeface="+mj-ea"/>
              <a:cs typeface="+mj-cs"/>
            </a:endParaRPr>
          </a:p>
          <a:p>
            <a:pPr algn="l">
              <a:lnSpc>
                <a:spcPct val="130000"/>
              </a:lnSpc>
              <a:spcBef>
                <a:spcPct val="0"/>
              </a:spcBef>
              <a:spcAft>
                <a:spcPts val="600"/>
              </a:spcAft>
            </a:pPr>
            <a:r>
              <a:rPr lang="en-US" sz="2800" cap="all" spc="1300">
                <a:solidFill>
                  <a:srgbClr val="FFFFFF"/>
                </a:solidFill>
                <a:latin typeface=".SFUI-Regular"/>
                <a:ea typeface="+mj-ea"/>
                <a:cs typeface="+mj-cs"/>
              </a:rPr>
              <a:t>Hajar </a:t>
            </a:r>
            <a:r>
              <a:rPr lang="en-US" sz="2800" cap="all" spc="1300" err="1">
                <a:solidFill>
                  <a:srgbClr val="FFFFFF"/>
                </a:solidFill>
                <a:latin typeface=".SFUI-Regular"/>
                <a:ea typeface="+mj-ea"/>
                <a:cs typeface="+mj-cs"/>
              </a:rPr>
              <a:t>rashiadah</a:t>
            </a:r>
            <a:r>
              <a:rPr lang="en-US" sz="2800" cap="all" spc="1300">
                <a:solidFill>
                  <a:srgbClr val="FFFFFF"/>
                </a:solidFill>
                <a:latin typeface=".SFUI-Regular"/>
                <a:ea typeface="+mj-ea"/>
                <a:cs typeface="+mj-cs"/>
              </a:rPr>
              <a:t> </a:t>
            </a:r>
          </a:p>
          <a:p>
            <a:pPr algn="l">
              <a:lnSpc>
                <a:spcPct val="130000"/>
              </a:lnSpc>
              <a:spcBef>
                <a:spcPct val="0"/>
              </a:spcBef>
              <a:spcAft>
                <a:spcPts val="600"/>
              </a:spcAft>
            </a:pPr>
            <a:r>
              <a:rPr lang="en-US" sz="2800" cap="all" spc="1300">
                <a:solidFill>
                  <a:srgbClr val="FFFFFF"/>
                </a:solidFill>
                <a:latin typeface=".SFUI-Regular"/>
                <a:ea typeface="+mj-ea"/>
                <a:cs typeface="+mj-cs"/>
              </a:rPr>
              <a:t>BARA’AH </a:t>
            </a:r>
            <a:r>
              <a:rPr lang="en-US" sz="2800" cap="all" spc="1300" err="1">
                <a:solidFill>
                  <a:srgbClr val="FFFFFF"/>
                </a:solidFill>
                <a:latin typeface=".SFUI-Regular"/>
                <a:ea typeface="+mj-ea"/>
                <a:cs typeface="+mj-cs"/>
              </a:rPr>
              <a:t>almaharma</a:t>
            </a:r>
            <a:endParaRPr lang="en-US" sz="2800" cap="all" spc="1300">
              <a:solidFill>
                <a:srgbClr val="FFFFFF"/>
              </a:solidFill>
              <a:latin typeface=".SFUI-Regular"/>
              <a:ea typeface="+mj-ea"/>
              <a:cs typeface="+mj-cs"/>
            </a:endParaRPr>
          </a:p>
          <a:p>
            <a:pPr algn="l">
              <a:lnSpc>
                <a:spcPct val="130000"/>
              </a:lnSpc>
              <a:spcBef>
                <a:spcPct val="0"/>
              </a:spcBef>
              <a:spcAft>
                <a:spcPts val="600"/>
              </a:spcAft>
            </a:pPr>
            <a:r>
              <a:rPr lang="en-US" sz="2800" cap="all" spc="1300">
                <a:solidFill>
                  <a:srgbClr val="FFFFFF"/>
                </a:solidFill>
                <a:latin typeface=".SFUI-Regular"/>
                <a:ea typeface="+mj-ea"/>
                <a:cs typeface="+mj-cs"/>
              </a:rPr>
              <a:t>Lama A. </a:t>
            </a:r>
            <a:r>
              <a:rPr lang="en-US" sz="2800" cap="all" spc="1300" err="1">
                <a:solidFill>
                  <a:srgbClr val="FFFFFF"/>
                </a:solidFill>
                <a:latin typeface=".SFUI-Regular"/>
                <a:ea typeface="+mj-ea"/>
                <a:cs typeface="+mj-cs"/>
              </a:rPr>
              <a:t>Abdalaal</a:t>
            </a:r>
            <a:endParaRPr lang="en-US" sz="2800" cap="all" spc="1300">
              <a:solidFill>
                <a:srgbClr val="FFFFFF"/>
              </a:solidFill>
              <a:latin typeface=".SFUI-Regular"/>
              <a:ea typeface="+mj-ea"/>
              <a:cs typeface="+mj-cs"/>
            </a:endParaRPr>
          </a:p>
          <a:p>
            <a:pPr algn="l">
              <a:lnSpc>
                <a:spcPct val="130000"/>
              </a:lnSpc>
              <a:spcBef>
                <a:spcPct val="0"/>
              </a:spcBef>
              <a:spcAft>
                <a:spcPts val="600"/>
              </a:spcAft>
            </a:pPr>
            <a:endParaRPr lang="en-US" sz="3600" b="1" cap="all" spc="1300">
              <a:solidFill>
                <a:srgbClr val="FFFFFF"/>
              </a:solidFill>
              <a:latin typeface="Avenir Next LT Pro Light"/>
              <a:ea typeface="+mj-ea"/>
              <a:cs typeface="+mj-cs"/>
            </a:endParaRPr>
          </a:p>
          <a:p>
            <a:pPr algn="l">
              <a:lnSpc>
                <a:spcPct val="130000"/>
              </a:lnSpc>
              <a:spcBef>
                <a:spcPct val="0"/>
              </a:spcBef>
              <a:spcAft>
                <a:spcPts val="600"/>
              </a:spcAft>
            </a:pPr>
            <a:endParaRPr lang="en-US" sz="3600" b="1" cap="all" spc="1300">
              <a:solidFill>
                <a:srgbClr val="FFFFFF"/>
              </a:solidFill>
              <a:latin typeface="+mj-lt"/>
              <a:ea typeface="+mj-ea"/>
              <a:cs typeface="+mj-cs"/>
            </a:endParaRPr>
          </a:p>
        </p:txBody>
      </p:sp>
      <p:sp>
        <p:nvSpPr>
          <p:cNvPr id="50" name="Freeform: Shape 49">
            <a:extLst>
              <a:ext uri="{FF2B5EF4-FFF2-40B4-BE49-F238E27FC236}">
                <a16:creationId xmlns:a16="http://schemas.microsoft.com/office/drawing/2014/main" id="{2FA801D1-B067-4DAE-708F-7C47567C2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995139" y="0"/>
            <a:ext cx="2196859" cy="6858000"/>
          </a:xfrm>
          <a:custGeom>
            <a:avLst/>
            <a:gdLst>
              <a:gd name="connsiteX0" fmla="*/ 2192785 w 2192785"/>
              <a:gd name="connsiteY0" fmla="*/ 3807381 h 3807381"/>
              <a:gd name="connsiteX1" fmla="*/ 0 w 2192785"/>
              <a:gd name="connsiteY1" fmla="*/ 3807381 h 3807381"/>
              <a:gd name="connsiteX2" fmla="*/ 0 w 2192785"/>
              <a:gd name="connsiteY2" fmla="*/ 0 h 3807381"/>
              <a:gd name="connsiteX3" fmla="*/ 2192785 w 2192785"/>
              <a:gd name="connsiteY3" fmla="*/ 0 h 3807381"/>
            </a:gdLst>
            <a:ahLst/>
            <a:cxnLst>
              <a:cxn ang="0">
                <a:pos x="connsiteX0" y="connsiteY0"/>
              </a:cxn>
              <a:cxn ang="0">
                <a:pos x="connsiteX1" y="connsiteY1"/>
              </a:cxn>
              <a:cxn ang="0">
                <a:pos x="connsiteX2" y="connsiteY2"/>
              </a:cxn>
              <a:cxn ang="0">
                <a:pos x="connsiteX3" y="connsiteY3"/>
              </a:cxn>
            </a:cxnLst>
            <a:rect l="l" t="t" r="r" b="b"/>
            <a:pathLst>
              <a:path w="2192785" h="3807381">
                <a:moveTo>
                  <a:pt x="2192785" y="3807381"/>
                </a:moveTo>
                <a:lnTo>
                  <a:pt x="0" y="3807381"/>
                </a:lnTo>
                <a:lnTo>
                  <a:pt x="0" y="0"/>
                </a:lnTo>
                <a:lnTo>
                  <a:pt x="2192785" y="0"/>
                </a:lnTo>
                <a:close/>
              </a:path>
            </a:pathLst>
          </a:custGeom>
          <a:gradFill>
            <a:gsLst>
              <a:gs pos="0">
                <a:srgbClr val="000000">
                  <a:alpha val="0"/>
                </a:srgbClr>
              </a:gs>
              <a:gs pos="100000">
                <a:srgbClr val="000000">
                  <a:alpha val="31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Rectangle 51">
            <a:extLst>
              <a:ext uri="{FF2B5EF4-FFF2-40B4-BE49-F238E27FC236}">
                <a16:creationId xmlns:a16="http://schemas.microsoft.com/office/drawing/2014/main" id="{2BF5D4DB-368A-4B23-81E4-E0454BAD8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563125" y="3424422"/>
            <a:ext cx="642729" cy="2930667"/>
          </a:xfrm>
          <a:prstGeom prst="rect">
            <a:avLst/>
          </a:prstGeom>
          <a:blipFill dpi="0" rotWithShape="1">
            <a:blip r:embed="rId3">
              <a:alphaModFix amt="99000"/>
              <a:extLst>
                <a:ext uri="{96DAC541-7B7A-43D3-8B79-37D633B846F1}">
                  <asvg:svgBlip xmlns:asvg="http://schemas.microsoft.com/office/drawing/2016/SVG/main" r:embed="rId4"/>
                </a:ext>
              </a:extLst>
            </a:blip>
            <a:srcRect/>
            <a:tile tx="0" ty="0" sx="6000" sy="6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372D7B9-36D5-4C1F-B7C9-36717C28F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1985992" y="483669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0572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9C84EB5-C4E6-E3C4-826E-4170AF8C7D16}"/>
              </a:ext>
            </a:extLst>
          </p:cNvPr>
          <p:cNvSpPr>
            <a:spLocks noGrp="1"/>
          </p:cNvSpPr>
          <p:nvPr>
            <p:ph type="title"/>
          </p:nvPr>
        </p:nvSpPr>
        <p:spPr>
          <a:xfrm>
            <a:off x="3529" y="5691"/>
            <a:ext cx="10357666" cy="1438450"/>
          </a:xfrm>
        </p:spPr>
        <p:txBody>
          <a:bodyPr/>
          <a:lstStyle/>
          <a:p>
            <a:r>
              <a:rPr lang="ar-SA" err="1">
                <a:ea typeface="+mj-lt"/>
                <a:cs typeface="+mj-lt"/>
              </a:rPr>
              <a:t>Differential</a:t>
            </a:r>
            <a:r>
              <a:rPr lang="ar-SA">
                <a:ea typeface="+mj-lt"/>
                <a:cs typeface="+mj-lt"/>
              </a:rPr>
              <a:t> </a:t>
            </a:r>
            <a:r>
              <a:rPr lang="ar-SA" err="1">
                <a:ea typeface="+mj-lt"/>
                <a:cs typeface="+mj-lt"/>
              </a:rPr>
              <a:t>Diagnosis</a:t>
            </a:r>
            <a:r>
              <a:rPr lang="ar-SA">
                <a:ea typeface="+mj-lt"/>
                <a:cs typeface="+mj-lt"/>
              </a:rPr>
              <a:t>: </a:t>
            </a:r>
            <a:endParaRPr lang="ar-SA"/>
          </a:p>
        </p:txBody>
      </p:sp>
      <p:sp>
        <p:nvSpPr>
          <p:cNvPr id="3" name="عنصر نائب للمحتوى 2">
            <a:extLst>
              <a:ext uri="{FF2B5EF4-FFF2-40B4-BE49-F238E27FC236}">
                <a16:creationId xmlns:a16="http://schemas.microsoft.com/office/drawing/2014/main" id="{DB8862FA-7212-2392-AFB3-7D2B7F877AA3}"/>
              </a:ext>
            </a:extLst>
          </p:cNvPr>
          <p:cNvSpPr>
            <a:spLocks noGrp="1"/>
          </p:cNvSpPr>
          <p:nvPr>
            <p:ph idx="1"/>
          </p:nvPr>
        </p:nvSpPr>
        <p:spPr>
          <a:xfrm>
            <a:off x="808662" y="2019299"/>
            <a:ext cx="3873478" cy="4114801"/>
          </a:xfrm>
        </p:spPr>
        <p:txBody>
          <a:bodyPr vert="horz" lIns="91440" tIns="45720" rIns="91440" bIns="45720" rtlCol="0" anchor="t">
            <a:normAutofit/>
          </a:bodyPr>
          <a:lstStyle/>
          <a:p>
            <a:r>
              <a:rPr lang="en-US"/>
              <a:t>Stable angina</a:t>
            </a:r>
          </a:p>
          <a:p>
            <a:r>
              <a:rPr lang="ar-SA"/>
              <a:t>Unstable angina .</a:t>
            </a:r>
          </a:p>
          <a:p>
            <a:r>
              <a:rPr lang="ar-SA"/>
              <a:t>Acute MI .</a:t>
            </a:r>
          </a:p>
          <a:p>
            <a:r>
              <a:rPr lang="ar-SA"/>
              <a:t>Pulmonary embolism .</a:t>
            </a:r>
            <a:endParaRPr lang="en-US"/>
          </a:p>
          <a:p>
            <a:r>
              <a:rPr lang="en-US"/>
              <a:t>Aortic dissection </a:t>
            </a:r>
          </a:p>
          <a:p>
            <a:r>
              <a:rPr lang="en-US"/>
              <a:t>Esophageal spsam</a:t>
            </a:r>
            <a:endParaRPr lang="ar-SA"/>
          </a:p>
        </p:txBody>
      </p:sp>
      <p:pic>
        <p:nvPicPr>
          <p:cNvPr id="4" name="صورة 3" descr="صورة تحتوي على حوض, سماعات الرأس, سماعة الأذن, فضة/ لون فضي&#10;&#10;تم إنشاء الوصف تلقائياً">
            <a:extLst>
              <a:ext uri="{FF2B5EF4-FFF2-40B4-BE49-F238E27FC236}">
                <a16:creationId xmlns:a16="http://schemas.microsoft.com/office/drawing/2014/main" id="{6BFE92FD-5DF5-F9BA-D2A7-079271466A31}"/>
              </a:ext>
            </a:extLst>
          </p:cNvPr>
          <p:cNvPicPr>
            <a:picLocks noChangeAspect="1"/>
          </p:cNvPicPr>
          <p:nvPr/>
        </p:nvPicPr>
        <p:blipFill>
          <a:blip r:embed="rId2"/>
          <a:stretch>
            <a:fillRect/>
          </a:stretch>
        </p:blipFill>
        <p:spPr>
          <a:xfrm>
            <a:off x="8117459" y="559280"/>
            <a:ext cx="3893387" cy="5451893"/>
          </a:xfrm>
          <a:prstGeom prst="rect">
            <a:avLst/>
          </a:prstGeom>
        </p:spPr>
      </p:pic>
    </p:spTree>
    <p:extLst>
      <p:ext uri="{BB962C8B-B14F-4D97-AF65-F5344CB8AC3E}">
        <p14:creationId xmlns:p14="http://schemas.microsoft.com/office/powerpoint/2010/main" val="3440719965"/>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7C9E140-7153-046B-11CB-A2D1FA83C6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17623" y="4551"/>
            <a:ext cx="9339741" cy="6853449"/>
          </a:xfrm>
        </p:spPr>
      </p:pic>
    </p:spTree>
    <p:extLst>
      <p:ext uri="{BB962C8B-B14F-4D97-AF65-F5344CB8AC3E}">
        <p14:creationId xmlns:p14="http://schemas.microsoft.com/office/powerpoint/2010/main" val="2330369318"/>
      </p:ext>
    </p:extLst>
  </p:cSld>
  <p:clrMapOvr>
    <a:masterClrMapping/>
  </p:clrMapOvr>
  <mc:AlternateContent xmlns:mc="http://schemas.openxmlformats.org/markup-compatibility/2006">
    <mc:Choice xmlns:p14="http://schemas.microsoft.com/office/powerpoint/2010/main" Requires="p14">
      <p:transition p14:dur="0">
        <p:blinds dir="vert"/>
      </p:transition>
    </mc:Choice>
    <mc:Fallback>
      <p:transition>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1F5FC55-60D3-4CB2-8D8D-9B24C0E6F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FF3331B-B24B-4D24-A30B-AFAFF1BE5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985391"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16A6749-8395-423B-BA45-614219288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691" y="3621176"/>
            <a:ext cx="3385566" cy="3236824"/>
          </a:xfrm>
          <a:custGeom>
            <a:avLst/>
            <a:gdLst>
              <a:gd name="connsiteX0" fmla="*/ 0 w 3917703"/>
              <a:gd name="connsiteY0" fmla="*/ 3745582 h 3745582"/>
              <a:gd name="connsiteX1" fmla="*/ 3917703 w 3917703"/>
              <a:gd name="connsiteY1" fmla="*/ 0 h 3745582"/>
              <a:gd name="connsiteX2" fmla="*/ 0 w 3917703"/>
              <a:gd name="connsiteY2" fmla="*/ 0 h 3745582"/>
            </a:gdLst>
            <a:ahLst/>
            <a:cxnLst>
              <a:cxn ang="0">
                <a:pos x="connsiteX0" y="connsiteY0"/>
              </a:cxn>
              <a:cxn ang="0">
                <a:pos x="connsiteX1" y="connsiteY1"/>
              </a:cxn>
              <a:cxn ang="0">
                <a:pos x="connsiteX2" y="connsiteY2"/>
              </a:cxn>
            </a:cxnLst>
            <a:rect l="l" t="t" r="r" b="b"/>
            <a:pathLst>
              <a:path w="3917703" h="3745582">
                <a:moveTo>
                  <a:pt x="0" y="3745582"/>
                </a:moveTo>
                <a:lnTo>
                  <a:pt x="3917703" y="0"/>
                </a:lnTo>
                <a:lnTo>
                  <a:pt x="0" y="0"/>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عنوان 1">
            <a:extLst>
              <a:ext uri="{FF2B5EF4-FFF2-40B4-BE49-F238E27FC236}">
                <a16:creationId xmlns:a16="http://schemas.microsoft.com/office/drawing/2014/main" id="{966F54B7-2E28-E9BB-760E-EAA46574CBDD}"/>
              </a:ext>
            </a:extLst>
          </p:cNvPr>
          <p:cNvSpPr>
            <a:spLocks noGrp="1"/>
          </p:cNvSpPr>
          <p:nvPr>
            <p:ph type="title"/>
          </p:nvPr>
        </p:nvSpPr>
        <p:spPr>
          <a:xfrm>
            <a:off x="1041992" y="1199213"/>
            <a:ext cx="4481136" cy="4579495"/>
          </a:xfrm>
          <a:solidFill>
            <a:schemeClr val="accent1">
              <a:lumMod val="20000"/>
              <a:lumOff val="80000"/>
            </a:schemeClr>
          </a:solidFill>
          <a:effectLst>
            <a:outerShdw dist="190500" dir="8100000" algn="tr" rotWithShape="0">
              <a:schemeClr val="tx1"/>
            </a:outerShdw>
          </a:effectLst>
        </p:spPr>
        <p:txBody>
          <a:bodyPr anchor="b">
            <a:normAutofit/>
          </a:bodyPr>
          <a:lstStyle/>
          <a:p>
            <a:r>
              <a:rPr lang="en-US" b="1">
                <a:solidFill>
                  <a:srgbClr val="000000"/>
                </a:solidFill>
                <a:ea typeface="+mj-lt"/>
                <a:cs typeface="+mj-lt"/>
              </a:rPr>
              <a:t>Risk Factors of MI </a:t>
            </a:r>
            <a:endParaRPr lang="ar-SA">
              <a:solidFill>
                <a:srgbClr val="000000"/>
              </a:solidFill>
            </a:endParaRPr>
          </a:p>
        </p:txBody>
      </p:sp>
      <p:sp>
        <p:nvSpPr>
          <p:cNvPr id="3" name="عنصر نائب للمحتوى 2">
            <a:extLst>
              <a:ext uri="{FF2B5EF4-FFF2-40B4-BE49-F238E27FC236}">
                <a16:creationId xmlns:a16="http://schemas.microsoft.com/office/drawing/2014/main" id="{B50B2C95-63DA-1F3A-6EAF-2640238F07C1}"/>
              </a:ext>
            </a:extLst>
          </p:cNvPr>
          <p:cNvSpPr>
            <a:spLocks noGrp="1"/>
          </p:cNvSpPr>
          <p:nvPr>
            <p:ph idx="1"/>
          </p:nvPr>
        </p:nvSpPr>
        <p:spPr>
          <a:xfrm>
            <a:off x="6563430" y="1199213"/>
            <a:ext cx="4517486" cy="4790414"/>
          </a:xfrm>
        </p:spPr>
        <p:txBody>
          <a:bodyPr vert="horz" lIns="91440" tIns="45720" rIns="91440" bIns="45720" rtlCol="0">
            <a:normAutofit/>
          </a:bodyPr>
          <a:lstStyle/>
          <a:p>
            <a:pPr marL="457200" indent="-457200">
              <a:buFont typeface="Arial,Sans-Serif"/>
              <a:buChar char="•"/>
            </a:pPr>
            <a:r>
              <a:rPr lang="en-US">
                <a:latin typeface="Arial"/>
                <a:cs typeface="Arial"/>
              </a:rPr>
              <a:t>Stress , stimulants (caffeine)</a:t>
            </a:r>
          </a:p>
          <a:p>
            <a:pPr marL="457200" indent="-457200">
              <a:buFont typeface="Arial,Sans-Serif"/>
              <a:buChar char="•"/>
            </a:pPr>
            <a:r>
              <a:rPr lang="en-US">
                <a:latin typeface="Arial"/>
                <a:cs typeface="Arial"/>
              </a:rPr>
              <a:t>Smoking </a:t>
            </a:r>
          </a:p>
          <a:p>
            <a:pPr marL="457200" indent="-457200">
              <a:buFont typeface="Arial,Sans-Serif"/>
              <a:buChar char="•"/>
            </a:pPr>
            <a:r>
              <a:rPr lang="en-US">
                <a:latin typeface="Arial"/>
                <a:cs typeface="Arial"/>
              </a:rPr>
              <a:t>Obesity</a:t>
            </a:r>
          </a:p>
          <a:p>
            <a:pPr marL="457200" indent="-457200">
              <a:buFont typeface="Arial,Sans-Serif"/>
              <a:buChar char="•"/>
            </a:pPr>
            <a:r>
              <a:rPr lang="en-US">
                <a:latin typeface="Arial"/>
                <a:cs typeface="Arial"/>
              </a:rPr>
              <a:t>Diabetes and hypertension </a:t>
            </a:r>
          </a:p>
          <a:p>
            <a:pPr marL="457200" indent="-457200">
              <a:buFont typeface="Arial,Sans-Serif"/>
              <a:buChar char="•"/>
            </a:pPr>
            <a:r>
              <a:rPr lang="en-US">
                <a:latin typeface="Arial"/>
                <a:cs typeface="Arial"/>
              </a:rPr>
              <a:t>Diet (high cholesterol )</a:t>
            </a:r>
          </a:p>
          <a:p>
            <a:pPr marL="457200" indent="-457200">
              <a:buFont typeface="Arial,Sans-Serif"/>
              <a:buChar char="•"/>
            </a:pPr>
            <a:r>
              <a:rPr lang="en-US">
                <a:latin typeface="Arial"/>
                <a:cs typeface="Arial"/>
              </a:rPr>
              <a:t>Race ( higher in African American males ) </a:t>
            </a:r>
          </a:p>
          <a:p>
            <a:pPr marL="457200" indent="-457200">
              <a:buFont typeface="Arial,Sans-Serif"/>
              <a:buChar char="•"/>
            </a:pPr>
            <a:r>
              <a:rPr lang="en-US">
                <a:latin typeface="Arial"/>
                <a:cs typeface="Arial"/>
              </a:rPr>
              <a:t>Age (over 50 ) </a:t>
            </a:r>
          </a:p>
          <a:p>
            <a:pPr marL="457200" indent="-457200">
              <a:buFont typeface="Arial,Sans-Serif"/>
              <a:buChar char="•"/>
            </a:pPr>
            <a:r>
              <a:rPr lang="en-US">
                <a:latin typeface="Arial"/>
                <a:cs typeface="Arial"/>
              </a:rPr>
              <a:t>Sex ( men more women) </a:t>
            </a:r>
          </a:p>
          <a:p>
            <a:pPr>
              <a:buFont typeface="Arial,Sans-Serif"/>
              <a:buChar char="•"/>
            </a:pPr>
            <a:endParaRPr lang="x-none">
              <a:latin typeface="Arial"/>
              <a:cs typeface="Arial"/>
            </a:endParaRPr>
          </a:p>
          <a:p>
            <a:pPr marL="0" indent="0">
              <a:buNone/>
            </a:pPr>
            <a:endParaRPr lang="ar-SA"/>
          </a:p>
        </p:txBody>
      </p:sp>
    </p:spTree>
    <p:extLst>
      <p:ext uri="{BB962C8B-B14F-4D97-AF65-F5344CB8AC3E}">
        <p14:creationId xmlns:p14="http://schemas.microsoft.com/office/powerpoint/2010/main" val="3400544865"/>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06CCDAE-0A4A-4C57-86B8-1F328D743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descr="A picture of an electromagnetic radiation">
            <a:extLst>
              <a:ext uri="{FF2B5EF4-FFF2-40B4-BE49-F238E27FC236}">
                <a16:creationId xmlns:a16="http://schemas.microsoft.com/office/drawing/2014/main" id="{1A60BF82-DFEC-CBD5-2B96-95DA20B2C4A3}"/>
              </a:ext>
            </a:extLst>
          </p:cNvPr>
          <p:cNvPicPr>
            <a:picLocks noChangeAspect="1"/>
          </p:cNvPicPr>
          <p:nvPr/>
        </p:nvPicPr>
        <p:blipFill rotWithShape="1">
          <a:blip r:embed="rId2"/>
          <a:srcRect l="8741" r="8830" b="2"/>
          <a:stretch/>
        </p:blipFill>
        <p:spPr>
          <a:xfrm>
            <a:off x="-1" y="1"/>
            <a:ext cx="8437419" cy="6857999"/>
          </a:xfrm>
          <a:prstGeom prst="rect">
            <a:avLst/>
          </a:prstGeom>
        </p:spPr>
      </p:pic>
      <p:sp>
        <p:nvSpPr>
          <p:cNvPr id="27" name="Freeform: Shape 26">
            <a:extLst>
              <a:ext uri="{FF2B5EF4-FFF2-40B4-BE49-F238E27FC236}">
                <a16:creationId xmlns:a16="http://schemas.microsoft.com/office/drawing/2014/main" id="{5E128A23-424F-41CE-9C96-0C2384BC5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38010" y="67499"/>
            <a:ext cx="5161398" cy="8437420"/>
          </a:xfrm>
          <a:custGeom>
            <a:avLst/>
            <a:gdLst>
              <a:gd name="connsiteX0" fmla="*/ 2192785 w 2192785"/>
              <a:gd name="connsiteY0" fmla="*/ 3807381 h 3807381"/>
              <a:gd name="connsiteX1" fmla="*/ 0 w 2192785"/>
              <a:gd name="connsiteY1" fmla="*/ 3807381 h 3807381"/>
              <a:gd name="connsiteX2" fmla="*/ 0 w 2192785"/>
              <a:gd name="connsiteY2" fmla="*/ 0 h 3807381"/>
              <a:gd name="connsiteX3" fmla="*/ 2192785 w 2192785"/>
              <a:gd name="connsiteY3" fmla="*/ 0 h 3807381"/>
            </a:gdLst>
            <a:ahLst/>
            <a:cxnLst>
              <a:cxn ang="0">
                <a:pos x="connsiteX0" y="connsiteY0"/>
              </a:cxn>
              <a:cxn ang="0">
                <a:pos x="connsiteX1" y="connsiteY1"/>
              </a:cxn>
              <a:cxn ang="0">
                <a:pos x="connsiteX2" y="connsiteY2"/>
              </a:cxn>
              <a:cxn ang="0">
                <a:pos x="connsiteX3" y="connsiteY3"/>
              </a:cxn>
            </a:cxnLst>
            <a:rect l="l" t="t" r="r" b="b"/>
            <a:pathLst>
              <a:path w="2192785" h="3807381">
                <a:moveTo>
                  <a:pt x="2192785" y="3807381"/>
                </a:moveTo>
                <a:lnTo>
                  <a:pt x="0" y="3807381"/>
                </a:lnTo>
                <a:lnTo>
                  <a:pt x="0" y="0"/>
                </a:lnTo>
                <a:lnTo>
                  <a:pt x="2192785" y="0"/>
                </a:lnTo>
                <a:close/>
              </a:path>
            </a:pathLst>
          </a:custGeom>
          <a:gradFill>
            <a:gsLst>
              <a:gs pos="29000">
                <a:srgbClr val="000000">
                  <a:alpha val="0"/>
                </a:srgbClr>
              </a:gs>
              <a:gs pos="100000">
                <a:srgbClr val="000000">
                  <a:alpha val="58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عنوان 1">
            <a:extLst>
              <a:ext uri="{FF2B5EF4-FFF2-40B4-BE49-F238E27FC236}">
                <a16:creationId xmlns:a16="http://schemas.microsoft.com/office/drawing/2014/main" id="{678A96C1-AE72-8D6B-A651-E9DD9B4C2358}"/>
              </a:ext>
            </a:extLst>
          </p:cNvPr>
          <p:cNvSpPr>
            <a:spLocks noGrp="1"/>
          </p:cNvSpPr>
          <p:nvPr>
            <p:ph type="title"/>
          </p:nvPr>
        </p:nvSpPr>
        <p:spPr>
          <a:xfrm>
            <a:off x="795014" y="3318165"/>
            <a:ext cx="5841313" cy="2653144"/>
          </a:xfrm>
        </p:spPr>
        <p:txBody>
          <a:bodyPr anchor="b">
            <a:normAutofit/>
          </a:bodyPr>
          <a:lstStyle/>
          <a:p>
            <a:r>
              <a:rPr lang="en-US" sz="3600">
                <a:solidFill>
                  <a:srgbClr val="FFFFFF"/>
                </a:solidFill>
                <a:ea typeface="+mj-lt"/>
                <a:cs typeface="+mj-lt"/>
              </a:rPr>
              <a:t>Diagnosis </a:t>
            </a:r>
            <a:endParaRPr lang="ar-SA" sz="3600">
              <a:solidFill>
                <a:srgbClr val="FFFFFF"/>
              </a:solidFill>
            </a:endParaRPr>
          </a:p>
        </p:txBody>
      </p:sp>
      <p:sp>
        <p:nvSpPr>
          <p:cNvPr id="29" name="Freeform: Shape 28">
            <a:extLst>
              <a:ext uri="{FF2B5EF4-FFF2-40B4-BE49-F238E27FC236}">
                <a16:creationId xmlns:a16="http://schemas.microsoft.com/office/drawing/2014/main" id="{D51F9122-EC78-4319-BEF3-3BAC59103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048782" y="851150"/>
            <a:ext cx="3940765" cy="2309454"/>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3">
              <a:extLst>
                <a:ext uri="{96DAC541-7B7A-43D3-8B79-37D633B846F1}">
                  <asvg:svgBlip xmlns:asvg="http://schemas.microsoft.com/office/drawing/2016/SVG/main" r:embed="rId4"/>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EC4F2EB3-B40A-458E-A48D-484FD9535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3855" y="742946"/>
            <a:ext cx="3920496" cy="5365173"/>
          </a:xfrm>
          <a:custGeom>
            <a:avLst/>
            <a:gdLst>
              <a:gd name="connsiteX0" fmla="*/ 0 w 1738307"/>
              <a:gd name="connsiteY0" fmla="*/ 0 h 3276601"/>
              <a:gd name="connsiteX1" fmla="*/ 1738307 w 1738307"/>
              <a:gd name="connsiteY1" fmla="*/ 0 h 3276601"/>
              <a:gd name="connsiteX2" fmla="*/ 1738307 w 1738307"/>
              <a:gd name="connsiteY2" fmla="*/ 3276601 h 3276601"/>
              <a:gd name="connsiteX3" fmla="*/ 0 w 1738307"/>
              <a:gd name="connsiteY3" fmla="*/ 3276601 h 3276601"/>
            </a:gdLst>
            <a:ahLst/>
            <a:cxnLst>
              <a:cxn ang="0">
                <a:pos x="connsiteX0" y="connsiteY0"/>
              </a:cxn>
              <a:cxn ang="0">
                <a:pos x="connsiteX1" y="connsiteY1"/>
              </a:cxn>
              <a:cxn ang="0">
                <a:pos x="connsiteX2" y="connsiteY2"/>
              </a:cxn>
              <a:cxn ang="0">
                <a:pos x="connsiteX3" y="connsiteY3"/>
              </a:cxn>
            </a:cxnLst>
            <a:rect l="l" t="t" r="r" b="b"/>
            <a:pathLst>
              <a:path w="1738307" h="3276601">
                <a:moveTo>
                  <a:pt x="0" y="0"/>
                </a:moveTo>
                <a:lnTo>
                  <a:pt x="1738307" y="0"/>
                </a:lnTo>
                <a:lnTo>
                  <a:pt x="1738307" y="3276601"/>
                </a:lnTo>
                <a:lnTo>
                  <a:pt x="0" y="3276601"/>
                </a:lnTo>
                <a:close/>
              </a:path>
            </a:pathLst>
          </a:custGeom>
          <a:solidFill>
            <a:schemeClr val="accent1">
              <a:lumMod val="20000"/>
              <a:lumOff val="80000"/>
            </a:schemeClr>
          </a:solidFill>
          <a:ln>
            <a:noFill/>
          </a:ln>
          <a:effectLst>
            <a:outerShdw dist="165100" dir="18900000" algn="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عنصر نائب للمحتوى 2">
            <a:extLst>
              <a:ext uri="{FF2B5EF4-FFF2-40B4-BE49-F238E27FC236}">
                <a16:creationId xmlns:a16="http://schemas.microsoft.com/office/drawing/2014/main" id="{7F4F6961-4D91-6333-193D-4A5773FD7E66}"/>
              </a:ext>
            </a:extLst>
          </p:cNvPr>
          <p:cNvSpPr>
            <a:spLocks noGrp="1"/>
          </p:cNvSpPr>
          <p:nvPr>
            <p:ph idx="1"/>
          </p:nvPr>
        </p:nvSpPr>
        <p:spPr>
          <a:xfrm>
            <a:off x="8126868" y="1226127"/>
            <a:ext cx="2960952" cy="4475017"/>
          </a:xfrm>
        </p:spPr>
        <p:txBody>
          <a:bodyPr vert="horz" lIns="91440" tIns="45720" rIns="91440" bIns="45720" rtlCol="0">
            <a:normAutofit/>
          </a:bodyPr>
          <a:lstStyle/>
          <a:p>
            <a:pPr>
              <a:buFont typeface="Arial"/>
              <a:buChar char="•"/>
            </a:pPr>
            <a:r>
              <a:rPr lang="en-US">
                <a:solidFill>
                  <a:srgbClr val="000000"/>
                </a:solidFill>
                <a:latin typeface="Arial"/>
                <a:cs typeface="Arial"/>
              </a:rPr>
              <a:t>ECG</a:t>
            </a:r>
          </a:p>
          <a:p>
            <a:pPr>
              <a:buFont typeface="Arial"/>
              <a:buChar char="•"/>
            </a:pPr>
            <a:r>
              <a:rPr lang="en-US">
                <a:solidFill>
                  <a:srgbClr val="000000"/>
                </a:solidFill>
                <a:latin typeface="Arial"/>
                <a:cs typeface="Arial"/>
              </a:rPr>
              <a:t> Cardiac biomarkers </a:t>
            </a:r>
          </a:p>
          <a:p>
            <a:pPr>
              <a:buFont typeface="Arial"/>
              <a:buChar char="•"/>
            </a:pPr>
            <a:r>
              <a:rPr lang="en-US">
                <a:solidFill>
                  <a:srgbClr val="000000"/>
                </a:solidFill>
                <a:latin typeface="Arial"/>
                <a:cs typeface="Arial"/>
              </a:rPr>
              <a:t>Full blood count (FBC)</a:t>
            </a:r>
          </a:p>
          <a:p>
            <a:pPr>
              <a:buFont typeface="Arial"/>
              <a:buChar char="•"/>
            </a:pPr>
            <a:r>
              <a:rPr lang="en-US">
                <a:solidFill>
                  <a:srgbClr val="000000"/>
                </a:solidFill>
                <a:latin typeface="Arial"/>
                <a:cs typeface="Arial"/>
              </a:rPr>
              <a:t> Echocardiography </a:t>
            </a:r>
          </a:p>
          <a:p>
            <a:pPr>
              <a:buFont typeface="Arial"/>
              <a:buChar char="•"/>
            </a:pPr>
            <a:r>
              <a:rPr lang="en-US">
                <a:solidFill>
                  <a:srgbClr val="000000"/>
                </a:solidFill>
                <a:latin typeface="Arial"/>
                <a:cs typeface="Arial"/>
              </a:rPr>
              <a:t>Electrolytes, urea, creatinine (EUC).</a:t>
            </a:r>
          </a:p>
          <a:p>
            <a:pPr>
              <a:buFont typeface="Arial"/>
              <a:buChar char="•"/>
            </a:pPr>
            <a:r>
              <a:rPr lang="en-US">
                <a:solidFill>
                  <a:srgbClr val="000000"/>
                </a:solidFill>
                <a:latin typeface="Arial"/>
                <a:cs typeface="Arial"/>
              </a:rPr>
              <a:t> Glucose &amp; lipid profile </a:t>
            </a:r>
            <a:endParaRPr lang="ar-SA">
              <a:solidFill>
                <a:srgbClr val="000000"/>
              </a:solidFill>
            </a:endParaRPr>
          </a:p>
        </p:txBody>
      </p:sp>
    </p:spTree>
    <p:extLst>
      <p:ext uri="{BB962C8B-B14F-4D97-AF65-F5344CB8AC3E}">
        <p14:creationId xmlns:p14="http://schemas.microsoft.com/office/powerpoint/2010/main" val="1854104091"/>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06CCDAE-0A4A-4C57-86B8-1F328D743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صورة 3" descr="صورة تحتوي على نص, رسم بياني, خط&#10;&#10;تم إنشاء الوصف تلقائياً">
            <a:extLst>
              <a:ext uri="{FF2B5EF4-FFF2-40B4-BE49-F238E27FC236}">
                <a16:creationId xmlns:a16="http://schemas.microsoft.com/office/drawing/2014/main" id="{F74AE745-EDEF-6EC8-F2E7-37738F0E53A6}"/>
              </a:ext>
            </a:extLst>
          </p:cNvPr>
          <p:cNvPicPr>
            <a:picLocks noChangeAspect="1"/>
          </p:cNvPicPr>
          <p:nvPr/>
        </p:nvPicPr>
        <p:blipFill rotWithShape="1">
          <a:blip r:embed="rId2"/>
          <a:srcRect l="10959" r="12762" b="-1"/>
          <a:stretch/>
        </p:blipFill>
        <p:spPr>
          <a:xfrm>
            <a:off x="-1" y="1"/>
            <a:ext cx="8437419" cy="6857999"/>
          </a:xfrm>
          <a:prstGeom prst="rect">
            <a:avLst/>
          </a:prstGeom>
        </p:spPr>
      </p:pic>
      <p:sp>
        <p:nvSpPr>
          <p:cNvPr id="11" name="Freeform: Shape 10">
            <a:extLst>
              <a:ext uri="{FF2B5EF4-FFF2-40B4-BE49-F238E27FC236}">
                <a16:creationId xmlns:a16="http://schemas.microsoft.com/office/drawing/2014/main" id="{5E128A23-424F-41CE-9C96-0C2384BC5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38010" y="67499"/>
            <a:ext cx="5161398" cy="8437420"/>
          </a:xfrm>
          <a:custGeom>
            <a:avLst/>
            <a:gdLst>
              <a:gd name="connsiteX0" fmla="*/ 2192785 w 2192785"/>
              <a:gd name="connsiteY0" fmla="*/ 3807381 h 3807381"/>
              <a:gd name="connsiteX1" fmla="*/ 0 w 2192785"/>
              <a:gd name="connsiteY1" fmla="*/ 3807381 h 3807381"/>
              <a:gd name="connsiteX2" fmla="*/ 0 w 2192785"/>
              <a:gd name="connsiteY2" fmla="*/ 0 h 3807381"/>
              <a:gd name="connsiteX3" fmla="*/ 2192785 w 2192785"/>
              <a:gd name="connsiteY3" fmla="*/ 0 h 3807381"/>
            </a:gdLst>
            <a:ahLst/>
            <a:cxnLst>
              <a:cxn ang="0">
                <a:pos x="connsiteX0" y="connsiteY0"/>
              </a:cxn>
              <a:cxn ang="0">
                <a:pos x="connsiteX1" y="connsiteY1"/>
              </a:cxn>
              <a:cxn ang="0">
                <a:pos x="connsiteX2" y="connsiteY2"/>
              </a:cxn>
              <a:cxn ang="0">
                <a:pos x="connsiteX3" y="connsiteY3"/>
              </a:cxn>
            </a:cxnLst>
            <a:rect l="l" t="t" r="r" b="b"/>
            <a:pathLst>
              <a:path w="2192785" h="3807381">
                <a:moveTo>
                  <a:pt x="2192785" y="3807381"/>
                </a:moveTo>
                <a:lnTo>
                  <a:pt x="0" y="3807381"/>
                </a:lnTo>
                <a:lnTo>
                  <a:pt x="0" y="0"/>
                </a:lnTo>
                <a:lnTo>
                  <a:pt x="2192785" y="0"/>
                </a:lnTo>
                <a:close/>
              </a:path>
            </a:pathLst>
          </a:custGeom>
          <a:gradFill>
            <a:gsLst>
              <a:gs pos="29000">
                <a:srgbClr val="000000">
                  <a:alpha val="0"/>
                </a:srgbClr>
              </a:gs>
              <a:gs pos="100000">
                <a:srgbClr val="000000">
                  <a:alpha val="58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51F9122-EC78-4319-BEF3-3BAC59103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048782" y="851150"/>
            <a:ext cx="3940765" cy="2309454"/>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3">
              <a:extLst>
                <a:ext uri="{96DAC541-7B7A-43D3-8B79-37D633B846F1}">
                  <asvg:svgBlip xmlns:asvg="http://schemas.microsoft.com/office/drawing/2016/SVG/main" r:embed="rId4"/>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EC4F2EB3-B40A-458E-A48D-484FD9535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3855" y="742946"/>
            <a:ext cx="3920496" cy="5365173"/>
          </a:xfrm>
          <a:custGeom>
            <a:avLst/>
            <a:gdLst>
              <a:gd name="connsiteX0" fmla="*/ 0 w 1738307"/>
              <a:gd name="connsiteY0" fmla="*/ 0 h 3276601"/>
              <a:gd name="connsiteX1" fmla="*/ 1738307 w 1738307"/>
              <a:gd name="connsiteY1" fmla="*/ 0 h 3276601"/>
              <a:gd name="connsiteX2" fmla="*/ 1738307 w 1738307"/>
              <a:gd name="connsiteY2" fmla="*/ 3276601 h 3276601"/>
              <a:gd name="connsiteX3" fmla="*/ 0 w 1738307"/>
              <a:gd name="connsiteY3" fmla="*/ 3276601 h 3276601"/>
            </a:gdLst>
            <a:ahLst/>
            <a:cxnLst>
              <a:cxn ang="0">
                <a:pos x="connsiteX0" y="connsiteY0"/>
              </a:cxn>
              <a:cxn ang="0">
                <a:pos x="connsiteX1" y="connsiteY1"/>
              </a:cxn>
              <a:cxn ang="0">
                <a:pos x="connsiteX2" y="connsiteY2"/>
              </a:cxn>
              <a:cxn ang="0">
                <a:pos x="connsiteX3" y="connsiteY3"/>
              </a:cxn>
            </a:cxnLst>
            <a:rect l="l" t="t" r="r" b="b"/>
            <a:pathLst>
              <a:path w="1738307" h="3276601">
                <a:moveTo>
                  <a:pt x="0" y="0"/>
                </a:moveTo>
                <a:lnTo>
                  <a:pt x="1738307" y="0"/>
                </a:lnTo>
                <a:lnTo>
                  <a:pt x="1738307" y="3276601"/>
                </a:lnTo>
                <a:lnTo>
                  <a:pt x="0" y="3276601"/>
                </a:lnTo>
                <a:close/>
              </a:path>
            </a:pathLst>
          </a:custGeom>
          <a:solidFill>
            <a:schemeClr val="accent1">
              <a:lumMod val="20000"/>
              <a:lumOff val="80000"/>
            </a:schemeClr>
          </a:solidFill>
          <a:ln>
            <a:noFill/>
          </a:ln>
          <a:effectLst>
            <a:outerShdw dist="165100" dir="18900000" algn="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عنصر نائب للمحتوى 2">
            <a:extLst>
              <a:ext uri="{FF2B5EF4-FFF2-40B4-BE49-F238E27FC236}">
                <a16:creationId xmlns:a16="http://schemas.microsoft.com/office/drawing/2014/main" id="{94B25D6A-6C3C-EF89-C0D4-F6CBFA97E159}"/>
              </a:ext>
            </a:extLst>
          </p:cNvPr>
          <p:cNvSpPr>
            <a:spLocks noGrp="1"/>
          </p:cNvSpPr>
          <p:nvPr>
            <p:ph idx="1"/>
          </p:nvPr>
        </p:nvSpPr>
        <p:spPr>
          <a:xfrm>
            <a:off x="8126868" y="1226127"/>
            <a:ext cx="3262876" cy="4475017"/>
          </a:xfrm>
        </p:spPr>
        <p:txBody>
          <a:bodyPr vert="horz" lIns="91440" tIns="45720" rIns="91440" bIns="45720" rtlCol="0">
            <a:normAutofit/>
          </a:bodyPr>
          <a:lstStyle/>
          <a:p>
            <a:pPr marL="0" indent="0">
              <a:buNone/>
            </a:pPr>
            <a:r>
              <a:rPr lang="ar-SA" b="1">
                <a:solidFill>
                  <a:srgbClr val="000000"/>
                </a:solidFill>
              </a:rPr>
              <a:t>Types of MI acording to ECG readings :</a:t>
            </a:r>
          </a:p>
          <a:p>
            <a:r>
              <a:rPr lang="ar-SA" b="1">
                <a:solidFill>
                  <a:srgbClr val="000000"/>
                </a:solidFill>
              </a:rPr>
              <a:t>STEMI (st elevation MI ) </a:t>
            </a:r>
          </a:p>
          <a:p>
            <a:r>
              <a:rPr lang="ar-SA" b="1">
                <a:solidFill>
                  <a:srgbClr val="000000"/>
                </a:solidFill>
              </a:rPr>
              <a:t>NSTEMI (</a:t>
            </a:r>
            <a:r>
              <a:rPr lang="ar-SA" b="1" err="1">
                <a:solidFill>
                  <a:srgbClr val="000000"/>
                </a:solidFill>
              </a:rPr>
              <a:t>non-st</a:t>
            </a:r>
            <a:r>
              <a:rPr lang="ar-SA" b="1">
                <a:solidFill>
                  <a:srgbClr val="000000"/>
                </a:solidFill>
              </a:rPr>
              <a:t> </a:t>
            </a:r>
            <a:r>
              <a:rPr lang="ar-SA" b="1" err="1">
                <a:solidFill>
                  <a:srgbClr val="000000"/>
                </a:solidFill>
              </a:rPr>
              <a:t>elevation</a:t>
            </a:r>
            <a:r>
              <a:rPr lang="ar-SA" b="1">
                <a:solidFill>
                  <a:srgbClr val="000000"/>
                </a:solidFill>
              </a:rPr>
              <a:t> MI )</a:t>
            </a:r>
          </a:p>
        </p:txBody>
      </p:sp>
    </p:spTree>
    <p:extLst>
      <p:ext uri="{BB962C8B-B14F-4D97-AF65-F5344CB8AC3E}">
        <p14:creationId xmlns:p14="http://schemas.microsoft.com/office/powerpoint/2010/main" val="3425323406"/>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EB72D98-254B-A601-4B32-E6A693C8D36E}"/>
              </a:ext>
            </a:extLst>
          </p:cNvPr>
          <p:cNvSpPr>
            <a:spLocks noGrp="1"/>
          </p:cNvSpPr>
          <p:nvPr>
            <p:ph type="title"/>
          </p:nvPr>
        </p:nvSpPr>
        <p:spPr/>
        <p:txBody>
          <a:bodyPr/>
          <a:lstStyle/>
          <a:p>
            <a:r>
              <a:rPr lang="ar-SA"/>
              <a:t>THE DIFFERENCE BETWEEN STEMI AND NSTEMI:</a:t>
            </a:r>
          </a:p>
        </p:txBody>
      </p:sp>
      <p:sp>
        <p:nvSpPr>
          <p:cNvPr id="3" name="عنصر نائب للمحتوى 2">
            <a:extLst>
              <a:ext uri="{FF2B5EF4-FFF2-40B4-BE49-F238E27FC236}">
                <a16:creationId xmlns:a16="http://schemas.microsoft.com/office/drawing/2014/main" id="{4D5C342C-9F30-2C70-BE60-4362B5054133}"/>
              </a:ext>
            </a:extLst>
          </p:cNvPr>
          <p:cNvSpPr>
            <a:spLocks noGrp="1"/>
          </p:cNvSpPr>
          <p:nvPr>
            <p:ph idx="1"/>
          </p:nvPr>
        </p:nvSpPr>
        <p:spPr>
          <a:xfrm>
            <a:off x="377342" y="2019299"/>
            <a:ext cx="6001327" cy="4359216"/>
          </a:xfrm>
        </p:spPr>
        <p:txBody>
          <a:bodyPr vert="horz" lIns="91440" tIns="45720" rIns="91440" bIns="45720" rtlCol="0" anchor="t">
            <a:noAutofit/>
          </a:bodyPr>
          <a:lstStyle/>
          <a:p>
            <a:pPr>
              <a:buFont typeface="Wingdings" panose="020B0604020202020204" pitchFamily="34" charset="0"/>
              <a:buChar char="q"/>
            </a:pPr>
            <a:r>
              <a:rPr lang="ar-SA"/>
              <a:t>STEMI : ST </a:t>
            </a:r>
            <a:r>
              <a:rPr lang="ar-SA" err="1"/>
              <a:t>segment</a:t>
            </a:r>
            <a:r>
              <a:rPr lang="ar-SA"/>
              <a:t> </a:t>
            </a:r>
            <a:r>
              <a:rPr lang="ar-SA" err="1"/>
              <a:t>elevation</a:t>
            </a:r>
            <a:r>
              <a:rPr lang="ar-SA"/>
              <a:t> </a:t>
            </a:r>
            <a:r>
              <a:rPr lang="ar-SA" err="1"/>
              <a:t>those</a:t>
            </a:r>
            <a:r>
              <a:rPr lang="ar-SA"/>
              <a:t> </a:t>
            </a:r>
            <a:r>
              <a:rPr lang="ar-SA" err="1"/>
              <a:t>patients</a:t>
            </a:r>
            <a:r>
              <a:rPr lang="ar-SA"/>
              <a:t> </a:t>
            </a:r>
            <a:r>
              <a:rPr lang="ar-SA" err="1"/>
              <a:t>will</a:t>
            </a:r>
            <a:r>
              <a:rPr lang="ar-SA"/>
              <a:t> </a:t>
            </a:r>
            <a:r>
              <a:rPr lang="ar-SA" err="1"/>
              <a:t>suffuer</a:t>
            </a:r>
            <a:r>
              <a:rPr lang="ar-SA"/>
              <a:t> </a:t>
            </a:r>
            <a:r>
              <a:rPr lang="ar-SA" err="1"/>
              <a:t>from</a:t>
            </a:r>
            <a:r>
              <a:rPr lang="ar-SA"/>
              <a:t> </a:t>
            </a:r>
            <a:r>
              <a:rPr lang="ar-SA" err="1"/>
              <a:t>signeficient</a:t>
            </a:r>
            <a:r>
              <a:rPr lang="ar-SA"/>
              <a:t> </a:t>
            </a:r>
            <a:r>
              <a:rPr lang="ar-SA" err="1"/>
              <a:t>damege</a:t>
            </a:r>
            <a:r>
              <a:rPr lang="ar-SA"/>
              <a:t> </a:t>
            </a:r>
            <a:r>
              <a:rPr lang="ar-SA" err="1"/>
              <a:t>and</a:t>
            </a:r>
            <a:r>
              <a:rPr lang="ar-SA"/>
              <a:t> </a:t>
            </a:r>
            <a:r>
              <a:rPr lang="ar-SA" err="1"/>
              <a:t>worse</a:t>
            </a:r>
            <a:r>
              <a:rPr lang="ar-SA"/>
              <a:t> </a:t>
            </a:r>
            <a:r>
              <a:rPr lang="ar-SA" err="1"/>
              <a:t>prognosis</a:t>
            </a:r>
            <a:r>
              <a:rPr lang="ar-SA"/>
              <a:t> </a:t>
            </a:r>
            <a:r>
              <a:rPr lang="ar-SA" err="1"/>
              <a:t>as</a:t>
            </a:r>
            <a:r>
              <a:rPr lang="ar-SA"/>
              <a:t> </a:t>
            </a:r>
            <a:r>
              <a:rPr lang="ar-SA" err="1"/>
              <a:t>the</a:t>
            </a:r>
            <a:r>
              <a:rPr lang="ar-SA"/>
              <a:t> </a:t>
            </a:r>
            <a:r>
              <a:rPr lang="ar-SA" err="1"/>
              <a:t>infarction</a:t>
            </a:r>
            <a:r>
              <a:rPr lang="ar-SA"/>
              <a:t> </a:t>
            </a:r>
            <a:r>
              <a:rPr lang="ar-SA" err="1"/>
              <a:t>will</a:t>
            </a:r>
            <a:r>
              <a:rPr lang="ar-SA"/>
              <a:t> </a:t>
            </a:r>
            <a:r>
              <a:rPr lang="ar-SA" err="1"/>
              <a:t>eather</a:t>
            </a:r>
            <a:r>
              <a:rPr lang="ar-SA"/>
              <a:t> </a:t>
            </a:r>
            <a:r>
              <a:rPr lang="ar-SA" err="1"/>
              <a:t>involve</a:t>
            </a:r>
            <a:r>
              <a:rPr lang="ar-SA"/>
              <a:t> </a:t>
            </a:r>
            <a:r>
              <a:rPr lang="ar-SA" err="1"/>
              <a:t>entire</a:t>
            </a:r>
            <a:r>
              <a:rPr lang="ar-SA"/>
              <a:t> </a:t>
            </a:r>
            <a:r>
              <a:rPr lang="ar-SA" err="1"/>
              <a:t>thicknese</a:t>
            </a:r>
            <a:r>
              <a:rPr lang="ar-SA"/>
              <a:t> </a:t>
            </a:r>
            <a:r>
              <a:rPr lang="ar-SA" err="1"/>
              <a:t>of</a:t>
            </a:r>
            <a:r>
              <a:rPr lang="ar-SA"/>
              <a:t> </a:t>
            </a:r>
            <a:r>
              <a:rPr lang="ar-SA" err="1"/>
              <a:t>the</a:t>
            </a:r>
            <a:r>
              <a:rPr lang="ar-SA"/>
              <a:t> </a:t>
            </a:r>
            <a:r>
              <a:rPr lang="ar-SA" err="1"/>
              <a:t>myocardium</a:t>
            </a:r>
            <a:r>
              <a:rPr lang="ar-SA"/>
              <a:t> (</a:t>
            </a:r>
            <a:r>
              <a:rPr lang="ar-SA" err="1"/>
              <a:t>transmural</a:t>
            </a:r>
            <a:r>
              <a:rPr lang="ar-SA"/>
              <a:t> ) </a:t>
            </a:r>
            <a:r>
              <a:rPr lang="ar-SA" err="1"/>
              <a:t>or</a:t>
            </a:r>
            <a:r>
              <a:rPr lang="ar-SA"/>
              <a:t> </a:t>
            </a:r>
            <a:r>
              <a:rPr lang="ar-SA" err="1"/>
              <a:t>it</a:t>
            </a:r>
            <a:r>
              <a:rPr lang="ar-SA"/>
              <a:t> </a:t>
            </a:r>
            <a:r>
              <a:rPr lang="ar-SA" err="1"/>
              <a:t>will</a:t>
            </a:r>
            <a:r>
              <a:rPr lang="ar-SA"/>
              <a:t> </a:t>
            </a:r>
            <a:r>
              <a:rPr lang="ar-SA" err="1"/>
              <a:t>be</a:t>
            </a:r>
            <a:r>
              <a:rPr lang="ar-SA"/>
              <a:t> </a:t>
            </a:r>
            <a:r>
              <a:rPr lang="ar-SA" err="1"/>
              <a:t>loclised</a:t>
            </a:r>
            <a:r>
              <a:rPr lang="ar-SA"/>
              <a:t> </a:t>
            </a:r>
            <a:r>
              <a:rPr lang="ar-SA" err="1"/>
              <a:t>focuse</a:t>
            </a:r>
            <a:r>
              <a:rPr lang="ar-SA"/>
              <a:t> </a:t>
            </a:r>
            <a:r>
              <a:rPr lang="ar-SA" err="1"/>
              <a:t>of</a:t>
            </a:r>
            <a:r>
              <a:rPr lang="ar-SA"/>
              <a:t> </a:t>
            </a:r>
            <a:r>
              <a:rPr lang="ar-SA" err="1"/>
              <a:t>infarct</a:t>
            </a:r>
            <a:r>
              <a:rPr lang="ar-SA"/>
              <a:t> </a:t>
            </a:r>
            <a:r>
              <a:rPr lang="ar-SA" err="1"/>
              <a:t>in</a:t>
            </a:r>
            <a:r>
              <a:rPr lang="ar-SA"/>
              <a:t> </a:t>
            </a:r>
            <a:r>
              <a:rPr lang="ar-SA" err="1"/>
              <a:t>middle</a:t>
            </a:r>
            <a:r>
              <a:rPr lang="ar-SA"/>
              <a:t> </a:t>
            </a:r>
            <a:r>
              <a:rPr lang="ar-SA" err="1"/>
              <a:t>leyers</a:t>
            </a:r>
            <a:r>
              <a:rPr lang="ar-SA"/>
              <a:t> </a:t>
            </a:r>
            <a:r>
              <a:rPr lang="ar-SA" err="1"/>
              <a:t>of</a:t>
            </a:r>
            <a:r>
              <a:rPr lang="ar-SA"/>
              <a:t> </a:t>
            </a:r>
            <a:r>
              <a:rPr lang="ar-SA" err="1"/>
              <a:t>the</a:t>
            </a:r>
            <a:r>
              <a:rPr lang="ar-SA"/>
              <a:t> </a:t>
            </a:r>
            <a:r>
              <a:rPr lang="ar-SA" err="1"/>
              <a:t>myocardium</a:t>
            </a:r>
            <a:r>
              <a:rPr lang="ar-SA"/>
              <a:t> ( </a:t>
            </a:r>
            <a:r>
              <a:rPr lang="ar-SA" err="1"/>
              <a:t>intramural</a:t>
            </a:r>
            <a:r>
              <a:rPr lang="ar-SA"/>
              <a:t> ). </a:t>
            </a:r>
          </a:p>
          <a:p>
            <a:pPr>
              <a:buFont typeface="Wingdings" panose="020B0604020202020204" pitchFamily="34" charset="0"/>
              <a:buChar char="q"/>
            </a:pPr>
            <a:r>
              <a:rPr lang="ar-SA"/>
              <a:t>NSTEMI : </a:t>
            </a:r>
            <a:r>
              <a:rPr lang="ar-SA" err="1"/>
              <a:t>you</a:t>
            </a:r>
            <a:r>
              <a:rPr lang="ar-SA"/>
              <a:t> </a:t>
            </a:r>
            <a:r>
              <a:rPr lang="ar-SA" err="1"/>
              <a:t>may</a:t>
            </a:r>
            <a:r>
              <a:rPr lang="ar-SA"/>
              <a:t> </a:t>
            </a:r>
            <a:r>
              <a:rPr lang="ar-SA" err="1"/>
              <a:t>notice</a:t>
            </a:r>
            <a:r>
              <a:rPr lang="ar-SA"/>
              <a:t> </a:t>
            </a:r>
            <a:r>
              <a:rPr lang="ar-SA" err="1"/>
              <a:t>some</a:t>
            </a:r>
            <a:r>
              <a:rPr lang="ar-SA"/>
              <a:t> ST </a:t>
            </a:r>
            <a:r>
              <a:rPr lang="ar-SA" err="1"/>
              <a:t>segmsnt</a:t>
            </a:r>
            <a:r>
              <a:rPr lang="ar-SA"/>
              <a:t> </a:t>
            </a:r>
            <a:r>
              <a:rPr lang="ar-SA" err="1"/>
              <a:t>deprision</a:t>
            </a:r>
            <a:r>
              <a:rPr lang="ar-SA"/>
              <a:t> </a:t>
            </a:r>
            <a:r>
              <a:rPr lang="ar-SA" err="1"/>
              <a:t>but</a:t>
            </a:r>
            <a:r>
              <a:rPr lang="ar-SA"/>
              <a:t> </a:t>
            </a:r>
            <a:r>
              <a:rPr lang="ar-SA" err="1"/>
              <a:t>it</a:t>
            </a:r>
            <a:r>
              <a:rPr lang="ar-SA"/>
              <a:t> </a:t>
            </a:r>
            <a:r>
              <a:rPr lang="ar-SA" err="1"/>
              <a:t>may</a:t>
            </a:r>
            <a:r>
              <a:rPr lang="ar-SA"/>
              <a:t> </a:t>
            </a:r>
            <a:r>
              <a:rPr lang="ar-SA" err="1"/>
              <a:t>be</a:t>
            </a:r>
            <a:r>
              <a:rPr lang="ar-SA"/>
              <a:t> </a:t>
            </a:r>
            <a:r>
              <a:rPr lang="ar-SA" err="1"/>
              <a:t>due</a:t>
            </a:r>
            <a:r>
              <a:rPr lang="ar-SA"/>
              <a:t> </a:t>
            </a:r>
            <a:r>
              <a:rPr lang="ar-SA" err="1"/>
              <a:t>to</a:t>
            </a:r>
            <a:r>
              <a:rPr lang="ar-SA"/>
              <a:t> </a:t>
            </a:r>
            <a:r>
              <a:rPr lang="ar-SA" err="1"/>
              <a:t>reversable</a:t>
            </a:r>
            <a:r>
              <a:rPr lang="ar-SA"/>
              <a:t> </a:t>
            </a:r>
            <a:r>
              <a:rPr lang="ar-SA" err="1"/>
              <a:t>myocardiel</a:t>
            </a:r>
            <a:r>
              <a:rPr lang="ar-SA"/>
              <a:t> </a:t>
            </a:r>
            <a:r>
              <a:rPr lang="ar-SA" err="1"/>
              <a:t>ischemia</a:t>
            </a:r>
            <a:r>
              <a:rPr lang="ar-SA"/>
              <a:t> </a:t>
            </a:r>
            <a:r>
              <a:rPr lang="ar-SA" err="1"/>
              <a:t>or</a:t>
            </a:r>
            <a:r>
              <a:rPr lang="ar-SA"/>
              <a:t> </a:t>
            </a:r>
            <a:r>
              <a:rPr lang="ar-SA" err="1"/>
              <a:t>it</a:t>
            </a:r>
            <a:r>
              <a:rPr lang="ar-SA"/>
              <a:t> </a:t>
            </a:r>
            <a:r>
              <a:rPr lang="ar-SA" err="1"/>
              <a:t>may</a:t>
            </a:r>
            <a:r>
              <a:rPr lang="ar-SA"/>
              <a:t> </a:t>
            </a:r>
            <a:r>
              <a:rPr lang="ar-SA" err="1"/>
              <a:t>be</a:t>
            </a:r>
            <a:r>
              <a:rPr lang="ar-SA"/>
              <a:t> </a:t>
            </a:r>
            <a:r>
              <a:rPr lang="ar-SA" err="1"/>
              <a:t>due</a:t>
            </a:r>
            <a:r>
              <a:rPr lang="ar-SA"/>
              <a:t> </a:t>
            </a:r>
            <a:r>
              <a:rPr lang="ar-SA" err="1"/>
              <a:t>to</a:t>
            </a:r>
            <a:r>
              <a:rPr lang="ar-SA"/>
              <a:t> </a:t>
            </a:r>
            <a:r>
              <a:rPr lang="ar-SA" err="1"/>
              <a:t>subepicardiel</a:t>
            </a:r>
            <a:r>
              <a:rPr lang="ar-SA"/>
              <a:t> </a:t>
            </a:r>
            <a:r>
              <a:rPr lang="ar-SA" err="1"/>
              <a:t>infarct</a:t>
            </a:r>
            <a:r>
              <a:rPr lang="ar-SA"/>
              <a:t> </a:t>
            </a:r>
            <a:r>
              <a:rPr lang="ar-SA" err="1"/>
              <a:t>or</a:t>
            </a:r>
            <a:r>
              <a:rPr lang="ar-SA"/>
              <a:t> </a:t>
            </a:r>
            <a:r>
              <a:rPr lang="ar-SA" err="1"/>
              <a:t>subendocardial</a:t>
            </a:r>
            <a:r>
              <a:rPr lang="ar-SA"/>
              <a:t> </a:t>
            </a:r>
            <a:r>
              <a:rPr lang="ar-SA" err="1"/>
              <a:t>infracts</a:t>
            </a:r>
            <a:r>
              <a:rPr lang="ar-SA"/>
              <a:t>.</a:t>
            </a:r>
          </a:p>
          <a:p>
            <a:pPr>
              <a:buFont typeface="Wingdings" panose="020B0604020202020204" pitchFamily="34" charset="0"/>
              <a:buChar char="q"/>
            </a:pPr>
            <a:endParaRPr lang="ar-SA" sz="1800"/>
          </a:p>
        </p:txBody>
      </p:sp>
      <p:pic>
        <p:nvPicPr>
          <p:cNvPr id="4" name="صورة 3" descr="صورة تحتوي على نص, لقطة شاشة, قلب, زهري&#10;&#10;تم إنشاء الوصف تلقائياً">
            <a:extLst>
              <a:ext uri="{FF2B5EF4-FFF2-40B4-BE49-F238E27FC236}">
                <a16:creationId xmlns:a16="http://schemas.microsoft.com/office/drawing/2014/main" id="{1C212C40-281F-47F9-A096-F04C7A0DB278}"/>
              </a:ext>
            </a:extLst>
          </p:cNvPr>
          <p:cNvPicPr>
            <a:picLocks noChangeAspect="1"/>
          </p:cNvPicPr>
          <p:nvPr/>
        </p:nvPicPr>
        <p:blipFill>
          <a:blip r:embed="rId2"/>
          <a:stretch>
            <a:fillRect/>
          </a:stretch>
        </p:blipFill>
        <p:spPr>
          <a:xfrm>
            <a:off x="6478440" y="1368516"/>
            <a:ext cx="5589915" cy="4667308"/>
          </a:xfrm>
          <a:prstGeom prst="rect">
            <a:avLst/>
          </a:prstGeom>
        </p:spPr>
      </p:pic>
    </p:spTree>
    <p:extLst>
      <p:ext uri="{BB962C8B-B14F-4D97-AF65-F5344CB8AC3E}">
        <p14:creationId xmlns:p14="http://schemas.microsoft.com/office/powerpoint/2010/main" val="208275354"/>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218A4A7-CB79-1D29-E55F-08EC386C314A}"/>
              </a:ext>
            </a:extLst>
          </p:cNvPr>
          <p:cNvSpPr>
            <a:spLocks noGrp="1"/>
          </p:cNvSpPr>
          <p:nvPr>
            <p:ph type="title"/>
          </p:nvPr>
        </p:nvSpPr>
        <p:spPr>
          <a:xfrm>
            <a:off x="190435" y="106332"/>
            <a:ext cx="9624421" cy="935243"/>
          </a:xfrm>
        </p:spPr>
        <p:txBody>
          <a:bodyPr/>
          <a:lstStyle/>
          <a:p>
            <a:r>
              <a:rPr lang="ar-SA">
                <a:solidFill>
                  <a:srgbClr val="FF0000"/>
                </a:solidFill>
              </a:rPr>
              <a:t>STEMI ECG :</a:t>
            </a:r>
            <a:endParaRPr lang="ar-SA"/>
          </a:p>
        </p:txBody>
      </p:sp>
      <p:sp>
        <p:nvSpPr>
          <p:cNvPr id="3" name="عنصر نائب للمحتوى 2">
            <a:extLst>
              <a:ext uri="{FF2B5EF4-FFF2-40B4-BE49-F238E27FC236}">
                <a16:creationId xmlns:a16="http://schemas.microsoft.com/office/drawing/2014/main" id="{9115B0A5-4C29-65F2-99DE-CD0AD3F64EA7}"/>
              </a:ext>
            </a:extLst>
          </p:cNvPr>
          <p:cNvSpPr>
            <a:spLocks noGrp="1"/>
          </p:cNvSpPr>
          <p:nvPr>
            <p:ph idx="1"/>
          </p:nvPr>
        </p:nvSpPr>
        <p:spPr>
          <a:xfrm>
            <a:off x="420474" y="1286054"/>
            <a:ext cx="3068346" cy="4819292"/>
          </a:xfrm>
        </p:spPr>
        <p:txBody>
          <a:bodyPr vert="horz" lIns="91440" tIns="45720" rIns="91440" bIns="45720" rtlCol="0" anchor="t">
            <a:normAutofit/>
          </a:bodyPr>
          <a:lstStyle/>
          <a:p>
            <a:pPr marL="0" indent="0">
              <a:buNone/>
            </a:pPr>
            <a:r>
              <a:rPr lang="ar-SA"/>
              <a:t>NOTE:</a:t>
            </a:r>
          </a:p>
          <a:p>
            <a:pPr marL="0" indent="0">
              <a:buNone/>
            </a:pPr>
            <a:r>
              <a:rPr lang="ar-SA"/>
              <a:t>ST </a:t>
            </a:r>
            <a:r>
              <a:rPr lang="ar-SA" err="1"/>
              <a:t>segment</a:t>
            </a:r>
            <a:r>
              <a:rPr lang="ar-SA"/>
              <a:t> </a:t>
            </a:r>
            <a:r>
              <a:rPr lang="ar-SA" err="1"/>
              <a:t>elevation</a:t>
            </a:r>
            <a:r>
              <a:rPr lang="ar-SA"/>
              <a:t> </a:t>
            </a:r>
            <a:r>
              <a:rPr lang="ar-SA" err="1"/>
              <a:t>in</a:t>
            </a:r>
            <a:r>
              <a:rPr lang="ar-SA"/>
              <a:t> </a:t>
            </a:r>
            <a:r>
              <a:rPr lang="ar-SA" err="1"/>
              <a:t>anteroseptal</a:t>
            </a:r>
            <a:r>
              <a:rPr lang="ar-SA"/>
              <a:t> </a:t>
            </a:r>
            <a:r>
              <a:rPr lang="ar-SA" err="1"/>
              <a:t>and</a:t>
            </a:r>
            <a:r>
              <a:rPr lang="ar-SA"/>
              <a:t> </a:t>
            </a:r>
            <a:r>
              <a:rPr lang="ar-SA" err="1"/>
              <a:t>lateral</a:t>
            </a:r>
            <a:r>
              <a:rPr lang="ar-SA"/>
              <a:t> </a:t>
            </a:r>
            <a:r>
              <a:rPr lang="ar-SA" err="1"/>
              <a:t>leads</a:t>
            </a:r>
            <a:r>
              <a:rPr lang="ar-SA"/>
              <a:t> (1 ,</a:t>
            </a:r>
            <a:r>
              <a:rPr lang="ar-SA" err="1"/>
              <a:t>aVL</a:t>
            </a:r>
            <a:r>
              <a:rPr lang="ar-SA"/>
              <a:t> ,V1-V3)</a:t>
            </a:r>
          </a:p>
          <a:p>
            <a:pPr marL="0" indent="0">
              <a:buNone/>
            </a:pPr>
            <a:r>
              <a:rPr lang="ar-SA" err="1"/>
              <a:t>Reciprocal</a:t>
            </a:r>
            <a:r>
              <a:rPr lang="ar-SA"/>
              <a:t> ST </a:t>
            </a:r>
            <a:r>
              <a:rPr lang="ar-SA" err="1"/>
              <a:t>depression</a:t>
            </a:r>
            <a:r>
              <a:rPr lang="ar-SA"/>
              <a:t> </a:t>
            </a:r>
            <a:r>
              <a:rPr lang="ar-SA" err="1"/>
              <a:t>in</a:t>
            </a:r>
            <a:r>
              <a:rPr lang="ar-SA"/>
              <a:t> </a:t>
            </a:r>
            <a:r>
              <a:rPr lang="ar-SA" err="1"/>
              <a:t>inferior</a:t>
            </a:r>
            <a:r>
              <a:rPr lang="ar-SA"/>
              <a:t> </a:t>
            </a:r>
            <a:r>
              <a:rPr lang="ar-SA" err="1"/>
              <a:t>leads</a:t>
            </a:r>
            <a:r>
              <a:rPr lang="ar-SA"/>
              <a:t>  (2,3and </a:t>
            </a:r>
            <a:r>
              <a:rPr lang="ar-SA" err="1"/>
              <a:t>aVF</a:t>
            </a:r>
            <a:r>
              <a:rPr lang="ar-SA"/>
              <a:t> )</a:t>
            </a:r>
          </a:p>
          <a:p>
            <a:pPr marL="0" indent="0">
              <a:buNone/>
            </a:pPr>
            <a:endParaRPr lang="ar-SA"/>
          </a:p>
        </p:txBody>
      </p:sp>
      <p:pic>
        <p:nvPicPr>
          <p:cNvPr id="4" name="صورة 3" descr="صورة تحتوي على نص, خط يد&#10;&#10;تم إنشاء الوصف تلقائياً">
            <a:extLst>
              <a:ext uri="{FF2B5EF4-FFF2-40B4-BE49-F238E27FC236}">
                <a16:creationId xmlns:a16="http://schemas.microsoft.com/office/drawing/2014/main" id="{111534E0-E0B0-A691-8B83-C005C92DD684}"/>
              </a:ext>
            </a:extLst>
          </p:cNvPr>
          <p:cNvPicPr>
            <a:picLocks noChangeAspect="1"/>
          </p:cNvPicPr>
          <p:nvPr/>
        </p:nvPicPr>
        <p:blipFill>
          <a:blip r:embed="rId2"/>
          <a:stretch>
            <a:fillRect/>
          </a:stretch>
        </p:blipFill>
        <p:spPr>
          <a:xfrm>
            <a:off x="3789872" y="887973"/>
            <a:ext cx="8220973" cy="4233791"/>
          </a:xfrm>
          <a:prstGeom prst="rect">
            <a:avLst/>
          </a:prstGeom>
        </p:spPr>
      </p:pic>
    </p:spTree>
    <p:extLst>
      <p:ext uri="{BB962C8B-B14F-4D97-AF65-F5344CB8AC3E}">
        <p14:creationId xmlns:p14="http://schemas.microsoft.com/office/powerpoint/2010/main" val="3761670485"/>
      </p:ext>
    </p:extLst>
  </p:cSld>
  <p:clrMapOvr>
    <a:masterClrMapping/>
  </p:clrMapOvr>
  <mc:AlternateContent xmlns:mc="http://schemas.openxmlformats.org/markup-compatibility/2006">
    <mc:Choice xmlns:p14="http://schemas.microsoft.com/office/powerpoint/2010/main" Requires="p14">
      <p:transition p14:dur="0">
        <p:blinds dir="vert"/>
      </p:transition>
    </mc:Choice>
    <mc:Fallback>
      <p:transition>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ربع نص 10">
            <a:extLst>
              <a:ext uri="{FF2B5EF4-FFF2-40B4-BE49-F238E27FC236}">
                <a16:creationId xmlns:a16="http://schemas.microsoft.com/office/drawing/2014/main" id="{A919EB15-42C3-1696-53B0-E16D7D43D50E}"/>
              </a:ext>
            </a:extLst>
          </p:cNvPr>
          <p:cNvSpPr txBox="1"/>
          <p:nvPr/>
        </p:nvSpPr>
        <p:spPr>
          <a:xfrm>
            <a:off x="308800" y="801694"/>
            <a:ext cx="2743200" cy="584775"/>
          </a:xfrm>
          <a:prstGeom prst="rect">
            <a:avLst/>
          </a:prstGeom>
          <a:noFill/>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algn="l"/>
            <a:r>
              <a:rPr lang="ar-SA" sz="3200" b="1">
                <a:solidFill>
                  <a:srgbClr val="C00000"/>
                </a:solidFill>
              </a:rPr>
              <a:t>NSTEMI</a:t>
            </a:r>
          </a:p>
        </p:txBody>
      </p:sp>
      <p:sp>
        <p:nvSpPr>
          <p:cNvPr id="3" name="عنصر نائب للمحتوى 2">
            <a:extLst>
              <a:ext uri="{FF2B5EF4-FFF2-40B4-BE49-F238E27FC236}">
                <a16:creationId xmlns:a16="http://schemas.microsoft.com/office/drawing/2014/main" id="{C0DB41A0-556F-81A3-8E01-D0090304EBEE}"/>
              </a:ext>
            </a:extLst>
          </p:cNvPr>
          <p:cNvSpPr>
            <a:spLocks noGrp="1"/>
          </p:cNvSpPr>
          <p:nvPr>
            <p:ph idx="1"/>
          </p:nvPr>
        </p:nvSpPr>
        <p:spPr>
          <a:xfrm>
            <a:off x="305454" y="1587978"/>
            <a:ext cx="3427780" cy="4114801"/>
          </a:xfrm>
        </p:spPr>
        <p:txBody>
          <a:bodyPr vert="horz" lIns="91440" tIns="45720" rIns="91440" bIns="45720" rtlCol="0" anchor="t">
            <a:normAutofit/>
          </a:bodyPr>
          <a:lstStyle/>
          <a:p>
            <a:pPr marL="0" indent="0">
              <a:buNone/>
            </a:pPr>
            <a:r>
              <a:rPr lang="ar-SA" err="1"/>
              <a:t>small</a:t>
            </a:r>
            <a:r>
              <a:rPr lang="ar-SA"/>
              <a:t> Q </a:t>
            </a:r>
            <a:r>
              <a:rPr lang="ar-SA" err="1"/>
              <a:t>waves</a:t>
            </a:r>
            <a:r>
              <a:rPr lang="ar-SA"/>
              <a:t> </a:t>
            </a:r>
            <a:r>
              <a:rPr lang="ar-SA" err="1"/>
              <a:t>in</a:t>
            </a:r>
            <a:r>
              <a:rPr lang="ar-SA"/>
              <a:t> </a:t>
            </a:r>
            <a:r>
              <a:rPr lang="ar-SA" err="1"/>
              <a:t>leads</a:t>
            </a:r>
            <a:r>
              <a:rPr lang="ar-SA"/>
              <a:t> III </a:t>
            </a:r>
            <a:r>
              <a:rPr lang="ar-SA" err="1"/>
              <a:t>and</a:t>
            </a:r>
            <a:r>
              <a:rPr lang="ar-SA"/>
              <a:t> </a:t>
            </a:r>
            <a:r>
              <a:rPr lang="ar-SA" err="1"/>
              <a:t>aVF</a:t>
            </a:r>
            <a:r>
              <a:rPr lang="ar-SA"/>
              <a:t>, </a:t>
            </a:r>
            <a:r>
              <a:rPr lang="ar-SA" err="1"/>
              <a:t>with</a:t>
            </a:r>
            <a:r>
              <a:rPr lang="ar-SA"/>
              <a:t> T-</a:t>
            </a:r>
            <a:r>
              <a:rPr lang="ar-SA" err="1"/>
              <a:t>wave</a:t>
            </a:r>
            <a:r>
              <a:rPr lang="ar-SA"/>
              <a:t> </a:t>
            </a:r>
            <a:r>
              <a:rPr lang="ar-SA" err="1"/>
              <a:t>inversions</a:t>
            </a:r>
            <a:r>
              <a:rPr lang="ar-SA"/>
              <a:t> </a:t>
            </a:r>
            <a:r>
              <a:rPr lang="ar-SA" err="1"/>
              <a:t>in</a:t>
            </a:r>
            <a:r>
              <a:rPr lang="ar-SA"/>
              <a:t> </a:t>
            </a:r>
            <a:r>
              <a:rPr lang="ar-SA" err="1"/>
              <a:t>leads</a:t>
            </a:r>
            <a:r>
              <a:rPr lang="ar-SA"/>
              <a:t> II, III, </a:t>
            </a:r>
            <a:r>
              <a:rPr lang="ar-SA" err="1"/>
              <a:t>and</a:t>
            </a:r>
            <a:r>
              <a:rPr lang="ar-SA"/>
              <a:t> </a:t>
            </a:r>
            <a:r>
              <a:rPr lang="ar-SA" err="1"/>
              <a:t>aVF</a:t>
            </a:r>
            <a:r>
              <a:rPr lang="ar-SA"/>
              <a:t> </a:t>
            </a:r>
            <a:r>
              <a:rPr lang="ar-SA" err="1"/>
              <a:t>and</a:t>
            </a:r>
            <a:r>
              <a:rPr lang="ar-SA"/>
              <a:t> ST </a:t>
            </a:r>
            <a:r>
              <a:rPr lang="ar-SA" err="1"/>
              <a:t>depressions</a:t>
            </a:r>
            <a:r>
              <a:rPr lang="ar-SA"/>
              <a:t> </a:t>
            </a:r>
            <a:r>
              <a:rPr lang="ar-SA" err="1"/>
              <a:t>in</a:t>
            </a:r>
            <a:r>
              <a:rPr lang="ar-SA"/>
              <a:t> V5 </a:t>
            </a:r>
            <a:r>
              <a:rPr lang="ar-SA" err="1"/>
              <a:t>and</a:t>
            </a:r>
            <a:r>
              <a:rPr lang="ar-SA"/>
              <a:t> V6</a:t>
            </a:r>
          </a:p>
        </p:txBody>
      </p:sp>
      <p:pic>
        <p:nvPicPr>
          <p:cNvPr id="2" name="صورة 1" descr="صورة تحتوي على نص, خط, رقم, تخطيط&#10;&#10;تم إنشاء الوصف تلقائياً">
            <a:extLst>
              <a:ext uri="{FF2B5EF4-FFF2-40B4-BE49-F238E27FC236}">
                <a16:creationId xmlns:a16="http://schemas.microsoft.com/office/drawing/2014/main" id="{F695FCA7-D058-1010-E168-524600152FAF}"/>
              </a:ext>
            </a:extLst>
          </p:cNvPr>
          <p:cNvPicPr>
            <a:picLocks noChangeAspect="1"/>
          </p:cNvPicPr>
          <p:nvPr/>
        </p:nvPicPr>
        <p:blipFill>
          <a:blip r:embed="rId2"/>
          <a:stretch>
            <a:fillRect/>
          </a:stretch>
        </p:blipFill>
        <p:spPr>
          <a:xfrm>
            <a:off x="4091797" y="808464"/>
            <a:ext cx="7559613" cy="3558922"/>
          </a:xfrm>
          <a:prstGeom prst="rect">
            <a:avLst/>
          </a:prstGeom>
        </p:spPr>
      </p:pic>
    </p:spTree>
    <p:extLst>
      <p:ext uri="{BB962C8B-B14F-4D97-AF65-F5344CB8AC3E}">
        <p14:creationId xmlns:p14="http://schemas.microsoft.com/office/powerpoint/2010/main" val="2820339885"/>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D2467CE-7299-36CF-475C-837FB0E02BF0}"/>
              </a:ext>
            </a:extLst>
          </p:cNvPr>
          <p:cNvSpPr>
            <a:spLocks noGrp="1"/>
          </p:cNvSpPr>
          <p:nvPr>
            <p:ph type="title"/>
          </p:nvPr>
        </p:nvSpPr>
        <p:spPr/>
        <p:txBody>
          <a:bodyPr/>
          <a:lstStyle/>
          <a:p>
            <a:r>
              <a:rPr lang="ar-SA" err="1"/>
              <a:t>The</a:t>
            </a:r>
            <a:r>
              <a:rPr lang="ar-SA"/>
              <a:t> </a:t>
            </a:r>
            <a:r>
              <a:rPr lang="ar-SA" err="1"/>
              <a:t>differance</a:t>
            </a:r>
            <a:r>
              <a:rPr lang="ar-SA"/>
              <a:t> </a:t>
            </a:r>
            <a:r>
              <a:rPr lang="ar-SA" err="1"/>
              <a:t>between</a:t>
            </a:r>
            <a:r>
              <a:rPr lang="ar-SA"/>
              <a:t> </a:t>
            </a:r>
            <a:r>
              <a:rPr lang="ar-SA" err="1"/>
              <a:t>nstemi</a:t>
            </a:r>
            <a:r>
              <a:rPr lang="ar-SA"/>
              <a:t> </a:t>
            </a:r>
            <a:r>
              <a:rPr lang="ar-SA" err="1"/>
              <a:t>and</a:t>
            </a:r>
            <a:r>
              <a:rPr lang="ar-SA"/>
              <a:t> </a:t>
            </a:r>
            <a:r>
              <a:rPr lang="ar-SA" err="1"/>
              <a:t>reversable</a:t>
            </a:r>
            <a:r>
              <a:rPr lang="ar-SA"/>
              <a:t> </a:t>
            </a:r>
            <a:r>
              <a:rPr lang="ar-SA" err="1"/>
              <a:t>ischemia</a:t>
            </a:r>
            <a:r>
              <a:rPr lang="ar-SA"/>
              <a:t> </a:t>
            </a:r>
            <a:r>
              <a:rPr lang="ar-SA" err="1"/>
              <a:t>on</a:t>
            </a:r>
            <a:r>
              <a:rPr lang="ar-SA"/>
              <a:t> </a:t>
            </a:r>
            <a:r>
              <a:rPr lang="ar-SA" err="1"/>
              <a:t>ecg</a:t>
            </a:r>
            <a:r>
              <a:rPr lang="ar-SA"/>
              <a:t> </a:t>
            </a:r>
          </a:p>
        </p:txBody>
      </p:sp>
      <p:pic>
        <p:nvPicPr>
          <p:cNvPr id="4" name="عنصر نائب للمحتوى 3" descr="صورة تحتوي على نص, رسم بياني, خط, لقطة شاشة&#10;&#10;تم إنشاء الوصف تلقائياً">
            <a:extLst>
              <a:ext uri="{FF2B5EF4-FFF2-40B4-BE49-F238E27FC236}">
                <a16:creationId xmlns:a16="http://schemas.microsoft.com/office/drawing/2014/main" id="{7DB8F4B8-0AA0-FF9D-1EA0-7129223CB316}"/>
              </a:ext>
            </a:extLst>
          </p:cNvPr>
          <p:cNvPicPr>
            <a:picLocks noGrp="1" noChangeAspect="1"/>
          </p:cNvPicPr>
          <p:nvPr>
            <p:ph idx="1"/>
          </p:nvPr>
        </p:nvPicPr>
        <p:blipFill>
          <a:blip r:embed="rId2"/>
          <a:stretch>
            <a:fillRect/>
          </a:stretch>
        </p:blipFill>
        <p:spPr>
          <a:xfrm>
            <a:off x="3917155" y="2147887"/>
            <a:ext cx="7620000" cy="3857625"/>
          </a:xfrm>
        </p:spPr>
      </p:pic>
    </p:spTree>
    <p:extLst>
      <p:ext uri="{BB962C8B-B14F-4D97-AF65-F5344CB8AC3E}">
        <p14:creationId xmlns:p14="http://schemas.microsoft.com/office/powerpoint/2010/main" val="59614037"/>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939D8F6-935C-C09E-298E-153A6175669E}"/>
              </a:ext>
            </a:extLst>
          </p:cNvPr>
          <p:cNvSpPr>
            <a:spLocks noGrp="1"/>
          </p:cNvSpPr>
          <p:nvPr>
            <p:ph type="title"/>
          </p:nvPr>
        </p:nvSpPr>
        <p:spPr>
          <a:xfrm>
            <a:off x="219189" y="-138083"/>
            <a:ext cx="9293742" cy="892111"/>
          </a:xfrm>
        </p:spPr>
        <p:txBody>
          <a:bodyPr/>
          <a:lstStyle/>
          <a:p>
            <a:r>
              <a:rPr lang="ar-SA"/>
              <a:t>ECG :</a:t>
            </a:r>
          </a:p>
        </p:txBody>
      </p:sp>
      <p:sp>
        <p:nvSpPr>
          <p:cNvPr id="3" name="عنصر نائب للمحتوى 2">
            <a:extLst>
              <a:ext uri="{FF2B5EF4-FFF2-40B4-BE49-F238E27FC236}">
                <a16:creationId xmlns:a16="http://schemas.microsoft.com/office/drawing/2014/main" id="{2BBAF79C-388C-DA70-C280-D7D22668F3CC}"/>
              </a:ext>
            </a:extLst>
          </p:cNvPr>
          <p:cNvSpPr>
            <a:spLocks noGrp="1"/>
          </p:cNvSpPr>
          <p:nvPr>
            <p:ph idx="1"/>
          </p:nvPr>
        </p:nvSpPr>
        <p:spPr>
          <a:xfrm>
            <a:off x="219190" y="754091"/>
            <a:ext cx="6188233" cy="5638801"/>
          </a:xfrm>
        </p:spPr>
        <p:txBody>
          <a:bodyPr vert="horz" lIns="91440" tIns="45720" rIns="91440" bIns="45720" rtlCol="0" anchor="t">
            <a:normAutofit fontScale="92500" lnSpcReduction="10000"/>
          </a:bodyPr>
          <a:lstStyle/>
          <a:p>
            <a:r>
              <a:rPr lang="ar-SA" b="1" err="1">
                <a:ea typeface="+mj-lt"/>
                <a:cs typeface="+mj-lt"/>
              </a:rPr>
              <a:t>Peaked</a:t>
            </a:r>
            <a:r>
              <a:rPr lang="ar-SA" b="1">
                <a:ea typeface="+mj-lt"/>
                <a:cs typeface="+mj-lt"/>
              </a:rPr>
              <a:t> T </a:t>
            </a:r>
            <a:r>
              <a:rPr lang="ar-SA" b="1" err="1">
                <a:ea typeface="+mj-lt"/>
                <a:cs typeface="+mj-lt"/>
              </a:rPr>
              <a:t>waves</a:t>
            </a:r>
            <a:r>
              <a:rPr lang="ar-SA" b="1">
                <a:ea typeface="+mj-lt"/>
                <a:cs typeface="+mj-lt"/>
              </a:rPr>
              <a:t> ( </a:t>
            </a:r>
            <a:r>
              <a:rPr lang="ar-SA" b="1" err="1">
                <a:ea typeface="+mj-lt"/>
                <a:cs typeface="+mj-lt"/>
              </a:rPr>
              <a:t>hyper</a:t>
            </a:r>
            <a:r>
              <a:rPr lang="ar-SA" b="1">
                <a:ea typeface="+mj-lt"/>
                <a:cs typeface="+mj-lt"/>
              </a:rPr>
              <a:t> </a:t>
            </a:r>
            <a:r>
              <a:rPr lang="ar-SA" b="1" err="1">
                <a:ea typeface="+mj-lt"/>
                <a:cs typeface="+mj-lt"/>
              </a:rPr>
              <a:t>acute</a:t>
            </a:r>
            <a:r>
              <a:rPr lang="ar-SA" b="1">
                <a:ea typeface="+mj-lt"/>
                <a:cs typeface="+mj-lt"/>
              </a:rPr>
              <a:t> T </a:t>
            </a:r>
            <a:r>
              <a:rPr lang="ar-SA" b="1" err="1">
                <a:ea typeface="+mj-lt"/>
                <a:cs typeface="+mj-lt"/>
              </a:rPr>
              <a:t>wave</a:t>
            </a:r>
            <a:r>
              <a:rPr lang="ar-SA" b="1">
                <a:ea typeface="+mj-lt"/>
                <a:cs typeface="+mj-lt"/>
              </a:rPr>
              <a:t> ): </a:t>
            </a:r>
            <a:r>
              <a:rPr lang="ar-SA" b="1" err="1">
                <a:ea typeface="+mj-lt"/>
                <a:cs typeface="+mj-lt"/>
              </a:rPr>
              <a:t>Occur</a:t>
            </a:r>
            <a:r>
              <a:rPr lang="ar-SA" b="1">
                <a:ea typeface="+mj-lt"/>
                <a:cs typeface="+mj-lt"/>
              </a:rPr>
              <a:t> </a:t>
            </a:r>
            <a:r>
              <a:rPr lang="ar-SA" b="1" err="1">
                <a:ea typeface="+mj-lt"/>
                <a:cs typeface="+mj-lt"/>
              </a:rPr>
              <a:t>very</a:t>
            </a:r>
            <a:r>
              <a:rPr lang="ar-SA" b="1">
                <a:ea typeface="+mj-lt"/>
                <a:cs typeface="+mj-lt"/>
              </a:rPr>
              <a:t> </a:t>
            </a:r>
            <a:r>
              <a:rPr lang="ar-SA" b="1" err="1">
                <a:ea typeface="+mj-lt"/>
                <a:cs typeface="+mj-lt"/>
              </a:rPr>
              <a:t>early</a:t>
            </a:r>
            <a:r>
              <a:rPr lang="ar-SA" b="1">
                <a:ea typeface="+mj-lt"/>
                <a:cs typeface="+mj-lt"/>
              </a:rPr>
              <a:t> </a:t>
            </a:r>
            <a:r>
              <a:rPr lang="ar-SA" b="1" err="1">
                <a:ea typeface="+mj-lt"/>
                <a:cs typeface="+mj-lt"/>
              </a:rPr>
              <a:t>after</a:t>
            </a:r>
            <a:r>
              <a:rPr lang="ar-SA" b="1">
                <a:ea typeface="+mj-lt"/>
                <a:cs typeface="+mj-lt"/>
              </a:rPr>
              <a:t> </a:t>
            </a:r>
            <a:r>
              <a:rPr lang="ar-SA" b="1" err="1">
                <a:ea typeface="+mj-lt"/>
                <a:cs typeface="+mj-lt"/>
              </a:rPr>
              <a:t>the</a:t>
            </a:r>
            <a:r>
              <a:rPr lang="ar-SA" b="1">
                <a:ea typeface="+mj-lt"/>
                <a:cs typeface="+mj-lt"/>
              </a:rPr>
              <a:t> </a:t>
            </a:r>
            <a:r>
              <a:rPr lang="ar-SA" b="1" err="1">
                <a:ea typeface="+mj-lt"/>
                <a:cs typeface="+mj-lt"/>
              </a:rPr>
              <a:t>oncet</a:t>
            </a:r>
            <a:r>
              <a:rPr lang="ar-SA" b="1">
                <a:ea typeface="+mj-lt"/>
                <a:cs typeface="+mj-lt"/>
              </a:rPr>
              <a:t> </a:t>
            </a:r>
            <a:r>
              <a:rPr lang="ar-SA" b="1" err="1">
                <a:ea typeface="+mj-lt"/>
                <a:cs typeface="+mj-lt"/>
              </a:rPr>
              <a:t>of</a:t>
            </a:r>
            <a:r>
              <a:rPr lang="ar-SA" b="1">
                <a:ea typeface="+mj-lt"/>
                <a:cs typeface="+mj-lt"/>
              </a:rPr>
              <a:t> MI </a:t>
            </a:r>
            <a:r>
              <a:rPr lang="ar-SA" b="1" err="1">
                <a:ea typeface="+mj-lt"/>
                <a:cs typeface="+mj-lt"/>
              </a:rPr>
              <a:t>and</a:t>
            </a:r>
            <a:r>
              <a:rPr lang="ar-SA" b="1">
                <a:ea typeface="+mj-lt"/>
                <a:cs typeface="+mj-lt"/>
              </a:rPr>
              <a:t> </a:t>
            </a:r>
            <a:r>
              <a:rPr lang="ar-SA" b="1" err="1">
                <a:ea typeface="+mj-lt"/>
                <a:cs typeface="+mj-lt"/>
              </a:rPr>
              <a:t>may</a:t>
            </a:r>
            <a:r>
              <a:rPr lang="ar-SA" b="1">
                <a:ea typeface="+mj-lt"/>
                <a:cs typeface="+mj-lt"/>
              </a:rPr>
              <a:t> </a:t>
            </a:r>
            <a:r>
              <a:rPr lang="ar-SA" b="1" err="1">
                <a:ea typeface="+mj-lt"/>
                <a:cs typeface="+mj-lt"/>
              </a:rPr>
              <a:t>be</a:t>
            </a:r>
            <a:r>
              <a:rPr lang="ar-SA" b="1">
                <a:ea typeface="+mj-lt"/>
                <a:cs typeface="+mj-lt"/>
              </a:rPr>
              <a:t> </a:t>
            </a:r>
            <a:r>
              <a:rPr lang="ar-SA" b="1" err="1">
                <a:ea typeface="+mj-lt"/>
                <a:cs typeface="+mj-lt"/>
              </a:rPr>
              <a:t>missed</a:t>
            </a:r>
            <a:r>
              <a:rPr lang="ar-SA" b="1">
                <a:ea typeface="+mj-lt"/>
                <a:cs typeface="+mj-lt"/>
              </a:rPr>
              <a:t>.</a:t>
            </a:r>
          </a:p>
          <a:p>
            <a:r>
              <a:rPr lang="ar-SA" b="1">
                <a:ea typeface="+mj-lt"/>
                <a:cs typeface="+mj-lt"/>
              </a:rPr>
              <a:t> ST-</a:t>
            </a:r>
            <a:r>
              <a:rPr lang="ar-SA" b="1" err="1">
                <a:ea typeface="+mj-lt"/>
                <a:cs typeface="+mj-lt"/>
              </a:rPr>
              <a:t>segment</a:t>
            </a:r>
            <a:r>
              <a:rPr lang="ar-SA" b="1">
                <a:ea typeface="+mj-lt"/>
                <a:cs typeface="+mj-lt"/>
              </a:rPr>
              <a:t> </a:t>
            </a:r>
            <a:r>
              <a:rPr lang="ar-SA" b="1" err="1">
                <a:ea typeface="+mj-lt"/>
                <a:cs typeface="+mj-lt"/>
              </a:rPr>
              <a:t>elevation</a:t>
            </a:r>
            <a:r>
              <a:rPr lang="ar-SA" b="1">
                <a:ea typeface="+mj-lt"/>
                <a:cs typeface="+mj-lt"/>
              </a:rPr>
              <a:t> </a:t>
            </a:r>
            <a:r>
              <a:rPr lang="ar-SA" b="1" err="1">
                <a:ea typeface="+mj-lt"/>
                <a:cs typeface="+mj-lt"/>
              </a:rPr>
              <a:t>indicates</a:t>
            </a:r>
            <a:r>
              <a:rPr lang="ar-SA" b="1">
                <a:ea typeface="+mj-lt"/>
                <a:cs typeface="+mj-lt"/>
              </a:rPr>
              <a:t> </a:t>
            </a:r>
            <a:r>
              <a:rPr lang="ar-SA" b="1" err="1">
                <a:ea typeface="+mj-lt"/>
                <a:cs typeface="+mj-lt"/>
              </a:rPr>
              <a:t>transmural</a:t>
            </a:r>
            <a:r>
              <a:rPr lang="ar-SA" b="1">
                <a:ea typeface="+mj-lt"/>
                <a:cs typeface="+mj-lt"/>
              </a:rPr>
              <a:t> </a:t>
            </a:r>
            <a:r>
              <a:rPr lang="ar-SA" b="1" err="1">
                <a:ea typeface="+mj-lt"/>
                <a:cs typeface="+mj-lt"/>
              </a:rPr>
              <a:t>injury</a:t>
            </a:r>
            <a:r>
              <a:rPr lang="ar-SA" b="1">
                <a:ea typeface="+mj-lt"/>
                <a:cs typeface="+mj-lt"/>
              </a:rPr>
              <a:t> </a:t>
            </a:r>
            <a:r>
              <a:rPr lang="ar-SA" b="1" err="1">
                <a:ea typeface="+mj-lt"/>
                <a:cs typeface="+mj-lt"/>
              </a:rPr>
              <a:t>and</a:t>
            </a:r>
            <a:r>
              <a:rPr lang="ar-SA" b="1">
                <a:ea typeface="+mj-lt"/>
                <a:cs typeface="+mj-lt"/>
              </a:rPr>
              <a:t> </a:t>
            </a:r>
            <a:r>
              <a:rPr lang="ar-SA" b="1" err="1">
                <a:ea typeface="+mj-lt"/>
                <a:cs typeface="+mj-lt"/>
              </a:rPr>
              <a:t>can</a:t>
            </a:r>
            <a:r>
              <a:rPr lang="ar-SA" b="1">
                <a:ea typeface="+mj-lt"/>
                <a:cs typeface="+mj-lt"/>
              </a:rPr>
              <a:t> </a:t>
            </a:r>
            <a:r>
              <a:rPr lang="ar-SA" b="1" err="1">
                <a:ea typeface="+mj-lt"/>
                <a:cs typeface="+mj-lt"/>
              </a:rPr>
              <a:t>be</a:t>
            </a:r>
            <a:r>
              <a:rPr lang="ar-SA" b="1">
                <a:ea typeface="+mj-lt"/>
                <a:cs typeface="+mj-lt"/>
              </a:rPr>
              <a:t> </a:t>
            </a:r>
            <a:r>
              <a:rPr lang="ar-SA" b="1" err="1">
                <a:ea typeface="+mj-lt"/>
                <a:cs typeface="+mj-lt"/>
              </a:rPr>
              <a:t>diagnostic</a:t>
            </a:r>
            <a:r>
              <a:rPr lang="ar-SA" b="1">
                <a:ea typeface="+mj-lt"/>
                <a:cs typeface="+mj-lt"/>
              </a:rPr>
              <a:t> </a:t>
            </a:r>
            <a:r>
              <a:rPr lang="ar-SA" b="1" err="1">
                <a:ea typeface="+mj-lt"/>
                <a:cs typeface="+mj-lt"/>
              </a:rPr>
              <a:t>acute</a:t>
            </a:r>
            <a:r>
              <a:rPr lang="ar-SA" b="1">
                <a:ea typeface="+mj-lt"/>
                <a:cs typeface="+mj-lt"/>
              </a:rPr>
              <a:t> </a:t>
            </a:r>
            <a:r>
              <a:rPr lang="ar-SA" b="1" err="1">
                <a:ea typeface="+mj-lt"/>
                <a:cs typeface="+mj-lt"/>
              </a:rPr>
              <a:t>infarct</a:t>
            </a:r>
            <a:r>
              <a:rPr lang="ar-SA" b="1">
                <a:ea typeface="+mj-lt"/>
                <a:cs typeface="+mj-lt"/>
              </a:rPr>
              <a:t>.</a:t>
            </a:r>
          </a:p>
          <a:p>
            <a:r>
              <a:rPr lang="ar-SA" b="1">
                <a:ea typeface="+mj-lt"/>
                <a:cs typeface="+mj-lt"/>
              </a:rPr>
              <a:t>ST-</a:t>
            </a:r>
            <a:r>
              <a:rPr lang="ar-SA" b="1" err="1">
                <a:ea typeface="+mj-lt"/>
                <a:cs typeface="+mj-lt"/>
              </a:rPr>
              <a:t>segment</a:t>
            </a:r>
            <a:r>
              <a:rPr lang="ar-SA" b="1">
                <a:ea typeface="+mj-lt"/>
                <a:cs typeface="+mj-lt"/>
              </a:rPr>
              <a:t> </a:t>
            </a:r>
            <a:r>
              <a:rPr lang="ar-SA" b="1" err="1">
                <a:ea typeface="+mj-lt"/>
                <a:cs typeface="+mj-lt"/>
              </a:rPr>
              <a:t>elevation</a:t>
            </a:r>
            <a:r>
              <a:rPr lang="ar-SA" b="1">
                <a:ea typeface="+mj-lt"/>
                <a:cs typeface="+mj-lt"/>
              </a:rPr>
              <a:t> </a:t>
            </a:r>
            <a:r>
              <a:rPr lang="ar-SA" b="1" err="1">
                <a:ea typeface="+mj-lt"/>
                <a:cs typeface="+mj-lt"/>
              </a:rPr>
              <a:t>may</a:t>
            </a:r>
            <a:r>
              <a:rPr lang="ar-SA" b="1">
                <a:ea typeface="+mj-lt"/>
                <a:cs typeface="+mj-lt"/>
              </a:rPr>
              <a:t> </a:t>
            </a:r>
            <a:r>
              <a:rPr lang="ar-SA" b="1" err="1">
                <a:ea typeface="+mj-lt"/>
                <a:cs typeface="+mj-lt"/>
              </a:rPr>
              <a:t>persist</a:t>
            </a:r>
            <a:r>
              <a:rPr lang="ar-SA" b="1">
                <a:ea typeface="+mj-lt"/>
                <a:cs typeface="+mj-lt"/>
              </a:rPr>
              <a:t> </a:t>
            </a:r>
            <a:r>
              <a:rPr lang="ar-SA" b="1" err="1">
                <a:ea typeface="+mj-lt"/>
                <a:cs typeface="+mj-lt"/>
              </a:rPr>
              <a:t>for</a:t>
            </a:r>
            <a:r>
              <a:rPr lang="ar-SA" b="1">
                <a:ea typeface="+mj-lt"/>
                <a:cs typeface="+mj-lt"/>
              </a:rPr>
              <a:t> </a:t>
            </a:r>
            <a:r>
              <a:rPr lang="ar-SA" b="1" err="1">
                <a:ea typeface="+mj-lt"/>
                <a:cs typeface="+mj-lt"/>
              </a:rPr>
              <a:t>some</a:t>
            </a:r>
            <a:r>
              <a:rPr lang="ar-SA" b="1">
                <a:ea typeface="+mj-lt"/>
                <a:cs typeface="+mj-lt"/>
              </a:rPr>
              <a:t> </a:t>
            </a:r>
            <a:r>
              <a:rPr lang="ar-SA" b="1" err="1">
                <a:ea typeface="+mj-lt"/>
                <a:cs typeface="+mj-lt"/>
              </a:rPr>
              <a:t>days</a:t>
            </a:r>
            <a:r>
              <a:rPr lang="ar-SA" b="1">
                <a:ea typeface="+mj-lt"/>
                <a:cs typeface="+mj-lt"/>
              </a:rPr>
              <a:t> .</a:t>
            </a:r>
          </a:p>
          <a:p>
            <a:r>
              <a:rPr lang="ar-SA" b="1">
                <a:ea typeface="+mj-lt"/>
                <a:cs typeface="+mj-lt"/>
              </a:rPr>
              <a:t>Q </a:t>
            </a:r>
            <a:r>
              <a:rPr lang="ar-SA" b="1" err="1">
                <a:ea typeface="+mj-lt"/>
                <a:cs typeface="+mj-lt"/>
              </a:rPr>
              <a:t>waves</a:t>
            </a:r>
            <a:r>
              <a:rPr lang="ar-SA" b="1">
                <a:ea typeface="+mj-lt"/>
                <a:cs typeface="+mj-lt"/>
              </a:rPr>
              <a:t>: </a:t>
            </a:r>
            <a:r>
              <a:rPr lang="ar-SA" b="1" err="1">
                <a:ea typeface="+mj-lt"/>
                <a:cs typeface="+mj-lt"/>
              </a:rPr>
              <a:t>Evidence</a:t>
            </a:r>
            <a:r>
              <a:rPr lang="ar-SA" b="1">
                <a:ea typeface="+mj-lt"/>
                <a:cs typeface="+mj-lt"/>
              </a:rPr>
              <a:t> </a:t>
            </a:r>
            <a:r>
              <a:rPr lang="ar-SA" b="1" err="1">
                <a:ea typeface="+mj-lt"/>
                <a:cs typeface="+mj-lt"/>
              </a:rPr>
              <a:t>for</a:t>
            </a:r>
            <a:r>
              <a:rPr lang="ar-SA" b="1">
                <a:ea typeface="+mj-lt"/>
                <a:cs typeface="+mj-lt"/>
              </a:rPr>
              <a:t> </a:t>
            </a:r>
            <a:r>
              <a:rPr lang="ar-SA" b="1" err="1">
                <a:ea typeface="+mj-lt"/>
                <a:cs typeface="+mj-lt"/>
              </a:rPr>
              <a:t>necrosis</a:t>
            </a:r>
            <a:r>
              <a:rPr lang="ar-SA" b="1">
                <a:ea typeface="+mj-lt"/>
                <a:cs typeface="+mj-lt"/>
              </a:rPr>
              <a:t> (</a:t>
            </a:r>
            <a:r>
              <a:rPr lang="ar-SA" b="1" err="1">
                <a:ea typeface="+mj-lt"/>
                <a:cs typeface="+mj-lt"/>
              </a:rPr>
              <a:t>specific</a:t>
            </a:r>
            <a:r>
              <a:rPr lang="ar-SA" b="1">
                <a:ea typeface="+mj-lt"/>
                <a:cs typeface="+mj-lt"/>
              </a:rPr>
              <a:t>) </a:t>
            </a:r>
            <a:r>
              <a:rPr lang="ar-SA" b="1" err="1">
                <a:ea typeface="+mj-lt"/>
                <a:cs typeface="+mj-lt"/>
              </a:rPr>
              <a:t>waves</a:t>
            </a:r>
            <a:r>
              <a:rPr lang="ar-SA" b="1">
                <a:ea typeface="+mj-lt"/>
                <a:cs typeface="+mj-lt"/>
              </a:rPr>
              <a:t> </a:t>
            </a:r>
            <a:r>
              <a:rPr lang="ar-SA" b="1" err="1">
                <a:ea typeface="+mj-lt"/>
                <a:cs typeface="+mj-lt"/>
              </a:rPr>
              <a:t>are</a:t>
            </a:r>
            <a:r>
              <a:rPr lang="ar-SA" b="1">
                <a:ea typeface="+mj-lt"/>
                <a:cs typeface="+mj-lt"/>
              </a:rPr>
              <a:t> </a:t>
            </a:r>
            <a:r>
              <a:rPr lang="ar-SA" b="1" err="1">
                <a:ea typeface="+mj-lt"/>
                <a:cs typeface="+mj-lt"/>
              </a:rPr>
              <a:t>usually</a:t>
            </a:r>
            <a:r>
              <a:rPr lang="ar-SA" b="1">
                <a:ea typeface="+mj-lt"/>
                <a:cs typeface="+mj-lt"/>
              </a:rPr>
              <a:t> </a:t>
            </a:r>
            <a:r>
              <a:rPr lang="ar-SA" b="1" err="1">
                <a:ea typeface="+mj-lt"/>
                <a:cs typeface="+mj-lt"/>
              </a:rPr>
              <a:t>seen</a:t>
            </a:r>
            <a:r>
              <a:rPr lang="ar-SA" b="1">
                <a:ea typeface="+mj-lt"/>
                <a:cs typeface="+mj-lt"/>
              </a:rPr>
              <a:t> </a:t>
            </a:r>
            <a:r>
              <a:rPr lang="ar-SA" b="1" err="1">
                <a:ea typeface="+mj-lt"/>
                <a:cs typeface="+mj-lt"/>
              </a:rPr>
              <a:t>late</a:t>
            </a:r>
            <a:r>
              <a:rPr lang="ar-SA" b="1">
                <a:ea typeface="+mj-lt"/>
                <a:cs typeface="+mj-lt"/>
              </a:rPr>
              <a:t> </a:t>
            </a:r>
            <a:r>
              <a:rPr lang="ar-SA" b="1" err="1">
                <a:ea typeface="+mj-lt"/>
                <a:cs typeface="+mj-lt"/>
              </a:rPr>
              <a:t>typically</a:t>
            </a:r>
            <a:r>
              <a:rPr lang="ar-SA" b="1">
                <a:ea typeface="+mj-lt"/>
                <a:cs typeface="+mj-lt"/>
              </a:rPr>
              <a:t> </a:t>
            </a:r>
            <a:r>
              <a:rPr lang="ar-SA" b="1" err="1">
                <a:ea typeface="+mj-lt"/>
                <a:cs typeface="+mj-lt"/>
              </a:rPr>
              <a:t>not</a:t>
            </a:r>
            <a:r>
              <a:rPr lang="ar-SA" b="1">
                <a:ea typeface="+mj-lt"/>
                <a:cs typeface="+mj-lt"/>
              </a:rPr>
              <a:t> </a:t>
            </a:r>
            <a:r>
              <a:rPr lang="ar-SA" b="1" err="1">
                <a:ea typeface="+mj-lt"/>
                <a:cs typeface="+mj-lt"/>
              </a:rPr>
              <a:t>seen</a:t>
            </a:r>
            <a:r>
              <a:rPr lang="ar-SA" b="1">
                <a:ea typeface="+mj-lt"/>
                <a:cs typeface="+mj-lt"/>
              </a:rPr>
              <a:t> </a:t>
            </a:r>
            <a:r>
              <a:rPr lang="ar-SA" b="1" err="1">
                <a:ea typeface="+mj-lt"/>
                <a:cs typeface="+mj-lt"/>
              </a:rPr>
              <a:t>acutely</a:t>
            </a:r>
            <a:r>
              <a:rPr lang="ar-SA" b="1">
                <a:ea typeface="+mj-lt"/>
                <a:cs typeface="+mj-lt"/>
              </a:rPr>
              <a:t>.</a:t>
            </a:r>
          </a:p>
          <a:p>
            <a:r>
              <a:rPr lang="ar-SA" b="1">
                <a:ea typeface="+mj-lt"/>
                <a:cs typeface="+mj-lt"/>
              </a:rPr>
              <a:t>T-</a:t>
            </a:r>
            <a:r>
              <a:rPr lang="ar-SA" b="1" err="1">
                <a:ea typeface="+mj-lt"/>
                <a:cs typeface="+mj-lt"/>
              </a:rPr>
              <a:t>wave</a:t>
            </a:r>
            <a:r>
              <a:rPr lang="ar-SA" b="1">
                <a:ea typeface="+mj-lt"/>
                <a:cs typeface="+mj-lt"/>
              </a:rPr>
              <a:t> </a:t>
            </a:r>
            <a:r>
              <a:rPr lang="ar-SA" b="1" err="1">
                <a:ea typeface="+mj-lt"/>
                <a:cs typeface="+mj-lt"/>
              </a:rPr>
              <a:t>inversion</a:t>
            </a:r>
            <a:r>
              <a:rPr lang="ar-SA" b="1">
                <a:ea typeface="+mj-lt"/>
                <a:cs typeface="+mj-lt"/>
              </a:rPr>
              <a:t> </a:t>
            </a:r>
            <a:r>
              <a:rPr lang="ar-SA" b="1" err="1">
                <a:ea typeface="+mj-lt"/>
                <a:cs typeface="+mj-lt"/>
              </a:rPr>
              <a:t>is</a:t>
            </a:r>
            <a:r>
              <a:rPr lang="ar-SA" b="1">
                <a:ea typeface="+mj-lt"/>
                <a:cs typeface="+mj-lt"/>
              </a:rPr>
              <a:t> </a:t>
            </a:r>
            <a:r>
              <a:rPr lang="ar-SA" b="1" err="1">
                <a:ea typeface="+mj-lt"/>
                <a:cs typeface="+mj-lt"/>
              </a:rPr>
              <a:t>sensitive</a:t>
            </a:r>
            <a:r>
              <a:rPr lang="ar-SA" b="1">
                <a:ea typeface="+mj-lt"/>
                <a:cs typeface="+mj-lt"/>
              </a:rPr>
              <a:t> </a:t>
            </a:r>
            <a:r>
              <a:rPr lang="ar-SA" b="1" err="1">
                <a:ea typeface="+mj-lt"/>
                <a:cs typeface="+mj-lt"/>
              </a:rPr>
              <a:t>but</a:t>
            </a:r>
            <a:r>
              <a:rPr lang="ar-SA" b="1">
                <a:ea typeface="+mj-lt"/>
                <a:cs typeface="+mj-lt"/>
              </a:rPr>
              <a:t> </a:t>
            </a:r>
            <a:r>
              <a:rPr lang="ar-SA" b="1" err="1">
                <a:ea typeface="+mj-lt"/>
                <a:cs typeface="+mj-lt"/>
              </a:rPr>
              <a:t>not</a:t>
            </a:r>
            <a:r>
              <a:rPr lang="ar-SA" b="1">
                <a:ea typeface="+mj-lt"/>
                <a:cs typeface="+mj-lt"/>
              </a:rPr>
              <a:t> </a:t>
            </a:r>
            <a:r>
              <a:rPr lang="ar-SA" b="1" err="1">
                <a:ea typeface="+mj-lt"/>
                <a:cs typeface="+mj-lt"/>
              </a:rPr>
              <a:t>specific</a:t>
            </a:r>
            <a:r>
              <a:rPr lang="ar-SA" b="1">
                <a:ea typeface="+mj-lt"/>
                <a:cs typeface="+mj-lt"/>
              </a:rPr>
              <a:t>.</a:t>
            </a:r>
          </a:p>
          <a:p>
            <a:r>
              <a:rPr lang="ar-SA" b="1">
                <a:ea typeface="+mj-lt"/>
                <a:cs typeface="+mj-lt"/>
              </a:rPr>
              <a:t> ST-</a:t>
            </a:r>
            <a:r>
              <a:rPr lang="ar-SA" b="1" err="1">
                <a:ea typeface="+mj-lt"/>
                <a:cs typeface="+mj-lt"/>
              </a:rPr>
              <a:t>segment</a:t>
            </a:r>
            <a:r>
              <a:rPr lang="ar-SA" b="1">
                <a:ea typeface="+mj-lt"/>
                <a:cs typeface="+mj-lt"/>
              </a:rPr>
              <a:t> </a:t>
            </a:r>
            <a:r>
              <a:rPr lang="ar-SA" b="1" err="1">
                <a:ea typeface="+mj-lt"/>
                <a:cs typeface="+mj-lt"/>
              </a:rPr>
              <a:t>depression</a:t>
            </a:r>
            <a:r>
              <a:rPr lang="ar-SA" b="1">
                <a:ea typeface="+mj-lt"/>
                <a:cs typeface="+mj-lt"/>
              </a:rPr>
              <a:t>: </a:t>
            </a:r>
            <a:r>
              <a:rPr lang="ar-SA" b="1" err="1">
                <a:ea typeface="+mj-lt"/>
                <a:cs typeface="+mj-lt"/>
              </a:rPr>
              <a:t>Subendocardial</a:t>
            </a:r>
            <a:r>
              <a:rPr lang="ar-SA" b="1">
                <a:ea typeface="+mj-lt"/>
                <a:cs typeface="+mj-lt"/>
              </a:rPr>
              <a:t> </a:t>
            </a:r>
            <a:r>
              <a:rPr lang="ar-SA" b="1" err="1">
                <a:ea typeface="+mj-lt"/>
                <a:cs typeface="+mj-lt"/>
              </a:rPr>
              <a:t>injury</a:t>
            </a:r>
            <a:r>
              <a:rPr lang="ar-SA" b="1">
                <a:ea typeface="+mj-lt"/>
                <a:cs typeface="+mj-lt"/>
              </a:rPr>
              <a:t>. </a:t>
            </a:r>
            <a:endParaRPr lang="ar-SA" b="1"/>
          </a:p>
          <a:p>
            <a:r>
              <a:rPr lang="ar-SA" b="1" err="1"/>
              <a:t>Twave</a:t>
            </a:r>
            <a:r>
              <a:rPr lang="ar-SA" b="1"/>
              <a:t> </a:t>
            </a:r>
            <a:r>
              <a:rPr lang="ar-SA" b="1" err="1"/>
              <a:t>inversion</a:t>
            </a:r>
            <a:r>
              <a:rPr lang="ar-SA" b="1"/>
              <a:t> </a:t>
            </a:r>
            <a:r>
              <a:rPr lang="ar-SA" b="1" err="1"/>
              <a:t>and</a:t>
            </a:r>
            <a:r>
              <a:rPr lang="ar-SA" b="1"/>
              <a:t> Q </a:t>
            </a:r>
            <a:r>
              <a:rPr lang="ar-SA" b="1" err="1"/>
              <a:t>wave</a:t>
            </a:r>
            <a:r>
              <a:rPr lang="ar-SA" b="1"/>
              <a:t> </a:t>
            </a:r>
            <a:r>
              <a:rPr lang="ar-SA" b="1" err="1"/>
              <a:t>may</a:t>
            </a:r>
            <a:r>
              <a:rPr lang="ar-SA" b="1"/>
              <a:t> </a:t>
            </a:r>
            <a:r>
              <a:rPr lang="ar-SA" b="1" err="1"/>
              <a:t>persist</a:t>
            </a:r>
            <a:r>
              <a:rPr lang="ar-SA" b="1"/>
              <a:t> </a:t>
            </a:r>
            <a:r>
              <a:rPr lang="ar-SA" b="1" err="1"/>
              <a:t>for</a:t>
            </a:r>
            <a:r>
              <a:rPr lang="ar-SA" b="1"/>
              <a:t> </a:t>
            </a:r>
            <a:r>
              <a:rPr lang="ar-SA" b="1" err="1"/>
              <a:t>years</a:t>
            </a:r>
            <a:r>
              <a:rPr lang="ar-SA" b="1"/>
              <a:t> </a:t>
            </a:r>
            <a:r>
              <a:rPr lang="ar-SA" b="1" err="1"/>
              <a:t>as</a:t>
            </a:r>
            <a:r>
              <a:rPr lang="ar-SA" b="1"/>
              <a:t> </a:t>
            </a:r>
            <a:r>
              <a:rPr lang="ar-SA" b="1" err="1"/>
              <a:t>sign</a:t>
            </a:r>
            <a:r>
              <a:rPr lang="ar-SA" b="1"/>
              <a:t> </a:t>
            </a:r>
            <a:r>
              <a:rPr lang="ar-SA" b="1" err="1"/>
              <a:t>of</a:t>
            </a:r>
            <a:r>
              <a:rPr lang="ar-SA" b="1"/>
              <a:t> </a:t>
            </a:r>
            <a:r>
              <a:rPr lang="ar-SA" b="1" err="1"/>
              <a:t>old</a:t>
            </a:r>
            <a:r>
              <a:rPr lang="ar-SA" b="1"/>
              <a:t> MI </a:t>
            </a:r>
          </a:p>
          <a:p>
            <a:pPr marL="0" indent="0">
              <a:buNone/>
            </a:pPr>
            <a:r>
              <a:rPr lang="ar-SA"/>
              <a:t>THESE ARE ALL MARKERS OF ISCHEMIA AND INFRACT .</a:t>
            </a:r>
          </a:p>
          <a:p>
            <a:endParaRPr lang="ar-SA"/>
          </a:p>
        </p:txBody>
      </p:sp>
      <p:pic>
        <p:nvPicPr>
          <p:cNvPr id="4" name="صورة 3" descr="صورة تحتوي على نص, رسم بياني, الخط, خط&#10;&#10;تم إنشاء الوصف تلقائياً">
            <a:extLst>
              <a:ext uri="{FF2B5EF4-FFF2-40B4-BE49-F238E27FC236}">
                <a16:creationId xmlns:a16="http://schemas.microsoft.com/office/drawing/2014/main" id="{A764A858-B9C7-40B6-EC3E-A24BD8791073}"/>
              </a:ext>
            </a:extLst>
          </p:cNvPr>
          <p:cNvPicPr>
            <a:picLocks noChangeAspect="1"/>
          </p:cNvPicPr>
          <p:nvPr/>
        </p:nvPicPr>
        <p:blipFill>
          <a:blip r:embed="rId2"/>
          <a:stretch>
            <a:fillRect/>
          </a:stretch>
        </p:blipFill>
        <p:spPr>
          <a:xfrm>
            <a:off x="6420928" y="964938"/>
            <a:ext cx="5302370" cy="3490385"/>
          </a:xfrm>
          <a:prstGeom prst="rect">
            <a:avLst/>
          </a:prstGeom>
        </p:spPr>
      </p:pic>
    </p:spTree>
    <p:extLst>
      <p:ext uri="{BB962C8B-B14F-4D97-AF65-F5344CB8AC3E}">
        <p14:creationId xmlns:p14="http://schemas.microsoft.com/office/powerpoint/2010/main" val="3502464068"/>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4DE89493-AC86-4DB9-8963-3671DDEBE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9">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عنصر نائب للمحتوى 2">
            <a:extLst>
              <a:ext uri="{FF2B5EF4-FFF2-40B4-BE49-F238E27FC236}">
                <a16:creationId xmlns:a16="http://schemas.microsoft.com/office/drawing/2014/main" id="{BBAF9F43-E189-197B-F059-643899352456}"/>
              </a:ext>
            </a:extLst>
          </p:cNvPr>
          <p:cNvSpPr>
            <a:spLocks noGrp="1"/>
          </p:cNvSpPr>
          <p:nvPr>
            <p:ph idx="1"/>
          </p:nvPr>
        </p:nvSpPr>
        <p:spPr>
          <a:xfrm>
            <a:off x="297072" y="214944"/>
            <a:ext cx="6761534" cy="6638024"/>
          </a:xfrm>
        </p:spPr>
        <p:txBody>
          <a:bodyPr vert="horz" lIns="91440" tIns="45720" rIns="91440" bIns="45720" rtlCol="0" anchor="t">
            <a:normAutofit/>
          </a:bodyPr>
          <a:lstStyle/>
          <a:p>
            <a:pPr marL="0" indent="0">
              <a:lnSpc>
                <a:spcPct val="120000"/>
              </a:lnSpc>
              <a:buNone/>
            </a:pPr>
            <a:r>
              <a:rPr lang="ar-SA" sz="2800" b="1">
                <a:solidFill>
                  <a:srgbClr val="C00000"/>
                </a:solidFill>
              </a:rPr>
              <a:t>MI </a:t>
            </a:r>
            <a:r>
              <a:rPr lang="ar-SA" sz="2800" b="1" dirty="0">
                <a:solidFill>
                  <a:srgbClr val="C00000"/>
                </a:solidFill>
              </a:rPr>
              <a:t>is</a:t>
            </a:r>
            <a:r>
              <a:rPr lang="ar-SA" sz="2800" b="1">
                <a:solidFill>
                  <a:srgbClr val="C00000"/>
                </a:solidFill>
              </a:rPr>
              <a:t> </a:t>
            </a:r>
            <a:r>
              <a:rPr lang="ar-SA" sz="2800" b="1" dirty="0">
                <a:solidFill>
                  <a:srgbClr val="C00000"/>
                </a:solidFill>
              </a:rPr>
              <a:t>one</a:t>
            </a:r>
            <a:r>
              <a:rPr lang="ar-SA" sz="2800" b="1">
                <a:solidFill>
                  <a:srgbClr val="C00000"/>
                </a:solidFill>
              </a:rPr>
              <a:t> </a:t>
            </a:r>
            <a:r>
              <a:rPr lang="ar-SA" sz="2800" b="1" dirty="0">
                <a:solidFill>
                  <a:srgbClr val="C00000"/>
                </a:solidFill>
              </a:rPr>
              <a:t>of</a:t>
            </a:r>
            <a:r>
              <a:rPr lang="ar-SA" sz="2800" b="1">
                <a:solidFill>
                  <a:srgbClr val="C00000"/>
                </a:solidFill>
              </a:rPr>
              <a:t> </a:t>
            </a:r>
            <a:r>
              <a:rPr lang="ar-SA" sz="2800" b="1" dirty="0">
                <a:solidFill>
                  <a:srgbClr val="C00000"/>
                </a:solidFill>
              </a:rPr>
              <a:t>the</a:t>
            </a:r>
            <a:r>
              <a:rPr lang="ar-SA" sz="2800" b="1">
                <a:solidFill>
                  <a:srgbClr val="C00000"/>
                </a:solidFill>
              </a:rPr>
              <a:t> </a:t>
            </a:r>
            <a:r>
              <a:rPr lang="ar-SA" sz="2800" b="1" dirty="0">
                <a:solidFill>
                  <a:srgbClr val="C00000"/>
                </a:solidFill>
              </a:rPr>
              <a:t>ischemic</a:t>
            </a:r>
            <a:r>
              <a:rPr lang="ar-SA" sz="2800" b="1">
                <a:solidFill>
                  <a:srgbClr val="C00000"/>
                </a:solidFill>
              </a:rPr>
              <a:t> </a:t>
            </a:r>
            <a:r>
              <a:rPr lang="ar-SA" sz="2800" b="1" dirty="0">
                <a:solidFill>
                  <a:srgbClr val="C00000"/>
                </a:solidFill>
              </a:rPr>
              <a:t>heart</a:t>
            </a:r>
            <a:r>
              <a:rPr lang="ar-SA" sz="2800" b="1">
                <a:solidFill>
                  <a:srgbClr val="C00000"/>
                </a:solidFill>
              </a:rPr>
              <a:t> </a:t>
            </a:r>
            <a:r>
              <a:rPr lang="ar-SA" sz="2800" b="1" dirty="0">
                <a:solidFill>
                  <a:srgbClr val="C00000"/>
                </a:solidFill>
              </a:rPr>
              <a:t>diseases</a:t>
            </a:r>
            <a:r>
              <a:rPr lang="ar-SA" sz="2800" b="1">
                <a:solidFill>
                  <a:srgbClr val="C00000"/>
                </a:solidFill>
              </a:rPr>
              <a:t>.</a:t>
            </a:r>
          </a:p>
          <a:p>
            <a:pPr marL="0" indent="0">
              <a:lnSpc>
                <a:spcPct val="120000"/>
              </a:lnSpc>
              <a:buNone/>
            </a:pPr>
            <a:r>
              <a:rPr lang="ar-SA" sz="2400" b="1" dirty="0"/>
              <a:t>Ischemic</a:t>
            </a:r>
            <a:r>
              <a:rPr lang="ar-SA" sz="2400" b="1"/>
              <a:t> </a:t>
            </a:r>
            <a:r>
              <a:rPr lang="ar-SA" sz="2400" b="1" dirty="0"/>
              <a:t>heart</a:t>
            </a:r>
            <a:r>
              <a:rPr lang="ar-SA" sz="2400" b="1"/>
              <a:t> </a:t>
            </a:r>
            <a:r>
              <a:rPr lang="ar-SA" sz="2400" b="1" dirty="0"/>
              <a:t>diseases</a:t>
            </a:r>
            <a:r>
              <a:rPr lang="ar-SA" sz="2400" b="1"/>
              <a:t> </a:t>
            </a:r>
            <a:r>
              <a:rPr lang="ar-SA" sz="2400" b="1" dirty="0"/>
              <a:t>or</a:t>
            </a:r>
            <a:r>
              <a:rPr lang="ar-SA" sz="2400" b="1"/>
              <a:t> </a:t>
            </a:r>
            <a:r>
              <a:rPr lang="ar-SA" sz="2400" b="1" dirty="0"/>
              <a:t>coronary</a:t>
            </a:r>
            <a:r>
              <a:rPr lang="ar-SA" sz="2400" b="1"/>
              <a:t>  </a:t>
            </a:r>
            <a:r>
              <a:rPr lang="ar-SA" sz="2400" b="1" dirty="0"/>
              <a:t>artery</a:t>
            </a:r>
            <a:r>
              <a:rPr lang="ar-SA" sz="2400" b="1"/>
              <a:t> </a:t>
            </a:r>
            <a:r>
              <a:rPr lang="ar-SA" sz="2400" b="1" dirty="0"/>
              <a:t>diseases</a:t>
            </a:r>
            <a:r>
              <a:rPr lang="ar-SA" sz="2400" b="1"/>
              <a:t> </a:t>
            </a:r>
            <a:r>
              <a:rPr lang="ar-SA" sz="2400" b="1" dirty="0"/>
              <a:t>are</a:t>
            </a:r>
            <a:r>
              <a:rPr lang="ar-SA" sz="2400" b="1"/>
              <a:t> </a:t>
            </a:r>
            <a:r>
              <a:rPr lang="ar-SA" sz="2400" b="1" dirty="0"/>
              <a:t>caused</a:t>
            </a:r>
            <a:r>
              <a:rPr lang="ar-SA" sz="2400" b="1"/>
              <a:t> </a:t>
            </a:r>
            <a:r>
              <a:rPr lang="ar-SA" sz="2400" b="1" dirty="0"/>
              <a:t>by</a:t>
            </a:r>
            <a:r>
              <a:rPr lang="ar-SA" sz="2400" b="1"/>
              <a:t> </a:t>
            </a:r>
            <a:r>
              <a:rPr lang="en-US" sz="2400" b="1" dirty="0"/>
              <a:t>different</a:t>
            </a:r>
            <a:r>
              <a:rPr lang="ar-SA" sz="2400" b="1"/>
              <a:t> </a:t>
            </a:r>
            <a:r>
              <a:rPr lang="ar-SA" sz="2400" b="1" dirty="0"/>
              <a:t>pathophysiological</a:t>
            </a:r>
            <a:r>
              <a:rPr lang="ar-SA" sz="2400" b="1"/>
              <a:t> </a:t>
            </a:r>
            <a:r>
              <a:rPr lang="ar-SA" sz="2400" b="1" dirty="0"/>
              <a:t>causes</a:t>
            </a:r>
            <a:r>
              <a:rPr lang="ar-SA" sz="2400" b="1"/>
              <a:t> </a:t>
            </a:r>
            <a:r>
              <a:rPr lang="ar-SA" sz="2400" b="1" dirty="0"/>
              <a:t>by</a:t>
            </a:r>
            <a:r>
              <a:rPr lang="ar-SA" sz="2400" b="1"/>
              <a:t> </a:t>
            </a:r>
            <a:r>
              <a:rPr lang="ar-SA" sz="2400" b="1" dirty="0"/>
              <a:t>wich</a:t>
            </a:r>
            <a:r>
              <a:rPr lang="ar-SA" sz="2400" b="1"/>
              <a:t> </a:t>
            </a:r>
            <a:r>
              <a:rPr lang="ar-SA" sz="2400" b="1" dirty="0"/>
              <a:t>all</a:t>
            </a:r>
            <a:r>
              <a:rPr lang="ar-SA" sz="2400" b="1"/>
              <a:t> </a:t>
            </a:r>
            <a:r>
              <a:rPr lang="ar-SA" sz="2400" b="1" dirty="0"/>
              <a:t>are</a:t>
            </a:r>
            <a:r>
              <a:rPr lang="ar-SA" sz="2400" b="1"/>
              <a:t> </a:t>
            </a:r>
            <a:r>
              <a:rPr lang="ar-SA" sz="2400" b="1" dirty="0"/>
              <a:t>Either</a:t>
            </a:r>
            <a:r>
              <a:rPr lang="ar-SA" sz="2400" b="1"/>
              <a:t> </a:t>
            </a:r>
            <a:r>
              <a:rPr lang="ar-SA" sz="2400" b="1" dirty="0"/>
              <a:t>causing</a:t>
            </a:r>
            <a:r>
              <a:rPr lang="ar-SA" sz="2400" b="1"/>
              <a:t> </a:t>
            </a:r>
            <a:r>
              <a:rPr lang="ar-SA" sz="2400" b="1" dirty="0"/>
              <a:t>decreasing</a:t>
            </a:r>
            <a:r>
              <a:rPr lang="ar-SA" sz="2400" b="1"/>
              <a:t> </a:t>
            </a:r>
            <a:r>
              <a:rPr lang="ar-SA" sz="2400" b="1" dirty="0"/>
              <a:t>oxgen</a:t>
            </a:r>
            <a:r>
              <a:rPr lang="ar-SA" sz="2400" b="1"/>
              <a:t> </a:t>
            </a:r>
            <a:r>
              <a:rPr lang="ar-SA" sz="2400" b="1" dirty="0"/>
              <a:t>supply</a:t>
            </a:r>
            <a:r>
              <a:rPr lang="ar-SA" sz="2400" b="1"/>
              <a:t> </a:t>
            </a:r>
            <a:r>
              <a:rPr lang="ar-SA" sz="2400" b="1" dirty="0"/>
              <a:t>or</a:t>
            </a:r>
            <a:r>
              <a:rPr lang="ar-SA" sz="2400" b="1"/>
              <a:t> </a:t>
            </a:r>
            <a:r>
              <a:rPr lang="ar-SA" sz="2400" b="1" dirty="0"/>
              <a:t>incresed</a:t>
            </a:r>
            <a:r>
              <a:rPr lang="ar-SA" sz="2400" b="1"/>
              <a:t> </a:t>
            </a:r>
            <a:r>
              <a:rPr lang="ar-SA" sz="2400" b="1" dirty="0"/>
              <a:t>demands</a:t>
            </a:r>
            <a:r>
              <a:rPr lang="ar-SA" sz="2400" b="1"/>
              <a:t> .</a:t>
            </a:r>
          </a:p>
          <a:p>
            <a:pPr marL="0" indent="0">
              <a:lnSpc>
                <a:spcPct val="120000"/>
              </a:lnSpc>
              <a:buNone/>
            </a:pPr>
            <a:r>
              <a:rPr lang="ar-SA" sz="2400" b="1"/>
              <a:t> </a:t>
            </a:r>
            <a:r>
              <a:rPr lang="ar-SA" sz="2400" b="1" dirty="0"/>
              <a:t>by</a:t>
            </a:r>
            <a:r>
              <a:rPr lang="ar-SA" sz="2400" b="1"/>
              <a:t> </a:t>
            </a:r>
            <a:r>
              <a:rPr lang="ar-SA" sz="2400" b="1" dirty="0"/>
              <a:t>far</a:t>
            </a:r>
            <a:r>
              <a:rPr lang="ar-SA" sz="2400" b="1"/>
              <a:t> </a:t>
            </a:r>
            <a:r>
              <a:rPr lang="ar-SA" sz="2400" b="1" dirty="0"/>
              <a:t>the</a:t>
            </a:r>
            <a:r>
              <a:rPr lang="ar-SA" sz="2400" b="1"/>
              <a:t> </a:t>
            </a:r>
            <a:r>
              <a:rPr lang="ar-SA" sz="2400" b="1" dirty="0"/>
              <a:t>most</a:t>
            </a:r>
            <a:r>
              <a:rPr lang="ar-SA" sz="2400" b="1"/>
              <a:t> </a:t>
            </a:r>
            <a:r>
              <a:rPr lang="ar-SA" sz="2400" b="1" dirty="0"/>
              <a:t>common</a:t>
            </a:r>
            <a:r>
              <a:rPr lang="ar-SA" sz="2400" b="1"/>
              <a:t> </a:t>
            </a:r>
            <a:r>
              <a:rPr lang="ar-SA" sz="2400" b="1" dirty="0"/>
              <a:t>cuase</a:t>
            </a:r>
            <a:r>
              <a:rPr lang="ar-SA" sz="2400" b="1"/>
              <a:t> </a:t>
            </a:r>
            <a:r>
              <a:rPr lang="ar-SA" sz="2400" b="1" dirty="0"/>
              <a:t>is</a:t>
            </a:r>
            <a:r>
              <a:rPr lang="ar-SA" sz="2400" b="1"/>
              <a:t> </a:t>
            </a:r>
            <a:r>
              <a:rPr lang="ar-SA" sz="2400" b="1" dirty="0"/>
              <a:t>atherosclerotic</a:t>
            </a:r>
            <a:r>
              <a:rPr lang="ar-SA" sz="2400" b="1"/>
              <a:t> </a:t>
            </a:r>
            <a:r>
              <a:rPr lang="ar-SA" sz="2400" b="1" dirty="0"/>
              <a:t>plaque</a:t>
            </a:r>
            <a:r>
              <a:rPr lang="ar-SA" sz="2400" b="1"/>
              <a:t> </a:t>
            </a:r>
            <a:r>
              <a:rPr lang="ar-SA" sz="2400" b="1" dirty="0"/>
              <a:t>that</a:t>
            </a:r>
            <a:r>
              <a:rPr lang="ar-SA" sz="2400" b="1"/>
              <a:t> </a:t>
            </a:r>
            <a:r>
              <a:rPr lang="ar-SA" sz="2400" b="1" dirty="0"/>
              <a:t>devolopes</a:t>
            </a:r>
            <a:r>
              <a:rPr lang="ar-SA" sz="2400" b="1"/>
              <a:t> </a:t>
            </a:r>
            <a:r>
              <a:rPr lang="ar-SA" sz="2400" b="1" dirty="0"/>
              <a:t>in</a:t>
            </a:r>
            <a:r>
              <a:rPr lang="ar-SA" sz="2400" b="1"/>
              <a:t> </a:t>
            </a:r>
            <a:r>
              <a:rPr lang="ar-SA" sz="2400" b="1" dirty="0"/>
              <a:t>coronary</a:t>
            </a:r>
            <a:r>
              <a:rPr lang="ar-SA" sz="2400" b="1"/>
              <a:t> </a:t>
            </a:r>
            <a:r>
              <a:rPr lang="ar-SA" sz="2400" b="1" dirty="0"/>
              <a:t>artry</a:t>
            </a:r>
            <a:r>
              <a:rPr lang="ar-SA" sz="2400" b="1"/>
              <a:t> </a:t>
            </a:r>
            <a:r>
              <a:rPr lang="ar-SA" sz="2400" b="1" dirty="0"/>
              <a:t>wall</a:t>
            </a:r>
            <a:r>
              <a:rPr lang="ar-SA" sz="2400" b="1"/>
              <a:t> </a:t>
            </a:r>
            <a:r>
              <a:rPr lang="ar-SA" sz="2400" b="1" dirty="0"/>
              <a:t>causing</a:t>
            </a:r>
            <a:r>
              <a:rPr lang="ar-SA" sz="2400" b="1"/>
              <a:t> a </a:t>
            </a:r>
            <a:r>
              <a:rPr lang="ar-SA" sz="2400" b="1" dirty="0"/>
              <a:t>decreses</a:t>
            </a:r>
            <a:r>
              <a:rPr lang="ar-SA" sz="2400" b="1"/>
              <a:t> </a:t>
            </a:r>
            <a:r>
              <a:rPr lang="ar-SA" sz="2400" b="1" dirty="0"/>
              <a:t>in</a:t>
            </a:r>
            <a:r>
              <a:rPr lang="ar-SA" sz="2400" b="1"/>
              <a:t> </a:t>
            </a:r>
            <a:r>
              <a:rPr lang="ar-SA" sz="2400" b="1" dirty="0"/>
              <a:t>oxgen</a:t>
            </a:r>
            <a:r>
              <a:rPr lang="ar-SA" sz="2400" b="1"/>
              <a:t> </a:t>
            </a:r>
            <a:r>
              <a:rPr lang="ar-SA" sz="2400" b="1" dirty="0"/>
              <a:t>dlivary</a:t>
            </a:r>
            <a:r>
              <a:rPr lang="ar-SA" sz="2400" b="1"/>
              <a:t> </a:t>
            </a:r>
            <a:r>
              <a:rPr lang="ar-SA" sz="2400" b="1" dirty="0"/>
              <a:t>to</a:t>
            </a:r>
            <a:r>
              <a:rPr lang="ar-SA" sz="2400" b="1"/>
              <a:t> </a:t>
            </a:r>
            <a:r>
              <a:rPr lang="ar-SA" sz="2400" b="1" dirty="0"/>
              <a:t>cardiomyocyte</a:t>
            </a:r>
            <a:r>
              <a:rPr lang="ar-SA" sz="2400" b="1"/>
              <a:t> .</a:t>
            </a:r>
            <a:endParaRPr lang="ar-SA" sz="2400"/>
          </a:p>
        </p:txBody>
      </p:sp>
      <p:sp>
        <p:nvSpPr>
          <p:cNvPr id="26" name="Freeform: Shape 21">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630921" y="2766496"/>
            <a:ext cx="5385102" cy="1987416"/>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صورة 6" descr="صورة تحتوي على نص, ملصق, لقطة شاشة, رسالة&#10;&#10;تم إنشاء الوصف تلقائياً">
            <a:extLst>
              <a:ext uri="{FF2B5EF4-FFF2-40B4-BE49-F238E27FC236}">
                <a16:creationId xmlns:a16="http://schemas.microsoft.com/office/drawing/2014/main" id="{E43516EC-66E6-3CD5-1A33-7F16480BBD9F}"/>
              </a:ext>
            </a:extLst>
          </p:cNvPr>
          <p:cNvPicPr>
            <a:picLocks noChangeAspect="1"/>
          </p:cNvPicPr>
          <p:nvPr/>
        </p:nvPicPr>
        <p:blipFill>
          <a:blip r:embed="rId4"/>
          <a:stretch>
            <a:fillRect/>
          </a:stretch>
        </p:blipFill>
        <p:spPr>
          <a:xfrm>
            <a:off x="7641435" y="178280"/>
            <a:ext cx="4342223" cy="6271402"/>
          </a:xfrm>
          <a:prstGeom prst="rect">
            <a:avLst/>
          </a:prstGeom>
        </p:spPr>
      </p:pic>
    </p:spTree>
    <p:extLst>
      <p:ext uri="{BB962C8B-B14F-4D97-AF65-F5344CB8AC3E}">
        <p14:creationId xmlns:p14="http://schemas.microsoft.com/office/powerpoint/2010/main" val="3293253150"/>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a:extLst>
              <a:ext uri="{FF2B5EF4-FFF2-40B4-BE49-F238E27FC236}">
                <a16:creationId xmlns:a16="http://schemas.microsoft.com/office/drawing/2014/main" id="{221C26CA-274B-335A-EBFF-6F908FA10815}"/>
              </a:ext>
            </a:extLst>
          </p:cNvPr>
          <p:cNvPicPr>
            <a:picLocks noGrp="1" noChangeAspect="1"/>
          </p:cNvPicPr>
          <p:nvPr>
            <p:ph idx="1"/>
          </p:nvPr>
        </p:nvPicPr>
        <p:blipFill>
          <a:blip r:embed="rId2"/>
          <a:stretch>
            <a:fillRect/>
          </a:stretch>
        </p:blipFill>
        <p:spPr>
          <a:xfrm>
            <a:off x="108496" y="92733"/>
            <a:ext cx="7487923" cy="3453443"/>
          </a:xfrm>
        </p:spPr>
      </p:pic>
      <p:pic>
        <p:nvPicPr>
          <p:cNvPr id="2" name="صورة 1" descr="صورة تحتوي على نص, رسم بياني&#10;&#10;تم إنشاء الوصف تلقائياً">
            <a:extLst>
              <a:ext uri="{FF2B5EF4-FFF2-40B4-BE49-F238E27FC236}">
                <a16:creationId xmlns:a16="http://schemas.microsoft.com/office/drawing/2014/main" id="{B413804A-AC1E-6BAD-A15E-0D54AFBF13D4}"/>
              </a:ext>
            </a:extLst>
          </p:cNvPr>
          <p:cNvPicPr>
            <a:picLocks noChangeAspect="1"/>
          </p:cNvPicPr>
          <p:nvPr/>
        </p:nvPicPr>
        <p:blipFill>
          <a:blip r:embed="rId3"/>
          <a:stretch>
            <a:fillRect/>
          </a:stretch>
        </p:blipFill>
        <p:spPr>
          <a:xfrm>
            <a:off x="7930551" y="194862"/>
            <a:ext cx="3936520" cy="4728616"/>
          </a:xfrm>
          <a:prstGeom prst="rect">
            <a:avLst/>
          </a:prstGeom>
        </p:spPr>
      </p:pic>
      <p:pic>
        <p:nvPicPr>
          <p:cNvPr id="3" name="صورة 2" descr="صورة تحتوي على نص, الخط, لقطة شاشة, رقم&#10;&#10;تم إنشاء الوصف تلقائياً">
            <a:extLst>
              <a:ext uri="{FF2B5EF4-FFF2-40B4-BE49-F238E27FC236}">
                <a16:creationId xmlns:a16="http://schemas.microsoft.com/office/drawing/2014/main" id="{22688BA0-887A-A0AC-D261-E2FA97A4ADDF}"/>
              </a:ext>
            </a:extLst>
          </p:cNvPr>
          <p:cNvPicPr>
            <a:picLocks noChangeAspect="1"/>
          </p:cNvPicPr>
          <p:nvPr/>
        </p:nvPicPr>
        <p:blipFill>
          <a:blip r:embed="rId4"/>
          <a:stretch>
            <a:fillRect/>
          </a:stretch>
        </p:blipFill>
        <p:spPr>
          <a:xfrm>
            <a:off x="109268" y="3914491"/>
            <a:ext cx="6912633" cy="2120149"/>
          </a:xfrm>
          <a:prstGeom prst="rect">
            <a:avLst/>
          </a:prstGeom>
        </p:spPr>
      </p:pic>
    </p:spTree>
    <p:extLst>
      <p:ext uri="{BB962C8B-B14F-4D97-AF65-F5344CB8AC3E}">
        <p14:creationId xmlns:p14="http://schemas.microsoft.com/office/powerpoint/2010/main" val="69101646"/>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A68DC97-C5E7-0C9C-B6DD-BBA1B6021753}"/>
              </a:ext>
            </a:extLst>
          </p:cNvPr>
          <p:cNvSpPr>
            <a:spLocks noGrp="1"/>
          </p:cNvSpPr>
          <p:nvPr>
            <p:ph type="title"/>
          </p:nvPr>
        </p:nvSpPr>
        <p:spPr>
          <a:xfrm>
            <a:off x="305453" y="163842"/>
            <a:ext cx="8905553" cy="647696"/>
          </a:xfrm>
        </p:spPr>
        <p:txBody>
          <a:bodyPr/>
          <a:lstStyle/>
          <a:p>
            <a:r>
              <a:rPr lang="ar-SA" err="1"/>
              <a:t>Biomarkers</a:t>
            </a:r>
            <a:r>
              <a:rPr lang="ar-SA"/>
              <a:t> :</a:t>
            </a:r>
          </a:p>
        </p:txBody>
      </p:sp>
      <p:sp>
        <p:nvSpPr>
          <p:cNvPr id="3" name="عنصر نائب للمحتوى 2">
            <a:extLst>
              <a:ext uri="{FF2B5EF4-FFF2-40B4-BE49-F238E27FC236}">
                <a16:creationId xmlns:a16="http://schemas.microsoft.com/office/drawing/2014/main" id="{1757F211-AECA-9C6C-5C0F-5FE1FBB880EC}"/>
              </a:ext>
            </a:extLst>
          </p:cNvPr>
          <p:cNvSpPr>
            <a:spLocks noGrp="1"/>
          </p:cNvSpPr>
          <p:nvPr>
            <p:ph idx="1"/>
          </p:nvPr>
        </p:nvSpPr>
        <p:spPr>
          <a:xfrm>
            <a:off x="305455" y="1084771"/>
            <a:ext cx="5929439" cy="5308122"/>
          </a:xfrm>
        </p:spPr>
        <p:txBody>
          <a:bodyPr vert="horz" lIns="91440" tIns="45720" rIns="91440" bIns="45720" rtlCol="0" anchor="t">
            <a:normAutofit fontScale="92500"/>
          </a:bodyPr>
          <a:lstStyle/>
          <a:p>
            <a:pPr marL="342900" indent="-342900"/>
            <a:r>
              <a:rPr lang="ar-SA" sz="2400" b="1" err="1"/>
              <a:t>Troponins</a:t>
            </a:r>
            <a:r>
              <a:rPr lang="ar-SA" sz="2400" b="1"/>
              <a:t> (</a:t>
            </a:r>
            <a:r>
              <a:rPr lang="ar-SA" sz="2400" b="1" err="1"/>
              <a:t>TroponinI</a:t>
            </a:r>
            <a:r>
              <a:rPr lang="ar-SA" sz="2400" b="1"/>
              <a:t> </a:t>
            </a:r>
            <a:r>
              <a:rPr lang="ar-SA" sz="2400" b="1" err="1"/>
              <a:t>and</a:t>
            </a:r>
            <a:r>
              <a:rPr lang="ar-SA" sz="2400" b="1"/>
              <a:t> T ) : </a:t>
            </a:r>
            <a:endParaRPr lang="ar-SA"/>
          </a:p>
          <a:p>
            <a:pPr marL="0" indent="0">
              <a:buNone/>
            </a:pPr>
            <a:r>
              <a:rPr lang="ar-SA" err="1"/>
              <a:t>most</a:t>
            </a:r>
            <a:r>
              <a:rPr lang="ar-SA"/>
              <a:t> </a:t>
            </a:r>
            <a:r>
              <a:rPr lang="ar-SA" err="1"/>
              <a:t>important</a:t>
            </a:r>
            <a:r>
              <a:rPr lang="ar-SA"/>
              <a:t> </a:t>
            </a:r>
            <a:r>
              <a:rPr lang="ar-SA" err="1"/>
              <a:t>enzyme</a:t>
            </a:r>
            <a:r>
              <a:rPr lang="ar-SA"/>
              <a:t> </a:t>
            </a:r>
            <a:r>
              <a:rPr lang="ar-SA" err="1"/>
              <a:t>test</a:t>
            </a:r>
            <a:r>
              <a:rPr lang="ar-SA"/>
              <a:t> </a:t>
            </a:r>
            <a:r>
              <a:rPr lang="ar-SA" err="1"/>
              <a:t>to</a:t>
            </a:r>
            <a:r>
              <a:rPr lang="ar-SA"/>
              <a:t> </a:t>
            </a:r>
            <a:r>
              <a:rPr lang="ar-SA" err="1"/>
              <a:t>order</a:t>
            </a:r>
          </a:p>
          <a:p>
            <a:pPr marL="0" indent="0">
              <a:buNone/>
            </a:pPr>
            <a:r>
              <a:rPr lang="ar-SA"/>
              <a:t> • </a:t>
            </a:r>
            <a:r>
              <a:rPr lang="ar-SA" err="1"/>
              <a:t>Increases</a:t>
            </a:r>
            <a:r>
              <a:rPr lang="ar-SA"/>
              <a:t> </a:t>
            </a:r>
            <a:r>
              <a:rPr lang="ar-SA" err="1"/>
              <a:t>within</a:t>
            </a:r>
            <a:r>
              <a:rPr lang="ar-SA"/>
              <a:t> 3 </a:t>
            </a:r>
            <a:r>
              <a:rPr lang="ar-SA" err="1"/>
              <a:t>to</a:t>
            </a:r>
            <a:r>
              <a:rPr lang="ar-SA"/>
              <a:t> 5 </a:t>
            </a:r>
            <a:r>
              <a:rPr lang="ar-SA" err="1"/>
              <a:t>hours</a:t>
            </a:r>
            <a:r>
              <a:rPr lang="ar-SA"/>
              <a:t> </a:t>
            </a:r>
            <a:r>
              <a:rPr lang="ar-SA" err="1"/>
              <a:t>and</a:t>
            </a:r>
            <a:r>
              <a:rPr lang="ar-SA"/>
              <a:t> </a:t>
            </a:r>
            <a:r>
              <a:rPr lang="ar-SA" err="1"/>
              <a:t>returns</a:t>
            </a:r>
            <a:r>
              <a:rPr lang="ar-SA"/>
              <a:t> </a:t>
            </a:r>
            <a:r>
              <a:rPr lang="ar-SA" err="1"/>
              <a:t>to</a:t>
            </a:r>
            <a:r>
              <a:rPr lang="ar-SA"/>
              <a:t> </a:t>
            </a:r>
            <a:r>
              <a:rPr lang="ar-SA" err="1"/>
              <a:t>normal</a:t>
            </a:r>
            <a:r>
              <a:rPr lang="ar-SA"/>
              <a:t> </a:t>
            </a:r>
            <a:r>
              <a:rPr lang="ar-SA" err="1"/>
              <a:t>in</a:t>
            </a:r>
            <a:r>
              <a:rPr lang="ar-SA"/>
              <a:t> 5 </a:t>
            </a:r>
            <a:r>
              <a:rPr lang="ar-SA" err="1"/>
              <a:t>to</a:t>
            </a:r>
            <a:r>
              <a:rPr lang="ar-SA"/>
              <a:t> 14 </a:t>
            </a:r>
            <a:r>
              <a:rPr lang="ar-SA" err="1"/>
              <a:t>days</a:t>
            </a:r>
            <a:r>
              <a:rPr lang="ar-SA"/>
              <a:t>; </a:t>
            </a:r>
            <a:r>
              <a:rPr lang="ar-SA" err="1"/>
              <a:t>reaches</a:t>
            </a:r>
            <a:r>
              <a:rPr lang="ar-SA"/>
              <a:t> </a:t>
            </a:r>
            <a:r>
              <a:rPr lang="ar-SA" err="1"/>
              <a:t>peak</a:t>
            </a:r>
            <a:r>
              <a:rPr lang="ar-SA"/>
              <a:t> </a:t>
            </a:r>
            <a:r>
              <a:rPr lang="ar-SA" err="1"/>
              <a:t>in</a:t>
            </a:r>
            <a:r>
              <a:rPr lang="ar-SA"/>
              <a:t> 24 </a:t>
            </a:r>
            <a:r>
              <a:rPr lang="ar-SA" err="1"/>
              <a:t>to</a:t>
            </a:r>
            <a:r>
              <a:rPr lang="ar-SA"/>
              <a:t> 48 </a:t>
            </a:r>
            <a:r>
              <a:rPr lang="ar-SA" err="1"/>
              <a:t>hours</a:t>
            </a:r>
            <a:r>
              <a:rPr lang="ar-SA"/>
              <a:t>.  </a:t>
            </a:r>
            <a:r>
              <a:rPr lang="ar-SA" err="1"/>
              <a:t>Normaly</a:t>
            </a:r>
            <a:r>
              <a:rPr lang="ar-SA"/>
              <a:t> </a:t>
            </a:r>
            <a:r>
              <a:rPr lang="ar-SA" err="1"/>
              <a:t>Troponin</a:t>
            </a:r>
            <a:r>
              <a:rPr lang="ar-SA"/>
              <a:t> t </a:t>
            </a:r>
            <a:r>
              <a:rPr lang="ar-SA" err="1"/>
              <a:t>is</a:t>
            </a:r>
            <a:r>
              <a:rPr lang="ar-SA"/>
              <a:t>  &lt;14ng/l  </a:t>
            </a:r>
            <a:r>
              <a:rPr lang="ar-SA" err="1"/>
              <a:t>if</a:t>
            </a:r>
            <a:r>
              <a:rPr lang="ar-SA"/>
              <a:t> </a:t>
            </a:r>
            <a:r>
              <a:rPr lang="ar-SA" err="1"/>
              <a:t>its</a:t>
            </a:r>
            <a:r>
              <a:rPr lang="ar-SA"/>
              <a:t> 14-30ng/l </a:t>
            </a:r>
            <a:r>
              <a:rPr lang="ar-SA" err="1"/>
              <a:t>its</a:t>
            </a:r>
            <a:r>
              <a:rPr lang="ar-SA"/>
              <a:t> MI </a:t>
            </a:r>
          </a:p>
          <a:p>
            <a:pPr marL="0" indent="0">
              <a:buNone/>
            </a:pPr>
            <a:r>
              <a:rPr lang="ar-SA"/>
              <a:t>• </a:t>
            </a:r>
            <a:r>
              <a:rPr lang="ar-SA" err="1"/>
              <a:t>Greater</a:t>
            </a:r>
            <a:r>
              <a:rPr lang="ar-SA"/>
              <a:t> </a:t>
            </a:r>
            <a:r>
              <a:rPr lang="ar-SA" err="1"/>
              <a:t>sensitivity</a:t>
            </a:r>
            <a:r>
              <a:rPr lang="ar-SA"/>
              <a:t> </a:t>
            </a:r>
            <a:r>
              <a:rPr lang="ar-SA" err="1"/>
              <a:t>and</a:t>
            </a:r>
            <a:r>
              <a:rPr lang="ar-SA"/>
              <a:t> </a:t>
            </a:r>
            <a:r>
              <a:rPr lang="ar-SA" err="1"/>
              <a:t>specificity</a:t>
            </a:r>
            <a:r>
              <a:rPr lang="ar-SA"/>
              <a:t> </a:t>
            </a:r>
            <a:r>
              <a:rPr lang="ar-SA" err="1"/>
              <a:t>than</a:t>
            </a:r>
            <a:r>
              <a:rPr lang="ar-SA"/>
              <a:t> CK_MB  </a:t>
            </a:r>
            <a:r>
              <a:rPr lang="ar-SA" err="1"/>
              <a:t>for</a:t>
            </a:r>
            <a:r>
              <a:rPr lang="ar-SA"/>
              <a:t> </a:t>
            </a:r>
            <a:r>
              <a:rPr lang="ar-SA" err="1"/>
              <a:t>myocardial</a:t>
            </a:r>
            <a:r>
              <a:rPr lang="ar-SA"/>
              <a:t> </a:t>
            </a:r>
            <a:r>
              <a:rPr lang="ar-SA" err="1"/>
              <a:t>injury</a:t>
            </a:r>
            <a:r>
              <a:rPr lang="ar-SA"/>
              <a:t> </a:t>
            </a:r>
            <a:r>
              <a:rPr lang="ar-SA" err="1"/>
              <a:t>Obtain</a:t>
            </a:r>
            <a:r>
              <a:rPr lang="ar-SA"/>
              <a:t> </a:t>
            </a:r>
            <a:r>
              <a:rPr lang="ar-SA" err="1"/>
              <a:t>serum</a:t>
            </a:r>
            <a:r>
              <a:rPr lang="ar-SA"/>
              <a:t> </a:t>
            </a:r>
            <a:r>
              <a:rPr lang="ar-SA" err="1"/>
              <a:t>levels</a:t>
            </a:r>
            <a:r>
              <a:rPr lang="ar-SA"/>
              <a:t> </a:t>
            </a:r>
            <a:r>
              <a:rPr lang="ar-SA" err="1"/>
              <a:t>of</a:t>
            </a:r>
            <a:r>
              <a:rPr lang="ar-SA"/>
              <a:t> </a:t>
            </a:r>
            <a:r>
              <a:rPr lang="ar-SA" err="1"/>
              <a:t>either</a:t>
            </a:r>
            <a:r>
              <a:rPr lang="ar-SA"/>
              <a:t> </a:t>
            </a:r>
            <a:r>
              <a:rPr lang="ar-SA" err="1"/>
              <a:t>troponin</a:t>
            </a:r>
            <a:r>
              <a:rPr lang="ar-SA"/>
              <a:t> I </a:t>
            </a:r>
            <a:r>
              <a:rPr lang="ar-SA" err="1"/>
              <a:t>or</a:t>
            </a:r>
            <a:r>
              <a:rPr lang="ar-SA"/>
              <a:t> </a:t>
            </a:r>
            <a:r>
              <a:rPr lang="ar-SA" err="1"/>
              <a:t>troponin</a:t>
            </a:r>
            <a:r>
              <a:rPr lang="ar-SA"/>
              <a:t> I </a:t>
            </a:r>
            <a:r>
              <a:rPr lang="ar-SA" err="1"/>
              <a:t>on</a:t>
            </a:r>
            <a:r>
              <a:rPr lang="ar-SA"/>
              <a:t> </a:t>
            </a:r>
            <a:r>
              <a:rPr lang="ar-SA" err="1"/>
              <a:t>admission</a:t>
            </a:r>
            <a:r>
              <a:rPr lang="ar-SA"/>
              <a:t>, </a:t>
            </a:r>
            <a:r>
              <a:rPr lang="ar-SA" err="1"/>
              <a:t>and</a:t>
            </a:r>
            <a:r>
              <a:rPr lang="ar-SA"/>
              <a:t> </a:t>
            </a:r>
            <a:r>
              <a:rPr lang="ar-SA" err="1"/>
              <a:t>again</a:t>
            </a:r>
            <a:r>
              <a:rPr lang="ar-SA"/>
              <a:t> </a:t>
            </a:r>
            <a:r>
              <a:rPr lang="ar-SA" err="1"/>
              <a:t>for</a:t>
            </a:r>
            <a:r>
              <a:rPr lang="ar-SA"/>
              <a:t> 18 </a:t>
            </a:r>
            <a:r>
              <a:rPr lang="ar-SA" err="1"/>
              <a:t>to</a:t>
            </a:r>
            <a:r>
              <a:rPr lang="ar-SA"/>
              <a:t> 24 </a:t>
            </a:r>
            <a:r>
              <a:rPr lang="ar-SA" err="1"/>
              <a:t>hours</a:t>
            </a:r>
            <a:r>
              <a:rPr lang="ar-SA"/>
              <a:t>. </a:t>
            </a:r>
          </a:p>
          <a:p>
            <a:pPr marL="0" indent="0">
              <a:buNone/>
            </a:pPr>
            <a:r>
              <a:rPr lang="ar-SA" err="1"/>
              <a:t>Troponin</a:t>
            </a:r>
            <a:r>
              <a:rPr lang="ar-SA"/>
              <a:t> I </a:t>
            </a:r>
            <a:r>
              <a:rPr lang="ar-SA" err="1"/>
              <a:t>can</a:t>
            </a:r>
            <a:r>
              <a:rPr lang="ar-SA"/>
              <a:t> </a:t>
            </a:r>
            <a:r>
              <a:rPr lang="ar-SA" err="1"/>
              <a:t>be</a:t>
            </a:r>
            <a:r>
              <a:rPr lang="ar-SA"/>
              <a:t> </a:t>
            </a:r>
            <a:r>
              <a:rPr lang="ar-SA" err="1"/>
              <a:t>falsely</a:t>
            </a:r>
            <a:r>
              <a:rPr lang="ar-SA"/>
              <a:t> </a:t>
            </a:r>
            <a:r>
              <a:rPr lang="ar-SA" err="1"/>
              <a:t>elevated</a:t>
            </a:r>
            <a:r>
              <a:rPr lang="ar-SA"/>
              <a:t> </a:t>
            </a:r>
            <a:r>
              <a:rPr lang="ar-SA" err="1"/>
              <a:t>in</a:t>
            </a:r>
            <a:r>
              <a:rPr lang="ar-SA"/>
              <a:t> </a:t>
            </a:r>
            <a:r>
              <a:rPr lang="ar-SA" err="1"/>
              <a:t>patients</a:t>
            </a:r>
            <a:r>
              <a:rPr lang="ar-SA"/>
              <a:t> </a:t>
            </a:r>
            <a:r>
              <a:rPr lang="ar-SA" err="1"/>
              <a:t>with</a:t>
            </a:r>
            <a:r>
              <a:rPr lang="ar-SA"/>
              <a:t> </a:t>
            </a:r>
            <a:r>
              <a:rPr lang="ar-SA" err="1"/>
              <a:t>renal</a:t>
            </a:r>
            <a:r>
              <a:rPr lang="ar-SA"/>
              <a:t> </a:t>
            </a:r>
            <a:r>
              <a:rPr lang="ar-SA" err="1"/>
              <a:t>failure</a:t>
            </a:r>
            <a:r>
              <a:rPr lang="ar-SA"/>
              <a:t> </a:t>
            </a:r>
            <a:r>
              <a:rPr lang="ar-SA" err="1"/>
              <a:t>although</a:t>
            </a:r>
            <a:r>
              <a:rPr lang="ar-SA"/>
              <a:t> </a:t>
            </a:r>
            <a:r>
              <a:rPr lang="ar-SA" err="1"/>
              <a:t>nodefinite</a:t>
            </a:r>
            <a:r>
              <a:rPr lang="ar-SA"/>
              <a:t> </a:t>
            </a:r>
            <a:r>
              <a:rPr lang="ar-SA" err="1"/>
              <a:t>explanation</a:t>
            </a:r>
            <a:r>
              <a:rPr lang="ar-SA"/>
              <a:t> </a:t>
            </a:r>
            <a:r>
              <a:rPr lang="ar-SA" err="1"/>
              <a:t>exists</a:t>
            </a:r>
            <a:r>
              <a:rPr lang="ar-SA"/>
              <a:t>.</a:t>
            </a:r>
          </a:p>
        </p:txBody>
      </p:sp>
      <p:pic>
        <p:nvPicPr>
          <p:cNvPr id="4" name="صورة 3" descr="صورة تحتوي على نص, خط, رسم بياني, الخط&#10;&#10;تم إنشاء الوصف تلقائياً">
            <a:extLst>
              <a:ext uri="{FF2B5EF4-FFF2-40B4-BE49-F238E27FC236}">
                <a16:creationId xmlns:a16="http://schemas.microsoft.com/office/drawing/2014/main" id="{0745C65F-072E-8B55-7F32-FA8DBC567442}"/>
              </a:ext>
            </a:extLst>
          </p:cNvPr>
          <p:cNvPicPr>
            <a:picLocks noChangeAspect="1"/>
          </p:cNvPicPr>
          <p:nvPr/>
        </p:nvPicPr>
        <p:blipFill>
          <a:blip r:embed="rId2"/>
          <a:stretch>
            <a:fillRect/>
          </a:stretch>
        </p:blipFill>
        <p:spPr>
          <a:xfrm>
            <a:off x="6248401" y="1081501"/>
            <a:ext cx="5719311" cy="4206168"/>
          </a:xfrm>
          <a:prstGeom prst="rect">
            <a:avLst/>
          </a:prstGeom>
        </p:spPr>
      </p:pic>
    </p:spTree>
    <p:extLst>
      <p:ext uri="{BB962C8B-B14F-4D97-AF65-F5344CB8AC3E}">
        <p14:creationId xmlns:p14="http://schemas.microsoft.com/office/powerpoint/2010/main" val="37819484"/>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E093FB2-4447-7D01-5E17-2A7173ACC176}"/>
              </a:ext>
            </a:extLst>
          </p:cNvPr>
          <p:cNvSpPr>
            <a:spLocks noGrp="1"/>
          </p:cNvSpPr>
          <p:nvPr>
            <p:ph type="title"/>
          </p:nvPr>
        </p:nvSpPr>
        <p:spPr>
          <a:xfrm>
            <a:off x="132925" y="149465"/>
            <a:ext cx="8172308" cy="647696"/>
          </a:xfrm>
        </p:spPr>
        <p:txBody>
          <a:bodyPr/>
          <a:lstStyle/>
          <a:p>
            <a:r>
              <a:rPr lang="ar-SA" err="1"/>
              <a:t>Biomarkers</a:t>
            </a:r>
            <a:r>
              <a:rPr lang="ar-SA"/>
              <a:t> :</a:t>
            </a:r>
          </a:p>
        </p:txBody>
      </p:sp>
      <p:sp>
        <p:nvSpPr>
          <p:cNvPr id="3" name="عنصر نائب للمحتوى 2">
            <a:extLst>
              <a:ext uri="{FF2B5EF4-FFF2-40B4-BE49-F238E27FC236}">
                <a16:creationId xmlns:a16="http://schemas.microsoft.com/office/drawing/2014/main" id="{9E1DA2E8-D341-30BF-F66B-2791A7525254}"/>
              </a:ext>
            </a:extLst>
          </p:cNvPr>
          <p:cNvSpPr>
            <a:spLocks noGrp="1"/>
          </p:cNvSpPr>
          <p:nvPr>
            <p:ph idx="1"/>
          </p:nvPr>
        </p:nvSpPr>
        <p:spPr>
          <a:xfrm>
            <a:off x="334209" y="969752"/>
            <a:ext cx="5943817" cy="5725065"/>
          </a:xfrm>
        </p:spPr>
        <p:txBody>
          <a:bodyPr vert="horz" lIns="91440" tIns="45720" rIns="91440" bIns="45720" rtlCol="0" anchor="t">
            <a:normAutofit fontScale="92500" lnSpcReduction="20000"/>
          </a:bodyPr>
          <a:lstStyle/>
          <a:p>
            <a:pPr marL="342900" indent="-342900"/>
            <a:r>
              <a:rPr lang="ar-SA" sz="2400" b="1">
                <a:ea typeface="+mj-lt"/>
                <a:cs typeface="+mj-lt"/>
              </a:rPr>
              <a:t>CK-MB :</a:t>
            </a:r>
            <a:endParaRPr lang="ar-SA">
              <a:ea typeface="+mj-lt"/>
              <a:cs typeface="+mj-lt"/>
            </a:endParaRPr>
          </a:p>
          <a:p>
            <a:pPr marL="0" indent="0">
              <a:buNone/>
            </a:pPr>
            <a:r>
              <a:rPr lang="ar-SA" err="1">
                <a:ea typeface="+mj-lt"/>
                <a:cs typeface="+mj-lt"/>
              </a:rPr>
              <a:t>less</a:t>
            </a:r>
            <a:r>
              <a:rPr lang="ar-SA">
                <a:ea typeface="+mj-lt"/>
                <a:cs typeface="+mj-lt"/>
              </a:rPr>
              <a:t> </a:t>
            </a:r>
            <a:r>
              <a:rPr lang="ar-SA" err="1">
                <a:ea typeface="+mj-lt"/>
                <a:cs typeface="+mj-lt"/>
              </a:rPr>
              <a:t>commonly</a:t>
            </a:r>
            <a:r>
              <a:rPr lang="ar-SA">
                <a:ea typeface="+mj-lt"/>
                <a:cs typeface="+mj-lt"/>
              </a:rPr>
              <a:t> </a:t>
            </a:r>
            <a:r>
              <a:rPr lang="ar-SA" err="1">
                <a:ea typeface="+mj-lt"/>
                <a:cs typeface="+mj-lt"/>
              </a:rPr>
              <a:t>used</a:t>
            </a:r>
            <a:r>
              <a:rPr lang="ar-SA">
                <a:ea typeface="+mj-lt"/>
                <a:cs typeface="+mj-lt"/>
              </a:rPr>
              <a:t> .</a:t>
            </a:r>
          </a:p>
          <a:p>
            <a:pPr marL="342900" indent="-342900">
              <a:buFont typeface="Wingdings" panose="020B0604020202020204" pitchFamily="34" charset="0"/>
              <a:buChar char="§"/>
            </a:pPr>
            <a:r>
              <a:rPr lang="ar-SA">
                <a:ea typeface="+mj-lt"/>
                <a:cs typeface="+mj-lt"/>
              </a:rPr>
              <a:t> </a:t>
            </a:r>
            <a:r>
              <a:rPr lang="ar-SA" err="1">
                <a:ea typeface="+mj-lt"/>
                <a:cs typeface="+mj-lt"/>
              </a:rPr>
              <a:t>Increases</a:t>
            </a:r>
            <a:r>
              <a:rPr lang="ar-SA">
                <a:ea typeface="+mj-lt"/>
                <a:cs typeface="+mj-lt"/>
              </a:rPr>
              <a:t> </a:t>
            </a:r>
            <a:r>
              <a:rPr lang="ar-SA" err="1">
                <a:ea typeface="+mj-lt"/>
                <a:cs typeface="+mj-lt"/>
              </a:rPr>
              <a:t>within</a:t>
            </a:r>
            <a:r>
              <a:rPr lang="ar-SA">
                <a:ea typeface="+mj-lt"/>
                <a:cs typeface="+mj-lt"/>
              </a:rPr>
              <a:t> 4 </a:t>
            </a:r>
            <a:r>
              <a:rPr lang="ar-SA" err="1">
                <a:ea typeface="+mj-lt"/>
                <a:cs typeface="+mj-lt"/>
              </a:rPr>
              <a:t>to</a:t>
            </a:r>
            <a:r>
              <a:rPr lang="ar-SA">
                <a:ea typeface="+mj-lt"/>
                <a:cs typeface="+mj-lt"/>
              </a:rPr>
              <a:t> 8 </a:t>
            </a:r>
            <a:r>
              <a:rPr lang="ar-SA" err="1">
                <a:ea typeface="+mj-lt"/>
                <a:cs typeface="+mj-lt"/>
              </a:rPr>
              <a:t>hours</a:t>
            </a:r>
            <a:r>
              <a:rPr lang="ar-SA">
                <a:ea typeface="+mj-lt"/>
                <a:cs typeface="+mj-lt"/>
              </a:rPr>
              <a:t> </a:t>
            </a:r>
            <a:r>
              <a:rPr lang="ar-SA" err="1">
                <a:ea typeface="+mj-lt"/>
                <a:cs typeface="+mj-lt"/>
              </a:rPr>
              <a:t>and</a:t>
            </a:r>
            <a:r>
              <a:rPr lang="ar-SA">
                <a:ea typeface="+mj-lt"/>
                <a:cs typeface="+mj-lt"/>
              </a:rPr>
              <a:t> </a:t>
            </a:r>
            <a:r>
              <a:rPr lang="ar-SA" err="1">
                <a:ea typeface="+mj-lt"/>
                <a:cs typeface="+mj-lt"/>
              </a:rPr>
              <a:t>returns</a:t>
            </a:r>
            <a:r>
              <a:rPr lang="ar-SA">
                <a:ea typeface="+mj-lt"/>
                <a:cs typeface="+mj-lt"/>
              </a:rPr>
              <a:t> </a:t>
            </a:r>
            <a:r>
              <a:rPr lang="ar-SA" err="1">
                <a:ea typeface="+mj-lt"/>
                <a:cs typeface="+mj-lt"/>
              </a:rPr>
              <a:t>to</a:t>
            </a:r>
            <a:r>
              <a:rPr lang="ar-SA">
                <a:ea typeface="+mj-lt"/>
                <a:cs typeface="+mj-lt"/>
              </a:rPr>
              <a:t> </a:t>
            </a:r>
            <a:r>
              <a:rPr lang="ar-SA" err="1">
                <a:ea typeface="+mj-lt"/>
                <a:cs typeface="+mj-lt"/>
              </a:rPr>
              <a:t>normal</a:t>
            </a:r>
            <a:r>
              <a:rPr lang="ar-SA">
                <a:ea typeface="+mj-lt"/>
                <a:cs typeface="+mj-lt"/>
              </a:rPr>
              <a:t> </a:t>
            </a:r>
            <a:r>
              <a:rPr lang="ar-SA" err="1">
                <a:ea typeface="+mj-lt"/>
                <a:cs typeface="+mj-lt"/>
              </a:rPr>
              <a:t>in</a:t>
            </a:r>
            <a:r>
              <a:rPr lang="ar-SA">
                <a:ea typeface="+mj-lt"/>
                <a:cs typeface="+mj-lt"/>
              </a:rPr>
              <a:t> 48 </a:t>
            </a:r>
            <a:r>
              <a:rPr lang="ar-SA" err="1">
                <a:ea typeface="+mj-lt"/>
                <a:cs typeface="+mj-lt"/>
              </a:rPr>
              <a:t>to</a:t>
            </a:r>
            <a:r>
              <a:rPr lang="ar-SA">
                <a:ea typeface="+mj-lt"/>
                <a:cs typeface="+mj-lt"/>
              </a:rPr>
              <a:t> 72 </a:t>
            </a:r>
            <a:r>
              <a:rPr lang="ar-SA" err="1">
                <a:ea typeface="+mj-lt"/>
                <a:cs typeface="+mj-lt"/>
              </a:rPr>
              <a:t>hours</a:t>
            </a:r>
            <a:r>
              <a:rPr lang="ar-SA">
                <a:ea typeface="+mj-lt"/>
                <a:cs typeface="+mj-lt"/>
              </a:rPr>
              <a:t>; </a:t>
            </a:r>
            <a:r>
              <a:rPr lang="ar-SA" err="1">
                <a:ea typeface="+mj-lt"/>
                <a:cs typeface="+mj-lt"/>
              </a:rPr>
              <a:t>reaches</a:t>
            </a:r>
            <a:r>
              <a:rPr lang="ar-SA">
                <a:ea typeface="+mj-lt"/>
                <a:cs typeface="+mj-lt"/>
              </a:rPr>
              <a:t> a </a:t>
            </a:r>
            <a:r>
              <a:rPr lang="ar-SA" err="1">
                <a:ea typeface="+mj-lt"/>
                <a:cs typeface="+mj-lt"/>
              </a:rPr>
              <a:t>peak</a:t>
            </a:r>
            <a:r>
              <a:rPr lang="ar-SA">
                <a:ea typeface="+mj-lt"/>
                <a:cs typeface="+mj-lt"/>
              </a:rPr>
              <a:t> </a:t>
            </a:r>
            <a:r>
              <a:rPr lang="ar-SA" err="1">
                <a:ea typeface="+mj-lt"/>
                <a:cs typeface="+mj-lt"/>
              </a:rPr>
              <a:t>in</a:t>
            </a:r>
            <a:r>
              <a:rPr lang="ar-SA">
                <a:ea typeface="+mj-lt"/>
                <a:cs typeface="+mj-lt"/>
              </a:rPr>
              <a:t> 24 </a:t>
            </a:r>
            <a:r>
              <a:rPr lang="ar-SA" err="1">
                <a:ea typeface="+mj-lt"/>
                <a:cs typeface="+mj-lt"/>
              </a:rPr>
              <a:t>hours</a:t>
            </a:r>
            <a:r>
              <a:rPr lang="ar-SA" sz="2800">
                <a:ea typeface="+mj-lt"/>
                <a:cs typeface="+mj-lt"/>
              </a:rPr>
              <a:t> </a:t>
            </a:r>
            <a:r>
              <a:rPr lang="ar-SA" sz="2800">
                <a:solidFill>
                  <a:srgbClr val="000000"/>
                </a:solidFill>
                <a:ea typeface="+mj-lt"/>
                <a:cs typeface="+mj-lt"/>
              </a:rPr>
              <a:t>.</a:t>
            </a:r>
            <a:r>
              <a:rPr lang="ar-SA" sz="1800">
                <a:solidFill>
                  <a:srgbClr val="111111"/>
                </a:solidFill>
                <a:ea typeface="+mj-lt"/>
                <a:cs typeface="+mj-lt"/>
              </a:rPr>
              <a:t>CK-MB2/CK-MB1 </a:t>
            </a:r>
            <a:r>
              <a:rPr lang="ar-SA" sz="1800" err="1">
                <a:solidFill>
                  <a:srgbClr val="111111"/>
                </a:solidFill>
                <a:ea typeface="+mj-lt"/>
                <a:cs typeface="+mj-lt"/>
              </a:rPr>
              <a:t>ratio</a:t>
            </a:r>
            <a:r>
              <a:rPr lang="ar-SA" sz="1800">
                <a:solidFill>
                  <a:srgbClr val="111111"/>
                </a:solidFill>
                <a:ea typeface="+mj-lt"/>
                <a:cs typeface="+mj-lt"/>
              </a:rPr>
              <a:t> </a:t>
            </a:r>
            <a:r>
              <a:rPr lang="ar-SA" sz="1800" err="1">
                <a:solidFill>
                  <a:srgbClr val="111111"/>
                </a:solidFill>
                <a:ea typeface="+mj-lt"/>
                <a:cs typeface="+mj-lt"/>
              </a:rPr>
              <a:t>is</a:t>
            </a:r>
            <a:r>
              <a:rPr lang="ar-SA" sz="1800">
                <a:solidFill>
                  <a:srgbClr val="111111"/>
                </a:solidFill>
                <a:ea typeface="+mj-lt"/>
                <a:cs typeface="+mj-lt"/>
              </a:rPr>
              <a:t> </a:t>
            </a:r>
            <a:r>
              <a:rPr lang="ar-SA" sz="1800" err="1">
                <a:solidFill>
                  <a:srgbClr val="111111"/>
                </a:solidFill>
                <a:ea typeface="+mj-lt"/>
                <a:cs typeface="+mj-lt"/>
              </a:rPr>
              <a:t>typically</a:t>
            </a:r>
            <a:r>
              <a:rPr lang="ar-SA" sz="1800">
                <a:solidFill>
                  <a:srgbClr val="111111"/>
                </a:solidFill>
                <a:ea typeface="+mj-lt"/>
                <a:cs typeface="+mj-lt"/>
              </a:rPr>
              <a:t> </a:t>
            </a:r>
            <a:r>
              <a:rPr lang="ar-SA" sz="1800" err="1">
                <a:solidFill>
                  <a:srgbClr val="111111"/>
                </a:solidFill>
                <a:ea typeface="+mj-lt"/>
                <a:cs typeface="+mj-lt"/>
              </a:rPr>
              <a:t>less</a:t>
            </a:r>
            <a:r>
              <a:rPr lang="ar-SA" sz="1800">
                <a:solidFill>
                  <a:srgbClr val="111111"/>
                </a:solidFill>
                <a:ea typeface="+mj-lt"/>
                <a:cs typeface="+mj-lt"/>
              </a:rPr>
              <a:t> </a:t>
            </a:r>
            <a:r>
              <a:rPr lang="ar-SA" sz="1800" err="1">
                <a:solidFill>
                  <a:srgbClr val="111111"/>
                </a:solidFill>
                <a:ea typeface="+mj-lt"/>
                <a:cs typeface="+mj-lt"/>
              </a:rPr>
              <a:t>than</a:t>
            </a:r>
            <a:r>
              <a:rPr lang="ar-SA" sz="1800">
                <a:solidFill>
                  <a:srgbClr val="111111"/>
                </a:solidFill>
                <a:ea typeface="+mj-lt"/>
                <a:cs typeface="+mj-lt"/>
              </a:rPr>
              <a:t> 1</a:t>
            </a:r>
            <a:r>
              <a:rPr lang="ar-SA" sz="1600">
                <a:solidFill>
                  <a:srgbClr val="111111"/>
                </a:solidFill>
                <a:ea typeface="+mj-lt"/>
                <a:cs typeface="+mj-lt"/>
              </a:rPr>
              <a:t> </a:t>
            </a:r>
            <a:r>
              <a:rPr lang="ar-SA" sz="1700">
                <a:solidFill>
                  <a:srgbClr val="111111"/>
                </a:solidFill>
                <a:ea typeface="+mj-lt"/>
                <a:cs typeface="+mj-lt"/>
              </a:rPr>
              <a:t>a </a:t>
            </a:r>
            <a:r>
              <a:rPr lang="ar-SA" sz="1700" err="1">
                <a:solidFill>
                  <a:srgbClr val="111111"/>
                </a:solidFill>
                <a:ea typeface="+mj-lt"/>
                <a:cs typeface="+mj-lt"/>
              </a:rPr>
              <a:t>result</a:t>
            </a:r>
            <a:r>
              <a:rPr lang="ar-SA" sz="1700">
                <a:solidFill>
                  <a:srgbClr val="111111"/>
                </a:solidFill>
                <a:ea typeface="+mj-lt"/>
                <a:cs typeface="+mj-lt"/>
              </a:rPr>
              <a:t> </a:t>
            </a:r>
            <a:r>
              <a:rPr lang="ar-SA" sz="1700" err="1">
                <a:solidFill>
                  <a:srgbClr val="111111"/>
                </a:solidFill>
                <a:ea typeface="+mj-lt"/>
                <a:cs typeface="+mj-lt"/>
              </a:rPr>
              <a:t>is</a:t>
            </a:r>
            <a:r>
              <a:rPr lang="ar-SA" sz="1700">
                <a:solidFill>
                  <a:srgbClr val="111111"/>
                </a:solidFill>
                <a:ea typeface="+mj-lt"/>
                <a:cs typeface="+mj-lt"/>
              </a:rPr>
              <a:t> </a:t>
            </a:r>
            <a:r>
              <a:rPr lang="ar-SA" sz="1700" err="1">
                <a:solidFill>
                  <a:srgbClr val="111111"/>
                </a:solidFill>
                <a:ea typeface="+mj-lt"/>
                <a:cs typeface="+mj-lt"/>
              </a:rPr>
              <a:t>positive</a:t>
            </a:r>
            <a:r>
              <a:rPr lang="ar-SA" sz="1700">
                <a:solidFill>
                  <a:srgbClr val="111111"/>
                </a:solidFill>
                <a:ea typeface="+mj-lt"/>
                <a:cs typeface="+mj-lt"/>
              </a:rPr>
              <a:t> </a:t>
            </a:r>
            <a:r>
              <a:rPr lang="ar-SA" sz="1700" err="1">
                <a:solidFill>
                  <a:srgbClr val="111111"/>
                </a:solidFill>
                <a:ea typeface="+mj-lt"/>
                <a:cs typeface="+mj-lt"/>
              </a:rPr>
              <a:t>if</a:t>
            </a:r>
            <a:r>
              <a:rPr lang="ar-SA" sz="1700">
                <a:solidFill>
                  <a:srgbClr val="111111"/>
                </a:solidFill>
                <a:ea typeface="+mj-lt"/>
                <a:cs typeface="+mj-lt"/>
              </a:rPr>
              <a:t> </a:t>
            </a:r>
            <a:r>
              <a:rPr lang="ar-SA" sz="1700" err="1">
                <a:solidFill>
                  <a:srgbClr val="111111"/>
                </a:solidFill>
                <a:ea typeface="+mj-lt"/>
                <a:cs typeface="+mj-lt"/>
              </a:rPr>
              <a:t>the</a:t>
            </a:r>
            <a:r>
              <a:rPr lang="ar-SA" sz="1700">
                <a:solidFill>
                  <a:srgbClr val="111111"/>
                </a:solidFill>
                <a:ea typeface="+mj-lt"/>
                <a:cs typeface="+mj-lt"/>
              </a:rPr>
              <a:t> CK-MB2 </a:t>
            </a:r>
            <a:r>
              <a:rPr lang="ar-SA" sz="1700" err="1">
                <a:solidFill>
                  <a:srgbClr val="111111"/>
                </a:solidFill>
                <a:ea typeface="+mj-lt"/>
                <a:cs typeface="+mj-lt"/>
              </a:rPr>
              <a:t>is</a:t>
            </a:r>
            <a:r>
              <a:rPr lang="ar-SA" sz="1700">
                <a:solidFill>
                  <a:srgbClr val="111111"/>
                </a:solidFill>
                <a:ea typeface="+mj-lt"/>
                <a:cs typeface="+mj-lt"/>
              </a:rPr>
              <a:t> </a:t>
            </a:r>
            <a:r>
              <a:rPr lang="ar-SA" sz="1700" err="1">
                <a:solidFill>
                  <a:srgbClr val="111111"/>
                </a:solidFill>
                <a:ea typeface="+mj-lt"/>
                <a:cs typeface="+mj-lt"/>
              </a:rPr>
              <a:t>elevated</a:t>
            </a:r>
            <a:r>
              <a:rPr lang="ar-SA" sz="1700">
                <a:solidFill>
                  <a:srgbClr val="111111"/>
                </a:solidFill>
                <a:ea typeface="+mj-lt"/>
                <a:cs typeface="+mj-lt"/>
              </a:rPr>
              <a:t> </a:t>
            </a:r>
            <a:r>
              <a:rPr lang="ar-SA" sz="1700" err="1">
                <a:solidFill>
                  <a:srgbClr val="111111"/>
                </a:solidFill>
                <a:ea typeface="+mj-lt"/>
                <a:cs typeface="+mj-lt"/>
              </a:rPr>
              <a:t>and</a:t>
            </a:r>
            <a:r>
              <a:rPr lang="ar-SA" sz="1700">
                <a:solidFill>
                  <a:srgbClr val="111111"/>
                </a:solidFill>
                <a:ea typeface="+mj-lt"/>
                <a:cs typeface="+mj-lt"/>
              </a:rPr>
              <a:t> </a:t>
            </a:r>
            <a:r>
              <a:rPr lang="ar-SA" sz="1700" err="1">
                <a:solidFill>
                  <a:srgbClr val="111111"/>
                </a:solidFill>
                <a:ea typeface="+mj-lt"/>
                <a:cs typeface="+mj-lt"/>
              </a:rPr>
              <a:t>the</a:t>
            </a:r>
            <a:r>
              <a:rPr lang="ar-SA" sz="1700">
                <a:solidFill>
                  <a:srgbClr val="111111"/>
                </a:solidFill>
                <a:ea typeface="+mj-lt"/>
                <a:cs typeface="+mj-lt"/>
              </a:rPr>
              <a:t> </a:t>
            </a:r>
            <a:r>
              <a:rPr lang="ar-SA" sz="1700" err="1">
                <a:solidFill>
                  <a:srgbClr val="111111"/>
                </a:solidFill>
                <a:ea typeface="+mj-lt"/>
                <a:cs typeface="+mj-lt"/>
              </a:rPr>
              <a:t>ratio</a:t>
            </a:r>
            <a:r>
              <a:rPr lang="ar-SA" sz="1700">
                <a:solidFill>
                  <a:srgbClr val="111111"/>
                </a:solidFill>
                <a:ea typeface="+mj-lt"/>
                <a:cs typeface="+mj-lt"/>
              </a:rPr>
              <a:t> </a:t>
            </a:r>
            <a:r>
              <a:rPr lang="ar-SA" sz="1700" err="1">
                <a:solidFill>
                  <a:srgbClr val="111111"/>
                </a:solidFill>
                <a:ea typeface="+mj-lt"/>
                <a:cs typeface="+mj-lt"/>
              </a:rPr>
              <a:t>is</a:t>
            </a:r>
            <a:r>
              <a:rPr lang="ar-SA" sz="1700">
                <a:solidFill>
                  <a:srgbClr val="111111"/>
                </a:solidFill>
                <a:ea typeface="+mj-lt"/>
                <a:cs typeface="+mj-lt"/>
              </a:rPr>
              <a:t> </a:t>
            </a:r>
            <a:r>
              <a:rPr lang="ar-SA" sz="1700" err="1">
                <a:solidFill>
                  <a:srgbClr val="111111"/>
                </a:solidFill>
                <a:ea typeface="+mj-lt"/>
                <a:cs typeface="+mj-lt"/>
              </a:rPr>
              <a:t>greater</a:t>
            </a:r>
            <a:r>
              <a:rPr lang="ar-SA" sz="1700">
                <a:solidFill>
                  <a:srgbClr val="111111"/>
                </a:solidFill>
                <a:ea typeface="+mj-lt"/>
                <a:cs typeface="+mj-lt"/>
              </a:rPr>
              <a:t> </a:t>
            </a:r>
            <a:r>
              <a:rPr lang="ar-SA" sz="1700" err="1">
                <a:solidFill>
                  <a:srgbClr val="111111"/>
                </a:solidFill>
                <a:ea typeface="+mj-lt"/>
                <a:cs typeface="+mj-lt"/>
              </a:rPr>
              <a:t>than</a:t>
            </a:r>
            <a:r>
              <a:rPr lang="ar-SA" sz="1700">
                <a:solidFill>
                  <a:srgbClr val="111111"/>
                </a:solidFill>
                <a:ea typeface="+mj-lt"/>
                <a:cs typeface="+mj-lt"/>
              </a:rPr>
              <a:t> 1.7</a:t>
            </a:r>
          </a:p>
          <a:p>
            <a:pPr marL="342900" indent="-342900">
              <a:buFont typeface="Wingdings" panose="020B0604020202020204" pitchFamily="34" charset="0"/>
              <a:buChar char="§"/>
            </a:pPr>
            <a:r>
              <a:rPr lang="ar-SA">
                <a:ea typeface="+mj-lt"/>
                <a:cs typeface="+mj-lt"/>
              </a:rPr>
              <a:t> </a:t>
            </a:r>
            <a:r>
              <a:rPr lang="ar-SA" err="1">
                <a:ea typeface="+mj-lt"/>
                <a:cs typeface="+mj-lt"/>
              </a:rPr>
              <a:t>When</a:t>
            </a:r>
            <a:r>
              <a:rPr lang="ar-SA">
                <a:ea typeface="+mj-lt"/>
                <a:cs typeface="+mj-lt"/>
              </a:rPr>
              <a:t> </a:t>
            </a:r>
            <a:r>
              <a:rPr lang="ar-SA" err="1">
                <a:ea typeface="+mj-lt"/>
                <a:cs typeface="+mj-lt"/>
              </a:rPr>
              <a:t>measured</a:t>
            </a:r>
            <a:r>
              <a:rPr lang="ar-SA">
                <a:ea typeface="+mj-lt"/>
                <a:cs typeface="+mj-lt"/>
              </a:rPr>
              <a:t> </a:t>
            </a:r>
            <a:r>
              <a:rPr lang="ar-SA" err="1">
                <a:ea typeface="+mj-lt"/>
                <a:cs typeface="+mj-lt"/>
              </a:rPr>
              <a:t>within</a:t>
            </a:r>
            <a:r>
              <a:rPr lang="ar-SA">
                <a:ea typeface="+mj-lt"/>
                <a:cs typeface="+mj-lt"/>
              </a:rPr>
              <a:t> 24 </a:t>
            </a:r>
            <a:r>
              <a:rPr lang="ar-SA" err="1">
                <a:ea typeface="+mj-lt"/>
                <a:cs typeface="+mj-lt"/>
              </a:rPr>
              <a:t>to</a:t>
            </a:r>
            <a:r>
              <a:rPr lang="ar-SA">
                <a:ea typeface="+mj-lt"/>
                <a:cs typeface="+mj-lt"/>
              </a:rPr>
              <a:t> 36 </a:t>
            </a:r>
            <a:r>
              <a:rPr lang="ar-SA" err="1">
                <a:ea typeface="+mj-lt"/>
                <a:cs typeface="+mj-lt"/>
              </a:rPr>
              <a:t>hours</a:t>
            </a:r>
            <a:r>
              <a:rPr lang="ar-SA">
                <a:ea typeface="+mj-lt"/>
                <a:cs typeface="+mj-lt"/>
              </a:rPr>
              <a:t> </a:t>
            </a:r>
            <a:r>
              <a:rPr lang="ar-SA" err="1">
                <a:ea typeface="+mj-lt"/>
                <a:cs typeface="+mj-lt"/>
              </a:rPr>
              <a:t>of</a:t>
            </a:r>
            <a:r>
              <a:rPr lang="ar-SA">
                <a:ea typeface="+mj-lt"/>
                <a:cs typeface="+mj-lt"/>
              </a:rPr>
              <a:t> </a:t>
            </a:r>
            <a:r>
              <a:rPr lang="ar-SA" err="1">
                <a:ea typeface="+mj-lt"/>
                <a:cs typeface="+mj-lt"/>
              </a:rPr>
              <a:t>onset</a:t>
            </a:r>
            <a:r>
              <a:rPr lang="ar-SA">
                <a:ea typeface="+mj-lt"/>
                <a:cs typeface="+mj-lt"/>
              </a:rPr>
              <a:t> </a:t>
            </a:r>
            <a:r>
              <a:rPr lang="ar-SA" err="1">
                <a:ea typeface="+mj-lt"/>
                <a:cs typeface="+mj-lt"/>
              </a:rPr>
              <a:t>of</a:t>
            </a:r>
            <a:r>
              <a:rPr lang="ar-SA">
                <a:ea typeface="+mj-lt"/>
                <a:cs typeface="+mj-lt"/>
              </a:rPr>
              <a:t> </a:t>
            </a:r>
            <a:r>
              <a:rPr lang="ar-SA" err="1">
                <a:ea typeface="+mj-lt"/>
                <a:cs typeface="+mj-lt"/>
              </a:rPr>
              <a:t>chest</a:t>
            </a:r>
            <a:r>
              <a:rPr lang="ar-SA">
                <a:ea typeface="+mj-lt"/>
                <a:cs typeface="+mj-lt"/>
              </a:rPr>
              <a:t> </a:t>
            </a:r>
            <a:r>
              <a:rPr lang="ar-SA" err="1">
                <a:ea typeface="+mj-lt"/>
                <a:cs typeface="+mj-lt"/>
              </a:rPr>
              <a:t>pain</a:t>
            </a:r>
            <a:r>
              <a:rPr lang="ar-SA">
                <a:ea typeface="+mj-lt"/>
                <a:cs typeface="+mj-lt"/>
              </a:rPr>
              <a:t>, </a:t>
            </a:r>
            <a:r>
              <a:rPr lang="ar-SA" err="1">
                <a:ea typeface="+mj-lt"/>
                <a:cs typeface="+mj-lt"/>
              </a:rPr>
              <a:t>has</a:t>
            </a:r>
            <a:r>
              <a:rPr lang="ar-SA">
                <a:ea typeface="+mj-lt"/>
                <a:cs typeface="+mj-lt"/>
              </a:rPr>
              <a:t> </a:t>
            </a:r>
            <a:r>
              <a:rPr lang="ar-SA" err="1">
                <a:ea typeface="+mj-lt"/>
                <a:cs typeface="+mj-lt"/>
              </a:rPr>
              <a:t>greater</a:t>
            </a:r>
            <a:r>
              <a:rPr lang="ar-SA">
                <a:ea typeface="+mj-lt"/>
                <a:cs typeface="+mj-lt"/>
              </a:rPr>
              <a:t> </a:t>
            </a:r>
            <a:r>
              <a:rPr lang="ar-SA" err="1">
                <a:ea typeface="+mj-lt"/>
                <a:cs typeface="+mj-lt"/>
              </a:rPr>
              <a:t>than</a:t>
            </a:r>
            <a:r>
              <a:rPr lang="ar-SA">
                <a:ea typeface="+mj-lt"/>
                <a:cs typeface="+mj-lt"/>
              </a:rPr>
              <a:t> 95% </a:t>
            </a:r>
            <a:r>
              <a:rPr lang="ar-SA" err="1">
                <a:ea typeface="+mj-lt"/>
                <a:cs typeface="+mj-lt"/>
              </a:rPr>
              <a:t>sensitivity</a:t>
            </a:r>
            <a:r>
              <a:rPr lang="ar-SA">
                <a:ea typeface="+mj-lt"/>
                <a:cs typeface="+mj-lt"/>
              </a:rPr>
              <a:t> </a:t>
            </a:r>
            <a:r>
              <a:rPr lang="ar-SA" err="1">
                <a:ea typeface="+mj-lt"/>
                <a:cs typeface="+mj-lt"/>
              </a:rPr>
              <a:t>and</a:t>
            </a:r>
            <a:r>
              <a:rPr lang="ar-SA">
                <a:ea typeface="+mj-lt"/>
                <a:cs typeface="+mj-lt"/>
              </a:rPr>
              <a:t> </a:t>
            </a:r>
            <a:r>
              <a:rPr lang="ar-SA" err="1">
                <a:ea typeface="+mj-lt"/>
                <a:cs typeface="+mj-lt"/>
              </a:rPr>
              <a:t>specificity</a:t>
            </a:r>
            <a:r>
              <a:rPr lang="ar-SA">
                <a:ea typeface="+mj-lt"/>
                <a:cs typeface="+mj-lt"/>
              </a:rPr>
              <a:t>. </a:t>
            </a:r>
          </a:p>
          <a:p>
            <a:pPr marL="342900" indent="-342900">
              <a:buFont typeface="Wingdings" panose="020B0604020202020204" pitchFamily="34" charset="0"/>
              <a:buChar char="§"/>
            </a:pPr>
            <a:r>
              <a:rPr lang="ar-SA" err="1">
                <a:ea typeface="+mj-lt"/>
                <a:cs typeface="+mj-lt"/>
              </a:rPr>
              <a:t>Levels</a:t>
            </a:r>
            <a:r>
              <a:rPr lang="ar-SA">
                <a:ea typeface="+mj-lt"/>
                <a:cs typeface="+mj-lt"/>
              </a:rPr>
              <a:t> </a:t>
            </a:r>
            <a:r>
              <a:rPr lang="ar-SA" err="1">
                <a:ea typeface="+mj-lt"/>
                <a:cs typeface="+mj-lt"/>
              </a:rPr>
              <a:t>of</a:t>
            </a:r>
            <a:r>
              <a:rPr lang="ar-SA">
                <a:ea typeface="+mj-lt"/>
                <a:cs typeface="+mj-lt"/>
              </a:rPr>
              <a:t> </a:t>
            </a:r>
            <a:r>
              <a:rPr lang="ar-SA" err="1">
                <a:ea typeface="+mj-lt"/>
                <a:cs typeface="+mj-lt"/>
              </a:rPr>
              <a:t>total</a:t>
            </a:r>
            <a:r>
              <a:rPr lang="ar-SA">
                <a:ea typeface="+mj-lt"/>
                <a:cs typeface="+mj-lt"/>
              </a:rPr>
              <a:t> CK </a:t>
            </a:r>
            <a:r>
              <a:rPr lang="ar-SA" err="1">
                <a:ea typeface="+mj-lt"/>
                <a:cs typeface="+mj-lt"/>
              </a:rPr>
              <a:t>and</a:t>
            </a:r>
            <a:r>
              <a:rPr lang="ar-SA">
                <a:ea typeface="+mj-lt"/>
                <a:cs typeface="+mj-lt"/>
              </a:rPr>
              <a:t> CK-MB </a:t>
            </a:r>
            <a:r>
              <a:rPr lang="ar-SA" err="1">
                <a:ea typeface="+mj-lt"/>
                <a:cs typeface="+mj-lt"/>
              </a:rPr>
              <a:t>should</a:t>
            </a:r>
            <a:r>
              <a:rPr lang="ar-SA">
                <a:ea typeface="+mj-lt"/>
                <a:cs typeface="+mj-lt"/>
              </a:rPr>
              <a:t> </a:t>
            </a:r>
            <a:r>
              <a:rPr lang="ar-SA" err="1">
                <a:ea typeface="+mj-lt"/>
                <a:cs typeface="+mj-lt"/>
              </a:rPr>
              <a:t>be</a:t>
            </a:r>
            <a:r>
              <a:rPr lang="ar-SA">
                <a:ea typeface="+mj-lt"/>
                <a:cs typeface="+mj-lt"/>
              </a:rPr>
              <a:t> </a:t>
            </a:r>
            <a:r>
              <a:rPr lang="ar-SA" err="1">
                <a:ea typeface="+mj-lt"/>
                <a:cs typeface="+mj-lt"/>
              </a:rPr>
              <a:t>measured</a:t>
            </a:r>
            <a:r>
              <a:rPr lang="ar-SA">
                <a:ea typeface="+mj-lt"/>
                <a:cs typeface="+mj-lt"/>
              </a:rPr>
              <a:t> </a:t>
            </a:r>
            <a:r>
              <a:rPr lang="ar-SA" err="1">
                <a:ea typeface="+mj-lt"/>
                <a:cs typeface="+mj-lt"/>
              </a:rPr>
              <a:t>on</a:t>
            </a:r>
            <a:r>
              <a:rPr lang="ar-SA">
                <a:ea typeface="+mj-lt"/>
                <a:cs typeface="+mj-lt"/>
              </a:rPr>
              <a:t> </a:t>
            </a:r>
            <a:r>
              <a:rPr lang="ar-SA" err="1">
                <a:ea typeface="+mj-lt"/>
                <a:cs typeface="+mj-lt"/>
              </a:rPr>
              <a:t>admission</a:t>
            </a:r>
            <a:r>
              <a:rPr lang="ar-SA">
                <a:ea typeface="+mj-lt"/>
                <a:cs typeface="+mj-lt"/>
              </a:rPr>
              <a:t> </a:t>
            </a:r>
            <a:r>
              <a:rPr lang="ar-SA" err="1">
                <a:ea typeface="+mj-lt"/>
                <a:cs typeface="+mj-lt"/>
              </a:rPr>
              <a:t>and</a:t>
            </a:r>
            <a:r>
              <a:rPr lang="ar-SA">
                <a:ea typeface="+mj-lt"/>
                <a:cs typeface="+mj-lt"/>
              </a:rPr>
              <a:t> </a:t>
            </a:r>
            <a:r>
              <a:rPr lang="ar-SA" err="1">
                <a:ea typeface="+mj-lt"/>
                <a:cs typeface="+mj-lt"/>
              </a:rPr>
              <a:t>every</a:t>
            </a:r>
            <a:r>
              <a:rPr lang="ar-SA">
                <a:ea typeface="+mj-lt"/>
                <a:cs typeface="+mj-lt"/>
              </a:rPr>
              <a:t> 8 </a:t>
            </a:r>
            <a:r>
              <a:rPr lang="ar-SA" err="1">
                <a:ea typeface="+mj-lt"/>
                <a:cs typeface="+mj-lt"/>
              </a:rPr>
              <a:t>Hours</a:t>
            </a:r>
            <a:r>
              <a:rPr lang="ar-SA">
                <a:ea typeface="+mj-lt"/>
                <a:cs typeface="+mj-lt"/>
              </a:rPr>
              <a:t> </a:t>
            </a:r>
            <a:r>
              <a:rPr lang="ar-SA" err="1">
                <a:ea typeface="+mj-lt"/>
                <a:cs typeface="+mj-lt"/>
              </a:rPr>
              <a:t>thereafter</a:t>
            </a:r>
            <a:r>
              <a:rPr lang="ar-SA">
                <a:ea typeface="+mj-lt"/>
                <a:cs typeface="+mj-lt"/>
              </a:rPr>
              <a:t> </a:t>
            </a:r>
            <a:r>
              <a:rPr lang="ar-SA" err="1">
                <a:ea typeface="+mj-lt"/>
                <a:cs typeface="+mj-lt"/>
              </a:rPr>
              <a:t>for</a:t>
            </a:r>
            <a:r>
              <a:rPr lang="ar-SA">
                <a:ea typeface="+mj-lt"/>
                <a:cs typeface="+mj-lt"/>
              </a:rPr>
              <a:t> 24 </a:t>
            </a:r>
            <a:r>
              <a:rPr lang="ar-SA" err="1">
                <a:ea typeface="+mj-lt"/>
                <a:cs typeface="+mj-lt"/>
              </a:rPr>
              <a:t>hours</a:t>
            </a:r>
            <a:r>
              <a:rPr lang="ar-SA">
                <a:ea typeface="+mj-lt"/>
                <a:cs typeface="+mj-lt"/>
              </a:rPr>
              <a:t>.</a:t>
            </a:r>
          </a:p>
          <a:p>
            <a:pPr marL="342900" indent="-342900">
              <a:buFont typeface="Wingdings" panose="020B0604020202020204" pitchFamily="34" charset="0"/>
              <a:buChar char="§"/>
            </a:pPr>
            <a:r>
              <a:rPr lang="ar-SA">
                <a:ea typeface="+mj-lt"/>
                <a:cs typeface="+mj-lt"/>
              </a:rPr>
              <a:t> </a:t>
            </a:r>
            <a:r>
              <a:rPr lang="ar-SA" err="1">
                <a:ea typeface="+mj-lt"/>
                <a:cs typeface="+mj-lt"/>
              </a:rPr>
              <a:t>Most</a:t>
            </a:r>
            <a:r>
              <a:rPr lang="ar-SA">
                <a:ea typeface="+mj-lt"/>
                <a:cs typeface="+mj-lt"/>
              </a:rPr>
              <a:t> </a:t>
            </a:r>
            <a:r>
              <a:rPr lang="ar-SA" err="1">
                <a:ea typeface="+mj-lt"/>
                <a:cs typeface="+mj-lt"/>
              </a:rPr>
              <a:t>helpful</a:t>
            </a:r>
            <a:r>
              <a:rPr lang="ar-SA">
                <a:ea typeface="+mj-lt"/>
                <a:cs typeface="+mj-lt"/>
              </a:rPr>
              <a:t> </a:t>
            </a:r>
            <a:r>
              <a:rPr lang="ar-SA" err="1">
                <a:ea typeface="+mj-lt"/>
                <a:cs typeface="+mj-lt"/>
              </a:rPr>
              <a:t>in</a:t>
            </a:r>
            <a:r>
              <a:rPr lang="ar-SA">
                <a:ea typeface="+mj-lt"/>
                <a:cs typeface="+mj-lt"/>
              </a:rPr>
              <a:t> </a:t>
            </a:r>
            <a:r>
              <a:rPr lang="ar-SA" err="1">
                <a:ea typeface="+mj-lt"/>
                <a:cs typeface="+mj-lt"/>
              </a:rPr>
              <a:t>detecting</a:t>
            </a:r>
            <a:r>
              <a:rPr lang="ar-SA">
                <a:ea typeface="+mj-lt"/>
                <a:cs typeface="+mj-lt"/>
              </a:rPr>
              <a:t> </a:t>
            </a:r>
            <a:r>
              <a:rPr lang="ar-SA" err="1">
                <a:ea typeface="+mj-lt"/>
                <a:cs typeface="+mj-lt"/>
              </a:rPr>
              <a:t>recurrent</a:t>
            </a:r>
            <a:r>
              <a:rPr lang="ar-SA">
                <a:ea typeface="+mj-lt"/>
                <a:cs typeface="+mj-lt"/>
              </a:rPr>
              <a:t> </a:t>
            </a:r>
            <a:r>
              <a:rPr lang="ar-SA" err="1">
                <a:ea typeface="+mj-lt"/>
                <a:cs typeface="+mj-lt"/>
              </a:rPr>
              <a:t>infarction</a:t>
            </a:r>
            <a:r>
              <a:rPr lang="ar-SA">
                <a:ea typeface="+mj-lt"/>
                <a:cs typeface="+mj-lt"/>
              </a:rPr>
              <a:t> </a:t>
            </a:r>
            <a:r>
              <a:rPr lang="ar-SA" err="1">
                <a:ea typeface="+mj-lt"/>
                <a:cs typeface="+mj-lt"/>
              </a:rPr>
              <a:t>given</a:t>
            </a:r>
            <a:r>
              <a:rPr lang="ar-SA">
                <a:ea typeface="+mj-lt"/>
                <a:cs typeface="+mj-lt"/>
              </a:rPr>
              <a:t> </a:t>
            </a:r>
            <a:r>
              <a:rPr lang="ar-SA" err="1">
                <a:ea typeface="+mj-lt"/>
                <a:cs typeface="+mj-lt"/>
              </a:rPr>
              <a:t>quicker</a:t>
            </a:r>
            <a:r>
              <a:rPr lang="ar-SA">
                <a:ea typeface="+mj-lt"/>
                <a:cs typeface="+mj-lt"/>
              </a:rPr>
              <a:t> </a:t>
            </a:r>
            <a:r>
              <a:rPr lang="ar-SA" err="1">
                <a:ea typeface="+mj-lt"/>
                <a:cs typeface="+mj-lt"/>
              </a:rPr>
              <a:t>return</a:t>
            </a:r>
            <a:r>
              <a:rPr lang="ar-SA">
                <a:ea typeface="+mj-lt"/>
                <a:cs typeface="+mj-lt"/>
              </a:rPr>
              <a:t> </a:t>
            </a:r>
            <a:r>
              <a:rPr lang="ar-SA" err="1">
                <a:ea typeface="+mj-lt"/>
                <a:cs typeface="+mj-lt"/>
              </a:rPr>
              <a:t>to</a:t>
            </a:r>
            <a:r>
              <a:rPr lang="ar-SA">
                <a:ea typeface="+mj-lt"/>
                <a:cs typeface="+mj-lt"/>
              </a:rPr>
              <a:t> </a:t>
            </a:r>
            <a:r>
              <a:rPr lang="ar-SA" err="1">
                <a:ea typeface="+mj-lt"/>
                <a:cs typeface="+mj-lt"/>
              </a:rPr>
              <a:t>baseline</a:t>
            </a:r>
            <a:r>
              <a:rPr lang="ar-SA">
                <a:ea typeface="+mj-lt"/>
                <a:cs typeface="+mj-lt"/>
              </a:rPr>
              <a:t> </a:t>
            </a:r>
            <a:r>
              <a:rPr lang="ar-SA" err="1">
                <a:ea typeface="+mj-lt"/>
                <a:cs typeface="+mj-lt"/>
              </a:rPr>
              <a:t>than</a:t>
            </a:r>
            <a:r>
              <a:rPr lang="ar-SA">
                <a:ea typeface="+mj-lt"/>
                <a:cs typeface="+mj-lt"/>
              </a:rPr>
              <a:t> </a:t>
            </a:r>
            <a:r>
              <a:rPr lang="ar-SA" err="1">
                <a:ea typeface="+mj-lt"/>
                <a:cs typeface="+mj-lt"/>
              </a:rPr>
              <a:t>troponin</a:t>
            </a:r>
            <a:r>
              <a:rPr lang="ar-SA">
                <a:ea typeface="+mj-lt"/>
                <a:cs typeface="+mj-lt"/>
              </a:rPr>
              <a:t>.</a:t>
            </a:r>
            <a:endParaRPr lang="ar-SA"/>
          </a:p>
        </p:txBody>
      </p:sp>
      <p:pic>
        <p:nvPicPr>
          <p:cNvPr id="4" name="صورة 3" descr="صورة تحتوي على نص, رسم بياني, خط, تخطيط&#10;&#10;تم إنشاء الوصف تلقائياً">
            <a:extLst>
              <a:ext uri="{FF2B5EF4-FFF2-40B4-BE49-F238E27FC236}">
                <a16:creationId xmlns:a16="http://schemas.microsoft.com/office/drawing/2014/main" id="{80F3564E-AD60-05E4-35F0-0BB17E89769C}"/>
              </a:ext>
            </a:extLst>
          </p:cNvPr>
          <p:cNvPicPr>
            <a:picLocks noChangeAspect="1"/>
          </p:cNvPicPr>
          <p:nvPr/>
        </p:nvPicPr>
        <p:blipFill>
          <a:blip r:embed="rId2"/>
          <a:stretch>
            <a:fillRect/>
          </a:stretch>
        </p:blipFill>
        <p:spPr>
          <a:xfrm>
            <a:off x="6291533" y="468968"/>
            <a:ext cx="5647425" cy="6049460"/>
          </a:xfrm>
          <a:prstGeom prst="rect">
            <a:avLst/>
          </a:prstGeom>
        </p:spPr>
      </p:pic>
    </p:spTree>
    <p:extLst>
      <p:ext uri="{BB962C8B-B14F-4D97-AF65-F5344CB8AC3E}">
        <p14:creationId xmlns:p14="http://schemas.microsoft.com/office/powerpoint/2010/main" val="2573619473"/>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7F96AAC-1B7F-4BC0-A366-059066805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F4CDFBE4-7978-BCC8-4636-08CD9B65999D}"/>
              </a:ext>
            </a:extLst>
          </p:cNvPr>
          <p:cNvSpPr>
            <a:spLocks noGrp="1"/>
          </p:cNvSpPr>
          <p:nvPr>
            <p:ph idx="1"/>
          </p:nvPr>
        </p:nvSpPr>
        <p:spPr>
          <a:xfrm>
            <a:off x="465650" y="604260"/>
            <a:ext cx="4910740" cy="5529840"/>
          </a:xfrm>
        </p:spPr>
        <p:txBody>
          <a:bodyPr vert="horz" lIns="91440" tIns="45720" rIns="91440" bIns="45720" rtlCol="0" anchor="t">
            <a:noAutofit/>
          </a:bodyPr>
          <a:lstStyle/>
          <a:p>
            <a:pPr marL="0" indent="0">
              <a:buNone/>
            </a:pPr>
            <a:r>
              <a:rPr lang="en-US" b="1"/>
              <a:t>Since all three patients of unstable angina and STEMI and NSTEMI collectively called </a:t>
            </a:r>
            <a:r>
              <a:rPr lang="en-US" b="1">
                <a:highlight>
                  <a:srgbClr val="FFFF00"/>
                </a:highlight>
              </a:rPr>
              <a:t>acute coronary syndrome </a:t>
            </a:r>
            <a:r>
              <a:rPr lang="en-US" b="1"/>
              <a:t>,will almost have the same presentation of symptom they are differentiated by the ECG  and biomarkers as follow :  </a:t>
            </a:r>
          </a:p>
          <a:p>
            <a:pPr marL="0" indent="0">
              <a:buNone/>
            </a:pPr>
            <a:r>
              <a:rPr lang="en-US" b="1"/>
              <a:t>Unstable angina patient </a:t>
            </a:r>
            <a:r>
              <a:rPr lang="en-US" b="1" err="1"/>
              <a:t>wont</a:t>
            </a:r>
            <a:r>
              <a:rPr lang="en-US" b="1"/>
              <a:t> have ST elevation and normal CK-MB and Troponin .</a:t>
            </a:r>
          </a:p>
          <a:p>
            <a:pPr marL="0" indent="0">
              <a:buNone/>
            </a:pPr>
            <a:r>
              <a:rPr lang="en-US" b="1"/>
              <a:t>NSTEMI patient also will have non elevated ST but biomarkers will be elevated .</a:t>
            </a:r>
          </a:p>
          <a:p>
            <a:pPr marL="0" indent="0">
              <a:buNone/>
            </a:pPr>
            <a:r>
              <a:rPr lang="en-US" b="1"/>
              <a:t>STEMI will have both abnormalities .</a:t>
            </a:r>
          </a:p>
        </p:txBody>
      </p:sp>
      <p:sp>
        <p:nvSpPr>
          <p:cNvPr id="13" name="Rectangle 6">
            <a:extLst>
              <a:ext uri="{FF2B5EF4-FFF2-40B4-BE49-F238E27FC236}">
                <a16:creationId xmlns:a16="http://schemas.microsoft.com/office/drawing/2014/main" id="{9F77B9A0-807D-4595-AC22-A6DCC4CA1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446418" y="2940297"/>
            <a:ext cx="3745582" cy="3917703"/>
          </a:xfrm>
          <a:custGeom>
            <a:avLst/>
            <a:gdLst>
              <a:gd name="connsiteX0" fmla="*/ 0 w 1369143"/>
              <a:gd name="connsiteY0" fmla="*/ 0 h 1229160"/>
              <a:gd name="connsiteX1" fmla="*/ 1369143 w 1369143"/>
              <a:gd name="connsiteY1" fmla="*/ 0 h 1229160"/>
              <a:gd name="connsiteX2" fmla="*/ 1369143 w 1369143"/>
              <a:gd name="connsiteY2" fmla="*/ 1229160 h 1229160"/>
              <a:gd name="connsiteX3" fmla="*/ 0 w 1369143"/>
              <a:gd name="connsiteY3" fmla="*/ 1229160 h 1229160"/>
              <a:gd name="connsiteX4" fmla="*/ 0 w 1369143"/>
              <a:gd name="connsiteY4" fmla="*/ 0 h 1229160"/>
              <a:gd name="connsiteX0" fmla="*/ 0 w 1369143"/>
              <a:gd name="connsiteY0" fmla="*/ 0 h 1229160"/>
              <a:gd name="connsiteX1" fmla="*/ 1369143 w 1369143"/>
              <a:gd name="connsiteY1" fmla="*/ 0 h 1229160"/>
              <a:gd name="connsiteX2" fmla="*/ 0 w 1369143"/>
              <a:gd name="connsiteY2" fmla="*/ 1229160 h 1229160"/>
              <a:gd name="connsiteX3" fmla="*/ 0 w 1369143"/>
              <a:gd name="connsiteY3" fmla="*/ 0 h 1229160"/>
            </a:gdLst>
            <a:ahLst/>
            <a:cxnLst>
              <a:cxn ang="0">
                <a:pos x="connsiteX0" y="connsiteY0"/>
              </a:cxn>
              <a:cxn ang="0">
                <a:pos x="connsiteX1" y="connsiteY1"/>
              </a:cxn>
              <a:cxn ang="0">
                <a:pos x="connsiteX2" y="connsiteY2"/>
              </a:cxn>
              <a:cxn ang="0">
                <a:pos x="connsiteX3" y="connsiteY3"/>
              </a:cxn>
            </a:cxnLst>
            <a:rect l="l" t="t" r="r" b="b"/>
            <a:pathLst>
              <a:path w="1369143" h="1229160">
                <a:moveTo>
                  <a:pt x="0" y="0"/>
                </a:moveTo>
                <a:lnTo>
                  <a:pt x="1369143" y="0"/>
                </a:lnTo>
                <a:lnTo>
                  <a:pt x="0" y="1229160"/>
                </a:lnTo>
                <a:lnTo>
                  <a:pt x="0" y="0"/>
                </a:lnTo>
                <a:close/>
              </a:path>
            </a:pathLst>
          </a:custGeom>
          <a:solidFill>
            <a:schemeClr val="accent1">
              <a:lumMod val="20000"/>
              <a:lumOff val="8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352FE65-755A-4551-AF5F-AE64CB963A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36575" y="2940297"/>
            <a:ext cx="3745582" cy="3917703"/>
          </a:xfrm>
          <a:custGeom>
            <a:avLst/>
            <a:gdLst>
              <a:gd name="connsiteX0" fmla="*/ 3745582 w 3745582"/>
              <a:gd name="connsiteY0" fmla="*/ 0 h 3917703"/>
              <a:gd name="connsiteX1" fmla="*/ 3745582 w 3745582"/>
              <a:gd name="connsiteY1" fmla="*/ 3917703 h 3917703"/>
              <a:gd name="connsiteX2" fmla="*/ 0 w 3745582"/>
              <a:gd name="connsiteY2" fmla="*/ 3917703 h 3917703"/>
            </a:gdLst>
            <a:ahLst/>
            <a:cxnLst>
              <a:cxn ang="0">
                <a:pos x="connsiteX0" y="connsiteY0"/>
              </a:cxn>
              <a:cxn ang="0">
                <a:pos x="connsiteX1" y="connsiteY1"/>
              </a:cxn>
              <a:cxn ang="0">
                <a:pos x="connsiteX2" y="connsiteY2"/>
              </a:cxn>
            </a:cxnLst>
            <a:rect l="l" t="t" r="r" b="b"/>
            <a:pathLst>
              <a:path w="3745582" h="3917703">
                <a:moveTo>
                  <a:pt x="3745582" y="0"/>
                </a:moveTo>
                <a:lnTo>
                  <a:pt x="3745582" y="3917703"/>
                </a:lnTo>
                <a:lnTo>
                  <a:pt x="0" y="3917703"/>
                </a:lnTo>
                <a:close/>
              </a:path>
            </a:pathLst>
          </a:custGeom>
          <a:blipFill dpi="0" rotWithShape="0">
            <a:blip r:embed="rId2">
              <a:alphaModFix amt="99000"/>
              <a:extLst>
                <a:ext uri="{96DAC541-7B7A-43D3-8B79-37D633B846F1}">
                  <asvg:svgBlip xmlns:asvg="http://schemas.microsoft.com/office/drawing/2016/SVG/main" r:embed="rId3"/>
                </a:ext>
              </a:extLst>
            </a:blip>
            <a:srcRect/>
            <a:tile tx="0" ty="0" sx="40000" sy="4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عنصر نائب للمحتوى 3" descr="صورة تحتوي على نص, لقطة شاشة, الخط, رقم&#10;&#10;تم إنشاء الوصف تلقائياً">
            <a:extLst>
              <a:ext uri="{FF2B5EF4-FFF2-40B4-BE49-F238E27FC236}">
                <a16:creationId xmlns:a16="http://schemas.microsoft.com/office/drawing/2014/main" id="{BF63BDBF-AF65-49E8-F329-BC3BF64FC54F}"/>
              </a:ext>
            </a:extLst>
          </p:cNvPr>
          <p:cNvPicPr>
            <a:picLocks noChangeAspect="1"/>
          </p:cNvPicPr>
          <p:nvPr/>
        </p:nvPicPr>
        <p:blipFill rotWithShape="1">
          <a:blip r:embed="rId4"/>
          <a:srcRect r="5303" b="3"/>
          <a:stretch/>
        </p:blipFill>
        <p:spPr>
          <a:xfrm>
            <a:off x="5642313" y="791852"/>
            <a:ext cx="5746238" cy="5279009"/>
          </a:xfrm>
          <a:prstGeom prst="rect">
            <a:avLst/>
          </a:prstGeom>
          <a:effectLst>
            <a:outerShdw dist="190500" dir="18900000" algn="bl" rotWithShape="0">
              <a:schemeClr val="tx1"/>
            </a:outerShdw>
          </a:effectLst>
        </p:spPr>
      </p:pic>
    </p:spTree>
    <p:extLst>
      <p:ext uri="{BB962C8B-B14F-4D97-AF65-F5344CB8AC3E}">
        <p14:creationId xmlns:p14="http://schemas.microsoft.com/office/powerpoint/2010/main" val="2522665897"/>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056AEB2-D59B-4343-449F-6ED1C85146F6}"/>
              </a:ext>
            </a:extLst>
          </p:cNvPr>
          <p:cNvSpPr>
            <a:spLocks noGrp="1"/>
          </p:cNvSpPr>
          <p:nvPr>
            <p:ph type="title"/>
          </p:nvPr>
        </p:nvSpPr>
        <p:spPr>
          <a:xfrm>
            <a:off x="305453" y="250106"/>
            <a:ext cx="9638799" cy="633318"/>
          </a:xfrm>
        </p:spPr>
        <p:txBody>
          <a:bodyPr/>
          <a:lstStyle/>
          <a:p>
            <a:r>
              <a:rPr lang="ar-SA" err="1"/>
              <a:t>Manegement</a:t>
            </a:r>
            <a:r>
              <a:rPr lang="ar-SA"/>
              <a:t> </a:t>
            </a:r>
            <a:r>
              <a:rPr lang="ar-SA" err="1"/>
              <a:t>of</a:t>
            </a:r>
            <a:r>
              <a:rPr lang="ar-SA"/>
              <a:t> mi</a:t>
            </a:r>
          </a:p>
        </p:txBody>
      </p:sp>
      <p:sp>
        <p:nvSpPr>
          <p:cNvPr id="3" name="عنصر نائب للمحتوى 2">
            <a:extLst>
              <a:ext uri="{FF2B5EF4-FFF2-40B4-BE49-F238E27FC236}">
                <a16:creationId xmlns:a16="http://schemas.microsoft.com/office/drawing/2014/main" id="{F11C7B4C-EA1B-DB15-A6F0-6B62A96911CC}"/>
              </a:ext>
            </a:extLst>
          </p:cNvPr>
          <p:cNvSpPr>
            <a:spLocks noGrp="1"/>
          </p:cNvSpPr>
          <p:nvPr>
            <p:ph idx="1"/>
          </p:nvPr>
        </p:nvSpPr>
        <p:spPr>
          <a:xfrm>
            <a:off x="305455" y="1171035"/>
            <a:ext cx="10860873" cy="4963065"/>
          </a:xfrm>
        </p:spPr>
        <p:txBody>
          <a:bodyPr vert="horz" lIns="91440" tIns="45720" rIns="91440" bIns="45720" rtlCol="0" anchor="t">
            <a:normAutofit/>
          </a:bodyPr>
          <a:lstStyle/>
          <a:p>
            <a:pPr marL="0" indent="0">
              <a:buNone/>
            </a:pPr>
            <a:r>
              <a:rPr lang="ar-SA" sz="2400" err="1">
                <a:highlight>
                  <a:srgbClr val="C0C0C0"/>
                </a:highlight>
                <a:ea typeface="+mj-lt"/>
                <a:cs typeface="+mj-lt"/>
              </a:rPr>
              <a:t>Prehospital</a:t>
            </a:r>
            <a:r>
              <a:rPr lang="ar-SA" sz="2400">
                <a:highlight>
                  <a:srgbClr val="C0C0C0"/>
                </a:highlight>
                <a:ea typeface="+mj-lt"/>
                <a:cs typeface="+mj-lt"/>
              </a:rPr>
              <a:t> </a:t>
            </a:r>
            <a:r>
              <a:rPr lang="ar-SA" sz="2400" err="1">
                <a:highlight>
                  <a:srgbClr val="C0C0C0"/>
                </a:highlight>
                <a:ea typeface="+mj-lt"/>
                <a:cs typeface="+mj-lt"/>
              </a:rPr>
              <a:t>manegment</a:t>
            </a:r>
            <a:r>
              <a:rPr lang="ar-SA" sz="2400">
                <a:highlight>
                  <a:srgbClr val="C0C0C0"/>
                </a:highlight>
                <a:ea typeface="+mj-lt"/>
                <a:cs typeface="+mj-lt"/>
              </a:rPr>
              <a:t>  :</a:t>
            </a:r>
          </a:p>
          <a:p>
            <a:pPr marL="342900" indent="-342900"/>
            <a:r>
              <a:rPr lang="ar-SA">
                <a:ea typeface="+mj-lt"/>
                <a:cs typeface="+mj-lt"/>
              </a:rPr>
              <a:t>  </a:t>
            </a:r>
            <a:r>
              <a:rPr lang="ar-SA" err="1">
                <a:ea typeface="+mj-lt"/>
                <a:cs typeface="+mj-lt"/>
              </a:rPr>
              <a:t>Rapid</a:t>
            </a:r>
            <a:r>
              <a:rPr lang="ar-SA">
                <a:ea typeface="+mj-lt"/>
                <a:cs typeface="+mj-lt"/>
              </a:rPr>
              <a:t> </a:t>
            </a:r>
            <a:r>
              <a:rPr lang="ar-SA" err="1">
                <a:ea typeface="+mj-lt"/>
                <a:cs typeface="+mj-lt"/>
              </a:rPr>
              <a:t>transfer</a:t>
            </a:r>
            <a:r>
              <a:rPr lang="ar-SA">
                <a:ea typeface="+mj-lt"/>
                <a:cs typeface="+mj-lt"/>
              </a:rPr>
              <a:t> </a:t>
            </a:r>
            <a:r>
              <a:rPr lang="ar-SA" err="1">
                <a:ea typeface="+mj-lt"/>
                <a:cs typeface="+mj-lt"/>
              </a:rPr>
              <a:t>to</a:t>
            </a:r>
            <a:r>
              <a:rPr lang="ar-SA">
                <a:ea typeface="+mj-lt"/>
                <a:cs typeface="+mj-lt"/>
              </a:rPr>
              <a:t> </a:t>
            </a:r>
            <a:r>
              <a:rPr lang="ar-SA" err="1">
                <a:ea typeface="+mj-lt"/>
                <a:cs typeface="+mj-lt"/>
              </a:rPr>
              <a:t>hospital</a:t>
            </a:r>
            <a:r>
              <a:rPr lang="ar-SA">
                <a:ea typeface="+mj-lt"/>
                <a:cs typeface="+mj-lt"/>
              </a:rPr>
              <a:t> </a:t>
            </a:r>
            <a:r>
              <a:rPr lang="ar-SA" err="1">
                <a:ea typeface="+mj-lt"/>
                <a:cs typeface="+mj-lt"/>
              </a:rPr>
              <a:t>is</a:t>
            </a:r>
            <a:r>
              <a:rPr lang="ar-SA">
                <a:ea typeface="+mj-lt"/>
                <a:cs typeface="+mj-lt"/>
              </a:rPr>
              <a:t> a </a:t>
            </a:r>
            <a:r>
              <a:rPr lang="ar-SA" err="1">
                <a:ea typeface="+mj-lt"/>
                <a:cs typeface="+mj-lt"/>
              </a:rPr>
              <a:t>must</a:t>
            </a:r>
            <a:r>
              <a:rPr lang="ar-SA">
                <a:ea typeface="+mj-lt"/>
                <a:cs typeface="+mj-lt"/>
              </a:rPr>
              <a:t> ( </a:t>
            </a:r>
            <a:r>
              <a:rPr lang="ar-SA" err="1">
                <a:ea typeface="+mj-lt"/>
                <a:cs typeface="+mj-lt"/>
              </a:rPr>
              <a:t>time</a:t>
            </a:r>
            <a:r>
              <a:rPr lang="ar-SA">
                <a:ea typeface="+mj-lt"/>
                <a:cs typeface="+mj-lt"/>
              </a:rPr>
              <a:t> </a:t>
            </a:r>
            <a:r>
              <a:rPr lang="ar-SA" err="1">
                <a:ea typeface="+mj-lt"/>
                <a:cs typeface="+mj-lt"/>
              </a:rPr>
              <a:t>lost</a:t>
            </a:r>
            <a:r>
              <a:rPr lang="ar-SA">
                <a:ea typeface="+mj-lt"/>
                <a:cs typeface="+mj-lt"/>
              </a:rPr>
              <a:t> </a:t>
            </a:r>
            <a:r>
              <a:rPr lang="ar-SA" err="1">
                <a:ea typeface="+mj-lt"/>
                <a:cs typeface="+mj-lt"/>
              </a:rPr>
              <a:t>is</a:t>
            </a:r>
            <a:r>
              <a:rPr lang="ar-SA">
                <a:ea typeface="+mj-lt"/>
                <a:cs typeface="+mj-lt"/>
              </a:rPr>
              <a:t> </a:t>
            </a:r>
            <a:r>
              <a:rPr lang="ar-SA" err="1">
                <a:ea typeface="+mj-lt"/>
                <a:cs typeface="+mj-lt"/>
              </a:rPr>
              <a:t>life</a:t>
            </a:r>
            <a:r>
              <a:rPr lang="ar-SA">
                <a:ea typeface="+mj-lt"/>
                <a:cs typeface="+mj-lt"/>
              </a:rPr>
              <a:t> </a:t>
            </a:r>
            <a:r>
              <a:rPr lang="ar-SA" err="1">
                <a:ea typeface="+mj-lt"/>
                <a:cs typeface="+mj-lt"/>
              </a:rPr>
              <a:t>lost</a:t>
            </a:r>
            <a:r>
              <a:rPr lang="ar-SA">
                <a:ea typeface="+mj-lt"/>
                <a:cs typeface="+mj-lt"/>
              </a:rPr>
              <a:t> ). </a:t>
            </a:r>
          </a:p>
          <a:p>
            <a:pPr marL="342900" indent="-342900"/>
            <a:r>
              <a:rPr lang="ar-SA" err="1">
                <a:ea typeface="+mj-lt"/>
                <a:cs typeface="+mj-lt"/>
              </a:rPr>
              <a:t>Oxygen</a:t>
            </a:r>
            <a:r>
              <a:rPr lang="ar-SA">
                <a:ea typeface="+mj-lt"/>
                <a:cs typeface="+mj-lt"/>
              </a:rPr>
              <a:t> </a:t>
            </a:r>
            <a:r>
              <a:rPr lang="ar-SA" err="1">
                <a:ea typeface="+mj-lt"/>
                <a:cs typeface="+mj-lt"/>
              </a:rPr>
              <a:t>inhalation</a:t>
            </a:r>
            <a:r>
              <a:rPr lang="ar-SA">
                <a:ea typeface="+mj-lt"/>
                <a:cs typeface="+mj-lt"/>
              </a:rPr>
              <a:t>.  </a:t>
            </a:r>
          </a:p>
          <a:p>
            <a:pPr marL="342900" indent="-342900"/>
            <a:r>
              <a:rPr lang="ar-SA" err="1">
                <a:ea typeface="+mj-lt"/>
                <a:cs typeface="+mj-lt"/>
              </a:rPr>
              <a:t>Analgesics</a:t>
            </a:r>
            <a:r>
              <a:rPr lang="ar-SA">
                <a:ea typeface="+mj-lt"/>
                <a:cs typeface="+mj-lt"/>
              </a:rPr>
              <a:t> </a:t>
            </a:r>
            <a:r>
              <a:rPr lang="ar-SA" err="1">
                <a:ea typeface="+mj-lt"/>
                <a:cs typeface="+mj-lt"/>
              </a:rPr>
              <a:t>for</a:t>
            </a:r>
            <a:r>
              <a:rPr lang="ar-SA">
                <a:ea typeface="+mj-lt"/>
                <a:cs typeface="+mj-lt"/>
              </a:rPr>
              <a:t> </a:t>
            </a:r>
            <a:r>
              <a:rPr lang="ar-SA" err="1">
                <a:ea typeface="+mj-lt"/>
                <a:cs typeface="+mj-lt"/>
              </a:rPr>
              <a:t>pain</a:t>
            </a:r>
            <a:r>
              <a:rPr lang="ar-SA">
                <a:ea typeface="+mj-lt"/>
                <a:cs typeface="+mj-lt"/>
              </a:rPr>
              <a:t> : </a:t>
            </a:r>
            <a:r>
              <a:rPr lang="ar-SA" err="1">
                <a:ea typeface="+mj-lt"/>
                <a:cs typeface="+mj-lt"/>
              </a:rPr>
              <a:t>Morphine</a:t>
            </a:r>
            <a:r>
              <a:rPr lang="ar-SA">
                <a:ea typeface="+mj-lt"/>
                <a:cs typeface="+mj-lt"/>
              </a:rPr>
              <a:t> 5 - 10 </a:t>
            </a:r>
            <a:r>
              <a:rPr lang="ar-SA" err="1">
                <a:ea typeface="+mj-lt"/>
                <a:cs typeface="+mj-lt"/>
              </a:rPr>
              <a:t>mg</a:t>
            </a:r>
            <a:r>
              <a:rPr lang="ar-SA">
                <a:ea typeface="+mj-lt"/>
                <a:cs typeface="+mj-lt"/>
              </a:rPr>
              <a:t> IV </a:t>
            </a:r>
          </a:p>
          <a:p>
            <a:pPr marL="342900" indent="-342900"/>
            <a:r>
              <a:rPr lang="ar-SA">
                <a:ea typeface="+mj-lt"/>
                <a:cs typeface="+mj-lt"/>
              </a:rPr>
              <a:t> </a:t>
            </a:r>
            <a:r>
              <a:rPr lang="ar-SA" err="1">
                <a:ea typeface="+mj-lt"/>
                <a:cs typeface="+mj-lt"/>
              </a:rPr>
              <a:t>For</a:t>
            </a:r>
            <a:r>
              <a:rPr lang="ar-SA">
                <a:ea typeface="+mj-lt"/>
                <a:cs typeface="+mj-lt"/>
              </a:rPr>
              <a:t> </a:t>
            </a:r>
            <a:r>
              <a:rPr lang="ar-SA" err="1">
                <a:ea typeface="+mj-lt"/>
                <a:cs typeface="+mj-lt"/>
              </a:rPr>
              <a:t>ventricular</a:t>
            </a:r>
            <a:r>
              <a:rPr lang="ar-SA">
                <a:ea typeface="+mj-lt"/>
                <a:cs typeface="+mj-lt"/>
              </a:rPr>
              <a:t> </a:t>
            </a:r>
            <a:r>
              <a:rPr lang="ar-SA" err="1">
                <a:ea typeface="+mj-lt"/>
                <a:cs typeface="+mj-lt"/>
              </a:rPr>
              <a:t>arrhythmias</a:t>
            </a:r>
            <a:r>
              <a:rPr lang="ar-SA">
                <a:ea typeface="+mj-lt"/>
                <a:cs typeface="+mj-lt"/>
              </a:rPr>
              <a:t> : </a:t>
            </a:r>
            <a:r>
              <a:rPr lang="ar-SA" err="1">
                <a:ea typeface="+mj-lt"/>
                <a:cs typeface="+mj-lt"/>
              </a:rPr>
              <a:t>Lidocaine</a:t>
            </a:r>
            <a:r>
              <a:rPr lang="ar-SA">
                <a:ea typeface="+mj-lt"/>
                <a:cs typeface="+mj-lt"/>
              </a:rPr>
              <a:t> 50 - 100 </a:t>
            </a:r>
            <a:r>
              <a:rPr lang="ar-SA" err="1">
                <a:ea typeface="+mj-lt"/>
                <a:cs typeface="+mj-lt"/>
              </a:rPr>
              <a:t>mg</a:t>
            </a:r>
            <a:r>
              <a:rPr lang="ar-SA">
                <a:ea typeface="+mj-lt"/>
                <a:cs typeface="+mj-lt"/>
              </a:rPr>
              <a:t> IV </a:t>
            </a:r>
          </a:p>
          <a:p>
            <a:pPr marL="342900" indent="-342900"/>
            <a:r>
              <a:rPr lang="ar-SA">
                <a:ea typeface="+mj-lt"/>
                <a:cs typeface="+mj-lt"/>
              </a:rPr>
              <a:t>  </a:t>
            </a:r>
            <a:r>
              <a:rPr lang="ar-SA" err="1">
                <a:ea typeface="+mj-lt"/>
                <a:cs typeface="+mj-lt"/>
              </a:rPr>
              <a:t>For</a:t>
            </a:r>
            <a:r>
              <a:rPr lang="ar-SA">
                <a:ea typeface="+mj-lt"/>
                <a:cs typeface="+mj-lt"/>
              </a:rPr>
              <a:t> </a:t>
            </a:r>
            <a:r>
              <a:rPr lang="ar-SA" err="1">
                <a:ea typeface="+mj-lt"/>
                <a:cs typeface="+mj-lt"/>
              </a:rPr>
              <a:t>heart</a:t>
            </a:r>
            <a:r>
              <a:rPr lang="ar-SA">
                <a:ea typeface="+mj-lt"/>
                <a:cs typeface="+mj-lt"/>
              </a:rPr>
              <a:t> </a:t>
            </a:r>
            <a:r>
              <a:rPr lang="ar-SA" err="1">
                <a:ea typeface="+mj-lt"/>
                <a:cs typeface="+mj-lt"/>
              </a:rPr>
              <a:t>block</a:t>
            </a:r>
            <a:r>
              <a:rPr lang="ar-SA">
                <a:ea typeface="+mj-lt"/>
                <a:cs typeface="+mj-lt"/>
              </a:rPr>
              <a:t> o+ </a:t>
            </a:r>
            <a:r>
              <a:rPr lang="ar-SA" err="1">
                <a:ea typeface="+mj-lt"/>
                <a:cs typeface="+mj-lt"/>
              </a:rPr>
              <a:t>Atropine</a:t>
            </a:r>
            <a:r>
              <a:rPr lang="ar-SA">
                <a:ea typeface="+mj-lt"/>
                <a:cs typeface="+mj-lt"/>
              </a:rPr>
              <a:t> 0.5 -1 </a:t>
            </a:r>
            <a:r>
              <a:rPr lang="ar-SA" err="1">
                <a:ea typeface="+mj-lt"/>
                <a:cs typeface="+mj-lt"/>
              </a:rPr>
              <a:t>mg</a:t>
            </a:r>
            <a:r>
              <a:rPr lang="ar-SA">
                <a:ea typeface="+mj-lt"/>
                <a:cs typeface="+mj-lt"/>
              </a:rPr>
              <a:t> IV.</a:t>
            </a:r>
            <a:endParaRPr lang="ar-SA"/>
          </a:p>
        </p:txBody>
      </p:sp>
      <p:pic>
        <p:nvPicPr>
          <p:cNvPr id="4" name="صورة 3" descr="صورة تحتوي على المخدرات, دواء, دواء صيدلاني, دواء بوصفة طبية&#10;&#10;تم إنشاء الوصف تلقائياً">
            <a:extLst>
              <a:ext uri="{FF2B5EF4-FFF2-40B4-BE49-F238E27FC236}">
                <a16:creationId xmlns:a16="http://schemas.microsoft.com/office/drawing/2014/main" id="{613FA9D7-CC3B-9429-645B-B53BA0BB659A}"/>
              </a:ext>
            </a:extLst>
          </p:cNvPr>
          <p:cNvPicPr>
            <a:picLocks noChangeAspect="1"/>
          </p:cNvPicPr>
          <p:nvPr/>
        </p:nvPicPr>
        <p:blipFill>
          <a:blip r:embed="rId2"/>
          <a:stretch>
            <a:fillRect/>
          </a:stretch>
        </p:blipFill>
        <p:spPr>
          <a:xfrm>
            <a:off x="9003102" y="149095"/>
            <a:ext cx="3188898" cy="5985005"/>
          </a:xfrm>
          <a:prstGeom prst="rect">
            <a:avLst/>
          </a:prstGeom>
        </p:spPr>
      </p:pic>
    </p:spTree>
    <p:extLst>
      <p:ext uri="{BB962C8B-B14F-4D97-AF65-F5344CB8AC3E}">
        <p14:creationId xmlns:p14="http://schemas.microsoft.com/office/powerpoint/2010/main" val="3260429864"/>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E2724-44F6-C55D-CE8D-6CA6C7A19608}"/>
              </a:ext>
            </a:extLst>
          </p:cNvPr>
          <p:cNvSpPr>
            <a:spLocks noGrp="1"/>
          </p:cNvSpPr>
          <p:nvPr>
            <p:ph type="title"/>
          </p:nvPr>
        </p:nvSpPr>
        <p:spPr/>
        <p:txBody>
          <a:bodyPr/>
          <a:lstStyle/>
          <a:p>
            <a:r>
              <a:rPr lang="en-US"/>
              <a:t>Pre hospital :</a:t>
            </a:r>
            <a:br>
              <a:rPr lang="en-US"/>
            </a:br>
            <a:r>
              <a:rPr lang="en-US"/>
              <a:t>1-general </a:t>
            </a:r>
            <a:endParaRPr lang="en-JO"/>
          </a:p>
        </p:txBody>
      </p:sp>
      <p:sp>
        <p:nvSpPr>
          <p:cNvPr id="3" name="Content Placeholder 2">
            <a:extLst>
              <a:ext uri="{FF2B5EF4-FFF2-40B4-BE49-F238E27FC236}">
                <a16:creationId xmlns:a16="http://schemas.microsoft.com/office/drawing/2014/main" id="{9891D3AC-ECC0-7F71-8D4B-66661F1EC4C7}"/>
              </a:ext>
            </a:extLst>
          </p:cNvPr>
          <p:cNvSpPr>
            <a:spLocks noGrp="1"/>
          </p:cNvSpPr>
          <p:nvPr>
            <p:ph idx="1"/>
          </p:nvPr>
        </p:nvSpPr>
        <p:spPr/>
        <p:txBody>
          <a:bodyPr>
            <a:normAutofit fontScale="85000" lnSpcReduction="10000"/>
          </a:bodyPr>
          <a:lstStyle/>
          <a:p>
            <a:pPr marL="342900" indent="-342900">
              <a:buFont typeface="Wingdings" panose="020B0604020202020204" pitchFamily="34" charset="0"/>
              <a:buChar char="Ø"/>
            </a:pPr>
            <a:r>
              <a:rPr lang="ar-SA" dirty="0"/>
              <a:t>Admission to CCU ( coronary care unit) with hemodynamic monitoring &amp; continuous ECG </a:t>
            </a:r>
          </a:p>
          <a:p>
            <a:pPr marL="342900" indent="-342900">
              <a:buFont typeface="Wingdings" panose="020B0604020202020204" pitchFamily="34" charset="0"/>
              <a:buChar char="Ø"/>
            </a:pPr>
            <a:r>
              <a:rPr lang="ar-SA" dirty="0"/>
              <a:t> Oxygen inhalation . </a:t>
            </a:r>
          </a:p>
          <a:p>
            <a:pPr marL="342900" indent="-342900">
              <a:buFont typeface="Wingdings" panose="020B0604020202020204" pitchFamily="34" charset="0"/>
              <a:buChar char="Ø"/>
            </a:pPr>
            <a:r>
              <a:rPr lang="ar-SA" dirty="0"/>
              <a:t> Complete rest. </a:t>
            </a:r>
          </a:p>
          <a:p>
            <a:pPr marL="342900" indent="-342900">
              <a:buFont typeface="Wingdings" panose="020B0604020202020204" pitchFamily="34" charset="0"/>
              <a:buChar char="Ø"/>
            </a:pPr>
            <a:r>
              <a:rPr lang="ar-SA" dirty="0"/>
              <a:t>Diet: Light frequent meals &amp; avoid constipation . </a:t>
            </a:r>
          </a:p>
          <a:p>
            <a:pPr marL="342900" indent="-342900">
              <a:buFont typeface="Wingdings" panose="020B0604020202020204" pitchFamily="34" charset="0"/>
              <a:buChar char="Ø"/>
            </a:pPr>
            <a:r>
              <a:rPr lang="ar-SA" dirty="0"/>
              <a:t> Sedative : Diazepam .</a:t>
            </a:r>
          </a:p>
          <a:p>
            <a:pPr marL="342900" indent="-342900">
              <a:buFont typeface="Wingdings" panose="020B0604020202020204" pitchFamily="34" charset="0"/>
              <a:buChar char="Ø"/>
            </a:pPr>
            <a:r>
              <a:rPr lang="ar-SA" dirty="0"/>
              <a:t>Aspirin : is now considered an essential element ( 325 mg initial dose then 75 mg daily-oral) g. </a:t>
            </a:r>
          </a:p>
          <a:p>
            <a:pPr marL="342900" indent="-342900">
              <a:buFont typeface="Wingdings" panose="020B0604020202020204" pitchFamily="34" charset="0"/>
              <a:buChar char="Ø"/>
            </a:pPr>
            <a:r>
              <a:rPr lang="ar-SA" dirty="0"/>
              <a:t>ACE Inhibitor: Oral therapy e.g. Lisinopril 5mg on dayl &amp; 2 ,then 10 mg daily. h. </a:t>
            </a:r>
            <a:endParaRPr lang="en-US" dirty="0"/>
          </a:p>
          <a:p>
            <a:pPr marL="0" indent="0">
              <a:buNone/>
            </a:pPr>
            <a:r>
              <a:rPr lang="ar-SA" dirty="0"/>
              <a:t> ACE Inhibitors are vasodilator that reduce cardiac work &amp; decrease myocardial energy requirement </a:t>
            </a:r>
            <a:r>
              <a:rPr lang="en-US" dirty="0"/>
              <a:t>+ inhibition of cardiac remodeling </a:t>
            </a:r>
            <a:endParaRPr lang="ar-SA" dirty="0"/>
          </a:p>
        </p:txBody>
      </p:sp>
    </p:spTree>
    <p:extLst>
      <p:ext uri="{BB962C8B-B14F-4D97-AF65-F5344CB8AC3E}">
        <p14:creationId xmlns:p14="http://schemas.microsoft.com/office/powerpoint/2010/main" val="4147699079"/>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0B228B-3E18-8709-F88F-B0140E03D60B}"/>
              </a:ext>
            </a:extLst>
          </p:cNvPr>
          <p:cNvSpPr>
            <a:spLocks noGrp="1"/>
          </p:cNvSpPr>
          <p:nvPr>
            <p:ph idx="1"/>
          </p:nvPr>
        </p:nvSpPr>
        <p:spPr>
          <a:xfrm>
            <a:off x="590046" y="929023"/>
            <a:ext cx="10357665" cy="4114801"/>
          </a:xfrm>
        </p:spPr>
        <p:txBody>
          <a:bodyPr>
            <a:normAutofit/>
          </a:bodyPr>
          <a:lstStyle/>
          <a:p>
            <a:pPr>
              <a:buFont typeface="Wingdings" pitchFamily="2" charset="2"/>
              <a:buChar char="Ø"/>
            </a:pPr>
            <a:r>
              <a:rPr lang="en-US" sz="1700" i="0" dirty="0">
                <a:effectLst/>
              </a:rPr>
              <a:t>P2Yl2 inhibitors (clopidogrel, </a:t>
            </a:r>
            <a:r>
              <a:rPr lang="en-US" sz="1700" i="0" dirty="0" err="1">
                <a:effectLst/>
              </a:rPr>
              <a:t>ticagrelor</a:t>
            </a:r>
            <a:r>
              <a:rPr lang="en-US" sz="1700" i="0" dirty="0">
                <a:effectLst/>
              </a:rPr>
              <a:t>)</a:t>
            </a:r>
            <a:endParaRPr lang="en-US" sz="1700" dirty="0">
              <a:effectLst/>
            </a:endParaRPr>
          </a:p>
          <a:p>
            <a:r>
              <a:rPr lang="en-US" sz="1700" i="0" dirty="0">
                <a:effectLst/>
              </a:rPr>
              <a:t>Used in conjunction with aspirin; have been shown to reduce recurrent Ml</a:t>
            </a:r>
            <a:endParaRPr lang="en-US" sz="1700" dirty="0">
              <a:effectLst/>
            </a:endParaRPr>
          </a:p>
          <a:p>
            <a:r>
              <a:rPr lang="en-US" sz="1700" i="0" dirty="0" err="1">
                <a:effectLst/>
              </a:rPr>
              <a:t>Ticagrelor</a:t>
            </a:r>
            <a:r>
              <a:rPr lang="en-US" sz="1700" i="0" dirty="0">
                <a:effectLst/>
              </a:rPr>
              <a:t> has improved mortality compared to clopidogrel in the PLATO trial</a:t>
            </a:r>
            <a:endParaRPr lang="en-US" sz="1700" dirty="0">
              <a:effectLst/>
            </a:endParaRPr>
          </a:p>
          <a:p>
            <a:r>
              <a:rPr lang="en-US" sz="1700" i="0" dirty="0">
                <a:effectLst/>
              </a:rPr>
              <a:t>(its use is limited by cost, frequent dosing, and common side effect of dyspnea)</a:t>
            </a:r>
            <a:endParaRPr lang="en-US" sz="1700" dirty="0">
              <a:effectLst/>
            </a:endParaRPr>
          </a:p>
          <a:p>
            <a:r>
              <a:rPr lang="en-US" sz="1700" i="0" dirty="0">
                <a:effectLst/>
              </a:rPr>
              <a:t>Duration of therapy depends on decision to perform PCI versus CABG, risk</a:t>
            </a:r>
            <a:endParaRPr lang="en-US" sz="1700" dirty="0">
              <a:effectLst/>
            </a:endParaRPr>
          </a:p>
          <a:p>
            <a:r>
              <a:rPr lang="en-US" sz="1700" i="0" dirty="0">
                <a:effectLst/>
              </a:rPr>
              <a:t>factors of patient</a:t>
            </a:r>
            <a:endParaRPr lang="ar-SA" sz="1700" i="0" dirty="0">
              <a:effectLst/>
            </a:endParaRPr>
          </a:p>
          <a:p>
            <a:pPr>
              <a:buFont typeface="Wingdings" pitchFamily="2" charset="2"/>
              <a:buChar char="Ø"/>
            </a:pPr>
            <a:r>
              <a:rPr lang="ar-SA" sz="1800" dirty="0"/>
              <a:t>Administration of IV fluids : in a case of hypotension.</a:t>
            </a:r>
            <a:endParaRPr lang="en-JO" sz="1800" dirty="0"/>
          </a:p>
        </p:txBody>
      </p:sp>
    </p:spTree>
    <p:extLst>
      <p:ext uri="{BB962C8B-B14F-4D97-AF65-F5344CB8AC3E}">
        <p14:creationId xmlns:p14="http://schemas.microsoft.com/office/powerpoint/2010/main" val="1007469780"/>
      </p:ext>
    </p:extLst>
  </p:cSld>
  <p:clrMapOvr>
    <a:masterClrMapping/>
  </p:clrMapOvr>
  <mc:AlternateContent xmlns:mc="http://schemas.openxmlformats.org/markup-compatibility/2006">
    <mc:Choice xmlns:p14="http://schemas.microsoft.com/office/powerpoint/2010/main" Requires="p14">
      <p:transition p14:dur="0">
        <p:blinds dir="vert"/>
      </p:transition>
    </mc:Choice>
    <mc:Fallback>
      <p:transition>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E4971-BB5F-2DFB-55CB-B6E5EC754745}"/>
              </a:ext>
            </a:extLst>
          </p:cNvPr>
          <p:cNvSpPr>
            <a:spLocks noGrp="1"/>
          </p:cNvSpPr>
          <p:nvPr>
            <p:ph type="title"/>
          </p:nvPr>
        </p:nvSpPr>
        <p:spPr/>
        <p:txBody>
          <a:bodyPr/>
          <a:lstStyle/>
          <a:p>
            <a:r>
              <a:rPr lang="en-US" b="0" i="0">
                <a:effectLst/>
                <a:latin typeface=".SFUI-Regular"/>
              </a:rPr>
              <a:t>2- Relieving of chest pain :</a:t>
            </a:r>
            <a:endParaRPr lang="en-US">
              <a:effectLst/>
              <a:latin typeface=".SF UI"/>
            </a:endParaRPr>
          </a:p>
        </p:txBody>
      </p:sp>
      <p:sp>
        <p:nvSpPr>
          <p:cNvPr id="3" name="Content Placeholder 2">
            <a:extLst>
              <a:ext uri="{FF2B5EF4-FFF2-40B4-BE49-F238E27FC236}">
                <a16:creationId xmlns:a16="http://schemas.microsoft.com/office/drawing/2014/main" id="{8A824F55-152B-D757-D606-8D9EB21D6C42}"/>
              </a:ext>
            </a:extLst>
          </p:cNvPr>
          <p:cNvSpPr>
            <a:spLocks noGrp="1"/>
          </p:cNvSpPr>
          <p:nvPr>
            <p:ph idx="1"/>
          </p:nvPr>
        </p:nvSpPr>
        <p:spPr/>
        <p:txBody>
          <a:bodyPr vert="horz" lIns="91440" tIns="45720" rIns="91440" bIns="45720" rtlCol="0" anchor="t">
            <a:normAutofit/>
          </a:bodyPr>
          <a:lstStyle/>
          <a:p>
            <a:pPr marL="457200" indent="-457200">
              <a:buAutoNum type="alphaLcPeriod"/>
            </a:pPr>
            <a:r>
              <a:rPr lang="en-US" b="0" i="0">
                <a:effectLst/>
                <a:latin typeface=".SFUI-Regular"/>
              </a:rPr>
              <a:t>Morphine ( 4 mg IV every 5 to 10 minutes as needed )</a:t>
            </a:r>
          </a:p>
          <a:p>
            <a:pPr marL="457200" indent="-457200">
              <a:buAutoNum type="alphaLcPeriod"/>
            </a:pPr>
            <a:r>
              <a:rPr lang="en-US" b="0" i="0">
                <a:effectLst/>
                <a:latin typeface=".SFUI-Regular"/>
              </a:rPr>
              <a:t>Nitroglycerine</a:t>
            </a:r>
            <a:r>
              <a:rPr lang="en-US">
                <a:latin typeface=".SFUI-Regular"/>
              </a:rPr>
              <a:t> </a:t>
            </a:r>
            <a:endParaRPr lang="en-US">
              <a:latin typeface=".SF UI"/>
            </a:endParaRPr>
          </a:p>
          <a:p>
            <a:pPr marL="457200" indent="-457200">
              <a:buAutoNum type="alphaLcPeriod" startAt="3"/>
            </a:pPr>
            <a:r>
              <a:rPr lang="en-US" b="0" i="0">
                <a:effectLst/>
                <a:latin typeface=".SFUI-Regular"/>
              </a:rPr>
              <a:t>Beta blockers .</a:t>
            </a:r>
          </a:p>
          <a:p>
            <a:pPr marL="0" indent="0">
              <a:buNone/>
            </a:pPr>
            <a:endParaRPr lang="en-US" b="0" i="0">
              <a:effectLst/>
              <a:latin typeface=".SFUI-Regular"/>
            </a:endParaRPr>
          </a:p>
          <a:p>
            <a:pPr marL="0" indent="0">
              <a:buNone/>
            </a:pPr>
            <a:r>
              <a:rPr lang="en-US">
                <a:latin typeface=".SF UI"/>
              </a:rPr>
              <a:t>(</a:t>
            </a:r>
            <a:r>
              <a:rPr lang="en-US" err="1">
                <a:latin typeface=".SF UI"/>
              </a:rPr>
              <a:t>b+c</a:t>
            </a:r>
            <a:r>
              <a:rPr lang="en-US">
                <a:latin typeface=".SF UI"/>
              </a:rPr>
              <a:t> </a:t>
            </a:r>
            <a:r>
              <a:rPr lang="en-US" b="0" i="0">
                <a:effectLst/>
                <a:latin typeface=".SFUI-Regular"/>
              </a:rPr>
              <a:t>to relieve pain of post infarction angina.)</a:t>
            </a:r>
            <a:endParaRPr lang="en-US">
              <a:effectLst/>
              <a:latin typeface=".SF UI"/>
            </a:endParaRPr>
          </a:p>
        </p:txBody>
      </p:sp>
      <p:pic>
        <p:nvPicPr>
          <p:cNvPr id="6" name="Picture 5">
            <a:extLst>
              <a:ext uri="{FF2B5EF4-FFF2-40B4-BE49-F238E27FC236}">
                <a16:creationId xmlns:a16="http://schemas.microsoft.com/office/drawing/2014/main" id="{7316D21F-281C-43E5-2458-25D32355F43F}"/>
              </a:ext>
            </a:extLst>
          </p:cNvPr>
          <p:cNvPicPr>
            <a:picLocks noChangeAspect="1"/>
          </p:cNvPicPr>
          <p:nvPr/>
        </p:nvPicPr>
        <p:blipFill>
          <a:blip r:embed="rId2"/>
          <a:stretch>
            <a:fillRect/>
          </a:stretch>
        </p:blipFill>
        <p:spPr>
          <a:xfrm>
            <a:off x="8617694" y="1412179"/>
            <a:ext cx="3142007" cy="4903467"/>
          </a:xfrm>
          <a:prstGeom prst="rect">
            <a:avLst/>
          </a:prstGeom>
        </p:spPr>
      </p:pic>
    </p:spTree>
    <p:extLst>
      <p:ext uri="{BB962C8B-B14F-4D97-AF65-F5344CB8AC3E}">
        <p14:creationId xmlns:p14="http://schemas.microsoft.com/office/powerpoint/2010/main" val="2754687770"/>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8BCCF37-4A70-4B3A-BBAD-9A908C53D793}"/>
              </a:ext>
            </a:extLst>
          </p:cNvPr>
          <p:cNvSpPr>
            <a:spLocks noGrp="1"/>
          </p:cNvSpPr>
          <p:nvPr>
            <p:ph type="title"/>
          </p:nvPr>
        </p:nvSpPr>
        <p:spPr/>
        <p:txBody>
          <a:bodyPr>
            <a:normAutofit/>
          </a:bodyPr>
          <a:lstStyle/>
          <a:p>
            <a:r>
              <a:rPr lang="en-US">
                <a:ea typeface="+mj-lt"/>
                <a:cs typeface="+mj-lt"/>
              </a:rPr>
              <a:t>3-</a:t>
            </a:r>
            <a:r>
              <a:rPr lang="ar-SA">
                <a:ea typeface="+mj-lt"/>
                <a:cs typeface="+mj-lt"/>
              </a:rPr>
              <a:t>Thrombo</a:t>
            </a:r>
            <a:r>
              <a:rPr lang="en-US">
                <a:ea typeface="+mj-lt"/>
                <a:cs typeface="+mj-lt"/>
              </a:rPr>
              <a:t>lytic </a:t>
            </a:r>
            <a:r>
              <a:rPr lang="ar-SA">
                <a:ea typeface="+mj-lt"/>
                <a:cs typeface="+mj-lt"/>
              </a:rPr>
              <a:t> therapy:</a:t>
            </a:r>
            <a:endParaRPr lang="ar-SA"/>
          </a:p>
        </p:txBody>
      </p:sp>
      <p:sp>
        <p:nvSpPr>
          <p:cNvPr id="3" name="عنصر نائب للمحتوى 2">
            <a:extLst>
              <a:ext uri="{FF2B5EF4-FFF2-40B4-BE49-F238E27FC236}">
                <a16:creationId xmlns:a16="http://schemas.microsoft.com/office/drawing/2014/main" id="{315B48B5-D87A-5FF8-D729-A7C72CA33B54}"/>
              </a:ext>
            </a:extLst>
          </p:cNvPr>
          <p:cNvSpPr>
            <a:spLocks noGrp="1"/>
          </p:cNvSpPr>
          <p:nvPr>
            <p:ph idx="1"/>
          </p:nvPr>
        </p:nvSpPr>
        <p:spPr/>
        <p:txBody>
          <a:bodyPr vert="horz" lIns="91440" tIns="45720" rIns="91440" bIns="45720" rtlCol="0" anchor="t">
            <a:normAutofit lnSpcReduction="10000"/>
          </a:bodyPr>
          <a:lstStyle/>
          <a:p>
            <a:pPr marL="0" indent="0">
              <a:buNone/>
            </a:pPr>
            <a:r>
              <a:rPr lang="ar-SA" err="1">
                <a:ea typeface="+mj-lt"/>
                <a:cs typeface="+mj-lt"/>
              </a:rPr>
              <a:t>The</a:t>
            </a:r>
            <a:r>
              <a:rPr lang="ar-SA">
                <a:ea typeface="+mj-lt"/>
                <a:cs typeface="+mj-lt"/>
              </a:rPr>
              <a:t> </a:t>
            </a:r>
            <a:r>
              <a:rPr lang="ar-SA" err="1">
                <a:ea typeface="+mj-lt"/>
                <a:cs typeface="+mj-lt"/>
              </a:rPr>
              <a:t>earlier</a:t>
            </a:r>
            <a:r>
              <a:rPr lang="ar-SA">
                <a:ea typeface="+mj-lt"/>
                <a:cs typeface="+mj-lt"/>
              </a:rPr>
              <a:t> </a:t>
            </a:r>
            <a:r>
              <a:rPr lang="ar-SA" err="1">
                <a:ea typeface="+mj-lt"/>
                <a:cs typeface="+mj-lt"/>
              </a:rPr>
              <a:t>that</a:t>
            </a:r>
            <a:r>
              <a:rPr lang="ar-SA">
                <a:ea typeface="+mj-lt"/>
                <a:cs typeface="+mj-lt"/>
              </a:rPr>
              <a:t> </a:t>
            </a:r>
            <a:r>
              <a:rPr lang="ar-SA" err="1">
                <a:ea typeface="+mj-lt"/>
                <a:cs typeface="+mj-lt"/>
              </a:rPr>
              <a:t>thrombolytic</a:t>
            </a:r>
            <a:r>
              <a:rPr lang="ar-SA">
                <a:ea typeface="+mj-lt"/>
                <a:cs typeface="+mj-lt"/>
              </a:rPr>
              <a:t> </a:t>
            </a:r>
            <a:r>
              <a:rPr lang="ar-SA" err="1">
                <a:ea typeface="+mj-lt"/>
                <a:cs typeface="+mj-lt"/>
              </a:rPr>
              <a:t>therapy</a:t>
            </a:r>
            <a:r>
              <a:rPr lang="ar-SA">
                <a:ea typeface="+mj-lt"/>
                <a:cs typeface="+mj-lt"/>
              </a:rPr>
              <a:t> </a:t>
            </a:r>
            <a:r>
              <a:rPr lang="ar-SA" err="1">
                <a:ea typeface="+mj-lt"/>
                <a:cs typeface="+mj-lt"/>
              </a:rPr>
              <a:t>is</a:t>
            </a:r>
            <a:r>
              <a:rPr lang="ar-SA">
                <a:ea typeface="+mj-lt"/>
                <a:cs typeface="+mj-lt"/>
              </a:rPr>
              <a:t> </a:t>
            </a:r>
            <a:r>
              <a:rPr lang="ar-SA" err="1">
                <a:ea typeface="+mj-lt"/>
                <a:cs typeface="+mj-lt"/>
              </a:rPr>
              <a:t>given</a:t>
            </a:r>
            <a:r>
              <a:rPr lang="ar-SA">
                <a:ea typeface="+mj-lt"/>
                <a:cs typeface="+mj-lt"/>
              </a:rPr>
              <a:t> </a:t>
            </a:r>
            <a:r>
              <a:rPr lang="ar-SA" err="1">
                <a:ea typeface="+mj-lt"/>
                <a:cs typeface="+mj-lt"/>
              </a:rPr>
              <a:t>after</a:t>
            </a:r>
            <a:r>
              <a:rPr lang="ar-SA">
                <a:ea typeface="+mj-lt"/>
                <a:cs typeface="+mj-lt"/>
              </a:rPr>
              <a:t> </a:t>
            </a:r>
            <a:r>
              <a:rPr lang="ar-SA" err="1">
                <a:ea typeface="+mj-lt"/>
                <a:cs typeface="+mj-lt"/>
              </a:rPr>
              <a:t>the</a:t>
            </a:r>
            <a:r>
              <a:rPr lang="ar-SA">
                <a:ea typeface="+mj-lt"/>
                <a:cs typeface="+mj-lt"/>
              </a:rPr>
              <a:t> </a:t>
            </a:r>
            <a:r>
              <a:rPr lang="ar-SA" err="1">
                <a:ea typeface="+mj-lt"/>
                <a:cs typeface="+mj-lt"/>
              </a:rPr>
              <a:t>onset</a:t>
            </a:r>
            <a:r>
              <a:rPr lang="ar-SA">
                <a:ea typeface="+mj-lt"/>
                <a:cs typeface="+mj-lt"/>
              </a:rPr>
              <a:t> </a:t>
            </a:r>
            <a:r>
              <a:rPr lang="ar-SA" err="1">
                <a:ea typeface="+mj-lt"/>
                <a:cs typeface="+mj-lt"/>
              </a:rPr>
              <a:t>of</a:t>
            </a:r>
            <a:r>
              <a:rPr lang="ar-SA">
                <a:ea typeface="+mj-lt"/>
                <a:cs typeface="+mj-lt"/>
              </a:rPr>
              <a:t> </a:t>
            </a:r>
            <a:r>
              <a:rPr lang="ar-SA" err="1">
                <a:ea typeface="+mj-lt"/>
                <a:cs typeface="+mj-lt"/>
              </a:rPr>
              <a:t>chest</a:t>
            </a:r>
            <a:r>
              <a:rPr lang="ar-SA">
                <a:ea typeface="+mj-lt"/>
                <a:cs typeface="+mj-lt"/>
              </a:rPr>
              <a:t> </a:t>
            </a:r>
            <a:r>
              <a:rPr lang="ar-SA" err="1">
                <a:ea typeface="+mj-lt"/>
                <a:cs typeface="+mj-lt"/>
              </a:rPr>
              <a:t>pain</a:t>
            </a:r>
            <a:r>
              <a:rPr lang="ar-SA">
                <a:ea typeface="+mj-lt"/>
                <a:cs typeface="+mj-lt"/>
              </a:rPr>
              <a:t>, </a:t>
            </a:r>
            <a:r>
              <a:rPr lang="ar-SA" err="1">
                <a:ea typeface="+mj-lt"/>
                <a:cs typeface="+mj-lt"/>
              </a:rPr>
              <a:t>the</a:t>
            </a:r>
            <a:r>
              <a:rPr lang="ar-SA">
                <a:ea typeface="+mj-lt"/>
                <a:cs typeface="+mj-lt"/>
              </a:rPr>
              <a:t> </a:t>
            </a:r>
            <a:r>
              <a:rPr lang="ar-SA" err="1">
                <a:ea typeface="+mj-lt"/>
                <a:cs typeface="+mj-lt"/>
              </a:rPr>
              <a:t>greater</a:t>
            </a:r>
            <a:r>
              <a:rPr lang="ar-SA">
                <a:ea typeface="+mj-lt"/>
                <a:cs typeface="+mj-lt"/>
              </a:rPr>
              <a:t> </a:t>
            </a:r>
            <a:r>
              <a:rPr lang="ar-SA" err="1">
                <a:ea typeface="+mj-lt"/>
                <a:cs typeface="+mj-lt"/>
              </a:rPr>
              <a:t>the</a:t>
            </a:r>
            <a:r>
              <a:rPr lang="ar-SA">
                <a:ea typeface="+mj-lt"/>
                <a:cs typeface="+mj-lt"/>
              </a:rPr>
              <a:t> </a:t>
            </a:r>
            <a:r>
              <a:rPr lang="ar-SA" err="1">
                <a:ea typeface="+mj-lt"/>
                <a:cs typeface="+mj-lt"/>
              </a:rPr>
              <a:t>benefit</a:t>
            </a:r>
            <a:r>
              <a:rPr lang="ar-SA">
                <a:ea typeface="+mj-lt"/>
                <a:cs typeface="+mj-lt"/>
              </a:rPr>
              <a:t> (</a:t>
            </a:r>
            <a:r>
              <a:rPr lang="ar-SA" err="1">
                <a:ea typeface="+mj-lt"/>
                <a:cs typeface="+mj-lt"/>
              </a:rPr>
              <a:t>thrombolytic</a:t>
            </a:r>
            <a:r>
              <a:rPr lang="ar-SA">
                <a:ea typeface="+mj-lt"/>
                <a:cs typeface="+mj-lt"/>
              </a:rPr>
              <a:t> </a:t>
            </a:r>
            <a:r>
              <a:rPr lang="ar-SA" err="1">
                <a:ea typeface="+mj-lt"/>
                <a:cs typeface="+mj-lt"/>
              </a:rPr>
              <a:t>therapy</a:t>
            </a:r>
            <a:r>
              <a:rPr lang="ar-SA">
                <a:ea typeface="+mj-lt"/>
                <a:cs typeface="+mj-lt"/>
              </a:rPr>
              <a:t> </a:t>
            </a:r>
            <a:r>
              <a:rPr lang="ar-SA" err="1">
                <a:ea typeface="+mj-lt"/>
                <a:cs typeface="+mj-lt"/>
              </a:rPr>
              <a:t>is</a:t>
            </a:r>
            <a:r>
              <a:rPr lang="ar-SA">
                <a:ea typeface="+mj-lt"/>
                <a:cs typeface="+mj-lt"/>
              </a:rPr>
              <a:t> </a:t>
            </a:r>
            <a:r>
              <a:rPr lang="ar-SA" err="1">
                <a:ea typeface="+mj-lt"/>
                <a:cs typeface="+mj-lt"/>
              </a:rPr>
              <a:t>beneficial</a:t>
            </a:r>
            <a:r>
              <a:rPr lang="ar-SA">
                <a:ea typeface="+mj-lt"/>
                <a:cs typeface="+mj-lt"/>
              </a:rPr>
              <a:t> </a:t>
            </a:r>
            <a:r>
              <a:rPr lang="ar-SA" err="1">
                <a:ea typeface="+mj-lt"/>
                <a:cs typeface="+mj-lt"/>
              </a:rPr>
              <a:t>up</a:t>
            </a:r>
            <a:r>
              <a:rPr lang="ar-SA">
                <a:ea typeface="+mj-lt"/>
                <a:cs typeface="+mj-lt"/>
              </a:rPr>
              <a:t> </a:t>
            </a:r>
            <a:r>
              <a:rPr lang="ar-SA" err="1">
                <a:ea typeface="+mj-lt"/>
                <a:cs typeface="+mj-lt"/>
              </a:rPr>
              <a:t>to</a:t>
            </a:r>
            <a:r>
              <a:rPr lang="ar-SA">
                <a:ea typeface="+mj-lt"/>
                <a:cs typeface="+mj-lt"/>
              </a:rPr>
              <a:t> 6 </a:t>
            </a:r>
            <a:r>
              <a:rPr lang="ar-SA" err="1">
                <a:ea typeface="+mj-lt"/>
                <a:cs typeface="+mj-lt"/>
              </a:rPr>
              <a:t>hours</a:t>
            </a:r>
            <a:r>
              <a:rPr lang="ar-SA">
                <a:ea typeface="+mj-lt"/>
                <a:cs typeface="+mj-lt"/>
              </a:rPr>
              <a:t> </a:t>
            </a:r>
            <a:r>
              <a:rPr lang="ar-SA" err="1">
                <a:ea typeface="+mj-lt"/>
                <a:cs typeface="+mj-lt"/>
              </a:rPr>
              <a:t>but</a:t>
            </a:r>
            <a:r>
              <a:rPr lang="ar-SA">
                <a:ea typeface="+mj-lt"/>
                <a:cs typeface="+mj-lt"/>
              </a:rPr>
              <a:t> </a:t>
            </a:r>
            <a:r>
              <a:rPr lang="ar-SA" err="1">
                <a:ea typeface="+mj-lt"/>
                <a:cs typeface="+mj-lt"/>
              </a:rPr>
              <a:t>may</a:t>
            </a:r>
            <a:r>
              <a:rPr lang="ar-SA">
                <a:ea typeface="+mj-lt"/>
                <a:cs typeface="+mj-lt"/>
              </a:rPr>
              <a:t> </a:t>
            </a:r>
            <a:r>
              <a:rPr lang="ar-SA" err="1">
                <a:ea typeface="+mj-lt"/>
                <a:cs typeface="+mj-lt"/>
              </a:rPr>
              <a:t>be</a:t>
            </a:r>
            <a:r>
              <a:rPr lang="ar-SA">
                <a:ea typeface="+mj-lt"/>
                <a:cs typeface="+mj-lt"/>
              </a:rPr>
              <a:t> </a:t>
            </a:r>
            <a:r>
              <a:rPr lang="ar-SA" err="1">
                <a:ea typeface="+mj-lt"/>
                <a:cs typeface="+mj-lt"/>
              </a:rPr>
              <a:t>given</a:t>
            </a:r>
            <a:r>
              <a:rPr lang="ar-SA">
                <a:ea typeface="+mj-lt"/>
                <a:cs typeface="+mj-lt"/>
              </a:rPr>
              <a:t> </a:t>
            </a:r>
            <a:r>
              <a:rPr lang="ar-SA" err="1">
                <a:ea typeface="+mj-lt"/>
                <a:cs typeface="+mj-lt"/>
              </a:rPr>
              <a:t>for</a:t>
            </a:r>
            <a:r>
              <a:rPr lang="ar-SA">
                <a:ea typeface="+mj-lt"/>
                <a:cs typeface="+mj-lt"/>
              </a:rPr>
              <a:t> </a:t>
            </a:r>
            <a:r>
              <a:rPr lang="ar-SA" err="1">
                <a:ea typeface="+mj-lt"/>
                <a:cs typeface="+mj-lt"/>
              </a:rPr>
              <a:t>up</a:t>
            </a:r>
            <a:r>
              <a:rPr lang="ar-SA">
                <a:ea typeface="+mj-lt"/>
                <a:cs typeface="+mj-lt"/>
              </a:rPr>
              <a:t> </a:t>
            </a:r>
            <a:r>
              <a:rPr lang="ar-SA" err="1">
                <a:ea typeface="+mj-lt"/>
                <a:cs typeface="+mj-lt"/>
              </a:rPr>
              <a:t>to</a:t>
            </a:r>
            <a:r>
              <a:rPr lang="ar-SA">
                <a:ea typeface="+mj-lt"/>
                <a:cs typeface="+mj-lt"/>
              </a:rPr>
              <a:t> 12 </a:t>
            </a:r>
            <a:r>
              <a:rPr lang="ar-SA" err="1">
                <a:ea typeface="+mj-lt"/>
                <a:cs typeface="+mj-lt"/>
              </a:rPr>
              <a:t>hours</a:t>
            </a:r>
            <a:r>
              <a:rPr lang="ar-SA">
                <a:ea typeface="+mj-lt"/>
                <a:cs typeface="+mj-lt"/>
              </a:rPr>
              <a:t>) </a:t>
            </a:r>
            <a:r>
              <a:rPr lang="ar-SA" err="1">
                <a:ea typeface="+mj-lt"/>
                <a:cs typeface="+mj-lt"/>
              </a:rPr>
              <a:t>Drugs</a:t>
            </a:r>
            <a:r>
              <a:rPr lang="ar-SA">
                <a:ea typeface="+mj-lt"/>
                <a:cs typeface="+mj-lt"/>
              </a:rPr>
              <a:t> :</a:t>
            </a:r>
          </a:p>
          <a:p>
            <a:pPr marL="342900" indent="-342900"/>
            <a:r>
              <a:rPr lang="ar-SA">
                <a:ea typeface="+mj-lt"/>
                <a:cs typeface="+mj-lt"/>
              </a:rPr>
              <a:t> </a:t>
            </a:r>
            <a:r>
              <a:rPr lang="ar-SA" err="1">
                <a:ea typeface="+mj-lt"/>
                <a:cs typeface="+mj-lt"/>
              </a:rPr>
              <a:t>Streptokinase</a:t>
            </a:r>
            <a:r>
              <a:rPr lang="ar-SA">
                <a:ea typeface="+mj-lt"/>
                <a:cs typeface="+mj-lt"/>
              </a:rPr>
              <a:t> : 1.5 </a:t>
            </a:r>
            <a:r>
              <a:rPr lang="ar-SA" err="1">
                <a:ea typeface="+mj-lt"/>
                <a:cs typeface="+mj-lt"/>
              </a:rPr>
              <a:t>million</a:t>
            </a:r>
            <a:r>
              <a:rPr lang="ar-SA">
                <a:ea typeface="+mj-lt"/>
                <a:cs typeface="+mj-lt"/>
              </a:rPr>
              <a:t> </a:t>
            </a:r>
            <a:r>
              <a:rPr lang="ar-SA" err="1">
                <a:ea typeface="+mj-lt"/>
                <a:cs typeface="+mj-lt"/>
              </a:rPr>
              <a:t>units</a:t>
            </a:r>
            <a:r>
              <a:rPr lang="ar-SA">
                <a:ea typeface="+mj-lt"/>
                <a:cs typeface="+mj-lt"/>
              </a:rPr>
              <a:t> IV 9ver 60 </a:t>
            </a:r>
            <a:r>
              <a:rPr lang="ar-SA" err="1">
                <a:ea typeface="+mj-lt"/>
                <a:cs typeface="+mj-lt"/>
              </a:rPr>
              <a:t>min</a:t>
            </a:r>
            <a:r>
              <a:rPr lang="ar-SA">
                <a:ea typeface="+mj-lt"/>
                <a:cs typeface="+mj-lt"/>
              </a:rPr>
              <a:t>. </a:t>
            </a:r>
            <a:r>
              <a:rPr lang="ar-SA" err="1">
                <a:ea typeface="+mj-lt"/>
                <a:cs typeface="+mj-lt"/>
              </a:rPr>
              <a:t>may</a:t>
            </a:r>
            <a:r>
              <a:rPr lang="ar-SA">
                <a:ea typeface="+mj-lt"/>
                <a:cs typeface="+mj-lt"/>
              </a:rPr>
              <a:t> </a:t>
            </a:r>
            <a:r>
              <a:rPr lang="ar-SA" err="1">
                <a:ea typeface="+mj-lt"/>
                <a:cs typeface="+mj-lt"/>
              </a:rPr>
              <a:t>cause</a:t>
            </a:r>
            <a:r>
              <a:rPr lang="ar-SA">
                <a:ea typeface="+mj-lt"/>
                <a:cs typeface="+mj-lt"/>
              </a:rPr>
              <a:t> </a:t>
            </a:r>
            <a:r>
              <a:rPr lang="ar-SA" err="1">
                <a:ea typeface="+mj-lt"/>
                <a:cs typeface="+mj-lt"/>
              </a:rPr>
              <a:t>allergy</a:t>
            </a:r>
            <a:r>
              <a:rPr lang="ar-SA">
                <a:ea typeface="+mj-lt"/>
                <a:cs typeface="+mj-lt"/>
              </a:rPr>
              <a:t>.</a:t>
            </a:r>
          </a:p>
          <a:p>
            <a:pPr marL="342900" indent="-342900"/>
            <a:r>
              <a:rPr lang="ar-SA">
                <a:ea typeface="+mj-lt"/>
                <a:cs typeface="+mj-lt"/>
              </a:rPr>
              <a:t> </a:t>
            </a:r>
            <a:r>
              <a:rPr lang="ar-SA" err="1">
                <a:ea typeface="+mj-lt"/>
                <a:cs typeface="+mj-lt"/>
              </a:rPr>
              <a:t>Urokinase</a:t>
            </a:r>
            <a:r>
              <a:rPr lang="ar-SA">
                <a:ea typeface="+mj-lt"/>
                <a:cs typeface="+mj-lt"/>
              </a:rPr>
              <a:t>.</a:t>
            </a:r>
          </a:p>
          <a:p>
            <a:pPr marL="342900" indent="-342900"/>
            <a:r>
              <a:rPr lang="ar-SA" err="1">
                <a:ea typeface="+mj-lt"/>
                <a:cs typeface="+mj-lt"/>
              </a:rPr>
              <a:t>Alteplase</a:t>
            </a:r>
            <a:r>
              <a:rPr lang="ar-SA">
                <a:ea typeface="+mj-lt"/>
                <a:cs typeface="+mj-lt"/>
              </a:rPr>
              <a:t> ( </a:t>
            </a:r>
            <a:r>
              <a:rPr lang="ar-SA" err="1">
                <a:ea typeface="+mj-lt"/>
                <a:cs typeface="+mj-lt"/>
              </a:rPr>
              <a:t>tissue</a:t>
            </a:r>
            <a:r>
              <a:rPr lang="ar-SA">
                <a:ea typeface="+mj-lt"/>
                <a:cs typeface="+mj-lt"/>
              </a:rPr>
              <a:t> </a:t>
            </a:r>
            <a:r>
              <a:rPr lang="ar-SA" err="1">
                <a:ea typeface="+mj-lt"/>
                <a:cs typeface="+mj-lt"/>
              </a:rPr>
              <a:t>plasminogen</a:t>
            </a:r>
            <a:r>
              <a:rPr lang="ar-SA">
                <a:ea typeface="+mj-lt"/>
                <a:cs typeface="+mj-lt"/>
              </a:rPr>
              <a:t> </a:t>
            </a:r>
            <a:r>
              <a:rPr lang="ar-SA" err="1">
                <a:ea typeface="+mj-lt"/>
                <a:cs typeface="+mj-lt"/>
              </a:rPr>
              <a:t>activator</a:t>
            </a:r>
            <a:r>
              <a:rPr lang="ar-SA">
                <a:ea typeface="+mj-lt"/>
                <a:cs typeface="+mj-lt"/>
              </a:rPr>
              <a:t> - </a:t>
            </a:r>
            <a:r>
              <a:rPr lang="ar-SA" err="1">
                <a:ea typeface="+mj-lt"/>
                <a:cs typeface="+mj-lt"/>
              </a:rPr>
              <a:t>tPA</a:t>
            </a:r>
            <a:r>
              <a:rPr lang="ar-SA">
                <a:ea typeface="+mj-lt"/>
                <a:cs typeface="+mj-lt"/>
              </a:rPr>
              <a:t>) </a:t>
            </a:r>
            <a:r>
              <a:rPr lang="ar-SA" b="1" err="1">
                <a:highlight>
                  <a:srgbClr val="FFFF00"/>
                </a:highlight>
                <a:ea typeface="+mj-lt"/>
                <a:cs typeface="+mj-lt"/>
              </a:rPr>
              <a:t>The</a:t>
            </a:r>
            <a:r>
              <a:rPr lang="ar-SA" b="1">
                <a:highlight>
                  <a:srgbClr val="FFFF00"/>
                </a:highlight>
                <a:ea typeface="+mj-lt"/>
                <a:cs typeface="+mj-lt"/>
              </a:rPr>
              <a:t> </a:t>
            </a:r>
            <a:r>
              <a:rPr lang="ar-SA" b="1" err="1">
                <a:highlight>
                  <a:srgbClr val="FFFF00"/>
                </a:highlight>
                <a:ea typeface="+mj-lt"/>
                <a:cs typeface="+mj-lt"/>
              </a:rPr>
              <a:t>important</a:t>
            </a:r>
            <a:r>
              <a:rPr lang="ar-SA" b="1">
                <a:highlight>
                  <a:srgbClr val="FFFF00"/>
                </a:highlight>
                <a:ea typeface="+mj-lt"/>
                <a:cs typeface="+mj-lt"/>
              </a:rPr>
              <a:t> </a:t>
            </a:r>
            <a:r>
              <a:rPr lang="ar-SA" b="1" err="1">
                <a:highlight>
                  <a:srgbClr val="FFFF00"/>
                </a:highlight>
                <a:ea typeface="+mj-lt"/>
                <a:cs typeface="+mj-lt"/>
              </a:rPr>
              <a:t>issue</a:t>
            </a:r>
            <a:r>
              <a:rPr lang="ar-SA" b="1">
                <a:highlight>
                  <a:srgbClr val="FFFF00"/>
                </a:highlight>
                <a:ea typeface="+mj-lt"/>
                <a:cs typeface="+mj-lt"/>
              </a:rPr>
              <a:t> </a:t>
            </a:r>
            <a:r>
              <a:rPr lang="ar-SA" b="1" err="1">
                <a:highlight>
                  <a:srgbClr val="FFFF00"/>
                </a:highlight>
                <a:ea typeface="+mj-lt"/>
                <a:cs typeface="+mj-lt"/>
              </a:rPr>
              <a:t>in</a:t>
            </a:r>
            <a:r>
              <a:rPr lang="ar-SA" b="1">
                <a:highlight>
                  <a:srgbClr val="FFFF00"/>
                </a:highlight>
                <a:ea typeface="+mj-lt"/>
                <a:cs typeface="+mj-lt"/>
              </a:rPr>
              <a:t> </a:t>
            </a:r>
            <a:r>
              <a:rPr lang="ar-SA" b="1" err="1">
                <a:highlight>
                  <a:srgbClr val="FFFF00"/>
                </a:highlight>
                <a:ea typeface="+mj-lt"/>
                <a:cs typeface="+mj-lt"/>
              </a:rPr>
              <a:t>thrombolytic</a:t>
            </a:r>
            <a:r>
              <a:rPr lang="ar-SA" b="1">
                <a:highlight>
                  <a:srgbClr val="FFFF00"/>
                </a:highlight>
                <a:ea typeface="+mj-lt"/>
                <a:cs typeface="+mj-lt"/>
              </a:rPr>
              <a:t> </a:t>
            </a:r>
            <a:r>
              <a:rPr lang="ar-SA" b="1" err="1">
                <a:highlight>
                  <a:srgbClr val="FFFF00"/>
                </a:highlight>
                <a:ea typeface="+mj-lt"/>
                <a:cs typeface="+mj-lt"/>
              </a:rPr>
              <a:t>therapy</a:t>
            </a:r>
            <a:r>
              <a:rPr lang="ar-SA" b="1">
                <a:highlight>
                  <a:srgbClr val="FFFF00"/>
                </a:highlight>
                <a:ea typeface="+mj-lt"/>
                <a:cs typeface="+mj-lt"/>
              </a:rPr>
              <a:t> </a:t>
            </a:r>
            <a:r>
              <a:rPr lang="ar-SA" b="1" err="1">
                <a:highlight>
                  <a:srgbClr val="FFFF00"/>
                </a:highlight>
                <a:ea typeface="+mj-lt"/>
                <a:cs typeface="+mj-lt"/>
              </a:rPr>
              <a:t>is</a:t>
            </a:r>
            <a:r>
              <a:rPr lang="ar-SA" b="1">
                <a:highlight>
                  <a:srgbClr val="FFFF00"/>
                </a:highlight>
                <a:ea typeface="+mj-lt"/>
                <a:cs typeface="+mj-lt"/>
              </a:rPr>
              <a:t> </a:t>
            </a:r>
            <a:r>
              <a:rPr lang="ar-SA" b="1" err="1">
                <a:highlight>
                  <a:srgbClr val="FFFF00"/>
                </a:highlight>
                <a:ea typeface="+mj-lt"/>
                <a:cs typeface="+mj-lt"/>
              </a:rPr>
              <a:t>not</a:t>
            </a:r>
            <a:r>
              <a:rPr lang="ar-SA" b="1">
                <a:highlight>
                  <a:srgbClr val="FFFF00"/>
                </a:highlight>
                <a:ea typeface="+mj-lt"/>
                <a:cs typeface="+mj-lt"/>
              </a:rPr>
              <a:t> </a:t>
            </a:r>
            <a:r>
              <a:rPr lang="ar-SA" b="1" err="1">
                <a:highlight>
                  <a:srgbClr val="FFFF00"/>
                </a:highlight>
                <a:ea typeface="+mj-lt"/>
                <a:cs typeface="+mj-lt"/>
              </a:rPr>
              <a:t>which</a:t>
            </a:r>
            <a:r>
              <a:rPr lang="ar-SA" b="1">
                <a:highlight>
                  <a:srgbClr val="FFFF00"/>
                </a:highlight>
                <a:ea typeface="+mj-lt"/>
                <a:cs typeface="+mj-lt"/>
              </a:rPr>
              <a:t> </a:t>
            </a:r>
            <a:r>
              <a:rPr lang="ar-SA" b="1" err="1">
                <a:highlight>
                  <a:srgbClr val="FFFF00"/>
                </a:highlight>
                <a:ea typeface="+mj-lt"/>
                <a:cs typeface="+mj-lt"/>
              </a:rPr>
              <a:t>drug</a:t>
            </a:r>
            <a:r>
              <a:rPr lang="ar-SA" b="1">
                <a:highlight>
                  <a:srgbClr val="FFFF00"/>
                </a:highlight>
                <a:ea typeface="+mj-lt"/>
                <a:cs typeface="+mj-lt"/>
              </a:rPr>
              <a:t> </a:t>
            </a:r>
            <a:r>
              <a:rPr lang="ar-SA" b="1" err="1">
                <a:highlight>
                  <a:srgbClr val="FFFF00"/>
                </a:highlight>
                <a:ea typeface="+mj-lt"/>
                <a:cs typeface="+mj-lt"/>
              </a:rPr>
              <a:t>to</a:t>
            </a:r>
            <a:r>
              <a:rPr lang="ar-SA" b="1">
                <a:highlight>
                  <a:srgbClr val="FFFF00"/>
                </a:highlight>
                <a:ea typeface="+mj-lt"/>
                <a:cs typeface="+mj-lt"/>
              </a:rPr>
              <a:t> </a:t>
            </a:r>
            <a:r>
              <a:rPr lang="ar-SA" b="1" err="1">
                <a:highlight>
                  <a:srgbClr val="FFFF00"/>
                </a:highlight>
                <a:ea typeface="+mj-lt"/>
                <a:cs typeface="+mj-lt"/>
              </a:rPr>
              <a:t>use</a:t>
            </a:r>
            <a:r>
              <a:rPr lang="ar-SA" b="1">
                <a:highlight>
                  <a:srgbClr val="FFFF00"/>
                </a:highlight>
                <a:ea typeface="+mj-lt"/>
                <a:cs typeface="+mj-lt"/>
              </a:rPr>
              <a:t>, </a:t>
            </a:r>
            <a:r>
              <a:rPr lang="ar-SA" b="1" err="1">
                <a:highlight>
                  <a:srgbClr val="FFFF00"/>
                </a:highlight>
                <a:ea typeface="+mj-lt"/>
                <a:cs typeface="+mj-lt"/>
              </a:rPr>
              <a:t>but</a:t>
            </a:r>
            <a:r>
              <a:rPr lang="ar-SA" b="1">
                <a:highlight>
                  <a:srgbClr val="FFFF00"/>
                </a:highlight>
                <a:ea typeface="+mj-lt"/>
                <a:cs typeface="+mj-lt"/>
              </a:rPr>
              <a:t> </a:t>
            </a:r>
            <a:r>
              <a:rPr lang="ar-SA" b="1" err="1">
                <a:highlight>
                  <a:srgbClr val="FFFF00"/>
                </a:highlight>
                <a:ea typeface="+mj-lt"/>
                <a:cs typeface="+mj-lt"/>
              </a:rPr>
              <a:t>how</a:t>
            </a:r>
            <a:r>
              <a:rPr lang="ar-SA" b="1">
                <a:highlight>
                  <a:srgbClr val="FFFF00"/>
                </a:highlight>
                <a:ea typeface="+mj-lt"/>
                <a:cs typeface="+mj-lt"/>
              </a:rPr>
              <a:t> </a:t>
            </a:r>
            <a:r>
              <a:rPr lang="ar-SA" b="1" err="1">
                <a:highlight>
                  <a:srgbClr val="FFFF00"/>
                </a:highlight>
                <a:ea typeface="+mj-lt"/>
                <a:cs typeface="+mj-lt"/>
              </a:rPr>
              <a:t>quickly</a:t>
            </a:r>
            <a:r>
              <a:rPr lang="ar-SA" b="1">
                <a:highlight>
                  <a:srgbClr val="FFFF00"/>
                </a:highlight>
                <a:ea typeface="+mj-lt"/>
                <a:cs typeface="+mj-lt"/>
              </a:rPr>
              <a:t> </a:t>
            </a:r>
            <a:r>
              <a:rPr lang="ar-SA" b="1" err="1">
                <a:highlight>
                  <a:srgbClr val="FFFF00"/>
                </a:highlight>
                <a:ea typeface="+mj-lt"/>
                <a:cs typeface="+mj-lt"/>
              </a:rPr>
              <a:t>to</a:t>
            </a:r>
            <a:r>
              <a:rPr lang="ar-SA" b="1">
                <a:highlight>
                  <a:srgbClr val="FFFF00"/>
                </a:highlight>
                <a:ea typeface="+mj-lt"/>
                <a:cs typeface="+mj-lt"/>
              </a:rPr>
              <a:t> </a:t>
            </a:r>
            <a:r>
              <a:rPr lang="ar-SA" b="1" err="1">
                <a:highlight>
                  <a:srgbClr val="FFFF00"/>
                </a:highlight>
                <a:ea typeface="+mj-lt"/>
                <a:cs typeface="+mj-lt"/>
              </a:rPr>
              <a:t>use</a:t>
            </a:r>
            <a:r>
              <a:rPr lang="ar-SA" b="1">
                <a:highlight>
                  <a:srgbClr val="FFFF00"/>
                </a:highlight>
                <a:ea typeface="+mj-lt"/>
                <a:cs typeface="+mj-lt"/>
              </a:rPr>
              <a:t> </a:t>
            </a:r>
            <a:r>
              <a:rPr lang="ar-SA" b="1" err="1">
                <a:highlight>
                  <a:srgbClr val="FFFF00"/>
                </a:highlight>
                <a:ea typeface="+mj-lt"/>
                <a:cs typeface="+mj-lt"/>
              </a:rPr>
              <a:t>it</a:t>
            </a:r>
            <a:r>
              <a:rPr lang="ar-SA" b="1">
                <a:highlight>
                  <a:srgbClr val="FFFF00"/>
                </a:highlight>
                <a:ea typeface="+mj-lt"/>
                <a:cs typeface="+mj-lt"/>
              </a:rPr>
              <a:t> .</a:t>
            </a:r>
          </a:p>
          <a:p>
            <a:pPr marL="342900" indent="-342900"/>
            <a:r>
              <a:rPr lang="ar-SA" err="1">
                <a:ea typeface="+mj-lt"/>
                <a:cs typeface="+mj-lt"/>
              </a:rPr>
              <a:t>Anticoagulant</a:t>
            </a:r>
            <a:r>
              <a:rPr lang="ar-SA">
                <a:ea typeface="+mj-lt"/>
                <a:cs typeface="+mj-lt"/>
              </a:rPr>
              <a:t> (</a:t>
            </a:r>
            <a:r>
              <a:rPr lang="ar-SA" err="1">
                <a:ea typeface="+mj-lt"/>
                <a:cs typeface="+mj-lt"/>
              </a:rPr>
              <a:t>heparin</a:t>
            </a:r>
            <a:r>
              <a:rPr lang="ar-SA">
                <a:ea typeface="+mj-lt"/>
                <a:cs typeface="+mj-lt"/>
              </a:rPr>
              <a:t>) &amp; </a:t>
            </a:r>
            <a:r>
              <a:rPr lang="ar-SA" err="1">
                <a:ea typeface="+mj-lt"/>
                <a:cs typeface="+mj-lt"/>
              </a:rPr>
              <a:t>antiplatetelet</a:t>
            </a:r>
            <a:r>
              <a:rPr lang="ar-SA">
                <a:ea typeface="+mj-lt"/>
                <a:cs typeface="+mj-lt"/>
              </a:rPr>
              <a:t> (</a:t>
            </a:r>
            <a:r>
              <a:rPr lang="ar-SA" err="1">
                <a:ea typeface="+mj-lt"/>
                <a:cs typeface="+mj-lt"/>
              </a:rPr>
              <a:t>aspirin</a:t>
            </a:r>
            <a:r>
              <a:rPr lang="ar-SA">
                <a:ea typeface="+mj-lt"/>
                <a:cs typeface="+mj-lt"/>
              </a:rPr>
              <a:t>) </a:t>
            </a:r>
            <a:r>
              <a:rPr lang="ar-SA" err="1">
                <a:ea typeface="+mj-lt"/>
                <a:cs typeface="+mj-lt"/>
              </a:rPr>
              <a:t>are</a:t>
            </a:r>
            <a:r>
              <a:rPr lang="ar-SA">
                <a:ea typeface="+mj-lt"/>
                <a:cs typeface="+mj-lt"/>
              </a:rPr>
              <a:t> </a:t>
            </a:r>
            <a:r>
              <a:rPr lang="ar-SA" err="1">
                <a:ea typeface="+mj-lt"/>
                <a:cs typeface="+mj-lt"/>
              </a:rPr>
              <a:t>given</a:t>
            </a:r>
            <a:r>
              <a:rPr lang="ar-SA">
                <a:ea typeface="+mj-lt"/>
                <a:cs typeface="+mj-lt"/>
              </a:rPr>
              <a:t> </a:t>
            </a:r>
            <a:r>
              <a:rPr lang="ar-SA" err="1">
                <a:ea typeface="+mj-lt"/>
                <a:cs typeface="+mj-lt"/>
              </a:rPr>
              <a:t>with</a:t>
            </a:r>
            <a:r>
              <a:rPr lang="ar-SA">
                <a:ea typeface="+mj-lt"/>
                <a:cs typeface="+mj-lt"/>
              </a:rPr>
              <a:t> &amp; </a:t>
            </a:r>
            <a:r>
              <a:rPr lang="ar-SA" err="1">
                <a:ea typeface="+mj-lt"/>
                <a:cs typeface="+mj-lt"/>
              </a:rPr>
              <a:t>after</a:t>
            </a:r>
            <a:r>
              <a:rPr lang="ar-SA">
                <a:ea typeface="+mj-lt"/>
                <a:cs typeface="+mj-lt"/>
              </a:rPr>
              <a:t> </a:t>
            </a:r>
            <a:r>
              <a:rPr lang="ar-SA" err="1">
                <a:ea typeface="+mj-lt"/>
                <a:cs typeface="+mj-lt"/>
              </a:rPr>
              <a:t>thrombolytic</a:t>
            </a:r>
            <a:r>
              <a:rPr lang="ar-SA">
                <a:ea typeface="+mj-lt"/>
                <a:cs typeface="+mj-lt"/>
              </a:rPr>
              <a:t> </a:t>
            </a:r>
            <a:r>
              <a:rPr lang="ar-SA" err="1">
                <a:ea typeface="+mj-lt"/>
                <a:cs typeface="+mj-lt"/>
              </a:rPr>
              <a:t>therapy</a:t>
            </a:r>
            <a:r>
              <a:rPr lang="ar-SA">
                <a:ea typeface="+mj-lt"/>
                <a:cs typeface="+mj-lt"/>
              </a:rPr>
              <a:t> </a:t>
            </a:r>
            <a:r>
              <a:rPr lang="ar-SA" err="1">
                <a:ea typeface="+mj-lt"/>
                <a:cs typeface="+mj-lt"/>
              </a:rPr>
              <a:t>to</a:t>
            </a:r>
            <a:r>
              <a:rPr lang="ar-SA">
                <a:ea typeface="+mj-lt"/>
                <a:cs typeface="+mj-lt"/>
              </a:rPr>
              <a:t> </a:t>
            </a:r>
            <a:r>
              <a:rPr lang="ar-SA" err="1">
                <a:ea typeface="+mj-lt"/>
                <a:cs typeface="+mj-lt"/>
              </a:rPr>
              <a:t>reduce</a:t>
            </a:r>
            <a:r>
              <a:rPr lang="ar-SA">
                <a:ea typeface="+mj-lt"/>
                <a:cs typeface="+mj-lt"/>
              </a:rPr>
              <a:t> </a:t>
            </a:r>
            <a:r>
              <a:rPr lang="ar-SA" err="1">
                <a:ea typeface="+mj-lt"/>
                <a:cs typeface="+mj-lt"/>
              </a:rPr>
              <a:t>the</a:t>
            </a:r>
            <a:r>
              <a:rPr lang="ar-SA">
                <a:ea typeface="+mj-lt"/>
                <a:cs typeface="+mj-lt"/>
              </a:rPr>
              <a:t> </a:t>
            </a:r>
            <a:r>
              <a:rPr lang="ar-SA" err="1">
                <a:ea typeface="+mj-lt"/>
                <a:cs typeface="+mj-lt"/>
              </a:rPr>
              <a:t>risk</a:t>
            </a:r>
            <a:r>
              <a:rPr lang="ar-SA">
                <a:ea typeface="+mj-lt"/>
                <a:cs typeface="+mj-lt"/>
              </a:rPr>
              <a:t> </a:t>
            </a:r>
            <a:r>
              <a:rPr lang="ar-SA" err="1">
                <a:ea typeface="+mj-lt"/>
                <a:cs typeface="+mj-lt"/>
              </a:rPr>
              <a:t>of</a:t>
            </a:r>
            <a:r>
              <a:rPr lang="ar-SA">
                <a:ea typeface="+mj-lt"/>
                <a:cs typeface="+mj-lt"/>
              </a:rPr>
              <a:t> </a:t>
            </a:r>
            <a:r>
              <a:rPr lang="ar-SA" err="1">
                <a:ea typeface="+mj-lt"/>
                <a:cs typeface="+mj-lt"/>
              </a:rPr>
              <a:t>reocclusion</a:t>
            </a:r>
            <a:r>
              <a:rPr lang="ar-SA">
                <a:ea typeface="+mj-lt"/>
                <a:cs typeface="+mj-lt"/>
              </a:rPr>
              <a:t>.</a:t>
            </a:r>
            <a:endParaRPr lang="ar-SA"/>
          </a:p>
        </p:txBody>
      </p:sp>
    </p:spTree>
    <p:extLst>
      <p:ext uri="{BB962C8B-B14F-4D97-AF65-F5344CB8AC3E}">
        <p14:creationId xmlns:p14="http://schemas.microsoft.com/office/powerpoint/2010/main" val="2326958532"/>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B5DC7FB-2954-B7D1-499F-488D3EED5422}"/>
              </a:ext>
            </a:extLst>
          </p:cNvPr>
          <p:cNvSpPr>
            <a:spLocks noGrp="1"/>
          </p:cNvSpPr>
          <p:nvPr>
            <p:ph type="title"/>
          </p:nvPr>
        </p:nvSpPr>
        <p:spPr/>
        <p:txBody>
          <a:bodyPr/>
          <a:lstStyle/>
          <a:p>
            <a:r>
              <a:rPr lang="en-US"/>
              <a:t>Contraindications:</a:t>
            </a:r>
            <a:endParaRPr lang="ar-SA"/>
          </a:p>
        </p:txBody>
      </p:sp>
      <p:sp>
        <p:nvSpPr>
          <p:cNvPr id="3" name="عنصر نائب للمحتوى 2">
            <a:extLst>
              <a:ext uri="{FF2B5EF4-FFF2-40B4-BE49-F238E27FC236}">
                <a16:creationId xmlns:a16="http://schemas.microsoft.com/office/drawing/2014/main" id="{4853004B-F99B-FB10-3165-F35510077207}"/>
              </a:ext>
            </a:extLst>
          </p:cNvPr>
          <p:cNvSpPr>
            <a:spLocks noGrp="1"/>
          </p:cNvSpPr>
          <p:nvPr>
            <p:ph idx="1"/>
          </p:nvPr>
        </p:nvSpPr>
        <p:spPr>
          <a:xfrm>
            <a:off x="917167" y="2539429"/>
            <a:ext cx="10140654" cy="4028588"/>
          </a:xfrm>
        </p:spPr>
        <p:txBody>
          <a:bodyPr>
            <a:normAutofit fontScale="92500" lnSpcReduction="20000"/>
          </a:bodyPr>
          <a:lstStyle/>
          <a:p>
            <a:pPr marL="0" indent="0">
              <a:buNone/>
            </a:pPr>
            <a:r>
              <a:rPr lang="en-US" b="0" i="0">
                <a:effectLst/>
                <a:latin typeface=".SFUI-Regular"/>
              </a:rPr>
              <a:t>***the major risk is Bleeding</a:t>
            </a:r>
          </a:p>
          <a:p>
            <a:pPr marL="0" indent="0">
              <a:buNone/>
            </a:pPr>
            <a:r>
              <a:rPr lang="en-US" b="0" i="0">
                <a:effectLst/>
                <a:latin typeface=".SFUI-Regular"/>
              </a:rPr>
              <a:t>• Bleeding disorders.</a:t>
            </a:r>
          </a:p>
          <a:p>
            <a:pPr marL="0" indent="0">
              <a:buNone/>
            </a:pPr>
            <a:r>
              <a:rPr lang="en-US" b="0" i="0">
                <a:effectLst/>
                <a:latin typeface=".SFUI-Regular"/>
              </a:rPr>
              <a:t> • Major surgery within past 2 weeks .</a:t>
            </a:r>
            <a:endParaRPr lang="en-US">
              <a:effectLst/>
              <a:latin typeface=".SF UI"/>
            </a:endParaRPr>
          </a:p>
          <a:p>
            <a:pPr marL="0" indent="0">
              <a:buNone/>
            </a:pPr>
            <a:r>
              <a:rPr lang="en-US" b="0" i="0">
                <a:effectLst/>
                <a:latin typeface=".SFUI-Regular"/>
              </a:rPr>
              <a:t>• Recent cerebral hemorrhage within past 12 months. </a:t>
            </a:r>
            <a:endParaRPr lang="en-US">
              <a:latin typeface=".SFUI-Regular"/>
            </a:endParaRPr>
          </a:p>
          <a:p>
            <a:pPr marL="0" indent="0">
              <a:buNone/>
            </a:pPr>
            <a:r>
              <a:rPr lang="en-US" b="0" i="0">
                <a:effectLst/>
                <a:latin typeface=".SFUI-Regular"/>
              </a:rPr>
              <a:t>• Active internal bleeding e.g. peptic ulcer. </a:t>
            </a:r>
            <a:endParaRPr lang="en-US">
              <a:latin typeface=".SFUI-Regular"/>
            </a:endParaRPr>
          </a:p>
          <a:p>
            <a:pPr marL="0" indent="0">
              <a:buNone/>
            </a:pPr>
            <a:r>
              <a:rPr lang="en-US" b="0" i="0">
                <a:effectLst/>
                <a:latin typeface=".SFUI-Regular"/>
              </a:rPr>
              <a:t> • Sever hypertension.</a:t>
            </a:r>
          </a:p>
          <a:p>
            <a:pPr marL="0" indent="0">
              <a:buNone/>
            </a:pPr>
            <a:r>
              <a:rPr lang="en-US" b="0" i="0">
                <a:effectLst/>
                <a:latin typeface=".SFUI-Regular"/>
              </a:rPr>
              <a:t>• Diabetic retinopathy with recent bleed.</a:t>
            </a:r>
            <a:endParaRPr lang="en-US">
              <a:effectLst/>
              <a:latin typeface=".SF UI"/>
            </a:endParaRPr>
          </a:p>
          <a:p>
            <a:pPr marL="0" indent="0">
              <a:buNone/>
            </a:pPr>
            <a:r>
              <a:rPr lang="en-US" b="0" i="0">
                <a:effectLst/>
                <a:latin typeface=".SFUI-Regular"/>
              </a:rPr>
              <a:t>• Aortic dissection.</a:t>
            </a:r>
            <a:endParaRPr lang="en-US">
              <a:effectLst/>
              <a:latin typeface=".SF UI"/>
            </a:endParaRPr>
          </a:p>
          <a:p>
            <a:pPr marL="0" indent="0">
              <a:buNone/>
            </a:pPr>
            <a:r>
              <a:rPr lang="en-US" b="0" i="0">
                <a:effectLst/>
                <a:latin typeface=".SFUI-Regular"/>
              </a:rPr>
              <a:t>• dry Pericarditis.</a:t>
            </a:r>
            <a:endParaRPr lang="en-US">
              <a:effectLst/>
              <a:latin typeface=".SF UI"/>
            </a:endParaRPr>
          </a:p>
        </p:txBody>
      </p:sp>
      <p:pic>
        <p:nvPicPr>
          <p:cNvPr id="6" name="Picture 5">
            <a:extLst>
              <a:ext uri="{FF2B5EF4-FFF2-40B4-BE49-F238E27FC236}">
                <a16:creationId xmlns:a16="http://schemas.microsoft.com/office/drawing/2014/main" id="{F9790652-C11F-BCB6-DA1D-43150B8C1379}"/>
              </a:ext>
            </a:extLst>
          </p:cNvPr>
          <p:cNvPicPr>
            <a:picLocks noChangeAspect="1"/>
          </p:cNvPicPr>
          <p:nvPr/>
        </p:nvPicPr>
        <p:blipFill>
          <a:blip r:embed="rId2"/>
          <a:stretch>
            <a:fillRect/>
          </a:stretch>
        </p:blipFill>
        <p:spPr>
          <a:xfrm>
            <a:off x="7570742" y="3182839"/>
            <a:ext cx="3151717" cy="3385178"/>
          </a:xfrm>
          <a:prstGeom prst="rect">
            <a:avLst/>
          </a:prstGeom>
        </p:spPr>
      </p:pic>
      <p:pic>
        <p:nvPicPr>
          <p:cNvPr id="9" name="Picture 8">
            <a:extLst>
              <a:ext uri="{FF2B5EF4-FFF2-40B4-BE49-F238E27FC236}">
                <a16:creationId xmlns:a16="http://schemas.microsoft.com/office/drawing/2014/main" id="{D24617BB-985B-83EA-8AA5-2956027043B5}"/>
              </a:ext>
            </a:extLst>
          </p:cNvPr>
          <p:cNvPicPr>
            <a:picLocks noChangeAspect="1"/>
          </p:cNvPicPr>
          <p:nvPr/>
        </p:nvPicPr>
        <p:blipFill>
          <a:blip r:embed="rId3"/>
          <a:stretch>
            <a:fillRect/>
          </a:stretch>
        </p:blipFill>
        <p:spPr>
          <a:xfrm>
            <a:off x="8040058" y="832919"/>
            <a:ext cx="2890865" cy="1941311"/>
          </a:xfrm>
          <a:prstGeom prst="rect">
            <a:avLst/>
          </a:prstGeom>
        </p:spPr>
      </p:pic>
    </p:spTree>
    <p:extLst>
      <p:ext uri="{BB962C8B-B14F-4D97-AF65-F5344CB8AC3E}">
        <p14:creationId xmlns:p14="http://schemas.microsoft.com/office/powerpoint/2010/main" val="2342729967"/>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3C0C-E12A-1E5D-1716-6B9648EB298D}"/>
              </a:ext>
            </a:extLst>
          </p:cNvPr>
          <p:cNvSpPr>
            <a:spLocks noGrp="1"/>
          </p:cNvSpPr>
          <p:nvPr>
            <p:ph type="title"/>
          </p:nvPr>
        </p:nvSpPr>
        <p:spPr>
          <a:xfrm>
            <a:off x="1282772" y="-443056"/>
            <a:ext cx="10357666" cy="1438450"/>
          </a:xfrm>
        </p:spPr>
        <p:txBody>
          <a:bodyPr/>
          <a:lstStyle/>
          <a:p>
            <a:r>
              <a:rPr lang="en-US"/>
              <a:t>Causes of ischemic heart dis</a:t>
            </a:r>
            <a:endParaRPr lang="en-JO"/>
          </a:p>
        </p:txBody>
      </p:sp>
      <p:pic>
        <p:nvPicPr>
          <p:cNvPr id="26" name="Picture 25">
            <a:extLst>
              <a:ext uri="{FF2B5EF4-FFF2-40B4-BE49-F238E27FC236}">
                <a16:creationId xmlns:a16="http://schemas.microsoft.com/office/drawing/2014/main" id="{47C18EDF-7EB6-2548-CF70-50F7B8F111CB}"/>
              </a:ext>
            </a:extLst>
          </p:cNvPr>
          <p:cNvPicPr>
            <a:picLocks noChangeAspect="1"/>
          </p:cNvPicPr>
          <p:nvPr/>
        </p:nvPicPr>
        <p:blipFill>
          <a:blip r:embed="rId2"/>
          <a:stretch>
            <a:fillRect/>
          </a:stretch>
        </p:blipFill>
        <p:spPr>
          <a:xfrm>
            <a:off x="-577273" y="-836521"/>
            <a:ext cx="15598606" cy="3663830"/>
          </a:xfrm>
          <a:prstGeom prst="rect">
            <a:avLst/>
          </a:prstGeom>
        </p:spPr>
      </p:pic>
      <p:sp>
        <p:nvSpPr>
          <p:cNvPr id="27" name="TextBox 26">
            <a:extLst>
              <a:ext uri="{FF2B5EF4-FFF2-40B4-BE49-F238E27FC236}">
                <a16:creationId xmlns:a16="http://schemas.microsoft.com/office/drawing/2014/main" id="{0C5EC79B-D08E-4DB4-B3EA-3BC7D77BA6D7}"/>
              </a:ext>
            </a:extLst>
          </p:cNvPr>
          <p:cNvSpPr txBox="1"/>
          <p:nvPr/>
        </p:nvSpPr>
        <p:spPr>
          <a:xfrm>
            <a:off x="0" y="2827309"/>
            <a:ext cx="4098636" cy="2677656"/>
          </a:xfrm>
          <a:prstGeom prst="rect">
            <a:avLst/>
          </a:prstGeom>
          <a:noFill/>
        </p:spPr>
        <p:txBody>
          <a:bodyPr wrap="square" rtlCol="0">
            <a:spAutoFit/>
          </a:bodyPr>
          <a:lstStyle/>
          <a:p>
            <a:pPr algn="l"/>
            <a:r>
              <a:rPr lang="en-US" sz="2400" b="1"/>
              <a:t>Decrease O2 supply</a:t>
            </a:r>
          </a:p>
          <a:p>
            <a:pPr algn="l"/>
            <a:endParaRPr lang="en-US" sz="2400" b="1"/>
          </a:p>
          <a:p>
            <a:pPr marL="457200" indent="-457200" algn="l" rtl="0">
              <a:buFont typeface="+mj-lt"/>
              <a:buAutoNum type="arabicPeriod"/>
            </a:pPr>
            <a:r>
              <a:rPr lang="en-US" sz="2400" b="1"/>
              <a:t>Atherosclerosis </a:t>
            </a:r>
          </a:p>
          <a:p>
            <a:pPr marL="457200" indent="-457200" algn="l" rtl="0">
              <a:buFont typeface="+mj-lt"/>
              <a:buAutoNum type="arabicPeriod"/>
            </a:pPr>
            <a:r>
              <a:rPr lang="en-US" sz="2400" b="1"/>
              <a:t>Embolism</a:t>
            </a:r>
          </a:p>
          <a:p>
            <a:pPr marL="457200" indent="-457200" algn="l" rtl="0">
              <a:buFont typeface="+mj-lt"/>
              <a:buAutoNum type="arabicPeriod"/>
            </a:pPr>
            <a:r>
              <a:rPr lang="en-US" sz="2400" b="1"/>
              <a:t>vasculitis</a:t>
            </a:r>
          </a:p>
          <a:p>
            <a:pPr marL="457200" indent="-457200" algn="l" rtl="0">
              <a:buFont typeface="+mj-lt"/>
              <a:buAutoNum type="arabicPeriod"/>
            </a:pPr>
            <a:r>
              <a:rPr lang="en-US" sz="2400" b="1"/>
              <a:t>Vasospasm</a:t>
            </a:r>
          </a:p>
          <a:p>
            <a:pPr marL="457200" indent="-457200" algn="l" rtl="0">
              <a:buFont typeface="+mj-lt"/>
              <a:buAutoNum type="arabicPeriod"/>
            </a:pPr>
            <a:r>
              <a:rPr lang="en-US" sz="2400" b="1"/>
              <a:t>Anemia</a:t>
            </a:r>
            <a:endParaRPr lang="en-JO" sz="2400" b="1"/>
          </a:p>
        </p:txBody>
      </p:sp>
      <p:sp>
        <p:nvSpPr>
          <p:cNvPr id="28" name="TextBox 27">
            <a:extLst>
              <a:ext uri="{FF2B5EF4-FFF2-40B4-BE49-F238E27FC236}">
                <a16:creationId xmlns:a16="http://schemas.microsoft.com/office/drawing/2014/main" id="{8FDA3227-9062-51B9-9B09-8B589DF72113}"/>
              </a:ext>
            </a:extLst>
          </p:cNvPr>
          <p:cNvSpPr txBox="1"/>
          <p:nvPr/>
        </p:nvSpPr>
        <p:spPr>
          <a:xfrm>
            <a:off x="7914756" y="2894062"/>
            <a:ext cx="4631303" cy="4154984"/>
          </a:xfrm>
          <a:prstGeom prst="rect">
            <a:avLst/>
          </a:prstGeom>
          <a:noFill/>
        </p:spPr>
        <p:txBody>
          <a:bodyPr wrap="square" rtlCol="0">
            <a:spAutoFit/>
          </a:bodyPr>
          <a:lstStyle/>
          <a:p>
            <a:pPr algn="l"/>
            <a:r>
              <a:rPr lang="en-US" sz="2400" b="1"/>
              <a:t>Increase in cardiac demands </a:t>
            </a:r>
          </a:p>
          <a:p>
            <a:pPr algn="l"/>
            <a:r>
              <a:rPr lang="en-US" sz="2400" b="1"/>
              <a:t>( increase O2 consumption)</a:t>
            </a:r>
          </a:p>
          <a:p>
            <a:pPr marL="457200" indent="-457200" algn="l" rtl="0">
              <a:buFont typeface="+mj-lt"/>
              <a:buAutoNum type="arabicPeriod"/>
            </a:pPr>
            <a:r>
              <a:rPr lang="en-US" sz="2400" b="1"/>
              <a:t>Tachycardia ( increase in heart rate)</a:t>
            </a:r>
          </a:p>
          <a:p>
            <a:pPr marL="457200" indent="-457200" algn="l" rtl="0">
              <a:buFont typeface="+mj-lt"/>
              <a:buAutoNum type="arabicPeriod"/>
            </a:pPr>
            <a:r>
              <a:rPr lang="en-US" sz="2400" b="1"/>
              <a:t>Exercise </a:t>
            </a:r>
          </a:p>
          <a:p>
            <a:pPr marL="457200" indent="-457200" algn="l" rtl="0">
              <a:buFont typeface="+mj-lt"/>
              <a:buAutoNum type="arabicPeriod"/>
            </a:pPr>
            <a:r>
              <a:rPr lang="en-US" sz="2400" b="1"/>
              <a:t>L.V </a:t>
            </a:r>
            <a:r>
              <a:rPr lang="en-US" sz="2400" b="1" dirty="0"/>
              <a:t>hypertrophy</a:t>
            </a:r>
            <a:r>
              <a:rPr lang="en-US" sz="2400" b="1"/>
              <a:t> </a:t>
            </a:r>
          </a:p>
          <a:p>
            <a:pPr marL="457200" indent="-457200" algn="l" rtl="0">
              <a:buFont typeface="+mj-lt"/>
              <a:buAutoNum type="alphaLcParenR"/>
            </a:pPr>
            <a:r>
              <a:rPr lang="en-US" sz="2400"/>
              <a:t>HTN</a:t>
            </a:r>
          </a:p>
          <a:p>
            <a:pPr marL="457200" indent="-457200" algn="l" rtl="0">
              <a:buFont typeface="+mj-lt"/>
              <a:buAutoNum type="alphaLcParenR"/>
            </a:pPr>
            <a:r>
              <a:rPr lang="en-US" sz="2400"/>
              <a:t>Aortic stenosis</a:t>
            </a:r>
          </a:p>
          <a:p>
            <a:pPr marL="457200" indent="-457200" algn="l" rtl="0">
              <a:buFont typeface="+mj-lt"/>
              <a:buAutoNum type="alphaLcParenR"/>
            </a:pPr>
            <a:r>
              <a:rPr lang="en-US" sz="2400"/>
              <a:t>HOCM</a:t>
            </a:r>
          </a:p>
          <a:p>
            <a:pPr marL="457200" indent="-457200" algn="l" rtl="0">
              <a:buFont typeface="+mj-lt"/>
              <a:buAutoNum type="arabicPeriod"/>
            </a:pPr>
            <a:endParaRPr lang="en-US" sz="2400" b="1"/>
          </a:p>
          <a:p>
            <a:pPr marL="457200" indent="-457200" algn="l" rtl="0">
              <a:buFont typeface="+mj-lt"/>
              <a:buAutoNum type="arabicPeriod"/>
            </a:pPr>
            <a:endParaRPr lang="en-JO" sz="2400" b="1"/>
          </a:p>
        </p:txBody>
      </p:sp>
    </p:spTree>
    <p:extLst>
      <p:ext uri="{BB962C8B-B14F-4D97-AF65-F5344CB8AC3E}">
        <p14:creationId xmlns:p14="http://schemas.microsoft.com/office/powerpoint/2010/main" val="258643512"/>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39943-C0D5-1D1F-903D-B75797CBC598}"/>
              </a:ext>
            </a:extLst>
          </p:cNvPr>
          <p:cNvSpPr>
            <a:spLocks noGrp="1"/>
          </p:cNvSpPr>
          <p:nvPr>
            <p:ph type="title"/>
          </p:nvPr>
        </p:nvSpPr>
        <p:spPr/>
        <p:txBody>
          <a:bodyPr/>
          <a:lstStyle/>
          <a:p>
            <a:r>
              <a:rPr lang="en-US">
                <a:ea typeface="+mj-lt"/>
                <a:cs typeface="+mj-lt"/>
              </a:rPr>
              <a:t>Angioplasty :</a:t>
            </a:r>
            <a:endParaRPr lang="ar-SA"/>
          </a:p>
        </p:txBody>
      </p:sp>
      <p:sp>
        <p:nvSpPr>
          <p:cNvPr id="3" name="Content Placeholder 2">
            <a:extLst>
              <a:ext uri="{FF2B5EF4-FFF2-40B4-BE49-F238E27FC236}">
                <a16:creationId xmlns:a16="http://schemas.microsoft.com/office/drawing/2014/main" id="{DAA6A830-04A5-3898-EB04-99AFCE592FF1}"/>
              </a:ext>
            </a:extLst>
          </p:cNvPr>
          <p:cNvSpPr>
            <a:spLocks noGrp="1"/>
          </p:cNvSpPr>
          <p:nvPr>
            <p:ph idx="1"/>
          </p:nvPr>
        </p:nvSpPr>
        <p:spPr>
          <a:xfrm>
            <a:off x="808662" y="2019299"/>
            <a:ext cx="5570005" cy="4330461"/>
          </a:xfrm>
        </p:spPr>
        <p:txBody>
          <a:bodyPr vert="horz" lIns="91440" tIns="45720" rIns="91440" bIns="45720" rtlCol="0" anchor="t">
            <a:normAutofit/>
          </a:bodyPr>
          <a:lstStyle/>
          <a:p>
            <a:pPr marL="0" indent="0">
              <a:buNone/>
            </a:pPr>
            <a:r>
              <a:rPr lang="en-US" sz="2400">
                <a:ea typeface="+mj-lt"/>
                <a:cs typeface="+mj-lt"/>
              </a:rPr>
              <a:t>Percutaneous Transluminal Coronary Angioplasty ( PTCA)  :</a:t>
            </a:r>
            <a:endParaRPr lang="ar-SA" sz="2400">
              <a:ea typeface="+mj-lt"/>
              <a:cs typeface="+mj-lt"/>
            </a:endParaRPr>
          </a:p>
          <a:p>
            <a:pPr marL="0" indent="0">
              <a:buNone/>
            </a:pPr>
            <a:r>
              <a:rPr lang="en-US" sz="2400">
                <a:ea typeface="+mj-lt"/>
                <a:cs typeface="+mj-lt"/>
              </a:rPr>
              <a:t>Introduction of balloon or stent to dilate the stenotic artery ( balloon-tipped catheter) More effective than thrombolytic therapy ( fewer complication, shorter hospitalization ).</a:t>
            </a:r>
            <a:endParaRPr lang="ar-SA" sz="2400"/>
          </a:p>
        </p:txBody>
      </p:sp>
      <p:pic>
        <p:nvPicPr>
          <p:cNvPr id="4" name="صورة 3" descr="صورة تحتوي على فن الطفل, نص&#10;&#10;تم إنشاء الوصف تلقائياً">
            <a:extLst>
              <a:ext uri="{FF2B5EF4-FFF2-40B4-BE49-F238E27FC236}">
                <a16:creationId xmlns:a16="http://schemas.microsoft.com/office/drawing/2014/main" id="{8B424AE2-EB22-9511-6085-DB54C8A4B020}"/>
              </a:ext>
            </a:extLst>
          </p:cNvPr>
          <p:cNvPicPr>
            <a:picLocks noChangeAspect="1"/>
          </p:cNvPicPr>
          <p:nvPr/>
        </p:nvPicPr>
        <p:blipFill>
          <a:blip r:embed="rId2"/>
          <a:stretch>
            <a:fillRect/>
          </a:stretch>
        </p:blipFill>
        <p:spPr>
          <a:xfrm>
            <a:off x="6449684" y="1013460"/>
            <a:ext cx="5532406" cy="4557908"/>
          </a:xfrm>
          <a:prstGeom prst="rect">
            <a:avLst/>
          </a:prstGeom>
        </p:spPr>
      </p:pic>
    </p:spTree>
    <p:extLst>
      <p:ext uri="{BB962C8B-B14F-4D97-AF65-F5344CB8AC3E}">
        <p14:creationId xmlns:p14="http://schemas.microsoft.com/office/powerpoint/2010/main" val="1044263811"/>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8FAFF6-7E70-27C3-663C-D4BFDA405A94}"/>
              </a:ext>
            </a:extLst>
          </p:cNvPr>
          <p:cNvSpPr>
            <a:spLocks noGrp="1"/>
          </p:cNvSpPr>
          <p:nvPr>
            <p:ph idx="1"/>
          </p:nvPr>
        </p:nvSpPr>
        <p:spPr/>
        <p:txBody>
          <a:bodyPr vert="horz" lIns="91440" tIns="45720" rIns="91440" bIns="45720" rtlCol="0" anchor="t">
            <a:normAutofit/>
          </a:bodyPr>
          <a:lstStyle/>
          <a:p>
            <a:pPr marL="0" indent="0">
              <a:buNone/>
            </a:pPr>
            <a:endParaRPr lang="en-JO"/>
          </a:p>
        </p:txBody>
      </p:sp>
      <p:pic>
        <p:nvPicPr>
          <p:cNvPr id="4" name="IMG_1127">
            <a:hlinkClick r:id="" action="ppaction://media"/>
            <a:extLst>
              <a:ext uri="{FF2B5EF4-FFF2-40B4-BE49-F238E27FC236}">
                <a16:creationId xmlns:a16="http://schemas.microsoft.com/office/drawing/2014/main" id="{BDE73453-AAC8-BDB2-D883-A4C7852FEB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165" y="104237"/>
            <a:ext cx="11887557" cy="6347601"/>
          </a:xfrm>
          <a:prstGeom prst="rect">
            <a:avLst/>
          </a:prstGeom>
        </p:spPr>
      </p:pic>
    </p:spTree>
    <p:extLst>
      <p:ext uri="{BB962C8B-B14F-4D97-AF65-F5344CB8AC3E}">
        <p14:creationId xmlns:p14="http://schemas.microsoft.com/office/powerpoint/2010/main" val="146980753"/>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5D451-CE29-8362-02B3-73DF43030B50}"/>
              </a:ext>
            </a:extLst>
          </p:cNvPr>
          <p:cNvSpPr>
            <a:spLocks noGrp="1"/>
          </p:cNvSpPr>
          <p:nvPr>
            <p:ph type="title"/>
          </p:nvPr>
        </p:nvSpPr>
        <p:spPr/>
        <p:txBody>
          <a:bodyPr/>
          <a:lstStyle/>
          <a:p>
            <a:r>
              <a:rPr lang="en-US" b="0" i="0">
                <a:effectLst/>
                <a:latin typeface=".SFUI-Regular"/>
              </a:rPr>
              <a:t>After dischare:</a:t>
            </a:r>
            <a:endParaRPr lang="en-US">
              <a:effectLst/>
              <a:latin typeface=".SF UI"/>
            </a:endParaRPr>
          </a:p>
        </p:txBody>
      </p:sp>
      <p:sp>
        <p:nvSpPr>
          <p:cNvPr id="3" name="Content Placeholder 2">
            <a:extLst>
              <a:ext uri="{FF2B5EF4-FFF2-40B4-BE49-F238E27FC236}">
                <a16:creationId xmlns:a16="http://schemas.microsoft.com/office/drawing/2014/main" id="{E2389A83-A2E0-582F-EA71-0C1EBE468FB9}"/>
              </a:ext>
            </a:extLst>
          </p:cNvPr>
          <p:cNvSpPr>
            <a:spLocks noGrp="1"/>
          </p:cNvSpPr>
          <p:nvPr>
            <p:ph idx="1"/>
          </p:nvPr>
        </p:nvSpPr>
        <p:spPr>
          <a:xfrm>
            <a:off x="257610" y="2019299"/>
            <a:ext cx="10908718" cy="4114801"/>
          </a:xfrm>
        </p:spPr>
        <p:txBody>
          <a:bodyPr>
            <a:normAutofit/>
          </a:bodyPr>
          <a:lstStyle/>
          <a:p>
            <a:pPr marL="0" indent="0">
              <a:buNone/>
            </a:pPr>
            <a:r>
              <a:rPr lang="en-US" b="1" i="0">
                <a:effectLst/>
                <a:latin typeface=".SFUI-Regular"/>
              </a:rPr>
              <a:t>~ (</a:t>
            </a:r>
            <a:r>
              <a:rPr lang="en-US" b="1" i="0">
                <a:solidFill>
                  <a:schemeClr val="accent2">
                    <a:lumMod val="50000"/>
                  </a:schemeClr>
                </a:solidFill>
                <a:effectLst/>
                <a:latin typeface=".SFUI-Regular"/>
              </a:rPr>
              <a:t>ABCDE</a:t>
            </a:r>
            <a:r>
              <a:rPr lang="en-US" b="1" i="0">
                <a:effectLst/>
                <a:latin typeface=".SFUI-Regular"/>
              </a:rPr>
              <a:t>)</a:t>
            </a:r>
            <a:endParaRPr lang="en-US" b="1">
              <a:effectLst/>
              <a:latin typeface=".SF UI"/>
            </a:endParaRPr>
          </a:p>
          <a:p>
            <a:pPr marL="0" indent="0">
              <a:buNone/>
            </a:pPr>
            <a:r>
              <a:rPr lang="en-US" b="0" i="0">
                <a:solidFill>
                  <a:schemeClr val="accent2">
                    <a:lumMod val="50000"/>
                  </a:schemeClr>
                </a:solidFill>
                <a:effectLst/>
                <a:latin typeface=".SFUI-Regular"/>
              </a:rPr>
              <a:t>A</a:t>
            </a:r>
            <a:r>
              <a:rPr lang="en-US" b="0" i="0">
                <a:effectLst/>
                <a:latin typeface=".SFUI-Regular"/>
              </a:rPr>
              <a:t> : Aspirin. ACEls.</a:t>
            </a:r>
            <a:endParaRPr lang="en-US">
              <a:effectLst/>
              <a:latin typeface=".SF UI"/>
            </a:endParaRPr>
          </a:p>
          <a:p>
            <a:pPr marL="0" indent="0">
              <a:buNone/>
            </a:pPr>
            <a:r>
              <a:rPr lang="en-US" b="0" i="0">
                <a:solidFill>
                  <a:schemeClr val="accent2">
                    <a:lumMod val="50000"/>
                  </a:schemeClr>
                </a:solidFill>
                <a:effectLst/>
                <a:latin typeface=".SFUI-Regular"/>
              </a:rPr>
              <a:t>B</a:t>
            </a:r>
            <a:r>
              <a:rPr lang="en-US" b="0" i="0">
                <a:effectLst/>
                <a:latin typeface=".SFUI-Regular"/>
              </a:rPr>
              <a:t> : B blockers., BP control.</a:t>
            </a:r>
            <a:endParaRPr lang="en-US">
              <a:latin typeface=".SF UI"/>
            </a:endParaRPr>
          </a:p>
          <a:p>
            <a:pPr marL="0" indent="0">
              <a:buNone/>
            </a:pPr>
            <a:r>
              <a:rPr lang="en-US" b="0" i="0">
                <a:solidFill>
                  <a:schemeClr val="accent2">
                    <a:lumMod val="50000"/>
                  </a:schemeClr>
                </a:solidFill>
                <a:effectLst/>
                <a:latin typeface=".SFUI-Regular"/>
              </a:rPr>
              <a:t>C</a:t>
            </a:r>
            <a:r>
              <a:rPr lang="en-US" b="0" i="0">
                <a:effectLst/>
                <a:latin typeface=".SFUI-Regular"/>
              </a:rPr>
              <a:t> : Cholesterol control.</a:t>
            </a:r>
            <a:endParaRPr lang="en-US">
              <a:effectLst/>
              <a:latin typeface=".SF UI"/>
            </a:endParaRPr>
          </a:p>
          <a:p>
            <a:pPr marL="0" indent="0">
              <a:buNone/>
            </a:pPr>
            <a:r>
              <a:rPr lang="en-US" b="0" i="0">
                <a:solidFill>
                  <a:schemeClr val="accent2">
                    <a:lumMod val="50000"/>
                  </a:schemeClr>
                </a:solidFill>
                <a:effectLst/>
                <a:latin typeface=".SFUI-Regular"/>
              </a:rPr>
              <a:t>D</a:t>
            </a:r>
            <a:r>
              <a:rPr lang="en-US" b="0" i="0">
                <a:effectLst/>
                <a:latin typeface=".SFUI-Regular"/>
              </a:rPr>
              <a:t> : Diabetes control. diet.</a:t>
            </a:r>
            <a:endParaRPr lang="en-US">
              <a:effectLst/>
              <a:latin typeface=".SF UI"/>
            </a:endParaRPr>
          </a:p>
          <a:p>
            <a:pPr marL="0" indent="0">
              <a:buNone/>
            </a:pPr>
            <a:r>
              <a:rPr lang="en-US" b="0" i="0">
                <a:solidFill>
                  <a:schemeClr val="accent2">
                    <a:lumMod val="50000"/>
                  </a:schemeClr>
                </a:solidFill>
                <a:effectLst/>
                <a:latin typeface=".SFUI-Regular"/>
              </a:rPr>
              <a:t>E</a:t>
            </a:r>
            <a:r>
              <a:rPr lang="en-US" b="0" i="0">
                <a:effectLst/>
                <a:latin typeface=".SFUI-Regular"/>
              </a:rPr>
              <a:t> : Education., reassurance &amp; rehabilitation</a:t>
            </a:r>
            <a:endParaRPr lang="en-US">
              <a:effectLst/>
              <a:latin typeface=".SF UI"/>
            </a:endParaRPr>
          </a:p>
        </p:txBody>
      </p:sp>
      <p:pic>
        <p:nvPicPr>
          <p:cNvPr id="6" name="Picture 5">
            <a:extLst>
              <a:ext uri="{FF2B5EF4-FFF2-40B4-BE49-F238E27FC236}">
                <a16:creationId xmlns:a16="http://schemas.microsoft.com/office/drawing/2014/main" id="{F95E9C65-02A7-89B7-150A-814DEDC31507}"/>
              </a:ext>
            </a:extLst>
          </p:cNvPr>
          <p:cNvPicPr>
            <a:picLocks noChangeAspect="1"/>
          </p:cNvPicPr>
          <p:nvPr/>
        </p:nvPicPr>
        <p:blipFill>
          <a:blip r:embed="rId2"/>
          <a:stretch>
            <a:fillRect/>
          </a:stretch>
        </p:blipFill>
        <p:spPr>
          <a:xfrm>
            <a:off x="5853983" y="250464"/>
            <a:ext cx="5854530" cy="6139790"/>
          </a:xfrm>
          <a:prstGeom prst="rect">
            <a:avLst/>
          </a:prstGeom>
        </p:spPr>
      </p:pic>
    </p:spTree>
    <p:extLst>
      <p:ext uri="{BB962C8B-B14F-4D97-AF65-F5344CB8AC3E}">
        <p14:creationId xmlns:p14="http://schemas.microsoft.com/office/powerpoint/2010/main" val="3254206767"/>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136883-218F-2F44-7C3D-B6A0A9603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27" y="927485"/>
            <a:ext cx="5003030" cy="5003030"/>
          </a:xfrm>
          <a:prstGeom prst="rect">
            <a:avLst/>
          </a:prstGeom>
        </p:spPr>
      </p:pic>
      <p:pic>
        <p:nvPicPr>
          <p:cNvPr id="3" name="Picture 2">
            <a:extLst>
              <a:ext uri="{FF2B5EF4-FFF2-40B4-BE49-F238E27FC236}">
                <a16:creationId xmlns:a16="http://schemas.microsoft.com/office/drawing/2014/main" id="{DD395025-7B24-0B3E-105E-BB6DE8C72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920" y="553832"/>
            <a:ext cx="3900440" cy="2569634"/>
          </a:xfrm>
          <a:prstGeom prst="rect">
            <a:avLst/>
          </a:prstGeom>
        </p:spPr>
      </p:pic>
      <p:pic>
        <p:nvPicPr>
          <p:cNvPr id="4" name="Picture 3">
            <a:extLst>
              <a:ext uri="{FF2B5EF4-FFF2-40B4-BE49-F238E27FC236}">
                <a16:creationId xmlns:a16="http://schemas.microsoft.com/office/drawing/2014/main" id="{29041D7A-3B03-B896-0267-FF11815F24C9}"/>
              </a:ext>
            </a:extLst>
          </p:cNvPr>
          <p:cNvPicPr>
            <a:picLocks noChangeAspect="1"/>
          </p:cNvPicPr>
          <p:nvPr/>
        </p:nvPicPr>
        <p:blipFill rotWithShape="1">
          <a:blip r:embed="rId4">
            <a:extLst>
              <a:ext uri="{28A0092B-C50C-407E-A947-70E740481C1C}">
                <a14:useLocalDpi xmlns:a14="http://schemas.microsoft.com/office/drawing/2010/main" val="0"/>
              </a:ext>
            </a:extLst>
          </a:blip>
          <a:srcRect t="16497" b="15226"/>
          <a:stretch/>
        </p:blipFill>
        <p:spPr>
          <a:xfrm>
            <a:off x="6319726" y="3360881"/>
            <a:ext cx="5333205" cy="2569634"/>
          </a:xfrm>
          <a:prstGeom prst="rect">
            <a:avLst/>
          </a:prstGeom>
        </p:spPr>
      </p:pic>
      <p:pic>
        <p:nvPicPr>
          <p:cNvPr id="7" name="Picture 6">
            <a:extLst>
              <a:ext uri="{FF2B5EF4-FFF2-40B4-BE49-F238E27FC236}">
                <a16:creationId xmlns:a16="http://schemas.microsoft.com/office/drawing/2014/main" id="{84B2920E-3261-8FEB-7511-2680AC9ABB40}"/>
              </a:ext>
            </a:extLst>
          </p:cNvPr>
          <p:cNvPicPr>
            <a:picLocks noChangeAspect="1"/>
          </p:cNvPicPr>
          <p:nvPr/>
        </p:nvPicPr>
        <p:blipFill>
          <a:blip r:embed="rId5"/>
          <a:stretch>
            <a:fillRect/>
          </a:stretch>
        </p:blipFill>
        <p:spPr>
          <a:xfrm>
            <a:off x="10354387" y="927485"/>
            <a:ext cx="1389258" cy="1422400"/>
          </a:xfrm>
          <a:prstGeom prst="rect">
            <a:avLst/>
          </a:prstGeom>
        </p:spPr>
      </p:pic>
    </p:spTree>
    <p:extLst>
      <p:ext uri="{BB962C8B-B14F-4D97-AF65-F5344CB8AC3E}">
        <p14:creationId xmlns:p14="http://schemas.microsoft.com/office/powerpoint/2010/main" val="1637560142"/>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918DF27-56E2-17F3-4727-BB4F3C26FB2C}"/>
              </a:ext>
            </a:extLst>
          </p:cNvPr>
          <p:cNvSpPr>
            <a:spLocks noGrp="1"/>
          </p:cNvSpPr>
          <p:nvPr>
            <p:ph type="title"/>
          </p:nvPr>
        </p:nvSpPr>
        <p:spPr>
          <a:xfrm>
            <a:off x="463604" y="264483"/>
            <a:ext cx="8833666" cy="575809"/>
          </a:xfrm>
        </p:spPr>
        <p:txBody>
          <a:bodyPr>
            <a:normAutofit fontScale="90000"/>
          </a:bodyPr>
          <a:lstStyle/>
          <a:p>
            <a:r>
              <a:rPr lang="ar-SA" err="1"/>
              <a:t>case</a:t>
            </a:r>
            <a:r>
              <a:rPr lang="ar-SA"/>
              <a:t> </a:t>
            </a:r>
            <a:r>
              <a:rPr lang="ar-SA" err="1"/>
              <a:t>scenario</a:t>
            </a:r>
            <a:r>
              <a:rPr lang="ar-SA"/>
              <a:t> </a:t>
            </a:r>
          </a:p>
        </p:txBody>
      </p:sp>
      <p:sp>
        <p:nvSpPr>
          <p:cNvPr id="3" name="عنصر نائب للمحتوى 2">
            <a:extLst>
              <a:ext uri="{FF2B5EF4-FFF2-40B4-BE49-F238E27FC236}">
                <a16:creationId xmlns:a16="http://schemas.microsoft.com/office/drawing/2014/main" id="{C0EC8FDC-48E5-AE4E-DDF6-480803848085}"/>
              </a:ext>
            </a:extLst>
          </p:cNvPr>
          <p:cNvSpPr>
            <a:spLocks noGrp="1"/>
          </p:cNvSpPr>
          <p:nvPr>
            <p:ph idx="1"/>
          </p:nvPr>
        </p:nvSpPr>
        <p:spPr>
          <a:xfrm>
            <a:off x="377342" y="1041639"/>
            <a:ext cx="11407213" cy="5653178"/>
          </a:xfrm>
        </p:spPr>
        <p:txBody>
          <a:bodyPr vert="horz" lIns="91440" tIns="45720" rIns="91440" bIns="45720" rtlCol="0" anchor="t">
            <a:normAutofit fontScale="92500" lnSpcReduction="20000"/>
          </a:bodyPr>
          <a:lstStyle/>
          <a:p>
            <a:pPr marL="0" indent="0">
              <a:buNone/>
            </a:pPr>
            <a:r>
              <a:rPr lang="ar-SA"/>
              <a:t>A 65 years old male patient came to the ER with a retrosternal chest pain the pain was sharp staping in nature wich is acutly </a:t>
            </a:r>
            <a:r>
              <a:rPr lang="en-US"/>
              <a:t>progressive</a:t>
            </a:r>
            <a:r>
              <a:rPr lang="ar-SA"/>
              <a:t> of 6 hours duration the pain was associated with SOB and cough and palpitation ,the patient said the pain worsening abon lying flat or supin or even sitting upright with breathing or coughing , he sied the pain is very sever the worset pain ever  . Patient has HT but not a Diabetice .patient have past midecal history of MI and is using asprine 75mg and propranolol for the HT . Patient has previosly undergo cathterisation for the previose MI in 2020 but no other procedure or surgical history . No familly history of </a:t>
            </a:r>
            <a:r>
              <a:rPr lang="en-US"/>
              <a:t>chronic</a:t>
            </a:r>
            <a:r>
              <a:rPr lang="ar-SA"/>
              <a:t> </a:t>
            </a:r>
            <a:r>
              <a:rPr lang="en-US"/>
              <a:t>disease </a:t>
            </a:r>
            <a:r>
              <a:rPr lang="ar-SA"/>
              <a:t>r cancers . No allergies . Patient was smoker but </a:t>
            </a:r>
            <a:r>
              <a:rPr lang="en-US"/>
              <a:t>stopped </a:t>
            </a:r>
            <a:r>
              <a:rPr lang="ar-SA"/>
              <a:t> 3 years ago he is a no alcaholice as well . </a:t>
            </a:r>
          </a:p>
          <a:p>
            <a:pPr marL="0" indent="0">
              <a:buNone/>
            </a:pPr>
            <a:r>
              <a:rPr lang="ar-SA"/>
              <a:t>On physical examination :</a:t>
            </a:r>
          </a:p>
          <a:p>
            <a:pPr marL="0" indent="0">
              <a:buNone/>
            </a:pPr>
            <a:r>
              <a:rPr lang="ar-SA"/>
              <a:t>Cvs  : </a:t>
            </a:r>
          </a:p>
          <a:p>
            <a:pPr marL="0" indent="0">
              <a:buNone/>
            </a:pPr>
            <a:r>
              <a:rPr lang="en-US"/>
              <a:t>General </a:t>
            </a:r>
            <a:r>
              <a:rPr lang="ar-SA"/>
              <a:t>: patient was lening forwordes no sweeting or pallor ,.</a:t>
            </a:r>
          </a:p>
          <a:p>
            <a:pPr marL="0" indent="0">
              <a:buNone/>
            </a:pPr>
            <a:r>
              <a:rPr lang="ar-SA"/>
              <a:t>Inspection : no deformtise of the chest, normal breathing patteren no visable plusations , no visable dilited viens .</a:t>
            </a:r>
          </a:p>
          <a:p>
            <a:pPr marL="0" indent="0">
              <a:buNone/>
            </a:pPr>
            <a:r>
              <a:rPr lang="ar-SA"/>
              <a:t> Palpation : apex beat inferolaterly deviated , no thrill , no left vintreculer heave .</a:t>
            </a:r>
          </a:p>
          <a:p>
            <a:pPr marL="0" indent="0">
              <a:buNone/>
            </a:pPr>
            <a:r>
              <a:rPr lang="ar-SA"/>
              <a:t> Auscaltation : normal heart sounds but pirecardiel rub is herd all over the precardium </a:t>
            </a:r>
          </a:p>
        </p:txBody>
      </p:sp>
    </p:spTree>
    <p:extLst>
      <p:ext uri="{BB962C8B-B14F-4D97-AF65-F5344CB8AC3E}">
        <p14:creationId xmlns:p14="http://schemas.microsoft.com/office/powerpoint/2010/main" val="3020003678"/>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6DE11CBB-7A45-50F9-E0D9-304A6D9A79BF}"/>
              </a:ext>
            </a:extLst>
          </p:cNvPr>
          <p:cNvSpPr>
            <a:spLocks noGrp="1"/>
          </p:cNvSpPr>
          <p:nvPr>
            <p:ph idx="1"/>
          </p:nvPr>
        </p:nvSpPr>
        <p:spPr>
          <a:xfrm>
            <a:off x="348587" y="365903"/>
            <a:ext cx="10817741" cy="5768197"/>
          </a:xfrm>
        </p:spPr>
        <p:txBody>
          <a:bodyPr vert="horz" lIns="91440" tIns="45720" rIns="91440" bIns="45720" rtlCol="0" anchor="t">
            <a:normAutofit/>
          </a:bodyPr>
          <a:lstStyle/>
          <a:p>
            <a:pPr marL="0" indent="0">
              <a:buNone/>
            </a:pPr>
            <a:r>
              <a:rPr lang="ar-SA" err="1"/>
              <a:t>Investigations</a:t>
            </a:r>
            <a:r>
              <a:rPr lang="ar-SA"/>
              <a:t> :</a:t>
            </a:r>
          </a:p>
          <a:p>
            <a:pPr marL="0" indent="0">
              <a:buNone/>
            </a:pPr>
            <a:r>
              <a:rPr lang="ar-SA" err="1"/>
              <a:t>Normal</a:t>
            </a:r>
            <a:r>
              <a:rPr lang="ar-SA"/>
              <a:t> : CBC , CRP , ESR .</a:t>
            </a:r>
          </a:p>
          <a:p>
            <a:pPr marL="0" indent="0">
              <a:buNone/>
            </a:pPr>
            <a:r>
              <a:rPr lang="ar-SA"/>
              <a:t>X-</a:t>
            </a:r>
            <a:r>
              <a:rPr lang="ar-SA" err="1"/>
              <a:t>ray</a:t>
            </a:r>
            <a:r>
              <a:rPr lang="ar-SA"/>
              <a:t> :</a:t>
            </a:r>
          </a:p>
          <a:p>
            <a:pPr marL="0" indent="0">
              <a:buNone/>
            </a:pPr>
            <a:endParaRPr lang="ar-SA"/>
          </a:p>
          <a:p>
            <a:pPr marL="0" indent="0">
              <a:buNone/>
            </a:pPr>
            <a:endParaRPr lang="ar-SA"/>
          </a:p>
          <a:p>
            <a:pPr marL="0" indent="0">
              <a:buNone/>
            </a:pPr>
            <a:endParaRPr lang="ar-SA"/>
          </a:p>
          <a:p>
            <a:pPr marL="0" indent="0">
              <a:buNone/>
            </a:pPr>
            <a:endParaRPr lang="ar-SA"/>
          </a:p>
          <a:p>
            <a:pPr marL="0" indent="0">
              <a:buNone/>
            </a:pPr>
            <a:endParaRPr lang="ar-SA"/>
          </a:p>
          <a:p>
            <a:pPr marL="0" indent="0">
              <a:buNone/>
            </a:pPr>
            <a:r>
              <a:rPr lang="ar-SA" err="1"/>
              <a:t>Ecg</a:t>
            </a:r>
            <a:r>
              <a:rPr lang="ar-SA"/>
              <a:t> : </a:t>
            </a:r>
          </a:p>
        </p:txBody>
      </p:sp>
      <p:pic>
        <p:nvPicPr>
          <p:cNvPr id="4" name="صورة 3" descr="صورة تحتوي على فيلم التصوير بالأشعة السينية, التصوير الطبي, علم الأشعة, التصوير الشعاعي&#10;&#10;تم إنشاء الوصف تلقائياً">
            <a:extLst>
              <a:ext uri="{FF2B5EF4-FFF2-40B4-BE49-F238E27FC236}">
                <a16:creationId xmlns:a16="http://schemas.microsoft.com/office/drawing/2014/main" id="{FF81965B-AA15-948F-33DD-4D3D34B2D811}"/>
              </a:ext>
            </a:extLst>
          </p:cNvPr>
          <p:cNvPicPr>
            <a:picLocks noChangeAspect="1"/>
          </p:cNvPicPr>
          <p:nvPr/>
        </p:nvPicPr>
        <p:blipFill>
          <a:blip r:embed="rId2"/>
          <a:stretch>
            <a:fillRect/>
          </a:stretch>
        </p:blipFill>
        <p:spPr>
          <a:xfrm>
            <a:off x="3717985" y="808117"/>
            <a:ext cx="3476445" cy="2855125"/>
          </a:xfrm>
          <a:prstGeom prst="rect">
            <a:avLst/>
          </a:prstGeom>
        </p:spPr>
      </p:pic>
      <p:pic>
        <p:nvPicPr>
          <p:cNvPr id="6" name="صورة 5" descr="صورة تحتوي على نص, خط يد, الخط&#10;&#10;تم إنشاء الوصف تلقائياً">
            <a:extLst>
              <a:ext uri="{FF2B5EF4-FFF2-40B4-BE49-F238E27FC236}">
                <a16:creationId xmlns:a16="http://schemas.microsoft.com/office/drawing/2014/main" id="{7E9E2CEF-CC2E-C5A4-FA5E-CAB2179B3889}"/>
              </a:ext>
            </a:extLst>
          </p:cNvPr>
          <p:cNvPicPr>
            <a:picLocks noChangeAspect="1"/>
          </p:cNvPicPr>
          <p:nvPr/>
        </p:nvPicPr>
        <p:blipFill>
          <a:blip r:embed="rId3"/>
          <a:stretch>
            <a:fillRect/>
          </a:stretch>
        </p:blipFill>
        <p:spPr>
          <a:xfrm>
            <a:off x="1963947" y="4301792"/>
            <a:ext cx="6984520" cy="2222566"/>
          </a:xfrm>
          <a:prstGeom prst="rect">
            <a:avLst/>
          </a:prstGeom>
        </p:spPr>
      </p:pic>
      <p:sp>
        <p:nvSpPr>
          <p:cNvPr id="7" name="مربع نص 6">
            <a:extLst>
              <a:ext uri="{FF2B5EF4-FFF2-40B4-BE49-F238E27FC236}">
                <a16:creationId xmlns:a16="http://schemas.microsoft.com/office/drawing/2014/main" id="{474FA556-6EBD-425B-8F89-0A054B67B2B0}"/>
              </a:ext>
            </a:extLst>
          </p:cNvPr>
          <p:cNvSpPr txBox="1"/>
          <p:nvPr/>
        </p:nvSpPr>
        <p:spPr>
          <a:xfrm>
            <a:off x="8293394" y="726558"/>
            <a:ext cx="3548532" cy="1569660"/>
          </a:xfrm>
          <a:prstGeom prst="rect">
            <a:avLst/>
          </a:prstGeom>
          <a:noFill/>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algn="r" rtl="0"/>
            <a:r>
              <a:rPr lang="ar-SA" sz="2400"/>
              <a:t>What</a:t>
            </a:r>
            <a:r>
              <a:rPr lang="en-US" sz="2400"/>
              <a:t> is your diagnosis</a:t>
            </a:r>
            <a:r>
              <a:rPr lang="ar-SA" sz="2400"/>
              <a:t>?</a:t>
            </a:r>
          </a:p>
          <a:p>
            <a:pPr algn="r" rtl="0"/>
            <a:r>
              <a:rPr lang="ar-SA" sz="2400"/>
              <a:t>What druge is mainly contraindicated in this patient</a:t>
            </a:r>
            <a:r>
              <a:rPr lang="ar-SA"/>
              <a:t> ?</a:t>
            </a:r>
          </a:p>
        </p:txBody>
      </p:sp>
    </p:spTree>
    <p:extLst>
      <p:ext uri="{BB962C8B-B14F-4D97-AF65-F5344CB8AC3E}">
        <p14:creationId xmlns:p14="http://schemas.microsoft.com/office/powerpoint/2010/main" val="1712066942"/>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8" name="Rectangle 100">
            <a:extLst>
              <a:ext uri="{FF2B5EF4-FFF2-40B4-BE49-F238E27FC236}">
                <a16:creationId xmlns:a16="http://schemas.microsoft.com/office/drawing/2014/main" id="{DC024122-C80E-4076-B618-426FF2225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02">
            <a:extLst>
              <a:ext uri="{FF2B5EF4-FFF2-40B4-BE49-F238E27FC236}">
                <a16:creationId xmlns:a16="http://schemas.microsoft.com/office/drawing/2014/main" id="{829DAB2C-3574-4B22-939F-BB6C5D2637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11624062" y="3193365"/>
            <a:ext cx="581000" cy="3664635"/>
            <a:chOff x="5006254" y="-1431285"/>
            <a:chExt cx="581000" cy="3664635"/>
          </a:xfrm>
        </p:grpSpPr>
        <p:sp>
          <p:nvSpPr>
            <p:cNvPr id="104" name="Rectangle 103">
              <a:extLst>
                <a:ext uri="{FF2B5EF4-FFF2-40B4-BE49-F238E27FC236}">
                  <a16:creationId xmlns:a16="http://schemas.microsoft.com/office/drawing/2014/main" id="{96BD37F6-BAB4-4BBF-B3E2-4395EAB8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V="1">
              <a:off x="5061025" y="-788944"/>
              <a:ext cx="526229" cy="3022294"/>
            </a:xfrm>
            <a:prstGeom prst="rect">
              <a:avLst/>
            </a:prstGeom>
            <a:blipFill dpi="0" rotWithShape="1">
              <a:blip r:embed="rId3">
                <a:extLst>
                  <a:ext uri="{96DAC541-7B7A-43D3-8B79-37D633B846F1}">
                    <asvg:svgBlip xmlns:asvg="http://schemas.microsoft.com/office/drawing/2016/SVG/main" r:embed="rId4"/>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04">
              <a:extLst>
                <a:ext uri="{FF2B5EF4-FFF2-40B4-BE49-F238E27FC236}">
                  <a16:creationId xmlns:a16="http://schemas.microsoft.com/office/drawing/2014/main" id="{B9809A8D-5A7C-4A05-9F64-844C66FAB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V="1">
              <a:off x="5006254" y="-143128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2" name="عنصر نائب للمحتوى 121" descr="صورة تحتوي على نص, لقطة شاشة&#10;&#10;تم إنشاء الوصف تلقائياً">
            <a:extLst>
              <a:ext uri="{FF2B5EF4-FFF2-40B4-BE49-F238E27FC236}">
                <a16:creationId xmlns:a16="http://schemas.microsoft.com/office/drawing/2014/main" id="{79D02286-8A2E-B416-C67A-537D18075A83}"/>
              </a:ext>
            </a:extLst>
          </p:cNvPr>
          <p:cNvPicPr>
            <a:picLocks noGrp="1" noChangeAspect="1"/>
          </p:cNvPicPr>
          <p:nvPr>
            <p:ph idx="1"/>
          </p:nvPr>
        </p:nvPicPr>
        <p:blipFill>
          <a:blip r:embed="rId5"/>
          <a:stretch>
            <a:fillRect/>
          </a:stretch>
        </p:blipFill>
        <p:spPr>
          <a:xfrm>
            <a:off x="-2112" y="49601"/>
            <a:ext cx="12094234" cy="6788989"/>
          </a:xfrm>
        </p:spPr>
      </p:pic>
      <p:pic>
        <p:nvPicPr>
          <p:cNvPr id="4" name="Picture 3">
            <a:extLst>
              <a:ext uri="{FF2B5EF4-FFF2-40B4-BE49-F238E27FC236}">
                <a16:creationId xmlns:a16="http://schemas.microsoft.com/office/drawing/2014/main" id="{C96009A8-362B-A33E-B2FC-4C53405E995B}"/>
              </a:ext>
            </a:extLst>
          </p:cNvPr>
          <p:cNvPicPr>
            <a:picLocks noChangeAspect="1"/>
          </p:cNvPicPr>
          <p:nvPr/>
        </p:nvPicPr>
        <p:blipFill>
          <a:blip r:embed="rId6"/>
          <a:stretch>
            <a:fillRect/>
          </a:stretch>
        </p:blipFill>
        <p:spPr>
          <a:xfrm>
            <a:off x="305325" y="2956337"/>
            <a:ext cx="2330887" cy="2292039"/>
          </a:xfrm>
          <a:prstGeom prst="rect">
            <a:avLst/>
          </a:prstGeom>
        </p:spPr>
      </p:pic>
    </p:spTree>
    <p:extLst>
      <p:ext uri="{BB962C8B-B14F-4D97-AF65-F5344CB8AC3E}">
        <p14:creationId xmlns:p14="http://schemas.microsoft.com/office/powerpoint/2010/main" val="3919522315"/>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4DE89493-AC86-4DB9-8963-3671DDEBE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id="{10E8AC61-26BD-2841-81CD-A44D60A99B6B}"/>
              </a:ext>
            </a:extLst>
          </p:cNvPr>
          <p:cNvSpPr>
            <a:spLocks noGrp="1"/>
          </p:cNvSpPr>
          <p:nvPr>
            <p:ph type="title"/>
          </p:nvPr>
        </p:nvSpPr>
        <p:spPr>
          <a:xfrm>
            <a:off x="311448" y="4031"/>
            <a:ext cx="7662496" cy="960854"/>
          </a:xfrm>
        </p:spPr>
        <p:txBody>
          <a:bodyPr anchor="b">
            <a:normAutofit/>
          </a:bodyPr>
          <a:lstStyle/>
          <a:p>
            <a:r>
              <a:rPr lang="ar-SA" b="1" err="1">
                <a:solidFill>
                  <a:srgbClr val="C00000"/>
                </a:solidFill>
              </a:rPr>
              <a:t>Myocardial</a:t>
            </a:r>
            <a:r>
              <a:rPr lang="ar-SA" b="1">
                <a:solidFill>
                  <a:srgbClr val="C00000"/>
                </a:solidFill>
              </a:rPr>
              <a:t> </a:t>
            </a:r>
            <a:r>
              <a:rPr lang="ar-SA" b="1" err="1">
                <a:solidFill>
                  <a:srgbClr val="C00000"/>
                </a:solidFill>
              </a:rPr>
              <a:t>Infarction</a:t>
            </a:r>
            <a:endParaRPr lang="ar-SA">
              <a:solidFill>
                <a:srgbClr val="C00000"/>
              </a:solidFill>
            </a:endParaRPr>
          </a:p>
        </p:txBody>
      </p:sp>
      <p:sp>
        <p:nvSpPr>
          <p:cNvPr id="7" name="Rectangle 10">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عنصر نائب للمحتوى 2">
            <a:extLst>
              <a:ext uri="{FF2B5EF4-FFF2-40B4-BE49-F238E27FC236}">
                <a16:creationId xmlns:a16="http://schemas.microsoft.com/office/drawing/2014/main" id="{533BC714-5C19-A5F1-D8CD-0892F98756E5}"/>
              </a:ext>
            </a:extLst>
          </p:cNvPr>
          <p:cNvSpPr>
            <a:spLocks noGrp="1"/>
          </p:cNvSpPr>
          <p:nvPr>
            <p:ph idx="1"/>
          </p:nvPr>
        </p:nvSpPr>
        <p:spPr>
          <a:xfrm>
            <a:off x="196430" y="1063207"/>
            <a:ext cx="6704025" cy="5401573"/>
          </a:xfrm>
        </p:spPr>
        <p:txBody>
          <a:bodyPr vert="horz" lIns="91440" tIns="45720" rIns="91440" bIns="45720" rtlCol="0" anchor="t">
            <a:normAutofit fontScale="77500" lnSpcReduction="20000"/>
          </a:bodyPr>
          <a:lstStyle/>
          <a:p>
            <a:pPr marL="0" indent="0">
              <a:lnSpc>
                <a:spcPct val="120000"/>
              </a:lnSpc>
              <a:buNone/>
            </a:pPr>
            <a:r>
              <a:rPr lang="ar-SA" sz="2800" b="1"/>
              <a:t>MI </a:t>
            </a:r>
            <a:r>
              <a:rPr lang="ar-SA" sz="2800" b="1" err="1"/>
              <a:t>is</a:t>
            </a:r>
            <a:r>
              <a:rPr lang="ar-SA" sz="2800" b="1"/>
              <a:t> </a:t>
            </a:r>
            <a:r>
              <a:rPr lang="ar-SA" sz="2800" b="1" err="1"/>
              <a:t>due</a:t>
            </a:r>
            <a:r>
              <a:rPr lang="ar-SA" sz="2800" b="1"/>
              <a:t> </a:t>
            </a:r>
            <a:r>
              <a:rPr lang="ar-SA" sz="2800" b="1" err="1"/>
              <a:t>to</a:t>
            </a:r>
            <a:r>
              <a:rPr lang="ar-SA" sz="2800" b="1"/>
              <a:t> </a:t>
            </a:r>
            <a:r>
              <a:rPr lang="ar-SA" sz="2800" b="1" err="1"/>
              <a:t>necrosis</a:t>
            </a:r>
            <a:r>
              <a:rPr lang="ar-SA" sz="2800" b="1"/>
              <a:t> </a:t>
            </a:r>
            <a:r>
              <a:rPr lang="ar-SA" sz="2800" b="1" err="1"/>
              <a:t>of</a:t>
            </a:r>
            <a:r>
              <a:rPr lang="ar-SA" sz="2800" b="1"/>
              <a:t> </a:t>
            </a:r>
            <a:r>
              <a:rPr lang="ar-SA" sz="2800" b="1" err="1"/>
              <a:t>myocardium</a:t>
            </a:r>
            <a:r>
              <a:rPr lang="ar-SA" sz="2800" b="1"/>
              <a:t> </a:t>
            </a:r>
            <a:r>
              <a:rPr lang="ar-SA" sz="2800" b="1" err="1"/>
              <a:t>as</a:t>
            </a:r>
            <a:r>
              <a:rPr lang="ar-SA" sz="2800" b="1"/>
              <a:t> a </a:t>
            </a:r>
            <a:r>
              <a:rPr lang="ar-SA" sz="2800" b="1" err="1"/>
              <a:t>result</a:t>
            </a:r>
            <a:r>
              <a:rPr lang="ar-SA" sz="2800" b="1"/>
              <a:t> </a:t>
            </a:r>
            <a:r>
              <a:rPr lang="ar-SA" sz="2800" b="1" err="1"/>
              <a:t>of</a:t>
            </a:r>
            <a:r>
              <a:rPr lang="ar-SA" sz="2800" b="1"/>
              <a:t> </a:t>
            </a:r>
            <a:r>
              <a:rPr lang="ar-SA" sz="2800" b="1" err="1"/>
              <a:t>an</a:t>
            </a:r>
            <a:r>
              <a:rPr lang="ar-SA" sz="2800" b="1"/>
              <a:t> </a:t>
            </a:r>
            <a:r>
              <a:rPr lang="ar-SA" sz="2800" b="1" err="1"/>
              <a:t>interruption</a:t>
            </a:r>
            <a:r>
              <a:rPr lang="ar-SA" sz="2800" b="1"/>
              <a:t> </a:t>
            </a:r>
            <a:r>
              <a:rPr lang="ar-SA" sz="2800" b="1" err="1"/>
              <a:t>of</a:t>
            </a:r>
            <a:r>
              <a:rPr lang="ar-SA" sz="2800" b="1"/>
              <a:t> </a:t>
            </a:r>
            <a:r>
              <a:rPr lang="ar-SA" sz="2800" b="1" err="1"/>
              <a:t>blood</a:t>
            </a:r>
            <a:r>
              <a:rPr lang="ar-SA" sz="2800" b="1"/>
              <a:t> </a:t>
            </a:r>
            <a:r>
              <a:rPr lang="ar-SA" sz="2800" b="1" err="1"/>
              <a:t>supply</a:t>
            </a:r>
            <a:r>
              <a:rPr lang="ar-SA" sz="2800" b="1"/>
              <a:t> </a:t>
            </a:r>
            <a:r>
              <a:rPr lang="ar-SA" sz="2800" b="1" err="1"/>
              <a:t>after</a:t>
            </a:r>
            <a:r>
              <a:rPr lang="ar-SA" sz="2800" b="1"/>
              <a:t> a </a:t>
            </a:r>
            <a:r>
              <a:rPr lang="ar-SA" sz="2800" b="1" err="1"/>
              <a:t>thrombotic</a:t>
            </a:r>
            <a:r>
              <a:rPr lang="ar-SA" sz="2800" b="1"/>
              <a:t> </a:t>
            </a:r>
            <a:r>
              <a:rPr lang="ar-SA" sz="2800" b="1" err="1"/>
              <a:t>occlusion</a:t>
            </a:r>
            <a:r>
              <a:rPr lang="ar-SA" sz="2800" b="1"/>
              <a:t> </a:t>
            </a:r>
            <a:r>
              <a:rPr lang="ar-SA" sz="2800" b="1" err="1"/>
              <a:t>of</a:t>
            </a:r>
            <a:r>
              <a:rPr lang="ar-SA" sz="2800" b="1"/>
              <a:t> a </a:t>
            </a:r>
            <a:r>
              <a:rPr lang="ar-SA" sz="2800" b="1" err="1"/>
              <a:t>coronary</a:t>
            </a:r>
            <a:r>
              <a:rPr lang="ar-SA" sz="2800" b="1"/>
              <a:t> </a:t>
            </a:r>
            <a:r>
              <a:rPr lang="ar-SA" sz="2800" b="1" err="1"/>
              <a:t>artery</a:t>
            </a:r>
            <a:r>
              <a:rPr lang="ar-SA" sz="2800" b="1"/>
              <a:t> </a:t>
            </a:r>
            <a:r>
              <a:rPr lang="ar-SA" sz="2800" b="1" err="1"/>
              <a:t>previously</a:t>
            </a:r>
            <a:r>
              <a:rPr lang="ar-SA" sz="2800" b="1"/>
              <a:t> </a:t>
            </a:r>
            <a:r>
              <a:rPr lang="ar-SA" sz="2800" b="1" err="1"/>
              <a:t>narrowed</a:t>
            </a:r>
            <a:r>
              <a:rPr lang="ar-SA" sz="2800" b="1"/>
              <a:t> </a:t>
            </a:r>
            <a:r>
              <a:rPr lang="ar-SA" sz="2800" b="1" err="1"/>
              <a:t>by</a:t>
            </a:r>
            <a:r>
              <a:rPr lang="ar-SA" sz="2800" b="1"/>
              <a:t> </a:t>
            </a:r>
            <a:r>
              <a:rPr lang="ar-SA" sz="2800" b="1" err="1"/>
              <a:t>atherosclerosis</a:t>
            </a:r>
            <a:r>
              <a:rPr lang="ar-SA" sz="2800" b="1"/>
              <a:t>.</a:t>
            </a:r>
          </a:p>
          <a:p>
            <a:pPr marL="0" indent="0">
              <a:lnSpc>
                <a:spcPct val="120000"/>
              </a:lnSpc>
              <a:buNone/>
            </a:pPr>
            <a:r>
              <a:rPr lang="ar-SA" sz="2800" b="1" err="1"/>
              <a:t>Most</a:t>
            </a:r>
            <a:r>
              <a:rPr lang="ar-SA" sz="2800" b="1"/>
              <a:t> </a:t>
            </a:r>
            <a:r>
              <a:rPr lang="ar-SA" sz="2800" b="1" err="1"/>
              <a:t>cases</a:t>
            </a:r>
            <a:r>
              <a:rPr lang="ar-SA" sz="2800" b="1"/>
              <a:t> </a:t>
            </a:r>
            <a:r>
              <a:rPr lang="ar-SA" sz="2800" b="1" err="1"/>
              <a:t>are</a:t>
            </a:r>
            <a:r>
              <a:rPr lang="ar-SA" sz="2800" b="1"/>
              <a:t> </a:t>
            </a:r>
            <a:r>
              <a:rPr lang="ar-SA" sz="2800" b="1" err="1"/>
              <a:t>due</a:t>
            </a:r>
            <a:r>
              <a:rPr lang="ar-SA" sz="2800" b="1"/>
              <a:t> </a:t>
            </a:r>
            <a:r>
              <a:rPr lang="ar-SA" sz="2800" b="1" err="1"/>
              <a:t>to</a:t>
            </a:r>
            <a:r>
              <a:rPr lang="ar-SA" sz="2800" b="1"/>
              <a:t> </a:t>
            </a:r>
            <a:r>
              <a:rPr lang="ar-SA" sz="2800" b="1" err="1"/>
              <a:t>acute</a:t>
            </a:r>
            <a:r>
              <a:rPr lang="ar-SA" sz="2800" b="1"/>
              <a:t> </a:t>
            </a:r>
            <a:r>
              <a:rPr lang="ar-SA" sz="2800" b="1" err="1"/>
              <a:t>coronary</a:t>
            </a:r>
            <a:r>
              <a:rPr lang="ar-SA" sz="2800" b="1"/>
              <a:t> </a:t>
            </a:r>
            <a:r>
              <a:rPr lang="ar-SA" sz="2800" b="1" err="1"/>
              <a:t>thrombosis</a:t>
            </a:r>
            <a:r>
              <a:rPr lang="ar-SA" sz="2800" b="1"/>
              <a:t>, </a:t>
            </a:r>
            <a:r>
              <a:rPr lang="ar-SA" sz="2800" b="1" err="1"/>
              <a:t>Atheromatous</a:t>
            </a:r>
            <a:r>
              <a:rPr lang="ar-SA" sz="2800" b="1"/>
              <a:t> </a:t>
            </a:r>
            <a:r>
              <a:rPr lang="ar-SA" sz="2800" b="1" err="1"/>
              <a:t>plaque</a:t>
            </a:r>
            <a:r>
              <a:rPr lang="ar-SA" sz="2800" b="1"/>
              <a:t> </a:t>
            </a:r>
            <a:r>
              <a:rPr lang="ar-SA" sz="2800" b="1" err="1"/>
              <a:t>ruptures</a:t>
            </a:r>
            <a:r>
              <a:rPr lang="ar-SA" sz="2800" b="1"/>
              <a:t> </a:t>
            </a:r>
            <a:r>
              <a:rPr lang="ar-SA" sz="2800" b="1" err="1"/>
              <a:t>into</a:t>
            </a:r>
            <a:r>
              <a:rPr lang="ar-SA" sz="2800" b="1"/>
              <a:t> </a:t>
            </a:r>
            <a:r>
              <a:rPr lang="ar-SA" sz="2800" b="1" err="1"/>
              <a:t>the</a:t>
            </a:r>
            <a:r>
              <a:rPr lang="ar-SA" sz="2800" b="1"/>
              <a:t> </a:t>
            </a:r>
            <a:r>
              <a:rPr lang="ar-SA" sz="2800" b="1" err="1"/>
              <a:t>vessel</a:t>
            </a:r>
            <a:r>
              <a:rPr lang="ar-SA" sz="2800" b="1"/>
              <a:t> </a:t>
            </a:r>
            <a:r>
              <a:rPr lang="ar-SA" sz="2800" b="1" err="1"/>
              <a:t>lumen</a:t>
            </a:r>
            <a:r>
              <a:rPr lang="ar-SA" sz="2800" b="1"/>
              <a:t>, </a:t>
            </a:r>
            <a:r>
              <a:rPr lang="ar-SA" sz="2800" b="1" err="1"/>
              <a:t>and</a:t>
            </a:r>
            <a:r>
              <a:rPr lang="ar-SA" sz="2800" b="1"/>
              <a:t> </a:t>
            </a:r>
            <a:r>
              <a:rPr lang="ar-SA" sz="2800" b="1" err="1"/>
              <a:t>thrombus</a:t>
            </a:r>
            <a:r>
              <a:rPr lang="ar-SA" sz="2800" b="1"/>
              <a:t> </a:t>
            </a:r>
            <a:r>
              <a:rPr lang="ar-SA" sz="2800" b="1" err="1"/>
              <a:t>forms</a:t>
            </a:r>
            <a:r>
              <a:rPr lang="ar-SA" sz="2800" b="1"/>
              <a:t> </a:t>
            </a:r>
            <a:r>
              <a:rPr lang="ar-SA" sz="2800" b="1" err="1"/>
              <a:t>on</a:t>
            </a:r>
            <a:r>
              <a:rPr lang="ar-SA" sz="2800" b="1"/>
              <a:t> </a:t>
            </a:r>
            <a:r>
              <a:rPr lang="ar-SA" sz="2800" b="1" err="1"/>
              <a:t>top</a:t>
            </a:r>
            <a:r>
              <a:rPr lang="ar-SA" sz="2800" b="1"/>
              <a:t> </a:t>
            </a:r>
            <a:r>
              <a:rPr lang="ar-SA" sz="2800" b="1" err="1"/>
              <a:t>of</a:t>
            </a:r>
            <a:r>
              <a:rPr lang="ar-SA" sz="2800" b="1"/>
              <a:t> </a:t>
            </a:r>
            <a:r>
              <a:rPr lang="ar-SA" sz="2800" b="1" err="1"/>
              <a:t>this</a:t>
            </a:r>
            <a:r>
              <a:rPr lang="ar-SA" sz="2800" b="1"/>
              <a:t> </a:t>
            </a:r>
            <a:r>
              <a:rPr lang="ar-SA" sz="2800" b="1" err="1"/>
              <a:t>lesion</a:t>
            </a:r>
            <a:r>
              <a:rPr lang="ar-SA" sz="2800" b="1"/>
              <a:t>, </a:t>
            </a:r>
            <a:r>
              <a:rPr lang="ar-SA" sz="2800" b="1" err="1"/>
              <a:t>which</a:t>
            </a:r>
            <a:r>
              <a:rPr lang="ar-SA" sz="2800" b="1"/>
              <a:t> </a:t>
            </a:r>
            <a:r>
              <a:rPr lang="ar-SA" sz="2800" b="1" err="1"/>
              <a:t>causes</a:t>
            </a:r>
            <a:r>
              <a:rPr lang="ar-SA" sz="2800" b="1"/>
              <a:t> </a:t>
            </a:r>
            <a:r>
              <a:rPr lang="ar-SA" sz="2800" b="1" err="1"/>
              <a:t>occlusion</a:t>
            </a:r>
            <a:r>
              <a:rPr lang="ar-SA" sz="2800" b="1"/>
              <a:t> </a:t>
            </a:r>
            <a:r>
              <a:rPr lang="ar-SA" sz="2800" b="1" err="1"/>
              <a:t>of</a:t>
            </a:r>
            <a:r>
              <a:rPr lang="ar-SA" sz="2800" b="1"/>
              <a:t> </a:t>
            </a:r>
            <a:r>
              <a:rPr lang="ar-SA" sz="2800" b="1" err="1"/>
              <a:t>the</a:t>
            </a:r>
            <a:r>
              <a:rPr lang="ar-SA" sz="2800" b="1"/>
              <a:t> </a:t>
            </a:r>
            <a:r>
              <a:rPr lang="ar-SA" sz="2800" b="1" err="1"/>
              <a:t>vessel</a:t>
            </a:r>
            <a:r>
              <a:rPr lang="ar-SA" sz="2800" b="1"/>
              <a:t>.</a:t>
            </a:r>
          </a:p>
          <a:p>
            <a:pPr marL="0" indent="0">
              <a:lnSpc>
                <a:spcPct val="120000"/>
              </a:lnSpc>
              <a:buNone/>
            </a:pPr>
            <a:r>
              <a:rPr lang="ar-SA" sz="2800" b="1"/>
              <a:t>MI </a:t>
            </a:r>
            <a:r>
              <a:rPr lang="ar-SA" sz="2800" b="1" err="1"/>
              <a:t>is</a:t>
            </a:r>
            <a:r>
              <a:rPr lang="ar-SA" sz="2800" b="1"/>
              <a:t> </a:t>
            </a:r>
            <a:r>
              <a:rPr lang="ar-SA" sz="2800" b="1" err="1"/>
              <a:t>associated</a:t>
            </a:r>
            <a:r>
              <a:rPr lang="ar-SA" sz="2800" b="1"/>
              <a:t> </a:t>
            </a:r>
            <a:r>
              <a:rPr lang="ar-SA" sz="2800" b="1" err="1"/>
              <a:t>with</a:t>
            </a:r>
            <a:r>
              <a:rPr lang="ar-SA" sz="2800" b="1"/>
              <a:t> 30% </a:t>
            </a:r>
            <a:r>
              <a:rPr lang="ar-SA" sz="2800" b="1" err="1"/>
              <a:t>mortality</a:t>
            </a:r>
            <a:r>
              <a:rPr lang="ar-SA" sz="2800" b="1"/>
              <a:t> </a:t>
            </a:r>
            <a:r>
              <a:rPr lang="ar-SA" sz="2800" b="1" err="1"/>
              <a:t>rate</a:t>
            </a:r>
            <a:r>
              <a:rPr lang="ar-SA" sz="2800" b="1"/>
              <a:t> </a:t>
            </a:r>
            <a:r>
              <a:rPr lang="ar-SA" sz="2800" b="1" err="1"/>
              <a:t>half</a:t>
            </a:r>
            <a:r>
              <a:rPr lang="ar-SA" sz="2800" b="1"/>
              <a:t> </a:t>
            </a:r>
            <a:r>
              <a:rPr lang="ar-SA" sz="2800" b="1" err="1"/>
              <a:t>of</a:t>
            </a:r>
            <a:r>
              <a:rPr lang="ar-SA" sz="2800" b="1"/>
              <a:t> </a:t>
            </a:r>
            <a:r>
              <a:rPr lang="ar-SA" sz="2800" b="1" err="1"/>
              <a:t>deaths</a:t>
            </a:r>
            <a:r>
              <a:rPr lang="ar-SA" sz="2800" b="1"/>
              <a:t> </a:t>
            </a:r>
            <a:r>
              <a:rPr lang="ar-SA" sz="2800" b="1" err="1"/>
              <a:t>are</a:t>
            </a:r>
            <a:r>
              <a:rPr lang="ar-SA" sz="2800" b="1"/>
              <a:t> </a:t>
            </a:r>
            <a:r>
              <a:rPr lang="ar-SA" sz="2800" b="1" err="1"/>
              <a:t>prehospital</a:t>
            </a:r>
            <a:r>
              <a:rPr lang="ar-SA" sz="2800" b="1"/>
              <a:t> .</a:t>
            </a:r>
          </a:p>
          <a:p>
            <a:pPr marL="0" indent="0">
              <a:lnSpc>
                <a:spcPct val="120000"/>
              </a:lnSpc>
              <a:buNone/>
            </a:pPr>
            <a:r>
              <a:rPr lang="ar-SA" sz="2800" b="1" err="1"/>
              <a:t>Most</a:t>
            </a:r>
            <a:r>
              <a:rPr lang="ar-SA" sz="2800" b="1"/>
              <a:t> </a:t>
            </a:r>
            <a:r>
              <a:rPr lang="ar-SA" sz="2800" b="1" err="1"/>
              <a:t>patients</a:t>
            </a:r>
            <a:r>
              <a:rPr lang="ar-SA" sz="2800" b="1"/>
              <a:t> </a:t>
            </a:r>
            <a:r>
              <a:rPr lang="ar-SA" sz="2800" b="1" err="1"/>
              <a:t>with</a:t>
            </a:r>
            <a:r>
              <a:rPr lang="ar-SA" sz="2800" b="1"/>
              <a:t> MI </a:t>
            </a:r>
            <a:r>
              <a:rPr lang="ar-SA" sz="2800" b="1" err="1"/>
              <a:t>have</a:t>
            </a:r>
            <a:r>
              <a:rPr lang="ar-SA" sz="2800" b="1"/>
              <a:t> </a:t>
            </a:r>
            <a:r>
              <a:rPr lang="ar-SA" sz="2800" b="1" err="1"/>
              <a:t>history</a:t>
            </a:r>
            <a:r>
              <a:rPr lang="ar-SA" sz="2800" b="1"/>
              <a:t> </a:t>
            </a:r>
            <a:r>
              <a:rPr lang="ar-SA" sz="2800" b="1" err="1"/>
              <a:t>of</a:t>
            </a:r>
            <a:r>
              <a:rPr lang="ar-SA" sz="2800" b="1"/>
              <a:t> </a:t>
            </a:r>
            <a:r>
              <a:rPr lang="ar-SA" sz="2800" b="1" err="1"/>
              <a:t>angina</a:t>
            </a:r>
            <a:r>
              <a:rPr lang="ar-SA" sz="2800" b="1"/>
              <a:t> ,</a:t>
            </a:r>
            <a:r>
              <a:rPr lang="ar-SA" sz="2800" b="1" err="1"/>
              <a:t>risk</a:t>
            </a:r>
            <a:r>
              <a:rPr lang="ar-SA" sz="2800" b="1"/>
              <a:t> </a:t>
            </a:r>
            <a:r>
              <a:rPr lang="ar-SA" sz="2800" b="1" err="1"/>
              <a:t>factor</a:t>
            </a:r>
            <a:r>
              <a:rPr lang="ar-SA" sz="2800" b="1"/>
              <a:t> </a:t>
            </a:r>
            <a:r>
              <a:rPr lang="ar-SA" sz="2800" b="1" err="1"/>
              <a:t>for</a:t>
            </a:r>
            <a:r>
              <a:rPr lang="ar-SA" sz="2800" b="1"/>
              <a:t> CAD </a:t>
            </a:r>
            <a:r>
              <a:rPr lang="ar-SA" sz="2800" b="1" err="1"/>
              <a:t>or</a:t>
            </a:r>
            <a:r>
              <a:rPr lang="ar-SA" sz="2800" b="1"/>
              <a:t> </a:t>
            </a:r>
            <a:r>
              <a:rPr lang="ar-SA" sz="2800" b="1" err="1"/>
              <a:t>history</a:t>
            </a:r>
            <a:r>
              <a:rPr lang="ar-SA" sz="2800" b="1"/>
              <a:t> </a:t>
            </a:r>
            <a:r>
              <a:rPr lang="ar-SA" sz="2800" b="1" err="1"/>
              <a:t>of</a:t>
            </a:r>
            <a:r>
              <a:rPr lang="ar-SA" sz="2800" b="1"/>
              <a:t> </a:t>
            </a:r>
            <a:r>
              <a:rPr lang="ar-SA" sz="2800" b="1" err="1"/>
              <a:t>arrhythmias</a:t>
            </a:r>
            <a:r>
              <a:rPr lang="ar-SA" sz="2800" b="1"/>
              <a:t>.</a:t>
            </a:r>
          </a:p>
        </p:txBody>
      </p:sp>
      <p:sp>
        <p:nvSpPr>
          <p:cNvPr id="8" name="Freeform: Shape 12">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630921" y="2766496"/>
            <a:ext cx="5385102" cy="1987416"/>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3">
              <a:extLst>
                <a:ext uri="{96DAC541-7B7A-43D3-8B79-37D633B846F1}">
                  <asvg:svgBlip xmlns:asvg="http://schemas.microsoft.com/office/drawing/2016/SVG/main" r:embed="rId4"/>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صورة 4" descr="صورة تحتوي على أرجواني, التلون, قماش, فن&#10;&#10;تم إنشاء الوصف تلقائياً">
            <a:extLst>
              <a:ext uri="{FF2B5EF4-FFF2-40B4-BE49-F238E27FC236}">
                <a16:creationId xmlns:a16="http://schemas.microsoft.com/office/drawing/2014/main" id="{DC25512E-70BB-39E0-23EC-26E6AA598F57}"/>
              </a:ext>
            </a:extLst>
          </p:cNvPr>
          <p:cNvPicPr>
            <a:picLocks noChangeAspect="1"/>
          </p:cNvPicPr>
          <p:nvPr/>
        </p:nvPicPr>
        <p:blipFill>
          <a:blip r:embed="rId5"/>
          <a:stretch>
            <a:fillRect/>
          </a:stretch>
        </p:blipFill>
        <p:spPr>
          <a:xfrm>
            <a:off x="7542362" y="488111"/>
            <a:ext cx="4511616" cy="5968040"/>
          </a:xfrm>
          <a:prstGeom prst="rect">
            <a:avLst/>
          </a:prstGeom>
        </p:spPr>
      </p:pic>
    </p:spTree>
    <p:extLst>
      <p:ext uri="{BB962C8B-B14F-4D97-AF65-F5344CB8AC3E}">
        <p14:creationId xmlns:p14="http://schemas.microsoft.com/office/powerpoint/2010/main" val="2266655492"/>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B499B43-D070-738B-74EC-758082E82EF5}"/>
              </a:ext>
            </a:extLst>
          </p:cNvPr>
          <p:cNvSpPr>
            <a:spLocks noGrp="1"/>
          </p:cNvSpPr>
          <p:nvPr>
            <p:ph type="title"/>
          </p:nvPr>
        </p:nvSpPr>
        <p:spPr>
          <a:xfrm>
            <a:off x="176057" y="178219"/>
            <a:ext cx="10357666" cy="690828"/>
          </a:xfrm>
        </p:spPr>
        <p:txBody>
          <a:bodyPr/>
          <a:lstStyle/>
          <a:p>
            <a:r>
              <a:rPr lang="ar-SA" err="1"/>
              <a:t>Types</a:t>
            </a:r>
            <a:r>
              <a:rPr lang="ar-SA"/>
              <a:t> </a:t>
            </a:r>
            <a:r>
              <a:rPr lang="ar-SA" err="1"/>
              <a:t>of</a:t>
            </a:r>
            <a:r>
              <a:rPr lang="ar-SA"/>
              <a:t> mi :</a:t>
            </a:r>
          </a:p>
        </p:txBody>
      </p:sp>
      <p:sp>
        <p:nvSpPr>
          <p:cNvPr id="3" name="عنصر نائب للمحتوى 2">
            <a:extLst>
              <a:ext uri="{FF2B5EF4-FFF2-40B4-BE49-F238E27FC236}">
                <a16:creationId xmlns:a16="http://schemas.microsoft.com/office/drawing/2014/main" id="{C8A24E56-708B-7BAB-32B1-E59F81682EB6}"/>
              </a:ext>
            </a:extLst>
          </p:cNvPr>
          <p:cNvSpPr>
            <a:spLocks noGrp="1"/>
          </p:cNvSpPr>
          <p:nvPr>
            <p:ph idx="1"/>
          </p:nvPr>
        </p:nvSpPr>
        <p:spPr>
          <a:xfrm>
            <a:off x="305454" y="1372318"/>
            <a:ext cx="8488610" cy="5207480"/>
          </a:xfrm>
        </p:spPr>
        <p:txBody>
          <a:bodyPr vert="horz" lIns="91440" tIns="45720" rIns="91440" bIns="45720" rtlCol="0" anchor="t">
            <a:normAutofit/>
          </a:bodyPr>
          <a:lstStyle/>
          <a:p>
            <a:pPr marL="0" indent="0">
              <a:buNone/>
            </a:pPr>
            <a:r>
              <a:rPr lang="ar-SA"/>
              <a:t>MIs are categories on base of </a:t>
            </a:r>
            <a:r>
              <a:rPr lang="en-US"/>
              <a:t> two </a:t>
            </a:r>
            <a:r>
              <a:rPr lang="ar-SA"/>
              <a:t>parametres :</a:t>
            </a:r>
          </a:p>
          <a:p>
            <a:r>
              <a:rPr lang="ar-SA"/>
              <a:t>ECG changes (discussesed later on )</a:t>
            </a:r>
          </a:p>
          <a:p>
            <a:r>
              <a:rPr lang="en-US">
                <a:ea typeface="+mj-lt"/>
                <a:cs typeface="+mj-lt"/>
              </a:rPr>
              <a:t>Occluded</a:t>
            </a:r>
            <a:r>
              <a:rPr lang="ar-SA"/>
              <a:t> artery:    </a:t>
            </a:r>
          </a:p>
          <a:p>
            <a:pPr marL="0" indent="0">
              <a:lnSpc>
                <a:spcPct val="100000"/>
              </a:lnSpc>
              <a:buNone/>
            </a:pPr>
            <a:r>
              <a:rPr lang="en-US" sz="1800">
                <a:solidFill>
                  <a:srgbClr val="404040"/>
                </a:solidFill>
                <a:highlight>
                  <a:srgbClr val="FFFF00"/>
                </a:highlight>
                <a:latin typeface="Verdana"/>
                <a:ea typeface="Verdana"/>
              </a:rPr>
              <a:t>anterior MI </a:t>
            </a:r>
            <a:r>
              <a:rPr lang="en-US" sz="1800">
                <a:solidFill>
                  <a:srgbClr val="404040"/>
                </a:solidFill>
                <a:latin typeface="Verdana"/>
                <a:ea typeface="Verdana"/>
              </a:rPr>
              <a:t>: caused by occlusion of  </a:t>
            </a:r>
            <a:r>
              <a:rPr lang="en-US" sz="1800">
                <a:solidFill>
                  <a:srgbClr val="7030A0"/>
                </a:solidFill>
                <a:latin typeface="Verdana"/>
                <a:ea typeface="Verdana"/>
              </a:rPr>
              <a:t>LAD </a:t>
            </a:r>
            <a:r>
              <a:rPr lang="en-US" sz="1800">
                <a:latin typeface="Verdana"/>
                <a:ea typeface="Verdana"/>
              </a:rPr>
              <a:t>artery . </a:t>
            </a:r>
          </a:p>
          <a:p>
            <a:pPr marL="0" indent="0">
              <a:lnSpc>
                <a:spcPct val="100000"/>
              </a:lnSpc>
              <a:buNone/>
            </a:pPr>
            <a:r>
              <a:rPr lang="en-US" sz="1800">
                <a:solidFill>
                  <a:srgbClr val="404040"/>
                </a:solidFill>
                <a:highlight>
                  <a:srgbClr val="FFFF00"/>
                </a:highlight>
                <a:latin typeface="Verdana"/>
                <a:ea typeface="Verdana"/>
              </a:rPr>
              <a:t>posterior MI</a:t>
            </a:r>
            <a:r>
              <a:rPr lang="en-US" sz="1800">
                <a:solidFill>
                  <a:srgbClr val="404040"/>
                </a:solidFill>
                <a:latin typeface="Verdana"/>
                <a:ea typeface="Verdana"/>
              </a:rPr>
              <a:t> : caused by an occlusion of </a:t>
            </a:r>
            <a:r>
              <a:rPr lang="en-US" sz="1800">
                <a:solidFill>
                  <a:srgbClr val="7030A0"/>
                </a:solidFill>
                <a:latin typeface="Verdana"/>
                <a:ea typeface="Verdana"/>
              </a:rPr>
              <a:t>left  circumflex</a:t>
            </a:r>
            <a:r>
              <a:rPr lang="en-US" sz="1800">
                <a:latin typeface="Verdana"/>
                <a:ea typeface="Verdana"/>
              </a:rPr>
              <a:t> artery </a:t>
            </a:r>
          </a:p>
          <a:p>
            <a:pPr marL="0" indent="0">
              <a:lnSpc>
                <a:spcPct val="100000"/>
              </a:lnSpc>
              <a:buNone/>
            </a:pPr>
            <a:r>
              <a:rPr lang="en-US" sz="1800">
                <a:latin typeface="Verdana"/>
                <a:ea typeface="Verdana"/>
              </a:rPr>
              <a:t> </a:t>
            </a:r>
            <a:r>
              <a:rPr lang="en-US" sz="1800">
                <a:solidFill>
                  <a:srgbClr val="404040"/>
                </a:solidFill>
                <a:highlight>
                  <a:srgbClr val="FFFF00"/>
                </a:highlight>
                <a:latin typeface="Verdana"/>
                <a:ea typeface="Verdana"/>
              </a:rPr>
              <a:t>inferior MI </a:t>
            </a:r>
            <a:r>
              <a:rPr lang="en-US" sz="1800">
                <a:solidFill>
                  <a:srgbClr val="404040"/>
                </a:solidFill>
                <a:latin typeface="Verdana"/>
                <a:ea typeface="Verdana"/>
              </a:rPr>
              <a:t>: caused by occlusion of </a:t>
            </a:r>
            <a:r>
              <a:rPr lang="en-US" sz="1800">
                <a:solidFill>
                  <a:srgbClr val="7030A0"/>
                </a:solidFill>
                <a:latin typeface="Verdana"/>
                <a:ea typeface="Verdana"/>
              </a:rPr>
              <a:t>right coronary </a:t>
            </a:r>
            <a:r>
              <a:rPr lang="en-US" sz="1800">
                <a:latin typeface="Verdana"/>
                <a:ea typeface="Verdana"/>
              </a:rPr>
              <a:t>artery</a:t>
            </a:r>
            <a:endParaRPr lang="ar-SA" sz="2800"/>
          </a:p>
        </p:txBody>
      </p:sp>
      <p:pic>
        <p:nvPicPr>
          <p:cNvPr id="4" name="صورة 3" descr="Your Coronary Arteries | Cardiac Health">
            <a:extLst>
              <a:ext uri="{FF2B5EF4-FFF2-40B4-BE49-F238E27FC236}">
                <a16:creationId xmlns:a16="http://schemas.microsoft.com/office/drawing/2014/main" id="{DE6079DB-7CA4-AA8F-6230-37727986F988}"/>
              </a:ext>
            </a:extLst>
          </p:cNvPr>
          <p:cNvPicPr>
            <a:picLocks noChangeAspect="1"/>
          </p:cNvPicPr>
          <p:nvPr/>
        </p:nvPicPr>
        <p:blipFill>
          <a:blip r:embed="rId3"/>
          <a:stretch>
            <a:fillRect/>
          </a:stretch>
        </p:blipFill>
        <p:spPr>
          <a:xfrm>
            <a:off x="7729268" y="519023"/>
            <a:ext cx="4281577" cy="4281577"/>
          </a:xfrm>
          <a:prstGeom prst="rect">
            <a:avLst/>
          </a:prstGeom>
        </p:spPr>
      </p:pic>
    </p:spTree>
    <p:extLst>
      <p:ext uri="{BB962C8B-B14F-4D97-AF65-F5344CB8AC3E}">
        <p14:creationId xmlns:p14="http://schemas.microsoft.com/office/powerpoint/2010/main" val="2691674035"/>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C2AFA5F-EB7F-4280-BAAD-A7641CA3FF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id="{E99DC034-4042-6CD7-6AE2-DC60DB054A69}"/>
              </a:ext>
            </a:extLst>
          </p:cNvPr>
          <p:cNvSpPr>
            <a:spLocks noGrp="1"/>
          </p:cNvSpPr>
          <p:nvPr>
            <p:ph type="title"/>
          </p:nvPr>
        </p:nvSpPr>
        <p:spPr>
          <a:xfrm>
            <a:off x="521898" y="52610"/>
            <a:ext cx="7638168" cy="1470404"/>
          </a:xfrm>
        </p:spPr>
        <p:txBody>
          <a:bodyPr anchor="b">
            <a:normAutofit/>
          </a:bodyPr>
          <a:lstStyle/>
          <a:p>
            <a:r>
              <a:rPr lang="ar-SA" b="1"/>
              <a:t>HOW TO APPROACH PATIENT WITH MI:</a:t>
            </a:r>
          </a:p>
        </p:txBody>
      </p:sp>
      <p:sp>
        <p:nvSpPr>
          <p:cNvPr id="20" name="Rectangle 19">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عنصر نائب للمحتوى 2">
            <a:extLst>
              <a:ext uri="{FF2B5EF4-FFF2-40B4-BE49-F238E27FC236}">
                <a16:creationId xmlns:a16="http://schemas.microsoft.com/office/drawing/2014/main" id="{5AF5098A-9065-B7AB-2C06-B51E9B3BF472}"/>
              </a:ext>
            </a:extLst>
          </p:cNvPr>
          <p:cNvSpPr>
            <a:spLocks noGrp="1"/>
          </p:cNvSpPr>
          <p:nvPr>
            <p:ph idx="1"/>
          </p:nvPr>
        </p:nvSpPr>
        <p:spPr>
          <a:xfrm>
            <a:off x="421257" y="1513216"/>
            <a:ext cx="10053563" cy="5110058"/>
          </a:xfrm>
        </p:spPr>
        <p:txBody>
          <a:bodyPr vert="horz" lIns="91440" tIns="45720" rIns="91440" bIns="45720" rtlCol="0" anchor="t">
            <a:normAutofit lnSpcReduction="10000"/>
          </a:bodyPr>
          <a:lstStyle/>
          <a:p>
            <a:pPr marL="0" indent="0">
              <a:lnSpc>
                <a:spcPct val="120000"/>
              </a:lnSpc>
              <a:buNone/>
            </a:pPr>
            <a:r>
              <a:rPr lang="ar-SA" sz="1800" b="1"/>
              <a:t>This patient will come to the ER suffering from abrubt oncet worsing </a:t>
            </a:r>
            <a:r>
              <a:rPr lang="en-US" sz="1800" b="1"/>
              <a:t>severe</a:t>
            </a:r>
            <a:r>
              <a:rPr lang="ar-SA" sz="1800" b="1"/>
              <a:t> chest pain of along period of time duration wich will be annalysed as follow :</a:t>
            </a:r>
          </a:p>
          <a:p>
            <a:pPr marL="342900" indent="-342900">
              <a:lnSpc>
                <a:spcPct val="120000"/>
              </a:lnSpc>
              <a:buFont typeface="Wingdings" panose="020B0604020202020204" pitchFamily="34" charset="0"/>
              <a:buChar char="ü"/>
            </a:pPr>
            <a:r>
              <a:rPr lang="ar-SA" sz="1800" b="1"/>
              <a:t>Site : retrosternal or substernal .</a:t>
            </a:r>
          </a:p>
          <a:p>
            <a:pPr marL="342900" indent="-342900">
              <a:lnSpc>
                <a:spcPct val="120000"/>
              </a:lnSpc>
              <a:buFont typeface="Wingdings" panose="020B0604020202020204" pitchFamily="34" charset="0"/>
              <a:buChar char="ü"/>
            </a:pPr>
            <a:r>
              <a:rPr lang="ar-SA" sz="1800" b="1"/>
              <a:t>Onset : rapid over few minutes </a:t>
            </a:r>
          </a:p>
          <a:p>
            <a:pPr marL="342900" indent="-342900">
              <a:lnSpc>
                <a:spcPct val="120000"/>
              </a:lnSpc>
              <a:buFont typeface="Wingdings" panose="020B0604020202020204" pitchFamily="34" charset="0"/>
              <a:buChar char="ü"/>
            </a:pPr>
            <a:r>
              <a:rPr lang="en-US" sz="1800" b="1"/>
              <a:t>Character</a:t>
            </a:r>
            <a:r>
              <a:rPr lang="ar-SA" sz="1800" b="1"/>
              <a:t> : pressure </a:t>
            </a:r>
            <a:r>
              <a:rPr lang="en-US" sz="1800" b="1"/>
              <a:t>sensation</a:t>
            </a:r>
            <a:r>
              <a:rPr lang="ar-SA" sz="1800" b="1"/>
              <a:t> often described as "Crushing" and "an </a:t>
            </a:r>
            <a:r>
              <a:rPr lang="en-US" sz="1800" b="1"/>
              <a:t>elephant </a:t>
            </a:r>
            <a:r>
              <a:rPr lang="ar-SA" sz="1800" b="1"/>
              <a:t>standing on my chest.</a:t>
            </a:r>
          </a:p>
          <a:p>
            <a:pPr marL="342900" indent="-342900">
              <a:lnSpc>
                <a:spcPct val="120000"/>
              </a:lnSpc>
              <a:buFont typeface="Wingdings" panose="020B0604020202020204" pitchFamily="34" charset="0"/>
              <a:buChar char="ü"/>
            </a:pPr>
            <a:r>
              <a:rPr lang="ar-SA" sz="1800" b="1"/>
              <a:t>Radiation to neck, jaw, arms, or back, commonly to the left side ,Some patients may have epigastric discomfort</a:t>
            </a:r>
          </a:p>
          <a:p>
            <a:pPr marL="342900" indent="-342900">
              <a:lnSpc>
                <a:spcPct val="120000"/>
              </a:lnSpc>
              <a:buFont typeface="Wingdings" panose="020B0604020202020204" pitchFamily="34" charset="0"/>
              <a:buChar char="ü"/>
            </a:pPr>
            <a:r>
              <a:rPr lang="ar-SA" sz="1800" b="1"/>
              <a:t>Associated symptoms (autonomic reflexes ) : Dyspnea,Diaphoresis, Nausea and vomiting </a:t>
            </a:r>
          </a:p>
          <a:p>
            <a:pPr marL="342900" indent="-342900">
              <a:lnSpc>
                <a:spcPct val="120000"/>
              </a:lnSpc>
              <a:buFont typeface="Wingdings" panose="020B0604020202020204" pitchFamily="34" charset="0"/>
              <a:buChar char="ü"/>
            </a:pPr>
            <a:r>
              <a:rPr lang="ar-SA" sz="1800" b="1"/>
              <a:t>Syncope.</a:t>
            </a:r>
          </a:p>
          <a:p>
            <a:pPr marL="342900" indent="-342900">
              <a:lnSpc>
                <a:spcPct val="120000"/>
              </a:lnSpc>
              <a:buFont typeface="Wingdings" panose="020B0604020202020204" pitchFamily="34" charset="0"/>
              <a:buChar char="ü"/>
            </a:pPr>
            <a:r>
              <a:rPr lang="ar-SA" sz="1800" b="1"/>
              <a:t>Weakness, fatigue </a:t>
            </a:r>
          </a:p>
          <a:p>
            <a:pPr marL="342900" indent="-342900">
              <a:lnSpc>
                <a:spcPct val="120000"/>
              </a:lnSpc>
              <a:buFont typeface="Wingdings" panose="020B0604020202020204" pitchFamily="34" charset="0"/>
              <a:buChar char="ü"/>
            </a:pPr>
            <a:r>
              <a:rPr lang="ar-SA" sz="1800" b="1">
                <a:highlight>
                  <a:srgbClr val="FF0000"/>
                </a:highlight>
              </a:rPr>
              <a:t>Sense of impending doom</a:t>
            </a:r>
          </a:p>
          <a:p>
            <a:pPr marL="342900" indent="-342900">
              <a:lnSpc>
                <a:spcPct val="120000"/>
              </a:lnSpc>
              <a:buFont typeface="Wingdings" panose="020B0604020202020204" pitchFamily="34" charset="0"/>
              <a:buChar char="ü"/>
            </a:pPr>
            <a:endParaRPr lang="ar-SA" sz="1100"/>
          </a:p>
          <a:p>
            <a:pPr marL="342900" indent="-342900">
              <a:lnSpc>
                <a:spcPct val="120000"/>
              </a:lnSpc>
              <a:buFont typeface="Wingdings" panose="020B0604020202020204" pitchFamily="34" charset="0"/>
              <a:buChar char="ü"/>
            </a:pPr>
            <a:endParaRPr lang="ar-SA" sz="1100"/>
          </a:p>
        </p:txBody>
      </p:sp>
      <p:sp>
        <p:nvSpPr>
          <p:cNvPr id="22" name="Rectangle 21">
            <a:extLst>
              <a:ext uri="{FF2B5EF4-FFF2-40B4-BE49-F238E27FC236}">
                <a16:creationId xmlns:a16="http://schemas.microsoft.com/office/drawing/2014/main" id="{1B784CEF-F6B1-4D62-86B3-F2A7C4EFB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248316" y="2749419"/>
            <a:ext cx="949990" cy="411479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8740216" y="2930143"/>
            <a:ext cx="5214382" cy="1269732"/>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3">
              <a:extLst>
                <a:ext uri="{96DAC541-7B7A-43D3-8B79-37D633B846F1}">
                  <asvg:svgBlip xmlns:asvg="http://schemas.microsoft.com/office/drawing/2016/SVG/main" r:embed="rId4"/>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5493652"/>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29ADF36-19FD-3DA4-56EF-92FDCA2E272A}"/>
              </a:ext>
            </a:extLst>
          </p:cNvPr>
          <p:cNvSpPr>
            <a:spLocks noGrp="1"/>
          </p:cNvSpPr>
          <p:nvPr>
            <p:ph type="title"/>
          </p:nvPr>
        </p:nvSpPr>
        <p:spPr>
          <a:xfrm>
            <a:off x="362963" y="264483"/>
            <a:ext cx="10357666" cy="662073"/>
          </a:xfrm>
        </p:spPr>
        <p:txBody>
          <a:bodyPr/>
          <a:lstStyle/>
          <a:p>
            <a:r>
              <a:rPr lang="ar-SA" err="1">
                <a:solidFill>
                  <a:srgbClr val="C00000"/>
                </a:solidFill>
              </a:rPr>
              <a:t>On</a:t>
            </a:r>
            <a:r>
              <a:rPr lang="ar-SA">
                <a:solidFill>
                  <a:srgbClr val="C00000"/>
                </a:solidFill>
              </a:rPr>
              <a:t> </a:t>
            </a:r>
            <a:r>
              <a:rPr lang="ar-SA" err="1">
                <a:solidFill>
                  <a:srgbClr val="C00000"/>
                </a:solidFill>
              </a:rPr>
              <a:t>physical</a:t>
            </a:r>
            <a:r>
              <a:rPr lang="ar-SA">
                <a:solidFill>
                  <a:srgbClr val="C00000"/>
                </a:solidFill>
              </a:rPr>
              <a:t> </a:t>
            </a:r>
            <a:r>
              <a:rPr lang="ar-SA" err="1">
                <a:solidFill>
                  <a:srgbClr val="C00000"/>
                </a:solidFill>
              </a:rPr>
              <a:t>examination</a:t>
            </a:r>
            <a:r>
              <a:rPr lang="ar-SA">
                <a:solidFill>
                  <a:srgbClr val="C00000"/>
                </a:solidFill>
              </a:rPr>
              <a:t> :</a:t>
            </a:r>
          </a:p>
        </p:txBody>
      </p:sp>
      <p:sp>
        <p:nvSpPr>
          <p:cNvPr id="3" name="عنصر نائب للمحتوى 2">
            <a:extLst>
              <a:ext uri="{FF2B5EF4-FFF2-40B4-BE49-F238E27FC236}">
                <a16:creationId xmlns:a16="http://schemas.microsoft.com/office/drawing/2014/main" id="{42F07AF2-B3B5-359E-68EE-F6D5121A82C3}"/>
              </a:ext>
            </a:extLst>
          </p:cNvPr>
          <p:cNvSpPr>
            <a:spLocks noGrp="1"/>
          </p:cNvSpPr>
          <p:nvPr>
            <p:ph idx="1"/>
          </p:nvPr>
        </p:nvSpPr>
        <p:spPr>
          <a:xfrm>
            <a:off x="305455" y="1056016"/>
            <a:ext cx="11709137" cy="5480650"/>
          </a:xfrm>
        </p:spPr>
        <p:txBody>
          <a:bodyPr vert="horz" lIns="91440" tIns="45720" rIns="91440" bIns="45720" rtlCol="0" anchor="t">
            <a:normAutofit fontScale="40000" lnSpcReduction="20000"/>
          </a:bodyPr>
          <a:lstStyle/>
          <a:p>
            <a:pPr marL="0" indent="0">
              <a:buNone/>
            </a:pPr>
            <a:r>
              <a:rPr lang="ar-SA" sz="4200" b="1">
                <a:highlight>
                  <a:srgbClr val="FFFF00"/>
                </a:highlight>
              </a:rPr>
              <a:t>Vital signs :</a:t>
            </a:r>
          </a:p>
          <a:p>
            <a:pPr marL="0" indent="0">
              <a:buNone/>
            </a:pPr>
            <a:r>
              <a:rPr lang="ar-SA" sz="4200" b="1"/>
              <a:t> </a:t>
            </a:r>
            <a:r>
              <a:rPr lang="en-US" sz="4200" b="1" i="0">
                <a:effectLst/>
                <a:highlight>
                  <a:srgbClr val="FFFF00"/>
                </a:highlight>
                <a:latin typeface=".SFUI-Regular"/>
              </a:rPr>
              <a:t>Heart rate</a:t>
            </a:r>
            <a:endParaRPr lang="en-US" sz="4200" b="1">
              <a:effectLst/>
              <a:highlight>
                <a:srgbClr val="FFFF00"/>
              </a:highlight>
              <a:latin typeface=".SF UI"/>
            </a:endParaRPr>
          </a:p>
          <a:p>
            <a:r>
              <a:rPr lang="en-US" sz="4200" b="1" i="0">
                <a:effectLst/>
                <a:latin typeface=".SFUI-Regular"/>
              </a:rPr>
              <a:t>Tachycardia</a:t>
            </a:r>
            <a:r>
              <a:rPr lang="en-US" sz="4200" b="0" i="0">
                <a:effectLst/>
                <a:latin typeface=".SFUI-Regular"/>
              </a:rPr>
              <a:t>: (sympathetic stimulation) (</a:t>
            </a:r>
            <a:r>
              <a:rPr lang="en-US" sz="4200" b="0" i="0" err="1">
                <a:effectLst/>
                <a:latin typeface=".SFUI-Regular"/>
              </a:rPr>
              <a:t>cardiogenic</a:t>
            </a:r>
            <a:r>
              <a:rPr lang="en-US" sz="4200" b="0" i="0">
                <a:effectLst/>
                <a:latin typeface=".SFUI-Regular"/>
              </a:rPr>
              <a:t> shock)</a:t>
            </a:r>
            <a:endParaRPr lang="en-US" sz="4200">
              <a:effectLst/>
              <a:latin typeface=".SF UI"/>
            </a:endParaRPr>
          </a:p>
          <a:p>
            <a:r>
              <a:rPr lang="en-US" sz="4200" b="1" i="0">
                <a:effectLst/>
                <a:latin typeface=".SFUI-Regular"/>
              </a:rPr>
              <a:t>Bradycardia</a:t>
            </a:r>
            <a:r>
              <a:rPr lang="en-US" sz="4200" b="0" i="0">
                <a:effectLst/>
                <a:latin typeface=".SFUI-Regular"/>
              </a:rPr>
              <a:t>: neurogenic shock, Heart block , inferior MI(because the right coronary artery supplies the SA node.</a:t>
            </a:r>
            <a:r>
              <a:rPr lang="en-US" sz="4200" b="0" i="0">
                <a:latin typeface=".SF UI"/>
              </a:rPr>
              <a:t>)</a:t>
            </a:r>
          </a:p>
          <a:p>
            <a:pPr marL="0" indent="0">
              <a:buNone/>
            </a:pPr>
            <a:r>
              <a:rPr lang="en-US" sz="4200" b="1" i="0">
                <a:effectLst/>
                <a:highlight>
                  <a:srgbClr val="FFFF00"/>
                </a:highlight>
                <a:latin typeface=".SFUI-Regular"/>
              </a:rPr>
              <a:t>Pulse</a:t>
            </a:r>
            <a:endParaRPr lang="en-US" sz="4200">
              <a:effectLst/>
              <a:latin typeface=".SF UI"/>
            </a:endParaRPr>
          </a:p>
          <a:p>
            <a:r>
              <a:rPr lang="en-US" sz="4200" b="0" i="0">
                <a:effectLst/>
                <a:latin typeface=".SFUI-Regular"/>
              </a:rPr>
              <a:t> </a:t>
            </a:r>
            <a:r>
              <a:rPr lang="en-US" sz="4200" b="1" i="0">
                <a:effectLst/>
                <a:latin typeface=".SFUI-Regular"/>
              </a:rPr>
              <a:t>Irregular</a:t>
            </a:r>
            <a:r>
              <a:rPr lang="en-US" sz="4200" b="0" i="0">
                <a:effectLst/>
                <a:latin typeface=".SFUI-Regular"/>
              </a:rPr>
              <a:t> : arrhythmias.</a:t>
            </a:r>
            <a:endParaRPr lang="en-US" sz="4200">
              <a:effectLst/>
              <a:latin typeface=".SF UI"/>
            </a:endParaRPr>
          </a:p>
          <a:p>
            <a:r>
              <a:rPr lang="en-US" sz="4200" b="1" i="0">
                <a:effectLst/>
                <a:latin typeface=".SFUI-Regular"/>
              </a:rPr>
              <a:t>weak</a:t>
            </a:r>
            <a:r>
              <a:rPr lang="en-US" sz="4200" b="0" i="0">
                <a:effectLst/>
                <a:latin typeface=".SFUI-Regular"/>
              </a:rPr>
              <a:t>: LVF.</a:t>
            </a:r>
            <a:endParaRPr lang="en-US" sz="4200">
              <a:latin typeface=".SF UI"/>
            </a:endParaRPr>
          </a:p>
          <a:p>
            <a:pPr marL="0" indent="0">
              <a:buNone/>
            </a:pPr>
            <a:r>
              <a:rPr lang="en-US" sz="4200" b="0" i="0">
                <a:effectLst/>
                <a:latin typeface=".SFUI-Regular"/>
              </a:rPr>
              <a:t>﻿﻿</a:t>
            </a:r>
            <a:r>
              <a:rPr lang="en-US" sz="4200" b="1" i="0">
                <a:effectLst/>
                <a:highlight>
                  <a:srgbClr val="FFFF00"/>
                </a:highlight>
                <a:latin typeface=".SFUI-Regular"/>
              </a:rPr>
              <a:t>Blood pressure:</a:t>
            </a:r>
            <a:endParaRPr lang="en-US" sz="4200" b="1">
              <a:effectLst/>
              <a:highlight>
                <a:srgbClr val="FFFF00"/>
              </a:highlight>
              <a:latin typeface=".SF UI"/>
            </a:endParaRPr>
          </a:p>
          <a:p>
            <a:r>
              <a:rPr lang="en-US" sz="4200" b="0" i="0">
                <a:effectLst/>
                <a:latin typeface=".SFUI-Regular"/>
              </a:rPr>
              <a:t>﻿﻿</a:t>
            </a:r>
            <a:r>
              <a:rPr lang="en-US" sz="4200" b="1" i="0">
                <a:effectLst/>
                <a:latin typeface=".SFUI-Regular"/>
              </a:rPr>
              <a:t>Hypertension</a:t>
            </a:r>
            <a:r>
              <a:rPr lang="en-US" sz="4200" b="0" i="0">
                <a:effectLst/>
                <a:latin typeface=".SFUI-Regular"/>
              </a:rPr>
              <a:t> : sympathetic stimulation.</a:t>
            </a:r>
            <a:endParaRPr lang="en-US" sz="4200">
              <a:effectLst/>
              <a:latin typeface=".SF UI"/>
            </a:endParaRPr>
          </a:p>
          <a:p>
            <a:r>
              <a:rPr lang="en-US" sz="4200" b="0" i="0">
                <a:effectLst/>
                <a:latin typeface=".SFUI-Regular"/>
              </a:rPr>
              <a:t>﻿﻿</a:t>
            </a:r>
            <a:r>
              <a:rPr lang="en-US" sz="4200" b="1" i="0">
                <a:effectLst/>
                <a:latin typeface=".SFUI-Regular"/>
              </a:rPr>
              <a:t>Hypotension</a:t>
            </a:r>
            <a:r>
              <a:rPr lang="en-US" sz="4200" b="0" i="0">
                <a:effectLst/>
                <a:latin typeface=".SFUI-Regular"/>
              </a:rPr>
              <a:t> : LVF, shock.</a:t>
            </a:r>
            <a:endParaRPr lang="ar-SA" sz="4200"/>
          </a:p>
          <a:p>
            <a:r>
              <a:rPr lang="ar-SA" sz="4200" b="1">
                <a:highlight>
                  <a:srgbClr val="FFFF00"/>
                </a:highlight>
              </a:rPr>
              <a:t>Respiratory rate:</a:t>
            </a:r>
            <a:r>
              <a:rPr lang="ar-SA" sz="4200" b="1"/>
              <a:t> The respiratory rate may be increased in response to pulmonary congestion or anxiety.</a:t>
            </a:r>
          </a:p>
          <a:p>
            <a:r>
              <a:rPr lang="ar-SA" sz="4200" b="1">
                <a:highlight>
                  <a:srgbClr val="FFFF00"/>
                </a:highlight>
              </a:rPr>
              <a:t>Temperature</a:t>
            </a:r>
            <a:r>
              <a:rPr lang="ar-SA" sz="4200" b="1"/>
              <a:t>:  Fever is usually present within 24-48 hours</a:t>
            </a:r>
          </a:p>
          <a:p>
            <a:endParaRPr lang="ar-SA" sz="4200"/>
          </a:p>
          <a:p>
            <a:pPr marL="0" indent="0">
              <a:buNone/>
            </a:pPr>
            <a:endParaRPr lang="ar-SA"/>
          </a:p>
        </p:txBody>
      </p:sp>
    </p:spTree>
    <p:extLst>
      <p:ext uri="{BB962C8B-B14F-4D97-AF65-F5344CB8AC3E}">
        <p14:creationId xmlns:p14="http://schemas.microsoft.com/office/powerpoint/2010/main" val="1022101400"/>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9948DA-7EF5-2969-BD6A-190A3E381C52}"/>
              </a:ext>
            </a:extLst>
          </p:cNvPr>
          <p:cNvSpPr>
            <a:spLocks noGrp="1"/>
          </p:cNvSpPr>
          <p:nvPr>
            <p:ph idx="1"/>
          </p:nvPr>
        </p:nvSpPr>
        <p:spPr>
          <a:xfrm>
            <a:off x="0" y="-294606"/>
            <a:ext cx="12738485" cy="4369186"/>
          </a:xfrm>
        </p:spPr>
        <p:txBody>
          <a:bodyPr>
            <a:noAutofit/>
          </a:bodyPr>
          <a:lstStyle/>
          <a:p>
            <a:endParaRPr lang="en-US">
              <a:effectLst/>
              <a:latin typeface=".SF UI"/>
            </a:endParaRPr>
          </a:p>
          <a:p>
            <a:pPr marL="0" indent="0">
              <a:buNone/>
            </a:pPr>
            <a:r>
              <a:rPr lang="en-US" b="0" i="0">
                <a:effectLst/>
                <a:latin typeface=".SFUI-Regular"/>
              </a:rPr>
              <a:t>﻿﻿</a:t>
            </a:r>
            <a:r>
              <a:rPr lang="en-US" b="1" i="0">
                <a:effectLst/>
                <a:highlight>
                  <a:srgbClr val="FFFF00"/>
                </a:highlight>
                <a:latin typeface=".SFUI-Regular"/>
              </a:rPr>
              <a:t>Congested neck vein</a:t>
            </a:r>
            <a:r>
              <a:rPr lang="en-US" b="0" i="0">
                <a:effectLst/>
                <a:latin typeface=".SFUI-Regular"/>
              </a:rPr>
              <a:t>: </a:t>
            </a:r>
          </a:p>
          <a:p>
            <a:pPr marL="0" indent="0">
              <a:buNone/>
            </a:pPr>
            <a:r>
              <a:rPr lang="en-US" b="0" i="0">
                <a:effectLst/>
                <a:latin typeface=".SFUI-Regular"/>
              </a:rPr>
              <a:t> right ventricular infarction.</a:t>
            </a:r>
            <a:endParaRPr lang="en-US">
              <a:effectLst/>
              <a:latin typeface=".SF UI"/>
            </a:endParaRPr>
          </a:p>
          <a:p>
            <a:pPr marL="0" indent="0">
              <a:buNone/>
            </a:pPr>
            <a:r>
              <a:rPr lang="en-US" b="1" i="0">
                <a:effectLst/>
                <a:highlight>
                  <a:srgbClr val="FFFF00"/>
                </a:highlight>
                <a:latin typeface=".SFUI-Regular"/>
              </a:rPr>
              <a:t>Cardiac auscultation :</a:t>
            </a:r>
            <a:endParaRPr lang="en-US" b="1">
              <a:effectLst/>
              <a:highlight>
                <a:srgbClr val="FFFF00"/>
              </a:highlight>
              <a:latin typeface=".SF UI"/>
            </a:endParaRPr>
          </a:p>
          <a:p>
            <a:r>
              <a:rPr lang="en-US" b="0" i="0">
                <a:effectLst/>
                <a:latin typeface=".SFUI-Regular"/>
              </a:rPr>
              <a:t> </a:t>
            </a:r>
            <a:r>
              <a:rPr lang="en-US" b="1" i="0">
                <a:effectLst/>
                <a:latin typeface=".SFUI-Regular"/>
              </a:rPr>
              <a:t>S1</a:t>
            </a:r>
            <a:r>
              <a:rPr lang="en-US" b="0" i="0">
                <a:effectLst/>
                <a:latin typeface=".SFUI-Regular"/>
              </a:rPr>
              <a:t>: weak.</a:t>
            </a:r>
            <a:endParaRPr lang="en-US">
              <a:latin typeface=".SF UI"/>
            </a:endParaRPr>
          </a:p>
          <a:p>
            <a:r>
              <a:rPr lang="en-US" b="1" i="0">
                <a:effectLst/>
                <a:latin typeface=".SFUI-Regular"/>
              </a:rPr>
              <a:t>S2</a:t>
            </a:r>
            <a:r>
              <a:rPr lang="en-US" b="0" i="0">
                <a:effectLst/>
                <a:latin typeface=".SFUI-Regular"/>
              </a:rPr>
              <a:t> : reversed splitting.</a:t>
            </a:r>
            <a:endParaRPr lang="en-US">
              <a:effectLst/>
              <a:latin typeface=".SF UI"/>
            </a:endParaRPr>
          </a:p>
          <a:p>
            <a:r>
              <a:rPr lang="en-US" b="1" i="0">
                <a:effectLst/>
                <a:latin typeface=".SFUI-Regular"/>
              </a:rPr>
              <a:t>S3</a:t>
            </a:r>
            <a:r>
              <a:rPr lang="en-US" b="0" i="0">
                <a:effectLst/>
                <a:latin typeface=".SFUI-Regular"/>
              </a:rPr>
              <a:t>: due to LVF.</a:t>
            </a:r>
            <a:endParaRPr lang="en-US">
              <a:effectLst/>
              <a:latin typeface=".SF UI"/>
            </a:endParaRPr>
          </a:p>
          <a:p>
            <a:r>
              <a:rPr lang="en-US" b="0" i="0">
                <a:effectLst/>
                <a:latin typeface=".SFUI-Regular"/>
              </a:rPr>
              <a:t> </a:t>
            </a:r>
            <a:r>
              <a:rPr lang="en-US" b="1" i="0">
                <a:effectLst/>
                <a:latin typeface=".SFUI-Regular"/>
              </a:rPr>
              <a:t>S4</a:t>
            </a:r>
            <a:r>
              <a:rPr lang="en-US" b="0" i="0">
                <a:effectLst/>
                <a:latin typeface=".SFUI-Regular"/>
              </a:rPr>
              <a:t>: due to decreased myocardial compliance.</a:t>
            </a:r>
            <a:endParaRPr lang="en-US">
              <a:effectLst/>
              <a:latin typeface=".SF UI"/>
            </a:endParaRPr>
          </a:p>
          <a:p>
            <a:r>
              <a:rPr lang="en-US" b="1" i="0">
                <a:effectLst/>
                <a:latin typeface=".SFUI-Regular"/>
              </a:rPr>
              <a:t>Murmur</a:t>
            </a:r>
            <a:r>
              <a:rPr lang="en-US" b="0" i="0">
                <a:effectLst/>
                <a:latin typeface=".SFUI-Regular"/>
              </a:rPr>
              <a:t> : of MR(radiating to axilla) , VSD .</a:t>
            </a:r>
            <a:endParaRPr lang="en-US">
              <a:effectLst/>
              <a:latin typeface=".SF UI"/>
            </a:endParaRPr>
          </a:p>
          <a:p>
            <a:r>
              <a:rPr lang="en-US" b="0" i="0">
                <a:effectLst/>
                <a:latin typeface=".SFUI-Regular"/>
              </a:rPr>
              <a:t> </a:t>
            </a:r>
            <a:r>
              <a:rPr lang="en-US" b="1" i="0">
                <a:effectLst/>
                <a:latin typeface=".SFUI-Regular"/>
              </a:rPr>
              <a:t>Pericardial rub </a:t>
            </a:r>
            <a:r>
              <a:rPr lang="en-US" b="0" i="0">
                <a:effectLst/>
                <a:latin typeface=".SFUI-Regular"/>
              </a:rPr>
              <a:t>: </a:t>
            </a:r>
            <a:r>
              <a:rPr lang="en-US" b="0" i="0">
                <a:effectLst/>
                <a:highlight>
                  <a:srgbClr val="00FF00"/>
                </a:highlight>
                <a:latin typeface=".SFUI-Regular"/>
              </a:rPr>
              <a:t>Dry pericarditis.</a:t>
            </a:r>
          </a:p>
          <a:p>
            <a:pPr marL="0" indent="0">
              <a:buNone/>
            </a:pPr>
            <a:r>
              <a:rPr lang="ar-SA" b="1">
                <a:highlight>
                  <a:srgbClr val="FFFF00"/>
                </a:highlight>
              </a:rPr>
              <a:t>Extremities</a:t>
            </a:r>
          </a:p>
          <a:p>
            <a:pPr marL="0" indent="0">
              <a:buNone/>
            </a:pPr>
            <a:r>
              <a:rPr lang="ar-SA" b="1"/>
              <a:t>Peripheral cyanosis, edema, pallor, diminished pulse volume,delayed capillary refill may indicate</a:t>
            </a:r>
            <a:r>
              <a:rPr lang="en-US" b="1"/>
              <a:t> ……</a:t>
            </a:r>
            <a:r>
              <a:rPr lang="ar-SA" b="1"/>
              <a:t>vasoconstriction, diminished cardiac output, and right ventricular dysfunction or failure.</a:t>
            </a:r>
            <a:endParaRPr lang="en-US">
              <a:effectLst/>
              <a:latin typeface=".SF UI"/>
            </a:endParaRPr>
          </a:p>
          <a:p>
            <a:pPr marL="0" indent="0">
              <a:buNone/>
            </a:pPr>
            <a:endParaRPr lang="en-US">
              <a:effectLst/>
              <a:latin typeface=".SF UI"/>
            </a:endParaRPr>
          </a:p>
        </p:txBody>
      </p:sp>
    </p:spTree>
    <p:extLst>
      <p:ext uri="{BB962C8B-B14F-4D97-AF65-F5344CB8AC3E}">
        <p14:creationId xmlns:p14="http://schemas.microsoft.com/office/powerpoint/2010/main" val="2962200571"/>
      </p:ext>
    </p:extLst>
  </p:cSld>
  <p:clrMapOvr>
    <a:masterClrMapping/>
  </p:clrMapOvr>
  <mc:AlternateContent xmlns:mc="http://schemas.openxmlformats.org/markup-compatibility/2006" xmlns:p14="http://schemas.microsoft.com/office/powerpoint/2010/main">
    <mc:Choice Requires="p14">
      <p:transition p14:dur="0">
        <p:blinds dir="vert"/>
      </p:transition>
    </mc:Choice>
    <mc:Fallback xmlns="">
      <p:transition>
        <p:blinds dir="vert"/>
      </p:transition>
    </mc:Fallback>
  </mc:AlternateContent>
</p:sld>
</file>

<file path=ppt/theme/theme1.xml><?xml version="1.0" encoding="utf-8"?>
<a:theme xmlns:a="http://schemas.openxmlformats.org/drawingml/2006/main" name="VeniceBeachVTI">
  <a:themeElements>
    <a:clrScheme name="Venice Beach">
      <a:dk1>
        <a:sysClr val="windowText" lastClr="000000"/>
      </a:dk1>
      <a:lt1>
        <a:sysClr val="window" lastClr="FFFFFF"/>
      </a:lt1>
      <a:dk2>
        <a:srgbClr val="2B3E3D"/>
      </a:dk2>
      <a:lt2>
        <a:srgbClr val="FEF3EB"/>
      </a:lt2>
      <a:accent1>
        <a:srgbClr val="FE8542"/>
      </a:accent1>
      <a:accent2>
        <a:srgbClr val="EC6D60"/>
      </a:accent2>
      <a:accent3>
        <a:srgbClr val="CDA32B"/>
      </a:accent3>
      <a:accent4>
        <a:srgbClr val="EE66A7"/>
      </a:accent4>
      <a:accent5>
        <a:srgbClr val="EA5F48"/>
      </a:accent5>
      <a:accent6>
        <a:srgbClr val="C8466B"/>
      </a:accent6>
      <a:hlink>
        <a:srgbClr val="E46153"/>
      </a:hlink>
      <a:folHlink>
        <a:srgbClr val="CF63B0"/>
      </a:folHlink>
    </a:clrScheme>
    <a:fontScheme name="Avenir 1">
      <a:majorFont>
        <a:latin typeface="Avenir Next LT Pro Ligh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niceBeachVTI" id="{69839BBA-F383-4FFD-B56A-E36ACE43E09D}" vid="{060D2740-A69C-444A-B833-E03D333ADD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35</Slides>
  <Notes>7</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VeniceBeachVTI</vt:lpstr>
      <vt:lpstr>PowerPoint Presentation</vt:lpstr>
      <vt:lpstr>PowerPoint Presentation</vt:lpstr>
      <vt:lpstr>Causes of ischemic heart dis</vt:lpstr>
      <vt:lpstr>PowerPoint Presentation</vt:lpstr>
      <vt:lpstr>Myocardial Infarction</vt:lpstr>
      <vt:lpstr>Types of mi :</vt:lpstr>
      <vt:lpstr>HOW TO APPROACH PATIENT WITH MI:</vt:lpstr>
      <vt:lpstr>On physical examination :</vt:lpstr>
      <vt:lpstr>PowerPoint Presentation</vt:lpstr>
      <vt:lpstr>Differential Diagnosis: </vt:lpstr>
      <vt:lpstr>PowerPoint Presentation</vt:lpstr>
      <vt:lpstr>Risk Factors of MI </vt:lpstr>
      <vt:lpstr>Diagnosis </vt:lpstr>
      <vt:lpstr>PowerPoint Presentation</vt:lpstr>
      <vt:lpstr>THE DIFFERENCE BETWEEN STEMI AND NSTEMI:</vt:lpstr>
      <vt:lpstr>STEMI ECG :</vt:lpstr>
      <vt:lpstr>PowerPoint Presentation</vt:lpstr>
      <vt:lpstr>The differance between nstemi and reversable ischemia on ecg </vt:lpstr>
      <vt:lpstr>ECG :</vt:lpstr>
      <vt:lpstr>PowerPoint Presentation</vt:lpstr>
      <vt:lpstr>Biomarkers :</vt:lpstr>
      <vt:lpstr>Biomarkers :</vt:lpstr>
      <vt:lpstr>PowerPoint Presentation</vt:lpstr>
      <vt:lpstr>Manegement of mi</vt:lpstr>
      <vt:lpstr>Pre hospital : 1-general </vt:lpstr>
      <vt:lpstr>PowerPoint Presentation</vt:lpstr>
      <vt:lpstr>2- Relieving of chest pain :</vt:lpstr>
      <vt:lpstr>3-Thrombolytic  therapy:</vt:lpstr>
      <vt:lpstr>Contraindications:</vt:lpstr>
      <vt:lpstr>Angioplasty :</vt:lpstr>
      <vt:lpstr>PowerPoint Presentation</vt:lpstr>
      <vt:lpstr>After dischare:</vt:lpstr>
      <vt:lpstr>PowerPoint Presentation</vt:lpstr>
      <vt:lpstr>case scenario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
  <cp:lastModifiedBy>lama abdalaal</cp:lastModifiedBy>
  <cp:revision>1</cp:revision>
  <dcterms:created xsi:type="dcterms:W3CDTF">2023-09-16T12:07:04Z</dcterms:created>
  <dcterms:modified xsi:type="dcterms:W3CDTF">2023-09-24T03:51:29Z</dcterms:modified>
</cp:coreProperties>
</file>