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6"/>
  </p:notesMasterIdLst>
  <p:sldIdLst>
    <p:sldId id="256" r:id="rId2"/>
    <p:sldId id="260" r:id="rId3"/>
    <p:sldId id="308" r:id="rId4"/>
    <p:sldId id="309" r:id="rId5"/>
    <p:sldId id="306" r:id="rId6"/>
    <p:sldId id="307" r:id="rId7"/>
    <p:sldId id="324" r:id="rId8"/>
    <p:sldId id="279" r:id="rId9"/>
    <p:sldId id="261" r:id="rId10"/>
    <p:sldId id="314" r:id="rId11"/>
    <p:sldId id="278" r:id="rId12"/>
    <p:sldId id="323" r:id="rId13"/>
    <p:sldId id="315" r:id="rId14"/>
    <p:sldId id="264" r:id="rId15"/>
    <p:sldId id="330" r:id="rId16"/>
    <p:sldId id="333" r:id="rId17"/>
    <p:sldId id="319" r:id="rId18"/>
    <p:sldId id="320" r:id="rId19"/>
    <p:sldId id="318" r:id="rId20"/>
    <p:sldId id="325" r:id="rId21"/>
    <p:sldId id="334" r:id="rId22"/>
    <p:sldId id="331" r:id="rId23"/>
    <p:sldId id="321" r:id="rId24"/>
    <p:sldId id="322" r:id="rId25"/>
    <p:sldId id="275" r:id="rId26"/>
    <p:sldId id="326" r:id="rId27"/>
    <p:sldId id="327" r:id="rId28"/>
    <p:sldId id="329" r:id="rId29"/>
    <p:sldId id="337" r:id="rId30"/>
    <p:sldId id="332" r:id="rId31"/>
    <p:sldId id="335" r:id="rId32"/>
    <p:sldId id="328" r:id="rId33"/>
    <p:sldId id="336" r:id="rId34"/>
    <p:sldId id="270" r:id="rId35"/>
  </p:sldIdLst>
  <p:sldSz cx="9144000" cy="5143500" type="screen16x9"/>
  <p:notesSz cx="6858000" cy="9144000"/>
  <p:embeddedFontLst>
    <p:embeddedFont>
      <p:font typeface="Work Sans" charset="0"/>
      <p:regular r:id="rId37"/>
      <p:bold r:id="rId38"/>
      <p:italic r:id="rId39"/>
      <p:boldItalic r:id="rId40"/>
    </p:embeddedFont>
    <p:embeddedFont>
      <p:font typeface="Bebas Neue" charset="0"/>
      <p:regular r:id="rId41"/>
    </p:embeddedFont>
    <p:embeddedFont>
      <p:font typeface="Alice"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Full" cryptAlgorithmClass="hash" cryptAlgorithmType="typeAny" cryptAlgorithmSid="4" spinCount="50000" saltData="uPF3mF8lEaR2EtcZjpAF5w==" hashData="XjReespiNRwfmfAJmKROsWsp4o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A84614F-FBAC-43B7-9F19-84BD5C55E762}">
  <a:tblStyle styleId="{6A84614F-FBAC-43B7-9F19-84BD5C55E7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96" autoAdjust="0"/>
  </p:normalViewPr>
  <p:slideViewPr>
    <p:cSldViewPr>
      <p:cViewPr>
        <p:scale>
          <a:sx n="78" d="100"/>
          <a:sy n="78" d="100"/>
        </p:scale>
        <p:origin x="-1146" y="-22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569664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dd96cb869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dd96cb869d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MRI/ T2/ Axial sections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dd96cb869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dd96cb869d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solidFill>
                  <a:srgbClr val="FF0000"/>
                </a:solidFill>
              </a:rPr>
              <a:t>3rd</a:t>
            </a:r>
            <a:r>
              <a:rPr lang="en-US" b="1" dirty="0" smtClean="0"/>
              <a:t> ventricular obstruction, due to </a:t>
            </a:r>
            <a:r>
              <a:rPr lang="en-US" b="1" u="sng" dirty="0" smtClean="0"/>
              <a:t>colloid cyst </a:t>
            </a:r>
            <a:r>
              <a:rPr lang="en-US" b="1" dirty="0" smtClean="0"/>
              <a:t>of the 3rd ventricle or </a:t>
            </a:r>
            <a:r>
              <a:rPr lang="en-US" b="1" u="sng" dirty="0" err="1" smtClean="0"/>
              <a:t>glioma</a:t>
            </a:r>
            <a:r>
              <a:rPr lang="en-US" b="1" dirty="0" smtClean="0"/>
              <a:t> of the 3rd ventricle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d96cb869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d96cb869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solidFill>
                  <a:srgbClr val="FF0000"/>
                </a:solidFill>
              </a:rPr>
              <a:t>aqueduct of </a:t>
            </a:r>
            <a:r>
              <a:rPr lang="en-US" b="1" dirty="0" err="1" smtClean="0">
                <a:solidFill>
                  <a:srgbClr val="FF0000"/>
                </a:solidFill>
              </a:rPr>
              <a:t>Sylvius</a:t>
            </a:r>
            <a:r>
              <a:rPr lang="en-US" b="1" dirty="0" smtClean="0">
                <a:solidFill>
                  <a:srgbClr val="FF0000"/>
                </a:solidFill>
              </a:rPr>
              <a:t> (</a:t>
            </a:r>
            <a:r>
              <a:rPr lang="en-US" sz="1100" dirty="0" smtClean="0"/>
              <a:t>cerebral aqueduct</a:t>
            </a:r>
            <a:r>
              <a:rPr lang="en-US" b="1" dirty="0" smtClean="0">
                <a:solidFill>
                  <a:srgbClr val="FF0000"/>
                </a:solidFill>
              </a:rPr>
              <a:t>)</a:t>
            </a:r>
          </a:p>
          <a:p>
            <a:pPr marL="0" lvl="0" indent="0" algn="l" rtl="0">
              <a:spcBef>
                <a:spcPts val="0"/>
              </a:spcBef>
              <a:spcAft>
                <a:spcPts val="0"/>
              </a:spcAft>
              <a:buNone/>
            </a:pPr>
            <a:r>
              <a:rPr lang="en-US" b="0" dirty="0" smtClean="0">
                <a:solidFill>
                  <a:srgbClr val="673105"/>
                </a:solidFill>
              </a:rPr>
              <a:t>Records of the head circumference and its comparison with body weight and length </a:t>
            </a:r>
            <a:r>
              <a:rPr lang="en-US" b="0" dirty="0" err="1" smtClean="0">
                <a:solidFill>
                  <a:srgbClr val="673105"/>
                </a:solidFill>
              </a:rPr>
              <a:t>centile</a:t>
            </a:r>
            <a:r>
              <a:rPr lang="en-US" b="0" dirty="0" smtClean="0">
                <a:solidFill>
                  <a:srgbClr val="673105"/>
                </a:solidFill>
              </a:rPr>
              <a:t> charts are </a:t>
            </a:r>
            <a:br>
              <a:rPr lang="en-US" b="0" dirty="0" smtClean="0">
                <a:solidFill>
                  <a:srgbClr val="673105"/>
                </a:solidFill>
              </a:rPr>
            </a:br>
            <a:r>
              <a:rPr lang="en-US" b="0" dirty="0" smtClean="0">
                <a:solidFill>
                  <a:srgbClr val="673105"/>
                </a:solidFill>
              </a:rPr>
              <a:t>an integral part of postnatal follow-up of any child &lt;</a:t>
            </a:r>
            <a:r>
              <a:rPr lang="en-US" b="0" baseline="0" dirty="0" smtClean="0">
                <a:solidFill>
                  <a:srgbClr val="673105"/>
                </a:solidFill>
              </a:rPr>
              <a:t> 2 y/o</a:t>
            </a:r>
            <a:r>
              <a:rPr lang="en-US" b="0" dirty="0" smtClean="0">
                <a:solidFill>
                  <a:srgbClr val="673105"/>
                </a:solidFill>
              </a:rPr>
              <a:t> , and post op </a:t>
            </a:r>
          </a:p>
          <a:p>
            <a:pPr marL="0" lvl="0" indent="0" algn="l" rtl="0">
              <a:spcBef>
                <a:spcPts val="0"/>
              </a:spcBef>
              <a:spcAft>
                <a:spcPts val="0"/>
              </a:spcAft>
              <a:buNone/>
            </a:pPr>
            <a:endParaRPr lang="en-US" b="0" dirty="0" smtClean="0">
              <a:solidFill>
                <a:srgbClr val="673105"/>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d96cb869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d96cb869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d96cb869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d96cb869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d96cb869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d96cb869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d96cb869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d96cb869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Cysts of the 4</a:t>
            </a:r>
            <a:r>
              <a:rPr lang="en-US" baseline="30000" dirty="0" smtClean="0"/>
              <a:t>th</a:t>
            </a:r>
            <a:r>
              <a:rPr lang="en-US" dirty="0" smtClean="0"/>
              <a:t> ventricles are not always ass/ w/ Dandy Walker Malformation</a:t>
            </a:r>
          </a:p>
          <a:p>
            <a:pPr marL="0" lvl="0" indent="0" algn="l" rtl="0">
              <a:spcBef>
                <a:spcPts val="0"/>
              </a:spcBef>
              <a:spcAft>
                <a:spcPts val="0"/>
              </a:spcAft>
              <a:buNone/>
            </a:pPr>
            <a:r>
              <a:rPr lang="en-US" dirty="0" err="1" smtClean="0"/>
              <a:t>DDx</a:t>
            </a:r>
            <a:r>
              <a:rPr lang="en-US" dirty="0" smtClean="0"/>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d96cb869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d96cb869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dd96cb869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dd96cb869d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Communicating Hydrocephalus is a classic complication of </a:t>
            </a:r>
            <a:r>
              <a:rPr lang="en-US" sz="1100" dirty="0" err="1" smtClean="0"/>
              <a:t>Intraventricular</a:t>
            </a:r>
            <a:r>
              <a:rPr lang="en-US" sz="1100" dirty="0" smtClean="0"/>
              <a:t> hemorrhage </a:t>
            </a:r>
            <a:br>
              <a:rPr lang="en-US" sz="1100" dirty="0" smtClean="0"/>
            </a:br>
            <a:r>
              <a:rPr lang="en-US" sz="1100" dirty="0" smtClean="0"/>
              <a:t>(blood causes scaring</a:t>
            </a:r>
            <a:r>
              <a:rPr lang="en-US" sz="1100" baseline="0" dirty="0" smtClean="0"/>
              <a:t> ‘</a:t>
            </a:r>
            <a:r>
              <a:rPr lang="en-US" sz="1100" b="1" dirty="0" smtClean="0">
                <a:solidFill>
                  <a:schemeClr val="accent2">
                    <a:lumMod val="25000"/>
                  </a:schemeClr>
                </a:solidFill>
              </a:rPr>
              <a:t>fibrosis</a:t>
            </a:r>
            <a:r>
              <a:rPr lang="en-US" sz="1100" baseline="0" dirty="0" smtClean="0"/>
              <a:t>’ of </a:t>
            </a:r>
            <a:r>
              <a:rPr lang="en-US" sz="1100" dirty="0" err="1" smtClean="0"/>
              <a:t>Arachnoid</a:t>
            </a:r>
            <a:r>
              <a:rPr lang="en-US" sz="1100" dirty="0" smtClean="0"/>
              <a:t> </a:t>
            </a:r>
            <a:r>
              <a:rPr lang="en-US" sz="1100" dirty="0" err="1" smtClean="0"/>
              <a:t>villi</a:t>
            </a:r>
            <a:r>
              <a:rPr lang="en-US" sz="1100" dirty="0" smtClean="0"/>
              <a:t> </a:t>
            </a:r>
            <a:r>
              <a:rPr lang="en-US" sz="1100" dirty="0" smtClean="0">
                <a:sym typeface="Wingdings" pitchFamily="2" charset="2"/>
              </a:rPr>
              <a:t> decrease</a:t>
            </a:r>
            <a:r>
              <a:rPr lang="en-US" sz="1100" baseline="0" dirty="0" smtClean="0">
                <a:sym typeface="Wingdings" pitchFamily="2" charset="2"/>
              </a:rPr>
              <a:t> surface area for absorption </a:t>
            </a:r>
            <a:r>
              <a:rPr lang="en-US" sz="1100" dirty="0" smtClean="0"/>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d96cb869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d96cb869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r>
              <a:rPr lang="en-US" sz="1100" b="0" i="0" u="none" strike="noStrike" cap="none" dirty="0" smtClean="0">
                <a:solidFill>
                  <a:srgbClr val="000000"/>
                </a:solidFill>
                <a:latin typeface="Arial"/>
                <a:ea typeface="Arial"/>
                <a:cs typeface="Arial"/>
                <a:sym typeface="Arial"/>
              </a:rPr>
              <a:t>The rigidity of Parkinson disease may be characterized as either </a:t>
            </a:r>
            <a:r>
              <a:rPr lang="en-US" sz="1100" b="1" i="0" u="none" strike="noStrike" cap="none" dirty="0" smtClean="0">
                <a:solidFill>
                  <a:srgbClr val="000000"/>
                </a:solidFill>
                <a:latin typeface="Arial"/>
                <a:ea typeface="Arial"/>
                <a:cs typeface="Arial"/>
                <a:sym typeface="Arial"/>
              </a:rPr>
              <a:t>“lead pipe” or “cogwheel</a:t>
            </a:r>
            <a:r>
              <a:rPr lang="en-US" sz="1100" b="0" i="0" u="none" strike="noStrike" cap="none" dirty="0" smtClean="0">
                <a:solidFill>
                  <a:srgbClr val="000000"/>
                </a:solidFill>
                <a:latin typeface="Arial"/>
                <a:ea typeface="Arial"/>
                <a:cs typeface="Arial"/>
                <a:sym typeface="Arial"/>
              </a:rPr>
              <a:t>.” </a:t>
            </a:r>
          </a:p>
          <a:p>
            <a:r>
              <a:rPr lang="en-US" sz="1100" b="0" i="0" u="none" strike="noStrike" cap="none" dirty="0" smtClean="0">
                <a:solidFill>
                  <a:srgbClr val="000000"/>
                </a:solidFill>
                <a:latin typeface="Arial"/>
                <a:ea typeface="Arial"/>
                <a:cs typeface="Arial"/>
                <a:sym typeface="Arial"/>
              </a:rPr>
              <a:t>Cogwheel Rigidity - Refers to a hypertonic state with superimposed ratchet-like jerkiness and is </a:t>
            </a:r>
            <a:br>
              <a:rPr lang="en-US" sz="1100" b="0" i="0" u="none" strike="noStrike" cap="none" dirty="0" smtClean="0">
                <a:solidFill>
                  <a:srgbClr val="000000"/>
                </a:solidFill>
                <a:latin typeface="Arial"/>
                <a:ea typeface="Arial"/>
                <a:cs typeface="Arial"/>
                <a:sym typeface="Arial"/>
              </a:rPr>
            </a:br>
            <a:r>
              <a:rPr lang="en-US" sz="1100" b="0" i="0" u="none" strike="noStrike" cap="none" dirty="0" smtClean="0">
                <a:solidFill>
                  <a:srgbClr val="000000"/>
                </a:solidFill>
                <a:latin typeface="Arial"/>
                <a:ea typeface="Arial"/>
                <a:cs typeface="Arial"/>
                <a:sym typeface="Arial"/>
              </a:rPr>
              <a:t>commonly seen in upper extremity movements (e.g., wrist or elbow flexion and extension).</a:t>
            </a:r>
          </a:p>
          <a:p>
            <a:endParaRPr lang="en-US" sz="1100" b="0" i="0" u="none" strike="noStrike" cap="none" dirty="0" smtClean="0">
              <a:solidFill>
                <a:srgbClr val="000000"/>
              </a:solidFill>
              <a:latin typeface="Arial"/>
              <a:ea typeface="Arial"/>
              <a:cs typeface="Arial"/>
              <a:sym typeface="Arial"/>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solidFill>
                  <a:srgbClr val="005A9E"/>
                </a:solidFill>
              </a:rPr>
              <a:t>The following criteria can be used to assess the patients with the greatest chance of improvement following a shunt</a:t>
            </a:r>
            <a:r>
              <a:rPr lang="en-US" b="1" dirty="0" smtClean="0">
                <a:solidFill>
                  <a:srgbClr val="005A9E"/>
                </a:solidFill>
              </a:rPr>
              <a:t>:</a:t>
            </a:r>
          </a:p>
          <a:p>
            <a:pPr algn="l" rtl="0">
              <a:buNone/>
            </a:pPr>
            <a:endParaRPr lang="en-US" b="1" dirty="0" smtClean="0">
              <a:solidFill>
                <a:srgbClr val="793905"/>
              </a:solidFill>
            </a:endParaRPr>
          </a:p>
          <a:p>
            <a:pPr algn="l" rtl="0"/>
            <a:r>
              <a:rPr lang="en-US" b="0" dirty="0" smtClean="0">
                <a:solidFill>
                  <a:srgbClr val="793905"/>
                </a:solidFill>
              </a:rPr>
              <a:t>A clinical presentation of the classic triad, particularly if the features of gait disturbance predominate.</a:t>
            </a:r>
          </a:p>
          <a:p>
            <a:pPr algn="l" rtl="0"/>
            <a:r>
              <a:rPr lang="en-US" b="0" dirty="0" smtClean="0">
                <a:solidFill>
                  <a:srgbClr val="793905"/>
                </a:solidFill>
              </a:rPr>
              <a:t>The CT scan or MRI showing marked hydrocephalus with minimal cortical atrophy.</a:t>
            </a:r>
          </a:p>
          <a:p>
            <a:pPr algn="l" rtl="0"/>
            <a:r>
              <a:rPr lang="en-US" b="0" dirty="0" err="1" smtClean="0">
                <a:solidFill>
                  <a:srgbClr val="793905"/>
                </a:solidFill>
              </a:rPr>
              <a:t>Aclearly</a:t>
            </a:r>
            <a:r>
              <a:rPr lang="en-US" b="0" dirty="0" smtClean="0">
                <a:solidFill>
                  <a:srgbClr val="793905"/>
                </a:solidFill>
              </a:rPr>
              <a:t> defined cause for the hydrocephalus, such as a past episode of subarachnoid </a:t>
            </a:r>
            <a:r>
              <a:rPr lang="en-US" b="0" dirty="0" err="1" smtClean="0">
                <a:solidFill>
                  <a:srgbClr val="793905"/>
                </a:solidFill>
              </a:rPr>
              <a:t>haemorrhage</a:t>
            </a:r>
            <a:r>
              <a:rPr lang="en-US" b="0" dirty="0" smtClean="0">
                <a:solidFill>
                  <a:srgbClr val="793905"/>
                </a:solidFill>
              </a:rPr>
              <a:t>, trauma or meningitis.</a:t>
            </a:r>
          </a:p>
          <a:p>
            <a:pPr algn="l" rtl="0"/>
            <a:r>
              <a:rPr lang="en-US" b="0" dirty="0" smtClean="0">
                <a:solidFill>
                  <a:srgbClr val="793905"/>
                </a:solidFill>
              </a:rPr>
              <a:t>Abnormal pressure waves on continuous intracranial pressure monitoring.</a:t>
            </a:r>
          </a:p>
          <a:p>
            <a:endParaRPr lang="en-US" sz="1100" b="0" i="0" u="none" strike="noStrike" cap="none" dirty="0" smtClean="0">
              <a:solidFill>
                <a:srgbClr val="000000"/>
              </a:solidFill>
              <a:latin typeface="Arial"/>
              <a:ea typeface="Arial"/>
              <a:cs typeface="Arial"/>
              <a:sym typeface="Arial"/>
            </a:endParaRPr>
          </a:p>
          <a:p>
            <a:endParaRPr lang="en-US" sz="1100" b="0" i="0" u="none" strike="noStrike" cap="none" dirty="0" smtClean="0">
              <a:solidFill>
                <a:srgbClr val="000000"/>
              </a:solidFill>
              <a:latin typeface="Arial"/>
              <a:cs typeface="Arial"/>
              <a:sym typeface="Arial"/>
            </a:endParaRP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ddac0f1bce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ddac0f1bce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solidFill>
                  <a:schemeClr val="tx1">
                    <a:lumMod val="75000"/>
                  </a:schemeClr>
                </a:solidFill>
              </a:rPr>
              <a:t>If the CSF pressure exceeds the shunt valve pressure, then CSF will </a:t>
            </a:r>
            <a:r>
              <a:rPr lang="en-US" sz="1100" dirty="0" err="1" smtClean="0">
                <a:solidFill>
                  <a:schemeClr val="tx1">
                    <a:lumMod val="75000"/>
                  </a:schemeClr>
                </a:solidFill>
              </a:rPr>
              <a:t>ﬂow</a:t>
            </a:r>
            <a:r>
              <a:rPr lang="en-US" sz="1100" dirty="0" smtClean="0">
                <a:solidFill>
                  <a:schemeClr val="tx1">
                    <a:lumMod val="75000"/>
                  </a:schemeClr>
                </a:solidFill>
              </a:rPr>
              <a:t> out of the distal catheter and be absorbed by the peritoneal lining.</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t>Keen's point (posterior parietal): (placement in </a:t>
            </a:r>
            <a:r>
              <a:rPr lang="en-US" sz="1100" dirty="0" err="1" smtClean="0"/>
              <a:t>trigone</a:t>
            </a:r>
            <a:r>
              <a:rPr lang="en-US" sz="1100" dirty="0" smtClean="0"/>
              <a:t>) 2. 5 -3 cm posterior and 2. 5 -3 cm superior to </a:t>
            </a:r>
            <a:r>
              <a:rPr lang="en-US" sz="1100" dirty="0" err="1" smtClean="0"/>
              <a:t>pinna</a:t>
            </a:r>
            <a:endParaRPr lang="en-US" sz="1100" dirty="0" smtClean="0">
              <a:solidFill>
                <a:schemeClr val="tx1">
                  <a:lumMod val="75000"/>
                </a:schemeClr>
              </a:solidFill>
            </a:endParaRPr>
          </a:p>
          <a:p>
            <a:pPr>
              <a:buNone/>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smtClean="0">
                <a:solidFill>
                  <a:srgbClr val="9933FF"/>
                </a:solidFill>
              </a:rPr>
              <a:t>Kocher's point </a:t>
            </a:r>
            <a:r>
              <a:rPr lang="en-US" sz="1100" dirty="0" smtClean="0"/>
              <a:t>(coronal): 2 -3 cm from midline, The right side is usually used. </a:t>
            </a:r>
            <a:r>
              <a:rPr lang="en-US" sz="900" dirty="0" smtClean="0"/>
              <a:t>(non-dominant side)</a:t>
            </a:r>
            <a:endParaRPr lang="en-US" sz="1100" dirty="0" smtClean="0">
              <a:solidFill>
                <a:schemeClr val="accent2">
                  <a:lumMod val="25000"/>
                </a:schemeClr>
              </a:solidFill>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smtClean="0">
              <a:solidFill>
                <a:schemeClr val="accent2">
                  <a:lumMod val="25000"/>
                </a:schemeClr>
              </a:solidFill>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smtClean="0">
                <a:solidFill>
                  <a:schemeClr val="accent2">
                    <a:lumMod val="25000"/>
                  </a:schemeClr>
                </a:solidFill>
              </a:rPr>
              <a:t>It is useful when there is obstruction of the CSF pathways below the third ventricle</a:t>
            </a:r>
          </a:p>
          <a:p>
            <a:r>
              <a:rPr lang="en-US" sz="1100" b="1" dirty="0" smtClean="0">
                <a:solidFill>
                  <a:schemeClr val="accent1">
                    <a:lumMod val="40000"/>
                    <a:lumOff val="60000"/>
                  </a:schemeClr>
                </a:solidFill>
              </a:rPr>
              <a:t>third ventricle such as with aqueduct </a:t>
            </a:r>
            <a:r>
              <a:rPr lang="en-US" sz="1100" b="1" dirty="0" err="1" smtClean="0">
                <a:solidFill>
                  <a:schemeClr val="accent1">
                    <a:lumMod val="40000"/>
                    <a:lumOff val="60000"/>
                  </a:schemeClr>
                </a:solidFill>
              </a:rPr>
              <a:t>stenosis</a:t>
            </a:r>
            <a:r>
              <a:rPr lang="en-US" sz="1100" b="1" dirty="0" smtClean="0">
                <a:solidFill>
                  <a:schemeClr val="accent1">
                    <a:lumMod val="40000"/>
                    <a:lumOff val="60000"/>
                  </a:schemeClr>
                </a:solidFill>
              </a:rPr>
              <a:t> or posterior </a:t>
            </a:r>
            <a:r>
              <a:rPr lang="en-US" sz="1100" b="1" dirty="0" err="1" smtClean="0">
                <a:solidFill>
                  <a:schemeClr val="accent1">
                    <a:lumMod val="40000"/>
                    <a:lumOff val="60000"/>
                  </a:schemeClr>
                </a:solidFill>
              </a:rPr>
              <a:t>fossa</a:t>
            </a:r>
            <a:r>
              <a:rPr lang="en-US" sz="1100" b="1" dirty="0" smtClean="0">
                <a:solidFill>
                  <a:schemeClr val="accent1">
                    <a:lumMod val="40000"/>
                    <a:lumOff val="60000"/>
                  </a:schemeClr>
                </a:solidFill>
              </a:rPr>
              <a:t> mass lesions.</a:t>
            </a:r>
          </a:p>
          <a:p>
            <a:r>
              <a:rPr lang="en-US" b="1" dirty="0" smtClean="0">
                <a:solidFill>
                  <a:schemeClr val="accent1">
                    <a:lumMod val="40000"/>
                    <a:lumOff val="60000"/>
                  </a:schemeClr>
                </a:solidFill>
              </a:rPr>
              <a:t>The procedure is less useful for communicating types of hydrocephalus or in infants of less than 6 months of age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dfc271ecd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dfc271ecd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MRI / T1 / axial section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r>
              <a:rPr lang="en-US" dirty="0" smtClean="0"/>
              <a:t>Choroid</a:t>
            </a:r>
            <a:r>
              <a:rPr lang="en-US" baseline="0" dirty="0" smtClean="0"/>
              <a:t> plexus are specialized </a:t>
            </a:r>
            <a:r>
              <a:rPr lang="en-US" baseline="0" dirty="0" err="1" smtClean="0"/>
              <a:t>ependymal</a:t>
            </a:r>
            <a:r>
              <a:rPr lang="en-US" baseline="0" dirty="0" smtClean="0"/>
              <a:t> cells that produce CSF</a:t>
            </a:r>
          </a:p>
          <a:p>
            <a:r>
              <a:rPr lang="en-US" sz="1100" dirty="0" err="1" smtClean="0"/>
              <a:t>Arachnoid</a:t>
            </a:r>
            <a:r>
              <a:rPr lang="en-US" sz="1100" dirty="0" smtClean="0"/>
              <a:t> </a:t>
            </a:r>
            <a:r>
              <a:rPr lang="en-US" sz="1100" dirty="0" err="1" smtClean="0"/>
              <a:t>villi</a:t>
            </a:r>
            <a:r>
              <a:rPr lang="en-US" sz="1100" dirty="0" smtClean="0"/>
              <a:t>:</a:t>
            </a:r>
            <a:r>
              <a:rPr lang="en-US" sz="1100" baseline="0" dirty="0" smtClean="0"/>
              <a:t> are finger-like extensions of </a:t>
            </a:r>
            <a:r>
              <a:rPr lang="en-US" sz="1100" baseline="0" dirty="0" err="1" smtClean="0"/>
              <a:t>arachnoid</a:t>
            </a:r>
            <a:r>
              <a:rPr lang="en-US" sz="1100" baseline="0" dirty="0" smtClean="0"/>
              <a:t> mater of </a:t>
            </a:r>
            <a:r>
              <a:rPr lang="en-US" sz="1100" baseline="0" dirty="0" err="1" smtClean="0"/>
              <a:t>meninges</a:t>
            </a:r>
            <a:r>
              <a:rPr lang="en-US" sz="1100" baseline="0" dirty="0" smtClean="0"/>
              <a:t> that surround the brain</a:t>
            </a:r>
          </a:p>
          <a:p>
            <a:endParaRPr lang="en-US" baseline="0"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ddac0f1bce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ddac0f1bce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ddac0f1bce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ddac0f1bce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US" dirty="0" smtClean="0"/>
              <a:t>It puts pressure </a:t>
            </a:r>
            <a:r>
              <a:rPr lang="en-US" sz="1100" dirty="0" smtClean="0"/>
              <a:t>on the brain's tissues especially in</a:t>
            </a:r>
            <a:r>
              <a:rPr lang="en-US" sz="1100" baseline="0" dirty="0" smtClean="0"/>
              <a:t> adults because the cranial sutures are calcified </a:t>
            </a:r>
          </a:p>
          <a:p>
            <a:pPr marL="0" lvl="0" indent="0" algn="l" rtl="0">
              <a:spcBef>
                <a:spcPts val="0"/>
              </a:spcBef>
              <a:spcAft>
                <a:spcPts val="0"/>
              </a:spcAft>
            </a:pPr>
            <a:r>
              <a:rPr lang="en-US" sz="1100" baseline="0" dirty="0" smtClean="0"/>
              <a:t>In children less than 2 years, it is more likely to cause </a:t>
            </a:r>
            <a:r>
              <a:rPr lang="en-US" sz="1100" baseline="0" dirty="0" err="1" smtClean="0"/>
              <a:t>macrocephaly</a:t>
            </a:r>
            <a:r>
              <a:rPr lang="en-US" sz="1100" baseline="0" dirty="0" smtClean="0"/>
              <a:t>. (cranial sutures, anterior and posterior </a:t>
            </a:r>
            <a:r>
              <a:rPr lang="en-US" sz="1100" baseline="0" dirty="0" err="1" smtClean="0"/>
              <a:t>fontanyls</a:t>
            </a:r>
            <a:r>
              <a:rPr lang="en-US" sz="1100" baseline="0" dirty="0" smtClean="0"/>
              <a:t>  are not yet calcified, anterior/ posterior </a:t>
            </a:r>
            <a:r>
              <a:rPr lang="en-US" sz="1100" baseline="0" dirty="0" err="1" smtClean="0"/>
              <a:t>fontanyls</a:t>
            </a:r>
            <a:r>
              <a:rPr lang="en-US" sz="1100" baseline="0" dirty="0" smtClean="0"/>
              <a:t> are )</a:t>
            </a:r>
          </a:p>
          <a:p>
            <a:pPr marL="0" lvl="0" indent="0" algn="l" rtl="0">
              <a:spcBef>
                <a:spcPts val="0"/>
              </a:spcBef>
              <a:spcAft>
                <a:spcPts val="0"/>
              </a:spcAft>
            </a:pPr>
            <a:r>
              <a:rPr lang="en-US" sz="1100" b="0" i="0" u="none" strike="noStrike" cap="none" dirty="0" smtClean="0">
                <a:solidFill>
                  <a:srgbClr val="000000"/>
                </a:solidFill>
                <a:latin typeface="Arial"/>
                <a:ea typeface="Arial"/>
                <a:cs typeface="Arial"/>
                <a:sym typeface="Arial"/>
              </a:rPr>
              <a:t>The posterior </a:t>
            </a:r>
            <a:r>
              <a:rPr lang="en-US" sz="1100" b="0" i="0" u="none" strike="noStrike" cap="none" dirty="0" err="1" smtClean="0">
                <a:solidFill>
                  <a:srgbClr val="000000"/>
                </a:solidFill>
                <a:latin typeface="Arial"/>
                <a:ea typeface="Arial"/>
                <a:cs typeface="Arial"/>
                <a:sym typeface="Arial"/>
              </a:rPr>
              <a:t>fontanelle</a:t>
            </a:r>
            <a:r>
              <a:rPr lang="en-US" sz="1100" b="0" i="0" u="none" strike="noStrike" cap="none" dirty="0" smtClean="0">
                <a:solidFill>
                  <a:srgbClr val="000000"/>
                </a:solidFill>
                <a:latin typeface="Arial"/>
                <a:ea typeface="Arial"/>
                <a:cs typeface="Arial"/>
                <a:sym typeface="Arial"/>
              </a:rPr>
              <a:t> usually closes </a:t>
            </a:r>
            <a:r>
              <a:rPr lang="en-US" sz="1100" b="1" i="0" u="none" strike="noStrike" cap="none" dirty="0" smtClean="0">
                <a:solidFill>
                  <a:srgbClr val="000000"/>
                </a:solidFill>
                <a:latin typeface="Arial"/>
                <a:ea typeface="Arial"/>
                <a:cs typeface="Arial"/>
                <a:sym typeface="Arial"/>
              </a:rPr>
              <a:t>by age 1 or 2 months</a:t>
            </a:r>
            <a:r>
              <a:rPr lang="en-US" sz="1100" b="0" i="0" u="none" strike="noStrike" cap="none" dirty="0" smtClean="0">
                <a:solidFill>
                  <a:srgbClr val="000000"/>
                </a:solidFill>
                <a:latin typeface="Arial"/>
                <a:ea typeface="Arial"/>
                <a:cs typeface="Arial"/>
                <a:sym typeface="Arial"/>
              </a:rPr>
              <a:t>. It may already be closed at birth. </a:t>
            </a:r>
          </a:p>
          <a:p>
            <a:pPr marL="0" lvl="0" indent="0" algn="l" rtl="0">
              <a:spcBef>
                <a:spcPts val="0"/>
              </a:spcBef>
              <a:spcAft>
                <a:spcPts val="0"/>
              </a:spcAft>
            </a:pPr>
            <a:r>
              <a:rPr lang="en-US" sz="1100" b="0" i="0" u="none" strike="noStrike" cap="none" dirty="0" smtClean="0">
                <a:solidFill>
                  <a:srgbClr val="000000"/>
                </a:solidFill>
                <a:latin typeface="Arial"/>
                <a:ea typeface="Arial"/>
                <a:cs typeface="Arial"/>
                <a:sym typeface="Arial"/>
              </a:rPr>
              <a:t>The anterior </a:t>
            </a:r>
            <a:r>
              <a:rPr lang="en-US" sz="1100" b="0" i="0" u="none" strike="noStrike" cap="none" dirty="0" err="1" smtClean="0">
                <a:solidFill>
                  <a:srgbClr val="000000"/>
                </a:solidFill>
                <a:latin typeface="Arial"/>
                <a:ea typeface="Arial"/>
                <a:cs typeface="Arial"/>
                <a:sym typeface="Arial"/>
              </a:rPr>
              <a:t>fontanelle</a:t>
            </a:r>
            <a:r>
              <a:rPr lang="en-US" sz="1100" b="0" i="0" u="none" strike="noStrike" cap="none" dirty="0" smtClean="0">
                <a:solidFill>
                  <a:srgbClr val="000000"/>
                </a:solidFill>
                <a:latin typeface="Arial"/>
                <a:ea typeface="Arial"/>
                <a:cs typeface="Arial"/>
                <a:sym typeface="Arial"/>
              </a:rPr>
              <a:t> usually closes sometime between 9 months and 18 months.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d96cb869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dd96cb869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d96cb869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dd96cb869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Acc/ to the causes, we breakdown </a:t>
            </a:r>
            <a:r>
              <a:rPr lang="en-US" sz="1100" b="1" dirty="0" smtClean="0"/>
              <a:t>Hydrocephalus </a:t>
            </a:r>
            <a:r>
              <a:rPr lang="en-US" sz="1100" b="0" dirty="0" smtClean="0"/>
              <a:t>into 2 main groups:</a:t>
            </a:r>
            <a:r>
              <a:rPr lang="en-US" sz="1100" b="0" baseline="0" dirty="0" smtClean="0"/>
              <a:t> </a:t>
            </a:r>
            <a:r>
              <a:rPr kumimoji="0" lang="en-US" sz="1100" b="1" i="0" u="none" strike="noStrike" kern="0" cap="none" spc="0" normalizeH="0" baseline="0" noProof="0" dirty="0" smtClean="0">
                <a:ln>
                  <a:noFill/>
                </a:ln>
                <a:solidFill>
                  <a:schemeClr val="dk1"/>
                </a:solidFill>
                <a:effectLst/>
                <a:uLnTx/>
                <a:uFillTx/>
                <a:latin typeface="Work Sans"/>
                <a:ea typeface="Work Sans"/>
                <a:cs typeface="Work Sans"/>
                <a:sym typeface="Work Sans"/>
              </a:rPr>
              <a:t>Communicating / non-Communicating </a:t>
            </a:r>
          </a:p>
          <a:p>
            <a:pPr marL="0" lvl="0" indent="0" algn="l" rtl="0">
              <a:spcBef>
                <a:spcPts val="0"/>
              </a:spcBef>
              <a:spcAft>
                <a:spcPts val="0"/>
              </a:spcAft>
              <a:buNone/>
            </a:pPr>
            <a:r>
              <a:rPr kumimoji="0" lang="en-US" sz="1100" b="1" i="0" u="none" strike="noStrike" kern="0" cap="none" spc="0" normalizeH="0" baseline="0" noProof="0" dirty="0" smtClean="0">
                <a:ln>
                  <a:noFill/>
                </a:ln>
                <a:solidFill>
                  <a:schemeClr val="dk1"/>
                </a:solidFill>
                <a:effectLst/>
                <a:uLnTx/>
                <a:uFillTx/>
                <a:latin typeface="Work Sans"/>
                <a:ea typeface="Work Sans"/>
                <a:cs typeface="Work Sans"/>
                <a:sym typeface="Work Sans"/>
              </a:rPr>
              <a:t>Non-communicating </a:t>
            </a:r>
            <a:r>
              <a:rPr kumimoji="0" lang="en-US" sz="1100" b="0" i="0" u="none" strike="noStrike" kern="0" cap="none" spc="0" normalizeH="0" baseline="0" noProof="0" dirty="0" smtClean="0">
                <a:ln>
                  <a:noFill/>
                </a:ln>
                <a:solidFill>
                  <a:schemeClr val="dk1"/>
                </a:solidFill>
                <a:effectLst/>
                <a:uLnTx/>
                <a:uFillTx/>
                <a:latin typeface="Work Sans"/>
                <a:ea typeface="Work Sans"/>
                <a:cs typeface="Work Sans"/>
                <a:sym typeface="Work Sans"/>
              </a:rPr>
              <a:t>; only ventricles behind the obstruction are dilated, others may be normal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dd96cb869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dd96cb869d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Communicating Hydrocephalus is a classic complication of </a:t>
            </a:r>
            <a:r>
              <a:rPr lang="en-US" sz="1100" dirty="0" err="1" smtClean="0"/>
              <a:t>Intraventricular</a:t>
            </a:r>
            <a:r>
              <a:rPr lang="en-US" sz="1100" dirty="0" smtClean="0"/>
              <a:t> hemorrhage </a:t>
            </a:r>
            <a:br>
              <a:rPr lang="en-US" sz="1100" dirty="0" smtClean="0"/>
            </a:br>
            <a:r>
              <a:rPr lang="en-US" sz="1100" dirty="0" smtClean="0"/>
              <a:t>(blood causes scaring</a:t>
            </a:r>
            <a:r>
              <a:rPr lang="en-US" sz="1100" baseline="0" dirty="0" smtClean="0"/>
              <a:t> ‘</a:t>
            </a:r>
            <a:r>
              <a:rPr lang="en-US" sz="1100" b="1" dirty="0" smtClean="0">
                <a:solidFill>
                  <a:schemeClr val="accent2">
                    <a:lumMod val="25000"/>
                  </a:schemeClr>
                </a:solidFill>
              </a:rPr>
              <a:t>fibrosis</a:t>
            </a:r>
            <a:r>
              <a:rPr lang="en-US" sz="1100" baseline="0" dirty="0" smtClean="0"/>
              <a:t>’ of </a:t>
            </a:r>
            <a:r>
              <a:rPr lang="en-US" sz="1100" dirty="0" err="1" smtClean="0"/>
              <a:t>Arachnoid</a:t>
            </a:r>
            <a:r>
              <a:rPr lang="en-US" sz="1100" dirty="0" smtClean="0"/>
              <a:t> </a:t>
            </a:r>
            <a:r>
              <a:rPr lang="en-US" sz="1100" dirty="0" err="1" smtClean="0"/>
              <a:t>villi</a:t>
            </a:r>
            <a:r>
              <a:rPr lang="en-US" sz="1100" dirty="0" smtClean="0"/>
              <a:t> </a:t>
            </a:r>
            <a:r>
              <a:rPr lang="en-US" sz="1100" dirty="0" smtClean="0">
                <a:sym typeface="Wingdings" pitchFamily="2" charset="2"/>
              </a:rPr>
              <a:t> decrease</a:t>
            </a:r>
            <a:r>
              <a:rPr lang="en-US" sz="1100" baseline="0" dirty="0" smtClean="0">
                <a:sym typeface="Wingdings" pitchFamily="2" charset="2"/>
              </a:rPr>
              <a:t> surface area for absorption </a:t>
            </a:r>
            <a:r>
              <a:rPr lang="en-US" sz="1100" dirty="0" smtClean="0"/>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no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l="29" r="39"/>
          <a:stretch/>
        </p:blipFill>
        <p:spPr>
          <a:xfrm>
            <a:off x="-20650" y="-7975"/>
            <a:ext cx="9185299" cy="5159450"/>
          </a:xfrm>
          <a:prstGeom prst="rect">
            <a:avLst/>
          </a:prstGeom>
          <a:noFill/>
          <a:ln>
            <a:noFill/>
          </a:ln>
        </p:spPr>
      </p:pic>
      <p:sp>
        <p:nvSpPr>
          <p:cNvPr id="12" name="Google Shape;12;p2"/>
          <p:cNvSpPr txBox="1">
            <a:spLocks noGrp="1"/>
          </p:cNvSpPr>
          <p:nvPr>
            <p:ph type="ctrTitle"/>
          </p:nvPr>
        </p:nvSpPr>
        <p:spPr>
          <a:xfrm>
            <a:off x="1420815" y="1158625"/>
            <a:ext cx="6302400" cy="1836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5200">
                <a:latin typeface="Alice"/>
                <a:ea typeface="Alice"/>
                <a:cs typeface="Alice"/>
                <a:sym typeface="Alic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1420800" y="3386925"/>
            <a:ext cx="6302400" cy="409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Work Sans"/>
                <a:ea typeface="Work Sans"/>
                <a:cs typeface="Work Sans"/>
                <a:sym typeface="Work Sans"/>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47"/>
        <p:cNvGrpSpPr/>
        <p:nvPr/>
      </p:nvGrpSpPr>
      <p:grpSpPr>
        <a:xfrm>
          <a:off x="0" y="0"/>
          <a:ext cx="0" cy="0"/>
          <a:chOff x="0" y="0"/>
          <a:chExt cx="0" cy="0"/>
        </a:xfrm>
      </p:grpSpPr>
      <p:pic>
        <p:nvPicPr>
          <p:cNvPr id="148" name="Google Shape;148;p25"/>
          <p:cNvPicPr preferRelativeResize="0"/>
          <p:nvPr/>
        </p:nvPicPr>
        <p:blipFill rotWithShape="1">
          <a:blip r:embed="rId2">
            <a:alphaModFix/>
          </a:blip>
          <a:srcRect t="59" b="59"/>
          <a:stretch/>
        </p:blipFill>
        <p:spPr>
          <a:xfrm rot="10800000">
            <a:off x="-37926" y="-15950"/>
            <a:ext cx="9219851" cy="5175400"/>
          </a:xfrm>
          <a:prstGeom prst="rect">
            <a:avLst/>
          </a:prstGeom>
          <a:noFill/>
          <a:ln>
            <a:noFill/>
          </a:ln>
        </p:spPr>
      </p:pic>
      <p:sp>
        <p:nvSpPr>
          <p:cNvPr id="149" name="Google Shape;149;p25"/>
          <p:cNvSpPr txBox="1">
            <a:spLocks noGrp="1"/>
          </p:cNvSpPr>
          <p:nvPr>
            <p:ph type="title" hasCustomPrompt="1"/>
          </p:nvPr>
        </p:nvSpPr>
        <p:spPr>
          <a:xfrm>
            <a:off x="1654825" y="1077563"/>
            <a:ext cx="5834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0" name="Google Shape;150;p25"/>
          <p:cNvSpPr txBox="1">
            <a:spLocks noGrp="1"/>
          </p:cNvSpPr>
          <p:nvPr>
            <p:ph type="subTitle" idx="1"/>
          </p:nvPr>
        </p:nvSpPr>
        <p:spPr>
          <a:xfrm>
            <a:off x="1654775" y="2012200"/>
            <a:ext cx="5834400" cy="44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Work Sans"/>
                <a:ea typeface="Work Sans"/>
                <a:cs typeface="Work Sans"/>
                <a:sym typeface="Work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25"/>
          <p:cNvSpPr txBox="1">
            <a:spLocks noGrp="1"/>
          </p:cNvSpPr>
          <p:nvPr>
            <p:ph type="title" idx="2" hasCustomPrompt="1"/>
          </p:nvPr>
        </p:nvSpPr>
        <p:spPr>
          <a:xfrm>
            <a:off x="1654825" y="2686110"/>
            <a:ext cx="5834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2" name="Google Shape;152;p25"/>
          <p:cNvSpPr txBox="1">
            <a:spLocks noGrp="1"/>
          </p:cNvSpPr>
          <p:nvPr>
            <p:ph type="subTitle" idx="3"/>
          </p:nvPr>
        </p:nvSpPr>
        <p:spPr>
          <a:xfrm>
            <a:off x="1654775" y="3620729"/>
            <a:ext cx="5834400" cy="44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Work Sans"/>
                <a:ea typeface="Work Sans"/>
                <a:cs typeface="Work Sans"/>
                <a:sym typeface="Work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171"/>
        <p:cNvGrpSpPr/>
        <p:nvPr/>
      </p:nvGrpSpPr>
      <p:grpSpPr>
        <a:xfrm>
          <a:off x="0" y="0"/>
          <a:ext cx="0" cy="0"/>
          <a:chOff x="0" y="0"/>
          <a:chExt cx="0" cy="0"/>
        </a:xfrm>
      </p:grpSpPr>
      <p:pic>
        <p:nvPicPr>
          <p:cNvPr id="172" name="Google Shape;172;p31"/>
          <p:cNvPicPr preferRelativeResize="0"/>
          <p:nvPr/>
        </p:nvPicPr>
        <p:blipFill rotWithShape="1">
          <a:blip r:embed="rId2">
            <a:alphaModFix/>
          </a:blip>
          <a:srcRect t="89" b="99"/>
          <a:stretch/>
        </p:blipFill>
        <p:spPr>
          <a:xfrm rot="10800000">
            <a:off x="-37925" y="-15950"/>
            <a:ext cx="9219851" cy="5175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173"/>
        <p:cNvGrpSpPr/>
        <p:nvPr/>
      </p:nvGrpSpPr>
      <p:grpSpPr>
        <a:xfrm>
          <a:off x="0" y="0"/>
          <a:ext cx="0" cy="0"/>
          <a:chOff x="0" y="0"/>
          <a:chExt cx="0" cy="0"/>
        </a:xfrm>
      </p:grpSpPr>
      <p:pic>
        <p:nvPicPr>
          <p:cNvPr id="174" name="Google Shape;174;p32"/>
          <p:cNvPicPr preferRelativeResize="0"/>
          <p:nvPr/>
        </p:nvPicPr>
        <p:blipFill rotWithShape="1">
          <a:blip r:embed="rId2">
            <a:alphaModFix/>
          </a:blip>
          <a:srcRect t="59" b="59"/>
          <a:stretch/>
        </p:blipFill>
        <p:spPr>
          <a:xfrm rot="10800000">
            <a:off x="-37926" y="-15950"/>
            <a:ext cx="9219851" cy="5175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29375" y="-15950"/>
            <a:ext cx="9202751" cy="5175400"/>
          </a:xfrm>
          <a:prstGeom prst="rect">
            <a:avLst/>
          </a:prstGeom>
          <a:noFill/>
          <a:ln>
            <a:noFill/>
          </a:ln>
        </p:spPr>
      </p:pic>
      <p:sp>
        <p:nvSpPr>
          <p:cNvPr id="21" name="Google Shape;21;p4"/>
          <p:cNvSpPr txBox="1">
            <a:spLocks noGrp="1"/>
          </p:cNvSpPr>
          <p:nvPr>
            <p:ph type="body" idx="1"/>
          </p:nvPr>
        </p:nvSpPr>
        <p:spPr>
          <a:xfrm>
            <a:off x="720000" y="1102175"/>
            <a:ext cx="7704000" cy="3501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Work Sans"/>
              <a:buAutoNum type="arabicPeriod"/>
              <a:defRPr sz="1200">
                <a:solidFill>
                  <a:schemeClr val="dk1"/>
                </a:solidFill>
                <a:latin typeface="Work Sans"/>
                <a:ea typeface="Work Sans"/>
                <a:cs typeface="Work Sans"/>
                <a:sym typeface="Work Sans"/>
              </a:defRPr>
            </a:lvl1pPr>
            <a:lvl2pPr marL="914400" lvl="1" indent="-317500" rtl="0">
              <a:lnSpc>
                <a:spcPct val="115000"/>
              </a:lnSpc>
              <a:spcBef>
                <a:spcPts val="0"/>
              </a:spcBef>
              <a:spcAft>
                <a:spcPts val="0"/>
              </a:spcAft>
              <a:buClr>
                <a:schemeClr val="dk1"/>
              </a:buClr>
              <a:buSzPts val="1400"/>
              <a:buFont typeface="Work Sans"/>
              <a:buAutoNum type="alphaLcPeriod"/>
              <a:defRPr>
                <a:solidFill>
                  <a:schemeClr val="dk1"/>
                </a:solidFill>
                <a:latin typeface="Work Sans"/>
                <a:ea typeface="Work Sans"/>
                <a:cs typeface="Work Sans"/>
                <a:sym typeface="Work Sans"/>
              </a:defRPr>
            </a:lvl2pPr>
            <a:lvl3pPr marL="1371600" lvl="2" indent="-317500" rtl="0">
              <a:lnSpc>
                <a:spcPct val="115000"/>
              </a:lnSpc>
              <a:spcBef>
                <a:spcPts val="0"/>
              </a:spcBef>
              <a:spcAft>
                <a:spcPts val="0"/>
              </a:spcAft>
              <a:buClr>
                <a:schemeClr val="dk1"/>
              </a:buClr>
              <a:buSzPts val="1400"/>
              <a:buFont typeface="Work Sans"/>
              <a:buAutoNum type="romanLcPeriod"/>
              <a:defRPr>
                <a:solidFill>
                  <a:schemeClr val="dk1"/>
                </a:solidFill>
                <a:latin typeface="Work Sans"/>
                <a:ea typeface="Work Sans"/>
                <a:cs typeface="Work Sans"/>
                <a:sym typeface="Work Sans"/>
              </a:defRPr>
            </a:lvl3pPr>
            <a:lvl4pPr marL="1828800" lvl="3" indent="-317500" rtl="0">
              <a:lnSpc>
                <a:spcPct val="115000"/>
              </a:lnSpc>
              <a:spcBef>
                <a:spcPts val="0"/>
              </a:spcBef>
              <a:spcAft>
                <a:spcPts val="0"/>
              </a:spcAft>
              <a:buClr>
                <a:schemeClr val="dk1"/>
              </a:buClr>
              <a:buSzPts val="1400"/>
              <a:buFont typeface="Work Sans"/>
              <a:buAutoNum type="arabicPeriod"/>
              <a:defRPr>
                <a:solidFill>
                  <a:schemeClr val="dk1"/>
                </a:solidFill>
                <a:latin typeface="Work Sans"/>
                <a:ea typeface="Work Sans"/>
                <a:cs typeface="Work Sans"/>
                <a:sym typeface="Work Sans"/>
              </a:defRPr>
            </a:lvl4pPr>
            <a:lvl5pPr marL="2286000" lvl="4" indent="-317500" rtl="0">
              <a:lnSpc>
                <a:spcPct val="115000"/>
              </a:lnSpc>
              <a:spcBef>
                <a:spcPts val="0"/>
              </a:spcBef>
              <a:spcAft>
                <a:spcPts val="0"/>
              </a:spcAft>
              <a:buClr>
                <a:schemeClr val="dk1"/>
              </a:buClr>
              <a:buSzPts val="1400"/>
              <a:buFont typeface="Work Sans"/>
              <a:buAutoNum type="alphaLcPeriod"/>
              <a:defRPr>
                <a:solidFill>
                  <a:schemeClr val="dk1"/>
                </a:solidFill>
                <a:latin typeface="Work Sans"/>
                <a:ea typeface="Work Sans"/>
                <a:cs typeface="Work Sans"/>
                <a:sym typeface="Work Sans"/>
              </a:defRPr>
            </a:lvl5pPr>
            <a:lvl6pPr marL="2743200" lvl="5" indent="-317500" rtl="0">
              <a:lnSpc>
                <a:spcPct val="115000"/>
              </a:lnSpc>
              <a:spcBef>
                <a:spcPts val="0"/>
              </a:spcBef>
              <a:spcAft>
                <a:spcPts val="0"/>
              </a:spcAft>
              <a:buClr>
                <a:schemeClr val="dk1"/>
              </a:buClr>
              <a:buSzPts val="1400"/>
              <a:buFont typeface="Work Sans"/>
              <a:buAutoNum type="romanLcPeriod"/>
              <a:defRPr>
                <a:solidFill>
                  <a:schemeClr val="dk1"/>
                </a:solidFill>
                <a:latin typeface="Work Sans"/>
                <a:ea typeface="Work Sans"/>
                <a:cs typeface="Work Sans"/>
                <a:sym typeface="Work Sans"/>
              </a:defRPr>
            </a:lvl6pPr>
            <a:lvl7pPr marL="3200400" lvl="6" indent="-317500" rtl="0">
              <a:lnSpc>
                <a:spcPct val="115000"/>
              </a:lnSpc>
              <a:spcBef>
                <a:spcPts val="0"/>
              </a:spcBef>
              <a:spcAft>
                <a:spcPts val="0"/>
              </a:spcAft>
              <a:buClr>
                <a:schemeClr val="dk1"/>
              </a:buClr>
              <a:buSzPts val="1400"/>
              <a:buFont typeface="Work Sans"/>
              <a:buAutoNum type="arabicPeriod"/>
              <a:defRPr>
                <a:solidFill>
                  <a:schemeClr val="dk1"/>
                </a:solidFill>
                <a:latin typeface="Work Sans"/>
                <a:ea typeface="Work Sans"/>
                <a:cs typeface="Work Sans"/>
                <a:sym typeface="Work Sans"/>
              </a:defRPr>
            </a:lvl7pPr>
            <a:lvl8pPr marL="3657600" lvl="7" indent="-317500" rtl="0">
              <a:lnSpc>
                <a:spcPct val="115000"/>
              </a:lnSpc>
              <a:spcBef>
                <a:spcPts val="0"/>
              </a:spcBef>
              <a:spcAft>
                <a:spcPts val="0"/>
              </a:spcAft>
              <a:buClr>
                <a:schemeClr val="dk1"/>
              </a:buClr>
              <a:buSzPts val="1400"/>
              <a:buFont typeface="Work Sans"/>
              <a:buAutoNum type="alphaLcPeriod"/>
              <a:defRPr>
                <a:solidFill>
                  <a:schemeClr val="dk1"/>
                </a:solidFill>
                <a:latin typeface="Work Sans"/>
                <a:ea typeface="Work Sans"/>
                <a:cs typeface="Work Sans"/>
                <a:sym typeface="Work Sans"/>
              </a:defRPr>
            </a:lvl8pPr>
            <a:lvl9pPr marL="4114800" lvl="8" indent="-317500" rtl="0">
              <a:lnSpc>
                <a:spcPct val="115000"/>
              </a:lnSpc>
              <a:spcBef>
                <a:spcPts val="0"/>
              </a:spcBef>
              <a:spcAft>
                <a:spcPts val="0"/>
              </a:spcAft>
              <a:buClr>
                <a:schemeClr val="dk1"/>
              </a:buClr>
              <a:buSzPts val="1400"/>
              <a:buFont typeface="Work Sans"/>
              <a:buAutoNum type="romanLcPeriod"/>
              <a:defRPr>
                <a:solidFill>
                  <a:schemeClr val="dk1"/>
                </a:solidFill>
                <a:latin typeface="Work Sans"/>
                <a:ea typeface="Work Sans"/>
                <a:cs typeface="Work Sans"/>
                <a:sym typeface="Work Sans"/>
              </a:defRPr>
            </a:lvl9pPr>
          </a:lstStyle>
          <a:p>
            <a:endParaRPr/>
          </a:p>
        </p:txBody>
      </p:sp>
      <p:sp>
        <p:nvSpPr>
          <p:cNvPr id="22" name="Google Shape;22;p4"/>
          <p:cNvSpPr txBox="1">
            <a:spLocks noGrp="1"/>
          </p:cNvSpPr>
          <p:nvPr>
            <p:ph type="title"/>
          </p:nvPr>
        </p:nvSpPr>
        <p:spPr>
          <a:xfrm>
            <a:off x="726825" y="540000"/>
            <a:ext cx="77040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pic>
        <p:nvPicPr>
          <p:cNvPr id="34" name="Google Shape;34;p7"/>
          <p:cNvPicPr preferRelativeResize="0"/>
          <p:nvPr/>
        </p:nvPicPr>
        <p:blipFill rotWithShape="1">
          <a:blip r:embed="rId2">
            <a:alphaModFix/>
          </a:blip>
          <a:srcRect t="29" b="19"/>
          <a:stretch/>
        </p:blipFill>
        <p:spPr>
          <a:xfrm>
            <a:off x="-49050" y="-23925"/>
            <a:ext cx="9242100" cy="5191350"/>
          </a:xfrm>
          <a:prstGeom prst="rect">
            <a:avLst/>
          </a:prstGeom>
          <a:noFill/>
          <a:ln>
            <a:noFill/>
          </a:ln>
        </p:spPr>
      </p:pic>
      <p:sp>
        <p:nvSpPr>
          <p:cNvPr id="35" name="Google Shape;35;p7"/>
          <p:cNvSpPr txBox="1">
            <a:spLocks noGrp="1"/>
          </p:cNvSpPr>
          <p:nvPr>
            <p:ph type="body" idx="1"/>
          </p:nvPr>
        </p:nvSpPr>
        <p:spPr>
          <a:xfrm>
            <a:off x="2762538" y="1393025"/>
            <a:ext cx="4134300" cy="2784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Work Sans"/>
              <a:buChar char="●"/>
              <a:defRPr sz="1400">
                <a:solidFill>
                  <a:schemeClr val="dk1"/>
                </a:solidFill>
                <a:latin typeface="Work Sans"/>
                <a:ea typeface="Work Sans"/>
                <a:cs typeface="Work Sans"/>
                <a:sym typeface="Work Sans"/>
              </a:defRPr>
            </a:lvl1pPr>
            <a:lvl2pPr marL="914400" lvl="1"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
        <p:nvSpPr>
          <p:cNvPr id="36" name="Google Shape;36;p7"/>
          <p:cNvSpPr txBox="1">
            <a:spLocks noGrp="1"/>
          </p:cNvSpPr>
          <p:nvPr>
            <p:ph type="title"/>
          </p:nvPr>
        </p:nvSpPr>
        <p:spPr>
          <a:xfrm>
            <a:off x="2208400" y="540000"/>
            <a:ext cx="47271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pic>
        <p:nvPicPr>
          <p:cNvPr id="38" name="Google Shape;38;p8"/>
          <p:cNvPicPr preferRelativeResize="0"/>
          <p:nvPr/>
        </p:nvPicPr>
        <p:blipFill rotWithShape="1">
          <a:blip r:embed="rId2">
            <a:alphaModFix/>
          </a:blip>
          <a:srcRect t="29" b="19"/>
          <a:stretch/>
        </p:blipFill>
        <p:spPr>
          <a:xfrm>
            <a:off x="-49050" y="-23925"/>
            <a:ext cx="9242100" cy="5191350"/>
          </a:xfrm>
          <a:prstGeom prst="rect">
            <a:avLst/>
          </a:prstGeom>
          <a:noFill/>
          <a:ln>
            <a:noFill/>
          </a:ln>
        </p:spPr>
      </p:pic>
      <p:sp>
        <p:nvSpPr>
          <p:cNvPr id="39" name="Google Shape;39;p8"/>
          <p:cNvSpPr txBox="1">
            <a:spLocks noGrp="1"/>
          </p:cNvSpPr>
          <p:nvPr>
            <p:ph type="title"/>
          </p:nvPr>
        </p:nvSpPr>
        <p:spPr>
          <a:xfrm>
            <a:off x="1886250" y="1528800"/>
            <a:ext cx="5371500" cy="208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Font typeface="Alice"/>
              <a:buNone/>
              <a:defRPr sz="8000">
                <a:latin typeface="Alice"/>
                <a:ea typeface="Alice"/>
                <a:cs typeface="Alice"/>
                <a:sym typeface="Alice"/>
              </a:defRPr>
            </a:lvl1pPr>
            <a:lvl2pPr lvl="1" algn="ctr" rtl="0">
              <a:spcBef>
                <a:spcPts val="0"/>
              </a:spcBef>
              <a:spcAft>
                <a:spcPts val="0"/>
              </a:spcAft>
              <a:buSzPts val="9600"/>
              <a:buFont typeface="Alice"/>
              <a:buNone/>
              <a:defRPr sz="9600">
                <a:latin typeface="Alice"/>
                <a:ea typeface="Alice"/>
                <a:cs typeface="Alice"/>
                <a:sym typeface="Alice"/>
              </a:defRPr>
            </a:lvl2pPr>
            <a:lvl3pPr lvl="2" algn="ctr" rtl="0">
              <a:spcBef>
                <a:spcPts val="0"/>
              </a:spcBef>
              <a:spcAft>
                <a:spcPts val="0"/>
              </a:spcAft>
              <a:buSzPts val="9600"/>
              <a:buFont typeface="Alice"/>
              <a:buNone/>
              <a:defRPr sz="9600">
                <a:latin typeface="Alice"/>
                <a:ea typeface="Alice"/>
                <a:cs typeface="Alice"/>
                <a:sym typeface="Alice"/>
              </a:defRPr>
            </a:lvl3pPr>
            <a:lvl4pPr lvl="3" algn="ctr" rtl="0">
              <a:spcBef>
                <a:spcPts val="0"/>
              </a:spcBef>
              <a:spcAft>
                <a:spcPts val="0"/>
              </a:spcAft>
              <a:buSzPts val="9600"/>
              <a:buFont typeface="Alice"/>
              <a:buNone/>
              <a:defRPr sz="9600">
                <a:latin typeface="Alice"/>
                <a:ea typeface="Alice"/>
                <a:cs typeface="Alice"/>
                <a:sym typeface="Alice"/>
              </a:defRPr>
            </a:lvl4pPr>
            <a:lvl5pPr lvl="4" algn="ctr" rtl="0">
              <a:spcBef>
                <a:spcPts val="0"/>
              </a:spcBef>
              <a:spcAft>
                <a:spcPts val="0"/>
              </a:spcAft>
              <a:buSzPts val="9600"/>
              <a:buFont typeface="Alice"/>
              <a:buNone/>
              <a:defRPr sz="9600">
                <a:latin typeface="Alice"/>
                <a:ea typeface="Alice"/>
                <a:cs typeface="Alice"/>
                <a:sym typeface="Alice"/>
              </a:defRPr>
            </a:lvl5pPr>
            <a:lvl6pPr lvl="5" algn="ctr" rtl="0">
              <a:spcBef>
                <a:spcPts val="0"/>
              </a:spcBef>
              <a:spcAft>
                <a:spcPts val="0"/>
              </a:spcAft>
              <a:buSzPts val="9600"/>
              <a:buFont typeface="Alice"/>
              <a:buNone/>
              <a:defRPr sz="9600">
                <a:latin typeface="Alice"/>
                <a:ea typeface="Alice"/>
                <a:cs typeface="Alice"/>
                <a:sym typeface="Alice"/>
              </a:defRPr>
            </a:lvl6pPr>
            <a:lvl7pPr lvl="6" algn="ctr" rtl="0">
              <a:spcBef>
                <a:spcPts val="0"/>
              </a:spcBef>
              <a:spcAft>
                <a:spcPts val="0"/>
              </a:spcAft>
              <a:buSzPts val="9600"/>
              <a:buFont typeface="Alice"/>
              <a:buNone/>
              <a:defRPr sz="9600">
                <a:latin typeface="Alice"/>
                <a:ea typeface="Alice"/>
                <a:cs typeface="Alice"/>
                <a:sym typeface="Alice"/>
              </a:defRPr>
            </a:lvl7pPr>
            <a:lvl8pPr lvl="7" algn="ctr" rtl="0">
              <a:spcBef>
                <a:spcPts val="0"/>
              </a:spcBef>
              <a:spcAft>
                <a:spcPts val="0"/>
              </a:spcAft>
              <a:buSzPts val="9600"/>
              <a:buFont typeface="Alice"/>
              <a:buNone/>
              <a:defRPr sz="9600">
                <a:latin typeface="Alice"/>
                <a:ea typeface="Alice"/>
                <a:cs typeface="Alice"/>
                <a:sym typeface="Alice"/>
              </a:defRPr>
            </a:lvl8pPr>
            <a:lvl9pPr lvl="8" algn="ctr" rtl="0">
              <a:spcBef>
                <a:spcPts val="0"/>
              </a:spcBef>
              <a:spcAft>
                <a:spcPts val="0"/>
              </a:spcAft>
              <a:buSzPts val="9600"/>
              <a:buFont typeface="Alice"/>
              <a:buNone/>
              <a:defRPr sz="9600">
                <a:latin typeface="Alice"/>
                <a:ea typeface="Alice"/>
                <a:cs typeface="Alice"/>
                <a:sym typeface="Alic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pic>
        <p:nvPicPr>
          <p:cNvPr id="41" name="Google Shape;41;p9"/>
          <p:cNvPicPr preferRelativeResize="0"/>
          <p:nvPr/>
        </p:nvPicPr>
        <p:blipFill rotWithShape="1">
          <a:blip r:embed="rId2">
            <a:alphaModFix/>
          </a:blip>
          <a:srcRect l="29" r="39"/>
          <a:stretch/>
        </p:blipFill>
        <p:spPr>
          <a:xfrm rot="10800000">
            <a:off x="-34851" y="-15949"/>
            <a:ext cx="9213701" cy="5175399"/>
          </a:xfrm>
          <a:prstGeom prst="rect">
            <a:avLst/>
          </a:prstGeom>
          <a:noFill/>
          <a:ln>
            <a:noFill/>
          </a:ln>
        </p:spPr>
      </p:pic>
      <p:sp>
        <p:nvSpPr>
          <p:cNvPr id="42" name="Google Shape;42;p9"/>
          <p:cNvSpPr txBox="1">
            <a:spLocks noGrp="1"/>
          </p:cNvSpPr>
          <p:nvPr>
            <p:ph type="subTitle" idx="1"/>
          </p:nvPr>
        </p:nvSpPr>
        <p:spPr>
          <a:xfrm>
            <a:off x="1097450" y="2269113"/>
            <a:ext cx="3217200" cy="135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Work Sans"/>
                <a:ea typeface="Work Sans"/>
                <a:cs typeface="Work Sans"/>
                <a:sym typeface="Work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 name="Google Shape;43;p9"/>
          <p:cNvSpPr txBox="1">
            <a:spLocks noGrp="1"/>
          </p:cNvSpPr>
          <p:nvPr>
            <p:ph type="title"/>
          </p:nvPr>
        </p:nvSpPr>
        <p:spPr>
          <a:xfrm>
            <a:off x="1097450" y="1520175"/>
            <a:ext cx="4155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300"/>
              <a:buNone/>
              <a:defRPr sz="40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CUSTOM_3_1">
    <p:spTree>
      <p:nvGrpSpPr>
        <p:cNvPr id="1" name="Shape 105"/>
        <p:cNvGrpSpPr/>
        <p:nvPr/>
      </p:nvGrpSpPr>
      <p:grpSpPr>
        <a:xfrm>
          <a:off x="0" y="0"/>
          <a:ext cx="0" cy="0"/>
          <a:chOff x="0" y="0"/>
          <a:chExt cx="0" cy="0"/>
        </a:xfrm>
      </p:grpSpPr>
      <p:pic>
        <p:nvPicPr>
          <p:cNvPr id="106" name="Google Shape;106;p21"/>
          <p:cNvPicPr preferRelativeResize="0"/>
          <p:nvPr/>
        </p:nvPicPr>
        <p:blipFill rotWithShape="1">
          <a:blip r:embed="rId2">
            <a:alphaModFix/>
          </a:blip>
          <a:srcRect t="59" b="59"/>
          <a:stretch/>
        </p:blipFill>
        <p:spPr>
          <a:xfrm rot="10800000">
            <a:off x="-9500" y="0"/>
            <a:ext cx="9163001" cy="5143499"/>
          </a:xfrm>
          <a:prstGeom prst="rect">
            <a:avLst/>
          </a:prstGeom>
          <a:noFill/>
          <a:ln>
            <a:noFill/>
          </a:ln>
        </p:spPr>
      </p:pic>
      <p:sp>
        <p:nvSpPr>
          <p:cNvPr id="107" name="Google Shape;107;p21"/>
          <p:cNvSpPr txBox="1">
            <a:spLocks noGrp="1"/>
          </p:cNvSpPr>
          <p:nvPr>
            <p:ph type="title"/>
          </p:nvPr>
        </p:nvSpPr>
        <p:spPr>
          <a:xfrm>
            <a:off x="2455375" y="2266067"/>
            <a:ext cx="42333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atin typeface="Alice"/>
                <a:ea typeface="Alice"/>
                <a:cs typeface="Alice"/>
                <a:sym typeface="Alic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8" name="Google Shape;108;p21"/>
          <p:cNvSpPr txBox="1">
            <a:spLocks noGrp="1"/>
          </p:cNvSpPr>
          <p:nvPr>
            <p:ph type="subTitle" idx="1"/>
          </p:nvPr>
        </p:nvSpPr>
        <p:spPr>
          <a:xfrm>
            <a:off x="2455375" y="1442225"/>
            <a:ext cx="4233300" cy="794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a:solidFill>
                  <a:schemeClr val="dk1"/>
                </a:solidFill>
                <a:latin typeface="Work Sans"/>
                <a:ea typeface="Work Sans"/>
                <a:cs typeface="Work Sans"/>
                <a:sym typeface="Work Sans"/>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09" name="Google Shape;109;p21"/>
          <p:cNvSpPr txBox="1">
            <a:spLocks noGrp="1"/>
          </p:cNvSpPr>
          <p:nvPr>
            <p:ph type="title" idx="2"/>
          </p:nvPr>
        </p:nvSpPr>
        <p:spPr>
          <a:xfrm>
            <a:off x="1686175" y="540000"/>
            <a:ext cx="57717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0" name="Google Shape;110;p21"/>
          <p:cNvSpPr txBox="1">
            <a:spLocks noGrp="1"/>
          </p:cNvSpPr>
          <p:nvPr>
            <p:ph type="title" idx="3"/>
          </p:nvPr>
        </p:nvSpPr>
        <p:spPr>
          <a:xfrm>
            <a:off x="2455375" y="3956350"/>
            <a:ext cx="42333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atin typeface="Alice"/>
                <a:ea typeface="Alice"/>
                <a:cs typeface="Alice"/>
                <a:sym typeface="Alic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1" name="Google Shape;111;p21"/>
          <p:cNvSpPr txBox="1">
            <a:spLocks noGrp="1"/>
          </p:cNvSpPr>
          <p:nvPr>
            <p:ph type="subTitle" idx="4"/>
          </p:nvPr>
        </p:nvSpPr>
        <p:spPr>
          <a:xfrm>
            <a:off x="2455375" y="3132508"/>
            <a:ext cx="4233300" cy="794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a:solidFill>
                  <a:schemeClr val="dk1"/>
                </a:solidFill>
                <a:latin typeface="Work Sans"/>
                <a:ea typeface="Work Sans"/>
                <a:cs typeface="Work Sans"/>
                <a:sym typeface="Work Sans"/>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12"/>
        <p:cNvGrpSpPr/>
        <p:nvPr/>
      </p:nvGrpSpPr>
      <p:grpSpPr>
        <a:xfrm>
          <a:off x="0" y="0"/>
          <a:ext cx="0" cy="0"/>
          <a:chOff x="0" y="0"/>
          <a:chExt cx="0" cy="0"/>
        </a:xfrm>
      </p:grpSpPr>
      <p:pic>
        <p:nvPicPr>
          <p:cNvPr id="113" name="Google Shape;113;p22"/>
          <p:cNvPicPr preferRelativeResize="0"/>
          <p:nvPr/>
        </p:nvPicPr>
        <p:blipFill rotWithShape="1">
          <a:blip r:embed="rId2">
            <a:alphaModFix/>
          </a:blip>
          <a:srcRect t="89" b="99"/>
          <a:stretch/>
        </p:blipFill>
        <p:spPr>
          <a:xfrm>
            <a:off x="-37925" y="-15950"/>
            <a:ext cx="9219851" cy="5175400"/>
          </a:xfrm>
          <a:prstGeom prst="rect">
            <a:avLst/>
          </a:prstGeom>
          <a:noFill/>
          <a:ln>
            <a:noFill/>
          </a:ln>
        </p:spPr>
      </p:pic>
      <p:sp>
        <p:nvSpPr>
          <p:cNvPr id="114" name="Google Shape;114;p22"/>
          <p:cNvSpPr txBox="1">
            <a:spLocks noGrp="1"/>
          </p:cNvSpPr>
          <p:nvPr>
            <p:ph type="title"/>
          </p:nvPr>
        </p:nvSpPr>
        <p:spPr>
          <a:xfrm>
            <a:off x="1043922" y="2449075"/>
            <a:ext cx="22983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a:latin typeface="Alice"/>
                <a:ea typeface="Alice"/>
                <a:cs typeface="Alice"/>
                <a:sym typeface="Alice"/>
              </a:defRPr>
            </a:lvl2pPr>
            <a:lvl3pPr lvl="2" algn="ctr" rtl="0">
              <a:spcBef>
                <a:spcPts val="0"/>
              </a:spcBef>
              <a:spcAft>
                <a:spcPts val="0"/>
              </a:spcAft>
              <a:buSzPts val="2400"/>
              <a:buFont typeface="Alice"/>
              <a:buNone/>
              <a:defRPr sz="2400">
                <a:latin typeface="Alice"/>
                <a:ea typeface="Alice"/>
                <a:cs typeface="Alice"/>
                <a:sym typeface="Alice"/>
              </a:defRPr>
            </a:lvl3pPr>
            <a:lvl4pPr lvl="3" algn="ctr" rtl="0">
              <a:spcBef>
                <a:spcPts val="0"/>
              </a:spcBef>
              <a:spcAft>
                <a:spcPts val="0"/>
              </a:spcAft>
              <a:buSzPts val="2400"/>
              <a:buFont typeface="Alice"/>
              <a:buNone/>
              <a:defRPr sz="2400">
                <a:latin typeface="Alice"/>
                <a:ea typeface="Alice"/>
                <a:cs typeface="Alice"/>
                <a:sym typeface="Alice"/>
              </a:defRPr>
            </a:lvl4pPr>
            <a:lvl5pPr lvl="4" algn="ctr" rtl="0">
              <a:spcBef>
                <a:spcPts val="0"/>
              </a:spcBef>
              <a:spcAft>
                <a:spcPts val="0"/>
              </a:spcAft>
              <a:buSzPts val="2400"/>
              <a:buFont typeface="Alice"/>
              <a:buNone/>
              <a:defRPr sz="2400">
                <a:latin typeface="Alice"/>
                <a:ea typeface="Alice"/>
                <a:cs typeface="Alice"/>
                <a:sym typeface="Alice"/>
              </a:defRPr>
            </a:lvl5pPr>
            <a:lvl6pPr lvl="5" algn="ctr" rtl="0">
              <a:spcBef>
                <a:spcPts val="0"/>
              </a:spcBef>
              <a:spcAft>
                <a:spcPts val="0"/>
              </a:spcAft>
              <a:buSzPts val="2400"/>
              <a:buFont typeface="Alice"/>
              <a:buNone/>
              <a:defRPr sz="2400">
                <a:latin typeface="Alice"/>
                <a:ea typeface="Alice"/>
                <a:cs typeface="Alice"/>
                <a:sym typeface="Alice"/>
              </a:defRPr>
            </a:lvl6pPr>
            <a:lvl7pPr lvl="6" algn="ctr" rtl="0">
              <a:spcBef>
                <a:spcPts val="0"/>
              </a:spcBef>
              <a:spcAft>
                <a:spcPts val="0"/>
              </a:spcAft>
              <a:buSzPts val="2400"/>
              <a:buFont typeface="Alice"/>
              <a:buNone/>
              <a:defRPr sz="2400">
                <a:latin typeface="Alice"/>
                <a:ea typeface="Alice"/>
                <a:cs typeface="Alice"/>
                <a:sym typeface="Alice"/>
              </a:defRPr>
            </a:lvl7pPr>
            <a:lvl8pPr lvl="7" algn="ctr" rtl="0">
              <a:spcBef>
                <a:spcPts val="0"/>
              </a:spcBef>
              <a:spcAft>
                <a:spcPts val="0"/>
              </a:spcAft>
              <a:buSzPts val="2400"/>
              <a:buFont typeface="Alice"/>
              <a:buNone/>
              <a:defRPr sz="2400">
                <a:latin typeface="Alice"/>
                <a:ea typeface="Alice"/>
                <a:cs typeface="Alice"/>
                <a:sym typeface="Alice"/>
              </a:defRPr>
            </a:lvl8pPr>
            <a:lvl9pPr lvl="8" algn="ctr" rtl="0">
              <a:spcBef>
                <a:spcPts val="0"/>
              </a:spcBef>
              <a:spcAft>
                <a:spcPts val="0"/>
              </a:spcAft>
              <a:buSzPts val="2400"/>
              <a:buFont typeface="Alice"/>
              <a:buNone/>
              <a:defRPr sz="2400">
                <a:latin typeface="Alice"/>
                <a:ea typeface="Alice"/>
                <a:cs typeface="Alice"/>
                <a:sym typeface="Alice"/>
              </a:defRPr>
            </a:lvl9pPr>
          </a:lstStyle>
          <a:p>
            <a:endParaRPr/>
          </a:p>
        </p:txBody>
      </p:sp>
      <p:sp>
        <p:nvSpPr>
          <p:cNvPr id="115" name="Google Shape;115;p22"/>
          <p:cNvSpPr txBox="1">
            <a:spLocks noGrp="1"/>
          </p:cNvSpPr>
          <p:nvPr>
            <p:ph type="subTitle" idx="1"/>
          </p:nvPr>
        </p:nvSpPr>
        <p:spPr>
          <a:xfrm>
            <a:off x="1043922" y="2839677"/>
            <a:ext cx="2298300" cy="74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16" name="Google Shape;116;p22"/>
          <p:cNvSpPr txBox="1">
            <a:spLocks noGrp="1"/>
          </p:cNvSpPr>
          <p:nvPr>
            <p:ph type="title" idx="2"/>
          </p:nvPr>
        </p:nvSpPr>
        <p:spPr>
          <a:xfrm>
            <a:off x="3422825" y="2448925"/>
            <a:ext cx="22983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a:latin typeface="Alice"/>
                <a:ea typeface="Alice"/>
                <a:cs typeface="Alice"/>
                <a:sym typeface="Alice"/>
              </a:defRPr>
            </a:lvl2pPr>
            <a:lvl3pPr lvl="2" algn="ctr" rtl="0">
              <a:spcBef>
                <a:spcPts val="0"/>
              </a:spcBef>
              <a:spcAft>
                <a:spcPts val="0"/>
              </a:spcAft>
              <a:buSzPts val="2400"/>
              <a:buFont typeface="Alice"/>
              <a:buNone/>
              <a:defRPr sz="2400">
                <a:latin typeface="Alice"/>
                <a:ea typeface="Alice"/>
                <a:cs typeface="Alice"/>
                <a:sym typeface="Alice"/>
              </a:defRPr>
            </a:lvl3pPr>
            <a:lvl4pPr lvl="3" algn="ctr" rtl="0">
              <a:spcBef>
                <a:spcPts val="0"/>
              </a:spcBef>
              <a:spcAft>
                <a:spcPts val="0"/>
              </a:spcAft>
              <a:buSzPts val="2400"/>
              <a:buFont typeface="Alice"/>
              <a:buNone/>
              <a:defRPr sz="2400">
                <a:latin typeface="Alice"/>
                <a:ea typeface="Alice"/>
                <a:cs typeface="Alice"/>
                <a:sym typeface="Alice"/>
              </a:defRPr>
            </a:lvl4pPr>
            <a:lvl5pPr lvl="4" algn="ctr" rtl="0">
              <a:spcBef>
                <a:spcPts val="0"/>
              </a:spcBef>
              <a:spcAft>
                <a:spcPts val="0"/>
              </a:spcAft>
              <a:buSzPts val="2400"/>
              <a:buFont typeface="Alice"/>
              <a:buNone/>
              <a:defRPr sz="2400">
                <a:latin typeface="Alice"/>
                <a:ea typeface="Alice"/>
                <a:cs typeface="Alice"/>
                <a:sym typeface="Alice"/>
              </a:defRPr>
            </a:lvl5pPr>
            <a:lvl6pPr lvl="5" algn="ctr" rtl="0">
              <a:spcBef>
                <a:spcPts val="0"/>
              </a:spcBef>
              <a:spcAft>
                <a:spcPts val="0"/>
              </a:spcAft>
              <a:buSzPts val="2400"/>
              <a:buFont typeface="Alice"/>
              <a:buNone/>
              <a:defRPr sz="2400">
                <a:latin typeface="Alice"/>
                <a:ea typeface="Alice"/>
                <a:cs typeface="Alice"/>
                <a:sym typeface="Alice"/>
              </a:defRPr>
            </a:lvl6pPr>
            <a:lvl7pPr lvl="6" algn="ctr" rtl="0">
              <a:spcBef>
                <a:spcPts val="0"/>
              </a:spcBef>
              <a:spcAft>
                <a:spcPts val="0"/>
              </a:spcAft>
              <a:buSzPts val="2400"/>
              <a:buFont typeface="Alice"/>
              <a:buNone/>
              <a:defRPr sz="2400">
                <a:latin typeface="Alice"/>
                <a:ea typeface="Alice"/>
                <a:cs typeface="Alice"/>
                <a:sym typeface="Alice"/>
              </a:defRPr>
            </a:lvl7pPr>
            <a:lvl8pPr lvl="7" algn="ctr" rtl="0">
              <a:spcBef>
                <a:spcPts val="0"/>
              </a:spcBef>
              <a:spcAft>
                <a:spcPts val="0"/>
              </a:spcAft>
              <a:buSzPts val="2400"/>
              <a:buFont typeface="Alice"/>
              <a:buNone/>
              <a:defRPr sz="2400">
                <a:latin typeface="Alice"/>
                <a:ea typeface="Alice"/>
                <a:cs typeface="Alice"/>
                <a:sym typeface="Alice"/>
              </a:defRPr>
            </a:lvl8pPr>
            <a:lvl9pPr lvl="8" algn="ctr" rtl="0">
              <a:spcBef>
                <a:spcPts val="0"/>
              </a:spcBef>
              <a:spcAft>
                <a:spcPts val="0"/>
              </a:spcAft>
              <a:buSzPts val="2400"/>
              <a:buFont typeface="Alice"/>
              <a:buNone/>
              <a:defRPr sz="2400">
                <a:latin typeface="Alice"/>
                <a:ea typeface="Alice"/>
                <a:cs typeface="Alice"/>
                <a:sym typeface="Alice"/>
              </a:defRPr>
            </a:lvl9pPr>
          </a:lstStyle>
          <a:p>
            <a:endParaRPr/>
          </a:p>
        </p:txBody>
      </p:sp>
      <p:sp>
        <p:nvSpPr>
          <p:cNvPr id="117" name="Google Shape;117;p22"/>
          <p:cNvSpPr txBox="1">
            <a:spLocks noGrp="1"/>
          </p:cNvSpPr>
          <p:nvPr>
            <p:ph type="subTitle" idx="3"/>
          </p:nvPr>
        </p:nvSpPr>
        <p:spPr>
          <a:xfrm>
            <a:off x="3422825" y="2839677"/>
            <a:ext cx="2298300" cy="74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18" name="Google Shape;118;p22"/>
          <p:cNvSpPr txBox="1">
            <a:spLocks noGrp="1"/>
          </p:cNvSpPr>
          <p:nvPr>
            <p:ph type="title" idx="4"/>
          </p:nvPr>
        </p:nvSpPr>
        <p:spPr>
          <a:xfrm>
            <a:off x="5797325" y="2449050"/>
            <a:ext cx="22983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a:latin typeface="Alice"/>
                <a:ea typeface="Alice"/>
                <a:cs typeface="Alice"/>
                <a:sym typeface="Alice"/>
              </a:defRPr>
            </a:lvl2pPr>
            <a:lvl3pPr lvl="2" algn="ctr" rtl="0">
              <a:spcBef>
                <a:spcPts val="0"/>
              </a:spcBef>
              <a:spcAft>
                <a:spcPts val="0"/>
              </a:spcAft>
              <a:buSzPts val="2400"/>
              <a:buFont typeface="Alice"/>
              <a:buNone/>
              <a:defRPr sz="2400">
                <a:latin typeface="Alice"/>
                <a:ea typeface="Alice"/>
                <a:cs typeface="Alice"/>
                <a:sym typeface="Alice"/>
              </a:defRPr>
            </a:lvl3pPr>
            <a:lvl4pPr lvl="3" algn="ctr" rtl="0">
              <a:spcBef>
                <a:spcPts val="0"/>
              </a:spcBef>
              <a:spcAft>
                <a:spcPts val="0"/>
              </a:spcAft>
              <a:buSzPts val="2400"/>
              <a:buFont typeface="Alice"/>
              <a:buNone/>
              <a:defRPr sz="2400">
                <a:latin typeface="Alice"/>
                <a:ea typeface="Alice"/>
                <a:cs typeface="Alice"/>
                <a:sym typeface="Alice"/>
              </a:defRPr>
            </a:lvl4pPr>
            <a:lvl5pPr lvl="4" algn="ctr" rtl="0">
              <a:spcBef>
                <a:spcPts val="0"/>
              </a:spcBef>
              <a:spcAft>
                <a:spcPts val="0"/>
              </a:spcAft>
              <a:buSzPts val="2400"/>
              <a:buFont typeface="Alice"/>
              <a:buNone/>
              <a:defRPr sz="2400">
                <a:latin typeface="Alice"/>
                <a:ea typeface="Alice"/>
                <a:cs typeface="Alice"/>
                <a:sym typeface="Alice"/>
              </a:defRPr>
            </a:lvl5pPr>
            <a:lvl6pPr lvl="5" algn="ctr" rtl="0">
              <a:spcBef>
                <a:spcPts val="0"/>
              </a:spcBef>
              <a:spcAft>
                <a:spcPts val="0"/>
              </a:spcAft>
              <a:buSzPts val="2400"/>
              <a:buFont typeface="Alice"/>
              <a:buNone/>
              <a:defRPr sz="2400">
                <a:latin typeface="Alice"/>
                <a:ea typeface="Alice"/>
                <a:cs typeface="Alice"/>
                <a:sym typeface="Alice"/>
              </a:defRPr>
            </a:lvl6pPr>
            <a:lvl7pPr lvl="6" algn="ctr" rtl="0">
              <a:spcBef>
                <a:spcPts val="0"/>
              </a:spcBef>
              <a:spcAft>
                <a:spcPts val="0"/>
              </a:spcAft>
              <a:buSzPts val="2400"/>
              <a:buFont typeface="Alice"/>
              <a:buNone/>
              <a:defRPr sz="2400">
                <a:latin typeface="Alice"/>
                <a:ea typeface="Alice"/>
                <a:cs typeface="Alice"/>
                <a:sym typeface="Alice"/>
              </a:defRPr>
            </a:lvl7pPr>
            <a:lvl8pPr lvl="7" algn="ctr" rtl="0">
              <a:spcBef>
                <a:spcPts val="0"/>
              </a:spcBef>
              <a:spcAft>
                <a:spcPts val="0"/>
              </a:spcAft>
              <a:buSzPts val="2400"/>
              <a:buFont typeface="Alice"/>
              <a:buNone/>
              <a:defRPr sz="2400">
                <a:latin typeface="Alice"/>
                <a:ea typeface="Alice"/>
                <a:cs typeface="Alice"/>
                <a:sym typeface="Alice"/>
              </a:defRPr>
            </a:lvl8pPr>
            <a:lvl9pPr lvl="8" algn="ctr" rtl="0">
              <a:spcBef>
                <a:spcPts val="0"/>
              </a:spcBef>
              <a:spcAft>
                <a:spcPts val="0"/>
              </a:spcAft>
              <a:buSzPts val="2400"/>
              <a:buFont typeface="Alice"/>
              <a:buNone/>
              <a:defRPr sz="2400">
                <a:latin typeface="Alice"/>
                <a:ea typeface="Alice"/>
                <a:cs typeface="Alice"/>
                <a:sym typeface="Alice"/>
              </a:defRPr>
            </a:lvl9pPr>
          </a:lstStyle>
          <a:p>
            <a:endParaRPr/>
          </a:p>
        </p:txBody>
      </p:sp>
      <p:sp>
        <p:nvSpPr>
          <p:cNvPr id="119" name="Google Shape;119;p22"/>
          <p:cNvSpPr txBox="1">
            <a:spLocks noGrp="1"/>
          </p:cNvSpPr>
          <p:nvPr>
            <p:ph type="subTitle" idx="5"/>
          </p:nvPr>
        </p:nvSpPr>
        <p:spPr>
          <a:xfrm>
            <a:off x="5797325" y="2839677"/>
            <a:ext cx="2298300" cy="74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20" name="Google Shape;120;p22"/>
          <p:cNvSpPr txBox="1">
            <a:spLocks noGrp="1"/>
          </p:cNvSpPr>
          <p:nvPr>
            <p:ph type="title" idx="6"/>
          </p:nvPr>
        </p:nvSpPr>
        <p:spPr>
          <a:xfrm>
            <a:off x="3019775" y="540000"/>
            <a:ext cx="31044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121"/>
        <p:cNvGrpSpPr/>
        <p:nvPr/>
      </p:nvGrpSpPr>
      <p:grpSpPr>
        <a:xfrm>
          <a:off x="0" y="0"/>
          <a:ext cx="0" cy="0"/>
          <a:chOff x="0" y="0"/>
          <a:chExt cx="0" cy="0"/>
        </a:xfrm>
      </p:grpSpPr>
      <p:pic>
        <p:nvPicPr>
          <p:cNvPr id="122" name="Google Shape;122;p23"/>
          <p:cNvPicPr preferRelativeResize="0"/>
          <p:nvPr/>
        </p:nvPicPr>
        <p:blipFill rotWithShape="1">
          <a:blip r:embed="rId2">
            <a:alphaModFix/>
          </a:blip>
          <a:srcRect t="89" b="99"/>
          <a:stretch/>
        </p:blipFill>
        <p:spPr>
          <a:xfrm>
            <a:off x="-37925" y="-15950"/>
            <a:ext cx="9219851" cy="5175400"/>
          </a:xfrm>
          <a:prstGeom prst="rect">
            <a:avLst/>
          </a:prstGeom>
          <a:noFill/>
          <a:ln>
            <a:noFill/>
          </a:ln>
        </p:spPr>
      </p:pic>
      <p:sp>
        <p:nvSpPr>
          <p:cNvPr id="123" name="Google Shape;123;p23"/>
          <p:cNvSpPr txBox="1">
            <a:spLocks noGrp="1"/>
          </p:cNvSpPr>
          <p:nvPr>
            <p:ph type="title"/>
          </p:nvPr>
        </p:nvSpPr>
        <p:spPr>
          <a:xfrm>
            <a:off x="725757" y="2436556"/>
            <a:ext cx="1789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24" name="Google Shape;124;p23"/>
          <p:cNvSpPr txBox="1">
            <a:spLocks noGrp="1"/>
          </p:cNvSpPr>
          <p:nvPr>
            <p:ph type="subTitle" idx="1"/>
          </p:nvPr>
        </p:nvSpPr>
        <p:spPr>
          <a:xfrm>
            <a:off x="725757" y="2997546"/>
            <a:ext cx="1789500" cy="67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25" name="Google Shape;125;p23"/>
          <p:cNvSpPr txBox="1">
            <a:spLocks noGrp="1"/>
          </p:cNvSpPr>
          <p:nvPr>
            <p:ph type="title" idx="2"/>
          </p:nvPr>
        </p:nvSpPr>
        <p:spPr>
          <a:xfrm>
            <a:off x="6617182" y="2436556"/>
            <a:ext cx="1789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26" name="Google Shape;126;p23"/>
          <p:cNvSpPr txBox="1">
            <a:spLocks noGrp="1"/>
          </p:cNvSpPr>
          <p:nvPr>
            <p:ph type="subTitle" idx="3"/>
          </p:nvPr>
        </p:nvSpPr>
        <p:spPr>
          <a:xfrm>
            <a:off x="6617182" y="2997546"/>
            <a:ext cx="1789500" cy="67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27" name="Google Shape;127;p23"/>
          <p:cNvSpPr txBox="1">
            <a:spLocks noGrp="1"/>
          </p:cNvSpPr>
          <p:nvPr>
            <p:ph type="title" idx="4"/>
          </p:nvPr>
        </p:nvSpPr>
        <p:spPr>
          <a:xfrm>
            <a:off x="2694004" y="2436556"/>
            <a:ext cx="1789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28" name="Google Shape;128;p23"/>
          <p:cNvSpPr txBox="1">
            <a:spLocks noGrp="1"/>
          </p:cNvSpPr>
          <p:nvPr>
            <p:ph type="subTitle" idx="5"/>
          </p:nvPr>
        </p:nvSpPr>
        <p:spPr>
          <a:xfrm>
            <a:off x="2694004" y="2997546"/>
            <a:ext cx="1789500" cy="67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29" name="Google Shape;129;p23"/>
          <p:cNvSpPr txBox="1">
            <a:spLocks noGrp="1"/>
          </p:cNvSpPr>
          <p:nvPr>
            <p:ph type="title" idx="6"/>
          </p:nvPr>
        </p:nvSpPr>
        <p:spPr>
          <a:xfrm>
            <a:off x="4662392" y="2436556"/>
            <a:ext cx="1789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30" name="Google Shape;130;p23"/>
          <p:cNvSpPr txBox="1">
            <a:spLocks noGrp="1"/>
          </p:cNvSpPr>
          <p:nvPr>
            <p:ph type="subTitle" idx="7"/>
          </p:nvPr>
        </p:nvSpPr>
        <p:spPr>
          <a:xfrm>
            <a:off x="4662392" y="2997546"/>
            <a:ext cx="1789500" cy="67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31" name="Google Shape;131;p23"/>
          <p:cNvSpPr txBox="1">
            <a:spLocks noGrp="1"/>
          </p:cNvSpPr>
          <p:nvPr>
            <p:ph type="title" idx="8"/>
          </p:nvPr>
        </p:nvSpPr>
        <p:spPr>
          <a:xfrm>
            <a:off x="2575225" y="540000"/>
            <a:ext cx="39936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500">
              <a:solidFill>
                <a:srgbClr val="191919"/>
              </a:solidFill>
              <a:latin typeface="Bebas Neue"/>
              <a:ea typeface="Bebas Neue"/>
              <a:cs typeface="Bebas Neue"/>
              <a:sym typeface="Bebas Neue"/>
            </a:endParaRPr>
          </a:p>
        </p:txBody>
      </p:sp>
      <p:sp>
        <p:nvSpPr>
          <p:cNvPr id="7" name="Google Shape;7;p1"/>
          <p:cNvSpPr txBo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latin typeface="Work Sans"/>
              <a:ea typeface="Work Sans"/>
              <a:cs typeface="Work Sans"/>
              <a:sym typeface="Work Sans"/>
            </a:endParaRPr>
          </a:p>
        </p:txBody>
      </p:sp>
      <p:sp>
        <p:nvSpPr>
          <p:cNvPr id="8" name="Google Shape;8;p1"/>
          <p:cNvSpPr txBox="1">
            <a:spLocks noGrp="1"/>
          </p:cNvSpPr>
          <p:nvPr>
            <p:ph type="title"/>
          </p:nvPr>
        </p:nvSpPr>
        <p:spPr>
          <a:xfrm>
            <a:off x="540000" y="720000"/>
            <a:ext cx="8064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300"/>
              <a:buFont typeface="Alice"/>
              <a:buNone/>
              <a:defRPr sz="3300">
                <a:solidFill>
                  <a:schemeClr val="dk1"/>
                </a:solidFill>
                <a:latin typeface="Alice"/>
                <a:ea typeface="Alice"/>
                <a:cs typeface="Alice"/>
                <a:sym typeface="Alic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9" name="Google Shape;9;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rtl="0">
              <a:lnSpc>
                <a:spcPct val="115000"/>
              </a:lnSpc>
              <a:spcBef>
                <a:spcPts val="1600"/>
              </a:spcBef>
              <a:spcAft>
                <a:spcPts val="160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8" r:id="rId6"/>
    <p:sldLayoutId id="2147483667" r:id="rId7"/>
    <p:sldLayoutId id="2147483668" r:id="rId8"/>
    <p:sldLayoutId id="2147483669" r:id="rId9"/>
    <p:sldLayoutId id="2147483671" r:id="rId10"/>
    <p:sldLayoutId id="2147483677" r:id="rId11"/>
    <p:sldLayoutId id="214748367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p:nvPr/>
        </p:nvSpPr>
        <p:spPr>
          <a:xfrm rot="5400000" flipH="1">
            <a:off x="3421949" y="-1732078"/>
            <a:ext cx="2300102" cy="7699504"/>
          </a:xfrm>
          <a:custGeom>
            <a:avLst/>
            <a:gdLst/>
            <a:ahLst/>
            <a:cxnLst/>
            <a:rect l="l" t="t" r="r" b="b"/>
            <a:pathLst>
              <a:path w="64883" h="81182" extrusionOk="0">
                <a:moveTo>
                  <a:pt x="8828" y="10333"/>
                </a:moveTo>
                <a:cubicBezTo>
                  <a:pt x="4877" y="15573"/>
                  <a:pt x="2566" y="21745"/>
                  <a:pt x="1267" y="28172"/>
                </a:cubicBezTo>
                <a:lnTo>
                  <a:pt x="1267" y="28172"/>
                </a:lnTo>
                <a:cubicBezTo>
                  <a:pt x="2657" y="22188"/>
                  <a:pt x="5178" y="15621"/>
                  <a:pt x="8828" y="10333"/>
                </a:cubicBezTo>
                <a:close/>
                <a:moveTo>
                  <a:pt x="1267" y="28172"/>
                </a:moveTo>
                <a:lnTo>
                  <a:pt x="1267" y="28172"/>
                </a:lnTo>
                <a:cubicBezTo>
                  <a:pt x="794" y="30211"/>
                  <a:pt x="452" y="32182"/>
                  <a:pt x="241" y="34012"/>
                </a:cubicBezTo>
                <a:cubicBezTo>
                  <a:pt x="57" y="36081"/>
                  <a:pt x="1" y="38411"/>
                  <a:pt x="86" y="40898"/>
                </a:cubicBezTo>
                <a:lnTo>
                  <a:pt x="86" y="40898"/>
                </a:lnTo>
                <a:cubicBezTo>
                  <a:pt x="60" y="38598"/>
                  <a:pt x="149" y="36312"/>
                  <a:pt x="349" y="34065"/>
                </a:cubicBezTo>
                <a:cubicBezTo>
                  <a:pt x="574" y="32090"/>
                  <a:pt x="874" y="30119"/>
                  <a:pt x="1267" y="28172"/>
                </a:cubicBezTo>
                <a:close/>
                <a:moveTo>
                  <a:pt x="86" y="40898"/>
                </a:moveTo>
                <a:cubicBezTo>
                  <a:pt x="178" y="48828"/>
                  <a:pt x="1654" y="56927"/>
                  <a:pt x="4804" y="64163"/>
                </a:cubicBezTo>
                <a:lnTo>
                  <a:pt x="4804" y="64163"/>
                </a:lnTo>
                <a:cubicBezTo>
                  <a:pt x="1797" y="56772"/>
                  <a:pt x="337" y="48163"/>
                  <a:pt x="86" y="40898"/>
                </a:cubicBezTo>
                <a:close/>
                <a:moveTo>
                  <a:pt x="25570" y="0"/>
                </a:moveTo>
                <a:cubicBezTo>
                  <a:pt x="18543" y="0"/>
                  <a:pt x="12962" y="4346"/>
                  <a:pt x="8828" y="10333"/>
                </a:cubicBezTo>
                <a:lnTo>
                  <a:pt x="8828" y="10333"/>
                </a:lnTo>
                <a:cubicBezTo>
                  <a:pt x="9607" y="9301"/>
                  <a:pt x="10449" y="8305"/>
                  <a:pt x="11359" y="7351"/>
                </a:cubicBezTo>
                <a:cubicBezTo>
                  <a:pt x="15592" y="3248"/>
                  <a:pt x="20670" y="239"/>
                  <a:pt x="26264" y="239"/>
                </a:cubicBezTo>
                <a:cubicBezTo>
                  <a:pt x="28131" y="239"/>
                  <a:pt x="30056" y="574"/>
                  <a:pt x="32026" y="1316"/>
                </a:cubicBezTo>
                <a:cubicBezTo>
                  <a:pt x="39911" y="3944"/>
                  <a:pt x="46617" y="10314"/>
                  <a:pt x="52478" y="15960"/>
                </a:cubicBezTo>
                <a:cubicBezTo>
                  <a:pt x="56957" y="20373"/>
                  <a:pt x="62268" y="25174"/>
                  <a:pt x="63381" y="31611"/>
                </a:cubicBezTo>
                <a:cubicBezTo>
                  <a:pt x="64829" y="39872"/>
                  <a:pt x="60699" y="48590"/>
                  <a:pt x="57010" y="55684"/>
                </a:cubicBezTo>
                <a:cubicBezTo>
                  <a:pt x="51539" y="65809"/>
                  <a:pt x="43090" y="76364"/>
                  <a:pt x="31690" y="79945"/>
                </a:cubicBezTo>
                <a:cubicBezTo>
                  <a:pt x="29593" y="80601"/>
                  <a:pt x="27583" y="80905"/>
                  <a:pt x="25668" y="80905"/>
                </a:cubicBezTo>
                <a:cubicBezTo>
                  <a:pt x="17481" y="80905"/>
                  <a:pt x="11002" y="75341"/>
                  <a:pt x="6612" y="67875"/>
                </a:cubicBezTo>
                <a:cubicBezTo>
                  <a:pt x="5957" y="66667"/>
                  <a:pt x="5355" y="65428"/>
                  <a:pt x="4804" y="64163"/>
                </a:cubicBezTo>
                <a:lnTo>
                  <a:pt x="4804" y="64163"/>
                </a:lnTo>
                <a:cubicBezTo>
                  <a:pt x="8677" y="73683"/>
                  <a:pt x="15116" y="81182"/>
                  <a:pt x="24842" y="81182"/>
                </a:cubicBezTo>
                <a:cubicBezTo>
                  <a:pt x="26966" y="81182"/>
                  <a:pt x="29246" y="80824"/>
                  <a:pt x="31690" y="80052"/>
                </a:cubicBezTo>
                <a:cubicBezTo>
                  <a:pt x="43090" y="76471"/>
                  <a:pt x="51592" y="65863"/>
                  <a:pt x="57118" y="55684"/>
                </a:cubicBezTo>
                <a:cubicBezTo>
                  <a:pt x="60927" y="48710"/>
                  <a:pt x="64883" y="39711"/>
                  <a:pt x="63488" y="31544"/>
                </a:cubicBezTo>
                <a:cubicBezTo>
                  <a:pt x="62375" y="25174"/>
                  <a:pt x="57010" y="20212"/>
                  <a:pt x="52598" y="15907"/>
                </a:cubicBezTo>
                <a:cubicBezTo>
                  <a:pt x="46671" y="10261"/>
                  <a:pt x="39965" y="3837"/>
                  <a:pt x="32026" y="1155"/>
                </a:cubicBezTo>
                <a:cubicBezTo>
                  <a:pt x="29753" y="363"/>
                  <a:pt x="27601" y="0"/>
                  <a:pt x="25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5"/>
          <p:cNvSpPr txBox="1">
            <a:spLocks noGrp="1"/>
          </p:cNvSpPr>
          <p:nvPr>
            <p:ph type="ctrTitle"/>
          </p:nvPr>
        </p:nvSpPr>
        <p:spPr>
          <a:xfrm>
            <a:off x="1420815" y="1592106"/>
            <a:ext cx="6302400" cy="1836900"/>
          </a:xfrm>
          <a:prstGeom prst="rect">
            <a:avLst/>
          </a:prstGeom>
        </p:spPr>
        <p:txBody>
          <a:bodyPr spcFirstLastPara="1" wrap="square" lIns="91425" tIns="234000" rIns="91425" bIns="91425" anchor="t" anchorCtr="0">
            <a:noAutofit/>
          </a:bodyPr>
          <a:lstStyle/>
          <a:p>
            <a:pPr lvl="0"/>
            <a:r>
              <a:rPr lang="en-US" b="1" dirty="0" smtClean="0">
                <a:effectLst>
                  <a:outerShdw blurRad="38100" dist="38100" dir="2700000" algn="tl">
                    <a:srgbClr val="000000">
                      <a:alpha val="43137"/>
                    </a:srgbClr>
                  </a:outerShdw>
                </a:effectLst>
              </a:rPr>
              <a:t>Hydrocephalus</a:t>
            </a:r>
            <a:endParaRPr b="1">
              <a:effectLst>
                <a:outerShdw blurRad="38100" dist="38100" dir="2700000" algn="tl">
                  <a:srgbClr val="000000">
                    <a:alpha val="43137"/>
                  </a:srgbClr>
                </a:outerShdw>
              </a:effectLst>
            </a:endParaRPr>
          </a:p>
        </p:txBody>
      </p:sp>
      <p:sp>
        <p:nvSpPr>
          <p:cNvPr id="185" name="Google Shape;185;p35"/>
          <p:cNvSpPr txBox="1">
            <a:spLocks noGrp="1"/>
          </p:cNvSpPr>
          <p:nvPr>
            <p:ph type="subTitle" idx="1"/>
          </p:nvPr>
        </p:nvSpPr>
        <p:spPr>
          <a:xfrm>
            <a:off x="1420800" y="3386925"/>
            <a:ext cx="6302400" cy="409500"/>
          </a:xfrm>
          <a:prstGeom prst="rect">
            <a:avLst/>
          </a:prstGeom>
        </p:spPr>
        <p:txBody>
          <a:bodyPr spcFirstLastPara="1" wrap="square" lIns="90000" tIns="91425" rIns="91425" bIns="91425" anchor="ctr" anchorCtr="0">
            <a:noAutofit/>
          </a:bodyPr>
          <a:lstStyle/>
          <a:p>
            <a:pPr marL="0" lvl="0" indent="0" algn="ctr" rtl="0">
              <a:spcBef>
                <a:spcPts val="0"/>
              </a:spcBef>
              <a:spcAft>
                <a:spcPts val="0"/>
              </a:spcAft>
              <a:buNone/>
            </a:pPr>
            <a:r>
              <a:rPr lang="en" dirty="0" smtClean="0"/>
              <a:t>Dania Shawaqfeh</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p:nvPr/>
        </p:nvSpPr>
        <p:spPr>
          <a:xfrm rot="-6132275" flipH="1">
            <a:off x="2438809" y="-531046"/>
            <a:ext cx="4781757" cy="6320441"/>
          </a:xfrm>
          <a:custGeom>
            <a:avLst/>
            <a:gdLst/>
            <a:ahLst/>
            <a:cxnLst/>
            <a:rect l="l" t="t" r="r" b="b"/>
            <a:pathLst>
              <a:path w="64883" h="81182" extrusionOk="0">
                <a:moveTo>
                  <a:pt x="8828" y="10333"/>
                </a:moveTo>
                <a:cubicBezTo>
                  <a:pt x="4877" y="15573"/>
                  <a:pt x="2566" y="21745"/>
                  <a:pt x="1267" y="28172"/>
                </a:cubicBezTo>
                <a:lnTo>
                  <a:pt x="1267" y="28172"/>
                </a:lnTo>
                <a:cubicBezTo>
                  <a:pt x="2657" y="22188"/>
                  <a:pt x="5178" y="15621"/>
                  <a:pt x="8828" y="10333"/>
                </a:cubicBezTo>
                <a:close/>
                <a:moveTo>
                  <a:pt x="1267" y="28172"/>
                </a:moveTo>
                <a:lnTo>
                  <a:pt x="1267" y="28172"/>
                </a:lnTo>
                <a:cubicBezTo>
                  <a:pt x="794" y="30211"/>
                  <a:pt x="452" y="32182"/>
                  <a:pt x="241" y="34012"/>
                </a:cubicBezTo>
                <a:cubicBezTo>
                  <a:pt x="57" y="36081"/>
                  <a:pt x="1" y="38411"/>
                  <a:pt x="86" y="40898"/>
                </a:cubicBezTo>
                <a:lnTo>
                  <a:pt x="86" y="40898"/>
                </a:lnTo>
                <a:cubicBezTo>
                  <a:pt x="60" y="38598"/>
                  <a:pt x="149" y="36312"/>
                  <a:pt x="349" y="34065"/>
                </a:cubicBezTo>
                <a:cubicBezTo>
                  <a:pt x="574" y="32090"/>
                  <a:pt x="874" y="30119"/>
                  <a:pt x="1267" y="28172"/>
                </a:cubicBezTo>
                <a:close/>
                <a:moveTo>
                  <a:pt x="86" y="40898"/>
                </a:moveTo>
                <a:cubicBezTo>
                  <a:pt x="178" y="48828"/>
                  <a:pt x="1654" y="56927"/>
                  <a:pt x="4804" y="64163"/>
                </a:cubicBezTo>
                <a:lnTo>
                  <a:pt x="4804" y="64163"/>
                </a:lnTo>
                <a:cubicBezTo>
                  <a:pt x="1797" y="56772"/>
                  <a:pt x="337" y="48163"/>
                  <a:pt x="86" y="40898"/>
                </a:cubicBezTo>
                <a:close/>
                <a:moveTo>
                  <a:pt x="25570" y="0"/>
                </a:moveTo>
                <a:cubicBezTo>
                  <a:pt x="18543" y="0"/>
                  <a:pt x="12962" y="4346"/>
                  <a:pt x="8828" y="10333"/>
                </a:cubicBezTo>
                <a:lnTo>
                  <a:pt x="8828" y="10333"/>
                </a:lnTo>
                <a:cubicBezTo>
                  <a:pt x="9607" y="9301"/>
                  <a:pt x="10449" y="8305"/>
                  <a:pt x="11359" y="7351"/>
                </a:cubicBezTo>
                <a:cubicBezTo>
                  <a:pt x="15592" y="3248"/>
                  <a:pt x="20670" y="239"/>
                  <a:pt x="26264" y="239"/>
                </a:cubicBezTo>
                <a:cubicBezTo>
                  <a:pt x="28131" y="239"/>
                  <a:pt x="30056" y="574"/>
                  <a:pt x="32026" y="1316"/>
                </a:cubicBezTo>
                <a:cubicBezTo>
                  <a:pt x="39911" y="3944"/>
                  <a:pt x="46617" y="10314"/>
                  <a:pt x="52478" y="15960"/>
                </a:cubicBezTo>
                <a:cubicBezTo>
                  <a:pt x="56957" y="20373"/>
                  <a:pt x="62268" y="25174"/>
                  <a:pt x="63381" y="31611"/>
                </a:cubicBezTo>
                <a:cubicBezTo>
                  <a:pt x="64829" y="39872"/>
                  <a:pt x="60699" y="48590"/>
                  <a:pt x="57010" y="55684"/>
                </a:cubicBezTo>
                <a:cubicBezTo>
                  <a:pt x="51539" y="65809"/>
                  <a:pt x="43090" y="76364"/>
                  <a:pt x="31690" y="79945"/>
                </a:cubicBezTo>
                <a:cubicBezTo>
                  <a:pt x="29593" y="80601"/>
                  <a:pt x="27583" y="80905"/>
                  <a:pt x="25668" y="80905"/>
                </a:cubicBezTo>
                <a:cubicBezTo>
                  <a:pt x="17481" y="80905"/>
                  <a:pt x="11002" y="75341"/>
                  <a:pt x="6612" y="67875"/>
                </a:cubicBezTo>
                <a:cubicBezTo>
                  <a:pt x="5957" y="66667"/>
                  <a:pt x="5355" y="65428"/>
                  <a:pt x="4804" y="64163"/>
                </a:cubicBezTo>
                <a:lnTo>
                  <a:pt x="4804" y="64163"/>
                </a:lnTo>
                <a:cubicBezTo>
                  <a:pt x="8677" y="73683"/>
                  <a:pt x="15116" y="81182"/>
                  <a:pt x="24842" y="81182"/>
                </a:cubicBezTo>
                <a:cubicBezTo>
                  <a:pt x="26966" y="81182"/>
                  <a:pt x="29246" y="80824"/>
                  <a:pt x="31690" y="80052"/>
                </a:cubicBezTo>
                <a:cubicBezTo>
                  <a:pt x="43090" y="76471"/>
                  <a:pt x="51592" y="65863"/>
                  <a:pt x="57118" y="55684"/>
                </a:cubicBezTo>
                <a:cubicBezTo>
                  <a:pt x="60927" y="48710"/>
                  <a:pt x="64883" y="39711"/>
                  <a:pt x="63488" y="31544"/>
                </a:cubicBezTo>
                <a:cubicBezTo>
                  <a:pt x="62375" y="25174"/>
                  <a:pt x="57010" y="20212"/>
                  <a:pt x="52598" y="15907"/>
                </a:cubicBezTo>
                <a:cubicBezTo>
                  <a:pt x="46671" y="10261"/>
                  <a:pt x="39965" y="3837"/>
                  <a:pt x="32026" y="1155"/>
                </a:cubicBezTo>
                <a:cubicBezTo>
                  <a:pt x="29753" y="363"/>
                  <a:pt x="27601" y="0"/>
                  <a:pt x="25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txBox="1">
            <a:spLocks noGrp="1"/>
          </p:cNvSpPr>
          <p:nvPr>
            <p:ph type="title"/>
          </p:nvPr>
        </p:nvSpPr>
        <p:spPr>
          <a:xfrm>
            <a:off x="2488106" y="823828"/>
            <a:ext cx="4727100" cy="390600"/>
          </a:xfrm>
          <a:prstGeom prst="rect">
            <a:avLst/>
          </a:prstGeom>
        </p:spPr>
        <p:txBody>
          <a:bodyPr spcFirstLastPara="1" wrap="square" lIns="91425" tIns="91425" rIns="91425" bIns="91425" anchor="ctr" anchorCtr="0">
            <a:noAutofit/>
          </a:bodyPr>
          <a:lstStyle/>
          <a:p>
            <a:pPr lvl="0"/>
            <a:r>
              <a:rPr lang="en-US" sz="4400" b="1" dirty="0" smtClean="0"/>
              <a:t>Hydrocephalus</a:t>
            </a:r>
            <a:endParaRPr b="1"/>
          </a:p>
        </p:txBody>
      </p:sp>
      <p:sp>
        <p:nvSpPr>
          <p:cNvPr id="6" name="عنصر نائب للنص 1"/>
          <p:cNvSpPr txBox="1">
            <a:spLocks/>
          </p:cNvSpPr>
          <p:nvPr/>
        </p:nvSpPr>
        <p:spPr>
          <a:xfrm>
            <a:off x="1928794" y="1643056"/>
            <a:ext cx="5929354" cy="2786082"/>
          </a:xfrm>
          <a:prstGeom prst="rect">
            <a:avLst/>
          </a:prstGeom>
          <a:noFill/>
          <a:ln>
            <a:noFill/>
          </a:ln>
        </p:spPr>
        <p:txBody>
          <a:bodyPr spcFirstLastPara="1" wrap="square" lIns="91425" tIns="91425" rIns="91425" bIns="91425" anchor="t" anchorCtr="0">
            <a:noAutofit/>
          </a:bodyPr>
          <a:lstStyle/>
          <a:p>
            <a:pPr marL="457200" lvl="0" indent="-317500">
              <a:lnSpc>
                <a:spcPct val="115000"/>
              </a:lnSpc>
              <a:buClr>
                <a:schemeClr val="dk1"/>
              </a:buClr>
              <a:buSzPts val="1400"/>
              <a:buFont typeface="Wingdings" pitchFamily="2" charset="2"/>
              <a:buChar char="q"/>
              <a:defRPr/>
            </a:pPr>
            <a:r>
              <a:rPr kumimoji="0" lang="en-US" sz="2000" b="1" i="0" u="none" strike="noStrike" kern="0" cap="none" spc="0" normalizeH="0" baseline="0" noProof="0" dirty="0" smtClean="0">
                <a:ln>
                  <a:noFill/>
                </a:ln>
                <a:solidFill>
                  <a:schemeClr val="dk1"/>
                </a:solidFill>
                <a:effectLst/>
                <a:uLnTx/>
                <a:uFillTx/>
                <a:latin typeface="Work Sans"/>
                <a:ea typeface="Work Sans"/>
                <a:cs typeface="Work Sans"/>
                <a:sym typeface="Work Sans"/>
              </a:rPr>
              <a:t>Communicating </a:t>
            </a:r>
            <a:br>
              <a:rPr kumimoji="0" lang="en-US" sz="2000" b="1" i="0" u="none" strike="noStrike" kern="0" cap="none" spc="0" normalizeH="0" baseline="0" noProof="0" dirty="0" smtClean="0">
                <a:ln>
                  <a:noFill/>
                </a:ln>
                <a:solidFill>
                  <a:schemeClr val="dk1"/>
                </a:solidFill>
                <a:effectLst/>
                <a:uLnTx/>
                <a:uFillTx/>
                <a:latin typeface="Work Sans"/>
                <a:ea typeface="Work Sans"/>
                <a:cs typeface="Work Sans"/>
                <a:sym typeface="Work Sans"/>
              </a:rPr>
            </a:br>
            <a:r>
              <a:rPr lang="en-US" sz="2000" dirty="0" smtClean="0">
                <a:solidFill>
                  <a:schemeClr val="dk1"/>
                </a:solidFill>
                <a:latin typeface="Work Sans"/>
                <a:ea typeface="Work Sans"/>
                <a:cs typeface="Work Sans"/>
                <a:sym typeface="Work Sans"/>
              </a:rPr>
              <a:t>• Ventricles CAN communicate </a:t>
            </a:r>
            <a:br>
              <a:rPr lang="en-US" sz="2000" dirty="0" smtClean="0">
                <a:solidFill>
                  <a:schemeClr val="dk1"/>
                </a:solidFill>
                <a:latin typeface="Work Sans"/>
                <a:ea typeface="Work Sans"/>
                <a:cs typeface="Work Sans"/>
                <a:sym typeface="Work Sans"/>
              </a:rPr>
            </a:br>
            <a:r>
              <a:rPr lang="en-US" sz="2000" dirty="0" smtClean="0">
                <a:solidFill>
                  <a:schemeClr val="dk1"/>
                </a:solidFill>
                <a:latin typeface="Work Sans"/>
                <a:ea typeface="Work Sans"/>
                <a:cs typeface="Work Sans"/>
                <a:sym typeface="Work Sans"/>
              </a:rPr>
              <a:t>• </a:t>
            </a:r>
            <a:r>
              <a:rPr kumimoji="0" lang="en-US" sz="2000" b="0" i="0" u="none" strike="noStrike" kern="0" cap="none" spc="0" normalizeH="0" baseline="0" noProof="0" dirty="0" smtClean="0">
                <a:ln>
                  <a:noFill/>
                </a:ln>
                <a:solidFill>
                  <a:schemeClr val="dk1"/>
                </a:solidFill>
                <a:effectLst/>
                <a:uLnTx/>
                <a:uFillTx/>
                <a:latin typeface="Work Sans"/>
                <a:ea typeface="Work Sans"/>
                <a:cs typeface="Work Sans"/>
                <a:sym typeface="Work Sans"/>
              </a:rPr>
              <a:t>CSF not being absorbed </a:t>
            </a:r>
            <a:r>
              <a:rPr lang="en-US" sz="2000" dirty="0" smtClean="0">
                <a:solidFill>
                  <a:schemeClr val="dk1"/>
                </a:solidFill>
                <a:latin typeface="Work Sans"/>
                <a:ea typeface="Work Sans"/>
                <a:cs typeface="Work Sans"/>
                <a:sym typeface="Work Sans"/>
              </a:rPr>
              <a:t/>
            </a:r>
            <a:br>
              <a:rPr lang="en-US" sz="2000" dirty="0" smtClean="0">
                <a:solidFill>
                  <a:schemeClr val="dk1"/>
                </a:solidFill>
                <a:latin typeface="Work Sans"/>
                <a:ea typeface="Work Sans"/>
                <a:cs typeface="Work Sans"/>
                <a:sym typeface="Work Sans"/>
              </a:rPr>
            </a:br>
            <a:r>
              <a:rPr lang="en-US" sz="2000" dirty="0" smtClean="0">
                <a:solidFill>
                  <a:schemeClr val="dk1"/>
                </a:solidFill>
                <a:latin typeface="Work Sans"/>
                <a:ea typeface="Work Sans"/>
                <a:cs typeface="Work Sans"/>
                <a:sym typeface="Work Sans"/>
              </a:rPr>
              <a:t>• Over production of CSF</a:t>
            </a:r>
            <a:r>
              <a:rPr lang="en-US" sz="2000" dirty="0" smtClean="0"/>
              <a:t> </a:t>
            </a:r>
            <a:br>
              <a:rPr lang="en-US" sz="2000" dirty="0" smtClean="0"/>
            </a:br>
            <a:r>
              <a:rPr lang="en-US" sz="2000" dirty="0" smtClean="0"/>
              <a:t>   </a:t>
            </a:r>
            <a:r>
              <a:rPr lang="en-US" sz="1800" dirty="0" smtClean="0">
                <a:latin typeface="Work Sans" charset="0"/>
              </a:rPr>
              <a:t>(choroid plexus tumor) </a:t>
            </a:r>
            <a:r>
              <a:rPr kumimoji="0" lang="en-US" sz="2000" b="0" i="0" u="none" strike="noStrike" kern="0" cap="none" spc="0" normalizeH="0" baseline="0" noProof="0" dirty="0" smtClean="0">
                <a:ln>
                  <a:noFill/>
                </a:ln>
                <a:solidFill>
                  <a:schemeClr val="dk1"/>
                </a:solidFill>
                <a:effectLst/>
                <a:uLnTx/>
                <a:uFillTx/>
                <a:latin typeface="Work Sans"/>
                <a:ea typeface="Work Sans"/>
                <a:cs typeface="Work Sans"/>
                <a:sym typeface="Work Sans"/>
              </a:rPr>
              <a:t/>
            </a:r>
            <a:br>
              <a:rPr kumimoji="0" lang="en-US" sz="2000" b="0" i="0" u="none" strike="noStrike" kern="0" cap="none" spc="0" normalizeH="0" baseline="0" noProof="0" dirty="0" smtClean="0">
                <a:ln>
                  <a:noFill/>
                </a:ln>
                <a:solidFill>
                  <a:schemeClr val="dk1"/>
                </a:solidFill>
                <a:effectLst/>
                <a:uLnTx/>
                <a:uFillTx/>
                <a:latin typeface="Work Sans"/>
                <a:ea typeface="Work Sans"/>
                <a:cs typeface="Work Sans"/>
                <a:sym typeface="Work Sans"/>
              </a:rPr>
            </a:br>
            <a:r>
              <a:rPr kumimoji="0" lang="en-US" sz="2000" b="1" i="0" u="none" strike="noStrike" kern="0" cap="none" spc="0" normalizeH="0" baseline="0" noProof="0" dirty="0" smtClean="0">
                <a:ln>
                  <a:noFill/>
                </a:ln>
                <a:solidFill>
                  <a:schemeClr val="dk1"/>
                </a:solidFill>
                <a:effectLst/>
                <a:uLnTx/>
                <a:uFillTx/>
                <a:latin typeface="Work Sans"/>
                <a:ea typeface="Work Sans"/>
                <a:cs typeface="Work Sans"/>
                <a:sym typeface="Work Sans"/>
              </a:rPr>
              <a:t>Non-communicating</a:t>
            </a:r>
            <a:r>
              <a:rPr kumimoji="0" lang="en-US" sz="2000" b="0" i="0" u="none" strike="noStrike" kern="0" cap="none" spc="0" normalizeH="0" baseline="0" noProof="0" dirty="0" smtClean="0">
                <a:ln>
                  <a:noFill/>
                </a:ln>
                <a:solidFill>
                  <a:schemeClr val="dk1"/>
                </a:solidFill>
                <a:effectLst/>
                <a:uLnTx/>
                <a:uFillTx/>
                <a:latin typeface="Work Sans"/>
                <a:ea typeface="Work Sans"/>
                <a:cs typeface="Work Sans"/>
                <a:sym typeface="Work Sans"/>
              </a:rPr>
              <a:t> (obstructive)</a:t>
            </a:r>
            <a:br>
              <a:rPr kumimoji="0" lang="en-US" sz="2000" b="0" i="0" u="none" strike="noStrike" kern="0" cap="none" spc="0" normalizeH="0" baseline="0" noProof="0" dirty="0" smtClean="0">
                <a:ln>
                  <a:noFill/>
                </a:ln>
                <a:solidFill>
                  <a:schemeClr val="dk1"/>
                </a:solidFill>
                <a:effectLst/>
                <a:uLnTx/>
                <a:uFillTx/>
                <a:latin typeface="Work Sans"/>
                <a:ea typeface="Work Sans"/>
                <a:cs typeface="Work Sans"/>
                <a:sym typeface="Work Sans"/>
              </a:rPr>
            </a:br>
            <a:r>
              <a:rPr kumimoji="0" lang="en-US" sz="2000" b="0" i="0" u="none" strike="noStrike" kern="0" cap="none" spc="0" normalizeH="0" baseline="0" noProof="0" dirty="0" smtClean="0">
                <a:ln>
                  <a:noFill/>
                </a:ln>
                <a:solidFill>
                  <a:schemeClr val="dk1"/>
                </a:solidFill>
                <a:effectLst/>
                <a:uLnTx/>
                <a:uFillTx/>
                <a:latin typeface="Work Sans"/>
                <a:ea typeface="Work Sans"/>
                <a:cs typeface="Work Sans"/>
                <a:sym typeface="Work Sans"/>
              </a:rPr>
              <a:t> • Blockage to flow </a:t>
            </a:r>
            <a:br>
              <a:rPr kumimoji="0" lang="en-US" sz="2000" b="0" i="0" u="none" strike="noStrike" kern="0" cap="none" spc="0" normalizeH="0" baseline="0" noProof="0" dirty="0" smtClean="0">
                <a:ln>
                  <a:noFill/>
                </a:ln>
                <a:solidFill>
                  <a:schemeClr val="dk1"/>
                </a:solidFill>
                <a:effectLst/>
                <a:uLnTx/>
                <a:uFillTx/>
                <a:latin typeface="Work Sans"/>
                <a:ea typeface="Work Sans"/>
                <a:cs typeface="Work Sans"/>
                <a:sym typeface="Work Sans"/>
              </a:rPr>
            </a:br>
            <a:r>
              <a:rPr kumimoji="0" lang="en-US" sz="2000" b="0" i="0" u="none" strike="noStrike" kern="0" cap="none" spc="0" normalizeH="0" baseline="0" noProof="0" dirty="0" smtClean="0">
                <a:ln>
                  <a:noFill/>
                </a:ln>
                <a:solidFill>
                  <a:schemeClr val="dk1"/>
                </a:solidFill>
                <a:effectLst/>
                <a:uLnTx/>
                <a:uFillTx/>
                <a:latin typeface="Work Sans"/>
                <a:ea typeface="Work Sans"/>
                <a:cs typeface="Work Sans"/>
                <a:sym typeface="Work Sans"/>
              </a:rPr>
              <a:t> • Ventricles CAN'T communicate</a:t>
            </a:r>
            <a:endParaRPr kumimoji="0" lang="en-US" sz="2000" b="0" i="0" u="none" strike="noStrike" kern="0" cap="none" spc="0" normalizeH="0" baseline="0" noProof="0" dirty="0">
              <a:ln>
                <a:noFill/>
              </a:ln>
              <a:solidFill>
                <a:schemeClr val="dk1"/>
              </a:solidFill>
              <a:effectLst/>
              <a:uLnTx/>
              <a:uFillTx/>
              <a:latin typeface="Work Sans"/>
              <a:ea typeface="Work Sans"/>
              <a:cs typeface="Work Sans"/>
              <a:sym typeface="Work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40" name="Google Shape;640;p57"/>
          <p:cNvSpPr txBox="1">
            <a:spLocks noGrp="1"/>
          </p:cNvSpPr>
          <p:nvPr>
            <p:ph type="subTitle" idx="1"/>
          </p:nvPr>
        </p:nvSpPr>
        <p:spPr>
          <a:xfrm>
            <a:off x="1043922" y="2969558"/>
            <a:ext cx="7099978" cy="745200"/>
          </a:xfrm>
          <a:prstGeom prst="rect">
            <a:avLst/>
          </a:prstGeom>
        </p:spPr>
        <p:txBody>
          <a:bodyPr spcFirstLastPara="1" wrap="square" lIns="91425" tIns="91425" rIns="91425" bIns="91425" anchor="ctr" anchorCtr="0">
            <a:noAutofit/>
          </a:bodyPr>
          <a:lstStyle/>
          <a:p>
            <a:pPr marL="0" lvl="0" indent="0" algn="l">
              <a:buFont typeface="Wingdings" pitchFamily="2" charset="2"/>
              <a:buChar char="q"/>
            </a:pPr>
            <a:r>
              <a:rPr lang="en-US" sz="2000" dirty="0" smtClean="0"/>
              <a:t> Decreased CSF absorption by </a:t>
            </a:r>
            <a:r>
              <a:rPr lang="en-US" sz="2000" dirty="0" err="1" smtClean="0"/>
              <a:t>arachnoid</a:t>
            </a:r>
            <a:r>
              <a:rPr lang="en-US" sz="2000" dirty="0" smtClean="0"/>
              <a:t>, ↑ ICP</a:t>
            </a:r>
            <a:br>
              <a:rPr lang="en-US" sz="2000" dirty="0" smtClean="0"/>
            </a:br>
            <a:r>
              <a:rPr lang="en-US" sz="2000" dirty="0" smtClean="0"/>
              <a:t>   or obstruction to flow through </a:t>
            </a:r>
            <a:r>
              <a:rPr lang="en-US" sz="2000" dirty="0" smtClean="0">
                <a:solidFill>
                  <a:schemeClr val="accent2">
                    <a:lumMod val="25000"/>
                  </a:schemeClr>
                </a:solidFill>
              </a:rPr>
              <a:t>the basal cisterns </a:t>
            </a:r>
          </a:p>
          <a:p>
            <a:pPr marL="0" lvl="0" indent="0" algn="l">
              <a:buFont typeface="Wingdings" pitchFamily="2" charset="2"/>
              <a:buChar char="q"/>
            </a:pPr>
            <a:r>
              <a:rPr lang="en-US" sz="2000" dirty="0" smtClean="0"/>
              <a:t> </a:t>
            </a:r>
            <a:r>
              <a:rPr lang="en-US" sz="2000" b="1" dirty="0" smtClean="0"/>
              <a:t>Headache </a:t>
            </a:r>
          </a:p>
          <a:p>
            <a:pPr marL="0" lvl="0" indent="0" algn="l">
              <a:buFont typeface="Wingdings" pitchFamily="2" charset="2"/>
              <a:buChar char="q"/>
            </a:pPr>
            <a:r>
              <a:rPr lang="en-US" sz="2000" dirty="0" smtClean="0"/>
              <a:t> Key sign: </a:t>
            </a:r>
            <a:r>
              <a:rPr lang="en-US" sz="2000" b="1" dirty="0" err="1" smtClean="0"/>
              <a:t>papilledema</a:t>
            </a:r>
            <a:r>
              <a:rPr lang="en-US" sz="2000" b="1" dirty="0" smtClean="0"/>
              <a:t> </a:t>
            </a:r>
          </a:p>
          <a:p>
            <a:pPr marL="0" lvl="0" indent="0" algn="l">
              <a:buFont typeface="Wingdings" pitchFamily="2" charset="2"/>
              <a:buChar char="q"/>
            </a:pPr>
            <a:r>
              <a:rPr lang="en-US" sz="2000" dirty="0" smtClean="0"/>
              <a:t> </a:t>
            </a:r>
            <a:r>
              <a:rPr lang="en-US" sz="2000" b="1" dirty="0" smtClean="0"/>
              <a:t>CT</a:t>
            </a:r>
            <a:r>
              <a:rPr lang="en-US" sz="2000" dirty="0" smtClean="0"/>
              <a:t>/</a:t>
            </a:r>
            <a:r>
              <a:rPr lang="en-US" sz="2000" b="1" dirty="0" smtClean="0"/>
              <a:t> MRI</a:t>
            </a:r>
            <a:r>
              <a:rPr lang="en-US" sz="2000" dirty="0" smtClean="0"/>
              <a:t> Hallmark: Dilation </a:t>
            </a:r>
            <a:r>
              <a:rPr lang="en-US" sz="2000" b="1" dirty="0" smtClean="0"/>
              <a:t>ALL</a:t>
            </a:r>
            <a:r>
              <a:rPr lang="en-US" sz="2000" dirty="0" smtClean="0"/>
              <a:t> ventricles </a:t>
            </a:r>
          </a:p>
          <a:p>
            <a:pPr marL="0" lvl="0" indent="0" algn="l">
              <a:buFont typeface="Wingdings" pitchFamily="2" charset="2"/>
              <a:buChar char="q"/>
            </a:pPr>
            <a:r>
              <a:rPr lang="en-US" sz="2000" dirty="0" smtClean="0"/>
              <a:t> Often occurs from scarring (</a:t>
            </a:r>
            <a:r>
              <a:rPr lang="en-US" sz="2000" b="1" dirty="0" smtClean="0">
                <a:solidFill>
                  <a:schemeClr val="accent2">
                    <a:lumMod val="25000"/>
                  </a:schemeClr>
                </a:solidFill>
              </a:rPr>
              <a:t>fibrosis</a:t>
            </a:r>
            <a:r>
              <a:rPr lang="en-US" sz="2000" dirty="0" smtClean="0"/>
              <a:t>) after </a:t>
            </a:r>
            <a:r>
              <a:rPr lang="en-US" sz="2000" dirty="0" smtClean="0"/>
              <a:t>meningitis,</a:t>
            </a:r>
            <a:r>
              <a:rPr lang="en-US" sz="2000" dirty="0">
                <a:solidFill>
                  <a:srgbClr val="FF0000"/>
                </a:solidFill>
              </a:rPr>
              <a:t> </a:t>
            </a:r>
            <a:r>
              <a:rPr lang="en-US" sz="2000" dirty="0" smtClean="0">
                <a:solidFill>
                  <a:srgbClr val="FF0000"/>
                </a:solidFill>
              </a:rPr>
              <a:t>TB </a:t>
            </a:r>
            <a:r>
              <a:rPr lang="en-US" sz="2000" dirty="0" smtClean="0"/>
              <a:t> </a:t>
            </a:r>
            <a:endParaRPr lang="en-US" sz="2000" dirty="0" smtClean="0"/>
          </a:p>
          <a:p>
            <a:pPr marL="0" lvl="0" indent="0" algn="l">
              <a:buFont typeface="Wingdings" pitchFamily="2" charset="2"/>
              <a:buChar char="q"/>
            </a:pPr>
            <a:r>
              <a:rPr lang="en-US" sz="2000" dirty="0" smtClean="0"/>
              <a:t> </a:t>
            </a:r>
            <a:r>
              <a:rPr lang="en-US" sz="2000" dirty="0" err="1" smtClean="0"/>
              <a:t>Intraventricular</a:t>
            </a:r>
            <a:r>
              <a:rPr lang="en-US" sz="2000" dirty="0" smtClean="0"/>
              <a:t> </a:t>
            </a:r>
            <a:r>
              <a:rPr lang="en-US" sz="2000" dirty="0" smtClean="0"/>
              <a:t>hemorrhage</a:t>
            </a:r>
          </a:p>
          <a:p>
            <a:pPr marL="0" lvl="0" indent="0" algn="l">
              <a:buFont typeface="Wingdings" pitchFamily="2" charset="2"/>
              <a:buChar char="q"/>
            </a:pPr>
            <a:r>
              <a:rPr lang="en-US" sz="2000" dirty="0" smtClean="0">
                <a:solidFill>
                  <a:srgbClr val="FF0000"/>
                </a:solidFill>
              </a:rPr>
              <a:t>Rarely can occur due to papilloma of choroid plexus </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 </a:t>
            </a:r>
            <a:r>
              <a:rPr lang="en-US" sz="2000" dirty="0" smtClean="0">
                <a:solidFill>
                  <a:srgbClr val="FF0000"/>
                </a:solidFill>
              </a:rPr>
              <a:t> </a:t>
            </a:r>
            <a:r>
              <a:rPr lang="en-US" sz="1800" dirty="0" smtClean="0">
                <a:solidFill>
                  <a:schemeClr val="tx1"/>
                </a:solidFill>
              </a:rPr>
              <a:t>Occurs in premature infants </a:t>
            </a:r>
            <a:endParaRPr lang="en-US" sz="2000" dirty="0" smtClean="0">
              <a:solidFill>
                <a:schemeClr val="tx1"/>
              </a:solidFill>
            </a:endParaRPr>
          </a:p>
          <a:p>
            <a:pPr marL="0" lvl="0" indent="0" algn="l">
              <a:buFont typeface="Wingdings" pitchFamily="2" charset="2"/>
              <a:buChar char="q"/>
            </a:pPr>
            <a:r>
              <a:rPr lang="en-US" sz="2000" dirty="0" smtClean="0"/>
              <a:t> Can cause </a:t>
            </a:r>
            <a:r>
              <a:rPr lang="en-US" sz="2000" dirty="0" err="1" smtClean="0"/>
              <a:t>herniation</a:t>
            </a:r>
            <a:r>
              <a:rPr lang="en-US" sz="2000" dirty="0" smtClean="0"/>
              <a:t> of the brain </a:t>
            </a:r>
          </a:p>
          <a:p>
            <a:pPr marL="0" lvl="0" indent="0" algn="l"/>
            <a:endParaRPr sz="2000" dirty="0"/>
          </a:p>
        </p:txBody>
      </p:sp>
      <p:sp>
        <p:nvSpPr>
          <p:cNvPr id="34" name="عنوان 33"/>
          <p:cNvSpPr>
            <a:spLocks noGrp="1"/>
          </p:cNvSpPr>
          <p:nvPr>
            <p:ph type="title" idx="6"/>
          </p:nvPr>
        </p:nvSpPr>
        <p:spPr>
          <a:xfrm>
            <a:off x="142844" y="857238"/>
            <a:ext cx="5214974" cy="390600"/>
          </a:xfrm>
        </p:spPr>
        <p:txBody>
          <a:bodyPr/>
          <a:lstStyle/>
          <a:p>
            <a:r>
              <a:rPr lang="en-US" dirty="0" smtClean="0"/>
              <a:t>Communicating Hydrocephalus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40" name="Google Shape;640;p57"/>
          <p:cNvSpPr txBox="1">
            <a:spLocks noGrp="1"/>
          </p:cNvSpPr>
          <p:nvPr>
            <p:ph type="subTitle" idx="1"/>
          </p:nvPr>
        </p:nvSpPr>
        <p:spPr>
          <a:xfrm>
            <a:off x="1142976" y="2683806"/>
            <a:ext cx="7099978" cy="745200"/>
          </a:xfrm>
          <a:prstGeom prst="rect">
            <a:avLst/>
          </a:prstGeom>
        </p:spPr>
        <p:txBody>
          <a:bodyPr spcFirstLastPara="1" wrap="square" lIns="91425" tIns="91425" rIns="91425" bIns="91425" anchor="ctr" anchorCtr="0">
            <a:noAutofit/>
          </a:bodyPr>
          <a:lstStyle/>
          <a:p>
            <a:pPr marL="0" lvl="0" indent="0" algn="l">
              <a:lnSpc>
                <a:spcPct val="150000"/>
              </a:lnSpc>
              <a:buFont typeface="Wingdings" pitchFamily="2" charset="2"/>
              <a:buChar char="q"/>
            </a:pPr>
            <a:r>
              <a:rPr lang="en-US" sz="2000" b="1" dirty="0" smtClean="0"/>
              <a:t> Key clinical scenario</a:t>
            </a:r>
            <a:r>
              <a:rPr lang="en-US" sz="2000" dirty="0" smtClean="0"/>
              <a:t>: </a:t>
            </a:r>
            <a:br>
              <a:rPr lang="en-US" sz="2000" dirty="0" smtClean="0"/>
            </a:br>
            <a:r>
              <a:rPr lang="en-US" sz="2000" dirty="0" smtClean="0"/>
              <a:t> • Prior meningitis </a:t>
            </a:r>
            <a:br>
              <a:rPr lang="en-US" sz="2000" dirty="0" smtClean="0"/>
            </a:br>
            <a:r>
              <a:rPr lang="en-US" sz="2000" dirty="0" smtClean="0"/>
              <a:t> • Headache </a:t>
            </a:r>
            <a:br>
              <a:rPr lang="en-US" sz="2000" dirty="0" smtClean="0"/>
            </a:br>
            <a:r>
              <a:rPr lang="en-US" sz="2000" dirty="0" smtClean="0"/>
              <a:t> • </a:t>
            </a:r>
            <a:r>
              <a:rPr lang="en-US" sz="2000" dirty="0" err="1" smtClean="0"/>
              <a:t>Papilledema</a:t>
            </a:r>
            <a:r>
              <a:rPr lang="en-US" sz="2000" dirty="0" smtClean="0"/>
              <a:t> on eye exam </a:t>
            </a:r>
            <a:br>
              <a:rPr lang="en-US" sz="2000" dirty="0" smtClean="0"/>
            </a:br>
            <a:r>
              <a:rPr lang="en-US" sz="2000" dirty="0" smtClean="0"/>
              <a:t> • Enlarged ventricles on CT scan/ MRI</a:t>
            </a:r>
            <a:endParaRPr sz="2000"/>
          </a:p>
        </p:txBody>
      </p:sp>
      <p:sp>
        <p:nvSpPr>
          <p:cNvPr id="34" name="عنوان 33"/>
          <p:cNvSpPr>
            <a:spLocks noGrp="1"/>
          </p:cNvSpPr>
          <p:nvPr>
            <p:ph type="title" idx="6"/>
          </p:nvPr>
        </p:nvSpPr>
        <p:spPr>
          <a:xfrm>
            <a:off x="142844" y="857238"/>
            <a:ext cx="5214974" cy="390600"/>
          </a:xfrm>
        </p:spPr>
        <p:txBody>
          <a:bodyPr/>
          <a:lstStyle/>
          <a:p>
            <a:r>
              <a:rPr lang="en-US" dirty="0" smtClean="0"/>
              <a:t>Communicating Hydrocephalus</a:t>
            </a:r>
            <a:endParaRPr lang="en-US" dirty="0"/>
          </a:p>
        </p:txBody>
      </p:sp>
      <p:pic>
        <p:nvPicPr>
          <p:cNvPr id="20482" name="Picture 2" descr="Disproportionately large communicating fourth ventricle: two case reports |  Journal of Medical Case Reports | Full Text"/>
          <p:cNvPicPr>
            <a:picLocks noChangeAspect="1" noChangeArrowheads="1"/>
          </p:cNvPicPr>
          <p:nvPr/>
        </p:nvPicPr>
        <p:blipFill>
          <a:blip r:embed="rId3"/>
          <a:srcRect r="50730"/>
          <a:stretch>
            <a:fillRect/>
          </a:stretch>
        </p:blipFill>
        <p:spPr bwMode="auto">
          <a:xfrm>
            <a:off x="6357950" y="-18"/>
            <a:ext cx="1500198" cy="510730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9" name="Google Shape;539;p51"/>
          <p:cNvSpPr/>
          <p:nvPr/>
        </p:nvSpPr>
        <p:spPr>
          <a:xfrm>
            <a:off x="1571604" y="3000378"/>
            <a:ext cx="1643074" cy="518458"/>
          </a:xfrm>
          <a:custGeom>
            <a:avLst/>
            <a:gdLst/>
            <a:ahLst/>
            <a:cxnLst/>
            <a:rect l="l" t="t" r="r" b="b"/>
            <a:pathLst>
              <a:path w="47071" h="21281" extrusionOk="0">
                <a:moveTo>
                  <a:pt x="11204" y="1"/>
                </a:moveTo>
                <a:cubicBezTo>
                  <a:pt x="10982" y="1"/>
                  <a:pt x="10760" y="23"/>
                  <a:pt x="10540" y="84"/>
                </a:cubicBezTo>
                <a:cubicBezTo>
                  <a:pt x="10095" y="221"/>
                  <a:pt x="9625" y="141"/>
                  <a:pt x="9166" y="221"/>
                </a:cubicBezTo>
                <a:cubicBezTo>
                  <a:pt x="8946" y="113"/>
                  <a:pt x="8720" y="75"/>
                  <a:pt x="8490" y="75"/>
                </a:cubicBezTo>
                <a:cubicBezTo>
                  <a:pt x="7990" y="75"/>
                  <a:pt x="7475" y="253"/>
                  <a:pt x="6980" y="268"/>
                </a:cubicBezTo>
                <a:cubicBezTo>
                  <a:pt x="6809" y="383"/>
                  <a:pt x="6603" y="452"/>
                  <a:pt x="6408" y="531"/>
                </a:cubicBezTo>
                <a:cubicBezTo>
                  <a:pt x="6363" y="537"/>
                  <a:pt x="6317" y="540"/>
                  <a:pt x="6272" y="540"/>
                </a:cubicBezTo>
                <a:cubicBezTo>
                  <a:pt x="6031" y="540"/>
                  <a:pt x="5791" y="471"/>
                  <a:pt x="5550" y="471"/>
                </a:cubicBezTo>
                <a:cubicBezTo>
                  <a:pt x="5493" y="471"/>
                  <a:pt x="5436" y="475"/>
                  <a:pt x="5378" y="485"/>
                </a:cubicBezTo>
                <a:cubicBezTo>
                  <a:pt x="4977" y="633"/>
                  <a:pt x="4623" y="839"/>
                  <a:pt x="4258" y="1045"/>
                </a:cubicBezTo>
                <a:cubicBezTo>
                  <a:pt x="3730" y="1171"/>
                  <a:pt x="3134" y="1160"/>
                  <a:pt x="2711" y="1561"/>
                </a:cubicBezTo>
                <a:cubicBezTo>
                  <a:pt x="2346" y="2031"/>
                  <a:pt x="2140" y="2591"/>
                  <a:pt x="1775" y="3061"/>
                </a:cubicBezTo>
                <a:cubicBezTo>
                  <a:pt x="1475" y="3459"/>
                  <a:pt x="1431" y="3954"/>
                  <a:pt x="1385" y="4421"/>
                </a:cubicBezTo>
                <a:cubicBezTo>
                  <a:pt x="1396" y="4937"/>
                  <a:pt x="1132" y="5382"/>
                  <a:pt x="973" y="5852"/>
                </a:cubicBezTo>
                <a:cubicBezTo>
                  <a:pt x="824" y="6082"/>
                  <a:pt x="629" y="6368"/>
                  <a:pt x="756" y="6643"/>
                </a:cubicBezTo>
                <a:cubicBezTo>
                  <a:pt x="789" y="6838"/>
                  <a:pt x="550" y="7167"/>
                  <a:pt x="835" y="7203"/>
                </a:cubicBezTo>
                <a:cubicBezTo>
                  <a:pt x="789" y="7717"/>
                  <a:pt x="915" y="8381"/>
                  <a:pt x="423" y="8725"/>
                </a:cubicBezTo>
                <a:cubicBezTo>
                  <a:pt x="344" y="9148"/>
                  <a:pt x="388" y="9606"/>
                  <a:pt x="138" y="9972"/>
                </a:cubicBezTo>
                <a:cubicBezTo>
                  <a:pt x="0" y="10120"/>
                  <a:pt x="228" y="10351"/>
                  <a:pt x="33" y="10477"/>
                </a:cubicBezTo>
                <a:cubicBezTo>
                  <a:pt x="80" y="11026"/>
                  <a:pt x="0" y="11609"/>
                  <a:pt x="228" y="12125"/>
                </a:cubicBezTo>
                <a:cubicBezTo>
                  <a:pt x="91" y="12455"/>
                  <a:pt x="275" y="12812"/>
                  <a:pt x="388" y="13119"/>
                </a:cubicBezTo>
                <a:cubicBezTo>
                  <a:pt x="525" y="13600"/>
                  <a:pt x="937" y="13943"/>
                  <a:pt x="1074" y="14424"/>
                </a:cubicBezTo>
                <a:cubicBezTo>
                  <a:pt x="1121" y="14699"/>
                  <a:pt x="1305" y="14951"/>
                  <a:pt x="1338" y="15237"/>
                </a:cubicBezTo>
                <a:cubicBezTo>
                  <a:pt x="1648" y="15569"/>
                  <a:pt x="1912" y="15935"/>
                  <a:pt x="2118" y="16347"/>
                </a:cubicBezTo>
                <a:cubicBezTo>
                  <a:pt x="3148" y="17640"/>
                  <a:pt x="4291" y="19060"/>
                  <a:pt x="5974" y="19505"/>
                </a:cubicBezTo>
                <a:cubicBezTo>
                  <a:pt x="6774" y="19700"/>
                  <a:pt x="7485" y="20145"/>
                  <a:pt x="8252" y="20420"/>
                </a:cubicBezTo>
                <a:cubicBezTo>
                  <a:pt x="9303" y="20673"/>
                  <a:pt x="10380" y="20821"/>
                  <a:pt x="11457" y="20969"/>
                </a:cubicBezTo>
                <a:cubicBezTo>
                  <a:pt x="11637" y="20995"/>
                  <a:pt x="11817" y="21005"/>
                  <a:pt x="11997" y="21005"/>
                </a:cubicBezTo>
                <a:cubicBezTo>
                  <a:pt x="12777" y="21005"/>
                  <a:pt x="13559" y="20810"/>
                  <a:pt x="14339" y="20810"/>
                </a:cubicBezTo>
                <a:cubicBezTo>
                  <a:pt x="14442" y="20810"/>
                  <a:pt x="14546" y="20813"/>
                  <a:pt x="14649" y="20821"/>
                </a:cubicBezTo>
                <a:cubicBezTo>
                  <a:pt x="15070" y="20883"/>
                  <a:pt x="15485" y="20905"/>
                  <a:pt x="15902" y="20905"/>
                </a:cubicBezTo>
                <a:cubicBezTo>
                  <a:pt x="16018" y="20905"/>
                  <a:pt x="16134" y="20904"/>
                  <a:pt x="16250" y="20901"/>
                </a:cubicBezTo>
                <a:lnTo>
                  <a:pt x="16250" y="20752"/>
                </a:lnTo>
                <a:cubicBezTo>
                  <a:pt x="16387" y="20741"/>
                  <a:pt x="16651" y="20741"/>
                  <a:pt x="16788" y="20741"/>
                </a:cubicBezTo>
                <a:lnTo>
                  <a:pt x="16788" y="20662"/>
                </a:lnTo>
                <a:cubicBezTo>
                  <a:pt x="17881" y="20755"/>
                  <a:pt x="18972" y="21042"/>
                  <a:pt x="20064" y="21042"/>
                </a:cubicBezTo>
                <a:cubicBezTo>
                  <a:pt x="20449" y="21042"/>
                  <a:pt x="20834" y="21007"/>
                  <a:pt x="21219" y="20914"/>
                </a:cubicBezTo>
                <a:cubicBezTo>
                  <a:pt x="21260" y="20915"/>
                  <a:pt x="21301" y="20916"/>
                  <a:pt x="21343" y="20916"/>
                </a:cubicBezTo>
                <a:cubicBezTo>
                  <a:pt x="21929" y="20916"/>
                  <a:pt x="22521" y="20819"/>
                  <a:pt x="23113" y="20819"/>
                </a:cubicBezTo>
                <a:cubicBezTo>
                  <a:pt x="23371" y="20819"/>
                  <a:pt x="23628" y="20837"/>
                  <a:pt x="23886" y="20890"/>
                </a:cubicBezTo>
                <a:cubicBezTo>
                  <a:pt x="24050" y="20934"/>
                  <a:pt x="24215" y="20949"/>
                  <a:pt x="24380" y="20949"/>
                </a:cubicBezTo>
                <a:cubicBezTo>
                  <a:pt x="24722" y="20949"/>
                  <a:pt x="25067" y="20885"/>
                  <a:pt x="25415" y="20885"/>
                </a:cubicBezTo>
                <a:cubicBezTo>
                  <a:pt x="25557" y="20885"/>
                  <a:pt x="25699" y="20896"/>
                  <a:pt x="25842" y="20925"/>
                </a:cubicBezTo>
                <a:cubicBezTo>
                  <a:pt x="26467" y="21060"/>
                  <a:pt x="27071" y="21280"/>
                  <a:pt x="27718" y="21280"/>
                </a:cubicBezTo>
                <a:cubicBezTo>
                  <a:pt x="27733" y="21280"/>
                  <a:pt x="27749" y="21280"/>
                  <a:pt x="27764" y="21280"/>
                </a:cubicBezTo>
                <a:cubicBezTo>
                  <a:pt x="27795" y="21280"/>
                  <a:pt x="27827" y="21281"/>
                  <a:pt x="27858" y="21281"/>
                </a:cubicBezTo>
                <a:cubicBezTo>
                  <a:pt x="28832" y="21281"/>
                  <a:pt x="29775" y="20957"/>
                  <a:pt x="30739" y="20901"/>
                </a:cubicBezTo>
                <a:cubicBezTo>
                  <a:pt x="30979" y="20930"/>
                  <a:pt x="31218" y="20941"/>
                  <a:pt x="31458" y="20941"/>
                </a:cubicBezTo>
                <a:cubicBezTo>
                  <a:pt x="31780" y="20941"/>
                  <a:pt x="32101" y="20921"/>
                  <a:pt x="32423" y="20901"/>
                </a:cubicBezTo>
                <a:cubicBezTo>
                  <a:pt x="32509" y="20896"/>
                  <a:pt x="32596" y="20893"/>
                  <a:pt x="32684" y="20893"/>
                </a:cubicBezTo>
                <a:cubicBezTo>
                  <a:pt x="33195" y="20893"/>
                  <a:pt x="33711" y="20968"/>
                  <a:pt x="34221" y="20968"/>
                </a:cubicBezTo>
                <a:cubicBezTo>
                  <a:pt x="34564" y="20968"/>
                  <a:pt x="34904" y="20934"/>
                  <a:pt x="35238" y="20821"/>
                </a:cubicBezTo>
                <a:cubicBezTo>
                  <a:pt x="35719" y="20708"/>
                  <a:pt x="36131" y="20420"/>
                  <a:pt x="36622" y="20365"/>
                </a:cubicBezTo>
                <a:cubicBezTo>
                  <a:pt x="37573" y="20101"/>
                  <a:pt x="38603" y="20134"/>
                  <a:pt x="39517" y="19758"/>
                </a:cubicBezTo>
                <a:lnTo>
                  <a:pt x="39517" y="19758"/>
                </a:lnTo>
                <a:lnTo>
                  <a:pt x="39506" y="19838"/>
                </a:lnTo>
                <a:cubicBezTo>
                  <a:pt x="39734" y="19827"/>
                  <a:pt x="39886" y="19610"/>
                  <a:pt x="40103" y="19574"/>
                </a:cubicBezTo>
                <a:cubicBezTo>
                  <a:pt x="40526" y="19209"/>
                  <a:pt x="40847" y="18692"/>
                  <a:pt x="41429" y="18544"/>
                </a:cubicBezTo>
                <a:cubicBezTo>
                  <a:pt x="41784" y="18360"/>
                  <a:pt x="42207" y="18407"/>
                  <a:pt x="42564" y="18223"/>
                </a:cubicBezTo>
                <a:cubicBezTo>
                  <a:pt x="43272" y="17756"/>
                  <a:pt x="44223" y="17651"/>
                  <a:pt x="44761" y="16918"/>
                </a:cubicBezTo>
                <a:cubicBezTo>
                  <a:pt x="45365" y="16025"/>
                  <a:pt x="45654" y="14940"/>
                  <a:pt x="45665" y="13864"/>
                </a:cubicBezTo>
                <a:cubicBezTo>
                  <a:pt x="45755" y="13636"/>
                  <a:pt x="45434" y="13463"/>
                  <a:pt x="45585" y="13246"/>
                </a:cubicBezTo>
                <a:cubicBezTo>
                  <a:pt x="45722" y="13040"/>
                  <a:pt x="45549" y="12787"/>
                  <a:pt x="45676" y="12581"/>
                </a:cubicBezTo>
                <a:cubicBezTo>
                  <a:pt x="45972" y="11941"/>
                  <a:pt x="45709" y="11254"/>
                  <a:pt x="45835" y="10601"/>
                </a:cubicBezTo>
                <a:cubicBezTo>
                  <a:pt x="46041" y="10235"/>
                  <a:pt x="45629" y="10167"/>
                  <a:pt x="45538" y="9914"/>
                </a:cubicBezTo>
                <a:cubicBezTo>
                  <a:pt x="45744" y="9560"/>
                  <a:pt x="46167" y="9365"/>
                  <a:pt x="46373" y="8999"/>
                </a:cubicBezTo>
                <a:cubicBezTo>
                  <a:pt x="46340" y="8461"/>
                  <a:pt x="46384" y="7763"/>
                  <a:pt x="46901" y="7467"/>
                </a:cubicBezTo>
                <a:cubicBezTo>
                  <a:pt x="46854" y="7066"/>
                  <a:pt x="47071" y="6654"/>
                  <a:pt x="46876" y="6288"/>
                </a:cubicBezTo>
                <a:cubicBezTo>
                  <a:pt x="46695" y="5978"/>
                  <a:pt x="46409" y="5692"/>
                  <a:pt x="46500" y="5291"/>
                </a:cubicBezTo>
                <a:cubicBezTo>
                  <a:pt x="46327" y="5028"/>
                  <a:pt x="46203" y="4673"/>
                  <a:pt x="45871" y="4627"/>
                </a:cubicBezTo>
                <a:cubicBezTo>
                  <a:pt x="45618" y="4366"/>
                  <a:pt x="45206" y="4352"/>
                  <a:pt x="44989" y="4066"/>
                </a:cubicBezTo>
                <a:cubicBezTo>
                  <a:pt x="44933" y="3996"/>
                  <a:pt x="44866" y="3971"/>
                  <a:pt x="44794" y="3971"/>
                </a:cubicBezTo>
                <a:cubicBezTo>
                  <a:pt x="44645" y="3971"/>
                  <a:pt x="44474" y="4078"/>
                  <a:pt x="44335" y="4102"/>
                </a:cubicBezTo>
                <a:cubicBezTo>
                  <a:pt x="43764" y="3701"/>
                  <a:pt x="43294" y="3163"/>
                  <a:pt x="42643" y="2899"/>
                </a:cubicBezTo>
                <a:cubicBezTo>
                  <a:pt x="42138" y="2693"/>
                  <a:pt x="41671" y="2429"/>
                  <a:pt x="41166" y="2248"/>
                </a:cubicBezTo>
                <a:cubicBezTo>
                  <a:pt x="40881" y="2216"/>
                  <a:pt x="40597" y="2108"/>
                  <a:pt x="40317" y="2108"/>
                </a:cubicBezTo>
                <a:cubicBezTo>
                  <a:pt x="40191" y="2108"/>
                  <a:pt x="40065" y="2130"/>
                  <a:pt x="39940" y="2190"/>
                </a:cubicBezTo>
                <a:cubicBezTo>
                  <a:pt x="39911" y="2208"/>
                  <a:pt x="39885" y="2216"/>
                  <a:pt x="39860" y="2216"/>
                </a:cubicBezTo>
                <a:cubicBezTo>
                  <a:pt x="39759" y="2216"/>
                  <a:pt x="39688" y="2095"/>
                  <a:pt x="39586" y="2075"/>
                </a:cubicBezTo>
                <a:cubicBezTo>
                  <a:pt x="39076" y="2055"/>
                  <a:pt x="38601" y="1825"/>
                  <a:pt x="38098" y="1825"/>
                </a:cubicBezTo>
                <a:cubicBezTo>
                  <a:pt x="38038" y="1825"/>
                  <a:pt x="37977" y="1829"/>
                  <a:pt x="37916" y="1836"/>
                </a:cubicBezTo>
                <a:cubicBezTo>
                  <a:pt x="37750" y="1861"/>
                  <a:pt x="37584" y="1872"/>
                  <a:pt x="37418" y="1872"/>
                </a:cubicBezTo>
                <a:cubicBezTo>
                  <a:pt x="36991" y="1872"/>
                  <a:pt x="36567" y="1798"/>
                  <a:pt x="36153" y="1699"/>
                </a:cubicBezTo>
                <a:cubicBezTo>
                  <a:pt x="36107" y="1689"/>
                  <a:pt x="36062" y="1685"/>
                  <a:pt x="36018" y="1685"/>
                </a:cubicBezTo>
                <a:cubicBezTo>
                  <a:pt x="35867" y="1685"/>
                  <a:pt x="35720" y="1729"/>
                  <a:pt x="35573" y="1729"/>
                </a:cubicBezTo>
                <a:cubicBezTo>
                  <a:pt x="35511" y="1729"/>
                  <a:pt x="35449" y="1721"/>
                  <a:pt x="35386" y="1699"/>
                </a:cubicBezTo>
                <a:cubicBezTo>
                  <a:pt x="35166" y="1632"/>
                  <a:pt x="34940" y="1609"/>
                  <a:pt x="34713" y="1609"/>
                </a:cubicBezTo>
                <a:cubicBezTo>
                  <a:pt x="34434" y="1609"/>
                  <a:pt x="34153" y="1644"/>
                  <a:pt x="33876" y="1674"/>
                </a:cubicBezTo>
                <a:cubicBezTo>
                  <a:pt x="33486" y="1594"/>
                  <a:pt x="33109" y="1468"/>
                  <a:pt x="32719" y="1388"/>
                </a:cubicBezTo>
                <a:cubicBezTo>
                  <a:pt x="32690" y="1385"/>
                  <a:pt x="32661" y="1383"/>
                  <a:pt x="32632" y="1383"/>
                </a:cubicBezTo>
                <a:cubicBezTo>
                  <a:pt x="32468" y="1383"/>
                  <a:pt x="32310" y="1432"/>
                  <a:pt x="32151" y="1432"/>
                </a:cubicBezTo>
                <a:cubicBezTo>
                  <a:pt x="32085" y="1432"/>
                  <a:pt x="32019" y="1424"/>
                  <a:pt x="31953" y="1399"/>
                </a:cubicBezTo>
                <a:cubicBezTo>
                  <a:pt x="31926" y="1404"/>
                  <a:pt x="31899" y="1406"/>
                  <a:pt x="31873" y="1406"/>
                </a:cubicBezTo>
                <a:cubicBezTo>
                  <a:pt x="31598" y="1406"/>
                  <a:pt x="31371" y="1166"/>
                  <a:pt x="31117" y="1166"/>
                </a:cubicBezTo>
                <a:cubicBezTo>
                  <a:pt x="31047" y="1166"/>
                  <a:pt x="30976" y="1184"/>
                  <a:pt x="30901" y="1229"/>
                </a:cubicBezTo>
                <a:cubicBezTo>
                  <a:pt x="30603" y="1137"/>
                  <a:pt x="30303" y="1115"/>
                  <a:pt x="30001" y="1115"/>
                </a:cubicBezTo>
                <a:cubicBezTo>
                  <a:pt x="29729" y="1115"/>
                  <a:pt x="29456" y="1133"/>
                  <a:pt x="29183" y="1133"/>
                </a:cubicBezTo>
                <a:cubicBezTo>
                  <a:pt x="28966" y="1133"/>
                  <a:pt x="28748" y="1121"/>
                  <a:pt x="28531" y="1081"/>
                </a:cubicBezTo>
                <a:cubicBezTo>
                  <a:pt x="28429" y="1114"/>
                  <a:pt x="28336" y="1182"/>
                  <a:pt x="28234" y="1207"/>
                </a:cubicBezTo>
                <a:cubicBezTo>
                  <a:pt x="28149" y="1176"/>
                  <a:pt x="28063" y="1165"/>
                  <a:pt x="27977" y="1165"/>
                </a:cubicBezTo>
                <a:cubicBezTo>
                  <a:pt x="27742" y="1165"/>
                  <a:pt x="27504" y="1249"/>
                  <a:pt x="27265" y="1249"/>
                </a:cubicBezTo>
                <a:cubicBezTo>
                  <a:pt x="27203" y="1249"/>
                  <a:pt x="27140" y="1244"/>
                  <a:pt x="27078" y="1229"/>
                </a:cubicBezTo>
                <a:cubicBezTo>
                  <a:pt x="26402" y="1193"/>
                  <a:pt x="25726" y="1149"/>
                  <a:pt x="25053" y="1034"/>
                </a:cubicBezTo>
                <a:cubicBezTo>
                  <a:pt x="24732" y="839"/>
                  <a:pt x="24331" y="943"/>
                  <a:pt x="23977" y="875"/>
                </a:cubicBezTo>
                <a:cubicBezTo>
                  <a:pt x="23955" y="871"/>
                  <a:pt x="23935" y="869"/>
                  <a:pt x="23914" y="869"/>
                </a:cubicBezTo>
                <a:cubicBezTo>
                  <a:pt x="23738" y="869"/>
                  <a:pt x="23573" y="994"/>
                  <a:pt x="23400" y="994"/>
                </a:cubicBezTo>
                <a:cubicBezTo>
                  <a:pt x="23348" y="994"/>
                  <a:pt x="23296" y="983"/>
                  <a:pt x="23243" y="954"/>
                </a:cubicBezTo>
                <a:cubicBezTo>
                  <a:pt x="23119" y="895"/>
                  <a:pt x="22994" y="880"/>
                  <a:pt x="22870" y="880"/>
                </a:cubicBezTo>
                <a:cubicBezTo>
                  <a:pt x="22753" y="880"/>
                  <a:pt x="22637" y="893"/>
                  <a:pt x="22520" y="893"/>
                </a:cubicBezTo>
                <a:cubicBezTo>
                  <a:pt x="22475" y="893"/>
                  <a:pt x="22431" y="891"/>
                  <a:pt x="22386" y="886"/>
                </a:cubicBezTo>
                <a:cubicBezTo>
                  <a:pt x="20680" y="507"/>
                  <a:pt x="18942" y="658"/>
                  <a:pt x="17225" y="496"/>
                </a:cubicBezTo>
                <a:cubicBezTo>
                  <a:pt x="17166" y="505"/>
                  <a:pt x="17107" y="509"/>
                  <a:pt x="17048" y="509"/>
                </a:cubicBezTo>
                <a:cubicBezTo>
                  <a:pt x="16645" y="509"/>
                  <a:pt x="16258" y="323"/>
                  <a:pt x="15848" y="323"/>
                </a:cubicBezTo>
                <a:cubicBezTo>
                  <a:pt x="15788" y="323"/>
                  <a:pt x="15728" y="327"/>
                  <a:pt x="15668" y="336"/>
                </a:cubicBezTo>
                <a:cubicBezTo>
                  <a:pt x="15508" y="376"/>
                  <a:pt x="15348" y="391"/>
                  <a:pt x="15189" y="391"/>
                </a:cubicBezTo>
                <a:cubicBezTo>
                  <a:pt x="14786" y="391"/>
                  <a:pt x="14385" y="298"/>
                  <a:pt x="13981" y="298"/>
                </a:cubicBezTo>
                <a:cubicBezTo>
                  <a:pt x="13815" y="298"/>
                  <a:pt x="13649" y="314"/>
                  <a:pt x="13481" y="358"/>
                </a:cubicBezTo>
                <a:cubicBezTo>
                  <a:pt x="13453" y="368"/>
                  <a:pt x="13425" y="372"/>
                  <a:pt x="13398" y="372"/>
                </a:cubicBezTo>
                <a:cubicBezTo>
                  <a:pt x="13220" y="372"/>
                  <a:pt x="13073" y="192"/>
                  <a:pt x="12893" y="192"/>
                </a:cubicBezTo>
                <a:cubicBezTo>
                  <a:pt x="12873" y="192"/>
                  <a:pt x="12852" y="194"/>
                  <a:pt x="12830" y="199"/>
                </a:cubicBezTo>
                <a:cubicBezTo>
                  <a:pt x="12286" y="135"/>
                  <a:pt x="11743" y="1"/>
                  <a:pt x="11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51"/>
          <p:cNvSpPr/>
          <p:nvPr/>
        </p:nvSpPr>
        <p:spPr>
          <a:xfrm>
            <a:off x="1643042" y="3286130"/>
            <a:ext cx="1487634" cy="541850"/>
          </a:xfrm>
          <a:custGeom>
            <a:avLst/>
            <a:gdLst/>
            <a:ahLst/>
            <a:cxnLst/>
            <a:rect l="l" t="t" r="r" b="b"/>
            <a:pathLst>
              <a:path w="53002" h="21674" extrusionOk="0">
                <a:moveTo>
                  <a:pt x="21549" y="1"/>
                </a:moveTo>
                <a:cubicBezTo>
                  <a:pt x="21373" y="1"/>
                  <a:pt x="21197" y="26"/>
                  <a:pt x="21024" y="102"/>
                </a:cubicBezTo>
                <a:cubicBezTo>
                  <a:pt x="20876" y="121"/>
                  <a:pt x="20726" y="127"/>
                  <a:pt x="20577" y="127"/>
                </a:cubicBezTo>
                <a:cubicBezTo>
                  <a:pt x="20302" y="127"/>
                  <a:pt x="20027" y="106"/>
                  <a:pt x="19753" y="106"/>
                </a:cubicBezTo>
                <a:cubicBezTo>
                  <a:pt x="19546" y="106"/>
                  <a:pt x="19341" y="118"/>
                  <a:pt x="19137" y="160"/>
                </a:cubicBezTo>
                <a:cubicBezTo>
                  <a:pt x="18562" y="234"/>
                  <a:pt x="17985" y="257"/>
                  <a:pt x="17407" y="257"/>
                </a:cubicBezTo>
                <a:cubicBezTo>
                  <a:pt x="16376" y="257"/>
                  <a:pt x="15341" y="182"/>
                  <a:pt x="14306" y="182"/>
                </a:cubicBezTo>
                <a:cubicBezTo>
                  <a:pt x="13836" y="366"/>
                  <a:pt x="13322" y="193"/>
                  <a:pt x="12853" y="377"/>
                </a:cubicBezTo>
                <a:cubicBezTo>
                  <a:pt x="12051" y="478"/>
                  <a:pt x="11205" y="410"/>
                  <a:pt x="10460" y="778"/>
                </a:cubicBezTo>
                <a:cubicBezTo>
                  <a:pt x="10284" y="729"/>
                  <a:pt x="10109" y="709"/>
                  <a:pt x="9935" y="709"/>
                </a:cubicBezTo>
                <a:cubicBezTo>
                  <a:pt x="9321" y="709"/>
                  <a:pt x="8717" y="947"/>
                  <a:pt x="8108" y="947"/>
                </a:cubicBezTo>
                <a:cubicBezTo>
                  <a:pt x="7924" y="947"/>
                  <a:pt x="7740" y="925"/>
                  <a:pt x="7554" y="868"/>
                </a:cubicBezTo>
                <a:cubicBezTo>
                  <a:pt x="7442" y="856"/>
                  <a:pt x="7304" y="838"/>
                  <a:pt x="7167" y="838"/>
                </a:cubicBezTo>
                <a:cubicBezTo>
                  <a:pt x="6909" y="838"/>
                  <a:pt x="6655" y="900"/>
                  <a:pt x="6582" y="1176"/>
                </a:cubicBezTo>
                <a:cubicBezTo>
                  <a:pt x="6528" y="1187"/>
                  <a:pt x="6476" y="1192"/>
                  <a:pt x="6424" y="1192"/>
                </a:cubicBezTo>
                <a:cubicBezTo>
                  <a:pt x="6032" y="1192"/>
                  <a:pt x="5674" y="918"/>
                  <a:pt x="5295" y="918"/>
                </a:cubicBezTo>
                <a:cubicBezTo>
                  <a:pt x="5195" y="918"/>
                  <a:pt x="5095" y="936"/>
                  <a:pt x="4992" y="984"/>
                </a:cubicBezTo>
                <a:cubicBezTo>
                  <a:pt x="4876" y="1039"/>
                  <a:pt x="4717" y="1063"/>
                  <a:pt x="4681" y="1201"/>
                </a:cubicBezTo>
                <a:cubicBezTo>
                  <a:pt x="4717" y="1212"/>
                  <a:pt x="4797" y="1258"/>
                  <a:pt x="4840" y="1280"/>
                </a:cubicBezTo>
                <a:cubicBezTo>
                  <a:pt x="4280" y="1338"/>
                  <a:pt x="3720" y="1407"/>
                  <a:pt x="3149" y="1407"/>
                </a:cubicBezTo>
                <a:cubicBezTo>
                  <a:pt x="2918" y="1429"/>
                  <a:pt x="2758" y="1613"/>
                  <a:pt x="2574" y="1714"/>
                </a:cubicBezTo>
                <a:cubicBezTo>
                  <a:pt x="2278" y="1819"/>
                  <a:pt x="2314" y="2195"/>
                  <a:pt x="2129" y="2401"/>
                </a:cubicBezTo>
                <a:cubicBezTo>
                  <a:pt x="1970" y="2700"/>
                  <a:pt x="1558" y="2824"/>
                  <a:pt x="1544" y="3192"/>
                </a:cubicBezTo>
                <a:cubicBezTo>
                  <a:pt x="1294" y="3456"/>
                  <a:pt x="1385" y="3843"/>
                  <a:pt x="1305" y="4164"/>
                </a:cubicBezTo>
                <a:cubicBezTo>
                  <a:pt x="1294" y="4747"/>
                  <a:pt x="1786" y="5411"/>
                  <a:pt x="1338" y="5939"/>
                </a:cubicBezTo>
                <a:cubicBezTo>
                  <a:pt x="1157" y="6087"/>
                  <a:pt x="1270" y="6257"/>
                  <a:pt x="1270" y="6441"/>
                </a:cubicBezTo>
                <a:cubicBezTo>
                  <a:pt x="734" y="7026"/>
                  <a:pt x="481" y="7861"/>
                  <a:pt x="641" y="8639"/>
                </a:cubicBezTo>
                <a:cubicBezTo>
                  <a:pt x="402" y="8924"/>
                  <a:pt x="652" y="9314"/>
                  <a:pt x="583" y="9647"/>
                </a:cubicBezTo>
                <a:cubicBezTo>
                  <a:pt x="503" y="9773"/>
                  <a:pt x="481" y="9921"/>
                  <a:pt x="424" y="10070"/>
                </a:cubicBezTo>
                <a:cubicBezTo>
                  <a:pt x="391" y="10333"/>
                  <a:pt x="80" y="10402"/>
                  <a:pt x="47" y="10666"/>
                </a:cubicBezTo>
                <a:cubicBezTo>
                  <a:pt x="1" y="11089"/>
                  <a:pt x="402" y="11396"/>
                  <a:pt x="333" y="11819"/>
                </a:cubicBezTo>
                <a:cubicBezTo>
                  <a:pt x="391" y="12690"/>
                  <a:pt x="789" y="13525"/>
                  <a:pt x="1465" y="14085"/>
                </a:cubicBezTo>
                <a:cubicBezTo>
                  <a:pt x="1764" y="14190"/>
                  <a:pt x="1511" y="14544"/>
                  <a:pt x="1613" y="14750"/>
                </a:cubicBezTo>
                <a:cubicBezTo>
                  <a:pt x="1833" y="14909"/>
                  <a:pt x="1706" y="15231"/>
                  <a:pt x="1808" y="15459"/>
                </a:cubicBezTo>
                <a:cubicBezTo>
                  <a:pt x="1717" y="15419"/>
                  <a:pt x="1644" y="15331"/>
                  <a:pt x="1546" y="15331"/>
                </a:cubicBezTo>
                <a:cubicBezTo>
                  <a:pt x="1535" y="15331"/>
                  <a:pt x="1523" y="15333"/>
                  <a:pt x="1511" y="15335"/>
                </a:cubicBezTo>
                <a:cubicBezTo>
                  <a:pt x="1454" y="15541"/>
                  <a:pt x="1454" y="15747"/>
                  <a:pt x="1544" y="15939"/>
                </a:cubicBezTo>
                <a:cubicBezTo>
                  <a:pt x="1374" y="16513"/>
                  <a:pt x="2129" y="16351"/>
                  <a:pt x="2209" y="16763"/>
                </a:cubicBezTo>
                <a:cubicBezTo>
                  <a:pt x="2473" y="17120"/>
                  <a:pt x="2335" y="17656"/>
                  <a:pt x="2679" y="17966"/>
                </a:cubicBezTo>
                <a:cubicBezTo>
                  <a:pt x="2643" y="18046"/>
                  <a:pt x="2588" y="18126"/>
                  <a:pt x="2552" y="18194"/>
                </a:cubicBezTo>
                <a:cubicBezTo>
                  <a:pt x="2679" y="18274"/>
                  <a:pt x="2874" y="18299"/>
                  <a:pt x="2885" y="18480"/>
                </a:cubicBezTo>
                <a:cubicBezTo>
                  <a:pt x="2975" y="18768"/>
                  <a:pt x="3330" y="18631"/>
                  <a:pt x="3525" y="18801"/>
                </a:cubicBezTo>
                <a:cubicBezTo>
                  <a:pt x="3602" y="18836"/>
                  <a:pt x="3678" y="18852"/>
                  <a:pt x="3750" y="18852"/>
                </a:cubicBezTo>
                <a:cubicBezTo>
                  <a:pt x="4108" y="18852"/>
                  <a:pt x="4400" y="18474"/>
                  <a:pt x="4533" y="18161"/>
                </a:cubicBezTo>
                <a:cubicBezTo>
                  <a:pt x="4522" y="17851"/>
                  <a:pt x="4385" y="17565"/>
                  <a:pt x="4291" y="17269"/>
                </a:cubicBezTo>
                <a:cubicBezTo>
                  <a:pt x="4312" y="17265"/>
                  <a:pt x="4332" y="17263"/>
                  <a:pt x="4352" y="17263"/>
                </a:cubicBezTo>
                <a:cubicBezTo>
                  <a:pt x="4607" y="17263"/>
                  <a:pt x="4781" y="17578"/>
                  <a:pt x="5054" y="17578"/>
                </a:cubicBezTo>
                <a:cubicBezTo>
                  <a:pt x="5063" y="17578"/>
                  <a:pt x="5073" y="17577"/>
                  <a:pt x="5082" y="17576"/>
                </a:cubicBezTo>
                <a:cubicBezTo>
                  <a:pt x="5563" y="17670"/>
                  <a:pt x="5953" y="17999"/>
                  <a:pt x="6398" y="18183"/>
                </a:cubicBezTo>
                <a:cubicBezTo>
                  <a:pt x="6684" y="18263"/>
                  <a:pt x="6994" y="18310"/>
                  <a:pt x="7291" y="18389"/>
                </a:cubicBezTo>
                <a:cubicBezTo>
                  <a:pt x="7360" y="18407"/>
                  <a:pt x="7430" y="18415"/>
                  <a:pt x="7499" y="18415"/>
                </a:cubicBezTo>
                <a:cubicBezTo>
                  <a:pt x="7818" y="18415"/>
                  <a:pt x="8133" y="18258"/>
                  <a:pt x="8458" y="18258"/>
                </a:cubicBezTo>
                <a:cubicBezTo>
                  <a:pt x="8515" y="18258"/>
                  <a:pt x="8573" y="18263"/>
                  <a:pt x="8631" y="18274"/>
                </a:cubicBezTo>
                <a:cubicBezTo>
                  <a:pt x="8917" y="18411"/>
                  <a:pt x="9249" y="18288"/>
                  <a:pt x="9535" y="18425"/>
                </a:cubicBezTo>
                <a:cubicBezTo>
                  <a:pt x="9670" y="18369"/>
                  <a:pt x="9810" y="18348"/>
                  <a:pt x="9952" y="18348"/>
                </a:cubicBezTo>
                <a:cubicBezTo>
                  <a:pt x="10276" y="18348"/>
                  <a:pt x="10611" y="18457"/>
                  <a:pt x="10930" y="18505"/>
                </a:cubicBezTo>
                <a:cubicBezTo>
                  <a:pt x="11240" y="18538"/>
                  <a:pt x="11457" y="18790"/>
                  <a:pt x="11732" y="18906"/>
                </a:cubicBezTo>
                <a:cubicBezTo>
                  <a:pt x="12029" y="19054"/>
                  <a:pt x="12383" y="19018"/>
                  <a:pt x="12636" y="19249"/>
                </a:cubicBezTo>
                <a:cubicBezTo>
                  <a:pt x="12943" y="19351"/>
                  <a:pt x="13276" y="19557"/>
                  <a:pt x="13369" y="19889"/>
                </a:cubicBezTo>
                <a:lnTo>
                  <a:pt x="12957" y="19889"/>
                </a:lnTo>
                <a:cubicBezTo>
                  <a:pt x="12905" y="19902"/>
                  <a:pt x="12854" y="19908"/>
                  <a:pt x="12804" y="19908"/>
                </a:cubicBezTo>
                <a:cubicBezTo>
                  <a:pt x="12476" y="19908"/>
                  <a:pt x="12189" y="19664"/>
                  <a:pt x="11864" y="19664"/>
                </a:cubicBezTo>
                <a:cubicBezTo>
                  <a:pt x="11802" y="19664"/>
                  <a:pt x="11739" y="19673"/>
                  <a:pt x="11674" y="19694"/>
                </a:cubicBezTo>
                <a:cubicBezTo>
                  <a:pt x="11400" y="20048"/>
                  <a:pt x="11089" y="20381"/>
                  <a:pt x="10839" y="20760"/>
                </a:cubicBezTo>
                <a:cubicBezTo>
                  <a:pt x="10854" y="20761"/>
                  <a:pt x="10869" y="20762"/>
                  <a:pt x="10884" y="20762"/>
                </a:cubicBezTo>
                <a:cubicBezTo>
                  <a:pt x="11059" y="20762"/>
                  <a:pt x="11207" y="20648"/>
                  <a:pt x="11364" y="20554"/>
                </a:cubicBezTo>
                <a:cubicBezTo>
                  <a:pt x="11442" y="20611"/>
                  <a:pt x="11568" y="20677"/>
                  <a:pt x="11675" y="20677"/>
                </a:cubicBezTo>
                <a:cubicBezTo>
                  <a:pt x="11758" y="20677"/>
                  <a:pt x="11829" y="20639"/>
                  <a:pt x="11858" y="20529"/>
                </a:cubicBezTo>
                <a:cubicBezTo>
                  <a:pt x="11966" y="20437"/>
                  <a:pt x="12147" y="20298"/>
                  <a:pt x="12302" y="20298"/>
                </a:cubicBezTo>
                <a:cubicBezTo>
                  <a:pt x="12377" y="20298"/>
                  <a:pt x="12446" y="20330"/>
                  <a:pt x="12498" y="20416"/>
                </a:cubicBezTo>
                <a:cubicBezTo>
                  <a:pt x="12372" y="20427"/>
                  <a:pt x="12339" y="20485"/>
                  <a:pt x="12361" y="20587"/>
                </a:cubicBezTo>
                <a:cubicBezTo>
                  <a:pt x="12368" y="20586"/>
                  <a:pt x="12375" y="20586"/>
                  <a:pt x="12381" y="20586"/>
                </a:cubicBezTo>
                <a:cubicBezTo>
                  <a:pt x="12560" y="20586"/>
                  <a:pt x="12716" y="20702"/>
                  <a:pt x="12883" y="20702"/>
                </a:cubicBezTo>
                <a:cubicBezTo>
                  <a:pt x="12911" y="20702"/>
                  <a:pt x="12939" y="20699"/>
                  <a:pt x="12968" y="20691"/>
                </a:cubicBezTo>
                <a:cubicBezTo>
                  <a:pt x="13026" y="20587"/>
                  <a:pt x="13059" y="20485"/>
                  <a:pt x="13116" y="20381"/>
                </a:cubicBezTo>
                <a:cubicBezTo>
                  <a:pt x="13438" y="20518"/>
                  <a:pt x="13781" y="20622"/>
                  <a:pt x="14124" y="20666"/>
                </a:cubicBezTo>
                <a:cubicBezTo>
                  <a:pt x="14359" y="20765"/>
                  <a:pt x="14617" y="20871"/>
                  <a:pt x="14881" y="20871"/>
                </a:cubicBezTo>
                <a:cubicBezTo>
                  <a:pt x="14926" y="20871"/>
                  <a:pt x="14972" y="20868"/>
                  <a:pt x="15017" y="20861"/>
                </a:cubicBezTo>
                <a:cubicBezTo>
                  <a:pt x="15171" y="20939"/>
                  <a:pt x="15311" y="21074"/>
                  <a:pt x="15487" y="21074"/>
                </a:cubicBezTo>
                <a:cubicBezTo>
                  <a:pt x="15546" y="21074"/>
                  <a:pt x="15610" y="21059"/>
                  <a:pt x="15679" y="21021"/>
                </a:cubicBezTo>
                <a:cubicBezTo>
                  <a:pt x="15748" y="20919"/>
                  <a:pt x="16011" y="20746"/>
                  <a:pt x="15794" y="20644"/>
                </a:cubicBezTo>
                <a:cubicBezTo>
                  <a:pt x="15829" y="20586"/>
                  <a:pt x="15804" y="20571"/>
                  <a:pt x="15760" y="20571"/>
                </a:cubicBezTo>
                <a:cubicBezTo>
                  <a:pt x="15715" y="20571"/>
                  <a:pt x="15649" y="20587"/>
                  <a:pt x="15608" y="20587"/>
                </a:cubicBezTo>
                <a:cubicBezTo>
                  <a:pt x="15573" y="20587"/>
                  <a:pt x="15556" y="20575"/>
                  <a:pt x="15588" y="20529"/>
                </a:cubicBezTo>
                <a:cubicBezTo>
                  <a:pt x="15740" y="20351"/>
                  <a:pt x="15962" y="20296"/>
                  <a:pt x="16186" y="20296"/>
                </a:cubicBezTo>
                <a:cubicBezTo>
                  <a:pt x="16335" y="20296"/>
                  <a:pt x="16486" y="20320"/>
                  <a:pt x="16618" y="20348"/>
                </a:cubicBezTo>
                <a:cubicBezTo>
                  <a:pt x="16694" y="20373"/>
                  <a:pt x="16773" y="20381"/>
                  <a:pt x="16852" y="20381"/>
                </a:cubicBezTo>
                <a:cubicBezTo>
                  <a:pt x="16983" y="20381"/>
                  <a:pt x="17115" y="20360"/>
                  <a:pt x="17241" y="20360"/>
                </a:cubicBezTo>
                <a:cubicBezTo>
                  <a:pt x="17376" y="20360"/>
                  <a:pt x="17503" y="20384"/>
                  <a:pt x="17613" y="20485"/>
                </a:cubicBezTo>
                <a:cubicBezTo>
                  <a:pt x="17751" y="20548"/>
                  <a:pt x="17781" y="20752"/>
                  <a:pt x="17933" y="20752"/>
                </a:cubicBezTo>
                <a:cubicBezTo>
                  <a:pt x="17948" y="20752"/>
                  <a:pt x="17964" y="20750"/>
                  <a:pt x="17981" y="20746"/>
                </a:cubicBezTo>
                <a:lnTo>
                  <a:pt x="17981" y="20746"/>
                </a:lnTo>
                <a:cubicBezTo>
                  <a:pt x="17901" y="20815"/>
                  <a:pt x="17887" y="20919"/>
                  <a:pt x="18003" y="20952"/>
                </a:cubicBezTo>
                <a:cubicBezTo>
                  <a:pt x="18038" y="20957"/>
                  <a:pt x="18073" y="20959"/>
                  <a:pt x="18107" y="20959"/>
                </a:cubicBezTo>
                <a:cubicBezTo>
                  <a:pt x="18385" y="20959"/>
                  <a:pt x="18630" y="20805"/>
                  <a:pt x="18884" y="20724"/>
                </a:cubicBezTo>
                <a:cubicBezTo>
                  <a:pt x="19307" y="20771"/>
                  <a:pt x="19730" y="20977"/>
                  <a:pt x="20005" y="21309"/>
                </a:cubicBezTo>
                <a:cubicBezTo>
                  <a:pt x="20223" y="21491"/>
                  <a:pt x="20479" y="21534"/>
                  <a:pt x="20744" y="21534"/>
                </a:cubicBezTo>
                <a:cubicBezTo>
                  <a:pt x="20981" y="21534"/>
                  <a:pt x="21225" y="21500"/>
                  <a:pt x="21454" y="21500"/>
                </a:cubicBezTo>
                <a:cubicBezTo>
                  <a:pt x="21483" y="21500"/>
                  <a:pt x="21512" y="21500"/>
                  <a:pt x="21541" y="21501"/>
                </a:cubicBezTo>
                <a:cubicBezTo>
                  <a:pt x="21554" y="21503"/>
                  <a:pt x="21568" y="21504"/>
                  <a:pt x="21581" y="21504"/>
                </a:cubicBezTo>
                <a:cubicBezTo>
                  <a:pt x="21813" y="21504"/>
                  <a:pt x="21957" y="21236"/>
                  <a:pt x="22178" y="21236"/>
                </a:cubicBezTo>
                <a:cubicBezTo>
                  <a:pt x="22194" y="21236"/>
                  <a:pt x="22210" y="21237"/>
                  <a:pt x="22227" y="21240"/>
                </a:cubicBezTo>
                <a:cubicBezTo>
                  <a:pt x="22535" y="21284"/>
                  <a:pt x="22810" y="21433"/>
                  <a:pt x="23106" y="21515"/>
                </a:cubicBezTo>
                <a:cubicBezTo>
                  <a:pt x="23404" y="21515"/>
                  <a:pt x="23701" y="21456"/>
                  <a:pt x="23997" y="21456"/>
                </a:cubicBezTo>
                <a:cubicBezTo>
                  <a:pt x="24020" y="21456"/>
                  <a:pt x="24044" y="21457"/>
                  <a:pt x="24068" y="21457"/>
                </a:cubicBezTo>
                <a:cubicBezTo>
                  <a:pt x="24301" y="21620"/>
                  <a:pt x="24553" y="21673"/>
                  <a:pt x="24814" y="21673"/>
                </a:cubicBezTo>
                <a:cubicBezTo>
                  <a:pt x="25328" y="21673"/>
                  <a:pt x="25879" y="21465"/>
                  <a:pt x="26393" y="21465"/>
                </a:cubicBezTo>
                <a:cubicBezTo>
                  <a:pt x="26427" y="21465"/>
                  <a:pt x="26462" y="21466"/>
                  <a:pt x="26496" y="21468"/>
                </a:cubicBezTo>
                <a:cubicBezTo>
                  <a:pt x="26822" y="21520"/>
                  <a:pt x="27176" y="21613"/>
                  <a:pt x="27514" y="21613"/>
                </a:cubicBezTo>
                <a:cubicBezTo>
                  <a:pt x="27768" y="21613"/>
                  <a:pt x="28014" y="21561"/>
                  <a:pt x="28234" y="21400"/>
                </a:cubicBezTo>
                <a:cubicBezTo>
                  <a:pt x="28307" y="21356"/>
                  <a:pt x="28374" y="21338"/>
                  <a:pt x="28438" y="21338"/>
                </a:cubicBezTo>
                <a:cubicBezTo>
                  <a:pt x="28660" y="21338"/>
                  <a:pt x="28845" y="21547"/>
                  <a:pt x="29077" y="21547"/>
                </a:cubicBezTo>
                <a:cubicBezTo>
                  <a:pt x="29105" y="21547"/>
                  <a:pt x="29133" y="21544"/>
                  <a:pt x="29163" y="21537"/>
                </a:cubicBezTo>
                <a:cubicBezTo>
                  <a:pt x="29362" y="21506"/>
                  <a:pt x="29567" y="21495"/>
                  <a:pt x="29774" y="21495"/>
                </a:cubicBezTo>
                <a:cubicBezTo>
                  <a:pt x="29875" y="21495"/>
                  <a:pt x="29976" y="21498"/>
                  <a:pt x="30077" y="21501"/>
                </a:cubicBezTo>
                <a:cubicBezTo>
                  <a:pt x="30401" y="21463"/>
                  <a:pt x="30741" y="21349"/>
                  <a:pt x="31070" y="21349"/>
                </a:cubicBezTo>
                <a:cubicBezTo>
                  <a:pt x="31207" y="21349"/>
                  <a:pt x="31342" y="21368"/>
                  <a:pt x="31473" y="21422"/>
                </a:cubicBezTo>
                <a:cubicBezTo>
                  <a:pt x="31665" y="21468"/>
                  <a:pt x="31872" y="21529"/>
                  <a:pt x="32072" y="21529"/>
                </a:cubicBezTo>
                <a:cubicBezTo>
                  <a:pt x="32219" y="21529"/>
                  <a:pt x="32362" y="21496"/>
                  <a:pt x="32492" y="21400"/>
                </a:cubicBezTo>
                <a:cubicBezTo>
                  <a:pt x="32596" y="21342"/>
                  <a:pt x="32700" y="21320"/>
                  <a:pt x="32805" y="21320"/>
                </a:cubicBezTo>
                <a:cubicBezTo>
                  <a:pt x="33156" y="21320"/>
                  <a:pt x="33507" y="21573"/>
                  <a:pt x="33858" y="21573"/>
                </a:cubicBezTo>
                <a:cubicBezTo>
                  <a:pt x="33918" y="21573"/>
                  <a:pt x="33978" y="21565"/>
                  <a:pt x="34038" y="21548"/>
                </a:cubicBezTo>
                <a:cubicBezTo>
                  <a:pt x="34154" y="21554"/>
                  <a:pt x="34278" y="21561"/>
                  <a:pt x="34402" y="21561"/>
                </a:cubicBezTo>
                <a:cubicBezTo>
                  <a:pt x="34732" y="21561"/>
                  <a:pt x="35068" y="21512"/>
                  <a:pt x="35285" y="21262"/>
                </a:cubicBezTo>
                <a:cubicBezTo>
                  <a:pt x="35685" y="21330"/>
                  <a:pt x="36042" y="21573"/>
                  <a:pt x="36450" y="21573"/>
                </a:cubicBezTo>
                <a:cubicBezTo>
                  <a:pt x="36521" y="21573"/>
                  <a:pt x="36594" y="21565"/>
                  <a:pt x="36670" y="21548"/>
                </a:cubicBezTo>
                <a:cubicBezTo>
                  <a:pt x="36714" y="21563"/>
                  <a:pt x="36755" y="21570"/>
                  <a:pt x="36793" y="21570"/>
                </a:cubicBezTo>
                <a:cubicBezTo>
                  <a:pt x="37062" y="21570"/>
                  <a:pt x="37180" y="21238"/>
                  <a:pt x="37447" y="21238"/>
                </a:cubicBezTo>
                <a:cubicBezTo>
                  <a:pt x="37458" y="21238"/>
                  <a:pt x="37470" y="21239"/>
                  <a:pt x="37483" y="21240"/>
                </a:cubicBezTo>
                <a:cubicBezTo>
                  <a:pt x="37590" y="21252"/>
                  <a:pt x="37697" y="21256"/>
                  <a:pt x="37804" y="21256"/>
                </a:cubicBezTo>
                <a:cubicBezTo>
                  <a:pt x="38272" y="21256"/>
                  <a:pt x="38736" y="21168"/>
                  <a:pt x="39199" y="21168"/>
                </a:cubicBezTo>
                <a:cubicBezTo>
                  <a:pt x="39374" y="21168"/>
                  <a:pt x="39549" y="21181"/>
                  <a:pt x="39724" y="21216"/>
                </a:cubicBezTo>
                <a:cubicBezTo>
                  <a:pt x="39828" y="21253"/>
                  <a:pt x="39933" y="21266"/>
                  <a:pt x="40038" y="21266"/>
                </a:cubicBezTo>
                <a:cubicBezTo>
                  <a:pt x="40290" y="21266"/>
                  <a:pt x="40545" y="21191"/>
                  <a:pt x="40797" y="21191"/>
                </a:cubicBezTo>
                <a:cubicBezTo>
                  <a:pt x="40902" y="21191"/>
                  <a:pt x="41007" y="21204"/>
                  <a:pt x="41111" y="21240"/>
                </a:cubicBezTo>
                <a:cubicBezTo>
                  <a:pt x="41158" y="21255"/>
                  <a:pt x="41202" y="21261"/>
                  <a:pt x="41245" y="21261"/>
                </a:cubicBezTo>
                <a:cubicBezTo>
                  <a:pt x="41519" y="21261"/>
                  <a:pt x="41723" y="21006"/>
                  <a:pt x="42002" y="21006"/>
                </a:cubicBezTo>
                <a:cubicBezTo>
                  <a:pt x="42021" y="21006"/>
                  <a:pt x="42039" y="21007"/>
                  <a:pt x="42059" y="21010"/>
                </a:cubicBezTo>
                <a:cubicBezTo>
                  <a:pt x="42076" y="21011"/>
                  <a:pt x="42093" y="21012"/>
                  <a:pt x="42109" y="21012"/>
                </a:cubicBezTo>
                <a:cubicBezTo>
                  <a:pt x="42361" y="21012"/>
                  <a:pt x="42568" y="20847"/>
                  <a:pt x="42792" y="20793"/>
                </a:cubicBezTo>
                <a:cubicBezTo>
                  <a:pt x="43182" y="20952"/>
                  <a:pt x="43569" y="21147"/>
                  <a:pt x="43995" y="21194"/>
                </a:cubicBezTo>
                <a:cubicBezTo>
                  <a:pt x="44058" y="21223"/>
                  <a:pt x="44112" y="21236"/>
                  <a:pt x="44158" y="21236"/>
                </a:cubicBezTo>
                <a:cubicBezTo>
                  <a:pt x="44378" y="21236"/>
                  <a:pt x="44437" y="20954"/>
                  <a:pt x="44646" y="20897"/>
                </a:cubicBezTo>
                <a:cubicBezTo>
                  <a:pt x="44841" y="20828"/>
                  <a:pt x="44956" y="20633"/>
                  <a:pt x="45149" y="20565"/>
                </a:cubicBezTo>
                <a:cubicBezTo>
                  <a:pt x="45238" y="20589"/>
                  <a:pt x="45328" y="20599"/>
                  <a:pt x="45417" y="20599"/>
                </a:cubicBezTo>
                <a:cubicBezTo>
                  <a:pt x="45579" y="20599"/>
                  <a:pt x="45739" y="20566"/>
                  <a:pt x="45893" y="20529"/>
                </a:cubicBezTo>
                <a:cubicBezTo>
                  <a:pt x="46247" y="20175"/>
                  <a:pt x="46659" y="19842"/>
                  <a:pt x="46890" y="19397"/>
                </a:cubicBezTo>
                <a:cubicBezTo>
                  <a:pt x="46938" y="19393"/>
                  <a:pt x="46986" y="19391"/>
                  <a:pt x="47034" y="19391"/>
                </a:cubicBezTo>
                <a:cubicBezTo>
                  <a:pt x="47354" y="19391"/>
                  <a:pt x="47670" y="19481"/>
                  <a:pt x="47983" y="19481"/>
                </a:cubicBezTo>
                <a:cubicBezTo>
                  <a:pt x="48091" y="19481"/>
                  <a:pt x="48199" y="19471"/>
                  <a:pt x="48307" y="19441"/>
                </a:cubicBezTo>
                <a:cubicBezTo>
                  <a:pt x="48359" y="19339"/>
                  <a:pt x="48434" y="19315"/>
                  <a:pt x="48518" y="19315"/>
                </a:cubicBezTo>
                <a:cubicBezTo>
                  <a:pt x="48592" y="19315"/>
                  <a:pt x="48673" y="19333"/>
                  <a:pt x="48749" y="19333"/>
                </a:cubicBezTo>
                <a:cubicBezTo>
                  <a:pt x="48818" y="19333"/>
                  <a:pt x="48884" y="19318"/>
                  <a:pt x="48939" y="19260"/>
                </a:cubicBezTo>
                <a:cubicBezTo>
                  <a:pt x="49178" y="19145"/>
                  <a:pt x="49008" y="18848"/>
                  <a:pt x="49120" y="18642"/>
                </a:cubicBezTo>
                <a:cubicBezTo>
                  <a:pt x="49214" y="18527"/>
                  <a:pt x="49384" y="18505"/>
                  <a:pt x="49488" y="18389"/>
                </a:cubicBezTo>
                <a:cubicBezTo>
                  <a:pt x="49980" y="18263"/>
                  <a:pt x="50425" y="17988"/>
                  <a:pt x="50917" y="17807"/>
                </a:cubicBezTo>
                <a:cubicBezTo>
                  <a:pt x="51021" y="17612"/>
                  <a:pt x="51123" y="17428"/>
                  <a:pt x="51227" y="17233"/>
                </a:cubicBezTo>
                <a:cubicBezTo>
                  <a:pt x="51397" y="16684"/>
                  <a:pt x="51068" y="16170"/>
                  <a:pt x="51043" y="15621"/>
                </a:cubicBezTo>
                <a:cubicBezTo>
                  <a:pt x="51205" y="15253"/>
                  <a:pt x="51513" y="14945"/>
                  <a:pt x="51592" y="14533"/>
                </a:cubicBezTo>
                <a:cubicBezTo>
                  <a:pt x="51672" y="14110"/>
                  <a:pt x="52051" y="13835"/>
                  <a:pt x="52211" y="13434"/>
                </a:cubicBezTo>
                <a:cubicBezTo>
                  <a:pt x="52427" y="13022"/>
                  <a:pt x="52384" y="12506"/>
                  <a:pt x="52590" y="12072"/>
                </a:cubicBezTo>
                <a:cubicBezTo>
                  <a:pt x="52680" y="11819"/>
                  <a:pt x="52933" y="11558"/>
                  <a:pt x="52749" y="11284"/>
                </a:cubicBezTo>
                <a:cubicBezTo>
                  <a:pt x="53002" y="10699"/>
                  <a:pt x="52554" y="10149"/>
                  <a:pt x="52384" y="9611"/>
                </a:cubicBezTo>
                <a:cubicBezTo>
                  <a:pt x="52268" y="9086"/>
                  <a:pt x="51845" y="8718"/>
                  <a:pt x="51592" y="8262"/>
                </a:cubicBezTo>
                <a:cubicBezTo>
                  <a:pt x="51708" y="7826"/>
                  <a:pt x="51502" y="7370"/>
                  <a:pt x="51639" y="6933"/>
                </a:cubicBezTo>
                <a:cubicBezTo>
                  <a:pt x="51661" y="6532"/>
                  <a:pt x="51719" y="6120"/>
                  <a:pt x="51571" y="5744"/>
                </a:cubicBezTo>
                <a:cubicBezTo>
                  <a:pt x="51697" y="5354"/>
                  <a:pt x="51260" y="5296"/>
                  <a:pt x="51205" y="4999"/>
                </a:cubicBezTo>
                <a:cubicBezTo>
                  <a:pt x="51169" y="4736"/>
                  <a:pt x="50848" y="4609"/>
                  <a:pt x="50931" y="4291"/>
                </a:cubicBezTo>
                <a:cubicBezTo>
                  <a:pt x="50837" y="3923"/>
                  <a:pt x="50472" y="3717"/>
                  <a:pt x="50219" y="3478"/>
                </a:cubicBezTo>
                <a:cubicBezTo>
                  <a:pt x="50107" y="3318"/>
                  <a:pt x="49911" y="3305"/>
                  <a:pt x="49738" y="3294"/>
                </a:cubicBezTo>
                <a:cubicBezTo>
                  <a:pt x="49601" y="3112"/>
                  <a:pt x="49442" y="2950"/>
                  <a:pt x="49214" y="2906"/>
                </a:cubicBezTo>
                <a:cubicBezTo>
                  <a:pt x="48813" y="2665"/>
                  <a:pt x="48491" y="2321"/>
                  <a:pt x="48126" y="2036"/>
                </a:cubicBezTo>
                <a:cubicBezTo>
                  <a:pt x="47840" y="1920"/>
                  <a:pt x="47530" y="1920"/>
                  <a:pt x="47233" y="1920"/>
                </a:cubicBezTo>
                <a:cubicBezTo>
                  <a:pt x="47126" y="1888"/>
                  <a:pt x="47024" y="1836"/>
                  <a:pt x="46919" y="1836"/>
                </a:cubicBezTo>
                <a:cubicBezTo>
                  <a:pt x="46879" y="1836"/>
                  <a:pt x="46838" y="1844"/>
                  <a:pt x="46797" y="1863"/>
                </a:cubicBezTo>
                <a:cubicBezTo>
                  <a:pt x="46653" y="1649"/>
                  <a:pt x="46413" y="1590"/>
                  <a:pt x="46154" y="1590"/>
                </a:cubicBezTo>
                <a:cubicBezTo>
                  <a:pt x="45901" y="1590"/>
                  <a:pt x="45629" y="1647"/>
                  <a:pt x="45412" y="1670"/>
                </a:cubicBezTo>
                <a:cubicBezTo>
                  <a:pt x="45344" y="1700"/>
                  <a:pt x="45282" y="1712"/>
                  <a:pt x="45223" y="1712"/>
                </a:cubicBezTo>
                <a:cubicBezTo>
                  <a:pt x="44897" y="1712"/>
                  <a:pt x="44692" y="1324"/>
                  <a:pt x="44371" y="1245"/>
                </a:cubicBezTo>
                <a:cubicBezTo>
                  <a:pt x="44202" y="1255"/>
                  <a:pt x="44025" y="1383"/>
                  <a:pt x="43856" y="1383"/>
                </a:cubicBezTo>
                <a:cubicBezTo>
                  <a:pt x="43798" y="1383"/>
                  <a:pt x="43740" y="1368"/>
                  <a:pt x="43685" y="1327"/>
                </a:cubicBezTo>
                <a:cubicBezTo>
                  <a:pt x="43573" y="1237"/>
                  <a:pt x="43451" y="1209"/>
                  <a:pt x="43324" y="1209"/>
                </a:cubicBezTo>
                <a:cubicBezTo>
                  <a:pt x="43119" y="1209"/>
                  <a:pt x="42902" y="1281"/>
                  <a:pt x="42695" y="1281"/>
                </a:cubicBezTo>
                <a:cubicBezTo>
                  <a:pt x="42557" y="1281"/>
                  <a:pt x="42423" y="1249"/>
                  <a:pt x="42300" y="1143"/>
                </a:cubicBezTo>
                <a:cubicBezTo>
                  <a:pt x="42139" y="1095"/>
                  <a:pt x="42010" y="829"/>
                  <a:pt x="41826" y="829"/>
                </a:cubicBezTo>
                <a:cubicBezTo>
                  <a:pt x="41788" y="829"/>
                  <a:pt x="41748" y="841"/>
                  <a:pt x="41704" y="868"/>
                </a:cubicBezTo>
                <a:cubicBezTo>
                  <a:pt x="41668" y="893"/>
                  <a:pt x="41633" y="902"/>
                  <a:pt x="41597" y="902"/>
                </a:cubicBezTo>
                <a:cubicBezTo>
                  <a:pt x="41477" y="902"/>
                  <a:pt x="41359" y="796"/>
                  <a:pt x="41232" y="796"/>
                </a:cubicBezTo>
                <a:cubicBezTo>
                  <a:pt x="41218" y="796"/>
                  <a:pt x="41205" y="797"/>
                  <a:pt x="41191" y="800"/>
                </a:cubicBezTo>
                <a:cubicBezTo>
                  <a:pt x="41117" y="827"/>
                  <a:pt x="41046" y="839"/>
                  <a:pt x="40977" y="839"/>
                </a:cubicBezTo>
                <a:cubicBezTo>
                  <a:pt x="40624" y="839"/>
                  <a:pt x="40326" y="536"/>
                  <a:pt x="39960" y="536"/>
                </a:cubicBezTo>
                <a:cubicBezTo>
                  <a:pt x="39954" y="536"/>
                  <a:pt x="39949" y="536"/>
                  <a:pt x="39944" y="536"/>
                </a:cubicBezTo>
                <a:cubicBezTo>
                  <a:pt x="39470" y="623"/>
                  <a:pt x="38998" y="743"/>
                  <a:pt x="38517" y="743"/>
                </a:cubicBezTo>
                <a:cubicBezTo>
                  <a:pt x="38496" y="743"/>
                  <a:pt x="38476" y="742"/>
                  <a:pt x="38455" y="742"/>
                </a:cubicBezTo>
                <a:cubicBezTo>
                  <a:pt x="38403" y="670"/>
                  <a:pt x="38211" y="607"/>
                  <a:pt x="38082" y="607"/>
                </a:cubicBezTo>
                <a:cubicBezTo>
                  <a:pt x="37983" y="607"/>
                  <a:pt x="37921" y="643"/>
                  <a:pt x="37985" y="742"/>
                </a:cubicBezTo>
                <a:cubicBezTo>
                  <a:pt x="37955" y="747"/>
                  <a:pt x="37926" y="749"/>
                  <a:pt x="37897" y="749"/>
                </a:cubicBezTo>
                <a:cubicBezTo>
                  <a:pt x="37662" y="749"/>
                  <a:pt x="37466" y="596"/>
                  <a:pt x="37241" y="525"/>
                </a:cubicBezTo>
                <a:cubicBezTo>
                  <a:pt x="37206" y="531"/>
                  <a:pt x="37172" y="534"/>
                  <a:pt x="37138" y="534"/>
                </a:cubicBezTo>
                <a:cubicBezTo>
                  <a:pt x="36913" y="534"/>
                  <a:pt x="36706" y="413"/>
                  <a:pt x="36482" y="413"/>
                </a:cubicBezTo>
                <a:cubicBezTo>
                  <a:pt x="36431" y="413"/>
                  <a:pt x="36379" y="419"/>
                  <a:pt x="36326" y="434"/>
                </a:cubicBezTo>
                <a:cubicBezTo>
                  <a:pt x="36268" y="429"/>
                  <a:pt x="36210" y="427"/>
                  <a:pt x="36151" y="427"/>
                </a:cubicBezTo>
                <a:cubicBezTo>
                  <a:pt x="35940" y="427"/>
                  <a:pt x="35724" y="454"/>
                  <a:pt x="35514" y="454"/>
                </a:cubicBezTo>
                <a:cubicBezTo>
                  <a:pt x="35284" y="454"/>
                  <a:pt x="35062" y="421"/>
                  <a:pt x="34862" y="283"/>
                </a:cubicBezTo>
                <a:cubicBezTo>
                  <a:pt x="34592" y="453"/>
                  <a:pt x="34297" y="501"/>
                  <a:pt x="33993" y="501"/>
                </a:cubicBezTo>
                <a:cubicBezTo>
                  <a:pt x="33605" y="501"/>
                  <a:pt x="33202" y="424"/>
                  <a:pt x="32815" y="424"/>
                </a:cubicBezTo>
                <a:cubicBezTo>
                  <a:pt x="32706" y="424"/>
                  <a:pt x="32598" y="430"/>
                  <a:pt x="32492" y="445"/>
                </a:cubicBezTo>
                <a:cubicBezTo>
                  <a:pt x="32412" y="297"/>
                  <a:pt x="32115" y="352"/>
                  <a:pt x="31942" y="272"/>
                </a:cubicBezTo>
                <a:cubicBezTo>
                  <a:pt x="31611" y="311"/>
                  <a:pt x="31283" y="337"/>
                  <a:pt x="30956" y="337"/>
                </a:cubicBezTo>
                <a:cubicBezTo>
                  <a:pt x="30617" y="337"/>
                  <a:pt x="30279" y="309"/>
                  <a:pt x="29940" y="239"/>
                </a:cubicBezTo>
                <a:cubicBezTo>
                  <a:pt x="29729" y="269"/>
                  <a:pt x="29512" y="288"/>
                  <a:pt x="29296" y="288"/>
                </a:cubicBezTo>
                <a:cubicBezTo>
                  <a:pt x="28938" y="288"/>
                  <a:pt x="28581" y="237"/>
                  <a:pt x="28245" y="102"/>
                </a:cubicBezTo>
                <a:cubicBezTo>
                  <a:pt x="27468" y="193"/>
                  <a:pt x="26691" y="160"/>
                  <a:pt x="25911" y="215"/>
                </a:cubicBezTo>
                <a:cubicBezTo>
                  <a:pt x="25490" y="156"/>
                  <a:pt x="25069" y="79"/>
                  <a:pt x="24642" y="79"/>
                </a:cubicBezTo>
                <a:cubicBezTo>
                  <a:pt x="24490" y="79"/>
                  <a:pt x="24337" y="89"/>
                  <a:pt x="24183" y="113"/>
                </a:cubicBezTo>
                <a:cubicBezTo>
                  <a:pt x="24129" y="124"/>
                  <a:pt x="24075" y="128"/>
                  <a:pt x="24021" y="128"/>
                </a:cubicBezTo>
                <a:cubicBezTo>
                  <a:pt x="23762" y="128"/>
                  <a:pt x="23510" y="27"/>
                  <a:pt x="23249" y="27"/>
                </a:cubicBezTo>
                <a:cubicBezTo>
                  <a:pt x="23153" y="27"/>
                  <a:pt x="23056" y="40"/>
                  <a:pt x="22958" y="77"/>
                </a:cubicBezTo>
                <a:cubicBezTo>
                  <a:pt x="22854" y="99"/>
                  <a:pt x="22750" y="108"/>
                  <a:pt x="22646" y="108"/>
                </a:cubicBezTo>
                <a:cubicBezTo>
                  <a:pt x="22278" y="108"/>
                  <a:pt x="21911" y="1"/>
                  <a:pt x="21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40;p51"/>
          <p:cNvSpPr/>
          <p:nvPr/>
        </p:nvSpPr>
        <p:spPr>
          <a:xfrm>
            <a:off x="1571604" y="3643320"/>
            <a:ext cx="2000264" cy="357190"/>
          </a:xfrm>
          <a:custGeom>
            <a:avLst/>
            <a:gdLst/>
            <a:ahLst/>
            <a:cxnLst/>
            <a:rect l="l" t="t" r="r" b="b"/>
            <a:pathLst>
              <a:path w="44877" h="20738" extrusionOk="0">
                <a:moveTo>
                  <a:pt x="21108" y="0"/>
                </a:moveTo>
                <a:cubicBezTo>
                  <a:pt x="20639" y="0"/>
                  <a:pt x="20170" y="70"/>
                  <a:pt x="19705" y="70"/>
                </a:cubicBezTo>
                <a:cubicBezTo>
                  <a:pt x="19508" y="70"/>
                  <a:pt x="19311" y="57"/>
                  <a:pt x="19115" y="22"/>
                </a:cubicBezTo>
                <a:cubicBezTo>
                  <a:pt x="18247" y="81"/>
                  <a:pt x="17379" y="96"/>
                  <a:pt x="16511" y="96"/>
                </a:cubicBezTo>
                <a:cubicBezTo>
                  <a:pt x="15592" y="96"/>
                  <a:pt x="14674" y="79"/>
                  <a:pt x="13755" y="79"/>
                </a:cubicBezTo>
                <a:cubicBezTo>
                  <a:pt x="13378" y="79"/>
                  <a:pt x="13001" y="82"/>
                  <a:pt x="12624" y="90"/>
                </a:cubicBezTo>
                <a:lnTo>
                  <a:pt x="12635" y="159"/>
                </a:lnTo>
                <a:cubicBezTo>
                  <a:pt x="12491" y="155"/>
                  <a:pt x="12346" y="154"/>
                  <a:pt x="12201" y="154"/>
                </a:cubicBezTo>
                <a:cubicBezTo>
                  <a:pt x="11912" y="154"/>
                  <a:pt x="11622" y="159"/>
                  <a:pt x="11331" y="159"/>
                </a:cubicBezTo>
                <a:lnTo>
                  <a:pt x="11331" y="239"/>
                </a:lnTo>
                <a:cubicBezTo>
                  <a:pt x="11204" y="239"/>
                  <a:pt x="10930" y="250"/>
                  <a:pt x="10792" y="250"/>
                </a:cubicBezTo>
                <a:lnTo>
                  <a:pt x="10770" y="329"/>
                </a:lnTo>
                <a:cubicBezTo>
                  <a:pt x="10637" y="288"/>
                  <a:pt x="10501" y="274"/>
                  <a:pt x="10363" y="274"/>
                </a:cubicBezTo>
                <a:cubicBezTo>
                  <a:pt x="10080" y="274"/>
                  <a:pt x="9790" y="333"/>
                  <a:pt x="9500" y="333"/>
                </a:cubicBezTo>
                <a:cubicBezTo>
                  <a:pt x="9424" y="333"/>
                  <a:pt x="9347" y="329"/>
                  <a:pt x="9271" y="318"/>
                </a:cubicBezTo>
                <a:lnTo>
                  <a:pt x="9271" y="398"/>
                </a:lnTo>
                <a:cubicBezTo>
                  <a:pt x="9228" y="389"/>
                  <a:pt x="9186" y="385"/>
                  <a:pt x="9145" y="385"/>
                </a:cubicBezTo>
                <a:cubicBezTo>
                  <a:pt x="9089" y="385"/>
                  <a:pt x="9033" y="392"/>
                  <a:pt x="8974" y="398"/>
                </a:cubicBezTo>
                <a:cubicBezTo>
                  <a:pt x="8436" y="582"/>
                  <a:pt x="7875" y="697"/>
                  <a:pt x="7348" y="892"/>
                </a:cubicBezTo>
                <a:cubicBezTo>
                  <a:pt x="6444" y="1030"/>
                  <a:pt x="5494" y="1167"/>
                  <a:pt x="4728" y="1703"/>
                </a:cubicBezTo>
                <a:cubicBezTo>
                  <a:pt x="4648" y="1829"/>
                  <a:pt x="4579" y="1966"/>
                  <a:pt x="4489" y="2082"/>
                </a:cubicBezTo>
                <a:cubicBezTo>
                  <a:pt x="4214" y="2334"/>
                  <a:pt x="3733" y="2219"/>
                  <a:pt x="3502" y="2540"/>
                </a:cubicBezTo>
                <a:cubicBezTo>
                  <a:pt x="3126" y="2952"/>
                  <a:pt x="2508" y="2928"/>
                  <a:pt x="2085" y="3260"/>
                </a:cubicBezTo>
                <a:cubicBezTo>
                  <a:pt x="1659" y="3466"/>
                  <a:pt x="1214" y="3650"/>
                  <a:pt x="824" y="3914"/>
                </a:cubicBezTo>
                <a:cubicBezTo>
                  <a:pt x="368" y="4290"/>
                  <a:pt x="550" y="5081"/>
                  <a:pt x="1088" y="5298"/>
                </a:cubicBezTo>
                <a:cubicBezTo>
                  <a:pt x="1146" y="5526"/>
                  <a:pt x="1168" y="5779"/>
                  <a:pt x="1341" y="5960"/>
                </a:cubicBezTo>
                <a:cubicBezTo>
                  <a:pt x="1431" y="6339"/>
                  <a:pt x="1717" y="6647"/>
                  <a:pt x="1981" y="6935"/>
                </a:cubicBezTo>
                <a:cubicBezTo>
                  <a:pt x="1912" y="7278"/>
                  <a:pt x="1431" y="7278"/>
                  <a:pt x="1261" y="7553"/>
                </a:cubicBezTo>
                <a:cubicBezTo>
                  <a:pt x="1110" y="7792"/>
                  <a:pt x="1341" y="8089"/>
                  <a:pt x="1203" y="8330"/>
                </a:cubicBezTo>
                <a:cubicBezTo>
                  <a:pt x="802" y="8514"/>
                  <a:pt x="286" y="8663"/>
                  <a:pt x="184" y="9154"/>
                </a:cubicBezTo>
                <a:cubicBezTo>
                  <a:pt x="0" y="9509"/>
                  <a:pt x="300" y="9921"/>
                  <a:pt x="665" y="9989"/>
                </a:cubicBezTo>
                <a:cubicBezTo>
                  <a:pt x="585" y="10882"/>
                  <a:pt x="1500" y="11385"/>
                  <a:pt x="1810" y="12129"/>
                </a:cubicBezTo>
                <a:cubicBezTo>
                  <a:pt x="1981" y="12588"/>
                  <a:pt x="2429" y="12931"/>
                  <a:pt x="2382" y="13458"/>
                </a:cubicBezTo>
                <a:cubicBezTo>
                  <a:pt x="2805" y="14214"/>
                  <a:pt x="3376" y="14900"/>
                  <a:pt x="3697" y="15724"/>
                </a:cubicBezTo>
                <a:cubicBezTo>
                  <a:pt x="3744" y="16043"/>
                  <a:pt x="3733" y="16650"/>
                  <a:pt x="4156" y="16719"/>
                </a:cubicBezTo>
                <a:cubicBezTo>
                  <a:pt x="4294" y="16856"/>
                  <a:pt x="4511" y="16867"/>
                  <a:pt x="4681" y="16960"/>
                </a:cubicBezTo>
                <a:cubicBezTo>
                  <a:pt x="5286" y="17121"/>
                  <a:pt x="5859" y="17537"/>
                  <a:pt x="6498" y="17537"/>
                </a:cubicBezTo>
                <a:cubicBezTo>
                  <a:pt x="6537" y="17537"/>
                  <a:pt x="6577" y="17535"/>
                  <a:pt x="6617" y="17532"/>
                </a:cubicBezTo>
                <a:cubicBezTo>
                  <a:pt x="6903" y="17806"/>
                  <a:pt x="7384" y="17578"/>
                  <a:pt x="7658" y="17875"/>
                </a:cubicBezTo>
                <a:cubicBezTo>
                  <a:pt x="7897" y="18114"/>
                  <a:pt x="8161" y="18389"/>
                  <a:pt x="8515" y="18471"/>
                </a:cubicBezTo>
                <a:cubicBezTo>
                  <a:pt x="8646" y="18619"/>
                  <a:pt x="8836" y="18657"/>
                  <a:pt x="9036" y="18657"/>
                </a:cubicBezTo>
                <a:cubicBezTo>
                  <a:pt x="9222" y="18657"/>
                  <a:pt x="9416" y="18625"/>
                  <a:pt x="9581" y="18619"/>
                </a:cubicBezTo>
                <a:cubicBezTo>
                  <a:pt x="9592" y="18721"/>
                  <a:pt x="9729" y="18721"/>
                  <a:pt x="9809" y="18757"/>
                </a:cubicBezTo>
                <a:cubicBezTo>
                  <a:pt x="10713" y="18757"/>
                  <a:pt x="11594" y="18963"/>
                  <a:pt x="12487" y="18985"/>
                </a:cubicBezTo>
                <a:cubicBezTo>
                  <a:pt x="12553" y="19042"/>
                  <a:pt x="12628" y="19073"/>
                  <a:pt x="12703" y="19073"/>
                </a:cubicBezTo>
                <a:cubicBezTo>
                  <a:pt x="12745" y="19073"/>
                  <a:pt x="12788" y="19063"/>
                  <a:pt x="12830" y="19042"/>
                </a:cubicBezTo>
                <a:cubicBezTo>
                  <a:pt x="12908" y="19007"/>
                  <a:pt x="12987" y="18994"/>
                  <a:pt x="13067" y="18994"/>
                </a:cubicBezTo>
                <a:cubicBezTo>
                  <a:pt x="13250" y="18994"/>
                  <a:pt x="13438" y="19060"/>
                  <a:pt x="13621" y="19075"/>
                </a:cubicBezTo>
                <a:cubicBezTo>
                  <a:pt x="13680" y="19143"/>
                  <a:pt x="13757" y="19163"/>
                  <a:pt x="13843" y="19163"/>
                </a:cubicBezTo>
                <a:cubicBezTo>
                  <a:pt x="13966" y="19163"/>
                  <a:pt x="14106" y="19121"/>
                  <a:pt x="14226" y="19121"/>
                </a:cubicBezTo>
                <a:cubicBezTo>
                  <a:pt x="14234" y="19121"/>
                  <a:pt x="14242" y="19122"/>
                  <a:pt x="14250" y="19122"/>
                </a:cubicBezTo>
                <a:cubicBezTo>
                  <a:pt x="14336" y="19146"/>
                  <a:pt x="14422" y="19153"/>
                  <a:pt x="14509" y="19153"/>
                </a:cubicBezTo>
                <a:cubicBezTo>
                  <a:pt x="14655" y="19153"/>
                  <a:pt x="14804" y="19132"/>
                  <a:pt x="14956" y="19132"/>
                </a:cubicBezTo>
                <a:cubicBezTo>
                  <a:pt x="14976" y="19132"/>
                  <a:pt x="14996" y="19132"/>
                  <a:pt x="15017" y="19133"/>
                </a:cubicBezTo>
                <a:cubicBezTo>
                  <a:pt x="15635" y="19454"/>
                  <a:pt x="16354" y="19191"/>
                  <a:pt x="16997" y="19432"/>
                </a:cubicBezTo>
                <a:cubicBezTo>
                  <a:pt x="18414" y="19625"/>
                  <a:pt x="19845" y="19570"/>
                  <a:pt x="21255" y="19820"/>
                </a:cubicBezTo>
                <a:cubicBezTo>
                  <a:pt x="22296" y="19968"/>
                  <a:pt x="23359" y="19913"/>
                  <a:pt x="24378" y="20199"/>
                </a:cubicBezTo>
                <a:cubicBezTo>
                  <a:pt x="25144" y="20243"/>
                  <a:pt x="25899" y="20380"/>
                  <a:pt x="26655" y="20449"/>
                </a:cubicBezTo>
                <a:cubicBezTo>
                  <a:pt x="26728" y="20444"/>
                  <a:pt x="26801" y="20441"/>
                  <a:pt x="26873" y="20441"/>
                </a:cubicBezTo>
                <a:cubicBezTo>
                  <a:pt x="27575" y="20441"/>
                  <a:pt x="28251" y="20662"/>
                  <a:pt x="28945" y="20737"/>
                </a:cubicBezTo>
                <a:cubicBezTo>
                  <a:pt x="29654" y="20531"/>
                  <a:pt x="30330" y="20232"/>
                  <a:pt x="30959" y="19866"/>
                </a:cubicBezTo>
                <a:cubicBezTo>
                  <a:pt x="31555" y="19625"/>
                  <a:pt x="32184" y="19454"/>
                  <a:pt x="32755" y="19144"/>
                </a:cubicBezTo>
                <a:cubicBezTo>
                  <a:pt x="33167" y="18894"/>
                  <a:pt x="33683" y="18963"/>
                  <a:pt x="34128" y="18836"/>
                </a:cubicBezTo>
                <a:cubicBezTo>
                  <a:pt x="34873" y="18710"/>
                  <a:pt x="35527" y="18320"/>
                  <a:pt x="36199" y="18012"/>
                </a:cubicBezTo>
                <a:cubicBezTo>
                  <a:pt x="36579" y="17864"/>
                  <a:pt x="36969" y="17680"/>
                  <a:pt x="37243" y="17372"/>
                </a:cubicBezTo>
                <a:cubicBezTo>
                  <a:pt x="37323" y="17062"/>
                  <a:pt x="37587" y="16878"/>
                  <a:pt x="37655" y="16559"/>
                </a:cubicBezTo>
                <a:cubicBezTo>
                  <a:pt x="38032" y="15873"/>
                  <a:pt x="37587" y="15106"/>
                  <a:pt x="37345" y="14431"/>
                </a:cubicBezTo>
                <a:cubicBezTo>
                  <a:pt x="38180" y="14315"/>
                  <a:pt x="39004" y="14052"/>
                  <a:pt x="39702" y="13582"/>
                </a:cubicBezTo>
                <a:cubicBezTo>
                  <a:pt x="40059" y="13549"/>
                  <a:pt x="40287" y="13206"/>
                  <a:pt x="40388" y="12909"/>
                </a:cubicBezTo>
                <a:cubicBezTo>
                  <a:pt x="40482" y="12862"/>
                  <a:pt x="40493" y="12747"/>
                  <a:pt x="40539" y="12667"/>
                </a:cubicBezTo>
                <a:lnTo>
                  <a:pt x="40619" y="12667"/>
                </a:lnTo>
                <a:cubicBezTo>
                  <a:pt x="40699" y="12060"/>
                  <a:pt x="40424" y="11536"/>
                  <a:pt x="40218" y="10986"/>
                </a:cubicBezTo>
                <a:cubicBezTo>
                  <a:pt x="40402" y="10860"/>
                  <a:pt x="40732" y="10904"/>
                  <a:pt x="40847" y="10756"/>
                </a:cubicBezTo>
                <a:cubicBezTo>
                  <a:pt x="41179" y="10698"/>
                  <a:pt x="41671" y="10802"/>
                  <a:pt x="41913" y="10539"/>
                </a:cubicBezTo>
                <a:cubicBezTo>
                  <a:pt x="42484" y="10517"/>
                  <a:pt x="42943" y="10138"/>
                  <a:pt x="43445" y="9932"/>
                </a:cubicBezTo>
                <a:cubicBezTo>
                  <a:pt x="44234" y="9715"/>
                  <a:pt x="44646" y="8970"/>
                  <a:pt x="44876" y="8240"/>
                </a:cubicBezTo>
                <a:cubicBezTo>
                  <a:pt x="44876" y="7608"/>
                  <a:pt x="44602" y="7015"/>
                  <a:pt x="44280" y="6487"/>
                </a:cubicBezTo>
                <a:cubicBezTo>
                  <a:pt x="44302" y="6303"/>
                  <a:pt x="44165" y="6155"/>
                  <a:pt x="44052" y="6042"/>
                </a:cubicBezTo>
                <a:cubicBezTo>
                  <a:pt x="44017" y="5743"/>
                  <a:pt x="43731" y="5573"/>
                  <a:pt x="43616" y="5320"/>
                </a:cubicBezTo>
                <a:cubicBezTo>
                  <a:pt x="43091" y="4633"/>
                  <a:pt x="42621" y="3914"/>
                  <a:pt x="42336" y="3090"/>
                </a:cubicBezTo>
                <a:cubicBezTo>
                  <a:pt x="42152" y="2917"/>
                  <a:pt x="42163" y="2562"/>
                  <a:pt x="41968" y="2447"/>
                </a:cubicBezTo>
                <a:cubicBezTo>
                  <a:pt x="41935" y="2266"/>
                  <a:pt x="41682" y="2197"/>
                  <a:pt x="41671" y="2002"/>
                </a:cubicBezTo>
                <a:cubicBezTo>
                  <a:pt x="41591" y="1854"/>
                  <a:pt x="41602" y="1601"/>
                  <a:pt x="41443" y="1532"/>
                </a:cubicBezTo>
                <a:cubicBezTo>
                  <a:pt x="41185" y="1128"/>
                  <a:pt x="40748" y="764"/>
                  <a:pt x="40245" y="764"/>
                </a:cubicBezTo>
                <a:cubicBezTo>
                  <a:pt x="40191" y="764"/>
                  <a:pt x="40136" y="768"/>
                  <a:pt x="40081" y="777"/>
                </a:cubicBezTo>
                <a:cubicBezTo>
                  <a:pt x="39224" y="766"/>
                  <a:pt x="38378" y="617"/>
                  <a:pt x="37522" y="617"/>
                </a:cubicBezTo>
                <a:cubicBezTo>
                  <a:pt x="37486" y="617"/>
                  <a:pt x="37450" y="617"/>
                  <a:pt x="37414" y="618"/>
                </a:cubicBezTo>
                <a:lnTo>
                  <a:pt x="37414" y="549"/>
                </a:lnTo>
                <a:cubicBezTo>
                  <a:pt x="37181" y="549"/>
                  <a:pt x="36943" y="534"/>
                  <a:pt x="36707" y="534"/>
                </a:cubicBezTo>
                <a:cubicBezTo>
                  <a:pt x="36433" y="534"/>
                  <a:pt x="36161" y="554"/>
                  <a:pt x="35903" y="640"/>
                </a:cubicBezTo>
                <a:cubicBezTo>
                  <a:pt x="35787" y="560"/>
                  <a:pt x="35639" y="571"/>
                  <a:pt x="35502" y="549"/>
                </a:cubicBezTo>
                <a:cubicBezTo>
                  <a:pt x="35453" y="550"/>
                  <a:pt x="35404" y="551"/>
                  <a:pt x="35355" y="551"/>
                </a:cubicBezTo>
                <a:cubicBezTo>
                  <a:pt x="34590" y="551"/>
                  <a:pt x="33824" y="409"/>
                  <a:pt x="33057" y="409"/>
                </a:cubicBezTo>
                <a:cubicBezTo>
                  <a:pt x="33002" y="409"/>
                  <a:pt x="32947" y="410"/>
                  <a:pt x="32892" y="412"/>
                </a:cubicBezTo>
                <a:cubicBezTo>
                  <a:pt x="31758" y="412"/>
                  <a:pt x="30632" y="310"/>
                  <a:pt x="29493" y="310"/>
                </a:cubicBezTo>
                <a:cubicBezTo>
                  <a:pt x="29311" y="310"/>
                  <a:pt x="29128" y="312"/>
                  <a:pt x="28945" y="318"/>
                </a:cubicBezTo>
                <a:lnTo>
                  <a:pt x="28945" y="239"/>
                </a:lnTo>
                <a:cubicBezTo>
                  <a:pt x="28849" y="234"/>
                  <a:pt x="28752" y="233"/>
                  <a:pt x="28655" y="233"/>
                </a:cubicBezTo>
                <a:cubicBezTo>
                  <a:pt x="28497" y="233"/>
                  <a:pt x="28338" y="237"/>
                  <a:pt x="28179" y="237"/>
                </a:cubicBezTo>
                <a:cubicBezTo>
                  <a:pt x="27924" y="237"/>
                  <a:pt x="27670" y="228"/>
                  <a:pt x="27424" y="181"/>
                </a:cubicBezTo>
                <a:cubicBezTo>
                  <a:pt x="27207" y="164"/>
                  <a:pt x="26990" y="159"/>
                  <a:pt x="26774" y="159"/>
                </a:cubicBezTo>
                <a:cubicBezTo>
                  <a:pt x="26467" y="159"/>
                  <a:pt x="26161" y="169"/>
                  <a:pt x="25856" y="169"/>
                </a:cubicBezTo>
                <a:cubicBezTo>
                  <a:pt x="25511" y="169"/>
                  <a:pt x="25167" y="156"/>
                  <a:pt x="24825" y="101"/>
                </a:cubicBezTo>
                <a:cubicBezTo>
                  <a:pt x="24573" y="121"/>
                  <a:pt x="24321" y="129"/>
                  <a:pt x="24069" y="129"/>
                </a:cubicBezTo>
                <a:cubicBezTo>
                  <a:pt x="23378" y="129"/>
                  <a:pt x="22686" y="74"/>
                  <a:pt x="21996" y="74"/>
                </a:cubicBezTo>
                <a:cubicBezTo>
                  <a:pt x="21794" y="74"/>
                  <a:pt x="21593" y="78"/>
                  <a:pt x="21392" y="90"/>
                </a:cubicBezTo>
                <a:lnTo>
                  <a:pt x="21403" y="11"/>
                </a:lnTo>
                <a:cubicBezTo>
                  <a:pt x="21305" y="3"/>
                  <a:pt x="21206" y="0"/>
                  <a:pt x="21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7"/>
          <p:cNvSpPr txBox="1">
            <a:spLocks noGrp="1"/>
          </p:cNvSpPr>
          <p:nvPr>
            <p:ph type="subTitle" idx="1"/>
          </p:nvPr>
        </p:nvSpPr>
        <p:spPr>
          <a:xfrm>
            <a:off x="1142976" y="3040996"/>
            <a:ext cx="7099978" cy="745200"/>
          </a:xfrm>
          <a:prstGeom prst="rect">
            <a:avLst/>
          </a:prstGeom>
        </p:spPr>
        <p:txBody>
          <a:bodyPr spcFirstLastPara="1" wrap="square" lIns="91425" tIns="91425" rIns="91425" bIns="91425" anchor="ctr" anchorCtr="0">
            <a:noAutofit/>
          </a:bodyPr>
          <a:lstStyle/>
          <a:p>
            <a:pPr marL="0" lvl="0" indent="0" algn="l">
              <a:buFont typeface="Wingdings" pitchFamily="2" charset="2"/>
              <a:buChar char="q"/>
            </a:pPr>
            <a:r>
              <a:rPr lang="en-US" sz="2000" dirty="0" smtClean="0"/>
              <a:t> Structural blockage of CSF flow within ventricles </a:t>
            </a:r>
          </a:p>
          <a:p>
            <a:pPr marL="0" lvl="0" indent="0" algn="l">
              <a:buFont typeface="Wingdings" pitchFamily="2" charset="2"/>
              <a:buChar char="q"/>
            </a:pPr>
            <a:r>
              <a:rPr lang="en-US" sz="2000" dirty="0" smtClean="0"/>
              <a:t> Often </a:t>
            </a:r>
            <a:r>
              <a:rPr lang="en-US" sz="2000" b="1" dirty="0" smtClean="0"/>
              <a:t>congenital </a:t>
            </a:r>
            <a:endParaRPr lang="en-US" sz="2000" b="1" dirty="0" smtClean="0">
              <a:solidFill>
                <a:srgbClr val="9933FF"/>
              </a:solidFill>
            </a:endParaRPr>
          </a:p>
          <a:p>
            <a:pPr marL="0" lvl="0" indent="0" algn="l">
              <a:buFont typeface="Wingdings" pitchFamily="2" charset="2"/>
              <a:buChar char="q"/>
            </a:pPr>
            <a:r>
              <a:rPr lang="en-US" sz="2000" dirty="0" smtClean="0"/>
              <a:t> Many etiologies </a:t>
            </a:r>
          </a:p>
          <a:p>
            <a:pPr marL="0" lvl="0" indent="0" algn="l">
              <a:buFont typeface="Wingdings" pitchFamily="2" charset="2"/>
              <a:buChar char="q"/>
            </a:pPr>
            <a:r>
              <a:rPr lang="en-US" sz="2000" dirty="0" smtClean="0"/>
              <a:t> Three worth knowing: </a:t>
            </a:r>
            <a:br>
              <a:rPr lang="en-US" sz="2000" dirty="0" smtClean="0"/>
            </a:br>
            <a:r>
              <a:rPr lang="en-US" sz="2000" dirty="0" smtClean="0"/>
              <a:t>   • </a:t>
            </a:r>
            <a:r>
              <a:rPr lang="en-US" sz="2000" dirty="0" err="1" smtClean="0"/>
              <a:t>Aqueductal</a:t>
            </a:r>
            <a:r>
              <a:rPr lang="en-US" sz="2000" dirty="0" smtClean="0"/>
              <a:t> </a:t>
            </a:r>
            <a:r>
              <a:rPr lang="en-US" sz="2000" dirty="0" err="1" smtClean="0"/>
              <a:t>stenosis</a:t>
            </a:r>
            <a:r>
              <a:rPr lang="en-US" sz="2000" dirty="0" smtClean="0"/>
              <a:t> </a:t>
            </a:r>
            <a:br>
              <a:rPr lang="en-US" sz="2000" dirty="0" smtClean="0"/>
            </a:br>
            <a:r>
              <a:rPr lang="en-US" sz="2000" dirty="0" smtClean="0"/>
              <a:t>   • </a:t>
            </a:r>
            <a:r>
              <a:rPr lang="en-US" sz="2000" dirty="0" err="1" smtClean="0"/>
              <a:t>Chiari</a:t>
            </a:r>
            <a:r>
              <a:rPr lang="en-US" sz="2000" dirty="0" smtClean="0"/>
              <a:t> Malformations </a:t>
            </a:r>
            <a:br>
              <a:rPr lang="en-US" sz="2000" dirty="0" smtClean="0"/>
            </a:br>
            <a:r>
              <a:rPr lang="en-US" sz="2000" dirty="0" smtClean="0"/>
              <a:t>   • Dandy Walker malformation</a:t>
            </a:r>
          </a:p>
          <a:p>
            <a:pPr marL="0" lvl="0" indent="0" algn="l">
              <a:buFont typeface="Wingdings" pitchFamily="2" charset="2"/>
              <a:buChar char="q"/>
            </a:pPr>
            <a:r>
              <a:rPr lang="en-US" sz="2000" dirty="0" smtClean="0"/>
              <a:t> </a:t>
            </a:r>
            <a:r>
              <a:rPr lang="en-US" sz="2000" b="1" dirty="0" smtClean="0"/>
              <a:t>Mass lesions </a:t>
            </a:r>
            <a:r>
              <a:rPr lang="en-US" sz="2000" dirty="0" smtClean="0"/>
              <a:t>causing ventricular obstruction </a:t>
            </a:r>
            <a:br>
              <a:rPr lang="en-US" sz="2000" dirty="0" smtClean="0"/>
            </a:br>
            <a:r>
              <a:rPr lang="en-US" sz="2000" dirty="0" smtClean="0"/>
              <a:t>   • acute </a:t>
            </a:r>
            <a:r>
              <a:rPr lang="en-US" sz="2000" dirty="0" err="1" smtClean="0"/>
              <a:t>intraventricular</a:t>
            </a:r>
            <a:r>
              <a:rPr lang="en-US" sz="2000" dirty="0" smtClean="0"/>
              <a:t> hemorrhage </a:t>
            </a:r>
            <a:br>
              <a:rPr lang="en-US" sz="2000" dirty="0" smtClean="0"/>
            </a:br>
            <a:r>
              <a:rPr lang="en-US" sz="2000" dirty="0" smtClean="0"/>
              <a:t>   • third ventricular colloid cyst</a:t>
            </a:r>
            <a:br>
              <a:rPr lang="en-US" sz="2000" dirty="0" smtClean="0"/>
            </a:br>
            <a:r>
              <a:rPr lang="en-US" sz="2000" dirty="0" smtClean="0"/>
              <a:t>   • tumor</a:t>
            </a:r>
            <a:endParaRPr sz="2000"/>
          </a:p>
        </p:txBody>
      </p:sp>
      <p:sp>
        <p:nvSpPr>
          <p:cNvPr id="34" name="عنوان 33"/>
          <p:cNvSpPr>
            <a:spLocks noGrp="1"/>
          </p:cNvSpPr>
          <p:nvPr>
            <p:ph type="title" idx="6"/>
          </p:nvPr>
        </p:nvSpPr>
        <p:spPr>
          <a:xfrm>
            <a:off x="-428660" y="823828"/>
            <a:ext cx="6429420" cy="390600"/>
          </a:xfrm>
        </p:spPr>
        <p:txBody>
          <a:bodyPr/>
          <a:lstStyle/>
          <a:p>
            <a:r>
              <a:rPr lang="en-US" sz="3600" dirty="0" smtClean="0"/>
              <a:t>            Non-</a:t>
            </a:r>
            <a:r>
              <a:rPr lang="en-US" dirty="0" smtClean="0"/>
              <a:t>Communicating Hydrocephalus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6762760" y="1785932"/>
            <a:ext cx="2381240" cy="2381240"/>
          </a:xfrm>
          <a:prstGeom prst="rect">
            <a:avLst/>
          </a:prstGeom>
          <a:noFill/>
          <a:ln w="9525">
            <a:noFill/>
            <a:miter lim="800000"/>
            <a:headEnd/>
            <a:tailEnd/>
          </a:ln>
          <a:effectLst/>
        </p:spPr>
      </p:pic>
      <p:sp>
        <p:nvSpPr>
          <p:cNvPr id="286" name="Google Shape;286;p43"/>
          <p:cNvSpPr/>
          <p:nvPr/>
        </p:nvSpPr>
        <p:spPr>
          <a:xfrm>
            <a:off x="2285984" y="571486"/>
            <a:ext cx="5429288" cy="660403"/>
          </a:xfrm>
          <a:custGeom>
            <a:avLst/>
            <a:gdLst/>
            <a:ahLst/>
            <a:cxnLst/>
            <a:rect l="l" t="t" r="r" b="b"/>
            <a:pathLst>
              <a:path w="47071" h="21281" extrusionOk="0">
                <a:moveTo>
                  <a:pt x="11204" y="1"/>
                </a:moveTo>
                <a:cubicBezTo>
                  <a:pt x="10982" y="1"/>
                  <a:pt x="10760" y="23"/>
                  <a:pt x="10540" y="84"/>
                </a:cubicBezTo>
                <a:cubicBezTo>
                  <a:pt x="10095" y="221"/>
                  <a:pt x="9625" y="141"/>
                  <a:pt x="9166" y="221"/>
                </a:cubicBezTo>
                <a:cubicBezTo>
                  <a:pt x="8946" y="113"/>
                  <a:pt x="8720" y="75"/>
                  <a:pt x="8490" y="75"/>
                </a:cubicBezTo>
                <a:cubicBezTo>
                  <a:pt x="7990" y="75"/>
                  <a:pt x="7475" y="253"/>
                  <a:pt x="6980" y="268"/>
                </a:cubicBezTo>
                <a:cubicBezTo>
                  <a:pt x="6809" y="383"/>
                  <a:pt x="6603" y="452"/>
                  <a:pt x="6408" y="531"/>
                </a:cubicBezTo>
                <a:cubicBezTo>
                  <a:pt x="6363" y="537"/>
                  <a:pt x="6317" y="540"/>
                  <a:pt x="6272" y="540"/>
                </a:cubicBezTo>
                <a:cubicBezTo>
                  <a:pt x="6031" y="540"/>
                  <a:pt x="5791" y="471"/>
                  <a:pt x="5550" y="471"/>
                </a:cubicBezTo>
                <a:cubicBezTo>
                  <a:pt x="5493" y="471"/>
                  <a:pt x="5436" y="475"/>
                  <a:pt x="5378" y="485"/>
                </a:cubicBezTo>
                <a:cubicBezTo>
                  <a:pt x="4977" y="633"/>
                  <a:pt x="4623" y="839"/>
                  <a:pt x="4258" y="1045"/>
                </a:cubicBezTo>
                <a:cubicBezTo>
                  <a:pt x="3730" y="1171"/>
                  <a:pt x="3134" y="1160"/>
                  <a:pt x="2711" y="1561"/>
                </a:cubicBezTo>
                <a:cubicBezTo>
                  <a:pt x="2346" y="2031"/>
                  <a:pt x="2140" y="2591"/>
                  <a:pt x="1775" y="3061"/>
                </a:cubicBezTo>
                <a:cubicBezTo>
                  <a:pt x="1475" y="3459"/>
                  <a:pt x="1431" y="3954"/>
                  <a:pt x="1385" y="4421"/>
                </a:cubicBezTo>
                <a:cubicBezTo>
                  <a:pt x="1396" y="4937"/>
                  <a:pt x="1132" y="5382"/>
                  <a:pt x="973" y="5852"/>
                </a:cubicBezTo>
                <a:cubicBezTo>
                  <a:pt x="824" y="6082"/>
                  <a:pt x="629" y="6368"/>
                  <a:pt x="756" y="6643"/>
                </a:cubicBezTo>
                <a:cubicBezTo>
                  <a:pt x="789" y="6838"/>
                  <a:pt x="550" y="7167"/>
                  <a:pt x="835" y="7203"/>
                </a:cubicBezTo>
                <a:cubicBezTo>
                  <a:pt x="789" y="7717"/>
                  <a:pt x="915" y="8381"/>
                  <a:pt x="423" y="8725"/>
                </a:cubicBezTo>
                <a:cubicBezTo>
                  <a:pt x="344" y="9148"/>
                  <a:pt x="388" y="9606"/>
                  <a:pt x="138" y="9972"/>
                </a:cubicBezTo>
                <a:cubicBezTo>
                  <a:pt x="0" y="10120"/>
                  <a:pt x="228" y="10351"/>
                  <a:pt x="33" y="10477"/>
                </a:cubicBezTo>
                <a:cubicBezTo>
                  <a:pt x="80" y="11026"/>
                  <a:pt x="0" y="11609"/>
                  <a:pt x="228" y="12125"/>
                </a:cubicBezTo>
                <a:cubicBezTo>
                  <a:pt x="91" y="12455"/>
                  <a:pt x="275" y="12812"/>
                  <a:pt x="388" y="13119"/>
                </a:cubicBezTo>
                <a:cubicBezTo>
                  <a:pt x="525" y="13600"/>
                  <a:pt x="937" y="13943"/>
                  <a:pt x="1074" y="14424"/>
                </a:cubicBezTo>
                <a:cubicBezTo>
                  <a:pt x="1121" y="14699"/>
                  <a:pt x="1305" y="14951"/>
                  <a:pt x="1338" y="15237"/>
                </a:cubicBezTo>
                <a:cubicBezTo>
                  <a:pt x="1648" y="15569"/>
                  <a:pt x="1912" y="15935"/>
                  <a:pt x="2118" y="16347"/>
                </a:cubicBezTo>
                <a:cubicBezTo>
                  <a:pt x="3148" y="17640"/>
                  <a:pt x="4291" y="19060"/>
                  <a:pt x="5974" y="19505"/>
                </a:cubicBezTo>
                <a:cubicBezTo>
                  <a:pt x="6774" y="19700"/>
                  <a:pt x="7485" y="20145"/>
                  <a:pt x="8252" y="20420"/>
                </a:cubicBezTo>
                <a:cubicBezTo>
                  <a:pt x="9303" y="20673"/>
                  <a:pt x="10380" y="20821"/>
                  <a:pt x="11457" y="20969"/>
                </a:cubicBezTo>
                <a:cubicBezTo>
                  <a:pt x="11637" y="20995"/>
                  <a:pt x="11817" y="21005"/>
                  <a:pt x="11997" y="21005"/>
                </a:cubicBezTo>
                <a:cubicBezTo>
                  <a:pt x="12777" y="21005"/>
                  <a:pt x="13559" y="20810"/>
                  <a:pt x="14339" y="20810"/>
                </a:cubicBezTo>
                <a:cubicBezTo>
                  <a:pt x="14442" y="20810"/>
                  <a:pt x="14546" y="20813"/>
                  <a:pt x="14649" y="20821"/>
                </a:cubicBezTo>
                <a:cubicBezTo>
                  <a:pt x="15070" y="20883"/>
                  <a:pt x="15485" y="20905"/>
                  <a:pt x="15902" y="20905"/>
                </a:cubicBezTo>
                <a:cubicBezTo>
                  <a:pt x="16018" y="20905"/>
                  <a:pt x="16134" y="20904"/>
                  <a:pt x="16250" y="20901"/>
                </a:cubicBezTo>
                <a:lnTo>
                  <a:pt x="16250" y="20752"/>
                </a:lnTo>
                <a:cubicBezTo>
                  <a:pt x="16387" y="20741"/>
                  <a:pt x="16651" y="20741"/>
                  <a:pt x="16788" y="20741"/>
                </a:cubicBezTo>
                <a:lnTo>
                  <a:pt x="16788" y="20662"/>
                </a:lnTo>
                <a:cubicBezTo>
                  <a:pt x="17881" y="20755"/>
                  <a:pt x="18972" y="21042"/>
                  <a:pt x="20064" y="21042"/>
                </a:cubicBezTo>
                <a:cubicBezTo>
                  <a:pt x="20449" y="21042"/>
                  <a:pt x="20834" y="21007"/>
                  <a:pt x="21219" y="20914"/>
                </a:cubicBezTo>
                <a:cubicBezTo>
                  <a:pt x="21260" y="20915"/>
                  <a:pt x="21301" y="20916"/>
                  <a:pt x="21343" y="20916"/>
                </a:cubicBezTo>
                <a:cubicBezTo>
                  <a:pt x="21929" y="20916"/>
                  <a:pt x="22521" y="20819"/>
                  <a:pt x="23113" y="20819"/>
                </a:cubicBezTo>
                <a:cubicBezTo>
                  <a:pt x="23371" y="20819"/>
                  <a:pt x="23628" y="20837"/>
                  <a:pt x="23886" y="20890"/>
                </a:cubicBezTo>
                <a:cubicBezTo>
                  <a:pt x="24050" y="20934"/>
                  <a:pt x="24215" y="20949"/>
                  <a:pt x="24380" y="20949"/>
                </a:cubicBezTo>
                <a:cubicBezTo>
                  <a:pt x="24722" y="20949"/>
                  <a:pt x="25067" y="20885"/>
                  <a:pt x="25415" y="20885"/>
                </a:cubicBezTo>
                <a:cubicBezTo>
                  <a:pt x="25557" y="20885"/>
                  <a:pt x="25699" y="20896"/>
                  <a:pt x="25842" y="20925"/>
                </a:cubicBezTo>
                <a:cubicBezTo>
                  <a:pt x="26467" y="21060"/>
                  <a:pt x="27071" y="21280"/>
                  <a:pt x="27718" y="21280"/>
                </a:cubicBezTo>
                <a:cubicBezTo>
                  <a:pt x="27733" y="21280"/>
                  <a:pt x="27749" y="21280"/>
                  <a:pt x="27764" y="21280"/>
                </a:cubicBezTo>
                <a:cubicBezTo>
                  <a:pt x="27795" y="21280"/>
                  <a:pt x="27827" y="21281"/>
                  <a:pt x="27858" y="21281"/>
                </a:cubicBezTo>
                <a:cubicBezTo>
                  <a:pt x="28832" y="21281"/>
                  <a:pt x="29775" y="20957"/>
                  <a:pt x="30739" y="20901"/>
                </a:cubicBezTo>
                <a:cubicBezTo>
                  <a:pt x="30979" y="20930"/>
                  <a:pt x="31218" y="20941"/>
                  <a:pt x="31458" y="20941"/>
                </a:cubicBezTo>
                <a:cubicBezTo>
                  <a:pt x="31780" y="20941"/>
                  <a:pt x="32101" y="20921"/>
                  <a:pt x="32423" y="20901"/>
                </a:cubicBezTo>
                <a:cubicBezTo>
                  <a:pt x="32509" y="20896"/>
                  <a:pt x="32596" y="20893"/>
                  <a:pt x="32684" y="20893"/>
                </a:cubicBezTo>
                <a:cubicBezTo>
                  <a:pt x="33195" y="20893"/>
                  <a:pt x="33711" y="20968"/>
                  <a:pt x="34221" y="20968"/>
                </a:cubicBezTo>
                <a:cubicBezTo>
                  <a:pt x="34564" y="20968"/>
                  <a:pt x="34904" y="20934"/>
                  <a:pt x="35238" y="20821"/>
                </a:cubicBezTo>
                <a:cubicBezTo>
                  <a:pt x="35719" y="20708"/>
                  <a:pt x="36131" y="20420"/>
                  <a:pt x="36622" y="20365"/>
                </a:cubicBezTo>
                <a:cubicBezTo>
                  <a:pt x="37573" y="20101"/>
                  <a:pt x="38603" y="20134"/>
                  <a:pt x="39517" y="19758"/>
                </a:cubicBezTo>
                <a:lnTo>
                  <a:pt x="39517" y="19758"/>
                </a:lnTo>
                <a:lnTo>
                  <a:pt x="39506" y="19838"/>
                </a:lnTo>
                <a:cubicBezTo>
                  <a:pt x="39734" y="19827"/>
                  <a:pt x="39886" y="19610"/>
                  <a:pt x="40103" y="19574"/>
                </a:cubicBezTo>
                <a:cubicBezTo>
                  <a:pt x="40526" y="19209"/>
                  <a:pt x="40847" y="18692"/>
                  <a:pt x="41429" y="18544"/>
                </a:cubicBezTo>
                <a:cubicBezTo>
                  <a:pt x="41784" y="18360"/>
                  <a:pt x="42207" y="18407"/>
                  <a:pt x="42564" y="18223"/>
                </a:cubicBezTo>
                <a:cubicBezTo>
                  <a:pt x="43272" y="17756"/>
                  <a:pt x="44223" y="17651"/>
                  <a:pt x="44761" y="16918"/>
                </a:cubicBezTo>
                <a:cubicBezTo>
                  <a:pt x="45365" y="16025"/>
                  <a:pt x="45654" y="14940"/>
                  <a:pt x="45665" y="13864"/>
                </a:cubicBezTo>
                <a:cubicBezTo>
                  <a:pt x="45755" y="13636"/>
                  <a:pt x="45434" y="13463"/>
                  <a:pt x="45585" y="13246"/>
                </a:cubicBezTo>
                <a:cubicBezTo>
                  <a:pt x="45722" y="13040"/>
                  <a:pt x="45549" y="12787"/>
                  <a:pt x="45676" y="12581"/>
                </a:cubicBezTo>
                <a:cubicBezTo>
                  <a:pt x="45972" y="11941"/>
                  <a:pt x="45709" y="11254"/>
                  <a:pt x="45835" y="10601"/>
                </a:cubicBezTo>
                <a:cubicBezTo>
                  <a:pt x="46041" y="10235"/>
                  <a:pt x="45629" y="10167"/>
                  <a:pt x="45538" y="9914"/>
                </a:cubicBezTo>
                <a:cubicBezTo>
                  <a:pt x="45744" y="9560"/>
                  <a:pt x="46167" y="9365"/>
                  <a:pt x="46373" y="8999"/>
                </a:cubicBezTo>
                <a:cubicBezTo>
                  <a:pt x="46340" y="8461"/>
                  <a:pt x="46384" y="7763"/>
                  <a:pt x="46901" y="7467"/>
                </a:cubicBezTo>
                <a:cubicBezTo>
                  <a:pt x="46854" y="7066"/>
                  <a:pt x="47071" y="6654"/>
                  <a:pt x="46876" y="6288"/>
                </a:cubicBezTo>
                <a:cubicBezTo>
                  <a:pt x="46695" y="5978"/>
                  <a:pt x="46409" y="5692"/>
                  <a:pt x="46500" y="5291"/>
                </a:cubicBezTo>
                <a:cubicBezTo>
                  <a:pt x="46327" y="5028"/>
                  <a:pt x="46203" y="4673"/>
                  <a:pt x="45871" y="4627"/>
                </a:cubicBezTo>
                <a:cubicBezTo>
                  <a:pt x="45618" y="4366"/>
                  <a:pt x="45206" y="4352"/>
                  <a:pt x="44989" y="4066"/>
                </a:cubicBezTo>
                <a:cubicBezTo>
                  <a:pt x="44933" y="3996"/>
                  <a:pt x="44866" y="3971"/>
                  <a:pt x="44794" y="3971"/>
                </a:cubicBezTo>
                <a:cubicBezTo>
                  <a:pt x="44645" y="3971"/>
                  <a:pt x="44474" y="4078"/>
                  <a:pt x="44335" y="4102"/>
                </a:cubicBezTo>
                <a:cubicBezTo>
                  <a:pt x="43764" y="3701"/>
                  <a:pt x="43294" y="3163"/>
                  <a:pt x="42643" y="2899"/>
                </a:cubicBezTo>
                <a:cubicBezTo>
                  <a:pt x="42138" y="2693"/>
                  <a:pt x="41671" y="2429"/>
                  <a:pt x="41166" y="2248"/>
                </a:cubicBezTo>
                <a:cubicBezTo>
                  <a:pt x="40881" y="2216"/>
                  <a:pt x="40597" y="2108"/>
                  <a:pt x="40317" y="2108"/>
                </a:cubicBezTo>
                <a:cubicBezTo>
                  <a:pt x="40191" y="2108"/>
                  <a:pt x="40065" y="2130"/>
                  <a:pt x="39940" y="2190"/>
                </a:cubicBezTo>
                <a:cubicBezTo>
                  <a:pt x="39911" y="2208"/>
                  <a:pt x="39885" y="2216"/>
                  <a:pt x="39860" y="2216"/>
                </a:cubicBezTo>
                <a:cubicBezTo>
                  <a:pt x="39759" y="2216"/>
                  <a:pt x="39688" y="2095"/>
                  <a:pt x="39586" y="2075"/>
                </a:cubicBezTo>
                <a:cubicBezTo>
                  <a:pt x="39076" y="2055"/>
                  <a:pt x="38601" y="1825"/>
                  <a:pt x="38098" y="1825"/>
                </a:cubicBezTo>
                <a:cubicBezTo>
                  <a:pt x="38038" y="1825"/>
                  <a:pt x="37977" y="1829"/>
                  <a:pt x="37916" y="1836"/>
                </a:cubicBezTo>
                <a:cubicBezTo>
                  <a:pt x="37750" y="1861"/>
                  <a:pt x="37584" y="1872"/>
                  <a:pt x="37418" y="1872"/>
                </a:cubicBezTo>
                <a:cubicBezTo>
                  <a:pt x="36991" y="1872"/>
                  <a:pt x="36567" y="1798"/>
                  <a:pt x="36153" y="1699"/>
                </a:cubicBezTo>
                <a:cubicBezTo>
                  <a:pt x="36107" y="1689"/>
                  <a:pt x="36062" y="1685"/>
                  <a:pt x="36018" y="1685"/>
                </a:cubicBezTo>
                <a:cubicBezTo>
                  <a:pt x="35867" y="1685"/>
                  <a:pt x="35720" y="1729"/>
                  <a:pt x="35573" y="1729"/>
                </a:cubicBezTo>
                <a:cubicBezTo>
                  <a:pt x="35511" y="1729"/>
                  <a:pt x="35449" y="1721"/>
                  <a:pt x="35386" y="1699"/>
                </a:cubicBezTo>
                <a:cubicBezTo>
                  <a:pt x="35166" y="1632"/>
                  <a:pt x="34940" y="1609"/>
                  <a:pt x="34713" y="1609"/>
                </a:cubicBezTo>
                <a:cubicBezTo>
                  <a:pt x="34434" y="1609"/>
                  <a:pt x="34153" y="1644"/>
                  <a:pt x="33876" y="1674"/>
                </a:cubicBezTo>
                <a:cubicBezTo>
                  <a:pt x="33486" y="1594"/>
                  <a:pt x="33109" y="1468"/>
                  <a:pt x="32719" y="1388"/>
                </a:cubicBezTo>
                <a:cubicBezTo>
                  <a:pt x="32690" y="1385"/>
                  <a:pt x="32661" y="1383"/>
                  <a:pt x="32632" y="1383"/>
                </a:cubicBezTo>
                <a:cubicBezTo>
                  <a:pt x="32468" y="1383"/>
                  <a:pt x="32310" y="1432"/>
                  <a:pt x="32151" y="1432"/>
                </a:cubicBezTo>
                <a:cubicBezTo>
                  <a:pt x="32085" y="1432"/>
                  <a:pt x="32019" y="1424"/>
                  <a:pt x="31953" y="1399"/>
                </a:cubicBezTo>
                <a:cubicBezTo>
                  <a:pt x="31926" y="1404"/>
                  <a:pt x="31899" y="1406"/>
                  <a:pt x="31873" y="1406"/>
                </a:cubicBezTo>
                <a:cubicBezTo>
                  <a:pt x="31598" y="1406"/>
                  <a:pt x="31371" y="1166"/>
                  <a:pt x="31117" y="1166"/>
                </a:cubicBezTo>
                <a:cubicBezTo>
                  <a:pt x="31047" y="1166"/>
                  <a:pt x="30976" y="1184"/>
                  <a:pt x="30901" y="1229"/>
                </a:cubicBezTo>
                <a:cubicBezTo>
                  <a:pt x="30603" y="1137"/>
                  <a:pt x="30303" y="1115"/>
                  <a:pt x="30001" y="1115"/>
                </a:cubicBezTo>
                <a:cubicBezTo>
                  <a:pt x="29729" y="1115"/>
                  <a:pt x="29456" y="1133"/>
                  <a:pt x="29183" y="1133"/>
                </a:cubicBezTo>
                <a:cubicBezTo>
                  <a:pt x="28966" y="1133"/>
                  <a:pt x="28748" y="1121"/>
                  <a:pt x="28531" y="1081"/>
                </a:cubicBezTo>
                <a:cubicBezTo>
                  <a:pt x="28429" y="1114"/>
                  <a:pt x="28336" y="1182"/>
                  <a:pt x="28234" y="1207"/>
                </a:cubicBezTo>
                <a:cubicBezTo>
                  <a:pt x="28149" y="1176"/>
                  <a:pt x="28063" y="1165"/>
                  <a:pt x="27977" y="1165"/>
                </a:cubicBezTo>
                <a:cubicBezTo>
                  <a:pt x="27742" y="1165"/>
                  <a:pt x="27504" y="1249"/>
                  <a:pt x="27265" y="1249"/>
                </a:cubicBezTo>
                <a:cubicBezTo>
                  <a:pt x="27203" y="1249"/>
                  <a:pt x="27140" y="1244"/>
                  <a:pt x="27078" y="1229"/>
                </a:cubicBezTo>
                <a:cubicBezTo>
                  <a:pt x="26402" y="1193"/>
                  <a:pt x="25726" y="1149"/>
                  <a:pt x="25053" y="1034"/>
                </a:cubicBezTo>
                <a:cubicBezTo>
                  <a:pt x="24732" y="839"/>
                  <a:pt x="24331" y="943"/>
                  <a:pt x="23977" y="875"/>
                </a:cubicBezTo>
                <a:cubicBezTo>
                  <a:pt x="23955" y="871"/>
                  <a:pt x="23935" y="869"/>
                  <a:pt x="23914" y="869"/>
                </a:cubicBezTo>
                <a:cubicBezTo>
                  <a:pt x="23738" y="869"/>
                  <a:pt x="23573" y="994"/>
                  <a:pt x="23400" y="994"/>
                </a:cubicBezTo>
                <a:cubicBezTo>
                  <a:pt x="23348" y="994"/>
                  <a:pt x="23296" y="983"/>
                  <a:pt x="23243" y="954"/>
                </a:cubicBezTo>
                <a:cubicBezTo>
                  <a:pt x="23119" y="895"/>
                  <a:pt x="22994" y="880"/>
                  <a:pt x="22870" y="880"/>
                </a:cubicBezTo>
                <a:cubicBezTo>
                  <a:pt x="22753" y="880"/>
                  <a:pt x="22637" y="893"/>
                  <a:pt x="22520" y="893"/>
                </a:cubicBezTo>
                <a:cubicBezTo>
                  <a:pt x="22475" y="893"/>
                  <a:pt x="22431" y="891"/>
                  <a:pt x="22386" y="886"/>
                </a:cubicBezTo>
                <a:cubicBezTo>
                  <a:pt x="20680" y="507"/>
                  <a:pt x="18942" y="658"/>
                  <a:pt x="17225" y="496"/>
                </a:cubicBezTo>
                <a:cubicBezTo>
                  <a:pt x="17166" y="505"/>
                  <a:pt x="17107" y="509"/>
                  <a:pt x="17048" y="509"/>
                </a:cubicBezTo>
                <a:cubicBezTo>
                  <a:pt x="16645" y="509"/>
                  <a:pt x="16258" y="323"/>
                  <a:pt x="15848" y="323"/>
                </a:cubicBezTo>
                <a:cubicBezTo>
                  <a:pt x="15788" y="323"/>
                  <a:pt x="15728" y="327"/>
                  <a:pt x="15668" y="336"/>
                </a:cubicBezTo>
                <a:cubicBezTo>
                  <a:pt x="15508" y="376"/>
                  <a:pt x="15348" y="391"/>
                  <a:pt x="15189" y="391"/>
                </a:cubicBezTo>
                <a:cubicBezTo>
                  <a:pt x="14786" y="391"/>
                  <a:pt x="14385" y="298"/>
                  <a:pt x="13981" y="298"/>
                </a:cubicBezTo>
                <a:cubicBezTo>
                  <a:pt x="13815" y="298"/>
                  <a:pt x="13649" y="314"/>
                  <a:pt x="13481" y="358"/>
                </a:cubicBezTo>
                <a:cubicBezTo>
                  <a:pt x="13453" y="368"/>
                  <a:pt x="13425" y="372"/>
                  <a:pt x="13398" y="372"/>
                </a:cubicBezTo>
                <a:cubicBezTo>
                  <a:pt x="13220" y="372"/>
                  <a:pt x="13073" y="192"/>
                  <a:pt x="12893" y="192"/>
                </a:cubicBezTo>
                <a:cubicBezTo>
                  <a:pt x="12873" y="192"/>
                  <a:pt x="12852" y="194"/>
                  <a:pt x="12830" y="199"/>
                </a:cubicBezTo>
                <a:cubicBezTo>
                  <a:pt x="12286" y="135"/>
                  <a:pt x="11743" y="1"/>
                  <a:pt x="11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3"/>
          <p:cNvSpPr txBox="1">
            <a:spLocks noGrp="1"/>
          </p:cNvSpPr>
          <p:nvPr>
            <p:ph type="subTitle" idx="3"/>
          </p:nvPr>
        </p:nvSpPr>
        <p:spPr>
          <a:xfrm>
            <a:off x="1071538" y="2143122"/>
            <a:ext cx="6286544" cy="1741338"/>
          </a:xfrm>
          <a:prstGeom prst="rect">
            <a:avLst/>
          </a:prstGeom>
        </p:spPr>
        <p:txBody>
          <a:bodyPr spcFirstLastPara="1" wrap="square" lIns="91425" tIns="91425" rIns="91425" bIns="91425" anchor="ctr" anchorCtr="0">
            <a:noAutofit/>
          </a:bodyPr>
          <a:lstStyle/>
          <a:p>
            <a:pPr marL="0" lvl="0" indent="0" algn="l">
              <a:buFont typeface="Wingdings" pitchFamily="2" charset="2"/>
              <a:buChar char="q"/>
            </a:pPr>
            <a:r>
              <a:rPr lang="en-US" sz="2000" dirty="0" smtClean="0"/>
              <a:t> </a:t>
            </a:r>
            <a:r>
              <a:rPr lang="en-US" sz="2000" b="1" dirty="0" err="1" smtClean="0"/>
              <a:t>Stenosis</a:t>
            </a:r>
            <a:r>
              <a:rPr lang="en-US" sz="2000" dirty="0" smtClean="0"/>
              <a:t> of cerebral aqueduct </a:t>
            </a:r>
          </a:p>
          <a:p>
            <a:pPr marL="0" lvl="0" indent="0" algn="l">
              <a:buFont typeface="Wingdings" pitchFamily="2" charset="2"/>
              <a:buChar char="q"/>
            </a:pPr>
            <a:r>
              <a:rPr lang="en-US" sz="2000" dirty="0" smtClean="0"/>
              <a:t> Blocked drainage from 3rd to 4th ventricle</a:t>
            </a:r>
          </a:p>
          <a:p>
            <a:pPr marL="0" lvl="0" indent="0" algn="l">
              <a:buFont typeface="Wingdings" pitchFamily="2" charset="2"/>
              <a:buChar char="q"/>
            </a:pPr>
            <a:r>
              <a:rPr lang="en-US" sz="2000" dirty="0" smtClean="0"/>
              <a:t> </a:t>
            </a:r>
            <a:r>
              <a:rPr lang="en-US" sz="2000" dirty="0" smtClean="0">
                <a:solidFill>
                  <a:srgbClr val="9933FF"/>
                </a:solidFill>
              </a:rPr>
              <a:t>Congenital narrowing </a:t>
            </a:r>
            <a:r>
              <a:rPr lang="en-US" sz="2000" dirty="0" smtClean="0"/>
              <a:t/>
            </a:r>
            <a:br>
              <a:rPr lang="en-US" sz="2000" dirty="0" smtClean="0"/>
            </a:br>
            <a:r>
              <a:rPr lang="en-US" sz="2000" dirty="0" smtClean="0"/>
              <a:t>    • X-linked (boys) </a:t>
            </a:r>
          </a:p>
          <a:p>
            <a:pPr marL="0" lvl="0" indent="0" algn="l">
              <a:buFont typeface="Wingdings" pitchFamily="2" charset="2"/>
              <a:buChar char="q"/>
            </a:pPr>
            <a:r>
              <a:rPr lang="en-US" sz="2000" dirty="0" smtClean="0"/>
              <a:t> </a:t>
            </a:r>
            <a:r>
              <a:rPr lang="en-US" sz="2000" dirty="0" smtClean="0">
                <a:solidFill>
                  <a:srgbClr val="9933FF"/>
                </a:solidFill>
              </a:rPr>
              <a:t>Inflammation</a:t>
            </a:r>
            <a:r>
              <a:rPr lang="en-US" sz="2000" dirty="0" smtClean="0"/>
              <a:t> due to intrauterine infection </a:t>
            </a:r>
            <a:br>
              <a:rPr lang="en-US" sz="2000" dirty="0" smtClean="0"/>
            </a:br>
            <a:r>
              <a:rPr lang="en-US" sz="2000" dirty="0" smtClean="0"/>
              <a:t>    • Rubella, CMV, </a:t>
            </a:r>
            <a:r>
              <a:rPr lang="en-US" sz="2000" dirty="0" err="1" smtClean="0"/>
              <a:t>toxo</a:t>
            </a:r>
            <a:r>
              <a:rPr lang="en-US" sz="2000" dirty="0" smtClean="0"/>
              <a:t>, syphilis (TORCH</a:t>
            </a:r>
            <a:r>
              <a:rPr lang="en-US" sz="2000" dirty="0" smtClean="0"/>
              <a:t>)</a:t>
            </a:r>
          </a:p>
          <a:p>
            <a:pPr marL="0" lvl="0" indent="0" algn="l"/>
            <a:r>
              <a:rPr lang="en-US" sz="2000" dirty="0">
                <a:solidFill>
                  <a:srgbClr val="FF0000"/>
                </a:solidFill>
              </a:rPr>
              <a:t>Or compression by pineal tumors that can lead to </a:t>
            </a:r>
            <a:r>
              <a:rPr lang="en-US" sz="2000" dirty="0" err="1">
                <a:solidFill>
                  <a:srgbClr val="FF0000"/>
                </a:solidFill>
              </a:rPr>
              <a:t>paranuds</a:t>
            </a:r>
            <a:r>
              <a:rPr lang="en-US" sz="2000" dirty="0">
                <a:solidFill>
                  <a:srgbClr val="FF0000"/>
                </a:solidFill>
              </a:rPr>
              <a:t> syndrome </a:t>
            </a:r>
          </a:p>
          <a:p>
            <a:pPr marL="0" lvl="0" indent="0" algn="l">
              <a:buFont typeface="Wingdings" pitchFamily="2" charset="2"/>
              <a:buChar char="q"/>
            </a:pPr>
            <a:r>
              <a:rPr lang="en-US" sz="2000" dirty="0">
                <a:solidFill>
                  <a:srgbClr val="FF0000"/>
                </a:solidFill>
              </a:rPr>
              <a:t>It is the most common congenital cause of Hydrocephalus </a:t>
            </a:r>
            <a:endParaRPr lang="en-US" sz="2000" dirty="0" smtClean="0"/>
          </a:p>
          <a:p>
            <a:pPr marL="0" lvl="0" indent="0" algn="l">
              <a:buFont typeface="Wingdings" pitchFamily="2" charset="2"/>
              <a:buChar char="q"/>
            </a:pPr>
            <a:r>
              <a:rPr lang="en-US" sz="2000" dirty="0" smtClean="0"/>
              <a:t> </a:t>
            </a:r>
            <a:r>
              <a:rPr lang="en-US" sz="2000" b="1" dirty="0" smtClean="0"/>
              <a:t>Presentation</a:t>
            </a:r>
            <a:r>
              <a:rPr lang="en-US" sz="2000" dirty="0" smtClean="0"/>
              <a:t>: </a:t>
            </a:r>
            <a:br>
              <a:rPr lang="en-US" sz="2000" dirty="0" smtClean="0"/>
            </a:br>
            <a:r>
              <a:rPr lang="en-US" sz="2000" dirty="0" smtClean="0"/>
              <a:t>    • Enlarging head circumference</a:t>
            </a:r>
          </a:p>
          <a:p>
            <a:pPr marL="0" lvl="0" indent="0" algn="l">
              <a:buFont typeface="Wingdings" pitchFamily="2" charset="2"/>
              <a:buChar char="q"/>
            </a:pPr>
            <a:r>
              <a:rPr lang="en-US" sz="2000" dirty="0" smtClean="0"/>
              <a:t> </a:t>
            </a:r>
            <a:r>
              <a:rPr lang="en-US" sz="2000" b="1" dirty="0" smtClean="0"/>
              <a:t>Imaging: </a:t>
            </a:r>
            <a:r>
              <a:rPr lang="en-US" sz="2000" dirty="0" smtClean="0"/>
              <a:t>Dilated lateral and 3</a:t>
            </a:r>
            <a:r>
              <a:rPr lang="en-US" sz="2000" baseline="30000" dirty="0" smtClean="0"/>
              <a:t>rd</a:t>
            </a:r>
            <a:r>
              <a:rPr lang="en-US" sz="2000" dirty="0" smtClean="0"/>
              <a:t> ventricles</a:t>
            </a:r>
            <a:endParaRPr sz="2000" b="1" dirty="0"/>
          </a:p>
        </p:txBody>
      </p:sp>
      <p:sp>
        <p:nvSpPr>
          <p:cNvPr id="295" name="Google Shape;295;p43"/>
          <p:cNvSpPr txBox="1">
            <a:spLocks noGrp="1"/>
          </p:cNvSpPr>
          <p:nvPr>
            <p:ph type="title" idx="8"/>
          </p:nvPr>
        </p:nvSpPr>
        <p:spPr>
          <a:xfrm>
            <a:off x="1714480" y="680952"/>
            <a:ext cx="5711551" cy="390600"/>
          </a:xfrm>
          <a:prstGeom prst="rect">
            <a:avLst/>
          </a:prstGeom>
        </p:spPr>
        <p:txBody>
          <a:bodyPr spcFirstLastPara="1" wrap="square" lIns="91425" tIns="91425" rIns="91425" bIns="91425" anchor="ctr" anchorCtr="0">
            <a:noAutofit/>
          </a:bodyPr>
          <a:lstStyle/>
          <a:p>
            <a:pPr lvl="0"/>
            <a:r>
              <a:rPr lang="en-US" sz="3600" dirty="0" err="1" smtClean="0"/>
              <a:t>Aqueductal</a:t>
            </a:r>
            <a:r>
              <a:rPr lang="en-US" sz="3600" dirty="0" smtClean="0"/>
              <a:t> </a:t>
            </a:r>
            <a:r>
              <a:rPr lang="en-US" sz="3600" dirty="0" err="1" smtClean="0"/>
              <a:t>stenosis</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8" name="Google Shape;696;p60"/>
          <p:cNvSpPr/>
          <p:nvPr/>
        </p:nvSpPr>
        <p:spPr>
          <a:xfrm>
            <a:off x="2143108" y="564319"/>
            <a:ext cx="5786478" cy="578671"/>
          </a:xfrm>
          <a:custGeom>
            <a:avLst/>
            <a:gdLst/>
            <a:ahLst/>
            <a:cxnLst/>
            <a:rect l="l" t="t" r="r" b="b"/>
            <a:pathLst>
              <a:path w="47071" h="21281" extrusionOk="0">
                <a:moveTo>
                  <a:pt x="11204" y="1"/>
                </a:moveTo>
                <a:cubicBezTo>
                  <a:pt x="10982" y="1"/>
                  <a:pt x="10760" y="23"/>
                  <a:pt x="10540" y="84"/>
                </a:cubicBezTo>
                <a:cubicBezTo>
                  <a:pt x="10095" y="221"/>
                  <a:pt x="9625" y="141"/>
                  <a:pt x="9166" y="221"/>
                </a:cubicBezTo>
                <a:cubicBezTo>
                  <a:pt x="8946" y="113"/>
                  <a:pt x="8720" y="75"/>
                  <a:pt x="8490" y="75"/>
                </a:cubicBezTo>
                <a:cubicBezTo>
                  <a:pt x="7990" y="75"/>
                  <a:pt x="7475" y="253"/>
                  <a:pt x="6980" y="268"/>
                </a:cubicBezTo>
                <a:cubicBezTo>
                  <a:pt x="6809" y="383"/>
                  <a:pt x="6603" y="452"/>
                  <a:pt x="6408" y="531"/>
                </a:cubicBezTo>
                <a:cubicBezTo>
                  <a:pt x="6363" y="537"/>
                  <a:pt x="6317" y="540"/>
                  <a:pt x="6272" y="540"/>
                </a:cubicBezTo>
                <a:cubicBezTo>
                  <a:pt x="6031" y="540"/>
                  <a:pt x="5791" y="471"/>
                  <a:pt x="5550" y="471"/>
                </a:cubicBezTo>
                <a:cubicBezTo>
                  <a:pt x="5493" y="471"/>
                  <a:pt x="5436" y="475"/>
                  <a:pt x="5378" y="485"/>
                </a:cubicBezTo>
                <a:cubicBezTo>
                  <a:pt x="4977" y="633"/>
                  <a:pt x="4623" y="839"/>
                  <a:pt x="4258" y="1045"/>
                </a:cubicBezTo>
                <a:cubicBezTo>
                  <a:pt x="3730" y="1171"/>
                  <a:pt x="3134" y="1160"/>
                  <a:pt x="2711" y="1561"/>
                </a:cubicBezTo>
                <a:cubicBezTo>
                  <a:pt x="2346" y="2031"/>
                  <a:pt x="2140" y="2591"/>
                  <a:pt x="1775" y="3061"/>
                </a:cubicBezTo>
                <a:cubicBezTo>
                  <a:pt x="1475" y="3459"/>
                  <a:pt x="1431" y="3954"/>
                  <a:pt x="1385" y="4421"/>
                </a:cubicBezTo>
                <a:cubicBezTo>
                  <a:pt x="1396" y="4937"/>
                  <a:pt x="1132" y="5382"/>
                  <a:pt x="973" y="5852"/>
                </a:cubicBezTo>
                <a:cubicBezTo>
                  <a:pt x="824" y="6082"/>
                  <a:pt x="629" y="6368"/>
                  <a:pt x="756" y="6643"/>
                </a:cubicBezTo>
                <a:cubicBezTo>
                  <a:pt x="789" y="6838"/>
                  <a:pt x="550" y="7167"/>
                  <a:pt x="835" y="7203"/>
                </a:cubicBezTo>
                <a:cubicBezTo>
                  <a:pt x="789" y="7717"/>
                  <a:pt x="915" y="8381"/>
                  <a:pt x="423" y="8725"/>
                </a:cubicBezTo>
                <a:cubicBezTo>
                  <a:pt x="344" y="9148"/>
                  <a:pt x="388" y="9606"/>
                  <a:pt x="138" y="9972"/>
                </a:cubicBezTo>
                <a:cubicBezTo>
                  <a:pt x="0" y="10120"/>
                  <a:pt x="228" y="10351"/>
                  <a:pt x="33" y="10477"/>
                </a:cubicBezTo>
                <a:cubicBezTo>
                  <a:pt x="80" y="11026"/>
                  <a:pt x="0" y="11609"/>
                  <a:pt x="228" y="12125"/>
                </a:cubicBezTo>
                <a:cubicBezTo>
                  <a:pt x="91" y="12455"/>
                  <a:pt x="275" y="12812"/>
                  <a:pt x="388" y="13119"/>
                </a:cubicBezTo>
                <a:cubicBezTo>
                  <a:pt x="525" y="13600"/>
                  <a:pt x="937" y="13943"/>
                  <a:pt x="1074" y="14424"/>
                </a:cubicBezTo>
                <a:cubicBezTo>
                  <a:pt x="1121" y="14699"/>
                  <a:pt x="1305" y="14951"/>
                  <a:pt x="1338" y="15237"/>
                </a:cubicBezTo>
                <a:cubicBezTo>
                  <a:pt x="1648" y="15569"/>
                  <a:pt x="1912" y="15935"/>
                  <a:pt x="2118" y="16347"/>
                </a:cubicBezTo>
                <a:cubicBezTo>
                  <a:pt x="3148" y="17640"/>
                  <a:pt x="4291" y="19060"/>
                  <a:pt x="5974" y="19505"/>
                </a:cubicBezTo>
                <a:cubicBezTo>
                  <a:pt x="6774" y="19700"/>
                  <a:pt x="7485" y="20145"/>
                  <a:pt x="8252" y="20420"/>
                </a:cubicBezTo>
                <a:cubicBezTo>
                  <a:pt x="9303" y="20673"/>
                  <a:pt x="10380" y="20821"/>
                  <a:pt x="11457" y="20969"/>
                </a:cubicBezTo>
                <a:cubicBezTo>
                  <a:pt x="11637" y="20995"/>
                  <a:pt x="11817" y="21005"/>
                  <a:pt x="11997" y="21005"/>
                </a:cubicBezTo>
                <a:cubicBezTo>
                  <a:pt x="12777" y="21005"/>
                  <a:pt x="13559" y="20810"/>
                  <a:pt x="14339" y="20810"/>
                </a:cubicBezTo>
                <a:cubicBezTo>
                  <a:pt x="14442" y="20810"/>
                  <a:pt x="14546" y="20813"/>
                  <a:pt x="14649" y="20821"/>
                </a:cubicBezTo>
                <a:cubicBezTo>
                  <a:pt x="15070" y="20883"/>
                  <a:pt x="15485" y="20905"/>
                  <a:pt x="15902" y="20905"/>
                </a:cubicBezTo>
                <a:cubicBezTo>
                  <a:pt x="16018" y="20905"/>
                  <a:pt x="16134" y="20904"/>
                  <a:pt x="16250" y="20901"/>
                </a:cubicBezTo>
                <a:lnTo>
                  <a:pt x="16250" y="20752"/>
                </a:lnTo>
                <a:cubicBezTo>
                  <a:pt x="16387" y="20741"/>
                  <a:pt x="16651" y="20741"/>
                  <a:pt x="16788" y="20741"/>
                </a:cubicBezTo>
                <a:lnTo>
                  <a:pt x="16788" y="20662"/>
                </a:lnTo>
                <a:cubicBezTo>
                  <a:pt x="17881" y="20755"/>
                  <a:pt x="18972" y="21042"/>
                  <a:pt x="20064" y="21042"/>
                </a:cubicBezTo>
                <a:cubicBezTo>
                  <a:pt x="20449" y="21042"/>
                  <a:pt x="20834" y="21007"/>
                  <a:pt x="21219" y="20914"/>
                </a:cubicBezTo>
                <a:cubicBezTo>
                  <a:pt x="21260" y="20915"/>
                  <a:pt x="21301" y="20916"/>
                  <a:pt x="21343" y="20916"/>
                </a:cubicBezTo>
                <a:cubicBezTo>
                  <a:pt x="21929" y="20916"/>
                  <a:pt x="22521" y="20819"/>
                  <a:pt x="23113" y="20819"/>
                </a:cubicBezTo>
                <a:cubicBezTo>
                  <a:pt x="23371" y="20819"/>
                  <a:pt x="23628" y="20837"/>
                  <a:pt x="23886" y="20890"/>
                </a:cubicBezTo>
                <a:cubicBezTo>
                  <a:pt x="24050" y="20934"/>
                  <a:pt x="24215" y="20949"/>
                  <a:pt x="24380" y="20949"/>
                </a:cubicBezTo>
                <a:cubicBezTo>
                  <a:pt x="24722" y="20949"/>
                  <a:pt x="25067" y="20885"/>
                  <a:pt x="25415" y="20885"/>
                </a:cubicBezTo>
                <a:cubicBezTo>
                  <a:pt x="25557" y="20885"/>
                  <a:pt x="25699" y="20896"/>
                  <a:pt x="25842" y="20925"/>
                </a:cubicBezTo>
                <a:cubicBezTo>
                  <a:pt x="26467" y="21060"/>
                  <a:pt x="27071" y="21280"/>
                  <a:pt x="27718" y="21280"/>
                </a:cubicBezTo>
                <a:cubicBezTo>
                  <a:pt x="27733" y="21280"/>
                  <a:pt x="27749" y="21280"/>
                  <a:pt x="27764" y="21280"/>
                </a:cubicBezTo>
                <a:cubicBezTo>
                  <a:pt x="27795" y="21280"/>
                  <a:pt x="27827" y="21281"/>
                  <a:pt x="27858" y="21281"/>
                </a:cubicBezTo>
                <a:cubicBezTo>
                  <a:pt x="28832" y="21281"/>
                  <a:pt x="29775" y="20957"/>
                  <a:pt x="30739" y="20901"/>
                </a:cubicBezTo>
                <a:cubicBezTo>
                  <a:pt x="30979" y="20930"/>
                  <a:pt x="31218" y="20941"/>
                  <a:pt x="31458" y="20941"/>
                </a:cubicBezTo>
                <a:cubicBezTo>
                  <a:pt x="31780" y="20941"/>
                  <a:pt x="32101" y="20921"/>
                  <a:pt x="32423" y="20901"/>
                </a:cubicBezTo>
                <a:cubicBezTo>
                  <a:pt x="32509" y="20896"/>
                  <a:pt x="32596" y="20893"/>
                  <a:pt x="32684" y="20893"/>
                </a:cubicBezTo>
                <a:cubicBezTo>
                  <a:pt x="33195" y="20893"/>
                  <a:pt x="33711" y="20968"/>
                  <a:pt x="34221" y="20968"/>
                </a:cubicBezTo>
                <a:cubicBezTo>
                  <a:pt x="34564" y="20968"/>
                  <a:pt x="34904" y="20934"/>
                  <a:pt x="35238" y="20821"/>
                </a:cubicBezTo>
                <a:cubicBezTo>
                  <a:pt x="35719" y="20708"/>
                  <a:pt x="36131" y="20420"/>
                  <a:pt x="36622" y="20365"/>
                </a:cubicBezTo>
                <a:cubicBezTo>
                  <a:pt x="37573" y="20101"/>
                  <a:pt x="38603" y="20134"/>
                  <a:pt x="39517" y="19758"/>
                </a:cubicBezTo>
                <a:lnTo>
                  <a:pt x="39517" y="19758"/>
                </a:lnTo>
                <a:lnTo>
                  <a:pt x="39506" y="19838"/>
                </a:lnTo>
                <a:cubicBezTo>
                  <a:pt x="39734" y="19827"/>
                  <a:pt x="39886" y="19610"/>
                  <a:pt x="40103" y="19574"/>
                </a:cubicBezTo>
                <a:cubicBezTo>
                  <a:pt x="40526" y="19209"/>
                  <a:pt x="40847" y="18692"/>
                  <a:pt x="41429" y="18544"/>
                </a:cubicBezTo>
                <a:cubicBezTo>
                  <a:pt x="41784" y="18360"/>
                  <a:pt x="42207" y="18407"/>
                  <a:pt x="42564" y="18223"/>
                </a:cubicBezTo>
                <a:cubicBezTo>
                  <a:pt x="43272" y="17756"/>
                  <a:pt x="44223" y="17651"/>
                  <a:pt x="44761" y="16918"/>
                </a:cubicBezTo>
                <a:cubicBezTo>
                  <a:pt x="45365" y="16025"/>
                  <a:pt x="45654" y="14940"/>
                  <a:pt x="45665" y="13864"/>
                </a:cubicBezTo>
                <a:cubicBezTo>
                  <a:pt x="45755" y="13636"/>
                  <a:pt x="45434" y="13463"/>
                  <a:pt x="45585" y="13246"/>
                </a:cubicBezTo>
                <a:cubicBezTo>
                  <a:pt x="45722" y="13040"/>
                  <a:pt x="45549" y="12787"/>
                  <a:pt x="45676" y="12581"/>
                </a:cubicBezTo>
                <a:cubicBezTo>
                  <a:pt x="45972" y="11941"/>
                  <a:pt x="45709" y="11254"/>
                  <a:pt x="45835" y="10601"/>
                </a:cubicBezTo>
                <a:cubicBezTo>
                  <a:pt x="46041" y="10235"/>
                  <a:pt x="45629" y="10167"/>
                  <a:pt x="45538" y="9914"/>
                </a:cubicBezTo>
                <a:cubicBezTo>
                  <a:pt x="45744" y="9560"/>
                  <a:pt x="46167" y="9365"/>
                  <a:pt x="46373" y="8999"/>
                </a:cubicBezTo>
                <a:cubicBezTo>
                  <a:pt x="46340" y="8461"/>
                  <a:pt x="46384" y="7763"/>
                  <a:pt x="46901" y="7467"/>
                </a:cubicBezTo>
                <a:cubicBezTo>
                  <a:pt x="46854" y="7066"/>
                  <a:pt x="47071" y="6654"/>
                  <a:pt x="46876" y="6288"/>
                </a:cubicBezTo>
                <a:cubicBezTo>
                  <a:pt x="46695" y="5978"/>
                  <a:pt x="46409" y="5692"/>
                  <a:pt x="46500" y="5291"/>
                </a:cubicBezTo>
                <a:cubicBezTo>
                  <a:pt x="46327" y="5028"/>
                  <a:pt x="46203" y="4673"/>
                  <a:pt x="45871" y="4627"/>
                </a:cubicBezTo>
                <a:cubicBezTo>
                  <a:pt x="45618" y="4366"/>
                  <a:pt x="45206" y="4352"/>
                  <a:pt x="44989" y="4066"/>
                </a:cubicBezTo>
                <a:cubicBezTo>
                  <a:pt x="44933" y="3996"/>
                  <a:pt x="44866" y="3971"/>
                  <a:pt x="44794" y="3971"/>
                </a:cubicBezTo>
                <a:cubicBezTo>
                  <a:pt x="44645" y="3971"/>
                  <a:pt x="44474" y="4078"/>
                  <a:pt x="44335" y="4102"/>
                </a:cubicBezTo>
                <a:cubicBezTo>
                  <a:pt x="43764" y="3701"/>
                  <a:pt x="43294" y="3163"/>
                  <a:pt x="42643" y="2899"/>
                </a:cubicBezTo>
                <a:cubicBezTo>
                  <a:pt x="42138" y="2693"/>
                  <a:pt x="41671" y="2429"/>
                  <a:pt x="41166" y="2248"/>
                </a:cubicBezTo>
                <a:cubicBezTo>
                  <a:pt x="40881" y="2216"/>
                  <a:pt x="40597" y="2108"/>
                  <a:pt x="40317" y="2108"/>
                </a:cubicBezTo>
                <a:cubicBezTo>
                  <a:pt x="40191" y="2108"/>
                  <a:pt x="40065" y="2130"/>
                  <a:pt x="39940" y="2190"/>
                </a:cubicBezTo>
                <a:cubicBezTo>
                  <a:pt x="39911" y="2208"/>
                  <a:pt x="39885" y="2216"/>
                  <a:pt x="39860" y="2216"/>
                </a:cubicBezTo>
                <a:cubicBezTo>
                  <a:pt x="39759" y="2216"/>
                  <a:pt x="39688" y="2095"/>
                  <a:pt x="39586" y="2075"/>
                </a:cubicBezTo>
                <a:cubicBezTo>
                  <a:pt x="39076" y="2055"/>
                  <a:pt x="38601" y="1825"/>
                  <a:pt x="38098" y="1825"/>
                </a:cubicBezTo>
                <a:cubicBezTo>
                  <a:pt x="38038" y="1825"/>
                  <a:pt x="37977" y="1829"/>
                  <a:pt x="37916" y="1836"/>
                </a:cubicBezTo>
                <a:cubicBezTo>
                  <a:pt x="37750" y="1861"/>
                  <a:pt x="37584" y="1872"/>
                  <a:pt x="37418" y="1872"/>
                </a:cubicBezTo>
                <a:cubicBezTo>
                  <a:pt x="36991" y="1872"/>
                  <a:pt x="36567" y="1798"/>
                  <a:pt x="36153" y="1699"/>
                </a:cubicBezTo>
                <a:cubicBezTo>
                  <a:pt x="36107" y="1689"/>
                  <a:pt x="36062" y="1685"/>
                  <a:pt x="36018" y="1685"/>
                </a:cubicBezTo>
                <a:cubicBezTo>
                  <a:pt x="35867" y="1685"/>
                  <a:pt x="35720" y="1729"/>
                  <a:pt x="35573" y="1729"/>
                </a:cubicBezTo>
                <a:cubicBezTo>
                  <a:pt x="35511" y="1729"/>
                  <a:pt x="35449" y="1721"/>
                  <a:pt x="35386" y="1699"/>
                </a:cubicBezTo>
                <a:cubicBezTo>
                  <a:pt x="35166" y="1632"/>
                  <a:pt x="34940" y="1609"/>
                  <a:pt x="34713" y="1609"/>
                </a:cubicBezTo>
                <a:cubicBezTo>
                  <a:pt x="34434" y="1609"/>
                  <a:pt x="34153" y="1644"/>
                  <a:pt x="33876" y="1674"/>
                </a:cubicBezTo>
                <a:cubicBezTo>
                  <a:pt x="33486" y="1594"/>
                  <a:pt x="33109" y="1468"/>
                  <a:pt x="32719" y="1388"/>
                </a:cubicBezTo>
                <a:cubicBezTo>
                  <a:pt x="32690" y="1385"/>
                  <a:pt x="32661" y="1383"/>
                  <a:pt x="32632" y="1383"/>
                </a:cubicBezTo>
                <a:cubicBezTo>
                  <a:pt x="32468" y="1383"/>
                  <a:pt x="32310" y="1432"/>
                  <a:pt x="32151" y="1432"/>
                </a:cubicBezTo>
                <a:cubicBezTo>
                  <a:pt x="32085" y="1432"/>
                  <a:pt x="32019" y="1424"/>
                  <a:pt x="31953" y="1399"/>
                </a:cubicBezTo>
                <a:cubicBezTo>
                  <a:pt x="31926" y="1404"/>
                  <a:pt x="31899" y="1406"/>
                  <a:pt x="31873" y="1406"/>
                </a:cubicBezTo>
                <a:cubicBezTo>
                  <a:pt x="31598" y="1406"/>
                  <a:pt x="31371" y="1166"/>
                  <a:pt x="31117" y="1166"/>
                </a:cubicBezTo>
                <a:cubicBezTo>
                  <a:pt x="31047" y="1166"/>
                  <a:pt x="30976" y="1184"/>
                  <a:pt x="30901" y="1229"/>
                </a:cubicBezTo>
                <a:cubicBezTo>
                  <a:pt x="30603" y="1137"/>
                  <a:pt x="30303" y="1115"/>
                  <a:pt x="30001" y="1115"/>
                </a:cubicBezTo>
                <a:cubicBezTo>
                  <a:pt x="29729" y="1115"/>
                  <a:pt x="29456" y="1133"/>
                  <a:pt x="29183" y="1133"/>
                </a:cubicBezTo>
                <a:cubicBezTo>
                  <a:pt x="28966" y="1133"/>
                  <a:pt x="28748" y="1121"/>
                  <a:pt x="28531" y="1081"/>
                </a:cubicBezTo>
                <a:cubicBezTo>
                  <a:pt x="28429" y="1114"/>
                  <a:pt x="28336" y="1182"/>
                  <a:pt x="28234" y="1207"/>
                </a:cubicBezTo>
                <a:cubicBezTo>
                  <a:pt x="28149" y="1176"/>
                  <a:pt x="28063" y="1165"/>
                  <a:pt x="27977" y="1165"/>
                </a:cubicBezTo>
                <a:cubicBezTo>
                  <a:pt x="27742" y="1165"/>
                  <a:pt x="27504" y="1249"/>
                  <a:pt x="27265" y="1249"/>
                </a:cubicBezTo>
                <a:cubicBezTo>
                  <a:pt x="27203" y="1249"/>
                  <a:pt x="27140" y="1244"/>
                  <a:pt x="27078" y="1229"/>
                </a:cubicBezTo>
                <a:cubicBezTo>
                  <a:pt x="26402" y="1193"/>
                  <a:pt x="25726" y="1149"/>
                  <a:pt x="25053" y="1034"/>
                </a:cubicBezTo>
                <a:cubicBezTo>
                  <a:pt x="24732" y="839"/>
                  <a:pt x="24331" y="943"/>
                  <a:pt x="23977" y="875"/>
                </a:cubicBezTo>
                <a:cubicBezTo>
                  <a:pt x="23955" y="871"/>
                  <a:pt x="23935" y="869"/>
                  <a:pt x="23914" y="869"/>
                </a:cubicBezTo>
                <a:cubicBezTo>
                  <a:pt x="23738" y="869"/>
                  <a:pt x="23573" y="994"/>
                  <a:pt x="23400" y="994"/>
                </a:cubicBezTo>
                <a:cubicBezTo>
                  <a:pt x="23348" y="994"/>
                  <a:pt x="23296" y="983"/>
                  <a:pt x="23243" y="954"/>
                </a:cubicBezTo>
                <a:cubicBezTo>
                  <a:pt x="23119" y="895"/>
                  <a:pt x="22994" y="880"/>
                  <a:pt x="22870" y="880"/>
                </a:cubicBezTo>
                <a:cubicBezTo>
                  <a:pt x="22753" y="880"/>
                  <a:pt x="22637" y="893"/>
                  <a:pt x="22520" y="893"/>
                </a:cubicBezTo>
                <a:cubicBezTo>
                  <a:pt x="22475" y="893"/>
                  <a:pt x="22431" y="891"/>
                  <a:pt x="22386" y="886"/>
                </a:cubicBezTo>
                <a:cubicBezTo>
                  <a:pt x="20680" y="507"/>
                  <a:pt x="18942" y="658"/>
                  <a:pt x="17225" y="496"/>
                </a:cubicBezTo>
                <a:cubicBezTo>
                  <a:pt x="17166" y="505"/>
                  <a:pt x="17107" y="509"/>
                  <a:pt x="17048" y="509"/>
                </a:cubicBezTo>
                <a:cubicBezTo>
                  <a:pt x="16645" y="509"/>
                  <a:pt x="16258" y="323"/>
                  <a:pt x="15848" y="323"/>
                </a:cubicBezTo>
                <a:cubicBezTo>
                  <a:pt x="15788" y="323"/>
                  <a:pt x="15728" y="327"/>
                  <a:pt x="15668" y="336"/>
                </a:cubicBezTo>
                <a:cubicBezTo>
                  <a:pt x="15508" y="376"/>
                  <a:pt x="15348" y="391"/>
                  <a:pt x="15189" y="391"/>
                </a:cubicBezTo>
                <a:cubicBezTo>
                  <a:pt x="14786" y="391"/>
                  <a:pt x="14385" y="298"/>
                  <a:pt x="13981" y="298"/>
                </a:cubicBezTo>
                <a:cubicBezTo>
                  <a:pt x="13815" y="298"/>
                  <a:pt x="13649" y="314"/>
                  <a:pt x="13481" y="358"/>
                </a:cubicBezTo>
                <a:cubicBezTo>
                  <a:pt x="13453" y="368"/>
                  <a:pt x="13425" y="372"/>
                  <a:pt x="13398" y="372"/>
                </a:cubicBezTo>
                <a:cubicBezTo>
                  <a:pt x="13220" y="372"/>
                  <a:pt x="13073" y="192"/>
                  <a:pt x="12893" y="192"/>
                </a:cubicBezTo>
                <a:cubicBezTo>
                  <a:pt x="12873" y="192"/>
                  <a:pt x="12852" y="194"/>
                  <a:pt x="12830" y="199"/>
                </a:cubicBezTo>
                <a:cubicBezTo>
                  <a:pt x="12286" y="135"/>
                  <a:pt x="11743" y="1"/>
                  <a:pt x="1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3"/>
          <p:cNvSpPr txBox="1">
            <a:spLocks noGrp="1"/>
          </p:cNvSpPr>
          <p:nvPr>
            <p:ph type="subTitle" idx="3"/>
          </p:nvPr>
        </p:nvSpPr>
        <p:spPr>
          <a:xfrm>
            <a:off x="1000100" y="1759106"/>
            <a:ext cx="7358114" cy="2098528"/>
          </a:xfrm>
          <a:prstGeom prst="rect">
            <a:avLst/>
          </a:prstGeom>
        </p:spPr>
        <p:txBody>
          <a:bodyPr spcFirstLastPara="1" wrap="square" lIns="91425" tIns="91425" rIns="91425" bIns="91425" anchor="ctr" anchorCtr="0">
            <a:noAutofit/>
          </a:bodyPr>
          <a:lstStyle/>
          <a:p>
            <a:pPr marL="0" lvl="0" indent="0" algn="l">
              <a:buFont typeface="Wingdings" pitchFamily="2" charset="2"/>
              <a:buChar char="q"/>
            </a:pPr>
            <a:r>
              <a:rPr lang="en-US" sz="2000" dirty="0" smtClean="0"/>
              <a:t> </a:t>
            </a:r>
            <a:r>
              <a:rPr lang="en-US" sz="2000" dirty="0" smtClean="0">
                <a:solidFill>
                  <a:srgbClr val="9933FF"/>
                </a:solidFill>
              </a:rPr>
              <a:t>Are Malformations of cerebellum and brainstem</a:t>
            </a:r>
          </a:p>
          <a:p>
            <a:pPr marL="0" lvl="0" indent="0" algn="l">
              <a:buFont typeface="Wingdings" pitchFamily="2" charset="2"/>
              <a:buChar char="q"/>
            </a:pPr>
            <a:r>
              <a:rPr lang="en-US" sz="2000" b="1" dirty="0" smtClean="0">
                <a:solidFill>
                  <a:srgbClr val="9933FF"/>
                </a:solidFill>
              </a:rPr>
              <a:t> </a:t>
            </a:r>
            <a:r>
              <a:rPr lang="en-US" sz="2000" b="1" dirty="0" smtClean="0"/>
              <a:t>four types</a:t>
            </a:r>
            <a:r>
              <a:rPr lang="en-US" sz="2000" dirty="0" smtClean="0"/>
              <a:t/>
            </a:r>
            <a:br>
              <a:rPr lang="en-US" sz="2000" dirty="0" smtClean="0"/>
            </a:br>
            <a:r>
              <a:rPr lang="en-US" sz="2000" dirty="0" smtClean="0"/>
              <a:t>   • </a:t>
            </a:r>
            <a:r>
              <a:rPr lang="en-US" sz="2000" b="1" dirty="0" err="1" smtClean="0"/>
              <a:t>Chiari</a:t>
            </a:r>
            <a:r>
              <a:rPr lang="en-US" sz="2000" b="1" dirty="0" smtClean="0"/>
              <a:t> I: </a:t>
            </a:r>
            <a:r>
              <a:rPr lang="en-US" sz="2000" dirty="0" smtClean="0"/>
              <a:t/>
            </a:r>
            <a:br>
              <a:rPr lang="en-US" sz="2000" dirty="0" smtClean="0"/>
            </a:br>
            <a:r>
              <a:rPr lang="en-US" sz="2000" dirty="0" smtClean="0"/>
              <a:t>     - </a:t>
            </a:r>
            <a:r>
              <a:rPr lang="en-US" sz="1600" dirty="0" err="1" smtClean="0"/>
              <a:t>tonsillar</a:t>
            </a:r>
            <a:r>
              <a:rPr lang="en-US" sz="1600" dirty="0" smtClean="0"/>
              <a:t> </a:t>
            </a:r>
            <a:r>
              <a:rPr lang="en-US" sz="1600" dirty="0" err="1" smtClean="0"/>
              <a:t>herniation</a:t>
            </a:r>
            <a:r>
              <a:rPr lang="en-US" sz="1600" dirty="0" smtClean="0"/>
              <a:t> below foramen magnum. </a:t>
            </a:r>
            <a:br>
              <a:rPr lang="en-US" sz="1600" dirty="0" smtClean="0"/>
            </a:br>
            <a:r>
              <a:rPr lang="en-US" sz="1600" dirty="0" smtClean="0"/>
              <a:t>      -  no associated brainstem </a:t>
            </a:r>
            <a:r>
              <a:rPr lang="en-US" sz="1600" dirty="0" err="1" smtClean="0"/>
              <a:t>herniation</a:t>
            </a:r>
            <a:r>
              <a:rPr lang="en-US" sz="1600" dirty="0" smtClean="0"/>
              <a:t> or </a:t>
            </a:r>
            <a:r>
              <a:rPr lang="en-US" sz="1600" dirty="0" err="1" smtClean="0"/>
              <a:t>supratentorial</a:t>
            </a:r>
            <a:r>
              <a:rPr lang="en-US" sz="1600" dirty="0" smtClean="0"/>
              <a:t> anomalies.</a:t>
            </a:r>
            <a:br>
              <a:rPr lang="en-US" sz="1600" dirty="0" smtClean="0"/>
            </a:br>
            <a:r>
              <a:rPr lang="en-US" sz="1600" dirty="0" smtClean="0"/>
              <a:t>      -  hydrocephalus uncommon. </a:t>
            </a:r>
            <a:r>
              <a:rPr lang="en-US" sz="2000" dirty="0" smtClean="0"/>
              <a:t/>
            </a:r>
            <a:br>
              <a:rPr lang="en-US" sz="2000" dirty="0" smtClean="0"/>
            </a:br>
            <a:r>
              <a:rPr lang="en-US" sz="2000" dirty="0" smtClean="0"/>
              <a:t>   • </a:t>
            </a:r>
            <a:r>
              <a:rPr lang="en-US" sz="2000" b="1" dirty="0" err="1" smtClean="0"/>
              <a:t>Chiari</a:t>
            </a:r>
            <a:r>
              <a:rPr lang="en-US" sz="2000" b="1" dirty="0" smtClean="0"/>
              <a:t> II: </a:t>
            </a:r>
            <a:r>
              <a:rPr lang="en-US" dirty="0" smtClean="0"/>
              <a:t>next slide</a:t>
            </a:r>
            <a:r>
              <a:rPr lang="en-US" sz="2000" dirty="0" smtClean="0"/>
              <a:t/>
            </a:r>
            <a:br>
              <a:rPr lang="en-US" sz="2000" dirty="0" smtClean="0"/>
            </a:br>
            <a:r>
              <a:rPr lang="en-US" sz="2000" dirty="0" smtClean="0"/>
              <a:t>   • </a:t>
            </a:r>
            <a:r>
              <a:rPr lang="en-US" sz="2000" b="1" dirty="0" err="1" smtClean="0"/>
              <a:t>Chiari</a:t>
            </a:r>
            <a:r>
              <a:rPr lang="en-US" sz="2000" b="1" dirty="0" smtClean="0"/>
              <a:t> III </a:t>
            </a:r>
            <a:r>
              <a:rPr lang="en-US" sz="2000" dirty="0" smtClean="0"/>
              <a:t/>
            </a:r>
            <a:br>
              <a:rPr lang="en-US" sz="2000" dirty="0" smtClean="0"/>
            </a:br>
            <a:r>
              <a:rPr lang="en-US" sz="2000" dirty="0" smtClean="0"/>
              <a:t>   • </a:t>
            </a:r>
            <a:r>
              <a:rPr lang="en-US" sz="2000" b="1" dirty="0" err="1" smtClean="0"/>
              <a:t>Chiari</a:t>
            </a:r>
            <a:r>
              <a:rPr lang="en-US" sz="2000" b="1" dirty="0" smtClean="0"/>
              <a:t> V</a:t>
            </a:r>
            <a:r>
              <a:rPr lang="en-US" sz="2000" dirty="0" smtClean="0"/>
              <a:t>   </a:t>
            </a:r>
            <a:endParaRPr sz="2000"/>
          </a:p>
        </p:txBody>
      </p:sp>
      <p:sp>
        <p:nvSpPr>
          <p:cNvPr id="295" name="Google Shape;295;p43"/>
          <p:cNvSpPr txBox="1">
            <a:spLocks noGrp="1"/>
          </p:cNvSpPr>
          <p:nvPr>
            <p:ph type="title" idx="8"/>
          </p:nvPr>
        </p:nvSpPr>
        <p:spPr>
          <a:xfrm>
            <a:off x="1928794" y="609514"/>
            <a:ext cx="5497237" cy="390600"/>
          </a:xfrm>
          <a:prstGeom prst="rect">
            <a:avLst/>
          </a:prstGeom>
        </p:spPr>
        <p:txBody>
          <a:bodyPr spcFirstLastPara="1" wrap="square" lIns="91425" tIns="91425" rIns="91425" bIns="91425" anchor="ctr" anchorCtr="0">
            <a:noAutofit/>
          </a:bodyPr>
          <a:lstStyle/>
          <a:p>
            <a:pPr lvl="0"/>
            <a:r>
              <a:rPr lang="en-US" dirty="0" err="1" smtClean="0"/>
              <a:t>Chiari</a:t>
            </a:r>
            <a:r>
              <a:rPr lang="en-US" dirty="0" smtClean="0"/>
              <a:t> Malformations</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5756" y="2997546"/>
            <a:ext cx="7734675" cy="672600"/>
          </a:xfrm>
        </p:spPr>
        <p:txBody>
          <a:bodyPr/>
          <a:lstStyle/>
          <a:p>
            <a:pPr algn="l"/>
            <a:r>
              <a:rPr lang="en-GB" sz="1800" b="1" dirty="0" err="1">
                <a:solidFill>
                  <a:srgbClr val="FF0000"/>
                </a:solidFill>
              </a:rPr>
              <a:t>Chiari</a:t>
            </a:r>
            <a:r>
              <a:rPr lang="en-GB" sz="1800" b="1" dirty="0">
                <a:solidFill>
                  <a:srgbClr val="FF0000"/>
                </a:solidFill>
              </a:rPr>
              <a:t> Malformation 1 </a:t>
            </a:r>
            <a:endParaRPr lang="en-GB" sz="1800" b="1" dirty="0" smtClean="0">
              <a:solidFill>
                <a:srgbClr val="FF0000"/>
              </a:solidFill>
            </a:endParaRPr>
          </a:p>
          <a:p>
            <a:pPr algn="l"/>
            <a:endParaRPr lang="en-GB" sz="1800" b="1" dirty="0">
              <a:solidFill>
                <a:srgbClr val="FF0000"/>
              </a:solidFill>
            </a:endParaRPr>
          </a:p>
          <a:p>
            <a:pPr algn="l"/>
            <a:r>
              <a:rPr lang="en-GB" sz="1800" b="1" dirty="0">
                <a:solidFill>
                  <a:srgbClr val="FF0000"/>
                </a:solidFill>
              </a:rPr>
              <a:t>•Abnormal shape of cerebellar tonsils</a:t>
            </a:r>
          </a:p>
          <a:p>
            <a:pPr algn="l"/>
            <a:r>
              <a:rPr lang="en-GB" sz="1800" b="1" dirty="0">
                <a:solidFill>
                  <a:srgbClr val="FF0000"/>
                </a:solidFill>
              </a:rPr>
              <a:t>•Tonsils = small rounded structure bottom of cerebellum </a:t>
            </a:r>
          </a:p>
          <a:p>
            <a:pPr algn="l"/>
            <a:r>
              <a:rPr lang="en-GB" sz="1800" b="1" dirty="0">
                <a:solidFill>
                  <a:srgbClr val="FF0000"/>
                </a:solidFill>
              </a:rPr>
              <a:t>•Tonsils displaced below foramen magnum</a:t>
            </a:r>
          </a:p>
          <a:p>
            <a:pPr algn="l"/>
            <a:r>
              <a:rPr lang="en-GB" sz="1800" b="1" dirty="0">
                <a:solidFill>
                  <a:srgbClr val="FF0000"/>
                </a:solidFill>
              </a:rPr>
              <a:t>•Associated with </a:t>
            </a:r>
            <a:r>
              <a:rPr lang="en-GB" sz="1800" b="1" dirty="0" err="1" smtClean="0">
                <a:solidFill>
                  <a:srgbClr val="FF0000"/>
                </a:solidFill>
              </a:rPr>
              <a:t>Syringomyelia</a:t>
            </a:r>
            <a:endParaRPr lang="en-GB" sz="1800" b="1" dirty="0">
              <a:solidFill>
                <a:srgbClr val="FF0000"/>
              </a:solidFill>
            </a:endParaRPr>
          </a:p>
          <a:p>
            <a:pPr algn="l"/>
            <a:r>
              <a:rPr lang="en-GB" sz="1800" b="1" dirty="0">
                <a:solidFill>
                  <a:srgbClr val="FF0000"/>
                </a:solidFill>
              </a:rPr>
              <a:t>Usually no symptoms until adolescence/adulthood</a:t>
            </a:r>
          </a:p>
          <a:p>
            <a:pPr algn="l"/>
            <a:r>
              <a:rPr lang="en-GB" sz="1800" b="1" dirty="0">
                <a:solidFill>
                  <a:srgbClr val="FF0000"/>
                </a:solidFill>
              </a:rPr>
              <a:t>•Mean age 18 years</a:t>
            </a:r>
          </a:p>
          <a:p>
            <a:pPr algn="l"/>
            <a:r>
              <a:rPr lang="en-GB" sz="1800" b="1" dirty="0">
                <a:solidFill>
                  <a:srgbClr val="FF0000"/>
                </a:solidFill>
              </a:rPr>
              <a:t>•Headaches</a:t>
            </a:r>
          </a:p>
          <a:p>
            <a:pPr algn="l"/>
            <a:r>
              <a:rPr lang="en-GB" sz="1800" b="1" dirty="0">
                <a:solidFill>
                  <a:srgbClr val="FF0000"/>
                </a:solidFill>
              </a:rPr>
              <a:t>•Due to meningeal irritation</a:t>
            </a:r>
          </a:p>
          <a:p>
            <a:pPr algn="l"/>
            <a:r>
              <a:rPr lang="en-GB" sz="1800" b="1" dirty="0">
                <a:solidFill>
                  <a:srgbClr val="FF0000"/>
                </a:solidFill>
              </a:rPr>
              <a:t>•Worse with cough: “cough headache”</a:t>
            </a:r>
          </a:p>
          <a:p>
            <a:pPr algn="l"/>
            <a:r>
              <a:rPr lang="en-GB" sz="1800" b="1" dirty="0">
                <a:solidFill>
                  <a:srgbClr val="FF0000"/>
                </a:solidFill>
              </a:rPr>
              <a:t>•Other symptoms</a:t>
            </a:r>
          </a:p>
          <a:p>
            <a:pPr algn="l"/>
            <a:r>
              <a:rPr lang="en-GB" sz="1800" b="1" dirty="0">
                <a:solidFill>
                  <a:srgbClr val="FF0000"/>
                </a:solidFill>
              </a:rPr>
              <a:t>•Cerebellar dysfunction (ataxia)</a:t>
            </a:r>
          </a:p>
          <a:p>
            <a:pPr algn="l"/>
            <a:r>
              <a:rPr lang="en-GB" sz="1800" b="1" dirty="0">
                <a:solidFill>
                  <a:srgbClr val="FF0000"/>
                </a:solidFill>
              </a:rPr>
              <a:t>•Cranial nerve dysfunction (brainstem compression)</a:t>
            </a:r>
          </a:p>
          <a:p>
            <a:endParaRPr lang="en-GB" sz="1800" b="1" dirty="0"/>
          </a:p>
        </p:txBody>
      </p:sp>
    </p:spTree>
    <p:extLst>
      <p:ext uri="{BB962C8B-B14F-4D97-AF65-F5344CB8AC3E}">
        <p14:creationId xmlns:p14="http://schemas.microsoft.com/office/powerpoint/2010/main" val="255133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4098" name="Picture 2"/>
          <p:cNvPicPr>
            <a:picLocks noChangeAspect="1" noChangeArrowheads="1"/>
          </p:cNvPicPr>
          <p:nvPr/>
        </p:nvPicPr>
        <p:blipFill>
          <a:blip r:embed="rId3"/>
          <a:srcRect r="1470"/>
          <a:stretch>
            <a:fillRect/>
          </a:stretch>
        </p:blipFill>
        <p:spPr bwMode="auto">
          <a:xfrm>
            <a:off x="4429124" y="2453353"/>
            <a:ext cx="4786346" cy="2261537"/>
          </a:xfrm>
          <a:prstGeom prst="rect">
            <a:avLst/>
          </a:prstGeom>
          <a:noFill/>
          <a:ln w="9525">
            <a:noFill/>
            <a:miter lim="800000"/>
            <a:headEnd/>
            <a:tailEnd/>
          </a:ln>
          <a:effectLst/>
        </p:spPr>
      </p:pic>
      <p:sp>
        <p:nvSpPr>
          <p:cNvPr id="8" name="Google Shape;696;p60"/>
          <p:cNvSpPr/>
          <p:nvPr/>
        </p:nvSpPr>
        <p:spPr>
          <a:xfrm>
            <a:off x="2143108" y="564319"/>
            <a:ext cx="5786478" cy="578671"/>
          </a:xfrm>
          <a:custGeom>
            <a:avLst/>
            <a:gdLst/>
            <a:ahLst/>
            <a:cxnLst/>
            <a:rect l="l" t="t" r="r" b="b"/>
            <a:pathLst>
              <a:path w="47071" h="21281" extrusionOk="0">
                <a:moveTo>
                  <a:pt x="11204" y="1"/>
                </a:moveTo>
                <a:cubicBezTo>
                  <a:pt x="10982" y="1"/>
                  <a:pt x="10760" y="23"/>
                  <a:pt x="10540" y="84"/>
                </a:cubicBezTo>
                <a:cubicBezTo>
                  <a:pt x="10095" y="221"/>
                  <a:pt x="9625" y="141"/>
                  <a:pt x="9166" y="221"/>
                </a:cubicBezTo>
                <a:cubicBezTo>
                  <a:pt x="8946" y="113"/>
                  <a:pt x="8720" y="75"/>
                  <a:pt x="8490" y="75"/>
                </a:cubicBezTo>
                <a:cubicBezTo>
                  <a:pt x="7990" y="75"/>
                  <a:pt x="7475" y="253"/>
                  <a:pt x="6980" y="268"/>
                </a:cubicBezTo>
                <a:cubicBezTo>
                  <a:pt x="6809" y="383"/>
                  <a:pt x="6603" y="452"/>
                  <a:pt x="6408" y="531"/>
                </a:cubicBezTo>
                <a:cubicBezTo>
                  <a:pt x="6363" y="537"/>
                  <a:pt x="6317" y="540"/>
                  <a:pt x="6272" y="540"/>
                </a:cubicBezTo>
                <a:cubicBezTo>
                  <a:pt x="6031" y="540"/>
                  <a:pt x="5791" y="471"/>
                  <a:pt x="5550" y="471"/>
                </a:cubicBezTo>
                <a:cubicBezTo>
                  <a:pt x="5493" y="471"/>
                  <a:pt x="5436" y="475"/>
                  <a:pt x="5378" y="485"/>
                </a:cubicBezTo>
                <a:cubicBezTo>
                  <a:pt x="4977" y="633"/>
                  <a:pt x="4623" y="839"/>
                  <a:pt x="4258" y="1045"/>
                </a:cubicBezTo>
                <a:cubicBezTo>
                  <a:pt x="3730" y="1171"/>
                  <a:pt x="3134" y="1160"/>
                  <a:pt x="2711" y="1561"/>
                </a:cubicBezTo>
                <a:cubicBezTo>
                  <a:pt x="2346" y="2031"/>
                  <a:pt x="2140" y="2591"/>
                  <a:pt x="1775" y="3061"/>
                </a:cubicBezTo>
                <a:cubicBezTo>
                  <a:pt x="1475" y="3459"/>
                  <a:pt x="1431" y="3954"/>
                  <a:pt x="1385" y="4421"/>
                </a:cubicBezTo>
                <a:cubicBezTo>
                  <a:pt x="1396" y="4937"/>
                  <a:pt x="1132" y="5382"/>
                  <a:pt x="973" y="5852"/>
                </a:cubicBezTo>
                <a:cubicBezTo>
                  <a:pt x="824" y="6082"/>
                  <a:pt x="629" y="6368"/>
                  <a:pt x="756" y="6643"/>
                </a:cubicBezTo>
                <a:cubicBezTo>
                  <a:pt x="789" y="6838"/>
                  <a:pt x="550" y="7167"/>
                  <a:pt x="835" y="7203"/>
                </a:cubicBezTo>
                <a:cubicBezTo>
                  <a:pt x="789" y="7717"/>
                  <a:pt x="915" y="8381"/>
                  <a:pt x="423" y="8725"/>
                </a:cubicBezTo>
                <a:cubicBezTo>
                  <a:pt x="344" y="9148"/>
                  <a:pt x="388" y="9606"/>
                  <a:pt x="138" y="9972"/>
                </a:cubicBezTo>
                <a:cubicBezTo>
                  <a:pt x="0" y="10120"/>
                  <a:pt x="228" y="10351"/>
                  <a:pt x="33" y="10477"/>
                </a:cubicBezTo>
                <a:cubicBezTo>
                  <a:pt x="80" y="11026"/>
                  <a:pt x="0" y="11609"/>
                  <a:pt x="228" y="12125"/>
                </a:cubicBezTo>
                <a:cubicBezTo>
                  <a:pt x="91" y="12455"/>
                  <a:pt x="275" y="12812"/>
                  <a:pt x="388" y="13119"/>
                </a:cubicBezTo>
                <a:cubicBezTo>
                  <a:pt x="525" y="13600"/>
                  <a:pt x="937" y="13943"/>
                  <a:pt x="1074" y="14424"/>
                </a:cubicBezTo>
                <a:cubicBezTo>
                  <a:pt x="1121" y="14699"/>
                  <a:pt x="1305" y="14951"/>
                  <a:pt x="1338" y="15237"/>
                </a:cubicBezTo>
                <a:cubicBezTo>
                  <a:pt x="1648" y="15569"/>
                  <a:pt x="1912" y="15935"/>
                  <a:pt x="2118" y="16347"/>
                </a:cubicBezTo>
                <a:cubicBezTo>
                  <a:pt x="3148" y="17640"/>
                  <a:pt x="4291" y="19060"/>
                  <a:pt x="5974" y="19505"/>
                </a:cubicBezTo>
                <a:cubicBezTo>
                  <a:pt x="6774" y="19700"/>
                  <a:pt x="7485" y="20145"/>
                  <a:pt x="8252" y="20420"/>
                </a:cubicBezTo>
                <a:cubicBezTo>
                  <a:pt x="9303" y="20673"/>
                  <a:pt x="10380" y="20821"/>
                  <a:pt x="11457" y="20969"/>
                </a:cubicBezTo>
                <a:cubicBezTo>
                  <a:pt x="11637" y="20995"/>
                  <a:pt x="11817" y="21005"/>
                  <a:pt x="11997" y="21005"/>
                </a:cubicBezTo>
                <a:cubicBezTo>
                  <a:pt x="12777" y="21005"/>
                  <a:pt x="13559" y="20810"/>
                  <a:pt x="14339" y="20810"/>
                </a:cubicBezTo>
                <a:cubicBezTo>
                  <a:pt x="14442" y="20810"/>
                  <a:pt x="14546" y="20813"/>
                  <a:pt x="14649" y="20821"/>
                </a:cubicBezTo>
                <a:cubicBezTo>
                  <a:pt x="15070" y="20883"/>
                  <a:pt x="15485" y="20905"/>
                  <a:pt x="15902" y="20905"/>
                </a:cubicBezTo>
                <a:cubicBezTo>
                  <a:pt x="16018" y="20905"/>
                  <a:pt x="16134" y="20904"/>
                  <a:pt x="16250" y="20901"/>
                </a:cubicBezTo>
                <a:lnTo>
                  <a:pt x="16250" y="20752"/>
                </a:lnTo>
                <a:cubicBezTo>
                  <a:pt x="16387" y="20741"/>
                  <a:pt x="16651" y="20741"/>
                  <a:pt x="16788" y="20741"/>
                </a:cubicBezTo>
                <a:lnTo>
                  <a:pt x="16788" y="20662"/>
                </a:lnTo>
                <a:cubicBezTo>
                  <a:pt x="17881" y="20755"/>
                  <a:pt x="18972" y="21042"/>
                  <a:pt x="20064" y="21042"/>
                </a:cubicBezTo>
                <a:cubicBezTo>
                  <a:pt x="20449" y="21042"/>
                  <a:pt x="20834" y="21007"/>
                  <a:pt x="21219" y="20914"/>
                </a:cubicBezTo>
                <a:cubicBezTo>
                  <a:pt x="21260" y="20915"/>
                  <a:pt x="21301" y="20916"/>
                  <a:pt x="21343" y="20916"/>
                </a:cubicBezTo>
                <a:cubicBezTo>
                  <a:pt x="21929" y="20916"/>
                  <a:pt x="22521" y="20819"/>
                  <a:pt x="23113" y="20819"/>
                </a:cubicBezTo>
                <a:cubicBezTo>
                  <a:pt x="23371" y="20819"/>
                  <a:pt x="23628" y="20837"/>
                  <a:pt x="23886" y="20890"/>
                </a:cubicBezTo>
                <a:cubicBezTo>
                  <a:pt x="24050" y="20934"/>
                  <a:pt x="24215" y="20949"/>
                  <a:pt x="24380" y="20949"/>
                </a:cubicBezTo>
                <a:cubicBezTo>
                  <a:pt x="24722" y="20949"/>
                  <a:pt x="25067" y="20885"/>
                  <a:pt x="25415" y="20885"/>
                </a:cubicBezTo>
                <a:cubicBezTo>
                  <a:pt x="25557" y="20885"/>
                  <a:pt x="25699" y="20896"/>
                  <a:pt x="25842" y="20925"/>
                </a:cubicBezTo>
                <a:cubicBezTo>
                  <a:pt x="26467" y="21060"/>
                  <a:pt x="27071" y="21280"/>
                  <a:pt x="27718" y="21280"/>
                </a:cubicBezTo>
                <a:cubicBezTo>
                  <a:pt x="27733" y="21280"/>
                  <a:pt x="27749" y="21280"/>
                  <a:pt x="27764" y="21280"/>
                </a:cubicBezTo>
                <a:cubicBezTo>
                  <a:pt x="27795" y="21280"/>
                  <a:pt x="27827" y="21281"/>
                  <a:pt x="27858" y="21281"/>
                </a:cubicBezTo>
                <a:cubicBezTo>
                  <a:pt x="28832" y="21281"/>
                  <a:pt x="29775" y="20957"/>
                  <a:pt x="30739" y="20901"/>
                </a:cubicBezTo>
                <a:cubicBezTo>
                  <a:pt x="30979" y="20930"/>
                  <a:pt x="31218" y="20941"/>
                  <a:pt x="31458" y="20941"/>
                </a:cubicBezTo>
                <a:cubicBezTo>
                  <a:pt x="31780" y="20941"/>
                  <a:pt x="32101" y="20921"/>
                  <a:pt x="32423" y="20901"/>
                </a:cubicBezTo>
                <a:cubicBezTo>
                  <a:pt x="32509" y="20896"/>
                  <a:pt x="32596" y="20893"/>
                  <a:pt x="32684" y="20893"/>
                </a:cubicBezTo>
                <a:cubicBezTo>
                  <a:pt x="33195" y="20893"/>
                  <a:pt x="33711" y="20968"/>
                  <a:pt x="34221" y="20968"/>
                </a:cubicBezTo>
                <a:cubicBezTo>
                  <a:pt x="34564" y="20968"/>
                  <a:pt x="34904" y="20934"/>
                  <a:pt x="35238" y="20821"/>
                </a:cubicBezTo>
                <a:cubicBezTo>
                  <a:pt x="35719" y="20708"/>
                  <a:pt x="36131" y="20420"/>
                  <a:pt x="36622" y="20365"/>
                </a:cubicBezTo>
                <a:cubicBezTo>
                  <a:pt x="37573" y="20101"/>
                  <a:pt x="38603" y="20134"/>
                  <a:pt x="39517" y="19758"/>
                </a:cubicBezTo>
                <a:lnTo>
                  <a:pt x="39517" y="19758"/>
                </a:lnTo>
                <a:lnTo>
                  <a:pt x="39506" y="19838"/>
                </a:lnTo>
                <a:cubicBezTo>
                  <a:pt x="39734" y="19827"/>
                  <a:pt x="39886" y="19610"/>
                  <a:pt x="40103" y="19574"/>
                </a:cubicBezTo>
                <a:cubicBezTo>
                  <a:pt x="40526" y="19209"/>
                  <a:pt x="40847" y="18692"/>
                  <a:pt x="41429" y="18544"/>
                </a:cubicBezTo>
                <a:cubicBezTo>
                  <a:pt x="41784" y="18360"/>
                  <a:pt x="42207" y="18407"/>
                  <a:pt x="42564" y="18223"/>
                </a:cubicBezTo>
                <a:cubicBezTo>
                  <a:pt x="43272" y="17756"/>
                  <a:pt x="44223" y="17651"/>
                  <a:pt x="44761" y="16918"/>
                </a:cubicBezTo>
                <a:cubicBezTo>
                  <a:pt x="45365" y="16025"/>
                  <a:pt x="45654" y="14940"/>
                  <a:pt x="45665" y="13864"/>
                </a:cubicBezTo>
                <a:cubicBezTo>
                  <a:pt x="45755" y="13636"/>
                  <a:pt x="45434" y="13463"/>
                  <a:pt x="45585" y="13246"/>
                </a:cubicBezTo>
                <a:cubicBezTo>
                  <a:pt x="45722" y="13040"/>
                  <a:pt x="45549" y="12787"/>
                  <a:pt x="45676" y="12581"/>
                </a:cubicBezTo>
                <a:cubicBezTo>
                  <a:pt x="45972" y="11941"/>
                  <a:pt x="45709" y="11254"/>
                  <a:pt x="45835" y="10601"/>
                </a:cubicBezTo>
                <a:cubicBezTo>
                  <a:pt x="46041" y="10235"/>
                  <a:pt x="45629" y="10167"/>
                  <a:pt x="45538" y="9914"/>
                </a:cubicBezTo>
                <a:cubicBezTo>
                  <a:pt x="45744" y="9560"/>
                  <a:pt x="46167" y="9365"/>
                  <a:pt x="46373" y="8999"/>
                </a:cubicBezTo>
                <a:cubicBezTo>
                  <a:pt x="46340" y="8461"/>
                  <a:pt x="46384" y="7763"/>
                  <a:pt x="46901" y="7467"/>
                </a:cubicBezTo>
                <a:cubicBezTo>
                  <a:pt x="46854" y="7066"/>
                  <a:pt x="47071" y="6654"/>
                  <a:pt x="46876" y="6288"/>
                </a:cubicBezTo>
                <a:cubicBezTo>
                  <a:pt x="46695" y="5978"/>
                  <a:pt x="46409" y="5692"/>
                  <a:pt x="46500" y="5291"/>
                </a:cubicBezTo>
                <a:cubicBezTo>
                  <a:pt x="46327" y="5028"/>
                  <a:pt x="46203" y="4673"/>
                  <a:pt x="45871" y="4627"/>
                </a:cubicBezTo>
                <a:cubicBezTo>
                  <a:pt x="45618" y="4366"/>
                  <a:pt x="45206" y="4352"/>
                  <a:pt x="44989" y="4066"/>
                </a:cubicBezTo>
                <a:cubicBezTo>
                  <a:pt x="44933" y="3996"/>
                  <a:pt x="44866" y="3971"/>
                  <a:pt x="44794" y="3971"/>
                </a:cubicBezTo>
                <a:cubicBezTo>
                  <a:pt x="44645" y="3971"/>
                  <a:pt x="44474" y="4078"/>
                  <a:pt x="44335" y="4102"/>
                </a:cubicBezTo>
                <a:cubicBezTo>
                  <a:pt x="43764" y="3701"/>
                  <a:pt x="43294" y="3163"/>
                  <a:pt x="42643" y="2899"/>
                </a:cubicBezTo>
                <a:cubicBezTo>
                  <a:pt x="42138" y="2693"/>
                  <a:pt x="41671" y="2429"/>
                  <a:pt x="41166" y="2248"/>
                </a:cubicBezTo>
                <a:cubicBezTo>
                  <a:pt x="40881" y="2216"/>
                  <a:pt x="40597" y="2108"/>
                  <a:pt x="40317" y="2108"/>
                </a:cubicBezTo>
                <a:cubicBezTo>
                  <a:pt x="40191" y="2108"/>
                  <a:pt x="40065" y="2130"/>
                  <a:pt x="39940" y="2190"/>
                </a:cubicBezTo>
                <a:cubicBezTo>
                  <a:pt x="39911" y="2208"/>
                  <a:pt x="39885" y="2216"/>
                  <a:pt x="39860" y="2216"/>
                </a:cubicBezTo>
                <a:cubicBezTo>
                  <a:pt x="39759" y="2216"/>
                  <a:pt x="39688" y="2095"/>
                  <a:pt x="39586" y="2075"/>
                </a:cubicBezTo>
                <a:cubicBezTo>
                  <a:pt x="39076" y="2055"/>
                  <a:pt x="38601" y="1825"/>
                  <a:pt x="38098" y="1825"/>
                </a:cubicBezTo>
                <a:cubicBezTo>
                  <a:pt x="38038" y="1825"/>
                  <a:pt x="37977" y="1829"/>
                  <a:pt x="37916" y="1836"/>
                </a:cubicBezTo>
                <a:cubicBezTo>
                  <a:pt x="37750" y="1861"/>
                  <a:pt x="37584" y="1872"/>
                  <a:pt x="37418" y="1872"/>
                </a:cubicBezTo>
                <a:cubicBezTo>
                  <a:pt x="36991" y="1872"/>
                  <a:pt x="36567" y="1798"/>
                  <a:pt x="36153" y="1699"/>
                </a:cubicBezTo>
                <a:cubicBezTo>
                  <a:pt x="36107" y="1689"/>
                  <a:pt x="36062" y="1685"/>
                  <a:pt x="36018" y="1685"/>
                </a:cubicBezTo>
                <a:cubicBezTo>
                  <a:pt x="35867" y="1685"/>
                  <a:pt x="35720" y="1729"/>
                  <a:pt x="35573" y="1729"/>
                </a:cubicBezTo>
                <a:cubicBezTo>
                  <a:pt x="35511" y="1729"/>
                  <a:pt x="35449" y="1721"/>
                  <a:pt x="35386" y="1699"/>
                </a:cubicBezTo>
                <a:cubicBezTo>
                  <a:pt x="35166" y="1632"/>
                  <a:pt x="34940" y="1609"/>
                  <a:pt x="34713" y="1609"/>
                </a:cubicBezTo>
                <a:cubicBezTo>
                  <a:pt x="34434" y="1609"/>
                  <a:pt x="34153" y="1644"/>
                  <a:pt x="33876" y="1674"/>
                </a:cubicBezTo>
                <a:cubicBezTo>
                  <a:pt x="33486" y="1594"/>
                  <a:pt x="33109" y="1468"/>
                  <a:pt x="32719" y="1388"/>
                </a:cubicBezTo>
                <a:cubicBezTo>
                  <a:pt x="32690" y="1385"/>
                  <a:pt x="32661" y="1383"/>
                  <a:pt x="32632" y="1383"/>
                </a:cubicBezTo>
                <a:cubicBezTo>
                  <a:pt x="32468" y="1383"/>
                  <a:pt x="32310" y="1432"/>
                  <a:pt x="32151" y="1432"/>
                </a:cubicBezTo>
                <a:cubicBezTo>
                  <a:pt x="32085" y="1432"/>
                  <a:pt x="32019" y="1424"/>
                  <a:pt x="31953" y="1399"/>
                </a:cubicBezTo>
                <a:cubicBezTo>
                  <a:pt x="31926" y="1404"/>
                  <a:pt x="31899" y="1406"/>
                  <a:pt x="31873" y="1406"/>
                </a:cubicBezTo>
                <a:cubicBezTo>
                  <a:pt x="31598" y="1406"/>
                  <a:pt x="31371" y="1166"/>
                  <a:pt x="31117" y="1166"/>
                </a:cubicBezTo>
                <a:cubicBezTo>
                  <a:pt x="31047" y="1166"/>
                  <a:pt x="30976" y="1184"/>
                  <a:pt x="30901" y="1229"/>
                </a:cubicBezTo>
                <a:cubicBezTo>
                  <a:pt x="30603" y="1137"/>
                  <a:pt x="30303" y="1115"/>
                  <a:pt x="30001" y="1115"/>
                </a:cubicBezTo>
                <a:cubicBezTo>
                  <a:pt x="29729" y="1115"/>
                  <a:pt x="29456" y="1133"/>
                  <a:pt x="29183" y="1133"/>
                </a:cubicBezTo>
                <a:cubicBezTo>
                  <a:pt x="28966" y="1133"/>
                  <a:pt x="28748" y="1121"/>
                  <a:pt x="28531" y="1081"/>
                </a:cubicBezTo>
                <a:cubicBezTo>
                  <a:pt x="28429" y="1114"/>
                  <a:pt x="28336" y="1182"/>
                  <a:pt x="28234" y="1207"/>
                </a:cubicBezTo>
                <a:cubicBezTo>
                  <a:pt x="28149" y="1176"/>
                  <a:pt x="28063" y="1165"/>
                  <a:pt x="27977" y="1165"/>
                </a:cubicBezTo>
                <a:cubicBezTo>
                  <a:pt x="27742" y="1165"/>
                  <a:pt x="27504" y="1249"/>
                  <a:pt x="27265" y="1249"/>
                </a:cubicBezTo>
                <a:cubicBezTo>
                  <a:pt x="27203" y="1249"/>
                  <a:pt x="27140" y="1244"/>
                  <a:pt x="27078" y="1229"/>
                </a:cubicBezTo>
                <a:cubicBezTo>
                  <a:pt x="26402" y="1193"/>
                  <a:pt x="25726" y="1149"/>
                  <a:pt x="25053" y="1034"/>
                </a:cubicBezTo>
                <a:cubicBezTo>
                  <a:pt x="24732" y="839"/>
                  <a:pt x="24331" y="943"/>
                  <a:pt x="23977" y="875"/>
                </a:cubicBezTo>
                <a:cubicBezTo>
                  <a:pt x="23955" y="871"/>
                  <a:pt x="23935" y="869"/>
                  <a:pt x="23914" y="869"/>
                </a:cubicBezTo>
                <a:cubicBezTo>
                  <a:pt x="23738" y="869"/>
                  <a:pt x="23573" y="994"/>
                  <a:pt x="23400" y="994"/>
                </a:cubicBezTo>
                <a:cubicBezTo>
                  <a:pt x="23348" y="994"/>
                  <a:pt x="23296" y="983"/>
                  <a:pt x="23243" y="954"/>
                </a:cubicBezTo>
                <a:cubicBezTo>
                  <a:pt x="23119" y="895"/>
                  <a:pt x="22994" y="880"/>
                  <a:pt x="22870" y="880"/>
                </a:cubicBezTo>
                <a:cubicBezTo>
                  <a:pt x="22753" y="880"/>
                  <a:pt x="22637" y="893"/>
                  <a:pt x="22520" y="893"/>
                </a:cubicBezTo>
                <a:cubicBezTo>
                  <a:pt x="22475" y="893"/>
                  <a:pt x="22431" y="891"/>
                  <a:pt x="22386" y="886"/>
                </a:cubicBezTo>
                <a:cubicBezTo>
                  <a:pt x="20680" y="507"/>
                  <a:pt x="18942" y="658"/>
                  <a:pt x="17225" y="496"/>
                </a:cubicBezTo>
                <a:cubicBezTo>
                  <a:pt x="17166" y="505"/>
                  <a:pt x="17107" y="509"/>
                  <a:pt x="17048" y="509"/>
                </a:cubicBezTo>
                <a:cubicBezTo>
                  <a:pt x="16645" y="509"/>
                  <a:pt x="16258" y="323"/>
                  <a:pt x="15848" y="323"/>
                </a:cubicBezTo>
                <a:cubicBezTo>
                  <a:pt x="15788" y="323"/>
                  <a:pt x="15728" y="327"/>
                  <a:pt x="15668" y="336"/>
                </a:cubicBezTo>
                <a:cubicBezTo>
                  <a:pt x="15508" y="376"/>
                  <a:pt x="15348" y="391"/>
                  <a:pt x="15189" y="391"/>
                </a:cubicBezTo>
                <a:cubicBezTo>
                  <a:pt x="14786" y="391"/>
                  <a:pt x="14385" y="298"/>
                  <a:pt x="13981" y="298"/>
                </a:cubicBezTo>
                <a:cubicBezTo>
                  <a:pt x="13815" y="298"/>
                  <a:pt x="13649" y="314"/>
                  <a:pt x="13481" y="358"/>
                </a:cubicBezTo>
                <a:cubicBezTo>
                  <a:pt x="13453" y="368"/>
                  <a:pt x="13425" y="372"/>
                  <a:pt x="13398" y="372"/>
                </a:cubicBezTo>
                <a:cubicBezTo>
                  <a:pt x="13220" y="372"/>
                  <a:pt x="13073" y="192"/>
                  <a:pt x="12893" y="192"/>
                </a:cubicBezTo>
                <a:cubicBezTo>
                  <a:pt x="12873" y="192"/>
                  <a:pt x="12852" y="194"/>
                  <a:pt x="12830" y="199"/>
                </a:cubicBezTo>
                <a:cubicBezTo>
                  <a:pt x="12286" y="135"/>
                  <a:pt x="11743" y="1"/>
                  <a:pt x="1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3"/>
          <p:cNvSpPr txBox="1">
            <a:spLocks noGrp="1"/>
          </p:cNvSpPr>
          <p:nvPr>
            <p:ph type="subTitle" idx="3"/>
          </p:nvPr>
        </p:nvSpPr>
        <p:spPr>
          <a:xfrm>
            <a:off x="1000100" y="1759106"/>
            <a:ext cx="6786610" cy="2098528"/>
          </a:xfrm>
          <a:prstGeom prst="rect">
            <a:avLst/>
          </a:prstGeom>
        </p:spPr>
        <p:txBody>
          <a:bodyPr spcFirstLastPara="1" wrap="square" lIns="91425" tIns="91425" rIns="91425" bIns="91425" anchor="ctr" anchorCtr="0">
            <a:noAutofit/>
          </a:bodyPr>
          <a:lstStyle/>
          <a:p>
            <a:pPr marL="0" lvl="0" indent="0" algn="l">
              <a:buFont typeface="Wingdings" pitchFamily="2" charset="2"/>
              <a:buChar char="q"/>
            </a:pPr>
            <a:r>
              <a:rPr lang="en-US" sz="2000" dirty="0" smtClean="0"/>
              <a:t> Downward displacement of the </a:t>
            </a:r>
            <a:r>
              <a:rPr lang="en-US" sz="2000" dirty="0" err="1" smtClean="0"/>
              <a:t>cerebellar</a:t>
            </a:r>
            <a:r>
              <a:rPr lang="en-US" sz="2000" dirty="0" smtClean="0"/>
              <a:t> tonsils</a:t>
            </a:r>
            <a:br>
              <a:rPr lang="en-US" sz="2000" dirty="0" smtClean="0"/>
            </a:br>
            <a:r>
              <a:rPr lang="en-US" sz="2000" dirty="0" smtClean="0"/>
              <a:t>   and medulla </a:t>
            </a:r>
          </a:p>
          <a:p>
            <a:pPr marL="0" indent="0" algn="l">
              <a:buFont typeface="Wingdings" pitchFamily="2" charset="2"/>
              <a:buChar char="q"/>
            </a:pPr>
            <a:r>
              <a:rPr lang="en-US" sz="2000" dirty="0" smtClean="0"/>
              <a:t> Obstructs outflow of CSF </a:t>
            </a:r>
            <a:r>
              <a:rPr lang="en-US" sz="2000" dirty="0"/>
              <a:t>( </a:t>
            </a:r>
            <a:r>
              <a:rPr lang="en-US" sz="2000" dirty="0">
                <a:solidFill>
                  <a:srgbClr val="FF0000"/>
                </a:solidFill>
              </a:rPr>
              <a:t>cerebral aqueduct </a:t>
            </a:r>
            <a:r>
              <a:rPr lang="en-US" sz="2000" dirty="0"/>
              <a:t>) </a:t>
            </a:r>
          </a:p>
          <a:p>
            <a:pPr marL="0" lvl="0" indent="0" algn="l"/>
            <a:endParaRPr lang="en-US" sz="2000" dirty="0" smtClean="0"/>
          </a:p>
          <a:p>
            <a:pPr marL="0" lvl="0" indent="0" algn="l"/>
            <a:endParaRPr lang="en-US" sz="2000" dirty="0" smtClean="0"/>
          </a:p>
          <a:p>
            <a:pPr marL="0" lvl="0" indent="0" algn="l">
              <a:buFont typeface="Wingdings" pitchFamily="2" charset="2"/>
              <a:buChar char="q"/>
            </a:pPr>
            <a:r>
              <a:rPr lang="en-US" sz="2000" dirty="0" smtClean="0"/>
              <a:t> 4th ventricle displaced </a:t>
            </a:r>
          </a:p>
          <a:p>
            <a:pPr marL="0" lvl="0" indent="0" algn="l">
              <a:buFont typeface="Wingdings" pitchFamily="2" charset="2"/>
              <a:buChar char="q"/>
            </a:pPr>
            <a:r>
              <a:rPr lang="en-US" sz="2000" dirty="0" smtClean="0"/>
              <a:t> Enlarged lateral and 3rd </a:t>
            </a:r>
            <a:br>
              <a:rPr lang="en-US" sz="2000" dirty="0" smtClean="0"/>
            </a:br>
            <a:r>
              <a:rPr lang="en-US" sz="2000" dirty="0" smtClean="0"/>
              <a:t>   ventricles</a:t>
            </a:r>
            <a:endParaRPr sz="2000" dirty="0"/>
          </a:p>
        </p:txBody>
      </p:sp>
      <p:sp>
        <p:nvSpPr>
          <p:cNvPr id="295" name="Google Shape;295;p43"/>
          <p:cNvSpPr txBox="1">
            <a:spLocks noGrp="1"/>
          </p:cNvSpPr>
          <p:nvPr>
            <p:ph type="title" idx="8"/>
          </p:nvPr>
        </p:nvSpPr>
        <p:spPr>
          <a:xfrm>
            <a:off x="1928794" y="609514"/>
            <a:ext cx="5497237" cy="390600"/>
          </a:xfrm>
          <a:prstGeom prst="rect">
            <a:avLst/>
          </a:prstGeom>
        </p:spPr>
        <p:txBody>
          <a:bodyPr spcFirstLastPara="1" wrap="square" lIns="91425" tIns="91425" rIns="91425" bIns="91425" anchor="ctr" anchorCtr="0">
            <a:noAutofit/>
          </a:bodyPr>
          <a:lstStyle/>
          <a:p>
            <a:pPr lvl="0"/>
            <a:r>
              <a:rPr lang="en-US" dirty="0" err="1" smtClean="0"/>
              <a:t>Chiari</a:t>
            </a:r>
            <a:r>
              <a:rPr lang="en-US" dirty="0" smtClean="0"/>
              <a:t> II Malformation</a:t>
            </a:r>
            <a:endParaRPr/>
          </a:p>
        </p:txBody>
      </p:sp>
      <p:sp>
        <p:nvSpPr>
          <p:cNvPr id="6" name="مستطيل 5"/>
          <p:cNvSpPr/>
          <p:nvPr/>
        </p:nvSpPr>
        <p:spPr>
          <a:xfrm>
            <a:off x="8072462" y="3643320"/>
            <a:ext cx="1143008"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6"/>
          <p:cNvSpPr/>
          <p:nvPr/>
        </p:nvSpPr>
        <p:spPr>
          <a:xfrm>
            <a:off x="6286512" y="4286262"/>
            <a:ext cx="785818"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5572132" y="3153552"/>
            <a:ext cx="2528893" cy="1989948"/>
          </a:xfrm>
          <a:prstGeom prst="rect">
            <a:avLst/>
          </a:prstGeom>
          <a:noFill/>
          <a:ln w="9525">
            <a:noFill/>
            <a:miter lim="800000"/>
            <a:headEnd/>
            <a:tailEnd/>
          </a:ln>
          <a:effectLst/>
        </p:spPr>
      </p:pic>
      <p:sp>
        <p:nvSpPr>
          <p:cNvPr id="8" name="Google Shape;696;p60"/>
          <p:cNvSpPr/>
          <p:nvPr/>
        </p:nvSpPr>
        <p:spPr>
          <a:xfrm>
            <a:off x="2143108" y="564319"/>
            <a:ext cx="5786478" cy="578671"/>
          </a:xfrm>
          <a:custGeom>
            <a:avLst/>
            <a:gdLst/>
            <a:ahLst/>
            <a:cxnLst/>
            <a:rect l="l" t="t" r="r" b="b"/>
            <a:pathLst>
              <a:path w="47071" h="21281" extrusionOk="0">
                <a:moveTo>
                  <a:pt x="11204" y="1"/>
                </a:moveTo>
                <a:cubicBezTo>
                  <a:pt x="10982" y="1"/>
                  <a:pt x="10760" y="23"/>
                  <a:pt x="10540" y="84"/>
                </a:cubicBezTo>
                <a:cubicBezTo>
                  <a:pt x="10095" y="221"/>
                  <a:pt x="9625" y="141"/>
                  <a:pt x="9166" y="221"/>
                </a:cubicBezTo>
                <a:cubicBezTo>
                  <a:pt x="8946" y="113"/>
                  <a:pt x="8720" y="75"/>
                  <a:pt x="8490" y="75"/>
                </a:cubicBezTo>
                <a:cubicBezTo>
                  <a:pt x="7990" y="75"/>
                  <a:pt x="7475" y="253"/>
                  <a:pt x="6980" y="268"/>
                </a:cubicBezTo>
                <a:cubicBezTo>
                  <a:pt x="6809" y="383"/>
                  <a:pt x="6603" y="452"/>
                  <a:pt x="6408" y="531"/>
                </a:cubicBezTo>
                <a:cubicBezTo>
                  <a:pt x="6363" y="537"/>
                  <a:pt x="6317" y="540"/>
                  <a:pt x="6272" y="540"/>
                </a:cubicBezTo>
                <a:cubicBezTo>
                  <a:pt x="6031" y="540"/>
                  <a:pt x="5791" y="471"/>
                  <a:pt x="5550" y="471"/>
                </a:cubicBezTo>
                <a:cubicBezTo>
                  <a:pt x="5493" y="471"/>
                  <a:pt x="5436" y="475"/>
                  <a:pt x="5378" y="485"/>
                </a:cubicBezTo>
                <a:cubicBezTo>
                  <a:pt x="4977" y="633"/>
                  <a:pt x="4623" y="839"/>
                  <a:pt x="4258" y="1045"/>
                </a:cubicBezTo>
                <a:cubicBezTo>
                  <a:pt x="3730" y="1171"/>
                  <a:pt x="3134" y="1160"/>
                  <a:pt x="2711" y="1561"/>
                </a:cubicBezTo>
                <a:cubicBezTo>
                  <a:pt x="2346" y="2031"/>
                  <a:pt x="2140" y="2591"/>
                  <a:pt x="1775" y="3061"/>
                </a:cubicBezTo>
                <a:cubicBezTo>
                  <a:pt x="1475" y="3459"/>
                  <a:pt x="1431" y="3954"/>
                  <a:pt x="1385" y="4421"/>
                </a:cubicBezTo>
                <a:cubicBezTo>
                  <a:pt x="1396" y="4937"/>
                  <a:pt x="1132" y="5382"/>
                  <a:pt x="973" y="5852"/>
                </a:cubicBezTo>
                <a:cubicBezTo>
                  <a:pt x="824" y="6082"/>
                  <a:pt x="629" y="6368"/>
                  <a:pt x="756" y="6643"/>
                </a:cubicBezTo>
                <a:cubicBezTo>
                  <a:pt x="789" y="6838"/>
                  <a:pt x="550" y="7167"/>
                  <a:pt x="835" y="7203"/>
                </a:cubicBezTo>
                <a:cubicBezTo>
                  <a:pt x="789" y="7717"/>
                  <a:pt x="915" y="8381"/>
                  <a:pt x="423" y="8725"/>
                </a:cubicBezTo>
                <a:cubicBezTo>
                  <a:pt x="344" y="9148"/>
                  <a:pt x="388" y="9606"/>
                  <a:pt x="138" y="9972"/>
                </a:cubicBezTo>
                <a:cubicBezTo>
                  <a:pt x="0" y="10120"/>
                  <a:pt x="228" y="10351"/>
                  <a:pt x="33" y="10477"/>
                </a:cubicBezTo>
                <a:cubicBezTo>
                  <a:pt x="80" y="11026"/>
                  <a:pt x="0" y="11609"/>
                  <a:pt x="228" y="12125"/>
                </a:cubicBezTo>
                <a:cubicBezTo>
                  <a:pt x="91" y="12455"/>
                  <a:pt x="275" y="12812"/>
                  <a:pt x="388" y="13119"/>
                </a:cubicBezTo>
                <a:cubicBezTo>
                  <a:pt x="525" y="13600"/>
                  <a:pt x="937" y="13943"/>
                  <a:pt x="1074" y="14424"/>
                </a:cubicBezTo>
                <a:cubicBezTo>
                  <a:pt x="1121" y="14699"/>
                  <a:pt x="1305" y="14951"/>
                  <a:pt x="1338" y="15237"/>
                </a:cubicBezTo>
                <a:cubicBezTo>
                  <a:pt x="1648" y="15569"/>
                  <a:pt x="1912" y="15935"/>
                  <a:pt x="2118" y="16347"/>
                </a:cubicBezTo>
                <a:cubicBezTo>
                  <a:pt x="3148" y="17640"/>
                  <a:pt x="4291" y="19060"/>
                  <a:pt x="5974" y="19505"/>
                </a:cubicBezTo>
                <a:cubicBezTo>
                  <a:pt x="6774" y="19700"/>
                  <a:pt x="7485" y="20145"/>
                  <a:pt x="8252" y="20420"/>
                </a:cubicBezTo>
                <a:cubicBezTo>
                  <a:pt x="9303" y="20673"/>
                  <a:pt x="10380" y="20821"/>
                  <a:pt x="11457" y="20969"/>
                </a:cubicBezTo>
                <a:cubicBezTo>
                  <a:pt x="11637" y="20995"/>
                  <a:pt x="11817" y="21005"/>
                  <a:pt x="11997" y="21005"/>
                </a:cubicBezTo>
                <a:cubicBezTo>
                  <a:pt x="12777" y="21005"/>
                  <a:pt x="13559" y="20810"/>
                  <a:pt x="14339" y="20810"/>
                </a:cubicBezTo>
                <a:cubicBezTo>
                  <a:pt x="14442" y="20810"/>
                  <a:pt x="14546" y="20813"/>
                  <a:pt x="14649" y="20821"/>
                </a:cubicBezTo>
                <a:cubicBezTo>
                  <a:pt x="15070" y="20883"/>
                  <a:pt x="15485" y="20905"/>
                  <a:pt x="15902" y="20905"/>
                </a:cubicBezTo>
                <a:cubicBezTo>
                  <a:pt x="16018" y="20905"/>
                  <a:pt x="16134" y="20904"/>
                  <a:pt x="16250" y="20901"/>
                </a:cubicBezTo>
                <a:lnTo>
                  <a:pt x="16250" y="20752"/>
                </a:lnTo>
                <a:cubicBezTo>
                  <a:pt x="16387" y="20741"/>
                  <a:pt x="16651" y="20741"/>
                  <a:pt x="16788" y="20741"/>
                </a:cubicBezTo>
                <a:lnTo>
                  <a:pt x="16788" y="20662"/>
                </a:lnTo>
                <a:cubicBezTo>
                  <a:pt x="17881" y="20755"/>
                  <a:pt x="18972" y="21042"/>
                  <a:pt x="20064" y="21042"/>
                </a:cubicBezTo>
                <a:cubicBezTo>
                  <a:pt x="20449" y="21042"/>
                  <a:pt x="20834" y="21007"/>
                  <a:pt x="21219" y="20914"/>
                </a:cubicBezTo>
                <a:cubicBezTo>
                  <a:pt x="21260" y="20915"/>
                  <a:pt x="21301" y="20916"/>
                  <a:pt x="21343" y="20916"/>
                </a:cubicBezTo>
                <a:cubicBezTo>
                  <a:pt x="21929" y="20916"/>
                  <a:pt x="22521" y="20819"/>
                  <a:pt x="23113" y="20819"/>
                </a:cubicBezTo>
                <a:cubicBezTo>
                  <a:pt x="23371" y="20819"/>
                  <a:pt x="23628" y="20837"/>
                  <a:pt x="23886" y="20890"/>
                </a:cubicBezTo>
                <a:cubicBezTo>
                  <a:pt x="24050" y="20934"/>
                  <a:pt x="24215" y="20949"/>
                  <a:pt x="24380" y="20949"/>
                </a:cubicBezTo>
                <a:cubicBezTo>
                  <a:pt x="24722" y="20949"/>
                  <a:pt x="25067" y="20885"/>
                  <a:pt x="25415" y="20885"/>
                </a:cubicBezTo>
                <a:cubicBezTo>
                  <a:pt x="25557" y="20885"/>
                  <a:pt x="25699" y="20896"/>
                  <a:pt x="25842" y="20925"/>
                </a:cubicBezTo>
                <a:cubicBezTo>
                  <a:pt x="26467" y="21060"/>
                  <a:pt x="27071" y="21280"/>
                  <a:pt x="27718" y="21280"/>
                </a:cubicBezTo>
                <a:cubicBezTo>
                  <a:pt x="27733" y="21280"/>
                  <a:pt x="27749" y="21280"/>
                  <a:pt x="27764" y="21280"/>
                </a:cubicBezTo>
                <a:cubicBezTo>
                  <a:pt x="27795" y="21280"/>
                  <a:pt x="27827" y="21281"/>
                  <a:pt x="27858" y="21281"/>
                </a:cubicBezTo>
                <a:cubicBezTo>
                  <a:pt x="28832" y="21281"/>
                  <a:pt x="29775" y="20957"/>
                  <a:pt x="30739" y="20901"/>
                </a:cubicBezTo>
                <a:cubicBezTo>
                  <a:pt x="30979" y="20930"/>
                  <a:pt x="31218" y="20941"/>
                  <a:pt x="31458" y="20941"/>
                </a:cubicBezTo>
                <a:cubicBezTo>
                  <a:pt x="31780" y="20941"/>
                  <a:pt x="32101" y="20921"/>
                  <a:pt x="32423" y="20901"/>
                </a:cubicBezTo>
                <a:cubicBezTo>
                  <a:pt x="32509" y="20896"/>
                  <a:pt x="32596" y="20893"/>
                  <a:pt x="32684" y="20893"/>
                </a:cubicBezTo>
                <a:cubicBezTo>
                  <a:pt x="33195" y="20893"/>
                  <a:pt x="33711" y="20968"/>
                  <a:pt x="34221" y="20968"/>
                </a:cubicBezTo>
                <a:cubicBezTo>
                  <a:pt x="34564" y="20968"/>
                  <a:pt x="34904" y="20934"/>
                  <a:pt x="35238" y="20821"/>
                </a:cubicBezTo>
                <a:cubicBezTo>
                  <a:pt x="35719" y="20708"/>
                  <a:pt x="36131" y="20420"/>
                  <a:pt x="36622" y="20365"/>
                </a:cubicBezTo>
                <a:cubicBezTo>
                  <a:pt x="37573" y="20101"/>
                  <a:pt x="38603" y="20134"/>
                  <a:pt x="39517" y="19758"/>
                </a:cubicBezTo>
                <a:lnTo>
                  <a:pt x="39517" y="19758"/>
                </a:lnTo>
                <a:lnTo>
                  <a:pt x="39506" y="19838"/>
                </a:lnTo>
                <a:cubicBezTo>
                  <a:pt x="39734" y="19827"/>
                  <a:pt x="39886" y="19610"/>
                  <a:pt x="40103" y="19574"/>
                </a:cubicBezTo>
                <a:cubicBezTo>
                  <a:pt x="40526" y="19209"/>
                  <a:pt x="40847" y="18692"/>
                  <a:pt x="41429" y="18544"/>
                </a:cubicBezTo>
                <a:cubicBezTo>
                  <a:pt x="41784" y="18360"/>
                  <a:pt x="42207" y="18407"/>
                  <a:pt x="42564" y="18223"/>
                </a:cubicBezTo>
                <a:cubicBezTo>
                  <a:pt x="43272" y="17756"/>
                  <a:pt x="44223" y="17651"/>
                  <a:pt x="44761" y="16918"/>
                </a:cubicBezTo>
                <a:cubicBezTo>
                  <a:pt x="45365" y="16025"/>
                  <a:pt x="45654" y="14940"/>
                  <a:pt x="45665" y="13864"/>
                </a:cubicBezTo>
                <a:cubicBezTo>
                  <a:pt x="45755" y="13636"/>
                  <a:pt x="45434" y="13463"/>
                  <a:pt x="45585" y="13246"/>
                </a:cubicBezTo>
                <a:cubicBezTo>
                  <a:pt x="45722" y="13040"/>
                  <a:pt x="45549" y="12787"/>
                  <a:pt x="45676" y="12581"/>
                </a:cubicBezTo>
                <a:cubicBezTo>
                  <a:pt x="45972" y="11941"/>
                  <a:pt x="45709" y="11254"/>
                  <a:pt x="45835" y="10601"/>
                </a:cubicBezTo>
                <a:cubicBezTo>
                  <a:pt x="46041" y="10235"/>
                  <a:pt x="45629" y="10167"/>
                  <a:pt x="45538" y="9914"/>
                </a:cubicBezTo>
                <a:cubicBezTo>
                  <a:pt x="45744" y="9560"/>
                  <a:pt x="46167" y="9365"/>
                  <a:pt x="46373" y="8999"/>
                </a:cubicBezTo>
                <a:cubicBezTo>
                  <a:pt x="46340" y="8461"/>
                  <a:pt x="46384" y="7763"/>
                  <a:pt x="46901" y="7467"/>
                </a:cubicBezTo>
                <a:cubicBezTo>
                  <a:pt x="46854" y="7066"/>
                  <a:pt x="47071" y="6654"/>
                  <a:pt x="46876" y="6288"/>
                </a:cubicBezTo>
                <a:cubicBezTo>
                  <a:pt x="46695" y="5978"/>
                  <a:pt x="46409" y="5692"/>
                  <a:pt x="46500" y="5291"/>
                </a:cubicBezTo>
                <a:cubicBezTo>
                  <a:pt x="46327" y="5028"/>
                  <a:pt x="46203" y="4673"/>
                  <a:pt x="45871" y="4627"/>
                </a:cubicBezTo>
                <a:cubicBezTo>
                  <a:pt x="45618" y="4366"/>
                  <a:pt x="45206" y="4352"/>
                  <a:pt x="44989" y="4066"/>
                </a:cubicBezTo>
                <a:cubicBezTo>
                  <a:pt x="44933" y="3996"/>
                  <a:pt x="44866" y="3971"/>
                  <a:pt x="44794" y="3971"/>
                </a:cubicBezTo>
                <a:cubicBezTo>
                  <a:pt x="44645" y="3971"/>
                  <a:pt x="44474" y="4078"/>
                  <a:pt x="44335" y="4102"/>
                </a:cubicBezTo>
                <a:cubicBezTo>
                  <a:pt x="43764" y="3701"/>
                  <a:pt x="43294" y="3163"/>
                  <a:pt x="42643" y="2899"/>
                </a:cubicBezTo>
                <a:cubicBezTo>
                  <a:pt x="42138" y="2693"/>
                  <a:pt x="41671" y="2429"/>
                  <a:pt x="41166" y="2248"/>
                </a:cubicBezTo>
                <a:cubicBezTo>
                  <a:pt x="40881" y="2216"/>
                  <a:pt x="40597" y="2108"/>
                  <a:pt x="40317" y="2108"/>
                </a:cubicBezTo>
                <a:cubicBezTo>
                  <a:pt x="40191" y="2108"/>
                  <a:pt x="40065" y="2130"/>
                  <a:pt x="39940" y="2190"/>
                </a:cubicBezTo>
                <a:cubicBezTo>
                  <a:pt x="39911" y="2208"/>
                  <a:pt x="39885" y="2216"/>
                  <a:pt x="39860" y="2216"/>
                </a:cubicBezTo>
                <a:cubicBezTo>
                  <a:pt x="39759" y="2216"/>
                  <a:pt x="39688" y="2095"/>
                  <a:pt x="39586" y="2075"/>
                </a:cubicBezTo>
                <a:cubicBezTo>
                  <a:pt x="39076" y="2055"/>
                  <a:pt x="38601" y="1825"/>
                  <a:pt x="38098" y="1825"/>
                </a:cubicBezTo>
                <a:cubicBezTo>
                  <a:pt x="38038" y="1825"/>
                  <a:pt x="37977" y="1829"/>
                  <a:pt x="37916" y="1836"/>
                </a:cubicBezTo>
                <a:cubicBezTo>
                  <a:pt x="37750" y="1861"/>
                  <a:pt x="37584" y="1872"/>
                  <a:pt x="37418" y="1872"/>
                </a:cubicBezTo>
                <a:cubicBezTo>
                  <a:pt x="36991" y="1872"/>
                  <a:pt x="36567" y="1798"/>
                  <a:pt x="36153" y="1699"/>
                </a:cubicBezTo>
                <a:cubicBezTo>
                  <a:pt x="36107" y="1689"/>
                  <a:pt x="36062" y="1685"/>
                  <a:pt x="36018" y="1685"/>
                </a:cubicBezTo>
                <a:cubicBezTo>
                  <a:pt x="35867" y="1685"/>
                  <a:pt x="35720" y="1729"/>
                  <a:pt x="35573" y="1729"/>
                </a:cubicBezTo>
                <a:cubicBezTo>
                  <a:pt x="35511" y="1729"/>
                  <a:pt x="35449" y="1721"/>
                  <a:pt x="35386" y="1699"/>
                </a:cubicBezTo>
                <a:cubicBezTo>
                  <a:pt x="35166" y="1632"/>
                  <a:pt x="34940" y="1609"/>
                  <a:pt x="34713" y="1609"/>
                </a:cubicBezTo>
                <a:cubicBezTo>
                  <a:pt x="34434" y="1609"/>
                  <a:pt x="34153" y="1644"/>
                  <a:pt x="33876" y="1674"/>
                </a:cubicBezTo>
                <a:cubicBezTo>
                  <a:pt x="33486" y="1594"/>
                  <a:pt x="33109" y="1468"/>
                  <a:pt x="32719" y="1388"/>
                </a:cubicBezTo>
                <a:cubicBezTo>
                  <a:pt x="32690" y="1385"/>
                  <a:pt x="32661" y="1383"/>
                  <a:pt x="32632" y="1383"/>
                </a:cubicBezTo>
                <a:cubicBezTo>
                  <a:pt x="32468" y="1383"/>
                  <a:pt x="32310" y="1432"/>
                  <a:pt x="32151" y="1432"/>
                </a:cubicBezTo>
                <a:cubicBezTo>
                  <a:pt x="32085" y="1432"/>
                  <a:pt x="32019" y="1424"/>
                  <a:pt x="31953" y="1399"/>
                </a:cubicBezTo>
                <a:cubicBezTo>
                  <a:pt x="31926" y="1404"/>
                  <a:pt x="31899" y="1406"/>
                  <a:pt x="31873" y="1406"/>
                </a:cubicBezTo>
                <a:cubicBezTo>
                  <a:pt x="31598" y="1406"/>
                  <a:pt x="31371" y="1166"/>
                  <a:pt x="31117" y="1166"/>
                </a:cubicBezTo>
                <a:cubicBezTo>
                  <a:pt x="31047" y="1166"/>
                  <a:pt x="30976" y="1184"/>
                  <a:pt x="30901" y="1229"/>
                </a:cubicBezTo>
                <a:cubicBezTo>
                  <a:pt x="30603" y="1137"/>
                  <a:pt x="30303" y="1115"/>
                  <a:pt x="30001" y="1115"/>
                </a:cubicBezTo>
                <a:cubicBezTo>
                  <a:pt x="29729" y="1115"/>
                  <a:pt x="29456" y="1133"/>
                  <a:pt x="29183" y="1133"/>
                </a:cubicBezTo>
                <a:cubicBezTo>
                  <a:pt x="28966" y="1133"/>
                  <a:pt x="28748" y="1121"/>
                  <a:pt x="28531" y="1081"/>
                </a:cubicBezTo>
                <a:cubicBezTo>
                  <a:pt x="28429" y="1114"/>
                  <a:pt x="28336" y="1182"/>
                  <a:pt x="28234" y="1207"/>
                </a:cubicBezTo>
                <a:cubicBezTo>
                  <a:pt x="28149" y="1176"/>
                  <a:pt x="28063" y="1165"/>
                  <a:pt x="27977" y="1165"/>
                </a:cubicBezTo>
                <a:cubicBezTo>
                  <a:pt x="27742" y="1165"/>
                  <a:pt x="27504" y="1249"/>
                  <a:pt x="27265" y="1249"/>
                </a:cubicBezTo>
                <a:cubicBezTo>
                  <a:pt x="27203" y="1249"/>
                  <a:pt x="27140" y="1244"/>
                  <a:pt x="27078" y="1229"/>
                </a:cubicBezTo>
                <a:cubicBezTo>
                  <a:pt x="26402" y="1193"/>
                  <a:pt x="25726" y="1149"/>
                  <a:pt x="25053" y="1034"/>
                </a:cubicBezTo>
                <a:cubicBezTo>
                  <a:pt x="24732" y="839"/>
                  <a:pt x="24331" y="943"/>
                  <a:pt x="23977" y="875"/>
                </a:cubicBezTo>
                <a:cubicBezTo>
                  <a:pt x="23955" y="871"/>
                  <a:pt x="23935" y="869"/>
                  <a:pt x="23914" y="869"/>
                </a:cubicBezTo>
                <a:cubicBezTo>
                  <a:pt x="23738" y="869"/>
                  <a:pt x="23573" y="994"/>
                  <a:pt x="23400" y="994"/>
                </a:cubicBezTo>
                <a:cubicBezTo>
                  <a:pt x="23348" y="994"/>
                  <a:pt x="23296" y="983"/>
                  <a:pt x="23243" y="954"/>
                </a:cubicBezTo>
                <a:cubicBezTo>
                  <a:pt x="23119" y="895"/>
                  <a:pt x="22994" y="880"/>
                  <a:pt x="22870" y="880"/>
                </a:cubicBezTo>
                <a:cubicBezTo>
                  <a:pt x="22753" y="880"/>
                  <a:pt x="22637" y="893"/>
                  <a:pt x="22520" y="893"/>
                </a:cubicBezTo>
                <a:cubicBezTo>
                  <a:pt x="22475" y="893"/>
                  <a:pt x="22431" y="891"/>
                  <a:pt x="22386" y="886"/>
                </a:cubicBezTo>
                <a:cubicBezTo>
                  <a:pt x="20680" y="507"/>
                  <a:pt x="18942" y="658"/>
                  <a:pt x="17225" y="496"/>
                </a:cubicBezTo>
                <a:cubicBezTo>
                  <a:pt x="17166" y="505"/>
                  <a:pt x="17107" y="509"/>
                  <a:pt x="17048" y="509"/>
                </a:cubicBezTo>
                <a:cubicBezTo>
                  <a:pt x="16645" y="509"/>
                  <a:pt x="16258" y="323"/>
                  <a:pt x="15848" y="323"/>
                </a:cubicBezTo>
                <a:cubicBezTo>
                  <a:pt x="15788" y="323"/>
                  <a:pt x="15728" y="327"/>
                  <a:pt x="15668" y="336"/>
                </a:cubicBezTo>
                <a:cubicBezTo>
                  <a:pt x="15508" y="376"/>
                  <a:pt x="15348" y="391"/>
                  <a:pt x="15189" y="391"/>
                </a:cubicBezTo>
                <a:cubicBezTo>
                  <a:pt x="14786" y="391"/>
                  <a:pt x="14385" y="298"/>
                  <a:pt x="13981" y="298"/>
                </a:cubicBezTo>
                <a:cubicBezTo>
                  <a:pt x="13815" y="298"/>
                  <a:pt x="13649" y="314"/>
                  <a:pt x="13481" y="358"/>
                </a:cubicBezTo>
                <a:cubicBezTo>
                  <a:pt x="13453" y="368"/>
                  <a:pt x="13425" y="372"/>
                  <a:pt x="13398" y="372"/>
                </a:cubicBezTo>
                <a:cubicBezTo>
                  <a:pt x="13220" y="372"/>
                  <a:pt x="13073" y="192"/>
                  <a:pt x="12893" y="192"/>
                </a:cubicBezTo>
                <a:cubicBezTo>
                  <a:pt x="12873" y="192"/>
                  <a:pt x="12852" y="194"/>
                  <a:pt x="12830" y="199"/>
                </a:cubicBezTo>
                <a:cubicBezTo>
                  <a:pt x="12286" y="135"/>
                  <a:pt x="11743" y="1"/>
                  <a:pt x="1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3"/>
          <p:cNvSpPr txBox="1">
            <a:spLocks noGrp="1"/>
          </p:cNvSpPr>
          <p:nvPr>
            <p:ph type="subTitle" idx="3"/>
          </p:nvPr>
        </p:nvSpPr>
        <p:spPr>
          <a:xfrm>
            <a:off x="1071538" y="1500180"/>
            <a:ext cx="7072362" cy="2098528"/>
          </a:xfrm>
          <a:prstGeom prst="rect">
            <a:avLst/>
          </a:prstGeom>
        </p:spPr>
        <p:txBody>
          <a:bodyPr spcFirstLastPara="1" wrap="square" lIns="91425" tIns="91425" rIns="91425" bIns="91425" anchor="ctr" anchorCtr="0">
            <a:noAutofit/>
          </a:bodyPr>
          <a:lstStyle/>
          <a:p>
            <a:pPr marL="0" lvl="0" indent="0" algn="l">
              <a:buFont typeface="Wingdings" pitchFamily="2" charset="2"/>
              <a:buChar char="q"/>
            </a:pPr>
            <a:r>
              <a:rPr lang="en-US" sz="2000" dirty="0" smtClean="0"/>
              <a:t> Neural tube defect </a:t>
            </a:r>
          </a:p>
          <a:p>
            <a:pPr marL="0" lvl="0" indent="0" algn="l">
              <a:buFont typeface="Wingdings" pitchFamily="2" charset="2"/>
              <a:buChar char="q"/>
            </a:pPr>
            <a:r>
              <a:rPr lang="en-US" sz="2000" dirty="0" smtClean="0">
                <a:solidFill>
                  <a:srgbClr val="9933FF"/>
                </a:solidFill>
              </a:rPr>
              <a:t> Failure of spine and </a:t>
            </a:r>
            <a:r>
              <a:rPr lang="en-US" sz="2000" dirty="0" err="1" smtClean="0">
                <a:solidFill>
                  <a:srgbClr val="9933FF"/>
                </a:solidFill>
              </a:rPr>
              <a:t>meninges</a:t>
            </a:r>
            <a:r>
              <a:rPr lang="en-US" sz="2000" dirty="0" smtClean="0">
                <a:solidFill>
                  <a:srgbClr val="9933FF"/>
                </a:solidFill>
              </a:rPr>
              <a:t> to close around cord </a:t>
            </a:r>
          </a:p>
          <a:p>
            <a:pPr marL="0" lvl="0" indent="0" algn="l">
              <a:buFont typeface="Wingdings" pitchFamily="2" charset="2"/>
              <a:buChar char="q"/>
            </a:pPr>
            <a:r>
              <a:rPr lang="en-US" sz="2000" dirty="0" smtClean="0"/>
              <a:t> </a:t>
            </a:r>
            <a:r>
              <a:rPr lang="en-US" sz="2000" dirty="0" err="1" smtClean="0"/>
              <a:t>Myelomeningocele</a:t>
            </a:r>
            <a:r>
              <a:rPr lang="en-US" sz="2000" dirty="0" smtClean="0"/>
              <a:t>: cord/</a:t>
            </a:r>
            <a:r>
              <a:rPr lang="en-US" sz="2000" dirty="0" err="1" smtClean="0"/>
              <a:t>meninges</a:t>
            </a:r>
            <a:r>
              <a:rPr lang="en-US" sz="2000" dirty="0" smtClean="0"/>
              <a:t> outside spine </a:t>
            </a:r>
          </a:p>
          <a:p>
            <a:pPr marL="0" lvl="0" indent="0" algn="l">
              <a:buFont typeface="Wingdings" pitchFamily="2" charset="2"/>
              <a:buChar char="q"/>
            </a:pPr>
            <a:r>
              <a:rPr lang="en-US" sz="2000" dirty="0" smtClean="0"/>
              <a:t> Almost always has </a:t>
            </a:r>
            <a:r>
              <a:rPr lang="en-US" sz="2000" dirty="0" err="1" smtClean="0"/>
              <a:t>Chiari</a:t>
            </a:r>
            <a:r>
              <a:rPr lang="en-US" sz="2000" dirty="0" smtClean="0"/>
              <a:t> II malformation </a:t>
            </a:r>
          </a:p>
          <a:p>
            <a:pPr marL="0" lvl="0" indent="0" algn="l">
              <a:buFont typeface="Wingdings" pitchFamily="2" charset="2"/>
              <a:buChar char="q"/>
            </a:pPr>
            <a:r>
              <a:rPr lang="en-US" sz="2000" dirty="0" smtClean="0"/>
              <a:t> </a:t>
            </a:r>
            <a:r>
              <a:rPr lang="en-US" sz="2000" b="1" dirty="0" smtClean="0"/>
              <a:t>Hydrocephalus major cause morbidity </a:t>
            </a:r>
          </a:p>
          <a:p>
            <a:pPr marL="0" lvl="0" indent="0" algn="l">
              <a:buFont typeface="Wingdings" pitchFamily="2" charset="2"/>
              <a:buChar char="q"/>
            </a:pPr>
            <a:r>
              <a:rPr lang="en-US" sz="2000" dirty="0" smtClean="0"/>
              <a:t> Obstruction 4th ventricular outflow</a:t>
            </a:r>
            <a:endParaRPr sz="2000"/>
          </a:p>
        </p:txBody>
      </p:sp>
      <p:sp>
        <p:nvSpPr>
          <p:cNvPr id="295" name="Google Shape;295;p43"/>
          <p:cNvSpPr txBox="1">
            <a:spLocks noGrp="1"/>
          </p:cNvSpPr>
          <p:nvPr>
            <p:ph type="title" idx="8"/>
          </p:nvPr>
        </p:nvSpPr>
        <p:spPr>
          <a:xfrm>
            <a:off x="1928794" y="609514"/>
            <a:ext cx="5497237" cy="390600"/>
          </a:xfrm>
          <a:prstGeom prst="rect">
            <a:avLst/>
          </a:prstGeom>
        </p:spPr>
        <p:txBody>
          <a:bodyPr spcFirstLastPara="1" wrap="square" lIns="91425" tIns="91425" rIns="91425" bIns="91425" anchor="ctr" anchorCtr="0">
            <a:noAutofit/>
          </a:bodyPr>
          <a:lstStyle/>
          <a:p>
            <a:pPr lvl="0"/>
            <a:r>
              <a:rPr lang="en-US" dirty="0" err="1" smtClean="0"/>
              <a:t>Myelomeningocele</a:t>
            </a:r>
            <a:endParaRPr/>
          </a:p>
        </p:txBody>
      </p:sp>
      <p:sp>
        <p:nvSpPr>
          <p:cNvPr id="5" name="مستطيل 4"/>
          <p:cNvSpPr/>
          <p:nvPr/>
        </p:nvSpPr>
        <p:spPr>
          <a:xfrm>
            <a:off x="2761960" y="1000114"/>
            <a:ext cx="1471878" cy="338554"/>
          </a:xfrm>
          <a:prstGeom prst="rect">
            <a:avLst/>
          </a:prstGeom>
        </p:spPr>
        <p:txBody>
          <a:bodyPr wrap="none">
            <a:spAutoFit/>
          </a:bodyPr>
          <a:lstStyle/>
          <a:p>
            <a:r>
              <a:rPr lang="en-US" sz="1600" dirty="0" smtClean="0">
                <a:solidFill>
                  <a:schemeClr val="accent1">
                    <a:lumMod val="25000"/>
                  </a:schemeClr>
                </a:solidFill>
              </a:rPr>
              <a:t>(</a:t>
            </a:r>
            <a:r>
              <a:rPr lang="en-US" sz="1600" dirty="0" err="1" smtClean="0">
                <a:solidFill>
                  <a:schemeClr val="accent1">
                    <a:lumMod val="25000"/>
                  </a:schemeClr>
                </a:solidFill>
              </a:rPr>
              <a:t>Spina</a:t>
            </a:r>
            <a:r>
              <a:rPr lang="en-US" sz="1600" dirty="0" smtClean="0">
                <a:solidFill>
                  <a:schemeClr val="accent1">
                    <a:lumMod val="25000"/>
                  </a:schemeClr>
                </a:solidFill>
              </a:rPr>
              <a:t> Bifida)</a:t>
            </a:r>
            <a:r>
              <a:rPr lang="en-US" sz="1600" dirty="0" smtClean="0">
                <a:solidFill>
                  <a:schemeClr val="accent1">
                    <a:lumMod val="50000"/>
                  </a:schemeClr>
                </a:solidFill>
              </a:rPr>
              <a:t> </a:t>
            </a:r>
            <a:endParaRPr lang="en-US" sz="1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5" name="Google Shape;285;p43"/>
          <p:cNvSpPr/>
          <p:nvPr/>
        </p:nvSpPr>
        <p:spPr>
          <a:xfrm>
            <a:off x="1785918" y="571486"/>
            <a:ext cx="6500858" cy="672598"/>
          </a:xfrm>
          <a:custGeom>
            <a:avLst/>
            <a:gdLst/>
            <a:ahLst/>
            <a:cxnLst/>
            <a:rect l="l" t="t" r="r" b="b"/>
            <a:pathLst>
              <a:path w="53002" h="21674" extrusionOk="0">
                <a:moveTo>
                  <a:pt x="21549" y="1"/>
                </a:moveTo>
                <a:cubicBezTo>
                  <a:pt x="21373" y="1"/>
                  <a:pt x="21197" y="26"/>
                  <a:pt x="21024" y="102"/>
                </a:cubicBezTo>
                <a:cubicBezTo>
                  <a:pt x="20876" y="121"/>
                  <a:pt x="20726" y="127"/>
                  <a:pt x="20577" y="127"/>
                </a:cubicBezTo>
                <a:cubicBezTo>
                  <a:pt x="20302" y="127"/>
                  <a:pt x="20027" y="106"/>
                  <a:pt x="19753" y="106"/>
                </a:cubicBezTo>
                <a:cubicBezTo>
                  <a:pt x="19546" y="106"/>
                  <a:pt x="19341" y="118"/>
                  <a:pt x="19137" y="160"/>
                </a:cubicBezTo>
                <a:cubicBezTo>
                  <a:pt x="18562" y="234"/>
                  <a:pt x="17985" y="257"/>
                  <a:pt x="17407" y="257"/>
                </a:cubicBezTo>
                <a:cubicBezTo>
                  <a:pt x="16376" y="257"/>
                  <a:pt x="15341" y="182"/>
                  <a:pt x="14306" y="182"/>
                </a:cubicBezTo>
                <a:cubicBezTo>
                  <a:pt x="13836" y="366"/>
                  <a:pt x="13322" y="193"/>
                  <a:pt x="12853" y="377"/>
                </a:cubicBezTo>
                <a:cubicBezTo>
                  <a:pt x="12051" y="478"/>
                  <a:pt x="11205" y="410"/>
                  <a:pt x="10460" y="778"/>
                </a:cubicBezTo>
                <a:cubicBezTo>
                  <a:pt x="10284" y="729"/>
                  <a:pt x="10109" y="709"/>
                  <a:pt x="9935" y="709"/>
                </a:cubicBezTo>
                <a:cubicBezTo>
                  <a:pt x="9321" y="709"/>
                  <a:pt x="8717" y="947"/>
                  <a:pt x="8108" y="947"/>
                </a:cubicBezTo>
                <a:cubicBezTo>
                  <a:pt x="7924" y="947"/>
                  <a:pt x="7740" y="925"/>
                  <a:pt x="7554" y="868"/>
                </a:cubicBezTo>
                <a:cubicBezTo>
                  <a:pt x="7442" y="856"/>
                  <a:pt x="7304" y="838"/>
                  <a:pt x="7167" y="838"/>
                </a:cubicBezTo>
                <a:cubicBezTo>
                  <a:pt x="6909" y="838"/>
                  <a:pt x="6655" y="900"/>
                  <a:pt x="6582" y="1176"/>
                </a:cubicBezTo>
                <a:cubicBezTo>
                  <a:pt x="6528" y="1187"/>
                  <a:pt x="6476" y="1192"/>
                  <a:pt x="6424" y="1192"/>
                </a:cubicBezTo>
                <a:cubicBezTo>
                  <a:pt x="6032" y="1192"/>
                  <a:pt x="5674" y="918"/>
                  <a:pt x="5295" y="918"/>
                </a:cubicBezTo>
                <a:cubicBezTo>
                  <a:pt x="5195" y="918"/>
                  <a:pt x="5095" y="936"/>
                  <a:pt x="4992" y="984"/>
                </a:cubicBezTo>
                <a:cubicBezTo>
                  <a:pt x="4876" y="1039"/>
                  <a:pt x="4717" y="1063"/>
                  <a:pt x="4681" y="1201"/>
                </a:cubicBezTo>
                <a:cubicBezTo>
                  <a:pt x="4717" y="1212"/>
                  <a:pt x="4797" y="1258"/>
                  <a:pt x="4840" y="1280"/>
                </a:cubicBezTo>
                <a:cubicBezTo>
                  <a:pt x="4280" y="1338"/>
                  <a:pt x="3720" y="1407"/>
                  <a:pt x="3149" y="1407"/>
                </a:cubicBezTo>
                <a:cubicBezTo>
                  <a:pt x="2918" y="1429"/>
                  <a:pt x="2758" y="1613"/>
                  <a:pt x="2574" y="1714"/>
                </a:cubicBezTo>
                <a:cubicBezTo>
                  <a:pt x="2278" y="1819"/>
                  <a:pt x="2314" y="2195"/>
                  <a:pt x="2129" y="2401"/>
                </a:cubicBezTo>
                <a:cubicBezTo>
                  <a:pt x="1970" y="2700"/>
                  <a:pt x="1558" y="2824"/>
                  <a:pt x="1544" y="3192"/>
                </a:cubicBezTo>
                <a:cubicBezTo>
                  <a:pt x="1294" y="3456"/>
                  <a:pt x="1385" y="3843"/>
                  <a:pt x="1305" y="4164"/>
                </a:cubicBezTo>
                <a:cubicBezTo>
                  <a:pt x="1294" y="4747"/>
                  <a:pt x="1786" y="5411"/>
                  <a:pt x="1338" y="5939"/>
                </a:cubicBezTo>
                <a:cubicBezTo>
                  <a:pt x="1157" y="6087"/>
                  <a:pt x="1270" y="6257"/>
                  <a:pt x="1270" y="6441"/>
                </a:cubicBezTo>
                <a:cubicBezTo>
                  <a:pt x="734" y="7026"/>
                  <a:pt x="481" y="7861"/>
                  <a:pt x="641" y="8639"/>
                </a:cubicBezTo>
                <a:cubicBezTo>
                  <a:pt x="402" y="8924"/>
                  <a:pt x="652" y="9314"/>
                  <a:pt x="583" y="9647"/>
                </a:cubicBezTo>
                <a:cubicBezTo>
                  <a:pt x="503" y="9773"/>
                  <a:pt x="481" y="9921"/>
                  <a:pt x="424" y="10070"/>
                </a:cubicBezTo>
                <a:cubicBezTo>
                  <a:pt x="391" y="10333"/>
                  <a:pt x="80" y="10402"/>
                  <a:pt x="47" y="10666"/>
                </a:cubicBezTo>
                <a:cubicBezTo>
                  <a:pt x="1" y="11089"/>
                  <a:pt x="402" y="11396"/>
                  <a:pt x="333" y="11819"/>
                </a:cubicBezTo>
                <a:cubicBezTo>
                  <a:pt x="391" y="12690"/>
                  <a:pt x="789" y="13525"/>
                  <a:pt x="1465" y="14085"/>
                </a:cubicBezTo>
                <a:cubicBezTo>
                  <a:pt x="1764" y="14190"/>
                  <a:pt x="1511" y="14544"/>
                  <a:pt x="1613" y="14750"/>
                </a:cubicBezTo>
                <a:cubicBezTo>
                  <a:pt x="1833" y="14909"/>
                  <a:pt x="1706" y="15231"/>
                  <a:pt x="1808" y="15459"/>
                </a:cubicBezTo>
                <a:cubicBezTo>
                  <a:pt x="1717" y="15419"/>
                  <a:pt x="1644" y="15331"/>
                  <a:pt x="1546" y="15331"/>
                </a:cubicBezTo>
                <a:cubicBezTo>
                  <a:pt x="1535" y="15331"/>
                  <a:pt x="1523" y="15333"/>
                  <a:pt x="1511" y="15335"/>
                </a:cubicBezTo>
                <a:cubicBezTo>
                  <a:pt x="1454" y="15541"/>
                  <a:pt x="1454" y="15747"/>
                  <a:pt x="1544" y="15939"/>
                </a:cubicBezTo>
                <a:cubicBezTo>
                  <a:pt x="1374" y="16513"/>
                  <a:pt x="2129" y="16351"/>
                  <a:pt x="2209" y="16763"/>
                </a:cubicBezTo>
                <a:cubicBezTo>
                  <a:pt x="2473" y="17120"/>
                  <a:pt x="2335" y="17656"/>
                  <a:pt x="2679" y="17966"/>
                </a:cubicBezTo>
                <a:cubicBezTo>
                  <a:pt x="2643" y="18046"/>
                  <a:pt x="2588" y="18126"/>
                  <a:pt x="2552" y="18194"/>
                </a:cubicBezTo>
                <a:cubicBezTo>
                  <a:pt x="2679" y="18274"/>
                  <a:pt x="2874" y="18299"/>
                  <a:pt x="2885" y="18480"/>
                </a:cubicBezTo>
                <a:cubicBezTo>
                  <a:pt x="2975" y="18768"/>
                  <a:pt x="3330" y="18631"/>
                  <a:pt x="3525" y="18801"/>
                </a:cubicBezTo>
                <a:cubicBezTo>
                  <a:pt x="3602" y="18836"/>
                  <a:pt x="3678" y="18852"/>
                  <a:pt x="3750" y="18852"/>
                </a:cubicBezTo>
                <a:cubicBezTo>
                  <a:pt x="4108" y="18852"/>
                  <a:pt x="4400" y="18474"/>
                  <a:pt x="4533" y="18161"/>
                </a:cubicBezTo>
                <a:cubicBezTo>
                  <a:pt x="4522" y="17851"/>
                  <a:pt x="4385" y="17565"/>
                  <a:pt x="4291" y="17269"/>
                </a:cubicBezTo>
                <a:cubicBezTo>
                  <a:pt x="4312" y="17265"/>
                  <a:pt x="4332" y="17263"/>
                  <a:pt x="4352" y="17263"/>
                </a:cubicBezTo>
                <a:cubicBezTo>
                  <a:pt x="4607" y="17263"/>
                  <a:pt x="4781" y="17578"/>
                  <a:pt x="5054" y="17578"/>
                </a:cubicBezTo>
                <a:cubicBezTo>
                  <a:pt x="5063" y="17578"/>
                  <a:pt x="5073" y="17577"/>
                  <a:pt x="5082" y="17576"/>
                </a:cubicBezTo>
                <a:cubicBezTo>
                  <a:pt x="5563" y="17670"/>
                  <a:pt x="5953" y="17999"/>
                  <a:pt x="6398" y="18183"/>
                </a:cubicBezTo>
                <a:cubicBezTo>
                  <a:pt x="6684" y="18263"/>
                  <a:pt x="6994" y="18310"/>
                  <a:pt x="7291" y="18389"/>
                </a:cubicBezTo>
                <a:cubicBezTo>
                  <a:pt x="7360" y="18407"/>
                  <a:pt x="7430" y="18415"/>
                  <a:pt x="7499" y="18415"/>
                </a:cubicBezTo>
                <a:cubicBezTo>
                  <a:pt x="7818" y="18415"/>
                  <a:pt x="8133" y="18258"/>
                  <a:pt x="8458" y="18258"/>
                </a:cubicBezTo>
                <a:cubicBezTo>
                  <a:pt x="8515" y="18258"/>
                  <a:pt x="8573" y="18263"/>
                  <a:pt x="8631" y="18274"/>
                </a:cubicBezTo>
                <a:cubicBezTo>
                  <a:pt x="8917" y="18411"/>
                  <a:pt x="9249" y="18288"/>
                  <a:pt x="9535" y="18425"/>
                </a:cubicBezTo>
                <a:cubicBezTo>
                  <a:pt x="9670" y="18369"/>
                  <a:pt x="9810" y="18348"/>
                  <a:pt x="9952" y="18348"/>
                </a:cubicBezTo>
                <a:cubicBezTo>
                  <a:pt x="10276" y="18348"/>
                  <a:pt x="10611" y="18457"/>
                  <a:pt x="10930" y="18505"/>
                </a:cubicBezTo>
                <a:cubicBezTo>
                  <a:pt x="11240" y="18538"/>
                  <a:pt x="11457" y="18790"/>
                  <a:pt x="11732" y="18906"/>
                </a:cubicBezTo>
                <a:cubicBezTo>
                  <a:pt x="12029" y="19054"/>
                  <a:pt x="12383" y="19018"/>
                  <a:pt x="12636" y="19249"/>
                </a:cubicBezTo>
                <a:cubicBezTo>
                  <a:pt x="12943" y="19351"/>
                  <a:pt x="13276" y="19557"/>
                  <a:pt x="13369" y="19889"/>
                </a:cubicBezTo>
                <a:lnTo>
                  <a:pt x="12957" y="19889"/>
                </a:lnTo>
                <a:cubicBezTo>
                  <a:pt x="12905" y="19902"/>
                  <a:pt x="12854" y="19908"/>
                  <a:pt x="12804" y="19908"/>
                </a:cubicBezTo>
                <a:cubicBezTo>
                  <a:pt x="12476" y="19908"/>
                  <a:pt x="12189" y="19664"/>
                  <a:pt x="11864" y="19664"/>
                </a:cubicBezTo>
                <a:cubicBezTo>
                  <a:pt x="11802" y="19664"/>
                  <a:pt x="11739" y="19673"/>
                  <a:pt x="11674" y="19694"/>
                </a:cubicBezTo>
                <a:cubicBezTo>
                  <a:pt x="11400" y="20048"/>
                  <a:pt x="11089" y="20381"/>
                  <a:pt x="10839" y="20760"/>
                </a:cubicBezTo>
                <a:cubicBezTo>
                  <a:pt x="10854" y="20761"/>
                  <a:pt x="10869" y="20762"/>
                  <a:pt x="10884" y="20762"/>
                </a:cubicBezTo>
                <a:cubicBezTo>
                  <a:pt x="11059" y="20762"/>
                  <a:pt x="11207" y="20648"/>
                  <a:pt x="11364" y="20554"/>
                </a:cubicBezTo>
                <a:cubicBezTo>
                  <a:pt x="11442" y="20611"/>
                  <a:pt x="11568" y="20677"/>
                  <a:pt x="11675" y="20677"/>
                </a:cubicBezTo>
                <a:cubicBezTo>
                  <a:pt x="11758" y="20677"/>
                  <a:pt x="11829" y="20639"/>
                  <a:pt x="11858" y="20529"/>
                </a:cubicBezTo>
                <a:cubicBezTo>
                  <a:pt x="11966" y="20437"/>
                  <a:pt x="12147" y="20298"/>
                  <a:pt x="12302" y="20298"/>
                </a:cubicBezTo>
                <a:cubicBezTo>
                  <a:pt x="12377" y="20298"/>
                  <a:pt x="12446" y="20330"/>
                  <a:pt x="12498" y="20416"/>
                </a:cubicBezTo>
                <a:cubicBezTo>
                  <a:pt x="12372" y="20427"/>
                  <a:pt x="12339" y="20485"/>
                  <a:pt x="12361" y="20587"/>
                </a:cubicBezTo>
                <a:cubicBezTo>
                  <a:pt x="12368" y="20586"/>
                  <a:pt x="12375" y="20586"/>
                  <a:pt x="12381" y="20586"/>
                </a:cubicBezTo>
                <a:cubicBezTo>
                  <a:pt x="12560" y="20586"/>
                  <a:pt x="12716" y="20702"/>
                  <a:pt x="12883" y="20702"/>
                </a:cubicBezTo>
                <a:cubicBezTo>
                  <a:pt x="12911" y="20702"/>
                  <a:pt x="12939" y="20699"/>
                  <a:pt x="12968" y="20691"/>
                </a:cubicBezTo>
                <a:cubicBezTo>
                  <a:pt x="13026" y="20587"/>
                  <a:pt x="13059" y="20485"/>
                  <a:pt x="13116" y="20381"/>
                </a:cubicBezTo>
                <a:cubicBezTo>
                  <a:pt x="13438" y="20518"/>
                  <a:pt x="13781" y="20622"/>
                  <a:pt x="14124" y="20666"/>
                </a:cubicBezTo>
                <a:cubicBezTo>
                  <a:pt x="14359" y="20765"/>
                  <a:pt x="14617" y="20871"/>
                  <a:pt x="14881" y="20871"/>
                </a:cubicBezTo>
                <a:cubicBezTo>
                  <a:pt x="14926" y="20871"/>
                  <a:pt x="14972" y="20868"/>
                  <a:pt x="15017" y="20861"/>
                </a:cubicBezTo>
                <a:cubicBezTo>
                  <a:pt x="15171" y="20939"/>
                  <a:pt x="15311" y="21074"/>
                  <a:pt x="15487" y="21074"/>
                </a:cubicBezTo>
                <a:cubicBezTo>
                  <a:pt x="15546" y="21074"/>
                  <a:pt x="15610" y="21059"/>
                  <a:pt x="15679" y="21021"/>
                </a:cubicBezTo>
                <a:cubicBezTo>
                  <a:pt x="15748" y="20919"/>
                  <a:pt x="16011" y="20746"/>
                  <a:pt x="15794" y="20644"/>
                </a:cubicBezTo>
                <a:cubicBezTo>
                  <a:pt x="15829" y="20586"/>
                  <a:pt x="15804" y="20571"/>
                  <a:pt x="15760" y="20571"/>
                </a:cubicBezTo>
                <a:cubicBezTo>
                  <a:pt x="15715" y="20571"/>
                  <a:pt x="15649" y="20587"/>
                  <a:pt x="15608" y="20587"/>
                </a:cubicBezTo>
                <a:cubicBezTo>
                  <a:pt x="15573" y="20587"/>
                  <a:pt x="15556" y="20575"/>
                  <a:pt x="15588" y="20529"/>
                </a:cubicBezTo>
                <a:cubicBezTo>
                  <a:pt x="15740" y="20351"/>
                  <a:pt x="15962" y="20296"/>
                  <a:pt x="16186" y="20296"/>
                </a:cubicBezTo>
                <a:cubicBezTo>
                  <a:pt x="16335" y="20296"/>
                  <a:pt x="16486" y="20320"/>
                  <a:pt x="16618" y="20348"/>
                </a:cubicBezTo>
                <a:cubicBezTo>
                  <a:pt x="16694" y="20373"/>
                  <a:pt x="16773" y="20381"/>
                  <a:pt x="16852" y="20381"/>
                </a:cubicBezTo>
                <a:cubicBezTo>
                  <a:pt x="16983" y="20381"/>
                  <a:pt x="17115" y="20360"/>
                  <a:pt x="17241" y="20360"/>
                </a:cubicBezTo>
                <a:cubicBezTo>
                  <a:pt x="17376" y="20360"/>
                  <a:pt x="17503" y="20384"/>
                  <a:pt x="17613" y="20485"/>
                </a:cubicBezTo>
                <a:cubicBezTo>
                  <a:pt x="17751" y="20548"/>
                  <a:pt x="17781" y="20752"/>
                  <a:pt x="17933" y="20752"/>
                </a:cubicBezTo>
                <a:cubicBezTo>
                  <a:pt x="17948" y="20752"/>
                  <a:pt x="17964" y="20750"/>
                  <a:pt x="17981" y="20746"/>
                </a:cubicBezTo>
                <a:lnTo>
                  <a:pt x="17981" y="20746"/>
                </a:lnTo>
                <a:cubicBezTo>
                  <a:pt x="17901" y="20815"/>
                  <a:pt x="17887" y="20919"/>
                  <a:pt x="18003" y="20952"/>
                </a:cubicBezTo>
                <a:cubicBezTo>
                  <a:pt x="18038" y="20957"/>
                  <a:pt x="18073" y="20959"/>
                  <a:pt x="18107" y="20959"/>
                </a:cubicBezTo>
                <a:cubicBezTo>
                  <a:pt x="18385" y="20959"/>
                  <a:pt x="18630" y="20805"/>
                  <a:pt x="18884" y="20724"/>
                </a:cubicBezTo>
                <a:cubicBezTo>
                  <a:pt x="19307" y="20771"/>
                  <a:pt x="19730" y="20977"/>
                  <a:pt x="20005" y="21309"/>
                </a:cubicBezTo>
                <a:cubicBezTo>
                  <a:pt x="20223" y="21491"/>
                  <a:pt x="20479" y="21534"/>
                  <a:pt x="20744" y="21534"/>
                </a:cubicBezTo>
                <a:cubicBezTo>
                  <a:pt x="20981" y="21534"/>
                  <a:pt x="21225" y="21500"/>
                  <a:pt x="21454" y="21500"/>
                </a:cubicBezTo>
                <a:cubicBezTo>
                  <a:pt x="21483" y="21500"/>
                  <a:pt x="21512" y="21500"/>
                  <a:pt x="21541" y="21501"/>
                </a:cubicBezTo>
                <a:cubicBezTo>
                  <a:pt x="21554" y="21503"/>
                  <a:pt x="21568" y="21504"/>
                  <a:pt x="21581" y="21504"/>
                </a:cubicBezTo>
                <a:cubicBezTo>
                  <a:pt x="21813" y="21504"/>
                  <a:pt x="21957" y="21236"/>
                  <a:pt x="22178" y="21236"/>
                </a:cubicBezTo>
                <a:cubicBezTo>
                  <a:pt x="22194" y="21236"/>
                  <a:pt x="22210" y="21237"/>
                  <a:pt x="22227" y="21240"/>
                </a:cubicBezTo>
                <a:cubicBezTo>
                  <a:pt x="22535" y="21284"/>
                  <a:pt x="22810" y="21433"/>
                  <a:pt x="23106" y="21515"/>
                </a:cubicBezTo>
                <a:cubicBezTo>
                  <a:pt x="23404" y="21515"/>
                  <a:pt x="23701" y="21456"/>
                  <a:pt x="23997" y="21456"/>
                </a:cubicBezTo>
                <a:cubicBezTo>
                  <a:pt x="24020" y="21456"/>
                  <a:pt x="24044" y="21457"/>
                  <a:pt x="24068" y="21457"/>
                </a:cubicBezTo>
                <a:cubicBezTo>
                  <a:pt x="24301" y="21620"/>
                  <a:pt x="24553" y="21673"/>
                  <a:pt x="24814" y="21673"/>
                </a:cubicBezTo>
                <a:cubicBezTo>
                  <a:pt x="25328" y="21673"/>
                  <a:pt x="25879" y="21465"/>
                  <a:pt x="26393" y="21465"/>
                </a:cubicBezTo>
                <a:cubicBezTo>
                  <a:pt x="26427" y="21465"/>
                  <a:pt x="26462" y="21466"/>
                  <a:pt x="26496" y="21468"/>
                </a:cubicBezTo>
                <a:cubicBezTo>
                  <a:pt x="26822" y="21520"/>
                  <a:pt x="27176" y="21613"/>
                  <a:pt x="27514" y="21613"/>
                </a:cubicBezTo>
                <a:cubicBezTo>
                  <a:pt x="27768" y="21613"/>
                  <a:pt x="28014" y="21561"/>
                  <a:pt x="28234" y="21400"/>
                </a:cubicBezTo>
                <a:cubicBezTo>
                  <a:pt x="28307" y="21356"/>
                  <a:pt x="28374" y="21338"/>
                  <a:pt x="28438" y="21338"/>
                </a:cubicBezTo>
                <a:cubicBezTo>
                  <a:pt x="28660" y="21338"/>
                  <a:pt x="28845" y="21547"/>
                  <a:pt x="29077" y="21547"/>
                </a:cubicBezTo>
                <a:cubicBezTo>
                  <a:pt x="29105" y="21547"/>
                  <a:pt x="29133" y="21544"/>
                  <a:pt x="29163" y="21537"/>
                </a:cubicBezTo>
                <a:cubicBezTo>
                  <a:pt x="29362" y="21506"/>
                  <a:pt x="29567" y="21495"/>
                  <a:pt x="29774" y="21495"/>
                </a:cubicBezTo>
                <a:cubicBezTo>
                  <a:pt x="29875" y="21495"/>
                  <a:pt x="29976" y="21498"/>
                  <a:pt x="30077" y="21501"/>
                </a:cubicBezTo>
                <a:cubicBezTo>
                  <a:pt x="30401" y="21463"/>
                  <a:pt x="30741" y="21349"/>
                  <a:pt x="31070" y="21349"/>
                </a:cubicBezTo>
                <a:cubicBezTo>
                  <a:pt x="31207" y="21349"/>
                  <a:pt x="31342" y="21368"/>
                  <a:pt x="31473" y="21422"/>
                </a:cubicBezTo>
                <a:cubicBezTo>
                  <a:pt x="31665" y="21468"/>
                  <a:pt x="31872" y="21529"/>
                  <a:pt x="32072" y="21529"/>
                </a:cubicBezTo>
                <a:cubicBezTo>
                  <a:pt x="32219" y="21529"/>
                  <a:pt x="32362" y="21496"/>
                  <a:pt x="32492" y="21400"/>
                </a:cubicBezTo>
                <a:cubicBezTo>
                  <a:pt x="32596" y="21342"/>
                  <a:pt x="32700" y="21320"/>
                  <a:pt x="32805" y="21320"/>
                </a:cubicBezTo>
                <a:cubicBezTo>
                  <a:pt x="33156" y="21320"/>
                  <a:pt x="33507" y="21573"/>
                  <a:pt x="33858" y="21573"/>
                </a:cubicBezTo>
                <a:cubicBezTo>
                  <a:pt x="33918" y="21573"/>
                  <a:pt x="33978" y="21565"/>
                  <a:pt x="34038" y="21548"/>
                </a:cubicBezTo>
                <a:cubicBezTo>
                  <a:pt x="34154" y="21554"/>
                  <a:pt x="34278" y="21561"/>
                  <a:pt x="34402" y="21561"/>
                </a:cubicBezTo>
                <a:cubicBezTo>
                  <a:pt x="34732" y="21561"/>
                  <a:pt x="35068" y="21512"/>
                  <a:pt x="35285" y="21262"/>
                </a:cubicBezTo>
                <a:cubicBezTo>
                  <a:pt x="35685" y="21330"/>
                  <a:pt x="36042" y="21573"/>
                  <a:pt x="36450" y="21573"/>
                </a:cubicBezTo>
                <a:cubicBezTo>
                  <a:pt x="36521" y="21573"/>
                  <a:pt x="36594" y="21565"/>
                  <a:pt x="36670" y="21548"/>
                </a:cubicBezTo>
                <a:cubicBezTo>
                  <a:pt x="36714" y="21563"/>
                  <a:pt x="36755" y="21570"/>
                  <a:pt x="36793" y="21570"/>
                </a:cubicBezTo>
                <a:cubicBezTo>
                  <a:pt x="37062" y="21570"/>
                  <a:pt x="37180" y="21238"/>
                  <a:pt x="37447" y="21238"/>
                </a:cubicBezTo>
                <a:cubicBezTo>
                  <a:pt x="37458" y="21238"/>
                  <a:pt x="37470" y="21239"/>
                  <a:pt x="37483" y="21240"/>
                </a:cubicBezTo>
                <a:cubicBezTo>
                  <a:pt x="37590" y="21252"/>
                  <a:pt x="37697" y="21256"/>
                  <a:pt x="37804" y="21256"/>
                </a:cubicBezTo>
                <a:cubicBezTo>
                  <a:pt x="38272" y="21256"/>
                  <a:pt x="38736" y="21168"/>
                  <a:pt x="39199" y="21168"/>
                </a:cubicBezTo>
                <a:cubicBezTo>
                  <a:pt x="39374" y="21168"/>
                  <a:pt x="39549" y="21181"/>
                  <a:pt x="39724" y="21216"/>
                </a:cubicBezTo>
                <a:cubicBezTo>
                  <a:pt x="39828" y="21253"/>
                  <a:pt x="39933" y="21266"/>
                  <a:pt x="40038" y="21266"/>
                </a:cubicBezTo>
                <a:cubicBezTo>
                  <a:pt x="40290" y="21266"/>
                  <a:pt x="40545" y="21191"/>
                  <a:pt x="40797" y="21191"/>
                </a:cubicBezTo>
                <a:cubicBezTo>
                  <a:pt x="40902" y="21191"/>
                  <a:pt x="41007" y="21204"/>
                  <a:pt x="41111" y="21240"/>
                </a:cubicBezTo>
                <a:cubicBezTo>
                  <a:pt x="41158" y="21255"/>
                  <a:pt x="41202" y="21261"/>
                  <a:pt x="41245" y="21261"/>
                </a:cubicBezTo>
                <a:cubicBezTo>
                  <a:pt x="41519" y="21261"/>
                  <a:pt x="41723" y="21006"/>
                  <a:pt x="42002" y="21006"/>
                </a:cubicBezTo>
                <a:cubicBezTo>
                  <a:pt x="42021" y="21006"/>
                  <a:pt x="42039" y="21007"/>
                  <a:pt x="42059" y="21010"/>
                </a:cubicBezTo>
                <a:cubicBezTo>
                  <a:pt x="42076" y="21011"/>
                  <a:pt x="42093" y="21012"/>
                  <a:pt x="42109" y="21012"/>
                </a:cubicBezTo>
                <a:cubicBezTo>
                  <a:pt x="42361" y="21012"/>
                  <a:pt x="42568" y="20847"/>
                  <a:pt x="42792" y="20793"/>
                </a:cubicBezTo>
                <a:cubicBezTo>
                  <a:pt x="43182" y="20952"/>
                  <a:pt x="43569" y="21147"/>
                  <a:pt x="43995" y="21194"/>
                </a:cubicBezTo>
                <a:cubicBezTo>
                  <a:pt x="44058" y="21223"/>
                  <a:pt x="44112" y="21236"/>
                  <a:pt x="44158" y="21236"/>
                </a:cubicBezTo>
                <a:cubicBezTo>
                  <a:pt x="44378" y="21236"/>
                  <a:pt x="44437" y="20954"/>
                  <a:pt x="44646" y="20897"/>
                </a:cubicBezTo>
                <a:cubicBezTo>
                  <a:pt x="44841" y="20828"/>
                  <a:pt x="44956" y="20633"/>
                  <a:pt x="45149" y="20565"/>
                </a:cubicBezTo>
                <a:cubicBezTo>
                  <a:pt x="45238" y="20589"/>
                  <a:pt x="45328" y="20599"/>
                  <a:pt x="45417" y="20599"/>
                </a:cubicBezTo>
                <a:cubicBezTo>
                  <a:pt x="45579" y="20599"/>
                  <a:pt x="45739" y="20566"/>
                  <a:pt x="45893" y="20529"/>
                </a:cubicBezTo>
                <a:cubicBezTo>
                  <a:pt x="46247" y="20175"/>
                  <a:pt x="46659" y="19842"/>
                  <a:pt x="46890" y="19397"/>
                </a:cubicBezTo>
                <a:cubicBezTo>
                  <a:pt x="46938" y="19393"/>
                  <a:pt x="46986" y="19391"/>
                  <a:pt x="47034" y="19391"/>
                </a:cubicBezTo>
                <a:cubicBezTo>
                  <a:pt x="47354" y="19391"/>
                  <a:pt x="47670" y="19481"/>
                  <a:pt x="47983" y="19481"/>
                </a:cubicBezTo>
                <a:cubicBezTo>
                  <a:pt x="48091" y="19481"/>
                  <a:pt x="48199" y="19471"/>
                  <a:pt x="48307" y="19441"/>
                </a:cubicBezTo>
                <a:cubicBezTo>
                  <a:pt x="48359" y="19339"/>
                  <a:pt x="48434" y="19315"/>
                  <a:pt x="48518" y="19315"/>
                </a:cubicBezTo>
                <a:cubicBezTo>
                  <a:pt x="48592" y="19315"/>
                  <a:pt x="48673" y="19333"/>
                  <a:pt x="48749" y="19333"/>
                </a:cubicBezTo>
                <a:cubicBezTo>
                  <a:pt x="48818" y="19333"/>
                  <a:pt x="48884" y="19318"/>
                  <a:pt x="48939" y="19260"/>
                </a:cubicBezTo>
                <a:cubicBezTo>
                  <a:pt x="49178" y="19145"/>
                  <a:pt x="49008" y="18848"/>
                  <a:pt x="49120" y="18642"/>
                </a:cubicBezTo>
                <a:cubicBezTo>
                  <a:pt x="49214" y="18527"/>
                  <a:pt x="49384" y="18505"/>
                  <a:pt x="49488" y="18389"/>
                </a:cubicBezTo>
                <a:cubicBezTo>
                  <a:pt x="49980" y="18263"/>
                  <a:pt x="50425" y="17988"/>
                  <a:pt x="50917" y="17807"/>
                </a:cubicBezTo>
                <a:cubicBezTo>
                  <a:pt x="51021" y="17612"/>
                  <a:pt x="51123" y="17428"/>
                  <a:pt x="51227" y="17233"/>
                </a:cubicBezTo>
                <a:cubicBezTo>
                  <a:pt x="51397" y="16684"/>
                  <a:pt x="51068" y="16170"/>
                  <a:pt x="51043" y="15621"/>
                </a:cubicBezTo>
                <a:cubicBezTo>
                  <a:pt x="51205" y="15253"/>
                  <a:pt x="51513" y="14945"/>
                  <a:pt x="51592" y="14533"/>
                </a:cubicBezTo>
                <a:cubicBezTo>
                  <a:pt x="51672" y="14110"/>
                  <a:pt x="52051" y="13835"/>
                  <a:pt x="52211" y="13434"/>
                </a:cubicBezTo>
                <a:cubicBezTo>
                  <a:pt x="52427" y="13022"/>
                  <a:pt x="52384" y="12506"/>
                  <a:pt x="52590" y="12072"/>
                </a:cubicBezTo>
                <a:cubicBezTo>
                  <a:pt x="52680" y="11819"/>
                  <a:pt x="52933" y="11558"/>
                  <a:pt x="52749" y="11284"/>
                </a:cubicBezTo>
                <a:cubicBezTo>
                  <a:pt x="53002" y="10699"/>
                  <a:pt x="52554" y="10149"/>
                  <a:pt x="52384" y="9611"/>
                </a:cubicBezTo>
                <a:cubicBezTo>
                  <a:pt x="52268" y="9086"/>
                  <a:pt x="51845" y="8718"/>
                  <a:pt x="51592" y="8262"/>
                </a:cubicBezTo>
                <a:cubicBezTo>
                  <a:pt x="51708" y="7826"/>
                  <a:pt x="51502" y="7370"/>
                  <a:pt x="51639" y="6933"/>
                </a:cubicBezTo>
                <a:cubicBezTo>
                  <a:pt x="51661" y="6532"/>
                  <a:pt x="51719" y="6120"/>
                  <a:pt x="51571" y="5744"/>
                </a:cubicBezTo>
                <a:cubicBezTo>
                  <a:pt x="51697" y="5354"/>
                  <a:pt x="51260" y="5296"/>
                  <a:pt x="51205" y="4999"/>
                </a:cubicBezTo>
                <a:cubicBezTo>
                  <a:pt x="51169" y="4736"/>
                  <a:pt x="50848" y="4609"/>
                  <a:pt x="50931" y="4291"/>
                </a:cubicBezTo>
                <a:cubicBezTo>
                  <a:pt x="50837" y="3923"/>
                  <a:pt x="50472" y="3717"/>
                  <a:pt x="50219" y="3478"/>
                </a:cubicBezTo>
                <a:cubicBezTo>
                  <a:pt x="50107" y="3318"/>
                  <a:pt x="49911" y="3305"/>
                  <a:pt x="49738" y="3294"/>
                </a:cubicBezTo>
                <a:cubicBezTo>
                  <a:pt x="49601" y="3112"/>
                  <a:pt x="49442" y="2950"/>
                  <a:pt x="49214" y="2906"/>
                </a:cubicBezTo>
                <a:cubicBezTo>
                  <a:pt x="48813" y="2665"/>
                  <a:pt x="48491" y="2321"/>
                  <a:pt x="48126" y="2036"/>
                </a:cubicBezTo>
                <a:cubicBezTo>
                  <a:pt x="47840" y="1920"/>
                  <a:pt x="47530" y="1920"/>
                  <a:pt x="47233" y="1920"/>
                </a:cubicBezTo>
                <a:cubicBezTo>
                  <a:pt x="47126" y="1888"/>
                  <a:pt x="47024" y="1836"/>
                  <a:pt x="46919" y="1836"/>
                </a:cubicBezTo>
                <a:cubicBezTo>
                  <a:pt x="46879" y="1836"/>
                  <a:pt x="46838" y="1844"/>
                  <a:pt x="46797" y="1863"/>
                </a:cubicBezTo>
                <a:cubicBezTo>
                  <a:pt x="46653" y="1649"/>
                  <a:pt x="46413" y="1590"/>
                  <a:pt x="46154" y="1590"/>
                </a:cubicBezTo>
                <a:cubicBezTo>
                  <a:pt x="45901" y="1590"/>
                  <a:pt x="45629" y="1647"/>
                  <a:pt x="45412" y="1670"/>
                </a:cubicBezTo>
                <a:cubicBezTo>
                  <a:pt x="45344" y="1700"/>
                  <a:pt x="45282" y="1712"/>
                  <a:pt x="45223" y="1712"/>
                </a:cubicBezTo>
                <a:cubicBezTo>
                  <a:pt x="44897" y="1712"/>
                  <a:pt x="44692" y="1324"/>
                  <a:pt x="44371" y="1245"/>
                </a:cubicBezTo>
                <a:cubicBezTo>
                  <a:pt x="44202" y="1255"/>
                  <a:pt x="44025" y="1383"/>
                  <a:pt x="43856" y="1383"/>
                </a:cubicBezTo>
                <a:cubicBezTo>
                  <a:pt x="43798" y="1383"/>
                  <a:pt x="43740" y="1368"/>
                  <a:pt x="43685" y="1327"/>
                </a:cubicBezTo>
                <a:cubicBezTo>
                  <a:pt x="43573" y="1237"/>
                  <a:pt x="43451" y="1209"/>
                  <a:pt x="43324" y="1209"/>
                </a:cubicBezTo>
                <a:cubicBezTo>
                  <a:pt x="43119" y="1209"/>
                  <a:pt x="42902" y="1281"/>
                  <a:pt x="42695" y="1281"/>
                </a:cubicBezTo>
                <a:cubicBezTo>
                  <a:pt x="42557" y="1281"/>
                  <a:pt x="42423" y="1249"/>
                  <a:pt x="42300" y="1143"/>
                </a:cubicBezTo>
                <a:cubicBezTo>
                  <a:pt x="42139" y="1095"/>
                  <a:pt x="42010" y="829"/>
                  <a:pt x="41826" y="829"/>
                </a:cubicBezTo>
                <a:cubicBezTo>
                  <a:pt x="41788" y="829"/>
                  <a:pt x="41748" y="841"/>
                  <a:pt x="41704" y="868"/>
                </a:cubicBezTo>
                <a:cubicBezTo>
                  <a:pt x="41668" y="893"/>
                  <a:pt x="41633" y="902"/>
                  <a:pt x="41597" y="902"/>
                </a:cubicBezTo>
                <a:cubicBezTo>
                  <a:pt x="41477" y="902"/>
                  <a:pt x="41359" y="796"/>
                  <a:pt x="41232" y="796"/>
                </a:cubicBezTo>
                <a:cubicBezTo>
                  <a:pt x="41218" y="796"/>
                  <a:pt x="41205" y="797"/>
                  <a:pt x="41191" y="800"/>
                </a:cubicBezTo>
                <a:cubicBezTo>
                  <a:pt x="41117" y="827"/>
                  <a:pt x="41046" y="839"/>
                  <a:pt x="40977" y="839"/>
                </a:cubicBezTo>
                <a:cubicBezTo>
                  <a:pt x="40624" y="839"/>
                  <a:pt x="40326" y="536"/>
                  <a:pt x="39960" y="536"/>
                </a:cubicBezTo>
                <a:cubicBezTo>
                  <a:pt x="39954" y="536"/>
                  <a:pt x="39949" y="536"/>
                  <a:pt x="39944" y="536"/>
                </a:cubicBezTo>
                <a:cubicBezTo>
                  <a:pt x="39470" y="623"/>
                  <a:pt x="38998" y="743"/>
                  <a:pt x="38517" y="743"/>
                </a:cubicBezTo>
                <a:cubicBezTo>
                  <a:pt x="38496" y="743"/>
                  <a:pt x="38476" y="742"/>
                  <a:pt x="38455" y="742"/>
                </a:cubicBezTo>
                <a:cubicBezTo>
                  <a:pt x="38403" y="670"/>
                  <a:pt x="38211" y="607"/>
                  <a:pt x="38082" y="607"/>
                </a:cubicBezTo>
                <a:cubicBezTo>
                  <a:pt x="37983" y="607"/>
                  <a:pt x="37921" y="643"/>
                  <a:pt x="37985" y="742"/>
                </a:cubicBezTo>
                <a:cubicBezTo>
                  <a:pt x="37955" y="747"/>
                  <a:pt x="37926" y="749"/>
                  <a:pt x="37897" y="749"/>
                </a:cubicBezTo>
                <a:cubicBezTo>
                  <a:pt x="37662" y="749"/>
                  <a:pt x="37466" y="596"/>
                  <a:pt x="37241" y="525"/>
                </a:cubicBezTo>
                <a:cubicBezTo>
                  <a:pt x="37206" y="531"/>
                  <a:pt x="37172" y="534"/>
                  <a:pt x="37138" y="534"/>
                </a:cubicBezTo>
                <a:cubicBezTo>
                  <a:pt x="36913" y="534"/>
                  <a:pt x="36706" y="413"/>
                  <a:pt x="36482" y="413"/>
                </a:cubicBezTo>
                <a:cubicBezTo>
                  <a:pt x="36431" y="413"/>
                  <a:pt x="36379" y="419"/>
                  <a:pt x="36326" y="434"/>
                </a:cubicBezTo>
                <a:cubicBezTo>
                  <a:pt x="36268" y="429"/>
                  <a:pt x="36210" y="427"/>
                  <a:pt x="36151" y="427"/>
                </a:cubicBezTo>
                <a:cubicBezTo>
                  <a:pt x="35940" y="427"/>
                  <a:pt x="35724" y="454"/>
                  <a:pt x="35514" y="454"/>
                </a:cubicBezTo>
                <a:cubicBezTo>
                  <a:pt x="35284" y="454"/>
                  <a:pt x="35062" y="421"/>
                  <a:pt x="34862" y="283"/>
                </a:cubicBezTo>
                <a:cubicBezTo>
                  <a:pt x="34592" y="453"/>
                  <a:pt x="34297" y="501"/>
                  <a:pt x="33993" y="501"/>
                </a:cubicBezTo>
                <a:cubicBezTo>
                  <a:pt x="33605" y="501"/>
                  <a:pt x="33202" y="424"/>
                  <a:pt x="32815" y="424"/>
                </a:cubicBezTo>
                <a:cubicBezTo>
                  <a:pt x="32706" y="424"/>
                  <a:pt x="32598" y="430"/>
                  <a:pt x="32492" y="445"/>
                </a:cubicBezTo>
                <a:cubicBezTo>
                  <a:pt x="32412" y="297"/>
                  <a:pt x="32115" y="352"/>
                  <a:pt x="31942" y="272"/>
                </a:cubicBezTo>
                <a:cubicBezTo>
                  <a:pt x="31611" y="311"/>
                  <a:pt x="31283" y="337"/>
                  <a:pt x="30956" y="337"/>
                </a:cubicBezTo>
                <a:cubicBezTo>
                  <a:pt x="30617" y="337"/>
                  <a:pt x="30279" y="309"/>
                  <a:pt x="29940" y="239"/>
                </a:cubicBezTo>
                <a:cubicBezTo>
                  <a:pt x="29729" y="269"/>
                  <a:pt x="29512" y="288"/>
                  <a:pt x="29296" y="288"/>
                </a:cubicBezTo>
                <a:cubicBezTo>
                  <a:pt x="28938" y="288"/>
                  <a:pt x="28581" y="237"/>
                  <a:pt x="28245" y="102"/>
                </a:cubicBezTo>
                <a:cubicBezTo>
                  <a:pt x="27468" y="193"/>
                  <a:pt x="26691" y="160"/>
                  <a:pt x="25911" y="215"/>
                </a:cubicBezTo>
                <a:cubicBezTo>
                  <a:pt x="25490" y="156"/>
                  <a:pt x="25069" y="79"/>
                  <a:pt x="24642" y="79"/>
                </a:cubicBezTo>
                <a:cubicBezTo>
                  <a:pt x="24490" y="79"/>
                  <a:pt x="24337" y="89"/>
                  <a:pt x="24183" y="113"/>
                </a:cubicBezTo>
                <a:cubicBezTo>
                  <a:pt x="24129" y="124"/>
                  <a:pt x="24075" y="128"/>
                  <a:pt x="24021" y="128"/>
                </a:cubicBezTo>
                <a:cubicBezTo>
                  <a:pt x="23762" y="128"/>
                  <a:pt x="23510" y="27"/>
                  <a:pt x="23249" y="27"/>
                </a:cubicBezTo>
                <a:cubicBezTo>
                  <a:pt x="23153" y="27"/>
                  <a:pt x="23056" y="40"/>
                  <a:pt x="22958" y="77"/>
                </a:cubicBezTo>
                <a:cubicBezTo>
                  <a:pt x="22854" y="99"/>
                  <a:pt x="22750" y="108"/>
                  <a:pt x="22646" y="108"/>
                </a:cubicBezTo>
                <a:cubicBezTo>
                  <a:pt x="22278" y="108"/>
                  <a:pt x="21911" y="1"/>
                  <a:pt x="21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3"/>
          <p:cNvSpPr txBox="1">
            <a:spLocks noGrp="1"/>
          </p:cNvSpPr>
          <p:nvPr>
            <p:ph type="subTitle" idx="3"/>
          </p:nvPr>
        </p:nvSpPr>
        <p:spPr>
          <a:xfrm>
            <a:off x="1071538" y="1643056"/>
            <a:ext cx="6858048" cy="2786082"/>
          </a:xfrm>
          <a:prstGeom prst="rect">
            <a:avLst/>
          </a:prstGeom>
        </p:spPr>
        <p:txBody>
          <a:bodyPr spcFirstLastPara="1" wrap="square" lIns="91425" tIns="91425" rIns="91425" bIns="91425" anchor="ctr" anchorCtr="0">
            <a:noAutofit/>
          </a:bodyPr>
          <a:lstStyle/>
          <a:p>
            <a:pPr marL="0" lvl="0" indent="0" algn="l">
              <a:buFont typeface="Wingdings" pitchFamily="2" charset="2"/>
              <a:buChar char="q"/>
            </a:pPr>
            <a:r>
              <a:rPr lang="en-US" sz="2000" dirty="0" smtClean="0"/>
              <a:t> </a:t>
            </a:r>
            <a:r>
              <a:rPr lang="en-US" sz="2000" dirty="0" smtClean="0">
                <a:solidFill>
                  <a:srgbClr val="002060"/>
                </a:solidFill>
              </a:rPr>
              <a:t>Developmental anomaly of the fourth ventricle </a:t>
            </a:r>
          </a:p>
          <a:p>
            <a:pPr marL="0" lvl="0" indent="0" algn="l">
              <a:buFont typeface="Wingdings" pitchFamily="2" charset="2"/>
              <a:buChar char="q"/>
            </a:pPr>
            <a:r>
              <a:rPr lang="en-US" sz="2000" dirty="0" smtClean="0"/>
              <a:t> </a:t>
            </a:r>
            <a:r>
              <a:rPr lang="en-US" sz="2000" dirty="0" err="1" smtClean="0">
                <a:solidFill>
                  <a:srgbClr val="9933FF"/>
                </a:solidFill>
              </a:rPr>
              <a:t>Hypoplasia</a:t>
            </a:r>
            <a:r>
              <a:rPr lang="en-US" sz="2000" dirty="0" smtClean="0">
                <a:solidFill>
                  <a:srgbClr val="9933FF"/>
                </a:solidFill>
              </a:rPr>
              <a:t> or agenesis of </a:t>
            </a:r>
            <a:r>
              <a:rPr lang="en-US" sz="2000" dirty="0" err="1" smtClean="0">
                <a:solidFill>
                  <a:srgbClr val="9933FF"/>
                </a:solidFill>
              </a:rPr>
              <a:t>cerebellar</a:t>
            </a:r>
            <a:r>
              <a:rPr lang="en-US" sz="2000" dirty="0" smtClean="0">
                <a:solidFill>
                  <a:srgbClr val="9933FF"/>
                </a:solidFill>
              </a:rPr>
              <a:t> </a:t>
            </a:r>
            <a:r>
              <a:rPr lang="en-US" sz="2000" dirty="0" err="1" smtClean="0">
                <a:solidFill>
                  <a:srgbClr val="9933FF"/>
                </a:solidFill>
              </a:rPr>
              <a:t>vermis</a:t>
            </a:r>
            <a:r>
              <a:rPr lang="en-US" sz="2000" dirty="0" smtClean="0">
                <a:solidFill>
                  <a:srgbClr val="9933FF"/>
                </a:solidFill>
              </a:rPr>
              <a:t> </a:t>
            </a:r>
          </a:p>
          <a:p>
            <a:pPr marL="0" lvl="0" indent="0" algn="l">
              <a:buFont typeface="Wingdings" pitchFamily="2" charset="2"/>
              <a:buChar char="q"/>
            </a:pPr>
            <a:r>
              <a:rPr lang="en-US" sz="2000" dirty="0" smtClean="0"/>
              <a:t>    Cysts of 4th ventricle → hydrocephalus </a:t>
            </a:r>
          </a:p>
          <a:p>
            <a:pPr marL="0" lvl="0" indent="0" algn="l">
              <a:buFont typeface="Wingdings" pitchFamily="2" charset="2"/>
              <a:buChar char="q"/>
            </a:pPr>
            <a:r>
              <a:rPr lang="en-US" sz="2000" dirty="0" smtClean="0"/>
              <a:t>    Massive 4th ventricle, small cerebellum </a:t>
            </a:r>
          </a:p>
          <a:p>
            <a:pPr marL="0" lvl="0" indent="0" algn="l">
              <a:buFont typeface="Wingdings" pitchFamily="2" charset="2"/>
              <a:buChar char="q"/>
            </a:pPr>
            <a:r>
              <a:rPr lang="en-US" sz="2000" b="1" dirty="0" smtClean="0"/>
              <a:t> Affected children </a:t>
            </a:r>
            <a:r>
              <a:rPr lang="en-US" sz="2000" dirty="0" smtClean="0"/>
              <a:t/>
            </a:r>
            <a:br>
              <a:rPr lang="en-US" sz="2000" dirty="0" smtClean="0"/>
            </a:br>
            <a:r>
              <a:rPr lang="en-US" sz="2000" dirty="0" smtClean="0"/>
              <a:t>    • Hydrocephalus (</a:t>
            </a:r>
            <a:r>
              <a:rPr lang="en-US" sz="2000" dirty="0" err="1" smtClean="0"/>
              <a:t>macrocephaly</a:t>
            </a:r>
            <a:r>
              <a:rPr lang="en-US" sz="2000" dirty="0" smtClean="0"/>
              <a:t>) </a:t>
            </a:r>
            <a:br>
              <a:rPr lang="en-US" sz="2000" dirty="0" smtClean="0"/>
            </a:br>
            <a:r>
              <a:rPr lang="en-US" sz="2000" dirty="0" smtClean="0"/>
              <a:t>    • Delayed development </a:t>
            </a:r>
            <a:br>
              <a:rPr lang="en-US" sz="2000" dirty="0" smtClean="0"/>
            </a:br>
            <a:r>
              <a:rPr lang="en-US" sz="2000" dirty="0" smtClean="0"/>
              <a:t>    • Motor dysfunction (crawling, walking)</a:t>
            </a:r>
            <a:endParaRPr sz="2000"/>
          </a:p>
        </p:txBody>
      </p:sp>
      <p:sp>
        <p:nvSpPr>
          <p:cNvPr id="295" name="Google Shape;295;p43"/>
          <p:cNvSpPr txBox="1">
            <a:spLocks noGrp="1"/>
          </p:cNvSpPr>
          <p:nvPr>
            <p:ph type="title" idx="8"/>
          </p:nvPr>
        </p:nvSpPr>
        <p:spPr>
          <a:xfrm>
            <a:off x="1428728" y="642924"/>
            <a:ext cx="6643733" cy="390600"/>
          </a:xfrm>
          <a:prstGeom prst="rect">
            <a:avLst/>
          </a:prstGeom>
        </p:spPr>
        <p:txBody>
          <a:bodyPr spcFirstLastPara="1" wrap="square" lIns="91425" tIns="91425" rIns="91425" bIns="91425" anchor="ctr" anchorCtr="0">
            <a:noAutofit/>
          </a:bodyPr>
          <a:lstStyle/>
          <a:p>
            <a:pPr lvl="0"/>
            <a:r>
              <a:rPr lang="en-US" dirty="0" smtClean="0"/>
              <a:t>Dandy Walker Malformation</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36866" name="Picture 2" descr="brain) and function of the following: medulla, pons, cerebellum, inf. and  sup. colliculi, hippocampus, thalamus, hypothalamus, a"/>
          <p:cNvPicPr>
            <a:picLocks noChangeAspect="1" noChangeArrowheads="1"/>
          </p:cNvPicPr>
          <p:nvPr/>
        </p:nvPicPr>
        <p:blipFill>
          <a:blip r:embed="rId3"/>
          <a:srcRect l="3304" t="3378" r="4184" b="2026"/>
          <a:stretch>
            <a:fillRect/>
          </a:stretch>
        </p:blipFill>
        <p:spPr bwMode="auto">
          <a:xfrm>
            <a:off x="5357818" y="1857370"/>
            <a:ext cx="2571768" cy="2571768"/>
          </a:xfrm>
          <a:prstGeom prst="rect">
            <a:avLst/>
          </a:prstGeom>
          <a:noFill/>
        </p:spPr>
      </p:pic>
      <p:sp>
        <p:nvSpPr>
          <p:cNvPr id="227" name="Google Shape;227;p39"/>
          <p:cNvSpPr txBox="1">
            <a:spLocks noGrp="1"/>
          </p:cNvSpPr>
          <p:nvPr>
            <p:ph type="title"/>
          </p:nvPr>
        </p:nvSpPr>
        <p:spPr>
          <a:xfrm>
            <a:off x="1097450" y="1142990"/>
            <a:ext cx="4155300" cy="572700"/>
          </a:xfrm>
          <a:prstGeom prst="rect">
            <a:avLst/>
          </a:prstGeom>
        </p:spPr>
        <p:txBody>
          <a:bodyPr spcFirstLastPara="1" wrap="square" lIns="91425" tIns="91425" rIns="91425" bIns="91425" anchor="ctr" anchorCtr="0">
            <a:noAutofit/>
          </a:bodyPr>
          <a:lstStyle/>
          <a:p>
            <a:pPr lvl="0"/>
            <a:r>
              <a:rPr lang="en-US" dirty="0" smtClean="0"/>
              <a:t>CNS Ventricles</a:t>
            </a:r>
            <a:endParaRPr/>
          </a:p>
        </p:txBody>
      </p:sp>
      <p:sp>
        <p:nvSpPr>
          <p:cNvPr id="228" name="Google Shape;228;p39"/>
          <p:cNvSpPr txBox="1">
            <a:spLocks noGrp="1"/>
          </p:cNvSpPr>
          <p:nvPr>
            <p:ph type="subTitle" idx="1"/>
          </p:nvPr>
        </p:nvSpPr>
        <p:spPr>
          <a:xfrm>
            <a:off x="1000100" y="2071684"/>
            <a:ext cx="4572032" cy="2445777"/>
          </a:xfrm>
          <a:prstGeom prst="rect">
            <a:avLst/>
          </a:prstGeom>
        </p:spPr>
        <p:txBody>
          <a:bodyPr spcFirstLastPara="1" wrap="square" lIns="91425" tIns="91425" rIns="91425" bIns="91425" anchor="ctr" anchorCtr="0">
            <a:noAutofit/>
          </a:bodyPr>
          <a:lstStyle/>
          <a:p>
            <a:pPr marL="0" lvl="0" indent="0">
              <a:buFont typeface="Wingdings" pitchFamily="2" charset="2"/>
              <a:buChar char="q"/>
            </a:pPr>
            <a:r>
              <a:rPr lang="en-US" sz="2000" dirty="0" smtClean="0"/>
              <a:t> Four </a:t>
            </a:r>
            <a:r>
              <a:rPr lang="en-US" sz="2000" b="1" dirty="0" smtClean="0"/>
              <a:t>structures</a:t>
            </a:r>
            <a:r>
              <a:rPr lang="en-US" sz="2000" dirty="0" smtClean="0"/>
              <a:t> that contain</a:t>
            </a:r>
            <a:br>
              <a:rPr lang="en-US" sz="2000" dirty="0" smtClean="0"/>
            </a:br>
            <a:r>
              <a:rPr lang="en-US" sz="2000" dirty="0" smtClean="0"/>
              <a:t>   CSF in brain </a:t>
            </a:r>
          </a:p>
          <a:p>
            <a:pPr marL="0" lvl="0" indent="0"/>
            <a:r>
              <a:rPr lang="en-US" sz="2000" dirty="0" smtClean="0"/>
              <a:t>   • Two lateral ventricles </a:t>
            </a:r>
          </a:p>
          <a:p>
            <a:pPr marL="0" lvl="0" indent="0"/>
            <a:r>
              <a:rPr lang="en-US" sz="2000" dirty="0" smtClean="0"/>
              <a:t>   • 3rd ventricle </a:t>
            </a:r>
          </a:p>
          <a:p>
            <a:pPr marL="0" lvl="0" indent="0"/>
            <a:r>
              <a:rPr lang="en-US" sz="2000" dirty="0" smtClean="0"/>
              <a:t>   • 4th ventricle </a:t>
            </a:r>
          </a:p>
          <a:p>
            <a:pPr marL="0" lvl="0" indent="0">
              <a:buFont typeface="Wingdings" pitchFamily="2" charset="2"/>
              <a:buChar char="q"/>
            </a:pPr>
            <a:r>
              <a:rPr lang="en-US" sz="2000" dirty="0" smtClean="0"/>
              <a:t> Continuous with central canal of</a:t>
            </a:r>
            <a:br>
              <a:rPr lang="en-US" sz="2000" dirty="0" smtClean="0"/>
            </a:br>
            <a:r>
              <a:rPr lang="en-US" sz="2000" dirty="0" smtClean="0"/>
              <a:t>   spinal cord</a:t>
            </a:r>
            <a:endParaRPr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2428860" y="1204662"/>
            <a:ext cx="4341812" cy="3748327"/>
          </a:xfrm>
          <a:prstGeom prst="rect">
            <a:avLst/>
          </a:prstGeom>
          <a:ln>
            <a:noFill/>
          </a:ln>
          <a:effectLst>
            <a:outerShdw blurRad="190500" algn="tl" rotWithShape="0">
              <a:srgbClr val="000000">
                <a:alpha val="70000"/>
              </a:srgbClr>
            </a:outerShdw>
          </a:effectLst>
        </p:spPr>
      </p:pic>
      <p:sp>
        <p:nvSpPr>
          <p:cNvPr id="285" name="Google Shape;285;p43"/>
          <p:cNvSpPr/>
          <p:nvPr/>
        </p:nvSpPr>
        <p:spPr>
          <a:xfrm>
            <a:off x="1785918" y="571486"/>
            <a:ext cx="6500858" cy="672598"/>
          </a:xfrm>
          <a:custGeom>
            <a:avLst/>
            <a:gdLst/>
            <a:ahLst/>
            <a:cxnLst/>
            <a:rect l="l" t="t" r="r" b="b"/>
            <a:pathLst>
              <a:path w="53002" h="21674" extrusionOk="0">
                <a:moveTo>
                  <a:pt x="21549" y="1"/>
                </a:moveTo>
                <a:cubicBezTo>
                  <a:pt x="21373" y="1"/>
                  <a:pt x="21197" y="26"/>
                  <a:pt x="21024" y="102"/>
                </a:cubicBezTo>
                <a:cubicBezTo>
                  <a:pt x="20876" y="121"/>
                  <a:pt x="20726" y="127"/>
                  <a:pt x="20577" y="127"/>
                </a:cubicBezTo>
                <a:cubicBezTo>
                  <a:pt x="20302" y="127"/>
                  <a:pt x="20027" y="106"/>
                  <a:pt x="19753" y="106"/>
                </a:cubicBezTo>
                <a:cubicBezTo>
                  <a:pt x="19546" y="106"/>
                  <a:pt x="19341" y="118"/>
                  <a:pt x="19137" y="160"/>
                </a:cubicBezTo>
                <a:cubicBezTo>
                  <a:pt x="18562" y="234"/>
                  <a:pt x="17985" y="257"/>
                  <a:pt x="17407" y="257"/>
                </a:cubicBezTo>
                <a:cubicBezTo>
                  <a:pt x="16376" y="257"/>
                  <a:pt x="15341" y="182"/>
                  <a:pt x="14306" y="182"/>
                </a:cubicBezTo>
                <a:cubicBezTo>
                  <a:pt x="13836" y="366"/>
                  <a:pt x="13322" y="193"/>
                  <a:pt x="12853" y="377"/>
                </a:cubicBezTo>
                <a:cubicBezTo>
                  <a:pt x="12051" y="478"/>
                  <a:pt x="11205" y="410"/>
                  <a:pt x="10460" y="778"/>
                </a:cubicBezTo>
                <a:cubicBezTo>
                  <a:pt x="10284" y="729"/>
                  <a:pt x="10109" y="709"/>
                  <a:pt x="9935" y="709"/>
                </a:cubicBezTo>
                <a:cubicBezTo>
                  <a:pt x="9321" y="709"/>
                  <a:pt x="8717" y="947"/>
                  <a:pt x="8108" y="947"/>
                </a:cubicBezTo>
                <a:cubicBezTo>
                  <a:pt x="7924" y="947"/>
                  <a:pt x="7740" y="925"/>
                  <a:pt x="7554" y="868"/>
                </a:cubicBezTo>
                <a:cubicBezTo>
                  <a:pt x="7442" y="856"/>
                  <a:pt x="7304" y="838"/>
                  <a:pt x="7167" y="838"/>
                </a:cubicBezTo>
                <a:cubicBezTo>
                  <a:pt x="6909" y="838"/>
                  <a:pt x="6655" y="900"/>
                  <a:pt x="6582" y="1176"/>
                </a:cubicBezTo>
                <a:cubicBezTo>
                  <a:pt x="6528" y="1187"/>
                  <a:pt x="6476" y="1192"/>
                  <a:pt x="6424" y="1192"/>
                </a:cubicBezTo>
                <a:cubicBezTo>
                  <a:pt x="6032" y="1192"/>
                  <a:pt x="5674" y="918"/>
                  <a:pt x="5295" y="918"/>
                </a:cubicBezTo>
                <a:cubicBezTo>
                  <a:pt x="5195" y="918"/>
                  <a:pt x="5095" y="936"/>
                  <a:pt x="4992" y="984"/>
                </a:cubicBezTo>
                <a:cubicBezTo>
                  <a:pt x="4876" y="1039"/>
                  <a:pt x="4717" y="1063"/>
                  <a:pt x="4681" y="1201"/>
                </a:cubicBezTo>
                <a:cubicBezTo>
                  <a:pt x="4717" y="1212"/>
                  <a:pt x="4797" y="1258"/>
                  <a:pt x="4840" y="1280"/>
                </a:cubicBezTo>
                <a:cubicBezTo>
                  <a:pt x="4280" y="1338"/>
                  <a:pt x="3720" y="1407"/>
                  <a:pt x="3149" y="1407"/>
                </a:cubicBezTo>
                <a:cubicBezTo>
                  <a:pt x="2918" y="1429"/>
                  <a:pt x="2758" y="1613"/>
                  <a:pt x="2574" y="1714"/>
                </a:cubicBezTo>
                <a:cubicBezTo>
                  <a:pt x="2278" y="1819"/>
                  <a:pt x="2314" y="2195"/>
                  <a:pt x="2129" y="2401"/>
                </a:cubicBezTo>
                <a:cubicBezTo>
                  <a:pt x="1970" y="2700"/>
                  <a:pt x="1558" y="2824"/>
                  <a:pt x="1544" y="3192"/>
                </a:cubicBezTo>
                <a:cubicBezTo>
                  <a:pt x="1294" y="3456"/>
                  <a:pt x="1385" y="3843"/>
                  <a:pt x="1305" y="4164"/>
                </a:cubicBezTo>
                <a:cubicBezTo>
                  <a:pt x="1294" y="4747"/>
                  <a:pt x="1786" y="5411"/>
                  <a:pt x="1338" y="5939"/>
                </a:cubicBezTo>
                <a:cubicBezTo>
                  <a:pt x="1157" y="6087"/>
                  <a:pt x="1270" y="6257"/>
                  <a:pt x="1270" y="6441"/>
                </a:cubicBezTo>
                <a:cubicBezTo>
                  <a:pt x="734" y="7026"/>
                  <a:pt x="481" y="7861"/>
                  <a:pt x="641" y="8639"/>
                </a:cubicBezTo>
                <a:cubicBezTo>
                  <a:pt x="402" y="8924"/>
                  <a:pt x="652" y="9314"/>
                  <a:pt x="583" y="9647"/>
                </a:cubicBezTo>
                <a:cubicBezTo>
                  <a:pt x="503" y="9773"/>
                  <a:pt x="481" y="9921"/>
                  <a:pt x="424" y="10070"/>
                </a:cubicBezTo>
                <a:cubicBezTo>
                  <a:pt x="391" y="10333"/>
                  <a:pt x="80" y="10402"/>
                  <a:pt x="47" y="10666"/>
                </a:cubicBezTo>
                <a:cubicBezTo>
                  <a:pt x="1" y="11089"/>
                  <a:pt x="402" y="11396"/>
                  <a:pt x="333" y="11819"/>
                </a:cubicBezTo>
                <a:cubicBezTo>
                  <a:pt x="391" y="12690"/>
                  <a:pt x="789" y="13525"/>
                  <a:pt x="1465" y="14085"/>
                </a:cubicBezTo>
                <a:cubicBezTo>
                  <a:pt x="1764" y="14190"/>
                  <a:pt x="1511" y="14544"/>
                  <a:pt x="1613" y="14750"/>
                </a:cubicBezTo>
                <a:cubicBezTo>
                  <a:pt x="1833" y="14909"/>
                  <a:pt x="1706" y="15231"/>
                  <a:pt x="1808" y="15459"/>
                </a:cubicBezTo>
                <a:cubicBezTo>
                  <a:pt x="1717" y="15419"/>
                  <a:pt x="1644" y="15331"/>
                  <a:pt x="1546" y="15331"/>
                </a:cubicBezTo>
                <a:cubicBezTo>
                  <a:pt x="1535" y="15331"/>
                  <a:pt x="1523" y="15333"/>
                  <a:pt x="1511" y="15335"/>
                </a:cubicBezTo>
                <a:cubicBezTo>
                  <a:pt x="1454" y="15541"/>
                  <a:pt x="1454" y="15747"/>
                  <a:pt x="1544" y="15939"/>
                </a:cubicBezTo>
                <a:cubicBezTo>
                  <a:pt x="1374" y="16513"/>
                  <a:pt x="2129" y="16351"/>
                  <a:pt x="2209" y="16763"/>
                </a:cubicBezTo>
                <a:cubicBezTo>
                  <a:pt x="2473" y="17120"/>
                  <a:pt x="2335" y="17656"/>
                  <a:pt x="2679" y="17966"/>
                </a:cubicBezTo>
                <a:cubicBezTo>
                  <a:pt x="2643" y="18046"/>
                  <a:pt x="2588" y="18126"/>
                  <a:pt x="2552" y="18194"/>
                </a:cubicBezTo>
                <a:cubicBezTo>
                  <a:pt x="2679" y="18274"/>
                  <a:pt x="2874" y="18299"/>
                  <a:pt x="2885" y="18480"/>
                </a:cubicBezTo>
                <a:cubicBezTo>
                  <a:pt x="2975" y="18768"/>
                  <a:pt x="3330" y="18631"/>
                  <a:pt x="3525" y="18801"/>
                </a:cubicBezTo>
                <a:cubicBezTo>
                  <a:pt x="3602" y="18836"/>
                  <a:pt x="3678" y="18852"/>
                  <a:pt x="3750" y="18852"/>
                </a:cubicBezTo>
                <a:cubicBezTo>
                  <a:pt x="4108" y="18852"/>
                  <a:pt x="4400" y="18474"/>
                  <a:pt x="4533" y="18161"/>
                </a:cubicBezTo>
                <a:cubicBezTo>
                  <a:pt x="4522" y="17851"/>
                  <a:pt x="4385" y="17565"/>
                  <a:pt x="4291" y="17269"/>
                </a:cubicBezTo>
                <a:cubicBezTo>
                  <a:pt x="4312" y="17265"/>
                  <a:pt x="4332" y="17263"/>
                  <a:pt x="4352" y="17263"/>
                </a:cubicBezTo>
                <a:cubicBezTo>
                  <a:pt x="4607" y="17263"/>
                  <a:pt x="4781" y="17578"/>
                  <a:pt x="5054" y="17578"/>
                </a:cubicBezTo>
                <a:cubicBezTo>
                  <a:pt x="5063" y="17578"/>
                  <a:pt x="5073" y="17577"/>
                  <a:pt x="5082" y="17576"/>
                </a:cubicBezTo>
                <a:cubicBezTo>
                  <a:pt x="5563" y="17670"/>
                  <a:pt x="5953" y="17999"/>
                  <a:pt x="6398" y="18183"/>
                </a:cubicBezTo>
                <a:cubicBezTo>
                  <a:pt x="6684" y="18263"/>
                  <a:pt x="6994" y="18310"/>
                  <a:pt x="7291" y="18389"/>
                </a:cubicBezTo>
                <a:cubicBezTo>
                  <a:pt x="7360" y="18407"/>
                  <a:pt x="7430" y="18415"/>
                  <a:pt x="7499" y="18415"/>
                </a:cubicBezTo>
                <a:cubicBezTo>
                  <a:pt x="7818" y="18415"/>
                  <a:pt x="8133" y="18258"/>
                  <a:pt x="8458" y="18258"/>
                </a:cubicBezTo>
                <a:cubicBezTo>
                  <a:pt x="8515" y="18258"/>
                  <a:pt x="8573" y="18263"/>
                  <a:pt x="8631" y="18274"/>
                </a:cubicBezTo>
                <a:cubicBezTo>
                  <a:pt x="8917" y="18411"/>
                  <a:pt x="9249" y="18288"/>
                  <a:pt x="9535" y="18425"/>
                </a:cubicBezTo>
                <a:cubicBezTo>
                  <a:pt x="9670" y="18369"/>
                  <a:pt x="9810" y="18348"/>
                  <a:pt x="9952" y="18348"/>
                </a:cubicBezTo>
                <a:cubicBezTo>
                  <a:pt x="10276" y="18348"/>
                  <a:pt x="10611" y="18457"/>
                  <a:pt x="10930" y="18505"/>
                </a:cubicBezTo>
                <a:cubicBezTo>
                  <a:pt x="11240" y="18538"/>
                  <a:pt x="11457" y="18790"/>
                  <a:pt x="11732" y="18906"/>
                </a:cubicBezTo>
                <a:cubicBezTo>
                  <a:pt x="12029" y="19054"/>
                  <a:pt x="12383" y="19018"/>
                  <a:pt x="12636" y="19249"/>
                </a:cubicBezTo>
                <a:cubicBezTo>
                  <a:pt x="12943" y="19351"/>
                  <a:pt x="13276" y="19557"/>
                  <a:pt x="13369" y="19889"/>
                </a:cubicBezTo>
                <a:lnTo>
                  <a:pt x="12957" y="19889"/>
                </a:lnTo>
                <a:cubicBezTo>
                  <a:pt x="12905" y="19902"/>
                  <a:pt x="12854" y="19908"/>
                  <a:pt x="12804" y="19908"/>
                </a:cubicBezTo>
                <a:cubicBezTo>
                  <a:pt x="12476" y="19908"/>
                  <a:pt x="12189" y="19664"/>
                  <a:pt x="11864" y="19664"/>
                </a:cubicBezTo>
                <a:cubicBezTo>
                  <a:pt x="11802" y="19664"/>
                  <a:pt x="11739" y="19673"/>
                  <a:pt x="11674" y="19694"/>
                </a:cubicBezTo>
                <a:cubicBezTo>
                  <a:pt x="11400" y="20048"/>
                  <a:pt x="11089" y="20381"/>
                  <a:pt x="10839" y="20760"/>
                </a:cubicBezTo>
                <a:cubicBezTo>
                  <a:pt x="10854" y="20761"/>
                  <a:pt x="10869" y="20762"/>
                  <a:pt x="10884" y="20762"/>
                </a:cubicBezTo>
                <a:cubicBezTo>
                  <a:pt x="11059" y="20762"/>
                  <a:pt x="11207" y="20648"/>
                  <a:pt x="11364" y="20554"/>
                </a:cubicBezTo>
                <a:cubicBezTo>
                  <a:pt x="11442" y="20611"/>
                  <a:pt x="11568" y="20677"/>
                  <a:pt x="11675" y="20677"/>
                </a:cubicBezTo>
                <a:cubicBezTo>
                  <a:pt x="11758" y="20677"/>
                  <a:pt x="11829" y="20639"/>
                  <a:pt x="11858" y="20529"/>
                </a:cubicBezTo>
                <a:cubicBezTo>
                  <a:pt x="11966" y="20437"/>
                  <a:pt x="12147" y="20298"/>
                  <a:pt x="12302" y="20298"/>
                </a:cubicBezTo>
                <a:cubicBezTo>
                  <a:pt x="12377" y="20298"/>
                  <a:pt x="12446" y="20330"/>
                  <a:pt x="12498" y="20416"/>
                </a:cubicBezTo>
                <a:cubicBezTo>
                  <a:pt x="12372" y="20427"/>
                  <a:pt x="12339" y="20485"/>
                  <a:pt x="12361" y="20587"/>
                </a:cubicBezTo>
                <a:cubicBezTo>
                  <a:pt x="12368" y="20586"/>
                  <a:pt x="12375" y="20586"/>
                  <a:pt x="12381" y="20586"/>
                </a:cubicBezTo>
                <a:cubicBezTo>
                  <a:pt x="12560" y="20586"/>
                  <a:pt x="12716" y="20702"/>
                  <a:pt x="12883" y="20702"/>
                </a:cubicBezTo>
                <a:cubicBezTo>
                  <a:pt x="12911" y="20702"/>
                  <a:pt x="12939" y="20699"/>
                  <a:pt x="12968" y="20691"/>
                </a:cubicBezTo>
                <a:cubicBezTo>
                  <a:pt x="13026" y="20587"/>
                  <a:pt x="13059" y="20485"/>
                  <a:pt x="13116" y="20381"/>
                </a:cubicBezTo>
                <a:cubicBezTo>
                  <a:pt x="13438" y="20518"/>
                  <a:pt x="13781" y="20622"/>
                  <a:pt x="14124" y="20666"/>
                </a:cubicBezTo>
                <a:cubicBezTo>
                  <a:pt x="14359" y="20765"/>
                  <a:pt x="14617" y="20871"/>
                  <a:pt x="14881" y="20871"/>
                </a:cubicBezTo>
                <a:cubicBezTo>
                  <a:pt x="14926" y="20871"/>
                  <a:pt x="14972" y="20868"/>
                  <a:pt x="15017" y="20861"/>
                </a:cubicBezTo>
                <a:cubicBezTo>
                  <a:pt x="15171" y="20939"/>
                  <a:pt x="15311" y="21074"/>
                  <a:pt x="15487" y="21074"/>
                </a:cubicBezTo>
                <a:cubicBezTo>
                  <a:pt x="15546" y="21074"/>
                  <a:pt x="15610" y="21059"/>
                  <a:pt x="15679" y="21021"/>
                </a:cubicBezTo>
                <a:cubicBezTo>
                  <a:pt x="15748" y="20919"/>
                  <a:pt x="16011" y="20746"/>
                  <a:pt x="15794" y="20644"/>
                </a:cubicBezTo>
                <a:cubicBezTo>
                  <a:pt x="15829" y="20586"/>
                  <a:pt x="15804" y="20571"/>
                  <a:pt x="15760" y="20571"/>
                </a:cubicBezTo>
                <a:cubicBezTo>
                  <a:pt x="15715" y="20571"/>
                  <a:pt x="15649" y="20587"/>
                  <a:pt x="15608" y="20587"/>
                </a:cubicBezTo>
                <a:cubicBezTo>
                  <a:pt x="15573" y="20587"/>
                  <a:pt x="15556" y="20575"/>
                  <a:pt x="15588" y="20529"/>
                </a:cubicBezTo>
                <a:cubicBezTo>
                  <a:pt x="15740" y="20351"/>
                  <a:pt x="15962" y="20296"/>
                  <a:pt x="16186" y="20296"/>
                </a:cubicBezTo>
                <a:cubicBezTo>
                  <a:pt x="16335" y="20296"/>
                  <a:pt x="16486" y="20320"/>
                  <a:pt x="16618" y="20348"/>
                </a:cubicBezTo>
                <a:cubicBezTo>
                  <a:pt x="16694" y="20373"/>
                  <a:pt x="16773" y="20381"/>
                  <a:pt x="16852" y="20381"/>
                </a:cubicBezTo>
                <a:cubicBezTo>
                  <a:pt x="16983" y="20381"/>
                  <a:pt x="17115" y="20360"/>
                  <a:pt x="17241" y="20360"/>
                </a:cubicBezTo>
                <a:cubicBezTo>
                  <a:pt x="17376" y="20360"/>
                  <a:pt x="17503" y="20384"/>
                  <a:pt x="17613" y="20485"/>
                </a:cubicBezTo>
                <a:cubicBezTo>
                  <a:pt x="17751" y="20548"/>
                  <a:pt x="17781" y="20752"/>
                  <a:pt x="17933" y="20752"/>
                </a:cubicBezTo>
                <a:cubicBezTo>
                  <a:pt x="17948" y="20752"/>
                  <a:pt x="17964" y="20750"/>
                  <a:pt x="17981" y="20746"/>
                </a:cubicBezTo>
                <a:lnTo>
                  <a:pt x="17981" y="20746"/>
                </a:lnTo>
                <a:cubicBezTo>
                  <a:pt x="17901" y="20815"/>
                  <a:pt x="17887" y="20919"/>
                  <a:pt x="18003" y="20952"/>
                </a:cubicBezTo>
                <a:cubicBezTo>
                  <a:pt x="18038" y="20957"/>
                  <a:pt x="18073" y="20959"/>
                  <a:pt x="18107" y="20959"/>
                </a:cubicBezTo>
                <a:cubicBezTo>
                  <a:pt x="18385" y="20959"/>
                  <a:pt x="18630" y="20805"/>
                  <a:pt x="18884" y="20724"/>
                </a:cubicBezTo>
                <a:cubicBezTo>
                  <a:pt x="19307" y="20771"/>
                  <a:pt x="19730" y="20977"/>
                  <a:pt x="20005" y="21309"/>
                </a:cubicBezTo>
                <a:cubicBezTo>
                  <a:pt x="20223" y="21491"/>
                  <a:pt x="20479" y="21534"/>
                  <a:pt x="20744" y="21534"/>
                </a:cubicBezTo>
                <a:cubicBezTo>
                  <a:pt x="20981" y="21534"/>
                  <a:pt x="21225" y="21500"/>
                  <a:pt x="21454" y="21500"/>
                </a:cubicBezTo>
                <a:cubicBezTo>
                  <a:pt x="21483" y="21500"/>
                  <a:pt x="21512" y="21500"/>
                  <a:pt x="21541" y="21501"/>
                </a:cubicBezTo>
                <a:cubicBezTo>
                  <a:pt x="21554" y="21503"/>
                  <a:pt x="21568" y="21504"/>
                  <a:pt x="21581" y="21504"/>
                </a:cubicBezTo>
                <a:cubicBezTo>
                  <a:pt x="21813" y="21504"/>
                  <a:pt x="21957" y="21236"/>
                  <a:pt x="22178" y="21236"/>
                </a:cubicBezTo>
                <a:cubicBezTo>
                  <a:pt x="22194" y="21236"/>
                  <a:pt x="22210" y="21237"/>
                  <a:pt x="22227" y="21240"/>
                </a:cubicBezTo>
                <a:cubicBezTo>
                  <a:pt x="22535" y="21284"/>
                  <a:pt x="22810" y="21433"/>
                  <a:pt x="23106" y="21515"/>
                </a:cubicBezTo>
                <a:cubicBezTo>
                  <a:pt x="23404" y="21515"/>
                  <a:pt x="23701" y="21456"/>
                  <a:pt x="23997" y="21456"/>
                </a:cubicBezTo>
                <a:cubicBezTo>
                  <a:pt x="24020" y="21456"/>
                  <a:pt x="24044" y="21457"/>
                  <a:pt x="24068" y="21457"/>
                </a:cubicBezTo>
                <a:cubicBezTo>
                  <a:pt x="24301" y="21620"/>
                  <a:pt x="24553" y="21673"/>
                  <a:pt x="24814" y="21673"/>
                </a:cubicBezTo>
                <a:cubicBezTo>
                  <a:pt x="25328" y="21673"/>
                  <a:pt x="25879" y="21465"/>
                  <a:pt x="26393" y="21465"/>
                </a:cubicBezTo>
                <a:cubicBezTo>
                  <a:pt x="26427" y="21465"/>
                  <a:pt x="26462" y="21466"/>
                  <a:pt x="26496" y="21468"/>
                </a:cubicBezTo>
                <a:cubicBezTo>
                  <a:pt x="26822" y="21520"/>
                  <a:pt x="27176" y="21613"/>
                  <a:pt x="27514" y="21613"/>
                </a:cubicBezTo>
                <a:cubicBezTo>
                  <a:pt x="27768" y="21613"/>
                  <a:pt x="28014" y="21561"/>
                  <a:pt x="28234" y="21400"/>
                </a:cubicBezTo>
                <a:cubicBezTo>
                  <a:pt x="28307" y="21356"/>
                  <a:pt x="28374" y="21338"/>
                  <a:pt x="28438" y="21338"/>
                </a:cubicBezTo>
                <a:cubicBezTo>
                  <a:pt x="28660" y="21338"/>
                  <a:pt x="28845" y="21547"/>
                  <a:pt x="29077" y="21547"/>
                </a:cubicBezTo>
                <a:cubicBezTo>
                  <a:pt x="29105" y="21547"/>
                  <a:pt x="29133" y="21544"/>
                  <a:pt x="29163" y="21537"/>
                </a:cubicBezTo>
                <a:cubicBezTo>
                  <a:pt x="29362" y="21506"/>
                  <a:pt x="29567" y="21495"/>
                  <a:pt x="29774" y="21495"/>
                </a:cubicBezTo>
                <a:cubicBezTo>
                  <a:pt x="29875" y="21495"/>
                  <a:pt x="29976" y="21498"/>
                  <a:pt x="30077" y="21501"/>
                </a:cubicBezTo>
                <a:cubicBezTo>
                  <a:pt x="30401" y="21463"/>
                  <a:pt x="30741" y="21349"/>
                  <a:pt x="31070" y="21349"/>
                </a:cubicBezTo>
                <a:cubicBezTo>
                  <a:pt x="31207" y="21349"/>
                  <a:pt x="31342" y="21368"/>
                  <a:pt x="31473" y="21422"/>
                </a:cubicBezTo>
                <a:cubicBezTo>
                  <a:pt x="31665" y="21468"/>
                  <a:pt x="31872" y="21529"/>
                  <a:pt x="32072" y="21529"/>
                </a:cubicBezTo>
                <a:cubicBezTo>
                  <a:pt x="32219" y="21529"/>
                  <a:pt x="32362" y="21496"/>
                  <a:pt x="32492" y="21400"/>
                </a:cubicBezTo>
                <a:cubicBezTo>
                  <a:pt x="32596" y="21342"/>
                  <a:pt x="32700" y="21320"/>
                  <a:pt x="32805" y="21320"/>
                </a:cubicBezTo>
                <a:cubicBezTo>
                  <a:pt x="33156" y="21320"/>
                  <a:pt x="33507" y="21573"/>
                  <a:pt x="33858" y="21573"/>
                </a:cubicBezTo>
                <a:cubicBezTo>
                  <a:pt x="33918" y="21573"/>
                  <a:pt x="33978" y="21565"/>
                  <a:pt x="34038" y="21548"/>
                </a:cubicBezTo>
                <a:cubicBezTo>
                  <a:pt x="34154" y="21554"/>
                  <a:pt x="34278" y="21561"/>
                  <a:pt x="34402" y="21561"/>
                </a:cubicBezTo>
                <a:cubicBezTo>
                  <a:pt x="34732" y="21561"/>
                  <a:pt x="35068" y="21512"/>
                  <a:pt x="35285" y="21262"/>
                </a:cubicBezTo>
                <a:cubicBezTo>
                  <a:pt x="35685" y="21330"/>
                  <a:pt x="36042" y="21573"/>
                  <a:pt x="36450" y="21573"/>
                </a:cubicBezTo>
                <a:cubicBezTo>
                  <a:pt x="36521" y="21573"/>
                  <a:pt x="36594" y="21565"/>
                  <a:pt x="36670" y="21548"/>
                </a:cubicBezTo>
                <a:cubicBezTo>
                  <a:pt x="36714" y="21563"/>
                  <a:pt x="36755" y="21570"/>
                  <a:pt x="36793" y="21570"/>
                </a:cubicBezTo>
                <a:cubicBezTo>
                  <a:pt x="37062" y="21570"/>
                  <a:pt x="37180" y="21238"/>
                  <a:pt x="37447" y="21238"/>
                </a:cubicBezTo>
                <a:cubicBezTo>
                  <a:pt x="37458" y="21238"/>
                  <a:pt x="37470" y="21239"/>
                  <a:pt x="37483" y="21240"/>
                </a:cubicBezTo>
                <a:cubicBezTo>
                  <a:pt x="37590" y="21252"/>
                  <a:pt x="37697" y="21256"/>
                  <a:pt x="37804" y="21256"/>
                </a:cubicBezTo>
                <a:cubicBezTo>
                  <a:pt x="38272" y="21256"/>
                  <a:pt x="38736" y="21168"/>
                  <a:pt x="39199" y="21168"/>
                </a:cubicBezTo>
                <a:cubicBezTo>
                  <a:pt x="39374" y="21168"/>
                  <a:pt x="39549" y="21181"/>
                  <a:pt x="39724" y="21216"/>
                </a:cubicBezTo>
                <a:cubicBezTo>
                  <a:pt x="39828" y="21253"/>
                  <a:pt x="39933" y="21266"/>
                  <a:pt x="40038" y="21266"/>
                </a:cubicBezTo>
                <a:cubicBezTo>
                  <a:pt x="40290" y="21266"/>
                  <a:pt x="40545" y="21191"/>
                  <a:pt x="40797" y="21191"/>
                </a:cubicBezTo>
                <a:cubicBezTo>
                  <a:pt x="40902" y="21191"/>
                  <a:pt x="41007" y="21204"/>
                  <a:pt x="41111" y="21240"/>
                </a:cubicBezTo>
                <a:cubicBezTo>
                  <a:pt x="41158" y="21255"/>
                  <a:pt x="41202" y="21261"/>
                  <a:pt x="41245" y="21261"/>
                </a:cubicBezTo>
                <a:cubicBezTo>
                  <a:pt x="41519" y="21261"/>
                  <a:pt x="41723" y="21006"/>
                  <a:pt x="42002" y="21006"/>
                </a:cubicBezTo>
                <a:cubicBezTo>
                  <a:pt x="42021" y="21006"/>
                  <a:pt x="42039" y="21007"/>
                  <a:pt x="42059" y="21010"/>
                </a:cubicBezTo>
                <a:cubicBezTo>
                  <a:pt x="42076" y="21011"/>
                  <a:pt x="42093" y="21012"/>
                  <a:pt x="42109" y="21012"/>
                </a:cubicBezTo>
                <a:cubicBezTo>
                  <a:pt x="42361" y="21012"/>
                  <a:pt x="42568" y="20847"/>
                  <a:pt x="42792" y="20793"/>
                </a:cubicBezTo>
                <a:cubicBezTo>
                  <a:pt x="43182" y="20952"/>
                  <a:pt x="43569" y="21147"/>
                  <a:pt x="43995" y="21194"/>
                </a:cubicBezTo>
                <a:cubicBezTo>
                  <a:pt x="44058" y="21223"/>
                  <a:pt x="44112" y="21236"/>
                  <a:pt x="44158" y="21236"/>
                </a:cubicBezTo>
                <a:cubicBezTo>
                  <a:pt x="44378" y="21236"/>
                  <a:pt x="44437" y="20954"/>
                  <a:pt x="44646" y="20897"/>
                </a:cubicBezTo>
                <a:cubicBezTo>
                  <a:pt x="44841" y="20828"/>
                  <a:pt x="44956" y="20633"/>
                  <a:pt x="45149" y="20565"/>
                </a:cubicBezTo>
                <a:cubicBezTo>
                  <a:pt x="45238" y="20589"/>
                  <a:pt x="45328" y="20599"/>
                  <a:pt x="45417" y="20599"/>
                </a:cubicBezTo>
                <a:cubicBezTo>
                  <a:pt x="45579" y="20599"/>
                  <a:pt x="45739" y="20566"/>
                  <a:pt x="45893" y="20529"/>
                </a:cubicBezTo>
                <a:cubicBezTo>
                  <a:pt x="46247" y="20175"/>
                  <a:pt x="46659" y="19842"/>
                  <a:pt x="46890" y="19397"/>
                </a:cubicBezTo>
                <a:cubicBezTo>
                  <a:pt x="46938" y="19393"/>
                  <a:pt x="46986" y="19391"/>
                  <a:pt x="47034" y="19391"/>
                </a:cubicBezTo>
                <a:cubicBezTo>
                  <a:pt x="47354" y="19391"/>
                  <a:pt x="47670" y="19481"/>
                  <a:pt x="47983" y="19481"/>
                </a:cubicBezTo>
                <a:cubicBezTo>
                  <a:pt x="48091" y="19481"/>
                  <a:pt x="48199" y="19471"/>
                  <a:pt x="48307" y="19441"/>
                </a:cubicBezTo>
                <a:cubicBezTo>
                  <a:pt x="48359" y="19339"/>
                  <a:pt x="48434" y="19315"/>
                  <a:pt x="48518" y="19315"/>
                </a:cubicBezTo>
                <a:cubicBezTo>
                  <a:pt x="48592" y="19315"/>
                  <a:pt x="48673" y="19333"/>
                  <a:pt x="48749" y="19333"/>
                </a:cubicBezTo>
                <a:cubicBezTo>
                  <a:pt x="48818" y="19333"/>
                  <a:pt x="48884" y="19318"/>
                  <a:pt x="48939" y="19260"/>
                </a:cubicBezTo>
                <a:cubicBezTo>
                  <a:pt x="49178" y="19145"/>
                  <a:pt x="49008" y="18848"/>
                  <a:pt x="49120" y="18642"/>
                </a:cubicBezTo>
                <a:cubicBezTo>
                  <a:pt x="49214" y="18527"/>
                  <a:pt x="49384" y="18505"/>
                  <a:pt x="49488" y="18389"/>
                </a:cubicBezTo>
                <a:cubicBezTo>
                  <a:pt x="49980" y="18263"/>
                  <a:pt x="50425" y="17988"/>
                  <a:pt x="50917" y="17807"/>
                </a:cubicBezTo>
                <a:cubicBezTo>
                  <a:pt x="51021" y="17612"/>
                  <a:pt x="51123" y="17428"/>
                  <a:pt x="51227" y="17233"/>
                </a:cubicBezTo>
                <a:cubicBezTo>
                  <a:pt x="51397" y="16684"/>
                  <a:pt x="51068" y="16170"/>
                  <a:pt x="51043" y="15621"/>
                </a:cubicBezTo>
                <a:cubicBezTo>
                  <a:pt x="51205" y="15253"/>
                  <a:pt x="51513" y="14945"/>
                  <a:pt x="51592" y="14533"/>
                </a:cubicBezTo>
                <a:cubicBezTo>
                  <a:pt x="51672" y="14110"/>
                  <a:pt x="52051" y="13835"/>
                  <a:pt x="52211" y="13434"/>
                </a:cubicBezTo>
                <a:cubicBezTo>
                  <a:pt x="52427" y="13022"/>
                  <a:pt x="52384" y="12506"/>
                  <a:pt x="52590" y="12072"/>
                </a:cubicBezTo>
                <a:cubicBezTo>
                  <a:pt x="52680" y="11819"/>
                  <a:pt x="52933" y="11558"/>
                  <a:pt x="52749" y="11284"/>
                </a:cubicBezTo>
                <a:cubicBezTo>
                  <a:pt x="53002" y="10699"/>
                  <a:pt x="52554" y="10149"/>
                  <a:pt x="52384" y="9611"/>
                </a:cubicBezTo>
                <a:cubicBezTo>
                  <a:pt x="52268" y="9086"/>
                  <a:pt x="51845" y="8718"/>
                  <a:pt x="51592" y="8262"/>
                </a:cubicBezTo>
                <a:cubicBezTo>
                  <a:pt x="51708" y="7826"/>
                  <a:pt x="51502" y="7370"/>
                  <a:pt x="51639" y="6933"/>
                </a:cubicBezTo>
                <a:cubicBezTo>
                  <a:pt x="51661" y="6532"/>
                  <a:pt x="51719" y="6120"/>
                  <a:pt x="51571" y="5744"/>
                </a:cubicBezTo>
                <a:cubicBezTo>
                  <a:pt x="51697" y="5354"/>
                  <a:pt x="51260" y="5296"/>
                  <a:pt x="51205" y="4999"/>
                </a:cubicBezTo>
                <a:cubicBezTo>
                  <a:pt x="51169" y="4736"/>
                  <a:pt x="50848" y="4609"/>
                  <a:pt x="50931" y="4291"/>
                </a:cubicBezTo>
                <a:cubicBezTo>
                  <a:pt x="50837" y="3923"/>
                  <a:pt x="50472" y="3717"/>
                  <a:pt x="50219" y="3478"/>
                </a:cubicBezTo>
                <a:cubicBezTo>
                  <a:pt x="50107" y="3318"/>
                  <a:pt x="49911" y="3305"/>
                  <a:pt x="49738" y="3294"/>
                </a:cubicBezTo>
                <a:cubicBezTo>
                  <a:pt x="49601" y="3112"/>
                  <a:pt x="49442" y="2950"/>
                  <a:pt x="49214" y="2906"/>
                </a:cubicBezTo>
                <a:cubicBezTo>
                  <a:pt x="48813" y="2665"/>
                  <a:pt x="48491" y="2321"/>
                  <a:pt x="48126" y="2036"/>
                </a:cubicBezTo>
                <a:cubicBezTo>
                  <a:pt x="47840" y="1920"/>
                  <a:pt x="47530" y="1920"/>
                  <a:pt x="47233" y="1920"/>
                </a:cubicBezTo>
                <a:cubicBezTo>
                  <a:pt x="47126" y="1888"/>
                  <a:pt x="47024" y="1836"/>
                  <a:pt x="46919" y="1836"/>
                </a:cubicBezTo>
                <a:cubicBezTo>
                  <a:pt x="46879" y="1836"/>
                  <a:pt x="46838" y="1844"/>
                  <a:pt x="46797" y="1863"/>
                </a:cubicBezTo>
                <a:cubicBezTo>
                  <a:pt x="46653" y="1649"/>
                  <a:pt x="46413" y="1590"/>
                  <a:pt x="46154" y="1590"/>
                </a:cubicBezTo>
                <a:cubicBezTo>
                  <a:pt x="45901" y="1590"/>
                  <a:pt x="45629" y="1647"/>
                  <a:pt x="45412" y="1670"/>
                </a:cubicBezTo>
                <a:cubicBezTo>
                  <a:pt x="45344" y="1700"/>
                  <a:pt x="45282" y="1712"/>
                  <a:pt x="45223" y="1712"/>
                </a:cubicBezTo>
                <a:cubicBezTo>
                  <a:pt x="44897" y="1712"/>
                  <a:pt x="44692" y="1324"/>
                  <a:pt x="44371" y="1245"/>
                </a:cubicBezTo>
                <a:cubicBezTo>
                  <a:pt x="44202" y="1255"/>
                  <a:pt x="44025" y="1383"/>
                  <a:pt x="43856" y="1383"/>
                </a:cubicBezTo>
                <a:cubicBezTo>
                  <a:pt x="43798" y="1383"/>
                  <a:pt x="43740" y="1368"/>
                  <a:pt x="43685" y="1327"/>
                </a:cubicBezTo>
                <a:cubicBezTo>
                  <a:pt x="43573" y="1237"/>
                  <a:pt x="43451" y="1209"/>
                  <a:pt x="43324" y="1209"/>
                </a:cubicBezTo>
                <a:cubicBezTo>
                  <a:pt x="43119" y="1209"/>
                  <a:pt x="42902" y="1281"/>
                  <a:pt x="42695" y="1281"/>
                </a:cubicBezTo>
                <a:cubicBezTo>
                  <a:pt x="42557" y="1281"/>
                  <a:pt x="42423" y="1249"/>
                  <a:pt x="42300" y="1143"/>
                </a:cubicBezTo>
                <a:cubicBezTo>
                  <a:pt x="42139" y="1095"/>
                  <a:pt x="42010" y="829"/>
                  <a:pt x="41826" y="829"/>
                </a:cubicBezTo>
                <a:cubicBezTo>
                  <a:pt x="41788" y="829"/>
                  <a:pt x="41748" y="841"/>
                  <a:pt x="41704" y="868"/>
                </a:cubicBezTo>
                <a:cubicBezTo>
                  <a:pt x="41668" y="893"/>
                  <a:pt x="41633" y="902"/>
                  <a:pt x="41597" y="902"/>
                </a:cubicBezTo>
                <a:cubicBezTo>
                  <a:pt x="41477" y="902"/>
                  <a:pt x="41359" y="796"/>
                  <a:pt x="41232" y="796"/>
                </a:cubicBezTo>
                <a:cubicBezTo>
                  <a:pt x="41218" y="796"/>
                  <a:pt x="41205" y="797"/>
                  <a:pt x="41191" y="800"/>
                </a:cubicBezTo>
                <a:cubicBezTo>
                  <a:pt x="41117" y="827"/>
                  <a:pt x="41046" y="839"/>
                  <a:pt x="40977" y="839"/>
                </a:cubicBezTo>
                <a:cubicBezTo>
                  <a:pt x="40624" y="839"/>
                  <a:pt x="40326" y="536"/>
                  <a:pt x="39960" y="536"/>
                </a:cubicBezTo>
                <a:cubicBezTo>
                  <a:pt x="39954" y="536"/>
                  <a:pt x="39949" y="536"/>
                  <a:pt x="39944" y="536"/>
                </a:cubicBezTo>
                <a:cubicBezTo>
                  <a:pt x="39470" y="623"/>
                  <a:pt x="38998" y="743"/>
                  <a:pt x="38517" y="743"/>
                </a:cubicBezTo>
                <a:cubicBezTo>
                  <a:pt x="38496" y="743"/>
                  <a:pt x="38476" y="742"/>
                  <a:pt x="38455" y="742"/>
                </a:cubicBezTo>
                <a:cubicBezTo>
                  <a:pt x="38403" y="670"/>
                  <a:pt x="38211" y="607"/>
                  <a:pt x="38082" y="607"/>
                </a:cubicBezTo>
                <a:cubicBezTo>
                  <a:pt x="37983" y="607"/>
                  <a:pt x="37921" y="643"/>
                  <a:pt x="37985" y="742"/>
                </a:cubicBezTo>
                <a:cubicBezTo>
                  <a:pt x="37955" y="747"/>
                  <a:pt x="37926" y="749"/>
                  <a:pt x="37897" y="749"/>
                </a:cubicBezTo>
                <a:cubicBezTo>
                  <a:pt x="37662" y="749"/>
                  <a:pt x="37466" y="596"/>
                  <a:pt x="37241" y="525"/>
                </a:cubicBezTo>
                <a:cubicBezTo>
                  <a:pt x="37206" y="531"/>
                  <a:pt x="37172" y="534"/>
                  <a:pt x="37138" y="534"/>
                </a:cubicBezTo>
                <a:cubicBezTo>
                  <a:pt x="36913" y="534"/>
                  <a:pt x="36706" y="413"/>
                  <a:pt x="36482" y="413"/>
                </a:cubicBezTo>
                <a:cubicBezTo>
                  <a:pt x="36431" y="413"/>
                  <a:pt x="36379" y="419"/>
                  <a:pt x="36326" y="434"/>
                </a:cubicBezTo>
                <a:cubicBezTo>
                  <a:pt x="36268" y="429"/>
                  <a:pt x="36210" y="427"/>
                  <a:pt x="36151" y="427"/>
                </a:cubicBezTo>
                <a:cubicBezTo>
                  <a:pt x="35940" y="427"/>
                  <a:pt x="35724" y="454"/>
                  <a:pt x="35514" y="454"/>
                </a:cubicBezTo>
                <a:cubicBezTo>
                  <a:pt x="35284" y="454"/>
                  <a:pt x="35062" y="421"/>
                  <a:pt x="34862" y="283"/>
                </a:cubicBezTo>
                <a:cubicBezTo>
                  <a:pt x="34592" y="453"/>
                  <a:pt x="34297" y="501"/>
                  <a:pt x="33993" y="501"/>
                </a:cubicBezTo>
                <a:cubicBezTo>
                  <a:pt x="33605" y="501"/>
                  <a:pt x="33202" y="424"/>
                  <a:pt x="32815" y="424"/>
                </a:cubicBezTo>
                <a:cubicBezTo>
                  <a:pt x="32706" y="424"/>
                  <a:pt x="32598" y="430"/>
                  <a:pt x="32492" y="445"/>
                </a:cubicBezTo>
                <a:cubicBezTo>
                  <a:pt x="32412" y="297"/>
                  <a:pt x="32115" y="352"/>
                  <a:pt x="31942" y="272"/>
                </a:cubicBezTo>
                <a:cubicBezTo>
                  <a:pt x="31611" y="311"/>
                  <a:pt x="31283" y="337"/>
                  <a:pt x="30956" y="337"/>
                </a:cubicBezTo>
                <a:cubicBezTo>
                  <a:pt x="30617" y="337"/>
                  <a:pt x="30279" y="309"/>
                  <a:pt x="29940" y="239"/>
                </a:cubicBezTo>
                <a:cubicBezTo>
                  <a:pt x="29729" y="269"/>
                  <a:pt x="29512" y="288"/>
                  <a:pt x="29296" y="288"/>
                </a:cubicBezTo>
                <a:cubicBezTo>
                  <a:pt x="28938" y="288"/>
                  <a:pt x="28581" y="237"/>
                  <a:pt x="28245" y="102"/>
                </a:cubicBezTo>
                <a:cubicBezTo>
                  <a:pt x="27468" y="193"/>
                  <a:pt x="26691" y="160"/>
                  <a:pt x="25911" y="215"/>
                </a:cubicBezTo>
                <a:cubicBezTo>
                  <a:pt x="25490" y="156"/>
                  <a:pt x="25069" y="79"/>
                  <a:pt x="24642" y="79"/>
                </a:cubicBezTo>
                <a:cubicBezTo>
                  <a:pt x="24490" y="79"/>
                  <a:pt x="24337" y="89"/>
                  <a:pt x="24183" y="113"/>
                </a:cubicBezTo>
                <a:cubicBezTo>
                  <a:pt x="24129" y="124"/>
                  <a:pt x="24075" y="128"/>
                  <a:pt x="24021" y="128"/>
                </a:cubicBezTo>
                <a:cubicBezTo>
                  <a:pt x="23762" y="128"/>
                  <a:pt x="23510" y="27"/>
                  <a:pt x="23249" y="27"/>
                </a:cubicBezTo>
                <a:cubicBezTo>
                  <a:pt x="23153" y="27"/>
                  <a:pt x="23056" y="40"/>
                  <a:pt x="22958" y="77"/>
                </a:cubicBezTo>
                <a:cubicBezTo>
                  <a:pt x="22854" y="99"/>
                  <a:pt x="22750" y="108"/>
                  <a:pt x="22646" y="108"/>
                </a:cubicBezTo>
                <a:cubicBezTo>
                  <a:pt x="22278" y="108"/>
                  <a:pt x="21911" y="1"/>
                  <a:pt x="21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3"/>
          <p:cNvSpPr txBox="1">
            <a:spLocks noGrp="1"/>
          </p:cNvSpPr>
          <p:nvPr>
            <p:ph type="title" idx="8"/>
          </p:nvPr>
        </p:nvSpPr>
        <p:spPr>
          <a:xfrm>
            <a:off x="1428728" y="642924"/>
            <a:ext cx="6643733" cy="390600"/>
          </a:xfrm>
          <a:prstGeom prst="rect">
            <a:avLst/>
          </a:prstGeom>
        </p:spPr>
        <p:txBody>
          <a:bodyPr spcFirstLastPara="1" wrap="square" lIns="91425" tIns="91425" rIns="91425" bIns="91425" anchor="ctr" anchorCtr="0">
            <a:noAutofit/>
          </a:bodyPr>
          <a:lstStyle/>
          <a:p>
            <a:pPr lvl="0"/>
            <a:r>
              <a:rPr lang="en-US" dirty="0" smtClean="0"/>
              <a:t>Dandy Walker Malformation</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1059582"/>
            <a:ext cx="6798571" cy="3114620"/>
          </a:xfrm>
        </p:spPr>
        <p:txBody>
          <a:bodyPr/>
          <a:lstStyle/>
          <a:p>
            <a:pPr algn="l"/>
            <a:r>
              <a:rPr lang="en-GB" sz="2400" b="1" dirty="0">
                <a:solidFill>
                  <a:srgbClr val="FF0000"/>
                </a:solidFill>
              </a:rPr>
              <a:t>1- </a:t>
            </a:r>
            <a:r>
              <a:rPr lang="en-GB" sz="2400" b="1" dirty="0" err="1">
                <a:solidFill>
                  <a:srgbClr val="FF0000"/>
                </a:solidFill>
              </a:rPr>
              <a:t>arachenoid</a:t>
            </a:r>
            <a:r>
              <a:rPr lang="en-GB" sz="2400" b="1" dirty="0">
                <a:solidFill>
                  <a:srgbClr val="FF0000"/>
                </a:solidFill>
              </a:rPr>
              <a:t> cysts </a:t>
            </a:r>
            <a:endParaRPr lang="en-GB" sz="2400" b="1" dirty="0" smtClean="0">
              <a:solidFill>
                <a:srgbClr val="FF0000"/>
              </a:solidFill>
            </a:endParaRPr>
          </a:p>
          <a:p>
            <a:pPr algn="l"/>
            <a:endParaRPr lang="en-GB" sz="2400" b="1" dirty="0">
              <a:solidFill>
                <a:srgbClr val="FF0000"/>
              </a:solidFill>
            </a:endParaRPr>
          </a:p>
          <a:p>
            <a:pPr algn="l"/>
            <a:r>
              <a:rPr lang="en-GB" sz="2400" b="1" dirty="0">
                <a:solidFill>
                  <a:srgbClr val="FF0000"/>
                </a:solidFill>
              </a:rPr>
              <a:t>2- mega cisterna magna </a:t>
            </a:r>
            <a:endParaRPr lang="en-GB" sz="2400" b="1" dirty="0" smtClean="0">
              <a:solidFill>
                <a:srgbClr val="FF0000"/>
              </a:solidFill>
            </a:endParaRPr>
          </a:p>
          <a:p>
            <a:pPr algn="l"/>
            <a:endParaRPr lang="en-GB" sz="2400" b="1" dirty="0">
              <a:solidFill>
                <a:srgbClr val="FF0000"/>
              </a:solidFill>
            </a:endParaRPr>
          </a:p>
          <a:p>
            <a:pPr algn="l"/>
            <a:r>
              <a:rPr lang="en-GB" sz="2400" b="1" dirty="0">
                <a:solidFill>
                  <a:srgbClr val="FF0000"/>
                </a:solidFill>
              </a:rPr>
              <a:t>3-dandy walker </a:t>
            </a:r>
          </a:p>
          <a:p>
            <a:endParaRPr lang="en-GB" sz="2400" dirty="0"/>
          </a:p>
        </p:txBody>
      </p:sp>
      <p:sp>
        <p:nvSpPr>
          <p:cNvPr id="10" name="Title 9"/>
          <p:cNvSpPr>
            <a:spLocks noGrp="1"/>
          </p:cNvSpPr>
          <p:nvPr>
            <p:ph type="title" idx="8"/>
          </p:nvPr>
        </p:nvSpPr>
        <p:spPr>
          <a:xfrm>
            <a:off x="971600" y="540000"/>
            <a:ext cx="7344815" cy="390600"/>
          </a:xfrm>
        </p:spPr>
        <p:txBody>
          <a:bodyPr/>
          <a:lstStyle/>
          <a:p>
            <a:r>
              <a:rPr lang="en-GB" dirty="0" err="1" smtClean="0"/>
              <a:t>DDx</a:t>
            </a:r>
            <a:r>
              <a:rPr lang="en-GB" dirty="0" smtClean="0"/>
              <a:t> of Posterior fossa </a:t>
            </a:r>
            <a:r>
              <a:rPr lang="en-GB" dirty="0" err="1" smtClean="0"/>
              <a:t>enlargment</a:t>
            </a:r>
            <a:r>
              <a:rPr lang="en-GB" dirty="0" smtClean="0"/>
              <a:t> </a:t>
            </a:r>
            <a:endParaRPr lang="en-GB" dirty="0"/>
          </a:p>
        </p:txBody>
      </p:sp>
    </p:spTree>
    <p:extLst>
      <p:ext uri="{BB962C8B-B14F-4D97-AF65-F5344CB8AC3E}">
        <p14:creationId xmlns:p14="http://schemas.microsoft.com/office/powerpoint/2010/main" val="3393836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40" name="Google Shape;640;p57"/>
          <p:cNvSpPr txBox="1">
            <a:spLocks noGrp="1"/>
          </p:cNvSpPr>
          <p:nvPr>
            <p:ph type="subTitle" idx="1"/>
          </p:nvPr>
        </p:nvSpPr>
        <p:spPr>
          <a:xfrm>
            <a:off x="1043922" y="2969558"/>
            <a:ext cx="7099978" cy="745200"/>
          </a:xfrm>
          <a:prstGeom prst="rect">
            <a:avLst/>
          </a:prstGeom>
        </p:spPr>
        <p:txBody>
          <a:bodyPr spcFirstLastPara="1" wrap="square" lIns="91425" tIns="91425" rIns="91425" bIns="91425" anchor="ctr" anchorCtr="0">
            <a:noAutofit/>
          </a:bodyPr>
          <a:lstStyle/>
          <a:p>
            <a:pPr algn="l"/>
            <a:r>
              <a:rPr lang="en-US" sz="2000" dirty="0" smtClean="0"/>
              <a:t>• </a:t>
            </a:r>
            <a:r>
              <a:rPr lang="en-US" sz="2000" dirty="0" smtClean="0">
                <a:solidFill>
                  <a:srgbClr val="9933FF"/>
                </a:solidFill>
              </a:rPr>
              <a:t>Idiopathic intracranial hypertension</a:t>
            </a:r>
          </a:p>
          <a:p>
            <a:pPr algn="l"/>
            <a:r>
              <a:rPr lang="en-US" sz="2000" dirty="0" smtClean="0"/>
              <a:t>• </a:t>
            </a:r>
            <a:r>
              <a:rPr lang="en-US" sz="2000" dirty="0" smtClean="0">
                <a:solidFill>
                  <a:srgbClr val="9933FF"/>
                </a:solidFill>
              </a:rPr>
              <a:t>↑ICP in absence of tumor or other cause</a:t>
            </a:r>
          </a:p>
          <a:p>
            <a:pPr algn="l"/>
            <a:r>
              <a:rPr lang="en-US" sz="2000" dirty="0" smtClean="0"/>
              <a:t>• Intractable, disabling headaches</a:t>
            </a:r>
          </a:p>
          <a:p>
            <a:pPr algn="l"/>
            <a:r>
              <a:rPr lang="en-US" sz="2000" dirty="0" smtClean="0"/>
              <a:t>• </a:t>
            </a:r>
            <a:r>
              <a:rPr lang="en-US" sz="2000" dirty="0" err="1" smtClean="0"/>
              <a:t>Papilledema</a:t>
            </a:r>
            <a:r>
              <a:rPr lang="en-US" sz="2000" dirty="0" smtClean="0"/>
              <a:t>, visual loss</a:t>
            </a:r>
          </a:p>
          <a:p>
            <a:pPr algn="l"/>
            <a:r>
              <a:rPr lang="en-US" sz="2000" dirty="0" smtClean="0"/>
              <a:t>• </a:t>
            </a:r>
            <a:r>
              <a:rPr lang="en-US" sz="2000" dirty="0" err="1" smtClean="0"/>
              <a:t>Pulsatile</a:t>
            </a:r>
            <a:r>
              <a:rPr lang="en-US" sz="2000" dirty="0" smtClean="0"/>
              <a:t> tinnitus</a:t>
            </a:r>
          </a:p>
          <a:p>
            <a:pPr algn="l"/>
            <a:r>
              <a:rPr lang="en-US" sz="2000" dirty="0" smtClean="0"/>
              <a:t>• Rushing water or wind sound</a:t>
            </a:r>
          </a:p>
          <a:p>
            <a:pPr algn="l"/>
            <a:r>
              <a:rPr lang="en-US" sz="2000" dirty="0" smtClean="0"/>
              <a:t>• Transmission of vascular pulsations</a:t>
            </a:r>
          </a:p>
          <a:p>
            <a:pPr algn="l"/>
            <a:r>
              <a:rPr lang="en-US" sz="2000" dirty="0" smtClean="0"/>
              <a:t>• </a:t>
            </a:r>
            <a:r>
              <a:rPr lang="en-US" sz="2000" b="1" dirty="0" smtClean="0"/>
              <a:t>Classic patient:</a:t>
            </a:r>
            <a:r>
              <a:rPr lang="en-US" sz="2000" dirty="0" smtClean="0"/>
              <a:t> overweight woman, childbearing age</a:t>
            </a:r>
          </a:p>
          <a:p>
            <a:pPr algn="l"/>
            <a:r>
              <a:rPr lang="en-US" sz="2000" dirty="0" smtClean="0"/>
              <a:t>• </a:t>
            </a:r>
            <a:r>
              <a:rPr lang="en-US" sz="2000" b="1" dirty="0" smtClean="0"/>
              <a:t>Diagnosis:</a:t>
            </a:r>
            <a:r>
              <a:rPr lang="en-US" sz="2000" dirty="0" smtClean="0"/>
              <a:t> spinal tap (measure pressure)</a:t>
            </a:r>
          </a:p>
          <a:p>
            <a:pPr algn="l"/>
            <a:r>
              <a:rPr lang="en-US" sz="2000" dirty="0" smtClean="0"/>
              <a:t>• </a:t>
            </a:r>
            <a:r>
              <a:rPr lang="en-US" sz="2000" b="1" dirty="0" smtClean="0"/>
              <a:t>Treatment:</a:t>
            </a:r>
            <a:r>
              <a:rPr lang="en-US" sz="2000" dirty="0" smtClean="0"/>
              <a:t> </a:t>
            </a:r>
            <a:r>
              <a:rPr lang="en-US" sz="2000" dirty="0" err="1" smtClean="0"/>
              <a:t>acetazolamide</a:t>
            </a:r>
            <a:r>
              <a:rPr lang="en-US" sz="2000" dirty="0" smtClean="0"/>
              <a:t>/ </a:t>
            </a:r>
            <a:r>
              <a:rPr lang="en-US" sz="2000" dirty="0" err="1" smtClean="0">
                <a:solidFill>
                  <a:srgbClr val="9933FF"/>
                </a:solidFill>
              </a:rPr>
              <a:t>lumboperitoneal</a:t>
            </a:r>
            <a:r>
              <a:rPr lang="en-US" sz="2000" dirty="0" smtClean="0">
                <a:solidFill>
                  <a:srgbClr val="9933FF"/>
                </a:solidFill>
              </a:rPr>
              <a:t> shunts</a:t>
            </a:r>
          </a:p>
          <a:p>
            <a:pPr marL="0" lvl="0" indent="0" algn="l"/>
            <a:endParaRPr sz="2000"/>
          </a:p>
        </p:txBody>
      </p:sp>
      <p:sp>
        <p:nvSpPr>
          <p:cNvPr id="34" name="عنوان 33"/>
          <p:cNvSpPr>
            <a:spLocks noGrp="1"/>
          </p:cNvSpPr>
          <p:nvPr>
            <p:ph type="title" idx="6"/>
          </p:nvPr>
        </p:nvSpPr>
        <p:spPr>
          <a:xfrm>
            <a:off x="785786" y="1142990"/>
            <a:ext cx="5214974" cy="390600"/>
          </a:xfrm>
        </p:spPr>
        <p:txBody>
          <a:bodyPr/>
          <a:lstStyle/>
          <a:p>
            <a:r>
              <a:rPr lang="en-US" sz="3600" dirty="0" err="1" smtClean="0"/>
              <a:t>Pseudotumor</a:t>
            </a:r>
            <a:r>
              <a:rPr lang="en-US" sz="3600" dirty="0" smtClean="0"/>
              <a:t> </a:t>
            </a:r>
            <a:r>
              <a:rPr lang="en-US" sz="3600" dirty="0" err="1" smtClean="0"/>
              <a:t>Cerebri</a:t>
            </a:r>
            <a:r>
              <a:rPr lang="en-US" sz="3600" dirty="0" smtClean="0"/>
              <a:t/>
            </a:r>
            <a:br>
              <a:rPr lang="en-US" sz="3600" dirty="0" smtClean="0"/>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7000892" y="1071552"/>
            <a:ext cx="2126039" cy="1727890"/>
          </a:xfrm>
          <a:prstGeom prst="rect">
            <a:avLst/>
          </a:prstGeom>
          <a:noFill/>
          <a:ln w="9525">
            <a:noFill/>
            <a:miter lim="800000"/>
            <a:headEnd/>
            <a:tailEnd/>
          </a:ln>
          <a:effectLst/>
        </p:spPr>
      </p:pic>
      <p:sp>
        <p:nvSpPr>
          <p:cNvPr id="2" name="عنصر نائب للنص 1"/>
          <p:cNvSpPr>
            <a:spLocks noGrp="1"/>
          </p:cNvSpPr>
          <p:nvPr>
            <p:ph type="body" idx="1"/>
          </p:nvPr>
        </p:nvSpPr>
        <p:spPr>
          <a:xfrm>
            <a:off x="928662" y="1500179"/>
            <a:ext cx="7352462" cy="3103295"/>
          </a:xfrm>
        </p:spPr>
        <p:txBody>
          <a:bodyPr/>
          <a:lstStyle/>
          <a:p>
            <a:pPr>
              <a:buFont typeface="Wingdings" pitchFamily="2" charset="2"/>
              <a:buChar char="q"/>
            </a:pPr>
            <a:r>
              <a:rPr lang="en-US" sz="2000" dirty="0" smtClean="0"/>
              <a:t>Is a form of communicating hydrocephalus</a:t>
            </a:r>
          </a:p>
          <a:p>
            <a:pPr>
              <a:buFont typeface="Wingdings" pitchFamily="2" charset="2"/>
              <a:buChar char="q"/>
            </a:pPr>
            <a:r>
              <a:rPr lang="en-US" sz="2000" dirty="0" smtClean="0"/>
              <a:t>Enlarged ventricles on imaging </a:t>
            </a:r>
          </a:p>
          <a:p>
            <a:pPr>
              <a:buFont typeface="Wingdings" pitchFamily="2" charset="2"/>
              <a:buChar char="q"/>
            </a:pPr>
            <a:r>
              <a:rPr lang="en-US" sz="2000" dirty="0" smtClean="0"/>
              <a:t>Compression of </a:t>
            </a:r>
            <a:r>
              <a:rPr lang="en-US" sz="2000" b="1" dirty="0" smtClean="0"/>
              <a:t>corona </a:t>
            </a:r>
            <a:r>
              <a:rPr lang="en-US" sz="2000" b="1" dirty="0" err="1" smtClean="0"/>
              <a:t>radiata</a:t>
            </a:r>
            <a:r>
              <a:rPr lang="en-US" sz="2000" b="1" dirty="0" smtClean="0"/>
              <a:t> </a:t>
            </a:r>
          </a:p>
          <a:p>
            <a:pPr>
              <a:buFont typeface="Wingdings" pitchFamily="2" charset="2"/>
              <a:buChar char="q"/>
            </a:pPr>
            <a:r>
              <a:rPr lang="en-US" sz="2000" dirty="0" smtClean="0">
                <a:solidFill>
                  <a:srgbClr val="9933FF"/>
                </a:solidFill>
              </a:rPr>
              <a:t>Normal opening pressure on Lumbar Puncture. </a:t>
            </a:r>
          </a:p>
          <a:p>
            <a:pPr>
              <a:buFont typeface="Wingdings" pitchFamily="2" charset="2"/>
              <a:buChar char="q"/>
            </a:pPr>
            <a:r>
              <a:rPr lang="en-US" sz="2000" dirty="0" smtClean="0"/>
              <a:t>Suspected mechanism: Impaired absorption CSF </a:t>
            </a:r>
          </a:p>
          <a:p>
            <a:pPr>
              <a:buFont typeface="Wingdings" pitchFamily="2" charset="2"/>
              <a:buChar char="q"/>
            </a:pPr>
            <a:r>
              <a:rPr lang="en-US" sz="2000" b="1" dirty="0" smtClean="0"/>
              <a:t>Classic triad: </a:t>
            </a:r>
            <a:r>
              <a:rPr lang="en-US" sz="2000" dirty="0" smtClean="0"/>
              <a:t/>
            </a:r>
            <a:br>
              <a:rPr lang="en-US" sz="2000" dirty="0" smtClean="0"/>
            </a:br>
            <a:r>
              <a:rPr lang="en-US" sz="2000" dirty="0" smtClean="0"/>
              <a:t> • Urinary incontinence, gait disturbance, dementia </a:t>
            </a:r>
            <a:br>
              <a:rPr lang="en-US" sz="2000" dirty="0" smtClean="0"/>
            </a:br>
            <a:r>
              <a:rPr lang="en-US" sz="2000" dirty="0" smtClean="0"/>
              <a:t> • Wet, wobbly, and wacky </a:t>
            </a:r>
          </a:p>
        </p:txBody>
      </p:sp>
      <p:sp>
        <p:nvSpPr>
          <p:cNvPr id="3" name="عنوان 2"/>
          <p:cNvSpPr>
            <a:spLocks noGrp="1"/>
          </p:cNvSpPr>
          <p:nvPr>
            <p:ph type="title"/>
          </p:nvPr>
        </p:nvSpPr>
        <p:spPr>
          <a:xfrm>
            <a:off x="928662" y="680952"/>
            <a:ext cx="7704000" cy="390600"/>
          </a:xfrm>
        </p:spPr>
        <p:txBody>
          <a:bodyPr/>
          <a:lstStyle/>
          <a:p>
            <a:r>
              <a:rPr lang="en-US" dirty="0" smtClean="0"/>
              <a:t>Normal Pressure Hydrocephalus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t="3030" r="3029" b="3030"/>
          <a:stretch>
            <a:fillRect/>
          </a:stretch>
        </p:blipFill>
        <p:spPr bwMode="auto">
          <a:xfrm>
            <a:off x="6858016" y="2928940"/>
            <a:ext cx="2286048" cy="2214578"/>
          </a:xfrm>
          <a:prstGeom prst="rect">
            <a:avLst/>
          </a:prstGeom>
          <a:noFill/>
          <a:ln w="9525">
            <a:noFill/>
            <a:miter lim="800000"/>
            <a:headEnd/>
            <a:tailEnd/>
          </a:ln>
          <a:effectLst/>
        </p:spPr>
      </p:pic>
      <p:sp>
        <p:nvSpPr>
          <p:cNvPr id="2" name="عنصر نائب للنص 1"/>
          <p:cNvSpPr>
            <a:spLocks noGrp="1"/>
          </p:cNvSpPr>
          <p:nvPr>
            <p:ph type="body" idx="1"/>
          </p:nvPr>
        </p:nvSpPr>
        <p:spPr>
          <a:xfrm>
            <a:off x="1071538" y="1857369"/>
            <a:ext cx="7352462" cy="2746105"/>
          </a:xfrm>
        </p:spPr>
        <p:txBody>
          <a:bodyPr/>
          <a:lstStyle/>
          <a:p>
            <a:pPr>
              <a:buFont typeface="Wingdings" pitchFamily="2" charset="2"/>
              <a:buChar char="q"/>
            </a:pPr>
            <a:r>
              <a:rPr lang="en-US" sz="2000" b="1" dirty="0" smtClean="0"/>
              <a:t>Key finding:</a:t>
            </a:r>
            <a:r>
              <a:rPr lang="en-US" sz="2000" dirty="0" smtClean="0"/>
              <a:t> slow, wide-based gait </a:t>
            </a:r>
          </a:p>
          <a:p>
            <a:pPr>
              <a:buFont typeface="Wingdings" pitchFamily="2" charset="2"/>
              <a:buChar char="q"/>
            </a:pPr>
            <a:r>
              <a:rPr lang="en-US" sz="2000" dirty="0" smtClean="0"/>
              <a:t>Gait disturbance can </a:t>
            </a:r>
            <a:r>
              <a:rPr lang="en-US" sz="2000" dirty="0" smtClean="0">
                <a:solidFill>
                  <a:srgbClr val="9933FF"/>
                </a:solidFill>
              </a:rPr>
              <a:t>resemble Parkinson's </a:t>
            </a:r>
            <a:r>
              <a:rPr lang="en-US" sz="2000" dirty="0" smtClean="0"/>
              <a:t/>
            </a:r>
            <a:br>
              <a:rPr lang="en-US" sz="2000" dirty="0" smtClean="0"/>
            </a:br>
            <a:r>
              <a:rPr lang="en-US" sz="2000" dirty="0" smtClean="0"/>
              <a:t>• But no rest tremor, masked </a:t>
            </a:r>
            <a:r>
              <a:rPr lang="en-US" sz="2000" dirty="0" err="1" smtClean="0"/>
              <a:t>facies</a:t>
            </a:r>
            <a:r>
              <a:rPr lang="en-US" sz="2000" dirty="0" smtClean="0"/>
              <a:t>, </a:t>
            </a:r>
            <a:br>
              <a:rPr lang="en-US" sz="2000" dirty="0" smtClean="0"/>
            </a:br>
            <a:r>
              <a:rPr lang="en-US" sz="2000" dirty="0" smtClean="0"/>
              <a:t>  </a:t>
            </a:r>
            <a:r>
              <a:rPr lang="en-US" sz="2000" dirty="0" err="1" smtClean="0"/>
              <a:t>bradykinesia</a:t>
            </a:r>
            <a:r>
              <a:rPr lang="en-US" sz="2000" dirty="0" smtClean="0"/>
              <a:t> or rigidity </a:t>
            </a:r>
          </a:p>
          <a:p>
            <a:pPr>
              <a:buFont typeface="Wingdings" pitchFamily="2" charset="2"/>
              <a:buChar char="q"/>
            </a:pPr>
            <a:r>
              <a:rPr lang="en-US" sz="2000" b="1" dirty="0" smtClean="0"/>
              <a:t>Diagnosis: </a:t>
            </a:r>
            <a:r>
              <a:rPr lang="en-US" sz="2000" dirty="0" smtClean="0"/>
              <a:t>MRI </a:t>
            </a:r>
            <a:br>
              <a:rPr lang="en-US" sz="2000" dirty="0" smtClean="0"/>
            </a:br>
            <a:r>
              <a:rPr lang="en-US" sz="2000" dirty="0" smtClean="0"/>
              <a:t> • </a:t>
            </a:r>
            <a:r>
              <a:rPr lang="en-US" sz="2000" dirty="0" err="1" smtClean="0"/>
              <a:t>Ventriculomegaly</a:t>
            </a:r>
            <a:r>
              <a:rPr lang="en-US" sz="2000" dirty="0" smtClean="0"/>
              <a:t> </a:t>
            </a:r>
            <a:br>
              <a:rPr lang="en-US" sz="2000" dirty="0" smtClean="0"/>
            </a:br>
            <a:r>
              <a:rPr lang="en-US" sz="2000" dirty="0" smtClean="0"/>
              <a:t> • No cortical atrophy </a:t>
            </a:r>
            <a:r>
              <a:rPr lang="en-US" sz="1400" dirty="0" smtClean="0"/>
              <a:t>(unlike other causes of dementia) </a:t>
            </a:r>
            <a:endParaRPr lang="en-US" sz="2000" dirty="0" smtClean="0"/>
          </a:p>
          <a:p>
            <a:pPr>
              <a:buFont typeface="Wingdings" pitchFamily="2" charset="2"/>
              <a:buChar char="q"/>
            </a:pPr>
            <a:r>
              <a:rPr lang="en-US" sz="2000" b="1" dirty="0" smtClean="0"/>
              <a:t>Treatment: </a:t>
            </a:r>
            <a:r>
              <a:rPr lang="en-US" sz="2000" dirty="0" smtClean="0"/>
              <a:t/>
            </a:r>
            <a:br>
              <a:rPr lang="en-US" sz="2000" dirty="0" smtClean="0"/>
            </a:br>
            <a:r>
              <a:rPr lang="en-US" sz="2000" dirty="0" smtClean="0"/>
              <a:t> • </a:t>
            </a:r>
            <a:r>
              <a:rPr lang="en-US" sz="2000" dirty="0" err="1" smtClean="0"/>
              <a:t>ventriculoperitoneal</a:t>
            </a:r>
            <a:r>
              <a:rPr lang="en-US" sz="2000" dirty="0" smtClean="0"/>
              <a:t> (VP) shunt </a:t>
            </a:r>
            <a:br>
              <a:rPr lang="en-US" sz="2000" dirty="0" smtClean="0"/>
            </a:br>
            <a:r>
              <a:rPr lang="en-US" sz="2000" dirty="0" smtClean="0"/>
              <a:t> • Drains CSF to abdomen</a:t>
            </a:r>
            <a:endParaRPr lang="en-US" sz="2000" dirty="0"/>
          </a:p>
        </p:txBody>
      </p:sp>
      <p:sp>
        <p:nvSpPr>
          <p:cNvPr id="4" name="عنوان 2"/>
          <p:cNvSpPr txBox="1">
            <a:spLocks/>
          </p:cNvSpPr>
          <p:nvPr/>
        </p:nvSpPr>
        <p:spPr>
          <a:xfrm>
            <a:off x="879225" y="692400"/>
            <a:ext cx="7704000" cy="3906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300"/>
              <a:buFont typeface="Alice"/>
              <a:buNone/>
              <a:tabLst/>
              <a:defRPr/>
            </a:pPr>
            <a:r>
              <a:rPr kumimoji="0" lang="en-US" sz="3300" b="0" i="0" u="none" strike="noStrike" kern="0" cap="none" spc="0" normalizeH="0" baseline="0" noProof="0" smtClean="0">
                <a:ln>
                  <a:noFill/>
                </a:ln>
                <a:solidFill>
                  <a:schemeClr val="dk1"/>
                </a:solidFill>
                <a:effectLst/>
                <a:uLnTx/>
                <a:uFillTx/>
                <a:latin typeface="Alice"/>
                <a:ea typeface="Alice"/>
                <a:cs typeface="Alice"/>
                <a:sym typeface="Alice"/>
              </a:rPr>
              <a:t>Normal Pressure Hydrocephalus</a:t>
            </a:r>
            <a:endParaRPr kumimoji="0" lang="en-US" sz="3300" b="0" i="0" u="none" strike="noStrike" kern="0" cap="none" spc="0" normalizeH="0" baseline="0" noProof="0" dirty="0">
              <a:ln>
                <a:noFill/>
              </a:ln>
              <a:solidFill>
                <a:schemeClr val="dk1"/>
              </a:solidFill>
              <a:effectLst/>
              <a:uLnTx/>
              <a:uFillTx/>
              <a:latin typeface="Alice"/>
              <a:ea typeface="Alice"/>
              <a:cs typeface="Alice"/>
              <a:sym typeface="Alice"/>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8" name="Google Shape;634;p56"/>
          <p:cNvPicPr preferRelativeResize="0"/>
          <p:nvPr/>
        </p:nvPicPr>
        <p:blipFill>
          <a:blip r:embed="rId3">
            <a:alphaModFix/>
          </a:blip>
          <a:stretch>
            <a:fillRect/>
          </a:stretch>
        </p:blipFill>
        <p:spPr>
          <a:xfrm>
            <a:off x="5929312" y="0"/>
            <a:ext cx="3214688" cy="5143501"/>
          </a:xfrm>
          <a:prstGeom prst="rect">
            <a:avLst/>
          </a:prstGeom>
          <a:noFill/>
          <a:ln>
            <a:noFill/>
          </a:ln>
        </p:spPr>
      </p:pic>
      <p:sp>
        <p:nvSpPr>
          <p:cNvPr id="9" name="Google Shape;695;p60"/>
          <p:cNvSpPr/>
          <p:nvPr/>
        </p:nvSpPr>
        <p:spPr>
          <a:xfrm>
            <a:off x="6357950" y="4357700"/>
            <a:ext cx="1621991" cy="928694"/>
          </a:xfrm>
          <a:custGeom>
            <a:avLst/>
            <a:gdLst/>
            <a:ahLst/>
            <a:cxnLst/>
            <a:rect l="l" t="t" r="r" b="b"/>
            <a:pathLst>
              <a:path w="44877" h="20738" extrusionOk="0">
                <a:moveTo>
                  <a:pt x="21108" y="0"/>
                </a:moveTo>
                <a:cubicBezTo>
                  <a:pt x="20639" y="0"/>
                  <a:pt x="20170" y="70"/>
                  <a:pt x="19705" y="70"/>
                </a:cubicBezTo>
                <a:cubicBezTo>
                  <a:pt x="19508" y="70"/>
                  <a:pt x="19311" y="57"/>
                  <a:pt x="19115" y="22"/>
                </a:cubicBezTo>
                <a:cubicBezTo>
                  <a:pt x="18247" y="81"/>
                  <a:pt x="17379" y="96"/>
                  <a:pt x="16511" y="96"/>
                </a:cubicBezTo>
                <a:cubicBezTo>
                  <a:pt x="15592" y="96"/>
                  <a:pt x="14674" y="79"/>
                  <a:pt x="13755" y="79"/>
                </a:cubicBezTo>
                <a:cubicBezTo>
                  <a:pt x="13378" y="79"/>
                  <a:pt x="13001" y="82"/>
                  <a:pt x="12624" y="90"/>
                </a:cubicBezTo>
                <a:lnTo>
                  <a:pt x="12635" y="159"/>
                </a:lnTo>
                <a:cubicBezTo>
                  <a:pt x="12491" y="155"/>
                  <a:pt x="12346" y="154"/>
                  <a:pt x="12201" y="154"/>
                </a:cubicBezTo>
                <a:cubicBezTo>
                  <a:pt x="11912" y="154"/>
                  <a:pt x="11622" y="159"/>
                  <a:pt x="11331" y="159"/>
                </a:cubicBezTo>
                <a:lnTo>
                  <a:pt x="11331" y="239"/>
                </a:lnTo>
                <a:cubicBezTo>
                  <a:pt x="11204" y="239"/>
                  <a:pt x="10930" y="250"/>
                  <a:pt x="10792" y="250"/>
                </a:cubicBezTo>
                <a:lnTo>
                  <a:pt x="10770" y="329"/>
                </a:lnTo>
                <a:cubicBezTo>
                  <a:pt x="10637" y="288"/>
                  <a:pt x="10501" y="274"/>
                  <a:pt x="10363" y="274"/>
                </a:cubicBezTo>
                <a:cubicBezTo>
                  <a:pt x="10080" y="274"/>
                  <a:pt x="9790" y="333"/>
                  <a:pt x="9500" y="333"/>
                </a:cubicBezTo>
                <a:cubicBezTo>
                  <a:pt x="9424" y="333"/>
                  <a:pt x="9347" y="329"/>
                  <a:pt x="9271" y="318"/>
                </a:cubicBezTo>
                <a:lnTo>
                  <a:pt x="9271" y="398"/>
                </a:lnTo>
                <a:cubicBezTo>
                  <a:pt x="9228" y="389"/>
                  <a:pt x="9186" y="385"/>
                  <a:pt x="9145" y="385"/>
                </a:cubicBezTo>
                <a:cubicBezTo>
                  <a:pt x="9089" y="385"/>
                  <a:pt x="9033" y="392"/>
                  <a:pt x="8974" y="398"/>
                </a:cubicBezTo>
                <a:cubicBezTo>
                  <a:pt x="8436" y="582"/>
                  <a:pt x="7875" y="697"/>
                  <a:pt x="7348" y="892"/>
                </a:cubicBezTo>
                <a:cubicBezTo>
                  <a:pt x="6444" y="1030"/>
                  <a:pt x="5494" y="1167"/>
                  <a:pt x="4728" y="1703"/>
                </a:cubicBezTo>
                <a:cubicBezTo>
                  <a:pt x="4648" y="1829"/>
                  <a:pt x="4579" y="1966"/>
                  <a:pt x="4489" y="2082"/>
                </a:cubicBezTo>
                <a:cubicBezTo>
                  <a:pt x="4214" y="2334"/>
                  <a:pt x="3733" y="2219"/>
                  <a:pt x="3502" y="2540"/>
                </a:cubicBezTo>
                <a:cubicBezTo>
                  <a:pt x="3126" y="2952"/>
                  <a:pt x="2508" y="2928"/>
                  <a:pt x="2085" y="3260"/>
                </a:cubicBezTo>
                <a:cubicBezTo>
                  <a:pt x="1659" y="3466"/>
                  <a:pt x="1214" y="3650"/>
                  <a:pt x="824" y="3914"/>
                </a:cubicBezTo>
                <a:cubicBezTo>
                  <a:pt x="368" y="4290"/>
                  <a:pt x="550" y="5081"/>
                  <a:pt x="1088" y="5298"/>
                </a:cubicBezTo>
                <a:cubicBezTo>
                  <a:pt x="1146" y="5526"/>
                  <a:pt x="1168" y="5779"/>
                  <a:pt x="1341" y="5960"/>
                </a:cubicBezTo>
                <a:cubicBezTo>
                  <a:pt x="1431" y="6339"/>
                  <a:pt x="1717" y="6647"/>
                  <a:pt x="1981" y="6935"/>
                </a:cubicBezTo>
                <a:cubicBezTo>
                  <a:pt x="1912" y="7278"/>
                  <a:pt x="1431" y="7278"/>
                  <a:pt x="1261" y="7553"/>
                </a:cubicBezTo>
                <a:cubicBezTo>
                  <a:pt x="1110" y="7792"/>
                  <a:pt x="1341" y="8089"/>
                  <a:pt x="1203" y="8330"/>
                </a:cubicBezTo>
                <a:cubicBezTo>
                  <a:pt x="802" y="8514"/>
                  <a:pt x="286" y="8663"/>
                  <a:pt x="184" y="9154"/>
                </a:cubicBezTo>
                <a:cubicBezTo>
                  <a:pt x="0" y="9509"/>
                  <a:pt x="300" y="9921"/>
                  <a:pt x="665" y="9989"/>
                </a:cubicBezTo>
                <a:cubicBezTo>
                  <a:pt x="585" y="10882"/>
                  <a:pt x="1500" y="11385"/>
                  <a:pt x="1810" y="12129"/>
                </a:cubicBezTo>
                <a:cubicBezTo>
                  <a:pt x="1981" y="12588"/>
                  <a:pt x="2429" y="12931"/>
                  <a:pt x="2382" y="13458"/>
                </a:cubicBezTo>
                <a:cubicBezTo>
                  <a:pt x="2805" y="14214"/>
                  <a:pt x="3376" y="14900"/>
                  <a:pt x="3697" y="15724"/>
                </a:cubicBezTo>
                <a:cubicBezTo>
                  <a:pt x="3744" y="16043"/>
                  <a:pt x="3733" y="16650"/>
                  <a:pt x="4156" y="16719"/>
                </a:cubicBezTo>
                <a:cubicBezTo>
                  <a:pt x="4294" y="16856"/>
                  <a:pt x="4511" y="16867"/>
                  <a:pt x="4681" y="16960"/>
                </a:cubicBezTo>
                <a:cubicBezTo>
                  <a:pt x="5286" y="17121"/>
                  <a:pt x="5859" y="17537"/>
                  <a:pt x="6498" y="17537"/>
                </a:cubicBezTo>
                <a:cubicBezTo>
                  <a:pt x="6537" y="17537"/>
                  <a:pt x="6577" y="17535"/>
                  <a:pt x="6617" y="17532"/>
                </a:cubicBezTo>
                <a:cubicBezTo>
                  <a:pt x="6903" y="17806"/>
                  <a:pt x="7384" y="17578"/>
                  <a:pt x="7658" y="17875"/>
                </a:cubicBezTo>
                <a:cubicBezTo>
                  <a:pt x="7897" y="18114"/>
                  <a:pt x="8161" y="18389"/>
                  <a:pt x="8515" y="18471"/>
                </a:cubicBezTo>
                <a:cubicBezTo>
                  <a:pt x="8646" y="18619"/>
                  <a:pt x="8836" y="18657"/>
                  <a:pt x="9036" y="18657"/>
                </a:cubicBezTo>
                <a:cubicBezTo>
                  <a:pt x="9222" y="18657"/>
                  <a:pt x="9416" y="18625"/>
                  <a:pt x="9581" y="18619"/>
                </a:cubicBezTo>
                <a:cubicBezTo>
                  <a:pt x="9592" y="18721"/>
                  <a:pt x="9729" y="18721"/>
                  <a:pt x="9809" y="18757"/>
                </a:cubicBezTo>
                <a:cubicBezTo>
                  <a:pt x="10713" y="18757"/>
                  <a:pt x="11594" y="18963"/>
                  <a:pt x="12487" y="18985"/>
                </a:cubicBezTo>
                <a:cubicBezTo>
                  <a:pt x="12553" y="19042"/>
                  <a:pt x="12628" y="19073"/>
                  <a:pt x="12703" y="19073"/>
                </a:cubicBezTo>
                <a:cubicBezTo>
                  <a:pt x="12745" y="19073"/>
                  <a:pt x="12788" y="19063"/>
                  <a:pt x="12830" y="19042"/>
                </a:cubicBezTo>
                <a:cubicBezTo>
                  <a:pt x="12908" y="19007"/>
                  <a:pt x="12987" y="18994"/>
                  <a:pt x="13067" y="18994"/>
                </a:cubicBezTo>
                <a:cubicBezTo>
                  <a:pt x="13250" y="18994"/>
                  <a:pt x="13438" y="19060"/>
                  <a:pt x="13621" y="19075"/>
                </a:cubicBezTo>
                <a:cubicBezTo>
                  <a:pt x="13680" y="19143"/>
                  <a:pt x="13757" y="19163"/>
                  <a:pt x="13843" y="19163"/>
                </a:cubicBezTo>
                <a:cubicBezTo>
                  <a:pt x="13966" y="19163"/>
                  <a:pt x="14106" y="19121"/>
                  <a:pt x="14226" y="19121"/>
                </a:cubicBezTo>
                <a:cubicBezTo>
                  <a:pt x="14234" y="19121"/>
                  <a:pt x="14242" y="19122"/>
                  <a:pt x="14250" y="19122"/>
                </a:cubicBezTo>
                <a:cubicBezTo>
                  <a:pt x="14336" y="19146"/>
                  <a:pt x="14422" y="19153"/>
                  <a:pt x="14509" y="19153"/>
                </a:cubicBezTo>
                <a:cubicBezTo>
                  <a:pt x="14655" y="19153"/>
                  <a:pt x="14804" y="19132"/>
                  <a:pt x="14956" y="19132"/>
                </a:cubicBezTo>
                <a:cubicBezTo>
                  <a:pt x="14976" y="19132"/>
                  <a:pt x="14996" y="19132"/>
                  <a:pt x="15017" y="19133"/>
                </a:cubicBezTo>
                <a:cubicBezTo>
                  <a:pt x="15635" y="19454"/>
                  <a:pt x="16354" y="19191"/>
                  <a:pt x="16997" y="19432"/>
                </a:cubicBezTo>
                <a:cubicBezTo>
                  <a:pt x="18414" y="19625"/>
                  <a:pt x="19845" y="19570"/>
                  <a:pt x="21255" y="19820"/>
                </a:cubicBezTo>
                <a:cubicBezTo>
                  <a:pt x="22296" y="19968"/>
                  <a:pt x="23359" y="19913"/>
                  <a:pt x="24378" y="20199"/>
                </a:cubicBezTo>
                <a:cubicBezTo>
                  <a:pt x="25144" y="20243"/>
                  <a:pt x="25899" y="20380"/>
                  <a:pt x="26655" y="20449"/>
                </a:cubicBezTo>
                <a:cubicBezTo>
                  <a:pt x="26728" y="20444"/>
                  <a:pt x="26801" y="20441"/>
                  <a:pt x="26873" y="20441"/>
                </a:cubicBezTo>
                <a:cubicBezTo>
                  <a:pt x="27575" y="20441"/>
                  <a:pt x="28251" y="20662"/>
                  <a:pt x="28945" y="20737"/>
                </a:cubicBezTo>
                <a:cubicBezTo>
                  <a:pt x="29654" y="20531"/>
                  <a:pt x="30330" y="20232"/>
                  <a:pt x="30959" y="19866"/>
                </a:cubicBezTo>
                <a:cubicBezTo>
                  <a:pt x="31555" y="19625"/>
                  <a:pt x="32184" y="19454"/>
                  <a:pt x="32755" y="19144"/>
                </a:cubicBezTo>
                <a:cubicBezTo>
                  <a:pt x="33167" y="18894"/>
                  <a:pt x="33683" y="18963"/>
                  <a:pt x="34128" y="18836"/>
                </a:cubicBezTo>
                <a:cubicBezTo>
                  <a:pt x="34873" y="18710"/>
                  <a:pt x="35527" y="18320"/>
                  <a:pt x="36199" y="18012"/>
                </a:cubicBezTo>
                <a:cubicBezTo>
                  <a:pt x="36579" y="17864"/>
                  <a:pt x="36969" y="17680"/>
                  <a:pt x="37243" y="17372"/>
                </a:cubicBezTo>
                <a:cubicBezTo>
                  <a:pt x="37323" y="17062"/>
                  <a:pt x="37587" y="16878"/>
                  <a:pt x="37655" y="16559"/>
                </a:cubicBezTo>
                <a:cubicBezTo>
                  <a:pt x="38032" y="15873"/>
                  <a:pt x="37587" y="15106"/>
                  <a:pt x="37345" y="14431"/>
                </a:cubicBezTo>
                <a:cubicBezTo>
                  <a:pt x="38180" y="14315"/>
                  <a:pt x="39004" y="14052"/>
                  <a:pt x="39702" y="13582"/>
                </a:cubicBezTo>
                <a:cubicBezTo>
                  <a:pt x="40059" y="13549"/>
                  <a:pt x="40287" y="13206"/>
                  <a:pt x="40388" y="12909"/>
                </a:cubicBezTo>
                <a:cubicBezTo>
                  <a:pt x="40482" y="12862"/>
                  <a:pt x="40493" y="12747"/>
                  <a:pt x="40539" y="12667"/>
                </a:cubicBezTo>
                <a:lnTo>
                  <a:pt x="40619" y="12667"/>
                </a:lnTo>
                <a:cubicBezTo>
                  <a:pt x="40699" y="12060"/>
                  <a:pt x="40424" y="11536"/>
                  <a:pt x="40218" y="10986"/>
                </a:cubicBezTo>
                <a:cubicBezTo>
                  <a:pt x="40402" y="10860"/>
                  <a:pt x="40732" y="10904"/>
                  <a:pt x="40847" y="10756"/>
                </a:cubicBezTo>
                <a:cubicBezTo>
                  <a:pt x="41179" y="10698"/>
                  <a:pt x="41671" y="10802"/>
                  <a:pt x="41913" y="10539"/>
                </a:cubicBezTo>
                <a:cubicBezTo>
                  <a:pt x="42484" y="10517"/>
                  <a:pt x="42943" y="10138"/>
                  <a:pt x="43445" y="9932"/>
                </a:cubicBezTo>
                <a:cubicBezTo>
                  <a:pt x="44234" y="9715"/>
                  <a:pt x="44646" y="8970"/>
                  <a:pt x="44876" y="8240"/>
                </a:cubicBezTo>
                <a:cubicBezTo>
                  <a:pt x="44876" y="7608"/>
                  <a:pt x="44602" y="7015"/>
                  <a:pt x="44280" y="6487"/>
                </a:cubicBezTo>
                <a:cubicBezTo>
                  <a:pt x="44302" y="6303"/>
                  <a:pt x="44165" y="6155"/>
                  <a:pt x="44052" y="6042"/>
                </a:cubicBezTo>
                <a:cubicBezTo>
                  <a:pt x="44017" y="5743"/>
                  <a:pt x="43731" y="5573"/>
                  <a:pt x="43616" y="5320"/>
                </a:cubicBezTo>
                <a:cubicBezTo>
                  <a:pt x="43091" y="4633"/>
                  <a:pt x="42621" y="3914"/>
                  <a:pt x="42336" y="3090"/>
                </a:cubicBezTo>
                <a:cubicBezTo>
                  <a:pt x="42152" y="2917"/>
                  <a:pt x="42163" y="2562"/>
                  <a:pt x="41968" y="2447"/>
                </a:cubicBezTo>
                <a:cubicBezTo>
                  <a:pt x="41935" y="2266"/>
                  <a:pt x="41682" y="2197"/>
                  <a:pt x="41671" y="2002"/>
                </a:cubicBezTo>
                <a:cubicBezTo>
                  <a:pt x="41591" y="1854"/>
                  <a:pt x="41602" y="1601"/>
                  <a:pt x="41443" y="1532"/>
                </a:cubicBezTo>
                <a:cubicBezTo>
                  <a:pt x="41185" y="1128"/>
                  <a:pt x="40748" y="764"/>
                  <a:pt x="40245" y="764"/>
                </a:cubicBezTo>
                <a:cubicBezTo>
                  <a:pt x="40191" y="764"/>
                  <a:pt x="40136" y="768"/>
                  <a:pt x="40081" y="777"/>
                </a:cubicBezTo>
                <a:cubicBezTo>
                  <a:pt x="39224" y="766"/>
                  <a:pt x="38378" y="617"/>
                  <a:pt x="37522" y="617"/>
                </a:cubicBezTo>
                <a:cubicBezTo>
                  <a:pt x="37486" y="617"/>
                  <a:pt x="37450" y="617"/>
                  <a:pt x="37414" y="618"/>
                </a:cubicBezTo>
                <a:lnTo>
                  <a:pt x="37414" y="549"/>
                </a:lnTo>
                <a:cubicBezTo>
                  <a:pt x="37181" y="549"/>
                  <a:pt x="36943" y="534"/>
                  <a:pt x="36707" y="534"/>
                </a:cubicBezTo>
                <a:cubicBezTo>
                  <a:pt x="36433" y="534"/>
                  <a:pt x="36161" y="554"/>
                  <a:pt x="35903" y="640"/>
                </a:cubicBezTo>
                <a:cubicBezTo>
                  <a:pt x="35787" y="560"/>
                  <a:pt x="35639" y="571"/>
                  <a:pt x="35502" y="549"/>
                </a:cubicBezTo>
                <a:cubicBezTo>
                  <a:pt x="35453" y="550"/>
                  <a:pt x="35404" y="551"/>
                  <a:pt x="35355" y="551"/>
                </a:cubicBezTo>
                <a:cubicBezTo>
                  <a:pt x="34590" y="551"/>
                  <a:pt x="33824" y="409"/>
                  <a:pt x="33057" y="409"/>
                </a:cubicBezTo>
                <a:cubicBezTo>
                  <a:pt x="33002" y="409"/>
                  <a:pt x="32947" y="410"/>
                  <a:pt x="32892" y="412"/>
                </a:cubicBezTo>
                <a:cubicBezTo>
                  <a:pt x="31758" y="412"/>
                  <a:pt x="30632" y="310"/>
                  <a:pt x="29493" y="310"/>
                </a:cubicBezTo>
                <a:cubicBezTo>
                  <a:pt x="29311" y="310"/>
                  <a:pt x="29128" y="312"/>
                  <a:pt x="28945" y="318"/>
                </a:cubicBezTo>
                <a:lnTo>
                  <a:pt x="28945" y="239"/>
                </a:lnTo>
                <a:cubicBezTo>
                  <a:pt x="28849" y="234"/>
                  <a:pt x="28752" y="233"/>
                  <a:pt x="28655" y="233"/>
                </a:cubicBezTo>
                <a:cubicBezTo>
                  <a:pt x="28497" y="233"/>
                  <a:pt x="28338" y="237"/>
                  <a:pt x="28179" y="237"/>
                </a:cubicBezTo>
                <a:cubicBezTo>
                  <a:pt x="27924" y="237"/>
                  <a:pt x="27670" y="228"/>
                  <a:pt x="27424" y="181"/>
                </a:cubicBezTo>
                <a:cubicBezTo>
                  <a:pt x="27207" y="164"/>
                  <a:pt x="26990" y="159"/>
                  <a:pt x="26774" y="159"/>
                </a:cubicBezTo>
                <a:cubicBezTo>
                  <a:pt x="26467" y="159"/>
                  <a:pt x="26161" y="169"/>
                  <a:pt x="25856" y="169"/>
                </a:cubicBezTo>
                <a:cubicBezTo>
                  <a:pt x="25511" y="169"/>
                  <a:pt x="25167" y="156"/>
                  <a:pt x="24825" y="101"/>
                </a:cubicBezTo>
                <a:cubicBezTo>
                  <a:pt x="24573" y="121"/>
                  <a:pt x="24321" y="129"/>
                  <a:pt x="24069" y="129"/>
                </a:cubicBezTo>
                <a:cubicBezTo>
                  <a:pt x="23378" y="129"/>
                  <a:pt x="22686" y="74"/>
                  <a:pt x="21996" y="74"/>
                </a:cubicBezTo>
                <a:cubicBezTo>
                  <a:pt x="21794" y="74"/>
                  <a:pt x="21593" y="78"/>
                  <a:pt x="21392" y="90"/>
                </a:cubicBezTo>
                <a:lnTo>
                  <a:pt x="21403" y="11"/>
                </a:lnTo>
                <a:cubicBezTo>
                  <a:pt x="21305" y="3"/>
                  <a:pt x="21206" y="0"/>
                  <a:pt x="21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4"/>
          <p:cNvSpPr txBox="1">
            <a:spLocks noGrp="1"/>
          </p:cNvSpPr>
          <p:nvPr>
            <p:ph type="title" idx="2"/>
          </p:nvPr>
        </p:nvSpPr>
        <p:spPr>
          <a:xfrm>
            <a:off x="1686175" y="540000"/>
            <a:ext cx="5771700" cy="390600"/>
          </a:xfrm>
          <a:prstGeom prst="rect">
            <a:avLst/>
          </a:prstGeom>
        </p:spPr>
        <p:txBody>
          <a:bodyPr spcFirstLastPara="1" wrap="square" lIns="91425" tIns="91425" rIns="91425" bIns="91425" anchor="ctr" anchorCtr="0">
            <a:noAutofit/>
          </a:bodyPr>
          <a:lstStyle/>
          <a:p>
            <a:pPr lvl="0"/>
            <a:r>
              <a:rPr lang="en-US" dirty="0" smtClean="0"/>
              <a:t>Hydrocephalus ex </a:t>
            </a:r>
            <a:r>
              <a:rPr lang="en-US" dirty="0" err="1" smtClean="0"/>
              <a:t>Vacuo</a:t>
            </a:r>
            <a:endParaRPr/>
          </a:p>
        </p:txBody>
      </p:sp>
      <p:sp>
        <p:nvSpPr>
          <p:cNvPr id="614" name="Google Shape;614;p54"/>
          <p:cNvSpPr txBox="1">
            <a:spLocks noGrp="1"/>
          </p:cNvSpPr>
          <p:nvPr>
            <p:ph type="subTitle" idx="1"/>
          </p:nvPr>
        </p:nvSpPr>
        <p:spPr>
          <a:xfrm>
            <a:off x="1714480" y="1500180"/>
            <a:ext cx="6286544" cy="2415409"/>
          </a:xfrm>
          <a:prstGeom prst="rect">
            <a:avLst/>
          </a:prstGeom>
        </p:spPr>
        <p:txBody>
          <a:bodyPr spcFirstLastPara="1" wrap="square" lIns="91425" tIns="91425" rIns="91425" bIns="91425" anchor="ctr" anchorCtr="0">
            <a:noAutofit/>
          </a:bodyPr>
          <a:lstStyle/>
          <a:p>
            <a:pPr marL="0" lvl="0" indent="0" algn="l">
              <a:buSzPct val="80000"/>
              <a:buFont typeface="Wingdings" pitchFamily="2" charset="2"/>
              <a:buChar char="q"/>
            </a:pPr>
            <a:r>
              <a:rPr lang="en-US" sz="2000" dirty="0" smtClean="0"/>
              <a:t> Ventricular enlargement that </a:t>
            </a:r>
            <a:r>
              <a:rPr lang="en-US" sz="2000" b="1" dirty="0" smtClean="0"/>
              <a:t>occurs with:</a:t>
            </a:r>
            <a:r>
              <a:rPr lang="en-US" sz="2000" dirty="0" smtClean="0"/>
              <a:t/>
            </a:r>
            <a:br>
              <a:rPr lang="en-US" sz="2000" dirty="0" smtClean="0"/>
            </a:br>
            <a:r>
              <a:rPr lang="en-US" sz="2000" dirty="0" smtClean="0"/>
              <a:t>    • Age </a:t>
            </a:r>
            <a:br>
              <a:rPr lang="en-US" sz="2000" dirty="0" smtClean="0"/>
            </a:br>
            <a:r>
              <a:rPr lang="en-US" sz="2000" dirty="0" smtClean="0"/>
              <a:t>    • As cortex atrophies (</a:t>
            </a:r>
            <a:r>
              <a:rPr lang="en-US" sz="2000" dirty="0" smtClean="0">
                <a:solidFill>
                  <a:srgbClr val="9933FF"/>
                </a:solidFill>
              </a:rPr>
              <a:t>Alzheimer's, Pick, HIV</a:t>
            </a:r>
            <a:r>
              <a:rPr lang="en-US" sz="2000" dirty="0" smtClean="0"/>
              <a:t>) </a:t>
            </a:r>
          </a:p>
          <a:p>
            <a:pPr marL="0" lvl="0" indent="0" algn="l">
              <a:buSzPct val="80000"/>
              <a:buFont typeface="Wingdings" pitchFamily="2" charset="2"/>
              <a:buChar char="q"/>
            </a:pPr>
            <a:r>
              <a:rPr lang="en-US" sz="2000" dirty="0" smtClean="0"/>
              <a:t> Brain shrinkage </a:t>
            </a:r>
          </a:p>
          <a:p>
            <a:pPr marL="0" lvl="0" indent="0" algn="l">
              <a:buSzPct val="80000"/>
              <a:buFont typeface="Wingdings" pitchFamily="2" charset="2"/>
              <a:buChar char="q"/>
            </a:pPr>
            <a:r>
              <a:rPr lang="en-US" sz="2000" dirty="0" smtClean="0"/>
              <a:t> Usually </a:t>
            </a:r>
            <a:r>
              <a:rPr lang="en-US" sz="2000" dirty="0" smtClean="0">
                <a:solidFill>
                  <a:srgbClr val="9933FF"/>
                </a:solidFill>
              </a:rPr>
              <a:t>after age 60 </a:t>
            </a:r>
          </a:p>
          <a:p>
            <a:pPr marL="0" lvl="0" indent="0" algn="l">
              <a:buSzPct val="80000"/>
              <a:buFont typeface="Wingdings" pitchFamily="2" charset="2"/>
              <a:buChar char="q"/>
            </a:pPr>
            <a:r>
              <a:rPr lang="en-US" sz="2000" dirty="0" smtClean="0"/>
              <a:t> Increase size of ventricles </a:t>
            </a:r>
          </a:p>
          <a:p>
            <a:pPr marL="0" lvl="0" indent="0" algn="l">
              <a:buSzPct val="80000"/>
              <a:buFont typeface="Wingdings" pitchFamily="2" charset="2"/>
              <a:buChar char="q"/>
            </a:pPr>
            <a:r>
              <a:rPr lang="en-US" sz="2000" dirty="0" smtClean="0"/>
              <a:t> </a:t>
            </a:r>
            <a:r>
              <a:rPr lang="en-US" sz="2000" b="1" dirty="0" smtClean="0"/>
              <a:t>IN PROPORTION </a:t>
            </a:r>
            <a:r>
              <a:rPr lang="en-US" sz="2000" dirty="0" smtClean="0"/>
              <a:t>to increase size of </a:t>
            </a:r>
            <a:r>
              <a:rPr lang="en-US" sz="2000" dirty="0" err="1" smtClean="0"/>
              <a:t>sulci</a:t>
            </a:r>
            <a:r>
              <a:rPr lang="en-US" sz="2000" dirty="0" smtClean="0"/>
              <a:t> </a:t>
            </a:r>
          </a:p>
          <a:p>
            <a:pPr marL="0" lvl="0" indent="0" algn="l">
              <a:buSzPct val="80000"/>
              <a:buFont typeface="Wingdings" pitchFamily="2" charset="2"/>
              <a:buChar char="q"/>
            </a:pPr>
            <a:r>
              <a:rPr lang="en-US" sz="2000" dirty="0" smtClean="0"/>
              <a:t> If </a:t>
            </a:r>
            <a:r>
              <a:rPr lang="en-US" sz="2000" b="1" dirty="0" smtClean="0"/>
              <a:t>out of proportion</a:t>
            </a:r>
            <a:r>
              <a:rPr lang="en-US" sz="2000" dirty="0" smtClean="0"/>
              <a:t>: hydrocephalus</a:t>
            </a:r>
            <a:endParaRPr sz="2000"/>
          </a:p>
        </p:txBody>
      </p:sp>
      <p:pic>
        <p:nvPicPr>
          <p:cNvPr id="7" name="Google Shape;634;p56"/>
          <p:cNvPicPr preferRelativeResize="0"/>
          <p:nvPr/>
        </p:nvPicPr>
        <p:blipFill>
          <a:blip r:embed="rId3">
            <a:alphaModFix/>
          </a:blip>
          <a:stretch>
            <a:fillRect/>
          </a:stretch>
        </p:blipFill>
        <p:spPr>
          <a:xfrm>
            <a:off x="6929454" y="-357208"/>
            <a:ext cx="3214688" cy="5143501"/>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928662" y="1500179"/>
            <a:ext cx="7352462" cy="3103295"/>
          </a:xfrm>
        </p:spPr>
        <p:txBody>
          <a:bodyPr/>
          <a:lstStyle/>
          <a:p>
            <a:pPr>
              <a:buFont typeface="Wingdings" pitchFamily="2" charset="2"/>
              <a:buChar char="q"/>
            </a:pPr>
            <a:r>
              <a:rPr lang="en-US" sz="2000" dirty="0" smtClean="0">
                <a:solidFill>
                  <a:schemeClr val="tx1">
                    <a:lumMod val="75000"/>
                  </a:schemeClr>
                </a:solidFill>
              </a:rPr>
              <a:t>Depends on the underlying cause.</a:t>
            </a:r>
          </a:p>
          <a:p>
            <a:pPr>
              <a:buFont typeface="Wingdings" pitchFamily="2" charset="2"/>
              <a:buChar char="q"/>
            </a:pPr>
            <a:r>
              <a:rPr lang="en-US" sz="2000" dirty="0" smtClean="0">
                <a:solidFill>
                  <a:schemeClr val="tx1">
                    <a:lumMod val="75000"/>
                  </a:schemeClr>
                </a:solidFill>
              </a:rPr>
              <a:t>Medical: </a:t>
            </a:r>
            <a:br>
              <a:rPr lang="en-US" sz="2000" dirty="0" smtClean="0">
                <a:solidFill>
                  <a:schemeClr val="tx1">
                    <a:lumMod val="75000"/>
                  </a:schemeClr>
                </a:solidFill>
              </a:rPr>
            </a:br>
            <a:r>
              <a:rPr lang="en-US" sz="2000" dirty="0" smtClean="0"/>
              <a:t> • </a:t>
            </a:r>
            <a:r>
              <a:rPr lang="en-US" sz="2000" dirty="0" err="1" smtClean="0">
                <a:solidFill>
                  <a:schemeClr val="tx1">
                    <a:lumMod val="75000"/>
                  </a:schemeClr>
                </a:solidFill>
              </a:rPr>
              <a:t>Acetozolamide</a:t>
            </a:r>
            <a:r>
              <a:rPr lang="en-US" sz="2000" dirty="0" smtClean="0">
                <a:solidFill>
                  <a:schemeClr val="tx1">
                    <a:lumMod val="75000"/>
                  </a:schemeClr>
                </a:solidFill>
              </a:rPr>
              <a:t>/ oral glycerol</a:t>
            </a:r>
            <a:br>
              <a:rPr lang="en-US" sz="2000" dirty="0" smtClean="0">
                <a:solidFill>
                  <a:schemeClr val="tx1">
                    <a:lumMod val="75000"/>
                  </a:schemeClr>
                </a:solidFill>
              </a:rPr>
            </a:br>
            <a:r>
              <a:rPr lang="en-US" sz="2000" dirty="0" smtClean="0"/>
              <a:t> • Decrease CSF production</a:t>
            </a:r>
          </a:p>
          <a:p>
            <a:pPr>
              <a:buFont typeface="Wingdings" pitchFamily="2" charset="2"/>
              <a:buChar char="q"/>
            </a:pPr>
            <a:r>
              <a:rPr lang="en-US" sz="2000" dirty="0" smtClean="0">
                <a:solidFill>
                  <a:schemeClr val="tx1">
                    <a:lumMod val="75000"/>
                  </a:schemeClr>
                </a:solidFill>
              </a:rPr>
              <a:t>Removing a causative mass lesion.</a:t>
            </a:r>
          </a:p>
          <a:p>
            <a:pPr>
              <a:buFont typeface="Wingdings" pitchFamily="2" charset="2"/>
              <a:buChar char="q"/>
            </a:pPr>
            <a:r>
              <a:rPr lang="en-US" sz="2000" b="1" dirty="0" smtClean="0">
                <a:solidFill>
                  <a:schemeClr val="tx1">
                    <a:lumMod val="75000"/>
                  </a:schemeClr>
                </a:solidFill>
              </a:rPr>
              <a:t>Ventricular shunting.</a:t>
            </a:r>
          </a:p>
          <a:p>
            <a:pPr>
              <a:buFont typeface="Wingdings" pitchFamily="2" charset="2"/>
              <a:buChar char="q"/>
            </a:pPr>
            <a:r>
              <a:rPr lang="en-US" sz="2000" dirty="0" smtClean="0">
                <a:solidFill>
                  <a:schemeClr val="tx1">
                    <a:lumMod val="75000"/>
                  </a:schemeClr>
                </a:solidFill>
              </a:rPr>
              <a:t>Third </a:t>
            </a:r>
            <a:r>
              <a:rPr lang="en-US" sz="2000" dirty="0" err="1" smtClean="0">
                <a:solidFill>
                  <a:schemeClr val="tx1">
                    <a:lumMod val="75000"/>
                  </a:schemeClr>
                </a:solidFill>
              </a:rPr>
              <a:t>ventriculostomy</a:t>
            </a:r>
            <a:r>
              <a:rPr lang="en-US" sz="2000" dirty="0" smtClean="0">
                <a:solidFill>
                  <a:schemeClr val="tx1">
                    <a:lumMod val="75000"/>
                  </a:schemeClr>
                </a:solidFill>
              </a:rPr>
              <a:t>.</a:t>
            </a:r>
          </a:p>
          <a:p>
            <a:pPr>
              <a:buFont typeface="Wingdings" pitchFamily="2" charset="2"/>
              <a:buChar char="q"/>
            </a:pPr>
            <a:endParaRPr lang="en-US" sz="2000" dirty="0" smtClean="0">
              <a:solidFill>
                <a:schemeClr val="tx1">
                  <a:lumMod val="75000"/>
                </a:schemeClr>
              </a:solidFill>
            </a:endParaRPr>
          </a:p>
          <a:p>
            <a:pPr>
              <a:buFont typeface="Wingdings" pitchFamily="2" charset="2"/>
              <a:buChar char="q"/>
            </a:pPr>
            <a:endParaRPr lang="en-US" sz="2000" b="1" dirty="0" smtClean="0"/>
          </a:p>
        </p:txBody>
      </p:sp>
      <p:sp>
        <p:nvSpPr>
          <p:cNvPr id="3" name="عنوان 2"/>
          <p:cNvSpPr>
            <a:spLocks noGrp="1"/>
          </p:cNvSpPr>
          <p:nvPr>
            <p:ph type="title"/>
          </p:nvPr>
        </p:nvSpPr>
        <p:spPr>
          <a:xfrm>
            <a:off x="928662" y="680952"/>
            <a:ext cx="7704000" cy="390600"/>
          </a:xfrm>
        </p:spPr>
        <p:txBody>
          <a:bodyPr/>
          <a:lstStyle/>
          <a:p>
            <a:r>
              <a:rPr lang="en-US" sz="3600" dirty="0" smtClean="0">
                <a:solidFill>
                  <a:schemeClr val="tx1">
                    <a:lumMod val="75000"/>
                  </a:schemeClr>
                </a:solidFill>
              </a:rPr>
              <a:t>Management</a:t>
            </a:r>
            <a:endParaRPr lang="en-US" dirty="0"/>
          </a:p>
        </p:txBody>
      </p:sp>
      <p:pic>
        <p:nvPicPr>
          <p:cNvPr id="5" name="Content Placeholder 7" descr="F1.large.jpg"/>
          <p:cNvPicPr>
            <a:picLocks noChangeAspect="1"/>
          </p:cNvPicPr>
          <p:nvPr/>
        </p:nvPicPr>
        <p:blipFill>
          <a:blip r:embed="rId2"/>
          <a:stretch>
            <a:fillRect/>
          </a:stretch>
        </p:blipFill>
        <p:spPr>
          <a:xfrm>
            <a:off x="6072198" y="1571618"/>
            <a:ext cx="2336973" cy="2571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928662" y="1500179"/>
            <a:ext cx="7352462" cy="3103295"/>
          </a:xfrm>
        </p:spPr>
        <p:txBody>
          <a:bodyPr/>
          <a:lstStyle/>
          <a:p>
            <a:pPr>
              <a:buFont typeface="Wingdings" pitchFamily="2" charset="2"/>
              <a:buChar char="q"/>
            </a:pPr>
            <a:r>
              <a:rPr lang="en-US" sz="2000" dirty="0" smtClean="0">
                <a:solidFill>
                  <a:schemeClr val="tx1">
                    <a:lumMod val="75000"/>
                  </a:schemeClr>
                </a:solidFill>
              </a:rPr>
              <a:t>involves the </a:t>
            </a:r>
            <a:r>
              <a:rPr lang="en-US" sz="2000" b="1" dirty="0" smtClean="0">
                <a:solidFill>
                  <a:schemeClr val="tx1">
                    <a:lumMod val="75000"/>
                  </a:schemeClr>
                </a:solidFill>
              </a:rPr>
              <a:t>insertion of a catheter </a:t>
            </a:r>
            <a:r>
              <a:rPr lang="en-US" sz="2000" dirty="0" smtClean="0">
                <a:solidFill>
                  <a:schemeClr val="tx1">
                    <a:lumMod val="75000"/>
                  </a:schemeClr>
                </a:solidFill>
              </a:rPr>
              <a:t>into the lateral ventricle. The catheter is then connected to a shunt valve under the scalp and </a:t>
            </a:r>
            <a:r>
              <a:rPr lang="en-US" sz="2000" dirty="0" err="1" smtClean="0">
                <a:solidFill>
                  <a:schemeClr val="tx1">
                    <a:lumMod val="75000"/>
                  </a:schemeClr>
                </a:solidFill>
              </a:rPr>
              <a:t>ﬁnally</a:t>
            </a:r>
            <a:r>
              <a:rPr lang="en-US" sz="2000" dirty="0" smtClean="0">
                <a:solidFill>
                  <a:schemeClr val="tx1">
                    <a:lumMod val="75000"/>
                  </a:schemeClr>
                </a:solidFill>
              </a:rPr>
              <a:t> to a distal catheter, which is tunneled </a:t>
            </a:r>
            <a:r>
              <a:rPr lang="en-US" sz="2000" b="1" dirty="0" smtClean="0">
                <a:solidFill>
                  <a:schemeClr val="tx1">
                    <a:lumMod val="75000"/>
                  </a:schemeClr>
                </a:solidFill>
              </a:rPr>
              <a:t>subcutaneously</a:t>
            </a:r>
            <a:r>
              <a:rPr lang="en-US" sz="2000" dirty="0" smtClean="0">
                <a:solidFill>
                  <a:schemeClr val="tx1">
                    <a:lumMod val="75000"/>
                  </a:schemeClr>
                </a:solidFill>
              </a:rPr>
              <a:t> down to the abdomen and </a:t>
            </a:r>
            <a:r>
              <a:rPr lang="en-US" sz="2000" dirty="0" smtClean="0">
                <a:solidFill>
                  <a:srgbClr val="9933FF"/>
                </a:solidFill>
              </a:rPr>
              <a:t>inserted into the peritoneal cavity</a:t>
            </a:r>
            <a:r>
              <a:rPr lang="en-US" sz="2000" dirty="0" smtClean="0">
                <a:solidFill>
                  <a:schemeClr val="tx1">
                    <a:lumMod val="75000"/>
                  </a:schemeClr>
                </a:solidFill>
              </a:rPr>
              <a:t>.</a:t>
            </a:r>
          </a:p>
          <a:p>
            <a:pPr>
              <a:buNone/>
            </a:pPr>
            <a:endParaRPr lang="en-US" sz="2000" dirty="0" smtClean="0">
              <a:solidFill>
                <a:schemeClr val="tx1">
                  <a:lumMod val="75000"/>
                </a:schemeClr>
              </a:solidFill>
            </a:endParaRPr>
          </a:p>
          <a:p>
            <a:pPr>
              <a:buFont typeface="Wingdings" pitchFamily="2" charset="2"/>
              <a:buChar char="q"/>
            </a:pPr>
            <a:r>
              <a:rPr lang="en-US" sz="2000" dirty="0" smtClean="0">
                <a:solidFill>
                  <a:schemeClr val="tx1">
                    <a:lumMod val="75000"/>
                  </a:schemeClr>
                </a:solidFill>
              </a:rPr>
              <a:t>If the CSF pressure exceeds the shunt valve pressure, then CSF will </a:t>
            </a:r>
            <a:r>
              <a:rPr lang="en-US" sz="2000" dirty="0" err="1" smtClean="0">
                <a:solidFill>
                  <a:schemeClr val="tx1">
                    <a:lumMod val="75000"/>
                  </a:schemeClr>
                </a:solidFill>
              </a:rPr>
              <a:t>ﬂow</a:t>
            </a:r>
            <a:r>
              <a:rPr lang="en-US" sz="2000" dirty="0" smtClean="0">
                <a:solidFill>
                  <a:schemeClr val="tx1">
                    <a:lumMod val="75000"/>
                  </a:schemeClr>
                </a:solidFill>
              </a:rPr>
              <a:t> out of the distal catheter and be absorbed by the peritoneal lining.</a:t>
            </a:r>
          </a:p>
          <a:p>
            <a:pPr>
              <a:buFont typeface="Wingdings" pitchFamily="2" charset="2"/>
              <a:buChar char="q"/>
            </a:pPr>
            <a:endParaRPr lang="en-US" sz="2000" dirty="0" smtClean="0">
              <a:solidFill>
                <a:schemeClr val="tx1">
                  <a:lumMod val="75000"/>
                </a:schemeClr>
              </a:solidFill>
            </a:endParaRPr>
          </a:p>
          <a:p>
            <a:pPr>
              <a:buFont typeface="Wingdings" pitchFamily="2" charset="2"/>
              <a:buChar char="q"/>
            </a:pPr>
            <a:r>
              <a:rPr lang="en-US" sz="2000" b="1" dirty="0" smtClean="0"/>
              <a:t>Insertion:</a:t>
            </a:r>
            <a:r>
              <a:rPr lang="en-US" sz="2000" dirty="0" smtClean="0"/>
              <a:t> </a:t>
            </a:r>
            <a:r>
              <a:rPr lang="en-US" sz="2000" dirty="0" smtClean="0">
                <a:solidFill>
                  <a:srgbClr val="9933FF"/>
                </a:solidFill>
              </a:rPr>
              <a:t>Keen's point</a:t>
            </a:r>
          </a:p>
          <a:p>
            <a:pPr>
              <a:buNone/>
            </a:pPr>
            <a:endParaRPr lang="en-US" sz="2000" dirty="0" smtClean="0"/>
          </a:p>
        </p:txBody>
      </p:sp>
      <p:sp>
        <p:nvSpPr>
          <p:cNvPr id="3" name="عنوان 2"/>
          <p:cNvSpPr>
            <a:spLocks noGrp="1"/>
          </p:cNvSpPr>
          <p:nvPr>
            <p:ph type="title"/>
          </p:nvPr>
        </p:nvSpPr>
        <p:spPr>
          <a:xfrm>
            <a:off x="928662" y="680952"/>
            <a:ext cx="7704000" cy="390600"/>
          </a:xfrm>
        </p:spPr>
        <p:txBody>
          <a:bodyPr/>
          <a:lstStyle/>
          <a:p>
            <a:r>
              <a:rPr lang="en-US" sz="3600" dirty="0" err="1" smtClean="0">
                <a:solidFill>
                  <a:schemeClr val="tx1">
                    <a:lumMod val="75000"/>
                  </a:schemeClr>
                </a:solidFill>
              </a:rPr>
              <a:t>Ventriculoperitoneal</a:t>
            </a:r>
            <a:r>
              <a:rPr lang="en-US" sz="3600" dirty="0" smtClean="0">
                <a:solidFill>
                  <a:schemeClr val="tx1">
                    <a:lumMod val="75000"/>
                  </a:schemeClr>
                </a:solidFill>
              </a:rPr>
              <a:t> shunt</a:t>
            </a:r>
            <a:endParaRPr lang="en-US" dirty="0">
              <a:solidFill>
                <a:schemeClr val="tx1">
                  <a:lumMod val="75000"/>
                </a:schemeClr>
              </a:solidFill>
            </a:endParaRPr>
          </a:p>
        </p:txBody>
      </p:sp>
      <p:sp>
        <p:nvSpPr>
          <p:cNvPr id="604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  </a:t>
            </a:r>
            <a:endParaRPr kumimoji="0" lang="en-US" sz="32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212529"/>
                </a:solidFill>
                <a:effectLst/>
                <a:latin typeface="Roboto"/>
                <a:cs typeface="Arial" pitchFamily="34" charset="0"/>
              </a:rPr>
              <a:t>3</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0418" name="Picture 2" descr="3. Dandy's point: 2 cm from midline, 3 cm above inion (may be more"/>
          <p:cNvPicPr>
            <a:picLocks noChangeAspect="1" noChangeArrowheads="1"/>
          </p:cNvPicPr>
          <p:nvPr/>
        </p:nvPicPr>
        <p:blipFill>
          <a:blip r:embed="rId3"/>
          <a:srcRect l="7106" t="9999" r="56435" b="38611"/>
          <a:stretch>
            <a:fillRect/>
          </a:stretch>
        </p:blipFill>
        <p:spPr bwMode="auto">
          <a:xfrm>
            <a:off x="7643834" y="2486059"/>
            <a:ext cx="1500166" cy="158588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928662" y="680952"/>
            <a:ext cx="7704000" cy="390600"/>
          </a:xfrm>
        </p:spPr>
        <p:txBody>
          <a:bodyPr/>
          <a:lstStyle/>
          <a:p>
            <a:r>
              <a:rPr lang="en-US" sz="3600" dirty="0" err="1" smtClean="0">
                <a:solidFill>
                  <a:schemeClr val="tx1">
                    <a:lumMod val="75000"/>
                  </a:schemeClr>
                </a:solidFill>
              </a:rPr>
              <a:t>Ventriculoperitoneal</a:t>
            </a:r>
            <a:r>
              <a:rPr lang="en-US" sz="3600" dirty="0" smtClean="0">
                <a:solidFill>
                  <a:schemeClr val="tx1">
                    <a:lumMod val="75000"/>
                  </a:schemeClr>
                </a:solidFill>
              </a:rPr>
              <a:t> shunt</a:t>
            </a:r>
            <a:endParaRPr lang="en-US" dirty="0">
              <a:solidFill>
                <a:schemeClr val="tx1">
                  <a:lumMod val="75000"/>
                </a:schemeClr>
              </a:solidFill>
            </a:endParaRPr>
          </a:p>
        </p:txBody>
      </p:sp>
      <p:pic>
        <p:nvPicPr>
          <p:cNvPr id="5" name="Picture 8" descr="shunt.jpg"/>
          <p:cNvPicPr>
            <a:picLocks noChangeAspect="1"/>
          </p:cNvPicPr>
          <p:nvPr/>
        </p:nvPicPr>
        <p:blipFill>
          <a:blip r:embed="rId3"/>
          <a:stretch>
            <a:fillRect/>
          </a:stretch>
        </p:blipFill>
        <p:spPr>
          <a:xfrm>
            <a:off x="4929190" y="1428742"/>
            <a:ext cx="2654592" cy="3355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7" descr="F1.large.jpg"/>
          <p:cNvPicPr>
            <a:picLocks noChangeAspect="1"/>
          </p:cNvPicPr>
          <p:nvPr/>
        </p:nvPicPr>
        <p:blipFill>
          <a:blip r:embed="rId4"/>
          <a:stretch>
            <a:fillRect/>
          </a:stretch>
        </p:blipFill>
        <p:spPr>
          <a:xfrm>
            <a:off x="1643348" y="1428742"/>
            <a:ext cx="3051048" cy="3357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sz="2000" dirty="0">
              <a:solidFill>
                <a:srgbClr val="FF0000"/>
              </a:solidFill>
            </a:endParaRPr>
          </a:p>
          <a:p>
            <a:pPr marL="152400" indent="0">
              <a:buNone/>
            </a:pPr>
            <a:r>
              <a:rPr lang="en-GB" sz="2000" dirty="0" smtClean="0">
                <a:solidFill>
                  <a:srgbClr val="FF0000"/>
                </a:solidFill>
              </a:rPr>
              <a:t>1- Infection </a:t>
            </a:r>
            <a:r>
              <a:rPr lang="en-GB" sz="2000" dirty="0">
                <a:solidFill>
                  <a:srgbClr val="FF0000"/>
                </a:solidFill>
              </a:rPr>
              <a:t>:most commonly caused by </a:t>
            </a:r>
            <a:r>
              <a:rPr lang="en-GB" sz="2000" b="1" dirty="0">
                <a:solidFill>
                  <a:srgbClr val="FF0000"/>
                </a:solidFill>
              </a:rPr>
              <a:t>staph </a:t>
            </a:r>
            <a:r>
              <a:rPr lang="en-GB" sz="2000" b="1" dirty="0" err="1">
                <a:solidFill>
                  <a:srgbClr val="FF0000"/>
                </a:solidFill>
              </a:rPr>
              <a:t>epidermidis</a:t>
            </a:r>
            <a:r>
              <a:rPr lang="en-GB" sz="2000" b="1" dirty="0">
                <a:solidFill>
                  <a:srgbClr val="FF0000"/>
                </a:solidFill>
              </a:rPr>
              <a:t> </a:t>
            </a:r>
            <a:r>
              <a:rPr lang="en-GB" sz="2000" b="1" dirty="0" smtClean="0">
                <a:solidFill>
                  <a:srgbClr val="FF0000"/>
                </a:solidFill>
              </a:rPr>
              <a:t> </a:t>
            </a:r>
            <a:r>
              <a:rPr lang="en-GB" sz="2000" b="1" dirty="0" err="1">
                <a:solidFill>
                  <a:srgbClr val="FF0000"/>
                </a:solidFill>
              </a:rPr>
              <a:t>aureus</a:t>
            </a:r>
            <a:r>
              <a:rPr lang="en-GB" sz="2000" b="1" dirty="0">
                <a:solidFill>
                  <a:srgbClr val="FF0000"/>
                </a:solidFill>
              </a:rPr>
              <a:t> </a:t>
            </a:r>
            <a:r>
              <a:rPr lang="en-GB" sz="2000" dirty="0">
                <a:solidFill>
                  <a:srgbClr val="FF0000"/>
                </a:solidFill>
              </a:rPr>
              <a:t>(skin flora </a:t>
            </a:r>
            <a:r>
              <a:rPr lang="en-GB" sz="2000" dirty="0" smtClean="0">
                <a:solidFill>
                  <a:srgbClr val="FF0000"/>
                </a:solidFill>
              </a:rPr>
              <a:t>)</a:t>
            </a:r>
          </a:p>
          <a:p>
            <a:pPr marL="152400" indent="0">
              <a:buNone/>
            </a:pPr>
            <a:r>
              <a:rPr lang="en-GB" sz="2000" dirty="0" err="1" smtClean="0">
                <a:solidFill>
                  <a:srgbClr val="FF0000"/>
                </a:solidFill>
              </a:rPr>
              <a:t>Tx</a:t>
            </a:r>
            <a:r>
              <a:rPr lang="en-GB" sz="2000" dirty="0" smtClean="0">
                <a:solidFill>
                  <a:srgbClr val="FF0000"/>
                </a:solidFill>
              </a:rPr>
              <a:t> </a:t>
            </a:r>
            <a:r>
              <a:rPr lang="en-GB" sz="2000" dirty="0">
                <a:solidFill>
                  <a:srgbClr val="FF0000"/>
                </a:solidFill>
              </a:rPr>
              <a:t>: remove VP shunt , put EVD shunt , give </a:t>
            </a:r>
            <a:r>
              <a:rPr lang="en-GB" sz="2000" dirty="0" err="1" smtClean="0">
                <a:solidFill>
                  <a:srgbClr val="FF0000"/>
                </a:solidFill>
              </a:rPr>
              <a:t>Ab</a:t>
            </a:r>
            <a:endParaRPr lang="en-GB" sz="2000" dirty="0" smtClean="0">
              <a:solidFill>
                <a:srgbClr val="FF0000"/>
              </a:solidFill>
            </a:endParaRPr>
          </a:p>
          <a:p>
            <a:pPr marL="152400" indent="0">
              <a:buNone/>
            </a:pPr>
            <a:endParaRPr lang="en-GB" sz="2000" dirty="0" smtClean="0">
              <a:solidFill>
                <a:srgbClr val="FF0000"/>
              </a:solidFill>
            </a:endParaRPr>
          </a:p>
          <a:p>
            <a:pPr marL="152400" indent="0">
              <a:buNone/>
            </a:pPr>
            <a:r>
              <a:rPr lang="en-GB" sz="2000" dirty="0" smtClean="0">
                <a:solidFill>
                  <a:srgbClr val="FF0000"/>
                </a:solidFill>
              </a:rPr>
              <a:t> 2-  </a:t>
            </a:r>
            <a:r>
              <a:rPr lang="en-GB" sz="2000" dirty="0">
                <a:solidFill>
                  <a:srgbClr val="FF0000"/>
                </a:solidFill>
              </a:rPr>
              <a:t>b) Shunt blockade : by choroid plexus adhesions , blood , cellular debris , misplaced catheter (the distal end can move with peristalsis of the intestine , could appear at the mouth , scrotum , </a:t>
            </a:r>
            <a:r>
              <a:rPr lang="en-GB" sz="2000" dirty="0" smtClean="0">
                <a:solidFill>
                  <a:srgbClr val="FF0000"/>
                </a:solidFill>
              </a:rPr>
              <a:t>vagina  . </a:t>
            </a:r>
            <a:r>
              <a:rPr lang="en-GB" sz="2000" dirty="0" err="1" smtClean="0">
                <a:solidFill>
                  <a:srgbClr val="FF0000"/>
                </a:solidFill>
              </a:rPr>
              <a:t>Tx</a:t>
            </a:r>
            <a:r>
              <a:rPr lang="en-GB" sz="2000" dirty="0" smtClean="0">
                <a:solidFill>
                  <a:srgbClr val="FF0000"/>
                </a:solidFill>
              </a:rPr>
              <a:t> </a:t>
            </a:r>
            <a:r>
              <a:rPr lang="en-GB" sz="2000" dirty="0">
                <a:solidFill>
                  <a:srgbClr val="FF0000"/>
                </a:solidFill>
              </a:rPr>
              <a:t>: replace VP shunt</a:t>
            </a:r>
            <a:endParaRPr lang="en-GB" sz="2000" dirty="0">
              <a:solidFill>
                <a:srgbClr val="FF0000"/>
              </a:solidFill>
            </a:endParaRPr>
          </a:p>
        </p:txBody>
      </p:sp>
      <p:sp>
        <p:nvSpPr>
          <p:cNvPr id="3" name="Title 2"/>
          <p:cNvSpPr>
            <a:spLocks noGrp="1"/>
          </p:cNvSpPr>
          <p:nvPr>
            <p:ph type="title"/>
          </p:nvPr>
        </p:nvSpPr>
        <p:spPr/>
        <p:txBody>
          <a:bodyPr/>
          <a:lstStyle/>
          <a:p>
            <a:r>
              <a:rPr lang="en-GB" dirty="0">
                <a:solidFill>
                  <a:srgbClr val="FF0000"/>
                </a:solidFill>
              </a:rPr>
              <a:t>Complications of the shunt</a:t>
            </a:r>
          </a:p>
        </p:txBody>
      </p:sp>
    </p:spTree>
    <p:extLst>
      <p:ext uri="{BB962C8B-B14F-4D97-AF65-F5344CB8AC3E}">
        <p14:creationId xmlns:p14="http://schemas.microsoft.com/office/powerpoint/2010/main" val="248186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28662" y="1335792"/>
            <a:ext cx="6929486" cy="3450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714348" y="1714493"/>
            <a:ext cx="7709652" cy="2888981"/>
          </a:xfrm>
        </p:spPr>
        <p:txBody>
          <a:bodyPr/>
          <a:lstStyle/>
          <a:p>
            <a:pPr>
              <a:buFont typeface="Wingdings" pitchFamily="2" charset="2"/>
              <a:buChar char="q"/>
            </a:pPr>
            <a:r>
              <a:rPr lang="en-US" sz="2000" dirty="0" smtClean="0">
                <a:solidFill>
                  <a:schemeClr val="accent2">
                    <a:lumMod val="25000"/>
                  </a:schemeClr>
                </a:solidFill>
              </a:rPr>
              <a:t>involves drainage of the CSF from the lumbar theca rather than the ventricle. </a:t>
            </a:r>
          </a:p>
          <a:p>
            <a:pPr>
              <a:buFont typeface="Wingdings" pitchFamily="2" charset="2"/>
              <a:buChar char="q"/>
            </a:pPr>
            <a:endParaRPr lang="en-US" sz="2000" b="1" dirty="0" smtClean="0">
              <a:solidFill>
                <a:schemeClr val="accent2">
                  <a:lumMod val="25000"/>
                </a:schemeClr>
              </a:solidFill>
            </a:endParaRPr>
          </a:p>
          <a:p>
            <a:pPr>
              <a:buFont typeface="Wingdings" pitchFamily="2" charset="2"/>
              <a:buChar char="q"/>
            </a:pPr>
            <a:r>
              <a:rPr lang="en-US" sz="2000" b="1" dirty="0" err="1" smtClean="0">
                <a:solidFill>
                  <a:schemeClr val="accent2">
                    <a:lumMod val="25000"/>
                  </a:schemeClr>
                </a:solidFill>
              </a:rPr>
              <a:t>pseudotumor</a:t>
            </a:r>
            <a:r>
              <a:rPr lang="en-US" sz="2000" b="1" dirty="0" smtClean="0">
                <a:solidFill>
                  <a:schemeClr val="accent2">
                    <a:lumMod val="25000"/>
                  </a:schemeClr>
                </a:solidFill>
              </a:rPr>
              <a:t> </a:t>
            </a:r>
            <a:r>
              <a:rPr lang="en-US" sz="2000" b="1" dirty="0" err="1" smtClean="0">
                <a:solidFill>
                  <a:schemeClr val="accent2">
                    <a:lumMod val="25000"/>
                  </a:schemeClr>
                </a:solidFill>
              </a:rPr>
              <a:t>cerebri</a:t>
            </a:r>
            <a:endParaRPr lang="en-US" sz="2000" b="1" dirty="0" smtClean="0">
              <a:solidFill>
                <a:schemeClr val="accent2">
                  <a:lumMod val="25000"/>
                </a:schemeClr>
              </a:solidFill>
            </a:endParaRPr>
          </a:p>
          <a:p>
            <a:pPr>
              <a:buFont typeface="Wingdings" pitchFamily="2" charset="2"/>
              <a:buChar char="q"/>
            </a:pPr>
            <a:endParaRPr lang="en-US" sz="2000" b="1" dirty="0" smtClean="0">
              <a:solidFill>
                <a:schemeClr val="accent2">
                  <a:lumMod val="25000"/>
                </a:schemeClr>
              </a:solidFill>
            </a:endParaRPr>
          </a:p>
          <a:p>
            <a:pPr>
              <a:buNone/>
            </a:pPr>
            <a:endParaRPr lang="en-US" sz="2000" b="1" dirty="0">
              <a:solidFill>
                <a:schemeClr val="accent2">
                  <a:lumMod val="25000"/>
                </a:schemeClr>
              </a:solidFill>
            </a:endParaRPr>
          </a:p>
        </p:txBody>
      </p:sp>
      <p:sp>
        <p:nvSpPr>
          <p:cNvPr id="3" name="عنوان 2"/>
          <p:cNvSpPr>
            <a:spLocks noGrp="1"/>
          </p:cNvSpPr>
          <p:nvPr>
            <p:ph type="title"/>
          </p:nvPr>
        </p:nvSpPr>
        <p:spPr/>
        <p:txBody>
          <a:bodyPr/>
          <a:lstStyle/>
          <a:p>
            <a:r>
              <a:rPr lang="en-US" sz="3600" dirty="0" err="1" smtClean="0">
                <a:solidFill>
                  <a:schemeClr val="accent2">
                    <a:lumMod val="25000"/>
                  </a:schemeClr>
                </a:solidFill>
              </a:rPr>
              <a:t>lumboperitoneal</a:t>
            </a:r>
            <a:r>
              <a:rPr lang="en-US" sz="3600" dirty="0" smtClean="0">
                <a:solidFill>
                  <a:schemeClr val="accent2">
                    <a:lumMod val="25000"/>
                  </a:schemeClr>
                </a:solidFill>
              </a:rPr>
              <a:t> shunts</a:t>
            </a:r>
            <a:endParaRPr lang="en-US" dirty="0">
              <a:solidFill>
                <a:schemeClr val="accent2">
                  <a:lumMod val="25000"/>
                </a:schemeClr>
              </a:solidFill>
            </a:endParaRPr>
          </a:p>
        </p:txBody>
      </p:sp>
      <p:pic>
        <p:nvPicPr>
          <p:cNvPr id="4" name="Picture 6" descr="http://www.headache-treatment-options.com/images/LumboperitonealShunt.jpg"/>
          <p:cNvPicPr>
            <a:picLocks noChangeAspect="1" noChangeArrowheads="1"/>
          </p:cNvPicPr>
          <p:nvPr/>
        </p:nvPicPr>
        <p:blipFill>
          <a:blip r:embed="rId2"/>
          <a:srcRect/>
          <a:stretch>
            <a:fillRect/>
          </a:stretch>
        </p:blipFill>
        <p:spPr bwMode="auto">
          <a:xfrm>
            <a:off x="4786314" y="2214560"/>
            <a:ext cx="3486152" cy="2282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52400" indent="0">
              <a:buNone/>
            </a:pPr>
            <a:r>
              <a:rPr lang="en-GB" sz="3200" b="1" dirty="0">
                <a:solidFill>
                  <a:srgbClr val="FF0000"/>
                </a:solidFill>
              </a:rPr>
              <a:t>External drain EVD :</a:t>
            </a:r>
            <a:r>
              <a:rPr lang="en-GB" sz="3200" dirty="0">
                <a:solidFill>
                  <a:srgbClr val="FF0000"/>
                </a:solidFill>
              </a:rPr>
              <a:t>temporary CSF drain , administration of </a:t>
            </a:r>
            <a:r>
              <a:rPr lang="en-GB" sz="3200" dirty="0" err="1">
                <a:solidFill>
                  <a:srgbClr val="FF0000"/>
                </a:solidFill>
              </a:rPr>
              <a:t>Ab</a:t>
            </a:r>
            <a:r>
              <a:rPr lang="en-GB" sz="3200" dirty="0">
                <a:solidFill>
                  <a:srgbClr val="FF0000"/>
                </a:solidFill>
              </a:rPr>
              <a:t> (The EVD is preferred in case of ventricular </a:t>
            </a:r>
            <a:r>
              <a:rPr lang="en-GB" sz="3200" dirty="0" err="1">
                <a:solidFill>
                  <a:srgbClr val="FF0000"/>
                </a:solidFill>
              </a:rPr>
              <a:t>hemorrhage</a:t>
            </a:r>
            <a:r>
              <a:rPr lang="en-GB" sz="3200" dirty="0">
                <a:solidFill>
                  <a:srgbClr val="FF0000"/>
                </a:solidFill>
              </a:rPr>
              <a:t> and meningitis ).</a:t>
            </a:r>
            <a:endParaRPr lang="en-GB" sz="3200" dirty="0">
              <a:solidFill>
                <a:srgbClr val="FF0000"/>
              </a:solidFill>
            </a:endParaRPr>
          </a:p>
        </p:txBody>
      </p:sp>
    </p:spTree>
    <p:extLst>
      <p:ext uri="{BB962C8B-B14F-4D97-AF65-F5344CB8AC3E}">
        <p14:creationId xmlns:p14="http://schemas.microsoft.com/office/powerpoint/2010/main" val="670587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720000" y="1611595"/>
            <a:ext cx="8209718" cy="3103295"/>
          </a:xfrm>
        </p:spPr>
        <p:txBody>
          <a:bodyPr/>
          <a:lstStyle/>
          <a:p>
            <a:pPr>
              <a:buFont typeface="Wingdings" pitchFamily="2" charset="2"/>
              <a:buChar char="q"/>
            </a:pPr>
            <a:r>
              <a:rPr lang="en-US" sz="2000" dirty="0" smtClean="0">
                <a:solidFill>
                  <a:schemeClr val="accent2">
                    <a:lumMod val="25000"/>
                  </a:schemeClr>
                </a:solidFill>
              </a:rPr>
              <a:t>involves the </a:t>
            </a:r>
            <a:r>
              <a:rPr lang="en-US" sz="2000" b="1" dirty="0" smtClean="0">
                <a:solidFill>
                  <a:schemeClr val="accent2">
                    <a:lumMod val="25000"/>
                  </a:schemeClr>
                </a:solidFill>
              </a:rPr>
              <a:t>insertion of a </a:t>
            </a:r>
            <a:r>
              <a:rPr lang="en-US" sz="2000" b="1" dirty="0" err="1" smtClean="0">
                <a:solidFill>
                  <a:schemeClr val="accent2">
                    <a:lumMod val="25000"/>
                  </a:schemeClr>
                </a:solidFill>
              </a:rPr>
              <a:t>neuroendoscope</a:t>
            </a:r>
            <a:r>
              <a:rPr lang="en-US" sz="2000" b="1" dirty="0" smtClean="0">
                <a:solidFill>
                  <a:schemeClr val="accent2">
                    <a:lumMod val="25000"/>
                  </a:schemeClr>
                </a:solidFill>
              </a:rPr>
              <a:t> </a:t>
            </a:r>
            <a:r>
              <a:rPr lang="en-US" sz="2000" dirty="0" smtClean="0">
                <a:solidFill>
                  <a:schemeClr val="accent2">
                    <a:lumMod val="25000"/>
                  </a:schemeClr>
                </a:solidFill>
              </a:rPr>
              <a:t>into the frontal horn of the lateral ventricle and then into the third ventricle through the foramen of Munro. </a:t>
            </a:r>
          </a:p>
          <a:p>
            <a:pPr>
              <a:buFont typeface="Wingdings" pitchFamily="2" charset="2"/>
              <a:buChar char="q"/>
            </a:pPr>
            <a:r>
              <a:rPr lang="en-US" sz="2000" dirty="0" smtClean="0">
                <a:solidFill>
                  <a:schemeClr val="accent2">
                    <a:lumMod val="25000"/>
                  </a:schemeClr>
                </a:solidFill>
              </a:rPr>
              <a:t>A </a:t>
            </a:r>
            <a:r>
              <a:rPr lang="en-US" sz="2000" b="1" dirty="0" smtClean="0">
                <a:solidFill>
                  <a:schemeClr val="accent2">
                    <a:lumMod val="25000"/>
                  </a:schemeClr>
                </a:solidFill>
              </a:rPr>
              <a:t>stoma</a:t>
            </a:r>
            <a:r>
              <a:rPr lang="en-US" sz="2000" dirty="0" smtClean="0">
                <a:solidFill>
                  <a:schemeClr val="accent2">
                    <a:lumMod val="25000"/>
                  </a:schemeClr>
                </a:solidFill>
              </a:rPr>
              <a:t> can be created in the </a:t>
            </a:r>
            <a:r>
              <a:rPr lang="en-US" sz="2000" dirty="0" err="1" smtClean="0">
                <a:solidFill>
                  <a:schemeClr val="accent2">
                    <a:lumMod val="25000"/>
                  </a:schemeClr>
                </a:solidFill>
              </a:rPr>
              <a:t>ﬂoor</a:t>
            </a:r>
            <a:r>
              <a:rPr lang="en-US" sz="2000" dirty="0" smtClean="0">
                <a:solidFill>
                  <a:schemeClr val="accent2">
                    <a:lumMod val="25000"/>
                  </a:schemeClr>
                </a:solidFill>
              </a:rPr>
              <a:t> of the third ventricle</a:t>
            </a:r>
            <a:br>
              <a:rPr lang="en-US" sz="2000" dirty="0" smtClean="0">
                <a:solidFill>
                  <a:schemeClr val="accent2">
                    <a:lumMod val="25000"/>
                  </a:schemeClr>
                </a:solidFill>
              </a:rPr>
            </a:br>
            <a:r>
              <a:rPr lang="en-US" sz="2000" dirty="0" smtClean="0">
                <a:solidFill>
                  <a:srgbClr val="9933FF"/>
                </a:solidFill>
              </a:rPr>
              <a:t>anterior to </a:t>
            </a:r>
            <a:r>
              <a:rPr lang="en-US" sz="2000" dirty="0" err="1" smtClean="0">
                <a:solidFill>
                  <a:srgbClr val="9933FF"/>
                </a:solidFill>
              </a:rPr>
              <a:t>mamillary</a:t>
            </a:r>
            <a:r>
              <a:rPr lang="en-US" sz="2000" dirty="0" smtClean="0">
                <a:solidFill>
                  <a:srgbClr val="9933FF"/>
                </a:solidFill>
              </a:rPr>
              <a:t> bodies</a:t>
            </a:r>
            <a:r>
              <a:rPr lang="en-US" sz="2000" dirty="0" smtClean="0">
                <a:solidFill>
                  <a:schemeClr val="accent2">
                    <a:lumMod val="25000"/>
                  </a:schemeClr>
                </a:solidFill>
              </a:rPr>
              <a:t>.</a:t>
            </a:r>
          </a:p>
          <a:p>
            <a:pPr>
              <a:buFont typeface="Wingdings" pitchFamily="2" charset="2"/>
              <a:buChar char="q"/>
            </a:pPr>
            <a:r>
              <a:rPr lang="en-US" sz="2000" b="1" dirty="0" smtClean="0">
                <a:solidFill>
                  <a:schemeClr val="accent2">
                    <a:lumMod val="25000"/>
                  </a:schemeClr>
                </a:solidFill>
              </a:rPr>
              <a:t>CSF can then communicate freely</a:t>
            </a:r>
            <a:r>
              <a:rPr lang="en-US" sz="2000" dirty="0" smtClean="0">
                <a:solidFill>
                  <a:schemeClr val="accent2">
                    <a:lumMod val="25000"/>
                  </a:schemeClr>
                </a:solidFill>
              </a:rPr>
              <a:t> between </a:t>
            </a:r>
            <a:br>
              <a:rPr lang="en-US" sz="2000" dirty="0" smtClean="0">
                <a:solidFill>
                  <a:schemeClr val="accent2">
                    <a:lumMod val="25000"/>
                  </a:schemeClr>
                </a:solidFill>
              </a:rPr>
            </a:br>
            <a:r>
              <a:rPr lang="en-US" sz="2000" dirty="0" smtClean="0">
                <a:solidFill>
                  <a:schemeClr val="accent2">
                    <a:lumMod val="25000"/>
                  </a:schemeClr>
                </a:solidFill>
              </a:rPr>
              <a:t>the ventricular system and </a:t>
            </a:r>
            <a:r>
              <a:rPr lang="en-US" sz="2000" dirty="0" err="1" smtClean="0">
                <a:solidFill>
                  <a:schemeClr val="accent2">
                    <a:lumMod val="25000"/>
                  </a:schemeClr>
                </a:solidFill>
              </a:rPr>
              <a:t>interpeduncular</a:t>
            </a:r>
            <a:r>
              <a:rPr lang="en-US" sz="2000" dirty="0" smtClean="0">
                <a:solidFill>
                  <a:schemeClr val="accent2">
                    <a:lumMod val="25000"/>
                  </a:schemeClr>
                </a:solidFill>
              </a:rPr>
              <a:t> </a:t>
            </a:r>
            <a:br>
              <a:rPr lang="en-US" sz="2000" dirty="0" smtClean="0">
                <a:solidFill>
                  <a:schemeClr val="accent2">
                    <a:lumMod val="25000"/>
                  </a:schemeClr>
                </a:solidFill>
              </a:rPr>
            </a:br>
            <a:r>
              <a:rPr lang="en-US" sz="2000" dirty="0" smtClean="0">
                <a:solidFill>
                  <a:schemeClr val="accent2">
                    <a:lumMod val="25000"/>
                  </a:schemeClr>
                </a:solidFill>
              </a:rPr>
              <a:t>subarachnoid space.</a:t>
            </a:r>
          </a:p>
          <a:p>
            <a:pPr>
              <a:buFont typeface="Wingdings" pitchFamily="2" charset="2"/>
              <a:buChar char="q"/>
            </a:pPr>
            <a:r>
              <a:rPr lang="en-US" sz="2000" b="1" dirty="0" smtClean="0">
                <a:solidFill>
                  <a:schemeClr val="accent2">
                    <a:lumMod val="25000"/>
                  </a:schemeClr>
                </a:solidFill>
              </a:rPr>
              <a:t>Insertion: </a:t>
            </a:r>
            <a:r>
              <a:rPr lang="en-US" sz="2000" dirty="0" smtClean="0"/>
              <a:t> </a:t>
            </a:r>
            <a:r>
              <a:rPr lang="en-US" sz="2000" dirty="0" smtClean="0">
                <a:solidFill>
                  <a:srgbClr val="9933FF"/>
                </a:solidFill>
              </a:rPr>
              <a:t>Kocher's point</a:t>
            </a:r>
            <a:endParaRPr lang="en-US" sz="1400" b="1" dirty="0" smtClean="0">
              <a:solidFill>
                <a:schemeClr val="accent2">
                  <a:lumMod val="25000"/>
                </a:schemeClr>
              </a:solidFill>
            </a:endParaRPr>
          </a:p>
          <a:p>
            <a:pPr>
              <a:buNone/>
            </a:pPr>
            <a:endParaRPr lang="en-US" sz="2000" dirty="0" smtClean="0">
              <a:solidFill>
                <a:schemeClr val="accent2">
                  <a:lumMod val="25000"/>
                </a:schemeClr>
              </a:solidFill>
            </a:endParaRPr>
          </a:p>
        </p:txBody>
      </p:sp>
      <p:sp>
        <p:nvSpPr>
          <p:cNvPr id="3" name="عنوان 2"/>
          <p:cNvSpPr>
            <a:spLocks noGrp="1"/>
          </p:cNvSpPr>
          <p:nvPr>
            <p:ph type="title"/>
          </p:nvPr>
        </p:nvSpPr>
        <p:spPr>
          <a:xfrm>
            <a:off x="928662" y="680952"/>
            <a:ext cx="7704000" cy="390600"/>
          </a:xfrm>
        </p:spPr>
        <p:txBody>
          <a:bodyPr/>
          <a:lstStyle/>
          <a:p>
            <a:r>
              <a:rPr lang="en-US" sz="3600" dirty="0" smtClean="0">
                <a:solidFill>
                  <a:schemeClr val="accent2">
                    <a:lumMod val="25000"/>
                  </a:schemeClr>
                </a:solidFill>
              </a:rPr>
              <a:t>Endoscopic Third </a:t>
            </a:r>
            <a:r>
              <a:rPr lang="en-US" sz="3600" dirty="0" err="1" smtClean="0">
                <a:solidFill>
                  <a:schemeClr val="accent2">
                    <a:lumMod val="25000"/>
                  </a:schemeClr>
                </a:solidFill>
              </a:rPr>
              <a:t>Ventriculostomy</a:t>
            </a:r>
            <a:endParaRPr lang="en-US" dirty="0">
              <a:solidFill>
                <a:schemeClr val="accent2">
                  <a:lumMod val="25000"/>
                </a:schemeClr>
              </a:solidFill>
            </a:endParaRPr>
          </a:p>
        </p:txBody>
      </p:sp>
      <p:pic>
        <p:nvPicPr>
          <p:cNvPr id="4" name="Picture 2" descr="4. Kocher's point (coronal): places catheter in frontal horn. The right side is usually"/>
          <p:cNvPicPr>
            <a:picLocks noChangeAspect="1" noChangeArrowheads="1"/>
          </p:cNvPicPr>
          <p:nvPr/>
        </p:nvPicPr>
        <p:blipFill>
          <a:blip r:embed="rId3"/>
          <a:srcRect l="1898" t="30483" r="55394" b="11327"/>
          <a:stretch>
            <a:fillRect/>
          </a:stretch>
        </p:blipFill>
        <p:spPr bwMode="auto">
          <a:xfrm>
            <a:off x="7143768" y="3071816"/>
            <a:ext cx="2000232" cy="211700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52400" indent="0">
              <a:buNone/>
            </a:pPr>
            <a:endParaRPr lang="en-GB" sz="2800" b="1" dirty="0" smtClean="0">
              <a:solidFill>
                <a:srgbClr val="FF0000"/>
              </a:solidFill>
            </a:endParaRPr>
          </a:p>
          <a:p>
            <a:r>
              <a:rPr lang="en-GB" sz="2800" b="1" dirty="0" smtClean="0">
                <a:solidFill>
                  <a:srgbClr val="FF0000"/>
                </a:solidFill>
              </a:rPr>
              <a:t>blockade </a:t>
            </a:r>
            <a:r>
              <a:rPr lang="en-GB" sz="2800" b="1" dirty="0">
                <a:solidFill>
                  <a:srgbClr val="FF0000"/>
                </a:solidFill>
              </a:rPr>
              <a:t>(rare but serious ) </a:t>
            </a:r>
            <a:r>
              <a:rPr lang="en-GB" sz="2800" b="1" dirty="0" smtClean="0">
                <a:solidFill>
                  <a:srgbClr val="FF0000"/>
                </a:solidFill>
              </a:rPr>
              <a:t>,</a:t>
            </a:r>
          </a:p>
          <a:p>
            <a:endParaRPr lang="en-GB" sz="2800" b="1" dirty="0" smtClean="0">
              <a:solidFill>
                <a:srgbClr val="FF0000"/>
              </a:solidFill>
            </a:endParaRPr>
          </a:p>
          <a:p>
            <a:r>
              <a:rPr lang="en-GB" sz="2800" b="1" dirty="0" smtClean="0">
                <a:solidFill>
                  <a:srgbClr val="FF0000"/>
                </a:solidFill>
              </a:rPr>
              <a:t>injury </a:t>
            </a:r>
            <a:r>
              <a:rPr lang="en-GB" sz="2800" b="1" dirty="0">
                <a:solidFill>
                  <a:srgbClr val="FF0000"/>
                </a:solidFill>
              </a:rPr>
              <a:t>to basilar </a:t>
            </a:r>
            <a:r>
              <a:rPr lang="en-GB" sz="2800" b="1" dirty="0" smtClean="0">
                <a:solidFill>
                  <a:srgbClr val="FF0000"/>
                </a:solidFill>
              </a:rPr>
              <a:t>artery</a:t>
            </a:r>
          </a:p>
          <a:p>
            <a:pPr marL="152400" indent="0">
              <a:buNone/>
            </a:pPr>
            <a:endParaRPr lang="en-GB" sz="2800" b="1" dirty="0" smtClean="0">
              <a:solidFill>
                <a:srgbClr val="FF0000"/>
              </a:solidFill>
            </a:endParaRPr>
          </a:p>
          <a:p>
            <a:r>
              <a:rPr lang="en-GB" sz="2800" b="1" dirty="0" smtClean="0">
                <a:solidFill>
                  <a:srgbClr val="FF0000"/>
                </a:solidFill>
              </a:rPr>
              <a:t>memory </a:t>
            </a:r>
            <a:r>
              <a:rPr lang="en-GB" sz="2800" b="1" dirty="0">
                <a:solidFill>
                  <a:srgbClr val="FF0000"/>
                </a:solidFill>
              </a:rPr>
              <a:t>impairment due to injury to the fornix</a:t>
            </a:r>
            <a:endParaRPr lang="en-GB" sz="2800" b="1" dirty="0">
              <a:solidFill>
                <a:srgbClr val="FF0000"/>
              </a:solidFill>
            </a:endParaRPr>
          </a:p>
        </p:txBody>
      </p:sp>
      <p:sp>
        <p:nvSpPr>
          <p:cNvPr id="3" name="Title 2"/>
          <p:cNvSpPr>
            <a:spLocks noGrp="1"/>
          </p:cNvSpPr>
          <p:nvPr>
            <p:ph type="title"/>
          </p:nvPr>
        </p:nvSpPr>
        <p:spPr/>
        <p:txBody>
          <a:bodyPr/>
          <a:lstStyle/>
          <a:p>
            <a:r>
              <a:rPr lang="en-GB" dirty="0"/>
              <a:t>Complications</a:t>
            </a:r>
          </a:p>
        </p:txBody>
      </p:sp>
    </p:spTree>
    <p:extLst>
      <p:ext uri="{BB962C8B-B14F-4D97-AF65-F5344CB8AC3E}">
        <p14:creationId xmlns:p14="http://schemas.microsoft.com/office/powerpoint/2010/main" val="3563492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9"/>
          <p:cNvSpPr txBox="1">
            <a:spLocks noGrp="1"/>
          </p:cNvSpPr>
          <p:nvPr>
            <p:ph type="title"/>
          </p:nvPr>
        </p:nvSpPr>
        <p:spPr>
          <a:xfrm>
            <a:off x="1886250" y="1528800"/>
            <a:ext cx="5371500" cy="208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T</a:t>
            </a:r>
            <a:r>
              <a:rPr lang="en" dirty="0" smtClean="0"/>
              <a:t>hank you</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097450" y="948671"/>
            <a:ext cx="4331806" cy="1051575"/>
          </a:xfrm>
        </p:spPr>
        <p:txBody>
          <a:bodyPr/>
          <a:lstStyle/>
          <a:p>
            <a:r>
              <a:rPr lang="en-US" dirty="0" smtClean="0"/>
              <a:t>VENTRICLES imaging </a:t>
            </a:r>
            <a:r>
              <a:rPr lang="en-US" sz="2800" dirty="0" smtClean="0"/>
              <a:t>(MRI)</a:t>
            </a:r>
            <a:endParaRPr lang="en-US" sz="28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b="3538"/>
          <a:stretch>
            <a:fillRect/>
          </a:stretch>
        </p:blipFill>
        <p:spPr bwMode="auto">
          <a:xfrm>
            <a:off x="428596" y="2214561"/>
            <a:ext cx="1887516" cy="278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376" y="2236891"/>
            <a:ext cx="1795450" cy="276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3754" y="2214560"/>
            <a:ext cx="1871650" cy="278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174" y="2214560"/>
            <a:ext cx="1809770" cy="27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a:xfrm>
            <a:off x="928662" y="2357436"/>
            <a:ext cx="5546252" cy="1354200"/>
          </a:xfrm>
        </p:spPr>
        <p:txBody>
          <a:bodyPr/>
          <a:lstStyle/>
          <a:p>
            <a:pPr>
              <a:buFont typeface="Wingdings" pitchFamily="2" charset="2"/>
              <a:buChar char="q"/>
            </a:pPr>
            <a:r>
              <a:rPr lang="en-US" sz="2000" dirty="0" smtClean="0"/>
              <a:t>Clear, colorless fluid </a:t>
            </a:r>
          </a:p>
          <a:p>
            <a:pPr>
              <a:buFont typeface="Wingdings" pitchFamily="2" charset="2"/>
              <a:buChar char="q"/>
            </a:pPr>
            <a:r>
              <a:rPr lang="en-US" sz="2000" dirty="0" smtClean="0"/>
              <a:t>Acts as cushion for brain </a:t>
            </a:r>
            <a:br>
              <a:rPr lang="en-US" sz="2000" dirty="0" smtClean="0"/>
            </a:br>
            <a:r>
              <a:rPr lang="en-US" sz="2000" dirty="0" smtClean="0"/>
              <a:t> • Mechanical protection </a:t>
            </a:r>
            <a:br>
              <a:rPr lang="en-US" sz="2000" dirty="0" smtClean="0"/>
            </a:br>
            <a:r>
              <a:rPr lang="en-US" sz="2000" dirty="0" smtClean="0"/>
              <a:t> • Shock absorber </a:t>
            </a:r>
          </a:p>
          <a:p>
            <a:pPr>
              <a:buFont typeface="Wingdings" pitchFamily="2" charset="2"/>
              <a:buChar char="q"/>
            </a:pPr>
            <a:r>
              <a:rPr lang="en-US" sz="2000" dirty="0" smtClean="0"/>
              <a:t>Also circulates nutrients removes waste</a:t>
            </a:r>
            <a:endParaRPr lang="en-US" sz="2000" dirty="0"/>
          </a:p>
        </p:txBody>
      </p:sp>
      <p:sp>
        <p:nvSpPr>
          <p:cNvPr id="3" name="عنوان 2"/>
          <p:cNvSpPr>
            <a:spLocks noGrp="1"/>
          </p:cNvSpPr>
          <p:nvPr>
            <p:ph type="title"/>
          </p:nvPr>
        </p:nvSpPr>
        <p:spPr>
          <a:xfrm>
            <a:off x="1097450" y="1142990"/>
            <a:ext cx="5760566" cy="572700"/>
          </a:xfrm>
        </p:spPr>
        <p:txBody>
          <a:bodyPr/>
          <a:lstStyle/>
          <a:p>
            <a:r>
              <a:rPr lang="en-US" dirty="0" smtClean="0"/>
              <a:t>Cerebrospinal Fluid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4858442" y="1214428"/>
            <a:ext cx="3499772" cy="2325690"/>
          </a:xfrm>
          <a:prstGeom prst="rect">
            <a:avLst/>
          </a:prstGeom>
          <a:noFill/>
          <a:ln w="9525">
            <a:noFill/>
            <a:miter lim="800000"/>
            <a:headEnd/>
            <a:tailEnd/>
          </a:ln>
          <a:effectLst/>
        </p:spPr>
      </p:pic>
      <p:sp>
        <p:nvSpPr>
          <p:cNvPr id="2" name="عنوان فرعي 1"/>
          <p:cNvSpPr>
            <a:spLocks noGrp="1"/>
          </p:cNvSpPr>
          <p:nvPr>
            <p:ph type="subTitle" idx="1"/>
          </p:nvPr>
        </p:nvSpPr>
        <p:spPr>
          <a:xfrm>
            <a:off x="1097450" y="2269112"/>
            <a:ext cx="6117756" cy="1802835"/>
          </a:xfrm>
        </p:spPr>
        <p:txBody>
          <a:bodyPr/>
          <a:lstStyle/>
          <a:p>
            <a:pPr>
              <a:buFont typeface="Wingdings" pitchFamily="2" charset="2"/>
              <a:buChar char="q"/>
            </a:pPr>
            <a:r>
              <a:rPr lang="en-US" sz="2000" b="1" dirty="0" smtClean="0"/>
              <a:t>Production </a:t>
            </a:r>
            <a:r>
              <a:rPr lang="en-US" sz="2000" dirty="0" smtClean="0"/>
              <a:t/>
            </a:r>
            <a:br>
              <a:rPr lang="en-US" sz="2000" dirty="0" smtClean="0"/>
            </a:br>
            <a:r>
              <a:rPr lang="en-US" sz="2000" dirty="0" smtClean="0"/>
              <a:t> • </a:t>
            </a:r>
            <a:r>
              <a:rPr lang="en-US" sz="2000" dirty="0" err="1" smtClean="0"/>
              <a:t>Ependymal</a:t>
            </a:r>
            <a:r>
              <a:rPr lang="en-US" sz="2000" dirty="0" smtClean="0"/>
              <a:t> cells of </a:t>
            </a:r>
            <a:br>
              <a:rPr lang="en-US" sz="2000" dirty="0" smtClean="0"/>
            </a:br>
            <a:r>
              <a:rPr lang="en-US" sz="2000" dirty="0" smtClean="0"/>
              <a:t>   choroid plexus (ventricles) </a:t>
            </a:r>
          </a:p>
          <a:p>
            <a:pPr>
              <a:buFont typeface="Wingdings" pitchFamily="2" charset="2"/>
              <a:buChar char="q"/>
            </a:pPr>
            <a:r>
              <a:rPr lang="en-US" sz="2000" b="1" dirty="0" smtClean="0"/>
              <a:t>Absorption</a:t>
            </a:r>
            <a:r>
              <a:rPr lang="en-US" sz="2000" dirty="0" smtClean="0"/>
              <a:t> </a:t>
            </a:r>
            <a:br>
              <a:rPr lang="en-US" sz="2000" dirty="0" smtClean="0"/>
            </a:br>
            <a:r>
              <a:rPr lang="en-US" sz="2000" dirty="0" smtClean="0"/>
              <a:t> • </a:t>
            </a:r>
            <a:r>
              <a:rPr lang="en-US" sz="2000" dirty="0" err="1" smtClean="0"/>
              <a:t>Arachnoid</a:t>
            </a:r>
            <a:r>
              <a:rPr lang="en-US" sz="2000" dirty="0" smtClean="0"/>
              <a:t> </a:t>
            </a:r>
            <a:r>
              <a:rPr lang="en-US" sz="2000" dirty="0" err="1" smtClean="0"/>
              <a:t>villi</a:t>
            </a:r>
            <a:r>
              <a:rPr lang="en-US" sz="2000" dirty="0" smtClean="0"/>
              <a:t> </a:t>
            </a:r>
          </a:p>
          <a:p>
            <a:endParaRPr lang="en-US" sz="2000" dirty="0" smtClean="0"/>
          </a:p>
          <a:p>
            <a:pPr>
              <a:buFont typeface="Wingdings" pitchFamily="2" charset="2"/>
              <a:buChar char="q"/>
            </a:pPr>
            <a:r>
              <a:rPr lang="en-US" sz="2000" dirty="0" smtClean="0"/>
              <a:t>CSF drained to superior </a:t>
            </a:r>
            <a:r>
              <a:rPr lang="en-US" sz="2000" dirty="0" err="1" smtClean="0"/>
              <a:t>sagittal</a:t>
            </a:r>
            <a:r>
              <a:rPr lang="en-US" sz="2000" dirty="0" smtClean="0"/>
              <a:t> sinus </a:t>
            </a:r>
            <a:br>
              <a:rPr lang="en-US" sz="2000" dirty="0" smtClean="0"/>
            </a:br>
            <a:r>
              <a:rPr lang="en-US" sz="2000" dirty="0" smtClean="0"/>
              <a:t> • Then to venous system</a:t>
            </a:r>
            <a:endParaRPr lang="en-US" sz="2000" dirty="0"/>
          </a:p>
        </p:txBody>
      </p:sp>
      <p:sp>
        <p:nvSpPr>
          <p:cNvPr id="3" name="عنوان 2"/>
          <p:cNvSpPr>
            <a:spLocks noGrp="1"/>
          </p:cNvSpPr>
          <p:nvPr>
            <p:ph type="title"/>
          </p:nvPr>
        </p:nvSpPr>
        <p:spPr>
          <a:xfrm>
            <a:off x="1097450" y="998918"/>
            <a:ext cx="4155300" cy="572700"/>
          </a:xfrm>
        </p:spPr>
        <p:txBody>
          <a:bodyPr/>
          <a:lstStyle/>
          <a:p>
            <a:r>
              <a:rPr lang="en-US" dirty="0" smtClean="0"/>
              <a:t>CSF Production</a:t>
            </a:r>
            <a:endParaRPr lang="en-US" dirty="0"/>
          </a:p>
        </p:txBody>
      </p:sp>
      <p:sp>
        <p:nvSpPr>
          <p:cNvPr id="5" name="مستطيل 4"/>
          <p:cNvSpPr/>
          <p:nvPr/>
        </p:nvSpPr>
        <p:spPr>
          <a:xfrm>
            <a:off x="4929190" y="1357304"/>
            <a:ext cx="571504" cy="285752"/>
          </a:xfrm>
          <a:prstGeom prst="rect">
            <a:avLst/>
          </a:prstGeom>
          <a:no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ستطيل 5"/>
          <p:cNvSpPr/>
          <p:nvPr/>
        </p:nvSpPr>
        <p:spPr>
          <a:xfrm>
            <a:off x="4857752" y="1928808"/>
            <a:ext cx="571504" cy="142876"/>
          </a:xfrm>
          <a:prstGeom prst="rect">
            <a:avLst/>
          </a:prstGeom>
          <a:no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رابط مستقيم 7"/>
          <p:cNvCxnSpPr/>
          <p:nvPr/>
        </p:nvCxnSpPr>
        <p:spPr>
          <a:xfrm>
            <a:off x="1928794" y="2855914"/>
            <a:ext cx="1857388" cy="1588"/>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a:off x="3571868" y="4070360"/>
            <a:ext cx="2786082" cy="1588"/>
          </a:xfrm>
          <a:prstGeom prst="line">
            <a:avLst/>
          </a:prstGeom>
          <a:ln>
            <a:solidFill>
              <a:srgbClr val="9933FF"/>
            </a:solidFill>
          </a:ln>
        </p:spPr>
        <p:style>
          <a:lnRef idx="1">
            <a:schemeClr val="accent1"/>
          </a:lnRef>
          <a:fillRef idx="0">
            <a:schemeClr val="accent1"/>
          </a:fillRef>
          <a:effectRef idx="0">
            <a:schemeClr val="accent1"/>
          </a:effectRef>
          <a:fontRef idx="minor">
            <a:schemeClr val="tx1"/>
          </a:fontRef>
        </p:style>
      </p:cxnSp>
      <p:sp>
        <p:nvSpPr>
          <p:cNvPr id="14" name="مستطيل 13"/>
          <p:cNvSpPr/>
          <p:nvPr/>
        </p:nvSpPr>
        <p:spPr>
          <a:xfrm>
            <a:off x="7715272" y="1571618"/>
            <a:ext cx="642942" cy="1428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رابط مستقيم 15"/>
          <p:cNvCxnSpPr/>
          <p:nvPr/>
        </p:nvCxnSpPr>
        <p:spPr>
          <a:xfrm>
            <a:off x="1928794" y="3429006"/>
            <a:ext cx="178595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2050" name="Picture 2"/>
          <p:cNvPicPr>
            <a:picLocks noChangeAspect="1" noChangeArrowheads="1"/>
          </p:cNvPicPr>
          <p:nvPr/>
        </p:nvPicPr>
        <p:blipFill>
          <a:blip r:embed="rId3"/>
          <a:srcRect t="12432"/>
          <a:stretch>
            <a:fillRect/>
          </a:stretch>
        </p:blipFill>
        <p:spPr bwMode="auto">
          <a:xfrm>
            <a:off x="1386575" y="1400458"/>
            <a:ext cx="4042681" cy="3528746"/>
          </a:xfrm>
          <a:prstGeom prst="rect">
            <a:avLst/>
          </a:prstGeom>
          <a:ln>
            <a:noFill/>
          </a:ln>
          <a:effectLst>
            <a:outerShdw blurRad="292100" dist="139700" dir="2700000" algn="tl" rotWithShape="0">
              <a:srgbClr val="333333">
                <a:alpha val="65000"/>
              </a:srgbClr>
            </a:outerShdw>
          </a:effectLst>
        </p:spPr>
      </p:pic>
      <p:cxnSp>
        <p:nvCxnSpPr>
          <p:cNvPr id="6" name="رابط كسهم مستقيم 5"/>
          <p:cNvCxnSpPr/>
          <p:nvPr/>
        </p:nvCxnSpPr>
        <p:spPr>
          <a:xfrm rot="10800000">
            <a:off x="3929058" y="3429006"/>
            <a:ext cx="1571636"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a:off x="5429256" y="3429006"/>
            <a:ext cx="571504" cy="158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9"/>
          <p:cNvSpPr txBox="1"/>
          <p:nvPr/>
        </p:nvSpPr>
        <p:spPr>
          <a:xfrm>
            <a:off x="6072198" y="2857502"/>
            <a:ext cx="1857388" cy="707886"/>
          </a:xfrm>
          <a:prstGeom prst="rect">
            <a:avLst/>
          </a:prstGeom>
          <a:noFill/>
        </p:spPr>
        <p:txBody>
          <a:bodyPr wrap="square" rtlCol="0">
            <a:spAutoFit/>
          </a:bodyPr>
          <a:lstStyle/>
          <a:p>
            <a:r>
              <a:rPr lang="en-US" sz="2000" dirty="0" smtClean="0"/>
              <a:t>Dilated ventricles</a:t>
            </a:r>
            <a:endParaRPr lang="en-US" sz="2000" dirty="0"/>
          </a:p>
        </p:txBody>
      </p:sp>
      <p:sp>
        <p:nvSpPr>
          <p:cNvPr id="12" name="Google Shape;238;p40"/>
          <p:cNvSpPr txBox="1">
            <a:spLocks noGrp="1"/>
          </p:cNvSpPr>
          <p:nvPr>
            <p:ph type="title"/>
          </p:nvPr>
        </p:nvSpPr>
        <p:spPr>
          <a:xfrm>
            <a:off x="785786" y="714362"/>
            <a:ext cx="5214974" cy="390600"/>
          </a:xfrm>
          <a:prstGeom prst="rect">
            <a:avLst/>
          </a:prstGeom>
        </p:spPr>
        <p:txBody>
          <a:bodyPr spcFirstLastPara="1" wrap="square" lIns="91425" tIns="91425" rIns="91425" bIns="91425" anchor="ctr" anchorCtr="0">
            <a:noAutofit/>
          </a:bodyPr>
          <a:lstStyle/>
          <a:p>
            <a:pPr lvl="0"/>
            <a:r>
              <a:rPr lang="en-US" sz="4800" b="1" dirty="0" smtClean="0">
                <a:solidFill>
                  <a:schemeClr val="accent2">
                    <a:lumMod val="50000"/>
                  </a:schemeClr>
                </a:solidFill>
                <a:effectLst>
                  <a:outerShdw blurRad="38100" dist="38100" dir="2700000" algn="tl">
                    <a:srgbClr val="000000">
                      <a:alpha val="43137"/>
                    </a:srgbClr>
                  </a:outerShdw>
                </a:effectLst>
              </a:rPr>
              <a:t>  </a:t>
            </a:r>
            <a:r>
              <a:rPr lang="en-US" sz="5400" b="1" dirty="0" smtClean="0">
                <a:solidFill>
                  <a:schemeClr val="accent2">
                    <a:lumMod val="50000"/>
                  </a:schemeClr>
                </a:solidFill>
                <a:effectLst>
                  <a:outerShdw blurRad="38100" dist="38100" dir="2700000" algn="tl">
                    <a:srgbClr val="000000">
                      <a:alpha val="43137"/>
                    </a:srgbClr>
                  </a:outerShdw>
                </a:effectLst>
              </a:rPr>
              <a:t>Hydrocephalus</a:t>
            </a:r>
            <a:endParaRPr sz="5400" b="1">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8"/>
          <p:cNvSpPr txBox="1">
            <a:spLocks noGrp="1"/>
          </p:cNvSpPr>
          <p:nvPr>
            <p:ph type="subTitle" idx="1"/>
          </p:nvPr>
        </p:nvSpPr>
        <p:spPr>
          <a:xfrm>
            <a:off x="928662" y="1571618"/>
            <a:ext cx="4929222" cy="2714644"/>
          </a:xfrm>
          <a:prstGeom prst="rect">
            <a:avLst/>
          </a:prstGeom>
          <a:solidFill>
            <a:schemeClr val="accent2"/>
          </a:solidFill>
          <a:ln>
            <a:solidFill>
              <a:schemeClr val="bg2">
                <a:lumMod val="50000"/>
              </a:schemeClr>
            </a:solid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a:r>
              <a:rPr lang="en-US" sz="2800" b="1" dirty="0" smtClean="0"/>
              <a:t>Hydrocephalus</a:t>
            </a:r>
            <a:r>
              <a:rPr lang="en-US" sz="2400" dirty="0" smtClean="0"/>
              <a:t> </a:t>
            </a:r>
            <a:r>
              <a:rPr lang="en-US" sz="2000" dirty="0" smtClean="0"/>
              <a:t>is imbalance between CSF production and absorption which lead to an abnormal buildup of fluid in the ventricles (cavities) deep within the brain. This excess fluid causes the ventricles to widen, putting pressure on the brain's tissues.</a:t>
            </a:r>
            <a:endParaRPr sz="2400"/>
          </a:p>
        </p:txBody>
      </p:sp>
      <p:pic>
        <p:nvPicPr>
          <p:cNvPr id="28674" name="Picture 2" descr="Al Zahrawi"/>
          <p:cNvPicPr>
            <a:picLocks noChangeAspect="1" noChangeArrowheads="1"/>
          </p:cNvPicPr>
          <p:nvPr/>
        </p:nvPicPr>
        <p:blipFill>
          <a:blip r:embed="rId3"/>
          <a:srcRect/>
          <a:stretch>
            <a:fillRect/>
          </a:stretch>
        </p:blipFill>
        <p:spPr bwMode="auto">
          <a:xfrm>
            <a:off x="6157957" y="1277548"/>
            <a:ext cx="2628885" cy="30801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p:nvPr/>
        </p:nvSpPr>
        <p:spPr>
          <a:xfrm rot="-6132275" flipH="1">
            <a:off x="2438809" y="-531046"/>
            <a:ext cx="4781757" cy="6320441"/>
          </a:xfrm>
          <a:custGeom>
            <a:avLst/>
            <a:gdLst/>
            <a:ahLst/>
            <a:cxnLst/>
            <a:rect l="l" t="t" r="r" b="b"/>
            <a:pathLst>
              <a:path w="64883" h="81182" extrusionOk="0">
                <a:moveTo>
                  <a:pt x="8828" y="10333"/>
                </a:moveTo>
                <a:cubicBezTo>
                  <a:pt x="4877" y="15573"/>
                  <a:pt x="2566" y="21745"/>
                  <a:pt x="1267" y="28172"/>
                </a:cubicBezTo>
                <a:lnTo>
                  <a:pt x="1267" y="28172"/>
                </a:lnTo>
                <a:cubicBezTo>
                  <a:pt x="2657" y="22188"/>
                  <a:pt x="5178" y="15621"/>
                  <a:pt x="8828" y="10333"/>
                </a:cubicBezTo>
                <a:close/>
                <a:moveTo>
                  <a:pt x="1267" y="28172"/>
                </a:moveTo>
                <a:lnTo>
                  <a:pt x="1267" y="28172"/>
                </a:lnTo>
                <a:cubicBezTo>
                  <a:pt x="794" y="30211"/>
                  <a:pt x="452" y="32182"/>
                  <a:pt x="241" y="34012"/>
                </a:cubicBezTo>
                <a:cubicBezTo>
                  <a:pt x="57" y="36081"/>
                  <a:pt x="1" y="38411"/>
                  <a:pt x="86" y="40898"/>
                </a:cubicBezTo>
                <a:lnTo>
                  <a:pt x="86" y="40898"/>
                </a:lnTo>
                <a:cubicBezTo>
                  <a:pt x="60" y="38598"/>
                  <a:pt x="149" y="36312"/>
                  <a:pt x="349" y="34065"/>
                </a:cubicBezTo>
                <a:cubicBezTo>
                  <a:pt x="574" y="32090"/>
                  <a:pt x="874" y="30119"/>
                  <a:pt x="1267" y="28172"/>
                </a:cubicBezTo>
                <a:close/>
                <a:moveTo>
                  <a:pt x="86" y="40898"/>
                </a:moveTo>
                <a:cubicBezTo>
                  <a:pt x="178" y="48828"/>
                  <a:pt x="1654" y="56927"/>
                  <a:pt x="4804" y="64163"/>
                </a:cubicBezTo>
                <a:lnTo>
                  <a:pt x="4804" y="64163"/>
                </a:lnTo>
                <a:cubicBezTo>
                  <a:pt x="1797" y="56772"/>
                  <a:pt x="337" y="48163"/>
                  <a:pt x="86" y="40898"/>
                </a:cubicBezTo>
                <a:close/>
                <a:moveTo>
                  <a:pt x="25570" y="0"/>
                </a:moveTo>
                <a:cubicBezTo>
                  <a:pt x="18543" y="0"/>
                  <a:pt x="12962" y="4346"/>
                  <a:pt x="8828" y="10333"/>
                </a:cubicBezTo>
                <a:lnTo>
                  <a:pt x="8828" y="10333"/>
                </a:lnTo>
                <a:cubicBezTo>
                  <a:pt x="9607" y="9301"/>
                  <a:pt x="10449" y="8305"/>
                  <a:pt x="11359" y="7351"/>
                </a:cubicBezTo>
                <a:cubicBezTo>
                  <a:pt x="15592" y="3248"/>
                  <a:pt x="20670" y="239"/>
                  <a:pt x="26264" y="239"/>
                </a:cubicBezTo>
                <a:cubicBezTo>
                  <a:pt x="28131" y="239"/>
                  <a:pt x="30056" y="574"/>
                  <a:pt x="32026" y="1316"/>
                </a:cubicBezTo>
                <a:cubicBezTo>
                  <a:pt x="39911" y="3944"/>
                  <a:pt x="46617" y="10314"/>
                  <a:pt x="52478" y="15960"/>
                </a:cubicBezTo>
                <a:cubicBezTo>
                  <a:pt x="56957" y="20373"/>
                  <a:pt x="62268" y="25174"/>
                  <a:pt x="63381" y="31611"/>
                </a:cubicBezTo>
                <a:cubicBezTo>
                  <a:pt x="64829" y="39872"/>
                  <a:pt x="60699" y="48590"/>
                  <a:pt x="57010" y="55684"/>
                </a:cubicBezTo>
                <a:cubicBezTo>
                  <a:pt x="51539" y="65809"/>
                  <a:pt x="43090" y="76364"/>
                  <a:pt x="31690" y="79945"/>
                </a:cubicBezTo>
                <a:cubicBezTo>
                  <a:pt x="29593" y="80601"/>
                  <a:pt x="27583" y="80905"/>
                  <a:pt x="25668" y="80905"/>
                </a:cubicBezTo>
                <a:cubicBezTo>
                  <a:pt x="17481" y="80905"/>
                  <a:pt x="11002" y="75341"/>
                  <a:pt x="6612" y="67875"/>
                </a:cubicBezTo>
                <a:cubicBezTo>
                  <a:pt x="5957" y="66667"/>
                  <a:pt x="5355" y="65428"/>
                  <a:pt x="4804" y="64163"/>
                </a:cubicBezTo>
                <a:lnTo>
                  <a:pt x="4804" y="64163"/>
                </a:lnTo>
                <a:cubicBezTo>
                  <a:pt x="8677" y="73683"/>
                  <a:pt x="15116" y="81182"/>
                  <a:pt x="24842" y="81182"/>
                </a:cubicBezTo>
                <a:cubicBezTo>
                  <a:pt x="26966" y="81182"/>
                  <a:pt x="29246" y="80824"/>
                  <a:pt x="31690" y="80052"/>
                </a:cubicBezTo>
                <a:cubicBezTo>
                  <a:pt x="43090" y="76471"/>
                  <a:pt x="51592" y="65863"/>
                  <a:pt x="57118" y="55684"/>
                </a:cubicBezTo>
                <a:cubicBezTo>
                  <a:pt x="60927" y="48710"/>
                  <a:pt x="64883" y="39711"/>
                  <a:pt x="63488" y="31544"/>
                </a:cubicBezTo>
                <a:cubicBezTo>
                  <a:pt x="62375" y="25174"/>
                  <a:pt x="57010" y="20212"/>
                  <a:pt x="52598" y="15907"/>
                </a:cubicBezTo>
                <a:cubicBezTo>
                  <a:pt x="46671" y="10261"/>
                  <a:pt x="39965" y="3837"/>
                  <a:pt x="32026" y="1155"/>
                </a:cubicBezTo>
                <a:cubicBezTo>
                  <a:pt x="29753" y="363"/>
                  <a:pt x="27601" y="0"/>
                  <a:pt x="25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txBox="1">
            <a:spLocks noGrp="1"/>
          </p:cNvSpPr>
          <p:nvPr>
            <p:ph type="title"/>
          </p:nvPr>
        </p:nvSpPr>
        <p:spPr>
          <a:xfrm>
            <a:off x="2208400" y="857238"/>
            <a:ext cx="4727100" cy="390600"/>
          </a:xfrm>
          <a:prstGeom prst="rect">
            <a:avLst/>
          </a:prstGeom>
        </p:spPr>
        <p:txBody>
          <a:bodyPr spcFirstLastPara="1" wrap="square" lIns="91425" tIns="91425" rIns="91425" bIns="91425" anchor="ctr" anchorCtr="0">
            <a:noAutofit/>
          </a:bodyPr>
          <a:lstStyle/>
          <a:p>
            <a:pPr lvl="0"/>
            <a:r>
              <a:rPr lang="en-US" sz="4000" b="1" dirty="0" smtClean="0"/>
              <a:t>Hydrocephalus</a:t>
            </a:r>
            <a:endParaRPr sz="4000" b="1"/>
          </a:p>
        </p:txBody>
      </p:sp>
      <p:sp>
        <p:nvSpPr>
          <p:cNvPr id="7" name="Google Shape;190;p36"/>
          <p:cNvSpPr txBox="1">
            <a:spLocks noGrp="1"/>
          </p:cNvSpPr>
          <p:nvPr>
            <p:ph type="body" idx="1"/>
          </p:nvPr>
        </p:nvSpPr>
        <p:spPr>
          <a:xfrm>
            <a:off x="2143108" y="1611595"/>
            <a:ext cx="5352198" cy="3174733"/>
          </a:xfrm>
          <a:prstGeom prst="rect">
            <a:avLst/>
          </a:prstGeom>
        </p:spPr>
        <p:txBody>
          <a:bodyPr spcFirstLastPara="1" wrap="square" lIns="91425" tIns="91425" rIns="91425" bIns="91425" anchor="t" anchorCtr="0">
            <a:noAutofit/>
          </a:bodyPr>
          <a:lstStyle/>
          <a:p>
            <a:pPr marL="0" lvl="0" indent="0">
              <a:lnSpc>
                <a:spcPct val="150000"/>
              </a:lnSpc>
              <a:buFont typeface="Wingdings" pitchFamily="2" charset="2"/>
              <a:buChar char="q"/>
            </a:pPr>
            <a:r>
              <a:rPr lang="en-US" sz="2000" dirty="0" smtClean="0"/>
              <a:t> Hydrocephalus Dilation of ventricles </a:t>
            </a:r>
          </a:p>
          <a:p>
            <a:pPr marL="0" lvl="0" indent="0">
              <a:lnSpc>
                <a:spcPct val="150000"/>
              </a:lnSpc>
              <a:buFont typeface="Wingdings" pitchFamily="2" charset="2"/>
              <a:buChar char="q"/>
            </a:pPr>
            <a:r>
              <a:rPr lang="en-US" sz="2000" dirty="0" smtClean="0"/>
              <a:t> Excessive accumulation of CSF </a:t>
            </a:r>
          </a:p>
          <a:p>
            <a:pPr marL="0" lvl="0" indent="0">
              <a:lnSpc>
                <a:spcPct val="150000"/>
              </a:lnSpc>
              <a:buFont typeface="Wingdings" pitchFamily="2" charset="2"/>
              <a:buChar char="q"/>
            </a:pPr>
            <a:r>
              <a:rPr lang="en-US" sz="2000" dirty="0" smtClean="0"/>
              <a:t> </a:t>
            </a:r>
            <a:r>
              <a:rPr lang="en-US" sz="2000" b="1" dirty="0" smtClean="0"/>
              <a:t>Diagnosis</a:t>
            </a:r>
            <a:r>
              <a:rPr lang="en-US" sz="2000" dirty="0" smtClean="0"/>
              <a:t>: CT scan (or MRI) </a:t>
            </a:r>
            <a:br>
              <a:rPr lang="en-US" sz="2000" dirty="0" smtClean="0"/>
            </a:br>
            <a:r>
              <a:rPr lang="en-US" sz="2000" dirty="0" smtClean="0"/>
              <a:t>    • Will show </a:t>
            </a:r>
            <a:r>
              <a:rPr lang="en-US" sz="2000" dirty="0" err="1" smtClean="0"/>
              <a:t>ventriculomegaly</a:t>
            </a:r>
            <a:endParaRPr lang="en-US" sz="2000" dirty="0" smtClean="0"/>
          </a:p>
          <a:p>
            <a:pPr marL="0" lvl="0" indent="0">
              <a:lnSpc>
                <a:spcPct val="150000"/>
              </a:lnSpc>
              <a:buFont typeface="Wingdings" pitchFamily="2" charset="2"/>
              <a:buChar char="q"/>
            </a:pPr>
            <a:endParaRPr sz="2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tercolor Company Profile by Slidesgo">
  <a:themeElements>
    <a:clrScheme name="Simple Light">
      <a:dk1>
        <a:srgbClr val="343953"/>
      </a:dk1>
      <a:lt1>
        <a:srgbClr val="FFFFFF"/>
      </a:lt1>
      <a:dk2>
        <a:srgbClr val="F0EFF8"/>
      </a:dk2>
      <a:lt2>
        <a:srgbClr val="A9C0E5"/>
      </a:lt2>
      <a:accent1>
        <a:srgbClr val="D9E5F8"/>
      </a:accent1>
      <a:accent2>
        <a:srgbClr val="CBCDE7"/>
      </a:accent2>
      <a:accent3>
        <a:srgbClr val="9F9DC9"/>
      </a:accent3>
      <a:accent4>
        <a:srgbClr val="FBEDB4"/>
      </a:accent4>
      <a:accent5>
        <a:srgbClr val="FFF7D6"/>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1029</Words>
  <Application>Microsoft Office PowerPoint</Application>
  <PresentationFormat>On-screen Show (16:9)</PresentationFormat>
  <Paragraphs>201</Paragraphs>
  <Slides>34</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Roboto</vt:lpstr>
      <vt:lpstr>Work Sans</vt:lpstr>
      <vt:lpstr>Bebas Neue</vt:lpstr>
      <vt:lpstr>Alice</vt:lpstr>
      <vt:lpstr>Wingdings</vt:lpstr>
      <vt:lpstr>Watercolor Company Profile by Slidesgo</vt:lpstr>
      <vt:lpstr>Hydrocephalus</vt:lpstr>
      <vt:lpstr>CNS Ventricles</vt:lpstr>
      <vt:lpstr>PowerPoint Presentation</vt:lpstr>
      <vt:lpstr>VENTRICLES imaging (MRI)</vt:lpstr>
      <vt:lpstr>Cerebrospinal Fluid</vt:lpstr>
      <vt:lpstr>CSF Production</vt:lpstr>
      <vt:lpstr>  Hydrocephalus</vt:lpstr>
      <vt:lpstr>PowerPoint Presentation</vt:lpstr>
      <vt:lpstr>Hydrocephalus</vt:lpstr>
      <vt:lpstr>Hydrocephalus</vt:lpstr>
      <vt:lpstr>Communicating Hydrocephalus</vt:lpstr>
      <vt:lpstr>Communicating Hydrocephalus</vt:lpstr>
      <vt:lpstr>            Non-Communicating Hydrocephalus</vt:lpstr>
      <vt:lpstr>Aqueductal stenosis</vt:lpstr>
      <vt:lpstr>Chiari Malformations</vt:lpstr>
      <vt:lpstr>PowerPoint Presentation</vt:lpstr>
      <vt:lpstr>Chiari II Malformation</vt:lpstr>
      <vt:lpstr>Myelomeningocele</vt:lpstr>
      <vt:lpstr>Dandy Walker Malformation</vt:lpstr>
      <vt:lpstr>Dandy Walker Malformation</vt:lpstr>
      <vt:lpstr>DDx of Posterior fossa enlargment </vt:lpstr>
      <vt:lpstr>Pseudotumor Cerebri </vt:lpstr>
      <vt:lpstr>Normal Pressure Hydrocephalus</vt:lpstr>
      <vt:lpstr>PowerPoint Presentation</vt:lpstr>
      <vt:lpstr>Hydrocephalus ex Vacuo</vt:lpstr>
      <vt:lpstr>Management</vt:lpstr>
      <vt:lpstr>Ventriculoperitoneal shunt</vt:lpstr>
      <vt:lpstr>Ventriculoperitoneal shunt</vt:lpstr>
      <vt:lpstr>Complications of the shunt</vt:lpstr>
      <vt:lpstr>lumboperitoneal shunts</vt:lpstr>
      <vt:lpstr>PowerPoint Presentation</vt:lpstr>
      <vt:lpstr>Endoscopic Third Ventriculostomy</vt:lpstr>
      <vt:lpstr>Complications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Hydrocephalus</dc:title>
  <dc:creator>User</dc:creator>
  <cp:lastModifiedBy>Windows User</cp:lastModifiedBy>
  <cp:revision>9</cp:revision>
  <dcterms:modified xsi:type="dcterms:W3CDTF">2021-09-20T19:07:59Z</dcterms:modified>
</cp:coreProperties>
</file>