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9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wKEFdBsF25jf4V9B3+UXIgECY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D6EAD2-A07F-46D3-A85A-431D88E49C10}">
  <a:tblStyle styleId="{BAD6EAD2-A07F-46D3-A85A-431D88E49C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8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64496f65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64496f652_0_4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64496f65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64496f652_0_4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64496f652_0_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264496f65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86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84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4"/>
          <p:cNvSpPr txBox="1">
            <a:spLocks noGrp="1"/>
          </p:cNvSpPr>
          <p:nvPr>
            <p:ph type="title"/>
          </p:nvPr>
        </p:nvSpPr>
        <p:spPr>
          <a:xfrm>
            <a:off x="3148710" y="1052322"/>
            <a:ext cx="589457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94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1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8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2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0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openxmlformats.org/officeDocument/2006/relationships/image" Target="../media/image23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12" Type="http://schemas.openxmlformats.org/officeDocument/2006/relationships/image" Target="../media/image22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11" Type="http://schemas.openxmlformats.org/officeDocument/2006/relationships/image" Target="../media/image21.png" /><Relationship Id="rId5" Type="http://schemas.openxmlformats.org/officeDocument/2006/relationships/image" Target="../media/image15.png" /><Relationship Id="rId10" Type="http://schemas.openxmlformats.org/officeDocument/2006/relationships/image" Target="../media/image20.png" /><Relationship Id="rId4" Type="http://schemas.openxmlformats.org/officeDocument/2006/relationships/image" Target="../media/image14.png" /><Relationship Id="rId9" Type="http://schemas.openxmlformats.org/officeDocument/2006/relationships/image" Target="../media/image19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8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3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3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>
            <a:spLocks noGrp="1"/>
          </p:cNvSpPr>
          <p:nvPr>
            <p:ph type="title"/>
          </p:nvPr>
        </p:nvSpPr>
        <p:spPr>
          <a:xfrm>
            <a:off x="306454" y="132741"/>
            <a:ext cx="6245100" cy="30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0000"/>
                </a:solidFill>
              </a:rPr>
              <a:t>PEPTIC ULCER AND GERD TREATMENT</a:t>
            </a:r>
            <a:endParaRPr sz="6600"/>
          </a:p>
        </p:txBody>
      </p:sp>
      <p:sp>
        <p:nvSpPr>
          <p:cNvPr id="46" name="Google Shape;46;p1"/>
          <p:cNvSpPr/>
          <p:nvPr/>
        </p:nvSpPr>
        <p:spPr>
          <a:xfrm>
            <a:off x="129425" y="1148957"/>
            <a:ext cx="6216650" cy="88900"/>
          </a:xfrm>
          <a:custGeom>
            <a:avLst/>
            <a:gdLst/>
            <a:ahLst/>
            <a:cxnLst/>
            <a:rect l="l" t="t" r="r" b="b"/>
            <a:pathLst>
              <a:path w="6216650" h="88900" extrusionOk="0">
                <a:moveTo>
                  <a:pt x="6216396" y="0"/>
                </a:moveTo>
                <a:lnTo>
                  <a:pt x="0" y="0"/>
                </a:lnTo>
                <a:lnTo>
                  <a:pt x="0" y="88391"/>
                </a:lnTo>
                <a:lnTo>
                  <a:pt x="6216396" y="88391"/>
                </a:lnTo>
                <a:lnTo>
                  <a:pt x="621639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1849" y="2882575"/>
            <a:ext cx="6245100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57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Dr/ Heba Ahmed Hassan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ctr" rtl="0">
              <a:lnSpc>
                <a:spcPct val="1101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 of clinical pharmacology,  faculty of medicine, mutah university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927" y="120250"/>
            <a:ext cx="4805526" cy="30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9400" y="3528500"/>
            <a:ext cx="611505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64496f652_0_35"/>
          <p:cNvSpPr txBox="1">
            <a:spLocks noGrp="1"/>
          </p:cNvSpPr>
          <p:nvPr>
            <p:ph type="title"/>
          </p:nvPr>
        </p:nvSpPr>
        <p:spPr>
          <a:xfrm>
            <a:off x="1295000" y="101350"/>
            <a:ext cx="88644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</a:rPr>
              <a:t>PHARMACOKINETICS:</a:t>
            </a:r>
            <a:endParaRPr sz="4400"/>
          </a:p>
        </p:txBody>
      </p:sp>
      <p:sp>
        <p:nvSpPr>
          <p:cNvPr id="113" name="Google Shape;113;g2264496f652_0_35"/>
          <p:cNvSpPr txBox="1"/>
          <p:nvPr/>
        </p:nvSpPr>
        <p:spPr>
          <a:xfrm>
            <a:off x="0" y="791350"/>
            <a:ext cx="12192000" cy="5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★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Absorption: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Rapidly absorbed.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bioavailability is decreased approximately </a:t>
            </a: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 by food, hence drugs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be administered on an empty stomach.</a:t>
            </a:r>
            <a:endParaRPr sz="28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508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inhibition lasts up to</a:t>
            </a:r>
            <a:r>
              <a:rPr lang="en-US" sz="320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hours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owing to the irreversible  inactivation of the proton pump.</a:t>
            </a:r>
            <a:endParaRPr sz="28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★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u="sng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Bound to plasma protein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(95%).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★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Metabolism: </a:t>
            </a: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Hepatic metabolism [CYP3A4 &amp;CYP2C19  (genotype)].Rapid first-pass &amp; systemic hepatic metabolism.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★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PPIs are administered as inactive </a:t>
            </a:r>
            <a:r>
              <a:rPr lang="en-US" sz="3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prodrugs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 protects the acid-labile  prodrug from rapid destruction within the gastric lumen.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/>
        </p:nvSpPr>
        <p:spPr>
          <a:xfrm>
            <a:off x="78750" y="164150"/>
            <a:ext cx="11831700" cy="5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action:</a:t>
            </a:r>
            <a:endParaRPr sz="32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Protonated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within the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canaliculus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(depending on its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Pka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Irreversibly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inhibits H+-K+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ATPase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(proton pump).At least </a:t>
            </a: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18hrs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Are required for synthesis of new H+/K+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ATPase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pump molecules.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Pharmacological action:</a:t>
            </a:r>
            <a:endParaRPr sz="3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7335" lvl="0" indent="-299085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AutoNum type="arabicPlain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 both </a:t>
            </a: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fasting &amp; meal-stimulated</a:t>
            </a:r>
            <a:r>
              <a:rPr lang="en-US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gastric acid secretion (more than </a:t>
            </a: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95%).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299085" algn="l" rtl="0">
              <a:lnSpc>
                <a:spcPct val="115000"/>
              </a:lnSpc>
              <a:spcBef>
                <a:spcPts val="71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AutoNum type="arabicPlain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anti-H pylori: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4645" lvl="0" indent="-367030" algn="l" rtl="0">
              <a:lnSpc>
                <a:spcPct val="115000"/>
              </a:lnSpc>
              <a:spcBef>
                <a:spcPts val="71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lphaUcParenR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8135" lvl="0" indent="-222884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lphaUcParenR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↑PH →↓ minimal inhibitory concentrations of antibiotics against HP.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30"/>
          <p:cNvSpPr txBox="1"/>
          <p:nvPr/>
        </p:nvSpPr>
        <p:spPr>
          <a:xfrm>
            <a:off x="78750" y="2808850"/>
            <a:ext cx="64266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3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264496f652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75" y="346550"/>
            <a:ext cx="11563750" cy="612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310079" y="282250"/>
            <a:ext cx="50523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u="sng">
                <a:solidFill>
                  <a:srgbClr val="FF0000"/>
                </a:solidFill>
              </a:rPr>
              <a:t>Uses:</a:t>
            </a:r>
            <a:endParaRPr sz="4100"/>
          </a:p>
        </p:txBody>
      </p:sp>
      <p:sp>
        <p:nvSpPr>
          <p:cNvPr id="130" name="Google Shape;130;p34"/>
          <p:cNvSpPr txBox="1"/>
          <p:nvPr/>
        </p:nvSpPr>
        <p:spPr>
          <a:xfrm>
            <a:off x="127675" y="1167325"/>
            <a:ext cx="11874000" cy="4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gastroesophaeal reflux disease (GERD).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peptic ulcer </a:t>
            </a:r>
            <a:endParaRPr sz="3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Zollinger-Ellison syndrome.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7432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Prevention of stress-related mucosal bleeding (due to mucosal ischemia have normal or decreased acid secretion):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48308" lvl="0" indent="0" algn="l" rtl="0">
              <a:lnSpc>
                <a:spcPct val="150000"/>
              </a:lnSpc>
              <a:spcBef>
                <a:spcPts val="111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164151" y="283450"/>
            <a:ext cx="5029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FF0000"/>
                </a:solidFill>
              </a:rPr>
              <a:t>Adverse effects: </a:t>
            </a:r>
            <a:r>
              <a:rPr lang="en-US" sz="3000" b="0">
                <a:latin typeface="Times New Roman"/>
                <a:ea typeface="Times New Roman"/>
                <a:cs typeface="Times New Roman"/>
                <a:sym typeface="Times New Roman"/>
              </a:rPr>
              <a:t>(rare)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505" y="3855669"/>
            <a:ext cx="515112" cy="36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9214" y="4497959"/>
            <a:ext cx="5151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1"/>
          <p:cNvSpPr txBox="1"/>
          <p:nvPr/>
        </p:nvSpPr>
        <p:spPr>
          <a:xfrm>
            <a:off x="164150" y="1276600"/>
            <a:ext cx="11855700" cy="5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4699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G.I.T. (Nausea, diarrhea, colic).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82600" algn="l" rtl="0">
              <a:lnSpc>
                <a:spcPct val="100000"/>
              </a:lnSpc>
              <a:spcBef>
                <a:spcPts val="1939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C.N.S. (Headache, drowsiness, dizziness).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82599" algn="l" rtl="0">
              <a:lnSpc>
                <a:spcPct val="100000"/>
              </a:lnSpc>
              <a:spcBef>
                <a:spcPts val="1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Long-term elevation of gastric PH may cause: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42160" marR="1326515" lvl="0" indent="-1266825" algn="l" rtl="0">
              <a:lnSpc>
                <a:spcPct val="1623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 hypergastrinemia	→ ECL hyperplasia which leads to: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42160" marR="1326515" lvl="0" indent="-1266825" algn="l" rtl="0">
              <a:lnSpc>
                <a:spcPct val="1623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Carcinoid tumors (rats).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42160" marR="1326515" lvl="0" indent="-1266825" algn="l" rtl="0">
              <a:lnSpc>
                <a:spcPct val="1623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Rebound hypersecretion upon discontinuation of the drug.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685" marR="0" lvl="0" indent="0" algn="l" rtl="0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B-bacterial over growth in G.I.T. → ↑ Risk of respiratory and enteric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46379" lvl="0" indent="0" algn="ctr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infections.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/>
          <p:nvPr/>
        </p:nvSpPr>
        <p:spPr>
          <a:xfrm>
            <a:off x="109425" y="828550"/>
            <a:ext cx="12082800" cy="56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79400" marR="0" lvl="0" indent="-26733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AutoNum type="arabicPeriod" startAt="4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rash,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subacute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myopathy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arthralgias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marR="0" lvl="0" indent="-26733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AutoNum type="arabicPeriod" startAt="4"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treatment decreases absorption of B12.(Acid is important in  releasing vitamin B12 from food. </a:t>
            </a:r>
            <a:endParaRPr sz="435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734695" lvl="0" indent="-40004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Times New Roman"/>
              <a:buAutoNum type="arabicPeriod" startAt="4"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treatment →↑ risk of hip fracture. (Acid also promotes  absorption of food-bound minerals (iron, calcium, zinc))</a:t>
            </a:r>
            <a:endParaRPr sz="325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N.B. Point 5&amp;6 called nutritional adverse effect</a:t>
            </a:r>
            <a:endParaRPr sz="2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77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AutoNum type="arabicPeriod" startAt="4"/>
            </a:pPr>
            <a:endParaRPr sz="2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64496f652_0_45"/>
          <p:cNvSpPr txBox="1"/>
          <p:nvPr/>
        </p:nvSpPr>
        <p:spPr>
          <a:xfrm>
            <a:off x="113550" y="543387"/>
            <a:ext cx="11964900" cy="6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Because of the short half-lives of PPIs, clinically significant drug interactions are 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rare.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Enzyme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inhibition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: omeprazole may inhibit CYP2C19 (warfarin, phenytoin, and  diazepam).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Enzyme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enhancer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Lansoprazole may enhance clearance of theophylline.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Rabeprazole and pantoprazole have no significant drug interactions.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↓ Gastric acidity may alter absorption of drugs for which intragastric acidity  affects drug bioavailability, e.g. Ketoconazole, ampicillin ester, iron salts &amp; digoxin.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g2264496f652_0_45"/>
          <p:cNvSpPr txBox="1"/>
          <p:nvPr/>
        </p:nvSpPr>
        <p:spPr>
          <a:xfrm>
            <a:off x="0" y="0"/>
            <a:ext cx="4650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C00000"/>
                </a:solidFill>
              </a:rPr>
              <a:t>Drug interactions:</a:t>
            </a:r>
            <a:endParaRPr sz="33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>
            <a:spLocks noGrp="1"/>
          </p:cNvSpPr>
          <p:nvPr>
            <p:ph type="title"/>
          </p:nvPr>
        </p:nvSpPr>
        <p:spPr>
          <a:xfrm>
            <a:off x="411925" y="182917"/>
            <a:ext cx="11368150" cy="62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</a:rPr>
              <a:t>(2) H2 histamine receptor antagonists</a:t>
            </a:r>
            <a:endParaRPr sz="4000" dirty="0"/>
          </a:p>
        </p:txBody>
      </p:sp>
      <p:sp>
        <p:nvSpPr>
          <p:cNvPr id="155" name="Google Shape;155;p44"/>
          <p:cNvSpPr txBox="1"/>
          <p:nvPr/>
        </p:nvSpPr>
        <p:spPr>
          <a:xfrm>
            <a:off x="259773" y="1045448"/>
            <a:ext cx="12192000" cy="52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182393" lvl="0" indent="0" algn="l" rtl="0">
              <a:lnSpc>
                <a:spcPct val="12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Cimetidine Ranitidine Famotidine     Nizatidine</a:t>
            </a:r>
            <a:endParaRPr sz="29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Pharmacokinetics:</a:t>
            </a:r>
            <a:endParaRPr sz="3600" b="1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990" lvl="0" indent="-161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ucida Sans"/>
              <a:buChar char="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Absorption: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Rapidly absorbed.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3990" lvl="0" indent="-161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ucida Sans"/>
              <a:buChar char="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 placenta. Therefore they should not be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administered to pregnant women (CLASS B). Secreted in breast milk.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495300" lvl="0" indent="-171448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metabolism: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Cimetidine, ranitidine &amp; famotidine undergo first-pass hepatic  metabolism resulting in a bioavailability of approximately 50%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Nizatidine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little first-pass metabolism and a bioavailability of  almost 100%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Elimination: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 antagonists are cleared by a combination of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4175" lvl="0" indent="0" algn="l" rtl="0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hepatic metabolism, glomerular filtration, and renal tubular secretion (large part  excreted by urine).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/>
          <p:nvPr/>
        </p:nvSpPr>
        <p:spPr>
          <a:xfrm>
            <a:off x="98700" y="367500"/>
            <a:ext cx="11994600" cy="6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Pharmacodynamics:</a:t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marR="0" lvl="0" indent="-1714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Competitively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inhibit the interaction of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histamine with H2 receptors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marR="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↓ Gastric acid secretion.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7144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 antagonists are especially effective at inhibiting </a:t>
            </a: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nocturnal acid secretion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(which  depends largely on histamine) but have a modest impact on meal-stimulated acid  secretion (which is stimulated by gastrin and acetylcholine as well as histamine).  Thus they block more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90% of nocturnal acid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only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60-80% of day time acid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secretion.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sz="3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0035" lvl="0" indent="-287019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Peptic ulcer.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0035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Zollinger-ellison syndrome.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0035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Gastro-esophageal reflux disease (GERD).</a:t>
            </a:r>
            <a:endParaRPr sz="4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0035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conditions (stress ulcer, Preanesthetic medication “emergency”).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 txBox="1"/>
          <p:nvPr/>
        </p:nvSpPr>
        <p:spPr>
          <a:xfrm>
            <a:off x="127675" y="310075"/>
            <a:ext cx="12064200" cy="5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Adverse effects</a:t>
            </a: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Diarrhea, headache, fatigue, nausea, myalgia, constipation (common).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status changes (confusion, hallucination, agitation), commonly with  </a:t>
            </a:r>
            <a:r>
              <a:rPr lang="en-US" sz="3000" b="1" u="sng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cimetidine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(I.V., Elderly, renal or hepatic dysfunction).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Gynecomastia or impotence in men &amp; galactorrhea in women (anti-androgen, ↑prolactin &amp; estradiol).specific to </a:t>
            </a:r>
            <a:r>
              <a:rPr lang="en-US" sz="3000" b="1" u="sng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cimetidine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b="1" u="sng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Cimetidine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inhibits cytochrome P450 hepatic enzymes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 I.V. Infusion → bradycardia &amp; hypotension through blockade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cardiac H2 receptors.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thrombocytopenia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000" b="1" u="sng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Reversible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abnormalities in liver chemistry.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/>
        </p:nvSpPr>
        <p:spPr>
          <a:xfrm>
            <a:off x="218875" y="119625"/>
            <a:ext cx="11636700" cy="997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1300" marR="0" lvl="0" indent="-2285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PATHOGENESIS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5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Unbalancing between aggressive factors &amp; defensive factors.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5" name="Google Shape;55;p3"/>
          <p:cNvGraphicFramePr/>
          <p:nvPr/>
        </p:nvGraphicFramePr>
        <p:xfrm>
          <a:off x="92374" y="1409249"/>
          <a:ext cx="11881000" cy="5278700"/>
        </p:xfrm>
        <a:graphic>
          <a:graphicData uri="http://schemas.openxmlformats.org/drawingml/2006/table">
            <a:tbl>
              <a:tblPr firstRow="1" bandRow="1">
                <a:noFill/>
                <a:tableStyleId>{BAD6EAD2-A07F-46D3-A85A-431D88E49C10}</a:tableStyleId>
              </a:tblPr>
              <a:tblGrid>
                <a:gridCol w="594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275">
                <a:tc>
                  <a:txBody>
                    <a:bodyPr/>
                    <a:lstStyle/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alibri"/>
                        <a:buChar char="●"/>
                      </a:pP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Aggressive factors:</a:t>
                      </a:r>
                      <a:endParaRPr sz="28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06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Calibri"/>
                        <a:buChar char="●"/>
                      </a:pPr>
                      <a:r>
                        <a:rPr lang="en-US" sz="28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Defensive factors:</a:t>
                      </a:r>
                      <a:endParaRPr sz="2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425">
                <a:tc>
                  <a:txBody>
                    <a:bodyPr/>
                    <a:lstStyle/>
                    <a:p>
                      <a:pPr marL="457200" marR="0" lvl="0" indent="-4064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Char char="●"/>
                      </a:pPr>
                      <a:r>
                        <a:rPr lang="en-US" sz="2800" b="1" u="none" strike="noStrike" cap="none">
                          <a:solidFill>
                            <a:srgbClr val="FF0000"/>
                          </a:solidFill>
                        </a:rPr>
                        <a:t>Gastric acid secretion.</a:t>
                      </a:r>
                      <a:endParaRPr sz="28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457200" marR="0" lvl="0" indent="-4064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Char char="●"/>
                      </a:pPr>
                      <a:r>
                        <a:rPr lang="en-US" sz="2800" b="1" u="none" strike="noStrike" cap="none">
                          <a:solidFill>
                            <a:srgbClr val="FF0000"/>
                          </a:solidFill>
                        </a:rPr>
                        <a:t>Pepsin.</a:t>
                      </a:r>
                      <a:endParaRPr sz="29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marR="0" lvl="0" indent="-4064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Char char="●"/>
                      </a:pPr>
                      <a:r>
                        <a:rPr lang="en-US" sz="2800" b="1" u="none" strike="noStrike" cap="none">
                          <a:solidFill>
                            <a:srgbClr val="FF0000"/>
                          </a:solidFill>
                        </a:rPr>
                        <a:t>Bile.</a:t>
                      </a:r>
                      <a:endParaRPr sz="29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marR="0" lvl="0" indent="-4064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Char char="●"/>
                      </a:pPr>
                      <a:r>
                        <a:rPr lang="en-US" sz="2800" b="1" u="none" strike="noStrike" cap="none">
                          <a:solidFill>
                            <a:srgbClr val="FF0000"/>
                          </a:solidFill>
                        </a:rPr>
                        <a:t>Helicobacter pylori.</a:t>
                      </a:r>
                      <a:endParaRPr sz="2800" b="1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41148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2"/>
                          </a:solidFill>
                        </a:rPr>
                        <a:t>1.Mucus &amp; bicarbonate secretion</a:t>
                      </a:r>
                    </a:p>
                    <a:p>
                      <a:pPr marL="457200" marR="41148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2"/>
                          </a:solidFill>
                        </a:rPr>
                        <a:t>2.Thick lipoprotein coat.</a:t>
                      </a:r>
                      <a:endParaRPr sz="2800" b="1" u="none" strike="noStrike" cap="none" dirty="0">
                        <a:solidFill>
                          <a:schemeClr val="dk2"/>
                        </a:solidFill>
                      </a:endParaRPr>
                    </a:p>
                    <a:p>
                      <a:pPr marL="457200" marR="56007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2"/>
                          </a:solidFill>
                        </a:rPr>
                        <a:t>3.Tight intercellular junctions.</a:t>
                      </a:r>
                    </a:p>
                    <a:p>
                      <a:pPr marL="457200" marR="56007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2"/>
                          </a:solidFill>
                        </a:rPr>
                        <a:t>4.Processes of restitution and  regeneration after cellular injury.</a:t>
                      </a:r>
                    </a:p>
                    <a:p>
                      <a:pPr marL="457200" marR="56007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chemeClr val="dk2"/>
                          </a:solidFill>
                        </a:rPr>
                        <a:t>5.Gastric mucosal blood flow.</a:t>
                      </a:r>
                      <a:endParaRPr sz="2800" b="1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0" marR="0" marT="228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6"/>
          <p:cNvSpPr txBox="1">
            <a:spLocks noGrp="1"/>
          </p:cNvSpPr>
          <p:nvPr>
            <p:ph type="title"/>
          </p:nvPr>
        </p:nvSpPr>
        <p:spPr>
          <a:xfrm>
            <a:off x="1662429" y="662431"/>
            <a:ext cx="885952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0000"/>
                </a:solidFill>
              </a:rPr>
              <a:t>(3) selective muscarinic antagonists (M1)</a:t>
            </a:r>
            <a:endParaRPr/>
          </a:p>
        </p:txBody>
      </p:sp>
      <p:pic>
        <p:nvPicPr>
          <p:cNvPr id="171" name="Google Shape;17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1699260"/>
            <a:ext cx="551688" cy="3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4894" y="1699260"/>
            <a:ext cx="551687" cy="393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6"/>
          <p:cNvSpPr txBox="1"/>
          <p:nvPr/>
        </p:nvSpPr>
        <p:spPr>
          <a:xfrm>
            <a:off x="78751" y="1649975"/>
            <a:ext cx="11940900" cy="462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7846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pirenzepine</a:t>
            </a:r>
            <a:r>
              <a:rPr lang="en-US" sz="3000" b="1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 </a:t>
            </a:r>
            <a:r>
              <a:rPr lang="en-US" sz="3000" b="1" dirty="0" err="1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telenzepine</a:t>
            </a: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013" marR="0" lvl="0" indent="-190500" algn="l" rtl="0">
              <a:lnSpc>
                <a:spcPct val="150000"/>
              </a:lnSpc>
              <a:spcBef>
                <a:spcPts val="25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↓ 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Basal s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ecretion (40- 50%).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014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Gastric mucosal blood flow (M2 </a:t>
            </a:r>
            <a:r>
              <a:rPr lang="en-US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presynaptic</a:t>
            </a: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adrenergic fibers → ↓ Ne).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90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•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Motility → ↑ LESP “lower esophageal sphincter pressure” (M1 receptors have a role in  inhibitory motility pathway).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7"/>
          <p:cNvSpPr txBox="1">
            <a:spLocks noGrp="1"/>
          </p:cNvSpPr>
          <p:nvPr>
            <p:ph type="title"/>
          </p:nvPr>
        </p:nvSpPr>
        <p:spPr>
          <a:xfrm>
            <a:off x="567189" y="182927"/>
            <a:ext cx="9622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FF0000"/>
                </a:solidFill>
              </a:rPr>
              <a:t>(4) prostaglandin analogue, misoprostol (cytotec)</a:t>
            </a:r>
            <a:endParaRPr sz="3600"/>
          </a:p>
        </p:txBody>
      </p:sp>
      <p:sp>
        <p:nvSpPr>
          <p:cNvPr id="179" name="Google Shape;179;p57"/>
          <p:cNvSpPr txBox="1"/>
          <p:nvPr/>
        </p:nvSpPr>
        <p:spPr>
          <a:xfrm>
            <a:off x="128232" y="1394818"/>
            <a:ext cx="11612700" cy="495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41270" marR="0" lvl="0" indent="-19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methyl analog of PGE1.</a:t>
            </a:r>
            <a:endParaRPr sz="355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 &amp; </a:t>
            </a:r>
            <a:r>
              <a:rPr lang="en-US" sz="2800" dirty="0" err="1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pharmacodynamics</a:t>
            </a:r>
            <a:r>
              <a:rPr lang="en-US" sz="2800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1.Both acid inhibition &amp; mucosal protection: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Inhibits acid secretion (</a:t>
            </a:r>
            <a:r>
              <a:rPr lang="en-US" sz="2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inhibits </a:t>
            </a:r>
            <a:r>
              <a:rPr lang="en-US" sz="280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adenyl</a:t>
            </a:r>
            <a:r>
              <a:rPr lang="en-US" sz="2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cyclase</a:t>
            </a:r>
            <a:r>
              <a:rPr lang="en-US" sz="2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lang="en-US" sz="280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gastrin</a:t>
            </a:r>
            <a:r>
              <a:rPr lang="en-US" sz="2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release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mucus and bicarbonate secretion.</a:t>
            </a:r>
          </a:p>
          <a:p>
            <a:pPr marL="469900" marR="0" lvl="0" indent="-45720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blood flow. 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257925" lvl="0" indent="-17780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2.Other actions: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intestinal electrolyte &amp; fluid secretion.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intestinal motility.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uterine contraction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8"/>
          <p:cNvSpPr txBox="1"/>
          <p:nvPr/>
        </p:nvSpPr>
        <p:spPr>
          <a:xfrm>
            <a:off x="182400" y="127675"/>
            <a:ext cx="11801100" cy="24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</a:t>
            </a:r>
            <a:endParaRPr sz="2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Prevention of NSAIDs-induced ulcers in high-risk patients. 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effects:</a:t>
            </a:r>
            <a:endParaRPr sz="29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marR="0" lvl="0" indent="-267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AutoNum type="arabicPeriod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Diarrhea &amp; abdominal pain (10-20%).</a:t>
            </a:r>
            <a:endParaRPr sz="3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marR="0" lvl="0" indent="-267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AutoNum type="arabicPeriod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Uterine contraction (abortion &amp; vaginal bleeding).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019" y="3392550"/>
            <a:ext cx="3383279" cy="2880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9"/>
          <p:cNvSpPr/>
          <p:nvPr/>
        </p:nvSpPr>
        <p:spPr>
          <a:xfrm>
            <a:off x="7424928" y="1287780"/>
            <a:ext cx="1253490" cy="429895"/>
          </a:xfrm>
          <a:custGeom>
            <a:avLst/>
            <a:gdLst/>
            <a:ahLst/>
            <a:cxnLst/>
            <a:rect l="l" t="t" r="r" b="b"/>
            <a:pathLst>
              <a:path w="1253490" h="429894" extrusionOk="0">
                <a:moveTo>
                  <a:pt x="0" y="0"/>
                </a:moveTo>
                <a:lnTo>
                  <a:pt x="0" y="235458"/>
                </a:lnTo>
                <a:lnTo>
                  <a:pt x="1253236" y="235458"/>
                </a:lnTo>
                <a:lnTo>
                  <a:pt x="1253236" y="429514"/>
                </a:lnTo>
              </a:path>
            </a:pathLst>
          </a:custGeom>
          <a:noFill/>
          <a:ln w="15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188" y="2950464"/>
            <a:ext cx="4610862" cy="51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59"/>
          <p:cNvGrpSpPr/>
          <p:nvPr/>
        </p:nvGrpSpPr>
        <p:grpSpPr>
          <a:xfrm>
            <a:off x="4384548" y="768083"/>
            <a:ext cx="4328922" cy="976897"/>
            <a:chOff x="4384548" y="768083"/>
            <a:chExt cx="4328922" cy="976897"/>
          </a:xfrm>
        </p:grpSpPr>
        <p:sp>
          <p:nvSpPr>
            <p:cNvPr id="193" name="Google Shape;193;p59"/>
            <p:cNvSpPr/>
            <p:nvPr/>
          </p:nvSpPr>
          <p:spPr>
            <a:xfrm>
              <a:off x="4384548" y="1287780"/>
              <a:ext cx="3041650" cy="457200"/>
            </a:xfrm>
            <a:custGeom>
              <a:avLst/>
              <a:gdLst/>
              <a:ahLst/>
              <a:cxnLst/>
              <a:rect l="l" t="t" r="r" b="b"/>
              <a:pathLst>
                <a:path w="3041650" h="457200" extrusionOk="0">
                  <a:moveTo>
                    <a:pt x="3041396" y="0"/>
                  </a:moveTo>
                  <a:lnTo>
                    <a:pt x="3041396" y="262763"/>
                  </a:lnTo>
                  <a:lnTo>
                    <a:pt x="0" y="262763"/>
                  </a:lnTo>
                  <a:lnTo>
                    <a:pt x="0" y="456819"/>
                  </a:lnTo>
                </a:path>
              </a:pathLst>
            </a:custGeom>
            <a:noFill/>
            <a:ln w="152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" name="Google Shape;194;p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3368" y="768083"/>
              <a:ext cx="2100834" cy="521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5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0444" y="982967"/>
              <a:ext cx="2113026" cy="534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59"/>
          <p:cNvSpPr txBox="1">
            <a:spLocks noGrp="1"/>
          </p:cNvSpPr>
          <p:nvPr>
            <p:ph type="title"/>
          </p:nvPr>
        </p:nvSpPr>
        <p:spPr>
          <a:xfrm>
            <a:off x="6973331" y="990975"/>
            <a:ext cx="23400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Antacids</a:t>
            </a:r>
            <a:endParaRPr sz="3200"/>
          </a:p>
        </p:txBody>
      </p:sp>
      <p:grpSp>
        <p:nvGrpSpPr>
          <p:cNvPr id="197" name="Google Shape;197;p59"/>
          <p:cNvGrpSpPr/>
          <p:nvPr/>
        </p:nvGrpSpPr>
        <p:grpSpPr>
          <a:xfrm>
            <a:off x="3332988" y="1740407"/>
            <a:ext cx="2340102" cy="1442466"/>
            <a:chOff x="3332988" y="1740407"/>
            <a:chExt cx="2340102" cy="1442466"/>
          </a:xfrm>
        </p:grpSpPr>
        <p:pic>
          <p:nvPicPr>
            <p:cNvPr id="198" name="Google Shape;198;p5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32988" y="1740407"/>
              <a:ext cx="2100834" cy="1215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5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58540" y="1955279"/>
              <a:ext cx="2114550" cy="12275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59"/>
          <p:cNvSpPr txBox="1"/>
          <p:nvPr/>
        </p:nvSpPr>
        <p:spPr>
          <a:xfrm>
            <a:off x="3885057" y="2310764"/>
            <a:ext cx="146558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1" name="Google Shape;201;p59"/>
          <p:cNvGrpSpPr/>
          <p:nvPr/>
        </p:nvGrpSpPr>
        <p:grpSpPr>
          <a:xfrm>
            <a:off x="88392" y="3457955"/>
            <a:ext cx="3092957" cy="1879854"/>
            <a:chOff x="88392" y="3457955"/>
            <a:chExt cx="3092957" cy="1879854"/>
          </a:xfrm>
        </p:grpSpPr>
        <p:pic>
          <p:nvPicPr>
            <p:cNvPr id="202" name="Google Shape;202;p5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392" y="3457955"/>
              <a:ext cx="2853690" cy="1651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5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5467" y="3672839"/>
              <a:ext cx="2865882" cy="1664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59"/>
          <p:cNvSpPr txBox="1"/>
          <p:nvPr/>
        </p:nvSpPr>
        <p:spPr>
          <a:xfrm>
            <a:off x="441947" y="3859225"/>
            <a:ext cx="27393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275" rIns="0" bIns="0" anchor="t" anchorCtr="0">
            <a:spAutoFit/>
          </a:bodyPr>
          <a:lstStyle/>
          <a:p>
            <a:pPr marL="575945" marR="30480" lvl="0" indent="59055" algn="l" rtl="0">
              <a:lnSpc>
                <a:spcPct val="10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Systemic  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7660" marR="0" lvl="0" indent="-2895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endParaRPr sz="28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7660" marR="0" lvl="0" indent="-2895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950" baseline="30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bicarbonate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5" name="Google Shape;205;p59"/>
          <p:cNvGrpSpPr/>
          <p:nvPr/>
        </p:nvGrpSpPr>
        <p:grpSpPr>
          <a:xfrm>
            <a:off x="3569208" y="3457955"/>
            <a:ext cx="5310378" cy="1946910"/>
            <a:chOff x="3569208" y="3457955"/>
            <a:chExt cx="5310378" cy="1946910"/>
          </a:xfrm>
        </p:grpSpPr>
        <p:pic>
          <p:nvPicPr>
            <p:cNvPr id="206" name="Google Shape;206;p5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69208" y="3457955"/>
              <a:ext cx="5071110" cy="1681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5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96284" y="3672839"/>
              <a:ext cx="5083302" cy="1732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59"/>
          <p:cNvSpPr txBox="1"/>
          <p:nvPr/>
        </p:nvSpPr>
        <p:spPr>
          <a:xfrm>
            <a:off x="3924300" y="3418400"/>
            <a:ext cx="5200800" cy="1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5575" rIns="0" bIns="0" anchor="t" anchorCtr="0">
            <a:spAutoFit/>
          </a:bodyPr>
          <a:lstStyle/>
          <a:p>
            <a:pPr marL="3213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(Non-systemic)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2420" marR="0" lvl="0" indent="-274955" algn="l" rtl="0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lain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</a:t>
            </a:r>
            <a:r>
              <a:rPr lang="en-US" sz="195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salts (Hydroxide &amp;amp;Trisilicate).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2420" marR="0" lvl="0" indent="-274955" algn="l" rtl="0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lain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</a:t>
            </a:r>
            <a:r>
              <a:rPr lang="en-US" sz="195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+3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salts (Hydroxide &amp;amp; Phosphate  gel).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2420" marR="0" lvl="0" indent="-27495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lain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195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salts (Carbonate).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9" name="Google Shape;209;p59"/>
          <p:cNvGrpSpPr/>
          <p:nvPr/>
        </p:nvGrpSpPr>
        <p:grpSpPr>
          <a:xfrm>
            <a:off x="5865876" y="1712963"/>
            <a:ext cx="5862066" cy="1436382"/>
            <a:chOff x="5865876" y="1712963"/>
            <a:chExt cx="5862066" cy="1436382"/>
          </a:xfrm>
        </p:grpSpPr>
        <p:pic>
          <p:nvPicPr>
            <p:cNvPr id="210" name="Google Shape;210;p5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865876" y="1712963"/>
              <a:ext cx="5622798" cy="12077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5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092952" y="1927847"/>
              <a:ext cx="5634990" cy="1221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59"/>
          <p:cNvSpPr txBox="1"/>
          <p:nvPr/>
        </p:nvSpPr>
        <p:spPr>
          <a:xfrm>
            <a:off x="6182105" y="1750765"/>
            <a:ext cx="5200650" cy="13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5575" rIns="0" bIns="0" anchor="t" anchorCtr="0">
            <a:spAutoFit/>
          </a:bodyPr>
          <a:lstStyle/>
          <a:p>
            <a:pPr marL="25971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3500" marR="30480" lvl="0" indent="233045" algn="l" rtl="0">
              <a:lnSpc>
                <a:spcPct val="1195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Adsorb (HCL&amp;amp; pepsin) &amp;amp; Demulcent  1- Al</a:t>
            </a:r>
            <a:r>
              <a:rPr lang="en-US" sz="195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+3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hydroxide gel.	2- Mg</a:t>
            </a:r>
            <a:r>
              <a:rPr lang="en-US" sz="195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trisilicate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59"/>
          <p:cNvSpPr txBox="1"/>
          <p:nvPr/>
        </p:nvSpPr>
        <p:spPr>
          <a:xfrm>
            <a:off x="-2572987" y="-99525"/>
            <a:ext cx="12001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2-neutralization of HCL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0"/>
          <p:cNvSpPr txBox="1">
            <a:spLocks noGrp="1"/>
          </p:cNvSpPr>
          <p:nvPr>
            <p:ph type="title"/>
          </p:nvPr>
        </p:nvSpPr>
        <p:spPr>
          <a:xfrm>
            <a:off x="4286758" y="345135"/>
            <a:ext cx="364742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 dirty="0">
                <a:solidFill>
                  <a:srgbClr val="FF0000"/>
                </a:solidFill>
              </a:rPr>
              <a:t>ANTACIDS</a:t>
            </a:r>
            <a:endParaRPr sz="4400" dirty="0"/>
          </a:p>
        </p:txBody>
      </p:sp>
      <p:pic>
        <p:nvPicPr>
          <p:cNvPr id="219" name="Google Shape;21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208" y="3382086"/>
            <a:ext cx="551688" cy="3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208" y="4150740"/>
            <a:ext cx="551688" cy="39319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0"/>
          <p:cNvSpPr txBox="1"/>
          <p:nvPr/>
        </p:nvSpPr>
        <p:spPr>
          <a:xfrm>
            <a:off x="203403" y="1109217"/>
            <a:ext cx="9422700" cy="424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Pharmacological actions: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marR="0" lvl="0" indent="-267335" algn="l" rtl="0">
              <a:lnSpc>
                <a:spcPct val="100000"/>
              </a:lnSpc>
              <a:spcBef>
                <a:spcPts val="2075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Char char="❏"/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Antipeptic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effects: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71855" marR="5080" lvl="1" indent="-871855" algn="l" rtl="0">
              <a:lnSpc>
                <a:spcPct val="1796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Reduction of gastric acidity will suppress activity of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71855" marR="5080" lvl="1" indent="-871855" algn="l" rtl="0">
              <a:lnSpc>
                <a:spcPct val="1796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pepsin:  Activity decreases as PH increases above 2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       Irreversibly inactivated at PH 7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71855" marR="5080" lvl="1" indent="-871855" algn="l" rtl="0">
              <a:lnSpc>
                <a:spcPct val="1796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Al+3 containing antacids → adsorb pepsin.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0556" y="3698747"/>
            <a:ext cx="2243328" cy="266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1"/>
          <p:cNvSpPr txBox="1"/>
          <p:nvPr/>
        </p:nvSpPr>
        <p:spPr>
          <a:xfrm>
            <a:off x="711325" y="290925"/>
            <a:ext cx="11162400" cy="60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379095" lvl="0" indent="-171448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AutoNum type="arabicPeriod" startAt="2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 on acid secretion: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PH (in gastric antrum) → ↑ gastrin → rebound acid  secretion.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9400" marR="0" lvl="0" indent="-267335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AutoNum type="arabicPeriod" startAt="2"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Gastro- intestinal motor activity: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0" marR="0" lvl="1" indent="-1227455" algn="l" rtl="0">
              <a:lnSpc>
                <a:spcPct val="100000"/>
              </a:lnSpc>
              <a:spcBef>
                <a:spcPts val="269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PH (of gastric content) → ↑ gastric motility (gastrin) → ↑ LESP.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0" marR="0" lvl="1" indent="-1207770" algn="l" rtl="0">
              <a:lnSpc>
                <a:spcPct val="100000"/>
              </a:lnSpc>
              <a:spcBef>
                <a:spcPts val="2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Al+3 → relax smooth muscle of stomach (astringent) → 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constipation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635" marR="0" lvl="1" indent="-1360170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Mg+2 → ↑ cholecystokinin → ↑motor activity.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0" marR="0" lvl="1" indent="-1296035" algn="l" rtl="0">
              <a:lnSpc>
                <a:spcPct val="100000"/>
              </a:lnSpc>
              <a:spcBef>
                <a:spcPts val="268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Mg+2 → osmotic 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laxative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effect.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8"/>
          <p:cNvSpPr txBox="1">
            <a:spLocks noGrp="1"/>
          </p:cNvSpPr>
          <p:nvPr>
            <p:ph type="title"/>
          </p:nvPr>
        </p:nvSpPr>
        <p:spPr>
          <a:xfrm>
            <a:off x="224125" y="0"/>
            <a:ext cx="118752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2EA2ED"/>
                </a:solidFill>
              </a:rPr>
              <a:t>Magalderate [rioper]:</a:t>
            </a:r>
            <a:endParaRPr/>
          </a:p>
          <a:p>
            <a:pPr marL="1091565" lvl="0" indent="0" algn="ctr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800" b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 hydroxide + magnesium hydroxide)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68"/>
          <p:cNvSpPr txBox="1"/>
          <p:nvPr/>
        </p:nvSpPr>
        <p:spPr>
          <a:xfrm>
            <a:off x="224125" y="1641201"/>
            <a:ext cx="118752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-171448" algn="l" rtl="0">
              <a:lnSpc>
                <a:spcPct val="150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magnesium and aluminum are absorbed and excreted by the kidney. Hence,  patients with </a:t>
            </a: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renal insufficiency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should </a:t>
            </a: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take these agents for long-term therapy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68"/>
          <p:cNvSpPr txBox="1"/>
          <p:nvPr/>
        </p:nvSpPr>
        <p:spPr>
          <a:xfrm>
            <a:off x="224125" y="3848500"/>
            <a:ext cx="118752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N.B. </a:t>
            </a:r>
            <a:r>
              <a:rPr lang="en-US" sz="2900" b="1">
                <a:solidFill>
                  <a:srgbClr val="FF00FF"/>
                </a:solidFill>
              </a:rPr>
              <a:t>(milk-alkali syndrome)</a:t>
            </a:r>
            <a:endParaRPr sz="2900" b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Excessive doses of either sodium bicarbonate or calcium carbonate with  calcium-containing dairy products can lead to hypercalcemia, renal insufficiency,  and metabolic alkalosis .</a:t>
            </a:r>
            <a:endParaRPr sz="2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2"/>
          <p:cNvSpPr txBox="1">
            <a:spLocks noGrp="1"/>
          </p:cNvSpPr>
          <p:nvPr>
            <p:ph type="title"/>
          </p:nvPr>
        </p:nvSpPr>
        <p:spPr>
          <a:xfrm>
            <a:off x="878525" y="626850"/>
            <a:ext cx="113136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13919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3-ERADICATION OF HELICOBACTER PYLORI</a:t>
            </a:r>
            <a:endParaRPr sz="2800"/>
          </a:p>
          <a:p>
            <a:pPr marL="12700" lvl="0" indent="0" algn="ctr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2800" b="0">
                <a:latin typeface="Times New Roman"/>
                <a:ea typeface="Times New Roman"/>
                <a:cs typeface="Times New Roman"/>
                <a:sym typeface="Times New Roman"/>
              </a:rPr>
              <a:t>B	+	M	+	A	→	FOR TWO WEEKS.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0" name="Google Shape;240;p72"/>
          <p:cNvGraphicFramePr/>
          <p:nvPr/>
        </p:nvGraphicFramePr>
        <p:xfrm>
          <a:off x="196725" y="1733094"/>
          <a:ext cx="10577200" cy="4515925"/>
        </p:xfrm>
        <a:graphic>
          <a:graphicData uri="http://schemas.openxmlformats.org/drawingml/2006/table">
            <a:tbl>
              <a:tblPr firstRow="1" bandRow="1">
                <a:noFill/>
                <a:tableStyleId>{BAD6EAD2-A07F-46D3-A85A-431D88E49C10}</a:tableStyleId>
              </a:tblPr>
              <a:tblGrid>
                <a:gridCol w="188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507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Bismuth subcitrate (120mg four times daily).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35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Bismuth subsalicylate (2 tablets; 262 mg each).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3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190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Metronidazole (250 mg three times daily)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Tinidazole (500mg bid)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3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endParaRPr sz="31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127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Amoxicillin (500mg three times daily).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35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Tetracycline (500 mg four times daily).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Clarithromycin (5oomg three times daily).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1" name="Google Shape;241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8105" y="1733094"/>
            <a:ext cx="3203900" cy="4373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73"/>
          <p:cNvGraphicFramePr/>
          <p:nvPr/>
        </p:nvGraphicFramePr>
        <p:xfrm>
          <a:off x="-6350" y="135128"/>
          <a:ext cx="12078950" cy="6650650"/>
        </p:xfrm>
        <a:graphic>
          <a:graphicData uri="http://schemas.openxmlformats.org/drawingml/2006/table">
            <a:tbl>
              <a:tblPr firstRow="1" bandRow="1">
                <a:noFill/>
                <a:tableStyleId>{BAD6EAD2-A07F-46D3-A85A-431D88E49C10}</a:tableStyleId>
              </a:tblPr>
              <a:tblGrid>
                <a:gridCol w="188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150">
                <a:tc gridSpan="2">
                  <a:txBody>
                    <a:bodyPr/>
                    <a:lstStyle/>
                    <a:p>
                      <a:pPr marL="0" marR="571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Peptic ulcer &amp; helicobacter pylori</a:t>
                      </a:r>
                      <a:endParaRPr sz="4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778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9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Quadruple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667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∙"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Drugs that eradicate H Pylori + Anti-secretory drugs.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422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7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Triple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3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∙"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	+	A	+	Antisecretory drugs.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19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(Metronidazole+ Amoxicillin or Clarithromycin+ PPIs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422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7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Dual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3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∙"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Amoxicillin + Omeprazole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92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∙"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Clarithromycin + Omeprazole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4287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50">
                <a:tc gridSpan="2">
                  <a:txBody>
                    <a:bodyPr/>
                    <a:lstStyle/>
                    <a:p>
                      <a:pPr marL="41148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Quattrocento Sans"/>
                        <a:buChar char="❖"/>
                      </a:pPr>
                      <a:r>
                        <a:rPr lang="en-US" sz="32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These regimens</a:t>
                      </a:r>
                      <a:r>
                        <a:rPr lang="en-US" sz="3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are used for 10-14 days, then </a:t>
                      </a:r>
                      <a:r>
                        <a:rPr lang="en-US" sz="32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PPIs</a:t>
                      </a:r>
                      <a:r>
                        <a:rPr lang="en-US" sz="3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should be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0" algn="l" rtl="0">
                        <a:lnSpc>
                          <a:spcPct val="100000"/>
                        </a:lnSpc>
                        <a:spcBef>
                          <a:spcPts val="19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continued once daily for 4-6 weeks.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435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4"/>
          <p:cNvSpPr txBox="1"/>
          <p:nvPr/>
        </p:nvSpPr>
        <p:spPr>
          <a:xfrm>
            <a:off x="0" y="0"/>
            <a:ext cx="8499600" cy="6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4-MUCOSAL PROTECTIVE AGENTS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5120" marR="43774" lvl="0" indent="-312420" algn="just" rtl="0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 Sucralfate: (sucrose octasulfate + al+3 hydroxide)</a:t>
            </a:r>
            <a:r>
              <a:rPr lang="en-US" sz="2400" b="1" u="sng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rgbClr val="2EA2E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5120" marR="5530850" lvl="0" indent="-312420" algn="just" rtl="0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action:</a:t>
            </a:r>
            <a:endParaRPr sz="24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46049" algn="just" rtl="0">
              <a:lnSpc>
                <a:spcPct val="15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acid PH (below 4)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polymerization → gel → selective binding to necrotic ulcer tissues for  up to 6 hrs. Sucrose sulfate (negatively charged) binds to proteins (positively charged) in the base  of ulcers or erosion, forming a physical barrier.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46049" algn="l" rtl="0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 startAt="2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Absorbs bile salts &amp; pepsin. 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46049" algn="l" rtl="0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 startAt="2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.Stimulates PG &amp; bicarbonate secretion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effects: </a:t>
            </a:r>
            <a:endParaRPr sz="26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8239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1-Constipation.    2-dry mouth.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3- 3% absorbed. Not be used for long period in patients with renal insufficiency. 4- adsorb [tetracycline, phenytoin , digoxin , cimetidine]</a:t>
            </a:r>
            <a:endParaRPr sz="2400">
              <a:solidFill>
                <a:srgbClr val="2EA2E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175" y="152400"/>
            <a:ext cx="3339424" cy="65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111250"/>
            <a:ext cx="12191998" cy="674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547369"/>
            <a:ext cx="515112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3559428"/>
            <a:ext cx="5151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6"/>
          <p:cNvSpPr txBox="1"/>
          <p:nvPr/>
        </p:nvSpPr>
        <p:spPr>
          <a:xfrm>
            <a:off x="0" y="0"/>
            <a:ext cx="11928600" cy="6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B-BISMUTH COMPOUND: COLLOIDAL BISMUTH SUBCITRATE (</a:t>
            </a:r>
            <a:r>
              <a:rPr lang="en-US" sz="2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DENOL</a:t>
            </a:r>
            <a:r>
              <a:rPr lang="en-US" sz="2600" b="1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):</a:t>
            </a:r>
            <a:endParaRPr sz="26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2425" marR="0" lvl="0" indent="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action:</a:t>
            </a:r>
            <a:r>
              <a:rPr lang="en-US" sz="2600" b="1" dirty="0">
                <a:solidFill>
                  <a:srgbClr val="A25DD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acid PH for activation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arenR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Coats ulcer.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arenR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 the production of mucus and bicarbonates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arenR"/>
            </a:pPr>
            <a:r>
              <a:rPr lang="en-US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Lysis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helicobacter pylori.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arenR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 stool frequency and fluidity used in diarrhea of acute infections( travelers’  diarrhea)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2425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</a:t>
            </a:r>
            <a:endParaRPr sz="2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arenR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color (oral cavity &amp; stool). Blacking of stool, may be confused with G.I.T.  Bleeding.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AutoNum type="arabicParenR"/>
            </a:pP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Prolonged use → encephalopathy (ataxia, headaches, confusion, seizures). Thus, it  should be used for </a:t>
            </a:r>
            <a:r>
              <a:rPr lang="en-US" sz="2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period only</a:t>
            </a:r>
            <a:r>
              <a:rPr lang="en-US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avoid in renal impairment.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161415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N.B. 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161415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Bismuth compound &amp;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sucralfate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should not be administered  simultaneously with antacids or H2 antagonists.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8752" y="714082"/>
            <a:ext cx="3292718" cy="15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86" y="3255898"/>
            <a:ext cx="551688" cy="39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86" y="4789296"/>
            <a:ext cx="551688" cy="39319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5"/>
          <p:cNvSpPr txBox="1"/>
          <p:nvPr/>
        </p:nvSpPr>
        <p:spPr>
          <a:xfrm>
            <a:off x="110625" y="79000"/>
            <a:ext cx="11945700" cy="4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</a:t>
            </a:r>
            <a:r>
              <a:rPr lang="en-US" sz="2800" b="1" u="sng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Carbenoxolone</a:t>
            </a:r>
            <a:r>
              <a:rPr lang="en-US" sz="2800" b="1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1" u="sng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biogastrone</a:t>
            </a:r>
            <a:r>
              <a:rPr lang="en-US" sz="2800" b="1" u="sng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 sz="28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marR="0" lvl="0" indent="-171448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Synthetic derivative of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liquorice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-171448" algn="l" rtl="0">
              <a:lnSpc>
                <a:spcPct val="107857"/>
              </a:lnSpc>
              <a:spcBef>
                <a:spcPts val="1045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Mineralocorticoid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activity →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aldosterone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-like side effect (salt and  water retention).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</a:t>
            </a:r>
            <a:r>
              <a:rPr lang="en-US" sz="2800" b="1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965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↑Production, secretion &amp; viscosity of </a:t>
            </a:r>
            <a:r>
              <a:rPr lang="en-US" sz="2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intestinal mucus.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effects:</a:t>
            </a:r>
            <a:endParaRPr sz="2800" b="1" dirty="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965">
              <a:spcBef>
                <a:spcPts val="660"/>
              </a:spcBef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Na+ &amp; water retention,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hypokalemia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hypertension.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14" name="AutoShape 2" descr="Carbenoxolone – TOKIWA PHYTOCHEMICAL CO.,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Carbenoxolone – TOKIWA PHYTOCHEMICAL CO.,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Carbenoxolone – TOKIWA PHYTOCHEMICAL CO.,LTD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Stock-612862162-scaled-1-1024x6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78" y="1983544"/>
            <a:ext cx="3132406" cy="234893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113" y="4595812"/>
            <a:ext cx="345757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1"/>
          <p:cNvSpPr txBox="1">
            <a:spLocks noGrp="1"/>
          </p:cNvSpPr>
          <p:nvPr>
            <p:ph type="title"/>
          </p:nvPr>
        </p:nvSpPr>
        <p:spPr>
          <a:xfrm>
            <a:off x="-212622" y="326785"/>
            <a:ext cx="11527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3975" rIns="0" bIns="0" anchor="t" anchorCtr="0">
            <a:spAutoFit/>
          </a:bodyPr>
          <a:lstStyle/>
          <a:p>
            <a:pPr marL="2172335" marR="5080" lvl="0" indent="-216027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sng">
                <a:solidFill>
                  <a:srgbClr val="FF0000"/>
                </a:solidFill>
              </a:rPr>
              <a:t>GASTRO-ESOPHAGEAL REFLUX </a:t>
            </a:r>
            <a:r>
              <a:rPr lang="en-US" sz="4400">
                <a:solidFill>
                  <a:srgbClr val="FF0000"/>
                </a:solidFill>
              </a:rPr>
              <a:t> </a:t>
            </a:r>
            <a:r>
              <a:rPr lang="en-US" sz="4400" u="sng">
                <a:solidFill>
                  <a:srgbClr val="FF0000"/>
                </a:solidFill>
              </a:rPr>
              <a:t>DISEASE (GERD)</a:t>
            </a:r>
            <a:endParaRPr sz="4400"/>
          </a:p>
        </p:txBody>
      </p:sp>
      <p:pic>
        <p:nvPicPr>
          <p:cNvPr id="272" name="Google Shape;272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75" y="1787450"/>
            <a:ext cx="11693651" cy="48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86"/>
          <p:cNvGraphicFramePr/>
          <p:nvPr/>
        </p:nvGraphicFramePr>
        <p:xfrm>
          <a:off x="0" y="1423161"/>
          <a:ext cx="12185650" cy="5425275"/>
        </p:xfrm>
        <a:graphic>
          <a:graphicData uri="http://schemas.openxmlformats.org/drawingml/2006/table">
            <a:tbl>
              <a:tblPr firstRow="1" bandRow="1">
                <a:noFill/>
                <a:tableStyleId>{BAD6EAD2-A07F-46D3-A85A-431D88E49C10}</a:tableStyleId>
              </a:tblPr>
              <a:tblGrid>
                <a:gridCol w="181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8775">
                <a:tc>
                  <a:txBody>
                    <a:bodyPr/>
                    <a:lstStyle/>
                    <a:p>
                      <a:pPr marL="654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Stage 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667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Sporadic uncomplicated heart burn, </a:t>
                      </a:r>
                      <a:r>
                        <a:rPr lang="en-US" sz="24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2-3 episodes/week</a:t>
                      </a: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Treated with: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▪"/>
                      </a:pPr>
                      <a:r>
                        <a:rPr lang="en-US" sz="24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Life style</a:t>
                      </a: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modification, including diet, weight loss, etc.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▪"/>
                      </a:pPr>
                      <a:r>
                        <a:rPr lang="en-US" sz="24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Antacids and/or H</a:t>
                      </a:r>
                      <a:r>
                        <a:rPr lang="en-US" sz="2400" b="1" u="sng" strike="noStrike" cap="none" baseline="-25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400" b="1" u="sng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-receptor</a:t>
                      </a: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antagonists as needed.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667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775">
                <a:tc>
                  <a:txBody>
                    <a:bodyPr/>
                    <a:lstStyle/>
                    <a:p>
                      <a:pPr marL="654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Stage II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325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Frequent symptoms more than </a:t>
                      </a:r>
                      <a:r>
                        <a:rPr lang="en-US" sz="2400" u="sng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2-3 episodes/week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(with or without esophagitis).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115697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▪"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Although </a:t>
                      </a:r>
                      <a:r>
                        <a:rPr lang="en-US" sz="2400" u="sng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higher doses of H</a:t>
                      </a:r>
                      <a:r>
                        <a:rPr lang="en-US" sz="2400" u="sng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antagonists increase healing rates</a:t>
                      </a:r>
                      <a:r>
                        <a:rPr lang="en-US" sz="2400" u="sng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PPIs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are  preferred.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3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725">
                <a:tc>
                  <a:txBody>
                    <a:bodyPr/>
                    <a:lstStyle/>
                    <a:p>
                      <a:pPr marL="654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Stage III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950" marB="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A2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Chronic, unrelieved symptoms or immediate relapse after stopping therapy.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11480" marR="0" lvl="0" indent="-343535" algn="l" rtl="0">
                        <a:lnSpc>
                          <a:spcPct val="10000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▪"/>
                      </a:pPr>
                      <a:r>
                        <a:rPr lang="en-US" sz="2400" u="sng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PPIs either once or twice daily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107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8" name="Google Shape;278;p86"/>
          <p:cNvSpPr/>
          <p:nvPr/>
        </p:nvSpPr>
        <p:spPr>
          <a:xfrm>
            <a:off x="5718809" y="4403471"/>
            <a:ext cx="78105" cy="20320"/>
          </a:xfrm>
          <a:custGeom>
            <a:avLst/>
            <a:gdLst/>
            <a:ahLst/>
            <a:cxnLst/>
            <a:rect l="l" t="t" r="r" b="b"/>
            <a:pathLst>
              <a:path w="78104" h="20320" extrusionOk="0">
                <a:moveTo>
                  <a:pt x="77724" y="0"/>
                </a:moveTo>
                <a:lnTo>
                  <a:pt x="0" y="0"/>
                </a:lnTo>
                <a:lnTo>
                  <a:pt x="0" y="19811"/>
                </a:lnTo>
                <a:lnTo>
                  <a:pt x="77724" y="19811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6"/>
          <p:cNvSpPr txBox="1"/>
          <p:nvPr/>
        </p:nvSpPr>
        <p:spPr>
          <a:xfrm>
            <a:off x="542340" y="432053"/>
            <a:ext cx="70485" cy="23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86"/>
          <p:cNvSpPr txBox="1">
            <a:spLocks noGrp="1"/>
          </p:cNvSpPr>
          <p:nvPr>
            <p:ph type="title"/>
          </p:nvPr>
        </p:nvSpPr>
        <p:spPr>
          <a:xfrm>
            <a:off x="830686" y="276732"/>
            <a:ext cx="933069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2EA2ED"/>
                </a:solidFill>
              </a:rPr>
              <a:t>Medical management according to severity of GERD</a:t>
            </a:r>
            <a:r>
              <a:rPr lang="en-US" sz="3200">
                <a:solidFill>
                  <a:srgbClr val="2EA2ED"/>
                </a:solidFill>
              </a:rPr>
              <a:t>:</a:t>
            </a:r>
            <a:endParaRPr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1183894"/>
            <a:ext cx="551688" cy="3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1694433"/>
            <a:ext cx="551688" cy="3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2204669"/>
            <a:ext cx="551688" cy="3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4250690"/>
            <a:ext cx="551688" cy="39319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8"/>
          <p:cNvSpPr txBox="1"/>
          <p:nvPr/>
        </p:nvSpPr>
        <p:spPr>
          <a:xfrm>
            <a:off x="78739" y="535520"/>
            <a:ext cx="11572200" cy="3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8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GERD &amp; pregnancy: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8290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Mild cases: conservatively, antacids or sucralfate.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8290" marR="1880870" lvl="0" indent="0" algn="l" rtl="0">
              <a:lnSpc>
                <a:spcPct val="1196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symptoms persist: H2 receptor antagonists (ranitidine).  Intractable symptoms or complicated reflux disease: lansoprazole.</a:t>
            </a:r>
            <a:endParaRPr sz="4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GERD&amp; children: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8290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Omeprazole is safe and effective for treatment of erosive esophagitis &amp; GERD.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1205483"/>
            <a:ext cx="475488" cy="33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" y="1882394"/>
            <a:ext cx="475488" cy="33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39" y="2552954"/>
            <a:ext cx="475488" cy="33680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89"/>
          <p:cNvSpPr txBox="1"/>
          <p:nvPr/>
        </p:nvSpPr>
        <p:spPr>
          <a:xfrm>
            <a:off x="78725" y="127675"/>
            <a:ext cx="12113400" cy="6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Times New Roman"/>
              <a:buChar char="●"/>
            </a:pPr>
            <a:r>
              <a:rPr lang="en-US" sz="3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prokinetics in treatment of GERD:</a:t>
            </a:r>
            <a:endParaRPr sz="34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50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reflux is associated with transient LES relaxation that occurs in absence of a swallow.  The most effective therapy for GERD still is suppression of acid production by the stomach.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50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5DD1"/>
              </a:buClr>
              <a:buSzPts val="3600"/>
              <a:buFont typeface="Times New Roman"/>
              <a:buChar char="●"/>
            </a:pPr>
            <a:r>
              <a:rPr lang="en-US" sz="3600" b="1" u="sng">
                <a:solidFill>
                  <a:srgbClr val="A25DD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Metoclopramide &amp; domperidone: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in treatment of symptomatic GERD but are </a:t>
            </a: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effective in patients with erosive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esophagitis.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used mainly in combination with anti-secretory agents.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951599" y="157175"/>
            <a:ext cx="8280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SECRETION OF HCL</a:t>
            </a:r>
            <a:endParaRPr sz="45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0" y="1013900"/>
            <a:ext cx="12192000" cy="1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4150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Nocturnal acid secretion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(which depends largely on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histamine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l" rtl="0">
              <a:lnSpc>
                <a:spcPct val="119000"/>
              </a:lnSpc>
              <a:spcBef>
                <a:spcPts val="103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Meal-stimulated acid secretion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(which is stimulated by</a:t>
            </a:r>
            <a:r>
              <a:rPr lang="en-US" sz="2800">
                <a:solidFill>
                  <a:srgbClr val="001F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gastrin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8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histamine</a:t>
            </a:r>
            <a:r>
              <a:rPr lang="en-US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6700"/>
            <a:ext cx="12039600" cy="43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692" y="464234"/>
            <a:ext cx="11563643" cy="62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690139" y="162946"/>
            <a:ext cx="6478108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Helicobacter pylori: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 txBox="1"/>
          <p:nvPr/>
        </p:nvSpPr>
        <p:spPr>
          <a:xfrm>
            <a:off x="200625" y="766050"/>
            <a:ext cx="11873700" cy="2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pylori is a spiral shaped bacterium that is found in the gastric mucus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or adherent to the epithelial lining of the stomach.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69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of world population is infected. It causes: duodenal/gastri</a:t>
            </a:r>
            <a:r>
              <a:rPr lang="en-US" sz="2800">
                <a:solidFill>
                  <a:schemeClr val="dk1"/>
                </a:solidFill>
              </a:rPr>
              <a:t>c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ulcers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gastric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508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pylori causes more than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of duodenal ulcers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more than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gastric ulcer</a:t>
            </a:r>
            <a:r>
              <a:rPr lang="en-US" sz="2800" u="sng">
                <a:solidFill>
                  <a:schemeClr val="dk1"/>
                </a:solidFill>
              </a:rPr>
              <a:t>s</a:t>
            </a:r>
            <a:endParaRPr sz="2800" u="sng">
              <a:solidFill>
                <a:schemeClr val="dk1"/>
              </a:solidFill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338196" y="3511718"/>
            <a:ext cx="11394600" cy="303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675" rIns="0" bIns="0" anchor="t" anchorCtr="0">
            <a:spAutoFit/>
          </a:bodyPr>
          <a:lstStyle/>
          <a:p>
            <a:pPr marL="2152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pictures:</a:t>
            </a:r>
          </a:p>
          <a:p>
            <a:pPr marL="2152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</a:t>
            </a:r>
            <a:r>
              <a:rPr lang="en-US" sz="2800" b="1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                                                      </a:t>
            </a:r>
            <a:r>
              <a:rPr lang="en-US" sz="2800" b="1" u="sng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</a:t>
            </a:r>
            <a:r>
              <a:rPr lang="en-US" sz="2800" b="1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167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Pain (duodenal ulcer).                                             Hemorrhage.               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167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Vomiting (gastric ulcer)                                              Perforation .                                                                                                                                               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8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cancer (gastric ulcer).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/>
        </p:nvSpPr>
        <p:spPr>
          <a:xfrm>
            <a:off x="85650" y="250743"/>
            <a:ext cx="12020700" cy="5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 of therapy:</a:t>
            </a:r>
            <a:endParaRPr sz="37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292735" algn="l" rtl="0">
              <a:lnSpc>
                <a:spcPct val="100000"/>
              </a:lnSpc>
              <a:spcBef>
                <a:spcPts val="235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of symptoms.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292735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Promotion of healing (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4-8weeks for D.U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Or 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8-16 weeks for G.U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292735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Prevention of recurrence [maintenance dose (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half the normal dose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for at 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months].</a:t>
            </a:r>
            <a:endParaRPr sz="2800" b="0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-non pharmacological treatment</a:t>
            </a:r>
            <a:r>
              <a:rPr lang="en-US" sz="3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❖"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sss (smooking, spices and stress)</a:t>
            </a:r>
            <a:endParaRPr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❖"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NSAIDS</a:t>
            </a:r>
            <a:endParaRPr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❖"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Drugs and alcohol</a:t>
            </a:r>
            <a:endParaRPr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432749" y="259550"/>
            <a:ext cx="113265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0000"/>
                </a:solidFill>
              </a:rPr>
              <a:t>TREATMENT OF PEPTIC ULCER</a:t>
            </a:r>
            <a:endParaRPr sz="4100"/>
          </a:p>
        </p:txBody>
      </p:sp>
      <p:sp>
        <p:nvSpPr>
          <p:cNvPr id="93" name="Google Shape;93;p26"/>
          <p:cNvSpPr txBox="1"/>
          <p:nvPr/>
        </p:nvSpPr>
        <p:spPr>
          <a:xfrm>
            <a:off x="114389" y="1167134"/>
            <a:ext cx="54660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1934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A2ED"/>
              </a:buClr>
              <a:buSzPts val="2300"/>
              <a:buFont typeface="Times New Roman"/>
              <a:buAutoNum type="arabicPeriod"/>
            </a:pPr>
            <a:r>
              <a:rPr lang="en-US" sz="2400" b="1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drugs that reduce gastric acid secretion: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381635" algn="l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proton pump inhibitors. PPIs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381635" algn="l" rtl="0">
              <a:lnSpc>
                <a:spcPct val="100000"/>
              </a:lnSpc>
              <a:spcBef>
                <a:spcPts val="18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H2 histamine receptor antagonists.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381635" algn="l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muscarinic antagonists 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457833" algn="l" rtl="0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gastrin antagonists (proglumide).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27100" marR="0" lvl="1" indent="-457833" algn="l" rtl="0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PG analogue.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6297564" y="1167135"/>
            <a:ext cx="55866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325" rIns="0" bIns="0" anchor="t" anchorCtr="0">
            <a:spAutoFit/>
          </a:bodyPr>
          <a:lstStyle/>
          <a:p>
            <a:pPr marL="351155" marR="0" lvl="0" indent="-33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A2ED"/>
              </a:buClr>
              <a:buSzPts val="2000"/>
              <a:buFont typeface="Lucida Sans"/>
              <a:buAutoNum type="arabicPeriod" startAt="2"/>
            </a:pPr>
            <a:r>
              <a:rPr lang="en-US" sz="2800" b="1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of gastric acidity: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415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Antacids.</a:t>
            </a:r>
            <a:endParaRPr sz="405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7665" marR="0" lvl="0" indent="-3556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EA2ED"/>
              </a:buClr>
              <a:buSzPts val="2800"/>
              <a:buFont typeface="Times New Roman"/>
              <a:buAutoNum type="arabicPeriod" startAt="3"/>
            </a:pPr>
            <a:r>
              <a:rPr lang="en-US" sz="2800" b="1" dirty="0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Eradication of helicobacter pylori.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6229775" y="3052275"/>
            <a:ext cx="5722200" cy="25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4.Cytoprotective agents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 sucralfate.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 colloidal bismuth  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 PG analogues (misoprostol).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D- carbenoxolon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>
            <a:spLocks noGrp="1"/>
          </p:cNvSpPr>
          <p:nvPr>
            <p:ph type="title"/>
          </p:nvPr>
        </p:nvSpPr>
        <p:spPr>
          <a:xfrm>
            <a:off x="175677" y="588725"/>
            <a:ext cx="117543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DRUGS THAT REDUCE GASTRIC ACID  SECRETION</a:t>
            </a:r>
            <a:endParaRPr/>
          </a:p>
        </p:txBody>
      </p:sp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913" y="3074161"/>
            <a:ext cx="551688" cy="39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913" y="3584397"/>
            <a:ext cx="551688" cy="39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913" y="4095622"/>
            <a:ext cx="551688" cy="39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913" y="4607686"/>
            <a:ext cx="551688" cy="39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913" y="5117922"/>
            <a:ext cx="551688" cy="39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8"/>
          <p:cNvSpPr txBox="1"/>
          <p:nvPr/>
        </p:nvSpPr>
        <p:spPr>
          <a:xfrm>
            <a:off x="175675" y="2112875"/>
            <a:ext cx="8032200" cy="3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46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rgbClr val="2EA2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	proton-pump inhibitors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33525" marR="3570604" lvl="0" indent="0" algn="l" rtl="0">
              <a:lnSpc>
                <a:spcPct val="1198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Omeprazole  esomeprazole  Lansoprazole  Rabeprazole  Pantoprazole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4824" y="1812025"/>
            <a:ext cx="3485051" cy="452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1916</Words>
  <Application>Microsoft Office PowerPoint</Application>
  <PresentationFormat>Widescreen</PresentationFormat>
  <Paragraphs>249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Parcel</vt:lpstr>
      <vt:lpstr>PEPTIC ULCER AND GERD TREATMENT</vt:lpstr>
      <vt:lpstr>PowerPoint Presentation</vt:lpstr>
      <vt:lpstr>PowerPoint Presentation</vt:lpstr>
      <vt:lpstr>SECRETION OF HCL</vt:lpstr>
      <vt:lpstr>PowerPoint Presentation</vt:lpstr>
      <vt:lpstr>Helicobacter pylori:</vt:lpstr>
      <vt:lpstr>PowerPoint Presentation</vt:lpstr>
      <vt:lpstr>TREATMENT OF PEPTIC ULCER</vt:lpstr>
      <vt:lpstr>DRUGS THAT REDUCE GASTRIC ACID  SECRETION</vt:lpstr>
      <vt:lpstr>PHARMACOKINETICS:</vt:lpstr>
      <vt:lpstr>PowerPoint Presentation</vt:lpstr>
      <vt:lpstr>PowerPoint Presentation</vt:lpstr>
      <vt:lpstr>Uses:</vt:lpstr>
      <vt:lpstr>Adverse effects: (rare)</vt:lpstr>
      <vt:lpstr>PowerPoint Presentation</vt:lpstr>
      <vt:lpstr>PowerPoint Presentation</vt:lpstr>
      <vt:lpstr>(2) H2 histamine receptor antagonists</vt:lpstr>
      <vt:lpstr>PowerPoint Presentation</vt:lpstr>
      <vt:lpstr>PowerPoint Presentation</vt:lpstr>
      <vt:lpstr>(3) selective muscarinic antagonists (M1)</vt:lpstr>
      <vt:lpstr>(4) prostaglandin analogue, misoprostol (cytotec)</vt:lpstr>
      <vt:lpstr>PowerPoint Presentation</vt:lpstr>
      <vt:lpstr>Antacids</vt:lpstr>
      <vt:lpstr>ANTACIDS</vt:lpstr>
      <vt:lpstr>PowerPoint Presentation</vt:lpstr>
      <vt:lpstr>Magalderate [rioper]: (AL hydroxide + magnesium hydroxide)</vt:lpstr>
      <vt:lpstr>3-ERADICATION OF HELICOBACTER PYLORI B + M + A → FOR TWO WEEKS.</vt:lpstr>
      <vt:lpstr>PowerPoint Presentation</vt:lpstr>
      <vt:lpstr>PowerPoint Presentation</vt:lpstr>
      <vt:lpstr>PowerPoint Presentation</vt:lpstr>
      <vt:lpstr>PowerPoint Presentation</vt:lpstr>
      <vt:lpstr>GASTRO-ESOPHAGEAL REFLUX  DISEASE (GERD)</vt:lpstr>
      <vt:lpstr>Medical management according to severity of GERD: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PEPTIC ULCER AND GERD TREATMENT</dc:title>
  <dc:creator>DELL</dc:creator>
  <cp:lastModifiedBy>razanemad852@gmail.com</cp:lastModifiedBy>
  <cp:revision>5</cp:revision>
  <dcterms:created xsi:type="dcterms:W3CDTF">2023-03-20T15:45:05Z</dcterms:created>
  <dcterms:modified xsi:type="dcterms:W3CDTF">2023-03-28T13:27:53Z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2023-03-20T00:00:00Z</vt:filetime>
  </property>
</Properties>
</file>