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85" r:id="rId5"/>
    <p:sldId id="259" r:id="rId6"/>
    <p:sldId id="288" r:id="rId7"/>
    <p:sldId id="289" r:id="rId8"/>
    <p:sldId id="265" r:id="rId9"/>
    <p:sldId id="260" r:id="rId10"/>
    <p:sldId id="261" r:id="rId11"/>
    <p:sldId id="262" r:id="rId12"/>
    <p:sldId id="263" r:id="rId13"/>
    <p:sldId id="290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4" r:id="rId23"/>
    <p:sldId id="276" r:id="rId24"/>
    <p:sldId id="277" r:id="rId25"/>
    <p:sldId id="278" r:id="rId26"/>
    <p:sldId id="279" r:id="rId27"/>
    <p:sldId id="280" r:id="rId28"/>
    <p:sldId id="286" r:id="rId29"/>
    <p:sldId id="287" r:id="rId30"/>
    <p:sldId id="281" r:id="rId31"/>
    <p:sldId id="282" r:id="rId32"/>
    <p:sldId id="28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16279-06A6-42C2-9DB4-A8D04B80DAC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6B7978-8E08-4A60-9697-AE74CE66FE0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By involvement</a:t>
          </a:r>
          <a:endParaRPr lang="en-US" dirty="0">
            <a:solidFill>
              <a:schemeClr val="accent2"/>
            </a:solidFill>
          </a:endParaRPr>
        </a:p>
      </dgm:t>
    </dgm:pt>
    <dgm:pt modelId="{43F1714A-C6BC-46C7-B889-6D60EFF7E476}" type="parTrans" cxnId="{8A875CB4-F872-464B-8044-5D85C2CC8391}">
      <dgm:prSet/>
      <dgm:spPr/>
      <dgm:t>
        <a:bodyPr/>
        <a:lstStyle/>
        <a:p>
          <a:endParaRPr lang="en-US"/>
        </a:p>
      </dgm:t>
    </dgm:pt>
    <dgm:pt modelId="{E576DC61-B267-4693-8ED2-63C5FC6FA1F8}" type="sibTrans" cxnId="{8A875CB4-F872-464B-8044-5D85C2CC8391}">
      <dgm:prSet/>
      <dgm:spPr/>
      <dgm:t>
        <a:bodyPr/>
        <a:lstStyle/>
        <a:p>
          <a:endParaRPr lang="en-US"/>
        </a:p>
      </dgm:t>
    </dgm:pt>
    <dgm:pt modelId="{B6F55350-61E2-49B6-996D-4724838B5305}">
      <dgm:prSet phldrT="[Text]"/>
      <dgm:spPr/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unilateral</a:t>
          </a:r>
          <a:endParaRPr lang="en-US" dirty="0">
            <a:solidFill>
              <a:schemeClr val="accent2"/>
            </a:solidFill>
          </a:endParaRPr>
        </a:p>
      </dgm:t>
    </dgm:pt>
    <dgm:pt modelId="{92DE6A09-EC1E-4ED6-8C28-EF37C6543FE8}" type="parTrans" cxnId="{1B4C48D4-4712-460D-83BB-86CD5436793B}">
      <dgm:prSet/>
      <dgm:spPr/>
      <dgm:t>
        <a:bodyPr/>
        <a:lstStyle/>
        <a:p>
          <a:endParaRPr lang="en-US"/>
        </a:p>
      </dgm:t>
    </dgm:pt>
    <dgm:pt modelId="{B7FF1CF5-91A1-41A1-B468-D8772A5E9306}" type="sibTrans" cxnId="{1B4C48D4-4712-460D-83BB-86CD5436793B}">
      <dgm:prSet/>
      <dgm:spPr/>
      <dgm:t>
        <a:bodyPr/>
        <a:lstStyle/>
        <a:p>
          <a:endParaRPr lang="en-US"/>
        </a:p>
      </dgm:t>
    </dgm:pt>
    <dgm:pt modelId="{447D1BA7-7646-43C6-A826-438D537CBAEA}">
      <dgm:prSet phldrT="[Text]"/>
      <dgm:spPr/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bilateral</a:t>
          </a:r>
          <a:endParaRPr lang="en-US" dirty="0">
            <a:solidFill>
              <a:schemeClr val="accent2"/>
            </a:solidFill>
          </a:endParaRPr>
        </a:p>
      </dgm:t>
    </dgm:pt>
    <dgm:pt modelId="{0E5D6729-9657-44B4-8AFC-F4A9D2432B1C}" type="parTrans" cxnId="{B57A1F49-11F0-4686-9086-71C30F9D224A}">
      <dgm:prSet/>
      <dgm:spPr/>
      <dgm:t>
        <a:bodyPr/>
        <a:lstStyle/>
        <a:p>
          <a:endParaRPr lang="en-US"/>
        </a:p>
      </dgm:t>
    </dgm:pt>
    <dgm:pt modelId="{5040BF07-F740-436B-961D-6E96186E592A}" type="sibTrans" cxnId="{B57A1F49-11F0-4686-9086-71C30F9D224A}">
      <dgm:prSet/>
      <dgm:spPr/>
      <dgm:t>
        <a:bodyPr/>
        <a:lstStyle/>
        <a:p>
          <a:endParaRPr lang="en-US"/>
        </a:p>
      </dgm:t>
    </dgm:pt>
    <dgm:pt modelId="{D367A4D7-8E40-43F6-B09F-AD4683372673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By mechanism</a:t>
          </a:r>
          <a:endParaRPr lang="en-US" dirty="0">
            <a:solidFill>
              <a:schemeClr val="accent2"/>
            </a:solidFill>
          </a:endParaRPr>
        </a:p>
      </dgm:t>
    </dgm:pt>
    <dgm:pt modelId="{409D5F69-A6B3-4771-8318-E0FA1F3B0225}" type="parTrans" cxnId="{0A0EB65B-C062-45C7-AAD9-4FFF24B9D6CC}">
      <dgm:prSet/>
      <dgm:spPr/>
      <dgm:t>
        <a:bodyPr/>
        <a:lstStyle/>
        <a:p>
          <a:endParaRPr lang="en-US"/>
        </a:p>
      </dgm:t>
    </dgm:pt>
    <dgm:pt modelId="{44103396-2B11-4A92-B1B0-CF685536825C}" type="sibTrans" cxnId="{0A0EB65B-C062-45C7-AAD9-4FFF24B9D6CC}">
      <dgm:prSet/>
      <dgm:spPr/>
      <dgm:t>
        <a:bodyPr/>
        <a:lstStyle/>
        <a:p>
          <a:endParaRPr lang="en-US"/>
        </a:p>
      </dgm:t>
    </dgm:pt>
    <dgm:pt modelId="{B0C69A62-913E-4C8B-98E1-C0D0FF3A734E}">
      <dgm:prSet phldrT="[Text]"/>
      <dgm:spPr/>
      <dgm:t>
        <a:bodyPr/>
        <a:lstStyle/>
        <a:p>
          <a:r>
            <a:rPr lang="en-US" dirty="0" err="1" smtClean="0">
              <a:solidFill>
                <a:schemeClr val="accent2"/>
              </a:solidFill>
            </a:rPr>
            <a:t>transudative</a:t>
          </a:r>
          <a:endParaRPr lang="en-US" dirty="0">
            <a:solidFill>
              <a:schemeClr val="accent2"/>
            </a:solidFill>
          </a:endParaRPr>
        </a:p>
      </dgm:t>
    </dgm:pt>
    <dgm:pt modelId="{21A42572-E50F-41F4-84A7-FF5A4726A454}" type="parTrans" cxnId="{6B5F028D-CA74-43E0-BEFE-7EAE73643A6E}">
      <dgm:prSet/>
      <dgm:spPr/>
      <dgm:t>
        <a:bodyPr/>
        <a:lstStyle/>
        <a:p>
          <a:endParaRPr lang="en-US"/>
        </a:p>
      </dgm:t>
    </dgm:pt>
    <dgm:pt modelId="{F36E41B8-988C-46B8-A9E0-2C0D6466AA33}" type="sibTrans" cxnId="{6B5F028D-CA74-43E0-BEFE-7EAE73643A6E}">
      <dgm:prSet/>
      <dgm:spPr/>
      <dgm:t>
        <a:bodyPr/>
        <a:lstStyle/>
        <a:p>
          <a:endParaRPr lang="en-US"/>
        </a:p>
      </dgm:t>
    </dgm:pt>
    <dgm:pt modelId="{FB63C144-BC06-4589-A9F3-365DE2CC9805}">
      <dgm:prSet phldrT="[Text]"/>
      <dgm:spPr/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exudative</a:t>
          </a:r>
          <a:endParaRPr lang="en-US" dirty="0">
            <a:solidFill>
              <a:schemeClr val="accent2"/>
            </a:solidFill>
          </a:endParaRPr>
        </a:p>
      </dgm:t>
    </dgm:pt>
    <dgm:pt modelId="{AE6AC517-D0A5-45BB-A774-67878EA0DD8A}" type="parTrans" cxnId="{99A1332A-A02E-4C07-8DBF-DDE5E08BEBAC}">
      <dgm:prSet/>
      <dgm:spPr/>
      <dgm:t>
        <a:bodyPr/>
        <a:lstStyle/>
        <a:p>
          <a:endParaRPr lang="en-US"/>
        </a:p>
      </dgm:t>
    </dgm:pt>
    <dgm:pt modelId="{B5B08466-7711-43AA-852A-C23BF45A9D5A}" type="sibTrans" cxnId="{99A1332A-A02E-4C07-8DBF-DDE5E08BEBAC}">
      <dgm:prSet/>
      <dgm:spPr/>
      <dgm:t>
        <a:bodyPr/>
        <a:lstStyle/>
        <a:p>
          <a:endParaRPr lang="en-US"/>
        </a:p>
      </dgm:t>
    </dgm:pt>
    <dgm:pt modelId="{07C9987C-81B3-4357-9371-AC4D90A91E2A}" type="pres">
      <dgm:prSet presAssocID="{79316279-06A6-42C2-9DB4-A8D04B80DAC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2CF491F-CF32-4E6A-9FC1-BFDF45D19FE6}" type="pres">
      <dgm:prSet presAssocID="{3C6B7978-8E08-4A60-9697-AE74CE66FE00}" presName="root" presStyleCnt="0"/>
      <dgm:spPr/>
    </dgm:pt>
    <dgm:pt modelId="{C01358B1-E144-4ECC-BE3B-567A1476677E}" type="pres">
      <dgm:prSet presAssocID="{3C6B7978-8E08-4A60-9697-AE74CE66FE00}" presName="rootComposite" presStyleCnt="0"/>
      <dgm:spPr/>
    </dgm:pt>
    <dgm:pt modelId="{AB3996D4-9150-4A53-A710-340A37C5E3FA}" type="pres">
      <dgm:prSet presAssocID="{3C6B7978-8E08-4A60-9697-AE74CE66FE00}" presName="rootText" presStyleLbl="node1" presStyleIdx="0" presStyleCnt="2"/>
      <dgm:spPr/>
      <dgm:t>
        <a:bodyPr/>
        <a:lstStyle/>
        <a:p>
          <a:endParaRPr lang="en-US"/>
        </a:p>
      </dgm:t>
    </dgm:pt>
    <dgm:pt modelId="{268BD2A0-E8CD-4FA0-8CD4-1F4303030E03}" type="pres">
      <dgm:prSet presAssocID="{3C6B7978-8E08-4A60-9697-AE74CE66FE00}" presName="rootConnector" presStyleLbl="node1" presStyleIdx="0" presStyleCnt="2"/>
      <dgm:spPr/>
      <dgm:t>
        <a:bodyPr/>
        <a:lstStyle/>
        <a:p>
          <a:endParaRPr lang="en-US"/>
        </a:p>
      </dgm:t>
    </dgm:pt>
    <dgm:pt modelId="{84673FD9-A575-4EF1-801A-FC7D2DA0B33D}" type="pres">
      <dgm:prSet presAssocID="{3C6B7978-8E08-4A60-9697-AE74CE66FE00}" presName="childShape" presStyleCnt="0"/>
      <dgm:spPr/>
    </dgm:pt>
    <dgm:pt modelId="{ABCD2137-5327-4DD7-BF3B-08ED85D623F6}" type="pres">
      <dgm:prSet presAssocID="{92DE6A09-EC1E-4ED6-8C28-EF37C6543FE8}" presName="Name13" presStyleLbl="parChTrans1D2" presStyleIdx="0" presStyleCnt="4"/>
      <dgm:spPr/>
      <dgm:t>
        <a:bodyPr/>
        <a:lstStyle/>
        <a:p>
          <a:endParaRPr lang="en-US"/>
        </a:p>
      </dgm:t>
    </dgm:pt>
    <dgm:pt modelId="{A804B97A-D1AE-4805-8109-2BDCC1E2F03A}" type="pres">
      <dgm:prSet presAssocID="{B6F55350-61E2-49B6-996D-4724838B5305}" presName="childText" presStyleLbl="bgAcc1" presStyleIdx="0" presStyleCnt="4" custLinFactNeighborX="-589" custLinFactNeighborY="-2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DB020-15FD-4B96-A407-2A3080876FF4}" type="pres">
      <dgm:prSet presAssocID="{0E5D6729-9657-44B4-8AFC-F4A9D2432B1C}" presName="Name13" presStyleLbl="parChTrans1D2" presStyleIdx="1" presStyleCnt="4"/>
      <dgm:spPr/>
      <dgm:t>
        <a:bodyPr/>
        <a:lstStyle/>
        <a:p>
          <a:endParaRPr lang="en-US"/>
        </a:p>
      </dgm:t>
    </dgm:pt>
    <dgm:pt modelId="{395166D9-3460-491F-9FCA-3FEDC999F183}" type="pres">
      <dgm:prSet presAssocID="{447D1BA7-7646-43C6-A826-438D537CBAEA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6CC0E-BE0D-4BA6-B22C-44605C69007C}" type="pres">
      <dgm:prSet presAssocID="{D367A4D7-8E40-43F6-B09F-AD4683372673}" presName="root" presStyleCnt="0"/>
      <dgm:spPr/>
    </dgm:pt>
    <dgm:pt modelId="{DEA9D598-5366-4CBB-8553-DE15A62059A8}" type="pres">
      <dgm:prSet presAssocID="{D367A4D7-8E40-43F6-B09F-AD4683372673}" presName="rootComposite" presStyleCnt="0"/>
      <dgm:spPr/>
    </dgm:pt>
    <dgm:pt modelId="{1E383C8B-DD41-4A40-A730-1B4C3A646103}" type="pres">
      <dgm:prSet presAssocID="{D367A4D7-8E40-43F6-B09F-AD4683372673}" presName="rootText" presStyleLbl="node1" presStyleIdx="1" presStyleCnt="2"/>
      <dgm:spPr/>
      <dgm:t>
        <a:bodyPr/>
        <a:lstStyle/>
        <a:p>
          <a:endParaRPr lang="en-US"/>
        </a:p>
      </dgm:t>
    </dgm:pt>
    <dgm:pt modelId="{72E3B68C-1620-4A10-8737-568275FEA9C0}" type="pres">
      <dgm:prSet presAssocID="{D367A4D7-8E40-43F6-B09F-AD4683372673}" presName="rootConnector" presStyleLbl="node1" presStyleIdx="1" presStyleCnt="2"/>
      <dgm:spPr/>
      <dgm:t>
        <a:bodyPr/>
        <a:lstStyle/>
        <a:p>
          <a:endParaRPr lang="en-US"/>
        </a:p>
      </dgm:t>
    </dgm:pt>
    <dgm:pt modelId="{834BC4DF-8F98-4FF3-BDD5-0CE20C752C74}" type="pres">
      <dgm:prSet presAssocID="{D367A4D7-8E40-43F6-B09F-AD4683372673}" presName="childShape" presStyleCnt="0"/>
      <dgm:spPr/>
    </dgm:pt>
    <dgm:pt modelId="{6A2E8BBF-8F9A-429F-8192-1C558955F949}" type="pres">
      <dgm:prSet presAssocID="{21A42572-E50F-41F4-84A7-FF5A4726A454}" presName="Name13" presStyleLbl="parChTrans1D2" presStyleIdx="2" presStyleCnt="4"/>
      <dgm:spPr/>
      <dgm:t>
        <a:bodyPr/>
        <a:lstStyle/>
        <a:p>
          <a:endParaRPr lang="en-US"/>
        </a:p>
      </dgm:t>
    </dgm:pt>
    <dgm:pt modelId="{4F33B084-A91B-4CB5-A850-2E29B38B39AD}" type="pres">
      <dgm:prSet presAssocID="{B0C69A62-913E-4C8B-98E1-C0D0FF3A734E}" presName="childText" presStyleLbl="bgAcc1" presStyleIdx="2" presStyleCnt="4" custLinFactNeighborY="-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FFC56-9C38-4806-8098-6E0C3D508E1B}" type="pres">
      <dgm:prSet presAssocID="{AE6AC517-D0A5-45BB-A774-67878EA0DD8A}" presName="Name13" presStyleLbl="parChTrans1D2" presStyleIdx="3" presStyleCnt="4"/>
      <dgm:spPr/>
      <dgm:t>
        <a:bodyPr/>
        <a:lstStyle/>
        <a:p>
          <a:endParaRPr lang="en-US"/>
        </a:p>
      </dgm:t>
    </dgm:pt>
    <dgm:pt modelId="{CB8B5C86-7119-4CBC-B812-8F1CF0E03906}" type="pres">
      <dgm:prSet presAssocID="{FB63C144-BC06-4589-A9F3-365DE2CC980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3F6594-0BE3-48D2-890A-EBC9882E36F0}" type="presOf" srcId="{AE6AC517-D0A5-45BB-A774-67878EA0DD8A}" destId="{5ECFFC56-9C38-4806-8098-6E0C3D508E1B}" srcOrd="0" destOrd="0" presId="urn:microsoft.com/office/officeart/2005/8/layout/hierarchy3"/>
    <dgm:cxn modelId="{CA2133FE-167B-48C6-A286-FC4CFC826062}" type="presOf" srcId="{0E5D6729-9657-44B4-8AFC-F4A9D2432B1C}" destId="{779DB020-15FD-4B96-A407-2A3080876FF4}" srcOrd="0" destOrd="0" presId="urn:microsoft.com/office/officeart/2005/8/layout/hierarchy3"/>
    <dgm:cxn modelId="{0A0EB65B-C062-45C7-AAD9-4FFF24B9D6CC}" srcId="{79316279-06A6-42C2-9DB4-A8D04B80DAC8}" destId="{D367A4D7-8E40-43F6-B09F-AD4683372673}" srcOrd="1" destOrd="0" parTransId="{409D5F69-A6B3-4771-8318-E0FA1F3B0225}" sibTransId="{44103396-2B11-4A92-B1B0-CF685536825C}"/>
    <dgm:cxn modelId="{6B5F028D-CA74-43E0-BEFE-7EAE73643A6E}" srcId="{D367A4D7-8E40-43F6-B09F-AD4683372673}" destId="{B0C69A62-913E-4C8B-98E1-C0D0FF3A734E}" srcOrd="0" destOrd="0" parTransId="{21A42572-E50F-41F4-84A7-FF5A4726A454}" sibTransId="{F36E41B8-988C-46B8-A9E0-2C0D6466AA33}"/>
    <dgm:cxn modelId="{99A1332A-A02E-4C07-8DBF-DDE5E08BEBAC}" srcId="{D367A4D7-8E40-43F6-B09F-AD4683372673}" destId="{FB63C144-BC06-4589-A9F3-365DE2CC9805}" srcOrd="1" destOrd="0" parTransId="{AE6AC517-D0A5-45BB-A774-67878EA0DD8A}" sibTransId="{B5B08466-7711-43AA-852A-C23BF45A9D5A}"/>
    <dgm:cxn modelId="{27A7C1A6-7735-4C54-9F96-49F8376AADCC}" type="presOf" srcId="{79316279-06A6-42C2-9DB4-A8D04B80DAC8}" destId="{07C9987C-81B3-4357-9371-AC4D90A91E2A}" srcOrd="0" destOrd="0" presId="urn:microsoft.com/office/officeart/2005/8/layout/hierarchy3"/>
    <dgm:cxn modelId="{60A7BE95-0DBB-4F5B-9911-7D09C0B61FD1}" type="presOf" srcId="{B6F55350-61E2-49B6-996D-4724838B5305}" destId="{A804B97A-D1AE-4805-8109-2BDCC1E2F03A}" srcOrd="0" destOrd="0" presId="urn:microsoft.com/office/officeart/2005/8/layout/hierarchy3"/>
    <dgm:cxn modelId="{B6FCDAD6-415B-42E8-B82D-FDE638218298}" type="presOf" srcId="{3C6B7978-8E08-4A60-9697-AE74CE66FE00}" destId="{268BD2A0-E8CD-4FA0-8CD4-1F4303030E03}" srcOrd="1" destOrd="0" presId="urn:microsoft.com/office/officeart/2005/8/layout/hierarchy3"/>
    <dgm:cxn modelId="{5428D767-D93B-47A3-A373-8BAA5CFFB5BC}" type="presOf" srcId="{B0C69A62-913E-4C8B-98E1-C0D0FF3A734E}" destId="{4F33B084-A91B-4CB5-A850-2E29B38B39AD}" srcOrd="0" destOrd="0" presId="urn:microsoft.com/office/officeart/2005/8/layout/hierarchy3"/>
    <dgm:cxn modelId="{B4DB2C4D-FAF2-4AFA-97C4-EF25472E9C04}" type="presOf" srcId="{FB63C144-BC06-4589-A9F3-365DE2CC9805}" destId="{CB8B5C86-7119-4CBC-B812-8F1CF0E03906}" srcOrd="0" destOrd="0" presId="urn:microsoft.com/office/officeart/2005/8/layout/hierarchy3"/>
    <dgm:cxn modelId="{C3B7AA78-41D4-403B-991E-D8EDA277E89F}" type="presOf" srcId="{92DE6A09-EC1E-4ED6-8C28-EF37C6543FE8}" destId="{ABCD2137-5327-4DD7-BF3B-08ED85D623F6}" srcOrd="0" destOrd="0" presId="urn:microsoft.com/office/officeart/2005/8/layout/hierarchy3"/>
    <dgm:cxn modelId="{1BD6AC4B-61A1-475C-9524-A6816196D0BD}" type="presOf" srcId="{447D1BA7-7646-43C6-A826-438D537CBAEA}" destId="{395166D9-3460-491F-9FCA-3FEDC999F183}" srcOrd="0" destOrd="0" presId="urn:microsoft.com/office/officeart/2005/8/layout/hierarchy3"/>
    <dgm:cxn modelId="{1B4C48D4-4712-460D-83BB-86CD5436793B}" srcId="{3C6B7978-8E08-4A60-9697-AE74CE66FE00}" destId="{B6F55350-61E2-49B6-996D-4724838B5305}" srcOrd="0" destOrd="0" parTransId="{92DE6A09-EC1E-4ED6-8C28-EF37C6543FE8}" sibTransId="{B7FF1CF5-91A1-41A1-B468-D8772A5E9306}"/>
    <dgm:cxn modelId="{FA83AA52-44B0-4AA8-884F-E404C75CE87D}" type="presOf" srcId="{21A42572-E50F-41F4-84A7-FF5A4726A454}" destId="{6A2E8BBF-8F9A-429F-8192-1C558955F949}" srcOrd="0" destOrd="0" presId="urn:microsoft.com/office/officeart/2005/8/layout/hierarchy3"/>
    <dgm:cxn modelId="{45F08F4F-BB07-4169-982A-EC26C9859064}" type="presOf" srcId="{3C6B7978-8E08-4A60-9697-AE74CE66FE00}" destId="{AB3996D4-9150-4A53-A710-340A37C5E3FA}" srcOrd="0" destOrd="0" presId="urn:microsoft.com/office/officeart/2005/8/layout/hierarchy3"/>
    <dgm:cxn modelId="{D208B038-B681-4803-8DB2-F0E3B0F18B58}" type="presOf" srcId="{D367A4D7-8E40-43F6-B09F-AD4683372673}" destId="{72E3B68C-1620-4A10-8737-568275FEA9C0}" srcOrd="1" destOrd="0" presId="urn:microsoft.com/office/officeart/2005/8/layout/hierarchy3"/>
    <dgm:cxn modelId="{8A875CB4-F872-464B-8044-5D85C2CC8391}" srcId="{79316279-06A6-42C2-9DB4-A8D04B80DAC8}" destId="{3C6B7978-8E08-4A60-9697-AE74CE66FE00}" srcOrd="0" destOrd="0" parTransId="{43F1714A-C6BC-46C7-B889-6D60EFF7E476}" sibTransId="{E576DC61-B267-4693-8ED2-63C5FC6FA1F8}"/>
    <dgm:cxn modelId="{0032B6A1-0836-4803-AB02-6761D8C6E78A}" type="presOf" srcId="{D367A4D7-8E40-43F6-B09F-AD4683372673}" destId="{1E383C8B-DD41-4A40-A730-1B4C3A646103}" srcOrd="0" destOrd="0" presId="urn:microsoft.com/office/officeart/2005/8/layout/hierarchy3"/>
    <dgm:cxn modelId="{B57A1F49-11F0-4686-9086-71C30F9D224A}" srcId="{3C6B7978-8E08-4A60-9697-AE74CE66FE00}" destId="{447D1BA7-7646-43C6-A826-438D537CBAEA}" srcOrd="1" destOrd="0" parTransId="{0E5D6729-9657-44B4-8AFC-F4A9D2432B1C}" sibTransId="{5040BF07-F740-436B-961D-6E96186E592A}"/>
    <dgm:cxn modelId="{B71C69C3-ABE5-4197-A679-2C4A3C362834}" type="presParOf" srcId="{07C9987C-81B3-4357-9371-AC4D90A91E2A}" destId="{A2CF491F-CF32-4E6A-9FC1-BFDF45D19FE6}" srcOrd="0" destOrd="0" presId="urn:microsoft.com/office/officeart/2005/8/layout/hierarchy3"/>
    <dgm:cxn modelId="{40F75695-8345-481C-A478-FF2B5DD82358}" type="presParOf" srcId="{A2CF491F-CF32-4E6A-9FC1-BFDF45D19FE6}" destId="{C01358B1-E144-4ECC-BE3B-567A1476677E}" srcOrd="0" destOrd="0" presId="urn:microsoft.com/office/officeart/2005/8/layout/hierarchy3"/>
    <dgm:cxn modelId="{0FDAA358-AB37-46E0-8A13-3AA063C5B5B1}" type="presParOf" srcId="{C01358B1-E144-4ECC-BE3B-567A1476677E}" destId="{AB3996D4-9150-4A53-A710-340A37C5E3FA}" srcOrd="0" destOrd="0" presId="urn:microsoft.com/office/officeart/2005/8/layout/hierarchy3"/>
    <dgm:cxn modelId="{C5874E85-2C6C-46D5-8B4F-A7F7BEB9BA14}" type="presParOf" srcId="{C01358B1-E144-4ECC-BE3B-567A1476677E}" destId="{268BD2A0-E8CD-4FA0-8CD4-1F4303030E03}" srcOrd="1" destOrd="0" presId="urn:microsoft.com/office/officeart/2005/8/layout/hierarchy3"/>
    <dgm:cxn modelId="{42A0C560-36D0-414E-AF45-62FD98589BA9}" type="presParOf" srcId="{A2CF491F-CF32-4E6A-9FC1-BFDF45D19FE6}" destId="{84673FD9-A575-4EF1-801A-FC7D2DA0B33D}" srcOrd="1" destOrd="0" presId="urn:microsoft.com/office/officeart/2005/8/layout/hierarchy3"/>
    <dgm:cxn modelId="{90C18EF2-5F09-416F-8796-C09779EC4C84}" type="presParOf" srcId="{84673FD9-A575-4EF1-801A-FC7D2DA0B33D}" destId="{ABCD2137-5327-4DD7-BF3B-08ED85D623F6}" srcOrd="0" destOrd="0" presId="urn:microsoft.com/office/officeart/2005/8/layout/hierarchy3"/>
    <dgm:cxn modelId="{63209F3D-405D-4B0C-9884-7411B2E4DE7A}" type="presParOf" srcId="{84673FD9-A575-4EF1-801A-FC7D2DA0B33D}" destId="{A804B97A-D1AE-4805-8109-2BDCC1E2F03A}" srcOrd="1" destOrd="0" presId="urn:microsoft.com/office/officeart/2005/8/layout/hierarchy3"/>
    <dgm:cxn modelId="{7351EFC8-9E24-4130-9FD0-3A442470FB98}" type="presParOf" srcId="{84673FD9-A575-4EF1-801A-FC7D2DA0B33D}" destId="{779DB020-15FD-4B96-A407-2A3080876FF4}" srcOrd="2" destOrd="0" presId="urn:microsoft.com/office/officeart/2005/8/layout/hierarchy3"/>
    <dgm:cxn modelId="{B96DAD44-B66A-4E87-8418-3A0D28073471}" type="presParOf" srcId="{84673FD9-A575-4EF1-801A-FC7D2DA0B33D}" destId="{395166D9-3460-491F-9FCA-3FEDC999F183}" srcOrd="3" destOrd="0" presId="urn:microsoft.com/office/officeart/2005/8/layout/hierarchy3"/>
    <dgm:cxn modelId="{C45DC220-8ABC-4E39-ABB7-BE7BC5A3E52E}" type="presParOf" srcId="{07C9987C-81B3-4357-9371-AC4D90A91E2A}" destId="{7E46CC0E-BE0D-4BA6-B22C-44605C69007C}" srcOrd="1" destOrd="0" presId="urn:microsoft.com/office/officeart/2005/8/layout/hierarchy3"/>
    <dgm:cxn modelId="{AEA9C749-8A3B-4E5F-8B4E-FF82F61702B5}" type="presParOf" srcId="{7E46CC0E-BE0D-4BA6-B22C-44605C69007C}" destId="{DEA9D598-5366-4CBB-8553-DE15A62059A8}" srcOrd="0" destOrd="0" presId="urn:microsoft.com/office/officeart/2005/8/layout/hierarchy3"/>
    <dgm:cxn modelId="{CDDAFE02-7F11-4E9F-898F-842EA62347F8}" type="presParOf" srcId="{DEA9D598-5366-4CBB-8553-DE15A62059A8}" destId="{1E383C8B-DD41-4A40-A730-1B4C3A646103}" srcOrd="0" destOrd="0" presId="urn:microsoft.com/office/officeart/2005/8/layout/hierarchy3"/>
    <dgm:cxn modelId="{43D9C710-1500-4FCC-A815-C986A8F7B4E6}" type="presParOf" srcId="{DEA9D598-5366-4CBB-8553-DE15A62059A8}" destId="{72E3B68C-1620-4A10-8737-568275FEA9C0}" srcOrd="1" destOrd="0" presId="urn:microsoft.com/office/officeart/2005/8/layout/hierarchy3"/>
    <dgm:cxn modelId="{7755C8EC-F76B-4F64-8922-E2D66D7C39CC}" type="presParOf" srcId="{7E46CC0E-BE0D-4BA6-B22C-44605C69007C}" destId="{834BC4DF-8F98-4FF3-BDD5-0CE20C752C74}" srcOrd="1" destOrd="0" presId="urn:microsoft.com/office/officeart/2005/8/layout/hierarchy3"/>
    <dgm:cxn modelId="{57F018E2-7B71-47C2-B3D9-A8C125251EDB}" type="presParOf" srcId="{834BC4DF-8F98-4FF3-BDD5-0CE20C752C74}" destId="{6A2E8BBF-8F9A-429F-8192-1C558955F949}" srcOrd="0" destOrd="0" presId="urn:microsoft.com/office/officeart/2005/8/layout/hierarchy3"/>
    <dgm:cxn modelId="{C3DE8068-D825-4080-B5B4-61E9851E6577}" type="presParOf" srcId="{834BC4DF-8F98-4FF3-BDD5-0CE20C752C74}" destId="{4F33B084-A91B-4CB5-A850-2E29B38B39AD}" srcOrd="1" destOrd="0" presId="urn:microsoft.com/office/officeart/2005/8/layout/hierarchy3"/>
    <dgm:cxn modelId="{0D3B8739-86F1-4C3B-966F-B3EC215D8518}" type="presParOf" srcId="{834BC4DF-8F98-4FF3-BDD5-0CE20C752C74}" destId="{5ECFFC56-9C38-4806-8098-6E0C3D508E1B}" srcOrd="2" destOrd="0" presId="urn:microsoft.com/office/officeart/2005/8/layout/hierarchy3"/>
    <dgm:cxn modelId="{74FFAEDB-089A-40F4-BF3A-41FDE3B2DAE3}" type="presParOf" srcId="{834BC4DF-8F98-4FF3-BDD5-0CE20C752C74}" destId="{CB8B5C86-7119-4CBC-B812-8F1CF0E0390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4A854D-457A-4607-85F8-143EDD3B747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6F97259-04E5-40F6-B3F3-ED3921697E39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         </a:t>
          </a:r>
          <a:r>
            <a:rPr lang="en-US" dirty="0" smtClean="0">
              <a:solidFill>
                <a:schemeClr val="accent2"/>
              </a:solidFill>
            </a:rPr>
            <a:t>hydrostatic pressure  /     oncotic pressure </a:t>
          </a:r>
          <a:endParaRPr lang="en-US" dirty="0">
            <a:solidFill>
              <a:schemeClr val="accent2"/>
            </a:solidFill>
          </a:endParaRPr>
        </a:p>
      </dgm:t>
    </dgm:pt>
    <dgm:pt modelId="{1650DFDB-9D4D-4679-B2AB-8F867C83D7E0}" type="parTrans" cxnId="{D1D5BD2A-F197-41B4-9E7E-4580AB23F3F1}">
      <dgm:prSet/>
      <dgm:spPr/>
      <dgm:t>
        <a:bodyPr/>
        <a:lstStyle/>
        <a:p>
          <a:endParaRPr lang="en-US"/>
        </a:p>
      </dgm:t>
    </dgm:pt>
    <dgm:pt modelId="{EF457B33-A672-4CC6-B96A-2BF6D79B278D}" type="sibTrans" cxnId="{D1D5BD2A-F197-41B4-9E7E-4580AB23F3F1}">
      <dgm:prSet/>
      <dgm:spPr/>
      <dgm:t>
        <a:bodyPr/>
        <a:lstStyle/>
        <a:p>
          <a:endParaRPr lang="en-US"/>
        </a:p>
      </dgm:t>
    </dgm:pt>
    <dgm:pt modelId="{E3D72AC1-A3E8-444D-940E-F737D33870B7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Unable to remain the fluid with-in  intravascular space  </a:t>
          </a:r>
          <a:endParaRPr lang="en-US" dirty="0" smtClean="0">
            <a:solidFill>
              <a:schemeClr val="accent2"/>
            </a:solidFill>
          </a:endParaRPr>
        </a:p>
      </dgm:t>
    </dgm:pt>
    <dgm:pt modelId="{111CC505-6955-4752-8E56-31571C448887}" type="parTrans" cxnId="{C7F9A65A-6271-4D0D-B17C-87114D41DDA3}">
      <dgm:prSet/>
      <dgm:spPr/>
      <dgm:t>
        <a:bodyPr/>
        <a:lstStyle/>
        <a:p>
          <a:endParaRPr lang="en-US"/>
        </a:p>
      </dgm:t>
    </dgm:pt>
    <dgm:pt modelId="{22F1F4DD-84E5-4BAB-8933-2EAA1DAE203E}" type="sibTrans" cxnId="{C7F9A65A-6271-4D0D-B17C-87114D41DDA3}">
      <dgm:prSet/>
      <dgm:spPr/>
      <dgm:t>
        <a:bodyPr/>
        <a:lstStyle/>
        <a:p>
          <a:endParaRPr lang="en-US"/>
        </a:p>
      </dgm:t>
    </dgm:pt>
    <dgm:pt modelId="{73D88493-5FB9-4C25-8257-31F69F592998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Fluid shift interstitial space </a:t>
          </a:r>
        </a:p>
      </dgm:t>
    </dgm:pt>
    <dgm:pt modelId="{E42029ED-3E10-4192-9BFA-70CE270A7F2E}" type="parTrans" cxnId="{06D6790C-5DC1-425D-A671-07B58E87A9F1}">
      <dgm:prSet/>
      <dgm:spPr/>
      <dgm:t>
        <a:bodyPr/>
        <a:lstStyle/>
        <a:p>
          <a:endParaRPr lang="en-US"/>
        </a:p>
      </dgm:t>
    </dgm:pt>
    <dgm:pt modelId="{5F2E4FC9-BB36-42FA-AA85-213D5FABD283}" type="sibTrans" cxnId="{06D6790C-5DC1-425D-A671-07B58E87A9F1}">
      <dgm:prSet/>
      <dgm:spPr/>
      <dgm:t>
        <a:bodyPr/>
        <a:lstStyle/>
        <a:p>
          <a:endParaRPr lang="en-US"/>
        </a:p>
      </dgm:t>
    </dgm:pt>
    <dgm:pt modelId="{FBBA2C77-6A1F-4E4D-826D-157BB85B11A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Effusion</a:t>
          </a:r>
          <a:endParaRPr lang="en-US" dirty="0">
            <a:solidFill>
              <a:schemeClr val="accent2"/>
            </a:solidFill>
          </a:endParaRPr>
        </a:p>
      </dgm:t>
    </dgm:pt>
    <dgm:pt modelId="{93A329A4-36C2-41F9-AD3E-DAF2DC7C2446}" type="parTrans" cxnId="{F6A0FEE0-F4A8-4CEB-BFB4-CF5290239F43}">
      <dgm:prSet/>
      <dgm:spPr/>
      <dgm:t>
        <a:bodyPr/>
        <a:lstStyle/>
        <a:p>
          <a:endParaRPr lang="en-US"/>
        </a:p>
      </dgm:t>
    </dgm:pt>
    <dgm:pt modelId="{E9DAC7E4-2E35-4411-A916-5CF35ADE25F5}" type="sibTrans" cxnId="{F6A0FEE0-F4A8-4CEB-BFB4-CF5290239F43}">
      <dgm:prSet/>
      <dgm:spPr/>
      <dgm:t>
        <a:bodyPr/>
        <a:lstStyle/>
        <a:p>
          <a:endParaRPr lang="en-US"/>
        </a:p>
      </dgm:t>
    </dgm:pt>
    <dgm:pt modelId="{186CCA47-B515-468E-8FC6-2667D6DED12A}" type="pres">
      <dgm:prSet presAssocID="{CB4A854D-457A-4607-85F8-143EDD3B7476}" presName="CompostProcess" presStyleCnt="0">
        <dgm:presLayoutVars>
          <dgm:dir/>
          <dgm:resizeHandles val="exact"/>
        </dgm:presLayoutVars>
      </dgm:prSet>
      <dgm:spPr/>
    </dgm:pt>
    <dgm:pt modelId="{C74B97C7-3811-42C1-BA98-02365EB13F7B}" type="pres">
      <dgm:prSet presAssocID="{CB4A854D-457A-4607-85F8-143EDD3B7476}" presName="arrow" presStyleLbl="bgShp" presStyleIdx="0" presStyleCnt="1"/>
      <dgm:spPr>
        <a:solidFill>
          <a:schemeClr val="accent2"/>
        </a:solidFill>
      </dgm:spPr>
    </dgm:pt>
    <dgm:pt modelId="{0E0CCF88-15CF-45BD-8993-AAE9999CF849}" type="pres">
      <dgm:prSet presAssocID="{CB4A854D-457A-4607-85F8-143EDD3B7476}" presName="linearProcess" presStyleCnt="0"/>
      <dgm:spPr/>
    </dgm:pt>
    <dgm:pt modelId="{9B58690E-F991-4F2A-B80A-3BA3E4D8C296}" type="pres">
      <dgm:prSet presAssocID="{A6F97259-04E5-40F6-B3F3-ED3921697E3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8F5A2-CC19-4172-8576-18EE9991DB9F}" type="pres">
      <dgm:prSet presAssocID="{EF457B33-A672-4CC6-B96A-2BF6D79B278D}" presName="sibTrans" presStyleCnt="0"/>
      <dgm:spPr/>
    </dgm:pt>
    <dgm:pt modelId="{6FCAEFFB-BFCE-4E67-9A2A-ADC7E5D9D63C}" type="pres">
      <dgm:prSet presAssocID="{E3D72AC1-A3E8-444D-940E-F737D33870B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33A1E-9791-4400-B630-F86902695A35}" type="pres">
      <dgm:prSet presAssocID="{22F1F4DD-84E5-4BAB-8933-2EAA1DAE203E}" presName="sibTrans" presStyleCnt="0"/>
      <dgm:spPr/>
    </dgm:pt>
    <dgm:pt modelId="{3EAADCF7-6F87-46BF-86BF-B4530BD4BBC3}" type="pres">
      <dgm:prSet presAssocID="{73D88493-5FB9-4C25-8257-31F69F59299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13D62-A21E-4836-9531-D4A5F38688FA}" type="pres">
      <dgm:prSet presAssocID="{5F2E4FC9-BB36-42FA-AA85-213D5FABD283}" presName="sibTrans" presStyleCnt="0"/>
      <dgm:spPr/>
    </dgm:pt>
    <dgm:pt modelId="{6C072027-4F55-48EC-A0A7-029159906F6E}" type="pres">
      <dgm:prSet presAssocID="{FBBA2C77-6A1F-4E4D-826D-157BB85B11A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D6790C-5DC1-425D-A671-07B58E87A9F1}" srcId="{CB4A854D-457A-4607-85F8-143EDD3B7476}" destId="{73D88493-5FB9-4C25-8257-31F69F592998}" srcOrd="2" destOrd="0" parTransId="{E42029ED-3E10-4192-9BFA-70CE270A7F2E}" sibTransId="{5F2E4FC9-BB36-42FA-AA85-213D5FABD283}"/>
    <dgm:cxn modelId="{2E3CC410-0373-4724-9BC5-842456738A76}" type="presOf" srcId="{A6F97259-04E5-40F6-B3F3-ED3921697E39}" destId="{9B58690E-F991-4F2A-B80A-3BA3E4D8C296}" srcOrd="0" destOrd="0" presId="urn:microsoft.com/office/officeart/2005/8/layout/hProcess9"/>
    <dgm:cxn modelId="{C7F9A65A-6271-4D0D-B17C-87114D41DDA3}" srcId="{CB4A854D-457A-4607-85F8-143EDD3B7476}" destId="{E3D72AC1-A3E8-444D-940E-F737D33870B7}" srcOrd="1" destOrd="0" parTransId="{111CC505-6955-4752-8E56-31571C448887}" sibTransId="{22F1F4DD-84E5-4BAB-8933-2EAA1DAE203E}"/>
    <dgm:cxn modelId="{F6A0FEE0-F4A8-4CEB-BFB4-CF5290239F43}" srcId="{CB4A854D-457A-4607-85F8-143EDD3B7476}" destId="{FBBA2C77-6A1F-4E4D-826D-157BB85B11A1}" srcOrd="3" destOrd="0" parTransId="{93A329A4-36C2-41F9-AD3E-DAF2DC7C2446}" sibTransId="{E9DAC7E4-2E35-4411-A916-5CF35ADE25F5}"/>
    <dgm:cxn modelId="{3D8A6622-EAEB-41AE-A819-9AE320E625DC}" type="presOf" srcId="{CB4A854D-457A-4607-85F8-143EDD3B7476}" destId="{186CCA47-B515-468E-8FC6-2667D6DED12A}" srcOrd="0" destOrd="0" presId="urn:microsoft.com/office/officeart/2005/8/layout/hProcess9"/>
    <dgm:cxn modelId="{D1D5BD2A-F197-41B4-9E7E-4580AB23F3F1}" srcId="{CB4A854D-457A-4607-85F8-143EDD3B7476}" destId="{A6F97259-04E5-40F6-B3F3-ED3921697E39}" srcOrd="0" destOrd="0" parTransId="{1650DFDB-9D4D-4679-B2AB-8F867C83D7E0}" sibTransId="{EF457B33-A672-4CC6-B96A-2BF6D79B278D}"/>
    <dgm:cxn modelId="{EBEC48BF-F67F-49D3-8246-8B8C06449694}" type="presOf" srcId="{E3D72AC1-A3E8-444D-940E-F737D33870B7}" destId="{6FCAEFFB-BFCE-4E67-9A2A-ADC7E5D9D63C}" srcOrd="0" destOrd="0" presId="urn:microsoft.com/office/officeart/2005/8/layout/hProcess9"/>
    <dgm:cxn modelId="{2FCC9503-EA84-43A4-B956-2CBCF25477FB}" type="presOf" srcId="{73D88493-5FB9-4C25-8257-31F69F592998}" destId="{3EAADCF7-6F87-46BF-86BF-B4530BD4BBC3}" srcOrd="0" destOrd="0" presId="urn:microsoft.com/office/officeart/2005/8/layout/hProcess9"/>
    <dgm:cxn modelId="{5F029C2C-56DC-4A5A-AAAF-26DB34460794}" type="presOf" srcId="{FBBA2C77-6A1F-4E4D-826D-157BB85B11A1}" destId="{6C072027-4F55-48EC-A0A7-029159906F6E}" srcOrd="0" destOrd="0" presId="urn:microsoft.com/office/officeart/2005/8/layout/hProcess9"/>
    <dgm:cxn modelId="{5D55F9EB-A8E2-45F2-A88B-F98A2EB21609}" type="presParOf" srcId="{186CCA47-B515-468E-8FC6-2667D6DED12A}" destId="{C74B97C7-3811-42C1-BA98-02365EB13F7B}" srcOrd="0" destOrd="0" presId="urn:microsoft.com/office/officeart/2005/8/layout/hProcess9"/>
    <dgm:cxn modelId="{EA41485F-4BA7-43E6-9C08-F1ECC7677032}" type="presParOf" srcId="{186CCA47-B515-468E-8FC6-2667D6DED12A}" destId="{0E0CCF88-15CF-45BD-8993-AAE9999CF849}" srcOrd="1" destOrd="0" presId="urn:microsoft.com/office/officeart/2005/8/layout/hProcess9"/>
    <dgm:cxn modelId="{DE7C201B-CCA2-4A2B-A16A-DFFC7598044B}" type="presParOf" srcId="{0E0CCF88-15CF-45BD-8993-AAE9999CF849}" destId="{9B58690E-F991-4F2A-B80A-3BA3E4D8C296}" srcOrd="0" destOrd="0" presId="urn:microsoft.com/office/officeart/2005/8/layout/hProcess9"/>
    <dgm:cxn modelId="{7AF69D33-8D70-41E6-B4A7-1F85CE673BB1}" type="presParOf" srcId="{0E0CCF88-15CF-45BD-8993-AAE9999CF849}" destId="{55F8F5A2-CC19-4172-8576-18EE9991DB9F}" srcOrd="1" destOrd="0" presId="urn:microsoft.com/office/officeart/2005/8/layout/hProcess9"/>
    <dgm:cxn modelId="{B1586470-4DB3-4323-AA22-FFD6F916E8CD}" type="presParOf" srcId="{0E0CCF88-15CF-45BD-8993-AAE9999CF849}" destId="{6FCAEFFB-BFCE-4E67-9A2A-ADC7E5D9D63C}" srcOrd="2" destOrd="0" presId="urn:microsoft.com/office/officeart/2005/8/layout/hProcess9"/>
    <dgm:cxn modelId="{C94F4498-4EAF-4B48-AFB9-AC72D001D80F}" type="presParOf" srcId="{0E0CCF88-15CF-45BD-8993-AAE9999CF849}" destId="{B6833A1E-9791-4400-B630-F86902695A35}" srcOrd="3" destOrd="0" presId="urn:microsoft.com/office/officeart/2005/8/layout/hProcess9"/>
    <dgm:cxn modelId="{5F229C57-9B40-4927-8711-60F1FF11D892}" type="presParOf" srcId="{0E0CCF88-15CF-45BD-8993-AAE9999CF849}" destId="{3EAADCF7-6F87-46BF-86BF-B4530BD4BBC3}" srcOrd="4" destOrd="0" presId="urn:microsoft.com/office/officeart/2005/8/layout/hProcess9"/>
    <dgm:cxn modelId="{B1E5105D-6624-4C2D-A6C9-D55AA63DE814}" type="presParOf" srcId="{0E0CCF88-15CF-45BD-8993-AAE9999CF849}" destId="{B3513D62-A21E-4836-9531-D4A5F38688FA}" srcOrd="5" destOrd="0" presId="urn:microsoft.com/office/officeart/2005/8/layout/hProcess9"/>
    <dgm:cxn modelId="{686A00AB-020F-45CC-9110-861EB17306E4}" type="presParOf" srcId="{0E0CCF88-15CF-45BD-8993-AAE9999CF849}" destId="{6C072027-4F55-48EC-A0A7-029159906F6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A55F87-7217-4B8E-B3D2-4F5060C4BAF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A4F6206-EA4F-4C06-8EAE-929D1576D92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Invasion of microbes  </a:t>
          </a:r>
          <a:endParaRPr lang="en-US" dirty="0">
            <a:solidFill>
              <a:schemeClr val="accent2"/>
            </a:solidFill>
          </a:endParaRPr>
        </a:p>
      </dgm:t>
    </dgm:pt>
    <dgm:pt modelId="{6ACFF3F1-B1DF-440C-AC95-242DD3703CEA}" type="parTrans" cxnId="{F4354332-B22F-47A8-8AD8-CE61909813DF}">
      <dgm:prSet/>
      <dgm:spPr/>
      <dgm:t>
        <a:bodyPr/>
        <a:lstStyle/>
        <a:p>
          <a:endParaRPr lang="en-US"/>
        </a:p>
      </dgm:t>
    </dgm:pt>
    <dgm:pt modelId="{43B0DD70-6EAA-4974-B160-ED9BA7716BF0}" type="sibTrans" cxnId="{F4354332-B22F-47A8-8AD8-CE61909813DF}">
      <dgm:prSet/>
      <dgm:spPr/>
      <dgm:t>
        <a:bodyPr/>
        <a:lstStyle/>
        <a:p>
          <a:endParaRPr lang="en-US"/>
        </a:p>
      </dgm:t>
    </dgm:pt>
    <dgm:pt modelId="{4533D863-55D1-457B-8EDC-A56673FC2C4B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Initiation of inflammatory reaction</a:t>
          </a:r>
          <a:endParaRPr lang="en-US" dirty="0">
            <a:solidFill>
              <a:schemeClr val="accent2"/>
            </a:solidFill>
          </a:endParaRPr>
        </a:p>
      </dgm:t>
    </dgm:pt>
    <dgm:pt modelId="{15655EAB-D2F7-4875-8FBA-5D78FE8A0A7C}" type="parTrans" cxnId="{907C2443-0813-45C9-8192-A36CA80C7656}">
      <dgm:prSet/>
      <dgm:spPr/>
      <dgm:t>
        <a:bodyPr/>
        <a:lstStyle/>
        <a:p>
          <a:endParaRPr lang="en-US"/>
        </a:p>
      </dgm:t>
    </dgm:pt>
    <dgm:pt modelId="{A760AE51-8856-4ECE-9C07-E49EFFAF32E7}" type="sibTrans" cxnId="{907C2443-0813-45C9-8192-A36CA80C7656}">
      <dgm:prSet/>
      <dgm:spPr/>
      <dgm:t>
        <a:bodyPr/>
        <a:lstStyle/>
        <a:p>
          <a:endParaRPr lang="en-US"/>
        </a:p>
      </dgm:t>
    </dgm:pt>
    <dgm:pt modelId="{F017C954-5A72-4B92-A8C6-B1C95352AA3E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Vasodilation               increase capillary permeability </a:t>
          </a:r>
          <a:endParaRPr lang="en-US" dirty="0">
            <a:solidFill>
              <a:schemeClr val="accent2"/>
            </a:solidFill>
          </a:endParaRPr>
        </a:p>
      </dgm:t>
    </dgm:pt>
    <dgm:pt modelId="{D719F338-16A7-465C-9234-DC1DB0A80795}" type="parTrans" cxnId="{3FF0D343-3B9A-4B68-95B1-5FE7A67DC4A5}">
      <dgm:prSet/>
      <dgm:spPr/>
      <dgm:t>
        <a:bodyPr/>
        <a:lstStyle/>
        <a:p>
          <a:endParaRPr lang="en-US"/>
        </a:p>
      </dgm:t>
    </dgm:pt>
    <dgm:pt modelId="{A38F1DA5-1FCC-49DD-AB29-02B800502890}" type="sibTrans" cxnId="{3FF0D343-3B9A-4B68-95B1-5FE7A67DC4A5}">
      <dgm:prSet/>
      <dgm:spPr/>
      <dgm:t>
        <a:bodyPr/>
        <a:lstStyle/>
        <a:p>
          <a:endParaRPr lang="en-US"/>
        </a:p>
      </dgm:t>
    </dgm:pt>
    <dgm:pt modelId="{668A6496-6BC6-4498-B337-193EB822A51D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accent2"/>
              </a:solidFill>
            </a:rPr>
            <a:t>fluid shift into interstitial space         </a:t>
          </a:r>
          <a:endParaRPr lang="en-US" dirty="0">
            <a:solidFill>
              <a:schemeClr val="accent2"/>
            </a:solidFill>
          </a:endParaRPr>
        </a:p>
      </dgm:t>
    </dgm:pt>
    <dgm:pt modelId="{E50B86E1-39AA-467A-94F3-E8CB589E93F5}" type="parTrans" cxnId="{A840C372-C769-4041-94EF-11C4825FA91E}">
      <dgm:prSet/>
      <dgm:spPr/>
      <dgm:t>
        <a:bodyPr/>
        <a:lstStyle/>
        <a:p>
          <a:endParaRPr lang="en-US"/>
        </a:p>
      </dgm:t>
    </dgm:pt>
    <dgm:pt modelId="{6012B474-E1D4-48DE-BAB7-A8927709EBC8}" type="sibTrans" cxnId="{A840C372-C769-4041-94EF-11C4825FA91E}">
      <dgm:prSet/>
      <dgm:spPr/>
      <dgm:t>
        <a:bodyPr/>
        <a:lstStyle/>
        <a:p>
          <a:endParaRPr lang="en-US"/>
        </a:p>
      </dgm:t>
    </dgm:pt>
    <dgm:pt modelId="{BA98D46C-A83B-4E2D-8B48-E60F2ADE2ECB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leak of plasma protein</a:t>
          </a:r>
          <a:endParaRPr lang="en-US" dirty="0">
            <a:solidFill>
              <a:schemeClr val="accent2"/>
            </a:solidFill>
          </a:endParaRPr>
        </a:p>
      </dgm:t>
    </dgm:pt>
    <dgm:pt modelId="{16F7E34F-4B85-40CE-A8FA-2AF1487CBE2C}" type="parTrans" cxnId="{540C74CD-5AE2-4E57-BF0B-8224E71A2B7B}">
      <dgm:prSet/>
      <dgm:spPr/>
      <dgm:t>
        <a:bodyPr/>
        <a:lstStyle/>
        <a:p>
          <a:endParaRPr lang="en-US"/>
        </a:p>
      </dgm:t>
    </dgm:pt>
    <dgm:pt modelId="{FFF92855-52E4-45EC-BAAC-2CB983BA7241}" type="sibTrans" cxnId="{540C74CD-5AE2-4E57-BF0B-8224E71A2B7B}">
      <dgm:prSet/>
      <dgm:spPr/>
      <dgm:t>
        <a:bodyPr/>
        <a:lstStyle/>
        <a:p>
          <a:endParaRPr lang="en-US"/>
        </a:p>
      </dgm:t>
    </dgm:pt>
    <dgm:pt modelId="{5391E72E-AFD6-4C31-8405-64FABE20C186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decrease oncotic pressure</a:t>
          </a:r>
          <a:endParaRPr lang="en-US" dirty="0">
            <a:solidFill>
              <a:schemeClr val="accent2"/>
            </a:solidFill>
          </a:endParaRPr>
        </a:p>
      </dgm:t>
    </dgm:pt>
    <dgm:pt modelId="{E8ADA0CF-73C2-4B08-804C-E3261932BF7B}" type="parTrans" cxnId="{7A515E89-BBA3-43EA-B29C-F3768C281396}">
      <dgm:prSet/>
      <dgm:spPr/>
      <dgm:t>
        <a:bodyPr/>
        <a:lstStyle/>
        <a:p>
          <a:endParaRPr lang="en-US"/>
        </a:p>
      </dgm:t>
    </dgm:pt>
    <dgm:pt modelId="{027007F2-C298-495C-A4CD-F320B6B990AD}" type="sibTrans" cxnId="{7A515E89-BBA3-43EA-B29C-F3768C281396}">
      <dgm:prSet/>
      <dgm:spPr/>
      <dgm:t>
        <a:bodyPr/>
        <a:lstStyle/>
        <a:p>
          <a:endParaRPr lang="en-US"/>
        </a:p>
      </dgm:t>
    </dgm:pt>
    <dgm:pt modelId="{4B735EF1-D6B7-4E66-B570-B015E2AD6057}" type="pres">
      <dgm:prSet presAssocID="{9BA55F87-7217-4B8E-B3D2-4F5060C4BAF4}" presName="CompostProcess" presStyleCnt="0">
        <dgm:presLayoutVars>
          <dgm:dir/>
          <dgm:resizeHandles val="exact"/>
        </dgm:presLayoutVars>
      </dgm:prSet>
      <dgm:spPr/>
    </dgm:pt>
    <dgm:pt modelId="{2775E140-0BED-495A-9B0D-C84AE095975C}" type="pres">
      <dgm:prSet presAssocID="{9BA55F87-7217-4B8E-B3D2-4F5060C4BAF4}" presName="arrow" presStyleLbl="bgShp" presStyleIdx="0" presStyleCnt="1"/>
      <dgm:spPr>
        <a:solidFill>
          <a:schemeClr val="accent2"/>
        </a:solidFill>
      </dgm:spPr>
    </dgm:pt>
    <dgm:pt modelId="{DF6CBDA8-4ADA-42E6-9944-ED37A570DE4A}" type="pres">
      <dgm:prSet presAssocID="{9BA55F87-7217-4B8E-B3D2-4F5060C4BAF4}" presName="linearProcess" presStyleCnt="0"/>
      <dgm:spPr/>
    </dgm:pt>
    <dgm:pt modelId="{0D5749C8-E8AD-4AD8-ACFC-D2119AEE0875}" type="pres">
      <dgm:prSet presAssocID="{9A4F6206-EA4F-4C06-8EAE-929D1576D92B}" presName="textNode" presStyleLbl="node1" presStyleIdx="0" presStyleCnt="6" custLinFactNeighborX="11648" custLinFactNeighborY="-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6BA5E-194B-433A-ACD5-E1BDA23C9998}" type="pres">
      <dgm:prSet presAssocID="{43B0DD70-6EAA-4974-B160-ED9BA7716BF0}" presName="sibTrans" presStyleCnt="0"/>
      <dgm:spPr/>
    </dgm:pt>
    <dgm:pt modelId="{B2BCEE0B-F4A6-486C-A313-C47A55E39E67}" type="pres">
      <dgm:prSet presAssocID="{4533D863-55D1-457B-8EDC-A56673FC2C4B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D244D-2191-48D8-A11E-4B210EA6E1C7}" type="pres">
      <dgm:prSet presAssocID="{A760AE51-8856-4ECE-9C07-E49EFFAF32E7}" presName="sibTrans" presStyleCnt="0"/>
      <dgm:spPr/>
    </dgm:pt>
    <dgm:pt modelId="{A6B50195-3966-47F4-80B8-1148CAD4B820}" type="pres">
      <dgm:prSet presAssocID="{F017C954-5A72-4B92-A8C6-B1C95352AA3E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C9951-FBDF-44BD-86CB-F01F5CFE1C3C}" type="pres">
      <dgm:prSet presAssocID="{A38F1DA5-1FCC-49DD-AB29-02B800502890}" presName="sibTrans" presStyleCnt="0"/>
      <dgm:spPr/>
    </dgm:pt>
    <dgm:pt modelId="{F445A1DA-7CAD-4977-9C4E-C6BFF61123AE}" type="pres">
      <dgm:prSet presAssocID="{BA98D46C-A83B-4E2D-8B48-E60F2ADE2ECB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A628C-CF9F-4B05-BC9D-C270CBEE5140}" type="pres">
      <dgm:prSet presAssocID="{FFF92855-52E4-45EC-BAAC-2CB983BA7241}" presName="sibTrans" presStyleCnt="0"/>
      <dgm:spPr/>
    </dgm:pt>
    <dgm:pt modelId="{36893677-7913-4508-B49D-B2C1AF7B8200}" type="pres">
      <dgm:prSet presAssocID="{5391E72E-AFD6-4C31-8405-64FABE20C186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9D63D-0E34-4572-B269-1EF6E5F48874}" type="pres">
      <dgm:prSet presAssocID="{027007F2-C298-495C-A4CD-F320B6B990AD}" presName="sibTrans" presStyleCnt="0"/>
      <dgm:spPr/>
    </dgm:pt>
    <dgm:pt modelId="{1C503FDD-76FF-4967-9271-9C6493701900}" type="pres">
      <dgm:prSet presAssocID="{668A6496-6BC6-4498-B337-193EB822A51D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C76DC1-011C-405C-A044-F5F63F7E8F3C}" type="presOf" srcId="{9BA55F87-7217-4B8E-B3D2-4F5060C4BAF4}" destId="{4B735EF1-D6B7-4E66-B570-B015E2AD6057}" srcOrd="0" destOrd="0" presId="urn:microsoft.com/office/officeart/2005/8/layout/hProcess9"/>
    <dgm:cxn modelId="{D73F433A-39AA-49C8-9DB9-91EF37299C1C}" type="presOf" srcId="{4533D863-55D1-457B-8EDC-A56673FC2C4B}" destId="{B2BCEE0B-F4A6-486C-A313-C47A55E39E67}" srcOrd="0" destOrd="0" presId="urn:microsoft.com/office/officeart/2005/8/layout/hProcess9"/>
    <dgm:cxn modelId="{A840C372-C769-4041-94EF-11C4825FA91E}" srcId="{9BA55F87-7217-4B8E-B3D2-4F5060C4BAF4}" destId="{668A6496-6BC6-4498-B337-193EB822A51D}" srcOrd="5" destOrd="0" parTransId="{E50B86E1-39AA-467A-94F3-E8CB589E93F5}" sibTransId="{6012B474-E1D4-48DE-BAB7-A8927709EBC8}"/>
    <dgm:cxn modelId="{720DB473-A387-459C-B139-3A4645CD9C6D}" type="presOf" srcId="{9A4F6206-EA4F-4C06-8EAE-929D1576D92B}" destId="{0D5749C8-E8AD-4AD8-ACFC-D2119AEE0875}" srcOrd="0" destOrd="0" presId="urn:microsoft.com/office/officeart/2005/8/layout/hProcess9"/>
    <dgm:cxn modelId="{3FF0D343-3B9A-4B68-95B1-5FE7A67DC4A5}" srcId="{9BA55F87-7217-4B8E-B3D2-4F5060C4BAF4}" destId="{F017C954-5A72-4B92-A8C6-B1C95352AA3E}" srcOrd="2" destOrd="0" parTransId="{D719F338-16A7-465C-9234-DC1DB0A80795}" sibTransId="{A38F1DA5-1FCC-49DD-AB29-02B800502890}"/>
    <dgm:cxn modelId="{1AD7418F-626B-4244-9A49-E19FAC178EEF}" type="presOf" srcId="{5391E72E-AFD6-4C31-8405-64FABE20C186}" destId="{36893677-7913-4508-B49D-B2C1AF7B8200}" srcOrd="0" destOrd="0" presId="urn:microsoft.com/office/officeart/2005/8/layout/hProcess9"/>
    <dgm:cxn modelId="{49E12D5F-BA53-4C11-BFC7-37A0F0A09462}" type="presOf" srcId="{668A6496-6BC6-4498-B337-193EB822A51D}" destId="{1C503FDD-76FF-4967-9271-9C6493701900}" srcOrd="0" destOrd="0" presId="urn:microsoft.com/office/officeart/2005/8/layout/hProcess9"/>
    <dgm:cxn modelId="{93EFF457-6170-4120-BBBF-31313DA041C5}" type="presOf" srcId="{F017C954-5A72-4B92-A8C6-B1C95352AA3E}" destId="{A6B50195-3966-47F4-80B8-1148CAD4B820}" srcOrd="0" destOrd="0" presId="urn:microsoft.com/office/officeart/2005/8/layout/hProcess9"/>
    <dgm:cxn modelId="{F4354332-B22F-47A8-8AD8-CE61909813DF}" srcId="{9BA55F87-7217-4B8E-B3D2-4F5060C4BAF4}" destId="{9A4F6206-EA4F-4C06-8EAE-929D1576D92B}" srcOrd="0" destOrd="0" parTransId="{6ACFF3F1-B1DF-440C-AC95-242DD3703CEA}" sibTransId="{43B0DD70-6EAA-4974-B160-ED9BA7716BF0}"/>
    <dgm:cxn modelId="{907C2443-0813-45C9-8192-A36CA80C7656}" srcId="{9BA55F87-7217-4B8E-B3D2-4F5060C4BAF4}" destId="{4533D863-55D1-457B-8EDC-A56673FC2C4B}" srcOrd="1" destOrd="0" parTransId="{15655EAB-D2F7-4875-8FBA-5D78FE8A0A7C}" sibTransId="{A760AE51-8856-4ECE-9C07-E49EFFAF32E7}"/>
    <dgm:cxn modelId="{7A515E89-BBA3-43EA-B29C-F3768C281396}" srcId="{9BA55F87-7217-4B8E-B3D2-4F5060C4BAF4}" destId="{5391E72E-AFD6-4C31-8405-64FABE20C186}" srcOrd="4" destOrd="0" parTransId="{E8ADA0CF-73C2-4B08-804C-E3261932BF7B}" sibTransId="{027007F2-C298-495C-A4CD-F320B6B990AD}"/>
    <dgm:cxn modelId="{D4699491-D797-4B27-8464-68F8D95D1F2D}" type="presOf" srcId="{BA98D46C-A83B-4E2D-8B48-E60F2ADE2ECB}" destId="{F445A1DA-7CAD-4977-9C4E-C6BFF61123AE}" srcOrd="0" destOrd="0" presId="urn:microsoft.com/office/officeart/2005/8/layout/hProcess9"/>
    <dgm:cxn modelId="{540C74CD-5AE2-4E57-BF0B-8224E71A2B7B}" srcId="{9BA55F87-7217-4B8E-B3D2-4F5060C4BAF4}" destId="{BA98D46C-A83B-4E2D-8B48-E60F2ADE2ECB}" srcOrd="3" destOrd="0" parTransId="{16F7E34F-4B85-40CE-A8FA-2AF1487CBE2C}" sibTransId="{FFF92855-52E4-45EC-BAAC-2CB983BA7241}"/>
    <dgm:cxn modelId="{44CCB4ED-8883-48BA-9C37-70D14EC586D1}" type="presParOf" srcId="{4B735EF1-D6B7-4E66-B570-B015E2AD6057}" destId="{2775E140-0BED-495A-9B0D-C84AE095975C}" srcOrd="0" destOrd="0" presId="urn:microsoft.com/office/officeart/2005/8/layout/hProcess9"/>
    <dgm:cxn modelId="{677336F0-4485-457D-801D-B699E791EA2F}" type="presParOf" srcId="{4B735EF1-D6B7-4E66-B570-B015E2AD6057}" destId="{DF6CBDA8-4ADA-42E6-9944-ED37A570DE4A}" srcOrd="1" destOrd="0" presId="urn:microsoft.com/office/officeart/2005/8/layout/hProcess9"/>
    <dgm:cxn modelId="{2A116A22-EE0D-4F8E-87E3-E732A8209A56}" type="presParOf" srcId="{DF6CBDA8-4ADA-42E6-9944-ED37A570DE4A}" destId="{0D5749C8-E8AD-4AD8-ACFC-D2119AEE0875}" srcOrd="0" destOrd="0" presId="urn:microsoft.com/office/officeart/2005/8/layout/hProcess9"/>
    <dgm:cxn modelId="{7CEF1BF0-7918-4A12-9D7E-93E63A8DD956}" type="presParOf" srcId="{DF6CBDA8-4ADA-42E6-9944-ED37A570DE4A}" destId="{FE56BA5E-194B-433A-ACD5-E1BDA23C9998}" srcOrd="1" destOrd="0" presId="urn:microsoft.com/office/officeart/2005/8/layout/hProcess9"/>
    <dgm:cxn modelId="{D170BB0F-13A5-4CE4-892F-07ECFBA756BD}" type="presParOf" srcId="{DF6CBDA8-4ADA-42E6-9944-ED37A570DE4A}" destId="{B2BCEE0B-F4A6-486C-A313-C47A55E39E67}" srcOrd="2" destOrd="0" presId="urn:microsoft.com/office/officeart/2005/8/layout/hProcess9"/>
    <dgm:cxn modelId="{BA5BEA25-E416-4BA3-B7DC-86E2E5797C28}" type="presParOf" srcId="{DF6CBDA8-4ADA-42E6-9944-ED37A570DE4A}" destId="{06BD244D-2191-48D8-A11E-4B210EA6E1C7}" srcOrd="3" destOrd="0" presId="urn:microsoft.com/office/officeart/2005/8/layout/hProcess9"/>
    <dgm:cxn modelId="{C3C9EBDD-9C0B-47B7-A899-99E9ABC90A7D}" type="presParOf" srcId="{DF6CBDA8-4ADA-42E6-9944-ED37A570DE4A}" destId="{A6B50195-3966-47F4-80B8-1148CAD4B820}" srcOrd="4" destOrd="0" presId="urn:microsoft.com/office/officeart/2005/8/layout/hProcess9"/>
    <dgm:cxn modelId="{23F7DA3C-DBC5-4F39-B1DE-E83654899A53}" type="presParOf" srcId="{DF6CBDA8-4ADA-42E6-9944-ED37A570DE4A}" destId="{B2AC9951-FBDF-44BD-86CB-F01F5CFE1C3C}" srcOrd="5" destOrd="0" presId="urn:microsoft.com/office/officeart/2005/8/layout/hProcess9"/>
    <dgm:cxn modelId="{6C36735E-0658-4826-8243-BF5C979608C6}" type="presParOf" srcId="{DF6CBDA8-4ADA-42E6-9944-ED37A570DE4A}" destId="{F445A1DA-7CAD-4977-9C4E-C6BFF61123AE}" srcOrd="6" destOrd="0" presId="urn:microsoft.com/office/officeart/2005/8/layout/hProcess9"/>
    <dgm:cxn modelId="{E5BB7057-892E-40A5-90E9-A712ABD015EA}" type="presParOf" srcId="{DF6CBDA8-4ADA-42E6-9944-ED37A570DE4A}" destId="{62DA628C-CF9F-4B05-BC9D-C270CBEE5140}" srcOrd="7" destOrd="0" presId="urn:microsoft.com/office/officeart/2005/8/layout/hProcess9"/>
    <dgm:cxn modelId="{75F7075F-332E-49BD-A565-09B49F0DC75B}" type="presParOf" srcId="{DF6CBDA8-4ADA-42E6-9944-ED37A570DE4A}" destId="{36893677-7913-4508-B49D-B2C1AF7B8200}" srcOrd="8" destOrd="0" presId="urn:microsoft.com/office/officeart/2005/8/layout/hProcess9"/>
    <dgm:cxn modelId="{D949E594-C301-481A-9727-3E81F2B8F8A2}" type="presParOf" srcId="{DF6CBDA8-4ADA-42E6-9944-ED37A570DE4A}" destId="{5989D63D-0E34-4572-B269-1EF6E5F48874}" srcOrd="9" destOrd="0" presId="urn:microsoft.com/office/officeart/2005/8/layout/hProcess9"/>
    <dgm:cxn modelId="{63192E8A-0D2A-4F1E-9411-4D8D78F05CCD}" type="presParOf" srcId="{DF6CBDA8-4ADA-42E6-9944-ED37A570DE4A}" destId="{1C503FDD-76FF-4967-9271-9C6493701900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A31278D-4976-46BA-BDA3-52F56283C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83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9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2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68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1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6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4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2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6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31278D-4976-46BA-BDA3-52F56283C79E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20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16992"/>
            <a:ext cx="7772400" cy="15059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Pleural effusion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47" y="3116992"/>
            <a:ext cx="4889478" cy="3461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9044" y="4853517"/>
            <a:ext cx="5794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Presented by:</a:t>
            </a:r>
          </a:p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Raheeq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dmour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Rawan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zedaneen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Supervised by :</a:t>
            </a:r>
          </a:p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DR.samah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shehata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977773"/>
            <a:ext cx="3412070" cy="65185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criteria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459" y="4889243"/>
            <a:ext cx="8154954" cy="125030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If at least 1 criterion is not met, then this is an exudative effusion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882409"/>
              </p:ext>
            </p:extLst>
          </p:nvPr>
        </p:nvGraphicFramePr>
        <p:xfrm>
          <a:off x="753705" y="1922107"/>
          <a:ext cx="8127999" cy="2456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97356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trancudative</a:t>
                      </a:r>
                      <a:endParaRPr lang="en-US" sz="3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Exudative </a:t>
                      </a:r>
                      <a:endParaRPr lang="en-US" sz="3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LDH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effusion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&lt;200 IU</a:t>
                      </a:r>
                      <a:r>
                        <a:rPr lang="ar-JO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/</a:t>
                      </a:r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ML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&gt;200IU/ML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LDH effusion</a:t>
                      </a:r>
                      <a:r>
                        <a:rPr lang="ar-JO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/</a:t>
                      </a:r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serum</a:t>
                      </a:r>
                      <a:r>
                        <a:rPr lang="en-GB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ratio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&lt;0.6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&gt;0.6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Protein </a:t>
                      </a:r>
                      <a:r>
                        <a:rPr lang="en-GB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efusion</a:t>
                      </a:r>
                      <a:r>
                        <a:rPr lang="ar-JO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/</a:t>
                      </a:r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serum</a:t>
                      </a:r>
                      <a:r>
                        <a:rPr lang="en-GB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ratio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&lt;0.5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&gt;0.5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Specific gravity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&lt;</a:t>
                      </a:r>
                      <a:r>
                        <a:rPr lang="en-GB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1.016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&gt;1.016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3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737117"/>
            <a:ext cx="10144615" cy="113833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How do we make the distinction between these two?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64" y="2605688"/>
            <a:ext cx="4988614" cy="224622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7" y="2257505"/>
            <a:ext cx="4938133" cy="3910029"/>
          </a:xfrm>
        </p:spPr>
        <p:txBody>
          <a:bodyPr>
            <a:noAutofit/>
          </a:bodyPr>
          <a:lstStyle/>
          <a:p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Thoracentesis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should be performed for new and unexplained pleural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effusion when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sufficient fluid is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present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One of the few conditions that can cause a transudate or exudate is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pulmonary embolism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(PE).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if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a patient has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GB" sz="2400" dirty="0" err="1" smtClean="0">
                <a:solidFill>
                  <a:schemeClr val="accent1">
                    <a:lumMod val="75000"/>
                  </a:schemeClr>
                </a:solidFill>
              </a:rPr>
              <a:t>transudative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effusion but no apparent cause, consider PE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44" y="802431"/>
            <a:ext cx="5012778" cy="102636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Parapneumonic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effusion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176" y="2069587"/>
            <a:ext cx="10723114" cy="4304053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is caused by bacterial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pneumonia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, lung abscess , bronchiectasis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Divided into three types: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Uncomplicated </a:t>
            </a:r>
            <a:r>
              <a:rPr lang="en-GB" sz="2400" dirty="0" err="1" smtClean="0">
                <a:solidFill>
                  <a:schemeClr val="accent1">
                    <a:lumMod val="75000"/>
                  </a:schemeClr>
                </a:solidFill>
              </a:rPr>
              <a:t>parapneumonic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Complicated </a:t>
            </a:r>
            <a:r>
              <a:rPr lang="en-GB" sz="2400" dirty="0" err="1" smtClean="0">
                <a:solidFill>
                  <a:schemeClr val="accent1">
                    <a:lumMod val="75000"/>
                  </a:schemeClr>
                </a:solidFill>
              </a:rPr>
              <a:t>parapneumonic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Empyema if complicated not treated by antibiotics</a:t>
            </a:r>
          </a:p>
          <a:p>
            <a:endParaRPr lang="en-GB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40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7" y="769545"/>
            <a:ext cx="9993940" cy="5250255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2"/>
                </a:solidFill>
              </a:rPr>
              <a:t>Uncomplicated </a:t>
            </a:r>
            <a:r>
              <a:rPr lang="en-GB" sz="2800" dirty="0" err="1">
                <a:solidFill>
                  <a:schemeClr val="accent2"/>
                </a:solidFill>
              </a:rPr>
              <a:t>parapneumonic</a:t>
            </a:r>
            <a:r>
              <a:rPr lang="en-GB" sz="2800" dirty="0">
                <a:solidFill>
                  <a:schemeClr val="accent2"/>
                </a:solidFill>
              </a:rPr>
              <a:t> effusions. The fluid may be cloudy or clear, and it doesn’t contain bacteria. PPE will get better when you take antibiotics to treat pneumonia.</a:t>
            </a:r>
          </a:p>
          <a:p>
            <a:r>
              <a:rPr lang="en-GB" sz="2800" dirty="0">
                <a:solidFill>
                  <a:schemeClr val="accent2"/>
                </a:solidFill>
              </a:rPr>
              <a:t>Complicated </a:t>
            </a:r>
            <a:r>
              <a:rPr lang="en-GB" sz="2800" dirty="0" err="1">
                <a:solidFill>
                  <a:schemeClr val="accent2"/>
                </a:solidFill>
              </a:rPr>
              <a:t>parapneumonic</a:t>
            </a:r>
            <a:r>
              <a:rPr lang="en-GB" sz="2800" dirty="0">
                <a:solidFill>
                  <a:schemeClr val="accent2"/>
                </a:solidFill>
              </a:rPr>
              <a:t> effusions. Bacteria have </a:t>
            </a:r>
            <a:r>
              <a:rPr lang="en-GB" sz="2800" dirty="0" err="1">
                <a:solidFill>
                  <a:schemeClr val="accent2"/>
                </a:solidFill>
              </a:rPr>
              <a:t>traveled</a:t>
            </a:r>
            <a:r>
              <a:rPr lang="en-GB" sz="2800" dirty="0">
                <a:solidFill>
                  <a:schemeClr val="accent2"/>
                </a:solidFill>
              </a:rPr>
              <a:t> from the lungs into the pleural space, causing a </a:t>
            </a:r>
            <a:r>
              <a:rPr lang="en-GB" sz="2800" dirty="0" err="1">
                <a:solidFill>
                  <a:schemeClr val="accent2"/>
                </a:solidFill>
              </a:rPr>
              <a:t>buildup</a:t>
            </a:r>
            <a:r>
              <a:rPr lang="en-GB" sz="2800" dirty="0">
                <a:solidFill>
                  <a:schemeClr val="accent2"/>
                </a:solidFill>
              </a:rPr>
              <a:t> of fluid and white blood cells. The fluid is cloudy. It will need to be drained.</a:t>
            </a:r>
          </a:p>
          <a:p>
            <a:r>
              <a:rPr lang="en-GB" sz="2800" dirty="0">
                <a:solidFill>
                  <a:schemeClr val="accent2"/>
                </a:solidFill>
              </a:rPr>
              <a:t>Empyema </a:t>
            </a:r>
            <a:r>
              <a:rPr lang="en-GB" sz="2800" dirty="0" err="1">
                <a:solidFill>
                  <a:schemeClr val="accent2"/>
                </a:solidFill>
              </a:rPr>
              <a:t>thoracis</a:t>
            </a:r>
            <a:r>
              <a:rPr lang="en-GB" sz="2800" dirty="0">
                <a:solidFill>
                  <a:schemeClr val="accent2"/>
                </a:solidFill>
              </a:rPr>
              <a:t>. Thick, whitish-yellow pus builds up in the pleural space. This can happen if pneumonia isn’t treated quickly enough.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1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839755"/>
            <a:ext cx="5833872" cy="82109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Clinical presentation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7" y="2257506"/>
            <a:ext cx="9472811" cy="3762294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Notes :</a:t>
            </a:r>
          </a:p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If the patient has minimal effusion with minimal lung compression he might not have any symptoms </a:t>
            </a:r>
          </a:p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When the effusion is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modret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to large size or caused by inflammation symptoms are present </a:t>
            </a:r>
          </a:p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It may also lead to respiratory failure in some cases </a:t>
            </a:r>
          </a:p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Note that symptoms are related to the underlying cause of effusion</a:t>
            </a:r>
          </a:p>
          <a:p>
            <a:r>
              <a:rPr lang="en-GB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000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858415"/>
            <a:ext cx="4564909" cy="77444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Signs and symptoms: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781" y="1819469"/>
            <a:ext cx="10823510" cy="452534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Dyspnea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Caught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Peripheral edema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Pleuritic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chest pain: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Results from pleural irritation and raises the likelihood of an exudative </a:t>
            </a:r>
            <a:r>
              <a:rPr lang="en-GB" sz="2400" dirty="0" err="1" smtClean="0">
                <a:solidFill>
                  <a:schemeClr val="accent1">
                    <a:lumMod val="75000"/>
                  </a:schemeClr>
                </a:solidFill>
              </a:rPr>
              <a:t>etiology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Analysis of pain: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Pain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may be mild or severe.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Described as sharp or stabbing.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Exacerbated with deep inspiration.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Pain may be localized to the chest wall or referred to the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ipsilateral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shoulder or upper abdomen</a:t>
            </a:r>
            <a:r>
              <a:rPr lang="en-GB" sz="2400" dirty="0"/>
              <a:t>.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991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914399"/>
            <a:ext cx="4700202" cy="73711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Physical examination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7" y="2257506"/>
            <a:ext cx="9267537" cy="376229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Physical examination should focus on finding the cause and assessing the degree of respiratory compromise .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Physical findings accrue at effusion &gt;300 ml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89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003" y="877078"/>
            <a:ext cx="10590245" cy="550506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Inspection :</a:t>
            </a:r>
          </a:p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Tachypnoea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Absent or diminished movements off affected side 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Fullness of chest with bulging of intercostal spaces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Palpation:</a:t>
            </a:r>
          </a:p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Asymmetrical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chest expansion,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with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diminished or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delayed expansion on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the side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of the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effusion.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decreased tactile fremitus </a:t>
            </a:r>
          </a:p>
          <a:p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Mediastinal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shift away from the effusion (effusion of &gt;1000ml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15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7036" y="867747"/>
            <a:ext cx="10055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Percussion :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Stony dullness to percussion.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Auscultation: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Absent of breathing sounds over the effusion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Vocal resonance absent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There may be signs of pneumonia ( bronchial breathing , crackles)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4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839754"/>
            <a:ext cx="4480933" cy="79310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investigations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4128" y="2024742"/>
            <a:ext cx="75111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Total and differential leucocyte count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CRP AND ESR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Radiological examination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CXR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CT SCAN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Ultrasonogram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thoracocentesis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1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933061"/>
            <a:ext cx="4387627" cy="73711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210" y="2183363"/>
            <a:ext cx="6263080" cy="410733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Pleura is a serous membrane which folds back onto itself to form a two layered membranous pleural sac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outer pleura (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parital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pleura):attached to chest wall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inner pleura (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visteral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pleura):cover the lung and adjoining structures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pleural space :a potential space because the two pleura are adhere to each other (through a thin film of serous fluid of only few milliliters of pleural fluid around 0.13 ml</a:t>
            </a:r>
            <a:r>
              <a:rPr lang="ar-JO" sz="24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kg)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74" y="1754155"/>
            <a:ext cx="4130150" cy="422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765" y="942392"/>
            <a:ext cx="5059431" cy="7371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cxr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4128" y="18288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In PA VIEW a total of 300ml is needed to diagnose pleural effusion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In lateral decubitus even 50 ml can be detected,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it can also determined whether fluid is free flowing or </a:t>
            </a:r>
            <a:r>
              <a:rPr lang="en-GB" sz="2400" dirty="0" err="1" smtClean="0">
                <a:solidFill>
                  <a:schemeClr val="accent1">
                    <a:lumMod val="75000"/>
                  </a:schemeClr>
                </a:solidFill>
              </a:rPr>
              <a:t>loculated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Findings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Obliteration </a:t>
            </a:r>
            <a:r>
              <a:rPr lang="en-GB" sz="2400" dirty="0" err="1" smtClean="0">
                <a:solidFill>
                  <a:schemeClr val="accent1">
                    <a:lumMod val="75000"/>
                  </a:schemeClr>
                </a:solidFill>
              </a:rPr>
              <a:t>costophrenic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angles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Tracheal and </a:t>
            </a:r>
            <a:r>
              <a:rPr lang="en-GB" sz="2400" dirty="0" err="1" smtClean="0">
                <a:solidFill>
                  <a:schemeClr val="accent1">
                    <a:lumMod val="75000"/>
                  </a:schemeClr>
                </a:solidFill>
              </a:rPr>
              <a:t>mediastinal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shifts are seen in massive  effusion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A curved shadow at lung base that ascend on the chest wall toward the axilla , fluid appear to track up the lateral chest wall (meniscus sign)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1" y="928396"/>
            <a:ext cx="5112195" cy="547706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70" y="928396"/>
            <a:ext cx="5730550" cy="547706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448554" y="2761307"/>
            <a:ext cx="1502876" cy="1359225"/>
          </a:xfrm>
          <a:custGeom>
            <a:avLst/>
            <a:gdLst>
              <a:gd name="connsiteX0" fmla="*/ 135802 w 1502876"/>
              <a:gd name="connsiteY0" fmla="*/ 0 h 1359225"/>
              <a:gd name="connsiteX1" fmla="*/ 126749 w 1502876"/>
              <a:gd name="connsiteY1" fmla="*/ 45267 h 1359225"/>
              <a:gd name="connsiteX2" fmla="*/ 108642 w 1502876"/>
              <a:gd name="connsiteY2" fmla="*/ 99588 h 1359225"/>
              <a:gd name="connsiteX3" fmla="*/ 90535 w 1502876"/>
              <a:gd name="connsiteY3" fmla="*/ 271604 h 1359225"/>
              <a:gd name="connsiteX4" fmla="*/ 72428 w 1502876"/>
              <a:gd name="connsiteY4" fmla="*/ 325925 h 1359225"/>
              <a:gd name="connsiteX5" fmla="*/ 63375 w 1502876"/>
              <a:gd name="connsiteY5" fmla="*/ 353085 h 1359225"/>
              <a:gd name="connsiteX6" fmla="*/ 45268 w 1502876"/>
              <a:gd name="connsiteY6" fmla="*/ 380245 h 1359225"/>
              <a:gd name="connsiteX7" fmla="*/ 27161 w 1502876"/>
              <a:gd name="connsiteY7" fmla="*/ 434566 h 1359225"/>
              <a:gd name="connsiteX8" fmla="*/ 18107 w 1502876"/>
              <a:gd name="connsiteY8" fmla="*/ 461727 h 1359225"/>
              <a:gd name="connsiteX9" fmla="*/ 0 w 1502876"/>
              <a:gd name="connsiteY9" fmla="*/ 488887 h 1359225"/>
              <a:gd name="connsiteX10" fmla="*/ 27161 w 1502876"/>
              <a:gd name="connsiteY10" fmla="*/ 642796 h 1359225"/>
              <a:gd name="connsiteX11" fmla="*/ 45268 w 1502876"/>
              <a:gd name="connsiteY11" fmla="*/ 669956 h 1359225"/>
              <a:gd name="connsiteX12" fmla="*/ 72428 w 1502876"/>
              <a:gd name="connsiteY12" fmla="*/ 688063 h 1359225"/>
              <a:gd name="connsiteX13" fmla="*/ 81482 w 1502876"/>
              <a:gd name="connsiteY13" fmla="*/ 796705 h 1359225"/>
              <a:gd name="connsiteX14" fmla="*/ 90535 w 1502876"/>
              <a:gd name="connsiteY14" fmla="*/ 823865 h 1359225"/>
              <a:gd name="connsiteX15" fmla="*/ 99589 w 1502876"/>
              <a:gd name="connsiteY15" fmla="*/ 860079 h 1359225"/>
              <a:gd name="connsiteX16" fmla="*/ 117696 w 1502876"/>
              <a:gd name="connsiteY16" fmla="*/ 914400 h 1359225"/>
              <a:gd name="connsiteX17" fmla="*/ 135802 w 1502876"/>
              <a:gd name="connsiteY17" fmla="*/ 968721 h 1359225"/>
              <a:gd name="connsiteX18" fmla="*/ 144856 w 1502876"/>
              <a:gd name="connsiteY18" fmla="*/ 995881 h 1359225"/>
              <a:gd name="connsiteX19" fmla="*/ 162963 w 1502876"/>
              <a:gd name="connsiteY19" fmla="*/ 1023042 h 1359225"/>
              <a:gd name="connsiteX20" fmla="*/ 199177 w 1502876"/>
              <a:gd name="connsiteY20" fmla="*/ 1095469 h 1359225"/>
              <a:gd name="connsiteX21" fmla="*/ 226337 w 1502876"/>
              <a:gd name="connsiteY21" fmla="*/ 1122630 h 1359225"/>
              <a:gd name="connsiteX22" fmla="*/ 262551 w 1502876"/>
              <a:gd name="connsiteY22" fmla="*/ 1176950 h 1359225"/>
              <a:gd name="connsiteX23" fmla="*/ 316872 w 1502876"/>
              <a:gd name="connsiteY23" fmla="*/ 1213164 h 1359225"/>
              <a:gd name="connsiteX24" fmla="*/ 344032 w 1502876"/>
              <a:gd name="connsiteY24" fmla="*/ 1240325 h 1359225"/>
              <a:gd name="connsiteX25" fmla="*/ 389299 w 1502876"/>
              <a:gd name="connsiteY25" fmla="*/ 1249378 h 1359225"/>
              <a:gd name="connsiteX26" fmla="*/ 443620 w 1502876"/>
              <a:gd name="connsiteY26" fmla="*/ 1267485 h 1359225"/>
              <a:gd name="connsiteX27" fmla="*/ 470781 w 1502876"/>
              <a:gd name="connsiteY27" fmla="*/ 1276539 h 1359225"/>
              <a:gd name="connsiteX28" fmla="*/ 543208 w 1502876"/>
              <a:gd name="connsiteY28" fmla="*/ 1294645 h 1359225"/>
              <a:gd name="connsiteX29" fmla="*/ 570369 w 1502876"/>
              <a:gd name="connsiteY29" fmla="*/ 1303699 h 1359225"/>
              <a:gd name="connsiteX30" fmla="*/ 633743 w 1502876"/>
              <a:gd name="connsiteY30" fmla="*/ 1312752 h 1359225"/>
              <a:gd name="connsiteX31" fmla="*/ 669957 w 1502876"/>
              <a:gd name="connsiteY31" fmla="*/ 1321806 h 1359225"/>
              <a:gd name="connsiteX32" fmla="*/ 697117 w 1502876"/>
              <a:gd name="connsiteY32" fmla="*/ 1330859 h 1359225"/>
              <a:gd name="connsiteX33" fmla="*/ 760492 w 1502876"/>
              <a:gd name="connsiteY33" fmla="*/ 1339913 h 1359225"/>
              <a:gd name="connsiteX34" fmla="*/ 914400 w 1502876"/>
              <a:gd name="connsiteY34" fmla="*/ 1348966 h 1359225"/>
              <a:gd name="connsiteX35" fmla="*/ 941561 w 1502876"/>
              <a:gd name="connsiteY35" fmla="*/ 1339913 h 1359225"/>
              <a:gd name="connsiteX36" fmla="*/ 1023042 w 1502876"/>
              <a:gd name="connsiteY36" fmla="*/ 1321806 h 1359225"/>
              <a:gd name="connsiteX37" fmla="*/ 1077363 w 1502876"/>
              <a:gd name="connsiteY37" fmla="*/ 1303699 h 1359225"/>
              <a:gd name="connsiteX38" fmla="*/ 1131684 w 1502876"/>
              <a:gd name="connsiteY38" fmla="*/ 1258432 h 1359225"/>
              <a:gd name="connsiteX39" fmla="*/ 1158844 w 1502876"/>
              <a:gd name="connsiteY39" fmla="*/ 1240325 h 1359225"/>
              <a:gd name="connsiteX40" fmla="*/ 1195058 w 1502876"/>
              <a:gd name="connsiteY40" fmla="*/ 1186004 h 1359225"/>
              <a:gd name="connsiteX41" fmla="*/ 1213165 w 1502876"/>
              <a:gd name="connsiteY41" fmla="*/ 1158843 h 1359225"/>
              <a:gd name="connsiteX42" fmla="*/ 1240325 w 1502876"/>
              <a:gd name="connsiteY42" fmla="*/ 1122630 h 1359225"/>
              <a:gd name="connsiteX43" fmla="*/ 1303699 w 1502876"/>
              <a:gd name="connsiteY43" fmla="*/ 1050202 h 1359225"/>
              <a:gd name="connsiteX44" fmla="*/ 1321806 w 1502876"/>
              <a:gd name="connsiteY44" fmla="*/ 1023042 h 1359225"/>
              <a:gd name="connsiteX45" fmla="*/ 1330860 w 1502876"/>
              <a:gd name="connsiteY45" fmla="*/ 995881 h 1359225"/>
              <a:gd name="connsiteX46" fmla="*/ 1358020 w 1502876"/>
              <a:gd name="connsiteY46" fmla="*/ 968721 h 1359225"/>
              <a:gd name="connsiteX47" fmla="*/ 1376127 w 1502876"/>
              <a:gd name="connsiteY47" fmla="*/ 914400 h 1359225"/>
              <a:gd name="connsiteX48" fmla="*/ 1394234 w 1502876"/>
              <a:gd name="connsiteY48" fmla="*/ 778598 h 1359225"/>
              <a:gd name="connsiteX49" fmla="*/ 1412341 w 1502876"/>
              <a:gd name="connsiteY49" fmla="*/ 715224 h 1359225"/>
              <a:gd name="connsiteX50" fmla="*/ 1421395 w 1502876"/>
              <a:gd name="connsiteY50" fmla="*/ 679010 h 1359225"/>
              <a:gd name="connsiteX51" fmla="*/ 1439501 w 1502876"/>
              <a:gd name="connsiteY51" fmla="*/ 651849 h 1359225"/>
              <a:gd name="connsiteX52" fmla="*/ 1448555 w 1502876"/>
              <a:gd name="connsiteY52" fmla="*/ 624689 h 1359225"/>
              <a:gd name="connsiteX53" fmla="*/ 1484769 w 1502876"/>
              <a:gd name="connsiteY53" fmla="*/ 570368 h 1359225"/>
              <a:gd name="connsiteX54" fmla="*/ 1493822 w 1502876"/>
              <a:gd name="connsiteY54" fmla="*/ 271604 h 1359225"/>
              <a:gd name="connsiteX55" fmla="*/ 1502876 w 1502876"/>
              <a:gd name="connsiteY55" fmla="*/ 244443 h 135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02876" h="1359225">
                <a:moveTo>
                  <a:pt x="135802" y="0"/>
                </a:moveTo>
                <a:cubicBezTo>
                  <a:pt x="132784" y="15089"/>
                  <a:pt x="130798" y="30421"/>
                  <a:pt x="126749" y="45267"/>
                </a:cubicBezTo>
                <a:cubicBezTo>
                  <a:pt x="121727" y="63681"/>
                  <a:pt x="108642" y="99588"/>
                  <a:pt x="108642" y="99588"/>
                </a:cubicBezTo>
                <a:cubicBezTo>
                  <a:pt x="106894" y="118816"/>
                  <a:pt x="96784" y="242444"/>
                  <a:pt x="90535" y="271604"/>
                </a:cubicBezTo>
                <a:cubicBezTo>
                  <a:pt x="86536" y="290267"/>
                  <a:pt x="78464" y="307818"/>
                  <a:pt x="72428" y="325925"/>
                </a:cubicBezTo>
                <a:cubicBezTo>
                  <a:pt x="69410" y="334978"/>
                  <a:pt x="68669" y="345145"/>
                  <a:pt x="63375" y="353085"/>
                </a:cubicBezTo>
                <a:cubicBezTo>
                  <a:pt x="57339" y="362138"/>
                  <a:pt x="49687" y="370302"/>
                  <a:pt x="45268" y="380245"/>
                </a:cubicBezTo>
                <a:cubicBezTo>
                  <a:pt x="37516" y="397686"/>
                  <a:pt x="33197" y="416459"/>
                  <a:pt x="27161" y="434566"/>
                </a:cubicBezTo>
                <a:cubicBezTo>
                  <a:pt x="24143" y="443620"/>
                  <a:pt x="23401" y="453786"/>
                  <a:pt x="18107" y="461727"/>
                </a:cubicBezTo>
                <a:lnTo>
                  <a:pt x="0" y="488887"/>
                </a:lnTo>
                <a:cubicBezTo>
                  <a:pt x="2882" y="520585"/>
                  <a:pt x="3037" y="606611"/>
                  <a:pt x="27161" y="642796"/>
                </a:cubicBezTo>
                <a:cubicBezTo>
                  <a:pt x="33197" y="651849"/>
                  <a:pt x="37574" y="662262"/>
                  <a:pt x="45268" y="669956"/>
                </a:cubicBezTo>
                <a:cubicBezTo>
                  <a:pt x="52962" y="677650"/>
                  <a:pt x="63375" y="682027"/>
                  <a:pt x="72428" y="688063"/>
                </a:cubicBezTo>
                <a:cubicBezTo>
                  <a:pt x="75446" y="724277"/>
                  <a:pt x="76679" y="760684"/>
                  <a:pt x="81482" y="796705"/>
                </a:cubicBezTo>
                <a:cubicBezTo>
                  <a:pt x="82743" y="806164"/>
                  <a:pt x="87913" y="814689"/>
                  <a:pt x="90535" y="823865"/>
                </a:cubicBezTo>
                <a:cubicBezTo>
                  <a:pt x="93953" y="835829"/>
                  <a:pt x="96014" y="848161"/>
                  <a:pt x="99589" y="860079"/>
                </a:cubicBezTo>
                <a:cubicBezTo>
                  <a:pt x="105074" y="878360"/>
                  <a:pt x="111660" y="896293"/>
                  <a:pt x="117696" y="914400"/>
                </a:cubicBezTo>
                <a:lnTo>
                  <a:pt x="135802" y="968721"/>
                </a:lnTo>
                <a:cubicBezTo>
                  <a:pt x="138820" y="977774"/>
                  <a:pt x="139562" y="987941"/>
                  <a:pt x="144856" y="995881"/>
                </a:cubicBezTo>
                <a:cubicBezTo>
                  <a:pt x="150892" y="1004935"/>
                  <a:pt x="157753" y="1013490"/>
                  <a:pt x="162963" y="1023042"/>
                </a:cubicBezTo>
                <a:cubicBezTo>
                  <a:pt x="175888" y="1046738"/>
                  <a:pt x="180091" y="1076382"/>
                  <a:pt x="199177" y="1095469"/>
                </a:cubicBezTo>
                <a:cubicBezTo>
                  <a:pt x="208230" y="1104523"/>
                  <a:pt x="218476" y="1112523"/>
                  <a:pt x="226337" y="1122630"/>
                </a:cubicBezTo>
                <a:cubicBezTo>
                  <a:pt x="239697" y="1139808"/>
                  <a:pt x="244444" y="1164879"/>
                  <a:pt x="262551" y="1176950"/>
                </a:cubicBezTo>
                <a:cubicBezTo>
                  <a:pt x="280658" y="1189021"/>
                  <a:pt x="301484" y="1197776"/>
                  <a:pt x="316872" y="1213164"/>
                </a:cubicBezTo>
                <a:cubicBezTo>
                  <a:pt x="325925" y="1222218"/>
                  <a:pt x="332580" y="1234599"/>
                  <a:pt x="344032" y="1240325"/>
                </a:cubicBezTo>
                <a:cubicBezTo>
                  <a:pt x="357795" y="1247207"/>
                  <a:pt x="374453" y="1245329"/>
                  <a:pt x="389299" y="1249378"/>
                </a:cubicBezTo>
                <a:cubicBezTo>
                  <a:pt x="407713" y="1254400"/>
                  <a:pt x="425513" y="1261449"/>
                  <a:pt x="443620" y="1267485"/>
                </a:cubicBezTo>
                <a:cubicBezTo>
                  <a:pt x="452674" y="1270503"/>
                  <a:pt x="461522" y="1274224"/>
                  <a:pt x="470781" y="1276539"/>
                </a:cubicBezTo>
                <a:cubicBezTo>
                  <a:pt x="494923" y="1282574"/>
                  <a:pt x="519600" y="1286775"/>
                  <a:pt x="543208" y="1294645"/>
                </a:cubicBezTo>
                <a:cubicBezTo>
                  <a:pt x="552262" y="1297663"/>
                  <a:pt x="561011" y="1301827"/>
                  <a:pt x="570369" y="1303699"/>
                </a:cubicBezTo>
                <a:cubicBezTo>
                  <a:pt x="591294" y="1307884"/>
                  <a:pt x="612748" y="1308935"/>
                  <a:pt x="633743" y="1312752"/>
                </a:cubicBezTo>
                <a:cubicBezTo>
                  <a:pt x="645985" y="1314978"/>
                  <a:pt x="657993" y="1318388"/>
                  <a:pt x="669957" y="1321806"/>
                </a:cubicBezTo>
                <a:cubicBezTo>
                  <a:pt x="679133" y="1324428"/>
                  <a:pt x="687759" y="1328987"/>
                  <a:pt x="697117" y="1330859"/>
                </a:cubicBezTo>
                <a:cubicBezTo>
                  <a:pt x="718042" y="1335044"/>
                  <a:pt x="739367" y="1336895"/>
                  <a:pt x="760492" y="1339913"/>
                </a:cubicBezTo>
                <a:cubicBezTo>
                  <a:pt x="846434" y="1368561"/>
                  <a:pt x="795804" y="1359748"/>
                  <a:pt x="914400" y="1348966"/>
                </a:cubicBezTo>
                <a:cubicBezTo>
                  <a:pt x="923454" y="1345948"/>
                  <a:pt x="932303" y="1342228"/>
                  <a:pt x="941561" y="1339913"/>
                </a:cubicBezTo>
                <a:cubicBezTo>
                  <a:pt x="993224" y="1326997"/>
                  <a:pt x="976594" y="1335740"/>
                  <a:pt x="1023042" y="1321806"/>
                </a:cubicBezTo>
                <a:cubicBezTo>
                  <a:pt x="1041324" y="1316322"/>
                  <a:pt x="1077363" y="1303699"/>
                  <a:pt x="1077363" y="1303699"/>
                </a:cubicBezTo>
                <a:cubicBezTo>
                  <a:pt x="1144796" y="1258743"/>
                  <a:pt x="1061975" y="1316522"/>
                  <a:pt x="1131684" y="1258432"/>
                </a:cubicBezTo>
                <a:cubicBezTo>
                  <a:pt x="1140043" y="1251466"/>
                  <a:pt x="1149791" y="1246361"/>
                  <a:pt x="1158844" y="1240325"/>
                </a:cubicBezTo>
                <a:lnTo>
                  <a:pt x="1195058" y="1186004"/>
                </a:lnTo>
                <a:cubicBezTo>
                  <a:pt x="1201094" y="1176950"/>
                  <a:pt x="1206636" y="1167548"/>
                  <a:pt x="1213165" y="1158843"/>
                </a:cubicBezTo>
                <a:cubicBezTo>
                  <a:pt x="1222218" y="1146772"/>
                  <a:pt x="1231672" y="1134991"/>
                  <a:pt x="1240325" y="1122630"/>
                </a:cubicBezTo>
                <a:cubicBezTo>
                  <a:pt x="1286536" y="1056615"/>
                  <a:pt x="1256452" y="1081701"/>
                  <a:pt x="1303699" y="1050202"/>
                </a:cubicBezTo>
                <a:cubicBezTo>
                  <a:pt x="1309735" y="1041149"/>
                  <a:pt x="1316940" y="1032774"/>
                  <a:pt x="1321806" y="1023042"/>
                </a:cubicBezTo>
                <a:cubicBezTo>
                  <a:pt x="1326074" y="1014506"/>
                  <a:pt x="1325566" y="1003822"/>
                  <a:pt x="1330860" y="995881"/>
                </a:cubicBezTo>
                <a:cubicBezTo>
                  <a:pt x="1337962" y="985228"/>
                  <a:pt x="1348967" y="977774"/>
                  <a:pt x="1358020" y="968721"/>
                </a:cubicBezTo>
                <a:cubicBezTo>
                  <a:pt x="1364056" y="950614"/>
                  <a:pt x="1374019" y="933370"/>
                  <a:pt x="1376127" y="914400"/>
                </a:cubicBezTo>
                <a:cubicBezTo>
                  <a:pt x="1382165" y="860064"/>
                  <a:pt x="1384077" y="829385"/>
                  <a:pt x="1394234" y="778598"/>
                </a:cubicBezTo>
                <a:cubicBezTo>
                  <a:pt x="1403665" y="731442"/>
                  <a:pt x="1400839" y="755480"/>
                  <a:pt x="1412341" y="715224"/>
                </a:cubicBezTo>
                <a:cubicBezTo>
                  <a:pt x="1415759" y="703260"/>
                  <a:pt x="1416494" y="690447"/>
                  <a:pt x="1421395" y="679010"/>
                </a:cubicBezTo>
                <a:cubicBezTo>
                  <a:pt x="1425681" y="669009"/>
                  <a:pt x="1434635" y="661581"/>
                  <a:pt x="1439501" y="651849"/>
                </a:cubicBezTo>
                <a:cubicBezTo>
                  <a:pt x="1443769" y="643313"/>
                  <a:pt x="1443920" y="633031"/>
                  <a:pt x="1448555" y="624689"/>
                </a:cubicBezTo>
                <a:cubicBezTo>
                  <a:pt x="1459124" y="605666"/>
                  <a:pt x="1484769" y="570368"/>
                  <a:pt x="1484769" y="570368"/>
                </a:cubicBezTo>
                <a:cubicBezTo>
                  <a:pt x="1487787" y="470780"/>
                  <a:pt x="1488295" y="371084"/>
                  <a:pt x="1493822" y="271604"/>
                </a:cubicBezTo>
                <a:cubicBezTo>
                  <a:pt x="1494351" y="262075"/>
                  <a:pt x="1502876" y="244443"/>
                  <a:pt x="1502876" y="2444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903614" y="4318503"/>
            <a:ext cx="1760552" cy="479834"/>
          </a:xfrm>
          <a:custGeom>
            <a:avLst/>
            <a:gdLst>
              <a:gd name="connsiteX0" fmla="*/ 22287 w 1760552"/>
              <a:gd name="connsiteY0" fmla="*/ 9053 h 479834"/>
              <a:gd name="connsiteX1" fmla="*/ 13234 w 1760552"/>
              <a:gd name="connsiteY1" fmla="*/ 190123 h 479834"/>
              <a:gd name="connsiteX2" fmla="*/ 22287 w 1760552"/>
              <a:gd name="connsiteY2" fmla="*/ 244444 h 479834"/>
              <a:gd name="connsiteX3" fmla="*/ 49447 w 1760552"/>
              <a:gd name="connsiteY3" fmla="*/ 271604 h 479834"/>
              <a:gd name="connsiteX4" fmla="*/ 103768 w 1760552"/>
              <a:gd name="connsiteY4" fmla="*/ 307818 h 479834"/>
              <a:gd name="connsiteX5" fmla="*/ 158089 w 1760552"/>
              <a:gd name="connsiteY5" fmla="*/ 353085 h 479834"/>
              <a:gd name="connsiteX6" fmla="*/ 239570 w 1760552"/>
              <a:gd name="connsiteY6" fmla="*/ 371192 h 479834"/>
              <a:gd name="connsiteX7" fmla="*/ 311998 w 1760552"/>
              <a:gd name="connsiteY7" fmla="*/ 389299 h 479834"/>
              <a:gd name="connsiteX8" fmla="*/ 357265 w 1760552"/>
              <a:gd name="connsiteY8" fmla="*/ 398352 h 479834"/>
              <a:gd name="connsiteX9" fmla="*/ 384426 w 1760552"/>
              <a:gd name="connsiteY9" fmla="*/ 407406 h 479834"/>
              <a:gd name="connsiteX10" fmla="*/ 420639 w 1760552"/>
              <a:gd name="connsiteY10" fmla="*/ 416459 h 479834"/>
              <a:gd name="connsiteX11" fmla="*/ 474960 w 1760552"/>
              <a:gd name="connsiteY11" fmla="*/ 434566 h 479834"/>
              <a:gd name="connsiteX12" fmla="*/ 520228 w 1760552"/>
              <a:gd name="connsiteY12" fmla="*/ 443620 h 479834"/>
              <a:gd name="connsiteX13" fmla="*/ 619816 w 1760552"/>
              <a:gd name="connsiteY13" fmla="*/ 470780 h 479834"/>
              <a:gd name="connsiteX14" fmla="*/ 755618 w 1760552"/>
              <a:gd name="connsiteY14" fmla="*/ 479834 h 479834"/>
              <a:gd name="connsiteX15" fmla="*/ 1135863 w 1760552"/>
              <a:gd name="connsiteY15" fmla="*/ 470780 h 479834"/>
              <a:gd name="connsiteX16" fmla="*/ 1181131 w 1760552"/>
              <a:gd name="connsiteY16" fmla="*/ 461727 h 479834"/>
              <a:gd name="connsiteX17" fmla="*/ 1235451 w 1760552"/>
              <a:gd name="connsiteY17" fmla="*/ 452673 h 479834"/>
              <a:gd name="connsiteX18" fmla="*/ 1289772 w 1760552"/>
              <a:gd name="connsiteY18" fmla="*/ 434566 h 479834"/>
              <a:gd name="connsiteX19" fmla="*/ 1362200 w 1760552"/>
              <a:gd name="connsiteY19" fmla="*/ 425513 h 479834"/>
              <a:gd name="connsiteX20" fmla="*/ 1389360 w 1760552"/>
              <a:gd name="connsiteY20" fmla="*/ 416459 h 479834"/>
              <a:gd name="connsiteX21" fmla="*/ 1416521 w 1760552"/>
              <a:gd name="connsiteY21" fmla="*/ 398352 h 479834"/>
              <a:gd name="connsiteX22" fmla="*/ 1461788 w 1760552"/>
              <a:gd name="connsiteY22" fmla="*/ 389299 h 479834"/>
              <a:gd name="connsiteX23" fmla="*/ 1543269 w 1760552"/>
              <a:gd name="connsiteY23" fmla="*/ 334978 h 479834"/>
              <a:gd name="connsiteX24" fmla="*/ 1597590 w 1760552"/>
              <a:gd name="connsiteY24" fmla="*/ 298764 h 479834"/>
              <a:gd name="connsiteX25" fmla="*/ 1624750 w 1760552"/>
              <a:gd name="connsiteY25" fmla="*/ 271604 h 479834"/>
              <a:gd name="connsiteX26" fmla="*/ 1651911 w 1760552"/>
              <a:gd name="connsiteY26" fmla="*/ 217283 h 479834"/>
              <a:gd name="connsiteX27" fmla="*/ 1688125 w 1760552"/>
              <a:gd name="connsiteY27" fmla="*/ 135802 h 479834"/>
              <a:gd name="connsiteX28" fmla="*/ 1715285 w 1760552"/>
              <a:gd name="connsiteY28" fmla="*/ 108642 h 479834"/>
              <a:gd name="connsiteX29" fmla="*/ 1742445 w 1760552"/>
              <a:gd name="connsiteY29" fmla="*/ 18107 h 479834"/>
              <a:gd name="connsiteX30" fmla="*/ 1760552 w 1760552"/>
              <a:gd name="connsiteY30" fmla="*/ 0 h 47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60552" h="479834">
                <a:moveTo>
                  <a:pt x="22287" y="9053"/>
                </a:moveTo>
                <a:cubicBezTo>
                  <a:pt x="-11413" y="93303"/>
                  <a:pt x="-409" y="46875"/>
                  <a:pt x="13234" y="190123"/>
                </a:cubicBezTo>
                <a:cubicBezTo>
                  <a:pt x="14974" y="208397"/>
                  <a:pt x="14832" y="227669"/>
                  <a:pt x="22287" y="244444"/>
                </a:cubicBezTo>
                <a:cubicBezTo>
                  <a:pt x="27487" y="256144"/>
                  <a:pt x="39341" y="263744"/>
                  <a:pt x="49447" y="271604"/>
                </a:cubicBezTo>
                <a:cubicBezTo>
                  <a:pt x="66625" y="284965"/>
                  <a:pt x="88380" y="292430"/>
                  <a:pt x="103768" y="307818"/>
                </a:cubicBezTo>
                <a:cubicBezTo>
                  <a:pt x="123790" y="327839"/>
                  <a:pt x="132881" y="340481"/>
                  <a:pt x="158089" y="353085"/>
                </a:cubicBezTo>
                <a:cubicBezTo>
                  <a:pt x="180896" y="364489"/>
                  <a:pt x="217707" y="367217"/>
                  <a:pt x="239570" y="371192"/>
                </a:cubicBezTo>
                <a:cubicBezTo>
                  <a:pt x="361919" y="393437"/>
                  <a:pt x="228237" y="368360"/>
                  <a:pt x="311998" y="389299"/>
                </a:cubicBezTo>
                <a:cubicBezTo>
                  <a:pt x="326926" y="393031"/>
                  <a:pt x="342337" y="394620"/>
                  <a:pt x="357265" y="398352"/>
                </a:cubicBezTo>
                <a:cubicBezTo>
                  <a:pt x="366523" y="400667"/>
                  <a:pt x="375250" y="404784"/>
                  <a:pt x="384426" y="407406"/>
                </a:cubicBezTo>
                <a:cubicBezTo>
                  <a:pt x="396390" y="410824"/>
                  <a:pt x="408721" y="412884"/>
                  <a:pt x="420639" y="416459"/>
                </a:cubicBezTo>
                <a:cubicBezTo>
                  <a:pt x="438921" y="421943"/>
                  <a:pt x="456244" y="430823"/>
                  <a:pt x="474960" y="434566"/>
                </a:cubicBezTo>
                <a:cubicBezTo>
                  <a:pt x="490049" y="437584"/>
                  <a:pt x="505382" y="439571"/>
                  <a:pt x="520228" y="443620"/>
                </a:cubicBezTo>
                <a:cubicBezTo>
                  <a:pt x="567390" y="456483"/>
                  <a:pt x="573374" y="466136"/>
                  <a:pt x="619816" y="470780"/>
                </a:cubicBezTo>
                <a:cubicBezTo>
                  <a:pt x="664959" y="475294"/>
                  <a:pt x="710351" y="476816"/>
                  <a:pt x="755618" y="479834"/>
                </a:cubicBezTo>
                <a:lnTo>
                  <a:pt x="1135863" y="470780"/>
                </a:lnTo>
                <a:cubicBezTo>
                  <a:pt x="1151237" y="470126"/>
                  <a:pt x="1165991" y="464480"/>
                  <a:pt x="1181131" y="461727"/>
                </a:cubicBezTo>
                <a:cubicBezTo>
                  <a:pt x="1199191" y="458443"/>
                  <a:pt x="1217643" y="457125"/>
                  <a:pt x="1235451" y="452673"/>
                </a:cubicBezTo>
                <a:cubicBezTo>
                  <a:pt x="1253968" y="448044"/>
                  <a:pt x="1270833" y="436933"/>
                  <a:pt x="1289772" y="434566"/>
                </a:cubicBezTo>
                <a:lnTo>
                  <a:pt x="1362200" y="425513"/>
                </a:lnTo>
                <a:cubicBezTo>
                  <a:pt x="1371253" y="422495"/>
                  <a:pt x="1380824" y="420727"/>
                  <a:pt x="1389360" y="416459"/>
                </a:cubicBezTo>
                <a:cubicBezTo>
                  <a:pt x="1399092" y="411593"/>
                  <a:pt x="1406333" y="402173"/>
                  <a:pt x="1416521" y="398352"/>
                </a:cubicBezTo>
                <a:cubicBezTo>
                  <a:pt x="1430929" y="392949"/>
                  <a:pt x="1446699" y="392317"/>
                  <a:pt x="1461788" y="389299"/>
                </a:cubicBezTo>
                <a:lnTo>
                  <a:pt x="1543269" y="334978"/>
                </a:lnTo>
                <a:lnTo>
                  <a:pt x="1597590" y="298764"/>
                </a:lnTo>
                <a:lnTo>
                  <a:pt x="1624750" y="271604"/>
                </a:lnTo>
                <a:cubicBezTo>
                  <a:pt x="1657774" y="172538"/>
                  <a:pt x="1605103" y="322601"/>
                  <a:pt x="1651911" y="217283"/>
                </a:cubicBezTo>
                <a:cubicBezTo>
                  <a:pt x="1674470" y="166526"/>
                  <a:pt x="1658854" y="170926"/>
                  <a:pt x="1688125" y="135802"/>
                </a:cubicBezTo>
                <a:cubicBezTo>
                  <a:pt x="1696322" y="125966"/>
                  <a:pt x="1706232" y="117695"/>
                  <a:pt x="1715285" y="108642"/>
                </a:cubicBezTo>
                <a:cubicBezTo>
                  <a:pt x="1719388" y="92229"/>
                  <a:pt x="1735097" y="25455"/>
                  <a:pt x="1742445" y="18107"/>
                </a:cubicBezTo>
                <a:lnTo>
                  <a:pt x="176055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903614" y="5337155"/>
            <a:ext cx="249317" cy="5613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249378" y="5337155"/>
            <a:ext cx="488887" cy="6924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1" y="1158844"/>
            <a:ext cx="9397497" cy="4816444"/>
          </a:xfrm>
        </p:spPr>
      </p:pic>
      <p:sp>
        <p:nvSpPr>
          <p:cNvPr id="9" name="Freeform 8"/>
          <p:cNvSpPr/>
          <p:nvPr/>
        </p:nvSpPr>
        <p:spPr>
          <a:xfrm>
            <a:off x="4463358" y="3467477"/>
            <a:ext cx="1702918" cy="1122630"/>
          </a:xfrm>
          <a:custGeom>
            <a:avLst/>
            <a:gdLst>
              <a:gd name="connsiteX0" fmla="*/ 0 w 1702918"/>
              <a:gd name="connsiteY0" fmla="*/ 0 h 1122630"/>
              <a:gd name="connsiteX1" fmla="*/ 36214 w 1702918"/>
              <a:gd name="connsiteY1" fmla="*/ 72428 h 1122630"/>
              <a:gd name="connsiteX2" fmla="*/ 45268 w 1702918"/>
              <a:gd name="connsiteY2" fmla="*/ 99588 h 1122630"/>
              <a:gd name="connsiteX3" fmla="*/ 72428 w 1702918"/>
              <a:gd name="connsiteY3" fmla="*/ 126749 h 1122630"/>
              <a:gd name="connsiteX4" fmla="*/ 90535 w 1702918"/>
              <a:gd name="connsiteY4" fmla="*/ 181070 h 1122630"/>
              <a:gd name="connsiteX5" fmla="*/ 108642 w 1702918"/>
              <a:gd name="connsiteY5" fmla="*/ 226337 h 1122630"/>
              <a:gd name="connsiteX6" fmla="*/ 126749 w 1702918"/>
              <a:gd name="connsiteY6" fmla="*/ 280658 h 1122630"/>
              <a:gd name="connsiteX7" fmla="*/ 153909 w 1702918"/>
              <a:gd name="connsiteY7" fmla="*/ 307818 h 1122630"/>
              <a:gd name="connsiteX8" fmla="*/ 181070 w 1702918"/>
              <a:gd name="connsiteY8" fmla="*/ 407406 h 1122630"/>
              <a:gd name="connsiteX9" fmla="*/ 208230 w 1702918"/>
              <a:gd name="connsiteY9" fmla="*/ 434567 h 1122630"/>
              <a:gd name="connsiteX10" fmla="*/ 244444 w 1702918"/>
              <a:gd name="connsiteY10" fmla="*/ 497941 h 1122630"/>
              <a:gd name="connsiteX11" fmla="*/ 253497 w 1702918"/>
              <a:gd name="connsiteY11" fmla="*/ 525101 h 1122630"/>
              <a:gd name="connsiteX12" fmla="*/ 280658 w 1702918"/>
              <a:gd name="connsiteY12" fmla="*/ 561315 h 1122630"/>
              <a:gd name="connsiteX13" fmla="*/ 325925 w 1702918"/>
              <a:gd name="connsiteY13" fmla="*/ 615636 h 1122630"/>
              <a:gd name="connsiteX14" fmla="*/ 353086 w 1702918"/>
              <a:gd name="connsiteY14" fmla="*/ 679010 h 1122630"/>
              <a:gd name="connsiteX15" fmla="*/ 380246 w 1702918"/>
              <a:gd name="connsiteY15" fmla="*/ 688064 h 1122630"/>
              <a:gd name="connsiteX16" fmla="*/ 470781 w 1702918"/>
              <a:gd name="connsiteY16" fmla="*/ 796705 h 1122630"/>
              <a:gd name="connsiteX17" fmla="*/ 525101 w 1702918"/>
              <a:gd name="connsiteY17" fmla="*/ 851026 h 1122630"/>
              <a:gd name="connsiteX18" fmla="*/ 552262 w 1702918"/>
              <a:gd name="connsiteY18" fmla="*/ 860079 h 1122630"/>
              <a:gd name="connsiteX19" fmla="*/ 606583 w 1702918"/>
              <a:gd name="connsiteY19" fmla="*/ 914400 h 1122630"/>
              <a:gd name="connsiteX20" fmla="*/ 669957 w 1702918"/>
              <a:gd name="connsiteY20" fmla="*/ 968721 h 1122630"/>
              <a:gd name="connsiteX21" fmla="*/ 724278 w 1702918"/>
              <a:gd name="connsiteY21" fmla="*/ 986828 h 1122630"/>
              <a:gd name="connsiteX22" fmla="*/ 778598 w 1702918"/>
              <a:gd name="connsiteY22" fmla="*/ 1013988 h 1122630"/>
              <a:gd name="connsiteX23" fmla="*/ 805759 w 1702918"/>
              <a:gd name="connsiteY23" fmla="*/ 1032095 h 1122630"/>
              <a:gd name="connsiteX24" fmla="*/ 832919 w 1702918"/>
              <a:gd name="connsiteY24" fmla="*/ 1059256 h 1122630"/>
              <a:gd name="connsiteX25" fmla="*/ 941561 w 1702918"/>
              <a:gd name="connsiteY25" fmla="*/ 1077363 h 1122630"/>
              <a:gd name="connsiteX26" fmla="*/ 968721 w 1702918"/>
              <a:gd name="connsiteY26" fmla="*/ 1095470 h 1122630"/>
              <a:gd name="connsiteX27" fmla="*/ 1032095 w 1702918"/>
              <a:gd name="connsiteY27" fmla="*/ 1122630 h 1122630"/>
              <a:gd name="connsiteX28" fmla="*/ 1122630 w 1702918"/>
              <a:gd name="connsiteY28" fmla="*/ 1113576 h 1122630"/>
              <a:gd name="connsiteX29" fmla="*/ 1167897 w 1702918"/>
              <a:gd name="connsiteY29" fmla="*/ 1104523 h 1122630"/>
              <a:gd name="connsiteX30" fmla="*/ 1222218 w 1702918"/>
              <a:gd name="connsiteY30" fmla="*/ 1095470 h 1122630"/>
              <a:gd name="connsiteX31" fmla="*/ 1285592 w 1702918"/>
              <a:gd name="connsiteY31" fmla="*/ 1068309 h 1122630"/>
              <a:gd name="connsiteX32" fmla="*/ 1312753 w 1702918"/>
              <a:gd name="connsiteY32" fmla="*/ 1059256 h 1122630"/>
              <a:gd name="connsiteX33" fmla="*/ 1394234 w 1702918"/>
              <a:gd name="connsiteY33" fmla="*/ 1013988 h 1122630"/>
              <a:gd name="connsiteX34" fmla="*/ 1430448 w 1702918"/>
              <a:gd name="connsiteY34" fmla="*/ 986828 h 1122630"/>
              <a:gd name="connsiteX35" fmla="*/ 1457608 w 1702918"/>
              <a:gd name="connsiteY35" fmla="*/ 977774 h 1122630"/>
              <a:gd name="connsiteX36" fmla="*/ 1484769 w 1702918"/>
              <a:gd name="connsiteY36" fmla="*/ 959668 h 1122630"/>
              <a:gd name="connsiteX37" fmla="*/ 1520983 w 1702918"/>
              <a:gd name="connsiteY37" fmla="*/ 905347 h 1122630"/>
              <a:gd name="connsiteX38" fmla="*/ 1530036 w 1702918"/>
              <a:gd name="connsiteY38" fmla="*/ 878186 h 1122630"/>
              <a:gd name="connsiteX39" fmla="*/ 1557196 w 1702918"/>
              <a:gd name="connsiteY39" fmla="*/ 851026 h 1122630"/>
              <a:gd name="connsiteX40" fmla="*/ 1566250 w 1702918"/>
              <a:gd name="connsiteY40" fmla="*/ 814812 h 1122630"/>
              <a:gd name="connsiteX41" fmla="*/ 1575303 w 1702918"/>
              <a:gd name="connsiteY41" fmla="*/ 787652 h 1122630"/>
              <a:gd name="connsiteX42" fmla="*/ 1584357 w 1702918"/>
              <a:gd name="connsiteY42" fmla="*/ 742384 h 1122630"/>
              <a:gd name="connsiteX43" fmla="*/ 1611517 w 1702918"/>
              <a:gd name="connsiteY43" fmla="*/ 642796 h 1122630"/>
              <a:gd name="connsiteX44" fmla="*/ 1620571 w 1702918"/>
              <a:gd name="connsiteY44" fmla="*/ 588475 h 1122630"/>
              <a:gd name="connsiteX45" fmla="*/ 1629624 w 1702918"/>
              <a:gd name="connsiteY45" fmla="*/ 525101 h 1122630"/>
              <a:gd name="connsiteX46" fmla="*/ 1638678 w 1702918"/>
              <a:gd name="connsiteY46" fmla="*/ 497941 h 1122630"/>
              <a:gd name="connsiteX47" fmla="*/ 1647731 w 1702918"/>
              <a:gd name="connsiteY47" fmla="*/ 452673 h 1122630"/>
              <a:gd name="connsiteX48" fmla="*/ 1665838 w 1702918"/>
              <a:gd name="connsiteY48" fmla="*/ 425513 h 1122630"/>
              <a:gd name="connsiteX49" fmla="*/ 1692998 w 1702918"/>
              <a:gd name="connsiteY49" fmla="*/ 334978 h 1122630"/>
              <a:gd name="connsiteX50" fmla="*/ 1702052 w 1702918"/>
              <a:gd name="connsiteY50" fmla="*/ 280658 h 1122630"/>
              <a:gd name="connsiteX51" fmla="*/ 1702052 w 1702918"/>
              <a:gd name="connsiteY51" fmla="*/ 181070 h 11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2918" h="1122630">
                <a:moveTo>
                  <a:pt x="0" y="0"/>
                </a:moveTo>
                <a:cubicBezTo>
                  <a:pt x="12071" y="24143"/>
                  <a:pt x="25044" y="47855"/>
                  <a:pt x="36214" y="72428"/>
                </a:cubicBezTo>
                <a:cubicBezTo>
                  <a:pt x="40163" y="81116"/>
                  <a:pt x="39974" y="91648"/>
                  <a:pt x="45268" y="99588"/>
                </a:cubicBezTo>
                <a:cubicBezTo>
                  <a:pt x="52370" y="110241"/>
                  <a:pt x="63375" y="117695"/>
                  <a:pt x="72428" y="126749"/>
                </a:cubicBezTo>
                <a:cubicBezTo>
                  <a:pt x="78464" y="144856"/>
                  <a:pt x="83446" y="163349"/>
                  <a:pt x="90535" y="181070"/>
                </a:cubicBezTo>
                <a:cubicBezTo>
                  <a:pt x="96571" y="196159"/>
                  <a:pt x="103088" y="211064"/>
                  <a:pt x="108642" y="226337"/>
                </a:cubicBezTo>
                <a:cubicBezTo>
                  <a:pt x="115165" y="244274"/>
                  <a:pt x="113253" y="267162"/>
                  <a:pt x="126749" y="280658"/>
                </a:cubicBezTo>
                <a:lnTo>
                  <a:pt x="153909" y="307818"/>
                </a:lnTo>
                <a:cubicBezTo>
                  <a:pt x="157445" y="325497"/>
                  <a:pt x="169584" y="395920"/>
                  <a:pt x="181070" y="407406"/>
                </a:cubicBezTo>
                <a:lnTo>
                  <a:pt x="208230" y="434567"/>
                </a:lnTo>
                <a:cubicBezTo>
                  <a:pt x="228211" y="534463"/>
                  <a:pt x="198263" y="440214"/>
                  <a:pt x="244444" y="497941"/>
                </a:cubicBezTo>
                <a:cubicBezTo>
                  <a:pt x="250405" y="505393"/>
                  <a:pt x="248762" y="516815"/>
                  <a:pt x="253497" y="525101"/>
                </a:cubicBezTo>
                <a:cubicBezTo>
                  <a:pt x="260983" y="538202"/>
                  <a:pt x="271887" y="549036"/>
                  <a:pt x="280658" y="561315"/>
                </a:cubicBezTo>
                <a:cubicBezTo>
                  <a:pt x="312170" y="605432"/>
                  <a:pt x="283654" y="573364"/>
                  <a:pt x="325925" y="615636"/>
                </a:cubicBezTo>
                <a:cubicBezTo>
                  <a:pt x="331336" y="631867"/>
                  <a:pt x="341900" y="667823"/>
                  <a:pt x="353086" y="679010"/>
                </a:cubicBezTo>
                <a:cubicBezTo>
                  <a:pt x="359834" y="685758"/>
                  <a:pt x="371193" y="685046"/>
                  <a:pt x="380246" y="688064"/>
                </a:cubicBezTo>
                <a:cubicBezTo>
                  <a:pt x="422778" y="758950"/>
                  <a:pt x="394961" y="720885"/>
                  <a:pt x="470781" y="796705"/>
                </a:cubicBezTo>
                <a:lnTo>
                  <a:pt x="525101" y="851026"/>
                </a:lnTo>
                <a:lnTo>
                  <a:pt x="552262" y="860079"/>
                </a:lnTo>
                <a:lnTo>
                  <a:pt x="606583" y="914400"/>
                </a:lnTo>
                <a:cubicBezTo>
                  <a:pt x="624705" y="932523"/>
                  <a:pt x="646725" y="957105"/>
                  <a:pt x="669957" y="968721"/>
                </a:cubicBezTo>
                <a:cubicBezTo>
                  <a:pt x="687028" y="977257"/>
                  <a:pt x="708397" y="976241"/>
                  <a:pt x="724278" y="986828"/>
                </a:cubicBezTo>
                <a:cubicBezTo>
                  <a:pt x="759378" y="1010229"/>
                  <a:pt x="741116" y="1001494"/>
                  <a:pt x="778598" y="1013988"/>
                </a:cubicBezTo>
                <a:cubicBezTo>
                  <a:pt x="787652" y="1020024"/>
                  <a:pt x="797400" y="1025129"/>
                  <a:pt x="805759" y="1032095"/>
                </a:cubicBezTo>
                <a:cubicBezTo>
                  <a:pt x="815595" y="1040292"/>
                  <a:pt x="821467" y="1053530"/>
                  <a:pt x="832919" y="1059256"/>
                </a:cubicBezTo>
                <a:cubicBezTo>
                  <a:pt x="843506" y="1064549"/>
                  <a:pt x="940064" y="1077149"/>
                  <a:pt x="941561" y="1077363"/>
                </a:cubicBezTo>
                <a:cubicBezTo>
                  <a:pt x="950614" y="1083399"/>
                  <a:pt x="958720" y="1091184"/>
                  <a:pt x="968721" y="1095470"/>
                </a:cubicBezTo>
                <a:cubicBezTo>
                  <a:pt x="1050568" y="1130547"/>
                  <a:pt x="963909" y="1077172"/>
                  <a:pt x="1032095" y="1122630"/>
                </a:cubicBezTo>
                <a:cubicBezTo>
                  <a:pt x="1062273" y="1119612"/>
                  <a:pt x="1092567" y="1117584"/>
                  <a:pt x="1122630" y="1113576"/>
                </a:cubicBezTo>
                <a:cubicBezTo>
                  <a:pt x="1137883" y="1111542"/>
                  <a:pt x="1152757" y="1107276"/>
                  <a:pt x="1167897" y="1104523"/>
                </a:cubicBezTo>
                <a:cubicBezTo>
                  <a:pt x="1185958" y="1101239"/>
                  <a:pt x="1204111" y="1098488"/>
                  <a:pt x="1222218" y="1095470"/>
                </a:cubicBezTo>
                <a:cubicBezTo>
                  <a:pt x="1285925" y="1074233"/>
                  <a:pt x="1207267" y="1101877"/>
                  <a:pt x="1285592" y="1068309"/>
                </a:cubicBezTo>
                <a:cubicBezTo>
                  <a:pt x="1294364" y="1064550"/>
                  <a:pt x="1303699" y="1062274"/>
                  <a:pt x="1312753" y="1059256"/>
                </a:cubicBezTo>
                <a:cubicBezTo>
                  <a:pt x="1375014" y="1017748"/>
                  <a:pt x="1346429" y="1029924"/>
                  <a:pt x="1394234" y="1013988"/>
                </a:cubicBezTo>
                <a:cubicBezTo>
                  <a:pt x="1406305" y="1004935"/>
                  <a:pt x="1417347" y="994314"/>
                  <a:pt x="1430448" y="986828"/>
                </a:cubicBezTo>
                <a:cubicBezTo>
                  <a:pt x="1438734" y="982093"/>
                  <a:pt x="1449072" y="982042"/>
                  <a:pt x="1457608" y="977774"/>
                </a:cubicBezTo>
                <a:cubicBezTo>
                  <a:pt x="1467340" y="972908"/>
                  <a:pt x="1475715" y="965703"/>
                  <a:pt x="1484769" y="959668"/>
                </a:cubicBezTo>
                <a:cubicBezTo>
                  <a:pt x="1496840" y="941561"/>
                  <a:pt x="1514102" y="925992"/>
                  <a:pt x="1520983" y="905347"/>
                </a:cubicBezTo>
                <a:cubicBezTo>
                  <a:pt x="1524001" y="896293"/>
                  <a:pt x="1524742" y="886127"/>
                  <a:pt x="1530036" y="878186"/>
                </a:cubicBezTo>
                <a:cubicBezTo>
                  <a:pt x="1537138" y="867533"/>
                  <a:pt x="1548143" y="860079"/>
                  <a:pt x="1557196" y="851026"/>
                </a:cubicBezTo>
                <a:cubicBezTo>
                  <a:pt x="1560214" y="838955"/>
                  <a:pt x="1562832" y="826776"/>
                  <a:pt x="1566250" y="814812"/>
                </a:cubicBezTo>
                <a:cubicBezTo>
                  <a:pt x="1568872" y="805636"/>
                  <a:pt x="1572988" y="796910"/>
                  <a:pt x="1575303" y="787652"/>
                </a:cubicBezTo>
                <a:cubicBezTo>
                  <a:pt x="1579035" y="772723"/>
                  <a:pt x="1580308" y="757230"/>
                  <a:pt x="1584357" y="742384"/>
                </a:cubicBezTo>
                <a:cubicBezTo>
                  <a:pt x="1611358" y="643384"/>
                  <a:pt x="1595474" y="731033"/>
                  <a:pt x="1611517" y="642796"/>
                </a:cubicBezTo>
                <a:cubicBezTo>
                  <a:pt x="1614801" y="624735"/>
                  <a:pt x="1617780" y="606618"/>
                  <a:pt x="1620571" y="588475"/>
                </a:cubicBezTo>
                <a:cubicBezTo>
                  <a:pt x="1623816" y="567384"/>
                  <a:pt x="1625439" y="546026"/>
                  <a:pt x="1629624" y="525101"/>
                </a:cubicBezTo>
                <a:cubicBezTo>
                  <a:pt x="1631496" y="515743"/>
                  <a:pt x="1636363" y="507199"/>
                  <a:pt x="1638678" y="497941"/>
                </a:cubicBezTo>
                <a:cubicBezTo>
                  <a:pt x="1642410" y="483012"/>
                  <a:pt x="1642328" y="467081"/>
                  <a:pt x="1647731" y="452673"/>
                </a:cubicBezTo>
                <a:cubicBezTo>
                  <a:pt x="1651551" y="442485"/>
                  <a:pt x="1661419" y="435456"/>
                  <a:pt x="1665838" y="425513"/>
                </a:cubicBezTo>
                <a:cubicBezTo>
                  <a:pt x="1674238" y="406612"/>
                  <a:pt x="1688209" y="358922"/>
                  <a:pt x="1692998" y="334978"/>
                </a:cubicBezTo>
                <a:cubicBezTo>
                  <a:pt x="1696598" y="316978"/>
                  <a:pt x="1700974" y="298983"/>
                  <a:pt x="1702052" y="280658"/>
                </a:cubicBezTo>
                <a:cubicBezTo>
                  <a:pt x="1704001" y="247519"/>
                  <a:pt x="1702052" y="214266"/>
                  <a:pt x="1702052" y="1810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30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961052"/>
            <a:ext cx="4229007" cy="6438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Ct scan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5" y="2164702"/>
            <a:ext cx="5919729" cy="3554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7838" y="2164702"/>
            <a:ext cx="4152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More reliable than CXR for detecting effusion ,it can displays pleural abnormalities, and determine the volume of the pleural fluid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8" y="998376"/>
            <a:ext cx="4898572" cy="5131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05" y="998376"/>
            <a:ext cx="5514392" cy="51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0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979714"/>
            <a:ext cx="4779513" cy="6718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thoracocentesis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Diagnostic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Helps to differentiate between exudates and transudates 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Therapeutic: 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Massive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collection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or rapid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collection of pleural fluid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Severe respiratory distress 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Suspected empyema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Massive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mediastinal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shift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419" y="886407"/>
            <a:ext cx="5162067" cy="5561045"/>
          </a:xfrm>
        </p:spPr>
        <p:txBody>
          <a:bodyPr>
            <a:normAutofit fontScale="92500"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is a procedure that drains fluid or air from the space between the lungs and the wall of the chest (the pleural space). It is done using a hollow needle or a plastic tube inserted through the chest wall. Normally only a small amount of fluid is in the pleural 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space and is done in the most dependent part.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5" y="1142028"/>
            <a:ext cx="4376057" cy="50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895739"/>
            <a:ext cx="9720073" cy="54136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transudates are clear,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without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odor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Frankly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purulent fluid indicates an empyema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 milky fluid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suggests a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chylothorax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:lymph in the pleural space.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Grossly bloody fluid may result from trauma, malignancy,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post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pericardiotomy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syndrome, or asbestos-related effusion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Elevated pleural fluid amylase :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esophageal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rupture , pancreatitis ,malignancy.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Exudative effusion that are primary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lymphcytic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: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PH&lt;7.3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parapneumonic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effusion or empyema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021" y="846499"/>
            <a:ext cx="9720073" cy="402336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2"/>
                </a:solidFill>
              </a:rPr>
              <a:t>A </a:t>
            </a:r>
            <a:r>
              <a:rPr lang="en-GB" sz="3600" dirty="0" err="1">
                <a:solidFill>
                  <a:schemeClr val="accent2"/>
                </a:solidFill>
              </a:rPr>
              <a:t>thoracocentesis</a:t>
            </a:r>
            <a:r>
              <a:rPr lang="en-GB" sz="3600" dirty="0">
                <a:solidFill>
                  <a:schemeClr val="accent2"/>
                </a:solidFill>
              </a:rPr>
              <a:t> is mandatory also in this setting to rule out a complicated </a:t>
            </a:r>
            <a:r>
              <a:rPr lang="en-GB" sz="3600" dirty="0" err="1">
                <a:solidFill>
                  <a:schemeClr val="accent2"/>
                </a:solidFill>
              </a:rPr>
              <a:t>parapneumonic</a:t>
            </a:r>
            <a:r>
              <a:rPr lang="en-GB" sz="3600" dirty="0">
                <a:solidFill>
                  <a:schemeClr val="accent2"/>
                </a:solidFill>
              </a:rPr>
              <a:t> effusion (because of the possibility of progression to an empyema). An empyema (or complicated effusion) needs chest-tube drainage to resolve, while an uncomplicated </a:t>
            </a:r>
            <a:r>
              <a:rPr lang="en-GB" sz="3600" dirty="0" err="1">
                <a:solidFill>
                  <a:schemeClr val="accent2"/>
                </a:solidFill>
              </a:rPr>
              <a:t>parapneumonic</a:t>
            </a:r>
            <a:r>
              <a:rPr lang="en-GB" sz="3600" dirty="0">
                <a:solidFill>
                  <a:schemeClr val="accent2"/>
                </a:solidFill>
              </a:rPr>
              <a:t> effusion responds to antibiotics </a:t>
            </a:r>
            <a:r>
              <a:rPr lang="en-GB" sz="3600" dirty="0" smtClean="0">
                <a:solidFill>
                  <a:schemeClr val="accent2"/>
                </a:solidFill>
              </a:rPr>
              <a:t>alone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94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19" y="896293"/>
            <a:ext cx="8483097" cy="5358111"/>
          </a:xfrm>
        </p:spPr>
      </p:pic>
    </p:spTree>
    <p:extLst>
      <p:ext uri="{BB962C8B-B14F-4D97-AF65-F5344CB8AC3E}">
        <p14:creationId xmlns:p14="http://schemas.microsoft.com/office/powerpoint/2010/main" val="377147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7747" y="1758486"/>
            <a:ext cx="5225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Is the accumulation of fluid in the pleural cavity 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747" y="989045"/>
            <a:ext cx="423609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Definition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867747" y="3236214"/>
            <a:ext cx="4991877" cy="2739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The nature of fluid 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Serous fluid (hydrothorax)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Pus (empyema)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Blood(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haemothorax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Chyle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chylothorax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82" y="1317780"/>
            <a:ext cx="3741129" cy="477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942392"/>
            <a:ext cx="4023733" cy="75577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management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Treat the cause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Pneumonia : antibiotics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CHF: diuretics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malignancy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Pleural fluid aspiration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Wide bore needle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Intercostal drainage under water seal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Thoracic surgery : needs VATS </a:t>
            </a:r>
          </a:p>
          <a:p>
            <a:pPr marL="0" indent="0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1" y="709127"/>
            <a:ext cx="5400880" cy="4022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1" y="709127"/>
            <a:ext cx="4198775" cy="231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98" y="3406742"/>
            <a:ext cx="4133461" cy="24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959667"/>
            <a:ext cx="4525646" cy="70617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calcification :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73636"/>
              </p:ext>
            </p:extLst>
          </p:nvPr>
        </p:nvGraphicFramePr>
        <p:xfrm>
          <a:off x="1023938" y="1973656"/>
          <a:ext cx="9720262" cy="451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635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4128" y="895739"/>
            <a:ext cx="5637929" cy="8117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Causes: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024127" y="2257506"/>
            <a:ext cx="5236713" cy="4059318"/>
          </a:xfrm>
        </p:spPr>
        <p:txBody>
          <a:bodyPr>
            <a:normAutofit/>
          </a:bodyPr>
          <a:lstStyle/>
          <a:p>
            <a:r>
              <a:rPr lang="en-US" sz="35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Tansudative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Is caused by systemic factors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Increase in hydrostatic pressure (e.g.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chf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Decrease oncotic pressure (e.g.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nephrotic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syndrome or cirrhosis )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Because these diseases are systemic they usually cause bilateral and equal effusion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4024" y="2416127"/>
            <a:ext cx="42734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Exudative: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Is caused by inflammation leading to a form of increased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microvascular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pressure due to disease of pleura or injury in the adjacent lung  (e.g. pneumonia or malignancy</a:t>
            </a:r>
            <a:r>
              <a:rPr lang="en-US" sz="2600" dirty="0" smtClean="0">
                <a:solidFill>
                  <a:schemeClr val="accent2"/>
                </a:solidFill>
                <a:latin typeface="+mj-lt"/>
              </a:rPr>
              <a:t>) causing</a:t>
            </a:r>
          </a:p>
          <a:p>
            <a:r>
              <a:rPr lang="en-GB" sz="2600" dirty="0">
                <a:solidFill>
                  <a:schemeClr val="accent2"/>
                </a:solidFill>
                <a:latin typeface="+mj-lt"/>
              </a:rPr>
              <a:t>increased capillary permeability or  decreased lymphatic </a:t>
            </a:r>
            <a:r>
              <a:rPr lang="en-GB" sz="2600" dirty="0" smtClean="0">
                <a:solidFill>
                  <a:schemeClr val="accent2"/>
                </a:solidFill>
                <a:latin typeface="+mj-lt"/>
              </a:rPr>
              <a:t>drainage</a:t>
            </a:r>
            <a:endParaRPr lang="en-US" sz="2600" dirty="0" smtClean="0">
              <a:solidFill>
                <a:schemeClr val="accent2"/>
              </a:solidFill>
              <a:latin typeface="+mj-lt"/>
            </a:endParaRPr>
          </a:p>
          <a:p>
            <a:r>
              <a:rPr lang="en-US" sz="3200" dirty="0" smtClean="0">
                <a:latin typeface="+mj-lt"/>
              </a:rPr>
              <a:t>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28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430547"/>
              </p:ext>
            </p:extLst>
          </p:nvPr>
        </p:nvGraphicFramePr>
        <p:xfrm>
          <a:off x="1149790" y="887240"/>
          <a:ext cx="10243698" cy="5119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968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970729"/>
              </p:ext>
            </p:extLst>
          </p:nvPr>
        </p:nvGraphicFramePr>
        <p:xfrm>
          <a:off x="1096366" y="1308226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984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8813" y="804299"/>
            <a:ext cx="10396541" cy="2787987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transudative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effusion needs no further evaluation. It resolves by 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adequate treatment 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of the 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disease</a:t>
            </a:r>
          </a:p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An 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exudative effusion will cause unilateral effusions. This type of effusion 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need further 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investigation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259632" y="3742657"/>
            <a:ext cx="8761445" cy="1949016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In some cases it can be a combination of both</a:t>
            </a:r>
          </a:p>
          <a:p>
            <a:pPr algn="ctr"/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It can also be caused by lymphatic obstruction(lymphatic effusion)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9" y="681134"/>
            <a:ext cx="10960027" cy="5391719"/>
          </a:xfrm>
        </p:spPr>
      </p:pic>
    </p:spTree>
    <p:extLst>
      <p:ext uri="{BB962C8B-B14F-4D97-AF65-F5344CB8AC3E}">
        <p14:creationId xmlns:p14="http://schemas.microsoft.com/office/powerpoint/2010/main" val="38989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10734</TotalTime>
  <Words>1098</Words>
  <Application>Microsoft Office PowerPoint</Application>
  <PresentationFormat>Widescreen</PresentationFormat>
  <Paragraphs>161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Tw Cen MT</vt:lpstr>
      <vt:lpstr>Tw Cen MT Condensed</vt:lpstr>
      <vt:lpstr>Wingdings 3</vt:lpstr>
      <vt:lpstr>Integral</vt:lpstr>
      <vt:lpstr>Pleural effusion</vt:lpstr>
      <vt:lpstr>introduction</vt:lpstr>
      <vt:lpstr>PowerPoint Presentation</vt:lpstr>
      <vt:lpstr>calcification :</vt:lpstr>
      <vt:lpstr>Causes:</vt:lpstr>
      <vt:lpstr>PowerPoint Presentation</vt:lpstr>
      <vt:lpstr>PowerPoint Presentation</vt:lpstr>
      <vt:lpstr>PowerPoint Presentation</vt:lpstr>
      <vt:lpstr>PowerPoint Presentation</vt:lpstr>
      <vt:lpstr>criteria</vt:lpstr>
      <vt:lpstr>How do we make the distinction between these two?</vt:lpstr>
      <vt:lpstr>Parapneumonic effusion</vt:lpstr>
      <vt:lpstr>PowerPoint Presentation</vt:lpstr>
      <vt:lpstr>Clinical presentation</vt:lpstr>
      <vt:lpstr>Signs and symptoms:</vt:lpstr>
      <vt:lpstr>Physical examination </vt:lpstr>
      <vt:lpstr>PowerPoint Presentation</vt:lpstr>
      <vt:lpstr>PowerPoint Presentation</vt:lpstr>
      <vt:lpstr>investigations</vt:lpstr>
      <vt:lpstr>cxr</vt:lpstr>
      <vt:lpstr>PowerPoint Presentation</vt:lpstr>
      <vt:lpstr>PowerPoint Presentation</vt:lpstr>
      <vt:lpstr>Ct scan</vt:lpstr>
      <vt:lpstr>PowerPoint Presentation</vt:lpstr>
      <vt:lpstr>thoracocentesis</vt:lpstr>
      <vt:lpstr>PowerPoint Presentation</vt:lpstr>
      <vt:lpstr>PowerPoint Presentation</vt:lpstr>
      <vt:lpstr>PowerPoint Presentation</vt:lpstr>
      <vt:lpstr>PowerPoint Presentation</vt:lpstr>
      <vt:lpstr>management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Pleural effusion</dc:title>
  <dc:creator>Windows User</dc:creator>
  <cp:lastModifiedBy>Windows User</cp:lastModifiedBy>
  <cp:revision>42</cp:revision>
  <dcterms:created xsi:type="dcterms:W3CDTF">2020-11-18T06:58:58Z</dcterms:created>
  <dcterms:modified xsi:type="dcterms:W3CDTF">2020-11-30T10:25:35Z</dcterms:modified>
</cp:coreProperties>
</file>