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0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01" name="Google Shape;370701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02" name="Google Shape;370702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03" name="Google Shape;370703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0704" name="Google Shape;370704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05" name="Google Shape;370705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06" name="Google Shape;370706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83" name="Google Shape;3707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0784" name="Google Shape;37078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785" name="Google Shape;37078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57" name="Google Shape;37085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58" name="Google Shape;3708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63" name="Google Shape;37086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64" name="Google Shape;3708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69" name="Google Shape;37086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70" name="Google Shape;37087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75" name="Google Shape;370875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76" name="Google Shape;3708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81" name="Google Shape;37088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82" name="Google Shape;37088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87" name="Google Shape;37088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88" name="Google Shape;37088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96" name="Google Shape;37089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97" name="Google Shape;37089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906" name="Google Shape;37090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0907" name="Google Shape;37090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908" name="Google Shape;370908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92" name="Google Shape;3707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793" name="Google Shape;3707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98" name="Google Shape;3707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799" name="Google Shape;3707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11" name="Google Shape;3708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0812" name="Google Shape;37081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MZIP مذيب</a:t>
            </a:r>
            <a:endParaRPr/>
          </a:p>
        </p:txBody>
      </p:sp>
      <p:sp>
        <p:nvSpPr>
          <p:cNvPr id="370813" name="Google Shape;37081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18" name="Google Shape;37081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19" name="Google Shape;3708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24" name="Google Shape;3708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25" name="Google Shape;3708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30" name="Google Shape;3708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0831" name="Google Shape;37083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latin typeface="Arial"/>
                <a:ea typeface="Arial"/>
                <a:cs typeface="Arial"/>
                <a:sym typeface="Arial"/>
              </a:rPr>
              <a:t>Epiglottis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Is a single elastic cartilage. Never calcifies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Is a </a:t>
            </a:r>
            <a:r>
              <a:rPr lang="en-US" b="1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leaf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-shaped plate that lies behind the root of the tongue and forms the superior part of the anterior wall of the larynx.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Its lower end is attached to the back of the thyroid cartilage.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832" name="Google Shape;370832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45" name="Google Shape;37084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46" name="Google Shape;3708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51" name="Google Shape;37085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852" name="Google Shape;37085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0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14" name="Google Shape;3707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15" name="Google Shape;3707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16" name="Google Shape;3707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70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71" name="Google Shape;370771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72" name="Google Shape;370772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73" name="Google Shape;3707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74" name="Google Shape;3707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75" name="Google Shape;3707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70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77" name="Google Shape;370777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78" name="Google Shape;370778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79" name="Google Shape;3707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80" name="Google Shape;3707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81" name="Google Shape;3707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0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18" name="Google Shape;370718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19" name="Google Shape;370719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70720" name="Google Shape;3707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21" name="Google Shape;3707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22" name="Google Shape;3707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70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24" name="Google Shape;37072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25" name="Google Shape;370725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26" name="Google Shape;3707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27" name="Google Shape;3707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28" name="Google Shape;3707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70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30" name="Google Shape;370730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31" name="Google Shape;370731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0732" name="Google Shape;3707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33" name="Google Shape;3707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34" name="Google Shape;3707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0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36" name="Google Shape;37073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37" name="Google Shape;37073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38" name="Google Shape;370738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39" name="Google Shape;370739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40" name="Google Shape;370740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41" name="Google Shape;370741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70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43" name="Google Shape;370743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44" name="Google Shape;370744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0745" name="Google Shape;370745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46" name="Google Shape;370746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0747" name="Google Shape;370747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0748" name="Google Shape;37074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49" name="Google Shape;37074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50" name="Google Shape;37075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0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52" name="Google Shape;370752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53" name="Google Shape;3707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54" name="Google Shape;3707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55" name="Google Shape;3707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70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57" name="Google Shape;370757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58" name="Google Shape;370758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370759" name="Google Shape;370759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0760" name="Google Shape;37076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61" name="Google Shape;37076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62" name="Google Shape;37076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0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64" name="Google Shape;370764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65" name="Google Shape;370765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370766" name="Google Shape;370766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0767" name="Google Shape;37076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68" name="Google Shape;37076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0769" name="Google Shape;37076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0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08" name="Google Shape;370708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70709" name="Google Shape;370709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10" name="Google Shape;370710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11" name="Google Shape;370711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0712" name="Google Shape;370712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1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1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1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 /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2.jpg" /><Relationship Id="rId4" Type="http://schemas.openxmlformats.org/officeDocument/2006/relationships/image" Target="../media/image7.png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 /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0.jpg" /><Relationship Id="rId4" Type="http://schemas.openxmlformats.org/officeDocument/2006/relationships/image" Target="../media/image9.jpg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 /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12.jp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2.jp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1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787" name="Google Shape;37078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39815" y="104827"/>
            <a:ext cx="5812359" cy="2332383"/>
          </a:xfrm>
          <a:prstGeom prst="rect">
            <a:avLst/>
          </a:prstGeom>
          <a:noFill/>
          <a:ln>
            <a:noFill/>
          </a:ln>
        </p:spPr>
      </p:pic>
      <p:sp>
        <p:nvSpPr>
          <p:cNvPr id="370788" name="Google Shape;370788;p13"/>
          <p:cNvSpPr txBox="1"/>
          <p:nvPr/>
        </p:nvSpPr>
        <p:spPr>
          <a:xfrm>
            <a:off x="7661380" y="285743"/>
            <a:ext cx="16656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أهلا</a:t>
            </a:r>
            <a:endParaRPr sz="4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789" name="Google Shape;370789;p13"/>
          <p:cNvSpPr txBox="1"/>
          <p:nvPr/>
        </p:nvSpPr>
        <p:spPr>
          <a:xfrm>
            <a:off x="787791" y="178023"/>
            <a:ext cx="17688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وسهلا</a:t>
            </a:r>
            <a:endParaRPr sz="4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790" name="Google Shape;370790;p13"/>
          <p:cNvSpPr txBox="1"/>
          <p:nvPr/>
        </p:nvSpPr>
        <p:spPr>
          <a:xfrm>
            <a:off x="154745" y="2534996"/>
            <a:ext cx="11057100" cy="3591000"/>
          </a:xfrm>
          <a:prstGeom prst="rect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0000FF"/>
                </a:solidFill>
                <a:latin typeface="Arial Black"/>
                <a:ea typeface="Arial Black"/>
                <a:cs typeface="Arial Black"/>
                <a:sym typeface="Arial Black"/>
              </a:rPr>
              <a:t>الأستاذ الدكتور يوسف حسين</a:t>
            </a:r>
            <a:endParaRPr/>
          </a:p>
          <a:p>
            <a:pPr marL="0" marR="0" lvl="0" indent="0" algn="ctr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أستاذ التشريح وعلم الأجنة - كلية الطب –  </a:t>
            </a:r>
            <a:r>
              <a:rPr lang="en-US" sz="2800" b="1" i="1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جامعة </a:t>
            </a:r>
            <a:r>
              <a:rPr lang="en-US" sz="2800" b="1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الزقازيق – مصر</a:t>
            </a:r>
            <a:endParaRPr sz="2400" b="1" i="0" u="none" strike="noStrike" cap="non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ctr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رئيس قسم التشريح و الأنسجة و الأجنة - كلية الطب - جامعة مؤتة - الأردن</a:t>
            </a:r>
            <a:endParaRPr sz="2400" b="1" i="0" u="none" strike="noStrike" cap="none">
              <a:solidFill>
                <a:srgbClr val="FF00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ctr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دكتوراة من جامعة كولونيا المانيا</a:t>
            </a:r>
            <a:endParaRPr/>
          </a:p>
          <a:p>
            <a:pPr marL="0" marR="0" lvl="0" indent="0" algn="ctr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اليوتيوب Prof. Dr. Youssef Hussein Anatomy</a:t>
            </a:r>
            <a:endParaRPr sz="2400" b="1" i="0" u="none" strike="noStrike" cap="none">
              <a:solidFill>
                <a:srgbClr val="0000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ctr" rt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جروب الفيس د. يوسف حسين (استاذ التشريح)</a:t>
            </a:r>
            <a:endParaRPr sz="2400" b="1" i="0" u="none" strike="noStrike" cap="none">
              <a:solidFill>
                <a:srgbClr val="0000CC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860" name="Google Shape;370860;p22"/>
          <p:cNvPicPr preferRelativeResize="0"/>
          <p:nvPr/>
        </p:nvPicPr>
        <p:blipFill rotWithShape="1">
          <a:blip r:embed="rId3">
            <a:alphaModFix/>
          </a:blip>
          <a:srcRect l="4324" r="6133" b="16791"/>
          <a:stretch/>
        </p:blipFill>
        <p:spPr>
          <a:xfrm>
            <a:off x="2078181" y="228942"/>
            <a:ext cx="9534073" cy="6435094"/>
          </a:xfrm>
          <a:prstGeom prst="rect">
            <a:avLst/>
          </a:prstGeom>
          <a:noFill/>
          <a:ln>
            <a:noFill/>
          </a:ln>
        </p:spPr>
      </p:pic>
      <p:sp>
        <p:nvSpPr>
          <p:cNvPr id="370861" name="Google Shape;370861;p22"/>
          <p:cNvSpPr/>
          <p:nvPr/>
        </p:nvSpPr>
        <p:spPr>
          <a:xfrm>
            <a:off x="8214680" y="3914775"/>
            <a:ext cx="3798300" cy="646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66" name="Google Shape;370866;p23"/>
          <p:cNvSpPr/>
          <p:nvPr/>
        </p:nvSpPr>
        <p:spPr>
          <a:xfrm>
            <a:off x="633045" y="745114"/>
            <a:ext cx="9115800" cy="4691700"/>
          </a:xfrm>
          <a:prstGeom prst="star32">
            <a:avLst>
              <a:gd name="adj" fmla="val 37500"/>
            </a:avLst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Font typeface="Calibri"/>
              <a:buNone/>
            </a:pPr>
            <a:r>
              <a:rPr lang="en-US" sz="6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Pharyngeal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Font typeface="Calibri"/>
              <a:buNone/>
            </a:pPr>
            <a:r>
              <a:rPr lang="en-US" sz="6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Pouches</a:t>
            </a:r>
            <a:endParaRPr/>
          </a:p>
        </p:txBody>
      </p:sp>
      <p:sp>
        <p:nvSpPr>
          <p:cNvPr id="370867" name="Google Shape;370867;p23"/>
          <p:cNvSpPr/>
          <p:nvPr/>
        </p:nvSpPr>
        <p:spPr>
          <a:xfrm>
            <a:off x="6780629" y="266339"/>
            <a:ext cx="5259000" cy="957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72" name="Google Shape;370872;p24"/>
          <p:cNvSpPr/>
          <p:nvPr/>
        </p:nvSpPr>
        <p:spPr>
          <a:xfrm>
            <a:off x="152400" y="138545"/>
            <a:ext cx="11887200" cy="643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Noto Sans Symbols"/>
              <a:buChar char="❖"/>
            </a:pPr>
            <a:r>
              <a:rPr lang="en-US"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Derivatives of the pharyngeal pouches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2800" b="1" baseline="30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US" sz="2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pouch gives tubotympanic</a:t>
            </a:r>
            <a:r>
              <a:rPr lang="en-US" sz="2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recess that forms the mucous membrane of </a:t>
            </a: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n-US" sz="28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Eustachian tube, tympanic cavity, and tympanic membrane</a:t>
            </a: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22860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-"/>
            </a:pP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explains the connection of the tympanic cavity with the nasopharynx.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sz="2400" b="1" baseline="30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pouch, 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develops the </a:t>
            </a: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palatine tonsils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US" sz="2400" b="1" baseline="30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rd</a:t>
            </a: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pouch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gives rise to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4572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1) Most of the </a:t>
            </a: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thymus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gland. 	          2) </a:t>
            </a: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Inferior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parathyroid gland.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-US" sz="2400" b="1" baseline="30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pouch</a:t>
            </a:r>
            <a:r>
              <a:rPr lang="en-US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gives rise to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4572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	1) Small part of the </a:t>
            </a: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thymus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gland.           2) </a:t>
            </a: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Superior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parathyroid gland.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028700" marR="0" lvl="1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</a:t>
            </a:r>
            <a:r>
              <a:rPr lang="en-US" sz="2400" b="1" i="0" u="none" strike="noStrike" cap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Parafollicular cells of the thyroid gland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which are the source of calcitonin that responsible for regulation of the calcium level in the blood. 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873" name="Google Shape;370873;p24"/>
          <p:cNvSpPr/>
          <p:nvPr/>
        </p:nvSpPr>
        <p:spPr>
          <a:xfrm>
            <a:off x="7685796" y="3214687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78" name="Google Shape;370878;p25"/>
          <p:cNvSpPr/>
          <p:nvPr/>
        </p:nvSpPr>
        <p:spPr>
          <a:xfrm>
            <a:off x="633045" y="745114"/>
            <a:ext cx="9115800" cy="4691700"/>
          </a:xfrm>
          <a:prstGeom prst="star32">
            <a:avLst>
              <a:gd name="adj" fmla="val 37500"/>
            </a:avLst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Font typeface="Calibri"/>
              <a:buNone/>
            </a:pPr>
            <a:r>
              <a:rPr lang="en-US" sz="6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Pharyngeal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Font typeface="Calibri"/>
              <a:buNone/>
            </a:pPr>
            <a:r>
              <a:rPr lang="en-US" sz="6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Clefts</a:t>
            </a:r>
            <a:endParaRPr/>
          </a:p>
        </p:txBody>
      </p:sp>
      <p:sp>
        <p:nvSpPr>
          <p:cNvPr id="370879" name="Google Shape;370879;p25"/>
          <p:cNvSpPr/>
          <p:nvPr/>
        </p:nvSpPr>
        <p:spPr>
          <a:xfrm>
            <a:off x="6780629" y="266339"/>
            <a:ext cx="5259000" cy="957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84" name="Google Shape;370884;p26"/>
          <p:cNvSpPr/>
          <p:nvPr/>
        </p:nvSpPr>
        <p:spPr>
          <a:xfrm>
            <a:off x="415636" y="346364"/>
            <a:ext cx="11471700" cy="43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572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❖"/>
            </a:pPr>
            <a:r>
              <a:rPr lang="en-US" sz="32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Derivatives the pharyngeal clefts 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 1st pharyngeal cleft:</a:t>
            </a:r>
            <a:endParaRPr sz="3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It forms the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skin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of the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external auditory canal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outer layer of the tympanic membrane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* </a:t>
            </a: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 remaining clefts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 covered externally by the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downward growth of the 2</a:t>
            </a:r>
            <a:r>
              <a:rPr lang="en-US" sz="3200" b="1" baseline="3000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pharyngeal arch (</a:t>
            </a: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platysma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form the smooth neck.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885" name="Google Shape;370885;p26"/>
          <p:cNvSpPr/>
          <p:nvPr/>
        </p:nvSpPr>
        <p:spPr>
          <a:xfrm>
            <a:off x="3013783" y="5686425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90" name="Google Shape;370890;p27"/>
          <p:cNvSpPr txBox="1"/>
          <p:nvPr/>
        </p:nvSpPr>
        <p:spPr>
          <a:xfrm>
            <a:off x="0" y="196949"/>
            <a:ext cx="9425400" cy="23553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** Congenital anomalies of the first pharyngeal arch: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Treacher-Collins syndrome</a:t>
            </a:r>
            <a:endParaRPr sz="24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Abnormalities of the ear.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Hypoplasia of the mandible.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0" indent="-28575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Defect of the lower eye lid.</a:t>
            </a:r>
            <a:endParaRPr/>
          </a:p>
        </p:txBody>
      </p:sp>
      <p:pic>
        <p:nvPicPr>
          <p:cNvPr id="370891" name="Google Shape;370891;p27" descr="A close - up of a child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 l="31458" t="5678" r="9464"/>
          <a:stretch/>
        </p:blipFill>
        <p:spPr>
          <a:xfrm>
            <a:off x="9537895" y="196948"/>
            <a:ext cx="2419643" cy="2569138"/>
          </a:xfrm>
          <a:prstGeom prst="rect">
            <a:avLst/>
          </a:prstGeom>
          <a:noFill/>
          <a:ln>
            <a:noFill/>
          </a:ln>
        </p:spPr>
      </p:pic>
      <p:sp>
        <p:nvSpPr>
          <p:cNvPr id="370892" name="Google Shape;370892;p27"/>
          <p:cNvSpPr txBox="1"/>
          <p:nvPr/>
        </p:nvSpPr>
        <p:spPr>
          <a:xfrm>
            <a:off x="116059" y="3506740"/>
            <a:ext cx="6098400" cy="28188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00050" marR="0" lvl="0" indent="-28575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Pierre Robin syndrome</a:t>
            </a:r>
            <a:endParaRPr sz="24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Abnormalities of the ear and eye.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5715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Hypoplasia of the mandible.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57250" marR="0" lvl="0" indent="-28575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Cleft palate.</a:t>
            </a:r>
            <a:endParaRPr/>
          </a:p>
          <a:p>
            <a:pPr marL="857250" marR="0" lvl="0" indent="-28575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400"/>
              <a:buFont typeface="Helvetica Neue"/>
              <a:buChar char="-"/>
            </a:pPr>
            <a:r>
              <a:rPr lang="en-US" sz="2400" b="0" i="0">
                <a:solidFill>
                  <a:srgbClr val="20212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tongue that falls back in the throat, and difficulty breathing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70893" name="Google Shape;370893;p27" descr="A close - up of a baby&#10;&#10;Description automatically generated with medium confidenc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89125" y="3580595"/>
            <a:ext cx="2690106" cy="2569138"/>
          </a:xfrm>
          <a:prstGeom prst="rect">
            <a:avLst/>
          </a:prstGeom>
          <a:noFill/>
          <a:ln>
            <a:noFill/>
          </a:ln>
        </p:spPr>
      </p:pic>
      <p:sp>
        <p:nvSpPr>
          <p:cNvPr id="370894" name="Google Shape;370894;p27"/>
          <p:cNvSpPr/>
          <p:nvPr/>
        </p:nvSpPr>
        <p:spPr>
          <a:xfrm rot="-1772366">
            <a:off x="5627064" y="1814565"/>
            <a:ext cx="3798204" cy="6462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0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99" name="Google Shape;370899;p28"/>
          <p:cNvSpPr txBox="1"/>
          <p:nvPr/>
        </p:nvSpPr>
        <p:spPr>
          <a:xfrm>
            <a:off x="105508" y="3894252"/>
            <a:ext cx="7626900" cy="9720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429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Branchial fistula:</a:t>
            </a:r>
            <a:endParaRPr sz="24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cyst opens on the external surface.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70900" name="Google Shape;370900;p28" descr="A picture containing pers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2541" y="0"/>
            <a:ext cx="3901440" cy="2112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01" name="Google Shape;370901;p28" descr="A picture containing person, indoor, red, shir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76481" y="2247900"/>
            <a:ext cx="2857500" cy="2362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02" name="Google Shape;370902;p28" descr="A close up of a person's eye&#10;&#10;Description automatically generated with medium confidenc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52513" y="4866249"/>
            <a:ext cx="2597936" cy="1991751"/>
          </a:xfrm>
          <a:prstGeom prst="rect">
            <a:avLst/>
          </a:prstGeom>
          <a:noFill/>
          <a:ln>
            <a:noFill/>
          </a:ln>
        </p:spPr>
      </p:pic>
      <p:sp>
        <p:nvSpPr>
          <p:cNvPr id="370903" name="Google Shape;370903;p28"/>
          <p:cNvSpPr txBox="1"/>
          <p:nvPr/>
        </p:nvSpPr>
        <p:spPr>
          <a:xfrm>
            <a:off x="105508" y="0"/>
            <a:ext cx="7626900" cy="23571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1430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** Congenital anomalies of the pharyngeal clefts</a:t>
            </a:r>
            <a:endParaRPr sz="24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Branchial sinus</a:t>
            </a:r>
            <a:r>
              <a:rPr lang="en-US" sz="240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240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It develops when the 2</a:t>
            </a:r>
            <a:r>
              <a:rPr lang="en-US" sz="2400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nd</a:t>
            </a:r>
            <a:r>
              <a:rPr lang="en-US" sz="2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pharyngeal arch fails to cover all the pharyngeal clefts. Its opening is found at the anterior border of sternomastoid muscle.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904" name="Google Shape;370904;p28"/>
          <p:cNvSpPr txBox="1"/>
          <p:nvPr/>
        </p:nvSpPr>
        <p:spPr>
          <a:xfrm>
            <a:off x="105508" y="2841594"/>
            <a:ext cx="7626900" cy="5103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00050" marR="0" lvl="0" indent="-28575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Branchial cyst</a:t>
            </a:r>
            <a:endParaRPr sz="24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910" name="Google Shape;370910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20880" y="2018111"/>
            <a:ext cx="1950244" cy="2822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11" name="Google Shape;370911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06605" y="2103836"/>
            <a:ext cx="1950244" cy="2822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12" name="Google Shape;370912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330" y="2189561"/>
            <a:ext cx="1950244" cy="2822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13" name="Google Shape;370913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24439" y="1971676"/>
            <a:ext cx="1950244" cy="28226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14" name="Google Shape;370914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67376" y="1122460"/>
            <a:ext cx="3301626" cy="4778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915" name="Google Shape;370915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51206" y="1122460"/>
            <a:ext cx="3594739" cy="5202826"/>
          </a:xfrm>
          <a:prstGeom prst="rect">
            <a:avLst/>
          </a:prstGeom>
          <a:noFill/>
          <a:ln>
            <a:noFill/>
          </a:ln>
        </p:spPr>
      </p:pic>
      <p:sp>
        <p:nvSpPr>
          <p:cNvPr id="370916" name="Google Shape;370916;p29"/>
          <p:cNvSpPr txBox="1"/>
          <p:nvPr/>
        </p:nvSpPr>
        <p:spPr>
          <a:xfrm>
            <a:off x="8067676" y="5237263"/>
            <a:ext cx="600000" cy="1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Arial"/>
              <a:buNone/>
            </a:pPr>
            <a:r>
              <a:rPr lang="en-US" sz="4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I/Azzam - 2004</a:t>
            </a:r>
            <a:endParaRPr/>
          </a:p>
        </p:txBody>
      </p:sp>
      <p:sp>
        <p:nvSpPr>
          <p:cNvPr id="370917" name="Google Shape;370917;p29"/>
          <p:cNvSpPr txBox="1"/>
          <p:nvPr/>
        </p:nvSpPr>
        <p:spPr>
          <a:xfrm rot="1856325">
            <a:off x="6877805" y="3772484"/>
            <a:ext cx="4598718" cy="212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>
                <a:solidFill>
                  <a:srgbClr val="00CC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siva"/>
                <a:ea typeface="Corsiva"/>
                <a:cs typeface="Corsiva"/>
                <a:sym typeface="Corsiva"/>
              </a:rPr>
              <a:t>Thank you </a:t>
            </a:r>
            <a:endParaRPr/>
          </a:p>
          <a:p>
            <a:pPr marL="0" marR="0" lvl="0" indent="0" algn="l" rtl="0">
              <a:spcBef>
                <a:spcPts val="2700"/>
              </a:spcBef>
              <a:spcAft>
                <a:spcPts val="0"/>
              </a:spcAft>
              <a:buNone/>
            </a:pPr>
            <a:endParaRPr sz="5400" b="1">
              <a:solidFill>
                <a:srgbClr val="00CC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siva"/>
              <a:ea typeface="Corsiva"/>
              <a:cs typeface="Corsiva"/>
              <a:sym typeface="Corsiva"/>
            </a:endParaRPr>
          </a:p>
        </p:txBody>
      </p:sp>
      <p:sp>
        <p:nvSpPr>
          <p:cNvPr id="370918" name="Google Shape;370918;p29"/>
          <p:cNvSpPr txBox="1"/>
          <p:nvPr/>
        </p:nvSpPr>
        <p:spPr>
          <a:xfrm rot="1856369">
            <a:off x="6836526" y="5014629"/>
            <a:ext cx="2914619" cy="212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5" tIns="25700" rIns="51425" bIns="2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siva"/>
                <a:ea typeface="Corsiva"/>
                <a:cs typeface="Corsiva"/>
                <a:sym typeface="Corsiva"/>
              </a:rPr>
              <a:t>Questions </a:t>
            </a:r>
            <a:endParaRPr/>
          </a:p>
          <a:p>
            <a:pPr marL="0" marR="0" lvl="0" indent="0" algn="l" rtl="0">
              <a:spcBef>
                <a:spcPts val="2700"/>
              </a:spcBef>
              <a:spcAft>
                <a:spcPts val="0"/>
              </a:spcAft>
              <a:buNone/>
            </a:pPr>
            <a:endParaRPr sz="5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siva"/>
              <a:ea typeface="Corsiva"/>
              <a:cs typeface="Corsiva"/>
              <a:sym typeface="Corsiva"/>
            </a:endParaRPr>
          </a:p>
        </p:txBody>
      </p:sp>
      <p:sp>
        <p:nvSpPr>
          <p:cNvPr id="370919" name="Google Shape;370919;p29"/>
          <p:cNvSpPr/>
          <p:nvPr/>
        </p:nvSpPr>
        <p:spPr>
          <a:xfrm>
            <a:off x="6657479" y="207086"/>
            <a:ext cx="5247900" cy="8295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09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0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0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795" name="Google Shape;370795;p14"/>
          <p:cNvSpPr/>
          <p:nvPr/>
        </p:nvSpPr>
        <p:spPr>
          <a:xfrm>
            <a:off x="633045" y="745114"/>
            <a:ext cx="9115800" cy="4691700"/>
          </a:xfrm>
          <a:prstGeom prst="star32">
            <a:avLst>
              <a:gd name="adj" fmla="val 37500"/>
            </a:avLst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Font typeface="Calibri"/>
              <a:buNone/>
            </a:pPr>
            <a:r>
              <a:rPr lang="en-US" sz="6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Pharyngeal </a:t>
            </a:r>
            <a:endParaRPr/>
          </a:p>
          <a:p>
            <a:pPr marL="0" marR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00"/>
              <a:buFont typeface="Calibri"/>
              <a:buNone/>
            </a:pPr>
            <a:r>
              <a:rPr lang="en-US" sz="66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arches</a:t>
            </a:r>
            <a:endParaRPr/>
          </a:p>
        </p:txBody>
      </p:sp>
      <p:sp>
        <p:nvSpPr>
          <p:cNvPr id="370796" name="Google Shape;370796;p14"/>
          <p:cNvSpPr/>
          <p:nvPr/>
        </p:nvSpPr>
        <p:spPr>
          <a:xfrm>
            <a:off x="6780629" y="266339"/>
            <a:ext cx="5259000" cy="9576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01" name="Google Shape;370801;p15"/>
          <p:cNvSpPr/>
          <p:nvPr/>
        </p:nvSpPr>
        <p:spPr>
          <a:xfrm>
            <a:off x="239151" y="187081"/>
            <a:ext cx="7849800" cy="60504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4572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 pharyngeal (branchial) apparatus </a:t>
            </a:r>
            <a:endParaRPr/>
          </a:p>
          <a:p>
            <a:pPr marL="571500" marR="0" lvl="0" indent="-4572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-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is formed of the arches, clefts and pouches. 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The </a:t>
            </a:r>
            <a:r>
              <a:rPr lang="en-US" sz="2400" b="1" i="0" u="none" strike="noStrike" cap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mesoderm in the region of the future neck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between the surface ectoderm and endoderm of the wall of the primitive pharynx condenses and form </a:t>
            </a: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6 C-shaped masses called pharyngeal arches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(in front and on each side of the pharynx). The fifth is degenerated. 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** These mesodermal arches are separated from each other by 4 grooves:</a:t>
            </a:r>
            <a:endParaRPr sz="2400" b="0" i="0" u="none" strike="noStrike" cap="none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٭"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External ectodermal grooves: </a:t>
            </a:r>
            <a:r>
              <a:rPr lang="en-US" sz="2400" b="1" i="0" u="none" strike="noStrike" cap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pharyngeal clefts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Times New Roman"/>
              <a:buChar char="٭"/>
            </a:pP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Internal endodermal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grooves: </a:t>
            </a:r>
            <a:r>
              <a:rPr lang="en-US" sz="2400" b="1" i="0" u="none" strike="noStrike" cap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pharyngeal pouches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70802" name="Google Shape;370802;p15"/>
          <p:cNvPicPr preferRelativeResize="0"/>
          <p:nvPr/>
        </p:nvPicPr>
        <p:blipFill rotWithShape="1">
          <a:blip r:embed="rId3">
            <a:alphaModFix/>
          </a:blip>
          <a:srcRect l="3393" t="287" r="75435" b="6827"/>
          <a:stretch/>
        </p:blipFill>
        <p:spPr>
          <a:xfrm>
            <a:off x="8464409" y="0"/>
            <a:ext cx="2682879" cy="6084776"/>
          </a:xfrm>
          <a:prstGeom prst="rect">
            <a:avLst/>
          </a:prstGeom>
          <a:noFill/>
          <a:ln>
            <a:noFill/>
          </a:ln>
        </p:spPr>
      </p:pic>
      <p:sp>
        <p:nvSpPr>
          <p:cNvPr id="370803" name="Google Shape;370803;p15"/>
          <p:cNvSpPr txBox="1"/>
          <p:nvPr/>
        </p:nvSpPr>
        <p:spPr>
          <a:xfrm rot="-5400000">
            <a:off x="9800139" y="2825036"/>
            <a:ext cx="3217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Pharyngeal pouches</a:t>
            </a:r>
            <a:endParaRPr/>
          </a:p>
        </p:txBody>
      </p:sp>
      <p:sp>
        <p:nvSpPr>
          <p:cNvPr id="370804" name="Google Shape;370804;p15"/>
          <p:cNvSpPr txBox="1"/>
          <p:nvPr/>
        </p:nvSpPr>
        <p:spPr>
          <a:xfrm>
            <a:off x="9913381" y="401429"/>
            <a:ext cx="581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FF00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/>
          </a:p>
        </p:txBody>
      </p:sp>
      <p:sp>
        <p:nvSpPr>
          <p:cNvPr id="370805" name="Google Shape;370805;p15"/>
          <p:cNvSpPr txBox="1"/>
          <p:nvPr/>
        </p:nvSpPr>
        <p:spPr>
          <a:xfrm>
            <a:off x="9899313" y="1637041"/>
            <a:ext cx="581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FF00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/>
          </a:p>
        </p:txBody>
      </p:sp>
      <p:sp>
        <p:nvSpPr>
          <p:cNvPr id="370806" name="Google Shape;370806;p15"/>
          <p:cNvSpPr txBox="1"/>
          <p:nvPr/>
        </p:nvSpPr>
        <p:spPr>
          <a:xfrm>
            <a:off x="9805848" y="2872653"/>
            <a:ext cx="581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FF00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/>
          </a:p>
        </p:txBody>
      </p:sp>
      <p:sp>
        <p:nvSpPr>
          <p:cNvPr id="370807" name="Google Shape;370807;p15"/>
          <p:cNvSpPr txBox="1"/>
          <p:nvPr/>
        </p:nvSpPr>
        <p:spPr>
          <a:xfrm>
            <a:off x="9805035" y="3901976"/>
            <a:ext cx="581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FF00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/>
          </a:p>
        </p:txBody>
      </p:sp>
      <p:sp>
        <p:nvSpPr>
          <p:cNvPr id="370808" name="Google Shape;370808;p15"/>
          <p:cNvSpPr txBox="1"/>
          <p:nvPr/>
        </p:nvSpPr>
        <p:spPr>
          <a:xfrm>
            <a:off x="9805034" y="5200252"/>
            <a:ext cx="581100" cy="6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FFF00"/>
                </a:solidFill>
                <a:latin typeface="Arial Black"/>
                <a:ea typeface="Arial Black"/>
                <a:cs typeface="Arial Black"/>
                <a:sym typeface="Arial Black"/>
              </a:rPr>
              <a:t>6</a:t>
            </a:r>
            <a:endParaRPr/>
          </a:p>
        </p:txBody>
      </p:sp>
      <p:sp>
        <p:nvSpPr>
          <p:cNvPr id="370809" name="Google Shape;370809;p15"/>
          <p:cNvSpPr/>
          <p:nvPr/>
        </p:nvSpPr>
        <p:spPr>
          <a:xfrm>
            <a:off x="3170946" y="5914227"/>
            <a:ext cx="3798300" cy="646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15" name="Google Shape;370815;p16"/>
          <p:cNvSpPr/>
          <p:nvPr/>
        </p:nvSpPr>
        <p:spPr>
          <a:xfrm>
            <a:off x="203601" y="59279"/>
            <a:ext cx="11784900" cy="70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429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600"/>
              <a:buFont typeface="Noto Sans Symbols"/>
              <a:buChar char="❖"/>
            </a:pPr>
            <a:r>
              <a:rPr lang="en-US" sz="26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First pharyngeal arch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A- Cranial nerve: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Mandibular nerve of trigeminal nerve (V).</a:t>
            </a:r>
            <a:endParaRPr sz="235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B- Blood vessels: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maxillary artery.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C- Skeletal structures: </a:t>
            </a:r>
            <a:endParaRPr sz="235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1- Maxillary process</a:t>
            </a:r>
            <a:r>
              <a:rPr lang="en-US" sz="235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gives rise to (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MZIP</a:t>
            </a:r>
            <a:r>
              <a:rPr lang="en-US" sz="235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axilla,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Z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ygomatic,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alatine bones and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ncus سندان of the middle ear</a:t>
            </a:r>
            <a:r>
              <a:rPr lang="en-US" sz="235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2-</a:t>
            </a:r>
            <a:r>
              <a:rPr lang="en-US" sz="235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Mandibular process</a:t>
            </a:r>
            <a:r>
              <a:rPr lang="en-US" sz="235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(Mackle's cartilage) gives rise to (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3M) M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andible,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astoid process and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alleus المطرقة of the middle ear. 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D- Muscles:</a:t>
            </a:r>
            <a:r>
              <a:rPr lang="en-US" sz="235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supplied by Mandibular nerve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1- Muscles of mastication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(temporalis, masseter, lateral and medial pterygoids),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2- Tensor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palate and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tensor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tympani. 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3-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Mylohyoid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 sz="235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anterior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belly of the digastric.</a:t>
            </a:r>
            <a:endParaRPr/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-US" sz="235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- Joints: 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Temporomandibular joint.</a:t>
            </a:r>
            <a:endParaRPr/>
          </a:p>
          <a:p>
            <a:pPr marL="11430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F- Ligaments: </a:t>
            </a:r>
            <a:r>
              <a:rPr lang="en-US" sz="235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SAT, </a:t>
            </a:r>
            <a:r>
              <a:rPr lang="en-US" sz="23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Sphenomandibular ligament., Anterior ligament of malleus., Tempromandibular ligament.</a:t>
            </a:r>
            <a:endParaRPr sz="23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816" name="Google Shape;370816;p16"/>
          <p:cNvSpPr/>
          <p:nvPr/>
        </p:nvSpPr>
        <p:spPr>
          <a:xfrm>
            <a:off x="8285871" y="0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21" name="Google Shape;370821;p17"/>
          <p:cNvSpPr/>
          <p:nvPr/>
        </p:nvSpPr>
        <p:spPr>
          <a:xfrm>
            <a:off x="193963" y="0"/>
            <a:ext cx="11804100" cy="70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00050" marR="0" lvl="0" indent="-28575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Noto Sans Symbols"/>
              <a:buChar char="❖"/>
            </a:pPr>
            <a:r>
              <a:rPr lang="en-US"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Second pharyngeal arch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A- Cranial nerve: 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Facial nerve (VII)</a:t>
            </a:r>
            <a:endParaRPr sz="222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B- Blood vessels:  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Stapedial artery (embryonic) Caroticotympanic (adult).</a:t>
            </a:r>
            <a:endParaRPr sz="222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C- Skeletal structures:</a:t>
            </a:r>
            <a:r>
              <a:rPr lang="en-US" sz="222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2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3S</a:t>
            </a:r>
            <a:endParaRPr sz="222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1- Stapes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الركاب of the middle ear.</a:t>
            </a:r>
            <a:endParaRPr sz="222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2- Styloid 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process.</a:t>
            </a:r>
            <a:endParaRPr sz="222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3- Lesser 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horn and upper 1/2 of hyoid bone. </a:t>
            </a:r>
            <a:endParaRPr sz="222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D- Muscles:</a:t>
            </a:r>
            <a:r>
              <a:rPr lang="en-US" sz="222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supplied by the facial nerve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1- 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Muscles of the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facial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expression. 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2-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Large muscles of the face 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(orbicularis oculi, orbicularis oris, buccinator ).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3- Muscles of the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auricle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4-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Platysma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5- Occipitofrontalis muscle of the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scalp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6-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Posterior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belly of digastric and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stylohyoid</a:t>
            </a:r>
            <a:r>
              <a:rPr lang="en-US" sz="222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3429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7- </a:t>
            </a:r>
            <a:r>
              <a:rPr lang="en-US" sz="222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Stapedius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marL="2286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2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E- Ligaments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222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2S</a:t>
            </a:r>
            <a:r>
              <a:rPr lang="en-US" sz="222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Stylohyoid ligament and stylomandibular ligament.</a:t>
            </a:r>
            <a:endParaRPr sz="222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822" name="Google Shape;370822;p17"/>
          <p:cNvSpPr/>
          <p:nvPr/>
        </p:nvSpPr>
        <p:spPr>
          <a:xfrm>
            <a:off x="7385758" y="2014538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27" name="Google Shape;370827;p18"/>
          <p:cNvSpPr/>
          <p:nvPr/>
        </p:nvSpPr>
        <p:spPr>
          <a:xfrm>
            <a:off x="360217" y="249382"/>
            <a:ext cx="11139000" cy="54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marR="0" lvl="0" indent="-5715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Noto Sans Symbols"/>
              <a:buChar char="❖"/>
            </a:pPr>
            <a:r>
              <a:rPr lang="en-US" sz="4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Third pharyngeal arch:</a:t>
            </a:r>
            <a:endParaRPr sz="4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a- Cranial nerve: 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Glossopharyngeal nerve (IX).</a:t>
            </a:r>
            <a:endParaRPr sz="4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b- Blood vessels: 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Common </a:t>
            </a:r>
            <a:r>
              <a:rPr lang="en-US" sz="40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carotid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internal </a:t>
            </a:r>
            <a:r>
              <a:rPr lang="en-US" sz="40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carotid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external </a:t>
            </a:r>
            <a:r>
              <a:rPr lang="en-US" sz="40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carotid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arteries.</a:t>
            </a:r>
            <a:endParaRPr sz="4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c- Skeletal structures:</a:t>
            </a:r>
            <a:r>
              <a:rPr lang="en-US" sz="4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Lower 1/2 of the hyoid bone and greater horn.</a:t>
            </a:r>
            <a:endParaRPr sz="4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d- Muscles:</a:t>
            </a:r>
            <a:r>
              <a:rPr lang="en-US" sz="4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Stylopharyngeus muscle.</a:t>
            </a:r>
            <a:endParaRPr sz="4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828" name="Google Shape;370828;p18"/>
          <p:cNvSpPr/>
          <p:nvPr/>
        </p:nvSpPr>
        <p:spPr>
          <a:xfrm>
            <a:off x="1427871" y="5962288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834" name="Google Shape;370834;p19"/>
          <p:cNvPicPr preferRelativeResize="0"/>
          <p:nvPr/>
        </p:nvPicPr>
        <p:blipFill rotWithShape="1">
          <a:blip r:embed="rId3">
            <a:alphaModFix/>
          </a:blip>
          <a:srcRect l="16666" t="7500" r="66144" b="49165"/>
          <a:stretch/>
        </p:blipFill>
        <p:spPr>
          <a:xfrm>
            <a:off x="4238626" y="500064"/>
            <a:ext cx="3571875" cy="5627687"/>
          </a:xfrm>
          <a:prstGeom prst="rect">
            <a:avLst/>
          </a:prstGeom>
          <a:noFill/>
          <a:ln>
            <a:noFill/>
          </a:ln>
        </p:spPr>
      </p:pic>
      <p:sp>
        <p:nvSpPr>
          <p:cNvPr id="370835" name="Google Shape;370835;p19"/>
          <p:cNvSpPr/>
          <p:nvPr/>
        </p:nvSpPr>
        <p:spPr>
          <a:xfrm>
            <a:off x="1382752" y="1157278"/>
            <a:ext cx="2000400" cy="642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112031" y="49423"/>
                </a:moveTo>
                <a:lnTo>
                  <a:pt x="129398" y="20975"/>
                </a:lnTo>
                <a:lnTo>
                  <a:pt x="267748" y="62611"/>
                </a:lnTo>
              </a:path>
            </a:pathLst>
          </a:custGeom>
          <a:solidFill>
            <a:schemeClr val="lt1"/>
          </a:solidFill>
          <a:ln w="38100" cap="flat" cmpd="sng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5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Epiglottis</a:t>
            </a:r>
            <a:endParaRPr sz="3200" b="1"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70836" name="Google Shape;370836;p19"/>
          <p:cNvSpPr/>
          <p:nvPr/>
        </p:nvSpPr>
        <p:spPr>
          <a:xfrm>
            <a:off x="918927" y="2296965"/>
            <a:ext cx="2000400" cy="642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112031" y="49423"/>
                </a:moveTo>
                <a:lnTo>
                  <a:pt x="169150" y="43236"/>
                </a:lnTo>
                <a:lnTo>
                  <a:pt x="262183" y="144233"/>
                </a:lnTo>
              </a:path>
            </a:pathLst>
          </a:custGeom>
          <a:solidFill>
            <a:schemeClr val="lt1"/>
          </a:solidFill>
          <a:ln w="38100" cap="flat" cmpd="sng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5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Thyroid</a:t>
            </a:r>
            <a:endParaRPr sz="3200" b="1"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70837" name="Google Shape;370837;p19"/>
          <p:cNvSpPr/>
          <p:nvPr/>
        </p:nvSpPr>
        <p:spPr>
          <a:xfrm>
            <a:off x="8209497" y="4676380"/>
            <a:ext cx="2499300" cy="642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-2792" y="17916"/>
                </a:moveTo>
                <a:lnTo>
                  <a:pt x="-8390" y="-118183"/>
                </a:lnTo>
                <a:lnTo>
                  <a:pt x="-78551" y="-209275"/>
                </a:lnTo>
              </a:path>
            </a:pathLst>
          </a:custGeom>
          <a:solidFill>
            <a:schemeClr val="accent2"/>
          </a:solidFill>
          <a:ln w="38100" cap="flat" cmpd="sng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5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Arytenoid</a:t>
            </a:r>
            <a:endParaRPr sz="3200">
              <a:solidFill>
                <a:schemeClr val="l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370838" name="Google Shape;370838;p19"/>
          <p:cNvSpPr/>
          <p:nvPr/>
        </p:nvSpPr>
        <p:spPr>
          <a:xfrm>
            <a:off x="693639" y="4669104"/>
            <a:ext cx="2000400" cy="642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112031" y="49423"/>
                </a:moveTo>
                <a:lnTo>
                  <a:pt x="160404" y="25921"/>
                </a:lnTo>
                <a:lnTo>
                  <a:pt x="313064" y="-48694"/>
                </a:lnTo>
              </a:path>
            </a:pathLst>
          </a:custGeom>
          <a:solidFill>
            <a:schemeClr val="lt1"/>
          </a:solidFill>
          <a:ln w="38100" cap="flat" cmpd="sng">
            <a:solidFill>
              <a:srgbClr val="0000CC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5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Cricoid</a:t>
            </a:r>
            <a:endParaRPr sz="3200" b="1"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70839" name="Google Shape;370839;p19"/>
          <p:cNvSpPr/>
          <p:nvPr/>
        </p:nvSpPr>
        <p:spPr>
          <a:xfrm>
            <a:off x="9304383" y="2576196"/>
            <a:ext cx="2176200" cy="928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3935" y="6448"/>
                </a:moveTo>
                <a:lnTo>
                  <a:pt x="-41759" y="50088"/>
                </a:lnTo>
                <a:lnTo>
                  <a:pt x="-159901" y="62602"/>
                </a:lnTo>
              </a:path>
            </a:pathLst>
          </a:custGeom>
          <a:solidFill>
            <a:srgbClr val="00FF00"/>
          </a:solidFill>
          <a:ln w="381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Corniculate cartilage</a:t>
            </a:r>
            <a:endParaRPr sz="2800" b="1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840" name="Google Shape;370840;p19"/>
          <p:cNvSpPr/>
          <p:nvPr/>
        </p:nvSpPr>
        <p:spPr>
          <a:xfrm>
            <a:off x="9129936" y="692931"/>
            <a:ext cx="2248200" cy="928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57280" y="-1127"/>
                </a:moveTo>
                <a:lnTo>
                  <a:pt x="-46682" y="88474"/>
                </a:lnTo>
                <a:lnTo>
                  <a:pt x="-150353" y="287605"/>
                </a:lnTo>
              </a:path>
            </a:pathLst>
          </a:custGeom>
          <a:solidFill>
            <a:srgbClr val="FF33CC"/>
          </a:solidFill>
          <a:ln w="38100" cap="flat" cmpd="sng">
            <a:solidFill>
              <a:srgbClr val="FF33CC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Cuneiform cartilage</a:t>
            </a:r>
            <a:endParaRPr sz="2800" b="1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841" name="Google Shape;370841;p19"/>
          <p:cNvSpPr txBox="1"/>
          <p:nvPr/>
        </p:nvSpPr>
        <p:spPr>
          <a:xfrm>
            <a:off x="693639" y="168812"/>
            <a:ext cx="1698000" cy="5232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Single</a:t>
            </a:r>
            <a:endParaRPr/>
          </a:p>
        </p:txBody>
      </p:sp>
      <p:sp>
        <p:nvSpPr>
          <p:cNvPr id="370842" name="Google Shape;370842;p19"/>
          <p:cNvSpPr txBox="1"/>
          <p:nvPr/>
        </p:nvSpPr>
        <p:spPr>
          <a:xfrm>
            <a:off x="9129936" y="74040"/>
            <a:ext cx="1698000" cy="523200"/>
          </a:xfrm>
          <a:prstGeom prst="rect">
            <a:avLst/>
          </a:prstGeom>
          <a:noFill/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Paired</a:t>
            </a:r>
            <a:endParaRPr/>
          </a:p>
        </p:txBody>
      </p:sp>
      <p:sp>
        <p:nvSpPr>
          <p:cNvPr id="370843" name="Google Shape;370843;p19"/>
          <p:cNvSpPr/>
          <p:nvPr/>
        </p:nvSpPr>
        <p:spPr>
          <a:xfrm>
            <a:off x="492369" y="5804586"/>
            <a:ext cx="3798300" cy="6462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48" name="Google Shape;370848;p20"/>
          <p:cNvSpPr/>
          <p:nvPr/>
        </p:nvSpPr>
        <p:spPr>
          <a:xfrm>
            <a:off x="263235" y="263235"/>
            <a:ext cx="11443800" cy="61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4572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❖"/>
            </a:pPr>
            <a:r>
              <a:rPr lang="en-US" sz="32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Forth pharyngeal arch: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a- Cranial nerve: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Superior laryngeal nerve of vagus (X).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b- Blood vessels: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1-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Left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side,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Arch of aorta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4572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              2-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Right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side,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right subclavian artery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c- Skeletal structures: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Laryngeal cartilages,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4572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1-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Epiglottis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marL="114300" marR="0" lvl="0" indent="4572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2- Upper 2/3 of the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thyroid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cartilage.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4572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3-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Cuneiform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cartilage.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d- Muscles: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Cricothyroid muscle supplied by external laryngeal nerve.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849" name="Google Shape;370849;p20"/>
          <p:cNvSpPr/>
          <p:nvPr/>
        </p:nvSpPr>
        <p:spPr>
          <a:xfrm>
            <a:off x="8130488" y="3429000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854" name="Google Shape;370854;p21"/>
          <p:cNvSpPr/>
          <p:nvPr/>
        </p:nvSpPr>
        <p:spPr>
          <a:xfrm>
            <a:off x="193964" y="193964"/>
            <a:ext cx="11748600" cy="49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71500" marR="0" lvl="0" indent="-45720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Noto Sans Symbols"/>
              <a:buChar char="❖"/>
            </a:pPr>
            <a:r>
              <a:rPr lang="en-US" sz="32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Sixth pharyngeal arch: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a- Cranial nerve: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Recurrent laryngeal nerve of vagus (X)</a:t>
            </a:r>
            <a:r>
              <a:rPr lang="en-US" sz="3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b- Blood vessels: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1-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Pulmonary arteries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 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both sides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4572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                2- </a:t>
            </a:r>
            <a:r>
              <a:rPr lang="en-US" sz="3200" b="1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Ductus arteriosus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 </a:t>
            </a: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left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side.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c- Skeletal structures: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Lower</a:t>
            </a:r>
            <a:r>
              <a:rPr lang="en-US" sz="32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/3 of the thyroid cartilage, Cricoid, </a:t>
            </a:r>
            <a:r>
              <a:rPr lang="en-US" sz="3200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arytenoid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corniculate cartilages.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d- Muscles: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intrinsic   muscles of larynx except cricothyroid. 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30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e-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Joints</a:t>
            </a:r>
            <a:r>
              <a:rPr lang="en-US" sz="3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cricothyroid and cricoarytenoid joints.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855" name="Google Shape;370855;p21"/>
          <p:cNvSpPr/>
          <p:nvPr/>
        </p:nvSpPr>
        <p:spPr>
          <a:xfrm>
            <a:off x="1427871" y="5772150"/>
            <a:ext cx="3798300" cy="646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17</Slides>
  <Notes>17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cp:lastModifiedBy>Bushra Fayiz bashayreh zaidanen</cp:lastModifiedBy>
  <cp:revision>1</cp:revision>
  <dcterms:modified xsi:type="dcterms:W3CDTF">2022-03-09T08:56:52Z</dcterms:modified>
</cp:coreProperties>
</file>