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45"/>
  </p:notesMasterIdLst>
  <p:sldIdLst>
    <p:sldId id="256" r:id="rId2"/>
    <p:sldId id="257" r:id="rId3"/>
    <p:sldId id="259" r:id="rId4"/>
    <p:sldId id="260" r:id="rId5"/>
    <p:sldId id="261" r:id="rId6"/>
    <p:sldId id="262" r:id="rId7"/>
    <p:sldId id="264" r:id="rId8"/>
    <p:sldId id="265" r:id="rId9"/>
    <p:sldId id="266" r:id="rId10"/>
    <p:sldId id="263" r:id="rId11"/>
    <p:sldId id="267" r:id="rId12"/>
    <p:sldId id="269" r:id="rId13"/>
    <p:sldId id="270" r:id="rId14"/>
    <p:sldId id="271" r:id="rId15"/>
    <p:sldId id="272" r:id="rId16"/>
    <p:sldId id="258" r:id="rId17"/>
    <p:sldId id="273" r:id="rId18"/>
    <p:sldId id="274" r:id="rId19"/>
    <p:sldId id="275" r:id="rId20"/>
    <p:sldId id="276" r:id="rId21"/>
    <p:sldId id="277" r:id="rId22"/>
    <p:sldId id="278" r:id="rId23"/>
    <p:sldId id="280" r:id="rId24"/>
    <p:sldId id="281" r:id="rId25"/>
    <p:sldId id="282" r:id="rId26"/>
    <p:sldId id="283" r:id="rId27"/>
    <p:sldId id="284" r:id="rId28"/>
    <p:sldId id="286" r:id="rId29"/>
    <p:sldId id="287" r:id="rId30"/>
    <p:sldId id="288" r:id="rId31"/>
    <p:sldId id="285" r:id="rId32"/>
    <p:sldId id="289" r:id="rId33"/>
    <p:sldId id="290" r:id="rId34"/>
    <p:sldId id="291" r:id="rId35"/>
    <p:sldId id="292" r:id="rId36"/>
    <p:sldId id="293" r:id="rId37"/>
    <p:sldId id="294" r:id="rId38"/>
    <p:sldId id="296" r:id="rId39"/>
    <p:sldId id="295" r:id="rId40"/>
    <p:sldId id="297" r:id="rId41"/>
    <p:sldId id="298" r:id="rId42"/>
    <p:sldId id="299"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074D"/>
    <a:srgbClr val="FF7DAB"/>
    <a:srgbClr val="C9A4E4"/>
    <a:srgbClr val="FFFF79"/>
    <a:srgbClr val="9FE6FF"/>
    <a:srgbClr val="C2E49C"/>
    <a:srgbClr val="FFC1C1"/>
    <a:srgbClr val="FF4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68" d="100"/>
          <a:sy n="68" d="100"/>
        </p:scale>
        <p:origin x="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B9DD9-86F5-4B1A-B944-82D78EDD818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6133B78-1C1F-424E-B40A-82B70E54EC4E}">
      <dgm:prSet phldrT="[Text]" custT="1"/>
      <dgm:spPr>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5400000" scaled="1"/>
          <a:tileRect/>
        </a:gradFill>
      </dgm:spPr>
      <dgm:t>
        <a:bodyPr/>
        <a:lstStyle/>
        <a:p>
          <a:r>
            <a:rPr lang="en-US" sz="1600" dirty="0" smtClean="0">
              <a:solidFill>
                <a:schemeClr val="tx1"/>
              </a:solidFill>
            </a:rPr>
            <a:t>Low socio</a:t>
          </a:r>
        </a:p>
        <a:p>
          <a:r>
            <a:rPr lang="en-US" sz="1600" dirty="0" smtClean="0">
              <a:solidFill>
                <a:schemeClr val="tx1"/>
              </a:solidFill>
            </a:rPr>
            <a:t>economic status</a:t>
          </a:r>
          <a:endParaRPr lang="en-US" sz="1600" dirty="0">
            <a:solidFill>
              <a:schemeClr val="tx1"/>
            </a:solidFill>
          </a:endParaRPr>
        </a:p>
      </dgm:t>
    </dgm:pt>
    <dgm:pt modelId="{9F895262-BA73-4E6B-8DF1-D1A125D4FCC8}" type="parTrans" cxnId="{5E010F61-B447-4F04-AE6B-5053B8421E12}">
      <dgm:prSet/>
      <dgm:spPr/>
      <dgm:t>
        <a:bodyPr/>
        <a:lstStyle/>
        <a:p>
          <a:endParaRPr lang="en-US"/>
        </a:p>
      </dgm:t>
    </dgm:pt>
    <dgm:pt modelId="{E836FA32-4753-48F5-AE4C-4125BAF8666B}" type="sibTrans" cxnId="{5E010F61-B447-4F04-AE6B-5053B8421E12}">
      <dgm:prSet/>
      <dgm:spPr>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path path="circle">
            <a:fillToRect l="50000" t="50000" r="50000" b="50000"/>
          </a:path>
          <a:tileRect/>
        </a:gradFill>
      </dgm:spPr>
      <dgm:t>
        <a:bodyPr/>
        <a:lstStyle/>
        <a:p>
          <a:r>
            <a:rPr lang="en-US" dirty="0" smtClean="0">
              <a:solidFill>
                <a:schemeClr val="tx1"/>
              </a:solidFill>
            </a:rPr>
            <a:t>Positive family history or past history</a:t>
          </a:r>
          <a:endParaRPr lang="en-US" dirty="0">
            <a:solidFill>
              <a:schemeClr val="tx1"/>
            </a:solidFill>
          </a:endParaRPr>
        </a:p>
      </dgm:t>
    </dgm:pt>
    <dgm:pt modelId="{9613C71F-AFED-4A6C-AF6D-E291DAA31CE1}">
      <dgm:prSet phldrT="[Text]" custT="1"/>
      <dgm:spPr>
        <a:solidFill>
          <a:srgbClr val="FF7DAB"/>
        </a:solidFill>
      </dgm:spPr>
      <dgm:t>
        <a:bodyPr/>
        <a:lstStyle/>
        <a:p>
          <a:r>
            <a:rPr lang="en-US" sz="2000" b="1" dirty="0" smtClean="0">
              <a:solidFill>
                <a:schemeClr val="bg1"/>
              </a:solidFill>
            </a:rPr>
            <a:t>Risk Factors</a:t>
          </a:r>
          <a:endParaRPr lang="en-US" sz="2000" b="1" dirty="0">
            <a:solidFill>
              <a:schemeClr val="bg1"/>
            </a:solidFill>
          </a:endParaRPr>
        </a:p>
      </dgm:t>
    </dgm:pt>
    <dgm:pt modelId="{8A8C7724-6855-4987-BB6E-6891BFD87418}" type="parTrans" cxnId="{D158031B-24B0-40E9-8BA7-D0FDEE1FA774}">
      <dgm:prSet/>
      <dgm:spPr/>
      <dgm:t>
        <a:bodyPr/>
        <a:lstStyle/>
        <a:p>
          <a:endParaRPr lang="en-US"/>
        </a:p>
      </dgm:t>
    </dgm:pt>
    <dgm:pt modelId="{E56158A4-074E-4962-8608-BE7B9D3C4343}" type="sibTrans" cxnId="{D158031B-24B0-40E9-8BA7-D0FDEE1FA774}">
      <dgm:prSet custT="1"/>
      <dgm:spPr>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18900000" scaled="1"/>
          <a:tileRect/>
        </a:gradFill>
      </dgm:spPr>
      <dgm:t>
        <a:bodyPr/>
        <a:lstStyle/>
        <a:p>
          <a:r>
            <a:rPr lang="en-US" sz="1600" dirty="0" smtClean="0">
              <a:solidFill>
                <a:schemeClr val="tx1"/>
              </a:solidFill>
            </a:rPr>
            <a:t>Area with high prevalence of TB </a:t>
          </a:r>
          <a:endParaRPr lang="en-US" sz="1600" dirty="0">
            <a:solidFill>
              <a:schemeClr val="tx1"/>
            </a:solidFill>
          </a:endParaRPr>
        </a:p>
      </dgm:t>
    </dgm:pt>
    <dgm:pt modelId="{A1E3DDAE-26C4-413C-9835-72D9C8420438}">
      <dgm:prSet phldrT="[Text]" custT="1"/>
      <dgm:spPr>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13500000" scaled="1"/>
          <a:tileRect/>
        </a:gradFill>
      </dgm:spPr>
      <dgm:t>
        <a:bodyPr/>
        <a:lstStyle/>
        <a:p>
          <a:r>
            <a:rPr lang="en-US" sz="2000" dirty="0" smtClean="0">
              <a:solidFill>
                <a:schemeClr val="tx1"/>
              </a:solidFill>
            </a:rPr>
            <a:t>IV drug abuse</a:t>
          </a:r>
          <a:endParaRPr lang="en-US" sz="2000" dirty="0">
            <a:solidFill>
              <a:schemeClr val="tx1"/>
            </a:solidFill>
          </a:endParaRPr>
        </a:p>
      </dgm:t>
    </dgm:pt>
    <dgm:pt modelId="{454A1692-219E-4A01-BCD1-89BEF3BFD7AB}" type="parTrans" cxnId="{4668D4CF-5FBF-47D0-B9CE-00B5015643B9}">
      <dgm:prSet/>
      <dgm:spPr/>
      <dgm:t>
        <a:bodyPr/>
        <a:lstStyle/>
        <a:p>
          <a:endParaRPr lang="en-US"/>
        </a:p>
      </dgm:t>
    </dgm:pt>
    <dgm:pt modelId="{A82431BF-12DF-4CFA-B75B-D380DC180C19}" type="sibTrans" cxnId="{4668D4CF-5FBF-47D0-B9CE-00B5015643B9}">
      <dgm:prSet custT="1"/>
      <dgm:spPr>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10800000" scaled="1"/>
          <a:tileRect/>
        </a:gradFill>
      </dgm:spPr>
      <dgm:t>
        <a:bodyPr/>
        <a:lstStyle/>
        <a:p>
          <a:r>
            <a:rPr lang="en-US" sz="2000" dirty="0" smtClean="0">
              <a:solidFill>
                <a:schemeClr val="tx1"/>
              </a:solidFill>
            </a:rPr>
            <a:t>HIV infection</a:t>
          </a:r>
          <a:endParaRPr lang="en-US" sz="2000" dirty="0">
            <a:solidFill>
              <a:schemeClr val="tx1"/>
            </a:solidFill>
          </a:endParaRPr>
        </a:p>
      </dgm:t>
    </dgm:pt>
    <dgm:pt modelId="{6679F855-CF91-4269-8116-17266EC1CDC7}" type="pres">
      <dgm:prSet presAssocID="{BE3B9DD9-86F5-4B1A-B944-82D78EDD8184}" presName="Name0" presStyleCnt="0">
        <dgm:presLayoutVars>
          <dgm:chMax/>
          <dgm:chPref/>
          <dgm:dir/>
          <dgm:animLvl val="lvl"/>
        </dgm:presLayoutVars>
      </dgm:prSet>
      <dgm:spPr/>
    </dgm:pt>
    <dgm:pt modelId="{C80E6CD7-E25D-4687-8AD3-482198B1A5C2}" type="pres">
      <dgm:prSet presAssocID="{46133B78-1C1F-424E-B40A-82B70E54EC4E}" presName="composite" presStyleCnt="0"/>
      <dgm:spPr/>
    </dgm:pt>
    <dgm:pt modelId="{39AD640C-98C5-41BB-BA4F-D52056D54352}" type="pres">
      <dgm:prSet presAssocID="{46133B78-1C1F-424E-B40A-82B70E54EC4E}" presName="Parent1" presStyleLbl="node1" presStyleIdx="0" presStyleCnt="6">
        <dgm:presLayoutVars>
          <dgm:chMax val="1"/>
          <dgm:chPref val="1"/>
          <dgm:bulletEnabled val="1"/>
        </dgm:presLayoutVars>
      </dgm:prSet>
      <dgm:spPr/>
      <dgm:t>
        <a:bodyPr/>
        <a:lstStyle/>
        <a:p>
          <a:endParaRPr lang="en-US"/>
        </a:p>
      </dgm:t>
    </dgm:pt>
    <dgm:pt modelId="{1F5CB2D0-C298-4AAC-8B6F-E3941FA4AFA3}" type="pres">
      <dgm:prSet presAssocID="{46133B78-1C1F-424E-B40A-82B70E54EC4E}" presName="Childtext1" presStyleLbl="revTx" presStyleIdx="0" presStyleCnt="3">
        <dgm:presLayoutVars>
          <dgm:chMax val="0"/>
          <dgm:chPref val="0"/>
          <dgm:bulletEnabled val="1"/>
        </dgm:presLayoutVars>
      </dgm:prSet>
      <dgm:spPr/>
      <dgm:t>
        <a:bodyPr/>
        <a:lstStyle/>
        <a:p>
          <a:endParaRPr lang="en-US"/>
        </a:p>
      </dgm:t>
    </dgm:pt>
    <dgm:pt modelId="{72F51D55-E113-4B99-A754-303F08D74B8A}" type="pres">
      <dgm:prSet presAssocID="{46133B78-1C1F-424E-B40A-82B70E54EC4E}" presName="BalanceSpacing" presStyleCnt="0"/>
      <dgm:spPr/>
    </dgm:pt>
    <dgm:pt modelId="{D854C739-4C97-459F-87CD-23964A6B3F20}" type="pres">
      <dgm:prSet presAssocID="{46133B78-1C1F-424E-B40A-82B70E54EC4E}" presName="BalanceSpacing1" presStyleCnt="0"/>
      <dgm:spPr/>
    </dgm:pt>
    <dgm:pt modelId="{42BA2772-F6D9-4AB6-8AEA-9E2BD1FB92F6}" type="pres">
      <dgm:prSet presAssocID="{E836FA32-4753-48F5-AE4C-4125BAF8666B}" presName="Accent1Text" presStyleLbl="node1" presStyleIdx="1" presStyleCnt="6"/>
      <dgm:spPr/>
    </dgm:pt>
    <dgm:pt modelId="{31F9B914-B775-402B-B7CF-8D70F69E7A1D}" type="pres">
      <dgm:prSet presAssocID="{E836FA32-4753-48F5-AE4C-4125BAF8666B}" presName="spaceBetweenRectangles" presStyleCnt="0"/>
      <dgm:spPr/>
    </dgm:pt>
    <dgm:pt modelId="{F83A67C9-6834-4D19-8D57-E64E248617E7}" type="pres">
      <dgm:prSet presAssocID="{9613C71F-AFED-4A6C-AF6D-E291DAA31CE1}" presName="composite" presStyleCnt="0"/>
      <dgm:spPr/>
    </dgm:pt>
    <dgm:pt modelId="{97F6F862-17A1-40D1-985B-6277754C1DEF}" type="pres">
      <dgm:prSet presAssocID="{9613C71F-AFED-4A6C-AF6D-E291DAA31CE1}" presName="Parent1" presStyleLbl="node1" presStyleIdx="2" presStyleCnt="6">
        <dgm:presLayoutVars>
          <dgm:chMax val="1"/>
          <dgm:chPref val="1"/>
          <dgm:bulletEnabled val="1"/>
        </dgm:presLayoutVars>
      </dgm:prSet>
      <dgm:spPr/>
      <dgm:t>
        <a:bodyPr/>
        <a:lstStyle/>
        <a:p>
          <a:endParaRPr lang="en-US"/>
        </a:p>
      </dgm:t>
    </dgm:pt>
    <dgm:pt modelId="{420BAF5A-FCDE-4CCF-ABD0-FB9E31A04A0E}" type="pres">
      <dgm:prSet presAssocID="{9613C71F-AFED-4A6C-AF6D-E291DAA31CE1}" presName="Childtext1" presStyleLbl="revTx" presStyleIdx="1" presStyleCnt="3">
        <dgm:presLayoutVars>
          <dgm:chMax val="0"/>
          <dgm:chPref val="0"/>
          <dgm:bulletEnabled val="1"/>
        </dgm:presLayoutVars>
      </dgm:prSet>
      <dgm:spPr/>
      <dgm:t>
        <a:bodyPr/>
        <a:lstStyle/>
        <a:p>
          <a:endParaRPr lang="en-US"/>
        </a:p>
      </dgm:t>
    </dgm:pt>
    <dgm:pt modelId="{41F50716-C6E2-4981-94BC-435A48292B05}" type="pres">
      <dgm:prSet presAssocID="{9613C71F-AFED-4A6C-AF6D-E291DAA31CE1}" presName="BalanceSpacing" presStyleCnt="0"/>
      <dgm:spPr/>
    </dgm:pt>
    <dgm:pt modelId="{EF0ECC75-3EA6-440E-9893-DDDB137DD9E9}" type="pres">
      <dgm:prSet presAssocID="{9613C71F-AFED-4A6C-AF6D-E291DAA31CE1}" presName="BalanceSpacing1" presStyleCnt="0"/>
      <dgm:spPr/>
    </dgm:pt>
    <dgm:pt modelId="{9E0596B1-3CA6-4652-B2B3-59D8E94316CF}" type="pres">
      <dgm:prSet presAssocID="{E56158A4-074E-4962-8608-BE7B9D3C4343}" presName="Accent1Text" presStyleLbl="node1" presStyleIdx="3" presStyleCnt="6" custScaleX="101286"/>
      <dgm:spPr/>
      <dgm:t>
        <a:bodyPr/>
        <a:lstStyle/>
        <a:p>
          <a:endParaRPr lang="en-US"/>
        </a:p>
      </dgm:t>
    </dgm:pt>
    <dgm:pt modelId="{F1C9862F-BAC7-45C4-B03B-D58A73AAACA8}" type="pres">
      <dgm:prSet presAssocID="{E56158A4-074E-4962-8608-BE7B9D3C4343}" presName="spaceBetweenRectangles" presStyleCnt="0"/>
      <dgm:spPr/>
    </dgm:pt>
    <dgm:pt modelId="{FE84429C-E735-4DDC-AB0A-3387112DA9AB}" type="pres">
      <dgm:prSet presAssocID="{A1E3DDAE-26C4-413C-9835-72D9C8420438}" presName="composite" presStyleCnt="0"/>
      <dgm:spPr/>
    </dgm:pt>
    <dgm:pt modelId="{C57FEB06-D0D3-4254-8F4C-2F877BF62210}" type="pres">
      <dgm:prSet presAssocID="{A1E3DDAE-26C4-413C-9835-72D9C8420438}" presName="Parent1" presStyleLbl="node1" presStyleIdx="4" presStyleCnt="6">
        <dgm:presLayoutVars>
          <dgm:chMax val="1"/>
          <dgm:chPref val="1"/>
          <dgm:bulletEnabled val="1"/>
        </dgm:presLayoutVars>
      </dgm:prSet>
      <dgm:spPr/>
      <dgm:t>
        <a:bodyPr/>
        <a:lstStyle/>
        <a:p>
          <a:endParaRPr lang="en-US"/>
        </a:p>
      </dgm:t>
    </dgm:pt>
    <dgm:pt modelId="{24647DA1-F774-4E0C-A432-5439784F03A4}" type="pres">
      <dgm:prSet presAssocID="{A1E3DDAE-26C4-413C-9835-72D9C8420438}" presName="Childtext1" presStyleLbl="revTx" presStyleIdx="2" presStyleCnt="3">
        <dgm:presLayoutVars>
          <dgm:chMax val="0"/>
          <dgm:chPref val="0"/>
          <dgm:bulletEnabled val="1"/>
        </dgm:presLayoutVars>
      </dgm:prSet>
      <dgm:spPr/>
      <dgm:t>
        <a:bodyPr/>
        <a:lstStyle/>
        <a:p>
          <a:endParaRPr lang="en-US"/>
        </a:p>
      </dgm:t>
    </dgm:pt>
    <dgm:pt modelId="{849E974B-BB23-4D9E-B7A6-1E0B7D101F9B}" type="pres">
      <dgm:prSet presAssocID="{A1E3DDAE-26C4-413C-9835-72D9C8420438}" presName="BalanceSpacing" presStyleCnt="0"/>
      <dgm:spPr/>
    </dgm:pt>
    <dgm:pt modelId="{C9667836-ADB4-4701-B4E7-9BD6CC22772D}" type="pres">
      <dgm:prSet presAssocID="{A1E3DDAE-26C4-413C-9835-72D9C8420438}" presName="BalanceSpacing1" presStyleCnt="0"/>
      <dgm:spPr/>
    </dgm:pt>
    <dgm:pt modelId="{41E0AA15-A09D-420A-A11C-424707AA2B3B}" type="pres">
      <dgm:prSet presAssocID="{A82431BF-12DF-4CFA-B75B-D380DC180C19}" presName="Accent1Text" presStyleLbl="node1" presStyleIdx="5" presStyleCnt="6"/>
      <dgm:spPr/>
      <dgm:t>
        <a:bodyPr/>
        <a:lstStyle/>
        <a:p>
          <a:endParaRPr lang="en-US"/>
        </a:p>
      </dgm:t>
    </dgm:pt>
  </dgm:ptLst>
  <dgm:cxnLst>
    <dgm:cxn modelId="{BF2BDEA7-09B5-4C76-89E4-6CDC42A3060F}" type="presOf" srcId="{A1E3DDAE-26C4-413C-9835-72D9C8420438}" destId="{C57FEB06-D0D3-4254-8F4C-2F877BF62210}" srcOrd="0" destOrd="0" presId="urn:microsoft.com/office/officeart/2008/layout/AlternatingHexagons"/>
    <dgm:cxn modelId="{5E010F61-B447-4F04-AE6B-5053B8421E12}" srcId="{BE3B9DD9-86F5-4B1A-B944-82D78EDD8184}" destId="{46133B78-1C1F-424E-B40A-82B70E54EC4E}" srcOrd="0" destOrd="0" parTransId="{9F895262-BA73-4E6B-8DF1-D1A125D4FCC8}" sibTransId="{E836FA32-4753-48F5-AE4C-4125BAF8666B}"/>
    <dgm:cxn modelId="{469CA237-34EF-4FE5-AF3B-6E94D13854C5}" type="presOf" srcId="{46133B78-1C1F-424E-B40A-82B70E54EC4E}" destId="{39AD640C-98C5-41BB-BA4F-D52056D54352}" srcOrd="0" destOrd="0" presId="urn:microsoft.com/office/officeart/2008/layout/AlternatingHexagons"/>
    <dgm:cxn modelId="{0D87438E-FACE-4E95-8AB3-6FA64A8FF659}" type="presOf" srcId="{A82431BF-12DF-4CFA-B75B-D380DC180C19}" destId="{41E0AA15-A09D-420A-A11C-424707AA2B3B}" srcOrd="0" destOrd="0" presId="urn:microsoft.com/office/officeart/2008/layout/AlternatingHexagons"/>
    <dgm:cxn modelId="{3EA776D5-1F86-411D-BF2C-79C024AEEEB1}" type="presOf" srcId="{E836FA32-4753-48F5-AE4C-4125BAF8666B}" destId="{42BA2772-F6D9-4AB6-8AEA-9E2BD1FB92F6}" srcOrd="0" destOrd="0" presId="urn:microsoft.com/office/officeart/2008/layout/AlternatingHexagons"/>
    <dgm:cxn modelId="{96C0477D-52F4-493A-AA9C-68EB9ECD7575}" type="presOf" srcId="{BE3B9DD9-86F5-4B1A-B944-82D78EDD8184}" destId="{6679F855-CF91-4269-8116-17266EC1CDC7}" srcOrd="0" destOrd="0" presId="urn:microsoft.com/office/officeart/2008/layout/AlternatingHexagons"/>
    <dgm:cxn modelId="{4668D4CF-5FBF-47D0-B9CE-00B5015643B9}" srcId="{BE3B9DD9-86F5-4B1A-B944-82D78EDD8184}" destId="{A1E3DDAE-26C4-413C-9835-72D9C8420438}" srcOrd="2" destOrd="0" parTransId="{454A1692-219E-4A01-BCD1-89BEF3BFD7AB}" sibTransId="{A82431BF-12DF-4CFA-B75B-D380DC180C19}"/>
    <dgm:cxn modelId="{369349E7-EEC6-428E-8294-C16FBEDD9DBE}" type="presOf" srcId="{E56158A4-074E-4962-8608-BE7B9D3C4343}" destId="{9E0596B1-3CA6-4652-B2B3-59D8E94316CF}" srcOrd="0" destOrd="0" presId="urn:microsoft.com/office/officeart/2008/layout/AlternatingHexagons"/>
    <dgm:cxn modelId="{D158031B-24B0-40E9-8BA7-D0FDEE1FA774}" srcId="{BE3B9DD9-86F5-4B1A-B944-82D78EDD8184}" destId="{9613C71F-AFED-4A6C-AF6D-E291DAA31CE1}" srcOrd="1" destOrd="0" parTransId="{8A8C7724-6855-4987-BB6E-6891BFD87418}" sibTransId="{E56158A4-074E-4962-8608-BE7B9D3C4343}"/>
    <dgm:cxn modelId="{010BD5FE-B068-44E2-83AB-87AA995C22DE}" type="presOf" srcId="{9613C71F-AFED-4A6C-AF6D-E291DAA31CE1}" destId="{97F6F862-17A1-40D1-985B-6277754C1DEF}" srcOrd="0" destOrd="0" presId="urn:microsoft.com/office/officeart/2008/layout/AlternatingHexagons"/>
    <dgm:cxn modelId="{3D8FC84E-D654-43EA-B551-0CF50982689E}" type="presParOf" srcId="{6679F855-CF91-4269-8116-17266EC1CDC7}" destId="{C80E6CD7-E25D-4687-8AD3-482198B1A5C2}" srcOrd="0" destOrd="0" presId="urn:microsoft.com/office/officeart/2008/layout/AlternatingHexagons"/>
    <dgm:cxn modelId="{0B17D3BC-4417-4353-84A3-50D3E6F6D057}" type="presParOf" srcId="{C80E6CD7-E25D-4687-8AD3-482198B1A5C2}" destId="{39AD640C-98C5-41BB-BA4F-D52056D54352}" srcOrd="0" destOrd="0" presId="urn:microsoft.com/office/officeart/2008/layout/AlternatingHexagons"/>
    <dgm:cxn modelId="{619170A6-F5C0-4CFD-99A6-0F636F1D6DC6}" type="presParOf" srcId="{C80E6CD7-E25D-4687-8AD3-482198B1A5C2}" destId="{1F5CB2D0-C298-4AAC-8B6F-E3941FA4AFA3}" srcOrd="1" destOrd="0" presId="urn:microsoft.com/office/officeart/2008/layout/AlternatingHexagons"/>
    <dgm:cxn modelId="{E7B8F0BF-E76E-409E-AB08-D722937C67DB}" type="presParOf" srcId="{C80E6CD7-E25D-4687-8AD3-482198B1A5C2}" destId="{72F51D55-E113-4B99-A754-303F08D74B8A}" srcOrd="2" destOrd="0" presId="urn:microsoft.com/office/officeart/2008/layout/AlternatingHexagons"/>
    <dgm:cxn modelId="{54C16136-7257-43C8-B2BD-7614F33DA203}" type="presParOf" srcId="{C80E6CD7-E25D-4687-8AD3-482198B1A5C2}" destId="{D854C739-4C97-459F-87CD-23964A6B3F20}" srcOrd="3" destOrd="0" presId="urn:microsoft.com/office/officeart/2008/layout/AlternatingHexagons"/>
    <dgm:cxn modelId="{EE27CB65-C69A-4F39-99D7-98A781C83EAD}" type="presParOf" srcId="{C80E6CD7-E25D-4687-8AD3-482198B1A5C2}" destId="{42BA2772-F6D9-4AB6-8AEA-9E2BD1FB92F6}" srcOrd="4" destOrd="0" presId="urn:microsoft.com/office/officeart/2008/layout/AlternatingHexagons"/>
    <dgm:cxn modelId="{9B17997F-B255-46F2-9E7F-5DD3B9A323BE}" type="presParOf" srcId="{6679F855-CF91-4269-8116-17266EC1CDC7}" destId="{31F9B914-B775-402B-B7CF-8D70F69E7A1D}" srcOrd="1" destOrd="0" presId="urn:microsoft.com/office/officeart/2008/layout/AlternatingHexagons"/>
    <dgm:cxn modelId="{02F57E79-E4C2-412D-835F-B62DB33058AB}" type="presParOf" srcId="{6679F855-CF91-4269-8116-17266EC1CDC7}" destId="{F83A67C9-6834-4D19-8D57-E64E248617E7}" srcOrd="2" destOrd="0" presId="urn:microsoft.com/office/officeart/2008/layout/AlternatingHexagons"/>
    <dgm:cxn modelId="{33FD1219-E1C0-4B75-A853-8884FFA7B716}" type="presParOf" srcId="{F83A67C9-6834-4D19-8D57-E64E248617E7}" destId="{97F6F862-17A1-40D1-985B-6277754C1DEF}" srcOrd="0" destOrd="0" presId="urn:microsoft.com/office/officeart/2008/layout/AlternatingHexagons"/>
    <dgm:cxn modelId="{4BDC9B34-212E-4AFC-998B-AEDCA55057F7}" type="presParOf" srcId="{F83A67C9-6834-4D19-8D57-E64E248617E7}" destId="{420BAF5A-FCDE-4CCF-ABD0-FB9E31A04A0E}" srcOrd="1" destOrd="0" presId="urn:microsoft.com/office/officeart/2008/layout/AlternatingHexagons"/>
    <dgm:cxn modelId="{B4708668-EA06-4F52-B62C-EA784B127670}" type="presParOf" srcId="{F83A67C9-6834-4D19-8D57-E64E248617E7}" destId="{41F50716-C6E2-4981-94BC-435A48292B05}" srcOrd="2" destOrd="0" presId="urn:microsoft.com/office/officeart/2008/layout/AlternatingHexagons"/>
    <dgm:cxn modelId="{C8949772-E0FA-4BD4-BBD8-8B734BC8EDC9}" type="presParOf" srcId="{F83A67C9-6834-4D19-8D57-E64E248617E7}" destId="{EF0ECC75-3EA6-440E-9893-DDDB137DD9E9}" srcOrd="3" destOrd="0" presId="urn:microsoft.com/office/officeart/2008/layout/AlternatingHexagons"/>
    <dgm:cxn modelId="{3ED1EF31-E231-4DAF-B18C-4DB0F0FCB99F}" type="presParOf" srcId="{F83A67C9-6834-4D19-8D57-E64E248617E7}" destId="{9E0596B1-3CA6-4652-B2B3-59D8E94316CF}" srcOrd="4" destOrd="0" presId="urn:microsoft.com/office/officeart/2008/layout/AlternatingHexagons"/>
    <dgm:cxn modelId="{F11F808E-AEFA-4018-AAA6-D71371C30C6D}" type="presParOf" srcId="{6679F855-CF91-4269-8116-17266EC1CDC7}" destId="{F1C9862F-BAC7-45C4-B03B-D58A73AAACA8}" srcOrd="3" destOrd="0" presId="urn:microsoft.com/office/officeart/2008/layout/AlternatingHexagons"/>
    <dgm:cxn modelId="{B6386238-8F40-4138-BA23-9EA483CE9823}" type="presParOf" srcId="{6679F855-CF91-4269-8116-17266EC1CDC7}" destId="{FE84429C-E735-4DDC-AB0A-3387112DA9AB}" srcOrd="4" destOrd="0" presId="urn:microsoft.com/office/officeart/2008/layout/AlternatingHexagons"/>
    <dgm:cxn modelId="{CA0189A0-F464-4D09-9CA0-4457AA78C117}" type="presParOf" srcId="{FE84429C-E735-4DDC-AB0A-3387112DA9AB}" destId="{C57FEB06-D0D3-4254-8F4C-2F877BF62210}" srcOrd="0" destOrd="0" presId="urn:microsoft.com/office/officeart/2008/layout/AlternatingHexagons"/>
    <dgm:cxn modelId="{19EDC3FE-93B5-4D60-88C6-48BCCB6552DB}" type="presParOf" srcId="{FE84429C-E735-4DDC-AB0A-3387112DA9AB}" destId="{24647DA1-F774-4E0C-A432-5439784F03A4}" srcOrd="1" destOrd="0" presId="urn:microsoft.com/office/officeart/2008/layout/AlternatingHexagons"/>
    <dgm:cxn modelId="{5154599E-3C51-49AB-AAAB-6ACE48AC881C}" type="presParOf" srcId="{FE84429C-E735-4DDC-AB0A-3387112DA9AB}" destId="{849E974B-BB23-4D9E-B7A6-1E0B7D101F9B}" srcOrd="2" destOrd="0" presId="urn:microsoft.com/office/officeart/2008/layout/AlternatingHexagons"/>
    <dgm:cxn modelId="{165E2A45-E1A8-49F8-917D-EE444F28DA0F}" type="presParOf" srcId="{FE84429C-E735-4DDC-AB0A-3387112DA9AB}" destId="{C9667836-ADB4-4701-B4E7-9BD6CC22772D}" srcOrd="3" destOrd="0" presId="urn:microsoft.com/office/officeart/2008/layout/AlternatingHexagons"/>
    <dgm:cxn modelId="{D689691C-3313-458B-B572-9679A1BBC054}" type="presParOf" srcId="{FE84429C-E735-4DDC-AB0A-3387112DA9AB}" destId="{41E0AA15-A09D-420A-A11C-424707AA2B3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977E2-6A78-437D-9FFA-1FAE310D521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n-US"/>
        </a:p>
      </dgm:t>
    </dgm:pt>
    <dgm:pt modelId="{FE95893C-A6E8-4344-875C-90AFA79A2AE9}">
      <dgm:prSet phldrT="[Text]" custT="1"/>
      <dgm:spPr>
        <a:solidFill>
          <a:srgbClr val="FF7DAB"/>
        </a:solidFill>
      </dgm:spPr>
      <dgm:t>
        <a:bodyPr/>
        <a:lstStyle/>
        <a:p>
          <a:r>
            <a:rPr lang="en-US" sz="4400" dirty="0" smtClean="0"/>
            <a:t>Effects of TB in pregnancy</a:t>
          </a:r>
          <a:endParaRPr lang="en-US" sz="4400" dirty="0"/>
        </a:p>
      </dgm:t>
    </dgm:pt>
    <dgm:pt modelId="{5AC009FF-55F3-4618-9F9B-0AECE3EDBC62}" type="parTrans" cxnId="{5701CC7C-2B38-4F98-841C-32995FC608CF}">
      <dgm:prSet/>
      <dgm:spPr/>
      <dgm:t>
        <a:bodyPr/>
        <a:lstStyle/>
        <a:p>
          <a:endParaRPr lang="en-US"/>
        </a:p>
      </dgm:t>
    </dgm:pt>
    <dgm:pt modelId="{F5B441DC-D38F-473F-9D21-261DAC9DAD45}" type="sibTrans" cxnId="{5701CC7C-2B38-4F98-841C-32995FC608CF}">
      <dgm:prSet/>
      <dgm:spPr/>
      <dgm:t>
        <a:bodyPr/>
        <a:lstStyle/>
        <a:p>
          <a:endParaRPr lang="en-US"/>
        </a:p>
      </dgm:t>
    </dgm:pt>
    <dgm:pt modelId="{4A299692-20A1-46F6-9523-1E2B619BBD95}">
      <dgm:prSet phldrT="[Text]" custT="1"/>
      <dgm:spPr>
        <a:solidFill>
          <a:srgbClr val="FFC1C1">
            <a:alpha val="90000"/>
          </a:srgbClr>
        </a:solidFill>
      </dgm:spPr>
      <dgm:t>
        <a:bodyPr/>
        <a:lstStyle/>
        <a:p>
          <a:r>
            <a:rPr lang="en-US" sz="2000" dirty="0" smtClean="0"/>
            <a:t>If the patient is under medical supervision with adequate treatment, pregnancy has go no deleterious effect on the course of the disease nor the disease has any adverse effects on pregnancy </a:t>
          </a:r>
          <a:endParaRPr lang="en-US" sz="2000" dirty="0"/>
        </a:p>
      </dgm:t>
    </dgm:pt>
    <dgm:pt modelId="{1B9CC6CF-701F-4086-BD64-9FF15E21C723}" type="parTrans" cxnId="{78C7B69F-0E7C-40CD-A8A5-201A8C07DE87}">
      <dgm:prSet/>
      <dgm:spPr/>
      <dgm:t>
        <a:bodyPr/>
        <a:lstStyle/>
        <a:p>
          <a:endParaRPr lang="en-US"/>
        </a:p>
      </dgm:t>
    </dgm:pt>
    <dgm:pt modelId="{180C2B01-EBC1-4C3A-AD8E-2EA58F2C283E}" type="sibTrans" cxnId="{78C7B69F-0E7C-40CD-A8A5-201A8C07DE87}">
      <dgm:prSet/>
      <dgm:spPr/>
      <dgm:t>
        <a:bodyPr/>
        <a:lstStyle/>
        <a:p>
          <a:endParaRPr lang="en-US"/>
        </a:p>
      </dgm:t>
    </dgm:pt>
    <dgm:pt modelId="{1E291D27-BCC0-4208-B3EB-B94406D541D0}">
      <dgm:prSet phldrT="[Text]" custT="1"/>
      <dgm:spPr>
        <a:solidFill>
          <a:srgbClr val="C2E49C">
            <a:alpha val="89804"/>
          </a:srgbClr>
        </a:solidFill>
      </dgm:spPr>
      <dgm:t>
        <a:bodyPr/>
        <a:lstStyle/>
        <a:p>
          <a:r>
            <a:rPr lang="en-US" sz="2000" dirty="0" smtClean="0"/>
            <a:t>In active disease, fetus can be affected by transplacental route or by aspiration of amniotic fluid </a:t>
          </a:r>
          <a:endParaRPr lang="en-US" sz="2000" dirty="0"/>
        </a:p>
      </dgm:t>
    </dgm:pt>
    <dgm:pt modelId="{375FB5DC-5045-42A0-9F6A-CE53854A4C2B}" type="parTrans" cxnId="{B0376EE1-6676-4C28-9E92-E86BDD7CB3FC}">
      <dgm:prSet/>
      <dgm:spPr/>
      <dgm:t>
        <a:bodyPr/>
        <a:lstStyle/>
        <a:p>
          <a:endParaRPr lang="en-US"/>
        </a:p>
      </dgm:t>
    </dgm:pt>
    <dgm:pt modelId="{20D2AC30-1F58-4D50-83A6-FD970FB14DDE}" type="sibTrans" cxnId="{B0376EE1-6676-4C28-9E92-E86BDD7CB3FC}">
      <dgm:prSet/>
      <dgm:spPr/>
      <dgm:t>
        <a:bodyPr/>
        <a:lstStyle/>
        <a:p>
          <a:endParaRPr lang="en-US"/>
        </a:p>
      </dgm:t>
    </dgm:pt>
    <dgm:pt modelId="{FC93C112-1C05-48A4-92BA-8FAD3077B689}">
      <dgm:prSet custT="1"/>
      <dgm:spPr>
        <a:solidFill>
          <a:srgbClr val="9FE6FF">
            <a:alpha val="89804"/>
          </a:srgbClr>
        </a:solidFill>
      </dgm:spPr>
      <dgm:t>
        <a:bodyPr/>
        <a:lstStyle/>
        <a:p>
          <a:r>
            <a:rPr lang="en-US" sz="2000" dirty="0" smtClean="0"/>
            <a:t>In untreated patients, the incidence of IUGR, preterm labor and perinatal mortality is high</a:t>
          </a:r>
          <a:endParaRPr lang="en-US" sz="2000" dirty="0"/>
        </a:p>
      </dgm:t>
    </dgm:pt>
    <dgm:pt modelId="{3C1B7069-0FDE-4840-A4E6-735C64DC7AB7}" type="parTrans" cxnId="{EE0BADEA-F1F5-4D93-A6A1-BE1F0EB2BD5D}">
      <dgm:prSet/>
      <dgm:spPr/>
      <dgm:t>
        <a:bodyPr/>
        <a:lstStyle/>
        <a:p>
          <a:endParaRPr lang="en-US"/>
        </a:p>
      </dgm:t>
    </dgm:pt>
    <dgm:pt modelId="{D7C6EB67-17EC-4793-8FBA-87C8DAF3DF0D}" type="sibTrans" cxnId="{EE0BADEA-F1F5-4D93-A6A1-BE1F0EB2BD5D}">
      <dgm:prSet/>
      <dgm:spPr/>
      <dgm:t>
        <a:bodyPr/>
        <a:lstStyle/>
        <a:p>
          <a:endParaRPr lang="en-US"/>
        </a:p>
      </dgm:t>
    </dgm:pt>
    <dgm:pt modelId="{D2DC58F2-79A7-48BA-A65B-7D810E55A7A6}" type="pres">
      <dgm:prSet presAssocID="{4E3977E2-6A78-437D-9FFA-1FAE310D5216}" presName="diagram" presStyleCnt="0">
        <dgm:presLayoutVars>
          <dgm:chPref val="1"/>
          <dgm:dir/>
          <dgm:animOne val="branch"/>
          <dgm:animLvl val="lvl"/>
          <dgm:resizeHandles/>
        </dgm:presLayoutVars>
      </dgm:prSet>
      <dgm:spPr/>
    </dgm:pt>
    <dgm:pt modelId="{337517D2-5423-4F28-8E03-56CC37BC3EBD}" type="pres">
      <dgm:prSet presAssocID="{FE95893C-A6E8-4344-875C-90AFA79A2AE9}" presName="root" presStyleCnt="0"/>
      <dgm:spPr/>
    </dgm:pt>
    <dgm:pt modelId="{322077B0-C588-420A-A216-3FF549005ABF}" type="pres">
      <dgm:prSet presAssocID="{FE95893C-A6E8-4344-875C-90AFA79A2AE9}" presName="rootComposite" presStyleCnt="0"/>
      <dgm:spPr/>
    </dgm:pt>
    <dgm:pt modelId="{3AD9D54B-50C0-4A41-9DE2-AE4B6ACAC890}" type="pres">
      <dgm:prSet presAssocID="{FE95893C-A6E8-4344-875C-90AFA79A2AE9}" presName="rootText" presStyleLbl="node1" presStyleIdx="0" presStyleCnt="1" custScaleX="559563"/>
      <dgm:spPr/>
      <dgm:t>
        <a:bodyPr/>
        <a:lstStyle/>
        <a:p>
          <a:endParaRPr lang="en-US"/>
        </a:p>
      </dgm:t>
    </dgm:pt>
    <dgm:pt modelId="{922E91B1-2B4E-49D3-8B2C-822E83F7BCF2}" type="pres">
      <dgm:prSet presAssocID="{FE95893C-A6E8-4344-875C-90AFA79A2AE9}" presName="rootConnector" presStyleLbl="node1" presStyleIdx="0" presStyleCnt="1"/>
      <dgm:spPr/>
    </dgm:pt>
    <dgm:pt modelId="{C6B05106-6BF6-4552-8DDD-88950C778972}" type="pres">
      <dgm:prSet presAssocID="{FE95893C-A6E8-4344-875C-90AFA79A2AE9}" presName="childShape" presStyleCnt="0"/>
      <dgm:spPr/>
    </dgm:pt>
    <dgm:pt modelId="{153521DD-4BA1-42EF-8030-8B2550509EC1}" type="pres">
      <dgm:prSet presAssocID="{1B9CC6CF-701F-4086-BD64-9FF15E21C723}" presName="Name13" presStyleLbl="parChTrans1D2" presStyleIdx="0" presStyleCnt="3"/>
      <dgm:spPr/>
    </dgm:pt>
    <dgm:pt modelId="{668D89C8-0DF6-439C-90F1-406F2F1356B1}" type="pres">
      <dgm:prSet presAssocID="{4A299692-20A1-46F6-9523-1E2B619BBD95}" presName="childText" presStyleLbl="bgAcc1" presStyleIdx="0" presStyleCnt="3" custScaleX="605660">
        <dgm:presLayoutVars>
          <dgm:bulletEnabled val="1"/>
        </dgm:presLayoutVars>
      </dgm:prSet>
      <dgm:spPr/>
      <dgm:t>
        <a:bodyPr/>
        <a:lstStyle/>
        <a:p>
          <a:endParaRPr lang="en-US"/>
        </a:p>
      </dgm:t>
    </dgm:pt>
    <dgm:pt modelId="{C48F5F23-9C7C-47BE-BAD2-1B1F1AF8E983}" type="pres">
      <dgm:prSet presAssocID="{375FB5DC-5045-42A0-9F6A-CE53854A4C2B}" presName="Name13" presStyleLbl="parChTrans1D2" presStyleIdx="1" presStyleCnt="3"/>
      <dgm:spPr/>
    </dgm:pt>
    <dgm:pt modelId="{F1049830-E5E9-497C-8634-F5174A538A80}" type="pres">
      <dgm:prSet presAssocID="{1E291D27-BCC0-4208-B3EB-B94406D541D0}" presName="childText" presStyleLbl="bgAcc1" presStyleIdx="1" presStyleCnt="3" custScaleX="607230">
        <dgm:presLayoutVars>
          <dgm:bulletEnabled val="1"/>
        </dgm:presLayoutVars>
      </dgm:prSet>
      <dgm:spPr/>
      <dgm:t>
        <a:bodyPr/>
        <a:lstStyle/>
        <a:p>
          <a:endParaRPr lang="en-US"/>
        </a:p>
      </dgm:t>
    </dgm:pt>
    <dgm:pt modelId="{087C3DE6-7353-44A9-9322-BE472B8DDB00}" type="pres">
      <dgm:prSet presAssocID="{3C1B7069-0FDE-4840-A4E6-735C64DC7AB7}" presName="Name13" presStyleLbl="parChTrans1D2" presStyleIdx="2" presStyleCnt="3"/>
      <dgm:spPr/>
    </dgm:pt>
    <dgm:pt modelId="{76FDA0D0-9444-4E86-8B32-C711AA143390}" type="pres">
      <dgm:prSet presAssocID="{FC93C112-1C05-48A4-92BA-8FAD3077B689}" presName="childText" presStyleLbl="bgAcc1" presStyleIdx="2" presStyleCnt="3" custScaleX="605100">
        <dgm:presLayoutVars>
          <dgm:bulletEnabled val="1"/>
        </dgm:presLayoutVars>
      </dgm:prSet>
      <dgm:spPr/>
      <dgm:t>
        <a:bodyPr/>
        <a:lstStyle/>
        <a:p>
          <a:endParaRPr lang="en-US"/>
        </a:p>
      </dgm:t>
    </dgm:pt>
  </dgm:ptLst>
  <dgm:cxnLst>
    <dgm:cxn modelId="{B0376EE1-6676-4C28-9E92-E86BDD7CB3FC}" srcId="{FE95893C-A6E8-4344-875C-90AFA79A2AE9}" destId="{1E291D27-BCC0-4208-B3EB-B94406D541D0}" srcOrd="1" destOrd="0" parTransId="{375FB5DC-5045-42A0-9F6A-CE53854A4C2B}" sibTransId="{20D2AC30-1F58-4D50-83A6-FD970FB14DDE}"/>
    <dgm:cxn modelId="{2D569BD0-85D2-47F4-B625-0CEA5056D41B}" type="presOf" srcId="{375FB5DC-5045-42A0-9F6A-CE53854A4C2B}" destId="{C48F5F23-9C7C-47BE-BAD2-1B1F1AF8E983}" srcOrd="0" destOrd="0" presId="urn:microsoft.com/office/officeart/2005/8/layout/hierarchy3"/>
    <dgm:cxn modelId="{1E074F8B-6494-49FA-B8DB-E7134F26CFD0}" type="presOf" srcId="{4E3977E2-6A78-437D-9FFA-1FAE310D5216}" destId="{D2DC58F2-79A7-48BA-A65B-7D810E55A7A6}" srcOrd="0" destOrd="0" presId="urn:microsoft.com/office/officeart/2005/8/layout/hierarchy3"/>
    <dgm:cxn modelId="{EE0BADEA-F1F5-4D93-A6A1-BE1F0EB2BD5D}" srcId="{FE95893C-A6E8-4344-875C-90AFA79A2AE9}" destId="{FC93C112-1C05-48A4-92BA-8FAD3077B689}" srcOrd="2" destOrd="0" parTransId="{3C1B7069-0FDE-4840-A4E6-735C64DC7AB7}" sibTransId="{D7C6EB67-17EC-4793-8FBA-87C8DAF3DF0D}"/>
    <dgm:cxn modelId="{DB078B64-3EED-4C84-BD11-CF6631BF6590}" type="presOf" srcId="{FC93C112-1C05-48A4-92BA-8FAD3077B689}" destId="{76FDA0D0-9444-4E86-8B32-C711AA143390}" srcOrd="0" destOrd="0" presId="urn:microsoft.com/office/officeart/2005/8/layout/hierarchy3"/>
    <dgm:cxn modelId="{78C7B69F-0E7C-40CD-A8A5-201A8C07DE87}" srcId="{FE95893C-A6E8-4344-875C-90AFA79A2AE9}" destId="{4A299692-20A1-46F6-9523-1E2B619BBD95}" srcOrd="0" destOrd="0" parTransId="{1B9CC6CF-701F-4086-BD64-9FF15E21C723}" sibTransId="{180C2B01-EBC1-4C3A-AD8E-2EA58F2C283E}"/>
    <dgm:cxn modelId="{5701CC7C-2B38-4F98-841C-32995FC608CF}" srcId="{4E3977E2-6A78-437D-9FFA-1FAE310D5216}" destId="{FE95893C-A6E8-4344-875C-90AFA79A2AE9}" srcOrd="0" destOrd="0" parTransId="{5AC009FF-55F3-4618-9F9B-0AECE3EDBC62}" sibTransId="{F5B441DC-D38F-473F-9D21-261DAC9DAD45}"/>
    <dgm:cxn modelId="{CDD0B554-F735-4FD4-997B-7F90A1A0C57E}" type="presOf" srcId="{4A299692-20A1-46F6-9523-1E2B619BBD95}" destId="{668D89C8-0DF6-439C-90F1-406F2F1356B1}" srcOrd="0" destOrd="0" presId="urn:microsoft.com/office/officeart/2005/8/layout/hierarchy3"/>
    <dgm:cxn modelId="{3636ABFC-F8D8-4935-B367-655FC60D247F}" type="presOf" srcId="{1E291D27-BCC0-4208-B3EB-B94406D541D0}" destId="{F1049830-E5E9-497C-8634-F5174A538A80}" srcOrd="0" destOrd="0" presId="urn:microsoft.com/office/officeart/2005/8/layout/hierarchy3"/>
    <dgm:cxn modelId="{39792C10-8A99-441D-97D6-634F100D544D}" type="presOf" srcId="{FE95893C-A6E8-4344-875C-90AFA79A2AE9}" destId="{922E91B1-2B4E-49D3-8B2C-822E83F7BCF2}" srcOrd="1" destOrd="0" presId="urn:microsoft.com/office/officeart/2005/8/layout/hierarchy3"/>
    <dgm:cxn modelId="{E0EFD376-1BE4-46AE-A5DF-986843243B7E}" type="presOf" srcId="{1B9CC6CF-701F-4086-BD64-9FF15E21C723}" destId="{153521DD-4BA1-42EF-8030-8B2550509EC1}" srcOrd="0" destOrd="0" presId="urn:microsoft.com/office/officeart/2005/8/layout/hierarchy3"/>
    <dgm:cxn modelId="{1B32A929-FB84-481D-9674-0FF02D5C2BC5}" type="presOf" srcId="{FE95893C-A6E8-4344-875C-90AFA79A2AE9}" destId="{3AD9D54B-50C0-4A41-9DE2-AE4B6ACAC890}" srcOrd="0" destOrd="0" presId="urn:microsoft.com/office/officeart/2005/8/layout/hierarchy3"/>
    <dgm:cxn modelId="{01B345AF-C6BC-4F77-BF44-430949180080}" type="presOf" srcId="{3C1B7069-0FDE-4840-A4E6-735C64DC7AB7}" destId="{087C3DE6-7353-44A9-9322-BE472B8DDB00}" srcOrd="0" destOrd="0" presId="urn:microsoft.com/office/officeart/2005/8/layout/hierarchy3"/>
    <dgm:cxn modelId="{8D032834-EF36-4EF7-A5EB-B1CF546CB605}" type="presParOf" srcId="{D2DC58F2-79A7-48BA-A65B-7D810E55A7A6}" destId="{337517D2-5423-4F28-8E03-56CC37BC3EBD}" srcOrd="0" destOrd="0" presId="urn:microsoft.com/office/officeart/2005/8/layout/hierarchy3"/>
    <dgm:cxn modelId="{26A9DB2D-C069-43AC-970E-9748AC39A862}" type="presParOf" srcId="{337517D2-5423-4F28-8E03-56CC37BC3EBD}" destId="{322077B0-C588-420A-A216-3FF549005ABF}" srcOrd="0" destOrd="0" presId="urn:microsoft.com/office/officeart/2005/8/layout/hierarchy3"/>
    <dgm:cxn modelId="{F3076B91-9380-4654-AFAB-A879A13B19A6}" type="presParOf" srcId="{322077B0-C588-420A-A216-3FF549005ABF}" destId="{3AD9D54B-50C0-4A41-9DE2-AE4B6ACAC890}" srcOrd="0" destOrd="0" presId="urn:microsoft.com/office/officeart/2005/8/layout/hierarchy3"/>
    <dgm:cxn modelId="{5291488F-2731-4F89-BEF6-570D2D07853F}" type="presParOf" srcId="{322077B0-C588-420A-A216-3FF549005ABF}" destId="{922E91B1-2B4E-49D3-8B2C-822E83F7BCF2}" srcOrd="1" destOrd="0" presId="urn:microsoft.com/office/officeart/2005/8/layout/hierarchy3"/>
    <dgm:cxn modelId="{D06908BC-E47F-4EC6-93F0-ABB7F6DC99C9}" type="presParOf" srcId="{337517D2-5423-4F28-8E03-56CC37BC3EBD}" destId="{C6B05106-6BF6-4552-8DDD-88950C778972}" srcOrd="1" destOrd="0" presId="urn:microsoft.com/office/officeart/2005/8/layout/hierarchy3"/>
    <dgm:cxn modelId="{9672B1C4-5FED-4F14-AD65-F49B6447134A}" type="presParOf" srcId="{C6B05106-6BF6-4552-8DDD-88950C778972}" destId="{153521DD-4BA1-42EF-8030-8B2550509EC1}" srcOrd="0" destOrd="0" presId="urn:microsoft.com/office/officeart/2005/8/layout/hierarchy3"/>
    <dgm:cxn modelId="{3B29881C-41A6-4B0C-A886-5C7961AC19B2}" type="presParOf" srcId="{C6B05106-6BF6-4552-8DDD-88950C778972}" destId="{668D89C8-0DF6-439C-90F1-406F2F1356B1}" srcOrd="1" destOrd="0" presId="urn:microsoft.com/office/officeart/2005/8/layout/hierarchy3"/>
    <dgm:cxn modelId="{47D2013F-5103-404B-9638-16C066BB7423}" type="presParOf" srcId="{C6B05106-6BF6-4552-8DDD-88950C778972}" destId="{C48F5F23-9C7C-47BE-BAD2-1B1F1AF8E983}" srcOrd="2" destOrd="0" presId="urn:microsoft.com/office/officeart/2005/8/layout/hierarchy3"/>
    <dgm:cxn modelId="{31804F60-D620-44F5-9D74-6F17BF58B854}" type="presParOf" srcId="{C6B05106-6BF6-4552-8DDD-88950C778972}" destId="{F1049830-E5E9-497C-8634-F5174A538A80}" srcOrd="3" destOrd="0" presId="urn:microsoft.com/office/officeart/2005/8/layout/hierarchy3"/>
    <dgm:cxn modelId="{D028C383-0288-4F11-A1E4-5AD44612A112}" type="presParOf" srcId="{C6B05106-6BF6-4552-8DDD-88950C778972}" destId="{087C3DE6-7353-44A9-9322-BE472B8DDB00}" srcOrd="4" destOrd="0" presId="urn:microsoft.com/office/officeart/2005/8/layout/hierarchy3"/>
    <dgm:cxn modelId="{634C59EB-A2D5-40B6-93B0-7BAB7904DF78}" type="presParOf" srcId="{C6B05106-6BF6-4552-8DDD-88950C778972}" destId="{76FDA0D0-9444-4E86-8B32-C711AA143390}"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977E2-6A78-437D-9FFA-1FAE310D521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n-US"/>
        </a:p>
      </dgm:t>
    </dgm:pt>
    <dgm:pt modelId="{FE95893C-A6E8-4344-875C-90AFA79A2AE9}">
      <dgm:prSet phldrT="[Text]" custT="1"/>
      <dgm:spPr>
        <a:solidFill>
          <a:srgbClr val="FF7DAB"/>
        </a:solidFill>
      </dgm:spPr>
      <dgm:t>
        <a:bodyPr/>
        <a:lstStyle/>
        <a:p>
          <a:r>
            <a:rPr lang="en-US" sz="4400" dirty="0" smtClean="0"/>
            <a:t>Breast Feeding </a:t>
          </a:r>
          <a:endParaRPr lang="en-US" sz="4400" dirty="0"/>
        </a:p>
      </dgm:t>
    </dgm:pt>
    <dgm:pt modelId="{5AC009FF-55F3-4618-9F9B-0AECE3EDBC62}" type="parTrans" cxnId="{5701CC7C-2B38-4F98-841C-32995FC608CF}">
      <dgm:prSet/>
      <dgm:spPr/>
      <dgm:t>
        <a:bodyPr/>
        <a:lstStyle/>
        <a:p>
          <a:endParaRPr lang="en-US"/>
        </a:p>
      </dgm:t>
    </dgm:pt>
    <dgm:pt modelId="{F5B441DC-D38F-473F-9D21-261DAC9DAD45}" type="sibTrans" cxnId="{5701CC7C-2B38-4F98-841C-32995FC608CF}">
      <dgm:prSet/>
      <dgm:spPr/>
      <dgm:t>
        <a:bodyPr/>
        <a:lstStyle/>
        <a:p>
          <a:endParaRPr lang="en-US"/>
        </a:p>
      </dgm:t>
    </dgm:pt>
    <dgm:pt modelId="{4A299692-20A1-46F6-9523-1E2B619BBD95}">
      <dgm:prSet phldrT="[Text]" custT="1"/>
      <dgm:spPr>
        <a:solidFill>
          <a:srgbClr val="FFC1C1">
            <a:alpha val="90000"/>
          </a:srgbClr>
        </a:solidFill>
      </dgm:spPr>
      <dgm:t>
        <a:bodyPr/>
        <a:lstStyle/>
        <a:p>
          <a:r>
            <a:rPr lang="en-US" sz="2000" dirty="0" smtClean="0"/>
            <a:t>Breast feeding is not contraindicated when a woman is on anti-tb drugs</a:t>
          </a:r>
          <a:endParaRPr lang="en-US" sz="2000" dirty="0"/>
        </a:p>
      </dgm:t>
    </dgm:pt>
    <dgm:pt modelId="{1B9CC6CF-701F-4086-BD64-9FF15E21C723}" type="parTrans" cxnId="{78C7B69F-0E7C-40CD-A8A5-201A8C07DE87}">
      <dgm:prSet/>
      <dgm:spPr/>
      <dgm:t>
        <a:bodyPr/>
        <a:lstStyle/>
        <a:p>
          <a:endParaRPr lang="en-US"/>
        </a:p>
      </dgm:t>
    </dgm:pt>
    <dgm:pt modelId="{180C2B01-EBC1-4C3A-AD8E-2EA58F2C283E}" type="sibTrans" cxnId="{78C7B69F-0E7C-40CD-A8A5-201A8C07DE87}">
      <dgm:prSet/>
      <dgm:spPr/>
      <dgm:t>
        <a:bodyPr/>
        <a:lstStyle/>
        <a:p>
          <a:endParaRPr lang="en-US"/>
        </a:p>
      </dgm:t>
    </dgm:pt>
    <dgm:pt modelId="{1E291D27-BCC0-4208-B3EB-B94406D541D0}">
      <dgm:prSet phldrT="[Text]" custT="1"/>
      <dgm:spPr>
        <a:solidFill>
          <a:srgbClr val="C2E49C">
            <a:alpha val="89804"/>
          </a:srgbClr>
        </a:solidFill>
      </dgm:spPr>
      <dgm:t>
        <a:bodyPr/>
        <a:lstStyle/>
        <a:p>
          <a:r>
            <a:rPr lang="en-US" sz="2000" dirty="0" smtClean="0"/>
            <a:t>Breast</a:t>
          </a:r>
          <a:r>
            <a:rPr lang="en-US" sz="2000" baseline="0" dirty="0" smtClean="0"/>
            <a:t> feeding should be avoided if the infant is also taking the drug to avoid excess drug level</a:t>
          </a:r>
          <a:endParaRPr lang="en-US" sz="2000" dirty="0"/>
        </a:p>
      </dgm:t>
    </dgm:pt>
    <dgm:pt modelId="{375FB5DC-5045-42A0-9F6A-CE53854A4C2B}" type="parTrans" cxnId="{B0376EE1-6676-4C28-9E92-E86BDD7CB3FC}">
      <dgm:prSet/>
      <dgm:spPr/>
      <dgm:t>
        <a:bodyPr/>
        <a:lstStyle/>
        <a:p>
          <a:endParaRPr lang="en-US"/>
        </a:p>
      </dgm:t>
    </dgm:pt>
    <dgm:pt modelId="{20D2AC30-1F58-4D50-83A6-FD970FB14DDE}" type="sibTrans" cxnId="{B0376EE1-6676-4C28-9E92-E86BDD7CB3FC}">
      <dgm:prSet/>
      <dgm:spPr/>
      <dgm:t>
        <a:bodyPr/>
        <a:lstStyle/>
        <a:p>
          <a:endParaRPr lang="en-US"/>
        </a:p>
      </dgm:t>
    </dgm:pt>
    <dgm:pt modelId="{FC93C112-1C05-48A4-92BA-8FAD3077B689}">
      <dgm:prSet custT="1"/>
      <dgm:spPr>
        <a:solidFill>
          <a:srgbClr val="9FE6FF">
            <a:alpha val="89804"/>
          </a:srgbClr>
        </a:solidFill>
      </dgm:spPr>
      <dgm:t>
        <a:bodyPr/>
        <a:lstStyle/>
        <a:p>
          <a:r>
            <a:rPr lang="en-US" sz="2000" dirty="0" smtClean="0"/>
            <a:t>In active lesions breast feeding is avoided and the baby is isolated from the mother following delivery </a:t>
          </a:r>
          <a:endParaRPr lang="en-US" sz="2000" dirty="0"/>
        </a:p>
      </dgm:t>
    </dgm:pt>
    <dgm:pt modelId="{3C1B7069-0FDE-4840-A4E6-735C64DC7AB7}" type="parTrans" cxnId="{EE0BADEA-F1F5-4D93-A6A1-BE1F0EB2BD5D}">
      <dgm:prSet/>
      <dgm:spPr/>
      <dgm:t>
        <a:bodyPr/>
        <a:lstStyle/>
        <a:p>
          <a:endParaRPr lang="en-US"/>
        </a:p>
      </dgm:t>
    </dgm:pt>
    <dgm:pt modelId="{D7C6EB67-17EC-4793-8FBA-87C8DAF3DF0D}" type="sibTrans" cxnId="{EE0BADEA-F1F5-4D93-A6A1-BE1F0EB2BD5D}">
      <dgm:prSet/>
      <dgm:spPr/>
      <dgm:t>
        <a:bodyPr/>
        <a:lstStyle/>
        <a:p>
          <a:endParaRPr lang="en-US"/>
        </a:p>
      </dgm:t>
    </dgm:pt>
    <dgm:pt modelId="{92577513-8B3D-4526-B250-398058841E47}">
      <dgm:prSet custT="1"/>
      <dgm:spPr>
        <a:solidFill>
          <a:srgbClr val="FFFF79">
            <a:alpha val="89804"/>
          </a:srgbClr>
        </a:solidFill>
      </dgm:spPr>
      <dgm:t>
        <a:bodyPr/>
        <a:lstStyle/>
        <a:p>
          <a:r>
            <a:rPr lang="en-US" sz="2000" dirty="0" smtClean="0"/>
            <a:t>Baby should be given prophylactic INH 10-20mg</a:t>
          </a:r>
          <a:r>
            <a:rPr lang="ar-JO" sz="2000" dirty="0" smtClean="0"/>
            <a:t>/</a:t>
          </a:r>
          <a:r>
            <a:rPr lang="en-US" sz="2000" dirty="0" smtClean="0"/>
            <a:t>kg</a:t>
          </a:r>
          <a:r>
            <a:rPr lang="ar-JO" sz="2000" dirty="0" smtClean="0"/>
            <a:t>/</a:t>
          </a:r>
          <a:r>
            <a:rPr lang="en-US" sz="2000" dirty="0" smtClean="0"/>
            <a:t>day for 3 months when mother suffering from active disease </a:t>
          </a:r>
          <a:endParaRPr lang="en-US" sz="2000" dirty="0"/>
        </a:p>
      </dgm:t>
    </dgm:pt>
    <dgm:pt modelId="{5DBD9124-337E-4756-99C5-636D419DCF10}" type="parTrans" cxnId="{0C4B53D7-187F-488F-85B3-8DBE44C70574}">
      <dgm:prSet/>
      <dgm:spPr/>
      <dgm:t>
        <a:bodyPr/>
        <a:lstStyle/>
        <a:p>
          <a:endParaRPr lang="en-US"/>
        </a:p>
      </dgm:t>
    </dgm:pt>
    <dgm:pt modelId="{6585CD3B-322C-4901-BCD9-BDF5F2D62119}" type="sibTrans" cxnId="{0C4B53D7-187F-488F-85B3-8DBE44C70574}">
      <dgm:prSet/>
      <dgm:spPr/>
      <dgm:t>
        <a:bodyPr/>
        <a:lstStyle/>
        <a:p>
          <a:endParaRPr lang="en-US"/>
        </a:p>
      </dgm:t>
    </dgm:pt>
    <dgm:pt modelId="{6092B506-485E-4C08-8D03-B65B26E235C2}">
      <dgm:prSet custT="1"/>
      <dgm:spPr>
        <a:solidFill>
          <a:srgbClr val="C9A4E4">
            <a:alpha val="89804"/>
          </a:srgbClr>
        </a:solidFill>
      </dgm:spPr>
      <dgm:t>
        <a:bodyPr/>
        <a:lstStyle/>
        <a:p>
          <a:r>
            <a:rPr lang="en-US" sz="2000" dirty="0" smtClean="0"/>
            <a:t>BCG should be given to the baby as early as possible </a:t>
          </a:r>
          <a:endParaRPr lang="en-US" sz="2000" dirty="0"/>
        </a:p>
      </dgm:t>
    </dgm:pt>
    <dgm:pt modelId="{E35F1645-FF44-468C-9953-12AD0A405826}" type="parTrans" cxnId="{00E31549-18FC-4FA3-BDAA-4A4C2A41E2CF}">
      <dgm:prSet/>
      <dgm:spPr/>
      <dgm:t>
        <a:bodyPr/>
        <a:lstStyle/>
        <a:p>
          <a:endParaRPr lang="en-US"/>
        </a:p>
      </dgm:t>
    </dgm:pt>
    <dgm:pt modelId="{65E8B2AD-D0DD-446A-BE8C-EF29638599FF}" type="sibTrans" cxnId="{00E31549-18FC-4FA3-BDAA-4A4C2A41E2CF}">
      <dgm:prSet/>
      <dgm:spPr/>
      <dgm:t>
        <a:bodyPr/>
        <a:lstStyle/>
        <a:p>
          <a:endParaRPr lang="en-US"/>
        </a:p>
      </dgm:t>
    </dgm:pt>
    <dgm:pt modelId="{D2DC58F2-79A7-48BA-A65B-7D810E55A7A6}" type="pres">
      <dgm:prSet presAssocID="{4E3977E2-6A78-437D-9FFA-1FAE310D5216}" presName="diagram" presStyleCnt="0">
        <dgm:presLayoutVars>
          <dgm:chPref val="1"/>
          <dgm:dir/>
          <dgm:animOne val="branch"/>
          <dgm:animLvl val="lvl"/>
          <dgm:resizeHandles/>
        </dgm:presLayoutVars>
      </dgm:prSet>
      <dgm:spPr/>
    </dgm:pt>
    <dgm:pt modelId="{337517D2-5423-4F28-8E03-56CC37BC3EBD}" type="pres">
      <dgm:prSet presAssocID="{FE95893C-A6E8-4344-875C-90AFA79A2AE9}" presName="root" presStyleCnt="0"/>
      <dgm:spPr/>
    </dgm:pt>
    <dgm:pt modelId="{322077B0-C588-420A-A216-3FF549005ABF}" type="pres">
      <dgm:prSet presAssocID="{FE95893C-A6E8-4344-875C-90AFA79A2AE9}" presName="rootComposite" presStyleCnt="0"/>
      <dgm:spPr/>
    </dgm:pt>
    <dgm:pt modelId="{3AD9D54B-50C0-4A41-9DE2-AE4B6ACAC890}" type="pres">
      <dgm:prSet presAssocID="{FE95893C-A6E8-4344-875C-90AFA79A2AE9}" presName="rootText" presStyleLbl="node1" presStyleIdx="0" presStyleCnt="1" custScaleX="559563"/>
      <dgm:spPr/>
      <dgm:t>
        <a:bodyPr/>
        <a:lstStyle/>
        <a:p>
          <a:endParaRPr lang="en-US"/>
        </a:p>
      </dgm:t>
    </dgm:pt>
    <dgm:pt modelId="{922E91B1-2B4E-49D3-8B2C-822E83F7BCF2}" type="pres">
      <dgm:prSet presAssocID="{FE95893C-A6E8-4344-875C-90AFA79A2AE9}" presName="rootConnector" presStyleLbl="node1" presStyleIdx="0" presStyleCnt="1"/>
      <dgm:spPr/>
    </dgm:pt>
    <dgm:pt modelId="{C6B05106-6BF6-4552-8DDD-88950C778972}" type="pres">
      <dgm:prSet presAssocID="{FE95893C-A6E8-4344-875C-90AFA79A2AE9}" presName="childShape" presStyleCnt="0"/>
      <dgm:spPr/>
    </dgm:pt>
    <dgm:pt modelId="{153521DD-4BA1-42EF-8030-8B2550509EC1}" type="pres">
      <dgm:prSet presAssocID="{1B9CC6CF-701F-4086-BD64-9FF15E21C723}" presName="Name13" presStyleLbl="parChTrans1D2" presStyleIdx="0" presStyleCnt="5"/>
      <dgm:spPr/>
    </dgm:pt>
    <dgm:pt modelId="{668D89C8-0DF6-439C-90F1-406F2F1356B1}" type="pres">
      <dgm:prSet presAssocID="{4A299692-20A1-46F6-9523-1E2B619BBD95}" presName="childText" presStyleLbl="bgAcc1" presStyleIdx="0" presStyleCnt="5" custScaleX="666030">
        <dgm:presLayoutVars>
          <dgm:bulletEnabled val="1"/>
        </dgm:presLayoutVars>
      </dgm:prSet>
      <dgm:spPr/>
      <dgm:t>
        <a:bodyPr/>
        <a:lstStyle/>
        <a:p>
          <a:endParaRPr lang="en-US"/>
        </a:p>
      </dgm:t>
    </dgm:pt>
    <dgm:pt modelId="{C48F5F23-9C7C-47BE-BAD2-1B1F1AF8E983}" type="pres">
      <dgm:prSet presAssocID="{375FB5DC-5045-42A0-9F6A-CE53854A4C2B}" presName="Name13" presStyleLbl="parChTrans1D2" presStyleIdx="1" presStyleCnt="5"/>
      <dgm:spPr/>
    </dgm:pt>
    <dgm:pt modelId="{F1049830-E5E9-497C-8634-F5174A538A80}" type="pres">
      <dgm:prSet presAssocID="{1E291D27-BCC0-4208-B3EB-B94406D541D0}" presName="childText" presStyleLbl="bgAcc1" presStyleIdx="1" presStyleCnt="5" custScaleX="667678">
        <dgm:presLayoutVars>
          <dgm:bulletEnabled val="1"/>
        </dgm:presLayoutVars>
      </dgm:prSet>
      <dgm:spPr/>
      <dgm:t>
        <a:bodyPr/>
        <a:lstStyle/>
        <a:p>
          <a:endParaRPr lang="en-US"/>
        </a:p>
      </dgm:t>
    </dgm:pt>
    <dgm:pt modelId="{087C3DE6-7353-44A9-9322-BE472B8DDB00}" type="pres">
      <dgm:prSet presAssocID="{3C1B7069-0FDE-4840-A4E6-735C64DC7AB7}" presName="Name13" presStyleLbl="parChTrans1D2" presStyleIdx="2" presStyleCnt="5"/>
      <dgm:spPr/>
    </dgm:pt>
    <dgm:pt modelId="{76FDA0D0-9444-4E86-8B32-C711AA143390}" type="pres">
      <dgm:prSet presAssocID="{FC93C112-1C05-48A4-92BA-8FAD3077B689}" presName="childText" presStyleLbl="bgAcc1" presStyleIdx="2" presStyleCnt="5" custScaleX="667678">
        <dgm:presLayoutVars>
          <dgm:bulletEnabled val="1"/>
        </dgm:presLayoutVars>
      </dgm:prSet>
      <dgm:spPr/>
      <dgm:t>
        <a:bodyPr/>
        <a:lstStyle/>
        <a:p>
          <a:endParaRPr lang="en-US"/>
        </a:p>
      </dgm:t>
    </dgm:pt>
    <dgm:pt modelId="{698CC2FA-E7ED-466D-A540-681C2850A68B}" type="pres">
      <dgm:prSet presAssocID="{5DBD9124-337E-4756-99C5-636D419DCF10}" presName="Name13" presStyleLbl="parChTrans1D2" presStyleIdx="3" presStyleCnt="5"/>
      <dgm:spPr/>
    </dgm:pt>
    <dgm:pt modelId="{7F9FC1DB-2E7C-4086-9B81-3783E0841AF2}" type="pres">
      <dgm:prSet presAssocID="{92577513-8B3D-4526-B250-398058841E47}" presName="childText" presStyleLbl="bgAcc1" presStyleIdx="3" presStyleCnt="5" custScaleX="670331">
        <dgm:presLayoutVars>
          <dgm:bulletEnabled val="1"/>
        </dgm:presLayoutVars>
      </dgm:prSet>
      <dgm:spPr/>
      <dgm:t>
        <a:bodyPr/>
        <a:lstStyle/>
        <a:p>
          <a:endParaRPr lang="en-US"/>
        </a:p>
      </dgm:t>
    </dgm:pt>
    <dgm:pt modelId="{5C7BE22A-A262-4F5F-9746-5F1346B025BB}" type="pres">
      <dgm:prSet presAssocID="{E35F1645-FF44-468C-9953-12AD0A405826}" presName="Name13" presStyleLbl="parChTrans1D2" presStyleIdx="4" presStyleCnt="5"/>
      <dgm:spPr/>
    </dgm:pt>
    <dgm:pt modelId="{DF7632DC-6B4F-4E58-82EB-54EBCFEDDB58}" type="pres">
      <dgm:prSet presAssocID="{6092B506-485E-4C08-8D03-B65B26E235C2}" presName="childText" presStyleLbl="bgAcc1" presStyleIdx="4" presStyleCnt="5" custScaleX="667678">
        <dgm:presLayoutVars>
          <dgm:bulletEnabled val="1"/>
        </dgm:presLayoutVars>
      </dgm:prSet>
      <dgm:spPr/>
    </dgm:pt>
  </dgm:ptLst>
  <dgm:cxnLst>
    <dgm:cxn modelId="{EE0BADEA-F1F5-4D93-A6A1-BE1F0EB2BD5D}" srcId="{FE95893C-A6E8-4344-875C-90AFA79A2AE9}" destId="{FC93C112-1C05-48A4-92BA-8FAD3077B689}" srcOrd="2" destOrd="0" parTransId="{3C1B7069-0FDE-4840-A4E6-735C64DC7AB7}" sibTransId="{D7C6EB67-17EC-4793-8FBA-87C8DAF3DF0D}"/>
    <dgm:cxn modelId="{2D569BD0-85D2-47F4-B625-0CEA5056D41B}" type="presOf" srcId="{375FB5DC-5045-42A0-9F6A-CE53854A4C2B}" destId="{C48F5F23-9C7C-47BE-BAD2-1B1F1AF8E983}" srcOrd="0" destOrd="0" presId="urn:microsoft.com/office/officeart/2005/8/layout/hierarchy3"/>
    <dgm:cxn modelId="{5701CC7C-2B38-4F98-841C-32995FC608CF}" srcId="{4E3977E2-6A78-437D-9FFA-1FAE310D5216}" destId="{FE95893C-A6E8-4344-875C-90AFA79A2AE9}" srcOrd="0" destOrd="0" parTransId="{5AC009FF-55F3-4618-9F9B-0AECE3EDBC62}" sibTransId="{F5B441DC-D38F-473F-9D21-261DAC9DAD45}"/>
    <dgm:cxn modelId="{01B345AF-C6BC-4F77-BF44-430949180080}" type="presOf" srcId="{3C1B7069-0FDE-4840-A4E6-735C64DC7AB7}" destId="{087C3DE6-7353-44A9-9322-BE472B8DDB00}" srcOrd="0" destOrd="0" presId="urn:microsoft.com/office/officeart/2005/8/layout/hierarchy3"/>
    <dgm:cxn modelId="{78C7B69F-0E7C-40CD-A8A5-201A8C07DE87}" srcId="{FE95893C-A6E8-4344-875C-90AFA79A2AE9}" destId="{4A299692-20A1-46F6-9523-1E2B619BBD95}" srcOrd="0" destOrd="0" parTransId="{1B9CC6CF-701F-4086-BD64-9FF15E21C723}" sibTransId="{180C2B01-EBC1-4C3A-AD8E-2EA58F2C283E}"/>
    <dgm:cxn modelId="{B0376EE1-6676-4C28-9E92-E86BDD7CB3FC}" srcId="{FE95893C-A6E8-4344-875C-90AFA79A2AE9}" destId="{1E291D27-BCC0-4208-B3EB-B94406D541D0}" srcOrd="1" destOrd="0" parTransId="{375FB5DC-5045-42A0-9F6A-CE53854A4C2B}" sibTransId="{20D2AC30-1F58-4D50-83A6-FD970FB14DDE}"/>
    <dgm:cxn modelId="{E0EFD376-1BE4-46AE-A5DF-986843243B7E}" type="presOf" srcId="{1B9CC6CF-701F-4086-BD64-9FF15E21C723}" destId="{153521DD-4BA1-42EF-8030-8B2550509EC1}" srcOrd="0" destOrd="0" presId="urn:microsoft.com/office/officeart/2005/8/layout/hierarchy3"/>
    <dgm:cxn modelId="{42411F5F-9505-4886-B5AD-630E4E2F14A5}" type="presOf" srcId="{92577513-8B3D-4526-B250-398058841E47}" destId="{7F9FC1DB-2E7C-4086-9B81-3783E0841AF2}" srcOrd="0" destOrd="0" presId="urn:microsoft.com/office/officeart/2005/8/layout/hierarchy3"/>
    <dgm:cxn modelId="{1E074F8B-6494-49FA-B8DB-E7134F26CFD0}" type="presOf" srcId="{4E3977E2-6A78-437D-9FFA-1FAE310D5216}" destId="{D2DC58F2-79A7-48BA-A65B-7D810E55A7A6}" srcOrd="0" destOrd="0" presId="urn:microsoft.com/office/officeart/2005/8/layout/hierarchy3"/>
    <dgm:cxn modelId="{62AEC378-B356-4E72-AB83-F45C3926D21E}" type="presOf" srcId="{E35F1645-FF44-468C-9953-12AD0A405826}" destId="{5C7BE22A-A262-4F5F-9746-5F1346B025BB}" srcOrd="0" destOrd="0" presId="urn:microsoft.com/office/officeart/2005/8/layout/hierarchy3"/>
    <dgm:cxn modelId="{1B32A929-FB84-481D-9674-0FF02D5C2BC5}" type="presOf" srcId="{FE95893C-A6E8-4344-875C-90AFA79A2AE9}" destId="{3AD9D54B-50C0-4A41-9DE2-AE4B6ACAC890}" srcOrd="0" destOrd="0" presId="urn:microsoft.com/office/officeart/2005/8/layout/hierarchy3"/>
    <dgm:cxn modelId="{CDD0B554-F735-4FD4-997B-7F90A1A0C57E}" type="presOf" srcId="{4A299692-20A1-46F6-9523-1E2B619BBD95}" destId="{668D89C8-0DF6-439C-90F1-406F2F1356B1}" srcOrd="0" destOrd="0" presId="urn:microsoft.com/office/officeart/2005/8/layout/hierarchy3"/>
    <dgm:cxn modelId="{DB078B64-3EED-4C84-BD11-CF6631BF6590}" type="presOf" srcId="{FC93C112-1C05-48A4-92BA-8FAD3077B689}" destId="{76FDA0D0-9444-4E86-8B32-C711AA143390}" srcOrd="0" destOrd="0" presId="urn:microsoft.com/office/officeart/2005/8/layout/hierarchy3"/>
    <dgm:cxn modelId="{9722EDF8-BCD7-4C5C-8671-09BA384F5793}" type="presOf" srcId="{5DBD9124-337E-4756-99C5-636D419DCF10}" destId="{698CC2FA-E7ED-466D-A540-681C2850A68B}" srcOrd="0" destOrd="0" presId="urn:microsoft.com/office/officeart/2005/8/layout/hierarchy3"/>
    <dgm:cxn modelId="{A4555A45-FAA5-48A6-9851-A13A04588A32}" type="presOf" srcId="{6092B506-485E-4C08-8D03-B65B26E235C2}" destId="{DF7632DC-6B4F-4E58-82EB-54EBCFEDDB58}" srcOrd="0" destOrd="0" presId="urn:microsoft.com/office/officeart/2005/8/layout/hierarchy3"/>
    <dgm:cxn modelId="{00E31549-18FC-4FA3-BDAA-4A4C2A41E2CF}" srcId="{FE95893C-A6E8-4344-875C-90AFA79A2AE9}" destId="{6092B506-485E-4C08-8D03-B65B26E235C2}" srcOrd="4" destOrd="0" parTransId="{E35F1645-FF44-468C-9953-12AD0A405826}" sibTransId="{65E8B2AD-D0DD-446A-BE8C-EF29638599FF}"/>
    <dgm:cxn modelId="{3636ABFC-F8D8-4935-B367-655FC60D247F}" type="presOf" srcId="{1E291D27-BCC0-4208-B3EB-B94406D541D0}" destId="{F1049830-E5E9-497C-8634-F5174A538A80}" srcOrd="0" destOrd="0" presId="urn:microsoft.com/office/officeart/2005/8/layout/hierarchy3"/>
    <dgm:cxn modelId="{0C4B53D7-187F-488F-85B3-8DBE44C70574}" srcId="{FE95893C-A6E8-4344-875C-90AFA79A2AE9}" destId="{92577513-8B3D-4526-B250-398058841E47}" srcOrd="3" destOrd="0" parTransId="{5DBD9124-337E-4756-99C5-636D419DCF10}" sibTransId="{6585CD3B-322C-4901-BCD9-BDF5F2D62119}"/>
    <dgm:cxn modelId="{39792C10-8A99-441D-97D6-634F100D544D}" type="presOf" srcId="{FE95893C-A6E8-4344-875C-90AFA79A2AE9}" destId="{922E91B1-2B4E-49D3-8B2C-822E83F7BCF2}" srcOrd="1" destOrd="0" presId="urn:microsoft.com/office/officeart/2005/8/layout/hierarchy3"/>
    <dgm:cxn modelId="{8D032834-EF36-4EF7-A5EB-B1CF546CB605}" type="presParOf" srcId="{D2DC58F2-79A7-48BA-A65B-7D810E55A7A6}" destId="{337517D2-5423-4F28-8E03-56CC37BC3EBD}" srcOrd="0" destOrd="0" presId="urn:microsoft.com/office/officeart/2005/8/layout/hierarchy3"/>
    <dgm:cxn modelId="{26A9DB2D-C069-43AC-970E-9748AC39A862}" type="presParOf" srcId="{337517D2-5423-4F28-8E03-56CC37BC3EBD}" destId="{322077B0-C588-420A-A216-3FF549005ABF}" srcOrd="0" destOrd="0" presId="urn:microsoft.com/office/officeart/2005/8/layout/hierarchy3"/>
    <dgm:cxn modelId="{F3076B91-9380-4654-AFAB-A879A13B19A6}" type="presParOf" srcId="{322077B0-C588-420A-A216-3FF549005ABF}" destId="{3AD9D54B-50C0-4A41-9DE2-AE4B6ACAC890}" srcOrd="0" destOrd="0" presId="urn:microsoft.com/office/officeart/2005/8/layout/hierarchy3"/>
    <dgm:cxn modelId="{5291488F-2731-4F89-BEF6-570D2D07853F}" type="presParOf" srcId="{322077B0-C588-420A-A216-3FF549005ABF}" destId="{922E91B1-2B4E-49D3-8B2C-822E83F7BCF2}" srcOrd="1" destOrd="0" presId="urn:microsoft.com/office/officeart/2005/8/layout/hierarchy3"/>
    <dgm:cxn modelId="{D06908BC-E47F-4EC6-93F0-ABB7F6DC99C9}" type="presParOf" srcId="{337517D2-5423-4F28-8E03-56CC37BC3EBD}" destId="{C6B05106-6BF6-4552-8DDD-88950C778972}" srcOrd="1" destOrd="0" presId="urn:microsoft.com/office/officeart/2005/8/layout/hierarchy3"/>
    <dgm:cxn modelId="{9672B1C4-5FED-4F14-AD65-F49B6447134A}" type="presParOf" srcId="{C6B05106-6BF6-4552-8DDD-88950C778972}" destId="{153521DD-4BA1-42EF-8030-8B2550509EC1}" srcOrd="0" destOrd="0" presId="urn:microsoft.com/office/officeart/2005/8/layout/hierarchy3"/>
    <dgm:cxn modelId="{3B29881C-41A6-4B0C-A886-5C7961AC19B2}" type="presParOf" srcId="{C6B05106-6BF6-4552-8DDD-88950C778972}" destId="{668D89C8-0DF6-439C-90F1-406F2F1356B1}" srcOrd="1" destOrd="0" presId="urn:microsoft.com/office/officeart/2005/8/layout/hierarchy3"/>
    <dgm:cxn modelId="{47D2013F-5103-404B-9638-16C066BB7423}" type="presParOf" srcId="{C6B05106-6BF6-4552-8DDD-88950C778972}" destId="{C48F5F23-9C7C-47BE-BAD2-1B1F1AF8E983}" srcOrd="2" destOrd="0" presId="urn:microsoft.com/office/officeart/2005/8/layout/hierarchy3"/>
    <dgm:cxn modelId="{31804F60-D620-44F5-9D74-6F17BF58B854}" type="presParOf" srcId="{C6B05106-6BF6-4552-8DDD-88950C778972}" destId="{F1049830-E5E9-497C-8634-F5174A538A80}" srcOrd="3" destOrd="0" presId="urn:microsoft.com/office/officeart/2005/8/layout/hierarchy3"/>
    <dgm:cxn modelId="{D028C383-0288-4F11-A1E4-5AD44612A112}" type="presParOf" srcId="{C6B05106-6BF6-4552-8DDD-88950C778972}" destId="{087C3DE6-7353-44A9-9322-BE472B8DDB00}" srcOrd="4" destOrd="0" presId="urn:microsoft.com/office/officeart/2005/8/layout/hierarchy3"/>
    <dgm:cxn modelId="{634C59EB-A2D5-40B6-93B0-7BAB7904DF78}" type="presParOf" srcId="{C6B05106-6BF6-4552-8DDD-88950C778972}" destId="{76FDA0D0-9444-4E86-8B32-C711AA143390}" srcOrd="5" destOrd="0" presId="urn:microsoft.com/office/officeart/2005/8/layout/hierarchy3"/>
    <dgm:cxn modelId="{492C0DF7-72B5-4F48-859A-C705A0B49C1C}" type="presParOf" srcId="{C6B05106-6BF6-4552-8DDD-88950C778972}" destId="{698CC2FA-E7ED-466D-A540-681C2850A68B}" srcOrd="6" destOrd="0" presId="urn:microsoft.com/office/officeart/2005/8/layout/hierarchy3"/>
    <dgm:cxn modelId="{5883D8F3-32F6-4795-BB8B-51D447838B03}" type="presParOf" srcId="{C6B05106-6BF6-4552-8DDD-88950C778972}" destId="{7F9FC1DB-2E7C-4086-9B81-3783E0841AF2}" srcOrd="7" destOrd="0" presId="urn:microsoft.com/office/officeart/2005/8/layout/hierarchy3"/>
    <dgm:cxn modelId="{B69D6D38-9708-469B-BF72-713DB8EBC74F}" type="presParOf" srcId="{C6B05106-6BF6-4552-8DDD-88950C778972}" destId="{5C7BE22A-A262-4F5F-9746-5F1346B025BB}" srcOrd="8" destOrd="0" presId="urn:microsoft.com/office/officeart/2005/8/layout/hierarchy3"/>
    <dgm:cxn modelId="{EE2CC6A6-5160-4F51-B8E5-D45795D8FD77}" type="presParOf" srcId="{C6B05106-6BF6-4552-8DDD-88950C778972}" destId="{DF7632DC-6B4F-4E58-82EB-54EBCFEDDB58}" srcOrd="9"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D640C-98C5-41BB-BA4F-D52056D54352}">
      <dsp:nvSpPr>
        <dsp:cNvPr id="0" name=""/>
        <dsp:cNvSpPr/>
      </dsp:nvSpPr>
      <dsp:spPr>
        <a:xfrm rot="5400000">
          <a:off x="3549620" y="121629"/>
          <a:ext cx="1854288" cy="1613230"/>
        </a:xfrm>
        <a:prstGeom prst="hexagon">
          <a:avLst>
            <a:gd name="adj" fmla="val 25000"/>
            <a:gd name="vf" fmla="val 115470"/>
          </a:avLst>
        </a:prstGeom>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54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Low socio</a:t>
          </a:r>
        </a:p>
        <a:p>
          <a:pPr lvl="0" algn="ctr" defTabSz="711200">
            <a:lnSpc>
              <a:spcPct val="90000"/>
            </a:lnSpc>
            <a:spcBef>
              <a:spcPct val="0"/>
            </a:spcBef>
            <a:spcAft>
              <a:spcPct val="35000"/>
            </a:spcAft>
          </a:pPr>
          <a:r>
            <a:rPr lang="en-US" sz="1600" kern="1200" dirty="0" smtClean="0">
              <a:solidFill>
                <a:schemeClr val="tx1"/>
              </a:solidFill>
            </a:rPr>
            <a:t>economic status</a:t>
          </a:r>
          <a:endParaRPr lang="en-US" sz="1600" kern="1200" dirty="0">
            <a:solidFill>
              <a:schemeClr val="tx1"/>
            </a:solidFill>
          </a:endParaRPr>
        </a:p>
      </dsp:txBody>
      <dsp:txXfrm rot="-5400000">
        <a:off x="3921544" y="290060"/>
        <a:ext cx="1110440" cy="1276368"/>
      </dsp:txXfrm>
    </dsp:sp>
    <dsp:sp modelId="{1F5CB2D0-C298-4AAC-8B6F-E3941FA4AFA3}">
      <dsp:nvSpPr>
        <dsp:cNvPr id="0" name=""/>
        <dsp:cNvSpPr/>
      </dsp:nvSpPr>
      <dsp:spPr>
        <a:xfrm>
          <a:off x="5332333" y="371958"/>
          <a:ext cx="2069385" cy="1112572"/>
        </a:xfrm>
        <a:prstGeom prst="rect">
          <a:avLst/>
        </a:prstGeom>
        <a:noFill/>
        <a:ln>
          <a:noFill/>
        </a:ln>
        <a:effectLst/>
      </dsp:spPr>
      <dsp:style>
        <a:lnRef idx="0">
          <a:scrgbClr r="0" g="0" b="0"/>
        </a:lnRef>
        <a:fillRef idx="0">
          <a:scrgbClr r="0" g="0" b="0"/>
        </a:fillRef>
        <a:effectRef idx="0">
          <a:scrgbClr r="0" g="0" b="0"/>
        </a:effectRef>
        <a:fontRef idx="minor"/>
      </dsp:style>
    </dsp:sp>
    <dsp:sp modelId="{42BA2772-F6D9-4AB6-8AEA-9E2BD1FB92F6}">
      <dsp:nvSpPr>
        <dsp:cNvPr id="0" name=""/>
        <dsp:cNvSpPr/>
      </dsp:nvSpPr>
      <dsp:spPr>
        <a:xfrm rot="5400000">
          <a:off x="1807331" y="121629"/>
          <a:ext cx="1854288" cy="1613230"/>
        </a:xfrm>
        <a:prstGeom prst="hexagon">
          <a:avLst>
            <a:gd name="adj" fmla="val 25000"/>
            <a:gd name="vf" fmla="val 115470"/>
          </a:avLst>
        </a:prstGeom>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Positive family history or past history</a:t>
          </a:r>
          <a:endParaRPr lang="en-US" sz="1800" kern="1200" dirty="0">
            <a:solidFill>
              <a:schemeClr val="tx1"/>
            </a:solidFill>
          </a:endParaRPr>
        </a:p>
      </dsp:txBody>
      <dsp:txXfrm rot="-5400000">
        <a:off x="2179255" y="290060"/>
        <a:ext cx="1110440" cy="1276368"/>
      </dsp:txXfrm>
    </dsp:sp>
    <dsp:sp modelId="{97F6F862-17A1-40D1-985B-6277754C1DEF}">
      <dsp:nvSpPr>
        <dsp:cNvPr id="0" name=""/>
        <dsp:cNvSpPr/>
      </dsp:nvSpPr>
      <dsp:spPr>
        <a:xfrm rot="5400000">
          <a:off x="2675138" y="1695549"/>
          <a:ext cx="1854288" cy="1613230"/>
        </a:xfrm>
        <a:prstGeom prst="hexagon">
          <a:avLst>
            <a:gd name="adj" fmla="val 25000"/>
            <a:gd name="vf" fmla="val 115470"/>
          </a:avLst>
        </a:prstGeom>
        <a:solidFill>
          <a:srgbClr val="FF7DA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Risk Factors</a:t>
          </a:r>
          <a:endParaRPr lang="en-US" sz="2000" b="1" kern="1200" dirty="0">
            <a:solidFill>
              <a:schemeClr val="bg1"/>
            </a:solidFill>
          </a:endParaRPr>
        </a:p>
      </dsp:txBody>
      <dsp:txXfrm rot="-5400000">
        <a:off x="3047062" y="1863980"/>
        <a:ext cx="1110440" cy="1276368"/>
      </dsp:txXfrm>
    </dsp:sp>
    <dsp:sp modelId="{420BAF5A-FCDE-4CCF-ABD0-FB9E31A04A0E}">
      <dsp:nvSpPr>
        <dsp:cNvPr id="0" name=""/>
        <dsp:cNvSpPr/>
      </dsp:nvSpPr>
      <dsp:spPr>
        <a:xfrm>
          <a:off x="726281" y="1945878"/>
          <a:ext cx="2002631" cy="1112572"/>
        </a:xfrm>
        <a:prstGeom prst="rect">
          <a:avLst/>
        </a:prstGeom>
        <a:noFill/>
        <a:ln>
          <a:noFill/>
        </a:ln>
        <a:effectLst/>
      </dsp:spPr>
      <dsp:style>
        <a:lnRef idx="0">
          <a:scrgbClr r="0" g="0" b="0"/>
        </a:lnRef>
        <a:fillRef idx="0">
          <a:scrgbClr r="0" g="0" b="0"/>
        </a:fillRef>
        <a:effectRef idx="0">
          <a:scrgbClr r="0" g="0" b="0"/>
        </a:effectRef>
        <a:fontRef idx="minor"/>
      </dsp:style>
    </dsp:sp>
    <dsp:sp modelId="{9E0596B1-3CA6-4652-B2B3-59D8E94316CF}">
      <dsp:nvSpPr>
        <dsp:cNvPr id="0" name=""/>
        <dsp:cNvSpPr/>
      </dsp:nvSpPr>
      <dsp:spPr>
        <a:xfrm rot="5400000">
          <a:off x="4417427" y="1685176"/>
          <a:ext cx="1854288" cy="1633976"/>
        </a:xfrm>
        <a:prstGeom prst="hexagon">
          <a:avLst>
            <a:gd name="adj" fmla="val 25000"/>
            <a:gd name="vf" fmla="val 115470"/>
          </a:avLst>
        </a:prstGeom>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189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Area with high prevalence of TB </a:t>
          </a:r>
          <a:endParaRPr lang="en-US" sz="1600" kern="1200" dirty="0">
            <a:solidFill>
              <a:schemeClr val="tx1"/>
            </a:solidFill>
          </a:endParaRPr>
        </a:p>
      </dsp:txBody>
      <dsp:txXfrm rot="-5400000">
        <a:off x="4783734" y="1865709"/>
        <a:ext cx="1121674" cy="1272910"/>
      </dsp:txXfrm>
    </dsp:sp>
    <dsp:sp modelId="{C57FEB06-D0D3-4254-8F4C-2F877BF62210}">
      <dsp:nvSpPr>
        <dsp:cNvPr id="0" name=""/>
        <dsp:cNvSpPr/>
      </dsp:nvSpPr>
      <dsp:spPr>
        <a:xfrm rot="5400000">
          <a:off x="3549620" y="3269469"/>
          <a:ext cx="1854288" cy="1613230"/>
        </a:xfrm>
        <a:prstGeom prst="hexagon">
          <a:avLst>
            <a:gd name="adj" fmla="val 25000"/>
            <a:gd name="vf" fmla="val 115470"/>
          </a:avLst>
        </a:prstGeom>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135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IV drug abuse</a:t>
          </a:r>
          <a:endParaRPr lang="en-US" sz="2000" kern="1200" dirty="0">
            <a:solidFill>
              <a:schemeClr val="tx1"/>
            </a:solidFill>
          </a:endParaRPr>
        </a:p>
      </dsp:txBody>
      <dsp:txXfrm rot="-5400000">
        <a:off x="3921544" y="3437900"/>
        <a:ext cx="1110440" cy="1276368"/>
      </dsp:txXfrm>
    </dsp:sp>
    <dsp:sp modelId="{24647DA1-F774-4E0C-A432-5439784F03A4}">
      <dsp:nvSpPr>
        <dsp:cNvPr id="0" name=""/>
        <dsp:cNvSpPr/>
      </dsp:nvSpPr>
      <dsp:spPr>
        <a:xfrm>
          <a:off x="5332333" y="3519798"/>
          <a:ext cx="2069385" cy="1112572"/>
        </a:xfrm>
        <a:prstGeom prst="rect">
          <a:avLst/>
        </a:prstGeom>
        <a:noFill/>
        <a:ln>
          <a:noFill/>
        </a:ln>
        <a:effectLst/>
      </dsp:spPr>
      <dsp:style>
        <a:lnRef idx="0">
          <a:scrgbClr r="0" g="0" b="0"/>
        </a:lnRef>
        <a:fillRef idx="0">
          <a:scrgbClr r="0" g="0" b="0"/>
        </a:fillRef>
        <a:effectRef idx="0">
          <a:scrgbClr r="0" g="0" b="0"/>
        </a:effectRef>
        <a:fontRef idx="minor"/>
      </dsp:style>
    </dsp:sp>
    <dsp:sp modelId="{41E0AA15-A09D-420A-A11C-424707AA2B3B}">
      <dsp:nvSpPr>
        <dsp:cNvPr id="0" name=""/>
        <dsp:cNvSpPr/>
      </dsp:nvSpPr>
      <dsp:spPr>
        <a:xfrm rot="5400000">
          <a:off x="1807331" y="3269469"/>
          <a:ext cx="1854288" cy="1613230"/>
        </a:xfrm>
        <a:prstGeom prst="hexagon">
          <a:avLst>
            <a:gd name="adj" fmla="val 25000"/>
            <a:gd name="vf" fmla="val 115470"/>
          </a:avLst>
        </a:prstGeom>
        <a:gradFill flip="none" rotWithShape="0">
          <a:gsLst>
            <a:gs pos="0">
              <a:srgbClr val="FF7DAB">
                <a:tint val="66000"/>
                <a:satMod val="160000"/>
              </a:srgbClr>
            </a:gs>
            <a:gs pos="50000">
              <a:srgbClr val="FF7DAB">
                <a:tint val="44500"/>
                <a:satMod val="160000"/>
              </a:srgbClr>
            </a:gs>
            <a:gs pos="100000">
              <a:srgbClr val="FF7DAB">
                <a:tint val="23500"/>
                <a:satMod val="160000"/>
              </a:srgbClr>
            </a:gs>
          </a:gsLst>
          <a:lin ang="108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HIV infection</a:t>
          </a:r>
          <a:endParaRPr lang="en-US" sz="2000" kern="1200" dirty="0">
            <a:solidFill>
              <a:schemeClr val="tx1"/>
            </a:solidFill>
          </a:endParaRPr>
        </a:p>
      </dsp:txBody>
      <dsp:txXfrm rot="-5400000">
        <a:off x="2179255" y="3437900"/>
        <a:ext cx="1110440" cy="1276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9D54B-50C0-4A41-9DE2-AE4B6ACAC890}">
      <dsp:nvSpPr>
        <dsp:cNvPr id="0" name=""/>
        <dsp:cNvSpPr/>
      </dsp:nvSpPr>
      <dsp:spPr>
        <a:xfrm>
          <a:off x="2321" y="585155"/>
          <a:ext cx="10009361" cy="894390"/>
        </a:xfrm>
        <a:prstGeom prst="roundRect">
          <a:avLst>
            <a:gd name="adj" fmla="val 10000"/>
          </a:avLst>
        </a:prstGeom>
        <a:solidFill>
          <a:srgbClr val="FF7DAB"/>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kern="1200" dirty="0" smtClean="0"/>
            <a:t>Effects of TB in pregnancy</a:t>
          </a:r>
          <a:endParaRPr lang="en-US" sz="4400" kern="1200" dirty="0"/>
        </a:p>
      </dsp:txBody>
      <dsp:txXfrm>
        <a:off x="28517" y="611351"/>
        <a:ext cx="9956969" cy="841998"/>
      </dsp:txXfrm>
    </dsp:sp>
    <dsp:sp modelId="{153521DD-4BA1-42EF-8030-8B2550509EC1}">
      <dsp:nvSpPr>
        <dsp:cNvPr id="0" name=""/>
        <dsp:cNvSpPr/>
      </dsp:nvSpPr>
      <dsp:spPr>
        <a:xfrm>
          <a:off x="1003258" y="1479545"/>
          <a:ext cx="1000936" cy="670793"/>
        </a:xfrm>
        <a:custGeom>
          <a:avLst/>
          <a:gdLst/>
          <a:ahLst/>
          <a:cxnLst/>
          <a:rect l="0" t="0" r="0" b="0"/>
          <a:pathLst>
            <a:path>
              <a:moveTo>
                <a:pt x="0" y="0"/>
              </a:moveTo>
              <a:lnTo>
                <a:pt x="0" y="670793"/>
              </a:lnTo>
              <a:lnTo>
                <a:pt x="1000936" y="670793"/>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D89C8-0DF6-439C-90F1-406F2F1356B1}">
      <dsp:nvSpPr>
        <dsp:cNvPr id="0" name=""/>
        <dsp:cNvSpPr/>
      </dsp:nvSpPr>
      <dsp:spPr>
        <a:xfrm>
          <a:off x="2004194" y="1703143"/>
          <a:ext cx="8667148" cy="894390"/>
        </a:xfrm>
        <a:prstGeom prst="roundRect">
          <a:avLst>
            <a:gd name="adj" fmla="val 10000"/>
          </a:avLst>
        </a:prstGeom>
        <a:solidFill>
          <a:srgbClr val="FFC1C1">
            <a:alpha val="90000"/>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If the patient is under medical supervision with adequate treatment, pregnancy has go no deleterious effect on the course of the disease nor the disease has any adverse effects on pregnancy </a:t>
          </a:r>
          <a:endParaRPr lang="en-US" sz="2000" kern="1200" dirty="0"/>
        </a:p>
      </dsp:txBody>
      <dsp:txXfrm>
        <a:off x="2030390" y="1729339"/>
        <a:ext cx="8614756" cy="841998"/>
      </dsp:txXfrm>
    </dsp:sp>
    <dsp:sp modelId="{C48F5F23-9C7C-47BE-BAD2-1B1F1AF8E983}">
      <dsp:nvSpPr>
        <dsp:cNvPr id="0" name=""/>
        <dsp:cNvSpPr/>
      </dsp:nvSpPr>
      <dsp:spPr>
        <a:xfrm>
          <a:off x="1003258" y="1479545"/>
          <a:ext cx="1000936" cy="1788781"/>
        </a:xfrm>
        <a:custGeom>
          <a:avLst/>
          <a:gdLst/>
          <a:ahLst/>
          <a:cxnLst/>
          <a:rect l="0" t="0" r="0" b="0"/>
          <a:pathLst>
            <a:path>
              <a:moveTo>
                <a:pt x="0" y="0"/>
              </a:moveTo>
              <a:lnTo>
                <a:pt x="0" y="1788781"/>
              </a:lnTo>
              <a:lnTo>
                <a:pt x="1000936" y="1788781"/>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49830-E5E9-497C-8634-F5174A538A80}">
      <dsp:nvSpPr>
        <dsp:cNvPr id="0" name=""/>
        <dsp:cNvSpPr/>
      </dsp:nvSpPr>
      <dsp:spPr>
        <a:xfrm>
          <a:off x="2004194" y="2821132"/>
          <a:ext cx="8689615" cy="894390"/>
        </a:xfrm>
        <a:prstGeom prst="roundRect">
          <a:avLst>
            <a:gd name="adj" fmla="val 10000"/>
          </a:avLst>
        </a:prstGeom>
        <a:solidFill>
          <a:srgbClr val="C2E49C">
            <a:alpha val="89804"/>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In active disease, fetus can be affected by transplacental route or by aspiration of amniotic fluid </a:t>
          </a:r>
          <a:endParaRPr lang="en-US" sz="2000" kern="1200" dirty="0"/>
        </a:p>
      </dsp:txBody>
      <dsp:txXfrm>
        <a:off x="2030390" y="2847328"/>
        <a:ext cx="8637223" cy="841998"/>
      </dsp:txXfrm>
    </dsp:sp>
    <dsp:sp modelId="{087C3DE6-7353-44A9-9322-BE472B8DDB00}">
      <dsp:nvSpPr>
        <dsp:cNvPr id="0" name=""/>
        <dsp:cNvSpPr/>
      </dsp:nvSpPr>
      <dsp:spPr>
        <a:xfrm>
          <a:off x="1003258" y="1479545"/>
          <a:ext cx="1000936" cy="2906770"/>
        </a:xfrm>
        <a:custGeom>
          <a:avLst/>
          <a:gdLst/>
          <a:ahLst/>
          <a:cxnLst/>
          <a:rect l="0" t="0" r="0" b="0"/>
          <a:pathLst>
            <a:path>
              <a:moveTo>
                <a:pt x="0" y="0"/>
              </a:moveTo>
              <a:lnTo>
                <a:pt x="0" y="2906770"/>
              </a:lnTo>
              <a:lnTo>
                <a:pt x="1000936" y="290677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DA0D0-9444-4E86-8B32-C711AA143390}">
      <dsp:nvSpPr>
        <dsp:cNvPr id="0" name=""/>
        <dsp:cNvSpPr/>
      </dsp:nvSpPr>
      <dsp:spPr>
        <a:xfrm>
          <a:off x="2004194" y="3939121"/>
          <a:ext cx="8659135" cy="894390"/>
        </a:xfrm>
        <a:prstGeom prst="roundRect">
          <a:avLst>
            <a:gd name="adj" fmla="val 10000"/>
          </a:avLst>
        </a:prstGeom>
        <a:solidFill>
          <a:srgbClr val="9FE6FF">
            <a:alpha val="89804"/>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In untreated patients, the incidence of IUGR, preterm labor and perinatal mortality is high</a:t>
          </a:r>
          <a:endParaRPr lang="en-US" sz="2000" kern="1200" dirty="0"/>
        </a:p>
      </dsp:txBody>
      <dsp:txXfrm>
        <a:off x="2030390" y="3965317"/>
        <a:ext cx="8606743" cy="841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9D54B-50C0-4A41-9DE2-AE4B6ACAC890}">
      <dsp:nvSpPr>
        <dsp:cNvPr id="0" name=""/>
        <dsp:cNvSpPr/>
      </dsp:nvSpPr>
      <dsp:spPr>
        <a:xfrm>
          <a:off x="904806" y="3951"/>
          <a:ext cx="7418423" cy="662876"/>
        </a:xfrm>
        <a:prstGeom prst="roundRect">
          <a:avLst>
            <a:gd name="adj" fmla="val 10000"/>
          </a:avLst>
        </a:prstGeom>
        <a:solidFill>
          <a:srgbClr val="FF7DAB"/>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kern="1200" dirty="0" smtClean="0"/>
            <a:t>Breast Feeding </a:t>
          </a:r>
          <a:endParaRPr lang="en-US" sz="4400" kern="1200" dirty="0"/>
        </a:p>
      </dsp:txBody>
      <dsp:txXfrm>
        <a:off x="924221" y="23366"/>
        <a:ext cx="7379593" cy="624046"/>
      </dsp:txXfrm>
    </dsp:sp>
    <dsp:sp modelId="{153521DD-4BA1-42EF-8030-8B2550509EC1}">
      <dsp:nvSpPr>
        <dsp:cNvPr id="0" name=""/>
        <dsp:cNvSpPr/>
      </dsp:nvSpPr>
      <dsp:spPr>
        <a:xfrm>
          <a:off x="1646648" y="666827"/>
          <a:ext cx="741842" cy="497157"/>
        </a:xfrm>
        <a:custGeom>
          <a:avLst/>
          <a:gdLst/>
          <a:ahLst/>
          <a:cxnLst/>
          <a:rect l="0" t="0" r="0" b="0"/>
          <a:pathLst>
            <a:path>
              <a:moveTo>
                <a:pt x="0" y="0"/>
              </a:moveTo>
              <a:lnTo>
                <a:pt x="0" y="497157"/>
              </a:lnTo>
              <a:lnTo>
                <a:pt x="741842" y="49715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D89C8-0DF6-439C-90F1-406F2F1356B1}">
      <dsp:nvSpPr>
        <dsp:cNvPr id="0" name=""/>
        <dsp:cNvSpPr/>
      </dsp:nvSpPr>
      <dsp:spPr>
        <a:xfrm>
          <a:off x="2388490" y="832546"/>
          <a:ext cx="7063930" cy="662876"/>
        </a:xfrm>
        <a:prstGeom prst="roundRect">
          <a:avLst>
            <a:gd name="adj" fmla="val 10000"/>
          </a:avLst>
        </a:prstGeom>
        <a:solidFill>
          <a:srgbClr val="FFC1C1">
            <a:alpha val="90000"/>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Breast feeding is not contraindicated when a woman is on anti-tb drugs</a:t>
          </a:r>
          <a:endParaRPr lang="en-US" sz="2000" kern="1200" dirty="0"/>
        </a:p>
      </dsp:txBody>
      <dsp:txXfrm>
        <a:off x="2407905" y="851961"/>
        <a:ext cx="7025100" cy="624046"/>
      </dsp:txXfrm>
    </dsp:sp>
    <dsp:sp modelId="{C48F5F23-9C7C-47BE-BAD2-1B1F1AF8E983}">
      <dsp:nvSpPr>
        <dsp:cNvPr id="0" name=""/>
        <dsp:cNvSpPr/>
      </dsp:nvSpPr>
      <dsp:spPr>
        <a:xfrm>
          <a:off x="1646648" y="666827"/>
          <a:ext cx="741842" cy="1325753"/>
        </a:xfrm>
        <a:custGeom>
          <a:avLst/>
          <a:gdLst/>
          <a:ahLst/>
          <a:cxnLst/>
          <a:rect l="0" t="0" r="0" b="0"/>
          <a:pathLst>
            <a:path>
              <a:moveTo>
                <a:pt x="0" y="0"/>
              </a:moveTo>
              <a:lnTo>
                <a:pt x="0" y="1325753"/>
              </a:lnTo>
              <a:lnTo>
                <a:pt x="741842" y="1325753"/>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49830-E5E9-497C-8634-F5174A538A80}">
      <dsp:nvSpPr>
        <dsp:cNvPr id="0" name=""/>
        <dsp:cNvSpPr/>
      </dsp:nvSpPr>
      <dsp:spPr>
        <a:xfrm>
          <a:off x="2388490" y="1661142"/>
          <a:ext cx="7081409" cy="662876"/>
        </a:xfrm>
        <a:prstGeom prst="roundRect">
          <a:avLst>
            <a:gd name="adj" fmla="val 10000"/>
          </a:avLst>
        </a:prstGeom>
        <a:solidFill>
          <a:srgbClr val="C2E49C">
            <a:alpha val="89804"/>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Breast</a:t>
          </a:r>
          <a:r>
            <a:rPr lang="en-US" sz="2000" kern="1200" baseline="0" dirty="0" smtClean="0"/>
            <a:t> feeding should be avoided if the infant is also taking the drug to avoid excess drug level</a:t>
          </a:r>
          <a:endParaRPr lang="en-US" sz="2000" kern="1200" dirty="0"/>
        </a:p>
      </dsp:txBody>
      <dsp:txXfrm>
        <a:off x="2407905" y="1680557"/>
        <a:ext cx="7042579" cy="624046"/>
      </dsp:txXfrm>
    </dsp:sp>
    <dsp:sp modelId="{087C3DE6-7353-44A9-9322-BE472B8DDB00}">
      <dsp:nvSpPr>
        <dsp:cNvPr id="0" name=""/>
        <dsp:cNvSpPr/>
      </dsp:nvSpPr>
      <dsp:spPr>
        <a:xfrm>
          <a:off x="1646648" y="666827"/>
          <a:ext cx="741842" cy="2154348"/>
        </a:xfrm>
        <a:custGeom>
          <a:avLst/>
          <a:gdLst/>
          <a:ahLst/>
          <a:cxnLst/>
          <a:rect l="0" t="0" r="0" b="0"/>
          <a:pathLst>
            <a:path>
              <a:moveTo>
                <a:pt x="0" y="0"/>
              </a:moveTo>
              <a:lnTo>
                <a:pt x="0" y="2154348"/>
              </a:lnTo>
              <a:lnTo>
                <a:pt x="741842" y="2154348"/>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DA0D0-9444-4E86-8B32-C711AA143390}">
      <dsp:nvSpPr>
        <dsp:cNvPr id="0" name=""/>
        <dsp:cNvSpPr/>
      </dsp:nvSpPr>
      <dsp:spPr>
        <a:xfrm>
          <a:off x="2388490" y="2489738"/>
          <a:ext cx="7081409" cy="662876"/>
        </a:xfrm>
        <a:prstGeom prst="roundRect">
          <a:avLst>
            <a:gd name="adj" fmla="val 10000"/>
          </a:avLst>
        </a:prstGeom>
        <a:solidFill>
          <a:srgbClr val="9FE6FF">
            <a:alpha val="89804"/>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In active lesions breast feeding is avoided and the baby is isolated from the mother following delivery </a:t>
          </a:r>
          <a:endParaRPr lang="en-US" sz="2000" kern="1200" dirty="0"/>
        </a:p>
      </dsp:txBody>
      <dsp:txXfrm>
        <a:off x="2407905" y="2509153"/>
        <a:ext cx="7042579" cy="624046"/>
      </dsp:txXfrm>
    </dsp:sp>
    <dsp:sp modelId="{698CC2FA-E7ED-466D-A540-681C2850A68B}">
      <dsp:nvSpPr>
        <dsp:cNvPr id="0" name=""/>
        <dsp:cNvSpPr/>
      </dsp:nvSpPr>
      <dsp:spPr>
        <a:xfrm>
          <a:off x="1646648" y="666827"/>
          <a:ext cx="741842" cy="2982944"/>
        </a:xfrm>
        <a:custGeom>
          <a:avLst/>
          <a:gdLst/>
          <a:ahLst/>
          <a:cxnLst/>
          <a:rect l="0" t="0" r="0" b="0"/>
          <a:pathLst>
            <a:path>
              <a:moveTo>
                <a:pt x="0" y="0"/>
              </a:moveTo>
              <a:lnTo>
                <a:pt x="0" y="2982944"/>
              </a:lnTo>
              <a:lnTo>
                <a:pt x="741842" y="2982944"/>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FC1DB-2E7C-4086-9B81-3783E0841AF2}">
      <dsp:nvSpPr>
        <dsp:cNvPr id="0" name=""/>
        <dsp:cNvSpPr/>
      </dsp:nvSpPr>
      <dsp:spPr>
        <a:xfrm>
          <a:off x="2388490" y="3318333"/>
          <a:ext cx="7109547" cy="662876"/>
        </a:xfrm>
        <a:prstGeom prst="roundRect">
          <a:avLst>
            <a:gd name="adj" fmla="val 10000"/>
          </a:avLst>
        </a:prstGeom>
        <a:solidFill>
          <a:srgbClr val="FFFF79">
            <a:alpha val="89804"/>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Baby should be given prophylactic INH 10-20mg</a:t>
          </a:r>
          <a:r>
            <a:rPr lang="ar-JO" sz="2000" kern="1200" dirty="0" smtClean="0"/>
            <a:t>/</a:t>
          </a:r>
          <a:r>
            <a:rPr lang="en-US" sz="2000" kern="1200" dirty="0" smtClean="0"/>
            <a:t>kg</a:t>
          </a:r>
          <a:r>
            <a:rPr lang="ar-JO" sz="2000" kern="1200" dirty="0" smtClean="0"/>
            <a:t>/</a:t>
          </a:r>
          <a:r>
            <a:rPr lang="en-US" sz="2000" kern="1200" dirty="0" smtClean="0"/>
            <a:t>day for 3 months when mother suffering from active disease </a:t>
          </a:r>
          <a:endParaRPr lang="en-US" sz="2000" kern="1200" dirty="0"/>
        </a:p>
      </dsp:txBody>
      <dsp:txXfrm>
        <a:off x="2407905" y="3337748"/>
        <a:ext cx="7070717" cy="624046"/>
      </dsp:txXfrm>
    </dsp:sp>
    <dsp:sp modelId="{5C7BE22A-A262-4F5F-9746-5F1346B025BB}">
      <dsp:nvSpPr>
        <dsp:cNvPr id="0" name=""/>
        <dsp:cNvSpPr/>
      </dsp:nvSpPr>
      <dsp:spPr>
        <a:xfrm>
          <a:off x="1646648" y="666827"/>
          <a:ext cx="741842" cy="3811540"/>
        </a:xfrm>
        <a:custGeom>
          <a:avLst/>
          <a:gdLst/>
          <a:ahLst/>
          <a:cxnLst/>
          <a:rect l="0" t="0" r="0" b="0"/>
          <a:pathLst>
            <a:path>
              <a:moveTo>
                <a:pt x="0" y="0"/>
              </a:moveTo>
              <a:lnTo>
                <a:pt x="0" y="3811540"/>
              </a:lnTo>
              <a:lnTo>
                <a:pt x="741842" y="381154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632DC-6B4F-4E58-82EB-54EBCFEDDB58}">
      <dsp:nvSpPr>
        <dsp:cNvPr id="0" name=""/>
        <dsp:cNvSpPr/>
      </dsp:nvSpPr>
      <dsp:spPr>
        <a:xfrm>
          <a:off x="2388490" y="4146929"/>
          <a:ext cx="7081409" cy="662876"/>
        </a:xfrm>
        <a:prstGeom prst="roundRect">
          <a:avLst>
            <a:gd name="adj" fmla="val 10000"/>
          </a:avLst>
        </a:prstGeom>
        <a:solidFill>
          <a:srgbClr val="C9A4E4">
            <a:alpha val="89804"/>
          </a:srgb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BCG should be given to the baby as early as possible </a:t>
          </a:r>
          <a:endParaRPr lang="en-US" sz="2000" kern="1200" dirty="0"/>
        </a:p>
      </dsp:txBody>
      <dsp:txXfrm>
        <a:off x="2407905" y="4166344"/>
        <a:ext cx="7042579" cy="62404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E4859-2FD3-4177-B158-7F3D675E9797}"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ADE0E-0003-49AE-BB6A-19A46FD9BBE4}" type="slidenum">
              <a:rPr lang="en-US" smtClean="0"/>
              <a:t>‹#›</a:t>
            </a:fld>
            <a:endParaRPr lang="en-US"/>
          </a:p>
        </p:txBody>
      </p:sp>
    </p:spTree>
    <p:extLst>
      <p:ext uri="{BB962C8B-B14F-4D97-AF65-F5344CB8AC3E}">
        <p14:creationId xmlns:p14="http://schemas.microsoft.com/office/powerpoint/2010/main" val="244324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n.wikipedia.org/wiki/Asymptomatic"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Diaphragm function remains normal, and diaphragmatic excursion is not reduced.</a:t>
            </a:r>
            <a:endParaRPr lang="ar-JO" dirty="0" smtClean="0"/>
          </a:p>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a:t>
            </a:fld>
            <a:endParaRPr lang="en-US"/>
          </a:p>
        </p:txBody>
      </p:sp>
    </p:spTree>
    <p:extLst>
      <p:ext uri="{BB962C8B-B14F-4D97-AF65-F5344CB8AC3E}">
        <p14:creationId xmlns:p14="http://schemas.microsoft.com/office/powerpoint/2010/main" val="191019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Courier New" panose="02070309020205020404" pitchFamily="49" charset="0"/>
              <a:buChar char="o"/>
            </a:pPr>
            <a:r>
              <a:rPr lang="en-US" sz="1200" dirty="0" smtClean="0"/>
              <a:t>Labor and delivery are usually not triggers of acute asthma attacks.</a:t>
            </a:r>
          </a:p>
          <a:p>
            <a:r>
              <a:rPr lang="en-US" sz="1200" dirty="0" smtClean="0"/>
              <a:t> </a:t>
            </a:r>
          </a:p>
          <a:p>
            <a:pPr marL="342900" indent="-342900">
              <a:buFont typeface="Courier New" panose="02070309020205020404" pitchFamily="49" charset="0"/>
              <a:buChar char="o"/>
            </a:pPr>
            <a:r>
              <a:rPr lang="en-US" sz="1200" dirty="0" smtClean="0"/>
              <a:t>Glucocorticoid therapy, including inhaled or high-potency topical use for more than 3 weeks, may suppress the hypothalamic-pituitary-adrenal axis, and administration of stress doses of medication during labor or delivery should be considered.</a:t>
            </a:r>
          </a:p>
          <a:p>
            <a:r>
              <a:rPr lang="en-US" sz="1200" dirty="0" smtClean="0"/>
              <a:t> </a:t>
            </a:r>
          </a:p>
          <a:p>
            <a:pPr marL="342900" indent="-342900">
              <a:buFont typeface="Courier New" panose="02070309020205020404" pitchFamily="49" charset="0"/>
              <a:buChar char="o"/>
            </a:pPr>
            <a:r>
              <a:rPr lang="en-US" sz="1200" dirty="0" smtClean="0"/>
              <a:t>An epidural block during labor reduces pain, anxiety, hyperventilation, and respiratory effort, all of which are known to aggravate the disease.</a:t>
            </a:r>
          </a:p>
          <a:p>
            <a:r>
              <a:rPr lang="en-US" sz="1200" dirty="0" smtClean="0"/>
              <a:t> </a:t>
            </a:r>
          </a:p>
          <a:p>
            <a:pPr marL="342900" indent="-342900">
              <a:buFont typeface="Courier New" panose="02070309020205020404" pitchFamily="49" charset="0"/>
              <a:buChar char="o"/>
            </a:pPr>
            <a:r>
              <a:rPr lang="en-US" sz="1200" b="1" dirty="0" smtClean="0"/>
              <a:t>Vaginal delivery should be anticipated. Cesarean delivery is performed only for obstetric reasons.</a:t>
            </a:r>
          </a:p>
          <a:p>
            <a:r>
              <a:rPr lang="en-US" sz="1200" dirty="0" smtClean="0"/>
              <a:t> </a:t>
            </a:r>
          </a:p>
          <a:p>
            <a:pPr marL="342900" indent="-342900">
              <a:buFont typeface="Courier New" panose="02070309020205020404" pitchFamily="49" charset="0"/>
              <a:buChar char="o"/>
            </a:pPr>
            <a:r>
              <a:rPr lang="en-US" sz="1200" dirty="0" smtClean="0"/>
              <a:t>Oxytocin is the preferred drug for the initial management of postpartum hemorrhage.</a:t>
            </a:r>
          </a:p>
          <a:p>
            <a:r>
              <a:rPr lang="en-US" sz="1200" dirty="0" smtClean="0"/>
              <a:t> </a:t>
            </a:r>
          </a:p>
          <a:p>
            <a:pPr marL="342900" indent="-342900">
              <a:buFont typeface="Courier New" panose="02070309020205020404" pitchFamily="49" charset="0"/>
              <a:buChar char="o"/>
            </a:pPr>
            <a:r>
              <a:rPr lang="en-US" sz="1200" b="1" dirty="0" smtClean="0"/>
              <a:t>Prostaglandins should not be used, because they are likely to trigger acute bronchoconstriction.</a:t>
            </a:r>
          </a:p>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11</a:t>
            </a:fld>
            <a:endParaRPr lang="en-US"/>
          </a:p>
        </p:txBody>
      </p:sp>
    </p:spTree>
    <p:extLst>
      <p:ext uri="{BB962C8B-B14F-4D97-AF65-F5344CB8AC3E}">
        <p14:creationId xmlns:p14="http://schemas.microsoft.com/office/powerpoint/2010/main" val="9330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12</a:t>
            </a:fld>
            <a:endParaRPr lang="en-US"/>
          </a:p>
        </p:txBody>
      </p:sp>
    </p:spTree>
    <p:extLst>
      <p:ext uri="{BB962C8B-B14F-4D97-AF65-F5344CB8AC3E}">
        <p14:creationId xmlns:p14="http://schemas.microsoft.com/office/powerpoint/2010/main" val="68540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13</a:t>
            </a:fld>
            <a:endParaRPr lang="en-US"/>
          </a:p>
        </p:txBody>
      </p:sp>
    </p:spTree>
    <p:extLst>
      <p:ext uri="{BB962C8B-B14F-4D97-AF65-F5344CB8AC3E}">
        <p14:creationId xmlns:p14="http://schemas.microsoft.com/office/powerpoint/2010/main" val="368913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pregnancy, CUS should be performed with the patient in the left lateral decubitus position and with Doppler analysis of flow variation during respiration to maximize the study’s ability to diagnose pelvic DVT.</a:t>
            </a:r>
            <a:r>
              <a:rPr lang="en-US" baseline="30000" dirty="0" smtClean="0"/>
              <a:t> [6]</a:t>
            </a:r>
            <a:endParaRPr lang="ar-JO" baseline="30000" dirty="0" smtClean="0"/>
          </a:p>
          <a:p>
            <a:r>
              <a:rPr lang="en-US" sz="1200" b="0" i="0" kern="1200" dirty="0" smtClean="0">
                <a:solidFill>
                  <a:schemeClr val="tx1"/>
                </a:solidFill>
                <a:latin typeface="+mn-lt"/>
                <a:ea typeface="+mn-ea"/>
                <a:cs typeface="+mn-cs"/>
              </a:rPr>
              <a:t>Indirect thrombin inhibitors: Include unfractionated heparin and low ̶-molecular-weight heparin (LMWH), as well as synthetic heparin </a:t>
            </a:r>
            <a:r>
              <a:rPr lang="en-US" sz="1200" b="0" i="0" kern="1200" dirty="0" err="1" smtClean="0">
                <a:solidFill>
                  <a:schemeClr val="tx1"/>
                </a:solidFill>
                <a:latin typeface="+mn-lt"/>
                <a:ea typeface="+mn-ea"/>
                <a:cs typeface="+mn-cs"/>
              </a:rPr>
              <a:t>pentasaccharides</a:t>
            </a:r>
            <a:r>
              <a:rPr lang="en-US" sz="1200" b="0" i="0" kern="1200" dirty="0" smtClean="0">
                <a:solidFill>
                  <a:schemeClr val="tx1"/>
                </a:solidFill>
                <a:latin typeface="+mn-lt"/>
                <a:ea typeface="+mn-ea"/>
                <a:cs typeface="+mn-cs"/>
              </a:rPr>
              <a:t> and orally administered Factor </a:t>
            </a:r>
            <a:r>
              <a:rPr lang="en-US" sz="1200" b="0" i="0" kern="1200" dirty="0" err="1" smtClean="0">
                <a:solidFill>
                  <a:schemeClr val="tx1"/>
                </a:solidFill>
                <a:latin typeface="+mn-lt"/>
                <a:ea typeface="+mn-ea"/>
                <a:cs typeface="+mn-cs"/>
              </a:rPr>
              <a:t>Xa</a:t>
            </a:r>
            <a:r>
              <a:rPr lang="en-US" sz="1200" b="0" i="0" kern="1200" dirty="0" smtClean="0">
                <a:solidFill>
                  <a:schemeClr val="tx1"/>
                </a:solidFill>
                <a:latin typeface="+mn-lt"/>
                <a:ea typeface="+mn-ea"/>
                <a:cs typeface="+mn-cs"/>
              </a:rPr>
              <a:t> inhibitors (</a:t>
            </a:r>
            <a:r>
              <a:rPr lang="en-US" sz="1200" b="0" i="0" kern="1200" dirty="0" err="1" smtClean="0">
                <a:solidFill>
                  <a:schemeClr val="tx1"/>
                </a:solidFill>
                <a:latin typeface="+mn-lt"/>
                <a:ea typeface="+mn-ea"/>
                <a:cs typeface="+mn-cs"/>
              </a:rPr>
              <a:t>rivaroxaban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apixaban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edoxaban</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Direct thrombin inhibitors: Include </a:t>
            </a:r>
            <a:r>
              <a:rPr lang="en-US" sz="1200" b="0" i="0" kern="1200" dirty="0" err="1" smtClean="0">
                <a:solidFill>
                  <a:schemeClr val="tx1"/>
                </a:solidFill>
                <a:latin typeface="+mn-lt"/>
                <a:ea typeface="+mn-ea"/>
                <a:cs typeface="+mn-cs"/>
              </a:rPr>
              <a:t>argatroban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lepirudin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bivalirudin</a:t>
            </a:r>
            <a:r>
              <a:rPr lang="en-US" sz="1200" b="0" i="0" kern="1200" dirty="0" smtClean="0">
                <a:solidFill>
                  <a:schemeClr val="tx1"/>
                </a:solidFill>
                <a:latin typeface="+mn-lt"/>
                <a:ea typeface="+mn-ea"/>
                <a:cs typeface="+mn-cs"/>
              </a:rPr>
              <a:t>, dabigatran</a:t>
            </a:r>
          </a:p>
          <a:p>
            <a:r>
              <a:rPr lang="en-US" sz="1200" b="0" i="0" kern="1200" dirty="0" smtClean="0">
                <a:solidFill>
                  <a:schemeClr val="tx1"/>
                </a:solidFill>
                <a:latin typeface="+mn-lt"/>
                <a:ea typeface="+mn-ea"/>
                <a:cs typeface="+mn-cs"/>
              </a:rPr>
              <a:t>Vitamin K antagonist: Warfarin is included in this class</a:t>
            </a:r>
          </a:p>
          <a:p>
            <a:r>
              <a:rPr lang="en-US" sz="1200" b="0" i="0" kern="1200" dirty="0" smtClean="0">
                <a:solidFill>
                  <a:schemeClr val="tx1"/>
                </a:solidFill>
                <a:latin typeface="+mn-lt"/>
                <a:ea typeface="+mn-ea"/>
                <a:cs typeface="+mn-cs"/>
              </a:rPr>
              <a:t>Heparin (unfractionated and low molecular weight) is the preferred drug for managing VTE in pregnancy.</a:t>
            </a:r>
          </a:p>
          <a:p>
            <a:endParaRPr lang="ar-JO" dirty="0" smtClean="0"/>
          </a:p>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14</a:t>
            </a:fld>
            <a:endParaRPr lang="en-US"/>
          </a:p>
        </p:txBody>
      </p:sp>
    </p:spTree>
    <p:extLst>
      <p:ext uri="{BB962C8B-B14F-4D97-AF65-F5344CB8AC3E}">
        <p14:creationId xmlns:p14="http://schemas.microsoft.com/office/powerpoint/2010/main" val="3489180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15</a:t>
            </a:fld>
            <a:endParaRPr lang="en-US"/>
          </a:p>
        </p:txBody>
      </p:sp>
    </p:spTree>
    <p:extLst>
      <p:ext uri="{BB962C8B-B14F-4D97-AF65-F5344CB8AC3E}">
        <p14:creationId xmlns:p14="http://schemas.microsoft.com/office/powerpoint/2010/main" val="414252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17</a:t>
            </a:fld>
            <a:endParaRPr lang="en-US"/>
          </a:p>
        </p:txBody>
      </p:sp>
    </p:spTree>
    <p:extLst>
      <p:ext uri="{BB962C8B-B14F-4D97-AF65-F5344CB8AC3E}">
        <p14:creationId xmlns:p14="http://schemas.microsoft.com/office/powerpoint/2010/main" val="52469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18</a:t>
            </a:fld>
            <a:endParaRPr lang="en-US"/>
          </a:p>
        </p:txBody>
      </p:sp>
    </p:spTree>
    <p:extLst>
      <p:ext uri="{BB962C8B-B14F-4D97-AF65-F5344CB8AC3E}">
        <p14:creationId xmlns:p14="http://schemas.microsoft.com/office/powerpoint/2010/main" val="4132480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19</a:t>
            </a:fld>
            <a:endParaRPr lang="en-US"/>
          </a:p>
        </p:txBody>
      </p:sp>
    </p:spTree>
    <p:extLst>
      <p:ext uri="{BB962C8B-B14F-4D97-AF65-F5344CB8AC3E}">
        <p14:creationId xmlns:p14="http://schemas.microsoft.com/office/powerpoint/2010/main" val="301767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20</a:t>
            </a:fld>
            <a:endParaRPr lang="en-US"/>
          </a:p>
        </p:txBody>
      </p:sp>
    </p:spTree>
    <p:extLst>
      <p:ext uri="{BB962C8B-B14F-4D97-AF65-F5344CB8AC3E}">
        <p14:creationId xmlns:p14="http://schemas.microsoft.com/office/powerpoint/2010/main" val="355189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21</a:t>
            </a:fld>
            <a:endParaRPr lang="en-US"/>
          </a:p>
        </p:txBody>
      </p:sp>
    </p:spTree>
    <p:extLst>
      <p:ext uri="{BB962C8B-B14F-4D97-AF65-F5344CB8AC3E}">
        <p14:creationId xmlns:p14="http://schemas.microsoft.com/office/powerpoint/2010/main" val="97613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a:t>
            </a:fld>
            <a:endParaRPr lang="en-US"/>
          </a:p>
        </p:txBody>
      </p:sp>
    </p:spTree>
    <p:extLst>
      <p:ext uri="{BB962C8B-B14F-4D97-AF65-F5344CB8AC3E}">
        <p14:creationId xmlns:p14="http://schemas.microsoft.com/office/powerpoint/2010/main" val="392988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22</a:t>
            </a:fld>
            <a:endParaRPr lang="en-US"/>
          </a:p>
        </p:txBody>
      </p:sp>
    </p:spTree>
    <p:extLst>
      <p:ext uri="{BB962C8B-B14F-4D97-AF65-F5344CB8AC3E}">
        <p14:creationId xmlns:p14="http://schemas.microsoft.com/office/powerpoint/2010/main" val="2296869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Preconception care and counseling should involve optimizing nutrition and pulmonary function, as well as testing the father’s carrier status and counseling about inheritance risks to the fetus .. Women with pulmonary hypertension should be counseled about the greater risk that pregnancy poses for an adverse maternal, fetal, or neonatal outcome</a:t>
            </a:r>
          </a:p>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23</a:t>
            </a:fld>
            <a:endParaRPr lang="en-US"/>
          </a:p>
        </p:txBody>
      </p:sp>
    </p:spTree>
    <p:extLst>
      <p:ext uri="{BB962C8B-B14F-4D97-AF65-F5344CB8AC3E}">
        <p14:creationId xmlns:p14="http://schemas.microsoft.com/office/powerpoint/2010/main" val="423431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24</a:t>
            </a:fld>
            <a:endParaRPr lang="en-US"/>
          </a:p>
        </p:txBody>
      </p:sp>
    </p:spTree>
    <p:extLst>
      <p:ext uri="{BB962C8B-B14F-4D97-AF65-F5344CB8AC3E}">
        <p14:creationId xmlns:p14="http://schemas.microsoft.com/office/powerpoint/2010/main" val="2343689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25</a:t>
            </a:fld>
            <a:endParaRPr lang="en-US"/>
          </a:p>
        </p:txBody>
      </p:sp>
    </p:spTree>
    <p:extLst>
      <p:ext uri="{BB962C8B-B14F-4D97-AF65-F5344CB8AC3E}">
        <p14:creationId xmlns:p14="http://schemas.microsoft.com/office/powerpoint/2010/main" val="591772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26</a:t>
            </a:fld>
            <a:endParaRPr lang="en-US"/>
          </a:p>
        </p:txBody>
      </p:sp>
    </p:spTree>
    <p:extLst>
      <p:ext uri="{BB962C8B-B14F-4D97-AF65-F5344CB8AC3E}">
        <p14:creationId xmlns:p14="http://schemas.microsoft.com/office/powerpoint/2010/main" val="4239039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27</a:t>
            </a:fld>
            <a:endParaRPr lang="en-US"/>
          </a:p>
        </p:txBody>
      </p:sp>
    </p:spTree>
    <p:extLst>
      <p:ext uri="{BB962C8B-B14F-4D97-AF65-F5344CB8AC3E}">
        <p14:creationId xmlns:p14="http://schemas.microsoft.com/office/powerpoint/2010/main" val="1258101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28</a:t>
            </a:fld>
            <a:endParaRPr lang="en-US"/>
          </a:p>
        </p:txBody>
      </p:sp>
    </p:spTree>
    <p:extLst>
      <p:ext uri="{BB962C8B-B14F-4D97-AF65-F5344CB8AC3E}">
        <p14:creationId xmlns:p14="http://schemas.microsoft.com/office/powerpoint/2010/main" val="123232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29</a:t>
            </a:fld>
            <a:endParaRPr lang="en-US"/>
          </a:p>
        </p:txBody>
      </p:sp>
    </p:spTree>
    <p:extLst>
      <p:ext uri="{BB962C8B-B14F-4D97-AF65-F5344CB8AC3E}">
        <p14:creationId xmlns:p14="http://schemas.microsoft.com/office/powerpoint/2010/main" val="2346003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30</a:t>
            </a:fld>
            <a:endParaRPr lang="en-US"/>
          </a:p>
        </p:txBody>
      </p:sp>
    </p:spTree>
    <p:extLst>
      <p:ext uri="{BB962C8B-B14F-4D97-AF65-F5344CB8AC3E}">
        <p14:creationId xmlns:p14="http://schemas.microsoft.com/office/powerpoint/2010/main" val="269378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31</a:t>
            </a:fld>
            <a:endParaRPr lang="en-US"/>
          </a:p>
        </p:txBody>
      </p:sp>
    </p:spTree>
    <p:extLst>
      <p:ext uri="{BB962C8B-B14F-4D97-AF65-F5344CB8AC3E}">
        <p14:creationId xmlns:p14="http://schemas.microsoft.com/office/powerpoint/2010/main" val="277167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4</a:t>
            </a:fld>
            <a:endParaRPr lang="en-US"/>
          </a:p>
        </p:txBody>
      </p:sp>
    </p:spTree>
    <p:extLst>
      <p:ext uri="{BB962C8B-B14F-4D97-AF65-F5344CB8AC3E}">
        <p14:creationId xmlns:p14="http://schemas.microsoft.com/office/powerpoint/2010/main" val="392744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About 90% of those infected with </a:t>
            </a:r>
            <a:r>
              <a:rPr lang="en-US" sz="1200" b="0" i="1" kern="1200" dirty="0" smtClean="0">
                <a:solidFill>
                  <a:schemeClr val="tx1"/>
                </a:solidFill>
                <a:effectLst/>
                <a:latin typeface="+mn-lt"/>
                <a:ea typeface="+mn-ea"/>
                <a:cs typeface="+mn-cs"/>
              </a:rPr>
              <a:t>M. tuberculosis</a:t>
            </a:r>
            <a:r>
              <a:rPr lang="en-US" sz="1200" b="0" i="0" kern="1200" dirty="0" smtClean="0">
                <a:solidFill>
                  <a:schemeClr val="tx1"/>
                </a:solidFill>
                <a:effectLst/>
                <a:latin typeface="+mn-lt"/>
                <a:ea typeface="+mn-ea"/>
                <a:cs typeface="+mn-cs"/>
              </a:rPr>
              <a:t> have </a:t>
            </a:r>
            <a:r>
              <a:rPr lang="en-US" sz="1200" b="0" i="0" u="none" strike="noStrike" kern="1200" dirty="0" smtClean="0">
                <a:solidFill>
                  <a:schemeClr val="tx1"/>
                </a:solidFill>
                <a:effectLst/>
                <a:latin typeface="+mn-lt"/>
                <a:ea typeface="+mn-ea"/>
                <a:cs typeface="+mn-cs"/>
                <a:hlinkClick r:id="rId3" tooltip="Asymptomatic"/>
              </a:rPr>
              <a:t>asymptomatic</a:t>
            </a:r>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32</a:t>
            </a:fld>
            <a:endParaRPr lang="en-US"/>
          </a:p>
        </p:txBody>
      </p:sp>
    </p:spTree>
    <p:extLst>
      <p:ext uri="{BB962C8B-B14F-4D97-AF65-F5344CB8AC3E}">
        <p14:creationId xmlns:p14="http://schemas.microsoft.com/office/powerpoint/2010/main" val="1717562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33</a:t>
            </a:fld>
            <a:endParaRPr lang="en-US"/>
          </a:p>
        </p:txBody>
      </p:sp>
    </p:spTree>
    <p:extLst>
      <p:ext uri="{BB962C8B-B14F-4D97-AF65-F5344CB8AC3E}">
        <p14:creationId xmlns:p14="http://schemas.microsoft.com/office/powerpoint/2010/main" val="1139490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34</a:t>
            </a:fld>
            <a:endParaRPr lang="en-US"/>
          </a:p>
        </p:txBody>
      </p:sp>
    </p:spTree>
    <p:extLst>
      <p:ext uri="{BB962C8B-B14F-4D97-AF65-F5344CB8AC3E}">
        <p14:creationId xmlns:p14="http://schemas.microsoft.com/office/powerpoint/2010/main" val="1771818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35</a:t>
            </a:fld>
            <a:endParaRPr lang="en-US"/>
          </a:p>
        </p:txBody>
      </p:sp>
    </p:spTree>
    <p:extLst>
      <p:ext uri="{BB962C8B-B14F-4D97-AF65-F5344CB8AC3E}">
        <p14:creationId xmlns:p14="http://schemas.microsoft.com/office/powerpoint/2010/main" val="3203710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INH is not</a:t>
            </a:r>
            <a:r>
              <a:rPr lang="en-US" baseline="0" dirty="0" smtClean="0"/>
              <a:t> recommended for patients &gt;35 years due to its hepatotoxicity </a:t>
            </a:r>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36</a:t>
            </a:fld>
            <a:endParaRPr lang="en-US"/>
          </a:p>
        </p:txBody>
      </p:sp>
    </p:spTree>
    <p:extLst>
      <p:ext uri="{BB962C8B-B14F-4D97-AF65-F5344CB8AC3E}">
        <p14:creationId xmlns:p14="http://schemas.microsoft.com/office/powerpoint/2010/main" val="2756114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37</a:t>
            </a:fld>
            <a:endParaRPr lang="en-US"/>
          </a:p>
        </p:txBody>
      </p:sp>
    </p:spTree>
    <p:extLst>
      <p:ext uri="{BB962C8B-B14F-4D97-AF65-F5344CB8AC3E}">
        <p14:creationId xmlns:p14="http://schemas.microsoft.com/office/powerpoint/2010/main" val="1764186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38</a:t>
            </a:fld>
            <a:endParaRPr lang="en-US"/>
          </a:p>
        </p:txBody>
      </p:sp>
    </p:spTree>
    <p:extLst>
      <p:ext uri="{BB962C8B-B14F-4D97-AF65-F5344CB8AC3E}">
        <p14:creationId xmlns:p14="http://schemas.microsoft.com/office/powerpoint/2010/main" val="3800982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39</a:t>
            </a:fld>
            <a:endParaRPr lang="en-US"/>
          </a:p>
        </p:txBody>
      </p:sp>
    </p:spTree>
    <p:extLst>
      <p:ext uri="{BB962C8B-B14F-4D97-AF65-F5344CB8AC3E}">
        <p14:creationId xmlns:p14="http://schemas.microsoft.com/office/powerpoint/2010/main" val="3214235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40</a:t>
            </a:fld>
            <a:endParaRPr lang="en-US"/>
          </a:p>
        </p:txBody>
      </p:sp>
    </p:spTree>
    <p:extLst>
      <p:ext uri="{BB962C8B-B14F-4D97-AF65-F5344CB8AC3E}">
        <p14:creationId xmlns:p14="http://schemas.microsoft.com/office/powerpoint/2010/main" val="972695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41</a:t>
            </a:fld>
            <a:endParaRPr lang="en-US"/>
          </a:p>
        </p:txBody>
      </p:sp>
    </p:spTree>
    <p:extLst>
      <p:ext uri="{BB962C8B-B14F-4D97-AF65-F5344CB8AC3E}">
        <p14:creationId xmlns:p14="http://schemas.microsoft.com/office/powerpoint/2010/main" val="417614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5</a:t>
            </a:fld>
            <a:endParaRPr lang="en-US"/>
          </a:p>
        </p:txBody>
      </p:sp>
    </p:spTree>
    <p:extLst>
      <p:ext uri="{BB962C8B-B14F-4D97-AF65-F5344CB8AC3E}">
        <p14:creationId xmlns:p14="http://schemas.microsoft.com/office/powerpoint/2010/main" val="27742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42</a:t>
            </a:fld>
            <a:endParaRPr lang="en-US"/>
          </a:p>
        </p:txBody>
      </p:sp>
    </p:spTree>
    <p:extLst>
      <p:ext uri="{BB962C8B-B14F-4D97-AF65-F5344CB8AC3E}">
        <p14:creationId xmlns:p14="http://schemas.microsoft.com/office/powerpoint/2010/main" val="256479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6</a:t>
            </a:fld>
            <a:endParaRPr lang="en-US"/>
          </a:p>
        </p:txBody>
      </p:sp>
    </p:spTree>
    <p:extLst>
      <p:ext uri="{BB962C8B-B14F-4D97-AF65-F5344CB8AC3E}">
        <p14:creationId xmlns:p14="http://schemas.microsoft.com/office/powerpoint/2010/main" val="199114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7</a:t>
            </a:fld>
            <a:endParaRPr lang="en-US"/>
          </a:p>
        </p:txBody>
      </p:sp>
    </p:spTree>
    <p:extLst>
      <p:ext uri="{BB962C8B-B14F-4D97-AF65-F5344CB8AC3E}">
        <p14:creationId xmlns:p14="http://schemas.microsoft.com/office/powerpoint/2010/main" val="233960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8</a:t>
            </a:fld>
            <a:endParaRPr lang="en-US"/>
          </a:p>
        </p:txBody>
      </p:sp>
    </p:spTree>
    <p:extLst>
      <p:ext uri="{BB962C8B-B14F-4D97-AF65-F5344CB8AC3E}">
        <p14:creationId xmlns:p14="http://schemas.microsoft.com/office/powerpoint/2010/main" val="292364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9</a:t>
            </a:fld>
            <a:endParaRPr lang="en-US"/>
          </a:p>
        </p:txBody>
      </p:sp>
    </p:spTree>
    <p:extLst>
      <p:ext uri="{BB962C8B-B14F-4D97-AF65-F5344CB8AC3E}">
        <p14:creationId xmlns:p14="http://schemas.microsoft.com/office/powerpoint/2010/main" val="359384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ADE0E-0003-49AE-BB6A-19A46FD9BBE4}" type="slidenum">
              <a:rPr lang="en-US" smtClean="0"/>
              <a:t>10</a:t>
            </a:fld>
            <a:endParaRPr lang="en-US"/>
          </a:p>
        </p:txBody>
      </p:sp>
    </p:spTree>
    <p:extLst>
      <p:ext uri="{BB962C8B-B14F-4D97-AF65-F5344CB8AC3E}">
        <p14:creationId xmlns:p14="http://schemas.microsoft.com/office/powerpoint/2010/main" val="2907101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8/3/2020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8/3/2020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8/3/2020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8/3/2020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Pulmonary_alveolu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4000">
              <a:srgbClr val="FF7DAB"/>
            </a:gs>
            <a:gs pos="88000">
              <a:srgbClr val="FFBBD3"/>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5290" y="1388073"/>
            <a:ext cx="8676114" cy="2590800"/>
          </a:xfrm>
          <a:solidFill>
            <a:schemeClr val="bg1"/>
          </a:solidFill>
          <a:effectLst>
            <a:softEdge rad="228600"/>
          </a:effectLst>
        </p:spPr>
        <p:txBody>
          <a:bodyPr/>
          <a:lstStyle/>
          <a:p>
            <a:r>
              <a:rPr lang="en-US" sz="4000" b="1" dirty="0" smtClean="0">
                <a:solidFill>
                  <a:schemeClr val="accent5">
                    <a:lumMod val="50000"/>
                  </a:schemeClr>
                </a:solidFill>
              </a:rPr>
              <a:t>Pulmonary Disorders</a:t>
            </a:r>
            <a:br>
              <a:rPr lang="en-US" sz="4000" b="1" dirty="0" smtClean="0">
                <a:solidFill>
                  <a:schemeClr val="accent5">
                    <a:lumMod val="50000"/>
                  </a:schemeClr>
                </a:solidFill>
              </a:rPr>
            </a:br>
            <a:r>
              <a:rPr lang="en-US" sz="4000" b="1" dirty="0" smtClean="0">
                <a:solidFill>
                  <a:schemeClr val="accent5">
                    <a:lumMod val="50000"/>
                  </a:schemeClr>
                </a:solidFill>
              </a:rPr>
              <a:t> in pregnancy </a:t>
            </a:r>
            <a:endParaRPr lang="en-US" sz="4000" b="1" dirty="0">
              <a:solidFill>
                <a:schemeClr val="accent5">
                  <a:lumMod val="50000"/>
                </a:schemeClr>
              </a:solidFill>
            </a:endParaRPr>
          </a:p>
        </p:txBody>
      </p:sp>
      <p:sp>
        <p:nvSpPr>
          <p:cNvPr id="3" name="Subtitle 2"/>
          <p:cNvSpPr>
            <a:spLocks noGrp="1"/>
          </p:cNvSpPr>
          <p:nvPr>
            <p:ph type="subTitle" idx="1"/>
          </p:nvPr>
        </p:nvSpPr>
        <p:spPr>
          <a:xfrm>
            <a:off x="3905934" y="3978873"/>
            <a:ext cx="3033738" cy="2784998"/>
          </a:xfrm>
        </p:spPr>
        <p:txBody>
          <a:bodyPr>
            <a:noAutofit/>
          </a:bodyPr>
          <a:lstStyle/>
          <a:p>
            <a:pPr algn="l"/>
            <a:r>
              <a:rPr lang="en-US" sz="2400" b="1" dirty="0" smtClean="0">
                <a:solidFill>
                  <a:schemeClr val="accent5">
                    <a:lumMod val="50000"/>
                  </a:schemeClr>
                </a:solidFill>
              </a:rPr>
              <a:t>Supervised by:</a:t>
            </a:r>
          </a:p>
          <a:p>
            <a:pPr algn="l"/>
            <a:r>
              <a:rPr lang="en-US" sz="2400" dirty="0" smtClean="0">
                <a:solidFill>
                  <a:schemeClr val="accent5">
                    <a:lumMod val="50000"/>
                  </a:schemeClr>
                </a:solidFill>
              </a:rPr>
              <a:t>Dr.Malik Alqasem</a:t>
            </a:r>
          </a:p>
          <a:p>
            <a:pPr algn="l"/>
            <a:endParaRPr lang="en-US" sz="2400" dirty="0">
              <a:solidFill>
                <a:schemeClr val="accent5">
                  <a:lumMod val="50000"/>
                </a:schemeClr>
              </a:solidFill>
            </a:endParaRPr>
          </a:p>
          <a:p>
            <a:pPr algn="l"/>
            <a:r>
              <a:rPr lang="en-US" sz="2400" b="1" dirty="0" smtClean="0">
                <a:solidFill>
                  <a:schemeClr val="accent5">
                    <a:lumMod val="50000"/>
                  </a:schemeClr>
                </a:solidFill>
              </a:rPr>
              <a:t>Presented by:</a:t>
            </a:r>
          </a:p>
          <a:p>
            <a:pPr algn="l"/>
            <a:r>
              <a:rPr lang="en-US" sz="2400" dirty="0" smtClean="0">
                <a:solidFill>
                  <a:schemeClr val="accent5">
                    <a:lumMod val="50000"/>
                  </a:schemeClr>
                </a:solidFill>
              </a:rPr>
              <a:t>Loulou Mahmoud</a:t>
            </a:r>
          </a:p>
          <a:p>
            <a:pPr algn="l"/>
            <a:r>
              <a:rPr lang="en-US" sz="2400" dirty="0" smtClean="0">
                <a:solidFill>
                  <a:schemeClr val="accent5">
                    <a:lumMod val="50000"/>
                  </a:schemeClr>
                </a:solidFill>
              </a:rPr>
              <a:t>Nadine Othman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r="418" b="17126"/>
          <a:stretch/>
        </p:blipFill>
        <p:spPr>
          <a:xfrm>
            <a:off x="0" y="113576"/>
            <a:ext cx="3905934" cy="5139795"/>
          </a:xfrm>
          <a:prstGeom prst="rect">
            <a:avLst/>
          </a:prstGeom>
          <a:effectLst>
            <a:softEdge rad="228600"/>
          </a:effectLst>
        </p:spPr>
      </p:pic>
    </p:spTree>
    <p:extLst>
      <p:ext uri="{BB962C8B-B14F-4D97-AF65-F5344CB8AC3E}">
        <p14:creationId xmlns:p14="http://schemas.microsoft.com/office/powerpoint/2010/main" val="389001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10271760" cy="862649"/>
          </a:xfrm>
          <a:ln w="38100">
            <a:solidFill>
              <a:srgbClr val="FF7DAB"/>
            </a:solidFill>
          </a:ln>
        </p:spPr>
        <p:txBody>
          <a:bodyPr>
            <a:normAutofit fontScale="90000"/>
          </a:bodyPr>
          <a:lstStyle/>
          <a:p>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What </a:t>
            </a:r>
            <a:r>
              <a:rPr lang="en-US" sz="2800" b="1" dirty="0">
                <a:solidFill>
                  <a:schemeClr val="tx1"/>
                </a:solidFill>
              </a:rPr>
              <a:t>can I do to prevent complications?</a:t>
            </a:r>
            <a:br>
              <a:rPr lang="en-US" sz="2800" b="1" dirty="0">
                <a:solidFill>
                  <a:schemeClr val="tx1"/>
                </a:solidFill>
              </a:rPr>
            </a:br>
            <a:endParaRPr lang="en-US" sz="2800" b="1" dirty="0">
              <a:solidFill>
                <a:schemeClr val="tx1"/>
              </a:solidFill>
            </a:endParaRPr>
          </a:p>
        </p:txBody>
      </p:sp>
      <p:sp>
        <p:nvSpPr>
          <p:cNvPr id="7" name="TextBox 6"/>
          <p:cNvSpPr txBox="1"/>
          <p:nvPr/>
        </p:nvSpPr>
        <p:spPr>
          <a:xfrm>
            <a:off x="574431" y="1871004"/>
            <a:ext cx="11509717"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111111"/>
                </a:solidFill>
              </a:rPr>
              <a:t>Routine</a:t>
            </a:r>
            <a:r>
              <a:rPr lang="en-US" sz="2400" dirty="0">
                <a:solidFill>
                  <a:srgbClr val="111111"/>
                </a:solidFill>
              </a:rPr>
              <a:t> </a:t>
            </a:r>
            <a:r>
              <a:rPr lang="en-US" sz="2400" b="1" dirty="0">
                <a:solidFill>
                  <a:srgbClr val="111111"/>
                </a:solidFill>
              </a:rPr>
              <a:t>follow up </a:t>
            </a:r>
          </a:p>
          <a:p>
            <a:pPr marL="342900" indent="-342900">
              <a:buFont typeface="Arial" panose="020B0604020202020204" pitchFamily="34" charset="0"/>
              <a:buChar char="•"/>
            </a:pPr>
            <a:r>
              <a:rPr lang="en-US" sz="2400" b="1" dirty="0">
                <a:solidFill>
                  <a:srgbClr val="111111"/>
                </a:solidFill>
              </a:rPr>
              <a:t>Take medication as prescribed.</a:t>
            </a:r>
            <a:r>
              <a:rPr lang="en-US" sz="2400" dirty="0">
                <a:solidFill>
                  <a:srgbClr val="111111"/>
                </a:solidFill>
              </a:rPr>
              <a:t> </a:t>
            </a:r>
          </a:p>
          <a:p>
            <a:pPr marL="342900" indent="-342900">
              <a:buFont typeface="Arial" panose="020B0604020202020204" pitchFamily="34" charset="0"/>
              <a:buChar char="•"/>
            </a:pPr>
            <a:r>
              <a:rPr lang="en-US" sz="2400" b="1" dirty="0">
                <a:solidFill>
                  <a:srgbClr val="111111"/>
                </a:solidFill>
              </a:rPr>
              <a:t>Don't smoke.</a:t>
            </a:r>
            <a:r>
              <a:rPr lang="en-US" sz="2400" dirty="0">
                <a:solidFill>
                  <a:srgbClr val="111111"/>
                </a:solidFill>
              </a:rPr>
              <a:t> </a:t>
            </a:r>
          </a:p>
          <a:p>
            <a:pPr marL="342900" indent="-342900">
              <a:buFont typeface="Arial" panose="020B0604020202020204" pitchFamily="34" charset="0"/>
              <a:buChar char="•"/>
            </a:pPr>
            <a:r>
              <a:rPr lang="en-US" sz="2400" b="1" dirty="0">
                <a:solidFill>
                  <a:srgbClr val="111111"/>
                </a:solidFill>
              </a:rPr>
              <a:t>Avoid and control triggers.</a:t>
            </a:r>
            <a:r>
              <a:rPr lang="en-US" sz="2400" dirty="0">
                <a:solidFill>
                  <a:srgbClr val="111111"/>
                </a:solidFill>
              </a:rPr>
              <a:t> Avoid exposure to secondhand smoke and other potential irritants, such as dust and animal dander.</a:t>
            </a:r>
          </a:p>
          <a:p>
            <a:pPr marL="342900" indent="-342900">
              <a:buFont typeface="Arial" panose="020B0604020202020204" pitchFamily="34" charset="0"/>
              <a:buChar char="•"/>
            </a:pPr>
            <a:r>
              <a:rPr lang="en-US" sz="2400" b="1" dirty="0">
                <a:solidFill>
                  <a:srgbClr val="111111"/>
                </a:solidFill>
              </a:rPr>
              <a:t>Control gastroesophageal reflux disease (GERD).</a:t>
            </a:r>
            <a:r>
              <a:rPr lang="en-US" sz="2400" dirty="0">
                <a:solidFill>
                  <a:srgbClr val="111111"/>
                </a:solidFill>
              </a:rPr>
              <a:t> GERD — a chronic digestive disease that causes acid reflux and heartburn — can worsen asthma </a:t>
            </a:r>
          </a:p>
          <a:p>
            <a:pPr marL="342900" indent="-342900">
              <a:buFont typeface="Arial" panose="020B0604020202020204" pitchFamily="34" charset="0"/>
              <a:buChar char="•"/>
            </a:pPr>
            <a:r>
              <a:rPr lang="en-US" sz="2400" b="1" dirty="0">
                <a:solidFill>
                  <a:srgbClr val="111111"/>
                </a:solidFill>
              </a:rPr>
              <a:t>Recognize warning signs</a:t>
            </a:r>
            <a:r>
              <a:rPr lang="en-US" sz="2400" b="1" dirty="0" smtClean="0">
                <a:solidFill>
                  <a:srgbClr val="111111"/>
                </a:solidFill>
              </a:rPr>
              <a:t>. </a:t>
            </a:r>
            <a:r>
              <a:rPr lang="en-US" sz="2400" dirty="0" smtClean="0">
                <a:solidFill>
                  <a:srgbClr val="111111"/>
                </a:solidFill>
              </a:rPr>
              <a:t>such </a:t>
            </a:r>
            <a:r>
              <a:rPr lang="en-US" sz="2400" dirty="0">
                <a:solidFill>
                  <a:srgbClr val="111111"/>
                </a:solidFill>
              </a:rPr>
              <a:t>as coughing, chest tightness, shortness of breath or wheezing.</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42492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391552" y="2067952"/>
            <a:ext cx="11509717" cy="2554545"/>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t>The timing of delivery is dependent on the status of both the mother and the fetus</a:t>
            </a:r>
            <a:r>
              <a:rPr lang="en-US" sz="2000" dirty="0" smtClean="0"/>
              <a:t>.</a:t>
            </a:r>
          </a:p>
          <a:p>
            <a:pPr marL="342900" indent="-342900">
              <a:buFont typeface="Courier New" panose="02070309020205020404" pitchFamily="49" charset="0"/>
              <a:buChar char="o"/>
            </a:pPr>
            <a:endParaRPr lang="en-US" sz="2000" dirty="0" smtClean="0"/>
          </a:p>
          <a:p>
            <a:pPr marL="342900" indent="-342900">
              <a:buFont typeface="Courier New" panose="02070309020205020404" pitchFamily="49" charset="0"/>
              <a:buChar char="o"/>
            </a:pPr>
            <a:r>
              <a:rPr lang="en-US" sz="2000" dirty="0" smtClean="0"/>
              <a:t>When </a:t>
            </a:r>
            <a:r>
              <a:rPr lang="en-US" sz="2000" dirty="0"/>
              <a:t>pregnancy is progressing well, there is no need for early delivery, and it is advisable to await the spontaneous onset of </a:t>
            </a:r>
            <a:r>
              <a:rPr lang="en-US" sz="2000" dirty="0" smtClean="0"/>
              <a:t>labor</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Early delivery can be considered for fetal growth restriction or maternal deterioration.</a:t>
            </a:r>
            <a:endParaRPr lang="en-US" sz="2000" dirty="0" smtClean="0"/>
          </a:p>
          <a:p>
            <a:pPr marL="342900" indent="-342900">
              <a:buFont typeface="Courier New" panose="02070309020205020404" pitchFamily="49" charset="0"/>
              <a:buChar char="o"/>
            </a:pPr>
            <a:endParaRPr lang="en-US" sz="2000" b="1" dirty="0"/>
          </a:p>
          <a:p>
            <a:endParaRPr lang="en-US" sz="2000" b="1" dirty="0"/>
          </a:p>
        </p:txBody>
      </p:sp>
    </p:spTree>
    <p:extLst>
      <p:ext uri="{BB962C8B-B14F-4D97-AF65-F5344CB8AC3E}">
        <p14:creationId xmlns:p14="http://schemas.microsoft.com/office/powerpoint/2010/main" val="67764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sz="4000" b="1" dirty="0"/>
              <a:t>Venous Thromboembolism during Pregnancy</a:t>
            </a:r>
            <a:endParaRPr lang="en-US" sz="4000" b="1" dirty="0">
              <a:solidFill>
                <a:schemeClr val="tx1"/>
              </a:solidFill>
            </a:endParaRPr>
          </a:p>
        </p:txBody>
      </p:sp>
      <p:sp>
        <p:nvSpPr>
          <p:cNvPr id="7" name="TextBox 6"/>
          <p:cNvSpPr txBox="1"/>
          <p:nvPr/>
        </p:nvSpPr>
        <p:spPr>
          <a:xfrm>
            <a:off x="419687" y="1519312"/>
            <a:ext cx="11509717" cy="3170099"/>
          </a:xfrm>
          <a:prstGeom prst="rect">
            <a:avLst/>
          </a:prstGeom>
          <a:noFill/>
        </p:spPr>
        <p:txBody>
          <a:bodyPr wrap="square" rtlCol="0">
            <a:spAutoFit/>
          </a:bodyPr>
          <a:lstStyle/>
          <a:p>
            <a:r>
              <a:rPr lang="en-US" sz="2000" dirty="0"/>
              <a:t>Venous thromboembolism  is the leading cause of morbidity during pregnancy and is the leading cause of non obstetric maternal mortality</a:t>
            </a:r>
            <a:r>
              <a:rPr lang="en-US" sz="2000" dirty="0" smtClean="0"/>
              <a:t>.</a:t>
            </a:r>
          </a:p>
          <a:p>
            <a:endParaRPr lang="en-US" sz="2000" dirty="0"/>
          </a:p>
          <a:p>
            <a:r>
              <a:rPr lang="en-US" sz="2000" dirty="0"/>
              <a:t>VTE is approximately 5 times more common in pregnant women compared to non pregnant women of similar age</a:t>
            </a:r>
            <a:r>
              <a:rPr lang="en-US" sz="2000" dirty="0" smtClean="0"/>
              <a:t>.</a:t>
            </a:r>
          </a:p>
          <a:p>
            <a:endParaRPr lang="en-US" sz="2000" dirty="0"/>
          </a:p>
          <a:p>
            <a:r>
              <a:rPr lang="en-US" sz="2000" dirty="0"/>
              <a:t>The most constant predisposing factor is increased venous stasis</a:t>
            </a:r>
            <a:r>
              <a:rPr lang="en-US" sz="2000" dirty="0" smtClean="0"/>
              <a:t>.</a:t>
            </a:r>
          </a:p>
          <a:p>
            <a:endParaRPr lang="en-US" sz="2000" dirty="0"/>
          </a:p>
          <a:p>
            <a:r>
              <a:rPr lang="en-US" sz="2000" dirty="0"/>
              <a:t>Other factors that contribute to VTE are, advanced maternal age, prolonged bed rest, hemorrhage, sepsis, multiparity, and obesity.</a:t>
            </a:r>
            <a:endParaRPr lang="ar-JO" sz="2000" dirty="0"/>
          </a:p>
        </p:txBody>
      </p:sp>
    </p:spTree>
    <p:extLst>
      <p:ext uri="{BB962C8B-B14F-4D97-AF65-F5344CB8AC3E}">
        <p14:creationId xmlns:p14="http://schemas.microsoft.com/office/powerpoint/2010/main" val="71363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915550" cy="862649"/>
          </a:xfrm>
          <a:ln w="38100">
            <a:solidFill>
              <a:srgbClr val="FF7DAB"/>
            </a:solidFill>
          </a:ln>
        </p:spPr>
        <p:txBody>
          <a:bodyPr>
            <a:noAutofit/>
          </a:bodyPr>
          <a:lstStyle/>
          <a:p>
            <a:r>
              <a:rPr lang="en-US" sz="2800" b="1" dirty="0" smtClean="0"/>
              <a:t>Diagnosis</a:t>
            </a:r>
            <a:endParaRPr lang="en-US" sz="2800" b="1" dirty="0">
              <a:solidFill>
                <a:schemeClr val="tx1"/>
              </a:solidFill>
            </a:endParaRPr>
          </a:p>
        </p:txBody>
      </p:sp>
      <p:sp>
        <p:nvSpPr>
          <p:cNvPr id="7" name="TextBox 6"/>
          <p:cNvSpPr txBox="1"/>
          <p:nvPr/>
        </p:nvSpPr>
        <p:spPr>
          <a:xfrm>
            <a:off x="419687" y="1519312"/>
            <a:ext cx="11509717" cy="4093428"/>
          </a:xfrm>
          <a:prstGeom prst="rect">
            <a:avLst/>
          </a:prstGeom>
          <a:noFill/>
        </p:spPr>
        <p:txBody>
          <a:bodyPr wrap="square" rtlCol="0">
            <a:spAutoFit/>
          </a:bodyPr>
          <a:lstStyle/>
          <a:p>
            <a:r>
              <a:rPr lang="en-US" sz="2000" dirty="0"/>
              <a:t>Three fourths of cases of venous thrombosis occur antepartum, with approximately 50% occurring by week 15 of gestation</a:t>
            </a:r>
            <a:r>
              <a:rPr lang="en-US" sz="2000" dirty="0" smtClean="0"/>
              <a:t>.</a:t>
            </a:r>
          </a:p>
          <a:p>
            <a:endParaRPr lang="en-US" sz="2000" dirty="0"/>
          </a:p>
          <a:p>
            <a:r>
              <a:rPr lang="en-US" sz="2000" dirty="0"/>
              <a:t>The most obvious symptoms  is swelling and heavy pain or extreme tenderness in one of your legs. </a:t>
            </a:r>
            <a:endParaRPr lang="en-US" sz="2000" dirty="0" smtClean="0"/>
          </a:p>
          <a:p>
            <a:endParaRPr lang="en-US" sz="2000" dirty="0"/>
          </a:p>
          <a:p>
            <a:r>
              <a:rPr lang="en-US" sz="2000" dirty="0"/>
              <a:t>Up to 80% of DVT cases in pregnancy occur in the left leg( left thigh and calf more common than pelvic ) </a:t>
            </a:r>
            <a:r>
              <a:rPr lang="en-US" sz="2000" dirty="0" smtClean="0"/>
              <a:t>.</a:t>
            </a:r>
          </a:p>
          <a:p>
            <a:endParaRPr lang="en-US" sz="2000" dirty="0"/>
          </a:p>
          <a:p>
            <a:r>
              <a:rPr lang="en-US" sz="2000" dirty="0"/>
              <a:t>More common on left side due to compression of the left iliac vein by right iliac artery and compression by the gravid uterus.</a:t>
            </a:r>
          </a:p>
          <a:p>
            <a:pPr algn="r"/>
            <a:r>
              <a:rPr lang="en-US" sz="2000" dirty="0"/>
              <a:t/>
            </a:r>
            <a:br>
              <a:rPr lang="en-US" sz="2000" dirty="0"/>
            </a:br>
            <a:endParaRPr lang="ar-JO" sz="2000" dirty="0"/>
          </a:p>
        </p:txBody>
      </p:sp>
    </p:spTree>
    <p:extLst>
      <p:ext uri="{BB962C8B-B14F-4D97-AF65-F5344CB8AC3E}">
        <p14:creationId xmlns:p14="http://schemas.microsoft.com/office/powerpoint/2010/main" val="268630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915550" cy="862649"/>
          </a:xfrm>
          <a:ln w="38100">
            <a:solidFill>
              <a:srgbClr val="FF7DAB"/>
            </a:solidFill>
          </a:ln>
        </p:spPr>
        <p:txBody>
          <a:bodyPr>
            <a:noAutofit/>
          </a:bodyPr>
          <a:lstStyle/>
          <a:p>
            <a:r>
              <a:rPr lang="en-US" sz="2800" b="1" dirty="0" smtClean="0"/>
              <a:t>Diagnosis</a:t>
            </a:r>
            <a:endParaRPr lang="en-US" sz="2800" b="1" dirty="0">
              <a:solidFill>
                <a:schemeClr val="tx1"/>
              </a:solidFill>
            </a:endParaRPr>
          </a:p>
        </p:txBody>
      </p:sp>
      <p:sp>
        <p:nvSpPr>
          <p:cNvPr id="7" name="TextBox 6"/>
          <p:cNvSpPr txBox="1"/>
          <p:nvPr/>
        </p:nvSpPr>
        <p:spPr>
          <a:xfrm>
            <a:off x="419687" y="1519312"/>
            <a:ext cx="11509717" cy="3477875"/>
          </a:xfrm>
          <a:prstGeom prst="rect">
            <a:avLst/>
          </a:prstGeom>
          <a:noFill/>
        </p:spPr>
        <p:txBody>
          <a:bodyPr wrap="square" rtlCol="0">
            <a:spAutoFit/>
          </a:bodyPr>
          <a:lstStyle/>
          <a:p>
            <a:r>
              <a:rPr lang="en-US" sz="2000" i="1" dirty="0"/>
              <a:t>Laboratory studies</a:t>
            </a:r>
            <a:r>
              <a:rPr lang="en-US" sz="2000" i="1" dirty="0" smtClean="0"/>
              <a:t>:</a:t>
            </a:r>
          </a:p>
          <a:p>
            <a:endParaRPr lang="en-US" sz="2000" dirty="0"/>
          </a:p>
          <a:p>
            <a:pPr marL="342900" indent="-342900">
              <a:buFont typeface="Arial" panose="020B0604020202020204" pitchFamily="34" charset="0"/>
              <a:buChar char="•"/>
            </a:pPr>
            <a:r>
              <a:rPr lang="en-US" sz="2000" dirty="0" smtClean="0"/>
              <a:t>D-dimer???</a:t>
            </a:r>
            <a:endParaRPr lang="en-US" sz="2000" dirty="0"/>
          </a:p>
          <a:p>
            <a:endParaRPr lang="en-US" sz="2000" dirty="0"/>
          </a:p>
          <a:p>
            <a:pPr marL="342900" indent="-342900">
              <a:buFont typeface="Arial" panose="020B0604020202020204" pitchFamily="34" charset="0"/>
              <a:buChar char="•"/>
            </a:pPr>
            <a:r>
              <a:rPr lang="en-US" sz="2000" dirty="0"/>
              <a:t>Imaging for DVT </a:t>
            </a:r>
            <a:r>
              <a:rPr lang="en-US" sz="2000" dirty="0">
                <a:solidFill>
                  <a:srgbClr val="CB074D"/>
                </a:solidFill>
              </a:rPr>
              <a:t>is the best  method of diagnosis :</a:t>
            </a:r>
          </a:p>
          <a:p>
            <a:r>
              <a:rPr lang="en-US" sz="2000" dirty="0"/>
              <a:t>The current initial test of choice in the evaluation of VTE is compression ultrasonography of the lower extremity veins</a:t>
            </a:r>
            <a:r>
              <a:rPr lang="en-US" sz="2000" dirty="0" smtClean="0"/>
              <a:t>.</a:t>
            </a:r>
          </a:p>
          <a:p>
            <a:endParaRPr lang="en-US" sz="2000" dirty="0"/>
          </a:p>
          <a:p>
            <a:r>
              <a:rPr lang="en-US" sz="2000" dirty="0" smtClean="0"/>
              <a:t>Compression </a:t>
            </a:r>
            <a:r>
              <a:rPr lang="en-US" sz="2000" dirty="0"/>
              <a:t>ultrasonography </a:t>
            </a:r>
            <a:r>
              <a:rPr lang="en-US" sz="2000" dirty="0" smtClean="0"/>
              <a:t>has </a:t>
            </a:r>
            <a:r>
              <a:rPr lang="en-US" sz="2000" dirty="0"/>
              <a:t>been shown to be more than 95% sensitive and specific for proximal lower extremity DVT.</a:t>
            </a:r>
            <a:r>
              <a:rPr lang="en-US" sz="2000" baseline="30000" dirty="0"/>
              <a:t>  </a:t>
            </a:r>
            <a:r>
              <a:rPr lang="en-US" sz="2000" dirty="0"/>
              <a:t>CUS is less accurate for the diagnosis of pelvic DVT.</a:t>
            </a:r>
            <a:r>
              <a:rPr lang="en-US" sz="2000" baseline="30000" dirty="0"/>
              <a:t> </a:t>
            </a:r>
            <a:endParaRPr lang="en-US" sz="2000" dirty="0"/>
          </a:p>
          <a:p>
            <a:endParaRPr lang="ar-JO" sz="2000" dirty="0"/>
          </a:p>
        </p:txBody>
      </p:sp>
    </p:spTree>
    <p:extLst>
      <p:ext uri="{BB962C8B-B14F-4D97-AF65-F5344CB8AC3E}">
        <p14:creationId xmlns:p14="http://schemas.microsoft.com/office/powerpoint/2010/main" val="17005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a:t>Pulmonary embolism </a:t>
            </a:r>
            <a:endParaRPr lang="en-US" b="1" dirty="0">
              <a:solidFill>
                <a:schemeClr val="tx1"/>
              </a:solidFill>
            </a:endParaRPr>
          </a:p>
        </p:txBody>
      </p:sp>
      <p:sp>
        <p:nvSpPr>
          <p:cNvPr id="7" name="TextBox 6"/>
          <p:cNvSpPr txBox="1"/>
          <p:nvPr/>
        </p:nvSpPr>
        <p:spPr>
          <a:xfrm>
            <a:off x="419687" y="1519312"/>
            <a:ext cx="11509717" cy="3170099"/>
          </a:xfrm>
          <a:prstGeom prst="rect">
            <a:avLst/>
          </a:prstGeom>
          <a:noFill/>
        </p:spPr>
        <p:txBody>
          <a:bodyPr wrap="square" rtlCol="0">
            <a:spAutoFit/>
          </a:bodyPr>
          <a:lstStyle/>
          <a:p>
            <a:r>
              <a:rPr lang="en-US" sz="2000" dirty="0"/>
              <a:t>PE during pregnancy are more problematic because dyspnea and tachypnea are common in pregnancy and the modality of imaging that we are going to use for diagnosis</a:t>
            </a:r>
            <a:r>
              <a:rPr lang="en-US" sz="2000" dirty="0" smtClean="0"/>
              <a:t>.</a:t>
            </a:r>
          </a:p>
          <a:p>
            <a:endParaRPr lang="en-US" sz="2000" dirty="0"/>
          </a:p>
          <a:p>
            <a:r>
              <a:rPr lang="en-US" sz="2000" dirty="0"/>
              <a:t>DIAGNOSIS :</a:t>
            </a:r>
          </a:p>
          <a:p>
            <a:pPr marL="514350" indent="-514350">
              <a:buFont typeface="+mj-lt"/>
              <a:buAutoNum type="romanUcPeriod"/>
            </a:pPr>
            <a:r>
              <a:rPr lang="en-US" sz="2000" dirty="0"/>
              <a:t>Chest x </a:t>
            </a:r>
            <a:r>
              <a:rPr lang="en-US" sz="2000" dirty="0" smtClean="0"/>
              <a:t>ray???</a:t>
            </a:r>
          </a:p>
          <a:p>
            <a:pPr marL="514350" indent="-514350">
              <a:buFont typeface="+mj-lt"/>
              <a:buAutoNum type="romanUcPeriod"/>
            </a:pPr>
            <a:r>
              <a:rPr lang="en-US" sz="2000" dirty="0" smtClean="0"/>
              <a:t> D-dimer</a:t>
            </a:r>
            <a:r>
              <a:rPr lang="en-US" sz="2000" dirty="0"/>
              <a:t>????</a:t>
            </a:r>
          </a:p>
          <a:p>
            <a:pPr marL="514350" indent="-514350">
              <a:buFont typeface="+mj-lt"/>
              <a:buAutoNum type="romanUcPeriod"/>
            </a:pPr>
            <a:r>
              <a:rPr lang="en-US" sz="2000" dirty="0"/>
              <a:t>Lower extremity Compression ultra sonography.</a:t>
            </a:r>
          </a:p>
          <a:p>
            <a:pPr marL="514350" indent="-514350">
              <a:buFont typeface="+mj-lt"/>
              <a:buAutoNum type="romanUcPeriod"/>
            </a:pPr>
            <a:r>
              <a:rPr lang="en-US" sz="2000" dirty="0"/>
              <a:t>Ventilation Perfusion Scintigraphy</a:t>
            </a:r>
          </a:p>
          <a:p>
            <a:pPr marL="514350" indent="-514350">
              <a:buFont typeface="+mj-lt"/>
              <a:buAutoNum type="romanUcPeriod"/>
            </a:pPr>
            <a:r>
              <a:rPr lang="en-US" sz="2000" dirty="0"/>
              <a:t>Pulmonary Computed Tomographic Angiography.</a:t>
            </a:r>
          </a:p>
          <a:p>
            <a:endParaRPr lang="en-US" sz="2000" dirty="0"/>
          </a:p>
        </p:txBody>
      </p:sp>
    </p:spTree>
    <p:extLst>
      <p:ext uri="{BB962C8B-B14F-4D97-AF65-F5344CB8AC3E}">
        <p14:creationId xmlns:p14="http://schemas.microsoft.com/office/powerpoint/2010/main" val="240471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3" descr="PMC3152729_kcj-41-356-g007 (1).png"/>
          <p:cNvPicPr>
            <a:picLocks noChangeAspect="1"/>
          </p:cNvPicPr>
          <p:nvPr/>
        </p:nvPicPr>
        <p:blipFill>
          <a:blip r:embed="rId2"/>
          <a:stretch>
            <a:fillRect/>
          </a:stretch>
        </p:blipFill>
        <p:spPr>
          <a:xfrm>
            <a:off x="1754549" y="498942"/>
            <a:ext cx="8429684" cy="5857916"/>
          </a:xfrm>
          <a:prstGeom prst="rect">
            <a:avLst/>
          </a:prstGeom>
        </p:spPr>
      </p:pic>
    </p:spTree>
    <p:extLst>
      <p:ext uri="{BB962C8B-B14F-4D97-AF65-F5344CB8AC3E}">
        <p14:creationId xmlns:p14="http://schemas.microsoft.com/office/powerpoint/2010/main" val="50510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a:t>Pulmonary embolism </a:t>
            </a:r>
            <a:endParaRPr lang="en-US" b="1" dirty="0">
              <a:solidFill>
                <a:schemeClr val="tx1"/>
              </a:solidFill>
            </a:endParaRPr>
          </a:p>
        </p:txBody>
      </p:sp>
      <p:sp>
        <p:nvSpPr>
          <p:cNvPr id="7" name="TextBox 6"/>
          <p:cNvSpPr txBox="1"/>
          <p:nvPr/>
        </p:nvSpPr>
        <p:spPr>
          <a:xfrm>
            <a:off x="419688" y="1519312"/>
            <a:ext cx="11396076" cy="2862322"/>
          </a:xfrm>
          <a:prstGeom prst="rect">
            <a:avLst/>
          </a:prstGeom>
          <a:noFill/>
        </p:spPr>
        <p:txBody>
          <a:bodyPr wrap="square" rtlCol="0">
            <a:spAutoFit/>
          </a:bodyPr>
          <a:lstStyle/>
          <a:p>
            <a:r>
              <a:rPr lang="en-US" sz="2000" dirty="0"/>
              <a:t>Treatment </a:t>
            </a:r>
            <a:r>
              <a:rPr lang="en-US" sz="2000" dirty="0" smtClean="0"/>
              <a:t>:</a:t>
            </a:r>
          </a:p>
          <a:p>
            <a:endParaRPr lang="en-US" sz="2000" dirty="0"/>
          </a:p>
          <a:p>
            <a:pPr marL="514350" indent="-514350">
              <a:buFont typeface="+mj-lt"/>
              <a:buAutoNum type="arabicPeriod"/>
            </a:pPr>
            <a:r>
              <a:rPr lang="en-US" sz="2000" dirty="0"/>
              <a:t>Low molecular weight </a:t>
            </a:r>
            <a:r>
              <a:rPr lang="en-US" sz="2000" dirty="0" smtClean="0"/>
              <a:t>heparin.</a:t>
            </a:r>
          </a:p>
          <a:p>
            <a:pPr marL="514350" indent="-514350">
              <a:buFont typeface="+mj-lt"/>
              <a:buAutoNum type="arabicPeriod"/>
            </a:pPr>
            <a:endParaRPr lang="en-US" sz="2000" dirty="0"/>
          </a:p>
          <a:p>
            <a:pPr marL="514350" indent="-514350">
              <a:buFont typeface="+mj-lt"/>
              <a:buAutoNum type="arabicPeriod"/>
            </a:pPr>
            <a:r>
              <a:rPr lang="en-US" sz="2000" dirty="0"/>
              <a:t>Unfractionated heparin (renal failure </a:t>
            </a:r>
            <a:r>
              <a:rPr lang="en-US" sz="2000" dirty="0" smtClean="0"/>
              <a:t>patient, high </a:t>
            </a:r>
            <a:r>
              <a:rPr lang="en-US" sz="2000" dirty="0"/>
              <a:t>risk of </a:t>
            </a:r>
            <a:r>
              <a:rPr lang="en-US" sz="2000" dirty="0" smtClean="0"/>
              <a:t>bleeding, risk </a:t>
            </a:r>
            <a:r>
              <a:rPr lang="en-US" sz="2000" dirty="0"/>
              <a:t>of </a:t>
            </a:r>
            <a:r>
              <a:rPr lang="en-US" sz="2000" dirty="0" smtClean="0"/>
              <a:t>emergent</a:t>
            </a:r>
          </a:p>
          <a:p>
            <a:r>
              <a:rPr lang="en-US" sz="2000" dirty="0" smtClean="0"/>
              <a:t>surgery ).</a:t>
            </a:r>
          </a:p>
          <a:p>
            <a:endParaRPr lang="en-US" sz="2000" dirty="0"/>
          </a:p>
          <a:p>
            <a:r>
              <a:rPr lang="en-US" sz="2000" dirty="0"/>
              <a:t>3. Thrombolytic ( streptokinase 100 mg over 2 hrs )in hemodynamic unstable patient).</a:t>
            </a:r>
          </a:p>
          <a:p>
            <a:r>
              <a:rPr lang="en-US" sz="2000" dirty="0"/>
              <a:t> </a:t>
            </a:r>
          </a:p>
        </p:txBody>
      </p:sp>
    </p:spTree>
    <p:extLst>
      <p:ext uri="{BB962C8B-B14F-4D97-AF65-F5344CB8AC3E}">
        <p14:creationId xmlns:p14="http://schemas.microsoft.com/office/powerpoint/2010/main" val="155829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smtClean="0"/>
              <a:t/>
            </a:r>
            <a:br>
              <a:rPr lang="en-US" b="1" dirty="0" smtClean="0"/>
            </a:br>
            <a:r>
              <a:rPr lang="en-US" b="1" dirty="0"/>
              <a:t/>
            </a:r>
            <a:br>
              <a:rPr lang="en-US" b="1" dirty="0"/>
            </a:br>
            <a:r>
              <a:rPr lang="en-US" b="1" dirty="0" smtClean="0"/>
              <a:t>Amniotic </a:t>
            </a:r>
            <a:r>
              <a:rPr lang="en-US" b="1" dirty="0"/>
              <a:t>fluid embolism</a:t>
            </a:r>
            <a:br>
              <a:rPr lang="en-US" b="1" dirty="0"/>
            </a:br>
            <a:r>
              <a:rPr lang="en-US" b="1" dirty="0"/>
              <a:t/>
            </a:r>
            <a:br>
              <a:rPr lang="en-US" b="1" dirty="0"/>
            </a:br>
            <a:endParaRPr lang="en-US" b="1" dirty="0">
              <a:solidFill>
                <a:schemeClr val="tx1"/>
              </a:solidFill>
            </a:endParaRPr>
          </a:p>
        </p:txBody>
      </p:sp>
      <p:sp>
        <p:nvSpPr>
          <p:cNvPr id="7" name="TextBox 6"/>
          <p:cNvSpPr txBox="1"/>
          <p:nvPr/>
        </p:nvSpPr>
        <p:spPr>
          <a:xfrm>
            <a:off x="419687" y="1519312"/>
            <a:ext cx="11509717" cy="2246769"/>
          </a:xfrm>
          <a:prstGeom prst="rect">
            <a:avLst/>
          </a:prstGeom>
          <a:noFill/>
        </p:spPr>
        <p:txBody>
          <a:bodyPr wrap="square" rtlCol="0">
            <a:spAutoFit/>
          </a:bodyPr>
          <a:lstStyle/>
          <a:p>
            <a:pPr>
              <a:buNone/>
            </a:pPr>
            <a:r>
              <a:rPr lang="en-US" sz="2000" dirty="0" smtClean="0"/>
              <a:t>Associated </a:t>
            </a:r>
            <a:r>
              <a:rPr lang="en-US" sz="2000" dirty="0"/>
              <a:t>with uterine manipulation, uterine trauma, and the early postpartum </a:t>
            </a:r>
            <a:r>
              <a:rPr lang="en-US" sz="2000" dirty="0" smtClean="0"/>
              <a:t>period</a:t>
            </a:r>
          </a:p>
          <a:p>
            <a:pPr algn="ctr">
              <a:buNone/>
            </a:pPr>
            <a:endParaRPr lang="en-US" sz="2000" dirty="0" smtClean="0"/>
          </a:p>
          <a:p>
            <a:pPr>
              <a:buNone/>
            </a:pPr>
            <a:r>
              <a:rPr lang="en-US" sz="2000" dirty="0" smtClean="0"/>
              <a:t>Amniotic </a:t>
            </a:r>
            <a:r>
              <a:rPr lang="en-US" sz="2000" dirty="0"/>
              <a:t>fluid containing particulate cellular elements enters the vascular circulation through endocervical veins or uterine tears, obstructs the pulmonary vessels, and causes vascular spasms, resulting in pulmonary hypertension</a:t>
            </a:r>
            <a:r>
              <a:rPr lang="en-US" sz="2000" dirty="0" smtClean="0"/>
              <a:t>.</a:t>
            </a:r>
          </a:p>
          <a:p>
            <a:pPr>
              <a:buNone/>
            </a:pPr>
            <a:r>
              <a:rPr lang="en-US" sz="2000" dirty="0" smtClean="0"/>
              <a:t> </a:t>
            </a:r>
          </a:p>
          <a:p>
            <a:pPr>
              <a:buNone/>
            </a:pPr>
            <a:r>
              <a:rPr lang="en-US" sz="2000" dirty="0" smtClean="0"/>
              <a:t>Acute </a:t>
            </a:r>
            <a:r>
              <a:rPr lang="en-US" sz="2000" dirty="0"/>
              <a:t>left ventricular failure might occur</a:t>
            </a:r>
            <a:endParaRPr lang="ar-JO" sz="2000" dirty="0"/>
          </a:p>
        </p:txBody>
      </p:sp>
    </p:spTree>
    <p:extLst>
      <p:ext uri="{BB962C8B-B14F-4D97-AF65-F5344CB8AC3E}">
        <p14:creationId xmlns:p14="http://schemas.microsoft.com/office/powerpoint/2010/main" val="238506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
            </a:r>
            <a:br>
              <a:rPr lang="en-US" b="1" dirty="0" smtClean="0"/>
            </a:br>
            <a:r>
              <a:rPr lang="en-US" b="1" dirty="0"/>
              <a:t/>
            </a:r>
            <a:br>
              <a:rPr lang="en-US" b="1" dirty="0"/>
            </a:br>
            <a:r>
              <a:rPr lang="en-US" b="1" dirty="0" smtClean="0"/>
              <a:t>Amniotic </a:t>
            </a:r>
            <a:r>
              <a:rPr lang="en-US" b="1" dirty="0"/>
              <a:t>fluid embolism</a:t>
            </a:r>
            <a:br>
              <a:rPr lang="en-US" b="1" dirty="0"/>
            </a:br>
            <a:r>
              <a:rPr lang="en-US" b="1" dirty="0"/>
              <a:t/>
            </a:r>
            <a:br>
              <a:rPr lang="en-US" b="1" dirty="0"/>
            </a:br>
            <a:endParaRPr lang="en-US" b="1" dirty="0">
              <a:solidFill>
                <a:schemeClr val="tx1"/>
              </a:solidFill>
            </a:endParaRPr>
          </a:p>
        </p:txBody>
      </p:sp>
      <p:sp>
        <p:nvSpPr>
          <p:cNvPr id="7" name="TextBox 6"/>
          <p:cNvSpPr txBox="1"/>
          <p:nvPr/>
        </p:nvSpPr>
        <p:spPr>
          <a:xfrm>
            <a:off x="419687" y="1519312"/>
            <a:ext cx="11509717" cy="2246769"/>
          </a:xfrm>
          <a:prstGeom prst="rect">
            <a:avLst/>
          </a:prstGeom>
          <a:noFill/>
        </p:spPr>
        <p:txBody>
          <a:bodyPr wrap="square" rtlCol="0">
            <a:spAutoFit/>
          </a:bodyPr>
          <a:lstStyle/>
          <a:p>
            <a:r>
              <a:rPr lang="en-US" sz="2000" b="1" i="1" dirty="0">
                <a:solidFill>
                  <a:srgbClr val="CB074D"/>
                </a:solidFill>
              </a:rPr>
              <a:t>Clinical </a:t>
            </a:r>
            <a:r>
              <a:rPr lang="en-US" sz="2000" b="1" i="1" dirty="0" smtClean="0">
                <a:solidFill>
                  <a:srgbClr val="CB074D"/>
                </a:solidFill>
              </a:rPr>
              <a:t>features</a:t>
            </a:r>
          </a:p>
          <a:p>
            <a:endParaRPr lang="en-US" sz="2000" b="1" i="1" dirty="0">
              <a:solidFill>
                <a:srgbClr val="CB074D"/>
              </a:solidFill>
            </a:endParaRPr>
          </a:p>
          <a:p>
            <a:pPr>
              <a:buNone/>
            </a:pPr>
            <a:r>
              <a:rPr lang="en-US" sz="2000" dirty="0"/>
              <a:t>Clinical presentation usually involves </a:t>
            </a:r>
            <a:r>
              <a:rPr lang="en-US" sz="2000" u="sng" dirty="0"/>
              <a:t>a sudden onset of severe dyspnea</a:t>
            </a:r>
            <a:r>
              <a:rPr lang="en-US" sz="2000" dirty="0"/>
              <a:t>, </a:t>
            </a:r>
            <a:r>
              <a:rPr lang="en-US" sz="2000" u="sng" dirty="0"/>
              <a:t>hypoxemia</a:t>
            </a:r>
            <a:r>
              <a:rPr lang="en-US" sz="2000" dirty="0"/>
              <a:t>, and </a:t>
            </a:r>
            <a:r>
              <a:rPr lang="en-US" sz="2000" u="sng" dirty="0"/>
              <a:t>cardiovascular collapse</a:t>
            </a:r>
            <a:r>
              <a:rPr lang="en-US" sz="2000" dirty="0"/>
              <a:t>. </a:t>
            </a:r>
            <a:endParaRPr lang="en-US" sz="2000" dirty="0" smtClean="0"/>
          </a:p>
          <a:p>
            <a:pPr>
              <a:buNone/>
            </a:pPr>
            <a:endParaRPr lang="en-US" sz="2000" dirty="0" smtClean="0"/>
          </a:p>
          <a:p>
            <a:pPr>
              <a:buNone/>
            </a:pPr>
            <a:r>
              <a:rPr lang="en-US" sz="2000" dirty="0" smtClean="0"/>
              <a:t>Less </a:t>
            </a:r>
            <a:r>
              <a:rPr lang="en-US" sz="2000" dirty="0"/>
              <a:t>common presentations are hemorrhage caused by disseminated intravascular coagulation and fetal distress.</a:t>
            </a:r>
          </a:p>
        </p:txBody>
      </p:sp>
    </p:spTree>
    <p:extLst>
      <p:ext uri="{BB962C8B-B14F-4D97-AF65-F5344CB8AC3E}">
        <p14:creationId xmlns:p14="http://schemas.microsoft.com/office/powerpoint/2010/main" val="422468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3899095" cy="862649"/>
          </a:xfrm>
          <a:solidFill>
            <a:srgbClr val="FF7DAB"/>
          </a:solidFill>
          <a:ln w="38100">
            <a:solidFill>
              <a:srgbClr val="FF7DAB"/>
            </a:solidFill>
          </a:ln>
        </p:spPr>
        <p:txBody>
          <a:bodyPr/>
          <a:lstStyle/>
          <a:p>
            <a:r>
              <a:rPr lang="en-US" b="1" dirty="0" smtClean="0"/>
              <a:t>Introduction </a:t>
            </a:r>
            <a:endParaRPr lang="en-US" b="1" dirty="0"/>
          </a:p>
        </p:txBody>
      </p:sp>
      <p:sp>
        <p:nvSpPr>
          <p:cNvPr id="7" name="TextBox 6"/>
          <p:cNvSpPr txBox="1"/>
          <p:nvPr/>
        </p:nvSpPr>
        <p:spPr>
          <a:xfrm>
            <a:off x="363415" y="1420837"/>
            <a:ext cx="11509717"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major respiratory changes in pregnancy involve three factors: the mechanical effects of the enlarging uterus, the increased total body oxygen consumption, and the respiratory stimulant effects of progesterone</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Hormonal </a:t>
            </a:r>
            <a:r>
              <a:rPr lang="en-US" dirty="0"/>
              <a:t>changes in pregnancy affect the upper respiratory tract and airway mucosa, producing mucosal edema, hypersecretion, increased mucosal friability.</a:t>
            </a:r>
          </a:p>
          <a:p>
            <a:endParaRPr lang="en-US" dirty="0"/>
          </a:p>
          <a:p>
            <a:pPr marL="285750" indent="-285750">
              <a:buFont typeface="Arial" panose="020B0604020202020204" pitchFamily="34" charset="0"/>
              <a:buChar char="•"/>
            </a:pPr>
            <a:r>
              <a:rPr lang="en-US" dirty="0">
                <a:solidFill>
                  <a:srgbClr val="FF0000"/>
                </a:solidFill>
              </a:rPr>
              <a:t> </a:t>
            </a:r>
            <a:r>
              <a:rPr lang="en-US" dirty="0">
                <a:solidFill>
                  <a:srgbClr val="CB074D"/>
                </a:solidFill>
              </a:rPr>
              <a:t>Estrogen</a:t>
            </a:r>
            <a:r>
              <a:rPr lang="en-US" dirty="0">
                <a:solidFill>
                  <a:srgbClr val="FF0000"/>
                </a:solidFill>
              </a:rPr>
              <a:t> </a:t>
            </a:r>
            <a:r>
              <a:rPr lang="en-US" dirty="0"/>
              <a:t>is responsible for producing tissue edema, capillary congestion, and hyperplasia of mucus glands.</a:t>
            </a:r>
          </a:p>
          <a:p>
            <a:endParaRPr lang="en-US" dirty="0"/>
          </a:p>
          <a:p>
            <a:pPr marL="285750" indent="-285750">
              <a:buFont typeface="Arial" panose="020B0604020202020204" pitchFamily="34" charset="0"/>
              <a:buChar char="•"/>
            </a:pPr>
            <a:r>
              <a:rPr lang="en-US" dirty="0"/>
              <a:t>The enlarging uterus produce anatomical changes to the thoracic </a:t>
            </a:r>
            <a:r>
              <a:rPr lang="en-US" dirty="0" smtClean="0"/>
              <a:t>cage, </a:t>
            </a:r>
            <a:r>
              <a:rPr lang="en-US" dirty="0"/>
              <a:t>the diaphragm is displaced upward  by as much as 4 cm</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anteroposterior </a:t>
            </a:r>
            <a:r>
              <a:rPr lang="en-US" dirty="0"/>
              <a:t>and transverse diameter of the thorax increases, which enlarges </a:t>
            </a:r>
            <a:r>
              <a:rPr lang="en-US" dirty="0" smtClean="0"/>
              <a:t>chest wall       circumference</a:t>
            </a:r>
            <a:r>
              <a:rPr lang="en-US" dirty="0"/>
              <a:t>.</a:t>
            </a:r>
            <a:endParaRPr lang="ar-JO"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7230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915550" cy="862649"/>
          </a:xfrm>
          <a:ln w="38100">
            <a:solidFill>
              <a:srgbClr val="FF7DAB"/>
            </a:solidFill>
          </a:ln>
        </p:spPr>
        <p:txBody>
          <a:bodyPr>
            <a:noAutofit/>
          </a:bodyPr>
          <a:lstStyle/>
          <a:p>
            <a:r>
              <a:rPr lang="en-US" sz="2800" b="1" dirty="0" smtClean="0"/>
              <a:t>Diagnosis</a:t>
            </a:r>
            <a:endParaRPr lang="en-US" sz="2800" b="1" dirty="0">
              <a:solidFill>
                <a:schemeClr val="tx1"/>
              </a:solidFill>
            </a:endParaRPr>
          </a:p>
        </p:txBody>
      </p:sp>
      <p:sp>
        <p:nvSpPr>
          <p:cNvPr id="7" name="TextBox 6"/>
          <p:cNvSpPr txBox="1"/>
          <p:nvPr/>
        </p:nvSpPr>
        <p:spPr>
          <a:xfrm>
            <a:off x="419687" y="1519312"/>
            <a:ext cx="11509717" cy="3170099"/>
          </a:xfrm>
          <a:prstGeom prst="rect">
            <a:avLst/>
          </a:prstGeom>
          <a:noFill/>
        </p:spPr>
        <p:txBody>
          <a:bodyPr wrap="square" rtlCol="0">
            <a:spAutoFit/>
          </a:bodyPr>
          <a:lstStyle/>
          <a:p>
            <a:r>
              <a:rPr lang="en-US" sz="2000" dirty="0"/>
              <a:t>**clinical picture</a:t>
            </a:r>
            <a:r>
              <a:rPr lang="en-US" sz="2000" dirty="0" smtClean="0"/>
              <a:t>.</a:t>
            </a:r>
          </a:p>
          <a:p>
            <a:endParaRPr lang="en-US" sz="2000" dirty="0"/>
          </a:p>
          <a:p>
            <a:r>
              <a:rPr lang="en-US" sz="2000" dirty="0"/>
              <a:t>** Fetal squamous cells in a wedged pulmonary capillary aspirate</a:t>
            </a:r>
            <a:r>
              <a:rPr lang="en-US" sz="2000" dirty="0" smtClean="0"/>
              <a:t>.</a:t>
            </a:r>
          </a:p>
          <a:p>
            <a:endParaRPr lang="en-US" sz="2000" dirty="0"/>
          </a:p>
          <a:p>
            <a:r>
              <a:rPr lang="en-US" sz="2000" dirty="0">
                <a:solidFill>
                  <a:srgbClr val="CB074D"/>
                </a:solidFill>
              </a:rPr>
              <a:t>&gt;&gt;&gt; differential diagnoses </a:t>
            </a:r>
            <a:r>
              <a:rPr lang="en-US" sz="2000" dirty="0" smtClean="0">
                <a:solidFill>
                  <a:srgbClr val="CB074D"/>
                </a:solidFill>
              </a:rPr>
              <a:t>include:</a:t>
            </a:r>
          </a:p>
          <a:p>
            <a:r>
              <a:rPr lang="en-US" sz="2000" dirty="0" smtClean="0"/>
              <a:t>septic </a:t>
            </a:r>
            <a:r>
              <a:rPr lang="en-US" sz="2000" dirty="0"/>
              <a:t>shock, pulmonary thromboembolism, ruptured </a:t>
            </a:r>
            <a:r>
              <a:rPr lang="en-US" sz="2000" dirty="0" smtClean="0"/>
              <a:t>placenta, </a:t>
            </a:r>
            <a:r>
              <a:rPr lang="en-US" sz="2000" dirty="0"/>
              <a:t>tension pneumothorax, and myocardial </a:t>
            </a:r>
            <a:r>
              <a:rPr lang="en-US" sz="2000" dirty="0" smtClean="0"/>
              <a:t>ischemia</a:t>
            </a:r>
          </a:p>
          <a:p>
            <a:endParaRPr lang="en-US" sz="2000" dirty="0"/>
          </a:p>
          <a:p>
            <a:r>
              <a:rPr lang="en-US" sz="2000" dirty="0">
                <a:solidFill>
                  <a:srgbClr val="CB074D"/>
                </a:solidFill>
              </a:rPr>
              <a:t>Rx:</a:t>
            </a:r>
            <a:r>
              <a:rPr lang="en-US" sz="2000" dirty="0"/>
              <a:t> supportive measures with prompt attention to adequate oxygenation, ventilation, and inotropic support……coticosteroids??</a:t>
            </a:r>
            <a:endParaRPr lang="ar-JO" sz="2000" dirty="0"/>
          </a:p>
        </p:txBody>
      </p:sp>
    </p:spTree>
    <p:extLst>
      <p:ext uri="{BB962C8B-B14F-4D97-AF65-F5344CB8AC3E}">
        <p14:creationId xmlns:p14="http://schemas.microsoft.com/office/powerpoint/2010/main" val="370457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smtClean="0"/>
              <a:t>Cystic Fibrosis </a:t>
            </a:r>
            <a:endParaRPr lang="en-US" b="1" dirty="0">
              <a:solidFill>
                <a:schemeClr val="tx1"/>
              </a:solidFill>
            </a:endParaRPr>
          </a:p>
        </p:txBody>
      </p:sp>
      <p:sp>
        <p:nvSpPr>
          <p:cNvPr id="7" name="TextBox 6"/>
          <p:cNvSpPr txBox="1"/>
          <p:nvPr/>
        </p:nvSpPr>
        <p:spPr>
          <a:xfrm>
            <a:off x="419687" y="1519312"/>
            <a:ext cx="11509717" cy="440120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It is </a:t>
            </a:r>
            <a:r>
              <a:rPr lang="en-US" sz="2000" dirty="0"/>
              <a:t>an inherited </a:t>
            </a:r>
            <a:r>
              <a:rPr lang="en-US" sz="2000" b="1" dirty="0"/>
              <a:t>autosomal recessive </a:t>
            </a:r>
            <a:r>
              <a:rPr lang="en-US" sz="2000" dirty="0"/>
              <a:t>condition, with a carrier frequency of around 1 in 25 in the general </a:t>
            </a:r>
            <a:r>
              <a:rPr lang="en-US" sz="2000" dirty="0" smtClean="0"/>
              <a:t>population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It is </a:t>
            </a:r>
            <a:r>
              <a:rPr lang="en-US" sz="2000" dirty="0"/>
              <a:t>due to mutations in the cystic fibrosis transmembrane conductance regulator gene, CFTR, which is the gene that regulates epithelial cell </a:t>
            </a:r>
            <a:r>
              <a:rPr lang="en-US" sz="2000" b="1" dirty="0"/>
              <a:t>chloride</a:t>
            </a:r>
            <a:r>
              <a:rPr lang="en-US" sz="2000" dirty="0"/>
              <a:t> channel </a:t>
            </a:r>
            <a:r>
              <a:rPr lang="en-US" sz="2000" dirty="0" smtClean="0"/>
              <a:t>function </a:t>
            </a:r>
            <a:r>
              <a:rPr lang="en-US" sz="2000" dirty="0"/>
              <a:t>and as a result the internal organs become clogged with thick mucus, leading to infections and chronic inflammation, particularly affecting the lungs, gut and pancreas.</a:t>
            </a:r>
            <a:endParaRPr lang="en-US" sz="2000" dirty="0" smtClean="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It is the most severe form of obstructive lung disease observed during pregnancy, but there is no evidence that pregnancy increases the maternal risk, unless there is severe disease with pulmonary </a:t>
            </a:r>
            <a:r>
              <a:rPr lang="en-US" sz="2000" dirty="0" smtClean="0"/>
              <a:t>hypertension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Because </a:t>
            </a:r>
            <a:r>
              <a:rPr lang="en-US" sz="2000" dirty="0"/>
              <a:t>of improvements in diagnosis and treatment, the majority of females with cystic fibrosis now survive to adulthood</a:t>
            </a:r>
            <a:endParaRPr lang="ar-JO" sz="2000" dirty="0"/>
          </a:p>
        </p:txBody>
      </p:sp>
    </p:spTree>
    <p:extLst>
      <p:ext uri="{BB962C8B-B14F-4D97-AF65-F5344CB8AC3E}">
        <p14:creationId xmlns:p14="http://schemas.microsoft.com/office/powerpoint/2010/main" val="2879388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Cystic Fibrosis </a:t>
            </a:r>
            <a:endParaRPr lang="en-US" b="1" dirty="0">
              <a:solidFill>
                <a:schemeClr val="tx1"/>
              </a:solidFill>
            </a:endParaRPr>
          </a:p>
        </p:txBody>
      </p:sp>
      <p:sp>
        <p:nvSpPr>
          <p:cNvPr id="7" name="TextBox 6"/>
          <p:cNvSpPr txBox="1"/>
          <p:nvPr/>
        </p:nvSpPr>
        <p:spPr>
          <a:xfrm>
            <a:off x="419687" y="1907240"/>
            <a:ext cx="11509717"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smtClean="0"/>
              <a:t>Affected patients may have pancreatic insufficiency manifested as </a:t>
            </a:r>
          </a:p>
          <a:p>
            <a:endParaRPr lang="en-US" sz="2000" dirty="0"/>
          </a:p>
          <a:p>
            <a:pPr marL="457200" indent="-457200">
              <a:buFont typeface="+mj-lt"/>
              <a:buAutoNum type="arabicPeriod"/>
            </a:pPr>
            <a:r>
              <a:rPr lang="en-US" sz="2000" dirty="0" smtClean="0"/>
              <a:t>Diabetes </a:t>
            </a:r>
          </a:p>
          <a:p>
            <a:pPr marL="457200" indent="-457200">
              <a:buFont typeface="+mj-lt"/>
              <a:buAutoNum type="arabicPeriod"/>
            </a:pPr>
            <a:r>
              <a:rPr lang="en-US" sz="2000" dirty="0" smtClean="0"/>
              <a:t>Malabsorption </a:t>
            </a:r>
          </a:p>
          <a:p>
            <a:pPr marL="457200" indent="-457200">
              <a:buFont typeface="+mj-lt"/>
              <a:buAutoNum type="arabicPeriod"/>
            </a:pPr>
            <a:r>
              <a:rPr lang="en-US" sz="2000" dirty="0" smtClean="0"/>
              <a:t>Or liver cirrhosis </a:t>
            </a:r>
          </a:p>
          <a:p>
            <a:pPr marL="457200" indent="-457200">
              <a:buFont typeface="+mj-lt"/>
              <a:buAutoNum type="arabicPeriod"/>
            </a:pPr>
            <a:endParaRPr lang="en-US" sz="2000" dirty="0"/>
          </a:p>
          <a:p>
            <a:pPr marL="342900" indent="-342900">
              <a:buFont typeface="Wingdings" panose="05000000000000000000" pitchFamily="2" charset="2"/>
              <a:buChar char="Ø"/>
            </a:pPr>
            <a:r>
              <a:rPr lang="en-US" sz="2000" b="1" dirty="0" smtClean="0"/>
              <a:t>Poor prognostic factors include </a:t>
            </a:r>
          </a:p>
          <a:p>
            <a:endParaRPr lang="en-US" sz="2000" dirty="0"/>
          </a:p>
          <a:p>
            <a:pPr marL="457200" indent="-457200">
              <a:buFont typeface="+mj-lt"/>
              <a:buAutoNum type="arabicPeriod"/>
            </a:pPr>
            <a:r>
              <a:rPr lang="en-US" sz="2000" dirty="0" smtClean="0"/>
              <a:t>Vital capacity of &lt;50%</a:t>
            </a:r>
            <a:r>
              <a:rPr lang="en-US" sz="2000" dirty="0"/>
              <a:t> </a:t>
            </a:r>
            <a:r>
              <a:rPr lang="en-US" sz="2000" dirty="0" smtClean="0"/>
              <a:t>of predicted value </a:t>
            </a:r>
          </a:p>
          <a:p>
            <a:pPr marL="457200" indent="-457200">
              <a:buFont typeface="+mj-lt"/>
              <a:buAutoNum type="arabicPeriod"/>
            </a:pPr>
            <a:r>
              <a:rPr lang="en-US" sz="2000" dirty="0" smtClean="0"/>
              <a:t>Cor pulmonale </a:t>
            </a:r>
          </a:p>
          <a:p>
            <a:pPr marL="457200" indent="-457200">
              <a:buFont typeface="+mj-lt"/>
              <a:buAutoNum type="arabicPeriod"/>
            </a:pPr>
            <a:r>
              <a:rPr lang="en-US" sz="2000" dirty="0" smtClean="0"/>
              <a:t>Pulmonary hypertension </a:t>
            </a:r>
          </a:p>
          <a:p>
            <a:pPr marL="457200" indent="-457200">
              <a:buFont typeface="+mj-lt"/>
              <a:buAutoNum type="arabicPeriod"/>
            </a:pPr>
            <a:endParaRPr lang="en-US" sz="2000" dirty="0" smtClean="0"/>
          </a:p>
        </p:txBody>
      </p:sp>
    </p:spTree>
    <p:extLst>
      <p:ext uri="{BB962C8B-B14F-4D97-AF65-F5344CB8AC3E}">
        <p14:creationId xmlns:p14="http://schemas.microsoft.com/office/powerpoint/2010/main" val="694574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Cystic Fibrosis </a:t>
            </a:r>
            <a:endParaRPr lang="en-US" b="1" dirty="0">
              <a:solidFill>
                <a:schemeClr val="tx1"/>
              </a:solidFill>
            </a:endParaRPr>
          </a:p>
        </p:txBody>
      </p:sp>
      <p:sp>
        <p:nvSpPr>
          <p:cNvPr id="7" name="TextBox 6"/>
          <p:cNvSpPr txBox="1"/>
          <p:nvPr/>
        </p:nvSpPr>
        <p:spPr>
          <a:xfrm>
            <a:off x="419687" y="1380766"/>
            <a:ext cx="5468495" cy="523220"/>
          </a:xfrm>
          <a:prstGeom prst="rect">
            <a:avLst/>
          </a:prstGeom>
          <a:noFill/>
          <a:ln w="38100">
            <a:solidFill>
              <a:srgbClr val="FF7DAB"/>
            </a:solidFill>
          </a:ln>
        </p:spPr>
        <p:txBody>
          <a:bodyPr wrap="square" rtlCol="0">
            <a:spAutoFit/>
          </a:bodyPr>
          <a:lstStyle/>
          <a:p>
            <a:r>
              <a:rPr lang="en-US" sz="2800" dirty="0" smtClean="0"/>
              <a:t>Evaluation and Management </a:t>
            </a:r>
          </a:p>
        </p:txBody>
      </p:sp>
      <p:sp>
        <p:nvSpPr>
          <p:cNvPr id="2" name="TextBox 1"/>
          <p:cNvSpPr txBox="1"/>
          <p:nvPr/>
        </p:nvSpPr>
        <p:spPr>
          <a:xfrm>
            <a:off x="419688" y="2189018"/>
            <a:ext cx="11453226"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Genetic counseling and screening should be offered </a:t>
            </a:r>
          </a:p>
          <a:p>
            <a:pPr marL="285750" indent="-285750">
              <a:buFont typeface="Arial" panose="020B0604020202020204" pitchFamily="34" charset="0"/>
              <a:buChar char="•"/>
            </a:pPr>
            <a:r>
              <a:rPr lang="en-US" sz="2000" dirty="0" smtClean="0"/>
              <a:t>Pulmonary function tests should be performed monthly throughout pregnancy </a:t>
            </a:r>
          </a:p>
          <a:p>
            <a:pPr marL="285750" indent="-285750">
              <a:buFont typeface="Arial" panose="020B0604020202020204" pitchFamily="34" charset="0"/>
              <a:buChar char="•"/>
            </a:pPr>
            <a:r>
              <a:rPr lang="en-US" sz="2000" dirty="0" smtClean="0"/>
              <a:t>Pulmonary infection should be managed aggressively </a:t>
            </a:r>
          </a:p>
          <a:p>
            <a:pPr marL="285750" indent="-285750">
              <a:buFont typeface="Arial" panose="020B0604020202020204" pitchFamily="34" charset="0"/>
              <a:buChar char="•"/>
            </a:pPr>
            <a:endParaRPr lang="en-US" dirty="0"/>
          </a:p>
          <a:p>
            <a:pPr marL="285750" indent="-285750">
              <a:buFont typeface="Wingdings" panose="05000000000000000000" pitchFamily="2" charset="2"/>
              <a:buChar char="Ø"/>
            </a:pPr>
            <a:r>
              <a:rPr lang="en-US" sz="2400" b="1" dirty="0" smtClean="0"/>
              <a:t>For labor and delivery </a:t>
            </a:r>
          </a:p>
          <a:p>
            <a:endParaRPr lang="en-US" b="1" dirty="0"/>
          </a:p>
          <a:p>
            <a:pPr marL="285750" indent="-285750">
              <a:buFont typeface="Arial" panose="020B0604020202020204" pitchFamily="34" charset="0"/>
              <a:buChar char="•"/>
            </a:pPr>
            <a:r>
              <a:rPr lang="en-US" sz="2000" dirty="0" smtClean="0"/>
              <a:t>Fluids and electrolytes should be followed closely because the increased sodium content of sweat in affected patients may make them prone to hypovolemia during labor.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Overall 70% to 80% of pregnant mothers with CF have successful deliveries of healthy infants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Breast milk should be evaluated for sodium content before the infant is allowed to breast-feeding </a:t>
            </a:r>
          </a:p>
        </p:txBody>
      </p:sp>
    </p:spTree>
    <p:extLst>
      <p:ext uri="{BB962C8B-B14F-4D97-AF65-F5344CB8AC3E}">
        <p14:creationId xmlns:p14="http://schemas.microsoft.com/office/powerpoint/2010/main" val="19767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smtClean="0"/>
              <a:t>Pneumonia </a:t>
            </a:r>
            <a:endParaRPr lang="en-US" b="1" dirty="0">
              <a:solidFill>
                <a:schemeClr val="tx1"/>
              </a:solidFill>
            </a:endParaRPr>
          </a:p>
        </p:txBody>
      </p:sp>
      <p:sp>
        <p:nvSpPr>
          <p:cNvPr id="7" name="TextBox 6"/>
          <p:cNvSpPr txBox="1"/>
          <p:nvPr/>
        </p:nvSpPr>
        <p:spPr>
          <a:xfrm>
            <a:off x="419687" y="1796403"/>
            <a:ext cx="11509717" cy="4708981"/>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It </a:t>
            </a:r>
            <a:r>
              <a:rPr lang="en-US" sz="2000" dirty="0"/>
              <a:t>is an </a:t>
            </a:r>
            <a:r>
              <a:rPr lang="en-US" sz="2000" dirty="0" smtClean="0"/>
              <a:t>inflammatory</a:t>
            </a:r>
            <a:r>
              <a:rPr lang="en-US" sz="2000" dirty="0"/>
              <a:t> condition of the </a:t>
            </a:r>
            <a:r>
              <a:rPr lang="en-US" sz="2000" dirty="0" smtClean="0"/>
              <a:t>lung</a:t>
            </a:r>
            <a:r>
              <a:rPr lang="en-US" sz="2000" dirty="0"/>
              <a:t> affecting primarily the small air sacs known as </a:t>
            </a:r>
            <a:r>
              <a:rPr lang="en-US" sz="2000" dirty="0">
                <a:hlinkClick r:id="rId3" tooltip="Pulmonary alveolus"/>
              </a:rPr>
              <a:t>alveoli</a:t>
            </a:r>
            <a:r>
              <a:rPr lang="en-US" sz="2000" dirty="0" smtClean="0"/>
              <a:t>.</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The incidence of pneumonia is particularly high among pregnant women with certain predisposing antecedents, such as a </a:t>
            </a:r>
            <a:r>
              <a:rPr lang="en-US" sz="2000" u="sng" dirty="0"/>
              <a:t>history of smoking</a:t>
            </a:r>
            <a:r>
              <a:rPr lang="en-US" sz="2000" dirty="0"/>
              <a:t> or </a:t>
            </a:r>
            <a:r>
              <a:rPr lang="en-US" sz="2000" u="sng" dirty="0"/>
              <a:t>respiratory disease</a:t>
            </a:r>
            <a:r>
              <a:rPr lang="en-US" sz="2000" dirty="0"/>
              <a:t>.</a:t>
            </a:r>
            <a:endParaRPr lang="en-US" sz="4400" dirty="0"/>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It is one of the </a:t>
            </a:r>
            <a:r>
              <a:rPr lang="en-US" sz="2000" dirty="0" smtClean="0"/>
              <a:t>important causes of indirect maternal mortality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Virtually any infectious agent that causes pneumonia in the nonpregnant host has been reported to complicate </a:t>
            </a:r>
            <a:r>
              <a:rPr lang="en-US" sz="2000" dirty="0" smtClean="0"/>
              <a:t>pregnancy, with the most common organisms being :</a:t>
            </a:r>
          </a:p>
          <a:p>
            <a:pPr marL="457200" indent="-457200">
              <a:buFont typeface="+mj-lt"/>
              <a:buAutoNum type="arabicPeriod"/>
            </a:pPr>
            <a:r>
              <a:rPr lang="en-US" sz="2000" dirty="0" smtClean="0">
                <a:solidFill>
                  <a:srgbClr val="FF4F8E"/>
                </a:solidFill>
              </a:rPr>
              <a:t>Streptococcus pneumonia</a:t>
            </a:r>
          </a:p>
          <a:p>
            <a:pPr marL="457200" indent="-457200">
              <a:buFont typeface="+mj-lt"/>
              <a:buAutoNum type="arabicPeriod"/>
            </a:pPr>
            <a:r>
              <a:rPr lang="en-US" sz="2000" dirty="0" smtClean="0">
                <a:solidFill>
                  <a:srgbClr val="FF4F8E"/>
                </a:solidFill>
              </a:rPr>
              <a:t>Haemophilus Influenza</a:t>
            </a:r>
          </a:p>
          <a:p>
            <a:pPr marL="457200" indent="-457200">
              <a:buFont typeface="+mj-lt"/>
              <a:buAutoNum type="arabicPeriod"/>
            </a:pPr>
            <a:r>
              <a:rPr lang="en-US" sz="2000" dirty="0" smtClean="0">
                <a:solidFill>
                  <a:srgbClr val="FF4F8E"/>
                </a:solidFill>
              </a:rPr>
              <a:t>Mycoplasma pneumonia </a:t>
            </a:r>
          </a:p>
          <a:p>
            <a:pPr marL="457200" indent="-457200">
              <a:buFont typeface="+mj-lt"/>
              <a:buAutoNum type="arabicPeriod"/>
            </a:pPr>
            <a:r>
              <a:rPr lang="en-US" sz="2000" dirty="0" smtClean="0">
                <a:solidFill>
                  <a:srgbClr val="FF4F8E"/>
                </a:solidFill>
              </a:rPr>
              <a:t>Staph. Aureus </a:t>
            </a:r>
            <a:endParaRPr lang="en-US" sz="2000" dirty="0">
              <a:solidFill>
                <a:srgbClr val="FF4F8E"/>
              </a:solidFill>
            </a:endParaRPr>
          </a:p>
          <a:p>
            <a:pPr marL="342900" indent="-342900">
              <a:buFont typeface="Wingdings" panose="05000000000000000000" pitchFamily="2" charset="2"/>
              <a:buChar char="Ø"/>
            </a:pPr>
            <a:endParaRPr lang="ar-JO" sz="2000" dirty="0"/>
          </a:p>
        </p:txBody>
      </p:sp>
    </p:spTree>
    <p:extLst>
      <p:ext uri="{BB962C8B-B14F-4D97-AF65-F5344CB8AC3E}">
        <p14:creationId xmlns:p14="http://schemas.microsoft.com/office/powerpoint/2010/main" val="67383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Pneumonia </a:t>
            </a:r>
            <a:endParaRPr lang="en-US" b="1" dirty="0">
              <a:solidFill>
                <a:schemeClr val="tx1"/>
              </a:solidFill>
            </a:endParaRPr>
          </a:p>
        </p:txBody>
      </p:sp>
      <p:sp>
        <p:nvSpPr>
          <p:cNvPr id="7" name="TextBox 6"/>
          <p:cNvSpPr txBox="1"/>
          <p:nvPr/>
        </p:nvSpPr>
        <p:spPr>
          <a:xfrm>
            <a:off x="527539" y="2101203"/>
            <a:ext cx="11509717" cy="286232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The classic symptoms of pneumonia </a:t>
            </a:r>
            <a:endParaRPr lang="en-US" sz="2000" dirty="0" smtClean="0"/>
          </a:p>
          <a:p>
            <a:endParaRPr lang="en-US" sz="2000" dirty="0" smtClean="0"/>
          </a:p>
          <a:p>
            <a:pPr marL="457200" indent="-457200">
              <a:buFont typeface="+mj-lt"/>
              <a:buAutoNum type="arabicPeriod"/>
            </a:pPr>
            <a:r>
              <a:rPr lang="en-US" sz="2000" dirty="0" smtClean="0"/>
              <a:t>Sudden </a:t>
            </a:r>
            <a:r>
              <a:rPr lang="en-US" sz="2000" dirty="0"/>
              <a:t>onset of rigors followed by </a:t>
            </a:r>
            <a:r>
              <a:rPr lang="en-US" sz="2000" dirty="0" smtClean="0"/>
              <a:t>fever </a:t>
            </a:r>
          </a:p>
          <a:p>
            <a:pPr marL="457200" indent="-457200">
              <a:buFont typeface="+mj-lt"/>
              <a:buAutoNum type="arabicPeriod"/>
            </a:pPr>
            <a:r>
              <a:rPr lang="en-US" sz="2000" dirty="0" smtClean="0"/>
              <a:t>pleuritic </a:t>
            </a:r>
            <a:r>
              <a:rPr lang="en-US" sz="2000" dirty="0"/>
              <a:t>chest </a:t>
            </a:r>
            <a:r>
              <a:rPr lang="en-US" sz="2000" dirty="0" smtClean="0"/>
              <a:t>pain </a:t>
            </a:r>
          </a:p>
          <a:p>
            <a:pPr marL="457200" indent="-457200">
              <a:buFont typeface="+mj-lt"/>
              <a:buAutoNum type="arabicPeriod"/>
            </a:pPr>
            <a:r>
              <a:rPr lang="en-US" sz="2000" dirty="0" smtClean="0"/>
              <a:t>shortness </a:t>
            </a:r>
            <a:r>
              <a:rPr lang="en-US" sz="2000" dirty="0"/>
              <a:t>of </a:t>
            </a:r>
            <a:r>
              <a:rPr lang="en-US" sz="2000" dirty="0" smtClean="0"/>
              <a:t>breath</a:t>
            </a:r>
          </a:p>
          <a:p>
            <a:pPr marL="457200" indent="-457200">
              <a:buFont typeface="+mj-lt"/>
              <a:buAutoNum type="arabicPeriod"/>
            </a:pPr>
            <a:r>
              <a:rPr lang="en-US" sz="2000" dirty="0" smtClean="0"/>
              <a:t>Productive or dry cough</a:t>
            </a:r>
          </a:p>
          <a:p>
            <a:pPr marL="457200" indent="-457200">
              <a:buFont typeface="+mj-lt"/>
              <a:buAutoNum type="arabicPeriod"/>
            </a:pPr>
            <a:endParaRPr lang="en-US" sz="2000" dirty="0"/>
          </a:p>
          <a:p>
            <a:pPr marL="342900" indent="-342900">
              <a:buFont typeface="Wingdings" panose="05000000000000000000" pitchFamily="2" charset="2"/>
              <a:buChar char="Ø"/>
            </a:pPr>
            <a:r>
              <a:rPr lang="en-US" sz="2000" dirty="0" smtClean="0"/>
              <a:t>Risk of respiratory failure and empyema is increased </a:t>
            </a:r>
            <a:endParaRPr lang="en-US" sz="2000" dirty="0"/>
          </a:p>
          <a:p>
            <a:pPr marL="342900" indent="-342900">
              <a:buFont typeface="Wingdings" panose="05000000000000000000" pitchFamily="2" charset="2"/>
              <a:buChar char="Ø"/>
            </a:pPr>
            <a:endParaRPr lang="ar-JO" sz="2000" dirty="0"/>
          </a:p>
        </p:txBody>
      </p:sp>
    </p:spTree>
    <p:extLst>
      <p:ext uri="{BB962C8B-B14F-4D97-AF65-F5344CB8AC3E}">
        <p14:creationId xmlns:p14="http://schemas.microsoft.com/office/powerpoint/2010/main" val="187887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Pneumonia </a:t>
            </a:r>
            <a:endParaRPr lang="en-US" b="1" dirty="0">
              <a:solidFill>
                <a:schemeClr val="tx1"/>
              </a:solidFill>
            </a:endParaRPr>
          </a:p>
        </p:txBody>
      </p:sp>
      <p:sp>
        <p:nvSpPr>
          <p:cNvPr id="7" name="TextBox 6"/>
          <p:cNvSpPr txBox="1"/>
          <p:nvPr/>
        </p:nvSpPr>
        <p:spPr>
          <a:xfrm>
            <a:off x="419687" y="1630149"/>
            <a:ext cx="11509717" cy="286232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Patients with suspected pneumonia should get a chest radiograph </a:t>
            </a:r>
            <a:r>
              <a:rPr lang="en-US" sz="2000" u="sng" dirty="0" smtClean="0"/>
              <a:t>with abdominal shield</a:t>
            </a:r>
          </a:p>
          <a:p>
            <a:pPr marL="342900" indent="-342900">
              <a:buFont typeface="Wingdings" panose="05000000000000000000" pitchFamily="2" charset="2"/>
              <a:buChar char="Ø"/>
            </a:pPr>
            <a:endParaRPr lang="en-US" sz="2000" u="sng" dirty="0"/>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Other investigations are </a:t>
            </a:r>
          </a:p>
          <a:p>
            <a:pPr marL="342900" indent="-342900">
              <a:buFont typeface="Arial" panose="020B0604020202020204" pitchFamily="34" charset="0"/>
              <a:buChar char="•"/>
            </a:pPr>
            <a:r>
              <a:rPr lang="en-US" sz="2000" dirty="0" smtClean="0"/>
              <a:t>Sputum microscopy</a:t>
            </a:r>
          </a:p>
          <a:p>
            <a:pPr marL="342900" indent="-342900">
              <a:buFont typeface="Arial" panose="020B0604020202020204" pitchFamily="34" charset="0"/>
              <a:buChar char="•"/>
            </a:pPr>
            <a:r>
              <a:rPr lang="en-US" sz="2000" dirty="0" smtClean="0"/>
              <a:t>Sputum culture </a:t>
            </a:r>
          </a:p>
          <a:p>
            <a:pPr marL="342900" indent="-342900">
              <a:buFont typeface="Arial" panose="020B0604020202020204" pitchFamily="34" charset="0"/>
              <a:buChar char="•"/>
            </a:pPr>
            <a:r>
              <a:rPr lang="en-US" sz="2000" dirty="0" smtClean="0"/>
              <a:t>Serologic tests </a:t>
            </a:r>
            <a:endParaRPr lang="ar-JO" sz="2000" dirty="0"/>
          </a:p>
        </p:txBody>
      </p:sp>
      <p:pic>
        <p:nvPicPr>
          <p:cNvPr id="4" name="Picture 4">
            <a:extLst>
              <a:ext uri="{FF2B5EF4-FFF2-40B4-BE49-F238E27FC236}">
                <a16:creationId xmlns:a16="http://schemas.microsoft.com/office/drawing/2014/main" id="{95B07771-8077-5A4D-B3A1-AE0A1114D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8494500" y="2228848"/>
            <a:ext cx="3318231" cy="3714753"/>
          </a:xfrm>
          <a:prstGeom prst="rect">
            <a:avLst/>
          </a:prstGeom>
        </p:spPr>
      </p:pic>
    </p:spTree>
    <p:extLst>
      <p:ext uri="{BB962C8B-B14F-4D97-AF65-F5344CB8AC3E}">
        <p14:creationId xmlns:p14="http://schemas.microsoft.com/office/powerpoint/2010/main" val="2356857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Pneumonia </a:t>
            </a:r>
            <a:endParaRPr lang="en-US" b="1" dirty="0">
              <a:solidFill>
                <a:schemeClr val="tx1"/>
              </a:solidFill>
            </a:endParaRPr>
          </a:p>
        </p:txBody>
      </p:sp>
      <p:sp>
        <p:nvSpPr>
          <p:cNvPr id="7" name="TextBox 6"/>
          <p:cNvSpPr txBox="1"/>
          <p:nvPr/>
        </p:nvSpPr>
        <p:spPr>
          <a:xfrm>
            <a:off x="527539" y="1824111"/>
            <a:ext cx="11509717" cy="317009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Fever should be treated with acetaminophen and fluid status should be monitored closely since the pregnant women are prone to pulmonary edema </a:t>
            </a:r>
            <a:endParaRPr lang="en-US" sz="2000" dirty="0" smtClean="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In</a:t>
            </a:r>
            <a:r>
              <a:rPr lang="en-US" sz="2000" dirty="0"/>
              <a:t> bacterial pneumonia, the antibiotics that are safe in a pregnant patient </a:t>
            </a:r>
            <a:r>
              <a:rPr lang="en-US" sz="2000" dirty="0" smtClean="0"/>
              <a:t>are</a:t>
            </a:r>
          </a:p>
          <a:p>
            <a:r>
              <a:rPr lang="en-US" sz="2000" dirty="0"/>
              <a:t>(</a:t>
            </a:r>
            <a:r>
              <a:rPr lang="en-US" sz="2000" dirty="0" smtClean="0"/>
              <a:t> </a:t>
            </a:r>
            <a:r>
              <a:rPr lang="en-US" sz="2000" dirty="0"/>
              <a:t>penicillins, cephalosporins, and </a:t>
            </a:r>
            <a:r>
              <a:rPr lang="en-US" sz="2000" dirty="0" smtClean="0"/>
              <a:t>macrolides).</a:t>
            </a:r>
          </a:p>
          <a:p>
            <a:endParaRPr lang="en-US" sz="2000" dirty="0"/>
          </a:p>
          <a:p>
            <a:endParaRPr lang="en-US" sz="2000" dirty="0" smtClean="0"/>
          </a:p>
          <a:p>
            <a:pPr marL="342900" indent="-342900">
              <a:buFont typeface="Wingdings" panose="05000000000000000000" pitchFamily="2" charset="2"/>
              <a:buChar char="Ø"/>
            </a:pPr>
            <a:r>
              <a:rPr lang="en-US" sz="2000" dirty="0" smtClean="0"/>
              <a:t>Quinolones and Tetracyclines should be avoided in pregnancy ( fetal arthropathy and malformations ) </a:t>
            </a:r>
            <a:endParaRPr lang="en-US" sz="2000" dirty="0"/>
          </a:p>
          <a:p>
            <a:pPr marL="342900" indent="-342900">
              <a:buFont typeface="Wingdings" panose="05000000000000000000" pitchFamily="2" charset="2"/>
              <a:buChar char="Ø"/>
            </a:pPr>
            <a:endParaRPr lang="ar-JO" sz="2000" dirty="0"/>
          </a:p>
        </p:txBody>
      </p:sp>
    </p:spTree>
    <p:extLst>
      <p:ext uri="{BB962C8B-B14F-4D97-AF65-F5344CB8AC3E}">
        <p14:creationId xmlns:p14="http://schemas.microsoft.com/office/powerpoint/2010/main" val="3755951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Pneumonia </a:t>
            </a:r>
            <a:endParaRPr lang="en-US" b="1" dirty="0">
              <a:solidFill>
                <a:schemeClr val="tx1"/>
              </a:solidFill>
            </a:endParaRPr>
          </a:p>
        </p:txBody>
      </p:sp>
      <p:sp>
        <p:nvSpPr>
          <p:cNvPr id="7" name="TextBox 6"/>
          <p:cNvSpPr txBox="1"/>
          <p:nvPr/>
        </p:nvSpPr>
        <p:spPr>
          <a:xfrm>
            <a:off x="419687" y="1422330"/>
            <a:ext cx="5596169" cy="523220"/>
          </a:xfrm>
          <a:prstGeom prst="rect">
            <a:avLst/>
          </a:prstGeom>
          <a:noFill/>
          <a:ln w="38100">
            <a:solidFill>
              <a:srgbClr val="FF4F8E"/>
            </a:solidFill>
          </a:ln>
        </p:spPr>
        <p:txBody>
          <a:bodyPr wrap="square" rtlCol="0">
            <a:spAutoFit/>
          </a:bodyPr>
          <a:lstStyle/>
          <a:p>
            <a:r>
              <a:rPr lang="en-US" sz="2800" dirty="0" smtClean="0"/>
              <a:t>Viral and fungal pneumonia </a:t>
            </a:r>
            <a:endParaRPr lang="ar-JO" sz="2800" dirty="0"/>
          </a:p>
        </p:txBody>
      </p:sp>
      <p:sp>
        <p:nvSpPr>
          <p:cNvPr id="2" name="TextBox 1"/>
          <p:cNvSpPr txBox="1"/>
          <p:nvPr/>
        </p:nvSpPr>
        <p:spPr>
          <a:xfrm>
            <a:off x="651164" y="2258291"/>
            <a:ext cx="11164599"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Influenza has an acute onset after an incubation of 1-4 days and presents as high fever, headache, malaise, and cough. </a:t>
            </a:r>
            <a:endParaRPr lang="en-US" sz="2000" dirty="0" smtClean="0"/>
          </a:p>
          <a:p>
            <a:endParaRPr lang="en-US" sz="2000" dirty="0"/>
          </a:p>
          <a:p>
            <a:pPr marL="342900" indent="-342900">
              <a:buFont typeface="Wingdings" panose="05000000000000000000" pitchFamily="2" charset="2"/>
              <a:buChar char="Ø"/>
            </a:pPr>
            <a:r>
              <a:rPr lang="en-US" sz="2000" dirty="0" smtClean="0"/>
              <a:t>Viral </a:t>
            </a:r>
            <a:r>
              <a:rPr lang="en-US" sz="2000" dirty="0"/>
              <a:t>and fungal pneumonia are often complicated by a secondary bacterial pneumonia. </a:t>
            </a:r>
            <a:endParaRPr lang="en-US" sz="2000" dirty="0" smtClean="0"/>
          </a:p>
          <a:p>
            <a:endParaRPr lang="en-US" sz="2000" dirty="0"/>
          </a:p>
          <a:p>
            <a:pPr marL="342900" indent="-342900">
              <a:buFont typeface="Wingdings" panose="05000000000000000000" pitchFamily="2" charset="2"/>
              <a:buChar char="Ø"/>
            </a:pPr>
            <a:r>
              <a:rPr lang="en-US" sz="2000" dirty="0" smtClean="0"/>
              <a:t>Varicella </a:t>
            </a:r>
            <a:r>
              <a:rPr lang="en-US" sz="2000" dirty="0"/>
              <a:t>pneumonia is a serious respiratory tract infection that can lead to high maternal mortality. This should be treated with </a:t>
            </a:r>
            <a:r>
              <a:rPr lang="en-US" sz="2000" dirty="0" smtClean="0"/>
              <a:t>acyclovir</a:t>
            </a:r>
          </a:p>
          <a:p>
            <a:endParaRPr lang="en-US" sz="2000" dirty="0"/>
          </a:p>
          <a:p>
            <a:pPr marL="342900" indent="-342900">
              <a:buFont typeface="Wingdings" panose="05000000000000000000" pitchFamily="2" charset="2"/>
              <a:buChar char="Ø"/>
            </a:pPr>
            <a:r>
              <a:rPr lang="en-US" sz="2000" dirty="0"/>
              <a:t>Patients with </a:t>
            </a:r>
            <a:r>
              <a:rPr lang="en-US" sz="2000" i="1" dirty="0" smtClean="0"/>
              <a:t>P.carinii</a:t>
            </a:r>
            <a:r>
              <a:rPr lang="en-US" sz="2000" dirty="0"/>
              <a:t> pneumonia require treatment with trimethoprim-sulfamethoxazole with folate supplementation.</a:t>
            </a:r>
          </a:p>
          <a:p>
            <a:endParaRPr lang="en-US" sz="2000" dirty="0"/>
          </a:p>
        </p:txBody>
      </p:sp>
    </p:spTree>
    <p:extLst>
      <p:ext uri="{BB962C8B-B14F-4D97-AF65-F5344CB8AC3E}">
        <p14:creationId xmlns:p14="http://schemas.microsoft.com/office/powerpoint/2010/main" val="5195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Pneumonia </a:t>
            </a:r>
            <a:endParaRPr lang="en-US" b="1" dirty="0">
              <a:solidFill>
                <a:schemeClr val="tx1"/>
              </a:solidFill>
            </a:endParaRPr>
          </a:p>
        </p:txBody>
      </p:sp>
      <p:sp>
        <p:nvSpPr>
          <p:cNvPr id="7" name="TextBox 6"/>
          <p:cNvSpPr txBox="1"/>
          <p:nvPr/>
        </p:nvSpPr>
        <p:spPr>
          <a:xfrm>
            <a:off x="679940" y="1533167"/>
            <a:ext cx="2797552" cy="523220"/>
          </a:xfrm>
          <a:prstGeom prst="rect">
            <a:avLst/>
          </a:prstGeom>
          <a:noFill/>
          <a:ln w="38100">
            <a:solidFill>
              <a:srgbClr val="FF4F8E"/>
            </a:solidFill>
          </a:ln>
        </p:spPr>
        <p:txBody>
          <a:bodyPr wrap="square" rtlCol="0">
            <a:spAutoFit/>
          </a:bodyPr>
          <a:lstStyle/>
          <a:p>
            <a:r>
              <a:rPr lang="en-US" sz="2800" dirty="0" smtClean="0"/>
              <a:t>Complications</a:t>
            </a:r>
            <a:endParaRPr lang="ar-JO" sz="2800" dirty="0"/>
          </a:p>
        </p:txBody>
      </p:sp>
      <p:sp>
        <p:nvSpPr>
          <p:cNvPr id="2" name="TextBox 1"/>
          <p:cNvSpPr txBox="1"/>
          <p:nvPr/>
        </p:nvSpPr>
        <p:spPr>
          <a:xfrm>
            <a:off x="679940" y="2299855"/>
            <a:ext cx="10950085" cy="4801314"/>
          </a:xfrm>
          <a:prstGeom prst="rect">
            <a:avLst/>
          </a:prstGeom>
          <a:noFill/>
        </p:spPr>
        <p:txBody>
          <a:bodyPr wrap="square" rtlCol="0">
            <a:spAutoFit/>
          </a:bodyPr>
          <a:lstStyle/>
          <a:p>
            <a:pPr marL="342900" indent="-342900">
              <a:buFont typeface="+mj-lt"/>
              <a:buAutoNum type="arabicPeriod"/>
            </a:pPr>
            <a:r>
              <a:rPr lang="en-US" dirty="0"/>
              <a:t>Pregnant women with pneumonia are prone to preterm labor and delivery, as well as pulmonary edema. </a:t>
            </a:r>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The </a:t>
            </a:r>
            <a:r>
              <a:rPr lang="en-US" dirty="0"/>
              <a:t>frequency of low birth weight infants born to mothers with pneumonia is higher than among controls without </a:t>
            </a:r>
            <a:r>
              <a:rPr lang="en-US" dirty="0" smtClean="0"/>
              <a:t>pneumonia.</a:t>
            </a:r>
          </a:p>
          <a:p>
            <a:pPr marL="342900" indent="-342900">
              <a:buFont typeface="+mj-lt"/>
              <a:buAutoNum type="arabicPeriod"/>
            </a:pPr>
            <a:endParaRPr lang="en-US" dirty="0"/>
          </a:p>
          <a:p>
            <a:pPr marL="342900" indent="-342900">
              <a:buFont typeface="+mj-lt"/>
              <a:buAutoNum type="arabicPeriod"/>
            </a:pPr>
            <a:r>
              <a:rPr lang="en-US" dirty="0" smtClean="0"/>
              <a:t>Maternal </a:t>
            </a:r>
            <a:r>
              <a:rPr lang="en-US" dirty="0"/>
              <a:t>mortality with varicella pneumonia may reach 40% in the absence of antiviral </a:t>
            </a:r>
            <a:r>
              <a:rPr lang="en-US" dirty="0" smtClean="0"/>
              <a:t>therapy.</a:t>
            </a:r>
          </a:p>
          <a:p>
            <a:pPr marL="342900" indent="-342900">
              <a:buFont typeface="+mj-lt"/>
              <a:buAutoNum type="arabicPeriod"/>
            </a:pPr>
            <a:endParaRPr lang="en-US" dirty="0"/>
          </a:p>
          <a:p>
            <a:pPr marL="342900" indent="-342900">
              <a:buFont typeface="+mj-lt"/>
              <a:buAutoNum type="arabicPeriod"/>
            </a:pPr>
            <a:r>
              <a:rPr lang="en-US" dirty="0" smtClean="0"/>
              <a:t>The </a:t>
            </a:r>
            <a:r>
              <a:rPr lang="en-US" dirty="0"/>
              <a:t>risk of congenital malformations after fetal exposure to primary maternal varicella before 20 weeks’ gestation is estimated to be &lt;2% and is &lt;0.4% before 12 </a:t>
            </a:r>
            <a:r>
              <a:rPr lang="en-US" dirty="0" smtClean="0"/>
              <a:t>weeks.</a:t>
            </a:r>
          </a:p>
          <a:p>
            <a:pPr marL="342900" indent="-342900">
              <a:buFont typeface="+mj-lt"/>
              <a:buAutoNum type="arabicPeriod"/>
            </a:pPr>
            <a:endParaRPr lang="en-US" dirty="0"/>
          </a:p>
          <a:p>
            <a:pPr marL="342900" indent="-342900">
              <a:buFont typeface="+mj-lt"/>
              <a:buAutoNum type="arabicPeriod"/>
            </a:pPr>
            <a:r>
              <a:rPr lang="en-US" dirty="0" smtClean="0"/>
              <a:t>Infection </a:t>
            </a:r>
            <a:r>
              <a:rPr lang="en-US" dirty="0"/>
              <a:t>after 20 weeks’ gestation may lead to postnatal disease, with symptoms ranging from typical varicella with a benign course to fatal disseminated infection or shingles appearing months to years after birth.</a:t>
            </a:r>
          </a:p>
          <a:p>
            <a:endParaRPr lang="en-US" dirty="0"/>
          </a:p>
          <a:p>
            <a:endParaRPr lang="en-US" dirty="0"/>
          </a:p>
        </p:txBody>
      </p:sp>
    </p:spTree>
    <p:extLst>
      <p:ext uri="{BB962C8B-B14F-4D97-AF65-F5344CB8AC3E}">
        <p14:creationId xmlns:p14="http://schemas.microsoft.com/office/powerpoint/2010/main" val="269070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3899095" cy="862649"/>
          </a:xfrm>
          <a:solidFill>
            <a:srgbClr val="FF7DAB"/>
          </a:solidFill>
          <a:ln w="38100">
            <a:solidFill>
              <a:srgbClr val="FF4F8E"/>
            </a:solidFill>
          </a:ln>
        </p:spPr>
        <p:txBody>
          <a:bodyPr/>
          <a:lstStyle/>
          <a:p>
            <a:r>
              <a:rPr lang="en-US" b="1" dirty="0" smtClean="0"/>
              <a:t>Asthma</a:t>
            </a:r>
            <a:endParaRPr lang="en-US" b="1" dirty="0"/>
          </a:p>
        </p:txBody>
      </p:sp>
      <p:sp>
        <p:nvSpPr>
          <p:cNvPr id="7" name="TextBox 6"/>
          <p:cNvSpPr txBox="1"/>
          <p:nvPr/>
        </p:nvSpPr>
        <p:spPr>
          <a:xfrm>
            <a:off x="574431" y="1561514"/>
            <a:ext cx="11509717" cy="923330"/>
          </a:xfrm>
          <a:prstGeom prst="rect">
            <a:avLst/>
          </a:prstGeom>
          <a:noFill/>
        </p:spPr>
        <p:txBody>
          <a:bodyPr wrap="square" rtlCol="0">
            <a:spAutoFit/>
          </a:bodyPr>
          <a:lstStyle/>
          <a:p>
            <a:pPr marL="285750" indent="-285750">
              <a:buFont typeface="Wingdings" panose="05000000000000000000" pitchFamily="2" charset="2"/>
              <a:buChar char="Ø"/>
            </a:pPr>
            <a:r>
              <a:rPr lang="en-US" b="1" dirty="0"/>
              <a:t>Asthma</a:t>
            </a:r>
            <a:r>
              <a:rPr lang="en-US" dirty="0"/>
              <a:t> is a chronic inflammatory disorder characterized by bronchial hyperreactivity, and it is the most common pulmonary disease in pregnancy, affecting between 3% and 9% of pregnant women.</a:t>
            </a:r>
          </a:p>
        </p:txBody>
      </p:sp>
      <p:sp>
        <p:nvSpPr>
          <p:cNvPr id="2" name="TextBox 1"/>
          <p:cNvSpPr txBox="1"/>
          <p:nvPr/>
        </p:nvSpPr>
        <p:spPr>
          <a:xfrm>
            <a:off x="2011681" y="2794333"/>
            <a:ext cx="8444941" cy="523220"/>
          </a:xfrm>
          <a:prstGeom prst="rect">
            <a:avLst/>
          </a:prstGeom>
          <a:noFill/>
          <a:ln w="28575">
            <a:solidFill>
              <a:srgbClr val="FF7DAB"/>
            </a:solidFill>
          </a:ln>
        </p:spPr>
        <p:txBody>
          <a:bodyPr wrap="none" rtlCol="0">
            <a:spAutoFit/>
          </a:bodyPr>
          <a:lstStyle/>
          <a:p>
            <a:r>
              <a:rPr lang="en-US" sz="2800" b="1" dirty="0"/>
              <a:t>Can pregnancy make asthma worse or </a:t>
            </a:r>
            <a:r>
              <a:rPr lang="en-US" sz="2800" b="1" dirty="0" smtClean="0"/>
              <a:t>better? </a:t>
            </a:r>
            <a:endParaRPr lang="en-US" sz="2800" b="1" dirty="0"/>
          </a:p>
        </p:txBody>
      </p:sp>
      <p:sp>
        <p:nvSpPr>
          <p:cNvPr id="3" name="TextBox 2"/>
          <p:cNvSpPr txBox="1"/>
          <p:nvPr/>
        </p:nvSpPr>
        <p:spPr>
          <a:xfrm>
            <a:off x="574431" y="3627042"/>
            <a:ext cx="11326837" cy="3170099"/>
          </a:xfrm>
          <a:prstGeom prst="rect">
            <a:avLst/>
          </a:prstGeom>
          <a:noFill/>
        </p:spPr>
        <p:txBody>
          <a:bodyPr wrap="square" rtlCol="0">
            <a:spAutoFit/>
          </a:bodyPr>
          <a:lstStyle/>
          <a:p>
            <a:r>
              <a:rPr lang="en-US" sz="2000" dirty="0" smtClean="0">
                <a:solidFill>
                  <a:srgbClr val="111111"/>
                </a:solidFill>
              </a:rPr>
              <a:t>Research </a:t>
            </a:r>
            <a:r>
              <a:rPr lang="en-US" sz="2000" dirty="0">
                <a:solidFill>
                  <a:srgbClr val="111111"/>
                </a:solidFill>
              </a:rPr>
              <a:t>suggests that asthma severity during pregnancy is related to asthma severity before pregnancy. Symptoms are more likely to worsen in people with severe asthma.</a:t>
            </a:r>
          </a:p>
          <a:p>
            <a:r>
              <a:rPr lang="en-US" sz="2000" dirty="0">
                <a:solidFill>
                  <a:srgbClr val="111111"/>
                </a:solidFill>
              </a:rPr>
              <a:t>If asthma gets better, the improvement is generally gradual as the pregnancy progresses</a:t>
            </a:r>
            <a:r>
              <a:rPr lang="en-US" sz="2000" dirty="0" smtClean="0">
                <a:solidFill>
                  <a:srgbClr val="111111"/>
                </a:solidFill>
              </a:rPr>
              <a:t>. </a:t>
            </a:r>
          </a:p>
          <a:p>
            <a:r>
              <a:rPr lang="en-US" sz="2000" dirty="0" smtClean="0">
                <a:solidFill>
                  <a:srgbClr val="111111"/>
                </a:solidFill>
              </a:rPr>
              <a:t>If </a:t>
            </a:r>
            <a:r>
              <a:rPr lang="en-US" sz="2000" dirty="0">
                <a:solidFill>
                  <a:srgbClr val="111111"/>
                </a:solidFill>
              </a:rPr>
              <a:t>asthma worsens, the increase in symptoms is most noticeable during the </a:t>
            </a:r>
            <a:r>
              <a:rPr lang="en-US" sz="2000" b="1" dirty="0">
                <a:solidFill>
                  <a:srgbClr val="111111"/>
                </a:solidFill>
              </a:rPr>
              <a:t>first</a:t>
            </a:r>
            <a:r>
              <a:rPr lang="en-US" sz="2000" dirty="0">
                <a:solidFill>
                  <a:srgbClr val="111111"/>
                </a:solidFill>
              </a:rPr>
              <a:t> and </a:t>
            </a:r>
            <a:r>
              <a:rPr lang="en-US" sz="2000" b="1" dirty="0">
                <a:solidFill>
                  <a:srgbClr val="111111"/>
                </a:solidFill>
              </a:rPr>
              <a:t>third</a:t>
            </a:r>
            <a:r>
              <a:rPr lang="en-US" sz="2000" dirty="0">
                <a:solidFill>
                  <a:srgbClr val="111111"/>
                </a:solidFill>
              </a:rPr>
              <a:t> trimesters of pregnancy.</a:t>
            </a:r>
          </a:p>
          <a:p>
            <a:r>
              <a:rPr lang="en-US" sz="2000" dirty="0">
                <a:solidFill>
                  <a:srgbClr val="111111"/>
                </a:solidFill>
              </a:rPr>
              <a:t>Some women might experience worse asthma signs and symptoms early in pregnancy because they stop taking their medications after becoming pregnant. Any changes you make to your medication routine might also influence the severity of your asthma.</a:t>
            </a:r>
          </a:p>
          <a:p>
            <a:endParaRPr lang="en-US" sz="2000" dirty="0"/>
          </a:p>
          <a:p>
            <a:endParaRPr lang="en-US" sz="2000" dirty="0"/>
          </a:p>
        </p:txBody>
      </p:sp>
    </p:spTree>
    <p:extLst>
      <p:ext uri="{BB962C8B-B14F-4D97-AF65-F5344CB8AC3E}">
        <p14:creationId xmlns:p14="http://schemas.microsoft.com/office/powerpoint/2010/main" val="1423918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ln w="38100">
            <a:solidFill>
              <a:srgbClr val="FF7DAB"/>
            </a:solidFill>
          </a:ln>
        </p:spPr>
        <p:txBody>
          <a:bodyPr>
            <a:noAutofit/>
          </a:bodyPr>
          <a:lstStyle/>
          <a:p>
            <a:r>
              <a:rPr lang="en-US" b="1" dirty="0" smtClean="0"/>
              <a:t>Pneumonia </a:t>
            </a:r>
            <a:endParaRPr lang="en-US" b="1" dirty="0">
              <a:solidFill>
                <a:schemeClr val="tx1"/>
              </a:solidFill>
            </a:endParaRPr>
          </a:p>
        </p:txBody>
      </p:sp>
      <p:sp>
        <p:nvSpPr>
          <p:cNvPr id="7" name="TextBox 6"/>
          <p:cNvSpPr txBox="1"/>
          <p:nvPr/>
        </p:nvSpPr>
        <p:spPr>
          <a:xfrm>
            <a:off x="679940" y="1533167"/>
            <a:ext cx="2797552" cy="523220"/>
          </a:xfrm>
          <a:prstGeom prst="rect">
            <a:avLst/>
          </a:prstGeom>
          <a:noFill/>
          <a:ln w="38100">
            <a:solidFill>
              <a:srgbClr val="FF4F8E"/>
            </a:solidFill>
          </a:ln>
        </p:spPr>
        <p:txBody>
          <a:bodyPr wrap="square" rtlCol="0">
            <a:spAutoFit/>
          </a:bodyPr>
          <a:lstStyle/>
          <a:p>
            <a:r>
              <a:rPr lang="en-US" sz="2800" dirty="0" smtClean="0"/>
              <a:t>Complications</a:t>
            </a:r>
            <a:endParaRPr lang="ar-JO" sz="2800" dirty="0"/>
          </a:p>
        </p:txBody>
      </p:sp>
      <p:sp>
        <p:nvSpPr>
          <p:cNvPr id="2" name="TextBox 1"/>
          <p:cNvSpPr txBox="1"/>
          <p:nvPr/>
        </p:nvSpPr>
        <p:spPr>
          <a:xfrm>
            <a:off x="679940" y="2299855"/>
            <a:ext cx="10950085" cy="2246769"/>
          </a:xfrm>
          <a:prstGeom prst="rect">
            <a:avLst/>
          </a:prstGeom>
          <a:noFill/>
        </p:spPr>
        <p:txBody>
          <a:bodyPr wrap="square" rtlCol="0">
            <a:spAutoFit/>
          </a:bodyPr>
          <a:lstStyle/>
          <a:p>
            <a:pPr marL="342900" indent="-342900">
              <a:buFont typeface="+mj-lt"/>
              <a:buAutoNum type="arabicPeriod" startAt="6"/>
            </a:pPr>
            <a:r>
              <a:rPr lang="en-US" sz="2000" dirty="0"/>
              <a:t>Congenital varicella syndrome occurs in 1% to 2% of cases of maternal varicella depending on gestational </a:t>
            </a:r>
            <a:r>
              <a:rPr lang="en-US" sz="2000" dirty="0" smtClean="0"/>
              <a:t>age.</a:t>
            </a:r>
          </a:p>
          <a:p>
            <a:pPr marL="342900" indent="-342900">
              <a:buFont typeface="+mj-lt"/>
              <a:buAutoNum type="arabicPeriod" startAt="6"/>
            </a:pPr>
            <a:endParaRPr lang="en-US" sz="2000" dirty="0"/>
          </a:p>
          <a:p>
            <a:pPr marL="342900" indent="-342900">
              <a:buFont typeface="+mj-lt"/>
              <a:buAutoNum type="arabicPeriod" startAt="6"/>
            </a:pPr>
            <a:r>
              <a:rPr lang="en-US" sz="2000" dirty="0" smtClean="0"/>
              <a:t>Congenital </a:t>
            </a:r>
            <a:r>
              <a:rPr lang="en-US" sz="2000" dirty="0"/>
              <a:t>varicella is characterized by </a:t>
            </a:r>
            <a:r>
              <a:rPr lang="en-US" sz="2000" dirty="0">
                <a:solidFill>
                  <a:srgbClr val="CB074D"/>
                </a:solidFill>
              </a:rPr>
              <a:t>limb hypoplasia, chorioretinitis, cutaneous scars, </a:t>
            </a:r>
            <a:r>
              <a:rPr lang="en-US" sz="2000" dirty="0"/>
              <a:t>and</a:t>
            </a:r>
            <a:r>
              <a:rPr lang="en-US" sz="2000" dirty="0">
                <a:solidFill>
                  <a:srgbClr val="CB074D"/>
                </a:solidFill>
              </a:rPr>
              <a:t> cortical </a:t>
            </a:r>
            <a:r>
              <a:rPr lang="en-US" sz="2000" dirty="0" smtClean="0">
                <a:solidFill>
                  <a:srgbClr val="CB074D"/>
                </a:solidFill>
              </a:rPr>
              <a:t>atrophy.</a:t>
            </a:r>
          </a:p>
          <a:p>
            <a:pPr marL="342900" indent="-342900">
              <a:buFont typeface="+mj-lt"/>
              <a:buAutoNum type="arabicPeriod" startAt="6"/>
            </a:pPr>
            <a:endParaRPr lang="en-US" sz="2000" dirty="0"/>
          </a:p>
          <a:p>
            <a:pPr marL="342900" indent="-342900">
              <a:buFont typeface="+mj-lt"/>
              <a:buAutoNum type="arabicPeriod" startAt="6"/>
            </a:pPr>
            <a:r>
              <a:rPr lang="en-US" sz="2000" dirty="0" smtClean="0"/>
              <a:t>Varicella </a:t>
            </a:r>
            <a:r>
              <a:rPr lang="en-US" sz="2000" dirty="0"/>
              <a:t>pneumonia has been associated with preterm labor</a:t>
            </a:r>
            <a:r>
              <a:rPr lang="en-US" sz="2000" dirty="0" smtClean="0"/>
              <a:t>.</a:t>
            </a:r>
            <a:endParaRPr lang="en-US" sz="2000" dirty="0"/>
          </a:p>
        </p:txBody>
      </p:sp>
    </p:spTree>
    <p:extLst>
      <p:ext uri="{BB962C8B-B14F-4D97-AF65-F5344CB8AC3E}">
        <p14:creationId xmlns:p14="http://schemas.microsoft.com/office/powerpoint/2010/main" val="1042764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141577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It </a:t>
            </a:r>
            <a:r>
              <a:rPr lang="en-US" dirty="0"/>
              <a:t>is an </a:t>
            </a:r>
            <a:r>
              <a:rPr lang="en-US" dirty="0" smtClean="0"/>
              <a:t>infectious disease</a:t>
            </a:r>
            <a:r>
              <a:rPr lang="en-US" dirty="0"/>
              <a:t> usually caused by</a:t>
            </a:r>
            <a:r>
              <a:rPr lang="en-US" u="sng" dirty="0">
                <a:solidFill>
                  <a:srgbClr val="FF4F8E"/>
                </a:solidFill>
              </a:rPr>
              <a:t> </a:t>
            </a:r>
            <a:r>
              <a:rPr lang="en-US" b="1" u="sng" dirty="0" smtClean="0">
                <a:solidFill>
                  <a:srgbClr val="CB074D"/>
                </a:solidFill>
              </a:rPr>
              <a:t>Mycobacterium Tuberculosis</a:t>
            </a:r>
            <a:r>
              <a:rPr lang="en-US" dirty="0"/>
              <a:t> (MTB) </a:t>
            </a:r>
            <a:r>
              <a:rPr lang="en-US" dirty="0" smtClean="0"/>
              <a:t>bacteria.</a:t>
            </a:r>
          </a:p>
          <a:p>
            <a:endParaRPr lang="en-US" baseline="30000" dirty="0"/>
          </a:p>
          <a:p>
            <a:pPr marL="342900" indent="-342900">
              <a:buFont typeface="Wingdings" panose="05000000000000000000" pitchFamily="2" charset="2"/>
              <a:buChar char="Ø"/>
            </a:pPr>
            <a:r>
              <a:rPr lang="en-US" dirty="0" smtClean="0"/>
              <a:t>Tuberculosis </a:t>
            </a:r>
            <a:r>
              <a:rPr lang="en-US" dirty="0"/>
              <a:t>generally affects the </a:t>
            </a:r>
            <a:r>
              <a:rPr lang="en-US" dirty="0" smtClean="0"/>
              <a:t>lungs, </a:t>
            </a:r>
            <a:r>
              <a:rPr lang="en-US" dirty="0"/>
              <a:t>but can also affect other parts of the body.</a:t>
            </a:r>
            <a:endParaRPr lang="ar-JO" sz="2000" dirty="0"/>
          </a:p>
        </p:txBody>
      </p:sp>
      <p:graphicFrame>
        <p:nvGraphicFramePr>
          <p:cNvPr id="3" name="Diagram 2"/>
          <p:cNvGraphicFramePr/>
          <p:nvPr>
            <p:extLst>
              <p:ext uri="{D42A27DB-BD31-4B8C-83A1-F6EECF244321}">
                <p14:modId xmlns:p14="http://schemas.microsoft.com/office/powerpoint/2010/main" val="479573835"/>
              </p:ext>
            </p:extLst>
          </p:nvPr>
        </p:nvGraphicFramePr>
        <p:xfrm>
          <a:off x="5426364" y="1439334"/>
          <a:ext cx="8128000" cy="5004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485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042" y="1377143"/>
            <a:ext cx="6951632" cy="5236441"/>
          </a:xfrm>
          <a:prstGeom prst="rect">
            <a:avLst/>
          </a:prstGeom>
        </p:spPr>
      </p:pic>
    </p:spTree>
    <p:extLst>
      <p:ext uri="{BB962C8B-B14F-4D97-AF65-F5344CB8AC3E}">
        <p14:creationId xmlns:p14="http://schemas.microsoft.com/office/powerpoint/2010/main" val="357968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sp>
        <p:nvSpPr>
          <p:cNvPr id="2" name="TextBox 1"/>
          <p:cNvSpPr txBox="1"/>
          <p:nvPr/>
        </p:nvSpPr>
        <p:spPr>
          <a:xfrm>
            <a:off x="419688" y="1403721"/>
            <a:ext cx="1818126" cy="523220"/>
          </a:xfrm>
          <a:prstGeom prst="rect">
            <a:avLst/>
          </a:prstGeom>
          <a:noFill/>
          <a:ln w="38100">
            <a:solidFill>
              <a:srgbClr val="FF4F8E"/>
            </a:solidFill>
          </a:ln>
        </p:spPr>
        <p:txBody>
          <a:bodyPr wrap="none" rtlCol="0">
            <a:spAutoFit/>
          </a:bodyPr>
          <a:lstStyle/>
          <a:p>
            <a:r>
              <a:rPr lang="en-US" sz="2800" dirty="0" smtClean="0"/>
              <a:t>Diagnosis</a:t>
            </a:r>
            <a:endParaRPr lang="en-US" sz="2800" dirty="0"/>
          </a:p>
        </p:txBody>
      </p:sp>
      <p:sp>
        <p:nvSpPr>
          <p:cNvPr id="3" name="TextBox 2"/>
          <p:cNvSpPr txBox="1"/>
          <p:nvPr/>
        </p:nvSpPr>
        <p:spPr>
          <a:xfrm>
            <a:off x="612159" y="2160030"/>
            <a:ext cx="11219623" cy="4401205"/>
          </a:xfrm>
          <a:prstGeom prst="rect">
            <a:avLst/>
          </a:prstGeom>
          <a:noFill/>
        </p:spPr>
        <p:txBody>
          <a:bodyPr wrap="square" rtlCol="0">
            <a:spAutoFit/>
          </a:bodyPr>
          <a:lstStyle/>
          <a:p>
            <a:pPr marL="342900" indent="-342900">
              <a:buFont typeface="+mj-lt"/>
              <a:buAutoNum type="arabicPeriod"/>
            </a:pPr>
            <a:r>
              <a:rPr lang="en-US" sz="2000" dirty="0" smtClean="0"/>
              <a:t>Screening is by subcutaneous injection of </a:t>
            </a:r>
            <a:r>
              <a:rPr lang="en-US" sz="2000" dirty="0" smtClean="0">
                <a:solidFill>
                  <a:srgbClr val="CB074D"/>
                </a:solidFill>
              </a:rPr>
              <a:t>purified protein derivative (PPD)</a:t>
            </a:r>
            <a:r>
              <a:rPr lang="en-US" sz="2000" dirty="0" smtClean="0"/>
              <a:t>.</a:t>
            </a:r>
          </a:p>
          <a:p>
            <a:endParaRPr lang="en-US" sz="2000" dirty="0" smtClean="0"/>
          </a:p>
          <a:p>
            <a:r>
              <a:rPr lang="en-US" sz="2000" dirty="0" smtClean="0"/>
              <a:t>   - Only 80% of results are positive in the setting of reactivation of disease </a:t>
            </a:r>
          </a:p>
          <a:p>
            <a:r>
              <a:rPr lang="en-US" sz="2000" dirty="0" smtClean="0"/>
              <a:t>   - If a patient previously received the </a:t>
            </a:r>
            <a:r>
              <a:rPr lang="en-US" sz="2000" b="1" dirty="0"/>
              <a:t>Bacillus Calmette–Guérin</a:t>
            </a:r>
            <a:r>
              <a:rPr lang="en-US" sz="2000" dirty="0"/>
              <a:t> (</a:t>
            </a:r>
            <a:r>
              <a:rPr lang="en-US" sz="2000" b="1" dirty="0"/>
              <a:t>BCG</a:t>
            </a:r>
            <a:r>
              <a:rPr lang="en-US" sz="2000" dirty="0"/>
              <a:t>) </a:t>
            </a:r>
            <a:r>
              <a:rPr lang="en-US" sz="2000" b="1" dirty="0" smtClean="0"/>
              <a:t>vaccine, </a:t>
            </a:r>
            <a:r>
              <a:rPr lang="en-US" sz="2000" dirty="0" smtClean="0"/>
              <a:t>the PPD results         may remain positive for life</a:t>
            </a:r>
          </a:p>
          <a:p>
            <a:endParaRPr lang="en-US" sz="2000" dirty="0"/>
          </a:p>
          <a:p>
            <a:pPr marL="342900" indent="-342900">
              <a:buFont typeface="+mj-lt"/>
              <a:buAutoNum type="arabicPeriod" startAt="2"/>
            </a:pPr>
            <a:r>
              <a:rPr lang="en-US" sz="2000" dirty="0" smtClean="0"/>
              <a:t>If the PPD test is positive or TB is suspected , </a:t>
            </a:r>
            <a:r>
              <a:rPr lang="en-US" sz="2000" dirty="0" smtClean="0">
                <a:solidFill>
                  <a:srgbClr val="CB074D"/>
                </a:solidFill>
              </a:rPr>
              <a:t>Chest radiograph </a:t>
            </a:r>
            <a:r>
              <a:rPr lang="en-US" sz="2000" dirty="0" smtClean="0"/>
              <a:t>with abdominal shield should be performed</a:t>
            </a:r>
          </a:p>
          <a:p>
            <a:pPr marL="285750" indent="-285750">
              <a:buFont typeface="Arial" panose="020B0604020202020204" pitchFamily="34" charset="0"/>
              <a:buChar char="•"/>
            </a:pPr>
            <a:endParaRPr lang="en-US" sz="2000" dirty="0"/>
          </a:p>
          <a:p>
            <a:pPr marL="342900" indent="-342900">
              <a:buFont typeface="+mj-lt"/>
              <a:buAutoNum type="arabicPeriod" startAt="3"/>
            </a:pPr>
            <a:r>
              <a:rPr lang="en-US" sz="2000" dirty="0" smtClean="0"/>
              <a:t>A definitive diagnosis of TB can be made with </a:t>
            </a:r>
            <a:r>
              <a:rPr lang="en-US" sz="2000" dirty="0" smtClean="0">
                <a:solidFill>
                  <a:srgbClr val="CB074D"/>
                </a:solidFill>
              </a:rPr>
              <a:t>culture</a:t>
            </a:r>
            <a:r>
              <a:rPr lang="en-US" sz="2000" dirty="0" smtClean="0"/>
              <a:t> of Mycobacterium tuberculosis or </a:t>
            </a:r>
            <a:r>
              <a:rPr lang="en-US" sz="2000" dirty="0" smtClean="0">
                <a:solidFill>
                  <a:srgbClr val="CB074D"/>
                </a:solidFill>
              </a:rPr>
              <a:t>acid-fast stain (ZN stain ) </a:t>
            </a:r>
          </a:p>
          <a:p>
            <a:endParaRPr lang="en-US" sz="2000" dirty="0" smtClean="0"/>
          </a:p>
          <a:p>
            <a:r>
              <a:rPr lang="en-US" sz="2000" dirty="0" smtClean="0"/>
              <a:t>   - Sputum samples maybe induced using aerosolized saline; the first morning sputum should be collected for three consecutive days.</a:t>
            </a:r>
          </a:p>
        </p:txBody>
      </p:sp>
    </p:spTree>
    <p:extLst>
      <p:ext uri="{BB962C8B-B14F-4D97-AF65-F5344CB8AC3E}">
        <p14:creationId xmlns:p14="http://schemas.microsoft.com/office/powerpoint/2010/main" val="1027339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graphicFrame>
        <p:nvGraphicFramePr>
          <p:cNvPr id="2" name="Diagram 1"/>
          <p:cNvGraphicFramePr/>
          <p:nvPr>
            <p:extLst>
              <p:ext uri="{D42A27DB-BD31-4B8C-83A1-F6EECF244321}">
                <p14:modId xmlns:p14="http://schemas.microsoft.com/office/powerpoint/2010/main" val="1861084536"/>
              </p:ext>
            </p:extLst>
          </p:nvPr>
        </p:nvGraphicFramePr>
        <p:xfrm>
          <a:off x="612159" y="1139484"/>
          <a:ext cx="106961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023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sp>
        <p:nvSpPr>
          <p:cNvPr id="2" name="TextBox 1"/>
          <p:cNvSpPr txBox="1"/>
          <p:nvPr/>
        </p:nvSpPr>
        <p:spPr>
          <a:xfrm>
            <a:off x="419688" y="1403721"/>
            <a:ext cx="2056973" cy="523220"/>
          </a:xfrm>
          <a:prstGeom prst="rect">
            <a:avLst/>
          </a:prstGeom>
          <a:noFill/>
          <a:ln w="38100">
            <a:solidFill>
              <a:srgbClr val="FF4F8E"/>
            </a:solidFill>
          </a:ln>
        </p:spPr>
        <p:txBody>
          <a:bodyPr wrap="none" rtlCol="0">
            <a:spAutoFit/>
          </a:bodyPr>
          <a:lstStyle/>
          <a:p>
            <a:r>
              <a:rPr lang="en-US" sz="2800" dirty="0" smtClean="0"/>
              <a:t>Treatment </a:t>
            </a:r>
            <a:endParaRPr lang="en-US" sz="2800" dirty="0"/>
          </a:p>
        </p:txBody>
      </p:sp>
      <p:sp>
        <p:nvSpPr>
          <p:cNvPr id="3" name="TextBox 2"/>
          <p:cNvSpPr txBox="1"/>
          <p:nvPr/>
        </p:nvSpPr>
        <p:spPr>
          <a:xfrm>
            <a:off x="612159" y="2773777"/>
            <a:ext cx="11219623" cy="2246769"/>
          </a:xfrm>
          <a:prstGeom prst="rect">
            <a:avLst/>
          </a:prstGeom>
          <a:noFill/>
        </p:spPr>
        <p:txBody>
          <a:bodyPr wrap="square" rtlCol="0">
            <a:spAutoFit/>
          </a:bodyPr>
          <a:lstStyle/>
          <a:p>
            <a:pPr marL="342900" indent="-342900">
              <a:buFont typeface="+mj-lt"/>
              <a:buAutoNum type="arabicPeriod"/>
            </a:pPr>
            <a:r>
              <a:rPr lang="en-US" sz="2000" dirty="0" smtClean="0"/>
              <a:t>Standard treatment in pregnancy consists of </a:t>
            </a:r>
            <a:r>
              <a:rPr lang="en-US" sz="2000" dirty="0" smtClean="0">
                <a:solidFill>
                  <a:srgbClr val="CB074D"/>
                </a:solidFill>
              </a:rPr>
              <a:t>isoniazid (INH), ethambutol, pyrazinamide and pyridoxine (B6) </a:t>
            </a:r>
            <a:r>
              <a:rPr lang="en-US" sz="2000" dirty="0" smtClean="0"/>
              <a:t>supplementation 50mg</a:t>
            </a:r>
            <a:r>
              <a:rPr lang="ar-JO" sz="2000" dirty="0" smtClean="0"/>
              <a:t>/</a:t>
            </a:r>
            <a:r>
              <a:rPr lang="en-US" sz="2000" dirty="0" smtClean="0"/>
              <a:t>day to prevent peripheral neuropathy </a:t>
            </a:r>
          </a:p>
          <a:p>
            <a:pPr marL="342900" indent="-342900">
              <a:buFont typeface="+mj-lt"/>
              <a:buAutoNum type="arabicPeriod"/>
            </a:pPr>
            <a:endParaRPr lang="en-US" sz="2000" dirty="0"/>
          </a:p>
          <a:p>
            <a:pPr marL="342900" indent="-342900">
              <a:buFont typeface="+mj-lt"/>
              <a:buAutoNum type="arabicPeriod"/>
            </a:pPr>
            <a:r>
              <a:rPr lang="en-US" sz="2000" dirty="0" smtClean="0">
                <a:solidFill>
                  <a:srgbClr val="FF0000"/>
                </a:solidFill>
              </a:rPr>
              <a:t>Streptomycin</a:t>
            </a:r>
            <a:r>
              <a:rPr lang="en-US" sz="2000" dirty="0" smtClean="0"/>
              <a:t> should be avoided because of the risk of fetal 8</a:t>
            </a:r>
            <a:r>
              <a:rPr lang="en-US" sz="2000" baseline="30000" dirty="0" smtClean="0"/>
              <a:t>th</a:t>
            </a:r>
            <a:r>
              <a:rPr lang="en-US" sz="2000" dirty="0" smtClean="0"/>
              <a:t> cranial nerve(the vestibulocochlear) leading to ototoxicity </a:t>
            </a:r>
          </a:p>
          <a:p>
            <a:pPr marL="342900" indent="-342900">
              <a:buFont typeface="+mj-lt"/>
              <a:buAutoNum type="arabicPeriod"/>
            </a:pPr>
            <a:endParaRPr lang="en-US" sz="2000" dirty="0"/>
          </a:p>
          <a:p>
            <a:pPr marL="342900" indent="-342900">
              <a:buFont typeface="+mj-lt"/>
              <a:buAutoNum type="arabicPeriod"/>
            </a:pPr>
            <a:r>
              <a:rPr lang="en-US" sz="2000" dirty="0" smtClean="0">
                <a:solidFill>
                  <a:srgbClr val="FF0000"/>
                </a:solidFill>
              </a:rPr>
              <a:t>Rifampin</a:t>
            </a:r>
            <a:r>
              <a:rPr lang="en-US" sz="2000" dirty="0" smtClean="0"/>
              <a:t> should also be avoided unless INH and ethambutol cannot be used  </a:t>
            </a:r>
          </a:p>
        </p:txBody>
      </p:sp>
    </p:spTree>
    <p:extLst>
      <p:ext uri="{BB962C8B-B14F-4D97-AF65-F5344CB8AC3E}">
        <p14:creationId xmlns:p14="http://schemas.microsoft.com/office/powerpoint/2010/main" val="523125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sp>
        <p:nvSpPr>
          <p:cNvPr id="2" name="TextBox 1"/>
          <p:cNvSpPr txBox="1"/>
          <p:nvPr/>
        </p:nvSpPr>
        <p:spPr>
          <a:xfrm>
            <a:off x="419688" y="1403721"/>
            <a:ext cx="2056973" cy="523220"/>
          </a:xfrm>
          <a:prstGeom prst="rect">
            <a:avLst/>
          </a:prstGeom>
          <a:noFill/>
          <a:ln w="38100">
            <a:solidFill>
              <a:srgbClr val="FF4F8E"/>
            </a:solidFill>
          </a:ln>
        </p:spPr>
        <p:txBody>
          <a:bodyPr wrap="none" rtlCol="0">
            <a:spAutoFit/>
          </a:bodyPr>
          <a:lstStyle/>
          <a:p>
            <a:r>
              <a:rPr lang="en-US" sz="2800" dirty="0" smtClean="0"/>
              <a:t>Treatment </a:t>
            </a:r>
            <a:endParaRPr lang="en-US" sz="2800" dirty="0"/>
          </a:p>
        </p:txBody>
      </p:sp>
      <p:sp>
        <p:nvSpPr>
          <p:cNvPr id="3" name="TextBox 2"/>
          <p:cNvSpPr txBox="1"/>
          <p:nvPr/>
        </p:nvSpPr>
        <p:spPr>
          <a:xfrm>
            <a:off x="612159" y="2773777"/>
            <a:ext cx="11219623" cy="2554545"/>
          </a:xfrm>
          <a:prstGeom prst="rect">
            <a:avLst/>
          </a:prstGeom>
          <a:noFill/>
        </p:spPr>
        <p:txBody>
          <a:bodyPr wrap="square" rtlCol="0">
            <a:spAutoFit/>
          </a:bodyPr>
          <a:lstStyle/>
          <a:p>
            <a:pPr marL="342900" indent="-342900">
              <a:buFont typeface="+mj-lt"/>
              <a:buAutoNum type="arabicPeriod" startAt="4"/>
            </a:pPr>
            <a:r>
              <a:rPr lang="en-US" sz="2000" dirty="0" smtClean="0"/>
              <a:t>INH prophylaxis 300mg</a:t>
            </a:r>
            <a:r>
              <a:rPr lang="ar-JO" sz="2000" dirty="0" smtClean="0"/>
              <a:t>/</a:t>
            </a:r>
            <a:r>
              <a:rPr lang="en-US" sz="2000" dirty="0" smtClean="0"/>
              <a:t>day for 6-9 months is recommended for </a:t>
            </a:r>
            <a:r>
              <a:rPr lang="en-US" sz="2000" u="sng" dirty="0" smtClean="0"/>
              <a:t>asymptomatic patients &lt;35 years with positive PPD and negative findings on CXR </a:t>
            </a:r>
          </a:p>
          <a:p>
            <a:pPr marL="342900" indent="-342900">
              <a:buFont typeface="+mj-lt"/>
              <a:buAutoNum type="arabicPeriod" startAt="4"/>
            </a:pPr>
            <a:endParaRPr lang="en-US" sz="2000" dirty="0"/>
          </a:p>
          <a:p>
            <a:pPr marL="342900" indent="-342900">
              <a:buFont typeface="+mj-lt"/>
              <a:buAutoNum type="arabicPeriod" startAt="4"/>
            </a:pPr>
            <a:r>
              <a:rPr lang="en-US" sz="2000" dirty="0" smtClean="0"/>
              <a:t>If the patient has converted to positive PPD results within the last 2 years, INH therapy should be initiated during pregnancy </a:t>
            </a:r>
            <a:r>
              <a:rPr lang="en-US" sz="2000" u="sng" dirty="0" smtClean="0"/>
              <a:t>after the 1</a:t>
            </a:r>
            <a:r>
              <a:rPr lang="en-US" sz="2000" u="sng" baseline="30000" dirty="0" smtClean="0"/>
              <a:t>st</a:t>
            </a:r>
            <a:r>
              <a:rPr lang="en-US" sz="2000" u="sng" dirty="0" smtClean="0"/>
              <a:t> trimester</a:t>
            </a:r>
            <a:r>
              <a:rPr lang="en-US" sz="2000" dirty="0" smtClean="0"/>
              <a:t>. </a:t>
            </a:r>
          </a:p>
          <a:p>
            <a:pPr marL="342900" indent="-342900">
              <a:buFont typeface="+mj-lt"/>
              <a:buAutoNum type="arabicPeriod" startAt="4"/>
            </a:pPr>
            <a:endParaRPr lang="en-US" sz="2000" dirty="0"/>
          </a:p>
          <a:p>
            <a:pPr marL="342900" indent="-342900">
              <a:buFont typeface="+mj-lt"/>
              <a:buAutoNum type="arabicPeriod" startAt="4"/>
            </a:pPr>
            <a:r>
              <a:rPr lang="en-US" sz="2000" dirty="0" smtClean="0"/>
              <a:t>If the time since conversion is unknown or longer than 2 years, INH is started </a:t>
            </a:r>
            <a:r>
              <a:rPr lang="en-US" sz="2000" u="sng" dirty="0" smtClean="0"/>
              <a:t>during the postpartum period </a:t>
            </a:r>
          </a:p>
        </p:txBody>
      </p:sp>
    </p:spTree>
    <p:extLst>
      <p:ext uri="{BB962C8B-B14F-4D97-AF65-F5344CB8AC3E}">
        <p14:creationId xmlns:p14="http://schemas.microsoft.com/office/powerpoint/2010/main" val="688150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07" r="539" b="118"/>
          <a:stretch/>
        </p:blipFill>
        <p:spPr>
          <a:xfrm>
            <a:off x="1995909" y="1406770"/>
            <a:ext cx="8384344" cy="5219114"/>
          </a:xfrm>
          <a:prstGeom prst="rect">
            <a:avLst/>
          </a:prstGeom>
        </p:spPr>
      </p:pic>
    </p:spTree>
    <p:extLst>
      <p:ext uri="{BB962C8B-B14F-4D97-AF65-F5344CB8AC3E}">
        <p14:creationId xmlns:p14="http://schemas.microsoft.com/office/powerpoint/2010/main" val="134507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sp>
        <p:nvSpPr>
          <p:cNvPr id="2" name="TextBox 1"/>
          <p:cNvSpPr txBox="1"/>
          <p:nvPr/>
        </p:nvSpPr>
        <p:spPr>
          <a:xfrm>
            <a:off x="419688" y="1403721"/>
            <a:ext cx="4398961" cy="523220"/>
          </a:xfrm>
          <a:prstGeom prst="rect">
            <a:avLst/>
          </a:prstGeom>
          <a:noFill/>
          <a:ln w="38100">
            <a:solidFill>
              <a:srgbClr val="FF4F8E"/>
            </a:solidFill>
          </a:ln>
        </p:spPr>
        <p:txBody>
          <a:bodyPr wrap="none" rtlCol="0">
            <a:spAutoFit/>
          </a:bodyPr>
          <a:lstStyle/>
          <a:p>
            <a:r>
              <a:rPr lang="en-US" sz="2800" dirty="0" smtClean="0"/>
              <a:t>Obstetric Management</a:t>
            </a:r>
            <a:endParaRPr lang="en-US" sz="2800" dirty="0"/>
          </a:p>
        </p:txBody>
      </p:sp>
      <p:sp>
        <p:nvSpPr>
          <p:cNvPr id="3" name="TextBox 2"/>
          <p:cNvSpPr txBox="1"/>
          <p:nvPr/>
        </p:nvSpPr>
        <p:spPr>
          <a:xfrm>
            <a:off x="612159" y="2773777"/>
            <a:ext cx="11219623" cy="1631216"/>
          </a:xfrm>
          <a:prstGeom prst="rect">
            <a:avLst/>
          </a:prstGeom>
          <a:noFill/>
        </p:spPr>
        <p:txBody>
          <a:bodyPr wrap="square" rtlCol="0">
            <a:spAutoFit/>
          </a:bodyPr>
          <a:lstStyle/>
          <a:p>
            <a:pPr marL="342900" indent="-342900">
              <a:buFont typeface="+mj-lt"/>
              <a:buAutoNum type="arabicPeriod"/>
            </a:pPr>
            <a:r>
              <a:rPr lang="en-US" sz="2000" dirty="0" smtClean="0"/>
              <a:t>Obstetric management for patient with inactive TB is similar to that of non-pregnant </a:t>
            </a:r>
          </a:p>
          <a:p>
            <a:pPr marL="342900" indent="-342900">
              <a:buFont typeface="+mj-lt"/>
              <a:buAutoNum type="arabicPeriod"/>
            </a:pPr>
            <a:endParaRPr lang="en-US" sz="2000" dirty="0"/>
          </a:p>
          <a:p>
            <a:pPr marL="342900" indent="-342900">
              <a:buFont typeface="+mj-lt"/>
              <a:buAutoNum type="arabicPeriod"/>
            </a:pPr>
            <a:r>
              <a:rPr lang="en-US" sz="2000" dirty="0" smtClean="0"/>
              <a:t>In patients with active or recently active TB, delivery under regional anesthesia with forceps when necessary to avoid excessive straining during the second stage of labor is advised </a:t>
            </a:r>
          </a:p>
        </p:txBody>
      </p:sp>
    </p:spTree>
    <p:extLst>
      <p:ext uri="{BB962C8B-B14F-4D97-AF65-F5344CB8AC3E}">
        <p14:creationId xmlns:p14="http://schemas.microsoft.com/office/powerpoint/2010/main" val="1270300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8" y="417512"/>
            <a:ext cx="11536786" cy="862649"/>
          </a:xfrm>
          <a:solidFill>
            <a:schemeClr val="bg2"/>
          </a:solidFill>
          <a:ln w="38100">
            <a:solidFill>
              <a:srgbClr val="FF7DAB"/>
            </a:solidFill>
          </a:ln>
        </p:spPr>
        <p:txBody>
          <a:bodyPr>
            <a:noAutofit/>
          </a:bodyPr>
          <a:lstStyle/>
          <a:p>
            <a:r>
              <a:rPr lang="en-US" b="1" dirty="0" smtClean="0"/>
              <a:t>Tuberculosis </a:t>
            </a:r>
            <a:endParaRPr lang="en-US" b="1" dirty="0">
              <a:solidFill>
                <a:schemeClr val="tx1"/>
              </a:solidFill>
            </a:endParaRPr>
          </a:p>
        </p:txBody>
      </p:sp>
      <p:sp>
        <p:nvSpPr>
          <p:cNvPr id="7" name="TextBox 6"/>
          <p:cNvSpPr txBox="1"/>
          <p:nvPr/>
        </p:nvSpPr>
        <p:spPr>
          <a:xfrm>
            <a:off x="612159" y="2573722"/>
            <a:ext cx="6176570" cy="400110"/>
          </a:xfrm>
          <a:prstGeom prst="rect">
            <a:avLst/>
          </a:prstGeom>
          <a:noFill/>
        </p:spPr>
        <p:txBody>
          <a:bodyPr wrap="square" rtlCol="0">
            <a:spAutoFit/>
          </a:bodyPr>
          <a:lstStyle/>
          <a:p>
            <a:endParaRPr lang="ar-JO" sz="2000" dirty="0"/>
          </a:p>
        </p:txBody>
      </p:sp>
      <p:graphicFrame>
        <p:nvGraphicFramePr>
          <p:cNvPr id="2" name="Diagram 1"/>
          <p:cNvGraphicFramePr/>
          <p:nvPr>
            <p:extLst>
              <p:ext uri="{D42A27DB-BD31-4B8C-83A1-F6EECF244321}">
                <p14:modId xmlns:p14="http://schemas.microsoft.com/office/powerpoint/2010/main" val="4228578580"/>
              </p:ext>
            </p:extLst>
          </p:nvPr>
        </p:nvGraphicFramePr>
        <p:xfrm>
          <a:off x="419688" y="1505243"/>
          <a:ext cx="10402844" cy="481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11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10271760" cy="862649"/>
          </a:xfrm>
          <a:ln w="38100">
            <a:solidFill>
              <a:srgbClr val="FF7DAB"/>
            </a:solidFill>
          </a:ln>
        </p:spPr>
        <p:txBody>
          <a:bodyPr>
            <a:normAutofit/>
          </a:bodyPr>
          <a:lstStyle/>
          <a:p>
            <a:r>
              <a:rPr lang="en-US" sz="2800" b="1" dirty="0"/>
              <a:t>Any investigation to follow up  during pregnancy? </a:t>
            </a:r>
          </a:p>
        </p:txBody>
      </p:sp>
      <p:sp>
        <p:nvSpPr>
          <p:cNvPr id="7" name="TextBox 6"/>
          <p:cNvSpPr txBox="1"/>
          <p:nvPr/>
        </p:nvSpPr>
        <p:spPr>
          <a:xfrm>
            <a:off x="574431" y="1463041"/>
            <a:ext cx="11509717" cy="3416320"/>
          </a:xfrm>
          <a:prstGeom prst="rect">
            <a:avLst/>
          </a:prstGeom>
          <a:noFill/>
        </p:spPr>
        <p:txBody>
          <a:bodyPr wrap="square" rtlCol="0">
            <a:spAutoFit/>
          </a:bodyPr>
          <a:lstStyle/>
          <a:p>
            <a:endParaRPr lang="en-US" sz="2400" dirty="0">
              <a:solidFill>
                <a:srgbClr val="111111"/>
              </a:solidFill>
            </a:endParaRPr>
          </a:p>
          <a:p>
            <a:pPr marL="285750" indent="-285750">
              <a:buFont typeface="Arial" panose="020B0604020202020204" pitchFamily="34" charset="0"/>
              <a:buChar char="•"/>
            </a:pPr>
            <a:r>
              <a:rPr lang="en-US" sz="2400" dirty="0">
                <a:solidFill>
                  <a:srgbClr val="111111"/>
                </a:solidFill>
              </a:rPr>
              <a:t>Hypoxia may contribute to </a:t>
            </a:r>
            <a:r>
              <a:rPr lang="en-US" sz="2400" u="sng" dirty="0">
                <a:solidFill>
                  <a:srgbClr val="111111"/>
                </a:solidFill>
              </a:rPr>
              <a:t>low birth weight</a:t>
            </a:r>
            <a:r>
              <a:rPr lang="en-US" sz="2400" dirty="0">
                <a:solidFill>
                  <a:srgbClr val="111111"/>
                </a:solidFill>
              </a:rPr>
              <a:t>, </a:t>
            </a:r>
            <a:r>
              <a:rPr lang="en-US" sz="2400" u="sng" dirty="0">
                <a:solidFill>
                  <a:srgbClr val="111111"/>
                </a:solidFill>
              </a:rPr>
              <a:t>pre-eclampsia</a:t>
            </a:r>
            <a:r>
              <a:rPr lang="en-US" sz="2400" dirty="0">
                <a:solidFill>
                  <a:srgbClr val="111111"/>
                </a:solidFill>
              </a:rPr>
              <a:t>, </a:t>
            </a:r>
            <a:r>
              <a:rPr lang="en-US" sz="2400" u="sng" dirty="0">
                <a:solidFill>
                  <a:srgbClr val="111111"/>
                </a:solidFill>
              </a:rPr>
              <a:t>congenital malformations</a:t>
            </a:r>
            <a:r>
              <a:rPr lang="en-US" sz="2400" dirty="0">
                <a:solidFill>
                  <a:srgbClr val="111111"/>
                </a:solidFill>
              </a:rPr>
              <a:t>, </a:t>
            </a:r>
            <a:r>
              <a:rPr lang="en-US" sz="2400" u="sng" dirty="0">
                <a:solidFill>
                  <a:srgbClr val="111111"/>
                </a:solidFill>
              </a:rPr>
              <a:t>spontaneous abortions and placenta previa</a:t>
            </a:r>
            <a:r>
              <a:rPr lang="en-US" sz="2400" dirty="0">
                <a:solidFill>
                  <a:srgbClr val="111111"/>
                </a:solidFill>
              </a:rPr>
              <a:t> in asthmatic females . Reduced partial pressure of oxygen (PO2) is a feature of acute severe asthma or status asthmaticus and a small decrease in maternal PO2 can have serious effects on the </a:t>
            </a:r>
            <a:r>
              <a:rPr lang="en-US" sz="2400" dirty="0" smtClean="0">
                <a:solidFill>
                  <a:srgbClr val="111111"/>
                </a:solidFill>
              </a:rPr>
              <a:t>fetus</a:t>
            </a:r>
          </a:p>
          <a:p>
            <a:pPr marL="285750" indent="-285750">
              <a:buFont typeface="Arial" panose="020B0604020202020204" pitchFamily="34" charset="0"/>
              <a:buChar char="•"/>
            </a:pPr>
            <a:endParaRPr lang="en-US" sz="2400" dirty="0">
              <a:solidFill>
                <a:srgbClr val="111111"/>
              </a:solidFill>
            </a:endParaRPr>
          </a:p>
          <a:p>
            <a:pPr marL="285750" indent="-285750">
              <a:buFont typeface="Arial" panose="020B0604020202020204" pitchFamily="34" charset="0"/>
              <a:buChar char="•"/>
            </a:pPr>
            <a:r>
              <a:rPr lang="en-US" sz="2400" dirty="0" smtClean="0">
                <a:solidFill>
                  <a:schemeClr val="accent6"/>
                </a:solidFill>
              </a:rPr>
              <a:t>Ultrasounds</a:t>
            </a:r>
            <a:r>
              <a:rPr lang="en-US" sz="2400" dirty="0" smtClean="0">
                <a:solidFill>
                  <a:srgbClr val="111111"/>
                </a:solidFill>
              </a:rPr>
              <a:t> </a:t>
            </a:r>
            <a:r>
              <a:rPr lang="en-US" sz="2400" dirty="0">
                <a:solidFill>
                  <a:srgbClr val="111111"/>
                </a:solidFill>
              </a:rPr>
              <a:t>starting at week 32 of your pregnancy to monitor  baby growth and activity.</a:t>
            </a:r>
            <a:endParaRPr lang="en-US" sz="2400" dirty="0"/>
          </a:p>
        </p:txBody>
      </p:sp>
    </p:spTree>
    <p:extLst>
      <p:ext uri="{BB962C8B-B14F-4D97-AF65-F5344CB8AC3E}">
        <p14:creationId xmlns:p14="http://schemas.microsoft.com/office/powerpoint/2010/main" val="1105141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smtClean="0"/>
              <a:t>Influenza  </a:t>
            </a:r>
            <a:endParaRPr lang="en-US" b="1" dirty="0">
              <a:solidFill>
                <a:schemeClr val="tx1"/>
              </a:solidFill>
            </a:endParaRPr>
          </a:p>
        </p:txBody>
      </p:sp>
      <p:sp>
        <p:nvSpPr>
          <p:cNvPr id="7" name="TextBox 6"/>
          <p:cNvSpPr txBox="1"/>
          <p:nvPr/>
        </p:nvSpPr>
        <p:spPr>
          <a:xfrm>
            <a:off x="682390" y="1982879"/>
            <a:ext cx="11092161" cy="347787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It is the most common viral infection in pregnancy</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Resulting in increased morbidity and mortality</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Risk of hospitalization for an acute cardiopulmonary illness is three to four times more likely in 3</a:t>
            </a:r>
            <a:r>
              <a:rPr lang="en-US" sz="2000" baseline="30000" dirty="0" smtClean="0"/>
              <a:t>rd</a:t>
            </a:r>
            <a:r>
              <a:rPr lang="en-US" sz="2000" dirty="0" smtClean="0"/>
              <a:t> trimester </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Influenza (H1N1) should be suspected in patients not responding to routine antibiotics and in pneumonia or respiratory failure.</a:t>
            </a:r>
          </a:p>
          <a:p>
            <a:r>
              <a:rPr lang="en-US" sz="2000" dirty="0" smtClean="0"/>
              <a:t> </a:t>
            </a:r>
          </a:p>
          <a:p>
            <a:pPr marL="342900" indent="-342900">
              <a:buFont typeface="Wingdings" panose="05000000000000000000" pitchFamily="2" charset="2"/>
              <a:buChar char="Ø"/>
            </a:pPr>
            <a:r>
              <a:rPr lang="en-US" sz="2000" dirty="0" smtClean="0"/>
              <a:t>Increased risk of preterm delivery or low birth weight infant, severe pneumonia</a:t>
            </a:r>
            <a:endParaRPr lang="ar-JO" sz="2000" dirty="0"/>
          </a:p>
        </p:txBody>
      </p:sp>
    </p:spTree>
    <p:extLst>
      <p:ext uri="{BB962C8B-B14F-4D97-AF65-F5344CB8AC3E}">
        <p14:creationId xmlns:p14="http://schemas.microsoft.com/office/powerpoint/2010/main" val="1791716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smtClean="0"/>
              <a:t>Influenza  </a:t>
            </a:r>
            <a:endParaRPr lang="en-US" b="1" dirty="0">
              <a:solidFill>
                <a:schemeClr val="tx1"/>
              </a:solidFill>
            </a:endParaRPr>
          </a:p>
        </p:txBody>
      </p:sp>
      <p:sp>
        <p:nvSpPr>
          <p:cNvPr id="7" name="TextBox 6"/>
          <p:cNvSpPr txBox="1"/>
          <p:nvPr/>
        </p:nvSpPr>
        <p:spPr>
          <a:xfrm>
            <a:off x="555781" y="1687457"/>
            <a:ext cx="11092161" cy="3170099"/>
          </a:xfrm>
          <a:prstGeom prst="rect">
            <a:avLst/>
          </a:prstGeom>
          <a:noFill/>
        </p:spPr>
        <p:txBody>
          <a:bodyPr wrap="square" rtlCol="0">
            <a:spAutoFit/>
          </a:bodyPr>
          <a:lstStyle/>
          <a:p>
            <a:pPr marL="342900" indent="-342900">
              <a:buFont typeface="+mj-lt"/>
              <a:buAutoNum type="arabicPeriod"/>
            </a:pPr>
            <a:r>
              <a:rPr lang="en-US" sz="2000" dirty="0"/>
              <a:t>Headache.</a:t>
            </a:r>
          </a:p>
          <a:p>
            <a:pPr marL="342900" indent="-342900">
              <a:buFont typeface="+mj-lt"/>
              <a:buAutoNum type="arabicPeriod"/>
            </a:pPr>
            <a:r>
              <a:rPr lang="en-US" sz="2000" dirty="0"/>
              <a:t>Runny nose.</a:t>
            </a:r>
          </a:p>
          <a:p>
            <a:pPr marL="342900" indent="-342900">
              <a:buFont typeface="+mj-lt"/>
              <a:buAutoNum type="arabicPeriod"/>
            </a:pPr>
            <a:r>
              <a:rPr lang="en-US" sz="2000" dirty="0"/>
              <a:t>Sore throat.</a:t>
            </a:r>
          </a:p>
          <a:p>
            <a:pPr marL="342900" indent="-342900">
              <a:buFont typeface="+mj-lt"/>
              <a:buAutoNum type="arabicPeriod"/>
            </a:pPr>
            <a:r>
              <a:rPr lang="en-US" sz="2000" dirty="0"/>
              <a:t>Fatigue.</a:t>
            </a:r>
          </a:p>
          <a:p>
            <a:pPr marL="342900" indent="-342900">
              <a:buFont typeface="+mj-lt"/>
              <a:buAutoNum type="arabicPeriod"/>
            </a:pPr>
            <a:r>
              <a:rPr lang="en-US" sz="2000" dirty="0"/>
              <a:t>Shortness of breath/Cough.</a:t>
            </a:r>
          </a:p>
          <a:p>
            <a:pPr marL="342900" indent="-342900">
              <a:buFont typeface="+mj-lt"/>
              <a:buAutoNum type="arabicPeriod"/>
            </a:pPr>
            <a:r>
              <a:rPr lang="en-US" sz="2000" dirty="0"/>
              <a:t>Loss of appetite.</a:t>
            </a:r>
          </a:p>
          <a:p>
            <a:pPr marL="342900" indent="-342900">
              <a:buFont typeface="+mj-lt"/>
              <a:buAutoNum type="arabicPeriod"/>
            </a:pPr>
            <a:r>
              <a:rPr lang="en-US" sz="2000" dirty="0"/>
              <a:t>Diarrhea or vomiting.</a:t>
            </a:r>
          </a:p>
          <a:p>
            <a:pPr marL="342900" indent="-342900">
              <a:buFont typeface="+mj-lt"/>
              <a:buAutoNum type="arabicPeriod"/>
            </a:pPr>
            <a:r>
              <a:rPr lang="en-US" sz="2000" dirty="0"/>
              <a:t>Sudden chills or fever.</a:t>
            </a:r>
          </a:p>
          <a:p>
            <a:r>
              <a:rPr lang="en-US" sz="2000" dirty="0"/>
              <a:t/>
            </a:r>
            <a:br>
              <a:rPr lang="en-US" sz="2000" dirty="0"/>
            </a:br>
            <a:endParaRPr lang="ar-JO" sz="2000" dirty="0"/>
          </a:p>
        </p:txBody>
      </p:sp>
    </p:spTree>
    <p:extLst>
      <p:ext uri="{BB962C8B-B14F-4D97-AF65-F5344CB8AC3E}">
        <p14:creationId xmlns:p14="http://schemas.microsoft.com/office/powerpoint/2010/main" val="1224366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687" y="417512"/>
            <a:ext cx="11617569" cy="862649"/>
          </a:xfrm>
          <a:solidFill>
            <a:srgbClr val="FF7DAB"/>
          </a:solidFill>
          <a:ln w="38100">
            <a:solidFill>
              <a:srgbClr val="FF7DAB"/>
            </a:solidFill>
          </a:ln>
        </p:spPr>
        <p:txBody>
          <a:bodyPr>
            <a:noAutofit/>
          </a:bodyPr>
          <a:lstStyle/>
          <a:p>
            <a:r>
              <a:rPr lang="en-US" b="1" dirty="0" smtClean="0"/>
              <a:t>Influenza  </a:t>
            </a:r>
            <a:endParaRPr lang="en-US" b="1" dirty="0">
              <a:solidFill>
                <a:schemeClr val="tx1"/>
              </a:solidFill>
            </a:endParaRPr>
          </a:p>
        </p:txBody>
      </p:sp>
      <p:sp>
        <p:nvSpPr>
          <p:cNvPr id="7" name="TextBox 6"/>
          <p:cNvSpPr txBox="1"/>
          <p:nvPr/>
        </p:nvSpPr>
        <p:spPr>
          <a:xfrm>
            <a:off x="555781" y="1687457"/>
            <a:ext cx="11092161" cy="1938992"/>
          </a:xfrm>
          <a:prstGeom prst="rect">
            <a:avLst/>
          </a:prstGeom>
          <a:noFill/>
        </p:spPr>
        <p:txBody>
          <a:bodyPr wrap="square" rtlCol="0">
            <a:spAutoFit/>
          </a:bodyPr>
          <a:lstStyle/>
          <a:p>
            <a:pPr marL="457200" indent="-457200">
              <a:buFont typeface="+mj-lt"/>
              <a:buAutoNum type="arabicPeriod"/>
            </a:pPr>
            <a:r>
              <a:rPr lang="en-US" sz="2000" dirty="0" smtClean="0"/>
              <a:t>Prevention and supportive care</a:t>
            </a:r>
          </a:p>
          <a:p>
            <a:pPr marL="457200" indent="-457200">
              <a:buFont typeface="+mj-lt"/>
              <a:buAutoNum type="arabicPeriod"/>
            </a:pPr>
            <a:endParaRPr lang="en-US" sz="2000" dirty="0" smtClean="0"/>
          </a:p>
          <a:p>
            <a:pPr marL="457200" indent="-457200">
              <a:buFont typeface="+mj-lt"/>
              <a:buAutoNum type="arabicPeriod"/>
            </a:pPr>
            <a:r>
              <a:rPr lang="en-US" sz="2000" dirty="0" smtClean="0"/>
              <a:t>Anti-pyretics for fever ( reduces fetal tachycardia, protective against congenital abnormalities )</a:t>
            </a:r>
          </a:p>
          <a:p>
            <a:pPr marL="457200" indent="-457200">
              <a:buFont typeface="+mj-lt"/>
              <a:buAutoNum type="arabicPeriod"/>
            </a:pPr>
            <a:endParaRPr lang="en-US" sz="2000" dirty="0"/>
          </a:p>
          <a:p>
            <a:pPr marL="457200" indent="-457200">
              <a:buFont typeface="+mj-lt"/>
              <a:buAutoNum type="arabicPeriod"/>
            </a:pPr>
            <a:r>
              <a:rPr lang="en-US" sz="2000" dirty="0" smtClean="0"/>
              <a:t>Neuraminidase inhibitors ( zanamivir, oseltamivir ) can be used in the treatment </a:t>
            </a:r>
            <a:endParaRPr lang="ar-JO" sz="2000" dirty="0"/>
          </a:p>
        </p:txBody>
      </p:sp>
    </p:spTree>
    <p:extLst>
      <p:ext uri="{BB962C8B-B14F-4D97-AF65-F5344CB8AC3E}">
        <p14:creationId xmlns:p14="http://schemas.microsoft.com/office/powerpoint/2010/main" val="3795023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4000">
              <a:srgbClr val="FF7DAB"/>
            </a:gs>
            <a:gs pos="88000">
              <a:srgbClr val="FFBBD3"/>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5290" y="1388073"/>
            <a:ext cx="8676114" cy="2590800"/>
          </a:xfrm>
          <a:solidFill>
            <a:schemeClr val="bg1"/>
          </a:solidFill>
          <a:effectLst>
            <a:softEdge rad="228600"/>
          </a:effectLst>
        </p:spPr>
        <p:txBody>
          <a:bodyPr/>
          <a:lstStyle/>
          <a:p>
            <a:r>
              <a:rPr lang="en-US" sz="6000" b="1" dirty="0" smtClean="0">
                <a:solidFill>
                  <a:schemeClr val="accent5">
                    <a:lumMod val="50000"/>
                  </a:schemeClr>
                </a:solidFill>
              </a:rPr>
              <a:t>THANK YOU </a:t>
            </a:r>
            <a:endParaRPr lang="en-US" sz="6000" b="1" dirty="0">
              <a:solidFill>
                <a:schemeClr val="accent5">
                  <a:lumMod val="50000"/>
                </a:schemeClr>
              </a:solidFill>
            </a:endParaRPr>
          </a:p>
        </p:txBody>
      </p:sp>
      <p:sp>
        <p:nvSpPr>
          <p:cNvPr id="3" name="Subtitle 2"/>
          <p:cNvSpPr>
            <a:spLocks noGrp="1"/>
          </p:cNvSpPr>
          <p:nvPr>
            <p:ph type="subTitle" idx="1"/>
          </p:nvPr>
        </p:nvSpPr>
        <p:spPr>
          <a:xfrm>
            <a:off x="3905934" y="3978873"/>
            <a:ext cx="3033738" cy="2784998"/>
          </a:xfrm>
        </p:spPr>
        <p:txBody>
          <a:bodyPr>
            <a:noAutofit/>
          </a:bodyPr>
          <a:lstStyle/>
          <a:p>
            <a:pPr algn="l"/>
            <a:r>
              <a:rPr lang="en-US" sz="2400" b="1" dirty="0" smtClean="0">
                <a:solidFill>
                  <a:schemeClr val="accent5">
                    <a:lumMod val="50000"/>
                  </a:schemeClr>
                </a:solidFill>
              </a:rPr>
              <a:t>Supervised by:</a:t>
            </a:r>
          </a:p>
          <a:p>
            <a:pPr algn="l"/>
            <a:r>
              <a:rPr lang="en-US" sz="2400" dirty="0" smtClean="0">
                <a:solidFill>
                  <a:schemeClr val="accent5">
                    <a:lumMod val="50000"/>
                  </a:schemeClr>
                </a:solidFill>
              </a:rPr>
              <a:t>Dr.Malik Alqasem</a:t>
            </a:r>
          </a:p>
          <a:p>
            <a:pPr algn="l"/>
            <a:endParaRPr lang="en-US" sz="2400" dirty="0">
              <a:solidFill>
                <a:schemeClr val="accent5">
                  <a:lumMod val="50000"/>
                </a:schemeClr>
              </a:solidFill>
            </a:endParaRPr>
          </a:p>
          <a:p>
            <a:pPr algn="l"/>
            <a:r>
              <a:rPr lang="en-US" sz="2400" b="1" dirty="0" smtClean="0">
                <a:solidFill>
                  <a:schemeClr val="accent5">
                    <a:lumMod val="50000"/>
                  </a:schemeClr>
                </a:solidFill>
              </a:rPr>
              <a:t>Presented by:</a:t>
            </a:r>
          </a:p>
          <a:p>
            <a:pPr algn="l"/>
            <a:r>
              <a:rPr lang="en-US" sz="2400" dirty="0" smtClean="0">
                <a:solidFill>
                  <a:schemeClr val="accent5">
                    <a:lumMod val="50000"/>
                  </a:schemeClr>
                </a:solidFill>
              </a:rPr>
              <a:t>Loulou Mahmoud</a:t>
            </a:r>
          </a:p>
          <a:p>
            <a:pPr algn="l"/>
            <a:r>
              <a:rPr lang="en-US" sz="2400" dirty="0" smtClean="0">
                <a:solidFill>
                  <a:schemeClr val="accent5">
                    <a:lumMod val="50000"/>
                  </a:schemeClr>
                </a:solidFill>
              </a:rPr>
              <a:t>Nadine Othman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r="418" b="17126"/>
          <a:stretch/>
        </p:blipFill>
        <p:spPr>
          <a:xfrm>
            <a:off x="0" y="113576"/>
            <a:ext cx="3905934" cy="5139795"/>
          </a:xfrm>
          <a:prstGeom prst="rect">
            <a:avLst/>
          </a:prstGeom>
          <a:effectLst>
            <a:softEdge rad="228600"/>
          </a:effectLst>
        </p:spPr>
      </p:pic>
    </p:spTree>
    <p:extLst>
      <p:ext uri="{BB962C8B-B14F-4D97-AF65-F5344CB8AC3E}">
        <p14:creationId xmlns:p14="http://schemas.microsoft.com/office/powerpoint/2010/main" val="256017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10271760" cy="862649"/>
          </a:xfrm>
          <a:solidFill>
            <a:srgbClr val="FF7DAB"/>
          </a:solidFill>
          <a:ln w="38100">
            <a:solidFill>
              <a:srgbClr val="FF7DAB"/>
            </a:solidFill>
          </a:ln>
        </p:spPr>
        <p:txBody>
          <a:bodyPr>
            <a:normAutofit/>
          </a:bodyPr>
          <a:lstStyle/>
          <a:p>
            <a:r>
              <a:rPr lang="en-US" sz="2800" b="1" dirty="0" smtClean="0"/>
              <a:t>Features of severe lifethreatening asthma </a:t>
            </a:r>
            <a:endParaRPr lang="en-US" sz="2800" b="1" dirty="0"/>
          </a:p>
        </p:txBody>
      </p:sp>
      <p:sp>
        <p:nvSpPr>
          <p:cNvPr id="7" name="TextBox 6"/>
          <p:cNvSpPr txBox="1"/>
          <p:nvPr/>
        </p:nvSpPr>
        <p:spPr>
          <a:xfrm>
            <a:off x="574431" y="1252025"/>
            <a:ext cx="10271760" cy="3693319"/>
          </a:xfrm>
          <a:prstGeom prst="rect">
            <a:avLst/>
          </a:prstGeom>
          <a:solidFill>
            <a:srgbClr val="FFC1C1"/>
          </a:solidFill>
        </p:spPr>
        <p:txBody>
          <a:bodyPr wrap="square" rtlCol="0">
            <a:spAutoFit/>
          </a:bodyPr>
          <a:lstStyle/>
          <a:p>
            <a:pPr marL="342900" indent="-342900">
              <a:buFont typeface="+mj-lt"/>
              <a:buAutoNum type="arabicPeriod"/>
            </a:pPr>
            <a:r>
              <a:rPr lang="en-US" dirty="0"/>
              <a:t>Peak expiratory flow rate </a:t>
            </a:r>
            <a:r>
              <a:rPr lang="en-US" dirty="0" smtClean="0"/>
              <a:t>&lt;35% of predicted</a:t>
            </a:r>
          </a:p>
          <a:p>
            <a:pPr marL="342900" indent="-342900">
              <a:buFont typeface="+mj-lt"/>
              <a:buAutoNum type="arabicPeriod"/>
            </a:pPr>
            <a:r>
              <a:rPr lang="en-US" dirty="0" smtClean="0"/>
              <a:t>pO2 &lt;8 KPa (60mmHg)</a:t>
            </a:r>
          </a:p>
          <a:p>
            <a:pPr marL="342900" indent="-342900">
              <a:buFont typeface="+mj-lt"/>
              <a:buAutoNum type="arabicPeriod"/>
            </a:pPr>
            <a:r>
              <a:rPr lang="en-US" dirty="0" smtClean="0"/>
              <a:t>pCO2 &gt;4.6 Kpa </a:t>
            </a:r>
          </a:p>
          <a:p>
            <a:pPr marL="342900" indent="-342900">
              <a:buFont typeface="+mj-lt"/>
              <a:buAutoNum type="arabicPeriod"/>
            </a:pPr>
            <a:r>
              <a:rPr lang="en-US" dirty="0" smtClean="0"/>
              <a:t>Silent </a:t>
            </a:r>
            <a:r>
              <a:rPr lang="en-US" dirty="0"/>
              <a:t>chest. </a:t>
            </a:r>
            <a:endParaRPr lang="en-US" dirty="0" smtClean="0"/>
          </a:p>
          <a:p>
            <a:pPr marL="342900" indent="-342900">
              <a:buFont typeface="+mj-lt"/>
              <a:buAutoNum type="arabicPeriod"/>
            </a:pPr>
            <a:r>
              <a:rPr lang="en-US" dirty="0" smtClean="0"/>
              <a:t>Cyanosis</a:t>
            </a:r>
            <a:r>
              <a:rPr lang="en-US" dirty="0"/>
              <a:t>. </a:t>
            </a:r>
            <a:endParaRPr lang="en-US" dirty="0" smtClean="0"/>
          </a:p>
          <a:p>
            <a:pPr marL="342900" indent="-342900">
              <a:buFont typeface="+mj-lt"/>
              <a:buAutoNum type="arabicPeriod"/>
            </a:pPr>
            <a:r>
              <a:rPr lang="en-US" dirty="0" smtClean="0"/>
              <a:t>Bradycardia</a:t>
            </a:r>
            <a:r>
              <a:rPr lang="en-US" dirty="0"/>
              <a:t>. </a:t>
            </a:r>
            <a:endParaRPr lang="en-US" dirty="0" smtClean="0"/>
          </a:p>
          <a:p>
            <a:pPr marL="342900" indent="-342900">
              <a:buFont typeface="+mj-lt"/>
              <a:buAutoNum type="arabicPeriod"/>
            </a:pPr>
            <a:r>
              <a:rPr lang="en-US" dirty="0" smtClean="0"/>
              <a:t>Arrhythmia</a:t>
            </a:r>
            <a:r>
              <a:rPr lang="en-US" dirty="0"/>
              <a:t>. </a:t>
            </a:r>
            <a:endParaRPr lang="en-US" dirty="0" smtClean="0"/>
          </a:p>
          <a:p>
            <a:pPr marL="342900" indent="-342900">
              <a:buFont typeface="+mj-lt"/>
              <a:buAutoNum type="arabicPeriod"/>
            </a:pPr>
            <a:r>
              <a:rPr lang="en-US" dirty="0" smtClean="0"/>
              <a:t>Hypotension</a:t>
            </a:r>
            <a:r>
              <a:rPr lang="en-US" dirty="0"/>
              <a:t>. </a:t>
            </a:r>
            <a:endParaRPr lang="en-US" dirty="0" smtClean="0"/>
          </a:p>
          <a:p>
            <a:pPr marL="342900" indent="-342900">
              <a:buFont typeface="+mj-lt"/>
              <a:buAutoNum type="arabicPeriod"/>
            </a:pPr>
            <a:r>
              <a:rPr lang="en-US" dirty="0" smtClean="0"/>
              <a:t>Exhaustion</a:t>
            </a:r>
            <a:r>
              <a:rPr lang="en-US" dirty="0"/>
              <a:t>. </a:t>
            </a:r>
            <a:endParaRPr lang="en-US" dirty="0" smtClean="0"/>
          </a:p>
          <a:p>
            <a:pPr marL="342900" indent="-342900">
              <a:buFont typeface="+mj-lt"/>
              <a:buAutoNum type="arabicPeriod"/>
            </a:pPr>
            <a:r>
              <a:rPr lang="en-US" dirty="0" smtClean="0"/>
              <a:t>Confusion</a:t>
            </a:r>
            <a:r>
              <a:rPr lang="en-US" dirty="0"/>
              <a:t>. </a:t>
            </a:r>
            <a:endParaRPr lang="en-US" dirty="0" smtClean="0"/>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159569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10271760" cy="862649"/>
          </a:xfrm>
          <a:ln w="38100">
            <a:solidFill>
              <a:srgbClr val="FF7DAB"/>
            </a:solidFill>
          </a:ln>
        </p:spPr>
        <p:txBody>
          <a:bodyPr>
            <a:normAutofit fontScale="90000"/>
          </a:bodyPr>
          <a:lstStyle/>
          <a:p>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Is </a:t>
            </a:r>
            <a:r>
              <a:rPr lang="en-US" sz="2800" b="1" dirty="0">
                <a:solidFill>
                  <a:schemeClr val="tx1"/>
                </a:solidFill>
              </a:rPr>
              <a:t>it safe to take asthma medication during pregnancy?</a:t>
            </a:r>
            <a:br>
              <a:rPr lang="en-US" sz="2800" b="1" dirty="0">
                <a:solidFill>
                  <a:schemeClr val="tx1"/>
                </a:solidFill>
              </a:rPr>
            </a:br>
            <a:endParaRPr lang="en-US" sz="2800" b="1" dirty="0">
              <a:solidFill>
                <a:schemeClr val="tx1"/>
              </a:solidFill>
            </a:endParaRPr>
          </a:p>
        </p:txBody>
      </p:sp>
      <p:sp>
        <p:nvSpPr>
          <p:cNvPr id="7" name="TextBox 6"/>
          <p:cNvSpPr txBox="1"/>
          <p:nvPr/>
        </p:nvSpPr>
        <p:spPr>
          <a:xfrm>
            <a:off x="574431" y="1871004"/>
            <a:ext cx="11509717" cy="1938992"/>
          </a:xfrm>
          <a:prstGeom prst="rect">
            <a:avLst/>
          </a:prstGeom>
          <a:noFill/>
        </p:spPr>
        <p:txBody>
          <a:bodyPr wrap="square" rtlCol="0">
            <a:spAutoFit/>
          </a:bodyPr>
          <a:lstStyle/>
          <a:p>
            <a:r>
              <a:rPr lang="en-US" sz="2400" dirty="0" smtClean="0">
                <a:solidFill>
                  <a:srgbClr val="111111"/>
                </a:solidFill>
              </a:rPr>
              <a:t>Most </a:t>
            </a:r>
            <a:r>
              <a:rPr lang="en-US" sz="2400" dirty="0">
                <a:solidFill>
                  <a:srgbClr val="111111"/>
                </a:solidFill>
              </a:rPr>
              <a:t>asthma medications can be safely used during pregnancy</a:t>
            </a:r>
            <a:r>
              <a:rPr lang="en-US" sz="2400" dirty="0" smtClean="0">
                <a:solidFill>
                  <a:srgbClr val="111111"/>
                </a:solidFill>
              </a:rPr>
              <a:t>.</a:t>
            </a:r>
          </a:p>
          <a:p>
            <a:endParaRPr lang="en-US" sz="2400" dirty="0">
              <a:solidFill>
                <a:srgbClr val="111111"/>
              </a:solidFill>
            </a:endParaRPr>
          </a:p>
          <a:p>
            <a:r>
              <a:rPr lang="en-US" sz="2400" dirty="0">
                <a:solidFill>
                  <a:srgbClr val="111111"/>
                </a:solidFill>
              </a:rPr>
              <a:t>Also, it's safer to take asthma medications during pregnancy than it is to experience asthma symptoms or an asthma attack. If you're having trouble breathing, your baby might not get enough oxygen.</a:t>
            </a:r>
          </a:p>
        </p:txBody>
      </p:sp>
    </p:spTree>
    <p:extLst>
      <p:ext uri="{BB962C8B-B14F-4D97-AF65-F5344CB8AC3E}">
        <p14:creationId xmlns:p14="http://schemas.microsoft.com/office/powerpoint/2010/main" val="3019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10271760" cy="862649"/>
          </a:xfrm>
          <a:ln w="38100">
            <a:solidFill>
              <a:srgbClr val="FF7DAB"/>
            </a:solidFill>
          </a:ln>
        </p:spPr>
        <p:txBody>
          <a:bodyPr>
            <a:normAutofit/>
          </a:bodyPr>
          <a:lstStyle/>
          <a:p>
            <a:r>
              <a:rPr lang="en-US" sz="2800" b="1" dirty="0">
                <a:solidFill>
                  <a:schemeClr val="tx1"/>
                </a:solidFill>
              </a:rPr>
              <a:t>What about  delivery and breast feeding? </a:t>
            </a:r>
          </a:p>
        </p:txBody>
      </p:sp>
      <p:sp>
        <p:nvSpPr>
          <p:cNvPr id="7" name="TextBox 6"/>
          <p:cNvSpPr txBox="1"/>
          <p:nvPr/>
        </p:nvSpPr>
        <p:spPr>
          <a:xfrm>
            <a:off x="574431" y="1871004"/>
            <a:ext cx="11509717" cy="3046988"/>
          </a:xfrm>
          <a:prstGeom prst="rect">
            <a:avLst/>
          </a:prstGeom>
          <a:noFill/>
        </p:spPr>
        <p:txBody>
          <a:bodyPr wrap="square" rtlCol="0">
            <a:spAutoFit/>
          </a:bodyPr>
          <a:lstStyle/>
          <a:p>
            <a:r>
              <a:rPr lang="en-US" sz="2400" dirty="0">
                <a:solidFill>
                  <a:srgbClr val="111111"/>
                </a:solidFill>
              </a:rPr>
              <a:t>Most women don't experience major asthma symptoms during labor and delivery</a:t>
            </a:r>
            <a:r>
              <a:rPr lang="en-US" sz="2400" dirty="0" smtClean="0">
                <a:solidFill>
                  <a:srgbClr val="111111"/>
                </a:solidFill>
              </a:rPr>
              <a:t>. </a:t>
            </a:r>
          </a:p>
          <a:p>
            <a:endParaRPr lang="en-US" sz="2400" dirty="0" smtClean="0">
              <a:solidFill>
                <a:srgbClr val="111111"/>
              </a:solidFill>
            </a:endParaRPr>
          </a:p>
          <a:p>
            <a:r>
              <a:rPr lang="en-US" sz="2400" dirty="0" smtClean="0">
                <a:solidFill>
                  <a:srgbClr val="111111"/>
                </a:solidFill>
              </a:rPr>
              <a:t>If </a:t>
            </a:r>
            <a:r>
              <a:rPr lang="en-US" sz="2400" dirty="0">
                <a:solidFill>
                  <a:srgbClr val="111111"/>
                </a:solidFill>
              </a:rPr>
              <a:t>the patient </a:t>
            </a:r>
            <a:r>
              <a:rPr lang="en-US" sz="2400" dirty="0" smtClean="0">
                <a:solidFill>
                  <a:srgbClr val="111111"/>
                </a:solidFill>
              </a:rPr>
              <a:t>takes </a:t>
            </a:r>
            <a:r>
              <a:rPr lang="en-US" sz="2400" dirty="0">
                <a:solidFill>
                  <a:srgbClr val="111111"/>
                </a:solidFill>
              </a:rPr>
              <a:t>asthma medication, continue doing so during labor and delivery</a:t>
            </a:r>
            <a:r>
              <a:rPr lang="en-US" sz="2400" dirty="0" smtClean="0">
                <a:solidFill>
                  <a:srgbClr val="111111"/>
                </a:solidFill>
              </a:rPr>
              <a:t>.</a:t>
            </a:r>
          </a:p>
          <a:p>
            <a:endParaRPr lang="en-US" sz="2400" dirty="0">
              <a:solidFill>
                <a:srgbClr val="111111"/>
              </a:solidFill>
            </a:endParaRPr>
          </a:p>
          <a:p>
            <a:r>
              <a:rPr lang="en-US" sz="2400" dirty="0">
                <a:solidFill>
                  <a:srgbClr val="111111"/>
                </a:solidFill>
              </a:rPr>
              <a:t>Breast-feeding is encouraged for women who have asthma — even if they take medication.</a:t>
            </a:r>
            <a:endParaRPr lang="en-US" sz="2400" dirty="0"/>
          </a:p>
        </p:txBody>
      </p:sp>
    </p:spTree>
    <p:extLst>
      <p:ext uri="{BB962C8B-B14F-4D97-AF65-F5344CB8AC3E}">
        <p14:creationId xmlns:p14="http://schemas.microsoft.com/office/powerpoint/2010/main" val="62494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4431" y="389376"/>
            <a:ext cx="10271760" cy="862649"/>
          </a:xfrm>
          <a:ln w="38100">
            <a:solidFill>
              <a:srgbClr val="FF7DAB"/>
            </a:solidFill>
          </a:ln>
        </p:spPr>
        <p:txBody>
          <a:bodyPr>
            <a:normAutofit/>
          </a:bodyPr>
          <a:lstStyle/>
          <a:p>
            <a:r>
              <a:rPr lang="en-US" sz="2800" b="1" dirty="0" smtClean="0">
                <a:solidFill>
                  <a:schemeClr val="tx1"/>
                </a:solidFill>
              </a:rPr>
              <a:t>Treatment guidelines</a:t>
            </a:r>
            <a:endParaRPr lang="en-US" sz="2800" b="1" dirty="0">
              <a:solidFill>
                <a:schemeClr val="tx1"/>
              </a:solidFill>
            </a:endParaRPr>
          </a:p>
        </p:txBody>
      </p:sp>
      <p:sp>
        <p:nvSpPr>
          <p:cNvPr id="7" name="TextBox 6"/>
          <p:cNvSpPr txBox="1"/>
          <p:nvPr/>
        </p:nvSpPr>
        <p:spPr>
          <a:xfrm>
            <a:off x="419687" y="1519312"/>
            <a:ext cx="11509717" cy="4093428"/>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smtClean="0"/>
              <a:t>For </a:t>
            </a:r>
            <a:r>
              <a:rPr lang="en-US" sz="2000" dirty="0"/>
              <a:t>those with </a:t>
            </a:r>
            <a:r>
              <a:rPr lang="en-US" sz="2000" b="1" dirty="0"/>
              <a:t>mild intermittent asthma</a:t>
            </a:r>
            <a:r>
              <a:rPr lang="en-US" sz="2000" dirty="0"/>
              <a:t>, a short-acting inhaled β2- agonist (albuterol) can be used as needed. </a:t>
            </a:r>
            <a:endParaRPr lang="en-US" sz="2000" dirty="0" smtClean="0"/>
          </a:p>
          <a:p>
            <a:pPr marL="342900" indent="-342900">
              <a:buFont typeface="Courier New" panose="02070309020205020404" pitchFamily="49" charset="0"/>
              <a:buChar char="o"/>
            </a:pPr>
            <a:endParaRPr lang="en-US" sz="2000" dirty="0" smtClean="0"/>
          </a:p>
          <a:p>
            <a:pPr marL="342900" indent="-342900">
              <a:buFont typeface="Courier New" panose="02070309020205020404" pitchFamily="49" charset="0"/>
              <a:buChar char="o"/>
            </a:pPr>
            <a:r>
              <a:rPr lang="en-US" sz="2000" dirty="0" smtClean="0"/>
              <a:t>Patients </a:t>
            </a:r>
            <a:r>
              <a:rPr lang="en-US" sz="2000" dirty="0"/>
              <a:t>with </a:t>
            </a:r>
            <a:r>
              <a:rPr lang="en-US" sz="2000" b="1" dirty="0"/>
              <a:t>mild persistent asthma </a:t>
            </a:r>
            <a:r>
              <a:rPr lang="en-US" sz="2000" dirty="0"/>
              <a:t>should be treated with a daily low-dose inhaled glucocorticoid (budesonide). </a:t>
            </a:r>
            <a:endParaRPr lang="en-US" sz="2000" dirty="0" smtClean="0"/>
          </a:p>
          <a:p>
            <a:pPr marL="342900" indent="-342900">
              <a:buFont typeface="Courier New" panose="02070309020205020404" pitchFamily="49" charset="0"/>
              <a:buChar char="o"/>
            </a:pPr>
            <a:endParaRPr lang="en-US" sz="2000" dirty="0" smtClean="0"/>
          </a:p>
          <a:p>
            <a:pPr marL="342900" indent="-342900">
              <a:buFont typeface="Courier New" panose="02070309020205020404" pitchFamily="49" charset="0"/>
              <a:buChar char="o"/>
            </a:pPr>
            <a:r>
              <a:rPr lang="en-US" sz="2000" dirty="0" smtClean="0"/>
              <a:t>The </a:t>
            </a:r>
            <a:r>
              <a:rPr lang="en-US" sz="2000" dirty="0"/>
              <a:t>preferred treatment for </a:t>
            </a:r>
            <a:r>
              <a:rPr lang="en-US" sz="2000" b="1" dirty="0"/>
              <a:t>moderate persistent asthma </a:t>
            </a:r>
            <a:r>
              <a:rPr lang="en-US" sz="2000" dirty="0"/>
              <a:t>is either a daily medium-dose inhaled glucocorticoid or a combination of a daily low-dose inhaled glucocorticoid and a long-acting β2-agonist (salmeterol). </a:t>
            </a:r>
            <a:endParaRPr lang="en-US" sz="2000" dirty="0" smtClean="0"/>
          </a:p>
          <a:p>
            <a:pPr marL="342900" indent="-342900">
              <a:buFont typeface="Courier New" panose="02070309020205020404" pitchFamily="49" charset="0"/>
              <a:buChar char="o"/>
            </a:pPr>
            <a:endParaRPr lang="en-US" sz="2000" dirty="0" smtClean="0"/>
          </a:p>
          <a:p>
            <a:pPr marL="342900" indent="-342900">
              <a:buFont typeface="Courier New" panose="02070309020205020404" pitchFamily="49" charset="0"/>
              <a:buChar char="o"/>
            </a:pPr>
            <a:r>
              <a:rPr lang="en-US" sz="2000" dirty="0" smtClean="0"/>
              <a:t>Those </a:t>
            </a:r>
            <a:r>
              <a:rPr lang="en-US" sz="2000" dirty="0"/>
              <a:t>with </a:t>
            </a:r>
            <a:r>
              <a:rPr lang="en-US" sz="2000" b="1" dirty="0"/>
              <a:t>severe persistent asthma </a:t>
            </a:r>
            <a:r>
              <a:rPr lang="en-US" sz="2000" dirty="0"/>
              <a:t>should be treated with a daily high-dose inhaled glucocorticoid combined with a long-acting β2-agonist. They may require the addition of a systemic glucocorticoid.</a:t>
            </a:r>
          </a:p>
        </p:txBody>
      </p:sp>
    </p:spTree>
    <p:extLst>
      <p:ext uri="{BB962C8B-B14F-4D97-AF65-F5344CB8AC3E}">
        <p14:creationId xmlns:p14="http://schemas.microsoft.com/office/powerpoint/2010/main" val="7017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5000">
              <a:srgbClr val="FF7DAB"/>
            </a:gs>
            <a:gs pos="88000">
              <a:srgbClr val="FFBBD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419687" y="520506"/>
            <a:ext cx="11509717" cy="4401205"/>
          </a:xfrm>
          <a:prstGeom prst="rect">
            <a:avLst/>
          </a:prstGeom>
          <a:noFill/>
        </p:spPr>
        <p:txBody>
          <a:bodyPr wrap="square" rtlCol="0">
            <a:spAutoFit/>
          </a:bodyPr>
          <a:lstStyle/>
          <a:p>
            <a:pPr marL="342900" indent="-342900">
              <a:buFont typeface="Courier New" panose="02070309020205020404" pitchFamily="49" charset="0"/>
              <a:buChar char="o"/>
            </a:pPr>
            <a:r>
              <a:rPr lang="en-US" sz="2000" b="1" dirty="0"/>
              <a:t>Acute severe exacerbations </a:t>
            </a:r>
            <a:r>
              <a:rPr lang="en-US" sz="2000" dirty="0"/>
              <a:t>must be treated aggressively with oxygen therapy, intravenous fluids, systemic glucocorticoids, administration of short-acting β2-agonists and ipratropium by nebulized aerosol, and antibiotics if there is evidence of bacterial infection. Intravenous magnesium sulfate or subcutaneous terbutaline can be added if needed. </a:t>
            </a:r>
            <a:endParaRPr lang="en-US" sz="2000" dirty="0" smtClean="0"/>
          </a:p>
          <a:p>
            <a:pPr marL="342900" indent="-342900">
              <a:buFont typeface="Courier New" panose="02070309020205020404" pitchFamily="49" charset="0"/>
              <a:buChar char="o"/>
            </a:pPr>
            <a:endParaRPr lang="en-US" sz="2000" dirty="0" smtClean="0"/>
          </a:p>
          <a:p>
            <a:pPr marL="342900" indent="-342900">
              <a:buFont typeface="Courier New" panose="02070309020205020404" pitchFamily="49" charset="0"/>
              <a:buChar char="o"/>
            </a:pPr>
            <a:r>
              <a:rPr lang="en-US" sz="2000" dirty="0" smtClean="0"/>
              <a:t>To </a:t>
            </a:r>
            <a:r>
              <a:rPr lang="en-US" sz="2000" dirty="0"/>
              <a:t>prevent fetal hypoxia, pulse oximetry should be used and oxygen saturation should be maintained at 95% or </a:t>
            </a:r>
            <a:r>
              <a:rPr lang="en-US" sz="2000" dirty="0" smtClean="0"/>
              <a:t>greater</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Because of the hyperventilation and compensated respiratory alkalosis present in normal pregnancy, </a:t>
            </a:r>
            <a:r>
              <a:rPr lang="en-US" sz="2000" b="1" dirty="0"/>
              <a:t>an arterial blood gas with a PaO2 less than 70 mm Hg and/or a PaCO2 greater than 35 mm Hg are indicative of severe respiratory </a:t>
            </a:r>
            <a:r>
              <a:rPr lang="en-US" sz="2000" b="1" dirty="0" smtClean="0"/>
              <a:t>compromise</a:t>
            </a:r>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r>
              <a:rPr lang="en-US" sz="2000" dirty="0"/>
              <a:t>Serial fetal monitoring and ultrasonic assessment of fetal growth should be implemented</a:t>
            </a:r>
            <a:endParaRPr lang="en-US" sz="2000" b="1" dirty="0"/>
          </a:p>
        </p:txBody>
      </p:sp>
    </p:spTree>
    <p:extLst>
      <p:ext uri="{BB962C8B-B14F-4D97-AF65-F5344CB8AC3E}">
        <p14:creationId xmlns:p14="http://schemas.microsoft.com/office/powerpoint/2010/main" val="757722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1774</TotalTime>
  <Words>2424</Words>
  <Application>Microsoft Office PowerPoint</Application>
  <PresentationFormat>Widescreen</PresentationFormat>
  <Paragraphs>392</Paragraphs>
  <Slides>43</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Courier New</vt:lpstr>
      <vt:lpstr>Garamond</vt:lpstr>
      <vt:lpstr>Tahoma</vt:lpstr>
      <vt:lpstr>Wingdings</vt:lpstr>
      <vt:lpstr>Savon</vt:lpstr>
      <vt:lpstr>Pulmonary Disorders  in pregnancy </vt:lpstr>
      <vt:lpstr>Introduction </vt:lpstr>
      <vt:lpstr>Asthma</vt:lpstr>
      <vt:lpstr>Any investigation to follow up  during pregnancy? </vt:lpstr>
      <vt:lpstr>Features of severe lifethreatening asthma </vt:lpstr>
      <vt:lpstr> Is it safe to take asthma medication during pregnancy? </vt:lpstr>
      <vt:lpstr>What about  delivery and breast feeding? </vt:lpstr>
      <vt:lpstr>Treatment guidelines</vt:lpstr>
      <vt:lpstr>PowerPoint Presentation</vt:lpstr>
      <vt:lpstr> What can I do to prevent complications? </vt:lpstr>
      <vt:lpstr>PowerPoint Presentation</vt:lpstr>
      <vt:lpstr>Venous Thromboembolism during Pregnancy</vt:lpstr>
      <vt:lpstr>Diagnosis</vt:lpstr>
      <vt:lpstr>Diagnosis</vt:lpstr>
      <vt:lpstr>Pulmonary embolism </vt:lpstr>
      <vt:lpstr>PowerPoint Presentation</vt:lpstr>
      <vt:lpstr>Pulmonary embolism </vt:lpstr>
      <vt:lpstr>  Amniotic fluid embolism  </vt:lpstr>
      <vt:lpstr>  Amniotic fluid embolism  </vt:lpstr>
      <vt:lpstr>Diagnosis</vt:lpstr>
      <vt:lpstr>Cystic Fibrosis </vt:lpstr>
      <vt:lpstr>Cystic Fibrosis </vt:lpstr>
      <vt:lpstr>Cystic Fibrosis </vt:lpstr>
      <vt:lpstr>Pneumonia </vt:lpstr>
      <vt:lpstr>Pneumonia </vt:lpstr>
      <vt:lpstr>Pneumonia </vt:lpstr>
      <vt:lpstr>Pneumonia </vt:lpstr>
      <vt:lpstr>Pneumonia </vt:lpstr>
      <vt:lpstr>Pneumonia </vt:lpstr>
      <vt:lpstr>Pneumonia </vt:lpstr>
      <vt:lpstr>Tuberculosis </vt:lpstr>
      <vt:lpstr>Tuberculosis </vt:lpstr>
      <vt:lpstr>Tuberculosis </vt:lpstr>
      <vt:lpstr>Tuberculosis </vt:lpstr>
      <vt:lpstr>Tuberculosis </vt:lpstr>
      <vt:lpstr>Tuberculosis </vt:lpstr>
      <vt:lpstr>Tuberculosis </vt:lpstr>
      <vt:lpstr>Tuberculosis </vt:lpstr>
      <vt:lpstr>Tuberculosis </vt:lpstr>
      <vt:lpstr>Influenza  </vt:lpstr>
      <vt:lpstr>Influenza  </vt:lpstr>
      <vt:lpstr>Influenza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48</cp:revision>
  <dcterms:created xsi:type="dcterms:W3CDTF">2020-07-31T11:42:14Z</dcterms:created>
  <dcterms:modified xsi:type="dcterms:W3CDTF">2020-08-03T09:00:19Z</dcterms:modified>
</cp:coreProperties>
</file>