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4"/>
    <p:sldMasterId id="2147483708" r:id="rId5"/>
  </p:sldMasterIdLst>
  <p:notesMasterIdLst>
    <p:notesMasterId r:id="rId29"/>
  </p:notesMasterIdLst>
  <p:sldIdLst>
    <p:sldId id="256" r:id="rId6"/>
    <p:sldId id="304" r:id="rId7"/>
    <p:sldId id="324" r:id="rId8"/>
    <p:sldId id="325" r:id="rId9"/>
    <p:sldId id="306" r:id="rId10"/>
    <p:sldId id="305" r:id="rId11"/>
    <p:sldId id="307" r:id="rId12"/>
    <p:sldId id="308" r:id="rId13"/>
    <p:sldId id="309" r:id="rId14"/>
    <p:sldId id="310" r:id="rId15"/>
    <p:sldId id="311" r:id="rId16"/>
    <p:sldId id="314" r:id="rId17"/>
    <p:sldId id="313" r:id="rId18"/>
    <p:sldId id="316" r:id="rId19"/>
    <p:sldId id="315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276" r:id="rId2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671" autoAdjust="0"/>
  </p:normalViewPr>
  <p:slideViewPr>
    <p:cSldViewPr>
      <p:cViewPr>
        <p:scale>
          <a:sx n="70" d="100"/>
          <a:sy n="70" d="100"/>
        </p:scale>
        <p:origin x="-138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3" Type="http://schemas.openxmlformats.org/officeDocument/2006/relationships/slide" Target="slides/slide8.xml" /><Relationship Id="rId18" Type="http://schemas.openxmlformats.org/officeDocument/2006/relationships/slide" Target="slides/slide13.xml" /><Relationship Id="rId26" Type="http://schemas.openxmlformats.org/officeDocument/2006/relationships/slide" Target="slides/slide21.xml" /><Relationship Id="rId3" Type="http://schemas.openxmlformats.org/officeDocument/2006/relationships/customXml" Target="../customXml/item3.xml" /><Relationship Id="rId21" Type="http://schemas.openxmlformats.org/officeDocument/2006/relationships/slide" Target="slides/slide16.xml" /><Relationship Id="rId7" Type="http://schemas.openxmlformats.org/officeDocument/2006/relationships/slide" Target="slides/slide2.xml" /><Relationship Id="rId12" Type="http://schemas.openxmlformats.org/officeDocument/2006/relationships/slide" Target="slides/slide7.xml" /><Relationship Id="rId17" Type="http://schemas.openxmlformats.org/officeDocument/2006/relationships/slide" Target="slides/slide12.xml" /><Relationship Id="rId25" Type="http://schemas.openxmlformats.org/officeDocument/2006/relationships/slide" Target="slides/slide20.xml" /><Relationship Id="rId33" Type="http://schemas.openxmlformats.org/officeDocument/2006/relationships/tableStyles" Target="tableStyles.xml" /><Relationship Id="rId2" Type="http://schemas.openxmlformats.org/officeDocument/2006/relationships/customXml" Target="../customXml/item2.xml" /><Relationship Id="rId16" Type="http://schemas.openxmlformats.org/officeDocument/2006/relationships/slide" Target="slides/slide11.xml" /><Relationship Id="rId20" Type="http://schemas.openxmlformats.org/officeDocument/2006/relationships/slide" Target="slides/slide15.xml" /><Relationship Id="rId29" Type="http://schemas.openxmlformats.org/officeDocument/2006/relationships/notesMaster" Target="notesMasters/notesMaster1.xml" /><Relationship Id="rId1" Type="http://schemas.openxmlformats.org/officeDocument/2006/relationships/customXml" Target="../customXml/item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24" Type="http://schemas.openxmlformats.org/officeDocument/2006/relationships/slide" Target="slides/slide19.xml" /><Relationship Id="rId32" Type="http://schemas.openxmlformats.org/officeDocument/2006/relationships/theme" Target="theme/theme1.xml" /><Relationship Id="rId5" Type="http://schemas.openxmlformats.org/officeDocument/2006/relationships/slideMaster" Target="slideMasters/slideMaster2.xml" /><Relationship Id="rId15" Type="http://schemas.openxmlformats.org/officeDocument/2006/relationships/slide" Target="slides/slide10.xml" /><Relationship Id="rId23" Type="http://schemas.openxmlformats.org/officeDocument/2006/relationships/slide" Target="slides/slide18.xml" /><Relationship Id="rId28" Type="http://schemas.openxmlformats.org/officeDocument/2006/relationships/slide" Target="slides/slide23.xml" /><Relationship Id="rId10" Type="http://schemas.openxmlformats.org/officeDocument/2006/relationships/slide" Target="slides/slide5.xml" /><Relationship Id="rId19" Type="http://schemas.openxmlformats.org/officeDocument/2006/relationships/slide" Target="slides/slide14.xml" /><Relationship Id="rId31" Type="http://schemas.openxmlformats.org/officeDocument/2006/relationships/viewProps" Target="view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4.xml" /><Relationship Id="rId14" Type="http://schemas.openxmlformats.org/officeDocument/2006/relationships/slide" Target="slides/slide9.xml" /><Relationship Id="rId22" Type="http://schemas.openxmlformats.org/officeDocument/2006/relationships/slide" Target="slides/slide17.xml" /><Relationship Id="rId27" Type="http://schemas.openxmlformats.org/officeDocument/2006/relationships/slide" Target="slides/slide22.xml" /><Relationship Id="rId30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C178EE6-E036-405C-A3B3-9C552B922447}" type="datetimeFigureOut">
              <a:rPr lang="ar-EG" smtClean="0"/>
              <a:t>16/04/1443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59AE1B0-CE5E-4E41-9F93-2B5AF85E7D5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86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AE1B0-CE5E-4E41-9F93-2B5AF85E7D59}" type="slidenum">
              <a:rPr lang="ar-EG" smtClean="0"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9922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AE1B0-CE5E-4E41-9F93-2B5AF85E7D59}" type="slidenum">
              <a:rPr lang="ar-EG" smtClean="0"/>
              <a:t>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55936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AE1B0-CE5E-4E41-9F93-2B5AF85E7D59}" type="slidenum">
              <a:rPr lang="ar-EG" smtClean="0"/>
              <a:t>22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66868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16/04/1443</a:t>
            </a:fld>
            <a:endParaRPr lang="ar-S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16/04/1443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16/04/1443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16/04/1443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39481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16/04/1443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84984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16/04/1443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92752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16/04/1443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26185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16/04/1443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8940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16/04/1443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50907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16/04/1443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03242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16/04/1443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9844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16/04/1443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16/04/1443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97922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16/04/1443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04631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16/04/1443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33502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3735-2C0D-4807-AEF9-A79C6298696D}" type="datetimeFigureOut">
              <a:rPr lang="ar-EG" smtClean="0"/>
              <a:t>16/04/1443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2506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16/04/1443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16/04/1443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16/04/1443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16/04/1443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16/04/1443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16/04/1443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16/04/1443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theme" Target="../theme/theme2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slideLayout" Target="../slideLayouts/slideLayout23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16/04/1443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63735-2C0D-4807-AEF9-A79C6298696D}" type="datetimeFigureOut">
              <a:rPr lang="ar-EG" smtClean="0"/>
              <a:t>16/04/1443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D6722-ED46-4559-8D71-9AFC42161A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5854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4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4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416824" cy="908720"/>
          </a:xfrm>
        </p:spPr>
        <p:txBody>
          <a:bodyPr>
            <a:normAutofit/>
          </a:bodyPr>
          <a:lstStyle/>
          <a:p>
            <a:pPr rtl="0"/>
            <a:r>
              <a:rPr lang="en-US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US" sz="3000" dirty="0">
                <a:solidFill>
                  <a:schemeClr val="tx1"/>
                </a:solidFill>
                <a:effectLst/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ARTERIES OF LOWER LIMB </a:t>
            </a:r>
            <a:endParaRPr lang="ar-SA" sz="3000" dirty="0">
              <a:solidFill>
                <a:schemeClr val="tx1"/>
              </a:solidFill>
              <a:effectLst/>
              <a:latin typeface="Algerian" panose="04020705040A02060702" pitchFamily="82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5076056" y="1838018"/>
            <a:ext cx="4248472" cy="5023480"/>
          </a:xfrm>
        </p:spPr>
        <p:txBody>
          <a:bodyPr>
            <a:normAutofit/>
          </a:bodyPr>
          <a:lstStyle/>
          <a:p>
            <a:pPr marL="82296" indent="0" algn="ctr" rtl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2296" indent="0" algn="ctr" rtl="0">
              <a:buNone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2296" indent="0" algn="ctr" rtl="0">
              <a:buNone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2296" indent="0" algn="ctr" rtl="0">
              <a:buNone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2296" indent="0" algn="ctr" rtl="0">
              <a:buNone/>
            </a:pPr>
            <a:r>
              <a:rPr lang="en-US" sz="2200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</a:p>
          <a:p>
            <a:pPr marL="82296" indent="0" algn="ctr" rtl="0">
              <a:buNone/>
            </a:pPr>
            <a:r>
              <a:rPr lang="en-US" sz="2200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Dr Abulmaaty Mohamed</a:t>
            </a:r>
            <a:br>
              <a:rPr lang="en-US" sz="2200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200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Assistant professor Anatomy &amp; Embryology </a:t>
            </a:r>
            <a:br>
              <a:rPr lang="en-US" sz="2200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200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Mutah University</a:t>
            </a:r>
            <a:endParaRPr lang="ar-SA" sz="2200" dirty="0">
              <a:latin typeface="Algerian" panose="04020705040A02060702" pitchFamily="82" charset="0"/>
              <a:ea typeface="Verdana" panose="020B0604030504040204" pitchFamily="34" charset="0"/>
              <a:cs typeface="Andalus" panose="02020603050405020304" pitchFamily="18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4248472" cy="5976664"/>
          </a:xfrm>
        </p:spPr>
      </p:pic>
    </p:spTree>
    <p:extLst>
      <p:ext uri="{BB962C8B-B14F-4D97-AF65-F5344CB8AC3E}">
        <p14:creationId xmlns:p14="http://schemas.microsoft.com/office/powerpoint/2010/main" val="1172515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4752528" cy="6741368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0"/>
            <a:ext cx="2520280" cy="6858000"/>
          </a:xfrm>
        </p:spPr>
      </p:pic>
    </p:spTree>
    <p:extLst>
      <p:ext uri="{BB962C8B-B14F-4D97-AF65-F5344CB8AC3E}">
        <p14:creationId xmlns:p14="http://schemas.microsoft.com/office/powerpoint/2010/main" val="3686884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592" y="404664"/>
            <a:ext cx="8136904" cy="6336704"/>
          </a:xfrm>
        </p:spPr>
        <p:txBody>
          <a:bodyPr>
            <a:normAutofit/>
          </a:bodyPr>
          <a:lstStyle/>
          <a:p>
            <a:pPr marL="82296" indent="0" algn="l" rtl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Trochanteric anastomosis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-It is the main blood supply to the head of the femur 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-formed by Superior, inferior gluteal arteries &amp;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Medial, lateral circumflex femoral arteries</a:t>
            </a:r>
          </a:p>
          <a:p>
            <a:pPr marL="82296" indent="0" algn="l" rtl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cruciate anastomosis </a:t>
            </a:r>
          </a:p>
          <a:p>
            <a:pPr marL="82296" indent="0" algn="l" rtl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internal iliac &amp; femoral 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-formed by 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1-1st perforator of profunda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2-inferior gluteal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3-Medial circumflex femoral 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4-lateral circumflex femora</a:t>
            </a:r>
            <a:r>
              <a:rPr lang="en-US" sz="2400" dirty="0"/>
              <a:t>l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endParaRPr lang="ar-JO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endParaRPr lang="ar-E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890080" cy="360040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Algerian" panose="04020705040A02060702" pitchFamily="82" charset="0"/>
              </a:rPr>
              <a:t>FEMORAL ARTERY</a:t>
            </a:r>
            <a:endParaRPr lang="ar-EG" sz="3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063" y="2204864"/>
            <a:ext cx="3563937" cy="4653136"/>
          </a:xfrm>
        </p:spPr>
      </p:pic>
    </p:spTree>
    <p:extLst>
      <p:ext uri="{BB962C8B-B14F-4D97-AF65-F5344CB8AC3E}">
        <p14:creationId xmlns:p14="http://schemas.microsoft.com/office/powerpoint/2010/main" val="3102118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69269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Rev.</a:t>
            </a:r>
            <a:endParaRPr lang="ar-EG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5940152" cy="6858000"/>
          </a:xfrm>
        </p:spPr>
      </p:pic>
    </p:spTree>
    <p:extLst>
      <p:ext uri="{BB962C8B-B14F-4D97-AF65-F5344CB8AC3E}">
        <p14:creationId xmlns:p14="http://schemas.microsoft.com/office/powerpoint/2010/main" val="1888016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54868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Algerian" panose="04020705040A02060702" pitchFamily="82" charset="0"/>
              </a:rPr>
              <a:t>popliteal ARTERY</a:t>
            </a:r>
            <a:endParaRPr lang="ar-EG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476672"/>
            <a:ext cx="8172400" cy="6381328"/>
          </a:xfrm>
        </p:spPr>
        <p:txBody>
          <a:bodyPr>
            <a:normAutofit fontScale="85000" lnSpcReduction="20000"/>
          </a:bodyPr>
          <a:lstStyle/>
          <a:p>
            <a:pPr marL="82296" indent="0" algn="l" rtl="0">
              <a:buNone/>
            </a:pP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: 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continuation of femoral art</a:t>
            </a:r>
          </a:p>
          <a:p>
            <a:pPr marL="82296" indent="0" algn="l" rtl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-at adductor opening</a:t>
            </a:r>
          </a:p>
          <a:p>
            <a:pPr marL="82296" indent="0" algn="l" rtl="0">
              <a:buNone/>
            </a:pP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descends in popliteal fossa </a:t>
            </a:r>
          </a:p>
          <a:p>
            <a:pPr marL="82296" indent="0" algn="l" rtl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as deepest structure</a:t>
            </a:r>
          </a:p>
          <a:p>
            <a:pPr marL="82296" indent="0" algn="l" rtl="0">
              <a:buNone/>
            </a:pP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-at lower border of popliteus</a:t>
            </a:r>
          </a:p>
          <a:p>
            <a:pPr marL="82296" indent="0" algn="l" rtl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-give ant. &amp;post tibial arteries</a:t>
            </a:r>
          </a:p>
          <a:p>
            <a:pPr marL="82296" indent="0" algn="l" rtl="0">
              <a:buNone/>
            </a:pP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R.:</a:t>
            </a:r>
          </a:p>
          <a:p>
            <a:pPr marL="82296" indent="0" algn="l" rtl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crossing over</a:t>
            </a:r>
          </a:p>
          <a:p>
            <a:pPr marL="82296" indent="0" algn="l" rtl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popliteal surface of femur</a:t>
            </a:r>
          </a:p>
          <a:p>
            <a:pPr marL="82296" indent="0" algn="l" rtl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capsule of knee joint</a:t>
            </a:r>
          </a:p>
          <a:p>
            <a:pPr marL="82296" indent="0" algn="l" rtl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popliteus muscle </a:t>
            </a:r>
          </a:p>
          <a:p>
            <a:pPr marL="82296" indent="0" algn="l" rtl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crossed superficially by</a:t>
            </a:r>
          </a:p>
          <a:p>
            <a:pPr marL="82296" indent="0" algn="l" rtl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popliteal v &amp; tibial n</a:t>
            </a:r>
          </a:p>
          <a:p>
            <a:pPr marL="82296" indent="0" algn="l" rtl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fasciae &amp; skin</a:t>
            </a:r>
          </a:p>
          <a:p>
            <a:pPr marL="82296" indent="0" algn="l" rtl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-separated from the tibial n</a:t>
            </a:r>
          </a:p>
          <a:p>
            <a:pPr marL="82296" indent="0" algn="l" rtl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popliteal v</a:t>
            </a:r>
          </a:p>
          <a:p>
            <a:pPr marL="82296" indent="0" algn="l" rtl="0">
              <a:buNone/>
            </a:pPr>
            <a:endParaRPr lang="ar-E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4754"/>
            <a:ext cx="3707904" cy="660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962088" cy="476672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Algerian" panose="04020705040A02060702" pitchFamily="82" charset="0"/>
              </a:rPr>
              <a:t>popliteal ARTERY</a:t>
            </a:r>
            <a:endParaRPr lang="ar-EG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404664"/>
            <a:ext cx="8100392" cy="6453336"/>
          </a:xfrm>
        </p:spPr>
        <p:txBody>
          <a:bodyPr>
            <a:normAutofit fontScale="92500" lnSpcReduction="10000"/>
          </a:bodyPr>
          <a:lstStyle/>
          <a:p>
            <a:pPr marL="82296" indent="0" algn="l" rtl="0">
              <a:buNone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branches :</a:t>
            </a:r>
          </a:p>
          <a:p>
            <a:pPr marL="82296" indent="0" algn="l" rtl="0">
              <a:buNone/>
            </a:pPr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A-muscular brs :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near muscles</a:t>
            </a:r>
          </a:p>
          <a:p>
            <a:pPr marL="82296" indent="0" algn="l" rtl="0">
              <a:buNone/>
            </a:pPr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B-genicular brs :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marL="82296" indent="0" algn="l" rtl="0">
              <a:buNone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superomedial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superoLateral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inferomedial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inferolateral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middle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share in anastomosis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around knee joint </a:t>
            </a:r>
          </a:p>
          <a:p>
            <a:pPr marL="82296" indent="0" algn="l" rtl="0">
              <a:buNone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anastomosis around knee </a:t>
            </a:r>
          </a:p>
          <a:p>
            <a:pPr marL="82296" lvl="0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descending genicular (femoral)</a:t>
            </a:r>
          </a:p>
          <a:p>
            <a:pPr marL="82296" lvl="0" indent="0" algn="l" rtl="0">
              <a:buNone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lateral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femoral (profunda) </a:t>
            </a:r>
          </a:p>
          <a:p>
            <a:pPr marL="82296" lvl="0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genicular branches (popliteal)</a:t>
            </a:r>
          </a:p>
          <a:p>
            <a:pPr marL="82296" lvl="0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ant. &amp; post. tibial recurrent </a:t>
            </a:r>
          </a:p>
          <a:p>
            <a:pPr marL="82296" lvl="0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(ant. tibial)</a:t>
            </a:r>
          </a:p>
          <a:p>
            <a:pPr marL="82296" lvl="0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circumflex fibular (post. tibial) </a:t>
            </a:r>
          </a:p>
          <a:p>
            <a:pPr marL="82296" indent="0" algn="l" rtl="0">
              <a:buNone/>
            </a:pPr>
            <a:endParaRPr lang="ar-E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0"/>
            <a:ext cx="3635896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95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54868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Algerian" panose="04020705040A02060702" pitchFamily="82" charset="0"/>
              </a:rPr>
              <a:t>Ant. Tibial  ARTERY</a:t>
            </a:r>
            <a:endParaRPr lang="ar-EG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404664"/>
            <a:ext cx="8172400" cy="6453336"/>
          </a:xfrm>
        </p:spPr>
        <p:txBody>
          <a:bodyPr>
            <a:normAutofit fontScale="92500" lnSpcReduction="10000"/>
          </a:bodyPr>
          <a:lstStyle/>
          <a:p>
            <a:pPr marL="82296" indent="0" algn="l" rtl="0"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: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smaller terminal br. of popliteal art.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at lower border of popliteus</a:t>
            </a:r>
          </a:p>
          <a:p>
            <a:pPr marL="82296" indent="0" algn="l" rtl="0"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&amp; R: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-at first it lies in post. compartment of leg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pass forward through opening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upper part of interosseous membrane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enter ant. compartment of leg.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-descends in front of interosseous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membrane with ant. tibial n.</a:t>
            </a:r>
          </a:p>
          <a:p>
            <a:pPr marL="82296" indent="0" algn="l" rtl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-at the ankle; it lies between</a:t>
            </a:r>
          </a:p>
          <a:p>
            <a:pPr marL="82296" indent="0" algn="l" rtl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tendons of ext. hallucis  longus(medially)</a:t>
            </a:r>
          </a:p>
          <a:p>
            <a:pPr marL="82296" indent="0" algn="l" rtl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ext. digit. Longus (laterally)</a:t>
            </a:r>
          </a:p>
          <a:p>
            <a:pPr marL="82296" indent="0" algn="l" rtl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where pulsations are felt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E: -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midway ( ) 2 malleoli,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to be dorsalis pedis art.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0"/>
            <a:ext cx="2843808" cy="4293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933056"/>
            <a:ext cx="2555776" cy="289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25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890080" cy="576064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Algerian" panose="04020705040A02060702" pitchFamily="82" charset="0"/>
              </a:rPr>
              <a:t>Ant. Tibial  ARTERY</a:t>
            </a:r>
            <a:endParaRPr lang="ar-EG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548680"/>
            <a:ext cx="7890080" cy="6309320"/>
          </a:xfrm>
        </p:spPr>
        <p:txBody>
          <a:bodyPr>
            <a:normAutofit/>
          </a:bodyPr>
          <a:lstStyle/>
          <a:p>
            <a:pPr marL="82296" indent="0" algn="l" rtl="0"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branches :</a:t>
            </a:r>
          </a:p>
          <a:p>
            <a:pPr marL="82296" indent="0" algn="l" rtl="0">
              <a:buNone/>
            </a:pPr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-muscular :</a:t>
            </a:r>
          </a:p>
          <a:p>
            <a:pPr marL="82296" indent="0" algn="l" rtl="0">
              <a:buNone/>
            </a:pPr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muscles of ant. compartment</a:t>
            </a:r>
          </a:p>
          <a:p>
            <a:pPr marL="82296" indent="0" algn="l" rtl="0">
              <a:buNone/>
            </a:pPr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post. tibial recurrent:</a:t>
            </a:r>
          </a:p>
          <a:p>
            <a:pPr marL="82296" indent="0" algn="l" rtl="0">
              <a:buNone/>
            </a:pPr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-ant. tibial recurrent: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brs share in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anastomosis around knee</a:t>
            </a:r>
          </a:p>
          <a:p>
            <a:pPr marL="82296" indent="0" algn="l" rtl="0">
              <a:buNone/>
            </a:pPr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-ant. medial </a:t>
            </a:r>
            <a:r>
              <a:rPr lang="en-US" sz="2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malleolar</a:t>
            </a:r>
            <a:endParaRPr lang="en-US" sz="2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-ant. lateral </a:t>
            </a:r>
            <a:r>
              <a:rPr lang="en-US" sz="2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malleolar</a:t>
            </a:r>
            <a:endParaRPr lang="en-US" sz="2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share in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anastomosis around ankle</a:t>
            </a:r>
            <a:endParaRPr lang="ar-E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E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0"/>
            <a:ext cx="3707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88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620688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Algerian" panose="04020705040A02060702" pitchFamily="82" charset="0"/>
              </a:rPr>
              <a:t>Dorsalis pedis ARTERY</a:t>
            </a:r>
            <a:endParaRPr lang="ar-EG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548680"/>
            <a:ext cx="8172400" cy="6309320"/>
          </a:xfrm>
        </p:spPr>
        <p:txBody>
          <a:bodyPr>
            <a:normAutofit/>
          </a:bodyPr>
          <a:lstStyle/>
          <a:p>
            <a:pPr marL="82296" indent="0" algn="l" rtl="0"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: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midway ( ) 2 malleoli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-as continuation of ant. tibial art</a:t>
            </a:r>
          </a:p>
          <a:p>
            <a:pPr marL="82296" indent="0" algn="l" rtl="0"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-run forward on dorsum of foot in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 with 1st interdigital cleft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downward ( ) 2 heads of 1st dorsal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interosseous to enter sole </a:t>
            </a:r>
          </a:p>
          <a:p>
            <a:pPr marL="82296" indent="0" algn="l" rtl="0"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: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sole 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anastomose with  plantar arch </a:t>
            </a:r>
          </a:p>
          <a:p>
            <a:pPr marL="82296" indent="0" algn="l" rtl="0"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brs :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medial &amp; lateral tarsal : 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2- 1st dorsal metatarsal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Arcuate → 2nd, 3rd, 4th dorsal metatarsal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4- 1st plantar metatarsal.</a:t>
            </a:r>
            <a:endParaRPr lang="ar-E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9003"/>
            <a:ext cx="2987825" cy="594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90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764704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Algerian" panose="04020705040A02060702" pitchFamily="82" charset="0"/>
              </a:rPr>
              <a:t>Posterior tibial ARTERY</a:t>
            </a:r>
            <a:endParaRPr lang="ar-EG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620688"/>
            <a:ext cx="8244408" cy="6237312"/>
          </a:xfrm>
        </p:spPr>
        <p:txBody>
          <a:bodyPr>
            <a:normAutofit fontScale="92500" lnSpcReduction="20000"/>
          </a:bodyPr>
          <a:lstStyle/>
          <a:p>
            <a:pPr marL="82296" indent="0" algn="l" rtl="0">
              <a:buNone/>
            </a:pP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: 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larger terminal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popliteal art 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-at lower border of popliteus. 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-It supplies post.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&amp;lateral compartments of leg </a:t>
            </a:r>
          </a:p>
          <a:p>
            <a:pPr marL="82296" indent="0" algn="l" rtl="0">
              <a:buNone/>
            </a:pP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descends in posterior compartment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of the leg accompanied by 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posterior tibial nerve  </a:t>
            </a:r>
          </a:p>
          <a:p>
            <a:pPr marL="82296" indent="0" algn="l" rtl="0">
              <a:buNone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upper part of leg 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deep lies between the muscles</a:t>
            </a:r>
          </a:p>
          <a:p>
            <a:pPr marL="82296" indent="0" algn="l" rtl="0">
              <a:buNone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lower part of leg 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superficial 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covered only by skin , fasciae</a:t>
            </a:r>
          </a:p>
          <a:p>
            <a:pPr marL="82296" indent="0" algn="l" rtl="0">
              <a:buNone/>
            </a:pP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to flexor retinaculum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(behind medial malleolus)(pulsation felt)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-give medial &amp; lateral plantar arteries 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82296" indent="0" algn="l" rtl="0">
              <a:buNone/>
            </a:pPr>
            <a:endParaRPr lang="ar-E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0"/>
            <a:ext cx="3059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57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5256584" cy="620688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Algerian" panose="04020705040A02060702" pitchFamily="82" charset="0"/>
              </a:rPr>
              <a:t>Posterior tibial ARTERY</a:t>
            </a:r>
            <a:endParaRPr lang="ar-EG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548680"/>
            <a:ext cx="8244408" cy="6309320"/>
          </a:xfrm>
        </p:spPr>
        <p:txBody>
          <a:bodyPr>
            <a:noAutofit/>
          </a:bodyPr>
          <a:lstStyle/>
          <a:p>
            <a:pPr marL="82296" indent="0" algn="l" rtl="0"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branches :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1-circumflex fibular:- 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 in anastomosis around knee</a:t>
            </a:r>
          </a:p>
          <a:p>
            <a:pPr marL="82296" indent="0" algn="l" rtl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2-peroneal art. : 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largest &amp; longest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supply lateral compartment </a:t>
            </a:r>
          </a:p>
          <a:p>
            <a:pPr marL="82296" indent="0" algn="l" rtl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3-terminal brs :</a:t>
            </a:r>
          </a:p>
          <a:p>
            <a:pPr marL="82296" indent="0" algn="l" rtl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medial &amp; lateral plantar arteries </a:t>
            </a:r>
          </a:p>
          <a:p>
            <a:pPr marL="82296" indent="0" algn="l" rtl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4-muscular brs :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muscles of post. compartment </a:t>
            </a:r>
          </a:p>
          <a:p>
            <a:pPr marL="82296" indent="0" algn="l" rtl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5-nutrient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tibia </a:t>
            </a:r>
          </a:p>
          <a:p>
            <a:pPr marL="82296" indent="0" algn="l" rtl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6-medial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calcanian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malleolar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brs :</a:t>
            </a:r>
          </a:p>
          <a:p>
            <a:pPr marL="82296" indent="0" algn="l" rtl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anastomosis around ankle </a:t>
            </a:r>
          </a:p>
          <a:p>
            <a:pPr marL="82296" indent="0" algn="l" rtl="0">
              <a:buNone/>
            </a:pPr>
            <a:endParaRPr lang="ar-E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48680"/>
            <a:ext cx="3779912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03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0"/>
            <a:ext cx="6264695" cy="6858000"/>
          </a:xfrm>
        </p:spPr>
      </p:pic>
    </p:spTree>
    <p:extLst>
      <p:ext uri="{BB962C8B-B14F-4D97-AF65-F5344CB8AC3E}">
        <p14:creationId xmlns:p14="http://schemas.microsoft.com/office/powerpoint/2010/main" val="4041408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890080" cy="504056"/>
          </a:xfrm>
        </p:spPr>
        <p:txBody>
          <a:bodyPr>
            <a:normAutofit fontScale="90000"/>
          </a:bodyPr>
          <a:lstStyle/>
          <a:p>
            <a:r>
              <a:rPr lang="en-US" sz="3000" dirty="0">
                <a:solidFill>
                  <a:srgbClr val="FF0000"/>
                </a:solidFill>
                <a:latin typeface="Algerian" panose="04020705040A02060702" pitchFamily="82" charset="0"/>
              </a:rPr>
              <a:t>Posterior tibial ARTERY</a:t>
            </a:r>
            <a:endParaRPr lang="ar-EG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548680"/>
            <a:ext cx="8172400" cy="6309320"/>
          </a:xfrm>
        </p:spPr>
        <p:txBody>
          <a:bodyPr>
            <a:normAutofit lnSpcReduction="10000"/>
          </a:bodyPr>
          <a:lstStyle/>
          <a:p>
            <a:pPr marL="82296" indent="0" algn="l" rtl="0">
              <a:buNone/>
            </a:pPr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Peroneal (fibular) art.: </a:t>
            </a:r>
          </a:p>
          <a:p>
            <a:pPr marL="82296" indent="0" algn="l" rtl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near to origin of post. tibial art </a:t>
            </a:r>
          </a:p>
          <a:p>
            <a:pPr marL="82296" indent="0" algn="l" rtl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-descend vertically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behind the fibula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close to flexor hallucis longus </a:t>
            </a:r>
          </a:p>
          <a:p>
            <a:pPr marL="82296" indent="0" algn="l" rtl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brs 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1-perforating br.: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pierce interosseous membrane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reach ant. Compartment of leg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2-muscular brs :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 muscles of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lateral compartment of leg </a:t>
            </a:r>
          </a:p>
          <a:p>
            <a:pPr marL="82296" indent="0" algn="l" rtl="0">
              <a:buNone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3-nutrient br. to fibula </a:t>
            </a:r>
          </a:p>
          <a:p>
            <a:pPr marL="82296" indent="0" algn="l" rtl="0">
              <a:buNone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lateral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calcanean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malleolar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brs :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anastomosis around ankle</a:t>
            </a:r>
            <a:endParaRPr lang="ar-EG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76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5112568" cy="764704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Algerian" panose="04020705040A02060702" pitchFamily="82" charset="0"/>
              </a:rPr>
              <a:t>Medial plantar ARTERY</a:t>
            </a:r>
            <a:endParaRPr lang="ar-EG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620688"/>
            <a:ext cx="8100392" cy="6120680"/>
          </a:xfrm>
        </p:spPr>
        <p:txBody>
          <a:bodyPr>
            <a:normAutofit/>
          </a:bodyPr>
          <a:lstStyle/>
          <a:p>
            <a:pPr marL="82296" indent="0" algn="l" rtl="0"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O: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small terminal br. 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of post. tibial art. 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-deep to flexor retinaculum </a:t>
            </a:r>
          </a:p>
          <a:p>
            <a:pPr marL="82296" indent="0" algn="l" rtl="0"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&amp; r: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medial plantar n. 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on medial border of the foot</a:t>
            </a:r>
          </a:p>
          <a:p>
            <a:pPr marL="82296" indent="0" algn="l" rtl="0"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supplying medial side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of big toe </a:t>
            </a:r>
          </a:p>
          <a:p>
            <a:pPr marL="82296" indent="0" algn="l" rtl="0"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Brs: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Cutaneous &amp;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Muscular &amp;</a:t>
            </a:r>
          </a:p>
          <a:p>
            <a:pPr marL="82296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Articular branches: </a:t>
            </a:r>
          </a:p>
          <a:p>
            <a:pPr marL="82296" indent="0" algn="l" rtl="0">
              <a:buNone/>
            </a:pPr>
            <a:endParaRPr lang="ar-E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32656"/>
            <a:ext cx="3490182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51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692696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Algerian" panose="04020705040A02060702" pitchFamily="82" charset="0"/>
              </a:rPr>
              <a:t>Lateral plantar ARTERY</a:t>
            </a:r>
            <a:endParaRPr lang="ar-EG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692696"/>
            <a:ext cx="8244408" cy="6165304"/>
          </a:xfrm>
        </p:spPr>
        <p:txBody>
          <a:bodyPr>
            <a:normAutofit fontScale="92500" lnSpcReduction="20000"/>
          </a:bodyPr>
          <a:lstStyle/>
          <a:p>
            <a:pPr marL="82296" indent="0" algn="l" rtl="0"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O: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terminal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of post. tibial art. 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-deep to flexor retinaculum </a:t>
            </a:r>
          </a:p>
          <a:p>
            <a:pPr marL="82296" indent="0" algn="l" rtl="0"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&amp; r: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-with lateral plantar n. 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to abductor hallucis. 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-then deep to flexor digitorum brevis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reach base of 5th metatarsal bone 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it curve medially 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form plantar arch </a:t>
            </a:r>
          </a:p>
          <a:p>
            <a:pPr marL="82296" indent="0" algn="l" rtl="0">
              <a:buNone/>
            </a:pP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anastomose with 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the end of dorsalis pedis art.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2296" indent="0" algn="l" rtl="0"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brs: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1-cutaneous &amp; muscular &amp; articular branches 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2-The  plantar arch give: plantar digital arteries to toes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ar-E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9" y="188640"/>
            <a:ext cx="275827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97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" dirty="0"/>
              <a:t>.</a:t>
            </a:r>
            <a:endParaRPr lang="ar-SA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endParaRPr lang="en-US" sz="9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82296" indent="0" algn="ctr">
              <a:buNone/>
            </a:pPr>
            <a:r>
              <a:rPr lang="en-US" sz="9600" dirty="0">
                <a:latin typeface="Andalus" panose="02020603050405020304" pitchFamily="18" charset="-78"/>
                <a:cs typeface="Andalus" panose="02020603050405020304" pitchFamily="18" charset="-78"/>
              </a:rPr>
              <a:t> THANQ</a:t>
            </a:r>
            <a:endParaRPr lang="ar-SA" sz="9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689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620688"/>
          </a:xfrm>
        </p:spPr>
        <p:txBody>
          <a:bodyPr>
            <a:normAutofit/>
          </a:bodyPr>
          <a:lstStyle/>
          <a:p>
            <a:pPr rtl="0"/>
            <a:r>
              <a:rPr lang="en-US" sz="3200" dirty="0">
                <a:solidFill>
                  <a:schemeClr val="tx1"/>
                </a:solidFill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Rev.  </a:t>
            </a:r>
            <a:endParaRPr lang="ar-SA" sz="3200" dirty="0">
              <a:solidFill>
                <a:schemeClr val="tx1"/>
              </a:solidFill>
              <a:latin typeface="Algerian" panose="04020705040A02060702" pitchFamily="82" charset="0"/>
              <a:ea typeface="Verdana" panose="020B0604030504040204" pitchFamily="34" charset="0"/>
              <a:cs typeface="Andalus" panose="02020603050405020304" pitchFamily="18" charset="-78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548680"/>
            <a:ext cx="5112567" cy="6309320"/>
          </a:xfrm>
        </p:spPr>
      </p:pic>
    </p:spTree>
    <p:extLst>
      <p:ext uri="{BB962C8B-B14F-4D97-AF65-F5344CB8AC3E}">
        <p14:creationId xmlns:p14="http://schemas.microsoft.com/office/powerpoint/2010/main" val="2469877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620688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Algerian" panose="04020705040A02060702" pitchFamily="82" charset="0"/>
              </a:rPr>
              <a:t>obturator ARTERY</a:t>
            </a:r>
            <a:endParaRPr lang="ar-EG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548680"/>
            <a:ext cx="8172400" cy="6309320"/>
          </a:xfrm>
        </p:spPr>
        <p:txBody>
          <a:bodyPr>
            <a:normAutofit lnSpcReduction="10000"/>
          </a:bodyPr>
          <a:lstStyle/>
          <a:p>
            <a:pPr marL="82296" indent="0" algn="l" rtl="0">
              <a:buNone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 :-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br. from ant. division of int. iliac art. 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Inside the pelvis</a:t>
            </a:r>
          </a:p>
          <a:p>
            <a:pPr marL="82296" indent="0" algn="l" rtl="0">
              <a:buNone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&amp; r. :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-enters the thigh through obturator canal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-at ant. end of canal → 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medial &amp; lateral divisions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from arterial circle 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margins of obturator membrane </a:t>
            </a:r>
          </a:p>
          <a:p>
            <a:pPr marL="82296" indent="0" algn="l" rtl="0">
              <a:buNone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branches :</a:t>
            </a:r>
          </a:p>
          <a:p>
            <a:pPr marL="82296" indent="0" algn="l" rtl="0">
              <a:buNone/>
            </a:pPr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-acetabular br.:-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 through acetabular notch</a:t>
            </a:r>
          </a:p>
          <a:p>
            <a:pPr marL="82296" indent="0" algn="l" rtl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supply head of femur</a:t>
            </a:r>
          </a:p>
          <a:p>
            <a:pPr marL="82296" indent="0" algn="l" rtl="0">
              <a:buNone/>
            </a:pPr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-muscular branches:-</a:t>
            </a:r>
          </a:p>
          <a:p>
            <a:pPr marL="82296" indent="0" algn="l" rtl="0">
              <a:buNone/>
            </a:pPr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medial compartment of thigh</a:t>
            </a:r>
            <a:endParaRPr lang="ar-E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0"/>
            <a:ext cx="2494289" cy="3645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429000"/>
            <a:ext cx="320384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04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620688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Rev.</a:t>
            </a:r>
            <a:r>
              <a:rPr lang="en-US" sz="3200" dirty="0">
                <a:solidFill>
                  <a:schemeClr val="tx1"/>
                </a:solidFill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ar-EG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0"/>
            <a:ext cx="5724128" cy="6858000"/>
          </a:xfrm>
        </p:spPr>
      </p:pic>
    </p:spTree>
    <p:extLst>
      <p:ext uri="{BB962C8B-B14F-4D97-AF65-F5344CB8AC3E}">
        <p14:creationId xmlns:p14="http://schemas.microsoft.com/office/powerpoint/2010/main" val="4092081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416824" cy="54868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Algerian" panose="04020705040A02060702" pitchFamily="82" charset="0"/>
              </a:rPr>
              <a:t>FEMORAL ARTERY</a:t>
            </a:r>
            <a:endParaRPr lang="ar-EG" sz="3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608" y="476672"/>
            <a:ext cx="4392488" cy="6381328"/>
          </a:xfrm>
        </p:spPr>
        <p:txBody>
          <a:bodyPr>
            <a:normAutofit fontScale="47500" lnSpcReduction="20000"/>
          </a:bodyPr>
          <a:lstStyle/>
          <a:p>
            <a:pPr marL="82296" indent="0" algn="l">
              <a:buNone/>
            </a:pPr>
            <a:r>
              <a:rPr lang="en-US" sz="5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Origin:-</a:t>
            </a:r>
          </a:p>
          <a:p>
            <a:pPr marL="82296" indent="0" algn="l">
              <a:buNone/>
            </a:pP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continuation of ext. iliac art. deep to inguinal lig </a:t>
            </a:r>
          </a:p>
          <a:p>
            <a:pPr marL="82296" indent="0" algn="l">
              <a:buNone/>
            </a:pP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midinguinal point(midway between ASIS &amp; symphysis pubis) </a:t>
            </a:r>
          </a:p>
          <a:p>
            <a:pPr marL="82296" indent="0" algn="l">
              <a:buNone/>
            </a:pPr>
            <a:r>
              <a:rPr lang="en-US" sz="5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Course:</a:t>
            </a:r>
            <a:r>
              <a:rPr lang="en-US" sz="5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2296" indent="0" algn="l">
              <a:buNone/>
            </a:pP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descend vertically </a:t>
            </a:r>
          </a:p>
          <a:p>
            <a:pPr marL="82296" indent="0" algn="l">
              <a:buNone/>
            </a:pP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-upper part (superficial) in femoral Δ from base to apex</a:t>
            </a:r>
          </a:p>
          <a:p>
            <a:pPr marL="82296" indent="0" algn="l">
              <a:buNone/>
            </a:pP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-lower part (deep) in adductor canal From upper end to lower end</a:t>
            </a:r>
          </a:p>
          <a:p>
            <a:pPr marL="82296" indent="0" algn="l" rtl="0">
              <a:buNone/>
            </a:pPr>
            <a:r>
              <a:rPr lang="en-US" sz="5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End: - </a:t>
            </a:r>
          </a:p>
          <a:p>
            <a:pPr marL="82296" indent="0" algn="l" rtl="0">
              <a:buNone/>
            </a:pP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adductor opening (hiatus) to continue as popliteal art.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0"/>
            <a:ext cx="3779913" cy="6858000"/>
          </a:xfrm>
        </p:spPr>
      </p:pic>
    </p:spTree>
    <p:extLst>
      <p:ext uri="{BB962C8B-B14F-4D97-AF65-F5344CB8AC3E}">
        <p14:creationId xmlns:p14="http://schemas.microsoft.com/office/powerpoint/2010/main" val="851722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5184576" cy="404664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Algerian" panose="04020705040A02060702" pitchFamily="82" charset="0"/>
              </a:rPr>
              <a:t>FEMORAL ARTERY</a:t>
            </a:r>
            <a:endParaRPr lang="ar-EG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608" y="404664"/>
            <a:ext cx="5256584" cy="6336704"/>
          </a:xfrm>
        </p:spPr>
        <p:txBody>
          <a:bodyPr>
            <a:noAutofit/>
          </a:bodyPr>
          <a:lstStyle/>
          <a:p>
            <a:pPr marL="82296" indent="0" algn="just" rtl="0">
              <a:buNone/>
            </a:pPr>
            <a:r>
              <a:rPr lang="en-US" dirty="0">
                <a:solidFill>
                  <a:srgbClr val="00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Relations:</a:t>
            </a:r>
          </a:p>
          <a:p>
            <a:pPr marL="82296" indent="0" algn="just" rtl="0">
              <a:buNone/>
            </a:pPr>
            <a:r>
              <a:rPr lang="en-US" sz="2600" dirty="0">
                <a:solidFill>
                  <a:srgbClr val="00B1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medial: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Femoral V.</a:t>
            </a:r>
          </a:p>
          <a:p>
            <a:pPr marL="82296" indent="0" algn="just" rtl="0">
              <a:buNone/>
            </a:pPr>
            <a:r>
              <a:rPr lang="en-US" sz="2600" dirty="0">
                <a:solidFill>
                  <a:srgbClr val="00B1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</a:t>
            </a:r>
            <a:r>
              <a:rPr lang="en-US" sz="2400" dirty="0">
                <a:solidFill>
                  <a:srgbClr val="00B1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Femoral n.</a:t>
            </a:r>
          </a:p>
          <a:p>
            <a:pPr marL="82296" indent="0" algn="just" rtl="0"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-saphenous n.,</a:t>
            </a:r>
          </a:p>
          <a:p>
            <a:pPr marL="82296" indent="0" algn="just" rtl="0"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-nerve to vastus medialis</a:t>
            </a:r>
            <a:endParaRPr lang="ar-E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 rtl="0">
              <a:buNone/>
            </a:pPr>
            <a:r>
              <a:rPr lang="en-US" sz="2600" dirty="0">
                <a:solidFill>
                  <a:srgbClr val="00B1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superficial (ant.)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-skin</a:t>
            </a:r>
          </a:p>
          <a:p>
            <a:pPr marL="82296" indent="0" algn="just" rtl="0"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-superficial fascia</a:t>
            </a:r>
          </a:p>
          <a:p>
            <a:pPr marL="82296" indent="0" algn="just" rtl="0"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-deep fascia</a:t>
            </a:r>
          </a:p>
          <a:p>
            <a:pPr marL="82296" indent="0" algn="just" rtl="0"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-Sartorius</a:t>
            </a:r>
          </a:p>
          <a:p>
            <a:pPr marL="82296" indent="0" algn="just" rtl="0">
              <a:buNone/>
            </a:pPr>
            <a:r>
              <a:rPr lang="en-US" sz="2600" dirty="0">
                <a:solidFill>
                  <a:srgbClr val="00B1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 (post.)</a:t>
            </a:r>
          </a:p>
          <a:p>
            <a:pPr marL="82296" indent="0" algn="just" rtl="0"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-iliopsoas </a:t>
            </a:r>
          </a:p>
          <a:p>
            <a:pPr marL="82296" indent="0" algn="l" rtl="0"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-pectineus: with profunda femoris in    between </a:t>
            </a:r>
          </a:p>
          <a:p>
            <a:pPr marL="82296" indent="0" algn="just" rtl="0"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-adductor longus  -Adductor magnus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0"/>
            <a:ext cx="3419872" cy="6858000"/>
          </a:xfrm>
        </p:spPr>
      </p:pic>
    </p:spTree>
    <p:extLst>
      <p:ext uri="{BB962C8B-B14F-4D97-AF65-F5344CB8AC3E}">
        <p14:creationId xmlns:p14="http://schemas.microsoft.com/office/powerpoint/2010/main" val="3580229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54868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Algerian" panose="04020705040A02060702" pitchFamily="82" charset="0"/>
              </a:rPr>
              <a:t>FEMORAL ARTERY</a:t>
            </a:r>
            <a:endParaRPr lang="ar-EG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600" y="476672"/>
            <a:ext cx="4464496" cy="6381328"/>
          </a:xfrm>
        </p:spPr>
        <p:txBody>
          <a:bodyPr>
            <a:normAutofit fontScale="62500" lnSpcReduction="20000"/>
          </a:bodyPr>
          <a:lstStyle/>
          <a:p>
            <a:pPr marL="82296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Branches :</a:t>
            </a:r>
            <a:endParaRPr lang="en-US" sz="45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82296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Superficial brs:(Superf. inguinal arteries)</a:t>
            </a:r>
            <a:endParaRPr lang="en-US" sz="3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95000"/>
              </a:lnSpc>
              <a:buNone/>
            </a:pPr>
            <a:r>
              <a:rPr lang="en-US" sz="3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1-superficial circumflex iliac :</a:t>
            </a:r>
            <a:endParaRPr lang="en-US" sz="3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73736" indent="0" algn="l" rtl="0">
              <a:lnSpc>
                <a:spcPct val="95000"/>
              </a:lnSpc>
              <a:spcAft>
                <a:spcPts val="0"/>
              </a:spcAft>
              <a:buNone/>
            </a:pPr>
            <a:r>
              <a:rPr lang="en-US" sz="3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to anastomose around ASIS</a:t>
            </a:r>
          </a:p>
          <a:p>
            <a:pPr marL="0" indent="0" algn="l" rtl="0">
              <a:lnSpc>
                <a:spcPct val="95000"/>
              </a:lnSpc>
              <a:buNone/>
            </a:pPr>
            <a:r>
              <a:rPr lang="en-US" sz="3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2-superficial epigastric :</a:t>
            </a:r>
            <a:endParaRPr lang="en-US" sz="3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95000"/>
              </a:lnSpc>
              <a:buNone/>
            </a:pPr>
            <a:r>
              <a:rPr lang="en-US" sz="3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cross the inguinal ligament to enter the ant. abd. Wall till umbilicus</a:t>
            </a:r>
          </a:p>
          <a:p>
            <a:pPr marL="0" indent="0" algn="l" rtl="0">
              <a:lnSpc>
                <a:spcPct val="95000"/>
              </a:lnSpc>
              <a:buNone/>
            </a:pPr>
            <a:r>
              <a:rPr lang="en-US" sz="3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3-superficial ext. pudendal :</a:t>
            </a:r>
            <a:endParaRPr lang="en-US" sz="3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95000"/>
              </a:lnSpc>
              <a:buNone/>
            </a:pPr>
            <a:r>
              <a:rPr lang="en-US" sz="3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to ext. genitalia (scrotum or labia majora) </a:t>
            </a:r>
          </a:p>
          <a:p>
            <a:pPr marL="82296" indent="0" algn="l" rtl="0">
              <a:lnSpc>
                <a:spcPct val="95000"/>
              </a:lnSpc>
              <a:spcAft>
                <a:spcPts val="0"/>
              </a:spcAft>
              <a:buNone/>
            </a:pPr>
            <a:r>
              <a:rPr lang="en-US" sz="3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Deep brs:</a:t>
            </a:r>
            <a:endParaRPr lang="en-US" sz="3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95000"/>
              </a:lnSpc>
              <a:buNone/>
            </a:pPr>
            <a:r>
              <a:rPr lang="en-US" sz="3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4-deep ext. pudendal : </a:t>
            </a:r>
          </a:p>
          <a:p>
            <a:pPr marL="0" indent="0" algn="l" rtl="0">
              <a:lnSpc>
                <a:spcPct val="95000"/>
              </a:lnSpc>
              <a:buNone/>
            </a:pPr>
            <a:r>
              <a:rPr lang="en-US" sz="3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To ext. genitalia</a:t>
            </a:r>
          </a:p>
          <a:p>
            <a:pPr marL="0" indent="0" algn="l" rtl="0">
              <a:lnSpc>
                <a:spcPct val="95000"/>
              </a:lnSpc>
              <a:buNone/>
            </a:pPr>
            <a:r>
              <a:rPr lang="en-US" sz="3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5-descending genicular :</a:t>
            </a:r>
            <a:endParaRPr lang="en-US" sz="3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82296" indent="0" algn="l" rtl="0">
              <a:lnSpc>
                <a:spcPct val="95000"/>
              </a:lnSpc>
              <a:spcAft>
                <a:spcPts val="0"/>
              </a:spcAft>
              <a:buNone/>
            </a:pPr>
            <a:r>
              <a:rPr lang="en-US" sz="3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Only br. of femoral art. Inside adductor canal.it ends by sharing in anastomosis around knee</a:t>
            </a:r>
          </a:p>
          <a:p>
            <a:pPr marL="457200" algn="just" rtl="0">
              <a:lnSpc>
                <a:spcPct val="95000"/>
              </a:lnSpc>
              <a:spcAft>
                <a:spcPts val="0"/>
              </a:spcAft>
            </a:pPr>
            <a:endParaRPr lang="en-US" sz="2400" dirty="0">
              <a:latin typeface="Times New Roman"/>
              <a:ea typeface="Times New Roman"/>
            </a:endParaRPr>
          </a:p>
          <a:p>
            <a:endParaRPr lang="ar-E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3995936" cy="6858000"/>
          </a:xfrm>
        </p:spPr>
      </p:pic>
    </p:spTree>
    <p:extLst>
      <p:ext uri="{BB962C8B-B14F-4D97-AF65-F5344CB8AC3E}">
        <p14:creationId xmlns:p14="http://schemas.microsoft.com/office/powerpoint/2010/main" val="281952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54868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Algerian" panose="04020705040A02060702" pitchFamily="82" charset="0"/>
              </a:rPr>
              <a:t>FEMORAL ARTERY</a:t>
            </a:r>
            <a:endParaRPr lang="ar-EG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592" y="476672"/>
            <a:ext cx="5976664" cy="6381328"/>
          </a:xfrm>
        </p:spPr>
        <p:txBody>
          <a:bodyPr>
            <a:normAutofit fontScale="25000" lnSpcReduction="20000"/>
          </a:bodyPr>
          <a:lstStyle/>
          <a:p>
            <a:pPr marL="82296" indent="0" algn="l" rtl="0">
              <a:buNone/>
            </a:pPr>
            <a:r>
              <a:rPr lang="en-US" sz="11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Branches :</a:t>
            </a:r>
            <a:br>
              <a:rPr lang="en-US" sz="59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en-US" sz="10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Deep brs:</a:t>
            </a:r>
            <a:endParaRPr lang="en-US" sz="10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r>
              <a:rPr lang="en-US" sz="9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6-Profunda femoris art (the art. To thigh)</a:t>
            </a:r>
          </a:p>
          <a:p>
            <a:pPr marL="82296" indent="0" algn="l" rtl="0">
              <a:buNone/>
            </a:pP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O.: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lateral side of femoral art </a:t>
            </a:r>
          </a:p>
          <a:p>
            <a:pPr marL="82296" indent="0" algn="l" rtl="0">
              <a:buNone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4 cm below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lig.</a:t>
            </a:r>
          </a:p>
          <a:p>
            <a:pPr marL="82296" indent="0" algn="l" rtl="0">
              <a:buNone/>
            </a:pP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&amp; R:-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descend downward &amp; medially  </a:t>
            </a:r>
          </a:p>
          <a:p>
            <a:pPr marL="82296" indent="0" algn="l" rtl="0">
              <a:buNone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deep to femoral vessels </a:t>
            </a:r>
          </a:p>
          <a:p>
            <a:pPr marL="82296" indent="0" algn="l" rtl="0">
              <a:buNone/>
            </a:pP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E: 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perforate adductor magnus near its </a:t>
            </a:r>
          </a:p>
          <a:p>
            <a:pPr marL="82296" indent="0" algn="l" rtl="0">
              <a:buNone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insertion as the 4</a:t>
            </a:r>
            <a:r>
              <a:rPr lang="en-US" sz="9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perforating art.</a:t>
            </a:r>
          </a:p>
          <a:p>
            <a:pPr marL="82296" indent="0" algn="l" rtl="0">
              <a:buNone/>
            </a:pP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Branches :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r>
              <a:rPr lang="en-US" sz="9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circumflex femoral:-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the origin</a:t>
            </a:r>
          </a:p>
          <a:p>
            <a:pPr marL="82296" indent="0" algn="l" rtl="0">
              <a:buNone/>
            </a:pPr>
            <a:r>
              <a:rPr lang="en-US" sz="9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medial circumflex femoral:-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origin</a:t>
            </a:r>
          </a:p>
          <a:p>
            <a:pPr marL="82296" indent="0" algn="l" rtl="0">
              <a:buNone/>
            </a:pPr>
            <a:r>
              <a:rPr lang="en-US" sz="9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3perforating branches: </a:t>
            </a:r>
          </a:p>
          <a:p>
            <a:pPr marL="82296" indent="0" algn="l" rtl="0">
              <a:buNone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Perforate insertion of adductor magnus</a:t>
            </a:r>
          </a:p>
          <a:p>
            <a:pPr marL="82296" indent="0" algn="l" rtl="0">
              <a:buNone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perforating arteries</a:t>
            </a:r>
          </a:p>
          <a:p>
            <a:pPr marL="82296" indent="0" algn="l" rtl="0">
              <a:buNone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 longitudinal chain anastomosis to supply back of thigh</a:t>
            </a:r>
          </a:p>
          <a:p>
            <a:pPr marL="82296" indent="0" algn="l" rtl="0">
              <a:buNone/>
            </a:pPr>
            <a:endParaRPr lang="ar-E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110"/>
            <a:ext cx="3059832" cy="6736258"/>
          </a:xfrm>
        </p:spPr>
      </p:pic>
    </p:spTree>
    <p:extLst>
      <p:ext uri="{BB962C8B-B14F-4D97-AF65-F5344CB8AC3E}">
        <p14:creationId xmlns:p14="http://schemas.microsoft.com/office/powerpoint/2010/main" val="6404184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90B7EE4A072340A8AF29CDF2D63DB9" ma:contentTypeVersion="7" ma:contentTypeDescription="Create a new document." ma:contentTypeScope="" ma:versionID="abbe68996b05d5daa3a4e2ab620fd465">
  <xsd:schema xmlns:xsd="http://www.w3.org/2001/XMLSchema" xmlns:xs="http://www.w3.org/2001/XMLSchema" xmlns:p="http://schemas.microsoft.com/office/2006/metadata/properties" xmlns:ns2="95f9922e-945e-4224-a2c5-ede192cd6fb5" xmlns:ns3="b6e0f6ec-0c28-4cdd-aeb5-b1aa62eb159e" targetNamespace="http://schemas.microsoft.com/office/2006/metadata/properties" ma:root="true" ma:fieldsID="73e6faca5d8f7c4aa6d1e8e0180a3fcc" ns2:_="" ns3:_="">
    <xsd:import namespace="95f9922e-945e-4224-a2c5-ede192cd6fb5"/>
    <xsd:import namespace="b6e0f6ec-0c28-4cdd-aeb5-b1aa62eb15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f9922e-945e-4224-a2c5-ede192cd6f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e0f6ec-0c28-4cdd-aeb5-b1aa62eb159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F8099A-72F2-4B4F-9117-8E89A5D69820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FCE0BDF7-485D-4F8A-85E8-8782654483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EDF699-8289-4ECB-994E-F954565483A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5f9922e-945e-4224-a2c5-ede192cd6fb5"/>
    <ds:schemaRef ds:uri="b6e0f6ec-0c28-4cdd-aeb5-b1aa62eb159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3433</TotalTime>
  <Words>1175</Words>
  <Application>Microsoft Office PowerPoint</Application>
  <PresentationFormat>On-screen Show (4:3)</PresentationFormat>
  <Paragraphs>247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Solstice</vt:lpstr>
      <vt:lpstr>Custom Design</vt:lpstr>
      <vt:lpstr>   ARTERIES OF LOWER LIMB </vt:lpstr>
      <vt:lpstr>PowerPoint Presentation</vt:lpstr>
      <vt:lpstr>Rev.  </vt:lpstr>
      <vt:lpstr>obturator ARTERY</vt:lpstr>
      <vt:lpstr>Rev. </vt:lpstr>
      <vt:lpstr>FEMORAL ARTERY</vt:lpstr>
      <vt:lpstr>FEMORAL ARTERY</vt:lpstr>
      <vt:lpstr>FEMORAL ARTERY</vt:lpstr>
      <vt:lpstr>FEMORAL ARTERY</vt:lpstr>
      <vt:lpstr>PowerPoint Presentation</vt:lpstr>
      <vt:lpstr>FEMORAL ARTERY</vt:lpstr>
      <vt:lpstr>Rev.</vt:lpstr>
      <vt:lpstr>popliteal ARTERY</vt:lpstr>
      <vt:lpstr>popliteal ARTERY</vt:lpstr>
      <vt:lpstr>Ant. Tibial  ARTERY</vt:lpstr>
      <vt:lpstr>Ant. Tibial  ARTERY</vt:lpstr>
      <vt:lpstr>Dorsalis pedis ARTERY</vt:lpstr>
      <vt:lpstr>Posterior tibial ARTERY</vt:lpstr>
      <vt:lpstr>Posterior tibial ARTERY</vt:lpstr>
      <vt:lpstr>Posterior tibial ARTERY</vt:lpstr>
      <vt:lpstr>Medial plantar ARTERY</vt:lpstr>
      <vt:lpstr>Lateral plantar ARTERY</vt:lpstr>
      <vt:lpstr>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PBASSSESSMENT</dc:title>
  <dc:creator>Lenovo</dc:creator>
  <cp:lastModifiedBy>Sanabil Hassanat</cp:lastModifiedBy>
  <cp:revision>152</cp:revision>
  <dcterms:created xsi:type="dcterms:W3CDTF">2014-04-13T18:13:04Z</dcterms:created>
  <dcterms:modified xsi:type="dcterms:W3CDTF">2021-11-20T22:23:20Z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0x0101005A90B7EE4A072340A8AF29CDF2D63DB9</vt:lpwstr>
  </property>
</Properties>
</file>