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5"/>
  </p:notesMasterIdLst>
  <p:sldIdLst>
    <p:sldId id="256" r:id="rId5"/>
    <p:sldId id="280" r:id="rId6"/>
    <p:sldId id="258" r:id="rId7"/>
    <p:sldId id="262" r:id="rId8"/>
    <p:sldId id="261" r:id="rId9"/>
    <p:sldId id="260" r:id="rId10"/>
    <p:sldId id="269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9B0D2-D23F-42CE-82ED-0C00AC8DBD7B}" v="27" dt="2023-04-18T15:05:14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5934"/>
  </p:normalViewPr>
  <p:slideViewPr>
    <p:cSldViewPr snapToGrid="0">
      <p:cViewPr varScale="1">
        <p:scale>
          <a:sx n="117" d="100"/>
          <a:sy n="117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kmanuals.com/professional/pulmonary-disorders/symptoms-of-pulmonary-disorders/wheezing" TargetMode="External"/><Relationship Id="rId2" Type="http://schemas.openxmlformats.org/officeDocument/2006/relationships/hyperlink" Target="https://www.merckmanuals.com/professional/pulmonary-disorders/symptoms-of-pulmonary-disorders/stridor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Hemoptysis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Bayan Masoud </a:t>
            </a:r>
          </a:p>
          <a:p>
            <a:r>
              <a:rPr lang="en-US" dirty="0" err="1">
                <a:cs typeface="Calibri"/>
              </a:rPr>
              <a:t>Timaa</a:t>
            </a:r>
            <a:r>
              <a:rPr lang="en-US" dirty="0">
                <a:cs typeface="Calibri"/>
              </a:rPr>
              <a:t> Bani-Nasser </a:t>
            </a:r>
          </a:p>
          <a:p>
            <a:r>
              <a:rPr lang="en-US" dirty="0">
                <a:cs typeface="Calibri"/>
              </a:rPr>
              <a:t>Hala </a:t>
            </a:r>
            <a:r>
              <a:rPr lang="en-US" dirty="0" err="1">
                <a:cs typeface="Calibri"/>
              </a:rPr>
              <a:t>Aljariri</a:t>
            </a:r>
            <a:r>
              <a:rPr lang="en-US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Nancy Al-</a:t>
            </a:r>
            <a:r>
              <a:rPr lang="en-US" dirty="0" err="1">
                <a:cs typeface="Calibri"/>
              </a:rPr>
              <a:t>Qurashi</a:t>
            </a:r>
            <a:r>
              <a:rPr lang="en-US" dirty="0">
                <a:cs typeface="Calibr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D81D1-84AB-1FDB-E518-A691EDF96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904009"/>
            <a:ext cx="10305518" cy="5159997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b="1" i="0" dirty="0">
                <a:solidFill>
                  <a:srgbClr val="000000"/>
                </a:solidFill>
                <a:effectLst/>
                <a:latin typeface="Avenir Next LT Pro (Body)"/>
              </a:rPr>
              <a:t>A full lung examination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is done, particularly including adequacy of air entry and exit, symmetry of breath sounds, and presence of crackles, </a:t>
            </a:r>
            <a:r>
              <a:rPr lang="en-US" b="0" i="0" u="sng" dirty="0">
                <a:solidFill>
                  <a:srgbClr val="B12E32"/>
                </a:solidFill>
                <a:effectLst/>
                <a:latin typeface="Avenir Next LT Pro (Body)"/>
                <a:hlinkClick r:id="rId2" tooltip="Stridor"/>
              </a:rPr>
              <a:t>stridor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, and </a:t>
            </a:r>
            <a:r>
              <a:rPr lang="en-US" b="0" i="0" u="sng" dirty="0">
                <a:solidFill>
                  <a:srgbClr val="B12E32"/>
                </a:solidFill>
                <a:effectLst/>
                <a:latin typeface="Avenir Next LT Pro (Body)"/>
                <a:hlinkClick r:id="rId3" tooltip="Wheezing"/>
              </a:rPr>
              <a:t>wheezing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Signs of consolidation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venir Next LT Pro (Body)"/>
              </a:rPr>
              <a:t>eg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, egophony, dullness to percussion) should be sought.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The cervical and supraclavicular areas should be inspected and palpated for lymphadenopathy (suggesting cancer or TB).</a:t>
            </a:r>
          </a:p>
          <a:p>
            <a:pPr>
              <a:buFont typeface="+mj-lt"/>
              <a:buAutoNum type="arabicPeriod" startAt="4"/>
            </a:pPr>
            <a:r>
              <a:rPr lang="en-US" b="1" dirty="0">
                <a:latin typeface="Avenir Next LT Pro (Body)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 (Body)"/>
              </a:rPr>
              <a:t>Neck veins should be inspected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for distention, and the legs and presacral area should be palpated for pitting edema (suggesting heart failure).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Heart sounds should be auscultated with notation of any extra heart sounds or murmur that might support a diagnosis of heart failure and elevated pulmonary pressure</a:t>
            </a:r>
          </a:p>
          <a:p>
            <a:pPr>
              <a:buFont typeface="+mj-lt"/>
              <a:buAutoNum type="arabicPeriod" startAt="5"/>
            </a:pPr>
            <a:r>
              <a:rPr lang="en-US" b="1" dirty="0">
                <a:latin typeface="Avenir Next LT Pro (Body)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 (Body)"/>
              </a:rPr>
              <a:t>The abdominal examination </a:t>
            </a: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should focus on signs of hepatic congestion or masses, which could suggest either cancer or hematemesis from potential esophageal varices.</a:t>
            </a:r>
            <a:endParaRPr lang="en-US" dirty="0">
              <a:latin typeface="Avenir Next LT Pro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3184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82DA5-651E-0712-3FB7-8F151B5BF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1070264"/>
            <a:ext cx="9869100" cy="4993742"/>
          </a:xfrm>
        </p:spPr>
        <p:txBody>
          <a:bodyPr/>
          <a:lstStyle/>
          <a:p>
            <a:pPr algn="l">
              <a:buFont typeface="+mj-lt"/>
              <a:buAutoNum type="arabicPeriod" startAt="6"/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The skin and mucous membranes should be examined for ecchymoses, petechiae, telangiectasia, gingivitis, or evidence of bleeding from the oral or nasal mucosa. </a:t>
            </a:r>
          </a:p>
          <a:p>
            <a:pPr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latin typeface="Avenir Next LT Pro (Body)"/>
              </a:rPr>
              <a:t>Hand clubbing, </a:t>
            </a:r>
            <a:r>
              <a:rPr lang="en-US" dirty="0">
                <a:latin typeface="Avenir Next LT Pro (Body)"/>
              </a:rPr>
              <a:t>Primary lung cancer or bronchiectasis </a:t>
            </a:r>
          </a:p>
          <a:p>
            <a:pPr algn="l">
              <a:buFont typeface="+mj-lt"/>
              <a:buAutoNum type="arabicPeriod" startAt="6"/>
            </a:pPr>
            <a:endParaRPr lang="en-US" b="0" i="0" dirty="0">
              <a:solidFill>
                <a:srgbClr val="000000"/>
              </a:solidFill>
              <a:effectLst/>
              <a:latin typeface="Avenir Next LT Pro (Body)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venir Next LT Pro (Body)"/>
              </a:rPr>
              <a:t>If the patient can reproduce hemoptysis during examination, the color and amount of blood should be noted.</a:t>
            </a:r>
          </a:p>
          <a:p>
            <a:pPr marL="0" indent="0">
              <a:buNone/>
            </a:pPr>
            <a:r>
              <a:rPr lang="en-US" sz="1800" b="1" dirty="0">
                <a:latin typeface="Avenir Next LT Pro (Body)"/>
              </a:rPr>
              <a:t>Red flag for hemoptysis: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venir Next LT Pro (Body)"/>
              </a:rPr>
              <a:t>Massive hemoptysis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venir Next LT Pro (Body)"/>
              </a:rPr>
              <a:t>Presence of a pulmonary artery catheter or tracheostomy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venir Next LT Pro (Body)"/>
              </a:rPr>
              <a:t>Malaise, weight loss, or fatigue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venir Next LT Pro (Body)"/>
              </a:rPr>
              <a:t>Extensive smoking history</a:t>
            </a:r>
          </a:p>
          <a:p>
            <a:pPr marL="0" indent="0">
              <a:buNone/>
            </a:pPr>
            <a:endParaRPr lang="en-US" sz="1800" b="1" dirty="0">
              <a:latin typeface="Avenir Next LT Pro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3915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63AE3-5DD9-F0E9-0A1F-08272E8B1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490" y="1246692"/>
            <a:ext cx="10274345" cy="3632750"/>
          </a:xfrm>
        </p:spPr>
        <p:txBody>
          <a:bodyPr/>
          <a:lstStyle/>
          <a:p>
            <a:r>
              <a:rPr lang="en-US" sz="2400" dirty="0"/>
              <a:t>Investigations:</a:t>
            </a:r>
          </a:p>
          <a:p>
            <a:pPr marL="0" indent="0">
              <a:buNone/>
            </a:pPr>
            <a:r>
              <a:rPr lang="en-US" dirty="0"/>
              <a:t>1. Careful history and examination </a:t>
            </a:r>
          </a:p>
          <a:p>
            <a:pPr marL="0" indent="0">
              <a:buNone/>
            </a:pPr>
            <a:r>
              <a:rPr lang="en-US" dirty="0"/>
              <a:t>2. Chest X-ray (gives findings of malignancy, TB, pneumonia, pulmonary edema)</a:t>
            </a:r>
          </a:p>
          <a:p>
            <a:pPr marL="0" indent="0">
              <a:buNone/>
            </a:pPr>
            <a:r>
              <a:rPr lang="en-US" dirty="0"/>
              <a:t>3. Chest commuted tomography (CT pulmonary angiography is gold standard in diagnosing PE / high resolution CT is gold standard in diagnosing bronchiectasis) </a:t>
            </a:r>
          </a:p>
          <a:p>
            <a:pPr marL="0" indent="0">
              <a:buNone/>
            </a:pPr>
            <a:r>
              <a:rPr lang="en-US" dirty="0"/>
              <a:t>4. Fiberoptic bronchoscopy ( to rule out malignancy in High-risk patients : male / above 40 </a:t>
            </a:r>
            <a:r>
              <a:rPr lang="en-US" dirty="0" err="1"/>
              <a:t>yrs</a:t>
            </a:r>
            <a:r>
              <a:rPr lang="en-US" dirty="0"/>
              <a:t> /smoking history of more than 40 packs-years / history of hemoptysis of more than 1 week duration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3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65CEC3-200B-88A5-C602-EE31C53A02DC}"/>
              </a:ext>
            </a:extLst>
          </p:cNvPr>
          <p:cNvSpPr txBox="1">
            <a:spLocks/>
          </p:cNvSpPr>
          <p:nvPr/>
        </p:nvSpPr>
        <p:spPr>
          <a:xfrm>
            <a:off x="733778" y="970844"/>
            <a:ext cx="10315448" cy="4817533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Bronchoscopy usages: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- Identify the anatomic site and side of the bleeding </a:t>
            </a:r>
          </a:p>
          <a:p>
            <a:pPr>
              <a:buFontTx/>
              <a:buChar char="-"/>
            </a:pPr>
            <a:r>
              <a:rPr lang="en-US" dirty="0"/>
              <a:t>Assess the nature of the bleeding source (</a:t>
            </a:r>
            <a:r>
              <a:rPr lang="en-US" dirty="0" err="1"/>
              <a:t>endobronchial</a:t>
            </a:r>
            <a:r>
              <a:rPr lang="en-US" dirty="0"/>
              <a:t> lesion, central vascular fistulas vs parenchymal) </a:t>
            </a:r>
          </a:p>
          <a:p>
            <a:pPr>
              <a:buFontTx/>
              <a:buChar char="-"/>
            </a:pPr>
            <a:r>
              <a:rPr lang="en-US" dirty="0"/>
              <a:t>Assess the severity of bleeding </a:t>
            </a:r>
          </a:p>
          <a:p>
            <a:pPr>
              <a:buFontTx/>
              <a:buChar char="-"/>
            </a:pPr>
            <a:r>
              <a:rPr lang="en-US" dirty="0"/>
              <a:t>Evaluate the feasibility of therapeutic </a:t>
            </a:r>
            <a:r>
              <a:rPr lang="en-US" dirty="0" err="1"/>
              <a:t>bronchoscopic</a:t>
            </a:r>
            <a:r>
              <a:rPr lang="en-US" dirty="0"/>
              <a:t> intervention if required </a:t>
            </a:r>
          </a:p>
          <a:p>
            <a:pPr>
              <a:buFontTx/>
              <a:buChar char="-"/>
            </a:pPr>
            <a:r>
              <a:rPr lang="en-US" dirty="0"/>
              <a:t>Collect samples for </a:t>
            </a:r>
            <a:r>
              <a:rPr lang="en-US" dirty="0" err="1"/>
              <a:t>cytologic</a:t>
            </a:r>
            <a:r>
              <a:rPr lang="en-US" dirty="0"/>
              <a:t>, pathologic, and microbiologic purposes, which will impact the treatment and prognosis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62978-B79E-ED9E-9F04-6F769CE5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22" y="4812290"/>
            <a:ext cx="1900858" cy="18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7C228F-BE7E-EAD6-D8AC-CA072C3AF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81427"/>
              </p:ext>
            </p:extLst>
          </p:nvPr>
        </p:nvGraphicFramePr>
        <p:xfrm>
          <a:off x="1908977" y="862445"/>
          <a:ext cx="8128000" cy="29051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3451">
                  <a:extLst>
                    <a:ext uri="{9D8B030D-6E8A-4147-A177-3AD203B41FA5}">
                      <a16:colId xmlns:a16="http://schemas.microsoft.com/office/drawing/2014/main" val="2132995454"/>
                    </a:ext>
                  </a:extLst>
                </a:gridCol>
                <a:gridCol w="4124549">
                  <a:extLst>
                    <a:ext uri="{9D8B030D-6E8A-4147-A177-3AD203B41FA5}">
                      <a16:colId xmlns:a16="http://schemas.microsoft.com/office/drawing/2014/main" val="3271292540"/>
                    </a:ext>
                  </a:extLst>
                </a:gridCol>
              </a:tblGrid>
              <a:tr h="439450">
                <a:tc>
                  <a:txBody>
                    <a:bodyPr/>
                    <a:lstStyle/>
                    <a:p>
                      <a:r>
                        <a:rPr lang="en-US" dirty="0"/>
                        <a:t>Rigid Bronchoscopy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 (</a:t>
                      </a:r>
                      <a:r>
                        <a:rPr lang="en-US" dirty="0" err="1"/>
                        <a:t>Fiberoptic</a:t>
                      </a:r>
                      <a:r>
                        <a:rPr lang="en-US" dirty="0"/>
                        <a:t>)</a:t>
                      </a:r>
                      <a:r>
                        <a:rPr lang="en-US" baseline="0" dirty="0"/>
                        <a:t> Bronchoscopy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97916"/>
                  </a:ext>
                </a:extLst>
              </a:tr>
              <a:tr h="75850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Has large diameter</a:t>
                      </a:r>
                    </a:p>
                    <a:p>
                      <a:pPr rtl="1"/>
                      <a:r>
                        <a:rPr lang="en-US" dirty="0"/>
                        <a:t>So has more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suction capability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59435"/>
                  </a:ext>
                </a:extLst>
              </a:tr>
              <a:tr h="828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Done under general anesthesia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Under local anesthesia</a:t>
                      </a:r>
                    </a:p>
                    <a:p>
                      <a:pPr rtl="1"/>
                      <a:r>
                        <a:rPr lang="en-US" dirty="0"/>
                        <a:t>(conscious</a:t>
                      </a:r>
                      <a:r>
                        <a:rPr lang="en-US" baseline="0" dirty="0"/>
                        <a:t> patient)</a:t>
                      </a:r>
                      <a:r>
                        <a:rPr lang="en-US" dirty="0"/>
                        <a:t>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04879"/>
                  </a:ext>
                </a:extLst>
              </a:tr>
              <a:tr h="439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Diagnostic and therapeutic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Just diagnostic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02614"/>
                  </a:ext>
                </a:extLst>
              </a:tr>
              <a:tr h="439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 can use multiple tools at time 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One tool at a time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1522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9804B0D-68D4-6939-4280-97B846C9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" y="4239369"/>
            <a:ext cx="4188315" cy="224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8B2CB-9503-F8FD-0D55-F9CC7DBCF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3" y="4239368"/>
            <a:ext cx="4354303" cy="22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00" y="-134798"/>
            <a:ext cx="10213200" cy="1112836"/>
          </a:xfrm>
        </p:spPr>
        <p:txBody>
          <a:bodyPr/>
          <a:lstStyle/>
          <a:p>
            <a:pPr algn="ctr"/>
            <a:r>
              <a:rPr lang="en-US" dirty="0"/>
              <a:t>Clinical approach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2322" y="1129334"/>
            <a:ext cx="10213200" cy="4040191"/>
          </a:xfrm>
        </p:spPr>
        <p:txBody>
          <a:bodyPr>
            <a:normAutofit/>
          </a:bodyPr>
          <a:lstStyle/>
          <a:p>
            <a:r>
              <a:rPr lang="en-US" sz="1800" dirty="0"/>
              <a:t>All patients with (large or small amount of blood) must receive conservative treatment: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Absolute bed rest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Cough suppressant medication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Mild sedation (alprazolam)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Antibiotics </a:t>
            </a:r>
          </a:p>
          <a:p>
            <a:r>
              <a:rPr lang="en-US" sz="1800" dirty="0"/>
              <a:t> for the control of the hemoptysis</a:t>
            </a:r>
          </a:p>
        </p:txBody>
      </p:sp>
    </p:spTree>
    <p:extLst>
      <p:ext uri="{BB962C8B-B14F-4D97-AF65-F5344CB8AC3E}">
        <p14:creationId xmlns:p14="http://schemas.microsoft.com/office/powerpoint/2010/main" val="297033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/>
              <a:t>In massive hemoptysis patients:</a:t>
            </a:r>
          </a:p>
          <a:p>
            <a:pPr marL="0" indent="0">
              <a:buNone/>
            </a:pPr>
            <a:r>
              <a:rPr lang="en-US" sz="1800" dirty="0"/>
              <a:t>Initial treatment of massive hemoptysis has two objectives:</a:t>
            </a:r>
          </a:p>
          <a:p>
            <a:pPr marL="0" indent="0">
              <a:buNone/>
            </a:pPr>
            <a:r>
              <a:rPr lang="en-US" sz="1800" dirty="0"/>
              <a:t> •  Prevent aspiration of blood into the uninvolved lung (which can cause asphyxiation).</a:t>
            </a:r>
          </a:p>
          <a:p>
            <a:pPr marL="0" indent="0">
              <a:buNone/>
            </a:pPr>
            <a:r>
              <a:rPr lang="en-US" sz="1800" dirty="0"/>
              <a:t> •  Prevent exsanguination -severe loss of blood- due to ongoing bleeding.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It can be difficult to protect the uninvolved lung because it is often initially unclear which side is bleeding.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Once the bleeding side is identified, it is important to place the patient in a lateral decubitus position with the bleeding side down? To prevent the blood from entering the unaffected lung. </a:t>
            </a:r>
          </a:p>
          <a:p>
            <a:pPr marL="0" indent="0">
              <a:buNone/>
            </a:pPr>
            <a:r>
              <a:rPr lang="en-US" sz="1800" dirty="0"/>
              <a:t>and selectively intubating the uninvolved lung to protect ventilation of the unaffected lung to stabilize the patient or obstructing the bronchus going to the bleeding lung.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1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870" y="1513647"/>
            <a:ext cx="10213200" cy="4040191"/>
          </a:xfrm>
        </p:spPr>
        <p:txBody>
          <a:bodyPr>
            <a:noAutofit/>
          </a:bodyPr>
          <a:lstStyle/>
          <a:p>
            <a:r>
              <a:rPr lang="en-US" sz="1400" dirty="0"/>
              <a:t>Prevention of exsanguination involves: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reversal of any bleeding diathesis and direct efforts to stop the bleeding.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Clotting deficiencies can be reversed with fresh frozen plasma and factor-specific or platelet transfusions.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002060"/>
                </a:solidFill>
              </a:rPr>
              <a:t>Desmopressin</a:t>
            </a:r>
            <a:r>
              <a:rPr lang="en-US" sz="1400" dirty="0"/>
              <a:t> is used to reverse platelet dysfunction associated with uremia and kidney disease.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err="1">
                <a:solidFill>
                  <a:srgbClr val="002060"/>
                </a:solidFill>
              </a:rPr>
              <a:t>Tranexamic</a:t>
            </a:r>
            <a:r>
              <a:rPr lang="en-US" sz="1400" dirty="0">
                <a:solidFill>
                  <a:srgbClr val="002060"/>
                </a:solidFill>
              </a:rPr>
              <a:t> acid </a:t>
            </a:r>
            <a:r>
              <a:rPr lang="en-US" sz="1400" dirty="0"/>
              <a:t>is an </a:t>
            </a:r>
            <a:r>
              <a:rPr lang="en-US" sz="1400" dirty="0" err="1"/>
              <a:t>antifibrinolytic</a:t>
            </a:r>
            <a:r>
              <a:rPr lang="en-US" sz="1400" dirty="0"/>
              <a:t> drug being increasingly used to promote hemostasis.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 Laser therapy</a:t>
            </a:r>
          </a:p>
          <a:p>
            <a:pPr marL="0" indent="0">
              <a:buNone/>
            </a:pPr>
            <a:r>
              <a:rPr lang="en-US" sz="1400" dirty="0"/>
              <a:t> direct injection with </a:t>
            </a:r>
            <a:r>
              <a:rPr lang="en-US" sz="1400" dirty="0">
                <a:solidFill>
                  <a:srgbClr val="002060"/>
                </a:solidFill>
              </a:rPr>
              <a:t>epinephrine</a:t>
            </a:r>
            <a:r>
              <a:rPr lang="en-US" sz="1400" dirty="0"/>
              <a:t> or </a:t>
            </a:r>
            <a:r>
              <a:rPr lang="en-US" sz="1400" dirty="0">
                <a:solidFill>
                  <a:srgbClr val="002060"/>
                </a:solidFill>
              </a:rPr>
              <a:t>vasopressin</a:t>
            </a:r>
            <a:r>
              <a:rPr lang="en-US" sz="1400" dirty="0"/>
              <a:t> can be done </a:t>
            </a:r>
            <a:r>
              <a:rPr lang="en-US" sz="1400" dirty="0" err="1"/>
              <a:t>bronchoscopically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303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Massive hemoptysis is one of the few indications for rigid bronchoscopy under general anesthesia, which provides: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control of the airway.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allows for a larger field of view than flexible bronchoscopy, allows better suctioning.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and is more suited to therapeutic interventions.</a:t>
            </a:r>
          </a:p>
          <a:p>
            <a:r>
              <a:rPr lang="en-US" sz="1600" dirty="0">
                <a:solidFill>
                  <a:srgbClr val="002060">
                    <a:alpha val="60000"/>
                  </a:srgbClr>
                </a:solidFill>
              </a:rPr>
              <a:t>Embolization</a:t>
            </a:r>
            <a:r>
              <a:rPr lang="en-US" sz="1600" dirty="0"/>
              <a:t> via bronchial artery angiography is becoming the </a:t>
            </a:r>
            <a:r>
              <a:rPr lang="en-US" sz="1600" dirty="0">
                <a:solidFill>
                  <a:srgbClr val="002060">
                    <a:alpha val="60000"/>
                  </a:srgbClr>
                </a:solidFill>
              </a:rPr>
              <a:t>preferred method </a:t>
            </a:r>
            <a:r>
              <a:rPr lang="en-US" sz="1600" dirty="0"/>
              <a:t>with which to stop massive hemoptysis, with reported success rates of up to 90%. </a:t>
            </a:r>
          </a:p>
          <a:p>
            <a:r>
              <a:rPr lang="en-US" sz="1600" dirty="0"/>
              <a:t>. Emergency surgery is indicated for massive hemoptysis not controlled by rigid bronchoscopy or embolization and is generally considered a last resort? 15-40% mortality rate, it have poor prognosis.</a:t>
            </a:r>
          </a:p>
          <a:p>
            <a:r>
              <a:rPr lang="en-US" sz="1600" dirty="0"/>
              <a:t>Once a diagnosis is made, further treatment is directed at the cause.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36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52" y="1672672"/>
            <a:ext cx="10213200" cy="4040191"/>
          </a:xfrm>
        </p:spPr>
        <p:txBody>
          <a:bodyPr>
            <a:noAutofit/>
          </a:bodyPr>
          <a:lstStyle/>
          <a:p>
            <a:r>
              <a:rPr lang="en-US" sz="1600" b="1" dirty="0"/>
              <a:t>Treatment of minor hemoptysis is directed at the cause.</a:t>
            </a:r>
          </a:p>
          <a:p>
            <a:r>
              <a:rPr lang="en-US" sz="1400" dirty="0"/>
              <a:t>Early resection may be indicated in for bronchial adenoma or carcinoma.</a:t>
            </a:r>
          </a:p>
          <a:p>
            <a:r>
              <a:rPr lang="en-US" sz="1400" dirty="0"/>
              <a:t>Bleeding secondary to heart failure or mitral stenosis usually responds to specific therapy for heart failure. </a:t>
            </a:r>
          </a:p>
          <a:p>
            <a:r>
              <a:rPr lang="en-US" sz="1400" dirty="0"/>
              <a:t>In rare cases, emergency mitral </a:t>
            </a:r>
            <a:r>
              <a:rPr lang="en-US" sz="1400" dirty="0" err="1"/>
              <a:t>valvulotomy</a:t>
            </a:r>
            <a:r>
              <a:rPr lang="en-US" sz="1400" dirty="0"/>
              <a:t> is necessary for life-threatening hemoptysis due to mitral stenosis.</a:t>
            </a:r>
          </a:p>
          <a:p>
            <a:r>
              <a:rPr lang="en-US" sz="1400" dirty="0"/>
              <a:t>Bleeding from a pulmonary embolism is rarely massive and almost always stops spontaneously. </a:t>
            </a:r>
          </a:p>
          <a:p>
            <a:r>
              <a:rPr lang="en-US" sz="1400" dirty="0"/>
              <a:t>Because bleeding from </a:t>
            </a:r>
            <a:r>
              <a:rPr lang="en-US" sz="1400" dirty="0" err="1"/>
              <a:t>bronchiectatic</a:t>
            </a:r>
            <a:r>
              <a:rPr lang="en-US" sz="1400" dirty="0"/>
              <a:t> areas usually results from infection, treatment of the infection with appropriate antibiotics and postural drainage is essential.</a:t>
            </a:r>
          </a:p>
          <a:p>
            <a:endParaRPr lang="en-US" sz="1400" dirty="0"/>
          </a:p>
          <a:p>
            <a:r>
              <a:rPr lang="en-US" sz="1400" dirty="0" err="1"/>
              <a:t>Antifibrolytic</a:t>
            </a:r>
            <a:r>
              <a:rPr lang="en-US" sz="1400" dirty="0"/>
              <a:t> drugs such as </a:t>
            </a:r>
            <a:r>
              <a:rPr lang="en-US" sz="1400" dirty="0" err="1"/>
              <a:t>tranexamic</a:t>
            </a:r>
            <a:r>
              <a:rPr lang="en-US" sz="1400" dirty="0"/>
              <a:t> acid are being increasingly used in minor hemoptysis </a:t>
            </a:r>
          </a:p>
        </p:txBody>
      </p:sp>
    </p:spTree>
    <p:extLst>
      <p:ext uri="{BB962C8B-B14F-4D97-AF65-F5344CB8AC3E}">
        <p14:creationId xmlns:p14="http://schemas.microsoft.com/office/powerpoint/2010/main" val="195683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Definition: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685925"/>
            <a:ext cx="11070078" cy="4040191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• Hemoptysis : is coughing up of blood or blood-stained sputum either from the lung or tracheobronchial tree </a:t>
            </a:r>
            <a:br>
              <a:rPr lang="en-US" dirty="0"/>
            </a:br>
            <a:r>
              <a:rPr lang="en-US" dirty="0"/>
              <a:t>• The blood may be bright red or pink and frothy, or it may be mixed with mucus . </a:t>
            </a:r>
            <a:br>
              <a:rPr lang="en-US" dirty="0"/>
            </a:br>
            <a:r>
              <a:rPr lang="en-US" dirty="0"/>
              <a:t>• Hemoptysis is classified as massive and non-massive based on amount of blood that cough up.</a:t>
            </a:r>
            <a:br>
              <a:rPr lang="en-US" dirty="0"/>
            </a:br>
            <a:r>
              <a:rPr lang="en-US" dirty="0"/>
              <a:t>• Massive is considered if the amount of blood more than 500 ml per day. </a:t>
            </a:r>
            <a:br>
              <a:rPr lang="en-US" dirty="0"/>
            </a:br>
            <a:r>
              <a:rPr lang="en-US" dirty="0"/>
              <a:t>• Only 5% of hemoptysis is massive, but mortality is 80% ​</a:t>
            </a:r>
            <a:br>
              <a:rPr lang="en-US" dirty="0"/>
            </a:br>
            <a:r>
              <a:rPr lang="en-US" dirty="0"/>
              <a:t>• Non massive hemoptysis :- Cough up blood between 20 – 200 ml /day.​</a:t>
            </a:r>
            <a:br>
              <a:rPr lang="en-US" dirty="0"/>
            </a:br>
            <a:r>
              <a:rPr lang="en-US" dirty="0"/>
              <a:t>• Scant or mild:- cough up blood less than 20 ml /day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3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271" y="2219599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24" name="Date Placeholder 47">
            <a:extLst>
              <a:ext uri="{FF2B5EF4-FFF2-40B4-BE49-F238E27FC236}">
                <a16:creationId xmlns:a16="http://schemas.microsoft.com/office/drawing/2014/main" id="{95576E3A-3789-4FEF-96AE-C43B93B7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5" name="Footer Placeholder 48">
            <a:extLst>
              <a:ext uri="{FF2B5EF4-FFF2-40B4-BE49-F238E27FC236}">
                <a16:creationId xmlns:a16="http://schemas.microsoft.com/office/drawing/2014/main" id="{A59037B4-369C-4D32-9743-2907258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ate Placeholder 47">
            <a:extLst>
              <a:ext uri="{FF2B5EF4-FFF2-40B4-BE49-F238E27FC236}">
                <a16:creationId xmlns:a16="http://schemas.microsoft.com/office/drawing/2014/main" id="{F956151C-A474-42C6-9D67-B6779EF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3" name="Footer Placeholder 48">
            <a:extLst>
              <a:ext uri="{FF2B5EF4-FFF2-40B4-BE49-F238E27FC236}">
                <a16:creationId xmlns:a16="http://schemas.microsoft.com/office/drawing/2014/main" id="{EE131F31-1D34-4CC9-8C56-BACFA6C8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907AB-D396-4185-895A-77255431E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0736" y="2549979"/>
            <a:ext cx="7362063" cy="287532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amount of blood does not necessarily correspond with prognosis of underlying cause.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The bleeding from bronchial tree will be profuse due to high pressure in systemic circulation while bleeding from lung will be small due to low pressure in pulmonary circulation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rmAutofit/>
          </a:bodyPr>
          <a:lstStyle/>
          <a:p>
            <a:r>
              <a:rPr lang="en-US" dirty="0"/>
              <a:t>Topic one</a:t>
            </a:r>
          </a:p>
        </p:txBody>
      </p:sp>
      <p:pic>
        <p:nvPicPr>
          <p:cNvPr id="9" name="Picture Placeholder 8" descr="A close up of a plant">
            <a:extLst>
              <a:ext uri="{FF2B5EF4-FFF2-40B4-BE49-F238E27FC236}">
                <a16:creationId xmlns:a16="http://schemas.microsoft.com/office/drawing/2014/main" id="{3157C130-A151-49C9-841C-4727F37F3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800" y="563563"/>
            <a:ext cx="4995863" cy="2706687"/>
          </a:xfrm>
        </p:spPr>
      </p:pic>
      <p:pic>
        <p:nvPicPr>
          <p:cNvPr id="14" name="Picture Placeholder 13" descr="A picture containing snow, nature, outdoor, covered">
            <a:extLst>
              <a:ext uri="{FF2B5EF4-FFF2-40B4-BE49-F238E27FC236}">
                <a16:creationId xmlns:a16="http://schemas.microsoft.com/office/drawing/2014/main" id="{5C0075ED-C567-4784-9E43-B86220CE12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800" y="3587750"/>
            <a:ext cx="4995863" cy="269875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120044-0991-089D-748F-9B26B789B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8F59-2D17-1F0E-77BB-F27E33D7D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7">
            <a:extLst>
              <a:ext uri="{FF2B5EF4-FFF2-40B4-BE49-F238E27FC236}">
                <a16:creationId xmlns:a16="http://schemas.microsoft.com/office/drawing/2014/main" id="{A2B22992-A9A5-438D-A3A8-280E5195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Footer Placeholder 48">
            <a:extLst>
              <a:ext uri="{FF2B5EF4-FFF2-40B4-BE49-F238E27FC236}">
                <a16:creationId xmlns:a16="http://schemas.microsoft.com/office/drawing/2014/main" id="{FF30B247-9087-4CF4-BC45-E112B9D4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1A08221-B499-4596-AFD9-5C981245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E462A-876B-01D0-C253-096F5841C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0" y="550718"/>
            <a:ext cx="6374786" cy="6267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F4F53-C950-2B03-D9A5-5BC88ECB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50" y="1243551"/>
            <a:ext cx="4381500" cy="4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History taking </a:t>
            </a:r>
          </a:p>
        </p:txBody>
      </p:sp>
      <p:sp>
        <p:nvSpPr>
          <p:cNvPr id="8" name="Date Placeholder 47">
            <a:extLst>
              <a:ext uri="{FF2B5EF4-FFF2-40B4-BE49-F238E27FC236}">
                <a16:creationId xmlns:a16="http://schemas.microsoft.com/office/drawing/2014/main" id="{D36A5654-C9DC-442D-8CFC-170F7F89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Footer Placeholder 48">
            <a:extLst>
              <a:ext uri="{FF2B5EF4-FFF2-40B4-BE49-F238E27FC236}">
                <a16:creationId xmlns:a16="http://schemas.microsoft.com/office/drawing/2014/main" id="{87166719-88A6-4670-9BD6-1FF07606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D3B832-EAC6-658C-AED3-44C524BC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22" y="1288360"/>
            <a:ext cx="10213200" cy="40401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Avenir Next LT Pro (Body)"/>
              <a:cs typeface="Aharoni" panose="02010803020104030203" pitchFamily="2" charset="-79"/>
            </a:endParaRP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 Onset : did it start suddenly or gradually?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 Duration (for how long? Acute/Chronic)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 Number of attacks (Frequency)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 Amount of blood?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 During attack (amount .. color .. content) is it pure blood or mixed with sputum?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Bleeding from other sites ( rectal, hematuria , hematemesis)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Associated symptoms (fever, chills, night sweats, mucocutaneous bleeding, weight loss. )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Past medical history (TB, chronic bronchitis, mitral valve stenosis, previous DVT.)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Avenir Next LT Pro (Body)"/>
                <a:cs typeface="Aharoni" panose="02010803020104030203" pitchFamily="2" charset="-79"/>
              </a:rPr>
              <a:t> Drug history (Anticoagulants, NSAIDs.)</a:t>
            </a:r>
          </a:p>
          <a:p>
            <a:endParaRPr lang="en-US" sz="1600" dirty="0">
              <a:latin typeface="Avenir Next LT Pro (Body)"/>
            </a:endParaRPr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878A5A-A227-7CCD-2208-A3A88965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300" y="851037"/>
            <a:ext cx="10213975" cy="404018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venir Next LT Pro (Body)"/>
              </a:rPr>
              <a:t> 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If fever+ night sweats + weight </a:t>
            </a:r>
            <a:r>
              <a:rPr lang="en-US" sz="1800" dirty="0" err="1">
                <a:latin typeface="Avenir Next LT Pro (Body)"/>
                <a:cs typeface="Aharoni" panose="02010803020104030203" pitchFamily="2" charset="-79"/>
              </a:rPr>
              <a:t>loss+fatigue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=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TB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. 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If fever + chills or history of HIV =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TB or pneumonia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. 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If the patient is male with age &gt;50 with chronic cough, repeated small </a:t>
            </a:r>
            <a:r>
              <a:rPr lang="en-US" sz="1800" dirty="0" err="1">
                <a:latin typeface="Avenir Next LT Pro (Body)"/>
                <a:cs typeface="Aharoni" panose="02010803020104030203" pitchFamily="2" charset="-79"/>
              </a:rPr>
              <a:t>haemoptysis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, weight loss, loss of appetite, fever and night sweat with history of smoking =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lung cancer. 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Pneumococcal pneumonia 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=‘rusty’-colored sputum but can also cause frank </a:t>
            </a:r>
            <a:r>
              <a:rPr lang="en-US" sz="1800" dirty="0" err="1">
                <a:latin typeface="Avenir Next LT Pro (Body)"/>
                <a:cs typeface="Aharoni" panose="02010803020104030203" pitchFamily="2" charset="-79"/>
              </a:rPr>
              <a:t>haemoptysis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. 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History of previous DVT , sudden </a:t>
            </a:r>
            <a:r>
              <a:rPr lang="en-US" sz="1800" dirty="0" err="1">
                <a:latin typeface="Avenir Next LT Pro (Body)"/>
                <a:cs typeface="Aharoni" panose="02010803020104030203" pitchFamily="2" charset="-79"/>
              </a:rPr>
              <a:t>haemoptysis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with SOB =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pulmonary embolism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. 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History of recurrent infections, large amount of sputum and SOB=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bronchiectasis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. 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All </a:t>
            </a:r>
            <a:r>
              <a:rPr lang="en-US" sz="1800" dirty="0" err="1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suppurative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 pneumonic infections, including lung abscess, Bronchiectasis 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can cause catastrophic bronchial </a:t>
            </a:r>
            <a:r>
              <a:rPr lang="en-US" sz="1800" dirty="0" err="1">
                <a:latin typeface="Avenir Next LT Pro (Body)"/>
                <a:cs typeface="Aharoni" panose="02010803020104030203" pitchFamily="2" charset="-79"/>
              </a:rPr>
              <a:t>haemorrhage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.</a:t>
            </a:r>
          </a:p>
          <a:p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History of chest </a:t>
            </a:r>
            <a:r>
              <a:rPr lang="en-US" sz="1800" dirty="0" err="1">
                <a:latin typeface="Avenir Next LT Pro (Body)"/>
                <a:cs typeface="Aharoni" panose="02010803020104030203" pitchFamily="2" charset="-79"/>
              </a:rPr>
              <a:t>pain,slight</a:t>
            </a:r>
            <a:r>
              <a:rPr lang="en-US" sz="1800" dirty="0">
                <a:latin typeface="Avenir Next LT Pro (Body)"/>
                <a:cs typeface="Aharoni" panose="02010803020104030203" pitchFamily="2" charset="-79"/>
              </a:rPr>
              <a:t> fever and wheezy breathing = </a:t>
            </a:r>
            <a:r>
              <a:rPr lang="en-US" sz="1800" dirty="0">
                <a:solidFill>
                  <a:srgbClr val="FF0000"/>
                </a:solidFill>
                <a:latin typeface="Avenir Next LT Pro (Body)"/>
                <a:cs typeface="Aharoni" panose="02010803020104030203" pitchFamily="2" charset="-79"/>
              </a:rPr>
              <a:t>Acute Bronchitis</a:t>
            </a:r>
          </a:p>
        </p:txBody>
      </p:sp>
    </p:spTree>
    <p:extLst>
      <p:ext uri="{BB962C8B-B14F-4D97-AF65-F5344CB8AC3E}">
        <p14:creationId xmlns:p14="http://schemas.microsoft.com/office/powerpoint/2010/main" val="369034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 dirty="0"/>
              <a:t>For Differential diagnosis Exclude a pseudo hemoptysis, </a:t>
            </a:r>
            <a:r>
              <a:rPr lang="en-US" dirty="0" err="1"/>
              <a:t>eg.</a:t>
            </a:r>
            <a:r>
              <a:rPr lang="en-US" dirty="0"/>
              <a:t> superficial mouth laceration, epistaxis and hematemesis.</a:t>
            </a:r>
          </a:p>
        </p:txBody>
      </p:sp>
      <p:sp>
        <p:nvSpPr>
          <p:cNvPr id="12" name="Date Placeholder 47">
            <a:extLst>
              <a:ext uri="{FF2B5EF4-FFF2-40B4-BE49-F238E27FC236}">
                <a16:creationId xmlns:a16="http://schemas.microsoft.com/office/drawing/2014/main" id="{63B316E4-E4B4-4725-A3FF-5E868212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48">
            <a:extLst>
              <a:ext uri="{FF2B5EF4-FFF2-40B4-BE49-F238E27FC236}">
                <a16:creationId xmlns:a16="http://schemas.microsoft.com/office/drawing/2014/main" id="{7C4C89A2-8FA3-40EA-BA3A-8D9260F3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8E0D48-4B62-8AFE-6527-9A4207223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82" y="1508125"/>
            <a:ext cx="9981018" cy="53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 dirty="0"/>
              <a:t>Physical examination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000" y="1672936"/>
            <a:ext cx="10387718" cy="4410364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venir Next LT Pro (Body)"/>
              </a:rPr>
              <a:t>Appearance of the Patient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2122"/>
                </a:solidFill>
                <a:effectLst/>
                <a:latin typeface="Avenir Next LT Pro (Body)"/>
              </a:rPr>
              <a:t>Patients with hemoptysis usually appear anxious.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2122"/>
                </a:solidFill>
                <a:effectLst/>
                <a:latin typeface="Avenir Next LT Pro (Body)"/>
              </a:rPr>
              <a:t>Patients with massive hemoptysis usually appear critically ill.</a:t>
            </a:r>
            <a:endParaRPr lang="en-US" sz="1800" b="1" i="0" dirty="0">
              <a:solidFill>
                <a:srgbClr val="000000"/>
              </a:solidFill>
              <a:effectLst/>
              <a:latin typeface="Avenir Next LT Pro (Body)"/>
            </a:endParaRPr>
          </a:p>
          <a:p>
            <a:pPr marL="342900" indent="-342900" algn="l">
              <a:buFont typeface="+mj-lt"/>
              <a:buAutoNum type="arabicPeriod" startAt="2"/>
            </a:pPr>
            <a:r>
              <a:rPr lang="en-US" sz="1800" b="1" dirty="0">
                <a:solidFill>
                  <a:srgbClr val="000000"/>
                </a:solidFill>
                <a:latin typeface="Avenir Next LT Pro (Body)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venir Next LT Pro (Body)"/>
              </a:rPr>
              <a:t>Vital signs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venir Next LT Pro (Body)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venir Next LT Pro (Body)"/>
              </a:rPr>
              <a:t>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venir Next LT Pro (Body)"/>
              </a:rPr>
              <a:t>re reviewed for fever, tachycardia, tachypnea, and low oxygen saturation.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venir Next LT Pro (Body)"/>
              </a:rPr>
              <a:t>Constitutional signs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venir Next LT Pro (Body)"/>
              </a:rPr>
              <a:t>eg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venir Next LT Pro (Body)"/>
              </a:rPr>
              <a:t>, cachexia) and level of patient distress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venir Next LT Pro (Body)"/>
              </a:rPr>
              <a:t>eg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venir Next LT Pro (Body)"/>
              </a:rPr>
              <a:t>, accessory muscle use, pursed lip breathing, agitation, decreased level of consciousness) should also be noted</a:t>
            </a:r>
            <a:endParaRPr lang="en-US" sz="1800" b="1" i="0" dirty="0">
              <a:solidFill>
                <a:srgbClr val="000000"/>
              </a:solidFill>
              <a:effectLst/>
              <a:latin typeface="Avenir Next LT Pro (Body)"/>
            </a:endParaRPr>
          </a:p>
          <a:p>
            <a:pPr marL="0" indent="0" algn="l">
              <a:buNone/>
            </a:pPr>
            <a:endParaRPr lang="en-US" sz="1800" b="1" dirty="0">
              <a:latin typeface="Avenir Next LT Pro (Body)"/>
            </a:endParaRPr>
          </a:p>
          <a:p>
            <a:endParaRPr lang="en-US" sz="1800" dirty="0">
              <a:latin typeface="Avenir Next LT Pro (Body)"/>
            </a:endParaRPr>
          </a:p>
          <a:p>
            <a:endParaRPr lang="en-US" sz="1800" dirty="0">
              <a:latin typeface="Avenir Next LT Pro (Body)"/>
            </a:endParaRPr>
          </a:p>
        </p:txBody>
      </p:sp>
      <p:sp>
        <p:nvSpPr>
          <p:cNvPr id="38" name="Date Placeholder 47">
            <a:extLst>
              <a:ext uri="{FF2B5EF4-FFF2-40B4-BE49-F238E27FC236}">
                <a16:creationId xmlns:a16="http://schemas.microsoft.com/office/drawing/2014/main" id="{61661636-052E-4019-A784-3A65FB52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9" name="Footer Placeholder 48">
            <a:extLst>
              <a:ext uri="{FF2B5EF4-FFF2-40B4-BE49-F238E27FC236}">
                <a16:creationId xmlns:a16="http://schemas.microsoft.com/office/drawing/2014/main" id="{CA4F353C-3A14-4A37-8C65-E5EAF165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Slide Number Placeholder 49">
            <a:extLst>
              <a:ext uri="{FF2B5EF4-FFF2-40B4-BE49-F238E27FC236}">
                <a16:creationId xmlns:a16="http://schemas.microsoft.com/office/drawing/2014/main" id="{10BF64B1-224D-4CB5-B4AF-D944A4C4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Frosted design</Template>
  <TotalTime>105</TotalTime>
  <Words>1435</Words>
  <Application>Microsoft Office PowerPoint</Application>
  <PresentationFormat>Widescreen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Avenir Next LT Pro (Body)</vt:lpstr>
      <vt:lpstr>Calibri</vt:lpstr>
      <vt:lpstr>Goudy Old Style</vt:lpstr>
      <vt:lpstr>Wingdings</vt:lpstr>
      <vt:lpstr>FrostyVTI</vt:lpstr>
      <vt:lpstr>Hemoptysis </vt:lpstr>
      <vt:lpstr>Definition:</vt:lpstr>
      <vt:lpstr>PowerPoint Presentation</vt:lpstr>
      <vt:lpstr>Topic one</vt:lpstr>
      <vt:lpstr>PowerPoint Presentation</vt:lpstr>
      <vt:lpstr>History taking </vt:lpstr>
      <vt:lpstr>PowerPoint Presentation</vt:lpstr>
      <vt:lpstr>For Differential diagnosis Exclude a pseudo hemoptysis, eg. superficial mouth laceration, epistaxis and hematemesis.</vt:lpstr>
      <vt:lpstr>Physical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approach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Hemoptysis</dc:title>
  <dc:creator>bayan masoud-MULC</dc:creator>
  <cp:lastModifiedBy>bayan masoud-MULC</cp:lastModifiedBy>
  <cp:revision>9</cp:revision>
  <dcterms:created xsi:type="dcterms:W3CDTF">2023-04-18T14:26:52Z</dcterms:created>
  <dcterms:modified xsi:type="dcterms:W3CDTF">2023-04-18T20:42:45Z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