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61" r:id="rId9"/>
    <p:sldId id="276" r:id="rId10"/>
    <p:sldId id="263" r:id="rId11"/>
    <p:sldId id="277" r:id="rId12"/>
    <p:sldId id="264" r:id="rId13"/>
    <p:sldId id="278" r:id="rId14"/>
    <p:sldId id="265" r:id="rId15"/>
    <p:sldId id="266" r:id="rId16"/>
    <p:sldId id="279" r:id="rId17"/>
    <p:sldId id="267" r:id="rId18"/>
    <p:sldId id="281" r:id="rId19"/>
    <p:sldId id="280" r:id="rId20"/>
    <p:sldId id="282" r:id="rId21"/>
    <p:sldId id="268" r:id="rId22"/>
    <p:sldId id="269" r:id="rId23"/>
    <p:sldId id="270" r:id="rId24"/>
    <p:sldId id="283" r:id="rId25"/>
    <p:sldId id="271" r:id="rId26"/>
    <p:sldId id="272" r:id="rId27"/>
    <p:sldId id="296" r:id="rId28"/>
    <p:sldId id="284" r:id="rId29"/>
    <p:sldId id="285" r:id="rId30"/>
    <p:sldId id="286" r:id="rId31"/>
    <p:sldId id="288" r:id="rId32"/>
    <p:sldId id="287" r:id="rId33"/>
    <p:sldId id="273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C89D7-C931-4F44-BF2F-A7AA3200286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10848-8C3E-4079-BF7B-1227D89E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sleep-entrained LH secretion occurs in a pulsatile fashion and reflects endogenous episodic discharge of hypothalamic gonadotropin-releasing hormone (GnRH). </a:t>
            </a:r>
          </a:p>
          <a:p>
            <a:r>
              <a:rPr lang="en-US" dirty="0" smtClean="0"/>
              <a:t>Nocturnal pulses of LH continue to increase in amplitude and, to a lesser extent, in frequency as clinical puberty approaches.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10848-8C3E-4079-BF7B-1227D89E3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age of onset of puberty varies and is more closely correlated with </a:t>
            </a:r>
            <a:r>
              <a:rPr lang="en-US" sz="1200" b="1" u="sng" dirty="0" smtClean="0"/>
              <a:t>osseous maturation </a:t>
            </a:r>
            <a:r>
              <a:rPr lang="en-US" sz="1200" dirty="0" smtClean="0"/>
              <a:t>than with chronological 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10848-8C3E-4079-BF7B-1227D89E3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variability in the natural course of sexual precocity underscores the need for longitudinal observation at the onset of sexual development, before treatment is considered.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10848-8C3E-4079-BF7B-1227D89E3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3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Normal and abnormal puberty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714" y="4572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Tariq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Rabaya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MD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July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2019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9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Precocious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Precocious </a:t>
            </a:r>
            <a:r>
              <a:rPr lang="en-US" sz="2200" dirty="0"/>
              <a:t>puberty is defined by the onset of secondary sexual </a:t>
            </a:r>
            <a:r>
              <a:rPr lang="en-US" sz="2200" dirty="0" smtClean="0"/>
              <a:t>characteristics before </a:t>
            </a:r>
            <a:r>
              <a:rPr lang="en-US" sz="2200" dirty="0"/>
              <a:t>the age of 8 </a:t>
            </a:r>
            <a:r>
              <a:rPr lang="en-US" sz="2200" dirty="0" err="1"/>
              <a:t>yr</a:t>
            </a:r>
            <a:r>
              <a:rPr lang="en-US" sz="2200" dirty="0"/>
              <a:t> in girls and 9 </a:t>
            </a:r>
            <a:r>
              <a:rPr lang="en-US" sz="2200" dirty="0" err="1"/>
              <a:t>yr</a:t>
            </a:r>
            <a:r>
              <a:rPr lang="en-US" sz="2200" dirty="0"/>
              <a:t> in boys</a:t>
            </a:r>
            <a:r>
              <a:rPr lang="en-US" sz="2200" dirty="0" smtClean="0"/>
              <a:t>.</a:t>
            </a:r>
          </a:p>
        </p:txBody>
      </p:sp>
      <p:pic>
        <p:nvPicPr>
          <p:cNvPr id="3074" name="Picture 2" descr="C:\Users\bmt.doctor\Desktop\tariq\Mutah\pp\baby-with-beard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7543"/>
            <a:ext cx="3139866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3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Depending </a:t>
            </a:r>
            <a:r>
              <a:rPr lang="en-US" sz="2200" dirty="0"/>
              <a:t>on the primary source of the hormonal production, precocious puberty may be classified </a:t>
            </a:r>
            <a:r>
              <a:rPr lang="en-US" sz="2200" dirty="0" smtClean="0"/>
              <a:t>as:</a:t>
            </a:r>
          </a:p>
          <a:p>
            <a:endParaRPr lang="en-US" sz="2200" dirty="0" smtClean="0"/>
          </a:p>
          <a:p>
            <a:pPr lvl="2"/>
            <a:r>
              <a:rPr lang="en-US" sz="2200" b="1" dirty="0" smtClean="0"/>
              <a:t>Central </a:t>
            </a:r>
            <a:r>
              <a:rPr lang="en-US" sz="2200" dirty="0"/>
              <a:t>(also known as </a:t>
            </a:r>
            <a:r>
              <a:rPr lang="en-US" sz="2200" b="1" dirty="0"/>
              <a:t>gonadotropin dependent, </a:t>
            </a:r>
            <a:r>
              <a:rPr lang="en-US" sz="2200" dirty="0"/>
              <a:t>or </a:t>
            </a:r>
            <a:r>
              <a:rPr lang="en-US" sz="2200" b="1" dirty="0"/>
              <a:t>true</a:t>
            </a:r>
            <a:r>
              <a:rPr lang="en-US" sz="2200" dirty="0"/>
              <a:t>) </a:t>
            </a:r>
            <a:endParaRPr lang="en-US" sz="2200" dirty="0" smtClean="0"/>
          </a:p>
          <a:p>
            <a:pPr lvl="2"/>
            <a:endParaRPr lang="en-US" sz="2200" dirty="0" smtClean="0"/>
          </a:p>
          <a:p>
            <a:pPr lvl="2"/>
            <a:r>
              <a:rPr lang="en-US" sz="2200" b="1" dirty="0" smtClean="0"/>
              <a:t>Peripheral </a:t>
            </a:r>
            <a:r>
              <a:rPr lang="en-US" sz="2200" dirty="0"/>
              <a:t>(also known as </a:t>
            </a:r>
            <a:r>
              <a:rPr lang="en-US" sz="2200" b="1" dirty="0"/>
              <a:t>gonadotropin independent </a:t>
            </a:r>
            <a:r>
              <a:rPr lang="en-US" sz="2200" dirty="0"/>
              <a:t>or </a:t>
            </a:r>
            <a:r>
              <a:rPr lang="en-US" sz="2200" b="1" dirty="0"/>
              <a:t>precocious pseudopuberty)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371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precocious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Is </a:t>
            </a:r>
            <a:r>
              <a:rPr lang="en-US" sz="2200" dirty="0"/>
              <a:t>always isosexual 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stems from hypothalamic-pituitary-gonadal </a:t>
            </a:r>
            <a:r>
              <a:rPr lang="en-US" sz="2200" dirty="0"/>
              <a:t>activation with ensuing sex </a:t>
            </a:r>
            <a:r>
              <a:rPr lang="en-US" sz="2200" dirty="0" smtClean="0"/>
              <a:t>hormone secretion </a:t>
            </a:r>
            <a:r>
              <a:rPr lang="en-US" sz="2200" dirty="0"/>
              <a:t>and progressive sexual maturation. </a:t>
            </a:r>
            <a:endParaRPr lang="en-US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038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1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eripheral </a:t>
            </a:r>
            <a:r>
              <a:rPr lang="en-US" dirty="0"/>
              <a:t>precocious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some </a:t>
            </a:r>
            <a:r>
              <a:rPr lang="en-US" sz="2200" dirty="0"/>
              <a:t>of the secondary sex characteristics </a:t>
            </a:r>
            <a:r>
              <a:rPr lang="en-US" sz="2200" dirty="0" smtClean="0"/>
              <a:t>appear</a:t>
            </a:r>
          </a:p>
          <a:p>
            <a:endParaRPr lang="en-US" sz="2200" dirty="0" smtClean="0"/>
          </a:p>
          <a:p>
            <a:r>
              <a:rPr lang="en-US" sz="2200" dirty="0" smtClean="0"/>
              <a:t>No </a:t>
            </a:r>
            <a:r>
              <a:rPr lang="en-US" sz="2200" dirty="0"/>
              <a:t>activation of the normal hypothalamic-pituitary-gonadal interplay.</a:t>
            </a:r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this latter group, the sex characteristics may be isosexual or heterosexual (contrasexual)</a:t>
            </a:r>
          </a:p>
          <a:p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290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14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peripheral and 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Peripheral precocious puberty can induce maturation of </a:t>
            </a:r>
            <a:r>
              <a:rPr lang="en-US" sz="2200" dirty="0" smtClean="0"/>
              <a:t>the hypothalamic-pituitary-gonadal </a:t>
            </a:r>
            <a:r>
              <a:rPr lang="en-US" sz="2200" dirty="0"/>
              <a:t>axis and trigger the onset of </a:t>
            </a:r>
            <a:r>
              <a:rPr lang="en-US" sz="2200" dirty="0" smtClean="0"/>
              <a:t>central puberty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mixed type of precocious puberty occurs commonly </a:t>
            </a:r>
            <a:r>
              <a:rPr lang="en-US" sz="2200" dirty="0" smtClean="0"/>
              <a:t>in conditions </a:t>
            </a:r>
            <a:r>
              <a:rPr lang="en-US" sz="2200" dirty="0"/>
              <a:t>such </a:t>
            </a:r>
            <a:r>
              <a:rPr lang="en-US" sz="2200" dirty="0" smtClean="0"/>
              <a:t>as: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Congenital </a:t>
            </a:r>
            <a:r>
              <a:rPr lang="en-US" sz="2200" dirty="0"/>
              <a:t>adrenal </a:t>
            </a:r>
            <a:r>
              <a:rPr lang="en-US" sz="2200" dirty="0" smtClean="0"/>
              <a:t>hyperplasia</a:t>
            </a:r>
          </a:p>
          <a:p>
            <a:pPr lvl="1"/>
            <a:r>
              <a:rPr lang="en-US" sz="2200" dirty="0" smtClean="0"/>
              <a:t>McCune-Albright syndrome</a:t>
            </a:r>
          </a:p>
          <a:p>
            <a:pPr lvl="1"/>
            <a:r>
              <a:rPr lang="en-US" sz="2200" dirty="0" smtClean="0"/>
              <a:t>Familial </a:t>
            </a:r>
            <a:r>
              <a:rPr lang="en-US" sz="2200" dirty="0"/>
              <a:t>male-limited precocious </a:t>
            </a:r>
            <a:r>
              <a:rPr lang="en-US" sz="2200" dirty="0" smtClean="0"/>
              <a:t>puberty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495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Precocious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Central </a:t>
            </a:r>
            <a:r>
              <a:rPr lang="en-US" sz="2200" dirty="0"/>
              <a:t>precocious puberty is defined </a:t>
            </a:r>
            <a:r>
              <a:rPr lang="en-US" sz="2200" dirty="0" smtClean="0"/>
              <a:t>by:</a:t>
            </a:r>
          </a:p>
          <a:p>
            <a:endParaRPr lang="en-US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onset of breast </a:t>
            </a:r>
            <a:r>
              <a:rPr lang="en-US" sz="2200" dirty="0" smtClean="0"/>
              <a:t>development before </a:t>
            </a:r>
            <a:r>
              <a:rPr lang="en-US" sz="2200" dirty="0"/>
              <a:t>the age of 8 </a:t>
            </a:r>
            <a:r>
              <a:rPr lang="en-US" sz="2200" dirty="0" err="1"/>
              <a:t>yr</a:t>
            </a:r>
            <a:r>
              <a:rPr lang="en-US" sz="2200" dirty="0"/>
              <a:t> in </a:t>
            </a:r>
            <a:r>
              <a:rPr lang="en-US" sz="2200" dirty="0" smtClean="0"/>
              <a:t>girls</a:t>
            </a:r>
          </a:p>
          <a:p>
            <a:pPr marL="457200" lvl="1" indent="0">
              <a:buNone/>
            </a:pP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and </a:t>
            </a:r>
            <a:r>
              <a:rPr lang="en-US" sz="2200" dirty="0"/>
              <a:t>by the onset of </a:t>
            </a:r>
            <a:r>
              <a:rPr lang="en-US" sz="2200" dirty="0" smtClean="0"/>
              <a:t>testicular development </a:t>
            </a:r>
            <a:r>
              <a:rPr lang="en-US" sz="2200" dirty="0"/>
              <a:t>(volume ≥4 mL) before the age of 9 </a:t>
            </a:r>
            <a:r>
              <a:rPr lang="en-US" sz="2200" dirty="0" err="1"/>
              <a:t>yr</a:t>
            </a:r>
            <a:r>
              <a:rPr lang="en-US" sz="2200" dirty="0"/>
              <a:t> in </a:t>
            </a:r>
            <a:r>
              <a:rPr lang="en-US" sz="2200" dirty="0" smtClean="0"/>
              <a:t>boys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as </a:t>
            </a:r>
            <a:r>
              <a:rPr lang="en-US" sz="2200" dirty="0"/>
              <a:t>a </a:t>
            </a:r>
            <a:r>
              <a:rPr lang="en-US" sz="2200" dirty="0" smtClean="0"/>
              <a:t>result of </a:t>
            </a:r>
            <a:r>
              <a:rPr lang="en-US" sz="2200" dirty="0"/>
              <a:t>the early activation of the hypothalamic-pituitary-gonadal axis.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69121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It </a:t>
            </a:r>
            <a:r>
              <a:rPr lang="en-US" sz="2200" dirty="0"/>
              <a:t>occurs 5-10–fold more frequently in girls than in boys and is </a:t>
            </a:r>
            <a:r>
              <a:rPr lang="en-US" sz="2200" dirty="0" smtClean="0"/>
              <a:t>usually sporadic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Although approximately 90% of girls have an idiopathic form, a structural central nervous system (CNS) abnormality can be demonstrated in up to 75% of boys with central precocious puberty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  <a:p>
            <a:r>
              <a:rPr lang="en-US" sz="2200" dirty="0"/>
              <a:t>Beyond its etiology, which thus needs to be specifically addressed, central precocious puberty can impact linear growth and affect the child’s growth potential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347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Sexual development may begin at any age and generally follows </a:t>
            </a:r>
            <a:r>
              <a:rPr lang="en-US" sz="2200" dirty="0" smtClean="0"/>
              <a:t>the sequence </a:t>
            </a:r>
            <a:r>
              <a:rPr lang="en-US" sz="2200" dirty="0"/>
              <a:t>observed in normal puberty.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girls, early menstrual </a:t>
            </a:r>
            <a:r>
              <a:rPr lang="en-US" sz="2200" dirty="0" smtClean="0"/>
              <a:t>cycles may </a:t>
            </a:r>
            <a:r>
              <a:rPr lang="en-US" sz="2200" dirty="0"/>
              <a:t>be more irregular than they are with normal puberty.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 initial cycles </a:t>
            </a:r>
            <a:r>
              <a:rPr lang="en-US" sz="2200" dirty="0"/>
              <a:t>are usually </a:t>
            </a:r>
            <a:r>
              <a:rPr lang="en-US" sz="2200" dirty="0" err="1"/>
              <a:t>anovulatory</a:t>
            </a:r>
            <a:r>
              <a:rPr lang="en-US" sz="2200" dirty="0"/>
              <a:t>, but pregnancy has been reported </a:t>
            </a:r>
            <a:r>
              <a:rPr lang="en-US" sz="2200" dirty="0" smtClean="0"/>
              <a:t>as early </a:t>
            </a:r>
            <a:r>
              <a:rPr lang="en-US" sz="2200" dirty="0"/>
              <a:t>as 5.5 </a:t>
            </a:r>
            <a:r>
              <a:rPr lang="en-US" sz="2200" dirty="0" err="1"/>
              <a:t>yr</a:t>
            </a:r>
            <a:r>
              <a:rPr lang="en-US" sz="2200" dirty="0"/>
              <a:t> of </a:t>
            </a:r>
            <a:r>
              <a:rPr lang="en-US" sz="2200" dirty="0" smtClean="0"/>
              <a:t>age.</a:t>
            </a:r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boys, testicular biopsies </a:t>
            </a:r>
            <a:r>
              <a:rPr lang="en-US" sz="2200" dirty="0" smtClean="0"/>
              <a:t>have shown </a:t>
            </a:r>
            <a:r>
              <a:rPr lang="en-US" sz="2200" dirty="0"/>
              <a:t>stimulation of all elements of the testes, and </a:t>
            </a:r>
            <a:r>
              <a:rPr lang="en-US" sz="2200" dirty="0" smtClean="0"/>
              <a:t>spermatogenesis has </a:t>
            </a:r>
            <a:r>
              <a:rPr lang="en-US" sz="2200" dirty="0"/>
              <a:t>been observed as early as 5-6 </a:t>
            </a:r>
            <a:r>
              <a:rPr lang="en-US" sz="2200" dirty="0" err="1"/>
              <a:t>yr</a:t>
            </a:r>
            <a:r>
              <a:rPr lang="en-US" sz="2200" dirty="0"/>
              <a:t> of age.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1809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09550"/>
            <a:ext cx="611505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91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Osseous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affected girls and boys, height, weight, and osseous maturation are advanced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The increased rate of bone maturation results in early closure of the epiphyses, and the ultimate stature is less than it would have been otherwise. </a:t>
            </a:r>
          </a:p>
          <a:p>
            <a:endParaRPr lang="en-US" sz="2400" dirty="0" smtClean="0"/>
          </a:p>
          <a:p>
            <a:r>
              <a:rPr lang="en-US" sz="2400" dirty="0" smtClean="0"/>
              <a:t>Without </a:t>
            </a:r>
            <a:r>
              <a:rPr lang="en-US" sz="2400" dirty="0"/>
              <a:t>treatment, approximately 30% of girls and an even larger </a:t>
            </a:r>
            <a:r>
              <a:rPr lang="en-US" sz="2400" dirty="0" smtClean="0"/>
              <a:t>percentage of </a:t>
            </a:r>
            <a:r>
              <a:rPr lang="en-US" sz="2400" dirty="0"/>
              <a:t>boys achieve a height less than the 5th percentile as adults.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7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mt.doctor\Desktop\tariq\Mutah\pp\Representation-of-the-hypothalamus-pituitary-gonadal-axis-positive-and-nega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Mental </a:t>
            </a:r>
            <a:r>
              <a:rPr lang="en-US" sz="2200" dirty="0"/>
              <a:t>development is usually compatible with chronological age. </a:t>
            </a:r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Emotional </a:t>
            </a:r>
            <a:r>
              <a:rPr lang="en-US" sz="2200" dirty="0"/>
              <a:t>behavior and mood swings are common, but serious </a:t>
            </a:r>
            <a:r>
              <a:rPr lang="en-US" sz="2200" dirty="0" smtClean="0"/>
              <a:t>psychological </a:t>
            </a:r>
            <a:r>
              <a:rPr lang="en-US" sz="2200" dirty="0"/>
              <a:t>problems are rare.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861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atterns </a:t>
            </a:r>
            <a:r>
              <a:rPr lang="en-US" dirty="0"/>
              <a:t>of pubertal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Rapidly </a:t>
            </a:r>
            <a:r>
              <a:rPr lang="en-US" sz="2200" dirty="0"/>
              <a:t>progressive </a:t>
            </a:r>
            <a:r>
              <a:rPr lang="en-US" sz="2200" dirty="0" smtClean="0"/>
              <a:t>puberty: in most </a:t>
            </a:r>
            <a:r>
              <a:rPr lang="en-US" sz="2200" dirty="0"/>
              <a:t>girls (particularly those </a:t>
            </a:r>
            <a:r>
              <a:rPr lang="en-US" sz="2200" dirty="0" smtClean="0"/>
              <a:t>younger than </a:t>
            </a:r>
            <a:r>
              <a:rPr lang="en-US" sz="2200" dirty="0"/>
              <a:t>6 </a:t>
            </a:r>
            <a:r>
              <a:rPr lang="en-US" sz="2200" dirty="0" err="1"/>
              <a:t>yr</a:t>
            </a:r>
            <a:r>
              <a:rPr lang="en-US" sz="2200" dirty="0"/>
              <a:t> of age at the onset) and a large majority of </a:t>
            </a:r>
            <a:r>
              <a:rPr lang="en-US" sz="2200" dirty="0" smtClean="0"/>
              <a:t>boys.</a:t>
            </a:r>
          </a:p>
          <a:p>
            <a:endParaRPr lang="en-US" sz="2200" dirty="0" smtClean="0"/>
          </a:p>
          <a:p>
            <a:r>
              <a:rPr lang="en-US" sz="2200" dirty="0" smtClean="0"/>
              <a:t>Slowly </a:t>
            </a:r>
            <a:r>
              <a:rPr lang="en-US" sz="2200" dirty="0"/>
              <a:t>progressive </a:t>
            </a:r>
            <a:r>
              <a:rPr lang="en-US" sz="2200" dirty="0" smtClean="0"/>
              <a:t>variant: in girls older </a:t>
            </a:r>
            <a:r>
              <a:rPr lang="en-US" sz="2200" dirty="0"/>
              <a:t>than 6 </a:t>
            </a:r>
            <a:r>
              <a:rPr lang="en-US" sz="2200" dirty="0" err="1"/>
              <a:t>yr</a:t>
            </a:r>
            <a:r>
              <a:rPr lang="en-US" sz="2200" dirty="0"/>
              <a:t> of age at the onset with an idiopathic </a:t>
            </a:r>
            <a:r>
              <a:rPr lang="en-US" sz="2200" dirty="0" smtClean="0"/>
              <a:t>form. </a:t>
            </a:r>
          </a:p>
          <a:p>
            <a:endParaRPr lang="en-US" sz="2200" dirty="0" smtClean="0"/>
          </a:p>
          <a:p>
            <a:r>
              <a:rPr lang="en-US" sz="2200" dirty="0" smtClean="0"/>
              <a:t>Spontaneously regressive or </a:t>
            </a:r>
            <a:r>
              <a:rPr lang="en-US" sz="2200" dirty="0" err="1" smtClean="0"/>
              <a:t>unsustained</a:t>
            </a:r>
            <a:r>
              <a:rPr lang="en-US" sz="2200" dirty="0" smtClean="0"/>
              <a:t> central precocious puberty </a:t>
            </a:r>
            <a:r>
              <a:rPr lang="en-US" sz="2200" dirty="0"/>
              <a:t>is quite rare.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406824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Sex hormone concentrations are usually appropriate for the stage </a:t>
            </a:r>
            <a:r>
              <a:rPr lang="en-US" sz="2200" dirty="0" smtClean="0"/>
              <a:t>of puberty </a:t>
            </a:r>
            <a:r>
              <a:rPr lang="en-US" sz="2200" dirty="0"/>
              <a:t>in both sexes.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Serum </a:t>
            </a:r>
            <a:r>
              <a:rPr lang="en-US" sz="2200" dirty="0"/>
              <a:t>estradiol concentrations are low or undetectable </a:t>
            </a:r>
            <a:r>
              <a:rPr lang="en-US" sz="2200" dirty="0" smtClean="0"/>
              <a:t>in the </a:t>
            </a:r>
            <a:r>
              <a:rPr lang="en-US" sz="2200" dirty="0"/>
              <a:t>early phase of sexual precocity in girls, as they are in </a:t>
            </a:r>
            <a:r>
              <a:rPr lang="en-US" sz="2200" dirty="0" smtClean="0"/>
              <a:t>normal puberty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boys, serum testosterone levels are usually detectable </a:t>
            </a:r>
            <a:r>
              <a:rPr lang="en-US" sz="2200" dirty="0" smtClean="0"/>
              <a:t>or clearly </a:t>
            </a:r>
            <a:r>
              <a:rPr lang="en-US" sz="2200" dirty="0"/>
              <a:t>elevated by the time the parents seek medical attention, </a:t>
            </a:r>
            <a:r>
              <a:rPr lang="en-US" sz="2200" dirty="0" smtClean="0"/>
              <a:t>provided that </a:t>
            </a:r>
            <a:r>
              <a:rPr lang="en-US" sz="2200" dirty="0"/>
              <a:t>an early morning blood sample is obtained.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Measurement </a:t>
            </a:r>
            <a:r>
              <a:rPr lang="en-US" sz="2200" dirty="0"/>
              <a:t>of LH in serial blood </a:t>
            </a:r>
            <a:r>
              <a:rPr lang="en-US" sz="2200" dirty="0" smtClean="0"/>
              <a:t>samples obtained </a:t>
            </a:r>
            <a:r>
              <a:rPr lang="en-US" sz="2200" dirty="0"/>
              <a:t>during sleep has greater diagnostic power than </a:t>
            </a:r>
            <a:r>
              <a:rPr lang="en-US" sz="2200" dirty="0" smtClean="0"/>
              <a:t>measurement in </a:t>
            </a:r>
            <a:r>
              <a:rPr lang="en-US" sz="2200" dirty="0"/>
              <a:t>a single random sample, and it typically reveals a well-defined </a:t>
            </a:r>
            <a:r>
              <a:rPr lang="en-US" sz="2200" dirty="0" smtClean="0"/>
              <a:t>pulsatile </a:t>
            </a:r>
            <a:r>
              <a:rPr lang="en-US" sz="2200" dirty="0"/>
              <a:t>secretion of LH.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46979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GnRH stimulation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By intravenous </a:t>
            </a:r>
            <a:r>
              <a:rPr lang="en-US" sz="2200" dirty="0"/>
              <a:t>administration of </a:t>
            </a:r>
            <a:r>
              <a:rPr lang="en-US" sz="2200" dirty="0" smtClean="0"/>
              <a:t>gonadotropin releasing </a:t>
            </a:r>
            <a:r>
              <a:rPr lang="en-US" sz="2200" dirty="0"/>
              <a:t>hormone (GnRH stimulation test) or a GnRH agonist (</a:t>
            </a:r>
            <a:r>
              <a:rPr lang="en-US" sz="2200" dirty="0" err="1"/>
              <a:t>leuprolide</a:t>
            </a:r>
            <a:r>
              <a:rPr lang="en-US" sz="2200" dirty="0"/>
              <a:t> stimulation test</a:t>
            </a:r>
            <a:r>
              <a:rPr lang="en-US" sz="2200" dirty="0" smtClean="0"/>
              <a:t>).</a:t>
            </a:r>
          </a:p>
          <a:p>
            <a:endParaRPr lang="en-US" sz="2200" dirty="0" smtClean="0"/>
          </a:p>
          <a:p>
            <a:r>
              <a:rPr lang="en-US" sz="2200" dirty="0" smtClean="0"/>
              <a:t>Then to measure LH and FSH at 0, 30, 60 and 120 minutes.</a:t>
            </a:r>
          </a:p>
        </p:txBody>
      </p:sp>
    </p:spTree>
    <p:extLst>
      <p:ext uri="{BB962C8B-B14F-4D97-AF65-F5344CB8AC3E}">
        <p14:creationId xmlns:p14="http://schemas.microsoft.com/office/powerpoint/2010/main" val="297941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Left wrist x-ray: to asses osseous </a:t>
            </a:r>
            <a:r>
              <a:rPr lang="en-US" sz="2200" dirty="0"/>
              <a:t>maturation </a:t>
            </a:r>
            <a:r>
              <a:rPr lang="en-US" sz="2200" dirty="0" smtClean="0"/>
              <a:t>which is </a:t>
            </a:r>
            <a:r>
              <a:rPr lang="en-US" sz="2200" dirty="0"/>
              <a:t>variably advanced, often by more than 2-3 SD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  <a:p>
            <a:r>
              <a:rPr lang="en-US" sz="2200" dirty="0"/>
              <a:t>Pelvic ultrasonography in girls reveals progressive enlargement of the ovaries, followed by enlargement of the fundus and then of the whole uterus to pubertal size.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An MRI scan usually demonstrates physiologic enlargement of the pituitary gland, as seen in normal puberty; it may also reveal CNS pathology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0623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Idiopathic</a:t>
            </a:r>
          </a:p>
          <a:p>
            <a:r>
              <a:rPr lang="en-US" dirty="0"/>
              <a:t>Organic brain lesions</a:t>
            </a:r>
          </a:p>
          <a:p>
            <a:r>
              <a:rPr lang="en-US" dirty="0"/>
              <a:t>Hypothalamic </a:t>
            </a:r>
            <a:r>
              <a:rPr lang="en-US" dirty="0" err="1"/>
              <a:t>hamartoma</a:t>
            </a:r>
            <a:endParaRPr lang="en-US" dirty="0"/>
          </a:p>
          <a:p>
            <a:r>
              <a:rPr lang="en-US" dirty="0"/>
              <a:t>Brain tumors, hydrocephalus, severe head trauma,</a:t>
            </a:r>
          </a:p>
          <a:p>
            <a:r>
              <a:rPr lang="en-US" dirty="0" err="1"/>
              <a:t>myelomeningocele</a:t>
            </a:r>
            <a:endParaRPr lang="en-US" dirty="0"/>
          </a:p>
          <a:p>
            <a:r>
              <a:rPr lang="en-US" dirty="0" smtClean="0"/>
              <a:t>Hypothyroidism, prolonged and untreated</a:t>
            </a:r>
          </a:p>
        </p:txBody>
      </p:sp>
    </p:spTree>
    <p:extLst>
      <p:ext uri="{BB962C8B-B14F-4D97-AF65-F5344CB8AC3E}">
        <p14:creationId xmlns:p14="http://schemas.microsoft.com/office/powerpoint/2010/main" val="1844230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endParaRPr lang="en-US" sz="2200" b="1" dirty="0"/>
          </a:p>
          <a:p>
            <a:r>
              <a:rPr lang="en-US" sz="2200" b="1" dirty="0" smtClean="0"/>
              <a:t>Gonadotropin-independent </a:t>
            </a:r>
            <a:r>
              <a:rPr lang="en-US" sz="2200" dirty="0"/>
              <a:t>causes of isosexual precocious puberty must be considered in the differential diagnosis</a:t>
            </a:r>
          </a:p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51351"/>
            <a:ext cx="35814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7433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484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Precocious Puberty Resulting from</a:t>
            </a:r>
            <a:br>
              <a:rPr lang="en-US" dirty="0"/>
            </a:br>
            <a:r>
              <a:rPr lang="en-US" dirty="0"/>
              <a:t>Organic Brain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endParaRPr lang="en-US" sz="2200" dirty="0" smtClean="0"/>
          </a:p>
          <a:p>
            <a:r>
              <a:rPr lang="en-US" sz="2200" dirty="0" smtClean="0"/>
              <a:t>Hypothalamic </a:t>
            </a:r>
            <a:r>
              <a:rPr lang="en-US" sz="2200" dirty="0" err="1"/>
              <a:t>hamartomas</a:t>
            </a:r>
            <a:r>
              <a:rPr lang="en-US" sz="2200" dirty="0"/>
              <a:t> are the most common brain lesion </a:t>
            </a:r>
            <a:r>
              <a:rPr lang="en-US" sz="2200" dirty="0" smtClean="0"/>
              <a:t>causing central </a:t>
            </a:r>
            <a:r>
              <a:rPr lang="en-US" sz="2200" dirty="0"/>
              <a:t>precocious </a:t>
            </a:r>
            <a:r>
              <a:rPr lang="en-US" sz="2200" dirty="0" smtClean="0"/>
              <a:t>puberty.</a:t>
            </a:r>
          </a:p>
          <a:p>
            <a:endParaRPr lang="en-US" sz="2200" dirty="0" smtClean="0"/>
          </a:p>
          <a:p>
            <a:r>
              <a:rPr lang="en-US" sz="2200" dirty="0" smtClean="0"/>
              <a:t>Other causes: </a:t>
            </a:r>
            <a:r>
              <a:rPr lang="en-US" sz="2200" dirty="0" err="1" smtClean="0"/>
              <a:t>postencephalitic</a:t>
            </a:r>
            <a:r>
              <a:rPr lang="en-US" sz="2200" dirty="0"/>
              <a:t> </a:t>
            </a:r>
            <a:r>
              <a:rPr lang="en-US" sz="2200" dirty="0" smtClean="0"/>
              <a:t>scars</a:t>
            </a:r>
            <a:r>
              <a:rPr lang="en-US" sz="2200" dirty="0"/>
              <a:t>, </a:t>
            </a:r>
            <a:r>
              <a:rPr lang="en-US" sz="2200" dirty="0" err="1"/>
              <a:t>tuberculous</a:t>
            </a:r>
            <a:r>
              <a:rPr lang="en-US" sz="2200" dirty="0"/>
              <a:t> meningitis, tuberous sclerosis, severe </a:t>
            </a:r>
            <a:r>
              <a:rPr lang="en-US" sz="2200" dirty="0" smtClean="0"/>
              <a:t>head trauma</a:t>
            </a:r>
            <a:r>
              <a:rPr lang="en-US" sz="2200" dirty="0"/>
              <a:t>, and hydrocephalus, either isolated or associated with </a:t>
            </a:r>
            <a:r>
              <a:rPr lang="en-US" sz="2200" dirty="0" err="1"/>
              <a:t>myelomeningocele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Neoplasms causing precocious puberty include </a:t>
            </a:r>
            <a:r>
              <a:rPr lang="en-US" sz="2200" dirty="0" err="1" smtClean="0"/>
              <a:t>astrocytomas</a:t>
            </a:r>
            <a:r>
              <a:rPr lang="en-US" sz="2200" dirty="0" smtClean="0"/>
              <a:t>, </a:t>
            </a:r>
            <a:r>
              <a:rPr lang="en-US" sz="2200" dirty="0" err="1" smtClean="0"/>
              <a:t>ependymomas</a:t>
            </a:r>
            <a:r>
              <a:rPr lang="en-US" sz="2200" dirty="0"/>
              <a:t>, and optic tract tumors. </a:t>
            </a:r>
            <a:endParaRPr lang="en-US" sz="2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7" y="2057400"/>
            <a:ext cx="3524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09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asses a patient with 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History </a:t>
            </a:r>
          </a:p>
          <a:p>
            <a:r>
              <a:rPr lang="en-US" dirty="0" smtClean="0"/>
              <a:t>Physical exam</a:t>
            </a:r>
          </a:p>
          <a:p>
            <a:r>
              <a:rPr lang="en-US" dirty="0" smtClean="0"/>
              <a:t>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63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Onset</a:t>
            </a:r>
          </a:p>
          <a:p>
            <a:r>
              <a:rPr lang="en-US" dirty="0"/>
              <a:t>Progression</a:t>
            </a:r>
          </a:p>
          <a:p>
            <a:r>
              <a:rPr lang="en-US" dirty="0"/>
              <a:t>Other associated pubertal changes</a:t>
            </a:r>
          </a:p>
          <a:p>
            <a:r>
              <a:rPr lang="en-US" dirty="0"/>
              <a:t>Neurological symptoms</a:t>
            </a:r>
          </a:p>
          <a:p>
            <a:r>
              <a:rPr lang="en-US" dirty="0"/>
              <a:t>History of previous CNS insult</a:t>
            </a:r>
          </a:p>
          <a:p>
            <a:r>
              <a:rPr lang="en-US" dirty="0"/>
              <a:t>Abdominal pain</a:t>
            </a:r>
          </a:p>
          <a:p>
            <a:r>
              <a:rPr lang="en-US" dirty="0"/>
              <a:t>Symptoms of hypothyroidism</a:t>
            </a:r>
          </a:p>
          <a:p>
            <a:r>
              <a:rPr lang="en-US" dirty="0"/>
              <a:t>Growth velocity</a:t>
            </a:r>
          </a:p>
          <a:p>
            <a:r>
              <a:rPr lang="en-US" dirty="0"/>
              <a:t>Family History</a:t>
            </a:r>
          </a:p>
          <a:p>
            <a:r>
              <a:rPr lang="en-US" dirty="0"/>
              <a:t>Drug </a:t>
            </a:r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6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200" dirty="0"/>
              <a:t>Between early childhood and approximately 8-9 </a:t>
            </a:r>
            <a:r>
              <a:rPr lang="en-US" sz="2200" dirty="0" smtClean="0"/>
              <a:t>yr. </a:t>
            </a:r>
            <a:r>
              <a:rPr lang="en-US" sz="2200" dirty="0"/>
              <a:t>of age (</a:t>
            </a:r>
            <a:r>
              <a:rPr lang="en-US" sz="2200" dirty="0" smtClean="0"/>
              <a:t>prepubertal</a:t>
            </a:r>
            <a:r>
              <a:rPr lang="en-US" sz="2200" dirty="0"/>
              <a:t> </a:t>
            </a:r>
            <a:r>
              <a:rPr lang="en-US" sz="2200" dirty="0" smtClean="0"/>
              <a:t>stage</a:t>
            </a:r>
            <a:r>
              <a:rPr lang="en-US" sz="2200" dirty="0"/>
              <a:t>), the hypothalamic-pituitary-gonadal axis is </a:t>
            </a:r>
            <a:r>
              <a:rPr lang="en-US" sz="2200" dirty="0" smtClean="0"/>
              <a:t>dormant.</a:t>
            </a:r>
          </a:p>
          <a:p>
            <a:endParaRPr lang="en-US" sz="2200" dirty="0" smtClean="0"/>
          </a:p>
          <a:p>
            <a:r>
              <a:rPr lang="en-US" sz="2200" dirty="0" smtClean="0"/>
              <a:t>One to </a:t>
            </a:r>
            <a:r>
              <a:rPr lang="en-US" sz="2200" dirty="0"/>
              <a:t>3 </a:t>
            </a:r>
            <a:r>
              <a:rPr lang="en-US" sz="2200" dirty="0" smtClean="0"/>
              <a:t>yr. </a:t>
            </a:r>
            <a:r>
              <a:rPr lang="en-US" sz="2200" dirty="0"/>
              <a:t>before the onset of clinically evident puberty, low serum </a:t>
            </a:r>
            <a:r>
              <a:rPr lang="en-US" sz="2200" dirty="0" smtClean="0"/>
              <a:t>levels of </a:t>
            </a:r>
            <a:r>
              <a:rPr lang="en-US" sz="2200" dirty="0"/>
              <a:t>LH during sleep become demonstrable.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pulsatile secretion of gonadotropins is responsible for </a:t>
            </a:r>
            <a:r>
              <a:rPr lang="en-US" sz="2200" dirty="0" smtClean="0"/>
              <a:t>enlargement and </a:t>
            </a:r>
            <a:r>
              <a:rPr lang="en-US" sz="2200" dirty="0"/>
              <a:t>maturation of the gonads and the secretion of sex hormones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By </a:t>
            </a:r>
            <a:r>
              <a:rPr lang="en-US" sz="2200" dirty="0"/>
              <a:t>midpuberty, LH pulses become evident even during </a:t>
            </a:r>
            <a:r>
              <a:rPr lang="en-US" sz="2200" dirty="0" smtClean="0"/>
              <a:t>the daytime </a:t>
            </a:r>
            <a:r>
              <a:rPr lang="en-US" sz="2200" dirty="0"/>
              <a:t>and occur at approximately 90-120 min intervals.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789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</a:t>
            </a:r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Parameters</a:t>
            </a:r>
          </a:p>
          <a:p>
            <a:r>
              <a:rPr lang="en-US" dirty="0"/>
              <a:t>Tanner Staging</a:t>
            </a:r>
          </a:p>
          <a:p>
            <a:r>
              <a:rPr lang="en-US" dirty="0"/>
              <a:t>Dermatological exam</a:t>
            </a:r>
          </a:p>
          <a:p>
            <a:r>
              <a:rPr lang="en-US" dirty="0"/>
              <a:t>Neurological exam</a:t>
            </a:r>
          </a:p>
          <a:p>
            <a:r>
              <a:rPr lang="en-US" dirty="0"/>
              <a:t>Thyroid </a:t>
            </a:r>
            <a:r>
              <a:rPr lang="en-US" dirty="0" smtClean="0"/>
              <a:t>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17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Growth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64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Bone Age</a:t>
            </a:r>
          </a:p>
          <a:p>
            <a:r>
              <a:rPr lang="en-US" dirty="0"/>
              <a:t>TFT</a:t>
            </a:r>
          </a:p>
          <a:p>
            <a:r>
              <a:rPr lang="en-US" dirty="0"/>
              <a:t>LH,FSH</a:t>
            </a:r>
          </a:p>
          <a:p>
            <a:r>
              <a:rPr lang="en-US" dirty="0"/>
              <a:t>Estradiol/Testosterone</a:t>
            </a:r>
          </a:p>
          <a:p>
            <a:r>
              <a:rPr lang="en-US" dirty="0"/>
              <a:t>GnRH stimulation test</a:t>
            </a:r>
          </a:p>
          <a:p>
            <a:r>
              <a:rPr lang="en-US" dirty="0"/>
              <a:t>Pelvic ultrasound</a:t>
            </a:r>
          </a:p>
          <a:p>
            <a:r>
              <a:rPr lang="en-US" dirty="0"/>
              <a:t>Brain MRI</a:t>
            </a:r>
          </a:p>
          <a:p>
            <a:r>
              <a:rPr lang="en-US" dirty="0"/>
              <a:t>Others: IGF-1, cortisol, DHEAS, 17-OH </a:t>
            </a:r>
            <a:r>
              <a:rPr lang="en-US" dirty="0" smtClean="0"/>
              <a:t>progesterone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25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:</a:t>
            </a:r>
          </a:p>
          <a:p>
            <a:pPr>
              <a:buNone/>
            </a:pPr>
            <a:r>
              <a:rPr lang="en-US" dirty="0"/>
              <a:t> - etiology </a:t>
            </a:r>
          </a:p>
          <a:p>
            <a:pPr>
              <a:buNone/>
            </a:pPr>
            <a:r>
              <a:rPr lang="en-US" dirty="0"/>
              <a:t> - Pace of sexual maturation</a:t>
            </a:r>
          </a:p>
          <a:p>
            <a:pPr>
              <a:buNone/>
            </a:pPr>
            <a:r>
              <a:rPr lang="en-US" dirty="0"/>
              <a:t> - Predicted adult height</a:t>
            </a:r>
          </a:p>
          <a:p>
            <a:pPr>
              <a:buNone/>
            </a:pPr>
            <a:r>
              <a:rPr lang="en-US" dirty="0"/>
              <a:t> - Psychosocial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19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GnRH agonist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slows accelerated puberty and improves final height </a:t>
            </a:r>
          </a:p>
          <a:p>
            <a:pPr lvl="3">
              <a:buFontTx/>
              <a:buChar char="-"/>
            </a:pPr>
            <a:r>
              <a:rPr lang="en-US" dirty="0" err="1" smtClean="0"/>
              <a:t>Leuprolide</a:t>
            </a:r>
            <a:r>
              <a:rPr lang="en-US" dirty="0"/>
              <a:t> acetate </a:t>
            </a:r>
            <a:endParaRPr lang="en-US" dirty="0" smtClean="0"/>
          </a:p>
          <a:p>
            <a:pPr lvl="3">
              <a:buFontTx/>
              <a:buChar char="-"/>
            </a:pPr>
            <a:r>
              <a:rPr lang="en-US" dirty="0" err="1" smtClean="0"/>
              <a:t>Triptorelin</a:t>
            </a:r>
            <a:endParaRPr lang="en-US" dirty="0"/>
          </a:p>
          <a:p>
            <a:pPr lvl="3">
              <a:buFontTx/>
              <a:buChar char="-"/>
            </a:pPr>
            <a:r>
              <a:rPr lang="en-US" dirty="0" err="1" smtClean="0"/>
              <a:t>Histrelin</a:t>
            </a:r>
            <a:endParaRPr lang="en-US" dirty="0"/>
          </a:p>
          <a:p>
            <a:r>
              <a:rPr lang="en-US" dirty="0"/>
              <a:t>Treatment should be given until it appears that it is safe appropriate for puberty to proceed.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95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GIPP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Tumors of the testis, adrenal gland, and ovary are treated by surgery.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hCG</a:t>
            </a:r>
            <a:r>
              <a:rPr lang="en-US" dirty="0"/>
              <a:t>-secreting tumors may require combination of surgery, radiation, and chemotherapy depending upon the site and histologic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32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McCune-Albright syndrome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Rare disorder </a:t>
            </a:r>
          </a:p>
          <a:p>
            <a:r>
              <a:rPr lang="en-US" dirty="0"/>
              <a:t>Somatic mutation of the alpha subunit of the G3 protein that activities </a:t>
            </a:r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.</a:t>
            </a:r>
          </a:p>
          <a:p>
            <a:endParaRPr lang="en-US" dirty="0"/>
          </a:p>
          <a:p>
            <a:pPr lvl="0"/>
            <a:r>
              <a:rPr lang="en-US" dirty="0"/>
              <a:t>Triad: - peripheral precocious puberty</a:t>
            </a:r>
          </a:p>
          <a:p>
            <a:pPr lvl="0">
              <a:buNone/>
            </a:pPr>
            <a:r>
              <a:rPr lang="en-US" dirty="0"/>
              <a:t>                - café-au-</a:t>
            </a:r>
            <a:r>
              <a:rPr lang="en-US" dirty="0" err="1"/>
              <a:t>lait</a:t>
            </a:r>
            <a:r>
              <a:rPr lang="en-US" dirty="0"/>
              <a:t> skin pigmentation </a:t>
            </a:r>
          </a:p>
          <a:p>
            <a:pPr lvl="0">
              <a:buNone/>
            </a:pPr>
            <a:r>
              <a:rPr lang="en-US" dirty="0"/>
              <a:t>                - fibrous dysplasia of bone .</a:t>
            </a:r>
          </a:p>
          <a:p>
            <a:pPr lvl="0"/>
            <a:r>
              <a:rPr lang="en-US" dirty="0"/>
              <a:t>Recurrent formation of follicular cysts and cyclic menses . </a:t>
            </a:r>
          </a:p>
          <a:p>
            <a:pPr lvl="0"/>
            <a:r>
              <a:rPr lang="en-US" dirty="0"/>
              <a:t>Skin manifestations and the bone lesions may increase over time. </a:t>
            </a:r>
          </a:p>
          <a:p>
            <a:pPr lvl="0"/>
            <a:r>
              <a:rPr lang="en-US" dirty="0"/>
              <a:t>May present with vaginal bleeding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09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3962400" cy="5440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Continued stimulation of endocrine function (</a:t>
            </a:r>
            <a:r>
              <a:rPr lang="en-US" dirty="0" err="1"/>
              <a:t>eg</a:t>
            </a:r>
            <a:r>
              <a:rPr lang="en-US" dirty="0"/>
              <a:t>, precocious puberty, gigantism, Cushing syndrome, adrenal hyperplasia, and thyrotoxicosis).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Mutations in other organs → hepatitis, intestinal polyps, and cardiac arrhythmias.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1243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18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Antiestrogen</a:t>
            </a:r>
            <a:r>
              <a:rPr lang="en-US" dirty="0"/>
              <a:t> –</a:t>
            </a:r>
            <a:r>
              <a:rPr lang="en-US" dirty="0" err="1"/>
              <a:t>tamoxifen</a:t>
            </a:r>
            <a:r>
              <a:rPr lang="en-US" dirty="0"/>
              <a:t>-has been effective in reducing vaginal bleeding.</a:t>
            </a:r>
          </a:p>
          <a:p>
            <a:pPr>
              <a:buNone/>
            </a:pPr>
            <a:r>
              <a:rPr lang="en-US" dirty="0"/>
              <a:t>    - Long-term studies of outcomes such as skeletal growth 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Fibrous dysplasia of bone → bone pain and increased fractures → bisphosphonate </a:t>
            </a:r>
            <a:r>
              <a:rPr lang="en-US" dirty="0" err="1"/>
              <a:t>pamidronate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07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Familial male-limited precocious puberty (</a:t>
            </a:r>
            <a:r>
              <a:rPr lang="en-US" dirty="0" err="1"/>
              <a:t>testotoxicosis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 disorder </a:t>
            </a:r>
          </a:p>
          <a:p>
            <a:r>
              <a:rPr lang="en-US" dirty="0"/>
              <a:t>Autosomal Dominant</a:t>
            </a:r>
          </a:p>
          <a:p>
            <a:r>
              <a:rPr lang="en-US" dirty="0"/>
              <a:t>Age of presentation at age 1-4 year</a:t>
            </a:r>
          </a:p>
          <a:p>
            <a:r>
              <a:rPr lang="en-US" dirty="0"/>
              <a:t>Activating mutation in the LH receptor gene → premature </a:t>
            </a:r>
            <a:r>
              <a:rPr lang="en-US" dirty="0" err="1"/>
              <a:t>Leydig</a:t>
            </a:r>
            <a:r>
              <a:rPr lang="en-US" dirty="0"/>
              <a:t> cell maturation → testosterone secretion.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5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r>
              <a:rPr lang="en-US" sz="2400" dirty="0"/>
              <a:t>A second critical event occurs in middle or late adolescence in girls in whom </a:t>
            </a:r>
            <a:r>
              <a:rPr lang="en-US" sz="2400" dirty="0" err="1"/>
              <a:t>cyclicity</a:t>
            </a:r>
            <a:r>
              <a:rPr lang="en-US" sz="2400" dirty="0"/>
              <a:t> and ovulation occur.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A positive feedback mechanism develops whereby increasing levels of estrogen in midcycle cause a distinct increase of LH.</a:t>
            </a:r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increasing secretion of hypothalamic GnRH in a </a:t>
            </a:r>
            <a:r>
              <a:rPr lang="en-US" sz="2200" dirty="0" smtClean="0"/>
              <a:t>pulsatile fashion </a:t>
            </a:r>
            <a:r>
              <a:rPr lang="en-US" sz="2200" dirty="0"/>
              <a:t>thus underlies the </a:t>
            </a:r>
            <a:r>
              <a:rPr lang="en-US" sz="2200" dirty="0" smtClean="0"/>
              <a:t>onset </a:t>
            </a:r>
            <a:r>
              <a:rPr lang="en-US" sz="2200" dirty="0" smtClean="0"/>
              <a:t>of pubertal development.</a:t>
            </a:r>
          </a:p>
          <a:p>
            <a:endParaRPr lang="en-US" sz="2200" dirty="0" smtClean="0"/>
          </a:p>
          <a:p>
            <a:r>
              <a:rPr lang="en-US" sz="2200" dirty="0" smtClean="0"/>
              <a:t>Serum levels </a:t>
            </a:r>
            <a:r>
              <a:rPr lang="en-US" sz="2200" dirty="0"/>
              <a:t>of dehydroepiandrosterone (DHEA) and its sulfate (</a:t>
            </a:r>
            <a:r>
              <a:rPr lang="en-US" sz="2200" dirty="0" smtClean="0"/>
              <a:t>DHEAS) begin </a:t>
            </a:r>
            <a:r>
              <a:rPr lang="en-US" sz="2200" dirty="0"/>
              <a:t>to increase at approximately 6-8 </a:t>
            </a:r>
            <a:r>
              <a:rPr lang="en-US" sz="2200" dirty="0" smtClean="0"/>
              <a:t>yr. </a:t>
            </a:r>
            <a:r>
              <a:rPr lang="en-US" sz="2200" dirty="0"/>
              <a:t>of age, before any </a:t>
            </a:r>
            <a:r>
              <a:rPr lang="en-US" sz="2200" dirty="0" smtClean="0"/>
              <a:t>increase in LH </a:t>
            </a:r>
            <a:r>
              <a:rPr lang="en-US" sz="2200" dirty="0"/>
              <a:t>or sex hormones and before the earliest physical changes of </a:t>
            </a:r>
            <a:r>
              <a:rPr lang="en-US" sz="2200" dirty="0" smtClean="0"/>
              <a:t>puberty are </a:t>
            </a:r>
            <a:r>
              <a:rPr lang="en-US" sz="2200" dirty="0"/>
              <a:t>apparent; this process is called </a:t>
            </a:r>
            <a:r>
              <a:rPr lang="en-US" sz="2200" i="1" dirty="0"/>
              <a:t>adrenarche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DHEAS </a:t>
            </a:r>
            <a:r>
              <a:rPr lang="en-US" sz="2200" dirty="0"/>
              <a:t>is the </a:t>
            </a:r>
            <a:r>
              <a:rPr lang="en-US" sz="2200" dirty="0" smtClean="0"/>
              <a:t>most abundant adrenal </a:t>
            </a:r>
            <a:r>
              <a:rPr lang="en-US" sz="2200" dirty="0"/>
              <a:t>steroid in the blood, and its serum </a:t>
            </a:r>
            <a:r>
              <a:rPr lang="en-US" sz="2200" dirty="0" smtClean="0"/>
              <a:t>concentration remains </a:t>
            </a:r>
            <a:r>
              <a:rPr lang="en-US" sz="2200" dirty="0"/>
              <a:t>fairly stable over 24 hr.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66196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Familial male-limited precocious puberty 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Combination of spironolactone  and </a:t>
            </a:r>
            <a:r>
              <a:rPr lang="en-US" dirty="0" err="1"/>
              <a:t>testolactone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Ketoconazole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In few cases a regimen of </a:t>
            </a:r>
            <a:r>
              <a:rPr lang="en-US" dirty="0" err="1"/>
              <a:t>bicalutamide</a:t>
            </a:r>
            <a:r>
              <a:rPr lang="en-US" dirty="0"/>
              <a:t> and </a:t>
            </a:r>
            <a:r>
              <a:rPr lang="en-US" dirty="0" err="1"/>
              <a:t>anastrozole</a:t>
            </a:r>
            <a:r>
              <a:rPr lang="en-US" dirty="0"/>
              <a:t> appeared to be effective in reducing growth velocity and decreasing secondary sexual characteristics without serious adverse effects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3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Incomplete (Partial) Precocious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Isolated manifestations of precocity without development of </a:t>
            </a:r>
            <a:r>
              <a:rPr lang="en-US" sz="2200" dirty="0" smtClean="0"/>
              <a:t>other signs </a:t>
            </a:r>
            <a:r>
              <a:rPr lang="en-US" sz="2200" dirty="0"/>
              <a:t>of puberty are not </a:t>
            </a:r>
            <a:r>
              <a:rPr lang="en-US" sz="2200" dirty="0" smtClean="0"/>
              <a:t>unusual</a:t>
            </a:r>
          </a:p>
          <a:p>
            <a:endParaRPr lang="en-US" sz="2200" dirty="0" smtClean="0"/>
          </a:p>
          <a:p>
            <a:r>
              <a:rPr lang="en-US" sz="2200" dirty="0" smtClean="0"/>
              <a:t>Development </a:t>
            </a:r>
            <a:r>
              <a:rPr lang="en-US" sz="2200" dirty="0"/>
              <a:t>of the breasts in </a:t>
            </a:r>
            <a:r>
              <a:rPr lang="en-US" sz="2200" dirty="0" smtClean="0"/>
              <a:t>girls and </a:t>
            </a:r>
            <a:r>
              <a:rPr lang="en-US" sz="2200" dirty="0"/>
              <a:t>growth of sexual hair in both sexes are the 2 most common forms</a:t>
            </a:r>
            <a:r>
              <a:rPr lang="en-US" sz="2200" dirty="0" smtClean="0"/>
              <a:t>.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PREMATURE THELARCHE</a:t>
            </a:r>
          </a:p>
          <a:p>
            <a:pPr lvl="1"/>
            <a:r>
              <a:rPr lang="en-US" sz="2200" dirty="0"/>
              <a:t>PREMATURE PUBARCHE (ADRENARCHE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/>
              <a:t>PREMATURE MENARCHE</a:t>
            </a:r>
          </a:p>
        </p:txBody>
      </p:sp>
    </p:spTree>
    <p:extLst>
      <p:ext uri="{BB962C8B-B14F-4D97-AF65-F5344CB8AC3E}">
        <p14:creationId xmlns:p14="http://schemas.microsoft.com/office/powerpoint/2010/main" val="3204013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Medicational</a:t>
            </a:r>
            <a:r>
              <a:rPr lang="en-US" dirty="0"/>
              <a:t> Precocity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most common cause of </a:t>
            </a:r>
            <a:r>
              <a:rPr lang="en-US" sz="2200" dirty="0" err="1" smtClean="0"/>
              <a:t>medicational</a:t>
            </a:r>
            <a:r>
              <a:rPr lang="en-US" sz="2200" dirty="0"/>
              <a:t> </a:t>
            </a:r>
            <a:r>
              <a:rPr lang="en-US" sz="2200" dirty="0" smtClean="0"/>
              <a:t>precocity </a:t>
            </a:r>
            <a:r>
              <a:rPr lang="en-US" sz="2200" dirty="0"/>
              <a:t>is currently related to the widespread use of </a:t>
            </a:r>
            <a:r>
              <a:rPr lang="en-US" sz="2200" dirty="0" smtClean="0"/>
              <a:t>testosterone gels </a:t>
            </a:r>
            <a:r>
              <a:rPr lang="en-US" sz="2200" dirty="0"/>
              <a:t>or creams that are applied to the skin for treatment of </a:t>
            </a:r>
            <a:r>
              <a:rPr lang="en-US" sz="2200" dirty="0" smtClean="0"/>
              <a:t>male </a:t>
            </a:r>
            <a:r>
              <a:rPr lang="en-US" sz="2200" dirty="0" err="1" smtClean="0"/>
              <a:t>hypogonadism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/>
              <a:t>Less commonly, estrogens in cosmetics, hair creams, and </a:t>
            </a:r>
            <a:r>
              <a:rPr lang="en-US" sz="2200" dirty="0" smtClean="0"/>
              <a:t>breast augmentation </a:t>
            </a:r>
            <a:r>
              <a:rPr lang="en-US" sz="2200" dirty="0"/>
              <a:t>creams have caused breast development in girls </a:t>
            </a:r>
            <a:r>
              <a:rPr lang="en-US" sz="2200" dirty="0" smtClean="0"/>
              <a:t>and </a:t>
            </a:r>
            <a:r>
              <a:rPr lang="en-US" sz="2200" dirty="0" err="1" smtClean="0"/>
              <a:t>gynecomastia</a:t>
            </a:r>
            <a:r>
              <a:rPr lang="en-US" sz="2200" dirty="0" smtClean="0"/>
              <a:t> </a:t>
            </a:r>
            <a:r>
              <a:rPr lang="en-US" sz="2200" dirty="0"/>
              <a:t>in boys, via percutaneous absorption.</a:t>
            </a:r>
          </a:p>
        </p:txBody>
      </p:sp>
    </p:spTree>
    <p:extLst>
      <p:ext uri="{BB962C8B-B14F-4D97-AF65-F5344CB8AC3E}">
        <p14:creationId xmlns:p14="http://schemas.microsoft.com/office/powerpoint/2010/main" val="1120521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THANK YOU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905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200" dirty="0"/>
              <a:t>The effects of gonadal steroids (testosterone in boys, estradiol </a:t>
            </a:r>
            <a:r>
              <a:rPr lang="en-US" sz="2200" dirty="0" smtClean="0"/>
              <a:t>in girls</a:t>
            </a:r>
            <a:r>
              <a:rPr lang="en-US" sz="2200" dirty="0"/>
              <a:t>) on bone growth and osseous maturation are critical.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Both aromatase deficiency </a:t>
            </a:r>
            <a:r>
              <a:rPr lang="en-US" sz="2200" dirty="0"/>
              <a:t>and estrogen receptor defects result in </a:t>
            </a:r>
            <a:r>
              <a:rPr lang="en-US" sz="2200" dirty="0" smtClean="0"/>
              <a:t>delayed epiphyseal </a:t>
            </a:r>
            <a:r>
              <a:rPr lang="en-US" sz="2200" dirty="0"/>
              <a:t>fusion and tall stature in affected males.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These observations suggest </a:t>
            </a:r>
            <a:r>
              <a:rPr lang="en-US" sz="2200" dirty="0"/>
              <a:t>that estrogens, rather than androgens, are responsible for </a:t>
            </a:r>
            <a:r>
              <a:rPr lang="en-US" sz="2200" dirty="0" smtClean="0"/>
              <a:t>the process </a:t>
            </a:r>
            <a:r>
              <a:rPr lang="en-US" sz="2200" dirty="0"/>
              <a:t>of bone maturation that ultimately leads to epiphyseal </a:t>
            </a:r>
            <a:r>
              <a:rPr lang="en-US" sz="2200" dirty="0" smtClean="0"/>
              <a:t>fusion and </a:t>
            </a:r>
            <a:r>
              <a:rPr lang="en-US" sz="2200" dirty="0"/>
              <a:t>cessation of growth.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Estrogens </a:t>
            </a:r>
            <a:r>
              <a:rPr lang="en-US" sz="2200" dirty="0"/>
              <a:t>also mediate the increased </a:t>
            </a:r>
            <a:r>
              <a:rPr lang="en-US" sz="2200" dirty="0" smtClean="0"/>
              <a:t>production of </a:t>
            </a:r>
            <a:r>
              <a:rPr lang="en-US" sz="2200" dirty="0"/>
              <a:t>growth hormone, which along with a direct effect of sex </a:t>
            </a:r>
            <a:r>
              <a:rPr lang="en-US" sz="2200" dirty="0" smtClean="0"/>
              <a:t>steroids on </a:t>
            </a:r>
            <a:r>
              <a:rPr lang="en-US" sz="2200" dirty="0"/>
              <a:t>bone growth, is responsible for the pubertal growth spurt.</a:t>
            </a:r>
          </a:p>
        </p:txBody>
      </p:sp>
    </p:spTree>
    <p:extLst>
      <p:ext uri="{BB962C8B-B14F-4D97-AF65-F5344CB8AC3E}">
        <p14:creationId xmlns:p14="http://schemas.microsoft.com/office/powerpoint/2010/main" val="249126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puberty in 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</a:t>
            </a:r>
            <a:r>
              <a:rPr lang="en-US" sz="2200" b="1" dirty="0"/>
              <a:t>breast bud </a:t>
            </a:r>
            <a:r>
              <a:rPr lang="en-US" sz="2200" dirty="0"/>
              <a:t>(thelarche) is usually the first sign of </a:t>
            </a:r>
            <a:r>
              <a:rPr lang="en-US" sz="2200" b="1" dirty="0" smtClean="0"/>
              <a:t>puberty </a:t>
            </a:r>
            <a:r>
              <a:rPr lang="en-US" sz="2200" dirty="0" smtClean="0"/>
              <a:t>(10-11 </a:t>
            </a:r>
            <a:r>
              <a:rPr lang="en-US" sz="2200" dirty="0" err="1"/>
              <a:t>yr</a:t>
            </a:r>
            <a:r>
              <a:rPr lang="en-US" sz="2200" dirty="0"/>
              <a:t> of age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  <a:p>
            <a:r>
              <a:rPr lang="en-US" sz="2200" dirty="0" smtClean="0"/>
              <a:t>Followed </a:t>
            </a:r>
            <a:r>
              <a:rPr lang="en-US" sz="2200" dirty="0"/>
              <a:t>by the appearance of pubic hair (</a:t>
            </a:r>
            <a:r>
              <a:rPr lang="en-US" sz="2200" dirty="0" smtClean="0"/>
              <a:t>pubarche) 6-12 </a:t>
            </a:r>
            <a:r>
              <a:rPr lang="en-US" sz="2200" dirty="0"/>
              <a:t>mo later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interval to the onset of </a:t>
            </a:r>
            <a:r>
              <a:rPr lang="en-US" sz="2200" b="1" dirty="0"/>
              <a:t>menstrual activity </a:t>
            </a:r>
            <a:r>
              <a:rPr lang="en-US" sz="2200" dirty="0"/>
              <a:t>(</a:t>
            </a:r>
            <a:r>
              <a:rPr lang="en-US" sz="2200" dirty="0" smtClean="0"/>
              <a:t>menarche) is </a:t>
            </a:r>
            <a:r>
              <a:rPr lang="en-US" sz="2200" dirty="0"/>
              <a:t>usually 2-2.5 </a:t>
            </a:r>
            <a:r>
              <a:rPr lang="en-US" sz="2200" dirty="0" smtClean="0"/>
              <a:t>yr., </a:t>
            </a:r>
            <a:r>
              <a:rPr lang="en-US" sz="2200" dirty="0"/>
              <a:t>but may be as long as 6 yr.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Peak height velocity </a:t>
            </a:r>
            <a:r>
              <a:rPr lang="en-US" sz="2200" dirty="0"/>
              <a:t>occurs early (at breast stages II-III, typically between 11 </a:t>
            </a:r>
            <a:r>
              <a:rPr lang="en-US" sz="2200" dirty="0" smtClean="0"/>
              <a:t>and 12 </a:t>
            </a:r>
            <a:r>
              <a:rPr lang="en-US" sz="2200" dirty="0" smtClean="0"/>
              <a:t>yr. </a:t>
            </a:r>
            <a:r>
              <a:rPr lang="en-US" sz="2200" dirty="0"/>
              <a:t>of age) in girls and always precedes menarche.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mean age </a:t>
            </a:r>
            <a:r>
              <a:rPr lang="en-US" sz="2200" dirty="0" smtClean="0"/>
              <a:t>of menarche </a:t>
            </a:r>
            <a:r>
              <a:rPr lang="en-US" sz="2200" dirty="0"/>
              <a:t>is approximately 12.75 yr.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4542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Tanner Staging- females</a:t>
            </a:r>
          </a:p>
        </p:txBody>
      </p:sp>
      <p:pic>
        <p:nvPicPr>
          <p:cNvPr id="4" name="Picture 2" descr="C:\Users\owner\Pictures\F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6533" y="1600200"/>
            <a:ext cx="599093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10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puberty in </a:t>
            </a:r>
            <a:r>
              <a:rPr lang="en-US" dirty="0" smtClean="0"/>
              <a:t>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sz="2200" b="1" dirty="0"/>
              <a:t>G</a:t>
            </a:r>
            <a:r>
              <a:rPr lang="en-US" sz="2200" b="1" dirty="0" smtClean="0"/>
              <a:t>rowth </a:t>
            </a:r>
            <a:r>
              <a:rPr lang="en-US" sz="2200" b="1" dirty="0"/>
              <a:t>of the testes </a:t>
            </a:r>
            <a:r>
              <a:rPr lang="en-US" sz="2200" dirty="0"/>
              <a:t>(≥4 mL in volume or 2.5 cm </a:t>
            </a:r>
            <a:r>
              <a:rPr lang="en-US" sz="2200" dirty="0" smtClean="0"/>
              <a:t>in longest </a:t>
            </a:r>
            <a:r>
              <a:rPr lang="en-US" sz="2200" dirty="0"/>
              <a:t>diameter) and thinning of the scrotum are the first signs </a:t>
            </a:r>
            <a:r>
              <a:rPr lang="en-US" sz="2200" dirty="0" smtClean="0"/>
              <a:t>of puberty </a:t>
            </a:r>
            <a:r>
              <a:rPr lang="en-US" sz="2200" dirty="0"/>
              <a:t>(11-12 </a:t>
            </a:r>
            <a:r>
              <a:rPr lang="en-US" sz="2200" dirty="0" err="1"/>
              <a:t>yr</a:t>
            </a:r>
            <a:r>
              <a:rPr lang="en-US" sz="2200" dirty="0" smtClean="0"/>
              <a:t>).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These </a:t>
            </a:r>
            <a:r>
              <a:rPr lang="en-US" sz="2200" dirty="0"/>
              <a:t>are followed by pigmentation of the </a:t>
            </a:r>
            <a:r>
              <a:rPr lang="en-US" sz="2200" dirty="0" smtClean="0"/>
              <a:t>scrotum and </a:t>
            </a:r>
            <a:r>
              <a:rPr lang="en-US" sz="2200" dirty="0"/>
              <a:t>growth of the penis </a:t>
            </a:r>
            <a:r>
              <a:rPr lang="en-US" sz="2200" dirty="0" smtClean="0"/>
              <a:t>and </a:t>
            </a:r>
            <a:r>
              <a:rPr lang="en-US" sz="2200" dirty="0"/>
              <a:t>by </a:t>
            </a:r>
            <a:r>
              <a:rPr lang="en-US" sz="2200" b="1" dirty="0"/>
              <a:t>pubarche. </a:t>
            </a:r>
            <a:endParaRPr lang="en-US" sz="2200" b="1" dirty="0" smtClean="0"/>
          </a:p>
          <a:p>
            <a:endParaRPr lang="en-US" sz="2200" b="1" dirty="0" smtClean="0"/>
          </a:p>
          <a:p>
            <a:r>
              <a:rPr lang="en-US" sz="2200" dirty="0" smtClean="0"/>
              <a:t>Appearance</a:t>
            </a:r>
            <a:r>
              <a:rPr lang="en-US" sz="2200" dirty="0"/>
              <a:t> </a:t>
            </a:r>
            <a:r>
              <a:rPr lang="en-US" sz="2200" dirty="0" smtClean="0"/>
              <a:t>of </a:t>
            </a:r>
            <a:r>
              <a:rPr lang="en-US" sz="2200" b="1" dirty="0"/>
              <a:t>axillary hair </a:t>
            </a:r>
            <a:r>
              <a:rPr lang="en-US" sz="2200" dirty="0"/>
              <a:t>usually occurs in midpuberty.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males, unlike </a:t>
            </a:r>
            <a:r>
              <a:rPr lang="en-US" sz="2200" dirty="0" smtClean="0"/>
              <a:t>in females</a:t>
            </a:r>
            <a:r>
              <a:rPr lang="en-US" sz="2200" dirty="0"/>
              <a:t>, acceleration of growth begins after puberty is well under </a:t>
            </a:r>
            <a:r>
              <a:rPr lang="en-US" sz="2200" dirty="0" smtClean="0"/>
              <a:t>way and </a:t>
            </a:r>
            <a:r>
              <a:rPr lang="en-US" sz="2200" dirty="0"/>
              <a:t>is maximal at genital stages IV-V (typically between 13 and 14 </a:t>
            </a:r>
            <a:r>
              <a:rPr lang="en-US" sz="2200" dirty="0" err="1" smtClean="0"/>
              <a:t>yr</a:t>
            </a:r>
            <a:r>
              <a:rPr lang="en-US" sz="2200" dirty="0"/>
              <a:t> </a:t>
            </a:r>
            <a:r>
              <a:rPr lang="en-US" sz="2200" dirty="0" smtClean="0"/>
              <a:t>of </a:t>
            </a:r>
            <a:r>
              <a:rPr lang="en-US" sz="2200" dirty="0"/>
              <a:t>age).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males, the growth spurt occurs approximately 2 </a:t>
            </a:r>
            <a:r>
              <a:rPr lang="en-US" sz="2200" dirty="0" err="1"/>
              <a:t>yr</a:t>
            </a:r>
            <a:r>
              <a:rPr lang="en-US" sz="2200" dirty="0"/>
              <a:t> later </a:t>
            </a:r>
            <a:r>
              <a:rPr lang="en-US" sz="2200" dirty="0" smtClean="0"/>
              <a:t>than in </a:t>
            </a:r>
            <a:r>
              <a:rPr lang="en-US" sz="2200" dirty="0"/>
              <a:t>females, and growth may continue beyond 18 </a:t>
            </a:r>
            <a:r>
              <a:rPr lang="en-US" sz="2200" dirty="0" err="1"/>
              <a:t>yr</a:t>
            </a:r>
            <a:r>
              <a:rPr lang="en-US" sz="2200" dirty="0"/>
              <a:t> of age.</a:t>
            </a:r>
          </a:p>
        </p:txBody>
      </p:sp>
    </p:spTree>
    <p:extLst>
      <p:ext uri="{BB962C8B-B14F-4D97-AF65-F5344CB8AC3E}">
        <p14:creationId xmlns:p14="http://schemas.microsoft.com/office/powerpoint/2010/main" val="136782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Tanner Staging- males</a:t>
            </a:r>
          </a:p>
        </p:txBody>
      </p:sp>
      <p:pic>
        <p:nvPicPr>
          <p:cNvPr id="4" name="Picture 2" descr="C:\Users\owner\Pictures\tanner-sc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1676400"/>
            <a:ext cx="4766683" cy="42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82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1942</Words>
  <Application>Microsoft Office PowerPoint</Application>
  <PresentationFormat>On-screen Show (4:3)</PresentationFormat>
  <Paragraphs>258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Normal and abnormal puberty</vt:lpstr>
      <vt:lpstr>PowerPoint Presentation</vt:lpstr>
      <vt:lpstr>Physiology of puberty</vt:lpstr>
      <vt:lpstr>PowerPoint Presentation</vt:lpstr>
      <vt:lpstr>PowerPoint Presentation</vt:lpstr>
      <vt:lpstr>Normal puberty in females</vt:lpstr>
      <vt:lpstr>Tanner Staging- females</vt:lpstr>
      <vt:lpstr>Normal puberty in males</vt:lpstr>
      <vt:lpstr>Tanner Staging- males</vt:lpstr>
      <vt:lpstr>Precocious puberty</vt:lpstr>
      <vt:lpstr>Classification </vt:lpstr>
      <vt:lpstr>Central precocious puberty</vt:lpstr>
      <vt:lpstr>Peripheral precocious puberty</vt:lpstr>
      <vt:lpstr>Combined peripheral and central</vt:lpstr>
      <vt:lpstr>Central Precocious Puberty</vt:lpstr>
      <vt:lpstr>Epidemiology </vt:lpstr>
      <vt:lpstr>Clinical manifestations</vt:lpstr>
      <vt:lpstr>PowerPoint Presentation</vt:lpstr>
      <vt:lpstr>Osseous maturation</vt:lpstr>
      <vt:lpstr>Mental development</vt:lpstr>
      <vt:lpstr>Patterns of pubertal progression</vt:lpstr>
      <vt:lpstr>Laboratory findings</vt:lpstr>
      <vt:lpstr>GnRH stimulation test</vt:lpstr>
      <vt:lpstr>Other investigations</vt:lpstr>
      <vt:lpstr>DIFFERENTIAL DIAGNOSIS</vt:lpstr>
      <vt:lpstr>PowerPoint Presentation</vt:lpstr>
      <vt:lpstr>Precocious Puberty Resulting from Organic Brain Lesions</vt:lpstr>
      <vt:lpstr>How to asses a patient with PP</vt:lpstr>
      <vt:lpstr>History</vt:lpstr>
      <vt:lpstr>Physical exam</vt:lpstr>
      <vt:lpstr>Growth charts</vt:lpstr>
      <vt:lpstr>Investigations</vt:lpstr>
      <vt:lpstr>TREATMENT</vt:lpstr>
      <vt:lpstr>GnRH agonist </vt:lpstr>
      <vt:lpstr>GIPP - treatment</vt:lpstr>
      <vt:lpstr>McCune-Albright syndrome </vt:lpstr>
      <vt:lpstr>PowerPoint Presentation</vt:lpstr>
      <vt:lpstr>PowerPoint Presentation</vt:lpstr>
      <vt:lpstr>Familial male-limited precocious puberty (testotoxicosis) </vt:lpstr>
      <vt:lpstr>Familial male-limited precocious puberty - Treatment</vt:lpstr>
      <vt:lpstr>Incomplete (Partial) Precocious Development</vt:lpstr>
      <vt:lpstr>Medicational Precocity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bmt doctor</dc:creator>
  <cp:lastModifiedBy>bmt doctor</cp:lastModifiedBy>
  <cp:revision>27</cp:revision>
  <dcterms:created xsi:type="dcterms:W3CDTF">2006-08-16T00:00:00Z</dcterms:created>
  <dcterms:modified xsi:type="dcterms:W3CDTF">2019-07-01T03:53:48Z</dcterms:modified>
</cp:coreProperties>
</file>