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78" r:id="rId3"/>
    <p:sldId id="343" r:id="rId4"/>
    <p:sldId id="257" r:id="rId5"/>
    <p:sldId id="258" r:id="rId6"/>
    <p:sldId id="352" r:id="rId7"/>
    <p:sldId id="353" r:id="rId8"/>
    <p:sldId id="340" r:id="rId9"/>
    <p:sldId id="294" r:id="rId10"/>
    <p:sldId id="354" r:id="rId11"/>
    <p:sldId id="355" r:id="rId12"/>
    <p:sldId id="347" r:id="rId13"/>
    <p:sldId id="357" r:id="rId14"/>
    <p:sldId id="339" r:id="rId15"/>
    <p:sldId id="359" r:id="rId16"/>
    <p:sldId id="362" r:id="rId17"/>
    <p:sldId id="368" r:id="rId18"/>
    <p:sldId id="369" r:id="rId19"/>
    <p:sldId id="363" r:id="rId20"/>
    <p:sldId id="322" r:id="rId21"/>
    <p:sldId id="360" r:id="rId22"/>
    <p:sldId id="372" r:id="rId23"/>
    <p:sldId id="374" r:id="rId24"/>
    <p:sldId id="373" r:id="rId25"/>
    <p:sldId id="377" r:id="rId26"/>
    <p:sldId id="375" r:id="rId27"/>
    <p:sldId id="37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9" autoAdjust="0"/>
    <p:restoredTop sz="94660"/>
  </p:normalViewPr>
  <p:slideViewPr>
    <p:cSldViewPr snapToGrid="0">
      <p:cViewPr varScale="1">
        <p:scale>
          <a:sx n="86" d="100"/>
          <a:sy n="86" d="100"/>
        </p:scale>
        <p:origin x="98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B62E56A-7FEF-4998-ACAA-C4969A9E5CCA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24AA59B-E898-40FB-A2D1-B4BD013B20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fade/>
  </p:transition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6CD22E-2269-419F-9E81-016EA035D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AFDCDA-15E2-49E4-B0D4-06D02C43E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0268" y="3901073"/>
            <a:ext cx="3833923" cy="1629245"/>
          </a:xfrm>
        </p:spPr>
        <p:txBody>
          <a:bodyPr anchor="b">
            <a:noAutofit/>
          </a:bodyPr>
          <a:lstStyle/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Yousef</a:t>
            </a:r>
            <a:r>
              <a:rPr lang="en-US" sz="32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abu</a:t>
            </a:r>
            <a:r>
              <a:rPr lang="en-US" sz="32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halawa</a:t>
            </a:r>
            <a:endParaRPr lang="en-US" sz="3200" b="1" i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Moath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alharasis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56E9DE-D362-434C-8D9C-DC0708EB8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901" y="402793"/>
            <a:ext cx="7795987" cy="3151776"/>
          </a:xfrm>
        </p:spPr>
        <p:txBody>
          <a:bodyPr anchor="b">
            <a:noAutofit/>
          </a:bodyPr>
          <a:lstStyle/>
          <a:p>
            <a:r>
              <a:rPr lang="en-US" dirty="0"/>
              <a:t>Epilepsy in relation to psychiatry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607D34-E2A9-4595-9DB2-5472E077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082" y="0"/>
            <a:ext cx="4884918" cy="6858000"/>
          </a:xfrm>
          <a:custGeom>
            <a:avLst/>
            <a:gdLst>
              <a:gd name="connsiteX0" fmla="*/ 1097203 w 4884918"/>
              <a:gd name="connsiteY0" fmla="*/ 0 h 6858000"/>
              <a:gd name="connsiteX1" fmla="*/ 1154155 w 4884918"/>
              <a:gd name="connsiteY1" fmla="*/ 0 h 6858000"/>
              <a:gd name="connsiteX2" fmla="*/ 972305 w 4884918"/>
              <a:gd name="connsiteY2" fmla="*/ 343212 h 6858000"/>
              <a:gd name="connsiteX3" fmla="*/ 780524 w 4884918"/>
              <a:gd name="connsiteY3" fmla="*/ 761067 h 6858000"/>
              <a:gd name="connsiteX4" fmla="*/ 737045 w 4884918"/>
              <a:gd name="connsiteY4" fmla="*/ 865164 h 6858000"/>
              <a:gd name="connsiteX5" fmla="*/ 762322 w 4884918"/>
              <a:gd name="connsiteY5" fmla="*/ 830676 h 6858000"/>
              <a:gd name="connsiteX6" fmla="*/ 1118805 w 4884918"/>
              <a:gd name="connsiteY6" fmla="*/ 160440 h 6858000"/>
              <a:gd name="connsiteX7" fmla="*/ 1221640 w 4884918"/>
              <a:gd name="connsiteY7" fmla="*/ 0 h 6858000"/>
              <a:gd name="connsiteX8" fmla="*/ 4884918 w 4884918"/>
              <a:gd name="connsiteY8" fmla="*/ 0 h 6858000"/>
              <a:gd name="connsiteX9" fmla="*/ 4884918 w 4884918"/>
              <a:gd name="connsiteY9" fmla="*/ 6857999 h 6858000"/>
              <a:gd name="connsiteX10" fmla="*/ 4884918 w 4884918"/>
              <a:gd name="connsiteY10" fmla="*/ 6858000 h 6858000"/>
              <a:gd name="connsiteX11" fmla="*/ 704817 w 4884918"/>
              <a:gd name="connsiteY11" fmla="*/ 6858000 h 6858000"/>
              <a:gd name="connsiteX12" fmla="*/ 618717 w 4884918"/>
              <a:gd name="connsiteY12" fmla="*/ 6672538 h 6858000"/>
              <a:gd name="connsiteX13" fmla="*/ 309324 w 4884918"/>
              <a:gd name="connsiteY13" fmla="*/ 5833618 h 6858000"/>
              <a:gd name="connsiteX14" fmla="*/ 209850 w 4884918"/>
              <a:gd name="connsiteY14" fmla="*/ 5484180 h 6858000"/>
              <a:gd name="connsiteX15" fmla="*/ 211619 w 4884918"/>
              <a:gd name="connsiteY15" fmla="*/ 5517653 h 6858000"/>
              <a:gd name="connsiteX16" fmla="*/ 361778 w 4884918"/>
              <a:gd name="connsiteY16" fmla="*/ 6145524 h 6858000"/>
              <a:gd name="connsiteX17" fmla="*/ 591356 w 4884918"/>
              <a:gd name="connsiteY17" fmla="*/ 6843306 h 6858000"/>
              <a:gd name="connsiteX18" fmla="*/ 597415 w 4884918"/>
              <a:gd name="connsiteY18" fmla="*/ 6858000 h 6858000"/>
              <a:gd name="connsiteX19" fmla="*/ 545224 w 4884918"/>
              <a:gd name="connsiteY19" fmla="*/ 6858000 h 6858000"/>
              <a:gd name="connsiteX20" fmla="*/ 533604 w 4884918"/>
              <a:gd name="connsiteY20" fmla="*/ 6830072 h 6858000"/>
              <a:gd name="connsiteX21" fmla="*/ 169657 w 4884918"/>
              <a:gd name="connsiteY21" fmla="*/ 5556577 h 6858000"/>
              <a:gd name="connsiteX22" fmla="*/ 12169 w 4884918"/>
              <a:gd name="connsiteY22" fmla="*/ 4362835 h 6858000"/>
              <a:gd name="connsiteX23" fmla="*/ 46168 w 4884918"/>
              <a:gd name="connsiteY23" fmla="*/ 3338487 h 6858000"/>
              <a:gd name="connsiteX24" fmla="*/ 490574 w 4884918"/>
              <a:gd name="connsiteY24" fmla="*/ 1381078 h 6858000"/>
              <a:gd name="connsiteX25" fmla="*/ 984701 w 4884918"/>
              <a:gd name="connsiteY25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884918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4884918" y="0"/>
                </a:lnTo>
                <a:lnTo>
                  <a:pt x="4884918" y="6857999"/>
                </a:lnTo>
                <a:lnTo>
                  <a:pt x="4884918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45" y="3666298"/>
            <a:ext cx="5949950" cy="9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95030" y="3992451"/>
            <a:ext cx="560818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000066"/>
                </a:solidFill>
              </a:rPr>
              <a:t>DONE BY:</a:t>
            </a:r>
          </a:p>
          <a:p>
            <a:r>
              <a:rPr lang="en-US" sz="3400" b="1" dirty="0">
                <a:solidFill>
                  <a:srgbClr val="000066"/>
                </a:solidFill>
              </a:rPr>
              <a:t>YOUSEF ABU HALAWA</a:t>
            </a:r>
          </a:p>
          <a:p>
            <a:r>
              <a:rPr lang="en-US" sz="3400" b="1" dirty="0">
                <a:solidFill>
                  <a:srgbClr val="000066"/>
                </a:solidFill>
              </a:rPr>
              <a:t>MOATH ALHARASIS</a:t>
            </a:r>
          </a:p>
          <a:p>
            <a:endParaRPr lang="en-US" sz="3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2888" y="3307959"/>
            <a:ext cx="3530600" cy="10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210068" y="2938627"/>
            <a:ext cx="30789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DR.NAJEEB AL-QUSOUS</a:t>
            </a:r>
          </a:p>
        </p:txBody>
      </p:sp>
    </p:spTree>
    <p:extLst>
      <p:ext uri="{BB962C8B-B14F-4D97-AF65-F5344CB8AC3E}">
        <p14:creationId xmlns:p14="http://schemas.microsoft.com/office/powerpoint/2010/main" val="2719090196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D1E86-D424-46EC-B058-0A2FCC39B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10714148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Close is the Relationship Between Epilepsy and Psychiatric Disorders?</a:t>
            </a:r>
            <a:endParaRPr lang="en-US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A2C8C-7282-4449-B951-E862FD01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5183" y="3508535"/>
            <a:ext cx="9106604" cy="2770675"/>
          </a:xfrm>
        </p:spPr>
        <p:txBody>
          <a:bodyPr>
            <a:noAutofit/>
          </a:bodyPr>
          <a:lstStyle/>
          <a:p>
            <a:r>
              <a:rPr lang="en-US" dirty="0"/>
              <a:t>patients with epilepsy having a history of depression prior to the onset of epilepsy are 4 to 17 times more frequently than general population.</a:t>
            </a:r>
          </a:p>
          <a:p>
            <a:endParaRPr lang="en-US" dirty="0"/>
          </a:p>
          <a:p>
            <a:r>
              <a:rPr lang="en-US" dirty="0"/>
              <a:t>This suggests that depression and epilepsy may share common pathogenic </a:t>
            </a:r>
            <a:r>
              <a:rPr lang="en-US" dirty="0">
                <a:solidFill>
                  <a:srgbClr val="FF0000"/>
                </a:solidFill>
              </a:rPr>
              <a:t>mechanism</a:t>
            </a:r>
            <a:r>
              <a:rPr lang="en-US" dirty="0"/>
              <a:t>.</a:t>
            </a:r>
          </a:p>
        </p:txBody>
      </p:sp>
      <p:sp>
        <p:nvSpPr>
          <p:cNvPr id="1035" name="Oval 1034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Arc 1036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8752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D1E86-D424-46EC-B058-0A2FCC39B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10894453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Close is the Relationship Between Epilepsy and Psychiatric Disorders?</a:t>
            </a:r>
            <a:endParaRPr lang="en-US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A2C8C-7282-4449-B951-E862FD01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5182" y="2088413"/>
            <a:ext cx="3824572" cy="4423777"/>
          </a:xfrm>
        </p:spPr>
        <p:txBody>
          <a:bodyPr>
            <a:noAutofit/>
          </a:bodyPr>
          <a:lstStyle/>
          <a:p>
            <a:r>
              <a:rPr lang="en-US" dirty="0"/>
              <a:t>Decrements in serotonergic and noradrenergic transmission are linked to the pathophysiology of depression.</a:t>
            </a:r>
          </a:p>
          <a:p>
            <a:endParaRPr lang="en-US" dirty="0"/>
          </a:p>
          <a:p>
            <a:r>
              <a:rPr lang="en-US" dirty="0"/>
              <a:t>Decreased activity of these neurotransmitters is known to exacerbate seizure severity and intensify seizure.</a:t>
            </a:r>
          </a:p>
        </p:txBody>
      </p:sp>
      <p:sp>
        <p:nvSpPr>
          <p:cNvPr id="1035" name="Oval 1034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Arc 1036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87DFD7-B01C-3EF2-224E-C49ABBE9D961}"/>
              </a:ext>
            </a:extLst>
          </p:cNvPr>
          <p:cNvSpPr txBox="1"/>
          <p:nvPr/>
        </p:nvSpPr>
        <p:spPr>
          <a:xfrm>
            <a:off x="7602247" y="2547891"/>
            <a:ext cx="447138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/>
              <a:t>Conversely, antidepressant appear to have an anticonvulsant effect.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/>
              <a:t>Based on this, it is likely that similar neurotransmitter alterations may be common pathogenic mechanism of depression and epilepsy.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5672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B20D5D-2DDE-16C7-F118-509A5AEE6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0" y="417576"/>
            <a:ext cx="11553119" cy="124939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Prevalence of Psychiatric Disorders in Patients with Epilepsy</a:t>
            </a:r>
          </a:p>
        </p:txBody>
      </p:sp>
      <p:pic>
        <p:nvPicPr>
          <p:cNvPr id="8" name="Content Placeholder 7" descr="Table&#10;&#10;Description automatically generated">
            <a:extLst>
              <a:ext uri="{FF2B5EF4-FFF2-40B4-BE49-F238E27FC236}">
                <a16:creationId xmlns:a16="http://schemas.microsoft.com/office/drawing/2014/main" id="{589228D6-887C-B17C-E986-E6127ED72AC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098998" y="2393915"/>
            <a:ext cx="10633728" cy="322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4943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107" y="251911"/>
            <a:ext cx="11234241" cy="1783080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6000" dirty="0"/>
              <a:t>Clinical</a:t>
            </a:r>
            <a:r>
              <a:rPr lang="en-US" sz="5400" dirty="0"/>
              <a:t> Expressions of Psychiatric Complications of Epilepsy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79" y="2706624"/>
            <a:ext cx="9334345" cy="3722540"/>
          </a:xfrm>
        </p:spPr>
        <p:txBody>
          <a:bodyPr>
            <a:noAutofit/>
          </a:bodyPr>
          <a:lstStyle/>
          <a:p>
            <a:r>
              <a:rPr lang="en-US" dirty="0"/>
              <a:t>Mostly ,The presentation of psychiatric disorders in epileptic patients is often indistinguishable from non-epileptic ones.</a:t>
            </a:r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This will be our focus ^__^.</a:t>
            </a:r>
          </a:p>
        </p:txBody>
      </p:sp>
    </p:spTree>
    <p:extLst>
      <p:ext uri="{BB962C8B-B14F-4D97-AF65-F5344CB8AC3E}">
        <p14:creationId xmlns:p14="http://schemas.microsoft.com/office/powerpoint/2010/main" val="309328361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301E07F-4F79-4B58-8698-EF24DC1EC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91583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4EBE7-56B8-0D64-2F3F-2311CA099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716" y="1425327"/>
            <a:ext cx="5568174" cy="1688941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6000" dirty="0"/>
              <a:t>A) Psychosis of epilepsy</a:t>
            </a:r>
            <a:endParaRPr lang="en-US" sz="6000" u="sng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385953"/>
            <a:ext cx="5185893" cy="324118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99134152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8455794" cy="1783080"/>
          </a:xfrm>
        </p:spPr>
        <p:txBody>
          <a:bodyPr anchor="b">
            <a:normAutofit/>
          </a:bodyPr>
          <a:lstStyle/>
          <a:p>
            <a:r>
              <a:rPr lang="en-US" sz="5400" dirty="0"/>
              <a:t>A) Psychosis of Epilepsy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8952" y="2532889"/>
            <a:ext cx="9632925" cy="38221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1) Interictal psychosis of epilepsy.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2) Postictal psychosis.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3) Ictal psychosis.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4) Iatrogenic psychotic disorders.</a:t>
            </a:r>
          </a:p>
        </p:txBody>
      </p:sp>
      <p:sp>
        <p:nvSpPr>
          <p:cNvPr id="6155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2412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329184"/>
            <a:ext cx="10461510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1) Interictal psychosis of epilepsy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79" y="2441448"/>
            <a:ext cx="9632925" cy="4087368"/>
          </a:xfrm>
        </p:spPr>
        <p:txBody>
          <a:bodyPr>
            <a:noAutofit/>
          </a:bodyPr>
          <a:lstStyle/>
          <a:p>
            <a:r>
              <a:rPr lang="en-US" dirty="0"/>
              <a:t>It is divided into 2 categories: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b="1" dirty="0"/>
              <a:t>episodic psychosis of epilepsy</a:t>
            </a:r>
          </a:p>
          <a:p>
            <a:pPr marL="0" indent="0">
              <a:buNone/>
            </a:pPr>
            <a:r>
              <a:rPr lang="en-US" dirty="0"/>
              <a:t>It has been identified primarily in patients with temporal lobe epilepsy.</a:t>
            </a:r>
          </a:p>
          <a:p>
            <a:pPr marL="0" indent="0">
              <a:buNone/>
            </a:pPr>
            <a:r>
              <a:rPr lang="en-US" dirty="0"/>
              <a:t>These episodes last from a few days to several weeks in duration.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b) chronic or </a:t>
            </a:r>
            <a:r>
              <a:rPr lang="en-US" b="1" dirty="0"/>
              <a:t>non-episodic psychosis of epilepsy</a:t>
            </a:r>
          </a:p>
          <a:p>
            <a:pPr marL="0" indent="0">
              <a:buNone/>
            </a:pPr>
            <a:r>
              <a:rPr lang="en-US" dirty="0"/>
              <a:t>has a prolonged course and a more guarded prognosis than the episodic psychosis of epilepsy.</a:t>
            </a:r>
          </a:p>
        </p:txBody>
      </p:sp>
    </p:spTree>
    <p:extLst>
      <p:ext uri="{BB962C8B-B14F-4D97-AF65-F5344CB8AC3E}">
        <p14:creationId xmlns:p14="http://schemas.microsoft.com/office/powerpoint/2010/main" val="3102382347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329184"/>
            <a:ext cx="9907717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2) Postictal psychosis (PIP)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8952" y="2532889"/>
            <a:ext cx="9632925" cy="3822192"/>
          </a:xfrm>
        </p:spPr>
        <p:txBody>
          <a:bodyPr>
            <a:noAutofit/>
          </a:bodyPr>
          <a:lstStyle/>
          <a:p>
            <a:r>
              <a:rPr lang="en-US" dirty="0"/>
              <a:t>It accounts for approximately 25% of psychosis of epilepsy.</a:t>
            </a:r>
          </a:p>
          <a:p>
            <a:r>
              <a:rPr lang="en-US" dirty="0"/>
              <a:t>the </a:t>
            </a:r>
            <a:r>
              <a:rPr lang="en-US" b="1" dirty="0"/>
              <a:t>mean time </a:t>
            </a:r>
            <a:r>
              <a:rPr lang="en-US" dirty="0"/>
              <a:t>between the ictal event and the onset of psychotic symptoms is </a:t>
            </a:r>
            <a:r>
              <a:rPr lang="en-US" b="1" dirty="0"/>
              <a:t>24 hours</a:t>
            </a:r>
            <a:r>
              <a:rPr lang="en-US" dirty="0"/>
              <a:t>.</a:t>
            </a:r>
          </a:p>
          <a:p>
            <a:r>
              <a:rPr lang="en-US" dirty="0"/>
              <a:t>It can </a:t>
            </a:r>
            <a:r>
              <a:rPr lang="en-US" b="1" dirty="0"/>
              <a:t>present</a:t>
            </a:r>
            <a:r>
              <a:rPr lang="en-US" dirty="0"/>
              <a:t> in the form of </a:t>
            </a:r>
            <a:r>
              <a:rPr lang="en-US" b="1" dirty="0"/>
              <a:t>isolated symptoms </a:t>
            </a:r>
            <a:r>
              <a:rPr lang="en-US" dirty="0"/>
              <a:t>or as a </a:t>
            </a:r>
            <a:r>
              <a:rPr lang="en-US" b="1" dirty="0"/>
              <a:t>cluster of symptoms</a:t>
            </a:r>
            <a:r>
              <a:rPr lang="en-US" dirty="0"/>
              <a:t>.</a:t>
            </a:r>
          </a:p>
          <a:p>
            <a:r>
              <a:rPr lang="en-US" dirty="0"/>
              <a:t>Physician can </a:t>
            </a:r>
            <a:r>
              <a:rPr lang="en-US" b="1" dirty="0"/>
              <a:t>avert</a:t>
            </a:r>
            <a:r>
              <a:rPr lang="en-US" dirty="0"/>
              <a:t> the recurrence of </a:t>
            </a:r>
            <a:r>
              <a:rPr lang="en-US" b="1" dirty="0"/>
              <a:t>PIP</a:t>
            </a:r>
            <a:r>
              <a:rPr lang="en-US" dirty="0"/>
              <a:t> by introducing </a:t>
            </a:r>
            <a:r>
              <a:rPr lang="en-US" b="1" dirty="0"/>
              <a:t>low-dose neuroleptic</a:t>
            </a:r>
            <a:r>
              <a:rPr lang="en-US" dirty="0"/>
              <a:t> medication at the first sign of PIP, which in most cases is insomnia.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42519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8455794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3) Ictal psychosis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8952" y="2532889"/>
            <a:ext cx="9632925" cy="3822192"/>
          </a:xfrm>
        </p:spPr>
        <p:txBody>
          <a:bodyPr>
            <a:noAutofit/>
          </a:bodyPr>
          <a:lstStyle/>
          <a:p>
            <a:r>
              <a:rPr lang="en-US" dirty="0"/>
              <a:t>Ictal psychosis can be the primary clinical presentation of nonconvulsive status epilepticus.</a:t>
            </a:r>
          </a:p>
        </p:txBody>
      </p:sp>
    </p:spTree>
    <p:extLst>
      <p:ext uri="{BB962C8B-B14F-4D97-AF65-F5344CB8AC3E}">
        <p14:creationId xmlns:p14="http://schemas.microsoft.com/office/powerpoint/2010/main" val="350589915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348" y="354942"/>
            <a:ext cx="11388789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4) Iatrogenic psychotic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79" y="2459736"/>
            <a:ext cx="9632925" cy="42769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Psychotic disorders, as an expression of a toxic phenomenon, have been reported with most AEDs whether standard or new.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Psychotic disorders can occasionally follow the discontinuation of AEDs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Acute withdrawal from benzodiazepines is well known to result in an acute psychotic episode</a:t>
            </a:r>
          </a:p>
        </p:txBody>
      </p:sp>
    </p:spTree>
    <p:extLst>
      <p:ext uri="{BB962C8B-B14F-4D97-AF65-F5344CB8AC3E}">
        <p14:creationId xmlns:p14="http://schemas.microsoft.com/office/powerpoint/2010/main" val="158481962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9907F-A69A-896E-5CC5-503A7A1D1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1851C-E40E-5321-7A9F-2A0BA932B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pilepsy: Video, Anatomy, Definition &amp; Function | Osmosis">
            <a:extLst>
              <a:ext uri="{FF2B5EF4-FFF2-40B4-BE49-F238E27FC236}">
                <a16:creationId xmlns:a16="http://schemas.microsoft.com/office/drawing/2014/main" id="{62A8EA2A-B1B2-9E52-6216-7D534FEBD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151324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C4FDBE2-32F7-4AC4-A40C-C51C65B1D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D9160A-E092-DC9A-4BC1-1F744DEB1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512" y="1384502"/>
            <a:ext cx="6245446" cy="164194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5600" dirty="0"/>
              <a:t>B) Depression in epilepsy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941" y="610689"/>
            <a:ext cx="3516284" cy="3982900"/>
          </a:xfrm>
          <a:prstGeom prst="ellipse">
            <a:avLst/>
          </a:prstGeom>
          <a:ln>
            <a:noFill/>
          </a:ln>
          <a:effectLst>
            <a:reflection blurRad="6350" stA="52000" endA="300" endPos="35000" dir="5400000" sy="-100000" algn="bl" rotWithShape="0"/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3304328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65" y="-515155"/>
            <a:ext cx="9907717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B) Depression in Epilepsy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5685" y="1571223"/>
            <a:ext cx="9632925" cy="54856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Depression is the most frequent type of psychiatric disorder identified in patients with epilepsy.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1) Interictal forms of depression.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Paraictal</a:t>
            </a:r>
            <a:r>
              <a:rPr lang="en-US" dirty="0"/>
              <a:t> expressions of depression in epilepsy.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3) Depression as an iatrogenic process.</a:t>
            </a:r>
          </a:p>
        </p:txBody>
      </p:sp>
    </p:spTree>
    <p:extLst>
      <p:ext uri="{BB962C8B-B14F-4D97-AF65-F5344CB8AC3E}">
        <p14:creationId xmlns:p14="http://schemas.microsoft.com/office/powerpoint/2010/main" val="1123382955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329184"/>
            <a:ext cx="11195606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1) Interictal forms of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79" y="2706624"/>
            <a:ext cx="9791545" cy="3822192"/>
          </a:xfrm>
        </p:spPr>
        <p:txBody>
          <a:bodyPr>
            <a:noAutofit/>
          </a:bodyPr>
          <a:lstStyle/>
          <a:p>
            <a:r>
              <a:rPr lang="en-US" dirty="0"/>
              <a:t>These are the most common presentation of affective disorders among patients with epilepsy.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Interictal depression in epilepsy commonly presents as a chronic depression that tends to mimic a dysthymic disorder with an intermittent course.</a:t>
            </a:r>
          </a:p>
        </p:txBody>
      </p:sp>
    </p:spTree>
    <p:extLst>
      <p:ext uri="{BB962C8B-B14F-4D97-AF65-F5344CB8AC3E}">
        <p14:creationId xmlns:p14="http://schemas.microsoft.com/office/powerpoint/2010/main" val="2702142007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045" y="290547"/>
            <a:ext cx="11507185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1) Interictal forms of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79" y="2706624"/>
            <a:ext cx="9791545" cy="4058070"/>
          </a:xfrm>
        </p:spPr>
        <p:txBody>
          <a:bodyPr>
            <a:noAutofit/>
          </a:bodyPr>
          <a:lstStyle/>
          <a:p>
            <a:r>
              <a:rPr lang="en-US" dirty="0"/>
              <a:t>In addition to the depressive symptoms, patients may experience irritability, euphoric mood, fear, and anxiety.</a:t>
            </a:r>
          </a:p>
          <a:p>
            <a:endParaRPr lang="en-US" dirty="0"/>
          </a:p>
          <a:p>
            <a:r>
              <a:rPr lang="en-US" dirty="0"/>
              <a:t>Symptoms are severe enough to disrupt patients’ activities, interpersonal relations, and overall quality of life, and to make them seek treatment.</a:t>
            </a:r>
          </a:p>
          <a:p>
            <a:endParaRPr lang="en-US" dirty="0"/>
          </a:p>
          <a:p>
            <a:r>
              <a:rPr lang="en-US" dirty="0"/>
              <a:t>Symptoms remit completely with sertraline in two thirds of patients.</a:t>
            </a:r>
          </a:p>
        </p:txBody>
      </p:sp>
    </p:spTree>
    <p:extLst>
      <p:ext uri="{BB962C8B-B14F-4D97-AF65-F5344CB8AC3E}">
        <p14:creationId xmlns:p14="http://schemas.microsoft.com/office/powerpoint/2010/main" val="2617477490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329184"/>
            <a:ext cx="11401667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2) </a:t>
            </a:r>
            <a:r>
              <a:rPr lang="en-US" sz="5400" dirty="0" err="1"/>
              <a:t>Paraictal</a:t>
            </a:r>
            <a:r>
              <a:rPr lang="en-US" sz="5400" dirty="0"/>
              <a:t> expressions of depression in epilepsy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79" y="2706624"/>
            <a:ext cx="9632925" cy="3822192"/>
          </a:xfrm>
        </p:spPr>
        <p:txBody>
          <a:bodyPr>
            <a:noAutofit/>
          </a:bodyPr>
          <a:lstStyle/>
          <a:p>
            <a:r>
              <a:rPr lang="en-US" dirty="0"/>
              <a:t>Depressive episodes that are intimately related to the seizure occurrence have unique clinical features.</a:t>
            </a:r>
            <a:endParaRPr lang="ar-SA" dirty="0"/>
          </a:p>
          <a:p>
            <a:endParaRPr lang="en-US" dirty="0"/>
          </a:p>
          <a:p>
            <a:r>
              <a:rPr lang="en-US" dirty="0" err="1"/>
              <a:t>Paraictal</a:t>
            </a:r>
            <a:r>
              <a:rPr lang="en-US" dirty="0"/>
              <a:t> expression can be subclassified into three groups:</a:t>
            </a:r>
          </a:p>
          <a:p>
            <a:pPr marL="0" indent="0">
              <a:buNone/>
            </a:pPr>
            <a:r>
              <a:rPr lang="en-US" dirty="0"/>
              <a:t>a) Ictal depression.</a:t>
            </a:r>
          </a:p>
          <a:p>
            <a:pPr marL="0" indent="0">
              <a:buNone/>
            </a:pPr>
            <a:r>
              <a:rPr lang="en-US" dirty="0"/>
              <a:t>b) Preictal depression.</a:t>
            </a:r>
          </a:p>
          <a:p>
            <a:pPr marL="0" indent="0">
              <a:buNone/>
            </a:pPr>
            <a:r>
              <a:rPr lang="en-US" dirty="0"/>
              <a:t>c) Postictal depression.</a:t>
            </a:r>
          </a:p>
        </p:txBody>
      </p:sp>
    </p:spTree>
    <p:extLst>
      <p:ext uri="{BB962C8B-B14F-4D97-AF65-F5344CB8AC3E}">
        <p14:creationId xmlns:p14="http://schemas.microsoft.com/office/powerpoint/2010/main" val="1077009402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305" y="-228917"/>
            <a:ext cx="9556124" cy="1783080"/>
          </a:xfrm>
        </p:spPr>
        <p:txBody>
          <a:bodyPr anchor="b">
            <a:normAutofit/>
          </a:bodyPr>
          <a:lstStyle/>
          <a:p>
            <a:pPr marL="0" indent="0" algn="l">
              <a:buNone/>
            </a:pPr>
            <a:r>
              <a:rPr lang="en-US" sz="5400" dirty="0"/>
              <a:t>a) Ictal depression.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6744" y="1651000"/>
            <a:ext cx="9632925" cy="3822192"/>
          </a:xfrm>
        </p:spPr>
        <p:txBody>
          <a:bodyPr>
            <a:noAutofit/>
          </a:bodyPr>
          <a:lstStyle/>
          <a:p>
            <a:r>
              <a:rPr lang="en-US" dirty="0"/>
              <a:t>Ictal depression is the clinical expression of a simple partial seizure in which the depressive symptoms are the predominant signs.</a:t>
            </a:r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The most frequent symptoms include feelings of anhedonia, guilt, and suicidal ideation.</a:t>
            </a:r>
          </a:p>
          <a:p>
            <a:r>
              <a:rPr lang="en-US" sz="4000" dirty="0"/>
              <a:t>b) </a:t>
            </a:r>
            <a:r>
              <a:rPr lang="en-US" sz="4000" dirty="0" err="1"/>
              <a:t>Preictal</a:t>
            </a:r>
            <a:r>
              <a:rPr lang="en-US" sz="4000" dirty="0"/>
              <a:t> depression.</a:t>
            </a:r>
          </a:p>
        </p:txBody>
      </p:sp>
    </p:spTree>
    <p:extLst>
      <p:ext uri="{BB962C8B-B14F-4D97-AF65-F5344CB8AC3E}">
        <p14:creationId xmlns:p14="http://schemas.microsoft.com/office/powerpoint/2010/main" val="725765730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8455794" cy="178308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en-US" sz="5400" dirty="0"/>
              <a:t>c) Postictal depression.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79" y="2706624"/>
            <a:ext cx="9632925" cy="3822192"/>
          </a:xfrm>
        </p:spPr>
        <p:txBody>
          <a:bodyPr>
            <a:noAutofit/>
          </a:bodyPr>
          <a:lstStyle/>
          <a:p>
            <a:r>
              <a:rPr lang="en-US" dirty="0"/>
              <a:t>Postictal symptoms of depression have been recognized for a very long time.</a:t>
            </a:r>
          </a:p>
          <a:p>
            <a:r>
              <a:rPr lang="en-US" dirty="0"/>
              <a:t>It is present in about half of patients with consecutive refractory partial seizure disorders.</a:t>
            </a:r>
          </a:p>
          <a:p>
            <a:r>
              <a:rPr lang="en-US" dirty="0"/>
              <a:t>Depressive symptoms can outlast the ictus for up to 2 weeks, and, at times, have led patients to suicide.</a:t>
            </a:r>
          </a:p>
        </p:txBody>
      </p:sp>
    </p:spTree>
    <p:extLst>
      <p:ext uri="{BB962C8B-B14F-4D97-AF65-F5344CB8AC3E}">
        <p14:creationId xmlns:p14="http://schemas.microsoft.com/office/powerpoint/2010/main" val="3793127779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329184"/>
            <a:ext cx="10989543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3) Depression as an iatrogenic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79" y="2706623"/>
            <a:ext cx="9632925" cy="4048739"/>
          </a:xfrm>
        </p:spPr>
        <p:txBody>
          <a:bodyPr>
            <a:noAutofit/>
          </a:bodyPr>
          <a:lstStyle/>
          <a:p>
            <a:r>
              <a:rPr lang="en-US" dirty="0"/>
              <a:t>Every AED can cause psychiatric symptoms in patients with epilepsy.</a:t>
            </a:r>
          </a:p>
          <a:p>
            <a:r>
              <a:rPr lang="en-US" dirty="0"/>
              <a:t>Phenobarbital can cause depression that may be associated with both suicidal ideation and behavior.</a:t>
            </a:r>
          </a:p>
          <a:p>
            <a:r>
              <a:rPr lang="en-US" dirty="0"/>
              <a:t>Primidone, tiagabine, vigabatrin, felbamate and topiramate are known to cause depressive symptoms.</a:t>
            </a:r>
          </a:p>
          <a:p>
            <a:r>
              <a:rPr lang="en-US" dirty="0"/>
              <a:t>AEDs with mood stabilizing properties, such as carbamazepine and valproic acid, have a lower possibility to cause depressive symptoms.</a:t>
            </a:r>
          </a:p>
        </p:txBody>
      </p:sp>
    </p:spTree>
    <p:extLst>
      <p:ext uri="{BB962C8B-B14F-4D97-AF65-F5344CB8AC3E}">
        <p14:creationId xmlns:p14="http://schemas.microsoft.com/office/powerpoint/2010/main" val="223485747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80F3-0FE0-4E9E-F104-2AF997D0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82" y="329184"/>
            <a:ext cx="10264462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Is Epilepsy a Neuropsychiatric or a Neurologic Disorder?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D231-1C41-4F62-06A0-406FC2F998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79" y="2706624"/>
            <a:ext cx="9334345" cy="3722540"/>
          </a:xfrm>
        </p:spPr>
        <p:txBody>
          <a:bodyPr>
            <a:noAutofit/>
          </a:bodyPr>
          <a:lstStyle/>
          <a:p>
            <a:r>
              <a:rPr lang="en-US" dirty="0"/>
              <a:t>significant proportion of patients with epilepsy also suffer from various types of psychopathology and cognitive deficits.</a:t>
            </a:r>
          </a:p>
          <a:p>
            <a:endParaRPr lang="en-US" dirty="0"/>
          </a:p>
          <a:p>
            <a:r>
              <a:rPr lang="en-US" dirty="0"/>
              <a:t>the rate of suicide are 9 to 25 times higher among patients with epilepsy than in the general population.</a:t>
            </a:r>
          </a:p>
          <a:p>
            <a:endParaRPr lang="en-US" dirty="0"/>
          </a:p>
          <a:p>
            <a:r>
              <a:rPr lang="en-US" dirty="0"/>
              <a:t>psychopathology and psychosocial problems are seen primarily in patients with poorly controlled epilepsy.</a:t>
            </a:r>
          </a:p>
        </p:txBody>
      </p:sp>
      <p:sp>
        <p:nvSpPr>
          <p:cNvPr id="6155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95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8465FD-E058-4209-95B0-61E4BFF01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640080"/>
            <a:ext cx="10419138" cy="1481328"/>
          </a:xfrm>
        </p:spPr>
        <p:txBody>
          <a:bodyPr anchor="b">
            <a:noAutofit/>
          </a:bodyPr>
          <a:lstStyle/>
          <a:p>
            <a:pPr algn="l"/>
            <a:r>
              <a:rPr lang="en-US" sz="5400" dirty="0"/>
              <a:t>Is Epilepsy a Neuropsychiatric or a Neurologic Disorder?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A94E0-624E-4DAC-BEC7-B0EFBBFD59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0936" y="2660904"/>
            <a:ext cx="9707382" cy="386156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1) The prevalence of depression is 10% among patients with less than one seizure per month.</a:t>
            </a:r>
          </a:p>
          <a:p>
            <a:pPr marL="0" indent="0">
              <a:buNone/>
            </a:pPr>
            <a:r>
              <a:rPr lang="en-US" dirty="0"/>
              <a:t>2) 21% in those whose seizure frequency was more than one per month.</a:t>
            </a:r>
          </a:p>
          <a:p>
            <a:pPr marL="0" indent="0">
              <a:buNone/>
            </a:pPr>
            <a:r>
              <a:rPr lang="en-US" dirty="0"/>
              <a:t>3) 4% in seizure-free patients.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Still, Seizure-free patients off antiepileptic drugs (AED) have a higher risk of psychopathology than general population.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3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0969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47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0DA45F-174B-4810-AF93-F855F6112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99" y="388338"/>
            <a:ext cx="11436439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Is Epilepsy a Neuropsychiatric or a Neurologic Disorder?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53B96-21B9-4695-A0B4-AA167B8EF7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9245" y="2706624"/>
            <a:ext cx="11487955" cy="3750160"/>
          </a:xfrm>
        </p:spPr>
        <p:txBody>
          <a:bodyPr>
            <a:normAutofit/>
          </a:bodyPr>
          <a:lstStyle/>
          <a:p>
            <a:r>
              <a:rPr lang="en-US" dirty="0"/>
              <a:t>patients with uncomplicated epilepsy who have </a:t>
            </a:r>
            <a:r>
              <a:rPr lang="en-US" dirty="0">
                <a:solidFill>
                  <a:srgbClr val="FF0000"/>
                </a:solidFill>
              </a:rPr>
              <a:t>remained seizure free</a:t>
            </a:r>
            <a:r>
              <a:rPr lang="en-US" dirty="0"/>
              <a:t> off AEDs since childhood had a </a:t>
            </a:r>
            <a:r>
              <a:rPr lang="en-US" dirty="0">
                <a:solidFill>
                  <a:srgbClr val="FF0000"/>
                </a:solidFill>
              </a:rPr>
              <a:t>worse outcome </a:t>
            </a:r>
            <a:r>
              <a:rPr lang="en-US" dirty="0"/>
              <a:t>than general population in terms of:</a:t>
            </a:r>
          </a:p>
          <a:p>
            <a:pPr marL="0" indent="0">
              <a:buNone/>
            </a:pPr>
            <a:r>
              <a:rPr lang="en-US" dirty="0"/>
              <a:t>1) Primary education.</a:t>
            </a:r>
          </a:p>
          <a:p>
            <a:pPr marL="0" indent="0">
              <a:buNone/>
            </a:pPr>
            <a:r>
              <a:rPr lang="en-US" dirty="0"/>
              <a:t>2) Marriage.</a:t>
            </a:r>
          </a:p>
          <a:p>
            <a:pPr marL="0" indent="0">
              <a:buNone/>
            </a:pPr>
            <a:r>
              <a:rPr lang="en-US" dirty="0"/>
              <a:t>3) Employment.</a:t>
            </a:r>
          </a:p>
          <a:p>
            <a:pPr marL="0" indent="0">
              <a:buNone/>
            </a:pPr>
            <a:r>
              <a:rPr lang="en-US" dirty="0"/>
              <a:t>4) Socioeconomic status.</a:t>
            </a:r>
          </a:p>
        </p:txBody>
      </p:sp>
      <p:sp>
        <p:nvSpPr>
          <p:cNvPr id="53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166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47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0DA45F-174B-4810-AF93-F855F6112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339" y="401216"/>
            <a:ext cx="11178862" cy="178308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Is Epilepsy a Neuropsychiatric or a Neurologic Disorder?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53B96-21B9-4695-A0B4-AA167B8EF7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2124" y="2706624"/>
            <a:ext cx="11475076" cy="3750160"/>
          </a:xfrm>
        </p:spPr>
        <p:txBody>
          <a:bodyPr>
            <a:normAutofit/>
          </a:bodyPr>
          <a:lstStyle/>
          <a:p>
            <a:r>
              <a:rPr lang="en-US" dirty="0"/>
              <a:t>After following a group of epilepsy patients after the age of </a:t>
            </a:r>
            <a:r>
              <a:rPr lang="en-US" dirty="0">
                <a:solidFill>
                  <a:srgbClr val="FF0000"/>
                </a:solidFill>
              </a:rPr>
              <a:t>18 years</a:t>
            </a:r>
            <a:r>
              <a:rPr lang="en-US" dirty="0"/>
              <a:t>, a study reported that:</a:t>
            </a:r>
          </a:p>
          <a:p>
            <a:pPr marL="0" indent="0">
              <a:buNone/>
            </a:pPr>
            <a:r>
              <a:rPr lang="en-US" dirty="0"/>
              <a:t>1) Social isolation was recorded in 16%.</a:t>
            </a:r>
          </a:p>
          <a:p>
            <a:pPr marL="0" indent="0">
              <a:buNone/>
            </a:pPr>
            <a:r>
              <a:rPr lang="en-US" dirty="0"/>
              <a:t>2) Unemployment , Financial dependency in 30%.</a:t>
            </a:r>
          </a:p>
        </p:txBody>
      </p:sp>
      <p:sp>
        <p:nvSpPr>
          <p:cNvPr id="53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7684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8465FD-E058-4209-95B0-61E4BFF01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640080"/>
            <a:ext cx="11011566" cy="1330388"/>
          </a:xfrm>
        </p:spPr>
        <p:txBody>
          <a:bodyPr anchor="b">
            <a:noAutofit/>
          </a:bodyPr>
          <a:lstStyle/>
          <a:p>
            <a:pPr algn="l"/>
            <a:r>
              <a:rPr lang="en-US" sz="5400" dirty="0"/>
              <a:t>Is Epilepsy a Neuropsychiatric or a Neurologic Disorder?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A94E0-624E-4DAC-BEC7-B0EFBBFD59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0936" y="2660904"/>
            <a:ext cx="9707382" cy="386156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epilepsy patients are </a:t>
            </a:r>
            <a:r>
              <a:rPr lang="en-US" dirty="0">
                <a:solidFill>
                  <a:srgbClr val="FF0000"/>
                </a:solidFill>
              </a:rPr>
              <a:t>vulnerable</a:t>
            </a:r>
            <a:r>
              <a:rPr lang="en-US" dirty="0"/>
              <a:t> to psychosocial, even after achieving optimal seizure control in the absence of any cognitive impairment.</a:t>
            </a:r>
          </a:p>
        </p:txBody>
      </p:sp>
      <p:sp>
        <p:nvSpPr>
          <p:cNvPr id="73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800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301E07F-4F79-4B58-8698-EF24DC1EC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91583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4EBE7-56B8-0D64-2F3F-2311CA099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621" y="1950099"/>
            <a:ext cx="4912178" cy="454109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6000" dirty="0"/>
              <a:t>How Close is the Relationship Between Epilepsy and Psychiatric Disorders?</a:t>
            </a:r>
            <a:endParaRPr lang="en-US" sz="6000" u="sng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543" y="853122"/>
            <a:ext cx="4979832" cy="4367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63443725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D1E86-D424-46EC-B058-0A2FCC39B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10529856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Close is the Relationship Between Epilepsy and Psychiatric Disorders?</a:t>
            </a:r>
            <a:endParaRPr lang="en-US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A2C8C-7282-4449-B951-E862FD01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6564" y="2080187"/>
            <a:ext cx="9106604" cy="3856717"/>
          </a:xfrm>
        </p:spPr>
        <p:txBody>
          <a:bodyPr>
            <a:noAutofit/>
          </a:bodyPr>
          <a:lstStyle/>
          <a:p>
            <a:r>
              <a:rPr lang="en-US" dirty="0"/>
              <a:t>The causes of psychopathology in epilepsy are multifactorial. They include:</a:t>
            </a:r>
          </a:p>
          <a:p>
            <a:pPr marL="0" indent="0">
              <a:buNone/>
            </a:pPr>
            <a:r>
              <a:rPr lang="en-US" dirty="0"/>
              <a:t>1) Genetic risk factors.</a:t>
            </a:r>
          </a:p>
          <a:p>
            <a:pPr marL="0" indent="0">
              <a:buNone/>
            </a:pPr>
            <a:r>
              <a:rPr lang="en-US" dirty="0"/>
              <a:t>2) Biologic risk factors.</a:t>
            </a:r>
          </a:p>
          <a:p>
            <a:pPr marL="0" indent="0">
              <a:buNone/>
            </a:pPr>
            <a:r>
              <a:rPr lang="en-US" dirty="0"/>
              <a:t>3) Iatrogenic causes.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bi-directional relationship between psychiatric disorders and epilepsy has been suggested by many scholars.</a:t>
            </a:r>
          </a:p>
        </p:txBody>
      </p:sp>
      <p:sp>
        <p:nvSpPr>
          <p:cNvPr id="1035" name="Oval 1034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Arc 1036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2288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2761</TotalTime>
  <Words>1123</Words>
  <Application>Microsoft Office PowerPoint</Application>
  <PresentationFormat>Widescreen</PresentationFormat>
  <Paragraphs>127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Georgia</vt:lpstr>
      <vt:lpstr>Times New Roman</vt:lpstr>
      <vt:lpstr>Trebuchet MS</vt:lpstr>
      <vt:lpstr>Wingdings</vt:lpstr>
      <vt:lpstr>Slipstream</vt:lpstr>
      <vt:lpstr>Epilepsy in relation to psychiatry</vt:lpstr>
      <vt:lpstr>PowerPoint Presentation</vt:lpstr>
      <vt:lpstr>Is Epilepsy a Neuropsychiatric or a Neurologic Disorder?</vt:lpstr>
      <vt:lpstr>Is Epilepsy a Neuropsychiatric or a Neurologic Disorder?</vt:lpstr>
      <vt:lpstr>Is Epilepsy a Neuropsychiatric or a Neurologic Disorder?</vt:lpstr>
      <vt:lpstr>Is Epilepsy a Neuropsychiatric or a Neurologic Disorder?</vt:lpstr>
      <vt:lpstr>Is Epilepsy a Neuropsychiatric or a Neurologic Disorder?</vt:lpstr>
      <vt:lpstr>How Close is the Relationship Between Epilepsy and Psychiatric Disorders?</vt:lpstr>
      <vt:lpstr>How Close is the Relationship Between Epilepsy and Psychiatric Disorders?</vt:lpstr>
      <vt:lpstr>How Close is the Relationship Between Epilepsy and Psychiatric Disorders?</vt:lpstr>
      <vt:lpstr>How Close is the Relationship Between Epilepsy and Psychiatric Disorders?</vt:lpstr>
      <vt:lpstr>Prevalence of Psychiatric Disorders in Patients with Epilepsy</vt:lpstr>
      <vt:lpstr>Clinical Expressions of Psychiatric Complications of Epilepsy</vt:lpstr>
      <vt:lpstr>A) Psychosis of epilepsy</vt:lpstr>
      <vt:lpstr>A) Psychosis of Epilepsy</vt:lpstr>
      <vt:lpstr>1) Interictal psychosis of epilepsy</vt:lpstr>
      <vt:lpstr>2) Postictal psychosis (PIP)</vt:lpstr>
      <vt:lpstr>3) Ictal psychosis</vt:lpstr>
      <vt:lpstr>4) Iatrogenic psychotic disorders</vt:lpstr>
      <vt:lpstr>B) Depression in epilepsy</vt:lpstr>
      <vt:lpstr>B) Depression in Epilepsy</vt:lpstr>
      <vt:lpstr>1) Interictal forms of depression</vt:lpstr>
      <vt:lpstr>1) Interictal forms of depression</vt:lpstr>
      <vt:lpstr>2) Paraictal expressions of depression in epilepsy</vt:lpstr>
      <vt:lpstr>a) Ictal depression.</vt:lpstr>
      <vt:lpstr>c) Postictal depression.</vt:lpstr>
      <vt:lpstr>3) Depression as an iatrogenic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Benign Scrotal Pathologies</dc:title>
  <dc:creator>أنس السطري</dc:creator>
  <cp:lastModifiedBy>Yousef Murad AbuHalaweh</cp:lastModifiedBy>
  <cp:revision>38</cp:revision>
  <dcterms:created xsi:type="dcterms:W3CDTF">2022-04-19T12:28:13Z</dcterms:created>
  <dcterms:modified xsi:type="dcterms:W3CDTF">2023-07-15T23:35:55Z</dcterms:modified>
</cp:coreProperties>
</file>