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84" r:id="rId6"/>
    <p:sldId id="261" r:id="rId7"/>
    <p:sldId id="262" r:id="rId8"/>
    <p:sldId id="263" r:id="rId9"/>
    <p:sldId id="266" r:id="rId10"/>
    <p:sldId id="268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67" r:id="rId20"/>
    <p:sldId id="276" r:id="rId21"/>
    <p:sldId id="278" r:id="rId22"/>
    <p:sldId id="279" r:id="rId23"/>
    <p:sldId id="280" r:id="rId24"/>
    <p:sldId id="281" r:id="rId25"/>
    <p:sldId id="282" r:id="rId26"/>
    <p:sldId id="285" r:id="rId27"/>
    <p:sldId id="283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1"/>
    <p:restoredTop sz="94615"/>
  </p:normalViewPr>
  <p:slideViewPr>
    <p:cSldViewPr snapToGrid="0">
      <p:cViewPr>
        <p:scale>
          <a:sx n="80" d="100"/>
          <a:sy n="80" d="100"/>
        </p:scale>
        <p:origin x="408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367B9-F758-4D91-ADD2-9ACBEA003D5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BB9CF9-5B1F-40AC-89FC-6C679A42ABAE}">
      <dgm:prSet/>
      <dgm:spPr/>
      <dgm:t>
        <a:bodyPr/>
        <a:lstStyle/>
        <a:p>
          <a:r>
            <a:rPr lang="en-US"/>
            <a:t>Major Symptoms:</a:t>
          </a:r>
        </a:p>
      </dgm:t>
    </dgm:pt>
    <dgm:pt modelId="{94B66F92-5D05-43F5-B5E8-A4E4E696F1FE}" type="parTrans" cxnId="{752FAE1B-C8B2-439A-9570-B701FD6912BE}">
      <dgm:prSet/>
      <dgm:spPr/>
      <dgm:t>
        <a:bodyPr/>
        <a:lstStyle/>
        <a:p>
          <a:endParaRPr lang="en-US"/>
        </a:p>
      </dgm:t>
    </dgm:pt>
    <dgm:pt modelId="{9B80A62C-1164-4503-88A7-7F730E61FF7B}" type="sibTrans" cxnId="{752FAE1B-C8B2-439A-9570-B701FD6912BE}">
      <dgm:prSet/>
      <dgm:spPr/>
      <dgm:t>
        <a:bodyPr/>
        <a:lstStyle/>
        <a:p>
          <a:endParaRPr lang="en-US"/>
        </a:p>
      </dgm:t>
    </dgm:pt>
    <dgm:pt modelId="{AD12AF7C-5B1C-4038-ADAC-215B413D46B9}">
      <dgm:prSet/>
      <dgm:spPr/>
      <dgm:t>
        <a:bodyPr/>
        <a:lstStyle/>
        <a:p>
          <a:r>
            <a:rPr lang="en-US" b="1"/>
            <a:t>Abdominal pain (associated with eating in some cases).</a:t>
          </a:r>
          <a:endParaRPr lang="en-US"/>
        </a:p>
      </dgm:t>
    </dgm:pt>
    <dgm:pt modelId="{0927DA3F-C4EB-4AA0-8391-D652C16C848A}" type="parTrans" cxnId="{93C4A831-5A05-42AB-B99B-17D3DCEE7ED9}">
      <dgm:prSet/>
      <dgm:spPr/>
      <dgm:t>
        <a:bodyPr/>
        <a:lstStyle/>
        <a:p>
          <a:endParaRPr lang="en-US"/>
        </a:p>
      </dgm:t>
    </dgm:pt>
    <dgm:pt modelId="{32B84FEB-4D5C-4268-87B8-7075FA30974B}" type="sibTrans" cxnId="{93C4A831-5A05-42AB-B99B-17D3DCEE7ED9}">
      <dgm:prSet/>
      <dgm:spPr/>
      <dgm:t>
        <a:bodyPr/>
        <a:lstStyle/>
        <a:p>
          <a:endParaRPr lang="en-US"/>
        </a:p>
      </dgm:t>
    </dgm:pt>
    <dgm:pt modelId="{7D24109A-00A3-4954-9A87-0CBC5C0D71D3}">
      <dgm:prSet/>
      <dgm:spPr/>
      <dgm:t>
        <a:bodyPr/>
        <a:lstStyle/>
        <a:p>
          <a:r>
            <a:rPr lang="en-US" b="1" dirty="0"/>
            <a:t>Diarrhea: </a:t>
          </a:r>
          <a:r>
            <a:rPr lang="en-US" b="0" dirty="0"/>
            <a:t>Watery, usually without blood or mucus</a:t>
          </a:r>
          <a:r>
            <a:rPr lang="en-US" b="1" dirty="0"/>
            <a:t>.</a:t>
          </a:r>
          <a:endParaRPr lang="en-US" dirty="0"/>
        </a:p>
      </dgm:t>
    </dgm:pt>
    <dgm:pt modelId="{361E3BFF-6B94-4ADC-93A3-EA586B584533}" type="parTrans" cxnId="{5644B8D3-50EB-4D36-B051-250ED0D107E3}">
      <dgm:prSet/>
      <dgm:spPr/>
      <dgm:t>
        <a:bodyPr/>
        <a:lstStyle/>
        <a:p>
          <a:endParaRPr lang="en-US"/>
        </a:p>
      </dgm:t>
    </dgm:pt>
    <dgm:pt modelId="{AB9BFDB7-A364-499E-AC4F-8A6ACAEF0D65}" type="sibTrans" cxnId="{5644B8D3-50EB-4D36-B051-250ED0D107E3}">
      <dgm:prSet/>
      <dgm:spPr/>
      <dgm:t>
        <a:bodyPr/>
        <a:lstStyle/>
        <a:p>
          <a:endParaRPr lang="en-US"/>
        </a:p>
      </dgm:t>
    </dgm:pt>
    <dgm:pt modelId="{E8D648E4-4C02-4A9E-B3DD-D6AACBA3F636}">
      <dgm:prSet/>
      <dgm:spPr/>
      <dgm:t>
        <a:bodyPr/>
        <a:lstStyle/>
        <a:p>
          <a:r>
            <a:rPr lang="en-US" b="1"/>
            <a:t>Weight loss:</a:t>
          </a:r>
          <a:endParaRPr lang="en-US"/>
        </a:p>
      </dgm:t>
    </dgm:pt>
    <dgm:pt modelId="{BBAD2616-9386-4BCC-A018-BD3E48E87290}" type="parTrans" cxnId="{37FAC902-19A9-45E8-9867-2A348DDAAF00}">
      <dgm:prSet/>
      <dgm:spPr/>
      <dgm:t>
        <a:bodyPr/>
        <a:lstStyle/>
        <a:p>
          <a:endParaRPr lang="en-US"/>
        </a:p>
      </dgm:t>
    </dgm:pt>
    <dgm:pt modelId="{58DD9619-AA73-42EA-8FCA-C3503CB9ED8F}" type="sibTrans" cxnId="{37FAC902-19A9-45E8-9867-2A348DDAAF00}">
      <dgm:prSet/>
      <dgm:spPr/>
      <dgm:t>
        <a:bodyPr/>
        <a:lstStyle/>
        <a:p>
          <a:endParaRPr lang="en-US"/>
        </a:p>
      </dgm:t>
    </dgm:pt>
    <dgm:pt modelId="{223A6B7C-4AC4-4D2E-AC2C-52EED7D0A98B}">
      <dgm:prSet/>
      <dgm:spPr/>
      <dgm:t>
        <a:bodyPr/>
        <a:lstStyle/>
        <a:p>
          <a:r>
            <a:rPr lang="en-US"/>
            <a:t>Due to food avoidance (pain after eating).</a:t>
          </a:r>
        </a:p>
      </dgm:t>
    </dgm:pt>
    <dgm:pt modelId="{5296F9F6-85FA-4564-9485-32A9D947161E}" type="parTrans" cxnId="{1A8E002E-AA9E-4389-9A08-40C9C4204E13}">
      <dgm:prSet/>
      <dgm:spPr/>
      <dgm:t>
        <a:bodyPr/>
        <a:lstStyle/>
        <a:p>
          <a:endParaRPr lang="en-US"/>
        </a:p>
      </dgm:t>
    </dgm:pt>
    <dgm:pt modelId="{C9DBEDCE-86D6-4980-8486-669F1384E3B3}" type="sibTrans" cxnId="{1A8E002E-AA9E-4389-9A08-40C9C4204E13}">
      <dgm:prSet/>
      <dgm:spPr/>
      <dgm:t>
        <a:bodyPr/>
        <a:lstStyle/>
        <a:p>
          <a:endParaRPr lang="en-US"/>
        </a:p>
      </dgm:t>
    </dgm:pt>
    <dgm:pt modelId="{5284025F-70DE-4BDD-9C14-29A37ECC36C9}">
      <dgm:prSet/>
      <dgm:spPr/>
      <dgm:t>
        <a:bodyPr/>
        <a:lstStyle/>
        <a:p>
          <a:r>
            <a:rPr lang="en-US"/>
            <a:t>Malabsorption leading to deficiencies in fat, protein, and vitamins.</a:t>
          </a:r>
        </a:p>
      </dgm:t>
    </dgm:pt>
    <dgm:pt modelId="{85DB282F-2CA4-4B6E-BA7B-DD304AE1D8DB}" type="parTrans" cxnId="{A2DC863C-D855-409E-A9EC-5DE6C761958F}">
      <dgm:prSet/>
      <dgm:spPr/>
      <dgm:t>
        <a:bodyPr/>
        <a:lstStyle/>
        <a:p>
          <a:endParaRPr lang="en-US"/>
        </a:p>
      </dgm:t>
    </dgm:pt>
    <dgm:pt modelId="{07860740-EC3B-4215-B95E-859906DD8BEC}" type="sibTrans" cxnId="{A2DC863C-D855-409E-A9EC-5DE6C761958F}">
      <dgm:prSet/>
      <dgm:spPr/>
      <dgm:t>
        <a:bodyPr/>
        <a:lstStyle/>
        <a:p>
          <a:endParaRPr lang="en-US"/>
        </a:p>
      </dgm:t>
    </dgm:pt>
    <dgm:pt modelId="{1DC4D231-678E-48CE-A998-EF1C6E4BE768}">
      <dgm:prSet/>
      <dgm:spPr/>
      <dgm:t>
        <a:bodyPr/>
        <a:lstStyle/>
        <a:p>
          <a:r>
            <a:rPr lang="en-US"/>
            <a:t>Specific Presentations:</a:t>
          </a:r>
        </a:p>
      </dgm:t>
    </dgm:pt>
    <dgm:pt modelId="{A0E04C05-18C6-4369-9285-850FA04FD751}" type="parTrans" cxnId="{E70D5DFD-8067-47D5-B4AB-64FE0DF77DBD}">
      <dgm:prSet/>
      <dgm:spPr/>
      <dgm:t>
        <a:bodyPr/>
        <a:lstStyle/>
        <a:p>
          <a:endParaRPr lang="en-US"/>
        </a:p>
      </dgm:t>
    </dgm:pt>
    <dgm:pt modelId="{5B0A05C6-7181-47CC-A274-E4179DE3FEE7}" type="sibTrans" cxnId="{E70D5DFD-8067-47D5-B4AB-64FE0DF77DBD}">
      <dgm:prSet/>
      <dgm:spPr/>
      <dgm:t>
        <a:bodyPr/>
        <a:lstStyle/>
        <a:p>
          <a:endParaRPr lang="en-US"/>
        </a:p>
      </dgm:t>
    </dgm:pt>
    <dgm:pt modelId="{4251C60F-27F6-43A6-8DD6-EA5F33B3551D}">
      <dgm:prSet/>
      <dgm:spPr/>
      <dgm:t>
        <a:bodyPr/>
        <a:lstStyle/>
        <a:p>
          <a:r>
            <a:rPr lang="en-US" b="1"/>
            <a:t>Ileal Crohn’s disease:</a:t>
          </a:r>
          <a:endParaRPr lang="en-US"/>
        </a:p>
      </dgm:t>
    </dgm:pt>
    <dgm:pt modelId="{4738F34E-7794-48C5-9F74-778C7774A386}" type="parTrans" cxnId="{104521E9-D4D5-4601-8238-8701C94BB128}">
      <dgm:prSet/>
      <dgm:spPr/>
      <dgm:t>
        <a:bodyPr/>
        <a:lstStyle/>
        <a:p>
          <a:endParaRPr lang="en-US"/>
        </a:p>
      </dgm:t>
    </dgm:pt>
    <dgm:pt modelId="{4DC848C8-D8E9-4F80-8358-F5A96548050B}" type="sibTrans" cxnId="{104521E9-D4D5-4601-8238-8701C94BB128}">
      <dgm:prSet/>
      <dgm:spPr/>
      <dgm:t>
        <a:bodyPr/>
        <a:lstStyle/>
        <a:p>
          <a:endParaRPr lang="en-US"/>
        </a:p>
      </dgm:t>
    </dgm:pt>
    <dgm:pt modelId="{0706216C-23C0-4D56-B8BA-84849F070CF0}">
      <dgm:prSet/>
      <dgm:spPr/>
      <dgm:t>
        <a:bodyPr/>
        <a:lstStyle/>
        <a:p>
          <a:r>
            <a:rPr lang="en-US"/>
            <a:t>Subacute or acute intestinal obstruction.</a:t>
          </a:r>
        </a:p>
      </dgm:t>
    </dgm:pt>
    <dgm:pt modelId="{17D3DA52-BC74-4D35-9013-6BC71A8425D3}" type="parTrans" cxnId="{9B5DA88C-6D32-457D-82F5-262505765638}">
      <dgm:prSet/>
      <dgm:spPr/>
      <dgm:t>
        <a:bodyPr/>
        <a:lstStyle/>
        <a:p>
          <a:endParaRPr lang="en-US"/>
        </a:p>
      </dgm:t>
    </dgm:pt>
    <dgm:pt modelId="{426582F9-C790-4DC2-A04B-25913AADB830}" type="sibTrans" cxnId="{9B5DA88C-6D32-457D-82F5-262505765638}">
      <dgm:prSet/>
      <dgm:spPr/>
      <dgm:t>
        <a:bodyPr/>
        <a:lstStyle/>
        <a:p>
          <a:endParaRPr lang="en-US"/>
        </a:p>
      </dgm:t>
    </dgm:pt>
    <dgm:pt modelId="{028B4D16-8B12-417A-AEB2-A024CE8863A0}">
      <dgm:prSet/>
      <dgm:spPr/>
      <dgm:t>
        <a:bodyPr/>
        <a:lstStyle/>
        <a:p>
          <a:r>
            <a:rPr lang="en-US"/>
            <a:t>Rarely presents with a perforated abscess.</a:t>
          </a:r>
        </a:p>
      </dgm:t>
    </dgm:pt>
    <dgm:pt modelId="{135C107E-9319-442B-A94B-3E329C9B6DA4}" type="parTrans" cxnId="{E430CC13-6036-461B-B69D-1115EB47FFDA}">
      <dgm:prSet/>
      <dgm:spPr/>
      <dgm:t>
        <a:bodyPr/>
        <a:lstStyle/>
        <a:p>
          <a:endParaRPr lang="en-US"/>
        </a:p>
      </dgm:t>
    </dgm:pt>
    <dgm:pt modelId="{C466281D-982D-4C24-8559-D77C6E432CA4}" type="sibTrans" cxnId="{E430CC13-6036-461B-B69D-1115EB47FFDA}">
      <dgm:prSet/>
      <dgm:spPr/>
      <dgm:t>
        <a:bodyPr/>
        <a:lstStyle/>
        <a:p>
          <a:endParaRPr lang="en-US"/>
        </a:p>
      </dgm:t>
    </dgm:pt>
    <dgm:pt modelId="{FE50D33D-2B7D-4C23-8015-9868DD668F28}">
      <dgm:prSet/>
      <dgm:spPr/>
      <dgm:t>
        <a:bodyPr/>
        <a:lstStyle/>
        <a:p>
          <a:r>
            <a:rPr lang="en-US" b="1"/>
            <a:t>Crohn’s colitis:</a:t>
          </a:r>
          <a:endParaRPr lang="en-US"/>
        </a:p>
      </dgm:t>
    </dgm:pt>
    <dgm:pt modelId="{045704EF-86C5-44B3-9CF4-8C9A5BD080C6}" type="parTrans" cxnId="{00EE8972-96F2-4868-B1D1-54E90ED72861}">
      <dgm:prSet/>
      <dgm:spPr/>
      <dgm:t>
        <a:bodyPr/>
        <a:lstStyle/>
        <a:p>
          <a:endParaRPr lang="en-US"/>
        </a:p>
      </dgm:t>
    </dgm:pt>
    <dgm:pt modelId="{58B13C73-F6DA-49B7-AD85-C5FB7029E5E8}" type="sibTrans" cxnId="{00EE8972-96F2-4868-B1D1-54E90ED72861}">
      <dgm:prSet/>
      <dgm:spPr/>
      <dgm:t>
        <a:bodyPr/>
        <a:lstStyle/>
        <a:p>
          <a:endParaRPr lang="en-US"/>
        </a:p>
      </dgm:t>
    </dgm:pt>
    <dgm:pt modelId="{2CA3E4DE-E227-4801-A919-B3C1C1FF5786}">
      <dgm:prSet/>
      <dgm:spPr/>
      <dgm:t>
        <a:bodyPr/>
        <a:lstStyle/>
        <a:p>
          <a:r>
            <a:rPr lang="en-US"/>
            <a:t>Similar to ulcerative colitis but with:</a:t>
          </a:r>
        </a:p>
      </dgm:t>
    </dgm:pt>
    <dgm:pt modelId="{64735F09-84FE-4951-BE11-F8D334530FCF}" type="parTrans" cxnId="{4E05CC1E-9022-4AAA-970F-6EA191892B66}">
      <dgm:prSet/>
      <dgm:spPr/>
      <dgm:t>
        <a:bodyPr/>
        <a:lstStyle/>
        <a:p>
          <a:endParaRPr lang="en-US"/>
        </a:p>
      </dgm:t>
    </dgm:pt>
    <dgm:pt modelId="{BCF6C912-D71E-49BE-B6BE-873229B95886}" type="sibTrans" cxnId="{4E05CC1E-9022-4AAA-970F-6EA191892B66}">
      <dgm:prSet/>
      <dgm:spPr/>
      <dgm:t>
        <a:bodyPr/>
        <a:lstStyle/>
        <a:p>
          <a:endParaRPr lang="en-US"/>
        </a:p>
      </dgm:t>
    </dgm:pt>
    <dgm:pt modelId="{26E7AEDB-9465-418C-A957-65BD1C536506}">
      <dgm:prSet/>
      <dgm:spPr/>
      <dgm:t>
        <a:bodyPr/>
        <a:lstStyle/>
        <a:p>
          <a:r>
            <a:rPr lang="en-US"/>
            <a:t>Rectal sparing.</a:t>
          </a:r>
        </a:p>
      </dgm:t>
    </dgm:pt>
    <dgm:pt modelId="{8375F38C-FA06-48BB-B1A2-41B095A017A2}" type="parTrans" cxnId="{5F94AF5F-C569-454A-99DB-830E21F62133}">
      <dgm:prSet/>
      <dgm:spPr/>
      <dgm:t>
        <a:bodyPr/>
        <a:lstStyle/>
        <a:p>
          <a:endParaRPr lang="en-US"/>
        </a:p>
      </dgm:t>
    </dgm:pt>
    <dgm:pt modelId="{FA0D8423-C744-41C2-B970-F3EB78941636}" type="sibTrans" cxnId="{5F94AF5F-C569-454A-99DB-830E21F62133}">
      <dgm:prSet/>
      <dgm:spPr/>
      <dgm:t>
        <a:bodyPr/>
        <a:lstStyle/>
        <a:p>
          <a:endParaRPr lang="en-US"/>
        </a:p>
      </dgm:t>
    </dgm:pt>
    <dgm:pt modelId="{4F1268CE-D29F-412C-96A0-58E564FE16A7}">
      <dgm:prSet/>
      <dgm:spPr/>
      <dgm:t>
        <a:bodyPr/>
        <a:lstStyle/>
        <a:p>
          <a:r>
            <a:rPr lang="en-US"/>
            <a:t>Perianal disease (e.g., skin tags, fissures, fistulae).</a:t>
          </a:r>
        </a:p>
      </dgm:t>
    </dgm:pt>
    <dgm:pt modelId="{0FBA1323-A2D9-4FD0-880E-C26FEB845B0C}" type="parTrans" cxnId="{88EDC2D7-E92A-496E-912A-88F1DBC0D72E}">
      <dgm:prSet/>
      <dgm:spPr/>
      <dgm:t>
        <a:bodyPr/>
        <a:lstStyle/>
        <a:p>
          <a:endParaRPr lang="en-US"/>
        </a:p>
      </dgm:t>
    </dgm:pt>
    <dgm:pt modelId="{7CDBFAB2-C00B-4685-994B-94377E9DE267}" type="sibTrans" cxnId="{88EDC2D7-E92A-496E-912A-88F1DBC0D72E}">
      <dgm:prSet/>
      <dgm:spPr/>
      <dgm:t>
        <a:bodyPr/>
        <a:lstStyle/>
        <a:p>
          <a:endParaRPr lang="en-US"/>
        </a:p>
      </dgm:t>
    </dgm:pt>
    <dgm:pt modelId="{A0D4A802-D4A2-4296-83EF-16DE81ADDB8E}">
      <dgm:prSet/>
      <dgm:spPr/>
      <dgm:t>
        <a:bodyPr/>
        <a:lstStyle/>
        <a:p>
          <a:r>
            <a:rPr lang="en-US" b="1"/>
            <a:t>Other Presentations:</a:t>
          </a:r>
          <a:endParaRPr lang="en-US"/>
        </a:p>
      </dgm:t>
    </dgm:pt>
    <dgm:pt modelId="{D70C560A-BBEB-4D8E-87B3-D724A935A5B9}" type="parTrans" cxnId="{C4136A2C-FDCF-447D-BE65-D648B1152632}">
      <dgm:prSet/>
      <dgm:spPr/>
      <dgm:t>
        <a:bodyPr/>
        <a:lstStyle/>
        <a:p>
          <a:endParaRPr lang="en-US"/>
        </a:p>
      </dgm:t>
    </dgm:pt>
    <dgm:pt modelId="{D1A46E9F-4AEC-4AB1-94D4-B97BCDD9678A}" type="sibTrans" cxnId="{C4136A2C-FDCF-447D-BE65-D648B1152632}">
      <dgm:prSet/>
      <dgm:spPr/>
      <dgm:t>
        <a:bodyPr/>
        <a:lstStyle/>
        <a:p>
          <a:endParaRPr lang="en-US"/>
        </a:p>
      </dgm:t>
    </dgm:pt>
    <dgm:pt modelId="{E24F80AE-157C-487F-9F35-3282FC45617F}">
      <dgm:prSet/>
      <dgm:spPr/>
      <dgm:t>
        <a:bodyPr/>
        <a:lstStyle/>
        <a:p>
          <a:r>
            <a:rPr lang="en-US"/>
            <a:t>Small bowel and colonic disease (common combination).</a:t>
          </a:r>
        </a:p>
      </dgm:t>
    </dgm:pt>
    <dgm:pt modelId="{F66C9770-1EA6-4676-908D-BF0A1ABC79EF}" type="parTrans" cxnId="{8DC4A90E-9C01-4026-BF04-1A7AD8CF3BE2}">
      <dgm:prSet/>
      <dgm:spPr/>
      <dgm:t>
        <a:bodyPr/>
        <a:lstStyle/>
        <a:p>
          <a:endParaRPr lang="en-US"/>
        </a:p>
      </dgm:t>
    </dgm:pt>
    <dgm:pt modelId="{DB68AFA6-468A-4798-8FE7-D74FA5A77B65}" type="sibTrans" cxnId="{8DC4A90E-9C01-4026-BF04-1A7AD8CF3BE2}">
      <dgm:prSet/>
      <dgm:spPr/>
      <dgm:t>
        <a:bodyPr/>
        <a:lstStyle/>
        <a:p>
          <a:endParaRPr lang="en-US"/>
        </a:p>
      </dgm:t>
    </dgm:pt>
    <dgm:pt modelId="{A5B535A0-F33E-44ED-A0C4-30CEA73A2C6E}">
      <dgm:prSet/>
      <dgm:spPr/>
      <dgm:t>
        <a:bodyPr/>
        <a:lstStyle/>
        <a:p>
          <a:r>
            <a:rPr lang="en-US"/>
            <a:t>Isolated perianal disease.</a:t>
          </a:r>
        </a:p>
      </dgm:t>
    </dgm:pt>
    <dgm:pt modelId="{D42429AD-BDD4-4DCB-ADCF-71889BEEBCCE}" type="parTrans" cxnId="{3B0C3691-CED6-456C-B669-32867CEAFB6E}">
      <dgm:prSet/>
      <dgm:spPr/>
      <dgm:t>
        <a:bodyPr/>
        <a:lstStyle/>
        <a:p>
          <a:endParaRPr lang="en-US"/>
        </a:p>
      </dgm:t>
    </dgm:pt>
    <dgm:pt modelId="{00CC764E-A1D5-4FC2-AEF4-DEA6DE0C9970}" type="sibTrans" cxnId="{3B0C3691-CED6-456C-B669-32867CEAFB6E}">
      <dgm:prSet/>
      <dgm:spPr/>
      <dgm:t>
        <a:bodyPr/>
        <a:lstStyle/>
        <a:p>
          <a:endParaRPr lang="en-US"/>
        </a:p>
      </dgm:t>
    </dgm:pt>
    <dgm:pt modelId="{497CE099-BF13-4CFD-8AE4-8D1975D49C98}">
      <dgm:prSet/>
      <dgm:spPr/>
      <dgm:t>
        <a:bodyPr/>
        <a:lstStyle/>
        <a:p>
          <a:r>
            <a:rPr lang="en-US"/>
            <a:t>Vomiting due to jejunal strictures.</a:t>
          </a:r>
        </a:p>
      </dgm:t>
    </dgm:pt>
    <dgm:pt modelId="{FA612703-3A26-4944-8BA3-AA619DCEFD2B}" type="parTrans" cxnId="{010AB206-3460-4F77-AFA8-FB59EE27D8FC}">
      <dgm:prSet/>
      <dgm:spPr/>
      <dgm:t>
        <a:bodyPr/>
        <a:lstStyle/>
        <a:p>
          <a:endParaRPr lang="en-US"/>
        </a:p>
      </dgm:t>
    </dgm:pt>
    <dgm:pt modelId="{1C0DB810-C3BB-4D3B-9CE9-4871A0E3F379}" type="sibTrans" cxnId="{010AB206-3460-4F77-AFA8-FB59EE27D8FC}">
      <dgm:prSet/>
      <dgm:spPr/>
      <dgm:t>
        <a:bodyPr/>
        <a:lstStyle/>
        <a:p>
          <a:endParaRPr lang="en-US"/>
        </a:p>
      </dgm:t>
    </dgm:pt>
    <dgm:pt modelId="{1F7EDD43-FBA4-4A12-994C-096960BEB206}">
      <dgm:prSet/>
      <dgm:spPr/>
      <dgm:t>
        <a:bodyPr/>
        <a:lstStyle/>
        <a:p>
          <a:r>
            <a:rPr lang="en-US"/>
            <a:t>Severe oral ulceration (rare).</a:t>
          </a:r>
        </a:p>
      </dgm:t>
    </dgm:pt>
    <dgm:pt modelId="{53C6FC41-967E-4E9B-B7E7-8A0283A71F94}" type="parTrans" cxnId="{A5403A37-38AE-48F7-A9DA-57DB10D41617}">
      <dgm:prSet/>
      <dgm:spPr/>
      <dgm:t>
        <a:bodyPr/>
        <a:lstStyle/>
        <a:p>
          <a:endParaRPr lang="en-US"/>
        </a:p>
      </dgm:t>
    </dgm:pt>
    <dgm:pt modelId="{BAA02A3C-0859-4939-8757-A89ACE75497E}" type="sibTrans" cxnId="{A5403A37-38AE-48F7-A9DA-57DB10D41617}">
      <dgm:prSet/>
      <dgm:spPr/>
      <dgm:t>
        <a:bodyPr/>
        <a:lstStyle/>
        <a:p>
          <a:endParaRPr lang="en-US"/>
        </a:p>
      </dgm:t>
    </dgm:pt>
    <dgm:pt modelId="{D40AA347-3321-F947-9E7B-E001F9FB0E0C}" type="pres">
      <dgm:prSet presAssocID="{290367B9-F758-4D91-ADD2-9ACBEA003D5F}" presName="linear" presStyleCnt="0">
        <dgm:presLayoutVars>
          <dgm:dir/>
          <dgm:animLvl val="lvl"/>
          <dgm:resizeHandles val="exact"/>
        </dgm:presLayoutVars>
      </dgm:prSet>
      <dgm:spPr/>
    </dgm:pt>
    <dgm:pt modelId="{0B1E6D78-B1DA-A947-B900-593EF034F2F8}" type="pres">
      <dgm:prSet presAssocID="{38BB9CF9-5B1F-40AC-89FC-6C679A42ABAE}" presName="parentLin" presStyleCnt="0"/>
      <dgm:spPr/>
    </dgm:pt>
    <dgm:pt modelId="{2665D1B4-9821-3048-9C9A-699958BE73D0}" type="pres">
      <dgm:prSet presAssocID="{38BB9CF9-5B1F-40AC-89FC-6C679A42ABAE}" presName="parentLeftMargin" presStyleLbl="node1" presStyleIdx="0" presStyleCnt="3"/>
      <dgm:spPr/>
    </dgm:pt>
    <dgm:pt modelId="{8A8F52A6-3A81-2442-9FD0-C8D87687DAB0}" type="pres">
      <dgm:prSet presAssocID="{38BB9CF9-5B1F-40AC-89FC-6C679A42AB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D530F7-BBE3-1F42-B5AB-F343CB140FD4}" type="pres">
      <dgm:prSet presAssocID="{38BB9CF9-5B1F-40AC-89FC-6C679A42ABAE}" presName="negativeSpace" presStyleCnt="0"/>
      <dgm:spPr/>
    </dgm:pt>
    <dgm:pt modelId="{75ACE690-3869-8B41-959B-6CB76D1D376C}" type="pres">
      <dgm:prSet presAssocID="{38BB9CF9-5B1F-40AC-89FC-6C679A42ABAE}" presName="childText" presStyleLbl="conFgAcc1" presStyleIdx="0" presStyleCnt="3">
        <dgm:presLayoutVars>
          <dgm:bulletEnabled val="1"/>
        </dgm:presLayoutVars>
      </dgm:prSet>
      <dgm:spPr/>
    </dgm:pt>
    <dgm:pt modelId="{51314D0A-7501-ED4C-A92C-3F9ACA9A6910}" type="pres">
      <dgm:prSet presAssocID="{9B80A62C-1164-4503-88A7-7F730E61FF7B}" presName="spaceBetweenRectangles" presStyleCnt="0"/>
      <dgm:spPr/>
    </dgm:pt>
    <dgm:pt modelId="{0A7041A1-E214-5544-A06D-C2550041D971}" type="pres">
      <dgm:prSet presAssocID="{1DC4D231-678E-48CE-A998-EF1C6E4BE768}" presName="parentLin" presStyleCnt="0"/>
      <dgm:spPr/>
    </dgm:pt>
    <dgm:pt modelId="{4882F2F9-7D5C-C643-A2AD-37A2AE404DB9}" type="pres">
      <dgm:prSet presAssocID="{1DC4D231-678E-48CE-A998-EF1C6E4BE768}" presName="parentLeftMargin" presStyleLbl="node1" presStyleIdx="0" presStyleCnt="3"/>
      <dgm:spPr/>
    </dgm:pt>
    <dgm:pt modelId="{AFB2F201-746F-8D45-95B7-622A31115FF5}" type="pres">
      <dgm:prSet presAssocID="{1DC4D231-678E-48CE-A998-EF1C6E4BE7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CDC564-BCC3-4047-BC6C-C50A5C54D4B0}" type="pres">
      <dgm:prSet presAssocID="{1DC4D231-678E-48CE-A998-EF1C6E4BE768}" presName="negativeSpace" presStyleCnt="0"/>
      <dgm:spPr/>
    </dgm:pt>
    <dgm:pt modelId="{DE129853-4191-A748-9690-5FADC77F7ECD}" type="pres">
      <dgm:prSet presAssocID="{1DC4D231-678E-48CE-A998-EF1C6E4BE768}" presName="childText" presStyleLbl="conFgAcc1" presStyleIdx="1" presStyleCnt="3">
        <dgm:presLayoutVars>
          <dgm:bulletEnabled val="1"/>
        </dgm:presLayoutVars>
      </dgm:prSet>
      <dgm:spPr/>
    </dgm:pt>
    <dgm:pt modelId="{28F58BAD-559F-6745-810F-43809E4EC136}" type="pres">
      <dgm:prSet presAssocID="{5B0A05C6-7181-47CC-A274-E4179DE3FEE7}" presName="spaceBetweenRectangles" presStyleCnt="0"/>
      <dgm:spPr/>
    </dgm:pt>
    <dgm:pt modelId="{852A8EFA-F7E8-9F40-897D-CB45DAF694CB}" type="pres">
      <dgm:prSet presAssocID="{A0D4A802-D4A2-4296-83EF-16DE81ADDB8E}" presName="parentLin" presStyleCnt="0"/>
      <dgm:spPr/>
    </dgm:pt>
    <dgm:pt modelId="{9929CA12-2371-414C-A3AD-13A35A415124}" type="pres">
      <dgm:prSet presAssocID="{A0D4A802-D4A2-4296-83EF-16DE81ADDB8E}" presName="parentLeftMargin" presStyleLbl="node1" presStyleIdx="1" presStyleCnt="3"/>
      <dgm:spPr/>
    </dgm:pt>
    <dgm:pt modelId="{124D5827-5385-8546-97EE-5D9C27E41FC3}" type="pres">
      <dgm:prSet presAssocID="{A0D4A802-D4A2-4296-83EF-16DE81ADDB8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3801950-E4E6-954D-88B1-5FB713EDDC5B}" type="pres">
      <dgm:prSet presAssocID="{A0D4A802-D4A2-4296-83EF-16DE81ADDB8E}" presName="negativeSpace" presStyleCnt="0"/>
      <dgm:spPr/>
    </dgm:pt>
    <dgm:pt modelId="{E6E9BD20-4251-5C43-896A-105E1329CDCE}" type="pres">
      <dgm:prSet presAssocID="{A0D4A802-D4A2-4296-83EF-16DE81ADDB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FAC902-19A9-45E8-9867-2A348DDAAF00}" srcId="{38BB9CF9-5B1F-40AC-89FC-6C679A42ABAE}" destId="{E8D648E4-4C02-4A9E-B3DD-D6AACBA3F636}" srcOrd="2" destOrd="0" parTransId="{BBAD2616-9386-4BCC-A018-BD3E48E87290}" sibTransId="{58DD9619-AA73-42EA-8FCA-C3503CB9ED8F}"/>
    <dgm:cxn modelId="{010AB206-3460-4F77-AFA8-FB59EE27D8FC}" srcId="{A0D4A802-D4A2-4296-83EF-16DE81ADDB8E}" destId="{497CE099-BF13-4CFD-8AE4-8D1975D49C98}" srcOrd="2" destOrd="0" parTransId="{FA612703-3A26-4944-8BA3-AA619DCEFD2B}" sibTransId="{1C0DB810-C3BB-4D3B-9CE9-4871A0E3F379}"/>
    <dgm:cxn modelId="{8DC4A90E-9C01-4026-BF04-1A7AD8CF3BE2}" srcId="{A0D4A802-D4A2-4296-83EF-16DE81ADDB8E}" destId="{E24F80AE-157C-487F-9F35-3282FC45617F}" srcOrd="0" destOrd="0" parTransId="{F66C9770-1EA6-4676-908D-BF0A1ABC79EF}" sibTransId="{DB68AFA6-468A-4798-8FE7-D74FA5A77B65}"/>
    <dgm:cxn modelId="{E430CC13-6036-461B-B69D-1115EB47FFDA}" srcId="{4251C60F-27F6-43A6-8DD6-EA5F33B3551D}" destId="{028B4D16-8B12-417A-AEB2-A024CE8863A0}" srcOrd="1" destOrd="0" parTransId="{135C107E-9319-442B-A94B-3E329C9B6DA4}" sibTransId="{C466281D-982D-4C24-8559-D77C6E432CA4}"/>
    <dgm:cxn modelId="{03C7EA19-77C2-E442-836F-C61D3EBCFA47}" type="presOf" srcId="{38BB9CF9-5B1F-40AC-89FC-6C679A42ABAE}" destId="{2665D1B4-9821-3048-9C9A-699958BE73D0}" srcOrd="0" destOrd="0" presId="urn:microsoft.com/office/officeart/2005/8/layout/list1"/>
    <dgm:cxn modelId="{752FAE1B-C8B2-439A-9570-B701FD6912BE}" srcId="{290367B9-F758-4D91-ADD2-9ACBEA003D5F}" destId="{38BB9CF9-5B1F-40AC-89FC-6C679A42ABAE}" srcOrd="0" destOrd="0" parTransId="{94B66F92-5D05-43F5-B5E8-A4E4E696F1FE}" sibTransId="{9B80A62C-1164-4503-88A7-7F730E61FF7B}"/>
    <dgm:cxn modelId="{D7D6BE1D-F1F0-A443-8862-1744691E6598}" type="presOf" srcId="{FE50D33D-2B7D-4C23-8015-9868DD668F28}" destId="{DE129853-4191-A748-9690-5FADC77F7ECD}" srcOrd="0" destOrd="3" presId="urn:microsoft.com/office/officeart/2005/8/layout/list1"/>
    <dgm:cxn modelId="{4E05CC1E-9022-4AAA-970F-6EA191892B66}" srcId="{FE50D33D-2B7D-4C23-8015-9868DD668F28}" destId="{2CA3E4DE-E227-4801-A919-B3C1C1FF5786}" srcOrd="0" destOrd="0" parTransId="{64735F09-84FE-4951-BE11-F8D334530FCF}" sibTransId="{BCF6C912-D71E-49BE-B6BE-873229B95886}"/>
    <dgm:cxn modelId="{BA7E7121-7252-FF47-9C71-B91C93E4B071}" type="presOf" srcId="{1F7EDD43-FBA4-4A12-994C-096960BEB206}" destId="{E6E9BD20-4251-5C43-896A-105E1329CDCE}" srcOrd="0" destOrd="3" presId="urn:microsoft.com/office/officeart/2005/8/layout/list1"/>
    <dgm:cxn modelId="{C4136A2C-FDCF-447D-BE65-D648B1152632}" srcId="{290367B9-F758-4D91-ADD2-9ACBEA003D5F}" destId="{A0D4A802-D4A2-4296-83EF-16DE81ADDB8E}" srcOrd="2" destOrd="0" parTransId="{D70C560A-BBEB-4D8E-87B3-D724A935A5B9}" sibTransId="{D1A46E9F-4AEC-4AB1-94D4-B97BCDD9678A}"/>
    <dgm:cxn modelId="{1A8E002E-AA9E-4389-9A08-40C9C4204E13}" srcId="{E8D648E4-4C02-4A9E-B3DD-D6AACBA3F636}" destId="{223A6B7C-4AC4-4D2E-AC2C-52EED7D0A98B}" srcOrd="0" destOrd="0" parTransId="{5296F9F6-85FA-4564-9485-32A9D947161E}" sibTransId="{C9DBEDCE-86D6-4980-8486-669F1384E3B3}"/>
    <dgm:cxn modelId="{93C4A831-5A05-42AB-B99B-17D3DCEE7ED9}" srcId="{38BB9CF9-5B1F-40AC-89FC-6C679A42ABAE}" destId="{AD12AF7C-5B1C-4038-ADAC-215B413D46B9}" srcOrd="0" destOrd="0" parTransId="{0927DA3F-C4EB-4AA0-8391-D652C16C848A}" sibTransId="{32B84FEB-4D5C-4268-87B8-7075FA30974B}"/>
    <dgm:cxn modelId="{A5403A37-38AE-48F7-A9DA-57DB10D41617}" srcId="{A0D4A802-D4A2-4296-83EF-16DE81ADDB8E}" destId="{1F7EDD43-FBA4-4A12-994C-096960BEB206}" srcOrd="3" destOrd="0" parTransId="{53C6FC41-967E-4E9B-B7E7-8A0283A71F94}" sibTransId="{BAA02A3C-0859-4939-8757-A89ACE75497E}"/>
    <dgm:cxn modelId="{7B5A393A-95B7-184D-8CDA-0FEA95107F7C}" type="presOf" srcId="{1DC4D231-678E-48CE-A998-EF1C6E4BE768}" destId="{4882F2F9-7D5C-C643-A2AD-37A2AE404DB9}" srcOrd="0" destOrd="0" presId="urn:microsoft.com/office/officeart/2005/8/layout/list1"/>
    <dgm:cxn modelId="{E1D0633B-7AD1-FC48-89EC-2E7782F12569}" type="presOf" srcId="{0706216C-23C0-4D56-B8BA-84849F070CF0}" destId="{DE129853-4191-A748-9690-5FADC77F7ECD}" srcOrd="0" destOrd="1" presId="urn:microsoft.com/office/officeart/2005/8/layout/list1"/>
    <dgm:cxn modelId="{B4509D3B-A18B-CB4F-A68D-0D4A3CBD5BE7}" type="presOf" srcId="{E24F80AE-157C-487F-9F35-3282FC45617F}" destId="{E6E9BD20-4251-5C43-896A-105E1329CDCE}" srcOrd="0" destOrd="0" presId="urn:microsoft.com/office/officeart/2005/8/layout/list1"/>
    <dgm:cxn modelId="{A2DC863C-D855-409E-A9EC-5DE6C761958F}" srcId="{E8D648E4-4C02-4A9E-B3DD-D6AACBA3F636}" destId="{5284025F-70DE-4BDD-9C14-29A37ECC36C9}" srcOrd="1" destOrd="0" parTransId="{85DB282F-2CA4-4B6E-BA7B-DD304AE1D8DB}" sibTransId="{07860740-EC3B-4215-B95E-859906DD8BEC}"/>
    <dgm:cxn modelId="{9C6B0C3F-8CC7-B748-BB53-494B2F62028F}" type="presOf" srcId="{028B4D16-8B12-417A-AEB2-A024CE8863A0}" destId="{DE129853-4191-A748-9690-5FADC77F7ECD}" srcOrd="0" destOrd="2" presId="urn:microsoft.com/office/officeart/2005/8/layout/list1"/>
    <dgm:cxn modelId="{75E63740-BD71-BB40-9032-9F48A2B87DBE}" type="presOf" srcId="{E8D648E4-4C02-4A9E-B3DD-D6AACBA3F636}" destId="{75ACE690-3869-8B41-959B-6CB76D1D376C}" srcOrd="0" destOrd="2" presId="urn:microsoft.com/office/officeart/2005/8/layout/list1"/>
    <dgm:cxn modelId="{2FC15542-7B2D-754E-B907-A03B39B830C8}" type="presOf" srcId="{AD12AF7C-5B1C-4038-ADAC-215B413D46B9}" destId="{75ACE690-3869-8B41-959B-6CB76D1D376C}" srcOrd="0" destOrd="0" presId="urn:microsoft.com/office/officeart/2005/8/layout/list1"/>
    <dgm:cxn modelId="{8EB93448-C098-AF49-A089-AC49E5EAE230}" type="presOf" srcId="{1DC4D231-678E-48CE-A998-EF1C6E4BE768}" destId="{AFB2F201-746F-8D45-95B7-622A31115FF5}" srcOrd="1" destOrd="0" presId="urn:microsoft.com/office/officeart/2005/8/layout/list1"/>
    <dgm:cxn modelId="{086C2A4E-FBEE-0D4C-83E8-B1DBDCFB270E}" type="presOf" srcId="{A0D4A802-D4A2-4296-83EF-16DE81ADDB8E}" destId="{124D5827-5385-8546-97EE-5D9C27E41FC3}" srcOrd="1" destOrd="0" presId="urn:microsoft.com/office/officeart/2005/8/layout/list1"/>
    <dgm:cxn modelId="{24EB8C5F-CD29-0A4A-8DDE-48AA8024BF30}" type="presOf" srcId="{A0D4A802-D4A2-4296-83EF-16DE81ADDB8E}" destId="{9929CA12-2371-414C-A3AD-13A35A415124}" srcOrd="0" destOrd="0" presId="urn:microsoft.com/office/officeart/2005/8/layout/list1"/>
    <dgm:cxn modelId="{5F94AF5F-C569-454A-99DB-830E21F62133}" srcId="{2CA3E4DE-E227-4801-A919-B3C1C1FF5786}" destId="{26E7AEDB-9465-418C-A957-65BD1C536506}" srcOrd="0" destOrd="0" parTransId="{8375F38C-FA06-48BB-B1A2-41B095A017A2}" sibTransId="{FA0D8423-C744-41C2-B970-F3EB78941636}"/>
    <dgm:cxn modelId="{91560A71-1B31-BB48-B9DC-BF2ED842DD62}" type="presOf" srcId="{290367B9-F758-4D91-ADD2-9ACBEA003D5F}" destId="{D40AA347-3321-F947-9E7B-E001F9FB0E0C}" srcOrd="0" destOrd="0" presId="urn:microsoft.com/office/officeart/2005/8/layout/list1"/>
    <dgm:cxn modelId="{00EE8972-96F2-4868-B1D1-54E90ED72861}" srcId="{1DC4D231-678E-48CE-A998-EF1C6E4BE768}" destId="{FE50D33D-2B7D-4C23-8015-9868DD668F28}" srcOrd="1" destOrd="0" parTransId="{045704EF-86C5-44B3-9CF4-8C9A5BD080C6}" sibTransId="{58B13C73-F6DA-49B7-AD85-C5FB7029E5E8}"/>
    <dgm:cxn modelId="{3322B680-0556-6F4D-BE20-860177BEBED1}" type="presOf" srcId="{38BB9CF9-5B1F-40AC-89FC-6C679A42ABAE}" destId="{8A8F52A6-3A81-2442-9FD0-C8D87687DAB0}" srcOrd="1" destOrd="0" presId="urn:microsoft.com/office/officeart/2005/8/layout/list1"/>
    <dgm:cxn modelId="{9B5DA88C-6D32-457D-82F5-262505765638}" srcId="{4251C60F-27F6-43A6-8DD6-EA5F33B3551D}" destId="{0706216C-23C0-4D56-B8BA-84849F070CF0}" srcOrd="0" destOrd="0" parTransId="{17D3DA52-BC74-4D35-9013-6BC71A8425D3}" sibTransId="{426582F9-C790-4DC2-A04B-25913AADB830}"/>
    <dgm:cxn modelId="{0E3FA28D-7C6A-9A4A-87FE-2EF639DCC71C}" type="presOf" srcId="{26E7AEDB-9465-418C-A957-65BD1C536506}" destId="{DE129853-4191-A748-9690-5FADC77F7ECD}" srcOrd="0" destOrd="5" presId="urn:microsoft.com/office/officeart/2005/8/layout/list1"/>
    <dgm:cxn modelId="{BBE0D590-94A6-F246-B681-7257672EDB2F}" type="presOf" srcId="{2CA3E4DE-E227-4801-A919-B3C1C1FF5786}" destId="{DE129853-4191-A748-9690-5FADC77F7ECD}" srcOrd="0" destOrd="4" presId="urn:microsoft.com/office/officeart/2005/8/layout/list1"/>
    <dgm:cxn modelId="{3B0C3691-CED6-456C-B669-32867CEAFB6E}" srcId="{A0D4A802-D4A2-4296-83EF-16DE81ADDB8E}" destId="{A5B535A0-F33E-44ED-A0C4-30CEA73A2C6E}" srcOrd="1" destOrd="0" parTransId="{D42429AD-BDD4-4DCB-ADCF-71889BEEBCCE}" sibTransId="{00CC764E-A1D5-4FC2-AEF4-DEA6DE0C9970}"/>
    <dgm:cxn modelId="{54E7409C-D619-EE41-9726-BBF227D38989}" type="presOf" srcId="{7D24109A-00A3-4954-9A87-0CBC5C0D71D3}" destId="{75ACE690-3869-8B41-959B-6CB76D1D376C}" srcOrd="0" destOrd="1" presId="urn:microsoft.com/office/officeart/2005/8/layout/list1"/>
    <dgm:cxn modelId="{178D789C-4EF9-7A49-BC29-92803F4322AF}" type="presOf" srcId="{223A6B7C-4AC4-4D2E-AC2C-52EED7D0A98B}" destId="{75ACE690-3869-8B41-959B-6CB76D1D376C}" srcOrd="0" destOrd="3" presId="urn:microsoft.com/office/officeart/2005/8/layout/list1"/>
    <dgm:cxn modelId="{33CB79B1-B2E7-B84E-BB34-73411C00376E}" type="presOf" srcId="{A5B535A0-F33E-44ED-A0C4-30CEA73A2C6E}" destId="{E6E9BD20-4251-5C43-896A-105E1329CDCE}" srcOrd="0" destOrd="1" presId="urn:microsoft.com/office/officeart/2005/8/layout/list1"/>
    <dgm:cxn modelId="{A99220BC-13BE-054D-AA1C-983B4EBBDC4B}" type="presOf" srcId="{4F1268CE-D29F-412C-96A0-58E564FE16A7}" destId="{DE129853-4191-A748-9690-5FADC77F7ECD}" srcOrd="0" destOrd="6" presId="urn:microsoft.com/office/officeart/2005/8/layout/list1"/>
    <dgm:cxn modelId="{5644B8D3-50EB-4D36-B051-250ED0D107E3}" srcId="{38BB9CF9-5B1F-40AC-89FC-6C679A42ABAE}" destId="{7D24109A-00A3-4954-9A87-0CBC5C0D71D3}" srcOrd="1" destOrd="0" parTransId="{361E3BFF-6B94-4ADC-93A3-EA586B584533}" sibTransId="{AB9BFDB7-A364-499E-AC4F-8A6ACAEF0D65}"/>
    <dgm:cxn modelId="{88EDC2D7-E92A-496E-912A-88F1DBC0D72E}" srcId="{2CA3E4DE-E227-4801-A919-B3C1C1FF5786}" destId="{4F1268CE-D29F-412C-96A0-58E564FE16A7}" srcOrd="1" destOrd="0" parTransId="{0FBA1323-A2D9-4FD0-880E-C26FEB845B0C}" sibTransId="{7CDBFAB2-C00B-4685-994B-94377E9DE267}"/>
    <dgm:cxn modelId="{1EEEE7DB-8AE7-8948-BD3A-3C035D797B14}" type="presOf" srcId="{5284025F-70DE-4BDD-9C14-29A37ECC36C9}" destId="{75ACE690-3869-8B41-959B-6CB76D1D376C}" srcOrd="0" destOrd="4" presId="urn:microsoft.com/office/officeart/2005/8/layout/list1"/>
    <dgm:cxn modelId="{104521E9-D4D5-4601-8238-8701C94BB128}" srcId="{1DC4D231-678E-48CE-A998-EF1C6E4BE768}" destId="{4251C60F-27F6-43A6-8DD6-EA5F33B3551D}" srcOrd="0" destOrd="0" parTransId="{4738F34E-7794-48C5-9F74-778C7774A386}" sibTransId="{4DC848C8-D8E9-4F80-8358-F5A96548050B}"/>
    <dgm:cxn modelId="{425A96ED-B575-7B4C-836D-B36D45D9B222}" type="presOf" srcId="{497CE099-BF13-4CFD-8AE4-8D1975D49C98}" destId="{E6E9BD20-4251-5C43-896A-105E1329CDCE}" srcOrd="0" destOrd="2" presId="urn:microsoft.com/office/officeart/2005/8/layout/list1"/>
    <dgm:cxn modelId="{828402F6-8CC7-8645-9B45-2092C79480BB}" type="presOf" srcId="{4251C60F-27F6-43A6-8DD6-EA5F33B3551D}" destId="{DE129853-4191-A748-9690-5FADC77F7ECD}" srcOrd="0" destOrd="0" presId="urn:microsoft.com/office/officeart/2005/8/layout/list1"/>
    <dgm:cxn modelId="{E70D5DFD-8067-47D5-B4AB-64FE0DF77DBD}" srcId="{290367B9-F758-4D91-ADD2-9ACBEA003D5F}" destId="{1DC4D231-678E-48CE-A998-EF1C6E4BE768}" srcOrd="1" destOrd="0" parTransId="{A0E04C05-18C6-4369-9285-850FA04FD751}" sibTransId="{5B0A05C6-7181-47CC-A274-E4179DE3FEE7}"/>
    <dgm:cxn modelId="{348BA622-D1D2-5D48-B09D-C1F85954AD5A}" type="presParOf" srcId="{D40AA347-3321-F947-9E7B-E001F9FB0E0C}" destId="{0B1E6D78-B1DA-A947-B900-593EF034F2F8}" srcOrd="0" destOrd="0" presId="urn:microsoft.com/office/officeart/2005/8/layout/list1"/>
    <dgm:cxn modelId="{E9962F3F-D77D-D249-BA0B-9DB6A3A04908}" type="presParOf" srcId="{0B1E6D78-B1DA-A947-B900-593EF034F2F8}" destId="{2665D1B4-9821-3048-9C9A-699958BE73D0}" srcOrd="0" destOrd="0" presId="urn:microsoft.com/office/officeart/2005/8/layout/list1"/>
    <dgm:cxn modelId="{EA8B2DDF-5D9F-2A45-8B0D-D174ADAC4F9E}" type="presParOf" srcId="{0B1E6D78-B1DA-A947-B900-593EF034F2F8}" destId="{8A8F52A6-3A81-2442-9FD0-C8D87687DAB0}" srcOrd="1" destOrd="0" presId="urn:microsoft.com/office/officeart/2005/8/layout/list1"/>
    <dgm:cxn modelId="{A7C6DC6B-948A-0547-9368-57105E213B2A}" type="presParOf" srcId="{D40AA347-3321-F947-9E7B-E001F9FB0E0C}" destId="{11D530F7-BBE3-1F42-B5AB-F343CB140FD4}" srcOrd="1" destOrd="0" presId="urn:microsoft.com/office/officeart/2005/8/layout/list1"/>
    <dgm:cxn modelId="{FA3760E9-DEE4-8C42-BAF2-E6A60191EAB7}" type="presParOf" srcId="{D40AA347-3321-F947-9E7B-E001F9FB0E0C}" destId="{75ACE690-3869-8B41-959B-6CB76D1D376C}" srcOrd="2" destOrd="0" presId="urn:microsoft.com/office/officeart/2005/8/layout/list1"/>
    <dgm:cxn modelId="{8293BFAF-1D6B-274A-8F99-217D4755189E}" type="presParOf" srcId="{D40AA347-3321-F947-9E7B-E001F9FB0E0C}" destId="{51314D0A-7501-ED4C-A92C-3F9ACA9A6910}" srcOrd="3" destOrd="0" presId="urn:microsoft.com/office/officeart/2005/8/layout/list1"/>
    <dgm:cxn modelId="{CA72CE8D-3D59-D942-86C2-5DF4CCBE3CF1}" type="presParOf" srcId="{D40AA347-3321-F947-9E7B-E001F9FB0E0C}" destId="{0A7041A1-E214-5544-A06D-C2550041D971}" srcOrd="4" destOrd="0" presId="urn:microsoft.com/office/officeart/2005/8/layout/list1"/>
    <dgm:cxn modelId="{E611CCA6-36AE-5341-A66F-7DB1EC87038A}" type="presParOf" srcId="{0A7041A1-E214-5544-A06D-C2550041D971}" destId="{4882F2F9-7D5C-C643-A2AD-37A2AE404DB9}" srcOrd="0" destOrd="0" presId="urn:microsoft.com/office/officeart/2005/8/layout/list1"/>
    <dgm:cxn modelId="{1C0EE71D-855A-9543-80E0-AD00C5775948}" type="presParOf" srcId="{0A7041A1-E214-5544-A06D-C2550041D971}" destId="{AFB2F201-746F-8D45-95B7-622A31115FF5}" srcOrd="1" destOrd="0" presId="urn:microsoft.com/office/officeart/2005/8/layout/list1"/>
    <dgm:cxn modelId="{BD96DF59-12A5-E341-808F-4FE1D0BAC229}" type="presParOf" srcId="{D40AA347-3321-F947-9E7B-E001F9FB0E0C}" destId="{B7CDC564-BCC3-4047-BC6C-C50A5C54D4B0}" srcOrd="5" destOrd="0" presId="urn:microsoft.com/office/officeart/2005/8/layout/list1"/>
    <dgm:cxn modelId="{F7D73F5C-5D8A-9B42-8C13-61B7AB2C1663}" type="presParOf" srcId="{D40AA347-3321-F947-9E7B-E001F9FB0E0C}" destId="{DE129853-4191-A748-9690-5FADC77F7ECD}" srcOrd="6" destOrd="0" presId="urn:microsoft.com/office/officeart/2005/8/layout/list1"/>
    <dgm:cxn modelId="{8C6A607C-FB79-8E4C-935E-C6EB9B40EE90}" type="presParOf" srcId="{D40AA347-3321-F947-9E7B-E001F9FB0E0C}" destId="{28F58BAD-559F-6745-810F-43809E4EC136}" srcOrd="7" destOrd="0" presId="urn:microsoft.com/office/officeart/2005/8/layout/list1"/>
    <dgm:cxn modelId="{56F043D5-9453-FC49-A26D-070D48259898}" type="presParOf" srcId="{D40AA347-3321-F947-9E7B-E001F9FB0E0C}" destId="{852A8EFA-F7E8-9F40-897D-CB45DAF694CB}" srcOrd="8" destOrd="0" presId="urn:microsoft.com/office/officeart/2005/8/layout/list1"/>
    <dgm:cxn modelId="{2C793224-C02D-324D-BC99-FE16D6BB4356}" type="presParOf" srcId="{852A8EFA-F7E8-9F40-897D-CB45DAF694CB}" destId="{9929CA12-2371-414C-A3AD-13A35A415124}" srcOrd="0" destOrd="0" presId="urn:microsoft.com/office/officeart/2005/8/layout/list1"/>
    <dgm:cxn modelId="{4F28DC08-8F51-0C42-B47C-FAC8E636BEA1}" type="presParOf" srcId="{852A8EFA-F7E8-9F40-897D-CB45DAF694CB}" destId="{124D5827-5385-8546-97EE-5D9C27E41FC3}" srcOrd="1" destOrd="0" presId="urn:microsoft.com/office/officeart/2005/8/layout/list1"/>
    <dgm:cxn modelId="{AD7D6AE6-252D-404A-BF2F-7A70CD20E6A9}" type="presParOf" srcId="{D40AA347-3321-F947-9E7B-E001F9FB0E0C}" destId="{83801950-E4E6-954D-88B1-5FB713EDDC5B}" srcOrd="9" destOrd="0" presId="urn:microsoft.com/office/officeart/2005/8/layout/list1"/>
    <dgm:cxn modelId="{FD1F9E08-C76A-5645-8B4E-5FCD0E9156A1}" type="presParOf" srcId="{D40AA347-3321-F947-9E7B-E001F9FB0E0C}" destId="{E6E9BD20-4251-5C43-896A-105E1329CD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321DD-4703-46F4-ABE4-78E035CEB00F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6E68805-6AC2-4B43-ABE8-DC3CBC723011}">
      <dgm:prSet/>
      <dgm:spPr/>
      <dgm:t>
        <a:bodyPr/>
        <a:lstStyle/>
        <a:p>
          <a:r>
            <a:rPr lang="en-US" b="1" i="0"/>
            <a:t>General Findings</a:t>
          </a:r>
          <a:r>
            <a:rPr lang="en-US" b="0" i="0"/>
            <a:t>:</a:t>
          </a:r>
          <a:endParaRPr lang="en-US"/>
        </a:p>
      </dgm:t>
    </dgm:pt>
    <dgm:pt modelId="{B9DDBF9E-C0BE-4676-A65A-CF8633E2C209}" type="parTrans" cxnId="{669107DB-F13E-49D3-8DB3-690AA99902F9}">
      <dgm:prSet/>
      <dgm:spPr/>
      <dgm:t>
        <a:bodyPr/>
        <a:lstStyle/>
        <a:p>
          <a:endParaRPr lang="en-US"/>
        </a:p>
      </dgm:t>
    </dgm:pt>
    <dgm:pt modelId="{4EAB7472-2E85-4591-913A-4802ADC21A76}" type="sibTrans" cxnId="{669107DB-F13E-49D3-8DB3-690AA99902F9}">
      <dgm:prSet/>
      <dgm:spPr/>
      <dgm:t>
        <a:bodyPr/>
        <a:lstStyle/>
        <a:p>
          <a:endParaRPr lang="en-US"/>
        </a:p>
      </dgm:t>
    </dgm:pt>
    <dgm:pt modelId="{DCC38E09-B898-4D20-BCAA-E7D879E833C3}">
      <dgm:prSet/>
      <dgm:spPr/>
      <dgm:t>
        <a:bodyPr/>
        <a:lstStyle/>
        <a:p>
          <a:r>
            <a:rPr lang="en-US" b="1" i="0" dirty="0"/>
            <a:t>Weight loss</a:t>
          </a:r>
          <a:r>
            <a:rPr lang="en-US" b="0" i="0" dirty="0"/>
            <a:t>.</a:t>
          </a:r>
          <a:endParaRPr lang="en-US" dirty="0"/>
        </a:p>
      </dgm:t>
    </dgm:pt>
    <dgm:pt modelId="{A4E02512-B600-4EFC-B6E3-72C597AB66FC}" type="parTrans" cxnId="{D8F2CE77-1DC6-4612-AD06-3A3067977A03}">
      <dgm:prSet/>
      <dgm:spPr/>
      <dgm:t>
        <a:bodyPr/>
        <a:lstStyle/>
        <a:p>
          <a:endParaRPr lang="en-US"/>
        </a:p>
      </dgm:t>
    </dgm:pt>
    <dgm:pt modelId="{D35257DF-90A4-4B2D-A12D-7994D0387183}" type="sibTrans" cxnId="{D8F2CE77-1DC6-4612-AD06-3A3067977A03}">
      <dgm:prSet/>
      <dgm:spPr/>
      <dgm:t>
        <a:bodyPr/>
        <a:lstStyle/>
        <a:p>
          <a:endParaRPr lang="en-US"/>
        </a:p>
      </dgm:t>
    </dgm:pt>
    <dgm:pt modelId="{D16C096D-71E4-47CB-8190-1CD888E5AEDD}">
      <dgm:prSet/>
      <dgm:spPr/>
      <dgm:t>
        <a:bodyPr/>
        <a:lstStyle/>
        <a:p>
          <a:r>
            <a:rPr lang="en-US" b="1" i="0" dirty="0"/>
            <a:t>Anemia</a:t>
          </a:r>
          <a:r>
            <a:rPr lang="en-US" b="0" i="0" dirty="0"/>
            <a:t>: Glossitis, angular stomatitis.</a:t>
          </a:r>
          <a:endParaRPr lang="en-US" dirty="0"/>
        </a:p>
      </dgm:t>
    </dgm:pt>
    <dgm:pt modelId="{7218E112-3BFB-42F7-8CBF-3586187B260F}" type="parTrans" cxnId="{53E448D1-55F1-4718-8021-A61AF0395469}">
      <dgm:prSet/>
      <dgm:spPr/>
      <dgm:t>
        <a:bodyPr/>
        <a:lstStyle/>
        <a:p>
          <a:endParaRPr lang="en-US"/>
        </a:p>
      </dgm:t>
    </dgm:pt>
    <dgm:pt modelId="{D527F604-2270-4894-B9FD-B1986E92AE35}" type="sibTrans" cxnId="{53E448D1-55F1-4718-8021-A61AF0395469}">
      <dgm:prSet/>
      <dgm:spPr/>
      <dgm:t>
        <a:bodyPr/>
        <a:lstStyle/>
        <a:p>
          <a:endParaRPr lang="en-US"/>
        </a:p>
      </dgm:t>
    </dgm:pt>
    <dgm:pt modelId="{00BF1E9B-DEE9-430E-B10E-3D18D6E2B1D4}">
      <dgm:prSet/>
      <dgm:spPr/>
      <dgm:t>
        <a:bodyPr/>
        <a:lstStyle/>
        <a:p>
          <a:r>
            <a:rPr lang="en-US" b="1" i="0"/>
            <a:t>Abdominal Findings</a:t>
          </a:r>
          <a:r>
            <a:rPr lang="en-US" b="0" i="0"/>
            <a:t>:</a:t>
          </a:r>
          <a:endParaRPr lang="en-US"/>
        </a:p>
      </dgm:t>
    </dgm:pt>
    <dgm:pt modelId="{5529576F-3278-4AE0-99A9-B3D9C68D3F77}" type="parTrans" cxnId="{0CB5A669-449B-495B-AF28-0340E7DE67E5}">
      <dgm:prSet/>
      <dgm:spPr/>
      <dgm:t>
        <a:bodyPr/>
        <a:lstStyle/>
        <a:p>
          <a:endParaRPr lang="en-US"/>
        </a:p>
      </dgm:t>
    </dgm:pt>
    <dgm:pt modelId="{53C27871-109C-467A-B765-456DE16B79AA}" type="sibTrans" cxnId="{0CB5A669-449B-495B-AF28-0340E7DE67E5}">
      <dgm:prSet/>
      <dgm:spPr/>
      <dgm:t>
        <a:bodyPr/>
        <a:lstStyle/>
        <a:p>
          <a:endParaRPr lang="en-US"/>
        </a:p>
      </dgm:t>
    </dgm:pt>
    <dgm:pt modelId="{B7E44221-036A-4306-AFA0-CFE7D532E3E7}">
      <dgm:prSet/>
      <dgm:spPr/>
      <dgm:t>
        <a:bodyPr/>
        <a:lstStyle/>
        <a:p>
          <a:r>
            <a:rPr lang="en-US" b="1" i="0" dirty="0"/>
            <a:t>Tenderness</a:t>
          </a:r>
          <a:r>
            <a:rPr lang="en-US" b="0" i="0" dirty="0"/>
            <a:t>, especially over inflamed areas.</a:t>
          </a:r>
          <a:endParaRPr lang="en-US" dirty="0"/>
        </a:p>
      </dgm:t>
    </dgm:pt>
    <dgm:pt modelId="{5F28AEC9-0C16-4B48-ADC5-1F91A387BCAA}" type="parTrans" cxnId="{C1599186-0BB7-4DCF-99AE-2F7B12CF06E4}">
      <dgm:prSet/>
      <dgm:spPr/>
      <dgm:t>
        <a:bodyPr/>
        <a:lstStyle/>
        <a:p>
          <a:endParaRPr lang="en-US"/>
        </a:p>
      </dgm:t>
    </dgm:pt>
    <dgm:pt modelId="{15951FB7-E300-43F4-AFB1-957041CC09E1}" type="sibTrans" cxnId="{C1599186-0BB7-4DCF-99AE-2F7B12CF06E4}">
      <dgm:prSet/>
      <dgm:spPr/>
      <dgm:t>
        <a:bodyPr/>
        <a:lstStyle/>
        <a:p>
          <a:endParaRPr lang="en-US"/>
        </a:p>
      </dgm:t>
    </dgm:pt>
    <dgm:pt modelId="{6747C1C8-E794-4EF0-8591-F5FE22BC0650}">
      <dgm:prSet/>
      <dgm:spPr/>
      <dgm:t>
        <a:bodyPr/>
        <a:lstStyle/>
        <a:p>
          <a:r>
            <a:rPr lang="en-US" b="0" i="0" dirty="0"/>
            <a:t>Palpable </a:t>
          </a:r>
          <a:r>
            <a:rPr lang="en-US" b="1" i="0" dirty="0"/>
            <a:t>abdominal mass</a:t>
          </a:r>
          <a:r>
            <a:rPr lang="en-US" b="0" i="0" dirty="0"/>
            <a:t>:</a:t>
          </a:r>
          <a:endParaRPr lang="en-US" dirty="0"/>
        </a:p>
      </dgm:t>
    </dgm:pt>
    <dgm:pt modelId="{98ED2095-04FC-42ED-B59C-4C4FA7B2B24C}" type="parTrans" cxnId="{376ADEB4-1CFC-45D6-B79D-923613E13928}">
      <dgm:prSet/>
      <dgm:spPr/>
      <dgm:t>
        <a:bodyPr/>
        <a:lstStyle/>
        <a:p>
          <a:endParaRPr lang="en-US"/>
        </a:p>
      </dgm:t>
    </dgm:pt>
    <dgm:pt modelId="{7D85D41C-4C6D-448B-AD2D-BD25214ABC7D}" type="sibTrans" cxnId="{376ADEB4-1CFC-45D6-B79D-923613E13928}">
      <dgm:prSet/>
      <dgm:spPr/>
      <dgm:t>
        <a:bodyPr/>
        <a:lstStyle/>
        <a:p>
          <a:endParaRPr lang="en-US"/>
        </a:p>
      </dgm:t>
    </dgm:pt>
    <dgm:pt modelId="{38ADB0C2-7D6B-49BB-B0B8-7D1FF9BC632B}">
      <dgm:prSet/>
      <dgm:spPr/>
      <dgm:t>
        <a:bodyPr/>
        <a:lstStyle/>
        <a:p>
          <a:r>
            <a:rPr lang="en-US" b="0" i="0" dirty="0"/>
            <a:t>Due to matted loops of thickened bowel or intra-abdominal abscess.</a:t>
          </a:r>
          <a:endParaRPr lang="en-US" dirty="0"/>
        </a:p>
      </dgm:t>
    </dgm:pt>
    <dgm:pt modelId="{188322EB-72D0-483F-81A2-C0C72FFD8C80}" type="parTrans" cxnId="{A5EA6D31-80BE-4065-A6EE-C68B014E8245}">
      <dgm:prSet/>
      <dgm:spPr/>
      <dgm:t>
        <a:bodyPr/>
        <a:lstStyle/>
        <a:p>
          <a:endParaRPr lang="en-US"/>
        </a:p>
      </dgm:t>
    </dgm:pt>
    <dgm:pt modelId="{D3E64926-4631-4464-91C3-4694CD102C7C}" type="sibTrans" cxnId="{A5EA6D31-80BE-4065-A6EE-C68B014E8245}">
      <dgm:prSet/>
      <dgm:spPr/>
      <dgm:t>
        <a:bodyPr/>
        <a:lstStyle/>
        <a:p>
          <a:endParaRPr lang="en-US"/>
        </a:p>
      </dgm:t>
    </dgm:pt>
    <dgm:pt modelId="{8ACBFBDB-2D66-4222-8D28-D68EB52C8FF2}">
      <dgm:prSet/>
      <dgm:spPr/>
      <dgm:t>
        <a:bodyPr/>
        <a:lstStyle/>
        <a:p>
          <a:r>
            <a:rPr lang="en-US" b="1" i="0"/>
            <a:t>Perianal Disease</a:t>
          </a:r>
          <a:r>
            <a:rPr lang="en-US" b="0" i="0"/>
            <a:t>:</a:t>
          </a:r>
          <a:endParaRPr lang="en-US"/>
        </a:p>
      </dgm:t>
    </dgm:pt>
    <dgm:pt modelId="{BFB1A98C-D24F-477D-B37B-CDB2AD6B9C23}" type="parTrans" cxnId="{81843D4F-4443-40EA-B5D5-47B789A95D61}">
      <dgm:prSet/>
      <dgm:spPr/>
      <dgm:t>
        <a:bodyPr/>
        <a:lstStyle/>
        <a:p>
          <a:endParaRPr lang="en-US"/>
        </a:p>
      </dgm:t>
    </dgm:pt>
    <dgm:pt modelId="{C4CCD543-E7B7-4782-9B84-97D54D44524C}" type="sibTrans" cxnId="{81843D4F-4443-40EA-B5D5-47B789A95D61}">
      <dgm:prSet/>
      <dgm:spPr/>
      <dgm:t>
        <a:bodyPr/>
        <a:lstStyle/>
        <a:p>
          <a:endParaRPr lang="en-US"/>
        </a:p>
      </dgm:t>
    </dgm:pt>
    <dgm:pt modelId="{74570419-AE2C-47CE-8317-02AF5CE3E043}">
      <dgm:prSet/>
      <dgm:spPr/>
      <dgm:t>
        <a:bodyPr/>
        <a:lstStyle/>
        <a:p>
          <a:r>
            <a:rPr lang="en-US" b="0" i="0" dirty="0"/>
            <a:t>Found in </a:t>
          </a:r>
          <a:r>
            <a:rPr lang="en-US" b="1" i="0" dirty="0"/>
            <a:t>≥50% of patients</a:t>
          </a:r>
          <a:r>
            <a:rPr lang="en-US" b="0" i="0" dirty="0"/>
            <a:t>.</a:t>
          </a:r>
          <a:endParaRPr lang="en-US" dirty="0"/>
        </a:p>
      </dgm:t>
    </dgm:pt>
    <dgm:pt modelId="{1321886E-6207-4B37-85E9-8B6D64D0FCFD}" type="parTrans" cxnId="{6388D1F3-F496-487B-8C0A-12D62EAFFC73}">
      <dgm:prSet/>
      <dgm:spPr/>
      <dgm:t>
        <a:bodyPr/>
        <a:lstStyle/>
        <a:p>
          <a:endParaRPr lang="en-US"/>
        </a:p>
      </dgm:t>
    </dgm:pt>
    <dgm:pt modelId="{BD015D50-F74D-4C4B-ADC1-5B4B4AB29E2A}" type="sibTrans" cxnId="{6388D1F3-F496-487B-8C0A-12D62EAFFC73}">
      <dgm:prSet/>
      <dgm:spPr/>
      <dgm:t>
        <a:bodyPr/>
        <a:lstStyle/>
        <a:p>
          <a:endParaRPr lang="en-US"/>
        </a:p>
      </dgm:t>
    </dgm:pt>
    <dgm:pt modelId="{3D60D191-432C-42C6-80DC-E8DF41134D12}">
      <dgm:prSet/>
      <dgm:spPr/>
      <dgm:t>
        <a:bodyPr/>
        <a:lstStyle/>
        <a:p>
          <a:r>
            <a:rPr lang="en-US" b="1" i="0" dirty="0"/>
            <a:t>Skin tags, fissures, fistulae</a:t>
          </a:r>
          <a:r>
            <a:rPr lang="en-US" b="0" i="0" dirty="0"/>
            <a:t>.</a:t>
          </a:r>
          <a:endParaRPr lang="en-US" dirty="0"/>
        </a:p>
      </dgm:t>
    </dgm:pt>
    <dgm:pt modelId="{F957106A-A81A-492F-9EB1-7F3FAAF12C2C}" type="parTrans" cxnId="{722B613C-95E0-4EC0-AA86-D8427DE7535B}">
      <dgm:prSet/>
      <dgm:spPr/>
      <dgm:t>
        <a:bodyPr/>
        <a:lstStyle/>
        <a:p>
          <a:endParaRPr lang="en-US"/>
        </a:p>
      </dgm:t>
    </dgm:pt>
    <dgm:pt modelId="{9AF373A4-70FC-4D95-BBB8-6148F799CAD8}" type="sibTrans" cxnId="{722B613C-95E0-4EC0-AA86-D8427DE7535B}">
      <dgm:prSet/>
      <dgm:spPr/>
      <dgm:t>
        <a:bodyPr/>
        <a:lstStyle/>
        <a:p>
          <a:endParaRPr lang="en-US"/>
        </a:p>
      </dgm:t>
    </dgm:pt>
    <dgm:pt modelId="{63024AB6-25DB-9E4D-8CBF-E6225071C3B0}" type="pres">
      <dgm:prSet presAssocID="{75A321DD-4703-46F4-ABE4-78E035CEB00F}" presName="linear" presStyleCnt="0">
        <dgm:presLayoutVars>
          <dgm:dir/>
          <dgm:animLvl val="lvl"/>
          <dgm:resizeHandles val="exact"/>
        </dgm:presLayoutVars>
      </dgm:prSet>
      <dgm:spPr/>
    </dgm:pt>
    <dgm:pt modelId="{8797AB8E-F7E0-2543-A985-AB4D383BC380}" type="pres">
      <dgm:prSet presAssocID="{B6E68805-6AC2-4B43-ABE8-DC3CBC723011}" presName="parentLin" presStyleCnt="0"/>
      <dgm:spPr/>
    </dgm:pt>
    <dgm:pt modelId="{0D526A48-BE2E-B846-9A6C-AF445C40119B}" type="pres">
      <dgm:prSet presAssocID="{B6E68805-6AC2-4B43-ABE8-DC3CBC723011}" presName="parentLeftMargin" presStyleLbl="node1" presStyleIdx="0" presStyleCnt="3"/>
      <dgm:spPr/>
    </dgm:pt>
    <dgm:pt modelId="{E628AAA9-35B5-7142-B12E-732A5D9B1D3B}" type="pres">
      <dgm:prSet presAssocID="{B6E68805-6AC2-4B43-ABE8-DC3CBC7230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974733-0FD9-6947-B91D-16FE60A5BD1F}" type="pres">
      <dgm:prSet presAssocID="{B6E68805-6AC2-4B43-ABE8-DC3CBC723011}" presName="negativeSpace" presStyleCnt="0"/>
      <dgm:spPr/>
    </dgm:pt>
    <dgm:pt modelId="{555A5652-F644-EE42-BC55-39F1761029F3}" type="pres">
      <dgm:prSet presAssocID="{B6E68805-6AC2-4B43-ABE8-DC3CBC723011}" presName="childText" presStyleLbl="conFgAcc1" presStyleIdx="0" presStyleCnt="3">
        <dgm:presLayoutVars>
          <dgm:bulletEnabled val="1"/>
        </dgm:presLayoutVars>
      </dgm:prSet>
      <dgm:spPr/>
    </dgm:pt>
    <dgm:pt modelId="{59EBFE01-FEA0-C443-92CE-1B9FE0F9E096}" type="pres">
      <dgm:prSet presAssocID="{4EAB7472-2E85-4591-913A-4802ADC21A76}" presName="spaceBetweenRectangles" presStyleCnt="0"/>
      <dgm:spPr/>
    </dgm:pt>
    <dgm:pt modelId="{A95D06F5-DB1F-0D48-B1AE-A29A6064A46C}" type="pres">
      <dgm:prSet presAssocID="{00BF1E9B-DEE9-430E-B10E-3D18D6E2B1D4}" presName="parentLin" presStyleCnt="0"/>
      <dgm:spPr/>
    </dgm:pt>
    <dgm:pt modelId="{F5C742E1-B857-E144-9368-687BAD88A31C}" type="pres">
      <dgm:prSet presAssocID="{00BF1E9B-DEE9-430E-B10E-3D18D6E2B1D4}" presName="parentLeftMargin" presStyleLbl="node1" presStyleIdx="0" presStyleCnt="3"/>
      <dgm:spPr/>
    </dgm:pt>
    <dgm:pt modelId="{6A3AD9EF-8D2F-8747-A5EA-D1B750E91495}" type="pres">
      <dgm:prSet presAssocID="{00BF1E9B-DEE9-430E-B10E-3D18D6E2B1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2DBF8F-4E52-1245-8CCA-A5D41DFE3269}" type="pres">
      <dgm:prSet presAssocID="{00BF1E9B-DEE9-430E-B10E-3D18D6E2B1D4}" presName="negativeSpace" presStyleCnt="0"/>
      <dgm:spPr/>
    </dgm:pt>
    <dgm:pt modelId="{AD853231-DCE9-0B48-AB12-B87F1C7B2276}" type="pres">
      <dgm:prSet presAssocID="{00BF1E9B-DEE9-430E-B10E-3D18D6E2B1D4}" presName="childText" presStyleLbl="conFgAcc1" presStyleIdx="1" presStyleCnt="3">
        <dgm:presLayoutVars>
          <dgm:bulletEnabled val="1"/>
        </dgm:presLayoutVars>
      </dgm:prSet>
      <dgm:spPr/>
    </dgm:pt>
    <dgm:pt modelId="{0FB2FC88-9ACB-9A4B-BA5B-49D7E8B253C7}" type="pres">
      <dgm:prSet presAssocID="{53C27871-109C-467A-B765-456DE16B79AA}" presName="spaceBetweenRectangles" presStyleCnt="0"/>
      <dgm:spPr/>
    </dgm:pt>
    <dgm:pt modelId="{E303383A-295E-6443-A1EF-9A459C0B7B1A}" type="pres">
      <dgm:prSet presAssocID="{8ACBFBDB-2D66-4222-8D28-D68EB52C8FF2}" presName="parentLin" presStyleCnt="0"/>
      <dgm:spPr/>
    </dgm:pt>
    <dgm:pt modelId="{3FAC9061-67F9-4542-8AC9-80C6E4606B1F}" type="pres">
      <dgm:prSet presAssocID="{8ACBFBDB-2D66-4222-8D28-D68EB52C8FF2}" presName="parentLeftMargin" presStyleLbl="node1" presStyleIdx="1" presStyleCnt="3"/>
      <dgm:spPr/>
    </dgm:pt>
    <dgm:pt modelId="{AE55D9E4-DC48-0D4C-BA3E-065FF0B6644D}" type="pres">
      <dgm:prSet presAssocID="{8ACBFBDB-2D66-4222-8D28-D68EB52C8FF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DEDA43-81B2-AC45-93DF-0A7D07E1FF3C}" type="pres">
      <dgm:prSet presAssocID="{8ACBFBDB-2D66-4222-8D28-D68EB52C8FF2}" presName="negativeSpace" presStyleCnt="0"/>
      <dgm:spPr/>
    </dgm:pt>
    <dgm:pt modelId="{9209F60E-9205-0948-8601-EFBC3C48C6D0}" type="pres">
      <dgm:prSet presAssocID="{8ACBFBDB-2D66-4222-8D28-D68EB52C8F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B84C08-66F4-CF48-98CA-C8354AFEA742}" type="presOf" srcId="{B7E44221-036A-4306-AFA0-CFE7D532E3E7}" destId="{AD853231-DCE9-0B48-AB12-B87F1C7B2276}" srcOrd="0" destOrd="0" presId="urn:microsoft.com/office/officeart/2005/8/layout/list1"/>
    <dgm:cxn modelId="{BF58F30A-5EE4-384D-9A2F-73FD2FA13C81}" type="presOf" srcId="{75A321DD-4703-46F4-ABE4-78E035CEB00F}" destId="{63024AB6-25DB-9E4D-8CBF-E6225071C3B0}" srcOrd="0" destOrd="0" presId="urn:microsoft.com/office/officeart/2005/8/layout/list1"/>
    <dgm:cxn modelId="{21E1D70B-CF13-5343-9464-BCBAF620B20D}" type="presOf" srcId="{00BF1E9B-DEE9-430E-B10E-3D18D6E2B1D4}" destId="{6A3AD9EF-8D2F-8747-A5EA-D1B750E91495}" srcOrd="1" destOrd="0" presId="urn:microsoft.com/office/officeart/2005/8/layout/list1"/>
    <dgm:cxn modelId="{F461611D-D5EB-EE41-A25F-00D1895BF74E}" type="presOf" srcId="{00BF1E9B-DEE9-430E-B10E-3D18D6E2B1D4}" destId="{F5C742E1-B857-E144-9368-687BAD88A31C}" srcOrd="0" destOrd="0" presId="urn:microsoft.com/office/officeart/2005/8/layout/list1"/>
    <dgm:cxn modelId="{E3BDEF1D-99D3-9447-80D3-E627EE38ABBC}" type="presOf" srcId="{B6E68805-6AC2-4B43-ABE8-DC3CBC723011}" destId="{E628AAA9-35B5-7142-B12E-732A5D9B1D3B}" srcOrd="1" destOrd="0" presId="urn:microsoft.com/office/officeart/2005/8/layout/list1"/>
    <dgm:cxn modelId="{A5EA6D31-80BE-4065-A6EE-C68B014E8245}" srcId="{6747C1C8-E794-4EF0-8591-F5FE22BC0650}" destId="{38ADB0C2-7D6B-49BB-B0B8-7D1FF9BC632B}" srcOrd="0" destOrd="0" parTransId="{188322EB-72D0-483F-81A2-C0C72FFD8C80}" sibTransId="{D3E64926-4631-4464-91C3-4694CD102C7C}"/>
    <dgm:cxn modelId="{62E1BB3A-E038-8C4C-B6E8-7ECC956CAA89}" type="presOf" srcId="{B6E68805-6AC2-4B43-ABE8-DC3CBC723011}" destId="{0D526A48-BE2E-B846-9A6C-AF445C40119B}" srcOrd="0" destOrd="0" presId="urn:microsoft.com/office/officeart/2005/8/layout/list1"/>
    <dgm:cxn modelId="{722B613C-95E0-4EC0-AA86-D8427DE7535B}" srcId="{8ACBFBDB-2D66-4222-8D28-D68EB52C8FF2}" destId="{3D60D191-432C-42C6-80DC-E8DF41134D12}" srcOrd="1" destOrd="0" parTransId="{F957106A-A81A-492F-9EB1-7F3FAAF12C2C}" sibTransId="{9AF373A4-70FC-4D95-BBB8-6148F799CAD8}"/>
    <dgm:cxn modelId="{81843D4F-4443-40EA-B5D5-47B789A95D61}" srcId="{75A321DD-4703-46F4-ABE4-78E035CEB00F}" destId="{8ACBFBDB-2D66-4222-8D28-D68EB52C8FF2}" srcOrd="2" destOrd="0" parTransId="{BFB1A98C-D24F-477D-B37B-CDB2AD6B9C23}" sibTransId="{C4CCD543-E7B7-4782-9B84-97D54D44524C}"/>
    <dgm:cxn modelId="{2378925B-63C7-944D-80A9-A8D8E0E8409A}" type="presOf" srcId="{8ACBFBDB-2D66-4222-8D28-D68EB52C8FF2}" destId="{AE55D9E4-DC48-0D4C-BA3E-065FF0B6644D}" srcOrd="1" destOrd="0" presId="urn:microsoft.com/office/officeart/2005/8/layout/list1"/>
    <dgm:cxn modelId="{2ECCC365-D34C-FA4B-8A76-01B6D554B8B3}" type="presOf" srcId="{8ACBFBDB-2D66-4222-8D28-D68EB52C8FF2}" destId="{3FAC9061-67F9-4542-8AC9-80C6E4606B1F}" srcOrd="0" destOrd="0" presId="urn:microsoft.com/office/officeart/2005/8/layout/list1"/>
    <dgm:cxn modelId="{0CB5A669-449B-495B-AF28-0340E7DE67E5}" srcId="{75A321DD-4703-46F4-ABE4-78E035CEB00F}" destId="{00BF1E9B-DEE9-430E-B10E-3D18D6E2B1D4}" srcOrd="1" destOrd="0" parTransId="{5529576F-3278-4AE0-99A9-B3D9C68D3F77}" sibTransId="{53C27871-109C-467A-B765-456DE16B79AA}"/>
    <dgm:cxn modelId="{EEC3E273-94EE-0248-91FD-56AFB47D7390}" type="presOf" srcId="{D16C096D-71E4-47CB-8190-1CD888E5AEDD}" destId="{555A5652-F644-EE42-BC55-39F1761029F3}" srcOrd="0" destOrd="1" presId="urn:microsoft.com/office/officeart/2005/8/layout/list1"/>
    <dgm:cxn modelId="{D8F2CE77-1DC6-4612-AD06-3A3067977A03}" srcId="{B6E68805-6AC2-4B43-ABE8-DC3CBC723011}" destId="{DCC38E09-B898-4D20-BCAA-E7D879E833C3}" srcOrd="0" destOrd="0" parTransId="{A4E02512-B600-4EFC-B6E3-72C597AB66FC}" sibTransId="{D35257DF-90A4-4B2D-A12D-7994D0387183}"/>
    <dgm:cxn modelId="{C1599186-0BB7-4DCF-99AE-2F7B12CF06E4}" srcId="{00BF1E9B-DEE9-430E-B10E-3D18D6E2B1D4}" destId="{B7E44221-036A-4306-AFA0-CFE7D532E3E7}" srcOrd="0" destOrd="0" parTransId="{5F28AEC9-0C16-4B48-ADC5-1F91A387BCAA}" sibTransId="{15951FB7-E300-43F4-AFB1-957041CC09E1}"/>
    <dgm:cxn modelId="{ABEAC797-6F6B-3A43-80F3-C1AB55A6470D}" type="presOf" srcId="{38ADB0C2-7D6B-49BB-B0B8-7D1FF9BC632B}" destId="{AD853231-DCE9-0B48-AB12-B87F1C7B2276}" srcOrd="0" destOrd="2" presId="urn:microsoft.com/office/officeart/2005/8/layout/list1"/>
    <dgm:cxn modelId="{376ADEB4-1CFC-45D6-B79D-923613E13928}" srcId="{00BF1E9B-DEE9-430E-B10E-3D18D6E2B1D4}" destId="{6747C1C8-E794-4EF0-8591-F5FE22BC0650}" srcOrd="1" destOrd="0" parTransId="{98ED2095-04FC-42ED-B59C-4C4FA7B2B24C}" sibTransId="{7D85D41C-4C6D-448B-AD2D-BD25214ABC7D}"/>
    <dgm:cxn modelId="{44049BBF-3DF6-B848-8EBC-2B67D8C378CC}" type="presOf" srcId="{3D60D191-432C-42C6-80DC-E8DF41134D12}" destId="{9209F60E-9205-0948-8601-EFBC3C48C6D0}" srcOrd="0" destOrd="1" presId="urn:microsoft.com/office/officeart/2005/8/layout/list1"/>
    <dgm:cxn modelId="{586D11C1-15F5-DC40-90A0-886EFF4F7FA7}" type="presOf" srcId="{74570419-AE2C-47CE-8317-02AF5CE3E043}" destId="{9209F60E-9205-0948-8601-EFBC3C48C6D0}" srcOrd="0" destOrd="0" presId="urn:microsoft.com/office/officeart/2005/8/layout/list1"/>
    <dgm:cxn modelId="{53E448D1-55F1-4718-8021-A61AF0395469}" srcId="{B6E68805-6AC2-4B43-ABE8-DC3CBC723011}" destId="{D16C096D-71E4-47CB-8190-1CD888E5AEDD}" srcOrd="1" destOrd="0" parTransId="{7218E112-3BFB-42F7-8CBF-3586187B260F}" sibTransId="{D527F604-2270-4894-B9FD-B1986E92AE35}"/>
    <dgm:cxn modelId="{7131C1DA-9363-5B4D-AFB2-4C9799C5E6C3}" type="presOf" srcId="{DCC38E09-B898-4D20-BCAA-E7D879E833C3}" destId="{555A5652-F644-EE42-BC55-39F1761029F3}" srcOrd="0" destOrd="0" presId="urn:microsoft.com/office/officeart/2005/8/layout/list1"/>
    <dgm:cxn modelId="{669107DB-F13E-49D3-8DB3-690AA99902F9}" srcId="{75A321DD-4703-46F4-ABE4-78E035CEB00F}" destId="{B6E68805-6AC2-4B43-ABE8-DC3CBC723011}" srcOrd="0" destOrd="0" parTransId="{B9DDBF9E-C0BE-4676-A65A-CF8633E2C209}" sibTransId="{4EAB7472-2E85-4591-913A-4802ADC21A76}"/>
    <dgm:cxn modelId="{6388D1F3-F496-487B-8C0A-12D62EAFFC73}" srcId="{8ACBFBDB-2D66-4222-8D28-D68EB52C8FF2}" destId="{74570419-AE2C-47CE-8317-02AF5CE3E043}" srcOrd="0" destOrd="0" parTransId="{1321886E-6207-4B37-85E9-8B6D64D0FCFD}" sibTransId="{BD015D50-F74D-4C4B-ADC1-5B4B4AB29E2A}"/>
    <dgm:cxn modelId="{AE9B84FF-3825-4A4D-B8EC-64AC461BE67F}" type="presOf" srcId="{6747C1C8-E794-4EF0-8591-F5FE22BC0650}" destId="{AD853231-DCE9-0B48-AB12-B87F1C7B2276}" srcOrd="0" destOrd="1" presId="urn:microsoft.com/office/officeart/2005/8/layout/list1"/>
    <dgm:cxn modelId="{0EA171D5-5A63-324D-A6CD-679B0BA7904C}" type="presParOf" srcId="{63024AB6-25DB-9E4D-8CBF-E6225071C3B0}" destId="{8797AB8E-F7E0-2543-A985-AB4D383BC380}" srcOrd="0" destOrd="0" presId="urn:microsoft.com/office/officeart/2005/8/layout/list1"/>
    <dgm:cxn modelId="{D17DDF0F-0D81-0B4B-8191-D84EA530E689}" type="presParOf" srcId="{8797AB8E-F7E0-2543-A985-AB4D383BC380}" destId="{0D526A48-BE2E-B846-9A6C-AF445C40119B}" srcOrd="0" destOrd="0" presId="urn:microsoft.com/office/officeart/2005/8/layout/list1"/>
    <dgm:cxn modelId="{2958411A-3BB4-C44F-BA60-87DD5D41D81C}" type="presParOf" srcId="{8797AB8E-F7E0-2543-A985-AB4D383BC380}" destId="{E628AAA9-35B5-7142-B12E-732A5D9B1D3B}" srcOrd="1" destOrd="0" presId="urn:microsoft.com/office/officeart/2005/8/layout/list1"/>
    <dgm:cxn modelId="{DE292FC7-E33A-9A4E-9F6C-1EB8207E3F96}" type="presParOf" srcId="{63024AB6-25DB-9E4D-8CBF-E6225071C3B0}" destId="{38974733-0FD9-6947-B91D-16FE60A5BD1F}" srcOrd="1" destOrd="0" presId="urn:microsoft.com/office/officeart/2005/8/layout/list1"/>
    <dgm:cxn modelId="{5AB95A46-3083-1B45-8244-C85B51063BA0}" type="presParOf" srcId="{63024AB6-25DB-9E4D-8CBF-E6225071C3B0}" destId="{555A5652-F644-EE42-BC55-39F1761029F3}" srcOrd="2" destOrd="0" presId="urn:microsoft.com/office/officeart/2005/8/layout/list1"/>
    <dgm:cxn modelId="{33E02277-A482-B74E-9542-497A7852E995}" type="presParOf" srcId="{63024AB6-25DB-9E4D-8CBF-E6225071C3B0}" destId="{59EBFE01-FEA0-C443-92CE-1B9FE0F9E096}" srcOrd="3" destOrd="0" presId="urn:microsoft.com/office/officeart/2005/8/layout/list1"/>
    <dgm:cxn modelId="{4B340442-EE1D-1544-BE52-C7AE75D375B0}" type="presParOf" srcId="{63024AB6-25DB-9E4D-8CBF-E6225071C3B0}" destId="{A95D06F5-DB1F-0D48-B1AE-A29A6064A46C}" srcOrd="4" destOrd="0" presId="urn:microsoft.com/office/officeart/2005/8/layout/list1"/>
    <dgm:cxn modelId="{66A14F5C-8DBD-1B49-9242-3D429AD82652}" type="presParOf" srcId="{A95D06F5-DB1F-0D48-B1AE-A29A6064A46C}" destId="{F5C742E1-B857-E144-9368-687BAD88A31C}" srcOrd="0" destOrd="0" presId="urn:microsoft.com/office/officeart/2005/8/layout/list1"/>
    <dgm:cxn modelId="{69882BA6-E2CF-D443-A1AC-DCBAD41CC6A2}" type="presParOf" srcId="{A95D06F5-DB1F-0D48-B1AE-A29A6064A46C}" destId="{6A3AD9EF-8D2F-8747-A5EA-D1B750E91495}" srcOrd="1" destOrd="0" presId="urn:microsoft.com/office/officeart/2005/8/layout/list1"/>
    <dgm:cxn modelId="{6605C23F-3BA6-AA43-AE23-BA9AE229646D}" type="presParOf" srcId="{63024AB6-25DB-9E4D-8CBF-E6225071C3B0}" destId="{B82DBF8F-4E52-1245-8CCA-A5D41DFE3269}" srcOrd="5" destOrd="0" presId="urn:microsoft.com/office/officeart/2005/8/layout/list1"/>
    <dgm:cxn modelId="{1F07E4EA-553F-294C-8444-FF0C44E4E082}" type="presParOf" srcId="{63024AB6-25DB-9E4D-8CBF-E6225071C3B0}" destId="{AD853231-DCE9-0B48-AB12-B87F1C7B2276}" srcOrd="6" destOrd="0" presId="urn:microsoft.com/office/officeart/2005/8/layout/list1"/>
    <dgm:cxn modelId="{4A58FB84-C9AF-1B43-8C44-ED926688F7B2}" type="presParOf" srcId="{63024AB6-25DB-9E4D-8CBF-E6225071C3B0}" destId="{0FB2FC88-9ACB-9A4B-BA5B-49D7E8B253C7}" srcOrd="7" destOrd="0" presId="urn:microsoft.com/office/officeart/2005/8/layout/list1"/>
    <dgm:cxn modelId="{E807A088-7D1F-C949-A141-5ACAF8E39D3C}" type="presParOf" srcId="{63024AB6-25DB-9E4D-8CBF-E6225071C3B0}" destId="{E303383A-295E-6443-A1EF-9A459C0B7B1A}" srcOrd="8" destOrd="0" presId="urn:microsoft.com/office/officeart/2005/8/layout/list1"/>
    <dgm:cxn modelId="{7D44B741-0190-8D40-9CF7-049F65DB3ACC}" type="presParOf" srcId="{E303383A-295E-6443-A1EF-9A459C0B7B1A}" destId="{3FAC9061-67F9-4542-8AC9-80C6E4606B1F}" srcOrd="0" destOrd="0" presId="urn:microsoft.com/office/officeart/2005/8/layout/list1"/>
    <dgm:cxn modelId="{39825964-1067-334F-B4A4-CF3C59C89677}" type="presParOf" srcId="{E303383A-295E-6443-A1EF-9A459C0B7B1A}" destId="{AE55D9E4-DC48-0D4C-BA3E-065FF0B6644D}" srcOrd="1" destOrd="0" presId="urn:microsoft.com/office/officeart/2005/8/layout/list1"/>
    <dgm:cxn modelId="{5BC7749D-B7DA-AF43-911B-0D24906BC1AF}" type="presParOf" srcId="{63024AB6-25DB-9E4D-8CBF-E6225071C3B0}" destId="{4FDEDA43-81B2-AC45-93DF-0A7D07E1FF3C}" srcOrd="9" destOrd="0" presId="urn:microsoft.com/office/officeart/2005/8/layout/list1"/>
    <dgm:cxn modelId="{2DB44A2E-5FC9-AB4A-BAEA-1D97E782A168}" type="presParOf" srcId="{63024AB6-25DB-9E4D-8CBF-E6225071C3B0}" destId="{9209F60E-9205-0948-8601-EFBC3C48C6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F53A0-C5B0-491A-B5B9-D272AD766EAF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B8BF19-6CEA-4337-B69C-53C273566F40}">
      <dgm:prSet/>
      <dgm:spPr/>
      <dgm:t>
        <a:bodyPr/>
        <a:lstStyle/>
        <a:p>
          <a:r>
            <a:rPr lang="en-US" b="1" i="0"/>
            <a:t>Approach:</a:t>
          </a:r>
          <a:endParaRPr lang="en-US"/>
        </a:p>
      </dgm:t>
    </dgm:pt>
    <dgm:pt modelId="{D160DFE1-D19F-4F09-8E00-A7C79A6E08AA}" type="parTrans" cxnId="{910E34FC-84BA-46EE-B14D-401597FB891D}">
      <dgm:prSet/>
      <dgm:spPr/>
      <dgm:t>
        <a:bodyPr/>
        <a:lstStyle/>
        <a:p>
          <a:endParaRPr lang="en-US"/>
        </a:p>
      </dgm:t>
    </dgm:pt>
    <dgm:pt modelId="{5E6F1F81-ECB5-42F3-A230-D97C24507938}" type="sibTrans" cxnId="{910E34FC-84BA-46EE-B14D-401597FB891D}">
      <dgm:prSet/>
      <dgm:spPr/>
      <dgm:t>
        <a:bodyPr/>
        <a:lstStyle/>
        <a:p>
          <a:endParaRPr lang="en-US"/>
        </a:p>
      </dgm:t>
    </dgm:pt>
    <dgm:pt modelId="{C02952BA-D495-406D-9EA5-28987997A8A2}">
      <dgm:prSet/>
      <dgm:spPr/>
      <dgm:t>
        <a:bodyPr/>
        <a:lstStyle/>
        <a:p>
          <a:r>
            <a:rPr lang="en-US" b="0" i="0"/>
            <a:t>Evaluate for hematochezia and fecal urgency.</a:t>
          </a:r>
          <a:endParaRPr lang="en-US"/>
        </a:p>
      </dgm:t>
    </dgm:pt>
    <dgm:pt modelId="{647B0355-B8F6-42CF-871D-300AE3A87BAF}" type="parTrans" cxnId="{93F538B3-527F-4C39-B28C-FC6B4A1F396F}">
      <dgm:prSet/>
      <dgm:spPr/>
      <dgm:t>
        <a:bodyPr/>
        <a:lstStyle/>
        <a:p>
          <a:endParaRPr lang="en-US"/>
        </a:p>
      </dgm:t>
    </dgm:pt>
    <dgm:pt modelId="{D1BCBE4B-9149-48B3-952C-7A8366757381}" type="sibTrans" cxnId="{93F538B3-527F-4C39-B28C-FC6B4A1F396F}">
      <dgm:prSet/>
      <dgm:spPr/>
      <dgm:t>
        <a:bodyPr/>
        <a:lstStyle/>
        <a:p>
          <a:endParaRPr lang="en-US"/>
        </a:p>
      </dgm:t>
    </dgm:pt>
    <dgm:pt modelId="{780E72B3-6675-46B6-B697-E726B83A68AA}">
      <dgm:prSet/>
      <dgm:spPr/>
      <dgm:t>
        <a:bodyPr/>
        <a:lstStyle/>
        <a:p>
          <a:r>
            <a:rPr lang="en-US" b="0" i="0"/>
            <a:t>Rule out infectious gastroenteritis.</a:t>
          </a:r>
          <a:endParaRPr lang="en-US"/>
        </a:p>
      </dgm:t>
    </dgm:pt>
    <dgm:pt modelId="{05560EC5-4524-45AC-8CEC-1DC84AA083F3}" type="parTrans" cxnId="{B4E2383D-68D2-40CB-A82F-3D06476392EE}">
      <dgm:prSet/>
      <dgm:spPr/>
      <dgm:t>
        <a:bodyPr/>
        <a:lstStyle/>
        <a:p>
          <a:endParaRPr lang="en-US"/>
        </a:p>
      </dgm:t>
    </dgm:pt>
    <dgm:pt modelId="{389EFD05-CA75-4EA9-916C-62B879B70BD0}" type="sibTrans" cxnId="{B4E2383D-68D2-40CB-A82F-3D06476392EE}">
      <dgm:prSet/>
      <dgm:spPr/>
      <dgm:t>
        <a:bodyPr/>
        <a:lstStyle/>
        <a:p>
          <a:endParaRPr lang="en-US"/>
        </a:p>
      </dgm:t>
    </dgm:pt>
    <dgm:pt modelId="{2188464F-37DF-443F-982F-ED9AB521925B}">
      <dgm:prSet/>
      <dgm:spPr/>
      <dgm:t>
        <a:bodyPr/>
        <a:lstStyle/>
        <a:p>
          <a:r>
            <a:rPr lang="en-US" b="0" i="0"/>
            <a:t>Gastroenterology consult for ileocolonoscopy with histology.</a:t>
          </a:r>
          <a:endParaRPr lang="en-US"/>
        </a:p>
      </dgm:t>
    </dgm:pt>
    <dgm:pt modelId="{16FE4C8E-4D01-4664-8AB7-B17128BF4776}" type="parTrans" cxnId="{7E28ED89-5E58-49A7-910D-7C49AAE5B348}">
      <dgm:prSet/>
      <dgm:spPr/>
      <dgm:t>
        <a:bodyPr/>
        <a:lstStyle/>
        <a:p>
          <a:endParaRPr lang="en-US"/>
        </a:p>
      </dgm:t>
    </dgm:pt>
    <dgm:pt modelId="{E396302C-9D07-4390-B6E0-BBFE693F7657}" type="sibTrans" cxnId="{7E28ED89-5E58-49A7-910D-7C49AAE5B348}">
      <dgm:prSet/>
      <dgm:spPr/>
      <dgm:t>
        <a:bodyPr/>
        <a:lstStyle/>
        <a:p>
          <a:endParaRPr lang="en-US"/>
        </a:p>
      </dgm:t>
    </dgm:pt>
    <dgm:pt modelId="{A6A0EB4B-08BF-4580-806E-426074A15D3E}">
      <dgm:prSet/>
      <dgm:spPr/>
      <dgm:t>
        <a:bodyPr/>
        <a:lstStyle/>
        <a:p>
          <a:r>
            <a:rPr lang="en-US" b="0" i="0"/>
            <a:t>Imaging (CT/MRI) if endoscopy contraindicated.</a:t>
          </a:r>
          <a:endParaRPr lang="en-US"/>
        </a:p>
      </dgm:t>
    </dgm:pt>
    <dgm:pt modelId="{7E7949AD-823B-452B-AC60-A455FCFB663E}" type="parTrans" cxnId="{D46307D6-A25F-4C32-8F99-4AE300BB7855}">
      <dgm:prSet/>
      <dgm:spPr/>
      <dgm:t>
        <a:bodyPr/>
        <a:lstStyle/>
        <a:p>
          <a:endParaRPr lang="en-US"/>
        </a:p>
      </dgm:t>
    </dgm:pt>
    <dgm:pt modelId="{835E0113-70CD-40CF-85F0-E45DBE1FD055}" type="sibTrans" cxnId="{D46307D6-A25F-4C32-8F99-4AE300BB7855}">
      <dgm:prSet/>
      <dgm:spPr/>
      <dgm:t>
        <a:bodyPr/>
        <a:lstStyle/>
        <a:p>
          <a:endParaRPr lang="en-US"/>
        </a:p>
      </dgm:t>
    </dgm:pt>
    <dgm:pt modelId="{A0091D90-A057-4204-B98C-065F5E0E124C}">
      <dgm:prSet/>
      <dgm:spPr/>
      <dgm:t>
        <a:bodyPr/>
        <a:lstStyle/>
        <a:p>
          <a:r>
            <a:rPr lang="en-US" b="1" i="0"/>
            <a:t>Laboratory Tests:</a:t>
          </a:r>
          <a:endParaRPr lang="en-US"/>
        </a:p>
      </dgm:t>
    </dgm:pt>
    <dgm:pt modelId="{120C4E19-25C0-4706-AB32-353E03E4ABDE}" type="parTrans" cxnId="{139752F9-B45D-47E2-B17C-0234DC23CF56}">
      <dgm:prSet/>
      <dgm:spPr/>
      <dgm:t>
        <a:bodyPr/>
        <a:lstStyle/>
        <a:p>
          <a:endParaRPr lang="en-US"/>
        </a:p>
      </dgm:t>
    </dgm:pt>
    <dgm:pt modelId="{04B3A5EA-71C1-461F-B560-5F2846CD67B2}" type="sibTrans" cxnId="{139752F9-B45D-47E2-B17C-0234DC23CF56}">
      <dgm:prSet/>
      <dgm:spPr/>
      <dgm:t>
        <a:bodyPr/>
        <a:lstStyle/>
        <a:p>
          <a:endParaRPr lang="en-US"/>
        </a:p>
      </dgm:t>
    </dgm:pt>
    <dgm:pt modelId="{B884F613-073A-45B0-8548-E22E6E630A5F}">
      <dgm:prSet/>
      <dgm:spPr/>
      <dgm:t>
        <a:bodyPr/>
        <a:lstStyle/>
        <a:p>
          <a:r>
            <a:rPr lang="en-US" b="1" i="0"/>
            <a:t>Blood Tests:</a:t>
          </a:r>
          <a:r>
            <a:rPr lang="en-US" b="0" i="0"/>
            <a:t> CBC, ESR, CRP, albumin, ALP, GGT, pANCA.</a:t>
          </a:r>
          <a:endParaRPr lang="en-US"/>
        </a:p>
      </dgm:t>
    </dgm:pt>
    <dgm:pt modelId="{A8214D8D-930F-46BD-B489-77920C55547F}" type="parTrans" cxnId="{001ED237-271A-4331-858B-52A56CF0F010}">
      <dgm:prSet/>
      <dgm:spPr/>
      <dgm:t>
        <a:bodyPr/>
        <a:lstStyle/>
        <a:p>
          <a:endParaRPr lang="en-US"/>
        </a:p>
      </dgm:t>
    </dgm:pt>
    <dgm:pt modelId="{B11DDF2A-A289-4295-AA90-14000DF6DB03}" type="sibTrans" cxnId="{001ED237-271A-4331-858B-52A56CF0F010}">
      <dgm:prSet/>
      <dgm:spPr/>
      <dgm:t>
        <a:bodyPr/>
        <a:lstStyle/>
        <a:p>
          <a:endParaRPr lang="en-US"/>
        </a:p>
      </dgm:t>
    </dgm:pt>
    <dgm:pt modelId="{6D7E67F4-9D41-43A0-8F03-C1F385890DFE}">
      <dgm:prSet/>
      <dgm:spPr/>
      <dgm:t>
        <a:bodyPr/>
        <a:lstStyle/>
        <a:p>
          <a:r>
            <a:rPr lang="en-US" b="1" i="0"/>
            <a:t>Stool Studies:</a:t>
          </a:r>
          <a:r>
            <a:rPr lang="en-US" b="0" i="0"/>
            <a:t> C. difficile PCR, stool culture, ova and parasites.</a:t>
          </a:r>
          <a:endParaRPr lang="en-US"/>
        </a:p>
      </dgm:t>
    </dgm:pt>
    <dgm:pt modelId="{22D59A42-057D-4881-9F63-16FB2DB872F0}" type="parTrans" cxnId="{EB725870-1BBD-4180-845D-2B247D70A31C}">
      <dgm:prSet/>
      <dgm:spPr/>
      <dgm:t>
        <a:bodyPr/>
        <a:lstStyle/>
        <a:p>
          <a:endParaRPr lang="en-US"/>
        </a:p>
      </dgm:t>
    </dgm:pt>
    <dgm:pt modelId="{4D92AA47-521F-4D5B-A696-065C8B696B63}" type="sibTrans" cxnId="{EB725870-1BBD-4180-845D-2B247D70A31C}">
      <dgm:prSet/>
      <dgm:spPr/>
      <dgm:t>
        <a:bodyPr/>
        <a:lstStyle/>
        <a:p>
          <a:endParaRPr lang="en-US"/>
        </a:p>
      </dgm:t>
    </dgm:pt>
    <dgm:pt modelId="{90E67B6C-FCD7-4818-AE1A-4AECBB1C81F3}">
      <dgm:prSet/>
      <dgm:spPr/>
      <dgm:t>
        <a:bodyPr/>
        <a:lstStyle/>
        <a:p>
          <a:r>
            <a:rPr lang="en-US" b="1" i="0"/>
            <a:t>Endoscopy:</a:t>
          </a:r>
          <a:endParaRPr lang="en-US"/>
        </a:p>
      </dgm:t>
    </dgm:pt>
    <dgm:pt modelId="{2E33E1D4-943E-4591-BB05-CABC51728012}" type="parTrans" cxnId="{4F8B8BA8-30F8-42F3-81AE-5084BE63C7A8}">
      <dgm:prSet/>
      <dgm:spPr/>
      <dgm:t>
        <a:bodyPr/>
        <a:lstStyle/>
        <a:p>
          <a:endParaRPr lang="en-US"/>
        </a:p>
      </dgm:t>
    </dgm:pt>
    <dgm:pt modelId="{B20D8B77-0B05-414F-B715-410ED7BD2E4E}" type="sibTrans" cxnId="{4F8B8BA8-30F8-42F3-81AE-5084BE63C7A8}">
      <dgm:prSet/>
      <dgm:spPr/>
      <dgm:t>
        <a:bodyPr/>
        <a:lstStyle/>
        <a:p>
          <a:endParaRPr lang="en-US"/>
        </a:p>
      </dgm:t>
    </dgm:pt>
    <dgm:pt modelId="{226CD114-4F07-4575-84A9-FCA1305015EA}">
      <dgm:prSet/>
      <dgm:spPr/>
      <dgm:t>
        <a:bodyPr/>
        <a:lstStyle/>
        <a:p>
          <a:r>
            <a:rPr lang="en-US" b="1" i="0"/>
            <a:t>Ileocolonoscopy:</a:t>
          </a:r>
          <a:r>
            <a:rPr lang="en-US" b="0" i="0"/>
            <a:t> Diagnostic and monitoring tool.</a:t>
          </a:r>
          <a:endParaRPr lang="en-US"/>
        </a:p>
      </dgm:t>
    </dgm:pt>
    <dgm:pt modelId="{AB342BE9-4C27-48AF-88AF-90391FFC7747}" type="parTrans" cxnId="{52200407-223D-4435-AE12-58E8428960E0}">
      <dgm:prSet/>
      <dgm:spPr/>
      <dgm:t>
        <a:bodyPr/>
        <a:lstStyle/>
        <a:p>
          <a:endParaRPr lang="en-US"/>
        </a:p>
      </dgm:t>
    </dgm:pt>
    <dgm:pt modelId="{1839EEB5-AE6C-42CF-A6A8-D64FDB3AE4F1}" type="sibTrans" cxnId="{52200407-223D-4435-AE12-58E8428960E0}">
      <dgm:prSet/>
      <dgm:spPr/>
      <dgm:t>
        <a:bodyPr/>
        <a:lstStyle/>
        <a:p>
          <a:endParaRPr lang="en-US"/>
        </a:p>
      </dgm:t>
    </dgm:pt>
    <dgm:pt modelId="{6AA13674-69D7-4468-B8F7-40C857360A39}">
      <dgm:prSet/>
      <dgm:spPr/>
      <dgm:t>
        <a:bodyPr/>
        <a:lstStyle/>
        <a:p>
          <a:r>
            <a:rPr lang="en-US" b="1" i="0" dirty="0"/>
            <a:t>Findings:</a:t>
          </a:r>
          <a:r>
            <a:rPr lang="en-US" b="0" i="0" dirty="0"/>
            <a:t> Erythema, ulcers, </a:t>
          </a:r>
          <a:r>
            <a:rPr lang="en-US" b="0" i="0" dirty="0" err="1"/>
            <a:t>pseudopolyps</a:t>
          </a:r>
          <a:r>
            <a:rPr lang="en-US" b="0" i="0" dirty="0"/>
            <a:t>, loss of haustra.</a:t>
          </a:r>
          <a:endParaRPr lang="en-US" dirty="0"/>
        </a:p>
      </dgm:t>
    </dgm:pt>
    <dgm:pt modelId="{0128171D-78BC-4DD2-AAD1-0E73FFCA067B}" type="parTrans" cxnId="{6E5CB94A-063C-4A97-AD1B-9C7B91B621DF}">
      <dgm:prSet/>
      <dgm:spPr/>
      <dgm:t>
        <a:bodyPr/>
        <a:lstStyle/>
        <a:p>
          <a:endParaRPr lang="en-US"/>
        </a:p>
      </dgm:t>
    </dgm:pt>
    <dgm:pt modelId="{3D17742D-8E65-4C9E-845C-F11538286CB3}" type="sibTrans" cxnId="{6E5CB94A-063C-4A97-AD1B-9C7B91B621DF}">
      <dgm:prSet/>
      <dgm:spPr/>
      <dgm:t>
        <a:bodyPr/>
        <a:lstStyle/>
        <a:p>
          <a:endParaRPr lang="en-US"/>
        </a:p>
      </dgm:t>
    </dgm:pt>
    <dgm:pt modelId="{1CB735A1-1022-D543-BA86-FA3996AE38B9}" type="pres">
      <dgm:prSet presAssocID="{B34F53A0-C5B0-491A-B5B9-D272AD766EAF}" presName="linear" presStyleCnt="0">
        <dgm:presLayoutVars>
          <dgm:animLvl val="lvl"/>
          <dgm:resizeHandles val="exact"/>
        </dgm:presLayoutVars>
      </dgm:prSet>
      <dgm:spPr/>
    </dgm:pt>
    <dgm:pt modelId="{9D54D7A1-D43B-5844-90FB-E94743487BC7}" type="pres">
      <dgm:prSet presAssocID="{9DB8BF19-6CEA-4337-B69C-53C273566F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5D8B57-448F-FF4A-BC4C-FDF7B6B99BB3}" type="pres">
      <dgm:prSet presAssocID="{9DB8BF19-6CEA-4337-B69C-53C273566F40}" presName="childText" presStyleLbl="revTx" presStyleIdx="0" presStyleCnt="3">
        <dgm:presLayoutVars>
          <dgm:bulletEnabled val="1"/>
        </dgm:presLayoutVars>
      </dgm:prSet>
      <dgm:spPr/>
    </dgm:pt>
    <dgm:pt modelId="{FC244568-44ED-2B42-9354-C5157A8170E8}" type="pres">
      <dgm:prSet presAssocID="{A0091D90-A057-4204-B98C-065F5E0E12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C975E9-D938-4242-AC97-B6297AD206CC}" type="pres">
      <dgm:prSet presAssocID="{A0091D90-A057-4204-B98C-065F5E0E124C}" presName="childText" presStyleLbl="revTx" presStyleIdx="1" presStyleCnt="3">
        <dgm:presLayoutVars>
          <dgm:bulletEnabled val="1"/>
        </dgm:presLayoutVars>
      </dgm:prSet>
      <dgm:spPr/>
    </dgm:pt>
    <dgm:pt modelId="{241473C9-9A6A-964A-80EE-A9DADC2F2EEE}" type="pres">
      <dgm:prSet presAssocID="{90E67B6C-FCD7-4818-AE1A-4AECBB1C81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FFE401-3E2D-6E49-BE63-B6D597025559}" type="pres">
      <dgm:prSet presAssocID="{90E67B6C-FCD7-4818-AE1A-4AECBB1C81F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2200407-223D-4435-AE12-58E8428960E0}" srcId="{90E67B6C-FCD7-4818-AE1A-4AECBB1C81F3}" destId="{226CD114-4F07-4575-84A9-FCA1305015EA}" srcOrd="0" destOrd="0" parTransId="{AB342BE9-4C27-48AF-88AF-90391FFC7747}" sibTransId="{1839EEB5-AE6C-42CF-A6A8-D64FDB3AE4F1}"/>
    <dgm:cxn modelId="{3E6D5F27-EFEC-3E46-89A3-6E060F437CEA}" type="presOf" srcId="{A6A0EB4B-08BF-4580-806E-426074A15D3E}" destId="{155D8B57-448F-FF4A-BC4C-FDF7B6B99BB3}" srcOrd="0" destOrd="3" presId="urn:microsoft.com/office/officeart/2005/8/layout/vList2"/>
    <dgm:cxn modelId="{001ED237-271A-4331-858B-52A56CF0F010}" srcId="{A0091D90-A057-4204-B98C-065F5E0E124C}" destId="{B884F613-073A-45B0-8548-E22E6E630A5F}" srcOrd="0" destOrd="0" parTransId="{A8214D8D-930F-46BD-B489-77920C55547F}" sibTransId="{B11DDF2A-A289-4295-AA90-14000DF6DB03}"/>
    <dgm:cxn modelId="{B4E2383D-68D2-40CB-A82F-3D06476392EE}" srcId="{9DB8BF19-6CEA-4337-B69C-53C273566F40}" destId="{780E72B3-6675-46B6-B697-E726B83A68AA}" srcOrd="1" destOrd="0" parTransId="{05560EC5-4524-45AC-8CEC-1DC84AA083F3}" sibTransId="{389EFD05-CA75-4EA9-916C-62B879B70BD0}"/>
    <dgm:cxn modelId="{6E5CB94A-063C-4A97-AD1B-9C7B91B621DF}" srcId="{90E67B6C-FCD7-4818-AE1A-4AECBB1C81F3}" destId="{6AA13674-69D7-4468-B8F7-40C857360A39}" srcOrd="1" destOrd="0" parTransId="{0128171D-78BC-4DD2-AAD1-0E73FFCA067B}" sibTransId="{3D17742D-8E65-4C9E-845C-F11538286CB3}"/>
    <dgm:cxn modelId="{C54A2058-CA77-664C-A42C-93A3A1142A4C}" type="presOf" srcId="{2188464F-37DF-443F-982F-ED9AB521925B}" destId="{155D8B57-448F-FF4A-BC4C-FDF7B6B99BB3}" srcOrd="0" destOrd="2" presId="urn:microsoft.com/office/officeart/2005/8/layout/vList2"/>
    <dgm:cxn modelId="{2E6CD25D-EACB-7E46-90D6-0D632E1CDF2B}" type="presOf" srcId="{9DB8BF19-6CEA-4337-B69C-53C273566F40}" destId="{9D54D7A1-D43B-5844-90FB-E94743487BC7}" srcOrd="0" destOrd="0" presId="urn:microsoft.com/office/officeart/2005/8/layout/vList2"/>
    <dgm:cxn modelId="{9BC43B62-BDB7-5842-8F86-99553EC9DA98}" type="presOf" srcId="{226CD114-4F07-4575-84A9-FCA1305015EA}" destId="{35FFE401-3E2D-6E49-BE63-B6D597025559}" srcOrd="0" destOrd="0" presId="urn:microsoft.com/office/officeart/2005/8/layout/vList2"/>
    <dgm:cxn modelId="{EB725870-1BBD-4180-845D-2B247D70A31C}" srcId="{A0091D90-A057-4204-B98C-065F5E0E124C}" destId="{6D7E67F4-9D41-43A0-8F03-C1F385890DFE}" srcOrd="1" destOrd="0" parTransId="{22D59A42-057D-4881-9F63-16FB2DB872F0}" sibTransId="{4D92AA47-521F-4D5B-A696-065C8B696B63}"/>
    <dgm:cxn modelId="{F997637B-AD3B-E346-AC2E-122FB19361E2}" type="presOf" srcId="{A0091D90-A057-4204-B98C-065F5E0E124C}" destId="{FC244568-44ED-2B42-9354-C5157A8170E8}" srcOrd="0" destOrd="0" presId="urn:microsoft.com/office/officeart/2005/8/layout/vList2"/>
    <dgm:cxn modelId="{BAB7A17D-75D0-8D43-9FC6-584B03F0DB45}" type="presOf" srcId="{780E72B3-6675-46B6-B697-E726B83A68AA}" destId="{155D8B57-448F-FF4A-BC4C-FDF7B6B99BB3}" srcOrd="0" destOrd="1" presId="urn:microsoft.com/office/officeart/2005/8/layout/vList2"/>
    <dgm:cxn modelId="{7E28ED89-5E58-49A7-910D-7C49AAE5B348}" srcId="{9DB8BF19-6CEA-4337-B69C-53C273566F40}" destId="{2188464F-37DF-443F-982F-ED9AB521925B}" srcOrd="2" destOrd="0" parTransId="{16FE4C8E-4D01-4664-8AB7-B17128BF4776}" sibTransId="{E396302C-9D07-4390-B6E0-BBFE693F7657}"/>
    <dgm:cxn modelId="{4F8B8BA8-30F8-42F3-81AE-5084BE63C7A8}" srcId="{B34F53A0-C5B0-491A-B5B9-D272AD766EAF}" destId="{90E67B6C-FCD7-4818-AE1A-4AECBB1C81F3}" srcOrd="2" destOrd="0" parTransId="{2E33E1D4-943E-4591-BB05-CABC51728012}" sibTransId="{B20D8B77-0B05-414F-B715-410ED7BD2E4E}"/>
    <dgm:cxn modelId="{402368AE-B7F0-7B4E-98C1-0CBE893953A1}" type="presOf" srcId="{6D7E67F4-9D41-43A0-8F03-C1F385890DFE}" destId="{27C975E9-D938-4242-AC97-B6297AD206CC}" srcOrd="0" destOrd="1" presId="urn:microsoft.com/office/officeart/2005/8/layout/vList2"/>
    <dgm:cxn modelId="{93F538B3-527F-4C39-B28C-FC6B4A1F396F}" srcId="{9DB8BF19-6CEA-4337-B69C-53C273566F40}" destId="{C02952BA-D495-406D-9EA5-28987997A8A2}" srcOrd="0" destOrd="0" parTransId="{647B0355-B8F6-42CF-871D-300AE3A87BAF}" sibTransId="{D1BCBE4B-9149-48B3-952C-7A8366757381}"/>
    <dgm:cxn modelId="{87844FCC-48B4-3247-8B19-0B4BE9D501E6}" type="presOf" srcId="{90E67B6C-FCD7-4818-AE1A-4AECBB1C81F3}" destId="{241473C9-9A6A-964A-80EE-A9DADC2F2EEE}" srcOrd="0" destOrd="0" presId="urn:microsoft.com/office/officeart/2005/8/layout/vList2"/>
    <dgm:cxn modelId="{D46307D6-A25F-4C32-8F99-4AE300BB7855}" srcId="{9DB8BF19-6CEA-4337-B69C-53C273566F40}" destId="{A6A0EB4B-08BF-4580-806E-426074A15D3E}" srcOrd="3" destOrd="0" parTransId="{7E7949AD-823B-452B-AC60-A455FCFB663E}" sibTransId="{835E0113-70CD-40CF-85F0-E45DBE1FD055}"/>
    <dgm:cxn modelId="{1877A3DD-CA8F-D54B-BE0F-1EBCCFB068EB}" type="presOf" srcId="{B34F53A0-C5B0-491A-B5B9-D272AD766EAF}" destId="{1CB735A1-1022-D543-BA86-FA3996AE38B9}" srcOrd="0" destOrd="0" presId="urn:microsoft.com/office/officeart/2005/8/layout/vList2"/>
    <dgm:cxn modelId="{5CF59CE8-AF8C-C64B-A634-28D1FC149C40}" type="presOf" srcId="{6AA13674-69D7-4468-B8F7-40C857360A39}" destId="{35FFE401-3E2D-6E49-BE63-B6D597025559}" srcOrd="0" destOrd="1" presId="urn:microsoft.com/office/officeart/2005/8/layout/vList2"/>
    <dgm:cxn modelId="{4D35EAEA-04F5-C241-927A-5C96BE7047EA}" type="presOf" srcId="{B884F613-073A-45B0-8548-E22E6E630A5F}" destId="{27C975E9-D938-4242-AC97-B6297AD206CC}" srcOrd="0" destOrd="0" presId="urn:microsoft.com/office/officeart/2005/8/layout/vList2"/>
    <dgm:cxn modelId="{772F3BF6-2294-324A-9AB9-04BAE1E50361}" type="presOf" srcId="{C02952BA-D495-406D-9EA5-28987997A8A2}" destId="{155D8B57-448F-FF4A-BC4C-FDF7B6B99BB3}" srcOrd="0" destOrd="0" presId="urn:microsoft.com/office/officeart/2005/8/layout/vList2"/>
    <dgm:cxn modelId="{139752F9-B45D-47E2-B17C-0234DC23CF56}" srcId="{B34F53A0-C5B0-491A-B5B9-D272AD766EAF}" destId="{A0091D90-A057-4204-B98C-065F5E0E124C}" srcOrd="1" destOrd="0" parTransId="{120C4E19-25C0-4706-AB32-353E03E4ABDE}" sibTransId="{04B3A5EA-71C1-461F-B560-5F2846CD67B2}"/>
    <dgm:cxn modelId="{910E34FC-84BA-46EE-B14D-401597FB891D}" srcId="{B34F53A0-C5B0-491A-B5B9-D272AD766EAF}" destId="{9DB8BF19-6CEA-4337-B69C-53C273566F40}" srcOrd="0" destOrd="0" parTransId="{D160DFE1-D19F-4F09-8E00-A7C79A6E08AA}" sibTransId="{5E6F1F81-ECB5-42F3-A230-D97C24507938}"/>
    <dgm:cxn modelId="{FC5CFC3B-1996-9642-9D79-F3777D5B4658}" type="presParOf" srcId="{1CB735A1-1022-D543-BA86-FA3996AE38B9}" destId="{9D54D7A1-D43B-5844-90FB-E94743487BC7}" srcOrd="0" destOrd="0" presId="urn:microsoft.com/office/officeart/2005/8/layout/vList2"/>
    <dgm:cxn modelId="{3BC8EE46-F24F-D14E-99AA-0F9F1CCF5D1A}" type="presParOf" srcId="{1CB735A1-1022-D543-BA86-FA3996AE38B9}" destId="{155D8B57-448F-FF4A-BC4C-FDF7B6B99BB3}" srcOrd="1" destOrd="0" presId="urn:microsoft.com/office/officeart/2005/8/layout/vList2"/>
    <dgm:cxn modelId="{5C29A329-E6D6-564A-9D53-653915300C76}" type="presParOf" srcId="{1CB735A1-1022-D543-BA86-FA3996AE38B9}" destId="{FC244568-44ED-2B42-9354-C5157A8170E8}" srcOrd="2" destOrd="0" presId="urn:microsoft.com/office/officeart/2005/8/layout/vList2"/>
    <dgm:cxn modelId="{FC5988E9-F551-3D4A-A0C0-4138A8F0FF5F}" type="presParOf" srcId="{1CB735A1-1022-D543-BA86-FA3996AE38B9}" destId="{27C975E9-D938-4242-AC97-B6297AD206CC}" srcOrd="3" destOrd="0" presId="urn:microsoft.com/office/officeart/2005/8/layout/vList2"/>
    <dgm:cxn modelId="{E134DD42-02C9-7D4F-9456-5064C6D59A1D}" type="presParOf" srcId="{1CB735A1-1022-D543-BA86-FA3996AE38B9}" destId="{241473C9-9A6A-964A-80EE-A9DADC2F2EEE}" srcOrd="4" destOrd="0" presId="urn:microsoft.com/office/officeart/2005/8/layout/vList2"/>
    <dgm:cxn modelId="{5E2782D1-8B45-4040-90A6-F74074593E80}" type="presParOf" srcId="{1CB735A1-1022-D543-BA86-FA3996AE38B9}" destId="{35FFE401-3E2D-6E49-BE63-B6D59702555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CE690-3869-8B41-959B-6CB76D1D376C}">
      <dsp:nvSpPr>
        <dsp:cNvPr id="0" name=""/>
        <dsp:cNvSpPr/>
      </dsp:nvSpPr>
      <dsp:spPr>
        <a:xfrm>
          <a:off x="0" y="344840"/>
          <a:ext cx="560705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249936" rIns="43516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Abdominal pain (associated with eating in some cases).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Diarrhea: </a:t>
          </a:r>
          <a:r>
            <a:rPr lang="en-US" sz="1200" b="0" kern="1200" dirty="0"/>
            <a:t>Watery, usually without blood or mucus</a:t>
          </a:r>
          <a:r>
            <a:rPr lang="en-US" sz="1200" b="1" kern="1200" dirty="0"/>
            <a:t>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Weight loss: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Due to food avoidance (pain after eating).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Malabsorption leading to deficiencies in fat, protein, and vitamins.</a:t>
          </a:r>
        </a:p>
      </dsp:txBody>
      <dsp:txXfrm>
        <a:off x="0" y="344840"/>
        <a:ext cx="5607050" cy="1247400"/>
      </dsp:txXfrm>
    </dsp:sp>
    <dsp:sp modelId="{8A8F52A6-3A81-2442-9FD0-C8D87687DAB0}">
      <dsp:nvSpPr>
        <dsp:cNvPr id="0" name=""/>
        <dsp:cNvSpPr/>
      </dsp:nvSpPr>
      <dsp:spPr>
        <a:xfrm>
          <a:off x="280352" y="167720"/>
          <a:ext cx="3924935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Major Symptoms:</a:t>
          </a:r>
        </a:p>
      </dsp:txBody>
      <dsp:txXfrm>
        <a:off x="297645" y="185013"/>
        <a:ext cx="3890349" cy="319654"/>
      </dsp:txXfrm>
    </dsp:sp>
    <dsp:sp modelId="{DE129853-4191-A748-9690-5FADC77F7ECD}">
      <dsp:nvSpPr>
        <dsp:cNvPr id="0" name=""/>
        <dsp:cNvSpPr/>
      </dsp:nvSpPr>
      <dsp:spPr>
        <a:xfrm>
          <a:off x="0" y="1834160"/>
          <a:ext cx="5607050" cy="1625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175945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249936" rIns="43516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Ileal Crohn’s disease: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Subacute or acute intestinal obstruction.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Rarely presents with a perforated abscess.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Crohn’s colitis: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Similar to ulcerative colitis but with:</a:t>
          </a: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Rectal sparing.</a:t>
          </a: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Perianal disease (e.g., skin tags, fissures, fistulae).</a:t>
          </a:r>
        </a:p>
      </dsp:txBody>
      <dsp:txXfrm>
        <a:off x="0" y="1834160"/>
        <a:ext cx="5607050" cy="1625399"/>
      </dsp:txXfrm>
    </dsp:sp>
    <dsp:sp modelId="{AFB2F201-746F-8D45-95B7-622A31115FF5}">
      <dsp:nvSpPr>
        <dsp:cNvPr id="0" name=""/>
        <dsp:cNvSpPr/>
      </dsp:nvSpPr>
      <dsp:spPr>
        <a:xfrm>
          <a:off x="280352" y="1657040"/>
          <a:ext cx="3924935" cy="354240"/>
        </a:xfrm>
        <a:prstGeom prst="roundRect">
          <a:avLst/>
        </a:prstGeom>
        <a:gradFill rotWithShape="0">
          <a:gsLst>
            <a:gs pos="0">
              <a:schemeClr val="accent2">
                <a:hueOff val="-5175945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5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5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Specific Presentations:</a:t>
          </a:r>
        </a:p>
      </dsp:txBody>
      <dsp:txXfrm>
        <a:off x="297645" y="1674333"/>
        <a:ext cx="3890349" cy="319654"/>
      </dsp:txXfrm>
    </dsp:sp>
    <dsp:sp modelId="{E6E9BD20-4251-5C43-896A-105E1329CDCE}">
      <dsp:nvSpPr>
        <dsp:cNvPr id="0" name=""/>
        <dsp:cNvSpPr/>
      </dsp:nvSpPr>
      <dsp:spPr>
        <a:xfrm>
          <a:off x="0" y="3701479"/>
          <a:ext cx="5607050" cy="105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90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249936" rIns="43516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Small bowel and colonic disease (common combination).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Isolated perianal disease.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Vomiting due to jejunal strictures.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Severe oral ulceration (rare).</a:t>
          </a:r>
        </a:p>
      </dsp:txBody>
      <dsp:txXfrm>
        <a:off x="0" y="3701479"/>
        <a:ext cx="5607050" cy="1058399"/>
      </dsp:txXfrm>
    </dsp:sp>
    <dsp:sp modelId="{124D5827-5385-8546-97EE-5D9C27E41FC3}">
      <dsp:nvSpPr>
        <dsp:cNvPr id="0" name=""/>
        <dsp:cNvSpPr/>
      </dsp:nvSpPr>
      <dsp:spPr>
        <a:xfrm>
          <a:off x="280352" y="3524359"/>
          <a:ext cx="3924935" cy="354240"/>
        </a:xfrm>
        <a:prstGeom prst="roundRect">
          <a:avLst/>
        </a:prstGeom>
        <a:gradFill rotWithShape="0">
          <a:gsLst>
            <a:gs pos="0">
              <a:schemeClr val="accent2">
                <a:hueOff val="-10351890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90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90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Other Presentations:</a:t>
          </a:r>
          <a:endParaRPr lang="en-US" sz="1200" kern="1200"/>
        </a:p>
      </dsp:txBody>
      <dsp:txXfrm>
        <a:off x="297645" y="3541652"/>
        <a:ext cx="3890349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A5652-F644-EE42-BC55-39F1761029F3}">
      <dsp:nvSpPr>
        <dsp:cNvPr id="0" name=""/>
        <dsp:cNvSpPr/>
      </dsp:nvSpPr>
      <dsp:spPr>
        <a:xfrm>
          <a:off x="0" y="320742"/>
          <a:ext cx="560705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395732" rIns="4351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Weight loss</a:t>
          </a:r>
          <a:r>
            <a:rPr lang="en-US" sz="1900" b="0" i="0" kern="1200" dirty="0"/>
            <a:t>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Anemia</a:t>
          </a:r>
          <a:r>
            <a:rPr lang="en-US" sz="1900" b="0" i="0" kern="1200" dirty="0"/>
            <a:t>: Glossitis, angular stomatitis.</a:t>
          </a:r>
          <a:endParaRPr lang="en-US" sz="1900" kern="1200" dirty="0"/>
        </a:p>
      </dsp:txBody>
      <dsp:txXfrm>
        <a:off x="0" y="320742"/>
        <a:ext cx="5607050" cy="1077300"/>
      </dsp:txXfrm>
    </dsp:sp>
    <dsp:sp modelId="{E628AAA9-35B5-7142-B12E-732A5D9B1D3B}">
      <dsp:nvSpPr>
        <dsp:cNvPr id="0" name=""/>
        <dsp:cNvSpPr/>
      </dsp:nvSpPr>
      <dsp:spPr>
        <a:xfrm>
          <a:off x="280352" y="40302"/>
          <a:ext cx="3924935" cy="5608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General Findings</a:t>
          </a:r>
          <a:r>
            <a:rPr lang="en-US" sz="1900" b="0" i="0" kern="1200"/>
            <a:t>:</a:t>
          </a:r>
          <a:endParaRPr lang="en-US" sz="1900" kern="1200"/>
        </a:p>
      </dsp:txBody>
      <dsp:txXfrm>
        <a:off x="307732" y="67682"/>
        <a:ext cx="3870175" cy="506119"/>
      </dsp:txXfrm>
    </dsp:sp>
    <dsp:sp modelId="{AD853231-DCE9-0B48-AB12-B87F1C7B2276}">
      <dsp:nvSpPr>
        <dsp:cNvPr id="0" name=""/>
        <dsp:cNvSpPr/>
      </dsp:nvSpPr>
      <dsp:spPr>
        <a:xfrm>
          <a:off x="0" y="1781082"/>
          <a:ext cx="5607050" cy="16458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395732" rIns="4351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Tenderness</a:t>
          </a:r>
          <a:r>
            <a:rPr lang="en-US" sz="1900" b="0" i="0" kern="1200" dirty="0"/>
            <a:t>, especially over inflamed areas.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Palpable </a:t>
          </a:r>
          <a:r>
            <a:rPr lang="en-US" sz="1900" b="1" i="0" kern="1200" dirty="0"/>
            <a:t>abdominal mass</a:t>
          </a:r>
          <a:r>
            <a:rPr lang="en-US" sz="1900" b="0" i="0" kern="1200" dirty="0"/>
            <a:t>: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Due to matted loops of thickened bowel or intra-abdominal abscess.</a:t>
          </a:r>
          <a:endParaRPr lang="en-US" sz="1900" kern="1200" dirty="0"/>
        </a:p>
      </dsp:txBody>
      <dsp:txXfrm>
        <a:off x="0" y="1781082"/>
        <a:ext cx="5607050" cy="1645874"/>
      </dsp:txXfrm>
    </dsp:sp>
    <dsp:sp modelId="{6A3AD9EF-8D2F-8747-A5EA-D1B750E91495}">
      <dsp:nvSpPr>
        <dsp:cNvPr id="0" name=""/>
        <dsp:cNvSpPr/>
      </dsp:nvSpPr>
      <dsp:spPr>
        <a:xfrm>
          <a:off x="280352" y="1500642"/>
          <a:ext cx="3924935" cy="5608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Abdominal Findings</a:t>
          </a:r>
          <a:r>
            <a:rPr lang="en-US" sz="1900" b="0" i="0" kern="1200"/>
            <a:t>:</a:t>
          </a:r>
          <a:endParaRPr lang="en-US" sz="1900" kern="1200"/>
        </a:p>
      </dsp:txBody>
      <dsp:txXfrm>
        <a:off x="307732" y="1528022"/>
        <a:ext cx="3870175" cy="506119"/>
      </dsp:txXfrm>
    </dsp:sp>
    <dsp:sp modelId="{9209F60E-9205-0948-8601-EFBC3C48C6D0}">
      <dsp:nvSpPr>
        <dsp:cNvPr id="0" name=""/>
        <dsp:cNvSpPr/>
      </dsp:nvSpPr>
      <dsp:spPr>
        <a:xfrm>
          <a:off x="0" y="3809997"/>
          <a:ext cx="560705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395732" rIns="4351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Found in </a:t>
          </a:r>
          <a:r>
            <a:rPr lang="en-US" sz="1900" b="1" i="0" kern="1200" dirty="0"/>
            <a:t>≥50% of patients</a:t>
          </a:r>
          <a:r>
            <a:rPr lang="en-US" sz="1900" b="0" i="0" kern="1200" dirty="0"/>
            <a:t>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Skin tags, fissures, fistulae</a:t>
          </a:r>
          <a:r>
            <a:rPr lang="en-US" sz="1900" b="0" i="0" kern="1200" dirty="0"/>
            <a:t>.</a:t>
          </a:r>
          <a:endParaRPr lang="en-US" sz="1900" kern="1200" dirty="0"/>
        </a:p>
      </dsp:txBody>
      <dsp:txXfrm>
        <a:off x="0" y="3809997"/>
        <a:ext cx="5607050" cy="1077300"/>
      </dsp:txXfrm>
    </dsp:sp>
    <dsp:sp modelId="{AE55D9E4-DC48-0D4C-BA3E-065FF0B6644D}">
      <dsp:nvSpPr>
        <dsp:cNvPr id="0" name=""/>
        <dsp:cNvSpPr/>
      </dsp:nvSpPr>
      <dsp:spPr>
        <a:xfrm>
          <a:off x="280352" y="3529557"/>
          <a:ext cx="3924935" cy="5608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Perianal Disease</a:t>
          </a:r>
          <a:r>
            <a:rPr lang="en-US" sz="1900" b="0" i="0" kern="1200"/>
            <a:t>:</a:t>
          </a:r>
          <a:endParaRPr lang="en-US" sz="1900" kern="1200"/>
        </a:p>
      </dsp:txBody>
      <dsp:txXfrm>
        <a:off x="307732" y="3556937"/>
        <a:ext cx="3870175" cy="506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4D7A1-D43B-5844-90FB-E94743487BC7}">
      <dsp:nvSpPr>
        <dsp:cNvPr id="0" name=""/>
        <dsp:cNvSpPr/>
      </dsp:nvSpPr>
      <dsp:spPr>
        <a:xfrm>
          <a:off x="0" y="10787"/>
          <a:ext cx="5651500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Approach:</a:t>
          </a:r>
          <a:endParaRPr lang="en-US" sz="2300" kern="1200"/>
        </a:p>
      </dsp:txBody>
      <dsp:txXfrm>
        <a:off x="26273" y="37060"/>
        <a:ext cx="5598954" cy="485654"/>
      </dsp:txXfrm>
    </dsp:sp>
    <dsp:sp modelId="{155D8B57-448F-FF4A-BC4C-FDF7B6B99BB3}">
      <dsp:nvSpPr>
        <dsp:cNvPr id="0" name=""/>
        <dsp:cNvSpPr/>
      </dsp:nvSpPr>
      <dsp:spPr>
        <a:xfrm>
          <a:off x="0" y="548987"/>
          <a:ext cx="5651500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43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Evaluate for hematochezia and fecal urgency.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Rule out infectious gastroenteritis.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Gastroenterology consult for ileocolonoscopy with histology.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Imaging (CT/MRI) if endoscopy contraindicated.</a:t>
          </a:r>
          <a:endParaRPr lang="en-US" sz="1800" kern="1200"/>
        </a:p>
      </dsp:txBody>
      <dsp:txXfrm>
        <a:off x="0" y="548987"/>
        <a:ext cx="5651500" cy="1428300"/>
      </dsp:txXfrm>
    </dsp:sp>
    <dsp:sp modelId="{FC244568-44ED-2B42-9354-C5157A8170E8}">
      <dsp:nvSpPr>
        <dsp:cNvPr id="0" name=""/>
        <dsp:cNvSpPr/>
      </dsp:nvSpPr>
      <dsp:spPr>
        <a:xfrm>
          <a:off x="0" y="1977287"/>
          <a:ext cx="5651500" cy="538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Laboratory Tests:</a:t>
          </a:r>
          <a:endParaRPr lang="en-US" sz="2300" kern="1200"/>
        </a:p>
      </dsp:txBody>
      <dsp:txXfrm>
        <a:off x="26273" y="2003560"/>
        <a:ext cx="5598954" cy="485654"/>
      </dsp:txXfrm>
    </dsp:sp>
    <dsp:sp modelId="{27C975E9-D938-4242-AC97-B6297AD206CC}">
      <dsp:nvSpPr>
        <dsp:cNvPr id="0" name=""/>
        <dsp:cNvSpPr/>
      </dsp:nvSpPr>
      <dsp:spPr>
        <a:xfrm>
          <a:off x="0" y="2515487"/>
          <a:ext cx="5651500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43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i="0" kern="1200"/>
            <a:t>Blood Tests:</a:t>
          </a:r>
          <a:r>
            <a:rPr lang="en-US" sz="1800" b="0" i="0" kern="1200"/>
            <a:t> CBC, ESR, CRP, albumin, ALP, GGT, pANCA.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i="0" kern="1200"/>
            <a:t>Stool Studies:</a:t>
          </a:r>
          <a:r>
            <a:rPr lang="en-US" sz="1800" b="0" i="0" kern="1200"/>
            <a:t> C. difficile PCR, stool culture, ova and parasites.</a:t>
          </a:r>
          <a:endParaRPr lang="en-US" sz="1800" kern="1200"/>
        </a:p>
      </dsp:txBody>
      <dsp:txXfrm>
        <a:off x="0" y="2515487"/>
        <a:ext cx="5651500" cy="1071225"/>
      </dsp:txXfrm>
    </dsp:sp>
    <dsp:sp modelId="{241473C9-9A6A-964A-80EE-A9DADC2F2EEE}">
      <dsp:nvSpPr>
        <dsp:cNvPr id="0" name=""/>
        <dsp:cNvSpPr/>
      </dsp:nvSpPr>
      <dsp:spPr>
        <a:xfrm>
          <a:off x="0" y="3586712"/>
          <a:ext cx="5651500" cy="538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Endoscopy:</a:t>
          </a:r>
          <a:endParaRPr lang="en-US" sz="2300" kern="1200"/>
        </a:p>
      </dsp:txBody>
      <dsp:txXfrm>
        <a:off x="26273" y="3612985"/>
        <a:ext cx="5598954" cy="485654"/>
      </dsp:txXfrm>
    </dsp:sp>
    <dsp:sp modelId="{35FFE401-3E2D-6E49-BE63-B6D597025559}">
      <dsp:nvSpPr>
        <dsp:cNvPr id="0" name=""/>
        <dsp:cNvSpPr/>
      </dsp:nvSpPr>
      <dsp:spPr>
        <a:xfrm>
          <a:off x="0" y="4124912"/>
          <a:ext cx="565150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43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i="0" kern="1200"/>
            <a:t>Ileocolonoscopy:</a:t>
          </a:r>
          <a:r>
            <a:rPr lang="en-US" sz="1800" b="0" i="0" kern="1200"/>
            <a:t> Diagnostic and monitoring tool.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i="0" kern="1200" dirty="0"/>
            <a:t>Findings:</a:t>
          </a:r>
          <a:r>
            <a:rPr lang="en-US" sz="1800" b="0" i="0" kern="1200" dirty="0"/>
            <a:t> Erythema, ulcers, </a:t>
          </a:r>
          <a:r>
            <a:rPr lang="en-US" sz="1800" b="0" i="0" kern="1200" dirty="0" err="1"/>
            <a:t>pseudopolyps</a:t>
          </a:r>
          <a:r>
            <a:rPr lang="en-US" sz="1800" b="0" i="0" kern="1200" dirty="0"/>
            <a:t>, loss of haustra.</a:t>
          </a:r>
          <a:endParaRPr lang="en-US" sz="1800" kern="1200" dirty="0"/>
        </a:p>
      </dsp:txBody>
      <dsp:txXfrm>
        <a:off x="0" y="4124912"/>
        <a:ext cx="5651500" cy="833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033950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6163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3125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58858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31731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4094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0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41410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5455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J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6963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J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0110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7A3DEE4-7113-6244-814A-D0FE2FCE1566}" type="datetimeFigureOut">
              <a:rPr lang="en-JO" smtClean="0"/>
              <a:t>24/11/2024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F4BA5B4-13BB-754C-AEFB-A049ACE4BFB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79184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02D3-C5D8-19BA-C797-94323CC59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rgbClr val="2A2A2A"/>
                </a:solidFill>
                <a:effectLst/>
              </a:rPr>
              <a:t>Inflammatory Bowel Disease</a:t>
            </a:r>
            <a:endParaRPr lang="en-J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9FF4D-C784-FF4D-9594-1F02BB8611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JO" dirty="0"/>
              <a:t>Sulieman Mazahreh</a:t>
            </a:r>
          </a:p>
        </p:txBody>
      </p:sp>
    </p:spTree>
    <p:extLst>
      <p:ext uri="{BB962C8B-B14F-4D97-AF65-F5344CB8AC3E}">
        <p14:creationId xmlns:p14="http://schemas.microsoft.com/office/powerpoint/2010/main" val="134789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461F-EE76-9579-1853-463F8C06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263652"/>
            <a:ext cx="7729728" cy="1188720"/>
          </a:xfrm>
        </p:spPr>
        <p:txBody>
          <a:bodyPr/>
          <a:lstStyle/>
          <a:p>
            <a:r>
              <a:rPr lang="en-JO"/>
              <a:t>Complications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96FEA-4AC0-20F3-0C82-56D9D5E05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347" y="1452372"/>
            <a:ext cx="8997303" cy="5486400"/>
          </a:xfrm>
        </p:spPr>
        <p:txBody>
          <a:bodyPr numCol="2">
            <a:normAutofit fontScale="92500" lnSpcReduction="10000"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Fistulae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Enteroenteral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Between intestinal segments.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Enterovesical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Between intestine and bladder.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Enterovaginal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Between intestine and vagina.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Enterocutaneous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Between intestine and skin.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Anorectal Disease (30%)</a:t>
            </a:r>
          </a:p>
          <a:p>
            <a:pPr lvl="1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Fissures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abscesses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and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perianal fistulas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Small Bowel Obstruction (SBO, 20-30%)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Early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Due to bowel edema and spasm (intermittent obstruction).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Later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Scarring and thickening cause chronic narrowing.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Malignancy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Increased risk of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colonic and small bowel tumors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(less than UC).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Malabsorption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Vitamin B12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and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bile acids</a:t>
            </a:r>
          </a:p>
          <a:p>
            <a:pPr>
              <a:buFont typeface="Wingdings" pitchFamily="2" charset="2"/>
              <a:buChar char="§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Hepatobiliary Complications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Cholelithiasis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Decreased bile acid absorption.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Renal Complications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Nephrolithiasis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Calcium oxalate kidney stones due to increased colonic oxalate absorption.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Oral Manifestations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Aphthous ulcers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Lips, gingiva, and buccal mucosa.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Toxic Megacolon</a:t>
            </a:r>
          </a:p>
          <a:p>
            <a:pPr lvl="1">
              <a:buFont typeface="Wingdings" pitchFamily="2" charset="2"/>
              <a:buChar char="§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Rare but possible; less common than in UC.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Growth Retardation</a:t>
            </a:r>
          </a:p>
          <a:p>
            <a:pPr lvl="1">
              <a:buFont typeface="Wingdings" pitchFamily="2" charset="2"/>
              <a:buChar char="§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Particularly in pediatric patients.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Psychosocial Complications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Narcotic abuse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depression, and issues related to chronic disability.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37433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C087BA-E9DE-6585-FC8D-7F5BD438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Diagnosis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04E3C-45DC-F7F2-4AA2-0690804BD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 algn="l">
              <a:buNone/>
            </a:pPr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Goal of Diagnosis: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Confirm the presence of IBD.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Differentiate Crohn’s disease from ulcerative colitis (UC) and other mimics (e.g., infections, ischemia).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Key Diagnostic Tools: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Clinical evaluation.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Endoscopy.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Imaging studies.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Histopathology.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Laboratory testing.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21215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88D4-5FE0-4599-0B77-800523B0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Clinical Evaluation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FF682-5A3E-2D5A-D545-187857571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Patient History: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Chronic diarrhea (with or without blood).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Abdominal pain (often RLQ).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Weight loss or malnutrition.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Extraintestinal manifestations (e.g., arthritis, erythema nodosum, uveitis).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Family history of IBD or autoimmune conditions.</a:t>
            </a:r>
          </a:p>
          <a:p>
            <a:pPr lvl="1"/>
            <a:r>
              <a:rPr lang="en-US" b="0" i="0" u="none" strike="noStrike" dirty="0">
                <a:solidFill>
                  <a:srgbClr val="FF0000"/>
                </a:solidFill>
                <a:effectLst/>
              </a:rPr>
              <a:t>Red flags: fever, night sweats, perianal disease.</a:t>
            </a:r>
            <a:r>
              <a:rPr lang="en-US" b="1" i="0" u="none" strike="noStrike" dirty="0">
                <a:solidFill>
                  <a:srgbClr val="FF0000"/>
                </a:solidFill>
                <a:effectLst/>
              </a:rPr>
              <a:t>       </a:t>
            </a:r>
            <a:endParaRPr lang="en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5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D20A7-765D-C765-8366-78F83EB7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6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Physical Examination</a:t>
            </a:r>
            <a:endParaRPr lang="en-JO" sz="2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2C1057-93E7-B38A-0E68-EE5A4FBE5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064455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76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2078">
            <a:extLst>
              <a:ext uri="{FF2B5EF4-FFF2-40B4-BE49-F238E27FC236}">
                <a16:creationId xmlns:a16="http://schemas.microsoft.com/office/drawing/2014/main" id="{752B59F0-D382-4338-ADD0-BDEAC9A29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51A72-BBC7-1FFA-01F7-5632F7EC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50" y="2548467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b="0" i="0" u="none" strike="noStrike">
                <a:effectLst/>
                <a:latin typeface="-webkit-standard"/>
              </a:rPr>
              <a:t>Physical Examination</a:t>
            </a:r>
            <a:endParaRPr lang="en-JO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431F79A3-4F38-4999-B5FA-33E60FCB6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20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FF8CBF27-01B0-4336-AFB9-B329EA40B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321731"/>
            <a:ext cx="2111317" cy="20658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Wirral Surgeon - Anal skin tags">
            <a:extLst>
              <a:ext uri="{FF2B5EF4-FFF2-40B4-BE49-F238E27FC236}">
                <a16:creationId xmlns:a16="http://schemas.microsoft.com/office/drawing/2014/main" id="{04599C84-C31E-4BC0-7312-1F31E43B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068" b="-1"/>
          <a:stretch/>
        </p:blipFill>
        <p:spPr bwMode="auto">
          <a:xfrm>
            <a:off x="9894940" y="519883"/>
            <a:ext cx="1835860" cy="166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al Fisssure – Brisbane Colorectal Surgeon">
            <a:extLst>
              <a:ext uri="{FF2B5EF4-FFF2-40B4-BE49-F238E27FC236}">
                <a16:creationId xmlns:a16="http://schemas.microsoft.com/office/drawing/2014/main" id="{D4C5242B-AE3A-235C-1745-5EED8A2CF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t="543" r="-3" b="-2"/>
          <a:stretch/>
        </p:blipFill>
        <p:spPr bwMode="auto">
          <a:xfrm>
            <a:off x="6396203" y="320039"/>
            <a:ext cx="3206666" cy="36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Rectangle 2084">
            <a:extLst>
              <a:ext uri="{FF2B5EF4-FFF2-40B4-BE49-F238E27FC236}">
                <a16:creationId xmlns:a16="http://schemas.microsoft.com/office/drawing/2014/main" id="{068983AA-FB2B-49FC-B176-1D82EFAE0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203" y="4163080"/>
            <a:ext cx="3208079" cy="237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ngular cheilitis - Wikipedia">
            <a:extLst>
              <a:ext uri="{FF2B5EF4-FFF2-40B4-BE49-F238E27FC236}">
                <a16:creationId xmlns:a16="http://schemas.microsoft.com/office/drawing/2014/main" id="{16C0B93E-E6D1-E630-3EC5-DEAF9669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r="20463"/>
          <a:stretch/>
        </p:blipFill>
        <p:spPr bwMode="auto">
          <a:xfrm>
            <a:off x="6879382" y="4334146"/>
            <a:ext cx="2241719" cy="20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Rectangle 2086">
            <a:extLst>
              <a:ext uri="{FF2B5EF4-FFF2-40B4-BE49-F238E27FC236}">
                <a16:creationId xmlns:a16="http://schemas.microsoft.com/office/drawing/2014/main" id="{C06DACE8-D2C6-4638-8B0F-0734555FF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2548467"/>
            <a:ext cx="2111317" cy="3352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CF8D7-38BE-CE4F-BA61-7D6DBF7E06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135"/>
          <a:stretch/>
        </p:blipFill>
        <p:spPr>
          <a:xfrm>
            <a:off x="9921040" y="3414998"/>
            <a:ext cx="1783661" cy="16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6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kip Lesions in Crohn's Disease: Causes, Symptoms, and Treatment">
            <a:extLst>
              <a:ext uri="{FF2B5EF4-FFF2-40B4-BE49-F238E27FC236}">
                <a16:creationId xmlns:a16="http://schemas.microsoft.com/office/drawing/2014/main" id="{D54AA2CE-378F-2CE0-2565-B22796DB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9558" y="3377509"/>
            <a:ext cx="4095944" cy="27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0A05F-EC3A-10DD-154D-52D93ABA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b="0" i="0" u="none" strike="noStrike">
                <a:effectLst/>
                <a:latin typeface="-webkit-standard"/>
              </a:rPr>
              <a:t>Endoscopy and Biopsy</a:t>
            </a:r>
            <a:endParaRPr lang="en-JO"/>
          </a:p>
        </p:txBody>
      </p:sp>
      <p:pic>
        <p:nvPicPr>
          <p:cNvPr id="4100" name="Picture 4" descr="Images of Crohn's disease-related stricture in one patient. A: Direct... |  Download Scientific Diagram">
            <a:extLst>
              <a:ext uri="{FF2B5EF4-FFF2-40B4-BE49-F238E27FC236}">
                <a16:creationId xmlns:a16="http://schemas.microsoft.com/office/drawing/2014/main" id="{3BDBABD8-5E1E-E0D9-D807-F59008FF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1733" y="1385681"/>
            <a:ext cx="4671595" cy="167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AFF50-5578-75C3-DCFF-5AD33C1F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594112"/>
            <a:ext cx="5285791" cy="39855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500" b="1" i="0" u="none" strike="noStrike" dirty="0">
                <a:solidFill>
                  <a:srgbClr val="FFFFFF"/>
                </a:solidFill>
                <a:effectLst/>
              </a:rPr>
              <a:t>Primary Tool for Diagnosis: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sz="1500" b="0" i="0" u="none" strike="noStrike" dirty="0">
                <a:solidFill>
                  <a:srgbClr val="FFFFFF"/>
                </a:solidFill>
                <a:effectLst/>
              </a:rPr>
              <a:t>Colonoscopy with </a:t>
            </a:r>
            <a:r>
              <a:rPr lang="en-US" sz="1500" b="0" i="0" u="none" strike="noStrike" dirty="0" err="1">
                <a:solidFill>
                  <a:srgbClr val="FFFFFF"/>
                </a:solidFill>
                <a:effectLst/>
              </a:rPr>
              <a:t>ileoscopy</a:t>
            </a:r>
            <a:r>
              <a:rPr lang="en-US" sz="1500" b="0" i="0" u="none" strike="noStrike" dirty="0">
                <a:solidFill>
                  <a:srgbClr val="FFFFFF"/>
                </a:solidFill>
                <a:effectLst/>
              </a:rPr>
              <a:t> and biopsies.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500" b="1" i="0" u="none" strike="noStrike" dirty="0">
                <a:solidFill>
                  <a:srgbClr val="FFFFFF"/>
                </a:solidFill>
                <a:effectLst/>
              </a:rPr>
              <a:t>Findings Suggestive of Crohn’s Disease:</a:t>
            </a:r>
            <a:endParaRPr lang="en-US" sz="1500" b="0" i="0" u="none" strike="noStrike" dirty="0">
              <a:solidFill>
                <a:srgbClr val="FFFFFF"/>
              </a:solidFill>
              <a:effectLst/>
            </a:endParaRPr>
          </a:p>
          <a:p>
            <a:pPr marL="7429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FFFFFF"/>
                </a:solidFill>
                <a:effectLst/>
              </a:rPr>
              <a:t>Skip lesions:</a:t>
            </a:r>
            <a:r>
              <a:rPr lang="en-US" sz="1500" b="0" i="0" u="none" strike="noStrike" dirty="0">
                <a:solidFill>
                  <a:srgbClr val="FFFFFF"/>
                </a:solidFill>
                <a:effectLst/>
              </a:rPr>
              <a:t> Areas of inflamed mucosa interspersed with normal mucosa.</a:t>
            </a:r>
          </a:p>
          <a:p>
            <a:pPr marL="7429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b="1" i="0" u="none" strike="noStrike" dirty="0" err="1">
                <a:solidFill>
                  <a:srgbClr val="FFFFFF"/>
                </a:solidFill>
                <a:effectLst/>
              </a:rPr>
              <a:t>Cobblestoning</a:t>
            </a:r>
            <a:r>
              <a:rPr lang="en-US" sz="1500" b="1" i="0" u="none" strike="noStrike" dirty="0">
                <a:solidFill>
                  <a:srgbClr val="FFFFFF"/>
                </a:solidFill>
                <a:effectLst/>
              </a:rPr>
              <a:t>:</a:t>
            </a:r>
            <a:r>
              <a:rPr lang="en-US" sz="1500" b="0" i="0" u="none" strike="noStrike" dirty="0">
                <a:solidFill>
                  <a:srgbClr val="FFFFFF"/>
                </a:solidFill>
                <a:effectLst/>
              </a:rPr>
              <a:t> Due to deep mucosal ulcerations.</a:t>
            </a:r>
          </a:p>
          <a:p>
            <a:pPr marL="7429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FFFFFF"/>
                </a:solidFill>
                <a:effectLst/>
              </a:rPr>
              <a:t>Aphthous ulcers:</a:t>
            </a:r>
            <a:r>
              <a:rPr lang="en-US" sz="1500" b="0" i="0" u="none" strike="noStrike" dirty="0">
                <a:solidFill>
                  <a:srgbClr val="FFFFFF"/>
                </a:solidFill>
                <a:effectLst/>
              </a:rPr>
              <a:t> Early lesions, small and round.</a:t>
            </a:r>
          </a:p>
          <a:p>
            <a:pPr marL="7429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FFFFFF"/>
                </a:solidFill>
                <a:effectLst/>
              </a:rPr>
              <a:t>Strictures:</a:t>
            </a:r>
            <a:r>
              <a:rPr lang="en-US" sz="1500" b="0" i="0" u="none" strike="noStrike" dirty="0">
                <a:solidFill>
                  <a:srgbClr val="FFFFFF"/>
                </a:solidFill>
                <a:effectLst/>
              </a:rPr>
              <a:t> Indicative of chronic inflammation or fibrosis.</a:t>
            </a:r>
          </a:p>
          <a:p>
            <a:pPr marL="7429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FFFFFF"/>
                </a:solidFill>
                <a:effectLst/>
              </a:rPr>
              <a:t>Perianal disease visualization (if present).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FFFFFF"/>
                </a:solidFill>
                <a:effectLst/>
              </a:rPr>
              <a:t>Role of Biopsy:</a:t>
            </a:r>
            <a:endParaRPr lang="en-US" sz="1500" b="0" i="0" u="none" strike="noStrike" dirty="0">
              <a:solidFill>
                <a:srgbClr val="FFFFFF"/>
              </a:solidFill>
              <a:effectLst/>
            </a:endParaRPr>
          </a:p>
          <a:p>
            <a:pPr marL="7429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FFFFFF"/>
                </a:solidFill>
                <a:effectLst/>
              </a:rPr>
              <a:t>Granulomas (non-caseating): Pathognomonic but seen in &lt;50%.</a:t>
            </a:r>
          </a:p>
          <a:p>
            <a:pPr marL="7429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FFFFFF"/>
                </a:solidFill>
                <a:effectLst/>
              </a:rPr>
              <a:t>Chronic inflammation with crypt distortion.</a:t>
            </a:r>
          </a:p>
          <a:p>
            <a:pPr marL="7429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FFFFFF"/>
                </a:solidFill>
                <a:effectLst/>
              </a:rPr>
              <a:t>Transmural inflammation: </a:t>
            </a:r>
            <a:r>
              <a:rPr lang="en-US" sz="1500" b="0" i="0" u="none" strike="noStrike" dirty="0">
                <a:solidFill>
                  <a:srgbClr val="FFFFFF"/>
                </a:solidFill>
                <a:effectLst/>
                <a:highlight>
                  <a:srgbClr val="808080"/>
                </a:highlight>
              </a:rPr>
              <a:t>Distinguishes Crohn’s from UC.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endParaRPr lang="en-JO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6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6D62-924B-D0AD-F213-33F85C6B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Imaging Studies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9F7C-8E94-7F60-6C0E-F1250920E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46243"/>
            <a:ext cx="7729728" cy="4403035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1" i="0" u="none" strike="noStrike" dirty="0">
                <a:solidFill>
                  <a:srgbClr val="000000"/>
                </a:solidFill>
                <a:effectLst/>
              </a:rPr>
              <a:t>When to Use:</a:t>
            </a:r>
            <a:endParaRPr lang="en-US" sz="23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</a:rPr>
              <a:t>Evaluate areas beyond the reach of colonoscopy.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</a:rPr>
              <a:t>Detect complications (e.g., fistulas, strictures, abscesses).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1" i="0" u="none" strike="noStrike" dirty="0">
                <a:solidFill>
                  <a:srgbClr val="000000"/>
                </a:solidFill>
                <a:effectLst/>
              </a:rPr>
              <a:t>Common Modalities:</a:t>
            </a:r>
            <a:endParaRPr lang="en-US" sz="23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100" b="1" i="0" u="none" strike="noStrike" dirty="0">
                <a:solidFill>
                  <a:srgbClr val="000000"/>
                </a:solidFill>
                <a:effectLst/>
              </a:rPr>
              <a:t>Magnetic Resonance </a:t>
            </a:r>
            <a:r>
              <a:rPr lang="en-US" sz="2100" b="1" i="0" u="none" strike="noStrike" dirty="0" err="1">
                <a:solidFill>
                  <a:srgbClr val="000000"/>
                </a:solidFill>
                <a:effectLst/>
              </a:rPr>
              <a:t>Enterography</a:t>
            </a:r>
            <a:r>
              <a:rPr lang="en-US" sz="2100" b="1" i="0" u="none" strike="noStrike" dirty="0">
                <a:solidFill>
                  <a:srgbClr val="000000"/>
                </a:solidFill>
                <a:effectLst/>
              </a:rPr>
              <a:t> (MRE):</a:t>
            </a:r>
            <a:endParaRPr lang="en-US" sz="2100" b="0" i="0" u="none" strike="noStrike" dirty="0">
              <a:solidFill>
                <a:srgbClr val="000000"/>
              </a:solidFill>
              <a:effectLst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</a:rPr>
              <a:t>First-line for small bowel evaluation.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</a:rPr>
              <a:t>Findings: Thickened bowel loops, luminal narrowing, hyperenhancement.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100" b="1" i="0" u="none" strike="noStrike" dirty="0">
                <a:solidFill>
                  <a:srgbClr val="000000"/>
                </a:solidFill>
                <a:effectLst/>
              </a:rPr>
              <a:t>CT </a:t>
            </a:r>
            <a:r>
              <a:rPr lang="en-US" sz="2100" b="1" i="0" u="none" strike="noStrike" dirty="0" err="1">
                <a:solidFill>
                  <a:srgbClr val="000000"/>
                </a:solidFill>
                <a:effectLst/>
              </a:rPr>
              <a:t>Enterography</a:t>
            </a:r>
            <a:r>
              <a:rPr lang="en-US" sz="2100" b="1" i="0" u="none" strike="noStrike" dirty="0">
                <a:solidFill>
                  <a:srgbClr val="000000"/>
                </a:solidFill>
                <a:effectLst/>
              </a:rPr>
              <a:t> (CTE):</a:t>
            </a:r>
            <a:endParaRPr lang="en-US" sz="2100" b="0" i="0" u="none" strike="noStrike" dirty="0">
              <a:solidFill>
                <a:srgbClr val="000000"/>
              </a:solidFill>
              <a:effectLst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</a:rPr>
              <a:t>Alternative if MRE unavailable.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</a:rPr>
              <a:t>Useful in acute settings.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</a:rPr>
              <a:t>Thickening, Target Sign or Comb sign can be seen.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100" b="1" i="0" u="none" strike="noStrike" dirty="0">
                <a:solidFill>
                  <a:srgbClr val="000000"/>
                </a:solidFill>
                <a:effectLst/>
              </a:rPr>
              <a:t>Ultrasound (if expertise available):</a:t>
            </a:r>
            <a:endParaRPr lang="en-US" sz="2100" b="0" i="0" u="none" strike="noStrike" dirty="0">
              <a:solidFill>
                <a:srgbClr val="000000"/>
              </a:solidFill>
              <a:effectLst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</a:rPr>
              <a:t>Thickened bowel wall, hyperemia.</a:t>
            </a:r>
          </a:p>
          <a:p>
            <a:pPr lvl="2"/>
            <a:r>
              <a:rPr lang="en-US" sz="2000" b="1" dirty="0">
                <a:solidFill>
                  <a:srgbClr val="000000"/>
                </a:solidFill>
              </a:rPr>
              <a:t>Small Bowel Follow-Through </a:t>
            </a:r>
            <a:r>
              <a:rPr lang="en-US" sz="2200" dirty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</a:p>
          <a:p>
            <a:pPr marL="1143000" lvl="2"/>
            <a:r>
              <a:rPr lang="en-US" sz="2200" dirty="0">
                <a:solidFill>
                  <a:srgbClr val="000000"/>
                </a:solidFill>
              </a:rPr>
              <a:t>Can identify luminal complications such as internal fistulas and narrowed segment of bowel (string sign)</a:t>
            </a:r>
          </a:p>
          <a:p>
            <a:pPr marL="685800"/>
            <a:endParaRPr lang="en-US" sz="2300" b="0" i="0" u="none" strike="noStrike" dirty="0">
              <a:solidFill>
                <a:srgbClr val="000000"/>
              </a:solidFill>
              <a:effectLst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51388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48C86-0F9D-4D48-087E-0667539D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309456"/>
            <a:ext cx="4270248" cy="704087"/>
          </a:xfrm>
        </p:spPr>
        <p:txBody>
          <a:bodyPr/>
          <a:lstStyle/>
          <a:p>
            <a:r>
              <a:rPr lang="en-JO" dirty="0"/>
              <a:t>MRE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1DD3A4-71A9-0A6D-447A-9A6076C2F7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0876" y="2362562"/>
            <a:ext cx="4270248" cy="704087"/>
          </a:xfrm>
        </p:spPr>
        <p:txBody>
          <a:bodyPr/>
          <a:lstStyle/>
          <a:p>
            <a:r>
              <a:rPr lang="en-JO" dirty="0"/>
              <a:t>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12B962-3B3C-423B-07CF-C5840116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Imaging Studies</a:t>
            </a:r>
            <a:endParaRPr lang="en-JO" dirty="0"/>
          </a:p>
        </p:txBody>
      </p:sp>
      <p:pic>
        <p:nvPicPr>
          <p:cNvPr id="9" name="Picture 2" descr="MRE (MR Enterography) Imaging for Crohn ...">
            <a:extLst>
              <a:ext uri="{FF2B5EF4-FFF2-40B4-BE49-F238E27FC236}">
                <a16:creationId xmlns:a16="http://schemas.microsoft.com/office/drawing/2014/main" id="{7EDB4311-515C-23A4-AEF9-F01C397E69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r="15511"/>
          <a:stretch/>
        </p:blipFill>
        <p:spPr bwMode="auto">
          <a:xfrm>
            <a:off x="658390" y="3275797"/>
            <a:ext cx="2952000" cy="31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mb sign and target sign - Crohn disease - Radiology at St. Vincent's  University Hospital">
            <a:extLst>
              <a:ext uri="{FF2B5EF4-FFF2-40B4-BE49-F238E27FC236}">
                <a16:creationId xmlns:a16="http://schemas.microsoft.com/office/drawing/2014/main" id="{F48860EF-DA78-6AC6-3EAD-CEC2DA89709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76" y="3275798"/>
            <a:ext cx="4270248" cy="3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0225573-79E2-C36A-2FFB-48C86E654A0D}"/>
              </a:ext>
            </a:extLst>
          </p:cNvPr>
          <p:cNvSpPr txBox="1">
            <a:spLocks/>
          </p:cNvSpPr>
          <p:nvPr/>
        </p:nvSpPr>
        <p:spPr>
          <a:xfrm>
            <a:off x="8018881" y="2415668"/>
            <a:ext cx="4270248" cy="70408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O" cap="none" dirty="0"/>
              <a:t>String Sign </a:t>
            </a:r>
          </a:p>
        </p:txBody>
      </p:sp>
      <p:pic>
        <p:nvPicPr>
          <p:cNvPr id="5126" name="Picture 6" descr="The Gastrointestinal String Sign | Radiology">
            <a:extLst>
              <a:ext uri="{FF2B5EF4-FFF2-40B4-BE49-F238E27FC236}">
                <a16:creationId xmlns:a16="http://schemas.microsoft.com/office/drawing/2014/main" id="{F9C2AABF-9697-71E8-EBCF-64DD20AB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47" y="3275798"/>
            <a:ext cx="2952000" cy="3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6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27BE2C-6921-24E8-18E7-5F9126A1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Laboratory Testing</a:t>
            </a:r>
            <a:endParaRPr lang="en-JO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16584-8F12-A5AF-982F-24D9F143A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46244"/>
            <a:ext cx="7729728" cy="4532244"/>
          </a:xfrm>
        </p:spPr>
        <p:txBody>
          <a:bodyPr numCol="2">
            <a:normAutofit lnSpcReduction="10000"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Markers of Inflammation: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Elevated C-reactive protein (CRP) and erythrocyte sedimentation rate (ESR).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Fecal calprotectin: Sensitive for intestinal inflammation (helps rule out IBS).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Complete Blood Count: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Anemia (iron deficiency, chronic disease).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Leukocytosis or thrombocytosis (inflammation markers).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Nutritional Markers: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Hypoalbuminemia &amp; Vitamin deficiencies (e.g., B12, D).</a:t>
            </a:r>
          </a:p>
          <a:p>
            <a:pPr lvl="1" indent="0" algn="l">
              <a:buNone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Rule Out Infections: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Stool studies for bacterial, viral, and parasitic pathogens (especially C. difficile).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IBD-Specific Tests: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pANCA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(perinuclear anti-neutrophil cytoplasmic antibodies): Often positive in UC.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ASCA (anti-Saccharomyces cerevisiae antibodies): Positive in Crohn’s.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Limited role in diagnosis, more useful for differentiation.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94855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420F9F-DE80-2D6D-2D38-76C65009E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334" y="1034522"/>
            <a:ext cx="10583332" cy="47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1983-34E4-09B2-FA95-05B24B1A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A2A2A"/>
                </a:solidFill>
                <a:effectLst/>
                <a:latin typeface="proxima_nova_rgbold"/>
              </a:rPr>
              <a:t>Background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0AC8-F8B6-9416-7000-EA3E8B04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89487"/>
          </a:xfrm>
        </p:spPr>
        <p:txBody>
          <a:bodyPr>
            <a:normAutofit fontScale="92500"/>
          </a:bodyPr>
          <a:lstStyle/>
          <a:p>
            <a:r>
              <a:rPr lang="en-US" sz="2400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Inflammatory bowel disease (IBD) is an idiopathic disease caused by a dysregulated immune response to host intestinal microflora. </a:t>
            </a:r>
          </a:p>
          <a:p>
            <a:r>
              <a:rPr lang="en-US" sz="2400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The two major types of IBD are: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proxima_nova_rgregular"/>
              </a:rPr>
              <a:t>U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proxima_nova_rgregular"/>
              </a:rPr>
              <a:t>lcerative colitis </a:t>
            </a:r>
            <a:r>
              <a:rPr lang="en-US" sz="1800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(UC), which is limited to the colon, and </a:t>
            </a:r>
          </a:p>
          <a:p>
            <a:pPr lvl="1"/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proxima_nova_rgregular"/>
              </a:rPr>
              <a:t>Crohn disease </a:t>
            </a:r>
            <a:r>
              <a:rPr lang="en-US" sz="1800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(CD), which can involve any segment of the gastrointestinal (GI) tract from the mouth to the anus, involves "skip lesions," and is transmural. </a:t>
            </a:r>
          </a:p>
          <a:p>
            <a:r>
              <a:rPr lang="en-US" sz="2400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There is a genetic predisposition for IBD, and patients with this condition are more prone to the development of malignancy.</a:t>
            </a:r>
            <a:endParaRPr lang="en-JO" sz="2400" dirty="0"/>
          </a:p>
        </p:txBody>
      </p:sp>
    </p:spTree>
    <p:extLst>
      <p:ext uri="{BB962C8B-B14F-4D97-AF65-F5344CB8AC3E}">
        <p14:creationId xmlns:p14="http://schemas.microsoft.com/office/powerpoint/2010/main" val="266588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4919-4E98-57CA-3E1C-2144A9E5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Treatment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5764-6818-57EE-285D-EEC98332D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General Principles: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Tailor therapy to disease severity (mild, moderate, or severe), disease phase (flare vs. remission), and risk of progression.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Surgery may be required for complications or isolated short-segment disease.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Lifestyle modifications (e.g., smoking cessation) can reduce complications.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Key Point: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 CD is a chronic disease and is not curable but can be effectively managed.</a:t>
            </a:r>
          </a:p>
          <a:p>
            <a:endParaRPr lang="en-JO" sz="2000" dirty="0"/>
          </a:p>
        </p:txBody>
      </p:sp>
    </p:spTree>
    <p:extLst>
      <p:ext uri="{BB962C8B-B14F-4D97-AF65-F5344CB8AC3E}">
        <p14:creationId xmlns:p14="http://schemas.microsoft.com/office/powerpoint/2010/main" val="127444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35553-5D19-1609-B321-A39B236C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Supportive Therapy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BCBA8-F718-B506-16F3-087018DE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89793"/>
            <a:ext cx="7729728" cy="4455935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Pain Management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Antidiarrheal Therapy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(e.g., loperamide, cholestyramine):</a:t>
            </a: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Avoid in cases of bowel obstruction, abdominal tenderness, or systemic infection.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Lifestyle Modifications: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Smoking cessation.</a:t>
            </a: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Avoid NSAIDs.</a:t>
            </a: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Manage stress, depression, and anxiety.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Dietary Optimization: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Address micronutrient deficiencies (e.g., iron, vitamin D, vitamin B12).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Note: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Poor pain control or increased opioid use may indicate inadequate disease management.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04951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2C78-0FC8-D089-80CB-F61FEA92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u="none" strike="noStrike" dirty="0">
                <a:solidFill>
                  <a:srgbClr val="000000"/>
                </a:solidFill>
                <a:effectLst/>
              </a:rPr>
              <a:t>Pharmacotherapy Phases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29EA9-6C12-F0E0-FEDD-39CF0DB91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Induction Phase: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/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Goal: Manage acute flares with rapid-acting agents (e.g., corticosteroids, biologics).</a:t>
            </a: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Maintenance Phase: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/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Goal: Maintain remission in moderate-to-severe cases or high-risk patients.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94530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544E-CB5E-FCDF-850E-6A867516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u="none" strike="noStrike" dirty="0">
                <a:solidFill>
                  <a:srgbClr val="000000"/>
                </a:solidFill>
                <a:effectLst/>
              </a:rPr>
              <a:t>Medications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540B4-C363-0123-B7F5-D27766A7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06316"/>
            <a:ext cx="7729728" cy="4451684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Corticosteroids: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Use: Induce remission; discontinue after acute flares.</a:t>
            </a: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Agents: Budesonide, oral prednisolone, IV methylprednisolone.</a:t>
            </a: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Note: Avoid for maintenance therapy; does not promote mucosal healing.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Biologics (e.g., anti-TNF-</a:t>
            </a:r>
            <a:r>
              <a:rPr lang="el-GR" b="1" i="0" u="none" strike="noStrike" dirty="0">
                <a:solidFill>
                  <a:srgbClr val="000000"/>
                </a:solidFill>
                <a:effectLst/>
              </a:rPr>
              <a:t>α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antibodies):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Use: Primary agents for inducing and maintaining remission, especially in refractory CD.</a:t>
            </a: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Examples: Adalimumab, infliximab, certolizumab.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Immunomodulators (e.g., thiopurines, methotrexate):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Use: Maintain remission; steroid-sparing regimens.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5-ASA Derivatives (e.g., sulfasalazine):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Use: Mild-to-moderate colonic or ileocolonic CD (not effective in isolated small bowel disease).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71987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CCB1-86BD-3D99-CB9C-25416BDA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u="none" strike="noStrike" dirty="0">
                <a:solidFill>
                  <a:srgbClr val="000000"/>
                </a:solidFill>
                <a:effectLst/>
              </a:rPr>
              <a:t>Severity-Based Approach to Pharmacotherapy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61B1-EF0D-21F5-3B99-7BE5D695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70484"/>
            <a:ext cx="7729728" cy="4387516"/>
          </a:xfrm>
        </p:spPr>
        <p:txBody>
          <a:bodyPr>
            <a:normAutofit/>
          </a:bodyPr>
          <a:lstStyle/>
          <a:p>
            <a:pPr algn="l"/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Mild to Moderate CD: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Induction: Budesonide (ileal or right colonic disease), sulfasalazine.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Maintenance: Supportive therapy as needed.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Moderate to Severe CD: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Induction: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Systemic corticosteroids + immunomodulators or anti-TNF-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α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antibodies.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Steroid-sparing: Anti-TNF-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α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antibodies + immunomodulators.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Maintenance: Non-steroid agents that induced remission (e.g., biologics).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Severe to Fulminant CD: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Induction: IV corticosteroids + infliximab.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0526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69A6-05C0-7A85-D150-3FF9B7DE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u="none" strike="noStrike" dirty="0">
                <a:solidFill>
                  <a:srgbClr val="000000"/>
                </a:solidFill>
                <a:effectLst/>
              </a:rPr>
              <a:t>Surgical Management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A4247-3394-E8BA-9F1A-C203D108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2444"/>
            <a:ext cx="7729728" cy="4575556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6400" b="1" i="0" u="none" strike="noStrike" dirty="0">
                <a:solidFill>
                  <a:srgbClr val="000000"/>
                </a:solidFill>
                <a:effectLst/>
              </a:rPr>
              <a:t>Key Points:</a:t>
            </a:r>
            <a:endParaRPr lang="en-US" sz="6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0" i="0" u="none" strike="noStrike" dirty="0">
                <a:solidFill>
                  <a:srgbClr val="000000"/>
                </a:solidFill>
                <a:effectLst/>
              </a:rPr>
              <a:t>Surgery leads to remission but is not curative.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0" i="0" u="none" strike="noStrike" dirty="0">
                <a:solidFill>
                  <a:srgbClr val="000000"/>
                </a:solidFill>
                <a:effectLst/>
              </a:rPr>
              <a:t>~50% of patients require major abdominal surgery within 10 years of diagnosis.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6400" b="1" i="0" u="none" strike="noStrike" dirty="0">
                <a:solidFill>
                  <a:srgbClr val="000000"/>
                </a:solidFill>
                <a:effectLst/>
              </a:rPr>
              <a:t>Indications for Surgery:</a:t>
            </a:r>
            <a:endParaRPr lang="en-US" sz="6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0" i="0" u="none" strike="noStrike" dirty="0">
                <a:solidFill>
                  <a:srgbClr val="000000"/>
                </a:solidFill>
                <a:effectLst/>
              </a:rPr>
              <a:t>Severe complications (e.g., bowel obstruction, abscess).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0" i="0" u="none" strike="noStrike" dirty="0">
                <a:solidFill>
                  <a:srgbClr val="000000"/>
                </a:solidFill>
                <a:effectLst/>
              </a:rPr>
              <a:t>Failed medical therapy.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0" i="0" u="none" strike="noStrike" dirty="0">
                <a:solidFill>
                  <a:srgbClr val="000000"/>
                </a:solidFill>
                <a:effectLst/>
              </a:rPr>
              <a:t>Symptom control in localized short-segment disease.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6400" b="1" i="0" u="none" strike="noStrike" dirty="0">
                <a:solidFill>
                  <a:srgbClr val="000000"/>
                </a:solidFill>
                <a:effectLst/>
              </a:rPr>
              <a:t>Common Procedures:</a:t>
            </a:r>
            <a:endParaRPr lang="en-US" sz="6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0" i="0" u="none" strike="noStrike" dirty="0">
                <a:solidFill>
                  <a:srgbClr val="000000"/>
                </a:solidFill>
                <a:effectLst/>
              </a:rPr>
              <a:t>Abscess drainage.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0" i="0" u="none" strike="noStrike" dirty="0">
                <a:solidFill>
                  <a:srgbClr val="000000"/>
                </a:solidFill>
                <a:effectLst/>
              </a:rPr>
              <a:t>Resection (e.g., small bowel resection, segmental colectomy).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0" i="0" u="none" strike="noStrike" dirty="0" err="1">
                <a:solidFill>
                  <a:srgbClr val="000000"/>
                </a:solidFill>
                <a:effectLst/>
              </a:rPr>
              <a:t>Strictureplasty</a:t>
            </a:r>
            <a:r>
              <a:rPr lang="en-US" sz="6400" b="0" i="0" u="none" strike="noStrike" dirty="0">
                <a:solidFill>
                  <a:srgbClr val="000000"/>
                </a:solidFill>
                <a:effectLst/>
              </a:rPr>
              <a:t> (bowel-sparing).</a:t>
            </a:r>
          </a:p>
          <a:p>
            <a:pPr algn="l"/>
            <a:r>
              <a:rPr lang="en-US" sz="6400" b="1" i="0" u="none" strike="noStrike" dirty="0">
                <a:solidFill>
                  <a:srgbClr val="000000"/>
                </a:solidFill>
                <a:effectLst/>
              </a:rPr>
              <a:t>Key Factors for Recurrence:</a:t>
            </a:r>
            <a:endParaRPr lang="en-US" sz="6400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6400" b="0" i="0" u="none" strike="noStrike" dirty="0">
                <a:solidFill>
                  <a:srgbClr val="000000"/>
                </a:solidFill>
                <a:effectLst/>
              </a:rPr>
              <a:t>High recurrence in ileocolic disease.</a:t>
            </a:r>
          </a:p>
          <a:p>
            <a:pPr lvl="1"/>
            <a:r>
              <a:rPr lang="en-US" sz="6400" b="0" i="0" u="none" strike="noStrike" dirty="0">
                <a:solidFill>
                  <a:srgbClr val="000000"/>
                </a:solidFill>
                <a:effectLst/>
              </a:rPr>
              <a:t>Nature of the complication (e.g., obstruction).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79147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9B0461-F58E-D932-0BCE-92C3CE2C4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EF3129-E4C1-0519-C0A9-21344505E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FD7BC-361A-8123-F487-859C616F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542604"/>
            <a:ext cx="8686800" cy="1772793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3200"/>
              <a:t>Ulcerative Colitis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467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F339-A6B7-455B-66B4-77D8D6E8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87" y="964692"/>
            <a:ext cx="4476806" cy="1188720"/>
          </a:xfrm>
        </p:spPr>
        <p:txBody>
          <a:bodyPr>
            <a:normAutofit/>
          </a:bodyPr>
          <a:lstStyle/>
          <a:p>
            <a:r>
              <a:rPr lang="en-JO"/>
              <a:t>General Characterisitcs</a:t>
            </a:r>
            <a:endParaRPr lang="en-J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6656AB-B8B3-4895-AD32-B928A43C4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760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BDAE2-5EE0-4B2F-9C9B-7E86A0B4C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1853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arison of the different types of intestines&#10;&#10;Description automatically generated">
            <a:extLst>
              <a:ext uri="{FF2B5EF4-FFF2-40B4-BE49-F238E27FC236}">
                <a16:creationId xmlns:a16="http://schemas.microsoft.com/office/drawing/2014/main" id="{600B666F-FCCF-6807-68A6-9FE83FB5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44" y="2542265"/>
            <a:ext cx="4782312" cy="17814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851C-219F-FB45-A962-4199823A6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661" y="2386023"/>
            <a:ext cx="4492932" cy="44719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b="1" i="0" u="none" strike="noStrike" dirty="0">
                <a:effectLst/>
              </a:rPr>
              <a:t>Small Bowel Involvement:</a:t>
            </a:r>
            <a:endParaRPr lang="en-US" sz="1200" b="0" i="0" u="none" strike="noStrike" dirty="0">
              <a:effectLst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</a:rPr>
              <a:t>Rarely involved, but </a:t>
            </a:r>
            <a:r>
              <a:rPr lang="en-US" sz="1200" b="1" i="0" u="none" strike="noStrike" dirty="0">
                <a:effectLst/>
              </a:rPr>
              <a:t>distal ileum</a:t>
            </a:r>
            <a:r>
              <a:rPr lang="en-US" sz="1200" b="0" i="0" u="none" strike="noStrike" dirty="0">
                <a:effectLst/>
              </a:rPr>
              <a:t> may be affected in ~10% of cases (</a:t>
            </a:r>
            <a:r>
              <a:rPr lang="en-US" sz="1200" b="0" i="1" u="none" strike="noStrike" dirty="0">
                <a:effectLst/>
              </a:rPr>
              <a:t>backwash ileitis</a:t>
            </a:r>
            <a:r>
              <a:rPr lang="en-US" sz="1200" b="0" i="0" u="none" strike="noStrike" dirty="0">
                <a:effectLst/>
              </a:rPr>
              <a:t>).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effectLst/>
              </a:rPr>
              <a:t>Disease Course:</a:t>
            </a:r>
            <a:endParaRPr lang="en-US" sz="1200" b="0" i="0" u="none" strike="noStrike" dirty="0">
              <a:effectLst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</a:rPr>
              <a:t>Unpredictable with </a:t>
            </a:r>
            <a:r>
              <a:rPr lang="en-US" sz="1200" b="1" i="0" u="none" strike="noStrike" dirty="0">
                <a:effectLst/>
              </a:rPr>
              <a:t>periodic exacerbations</a:t>
            </a:r>
            <a:r>
              <a:rPr lang="en-US" sz="1200" b="0" i="0" u="none" strike="noStrike" dirty="0">
                <a:effectLst/>
              </a:rPr>
              <a:t> and complete remission.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</a:rPr>
              <a:t>Less than 5% of patients have an initial attack without recurrence.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effectLst/>
              </a:rPr>
              <a:t>Pathology:</a:t>
            </a:r>
            <a:endParaRPr lang="en-US" sz="1200" b="0" i="0" u="none" strike="noStrike" dirty="0">
              <a:effectLst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effectLst/>
              </a:rPr>
              <a:t>Uninterrupted Involvement:</a:t>
            </a:r>
            <a:endParaRPr lang="en-US" sz="1200" b="0" i="0" u="none" strike="noStrike" dirty="0">
              <a:effectLst/>
            </a:endParaRPr>
          </a:p>
          <a:p>
            <a:pPr marL="1143000"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</a:rPr>
              <a:t>Affects the rectum and/or colon continuously.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effectLst/>
              </a:rPr>
              <a:t>Inflammation:</a:t>
            </a:r>
            <a:endParaRPr lang="en-US" sz="1200" b="0" i="0" u="none" strike="noStrike" dirty="0">
              <a:effectLst/>
            </a:endParaRPr>
          </a:p>
          <a:p>
            <a:pPr marL="1143000"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</a:rPr>
              <a:t>Limited to the </a:t>
            </a:r>
            <a:r>
              <a:rPr lang="en-US" sz="1200" b="1" i="0" u="none" strike="noStrike" dirty="0">
                <a:effectLst/>
              </a:rPr>
              <a:t>mucosa</a:t>
            </a:r>
            <a:r>
              <a:rPr lang="en-US" sz="1200" b="0" i="0" u="none" strike="noStrike" dirty="0">
                <a:effectLst/>
              </a:rPr>
              <a:t> and </a:t>
            </a:r>
            <a:r>
              <a:rPr lang="en-US" sz="1200" b="1" i="0" u="none" strike="noStrike" dirty="0">
                <a:effectLst/>
              </a:rPr>
              <a:t>submucosa</a:t>
            </a:r>
            <a:r>
              <a:rPr lang="en-US" sz="1200" b="0" i="0" u="none" strike="noStrike" dirty="0">
                <a:effectLst/>
              </a:rPr>
              <a:t> (not transmural as in Crohn’s disease).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effectLst/>
              </a:rPr>
              <a:t>Crypt Abscesses:</a:t>
            </a:r>
            <a:endParaRPr lang="en-US" sz="1200" b="0" i="0" u="none" strike="noStrike" dirty="0">
              <a:effectLst/>
            </a:endParaRPr>
          </a:p>
          <a:p>
            <a:pPr marL="1143000"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effectLst/>
              </a:rPr>
              <a:t>PMNs</a:t>
            </a:r>
            <a:r>
              <a:rPr lang="en-US" sz="1200" b="0" i="0" u="none" strike="noStrike" dirty="0">
                <a:effectLst/>
              </a:rPr>
              <a:t> accumulate in crypts of the colon, forming crypt abscesses.</a:t>
            </a:r>
            <a:endParaRPr lang="en-JO" sz="1200" dirty="0"/>
          </a:p>
          <a:p>
            <a:pPr>
              <a:lnSpc>
                <a:spcPct val="90000"/>
              </a:lnSpc>
            </a:pPr>
            <a:endParaRPr lang="en-JO" sz="1200" dirty="0"/>
          </a:p>
        </p:txBody>
      </p:sp>
    </p:spTree>
    <p:extLst>
      <p:ext uri="{BB962C8B-B14F-4D97-AF65-F5344CB8AC3E}">
        <p14:creationId xmlns:p14="http://schemas.microsoft.com/office/powerpoint/2010/main" val="408218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DF56-B5CF-E5B4-80AB-B99FBCE7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78C8E-8D20-686B-415B-9DEE1752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99640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Risk Factors: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Genetic predisposition (e.g., HLA-B27).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Family history of IBD.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Past intestinal infections.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High saturated and animal fat intake.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Oral contraceptive use.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NSAID use (may exacerbate UC).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Protective Factors: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Appendectomy.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Smoking.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16898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0153-8F0C-E7AB-33F3-1199D0B4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Clasification by extent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9E86A1-9219-6B64-43C6-14D9F6026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65289"/>
              </p:ext>
            </p:extLst>
          </p:nvPr>
        </p:nvGraphicFramePr>
        <p:xfrm>
          <a:off x="2230438" y="2638424"/>
          <a:ext cx="7731124" cy="325488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65562">
                  <a:extLst>
                    <a:ext uri="{9D8B030D-6E8A-4147-A177-3AD203B41FA5}">
                      <a16:colId xmlns:a16="http://schemas.microsoft.com/office/drawing/2014/main" val="766132860"/>
                    </a:ext>
                  </a:extLst>
                </a:gridCol>
                <a:gridCol w="3865562">
                  <a:extLst>
                    <a:ext uri="{9D8B030D-6E8A-4147-A177-3AD203B41FA5}">
                      <a16:colId xmlns:a16="http://schemas.microsoft.com/office/drawing/2014/main" val="4080947534"/>
                    </a:ext>
                  </a:extLst>
                </a:gridCol>
              </a:tblGrid>
              <a:tr h="813721">
                <a:tc>
                  <a:txBody>
                    <a:bodyPr/>
                    <a:lstStyle/>
                    <a:p>
                      <a:r>
                        <a:rPr lang="en-JO" dirty="0"/>
                        <a:t>Disease Extent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O" dirty="0"/>
                        <a:t>Mucosal Involvment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826332"/>
                  </a:ext>
                </a:extLst>
              </a:tr>
              <a:tr h="81372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Ulcerative Proctitis (E1)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 to the rectum.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253245"/>
                  </a:ext>
                </a:extLst>
              </a:tr>
              <a:tr h="81372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Left-Sided UC (E2)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Distal to the splenic flexure.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128527"/>
                  </a:ext>
                </a:extLst>
              </a:tr>
              <a:tr h="81372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Extensive UC (E3)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Proximal to the splenic flexure.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03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62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C455-3636-6BA1-152C-EFB54854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A2A2A"/>
                </a:solidFill>
                <a:effectLst/>
                <a:latin typeface="proxima_nova_rgbold"/>
              </a:rPr>
              <a:t>Pathophysiology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68D5-6A70-6168-8983-D6BF18C5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66122"/>
            <a:ext cx="7729728" cy="425394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proxima_nova_rgregular"/>
              </a:rPr>
              <a:t>Genetic Susceptibility: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proxima_nova_rgregular"/>
              </a:rPr>
              <a:t>Strong familial associations; numerous susceptibility genes identified (e.g., NOD2, IL23R, ATG16L1 in CD; HLA-DR2/DR3 in UC).</a:t>
            </a:r>
          </a:p>
          <a:p>
            <a:r>
              <a:rPr lang="en-US" sz="2400" dirty="0">
                <a:solidFill>
                  <a:schemeClr val="tx1"/>
                </a:solidFill>
                <a:latin typeface="proxima_nova_rgregular"/>
              </a:rPr>
              <a:t>Immune Dysregulation: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proxima_nova_rgregular"/>
              </a:rPr>
              <a:t>Aberrant immune activation against luminal antigens (e.g., gut microbiota).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proxima_nova_rgregular"/>
              </a:rPr>
              <a:t>Dysregulated balance of pro-inflammatory (e.g., Th1, Th17) and anti-inflammatory pathways (e.g., Tregs).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proxima_nova_rgregular"/>
              </a:rPr>
              <a:t>Elevated cytokines.</a:t>
            </a:r>
          </a:p>
          <a:p>
            <a:r>
              <a:rPr lang="en-US" sz="2400" dirty="0">
                <a:solidFill>
                  <a:schemeClr val="tx1"/>
                </a:solidFill>
                <a:latin typeface="proxima_nova_rgregular"/>
              </a:rPr>
              <a:t>Environmental Triggers: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proxima_nova_rgregular"/>
              </a:rPr>
              <a:t>Smoking: Protective in UC; worsens CD.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proxima_nova_rgregular"/>
              </a:rPr>
              <a:t>Diet, infections, NSAID use, and stress as initiating factors in genetically predisposed individuals</a:t>
            </a:r>
            <a:r>
              <a:rPr lang="en-US" sz="2200" dirty="0">
                <a:solidFill>
                  <a:schemeClr val="tx1"/>
                </a:solidFill>
                <a:latin typeface="proxima_nova_rgregular"/>
              </a:rPr>
              <a:t>.</a:t>
            </a:r>
          </a:p>
          <a:p>
            <a:endParaRPr lang="en-JO" sz="2400" dirty="0">
              <a:solidFill>
                <a:schemeClr val="tx1"/>
              </a:solidFill>
              <a:latin typeface="proxima_nova_rg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6159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FBD4-D2F2-E3EE-028E-3EFA4239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49E4-6C87-AD46-CE2F-299E88CBD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91093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Immune Dysregulation: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Enhanced T cell, B cell, and plasma cell activity → inflammation, ulceration, necrosis.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Autoantibodies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pANCA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 against intestinal epithelium.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Th2-mediated response.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Pattern of Involvement: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Ascending inflammation starting in the rectum and spreading proximally.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Limited to mucosa and submucosa; rectum always involved.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66001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164-6676-B164-DD1D-524E1E7A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F610A-C275-A061-87C0-D18B80EB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Intestinal Symptoms: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Bloody diarrhea with mucus.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Fecal urgency.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Abdominal pain and cramps.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Tenesmus.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Extraintestinal Symptoms: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General: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Fatigue, fever.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Skeletal: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Osteoarthritis, ankylosing spondylitis, sacroiliitis.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Ocular: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Uveitis, episcleritis, iritis.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Biliary: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Primary sclerosing cholangitis (PSC).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Cutaneous: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Erythema nodosum, pyoderma gangrenosum.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24813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lcerative colitis: Addressing the manifestations, the role of fecal  microbiota transplantation as a novel treatment option and other  therapeutic updates - ScienceDirect">
            <a:extLst>
              <a:ext uri="{FF2B5EF4-FFF2-40B4-BE49-F238E27FC236}">
                <a16:creationId xmlns:a16="http://schemas.microsoft.com/office/drawing/2014/main" id="{739CD2F0-11B0-13A1-AE1E-9F1EAE9FE9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0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73251-53B1-8660-3F81-67016D73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r>
              <a:rPr lang="en-JO">
                <a:solidFill>
                  <a:srgbClr val="FFFFFF"/>
                </a:solidFill>
              </a:rPr>
              <a:t>iagnosis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B6B47B-41BA-93D8-07ED-207380C39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15427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09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3613-12C2-9D2E-D1E9-972A4680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434" y="2834640"/>
            <a:ext cx="4476806" cy="11887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Pseudo polyposis in ulcerative colitis.</a:t>
            </a:r>
            <a:endParaRPr lang="en-J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6656AB-B8B3-4895-AD32-B928A43C4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760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BDAE2-5EE0-4B2F-9C9B-7E86A0B4C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1853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D7E3F-82A0-81C0-A7EB-373DC5B4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44" y="1370599"/>
            <a:ext cx="4782312" cy="4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1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3D03-ECB8-91D8-92CF-586BF8FD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JO" dirty="0"/>
              <a:t>athology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3F37-3487-7B4B-4905-31F4E014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83598"/>
          </a:xfrm>
        </p:spPr>
        <p:txBody>
          <a:bodyPr>
            <a:norm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Early Stages: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Neutrophil infiltration.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Crypt abscesses.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Chronic Disease: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Lymphocyte infiltration.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Mucosal atrophy.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Altered crypt architecture (branching, irregular size/shape).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Epithelial dysplasia.</a:t>
            </a:r>
          </a:p>
          <a:p>
            <a:pPr marL="0" indent="0">
              <a:buNone/>
            </a:pPr>
            <a:endParaRPr lang="en-JO" sz="2400" dirty="0"/>
          </a:p>
        </p:txBody>
      </p:sp>
    </p:spTree>
    <p:extLst>
      <p:ext uri="{BB962C8B-B14F-4D97-AF65-F5344CB8AC3E}">
        <p14:creationId xmlns:p14="http://schemas.microsoft.com/office/powerpoint/2010/main" val="351328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ndoscopic and histological features of Crohn's disease (CD) and... |  Download Scientific Diagram">
            <a:extLst>
              <a:ext uri="{FF2B5EF4-FFF2-40B4-BE49-F238E27FC236}">
                <a16:creationId xmlns:a16="http://schemas.microsoft.com/office/drawing/2014/main" id="{E00A399C-5F25-9ABB-31E0-23AAB0678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2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8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0F46-1E45-0D2F-95A1-08CDBBBB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Pharmacological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1F5BA-0849-2D52-EB6D-E265EAA8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46714"/>
          </a:xfrm>
        </p:spPr>
        <p:txBody>
          <a:bodyPr>
            <a:normAutofit/>
          </a:bodyPr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Mild to Moderate: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First-line: 5-ASA (oral/rectal mesalamine).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Corticosteroids if 5-ASA fails.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Moderate to Severe: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Corticosteroids, anti-TNF, integrin receptor antagonists, or JAK inhibitors.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Acute Severe UC: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IV corticosteroids, cyclosporine, or infliximab.</a:t>
            </a:r>
          </a:p>
          <a:p>
            <a:endParaRPr lang="en-JO" sz="2000" dirty="0"/>
          </a:p>
        </p:txBody>
      </p:sp>
    </p:spTree>
    <p:extLst>
      <p:ext uri="{BB962C8B-B14F-4D97-AF65-F5344CB8AC3E}">
        <p14:creationId xmlns:p14="http://schemas.microsoft.com/office/powerpoint/2010/main" val="411541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513C-8993-CABD-FE60-110BE72F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US" b="1" i="0" u="none" strike="noStrike">
                <a:effectLst/>
              </a:rPr>
              <a:t>Surgical Treatment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D5924-AB2B-4D25-DC22-37253D0C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>
                <a:effectLst/>
              </a:rPr>
              <a:t>Curative Option:</a:t>
            </a:r>
            <a:r>
              <a:rPr lang="en-US" b="0" i="0" u="none" strike="noStrike">
                <a:effectLst/>
              </a:rPr>
              <a:t> Proctocolectomy with ileal pouch-anal anastomosis (IPAA).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>
                <a:effectLst/>
              </a:rPr>
              <a:t>Indications:</a:t>
            </a:r>
            <a:endParaRPr lang="en-US" b="0" i="0" u="none" strike="noStrike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</a:rPr>
              <a:t>Complications (e.g., toxic megacolon, perforation, refractory disease).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</a:rPr>
              <a:t>Dysplasia or carcinoma.</a:t>
            </a:r>
          </a:p>
          <a:p>
            <a:endParaRPr lang="en-JO" dirty="0"/>
          </a:p>
        </p:txBody>
      </p:sp>
      <p:sp>
        <p:nvSpPr>
          <p:cNvPr id="9223" name="Rectangle 9222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J-Pouch Information l United Ostomy Associations of America">
            <a:extLst>
              <a:ext uri="{FF2B5EF4-FFF2-40B4-BE49-F238E27FC236}">
                <a16:creationId xmlns:a16="http://schemas.microsoft.com/office/drawing/2014/main" id="{5EC50ADB-394D-AA53-AD59-B10A0BF0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789" y="2411169"/>
            <a:ext cx="4782312" cy="20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2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3E91-29D9-40C6-B2F2-C7541C38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Complications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B1A7C-8EF8-7AB5-21A0-C3E84C0E1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↑ Risk of colorectal cancer.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Severe Complications: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Toxic megacolon, fulminant colitis, gastrointestinal bleeding, perforation, stricture.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58253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1284-39D8-D0A3-97EE-9AFBBDD2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Distinctive Pathophysiological Features</a:t>
            </a:r>
            <a:endParaRPr lang="en-J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40A2D7-91E8-40B0-9462-E015AC851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098391"/>
              </p:ext>
            </p:extLst>
          </p:nvPr>
        </p:nvGraphicFramePr>
        <p:xfrm>
          <a:off x="2231136" y="2638426"/>
          <a:ext cx="7729728" cy="31019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76576">
                  <a:extLst>
                    <a:ext uri="{9D8B030D-6E8A-4147-A177-3AD203B41FA5}">
                      <a16:colId xmlns:a16="http://schemas.microsoft.com/office/drawing/2014/main" val="720815117"/>
                    </a:ext>
                  </a:extLst>
                </a:gridCol>
                <a:gridCol w="2576576">
                  <a:extLst>
                    <a:ext uri="{9D8B030D-6E8A-4147-A177-3AD203B41FA5}">
                      <a16:colId xmlns:a16="http://schemas.microsoft.com/office/drawing/2014/main" val="1484599027"/>
                    </a:ext>
                  </a:extLst>
                </a:gridCol>
                <a:gridCol w="2576576">
                  <a:extLst>
                    <a:ext uri="{9D8B030D-6E8A-4147-A177-3AD203B41FA5}">
                      <a16:colId xmlns:a16="http://schemas.microsoft.com/office/drawing/2014/main" val="166477070"/>
                    </a:ext>
                  </a:extLst>
                </a:gridCol>
              </a:tblGrid>
              <a:tr h="571416">
                <a:tc>
                  <a:txBody>
                    <a:bodyPr/>
                    <a:lstStyle/>
                    <a:p>
                      <a:r>
                        <a:rPr lang="en-US" sz="1600" b="1" dirty="0"/>
                        <a:t>Feature</a:t>
                      </a:r>
                      <a:endParaRPr lang="en-US" sz="1600" dirty="0"/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Ulcerative Colitis (UC)</a:t>
                      </a:r>
                      <a:endParaRPr lang="en-US" sz="1600" dirty="0"/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Crohn's Disease (CD)</a:t>
                      </a:r>
                      <a:endParaRPr lang="en-US" sz="1600"/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11676"/>
                  </a:ext>
                </a:extLst>
              </a:tr>
              <a:tr h="571416">
                <a:tc>
                  <a:txBody>
                    <a:bodyPr/>
                    <a:lstStyle/>
                    <a:p>
                      <a:r>
                        <a:rPr lang="en-US" sz="1600" b="1" dirty="0"/>
                        <a:t>Location</a:t>
                      </a:r>
                      <a:endParaRPr lang="en-US" sz="1600" dirty="0"/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Colon, rectum only</a:t>
                      </a:r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Any part of GI tract; ileum common</a:t>
                      </a:r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32072"/>
                  </a:ext>
                </a:extLst>
              </a:tr>
              <a:tr h="571416">
                <a:tc>
                  <a:txBody>
                    <a:bodyPr/>
                    <a:lstStyle/>
                    <a:p>
                      <a:r>
                        <a:rPr lang="en-US" sz="1600" b="1"/>
                        <a:t>Inflammation depth</a:t>
                      </a:r>
                      <a:endParaRPr lang="en-US" sz="1600"/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Superficial (mucosa/submucosa)</a:t>
                      </a:r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Transmural (entire wall)</a:t>
                      </a:r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654536"/>
                  </a:ext>
                </a:extLst>
              </a:tr>
              <a:tr h="571416">
                <a:tc>
                  <a:txBody>
                    <a:bodyPr/>
                    <a:lstStyle/>
                    <a:p>
                      <a:r>
                        <a:rPr lang="en-US" sz="1600" b="1"/>
                        <a:t>Complications</a:t>
                      </a:r>
                      <a:endParaRPr lang="en-US" sz="1600"/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Toxic megacolon, colorectal cancer</a:t>
                      </a:r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Fistulas, abscesses, strictures</a:t>
                      </a:r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633318"/>
                  </a:ext>
                </a:extLst>
              </a:tr>
              <a:tr h="816309">
                <a:tc>
                  <a:txBody>
                    <a:bodyPr/>
                    <a:lstStyle/>
                    <a:p>
                      <a:r>
                        <a:rPr lang="en-US" sz="1600" b="1"/>
                        <a:t>Granulomas</a:t>
                      </a:r>
                      <a:endParaRPr lang="en-US" sz="1600"/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Absent</a:t>
                      </a:r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Non-caseating granulomas (specific to CD)</a:t>
                      </a:r>
                    </a:p>
                  </a:txBody>
                  <a:tcPr marL="81631" marR="81631" marT="40815" marB="40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47643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0EC4ABA-E871-7738-2B78-1472E5E8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1283" y="-25315"/>
            <a:ext cx="136545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JO" altLang="en-JO" sz="9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JO" altLang="en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9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01CA-75D8-7AD8-E411-FE253E70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i="0" u="none" strike="noStrike">
                <a:effectLst/>
              </a:rPr>
              <a:t>Toxic Megacolon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11D25-B112-C0FC-1F41-D3CB3EC95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>
                <a:effectLst/>
              </a:rPr>
              <a:t>Clinical Features:</a:t>
            </a:r>
            <a:endParaRPr lang="en-US" b="0" i="0" u="none" strike="noStrike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</a:rPr>
              <a:t>Bloody diarrhea, abdominal distention, signs of sepsis.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>
                <a:effectLst/>
              </a:rPr>
              <a:t>X-Ray Findings:</a:t>
            </a:r>
            <a:endParaRPr lang="en-US" b="0" i="0" u="none" strike="noStrike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</a:rPr>
              <a:t>Colonic dilation &gt;6 cm, loss of haustra, air-fluid levels.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>
                <a:effectLst/>
              </a:rPr>
              <a:t>Treatment:</a:t>
            </a:r>
            <a:endParaRPr lang="en-US" b="0" i="0" u="none" strike="noStrike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</a:rPr>
              <a:t>Intensive care, bowel rest, IV fluids, broad-spectrum antibiotics, IV steroids.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</a:rPr>
              <a:t>Surgery if no improvement within 72 hours.</a:t>
            </a:r>
          </a:p>
          <a:p>
            <a:endParaRPr lang="en-JO"/>
          </a:p>
        </p:txBody>
      </p:sp>
      <p:sp>
        <p:nvSpPr>
          <p:cNvPr id="10267" name="Rectangle 10266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9" name="Rectangle 10268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Toxic megacolon abdominal x ray - wikidoc">
            <a:extLst>
              <a:ext uri="{FF2B5EF4-FFF2-40B4-BE49-F238E27FC236}">
                <a16:creationId xmlns:a16="http://schemas.microsoft.com/office/drawing/2014/main" id="{EFF2B0CF-FCA3-7614-26EB-3F740554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715890" y="2501015"/>
            <a:ext cx="3328416" cy="18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1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739E6634-BEDB-8FE8-4DEA-E2001B730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074" y="1124712"/>
            <a:ext cx="981776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omparison between Crohn's disease and ulcerative colitis: similar and... |  Download Scientific Diagram">
            <a:extLst>
              <a:ext uri="{FF2B5EF4-FFF2-40B4-BE49-F238E27FC236}">
                <a16:creationId xmlns:a16="http://schemas.microsoft.com/office/drawing/2014/main" id="{8CDE5EEB-FCC0-8782-9F8D-585DEE0696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236" y="1316852"/>
            <a:ext cx="9939528" cy="422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31A7-2FD1-01CB-75B8-1D71DF22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132" y="2865774"/>
            <a:ext cx="6219401" cy="1126462"/>
          </a:xfrm>
        </p:spPr>
        <p:txBody>
          <a:bodyPr vert="horz" wrap="square" lIns="182880" tIns="182880" rIns="182880" bIns="182880" rtlCol="0" anchor="ctr" anchorCtr="1">
            <a:normAutofit/>
          </a:bodyPr>
          <a:lstStyle/>
          <a:p>
            <a:r>
              <a:rPr lang="en-US"/>
              <a:t>Thank you</a:t>
            </a:r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9A30BEE6-CF9E-4712-A953-4B67901FC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ستوريات انستا حالات واتس اب عبارات حزينه حكم واقوال عبارات صداقه فيديوهات  انستا 🤤❤️🌸 | ТамТам">
            <a:extLst>
              <a:ext uri="{FF2B5EF4-FFF2-40B4-BE49-F238E27FC236}">
                <a16:creationId xmlns:a16="http://schemas.microsoft.com/office/drawing/2014/main" id="{87E2BA65-B940-0230-4EEA-4777FEC4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654296" cy="684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0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4DE035-CBAB-5B8B-B970-92778E40B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B95583-220E-2314-EBC7-4D8EACD0A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06C9-5435-F623-9F3E-174D74E4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542604"/>
            <a:ext cx="8686800" cy="177279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wrap="square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-webkit-standard"/>
              </a:rPr>
              <a:t>Crohn Disease (“Regional Enteritis”)</a:t>
            </a:r>
            <a:endParaRPr lang="en-JO" sz="3200" dirty="0"/>
          </a:p>
        </p:txBody>
      </p:sp>
    </p:spTree>
    <p:extLst>
      <p:ext uri="{BB962C8B-B14F-4D97-AF65-F5344CB8AC3E}">
        <p14:creationId xmlns:p14="http://schemas.microsoft.com/office/powerpoint/2010/main" val="193971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40E5A2-CAB0-FB69-467E-A53D06D5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General Characteristics</a:t>
            </a:r>
            <a:endParaRPr lang="en-J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F43CE-6EBD-97A9-3FFE-F81AE2EA0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Crohn disease is a chronic transmural inflammatory disease that can affect any part of the GI tract (mouth to anus) but most commonly involves the small bowel (terminal ileum).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Distribution: There are three major patterns of disease: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Forty percent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of patients have disease in the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terminal ileum and cecum.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Thirty percent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of patients have disease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confined to the small intestine.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Twenty-five percent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of patients have disease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confined to the colon.</a:t>
            </a:r>
          </a:p>
          <a:p>
            <a:pPr lvl="2"/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Rarely, other parts of GI tract may be involved (stomach, mouth, esophagus).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32695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E1EB-179B-DDAA-6941-21E8AB63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JO" sz="2400"/>
              <a:t>Pathology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B1571-C2B9-3DF1-5521-7CE68889D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9836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Helvetica" pitchFamily="2" charset="0"/>
              </a:rPr>
              <a:t>Macroscopic features: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Helvetica" pitchFamily="2" charset="0"/>
              </a:rPr>
              <a:t>Thickened, edematous bowel wall.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Helvetica" pitchFamily="2" charset="0"/>
              </a:rPr>
              <a:t>Deep linear ulcers forming a ‘cobblestone’ appearance.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Helvetica" pitchFamily="2" charset="0"/>
              </a:rPr>
              <a:t>Ulcers may penetrate the bowel wall, causing: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Helvetica" pitchFamily="2" charset="0"/>
              </a:rPr>
              <a:t>Abscesses.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Helvetica" pitchFamily="2" charset="0"/>
              </a:rPr>
              <a:t>Fistulas (e.g., to bladder, uterus, vagina, or perineal skin).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Helvetica" pitchFamily="2" charset="0"/>
              </a:rPr>
              <a:t>Enlarged mesenteric lymph nodes.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Helvetica" pitchFamily="2" charset="0"/>
              </a:rPr>
              <a:t>Thickened mesentery.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Helvetica" pitchFamily="2" charset="0"/>
              </a:rPr>
              <a:t>Distribution: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latin typeface="Helvetica" pitchFamily="2" charset="0"/>
              </a:rPr>
              <a:t>Patchy inflammation with areas of normal mucosa (‘skip lesions’).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Helvetica" pitchFamily="2" charset="0"/>
              </a:rPr>
              <a:t>Histological features: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latin typeface="Helvetica" pitchFamily="2" charset="0"/>
              </a:rPr>
              <a:t>Chronic inflammatory infiltrate throughout all layers of the bowel wall (transmural inflammation).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E60F1-8245-5AC5-F653-2167CDDA8C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38" r="555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7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96883-8C2A-72A0-0302-A9C9DBD1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6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Clinical Features</a:t>
            </a:r>
            <a:endParaRPr lang="en-JO" sz="26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4C8E943-796E-E055-971F-B7556B00F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45214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60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79DB-E5FD-B6E3-779F-8454B0D6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1700"/>
              <a:t>Extraintestinal Symptoms</a:t>
            </a:r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xtraintestinal manifestations of Crohn's disease Dermatological: ... |  GrepMed">
            <a:extLst>
              <a:ext uri="{FF2B5EF4-FFF2-40B4-BE49-F238E27FC236}">
                <a16:creationId xmlns:a16="http://schemas.microsoft.com/office/drawing/2014/main" id="{4F42CF1F-020F-2C52-F6CF-8A93642ED5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728" b="-390"/>
          <a:stretch/>
        </p:blipFill>
        <p:spPr bwMode="auto">
          <a:xfrm>
            <a:off x="-1" y="-5917"/>
            <a:ext cx="813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1587</TotalTime>
  <Words>2317</Words>
  <Application>Microsoft Macintosh PowerPoint</Application>
  <PresentationFormat>Widescreen</PresentationFormat>
  <Paragraphs>350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-webkit-standard</vt:lpstr>
      <vt:lpstr>proxima_nova_rgbold</vt:lpstr>
      <vt:lpstr>proxima_nova_rgregular</vt:lpstr>
      <vt:lpstr>Arial</vt:lpstr>
      <vt:lpstr>Gill Sans MT</vt:lpstr>
      <vt:lpstr>Helvetica</vt:lpstr>
      <vt:lpstr>Wingdings</vt:lpstr>
      <vt:lpstr>Parcel</vt:lpstr>
      <vt:lpstr>Inflammatory Bowel Disease</vt:lpstr>
      <vt:lpstr>Background</vt:lpstr>
      <vt:lpstr>Pathophysiology</vt:lpstr>
      <vt:lpstr>Distinctive Pathophysiological Features</vt:lpstr>
      <vt:lpstr>Crohn Disease (“Regional Enteritis”)</vt:lpstr>
      <vt:lpstr>General Characteristics</vt:lpstr>
      <vt:lpstr>Pathology </vt:lpstr>
      <vt:lpstr>Clinical Features</vt:lpstr>
      <vt:lpstr>Extraintestinal Symptoms</vt:lpstr>
      <vt:lpstr>Complications</vt:lpstr>
      <vt:lpstr>Diagnosis </vt:lpstr>
      <vt:lpstr>Clinical Evaluation</vt:lpstr>
      <vt:lpstr>Physical Examination</vt:lpstr>
      <vt:lpstr>Physical Examination</vt:lpstr>
      <vt:lpstr>Endoscopy and Biopsy</vt:lpstr>
      <vt:lpstr>Imaging Studies</vt:lpstr>
      <vt:lpstr>Imaging Studies</vt:lpstr>
      <vt:lpstr>Laboratory Testing</vt:lpstr>
      <vt:lpstr>PowerPoint Presentation</vt:lpstr>
      <vt:lpstr>Treatment</vt:lpstr>
      <vt:lpstr>Supportive Therapy</vt:lpstr>
      <vt:lpstr>Pharmacotherapy Phases</vt:lpstr>
      <vt:lpstr>Medications</vt:lpstr>
      <vt:lpstr>Severity-Based Approach to Pharmacotherapy</vt:lpstr>
      <vt:lpstr>Surgical Management</vt:lpstr>
      <vt:lpstr>Ulcerative Colitis</vt:lpstr>
      <vt:lpstr>General Characterisitcs</vt:lpstr>
      <vt:lpstr>ETiology</vt:lpstr>
      <vt:lpstr>Clasification by extent</vt:lpstr>
      <vt:lpstr>Pathophysiology</vt:lpstr>
      <vt:lpstr>Clinical features</vt:lpstr>
      <vt:lpstr>PowerPoint Presentation</vt:lpstr>
      <vt:lpstr>Diagnosis </vt:lpstr>
      <vt:lpstr>Pseudo polyposis in ulcerative colitis.</vt:lpstr>
      <vt:lpstr>Pathology </vt:lpstr>
      <vt:lpstr>PowerPoint Presentation</vt:lpstr>
      <vt:lpstr>Pharmacological Treatment</vt:lpstr>
      <vt:lpstr>Surgical Treatment</vt:lpstr>
      <vt:lpstr>Complications</vt:lpstr>
      <vt:lpstr>Toxic Megacolon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سليمان برهان سليمان مزاهره</dc:creator>
  <cp:lastModifiedBy>سليمان برهان سليمان مزاهره</cp:lastModifiedBy>
  <cp:revision>1</cp:revision>
  <dcterms:created xsi:type="dcterms:W3CDTF">2024-11-24T17:25:08Z</dcterms:created>
  <dcterms:modified xsi:type="dcterms:W3CDTF">2024-11-25T19:52:59Z</dcterms:modified>
</cp:coreProperties>
</file>